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
  </p:notesMasterIdLst>
  <p:sldIdLst>
    <p:sldId id="381" r:id="rId2"/>
    <p:sldId id="320" r:id="rId3"/>
    <p:sldId id="321" r:id="rId4"/>
    <p:sldId id="368" r:id="rId5"/>
    <p:sldId id="376" r:id="rId6"/>
    <p:sldId id="377" r:id="rId7"/>
    <p:sldId id="353" r:id="rId8"/>
    <p:sldId id="355" r:id="rId9"/>
    <p:sldId id="369" r:id="rId10"/>
    <p:sldId id="326" r:id="rId11"/>
    <p:sldId id="382" r:id="rId12"/>
    <p:sldId id="359" r:id="rId13"/>
    <p:sldId id="383" r:id="rId14"/>
    <p:sldId id="344" r:id="rId15"/>
    <p:sldId id="332" r:id="rId16"/>
    <p:sldId id="363" r:id="rId17"/>
    <p:sldId id="366" r:id="rId18"/>
    <p:sldId id="384" r:id="rId19"/>
    <p:sldId id="385" r:id="rId20"/>
    <p:sldId id="335" r:id="rId21"/>
    <p:sldId id="336" r:id="rId22"/>
    <p:sldId id="337" r:id="rId23"/>
    <p:sldId id="338" r:id="rId24"/>
    <p:sldId id="339" r:id="rId25"/>
    <p:sldId id="340" r:id="rId26"/>
    <p:sldId id="386" r:id="rId27"/>
    <p:sldId id="342" r:id="rId28"/>
    <p:sldId id="365" r:id="rId29"/>
    <p:sldId id="362" r:id="rId30"/>
    <p:sldId id="370" r:id="rId31"/>
    <p:sldId id="371" r:id="rId32"/>
    <p:sldId id="372" r:id="rId33"/>
    <p:sldId id="373" r:id="rId34"/>
    <p:sldId id="374" r:id="rId35"/>
    <p:sldId id="375" r:id="rId3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2AF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26" autoAdjust="0"/>
    <p:restoredTop sz="84429" autoAdjust="0"/>
  </p:normalViewPr>
  <p:slideViewPr>
    <p:cSldViewPr snapToGrid="0">
      <p:cViewPr>
        <p:scale>
          <a:sx n="100" d="100"/>
          <a:sy n="100" d="100"/>
        </p:scale>
        <p:origin x="2124" y="72"/>
      </p:cViewPr>
      <p:guideLst>
        <p:guide orient="horz" pos="2256"/>
        <p:guide pos="2856"/>
      </p:guideLst>
    </p:cSldViewPr>
  </p:slideViewPr>
  <p:notesTextViewPr>
    <p:cViewPr>
      <p:scale>
        <a:sx n="100" d="100"/>
        <a:sy n="100" d="100"/>
      </p:scale>
      <p:origin x="0" y="0"/>
    </p:cViewPr>
  </p:notesText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CFB151-A98D-4DF8-8DFF-5544DA6B00BE}" type="datetimeFigureOut">
              <a:rPr lang="zh-CN" altLang="en-US" smtClean="0"/>
              <a:t>2022/10/15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0C4108-226F-4702-A35F-C6E1D3BBB5F7}" type="slidenum">
              <a:rPr lang="zh-CN" altLang="en-US" smtClean="0"/>
              <a:t>‹#›</a:t>
            </a:fld>
            <a:endParaRPr lang="zh-CN" altLang="en-US"/>
          </a:p>
        </p:txBody>
      </p:sp>
    </p:spTree>
    <p:extLst>
      <p:ext uri="{BB962C8B-B14F-4D97-AF65-F5344CB8AC3E}">
        <p14:creationId xmlns:p14="http://schemas.microsoft.com/office/powerpoint/2010/main" val="109068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dirty="0" smtClean="0"/>
              <a:t>Good</a:t>
            </a:r>
            <a:r>
              <a:rPr lang="en-US" baseline="0" dirty="0" smtClean="0"/>
              <a:t> evening! I am very honored to be invited to the this international workshop. Today I will present our recent achievements on the accurate relativistic chiral nuclear force. I am </a:t>
            </a:r>
            <a:r>
              <a:rPr lang="en-US" baseline="0" dirty="0" err="1" smtClean="0"/>
              <a:t>Junxu</a:t>
            </a:r>
            <a:r>
              <a:rPr lang="en-US" baseline="0" dirty="0" smtClean="0"/>
              <a:t> Lu from </a:t>
            </a:r>
            <a:r>
              <a:rPr lang="en-US" baseline="0" dirty="0" err="1" smtClean="0"/>
              <a:t>Beihang</a:t>
            </a:r>
            <a:r>
              <a:rPr lang="en-US" baseline="0" dirty="0" smtClean="0"/>
              <a:t> university. This work is completed cooperated </a:t>
            </a:r>
            <a:r>
              <a:rPr lang="en-US" baseline="0" dirty="0" err="1" smtClean="0"/>
              <a:t>Chunxuan</a:t>
            </a:r>
            <a:r>
              <a:rPr lang="en-US" baseline="0" dirty="0" smtClean="0"/>
              <a:t> </a:t>
            </a:r>
            <a:r>
              <a:rPr lang="en-US" baseline="0" dirty="0" err="1" smtClean="0"/>
              <a:t>wang</a:t>
            </a:r>
            <a:r>
              <a:rPr lang="en-US" baseline="0" dirty="0" smtClean="0"/>
              <a:t>, yang </a:t>
            </a:r>
            <a:r>
              <a:rPr lang="en-US" baseline="0" dirty="0" err="1" smtClean="0"/>
              <a:t>xiao</a:t>
            </a:r>
            <a:r>
              <a:rPr lang="en-US" baseline="0" dirty="0" smtClean="0"/>
              <a:t> and professor li-sheng </a:t>
            </a:r>
            <a:r>
              <a:rPr lang="en-US" baseline="0" dirty="0" err="1" smtClean="0"/>
              <a:t>geng</a:t>
            </a:r>
            <a:r>
              <a:rPr lang="en-US" baseline="0" dirty="0" smtClean="0"/>
              <a:t>.</a:t>
            </a:r>
            <a:endParaRPr lang="en-US" dirty="0"/>
          </a:p>
        </p:txBody>
      </p:sp>
      <p:sp>
        <p:nvSpPr>
          <p:cNvPr id="4" name="灯片编号占位符 3"/>
          <p:cNvSpPr>
            <a:spLocks noGrp="1"/>
          </p:cNvSpPr>
          <p:nvPr>
            <p:ph type="sldNum" sz="quarter" idx="10"/>
          </p:nvPr>
        </p:nvSpPr>
        <p:spPr/>
        <p:txBody>
          <a:bodyPr/>
          <a:lstStyle/>
          <a:p>
            <a:fld id="{4BBE40E6-4296-4642-942F-F189FB4137BA}" type="slidenum">
              <a:rPr lang="en-US" smtClean="0"/>
              <a:t>1</a:t>
            </a:fld>
            <a:endParaRPr lang="en-US"/>
          </a:p>
        </p:txBody>
      </p:sp>
    </p:spTree>
    <p:extLst>
      <p:ext uri="{BB962C8B-B14F-4D97-AF65-F5344CB8AC3E}">
        <p14:creationId xmlns:p14="http://schemas.microsoft.com/office/powerpoint/2010/main" val="2002584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dirty="0"/>
              <a:t>Here is</a:t>
            </a:r>
            <a:r>
              <a:rPr lang="en-US" altLang="zh-CN" baseline="0" dirty="0"/>
              <a:t> the hierarchy of the non-relativistic chiral nuclear force up to sixth order of the chiral expansion according to the Weinberg’s power counting rule which is based on naïve dimensional analysis. In 1990, Weinberg first introduce the use of chiral EFT in two nucleon systems. He proposed to calculate the potential </a:t>
            </a:r>
            <a:r>
              <a:rPr lang="en-US" altLang="zh-CN" baseline="0" dirty="0" err="1"/>
              <a:t>perturbatively</a:t>
            </a:r>
            <a:r>
              <a:rPr lang="en-US" altLang="zh-CN" baseline="0" dirty="0"/>
              <a:t> according to the chiral order and then insert it into Lippmann-</a:t>
            </a:r>
            <a:r>
              <a:rPr lang="en-US" altLang="zh-CN" baseline="0" dirty="0" err="1"/>
              <a:t>schweiger</a:t>
            </a:r>
            <a:r>
              <a:rPr lang="en-US" altLang="zh-CN" baseline="0" dirty="0"/>
              <a:t> equation to take into account the non-perturbation nature. Although the leading order non-relativistic nuclear force barely describe the scattering data, the non-perturbation approach is inspiring and encouraging. Following the approach, with the unremitting efforts of a variety of scientists, non-relativistic chiral nuclear force has been improved order by order. In 2000, the first momentum space potential up to N2LO was derived, 2003 the N3LO and then in 2015, the N4LO. Meanwhile in 2007, the 3N force up to N3LO were finished. Besides The simple and transparent expressions obtained makes the chiral potentials even popular and has been successfully applied in the nuclear physics such as few body interaction, structure of nuclei and infinite matter.</a:t>
            </a:r>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10</a:t>
            </a:fld>
            <a:endParaRPr lang="zh-CN" altLang="en-US"/>
          </a:p>
        </p:txBody>
      </p:sp>
    </p:spTree>
    <p:extLst>
      <p:ext uri="{BB962C8B-B14F-4D97-AF65-F5344CB8AC3E}">
        <p14:creationId xmlns:p14="http://schemas.microsoft.com/office/powerpoint/2010/main" val="3267076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dirty="0"/>
              <a:t>Here is</a:t>
            </a:r>
            <a:r>
              <a:rPr lang="en-US" altLang="zh-CN" baseline="0" dirty="0"/>
              <a:t> the hierarchy of the non-relativistic chiral nuclear force up to sixth order of the chiral expansion according to the Weinberg’s power counting rule which is based on naïve dimensional analysis. In 1990, Weinberg first introduce the use of chiral EFT in two nucleon systems. He proposed to calculate the potential </a:t>
            </a:r>
            <a:r>
              <a:rPr lang="en-US" altLang="zh-CN" baseline="0" dirty="0" err="1"/>
              <a:t>perturbatively</a:t>
            </a:r>
            <a:r>
              <a:rPr lang="en-US" altLang="zh-CN" baseline="0" dirty="0"/>
              <a:t> according to the chiral order and then insert it into Lippmann-</a:t>
            </a:r>
            <a:r>
              <a:rPr lang="en-US" altLang="zh-CN" baseline="0" dirty="0" err="1"/>
              <a:t>schweiger</a:t>
            </a:r>
            <a:r>
              <a:rPr lang="en-US" altLang="zh-CN" baseline="0" dirty="0"/>
              <a:t> equation to take into account the non-perturbation nature. Although the leading order non-relativistic nuclear force barely describe the scattering data, the non-perturbation approach is inspiring and encouraging. Following the approach, with the unremitting efforts of a variety of scientists, non-relativistic chiral nuclear force has been improved order by order. In 2000, the first momentum space potential up to N2LO was derived, 2003 the N3LO and then in 2015, the N4LO. Meanwhile in 2007, the 3N force up to N3LO were finished. Besides The simple and transparent expressions obtained makes the chiral potentials even popular and has been successfully applied in the nuclear physics such as few body interaction, structure of nuclei and infinite matter.</a:t>
            </a:r>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11</a:t>
            </a:fld>
            <a:endParaRPr lang="zh-CN" altLang="en-US"/>
          </a:p>
        </p:txBody>
      </p:sp>
    </p:spTree>
    <p:extLst>
      <p:ext uri="{BB962C8B-B14F-4D97-AF65-F5344CB8AC3E}">
        <p14:creationId xmlns:p14="http://schemas.microsoft.com/office/powerpoint/2010/main" val="3795891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However, there are still</a:t>
            </a:r>
            <a:r>
              <a:rPr lang="en-US" altLang="zh-CN" baseline="0" dirty="0"/>
              <a:t> several points remain unsolved. For example the well-known Ay puzzle in the Nucleon-deuteron scattering and the renormalization group invariance with </a:t>
            </a:r>
            <a:r>
              <a:rPr lang="en-US" altLang="zh-CN" baseline="0" dirty="0" err="1"/>
              <a:t>weiberg’s</a:t>
            </a:r>
            <a:r>
              <a:rPr lang="en-US" altLang="zh-CN" baseline="0" dirty="0"/>
              <a:t> power counting rule, as are depicted in the right two figures. And the third point, which may be more important, that the non-relativistic chiral nuclear force cannot be applied in a covariant ab-initial nuclear method, while we are fully aware that the covariant framework show better behaviors in, for example, the equation of state for symmetric nuclear matter or energy for nucleon, which are shown in these two figures. For a review of this, this work is highly recommended.</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12</a:t>
            </a:fld>
            <a:endParaRPr lang="zh-CN" altLang="en-US"/>
          </a:p>
        </p:txBody>
      </p:sp>
    </p:spTree>
    <p:extLst>
      <p:ext uri="{BB962C8B-B14F-4D97-AF65-F5344CB8AC3E}">
        <p14:creationId xmlns:p14="http://schemas.microsoft.com/office/powerpoint/2010/main" val="2702950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However, there are still</a:t>
            </a:r>
            <a:r>
              <a:rPr lang="en-US" altLang="zh-CN" baseline="0" dirty="0"/>
              <a:t> several points remain unsolved. For example the well-known Ay puzzle in the Nucleon-deuteron scattering and the renormalization group invariance with </a:t>
            </a:r>
            <a:r>
              <a:rPr lang="en-US" altLang="zh-CN" baseline="0" dirty="0" err="1"/>
              <a:t>weiberg’s</a:t>
            </a:r>
            <a:r>
              <a:rPr lang="en-US" altLang="zh-CN" baseline="0" dirty="0"/>
              <a:t> power counting rule, as are depicted in the right two figures. And the third point, which may be more important, that the non-relativistic chiral nuclear force cannot be applied in a covariant ab-initial nuclear method, while we are fully aware that the covariant framework show better behaviors in, for example, the equation of state for symmetric nuclear matter or energy for nucleon, which are shown in these two figures. For a review of this, this work is highly recommended.</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13</a:t>
            </a:fld>
            <a:endParaRPr lang="zh-CN" altLang="en-US"/>
          </a:p>
        </p:txBody>
      </p:sp>
    </p:spTree>
    <p:extLst>
      <p:ext uri="{BB962C8B-B14F-4D97-AF65-F5344CB8AC3E}">
        <p14:creationId xmlns:p14="http://schemas.microsoft.com/office/powerpoint/2010/main" val="2236362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dirty="0"/>
              <a:t>In order to construct a</a:t>
            </a:r>
            <a:r>
              <a:rPr lang="en-US" altLang="zh-CN" baseline="0" dirty="0"/>
              <a:t> relativistic nuclear force, one needs to handle this issue both dynamically and </a:t>
            </a:r>
            <a:r>
              <a:rPr lang="en-US" altLang="zh-CN" baseline="0" dirty="0" err="1"/>
              <a:t>kinematically</a:t>
            </a:r>
            <a:r>
              <a:rPr lang="en-US" altLang="zh-CN" baseline="0" dirty="0"/>
              <a:t>. First the heavy static limit is no more appropriate and one should keep the momentum piece of nucleon spinor and the full Clifford algebra in the </a:t>
            </a:r>
            <a:r>
              <a:rPr lang="en-US" altLang="zh-CN" baseline="0" dirty="0" err="1"/>
              <a:t>lagrangians</a:t>
            </a:r>
            <a:r>
              <a:rPr lang="en-US" altLang="zh-CN" baseline="0" dirty="0"/>
              <a:t>. The power counting ought to be restore with a covariant scheme. We use EOMS scheme in our work. And finally we ought to use the reduced relativistic scattering equation instead of a </a:t>
            </a:r>
            <a:r>
              <a:rPr lang="en-US" altLang="zh-CN" baseline="0" dirty="0" err="1"/>
              <a:t>schrodinger</a:t>
            </a:r>
            <a:r>
              <a:rPr lang="en-US" altLang="zh-CN" baseline="0" dirty="0"/>
              <a:t>-like equation, such as the </a:t>
            </a:r>
            <a:r>
              <a:rPr lang="en-US" altLang="zh-CN" baseline="0" dirty="0" err="1"/>
              <a:t>BbS</a:t>
            </a:r>
            <a:r>
              <a:rPr lang="en-US" altLang="zh-CN" baseline="0" dirty="0"/>
              <a:t> equation as is shown here or the </a:t>
            </a:r>
            <a:r>
              <a:rPr lang="en-US" altLang="zh-CN" baseline="0" dirty="0" err="1"/>
              <a:t>kadyshveski</a:t>
            </a:r>
            <a:r>
              <a:rPr lang="en-US" altLang="zh-CN" baseline="0" dirty="0"/>
              <a:t> equation or Thompson </a:t>
            </a:r>
            <a:r>
              <a:rPr lang="en-US" altLang="zh-CN" baseline="0" dirty="0" err="1"/>
              <a:t>quation</a:t>
            </a:r>
            <a:r>
              <a:rPr lang="en-US" altLang="zh-CN" baseline="0" dirty="0"/>
              <a:t> which is widely applied when takin into account the medium effect.</a:t>
            </a:r>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14</a:t>
            </a:fld>
            <a:endParaRPr lang="zh-CN" altLang="en-US"/>
          </a:p>
        </p:txBody>
      </p:sp>
    </p:spTree>
    <p:extLst>
      <p:ext uri="{BB962C8B-B14F-4D97-AF65-F5344CB8AC3E}">
        <p14:creationId xmlns:p14="http://schemas.microsoft.com/office/powerpoint/2010/main" val="2899227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Quite similar </a:t>
            </a:r>
            <a:r>
              <a:rPr lang="en-US" altLang="zh-CN" baseline="0" dirty="0"/>
              <a:t>to the calculation for the non-relativistic chiral nuclear force, the relativistic nuclear force is also constructed according to the power counting rule. And here is the hierarchy for this. Clearly for now the relativistic nuclear force are not as well-developed as the non-relativistic ones. It is quite recent in 2018  that we  complete the LO relativistic nuclear force. Next year in 2019 we construct the covariant </a:t>
            </a:r>
            <a:r>
              <a:rPr lang="en-US" altLang="zh-CN" baseline="0" dirty="0" err="1"/>
              <a:t>lagrangian</a:t>
            </a:r>
            <a:r>
              <a:rPr lang="en-US" altLang="zh-CN" baseline="0" dirty="0"/>
              <a:t> up N3LO. From 2020 we started to extend the study to higher orders and calculate the two pion exchange contributions either </a:t>
            </a:r>
            <a:r>
              <a:rPr lang="en-US" altLang="zh-CN" baseline="0" dirty="0" err="1"/>
              <a:t>perturbatively</a:t>
            </a:r>
            <a:r>
              <a:rPr lang="en-US" altLang="zh-CN" baseline="0" dirty="0"/>
              <a:t> or non-</a:t>
            </a:r>
            <a:r>
              <a:rPr lang="en-US" altLang="zh-CN" baseline="0" dirty="0" err="1"/>
              <a:t>perturbatively</a:t>
            </a:r>
            <a:r>
              <a:rPr lang="en-US" altLang="zh-CN" baseline="0" dirty="0"/>
              <a:t>. And finally we obtain an accurate relativistic nuclear force up to NNLO. Meanwhile the 3NF is not involved yet. So though we have moved a critical step forward, there are of course plenty of work to do.</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15</a:t>
            </a:fld>
            <a:endParaRPr lang="zh-CN" altLang="en-US"/>
          </a:p>
        </p:txBody>
      </p:sp>
    </p:spTree>
    <p:extLst>
      <p:ext uri="{BB962C8B-B14F-4D97-AF65-F5344CB8AC3E}">
        <p14:creationId xmlns:p14="http://schemas.microsoft.com/office/powerpoint/2010/main" val="274559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Here</a:t>
            </a:r>
            <a:r>
              <a:rPr lang="en-US" altLang="zh-CN" baseline="0" dirty="0"/>
              <a:t> are the results obtained with the LO relativistic chiral nuclear force. Up to LO, only 4 contact terms and </a:t>
            </a:r>
            <a:r>
              <a:rPr lang="en-US" altLang="zh-CN" baseline="0" dirty="0" err="1"/>
              <a:t>onePE</a:t>
            </a:r>
            <a:r>
              <a:rPr lang="en-US" altLang="zh-CN" baseline="0" dirty="0"/>
              <a:t> contribute. The figure below show the phase shifts for n-p scattering obtained with different nuclear force with total angular momentum J=&lt;1. The red solid lines are the relativistic LO results, and the blue dashed lines and green short dashed lines are non-relativistic LO and NLO results. The black dots denotes the Nijmegen’s results. Clearly the relativistic LO results are compatible with the NLO non-relativistic results. Besides, we perform a renormalization analysis based on the our LO nuclear force and found that in 3P0 the renormalization group invariance is automatically satisfies while it is not in </a:t>
            </a:r>
            <a:r>
              <a:rPr lang="en-US" altLang="zh-CN" baseline="0" dirty="0" err="1"/>
              <a:t>nonrelativsitic</a:t>
            </a:r>
            <a:r>
              <a:rPr lang="en-US" altLang="zh-CN" baseline="0" dirty="0"/>
              <a:t> results of Weinberg’s power counting. We also studies the pion-mass dependence to compare to the lattice QCD </a:t>
            </a:r>
            <a:r>
              <a:rPr lang="en-US" altLang="zh-CN" baseline="0" dirty="0" err="1"/>
              <a:t>simuations</a:t>
            </a:r>
            <a:r>
              <a:rPr lang="en-US" altLang="zh-CN" baseline="0" dirty="0"/>
              <a:t>. They are consistent in 3S1,3D1 and 1S0 partial waves. All the studies above proves the feasibility of our covariant approach.</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16</a:t>
            </a:fld>
            <a:endParaRPr lang="zh-CN" altLang="en-US"/>
          </a:p>
        </p:txBody>
      </p:sp>
    </p:spTree>
    <p:extLst>
      <p:ext uri="{BB962C8B-B14F-4D97-AF65-F5344CB8AC3E}">
        <p14:creationId xmlns:p14="http://schemas.microsoft.com/office/powerpoint/2010/main" val="1560367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However,</a:t>
            </a:r>
            <a:r>
              <a:rPr lang="en-US" altLang="zh-CN" baseline="0" dirty="0"/>
              <a:t> only the leading order seems not enough. For J=2 partial waves, the LO relativistic results are very similar to the LO non-relativistic results and both of them differs from the Nijmegen data </a:t>
            </a:r>
            <a:r>
              <a:rPr lang="en-US" altLang="zh-CN" baseline="0" dirty="0" err="1"/>
              <a:t>sizablely</a:t>
            </a:r>
            <a:r>
              <a:rPr lang="en-US" altLang="zh-CN" baseline="0" dirty="0"/>
              <a:t>. For the RGI, we find at LO, the RGI are not satisfied in 3P1 partial waves. And for the pion mass dependence, we find the description for  mixing angle epsilon1 for unphysical pion masses are not good and besides, the study is not fully self-consistent if we stop at LO. Therefore higher order calculation are strongly needed.</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17</a:t>
            </a:fld>
            <a:endParaRPr lang="zh-CN" altLang="en-US"/>
          </a:p>
        </p:txBody>
      </p:sp>
    </p:spTree>
    <p:extLst>
      <p:ext uri="{BB962C8B-B14F-4D97-AF65-F5344CB8AC3E}">
        <p14:creationId xmlns:p14="http://schemas.microsoft.com/office/powerpoint/2010/main" val="3222266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Up to NLO</a:t>
            </a:r>
            <a:r>
              <a:rPr lang="en-US" altLang="zh-CN" baseline="0" dirty="0" smtClean="0"/>
              <a:t> or NNLO, we needs the NLO contact terms and the two pion exchange contributions. Below we exhibited the </a:t>
            </a:r>
            <a:r>
              <a:rPr lang="en-US" altLang="zh-CN" baseline="0" dirty="0" err="1" smtClean="0"/>
              <a:t>covraint</a:t>
            </a:r>
            <a:r>
              <a:rPr lang="en-US" altLang="zh-CN" baseline="0" dirty="0" smtClean="0"/>
              <a:t> effective </a:t>
            </a:r>
            <a:r>
              <a:rPr lang="en-US" altLang="zh-CN" baseline="0" dirty="0" err="1" smtClean="0"/>
              <a:t>lagrangians</a:t>
            </a:r>
            <a:r>
              <a:rPr lang="en-US" altLang="zh-CN" baseline="0" dirty="0" smtClean="0"/>
              <a:t> needed.  Up to NLO, we have in total 17 terms, 4 at LO and 13 at NLO. Compared to 9 in non-relativistic NLO and 24 of N3LO.</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18</a:t>
            </a:fld>
            <a:endParaRPr lang="zh-CN" altLang="en-US"/>
          </a:p>
        </p:txBody>
      </p:sp>
    </p:spTree>
    <p:extLst>
      <p:ext uri="{BB962C8B-B14F-4D97-AF65-F5344CB8AC3E}">
        <p14:creationId xmlns:p14="http://schemas.microsoft.com/office/powerpoint/2010/main" val="267325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接下来来看</a:t>
            </a:r>
            <a:r>
              <a:rPr lang="en-US" altLang="zh-CN" dirty="0" smtClean="0"/>
              <a:t>TPE</a:t>
            </a:r>
            <a:r>
              <a:rPr lang="zh-CN" altLang="en-US" dirty="0" smtClean="0"/>
              <a:t>的贡献。也就是这就个</a:t>
            </a:r>
            <a:r>
              <a:rPr lang="en-US" altLang="zh-CN" dirty="0" smtClean="0"/>
              <a:t>Feynman</a:t>
            </a:r>
            <a:r>
              <a:rPr lang="zh-CN" altLang="en-US" dirty="0" smtClean="0"/>
              <a:t>图的贡献。不得不说，相对论框架下的</a:t>
            </a:r>
            <a:r>
              <a:rPr lang="en-US" altLang="zh-CN" dirty="0" smtClean="0"/>
              <a:t>TPE</a:t>
            </a:r>
            <a:r>
              <a:rPr lang="zh-CN" altLang="en-US" dirty="0" smtClean="0"/>
              <a:t>要比非相对论框架下的复杂很多。在非相对论框架下，</a:t>
            </a:r>
            <a:r>
              <a:rPr lang="en-US" altLang="zh-CN" dirty="0" smtClean="0"/>
              <a:t>NLO</a:t>
            </a:r>
            <a:r>
              <a:rPr lang="zh-CN" altLang="en-US" dirty="0" smtClean="0"/>
              <a:t>的</a:t>
            </a:r>
            <a:r>
              <a:rPr lang="en-US" altLang="zh-CN" dirty="0" smtClean="0"/>
              <a:t>TPE</a:t>
            </a:r>
            <a:r>
              <a:rPr lang="zh-CN" altLang="en-US" dirty="0" smtClean="0"/>
              <a:t>可以用这样一个简单的形式表示出来。</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不得不说，相对论手征核力的复杂形式，是的他的进一步应用来说不是特别友好。</a:t>
            </a:r>
            <a:endParaRPr lang="en-US" altLang="zh-CN" dirty="0" smtClean="0"/>
          </a:p>
        </p:txBody>
      </p:sp>
      <p:sp>
        <p:nvSpPr>
          <p:cNvPr id="4" name="灯片编号占位符 3"/>
          <p:cNvSpPr>
            <a:spLocks noGrp="1"/>
          </p:cNvSpPr>
          <p:nvPr>
            <p:ph type="sldNum" sz="quarter" idx="10"/>
          </p:nvPr>
        </p:nvSpPr>
        <p:spPr/>
        <p:txBody>
          <a:bodyPr/>
          <a:lstStyle/>
          <a:p>
            <a:fld id="{010C4108-226F-4702-A35F-C6E1D3BBB5F7}" type="slidenum">
              <a:rPr lang="zh-CN" altLang="en-US" smtClean="0"/>
              <a:t>19</a:t>
            </a:fld>
            <a:endParaRPr lang="zh-CN" altLang="en-US"/>
          </a:p>
        </p:txBody>
      </p:sp>
    </p:spTree>
    <p:extLst>
      <p:ext uri="{BB962C8B-B14F-4D97-AF65-F5344CB8AC3E}">
        <p14:creationId xmlns:p14="http://schemas.microsoft.com/office/powerpoint/2010/main" val="13459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dirty="0"/>
              <a:t>Here is the outline of m</a:t>
            </a:r>
            <a:r>
              <a:rPr lang="en-US" altLang="zh-CN" baseline="0" dirty="0"/>
              <a:t>y talk today. First comes a short introduction of the historical story of nuclear forces. Then I will explain the framework for our relativistic nuclear force. In the third section I will show the results obtained with the relativistic nuclear forced. And finally a short summary and prospect</a:t>
            </a:r>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2</a:t>
            </a:fld>
            <a:endParaRPr lang="zh-CN" altLang="en-US"/>
          </a:p>
        </p:txBody>
      </p:sp>
    </p:spTree>
    <p:extLst>
      <p:ext uri="{BB962C8B-B14F-4D97-AF65-F5344CB8AC3E}">
        <p14:creationId xmlns:p14="http://schemas.microsoft.com/office/powerpoint/2010/main" val="1018824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dirty="0" smtClean="0"/>
              <a:t>最后，让我们来看一下不确定度分析。之前提到，有效场论的一大优势在于可以估计理论误差。</a:t>
            </a:r>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20</a:t>
            </a:fld>
            <a:endParaRPr lang="zh-CN" altLang="en-US"/>
          </a:p>
        </p:txBody>
      </p:sp>
    </p:spTree>
    <p:extLst>
      <p:ext uri="{BB962C8B-B14F-4D97-AF65-F5344CB8AC3E}">
        <p14:creationId xmlns:p14="http://schemas.microsoft.com/office/powerpoint/2010/main" val="3979386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Now let</a:t>
            </a:r>
            <a:r>
              <a:rPr lang="en-US" altLang="zh-CN" baseline="0" dirty="0"/>
              <a:t> me show the results of NLO and NNLO relativist NF. The table here exhibit the </a:t>
            </a:r>
            <a:r>
              <a:rPr lang="en-US" altLang="zh-CN" baseline="0" dirty="0" err="1"/>
              <a:t>chi_square</a:t>
            </a:r>
            <a:r>
              <a:rPr lang="en-US" altLang="zh-CN" baseline="0" dirty="0"/>
              <a:t> of different chiral forces for partial waves up to J=2. The NLO and NNLO refer to our relativistic results and for comparison we also list the results from the N3LO non-relativistic nuclear force from Idaho group and Bochum group. From the total </a:t>
            </a:r>
            <a:r>
              <a:rPr lang="en-US" altLang="zh-CN" baseline="0" dirty="0" err="1"/>
              <a:t>chi_squre</a:t>
            </a:r>
            <a:r>
              <a:rPr lang="en-US" altLang="zh-CN" baseline="0" dirty="0"/>
              <a:t>, we can say that our relativistic NNLO results is compatible to the non-relativistic N3LO results. It is also interesting that for different chiral forces, the main sources of chi are quite different. In our relativistic NNLO results, the 3D2 may be the worst while in the EKM results, 1S0 the worst. The two figures below  show the phase shifts for the two J=0 partial waves. Here and afterwards, the black dots denotes the nijmegen93 data. The black dotted lines, blue dashed lines, and red solid lines denote our results at LO,NLO and NNLO respectively. The two non-relativistic N3LO results are depicted with green dash-dotted lines and magenta short dotted lines. The bands are the truncation uncertainties for NLO and NNLO results estimated with the Bayesian model. We find that NLO results is compatible with NNLO results below 200MeV which implies a good convergence pattern. In 1S0 The EKM results miss the data between 100 and 200 </a:t>
            </a:r>
            <a:r>
              <a:rPr lang="en-US" altLang="zh-CN" baseline="0" dirty="0" err="1"/>
              <a:t>eMeV</a:t>
            </a:r>
            <a:r>
              <a:rPr lang="en-US" altLang="zh-CN" baseline="0" dirty="0"/>
              <a:t> maybe because of the p-p data. In 3P0 the NLO data is a little bit worse for higher energy region.</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21</a:t>
            </a:fld>
            <a:endParaRPr lang="zh-CN" altLang="en-US"/>
          </a:p>
        </p:txBody>
      </p:sp>
    </p:spTree>
    <p:extLst>
      <p:ext uri="{BB962C8B-B14F-4D97-AF65-F5344CB8AC3E}">
        <p14:creationId xmlns:p14="http://schemas.microsoft.com/office/powerpoint/2010/main" val="827211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Here are the phase</a:t>
            </a:r>
            <a:r>
              <a:rPr lang="en-US" altLang="zh-CN" baseline="0" dirty="0"/>
              <a:t> shifts for J=1 partial waves. Again the NLO results is consistent with NNLO results which indicate the convergence of chiral expansion. Actually the our NNLO results and the two non-relativistic N3LO results almost overlap below 200MeV.</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22</a:t>
            </a:fld>
            <a:endParaRPr lang="zh-CN" altLang="en-US"/>
          </a:p>
        </p:txBody>
      </p:sp>
    </p:spTree>
    <p:extLst>
      <p:ext uri="{BB962C8B-B14F-4D97-AF65-F5344CB8AC3E}">
        <p14:creationId xmlns:p14="http://schemas.microsoft.com/office/powerpoint/2010/main" val="279504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For J=2 partial waves, we</a:t>
            </a:r>
            <a:r>
              <a:rPr lang="en-US" altLang="zh-CN" baseline="0" dirty="0"/>
              <a:t> find the NLO is slightly worse for higher kinetic energies in 1D2, and 3P2 partial waves but for NNLO, it overlaps with the two non-relativistic results except in 3F2 partial waves. In this partial wave, none of the chiral force could fully reproduce the Nijmegen’s data. Idaho’s results behave the best but with 3 fine-tuned pion-nucleon LECs. </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23</a:t>
            </a:fld>
            <a:endParaRPr lang="zh-CN" altLang="en-US"/>
          </a:p>
        </p:txBody>
      </p:sp>
    </p:spTree>
    <p:extLst>
      <p:ext uri="{BB962C8B-B14F-4D97-AF65-F5344CB8AC3E}">
        <p14:creationId xmlns:p14="http://schemas.microsoft.com/office/powerpoint/2010/main" val="3188395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dirty="0"/>
              <a:t>In</a:t>
            </a:r>
            <a:r>
              <a:rPr lang="en-US" altLang="zh-CN" baseline="0" dirty="0"/>
              <a:t> this slide we further compare the phase shifts of different chiral forces for partial waves with J&lt;=4 L&lt;=4. Note in these partials no contact terms contribute up to NNLO. Thus the phase shifts here are prediction once the cutoff is fixed. In the table we exhibited the chi of different chiral forces. From the total chi, It is obviously our relativistic NNLO nuclear force is better. Among the partial waves, NNLO result is obviously better in 3D3, 1F3 but worse in 3F4. besides Idaho results tend to yield smaller values at higher energies in 1G4,3G4 and mixing angle e3. So In general for the higher partial waves, the relativistic NNLO behaves better.</a:t>
            </a:r>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24</a:t>
            </a:fld>
            <a:endParaRPr lang="zh-CN" altLang="en-US"/>
          </a:p>
        </p:txBody>
      </p:sp>
    </p:spTree>
    <p:extLst>
      <p:ext uri="{BB962C8B-B14F-4D97-AF65-F5344CB8AC3E}">
        <p14:creationId xmlns:p14="http://schemas.microsoft.com/office/powerpoint/2010/main" val="3626423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Finally we compare our NNLO relativistic chiral potential</a:t>
            </a:r>
            <a:r>
              <a:rPr lang="en-US" altLang="zh-CN" baseline="0" dirty="0"/>
              <a:t> with the Bonn potential, which is applied in the present relativistic many-body studies. It is obvious that our NNLO potential leads to better descriptions in 1S0,3P0,ep1,3D3 partial waves but slightly worse in 3F2 and 3F4 partial waves. As for even higher partial waves, our NNLO results are in better agreement with the Nijmegen data. As a conclusion ,we can say that the relativistic NNLO potential are better compared to the </a:t>
            </a:r>
            <a:r>
              <a:rPr lang="en-US" altLang="zh-CN" baseline="0" dirty="0" err="1"/>
              <a:t>bonn</a:t>
            </a:r>
            <a:r>
              <a:rPr lang="en-US" altLang="zh-CN" baseline="0" dirty="0"/>
              <a:t> potential. </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25</a:t>
            </a:fld>
            <a:endParaRPr lang="zh-CN" altLang="en-US"/>
          </a:p>
        </p:txBody>
      </p:sp>
    </p:spTree>
    <p:extLst>
      <p:ext uri="{BB962C8B-B14F-4D97-AF65-F5344CB8AC3E}">
        <p14:creationId xmlns:p14="http://schemas.microsoft.com/office/powerpoint/2010/main" val="3404948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26</a:t>
            </a:fld>
            <a:endParaRPr lang="zh-CN" altLang="en-US"/>
          </a:p>
        </p:txBody>
      </p:sp>
    </p:spTree>
    <p:extLst>
      <p:ext uri="{BB962C8B-B14F-4D97-AF65-F5344CB8AC3E}">
        <p14:creationId xmlns:p14="http://schemas.microsoft.com/office/powerpoint/2010/main" val="1361197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0C4108-226F-4702-A35F-C6E1D3BBB5F7}" type="slidenum">
              <a:rPr lang="zh-CN" altLang="en-US" smtClean="0"/>
              <a:t>27</a:t>
            </a:fld>
            <a:endParaRPr lang="zh-CN" altLang="en-US"/>
          </a:p>
        </p:txBody>
      </p:sp>
    </p:spTree>
    <p:extLst>
      <p:ext uri="{BB962C8B-B14F-4D97-AF65-F5344CB8AC3E}">
        <p14:creationId xmlns:p14="http://schemas.microsoft.com/office/powerpoint/2010/main" val="708424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Up to NLO</a:t>
            </a:r>
            <a:r>
              <a:rPr lang="en-US" altLang="zh-CN" baseline="0" dirty="0"/>
              <a:t> or NNLO, we needs the NLO contact terms and the two pion exchange contributions. Below we exhibited the </a:t>
            </a:r>
            <a:r>
              <a:rPr lang="en-US" altLang="zh-CN" baseline="0" dirty="0" err="1"/>
              <a:t>covraint</a:t>
            </a:r>
            <a:r>
              <a:rPr lang="en-US" altLang="zh-CN" baseline="0" dirty="0"/>
              <a:t> effective </a:t>
            </a:r>
            <a:r>
              <a:rPr lang="en-US" altLang="zh-CN" baseline="0" dirty="0" err="1"/>
              <a:t>lagrangians</a:t>
            </a:r>
            <a:r>
              <a:rPr lang="en-US" altLang="zh-CN" baseline="0" dirty="0"/>
              <a:t> needed.  Up to NLO, we have in total 17 terms, 4 at LO and 13 at NLO. Compared to 9 in non-relativistic NLO and 24 of N3LO.</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28</a:t>
            </a:fld>
            <a:endParaRPr lang="zh-CN" altLang="en-US"/>
          </a:p>
        </p:txBody>
      </p:sp>
    </p:spTree>
    <p:extLst>
      <p:ext uri="{BB962C8B-B14F-4D97-AF65-F5344CB8AC3E}">
        <p14:creationId xmlns:p14="http://schemas.microsoft.com/office/powerpoint/2010/main" val="3343482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An</a:t>
            </a:r>
            <a:r>
              <a:rPr lang="en-US" altLang="zh-CN" baseline="0" dirty="0"/>
              <a:t>d here is the TPE contributions. I have to say that The expressions for the TPE in relativistic framework is much more complicated compared to the Non-relativistic ones, as is shown here. Take the planar box diagram as an example. The relativistic formula could be roughly divided into two parts. First is the Bilinear, which contain over 100 different combinations. The second part is the loop integral, which possess 29 different terms including scalar and tensor ones. Besides we are also faced with numerical singularities and the problems of operation accuracy when treating the off-shell elements.</a:t>
            </a:r>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29</a:t>
            </a:fld>
            <a:endParaRPr lang="zh-CN" altLang="en-US"/>
          </a:p>
        </p:txBody>
      </p:sp>
    </p:spTree>
    <p:extLst>
      <p:ext uri="{BB962C8B-B14F-4D97-AF65-F5344CB8AC3E}">
        <p14:creationId xmlns:p14="http://schemas.microsoft.com/office/powerpoint/2010/main" val="1618541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a:t>目前，标准模型已被物理学家们广泛接受。再标准模型中，构成物质世界的基本粒子是夸克。夸克之间通过交换胶子进行相互作用，也就是强相互作用，并形成核子，包括质子跟中子。这些核子进一步相互作用，束缚成性质各异的原子核。可以说，准确理解核子</a:t>
            </a:r>
            <a:r>
              <a:rPr lang="en-US" altLang="zh-CN" baseline="0" dirty="0"/>
              <a:t>-</a:t>
            </a:r>
            <a:r>
              <a:rPr lang="zh-CN" altLang="en-US" baseline="0" dirty="0"/>
              <a:t>核子间的相互作用，也就是核力，对理解这些原子核的性质至关重要。此外，核力也是我们开展核物质，核反应、和结构以及天物理研究的关键输入，对他的研究具有十分重要的意义。而且，随着研究的不断深入，对核力的精度也提出了很高的要求。</a:t>
            </a:r>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3</a:t>
            </a:fld>
            <a:endParaRPr lang="zh-CN" altLang="en-US"/>
          </a:p>
        </p:txBody>
      </p:sp>
    </p:spTree>
    <p:extLst>
      <p:ext uri="{BB962C8B-B14F-4D97-AF65-F5344CB8AC3E}">
        <p14:creationId xmlns:p14="http://schemas.microsoft.com/office/powerpoint/2010/main" val="3908271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0C4108-226F-4702-A35F-C6E1D3BBB5F7}" type="slidenum">
              <a:rPr lang="zh-CN" altLang="en-US" smtClean="0"/>
              <a:t>30</a:t>
            </a:fld>
            <a:endParaRPr lang="zh-CN" altLang="en-US"/>
          </a:p>
        </p:txBody>
      </p:sp>
    </p:spTree>
    <p:extLst>
      <p:ext uri="{BB962C8B-B14F-4D97-AF65-F5344CB8AC3E}">
        <p14:creationId xmlns:p14="http://schemas.microsoft.com/office/powerpoint/2010/main" val="490653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0C4108-226F-4702-A35F-C6E1D3BBB5F7}" type="slidenum">
              <a:rPr lang="zh-CN" altLang="en-US" smtClean="0"/>
              <a:t>31</a:t>
            </a:fld>
            <a:endParaRPr lang="zh-CN" altLang="en-US"/>
          </a:p>
        </p:txBody>
      </p:sp>
    </p:spTree>
    <p:extLst>
      <p:ext uri="{BB962C8B-B14F-4D97-AF65-F5344CB8AC3E}">
        <p14:creationId xmlns:p14="http://schemas.microsoft.com/office/powerpoint/2010/main" val="826522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0C4108-226F-4702-A35F-C6E1D3BBB5F7}" type="slidenum">
              <a:rPr lang="zh-CN" altLang="en-US" smtClean="0"/>
              <a:t>32</a:t>
            </a:fld>
            <a:endParaRPr lang="zh-CN" altLang="en-US"/>
          </a:p>
        </p:txBody>
      </p:sp>
    </p:spTree>
    <p:extLst>
      <p:ext uri="{BB962C8B-B14F-4D97-AF65-F5344CB8AC3E}">
        <p14:creationId xmlns:p14="http://schemas.microsoft.com/office/powerpoint/2010/main" val="2511047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0C4108-226F-4702-A35F-C6E1D3BBB5F7}" type="slidenum">
              <a:rPr lang="zh-CN" altLang="en-US" smtClean="0"/>
              <a:t>33</a:t>
            </a:fld>
            <a:endParaRPr lang="zh-CN" altLang="en-US"/>
          </a:p>
        </p:txBody>
      </p:sp>
    </p:spTree>
    <p:extLst>
      <p:ext uri="{BB962C8B-B14F-4D97-AF65-F5344CB8AC3E}">
        <p14:creationId xmlns:p14="http://schemas.microsoft.com/office/powerpoint/2010/main" val="36211435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0C4108-226F-4702-A35F-C6E1D3BBB5F7}" type="slidenum">
              <a:rPr lang="zh-CN" altLang="en-US" smtClean="0"/>
              <a:t>34</a:t>
            </a:fld>
            <a:endParaRPr lang="zh-CN" altLang="en-US"/>
          </a:p>
        </p:txBody>
      </p:sp>
    </p:spTree>
    <p:extLst>
      <p:ext uri="{BB962C8B-B14F-4D97-AF65-F5344CB8AC3E}">
        <p14:creationId xmlns:p14="http://schemas.microsoft.com/office/powerpoint/2010/main" val="1699300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0C4108-226F-4702-A35F-C6E1D3BBB5F7}" type="slidenum">
              <a:rPr lang="zh-CN" altLang="en-US" smtClean="0"/>
              <a:t>35</a:t>
            </a:fld>
            <a:endParaRPr lang="zh-CN" altLang="en-US"/>
          </a:p>
        </p:txBody>
      </p:sp>
    </p:spTree>
    <p:extLst>
      <p:ext uri="{BB962C8B-B14F-4D97-AF65-F5344CB8AC3E}">
        <p14:creationId xmlns:p14="http://schemas.microsoft.com/office/powerpoint/2010/main" val="4105998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dirty="0"/>
              <a:t>然而对于核力的研究也是物理学中最为困难的问题之一。早期的研究可以追溯到上世纪</a:t>
            </a:r>
            <a:r>
              <a:rPr lang="en-US" altLang="zh-CN" dirty="0"/>
              <a:t>30</a:t>
            </a:r>
            <a:r>
              <a:rPr lang="zh-CN" altLang="en-US" dirty="0"/>
              <a:t>年代</a:t>
            </a:r>
            <a:r>
              <a:rPr lang="en-US" altLang="zh-CN" dirty="0" err="1"/>
              <a:t>yukawa</a:t>
            </a:r>
            <a:r>
              <a:rPr lang="zh-CN" altLang="en-US" dirty="0"/>
              <a:t>提出的介子理论，到</a:t>
            </a:r>
            <a:r>
              <a:rPr lang="en-US" altLang="zh-CN" dirty="0"/>
              <a:t>50</a:t>
            </a:r>
            <a:r>
              <a:rPr lang="zh-CN" altLang="en-US" dirty="0"/>
              <a:t>，</a:t>
            </a:r>
            <a:r>
              <a:rPr lang="en-US" altLang="zh-CN" dirty="0"/>
              <a:t>60</a:t>
            </a:r>
            <a:r>
              <a:rPr lang="zh-CN" altLang="en-US" dirty="0"/>
              <a:t>年代，随着</a:t>
            </a:r>
            <a:r>
              <a:rPr lang="en-US" altLang="zh-CN" dirty="0"/>
              <a:t>pi</a:t>
            </a:r>
            <a:r>
              <a:rPr lang="zh-CN" altLang="en-US" dirty="0"/>
              <a:t>介子等一系列玻色子的发现，已经能够初步描述核力乃至氘核。到了</a:t>
            </a:r>
            <a:r>
              <a:rPr lang="en-US" altLang="zh-CN" dirty="0"/>
              <a:t>70</a:t>
            </a:r>
            <a:r>
              <a:rPr lang="zh-CN" altLang="en-US" dirty="0"/>
              <a:t>年代，物理学家们发现了强相互作用的基本理论量子色动力学</a:t>
            </a:r>
            <a:r>
              <a:rPr lang="en-US" altLang="zh-CN" dirty="0"/>
              <a:t>QCD</a:t>
            </a:r>
            <a:r>
              <a:rPr lang="zh-CN" altLang="en-US" dirty="0"/>
              <a:t>，这下之前的理论就都变成模型，要推到重来了。受到</a:t>
            </a:r>
            <a:r>
              <a:rPr lang="en-US" altLang="zh-CN" dirty="0"/>
              <a:t>QCD</a:t>
            </a:r>
            <a:r>
              <a:rPr lang="zh-CN" altLang="en-US" dirty="0"/>
              <a:t>的启发，</a:t>
            </a:r>
            <a:r>
              <a:rPr lang="en-US" altLang="zh-CN" dirty="0"/>
              <a:t>80</a:t>
            </a:r>
            <a:r>
              <a:rPr lang="zh-CN" altLang="en-US" dirty="0"/>
              <a:t>年代人们提出了一种从夸克层次描述核力的方法，不过其本质上仍然是模型。终于到</a:t>
            </a:r>
            <a:r>
              <a:rPr lang="en-US" altLang="zh-CN" dirty="0"/>
              <a:t>90</a:t>
            </a:r>
            <a:r>
              <a:rPr lang="zh-CN" altLang="en-US" dirty="0"/>
              <a:t>年代，人们对于核力的研究取得了重大突破，</a:t>
            </a:r>
            <a:r>
              <a:rPr lang="en-US" altLang="zh-CN" dirty="0" err="1"/>
              <a:t>weinberg</a:t>
            </a:r>
            <a:r>
              <a:rPr lang="zh-CN" altLang="en-US" dirty="0"/>
              <a:t>提出有效场论研究核力，将核力按照手征阶数展开。这也是我们的研究中要用的方法，之后会有进一步的阐述。在人们从</a:t>
            </a:r>
            <a:r>
              <a:rPr lang="en-US" altLang="zh-CN" dirty="0"/>
              <a:t>QCD</a:t>
            </a:r>
            <a:r>
              <a:rPr lang="zh-CN" altLang="en-US" dirty="0"/>
              <a:t>出发取得重大进展的同时，唯象模型也获得了长足进步，在</a:t>
            </a:r>
            <a:r>
              <a:rPr lang="en-US" altLang="zh-CN" dirty="0"/>
              <a:t>94</a:t>
            </a:r>
            <a:r>
              <a:rPr lang="zh-CN" altLang="en-US" dirty="0"/>
              <a:t>年跟</a:t>
            </a:r>
            <a:r>
              <a:rPr lang="en-US" altLang="zh-CN" dirty="0"/>
              <a:t>01</a:t>
            </a:r>
            <a:r>
              <a:rPr lang="zh-CN" altLang="en-US" dirty="0"/>
              <a:t>年，出现了三种代表性的唯象模型。其中</a:t>
            </a:r>
            <a:r>
              <a:rPr lang="en-US" altLang="zh-CN" dirty="0"/>
              <a:t>AV18</a:t>
            </a:r>
            <a:r>
              <a:rPr lang="zh-CN" altLang="en-US" dirty="0"/>
              <a:t>跟</a:t>
            </a:r>
            <a:r>
              <a:rPr lang="en-US" altLang="zh-CN" dirty="0"/>
              <a:t>Reid93</a:t>
            </a:r>
            <a:r>
              <a:rPr lang="zh-CN" altLang="en-US" dirty="0"/>
              <a:t>基于算符因子化也就是张量展开，</a:t>
            </a:r>
            <a:r>
              <a:rPr lang="en-US" altLang="zh-CN" dirty="0"/>
              <a:t>CD-Bonn</a:t>
            </a:r>
            <a:r>
              <a:rPr lang="zh-CN" altLang="en-US" dirty="0"/>
              <a:t>则基于介子交换。这三中唯象模型均实现了对于数千个核子散射数据的高精度描述。最后值得一提的是格点</a:t>
            </a:r>
            <a:r>
              <a:rPr lang="en-US" altLang="zh-CN" dirty="0"/>
              <a:t>QCD</a:t>
            </a:r>
            <a:r>
              <a:rPr lang="zh-CN" altLang="en-US" dirty="0"/>
              <a:t>，因为核力是夸克间相互作用的剩余相互作用力，类似范德瓦尔斯力，从夸克层次计算十分复杂。直到</a:t>
            </a:r>
            <a:r>
              <a:rPr lang="en-US" altLang="zh-CN" dirty="0"/>
              <a:t>2006</a:t>
            </a:r>
            <a:r>
              <a:rPr lang="zh-CN" altLang="en-US" dirty="0"/>
              <a:t>年，考虑的完整动力学的格点计算才最终完成。</a:t>
            </a:r>
          </a:p>
        </p:txBody>
      </p:sp>
      <p:sp>
        <p:nvSpPr>
          <p:cNvPr id="4" name="灯片编号占位符 3"/>
          <p:cNvSpPr>
            <a:spLocks noGrp="1"/>
          </p:cNvSpPr>
          <p:nvPr>
            <p:ph type="sldNum" sz="quarter" idx="10"/>
          </p:nvPr>
        </p:nvSpPr>
        <p:spPr/>
        <p:txBody>
          <a:bodyPr/>
          <a:lstStyle/>
          <a:p>
            <a:fld id="{010C4108-226F-4702-A35F-C6E1D3BBB5F7}" type="slidenum">
              <a:rPr lang="zh-CN" altLang="en-US" smtClean="0"/>
              <a:t>4</a:t>
            </a:fld>
            <a:endParaRPr lang="zh-CN" altLang="en-US"/>
          </a:p>
        </p:txBody>
      </p:sp>
    </p:spTree>
    <p:extLst>
      <p:ext uri="{BB962C8B-B14F-4D97-AF65-F5344CB8AC3E}">
        <p14:creationId xmlns:p14="http://schemas.microsoft.com/office/powerpoint/2010/main" val="2486836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核力的研究一直是核物理领域关注的焦点之一。这张</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展示了</a:t>
            </a:r>
            <a:r>
              <a:rPr lang="en-US" altLang="zh-CN" sz="1200" b="0" i="0" kern="1200" dirty="0">
                <a:solidFill>
                  <a:schemeClr val="tx1"/>
                </a:solidFill>
                <a:effectLst/>
                <a:latin typeface="+mn-lt"/>
                <a:ea typeface="+mn-ea"/>
                <a:cs typeface="+mn-cs"/>
              </a:rPr>
              <a:t>PRC</a:t>
            </a:r>
            <a:r>
              <a:rPr lang="zh-CN" altLang="en-US" sz="1200" b="0" i="0" kern="1200" dirty="0">
                <a:solidFill>
                  <a:schemeClr val="tx1"/>
                </a:solidFill>
                <a:effectLst/>
                <a:latin typeface="+mn-lt"/>
                <a:ea typeface="+mn-ea"/>
                <a:cs typeface="+mn-cs"/>
              </a:rPr>
              <a:t>创刊</a:t>
            </a:r>
            <a:r>
              <a:rPr lang="en-US" altLang="zh-CN" sz="1200" b="0" i="0" kern="1200" dirty="0">
                <a:solidFill>
                  <a:schemeClr val="tx1"/>
                </a:solidFill>
                <a:effectLst/>
                <a:latin typeface="+mn-lt"/>
                <a:ea typeface="+mn-ea"/>
                <a:cs typeface="+mn-cs"/>
              </a:rPr>
              <a:t>50</a:t>
            </a:r>
            <a:r>
              <a:rPr lang="zh-CN" altLang="en-US" sz="1200" b="0" i="0" kern="1200" dirty="0">
                <a:solidFill>
                  <a:schemeClr val="tx1"/>
                </a:solidFill>
                <a:effectLst/>
                <a:latin typeface="+mn-lt"/>
                <a:ea typeface="+mn-ea"/>
                <a:cs typeface="+mn-cs"/>
              </a:rPr>
              <a:t>周年时，收录的具有里程碑意义的文章。总共有</a:t>
            </a:r>
            <a:r>
              <a:rPr lang="en-US" altLang="zh-CN" sz="1200" b="0" i="0" kern="1200" dirty="0">
                <a:solidFill>
                  <a:schemeClr val="tx1"/>
                </a:solidFill>
                <a:effectLst/>
                <a:latin typeface="+mn-lt"/>
                <a:ea typeface="+mn-ea"/>
                <a:cs typeface="+mn-cs"/>
              </a:rPr>
              <a:t>41</a:t>
            </a:r>
            <a:r>
              <a:rPr lang="zh-CN" altLang="en-US" sz="1200" b="0" i="0" kern="1200" dirty="0">
                <a:solidFill>
                  <a:schemeClr val="tx1"/>
                </a:solidFill>
                <a:effectLst/>
                <a:latin typeface="+mn-lt"/>
                <a:ea typeface="+mn-ea"/>
                <a:cs typeface="+mn-cs"/>
              </a:rPr>
              <a:t>篇，其中，核力的研究，占了其中</a:t>
            </a:r>
            <a:r>
              <a:rPr lang="en-US" altLang="zh-CN" sz="1200" b="0" i="0" kern="1200" dirty="0">
                <a:solidFill>
                  <a:schemeClr val="tx1"/>
                </a:solidFill>
                <a:effectLst/>
                <a:latin typeface="+mn-lt"/>
                <a:ea typeface="+mn-ea"/>
                <a:cs typeface="+mn-cs"/>
              </a:rPr>
              <a:t>7</a:t>
            </a:r>
            <a:r>
              <a:rPr lang="zh-CN" altLang="en-US" sz="1200" b="0" i="0" kern="1200" dirty="0">
                <a:solidFill>
                  <a:schemeClr val="tx1"/>
                </a:solidFill>
                <a:effectLst/>
                <a:latin typeface="+mn-lt"/>
                <a:ea typeface="+mn-ea"/>
                <a:cs typeface="+mn-cs"/>
              </a:rPr>
              <a:t>篇。上面这三篇粉笔是</a:t>
            </a:r>
            <a:r>
              <a:rPr lang="en-US" altLang="zh-CN" sz="1200" b="0" i="0" kern="1200" dirty="0">
                <a:solidFill>
                  <a:schemeClr val="tx1"/>
                </a:solidFill>
                <a:effectLst/>
                <a:latin typeface="+mn-lt"/>
                <a:ea typeface="+mn-ea"/>
                <a:cs typeface="+mn-cs"/>
              </a:rPr>
              <a:t>van </a:t>
            </a:r>
            <a:r>
              <a:rPr lang="en-US" altLang="zh-CN" sz="1200" b="0" i="0" kern="1200" dirty="0" err="1">
                <a:solidFill>
                  <a:schemeClr val="tx1"/>
                </a:solidFill>
                <a:effectLst/>
                <a:latin typeface="+mn-lt"/>
                <a:ea typeface="+mn-ea"/>
                <a:cs typeface="+mn-cs"/>
              </a:rPr>
              <a:t>kolck</a:t>
            </a:r>
            <a:r>
              <a:rPr lang="zh-CN" altLang="en-US" sz="1200" b="0" i="0" kern="1200" dirty="0">
                <a:solidFill>
                  <a:schemeClr val="tx1"/>
                </a:solidFill>
                <a:effectLst/>
                <a:latin typeface="+mn-lt"/>
                <a:ea typeface="+mn-ea"/>
                <a:cs typeface="+mn-cs"/>
              </a:rPr>
              <a:t>，</a:t>
            </a:r>
            <a:r>
              <a:rPr lang="en-US" altLang="zh-CN" sz="1200" b="0" i="0" kern="1200" dirty="0" err="1">
                <a:solidFill>
                  <a:schemeClr val="tx1"/>
                </a:solidFill>
                <a:effectLst/>
                <a:latin typeface="+mn-lt"/>
                <a:ea typeface="+mn-ea"/>
                <a:cs typeface="+mn-cs"/>
              </a:rPr>
              <a:t>epelbaum</a:t>
            </a:r>
            <a:r>
              <a:rPr lang="en-US" altLang="zh-CN"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machleidt</a:t>
            </a:r>
            <a:r>
              <a:rPr lang="zh-CN" altLang="en-US" sz="1200" b="0" i="0" kern="1200" dirty="0">
                <a:solidFill>
                  <a:schemeClr val="tx1"/>
                </a:solidFill>
                <a:effectLst/>
                <a:latin typeface="+mn-lt"/>
                <a:ea typeface="+mn-ea"/>
                <a:cs typeface="+mn-cs"/>
              </a:rPr>
              <a:t>等人在基于手征有效场论的框架构建的两体以及三体核力，可以说在过去</a:t>
            </a:r>
            <a:r>
              <a:rPr lang="en-US" altLang="zh-CN" sz="1200" b="0" i="0" kern="1200" dirty="0">
                <a:solidFill>
                  <a:schemeClr val="tx1"/>
                </a:solidFill>
                <a:effectLst/>
                <a:latin typeface="+mn-lt"/>
                <a:ea typeface="+mn-ea"/>
                <a:cs typeface="+mn-cs"/>
              </a:rPr>
              <a:t>25</a:t>
            </a:r>
            <a:r>
              <a:rPr lang="zh-CN" altLang="en-US" sz="1200" b="0" i="0" kern="1200" dirty="0">
                <a:solidFill>
                  <a:schemeClr val="tx1"/>
                </a:solidFill>
                <a:effectLst/>
                <a:latin typeface="+mn-lt"/>
                <a:ea typeface="+mn-ea"/>
                <a:cs typeface="+mn-cs"/>
              </a:rPr>
              <a:t>年间，手征有效场论以及手征核力引领了低能核物理理论研究的复兴。下面三篇是基于未向模型，分别是之前提到的</a:t>
            </a:r>
            <a:r>
              <a:rPr lang="en-US" altLang="zh-CN" sz="1200" b="0" i="0" kern="1200" dirty="0">
                <a:solidFill>
                  <a:schemeClr val="tx1"/>
                </a:solidFill>
                <a:effectLst/>
                <a:latin typeface="+mn-lt"/>
                <a:ea typeface="+mn-ea"/>
                <a:cs typeface="+mn-cs"/>
              </a:rPr>
              <a:t>Reid93,AV18</a:t>
            </a:r>
            <a:r>
              <a:rPr lang="zh-CN" altLang="en-US" sz="1200" b="0" i="0" kern="1200" dirty="0">
                <a:solidFill>
                  <a:schemeClr val="tx1"/>
                </a:solidFill>
                <a:effectLst/>
                <a:latin typeface="+mn-lt"/>
                <a:ea typeface="+mn-ea"/>
                <a:cs typeface="+mn-cs"/>
              </a:rPr>
              <a:t>，以及</a:t>
            </a:r>
            <a:r>
              <a:rPr lang="en-US" altLang="zh-CN" sz="1200" b="0" i="0" kern="1200" dirty="0">
                <a:solidFill>
                  <a:schemeClr val="tx1"/>
                </a:solidFill>
                <a:effectLst/>
                <a:latin typeface="+mn-lt"/>
                <a:ea typeface="+mn-ea"/>
                <a:cs typeface="+mn-cs"/>
              </a:rPr>
              <a:t>CD </a:t>
            </a:r>
            <a:r>
              <a:rPr lang="en-US" altLang="zh-CN" sz="1200" b="0" i="0" kern="1200" dirty="0" err="1">
                <a:solidFill>
                  <a:schemeClr val="tx1"/>
                </a:solidFill>
                <a:effectLst/>
                <a:latin typeface="+mn-lt"/>
                <a:ea typeface="+mn-ea"/>
                <a:cs typeface="+mn-cs"/>
              </a:rPr>
              <a:t>bonn</a:t>
            </a:r>
            <a:r>
              <a:rPr lang="zh-CN" altLang="en-US" sz="1200" b="0" i="0" kern="1200" dirty="0">
                <a:solidFill>
                  <a:schemeClr val="tx1"/>
                </a:solidFill>
                <a:effectLst/>
                <a:latin typeface="+mn-lt"/>
                <a:ea typeface="+mn-ea"/>
                <a:cs typeface="+mn-cs"/>
              </a:rPr>
              <a:t>。他们是很多关键少体研究的基础。最后一个是</a:t>
            </a:r>
            <a:r>
              <a:rPr lang="en-US" altLang="zh-CN" sz="1200" b="0" i="0" kern="1200" dirty="0" err="1">
                <a:solidFill>
                  <a:schemeClr val="tx1"/>
                </a:solidFill>
                <a:effectLst/>
                <a:latin typeface="+mn-lt"/>
                <a:ea typeface="+mn-ea"/>
                <a:cs typeface="+mn-cs"/>
              </a:rPr>
              <a:t>Nigmegen</a:t>
            </a:r>
            <a:r>
              <a:rPr lang="zh-CN" altLang="en-US" sz="1200" b="0" i="0" kern="1200" dirty="0">
                <a:solidFill>
                  <a:schemeClr val="tx1"/>
                </a:solidFill>
                <a:effectLst/>
                <a:latin typeface="+mn-lt"/>
                <a:ea typeface="+mn-ea"/>
                <a:cs typeface="+mn-cs"/>
              </a:rPr>
              <a:t>合作组基于</a:t>
            </a:r>
            <a:r>
              <a:rPr lang="en-US" altLang="zh-CN" sz="1200" b="0" i="0" kern="1200" dirty="0">
                <a:solidFill>
                  <a:schemeClr val="tx1"/>
                </a:solidFill>
                <a:effectLst/>
                <a:latin typeface="+mn-lt"/>
                <a:ea typeface="+mn-ea"/>
                <a:cs typeface="+mn-cs"/>
              </a:rPr>
              <a:t>6000</a:t>
            </a:r>
            <a:r>
              <a:rPr lang="zh-CN" altLang="en-US" sz="1200" b="0" i="0" kern="1200" dirty="0">
                <a:solidFill>
                  <a:schemeClr val="tx1"/>
                </a:solidFill>
                <a:effectLst/>
                <a:latin typeface="+mn-lt"/>
                <a:ea typeface="+mn-ea"/>
                <a:cs typeface="+mn-cs"/>
              </a:rPr>
              <a:t>多个数据开展的分波分析，是开展核力研究的基础。</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10C4108-226F-4702-A35F-C6E1D3BBB5F7}" type="slidenum">
              <a:rPr lang="zh-CN" altLang="en-US" smtClean="0"/>
              <a:t>5</a:t>
            </a:fld>
            <a:endParaRPr lang="zh-CN" altLang="en-US"/>
          </a:p>
        </p:txBody>
      </p:sp>
    </p:spTree>
    <p:extLst>
      <p:ext uri="{BB962C8B-B14F-4D97-AF65-F5344CB8AC3E}">
        <p14:creationId xmlns:p14="http://schemas.microsoft.com/office/powerpoint/2010/main" val="17899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核力的研究同样也是实验物理的前沿问题之一。左边这张图展示的我们国家的强留重离子加速器装置</a:t>
            </a:r>
            <a:r>
              <a:rPr lang="en-US" altLang="zh-CN" sz="1200" b="0" i="0" kern="1200" dirty="0">
                <a:solidFill>
                  <a:schemeClr val="tx1"/>
                </a:solidFill>
                <a:effectLst/>
                <a:latin typeface="+mn-lt"/>
                <a:ea typeface="+mn-ea"/>
                <a:cs typeface="+mn-cs"/>
              </a:rPr>
              <a:t>HIAF</a:t>
            </a:r>
            <a:r>
              <a:rPr lang="zh-CN" altLang="en-US" sz="1200" b="0" i="0" kern="1200" dirty="0">
                <a:solidFill>
                  <a:schemeClr val="tx1"/>
                </a:solidFill>
                <a:effectLst/>
                <a:latin typeface="+mn-lt"/>
                <a:ea typeface="+mn-ea"/>
                <a:cs typeface="+mn-cs"/>
              </a:rPr>
              <a:t>，他的研究内容之一就是认识原子核内核子的有效相互作用。右边这张图是密歇根州立大学的西游同位素束流装置，他们的研究内容包括理解核力在将核子束缚成原子核中发挥的作用。</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High   Intensity Heavy-ion Accelerator Facility</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010C4108-226F-4702-A35F-C6E1D3BBB5F7}" type="slidenum">
              <a:rPr lang="zh-CN" altLang="en-US" smtClean="0"/>
              <a:t>6</a:t>
            </a:fld>
            <a:endParaRPr lang="zh-CN" altLang="en-US"/>
          </a:p>
        </p:txBody>
      </p:sp>
    </p:spTree>
    <p:extLst>
      <p:ext uri="{BB962C8B-B14F-4D97-AF65-F5344CB8AC3E}">
        <p14:creationId xmlns:p14="http://schemas.microsoft.com/office/powerpoint/2010/main" val="4164020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0070C0"/>
                </a:solidFill>
              </a:rPr>
              <a:t>In the standard</a:t>
            </a:r>
            <a:r>
              <a:rPr lang="en-US" altLang="zh-CN" baseline="0" dirty="0">
                <a:solidFill>
                  <a:srgbClr val="0070C0"/>
                </a:solidFill>
              </a:rPr>
              <a:t> model, the fundamental theory for the strong interaction is QCD. It has two features, that is, the asymptotic freedom and confinement. In higher energy regions, quarks are approximately free and a perturbative treatment is applicable. However in the lower energy region, the QCD coupling constant increase rapidly as is shown in the right figure and it is in a strong coupled regime with non-perturbation nature. Quarks are confined into color singlet hadrons and hadrons instead of quarks and gluons become the  degrees of freedoms for strong interactions.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solidFill>
                  <a:srgbClr val="0070C0"/>
                </a:solidFill>
              </a:rPr>
              <a:t>In this situation, the effective field theory which is the approximation of QCD in lower energy region, has become one of the most successful approach. Based on the EFT, Weinberg further proposed that one has to write the most general </a:t>
            </a:r>
            <a:r>
              <a:rPr lang="en-US" altLang="zh-CN" baseline="0" dirty="0" err="1">
                <a:solidFill>
                  <a:srgbClr val="0070C0"/>
                </a:solidFill>
              </a:rPr>
              <a:t>lagrangian</a:t>
            </a:r>
            <a:r>
              <a:rPr lang="en-US" altLang="zh-CN" baseline="0" dirty="0">
                <a:solidFill>
                  <a:srgbClr val="0070C0"/>
                </a:solidFill>
              </a:rPr>
              <a:t> consistent with the assumed symmetry principles, particularly the chiral symmetry of QCD. This is the chiral EFT. Clearly, chiral EFT is closely connect to the QCD due to the chiral symmetry and its spontaneously breaking. Besides, the building blocks for the effective </a:t>
            </a:r>
            <a:r>
              <a:rPr lang="en-US" altLang="zh-CN" baseline="0" dirty="0" err="1">
                <a:solidFill>
                  <a:srgbClr val="0070C0"/>
                </a:solidFill>
              </a:rPr>
              <a:t>lagrangians</a:t>
            </a:r>
            <a:r>
              <a:rPr lang="en-US" altLang="zh-CN" baseline="0" dirty="0">
                <a:solidFill>
                  <a:srgbClr val="0070C0"/>
                </a:solidFill>
              </a:rPr>
              <a:t> are hadrons, actually </a:t>
            </a:r>
            <a:r>
              <a:rPr lang="en-US" altLang="zh-CN" baseline="0" dirty="0" err="1">
                <a:solidFill>
                  <a:srgbClr val="0070C0"/>
                </a:solidFill>
              </a:rPr>
              <a:t>pions</a:t>
            </a:r>
            <a:r>
              <a:rPr lang="en-US" altLang="zh-CN" baseline="0" dirty="0">
                <a:solidFill>
                  <a:srgbClr val="0070C0"/>
                </a:solidFill>
              </a:rPr>
              <a:t> or nucleons. It is interesting at this point as quoted in prof </a:t>
            </a:r>
            <a:r>
              <a:rPr lang="en-US" altLang="zh-CN" baseline="0" dirty="0" err="1">
                <a:solidFill>
                  <a:srgbClr val="0070C0"/>
                </a:solidFill>
              </a:rPr>
              <a:t>machleidt’s</a:t>
            </a:r>
            <a:r>
              <a:rPr lang="en-US" altLang="zh-CN" baseline="0" dirty="0">
                <a:solidFill>
                  <a:srgbClr val="0070C0"/>
                </a:solidFill>
              </a:rPr>
              <a:t> review that now we go back to </a:t>
            </a:r>
            <a:r>
              <a:rPr lang="en-US" altLang="zh-CN" baseline="0" dirty="0" err="1">
                <a:solidFill>
                  <a:srgbClr val="0070C0"/>
                </a:solidFill>
              </a:rPr>
              <a:t>yukawa;s</a:t>
            </a:r>
            <a:r>
              <a:rPr lang="en-US" altLang="zh-CN" baseline="0" dirty="0">
                <a:solidFill>
                  <a:srgbClr val="0070C0"/>
                </a:solidFill>
              </a:rPr>
              <a:t> meson theory except that we have finally established a clear connection to QCD and learned  that the chiral symmetry controls the dynamics. Finally, as an EFT, one can construct a small quantity with the hard scale and soft scale for an expansion</a:t>
            </a:r>
            <a:r>
              <a:rPr lang="en-US" altLang="zh-CN" baseline="0" dirty="0" smtClean="0">
                <a:solidFill>
                  <a:srgbClr val="0070C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solidFill>
                  <a:srgbClr val="0070C0"/>
                </a:solidFill>
              </a:rPr>
              <a:t>我们可以看到，在</a:t>
            </a:r>
            <a:r>
              <a:rPr lang="en-US" altLang="zh-CN" baseline="0" dirty="0" err="1" smtClean="0">
                <a:solidFill>
                  <a:srgbClr val="0070C0"/>
                </a:solidFill>
              </a:rPr>
              <a:t>yukawa</a:t>
            </a:r>
            <a:r>
              <a:rPr lang="zh-CN" altLang="en-US" baseline="0" dirty="0" smtClean="0">
                <a:solidFill>
                  <a:srgbClr val="0070C0"/>
                </a:solidFill>
              </a:rPr>
              <a:t>提出。。。</a:t>
            </a:r>
            <a:endParaRPr lang="en-US" altLang="zh-CN" dirty="0">
              <a:solidFill>
                <a:srgbClr val="0070C0"/>
              </a:solidFill>
            </a:endParaRPr>
          </a:p>
          <a:p>
            <a:endParaRPr lang="zh-CN" altLang="en-US"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7</a:t>
            </a:fld>
            <a:endParaRPr lang="zh-CN" altLang="en-US"/>
          </a:p>
        </p:txBody>
      </p:sp>
    </p:spTree>
    <p:extLst>
      <p:ext uri="{BB962C8B-B14F-4D97-AF65-F5344CB8AC3E}">
        <p14:creationId xmlns:p14="http://schemas.microsoft.com/office/powerpoint/2010/main" val="3229096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dirty="0"/>
              <a:t>With</a:t>
            </a:r>
            <a:r>
              <a:rPr lang="en-US" altLang="zh-CN" baseline="0" dirty="0"/>
              <a:t> the expansion parameter in the last slide, we are allowed to treat the low-energy strong interaction </a:t>
            </a:r>
            <a:r>
              <a:rPr lang="en-US" altLang="zh-CN" baseline="0" dirty="0" err="1"/>
              <a:t>perturbatively</a:t>
            </a:r>
            <a:r>
              <a:rPr lang="en-US" altLang="zh-CN" baseline="0" dirty="0"/>
              <a:t>. With the soft scale, usually the external momenta and light quark masses, we can construct a power counting rule and then evaluate the importance of each pieces of contribution a priori. As is demonstrated below, the order for a certain Feynman diagram can be counted with the number of loops, meson and baryon propagators, and the order of vertices. As a short summery, the chiral EFT has obvious advantages at three points: it possesses a closer connection to QCD, one can systematically improve the description with the guide of power counting rule and estimate theoretical uncertainties accordingly. </a:t>
            </a:r>
          </a:p>
          <a:p>
            <a:endParaRPr lang="en-US" altLang="zh-CN" baseline="0"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8</a:t>
            </a:fld>
            <a:endParaRPr lang="zh-CN" altLang="en-US"/>
          </a:p>
        </p:txBody>
      </p:sp>
    </p:spTree>
    <p:extLst>
      <p:ext uri="{BB962C8B-B14F-4D97-AF65-F5344CB8AC3E}">
        <p14:creationId xmlns:p14="http://schemas.microsoft.com/office/powerpoint/2010/main" val="2603875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dirty="0"/>
              <a:t>The Chiral EFT succeeded for the full </a:t>
            </a:r>
            <a:r>
              <a:rPr lang="en-US" altLang="zh-CN" dirty="0" err="1"/>
              <a:t>mesonic</a:t>
            </a:r>
            <a:r>
              <a:rPr lang="en-US" altLang="zh-CN" dirty="0"/>
              <a:t> systems. However, when dealing with baryons, it is faced with a well-known</a:t>
            </a:r>
            <a:r>
              <a:rPr lang="en-US" altLang="zh-CN" baseline="0" dirty="0"/>
              <a:t> problem that is, power counting breaking. This is because baryon masses do not vanish at chiral limit. So far 3 approaches are available, they are heavy baryon, infrared regularization and the extended-on-mass-shell scheme. The last two are covariant. In the first scheme, the nucleon are set to heavy static limit, which restore the power counting though at a cost of covariance. It finally leads to the HB chiral perturbation theory and the non-relativistic chiral nuclear force.</a:t>
            </a:r>
            <a:endParaRPr lang="en-US" altLang="zh-CN" dirty="0"/>
          </a:p>
          <a:p>
            <a:endParaRPr lang="en-US" altLang="zh-CN" baseline="0"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9</a:t>
            </a:fld>
            <a:endParaRPr lang="zh-CN" altLang="en-US"/>
          </a:p>
        </p:txBody>
      </p:sp>
    </p:spTree>
    <p:extLst>
      <p:ext uri="{BB962C8B-B14F-4D97-AF65-F5344CB8AC3E}">
        <p14:creationId xmlns:p14="http://schemas.microsoft.com/office/powerpoint/2010/main" val="67137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8"/>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87698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37790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1"/>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41"/>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26235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1390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3"/>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38541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2486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53511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08191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53508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27214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1"/>
            <a:ext cx="3008313"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5016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2"/>
            <a:ext cx="54864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4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28978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2022/10/15</a:t>
            </a:fld>
            <a:endParaRPr lang="zh-CN" altLang="en-US"/>
          </a:p>
        </p:txBody>
      </p:sp>
      <p:sp>
        <p:nvSpPr>
          <p:cNvPr id="5" name="页脚占位符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19118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0.png"/><Relationship Id="rId26" Type="http://schemas.openxmlformats.org/officeDocument/2006/relationships/image" Target="../media/image48.png"/><Relationship Id="rId21" Type="http://schemas.openxmlformats.org/officeDocument/2006/relationships/image" Target="../media/image43.png"/><Relationship Id="rId34" Type="http://schemas.openxmlformats.org/officeDocument/2006/relationships/image" Target="../media/image53.png"/><Relationship Id="rId7" Type="http://schemas.openxmlformats.org/officeDocument/2006/relationships/image" Target="../media/image32.png"/><Relationship Id="rId12" Type="http://schemas.openxmlformats.org/officeDocument/2006/relationships/image" Target="../media/image300.pn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10.png"/><Relationship Id="rId38" Type="http://schemas.openxmlformats.org/officeDocument/2006/relationships/image" Target="../media/image57.jpeg"/><Relationship Id="rId2" Type="http://schemas.openxmlformats.org/officeDocument/2006/relationships/notesSlide" Target="../notesSlides/notesSlide10.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5.png"/><Relationship Id="rId24" Type="http://schemas.openxmlformats.org/officeDocument/2006/relationships/image" Target="../media/image46.png"/><Relationship Id="rId32" Type="http://schemas.openxmlformats.org/officeDocument/2006/relationships/image" Target="../media/image52.png"/><Relationship Id="rId37" Type="http://schemas.openxmlformats.org/officeDocument/2006/relationships/image" Target="../media/image56.png"/><Relationship Id="rId5" Type="http://schemas.openxmlformats.org/officeDocument/2006/relationships/image" Target="../media/image220.png"/><Relationship Id="rId15" Type="http://schemas.openxmlformats.org/officeDocument/2006/relationships/image" Target="../media/image330.png"/><Relationship Id="rId23" Type="http://schemas.openxmlformats.org/officeDocument/2006/relationships/image" Target="../media/image45.png"/><Relationship Id="rId28" Type="http://schemas.openxmlformats.org/officeDocument/2006/relationships/image" Target="../media/image460.png"/><Relationship Id="rId36" Type="http://schemas.openxmlformats.org/officeDocument/2006/relationships/image" Target="../media/image55.png"/><Relationship Id="rId10" Type="http://schemas.openxmlformats.org/officeDocument/2006/relationships/image" Target="../media/image34.png"/><Relationship Id="rId19" Type="http://schemas.openxmlformats.org/officeDocument/2006/relationships/image" Target="../media/image41.png"/><Relationship Id="rId31" Type="http://schemas.openxmlformats.org/officeDocument/2006/relationships/image" Target="../media/image51.png"/><Relationship Id="rId4" Type="http://schemas.openxmlformats.org/officeDocument/2006/relationships/image" Target="../media/image30.png"/><Relationship Id="rId9" Type="http://schemas.openxmlformats.org/officeDocument/2006/relationships/image" Target="../media/image260.png"/><Relationship Id="rId14" Type="http://schemas.openxmlformats.org/officeDocument/2006/relationships/image" Target="../media/image37.png"/><Relationship Id="rId22" Type="http://schemas.openxmlformats.org/officeDocument/2006/relationships/image" Target="../media/image44.png"/><Relationship Id="rId27" Type="http://schemas.openxmlformats.org/officeDocument/2006/relationships/image" Target="../media/image450.png"/><Relationship Id="rId30" Type="http://schemas.openxmlformats.org/officeDocument/2006/relationships/image" Target="../media/image50.png"/><Relationship Id="rId35" Type="http://schemas.openxmlformats.org/officeDocument/2006/relationships/image" Target="../media/image54.png"/><Relationship Id="rId8" Type="http://schemas.openxmlformats.org/officeDocument/2006/relationships/image" Target="../media/image33.png"/><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0.png"/><Relationship Id="rId26" Type="http://schemas.openxmlformats.org/officeDocument/2006/relationships/image" Target="../media/image48.png"/><Relationship Id="rId39" Type="http://schemas.openxmlformats.org/officeDocument/2006/relationships/image" Target="../media/image521.png"/><Relationship Id="rId21" Type="http://schemas.openxmlformats.org/officeDocument/2006/relationships/image" Target="../media/image43.png"/><Relationship Id="rId34" Type="http://schemas.openxmlformats.org/officeDocument/2006/relationships/image" Target="../media/image53.png"/><Relationship Id="rId7" Type="http://schemas.openxmlformats.org/officeDocument/2006/relationships/image" Target="../media/image32.png"/><Relationship Id="rId2" Type="http://schemas.openxmlformats.org/officeDocument/2006/relationships/notesSlide" Target="../notesSlides/notesSlide11.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49.png"/><Relationship Id="rId41"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5.png"/><Relationship Id="rId24" Type="http://schemas.openxmlformats.org/officeDocument/2006/relationships/image" Target="../media/image46.png"/><Relationship Id="rId32" Type="http://schemas.openxmlformats.org/officeDocument/2006/relationships/image" Target="../media/image52.png"/><Relationship Id="rId37" Type="http://schemas.openxmlformats.org/officeDocument/2006/relationships/image" Target="../media/image56.png"/><Relationship Id="rId40" Type="http://schemas.openxmlformats.org/officeDocument/2006/relationships/image" Target="../media/image58.png"/><Relationship Id="rId5" Type="http://schemas.openxmlformats.org/officeDocument/2006/relationships/image" Target="../media/image220.png"/><Relationship Id="rId15" Type="http://schemas.openxmlformats.org/officeDocument/2006/relationships/image" Target="../media/image330.png"/><Relationship Id="rId23" Type="http://schemas.openxmlformats.org/officeDocument/2006/relationships/image" Target="../media/image45.png"/><Relationship Id="rId28" Type="http://schemas.openxmlformats.org/officeDocument/2006/relationships/image" Target="../media/image460.png"/><Relationship Id="rId36" Type="http://schemas.openxmlformats.org/officeDocument/2006/relationships/image" Target="../media/image55.png"/><Relationship Id="rId10" Type="http://schemas.openxmlformats.org/officeDocument/2006/relationships/image" Target="../media/image34.png"/><Relationship Id="rId19" Type="http://schemas.openxmlformats.org/officeDocument/2006/relationships/image" Target="../media/image41.png"/><Relationship Id="rId31" Type="http://schemas.openxmlformats.org/officeDocument/2006/relationships/image" Target="../media/image51.png"/><Relationship Id="rId4" Type="http://schemas.openxmlformats.org/officeDocument/2006/relationships/image" Target="../media/image30.png"/><Relationship Id="rId9" Type="http://schemas.openxmlformats.org/officeDocument/2006/relationships/image" Target="../media/image260.png"/><Relationship Id="rId14" Type="http://schemas.openxmlformats.org/officeDocument/2006/relationships/image" Target="../media/image37.png"/><Relationship Id="rId22" Type="http://schemas.openxmlformats.org/officeDocument/2006/relationships/image" Target="../media/image44.png"/><Relationship Id="rId27" Type="http://schemas.openxmlformats.org/officeDocument/2006/relationships/image" Target="../media/image450.png"/><Relationship Id="rId30" Type="http://schemas.openxmlformats.org/officeDocument/2006/relationships/image" Target="../media/image50.png"/><Relationship Id="rId35" Type="http://schemas.openxmlformats.org/officeDocument/2006/relationships/image" Target="../media/image54.png"/><Relationship Id="rId8" Type="http://schemas.openxmlformats.org/officeDocument/2006/relationships/image" Target="../media/image33.png"/><Relationship Id="rId3" Type="http://schemas.openxmlformats.org/officeDocument/2006/relationships/image" Target="../media/image1.png"/><Relationship Id="rId12" Type="http://schemas.openxmlformats.org/officeDocument/2006/relationships/image" Target="../media/image300.pn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10.png"/><Relationship Id="rId38" Type="http://schemas.openxmlformats.org/officeDocument/2006/relationships/image" Target="../media/image57.jpe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500.png"/><Relationship Id="rId2" Type="http://schemas.openxmlformats.org/officeDocument/2006/relationships/notesSlide" Target="../notesSlides/notesSlide12.xml"/><Relationship Id="rId1" Type="http://schemas.openxmlformats.org/officeDocument/2006/relationships/slideLayout" Target="../slideLayouts/slideLayout1.xml"/><Relationship Id="rId11" Type="http://schemas.openxmlformats.org/officeDocument/2006/relationships/image" Target="../media/image65.png"/><Relationship Id="rId5" Type="http://schemas.openxmlformats.org/officeDocument/2006/relationships/image" Target="../media/image61.png"/><Relationship Id="rId10" Type="http://schemas.openxmlformats.org/officeDocument/2006/relationships/image" Target="../media/image64.png"/><Relationship Id="rId4" Type="http://schemas.openxmlformats.org/officeDocument/2006/relationships/image" Target="../media/image60.pn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500.png"/><Relationship Id="rId2" Type="http://schemas.openxmlformats.org/officeDocument/2006/relationships/notesSlide" Target="../notesSlides/notesSlide13.xml"/><Relationship Id="rId1" Type="http://schemas.openxmlformats.org/officeDocument/2006/relationships/slideLayout" Target="../slideLayouts/slideLayout1.xml"/><Relationship Id="rId11" Type="http://schemas.openxmlformats.org/officeDocument/2006/relationships/image" Target="../media/image65.png"/><Relationship Id="rId5" Type="http://schemas.openxmlformats.org/officeDocument/2006/relationships/image" Target="../media/image61.png"/><Relationship Id="rId10" Type="http://schemas.openxmlformats.org/officeDocument/2006/relationships/image" Target="../media/image64.png"/><Relationship Id="rId4" Type="http://schemas.openxmlformats.org/officeDocument/2006/relationships/image" Target="../media/image60.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41.png"/><Relationship Id="rId13" Type="http://schemas.openxmlformats.org/officeDocument/2006/relationships/image" Target="../media/image690.png"/><Relationship Id="rId3" Type="http://schemas.openxmlformats.org/officeDocument/2006/relationships/image" Target="../media/image1.png"/><Relationship Id="rId7" Type="http://schemas.openxmlformats.org/officeDocument/2006/relationships/image" Target="../media/image631.png"/><Relationship Id="rId12"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21.png"/><Relationship Id="rId11" Type="http://schemas.openxmlformats.org/officeDocument/2006/relationships/image" Target="../media/image67.png"/><Relationship Id="rId5" Type="http://schemas.openxmlformats.org/officeDocument/2006/relationships/image" Target="../media/image610.png"/><Relationship Id="rId10" Type="http://schemas.openxmlformats.org/officeDocument/2006/relationships/image" Target="../media/image66.png"/><Relationship Id="rId4" Type="http://schemas.openxmlformats.org/officeDocument/2006/relationships/image" Target="../media/image520.png"/><Relationship Id="rId9" Type="http://schemas.openxmlformats.org/officeDocument/2006/relationships/image" Target="../media/image570.png"/><Relationship Id="rId14"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650.png"/><Relationship Id="rId18" Type="http://schemas.openxmlformats.org/officeDocument/2006/relationships/image" Target="../media/image36.png"/><Relationship Id="rId3" Type="http://schemas.openxmlformats.org/officeDocument/2006/relationships/image" Target="../media/image1.png"/><Relationship Id="rId21" Type="http://schemas.openxmlformats.org/officeDocument/2006/relationships/image" Target="../media/image43.png"/><Relationship Id="rId7" Type="http://schemas.openxmlformats.org/officeDocument/2006/relationships/image" Target="../media/image31.png"/><Relationship Id="rId12" Type="http://schemas.openxmlformats.org/officeDocument/2006/relationships/image" Target="../media/image640.png"/><Relationship Id="rId17" Type="http://schemas.openxmlformats.org/officeDocument/2006/relationships/image" Target="../media/image670.png"/><Relationship Id="rId2" Type="http://schemas.openxmlformats.org/officeDocument/2006/relationships/notesSlide" Target="../notesSlides/notesSlide15.xml"/><Relationship Id="rId16" Type="http://schemas.openxmlformats.org/officeDocument/2006/relationships/image" Target="../media/image35.png"/><Relationship Id="rId20"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630.png"/><Relationship Id="rId11" Type="http://schemas.openxmlformats.org/officeDocument/2006/relationships/image" Target="../media/image41.png"/><Relationship Id="rId5" Type="http://schemas.openxmlformats.org/officeDocument/2006/relationships/image" Target="../media/image30.png"/><Relationship Id="rId15" Type="http://schemas.openxmlformats.org/officeDocument/2006/relationships/image" Target="../media/image34.png"/><Relationship Id="rId10" Type="http://schemas.openxmlformats.org/officeDocument/2006/relationships/image" Target="../media/image40.png"/><Relationship Id="rId19" Type="http://schemas.openxmlformats.org/officeDocument/2006/relationships/image" Target="../media/image37.png"/><Relationship Id="rId4" Type="http://schemas.openxmlformats.org/officeDocument/2006/relationships/image" Target="../media/image620.png"/><Relationship Id="rId9" Type="http://schemas.openxmlformats.org/officeDocument/2006/relationships/image" Target="../media/image33.png"/><Relationship Id="rId14" Type="http://schemas.openxmlformats.org/officeDocument/2006/relationships/image" Target="../media/image660.png"/></Relationships>
</file>

<file path=ppt/slides/_rels/slide16.xml.rels><?xml version="1.0" encoding="UTF-8" standalone="yes"?>
<Relationships xmlns="http://schemas.openxmlformats.org/package/2006/relationships"><Relationship Id="rId8" Type="http://schemas.openxmlformats.org/officeDocument/2006/relationships/image" Target="../media/image720.png"/><Relationship Id="rId3" Type="http://schemas.openxmlformats.org/officeDocument/2006/relationships/image" Target="../media/image1.png"/><Relationship Id="rId7"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30.pn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png"/><Relationship Id="rId7"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png"/><Relationship Id="rId7"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8" Type="http://schemas.openxmlformats.org/officeDocument/2006/relationships/image" Target="../media/image871.png"/><Relationship Id="rId13" Type="http://schemas.openxmlformats.org/officeDocument/2006/relationships/image" Target="../media/image91.png"/><Relationship Id="rId1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87.png"/><Relationship Id="rId12" Type="http://schemas.openxmlformats.org/officeDocument/2006/relationships/image" Target="../media/image90.png"/><Relationship Id="rId17" Type="http://schemas.openxmlformats.org/officeDocument/2006/relationships/image" Target="../media/image32.png"/><Relationship Id="rId2" Type="http://schemas.openxmlformats.org/officeDocument/2006/relationships/notesSlide" Target="../notesSlides/notesSlide19.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86.png"/><Relationship Id="rId11" Type="http://schemas.openxmlformats.org/officeDocument/2006/relationships/image" Target="../media/image89.png"/><Relationship Id="rId5" Type="http://schemas.openxmlformats.org/officeDocument/2006/relationships/image" Target="../media/image85.png"/><Relationship Id="rId15" Type="http://schemas.openxmlformats.org/officeDocument/2006/relationships/image" Target="../media/image93.png"/><Relationship Id="rId10" Type="http://schemas.openxmlformats.org/officeDocument/2006/relationships/image" Target="../media/image88.png"/><Relationship Id="rId19" Type="http://schemas.openxmlformats.org/officeDocument/2006/relationships/image" Target="../media/image82.png"/><Relationship Id="rId4" Type="http://schemas.openxmlformats.org/officeDocument/2006/relationships/image" Target="../media/image84.png"/><Relationship Id="rId9" Type="http://schemas.openxmlformats.org/officeDocument/2006/relationships/image" Target="../media/image2.png"/><Relationship Id="rId14"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800.png"/><Relationship Id="rId10" Type="http://schemas.openxmlformats.org/officeDocument/2006/relationships/image" Target="../media/image99.png"/><Relationship Id="rId4" Type="http://schemas.openxmlformats.org/officeDocument/2006/relationships/image" Target="../media/image1.png"/><Relationship Id="rId9" Type="http://schemas.openxmlformats.org/officeDocument/2006/relationships/image" Target="../media/image98.png"/></Relationships>
</file>

<file path=ppt/slides/_rels/slide2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png"/><Relationship Id="rId7"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70.png"/><Relationship Id="rId11" Type="http://schemas.openxmlformats.org/officeDocument/2006/relationships/image" Target="../media/image104.png"/><Relationship Id="rId5" Type="http://schemas.openxmlformats.org/officeDocument/2006/relationships/image" Target="../media/image860.png"/><Relationship Id="rId10" Type="http://schemas.openxmlformats.org/officeDocument/2006/relationships/image" Target="../media/image103.jpg"/><Relationship Id="rId9" Type="http://schemas.openxmlformats.org/officeDocument/2006/relationships/image" Target="../media/image102.png"/></Relationships>
</file>

<file path=ppt/slides/_rels/slide22.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image" Target="../media/image1.png"/><Relationship Id="rId7" Type="http://schemas.openxmlformats.org/officeDocument/2006/relationships/image" Target="../media/image107.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06.jpg"/><Relationship Id="rId5" Type="http://schemas.openxmlformats.org/officeDocument/2006/relationships/image" Target="../media/image105.png"/><Relationship Id="rId4" Type="http://schemas.openxmlformats.org/officeDocument/2006/relationships/image" Target="../media/image106.png"/></Relationships>
</file>

<file path=ppt/slides/_rels/slide2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png"/><Relationship Id="rId7" Type="http://schemas.openxmlformats.org/officeDocument/2006/relationships/image" Target="../media/image109.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12.png"/><Relationship Id="rId4" Type="http://schemas.openxmlformats.org/officeDocument/2006/relationships/image" Target="../media/image930.png"/><Relationship Id="rId9" Type="http://schemas.openxmlformats.org/officeDocument/2006/relationships/image" Target="../media/image106.png"/></Relationships>
</file>

<file path=ppt/slides/_rels/slide2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1.jpg"/><Relationship Id="rId7"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970.png"/><Relationship Id="rId11" Type="http://schemas.openxmlformats.org/officeDocument/2006/relationships/image" Target="../media/image115.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png"/><Relationship Id="rId9" Type="http://schemas.openxmlformats.org/officeDocument/2006/relationships/image" Target="../media/image114.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19.png"/><Relationship Id="rId4" Type="http://schemas.openxmlformats.org/officeDocument/2006/relationships/image" Target="../media/image11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png"/><Relationship Id="rId7"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10.png"/><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8" Type="http://schemas.openxmlformats.org/officeDocument/2006/relationships/image" Target="../media/image871.png"/><Relationship Id="rId13" Type="http://schemas.openxmlformats.org/officeDocument/2006/relationships/image" Target="../media/image91.png"/><Relationship Id="rId1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87.png"/><Relationship Id="rId12" Type="http://schemas.openxmlformats.org/officeDocument/2006/relationships/image" Target="../media/image90.png"/><Relationship Id="rId17" Type="http://schemas.openxmlformats.org/officeDocument/2006/relationships/image" Target="../media/image32.png"/><Relationship Id="rId2" Type="http://schemas.openxmlformats.org/officeDocument/2006/relationships/notesSlide" Target="../notesSlides/notesSlide29.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86.png"/><Relationship Id="rId11" Type="http://schemas.openxmlformats.org/officeDocument/2006/relationships/image" Target="../media/image89.png"/><Relationship Id="rId5" Type="http://schemas.openxmlformats.org/officeDocument/2006/relationships/image" Target="../media/image85.png"/><Relationship Id="rId15" Type="http://schemas.openxmlformats.org/officeDocument/2006/relationships/image" Target="../media/image93.png"/><Relationship Id="rId10" Type="http://schemas.openxmlformats.org/officeDocument/2006/relationships/image" Target="../media/image88.png"/><Relationship Id="rId19" Type="http://schemas.openxmlformats.org/officeDocument/2006/relationships/image" Target="../media/image82.png"/><Relationship Id="rId4" Type="http://schemas.openxmlformats.org/officeDocument/2006/relationships/image" Target="../media/image84.png"/><Relationship Id="rId9" Type="http://schemas.openxmlformats.org/officeDocument/2006/relationships/image" Target="../media/image2.png"/><Relationship Id="rId14"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90.png"/><Relationship Id="rId11" Type="http://schemas.openxmlformats.org/officeDocument/2006/relationships/image" Target="../media/image127.png"/><Relationship Id="rId5" Type="http://schemas.openxmlformats.org/officeDocument/2006/relationships/image" Target="../media/image68.png"/><Relationship Id="rId10" Type="http://schemas.openxmlformats.org/officeDocument/2006/relationships/image" Target="../media/image126.png"/><Relationship Id="rId4" Type="http://schemas.openxmlformats.org/officeDocument/2006/relationships/image" Target="../media/image67.png"/><Relationship Id="rId9" Type="http://schemas.openxmlformats.org/officeDocument/2006/relationships/image" Target="../media/image12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28.pn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18" Type="http://schemas.openxmlformats.org/officeDocument/2006/relationships/image" Target="../media/image95.png"/><Relationship Id="rId3" Type="http://schemas.openxmlformats.org/officeDocument/2006/relationships/image" Target="../media/image97.png"/><Relationship Id="rId7" Type="http://schemas.openxmlformats.org/officeDocument/2006/relationships/image" Target="../media/image770.png"/><Relationship Id="rId17" Type="http://schemas.openxmlformats.org/officeDocument/2006/relationships/image" Target="../media/image98.png"/><Relationship Id="rId2" Type="http://schemas.openxmlformats.org/officeDocument/2006/relationships/notesSlide" Target="../notesSlides/notesSlide32.xml"/><Relationship Id="rId16" Type="http://schemas.openxmlformats.org/officeDocument/2006/relationships/image" Target="../media/image861.png"/><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750.png"/><Relationship Id="rId15" Type="http://schemas.openxmlformats.org/officeDocument/2006/relationships/image" Target="../media/image850.png"/><Relationship Id="rId10" Type="http://schemas.openxmlformats.org/officeDocument/2006/relationships/image" Target="../media/image790.png"/><Relationship Id="rId19" Type="http://schemas.openxmlformats.org/officeDocument/2006/relationships/image" Target="../media/image96.png"/><Relationship Id="rId4" Type="http://schemas.openxmlformats.org/officeDocument/2006/relationships/image" Target="../media/image1.png"/><Relationship Id="rId9" Type="http://schemas.openxmlformats.org/officeDocument/2006/relationships/image" Target="../media/image131.png"/><Relationship Id="rId14" Type="http://schemas.openxmlformats.org/officeDocument/2006/relationships/image" Target="../media/image840.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3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4.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image" Target="../media/image1.png"/><Relationship Id="rId12" Type="http://schemas.openxmlformats.org/officeDocument/2006/relationships/image" Target="../media/image14.png"/><Relationship Id="rId17" Type="http://schemas.openxmlformats.org/officeDocument/2006/relationships/image" Target="../media/image12.png"/><Relationship Id="rId2" Type="http://schemas.openxmlformats.org/officeDocument/2006/relationships/notesSlide" Target="../notesSlides/notesSlide4.xml"/><Relationship Id="rId16" Type="http://schemas.openxmlformats.org/officeDocument/2006/relationships/image" Target="../media/image11.png"/><Relationship Id="rId1" Type="http://schemas.openxmlformats.org/officeDocument/2006/relationships/slideLayout" Target="../slideLayouts/slideLayout1.xml"/><Relationship Id="rId11" Type="http://schemas.openxmlformats.org/officeDocument/2006/relationships/image" Target="../media/image130.png"/><Relationship Id="rId5" Type="http://schemas.openxmlformats.org/officeDocument/2006/relationships/image" Target="../media/image7.png"/><Relationship Id="rId15" Type="http://schemas.openxmlformats.org/officeDocument/2006/relationships/image" Target="../media/image10.png"/><Relationship Id="rId10" Type="http://schemas.openxmlformats.org/officeDocument/2006/relationships/image" Target="../media/image120.png"/><Relationship Id="rId19" Type="http://schemas.openxmlformats.org/officeDocument/2006/relationships/image" Target="../media/image15.png"/><Relationship Id="rId4" Type="http://schemas.openxmlformats.org/officeDocument/2006/relationships/image" Target="../media/image6.pn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1.png"/><Relationship Id="rId7" Type="http://schemas.openxmlformats.org/officeDocument/2006/relationships/image" Target="../media/image2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0.png"/><Relationship Id="rId5" Type="http://schemas.openxmlformats.org/officeDocument/2006/relationships/image" Target="../media/image28.jpg"/><Relationship Id="rId10" Type="http://schemas.openxmlformats.org/officeDocument/2006/relationships/image" Target="../media/image240.png"/><Relationship Id="rId4" Type="http://schemas.openxmlformats.org/officeDocument/2006/relationships/image" Target="../media/image27.png"/><Relationship Id="rId9" Type="http://schemas.openxmlformats.org/officeDocument/2006/relationships/image" Target="../media/image230.png"/></Relationships>
</file>

<file path=ppt/slides/_rels/slide8.xml.rels><?xml version="1.0" encoding="UTF-8" standalone="yes"?>
<Relationships xmlns="http://schemas.openxmlformats.org/package/2006/relationships"><Relationship Id="rId13" Type="http://schemas.openxmlformats.org/officeDocument/2006/relationships/image" Target="../media/image250.png"/><Relationship Id="rId3" Type="http://schemas.openxmlformats.org/officeDocument/2006/relationships/image" Target="../media/image1.png"/><Relationship Id="rId12" Type="http://schemas.openxmlformats.org/officeDocument/2006/relationships/image" Target="../media/image270.png"/><Relationship Id="rId2" Type="http://schemas.openxmlformats.org/officeDocument/2006/relationships/notesSlide" Target="../notesSlides/notesSlide8.xml"/><Relationship Id="rId1" Type="http://schemas.openxmlformats.org/officeDocument/2006/relationships/slideLayout" Target="../slideLayouts/slideLayout1.xml"/><Relationship Id="rId11" Type="http://schemas.openxmlformats.org/officeDocument/2006/relationships/image" Target="../media/image2610.png"/><Relationship Id="rId6" Type="http://schemas.openxmlformats.org/officeDocument/2006/relationships/image" Target="../media/image2310.png"/><Relationship Id="rId10" Type="http://schemas.openxmlformats.org/officeDocument/2006/relationships/image" Target="../media/image2511.png"/><Relationship Id="rId14" Type="http://schemas.openxmlformats.org/officeDocument/2006/relationships/image" Target="../media/image261.png"/></Relationships>
</file>

<file path=ppt/slides/_rels/slide9.xml.rels><?xml version="1.0" encoding="UTF-8" standalone="yes"?>
<Relationships xmlns="http://schemas.openxmlformats.org/package/2006/relationships"><Relationship Id="rId13" Type="http://schemas.openxmlformats.org/officeDocument/2006/relationships/image" Target="../media/image250.png"/><Relationship Id="rId3" Type="http://schemas.openxmlformats.org/officeDocument/2006/relationships/image" Target="../media/image29.png"/><Relationship Id="rId12" Type="http://schemas.openxmlformats.org/officeDocument/2006/relationships/image" Target="../media/image270.png"/><Relationship Id="rId2" Type="http://schemas.openxmlformats.org/officeDocument/2006/relationships/notesSlide" Target="../notesSlides/notesSlide9.xml"/><Relationship Id="rId1" Type="http://schemas.openxmlformats.org/officeDocument/2006/relationships/slideLayout" Target="../slideLayouts/slideLayout1.xml"/><Relationship Id="rId11" Type="http://schemas.openxmlformats.org/officeDocument/2006/relationships/image" Target="../media/image2610.png"/><Relationship Id="rId6" Type="http://schemas.openxmlformats.org/officeDocument/2006/relationships/image" Target="../media/image2310.png"/><Relationship Id="rId10" Type="http://schemas.openxmlformats.org/officeDocument/2006/relationships/image" Target="../media/image2511.png"/><Relationship Id="rId4" Type="http://schemas.openxmlformats.org/officeDocument/2006/relationships/image" Target="../media/image1.png"/><Relationship Id="rId14" Type="http://schemas.openxmlformats.org/officeDocument/2006/relationships/image" Target="../media/image2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09456" y="4777641"/>
            <a:ext cx="3456094" cy="7733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2" name="Picture 6" descr="C:\Users\lenovo\Desktop\03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23692" y="4700633"/>
            <a:ext cx="2326587" cy="850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图片 12"/>
          <p:cNvPicPr>
            <a:picLocks noChangeAspect="1"/>
          </p:cNvPicPr>
          <p:nvPr/>
        </p:nvPicPr>
        <p:blipFill rotWithShape="1">
          <a:blip r:embed="rId5" cstate="email">
            <a:extLst>
              <a:ext uri="{28A0092B-C50C-407E-A947-70E740481C1C}">
                <a14:useLocalDpi xmlns:a14="http://schemas.microsoft.com/office/drawing/2010/main"/>
              </a:ext>
            </a:extLst>
          </a:blip>
          <a:srcRect t="12470" b="6028"/>
          <a:stretch/>
        </p:blipFill>
        <p:spPr>
          <a:xfrm>
            <a:off x="4015150" y="4693295"/>
            <a:ext cx="2234676" cy="8803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4" name="组合 13"/>
          <p:cNvGrpSpPr/>
          <p:nvPr/>
        </p:nvGrpSpPr>
        <p:grpSpPr>
          <a:xfrm>
            <a:off x="223340" y="1579969"/>
            <a:ext cx="8804364" cy="1370566"/>
            <a:chOff x="635725" y="1116486"/>
            <a:chExt cx="7506789" cy="1140603"/>
          </a:xfrm>
        </p:grpSpPr>
        <p:sp>
          <p:nvSpPr>
            <p:cNvPr id="5" name="圆角矩形 4"/>
            <p:cNvSpPr/>
            <p:nvPr/>
          </p:nvSpPr>
          <p:spPr>
            <a:xfrm>
              <a:off x="635725" y="1116486"/>
              <a:ext cx="7506789" cy="1140603"/>
            </a:xfrm>
            <a:prstGeom prst="roundRect">
              <a:avLst/>
            </a:prstGeom>
            <a:gradFill>
              <a:gsLst>
                <a:gs pos="10000">
                  <a:schemeClr val="tx2">
                    <a:lumMod val="40000"/>
                    <a:lumOff val="60000"/>
                  </a:schemeClr>
                </a:gs>
                <a:gs pos="61000">
                  <a:schemeClr val="tx2">
                    <a:lumMod val="60000"/>
                    <a:lumOff val="40000"/>
                  </a:schemeClr>
                </a:gs>
                <a:gs pos="100000">
                  <a:schemeClr val="tx2">
                    <a:lumMod val="40000"/>
                    <a:lumOff val="60000"/>
                  </a:schemeClr>
                </a:gs>
              </a:gsLst>
              <a:lin ang="5400000" scaled="1"/>
            </a:gradFill>
            <a:ln>
              <a:noFill/>
            </a:ln>
            <a:effectLst>
              <a:outerShdw blurRad="50800" dist="25400" dir="2700000" algn="tl" rotWithShape="0">
                <a:prstClr val="black">
                  <a:alpha val="40000"/>
                </a:prstClr>
              </a:outerShdw>
              <a:reflection blurRad="6350" stA="52000" endA="300" endPos="27000" dir="5400000" sy="-100000" algn="bl" rotWithShape="0"/>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文本框 2"/>
            <p:cNvSpPr txBox="1"/>
            <p:nvPr/>
          </p:nvSpPr>
          <p:spPr>
            <a:xfrm>
              <a:off x="907751" y="1365502"/>
              <a:ext cx="6830083" cy="640339"/>
            </a:xfrm>
            <a:prstGeom prst="rect">
              <a:avLst/>
            </a:prstGeom>
            <a:noFill/>
            <a:ln w="25400" cap="rnd">
              <a:noFill/>
            </a:ln>
            <a:effectLst>
              <a:outerShdw blurRad="50800" dist="38100" dir="2700000" algn="tl" rotWithShape="0">
                <a:prstClr val="black">
                  <a:alpha val="40000"/>
                </a:prstClr>
              </a:outerShdw>
            </a:effectLst>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高精度相对论手征</a:t>
              </a:r>
              <a:r>
                <a:rPr lang="zh-CN" altLang="en-US" sz="4400" b="1" dirty="0" smtClean="0">
                  <a:solidFill>
                    <a:schemeClr val="bg1"/>
                  </a:solidFill>
                  <a:latin typeface="微软雅黑" panose="020B0503020204020204" pitchFamily="34" charset="-122"/>
                  <a:ea typeface="微软雅黑" panose="020B0503020204020204" pitchFamily="34" charset="-122"/>
                </a:rPr>
                <a:t>核力</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grpSp>
      <p:sp>
        <p:nvSpPr>
          <p:cNvPr id="15" name="文本框 14"/>
          <p:cNvSpPr txBox="1"/>
          <p:nvPr/>
        </p:nvSpPr>
        <p:spPr>
          <a:xfrm>
            <a:off x="2546220" y="3210637"/>
            <a:ext cx="4070345" cy="461665"/>
          </a:xfrm>
          <a:prstGeom prst="rect">
            <a:avLst/>
          </a:prstGeom>
          <a:noFill/>
        </p:spPr>
        <p:txBody>
          <a:bodyPr wrap="none" rtlCol="0">
            <a:spAutoFit/>
          </a:bodyPr>
          <a:lstStyle/>
          <a:p>
            <a:r>
              <a:rPr lang="zh-CN" altLang="en-US" sz="2400" b="1" dirty="0" smtClean="0">
                <a:solidFill>
                  <a:srgbClr val="FF0000"/>
                </a:solidFill>
                <a:latin typeface="微软雅黑" panose="020B0503020204020204" pitchFamily="34" charset="-122"/>
                <a:ea typeface="微软雅黑" panose="020B0503020204020204" pitchFamily="34" charset="-122"/>
              </a:rPr>
              <a:t>陆俊旭 </a:t>
            </a:r>
            <a:r>
              <a:rPr lang="en-US" altLang="zh-CN" sz="2400" b="1" dirty="0" smtClean="0">
                <a:solidFill>
                  <a:schemeClr val="tx2"/>
                </a:solidFill>
                <a:latin typeface="微软雅黑" panose="020B0503020204020204" pitchFamily="34" charset="-122"/>
                <a:ea typeface="微软雅黑" panose="020B0503020204020204" pitchFamily="34" charset="-122"/>
              </a:rPr>
              <a:t>@ </a:t>
            </a:r>
            <a:r>
              <a:rPr lang="zh-CN" altLang="en-US" sz="2400" b="1" dirty="0" smtClean="0">
                <a:solidFill>
                  <a:schemeClr val="tx2"/>
                </a:solidFill>
                <a:latin typeface="微软雅黑" panose="020B0503020204020204" pitchFamily="34" charset="-122"/>
                <a:ea typeface="微软雅黑" panose="020B0503020204020204" pitchFamily="34" charset="-122"/>
              </a:rPr>
              <a:t>北京航空航天大学</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flipV="1">
            <a:off x="2521888" y="3672302"/>
            <a:ext cx="4001804" cy="14499"/>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173217" y="452992"/>
            <a:ext cx="5128327" cy="584775"/>
          </a:xfrm>
          <a:prstGeom prst="rect">
            <a:avLst/>
          </a:prstGeom>
          <a:noFill/>
        </p:spPr>
        <p:txBody>
          <a:bodyPr wrap="none" rtlCol="0">
            <a:spAutoFit/>
          </a:bodyPr>
          <a:lstStyle/>
          <a:p>
            <a:r>
              <a:rPr lang="zh-CN" altLang="en-US" sz="3200" b="1" dirty="0" smtClean="0">
                <a:latin typeface="微软雅黑" panose="020B0503020204020204" pitchFamily="34" charset="-122"/>
                <a:ea typeface="微软雅黑" panose="020B0503020204020204" pitchFamily="34" charset="-122"/>
              </a:rPr>
              <a:t>第七届手征有效场论研讨会</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2325005" y="3949301"/>
            <a:ext cx="4445448"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合作者</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王春宣博士</a:t>
            </a:r>
            <a:r>
              <a:rPr lang="en-US" altLang="zh-CN" dirty="0" smtClean="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肖</a:t>
            </a:r>
            <a:r>
              <a:rPr lang="zh-CN" altLang="en-US" dirty="0" smtClean="0">
                <a:latin typeface="微软雅黑" panose="020B0503020204020204" pitchFamily="34" charset="-122"/>
                <a:ea typeface="微软雅黑" panose="020B0503020204020204" pitchFamily="34" charset="-122"/>
              </a:rPr>
              <a:t>杨博士</a:t>
            </a: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耿立升教授</a:t>
            </a:r>
            <a:endParaRPr lang="zh-CN" altLang="en-US" dirty="0">
              <a:latin typeface="微软雅黑" panose="020B0503020204020204" pitchFamily="34" charset="-122"/>
              <a:ea typeface="微软雅黑" panose="020B0503020204020204" pitchFamily="34" charset="-122"/>
            </a:endParaRPr>
          </a:p>
        </p:txBody>
      </p:sp>
      <p:sp>
        <p:nvSpPr>
          <p:cNvPr id="17" name="圆角矩形 16"/>
          <p:cNvSpPr/>
          <p:nvPr/>
        </p:nvSpPr>
        <p:spPr>
          <a:xfrm>
            <a:off x="1116409" y="339346"/>
            <a:ext cx="6862640" cy="812066"/>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991090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smtClean="0">
                <a:latin typeface="微软雅黑" panose="020B0503020204020204" pitchFamily="34" charset="-122"/>
                <a:ea typeface="微软雅黑" panose="020B0503020204020204" pitchFamily="34" charset="-122"/>
              </a:rPr>
              <a:t>手征核力</a:t>
            </a:r>
            <a:endParaRPr lang="zh-CN" altLang="en-US" sz="2400" dirty="0">
              <a:latin typeface="微软雅黑" panose="020B0503020204020204" pitchFamily="34" charset="-122"/>
              <a:ea typeface="微软雅黑" panose="020B0503020204020204" pitchFamily="34" charset="-122"/>
            </a:endParaRP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latin typeface="微软雅黑" panose="020B0503020204020204" pitchFamily="34" charset="-122"/>
                <a:ea typeface="微软雅黑" panose="020B0503020204020204" pitchFamily="34" charset="-122"/>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10</a:t>
            </a:fld>
            <a:endParaRPr lang="zh-CN" altLang="en-US" b="1" dirty="0">
              <a:solidFill>
                <a:schemeClr val="bg1"/>
              </a:solidFill>
            </a:endParaRPr>
          </a:p>
        </p:txBody>
      </p:sp>
      <p:sp>
        <p:nvSpPr>
          <p:cNvPr id="26" name="文本框 25"/>
          <p:cNvSpPr txBox="1"/>
          <p:nvPr/>
        </p:nvSpPr>
        <p:spPr>
          <a:xfrm>
            <a:off x="261258" y="669661"/>
            <a:ext cx="4554583" cy="40011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非相对论手征核力</a:t>
            </a:r>
            <a:endParaRPr lang="en-US" sz="2000" dirty="0">
              <a:solidFill>
                <a:srgbClr val="FF0000"/>
              </a:solidFill>
              <a:latin typeface="微软雅黑" panose="020B0503020204020204" pitchFamily="34" charset="-122"/>
              <a:ea typeface="微软雅黑" panose="020B0503020204020204" pitchFamily="34" charset="-122"/>
            </a:endParaRPr>
          </a:p>
        </p:txBody>
      </p:sp>
      <p:sp>
        <p:nvSpPr>
          <p:cNvPr id="14" name="矩形 13"/>
          <p:cNvSpPr/>
          <p:nvPr/>
        </p:nvSpPr>
        <p:spPr>
          <a:xfrm>
            <a:off x="3028027" y="6436894"/>
            <a:ext cx="3656770" cy="246221"/>
          </a:xfrm>
          <a:prstGeom prst="rect">
            <a:avLst/>
          </a:prstGeom>
        </p:spPr>
        <p:txBody>
          <a:bodyPr wrap="none">
            <a:spAutoFit/>
          </a:bodyPr>
          <a:lstStyle/>
          <a:p>
            <a:r>
              <a:rPr lang="en-US" altLang="zh-CN" sz="1000" dirty="0">
                <a:solidFill>
                  <a:srgbClr val="0070C0"/>
                </a:solidFill>
                <a:latin typeface="微软雅黑" panose="020B0503020204020204" pitchFamily="34" charset="-122"/>
                <a:ea typeface="微软雅黑" panose="020B0503020204020204" pitchFamily="34" charset="-122"/>
              </a:rPr>
              <a:t>Adopted from D.R. </a:t>
            </a:r>
            <a:r>
              <a:rPr lang="en-US" altLang="zh-CN" sz="1000" dirty="0" err="1">
                <a:solidFill>
                  <a:srgbClr val="0070C0"/>
                </a:solidFill>
                <a:latin typeface="微软雅黑" panose="020B0503020204020204" pitchFamily="34" charset="-122"/>
                <a:ea typeface="微软雅黑" panose="020B0503020204020204" pitchFamily="34" charset="-122"/>
              </a:rPr>
              <a:t>Entem</a:t>
            </a:r>
            <a:r>
              <a:rPr lang="en-US" altLang="zh-CN" sz="1000" dirty="0">
                <a:solidFill>
                  <a:srgbClr val="0070C0"/>
                </a:solidFill>
                <a:latin typeface="微软雅黑" panose="020B0503020204020204" pitchFamily="34" charset="-122"/>
                <a:ea typeface="微软雅黑" panose="020B0503020204020204" pitchFamily="34" charset="-122"/>
              </a:rPr>
              <a:t> et al Front.in Phys. 8 (2020) 57</a:t>
            </a:r>
            <a:endParaRPr lang="zh-CN" altLang="en-US" sz="1000" dirty="0">
              <a:solidFill>
                <a:srgbClr val="0070C0"/>
              </a:solidFill>
              <a:latin typeface="微软雅黑" panose="020B0503020204020204" pitchFamily="34" charset="-122"/>
              <a:ea typeface="微软雅黑" panose="020B0503020204020204" pitchFamily="34" charset="-122"/>
            </a:endParaRPr>
          </a:p>
        </p:txBody>
      </p:sp>
      <p:sp>
        <p:nvSpPr>
          <p:cNvPr id="127" name="矩形 126"/>
          <p:cNvSpPr/>
          <p:nvPr/>
        </p:nvSpPr>
        <p:spPr>
          <a:xfrm>
            <a:off x="2437051" y="6281677"/>
            <a:ext cx="930063" cy="230832"/>
          </a:xfrm>
          <a:prstGeom prst="rect">
            <a:avLst/>
          </a:prstGeom>
        </p:spPr>
        <p:txBody>
          <a:bodyPr wrap="none">
            <a:spAutoFit/>
          </a:bodyPr>
          <a:lstStyle/>
          <a:p>
            <a:r>
              <a:rPr lang="en-US" altLang="zh-CN" sz="900" dirty="0"/>
              <a:t>NOT COMPLETE</a:t>
            </a:r>
            <a:endParaRPr lang="zh-CN" altLang="en-US" sz="900" dirty="0"/>
          </a:p>
        </p:txBody>
      </p:sp>
      <p:grpSp>
        <p:nvGrpSpPr>
          <p:cNvPr id="41" name="组合 40"/>
          <p:cNvGrpSpPr/>
          <p:nvPr/>
        </p:nvGrpSpPr>
        <p:grpSpPr>
          <a:xfrm>
            <a:off x="137680" y="1014220"/>
            <a:ext cx="9316916" cy="5428994"/>
            <a:chOff x="631664" y="999426"/>
            <a:chExt cx="9316916" cy="5428994"/>
          </a:xfrm>
        </p:grpSpPr>
        <p:cxnSp>
          <p:nvCxnSpPr>
            <p:cNvPr id="138" name="直接连接符 137"/>
            <p:cNvCxnSpPr/>
            <p:nvPr/>
          </p:nvCxnSpPr>
          <p:spPr>
            <a:xfrm>
              <a:off x="8039596" y="4857852"/>
              <a:ext cx="1052083"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7280510" y="4232763"/>
              <a:ext cx="1052083"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6871932" y="3825411"/>
              <a:ext cx="1052083"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6207662" y="3197059"/>
              <a:ext cx="1052083"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5438820" y="2464209"/>
              <a:ext cx="92798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5045544" y="2078760"/>
              <a:ext cx="92798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4503852" y="1600728"/>
              <a:ext cx="92798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19" name="组合 118"/>
            <p:cNvGrpSpPr/>
            <p:nvPr/>
          </p:nvGrpSpPr>
          <p:grpSpPr>
            <a:xfrm>
              <a:off x="631664" y="999426"/>
              <a:ext cx="7751163" cy="5428994"/>
              <a:chOff x="631664" y="999426"/>
              <a:chExt cx="7751163" cy="5428994"/>
            </a:xfrm>
          </p:grpSpPr>
          <p:grpSp>
            <p:nvGrpSpPr>
              <p:cNvPr id="116" name="组合 115"/>
              <p:cNvGrpSpPr/>
              <p:nvPr/>
            </p:nvGrpSpPr>
            <p:grpSpPr>
              <a:xfrm>
                <a:off x="631664" y="999426"/>
                <a:ext cx="7751163" cy="5428994"/>
                <a:chOff x="203039" y="1054673"/>
                <a:chExt cx="7751163" cy="5428994"/>
              </a:xfrm>
            </p:grpSpPr>
            <p:pic>
              <p:nvPicPr>
                <p:cNvPr id="15" name="图片 14"/>
                <p:cNvPicPr>
                  <a:picLocks noChangeAspect="1"/>
                </p:cNvPicPr>
                <p:nvPr/>
              </p:nvPicPr>
              <p:blipFill>
                <a:blip r:embed="rId4"/>
                <a:stretch>
                  <a:fillRect/>
                </a:stretch>
              </p:blipFill>
              <p:spPr>
                <a:xfrm>
                  <a:off x="2015587" y="1432922"/>
                  <a:ext cx="782900" cy="540000"/>
                </a:xfrm>
                <a:prstGeom prst="rect">
                  <a:avLst/>
                </a:prstGeom>
              </p:spPr>
            </p:pic>
            <p:sp>
              <p:nvSpPr>
                <p:cNvPr id="16" name="文本框 15"/>
                <p:cNvSpPr txBox="1"/>
                <p:nvPr/>
              </p:nvSpPr>
              <p:spPr>
                <a:xfrm>
                  <a:off x="2148793" y="1054673"/>
                  <a:ext cx="516488" cy="338554"/>
                </a:xfrm>
                <a:prstGeom prst="rect">
                  <a:avLst/>
                </a:prstGeom>
                <a:noFill/>
              </p:spPr>
              <p:txBody>
                <a:bodyPr wrap="none" rtlCol="0">
                  <a:spAutoFit/>
                </a:bodyPr>
                <a:lstStyle/>
                <a:p>
                  <a:r>
                    <a:rPr lang="en-US" altLang="zh-CN" sz="1600" dirty="0"/>
                    <a:t>2NF</a:t>
                  </a:r>
                  <a:endParaRPr lang="zh-CN" altLang="en-US" sz="1600" dirty="0"/>
                </a:p>
              </p:txBody>
            </p:sp>
            <p:cxnSp>
              <p:nvCxnSpPr>
                <p:cNvPr id="18" name="直接连接符 17"/>
                <p:cNvCxnSpPr/>
                <p:nvPr/>
              </p:nvCxnSpPr>
              <p:spPr>
                <a:xfrm>
                  <a:off x="319641" y="1420264"/>
                  <a:ext cx="332896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319641" y="2134007"/>
                  <a:ext cx="3318394"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319641" y="3066473"/>
                  <a:ext cx="510884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19641" y="3920656"/>
                  <a:ext cx="6413145"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a:off x="1149828" y="1186610"/>
                  <a:ext cx="10648" cy="529705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文本框 49"/>
                    <p:cNvSpPr txBox="1"/>
                    <p:nvPr/>
                  </p:nvSpPr>
                  <p:spPr>
                    <a:xfrm>
                      <a:off x="203039" y="3337341"/>
                      <a:ext cx="949491" cy="307777"/>
                    </a:xfrm>
                    <a:prstGeom prst="rect">
                      <a:avLst/>
                    </a:prstGeom>
                    <a:noFill/>
                  </p:spPr>
                  <p:txBody>
                    <a:bodyPr wrap="none" rtlCol="0">
                      <a:spAutoFit/>
                    </a:bodyPr>
                    <a:lstStyle/>
                    <a:p>
                      <a14:m>
                        <m:oMath xmlns:m="http://schemas.openxmlformats.org/officeDocument/2006/math">
                          <m:sSup>
                            <m:sSupPr>
                              <m:ctrlPr>
                                <a:rPr lang="en-US" altLang="zh-CN" sz="1400" i="1">
                                  <a:solidFill>
                                    <a:srgbClr val="00B050"/>
                                  </a:solidFill>
                                  <a:latin typeface="Cambria Math" panose="02040503050406030204" pitchFamily="18" charset="0"/>
                                  <a:ea typeface="微软雅黑" panose="020B0503020204020204" pitchFamily="34" charset="-122"/>
                                </a:rPr>
                              </m:ctrlPr>
                            </m:sSupPr>
                            <m:e>
                              <m:r>
                                <m:rPr>
                                  <m:sty m:val="p"/>
                                </m:rPr>
                                <a:rPr lang="en-US" altLang="zh-CN" sz="1400">
                                  <a:solidFill>
                                    <a:srgbClr val="00B050"/>
                                  </a:solidFill>
                                  <a:latin typeface="Cambria Math" panose="02040503050406030204" pitchFamily="18" charset="0"/>
                                  <a:ea typeface="微软雅黑" panose="020B0503020204020204" pitchFamily="34" charset="-122"/>
                                </a:rPr>
                                <m:t>N</m:t>
                              </m:r>
                            </m:e>
                            <m:sup>
                              <m:r>
                                <a:rPr lang="en-US" altLang="zh-CN" sz="1400">
                                  <a:solidFill>
                                    <a:srgbClr val="00B050"/>
                                  </a:solidFill>
                                  <a:latin typeface="Cambria Math" panose="02040503050406030204" pitchFamily="18" charset="0"/>
                                  <a:ea typeface="微软雅黑" panose="020B0503020204020204" pitchFamily="34" charset="-122"/>
                                </a:rPr>
                                <m:t>2</m:t>
                              </m:r>
                            </m:sup>
                          </m:sSup>
                          <m:r>
                            <m:rPr>
                              <m:sty m:val="p"/>
                            </m:rPr>
                            <a:rPr lang="en-US" altLang="zh-CN" sz="1400">
                              <a:solidFill>
                                <a:srgbClr val="00B050"/>
                              </a:solidFill>
                              <a:latin typeface="Cambria Math" panose="02040503050406030204" pitchFamily="18" charset="0"/>
                              <a:ea typeface="微软雅黑" panose="020B0503020204020204" pitchFamily="34" charset="-122"/>
                            </a:rPr>
                            <m:t>LO</m:t>
                          </m:r>
                        </m:oMath>
                      </a14:m>
                      <a:r>
                        <a:rPr lang="en-US" altLang="zh-CN" sz="1400" dirty="0">
                          <a:solidFill>
                            <a:srgbClr val="00B050"/>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rgbClr val="00B050"/>
                                  </a:solidFill>
                                  <a:latin typeface="Cambria Math" panose="02040503050406030204" pitchFamily="18" charset="0"/>
                                </a:rPr>
                              </m:ctrlPr>
                            </m:sSupPr>
                            <m:e>
                              <m:r>
                                <m:rPr>
                                  <m:sty m:val="p"/>
                                </m:rPr>
                                <a:rPr lang="en-US" altLang="zh-CN" sz="1400">
                                  <a:solidFill>
                                    <a:srgbClr val="00B050"/>
                                  </a:solidFill>
                                  <a:latin typeface="Cambria Math" panose="02040503050406030204" pitchFamily="18" charset="0"/>
                                </a:rPr>
                                <m:t>Q</m:t>
                              </m:r>
                            </m:e>
                            <m:sup>
                              <m:r>
                                <a:rPr lang="en-US" altLang="zh-CN" sz="1400" i="1">
                                  <a:solidFill>
                                    <a:srgbClr val="00B050"/>
                                  </a:solidFill>
                                  <a:latin typeface="Cambria Math" panose="02040503050406030204" pitchFamily="18" charset="0"/>
                                </a:rPr>
                                <m:t>3</m:t>
                              </m:r>
                            </m:sup>
                          </m:sSup>
                        </m:oMath>
                      </a14:m>
                      <a:r>
                        <a:rPr lang="en-US" altLang="zh-CN" sz="1400" dirty="0">
                          <a:solidFill>
                            <a:srgbClr val="00B050"/>
                          </a:solidFill>
                          <a:latin typeface="微软雅黑" panose="020B0503020204020204" pitchFamily="34" charset="-122"/>
                          <a:ea typeface="微软雅黑" panose="020B0503020204020204" pitchFamily="34" charset="-122"/>
                        </a:rPr>
                        <a:t>)</a:t>
                      </a:r>
                      <a:endParaRPr lang="zh-CN" altLang="en-US" sz="1400" dirty="0">
                        <a:solidFill>
                          <a:srgbClr val="00B050"/>
                        </a:solidFill>
                        <a:latin typeface="微软雅黑" panose="020B0503020204020204" pitchFamily="34" charset="-122"/>
                        <a:ea typeface="微软雅黑" panose="020B0503020204020204" pitchFamily="34" charset="-122"/>
                      </a:endParaRPr>
                    </a:p>
                  </p:txBody>
                </p:sp>
              </mc:Choice>
              <mc:Fallback xmlns="">
                <p:sp>
                  <p:nvSpPr>
                    <p:cNvPr id="50" name="文本框 49"/>
                    <p:cNvSpPr txBox="1">
                      <a:spLocks noRot="1" noChangeAspect="1" noMove="1" noResize="1" noEditPoints="1" noAdjustHandles="1" noChangeArrowheads="1" noChangeShapeType="1" noTextEdit="1"/>
                    </p:cNvSpPr>
                    <p:nvPr/>
                  </p:nvSpPr>
                  <p:spPr>
                    <a:xfrm>
                      <a:off x="203039" y="3337341"/>
                      <a:ext cx="949491" cy="307777"/>
                    </a:xfrm>
                    <a:prstGeom prst="rect">
                      <a:avLst/>
                    </a:prstGeom>
                    <a:blipFill rotWithShape="0">
                      <a:blip r:embed="rId5"/>
                      <a:stretch>
                        <a:fillRect t="-1961" b="-19608"/>
                      </a:stretch>
                    </a:blipFill>
                  </p:spPr>
                  <p:txBody>
                    <a:bodyPr/>
                    <a:lstStyle/>
                    <a:p>
                      <a:r>
                        <a:rPr lang="zh-CN" altLang="en-US">
                          <a:noFill/>
                        </a:rPr>
                        <a:t> </a:t>
                      </a:r>
                    </a:p>
                  </p:txBody>
                </p:sp>
              </mc:Fallback>
            </mc:AlternateContent>
            <p:sp>
              <p:nvSpPr>
                <p:cNvPr id="21" name="文本框 20"/>
                <p:cNvSpPr txBox="1"/>
                <p:nvPr/>
              </p:nvSpPr>
              <p:spPr>
                <a:xfrm>
                  <a:off x="1562094" y="1912281"/>
                  <a:ext cx="1689886" cy="230832"/>
                </a:xfrm>
                <a:prstGeom prst="rect">
                  <a:avLst/>
                </a:prstGeom>
                <a:noFill/>
              </p:spPr>
              <p:txBody>
                <a:bodyPr wrap="none" rtlCol="0">
                  <a:spAutoFit/>
                </a:bodyPr>
                <a:lstStyle/>
                <a:p>
                  <a:r>
                    <a:rPr lang="en-US" altLang="zh-CN" sz="900" dirty="0"/>
                    <a:t>S. Weinberg, PLB1990, NPB1990</a:t>
                  </a:r>
                  <a:endParaRPr lang="zh-CN" altLang="en-US" sz="900" dirty="0"/>
                </a:p>
              </p:txBody>
            </p:sp>
            <p:grpSp>
              <p:nvGrpSpPr>
                <p:cNvPr id="74" name="组合 73"/>
                <p:cNvGrpSpPr/>
                <p:nvPr/>
              </p:nvGrpSpPr>
              <p:grpSpPr>
                <a:xfrm>
                  <a:off x="1413638" y="2162979"/>
                  <a:ext cx="1978679" cy="549172"/>
                  <a:chOff x="1357244" y="2295362"/>
                  <a:chExt cx="1978679" cy="549172"/>
                </a:xfrm>
              </p:grpSpPr>
              <p:pic>
                <p:nvPicPr>
                  <p:cNvPr id="22" name="图片 21"/>
                  <p:cNvPicPr>
                    <a:picLocks noChangeAspect="1"/>
                  </p:cNvPicPr>
                  <p:nvPr/>
                </p:nvPicPr>
                <p:blipFill>
                  <a:blip r:embed="rId6">
                    <a:duotone>
                      <a:schemeClr val="accent1">
                        <a:shade val="45000"/>
                        <a:satMod val="135000"/>
                      </a:schemeClr>
                      <a:prstClr val="white"/>
                    </a:duotone>
                  </a:blip>
                  <a:stretch>
                    <a:fillRect/>
                  </a:stretch>
                </p:blipFill>
                <p:spPr>
                  <a:xfrm>
                    <a:off x="1357244" y="2295362"/>
                    <a:ext cx="1159173" cy="540000"/>
                  </a:xfrm>
                  <a:prstGeom prst="rect">
                    <a:avLst/>
                  </a:prstGeom>
                </p:spPr>
              </p:pic>
              <p:pic>
                <p:nvPicPr>
                  <p:cNvPr id="23" name="图片 22"/>
                  <p:cNvPicPr>
                    <a:picLocks noChangeAspect="1"/>
                  </p:cNvPicPr>
                  <p:nvPr/>
                </p:nvPicPr>
                <p:blipFill rotWithShape="1">
                  <a:blip r:embed="rId7">
                    <a:duotone>
                      <a:schemeClr val="accent1">
                        <a:shade val="45000"/>
                        <a:satMod val="135000"/>
                      </a:schemeClr>
                      <a:prstClr val="white"/>
                    </a:duotone>
                  </a:blip>
                  <a:srcRect l="32486"/>
                  <a:stretch/>
                </p:blipFill>
                <p:spPr>
                  <a:xfrm>
                    <a:off x="2543008" y="2304534"/>
                    <a:ext cx="792915" cy="540000"/>
                  </a:xfrm>
                  <a:prstGeom prst="rect">
                    <a:avLst/>
                  </a:prstGeom>
                </p:spPr>
              </p:pic>
            </p:grpSp>
            <p:grpSp>
              <p:nvGrpSpPr>
                <p:cNvPr id="80" name="组合 79"/>
                <p:cNvGrpSpPr/>
                <p:nvPr/>
              </p:nvGrpSpPr>
              <p:grpSpPr>
                <a:xfrm>
                  <a:off x="1453090" y="2722492"/>
                  <a:ext cx="1907895" cy="384932"/>
                  <a:chOff x="1397112" y="2751124"/>
                  <a:chExt cx="1907895" cy="384932"/>
                </a:xfrm>
              </p:grpSpPr>
              <p:sp>
                <p:nvSpPr>
                  <p:cNvPr id="60" name="文本框 59"/>
                  <p:cNvSpPr txBox="1"/>
                  <p:nvPr/>
                </p:nvSpPr>
                <p:spPr>
                  <a:xfrm>
                    <a:off x="1397112" y="2751124"/>
                    <a:ext cx="1907895" cy="230832"/>
                  </a:xfrm>
                  <a:prstGeom prst="rect">
                    <a:avLst/>
                  </a:prstGeom>
                  <a:noFill/>
                </p:spPr>
                <p:txBody>
                  <a:bodyPr wrap="none" rtlCol="0">
                    <a:spAutoFit/>
                  </a:bodyPr>
                  <a:lstStyle/>
                  <a:p>
                    <a:r>
                      <a:rPr lang="en-US" altLang="zh-CN" sz="900" dirty="0">
                        <a:solidFill>
                          <a:srgbClr val="0070C0"/>
                        </a:solidFill>
                      </a:rPr>
                      <a:t>U. Van </a:t>
                    </a:r>
                    <a:r>
                      <a:rPr lang="en-US" altLang="zh-CN" sz="900" dirty="0" err="1">
                        <a:solidFill>
                          <a:srgbClr val="0070C0"/>
                        </a:solidFill>
                      </a:rPr>
                      <a:t>Kolck</a:t>
                    </a:r>
                    <a:r>
                      <a:rPr lang="en-US" altLang="zh-CN" sz="900" dirty="0">
                        <a:solidFill>
                          <a:srgbClr val="0070C0"/>
                        </a:solidFill>
                      </a:rPr>
                      <a:t> et al, PLB1992, PRL1994</a:t>
                    </a:r>
                    <a:endParaRPr lang="zh-CN" altLang="en-US" sz="900" dirty="0">
                      <a:solidFill>
                        <a:srgbClr val="0070C0"/>
                      </a:solidFill>
                    </a:endParaRPr>
                  </a:p>
                </p:txBody>
              </p:sp>
              <p:sp>
                <p:nvSpPr>
                  <p:cNvPr id="61" name="文本框 60"/>
                  <p:cNvSpPr txBox="1"/>
                  <p:nvPr/>
                </p:nvSpPr>
                <p:spPr>
                  <a:xfrm>
                    <a:off x="1695270" y="2905224"/>
                    <a:ext cx="1311578" cy="230832"/>
                  </a:xfrm>
                  <a:prstGeom prst="rect">
                    <a:avLst/>
                  </a:prstGeom>
                  <a:noFill/>
                </p:spPr>
                <p:txBody>
                  <a:bodyPr wrap="none" rtlCol="0">
                    <a:spAutoFit/>
                  </a:bodyPr>
                  <a:lstStyle/>
                  <a:p>
                    <a:r>
                      <a:rPr lang="en-US" altLang="zh-CN" sz="900" dirty="0">
                        <a:solidFill>
                          <a:srgbClr val="0070C0"/>
                        </a:solidFill>
                      </a:rPr>
                      <a:t>N. Kaiser et al, NPA1997</a:t>
                    </a:r>
                    <a:endParaRPr lang="zh-CN" altLang="en-US" sz="900" dirty="0">
                      <a:solidFill>
                        <a:srgbClr val="0070C0"/>
                      </a:solidFill>
                    </a:endParaRPr>
                  </a:p>
                </p:txBody>
              </p:sp>
            </p:grpSp>
            <p:pic>
              <p:nvPicPr>
                <p:cNvPr id="24" name="图片 23"/>
                <p:cNvPicPr>
                  <a:picLocks noChangeAspect="1"/>
                </p:cNvPicPr>
                <p:nvPr/>
              </p:nvPicPr>
              <p:blipFill>
                <a:blip r:embed="rId8"/>
                <a:stretch>
                  <a:fillRect/>
                </a:stretch>
              </p:blipFill>
              <p:spPr>
                <a:xfrm>
                  <a:off x="2002539" y="3110689"/>
                  <a:ext cx="808997" cy="540000"/>
                </a:xfrm>
                <a:prstGeom prst="rect">
                  <a:avLst/>
                </a:prstGeom>
              </p:spPr>
            </p:pic>
            <p:grpSp>
              <p:nvGrpSpPr>
                <p:cNvPr id="81" name="组合 80"/>
                <p:cNvGrpSpPr/>
                <p:nvPr/>
              </p:nvGrpSpPr>
              <p:grpSpPr>
                <a:xfrm>
                  <a:off x="1536446" y="3570162"/>
                  <a:ext cx="1741182" cy="373205"/>
                  <a:chOff x="1492283" y="3655239"/>
                  <a:chExt cx="1741182" cy="373205"/>
                </a:xfrm>
              </p:grpSpPr>
              <p:sp>
                <p:nvSpPr>
                  <p:cNvPr id="25" name="矩形 24"/>
                  <p:cNvSpPr/>
                  <p:nvPr/>
                </p:nvSpPr>
                <p:spPr>
                  <a:xfrm>
                    <a:off x="1630141" y="3655239"/>
                    <a:ext cx="1465466" cy="230832"/>
                  </a:xfrm>
                  <a:prstGeom prst="rect">
                    <a:avLst/>
                  </a:prstGeom>
                </p:spPr>
                <p:txBody>
                  <a:bodyPr wrap="none">
                    <a:spAutoFit/>
                  </a:bodyPr>
                  <a:lstStyle/>
                  <a:p>
                    <a:r>
                      <a:rPr lang="en-US" altLang="zh-CN" sz="900" dirty="0">
                        <a:solidFill>
                          <a:srgbClr val="00B050"/>
                        </a:solidFill>
                      </a:rPr>
                      <a:t>U. Van </a:t>
                    </a:r>
                    <a:r>
                      <a:rPr lang="en-US" altLang="zh-CN" sz="900" dirty="0" err="1">
                        <a:solidFill>
                          <a:srgbClr val="00B050"/>
                        </a:solidFill>
                      </a:rPr>
                      <a:t>Kolck</a:t>
                    </a:r>
                    <a:r>
                      <a:rPr lang="en-US" altLang="zh-CN" sz="900" dirty="0">
                        <a:solidFill>
                          <a:srgbClr val="00B050"/>
                        </a:solidFill>
                      </a:rPr>
                      <a:t> et al, PRC1994</a:t>
                    </a:r>
                    <a:endParaRPr lang="zh-CN" altLang="en-US" sz="900" dirty="0">
                      <a:solidFill>
                        <a:srgbClr val="00B050"/>
                      </a:solidFill>
                    </a:endParaRPr>
                  </a:p>
                </p:txBody>
              </p:sp>
              <p:sp>
                <p:nvSpPr>
                  <p:cNvPr id="62" name="矩形 61"/>
                  <p:cNvSpPr/>
                  <p:nvPr/>
                </p:nvSpPr>
                <p:spPr>
                  <a:xfrm>
                    <a:off x="1492283" y="3797612"/>
                    <a:ext cx="1741182" cy="230832"/>
                  </a:xfrm>
                  <a:prstGeom prst="rect">
                    <a:avLst/>
                  </a:prstGeom>
                </p:spPr>
                <p:txBody>
                  <a:bodyPr wrap="none">
                    <a:spAutoFit/>
                  </a:bodyPr>
                  <a:lstStyle/>
                  <a:p>
                    <a:r>
                      <a:rPr lang="en-US" altLang="zh-CN" sz="900" dirty="0">
                        <a:solidFill>
                          <a:srgbClr val="00B050"/>
                        </a:solidFill>
                      </a:rPr>
                      <a:t>E. </a:t>
                    </a:r>
                    <a:r>
                      <a:rPr lang="en-US" altLang="zh-CN" sz="900" dirty="0" err="1">
                        <a:solidFill>
                          <a:srgbClr val="00B050"/>
                        </a:solidFill>
                      </a:rPr>
                      <a:t>Epelbaum</a:t>
                    </a:r>
                    <a:r>
                      <a:rPr lang="en-US" altLang="zh-CN" sz="900" dirty="0">
                        <a:solidFill>
                          <a:srgbClr val="00B050"/>
                        </a:solidFill>
                      </a:rPr>
                      <a:t> et al, NPA1998,2000</a:t>
                    </a:r>
                    <a:endParaRPr lang="zh-CN" altLang="en-US" sz="900" dirty="0">
                      <a:solidFill>
                        <a:srgbClr val="00B050"/>
                      </a:solidFill>
                    </a:endParaRPr>
                  </a:p>
                </p:txBody>
              </p:sp>
            </p:grpSp>
            <mc:AlternateContent xmlns:mc="http://schemas.openxmlformats.org/markup-compatibility/2006" xmlns:a14="http://schemas.microsoft.com/office/drawing/2010/main">
              <mc:Choice Requires="a14">
                <p:sp>
                  <p:nvSpPr>
                    <p:cNvPr id="63" name="文本框 62"/>
                    <p:cNvSpPr txBox="1"/>
                    <p:nvPr/>
                  </p:nvSpPr>
                  <p:spPr>
                    <a:xfrm>
                      <a:off x="203039" y="4183291"/>
                      <a:ext cx="949491" cy="307777"/>
                    </a:xfrm>
                    <a:prstGeom prst="rect">
                      <a:avLst/>
                    </a:prstGeom>
                    <a:noFill/>
                  </p:spPr>
                  <p:txBody>
                    <a:bodyPr wrap="none" rtlCol="0">
                      <a:spAutoFit/>
                    </a:bodyPr>
                    <a:lstStyle/>
                    <a:p>
                      <a14:m>
                        <m:oMath xmlns:m="http://schemas.openxmlformats.org/officeDocument/2006/math">
                          <m:sSup>
                            <m:sSupPr>
                              <m:ctrlPr>
                                <a:rPr lang="en-US" altLang="zh-CN" sz="1400" i="1">
                                  <a:solidFill>
                                    <a:schemeClr val="accent6">
                                      <a:lumMod val="75000"/>
                                    </a:schemeClr>
                                  </a:solidFill>
                                  <a:latin typeface="Cambria Math" panose="02040503050406030204" pitchFamily="18" charset="0"/>
                                  <a:ea typeface="微软雅黑" panose="020B0503020204020204" pitchFamily="34" charset="-122"/>
                                </a:rPr>
                              </m:ctrlPr>
                            </m:sSupPr>
                            <m:e>
                              <m:r>
                                <m:rPr>
                                  <m:sty m:val="p"/>
                                </m:rPr>
                                <a:rPr lang="en-US" altLang="zh-CN" sz="1400">
                                  <a:solidFill>
                                    <a:schemeClr val="accent6">
                                      <a:lumMod val="75000"/>
                                    </a:schemeClr>
                                  </a:solidFill>
                                  <a:latin typeface="Cambria Math" panose="02040503050406030204" pitchFamily="18" charset="0"/>
                                  <a:ea typeface="微软雅黑" panose="020B0503020204020204" pitchFamily="34" charset="-122"/>
                                </a:rPr>
                                <m:t>N</m:t>
                              </m:r>
                            </m:e>
                            <m:sup>
                              <m:r>
                                <a:rPr lang="en-US" altLang="zh-CN" sz="1400">
                                  <a:solidFill>
                                    <a:schemeClr val="accent6">
                                      <a:lumMod val="75000"/>
                                    </a:schemeClr>
                                  </a:solidFill>
                                  <a:latin typeface="Cambria Math" panose="02040503050406030204" pitchFamily="18" charset="0"/>
                                  <a:ea typeface="微软雅黑" panose="020B0503020204020204" pitchFamily="34" charset="-122"/>
                                </a:rPr>
                                <m:t>3</m:t>
                              </m:r>
                            </m:sup>
                          </m:sSup>
                          <m:r>
                            <m:rPr>
                              <m:sty m:val="p"/>
                            </m:rPr>
                            <a:rPr lang="en-US" altLang="zh-CN" sz="1400">
                              <a:solidFill>
                                <a:schemeClr val="accent6">
                                  <a:lumMod val="75000"/>
                                </a:schemeClr>
                              </a:solidFill>
                              <a:latin typeface="Cambria Math" panose="02040503050406030204" pitchFamily="18" charset="0"/>
                              <a:ea typeface="微软雅黑" panose="020B0503020204020204" pitchFamily="34" charset="-122"/>
                            </a:rPr>
                            <m:t>LO</m:t>
                          </m:r>
                        </m:oMath>
                      </a14:m>
                      <a:r>
                        <a:rPr lang="en-US" altLang="zh-CN" sz="1400" dirty="0">
                          <a:solidFill>
                            <a:schemeClr val="accent6">
                              <a:lumMod val="75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chemeClr val="accent6">
                                      <a:lumMod val="75000"/>
                                    </a:schemeClr>
                                  </a:solidFill>
                                  <a:latin typeface="Cambria Math" panose="02040503050406030204" pitchFamily="18" charset="0"/>
                                </a:rPr>
                              </m:ctrlPr>
                            </m:sSupPr>
                            <m:e>
                              <m:r>
                                <m:rPr>
                                  <m:sty m:val="p"/>
                                </m:rPr>
                                <a:rPr lang="en-US" altLang="zh-CN" sz="1400">
                                  <a:solidFill>
                                    <a:schemeClr val="accent6">
                                      <a:lumMod val="75000"/>
                                    </a:schemeClr>
                                  </a:solidFill>
                                  <a:latin typeface="Cambria Math" panose="02040503050406030204" pitchFamily="18" charset="0"/>
                                </a:rPr>
                                <m:t>Q</m:t>
                              </m:r>
                            </m:e>
                            <m:sup>
                              <m:r>
                                <a:rPr lang="en-US" altLang="zh-CN" sz="1400" i="1">
                                  <a:solidFill>
                                    <a:schemeClr val="accent6">
                                      <a:lumMod val="75000"/>
                                    </a:schemeClr>
                                  </a:solidFill>
                                  <a:latin typeface="Cambria Math" panose="02040503050406030204" pitchFamily="18" charset="0"/>
                                </a:rPr>
                                <m:t>4</m:t>
                              </m:r>
                            </m:sup>
                          </m:sSup>
                        </m:oMath>
                      </a14:m>
                      <a:r>
                        <a:rPr lang="en-US" altLang="zh-CN" sz="1400" dirty="0">
                          <a:solidFill>
                            <a:schemeClr val="accent6">
                              <a:lumMod val="75000"/>
                            </a:schemeClr>
                          </a:solidFill>
                          <a:latin typeface="微软雅黑" panose="020B0503020204020204" pitchFamily="34" charset="-122"/>
                          <a:ea typeface="微软雅黑" panose="020B0503020204020204" pitchFamily="34" charset="-122"/>
                        </a:rPr>
                        <a:t>)</a:t>
                      </a:r>
                      <a:endParaRPr lang="zh-CN" altLang="en-US" sz="1400" dirty="0">
                        <a:solidFill>
                          <a:schemeClr val="accent6">
                            <a:lumMod val="75000"/>
                          </a:schemeClr>
                        </a:solidFill>
                        <a:latin typeface="微软雅黑" panose="020B0503020204020204" pitchFamily="34" charset="-122"/>
                        <a:ea typeface="微软雅黑" panose="020B0503020204020204" pitchFamily="34" charset="-122"/>
                      </a:endParaRPr>
                    </a:p>
                  </p:txBody>
                </p:sp>
              </mc:Choice>
              <mc:Fallback xmlns="">
                <p:sp>
                  <p:nvSpPr>
                    <p:cNvPr id="63" name="文本框 62"/>
                    <p:cNvSpPr txBox="1">
                      <a:spLocks noRot="1" noChangeAspect="1" noMove="1" noResize="1" noEditPoints="1" noAdjustHandles="1" noChangeArrowheads="1" noChangeShapeType="1" noTextEdit="1"/>
                    </p:cNvSpPr>
                    <p:nvPr/>
                  </p:nvSpPr>
                  <p:spPr>
                    <a:xfrm>
                      <a:off x="203039" y="4183291"/>
                      <a:ext cx="949491" cy="307777"/>
                    </a:xfrm>
                    <a:prstGeom prst="rect">
                      <a:avLst/>
                    </a:prstGeom>
                    <a:blipFill rotWithShape="0">
                      <a:blip r:embed="rId9"/>
                      <a:stretch>
                        <a:fillRect t="-3922" b="-19608"/>
                      </a:stretch>
                    </a:blipFill>
                  </p:spPr>
                  <p:txBody>
                    <a:bodyPr/>
                    <a:lstStyle/>
                    <a:p>
                      <a:r>
                        <a:rPr lang="zh-CN" altLang="en-US">
                          <a:noFill/>
                        </a:rPr>
                        <a:t> </a:t>
                      </a:r>
                    </a:p>
                  </p:txBody>
                </p:sp>
              </mc:Fallback>
            </mc:AlternateContent>
            <p:grpSp>
              <p:nvGrpSpPr>
                <p:cNvPr id="31" name="组合 30"/>
                <p:cNvGrpSpPr/>
                <p:nvPr/>
              </p:nvGrpSpPr>
              <p:grpSpPr>
                <a:xfrm>
                  <a:off x="1217060" y="3955912"/>
                  <a:ext cx="2371835" cy="546069"/>
                  <a:chOff x="1626723" y="4155327"/>
                  <a:chExt cx="2371835" cy="546069"/>
                </a:xfrm>
              </p:grpSpPr>
              <p:pic>
                <p:nvPicPr>
                  <p:cNvPr id="29" name="图片 28"/>
                  <p:cNvPicPr>
                    <a:picLocks noChangeAspect="1"/>
                  </p:cNvPicPr>
                  <p:nvPr/>
                </p:nvPicPr>
                <p:blipFill>
                  <a:blip r:embed="rId10"/>
                  <a:stretch>
                    <a:fillRect/>
                  </a:stretch>
                </p:blipFill>
                <p:spPr>
                  <a:xfrm>
                    <a:off x="1626723" y="4155327"/>
                    <a:ext cx="1172395" cy="540000"/>
                  </a:xfrm>
                  <a:prstGeom prst="rect">
                    <a:avLst/>
                  </a:prstGeom>
                </p:spPr>
              </p:pic>
              <p:pic>
                <p:nvPicPr>
                  <p:cNvPr id="30" name="图片 29"/>
                  <p:cNvPicPr>
                    <a:picLocks noChangeAspect="1"/>
                  </p:cNvPicPr>
                  <p:nvPr/>
                </p:nvPicPr>
                <p:blipFill>
                  <a:blip r:embed="rId11"/>
                  <a:stretch>
                    <a:fillRect/>
                  </a:stretch>
                </p:blipFill>
                <p:spPr>
                  <a:xfrm>
                    <a:off x="2812676" y="4161396"/>
                    <a:ext cx="1185882" cy="540000"/>
                  </a:xfrm>
                  <a:prstGeom prst="rect">
                    <a:avLst/>
                  </a:prstGeom>
                </p:spPr>
              </p:pic>
            </p:grpSp>
            <p:cxnSp>
              <p:nvCxnSpPr>
                <p:cNvPr id="65" name="直接连接符 64"/>
                <p:cNvCxnSpPr/>
                <p:nvPr/>
              </p:nvCxnSpPr>
              <p:spPr>
                <a:xfrm>
                  <a:off x="319641" y="4799918"/>
                  <a:ext cx="6413145"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2" name="组合 81"/>
                <p:cNvGrpSpPr/>
                <p:nvPr/>
              </p:nvGrpSpPr>
              <p:grpSpPr>
                <a:xfrm>
                  <a:off x="1666289" y="4447322"/>
                  <a:ext cx="1481496" cy="364182"/>
                  <a:chOff x="1511129" y="4570708"/>
                  <a:chExt cx="1481496" cy="364182"/>
                </a:xfrm>
              </p:grpSpPr>
              <p:sp>
                <p:nvSpPr>
                  <p:cNvPr id="64" name="矩形 63"/>
                  <p:cNvSpPr/>
                  <p:nvPr/>
                </p:nvSpPr>
                <p:spPr>
                  <a:xfrm>
                    <a:off x="1515137" y="4570708"/>
                    <a:ext cx="1473480" cy="230832"/>
                  </a:xfrm>
                  <a:prstGeom prst="rect">
                    <a:avLst/>
                  </a:prstGeom>
                </p:spPr>
                <p:txBody>
                  <a:bodyPr wrap="none">
                    <a:spAutoFit/>
                  </a:bodyPr>
                  <a:lstStyle/>
                  <a:p>
                    <a:r>
                      <a:rPr lang="en-US" altLang="zh-CN" sz="900" dirty="0">
                        <a:solidFill>
                          <a:schemeClr val="accent6">
                            <a:lumMod val="75000"/>
                          </a:schemeClr>
                        </a:solidFill>
                      </a:rPr>
                      <a:t>R. </a:t>
                    </a:r>
                    <a:r>
                      <a:rPr lang="en-US" altLang="zh-CN" sz="900" dirty="0" err="1">
                        <a:solidFill>
                          <a:schemeClr val="accent6">
                            <a:lumMod val="75000"/>
                          </a:schemeClr>
                        </a:solidFill>
                      </a:rPr>
                      <a:t>Machleidt</a:t>
                    </a:r>
                    <a:r>
                      <a:rPr lang="en-US" altLang="zh-CN" sz="900" dirty="0">
                        <a:solidFill>
                          <a:schemeClr val="accent6">
                            <a:lumMod val="75000"/>
                          </a:schemeClr>
                        </a:solidFill>
                      </a:rPr>
                      <a:t> et al. PRC2003</a:t>
                    </a:r>
                    <a:endParaRPr lang="zh-CN" altLang="en-US" sz="900" dirty="0">
                      <a:solidFill>
                        <a:schemeClr val="accent6">
                          <a:lumMod val="75000"/>
                        </a:schemeClr>
                      </a:solidFill>
                    </a:endParaRPr>
                  </a:p>
                </p:txBody>
              </p:sp>
              <p:sp>
                <p:nvSpPr>
                  <p:cNvPr id="66" name="矩形 65"/>
                  <p:cNvSpPr/>
                  <p:nvPr/>
                </p:nvSpPr>
                <p:spPr>
                  <a:xfrm>
                    <a:off x="1511129" y="4704058"/>
                    <a:ext cx="1481496" cy="230832"/>
                  </a:xfrm>
                  <a:prstGeom prst="rect">
                    <a:avLst/>
                  </a:prstGeom>
                </p:spPr>
                <p:txBody>
                  <a:bodyPr wrap="none">
                    <a:spAutoFit/>
                  </a:bodyPr>
                  <a:lstStyle/>
                  <a:p>
                    <a:r>
                      <a:rPr lang="en-US" altLang="zh-CN" sz="900" dirty="0">
                        <a:solidFill>
                          <a:schemeClr val="accent6">
                            <a:lumMod val="75000"/>
                          </a:schemeClr>
                        </a:solidFill>
                      </a:rPr>
                      <a:t>E. </a:t>
                    </a:r>
                    <a:r>
                      <a:rPr lang="en-US" altLang="zh-CN" sz="900" dirty="0" err="1">
                        <a:solidFill>
                          <a:schemeClr val="accent6">
                            <a:lumMod val="75000"/>
                          </a:schemeClr>
                        </a:solidFill>
                      </a:rPr>
                      <a:t>Epelbaum</a:t>
                    </a:r>
                    <a:r>
                      <a:rPr lang="en-US" altLang="zh-CN" sz="900" dirty="0">
                        <a:solidFill>
                          <a:schemeClr val="accent6">
                            <a:lumMod val="75000"/>
                          </a:schemeClr>
                        </a:solidFill>
                      </a:rPr>
                      <a:t> et al. NPA2005</a:t>
                    </a:r>
                    <a:endParaRPr lang="zh-CN" altLang="en-US" sz="900" dirty="0">
                      <a:solidFill>
                        <a:schemeClr val="accent6">
                          <a:lumMod val="75000"/>
                        </a:schemeClr>
                      </a:solidFill>
                    </a:endParaRPr>
                  </a:p>
                </p:txBody>
              </p:sp>
            </p:grpSp>
            <mc:AlternateContent xmlns:mc="http://schemas.openxmlformats.org/markup-compatibility/2006" xmlns:a14="http://schemas.microsoft.com/office/drawing/2010/main">
              <mc:Choice Requires="a14">
                <p:sp>
                  <p:nvSpPr>
                    <p:cNvPr id="67" name="文本框 66"/>
                    <p:cNvSpPr txBox="1"/>
                    <p:nvPr/>
                  </p:nvSpPr>
                  <p:spPr>
                    <a:xfrm>
                      <a:off x="203039" y="5029241"/>
                      <a:ext cx="949491" cy="307777"/>
                    </a:xfrm>
                    <a:prstGeom prst="rect">
                      <a:avLst/>
                    </a:prstGeom>
                    <a:noFill/>
                  </p:spPr>
                  <p:txBody>
                    <a:bodyPr wrap="none" rtlCol="0">
                      <a:spAutoFit/>
                    </a:bodyPr>
                    <a:lstStyle/>
                    <a:p>
                      <a14:m>
                        <m:oMath xmlns:m="http://schemas.openxmlformats.org/officeDocument/2006/math">
                          <m:sSup>
                            <m:sSupPr>
                              <m:ctrlPr>
                                <a:rPr lang="en-US" altLang="zh-CN" sz="1400" i="1">
                                  <a:solidFill>
                                    <a:schemeClr val="accent4">
                                      <a:lumMod val="75000"/>
                                    </a:schemeClr>
                                  </a:solidFill>
                                  <a:latin typeface="Cambria Math" panose="02040503050406030204" pitchFamily="18" charset="0"/>
                                  <a:ea typeface="微软雅黑" panose="020B0503020204020204" pitchFamily="34" charset="-122"/>
                                </a:rPr>
                              </m:ctrlPr>
                            </m:sSupPr>
                            <m:e>
                              <m:r>
                                <m:rPr>
                                  <m:sty m:val="p"/>
                                </m:rPr>
                                <a:rPr lang="en-US" altLang="zh-CN" sz="1400">
                                  <a:solidFill>
                                    <a:schemeClr val="accent4">
                                      <a:lumMod val="75000"/>
                                    </a:schemeClr>
                                  </a:solidFill>
                                  <a:latin typeface="Cambria Math" panose="02040503050406030204" pitchFamily="18" charset="0"/>
                                  <a:ea typeface="微软雅黑" panose="020B0503020204020204" pitchFamily="34" charset="-122"/>
                                </a:rPr>
                                <m:t>N</m:t>
                              </m:r>
                            </m:e>
                            <m:sup>
                              <m:r>
                                <a:rPr lang="en-US" altLang="zh-CN" sz="1400">
                                  <a:solidFill>
                                    <a:schemeClr val="accent4">
                                      <a:lumMod val="75000"/>
                                    </a:schemeClr>
                                  </a:solidFill>
                                  <a:latin typeface="Cambria Math" panose="02040503050406030204" pitchFamily="18" charset="0"/>
                                  <a:ea typeface="微软雅黑" panose="020B0503020204020204" pitchFamily="34" charset="-122"/>
                                </a:rPr>
                                <m:t>4</m:t>
                              </m:r>
                            </m:sup>
                          </m:sSup>
                          <m:r>
                            <m:rPr>
                              <m:sty m:val="p"/>
                            </m:rPr>
                            <a:rPr lang="en-US" altLang="zh-CN" sz="1400">
                              <a:solidFill>
                                <a:schemeClr val="accent4">
                                  <a:lumMod val="75000"/>
                                </a:schemeClr>
                              </a:solidFill>
                              <a:latin typeface="Cambria Math" panose="02040503050406030204" pitchFamily="18" charset="0"/>
                              <a:ea typeface="微软雅黑" panose="020B0503020204020204" pitchFamily="34" charset="-122"/>
                            </a:rPr>
                            <m:t>LO</m:t>
                          </m:r>
                        </m:oMath>
                      </a14:m>
                      <a:r>
                        <a:rPr lang="en-US" altLang="zh-CN" sz="1400" dirty="0">
                          <a:solidFill>
                            <a:schemeClr val="accent4">
                              <a:lumMod val="75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chemeClr val="accent4">
                                      <a:lumMod val="75000"/>
                                    </a:schemeClr>
                                  </a:solidFill>
                                  <a:latin typeface="Cambria Math" panose="02040503050406030204" pitchFamily="18" charset="0"/>
                                </a:rPr>
                              </m:ctrlPr>
                            </m:sSupPr>
                            <m:e>
                              <m:r>
                                <m:rPr>
                                  <m:sty m:val="p"/>
                                </m:rPr>
                                <a:rPr lang="en-US" altLang="zh-CN" sz="1400">
                                  <a:solidFill>
                                    <a:schemeClr val="accent4">
                                      <a:lumMod val="75000"/>
                                    </a:schemeClr>
                                  </a:solidFill>
                                  <a:latin typeface="Cambria Math" panose="02040503050406030204" pitchFamily="18" charset="0"/>
                                </a:rPr>
                                <m:t>Q</m:t>
                              </m:r>
                            </m:e>
                            <m:sup>
                              <m:r>
                                <a:rPr lang="en-US" altLang="zh-CN" sz="1400" i="1">
                                  <a:solidFill>
                                    <a:schemeClr val="accent4">
                                      <a:lumMod val="75000"/>
                                    </a:schemeClr>
                                  </a:solidFill>
                                  <a:latin typeface="Cambria Math" panose="02040503050406030204" pitchFamily="18" charset="0"/>
                                </a:rPr>
                                <m:t>5</m:t>
                              </m:r>
                            </m:sup>
                          </m:sSup>
                        </m:oMath>
                      </a14:m>
                      <a:r>
                        <a:rPr lang="en-US" altLang="zh-CN" sz="1400" dirty="0">
                          <a:solidFill>
                            <a:schemeClr val="accent4">
                              <a:lumMod val="75000"/>
                            </a:schemeClr>
                          </a:solidFill>
                          <a:latin typeface="微软雅黑" panose="020B0503020204020204" pitchFamily="34" charset="-122"/>
                          <a:ea typeface="微软雅黑" panose="020B0503020204020204" pitchFamily="34" charset="-122"/>
                        </a:rPr>
                        <a:t>)</a:t>
                      </a:r>
                      <a:endParaRPr lang="zh-CN" altLang="en-US" sz="1400" dirty="0">
                        <a:solidFill>
                          <a:schemeClr val="accent4">
                            <a:lumMod val="75000"/>
                          </a:schemeClr>
                        </a:solidFill>
                        <a:latin typeface="微软雅黑" panose="020B0503020204020204" pitchFamily="34" charset="-122"/>
                        <a:ea typeface="微软雅黑" panose="020B0503020204020204" pitchFamily="34" charset="-122"/>
                      </a:endParaRPr>
                    </a:p>
                  </p:txBody>
                </p:sp>
              </mc:Choice>
              <mc:Fallback xmlns="">
                <p:sp>
                  <p:nvSpPr>
                    <p:cNvPr id="67" name="文本框 66"/>
                    <p:cNvSpPr txBox="1">
                      <a:spLocks noRot="1" noChangeAspect="1" noMove="1" noResize="1" noEditPoints="1" noAdjustHandles="1" noChangeArrowheads="1" noChangeShapeType="1" noTextEdit="1"/>
                    </p:cNvSpPr>
                    <p:nvPr/>
                  </p:nvSpPr>
                  <p:spPr>
                    <a:xfrm>
                      <a:off x="203039" y="5029241"/>
                      <a:ext cx="949491" cy="307777"/>
                    </a:xfrm>
                    <a:prstGeom prst="rect">
                      <a:avLst/>
                    </a:prstGeom>
                    <a:blipFill rotWithShape="0">
                      <a:blip r:embed="rId12"/>
                      <a:stretch>
                        <a:fillRect t="-2000" b="-22000"/>
                      </a:stretch>
                    </a:blipFill>
                  </p:spPr>
                  <p:txBody>
                    <a:bodyPr/>
                    <a:lstStyle/>
                    <a:p>
                      <a:r>
                        <a:rPr lang="zh-CN" altLang="en-US">
                          <a:noFill/>
                        </a:rPr>
                        <a:t> </a:t>
                      </a:r>
                    </a:p>
                  </p:txBody>
                </p:sp>
              </mc:Fallback>
            </mc:AlternateContent>
            <p:grpSp>
              <p:nvGrpSpPr>
                <p:cNvPr id="38" name="组合 37"/>
                <p:cNvGrpSpPr/>
                <p:nvPr/>
              </p:nvGrpSpPr>
              <p:grpSpPr>
                <a:xfrm>
                  <a:off x="1361920" y="4842182"/>
                  <a:ext cx="2082114" cy="546447"/>
                  <a:chOff x="1373136" y="4966197"/>
                  <a:chExt cx="2082114" cy="546447"/>
                </a:xfrm>
              </p:grpSpPr>
              <p:pic>
                <p:nvPicPr>
                  <p:cNvPr id="36" name="图片 35"/>
                  <p:cNvPicPr>
                    <a:picLocks noChangeAspect="1"/>
                  </p:cNvPicPr>
                  <p:nvPr/>
                </p:nvPicPr>
                <p:blipFill>
                  <a:blip r:embed="rId13"/>
                  <a:stretch>
                    <a:fillRect/>
                  </a:stretch>
                </p:blipFill>
                <p:spPr>
                  <a:xfrm>
                    <a:off x="1373136" y="4972644"/>
                    <a:ext cx="914651" cy="540000"/>
                  </a:xfrm>
                  <a:prstGeom prst="rect">
                    <a:avLst/>
                  </a:prstGeom>
                </p:spPr>
              </p:pic>
              <p:pic>
                <p:nvPicPr>
                  <p:cNvPr id="37" name="图片 36"/>
                  <p:cNvPicPr>
                    <a:picLocks noChangeAspect="1"/>
                  </p:cNvPicPr>
                  <p:nvPr/>
                </p:nvPicPr>
                <p:blipFill>
                  <a:blip r:embed="rId14"/>
                  <a:stretch>
                    <a:fillRect/>
                  </a:stretch>
                </p:blipFill>
                <p:spPr>
                  <a:xfrm>
                    <a:off x="2272799" y="4966197"/>
                    <a:ext cx="1182451" cy="540000"/>
                  </a:xfrm>
                  <a:prstGeom prst="rect">
                    <a:avLst/>
                  </a:prstGeom>
                </p:spPr>
              </p:pic>
            </p:grpSp>
            <p:cxnSp>
              <p:nvCxnSpPr>
                <p:cNvPr id="69" name="直接连接符 68"/>
                <p:cNvCxnSpPr/>
                <p:nvPr/>
              </p:nvCxnSpPr>
              <p:spPr>
                <a:xfrm>
                  <a:off x="319641" y="5704793"/>
                  <a:ext cx="7200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文本框 69"/>
                    <p:cNvSpPr txBox="1"/>
                    <p:nvPr/>
                  </p:nvSpPr>
                  <p:spPr>
                    <a:xfrm>
                      <a:off x="214484" y="5875192"/>
                      <a:ext cx="926600" cy="310150"/>
                    </a:xfrm>
                    <a:prstGeom prst="rect">
                      <a:avLst/>
                    </a:prstGeom>
                    <a:noFill/>
                  </p:spPr>
                  <p:txBody>
                    <a:bodyPr wrap="none" rtlCol="0">
                      <a:spAutoFit/>
                    </a:bodyPr>
                    <a:lstStyle/>
                    <a:p>
                      <a14:m>
                        <m:oMath xmlns:m="http://schemas.openxmlformats.org/officeDocument/2006/math">
                          <m:sSup>
                            <m:sSupPr>
                              <m:ctrlPr>
                                <a:rPr lang="en-US" altLang="zh-CN" sz="1400" i="1">
                                  <a:solidFill>
                                    <a:schemeClr val="bg2">
                                      <a:lumMod val="10000"/>
                                    </a:schemeClr>
                                  </a:solidFill>
                                  <a:latin typeface="Cambria Math" panose="02040503050406030204" pitchFamily="18" charset="0"/>
                                  <a:ea typeface="微软雅黑" panose="020B0503020204020204" pitchFamily="34" charset="-122"/>
                                </a:rPr>
                              </m:ctrlPr>
                            </m:sSupPr>
                            <m:e>
                              <m:r>
                                <m:rPr>
                                  <m:sty m:val="p"/>
                                </m:rPr>
                                <a:rPr lang="en-US" altLang="zh-CN" sz="1400">
                                  <a:solidFill>
                                    <a:schemeClr val="bg2">
                                      <a:lumMod val="10000"/>
                                    </a:schemeClr>
                                  </a:solidFill>
                                  <a:latin typeface="Cambria Math" panose="02040503050406030204" pitchFamily="18" charset="0"/>
                                  <a:ea typeface="微软雅黑" panose="020B0503020204020204" pitchFamily="34" charset="-122"/>
                                </a:rPr>
                                <m:t>N</m:t>
                              </m:r>
                            </m:e>
                            <m:sup>
                              <m:r>
                                <a:rPr lang="en-US" altLang="zh-CN" sz="1400">
                                  <a:solidFill>
                                    <a:schemeClr val="bg2">
                                      <a:lumMod val="10000"/>
                                    </a:schemeClr>
                                  </a:solidFill>
                                  <a:latin typeface="Cambria Math" panose="02040503050406030204" pitchFamily="18" charset="0"/>
                                  <a:ea typeface="微软雅黑" panose="020B0503020204020204" pitchFamily="34" charset="-122"/>
                                </a:rPr>
                                <m:t>5</m:t>
                              </m:r>
                            </m:sup>
                          </m:sSup>
                          <m:r>
                            <m:rPr>
                              <m:sty m:val="p"/>
                            </m:rPr>
                            <a:rPr lang="en-US" altLang="zh-CN" sz="1400">
                              <a:solidFill>
                                <a:schemeClr val="bg2">
                                  <a:lumMod val="10000"/>
                                </a:schemeClr>
                              </a:solidFill>
                              <a:latin typeface="Cambria Math" panose="02040503050406030204" pitchFamily="18" charset="0"/>
                              <a:ea typeface="微软雅黑" panose="020B0503020204020204" pitchFamily="34" charset="-122"/>
                            </a:rPr>
                            <m:t>LO</m:t>
                          </m:r>
                        </m:oMath>
                      </a14:m>
                      <a:r>
                        <a:rPr lang="en-US" altLang="zh-CN" sz="1400" dirty="0">
                          <a:solidFill>
                            <a:schemeClr val="bg2">
                              <a:lumMod val="10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chemeClr val="bg2">
                                      <a:lumMod val="10000"/>
                                    </a:schemeClr>
                                  </a:solidFill>
                                  <a:latin typeface="Cambria Math" panose="02040503050406030204" pitchFamily="18" charset="0"/>
                                </a:rPr>
                              </m:ctrlPr>
                            </m:sSupPr>
                            <m:e>
                              <m:r>
                                <m:rPr>
                                  <m:sty m:val="p"/>
                                </m:rPr>
                                <a:rPr lang="en-US" altLang="zh-CN" sz="1400">
                                  <a:solidFill>
                                    <a:schemeClr val="bg2">
                                      <a:lumMod val="10000"/>
                                    </a:schemeClr>
                                  </a:solidFill>
                                  <a:latin typeface="Cambria Math" panose="02040503050406030204" pitchFamily="18" charset="0"/>
                                </a:rPr>
                                <m:t>Q</m:t>
                              </m:r>
                            </m:e>
                            <m:sup>
                              <m:r>
                                <a:rPr lang="en-US" altLang="zh-CN" sz="1400" i="1">
                                  <a:solidFill>
                                    <a:schemeClr val="bg2">
                                      <a:lumMod val="10000"/>
                                    </a:schemeClr>
                                  </a:solidFill>
                                  <a:latin typeface="Cambria Math" panose="02040503050406030204" pitchFamily="18" charset="0"/>
                                </a:rPr>
                                <m:t>6</m:t>
                              </m:r>
                            </m:sup>
                          </m:sSup>
                        </m:oMath>
                      </a14:m>
                      <a:r>
                        <a:rPr lang="en-US" altLang="zh-CN" sz="1400" dirty="0">
                          <a:solidFill>
                            <a:schemeClr val="bg2">
                              <a:lumMod val="10000"/>
                            </a:schemeClr>
                          </a:solidFill>
                          <a:latin typeface="微软雅黑" panose="020B0503020204020204" pitchFamily="34" charset="-122"/>
                          <a:ea typeface="微软雅黑" panose="020B0503020204020204" pitchFamily="34" charset="-122"/>
                        </a:rPr>
                        <a:t>)</a:t>
                      </a:r>
                      <a:endParaRPr lang="zh-CN" altLang="en-US" sz="1400" dirty="0">
                        <a:solidFill>
                          <a:schemeClr val="bg2">
                            <a:lumMod val="10000"/>
                          </a:schemeClr>
                        </a:solidFill>
                        <a:latin typeface="微软雅黑" panose="020B0503020204020204" pitchFamily="34" charset="-122"/>
                        <a:ea typeface="微软雅黑" panose="020B0503020204020204" pitchFamily="34" charset="-122"/>
                      </a:endParaRPr>
                    </a:p>
                  </p:txBody>
                </p:sp>
              </mc:Choice>
              <mc:Fallback xmlns="">
                <p:sp>
                  <p:nvSpPr>
                    <p:cNvPr id="70" name="文本框 69"/>
                    <p:cNvSpPr txBox="1">
                      <a:spLocks noRot="1" noChangeAspect="1" noMove="1" noResize="1" noEditPoints="1" noAdjustHandles="1" noChangeArrowheads="1" noChangeShapeType="1" noTextEdit="1"/>
                    </p:cNvSpPr>
                    <p:nvPr/>
                  </p:nvSpPr>
                  <p:spPr>
                    <a:xfrm>
                      <a:off x="214484" y="5875192"/>
                      <a:ext cx="926600" cy="310150"/>
                    </a:xfrm>
                    <a:prstGeom prst="rect">
                      <a:avLst/>
                    </a:prstGeom>
                    <a:blipFill rotWithShape="0">
                      <a:blip r:embed="rId15"/>
                      <a:stretch>
                        <a:fillRect t="-1961" r="-1316" b="-19608"/>
                      </a:stretch>
                    </a:blipFill>
                  </p:spPr>
                  <p:txBody>
                    <a:bodyPr/>
                    <a:lstStyle/>
                    <a:p>
                      <a:r>
                        <a:rPr lang="zh-CN" altLang="en-US">
                          <a:noFill/>
                        </a:rPr>
                        <a:t> </a:t>
                      </a:r>
                    </a:p>
                  </p:txBody>
                </p:sp>
              </mc:Fallback>
            </mc:AlternateContent>
            <p:grpSp>
              <p:nvGrpSpPr>
                <p:cNvPr id="73" name="组合 72"/>
                <p:cNvGrpSpPr/>
                <p:nvPr/>
              </p:nvGrpSpPr>
              <p:grpSpPr>
                <a:xfrm>
                  <a:off x="1209633" y="5718521"/>
                  <a:ext cx="2386689" cy="540000"/>
                  <a:chOff x="1345883" y="5749024"/>
                  <a:chExt cx="2386689" cy="540000"/>
                </a:xfrm>
              </p:grpSpPr>
              <p:pic>
                <p:nvPicPr>
                  <p:cNvPr id="71" name="图片 70"/>
                  <p:cNvPicPr>
                    <a:picLocks noChangeAspect="1"/>
                  </p:cNvPicPr>
                  <p:nvPr/>
                </p:nvPicPr>
                <p:blipFill>
                  <a:blip r:embed="rId16"/>
                  <a:stretch>
                    <a:fillRect/>
                  </a:stretch>
                </p:blipFill>
                <p:spPr>
                  <a:xfrm>
                    <a:off x="1345883" y="5749024"/>
                    <a:ext cx="1195116" cy="540000"/>
                  </a:xfrm>
                  <a:prstGeom prst="rect">
                    <a:avLst/>
                  </a:prstGeom>
                </p:spPr>
              </p:pic>
              <p:pic>
                <p:nvPicPr>
                  <p:cNvPr id="72" name="图片 71"/>
                  <p:cNvPicPr>
                    <a:picLocks noChangeAspect="1"/>
                  </p:cNvPicPr>
                  <p:nvPr/>
                </p:nvPicPr>
                <p:blipFill>
                  <a:blip r:embed="rId17"/>
                  <a:stretch>
                    <a:fillRect/>
                  </a:stretch>
                </p:blipFill>
                <p:spPr>
                  <a:xfrm>
                    <a:off x="2546625" y="5752624"/>
                    <a:ext cx="1185947" cy="536400"/>
                  </a:xfrm>
                  <a:prstGeom prst="rect">
                    <a:avLst/>
                  </a:prstGeom>
                </p:spPr>
              </p:pic>
            </p:grpSp>
            <p:grpSp>
              <p:nvGrpSpPr>
                <p:cNvPr id="83" name="组合 82"/>
                <p:cNvGrpSpPr/>
                <p:nvPr/>
              </p:nvGrpSpPr>
              <p:grpSpPr>
                <a:xfrm>
                  <a:off x="1670297" y="5354934"/>
                  <a:ext cx="1473480" cy="364182"/>
                  <a:chOff x="1555019" y="5434328"/>
                  <a:chExt cx="1473480" cy="364182"/>
                </a:xfrm>
              </p:grpSpPr>
              <p:sp>
                <p:nvSpPr>
                  <p:cNvPr id="75" name="矩形 74"/>
                  <p:cNvSpPr/>
                  <p:nvPr/>
                </p:nvSpPr>
                <p:spPr>
                  <a:xfrm>
                    <a:off x="1555019" y="5434328"/>
                    <a:ext cx="1473480" cy="230832"/>
                  </a:xfrm>
                  <a:prstGeom prst="rect">
                    <a:avLst/>
                  </a:prstGeom>
                </p:spPr>
                <p:txBody>
                  <a:bodyPr wrap="none">
                    <a:spAutoFit/>
                  </a:bodyPr>
                  <a:lstStyle/>
                  <a:p>
                    <a:r>
                      <a:rPr lang="en-US" altLang="zh-CN" sz="900" dirty="0">
                        <a:solidFill>
                          <a:srgbClr val="7030A0"/>
                        </a:solidFill>
                      </a:rPr>
                      <a:t>R. </a:t>
                    </a:r>
                    <a:r>
                      <a:rPr lang="en-US" altLang="zh-CN" sz="900" dirty="0" err="1">
                        <a:solidFill>
                          <a:srgbClr val="7030A0"/>
                        </a:solidFill>
                      </a:rPr>
                      <a:t>Machleidt</a:t>
                    </a:r>
                    <a:r>
                      <a:rPr lang="en-US" altLang="zh-CN" sz="900" dirty="0">
                        <a:solidFill>
                          <a:srgbClr val="7030A0"/>
                        </a:solidFill>
                      </a:rPr>
                      <a:t> et al. PRC2015</a:t>
                    </a:r>
                    <a:endParaRPr lang="zh-CN" altLang="en-US" sz="900" dirty="0">
                      <a:solidFill>
                        <a:srgbClr val="7030A0"/>
                      </a:solidFill>
                    </a:endParaRPr>
                  </a:p>
                </p:txBody>
              </p:sp>
              <p:sp>
                <p:nvSpPr>
                  <p:cNvPr id="76" name="矩形 75"/>
                  <p:cNvSpPr/>
                  <p:nvPr/>
                </p:nvSpPr>
                <p:spPr>
                  <a:xfrm>
                    <a:off x="1566240" y="5567678"/>
                    <a:ext cx="1451038" cy="230832"/>
                  </a:xfrm>
                  <a:prstGeom prst="rect">
                    <a:avLst/>
                  </a:prstGeom>
                </p:spPr>
                <p:txBody>
                  <a:bodyPr wrap="none">
                    <a:spAutoFit/>
                  </a:bodyPr>
                  <a:lstStyle/>
                  <a:p>
                    <a:r>
                      <a:rPr lang="en-US" altLang="zh-CN" sz="900" dirty="0">
                        <a:solidFill>
                          <a:srgbClr val="7030A0"/>
                        </a:solidFill>
                      </a:rPr>
                      <a:t>E. </a:t>
                    </a:r>
                    <a:r>
                      <a:rPr lang="en-US" altLang="zh-CN" sz="900" dirty="0" err="1">
                        <a:solidFill>
                          <a:srgbClr val="7030A0"/>
                        </a:solidFill>
                      </a:rPr>
                      <a:t>Epelbaum</a:t>
                    </a:r>
                    <a:r>
                      <a:rPr lang="en-US" altLang="zh-CN" sz="900" dirty="0">
                        <a:solidFill>
                          <a:srgbClr val="7030A0"/>
                        </a:solidFill>
                      </a:rPr>
                      <a:t> et al. PRL2015</a:t>
                    </a:r>
                    <a:endParaRPr lang="zh-CN" altLang="en-US" sz="900" dirty="0">
                      <a:solidFill>
                        <a:srgbClr val="7030A0"/>
                      </a:solidFill>
                    </a:endParaRPr>
                  </a:p>
                </p:txBody>
              </p:sp>
            </p:grpSp>
            <p:cxnSp>
              <p:nvCxnSpPr>
                <p:cNvPr id="77" name="直接连接符 76"/>
                <p:cNvCxnSpPr/>
                <p:nvPr/>
              </p:nvCxnSpPr>
              <p:spPr>
                <a:xfrm flipH="1">
                  <a:off x="3638035" y="1158448"/>
                  <a:ext cx="10573" cy="525973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78" name="文本框 77"/>
                <p:cNvSpPr txBox="1"/>
                <p:nvPr/>
              </p:nvSpPr>
              <p:spPr>
                <a:xfrm>
                  <a:off x="4243508" y="2683385"/>
                  <a:ext cx="516488" cy="338554"/>
                </a:xfrm>
                <a:prstGeom prst="rect">
                  <a:avLst/>
                </a:prstGeom>
                <a:noFill/>
              </p:spPr>
              <p:txBody>
                <a:bodyPr wrap="none" rtlCol="0">
                  <a:spAutoFit/>
                </a:bodyPr>
                <a:lstStyle/>
                <a:p>
                  <a:r>
                    <a:rPr lang="en-US" altLang="zh-CN" sz="1600" dirty="0"/>
                    <a:t>3NF</a:t>
                  </a:r>
                  <a:endParaRPr lang="zh-CN" altLang="en-US" sz="1600" dirty="0"/>
                </a:p>
              </p:txBody>
            </p:sp>
            <p:grpSp>
              <p:nvGrpSpPr>
                <p:cNvPr id="85" name="组合 84"/>
                <p:cNvGrpSpPr/>
                <p:nvPr/>
              </p:nvGrpSpPr>
              <p:grpSpPr>
                <a:xfrm>
                  <a:off x="3757028" y="3095475"/>
                  <a:ext cx="1564378" cy="543737"/>
                  <a:chOff x="4029747" y="3115767"/>
                  <a:chExt cx="1564378" cy="543737"/>
                </a:xfrm>
              </p:grpSpPr>
              <p:pic>
                <p:nvPicPr>
                  <p:cNvPr id="79" name="图片 78"/>
                  <p:cNvPicPr>
                    <a:picLocks noChangeAspect="1"/>
                  </p:cNvPicPr>
                  <p:nvPr/>
                </p:nvPicPr>
                <p:blipFill>
                  <a:blip r:embed="rId18"/>
                  <a:stretch>
                    <a:fillRect/>
                  </a:stretch>
                </p:blipFill>
                <p:spPr>
                  <a:xfrm>
                    <a:off x="4029747" y="3115767"/>
                    <a:ext cx="516614" cy="540000"/>
                  </a:xfrm>
                  <a:prstGeom prst="rect">
                    <a:avLst/>
                  </a:prstGeom>
                </p:spPr>
              </p:pic>
              <p:pic>
                <p:nvPicPr>
                  <p:cNvPr id="84" name="图片 83"/>
                  <p:cNvPicPr>
                    <a:picLocks noChangeAspect="1"/>
                  </p:cNvPicPr>
                  <p:nvPr/>
                </p:nvPicPr>
                <p:blipFill>
                  <a:blip r:embed="rId19"/>
                  <a:stretch>
                    <a:fillRect/>
                  </a:stretch>
                </p:blipFill>
                <p:spPr>
                  <a:xfrm>
                    <a:off x="4571753" y="3119504"/>
                    <a:ext cx="1022372" cy="540000"/>
                  </a:xfrm>
                  <a:prstGeom prst="rect">
                    <a:avLst/>
                  </a:prstGeom>
                </p:spPr>
              </p:pic>
            </p:grpSp>
            <p:sp>
              <p:nvSpPr>
                <p:cNvPr id="86" name="矩形 85"/>
                <p:cNvSpPr/>
                <p:nvPr/>
              </p:nvSpPr>
              <p:spPr>
                <a:xfrm>
                  <a:off x="3808798" y="3647461"/>
                  <a:ext cx="1465466" cy="230832"/>
                </a:xfrm>
                <a:prstGeom prst="rect">
                  <a:avLst/>
                </a:prstGeom>
              </p:spPr>
              <p:txBody>
                <a:bodyPr wrap="none">
                  <a:spAutoFit/>
                </a:bodyPr>
                <a:lstStyle/>
                <a:p>
                  <a:r>
                    <a:rPr lang="en-US" altLang="zh-CN" sz="900" dirty="0">
                      <a:solidFill>
                        <a:srgbClr val="00B050"/>
                      </a:solidFill>
                    </a:rPr>
                    <a:t>U. Van </a:t>
                  </a:r>
                  <a:r>
                    <a:rPr lang="en-US" altLang="zh-CN" sz="900" dirty="0" err="1">
                      <a:solidFill>
                        <a:srgbClr val="00B050"/>
                      </a:solidFill>
                    </a:rPr>
                    <a:t>Kolck</a:t>
                  </a:r>
                  <a:r>
                    <a:rPr lang="en-US" altLang="zh-CN" sz="900" dirty="0">
                      <a:solidFill>
                        <a:srgbClr val="00B050"/>
                      </a:solidFill>
                    </a:rPr>
                    <a:t> et al, PRC1994</a:t>
                  </a:r>
                  <a:endParaRPr lang="zh-CN" altLang="en-US" sz="900" dirty="0">
                    <a:solidFill>
                      <a:srgbClr val="00B050"/>
                    </a:solidFill>
                  </a:endParaRPr>
                </a:p>
              </p:txBody>
            </p:sp>
            <p:pic>
              <p:nvPicPr>
                <p:cNvPr id="87" name="图片 86"/>
                <p:cNvPicPr>
                  <a:picLocks noChangeAspect="1"/>
                </p:cNvPicPr>
                <p:nvPr/>
              </p:nvPicPr>
              <p:blipFill>
                <a:blip r:embed="rId20"/>
                <a:stretch>
                  <a:fillRect/>
                </a:stretch>
              </p:blipFill>
              <p:spPr>
                <a:xfrm>
                  <a:off x="3896659" y="3964399"/>
                  <a:ext cx="1285116" cy="540000"/>
                </a:xfrm>
                <a:prstGeom prst="rect">
                  <a:avLst/>
                </a:prstGeom>
              </p:spPr>
            </p:pic>
            <p:grpSp>
              <p:nvGrpSpPr>
                <p:cNvPr id="88" name="组合 87"/>
                <p:cNvGrpSpPr/>
                <p:nvPr/>
              </p:nvGrpSpPr>
              <p:grpSpPr>
                <a:xfrm>
                  <a:off x="3824779" y="4450026"/>
                  <a:ext cx="1385316" cy="364182"/>
                  <a:chOff x="1454273" y="4570708"/>
                  <a:chExt cx="1385316" cy="364182"/>
                </a:xfrm>
              </p:grpSpPr>
              <p:sp>
                <p:nvSpPr>
                  <p:cNvPr id="89" name="矩形 88"/>
                  <p:cNvSpPr/>
                  <p:nvPr/>
                </p:nvSpPr>
                <p:spPr>
                  <a:xfrm>
                    <a:off x="1454273" y="4570708"/>
                    <a:ext cx="1385316" cy="230832"/>
                  </a:xfrm>
                  <a:prstGeom prst="rect">
                    <a:avLst/>
                  </a:prstGeom>
                </p:spPr>
                <p:txBody>
                  <a:bodyPr wrap="none">
                    <a:spAutoFit/>
                  </a:bodyPr>
                  <a:lstStyle/>
                  <a:p>
                    <a:r>
                      <a:rPr lang="en-US" altLang="zh-CN" sz="900" dirty="0">
                        <a:solidFill>
                          <a:schemeClr val="accent6">
                            <a:lumMod val="75000"/>
                          </a:schemeClr>
                        </a:solidFill>
                      </a:rPr>
                      <a:t>S. </a:t>
                    </a:r>
                    <a:r>
                      <a:rPr lang="en-US" altLang="zh-CN" sz="900" dirty="0" err="1">
                        <a:solidFill>
                          <a:schemeClr val="accent6">
                            <a:lumMod val="75000"/>
                          </a:schemeClr>
                        </a:solidFill>
                      </a:rPr>
                      <a:t>Ishikwas</a:t>
                    </a:r>
                    <a:r>
                      <a:rPr lang="en-US" altLang="zh-CN" sz="900" dirty="0">
                        <a:solidFill>
                          <a:schemeClr val="accent6">
                            <a:lumMod val="75000"/>
                          </a:schemeClr>
                        </a:solidFill>
                      </a:rPr>
                      <a:t> et al. PRC2007</a:t>
                    </a:r>
                    <a:endParaRPr lang="zh-CN" altLang="en-US" sz="900" dirty="0">
                      <a:solidFill>
                        <a:schemeClr val="accent6">
                          <a:lumMod val="75000"/>
                        </a:schemeClr>
                      </a:solidFill>
                    </a:endParaRPr>
                  </a:p>
                </p:txBody>
              </p:sp>
              <p:sp>
                <p:nvSpPr>
                  <p:cNvPr id="90" name="矩形 89"/>
                  <p:cNvSpPr/>
                  <p:nvPr/>
                </p:nvSpPr>
                <p:spPr>
                  <a:xfrm>
                    <a:off x="1454273" y="4704058"/>
                    <a:ext cx="1378904" cy="230832"/>
                  </a:xfrm>
                  <a:prstGeom prst="rect">
                    <a:avLst/>
                  </a:prstGeom>
                </p:spPr>
                <p:txBody>
                  <a:bodyPr wrap="none">
                    <a:spAutoFit/>
                  </a:bodyPr>
                  <a:lstStyle/>
                  <a:p>
                    <a:r>
                      <a:rPr lang="en-US" altLang="zh-CN" sz="900" dirty="0">
                        <a:solidFill>
                          <a:schemeClr val="accent6">
                            <a:lumMod val="75000"/>
                          </a:schemeClr>
                        </a:solidFill>
                      </a:rPr>
                      <a:t>V. Bernard et al. PRC2007</a:t>
                    </a:r>
                    <a:endParaRPr lang="zh-CN" altLang="en-US" sz="900" dirty="0">
                      <a:solidFill>
                        <a:schemeClr val="accent6">
                          <a:lumMod val="75000"/>
                        </a:schemeClr>
                      </a:solidFill>
                    </a:endParaRPr>
                  </a:p>
                </p:txBody>
              </p:sp>
            </p:grpSp>
            <p:cxnSp>
              <p:nvCxnSpPr>
                <p:cNvPr id="91" name="直接连接符 90"/>
                <p:cNvCxnSpPr/>
                <p:nvPr/>
              </p:nvCxnSpPr>
              <p:spPr>
                <a:xfrm flipH="1">
                  <a:off x="5369623" y="3066473"/>
                  <a:ext cx="6742" cy="335402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92" name="图片 91"/>
                <p:cNvPicPr>
                  <a:picLocks noChangeAspect="1"/>
                </p:cNvPicPr>
                <p:nvPr/>
              </p:nvPicPr>
              <p:blipFill>
                <a:blip r:embed="rId21"/>
                <a:stretch>
                  <a:fillRect/>
                </a:stretch>
              </p:blipFill>
              <p:spPr>
                <a:xfrm>
                  <a:off x="3895922" y="4829170"/>
                  <a:ext cx="1286591" cy="540000"/>
                </a:xfrm>
                <a:prstGeom prst="rect">
                  <a:avLst/>
                </a:prstGeom>
              </p:spPr>
            </p:pic>
            <p:sp>
              <p:nvSpPr>
                <p:cNvPr id="93" name="矩形 92"/>
                <p:cNvSpPr/>
                <p:nvPr/>
              </p:nvSpPr>
              <p:spPr>
                <a:xfrm>
                  <a:off x="3811189" y="5358267"/>
                  <a:ext cx="1531188" cy="230832"/>
                </a:xfrm>
                <a:prstGeom prst="rect">
                  <a:avLst/>
                </a:prstGeom>
              </p:spPr>
              <p:txBody>
                <a:bodyPr wrap="none">
                  <a:spAutoFit/>
                </a:bodyPr>
                <a:lstStyle/>
                <a:p>
                  <a:r>
                    <a:rPr lang="en-US" altLang="zh-CN" sz="900" dirty="0">
                      <a:solidFill>
                        <a:srgbClr val="7030A0"/>
                      </a:solidFill>
                    </a:rPr>
                    <a:t>H. Krebs et al, PRC2012,2013</a:t>
                  </a:r>
                  <a:endParaRPr lang="zh-CN" altLang="en-US" sz="900" dirty="0">
                    <a:solidFill>
                      <a:srgbClr val="7030A0"/>
                    </a:solidFill>
                  </a:endParaRPr>
                </a:p>
              </p:txBody>
            </p:sp>
            <p:cxnSp>
              <p:nvCxnSpPr>
                <p:cNvPr id="95" name="直接连接符 94"/>
                <p:cNvCxnSpPr/>
                <p:nvPr/>
              </p:nvCxnSpPr>
              <p:spPr>
                <a:xfrm flipH="1">
                  <a:off x="6722138" y="3920656"/>
                  <a:ext cx="4867" cy="2421144"/>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7" name="组合 96"/>
                <p:cNvGrpSpPr/>
                <p:nvPr/>
              </p:nvGrpSpPr>
              <p:grpSpPr>
                <a:xfrm>
                  <a:off x="5697488" y="3972589"/>
                  <a:ext cx="926305" cy="541357"/>
                  <a:chOff x="5615195" y="3991046"/>
                  <a:chExt cx="926305" cy="541357"/>
                </a:xfrm>
              </p:grpSpPr>
              <p:pic>
                <p:nvPicPr>
                  <p:cNvPr id="96" name="图片 95"/>
                  <p:cNvPicPr>
                    <a:picLocks noChangeAspect="1"/>
                  </p:cNvPicPr>
                  <p:nvPr/>
                </p:nvPicPr>
                <p:blipFill rotWithShape="1">
                  <a:blip r:embed="rId20"/>
                  <a:srcRect l="80560" t="-251"/>
                  <a:stretch/>
                </p:blipFill>
                <p:spPr>
                  <a:xfrm>
                    <a:off x="6291673" y="3991046"/>
                    <a:ext cx="249827" cy="541357"/>
                  </a:xfrm>
                  <a:prstGeom prst="rect">
                    <a:avLst/>
                  </a:prstGeom>
                </p:spPr>
              </p:pic>
              <p:pic>
                <p:nvPicPr>
                  <p:cNvPr id="94" name="图片 93"/>
                  <p:cNvPicPr>
                    <a:picLocks noChangeAspect="1"/>
                  </p:cNvPicPr>
                  <p:nvPr/>
                </p:nvPicPr>
                <p:blipFill>
                  <a:blip r:embed="rId22"/>
                  <a:stretch>
                    <a:fillRect/>
                  </a:stretch>
                </p:blipFill>
                <p:spPr>
                  <a:xfrm>
                    <a:off x="5615195" y="3992403"/>
                    <a:ext cx="639921" cy="540000"/>
                  </a:xfrm>
                  <a:prstGeom prst="rect">
                    <a:avLst/>
                  </a:prstGeom>
                </p:spPr>
              </p:pic>
            </p:grpSp>
            <p:sp>
              <p:nvSpPr>
                <p:cNvPr id="98" name="文本框 97"/>
                <p:cNvSpPr txBox="1"/>
                <p:nvPr/>
              </p:nvSpPr>
              <p:spPr>
                <a:xfrm>
                  <a:off x="5755187" y="3544580"/>
                  <a:ext cx="516488" cy="338554"/>
                </a:xfrm>
                <a:prstGeom prst="rect">
                  <a:avLst/>
                </a:prstGeom>
                <a:noFill/>
              </p:spPr>
              <p:txBody>
                <a:bodyPr wrap="none" rtlCol="0">
                  <a:spAutoFit/>
                </a:bodyPr>
                <a:lstStyle/>
                <a:p>
                  <a:r>
                    <a:rPr lang="en-US" altLang="zh-CN" sz="1600" dirty="0"/>
                    <a:t>4NF</a:t>
                  </a:r>
                  <a:endParaRPr lang="zh-CN" altLang="en-US" sz="1600" dirty="0"/>
                </a:p>
              </p:txBody>
            </p:sp>
            <p:grpSp>
              <p:nvGrpSpPr>
                <p:cNvPr id="101" name="组合 100"/>
                <p:cNvGrpSpPr/>
                <p:nvPr/>
              </p:nvGrpSpPr>
              <p:grpSpPr>
                <a:xfrm>
                  <a:off x="5655883" y="4818616"/>
                  <a:ext cx="925652" cy="565123"/>
                  <a:chOff x="5467440" y="4819780"/>
                  <a:chExt cx="925652" cy="565123"/>
                </a:xfrm>
              </p:grpSpPr>
              <p:pic>
                <p:nvPicPr>
                  <p:cNvPr id="99" name="图片 98"/>
                  <p:cNvPicPr>
                    <a:picLocks noChangeAspect="1"/>
                  </p:cNvPicPr>
                  <p:nvPr/>
                </p:nvPicPr>
                <p:blipFill>
                  <a:blip r:embed="rId23"/>
                  <a:stretch>
                    <a:fillRect/>
                  </a:stretch>
                </p:blipFill>
                <p:spPr>
                  <a:xfrm>
                    <a:off x="5467440" y="4844903"/>
                    <a:ext cx="638372" cy="540000"/>
                  </a:xfrm>
                  <a:prstGeom prst="rect">
                    <a:avLst/>
                  </a:prstGeom>
                </p:spPr>
              </p:pic>
              <p:pic>
                <p:nvPicPr>
                  <p:cNvPr id="100" name="图片 99"/>
                  <p:cNvPicPr>
                    <a:picLocks noChangeAspect="1"/>
                  </p:cNvPicPr>
                  <p:nvPr/>
                </p:nvPicPr>
                <p:blipFill rotWithShape="1">
                  <a:blip r:embed="rId21"/>
                  <a:srcRect l="78513" t="-3580" b="-1"/>
                  <a:stretch/>
                </p:blipFill>
                <p:spPr>
                  <a:xfrm>
                    <a:off x="6116636" y="4819780"/>
                    <a:ext cx="276456" cy="559337"/>
                  </a:xfrm>
                  <a:prstGeom prst="rect">
                    <a:avLst/>
                  </a:prstGeom>
                </p:spPr>
              </p:pic>
            </p:grpSp>
            <p:grpSp>
              <p:nvGrpSpPr>
                <p:cNvPr id="104" name="组合 103"/>
                <p:cNvGrpSpPr/>
                <p:nvPr/>
              </p:nvGrpSpPr>
              <p:grpSpPr>
                <a:xfrm>
                  <a:off x="3820515" y="5733690"/>
                  <a:ext cx="1437404" cy="559121"/>
                  <a:chOff x="3692206" y="5733690"/>
                  <a:chExt cx="1437404" cy="559121"/>
                </a:xfrm>
              </p:grpSpPr>
              <p:pic>
                <p:nvPicPr>
                  <p:cNvPr id="102" name="图片 101"/>
                  <p:cNvPicPr>
                    <a:picLocks noChangeAspect="1"/>
                  </p:cNvPicPr>
                  <p:nvPr/>
                </p:nvPicPr>
                <p:blipFill>
                  <a:blip r:embed="rId24"/>
                  <a:stretch>
                    <a:fillRect/>
                  </a:stretch>
                </p:blipFill>
                <p:spPr>
                  <a:xfrm>
                    <a:off x="3692206" y="5752811"/>
                    <a:ext cx="1137402" cy="540000"/>
                  </a:xfrm>
                  <a:prstGeom prst="rect">
                    <a:avLst/>
                  </a:prstGeom>
                </p:spPr>
              </p:pic>
              <p:pic>
                <p:nvPicPr>
                  <p:cNvPr id="103" name="图片 102"/>
                  <p:cNvPicPr>
                    <a:picLocks noChangeAspect="1"/>
                  </p:cNvPicPr>
                  <p:nvPr/>
                </p:nvPicPr>
                <p:blipFill rotWithShape="1">
                  <a:blip r:embed="rId17"/>
                  <a:srcRect l="77698" t="855"/>
                  <a:stretch/>
                </p:blipFill>
                <p:spPr>
                  <a:xfrm>
                    <a:off x="4865115" y="5733690"/>
                    <a:ext cx="264495" cy="531814"/>
                  </a:xfrm>
                  <a:prstGeom prst="rect">
                    <a:avLst/>
                  </a:prstGeom>
                </p:spPr>
              </p:pic>
            </p:grpSp>
            <p:grpSp>
              <p:nvGrpSpPr>
                <p:cNvPr id="109" name="组合 108"/>
                <p:cNvGrpSpPr/>
                <p:nvPr/>
              </p:nvGrpSpPr>
              <p:grpSpPr>
                <a:xfrm>
                  <a:off x="5658680" y="5742199"/>
                  <a:ext cx="935123" cy="550612"/>
                  <a:chOff x="5452397" y="5743737"/>
                  <a:chExt cx="935123" cy="550612"/>
                </a:xfrm>
              </p:grpSpPr>
              <p:pic>
                <p:nvPicPr>
                  <p:cNvPr id="105" name="图片 104"/>
                  <p:cNvPicPr>
                    <a:picLocks noChangeAspect="1"/>
                  </p:cNvPicPr>
                  <p:nvPr/>
                </p:nvPicPr>
                <p:blipFill>
                  <a:blip r:embed="rId25"/>
                  <a:stretch>
                    <a:fillRect/>
                  </a:stretch>
                </p:blipFill>
                <p:spPr>
                  <a:xfrm>
                    <a:off x="5452397" y="5743737"/>
                    <a:ext cx="632156" cy="540000"/>
                  </a:xfrm>
                  <a:prstGeom prst="rect">
                    <a:avLst/>
                  </a:prstGeom>
                </p:spPr>
              </p:pic>
              <p:pic>
                <p:nvPicPr>
                  <p:cNvPr id="108" name="图片 107"/>
                  <p:cNvPicPr>
                    <a:picLocks noChangeAspect="1"/>
                  </p:cNvPicPr>
                  <p:nvPr/>
                </p:nvPicPr>
                <p:blipFill rotWithShape="1">
                  <a:blip r:embed="rId17"/>
                  <a:srcRect l="77698" t="855"/>
                  <a:stretch/>
                </p:blipFill>
                <p:spPr>
                  <a:xfrm>
                    <a:off x="6123025" y="5762535"/>
                    <a:ext cx="264495" cy="531814"/>
                  </a:xfrm>
                  <a:prstGeom prst="rect">
                    <a:avLst/>
                  </a:prstGeom>
                </p:spPr>
              </p:pic>
            </p:grpSp>
            <p:grpSp>
              <p:nvGrpSpPr>
                <p:cNvPr id="112" name="组合 111"/>
                <p:cNvGrpSpPr/>
                <p:nvPr/>
              </p:nvGrpSpPr>
              <p:grpSpPr>
                <a:xfrm>
                  <a:off x="6823510" y="5759632"/>
                  <a:ext cx="1130692" cy="573174"/>
                  <a:chOff x="6504260" y="5768626"/>
                  <a:chExt cx="1130692" cy="573174"/>
                </a:xfrm>
              </p:grpSpPr>
              <p:pic>
                <p:nvPicPr>
                  <p:cNvPr id="110" name="图片 109"/>
                  <p:cNvPicPr>
                    <a:picLocks noChangeAspect="1"/>
                  </p:cNvPicPr>
                  <p:nvPr/>
                </p:nvPicPr>
                <p:blipFill>
                  <a:blip r:embed="rId26"/>
                  <a:stretch>
                    <a:fillRect/>
                  </a:stretch>
                </p:blipFill>
                <p:spPr>
                  <a:xfrm>
                    <a:off x="6504260" y="5768626"/>
                    <a:ext cx="822414" cy="540000"/>
                  </a:xfrm>
                  <a:prstGeom prst="rect">
                    <a:avLst/>
                  </a:prstGeom>
                </p:spPr>
              </p:pic>
              <p:pic>
                <p:nvPicPr>
                  <p:cNvPr id="111" name="图片 110"/>
                  <p:cNvPicPr>
                    <a:picLocks noChangeAspect="1"/>
                  </p:cNvPicPr>
                  <p:nvPr/>
                </p:nvPicPr>
                <p:blipFill rotWithShape="1">
                  <a:blip r:embed="rId17"/>
                  <a:srcRect l="77698" t="855"/>
                  <a:stretch/>
                </p:blipFill>
                <p:spPr>
                  <a:xfrm>
                    <a:off x="7370457" y="5809986"/>
                    <a:ext cx="264495" cy="531814"/>
                  </a:xfrm>
                  <a:prstGeom prst="rect">
                    <a:avLst/>
                  </a:prstGeom>
                </p:spPr>
              </p:pic>
            </p:grpSp>
            <p:sp>
              <p:nvSpPr>
                <p:cNvPr id="113" name="文本框 112"/>
                <p:cNvSpPr txBox="1"/>
                <p:nvPr/>
              </p:nvSpPr>
              <p:spPr>
                <a:xfrm>
                  <a:off x="6969267" y="5278166"/>
                  <a:ext cx="516488" cy="338554"/>
                </a:xfrm>
                <a:prstGeom prst="rect">
                  <a:avLst/>
                </a:prstGeom>
                <a:noFill/>
              </p:spPr>
              <p:txBody>
                <a:bodyPr wrap="none" rtlCol="0">
                  <a:spAutoFit/>
                </a:bodyPr>
                <a:lstStyle/>
                <a:p>
                  <a:r>
                    <a:rPr lang="en-US" altLang="zh-CN" sz="1600" dirty="0"/>
                    <a:t>5NF</a:t>
                  </a:r>
                  <a:endParaRPr lang="zh-CN" altLang="en-US" sz="1600" dirty="0"/>
                </a:p>
              </p:txBody>
            </p:sp>
            <p:sp>
              <p:nvSpPr>
                <p:cNvPr id="114" name="矩形 113"/>
                <p:cNvSpPr/>
                <p:nvPr/>
              </p:nvSpPr>
              <p:spPr>
                <a:xfrm>
                  <a:off x="1670297" y="6219405"/>
                  <a:ext cx="1473480" cy="230832"/>
                </a:xfrm>
                <a:prstGeom prst="rect">
                  <a:avLst/>
                </a:prstGeom>
              </p:spPr>
              <p:txBody>
                <a:bodyPr wrap="none">
                  <a:spAutoFit/>
                </a:bodyPr>
                <a:lstStyle/>
                <a:p>
                  <a:r>
                    <a:rPr lang="en-US" altLang="zh-CN" sz="900" dirty="0"/>
                    <a:t>R. </a:t>
                  </a:r>
                  <a:r>
                    <a:rPr lang="en-US" altLang="zh-CN" sz="900" dirty="0" err="1"/>
                    <a:t>Machleidt</a:t>
                  </a:r>
                  <a:r>
                    <a:rPr lang="en-US" altLang="zh-CN" sz="900" dirty="0"/>
                    <a:t> et al. PRC2015</a:t>
                  </a:r>
                  <a:endParaRPr lang="zh-CN" altLang="en-US" sz="900" dirty="0"/>
                </a:p>
              </p:txBody>
            </p:sp>
            <p:sp>
              <p:nvSpPr>
                <p:cNvPr id="115" name="矩形 114"/>
                <p:cNvSpPr/>
                <p:nvPr/>
              </p:nvSpPr>
              <p:spPr>
                <a:xfrm>
                  <a:off x="5428488" y="4541684"/>
                  <a:ext cx="1242648" cy="230832"/>
                </a:xfrm>
                <a:prstGeom prst="rect">
                  <a:avLst/>
                </a:prstGeom>
              </p:spPr>
              <p:txBody>
                <a:bodyPr wrap="none">
                  <a:spAutoFit/>
                </a:bodyPr>
                <a:lstStyle/>
                <a:p>
                  <a:r>
                    <a:rPr lang="en-US" altLang="zh-CN" sz="900" dirty="0">
                      <a:solidFill>
                        <a:schemeClr val="accent6">
                          <a:lumMod val="75000"/>
                        </a:schemeClr>
                      </a:solidFill>
                    </a:rPr>
                    <a:t>E. </a:t>
                  </a:r>
                  <a:r>
                    <a:rPr lang="en-US" altLang="zh-CN" sz="900" dirty="0" err="1">
                      <a:solidFill>
                        <a:schemeClr val="accent6">
                          <a:lumMod val="75000"/>
                        </a:schemeClr>
                      </a:solidFill>
                    </a:rPr>
                    <a:t>Epelbaum</a:t>
                  </a:r>
                  <a:r>
                    <a:rPr lang="en-US" altLang="zh-CN" sz="900" dirty="0">
                      <a:solidFill>
                        <a:schemeClr val="accent6">
                          <a:lumMod val="75000"/>
                        </a:schemeClr>
                      </a:solidFill>
                    </a:rPr>
                    <a:t> EPJA2007</a:t>
                  </a:r>
                  <a:endParaRPr lang="zh-CN" altLang="en-US" sz="900" dirty="0">
                    <a:solidFill>
                      <a:schemeClr val="accent6">
                        <a:lumMod val="75000"/>
                      </a:schemeClr>
                    </a:solidFill>
                  </a:endParaRPr>
                </a:p>
              </p:txBody>
            </p:sp>
          </p:grpSp>
          <mc:AlternateContent xmlns:mc="http://schemas.openxmlformats.org/markup-compatibility/2006" xmlns:a14="http://schemas.microsoft.com/office/drawing/2010/main">
            <mc:Choice Requires="a14">
              <p:sp>
                <p:nvSpPr>
                  <p:cNvPr id="117" name="文本框 116"/>
                  <p:cNvSpPr txBox="1"/>
                  <p:nvPr/>
                </p:nvSpPr>
                <p:spPr>
                  <a:xfrm>
                    <a:off x="687352" y="2436144"/>
                    <a:ext cx="838115" cy="307777"/>
                  </a:xfrm>
                  <a:prstGeom prst="rect">
                    <a:avLst/>
                  </a:prstGeom>
                  <a:noFill/>
                </p:spPr>
                <p:txBody>
                  <a:bodyPr wrap="none" rtlCol="0">
                    <a:spAutoFit/>
                  </a:bodyPr>
                  <a:lstStyle/>
                  <a:p>
                    <a14:m>
                      <m:oMath xmlns:m="http://schemas.openxmlformats.org/officeDocument/2006/math">
                        <m:r>
                          <m:rPr>
                            <m:sty m:val="p"/>
                          </m:rPr>
                          <a:rPr lang="en-US" altLang="zh-CN" sz="1400">
                            <a:solidFill>
                              <a:srgbClr val="0070C0"/>
                            </a:solidFill>
                            <a:latin typeface="Cambria Math" panose="02040503050406030204" pitchFamily="18" charset="0"/>
                            <a:ea typeface="微软雅黑" panose="020B0503020204020204" pitchFamily="34" charset="-122"/>
                          </a:rPr>
                          <m:t>NLO</m:t>
                        </m:r>
                      </m:oMath>
                    </a14:m>
                    <a:r>
                      <a:rPr lang="en-US" altLang="zh-CN" sz="1400" dirty="0">
                        <a:solidFill>
                          <a:srgbClr val="0070C0"/>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rgbClr val="0070C0"/>
                                </a:solidFill>
                                <a:latin typeface="Cambria Math" panose="02040503050406030204" pitchFamily="18" charset="0"/>
                              </a:rPr>
                            </m:ctrlPr>
                          </m:sSupPr>
                          <m:e>
                            <m:r>
                              <m:rPr>
                                <m:sty m:val="p"/>
                              </m:rPr>
                              <a:rPr lang="en-US" altLang="zh-CN" sz="1400">
                                <a:solidFill>
                                  <a:srgbClr val="0070C0"/>
                                </a:solidFill>
                                <a:latin typeface="Cambria Math" panose="02040503050406030204" pitchFamily="18" charset="0"/>
                              </a:rPr>
                              <m:t>Q</m:t>
                            </m:r>
                          </m:e>
                          <m:sup>
                            <m:r>
                              <a:rPr lang="en-US" altLang="zh-CN" sz="1400" i="1">
                                <a:solidFill>
                                  <a:srgbClr val="0070C0"/>
                                </a:solidFill>
                                <a:latin typeface="Cambria Math" panose="02040503050406030204" pitchFamily="18" charset="0"/>
                              </a:rPr>
                              <m:t>2</m:t>
                            </m:r>
                          </m:sup>
                        </m:sSup>
                      </m:oMath>
                    </a14:m>
                    <a:r>
                      <a:rPr lang="en-US" altLang="zh-CN" sz="1400" dirty="0">
                        <a:solidFill>
                          <a:srgbClr val="0070C0"/>
                        </a:solidFill>
                        <a:latin typeface="微软雅黑" panose="020B0503020204020204" pitchFamily="34" charset="-122"/>
                        <a:ea typeface="微软雅黑" panose="020B0503020204020204" pitchFamily="34" charset="-122"/>
                      </a:rPr>
                      <a:t>)</a:t>
                    </a:r>
                    <a:endParaRPr lang="zh-CN" altLang="en-US" sz="1400" dirty="0">
                      <a:solidFill>
                        <a:srgbClr val="0070C0"/>
                      </a:solidFill>
                      <a:latin typeface="微软雅黑" panose="020B0503020204020204" pitchFamily="34" charset="-122"/>
                      <a:ea typeface="微软雅黑" panose="020B0503020204020204" pitchFamily="34" charset="-122"/>
                    </a:endParaRPr>
                  </a:p>
                </p:txBody>
              </p:sp>
            </mc:Choice>
            <mc:Fallback xmlns="">
              <p:sp>
                <p:nvSpPr>
                  <p:cNvPr id="117" name="文本框 116"/>
                  <p:cNvSpPr txBox="1">
                    <a:spLocks noRot="1" noChangeAspect="1" noMove="1" noResize="1" noEditPoints="1" noAdjustHandles="1" noChangeArrowheads="1" noChangeShapeType="1" noTextEdit="1"/>
                  </p:cNvSpPr>
                  <p:nvPr/>
                </p:nvSpPr>
                <p:spPr>
                  <a:xfrm>
                    <a:off x="687352" y="2436144"/>
                    <a:ext cx="838115" cy="307777"/>
                  </a:xfrm>
                  <a:prstGeom prst="rect">
                    <a:avLst/>
                  </a:prstGeom>
                  <a:blipFill rotWithShape="0">
                    <a:blip r:embed="rId27"/>
                    <a:stretch>
                      <a:fillRect t="-4000" r="-146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8" name="文本框 117"/>
                  <p:cNvSpPr txBox="1"/>
                  <p:nvPr/>
                </p:nvSpPr>
                <p:spPr>
                  <a:xfrm>
                    <a:off x="748266" y="1590194"/>
                    <a:ext cx="716286" cy="307777"/>
                  </a:xfrm>
                  <a:prstGeom prst="rect">
                    <a:avLst/>
                  </a:prstGeom>
                  <a:noFill/>
                </p:spPr>
                <p:txBody>
                  <a:bodyPr wrap="none" rtlCol="0">
                    <a:spAutoFit/>
                  </a:bodyPr>
                  <a:lstStyle/>
                  <a:p>
                    <a14:m>
                      <m:oMath xmlns:m="http://schemas.openxmlformats.org/officeDocument/2006/math">
                        <m:r>
                          <m:rPr>
                            <m:sty m:val="p"/>
                          </m:rPr>
                          <a:rPr lang="en-US" altLang="zh-CN" sz="1400">
                            <a:latin typeface="Cambria Math" panose="02040503050406030204" pitchFamily="18" charset="0"/>
                            <a:ea typeface="微软雅黑" panose="020B0503020204020204" pitchFamily="34" charset="-122"/>
                          </a:rPr>
                          <m:t>LO</m:t>
                        </m:r>
                      </m:oMath>
                    </a14:m>
                    <a:r>
                      <a:rPr lang="en-US" altLang="zh-CN" sz="1400" dirty="0">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latin typeface="Cambria Math" panose="02040503050406030204" pitchFamily="18" charset="0"/>
                              </a:rPr>
                            </m:ctrlPr>
                          </m:sSupPr>
                          <m:e>
                            <m:r>
                              <m:rPr>
                                <m:sty m:val="p"/>
                              </m:rPr>
                              <a:rPr lang="en-US" altLang="zh-CN" sz="1400">
                                <a:latin typeface="Cambria Math" panose="02040503050406030204" pitchFamily="18" charset="0"/>
                              </a:rPr>
                              <m:t>Q</m:t>
                            </m:r>
                          </m:e>
                          <m:sup>
                            <m:r>
                              <a:rPr lang="en-US" altLang="zh-CN" sz="1400" i="1">
                                <a:latin typeface="Cambria Math" panose="02040503050406030204" pitchFamily="18" charset="0"/>
                              </a:rPr>
                              <m:t>0</m:t>
                            </m:r>
                          </m:sup>
                        </m:sSup>
                      </m:oMath>
                    </a14:m>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mc:Choice>
            <mc:Fallback xmlns="">
              <p:sp>
                <p:nvSpPr>
                  <p:cNvPr id="118" name="文本框 117"/>
                  <p:cNvSpPr txBox="1">
                    <a:spLocks noRot="1" noChangeAspect="1" noMove="1" noResize="1" noEditPoints="1" noAdjustHandles="1" noChangeArrowheads="1" noChangeShapeType="1" noTextEdit="1"/>
                  </p:cNvSpPr>
                  <p:nvPr/>
                </p:nvSpPr>
                <p:spPr>
                  <a:xfrm>
                    <a:off x="748266" y="1590194"/>
                    <a:ext cx="716286" cy="307777"/>
                  </a:xfrm>
                  <a:prstGeom prst="rect">
                    <a:avLst/>
                  </a:prstGeom>
                  <a:blipFill rotWithShape="0">
                    <a:blip r:embed="rId28"/>
                    <a:stretch>
                      <a:fillRect t="-4000" r="-2564" b="-20000"/>
                    </a:stretch>
                  </a:blipFill>
                </p:spPr>
                <p:txBody>
                  <a:bodyPr/>
                  <a:lstStyle/>
                  <a:p>
                    <a:r>
                      <a:rPr lang="zh-CN" altLang="en-US">
                        <a:noFill/>
                      </a:rPr>
                      <a:t> </a:t>
                    </a:r>
                  </a:p>
                </p:txBody>
              </p:sp>
            </mc:Fallback>
          </mc:AlternateContent>
        </p:grpSp>
        <p:sp>
          <p:nvSpPr>
            <p:cNvPr id="4" name="文本框 3"/>
            <p:cNvSpPr txBox="1"/>
            <p:nvPr/>
          </p:nvSpPr>
          <p:spPr>
            <a:xfrm>
              <a:off x="4487539" y="1348085"/>
              <a:ext cx="910634" cy="276999"/>
            </a:xfrm>
            <a:prstGeom prst="rect">
              <a:avLst/>
            </a:prstGeom>
            <a:noFill/>
          </p:spPr>
          <p:txBody>
            <a:bodyPr wrap="none" rtlCol="0">
              <a:spAutoFit/>
            </a:bodyPr>
            <a:lstStyle/>
            <a:p>
              <a:r>
                <a:rPr lang="en-US" altLang="zh-CN" sz="1200" b="1" dirty="0"/>
                <a:t>1990 2N LO</a:t>
              </a:r>
              <a:endParaRPr lang="zh-CN" altLang="en-US" sz="1200" b="1" dirty="0"/>
            </a:p>
          </p:txBody>
        </p:sp>
        <mc:AlternateContent xmlns:mc="http://schemas.openxmlformats.org/markup-compatibility/2006">
          <mc:Choice xmlns:a14="http://schemas.microsoft.com/office/drawing/2010/main" Requires="a14">
            <p:sp>
              <p:nvSpPr>
                <p:cNvPr id="107" name="文本框 106"/>
                <p:cNvSpPr txBox="1"/>
                <p:nvPr/>
              </p:nvSpPr>
              <p:spPr>
                <a:xfrm>
                  <a:off x="5376865" y="2231516"/>
                  <a:ext cx="1051891" cy="276999"/>
                </a:xfrm>
                <a:prstGeom prst="rect">
                  <a:avLst/>
                </a:prstGeom>
                <a:noFill/>
              </p:spPr>
              <p:txBody>
                <a:bodyPr wrap="none" rtlCol="0">
                  <a:spAutoFit/>
                </a:bodyPr>
                <a:lstStyle/>
                <a:p>
                  <a:r>
                    <a:rPr lang="en-US" altLang="zh-CN" sz="1200" b="1" dirty="0">
                      <a:solidFill>
                        <a:srgbClr val="0070C0"/>
                      </a:solidFill>
                    </a:rPr>
                    <a:t>1997 2N </a:t>
                  </a:r>
                  <a14:m>
                    <m:oMath xmlns:m="http://schemas.openxmlformats.org/officeDocument/2006/math">
                      <m:r>
                        <a:rPr lang="en-US" altLang="zh-CN" sz="1200" b="1" i="1">
                          <a:solidFill>
                            <a:srgbClr val="0070C0"/>
                          </a:solidFill>
                          <a:latin typeface="Cambria Math" panose="02040503050406030204" pitchFamily="18" charset="0"/>
                          <a:ea typeface="微软雅黑" panose="020B0503020204020204" pitchFamily="34" charset="-122"/>
                        </a:rPr>
                        <m:t>𝐍𝐋𝐎</m:t>
                      </m:r>
                    </m:oMath>
                  </a14:m>
                  <a:endParaRPr lang="zh-CN" altLang="en-US" sz="1200" b="1" dirty="0">
                    <a:solidFill>
                      <a:srgbClr val="0070C0"/>
                    </a:solidFill>
                  </a:endParaRPr>
                </a:p>
              </p:txBody>
            </p:sp>
          </mc:Choice>
          <mc:Fallback>
            <p:sp>
              <p:nvSpPr>
                <p:cNvPr id="107" name="文本框 106"/>
                <p:cNvSpPr txBox="1">
                  <a:spLocks noRot="1" noChangeAspect="1" noMove="1" noResize="1" noEditPoints="1" noAdjustHandles="1" noChangeArrowheads="1" noChangeShapeType="1" noTextEdit="1"/>
                </p:cNvSpPr>
                <p:nvPr/>
              </p:nvSpPr>
              <p:spPr>
                <a:xfrm>
                  <a:off x="5376865" y="2231516"/>
                  <a:ext cx="1051891" cy="276999"/>
                </a:xfrm>
                <a:prstGeom prst="rect">
                  <a:avLst/>
                </a:prstGeom>
                <a:blipFill rotWithShape="0">
                  <a:blip r:embed="rId29"/>
                  <a:stretch>
                    <a:fillRect l="-578" b="-1521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1" name="文本框 120"/>
                <p:cNvSpPr txBox="1"/>
                <p:nvPr/>
              </p:nvSpPr>
              <p:spPr>
                <a:xfrm>
                  <a:off x="6159649" y="2972650"/>
                  <a:ext cx="1135247" cy="281167"/>
                </a:xfrm>
                <a:prstGeom prst="rect">
                  <a:avLst/>
                </a:prstGeom>
                <a:noFill/>
              </p:spPr>
              <p:txBody>
                <a:bodyPr wrap="none" rtlCol="0">
                  <a:spAutoFit/>
                </a:bodyPr>
                <a:lstStyle/>
                <a:p>
                  <a:r>
                    <a:rPr lang="en-US" altLang="zh-CN" sz="1200" b="1" dirty="0">
                      <a:solidFill>
                        <a:srgbClr val="00B050"/>
                      </a:solidFill>
                    </a:rPr>
                    <a:t>2000 2N </a:t>
                  </a:r>
                  <a14:m>
                    <m:oMath xmlns:m="http://schemas.openxmlformats.org/officeDocument/2006/math">
                      <m:sSup>
                        <m:sSupPr>
                          <m:ctrlPr>
                            <a:rPr lang="en-US" altLang="zh-CN" sz="1200" b="1" i="1">
                              <a:solidFill>
                                <a:srgbClr val="00B050"/>
                              </a:solidFill>
                              <a:latin typeface="Cambria Math" panose="02040503050406030204" pitchFamily="18" charset="0"/>
                              <a:ea typeface="微软雅黑" panose="020B0503020204020204" pitchFamily="34" charset="-122"/>
                            </a:rPr>
                          </m:ctrlPr>
                        </m:sSupPr>
                        <m:e>
                          <m:r>
                            <a:rPr lang="en-US" altLang="zh-CN" sz="1200" b="1">
                              <a:solidFill>
                                <a:srgbClr val="00B050"/>
                              </a:solidFill>
                              <a:latin typeface="Cambria Math" panose="02040503050406030204" pitchFamily="18" charset="0"/>
                              <a:ea typeface="微软雅黑" panose="020B0503020204020204" pitchFamily="34" charset="-122"/>
                            </a:rPr>
                            <m:t>𝐍</m:t>
                          </m:r>
                        </m:e>
                        <m:sup>
                          <m:r>
                            <a:rPr lang="en-US" altLang="zh-CN" sz="1200" b="1">
                              <a:solidFill>
                                <a:srgbClr val="00B050"/>
                              </a:solidFill>
                              <a:latin typeface="Cambria Math" panose="02040503050406030204" pitchFamily="18" charset="0"/>
                              <a:ea typeface="微软雅黑" panose="020B0503020204020204" pitchFamily="34" charset="-122"/>
                            </a:rPr>
                            <m:t>𝟐</m:t>
                          </m:r>
                        </m:sup>
                      </m:sSup>
                      <m:r>
                        <a:rPr lang="en-US" altLang="zh-CN" sz="1200" b="1" i="1">
                          <a:solidFill>
                            <a:srgbClr val="00B050"/>
                          </a:solidFill>
                          <a:latin typeface="Cambria Math" panose="02040503050406030204" pitchFamily="18" charset="0"/>
                          <a:ea typeface="微软雅黑" panose="020B0503020204020204" pitchFamily="34" charset="-122"/>
                        </a:rPr>
                        <m:t>𝐋𝐎</m:t>
                      </m:r>
                    </m:oMath>
                  </a14:m>
                  <a:endParaRPr lang="zh-CN" altLang="en-US" sz="1200" b="1" dirty="0">
                    <a:solidFill>
                      <a:srgbClr val="00B050"/>
                    </a:solidFill>
                  </a:endParaRPr>
                </a:p>
              </p:txBody>
            </p:sp>
          </mc:Choice>
          <mc:Fallback>
            <p:sp>
              <p:nvSpPr>
                <p:cNvPr id="121" name="文本框 120"/>
                <p:cNvSpPr txBox="1">
                  <a:spLocks noRot="1" noChangeAspect="1" noMove="1" noResize="1" noEditPoints="1" noAdjustHandles="1" noChangeArrowheads="1" noChangeShapeType="1" noTextEdit="1"/>
                </p:cNvSpPr>
                <p:nvPr/>
              </p:nvSpPr>
              <p:spPr>
                <a:xfrm>
                  <a:off x="6159649" y="2972650"/>
                  <a:ext cx="1135247" cy="281167"/>
                </a:xfrm>
                <a:prstGeom prst="rect">
                  <a:avLst/>
                </a:prstGeom>
                <a:blipFill rotWithShape="0">
                  <a:blip r:embed="rId30"/>
                  <a:stretch>
                    <a:fillRect b="-1739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2" name="文本框 121"/>
                <p:cNvSpPr txBox="1"/>
                <p:nvPr/>
              </p:nvSpPr>
              <p:spPr>
                <a:xfrm>
                  <a:off x="6804872" y="3568264"/>
                  <a:ext cx="1130502" cy="281167"/>
                </a:xfrm>
                <a:prstGeom prst="rect">
                  <a:avLst/>
                </a:prstGeom>
                <a:noFill/>
              </p:spPr>
              <p:txBody>
                <a:bodyPr wrap="none" rtlCol="0">
                  <a:spAutoFit/>
                </a:bodyPr>
                <a:lstStyle/>
                <a:p>
                  <a:r>
                    <a:rPr lang="en-US" altLang="zh-CN" sz="1200" b="1" dirty="0">
                      <a:solidFill>
                        <a:schemeClr val="accent6">
                          <a:lumMod val="75000"/>
                        </a:schemeClr>
                      </a:solidFill>
                    </a:rPr>
                    <a:t>2003 2N </a:t>
                  </a:r>
                  <a14:m>
                    <m:oMath xmlns:m="http://schemas.openxmlformats.org/officeDocument/2006/math">
                      <m:sSup>
                        <m:sSupPr>
                          <m:ctrlPr>
                            <a:rPr lang="en-US" altLang="zh-CN" sz="1200" b="1" i="1">
                              <a:solidFill>
                                <a:schemeClr val="accent6">
                                  <a:lumMod val="75000"/>
                                </a:schemeClr>
                              </a:solidFill>
                              <a:latin typeface="Cambria Math" panose="02040503050406030204" pitchFamily="18" charset="0"/>
                              <a:ea typeface="微软雅黑" panose="020B0503020204020204" pitchFamily="34" charset="-122"/>
                            </a:rPr>
                          </m:ctrlPr>
                        </m:sSupPr>
                        <m:e>
                          <m:r>
                            <a:rPr lang="en-US" altLang="zh-CN" sz="1200" b="1">
                              <a:solidFill>
                                <a:schemeClr val="accent6">
                                  <a:lumMod val="75000"/>
                                </a:schemeClr>
                              </a:solidFill>
                              <a:latin typeface="Cambria Math" panose="02040503050406030204" pitchFamily="18" charset="0"/>
                              <a:ea typeface="微软雅黑" panose="020B0503020204020204" pitchFamily="34" charset="-122"/>
                            </a:rPr>
                            <m:t>𝐍</m:t>
                          </m:r>
                        </m:e>
                        <m:sup>
                          <m:r>
                            <a:rPr lang="en-US" altLang="zh-CN" sz="1200" b="1">
                              <a:solidFill>
                                <a:schemeClr val="accent6">
                                  <a:lumMod val="75000"/>
                                </a:schemeClr>
                              </a:solidFill>
                              <a:latin typeface="Cambria Math" panose="02040503050406030204" pitchFamily="18" charset="0"/>
                              <a:ea typeface="微软雅黑" panose="020B0503020204020204" pitchFamily="34" charset="-122"/>
                            </a:rPr>
                            <m:t>𝟑</m:t>
                          </m:r>
                        </m:sup>
                      </m:sSup>
                      <m:r>
                        <a:rPr lang="en-US" altLang="zh-CN" sz="1200" b="1" i="1">
                          <a:solidFill>
                            <a:schemeClr val="accent6">
                              <a:lumMod val="75000"/>
                            </a:schemeClr>
                          </a:solidFill>
                          <a:latin typeface="Cambria Math" panose="02040503050406030204" pitchFamily="18" charset="0"/>
                          <a:ea typeface="微软雅黑" panose="020B0503020204020204" pitchFamily="34" charset="-122"/>
                        </a:rPr>
                        <m:t>𝐋𝐎</m:t>
                      </m:r>
                    </m:oMath>
                  </a14:m>
                  <a:endParaRPr lang="zh-CN" altLang="en-US" sz="1200" b="1" dirty="0">
                    <a:solidFill>
                      <a:schemeClr val="accent6">
                        <a:lumMod val="75000"/>
                      </a:schemeClr>
                    </a:solidFill>
                  </a:endParaRPr>
                </a:p>
              </p:txBody>
            </p:sp>
          </mc:Choice>
          <mc:Fallback>
            <p:sp>
              <p:nvSpPr>
                <p:cNvPr id="122" name="文本框 121"/>
                <p:cNvSpPr txBox="1">
                  <a:spLocks noRot="1" noChangeAspect="1" noMove="1" noResize="1" noEditPoints="1" noAdjustHandles="1" noChangeArrowheads="1" noChangeShapeType="1" noTextEdit="1"/>
                </p:cNvSpPr>
                <p:nvPr/>
              </p:nvSpPr>
              <p:spPr>
                <a:xfrm>
                  <a:off x="6804872" y="3568264"/>
                  <a:ext cx="1130502" cy="281167"/>
                </a:xfrm>
                <a:prstGeom prst="rect">
                  <a:avLst/>
                </a:prstGeom>
                <a:blipFill rotWithShape="0">
                  <a:blip r:embed="rId31"/>
                  <a:stretch>
                    <a:fillRect b="-17391"/>
                  </a:stretch>
                </a:blipFill>
              </p:spPr>
              <p:txBody>
                <a:bodyPr/>
                <a:lstStyle/>
                <a:p>
                  <a:r>
                    <a:rPr lang="zh-CN" altLang="en-US">
                      <a:noFill/>
                    </a:rPr>
                    <a:t> </a:t>
                  </a:r>
                </a:p>
              </p:txBody>
            </p:sp>
          </mc:Fallback>
        </mc:AlternateContent>
        <p:sp>
          <p:nvSpPr>
            <p:cNvPr id="123" name="文本框 122"/>
            <p:cNvSpPr txBox="1"/>
            <p:nvPr/>
          </p:nvSpPr>
          <p:spPr>
            <a:xfrm>
              <a:off x="5049987" y="1833205"/>
              <a:ext cx="916148" cy="276999"/>
            </a:xfrm>
            <a:prstGeom prst="rect">
              <a:avLst/>
            </a:prstGeom>
            <a:noFill/>
          </p:spPr>
          <p:txBody>
            <a:bodyPr wrap="none" rtlCol="0">
              <a:spAutoFit/>
            </a:bodyPr>
            <a:lstStyle/>
            <a:p>
              <a:r>
                <a:rPr lang="en-US" altLang="zh-CN" sz="1200" b="1" dirty="0">
                  <a:solidFill>
                    <a:srgbClr val="00B050"/>
                  </a:solidFill>
                </a:rPr>
                <a:t>1994 3N LO</a:t>
              </a:r>
              <a:endParaRPr lang="zh-CN" altLang="en-US" sz="1200" b="1" dirty="0">
                <a:solidFill>
                  <a:srgbClr val="00B050"/>
                </a:solidFill>
              </a:endParaRPr>
            </a:p>
          </p:txBody>
        </p:sp>
        <mc:AlternateContent xmlns:mc="http://schemas.openxmlformats.org/markup-compatibility/2006">
          <mc:Choice xmlns:a14="http://schemas.microsoft.com/office/drawing/2010/main" Requires="a14">
            <p:sp>
              <p:nvSpPr>
                <p:cNvPr id="124" name="文本框 123"/>
                <p:cNvSpPr txBox="1"/>
                <p:nvPr/>
              </p:nvSpPr>
              <p:spPr>
                <a:xfrm>
                  <a:off x="7241301" y="3999900"/>
                  <a:ext cx="1130502" cy="281167"/>
                </a:xfrm>
                <a:prstGeom prst="rect">
                  <a:avLst/>
                </a:prstGeom>
                <a:noFill/>
              </p:spPr>
              <p:txBody>
                <a:bodyPr wrap="none" rtlCol="0">
                  <a:spAutoFit/>
                </a:bodyPr>
                <a:lstStyle/>
                <a:p>
                  <a:r>
                    <a:rPr lang="en-US" altLang="zh-CN" sz="1200" b="1" dirty="0">
                      <a:solidFill>
                        <a:schemeClr val="accent6">
                          <a:lumMod val="75000"/>
                        </a:schemeClr>
                      </a:solidFill>
                    </a:rPr>
                    <a:t>2007 3N </a:t>
                  </a:r>
                  <a14:m>
                    <m:oMath xmlns:m="http://schemas.openxmlformats.org/officeDocument/2006/math">
                      <m:sSup>
                        <m:sSupPr>
                          <m:ctrlPr>
                            <a:rPr lang="en-US" altLang="zh-CN" sz="1200" b="1" i="1">
                              <a:solidFill>
                                <a:schemeClr val="accent6">
                                  <a:lumMod val="75000"/>
                                </a:schemeClr>
                              </a:solidFill>
                              <a:latin typeface="Cambria Math" panose="02040503050406030204" pitchFamily="18" charset="0"/>
                              <a:ea typeface="微软雅黑" panose="020B0503020204020204" pitchFamily="34" charset="-122"/>
                            </a:rPr>
                          </m:ctrlPr>
                        </m:sSupPr>
                        <m:e>
                          <m:r>
                            <a:rPr lang="en-US" altLang="zh-CN" sz="1200" b="1">
                              <a:solidFill>
                                <a:schemeClr val="accent6">
                                  <a:lumMod val="75000"/>
                                </a:schemeClr>
                              </a:solidFill>
                              <a:latin typeface="Cambria Math" panose="02040503050406030204" pitchFamily="18" charset="0"/>
                              <a:ea typeface="微软雅黑" panose="020B0503020204020204" pitchFamily="34" charset="-122"/>
                            </a:rPr>
                            <m:t>𝐍</m:t>
                          </m:r>
                        </m:e>
                        <m:sup>
                          <m:r>
                            <a:rPr lang="en-US" altLang="zh-CN" sz="1200" b="1">
                              <a:solidFill>
                                <a:schemeClr val="accent6">
                                  <a:lumMod val="75000"/>
                                </a:schemeClr>
                              </a:solidFill>
                              <a:latin typeface="Cambria Math" panose="02040503050406030204" pitchFamily="18" charset="0"/>
                              <a:ea typeface="微软雅黑" panose="020B0503020204020204" pitchFamily="34" charset="-122"/>
                            </a:rPr>
                            <m:t>𝟑</m:t>
                          </m:r>
                        </m:sup>
                      </m:sSup>
                      <m:r>
                        <a:rPr lang="en-US" altLang="zh-CN" sz="1200" b="1" i="1">
                          <a:solidFill>
                            <a:schemeClr val="accent6">
                              <a:lumMod val="75000"/>
                            </a:schemeClr>
                          </a:solidFill>
                          <a:latin typeface="Cambria Math" panose="02040503050406030204" pitchFamily="18" charset="0"/>
                          <a:ea typeface="微软雅黑" panose="020B0503020204020204" pitchFamily="34" charset="-122"/>
                        </a:rPr>
                        <m:t>𝐋𝐎</m:t>
                      </m:r>
                    </m:oMath>
                  </a14:m>
                  <a:endParaRPr lang="zh-CN" altLang="en-US" sz="1200" b="1" dirty="0">
                    <a:solidFill>
                      <a:schemeClr val="accent6">
                        <a:lumMod val="75000"/>
                      </a:schemeClr>
                    </a:solidFill>
                  </a:endParaRPr>
                </a:p>
              </p:txBody>
            </p:sp>
          </mc:Choice>
          <mc:Fallback>
            <p:sp>
              <p:nvSpPr>
                <p:cNvPr id="124" name="文本框 123"/>
                <p:cNvSpPr txBox="1">
                  <a:spLocks noRot="1" noChangeAspect="1" noMove="1" noResize="1" noEditPoints="1" noAdjustHandles="1" noChangeArrowheads="1" noChangeShapeType="1" noTextEdit="1"/>
                </p:cNvSpPr>
                <p:nvPr/>
              </p:nvSpPr>
              <p:spPr>
                <a:xfrm>
                  <a:off x="7241301" y="3999900"/>
                  <a:ext cx="1130502" cy="281167"/>
                </a:xfrm>
                <a:prstGeom prst="rect">
                  <a:avLst/>
                </a:prstGeom>
                <a:blipFill rotWithShape="0">
                  <a:blip r:embed="rId32"/>
                  <a:stretch>
                    <a:fillRect l="-541" b="-173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5" name="文本框 124"/>
                <p:cNvSpPr txBox="1"/>
                <p:nvPr/>
              </p:nvSpPr>
              <p:spPr>
                <a:xfrm>
                  <a:off x="8052457" y="4576685"/>
                  <a:ext cx="1130502" cy="281167"/>
                </a:xfrm>
                <a:prstGeom prst="rect">
                  <a:avLst/>
                </a:prstGeom>
                <a:noFill/>
              </p:spPr>
              <p:txBody>
                <a:bodyPr wrap="none" rtlCol="0">
                  <a:spAutoFit/>
                </a:bodyPr>
                <a:lstStyle/>
                <a:p>
                  <a:r>
                    <a:rPr lang="en-US" altLang="zh-CN" sz="1200" b="1" dirty="0">
                      <a:solidFill>
                        <a:srgbClr val="7030A0"/>
                      </a:solidFill>
                    </a:rPr>
                    <a:t>2015 2N </a:t>
                  </a:r>
                  <a14:m>
                    <m:oMath xmlns:m="http://schemas.openxmlformats.org/officeDocument/2006/math">
                      <m:sSup>
                        <m:sSupPr>
                          <m:ctrlPr>
                            <a:rPr lang="en-US" altLang="zh-CN" sz="1200" b="1" i="1">
                              <a:solidFill>
                                <a:srgbClr val="7030A0"/>
                              </a:solidFill>
                              <a:latin typeface="Cambria Math" panose="02040503050406030204" pitchFamily="18" charset="0"/>
                              <a:ea typeface="微软雅黑" panose="020B0503020204020204" pitchFamily="34" charset="-122"/>
                            </a:rPr>
                          </m:ctrlPr>
                        </m:sSupPr>
                        <m:e>
                          <m:r>
                            <a:rPr lang="en-US" altLang="zh-CN" sz="1200" b="1">
                              <a:solidFill>
                                <a:srgbClr val="7030A0"/>
                              </a:solidFill>
                              <a:latin typeface="Cambria Math" panose="02040503050406030204" pitchFamily="18" charset="0"/>
                              <a:ea typeface="微软雅黑" panose="020B0503020204020204" pitchFamily="34" charset="-122"/>
                            </a:rPr>
                            <m:t>𝐍</m:t>
                          </m:r>
                        </m:e>
                        <m:sup>
                          <m:r>
                            <a:rPr lang="en-US" altLang="zh-CN" sz="1200" b="1">
                              <a:solidFill>
                                <a:srgbClr val="7030A0"/>
                              </a:solidFill>
                              <a:latin typeface="Cambria Math" panose="02040503050406030204" pitchFamily="18" charset="0"/>
                              <a:ea typeface="微软雅黑" panose="020B0503020204020204" pitchFamily="34" charset="-122"/>
                            </a:rPr>
                            <m:t>𝟒</m:t>
                          </m:r>
                        </m:sup>
                      </m:sSup>
                      <m:r>
                        <a:rPr lang="en-US" altLang="zh-CN" sz="1200" b="1" i="1">
                          <a:solidFill>
                            <a:srgbClr val="7030A0"/>
                          </a:solidFill>
                          <a:latin typeface="Cambria Math" panose="02040503050406030204" pitchFamily="18" charset="0"/>
                          <a:ea typeface="微软雅黑" panose="020B0503020204020204" pitchFamily="34" charset="-122"/>
                        </a:rPr>
                        <m:t>𝐋𝐎</m:t>
                      </m:r>
                    </m:oMath>
                  </a14:m>
                  <a:endParaRPr lang="zh-CN" altLang="en-US" sz="1200" b="1" dirty="0">
                    <a:solidFill>
                      <a:srgbClr val="7030A0"/>
                    </a:solidFill>
                  </a:endParaRPr>
                </a:p>
              </p:txBody>
            </p:sp>
          </mc:Choice>
          <mc:Fallback xmlns="">
            <p:sp>
              <p:nvSpPr>
                <p:cNvPr id="125" name="文本框 124"/>
                <p:cNvSpPr txBox="1">
                  <a:spLocks noRot="1" noChangeAspect="1" noMove="1" noResize="1" noEditPoints="1" noAdjustHandles="1" noChangeArrowheads="1" noChangeShapeType="1" noTextEdit="1"/>
                </p:cNvSpPr>
                <p:nvPr/>
              </p:nvSpPr>
              <p:spPr>
                <a:xfrm>
                  <a:off x="8052457" y="4576685"/>
                  <a:ext cx="1130502" cy="281167"/>
                </a:xfrm>
                <a:prstGeom prst="rect">
                  <a:avLst/>
                </a:prstGeom>
                <a:blipFill rotWithShape="0">
                  <a:blip r:embed="rId33"/>
                  <a:stretch>
                    <a:fillRect l="-541" b="-17391"/>
                  </a:stretch>
                </a:blipFill>
              </p:spPr>
              <p:txBody>
                <a:bodyPr/>
                <a:lstStyle/>
                <a:p>
                  <a:r>
                    <a:rPr lang="zh-CN" altLang="en-US">
                      <a:noFill/>
                    </a:rPr>
                    <a:t> </a:t>
                  </a:r>
                </a:p>
              </p:txBody>
            </p:sp>
          </mc:Fallback>
        </mc:AlternateContent>
        <p:sp>
          <p:nvSpPr>
            <p:cNvPr id="126" name="矩形 125"/>
            <p:cNvSpPr/>
            <p:nvPr/>
          </p:nvSpPr>
          <p:spPr>
            <a:xfrm>
              <a:off x="4486138" y="5447611"/>
              <a:ext cx="930063" cy="230832"/>
            </a:xfrm>
            <a:prstGeom prst="rect">
              <a:avLst/>
            </a:prstGeom>
          </p:spPr>
          <p:txBody>
            <a:bodyPr wrap="none">
              <a:spAutoFit/>
            </a:bodyPr>
            <a:lstStyle/>
            <a:p>
              <a:r>
                <a:rPr lang="en-US" altLang="zh-CN" sz="900" dirty="0">
                  <a:solidFill>
                    <a:srgbClr val="7030A0"/>
                  </a:solidFill>
                </a:rPr>
                <a:t>NOT COMPLETE</a:t>
              </a:r>
              <a:endParaRPr lang="zh-CN" altLang="en-US" sz="900" dirty="0">
                <a:solidFill>
                  <a:srgbClr val="7030A0"/>
                </a:solidFill>
              </a:endParaRPr>
            </a:p>
          </p:txBody>
        </p:sp>
        <p:sp>
          <p:nvSpPr>
            <p:cNvPr id="128" name="圆角矩形 127"/>
            <p:cNvSpPr/>
            <p:nvPr/>
          </p:nvSpPr>
          <p:spPr>
            <a:xfrm>
              <a:off x="2494658" y="1017657"/>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圆角矩形 128"/>
            <p:cNvSpPr/>
            <p:nvPr/>
          </p:nvSpPr>
          <p:spPr>
            <a:xfrm>
              <a:off x="4572510" y="2641089"/>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圆角矩形 129"/>
            <p:cNvSpPr/>
            <p:nvPr/>
          </p:nvSpPr>
          <p:spPr>
            <a:xfrm>
              <a:off x="6078939" y="3506472"/>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圆角矩形 130"/>
            <p:cNvSpPr/>
            <p:nvPr/>
          </p:nvSpPr>
          <p:spPr>
            <a:xfrm>
              <a:off x="7273443" y="5248266"/>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下箭头 1"/>
            <p:cNvSpPr/>
            <p:nvPr/>
          </p:nvSpPr>
          <p:spPr>
            <a:xfrm rot="18780000">
              <a:off x="6577232" y="499929"/>
              <a:ext cx="258077" cy="6484618"/>
            </a:xfrm>
            <a:prstGeom prst="downArrow">
              <a:avLst>
                <a:gd name="adj1" fmla="val 50000"/>
                <a:gd name="adj2" fmla="val 147320"/>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9" name="组合 138"/>
          <p:cNvGrpSpPr/>
          <p:nvPr/>
        </p:nvGrpSpPr>
        <p:grpSpPr>
          <a:xfrm>
            <a:off x="8103797" y="2113335"/>
            <a:ext cx="1149563" cy="1155946"/>
            <a:chOff x="5218468" y="3477845"/>
            <a:chExt cx="916379" cy="960924"/>
          </a:xfrm>
        </p:grpSpPr>
        <p:pic>
          <p:nvPicPr>
            <p:cNvPr id="140" name="图片 139"/>
            <p:cNvPicPr>
              <a:picLocks noChangeAspect="1"/>
            </p:cNvPicPr>
            <p:nvPr/>
          </p:nvPicPr>
          <p:blipFill>
            <a:blip r:embed="rId34"/>
            <a:srcRect l="56023" t="25248" r="13807" b="19924"/>
            <a:stretch>
              <a:fillRect/>
            </a:stretch>
          </p:blipFill>
          <p:spPr>
            <a:xfrm>
              <a:off x="5250556" y="3477845"/>
              <a:ext cx="675070" cy="742616"/>
            </a:xfrm>
            <a:prstGeom prst="rect">
              <a:avLst/>
            </a:prstGeom>
          </p:spPr>
        </p:pic>
        <p:sp>
          <p:nvSpPr>
            <p:cNvPr id="141" name="文本框 140"/>
            <p:cNvSpPr txBox="1"/>
            <p:nvPr/>
          </p:nvSpPr>
          <p:spPr>
            <a:xfrm>
              <a:off x="5218468" y="4234088"/>
              <a:ext cx="916379" cy="204681"/>
            </a:xfrm>
            <a:prstGeom prst="rect">
              <a:avLst/>
            </a:prstGeom>
            <a:noFill/>
          </p:spPr>
          <p:txBody>
            <a:bodyPr wrap="square" rtlCol="0">
              <a:spAutoFit/>
            </a:bodyPr>
            <a:lstStyle/>
            <a:p>
              <a:r>
                <a:rPr lang="en-US" altLang="zh-CN" sz="1000" b="1" dirty="0" smtClean="0">
                  <a:latin typeface="微软雅黑" panose="020B0503020204020204" pitchFamily="34" charset="-122"/>
                  <a:ea typeface="微软雅黑" panose="020B0503020204020204" pitchFamily="34" charset="-122"/>
                  <a:cs typeface="Times New Roman" panose="02020603050405020304" pitchFamily="18" charset="0"/>
                  <a:sym typeface="+mn-ea"/>
                </a:rPr>
                <a:t>R. </a:t>
              </a:r>
              <a:r>
                <a:rPr lang="en-US" altLang="zh-CN" sz="1000" b="1" dirty="0" err="1" smtClean="0">
                  <a:latin typeface="微软雅黑" panose="020B0503020204020204" pitchFamily="34" charset="-122"/>
                  <a:ea typeface="微软雅黑" panose="020B0503020204020204" pitchFamily="34" charset="-122"/>
                  <a:cs typeface="Times New Roman" panose="02020603050405020304" pitchFamily="18" charset="0"/>
                  <a:sym typeface="+mn-ea"/>
                </a:rPr>
                <a:t>Machleidt</a:t>
              </a:r>
              <a:r>
                <a:rPr lang="en-US" altLang="zh-CN" sz="1000" b="1" dirty="0" smtClean="0">
                  <a:latin typeface="微软雅黑" panose="020B0503020204020204" pitchFamily="34" charset="-122"/>
                  <a:ea typeface="微软雅黑" panose="020B0503020204020204" pitchFamily="34" charset="-122"/>
                  <a:cs typeface="Times New Roman" panose="02020603050405020304" pitchFamily="18" charset="0"/>
                  <a:sym typeface="+mn-ea"/>
                </a:rPr>
                <a:t> </a:t>
              </a:r>
              <a:endParaRPr lang="en-US" altLang="zh-CN" sz="10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grpSp>
      <p:grpSp>
        <p:nvGrpSpPr>
          <p:cNvPr id="142" name="组合 141"/>
          <p:cNvGrpSpPr/>
          <p:nvPr/>
        </p:nvGrpSpPr>
        <p:grpSpPr>
          <a:xfrm>
            <a:off x="7030753" y="2110382"/>
            <a:ext cx="1021954" cy="1143312"/>
            <a:chOff x="6302950" y="3523830"/>
            <a:chExt cx="1021954" cy="1143312"/>
          </a:xfrm>
        </p:grpSpPr>
        <p:pic>
          <p:nvPicPr>
            <p:cNvPr id="143" name="图片 142"/>
            <p:cNvPicPr>
              <a:picLocks noChangeAspect="1"/>
            </p:cNvPicPr>
            <p:nvPr/>
          </p:nvPicPr>
          <p:blipFill rotWithShape="1">
            <a:blip r:embed="rId35"/>
            <a:srcRect l="13641" t="978" r="14373" b="7889"/>
            <a:stretch/>
          </p:blipFill>
          <p:spPr>
            <a:xfrm>
              <a:off x="6437486" y="3523830"/>
              <a:ext cx="792675" cy="859685"/>
            </a:xfrm>
            <a:prstGeom prst="rect">
              <a:avLst/>
            </a:prstGeom>
          </p:spPr>
        </p:pic>
        <p:sp>
          <p:nvSpPr>
            <p:cNvPr id="144" name="文本框 143"/>
            <p:cNvSpPr txBox="1"/>
            <p:nvPr/>
          </p:nvSpPr>
          <p:spPr>
            <a:xfrm>
              <a:off x="6302950" y="4420921"/>
              <a:ext cx="1021954" cy="246221"/>
            </a:xfrm>
            <a:prstGeom prst="rect">
              <a:avLst/>
            </a:prstGeom>
            <a:noFill/>
          </p:spPr>
          <p:txBody>
            <a:bodyPr wrap="square" rtlCol="0">
              <a:spAutoFit/>
            </a:bodyPr>
            <a:lstStyle/>
            <a:p>
              <a:r>
                <a:rPr lang="en-US" altLang="zh-CN" sz="1000" b="1" dirty="0" smtClean="0">
                  <a:latin typeface="微软雅黑" panose="020B0503020204020204" pitchFamily="34" charset="-122"/>
                  <a:ea typeface="微软雅黑" panose="020B0503020204020204" pitchFamily="34" charset="-122"/>
                  <a:cs typeface="Times New Roman" panose="02020603050405020304" pitchFamily="18" charset="0"/>
                  <a:sym typeface="+mn-ea"/>
                </a:rPr>
                <a:t>E.  </a:t>
              </a:r>
              <a:r>
                <a:rPr lang="en-US" altLang="zh-CN" sz="1000" b="1" dirty="0" err="1" smtClean="0">
                  <a:latin typeface="微软雅黑" panose="020B0503020204020204" pitchFamily="34" charset="-122"/>
                  <a:ea typeface="微软雅黑" panose="020B0503020204020204" pitchFamily="34" charset="-122"/>
                  <a:cs typeface="Times New Roman" panose="02020603050405020304" pitchFamily="18" charset="0"/>
                  <a:sym typeface="+mn-ea"/>
                </a:rPr>
                <a:t>Epelbaum</a:t>
              </a:r>
              <a:r>
                <a:rPr lang="en-US" altLang="zh-CN" sz="1000" b="1" dirty="0" smtClean="0">
                  <a:latin typeface="微软雅黑" panose="020B0503020204020204" pitchFamily="34" charset="-122"/>
                  <a:ea typeface="微软雅黑" panose="020B0503020204020204" pitchFamily="34" charset="-122"/>
                  <a:cs typeface="Times New Roman" panose="02020603050405020304" pitchFamily="18" charset="0"/>
                  <a:sym typeface="+mn-ea"/>
                </a:rPr>
                <a:t> </a:t>
              </a:r>
              <a:endParaRPr lang="en-US" altLang="zh-CN" sz="10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grpSp>
      <p:grpSp>
        <p:nvGrpSpPr>
          <p:cNvPr id="145" name="组合 144"/>
          <p:cNvGrpSpPr/>
          <p:nvPr/>
        </p:nvGrpSpPr>
        <p:grpSpPr>
          <a:xfrm>
            <a:off x="6970774" y="773135"/>
            <a:ext cx="1149675" cy="1203798"/>
            <a:chOff x="4863136" y="4823405"/>
            <a:chExt cx="913293" cy="1019216"/>
          </a:xfrm>
        </p:grpSpPr>
        <p:pic>
          <p:nvPicPr>
            <p:cNvPr id="146" name="图片 145"/>
            <p:cNvPicPr>
              <a:picLocks noChangeAspect="1"/>
            </p:cNvPicPr>
            <p:nvPr/>
          </p:nvPicPr>
          <p:blipFill>
            <a:blip r:embed="rId36"/>
            <a:stretch>
              <a:fillRect/>
            </a:stretch>
          </p:blipFill>
          <p:spPr>
            <a:xfrm>
              <a:off x="5017107" y="4823405"/>
              <a:ext cx="585937" cy="773277"/>
            </a:xfrm>
            <a:prstGeom prst="rect">
              <a:avLst/>
            </a:prstGeom>
          </p:spPr>
        </p:pic>
        <p:sp>
          <p:nvSpPr>
            <p:cNvPr id="147" name="矩形 146"/>
            <p:cNvSpPr/>
            <p:nvPr/>
          </p:nvSpPr>
          <p:spPr>
            <a:xfrm>
              <a:off x="4863136" y="5634154"/>
              <a:ext cx="913293" cy="208467"/>
            </a:xfrm>
            <a:prstGeom prst="rect">
              <a:avLst/>
            </a:prstGeom>
          </p:spPr>
          <p:txBody>
            <a:bodyPr wrap="none">
              <a:spAutoFit/>
            </a:bodyPr>
            <a:lstStyle/>
            <a:p>
              <a:r>
                <a:rPr lang="en-US" altLang="zh-CN" sz="1000" b="1" dirty="0" smtClean="0">
                  <a:latin typeface="微软雅黑" panose="020B0503020204020204" pitchFamily="34" charset="-122"/>
                  <a:ea typeface="微软雅黑" panose="020B0503020204020204" pitchFamily="34" charset="-122"/>
                  <a:cs typeface="Times New Roman" panose="02020603050405020304" pitchFamily="18" charset="0"/>
                  <a:sym typeface="+mn-ea"/>
                </a:rPr>
                <a:t>Ulf-G Meissner</a:t>
              </a:r>
              <a:endParaRPr lang="zh-CN" altLang="en-US" sz="1000" dirty="0"/>
            </a:p>
          </p:txBody>
        </p:sp>
      </p:grpSp>
      <p:grpSp>
        <p:nvGrpSpPr>
          <p:cNvPr id="148" name="组合 147"/>
          <p:cNvGrpSpPr/>
          <p:nvPr/>
        </p:nvGrpSpPr>
        <p:grpSpPr>
          <a:xfrm>
            <a:off x="8149826" y="769170"/>
            <a:ext cx="855192" cy="1317394"/>
            <a:chOff x="6445721" y="4742253"/>
            <a:chExt cx="855192" cy="1317394"/>
          </a:xfrm>
        </p:grpSpPr>
        <p:pic>
          <p:nvPicPr>
            <p:cNvPr id="149" name="图片 148"/>
            <p:cNvPicPr>
              <a:picLocks noChangeAspect="1"/>
            </p:cNvPicPr>
            <p:nvPr/>
          </p:nvPicPr>
          <p:blipFill>
            <a:blip r:embed="rId37"/>
            <a:stretch>
              <a:fillRect/>
            </a:stretch>
          </p:blipFill>
          <p:spPr>
            <a:xfrm>
              <a:off x="6445721" y="4742253"/>
              <a:ext cx="771154" cy="907972"/>
            </a:xfrm>
            <a:prstGeom prst="rect">
              <a:avLst/>
            </a:prstGeom>
          </p:spPr>
        </p:pic>
        <p:sp>
          <p:nvSpPr>
            <p:cNvPr id="150" name="矩形 149"/>
            <p:cNvSpPr/>
            <p:nvPr/>
          </p:nvSpPr>
          <p:spPr>
            <a:xfrm>
              <a:off x="6486266" y="5659537"/>
              <a:ext cx="814647" cy="400110"/>
            </a:xfrm>
            <a:prstGeom prst="rect">
              <a:avLst/>
            </a:prstGeom>
          </p:spPr>
          <p:txBody>
            <a:bodyPr wrap="none">
              <a:spAutoFit/>
            </a:bodyPr>
            <a:lstStyle/>
            <a:p>
              <a:r>
                <a:rPr lang="en-US" altLang="zh-CN" sz="1000" b="1" dirty="0" err="1">
                  <a:latin typeface="微软雅黑" panose="020B0503020204020204" pitchFamily="34" charset="-122"/>
                  <a:ea typeface="微软雅黑" panose="020B0503020204020204" pitchFamily="34" charset="-122"/>
                  <a:cs typeface="Times New Roman" panose="02020603050405020304" pitchFamily="18" charset="0"/>
                </a:rPr>
                <a:t>Ubirajara</a:t>
              </a:r>
              <a:r>
                <a:rPr lang="en-US" altLang="zh-CN" sz="1000" b="1" dirty="0">
                  <a:latin typeface="微软雅黑" panose="020B0503020204020204" pitchFamily="34" charset="-122"/>
                  <a:ea typeface="微软雅黑" panose="020B0503020204020204" pitchFamily="34" charset="-122"/>
                  <a:cs typeface="Times New Roman" panose="02020603050405020304" pitchFamily="18" charset="0"/>
                </a:rPr>
                <a:t> </a:t>
              </a:r>
              <a:endParaRPr lang="en-US" altLang="zh-CN" sz="1000" b="1" dirty="0" smtClean="0">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sz="1000" b="1" dirty="0" smtClean="0">
                  <a:latin typeface="微软雅黑" panose="020B0503020204020204" pitchFamily="34" charset="-122"/>
                  <a:ea typeface="微软雅黑" panose="020B0503020204020204" pitchFamily="34" charset="-122"/>
                  <a:cs typeface="Times New Roman" panose="02020603050405020304" pitchFamily="18" charset="0"/>
                </a:rPr>
                <a:t>van </a:t>
              </a:r>
              <a:r>
                <a:rPr lang="en-US" altLang="zh-CN" sz="1000" b="1" dirty="0" err="1">
                  <a:latin typeface="微软雅黑" panose="020B0503020204020204" pitchFamily="34" charset="-122"/>
                  <a:ea typeface="微软雅黑" panose="020B0503020204020204" pitchFamily="34" charset="-122"/>
                  <a:cs typeface="Times New Roman" panose="02020603050405020304" pitchFamily="18" charset="0"/>
                </a:rPr>
                <a:t>Kolck</a:t>
              </a:r>
              <a:endParaRPr lang="en-US" altLang="zh-CN" sz="1000" b="1" dirty="0">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51" name="组合 150"/>
          <p:cNvGrpSpPr/>
          <p:nvPr/>
        </p:nvGrpSpPr>
        <p:grpSpPr>
          <a:xfrm>
            <a:off x="5848638" y="794023"/>
            <a:ext cx="1039842" cy="1283228"/>
            <a:chOff x="4623881" y="2214181"/>
            <a:chExt cx="1039842" cy="1283228"/>
          </a:xfrm>
        </p:grpSpPr>
        <p:pic>
          <p:nvPicPr>
            <p:cNvPr id="152" name="图片 151"/>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623881" y="2214181"/>
              <a:ext cx="1039842" cy="888025"/>
            </a:xfrm>
            <a:prstGeom prst="rect">
              <a:avLst/>
            </a:prstGeom>
          </p:spPr>
        </p:pic>
        <p:sp>
          <p:nvSpPr>
            <p:cNvPr id="153" name="矩形 152"/>
            <p:cNvSpPr/>
            <p:nvPr/>
          </p:nvSpPr>
          <p:spPr>
            <a:xfrm>
              <a:off x="4685568" y="3097299"/>
              <a:ext cx="971741" cy="400110"/>
            </a:xfrm>
            <a:prstGeom prst="rect">
              <a:avLst/>
            </a:prstGeom>
            <a:solidFill>
              <a:schemeClr val="bg1"/>
            </a:solidFill>
          </p:spPr>
          <p:txBody>
            <a:bodyPr wrap="none">
              <a:spAutoFit/>
            </a:bodyPr>
            <a:lstStyle/>
            <a:p>
              <a:r>
                <a:rPr lang="en-US" altLang="zh-CN" sz="1000" b="1" dirty="0" smtClean="0">
                  <a:latin typeface="微软雅黑" panose="020B0503020204020204" pitchFamily="34" charset="-122"/>
                  <a:ea typeface="微软雅黑" panose="020B0503020204020204" pitchFamily="34" charset="-122"/>
                </a:rPr>
                <a:t>S. Weinberg</a:t>
              </a:r>
            </a:p>
            <a:p>
              <a:r>
                <a:rPr lang="en-US" altLang="zh-CN" sz="1000" b="1" dirty="0" smtClean="0">
                  <a:latin typeface="微软雅黑" panose="020B0503020204020204" pitchFamily="34" charset="-122"/>
                  <a:ea typeface="微软雅黑" panose="020B0503020204020204" pitchFamily="34" charset="-122"/>
                </a:rPr>
                <a:t>(</a:t>
              </a:r>
              <a:r>
                <a:rPr lang="en-US" altLang="zh-CN" sz="1000" b="1" dirty="0" smtClean="0">
                  <a:latin typeface="微软雅黑" panose="020B0503020204020204" pitchFamily="34" charset="-122"/>
                  <a:ea typeface="微软雅黑" panose="020B0503020204020204" pitchFamily="34" charset="-122"/>
                </a:rPr>
                <a:t>since1990)</a:t>
              </a:r>
              <a:endParaRPr lang="en-US" altLang="zh-CN" sz="1000" b="1"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471492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smtClean="0">
                <a:latin typeface="微软雅黑" panose="020B0503020204020204" pitchFamily="34" charset="-122"/>
                <a:ea typeface="微软雅黑" panose="020B0503020204020204" pitchFamily="34" charset="-122"/>
              </a:rPr>
              <a:t>手征核力</a:t>
            </a:r>
            <a:endParaRPr lang="zh-CN" altLang="en-US" sz="2400" dirty="0">
              <a:latin typeface="微软雅黑" panose="020B0503020204020204" pitchFamily="34" charset="-122"/>
              <a:ea typeface="微软雅黑" panose="020B0503020204020204" pitchFamily="34" charset="-122"/>
            </a:endParaRP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latin typeface="微软雅黑" panose="020B0503020204020204" pitchFamily="34" charset="-122"/>
                <a:ea typeface="微软雅黑" panose="020B0503020204020204" pitchFamily="34" charset="-122"/>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11</a:t>
            </a:fld>
            <a:endParaRPr lang="zh-CN" altLang="en-US" b="1" dirty="0">
              <a:solidFill>
                <a:schemeClr val="bg1"/>
              </a:solidFill>
            </a:endParaRPr>
          </a:p>
        </p:txBody>
      </p:sp>
      <p:sp>
        <p:nvSpPr>
          <p:cNvPr id="26" name="文本框 25"/>
          <p:cNvSpPr txBox="1"/>
          <p:nvPr/>
        </p:nvSpPr>
        <p:spPr>
          <a:xfrm>
            <a:off x="261258" y="669661"/>
            <a:ext cx="4554583" cy="40011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非相对论手征核力</a:t>
            </a:r>
            <a:endParaRPr lang="en-US" sz="2000" dirty="0">
              <a:solidFill>
                <a:srgbClr val="FF0000"/>
              </a:solidFill>
              <a:latin typeface="微软雅黑" panose="020B0503020204020204" pitchFamily="34" charset="-122"/>
              <a:ea typeface="微软雅黑" panose="020B0503020204020204" pitchFamily="34" charset="-122"/>
            </a:endParaRPr>
          </a:p>
        </p:txBody>
      </p:sp>
      <p:sp>
        <p:nvSpPr>
          <p:cNvPr id="14" name="矩形 13"/>
          <p:cNvSpPr/>
          <p:nvPr/>
        </p:nvSpPr>
        <p:spPr>
          <a:xfrm>
            <a:off x="3028027" y="6436894"/>
            <a:ext cx="3656770" cy="246221"/>
          </a:xfrm>
          <a:prstGeom prst="rect">
            <a:avLst/>
          </a:prstGeom>
        </p:spPr>
        <p:txBody>
          <a:bodyPr wrap="none">
            <a:spAutoFit/>
          </a:bodyPr>
          <a:lstStyle/>
          <a:p>
            <a:r>
              <a:rPr lang="en-US" altLang="zh-CN" sz="1000" dirty="0">
                <a:solidFill>
                  <a:srgbClr val="0070C0"/>
                </a:solidFill>
                <a:latin typeface="微软雅黑" panose="020B0503020204020204" pitchFamily="34" charset="-122"/>
                <a:ea typeface="微软雅黑" panose="020B0503020204020204" pitchFamily="34" charset="-122"/>
              </a:rPr>
              <a:t>Adopted from D.R. </a:t>
            </a:r>
            <a:r>
              <a:rPr lang="en-US" altLang="zh-CN" sz="1000" dirty="0" err="1">
                <a:solidFill>
                  <a:srgbClr val="0070C0"/>
                </a:solidFill>
                <a:latin typeface="微软雅黑" panose="020B0503020204020204" pitchFamily="34" charset="-122"/>
                <a:ea typeface="微软雅黑" panose="020B0503020204020204" pitchFamily="34" charset="-122"/>
              </a:rPr>
              <a:t>Entem</a:t>
            </a:r>
            <a:r>
              <a:rPr lang="en-US" altLang="zh-CN" sz="1000" dirty="0">
                <a:solidFill>
                  <a:srgbClr val="0070C0"/>
                </a:solidFill>
                <a:latin typeface="微软雅黑" panose="020B0503020204020204" pitchFamily="34" charset="-122"/>
                <a:ea typeface="微软雅黑" panose="020B0503020204020204" pitchFamily="34" charset="-122"/>
              </a:rPr>
              <a:t> et al Front.in Phys. 8 (2020) 57</a:t>
            </a:r>
            <a:endParaRPr lang="zh-CN" altLang="en-US" sz="1000" dirty="0">
              <a:solidFill>
                <a:srgbClr val="0070C0"/>
              </a:solidFill>
              <a:latin typeface="微软雅黑" panose="020B0503020204020204" pitchFamily="34" charset="-122"/>
              <a:ea typeface="微软雅黑" panose="020B0503020204020204" pitchFamily="34" charset="-122"/>
            </a:endParaRPr>
          </a:p>
        </p:txBody>
      </p:sp>
      <p:sp>
        <p:nvSpPr>
          <p:cNvPr id="127" name="矩形 126"/>
          <p:cNvSpPr/>
          <p:nvPr/>
        </p:nvSpPr>
        <p:spPr>
          <a:xfrm>
            <a:off x="2437051" y="6281677"/>
            <a:ext cx="930063" cy="230832"/>
          </a:xfrm>
          <a:prstGeom prst="rect">
            <a:avLst/>
          </a:prstGeom>
        </p:spPr>
        <p:txBody>
          <a:bodyPr wrap="none">
            <a:spAutoFit/>
          </a:bodyPr>
          <a:lstStyle/>
          <a:p>
            <a:r>
              <a:rPr lang="en-US" altLang="zh-CN" sz="900" dirty="0"/>
              <a:t>NOT COMPLETE</a:t>
            </a:r>
            <a:endParaRPr lang="zh-CN" altLang="en-US" sz="900" dirty="0"/>
          </a:p>
        </p:txBody>
      </p:sp>
      <p:grpSp>
        <p:nvGrpSpPr>
          <p:cNvPr id="41" name="组合 40"/>
          <p:cNvGrpSpPr/>
          <p:nvPr/>
        </p:nvGrpSpPr>
        <p:grpSpPr>
          <a:xfrm>
            <a:off x="137680" y="1014220"/>
            <a:ext cx="9316916" cy="5428994"/>
            <a:chOff x="631664" y="999426"/>
            <a:chExt cx="9316916" cy="5428994"/>
          </a:xfrm>
        </p:grpSpPr>
        <p:cxnSp>
          <p:nvCxnSpPr>
            <p:cNvPr id="138" name="直接连接符 137"/>
            <p:cNvCxnSpPr/>
            <p:nvPr/>
          </p:nvCxnSpPr>
          <p:spPr>
            <a:xfrm>
              <a:off x="8039596" y="4857852"/>
              <a:ext cx="1052083"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7280510" y="4232763"/>
              <a:ext cx="1052083"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6871932" y="3825411"/>
              <a:ext cx="1052083"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6207662" y="3197059"/>
              <a:ext cx="1052083"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5438820" y="2464209"/>
              <a:ext cx="92798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5045544" y="2078760"/>
              <a:ext cx="92798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4503852" y="1600728"/>
              <a:ext cx="92798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19" name="组合 118"/>
            <p:cNvGrpSpPr/>
            <p:nvPr/>
          </p:nvGrpSpPr>
          <p:grpSpPr>
            <a:xfrm>
              <a:off x="631664" y="999426"/>
              <a:ext cx="7751163" cy="5428994"/>
              <a:chOff x="631664" y="999426"/>
              <a:chExt cx="7751163" cy="5428994"/>
            </a:xfrm>
          </p:grpSpPr>
          <p:grpSp>
            <p:nvGrpSpPr>
              <p:cNvPr id="116" name="组合 115"/>
              <p:cNvGrpSpPr/>
              <p:nvPr/>
            </p:nvGrpSpPr>
            <p:grpSpPr>
              <a:xfrm>
                <a:off x="631664" y="999426"/>
                <a:ext cx="7751163" cy="5428994"/>
                <a:chOff x="203039" y="1054673"/>
                <a:chExt cx="7751163" cy="5428994"/>
              </a:xfrm>
            </p:grpSpPr>
            <p:pic>
              <p:nvPicPr>
                <p:cNvPr id="15" name="图片 14"/>
                <p:cNvPicPr>
                  <a:picLocks noChangeAspect="1"/>
                </p:cNvPicPr>
                <p:nvPr/>
              </p:nvPicPr>
              <p:blipFill>
                <a:blip r:embed="rId4"/>
                <a:stretch>
                  <a:fillRect/>
                </a:stretch>
              </p:blipFill>
              <p:spPr>
                <a:xfrm>
                  <a:off x="2015587" y="1432922"/>
                  <a:ext cx="782900" cy="540000"/>
                </a:xfrm>
                <a:prstGeom prst="rect">
                  <a:avLst/>
                </a:prstGeom>
              </p:spPr>
            </p:pic>
            <p:sp>
              <p:nvSpPr>
                <p:cNvPr id="16" name="文本框 15"/>
                <p:cNvSpPr txBox="1"/>
                <p:nvPr/>
              </p:nvSpPr>
              <p:spPr>
                <a:xfrm>
                  <a:off x="2148793" y="1054673"/>
                  <a:ext cx="516488" cy="338554"/>
                </a:xfrm>
                <a:prstGeom prst="rect">
                  <a:avLst/>
                </a:prstGeom>
                <a:noFill/>
              </p:spPr>
              <p:txBody>
                <a:bodyPr wrap="none" rtlCol="0">
                  <a:spAutoFit/>
                </a:bodyPr>
                <a:lstStyle/>
                <a:p>
                  <a:r>
                    <a:rPr lang="en-US" altLang="zh-CN" sz="1600" dirty="0"/>
                    <a:t>2NF</a:t>
                  </a:r>
                  <a:endParaRPr lang="zh-CN" altLang="en-US" sz="1600" dirty="0"/>
                </a:p>
              </p:txBody>
            </p:sp>
            <p:cxnSp>
              <p:nvCxnSpPr>
                <p:cNvPr id="18" name="直接连接符 17"/>
                <p:cNvCxnSpPr/>
                <p:nvPr/>
              </p:nvCxnSpPr>
              <p:spPr>
                <a:xfrm>
                  <a:off x="319641" y="1420264"/>
                  <a:ext cx="332896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319641" y="2134007"/>
                  <a:ext cx="3318394"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319641" y="3066473"/>
                  <a:ext cx="510884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19641" y="3920656"/>
                  <a:ext cx="6413145"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a:off x="1149828" y="1186610"/>
                  <a:ext cx="10648" cy="529705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文本框 49"/>
                    <p:cNvSpPr txBox="1"/>
                    <p:nvPr/>
                  </p:nvSpPr>
                  <p:spPr>
                    <a:xfrm>
                      <a:off x="203039" y="3337341"/>
                      <a:ext cx="949491" cy="307777"/>
                    </a:xfrm>
                    <a:prstGeom prst="rect">
                      <a:avLst/>
                    </a:prstGeom>
                    <a:noFill/>
                  </p:spPr>
                  <p:txBody>
                    <a:bodyPr wrap="none" rtlCol="0">
                      <a:spAutoFit/>
                    </a:bodyPr>
                    <a:lstStyle/>
                    <a:p>
                      <a14:m>
                        <m:oMath xmlns:m="http://schemas.openxmlformats.org/officeDocument/2006/math">
                          <m:sSup>
                            <m:sSupPr>
                              <m:ctrlPr>
                                <a:rPr lang="en-US" altLang="zh-CN" sz="1400" i="1">
                                  <a:solidFill>
                                    <a:srgbClr val="00B050"/>
                                  </a:solidFill>
                                  <a:latin typeface="Cambria Math" panose="02040503050406030204" pitchFamily="18" charset="0"/>
                                  <a:ea typeface="微软雅黑" panose="020B0503020204020204" pitchFamily="34" charset="-122"/>
                                </a:rPr>
                              </m:ctrlPr>
                            </m:sSupPr>
                            <m:e>
                              <m:r>
                                <m:rPr>
                                  <m:sty m:val="p"/>
                                </m:rPr>
                                <a:rPr lang="en-US" altLang="zh-CN" sz="1400">
                                  <a:solidFill>
                                    <a:srgbClr val="00B050"/>
                                  </a:solidFill>
                                  <a:latin typeface="Cambria Math" panose="02040503050406030204" pitchFamily="18" charset="0"/>
                                  <a:ea typeface="微软雅黑" panose="020B0503020204020204" pitchFamily="34" charset="-122"/>
                                </a:rPr>
                                <m:t>N</m:t>
                              </m:r>
                            </m:e>
                            <m:sup>
                              <m:r>
                                <a:rPr lang="en-US" altLang="zh-CN" sz="1400">
                                  <a:solidFill>
                                    <a:srgbClr val="00B050"/>
                                  </a:solidFill>
                                  <a:latin typeface="Cambria Math" panose="02040503050406030204" pitchFamily="18" charset="0"/>
                                  <a:ea typeface="微软雅黑" panose="020B0503020204020204" pitchFamily="34" charset="-122"/>
                                </a:rPr>
                                <m:t>2</m:t>
                              </m:r>
                            </m:sup>
                          </m:sSup>
                          <m:r>
                            <m:rPr>
                              <m:sty m:val="p"/>
                            </m:rPr>
                            <a:rPr lang="en-US" altLang="zh-CN" sz="1400">
                              <a:solidFill>
                                <a:srgbClr val="00B050"/>
                              </a:solidFill>
                              <a:latin typeface="Cambria Math" panose="02040503050406030204" pitchFamily="18" charset="0"/>
                              <a:ea typeface="微软雅黑" panose="020B0503020204020204" pitchFamily="34" charset="-122"/>
                            </a:rPr>
                            <m:t>LO</m:t>
                          </m:r>
                        </m:oMath>
                      </a14:m>
                      <a:r>
                        <a:rPr lang="en-US" altLang="zh-CN" sz="1400" dirty="0">
                          <a:solidFill>
                            <a:srgbClr val="00B050"/>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rgbClr val="00B050"/>
                                  </a:solidFill>
                                  <a:latin typeface="Cambria Math" panose="02040503050406030204" pitchFamily="18" charset="0"/>
                                </a:rPr>
                              </m:ctrlPr>
                            </m:sSupPr>
                            <m:e>
                              <m:r>
                                <m:rPr>
                                  <m:sty m:val="p"/>
                                </m:rPr>
                                <a:rPr lang="en-US" altLang="zh-CN" sz="1400">
                                  <a:solidFill>
                                    <a:srgbClr val="00B050"/>
                                  </a:solidFill>
                                  <a:latin typeface="Cambria Math" panose="02040503050406030204" pitchFamily="18" charset="0"/>
                                </a:rPr>
                                <m:t>Q</m:t>
                              </m:r>
                            </m:e>
                            <m:sup>
                              <m:r>
                                <a:rPr lang="en-US" altLang="zh-CN" sz="1400" i="1">
                                  <a:solidFill>
                                    <a:srgbClr val="00B050"/>
                                  </a:solidFill>
                                  <a:latin typeface="Cambria Math" panose="02040503050406030204" pitchFamily="18" charset="0"/>
                                </a:rPr>
                                <m:t>3</m:t>
                              </m:r>
                            </m:sup>
                          </m:sSup>
                        </m:oMath>
                      </a14:m>
                      <a:r>
                        <a:rPr lang="en-US" altLang="zh-CN" sz="1400" dirty="0">
                          <a:solidFill>
                            <a:srgbClr val="00B050"/>
                          </a:solidFill>
                          <a:latin typeface="微软雅黑" panose="020B0503020204020204" pitchFamily="34" charset="-122"/>
                          <a:ea typeface="微软雅黑" panose="020B0503020204020204" pitchFamily="34" charset="-122"/>
                        </a:rPr>
                        <a:t>)</a:t>
                      </a:r>
                      <a:endParaRPr lang="zh-CN" altLang="en-US" sz="1400" dirty="0">
                        <a:solidFill>
                          <a:srgbClr val="00B050"/>
                        </a:solidFill>
                        <a:latin typeface="微软雅黑" panose="020B0503020204020204" pitchFamily="34" charset="-122"/>
                        <a:ea typeface="微软雅黑" panose="020B0503020204020204" pitchFamily="34" charset="-122"/>
                      </a:endParaRPr>
                    </a:p>
                  </p:txBody>
                </p:sp>
              </mc:Choice>
              <mc:Fallback xmlns="">
                <p:sp>
                  <p:nvSpPr>
                    <p:cNvPr id="50" name="文本框 49"/>
                    <p:cNvSpPr txBox="1">
                      <a:spLocks noRot="1" noChangeAspect="1" noMove="1" noResize="1" noEditPoints="1" noAdjustHandles="1" noChangeArrowheads="1" noChangeShapeType="1" noTextEdit="1"/>
                    </p:cNvSpPr>
                    <p:nvPr/>
                  </p:nvSpPr>
                  <p:spPr>
                    <a:xfrm>
                      <a:off x="203039" y="3337341"/>
                      <a:ext cx="949491" cy="307777"/>
                    </a:xfrm>
                    <a:prstGeom prst="rect">
                      <a:avLst/>
                    </a:prstGeom>
                    <a:blipFill rotWithShape="0">
                      <a:blip r:embed="rId5"/>
                      <a:stretch>
                        <a:fillRect t="-1961" b="-19608"/>
                      </a:stretch>
                    </a:blipFill>
                  </p:spPr>
                  <p:txBody>
                    <a:bodyPr/>
                    <a:lstStyle/>
                    <a:p>
                      <a:r>
                        <a:rPr lang="zh-CN" altLang="en-US">
                          <a:noFill/>
                        </a:rPr>
                        <a:t> </a:t>
                      </a:r>
                    </a:p>
                  </p:txBody>
                </p:sp>
              </mc:Fallback>
            </mc:AlternateContent>
            <p:sp>
              <p:nvSpPr>
                <p:cNvPr id="21" name="文本框 20"/>
                <p:cNvSpPr txBox="1"/>
                <p:nvPr/>
              </p:nvSpPr>
              <p:spPr>
                <a:xfrm>
                  <a:off x="1562094" y="1912281"/>
                  <a:ext cx="1689886" cy="230832"/>
                </a:xfrm>
                <a:prstGeom prst="rect">
                  <a:avLst/>
                </a:prstGeom>
                <a:noFill/>
              </p:spPr>
              <p:txBody>
                <a:bodyPr wrap="none" rtlCol="0">
                  <a:spAutoFit/>
                </a:bodyPr>
                <a:lstStyle/>
                <a:p>
                  <a:r>
                    <a:rPr lang="en-US" altLang="zh-CN" sz="900" dirty="0"/>
                    <a:t>S. Weinberg, PLB1990, NPB1990</a:t>
                  </a:r>
                  <a:endParaRPr lang="zh-CN" altLang="en-US" sz="900" dirty="0"/>
                </a:p>
              </p:txBody>
            </p:sp>
            <p:grpSp>
              <p:nvGrpSpPr>
                <p:cNvPr id="74" name="组合 73"/>
                <p:cNvGrpSpPr/>
                <p:nvPr/>
              </p:nvGrpSpPr>
              <p:grpSpPr>
                <a:xfrm>
                  <a:off x="1413638" y="2162979"/>
                  <a:ext cx="1978679" cy="549172"/>
                  <a:chOff x="1357244" y="2295362"/>
                  <a:chExt cx="1978679" cy="549172"/>
                </a:xfrm>
              </p:grpSpPr>
              <p:pic>
                <p:nvPicPr>
                  <p:cNvPr id="22" name="图片 21"/>
                  <p:cNvPicPr>
                    <a:picLocks noChangeAspect="1"/>
                  </p:cNvPicPr>
                  <p:nvPr/>
                </p:nvPicPr>
                <p:blipFill>
                  <a:blip r:embed="rId6">
                    <a:duotone>
                      <a:schemeClr val="accent1">
                        <a:shade val="45000"/>
                        <a:satMod val="135000"/>
                      </a:schemeClr>
                      <a:prstClr val="white"/>
                    </a:duotone>
                  </a:blip>
                  <a:stretch>
                    <a:fillRect/>
                  </a:stretch>
                </p:blipFill>
                <p:spPr>
                  <a:xfrm>
                    <a:off x="1357244" y="2295362"/>
                    <a:ext cx="1159173" cy="540000"/>
                  </a:xfrm>
                  <a:prstGeom prst="rect">
                    <a:avLst/>
                  </a:prstGeom>
                </p:spPr>
              </p:pic>
              <p:pic>
                <p:nvPicPr>
                  <p:cNvPr id="23" name="图片 22"/>
                  <p:cNvPicPr>
                    <a:picLocks noChangeAspect="1"/>
                  </p:cNvPicPr>
                  <p:nvPr/>
                </p:nvPicPr>
                <p:blipFill rotWithShape="1">
                  <a:blip r:embed="rId7">
                    <a:duotone>
                      <a:schemeClr val="accent1">
                        <a:shade val="45000"/>
                        <a:satMod val="135000"/>
                      </a:schemeClr>
                      <a:prstClr val="white"/>
                    </a:duotone>
                  </a:blip>
                  <a:srcRect l="32486"/>
                  <a:stretch/>
                </p:blipFill>
                <p:spPr>
                  <a:xfrm>
                    <a:off x="2543008" y="2304534"/>
                    <a:ext cx="792915" cy="540000"/>
                  </a:xfrm>
                  <a:prstGeom prst="rect">
                    <a:avLst/>
                  </a:prstGeom>
                </p:spPr>
              </p:pic>
            </p:grpSp>
            <p:grpSp>
              <p:nvGrpSpPr>
                <p:cNvPr id="80" name="组合 79"/>
                <p:cNvGrpSpPr/>
                <p:nvPr/>
              </p:nvGrpSpPr>
              <p:grpSpPr>
                <a:xfrm>
                  <a:off x="1453090" y="2722492"/>
                  <a:ext cx="1907895" cy="384932"/>
                  <a:chOff x="1397112" y="2751124"/>
                  <a:chExt cx="1907895" cy="384932"/>
                </a:xfrm>
              </p:grpSpPr>
              <p:sp>
                <p:nvSpPr>
                  <p:cNvPr id="60" name="文本框 59"/>
                  <p:cNvSpPr txBox="1"/>
                  <p:nvPr/>
                </p:nvSpPr>
                <p:spPr>
                  <a:xfrm>
                    <a:off x="1397112" y="2751124"/>
                    <a:ext cx="1907895" cy="230832"/>
                  </a:xfrm>
                  <a:prstGeom prst="rect">
                    <a:avLst/>
                  </a:prstGeom>
                  <a:noFill/>
                </p:spPr>
                <p:txBody>
                  <a:bodyPr wrap="none" rtlCol="0">
                    <a:spAutoFit/>
                  </a:bodyPr>
                  <a:lstStyle/>
                  <a:p>
                    <a:r>
                      <a:rPr lang="en-US" altLang="zh-CN" sz="900" dirty="0">
                        <a:solidFill>
                          <a:srgbClr val="0070C0"/>
                        </a:solidFill>
                      </a:rPr>
                      <a:t>U. Van </a:t>
                    </a:r>
                    <a:r>
                      <a:rPr lang="en-US" altLang="zh-CN" sz="900" dirty="0" err="1">
                        <a:solidFill>
                          <a:srgbClr val="0070C0"/>
                        </a:solidFill>
                      </a:rPr>
                      <a:t>Kolck</a:t>
                    </a:r>
                    <a:r>
                      <a:rPr lang="en-US" altLang="zh-CN" sz="900" dirty="0">
                        <a:solidFill>
                          <a:srgbClr val="0070C0"/>
                        </a:solidFill>
                      </a:rPr>
                      <a:t> et al, PLB1992, PRL1994</a:t>
                    </a:r>
                    <a:endParaRPr lang="zh-CN" altLang="en-US" sz="900" dirty="0">
                      <a:solidFill>
                        <a:srgbClr val="0070C0"/>
                      </a:solidFill>
                    </a:endParaRPr>
                  </a:p>
                </p:txBody>
              </p:sp>
              <p:sp>
                <p:nvSpPr>
                  <p:cNvPr id="61" name="文本框 60"/>
                  <p:cNvSpPr txBox="1"/>
                  <p:nvPr/>
                </p:nvSpPr>
                <p:spPr>
                  <a:xfrm>
                    <a:off x="1695270" y="2905224"/>
                    <a:ext cx="1311578" cy="230832"/>
                  </a:xfrm>
                  <a:prstGeom prst="rect">
                    <a:avLst/>
                  </a:prstGeom>
                  <a:noFill/>
                </p:spPr>
                <p:txBody>
                  <a:bodyPr wrap="none" rtlCol="0">
                    <a:spAutoFit/>
                  </a:bodyPr>
                  <a:lstStyle/>
                  <a:p>
                    <a:r>
                      <a:rPr lang="en-US" altLang="zh-CN" sz="900" dirty="0">
                        <a:solidFill>
                          <a:srgbClr val="0070C0"/>
                        </a:solidFill>
                      </a:rPr>
                      <a:t>N. Kaiser et al, NPA1997</a:t>
                    </a:r>
                    <a:endParaRPr lang="zh-CN" altLang="en-US" sz="900" dirty="0">
                      <a:solidFill>
                        <a:srgbClr val="0070C0"/>
                      </a:solidFill>
                    </a:endParaRPr>
                  </a:p>
                </p:txBody>
              </p:sp>
            </p:grpSp>
            <p:pic>
              <p:nvPicPr>
                <p:cNvPr id="24" name="图片 23"/>
                <p:cNvPicPr>
                  <a:picLocks noChangeAspect="1"/>
                </p:cNvPicPr>
                <p:nvPr/>
              </p:nvPicPr>
              <p:blipFill>
                <a:blip r:embed="rId8"/>
                <a:stretch>
                  <a:fillRect/>
                </a:stretch>
              </p:blipFill>
              <p:spPr>
                <a:xfrm>
                  <a:off x="2002539" y="3110689"/>
                  <a:ext cx="808997" cy="540000"/>
                </a:xfrm>
                <a:prstGeom prst="rect">
                  <a:avLst/>
                </a:prstGeom>
              </p:spPr>
            </p:pic>
            <p:grpSp>
              <p:nvGrpSpPr>
                <p:cNvPr id="81" name="组合 80"/>
                <p:cNvGrpSpPr/>
                <p:nvPr/>
              </p:nvGrpSpPr>
              <p:grpSpPr>
                <a:xfrm>
                  <a:off x="1536446" y="3570162"/>
                  <a:ext cx="1741182" cy="373205"/>
                  <a:chOff x="1492283" y="3655239"/>
                  <a:chExt cx="1741182" cy="373205"/>
                </a:xfrm>
              </p:grpSpPr>
              <p:sp>
                <p:nvSpPr>
                  <p:cNvPr id="25" name="矩形 24"/>
                  <p:cNvSpPr/>
                  <p:nvPr/>
                </p:nvSpPr>
                <p:spPr>
                  <a:xfrm>
                    <a:off x="1630141" y="3655239"/>
                    <a:ext cx="1465466" cy="230832"/>
                  </a:xfrm>
                  <a:prstGeom prst="rect">
                    <a:avLst/>
                  </a:prstGeom>
                </p:spPr>
                <p:txBody>
                  <a:bodyPr wrap="none">
                    <a:spAutoFit/>
                  </a:bodyPr>
                  <a:lstStyle/>
                  <a:p>
                    <a:r>
                      <a:rPr lang="en-US" altLang="zh-CN" sz="900" dirty="0">
                        <a:solidFill>
                          <a:srgbClr val="00B050"/>
                        </a:solidFill>
                      </a:rPr>
                      <a:t>U. Van </a:t>
                    </a:r>
                    <a:r>
                      <a:rPr lang="en-US" altLang="zh-CN" sz="900" dirty="0" err="1">
                        <a:solidFill>
                          <a:srgbClr val="00B050"/>
                        </a:solidFill>
                      </a:rPr>
                      <a:t>Kolck</a:t>
                    </a:r>
                    <a:r>
                      <a:rPr lang="en-US" altLang="zh-CN" sz="900" dirty="0">
                        <a:solidFill>
                          <a:srgbClr val="00B050"/>
                        </a:solidFill>
                      </a:rPr>
                      <a:t> et al, PRC1994</a:t>
                    </a:r>
                    <a:endParaRPr lang="zh-CN" altLang="en-US" sz="900" dirty="0">
                      <a:solidFill>
                        <a:srgbClr val="00B050"/>
                      </a:solidFill>
                    </a:endParaRPr>
                  </a:p>
                </p:txBody>
              </p:sp>
              <p:sp>
                <p:nvSpPr>
                  <p:cNvPr id="62" name="矩形 61"/>
                  <p:cNvSpPr/>
                  <p:nvPr/>
                </p:nvSpPr>
                <p:spPr>
                  <a:xfrm>
                    <a:off x="1492283" y="3797612"/>
                    <a:ext cx="1741182" cy="230832"/>
                  </a:xfrm>
                  <a:prstGeom prst="rect">
                    <a:avLst/>
                  </a:prstGeom>
                </p:spPr>
                <p:txBody>
                  <a:bodyPr wrap="none">
                    <a:spAutoFit/>
                  </a:bodyPr>
                  <a:lstStyle/>
                  <a:p>
                    <a:r>
                      <a:rPr lang="en-US" altLang="zh-CN" sz="900" dirty="0">
                        <a:solidFill>
                          <a:srgbClr val="00B050"/>
                        </a:solidFill>
                      </a:rPr>
                      <a:t>E. </a:t>
                    </a:r>
                    <a:r>
                      <a:rPr lang="en-US" altLang="zh-CN" sz="900" dirty="0" err="1">
                        <a:solidFill>
                          <a:srgbClr val="00B050"/>
                        </a:solidFill>
                      </a:rPr>
                      <a:t>Epelbaum</a:t>
                    </a:r>
                    <a:r>
                      <a:rPr lang="en-US" altLang="zh-CN" sz="900" dirty="0">
                        <a:solidFill>
                          <a:srgbClr val="00B050"/>
                        </a:solidFill>
                      </a:rPr>
                      <a:t> et al, NPA1998,2000</a:t>
                    </a:r>
                    <a:endParaRPr lang="zh-CN" altLang="en-US" sz="900" dirty="0">
                      <a:solidFill>
                        <a:srgbClr val="00B050"/>
                      </a:solidFill>
                    </a:endParaRPr>
                  </a:p>
                </p:txBody>
              </p:sp>
            </p:grpSp>
            <mc:AlternateContent xmlns:mc="http://schemas.openxmlformats.org/markup-compatibility/2006" xmlns:a14="http://schemas.microsoft.com/office/drawing/2010/main">
              <mc:Choice Requires="a14">
                <p:sp>
                  <p:nvSpPr>
                    <p:cNvPr id="63" name="文本框 62"/>
                    <p:cNvSpPr txBox="1"/>
                    <p:nvPr/>
                  </p:nvSpPr>
                  <p:spPr>
                    <a:xfrm>
                      <a:off x="203039" y="4183291"/>
                      <a:ext cx="949491" cy="307777"/>
                    </a:xfrm>
                    <a:prstGeom prst="rect">
                      <a:avLst/>
                    </a:prstGeom>
                    <a:noFill/>
                  </p:spPr>
                  <p:txBody>
                    <a:bodyPr wrap="none" rtlCol="0">
                      <a:spAutoFit/>
                    </a:bodyPr>
                    <a:lstStyle/>
                    <a:p>
                      <a14:m>
                        <m:oMath xmlns:m="http://schemas.openxmlformats.org/officeDocument/2006/math">
                          <m:sSup>
                            <m:sSupPr>
                              <m:ctrlPr>
                                <a:rPr lang="en-US" altLang="zh-CN" sz="1400" i="1">
                                  <a:solidFill>
                                    <a:schemeClr val="accent6">
                                      <a:lumMod val="75000"/>
                                    </a:schemeClr>
                                  </a:solidFill>
                                  <a:latin typeface="Cambria Math" panose="02040503050406030204" pitchFamily="18" charset="0"/>
                                  <a:ea typeface="微软雅黑" panose="020B0503020204020204" pitchFamily="34" charset="-122"/>
                                </a:rPr>
                              </m:ctrlPr>
                            </m:sSupPr>
                            <m:e>
                              <m:r>
                                <m:rPr>
                                  <m:sty m:val="p"/>
                                </m:rPr>
                                <a:rPr lang="en-US" altLang="zh-CN" sz="1400">
                                  <a:solidFill>
                                    <a:schemeClr val="accent6">
                                      <a:lumMod val="75000"/>
                                    </a:schemeClr>
                                  </a:solidFill>
                                  <a:latin typeface="Cambria Math" panose="02040503050406030204" pitchFamily="18" charset="0"/>
                                  <a:ea typeface="微软雅黑" panose="020B0503020204020204" pitchFamily="34" charset="-122"/>
                                </a:rPr>
                                <m:t>N</m:t>
                              </m:r>
                            </m:e>
                            <m:sup>
                              <m:r>
                                <a:rPr lang="en-US" altLang="zh-CN" sz="1400">
                                  <a:solidFill>
                                    <a:schemeClr val="accent6">
                                      <a:lumMod val="75000"/>
                                    </a:schemeClr>
                                  </a:solidFill>
                                  <a:latin typeface="Cambria Math" panose="02040503050406030204" pitchFamily="18" charset="0"/>
                                  <a:ea typeface="微软雅黑" panose="020B0503020204020204" pitchFamily="34" charset="-122"/>
                                </a:rPr>
                                <m:t>3</m:t>
                              </m:r>
                            </m:sup>
                          </m:sSup>
                          <m:r>
                            <m:rPr>
                              <m:sty m:val="p"/>
                            </m:rPr>
                            <a:rPr lang="en-US" altLang="zh-CN" sz="1400">
                              <a:solidFill>
                                <a:schemeClr val="accent6">
                                  <a:lumMod val="75000"/>
                                </a:schemeClr>
                              </a:solidFill>
                              <a:latin typeface="Cambria Math" panose="02040503050406030204" pitchFamily="18" charset="0"/>
                              <a:ea typeface="微软雅黑" panose="020B0503020204020204" pitchFamily="34" charset="-122"/>
                            </a:rPr>
                            <m:t>LO</m:t>
                          </m:r>
                        </m:oMath>
                      </a14:m>
                      <a:r>
                        <a:rPr lang="en-US" altLang="zh-CN" sz="1400" dirty="0">
                          <a:solidFill>
                            <a:schemeClr val="accent6">
                              <a:lumMod val="75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chemeClr val="accent6">
                                      <a:lumMod val="75000"/>
                                    </a:schemeClr>
                                  </a:solidFill>
                                  <a:latin typeface="Cambria Math" panose="02040503050406030204" pitchFamily="18" charset="0"/>
                                </a:rPr>
                              </m:ctrlPr>
                            </m:sSupPr>
                            <m:e>
                              <m:r>
                                <m:rPr>
                                  <m:sty m:val="p"/>
                                </m:rPr>
                                <a:rPr lang="en-US" altLang="zh-CN" sz="1400">
                                  <a:solidFill>
                                    <a:schemeClr val="accent6">
                                      <a:lumMod val="75000"/>
                                    </a:schemeClr>
                                  </a:solidFill>
                                  <a:latin typeface="Cambria Math" panose="02040503050406030204" pitchFamily="18" charset="0"/>
                                </a:rPr>
                                <m:t>Q</m:t>
                              </m:r>
                            </m:e>
                            <m:sup>
                              <m:r>
                                <a:rPr lang="en-US" altLang="zh-CN" sz="1400" i="1">
                                  <a:solidFill>
                                    <a:schemeClr val="accent6">
                                      <a:lumMod val="75000"/>
                                    </a:schemeClr>
                                  </a:solidFill>
                                  <a:latin typeface="Cambria Math" panose="02040503050406030204" pitchFamily="18" charset="0"/>
                                </a:rPr>
                                <m:t>4</m:t>
                              </m:r>
                            </m:sup>
                          </m:sSup>
                        </m:oMath>
                      </a14:m>
                      <a:r>
                        <a:rPr lang="en-US" altLang="zh-CN" sz="1400" dirty="0">
                          <a:solidFill>
                            <a:schemeClr val="accent6">
                              <a:lumMod val="75000"/>
                            </a:schemeClr>
                          </a:solidFill>
                          <a:latin typeface="微软雅黑" panose="020B0503020204020204" pitchFamily="34" charset="-122"/>
                          <a:ea typeface="微软雅黑" panose="020B0503020204020204" pitchFamily="34" charset="-122"/>
                        </a:rPr>
                        <a:t>)</a:t>
                      </a:r>
                      <a:endParaRPr lang="zh-CN" altLang="en-US" sz="1400" dirty="0">
                        <a:solidFill>
                          <a:schemeClr val="accent6">
                            <a:lumMod val="75000"/>
                          </a:schemeClr>
                        </a:solidFill>
                        <a:latin typeface="微软雅黑" panose="020B0503020204020204" pitchFamily="34" charset="-122"/>
                        <a:ea typeface="微软雅黑" panose="020B0503020204020204" pitchFamily="34" charset="-122"/>
                      </a:endParaRPr>
                    </a:p>
                  </p:txBody>
                </p:sp>
              </mc:Choice>
              <mc:Fallback xmlns="">
                <p:sp>
                  <p:nvSpPr>
                    <p:cNvPr id="63" name="文本框 62"/>
                    <p:cNvSpPr txBox="1">
                      <a:spLocks noRot="1" noChangeAspect="1" noMove="1" noResize="1" noEditPoints="1" noAdjustHandles="1" noChangeArrowheads="1" noChangeShapeType="1" noTextEdit="1"/>
                    </p:cNvSpPr>
                    <p:nvPr/>
                  </p:nvSpPr>
                  <p:spPr>
                    <a:xfrm>
                      <a:off x="203039" y="4183291"/>
                      <a:ext cx="949491" cy="307777"/>
                    </a:xfrm>
                    <a:prstGeom prst="rect">
                      <a:avLst/>
                    </a:prstGeom>
                    <a:blipFill rotWithShape="0">
                      <a:blip r:embed="rId9"/>
                      <a:stretch>
                        <a:fillRect t="-3922" b="-19608"/>
                      </a:stretch>
                    </a:blipFill>
                  </p:spPr>
                  <p:txBody>
                    <a:bodyPr/>
                    <a:lstStyle/>
                    <a:p>
                      <a:r>
                        <a:rPr lang="zh-CN" altLang="en-US">
                          <a:noFill/>
                        </a:rPr>
                        <a:t> </a:t>
                      </a:r>
                    </a:p>
                  </p:txBody>
                </p:sp>
              </mc:Fallback>
            </mc:AlternateContent>
            <p:grpSp>
              <p:nvGrpSpPr>
                <p:cNvPr id="31" name="组合 30"/>
                <p:cNvGrpSpPr/>
                <p:nvPr/>
              </p:nvGrpSpPr>
              <p:grpSpPr>
                <a:xfrm>
                  <a:off x="1217060" y="3955912"/>
                  <a:ext cx="2371835" cy="546069"/>
                  <a:chOff x="1626723" y="4155327"/>
                  <a:chExt cx="2371835" cy="546069"/>
                </a:xfrm>
              </p:grpSpPr>
              <p:pic>
                <p:nvPicPr>
                  <p:cNvPr id="29" name="图片 28"/>
                  <p:cNvPicPr>
                    <a:picLocks noChangeAspect="1"/>
                  </p:cNvPicPr>
                  <p:nvPr/>
                </p:nvPicPr>
                <p:blipFill>
                  <a:blip r:embed="rId10"/>
                  <a:stretch>
                    <a:fillRect/>
                  </a:stretch>
                </p:blipFill>
                <p:spPr>
                  <a:xfrm>
                    <a:off x="1626723" y="4155327"/>
                    <a:ext cx="1172395" cy="540000"/>
                  </a:xfrm>
                  <a:prstGeom prst="rect">
                    <a:avLst/>
                  </a:prstGeom>
                </p:spPr>
              </p:pic>
              <p:pic>
                <p:nvPicPr>
                  <p:cNvPr id="30" name="图片 29"/>
                  <p:cNvPicPr>
                    <a:picLocks noChangeAspect="1"/>
                  </p:cNvPicPr>
                  <p:nvPr/>
                </p:nvPicPr>
                <p:blipFill>
                  <a:blip r:embed="rId11"/>
                  <a:stretch>
                    <a:fillRect/>
                  </a:stretch>
                </p:blipFill>
                <p:spPr>
                  <a:xfrm>
                    <a:off x="2812676" y="4161396"/>
                    <a:ext cx="1185882" cy="540000"/>
                  </a:xfrm>
                  <a:prstGeom prst="rect">
                    <a:avLst/>
                  </a:prstGeom>
                </p:spPr>
              </p:pic>
            </p:grpSp>
            <p:cxnSp>
              <p:nvCxnSpPr>
                <p:cNvPr id="65" name="直接连接符 64"/>
                <p:cNvCxnSpPr/>
                <p:nvPr/>
              </p:nvCxnSpPr>
              <p:spPr>
                <a:xfrm>
                  <a:off x="319641" y="4799918"/>
                  <a:ext cx="6413145"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2" name="组合 81"/>
                <p:cNvGrpSpPr/>
                <p:nvPr/>
              </p:nvGrpSpPr>
              <p:grpSpPr>
                <a:xfrm>
                  <a:off x="1666289" y="4447322"/>
                  <a:ext cx="1481496" cy="364182"/>
                  <a:chOff x="1511129" y="4570708"/>
                  <a:chExt cx="1481496" cy="364182"/>
                </a:xfrm>
              </p:grpSpPr>
              <p:sp>
                <p:nvSpPr>
                  <p:cNvPr id="64" name="矩形 63"/>
                  <p:cNvSpPr/>
                  <p:nvPr/>
                </p:nvSpPr>
                <p:spPr>
                  <a:xfrm>
                    <a:off x="1515137" y="4570708"/>
                    <a:ext cx="1473480" cy="230832"/>
                  </a:xfrm>
                  <a:prstGeom prst="rect">
                    <a:avLst/>
                  </a:prstGeom>
                </p:spPr>
                <p:txBody>
                  <a:bodyPr wrap="none">
                    <a:spAutoFit/>
                  </a:bodyPr>
                  <a:lstStyle/>
                  <a:p>
                    <a:r>
                      <a:rPr lang="en-US" altLang="zh-CN" sz="900" dirty="0">
                        <a:solidFill>
                          <a:schemeClr val="accent6">
                            <a:lumMod val="75000"/>
                          </a:schemeClr>
                        </a:solidFill>
                      </a:rPr>
                      <a:t>R. </a:t>
                    </a:r>
                    <a:r>
                      <a:rPr lang="en-US" altLang="zh-CN" sz="900" dirty="0" err="1">
                        <a:solidFill>
                          <a:schemeClr val="accent6">
                            <a:lumMod val="75000"/>
                          </a:schemeClr>
                        </a:solidFill>
                      </a:rPr>
                      <a:t>Machleidt</a:t>
                    </a:r>
                    <a:r>
                      <a:rPr lang="en-US" altLang="zh-CN" sz="900" dirty="0">
                        <a:solidFill>
                          <a:schemeClr val="accent6">
                            <a:lumMod val="75000"/>
                          </a:schemeClr>
                        </a:solidFill>
                      </a:rPr>
                      <a:t> et al. PRC2003</a:t>
                    </a:r>
                    <a:endParaRPr lang="zh-CN" altLang="en-US" sz="900" dirty="0">
                      <a:solidFill>
                        <a:schemeClr val="accent6">
                          <a:lumMod val="75000"/>
                        </a:schemeClr>
                      </a:solidFill>
                    </a:endParaRPr>
                  </a:p>
                </p:txBody>
              </p:sp>
              <p:sp>
                <p:nvSpPr>
                  <p:cNvPr id="66" name="矩形 65"/>
                  <p:cNvSpPr/>
                  <p:nvPr/>
                </p:nvSpPr>
                <p:spPr>
                  <a:xfrm>
                    <a:off x="1511129" y="4704058"/>
                    <a:ext cx="1481496" cy="230832"/>
                  </a:xfrm>
                  <a:prstGeom prst="rect">
                    <a:avLst/>
                  </a:prstGeom>
                </p:spPr>
                <p:txBody>
                  <a:bodyPr wrap="none">
                    <a:spAutoFit/>
                  </a:bodyPr>
                  <a:lstStyle/>
                  <a:p>
                    <a:r>
                      <a:rPr lang="en-US" altLang="zh-CN" sz="900" dirty="0">
                        <a:solidFill>
                          <a:schemeClr val="accent6">
                            <a:lumMod val="75000"/>
                          </a:schemeClr>
                        </a:solidFill>
                      </a:rPr>
                      <a:t>E. </a:t>
                    </a:r>
                    <a:r>
                      <a:rPr lang="en-US" altLang="zh-CN" sz="900" dirty="0" err="1">
                        <a:solidFill>
                          <a:schemeClr val="accent6">
                            <a:lumMod val="75000"/>
                          </a:schemeClr>
                        </a:solidFill>
                      </a:rPr>
                      <a:t>Epelbaum</a:t>
                    </a:r>
                    <a:r>
                      <a:rPr lang="en-US" altLang="zh-CN" sz="900" dirty="0">
                        <a:solidFill>
                          <a:schemeClr val="accent6">
                            <a:lumMod val="75000"/>
                          </a:schemeClr>
                        </a:solidFill>
                      </a:rPr>
                      <a:t> et al. NPA2005</a:t>
                    </a:r>
                    <a:endParaRPr lang="zh-CN" altLang="en-US" sz="900" dirty="0">
                      <a:solidFill>
                        <a:schemeClr val="accent6">
                          <a:lumMod val="75000"/>
                        </a:schemeClr>
                      </a:solidFill>
                    </a:endParaRPr>
                  </a:p>
                </p:txBody>
              </p:sp>
            </p:grpSp>
            <mc:AlternateContent xmlns:mc="http://schemas.openxmlformats.org/markup-compatibility/2006" xmlns:a14="http://schemas.microsoft.com/office/drawing/2010/main">
              <mc:Choice Requires="a14">
                <p:sp>
                  <p:nvSpPr>
                    <p:cNvPr id="67" name="文本框 66"/>
                    <p:cNvSpPr txBox="1"/>
                    <p:nvPr/>
                  </p:nvSpPr>
                  <p:spPr>
                    <a:xfrm>
                      <a:off x="203039" y="5029241"/>
                      <a:ext cx="949491" cy="307777"/>
                    </a:xfrm>
                    <a:prstGeom prst="rect">
                      <a:avLst/>
                    </a:prstGeom>
                    <a:noFill/>
                  </p:spPr>
                  <p:txBody>
                    <a:bodyPr wrap="none" rtlCol="0">
                      <a:spAutoFit/>
                    </a:bodyPr>
                    <a:lstStyle/>
                    <a:p>
                      <a14:m>
                        <m:oMath xmlns:m="http://schemas.openxmlformats.org/officeDocument/2006/math">
                          <m:sSup>
                            <m:sSupPr>
                              <m:ctrlPr>
                                <a:rPr lang="en-US" altLang="zh-CN" sz="1400" i="1">
                                  <a:solidFill>
                                    <a:schemeClr val="accent4">
                                      <a:lumMod val="75000"/>
                                    </a:schemeClr>
                                  </a:solidFill>
                                  <a:latin typeface="Cambria Math" panose="02040503050406030204" pitchFamily="18" charset="0"/>
                                  <a:ea typeface="微软雅黑" panose="020B0503020204020204" pitchFamily="34" charset="-122"/>
                                </a:rPr>
                              </m:ctrlPr>
                            </m:sSupPr>
                            <m:e>
                              <m:r>
                                <m:rPr>
                                  <m:sty m:val="p"/>
                                </m:rPr>
                                <a:rPr lang="en-US" altLang="zh-CN" sz="1400">
                                  <a:solidFill>
                                    <a:schemeClr val="accent4">
                                      <a:lumMod val="75000"/>
                                    </a:schemeClr>
                                  </a:solidFill>
                                  <a:latin typeface="Cambria Math" panose="02040503050406030204" pitchFamily="18" charset="0"/>
                                  <a:ea typeface="微软雅黑" panose="020B0503020204020204" pitchFamily="34" charset="-122"/>
                                </a:rPr>
                                <m:t>N</m:t>
                              </m:r>
                            </m:e>
                            <m:sup>
                              <m:r>
                                <a:rPr lang="en-US" altLang="zh-CN" sz="1400">
                                  <a:solidFill>
                                    <a:schemeClr val="accent4">
                                      <a:lumMod val="75000"/>
                                    </a:schemeClr>
                                  </a:solidFill>
                                  <a:latin typeface="Cambria Math" panose="02040503050406030204" pitchFamily="18" charset="0"/>
                                  <a:ea typeface="微软雅黑" panose="020B0503020204020204" pitchFamily="34" charset="-122"/>
                                </a:rPr>
                                <m:t>4</m:t>
                              </m:r>
                            </m:sup>
                          </m:sSup>
                          <m:r>
                            <m:rPr>
                              <m:sty m:val="p"/>
                            </m:rPr>
                            <a:rPr lang="en-US" altLang="zh-CN" sz="1400">
                              <a:solidFill>
                                <a:schemeClr val="accent4">
                                  <a:lumMod val="75000"/>
                                </a:schemeClr>
                              </a:solidFill>
                              <a:latin typeface="Cambria Math" panose="02040503050406030204" pitchFamily="18" charset="0"/>
                              <a:ea typeface="微软雅黑" panose="020B0503020204020204" pitchFamily="34" charset="-122"/>
                            </a:rPr>
                            <m:t>LO</m:t>
                          </m:r>
                        </m:oMath>
                      </a14:m>
                      <a:r>
                        <a:rPr lang="en-US" altLang="zh-CN" sz="1400" dirty="0">
                          <a:solidFill>
                            <a:schemeClr val="accent4">
                              <a:lumMod val="75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chemeClr val="accent4">
                                      <a:lumMod val="75000"/>
                                    </a:schemeClr>
                                  </a:solidFill>
                                  <a:latin typeface="Cambria Math" panose="02040503050406030204" pitchFamily="18" charset="0"/>
                                </a:rPr>
                              </m:ctrlPr>
                            </m:sSupPr>
                            <m:e>
                              <m:r>
                                <m:rPr>
                                  <m:sty m:val="p"/>
                                </m:rPr>
                                <a:rPr lang="en-US" altLang="zh-CN" sz="1400">
                                  <a:solidFill>
                                    <a:schemeClr val="accent4">
                                      <a:lumMod val="75000"/>
                                    </a:schemeClr>
                                  </a:solidFill>
                                  <a:latin typeface="Cambria Math" panose="02040503050406030204" pitchFamily="18" charset="0"/>
                                </a:rPr>
                                <m:t>Q</m:t>
                              </m:r>
                            </m:e>
                            <m:sup>
                              <m:r>
                                <a:rPr lang="en-US" altLang="zh-CN" sz="1400" i="1">
                                  <a:solidFill>
                                    <a:schemeClr val="accent4">
                                      <a:lumMod val="75000"/>
                                    </a:schemeClr>
                                  </a:solidFill>
                                  <a:latin typeface="Cambria Math" panose="02040503050406030204" pitchFamily="18" charset="0"/>
                                </a:rPr>
                                <m:t>5</m:t>
                              </m:r>
                            </m:sup>
                          </m:sSup>
                        </m:oMath>
                      </a14:m>
                      <a:r>
                        <a:rPr lang="en-US" altLang="zh-CN" sz="1400" dirty="0">
                          <a:solidFill>
                            <a:schemeClr val="accent4">
                              <a:lumMod val="75000"/>
                            </a:schemeClr>
                          </a:solidFill>
                          <a:latin typeface="微软雅黑" panose="020B0503020204020204" pitchFamily="34" charset="-122"/>
                          <a:ea typeface="微软雅黑" panose="020B0503020204020204" pitchFamily="34" charset="-122"/>
                        </a:rPr>
                        <a:t>)</a:t>
                      </a:r>
                      <a:endParaRPr lang="zh-CN" altLang="en-US" sz="1400" dirty="0">
                        <a:solidFill>
                          <a:schemeClr val="accent4">
                            <a:lumMod val="75000"/>
                          </a:schemeClr>
                        </a:solidFill>
                        <a:latin typeface="微软雅黑" panose="020B0503020204020204" pitchFamily="34" charset="-122"/>
                        <a:ea typeface="微软雅黑" panose="020B0503020204020204" pitchFamily="34" charset="-122"/>
                      </a:endParaRPr>
                    </a:p>
                  </p:txBody>
                </p:sp>
              </mc:Choice>
              <mc:Fallback xmlns="">
                <p:sp>
                  <p:nvSpPr>
                    <p:cNvPr id="67" name="文本框 66"/>
                    <p:cNvSpPr txBox="1">
                      <a:spLocks noRot="1" noChangeAspect="1" noMove="1" noResize="1" noEditPoints="1" noAdjustHandles="1" noChangeArrowheads="1" noChangeShapeType="1" noTextEdit="1"/>
                    </p:cNvSpPr>
                    <p:nvPr/>
                  </p:nvSpPr>
                  <p:spPr>
                    <a:xfrm>
                      <a:off x="203039" y="5029241"/>
                      <a:ext cx="949491" cy="307777"/>
                    </a:xfrm>
                    <a:prstGeom prst="rect">
                      <a:avLst/>
                    </a:prstGeom>
                    <a:blipFill rotWithShape="0">
                      <a:blip r:embed="rId12"/>
                      <a:stretch>
                        <a:fillRect t="-2000" b="-22000"/>
                      </a:stretch>
                    </a:blipFill>
                  </p:spPr>
                  <p:txBody>
                    <a:bodyPr/>
                    <a:lstStyle/>
                    <a:p>
                      <a:r>
                        <a:rPr lang="zh-CN" altLang="en-US">
                          <a:noFill/>
                        </a:rPr>
                        <a:t> </a:t>
                      </a:r>
                    </a:p>
                  </p:txBody>
                </p:sp>
              </mc:Fallback>
            </mc:AlternateContent>
            <p:grpSp>
              <p:nvGrpSpPr>
                <p:cNvPr id="38" name="组合 37"/>
                <p:cNvGrpSpPr/>
                <p:nvPr/>
              </p:nvGrpSpPr>
              <p:grpSpPr>
                <a:xfrm>
                  <a:off x="1361920" y="4842182"/>
                  <a:ext cx="2082114" cy="546447"/>
                  <a:chOff x="1373136" y="4966197"/>
                  <a:chExt cx="2082114" cy="546447"/>
                </a:xfrm>
              </p:grpSpPr>
              <p:pic>
                <p:nvPicPr>
                  <p:cNvPr id="36" name="图片 35"/>
                  <p:cNvPicPr>
                    <a:picLocks noChangeAspect="1"/>
                  </p:cNvPicPr>
                  <p:nvPr/>
                </p:nvPicPr>
                <p:blipFill>
                  <a:blip r:embed="rId13"/>
                  <a:stretch>
                    <a:fillRect/>
                  </a:stretch>
                </p:blipFill>
                <p:spPr>
                  <a:xfrm>
                    <a:off x="1373136" y="4972644"/>
                    <a:ext cx="914651" cy="540000"/>
                  </a:xfrm>
                  <a:prstGeom prst="rect">
                    <a:avLst/>
                  </a:prstGeom>
                </p:spPr>
              </p:pic>
              <p:pic>
                <p:nvPicPr>
                  <p:cNvPr id="37" name="图片 36"/>
                  <p:cNvPicPr>
                    <a:picLocks noChangeAspect="1"/>
                  </p:cNvPicPr>
                  <p:nvPr/>
                </p:nvPicPr>
                <p:blipFill>
                  <a:blip r:embed="rId14"/>
                  <a:stretch>
                    <a:fillRect/>
                  </a:stretch>
                </p:blipFill>
                <p:spPr>
                  <a:xfrm>
                    <a:off x="2272799" y="4966197"/>
                    <a:ext cx="1182451" cy="540000"/>
                  </a:xfrm>
                  <a:prstGeom prst="rect">
                    <a:avLst/>
                  </a:prstGeom>
                </p:spPr>
              </p:pic>
            </p:grpSp>
            <p:cxnSp>
              <p:nvCxnSpPr>
                <p:cNvPr id="69" name="直接连接符 68"/>
                <p:cNvCxnSpPr/>
                <p:nvPr/>
              </p:nvCxnSpPr>
              <p:spPr>
                <a:xfrm>
                  <a:off x="319641" y="5704793"/>
                  <a:ext cx="7200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文本框 69"/>
                    <p:cNvSpPr txBox="1"/>
                    <p:nvPr/>
                  </p:nvSpPr>
                  <p:spPr>
                    <a:xfrm>
                      <a:off x="214484" y="5875192"/>
                      <a:ext cx="926600" cy="310150"/>
                    </a:xfrm>
                    <a:prstGeom prst="rect">
                      <a:avLst/>
                    </a:prstGeom>
                    <a:noFill/>
                  </p:spPr>
                  <p:txBody>
                    <a:bodyPr wrap="none" rtlCol="0">
                      <a:spAutoFit/>
                    </a:bodyPr>
                    <a:lstStyle/>
                    <a:p>
                      <a14:m>
                        <m:oMath xmlns:m="http://schemas.openxmlformats.org/officeDocument/2006/math">
                          <m:sSup>
                            <m:sSupPr>
                              <m:ctrlPr>
                                <a:rPr lang="en-US" altLang="zh-CN" sz="1400" i="1">
                                  <a:solidFill>
                                    <a:schemeClr val="bg2">
                                      <a:lumMod val="10000"/>
                                    </a:schemeClr>
                                  </a:solidFill>
                                  <a:latin typeface="Cambria Math" panose="02040503050406030204" pitchFamily="18" charset="0"/>
                                  <a:ea typeface="微软雅黑" panose="020B0503020204020204" pitchFamily="34" charset="-122"/>
                                </a:rPr>
                              </m:ctrlPr>
                            </m:sSupPr>
                            <m:e>
                              <m:r>
                                <m:rPr>
                                  <m:sty m:val="p"/>
                                </m:rPr>
                                <a:rPr lang="en-US" altLang="zh-CN" sz="1400">
                                  <a:solidFill>
                                    <a:schemeClr val="bg2">
                                      <a:lumMod val="10000"/>
                                    </a:schemeClr>
                                  </a:solidFill>
                                  <a:latin typeface="Cambria Math" panose="02040503050406030204" pitchFamily="18" charset="0"/>
                                  <a:ea typeface="微软雅黑" panose="020B0503020204020204" pitchFamily="34" charset="-122"/>
                                </a:rPr>
                                <m:t>N</m:t>
                              </m:r>
                            </m:e>
                            <m:sup>
                              <m:r>
                                <a:rPr lang="en-US" altLang="zh-CN" sz="1400">
                                  <a:solidFill>
                                    <a:schemeClr val="bg2">
                                      <a:lumMod val="10000"/>
                                    </a:schemeClr>
                                  </a:solidFill>
                                  <a:latin typeface="Cambria Math" panose="02040503050406030204" pitchFamily="18" charset="0"/>
                                  <a:ea typeface="微软雅黑" panose="020B0503020204020204" pitchFamily="34" charset="-122"/>
                                </a:rPr>
                                <m:t>5</m:t>
                              </m:r>
                            </m:sup>
                          </m:sSup>
                          <m:r>
                            <m:rPr>
                              <m:sty m:val="p"/>
                            </m:rPr>
                            <a:rPr lang="en-US" altLang="zh-CN" sz="1400">
                              <a:solidFill>
                                <a:schemeClr val="bg2">
                                  <a:lumMod val="10000"/>
                                </a:schemeClr>
                              </a:solidFill>
                              <a:latin typeface="Cambria Math" panose="02040503050406030204" pitchFamily="18" charset="0"/>
                              <a:ea typeface="微软雅黑" panose="020B0503020204020204" pitchFamily="34" charset="-122"/>
                            </a:rPr>
                            <m:t>LO</m:t>
                          </m:r>
                        </m:oMath>
                      </a14:m>
                      <a:r>
                        <a:rPr lang="en-US" altLang="zh-CN" sz="1400" dirty="0">
                          <a:solidFill>
                            <a:schemeClr val="bg2">
                              <a:lumMod val="10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chemeClr val="bg2">
                                      <a:lumMod val="10000"/>
                                    </a:schemeClr>
                                  </a:solidFill>
                                  <a:latin typeface="Cambria Math" panose="02040503050406030204" pitchFamily="18" charset="0"/>
                                </a:rPr>
                              </m:ctrlPr>
                            </m:sSupPr>
                            <m:e>
                              <m:r>
                                <m:rPr>
                                  <m:sty m:val="p"/>
                                </m:rPr>
                                <a:rPr lang="en-US" altLang="zh-CN" sz="1400">
                                  <a:solidFill>
                                    <a:schemeClr val="bg2">
                                      <a:lumMod val="10000"/>
                                    </a:schemeClr>
                                  </a:solidFill>
                                  <a:latin typeface="Cambria Math" panose="02040503050406030204" pitchFamily="18" charset="0"/>
                                </a:rPr>
                                <m:t>Q</m:t>
                              </m:r>
                            </m:e>
                            <m:sup>
                              <m:r>
                                <a:rPr lang="en-US" altLang="zh-CN" sz="1400" i="1">
                                  <a:solidFill>
                                    <a:schemeClr val="bg2">
                                      <a:lumMod val="10000"/>
                                    </a:schemeClr>
                                  </a:solidFill>
                                  <a:latin typeface="Cambria Math" panose="02040503050406030204" pitchFamily="18" charset="0"/>
                                </a:rPr>
                                <m:t>6</m:t>
                              </m:r>
                            </m:sup>
                          </m:sSup>
                        </m:oMath>
                      </a14:m>
                      <a:r>
                        <a:rPr lang="en-US" altLang="zh-CN" sz="1400" dirty="0">
                          <a:solidFill>
                            <a:schemeClr val="bg2">
                              <a:lumMod val="10000"/>
                            </a:schemeClr>
                          </a:solidFill>
                          <a:latin typeface="微软雅黑" panose="020B0503020204020204" pitchFamily="34" charset="-122"/>
                          <a:ea typeface="微软雅黑" panose="020B0503020204020204" pitchFamily="34" charset="-122"/>
                        </a:rPr>
                        <a:t>)</a:t>
                      </a:r>
                      <a:endParaRPr lang="zh-CN" altLang="en-US" sz="1400" dirty="0">
                        <a:solidFill>
                          <a:schemeClr val="bg2">
                            <a:lumMod val="10000"/>
                          </a:schemeClr>
                        </a:solidFill>
                        <a:latin typeface="微软雅黑" panose="020B0503020204020204" pitchFamily="34" charset="-122"/>
                        <a:ea typeface="微软雅黑" panose="020B0503020204020204" pitchFamily="34" charset="-122"/>
                      </a:endParaRPr>
                    </a:p>
                  </p:txBody>
                </p:sp>
              </mc:Choice>
              <mc:Fallback xmlns="">
                <p:sp>
                  <p:nvSpPr>
                    <p:cNvPr id="70" name="文本框 69"/>
                    <p:cNvSpPr txBox="1">
                      <a:spLocks noRot="1" noChangeAspect="1" noMove="1" noResize="1" noEditPoints="1" noAdjustHandles="1" noChangeArrowheads="1" noChangeShapeType="1" noTextEdit="1"/>
                    </p:cNvSpPr>
                    <p:nvPr/>
                  </p:nvSpPr>
                  <p:spPr>
                    <a:xfrm>
                      <a:off x="214484" y="5875192"/>
                      <a:ext cx="926600" cy="310150"/>
                    </a:xfrm>
                    <a:prstGeom prst="rect">
                      <a:avLst/>
                    </a:prstGeom>
                    <a:blipFill rotWithShape="0">
                      <a:blip r:embed="rId15"/>
                      <a:stretch>
                        <a:fillRect t="-1961" r="-1316" b="-19608"/>
                      </a:stretch>
                    </a:blipFill>
                  </p:spPr>
                  <p:txBody>
                    <a:bodyPr/>
                    <a:lstStyle/>
                    <a:p>
                      <a:r>
                        <a:rPr lang="zh-CN" altLang="en-US">
                          <a:noFill/>
                        </a:rPr>
                        <a:t> </a:t>
                      </a:r>
                    </a:p>
                  </p:txBody>
                </p:sp>
              </mc:Fallback>
            </mc:AlternateContent>
            <p:grpSp>
              <p:nvGrpSpPr>
                <p:cNvPr id="73" name="组合 72"/>
                <p:cNvGrpSpPr/>
                <p:nvPr/>
              </p:nvGrpSpPr>
              <p:grpSpPr>
                <a:xfrm>
                  <a:off x="1209633" y="5718521"/>
                  <a:ext cx="2386689" cy="540000"/>
                  <a:chOff x="1345883" y="5749024"/>
                  <a:chExt cx="2386689" cy="540000"/>
                </a:xfrm>
              </p:grpSpPr>
              <p:pic>
                <p:nvPicPr>
                  <p:cNvPr id="71" name="图片 70"/>
                  <p:cNvPicPr>
                    <a:picLocks noChangeAspect="1"/>
                  </p:cNvPicPr>
                  <p:nvPr/>
                </p:nvPicPr>
                <p:blipFill>
                  <a:blip r:embed="rId16"/>
                  <a:stretch>
                    <a:fillRect/>
                  </a:stretch>
                </p:blipFill>
                <p:spPr>
                  <a:xfrm>
                    <a:off x="1345883" y="5749024"/>
                    <a:ext cx="1195116" cy="540000"/>
                  </a:xfrm>
                  <a:prstGeom prst="rect">
                    <a:avLst/>
                  </a:prstGeom>
                </p:spPr>
              </p:pic>
              <p:pic>
                <p:nvPicPr>
                  <p:cNvPr id="72" name="图片 71"/>
                  <p:cNvPicPr>
                    <a:picLocks noChangeAspect="1"/>
                  </p:cNvPicPr>
                  <p:nvPr/>
                </p:nvPicPr>
                <p:blipFill>
                  <a:blip r:embed="rId17"/>
                  <a:stretch>
                    <a:fillRect/>
                  </a:stretch>
                </p:blipFill>
                <p:spPr>
                  <a:xfrm>
                    <a:off x="2546625" y="5752624"/>
                    <a:ext cx="1185947" cy="536400"/>
                  </a:xfrm>
                  <a:prstGeom prst="rect">
                    <a:avLst/>
                  </a:prstGeom>
                </p:spPr>
              </p:pic>
            </p:grpSp>
            <p:grpSp>
              <p:nvGrpSpPr>
                <p:cNvPr id="83" name="组合 82"/>
                <p:cNvGrpSpPr/>
                <p:nvPr/>
              </p:nvGrpSpPr>
              <p:grpSpPr>
                <a:xfrm>
                  <a:off x="1670297" y="5354934"/>
                  <a:ext cx="1473480" cy="364182"/>
                  <a:chOff x="1555019" y="5434328"/>
                  <a:chExt cx="1473480" cy="364182"/>
                </a:xfrm>
              </p:grpSpPr>
              <p:sp>
                <p:nvSpPr>
                  <p:cNvPr id="75" name="矩形 74"/>
                  <p:cNvSpPr/>
                  <p:nvPr/>
                </p:nvSpPr>
                <p:spPr>
                  <a:xfrm>
                    <a:off x="1555019" y="5434328"/>
                    <a:ext cx="1473480" cy="230832"/>
                  </a:xfrm>
                  <a:prstGeom prst="rect">
                    <a:avLst/>
                  </a:prstGeom>
                </p:spPr>
                <p:txBody>
                  <a:bodyPr wrap="none">
                    <a:spAutoFit/>
                  </a:bodyPr>
                  <a:lstStyle/>
                  <a:p>
                    <a:r>
                      <a:rPr lang="en-US" altLang="zh-CN" sz="900" dirty="0">
                        <a:solidFill>
                          <a:srgbClr val="7030A0"/>
                        </a:solidFill>
                      </a:rPr>
                      <a:t>R. </a:t>
                    </a:r>
                    <a:r>
                      <a:rPr lang="en-US" altLang="zh-CN" sz="900" dirty="0" err="1">
                        <a:solidFill>
                          <a:srgbClr val="7030A0"/>
                        </a:solidFill>
                      </a:rPr>
                      <a:t>Machleidt</a:t>
                    </a:r>
                    <a:r>
                      <a:rPr lang="en-US" altLang="zh-CN" sz="900" dirty="0">
                        <a:solidFill>
                          <a:srgbClr val="7030A0"/>
                        </a:solidFill>
                      </a:rPr>
                      <a:t> et al. PRC2015</a:t>
                    </a:r>
                    <a:endParaRPr lang="zh-CN" altLang="en-US" sz="900" dirty="0">
                      <a:solidFill>
                        <a:srgbClr val="7030A0"/>
                      </a:solidFill>
                    </a:endParaRPr>
                  </a:p>
                </p:txBody>
              </p:sp>
              <p:sp>
                <p:nvSpPr>
                  <p:cNvPr id="76" name="矩形 75"/>
                  <p:cNvSpPr/>
                  <p:nvPr/>
                </p:nvSpPr>
                <p:spPr>
                  <a:xfrm>
                    <a:off x="1566240" y="5567678"/>
                    <a:ext cx="1451038" cy="230832"/>
                  </a:xfrm>
                  <a:prstGeom prst="rect">
                    <a:avLst/>
                  </a:prstGeom>
                </p:spPr>
                <p:txBody>
                  <a:bodyPr wrap="none">
                    <a:spAutoFit/>
                  </a:bodyPr>
                  <a:lstStyle/>
                  <a:p>
                    <a:r>
                      <a:rPr lang="en-US" altLang="zh-CN" sz="900" dirty="0">
                        <a:solidFill>
                          <a:srgbClr val="7030A0"/>
                        </a:solidFill>
                      </a:rPr>
                      <a:t>E. </a:t>
                    </a:r>
                    <a:r>
                      <a:rPr lang="en-US" altLang="zh-CN" sz="900" dirty="0" err="1">
                        <a:solidFill>
                          <a:srgbClr val="7030A0"/>
                        </a:solidFill>
                      </a:rPr>
                      <a:t>Epelbaum</a:t>
                    </a:r>
                    <a:r>
                      <a:rPr lang="en-US" altLang="zh-CN" sz="900" dirty="0">
                        <a:solidFill>
                          <a:srgbClr val="7030A0"/>
                        </a:solidFill>
                      </a:rPr>
                      <a:t> et al. PRL2015</a:t>
                    </a:r>
                    <a:endParaRPr lang="zh-CN" altLang="en-US" sz="900" dirty="0">
                      <a:solidFill>
                        <a:srgbClr val="7030A0"/>
                      </a:solidFill>
                    </a:endParaRPr>
                  </a:p>
                </p:txBody>
              </p:sp>
            </p:grpSp>
            <p:cxnSp>
              <p:nvCxnSpPr>
                <p:cNvPr id="77" name="直接连接符 76"/>
                <p:cNvCxnSpPr/>
                <p:nvPr/>
              </p:nvCxnSpPr>
              <p:spPr>
                <a:xfrm flipH="1">
                  <a:off x="3638035" y="1158448"/>
                  <a:ext cx="10573" cy="525973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78" name="文本框 77"/>
                <p:cNvSpPr txBox="1"/>
                <p:nvPr/>
              </p:nvSpPr>
              <p:spPr>
                <a:xfrm>
                  <a:off x="4243508" y="2683385"/>
                  <a:ext cx="516488" cy="338554"/>
                </a:xfrm>
                <a:prstGeom prst="rect">
                  <a:avLst/>
                </a:prstGeom>
                <a:noFill/>
              </p:spPr>
              <p:txBody>
                <a:bodyPr wrap="none" rtlCol="0">
                  <a:spAutoFit/>
                </a:bodyPr>
                <a:lstStyle/>
                <a:p>
                  <a:r>
                    <a:rPr lang="en-US" altLang="zh-CN" sz="1600" dirty="0"/>
                    <a:t>3NF</a:t>
                  </a:r>
                  <a:endParaRPr lang="zh-CN" altLang="en-US" sz="1600" dirty="0"/>
                </a:p>
              </p:txBody>
            </p:sp>
            <p:grpSp>
              <p:nvGrpSpPr>
                <p:cNvPr id="85" name="组合 84"/>
                <p:cNvGrpSpPr/>
                <p:nvPr/>
              </p:nvGrpSpPr>
              <p:grpSpPr>
                <a:xfrm>
                  <a:off x="3757028" y="3095475"/>
                  <a:ext cx="1564378" cy="543737"/>
                  <a:chOff x="4029747" y="3115767"/>
                  <a:chExt cx="1564378" cy="543737"/>
                </a:xfrm>
              </p:grpSpPr>
              <p:pic>
                <p:nvPicPr>
                  <p:cNvPr id="79" name="图片 78"/>
                  <p:cNvPicPr>
                    <a:picLocks noChangeAspect="1"/>
                  </p:cNvPicPr>
                  <p:nvPr/>
                </p:nvPicPr>
                <p:blipFill>
                  <a:blip r:embed="rId18"/>
                  <a:stretch>
                    <a:fillRect/>
                  </a:stretch>
                </p:blipFill>
                <p:spPr>
                  <a:xfrm>
                    <a:off x="4029747" y="3115767"/>
                    <a:ext cx="516614" cy="540000"/>
                  </a:xfrm>
                  <a:prstGeom prst="rect">
                    <a:avLst/>
                  </a:prstGeom>
                </p:spPr>
              </p:pic>
              <p:pic>
                <p:nvPicPr>
                  <p:cNvPr id="84" name="图片 83"/>
                  <p:cNvPicPr>
                    <a:picLocks noChangeAspect="1"/>
                  </p:cNvPicPr>
                  <p:nvPr/>
                </p:nvPicPr>
                <p:blipFill>
                  <a:blip r:embed="rId19"/>
                  <a:stretch>
                    <a:fillRect/>
                  </a:stretch>
                </p:blipFill>
                <p:spPr>
                  <a:xfrm>
                    <a:off x="4571753" y="3119504"/>
                    <a:ext cx="1022372" cy="540000"/>
                  </a:xfrm>
                  <a:prstGeom prst="rect">
                    <a:avLst/>
                  </a:prstGeom>
                </p:spPr>
              </p:pic>
            </p:grpSp>
            <p:sp>
              <p:nvSpPr>
                <p:cNvPr id="86" name="矩形 85"/>
                <p:cNvSpPr/>
                <p:nvPr/>
              </p:nvSpPr>
              <p:spPr>
                <a:xfrm>
                  <a:off x="3808798" y="3647461"/>
                  <a:ext cx="1465466" cy="230832"/>
                </a:xfrm>
                <a:prstGeom prst="rect">
                  <a:avLst/>
                </a:prstGeom>
              </p:spPr>
              <p:txBody>
                <a:bodyPr wrap="none">
                  <a:spAutoFit/>
                </a:bodyPr>
                <a:lstStyle/>
                <a:p>
                  <a:r>
                    <a:rPr lang="en-US" altLang="zh-CN" sz="900" dirty="0">
                      <a:solidFill>
                        <a:srgbClr val="00B050"/>
                      </a:solidFill>
                    </a:rPr>
                    <a:t>U. Van </a:t>
                  </a:r>
                  <a:r>
                    <a:rPr lang="en-US" altLang="zh-CN" sz="900" dirty="0" err="1">
                      <a:solidFill>
                        <a:srgbClr val="00B050"/>
                      </a:solidFill>
                    </a:rPr>
                    <a:t>Kolck</a:t>
                  </a:r>
                  <a:r>
                    <a:rPr lang="en-US" altLang="zh-CN" sz="900" dirty="0">
                      <a:solidFill>
                        <a:srgbClr val="00B050"/>
                      </a:solidFill>
                    </a:rPr>
                    <a:t> et al, PRC1994</a:t>
                  </a:r>
                  <a:endParaRPr lang="zh-CN" altLang="en-US" sz="900" dirty="0">
                    <a:solidFill>
                      <a:srgbClr val="00B050"/>
                    </a:solidFill>
                  </a:endParaRPr>
                </a:p>
              </p:txBody>
            </p:sp>
            <p:pic>
              <p:nvPicPr>
                <p:cNvPr id="87" name="图片 86"/>
                <p:cNvPicPr>
                  <a:picLocks noChangeAspect="1"/>
                </p:cNvPicPr>
                <p:nvPr/>
              </p:nvPicPr>
              <p:blipFill>
                <a:blip r:embed="rId20"/>
                <a:stretch>
                  <a:fillRect/>
                </a:stretch>
              </p:blipFill>
              <p:spPr>
                <a:xfrm>
                  <a:off x="3896659" y="3964399"/>
                  <a:ext cx="1285116" cy="540000"/>
                </a:xfrm>
                <a:prstGeom prst="rect">
                  <a:avLst/>
                </a:prstGeom>
              </p:spPr>
            </p:pic>
            <p:grpSp>
              <p:nvGrpSpPr>
                <p:cNvPr id="88" name="组合 87"/>
                <p:cNvGrpSpPr/>
                <p:nvPr/>
              </p:nvGrpSpPr>
              <p:grpSpPr>
                <a:xfrm>
                  <a:off x="3824779" y="4450026"/>
                  <a:ext cx="1385316" cy="364182"/>
                  <a:chOff x="1454273" y="4570708"/>
                  <a:chExt cx="1385316" cy="364182"/>
                </a:xfrm>
              </p:grpSpPr>
              <p:sp>
                <p:nvSpPr>
                  <p:cNvPr id="89" name="矩形 88"/>
                  <p:cNvSpPr/>
                  <p:nvPr/>
                </p:nvSpPr>
                <p:spPr>
                  <a:xfrm>
                    <a:off x="1454273" y="4570708"/>
                    <a:ext cx="1385316" cy="230832"/>
                  </a:xfrm>
                  <a:prstGeom prst="rect">
                    <a:avLst/>
                  </a:prstGeom>
                </p:spPr>
                <p:txBody>
                  <a:bodyPr wrap="none">
                    <a:spAutoFit/>
                  </a:bodyPr>
                  <a:lstStyle/>
                  <a:p>
                    <a:r>
                      <a:rPr lang="en-US" altLang="zh-CN" sz="900" dirty="0">
                        <a:solidFill>
                          <a:schemeClr val="accent6">
                            <a:lumMod val="75000"/>
                          </a:schemeClr>
                        </a:solidFill>
                      </a:rPr>
                      <a:t>S. </a:t>
                    </a:r>
                    <a:r>
                      <a:rPr lang="en-US" altLang="zh-CN" sz="900" dirty="0" err="1">
                        <a:solidFill>
                          <a:schemeClr val="accent6">
                            <a:lumMod val="75000"/>
                          </a:schemeClr>
                        </a:solidFill>
                      </a:rPr>
                      <a:t>Ishikwas</a:t>
                    </a:r>
                    <a:r>
                      <a:rPr lang="en-US" altLang="zh-CN" sz="900" dirty="0">
                        <a:solidFill>
                          <a:schemeClr val="accent6">
                            <a:lumMod val="75000"/>
                          </a:schemeClr>
                        </a:solidFill>
                      </a:rPr>
                      <a:t> et al. PRC2007</a:t>
                    </a:r>
                    <a:endParaRPr lang="zh-CN" altLang="en-US" sz="900" dirty="0">
                      <a:solidFill>
                        <a:schemeClr val="accent6">
                          <a:lumMod val="75000"/>
                        </a:schemeClr>
                      </a:solidFill>
                    </a:endParaRPr>
                  </a:p>
                </p:txBody>
              </p:sp>
              <p:sp>
                <p:nvSpPr>
                  <p:cNvPr id="90" name="矩形 89"/>
                  <p:cNvSpPr/>
                  <p:nvPr/>
                </p:nvSpPr>
                <p:spPr>
                  <a:xfrm>
                    <a:off x="1454273" y="4704058"/>
                    <a:ext cx="1378904" cy="230832"/>
                  </a:xfrm>
                  <a:prstGeom prst="rect">
                    <a:avLst/>
                  </a:prstGeom>
                </p:spPr>
                <p:txBody>
                  <a:bodyPr wrap="none">
                    <a:spAutoFit/>
                  </a:bodyPr>
                  <a:lstStyle/>
                  <a:p>
                    <a:r>
                      <a:rPr lang="en-US" altLang="zh-CN" sz="900" dirty="0">
                        <a:solidFill>
                          <a:schemeClr val="accent6">
                            <a:lumMod val="75000"/>
                          </a:schemeClr>
                        </a:solidFill>
                      </a:rPr>
                      <a:t>V. Bernard et al. PRC2007</a:t>
                    </a:r>
                    <a:endParaRPr lang="zh-CN" altLang="en-US" sz="900" dirty="0">
                      <a:solidFill>
                        <a:schemeClr val="accent6">
                          <a:lumMod val="75000"/>
                        </a:schemeClr>
                      </a:solidFill>
                    </a:endParaRPr>
                  </a:p>
                </p:txBody>
              </p:sp>
            </p:grpSp>
            <p:cxnSp>
              <p:nvCxnSpPr>
                <p:cNvPr id="91" name="直接连接符 90"/>
                <p:cNvCxnSpPr/>
                <p:nvPr/>
              </p:nvCxnSpPr>
              <p:spPr>
                <a:xfrm flipH="1">
                  <a:off x="5369623" y="3066473"/>
                  <a:ext cx="6742" cy="335402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92" name="图片 91"/>
                <p:cNvPicPr>
                  <a:picLocks noChangeAspect="1"/>
                </p:cNvPicPr>
                <p:nvPr/>
              </p:nvPicPr>
              <p:blipFill>
                <a:blip r:embed="rId21"/>
                <a:stretch>
                  <a:fillRect/>
                </a:stretch>
              </p:blipFill>
              <p:spPr>
                <a:xfrm>
                  <a:off x="3895922" y="4829170"/>
                  <a:ext cx="1286591" cy="540000"/>
                </a:xfrm>
                <a:prstGeom prst="rect">
                  <a:avLst/>
                </a:prstGeom>
              </p:spPr>
            </p:pic>
            <p:sp>
              <p:nvSpPr>
                <p:cNvPr id="93" name="矩形 92"/>
                <p:cNvSpPr/>
                <p:nvPr/>
              </p:nvSpPr>
              <p:spPr>
                <a:xfrm>
                  <a:off x="3811189" y="5358267"/>
                  <a:ext cx="1531188" cy="230832"/>
                </a:xfrm>
                <a:prstGeom prst="rect">
                  <a:avLst/>
                </a:prstGeom>
              </p:spPr>
              <p:txBody>
                <a:bodyPr wrap="none">
                  <a:spAutoFit/>
                </a:bodyPr>
                <a:lstStyle/>
                <a:p>
                  <a:r>
                    <a:rPr lang="en-US" altLang="zh-CN" sz="900" dirty="0">
                      <a:solidFill>
                        <a:srgbClr val="7030A0"/>
                      </a:solidFill>
                    </a:rPr>
                    <a:t>H. Krebs et al, PRC2012,2013</a:t>
                  </a:r>
                  <a:endParaRPr lang="zh-CN" altLang="en-US" sz="900" dirty="0">
                    <a:solidFill>
                      <a:srgbClr val="7030A0"/>
                    </a:solidFill>
                  </a:endParaRPr>
                </a:p>
              </p:txBody>
            </p:sp>
            <p:cxnSp>
              <p:nvCxnSpPr>
                <p:cNvPr id="95" name="直接连接符 94"/>
                <p:cNvCxnSpPr/>
                <p:nvPr/>
              </p:nvCxnSpPr>
              <p:spPr>
                <a:xfrm flipH="1">
                  <a:off x="6722138" y="3920656"/>
                  <a:ext cx="4867" cy="2421144"/>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7" name="组合 96"/>
                <p:cNvGrpSpPr/>
                <p:nvPr/>
              </p:nvGrpSpPr>
              <p:grpSpPr>
                <a:xfrm>
                  <a:off x="5697488" y="3972589"/>
                  <a:ext cx="926305" cy="541357"/>
                  <a:chOff x="5615195" y="3991046"/>
                  <a:chExt cx="926305" cy="541357"/>
                </a:xfrm>
              </p:grpSpPr>
              <p:pic>
                <p:nvPicPr>
                  <p:cNvPr id="96" name="图片 95"/>
                  <p:cNvPicPr>
                    <a:picLocks noChangeAspect="1"/>
                  </p:cNvPicPr>
                  <p:nvPr/>
                </p:nvPicPr>
                <p:blipFill rotWithShape="1">
                  <a:blip r:embed="rId20"/>
                  <a:srcRect l="80560" t="-251"/>
                  <a:stretch/>
                </p:blipFill>
                <p:spPr>
                  <a:xfrm>
                    <a:off x="6291673" y="3991046"/>
                    <a:ext cx="249827" cy="541357"/>
                  </a:xfrm>
                  <a:prstGeom prst="rect">
                    <a:avLst/>
                  </a:prstGeom>
                </p:spPr>
              </p:pic>
              <p:pic>
                <p:nvPicPr>
                  <p:cNvPr id="94" name="图片 93"/>
                  <p:cNvPicPr>
                    <a:picLocks noChangeAspect="1"/>
                  </p:cNvPicPr>
                  <p:nvPr/>
                </p:nvPicPr>
                <p:blipFill>
                  <a:blip r:embed="rId22"/>
                  <a:stretch>
                    <a:fillRect/>
                  </a:stretch>
                </p:blipFill>
                <p:spPr>
                  <a:xfrm>
                    <a:off x="5615195" y="3992403"/>
                    <a:ext cx="639921" cy="540000"/>
                  </a:xfrm>
                  <a:prstGeom prst="rect">
                    <a:avLst/>
                  </a:prstGeom>
                </p:spPr>
              </p:pic>
            </p:grpSp>
            <p:sp>
              <p:nvSpPr>
                <p:cNvPr id="98" name="文本框 97"/>
                <p:cNvSpPr txBox="1"/>
                <p:nvPr/>
              </p:nvSpPr>
              <p:spPr>
                <a:xfrm>
                  <a:off x="5755187" y="3544580"/>
                  <a:ext cx="516488" cy="338554"/>
                </a:xfrm>
                <a:prstGeom prst="rect">
                  <a:avLst/>
                </a:prstGeom>
                <a:noFill/>
              </p:spPr>
              <p:txBody>
                <a:bodyPr wrap="none" rtlCol="0">
                  <a:spAutoFit/>
                </a:bodyPr>
                <a:lstStyle/>
                <a:p>
                  <a:r>
                    <a:rPr lang="en-US" altLang="zh-CN" sz="1600" dirty="0"/>
                    <a:t>4NF</a:t>
                  </a:r>
                  <a:endParaRPr lang="zh-CN" altLang="en-US" sz="1600" dirty="0"/>
                </a:p>
              </p:txBody>
            </p:sp>
            <p:grpSp>
              <p:nvGrpSpPr>
                <p:cNvPr id="101" name="组合 100"/>
                <p:cNvGrpSpPr/>
                <p:nvPr/>
              </p:nvGrpSpPr>
              <p:grpSpPr>
                <a:xfrm>
                  <a:off x="5655883" y="4818616"/>
                  <a:ext cx="925652" cy="565123"/>
                  <a:chOff x="5467440" y="4819780"/>
                  <a:chExt cx="925652" cy="565123"/>
                </a:xfrm>
              </p:grpSpPr>
              <p:pic>
                <p:nvPicPr>
                  <p:cNvPr id="99" name="图片 98"/>
                  <p:cNvPicPr>
                    <a:picLocks noChangeAspect="1"/>
                  </p:cNvPicPr>
                  <p:nvPr/>
                </p:nvPicPr>
                <p:blipFill>
                  <a:blip r:embed="rId23"/>
                  <a:stretch>
                    <a:fillRect/>
                  </a:stretch>
                </p:blipFill>
                <p:spPr>
                  <a:xfrm>
                    <a:off x="5467440" y="4844903"/>
                    <a:ext cx="638372" cy="540000"/>
                  </a:xfrm>
                  <a:prstGeom prst="rect">
                    <a:avLst/>
                  </a:prstGeom>
                </p:spPr>
              </p:pic>
              <p:pic>
                <p:nvPicPr>
                  <p:cNvPr id="100" name="图片 99"/>
                  <p:cNvPicPr>
                    <a:picLocks noChangeAspect="1"/>
                  </p:cNvPicPr>
                  <p:nvPr/>
                </p:nvPicPr>
                <p:blipFill rotWithShape="1">
                  <a:blip r:embed="rId21"/>
                  <a:srcRect l="78513" t="-3580" b="-1"/>
                  <a:stretch/>
                </p:blipFill>
                <p:spPr>
                  <a:xfrm>
                    <a:off x="6116636" y="4819780"/>
                    <a:ext cx="276456" cy="559337"/>
                  </a:xfrm>
                  <a:prstGeom prst="rect">
                    <a:avLst/>
                  </a:prstGeom>
                </p:spPr>
              </p:pic>
            </p:grpSp>
            <p:grpSp>
              <p:nvGrpSpPr>
                <p:cNvPr id="104" name="组合 103"/>
                <p:cNvGrpSpPr/>
                <p:nvPr/>
              </p:nvGrpSpPr>
              <p:grpSpPr>
                <a:xfrm>
                  <a:off x="3820515" y="5733690"/>
                  <a:ext cx="1437404" cy="559121"/>
                  <a:chOff x="3692206" y="5733690"/>
                  <a:chExt cx="1437404" cy="559121"/>
                </a:xfrm>
              </p:grpSpPr>
              <p:pic>
                <p:nvPicPr>
                  <p:cNvPr id="102" name="图片 101"/>
                  <p:cNvPicPr>
                    <a:picLocks noChangeAspect="1"/>
                  </p:cNvPicPr>
                  <p:nvPr/>
                </p:nvPicPr>
                <p:blipFill>
                  <a:blip r:embed="rId24"/>
                  <a:stretch>
                    <a:fillRect/>
                  </a:stretch>
                </p:blipFill>
                <p:spPr>
                  <a:xfrm>
                    <a:off x="3692206" y="5752811"/>
                    <a:ext cx="1137402" cy="540000"/>
                  </a:xfrm>
                  <a:prstGeom prst="rect">
                    <a:avLst/>
                  </a:prstGeom>
                </p:spPr>
              </p:pic>
              <p:pic>
                <p:nvPicPr>
                  <p:cNvPr id="103" name="图片 102"/>
                  <p:cNvPicPr>
                    <a:picLocks noChangeAspect="1"/>
                  </p:cNvPicPr>
                  <p:nvPr/>
                </p:nvPicPr>
                <p:blipFill rotWithShape="1">
                  <a:blip r:embed="rId17"/>
                  <a:srcRect l="77698" t="855"/>
                  <a:stretch/>
                </p:blipFill>
                <p:spPr>
                  <a:xfrm>
                    <a:off x="4865115" y="5733690"/>
                    <a:ext cx="264495" cy="531814"/>
                  </a:xfrm>
                  <a:prstGeom prst="rect">
                    <a:avLst/>
                  </a:prstGeom>
                </p:spPr>
              </p:pic>
            </p:grpSp>
            <p:grpSp>
              <p:nvGrpSpPr>
                <p:cNvPr id="109" name="组合 108"/>
                <p:cNvGrpSpPr/>
                <p:nvPr/>
              </p:nvGrpSpPr>
              <p:grpSpPr>
                <a:xfrm>
                  <a:off x="5658680" y="5742199"/>
                  <a:ext cx="935123" cy="550612"/>
                  <a:chOff x="5452397" y="5743737"/>
                  <a:chExt cx="935123" cy="550612"/>
                </a:xfrm>
              </p:grpSpPr>
              <p:pic>
                <p:nvPicPr>
                  <p:cNvPr id="105" name="图片 104"/>
                  <p:cNvPicPr>
                    <a:picLocks noChangeAspect="1"/>
                  </p:cNvPicPr>
                  <p:nvPr/>
                </p:nvPicPr>
                <p:blipFill>
                  <a:blip r:embed="rId25"/>
                  <a:stretch>
                    <a:fillRect/>
                  </a:stretch>
                </p:blipFill>
                <p:spPr>
                  <a:xfrm>
                    <a:off x="5452397" y="5743737"/>
                    <a:ext cx="632156" cy="540000"/>
                  </a:xfrm>
                  <a:prstGeom prst="rect">
                    <a:avLst/>
                  </a:prstGeom>
                </p:spPr>
              </p:pic>
              <p:pic>
                <p:nvPicPr>
                  <p:cNvPr id="108" name="图片 107"/>
                  <p:cNvPicPr>
                    <a:picLocks noChangeAspect="1"/>
                  </p:cNvPicPr>
                  <p:nvPr/>
                </p:nvPicPr>
                <p:blipFill rotWithShape="1">
                  <a:blip r:embed="rId17"/>
                  <a:srcRect l="77698" t="855"/>
                  <a:stretch/>
                </p:blipFill>
                <p:spPr>
                  <a:xfrm>
                    <a:off x="6123025" y="5762535"/>
                    <a:ext cx="264495" cy="531814"/>
                  </a:xfrm>
                  <a:prstGeom prst="rect">
                    <a:avLst/>
                  </a:prstGeom>
                </p:spPr>
              </p:pic>
            </p:grpSp>
            <p:grpSp>
              <p:nvGrpSpPr>
                <p:cNvPr id="112" name="组合 111"/>
                <p:cNvGrpSpPr/>
                <p:nvPr/>
              </p:nvGrpSpPr>
              <p:grpSpPr>
                <a:xfrm>
                  <a:off x="6823510" y="5759632"/>
                  <a:ext cx="1130692" cy="573174"/>
                  <a:chOff x="6504260" y="5768626"/>
                  <a:chExt cx="1130692" cy="573174"/>
                </a:xfrm>
              </p:grpSpPr>
              <p:pic>
                <p:nvPicPr>
                  <p:cNvPr id="110" name="图片 109"/>
                  <p:cNvPicPr>
                    <a:picLocks noChangeAspect="1"/>
                  </p:cNvPicPr>
                  <p:nvPr/>
                </p:nvPicPr>
                <p:blipFill>
                  <a:blip r:embed="rId26"/>
                  <a:stretch>
                    <a:fillRect/>
                  </a:stretch>
                </p:blipFill>
                <p:spPr>
                  <a:xfrm>
                    <a:off x="6504260" y="5768626"/>
                    <a:ext cx="822414" cy="540000"/>
                  </a:xfrm>
                  <a:prstGeom prst="rect">
                    <a:avLst/>
                  </a:prstGeom>
                </p:spPr>
              </p:pic>
              <p:pic>
                <p:nvPicPr>
                  <p:cNvPr id="111" name="图片 110"/>
                  <p:cNvPicPr>
                    <a:picLocks noChangeAspect="1"/>
                  </p:cNvPicPr>
                  <p:nvPr/>
                </p:nvPicPr>
                <p:blipFill rotWithShape="1">
                  <a:blip r:embed="rId17"/>
                  <a:srcRect l="77698" t="855"/>
                  <a:stretch/>
                </p:blipFill>
                <p:spPr>
                  <a:xfrm>
                    <a:off x="7370457" y="5809986"/>
                    <a:ext cx="264495" cy="531814"/>
                  </a:xfrm>
                  <a:prstGeom prst="rect">
                    <a:avLst/>
                  </a:prstGeom>
                </p:spPr>
              </p:pic>
            </p:grpSp>
            <p:sp>
              <p:nvSpPr>
                <p:cNvPr id="113" name="文本框 112"/>
                <p:cNvSpPr txBox="1"/>
                <p:nvPr/>
              </p:nvSpPr>
              <p:spPr>
                <a:xfrm>
                  <a:off x="6969267" y="5278166"/>
                  <a:ext cx="516488" cy="338554"/>
                </a:xfrm>
                <a:prstGeom prst="rect">
                  <a:avLst/>
                </a:prstGeom>
                <a:noFill/>
              </p:spPr>
              <p:txBody>
                <a:bodyPr wrap="none" rtlCol="0">
                  <a:spAutoFit/>
                </a:bodyPr>
                <a:lstStyle/>
                <a:p>
                  <a:r>
                    <a:rPr lang="en-US" altLang="zh-CN" sz="1600" dirty="0"/>
                    <a:t>5NF</a:t>
                  </a:r>
                  <a:endParaRPr lang="zh-CN" altLang="en-US" sz="1600" dirty="0"/>
                </a:p>
              </p:txBody>
            </p:sp>
            <p:sp>
              <p:nvSpPr>
                <p:cNvPr id="114" name="矩形 113"/>
                <p:cNvSpPr/>
                <p:nvPr/>
              </p:nvSpPr>
              <p:spPr>
                <a:xfrm>
                  <a:off x="1670297" y="6219405"/>
                  <a:ext cx="1473480" cy="230832"/>
                </a:xfrm>
                <a:prstGeom prst="rect">
                  <a:avLst/>
                </a:prstGeom>
              </p:spPr>
              <p:txBody>
                <a:bodyPr wrap="none">
                  <a:spAutoFit/>
                </a:bodyPr>
                <a:lstStyle/>
                <a:p>
                  <a:r>
                    <a:rPr lang="en-US" altLang="zh-CN" sz="900" dirty="0"/>
                    <a:t>R. </a:t>
                  </a:r>
                  <a:r>
                    <a:rPr lang="en-US" altLang="zh-CN" sz="900" dirty="0" err="1"/>
                    <a:t>Machleidt</a:t>
                  </a:r>
                  <a:r>
                    <a:rPr lang="en-US" altLang="zh-CN" sz="900" dirty="0"/>
                    <a:t> et al. PRC2015</a:t>
                  </a:r>
                  <a:endParaRPr lang="zh-CN" altLang="en-US" sz="900" dirty="0"/>
                </a:p>
              </p:txBody>
            </p:sp>
            <p:sp>
              <p:nvSpPr>
                <p:cNvPr id="115" name="矩形 114"/>
                <p:cNvSpPr/>
                <p:nvPr/>
              </p:nvSpPr>
              <p:spPr>
                <a:xfrm>
                  <a:off x="5428488" y="4541684"/>
                  <a:ext cx="1242648" cy="230832"/>
                </a:xfrm>
                <a:prstGeom prst="rect">
                  <a:avLst/>
                </a:prstGeom>
              </p:spPr>
              <p:txBody>
                <a:bodyPr wrap="none">
                  <a:spAutoFit/>
                </a:bodyPr>
                <a:lstStyle/>
                <a:p>
                  <a:r>
                    <a:rPr lang="en-US" altLang="zh-CN" sz="900" dirty="0">
                      <a:solidFill>
                        <a:schemeClr val="accent6">
                          <a:lumMod val="75000"/>
                        </a:schemeClr>
                      </a:solidFill>
                    </a:rPr>
                    <a:t>E. </a:t>
                  </a:r>
                  <a:r>
                    <a:rPr lang="en-US" altLang="zh-CN" sz="900" dirty="0" err="1">
                      <a:solidFill>
                        <a:schemeClr val="accent6">
                          <a:lumMod val="75000"/>
                        </a:schemeClr>
                      </a:solidFill>
                    </a:rPr>
                    <a:t>Epelbaum</a:t>
                  </a:r>
                  <a:r>
                    <a:rPr lang="en-US" altLang="zh-CN" sz="900" dirty="0">
                      <a:solidFill>
                        <a:schemeClr val="accent6">
                          <a:lumMod val="75000"/>
                        </a:schemeClr>
                      </a:solidFill>
                    </a:rPr>
                    <a:t> EPJA2007</a:t>
                  </a:r>
                  <a:endParaRPr lang="zh-CN" altLang="en-US" sz="900" dirty="0">
                    <a:solidFill>
                      <a:schemeClr val="accent6">
                        <a:lumMod val="75000"/>
                      </a:schemeClr>
                    </a:solidFill>
                  </a:endParaRPr>
                </a:p>
              </p:txBody>
            </p:sp>
          </p:grpSp>
          <mc:AlternateContent xmlns:mc="http://schemas.openxmlformats.org/markup-compatibility/2006" xmlns:a14="http://schemas.microsoft.com/office/drawing/2010/main">
            <mc:Choice Requires="a14">
              <p:sp>
                <p:nvSpPr>
                  <p:cNvPr id="117" name="文本框 116"/>
                  <p:cNvSpPr txBox="1"/>
                  <p:nvPr/>
                </p:nvSpPr>
                <p:spPr>
                  <a:xfrm>
                    <a:off x="687352" y="2436144"/>
                    <a:ext cx="838115" cy="307777"/>
                  </a:xfrm>
                  <a:prstGeom prst="rect">
                    <a:avLst/>
                  </a:prstGeom>
                  <a:noFill/>
                </p:spPr>
                <p:txBody>
                  <a:bodyPr wrap="none" rtlCol="0">
                    <a:spAutoFit/>
                  </a:bodyPr>
                  <a:lstStyle/>
                  <a:p>
                    <a14:m>
                      <m:oMath xmlns:m="http://schemas.openxmlformats.org/officeDocument/2006/math">
                        <m:r>
                          <m:rPr>
                            <m:sty m:val="p"/>
                          </m:rPr>
                          <a:rPr lang="en-US" altLang="zh-CN" sz="1400">
                            <a:solidFill>
                              <a:srgbClr val="0070C0"/>
                            </a:solidFill>
                            <a:latin typeface="Cambria Math" panose="02040503050406030204" pitchFamily="18" charset="0"/>
                            <a:ea typeface="微软雅黑" panose="020B0503020204020204" pitchFamily="34" charset="-122"/>
                          </a:rPr>
                          <m:t>NLO</m:t>
                        </m:r>
                      </m:oMath>
                    </a14:m>
                    <a:r>
                      <a:rPr lang="en-US" altLang="zh-CN" sz="1400" dirty="0">
                        <a:solidFill>
                          <a:srgbClr val="0070C0"/>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rgbClr val="0070C0"/>
                                </a:solidFill>
                                <a:latin typeface="Cambria Math" panose="02040503050406030204" pitchFamily="18" charset="0"/>
                              </a:rPr>
                            </m:ctrlPr>
                          </m:sSupPr>
                          <m:e>
                            <m:r>
                              <m:rPr>
                                <m:sty m:val="p"/>
                              </m:rPr>
                              <a:rPr lang="en-US" altLang="zh-CN" sz="1400">
                                <a:solidFill>
                                  <a:srgbClr val="0070C0"/>
                                </a:solidFill>
                                <a:latin typeface="Cambria Math" panose="02040503050406030204" pitchFamily="18" charset="0"/>
                              </a:rPr>
                              <m:t>Q</m:t>
                            </m:r>
                          </m:e>
                          <m:sup>
                            <m:r>
                              <a:rPr lang="en-US" altLang="zh-CN" sz="1400" i="1">
                                <a:solidFill>
                                  <a:srgbClr val="0070C0"/>
                                </a:solidFill>
                                <a:latin typeface="Cambria Math" panose="02040503050406030204" pitchFamily="18" charset="0"/>
                              </a:rPr>
                              <m:t>2</m:t>
                            </m:r>
                          </m:sup>
                        </m:sSup>
                      </m:oMath>
                    </a14:m>
                    <a:r>
                      <a:rPr lang="en-US" altLang="zh-CN" sz="1400" dirty="0">
                        <a:solidFill>
                          <a:srgbClr val="0070C0"/>
                        </a:solidFill>
                        <a:latin typeface="微软雅黑" panose="020B0503020204020204" pitchFamily="34" charset="-122"/>
                        <a:ea typeface="微软雅黑" panose="020B0503020204020204" pitchFamily="34" charset="-122"/>
                      </a:rPr>
                      <a:t>)</a:t>
                    </a:r>
                    <a:endParaRPr lang="zh-CN" altLang="en-US" sz="1400" dirty="0">
                      <a:solidFill>
                        <a:srgbClr val="0070C0"/>
                      </a:solidFill>
                      <a:latin typeface="微软雅黑" panose="020B0503020204020204" pitchFamily="34" charset="-122"/>
                      <a:ea typeface="微软雅黑" panose="020B0503020204020204" pitchFamily="34" charset="-122"/>
                    </a:endParaRPr>
                  </a:p>
                </p:txBody>
              </p:sp>
            </mc:Choice>
            <mc:Fallback xmlns="">
              <p:sp>
                <p:nvSpPr>
                  <p:cNvPr id="117" name="文本框 116"/>
                  <p:cNvSpPr txBox="1">
                    <a:spLocks noRot="1" noChangeAspect="1" noMove="1" noResize="1" noEditPoints="1" noAdjustHandles="1" noChangeArrowheads="1" noChangeShapeType="1" noTextEdit="1"/>
                  </p:cNvSpPr>
                  <p:nvPr/>
                </p:nvSpPr>
                <p:spPr>
                  <a:xfrm>
                    <a:off x="687352" y="2436144"/>
                    <a:ext cx="838115" cy="307777"/>
                  </a:xfrm>
                  <a:prstGeom prst="rect">
                    <a:avLst/>
                  </a:prstGeom>
                  <a:blipFill rotWithShape="0">
                    <a:blip r:embed="rId27"/>
                    <a:stretch>
                      <a:fillRect t="-4000" r="-146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8" name="文本框 117"/>
                  <p:cNvSpPr txBox="1"/>
                  <p:nvPr/>
                </p:nvSpPr>
                <p:spPr>
                  <a:xfrm>
                    <a:off x="748266" y="1590194"/>
                    <a:ext cx="716286" cy="307777"/>
                  </a:xfrm>
                  <a:prstGeom prst="rect">
                    <a:avLst/>
                  </a:prstGeom>
                  <a:noFill/>
                </p:spPr>
                <p:txBody>
                  <a:bodyPr wrap="none" rtlCol="0">
                    <a:spAutoFit/>
                  </a:bodyPr>
                  <a:lstStyle/>
                  <a:p>
                    <a14:m>
                      <m:oMath xmlns:m="http://schemas.openxmlformats.org/officeDocument/2006/math">
                        <m:r>
                          <m:rPr>
                            <m:sty m:val="p"/>
                          </m:rPr>
                          <a:rPr lang="en-US" altLang="zh-CN" sz="1400">
                            <a:latin typeface="Cambria Math" panose="02040503050406030204" pitchFamily="18" charset="0"/>
                            <a:ea typeface="微软雅黑" panose="020B0503020204020204" pitchFamily="34" charset="-122"/>
                          </a:rPr>
                          <m:t>LO</m:t>
                        </m:r>
                      </m:oMath>
                    </a14:m>
                    <a:r>
                      <a:rPr lang="en-US" altLang="zh-CN" sz="1400" dirty="0">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latin typeface="Cambria Math" panose="02040503050406030204" pitchFamily="18" charset="0"/>
                              </a:rPr>
                            </m:ctrlPr>
                          </m:sSupPr>
                          <m:e>
                            <m:r>
                              <m:rPr>
                                <m:sty m:val="p"/>
                              </m:rPr>
                              <a:rPr lang="en-US" altLang="zh-CN" sz="1400">
                                <a:latin typeface="Cambria Math" panose="02040503050406030204" pitchFamily="18" charset="0"/>
                              </a:rPr>
                              <m:t>Q</m:t>
                            </m:r>
                          </m:e>
                          <m:sup>
                            <m:r>
                              <a:rPr lang="en-US" altLang="zh-CN" sz="1400" i="1">
                                <a:latin typeface="Cambria Math" panose="02040503050406030204" pitchFamily="18" charset="0"/>
                              </a:rPr>
                              <m:t>0</m:t>
                            </m:r>
                          </m:sup>
                        </m:sSup>
                      </m:oMath>
                    </a14:m>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mc:Choice>
            <mc:Fallback xmlns="">
              <p:sp>
                <p:nvSpPr>
                  <p:cNvPr id="118" name="文本框 117"/>
                  <p:cNvSpPr txBox="1">
                    <a:spLocks noRot="1" noChangeAspect="1" noMove="1" noResize="1" noEditPoints="1" noAdjustHandles="1" noChangeArrowheads="1" noChangeShapeType="1" noTextEdit="1"/>
                  </p:cNvSpPr>
                  <p:nvPr/>
                </p:nvSpPr>
                <p:spPr>
                  <a:xfrm>
                    <a:off x="748266" y="1590194"/>
                    <a:ext cx="716286" cy="307777"/>
                  </a:xfrm>
                  <a:prstGeom prst="rect">
                    <a:avLst/>
                  </a:prstGeom>
                  <a:blipFill rotWithShape="0">
                    <a:blip r:embed="rId28"/>
                    <a:stretch>
                      <a:fillRect t="-4000" r="-2564" b="-20000"/>
                    </a:stretch>
                  </a:blipFill>
                </p:spPr>
                <p:txBody>
                  <a:bodyPr/>
                  <a:lstStyle/>
                  <a:p>
                    <a:r>
                      <a:rPr lang="zh-CN" altLang="en-US">
                        <a:noFill/>
                      </a:rPr>
                      <a:t> </a:t>
                    </a:r>
                  </a:p>
                </p:txBody>
              </p:sp>
            </mc:Fallback>
          </mc:AlternateContent>
        </p:grpSp>
        <p:sp>
          <p:nvSpPr>
            <p:cNvPr id="4" name="文本框 3"/>
            <p:cNvSpPr txBox="1"/>
            <p:nvPr/>
          </p:nvSpPr>
          <p:spPr>
            <a:xfrm>
              <a:off x="4487539" y="1348085"/>
              <a:ext cx="910634" cy="276999"/>
            </a:xfrm>
            <a:prstGeom prst="rect">
              <a:avLst/>
            </a:prstGeom>
            <a:noFill/>
          </p:spPr>
          <p:txBody>
            <a:bodyPr wrap="none" rtlCol="0">
              <a:spAutoFit/>
            </a:bodyPr>
            <a:lstStyle/>
            <a:p>
              <a:r>
                <a:rPr lang="en-US" altLang="zh-CN" sz="1200" b="1" dirty="0"/>
                <a:t>1990 2N LO</a:t>
              </a:r>
              <a:endParaRPr lang="zh-CN" altLang="en-US" sz="1200" b="1" dirty="0"/>
            </a:p>
          </p:txBody>
        </p:sp>
        <mc:AlternateContent xmlns:mc="http://schemas.openxmlformats.org/markup-compatibility/2006">
          <mc:Choice xmlns:a14="http://schemas.microsoft.com/office/drawing/2010/main" Requires="a14">
            <p:sp>
              <p:nvSpPr>
                <p:cNvPr id="107" name="文本框 106"/>
                <p:cNvSpPr txBox="1"/>
                <p:nvPr/>
              </p:nvSpPr>
              <p:spPr>
                <a:xfrm>
                  <a:off x="5376865" y="2231516"/>
                  <a:ext cx="1051891" cy="276999"/>
                </a:xfrm>
                <a:prstGeom prst="rect">
                  <a:avLst/>
                </a:prstGeom>
                <a:noFill/>
              </p:spPr>
              <p:txBody>
                <a:bodyPr wrap="none" rtlCol="0">
                  <a:spAutoFit/>
                </a:bodyPr>
                <a:lstStyle/>
                <a:p>
                  <a:r>
                    <a:rPr lang="en-US" altLang="zh-CN" sz="1200" b="1" dirty="0">
                      <a:solidFill>
                        <a:srgbClr val="0070C0"/>
                      </a:solidFill>
                    </a:rPr>
                    <a:t>1997 2N </a:t>
                  </a:r>
                  <a14:m>
                    <m:oMath xmlns:m="http://schemas.openxmlformats.org/officeDocument/2006/math">
                      <m:r>
                        <a:rPr lang="en-US" altLang="zh-CN" sz="1200" b="1" i="1">
                          <a:solidFill>
                            <a:srgbClr val="0070C0"/>
                          </a:solidFill>
                          <a:latin typeface="Cambria Math" panose="02040503050406030204" pitchFamily="18" charset="0"/>
                          <a:ea typeface="微软雅黑" panose="020B0503020204020204" pitchFamily="34" charset="-122"/>
                        </a:rPr>
                        <m:t>𝐍𝐋𝐎</m:t>
                      </m:r>
                    </m:oMath>
                  </a14:m>
                  <a:endParaRPr lang="zh-CN" altLang="en-US" sz="1200" b="1" dirty="0">
                    <a:solidFill>
                      <a:srgbClr val="0070C0"/>
                    </a:solidFill>
                  </a:endParaRPr>
                </a:p>
              </p:txBody>
            </p:sp>
          </mc:Choice>
          <mc:Fallback>
            <p:sp>
              <p:nvSpPr>
                <p:cNvPr id="107" name="文本框 106"/>
                <p:cNvSpPr txBox="1">
                  <a:spLocks noRot="1" noChangeAspect="1" noMove="1" noResize="1" noEditPoints="1" noAdjustHandles="1" noChangeArrowheads="1" noChangeShapeType="1" noTextEdit="1"/>
                </p:cNvSpPr>
                <p:nvPr/>
              </p:nvSpPr>
              <p:spPr>
                <a:xfrm>
                  <a:off x="5376865" y="2231516"/>
                  <a:ext cx="1051891" cy="276999"/>
                </a:xfrm>
                <a:prstGeom prst="rect">
                  <a:avLst/>
                </a:prstGeom>
                <a:blipFill rotWithShape="0">
                  <a:blip r:embed="rId29"/>
                  <a:stretch>
                    <a:fillRect l="-578" b="-1521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1" name="文本框 120"/>
                <p:cNvSpPr txBox="1"/>
                <p:nvPr/>
              </p:nvSpPr>
              <p:spPr>
                <a:xfrm>
                  <a:off x="6159649" y="2972650"/>
                  <a:ext cx="1135247" cy="281167"/>
                </a:xfrm>
                <a:prstGeom prst="rect">
                  <a:avLst/>
                </a:prstGeom>
                <a:noFill/>
              </p:spPr>
              <p:txBody>
                <a:bodyPr wrap="none" rtlCol="0">
                  <a:spAutoFit/>
                </a:bodyPr>
                <a:lstStyle/>
                <a:p>
                  <a:r>
                    <a:rPr lang="en-US" altLang="zh-CN" sz="1200" b="1" dirty="0">
                      <a:solidFill>
                        <a:srgbClr val="00B050"/>
                      </a:solidFill>
                    </a:rPr>
                    <a:t>2000 2N </a:t>
                  </a:r>
                  <a14:m>
                    <m:oMath xmlns:m="http://schemas.openxmlformats.org/officeDocument/2006/math">
                      <m:sSup>
                        <m:sSupPr>
                          <m:ctrlPr>
                            <a:rPr lang="en-US" altLang="zh-CN" sz="1200" b="1" i="1">
                              <a:solidFill>
                                <a:srgbClr val="00B050"/>
                              </a:solidFill>
                              <a:latin typeface="Cambria Math" panose="02040503050406030204" pitchFamily="18" charset="0"/>
                              <a:ea typeface="微软雅黑" panose="020B0503020204020204" pitchFamily="34" charset="-122"/>
                            </a:rPr>
                          </m:ctrlPr>
                        </m:sSupPr>
                        <m:e>
                          <m:r>
                            <a:rPr lang="en-US" altLang="zh-CN" sz="1200" b="1">
                              <a:solidFill>
                                <a:srgbClr val="00B050"/>
                              </a:solidFill>
                              <a:latin typeface="Cambria Math" panose="02040503050406030204" pitchFamily="18" charset="0"/>
                              <a:ea typeface="微软雅黑" panose="020B0503020204020204" pitchFamily="34" charset="-122"/>
                            </a:rPr>
                            <m:t>𝐍</m:t>
                          </m:r>
                        </m:e>
                        <m:sup>
                          <m:r>
                            <a:rPr lang="en-US" altLang="zh-CN" sz="1200" b="1">
                              <a:solidFill>
                                <a:srgbClr val="00B050"/>
                              </a:solidFill>
                              <a:latin typeface="Cambria Math" panose="02040503050406030204" pitchFamily="18" charset="0"/>
                              <a:ea typeface="微软雅黑" panose="020B0503020204020204" pitchFamily="34" charset="-122"/>
                            </a:rPr>
                            <m:t>𝟐</m:t>
                          </m:r>
                        </m:sup>
                      </m:sSup>
                      <m:r>
                        <a:rPr lang="en-US" altLang="zh-CN" sz="1200" b="1" i="1">
                          <a:solidFill>
                            <a:srgbClr val="00B050"/>
                          </a:solidFill>
                          <a:latin typeface="Cambria Math" panose="02040503050406030204" pitchFamily="18" charset="0"/>
                          <a:ea typeface="微软雅黑" panose="020B0503020204020204" pitchFamily="34" charset="-122"/>
                        </a:rPr>
                        <m:t>𝐋𝐎</m:t>
                      </m:r>
                    </m:oMath>
                  </a14:m>
                  <a:endParaRPr lang="zh-CN" altLang="en-US" sz="1200" b="1" dirty="0">
                    <a:solidFill>
                      <a:srgbClr val="00B050"/>
                    </a:solidFill>
                  </a:endParaRPr>
                </a:p>
              </p:txBody>
            </p:sp>
          </mc:Choice>
          <mc:Fallback>
            <p:sp>
              <p:nvSpPr>
                <p:cNvPr id="121" name="文本框 120"/>
                <p:cNvSpPr txBox="1">
                  <a:spLocks noRot="1" noChangeAspect="1" noMove="1" noResize="1" noEditPoints="1" noAdjustHandles="1" noChangeArrowheads="1" noChangeShapeType="1" noTextEdit="1"/>
                </p:cNvSpPr>
                <p:nvPr/>
              </p:nvSpPr>
              <p:spPr>
                <a:xfrm>
                  <a:off x="6159649" y="2972650"/>
                  <a:ext cx="1135247" cy="281167"/>
                </a:xfrm>
                <a:prstGeom prst="rect">
                  <a:avLst/>
                </a:prstGeom>
                <a:blipFill rotWithShape="0">
                  <a:blip r:embed="rId30"/>
                  <a:stretch>
                    <a:fillRect b="-1739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2" name="文本框 121"/>
                <p:cNvSpPr txBox="1"/>
                <p:nvPr/>
              </p:nvSpPr>
              <p:spPr>
                <a:xfrm>
                  <a:off x="6804872" y="3568264"/>
                  <a:ext cx="1130502" cy="281167"/>
                </a:xfrm>
                <a:prstGeom prst="rect">
                  <a:avLst/>
                </a:prstGeom>
                <a:noFill/>
              </p:spPr>
              <p:txBody>
                <a:bodyPr wrap="none" rtlCol="0">
                  <a:spAutoFit/>
                </a:bodyPr>
                <a:lstStyle/>
                <a:p>
                  <a:r>
                    <a:rPr lang="en-US" altLang="zh-CN" sz="1200" b="1" dirty="0">
                      <a:solidFill>
                        <a:schemeClr val="accent6">
                          <a:lumMod val="75000"/>
                        </a:schemeClr>
                      </a:solidFill>
                    </a:rPr>
                    <a:t>2003 2N </a:t>
                  </a:r>
                  <a14:m>
                    <m:oMath xmlns:m="http://schemas.openxmlformats.org/officeDocument/2006/math">
                      <m:sSup>
                        <m:sSupPr>
                          <m:ctrlPr>
                            <a:rPr lang="en-US" altLang="zh-CN" sz="1200" b="1" i="1">
                              <a:solidFill>
                                <a:schemeClr val="accent6">
                                  <a:lumMod val="75000"/>
                                </a:schemeClr>
                              </a:solidFill>
                              <a:latin typeface="Cambria Math" panose="02040503050406030204" pitchFamily="18" charset="0"/>
                              <a:ea typeface="微软雅黑" panose="020B0503020204020204" pitchFamily="34" charset="-122"/>
                            </a:rPr>
                          </m:ctrlPr>
                        </m:sSupPr>
                        <m:e>
                          <m:r>
                            <a:rPr lang="en-US" altLang="zh-CN" sz="1200" b="1">
                              <a:solidFill>
                                <a:schemeClr val="accent6">
                                  <a:lumMod val="75000"/>
                                </a:schemeClr>
                              </a:solidFill>
                              <a:latin typeface="Cambria Math" panose="02040503050406030204" pitchFamily="18" charset="0"/>
                              <a:ea typeface="微软雅黑" panose="020B0503020204020204" pitchFamily="34" charset="-122"/>
                            </a:rPr>
                            <m:t>𝐍</m:t>
                          </m:r>
                        </m:e>
                        <m:sup>
                          <m:r>
                            <a:rPr lang="en-US" altLang="zh-CN" sz="1200" b="1">
                              <a:solidFill>
                                <a:schemeClr val="accent6">
                                  <a:lumMod val="75000"/>
                                </a:schemeClr>
                              </a:solidFill>
                              <a:latin typeface="Cambria Math" panose="02040503050406030204" pitchFamily="18" charset="0"/>
                              <a:ea typeface="微软雅黑" panose="020B0503020204020204" pitchFamily="34" charset="-122"/>
                            </a:rPr>
                            <m:t>𝟑</m:t>
                          </m:r>
                        </m:sup>
                      </m:sSup>
                      <m:r>
                        <a:rPr lang="en-US" altLang="zh-CN" sz="1200" b="1" i="1">
                          <a:solidFill>
                            <a:schemeClr val="accent6">
                              <a:lumMod val="75000"/>
                            </a:schemeClr>
                          </a:solidFill>
                          <a:latin typeface="Cambria Math" panose="02040503050406030204" pitchFamily="18" charset="0"/>
                          <a:ea typeface="微软雅黑" panose="020B0503020204020204" pitchFamily="34" charset="-122"/>
                        </a:rPr>
                        <m:t>𝐋𝐎</m:t>
                      </m:r>
                    </m:oMath>
                  </a14:m>
                  <a:endParaRPr lang="zh-CN" altLang="en-US" sz="1200" b="1" dirty="0">
                    <a:solidFill>
                      <a:schemeClr val="accent6">
                        <a:lumMod val="75000"/>
                      </a:schemeClr>
                    </a:solidFill>
                  </a:endParaRPr>
                </a:p>
              </p:txBody>
            </p:sp>
          </mc:Choice>
          <mc:Fallback>
            <p:sp>
              <p:nvSpPr>
                <p:cNvPr id="122" name="文本框 121"/>
                <p:cNvSpPr txBox="1">
                  <a:spLocks noRot="1" noChangeAspect="1" noMove="1" noResize="1" noEditPoints="1" noAdjustHandles="1" noChangeArrowheads="1" noChangeShapeType="1" noTextEdit="1"/>
                </p:cNvSpPr>
                <p:nvPr/>
              </p:nvSpPr>
              <p:spPr>
                <a:xfrm>
                  <a:off x="6804872" y="3568264"/>
                  <a:ext cx="1130502" cy="281167"/>
                </a:xfrm>
                <a:prstGeom prst="rect">
                  <a:avLst/>
                </a:prstGeom>
                <a:blipFill rotWithShape="0">
                  <a:blip r:embed="rId31"/>
                  <a:stretch>
                    <a:fillRect b="-17391"/>
                  </a:stretch>
                </a:blipFill>
              </p:spPr>
              <p:txBody>
                <a:bodyPr/>
                <a:lstStyle/>
                <a:p>
                  <a:r>
                    <a:rPr lang="zh-CN" altLang="en-US">
                      <a:noFill/>
                    </a:rPr>
                    <a:t> </a:t>
                  </a:r>
                </a:p>
              </p:txBody>
            </p:sp>
          </mc:Fallback>
        </mc:AlternateContent>
        <p:sp>
          <p:nvSpPr>
            <p:cNvPr id="123" name="文本框 122"/>
            <p:cNvSpPr txBox="1"/>
            <p:nvPr/>
          </p:nvSpPr>
          <p:spPr>
            <a:xfrm>
              <a:off x="5049987" y="1833205"/>
              <a:ext cx="916148" cy="276999"/>
            </a:xfrm>
            <a:prstGeom prst="rect">
              <a:avLst/>
            </a:prstGeom>
            <a:noFill/>
          </p:spPr>
          <p:txBody>
            <a:bodyPr wrap="none" rtlCol="0">
              <a:spAutoFit/>
            </a:bodyPr>
            <a:lstStyle/>
            <a:p>
              <a:r>
                <a:rPr lang="en-US" altLang="zh-CN" sz="1200" b="1" dirty="0">
                  <a:solidFill>
                    <a:srgbClr val="00B050"/>
                  </a:solidFill>
                </a:rPr>
                <a:t>1994 3N LO</a:t>
              </a:r>
              <a:endParaRPr lang="zh-CN" altLang="en-US" sz="1200" b="1" dirty="0">
                <a:solidFill>
                  <a:srgbClr val="00B050"/>
                </a:solidFill>
              </a:endParaRPr>
            </a:p>
          </p:txBody>
        </p:sp>
        <mc:AlternateContent xmlns:mc="http://schemas.openxmlformats.org/markup-compatibility/2006">
          <mc:Choice xmlns:a14="http://schemas.microsoft.com/office/drawing/2010/main" Requires="a14">
            <p:sp>
              <p:nvSpPr>
                <p:cNvPr id="124" name="文本框 123"/>
                <p:cNvSpPr txBox="1"/>
                <p:nvPr/>
              </p:nvSpPr>
              <p:spPr>
                <a:xfrm>
                  <a:off x="7241301" y="3999900"/>
                  <a:ext cx="1130502" cy="281167"/>
                </a:xfrm>
                <a:prstGeom prst="rect">
                  <a:avLst/>
                </a:prstGeom>
                <a:noFill/>
              </p:spPr>
              <p:txBody>
                <a:bodyPr wrap="none" rtlCol="0">
                  <a:spAutoFit/>
                </a:bodyPr>
                <a:lstStyle/>
                <a:p>
                  <a:r>
                    <a:rPr lang="en-US" altLang="zh-CN" sz="1200" b="1" dirty="0">
                      <a:solidFill>
                        <a:schemeClr val="accent6">
                          <a:lumMod val="75000"/>
                        </a:schemeClr>
                      </a:solidFill>
                    </a:rPr>
                    <a:t>2007 3N </a:t>
                  </a:r>
                  <a14:m>
                    <m:oMath xmlns:m="http://schemas.openxmlformats.org/officeDocument/2006/math">
                      <m:sSup>
                        <m:sSupPr>
                          <m:ctrlPr>
                            <a:rPr lang="en-US" altLang="zh-CN" sz="1200" b="1" i="1">
                              <a:solidFill>
                                <a:schemeClr val="accent6">
                                  <a:lumMod val="75000"/>
                                </a:schemeClr>
                              </a:solidFill>
                              <a:latin typeface="Cambria Math" panose="02040503050406030204" pitchFamily="18" charset="0"/>
                              <a:ea typeface="微软雅黑" panose="020B0503020204020204" pitchFamily="34" charset="-122"/>
                            </a:rPr>
                          </m:ctrlPr>
                        </m:sSupPr>
                        <m:e>
                          <m:r>
                            <a:rPr lang="en-US" altLang="zh-CN" sz="1200" b="1">
                              <a:solidFill>
                                <a:schemeClr val="accent6">
                                  <a:lumMod val="75000"/>
                                </a:schemeClr>
                              </a:solidFill>
                              <a:latin typeface="Cambria Math" panose="02040503050406030204" pitchFamily="18" charset="0"/>
                              <a:ea typeface="微软雅黑" panose="020B0503020204020204" pitchFamily="34" charset="-122"/>
                            </a:rPr>
                            <m:t>𝐍</m:t>
                          </m:r>
                        </m:e>
                        <m:sup>
                          <m:r>
                            <a:rPr lang="en-US" altLang="zh-CN" sz="1200" b="1">
                              <a:solidFill>
                                <a:schemeClr val="accent6">
                                  <a:lumMod val="75000"/>
                                </a:schemeClr>
                              </a:solidFill>
                              <a:latin typeface="Cambria Math" panose="02040503050406030204" pitchFamily="18" charset="0"/>
                              <a:ea typeface="微软雅黑" panose="020B0503020204020204" pitchFamily="34" charset="-122"/>
                            </a:rPr>
                            <m:t>𝟑</m:t>
                          </m:r>
                        </m:sup>
                      </m:sSup>
                      <m:r>
                        <a:rPr lang="en-US" altLang="zh-CN" sz="1200" b="1" i="1">
                          <a:solidFill>
                            <a:schemeClr val="accent6">
                              <a:lumMod val="75000"/>
                            </a:schemeClr>
                          </a:solidFill>
                          <a:latin typeface="Cambria Math" panose="02040503050406030204" pitchFamily="18" charset="0"/>
                          <a:ea typeface="微软雅黑" panose="020B0503020204020204" pitchFamily="34" charset="-122"/>
                        </a:rPr>
                        <m:t>𝐋𝐎</m:t>
                      </m:r>
                    </m:oMath>
                  </a14:m>
                  <a:endParaRPr lang="zh-CN" altLang="en-US" sz="1200" b="1" dirty="0">
                    <a:solidFill>
                      <a:schemeClr val="accent6">
                        <a:lumMod val="75000"/>
                      </a:schemeClr>
                    </a:solidFill>
                  </a:endParaRPr>
                </a:p>
              </p:txBody>
            </p:sp>
          </mc:Choice>
          <mc:Fallback>
            <p:sp>
              <p:nvSpPr>
                <p:cNvPr id="124" name="文本框 123"/>
                <p:cNvSpPr txBox="1">
                  <a:spLocks noRot="1" noChangeAspect="1" noMove="1" noResize="1" noEditPoints="1" noAdjustHandles="1" noChangeArrowheads="1" noChangeShapeType="1" noTextEdit="1"/>
                </p:cNvSpPr>
                <p:nvPr/>
              </p:nvSpPr>
              <p:spPr>
                <a:xfrm>
                  <a:off x="7241301" y="3999900"/>
                  <a:ext cx="1130502" cy="281167"/>
                </a:xfrm>
                <a:prstGeom prst="rect">
                  <a:avLst/>
                </a:prstGeom>
                <a:blipFill rotWithShape="0">
                  <a:blip r:embed="rId32"/>
                  <a:stretch>
                    <a:fillRect l="-541" b="-173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5" name="文本框 124"/>
                <p:cNvSpPr txBox="1"/>
                <p:nvPr/>
              </p:nvSpPr>
              <p:spPr>
                <a:xfrm>
                  <a:off x="8052457" y="4576685"/>
                  <a:ext cx="1130502" cy="281167"/>
                </a:xfrm>
                <a:prstGeom prst="rect">
                  <a:avLst/>
                </a:prstGeom>
                <a:noFill/>
              </p:spPr>
              <p:txBody>
                <a:bodyPr wrap="none" rtlCol="0">
                  <a:spAutoFit/>
                </a:bodyPr>
                <a:lstStyle/>
                <a:p>
                  <a:r>
                    <a:rPr lang="en-US" altLang="zh-CN" sz="1200" b="1" dirty="0">
                      <a:solidFill>
                        <a:srgbClr val="7030A0"/>
                      </a:solidFill>
                    </a:rPr>
                    <a:t>2015 2N </a:t>
                  </a:r>
                  <a14:m>
                    <m:oMath xmlns:m="http://schemas.openxmlformats.org/officeDocument/2006/math">
                      <m:sSup>
                        <m:sSupPr>
                          <m:ctrlPr>
                            <a:rPr lang="en-US" altLang="zh-CN" sz="1200" b="1" i="1">
                              <a:solidFill>
                                <a:srgbClr val="7030A0"/>
                              </a:solidFill>
                              <a:latin typeface="Cambria Math" panose="02040503050406030204" pitchFamily="18" charset="0"/>
                              <a:ea typeface="微软雅黑" panose="020B0503020204020204" pitchFamily="34" charset="-122"/>
                            </a:rPr>
                          </m:ctrlPr>
                        </m:sSupPr>
                        <m:e>
                          <m:r>
                            <a:rPr lang="en-US" altLang="zh-CN" sz="1200" b="1">
                              <a:solidFill>
                                <a:srgbClr val="7030A0"/>
                              </a:solidFill>
                              <a:latin typeface="Cambria Math" panose="02040503050406030204" pitchFamily="18" charset="0"/>
                              <a:ea typeface="微软雅黑" panose="020B0503020204020204" pitchFamily="34" charset="-122"/>
                            </a:rPr>
                            <m:t>𝐍</m:t>
                          </m:r>
                        </m:e>
                        <m:sup>
                          <m:r>
                            <a:rPr lang="en-US" altLang="zh-CN" sz="1200" b="1">
                              <a:solidFill>
                                <a:srgbClr val="7030A0"/>
                              </a:solidFill>
                              <a:latin typeface="Cambria Math" panose="02040503050406030204" pitchFamily="18" charset="0"/>
                              <a:ea typeface="微软雅黑" panose="020B0503020204020204" pitchFamily="34" charset="-122"/>
                            </a:rPr>
                            <m:t>𝟒</m:t>
                          </m:r>
                        </m:sup>
                      </m:sSup>
                      <m:r>
                        <a:rPr lang="en-US" altLang="zh-CN" sz="1200" b="1" i="1">
                          <a:solidFill>
                            <a:srgbClr val="7030A0"/>
                          </a:solidFill>
                          <a:latin typeface="Cambria Math" panose="02040503050406030204" pitchFamily="18" charset="0"/>
                          <a:ea typeface="微软雅黑" panose="020B0503020204020204" pitchFamily="34" charset="-122"/>
                        </a:rPr>
                        <m:t>𝐋𝐎</m:t>
                      </m:r>
                    </m:oMath>
                  </a14:m>
                  <a:endParaRPr lang="zh-CN" altLang="en-US" sz="1200" b="1" dirty="0">
                    <a:solidFill>
                      <a:srgbClr val="7030A0"/>
                    </a:solidFill>
                  </a:endParaRPr>
                </a:p>
              </p:txBody>
            </p:sp>
          </mc:Choice>
          <mc:Fallback xmlns="">
            <p:sp>
              <p:nvSpPr>
                <p:cNvPr id="125" name="文本框 124"/>
                <p:cNvSpPr txBox="1">
                  <a:spLocks noRot="1" noChangeAspect="1" noMove="1" noResize="1" noEditPoints="1" noAdjustHandles="1" noChangeArrowheads="1" noChangeShapeType="1" noTextEdit="1"/>
                </p:cNvSpPr>
                <p:nvPr/>
              </p:nvSpPr>
              <p:spPr>
                <a:xfrm>
                  <a:off x="8052457" y="4576685"/>
                  <a:ext cx="1130502" cy="281167"/>
                </a:xfrm>
                <a:prstGeom prst="rect">
                  <a:avLst/>
                </a:prstGeom>
                <a:blipFill rotWithShape="0">
                  <a:blip r:embed="rId33"/>
                  <a:stretch>
                    <a:fillRect l="-541" b="-17391"/>
                  </a:stretch>
                </a:blipFill>
              </p:spPr>
              <p:txBody>
                <a:bodyPr/>
                <a:lstStyle/>
                <a:p>
                  <a:r>
                    <a:rPr lang="zh-CN" altLang="en-US">
                      <a:noFill/>
                    </a:rPr>
                    <a:t> </a:t>
                  </a:r>
                </a:p>
              </p:txBody>
            </p:sp>
          </mc:Fallback>
        </mc:AlternateContent>
        <p:sp>
          <p:nvSpPr>
            <p:cNvPr id="126" name="矩形 125"/>
            <p:cNvSpPr/>
            <p:nvPr/>
          </p:nvSpPr>
          <p:spPr>
            <a:xfrm>
              <a:off x="4486138" y="5447611"/>
              <a:ext cx="930063" cy="230832"/>
            </a:xfrm>
            <a:prstGeom prst="rect">
              <a:avLst/>
            </a:prstGeom>
          </p:spPr>
          <p:txBody>
            <a:bodyPr wrap="none">
              <a:spAutoFit/>
            </a:bodyPr>
            <a:lstStyle/>
            <a:p>
              <a:r>
                <a:rPr lang="en-US" altLang="zh-CN" sz="900" dirty="0">
                  <a:solidFill>
                    <a:srgbClr val="7030A0"/>
                  </a:solidFill>
                </a:rPr>
                <a:t>NOT COMPLETE</a:t>
              </a:r>
              <a:endParaRPr lang="zh-CN" altLang="en-US" sz="900" dirty="0">
                <a:solidFill>
                  <a:srgbClr val="7030A0"/>
                </a:solidFill>
              </a:endParaRPr>
            </a:p>
          </p:txBody>
        </p:sp>
        <p:sp>
          <p:nvSpPr>
            <p:cNvPr id="128" name="圆角矩形 127"/>
            <p:cNvSpPr/>
            <p:nvPr/>
          </p:nvSpPr>
          <p:spPr>
            <a:xfrm>
              <a:off x="2494658" y="1017657"/>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圆角矩形 128"/>
            <p:cNvSpPr/>
            <p:nvPr/>
          </p:nvSpPr>
          <p:spPr>
            <a:xfrm>
              <a:off x="4572510" y="2641089"/>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圆角矩形 129"/>
            <p:cNvSpPr/>
            <p:nvPr/>
          </p:nvSpPr>
          <p:spPr>
            <a:xfrm>
              <a:off x="6078939" y="3506472"/>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圆角矩形 130"/>
            <p:cNvSpPr/>
            <p:nvPr/>
          </p:nvSpPr>
          <p:spPr>
            <a:xfrm>
              <a:off x="7273443" y="5248266"/>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下箭头 1"/>
            <p:cNvSpPr/>
            <p:nvPr/>
          </p:nvSpPr>
          <p:spPr>
            <a:xfrm rot="18780000">
              <a:off x="6577232" y="499929"/>
              <a:ext cx="258077" cy="6484618"/>
            </a:xfrm>
            <a:prstGeom prst="downArrow">
              <a:avLst>
                <a:gd name="adj1" fmla="val 50000"/>
                <a:gd name="adj2" fmla="val 147320"/>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9" name="组合 138"/>
          <p:cNvGrpSpPr/>
          <p:nvPr/>
        </p:nvGrpSpPr>
        <p:grpSpPr>
          <a:xfrm>
            <a:off x="8103797" y="2113335"/>
            <a:ext cx="1149563" cy="1155946"/>
            <a:chOff x="5218468" y="3477845"/>
            <a:chExt cx="916379" cy="960924"/>
          </a:xfrm>
        </p:grpSpPr>
        <p:pic>
          <p:nvPicPr>
            <p:cNvPr id="140" name="图片 139"/>
            <p:cNvPicPr>
              <a:picLocks noChangeAspect="1"/>
            </p:cNvPicPr>
            <p:nvPr/>
          </p:nvPicPr>
          <p:blipFill>
            <a:blip r:embed="rId34"/>
            <a:srcRect l="56023" t="25248" r="13807" b="19924"/>
            <a:stretch>
              <a:fillRect/>
            </a:stretch>
          </p:blipFill>
          <p:spPr>
            <a:xfrm>
              <a:off x="5250556" y="3477845"/>
              <a:ext cx="675070" cy="742616"/>
            </a:xfrm>
            <a:prstGeom prst="rect">
              <a:avLst/>
            </a:prstGeom>
          </p:spPr>
        </p:pic>
        <p:sp>
          <p:nvSpPr>
            <p:cNvPr id="141" name="文本框 140"/>
            <p:cNvSpPr txBox="1"/>
            <p:nvPr/>
          </p:nvSpPr>
          <p:spPr>
            <a:xfrm>
              <a:off x="5218468" y="4234088"/>
              <a:ext cx="916379" cy="204681"/>
            </a:xfrm>
            <a:prstGeom prst="rect">
              <a:avLst/>
            </a:prstGeom>
            <a:noFill/>
          </p:spPr>
          <p:txBody>
            <a:bodyPr wrap="square" rtlCol="0">
              <a:spAutoFit/>
            </a:bodyPr>
            <a:lstStyle/>
            <a:p>
              <a:r>
                <a:rPr lang="en-US" altLang="zh-CN" sz="1000" b="1" dirty="0" smtClean="0">
                  <a:latin typeface="微软雅黑" panose="020B0503020204020204" pitchFamily="34" charset="-122"/>
                  <a:ea typeface="微软雅黑" panose="020B0503020204020204" pitchFamily="34" charset="-122"/>
                  <a:cs typeface="Times New Roman" panose="02020603050405020304" pitchFamily="18" charset="0"/>
                  <a:sym typeface="+mn-ea"/>
                </a:rPr>
                <a:t>R. </a:t>
              </a:r>
              <a:r>
                <a:rPr lang="en-US" altLang="zh-CN" sz="1000" b="1" dirty="0" err="1" smtClean="0">
                  <a:latin typeface="微软雅黑" panose="020B0503020204020204" pitchFamily="34" charset="-122"/>
                  <a:ea typeface="微软雅黑" panose="020B0503020204020204" pitchFamily="34" charset="-122"/>
                  <a:cs typeface="Times New Roman" panose="02020603050405020304" pitchFamily="18" charset="0"/>
                  <a:sym typeface="+mn-ea"/>
                </a:rPr>
                <a:t>Machleidt</a:t>
              </a:r>
              <a:r>
                <a:rPr lang="en-US" altLang="zh-CN" sz="1000" b="1" dirty="0" smtClean="0">
                  <a:latin typeface="微软雅黑" panose="020B0503020204020204" pitchFamily="34" charset="-122"/>
                  <a:ea typeface="微软雅黑" panose="020B0503020204020204" pitchFamily="34" charset="-122"/>
                  <a:cs typeface="Times New Roman" panose="02020603050405020304" pitchFamily="18" charset="0"/>
                  <a:sym typeface="+mn-ea"/>
                </a:rPr>
                <a:t> </a:t>
              </a:r>
              <a:endParaRPr lang="en-US" altLang="zh-CN" sz="10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grpSp>
      <p:grpSp>
        <p:nvGrpSpPr>
          <p:cNvPr id="142" name="组合 141"/>
          <p:cNvGrpSpPr/>
          <p:nvPr/>
        </p:nvGrpSpPr>
        <p:grpSpPr>
          <a:xfrm>
            <a:off x="7030753" y="2110382"/>
            <a:ext cx="1021954" cy="1143312"/>
            <a:chOff x="6302950" y="3523830"/>
            <a:chExt cx="1021954" cy="1143312"/>
          </a:xfrm>
        </p:grpSpPr>
        <p:pic>
          <p:nvPicPr>
            <p:cNvPr id="143" name="图片 142"/>
            <p:cNvPicPr>
              <a:picLocks noChangeAspect="1"/>
            </p:cNvPicPr>
            <p:nvPr/>
          </p:nvPicPr>
          <p:blipFill rotWithShape="1">
            <a:blip r:embed="rId35"/>
            <a:srcRect l="13641" t="978" r="14373" b="7889"/>
            <a:stretch/>
          </p:blipFill>
          <p:spPr>
            <a:xfrm>
              <a:off x="6437486" y="3523830"/>
              <a:ext cx="792675" cy="859685"/>
            </a:xfrm>
            <a:prstGeom prst="rect">
              <a:avLst/>
            </a:prstGeom>
          </p:spPr>
        </p:pic>
        <p:sp>
          <p:nvSpPr>
            <p:cNvPr id="144" name="文本框 143"/>
            <p:cNvSpPr txBox="1"/>
            <p:nvPr/>
          </p:nvSpPr>
          <p:spPr>
            <a:xfrm>
              <a:off x="6302950" y="4420921"/>
              <a:ext cx="1021954" cy="246221"/>
            </a:xfrm>
            <a:prstGeom prst="rect">
              <a:avLst/>
            </a:prstGeom>
            <a:noFill/>
          </p:spPr>
          <p:txBody>
            <a:bodyPr wrap="square" rtlCol="0">
              <a:spAutoFit/>
            </a:bodyPr>
            <a:lstStyle/>
            <a:p>
              <a:r>
                <a:rPr lang="en-US" altLang="zh-CN" sz="1000" b="1" dirty="0" smtClean="0">
                  <a:latin typeface="微软雅黑" panose="020B0503020204020204" pitchFamily="34" charset="-122"/>
                  <a:ea typeface="微软雅黑" panose="020B0503020204020204" pitchFamily="34" charset="-122"/>
                  <a:cs typeface="Times New Roman" panose="02020603050405020304" pitchFamily="18" charset="0"/>
                  <a:sym typeface="+mn-ea"/>
                </a:rPr>
                <a:t>E.  </a:t>
              </a:r>
              <a:r>
                <a:rPr lang="en-US" altLang="zh-CN" sz="1000" b="1" dirty="0" err="1" smtClean="0">
                  <a:latin typeface="微软雅黑" panose="020B0503020204020204" pitchFamily="34" charset="-122"/>
                  <a:ea typeface="微软雅黑" panose="020B0503020204020204" pitchFamily="34" charset="-122"/>
                  <a:cs typeface="Times New Roman" panose="02020603050405020304" pitchFamily="18" charset="0"/>
                  <a:sym typeface="+mn-ea"/>
                </a:rPr>
                <a:t>Epelbaum</a:t>
              </a:r>
              <a:r>
                <a:rPr lang="en-US" altLang="zh-CN" sz="1000" b="1" dirty="0" smtClean="0">
                  <a:latin typeface="微软雅黑" panose="020B0503020204020204" pitchFamily="34" charset="-122"/>
                  <a:ea typeface="微软雅黑" panose="020B0503020204020204" pitchFamily="34" charset="-122"/>
                  <a:cs typeface="Times New Roman" panose="02020603050405020304" pitchFamily="18" charset="0"/>
                  <a:sym typeface="+mn-ea"/>
                </a:rPr>
                <a:t> </a:t>
              </a:r>
              <a:endParaRPr lang="en-US" altLang="zh-CN" sz="10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grpSp>
      <p:grpSp>
        <p:nvGrpSpPr>
          <p:cNvPr id="145" name="组合 144"/>
          <p:cNvGrpSpPr/>
          <p:nvPr/>
        </p:nvGrpSpPr>
        <p:grpSpPr>
          <a:xfrm>
            <a:off x="6970774" y="773135"/>
            <a:ext cx="1149675" cy="1203798"/>
            <a:chOff x="4863136" y="4823405"/>
            <a:chExt cx="913293" cy="1019216"/>
          </a:xfrm>
        </p:grpSpPr>
        <p:pic>
          <p:nvPicPr>
            <p:cNvPr id="146" name="图片 145"/>
            <p:cNvPicPr>
              <a:picLocks noChangeAspect="1"/>
            </p:cNvPicPr>
            <p:nvPr/>
          </p:nvPicPr>
          <p:blipFill>
            <a:blip r:embed="rId36"/>
            <a:stretch>
              <a:fillRect/>
            </a:stretch>
          </p:blipFill>
          <p:spPr>
            <a:xfrm>
              <a:off x="5017107" y="4823405"/>
              <a:ext cx="585937" cy="773277"/>
            </a:xfrm>
            <a:prstGeom prst="rect">
              <a:avLst/>
            </a:prstGeom>
          </p:spPr>
        </p:pic>
        <p:sp>
          <p:nvSpPr>
            <p:cNvPr id="147" name="矩形 146"/>
            <p:cNvSpPr/>
            <p:nvPr/>
          </p:nvSpPr>
          <p:spPr>
            <a:xfrm>
              <a:off x="4863136" y="5634154"/>
              <a:ext cx="913293" cy="208467"/>
            </a:xfrm>
            <a:prstGeom prst="rect">
              <a:avLst/>
            </a:prstGeom>
          </p:spPr>
          <p:txBody>
            <a:bodyPr wrap="none">
              <a:spAutoFit/>
            </a:bodyPr>
            <a:lstStyle/>
            <a:p>
              <a:r>
                <a:rPr lang="en-US" altLang="zh-CN" sz="1000" b="1" dirty="0" smtClean="0">
                  <a:latin typeface="微软雅黑" panose="020B0503020204020204" pitchFamily="34" charset="-122"/>
                  <a:ea typeface="微软雅黑" panose="020B0503020204020204" pitchFamily="34" charset="-122"/>
                  <a:cs typeface="Times New Roman" panose="02020603050405020304" pitchFamily="18" charset="0"/>
                  <a:sym typeface="+mn-ea"/>
                </a:rPr>
                <a:t>Ulf-G Meissner</a:t>
              </a:r>
              <a:endParaRPr lang="zh-CN" altLang="en-US" sz="1000" dirty="0"/>
            </a:p>
          </p:txBody>
        </p:sp>
      </p:grpSp>
      <p:grpSp>
        <p:nvGrpSpPr>
          <p:cNvPr id="148" name="组合 147"/>
          <p:cNvGrpSpPr/>
          <p:nvPr/>
        </p:nvGrpSpPr>
        <p:grpSpPr>
          <a:xfrm>
            <a:off x="8149826" y="769170"/>
            <a:ext cx="855192" cy="1317394"/>
            <a:chOff x="6445721" y="4742253"/>
            <a:chExt cx="855192" cy="1317394"/>
          </a:xfrm>
        </p:grpSpPr>
        <p:pic>
          <p:nvPicPr>
            <p:cNvPr id="149" name="图片 148"/>
            <p:cNvPicPr>
              <a:picLocks noChangeAspect="1"/>
            </p:cNvPicPr>
            <p:nvPr/>
          </p:nvPicPr>
          <p:blipFill>
            <a:blip r:embed="rId37"/>
            <a:stretch>
              <a:fillRect/>
            </a:stretch>
          </p:blipFill>
          <p:spPr>
            <a:xfrm>
              <a:off x="6445721" y="4742253"/>
              <a:ext cx="771154" cy="907972"/>
            </a:xfrm>
            <a:prstGeom prst="rect">
              <a:avLst/>
            </a:prstGeom>
          </p:spPr>
        </p:pic>
        <p:sp>
          <p:nvSpPr>
            <p:cNvPr id="150" name="矩形 149"/>
            <p:cNvSpPr/>
            <p:nvPr/>
          </p:nvSpPr>
          <p:spPr>
            <a:xfrm>
              <a:off x="6486266" y="5659537"/>
              <a:ext cx="814647" cy="400110"/>
            </a:xfrm>
            <a:prstGeom prst="rect">
              <a:avLst/>
            </a:prstGeom>
          </p:spPr>
          <p:txBody>
            <a:bodyPr wrap="none">
              <a:spAutoFit/>
            </a:bodyPr>
            <a:lstStyle/>
            <a:p>
              <a:r>
                <a:rPr lang="en-US" altLang="zh-CN" sz="1000" b="1" dirty="0" err="1">
                  <a:latin typeface="微软雅黑" panose="020B0503020204020204" pitchFamily="34" charset="-122"/>
                  <a:ea typeface="微软雅黑" panose="020B0503020204020204" pitchFamily="34" charset="-122"/>
                  <a:cs typeface="Times New Roman" panose="02020603050405020304" pitchFamily="18" charset="0"/>
                </a:rPr>
                <a:t>Ubirajara</a:t>
              </a:r>
              <a:r>
                <a:rPr lang="en-US" altLang="zh-CN" sz="1000" b="1" dirty="0">
                  <a:latin typeface="微软雅黑" panose="020B0503020204020204" pitchFamily="34" charset="-122"/>
                  <a:ea typeface="微软雅黑" panose="020B0503020204020204" pitchFamily="34" charset="-122"/>
                  <a:cs typeface="Times New Roman" panose="02020603050405020304" pitchFamily="18" charset="0"/>
                </a:rPr>
                <a:t> </a:t>
              </a:r>
              <a:endParaRPr lang="en-US" altLang="zh-CN" sz="1000" b="1" dirty="0" smtClean="0">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sz="1000" b="1" dirty="0" smtClean="0">
                  <a:latin typeface="微软雅黑" panose="020B0503020204020204" pitchFamily="34" charset="-122"/>
                  <a:ea typeface="微软雅黑" panose="020B0503020204020204" pitchFamily="34" charset="-122"/>
                  <a:cs typeface="Times New Roman" panose="02020603050405020304" pitchFamily="18" charset="0"/>
                </a:rPr>
                <a:t>van </a:t>
              </a:r>
              <a:r>
                <a:rPr lang="en-US" altLang="zh-CN" sz="1000" b="1" dirty="0" err="1">
                  <a:latin typeface="微软雅黑" panose="020B0503020204020204" pitchFamily="34" charset="-122"/>
                  <a:ea typeface="微软雅黑" panose="020B0503020204020204" pitchFamily="34" charset="-122"/>
                  <a:cs typeface="Times New Roman" panose="02020603050405020304" pitchFamily="18" charset="0"/>
                </a:rPr>
                <a:t>Kolck</a:t>
              </a:r>
              <a:endParaRPr lang="en-US" altLang="zh-CN" sz="1000" b="1" dirty="0">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51" name="组合 150"/>
          <p:cNvGrpSpPr/>
          <p:nvPr/>
        </p:nvGrpSpPr>
        <p:grpSpPr>
          <a:xfrm>
            <a:off x="5848638" y="794023"/>
            <a:ext cx="1039842" cy="1283228"/>
            <a:chOff x="4623881" y="2214181"/>
            <a:chExt cx="1039842" cy="1283228"/>
          </a:xfrm>
        </p:grpSpPr>
        <p:pic>
          <p:nvPicPr>
            <p:cNvPr id="152" name="图片 151"/>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623881" y="2214181"/>
              <a:ext cx="1039842" cy="888025"/>
            </a:xfrm>
            <a:prstGeom prst="rect">
              <a:avLst/>
            </a:prstGeom>
          </p:spPr>
        </p:pic>
        <p:sp>
          <p:nvSpPr>
            <p:cNvPr id="153" name="矩形 152"/>
            <p:cNvSpPr/>
            <p:nvPr/>
          </p:nvSpPr>
          <p:spPr>
            <a:xfrm>
              <a:off x="4685568" y="3097299"/>
              <a:ext cx="971741" cy="400110"/>
            </a:xfrm>
            <a:prstGeom prst="rect">
              <a:avLst/>
            </a:prstGeom>
            <a:solidFill>
              <a:schemeClr val="bg1"/>
            </a:solidFill>
          </p:spPr>
          <p:txBody>
            <a:bodyPr wrap="none">
              <a:spAutoFit/>
            </a:bodyPr>
            <a:lstStyle/>
            <a:p>
              <a:r>
                <a:rPr lang="en-US" altLang="zh-CN" sz="1000" b="1" dirty="0" smtClean="0">
                  <a:latin typeface="微软雅黑" panose="020B0503020204020204" pitchFamily="34" charset="-122"/>
                  <a:ea typeface="微软雅黑" panose="020B0503020204020204" pitchFamily="34" charset="-122"/>
                </a:rPr>
                <a:t>S. Weinberg</a:t>
              </a:r>
            </a:p>
            <a:p>
              <a:r>
                <a:rPr lang="en-US" altLang="zh-CN" sz="1000" b="1" dirty="0" smtClean="0">
                  <a:latin typeface="微软雅黑" panose="020B0503020204020204" pitchFamily="34" charset="-122"/>
                  <a:ea typeface="微软雅黑" panose="020B0503020204020204" pitchFamily="34" charset="-122"/>
                </a:rPr>
                <a:t>(</a:t>
              </a:r>
              <a:r>
                <a:rPr lang="en-US" altLang="zh-CN" sz="1000" b="1" dirty="0" smtClean="0">
                  <a:latin typeface="微软雅黑" panose="020B0503020204020204" pitchFamily="34" charset="-122"/>
                  <a:ea typeface="微软雅黑" panose="020B0503020204020204" pitchFamily="34" charset="-122"/>
                </a:rPr>
                <a:t>since1990)</a:t>
              </a:r>
              <a:endParaRPr lang="en-US" altLang="zh-CN" sz="1000" b="1" dirty="0">
                <a:latin typeface="微软雅黑" panose="020B0503020204020204" pitchFamily="34" charset="-122"/>
                <a:ea typeface="微软雅黑" panose="020B0503020204020204" pitchFamily="34" charset="-122"/>
              </a:endParaRPr>
            </a:p>
          </p:txBody>
        </p:sp>
      </p:grpSp>
      <p:grpSp>
        <p:nvGrpSpPr>
          <p:cNvPr id="154" name="组合 153"/>
          <p:cNvGrpSpPr/>
          <p:nvPr/>
        </p:nvGrpSpPr>
        <p:grpSpPr>
          <a:xfrm>
            <a:off x="203061" y="5313667"/>
            <a:ext cx="8867774" cy="470847"/>
            <a:chOff x="-182932" y="7289232"/>
            <a:chExt cx="8173329" cy="470847"/>
          </a:xfrm>
        </p:grpSpPr>
        <p:sp>
          <p:nvSpPr>
            <p:cNvPr id="155" name="圆角矩形 154"/>
            <p:cNvSpPr/>
            <p:nvPr/>
          </p:nvSpPr>
          <p:spPr>
            <a:xfrm>
              <a:off x="-182932" y="7289232"/>
              <a:ext cx="8173329" cy="470847"/>
            </a:xfrm>
            <a:prstGeom prst="roundRect">
              <a:avLst/>
            </a:prstGeom>
            <a:solidFill>
              <a:schemeClr val="bg1"/>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6" name="文本框 155"/>
                <p:cNvSpPr txBox="1"/>
                <p:nvPr/>
              </p:nvSpPr>
              <p:spPr>
                <a:xfrm>
                  <a:off x="1872525" y="7384252"/>
                  <a:ext cx="4247401" cy="283219"/>
                </a:xfrm>
                <a:prstGeom prst="rect">
                  <a:avLst/>
                </a:prstGeom>
                <a:noFill/>
              </p:spPr>
              <p:txBody>
                <a:bodyPr wrap="square" lIns="0" tIns="0" rIns="0" bIns="0" rtlCol="0">
                  <a:spAutoFit/>
                </a:bodyPr>
                <a:lstStyle/>
                <a:p>
                  <a14:m>
                    <m:oMath xmlns:m="http://schemas.openxmlformats.org/officeDocument/2006/math">
                      <m:sSup>
                        <m:sSupPr>
                          <m:ctrlPr>
                            <a:rPr lang="en-US" altLang="zh-CN" b="1" i="1">
                              <a:solidFill>
                                <a:schemeClr val="accent6">
                                  <a:lumMod val="75000"/>
                                </a:schemeClr>
                              </a:solidFill>
                              <a:latin typeface="Cambria Math" panose="02040503050406030204" pitchFamily="18" charset="0"/>
                              <a:ea typeface="微软雅黑" panose="020B0503020204020204" pitchFamily="34" charset="-122"/>
                            </a:rPr>
                          </m:ctrlPr>
                        </m:sSupPr>
                        <m:e>
                          <m:r>
                            <a:rPr lang="en-US" altLang="zh-CN" b="1">
                              <a:solidFill>
                                <a:schemeClr val="accent6">
                                  <a:lumMod val="75000"/>
                                </a:schemeClr>
                              </a:solidFill>
                              <a:latin typeface="Cambria Math" panose="02040503050406030204" pitchFamily="18" charset="0"/>
                              <a:ea typeface="微软雅黑" panose="020B0503020204020204" pitchFamily="34" charset="-122"/>
                            </a:rPr>
                            <m:t>𝐍</m:t>
                          </m:r>
                        </m:e>
                        <m:sup>
                          <m:r>
                            <a:rPr lang="en-US" altLang="zh-CN" b="1">
                              <a:solidFill>
                                <a:schemeClr val="accent6">
                                  <a:lumMod val="75000"/>
                                </a:schemeClr>
                              </a:solidFill>
                              <a:latin typeface="Cambria Math" panose="02040503050406030204" pitchFamily="18" charset="0"/>
                              <a:ea typeface="微软雅黑" panose="020B0503020204020204" pitchFamily="34" charset="-122"/>
                            </a:rPr>
                            <m:t>𝟑</m:t>
                          </m:r>
                        </m:sup>
                      </m:sSup>
                      <m:r>
                        <a:rPr lang="en-US" altLang="zh-CN" b="1">
                          <a:solidFill>
                            <a:schemeClr val="accent6">
                              <a:lumMod val="75000"/>
                            </a:schemeClr>
                          </a:solidFill>
                          <a:latin typeface="Cambria Math" panose="02040503050406030204" pitchFamily="18" charset="0"/>
                          <a:ea typeface="微软雅黑" panose="020B0503020204020204" pitchFamily="34" charset="-122"/>
                        </a:rPr>
                        <m:t>𝐋𝐎</m:t>
                      </m:r>
                    </m:oMath>
                  </a14:m>
                  <a:r>
                    <a:rPr lang="en-US" b="1" dirty="0">
                      <a:solidFill>
                        <a:schemeClr val="accent6">
                          <a:lumMod val="75000"/>
                        </a:schemeClr>
                      </a:solidFill>
                    </a:rPr>
                    <a:t>:</a:t>
                  </a:r>
                  <a:r>
                    <a:rPr lang="zh-CN" altLang="en-US" b="1" dirty="0">
                      <a:solidFill>
                        <a:schemeClr val="accent6">
                          <a:lumMod val="75000"/>
                        </a:schemeClr>
                      </a:solidFill>
                      <a:latin typeface="微软雅黑" panose="020B0503020204020204" pitchFamily="34" charset="-122"/>
                      <a:ea typeface="微软雅黑" panose="020B0503020204020204" pitchFamily="34" charset="-122"/>
                    </a:rPr>
                    <a:t>非相对论手征核力媲美高精度唯象模型</a:t>
                  </a:r>
                  <a:endParaRPr lang="en-US" b="1" dirty="0">
                    <a:solidFill>
                      <a:schemeClr val="accent6">
                        <a:lumMod val="75000"/>
                      </a:schemeClr>
                    </a:solidFill>
                  </a:endParaRPr>
                </a:p>
              </p:txBody>
            </p:sp>
          </mc:Choice>
          <mc:Fallback xmlns="">
            <p:sp>
              <p:nvSpPr>
                <p:cNvPr id="107" name="文本框 106"/>
                <p:cNvSpPr txBox="1">
                  <a:spLocks noRot="1" noChangeAspect="1" noMove="1" noResize="1" noEditPoints="1" noAdjustHandles="1" noChangeArrowheads="1" noChangeShapeType="1" noTextEdit="1"/>
                </p:cNvSpPr>
                <p:nvPr/>
              </p:nvSpPr>
              <p:spPr>
                <a:xfrm>
                  <a:off x="1872525" y="7384252"/>
                  <a:ext cx="4247401" cy="283219"/>
                </a:xfrm>
                <a:prstGeom prst="rect">
                  <a:avLst/>
                </a:prstGeom>
                <a:blipFill rotWithShape="0">
                  <a:blip r:embed="rId39"/>
                  <a:stretch>
                    <a:fillRect l="-1720" t="-27660" r="-1587" b="-48936"/>
                  </a:stretch>
                </a:blipFill>
              </p:spPr>
              <p:txBody>
                <a:bodyPr/>
                <a:lstStyle/>
                <a:p>
                  <a:r>
                    <a:rPr lang="zh-CN" altLang="en-US">
                      <a:noFill/>
                    </a:rPr>
                    <a:t> </a:t>
                  </a:r>
                </a:p>
              </p:txBody>
            </p:sp>
          </mc:Fallback>
        </mc:AlternateContent>
      </p:grpSp>
      <p:sp>
        <p:nvSpPr>
          <p:cNvPr id="157" name="圆角矩形 156"/>
          <p:cNvSpPr/>
          <p:nvPr/>
        </p:nvSpPr>
        <p:spPr>
          <a:xfrm>
            <a:off x="203061" y="3372209"/>
            <a:ext cx="8867774" cy="1829390"/>
          </a:xfrm>
          <a:prstGeom prst="roundRect">
            <a:avLst>
              <a:gd name="adj" fmla="val 3868"/>
            </a:avLst>
          </a:prstGeom>
          <a:solidFill>
            <a:schemeClr val="bg1"/>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图片 157"/>
          <p:cNvPicPr>
            <a:picLocks noChangeAspect="1"/>
          </p:cNvPicPr>
          <p:nvPr/>
        </p:nvPicPr>
        <p:blipFill>
          <a:blip r:embed="rId40"/>
          <a:stretch>
            <a:fillRect/>
          </a:stretch>
        </p:blipFill>
        <p:spPr>
          <a:xfrm>
            <a:off x="387557" y="3567421"/>
            <a:ext cx="3973770" cy="1440000"/>
          </a:xfrm>
          <a:prstGeom prst="rect">
            <a:avLst/>
          </a:prstGeom>
        </p:spPr>
      </p:pic>
      <p:pic>
        <p:nvPicPr>
          <p:cNvPr id="159" name="图片 158"/>
          <p:cNvPicPr>
            <a:picLocks noChangeAspect="1"/>
          </p:cNvPicPr>
          <p:nvPr/>
        </p:nvPicPr>
        <p:blipFill>
          <a:blip r:embed="rId41"/>
          <a:stretch>
            <a:fillRect/>
          </a:stretch>
        </p:blipFill>
        <p:spPr>
          <a:xfrm>
            <a:off x="4737299" y="3575553"/>
            <a:ext cx="3971783" cy="1440000"/>
          </a:xfrm>
          <a:prstGeom prst="rect">
            <a:avLst/>
          </a:prstGeom>
        </p:spPr>
      </p:pic>
      <p:sp>
        <p:nvSpPr>
          <p:cNvPr id="160" name="圆角矩形 159"/>
          <p:cNvSpPr/>
          <p:nvPr/>
        </p:nvSpPr>
        <p:spPr>
          <a:xfrm>
            <a:off x="1980556" y="3967202"/>
            <a:ext cx="611726" cy="980184"/>
          </a:xfrm>
          <a:prstGeom prst="roundRect">
            <a:avLst/>
          </a:prstGeom>
          <a:solidFill>
            <a:schemeClr val="accent6">
              <a:lumMod val="75000"/>
              <a:alpha val="20000"/>
            </a:scheme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圆角矩形 160"/>
          <p:cNvSpPr/>
          <p:nvPr/>
        </p:nvSpPr>
        <p:spPr>
          <a:xfrm>
            <a:off x="6330319" y="3988525"/>
            <a:ext cx="611726" cy="980184"/>
          </a:xfrm>
          <a:prstGeom prst="roundRect">
            <a:avLst/>
          </a:prstGeom>
          <a:solidFill>
            <a:schemeClr val="accent6">
              <a:lumMod val="75000"/>
              <a:alpha val="20000"/>
            </a:scheme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圆角矩形 161"/>
          <p:cNvSpPr/>
          <p:nvPr/>
        </p:nvSpPr>
        <p:spPr>
          <a:xfrm>
            <a:off x="3856758" y="3974912"/>
            <a:ext cx="611726" cy="980184"/>
          </a:xfrm>
          <a:prstGeom prst="roundRect">
            <a:avLst/>
          </a:prstGeom>
          <a:solidFill>
            <a:srgbClr val="00B05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圆角矩形 162"/>
          <p:cNvSpPr/>
          <p:nvPr/>
        </p:nvSpPr>
        <p:spPr>
          <a:xfrm>
            <a:off x="8206825" y="3974912"/>
            <a:ext cx="611726" cy="980184"/>
          </a:xfrm>
          <a:prstGeom prst="roundRect">
            <a:avLst/>
          </a:prstGeom>
          <a:solidFill>
            <a:srgbClr val="00B05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矩形 163"/>
          <p:cNvSpPr/>
          <p:nvPr/>
        </p:nvSpPr>
        <p:spPr>
          <a:xfrm>
            <a:off x="6170791" y="4984506"/>
            <a:ext cx="2262158" cy="246221"/>
          </a:xfrm>
          <a:prstGeom prst="rect">
            <a:avLst/>
          </a:prstGeom>
        </p:spPr>
        <p:txBody>
          <a:bodyPr wrap="none">
            <a:spAutoFit/>
          </a:bodyPr>
          <a:lstStyle/>
          <a:p>
            <a:r>
              <a:rPr lang="en-US" altLang="zh-CN" sz="1000" dirty="0">
                <a:solidFill>
                  <a:schemeClr val="accent6">
                    <a:lumMod val="75000"/>
                  </a:schemeClr>
                </a:solidFill>
              </a:rPr>
              <a:t>D.R. </a:t>
            </a:r>
            <a:r>
              <a:rPr lang="en-US" altLang="zh-CN" sz="1000" dirty="0" err="1">
                <a:solidFill>
                  <a:schemeClr val="accent6">
                    <a:lumMod val="75000"/>
                  </a:schemeClr>
                </a:solidFill>
              </a:rPr>
              <a:t>Entem</a:t>
            </a:r>
            <a:r>
              <a:rPr lang="en-US" altLang="zh-CN" sz="1000" dirty="0">
                <a:solidFill>
                  <a:schemeClr val="accent6">
                    <a:lumMod val="75000"/>
                  </a:schemeClr>
                </a:solidFill>
              </a:rPr>
              <a:t>, R. </a:t>
            </a:r>
            <a:r>
              <a:rPr lang="en-US" altLang="zh-CN" sz="1000" dirty="0" err="1">
                <a:solidFill>
                  <a:schemeClr val="accent6">
                    <a:lumMod val="75000"/>
                  </a:schemeClr>
                </a:solidFill>
              </a:rPr>
              <a:t>Machleidt</a:t>
            </a:r>
            <a:r>
              <a:rPr lang="en-US" altLang="zh-CN" sz="1000" dirty="0">
                <a:solidFill>
                  <a:schemeClr val="accent6">
                    <a:lumMod val="75000"/>
                  </a:schemeClr>
                </a:solidFill>
              </a:rPr>
              <a:t> et al. PRC2003</a:t>
            </a:r>
            <a:endParaRPr lang="zh-CN" altLang="en-US" sz="1000" dirty="0">
              <a:solidFill>
                <a:schemeClr val="accent6">
                  <a:lumMod val="75000"/>
                </a:schemeClr>
              </a:solidFill>
            </a:endParaRPr>
          </a:p>
        </p:txBody>
      </p:sp>
    </p:spTree>
    <p:extLst>
      <p:ext uri="{BB962C8B-B14F-4D97-AF65-F5344CB8AC3E}">
        <p14:creationId xmlns:p14="http://schemas.microsoft.com/office/powerpoint/2010/main" val="1286930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smtClean="0">
                <a:latin typeface="微软雅黑" panose="020B0503020204020204" pitchFamily="34" charset="-122"/>
                <a:ea typeface="微软雅黑" panose="020B0503020204020204" pitchFamily="34" charset="-122"/>
              </a:rPr>
              <a:t>手征核力</a:t>
            </a:r>
            <a:endParaRPr lang="zh-CN" altLang="en-US" sz="2400" dirty="0">
              <a:latin typeface="微软雅黑" panose="020B0503020204020204" pitchFamily="34" charset="-122"/>
              <a:ea typeface="微软雅黑" panose="020B0503020204020204" pitchFamily="34" charset="-122"/>
            </a:endParaRP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12</a:t>
            </a:fld>
            <a:endParaRPr lang="zh-CN" altLang="en-US" b="1" dirty="0">
              <a:solidFill>
                <a:schemeClr val="bg1"/>
              </a:solidFill>
            </a:endParaRPr>
          </a:p>
        </p:txBody>
      </p:sp>
      <p:sp>
        <p:nvSpPr>
          <p:cNvPr id="26" name="文本框 25"/>
          <p:cNvSpPr txBox="1"/>
          <p:nvPr/>
        </p:nvSpPr>
        <p:spPr>
          <a:xfrm>
            <a:off x="261258" y="669661"/>
            <a:ext cx="4554583" cy="40011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非相对论手征核力存在的问题</a:t>
            </a:r>
            <a:endParaRPr lang="en-US" sz="2000" dirty="0">
              <a:solidFill>
                <a:srgbClr val="FF0000"/>
              </a:solidFill>
              <a:latin typeface="微软雅黑" panose="020B0503020204020204" pitchFamily="34" charset="-122"/>
              <a:ea typeface="微软雅黑" panose="020B0503020204020204" pitchFamily="34" charset="-122"/>
            </a:endParaRPr>
          </a:p>
        </p:txBody>
      </p:sp>
      <mc:AlternateContent xmlns:mc="http://schemas.openxmlformats.org/markup-compatibility/2006">
        <mc:Choice xmlns:a14="http://schemas.microsoft.com/office/drawing/2010/main" Requires="a14">
          <p:sp>
            <p:nvSpPr>
              <p:cNvPr id="4" name="文本框 3"/>
              <p:cNvSpPr txBox="1"/>
              <p:nvPr/>
            </p:nvSpPr>
            <p:spPr>
              <a:xfrm>
                <a:off x="857481" y="1017818"/>
                <a:ext cx="2522357" cy="361125"/>
              </a:xfrm>
              <a:prstGeom prst="rect">
                <a:avLst/>
              </a:prstGeom>
              <a:noFill/>
            </p:spPr>
            <p:txBody>
              <a:bodyPr wrap="none" rtlCol="0">
                <a:spAutoFit/>
              </a:bodyPr>
              <a:lstStyle/>
              <a:p>
                <a:pPr marL="285750" indent="-285750">
                  <a:buFont typeface="Arial" panose="020B0604020202020204" pitchFamily="34" charset="0"/>
                  <a:buChar char="•"/>
                </a:pPr>
                <a:r>
                  <a:rPr lang="en-US" altLang="zh-CN" sz="1600" b="1" dirty="0">
                    <a:solidFill>
                      <a:srgbClr val="FF0000"/>
                    </a:solidFill>
                    <a:latin typeface="微软雅黑" panose="020B0503020204020204" pitchFamily="34" charset="-122"/>
                    <a:ea typeface="微软雅黑" panose="020B0503020204020204" pitchFamily="34" charset="-122"/>
                  </a:rPr>
                  <a:t>N-d </a:t>
                </a:r>
                <a:r>
                  <a:rPr lang="zh-CN" altLang="en-US" sz="1600" b="1" dirty="0">
                    <a:solidFill>
                      <a:srgbClr val="FF0000"/>
                    </a:solidFill>
                    <a:latin typeface="微软雅黑" panose="020B0503020204020204" pitchFamily="34" charset="-122"/>
                    <a:ea typeface="微软雅黑" panose="020B0503020204020204" pitchFamily="34" charset="-122"/>
                  </a:rPr>
                  <a:t>散射中的</a:t>
                </a:r>
                <a:r>
                  <a:rPr lang="en-US" altLang="zh-CN" sz="1600" b="1" dirty="0">
                    <a:solidFill>
                      <a:srgbClr val="FF0000"/>
                    </a:solidFill>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sz="1600" b="1" i="1">
                            <a:solidFill>
                              <a:srgbClr val="FF0000"/>
                            </a:solidFill>
                            <a:latin typeface="Cambria Math" panose="02040503050406030204" pitchFamily="18" charset="0"/>
                          </a:rPr>
                        </m:ctrlPr>
                      </m:sSubPr>
                      <m:e>
                        <m:r>
                          <a:rPr lang="en-US" altLang="zh-CN" sz="1600" b="1" i="1">
                            <a:solidFill>
                              <a:srgbClr val="FF0000"/>
                            </a:solidFill>
                            <a:latin typeface="Cambria Math" panose="02040503050406030204" pitchFamily="18" charset="0"/>
                          </a:rPr>
                          <m:t>𝑨</m:t>
                        </m:r>
                      </m:e>
                      <m:sub>
                        <m:r>
                          <a:rPr lang="en-US" altLang="zh-CN" sz="1600" b="1" i="1">
                            <a:solidFill>
                              <a:srgbClr val="FF0000"/>
                            </a:solidFill>
                            <a:latin typeface="Cambria Math" panose="02040503050406030204" pitchFamily="18" charset="0"/>
                          </a:rPr>
                          <m:t>𝒚</m:t>
                        </m:r>
                      </m:sub>
                    </m:sSub>
                  </m:oMath>
                </a14:m>
                <a:r>
                  <a:rPr lang="zh-CN" altLang="en-US" sz="1600" b="1" dirty="0">
                    <a:solidFill>
                      <a:srgbClr val="FF0000"/>
                    </a:solidFill>
                    <a:latin typeface="微软雅黑" panose="020B0503020204020204" pitchFamily="34" charset="-122"/>
                    <a:ea typeface="微软雅黑" panose="020B0503020204020204" pitchFamily="34" charset="-122"/>
                  </a:rPr>
                  <a:t> 疑难</a:t>
                </a:r>
              </a:p>
            </p:txBody>
          </p:sp>
        </mc:Choice>
        <mc:Fallback>
          <p:sp>
            <p:nvSpPr>
              <p:cNvPr id="4" name="文本框 3"/>
              <p:cNvSpPr txBox="1">
                <a:spLocks noRot="1" noChangeAspect="1" noMove="1" noResize="1" noEditPoints="1" noAdjustHandles="1" noChangeArrowheads="1" noChangeShapeType="1" noTextEdit="1"/>
              </p:cNvSpPr>
              <p:nvPr/>
            </p:nvSpPr>
            <p:spPr>
              <a:xfrm>
                <a:off x="857481" y="1017818"/>
                <a:ext cx="2522357" cy="361125"/>
              </a:xfrm>
              <a:prstGeom prst="rect">
                <a:avLst/>
              </a:prstGeom>
              <a:blipFill rotWithShape="0">
                <a:blip r:embed="rId4"/>
                <a:stretch>
                  <a:fillRect l="-969" t="-5085" r="-242" b="-15254"/>
                </a:stretch>
              </a:blipFill>
            </p:spPr>
            <p:txBody>
              <a:bodyPr/>
              <a:lstStyle/>
              <a:p>
                <a:r>
                  <a:rPr lang="zh-CN" altLang="en-US">
                    <a:noFill/>
                  </a:rPr>
                  <a:t> </a:t>
                </a:r>
              </a:p>
            </p:txBody>
          </p:sp>
        </mc:Fallback>
      </mc:AlternateContent>
      <p:pic>
        <p:nvPicPr>
          <p:cNvPr id="5" name="图片 4"/>
          <p:cNvPicPr>
            <a:picLocks noChangeAspect="1"/>
          </p:cNvPicPr>
          <p:nvPr/>
        </p:nvPicPr>
        <p:blipFill>
          <a:blip r:embed="rId5"/>
          <a:stretch>
            <a:fillRect/>
          </a:stretch>
        </p:blipFill>
        <p:spPr>
          <a:xfrm>
            <a:off x="6038852" y="1047384"/>
            <a:ext cx="2872195" cy="2570383"/>
          </a:xfrm>
          <a:prstGeom prst="rect">
            <a:avLst/>
          </a:prstGeom>
          <a:ln>
            <a:noFill/>
          </a:ln>
          <a:effectLst/>
        </p:spPr>
      </p:pic>
      <p:sp>
        <p:nvSpPr>
          <p:cNvPr id="6" name="文本框 5"/>
          <p:cNvSpPr txBox="1"/>
          <p:nvPr/>
        </p:nvSpPr>
        <p:spPr>
          <a:xfrm>
            <a:off x="7473906" y="857832"/>
            <a:ext cx="1502334" cy="246221"/>
          </a:xfrm>
          <a:prstGeom prst="rect">
            <a:avLst/>
          </a:prstGeom>
          <a:noFill/>
        </p:spPr>
        <p:txBody>
          <a:bodyPr wrap="none" rtlCol="0">
            <a:spAutoFit/>
          </a:bodyPr>
          <a:lstStyle/>
          <a:p>
            <a:r>
              <a:rPr lang="en-US" altLang="zh-CN" sz="1000" dirty="0">
                <a:solidFill>
                  <a:srgbClr val="00B0F0"/>
                </a:solidFill>
              </a:rPr>
              <a:t>J. Golak et al. EPJA50,177</a:t>
            </a:r>
            <a:endParaRPr lang="zh-CN" altLang="en-US" sz="1000" dirty="0">
              <a:solidFill>
                <a:srgbClr val="00B0F0"/>
              </a:solidFill>
            </a:endParaRPr>
          </a:p>
        </p:txBody>
      </p:sp>
      <p:grpSp>
        <p:nvGrpSpPr>
          <p:cNvPr id="17" name="组合 16"/>
          <p:cNvGrpSpPr/>
          <p:nvPr/>
        </p:nvGrpSpPr>
        <p:grpSpPr>
          <a:xfrm>
            <a:off x="6597433" y="3661500"/>
            <a:ext cx="2237598" cy="385341"/>
            <a:chOff x="6766650" y="3217235"/>
            <a:chExt cx="2237598" cy="385341"/>
          </a:xfrm>
        </p:grpSpPr>
        <p:sp>
          <p:nvSpPr>
            <p:cNvPr id="16" name="文本框 15"/>
            <p:cNvSpPr txBox="1"/>
            <p:nvPr/>
          </p:nvSpPr>
          <p:spPr>
            <a:xfrm>
              <a:off x="6766650" y="3217235"/>
              <a:ext cx="1745991" cy="246221"/>
            </a:xfrm>
            <a:prstGeom prst="rect">
              <a:avLst/>
            </a:prstGeom>
            <a:noFill/>
          </p:spPr>
          <p:txBody>
            <a:bodyPr wrap="none" rtlCol="0">
              <a:spAutoFit/>
            </a:bodyPr>
            <a:lstStyle/>
            <a:p>
              <a:r>
                <a:rPr lang="en-US" altLang="zh-CN" sz="1000" dirty="0">
                  <a:solidFill>
                    <a:srgbClr val="FF0000"/>
                  </a:solidFill>
                </a:rPr>
                <a:t>Red: N3LO chiral NN potential</a:t>
              </a:r>
              <a:endParaRPr lang="zh-CN" altLang="en-US" sz="1000" dirty="0">
                <a:solidFill>
                  <a:srgbClr val="FF0000"/>
                </a:solidFill>
              </a:endParaRPr>
            </a:p>
          </p:txBody>
        </p:sp>
        <p:sp>
          <p:nvSpPr>
            <p:cNvPr id="18" name="文本框 17"/>
            <p:cNvSpPr txBox="1"/>
            <p:nvPr/>
          </p:nvSpPr>
          <p:spPr>
            <a:xfrm>
              <a:off x="6767738" y="3356355"/>
              <a:ext cx="2236510" cy="246221"/>
            </a:xfrm>
            <a:prstGeom prst="rect">
              <a:avLst/>
            </a:prstGeom>
            <a:noFill/>
          </p:spPr>
          <p:txBody>
            <a:bodyPr wrap="none" rtlCol="0">
              <a:spAutoFit/>
            </a:bodyPr>
            <a:lstStyle/>
            <a:p>
              <a:r>
                <a:rPr lang="en-US" altLang="zh-CN" sz="1000" dirty="0">
                  <a:solidFill>
                    <a:srgbClr val="0070C0"/>
                  </a:solidFill>
                </a:rPr>
                <a:t>Blue: N3LO chiral NN + full 3N potential</a:t>
              </a:r>
              <a:endParaRPr lang="zh-CN" altLang="en-US" sz="1000" dirty="0">
                <a:solidFill>
                  <a:srgbClr val="0070C0"/>
                </a:solidFill>
              </a:endParaRPr>
            </a:p>
          </p:txBody>
        </p:sp>
      </p:grpSp>
      <mc:AlternateContent xmlns:mc="http://schemas.openxmlformats.org/markup-compatibility/2006" xmlns:a14="http://schemas.microsoft.com/office/drawing/2010/main">
        <mc:Choice Requires="a14">
          <p:sp>
            <p:nvSpPr>
              <p:cNvPr id="39" name="矩形 38"/>
              <p:cNvSpPr/>
              <p:nvPr/>
            </p:nvSpPr>
            <p:spPr>
              <a:xfrm>
                <a:off x="6687476" y="714201"/>
                <a:ext cx="1745414" cy="277127"/>
              </a:xfrm>
              <a:prstGeom prst="rect">
                <a:avLst/>
              </a:prstGeom>
            </p:spPr>
            <p:txBody>
              <a:bodyPr wrap="none">
                <a:spAutoFit/>
              </a:bodyPr>
              <a:lstStyle/>
              <a:p>
                <a14:m>
                  <m:oMath xmlns:m="http://schemas.openxmlformats.org/officeDocument/2006/math">
                    <m:sSub>
                      <m:sSubPr>
                        <m:ctrlPr>
                          <a:rPr lang="en-US" altLang="zh-CN" sz="1100" b="1" i="1">
                            <a:solidFill>
                              <a:srgbClr val="FF0000"/>
                            </a:solidFill>
                            <a:latin typeface="Cambria Math" panose="02040503050406030204" pitchFamily="18" charset="0"/>
                          </a:rPr>
                        </m:ctrlPr>
                      </m:sSubPr>
                      <m:e>
                        <m:r>
                          <a:rPr lang="en-US" altLang="zh-CN" sz="1100" b="1" i="1">
                            <a:solidFill>
                              <a:srgbClr val="FF0000"/>
                            </a:solidFill>
                            <a:latin typeface="Cambria Math" panose="02040503050406030204" pitchFamily="18" charset="0"/>
                          </a:rPr>
                          <m:t>𝑨</m:t>
                        </m:r>
                      </m:e>
                      <m:sub>
                        <m:r>
                          <a:rPr lang="en-US" altLang="zh-CN" sz="1100" b="1" i="1">
                            <a:solidFill>
                              <a:srgbClr val="FF0000"/>
                            </a:solidFill>
                            <a:latin typeface="Cambria Math" panose="02040503050406030204" pitchFamily="18" charset="0"/>
                          </a:rPr>
                          <m:t>𝒚</m:t>
                        </m:r>
                      </m:sub>
                    </m:sSub>
                  </m:oMath>
                </a14:m>
                <a:r>
                  <a:rPr lang="zh-CN" altLang="en-US" sz="1100" b="1" dirty="0">
                    <a:solidFill>
                      <a:srgbClr val="FF0000"/>
                    </a:solidFill>
                  </a:rPr>
                  <a:t> </a:t>
                </a:r>
                <a:r>
                  <a:rPr lang="en-US" altLang="zh-CN" sz="1100" b="1" dirty="0">
                    <a:solidFill>
                      <a:srgbClr val="FF0000"/>
                    </a:solidFill>
                  </a:rPr>
                  <a:t>puzzle in N-d scattering</a:t>
                </a:r>
                <a:endParaRPr lang="zh-CN" altLang="en-US" sz="1100" dirty="0"/>
              </a:p>
            </p:txBody>
          </p:sp>
        </mc:Choice>
        <mc:Fallback xmlns="">
          <p:sp>
            <p:nvSpPr>
              <p:cNvPr id="39" name="矩形 38"/>
              <p:cNvSpPr>
                <a:spLocks noRot="1" noChangeAspect="1" noMove="1" noResize="1" noEditPoints="1" noAdjustHandles="1" noChangeArrowheads="1" noChangeShapeType="1" noTextEdit="1"/>
              </p:cNvSpPr>
              <p:nvPr/>
            </p:nvSpPr>
            <p:spPr>
              <a:xfrm>
                <a:off x="6687476" y="714199"/>
                <a:ext cx="1745414" cy="277127"/>
              </a:xfrm>
              <a:prstGeom prst="rect">
                <a:avLst/>
              </a:prstGeom>
              <a:blipFill rotWithShape="0">
                <a:blip r:embed="rId7"/>
                <a:stretch>
                  <a:fillRect b="-8696"/>
                </a:stretch>
              </a:blipFill>
            </p:spPr>
            <p:txBody>
              <a:bodyPr/>
              <a:lstStyle/>
              <a:p>
                <a:r>
                  <a:rPr lang="zh-CN" altLang="en-US">
                    <a:noFill/>
                  </a:rPr>
                  <a:t> </a:t>
                </a:r>
              </a:p>
            </p:txBody>
          </p:sp>
        </mc:Fallback>
      </mc:AlternateContent>
      <p:sp>
        <p:nvSpPr>
          <p:cNvPr id="41" name="单圆角矩形 40"/>
          <p:cNvSpPr/>
          <p:nvPr/>
        </p:nvSpPr>
        <p:spPr>
          <a:xfrm>
            <a:off x="5893463" y="693746"/>
            <a:ext cx="3135543" cy="3328469"/>
          </a:xfrm>
          <a:prstGeom prst="round1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5893460" y="4124326"/>
            <a:ext cx="3217278" cy="2438404"/>
            <a:chOff x="5893460" y="4124326"/>
            <a:chExt cx="3217278" cy="2438404"/>
          </a:xfrm>
        </p:grpSpPr>
        <p:pic>
          <p:nvPicPr>
            <p:cNvPr id="38" name="图片 37"/>
            <p:cNvPicPr>
              <a:picLocks noChangeAspect="1"/>
            </p:cNvPicPr>
            <p:nvPr/>
          </p:nvPicPr>
          <p:blipFill>
            <a:blip r:embed="rId8"/>
            <a:stretch>
              <a:fillRect/>
            </a:stretch>
          </p:blipFill>
          <p:spPr>
            <a:xfrm>
              <a:off x="5939835" y="4507575"/>
              <a:ext cx="2895196" cy="2006439"/>
            </a:xfrm>
            <a:prstGeom prst="rect">
              <a:avLst/>
            </a:prstGeom>
            <a:ln>
              <a:noFill/>
            </a:ln>
            <a:effectLst/>
          </p:spPr>
        </p:pic>
        <p:sp>
          <p:nvSpPr>
            <p:cNvPr id="42" name="单圆角矩形 41"/>
            <p:cNvSpPr/>
            <p:nvPr/>
          </p:nvSpPr>
          <p:spPr>
            <a:xfrm rot="5400000">
              <a:off x="6244708" y="3773078"/>
              <a:ext cx="2438404" cy="3140899"/>
            </a:xfrm>
            <a:prstGeom prst="round1Rect">
              <a:avLst/>
            </a:prstGeom>
            <a:no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6288464" y="4158755"/>
              <a:ext cx="2427268" cy="261610"/>
            </a:xfrm>
            <a:prstGeom prst="rect">
              <a:avLst/>
            </a:prstGeom>
          </p:spPr>
          <p:txBody>
            <a:bodyPr wrap="none">
              <a:spAutoFit/>
            </a:bodyPr>
            <a:lstStyle/>
            <a:p>
              <a:r>
                <a:rPr lang="en-US" altLang="zh-CN" sz="1100" b="1" dirty="0">
                  <a:solidFill>
                    <a:srgbClr val="0070C0"/>
                  </a:solidFill>
                </a:rPr>
                <a:t>renormalization group invariance(RGI)</a:t>
              </a:r>
              <a:endParaRPr lang="zh-CN" altLang="en-US" sz="1100" b="1" dirty="0">
                <a:solidFill>
                  <a:srgbClr val="0070C0"/>
                </a:solidFill>
              </a:endParaRPr>
            </a:p>
          </p:txBody>
        </p:sp>
        <p:sp>
          <p:nvSpPr>
            <p:cNvPr id="44" name="文本框 43"/>
            <p:cNvSpPr txBox="1"/>
            <p:nvPr/>
          </p:nvSpPr>
          <p:spPr>
            <a:xfrm>
              <a:off x="7316657" y="4289562"/>
              <a:ext cx="1794081" cy="246221"/>
            </a:xfrm>
            <a:prstGeom prst="rect">
              <a:avLst/>
            </a:prstGeom>
            <a:noFill/>
          </p:spPr>
          <p:txBody>
            <a:bodyPr wrap="none" rtlCol="0">
              <a:spAutoFit/>
            </a:bodyPr>
            <a:lstStyle/>
            <a:p>
              <a:r>
                <a:rPr lang="en-US" altLang="zh-CN" sz="1000" dirty="0">
                  <a:solidFill>
                    <a:srgbClr val="00B0F0"/>
                  </a:solidFill>
                </a:rPr>
                <a:t>C.X. Wang et al. CPC45,054101</a:t>
              </a:r>
              <a:endParaRPr lang="zh-CN" altLang="en-US" sz="1000" dirty="0">
                <a:solidFill>
                  <a:srgbClr val="00B0F0"/>
                </a:solidFill>
              </a:endParaRPr>
            </a:p>
          </p:txBody>
        </p:sp>
      </p:grpSp>
      <p:sp>
        <p:nvSpPr>
          <p:cNvPr id="30" name="文本框 29"/>
          <p:cNvSpPr txBox="1"/>
          <p:nvPr/>
        </p:nvSpPr>
        <p:spPr>
          <a:xfrm>
            <a:off x="6069991" y="857832"/>
            <a:ext cx="1521570" cy="246221"/>
          </a:xfrm>
          <a:prstGeom prst="rect">
            <a:avLst/>
          </a:prstGeom>
          <a:noFill/>
        </p:spPr>
        <p:txBody>
          <a:bodyPr wrap="none" rtlCol="0">
            <a:spAutoFit/>
          </a:bodyPr>
          <a:lstStyle/>
          <a:p>
            <a:r>
              <a:rPr lang="en-US" altLang="zh-CN" sz="1000" dirty="0">
                <a:solidFill>
                  <a:srgbClr val="00B0F0"/>
                </a:solidFill>
              </a:rPr>
              <a:t>L. </a:t>
            </a:r>
            <a:r>
              <a:rPr lang="en-US" altLang="zh-CN" sz="1000" dirty="0" err="1">
                <a:solidFill>
                  <a:srgbClr val="00B0F0"/>
                </a:solidFill>
              </a:rPr>
              <a:t>Girlanda</a:t>
            </a:r>
            <a:r>
              <a:rPr lang="en-US" altLang="zh-CN" sz="1000" dirty="0">
                <a:solidFill>
                  <a:srgbClr val="00B0F0"/>
                </a:solidFill>
              </a:rPr>
              <a:t> et al. PRC2019</a:t>
            </a:r>
            <a:endParaRPr lang="zh-CN" altLang="en-US" sz="1000" dirty="0">
              <a:solidFill>
                <a:srgbClr val="00B0F0"/>
              </a:solidFill>
            </a:endParaRPr>
          </a:p>
        </p:txBody>
      </p:sp>
      <p:sp>
        <p:nvSpPr>
          <p:cNvPr id="31" name="文本框 30"/>
          <p:cNvSpPr txBox="1"/>
          <p:nvPr/>
        </p:nvSpPr>
        <p:spPr>
          <a:xfrm>
            <a:off x="857481" y="1347096"/>
            <a:ext cx="2348720" cy="338554"/>
          </a:xfrm>
          <a:prstGeom prst="rect">
            <a:avLst/>
          </a:prstGeom>
          <a:noFill/>
        </p:spPr>
        <p:txBody>
          <a:bodyPr wrap="none" rtlCol="0">
            <a:spAutoFit/>
          </a:bodyPr>
          <a:lstStyle/>
          <a:p>
            <a:pPr marL="285750" indent="-285750">
              <a:buFont typeface="Arial" panose="020B0604020202020204" pitchFamily="34" charset="0"/>
              <a:buChar char="•"/>
            </a:pPr>
            <a:r>
              <a:rPr lang="zh-CN" altLang="en-US" sz="1600" b="1" dirty="0">
                <a:solidFill>
                  <a:srgbClr val="0070C0"/>
                </a:solidFill>
                <a:latin typeface="微软雅黑" panose="020B0503020204020204" pitchFamily="34" charset="-122"/>
                <a:ea typeface="微软雅黑" panose="020B0503020204020204" pitchFamily="34" charset="-122"/>
              </a:rPr>
              <a:t>重整化群不变性</a:t>
            </a:r>
            <a:r>
              <a:rPr lang="en-US" altLang="zh-CN" sz="1600" b="1" dirty="0">
                <a:solidFill>
                  <a:srgbClr val="0070C0"/>
                </a:solidFill>
              </a:rPr>
              <a:t>(RGI)</a:t>
            </a:r>
            <a:endParaRPr lang="zh-CN" altLang="en-US" sz="1600" b="1" dirty="0">
              <a:solidFill>
                <a:srgbClr val="0070C0"/>
              </a:solidFill>
            </a:endParaRPr>
          </a:p>
        </p:txBody>
      </p:sp>
      <p:sp>
        <p:nvSpPr>
          <p:cNvPr id="33" name="文本框 32"/>
          <p:cNvSpPr txBox="1"/>
          <p:nvPr/>
        </p:nvSpPr>
        <p:spPr>
          <a:xfrm>
            <a:off x="857481" y="2018487"/>
            <a:ext cx="3161443" cy="338554"/>
          </a:xfrm>
          <a:prstGeom prst="rect">
            <a:avLst/>
          </a:prstGeom>
          <a:noFill/>
        </p:spPr>
        <p:txBody>
          <a:bodyPr wrap="none" rtlCol="0">
            <a:spAutoFit/>
          </a:bodyPr>
          <a:lstStyle/>
          <a:p>
            <a:pPr marL="285750" indent="-285750">
              <a:buFont typeface="Arial" panose="020B0604020202020204" pitchFamily="34" charset="0"/>
              <a:buChar char="•"/>
            </a:pPr>
            <a:r>
              <a:rPr lang="zh-CN" altLang="en-US" sz="1600" b="1" dirty="0">
                <a:solidFill>
                  <a:srgbClr val="0070C0"/>
                </a:solidFill>
                <a:latin typeface="微软雅黑" panose="020B0503020204020204" pitchFamily="34" charset="-122"/>
                <a:ea typeface="微软雅黑" panose="020B0503020204020204" pitchFamily="34" charset="-122"/>
              </a:rPr>
              <a:t>无法应用于相对论核多体计算</a:t>
            </a:r>
          </a:p>
        </p:txBody>
      </p:sp>
      <p:grpSp>
        <p:nvGrpSpPr>
          <p:cNvPr id="2" name="组合 1"/>
          <p:cNvGrpSpPr/>
          <p:nvPr/>
        </p:nvGrpSpPr>
        <p:grpSpPr>
          <a:xfrm>
            <a:off x="261258" y="2380830"/>
            <a:ext cx="5168625" cy="2187960"/>
            <a:chOff x="156303" y="4460610"/>
            <a:chExt cx="5168625" cy="2187960"/>
          </a:xfrm>
        </p:grpSpPr>
        <p:pic>
          <p:nvPicPr>
            <p:cNvPr id="34" name="图片 33"/>
            <p:cNvPicPr>
              <a:picLocks noChangeAspect="1"/>
            </p:cNvPicPr>
            <p:nvPr/>
          </p:nvPicPr>
          <p:blipFill>
            <a:blip r:embed="rId9"/>
            <a:stretch>
              <a:fillRect/>
            </a:stretch>
          </p:blipFill>
          <p:spPr>
            <a:xfrm>
              <a:off x="2565038" y="4488318"/>
              <a:ext cx="2759890" cy="1916193"/>
            </a:xfrm>
            <a:prstGeom prst="rect">
              <a:avLst/>
            </a:prstGeom>
          </p:spPr>
        </p:pic>
        <p:pic>
          <p:nvPicPr>
            <p:cNvPr id="36" name="图片 35"/>
            <p:cNvPicPr>
              <a:picLocks noChangeAspect="1"/>
            </p:cNvPicPr>
            <p:nvPr/>
          </p:nvPicPr>
          <p:blipFill>
            <a:blip r:embed="rId10"/>
            <a:stretch>
              <a:fillRect/>
            </a:stretch>
          </p:blipFill>
          <p:spPr>
            <a:xfrm>
              <a:off x="156303" y="4460610"/>
              <a:ext cx="2538973" cy="1943901"/>
            </a:xfrm>
            <a:prstGeom prst="rect">
              <a:avLst/>
            </a:prstGeom>
          </p:spPr>
        </p:pic>
        <p:sp>
          <p:nvSpPr>
            <p:cNvPr id="40" name="文本框 39"/>
            <p:cNvSpPr txBox="1"/>
            <p:nvPr/>
          </p:nvSpPr>
          <p:spPr>
            <a:xfrm>
              <a:off x="879004" y="6378162"/>
              <a:ext cx="1454244" cy="261610"/>
            </a:xfrm>
            <a:prstGeom prst="rect">
              <a:avLst/>
            </a:prstGeom>
            <a:noFill/>
          </p:spPr>
          <p:txBody>
            <a:bodyPr wrap="none" rtlCol="0">
              <a:spAutoFit/>
            </a:bodyPr>
            <a:lstStyle/>
            <a:p>
              <a:r>
                <a:rPr lang="zh-CN" altLang="en-US" sz="1100" dirty="0">
                  <a:latin typeface="微软雅黑" panose="020B0503020204020204" pitchFamily="34" charset="-122"/>
                  <a:ea typeface="微软雅黑" panose="020B0503020204020204" pitchFamily="34" charset="-122"/>
                </a:rPr>
                <a:t>对称核物质状态方程</a:t>
              </a:r>
            </a:p>
          </p:txBody>
        </p:sp>
        <p:sp>
          <p:nvSpPr>
            <p:cNvPr id="46" name="文本框 45"/>
            <p:cNvSpPr txBox="1"/>
            <p:nvPr/>
          </p:nvSpPr>
          <p:spPr>
            <a:xfrm>
              <a:off x="3548579" y="6386960"/>
              <a:ext cx="1031051" cy="261610"/>
            </a:xfrm>
            <a:prstGeom prst="rect">
              <a:avLst/>
            </a:prstGeom>
            <a:noFill/>
          </p:spPr>
          <p:txBody>
            <a:bodyPr wrap="none" rtlCol="0">
              <a:spAutoFit/>
            </a:bodyPr>
            <a:lstStyle/>
            <a:p>
              <a:r>
                <a:rPr lang="zh-CN" altLang="en-US" sz="1100" dirty="0">
                  <a:latin typeface="微软雅黑" panose="020B0503020204020204" pitchFamily="34" charset="-122"/>
                  <a:ea typeface="微软雅黑" panose="020B0503020204020204" pitchFamily="34" charset="-122"/>
                </a:rPr>
                <a:t>每核子结合能</a:t>
              </a:r>
            </a:p>
          </p:txBody>
        </p:sp>
      </p:grpSp>
      <p:pic>
        <p:nvPicPr>
          <p:cNvPr id="47" name="图片 46"/>
          <p:cNvPicPr>
            <a:picLocks noChangeAspect="1"/>
          </p:cNvPicPr>
          <p:nvPr/>
        </p:nvPicPr>
        <p:blipFill>
          <a:blip r:embed="rId11"/>
          <a:stretch>
            <a:fillRect/>
          </a:stretch>
        </p:blipFill>
        <p:spPr>
          <a:xfrm>
            <a:off x="880262" y="4586798"/>
            <a:ext cx="4301600" cy="2035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2" name="文本框 31"/>
          <p:cNvSpPr txBox="1"/>
          <p:nvPr/>
        </p:nvSpPr>
        <p:spPr>
          <a:xfrm>
            <a:off x="857481" y="1679933"/>
            <a:ext cx="1093569" cy="338554"/>
          </a:xfrm>
          <a:prstGeom prst="rect">
            <a:avLst/>
          </a:prstGeom>
          <a:noFill/>
        </p:spPr>
        <p:txBody>
          <a:bodyPr wrap="none" rtlCol="0">
            <a:spAutoFit/>
          </a:bodyPr>
          <a:lstStyle/>
          <a:p>
            <a:pPr marL="285750" indent="-285750">
              <a:buFont typeface="Arial" panose="020B0604020202020204" pitchFamily="34" charset="0"/>
              <a:buChar char="•"/>
            </a:pPr>
            <a:r>
              <a:rPr lang="zh-CN" altLang="en-US" sz="1600" b="1" dirty="0">
                <a:solidFill>
                  <a:srgbClr val="0070C0"/>
                </a:solidFill>
                <a:latin typeface="微软雅黑" panose="020B0503020204020204" pitchFamily="34" charset="-122"/>
                <a:ea typeface="微软雅黑" panose="020B0503020204020204" pitchFamily="34" charset="-122"/>
              </a:rPr>
              <a:t>收敛性</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21874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smtClean="0">
                <a:latin typeface="微软雅黑" panose="020B0503020204020204" pitchFamily="34" charset="-122"/>
                <a:ea typeface="微软雅黑" panose="020B0503020204020204" pitchFamily="34" charset="-122"/>
              </a:rPr>
              <a:t>手征核力</a:t>
            </a:r>
            <a:endParaRPr lang="zh-CN" altLang="en-US" sz="2400" dirty="0">
              <a:latin typeface="微软雅黑" panose="020B0503020204020204" pitchFamily="34" charset="-122"/>
              <a:ea typeface="微软雅黑" panose="020B0503020204020204" pitchFamily="34" charset="-122"/>
            </a:endParaRP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13</a:t>
            </a:fld>
            <a:endParaRPr lang="zh-CN" altLang="en-US" b="1" dirty="0">
              <a:solidFill>
                <a:schemeClr val="bg1"/>
              </a:solidFill>
            </a:endParaRPr>
          </a:p>
        </p:txBody>
      </p:sp>
      <p:sp>
        <p:nvSpPr>
          <p:cNvPr id="26" name="文本框 25"/>
          <p:cNvSpPr txBox="1"/>
          <p:nvPr/>
        </p:nvSpPr>
        <p:spPr>
          <a:xfrm>
            <a:off x="261258" y="669661"/>
            <a:ext cx="4554583" cy="40011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非相对论手征核力存在的问题</a:t>
            </a:r>
            <a:endParaRPr lang="en-US" sz="2000" dirty="0">
              <a:solidFill>
                <a:srgbClr val="FF0000"/>
              </a:solidFill>
              <a:latin typeface="微软雅黑" panose="020B0503020204020204" pitchFamily="34" charset="-122"/>
              <a:ea typeface="微软雅黑" panose="020B0503020204020204" pitchFamily="34" charset="-122"/>
            </a:endParaRPr>
          </a:p>
        </p:txBody>
      </p:sp>
      <mc:AlternateContent xmlns:mc="http://schemas.openxmlformats.org/markup-compatibility/2006">
        <mc:Choice xmlns:a14="http://schemas.microsoft.com/office/drawing/2010/main" Requires="a14">
          <p:sp>
            <p:nvSpPr>
              <p:cNvPr id="4" name="文本框 3"/>
              <p:cNvSpPr txBox="1"/>
              <p:nvPr/>
            </p:nvSpPr>
            <p:spPr>
              <a:xfrm>
                <a:off x="857481" y="1017818"/>
                <a:ext cx="2522357" cy="361125"/>
              </a:xfrm>
              <a:prstGeom prst="rect">
                <a:avLst/>
              </a:prstGeom>
              <a:noFill/>
            </p:spPr>
            <p:txBody>
              <a:bodyPr wrap="none" rtlCol="0">
                <a:spAutoFit/>
              </a:bodyPr>
              <a:lstStyle/>
              <a:p>
                <a:pPr marL="285750" indent="-285750">
                  <a:buFont typeface="Arial" panose="020B0604020202020204" pitchFamily="34" charset="0"/>
                  <a:buChar char="•"/>
                </a:pPr>
                <a:r>
                  <a:rPr lang="en-US" altLang="zh-CN" sz="1600" b="1" dirty="0">
                    <a:solidFill>
                      <a:srgbClr val="FF0000"/>
                    </a:solidFill>
                    <a:latin typeface="微软雅黑" panose="020B0503020204020204" pitchFamily="34" charset="-122"/>
                    <a:ea typeface="微软雅黑" panose="020B0503020204020204" pitchFamily="34" charset="-122"/>
                  </a:rPr>
                  <a:t>N-d </a:t>
                </a:r>
                <a:r>
                  <a:rPr lang="zh-CN" altLang="en-US" sz="1600" b="1" dirty="0">
                    <a:solidFill>
                      <a:srgbClr val="FF0000"/>
                    </a:solidFill>
                    <a:latin typeface="微软雅黑" panose="020B0503020204020204" pitchFamily="34" charset="-122"/>
                    <a:ea typeface="微软雅黑" panose="020B0503020204020204" pitchFamily="34" charset="-122"/>
                  </a:rPr>
                  <a:t>散射中的</a:t>
                </a:r>
                <a:r>
                  <a:rPr lang="en-US" altLang="zh-CN" sz="1600" b="1" dirty="0">
                    <a:solidFill>
                      <a:srgbClr val="FF0000"/>
                    </a:solidFill>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sz="1600" b="1" i="1">
                            <a:solidFill>
                              <a:srgbClr val="FF0000"/>
                            </a:solidFill>
                            <a:latin typeface="Cambria Math" panose="02040503050406030204" pitchFamily="18" charset="0"/>
                          </a:rPr>
                        </m:ctrlPr>
                      </m:sSubPr>
                      <m:e>
                        <m:r>
                          <a:rPr lang="en-US" altLang="zh-CN" sz="1600" b="1" i="1">
                            <a:solidFill>
                              <a:srgbClr val="FF0000"/>
                            </a:solidFill>
                            <a:latin typeface="Cambria Math" panose="02040503050406030204" pitchFamily="18" charset="0"/>
                          </a:rPr>
                          <m:t>𝑨</m:t>
                        </m:r>
                      </m:e>
                      <m:sub>
                        <m:r>
                          <a:rPr lang="en-US" altLang="zh-CN" sz="1600" b="1" i="1">
                            <a:solidFill>
                              <a:srgbClr val="FF0000"/>
                            </a:solidFill>
                            <a:latin typeface="Cambria Math" panose="02040503050406030204" pitchFamily="18" charset="0"/>
                          </a:rPr>
                          <m:t>𝒚</m:t>
                        </m:r>
                      </m:sub>
                    </m:sSub>
                  </m:oMath>
                </a14:m>
                <a:r>
                  <a:rPr lang="zh-CN" altLang="en-US" sz="1600" b="1" dirty="0">
                    <a:solidFill>
                      <a:srgbClr val="FF0000"/>
                    </a:solidFill>
                    <a:latin typeface="微软雅黑" panose="020B0503020204020204" pitchFamily="34" charset="-122"/>
                    <a:ea typeface="微软雅黑" panose="020B0503020204020204" pitchFamily="34" charset="-122"/>
                  </a:rPr>
                  <a:t> 疑难</a:t>
                </a:r>
              </a:p>
            </p:txBody>
          </p:sp>
        </mc:Choice>
        <mc:Fallback>
          <p:sp>
            <p:nvSpPr>
              <p:cNvPr id="4" name="文本框 3"/>
              <p:cNvSpPr txBox="1">
                <a:spLocks noRot="1" noChangeAspect="1" noMove="1" noResize="1" noEditPoints="1" noAdjustHandles="1" noChangeArrowheads="1" noChangeShapeType="1" noTextEdit="1"/>
              </p:cNvSpPr>
              <p:nvPr/>
            </p:nvSpPr>
            <p:spPr>
              <a:xfrm>
                <a:off x="857481" y="1017818"/>
                <a:ext cx="2522357" cy="361125"/>
              </a:xfrm>
              <a:prstGeom prst="rect">
                <a:avLst/>
              </a:prstGeom>
              <a:blipFill rotWithShape="0">
                <a:blip r:embed="rId4"/>
                <a:stretch>
                  <a:fillRect l="-969" t="-5085" r="-242" b="-15254"/>
                </a:stretch>
              </a:blipFill>
            </p:spPr>
            <p:txBody>
              <a:bodyPr/>
              <a:lstStyle/>
              <a:p>
                <a:r>
                  <a:rPr lang="zh-CN" altLang="en-US">
                    <a:noFill/>
                  </a:rPr>
                  <a:t> </a:t>
                </a:r>
              </a:p>
            </p:txBody>
          </p:sp>
        </mc:Fallback>
      </mc:AlternateContent>
      <p:pic>
        <p:nvPicPr>
          <p:cNvPr id="5" name="图片 4"/>
          <p:cNvPicPr>
            <a:picLocks noChangeAspect="1"/>
          </p:cNvPicPr>
          <p:nvPr/>
        </p:nvPicPr>
        <p:blipFill>
          <a:blip r:embed="rId5"/>
          <a:stretch>
            <a:fillRect/>
          </a:stretch>
        </p:blipFill>
        <p:spPr>
          <a:xfrm>
            <a:off x="6038852" y="1047384"/>
            <a:ext cx="2872195" cy="2570383"/>
          </a:xfrm>
          <a:prstGeom prst="rect">
            <a:avLst/>
          </a:prstGeom>
          <a:ln>
            <a:noFill/>
          </a:ln>
          <a:effectLst/>
        </p:spPr>
      </p:pic>
      <p:sp>
        <p:nvSpPr>
          <p:cNvPr id="6" name="文本框 5"/>
          <p:cNvSpPr txBox="1"/>
          <p:nvPr/>
        </p:nvSpPr>
        <p:spPr>
          <a:xfrm>
            <a:off x="7473906" y="857832"/>
            <a:ext cx="1502334" cy="246221"/>
          </a:xfrm>
          <a:prstGeom prst="rect">
            <a:avLst/>
          </a:prstGeom>
          <a:noFill/>
        </p:spPr>
        <p:txBody>
          <a:bodyPr wrap="none" rtlCol="0">
            <a:spAutoFit/>
          </a:bodyPr>
          <a:lstStyle/>
          <a:p>
            <a:r>
              <a:rPr lang="en-US" altLang="zh-CN" sz="1000" dirty="0">
                <a:solidFill>
                  <a:srgbClr val="00B0F0"/>
                </a:solidFill>
              </a:rPr>
              <a:t>J. Golak et al. EPJA50,177</a:t>
            </a:r>
            <a:endParaRPr lang="zh-CN" altLang="en-US" sz="1000" dirty="0">
              <a:solidFill>
                <a:srgbClr val="00B0F0"/>
              </a:solidFill>
            </a:endParaRPr>
          </a:p>
        </p:txBody>
      </p:sp>
      <p:grpSp>
        <p:nvGrpSpPr>
          <p:cNvPr id="17" name="组合 16"/>
          <p:cNvGrpSpPr/>
          <p:nvPr/>
        </p:nvGrpSpPr>
        <p:grpSpPr>
          <a:xfrm>
            <a:off x="6597433" y="3661500"/>
            <a:ext cx="2237598" cy="385341"/>
            <a:chOff x="6766650" y="3217235"/>
            <a:chExt cx="2237598" cy="385341"/>
          </a:xfrm>
        </p:grpSpPr>
        <p:sp>
          <p:nvSpPr>
            <p:cNvPr id="16" name="文本框 15"/>
            <p:cNvSpPr txBox="1"/>
            <p:nvPr/>
          </p:nvSpPr>
          <p:spPr>
            <a:xfrm>
              <a:off x="6766650" y="3217235"/>
              <a:ext cx="1745991" cy="246221"/>
            </a:xfrm>
            <a:prstGeom prst="rect">
              <a:avLst/>
            </a:prstGeom>
            <a:noFill/>
          </p:spPr>
          <p:txBody>
            <a:bodyPr wrap="none" rtlCol="0">
              <a:spAutoFit/>
            </a:bodyPr>
            <a:lstStyle/>
            <a:p>
              <a:r>
                <a:rPr lang="en-US" altLang="zh-CN" sz="1000" dirty="0">
                  <a:solidFill>
                    <a:srgbClr val="FF0000"/>
                  </a:solidFill>
                </a:rPr>
                <a:t>Red: N3LO chiral NN potential</a:t>
              </a:r>
              <a:endParaRPr lang="zh-CN" altLang="en-US" sz="1000" dirty="0">
                <a:solidFill>
                  <a:srgbClr val="FF0000"/>
                </a:solidFill>
              </a:endParaRPr>
            </a:p>
          </p:txBody>
        </p:sp>
        <p:sp>
          <p:nvSpPr>
            <p:cNvPr id="18" name="文本框 17"/>
            <p:cNvSpPr txBox="1"/>
            <p:nvPr/>
          </p:nvSpPr>
          <p:spPr>
            <a:xfrm>
              <a:off x="6767738" y="3356355"/>
              <a:ext cx="2236510" cy="246221"/>
            </a:xfrm>
            <a:prstGeom prst="rect">
              <a:avLst/>
            </a:prstGeom>
            <a:noFill/>
          </p:spPr>
          <p:txBody>
            <a:bodyPr wrap="none" rtlCol="0">
              <a:spAutoFit/>
            </a:bodyPr>
            <a:lstStyle/>
            <a:p>
              <a:r>
                <a:rPr lang="en-US" altLang="zh-CN" sz="1000" dirty="0">
                  <a:solidFill>
                    <a:srgbClr val="0070C0"/>
                  </a:solidFill>
                </a:rPr>
                <a:t>Blue: N3LO chiral NN + full 3N potential</a:t>
              </a:r>
              <a:endParaRPr lang="zh-CN" altLang="en-US" sz="1000" dirty="0">
                <a:solidFill>
                  <a:srgbClr val="0070C0"/>
                </a:solidFill>
              </a:endParaRPr>
            </a:p>
          </p:txBody>
        </p:sp>
      </p:grpSp>
      <mc:AlternateContent xmlns:mc="http://schemas.openxmlformats.org/markup-compatibility/2006" xmlns:a14="http://schemas.microsoft.com/office/drawing/2010/main">
        <mc:Choice Requires="a14">
          <p:sp>
            <p:nvSpPr>
              <p:cNvPr id="39" name="矩形 38"/>
              <p:cNvSpPr/>
              <p:nvPr/>
            </p:nvSpPr>
            <p:spPr>
              <a:xfrm>
                <a:off x="6687476" y="714201"/>
                <a:ext cx="1745414" cy="277127"/>
              </a:xfrm>
              <a:prstGeom prst="rect">
                <a:avLst/>
              </a:prstGeom>
            </p:spPr>
            <p:txBody>
              <a:bodyPr wrap="none">
                <a:spAutoFit/>
              </a:bodyPr>
              <a:lstStyle/>
              <a:p>
                <a14:m>
                  <m:oMath xmlns:m="http://schemas.openxmlformats.org/officeDocument/2006/math">
                    <m:sSub>
                      <m:sSubPr>
                        <m:ctrlPr>
                          <a:rPr lang="en-US" altLang="zh-CN" sz="1100" b="1" i="1">
                            <a:solidFill>
                              <a:srgbClr val="FF0000"/>
                            </a:solidFill>
                            <a:latin typeface="Cambria Math" panose="02040503050406030204" pitchFamily="18" charset="0"/>
                          </a:rPr>
                        </m:ctrlPr>
                      </m:sSubPr>
                      <m:e>
                        <m:r>
                          <a:rPr lang="en-US" altLang="zh-CN" sz="1100" b="1" i="1">
                            <a:solidFill>
                              <a:srgbClr val="FF0000"/>
                            </a:solidFill>
                            <a:latin typeface="Cambria Math" panose="02040503050406030204" pitchFamily="18" charset="0"/>
                          </a:rPr>
                          <m:t>𝑨</m:t>
                        </m:r>
                      </m:e>
                      <m:sub>
                        <m:r>
                          <a:rPr lang="en-US" altLang="zh-CN" sz="1100" b="1" i="1">
                            <a:solidFill>
                              <a:srgbClr val="FF0000"/>
                            </a:solidFill>
                            <a:latin typeface="Cambria Math" panose="02040503050406030204" pitchFamily="18" charset="0"/>
                          </a:rPr>
                          <m:t>𝒚</m:t>
                        </m:r>
                      </m:sub>
                    </m:sSub>
                  </m:oMath>
                </a14:m>
                <a:r>
                  <a:rPr lang="zh-CN" altLang="en-US" sz="1100" b="1" dirty="0">
                    <a:solidFill>
                      <a:srgbClr val="FF0000"/>
                    </a:solidFill>
                  </a:rPr>
                  <a:t> </a:t>
                </a:r>
                <a:r>
                  <a:rPr lang="en-US" altLang="zh-CN" sz="1100" b="1" dirty="0">
                    <a:solidFill>
                      <a:srgbClr val="FF0000"/>
                    </a:solidFill>
                  </a:rPr>
                  <a:t>puzzle in N-d scattering</a:t>
                </a:r>
                <a:endParaRPr lang="zh-CN" altLang="en-US" sz="1100" dirty="0"/>
              </a:p>
            </p:txBody>
          </p:sp>
        </mc:Choice>
        <mc:Fallback xmlns="">
          <p:sp>
            <p:nvSpPr>
              <p:cNvPr id="39" name="矩形 38"/>
              <p:cNvSpPr>
                <a:spLocks noRot="1" noChangeAspect="1" noMove="1" noResize="1" noEditPoints="1" noAdjustHandles="1" noChangeArrowheads="1" noChangeShapeType="1" noTextEdit="1"/>
              </p:cNvSpPr>
              <p:nvPr/>
            </p:nvSpPr>
            <p:spPr>
              <a:xfrm>
                <a:off x="6687476" y="714199"/>
                <a:ext cx="1745414" cy="277127"/>
              </a:xfrm>
              <a:prstGeom prst="rect">
                <a:avLst/>
              </a:prstGeom>
              <a:blipFill rotWithShape="0">
                <a:blip r:embed="rId7"/>
                <a:stretch>
                  <a:fillRect b="-8696"/>
                </a:stretch>
              </a:blipFill>
            </p:spPr>
            <p:txBody>
              <a:bodyPr/>
              <a:lstStyle/>
              <a:p>
                <a:r>
                  <a:rPr lang="zh-CN" altLang="en-US">
                    <a:noFill/>
                  </a:rPr>
                  <a:t> </a:t>
                </a:r>
              </a:p>
            </p:txBody>
          </p:sp>
        </mc:Fallback>
      </mc:AlternateContent>
      <p:sp>
        <p:nvSpPr>
          <p:cNvPr id="41" name="单圆角矩形 40"/>
          <p:cNvSpPr/>
          <p:nvPr/>
        </p:nvSpPr>
        <p:spPr>
          <a:xfrm>
            <a:off x="5893463" y="693746"/>
            <a:ext cx="3135543" cy="3328469"/>
          </a:xfrm>
          <a:prstGeom prst="round1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5893460" y="4124326"/>
            <a:ext cx="3217278" cy="2438404"/>
            <a:chOff x="5893460" y="4124326"/>
            <a:chExt cx="3217278" cy="2438404"/>
          </a:xfrm>
        </p:grpSpPr>
        <p:pic>
          <p:nvPicPr>
            <p:cNvPr id="38" name="图片 37"/>
            <p:cNvPicPr>
              <a:picLocks noChangeAspect="1"/>
            </p:cNvPicPr>
            <p:nvPr/>
          </p:nvPicPr>
          <p:blipFill>
            <a:blip r:embed="rId8"/>
            <a:stretch>
              <a:fillRect/>
            </a:stretch>
          </p:blipFill>
          <p:spPr>
            <a:xfrm>
              <a:off x="5939835" y="4507575"/>
              <a:ext cx="2895196" cy="2006439"/>
            </a:xfrm>
            <a:prstGeom prst="rect">
              <a:avLst/>
            </a:prstGeom>
            <a:ln>
              <a:noFill/>
            </a:ln>
            <a:effectLst/>
          </p:spPr>
        </p:pic>
        <p:sp>
          <p:nvSpPr>
            <p:cNvPr id="42" name="单圆角矩形 41"/>
            <p:cNvSpPr/>
            <p:nvPr/>
          </p:nvSpPr>
          <p:spPr>
            <a:xfrm rot="5400000">
              <a:off x="6244708" y="3773078"/>
              <a:ext cx="2438404" cy="3140899"/>
            </a:xfrm>
            <a:prstGeom prst="round1Rect">
              <a:avLst/>
            </a:prstGeom>
            <a:no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6288464" y="4158755"/>
              <a:ext cx="2427268" cy="261610"/>
            </a:xfrm>
            <a:prstGeom prst="rect">
              <a:avLst/>
            </a:prstGeom>
          </p:spPr>
          <p:txBody>
            <a:bodyPr wrap="none">
              <a:spAutoFit/>
            </a:bodyPr>
            <a:lstStyle/>
            <a:p>
              <a:r>
                <a:rPr lang="en-US" altLang="zh-CN" sz="1100" b="1" dirty="0">
                  <a:solidFill>
                    <a:srgbClr val="0070C0"/>
                  </a:solidFill>
                </a:rPr>
                <a:t>renormalization group invariance(RGI)</a:t>
              </a:r>
              <a:endParaRPr lang="zh-CN" altLang="en-US" sz="1100" b="1" dirty="0">
                <a:solidFill>
                  <a:srgbClr val="0070C0"/>
                </a:solidFill>
              </a:endParaRPr>
            </a:p>
          </p:txBody>
        </p:sp>
        <p:sp>
          <p:nvSpPr>
            <p:cNvPr id="44" name="文本框 43"/>
            <p:cNvSpPr txBox="1"/>
            <p:nvPr/>
          </p:nvSpPr>
          <p:spPr>
            <a:xfrm>
              <a:off x="7316657" y="4289562"/>
              <a:ext cx="1794081" cy="246221"/>
            </a:xfrm>
            <a:prstGeom prst="rect">
              <a:avLst/>
            </a:prstGeom>
            <a:noFill/>
          </p:spPr>
          <p:txBody>
            <a:bodyPr wrap="none" rtlCol="0">
              <a:spAutoFit/>
            </a:bodyPr>
            <a:lstStyle/>
            <a:p>
              <a:r>
                <a:rPr lang="en-US" altLang="zh-CN" sz="1000" dirty="0">
                  <a:solidFill>
                    <a:srgbClr val="00B0F0"/>
                  </a:solidFill>
                </a:rPr>
                <a:t>C.X. Wang et al. CPC45,054101</a:t>
              </a:r>
              <a:endParaRPr lang="zh-CN" altLang="en-US" sz="1000" dirty="0">
                <a:solidFill>
                  <a:srgbClr val="00B0F0"/>
                </a:solidFill>
              </a:endParaRPr>
            </a:p>
          </p:txBody>
        </p:sp>
      </p:grpSp>
      <p:sp>
        <p:nvSpPr>
          <p:cNvPr id="30" name="文本框 29"/>
          <p:cNvSpPr txBox="1"/>
          <p:nvPr/>
        </p:nvSpPr>
        <p:spPr>
          <a:xfrm>
            <a:off x="6069991" y="857832"/>
            <a:ext cx="1521570" cy="246221"/>
          </a:xfrm>
          <a:prstGeom prst="rect">
            <a:avLst/>
          </a:prstGeom>
          <a:noFill/>
        </p:spPr>
        <p:txBody>
          <a:bodyPr wrap="none" rtlCol="0">
            <a:spAutoFit/>
          </a:bodyPr>
          <a:lstStyle/>
          <a:p>
            <a:r>
              <a:rPr lang="en-US" altLang="zh-CN" sz="1000" dirty="0">
                <a:solidFill>
                  <a:srgbClr val="00B0F0"/>
                </a:solidFill>
              </a:rPr>
              <a:t>L. </a:t>
            </a:r>
            <a:r>
              <a:rPr lang="en-US" altLang="zh-CN" sz="1000" dirty="0" err="1">
                <a:solidFill>
                  <a:srgbClr val="00B0F0"/>
                </a:solidFill>
              </a:rPr>
              <a:t>Girlanda</a:t>
            </a:r>
            <a:r>
              <a:rPr lang="en-US" altLang="zh-CN" sz="1000" dirty="0">
                <a:solidFill>
                  <a:srgbClr val="00B0F0"/>
                </a:solidFill>
              </a:rPr>
              <a:t> et al. PRC2019</a:t>
            </a:r>
            <a:endParaRPr lang="zh-CN" altLang="en-US" sz="1000" dirty="0">
              <a:solidFill>
                <a:srgbClr val="00B0F0"/>
              </a:solidFill>
            </a:endParaRPr>
          </a:p>
        </p:txBody>
      </p:sp>
      <p:sp>
        <p:nvSpPr>
          <p:cNvPr id="31" name="文本框 30"/>
          <p:cNvSpPr txBox="1"/>
          <p:nvPr/>
        </p:nvSpPr>
        <p:spPr>
          <a:xfrm>
            <a:off x="857481" y="1347096"/>
            <a:ext cx="2348720" cy="338554"/>
          </a:xfrm>
          <a:prstGeom prst="rect">
            <a:avLst/>
          </a:prstGeom>
          <a:noFill/>
        </p:spPr>
        <p:txBody>
          <a:bodyPr wrap="none" rtlCol="0">
            <a:spAutoFit/>
          </a:bodyPr>
          <a:lstStyle/>
          <a:p>
            <a:pPr marL="285750" indent="-285750">
              <a:buFont typeface="Arial" panose="020B0604020202020204" pitchFamily="34" charset="0"/>
              <a:buChar char="•"/>
            </a:pPr>
            <a:r>
              <a:rPr lang="zh-CN" altLang="en-US" sz="1600" b="1" dirty="0">
                <a:solidFill>
                  <a:srgbClr val="0070C0"/>
                </a:solidFill>
                <a:latin typeface="微软雅黑" panose="020B0503020204020204" pitchFamily="34" charset="-122"/>
                <a:ea typeface="微软雅黑" panose="020B0503020204020204" pitchFamily="34" charset="-122"/>
              </a:rPr>
              <a:t>重整化群不变性</a:t>
            </a:r>
            <a:r>
              <a:rPr lang="en-US" altLang="zh-CN" sz="1600" b="1" dirty="0">
                <a:solidFill>
                  <a:srgbClr val="0070C0"/>
                </a:solidFill>
              </a:rPr>
              <a:t>(RGI)</a:t>
            </a:r>
            <a:endParaRPr lang="zh-CN" altLang="en-US" sz="1600" b="1" dirty="0">
              <a:solidFill>
                <a:srgbClr val="0070C0"/>
              </a:solidFill>
            </a:endParaRPr>
          </a:p>
        </p:txBody>
      </p:sp>
      <p:sp>
        <p:nvSpPr>
          <p:cNvPr id="33" name="文本框 32"/>
          <p:cNvSpPr txBox="1"/>
          <p:nvPr/>
        </p:nvSpPr>
        <p:spPr>
          <a:xfrm>
            <a:off x="857481" y="1676374"/>
            <a:ext cx="3161443" cy="338554"/>
          </a:xfrm>
          <a:prstGeom prst="rect">
            <a:avLst/>
          </a:prstGeom>
          <a:noFill/>
        </p:spPr>
        <p:txBody>
          <a:bodyPr wrap="none" rtlCol="0">
            <a:spAutoFit/>
          </a:bodyPr>
          <a:lstStyle/>
          <a:p>
            <a:pPr marL="285750" indent="-285750">
              <a:buFont typeface="Arial" panose="020B0604020202020204" pitchFamily="34" charset="0"/>
              <a:buChar char="•"/>
            </a:pPr>
            <a:r>
              <a:rPr lang="zh-CN" altLang="en-US" sz="1600" b="1" dirty="0">
                <a:solidFill>
                  <a:srgbClr val="0070C0"/>
                </a:solidFill>
                <a:latin typeface="微软雅黑" panose="020B0503020204020204" pitchFamily="34" charset="-122"/>
                <a:ea typeface="微软雅黑" panose="020B0503020204020204" pitchFamily="34" charset="-122"/>
              </a:rPr>
              <a:t>无法应用于相对论核多体计算</a:t>
            </a:r>
          </a:p>
        </p:txBody>
      </p:sp>
      <p:grpSp>
        <p:nvGrpSpPr>
          <p:cNvPr id="2" name="组合 1"/>
          <p:cNvGrpSpPr/>
          <p:nvPr/>
        </p:nvGrpSpPr>
        <p:grpSpPr>
          <a:xfrm>
            <a:off x="261258" y="2380830"/>
            <a:ext cx="5168625" cy="2187960"/>
            <a:chOff x="156303" y="4460610"/>
            <a:chExt cx="5168625" cy="2187960"/>
          </a:xfrm>
        </p:grpSpPr>
        <p:pic>
          <p:nvPicPr>
            <p:cNvPr id="34" name="图片 33"/>
            <p:cNvPicPr>
              <a:picLocks noChangeAspect="1"/>
            </p:cNvPicPr>
            <p:nvPr/>
          </p:nvPicPr>
          <p:blipFill>
            <a:blip r:embed="rId9"/>
            <a:stretch>
              <a:fillRect/>
            </a:stretch>
          </p:blipFill>
          <p:spPr>
            <a:xfrm>
              <a:off x="2565038" y="4488318"/>
              <a:ext cx="2759890" cy="1916193"/>
            </a:xfrm>
            <a:prstGeom prst="rect">
              <a:avLst/>
            </a:prstGeom>
          </p:spPr>
        </p:pic>
        <p:pic>
          <p:nvPicPr>
            <p:cNvPr id="36" name="图片 35"/>
            <p:cNvPicPr>
              <a:picLocks noChangeAspect="1"/>
            </p:cNvPicPr>
            <p:nvPr/>
          </p:nvPicPr>
          <p:blipFill>
            <a:blip r:embed="rId10"/>
            <a:stretch>
              <a:fillRect/>
            </a:stretch>
          </p:blipFill>
          <p:spPr>
            <a:xfrm>
              <a:off x="156303" y="4460610"/>
              <a:ext cx="2538973" cy="1943901"/>
            </a:xfrm>
            <a:prstGeom prst="rect">
              <a:avLst/>
            </a:prstGeom>
          </p:spPr>
        </p:pic>
        <p:sp>
          <p:nvSpPr>
            <p:cNvPr id="40" name="文本框 39"/>
            <p:cNvSpPr txBox="1"/>
            <p:nvPr/>
          </p:nvSpPr>
          <p:spPr>
            <a:xfrm>
              <a:off x="879004" y="6378162"/>
              <a:ext cx="1454244" cy="261610"/>
            </a:xfrm>
            <a:prstGeom prst="rect">
              <a:avLst/>
            </a:prstGeom>
            <a:noFill/>
          </p:spPr>
          <p:txBody>
            <a:bodyPr wrap="none" rtlCol="0">
              <a:spAutoFit/>
            </a:bodyPr>
            <a:lstStyle/>
            <a:p>
              <a:r>
                <a:rPr lang="zh-CN" altLang="en-US" sz="1100" dirty="0">
                  <a:latin typeface="微软雅黑" panose="020B0503020204020204" pitchFamily="34" charset="-122"/>
                  <a:ea typeface="微软雅黑" panose="020B0503020204020204" pitchFamily="34" charset="-122"/>
                </a:rPr>
                <a:t>对称核物质状态方程</a:t>
              </a:r>
            </a:p>
          </p:txBody>
        </p:sp>
        <p:sp>
          <p:nvSpPr>
            <p:cNvPr id="46" name="文本框 45"/>
            <p:cNvSpPr txBox="1"/>
            <p:nvPr/>
          </p:nvSpPr>
          <p:spPr>
            <a:xfrm>
              <a:off x="3548579" y="6386960"/>
              <a:ext cx="1031051" cy="261610"/>
            </a:xfrm>
            <a:prstGeom prst="rect">
              <a:avLst/>
            </a:prstGeom>
            <a:noFill/>
          </p:spPr>
          <p:txBody>
            <a:bodyPr wrap="none" rtlCol="0">
              <a:spAutoFit/>
            </a:bodyPr>
            <a:lstStyle/>
            <a:p>
              <a:r>
                <a:rPr lang="zh-CN" altLang="en-US" sz="1100" dirty="0">
                  <a:latin typeface="微软雅黑" panose="020B0503020204020204" pitchFamily="34" charset="-122"/>
                  <a:ea typeface="微软雅黑" panose="020B0503020204020204" pitchFamily="34" charset="-122"/>
                </a:rPr>
                <a:t>每核子结合能</a:t>
              </a:r>
            </a:p>
          </p:txBody>
        </p:sp>
      </p:grpSp>
      <p:pic>
        <p:nvPicPr>
          <p:cNvPr id="47" name="图片 46"/>
          <p:cNvPicPr>
            <a:picLocks noChangeAspect="1"/>
          </p:cNvPicPr>
          <p:nvPr/>
        </p:nvPicPr>
        <p:blipFill>
          <a:blip r:embed="rId11"/>
          <a:stretch>
            <a:fillRect/>
          </a:stretch>
        </p:blipFill>
        <p:spPr>
          <a:xfrm>
            <a:off x="880262" y="4586798"/>
            <a:ext cx="4301600" cy="2035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2" name="文本框 31"/>
          <p:cNvSpPr txBox="1"/>
          <p:nvPr/>
        </p:nvSpPr>
        <p:spPr>
          <a:xfrm>
            <a:off x="857481" y="2014748"/>
            <a:ext cx="1093569" cy="338554"/>
          </a:xfrm>
          <a:prstGeom prst="rect">
            <a:avLst/>
          </a:prstGeom>
          <a:noFill/>
        </p:spPr>
        <p:txBody>
          <a:bodyPr wrap="none" rtlCol="0">
            <a:spAutoFit/>
          </a:bodyPr>
          <a:lstStyle/>
          <a:p>
            <a:pPr marL="285750" indent="-285750">
              <a:buFont typeface="Arial" panose="020B0604020202020204" pitchFamily="34" charset="0"/>
              <a:buChar char="•"/>
            </a:pPr>
            <a:r>
              <a:rPr lang="zh-CN" altLang="en-US" sz="1600" b="1" dirty="0">
                <a:solidFill>
                  <a:srgbClr val="0070C0"/>
                </a:solidFill>
                <a:latin typeface="微软雅黑" panose="020B0503020204020204" pitchFamily="34" charset="-122"/>
                <a:ea typeface="微软雅黑" panose="020B0503020204020204" pitchFamily="34" charset="-122"/>
              </a:rPr>
              <a:t>收敛性</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43271" y="5541626"/>
            <a:ext cx="8867774" cy="470847"/>
            <a:chOff x="-182932" y="7289232"/>
            <a:chExt cx="8173329" cy="470847"/>
          </a:xfrm>
        </p:grpSpPr>
        <p:sp>
          <p:nvSpPr>
            <p:cNvPr id="37" name="圆角矩形 36"/>
            <p:cNvSpPr/>
            <p:nvPr/>
          </p:nvSpPr>
          <p:spPr>
            <a:xfrm>
              <a:off x="-182932" y="7289232"/>
              <a:ext cx="8173329" cy="470847"/>
            </a:xfrm>
            <a:prstGeom prst="roundRect">
              <a:avLst/>
            </a:prstGeom>
            <a:solidFill>
              <a:schemeClr val="bg1"/>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文本框 44"/>
            <p:cNvSpPr txBox="1"/>
            <p:nvPr/>
          </p:nvSpPr>
          <p:spPr>
            <a:xfrm>
              <a:off x="1442943" y="7401382"/>
              <a:ext cx="5446208" cy="246221"/>
            </a:xfrm>
            <a:prstGeom prst="rect">
              <a:avLst/>
            </a:prstGeom>
            <a:noFill/>
          </p:spPr>
          <p:txBody>
            <a:bodyPr wrap="square" lIns="0" tIns="0" rIns="0" bIns="0" rtlCol="0">
              <a:spAutoFit/>
            </a:bodyPr>
            <a:lstStyle/>
            <a:p>
              <a:r>
                <a:rPr lang="zh-CN" altLang="en-US" sz="1600" b="1" dirty="0">
                  <a:solidFill>
                    <a:schemeClr val="tx2">
                      <a:lumMod val="60000"/>
                      <a:lumOff val="40000"/>
                    </a:schemeClr>
                  </a:solidFill>
                  <a:latin typeface="微软雅黑" panose="020B0503020204020204" pitchFamily="34" charset="-122"/>
                  <a:ea typeface="微软雅黑" panose="020B0503020204020204" pitchFamily="34" charset="-122"/>
                </a:rPr>
                <a:t>但是目前相对论核多体计算的裸核力</a:t>
              </a:r>
              <a:r>
                <a:rPr lang="en-US" altLang="zh-CN" sz="1600" b="1" dirty="0">
                  <a:solidFill>
                    <a:schemeClr val="tx2">
                      <a:lumMod val="60000"/>
                      <a:lumOff val="40000"/>
                    </a:schemeClr>
                  </a:solidFill>
                  <a:latin typeface="微软雅黑" panose="020B0503020204020204" pitchFamily="34" charset="-122"/>
                  <a:ea typeface="微软雅黑" panose="020B0503020204020204" pitchFamily="34" charset="-122"/>
                </a:rPr>
                <a:t>: Bonn potential——</a:t>
              </a:r>
              <a:r>
                <a:rPr lang="zh-CN" altLang="en-US" sz="1600" b="1" dirty="0">
                  <a:solidFill>
                    <a:schemeClr val="tx2">
                      <a:lumMod val="60000"/>
                      <a:lumOff val="40000"/>
                    </a:schemeClr>
                  </a:solidFill>
                  <a:latin typeface="微软雅黑" panose="020B0503020204020204" pitchFamily="34" charset="-122"/>
                  <a:ea typeface="微软雅黑" panose="020B0503020204020204" pitchFamily="34" charset="-122"/>
                </a:rPr>
                <a:t>唯</a:t>
              </a:r>
              <a:r>
                <a:rPr lang="zh-CN" altLang="en-US" sz="1600" b="1" dirty="0" smtClean="0">
                  <a:solidFill>
                    <a:schemeClr val="tx2">
                      <a:lumMod val="60000"/>
                      <a:lumOff val="40000"/>
                    </a:schemeClr>
                  </a:solidFill>
                  <a:latin typeface="微软雅黑" panose="020B0503020204020204" pitchFamily="34" charset="-122"/>
                  <a:ea typeface="微软雅黑" panose="020B0503020204020204" pitchFamily="34" charset="-122"/>
                </a:rPr>
                <a:t>象</a:t>
              </a:r>
              <a:endParaRPr lang="zh-CN" altLang="en-US" sz="1600" b="1" dirty="0">
                <a:solidFill>
                  <a:schemeClr val="tx2">
                    <a:lumMod val="60000"/>
                    <a:lumOff val="40000"/>
                  </a:schemeClr>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2031841" y="6061821"/>
            <a:ext cx="5707463" cy="470847"/>
            <a:chOff x="2053594" y="7289232"/>
            <a:chExt cx="3376320" cy="470847"/>
          </a:xfrm>
        </p:grpSpPr>
        <p:sp>
          <p:nvSpPr>
            <p:cNvPr id="49" name="圆角矩形 48"/>
            <p:cNvSpPr/>
            <p:nvPr/>
          </p:nvSpPr>
          <p:spPr>
            <a:xfrm>
              <a:off x="2053594" y="7289232"/>
              <a:ext cx="3289535" cy="470847"/>
            </a:xfrm>
            <a:prstGeom prst="round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文本框 49"/>
            <p:cNvSpPr txBox="1"/>
            <p:nvPr/>
          </p:nvSpPr>
          <p:spPr>
            <a:xfrm>
              <a:off x="2238088" y="7376263"/>
              <a:ext cx="3191826" cy="307777"/>
            </a:xfrm>
            <a:prstGeom prst="rect">
              <a:avLst/>
            </a:prstGeom>
            <a:noFill/>
          </p:spPr>
          <p:txBody>
            <a:bodyPr wrap="square" lIns="0" tIns="0" rIns="0" bIns="0" rtlCol="0">
              <a:spAutoFit/>
            </a:bodyPr>
            <a:lstStyle/>
            <a:p>
              <a:r>
                <a:rPr lang="zh-CN" altLang="en-US" sz="2000" b="1" dirty="0">
                  <a:solidFill>
                    <a:srgbClr val="FF0000"/>
                  </a:solidFill>
                  <a:latin typeface="微软雅黑" panose="020B0503020204020204" pitchFamily="34" charset="-122"/>
                  <a:ea typeface="微软雅黑" panose="020B0503020204020204" pitchFamily="34" charset="-122"/>
                </a:rPr>
                <a:t>构建高精度的相对论手征核力势在必行</a:t>
              </a:r>
              <a:r>
                <a:rPr lang="en-US" altLang="zh-CN" sz="2000" b="1" dirty="0">
                  <a:solidFill>
                    <a:srgbClr val="FF0000"/>
                  </a:solidFill>
                  <a:latin typeface="微软雅黑" panose="020B0503020204020204" pitchFamily="34" charset="-122"/>
                  <a:ea typeface="微软雅黑" panose="020B0503020204020204" pitchFamily="34" charset="-122"/>
                </a:rPr>
                <a:t>!</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98437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微软雅黑" panose="020B0503020204020204" pitchFamily="34" charset="-122"/>
                <a:ea typeface="微软雅黑" panose="020B0503020204020204" pitchFamily="34" charset="-122"/>
              </a:rPr>
              <a:t>相对论框架</a:t>
            </a: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14</a:t>
            </a:fld>
            <a:endParaRPr lang="zh-CN" altLang="en-US" b="1" dirty="0">
              <a:solidFill>
                <a:schemeClr val="bg1"/>
              </a:solidFill>
            </a:endParaRPr>
          </a:p>
        </p:txBody>
      </p:sp>
      <p:sp>
        <p:nvSpPr>
          <p:cNvPr id="39" name="文本框 38"/>
          <p:cNvSpPr txBox="1"/>
          <p:nvPr/>
        </p:nvSpPr>
        <p:spPr>
          <a:xfrm>
            <a:off x="261258" y="669661"/>
            <a:ext cx="4554583" cy="40011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000" b="1" dirty="0">
                <a:solidFill>
                  <a:srgbClr val="FF0000"/>
                </a:solidFill>
                <a:latin typeface="微软雅黑" panose="020B0503020204020204" pitchFamily="34" charset="-122"/>
                <a:ea typeface="微软雅黑" panose="020B0503020204020204" pitchFamily="34" charset="-122"/>
              </a:rPr>
              <a:t>相对论</a:t>
            </a:r>
            <a:r>
              <a:rPr lang="zh-CN" altLang="en-US" sz="2000" b="1" dirty="0">
                <a:latin typeface="微软雅黑" panose="020B0503020204020204" pitchFamily="34" charset="-122"/>
                <a:ea typeface="微软雅黑" panose="020B0503020204020204" pitchFamily="34" charset="-122"/>
              </a:rPr>
              <a:t>手征核力</a:t>
            </a:r>
            <a:endParaRPr lang="en-US" sz="2000"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2" name="文本框 1"/>
              <p:cNvSpPr txBox="1"/>
              <p:nvPr/>
            </p:nvSpPr>
            <p:spPr>
              <a:xfrm>
                <a:off x="1010340" y="1695450"/>
                <a:ext cx="3056414" cy="553228"/>
              </a:xfrm>
              <a:prstGeom prst="rect">
                <a:avLst/>
              </a:prstGeom>
              <a:noFill/>
            </p:spPr>
            <p:txBody>
              <a:bodyPr wrap="none" lIns="0" tIns="0" rIns="0" bIns="0" rtlCol="0">
                <a:spAutoFit/>
              </a:bodyPr>
              <a:lstStyle/>
              <a:p>
                <a14:m>
                  <m:oMath xmlns:m="http://schemas.openxmlformats.org/officeDocument/2006/math">
                    <m:r>
                      <a:rPr lang="en-US" altLang="zh-CN" sz="1600" i="1">
                        <a:latin typeface="Cambria Math" panose="02040503050406030204" pitchFamily="18" charset="0"/>
                      </a:rPr>
                      <m:t>𝑢</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𝑝</m:t>
                        </m:r>
                        <m:r>
                          <a:rPr lang="en-US" altLang="zh-CN" sz="1600" i="1">
                            <a:latin typeface="Cambria Math" panose="02040503050406030204" pitchFamily="18" charset="0"/>
                          </a:rPr>
                          <m:t>,</m:t>
                        </m:r>
                        <m:r>
                          <a:rPr lang="en-US" altLang="zh-CN" sz="1600" i="1">
                            <a:latin typeface="Cambria Math" panose="02040503050406030204" pitchFamily="18" charset="0"/>
                          </a:rPr>
                          <m:t>𝑠</m:t>
                        </m:r>
                      </m:e>
                    </m:d>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𝑁</m:t>
                        </m:r>
                      </m:e>
                      <m:sub>
                        <m:r>
                          <a:rPr lang="en-US" altLang="zh-CN" sz="1600" i="1">
                            <a:latin typeface="Cambria Math" panose="02040503050406030204" pitchFamily="18" charset="0"/>
                          </a:rPr>
                          <m:t>𝑝</m:t>
                        </m:r>
                      </m:sub>
                    </m:sSub>
                    <m:d>
                      <m:dPr>
                        <m:ctrlPr>
                          <a:rPr lang="en-US" altLang="zh-CN" sz="1600" i="1">
                            <a:latin typeface="Cambria Math" panose="02040503050406030204" pitchFamily="18" charset="0"/>
                          </a:rPr>
                        </m:ctrlPr>
                      </m:dPr>
                      <m:e>
                        <m:m>
                          <m:mPr>
                            <m:mcs>
                              <m:mc>
                                <m:mcPr>
                                  <m:count m:val="1"/>
                                  <m:mcJc m:val="center"/>
                                </m:mcPr>
                              </m:mc>
                            </m:mcs>
                            <m:ctrlPr>
                              <a:rPr lang="en-US" altLang="zh-CN" sz="1600" i="1">
                                <a:latin typeface="Cambria Math" panose="02040503050406030204" pitchFamily="18" charset="0"/>
                              </a:rPr>
                            </m:ctrlPr>
                          </m:mPr>
                          <m:mr>
                            <m:e>
                              <m:r>
                                <m:rPr>
                                  <m:brk m:alnAt="7"/>
                                </m:rPr>
                                <a:rPr lang="en-US" altLang="zh-CN" sz="1600" i="1">
                                  <a:latin typeface="Cambria Math" panose="02040503050406030204" pitchFamily="18" charset="0"/>
                                </a:rPr>
                                <m:t>1</m:t>
                              </m:r>
                            </m:e>
                          </m:mr>
                          <m:mr>
                            <m:e>
                              <m:f>
                                <m:fPr>
                                  <m:ctrlPr>
                                    <a:rPr lang="en-US" altLang="zh-CN" sz="1600" b="1" i="1">
                                      <a:solidFill>
                                        <a:srgbClr val="FF0000"/>
                                      </a:solidFill>
                                      <a:latin typeface="Cambria Math" panose="02040503050406030204" pitchFamily="18" charset="0"/>
                                    </a:rPr>
                                  </m:ctrlPr>
                                </m:fPr>
                                <m:num>
                                  <m:r>
                                    <a:rPr lang="zh-CN" altLang="en-US" sz="1600" b="1" i="1">
                                      <a:solidFill>
                                        <a:srgbClr val="FF0000"/>
                                      </a:solidFill>
                                      <a:latin typeface="Cambria Math" panose="02040503050406030204" pitchFamily="18" charset="0"/>
                                    </a:rPr>
                                    <m:t>𝝈</m:t>
                                  </m:r>
                                  <m:r>
                                    <a:rPr lang="en-US" altLang="zh-CN" sz="1600" b="1" i="1">
                                      <a:solidFill>
                                        <a:srgbClr val="FF0000"/>
                                      </a:solidFill>
                                      <a:latin typeface="Cambria Math" panose="02040503050406030204" pitchFamily="18" charset="0"/>
                                      <a:ea typeface="Cambria Math" panose="02040503050406030204" pitchFamily="18" charset="0"/>
                                    </a:rPr>
                                    <m:t>∙</m:t>
                                  </m:r>
                                  <m:r>
                                    <a:rPr lang="en-US" altLang="zh-CN" sz="1600" b="1" i="1">
                                      <a:solidFill>
                                        <a:srgbClr val="FF0000"/>
                                      </a:solidFill>
                                      <a:latin typeface="Cambria Math" panose="02040503050406030204" pitchFamily="18" charset="0"/>
                                      <a:ea typeface="Cambria Math" panose="02040503050406030204" pitchFamily="18" charset="0"/>
                                    </a:rPr>
                                    <m:t>𝒑</m:t>
                                  </m:r>
                                </m:num>
                                <m:den>
                                  <m:r>
                                    <a:rPr lang="en-US" altLang="zh-CN" sz="1600" b="1" i="1">
                                      <a:solidFill>
                                        <a:srgbClr val="FF0000"/>
                                      </a:solidFill>
                                      <a:latin typeface="Cambria Math" panose="02040503050406030204" pitchFamily="18" charset="0"/>
                                    </a:rPr>
                                    <m:t>𝑬</m:t>
                                  </m:r>
                                  <m:r>
                                    <a:rPr lang="en-US" altLang="zh-CN" sz="1600" b="1" i="1">
                                      <a:solidFill>
                                        <a:srgbClr val="FF0000"/>
                                      </a:solidFill>
                                      <a:latin typeface="Cambria Math" panose="02040503050406030204" pitchFamily="18" charset="0"/>
                                    </a:rPr>
                                    <m:t>+</m:t>
                                  </m:r>
                                  <m:r>
                                    <a:rPr lang="en-US" altLang="zh-CN" sz="1600" b="1" i="1">
                                      <a:solidFill>
                                        <a:srgbClr val="FF0000"/>
                                      </a:solidFill>
                                      <a:latin typeface="Cambria Math" panose="02040503050406030204" pitchFamily="18" charset="0"/>
                                    </a:rPr>
                                    <m:t>𝒎</m:t>
                                  </m:r>
                                </m:den>
                              </m:f>
                            </m:e>
                          </m:mr>
                        </m:m>
                      </m:e>
                    </m:d>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𝜒</m:t>
                        </m:r>
                      </m:e>
                      <m:sub>
                        <m:r>
                          <a:rPr lang="en-US" altLang="zh-CN" sz="1600" i="1">
                            <a:latin typeface="Cambria Math" panose="02040503050406030204" pitchFamily="18" charset="0"/>
                          </a:rPr>
                          <m:t>𝑠</m:t>
                        </m:r>
                      </m:sub>
                    </m:sSub>
                  </m:oMath>
                </a14:m>
                <a:r>
                  <a:rPr lang="en-US" altLang="zh-CN" sz="1600" dirty="0"/>
                  <a:t>, </a:t>
                </a:r>
                <a14:m>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𝑁</m:t>
                        </m:r>
                      </m:e>
                      <m:sub>
                        <m:r>
                          <a:rPr lang="en-US" altLang="zh-CN" sz="1600" i="1">
                            <a:latin typeface="Cambria Math" panose="02040503050406030204" pitchFamily="18" charset="0"/>
                          </a:rPr>
                          <m:t>𝑝</m:t>
                        </m:r>
                      </m:sub>
                    </m:sSub>
                    <m:r>
                      <a:rPr lang="en-US" altLang="zh-CN" sz="1600" i="1">
                        <a:latin typeface="Cambria Math" panose="02040503050406030204" pitchFamily="18" charset="0"/>
                      </a:rPr>
                      <m:t>=</m:t>
                    </m:r>
                    <m:rad>
                      <m:radPr>
                        <m:degHide m:val="on"/>
                        <m:ctrlPr>
                          <a:rPr lang="en-US" altLang="zh-CN" sz="1600" i="1">
                            <a:latin typeface="Cambria Math" panose="02040503050406030204" pitchFamily="18" charset="0"/>
                          </a:rPr>
                        </m:ctrlPr>
                      </m:radPr>
                      <m:deg/>
                      <m:e>
                        <m:f>
                          <m:fPr>
                            <m:ctrlPr>
                              <a:rPr lang="en-US" altLang="zh-CN" sz="1600" i="1">
                                <a:latin typeface="Cambria Math" panose="02040503050406030204" pitchFamily="18" charset="0"/>
                              </a:rPr>
                            </m:ctrlPr>
                          </m:fPr>
                          <m:num>
                            <m:r>
                              <a:rPr lang="en-US" altLang="zh-CN" sz="1600" i="1">
                                <a:latin typeface="Cambria Math" panose="02040503050406030204" pitchFamily="18" charset="0"/>
                              </a:rPr>
                              <m:t>𝐸</m:t>
                            </m:r>
                            <m:r>
                              <a:rPr lang="en-US" altLang="zh-CN" sz="1600" i="1">
                                <a:latin typeface="Cambria Math" panose="02040503050406030204" pitchFamily="18" charset="0"/>
                              </a:rPr>
                              <m:t>+</m:t>
                            </m:r>
                            <m:r>
                              <a:rPr lang="en-US" altLang="zh-CN" sz="1600" i="1">
                                <a:latin typeface="Cambria Math" panose="02040503050406030204" pitchFamily="18" charset="0"/>
                              </a:rPr>
                              <m:t>𝑚</m:t>
                            </m:r>
                          </m:num>
                          <m:den>
                            <m:r>
                              <a:rPr lang="en-US" altLang="zh-CN" sz="1600" i="1">
                                <a:latin typeface="Cambria Math" panose="02040503050406030204" pitchFamily="18" charset="0"/>
                              </a:rPr>
                              <m:t>2</m:t>
                            </m:r>
                            <m:r>
                              <a:rPr lang="en-US" altLang="zh-CN" sz="1600" i="1">
                                <a:latin typeface="Cambria Math" panose="02040503050406030204" pitchFamily="18" charset="0"/>
                              </a:rPr>
                              <m:t>𝑚</m:t>
                            </m:r>
                          </m:den>
                        </m:f>
                      </m:e>
                    </m:rad>
                  </m:oMath>
                </a14:m>
                <a:endParaRPr lang="zh-CN" altLang="en-US" sz="1600" dirty="0"/>
              </a:p>
            </p:txBody>
          </p:sp>
        </mc:Choice>
        <mc:Fallback xmlns="">
          <p:sp>
            <p:nvSpPr>
              <p:cNvPr id="2" name="文本框 1"/>
              <p:cNvSpPr txBox="1">
                <a:spLocks noRot="1" noChangeAspect="1" noMove="1" noResize="1" noEditPoints="1" noAdjustHandles="1" noChangeArrowheads="1" noChangeShapeType="1" noTextEdit="1"/>
              </p:cNvSpPr>
              <p:nvPr/>
            </p:nvSpPr>
            <p:spPr>
              <a:xfrm>
                <a:off x="1010340" y="1695450"/>
                <a:ext cx="3056414" cy="553228"/>
              </a:xfrm>
              <a:prstGeom prst="rect">
                <a:avLst/>
              </a:prstGeom>
              <a:blipFill rotWithShape="0">
                <a:blip r:embed="rId4"/>
                <a:stretch>
                  <a:fillRect/>
                </a:stretch>
              </a:blipFill>
            </p:spPr>
            <p:txBody>
              <a:bodyPr/>
              <a:lstStyle/>
              <a:p>
                <a:r>
                  <a:rPr lang="zh-CN" altLang="en-US">
                    <a:noFill/>
                  </a:rPr>
                  <a:t> </a:t>
                </a:r>
              </a:p>
            </p:txBody>
          </p:sp>
        </mc:Fallback>
      </mc:AlternateContent>
      <p:sp>
        <p:nvSpPr>
          <p:cNvPr id="4" name="文本框 3"/>
          <p:cNvSpPr txBox="1"/>
          <p:nvPr/>
        </p:nvSpPr>
        <p:spPr>
          <a:xfrm>
            <a:off x="600077" y="1154668"/>
            <a:ext cx="3449919" cy="369332"/>
          </a:xfrm>
          <a:prstGeom prst="rect">
            <a:avLst/>
          </a:prstGeom>
          <a:noFill/>
        </p:spPr>
        <p:txBody>
          <a:bodyPr wrap="none" rtlCol="0">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rPr>
              <a:t>Dirac </a:t>
            </a:r>
            <a:r>
              <a:rPr lang="zh-CN" altLang="en-US" dirty="0">
                <a:latin typeface="微软雅黑" panose="020B0503020204020204" pitchFamily="34" charset="-122"/>
                <a:ea typeface="微软雅黑" panose="020B0503020204020204" pitchFamily="34" charset="-122"/>
              </a:rPr>
              <a:t>旋量以及</a:t>
            </a:r>
            <a:r>
              <a:rPr lang="en-US" altLang="zh-CN" dirty="0">
                <a:latin typeface="微软雅黑" panose="020B0503020204020204" pitchFamily="34" charset="-122"/>
                <a:ea typeface="微软雅黑" panose="020B0503020204020204" pitchFamily="34" charset="-122"/>
              </a:rPr>
              <a:t> Clifford </a:t>
            </a:r>
            <a:r>
              <a:rPr lang="zh-CN" altLang="en-US" dirty="0">
                <a:latin typeface="微软雅黑" panose="020B0503020204020204" pitchFamily="34" charset="-122"/>
                <a:ea typeface="微软雅黑" panose="020B0503020204020204" pitchFamily="34" charset="-122"/>
              </a:rPr>
              <a:t>代数</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600077" y="2420128"/>
            <a:ext cx="5558509" cy="369332"/>
          </a:xfrm>
          <a:prstGeom prst="rect">
            <a:avLst/>
          </a:prstGeom>
          <a:noFill/>
        </p:spPr>
        <p:txBody>
          <a:bodyPr wrap="none" rtlCol="0">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rPr>
              <a:t>PCB</a:t>
            </a:r>
            <a:r>
              <a:rPr lang="zh-CN" altLang="en-US" dirty="0">
                <a:latin typeface="微软雅黑" panose="020B0503020204020204" pitchFamily="34" charset="-122"/>
                <a:ea typeface="微软雅黑" panose="020B0503020204020204" pitchFamily="34" charset="-122"/>
              </a:rPr>
              <a:t>项</a:t>
            </a:r>
            <a:r>
              <a:rPr lang="en-US" altLang="zh-CN" dirty="0">
                <a:latin typeface="微软雅黑" panose="020B0503020204020204" pitchFamily="34" charset="-122"/>
                <a:ea typeface="微软雅黑" panose="020B0503020204020204" pitchFamily="34" charset="-122"/>
              </a:rPr>
              <a:t>: </a:t>
            </a:r>
            <a:r>
              <a:rPr lang="en-US" altLang="zh-CN" b="1" dirty="0">
                <a:solidFill>
                  <a:srgbClr val="FF0000"/>
                </a:solidFill>
                <a:latin typeface="微软雅黑" panose="020B0503020204020204" pitchFamily="34" charset="-122"/>
                <a:ea typeface="微软雅黑" panose="020B0503020204020204" pitchFamily="34" charset="-122"/>
              </a:rPr>
              <a:t>Extended-on-mass-shell(EOMS)</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方法</a:t>
            </a:r>
            <a:r>
              <a:rPr lang="en-US" altLang="zh-CN" dirty="0">
                <a:latin typeface="微软雅黑" panose="020B0503020204020204" pitchFamily="34" charset="-122"/>
                <a:ea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endParaRPr>
          </a:p>
        </p:txBody>
      </p:sp>
      <p:sp>
        <p:nvSpPr>
          <p:cNvPr id="5" name="矩形 4"/>
          <p:cNvSpPr/>
          <p:nvPr/>
        </p:nvSpPr>
        <p:spPr>
          <a:xfrm>
            <a:off x="5715002" y="2714691"/>
            <a:ext cx="2924175" cy="246221"/>
          </a:xfrm>
          <a:prstGeom prst="rect">
            <a:avLst/>
          </a:prstGeom>
        </p:spPr>
        <p:txBody>
          <a:bodyPr wrap="square">
            <a:spAutoFit/>
          </a:bodyPr>
          <a:lstStyle/>
          <a:p>
            <a:r>
              <a:rPr lang="en-US" altLang="zh-CN" sz="1000" dirty="0" err="1">
                <a:solidFill>
                  <a:srgbClr val="0070C0"/>
                </a:solidFill>
              </a:rPr>
              <a:t>Gegelia</a:t>
            </a:r>
            <a:r>
              <a:rPr lang="en-US" altLang="zh-CN" sz="1000" dirty="0">
                <a:solidFill>
                  <a:srgbClr val="0070C0"/>
                </a:solidFill>
              </a:rPr>
              <a:t>, Fuchs et al. in </a:t>
            </a:r>
            <a:r>
              <a:rPr lang="en-US" altLang="zh-CN" sz="1000" b="1" dirty="0">
                <a:solidFill>
                  <a:srgbClr val="0070C0"/>
                </a:solidFill>
              </a:rPr>
              <a:t>PRD60</a:t>
            </a:r>
            <a:r>
              <a:rPr lang="en-US" altLang="zh-CN" sz="1000" dirty="0">
                <a:solidFill>
                  <a:srgbClr val="0070C0"/>
                </a:solidFill>
              </a:rPr>
              <a:t>(1999), </a:t>
            </a:r>
            <a:r>
              <a:rPr lang="en-US" altLang="zh-CN" sz="1000" b="1" dirty="0">
                <a:solidFill>
                  <a:srgbClr val="0070C0"/>
                </a:solidFill>
              </a:rPr>
              <a:t>PRD68</a:t>
            </a:r>
            <a:r>
              <a:rPr lang="en-US" altLang="zh-CN" sz="1000" dirty="0">
                <a:solidFill>
                  <a:srgbClr val="0070C0"/>
                </a:solidFill>
              </a:rPr>
              <a:t> (2003)</a:t>
            </a:r>
          </a:p>
        </p:txBody>
      </p:sp>
      <p:grpSp>
        <p:nvGrpSpPr>
          <p:cNvPr id="13" name="组合 12"/>
          <p:cNvGrpSpPr/>
          <p:nvPr/>
        </p:nvGrpSpPr>
        <p:grpSpPr>
          <a:xfrm>
            <a:off x="911567" y="3206414"/>
            <a:ext cx="7527052" cy="326628"/>
            <a:chOff x="600075" y="3314834"/>
            <a:chExt cx="7527052" cy="326628"/>
          </a:xfrm>
        </p:grpSpPr>
        <p:grpSp>
          <p:nvGrpSpPr>
            <p:cNvPr id="68" name="组合 67"/>
            <p:cNvGrpSpPr/>
            <p:nvPr/>
          </p:nvGrpSpPr>
          <p:grpSpPr>
            <a:xfrm>
              <a:off x="600075" y="3315636"/>
              <a:ext cx="5216972" cy="325025"/>
              <a:chOff x="787791" y="5729960"/>
              <a:chExt cx="5216972" cy="325025"/>
            </a:xfrm>
          </p:grpSpPr>
          <mc:AlternateContent xmlns:mc="http://schemas.openxmlformats.org/markup-compatibility/2006" xmlns:a14="http://schemas.microsoft.com/office/drawing/2010/main">
            <mc:Choice Requires="a14">
              <p:sp>
                <p:nvSpPr>
                  <p:cNvPr id="71" name="文本框 70"/>
                  <p:cNvSpPr txBox="1"/>
                  <p:nvPr/>
                </p:nvSpPr>
                <p:spPr>
                  <a:xfrm>
                    <a:off x="787791" y="5738584"/>
                    <a:ext cx="1026941" cy="307777"/>
                  </a:xfrm>
                  <a:prstGeom prst="rect">
                    <a:avLst/>
                  </a:prstGeom>
                  <a:noFill/>
                </p:spPr>
                <p:txBody>
                  <a:bodyPr wrap="square" rtlCol="0">
                    <a:spAutoFit/>
                  </a:bodyPr>
                  <a:lstStyle/>
                  <a:p>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𝐶</m:t>
                            </m:r>
                          </m:e>
                          <m:sub>
                            <m:r>
                              <a:rPr lang="en-US" sz="1400" i="1">
                                <a:latin typeface="Cambria Math" panose="02040503050406030204" pitchFamily="18" charset="0"/>
                              </a:rPr>
                              <m:t>𝑖</m:t>
                            </m:r>
                          </m:sub>
                        </m:sSub>
                      </m:oMath>
                    </a14:m>
                    <a:r>
                      <a:rPr lang="en-US" sz="1400" dirty="0"/>
                      <a:t>: </a:t>
                    </a:r>
                    <a:r>
                      <a:rPr lang="zh-CN" altLang="en-US" sz="1400" dirty="0">
                        <a:latin typeface="微软雅黑" panose="020B0503020204020204" pitchFamily="34" charset="-122"/>
                        <a:ea typeface="微软雅黑" panose="020B0503020204020204" pitchFamily="34" charset="-122"/>
                      </a:rPr>
                      <a:t>物理值</a:t>
                    </a:r>
                    <a:endParaRPr lang="en-US" sz="1400" dirty="0">
                      <a:latin typeface="微软雅黑" panose="020B0503020204020204" pitchFamily="34" charset="-122"/>
                      <a:ea typeface="微软雅黑" panose="020B0503020204020204" pitchFamily="34" charset="-122"/>
                    </a:endParaRPr>
                  </a:p>
                </p:txBody>
              </p:sp>
            </mc:Choice>
            <mc:Fallback xmlns="">
              <p:sp>
                <p:nvSpPr>
                  <p:cNvPr id="71" name="文本框 70"/>
                  <p:cNvSpPr txBox="1">
                    <a:spLocks noRot="1" noChangeAspect="1" noMove="1" noResize="1" noEditPoints="1" noAdjustHandles="1" noChangeArrowheads="1" noChangeShapeType="1" noTextEdit="1"/>
                  </p:cNvSpPr>
                  <p:nvPr/>
                </p:nvSpPr>
                <p:spPr>
                  <a:xfrm>
                    <a:off x="787791" y="5738584"/>
                    <a:ext cx="1026941" cy="307777"/>
                  </a:xfrm>
                  <a:prstGeom prst="rect">
                    <a:avLst/>
                  </a:prstGeom>
                  <a:blipFill rotWithShape="0">
                    <a:blip r:embed="rId5"/>
                    <a:stretch>
                      <a:fillRect t="-6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2" name="文本框 71"/>
                  <p:cNvSpPr txBox="1"/>
                  <p:nvPr/>
                </p:nvSpPr>
                <p:spPr>
                  <a:xfrm>
                    <a:off x="1844780" y="5729960"/>
                    <a:ext cx="1849902" cy="325025"/>
                  </a:xfrm>
                  <a:prstGeom prst="rect">
                    <a:avLst/>
                  </a:prstGeom>
                  <a:noFill/>
                </p:spPr>
                <p:txBody>
                  <a:bodyPr wrap="square" rtlCol="0">
                    <a:spAutoFit/>
                  </a:bodyPr>
                  <a:lstStyle/>
                  <a:p>
                    <a14:m>
                      <m:oMath xmlns:m="http://schemas.openxmlformats.org/officeDocument/2006/math">
                        <m:sSubSup>
                          <m:sSubSupPr>
                            <m:ctrlPr>
                              <a:rPr lang="en-US" sz="1400" i="1" smtClean="0">
                                <a:latin typeface="Cambria Math" panose="02040503050406030204" pitchFamily="18" charset="0"/>
                              </a:rPr>
                            </m:ctrlPr>
                          </m:sSubSupPr>
                          <m:e>
                            <m:r>
                              <a:rPr lang="en-US" sz="1400" i="1">
                                <a:latin typeface="Cambria Math" panose="02040503050406030204" pitchFamily="18" charset="0"/>
                              </a:rPr>
                              <m:t>𝐶</m:t>
                            </m:r>
                          </m:e>
                          <m:sub>
                            <m:r>
                              <a:rPr lang="en-US" sz="1400" i="1">
                                <a:latin typeface="Cambria Math" panose="02040503050406030204" pitchFamily="18" charset="0"/>
                              </a:rPr>
                              <m:t>𝑖</m:t>
                            </m:r>
                          </m:sub>
                          <m:sup>
                            <m:r>
                              <a:rPr lang="en-US" sz="1400" b="0" i="1" smtClean="0">
                                <a:latin typeface="Cambria Math" panose="02040503050406030204" pitchFamily="18" charset="0"/>
                              </a:rPr>
                              <m:t>𝑏</m:t>
                            </m:r>
                          </m:sup>
                        </m:sSubSup>
                      </m:oMath>
                    </a14:m>
                    <a:r>
                      <a:rPr lang="en-US" sz="1400" dirty="0"/>
                      <a:t>: </a:t>
                    </a:r>
                    <a:r>
                      <a:rPr lang="zh-CN" altLang="en-US" sz="1400" dirty="0">
                        <a:latin typeface="微软雅黑" panose="020B0503020204020204" pitchFamily="34" charset="-122"/>
                        <a:ea typeface="微软雅黑" panose="020B0503020204020204" pitchFamily="34" charset="-122"/>
                      </a:rPr>
                      <a:t>裸值</a:t>
                    </a:r>
                    <a:endParaRPr lang="en-US" sz="1400" dirty="0">
                      <a:latin typeface="微软雅黑" panose="020B0503020204020204" pitchFamily="34" charset="-122"/>
                      <a:ea typeface="微软雅黑" panose="020B0503020204020204" pitchFamily="34" charset="-122"/>
                    </a:endParaRPr>
                  </a:p>
                </p:txBody>
              </p:sp>
            </mc:Choice>
            <mc:Fallback xmlns="">
              <p:sp>
                <p:nvSpPr>
                  <p:cNvPr id="72" name="文本框 71"/>
                  <p:cNvSpPr txBox="1">
                    <a:spLocks noRot="1" noChangeAspect="1" noMove="1" noResize="1" noEditPoints="1" noAdjustHandles="1" noChangeArrowheads="1" noChangeShapeType="1" noTextEdit="1"/>
                  </p:cNvSpPr>
                  <p:nvPr/>
                </p:nvSpPr>
                <p:spPr>
                  <a:xfrm>
                    <a:off x="1844780" y="5729960"/>
                    <a:ext cx="1849902" cy="325025"/>
                  </a:xfrm>
                  <a:prstGeom prst="rect">
                    <a:avLst/>
                  </a:prstGeom>
                  <a:blipFill rotWithShape="0">
                    <a:blip r:embed="rId6"/>
                    <a:stretch>
                      <a:fillRect b="-207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3" name="文本框 72"/>
                  <p:cNvSpPr txBox="1"/>
                  <p:nvPr/>
                </p:nvSpPr>
                <p:spPr>
                  <a:xfrm>
                    <a:off x="3724730" y="5729960"/>
                    <a:ext cx="2280033" cy="325025"/>
                  </a:xfrm>
                  <a:prstGeom prst="rect">
                    <a:avLst/>
                  </a:prstGeom>
                  <a:noFill/>
                </p:spPr>
                <p:txBody>
                  <a:bodyPr wrap="square" rtlCol="0">
                    <a:spAutoFit/>
                  </a:bodyPr>
                  <a:lstStyle/>
                  <a:p>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𝐶</m:t>
                            </m:r>
                          </m:e>
                          <m:sub>
                            <m:r>
                              <a:rPr lang="en-US" sz="1400" i="1">
                                <a:latin typeface="Cambria Math" panose="02040503050406030204" pitchFamily="18" charset="0"/>
                              </a:rPr>
                              <m:t>𝑖</m:t>
                            </m:r>
                          </m:sub>
                          <m:sup>
                            <m:r>
                              <a:rPr lang="en-US" sz="1400" i="1">
                                <a:latin typeface="Cambria Math" panose="02040503050406030204" pitchFamily="18" charset="0"/>
                              </a:rPr>
                              <m:t>𝑑</m:t>
                            </m:r>
                          </m:sup>
                        </m:sSubSup>
                      </m:oMath>
                    </a14:m>
                    <a:r>
                      <a:rPr lang="en-US" sz="1400" dirty="0"/>
                      <a:t>: </a:t>
                    </a:r>
                    <a:r>
                      <a:rPr lang="zh-CN" altLang="en-US" sz="1400" dirty="0">
                        <a:latin typeface="微软雅黑" panose="020B0503020204020204" pitchFamily="34" charset="-122"/>
                        <a:ea typeface="微软雅黑" panose="020B0503020204020204" pitchFamily="34" charset="-122"/>
                      </a:rPr>
                      <a:t>紫外发散</a:t>
                    </a:r>
                    <a:endParaRPr lang="en-US" sz="1400" dirty="0">
                      <a:latin typeface="微软雅黑" panose="020B0503020204020204" pitchFamily="34" charset="-122"/>
                      <a:ea typeface="微软雅黑" panose="020B0503020204020204" pitchFamily="34" charset="-122"/>
                    </a:endParaRPr>
                  </a:p>
                </p:txBody>
              </p:sp>
            </mc:Choice>
            <mc:Fallback xmlns="">
              <p:sp>
                <p:nvSpPr>
                  <p:cNvPr id="73" name="文本框 72"/>
                  <p:cNvSpPr txBox="1">
                    <a:spLocks noRot="1" noChangeAspect="1" noMove="1" noResize="1" noEditPoints="1" noAdjustHandles="1" noChangeArrowheads="1" noChangeShapeType="1" noTextEdit="1"/>
                  </p:cNvSpPr>
                  <p:nvPr/>
                </p:nvSpPr>
                <p:spPr>
                  <a:xfrm>
                    <a:off x="3724730" y="5729960"/>
                    <a:ext cx="2280033" cy="325025"/>
                  </a:xfrm>
                  <a:prstGeom prst="rect">
                    <a:avLst/>
                  </a:prstGeom>
                  <a:blipFill rotWithShape="0">
                    <a:blip r:embed="rId7"/>
                    <a:stretch>
                      <a:fillRect b="-20755"/>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74" name="文本框 73"/>
                <p:cNvSpPr txBox="1"/>
                <p:nvPr/>
              </p:nvSpPr>
              <p:spPr>
                <a:xfrm>
                  <a:off x="5847094" y="3314834"/>
                  <a:ext cx="2280033" cy="326628"/>
                </a:xfrm>
                <a:prstGeom prst="rect">
                  <a:avLst/>
                </a:prstGeom>
                <a:noFill/>
              </p:spPr>
              <p:txBody>
                <a:bodyPr wrap="square" rtlCol="0">
                  <a:spAutoFit/>
                </a:bodyPr>
                <a:lstStyle/>
                <a:p>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𝐶</m:t>
                          </m:r>
                        </m:e>
                        <m:sub>
                          <m:r>
                            <a:rPr lang="en-US" sz="1400" i="1">
                              <a:latin typeface="Cambria Math" panose="02040503050406030204" pitchFamily="18" charset="0"/>
                            </a:rPr>
                            <m:t>𝑖</m:t>
                          </m:r>
                        </m:sub>
                        <m:sup>
                          <m:r>
                            <m:rPr>
                              <m:sty m:val="p"/>
                            </m:rPr>
                            <a:rPr lang="en-US" sz="1400">
                              <a:latin typeface="Cambria Math" panose="02040503050406030204" pitchFamily="18" charset="0"/>
                            </a:rPr>
                            <m:t>PCB</m:t>
                          </m:r>
                        </m:sup>
                      </m:sSubSup>
                    </m:oMath>
                  </a14:m>
                  <a:r>
                    <a:rPr lang="en-US" sz="1400" dirty="0"/>
                    <a:t>: </a:t>
                  </a:r>
                  <a:r>
                    <a:rPr lang="en-US" altLang="zh-CN" sz="1400" dirty="0">
                      <a:latin typeface="微软雅黑" panose="020B0503020204020204" pitchFamily="34" charset="-122"/>
                      <a:ea typeface="微软雅黑" panose="020B0503020204020204" pitchFamily="34" charset="-122"/>
                    </a:rPr>
                    <a:t>PCB</a:t>
                  </a:r>
                  <a:r>
                    <a:rPr lang="zh-CN" altLang="en-US" sz="1400" dirty="0">
                      <a:latin typeface="微软雅黑" panose="020B0503020204020204" pitchFamily="34" charset="-122"/>
                      <a:ea typeface="微软雅黑" panose="020B0503020204020204" pitchFamily="34" charset="-122"/>
                    </a:rPr>
                    <a:t>项</a:t>
                  </a:r>
                  <a:endParaRPr lang="en-US" sz="1400" dirty="0">
                    <a:latin typeface="微软雅黑" panose="020B0503020204020204" pitchFamily="34" charset="-122"/>
                    <a:ea typeface="微软雅黑" panose="020B0503020204020204" pitchFamily="34" charset="-122"/>
                  </a:endParaRPr>
                </a:p>
              </p:txBody>
            </p:sp>
          </mc:Choice>
          <mc:Fallback xmlns="">
            <p:sp>
              <p:nvSpPr>
                <p:cNvPr id="74" name="文本框 73"/>
                <p:cNvSpPr txBox="1">
                  <a:spLocks noRot="1" noChangeAspect="1" noMove="1" noResize="1" noEditPoints="1" noAdjustHandles="1" noChangeArrowheads="1" noChangeShapeType="1" noTextEdit="1"/>
                </p:cNvSpPr>
                <p:nvPr/>
              </p:nvSpPr>
              <p:spPr>
                <a:xfrm>
                  <a:off x="5847094" y="3314834"/>
                  <a:ext cx="2280033" cy="326628"/>
                </a:xfrm>
                <a:prstGeom prst="rect">
                  <a:avLst/>
                </a:prstGeom>
                <a:blipFill rotWithShape="0">
                  <a:blip r:embed="rId8"/>
                  <a:stretch>
                    <a:fillRect b="-16667"/>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6" name="文本框 5"/>
              <p:cNvSpPr txBox="1"/>
              <p:nvPr/>
            </p:nvSpPr>
            <p:spPr>
              <a:xfrm>
                <a:off x="3182985" y="2876880"/>
                <a:ext cx="2032095" cy="2678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𝐶</m:t>
                          </m:r>
                        </m:e>
                        <m:sub>
                          <m:r>
                            <a:rPr lang="en-US" altLang="zh-CN" sz="1600" i="1">
                              <a:latin typeface="Cambria Math" panose="02040503050406030204" pitchFamily="18" charset="0"/>
                            </a:rPr>
                            <m:t>𝑖</m:t>
                          </m:r>
                        </m:sub>
                      </m:sSub>
                      <m:r>
                        <a:rPr lang="en-US" altLang="zh-CN" sz="1600" i="1">
                          <a:latin typeface="Cambria Math" panose="02040503050406030204" pitchFamily="18" charset="0"/>
                        </a:rPr>
                        <m:t>=</m:t>
                      </m:r>
                      <m:sSubSup>
                        <m:sSubSupPr>
                          <m:ctrlPr>
                            <a:rPr lang="en-US" altLang="zh-CN" sz="1600" i="1">
                              <a:latin typeface="Cambria Math" panose="02040503050406030204" pitchFamily="18" charset="0"/>
                            </a:rPr>
                          </m:ctrlPr>
                        </m:sSubSupPr>
                        <m:e>
                          <m:r>
                            <a:rPr lang="en-US" altLang="zh-CN" sz="1600" i="1">
                              <a:latin typeface="Cambria Math" panose="02040503050406030204" pitchFamily="18" charset="0"/>
                            </a:rPr>
                            <m:t>𝐶</m:t>
                          </m:r>
                        </m:e>
                        <m:sub>
                          <m:r>
                            <a:rPr lang="en-US" altLang="zh-CN" sz="1600" i="1">
                              <a:latin typeface="Cambria Math" panose="02040503050406030204" pitchFamily="18" charset="0"/>
                            </a:rPr>
                            <m:t>𝑖</m:t>
                          </m:r>
                        </m:sub>
                        <m:sup>
                          <m:r>
                            <a:rPr lang="en-US" altLang="zh-CN" sz="1600" i="1">
                              <a:latin typeface="Cambria Math" panose="02040503050406030204" pitchFamily="18" charset="0"/>
                            </a:rPr>
                            <m:t>𝑏</m:t>
                          </m:r>
                        </m:sup>
                      </m:sSubSup>
                      <m:r>
                        <a:rPr lang="en-US" altLang="zh-CN" sz="1600" i="1">
                          <a:latin typeface="Cambria Math" panose="02040503050406030204" pitchFamily="18" charset="0"/>
                        </a:rPr>
                        <m:t>+</m:t>
                      </m:r>
                      <m:sSubSup>
                        <m:sSubSupPr>
                          <m:ctrlPr>
                            <a:rPr lang="en-US" altLang="zh-CN" sz="1600" i="1">
                              <a:latin typeface="Cambria Math" panose="02040503050406030204" pitchFamily="18" charset="0"/>
                            </a:rPr>
                          </m:ctrlPr>
                        </m:sSubSupPr>
                        <m:e>
                          <m:r>
                            <a:rPr lang="en-US" altLang="zh-CN" sz="1600" i="1">
                              <a:latin typeface="Cambria Math" panose="02040503050406030204" pitchFamily="18" charset="0"/>
                            </a:rPr>
                            <m:t>𝐶</m:t>
                          </m:r>
                        </m:e>
                        <m:sub>
                          <m:r>
                            <a:rPr lang="en-US" altLang="zh-CN" sz="1600" i="1">
                              <a:latin typeface="Cambria Math" panose="02040503050406030204" pitchFamily="18" charset="0"/>
                            </a:rPr>
                            <m:t>𝑖</m:t>
                          </m:r>
                        </m:sub>
                        <m:sup>
                          <m:r>
                            <a:rPr lang="en-US" altLang="zh-CN" sz="1600" i="1">
                              <a:latin typeface="Cambria Math" panose="02040503050406030204" pitchFamily="18" charset="0"/>
                            </a:rPr>
                            <m:t>𝑑</m:t>
                          </m:r>
                        </m:sup>
                      </m:sSubSup>
                      <m:r>
                        <a:rPr lang="en-US" altLang="zh-CN" sz="1600" i="1">
                          <a:latin typeface="Cambria Math" panose="02040503050406030204" pitchFamily="18" charset="0"/>
                        </a:rPr>
                        <m:t>𝑅</m:t>
                      </m:r>
                      <m:r>
                        <a:rPr lang="en-US" altLang="zh-CN" sz="1600" i="1">
                          <a:latin typeface="Cambria Math" panose="02040503050406030204" pitchFamily="18" charset="0"/>
                        </a:rPr>
                        <m:t>+</m:t>
                      </m:r>
                      <m:sSubSup>
                        <m:sSubSupPr>
                          <m:ctrlPr>
                            <a:rPr lang="en-US" altLang="zh-CN" sz="1600" i="1">
                              <a:latin typeface="Cambria Math" panose="02040503050406030204" pitchFamily="18" charset="0"/>
                            </a:rPr>
                          </m:ctrlPr>
                        </m:sSubSupPr>
                        <m:e>
                          <m:r>
                            <a:rPr lang="en-US" altLang="zh-CN" sz="1600" i="1">
                              <a:latin typeface="Cambria Math" panose="02040503050406030204" pitchFamily="18" charset="0"/>
                            </a:rPr>
                            <m:t>𝐶</m:t>
                          </m:r>
                        </m:e>
                        <m:sub>
                          <m:r>
                            <a:rPr lang="en-US" altLang="zh-CN" sz="1600" i="1">
                              <a:latin typeface="Cambria Math" panose="02040503050406030204" pitchFamily="18" charset="0"/>
                            </a:rPr>
                            <m:t>𝑖</m:t>
                          </m:r>
                        </m:sub>
                        <m:sup>
                          <m:r>
                            <m:rPr>
                              <m:sty m:val="p"/>
                            </m:rPr>
                            <a:rPr lang="en-US" altLang="zh-CN" sz="1600">
                              <a:latin typeface="Cambria Math" panose="02040503050406030204" pitchFamily="18" charset="0"/>
                            </a:rPr>
                            <m:t>PCB</m:t>
                          </m:r>
                        </m:sup>
                      </m:sSubSup>
                    </m:oMath>
                  </m:oMathPara>
                </a14:m>
                <a:endParaRPr lang="zh-CN" altLang="en-US" sz="1600" i="1" dirty="0"/>
              </a:p>
            </p:txBody>
          </p:sp>
        </mc:Choice>
        <mc:Fallback xmlns="">
          <p:sp>
            <p:nvSpPr>
              <p:cNvPr id="6" name="文本框 5"/>
              <p:cNvSpPr txBox="1">
                <a:spLocks noRot="1" noChangeAspect="1" noMove="1" noResize="1" noEditPoints="1" noAdjustHandles="1" noChangeArrowheads="1" noChangeShapeType="1" noTextEdit="1"/>
              </p:cNvSpPr>
              <p:nvPr/>
            </p:nvSpPr>
            <p:spPr>
              <a:xfrm>
                <a:off x="3182983" y="2876880"/>
                <a:ext cx="2032095" cy="267830"/>
              </a:xfrm>
              <a:prstGeom prst="rect">
                <a:avLst/>
              </a:prstGeom>
              <a:blipFill rotWithShape="0">
                <a:blip r:embed="rId9"/>
                <a:stretch>
                  <a:fillRect l="-1802" r="-601" b="-20455"/>
                </a:stretch>
              </a:blipFill>
            </p:spPr>
            <p:txBody>
              <a:bodyPr/>
              <a:lstStyle/>
              <a:p>
                <a:r>
                  <a:rPr lang="zh-CN" altLang="en-US">
                    <a:noFill/>
                  </a:rPr>
                  <a:t> </a:t>
                </a:r>
              </a:p>
            </p:txBody>
          </p:sp>
        </mc:Fallback>
      </mc:AlternateContent>
      <p:sp>
        <p:nvSpPr>
          <p:cNvPr id="75" name="文本框 74"/>
          <p:cNvSpPr txBox="1"/>
          <p:nvPr/>
        </p:nvSpPr>
        <p:spPr>
          <a:xfrm>
            <a:off x="600077" y="3629311"/>
            <a:ext cx="4439292" cy="369332"/>
          </a:xfrm>
          <a:prstGeom prst="rect">
            <a:avLst/>
          </a:prstGeom>
          <a:noFill/>
        </p:spPr>
        <p:txBody>
          <a:bodyPr wrap="none" rtlCol="0">
            <a:spAutoFit/>
          </a:bodyPr>
          <a:lstStyle/>
          <a:p>
            <a:pPr marL="342900" indent="-342900">
              <a:buFont typeface="Wingdings" panose="05000000000000000000" pitchFamily="2" charset="2"/>
              <a:buChar char="Ø"/>
            </a:pPr>
            <a:r>
              <a:rPr lang="en-US" altLang="zh-CN" dirty="0" err="1">
                <a:solidFill>
                  <a:srgbClr val="FF0000"/>
                </a:solidFill>
                <a:latin typeface="微软雅黑" panose="020B0503020204020204" pitchFamily="34" charset="-122"/>
                <a:ea typeface="微软雅黑" panose="020B0503020204020204" pitchFamily="34" charset="-122"/>
              </a:rPr>
              <a:t>Blankenbecler</a:t>
            </a:r>
            <a:r>
              <a:rPr lang="en-US" altLang="zh-CN" dirty="0">
                <a:solidFill>
                  <a:srgbClr val="FF0000"/>
                </a:solidFill>
                <a:latin typeface="微软雅黑" panose="020B0503020204020204" pitchFamily="34" charset="-122"/>
                <a:ea typeface="微软雅黑" panose="020B0503020204020204" pitchFamily="34" charset="-122"/>
              </a:rPr>
              <a:t>-Sugar </a:t>
            </a:r>
            <a:r>
              <a:rPr lang="zh-CN" altLang="en-US" dirty="0">
                <a:latin typeface="微软雅黑" panose="020B0503020204020204" pitchFamily="34" charset="-122"/>
                <a:ea typeface="微软雅黑" panose="020B0503020204020204" pitchFamily="34" charset="-122"/>
              </a:rPr>
              <a:t>方程</a:t>
            </a:r>
            <a:r>
              <a:rPr lang="en-US" altLang="zh-CN" dirty="0">
                <a:latin typeface="微软雅黑" panose="020B0503020204020204" pitchFamily="34" charset="-122"/>
                <a:ea typeface="微软雅黑" panose="020B0503020204020204" pitchFamily="34" charset="-122"/>
              </a:rPr>
              <a:t>(</a:t>
            </a:r>
            <a:r>
              <a:rPr lang="en-US" altLang="zh-CN" dirty="0" err="1">
                <a:latin typeface="微软雅黑" panose="020B0503020204020204" pitchFamily="34" charset="-122"/>
                <a:ea typeface="微软雅黑" panose="020B0503020204020204" pitchFamily="34" charset="-122"/>
              </a:rPr>
              <a:t>BbS</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方程</a:t>
            </a:r>
            <a:r>
              <a:rPr lang="en-US" altLang="zh-CN" dirty="0">
                <a:latin typeface="微软雅黑" panose="020B0503020204020204" pitchFamily="34" charset="-122"/>
                <a:ea typeface="微软雅黑" panose="020B0503020204020204" pitchFamily="34" charset="-122"/>
              </a:rPr>
              <a:t>)</a:t>
            </a:r>
          </a:p>
        </p:txBody>
      </p:sp>
      <p:sp>
        <p:nvSpPr>
          <p:cNvPr id="80" name="圆角矩形 79"/>
          <p:cNvSpPr/>
          <p:nvPr/>
        </p:nvSpPr>
        <p:spPr>
          <a:xfrm>
            <a:off x="4452386" y="711933"/>
            <a:ext cx="3398393" cy="379367"/>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0000"/>
                </a:solidFill>
                <a:latin typeface="微软雅黑" panose="020B0503020204020204" pitchFamily="34" charset="-122"/>
                <a:ea typeface="微软雅黑" panose="020B0503020204020204" pitchFamily="34" charset="-122"/>
              </a:rPr>
              <a:t>动力学</a:t>
            </a:r>
            <a:r>
              <a:rPr lang="en-US" altLang="zh-CN" b="1" dirty="0">
                <a:solidFill>
                  <a:srgbClr val="FF0000"/>
                </a:solidFill>
                <a:latin typeface="微软雅黑" panose="020B0503020204020204" pitchFamily="34" charset="-122"/>
                <a:ea typeface="微软雅黑" panose="020B0503020204020204" pitchFamily="34" charset="-122"/>
              </a:rPr>
              <a:t>&amp;</a:t>
            </a:r>
            <a:r>
              <a:rPr lang="zh-CN" altLang="en-US" b="1" dirty="0">
                <a:solidFill>
                  <a:srgbClr val="FF0000"/>
                </a:solidFill>
                <a:latin typeface="微软雅黑" panose="020B0503020204020204" pitchFamily="34" charset="-122"/>
                <a:ea typeface="微软雅黑" panose="020B0503020204020204" pitchFamily="34" charset="-122"/>
              </a:rPr>
              <a:t>运动学</a:t>
            </a:r>
            <a:endParaRPr lang="en-US" b="1" dirty="0">
              <a:solidFill>
                <a:srgbClr val="FF0000"/>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10"/>
          <a:stretch>
            <a:fillRect/>
          </a:stretch>
        </p:blipFill>
        <p:spPr>
          <a:xfrm>
            <a:off x="5372759" y="1244150"/>
            <a:ext cx="2527637" cy="1144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图片 27"/>
          <p:cNvPicPr>
            <a:picLocks noChangeAspect="1"/>
          </p:cNvPicPr>
          <p:nvPr/>
        </p:nvPicPr>
        <p:blipFill>
          <a:blip r:embed="rId11"/>
          <a:stretch>
            <a:fillRect/>
          </a:stretch>
        </p:blipFill>
        <p:spPr>
          <a:xfrm>
            <a:off x="1289070" y="4197581"/>
            <a:ext cx="4862512" cy="492297"/>
          </a:xfrm>
          <a:prstGeom prst="rect">
            <a:avLst/>
          </a:prstGeom>
        </p:spPr>
      </p:pic>
      <p:grpSp>
        <p:nvGrpSpPr>
          <p:cNvPr id="29" name="组合 28"/>
          <p:cNvGrpSpPr/>
          <p:nvPr/>
        </p:nvGrpSpPr>
        <p:grpSpPr>
          <a:xfrm>
            <a:off x="43271" y="4905467"/>
            <a:ext cx="8867774" cy="620288"/>
            <a:chOff x="138113" y="1921179"/>
            <a:chExt cx="8867774" cy="620288"/>
          </a:xfrm>
        </p:grpSpPr>
        <p:pic>
          <p:nvPicPr>
            <p:cNvPr id="30" name="图片 29"/>
            <p:cNvPicPr>
              <a:picLocks noChangeAspect="1"/>
            </p:cNvPicPr>
            <p:nvPr/>
          </p:nvPicPr>
          <p:blipFill>
            <a:blip r:embed="rId12"/>
            <a:stretch>
              <a:fillRect/>
            </a:stretch>
          </p:blipFill>
          <p:spPr>
            <a:xfrm>
              <a:off x="1446524" y="1984287"/>
              <a:ext cx="1736461" cy="509735"/>
            </a:xfrm>
            <a:prstGeom prst="rect">
              <a:avLst/>
            </a:prstGeom>
          </p:spPr>
        </p:pic>
        <mc:AlternateContent xmlns:mc="http://schemas.openxmlformats.org/markup-compatibility/2006" xmlns:a14="http://schemas.microsoft.com/office/drawing/2010/main">
          <mc:Choice Requires="a14">
            <p:sp>
              <p:nvSpPr>
                <p:cNvPr id="31" name="文本框 30"/>
                <p:cNvSpPr txBox="1"/>
                <p:nvPr/>
              </p:nvSpPr>
              <p:spPr>
                <a:xfrm>
                  <a:off x="3752707" y="1949361"/>
                  <a:ext cx="2259721" cy="5795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400" i="1">
                            <a:latin typeface="Cambria Math" panose="02040503050406030204" pitchFamily="18" charset="0"/>
                          </a:rPr>
                          <m:t>𝑔</m:t>
                        </m:r>
                        <m:r>
                          <a:rPr lang="en-US" altLang="zh-CN" sz="1400" i="1">
                            <a:latin typeface="Cambria Math" panose="02040503050406030204" pitchFamily="18" charset="0"/>
                          </a:rPr>
                          <m:t>=</m:t>
                        </m:r>
                        <m:f>
                          <m:fPr>
                            <m:ctrlPr>
                              <a:rPr lang="en-US" altLang="zh-CN" sz="1400" i="1">
                                <a:latin typeface="Cambria Math" panose="02040503050406030204" pitchFamily="18" charset="0"/>
                              </a:rPr>
                            </m:ctrlPr>
                          </m:fPr>
                          <m:num>
                            <m:r>
                              <a:rPr lang="zh-CN" altLang="en-US" sz="1400" i="1">
                                <a:latin typeface="Cambria Math" panose="02040503050406030204" pitchFamily="18" charset="0"/>
                              </a:rPr>
                              <m:t>𝜋</m:t>
                            </m:r>
                            <m:r>
                              <a:rPr lang="en-US" altLang="zh-CN" sz="1400" i="1">
                                <a:latin typeface="Cambria Math" panose="02040503050406030204" pitchFamily="18" charset="0"/>
                              </a:rPr>
                              <m:t>𝑖</m:t>
                            </m:r>
                            <m:r>
                              <a:rPr lang="zh-CN" altLang="en-US" sz="1400" i="1">
                                <a:latin typeface="Cambria Math" panose="02040503050406030204" pitchFamily="18" charset="0"/>
                              </a:rPr>
                              <m:t>𝛿</m:t>
                            </m:r>
                            <m:r>
                              <a:rPr lang="en-US" altLang="zh-CN" sz="1400" i="1">
                                <a:latin typeface="Cambria Math" panose="02040503050406030204" pitchFamily="18" charset="0"/>
                              </a:rPr>
                              <m:t>(</m:t>
                            </m:r>
                            <m:sSup>
                              <m:sSupPr>
                                <m:ctrlPr>
                                  <a:rPr lang="en-US" altLang="zh-CN" sz="1400" i="1">
                                    <a:latin typeface="Cambria Math" panose="02040503050406030204" pitchFamily="18" charset="0"/>
                                  </a:rPr>
                                </m:ctrlPr>
                              </m:sSupPr>
                              <m:e>
                                <m:r>
                                  <a:rPr lang="en-US" altLang="zh-CN" sz="1400" i="1">
                                    <a:latin typeface="Cambria Math" panose="02040503050406030204" pitchFamily="18" charset="0"/>
                                  </a:rPr>
                                  <m:t>𝑘</m:t>
                                </m:r>
                              </m:e>
                              <m:sup>
                                <m:r>
                                  <a:rPr lang="en-US" altLang="zh-CN" sz="1400" i="1">
                                    <a:latin typeface="Cambria Math" panose="02040503050406030204" pitchFamily="18" charset="0"/>
                                  </a:rPr>
                                  <m:t>0</m:t>
                                </m:r>
                              </m:sup>
                            </m:sSup>
                            <m:r>
                              <a:rPr lang="en-US" altLang="zh-CN" sz="1400" i="1">
                                <a:latin typeface="Cambria Math" panose="02040503050406030204" pitchFamily="18" charset="0"/>
                              </a:rPr>
                              <m:t>)</m:t>
                            </m:r>
                            <m:sSubSup>
                              <m:sSubSupPr>
                                <m:ctrlPr>
                                  <a:rPr lang="en-US" altLang="zh-CN" sz="1400" i="1">
                                    <a:latin typeface="Cambria Math" panose="02040503050406030204" pitchFamily="18" charset="0"/>
                                  </a:rPr>
                                </m:ctrlPr>
                              </m:sSubSupPr>
                              <m:e>
                                <m:r>
                                  <m:rPr>
                                    <m:sty m:val="p"/>
                                  </m:rPr>
                                  <a:rPr lang="el-GR" altLang="zh-CN" sz="1400" i="1">
                                    <a:latin typeface="Cambria Math" panose="02040503050406030204" pitchFamily="18" charset="0"/>
                                    <a:ea typeface="Cambria Math" panose="02040503050406030204" pitchFamily="18" charset="0"/>
                                  </a:rPr>
                                  <m:t>Λ</m:t>
                                </m:r>
                              </m:e>
                              <m:sub>
                                <m:r>
                                  <a:rPr lang="en-US" altLang="zh-CN" sz="1400" i="1">
                                    <a:latin typeface="Cambria Math" panose="02040503050406030204" pitchFamily="18" charset="0"/>
                                  </a:rPr>
                                  <m:t>+</m:t>
                                </m:r>
                              </m:sub>
                              <m:sup>
                                <m:r>
                                  <a:rPr lang="en-US" altLang="zh-CN" sz="1400" i="1">
                                    <a:latin typeface="Cambria Math" panose="02040503050406030204" pitchFamily="18" charset="0"/>
                                  </a:rPr>
                                  <m:t>1</m:t>
                                </m:r>
                              </m:sup>
                            </m:sSubSup>
                            <m:r>
                              <a:rPr lang="en-US" altLang="zh-CN" sz="1400" i="1">
                                <a:latin typeface="Cambria Math" panose="02040503050406030204" pitchFamily="18" charset="0"/>
                              </a:rPr>
                              <m:t>(</m:t>
                            </m:r>
                            <m:r>
                              <a:rPr lang="en-US" altLang="zh-CN" sz="1400" b="1" i="1">
                                <a:latin typeface="Cambria Math" panose="02040503050406030204" pitchFamily="18" charset="0"/>
                              </a:rPr>
                              <m:t>𝒌</m:t>
                            </m:r>
                            <m:r>
                              <a:rPr lang="en-US" altLang="zh-CN" sz="1400" i="1">
                                <a:latin typeface="Cambria Math" panose="02040503050406030204" pitchFamily="18" charset="0"/>
                              </a:rPr>
                              <m:t>)</m:t>
                            </m:r>
                            <m:sSubSup>
                              <m:sSubSupPr>
                                <m:ctrlPr>
                                  <a:rPr lang="en-US" altLang="zh-CN" sz="1400" i="1">
                                    <a:latin typeface="Cambria Math" panose="02040503050406030204" pitchFamily="18" charset="0"/>
                                  </a:rPr>
                                </m:ctrlPr>
                              </m:sSubSupPr>
                              <m:e>
                                <m:r>
                                  <m:rPr>
                                    <m:sty m:val="p"/>
                                  </m:rPr>
                                  <a:rPr lang="el-GR" altLang="zh-CN" sz="1400" i="1">
                                    <a:latin typeface="Cambria Math" panose="02040503050406030204" pitchFamily="18" charset="0"/>
                                    <a:ea typeface="Cambria Math" panose="02040503050406030204" pitchFamily="18" charset="0"/>
                                  </a:rPr>
                                  <m:t>Λ</m:t>
                                </m:r>
                              </m:e>
                              <m:sub>
                                <m:r>
                                  <a:rPr lang="en-US" altLang="zh-CN" sz="1400" i="1">
                                    <a:latin typeface="Cambria Math" panose="02040503050406030204" pitchFamily="18" charset="0"/>
                                  </a:rPr>
                                  <m:t>+</m:t>
                                </m:r>
                              </m:sub>
                              <m:sup>
                                <m:r>
                                  <a:rPr lang="en-US" altLang="zh-CN" sz="1400" i="1">
                                    <a:latin typeface="Cambria Math" panose="02040503050406030204" pitchFamily="18" charset="0"/>
                                  </a:rPr>
                                  <m:t>2</m:t>
                                </m:r>
                              </m:sup>
                            </m:sSubSup>
                            <m:r>
                              <a:rPr lang="en-US" altLang="zh-CN" sz="1400" i="1">
                                <a:latin typeface="Cambria Math" panose="02040503050406030204" pitchFamily="18" charset="0"/>
                              </a:rPr>
                              <m:t>(</m:t>
                            </m:r>
                            <m:r>
                              <a:rPr lang="en-US" altLang="zh-CN" sz="1400" b="1" i="1">
                                <a:latin typeface="Cambria Math" panose="02040503050406030204" pitchFamily="18" charset="0"/>
                              </a:rPr>
                              <m:t>−</m:t>
                            </m:r>
                            <m:r>
                              <a:rPr lang="en-US" altLang="zh-CN" sz="1400" b="1" i="1">
                                <a:latin typeface="Cambria Math" panose="02040503050406030204" pitchFamily="18" charset="0"/>
                              </a:rPr>
                              <m:t>𝒌</m:t>
                            </m:r>
                            <m:r>
                              <a:rPr lang="en-US" altLang="zh-CN" sz="1400" i="1">
                                <a:latin typeface="Cambria Math" panose="02040503050406030204" pitchFamily="18" charset="0"/>
                              </a:rPr>
                              <m:t>)</m:t>
                            </m:r>
                          </m:num>
                          <m:den>
                            <m:r>
                              <a:rPr lang="en-US" altLang="zh-CN" sz="1400" i="1">
                                <a:latin typeface="Cambria Math" panose="02040503050406030204" pitchFamily="18" charset="0"/>
                              </a:rPr>
                              <m:t>2</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𝐸</m:t>
                                </m:r>
                              </m:e>
                              <m:sub>
                                <m:r>
                                  <a:rPr lang="en-US" altLang="zh-CN" sz="1400" i="1">
                                    <a:latin typeface="Cambria Math" panose="02040503050406030204" pitchFamily="18" charset="0"/>
                                  </a:rPr>
                                  <m:t>𝑘</m:t>
                                </m:r>
                              </m:sub>
                            </m:sSub>
                            <m:r>
                              <a:rPr lang="en-US" altLang="zh-CN" sz="1400" i="1">
                                <a:latin typeface="Cambria Math" panose="02040503050406030204" pitchFamily="18" charset="0"/>
                              </a:rPr>
                              <m:t>(</m:t>
                            </m:r>
                            <m:sSubSup>
                              <m:sSubSupPr>
                                <m:ctrlPr>
                                  <a:rPr lang="en-US" altLang="zh-CN" sz="1400" i="1">
                                    <a:latin typeface="Cambria Math" panose="02040503050406030204" pitchFamily="18" charset="0"/>
                                  </a:rPr>
                                </m:ctrlPr>
                              </m:sSubSupPr>
                              <m:e>
                                <m:r>
                                  <a:rPr lang="en-US" altLang="zh-CN" sz="1400" i="1">
                                    <a:latin typeface="Cambria Math" panose="02040503050406030204" pitchFamily="18" charset="0"/>
                                  </a:rPr>
                                  <m:t>𝐸</m:t>
                                </m:r>
                              </m:e>
                              <m:sub>
                                <m:r>
                                  <a:rPr lang="en-US" altLang="zh-CN" sz="1400" i="1">
                                    <a:latin typeface="Cambria Math" panose="02040503050406030204" pitchFamily="18" charset="0"/>
                                  </a:rPr>
                                  <m:t>𝑘</m:t>
                                </m:r>
                              </m:sub>
                              <m:sup>
                                <m:r>
                                  <a:rPr lang="en-US" altLang="zh-CN" sz="1400" i="1">
                                    <a:latin typeface="Cambria Math" panose="02040503050406030204" pitchFamily="18" charset="0"/>
                                  </a:rPr>
                                  <m:t>2</m:t>
                                </m:r>
                              </m:sup>
                            </m:sSubSup>
                            <m:r>
                              <a:rPr lang="en-US" altLang="zh-CN" sz="1400" i="1">
                                <a:latin typeface="Cambria Math" panose="02040503050406030204" pitchFamily="18" charset="0"/>
                              </a:rPr>
                              <m:t>−</m:t>
                            </m:r>
                            <m:r>
                              <a:rPr lang="en-US" altLang="zh-CN" sz="1400" i="1">
                                <a:latin typeface="Cambria Math" panose="02040503050406030204" pitchFamily="18" charset="0"/>
                              </a:rPr>
                              <m:t>𝑠</m:t>
                            </m:r>
                            <m:r>
                              <a:rPr lang="en-US" altLang="zh-CN" sz="1400" i="1">
                                <a:latin typeface="Cambria Math" panose="02040503050406030204" pitchFamily="18" charset="0"/>
                              </a:rPr>
                              <m:t>/4−</m:t>
                            </m:r>
                            <m:r>
                              <a:rPr lang="en-US" altLang="zh-CN" sz="1400" i="1">
                                <a:latin typeface="Cambria Math" panose="02040503050406030204" pitchFamily="18" charset="0"/>
                              </a:rPr>
                              <m:t>𝑖</m:t>
                            </m:r>
                            <m:r>
                              <a:rPr lang="zh-CN" altLang="en-US" sz="1400" i="1">
                                <a:latin typeface="Cambria Math" panose="02040503050406030204" pitchFamily="18" charset="0"/>
                              </a:rPr>
                              <m:t>𝜖</m:t>
                            </m:r>
                            <m:r>
                              <a:rPr lang="en-US" altLang="zh-CN" sz="1400" i="1">
                                <a:latin typeface="Cambria Math" panose="02040503050406030204" pitchFamily="18" charset="0"/>
                              </a:rPr>
                              <m:t>)</m:t>
                            </m:r>
                          </m:den>
                        </m:f>
                      </m:oMath>
                    </m:oMathPara>
                  </a14:m>
                  <a:endParaRPr lang="zh-CN" altLang="en-US" sz="1400" dirty="0"/>
                </a:p>
              </p:txBody>
            </p:sp>
          </mc:Choice>
          <mc:Fallback xmlns="">
            <p:sp>
              <p:nvSpPr>
                <p:cNvPr id="14" name="文本框 13"/>
                <p:cNvSpPr txBox="1">
                  <a:spLocks noRot="1" noChangeAspect="1" noMove="1" noResize="1" noEditPoints="1" noAdjustHandles="1" noChangeArrowheads="1" noChangeShapeType="1" noTextEdit="1"/>
                </p:cNvSpPr>
                <p:nvPr/>
              </p:nvSpPr>
              <p:spPr>
                <a:xfrm>
                  <a:off x="3752705" y="1949361"/>
                  <a:ext cx="2259721" cy="579582"/>
                </a:xfrm>
                <a:prstGeom prst="rect">
                  <a:avLst/>
                </a:prstGeom>
                <a:blipFill rotWithShape="0">
                  <a:blip r:embed="rId13"/>
                  <a:stretch>
                    <a:fillRect/>
                  </a:stretch>
                </a:blipFill>
              </p:spPr>
              <p:txBody>
                <a:bodyPr/>
                <a:lstStyle/>
                <a:p>
                  <a:r>
                    <a:rPr lang="zh-CN" altLang="en-US">
                      <a:noFill/>
                    </a:rPr>
                    <a:t> </a:t>
                  </a:r>
                </a:p>
              </p:txBody>
            </p:sp>
          </mc:Fallback>
        </mc:AlternateContent>
        <p:sp>
          <p:nvSpPr>
            <p:cNvPr id="32" name="文本框 31"/>
            <p:cNvSpPr txBox="1"/>
            <p:nvPr/>
          </p:nvSpPr>
          <p:spPr>
            <a:xfrm>
              <a:off x="6731420" y="2090228"/>
              <a:ext cx="2152420" cy="338554"/>
            </a:xfrm>
            <a:prstGeom prst="rect">
              <a:avLst/>
            </a:prstGeom>
            <a:noFill/>
            <a:ln w="25400">
              <a:noFill/>
            </a:ln>
          </p:spPr>
          <p:txBody>
            <a:bodyPr wrap="square" rtlCol="0">
              <a:spAutoFit/>
            </a:bodyPr>
            <a:lstStyle/>
            <a:p>
              <a:pPr algn="ctr"/>
              <a:r>
                <a:rPr lang="zh-CN" altLang="en-US" sz="1600" dirty="0">
                  <a:solidFill>
                    <a:schemeClr val="accent6">
                      <a:lumMod val="75000"/>
                    </a:schemeClr>
                  </a:solidFill>
                  <a:latin typeface="微软雅黑" panose="020B0503020204020204" pitchFamily="34" charset="-122"/>
                  <a:ea typeface="微软雅黑" panose="020B0503020204020204" pitchFamily="34" charset="-122"/>
                </a:rPr>
                <a:t>三维约化的传播子</a:t>
              </a:r>
            </a:p>
          </p:txBody>
        </p:sp>
        <p:sp>
          <p:nvSpPr>
            <p:cNvPr id="33" name="圆角矩形 32"/>
            <p:cNvSpPr/>
            <p:nvPr/>
          </p:nvSpPr>
          <p:spPr>
            <a:xfrm>
              <a:off x="138113" y="1921179"/>
              <a:ext cx="8867774" cy="620288"/>
            </a:xfrm>
            <a:prstGeom prst="roundRect">
              <a:avLst/>
            </a:prstGeom>
            <a:no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图片 33"/>
          <p:cNvPicPr>
            <a:picLocks noChangeAspect="1"/>
          </p:cNvPicPr>
          <p:nvPr/>
        </p:nvPicPr>
        <p:blipFill>
          <a:blip r:embed="rId14">
            <a:duotone>
              <a:schemeClr val="accent6">
                <a:shade val="45000"/>
                <a:satMod val="135000"/>
              </a:schemeClr>
              <a:prstClr val="white"/>
            </a:duotone>
          </a:blip>
          <a:stretch>
            <a:fillRect/>
          </a:stretch>
        </p:blipFill>
        <p:spPr>
          <a:xfrm>
            <a:off x="1089336" y="5843232"/>
            <a:ext cx="6248589" cy="521252"/>
          </a:xfrm>
          <a:prstGeom prst="rect">
            <a:avLst/>
          </a:prstGeom>
        </p:spPr>
      </p:pic>
      <p:sp>
        <p:nvSpPr>
          <p:cNvPr id="35" name="矩形 34"/>
          <p:cNvSpPr/>
          <p:nvPr/>
        </p:nvSpPr>
        <p:spPr>
          <a:xfrm>
            <a:off x="3731982" y="1429243"/>
            <a:ext cx="1483098" cy="246221"/>
          </a:xfrm>
          <a:prstGeom prst="rect">
            <a:avLst/>
          </a:prstGeom>
        </p:spPr>
        <p:txBody>
          <a:bodyPr wrap="none">
            <a:spAutoFit/>
          </a:bodyPr>
          <a:lstStyle/>
          <a:p>
            <a:r>
              <a:rPr lang="en-US" altLang="zh-CN" sz="1000" dirty="0">
                <a:solidFill>
                  <a:srgbClr val="00B0F0"/>
                </a:solidFill>
              </a:rPr>
              <a:t>Xiao et al PRC99,024004</a:t>
            </a:r>
            <a:endParaRPr lang="zh-CN" altLang="en-US" sz="1000" dirty="0">
              <a:solidFill>
                <a:srgbClr val="00B0F0"/>
              </a:solidFill>
            </a:endParaRPr>
          </a:p>
        </p:txBody>
      </p:sp>
    </p:spTree>
    <p:extLst>
      <p:ext uri="{BB962C8B-B14F-4D97-AF65-F5344CB8AC3E}">
        <p14:creationId xmlns:p14="http://schemas.microsoft.com/office/powerpoint/2010/main" val="1646442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微软雅黑" panose="020B0503020204020204" pitchFamily="34" charset="-122"/>
                <a:ea typeface="微软雅黑" panose="020B0503020204020204" pitchFamily="34" charset="-122"/>
              </a:rPr>
              <a:t>相对论框架</a:t>
            </a: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15</a:t>
            </a:fld>
            <a:endParaRPr lang="zh-CN" altLang="en-US" b="1" dirty="0">
              <a:solidFill>
                <a:schemeClr val="bg1"/>
              </a:solidFill>
            </a:endParaRPr>
          </a:p>
        </p:txBody>
      </p:sp>
      <p:sp>
        <p:nvSpPr>
          <p:cNvPr id="39" name="文本框 38"/>
          <p:cNvSpPr txBox="1"/>
          <p:nvPr/>
        </p:nvSpPr>
        <p:spPr>
          <a:xfrm>
            <a:off x="261258" y="669661"/>
            <a:ext cx="4554583" cy="40011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000" b="1" dirty="0">
                <a:solidFill>
                  <a:srgbClr val="FF0000"/>
                </a:solidFill>
                <a:latin typeface="微软雅黑" panose="020B0503020204020204" pitchFamily="34" charset="-122"/>
                <a:ea typeface="微软雅黑" panose="020B0503020204020204" pitchFamily="34" charset="-122"/>
              </a:rPr>
              <a:t>相对论</a:t>
            </a:r>
            <a:r>
              <a:rPr lang="zh-CN" altLang="en-US" sz="2000" b="1" dirty="0">
                <a:latin typeface="微软雅黑" panose="020B0503020204020204" pitchFamily="34" charset="-122"/>
                <a:ea typeface="微软雅黑" panose="020B0503020204020204" pitchFamily="34" charset="-122"/>
              </a:rPr>
              <a:t>手征核力</a:t>
            </a:r>
            <a:endParaRPr lang="en-US" altLang="zh-CN" sz="2000" dirty="0">
              <a:latin typeface="微软雅黑" panose="020B0503020204020204" pitchFamily="34" charset="-122"/>
              <a:ea typeface="微软雅黑" panose="020B0503020204020204" pitchFamily="34" charset="-122"/>
            </a:endParaRPr>
          </a:p>
        </p:txBody>
      </p:sp>
      <p:sp>
        <p:nvSpPr>
          <p:cNvPr id="155" name="五边形 154"/>
          <p:cNvSpPr/>
          <p:nvPr/>
        </p:nvSpPr>
        <p:spPr>
          <a:xfrm rot="5400000">
            <a:off x="3134679" y="3517257"/>
            <a:ext cx="5216729" cy="32175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相对论手征核力</a:t>
            </a:r>
          </a:p>
        </p:txBody>
      </p:sp>
      <p:sp>
        <p:nvSpPr>
          <p:cNvPr id="20" name="文本框 19"/>
          <p:cNvSpPr txBox="1"/>
          <p:nvPr/>
        </p:nvSpPr>
        <p:spPr>
          <a:xfrm>
            <a:off x="6610837" y="1142024"/>
            <a:ext cx="2300209" cy="461665"/>
          </a:xfrm>
          <a:prstGeom prst="rect">
            <a:avLst/>
          </a:prstGeom>
          <a:noFill/>
        </p:spPr>
        <p:txBody>
          <a:bodyPr wrap="square" rtlCol="0">
            <a:spAutoFit/>
          </a:bodyPr>
          <a:lstStyle/>
          <a:p>
            <a:r>
              <a:rPr lang="en-US" altLang="zh-CN" sz="1200" b="1" i="1" dirty="0">
                <a:solidFill>
                  <a:srgbClr val="FF0000"/>
                </a:solidFill>
              </a:rPr>
              <a:t>Leading order </a:t>
            </a:r>
            <a:r>
              <a:rPr lang="en-US" altLang="zh-CN" sz="1200" i="1" dirty="0"/>
              <a:t>relativistic chiral nucleon-nucleon interaction</a:t>
            </a:r>
            <a:endParaRPr lang="zh-CN" altLang="en-US" sz="1200" i="1" dirty="0"/>
          </a:p>
        </p:txBody>
      </p:sp>
      <p:sp>
        <p:nvSpPr>
          <p:cNvPr id="24" name="矩形 23"/>
          <p:cNvSpPr/>
          <p:nvPr/>
        </p:nvSpPr>
        <p:spPr>
          <a:xfrm>
            <a:off x="7582637" y="1497937"/>
            <a:ext cx="1612942" cy="246221"/>
          </a:xfrm>
          <a:prstGeom prst="rect">
            <a:avLst/>
          </a:prstGeom>
        </p:spPr>
        <p:txBody>
          <a:bodyPr wrap="none">
            <a:spAutoFit/>
          </a:bodyPr>
          <a:lstStyle/>
          <a:p>
            <a:r>
              <a:rPr lang="en-US" altLang="zh-CN" sz="1000" dirty="0">
                <a:solidFill>
                  <a:srgbClr val="00B0F0"/>
                </a:solidFill>
              </a:rPr>
              <a:t>X.L Ren et al CPC42,014103</a:t>
            </a:r>
            <a:endParaRPr lang="zh-CN" altLang="en-US" sz="1000" dirty="0">
              <a:solidFill>
                <a:srgbClr val="00B0F0"/>
              </a:solidFill>
            </a:endParaRPr>
          </a:p>
        </p:txBody>
      </p:sp>
      <p:sp>
        <p:nvSpPr>
          <p:cNvPr id="25" name="矩形 24"/>
          <p:cNvSpPr/>
          <p:nvPr/>
        </p:nvSpPr>
        <p:spPr>
          <a:xfrm>
            <a:off x="5894139" y="1128603"/>
            <a:ext cx="715260" cy="369332"/>
          </a:xfrm>
          <a:prstGeom prst="rect">
            <a:avLst/>
          </a:prstGeom>
        </p:spPr>
        <p:txBody>
          <a:bodyPr wrap="none">
            <a:spAutoFit/>
          </a:bodyPr>
          <a:lstStyle/>
          <a:p>
            <a:r>
              <a:rPr lang="en-US" altLang="zh-CN" dirty="0"/>
              <a:t>2018:</a:t>
            </a:r>
            <a:endParaRPr lang="zh-CN" altLang="en-US" dirty="0"/>
          </a:p>
        </p:txBody>
      </p:sp>
      <p:sp>
        <p:nvSpPr>
          <p:cNvPr id="156" name="矩形 155"/>
          <p:cNvSpPr/>
          <p:nvPr/>
        </p:nvSpPr>
        <p:spPr>
          <a:xfrm>
            <a:off x="5894139" y="1914356"/>
            <a:ext cx="715260" cy="369332"/>
          </a:xfrm>
          <a:prstGeom prst="rect">
            <a:avLst/>
          </a:prstGeom>
        </p:spPr>
        <p:txBody>
          <a:bodyPr wrap="none">
            <a:spAutoFit/>
          </a:bodyPr>
          <a:lstStyle/>
          <a:p>
            <a:r>
              <a:rPr lang="en-US" altLang="zh-CN" dirty="0"/>
              <a:t>2019:</a:t>
            </a:r>
            <a:endParaRPr lang="zh-CN" altLang="en-US" dirty="0"/>
          </a:p>
        </p:txBody>
      </p:sp>
      <mc:AlternateContent xmlns:mc="http://schemas.openxmlformats.org/markup-compatibility/2006" xmlns:a14="http://schemas.microsoft.com/office/drawing/2010/main">
        <mc:Choice Requires="a14">
          <p:sp>
            <p:nvSpPr>
              <p:cNvPr id="27" name="矩形 26"/>
              <p:cNvSpPr/>
              <p:nvPr/>
            </p:nvSpPr>
            <p:spPr>
              <a:xfrm>
                <a:off x="6570412" y="1939495"/>
                <a:ext cx="2573589" cy="461665"/>
              </a:xfrm>
              <a:prstGeom prst="rect">
                <a:avLst/>
              </a:prstGeom>
            </p:spPr>
            <p:txBody>
              <a:bodyPr wrap="square">
                <a:spAutoFit/>
              </a:bodyPr>
              <a:lstStyle/>
              <a:p>
                <a:r>
                  <a:rPr lang="en-US" altLang="zh-CN" sz="1200" i="1" dirty="0"/>
                  <a:t>Covariant chiral nucleon-nucleon contact </a:t>
                </a:r>
                <a:r>
                  <a:rPr lang="en-US" altLang="zh-CN" sz="1200" b="1" i="1" dirty="0" err="1">
                    <a:solidFill>
                      <a:srgbClr val="FF0000"/>
                    </a:solidFill>
                  </a:rPr>
                  <a:t>Lagrangian</a:t>
                </a:r>
                <a:r>
                  <a:rPr lang="en-US" altLang="zh-CN" sz="1200" i="1" dirty="0"/>
                  <a:t> up to order </a:t>
                </a:r>
                <a14:m>
                  <m:oMath xmlns:m="http://schemas.openxmlformats.org/officeDocument/2006/math">
                    <m:r>
                      <a:rPr lang="zh-CN" altLang="en-US" sz="1200" b="1" i="1">
                        <a:solidFill>
                          <a:srgbClr val="FF0000"/>
                        </a:solidFill>
                        <a:latin typeface="Cambria Math" panose="02040503050406030204" pitchFamily="18" charset="0"/>
                      </a:rPr>
                      <m:t>𝓞</m:t>
                    </m:r>
                    <m:r>
                      <a:rPr lang="en-US" altLang="zh-CN" sz="1200" b="1" i="1">
                        <a:solidFill>
                          <a:srgbClr val="FF0000"/>
                        </a:solidFill>
                        <a:latin typeface="Cambria Math" panose="02040503050406030204" pitchFamily="18" charset="0"/>
                      </a:rPr>
                      <m:t>(</m:t>
                    </m:r>
                    <m:sSup>
                      <m:sSupPr>
                        <m:ctrlPr>
                          <a:rPr lang="en-US" altLang="zh-CN" sz="1200" b="1" i="1">
                            <a:solidFill>
                              <a:srgbClr val="FF0000"/>
                            </a:solidFill>
                            <a:latin typeface="Cambria Math" panose="02040503050406030204" pitchFamily="18" charset="0"/>
                          </a:rPr>
                        </m:ctrlPr>
                      </m:sSupPr>
                      <m:e>
                        <m:r>
                          <a:rPr lang="en-US" altLang="zh-CN" sz="1200" b="1" i="1">
                            <a:solidFill>
                              <a:srgbClr val="FF0000"/>
                            </a:solidFill>
                            <a:latin typeface="Cambria Math" panose="02040503050406030204" pitchFamily="18" charset="0"/>
                          </a:rPr>
                          <m:t>𝒒</m:t>
                        </m:r>
                      </m:e>
                      <m:sup>
                        <m:r>
                          <a:rPr lang="en-US" altLang="zh-CN" sz="1200" b="1" i="1">
                            <a:solidFill>
                              <a:srgbClr val="FF0000"/>
                            </a:solidFill>
                            <a:latin typeface="Cambria Math" panose="02040503050406030204" pitchFamily="18" charset="0"/>
                          </a:rPr>
                          <m:t>𝟒</m:t>
                        </m:r>
                      </m:sup>
                    </m:sSup>
                    <m:r>
                      <a:rPr lang="en-US" altLang="zh-CN" sz="1200" b="1" i="1">
                        <a:solidFill>
                          <a:srgbClr val="FF0000"/>
                        </a:solidFill>
                        <a:latin typeface="Cambria Math" panose="02040503050406030204" pitchFamily="18" charset="0"/>
                      </a:rPr>
                      <m:t>)</m:t>
                    </m:r>
                  </m:oMath>
                </a14:m>
                <a:endParaRPr lang="zh-CN" altLang="en-US" sz="1200" b="1" i="1" dirty="0">
                  <a:solidFill>
                    <a:srgbClr val="FF0000"/>
                  </a:solidFill>
                </a:endParaRPr>
              </a:p>
            </p:txBody>
          </p:sp>
        </mc:Choice>
        <mc:Fallback xmlns="">
          <p:sp>
            <p:nvSpPr>
              <p:cNvPr id="27" name="矩形 26"/>
              <p:cNvSpPr>
                <a:spLocks noRot="1" noChangeAspect="1" noMove="1" noResize="1" noEditPoints="1" noAdjustHandles="1" noChangeArrowheads="1" noChangeShapeType="1" noTextEdit="1"/>
              </p:cNvSpPr>
              <p:nvPr/>
            </p:nvSpPr>
            <p:spPr>
              <a:xfrm>
                <a:off x="6570410" y="1939493"/>
                <a:ext cx="2573589" cy="461665"/>
              </a:xfrm>
              <a:prstGeom prst="rect">
                <a:avLst/>
              </a:prstGeom>
              <a:blipFill rotWithShape="0">
                <a:blip r:embed="rId4"/>
                <a:stretch>
                  <a:fillRect l="-237" b="-10526"/>
                </a:stretch>
              </a:blipFill>
            </p:spPr>
            <p:txBody>
              <a:bodyPr/>
              <a:lstStyle/>
              <a:p>
                <a:r>
                  <a:rPr lang="zh-CN" altLang="en-US">
                    <a:noFill/>
                  </a:rPr>
                  <a:t> </a:t>
                </a:r>
              </a:p>
            </p:txBody>
          </p:sp>
        </mc:Fallback>
      </mc:AlternateContent>
      <p:sp>
        <p:nvSpPr>
          <p:cNvPr id="29" name="矩形 28"/>
          <p:cNvSpPr/>
          <p:nvPr/>
        </p:nvSpPr>
        <p:spPr>
          <a:xfrm>
            <a:off x="7266800" y="2318015"/>
            <a:ext cx="1967205" cy="246221"/>
          </a:xfrm>
          <a:prstGeom prst="rect">
            <a:avLst/>
          </a:prstGeom>
        </p:spPr>
        <p:txBody>
          <a:bodyPr wrap="none">
            <a:spAutoFit/>
          </a:bodyPr>
          <a:lstStyle/>
          <a:p>
            <a:r>
              <a:rPr lang="en-US" altLang="zh-CN" sz="1000" dirty="0">
                <a:solidFill>
                  <a:srgbClr val="00B0F0"/>
                </a:solidFill>
              </a:rPr>
              <a:t>Y. Xiao et al </a:t>
            </a:r>
            <a:r>
              <a:rPr lang="en-US" altLang="zh-CN" sz="1000" dirty="0" err="1">
                <a:solidFill>
                  <a:srgbClr val="00B0F0"/>
                </a:solidFill>
              </a:rPr>
              <a:t>Phys.Rev.C</a:t>
            </a:r>
            <a:r>
              <a:rPr lang="en-US" altLang="zh-CN" sz="1000" dirty="0">
                <a:solidFill>
                  <a:srgbClr val="00B0F0"/>
                </a:solidFill>
              </a:rPr>
              <a:t> 99,024004</a:t>
            </a:r>
            <a:endParaRPr lang="zh-CN" altLang="en-US" sz="1000" dirty="0">
              <a:solidFill>
                <a:srgbClr val="00B0F0"/>
              </a:solidFill>
            </a:endParaRPr>
          </a:p>
        </p:txBody>
      </p:sp>
      <p:sp>
        <p:nvSpPr>
          <p:cNvPr id="31" name="矩形 30"/>
          <p:cNvSpPr/>
          <p:nvPr/>
        </p:nvSpPr>
        <p:spPr>
          <a:xfrm>
            <a:off x="6562049" y="2839332"/>
            <a:ext cx="2839127" cy="461665"/>
          </a:xfrm>
          <a:prstGeom prst="rect">
            <a:avLst/>
          </a:prstGeom>
        </p:spPr>
        <p:txBody>
          <a:bodyPr wrap="square">
            <a:spAutoFit/>
          </a:bodyPr>
          <a:lstStyle/>
          <a:p>
            <a:r>
              <a:rPr lang="en-US" altLang="zh-CN" sz="1200" b="1" i="1" dirty="0">
                <a:solidFill>
                  <a:srgbClr val="FF0000"/>
                </a:solidFill>
              </a:rPr>
              <a:t>Pion-mass dependence</a:t>
            </a:r>
            <a:r>
              <a:rPr lang="en-US" altLang="zh-CN" sz="1200" i="1" dirty="0">
                <a:solidFill>
                  <a:srgbClr val="FF0000"/>
                </a:solidFill>
              </a:rPr>
              <a:t> </a:t>
            </a:r>
            <a:r>
              <a:rPr lang="en-US" altLang="zh-CN" sz="1200" i="1" dirty="0"/>
              <a:t>of the nucleon- nucleon interaction</a:t>
            </a:r>
            <a:endParaRPr lang="zh-CN" altLang="en-US" sz="1200" i="1" dirty="0"/>
          </a:p>
        </p:txBody>
      </p:sp>
      <p:sp>
        <p:nvSpPr>
          <p:cNvPr id="157" name="矩形 156"/>
          <p:cNvSpPr/>
          <p:nvPr/>
        </p:nvSpPr>
        <p:spPr>
          <a:xfrm>
            <a:off x="5894139" y="2790328"/>
            <a:ext cx="715260" cy="369332"/>
          </a:xfrm>
          <a:prstGeom prst="rect">
            <a:avLst/>
          </a:prstGeom>
        </p:spPr>
        <p:txBody>
          <a:bodyPr wrap="none">
            <a:spAutoFit/>
          </a:bodyPr>
          <a:lstStyle/>
          <a:p>
            <a:r>
              <a:rPr lang="en-US" altLang="zh-CN" dirty="0"/>
              <a:t>2020:</a:t>
            </a:r>
            <a:endParaRPr lang="zh-CN" altLang="en-US" dirty="0"/>
          </a:p>
        </p:txBody>
      </p:sp>
      <p:sp>
        <p:nvSpPr>
          <p:cNvPr id="33" name="矩形 32"/>
          <p:cNvSpPr/>
          <p:nvPr/>
        </p:nvSpPr>
        <p:spPr>
          <a:xfrm>
            <a:off x="7357715" y="3220856"/>
            <a:ext cx="1869423" cy="246221"/>
          </a:xfrm>
          <a:prstGeom prst="rect">
            <a:avLst/>
          </a:prstGeom>
        </p:spPr>
        <p:txBody>
          <a:bodyPr wrap="none">
            <a:spAutoFit/>
          </a:bodyPr>
          <a:lstStyle/>
          <a:p>
            <a:r>
              <a:rPr lang="en-US" altLang="zh-CN" sz="1000" dirty="0">
                <a:solidFill>
                  <a:srgbClr val="00B0F0"/>
                </a:solidFill>
              </a:rPr>
              <a:t>Q.Q. Bai et al Phys.Lett.B135745</a:t>
            </a:r>
            <a:endParaRPr lang="zh-CN" altLang="en-US" sz="1000" dirty="0">
              <a:solidFill>
                <a:srgbClr val="00B0F0"/>
              </a:solidFill>
            </a:endParaRPr>
          </a:p>
        </p:txBody>
      </p:sp>
      <p:sp>
        <p:nvSpPr>
          <p:cNvPr id="36" name="矩形 35"/>
          <p:cNvSpPr/>
          <p:nvPr/>
        </p:nvSpPr>
        <p:spPr>
          <a:xfrm>
            <a:off x="6530925" y="3508161"/>
            <a:ext cx="2613077" cy="646331"/>
          </a:xfrm>
          <a:prstGeom prst="rect">
            <a:avLst/>
          </a:prstGeom>
        </p:spPr>
        <p:txBody>
          <a:bodyPr wrap="square">
            <a:spAutoFit/>
          </a:bodyPr>
          <a:lstStyle/>
          <a:p>
            <a:r>
              <a:rPr lang="en-US" altLang="zh-CN" sz="1200" b="1" i="1" dirty="0">
                <a:solidFill>
                  <a:srgbClr val="FF0000"/>
                </a:solidFill>
              </a:rPr>
              <a:t>Two-pion exchange</a:t>
            </a:r>
            <a:r>
              <a:rPr lang="en-US" altLang="zh-CN" sz="1200" i="1" dirty="0"/>
              <a:t> contributions to the nucleon-nucleon interaction in covariant baryon </a:t>
            </a:r>
            <a:r>
              <a:rPr lang="en-US" altLang="zh-CN" sz="1200" i="1" dirty="0" err="1"/>
              <a:t>ChPT</a:t>
            </a:r>
            <a:endParaRPr lang="zh-CN" altLang="en-US" sz="1200" i="1" dirty="0"/>
          </a:p>
        </p:txBody>
      </p:sp>
      <p:sp>
        <p:nvSpPr>
          <p:cNvPr id="158" name="矩形 157"/>
          <p:cNvSpPr/>
          <p:nvPr/>
        </p:nvSpPr>
        <p:spPr>
          <a:xfrm>
            <a:off x="7182221" y="4118794"/>
            <a:ext cx="2032929" cy="246221"/>
          </a:xfrm>
          <a:prstGeom prst="rect">
            <a:avLst/>
          </a:prstGeom>
        </p:spPr>
        <p:txBody>
          <a:bodyPr wrap="none">
            <a:spAutoFit/>
          </a:bodyPr>
          <a:lstStyle/>
          <a:p>
            <a:r>
              <a:rPr lang="en-US" altLang="zh-CN" sz="1000" dirty="0">
                <a:solidFill>
                  <a:srgbClr val="00B0F0"/>
                </a:solidFill>
              </a:rPr>
              <a:t>Y. Xiao et al </a:t>
            </a:r>
            <a:r>
              <a:rPr lang="en-US" altLang="zh-CN" sz="1000" dirty="0" err="1">
                <a:solidFill>
                  <a:srgbClr val="00B0F0"/>
                </a:solidFill>
              </a:rPr>
              <a:t>Phys.Rev.C</a:t>
            </a:r>
            <a:r>
              <a:rPr lang="en-US" altLang="zh-CN" sz="1000" dirty="0">
                <a:solidFill>
                  <a:srgbClr val="00B0F0"/>
                </a:solidFill>
              </a:rPr>
              <a:t> 102,054001</a:t>
            </a:r>
            <a:endParaRPr lang="zh-CN" altLang="en-US" sz="1000" dirty="0">
              <a:solidFill>
                <a:srgbClr val="00B0F0"/>
              </a:solidFill>
            </a:endParaRPr>
          </a:p>
        </p:txBody>
      </p:sp>
      <p:sp>
        <p:nvSpPr>
          <p:cNvPr id="160" name="矩形 159"/>
          <p:cNvSpPr/>
          <p:nvPr/>
        </p:nvSpPr>
        <p:spPr>
          <a:xfrm>
            <a:off x="6530924" y="4336586"/>
            <a:ext cx="2797034" cy="646331"/>
          </a:xfrm>
          <a:prstGeom prst="rect">
            <a:avLst/>
          </a:prstGeom>
        </p:spPr>
        <p:txBody>
          <a:bodyPr wrap="square">
            <a:spAutoFit/>
          </a:bodyPr>
          <a:lstStyle/>
          <a:p>
            <a:r>
              <a:rPr lang="en-US" altLang="zh-CN" sz="1200" b="1" i="1" dirty="0">
                <a:solidFill>
                  <a:srgbClr val="FF0000"/>
                </a:solidFill>
              </a:rPr>
              <a:t>Non-perturbative two-pion exchange </a:t>
            </a:r>
            <a:r>
              <a:rPr lang="en-US" altLang="zh-CN" sz="1200" i="1" dirty="0"/>
              <a:t>contributions to the nucleon-nucleon interaction in covariant baryon </a:t>
            </a:r>
            <a:r>
              <a:rPr lang="en-US" altLang="zh-CN" sz="1200" i="1" dirty="0" err="1"/>
              <a:t>ChPT</a:t>
            </a:r>
            <a:endParaRPr lang="zh-CN" altLang="en-US" sz="1200" i="1" dirty="0"/>
          </a:p>
        </p:txBody>
      </p:sp>
      <p:sp>
        <p:nvSpPr>
          <p:cNvPr id="161" name="矩形 160"/>
          <p:cNvSpPr/>
          <p:nvPr/>
        </p:nvSpPr>
        <p:spPr>
          <a:xfrm>
            <a:off x="7021190" y="4949656"/>
            <a:ext cx="2193229" cy="246221"/>
          </a:xfrm>
          <a:prstGeom prst="rect">
            <a:avLst/>
          </a:prstGeom>
        </p:spPr>
        <p:txBody>
          <a:bodyPr wrap="none">
            <a:spAutoFit/>
          </a:bodyPr>
          <a:lstStyle/>
          <a:p>
            <a:r>
              <a:rPr lang="en-US" altLang="zh-CN" sz="1000" dirty="0">
                <a:solidFill>
                  <a:srgbClr val="00B0F0"/>
                </a:solidFill>
              </a:rPr>
              <a:t>C.X. Wang et al </a:t>
            </a:r>
            <a:r>
              <a:rPr lang="en-US" altLang="zh-CN" sz="1000" dirty="0" err="1">
                <a:solidFill>
                  <a:srgbClr val="00B0F0"/>
                </a:solidFill>
              </a:rPr>
              <a:t>Phys.rev.C</a:t>
            </a:r>
            <a:r>
              <a:rPr lang="en-US" altLang="zh-CN" sz="1000" dirty="0">
                <a:solidFill>
                  <a:srgbClr val="00B0F0"/>
                </a:solidFill>
              </a:rPr>
              <a:t> 105,014003</a:t>
            </a:r>
            <a:endParaRPr lang="zh-CN" altLang="en-US" sz="1000" dirty="0">
              <a:solidFill>
                <a:srgbClr val="00B0F0"/>
              </a:solidFill>
            </a:endParaRPr>
          </a:p>
        </p:txBody>
      </p:sp>
      <p:sp>
        <p:nvSpPr>
          <p:cNvPr id="163" name="矩形 162"/>
          <p:cNvSpPr/>
          <p:nvPr/>
        </p:nvSpPr>
        <p:spPr>
          <a:xfrm>
            <a:off x="6530923" y="5180634"/>
            <a:ext cx="2687892" cy="461665"/>
          </a:xfrm>
          <a:prstGeom prst="rect">
            <a:avLst/>
          </a:prstGeom>
        </p:spPr>
        <p:txBody>
          <a:bodyPr wrap="square">
            <a:spAutoFit/>
          </a:bodyPr>
          <a:lstStyle/>
          <a:p>
            <a:r>
              <a:rPr lang="en-US" altLang="zh-CN" sz="1200" b="1" i="1" dirty="0">
                <a:solidFill>
                  <a:srgbClr val="FF0000"/>
                </a:solidFill>
              </a:rPr>
              <a:t>An accurate</a:t>
            </a:r>
            <a:r>
              <a:rPr lang="en-US" altLang="zh-CN" sz="1200" i="1" dirty="0"/>
              <a:t> relativistic chiral nucleon-nucleon interaction up to NNLO</a:t>
            </a:r>
            <a:endParaRPr lang="zh-CN" altLang="en-US" sz="1200" i="1" dirty="0"/>
          </a:p>
        </p:txBody>
      </p:sp>
      <p:sp>
        <p:nvSpPr>
          <p:cNvPr id="164" name="矩形 163"/>
          <p:cNvSpPr/>
          <p:nvPr/>
        </p:nvSpPr>
        <p:spPr>
          <a:xfrm>
            <a:off x="7124880" y="5627194"/>
            <a:ext cx="2124299" cy="246221"/>
          </a:xfrm>
          <a:prstGeom prst="rect">
            <a:avLst/>
          </a:prstGeom>
        </p:spPr>
        <p:txBody>
          <a:bodyPr wrap="none">
            <a:spAutoFit/>
          </a:bodyPr>
          <a:lstStyle/>
          <a:p>
            <a:r>
              <a:rPr lang="en-US" altLang="zh-CN" sz="1000" dirty="0">
                <a:solidFill>
                  <a:srgbClr val="00B0F0"/>
                </a:solidFill>
              </a:rPr>
              <a:t>J.X Lu et al </a:t>
            </a:r>
            <a:r>
              <a:rPr lang="en-US" altLang="zh-CN" sz="1000" dirty="0" err="1">
                <a:solidFill>
                  <a:srgbClr val="00B0F0"/>
                </a:solidFill>
              </a:rPr>
              <a:t>Phys.rev.lett</a:t>
            </a:r>
            <a:r>
              <a:rPr lang="en-US" altLang="zh-CN" sz="1000" dirty="0">
                <a:solidFill>
                  <a:srgbClr val="00B0F0"/>
                </a:solidFill>
              </a:rPr>
              <a:t>. 128,142002 </a:t>
            </a:r>
            <a:endParaRPr lang="zh-CN" altLang="en-US" sz="1000" dirty="0">
              <a:solidFill>
                <a:srgbClr val="00B0F0"/>
              </a:solidFill>
            </a:endParaRPr>
          </a:p>
        </p:txBody>
      </p:sp>
      <p:sp>
        <p:nvSpPr>
          <p:cNvPr id="165" name="矩形 164"/>
          <p:cNvSpPr/>
          <p:nvPr/>
        </p:nvSpPr>
        <p:spPr>
          <a:xfrm>
            <a:off x="5894139" y="4290417"/>
            <a:ext cx="715260" cy="369332"/>
          </a:xfrm>
          <a:prstGeom prst="rect">
            <a:avLst/>
          </a:prstGeom>
        </p:spPr>
        <p:txBody>
          <a:bodyPr wrap="none">
            <a:spAutoFit/>
          </a:bodyPr>
          <a:lstStyle/>
          <a:p>
            <a:r>
              <a:rPr lang="en-US" altLang="zh-CN" dirty="0"/>
              <a:t>2021:</a:t>
            </a:r>
            <a:endParaRPr lang="zh-CN" altLang="en-US" dirty="0"/>
          </a:p>
        </p:txBody>
      </p:sp>
      <p:grpSp>
        <p:nvGrpSpPr>
          <p:cNvPr id="178" name="组合 177"/>
          <p:cNvGrpSpPr/>
          <p:nvPr/>
        </p:nvGrpSpPr>
        <p:grpSpPr>
          <a:xfrm>
            <a:off x="307811" y="1283862"/>
            <a:ext cx="5118367" cy="4448597"/>
            <a:chOff x="261256" y="1142022"/>
            <a:chExt cx="5118367" cy="4448597"/>
          </a:xfrm>
        </p:grpSpPr>
        <p:grpSp>
          <p:nvGrpSpPr>
            <p:cNvPr id="17" name="组合 16"/>
            <p:cNvGrpSpPr/>
            <p:nvPr/>
          </p:nvGrpSpPr>
          <p:grpSpPr>
            <a:xfrm>
              <a:off x="261256" y="1142022"/>
              <a:ext cx="5118367" cy="2910333"/>
              <a:chOff x="631664" y="999426"/>
              <a:chExt cx="5118367" cy="2910333"/>
            </a:xfrm>
          </p:grpSpPr>
          <p:pic>
            <p:nvPicPr>
              <p:cNvPr id="44" name="图片 43"/>
              <p:cNvPicPr>
                <a:picLocks noChangeAspect="1"/>
              </p:cNvPicPr>
              <p:nvPr/>
            </p:nvPicPr>
            <p:blipFill>
              <a:blip r:embed="rId5"/>
              <a:stretch>
                <a:fillRect/>
              </a:stretch>
            </p:blipFill>
            <p:spPr>
              <a:xfrm>
                <a:off x="2444212" y="1377675"/>
                <a:ext cx="782900" cy="540000"/>
              </a:xfrm>
              <a:prstGeom prst="rect">
                <a:avLst/>
              </a:prstGeom>
            </p:spPr>
          </p:pic>
          <p:sp>
            <p:nvSpPr>
              <p:cNvPr id="45" name="文本框 44"/>
              <p:cNvSpPr txBox="1"/>
              <p:nvPr/>
            </p:nvSpPr>
            <p:spPr>
              <a:xfrm>
                <a:off x="2577418" y="999426"/>
                <a:ext cx="516488" cy="338554"/>
              </a:xfrm>
              <a:prstGeom prst="rect">
                <a:avLst/>
              </a:prstGeom>
              <a:noFill/>
            </p:spPr>
            <p:txBody>
              <a:bodyPr wrap="none" rtlCol="0">
                <a:spAutoFit/>
              </a:bodyPr>
              <a:lstStyle/>
              <a:p>
                <a:r>
                  <a:rPr lang="en-US" altLang="zh-CN" sz="1600" dirty="0"/>
                  <a:t>2NF</a:t>
                </a:r>
                <a:endParaRPr lang="zh-CN" altLang="en-US" sz="1600" dirty="0"/>
              </a:p>
            </p:txBody>
          </p:sp>
          <p:cxnSp>
            <p:nvCxnSpPr>
              <p:cNvPr id="47" name="直接连接符 46"/>
              <p:cNvCxnSpPr/>
              <p:nvPr/>
            </p:nvCxnSpPr>
            <p:spPr>
              <a:xfrm>
                <a:off x="661436" y="2087866"/>
                <a:ext cx="3326504"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661436" y="3011226"/>
                <a:ext cx="5040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807" y="1102788"/>
                <a:ext cx="1294" cy="270000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文本框 50"/>
                  <p:cNvSpPr txBox="1"/>
                  <p:nvPr/>
                </p:nvSpPr>
                <p:spPr>
                  <a:xfrm>
                    <a:off x="631664" y="3282094"/>
                    <a:ext cx="949491" cy="307777"/>
                  </a:xfrm>
                  <a:prstGeom prst="rect">
                    <a:avLst/>
                  </a:prstGeom>
                  <a:noFill/>
                </p:spPr>
                <p:txBody>
                  <a:bodyPr wrap="none" rtlCol="0">
                    <a:spAutoFit/>
                  </a:bodyPr>
                  <a:lstStyle/>
                  <a:p>
                    <a14:m>
                      <m:oMath xmlns:m="http://schemas.openxmlformats.org/officeDocument/2006/math">
                        <m:sSup>
                          <m:sSupPr>
                            <m:ctrlPr>
                              <a:rPr lang="en-US" altLang="zh-CN" sz="1400" i="1">
                                <a:solidFill>
                                  <a:srgbClr val="00B050"/>
                                </a:solidFill>
                                <a:latin typeface="Cambria Math" panose="02040503050406030204" pitchFamily="18" charset="0"/>
                                <a:ea typeface="微软雅黑" panose="020B0503020204020204" pitchFamily="34" charset="-122"/>
                              </a:rPr>
                            </m:ctrlPr>
                          </m:sSupPr>
                          <m:e>
                            <m:r>
                              <m:rPr>
                                <m:sty m:val="p"/>
                              </m:rPr>
                              <a:rPr lang="en-US" altLang="zh-CN" sz="1400">
                                <a:solidFill>
                                  <a:srgbClr val="00B050"/>
                                </a:solidFill>
                                <a:latin typeface="Cambria Math" panose="02040503050406030204" pitchFamily="18" charset="0"/>
                                <a:ea typeface="微软雅黑" panose="020B0503020204020204" pitchFamily="34" charset="-122"/>
                              </a:rPr>
                              <m:t>N</m:t>
                            </m:r>
                          </m:e>
                          <m:sup>
                            <m:r>
                              <a:rPr lang="en-US" altLang="zh-CN" sz="1400">
                                <a:solidFill>
                                  <a:srgbClr val="00B050"/>
                                </a:solidFill>
                                <a:latin typeface="Cambria Math" panose="02040503050406030204" pitchFamily="18" charset="0"/>
                                <a:ea typeface="微软雅黑" panose="020B0503020204020204" pitchFamily="34" charset="-122"/>
                              </a:rPr>
                              <m:t>2</m:t>
                            </m:r>
                          </m:sup>
                        </m:sSup>
                        <m:r>
                          <m:rPr>
                            <m:sty m:val="p"/>
                          </m:rPr>
                          <a:rPr lang="en-US" altLang="zh-CN" sz="1400">
                            <a:solidFill>
                              <a:srgbClr val="00B050"/>
                            </a:solidFill>
                            <a:latin typeface="Cambria Math" panose="02040503050406030204" pitchFamily="18" charset="0"/>
                            <a:ea typeface="微软雅黑" panose="020B0503020204020204" pitchFamily="34" charset="-122"/>
                          </a:rPr>
                          <m:t>LO</m:t>
                        </m:r>
                      </m:oMath>
                    </a14:m>
                    <a:r>
                      <a:rPr lang="en-US" altLang="zh-CN" sz="1400" dirty="0">
                        <a:solidFill>
                          <a:srgbClr val="00B050"/>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rgbClr val="00B050"/>
                                </a:solidFill>
                                <a:latin typeface="Cambria Math" panose="02040503050406030204" pitchFamily="18" charset="0"/>
                              </a:rPr>
                            </m:ctrlPr>
                          </m:sSupPr>
                          <m:e>
                            <m:r>
                              <m:rPr>
                                <m:sty m:val="p"/>
                              </m:rPr>
                              <a:rPr lang="en-US" altLang="zh-CN" sz="1400">
                                <a:solidFill>
                                  <a:srgbClr val="00B050"/>
                                </a:solidFill>
                                <a:latin typeface="Cambria Math" panose="02040503050406030204" pitchFamily="18" charset="0"/>
                              </a:rPr>
                              <m:t>Q</m:t>
                            </m:r>
                          </m:e>
                          <m:sup>
                            <m:r>
                              <a:rPr lang="en-US" altLang="zh-CN" sz="1400" i="1">
                                <a:solidFill>
                                  <a:srgbClr val="00B050"/>
                                </a:solidFill>
                                <a:latin typeface="Cambria Math" panose="02040503050406030204" pitchFamily="18" charset="0"/>
                              </a:rPr>
                              <m:t>3</m:t>
                            </m:r>
                          </m:sup>
                        </m:sSup>
                      </m:oMath>
                    </a14:m>
                    <a:r>
                      <a:rPr lang="en-US" altLang="zh-CN" sz="1400" dirty="0">
                        <a:solidFill>
                          <a:srgbClr val="00B050"/>
                        </a:solidFill>
                        <a:latin typeface="微软雅黑" panose="020B0503020204020204" pitchFamily="34" charset="-122"/>
                        <a:ea typeface="微软雅黑" panose="020B0503020204020204" pitchFamily="34" charset="-122"/>
                      </a:rPr>
                      <a:t>)</a:t>
                    </a:r>
                    <a:endParaRPr lang="zh-CN" altLang="en-US" sz="1400" dirty="0">
                      <a:solidFill>
                        <a:srgbClr val="00B050"/>
                      </a:solidFill>
                      <a:latin typeface="微软雅黑" panose="020B0503020204020204" pitchFamily="34" charset="-122"/>
                      <a:ea typeface="微软雅黑" panose="020B0503020204020204" pitchFamily="34" charset="-122"/>
                    </a:endParaRPr>
                  </a:p>
                </p:txBody>
              </p:sp>
            </mc:Choice>
            <mc:Fallback xmlns="">
              <p:sp>
                <p:nvSpPr>
                  <p:cNvPr id="51" name="文本框 50"/>
                  <p:cNvSpPr txBox="1">
                    <a:spLocks noRot="1" noChangeAspect="1" noMove="1" noResize="1" noEditPoints="1" noAdjustHandles="1" noChangeArrowheads="1" noChangeShapeType="1" noTextEdit="1"/>
                  </p:cNvSpPr>
                  <p:nvPr/>
                </p:nvSpPr>
                <p:spPr>
                  <a:xfrm>
                    <a:off x="631664" y="3282094"/>
                    <a:ext cx="949491" cy="307777"/>
                  </a:xfrm>
                  <a:prstGeom prst="rect">
                    <a:avLst/>
                  </a:prstGeom>
                  <a:blipFill rotWithShape="0">
                    <a:blip r:embed="rId6"/>
                    <a:stretch>
                      <a:fillRect t="-1961" b="-19608"/>
                    </a:stretch>
                  </a:blipFill>
                </p:spPr>
                <p:txBody>
                  <a:bodyPr/>
                  <a:lstStyle/>
                  <a:p>
                    <a:r>
                      <a:rPr lang="zh-CN" altLang="en-US">
                        <a:noFill/>
                      </a:rPr>
                      <a:t> </a:t>
                    </a:r>
                  </a:p>
                </p:txBody>
              </p:sp>
            </mc:Fallback>
          </mc:AlternateContent>
          <p:sp>
            <p:nvSpPr>
              <p:cNvPr id="52" name="文本框 51"/>
              <p:cNvSpPr txBox="1"/>
              <p:nvPr/>
            </p:nvSpPr>
            <p:spPr>
              <a:xfrm>
                <a:off x="2338570" y="1866240"/>
                <a:ext cx="994183" cy="230832"/>
              </a:xfrm>
              <a:prstGeom prst="rect">
                <a:avLst/>
              </a:prstGeom>
              <a:noFill/>
            </p:spPr>
            <p:txBody>
              <a:bodyPr wrap="none" rtlCol="0">
                <a:spAutoFit/>
              </a:bodyPr>
              <a:lstStyle/>
              <a:p>
                <a:r>
                  <a:rPr lang="en-US" altLang="zh-CN" sz="900" dirty="0"/>
                  <a:t>X.L Ren, CPC2018</a:t>
                </a:r>
                <a:endParaRPr lang="zh-CN" altLang="en-US" sz="900" dirty="0"/>
              </a:p>
            </p:txBody>
          </p:sp>
          <p:grpSp>
            <p:nvGrpSpPr>
              <p:cNvPr id="53" name="组合 52"/>
              <p:cNvGrpSpPr/>
              <p:nvPr/>
            </p:nvGrpSpPr>
            <p:grpSpPr>
              <a:xfrm>
                <a:off x="1842263" y="2107732"/>
                <a:ext cx="1978679" cy="549172"/>
                <a:chOff x="1357244" y="2295362"/>
                <a:chExt cx="1978679" cy="549172"/>
              </a:xfrm>
            </p:grpSpPr>
            <p:pic>
              <p:nvPicPr>
                <p:cNvPr id="129" name="图片 128"/>
                <p:cNvPicPr>
                  <a:picLocks noChangeAspect="1"/>
                </p:cNvPicPr>
                <p:nvPr/>
              </p:nvPicPr>
              <p:blipFill>
                <a:blip r:embed="rId7"/>
                <a:stretch>
                  <a:fillRect/>
                </a:stretch>
              </p:blipFill>
              <p:spPr>
                <a:xfrm>
                  <a:off x="1357244" y="2295362"/>
                  <a:ext cx="1159173" cy="540000"/>
                </a:xfrm>
                <a:prstGeom prst="rect">
                  <a:avLst/>
                </a:prstGeom>
              </p:spPr>
            </p:pic>
            <p:pic>
              <p:nvPicPr>
                <p:cNvPr id="130" name="图片 129"/>
                <p:cNvPicPr>
                  <a:picLocks noChangeAspect="1"/>
                </p:cNvPicPr>
                <p:nvPr/>
              </p:nvPicPr>
              <p:blipFill rotWithShape="1">
                <a:blip r:embed="rId8"/>
                <a:srcRect l="32486"/>
                <a:stretch/>
              </p:blipFill>
              <p:spPr>
                <a:xfrm>
                  <a:off x="2543008" y="2304534"/>
                  <a:ext cx="792915" cy="540000"/>
                </a:xfrm>
                <a:prstGeom prst="rect">
                  <a:avLst/>
                </a:prstGeom>
              </p:spPr>
            </p:pic>
          </p:grpSp>
          <p:sp>
            <p:nvSpPr>
              <p:cNvPr id="127" name="文本框 126"/>
              <p:cNvSpPr txBox="1"/>
              <p:nvPr/>
            </p:nvSpPr>
            <p:spPr>
              <a:xfrm>
                <a:off x="1653619" y="2707393"/>
                <a:ext cx="965329" cy="230832"/>
              </a:xfrm>
              <a:prstGeom prst="rect">
                <a:avLst/>
              </a:prstGeom>
              <a:noFill/>
            </p:spPr>
            <p:txBody>
              <a:bodyPr wrap="none" rtlCol="0">
                <a:spAutoFit/>
              </a:bodyPr>
              <a:lstStyle/>
              <a:p>
                <a:r>
                  <a:rPr lang="en-US" altLang="zh-CN" sz="900" dirty="0">
                    <a:solidFill>
                      <a:srgbClr val="0070C0"/>
                    </a:solidFill>
                  </a:rPr>
                  <a:t>Y. Xiao, PRC2020</a:t>
                </a:r>
                <a:endParaRPr lang="zh-CN" altLang="en-US" sz="900" dirty="0">
                  <a:solidFill>
                    <a:srgbClr val="0070C0"/>
                  </a:solidFill>
                </a:endParaRPr>
              </a:p>
            </p:txBody>
          </p:sp>
          <p:pic>
            <p:nvPicPr>
              <p:cNvPr id="55" name="图片 54"/>
              <p:cNvPicPr>
                <a:picLocks noChangeAspect="1"/>
              </p:cNvPicPr>
              <p:nvPr/>
            </p:nvPicPr>
            <p:blipFill>
              <a:blip r:embed="rId9"/>
              <a:stretch>
                <a:fillRect/>
              </a:stretch>
            </p:blipFill>
            <p:spPr>
              <a:xfrm>
                <a:off x="2431164" y="3055442"/>
                <a:ext cx="808997" cy="540000"/>
              </a:xfrm>
              <a:prstGeom prst="rect">
                <a:avLst/>
              </a:prstGeom>
            </p:spPr>
          </p:pic>
          <p:sp>
            <p:nvSpPr>
              <p:cNvPr id="69" name="文本框 68"/>
              <p:cNvSpPr txBox="1"/>
              <p:nvPr/>
            </p:nvSpPr>
            <p:spPr>
              <a:xfrm>
                <a:off x="4702267" y="2662879"/>
                <a:ext cx="516488" cy="338554"/>
              </a:xfrm>
              <a:prstGeom prst="rect">
                <a:avLst/>
              </a:prstGeom>
              <a:noFill/>
            </p:spPr>
            <p:txBody>
              <a:bodyPr wrap="none" rtlCol="0">
                <a:spAutoFit/>
              </a:bodyPr>
              <a:lstStyle/>
              <a:p>
                <a:r>
                  <a:rPr lang="en-US" altLang="zh-CN" sz="1600" dirty="0"/>
                  <a:t>3NF</a:t>
                </a:r>
                <a:endParaRPr lang="zh-CN" altLang="en-US" sz="1600" dirty="0"/>
              </a:p>
            </p:txBody>
          </p:sp>
          <p:grpSp>
            <p:nvGrpSpPr>
              <p:cNvPr id="70" name="组合 69"/>
              <p:cNvGrpSpPr/>
              <p:nvPr/>
            </p:nvGrpSpPr>
            <p:grpSpPr>
              <a:xfrm>
                <a:off x="4185653" y="3040228"/>
                <a:ext cx="1564378" cy="543737"/>
                <a:chOff x="4029747" y="3115767"/>
                <a:chExt cx="1564378" cy="543737"/>
              </a:xfrm>
            </p:grpSpPr>
            <p:pic>
              <p:nvPicPr>
                <p:cNvPr id="104" name="图片 103"/>
                <p:cNvPicPr>
                  <a:picLocks noChangeAspect="1"/>
                </p:cNvPicPr>
                <p:nvPr/>
              </p:nvPicPr>
              <p:blipFill>
                <a:blip r:embed="rId10"/>
                <a:stretch>
                  <a:fillRect/>
                </a:stretch>
              </p:blipFill>
              <p:spPr>
                <a:xfrm>
                  <a:off x="4029747" y="3115767"/>
                  <a:ext cx="516614" cy="540000"/>
                </a:xfrm>
                <a:prstGeom prst="rect">
                  <a:avLst/>
                </a:prstGeom>
              </p:spPr>
            </p:pic>
            <p:pic>
              <p:nvPicPr>
                <p:cNvPr id="105" name="图片 104"/>
                <p:cNvPicPr>
                  <a:picLocks noChangeAspect="1"/>
                </p:cNvPicPr>
                <p:nvPr/>
              </p:nvPicPr>
              <p:blipFill>
                <a:blip r:embed="rId11"/>
                <a:stretch>
                  <a:fillRect/>
                </a:stretch>
              </p:blipFill>
              <p:spPr>
                <a:xfrm>
                  <a:off x="4571753" y="3119504"/>
                  <a:ext cx="1022372" cy="540000"/>
                </a:xfrm>
                <a:prstGeom prst="rect">
                  <a:avLst/>
                </a:prstGeom>
              </p:spPr>
            </p:pic>
          </p:grpSp>
          <mc:AlternateContent xmlns:mc="http://schemas.openxmlformats.org/markup-compatibility/2006" xmlns:a14="http://schemas.microsoft.com/office/drawing/2010/main">
            <mc:Choice Requires="a14">
              <p:sp>
                <p:nvSpPr>
                  <p:cNvPr id="42" name="文本框 41"/>
                  <p:cNvSpPr txBox="1"/>
                  <p:nvPr/>
                </p:nvSpPr>
                <p:spPr>
                  <a:xfrm>
                    <a:off x="687352" y="2436144"/>
                    <a:ext cx="838115" cy="307777"/>
                  </a:xfrm>
                  <a:prstGeom prst="rect">
                    <a:avLst/>
                  </a:prstGeom>
                  <a:noFill/>
                </p:spPr>
                <p:txBody>
                  <a:bodyPr wrap="none" rtlCol="0">
                    <a:spAutoFit/>
                  </a:bodyPr>
                  <a:lstStyle/>
                  <a:p>
                    <a14:m>
                      <m:oMath xmlns:m="http://schemas.openxmlformats.org/officeDocument/2006/math">
                        <m:r>
                          <m:rPr>
                            <m:sty m:val="p"/>
                          </m:rPr>
                          <a:rPr lang="en-US" altLang="zh-CN" sz="1400">
                            <a:solidFill>
                              <a:srgbClr val="0070C0"/>
                            </a:solidFill>
                            <a:latin typeface="Cambria Math" panose="02040503050406030204" pitchFamily="18" charset="0"/>
                            <a:ea typeface="微软雅黑" panose="020B0503020204020204" pitchFamily="34" charset="-122"/>
                          </a:rPr>
                          <m:t>NLO</m:t>
                        </m:r>
                      </m:oMath>
                    </a14:m>
                    <a:r>
                      <a:rPr lang="en-US" altLang="zh-CN" sz="1400" dirty="0">
                        <a:solidFill>
                          <a:srgbClr val="0070C0"/>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rgbClr val="0070C0"/>
                                </a:solidFill>
                                <a:latin typeface="Cambria Math" panose="02040503050406030204" pitchFamily="18" charset="0"/>
                              </a:rPr>
                            </m:ctrlPr>
                          </m:sSupPr>
                          <m:e>
                            <m:r>
                              <m:rPr>
                                <m:sty m:val="p"/>
                              </m:rPr>
                              <a:rPr lang="en-US" altLang="zh-CN" sz="1400">
                                <a:solidFill>
                                  <a:srgbClr val="0070C0"/>
                                </a:solidFill>
                                <a:latin typeface="Cambria Math" panose="02040503050406030204" pitchFamily="18" charset="0"/>
                              </a:rPr>
                              <m:t>Q</m:t>
                            </m:r>
                          </m:e>
                          <m:sup>
                            <m:r>
                              <a:rPr lang="en-US" altLang="zh-CN" sz="1400" i="1">
                                <a:solidFill>
                                  <a:srgbClr val="0070C0"/>
                                </a:solidFill>
                                <a:latin typeface="Cambria Math" panose="02040503050406030204" pitchFamily="18" charset="0"/>
                              </a:rPr>
                              <m:t>2</m:t>
                            </m:r>
                          </m:sup>
                        </m:sSup>
                      </m:oMath>
                    </a14:m>
                    <a:r>
                      <a:rPr lang="en-US" altLang="zh-CN" sz="1400" dirty="0">
                        <a:solidFill>
                          <a:srgbClr val="0070C0"/>
                        </a:solidFill>
                        <a:latin typeface="微软雅黑" panose="020B0503020204020204" pitchFamily="34" charset="-122"/>
                        <a:ea typeface="微软雅黑" panose="020B0503020204020204" pitchFamily="34" charset="-122"/>
                      </a:rPr>
                      <a:t>)</a:t>
                    </a:r>
                    <a:endParaRPr lang="zh-CN" altLang="en-US" sz="1400" dirty="0">
                      <a:solidFill>
                        <a:srgbClr val="0070C0"/>
                      </a:solidFill>
                      <a:latin typeface="微软雅黑" panose="020B0503020204020204" pitchFamily="34" charset="-122"/>
                      <a:ea typeface="微软雅黑" panose="020B0503020204020204" pitchFamily="34" charset="-122"/>
                    </a:endParaRPr>
                  </a:p>
                </p:txBody>
              </p:sp>
            </mc:Choice>
            <mc:Fallback xmlns="">
              <p:sp>
                <p:nvSpPr>
                  <p:cNvPr id="42" name="文本框 41"/>
                  <p:cNvSpPr txBox="1">
                    <a:spLocks noRot="1" noChangeAspect="1" noMove="1" noResize="1" noEditPoints="1" noAdjustHandles="1" noChangeArrowheads="1" noChangeShapeType="1" noTextEdit="1"/>
                  </p:cNvSpPr>
                  <p:nvPr/>
                </p:nvSpPr>
                <p:spPr>
                  <a:xfrm>
                    <a:off x="687352" y="2436144"/>
                    <a:ext cx="838115" cy="307777"/>
                  </a:xfrm>
                  <a:prstGeom prst="rect">
                    <a:avLst/>
                  </a:prstGeom>
                  <a:blipFill rotWithShape="0">
                    <a:blip r:embed="rId12"/>
                    <a:stretch>
                      <a:fillRect t="-4000" r="-725"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文本框 42"/>
                  <p:cNvSpPr txBox="1"/>
                  <p:nvPr/>
                </p:nvSpPr>
                <p:spPr>
                  <a:xfrm>
                    <a:off x="748266" y="1590194"/>
                    <a:ext cx="716286" cy="307777"/>
                  </a:xfrm>
                  <a:prstGeom prst="rect">
                    <a:avLst/>
                  </a:prstGeom>
                  <a:noFill/>
                </p:spPr>
                <p:txBody>
                  <a:bodyPr wrap="none" rtlCol="0">
                    <a:spAutoFit/>
                  </a:bodyPr>
                  <a:lstStyle/>
                  <a:p>
                    <a14:m>
                      <m:oMath xmlns:m="http://schemas.openxmlformats.org/officeDocument/2006/math">
                        <m:r>
                          <m:rPr>
                            <m:sty m:val="p"/>
                          </m:rPr>
                          <a:rPr lang="en-US" altLang="zh-CN" sz="1400">
                            <a:latin typeface="Cambria Math" panose="02040503050406030204" pitchFamily="18" charset="0"/>
                            <a:ea typeface="微软雅黑" panose="020B0503020204020204" pitchFamily="34" charset="-122"/>
                          </a:rPr>
                          <m:t>LO</m:t>
                        </m:r>
                      </m:oMath>
                    </a14:m>
                    <a:r>
                      <a:rPr lang="en-US" altLang="zh-CN" sz="1400" dirty="0">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latin typeface="Cambria Math" panose="02040503050406030204" pitchFamily="18" charset="0"/>
                              </a:rPr>
                            </m:ctrlPr>
                          </m:sSupPr>
                          <m:e>
                            <m:r>
                              <m:rPr>
                                <m:sty m:val="p"/>
                              </m:rPr>
                              <a:rPr lang="en-US" altLang="zh-CN" sz="1400">
                                <a:latin typeface="Cambria Math" panose="02040503050406030204" pitchFamily="18" charset="0"/>
                              </a:rPr>
                              <m:t>Q</m:t>
                            </m:r>
                          </m:e>
                          <m:sup>
                            <m:r>
                              <a:rPr lang="en-US" altLang="zh-CN" sz="1400" i="1">
                                <a:latin typeface="Cambria Math" panose="02040503050406030204" pitchFamily="18" charset="0"/>
                              </a:rPr>
                              <m:t>0</m:t>
                            </m:r>
                          </m:sup>
                        </m:sSup>
                      </m:oMath>
                    </a14:m>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mc:Choice>
            <mc:Fallback xmlns="">
              <p:sp>
                <p:nvSpPr>
                  <p:cNvPr id="43" name="文本框 42"/>
                  <p:cNvSpPr txBox="1">
                    <a:spLocks noRot="1" noChangeAspect="1" noMove="1" noResize="1" noEditPoints="1" noAdjustHandles="1" noChangeArrowheads="1" noChangeShapeType="1" noTextEdit="1"/>
                  </p:cNvSpPr>
                  <p:nvPr/>
                </p:nvSpPr>
                <p:spPr>
                  <a:xfrm>
                    <a:off x="748266" y="1590194"/>
                    <a:ext cx="716286" cy="307777"/>
                  </a:xfrm>
                  <a:prstGeom prst="rect">
                    <a:avLst/>
                  </a:prstGeom>
                  <a:blipFill rotWithShape="0">
                    <a:blip r:embed="rId13"/>
                    <a:stretch>
                      <a:fillRect t="-3922" r="-1695" b="-19608"/>
                    </a:stretch>
                  </a:blipFill>
                </p:spPr>
                <p:txBody>
                  <a:bodyPr/>
                  <a:lstStyle/>
                  <a:p>
                    <a:r>
                      <a:rPr lang="zh-CN" altLang="en-US">
                        <a:noFill/>
                      </a:rPr>
                      <a:t> </a:t>
                    </a:r>
                  </a:p>
                </p:txBody>
              </p:sp>
            </mc:Fallback>
          </mc:AlternateContent>
          <p:cxnSp>
            <p:nvCxnSpPr>
              <p:cNvPr id="132" name="直接连接符 131"/>
              <p:cNvCxnSpPr/>
              <p:nvPr/>
            </p:nvCxnSpPr>
            <p:spPr>
              <a:xfrm>
                <a:off x="661436" y="1377675"/>
                <a:ext cx="3326504"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flipH="1">
                <a:off x="3987940" y="1072704"/>
                <a:ext cx="1294" cy="270000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7" name="文本框 146"/>
              <p:cNvSpPr txBox="1"/>
              <p:nvPr/>
            </p:nvSpPr>
            <p:spPr>
              <a:xfrm>
                <a:off x="2529359" y="2707393"/>
                <a:ext cx="1263487" cy="230832"/>
              </a:xfrm>
              <a:prstGeom prst="rect">
                <a:avLst/>
              </a:prstGeom>
              <a:noFill/>
            </p:spPr>
            <p:txBody>
              <a:bodyPr wrap="none" rtlCol="0">
                <a:spAutoFit/>
              </a:bodyPr>
              <a:lstStyle/>
              <a:p>
                <a:r>
                  <a:rPr lang="en-US" altLang="zh-CN" sz="900" dirty="0">
                    <a:solidFill>
                      <a:srgbClr val="0070C0"/>
                    </a:solidFill>
                  </a:rPr>
                  <a:t>C.X. Wang, 2110.05278</a:t>
                </a:r>
                <a:endParaRPr lang="zh-CN" altLang="en-US" sz="900" dirty="0">
                  <a:solidFill>
                    <a:srgbClr val="0070C0"/>
                  </a:solidFill>
                </a:endParaRPr>
              </a:p>
            </p:txBody>
          </p:sp>
          <p:sp>
            <p:nvSpPr>
              <p:cNvPr id="148" name="文本框 147"/>
              <p:cNvSpPr txBox="1"/>
              <p:nvPr/>
            </p:nvSpPr>
            <p:spPr>
              <a:xfrm>
                <a:off x="2278223" y="2820945"/>
                <a:ext cx="1075936" cy="230832"/>
              </a:xfrm>
              <a:prstGeom prst="rect">
                <a:avLst/>
              </a:prstGeom>
              <a:noFill/>
            </p:spPr>
            <p:txBody>
              <a:bodyPr wrap="none" rtlCol="0">
                <a:spAutoFit/>
              </a:bodyPr>
              <a:lstStyle/>
              <a:p>
                <a:r>
                  <a:rPr lang="en-US" altLang="zh-CN" sz="900" dirty="0">
                    <a:solidFill>
                      <a:srgbClr val="0070C0"/>
                    </a:solidFill>
                  </a:rPr>
                  <a:t>J.X. Lu, 2111.07766</a:t>
                </a:r>
                <a:endParaRPr lang="zh-CN" altLang="en-US" sz="900" dirty="0">
                  <a:solidFill>
                    <a:srgbClr val="0070C0"/>
                  </a:solidFill>
                </a:endParaRPr>
              </a:p>
            </p:txBody>
          </p:sp>
          <p:sp>
            <p:nvSpPr>
              <p:cNvPr id="149" name="文本框 148"/>
              <p:cNvSpPr txBox="1"/>
              <p:nvPr/>
            </p:nvSpPr>
            <p:spPr>
              <a:xfrm>
                <a:off x="1656302" y="3548546"/>
                <a:ext cx="965329" cy="230832"/>
              </a:xfrm>
              <a:prstGeom prst="rect">
                <a:avLst/>
              </a:prstGeom>
              <a:noFill/>
            </p:spPr>
            <p:txBody>
              <a:bodyPr wrap="none" rtlCol="0">
                <a:spAutoFit/>
              </a:bodyPr>
              <a:lstStyle/>
              <a:p>
                <a:r>
                  <a:rPr lang="en-US" altLang="zh-CN" sz="900" dirty="0">
                    <a:solidFill>
                      <a:srgbClr val="0070C0"/>
                    </a:solidFill>
                  </a:rPr>
                  <a:t>Y. Xiao, PRC2020</a:t>
                </a:r>
                <a:endParaRPr lang="zh-CN" altLang="en-US" sz="900" dirty="0">
                  <a:solidFill>
                    <a:srgbClr val="0070C0"/>
                  </a:solidFill>
                </a:endParaRPr>
              </a:p>
            </p:txBody>
          </p:sp>
          <p:sp>
            <p:nvSpPr>
              <p:cNvPr id="150" name="文本框 149"/>
              <p:cNvSpPr txBox="1"/>
              <p:nvPr/>
            </p:nvSpPr>
            <p:spPr>
              <a:xfrm>
                <a:off x="2538547" y="3545123"/>
                <a:ext cx="1263487" cy="230832"/>
              </a:xfrm>
              <a:prstGeom prst="rect">
                <a:avLst/>
              </a:prstGeom>
              <a:noFill/>
            </p:spPr>
            <p:txBody>
              <a:bodyPr wrap="none" rtlCol="0">
                <a:spAutoFit/>
              </a:bodyPr>
              <a:lstStyle/>
              <a:p>
                <a:r>
                  <a:rPr lang="en-US" altLang="zh-CN" sz="900" dirty="0">
                    <a:solidFill>
                      <a:srgbClr val="0070C0"/>
                    </a:solidFill>
                  </a:rPr>
                  <a:t>C.X. Wang, 2110.05278</a:t>
                </a:r>
                <a:endParaRPr lang="zh-CN" altLang="en-US" sz="900" dirty="0">
                  <a:solidFill>
                    <a:srgbClr val="0070C0"/>
                  </a:solidFill>
                </a:endParaRPr>
              </a:p>
            </p:txBody>
          </p:sp>
          <p:sp>
            <p:nvSpPr>
              <p:cNvPr id="151" name="文本框 150"/>
              <p:cNvSpPr txBox="1"/>
              <p:nvPr/>
            </p:nvSpPr>
            <p:spPr>
              <a:xfrm>
                <a:off x="2278223" y="3678927"/>
                <a:ext cx="1075936" cy="230832"/>
              </a:xfrm>
              <a:prstGeom prst="rect">
                <a:avLst/>
              </a:prstGeom>
              <a:noFill/>
            </p:spPr>
            <p:txBody>
              <a:bodyPr wrap="none" rtlCol="0">
                <a:spAutoFit/>
              </a:bodyPr>
              <a:lstStyle/>
              <a:p>
                <a:r>
                  <a:rPr lang="en-US" altLang="zh-CN" sz="900" dirty="0">
                    <a:solidFill>
                      <a:srgbClr val="0070C0"/>
                    </a:solidFill>
                  </a:rPr>
                  <a:t>J.X. Lu, 2111.07766</a:t>
                </a:r>
                <a:endParaRPr lang="zh-CN" altLang="en-US" sz="900" dirty="0">
                  <a:solidFill>
                    <a:srgbClr val="0070C0"/>
                  </a:solidFill>
                </a:endParaRPr>
              </a:p>
            </p:txBody>
          </p:sp>
        </p:grpSp>
        <mc:AlternateContent xmlns:mc="http://schemas.openxmlformats.org/markup-compatibility/2006" xmlns:a14="http://schemas.microsoft.com/office/drawing/2010/main">
          <mc:Choice Requires="a14">
            <p:sp>
              <p:nvSpPr>
                <p:cNvPr id="166" name="文本框 165"/>
                <p:cNvSpPr txBox="1"/>
                <p:nvPr/>
              </p:nvSpPr>
              <p:spPr>
                <a:xfrm>
                  <a:off x="261256" y="4385281"/>
                  <a:ext cx="949491" cy="307777"/>
                </a:xfrm>
                <a:prstGeom prst="rect">
                  <a:avLst/>
                </a:prstGeom>
                <a:noFill/>
              </p:spPr>
              <p:txBody>
                <a:bodyPr wrap="none" rtlCol="0">
                  <a:spAutoFit/>
                </a:bodyPr>
                <a:lstStyle/>
                <a:p>
                  <a14:m>
                    <m:oMath xmlns:m="http://schemas.openxmlformats.org/officeDocument/2006/math">
                      <m:sSup>
                        <m:sSupPr>
                          <m:ctrlPr>
                            <a:rPr lang="en-US" altLang="zh-CN" sz="1400" i="1">
                              <a:solidFill>
                                <a:schemeClr val="bg1">
                                  <a:lumMod val="75000"/>
                                </a:schemeClr>
                              </a:solidFill>
                              <a:latin typeface="Cambria Math" panose="02040503050406030204" pitchFamily="18" charset="0"/>
                              <a:ea typeface="微软雅黑" panose="020B0503020204020204" pitchFamily="34" charset="-122"/>
                            </a:rPr>
                          </m:ctrlPr>
                        </m:sSupPr>
                        <m:e>
                          <m:r>
                            <m:rPr>
                              <m:sty m:val="p"/>
                            </m:rPr>
                            <a:rPr lang="en-US" altLang="zh-CN" sz="1400">
                              <a:solidFill>
                                <a:schemeClr val="bg1">
                                  <a:lumMod val="75000"/>
                                </a:schemeClr>
                              </a:solidFill>
                              <a:latin typeface="Cambria Math" panose="02040503050406030204" pitchFamily="18" charset="0"/>
                              <a:ea typeface="微软雅黑" panose="020B0503020204020204" pitchFamily="34" charset="-122"/>
                            </a:rPr>
                            <m:t>N</m:t>
                          </m:r>
                        </m:e>
                        <m:sup>
                          <m:r>
                            <a:rPr lang="en-US" altLang="zh-CN" sz="1400">
                              <a:solidFill>
                                <a:schemeClr val="bg1">
                                  <a:lumMod val="75000"/>
                                </a:schemeClr>
                              </a:solidFill>
                              <a:latin typeface="Cambria Math" panose="02040503050406030204" pitchFamily="18" charset="0"/>
                              <a:ea typeface="微软雅黑" panose="020B0503020204020204" pitchFamily="34" charset="-122"/>
                            </a:rPr>
                            <m:t>3</m:t>
                          </m:r>
                        </m:sup>
                      </m:sSup>
                      <m:r>
                        <m:rPr>
                          <m:sty m:val="p"/>
                        </m:rPr>
                        <a:rPr lang="en-US" altLang="zh-CN" sz="1400">
                          <a:solidFill>
                            <a:schemeClr val="bg1">
                              <a:lumMod val="75000"/>
                            </a:schemeClr>
                          </a:solidFill>
                          <a:latin typeface="Cambria Math" panose="02040503050406030204" pitchFamily="18" charset="0"/>
                          <a:ea typeface="微软雅黑" panose="020B0503020204020204" pitchFamily="34" charset="-122"/>
                        </a:rPr>
                        <m:t>LO</m:t>
                      </m:r>
                    </m:oMath>
                  </a14:m>
                  <a:r>
                    <a:rPr lang="en-US" altLang="zh-CN" sz="1400" dirty="0">
                      <a:solidFill>
                        <a:schemeClr val="bg1">
                          <a:lumMod val="75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chemeClr val="bg1">
                                  <a:lumMod val="75000"/>
                                </a:schemeClr>
                              </a:solidFill>
                              <a:latin typeface="Cambria Math" panose="02040503050406030204" pitchFamily="18" charset="0"/>
                            </a:rPr>
                          </m:ctrlPr>
                        </m:sSupPr>
                        <m:e>
                          <m:r>
                            <m:rPr>
                              <m:sty m:val="p"/>
                            </m:rPr>
                            <a:rPr lang="en-US" altLang="zh-CN" sz="1400">
                              <a:solidFill>
                                <a:schemeClr val="bg1">
                                  <a:lumMod val="75000"/>
                                </a:schemeClr>
                              </a:solidFill>
                              <a:latin typeface="Cambria Math" panose="02040503050406030204" pitchFamily="18" charset="0"/>
                            </a:rPr>
                            <m:t>Q</m:t>
                          </m:r>
                        </m:e>
                        <m:sup>
                          <m:r>
                            <a:rPr lang="en-US" altLang="zh-CN" sz="1400" i="1">
                              <a:solidFill>
                                <a:schemeClr val="bg1">
                                  <a:lumMod val="75000"/>
                                </a:schemeClr>
                              </a:solidFill>
                              <a:latin typeface="Cambria Math" panose="02040503050406030204" pitchFamily="18" charset="0"/>
                            </a:rPr>
                            <m:t>4</m:t>
                          </m:r>
                        </m:sup>
                      </m:sSup>
                    </m:oMath>
                  </a14:m>
                  <a:r>
                    <a:rPr lang="en-US" altLang="zh-CN" sz="1400" dirty="0">
                      <a:solidFill>
                        <a:schemeClr val="bg1">
                          <a:lumMod val="75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75000"/>
                      </a:schemeClr>
                    </a:solidFill>
                    <a:latin typeface="微软雅黑" panose="020B0503020204020204" pitchFamily="34" charset="-122"/>
                    <a:ea typeface="微软雅黑" panose="020B0503020204020204" pitchFamily="34" charset="-122"/>
                  </a:endParaRPr>
                </a:p>
              </p:txBody>
            </p:sp>
          </mc:Choice>
          <mc:Fallback xmlns="">
            <p:sp>
              <p:nvSpPr>
                <p:cNvPr id="166" name="文本框 165"/>
                <p:cNvSpPr txBox="1">
                  <a:spLocks noRot="1" noChangeAspect="1" noMove="1" noResize="1" noEditPoints="1" noAdjustHandles="1" noChangeArrowheads="1" noChangeShapeType="1" noTextEdit="1"/>
                </p:cNvSpPr>
                <p:nvPr/>
              </p:nvSpPr>
              <p:spPr>
                <a:xfrm>
                  <a:off x="261256" y="4385281"/>
                  <a:ext cx="949491" cy="307777"/>
                </a:xfrm>
                <a:prstGeom prst="rect">
                  <a:avLst/>
                </a:prstGeom>
                <a:blipFill rotWithShape="0">
                  <a:blip r:embed="rId14"/>
                  <a:stretch>
                    <a:fillRect t="-4000" b="-20000"/>
                  </a:stretch>
                </a:blipFill>
              </p:spPr>
              <p:txBody>
                <a:bodyPr/>
                <a:lstStyle/>
                <a:p>
                  <a:r>
                    <a:rPr lang="zh-CN" altLang="en-US">
                      <a:noFill/>
                    </a:rPr>
                    <a:t> </a:t>
                  </a:r>
                </a:p>
              </p:txBody>
            </p:sp>
          </mc:Fallback>
        </mc:AlternateContent>
        <p:pic>
          <p:nvPicPr>
            <p:cNvPr id="167" name="图片 166"/>
            <p:cNvPicPr>
              <a:picLocks noChangeAspect="1"/>
            </p:cNvPicPr>
            <p:nvPr/>
          </p:nvPicPr>
          <p:blipFill>
            <a:blip r:embed="rId15">
              <a:duotone>
                <a:schemeClr val="bg2">
                  <a:shade val="45000"/>
                  <a:satMod val="135000"/>
                </a:schemeClr>
                <a:prstClr val="white"/>
              </a:duotone>
            </a:blip>
            <a:stretch>
              <a:fillRect/>
            </a:stretch>
          </p:blipFill>
          <p:spPr>
            <a:xfrm>
              <a:off x="1249968" y="4156618"/>
              <a:ext cx="1172395" cy="540000"/>
            </a:xfrm>
            <a:prstGeom prst="rect">
              <a:avLst/>
            </a:prstGeom>
          </p:spPr>
        </p:pic>
        <p:pic>
          <p:nvPicPr>
            <p:cNvPr id="168" name="图片 167"/>
            <p:cNvPicPr>
              <a:picLocks noChangeAspect="1"/>
            </p:cNvPicPr>
            <p:nvPr/>
          </p:nvPicPr>
          <p:blipFill>
            <a:blip r:embed="rId16">
              <a:duotone>
                <a:schemeClr val="bg2">
                  <a:shade val="45000"/>
                  <a:satMod val="135000"/>
                </a:schemeClr>
                <a:prstClr val="white"/>
              </a:duotone>
            </a:blip>
            <a:stretch>
              <a:fillRect/>
            </a:stretch>
          </p:blipFill>
          <p:spPr>
            <a:xfrm>
              <a:off x="2435921" y="4162687"/>
              <a:ext cx="1185882" cy="540000"/>
            </a:xfrm>
            <a:prstGeom prst="rect">
              <a:avLst/>
            </a:prstGeom>
          </p:spPr>
        </p:pic>
        <mc:AlternateContent xmlns:mc="http://schemas.openxmlformats.org/markup-compatibility/2006" xmlns:a14="http://schemas.microsoft.com/office/drawing/2010/main">
          <mc:Choice Requires="a14">
            <p:sp>
              <p:nvSpPr>
                <p:cNvPr id="169" name="文本框 168"/>
                <p:cNvSpPr txBox="1"/>
                <p:nvPr/>
              </p:nvSpPr>
              <p:spPr>
                <a:xfrm>
                  <a:off x="261256" y="5231231"/>
                  <a:ext cx="949491" cy="307777"/>
                </a:xfrm>
                <a:prstGeom prst="rect">
                  <a:avLst/>
                </a:prstGeom>
                <a:noFill/>
              </p:spPr>
              <p:txBody>
                <a:bodyPr wrap="none" rtlCol="0">
                  <a:spAutoFit/>
                </a:bodyPr>
                <a:lstStyle/>
                <a:p>
                  <a14:m>
                    <m:oMath xmlns:m="http://schemas.openxmlformats.org/officeDocument/2006/math">
                      <m:sSup>
                        <m:sSupPr>
                          <m:ctrlPr>
                            <a:rPr lang="en-US" altLang="zh-CN" sz="1400" i="1">
                              <a:solidFill>
                                <a:schemeClr val="bg1">
                                  <a:lumMod val="75000"/>
                                </a:schemeClr>
                              </a:solidFill>
                              <a:latin typeface="Cambria Math" panose="02040503050406030204" pitchFamily="18" charset="0"/>
                              <a:ea typeface="微软雅黑" panose="020B0503020204020204" pitchFamily="34" charset="-122"/>
                            </a:rPr>
                          </m:ctrlPr>
                        </m:sSupPr>
                        <m:e>
                          <m:r>
                            <m:rPr>
                              <m:sty m:val="p"/>
                            </m:rPr>
                            <a:rPr lang="en-US" altLang="zh-CN" sz="1400">
                              <a:solidFill>
                                <a:schemeClr val="bg1">
                                  <a:lumMod val="75000"/>
                                </a:schemeClr>
                              </a:solidFill>
                              <a:latin typeface="Cambria Math" panose="02040503050406030204" pitchFamily="18" charset="0"/>
                              <a:ea typeface="微软雅黑" panose="020B0503020204020204" pitchFamily="34" charset="-122"/>
                            </a:rPr>
                            <m:t>N</m:t>
                          </m:r>
                        </m:e>
                        <m:sup>
                          <m:r>
                            <a:rPr lang="en-US" altLang="zh-CN" sz="1400">
                              <a:solidFill>
                                <a:schemeClr val="bg1">
                                  <a:lumMod val="75000"/>
                                </a:schemeClr>
                              </a:solidFill>
                              <a:latin typeface="Cambria Math" panose="02040503050406030204" pitchFamily="18" charset="0"/>
                              <a:ea typeface="微软雅黑" panose="020B0503020204020204" pitchFamily="34" charset="-122"/>
                            </a:rPr>
                            <m:t>4</m:t>
                          </m:r>
                        </m:sup>
                      </m:sSup>
                      <m:r>
                        <m:rPr>
                          <m:sty m:val="p"/>
                        </m:rPr>
                        <a:rPr lang="en-US" altLang="zh-CN" sz="1400">
                          <a:solidFill>
                            <a:schemeClr val="bg1">
                              <a:lumMod val="75000"/>
                            </a:schemeClr>
                          </a:solidFill>
                          <a:latin typeface="Cambria Math" panose="02040503050406030204" pitchFamily="18" charset="0"/>
                          <a:ea typeface="微软雅黑" panose="020B0503020204020204" pitchFamily="34" charset="-122"/>
                        </a:rPr>
                        <m:t>LO</m:t>
                      </m:r>
                    </m:oMath>
                  </a14:m>
                  <a:r>
                    <a:rPr lang="en-US" altLang="zh-CN" sz="1400" dirty="0">
                      <a:solidFill>
                        <a:schemeClr val="bg1">
                          <a:lumMod val="75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chemeClr val="bg1">
                                  <a:lumMod val="75000"/>
                                </a:schemeClr>
                              </a:solidFill>
                              <a:latin typeface="Cambria Math" panose="02040503050406030204" pitchFamily="18" charset="0"/>
                            </a:rPr>
                          </m:ctrlPr>
                        </m:sSupPr>
                        <m:e>
                          <m:r>
                            <m:rPr>
                              <m:sty m:val="p"/>
                            </m:rPr>
                            <a:rPr lang="en-US" altLang="zh-CN" sz="1400">
                              <a:solidFill>
                                <a:schemeClr val="bg1">
                                  <a:lumMod val="75000"/>
                                </a:schemeClr>
                              </a:solidFill>
                              <a:latin typeface="Cambria Math" panose="02040503050406030204" pitchFamily="18" charset="0"/>
                            </a:rPr>
                            <m:t>Q</m:t>
                          </m:r>
                        </m:e>
                        <m:sup>
                          <m:r>
                            <a:rPr lang="en-US" altLang="zh-CN" sz="1400" i="1">
                              <a:solidFill>
                                <a:schemeClr val="bg1">
                                  <a:lumMod val="75000"/>
                                </a:schemeClr>
                              </a:solidFill>
                              <a:latin typeface="Cambria Math" panose="02040503050406030204" pitchFamily="18" charset="0"/>
                            </a:rPr>
                            <m:t>5</m:t>
                          </m:r>
                        </m:sup>
                      </m:sSup>
                    </m:oMath>
                  </a14:m>
                  <a:r>
                    <a:rPr lang="en-US" altLang="zh-CN" sz="1400" dirty="0">
                      <a:solidFill>
                        <a:schemeClr val="bg1">
                          <a:lumMod val="75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75000"/>
                      </a:schemeClr>
                    </a:solidFill>
                    <a:latin typeface="微软雅黑" panose="020B0503020204020204" pitchFamily="34" charset="-122"/>
                    <a:ea typeface="微软雅黑" panose="020B0503020204020204" pitchFamily="34" charset="-122"/>
                  </a:endParaRPr>
                </a:p>
              </p:txBody>
            </p:sp>
          </mc:Choice>
          <mc:Fallback xmlns="">
            <p:sp>
              <p:nvSpPr>
                <p:cNvPr id="169" name="文本框 168"/>
                <p:cNvSpPr txBox="1">
                  <a:spLocks noRot="1" noChangeAspect="1" noMove="1" noResize="1" noEditPoints="1" noAdjustHandles="1" noChangeArrowheads="1" noChangeShapeType="1" noTextEdit="1"/>
                </p:cNvSpPr>
                <p:nvPr/>
              </p:nvSpPr>
              <p:spPr>
                <a:xfrm>
                  <a:off x="261256" y="5231231"/>
                  <a:ext cx="949491" cy="307777"/>
                </a:xfrm>
                <a:prstGeom prst="rect">
                  <a:avLst/>
                </a:prstGeom>
                <a:blipFill rotWithShape="0">
                  <a:blip r:embed="rId17"/>
                  <a:stretch>
                    <a:fillRect t="-2000" b="-22000"/>
                  </a:stretch>
                </a:blipFill>
              </p:spPr>
              <p:txBody>
                <a:bodyPr/>
                <a:lstStyle/>
                <a:p>
                  <a:r>
                    <a:rPr lang="zh-CN" altLang="en-US">
                      <a:noFill/>
                    </a:rPr>
                    <a:t> </a:t>
                  </a:r>
                </a:p>
              </p:txBody>
            </p:sp>
          </mc:Fallback>
        </mc:AlternateContent>
        <p:pic>
          <p:nvPicPr>
            <p:cNvPr id="170" name="图片 169"/>
            <p:cNvPicPr>
              <a:picLocks noChangeAspect="1"/>
            </p:cNvPicPr>
            <p:nvPr/>
          </p:nvPicPr>
          <p:blipFill>
            <a:blip r:embed="rId18">
              <a:duotone>
                <a:schemeClr val="bg2">
                  <a:shade val="45000"/>
                  <a:satMod val="135000"/>
                </a:schemeClr>
                <a:prstClr val="white"/>
              </a:duotone>
            </a:blip>
            <a:stretch>
              <a:fillRect/>
            </a:stretch>
          </p:blipFill>
          <p:spPr>
            <a:xfrm>
              <a:off x="1340324" y="5050619"/>
              <a:ext cx="914651" cy="540000"/>
            </a:xfrm>
            <a:prstGeom prst="rect">
              <a:avLst/>
            </a:prstGeom>
          </p:spPr>
        </p:pic>
        <p:pic>
          <p:nvPicPr>
            <p:cNvPr id="171" name="图片 170"/>
            <p:cNvPicPr>
              <a:picLocks noChangeAspect="1"/>
            </p:cNvPicPr>
            <p:nvPr/>
          </p:nvPicPr>
          <p:blipFill>
            <a:blip r:embed="rId19">
              <a:duotone>
                <a:schemeClr val="bg2">
                  <a:shade val="45000"/>
                  <a:satMod val="135000"/>
                </a:schemeClr>
                <a:prstClr val="white"/>
              </a:duotone>
            </a:blip>
            <a:stretch>
              <a:fillRect/>
            </a:stretch>
          </p:blipFill>
          <p:spPr>
            <a:xfrm>
              <a:off x="2239987" y="5044172"/>
              <a:ext cx="1182451" cy="540000"/>
            </a:xfrm>
            <a:prstGeom prst="rect">
              <a:avLst/>
            </a:prstGeom>
          </p:spPr>
        </p:pic>
        <p:pic>
          <p:nvPicPr>
            <p:cNvPr id="172" name="图片 171"/>
            <p:cNvPicPr>
              <a:picLocks noChangeAspect="1"/>
            </p:cNvPicPr>
            <p:nvPr/>
          </p:nvPicPr>
          <p:blipFill>
            <a:blip r:embed="rId20">
              <a:duotone>
                <a:schemeClr val="bg2">
                  <a:shade val="45000"/>
                  <a:satMod val="135000"/>
                </a:schemeClr>
                <a:prstClr val="white"/>
              </a:duotone>
            </a:blip>
            <a:stretch>
              <a:fillRect/>
            </a:stretch>
          </p:blipFill>
          <p:spPr>
            <a:xfrm>
              <a:off x="3875063" y="4166389"/>
              <a:ext cx="1285116" cy="540000"/>
            </a:xfrm>
            <a:prstGeom prst="rect">
              <a:avLst/>
            </a:prstGeom>
          </p:spPr>
        </p:pic>
        <p:pic>
          <p:nvPicPr>
            <p:cNvPr id="173" name="图片 172"/>
            <p:cNvPicPr>
              <a:picLocks noChangeAspect="1"/>
            </p:cNvPicPr>
            <p:nvPr/>
          </p:nvPicPr>
          <p:blipFill>
            <a:blip r:embed="rId21">
              <a:duotone>
                <a:schemeClr val="bg2">
                  <a:shade val="45000"/>
                  <a:satMod val="135000"/>
                </a:schemeClr>
                <a:prstClr val="white"/>
              </a:duotone>
            </a:blip>
            <a:stretch>
              <a:fillRect/>
            </a:stretch>
          </p:blipFill>
          <p:spPr>
            <a:xfrm>
              <a:off x="3874326" y="5031160"/>
              <a:ext cx="1286591" cy="540000"/>
            </a:xfrm>
            <a:prstGeom prst="rect">
              <a:avLst/>
            </a:prstGeom>
          </p:spPr>
        </p:pic>
      </p:grpSp>
      <p:sp>
        <p:nvSpPr>
          <p:cNvPr id="66" name="圆角矩形 65"/>
          <p:cNvSpPr/>
          <p:nvPr/>
        </p:nvSpPr>
        <p:spPr>
          <a:xfrm>
            <a:off x="2155267" y="1288923"/>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圆角矩形 66"/>
          <p:cNvSpPr/>
          <p:nvPr/>
        </p:nvSpPr>
        <p:spPr>
          <a:xfrm>
            <a:off x="4262132" y="2962438"/>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36572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微软雅黑" panose="020B0503020204020204" pitchFamily="34" charset="-122"/>
                <a:ea typeface="微软雅黑" panose="020B0503020204020204" pitchFamily="34" charset="-122"/>
              </a:rPr>
              <a:t>相对论框架</a:t>
            </a: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16</a:t>
            </a:fld>
            <a:endParaRPr lang="zh-CN" altLang="en-US" b="1" dirty="0">
              <a:solidFill>
                <a:schemeClr val="bg1"/>
              </a:solidFill>
            </a:endParaRPr>
          </a:p>
        </p:txBody>
      </p:sp>
      <p:sp>
        <p:nvSpPr>
          <p:cNvPr id="39" name="文本框 38"/>
          <p:cNvSpPr txBox="1"/>
          <p:nvPr/>
        </p:nvSpPr>
        <p:spPr>
          <a:xfrm>
            <a:off x="261258" y="669661"/>
            <a:ext cx="4554583" cy="40011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000" b="1" dirty="0">
                <a:solidFill>
                  <a:srgbClr val="FF0000"/>
                </a:solidFill>
                <a:latin typeface="微软雅黑" panose="020B0503020204020204" pitchFamily="34" charset="-122"/>
                <a:ea typeface="微软雅黑" panose="020B0503020204020204" pitchFamily="34" charset="-122"/>
              </a:rPr>
              <a:t>领头阶</a:t>
            </a:r>
            <a:r>
              <a:rPr lang="en-US" altLang="zh-CN" sz="2000" b="1" dirty="0">
                <a:solidFill>
                  <a:srgbClr val="FF0000"/>
                </a:solidFill>
                <a:latin typeface="微软雅黑" panose="020B0503020204020204" pitchFamily="34" charset="-122"/>
                <a:ea typeface="微软雅黑" panose="020B0503020204020204" pitchFamily="34" charset="-122"/>
              </a:rPr>
              <a:t>(LO)</a:t>
            </a:r>
            <a:r>
              <a:rPr lang="zh-CN" altLang="en-US" sz="2000" b="1" dirty="0">
                <a:solidFill>
                  <a:srgbClr val="FF0000"/>
                </a:solidFill>
                <a:latin typeface="微软雅黑" panose="020B0503020204020204" pitchFamily="34" charset="-122"/>
                <a:ea typeface="微软雅黑" panose="020B0503020204020204" pitchFamily="34" charset="-122"/>
              </a:rPr>
              <a:t>相对论手征核力</a:t>
            </a:r>
            <a:endParaRPr lang="en-US" sz="2000" dirty="0">
              <a:solidFill>
                <a:srgbClr val="FF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651686" y="2076481"/>
            <a:ext cx="3604043" cy="4533035"/>
          </a:xfrm>
          <a:prstGeom prst="rect">
            <a:avLst/>
          </a:prstGeom>
        </p:spPr>
      </p:pic>
      <p:sp>
        <p:nvSpPr>
          <p:cNvPr id="5" name="文本框 4"/>
          <p:cNvSpPr txBox="1"/>
          <p:nvPr/>
        </p:nvSpPr>
        <p:spPr>
          <a:xfrm>
            <a:off x="848412" y="1027180"/>
            <a:ext cx="3407317" cy="338554"/>
          </a:xfrm>
          <a:prstGeom prst="rect">
            <a:avLst/>
          </a:prstGeom>
          <a:noFill/>
        </p:spPr>
        <p:txBody>
          <a:bodyPr wrap="square" rtlCol="0">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接触项</a:t>
            </a: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单</a:t>
            </a:r>
            <a:r>
              <a:rPr lang="en-US" altLang="zh-CN" sz="1600" dirty="0">
                <a:latin typeface="微软雅黑" panose="020B0503020204020204" pitchFamily="34" charset="-122"/>
                <a:ea typeface="微软雅黑" panose="020B0503020204020204" pitchFamily="34" charset="-122"/>
              </a:rPr>
              <a:t>pion</a:t>
            </a:r>
            <a:r>
              <a:rPr lang="zh-CN" altLang="en-US" sz="1600" dirty="0">
                <a:latin typeface="微软雅黑" panose="020B0503020204020204" pitchFamily="34" charset="-122"/>
                <a:ea typeface="微软雅黑" panose="020B0503020204020204" pitchFamily="34" charset="-122"/>
              </a:rPr>
              <a:t>交换</a:t>
            </a:r>
            <a:r>
              <a:rPr lang="en-US" altLang="zh-CN" sz="1600" dirty="0">
                <a:latin typeface="微软雅黑" panose="020B0503020204020204" pitchFamily="34" charset="-122"/>
                <a:ea typeface="微软雅黑" panose="020B0503020204020204" pitchFamily="34" charset="-122"/>
              </a:rPr>
              <a:t>(OPE)</a:t>
            </a:r>
            <a:endParaRPr lang="zh-CN" altLang="en-US" sz="1600" dirty="0">
              <a:latin typeface="微软雅黑" panose="020B0503020204020204" pitchFamily="34" charset="-122"/>
              <a:ea typeface="微软雅黑" panose="020B0503020204020204" pitchFamily="34" charset="-122"/>
            </a:endParaRPr>
          </a:p>
        </p:txBody>
      </p:sp>
      <p:sp>
        <p:nvSpPr>
          <p:cNvPr id="6" name="矩形 5"/>
          <p:cNvSpPr/>
          <p:nvPr/>
        </p:nvSpPr>
        <p:spPr>
          <a:xfrm>
            <a:off x="3926629" y="1060607"/>
            <a:ext cx="1462260" cy="246221"/>
          </a:xfrm>
          <a:prstGeom prst="rect">
            <a:avLst/>
          </a:prstGeom>
        </p:spPr>
        <p:txBody>
          <a:bodyPr wrap="none">
            <a:spAutoFit/>
          </a:bodyPr>
          <a:lstStyle/>
          <a:p>
            <a:r>
              <a:rPr lang="en-US" altLang="zh-CN" sz="1000" dirty="0">
                <a:solidFill>
                  <a:srgbClr val="00B0F0"/>
                </a:solidFill>
              </a:rPr>
              <a:t>Ren et al. CPC42,014103</a:t>
            </a:r>
            <a:endParaRPr lang="zh-CN" altLang="en-US" sz="1000" dirty="0">
              <a:solidFill>
                <a:srgbClr val="00B0F0"/>
              </a:solidFill>
            </a:endParaRPr>
          </a:p>
        </p:txBody>
      </p:sp>
      <p:sp>
        <p:nvSpPr>
          <p:cNvPr id="38" name="文本框 37"/>
          <p:cNvSpPr txBox="1"/>
          <p:nvPr/>
        </p:nvSpPr>
        <p:spPr>
          <a:xfrm>
            <a:off x="848412" y="1306828"/>
            <a:ext cx="1701107" cy="338554"/>
          </a:xfrm>
          <a:prstGeom prst="rect">
            <a:avLst/>
          </a:prstGeom>
          <a:noFill/>
        </p:spPr>
        <p:txBody>
          <a:bodyPr wrap="none" rtlCol="0">
            <a:spAutoFit/>
          </a:bodyPr>
          <a:lstStyle/>
          <a:p>
            <a:pPr marL="285750" indent="-285750">
              <a:buFont typeface="Wingdings" panose="05000000000000000000" pitchFamily="2" charset="2"/>
              <a:buChar char="Ø"/>
            </a:pPr>
            <a:r>
              <a:rPr lang="en-US" altLang="zh-CN" sz="1600" dirty="0">
                <a:latin typeface="微软雅黑" panose="020B0503020204020204" pitchFamily="34" charset="-122"/>
                <a:ea typeface="微软雅黑" panose="020B0503020204020204" pitchFamily="34" charset="-122"/>
              </a:rPr>
              <a:t>n-p </a:t>
            </a:r>
            <a:r>
              <a:rPr lang="zh-CN" altLang="en-US" sz="1600" dirty="0">
                <a:latin typeface="微软雅黑" panose="020B0503020204020204" pitchFamily="34" charset="-122"/>
                <a:ea typeface="微软雅黑" panose="020B0503020204020204" pitchFamily="34" charset="-122"/>
              </a:rPr>
              <a:t>散射相移</a:t>
            </a:r>
          </a:p>
        </p:txBody>
      </p:sp>
      <p:sp>
        <p:nvSpPr>
          <p:cNvPr id="40" name="文本框 39"/>
          <p:cNvSpPr txBox="1"/>
          <p:nvPr/>
        </p:nvSpPr>
        <p:spPr>
          <a:xfrm>
            <a:off x="4815840" y="1306828"/>
            <a:ext cx="1550125" cy="338554"/>
          </a:xfrm>
          <a:prstGeom prst="rect">
            <a:avLst/>
          </a:prstGeom>
          <a:noFill/>
        </p:spPr>
        <p:txBody>
          <a:bodyPr wrap="square" rtlCol="0">
            <a:spAutoFit/>
          </a:bodyPr>
          <a:lstStyle/>
          <a:p>
            <a:pPr marL="285750" indent="-285750">
              <a:buFont typeface="Wingdings" panose="05000000000000000000" pitchFamily="2" charset="2"/>
              <a:buChar char="Ø"/>
            </a:pPr>
            <a:r>
              <a:rPr lang="en-US" altLang="zh-CN" sz="1600" dirty="0">
                <a:latin typeface="微软雅黑" panose="020B0503020204020204" pitchFamily="34" charset="-122"/>
                <a:ea typeface="微软雅黑" panose="020B0503020204020204" pitchFamily="34" charset="-122"/>
              </a:rPr>
              <a:t>RGI </a:t>
            </a:r>
            <a:r>
              <a:rPr lang="zh-CN" altLang="en-US" sz="1600" dirty="0">
                <a:latin typeface="微软雅黑" panose="020B0503020204020204" pitchFamily="34" charset="-122"/>
                <a:ea typeface="微软雅黑" panose="020B0503020204020204" pitchFamily="34" charset="-122"/>
              </a:rPr>
              <a:t>分析</a:t>
            </a:r>
          </a:p>
        </p:txBody>
      </p:sp>
      <p:grpSp>
        <p:nvGrpSpPr>
          <p:cNvPr id="18" name="组合 17"/>
          <p:cNvGrpSpPr/>
          <p:nvPr/>
        </p:nvGrpSpPr>
        <p:grpSpPr>
          <a:xfrm>
            <a:off x="4815841" y="1978833"/>
            <a:ext cx="3823941" cy="1403514"/>
            <a:chOff x="4788346" y="1882439"/>
            <a:chExt cx="3823941" cy="1403514"/>
          </a:xfrm>
        </p:grpSpPr>
        <p:pic>
          <p:nvPicPr>
            <p:cNvPr id="14" name="图片 13"/>
            <p:cNvPicPr>
              <a:picLocks noChangeAspect="1"/>
            </p:cNvPicPr>
            <p:nvPr/>
          </p:nvPicPr>
          <p:blipFill>
            <a:blip r:embed="rId5"/>
            <a:stretch>
              <a:fillRect/>
            </a:stretch>
          </p:blipFill>
          <p:spPr>
            <a:xfrm>
              <a:off x="4788346" y="1882439"/>
              <a:ext cx="1851954" cy="1403514"/>
            </a:xfrm>
            <a:prstGeom prst="rect">
              <a:avLst/>
            </a:prstGeom>
          </p:spPr>
        </p:pic>
        <p:pic>
          <p:nvPicPr>
            <p:cNvPr id="15" name="图片 14"/>
            <p:cNvPicPr>
              <a:picLocks noChangeAspect="1"/>
            </p:cNvPicPr>
            <p:nvPr/>
          </p:nvPicPr>
          <p:blipFill>
            <a:blip r:embed="rId6"/>
            <a:stretch>
              <a:fillRect/>
            </a:stretch>
          </p:blipFill>
          <p:spPr>
            <a:xfrm>
              <a:off x="6692057" y="1882439"/>
              <a:ext cx="1920230" cy="1403514"/>
            </a:xfrm>
            <a:prstGeom prst="rect">
              <a:avLst/>
            </a:prstGeom>
          </p:spPr>
        </p:pic>
      </p:grpSp>
      <p:sp>
        <p:nvSpPr>
          <p:cNvPr id="43" name="文本框 42"/>
          <p:cNvSpPr txBox="1"/>
          <p:nvPr/>
        </p:nvSpPr>
        <p:spPr>
          <a:xfrm>
            <a:off x="6365966" y="1352995"/>
            <a:ext cx="1564852" cy="246221"/>
          </a:xfrm>
          <a:prstGeom prst="rect">
            <a:avLst/>
          </a:prstGeom>
          <a:noFill/>
        </p:spPr>
        <p:txBody>
          <a:bodyPr wrap="none" rtlCol="0">
            <a:spAutoFit/>
          </a:bodyPr>
          <a:lstStyle/>
          <a:p>
            <a:r>
              <a:rPr lang="en-US" altLang="zh-CN" sz="1000" dirty="0">
                <a:solidFill>
                  <a:srgbClr val="00B0F0"/>
                </a:solidFill>
              </a:rPr>
              <a:t>Wang et al. CPC45,054101</a:t>
            </a:r>
            <a:endParaRPr lang="zh-CN" altLang="en-US" sz="1000" dirty="0">
              <a:solidFill>
                <a:srgbClr val="00B0F0"/>
              </a:solidFill>
            </a:endParaRPr>
          </a:p>
        </p:txBody>
      </p:sp>
      <p:sp>
        <p:nvSpPr>
          <p:cNvPr id="44" name="文本框 43"/>
          <p:cNvSpPr txBox="1"/>
          <p:nvPr/>
        </p:nvSpPr>
        <p:spPr>
          <a:xfrm>
            <a:off x="4815841" y="3518651"/>
            <a:ext cx="2789866" cy="338554"/>
          </a:xfrm>
          <a:prstGeom prst="rect">
            <a:avLst/>
          </a:prstGeom>
          <a:noFill/>
        </p:spPr>
        <p:txBody>
          <a:bodyPr wrap="none" rtlCol="0">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手征延拓</a:t>
            </a:r>
            <a:r>
              <a:rPr lang="en-US" altLang="zh-CN" sz="1600" dirty="0">
                <a:latin typeface="微软雅黑" panose="020B0503020204020204" pitchFamily="34" charset="-122"/>
                <a:ea typeface="微软雅黑" panose="020B0503020204020204" pitchFamily="34" charset="-122"/>
              </a:rPr>
              <a:t> VS lattice QCD</a:t>
            </a:r>
            <a:endParaRPr lang="zh-CN" altLang="en-US" sz="1600" dirty="0">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7"/>
          <a:stretch>
            <a:fillRect/>
          </a:stretch>
        </p:blipFill>
        <p:spPr>
          <a:xfrm>
            <a:off x="4433552" y="4271478"/>
            <a:ext cx="4572000" cy="1217966"/>
          </a:xfrm>
          <a:prstGeom prst="rect">
            <a:avLst/>
          </a:prstGeom>
        </p:spPr>
      </p:pic>
      <p:sp>
        <p:nvSpPr>
          <p:cNvPr id="17" name="文本框 16"/>
          <p:cNvSpPr txBox="1"/>
          <p:nvPr/>
        </p:nvSpPr>
        <p:spPr>
          <a:xfrm>
            <a:off x="870181" y="1674428"/>
            <a:ext cx="3566810" cy="307777"/>
          </a:xfrm>
          <a:prstGeom prst="rect">
            <a:avLst/>
          </a:prstGeom>
          <a:noFill/>
        </p:spPr>
        <p:txBody>
          <a:bodyPr wrap="none" rtlCol="0">
            <a:spAutoFit/>
          </a:bodyPr>
          <a:lstStyle/>
          <a:p>
            <a:pPr marL="285750" indent="-285750">
              <a:buFont typeface="Arial" panose="020B0604020202020204" pitchFamily="34" charset="0"/>
              <a:buChar char="•"/>
            </a:pPr>
            <a:r>
              <a:rPr lang="zh-CN" altLang="en-US" sz="1400" b="1" dirty="0">
                <a:solidFill>
                  <a:srgbClr val="FF0000"/>
                </a:solidFill>
                <a:latin typeface="微软雅黑" panose="020B0503020204020204" pitchFamily="34" charset="-122"/>
                <a:ea typeface="微软雅黑" panose="020B0503020204020204" pitchFamily="34" charset="-122"/>
              </a:rPr>
              <a:t>对于</a:t>
            </a:r>
            <a:r>
              <a:rPr lang="en-US" altLang="zh-CN" sz="1400" b="1" dirty="0">
                <a:solidFill>
                  <a:srgbClr val="FF0000"/>
                </a:solidFill>
                <a:latin typeface="微软雅黑" panose="020B0503020204020204" pitchFamily="34" charset="-122"/>
                <a:ea typeface="微软雅黑" panose="020B0503020204020204" pitchFamily="34" charset="-122"/>
              </a:rPr>
              <a:t>J=0,1 </a:t>
            </a:r>
            <a:r>
              <a:rPr lang="zh-CN" altLang="en-US" sz="1400" b="1" dirty="0">
                <a:solidFill>
                  <a:srgbClr val="FF0000"/>
                </a:solidFill>
                <a:latin typeface="微软雅黑" panose="020B0503020204020204" pitchFamily="34" charset="-122"/>
                <a:ea typeface="微软雅黑" panose="020B0503020204020204" pitchFamily="34" charset="-122"/>
              </a:rPr>
              <a:t>分波，与非相对论</a:t>
            </a:r>
            <a:r>
              <a:rPr lang="en-US" altLang="zh-CN" sz="1400" b="1" dirty="0">
                <a:solidFill>
                  <a:srgbClr val="FF0000"/>
                </a:solidFill>
                <a:latin typeface="微软雅黑" panose="020B0503020204020204" pitchFamily="34" charset="-122"/>
                <a:ea typeface="微软雅黑" panose="020B0503020204020204" pitchFamily="34" charset="-122"/>
              </a:rPr>
              <a:t>NLO</a:t>
            </a:r>
            <a:r>
              <a:rPr lang="zh-CN" altLang="en-US" sz="1400" b="1" dirty="0">
                <a:solidFill>
                  <a:srgbClr val="FF0000"/>
                </a:solidFill>
                <a:latin typeface="微软雅黑" panose="020B0503020204020204" pitchFamily="34" charset="-122"/>
                <a:ea typeface="微软雅黑" panose="020B0503020204020204" pitchFamily="34" charset="-122"/>
              </a:rPr>
              <a:t>相当</a:t>
            </a:r>
          </a:p>
        </p:txBody>
      </p:sp>
      <mc:AlternateContent xmlns:mc="http://schemas.openxmlformats.org/markup-compatibility/2006" xmlns:a14="http://schemas.microsoft.com/office/drawing/2010/main">
        <mc:Choice Requires="a14">
          <p:sp>
            <p:nvSpPr>
              <p:cNvPr id="49" name="文本框 48"/>
              <p:cNvSpPr txBox="1"/>
              <p:nvPr/>
            </p:nvSpPr>
            <p:spPr>
              <a:xfrm>
                <a:off x="5111908" y="1559271"/>
                <a:ext cx="1954574" cy="307777"/>
              </a:xfrm>
              <a:prstGeom prst="rect">
                <a:avLst/>
              </a:prstGeom>
              <a:noFill/>
            </p:spPr>
            <p:txBody>
              <a:bodyPr wrap="none" rtlCol="0">
                <a:spAutoFit/>
              </a:bodyPr>
              <a:lstStyle/>
              <a:p>
                <a:pPr marL="285750" indent="-285750">
                  <a:buFont typeface="Arial" panose="020B0604020202020204" pitchFamily="34" charset="0"/>
                  <a:buChar char="•"/>
                </a:pPr>
                <a14:m>
                  <m:oMath xmlns:m="http://schemas.openxmlformats.org/officeDocument/2006/math">
                    <m:sPre>
                      <m:sPrePr>
                        <m:ctrlPr>
                          <a:rPr lang="en-US" altLang="zh-CN" sz="1100" b="1" i="1" smtClean="0">
                            <a:solidFill>
                              <a:srgbClr val="FF0000"/>
                            </a:solidFill>
                            <a:latin typeface="Cambria Math" panose="02040503050406030204" pitchFamily="18" charset="0"/>
                          </a:rPr>
                        </m:ctrlPr>
                      </m:sPrePr>
                      <m:sub/>
                      <m:sup>
                        <m:r>
                          <a:rPr lang="en-US" altLang="zh-CN" sz="1400" b="1" i="1">
                            <a:solidFill>
                              <a:srgbClr val="FF0000"/>
                            </a:solidFill>
                            <a:latin typeface="Cambria Math" panose="02040503050406030204" pitchFamily="18" charset="0"/>
                          </a:rPr>
                          <m:t>𝟑</m:t>
                        </m:r>
                      </m:sup>
                      <m:e>
                        <m:sSub>
                          <m:sSubPr>
                            <m:ctrlPr>
                              <a:rPr lang="en-US" altLang="zh-CN" sz="1400" b="1" i="1">
                                <a:solidFill>
                                  <a:srgbClr val="FF0000"/>
                                </a:solidFill>
                                <a:latin typeface="Cambria Math" panose="02040503050406030204" pitchFamily="18" charset="0"/>
                              </a:rPr>
                            </m:ctrlPr>
                          </m:sSubPr>
                          <m:e>
                            <m:r>
                              <a:rPr lang="en-US" altLang="zh-CN" sz="1400" b="1" i="1" smtClean="0">
                                <a:solidFill>
                                  <a:srgbClr val="FF0000"/>
                                </a:solidFill>
                                <a:latin typeface="Cambria Math" panose="02040503050406030204" pitchFamily="18" charset="0"/>
                              </a:rPr>
                              <m:t>𝑺</m:t>
                            </m:r>
                          </m:e>
                          <m:sub>
                            <m:r>
                              <a:rPr lang="en-US" altLang="zh-CN" sz="1400" b="1" i="1" smtClean="0">
                                <a:solidFill>
                                  <a:srgbClr val="FF0000"/>
                                </a:solidFill>
                                <a:latin typeface="Cambria Math" panose="02040503050406030204" pitchFamily="18" charset="0"/>
                              </a:rPr>
                              <m:t>𝟏</m:t>
                            </m:r>
                          </m:sub>
                        </m:sSub>
                      </m:e>
                    </m:sPre>
                  </m:oMath>
                </a14:m>
                <a:r>
                  <a:rPr lang="en-US" altLang="zh-CN" sz="1100" b="1" dirty="0">
                    <a:solidFill>
                      <a:srgbClr val="FF0000"/>
                    </a:solidFill>
                  </a:rPr>
                  <a:t>, </a:t>
                </a:r>
                <a14:m>
                  <m:oMath xmlns:m="http://schemas.openxmlformats.org/officeDocument/2006/math">
                    <m:sPre>
                      <m:sPrePr>
                        <m:ctrlPr>
                          <a:rPr lang="en-US" altLang="zh-CN" sz="1100" b="1" i="1">
                            <a:solidFill>
                              <a:srgbClr val="FF0000"/>
                            </a:solidFill>
                            <a:latin typeface="Cambria Math" panose="02040503050406030204" pitchFamily="18" charset="0"/>
                          </a:rPr>
                        </m:ctrlPr>
                      </m:sPrePr>
                      <m:sub/>
                      <m:sup>
                        <m:r>
                          <a:rPr lang="en-US" altLang="zh-CN" sz="1400" b="1" i="1" smtClean="0">
                            <a:solidFill>
                              <a:srgbClr val="FF0000"/>
                            </a:solidFill>
                            <a:latin typeface="Cambria Math" panose="02040503050406030204" pitchFamily="18" charset="0"/>
                          </a:rPr>
                          <m:t>𝟑</m:t>
                        </m:r>
                      </m:sup>
                      <m:e>
                        <m:sSub>
                          <m:sSubPr>
                            <m:ctrlPr>
                              <a:rPr lang="en-US" altLang="zh-CN" sz="1400" b="1" i="1">
                                <a:solidFill>
                                  <a:srgbClr val="FF0000"/>
                                </a:solidFill>
                                <a:latin typeface="Cambria Math" panose="02040503050406030204" pitchFamily="18" charset="0"/>
                              </a:rPr>
                            </m:ctrlPr>
                          </m:sSubPr>
                          <m:e>
                            <m:r>
                              <a:rPr lang="en-US" altLang="zh-CN" sz="1400" b="1" i="1" smtClean="0">
                                <a:solidFill>
                                  <a:srgbClr val="FF0000"/>
                                </a:solidFill>
                                <a:latin typeface="Cambria Math" panose="02040503050406030204" pitchFamily="18" charset="0"/>
                              </a:rPr>
                              <m:t>𝑫</m:t>
                            </m:r>
                          </m:e>
                          <m:sub>
                            <m:r>
                              <a:rPr lang="en-US" altLang="zh-CN" sz="1400" b="1" i="1">
                                <a:solidFill>
                                  <a:srgbClr val="FF0000"/>
                                </a:solidFill>
                                <a:latin typeface="Cambria Math" panose="02040503050406030204" pitchFamily="18" charset="0"/>
                              </a:rPr>
                              <m:t>𝟏</m:t>
                            </m:r>
                          </m:sub>
                        </m:sSub>
                      </m:e>
                    </m:sPre>
                  </m:oMath>
                </a14:m>
                <a:r>
                  <a:rPr lang="en-US" altLang="zh-CN" sz="1200" b="1" dirty="0">
                    <a:solidFill>
                      <a:srgbClr val="FF0000"/>
                    </a:solidFill>
                  </a:rPr>
                  <a:t>,</a:t>
                </a:r>
                <a:r>
                  <a:rPr lang="en-US" altLang="zh-CN" sz="1050" b="1" dirty="0">
                    <a:solidFill>
                      <a:srgbClr val="FF0000"/>
                    </a:solidFill>
                  </a:rPr>
                  <a:t> </a:t>
                </a:r>
                <a14:m>
                  <m:oMath xmlns:m="http://schemas.openxmlformats.org/officeDocument/2006/math">
                    <m:sPre>
                      <m:sPrePr>
                        <m:ctrlPr>
                          <a:rPr lang="en-US" altLang="zh-CN" sz="1100" b="1" i="1">
                            <a:solidFill>
                              <a:srgbClr val="FF0000"/>
                            </a:solidFill>
                            <a:latin typeface="Cambria Math" panose="02040503050406030204" pitchFamily="18" charset="0"/>
                          </a:rPr>
                        </m:ctrlPr>
                      </m:sPrePr>
                      <m:sub/>
                      <m:sup>
                        <m:r>
                          <a:rPr lang="en-US" altLang="zh-CN" sz="1100" b="1" i="1">
                            <a:solidFill>
                              <a:srgbClr val="FF0000"/>
                            </a:solidFill>
                            <a:latin typeface="Cambria Math" panose="02040503050406030204" pitchFamily="18" charset="0"/>
                          </a:rPr>
                          <m:t>𝟏</m:t>
                        </m:r>
                      </m:sup>
                      <m:e>
                        <m:sSub>
                          <m:sSubPr>
                            <m:ctrlPr>
                              <a:rPr lang="en-US" altLang="zh-CN" sz="1400" b="1" i="1">
                                <a:solidFill>
                                  <a:srgbClr val="FF0000"/>
                                </a:solidFill>
                                <a:latin typeface="Cambria Math" panose="02040503050406030204" pitchFamily="18" charset="0"/>
                              </a:rPr>
                            </m:ctrlPr>
                          </m:sSubPr>
                          <m:e>
                            <m:r>
                              <a:rPr lang="en-US" altLang="zh-CN" sz="1400" b="1" i="1">
                                <a:solidFill>
                                  <a:srgbClr val="FF0000"/>
                                </a:solidFill>
                                <a:latin typeface="Cambria Math" panose="02040503050406030204" pitchFamily="18" charset="0"/>
                              </a:rPr>
                              <m:t>𝑷</m:t>
                            </m:r>
                          </m:e>
                          <m:sub>
                            <m:r>
                              <a:rPr lang="en-US" altLang="zh-CN" sz="1400" b="1" i="1">
                                <a:solidFill>
                                  <a:srgbClr val="FF0000"/>
                                </a:solidFill>
                                <a:latin typeface="Cambria Math" panose="02040503050406030204" pitchFamily="18" charset="0"/>
                              </a:rPr>
                              <m:t>𝟏</m:t>
                            </m:r>
                          </m:sub>
                        </m:sSub>
                      </m:e>
                    </m:sPre>
                  </m:oMath>
                </a14:m>
                <a:r>
                  <a:rPr lang="en-US" altLang="zh-CN" sz="1400" b="1" dirty="0">
                    <a:solidFill>
                      <a:srgbClr val="FF0000"/>
                    </a:solidFill>
                  </a:rPr>
                  <a:t>, </a:t>
                </a:r>
                <a:r>
                  <a:rPr lang="en-US" altLang="zh-CN" sz="1100" b="1" dirty="0">
                    <a:solidFill>
                      <a:srgbClr val="FF0000"/>
                    </a:solidFill>
                  </a:rPr>
                  <a:t> </a:t>
                </a:r>
                <a14:m>
                  <m:oMath xmlns:m="http://schemas.openxmlformats.org/officeDocument/2006/math">
                    <m:sPre>
                      <m:sPrePr>
                        <m:ctrlPr>
                          <a:rPr lang="en-US" altLang="zh-CN" sz="1100" b="1" i="1">
                            <a:solidFill>
                              <a:srgbClr val="FF0000"/>
                            </a:solidFill>
                            <a:latin typeface="Cambria Math" panose="02040503050406030204" pitchFamily="18" charset="0"/>
                          </a:rPr>
                        </m:ctrlPr>
                      </m:sPrePr>
                      <m:sub/>
                      <m:sup>
                        <m:r>
                          <a:rPr lang="en-US" altLang="zh-CN" sz="1400" b="1" i="1">
                            <a:solidFill>
                              <a:srgbClr val="FF0000"/>
                            </a:solidFill>
                            <a:latin typeface="Cambria Math" panose="02040503050406030204" pitchFamily="18" charset="0"/>
                          </a:rPr>
                          <m:t>𝟑</m:t>
                        </m:r>
                      </m:sup>
                      <m:e>
                        <m:sSub>
                          <m:sSubPr>
                            <m:ctrlPr>
                              <a:rPr lang="en-US" altLang="zh-CN" sz="1400" b="1" i="1">
                                <a:solidFill>
                                  <a:srgbClr val="FF0000"/>
                                </a:solidFill>
                                <a:latin typeface="Cambria Math" panose="02040503050406030204" pitchFamily="18" charset="0"/>
                              </a:rPr>
                            </m:ctrlPr>
                          </m:sSubPr>
                          <m:e>
                            <m:r>
                              <a:rPr lang="en-US" altLang="zh-CN" sz="1400" b="1" i="1" smtClean="0">
                                <a:solidFill>
                                  <a:srgbClr val="FF0000"/>
                                </a:solidFill>
                                <a:latin typeface="Cambria Math" panose="02040503050406030204" pitchFamily="18" charset="0"/>
                              </a:rPr>
                              <m:t>𝑷</m:t>
                            </m:r>
                          </m:e>
                          <m:sub>
                            <m:r>
                              <a:rPr lang="en-US" altLang="zh-CN" sz="1400" b="1" i="1" smtClean="0">
                                <a:solidFill>
                                  <a:srgbClr val="FF0000"/>
                                </a:solidFill>
                                <a:latin typeface="Cambria Math" panose="02040503050406030204" pitchFamily="18" charset="0"/>
                              </a:rPr>
                              <m:t>𝟎</m:t>
                            </m:r>
                          </m:sub>
                        </m:sSub>
                      </m:e>
                    </m:sPre>
                  </m:oMath>
                </a14:m>
                <a:endParaRPr lang="zh-CN" altLang="en-US" sz="1400" b="1" dirty="0">
                  <a:solidFill>
                    <a:srgbClr val="FF0000"/>
                  </a:solidFill>
                </a:endParaRPr>
              </a:p>
            </p:txBody>
          </p:sp>
        </mc:Choice>
        <mc:Fallback xmlns="">
          <p:sp>
            <p:nvSpPr>
              <p:cNvPr id="49" name="文本框 48"/>
              <p:cNvSpPr txBox="1">
                <a:spLocks noRot="1" noChangeAspect="1" noMove="1" noResize="1" noEditPoints="1" noAdjustHandles="1" noChangeArrowheads="1" noChangeShapeType="1" noTextEdit="1"/>
              </p:cNvSpPr>
              <p:nvPr/>
            </p:nvSpPr>
            <p:spPr>
              <a:xfrm>
                <a:off x="5111908" y="1559271"/>
                <a:ext cx="1954574" cy="307777"/>
              </a:xfrm>
              <a:prstGeom prst="rect">
                <a:avLst/>
              </a:prstGeom>
              <a:blipFill rotWithShape="0">
                <a:blip r:embed="rId8"/>
                <a:stretch>
                  <a:fillRect t="-4000" b="-20000"/>
                </a:stretch>
              </a:blipFill>
            </p:spPr>
            <p:txBody>
              <a:bodyPr/>
              <a:lstStyle/>
              <a:p>
                <a:r>
                  <a:rPr lang="zh-CN" altLang="en-US">
                    <a:noFill/>
                  </a:rPr>
                  <a:t> </a:t>
                </a:r>
              </a:p>
            </p:txBody>
          </p:sp>
        </mc:Fallback>
      </mc:AlternateContent>
      <p:sp>
        <p:nvSpPr>
          <p:cNvPr id="50" name="文本框 49"/>
          <p:cNvSpPr txBox="1"/>
          <p:nvPr/>
        </p:nvSpPr>
        <p:spPr>
          <a:xfrm>
            <a:off x="6937673" y="3742099"/>
            <a:ext cx="1245854" cy="246221"/>
          </a:xfrm>
          <a:prstGeom prst="rect">
            <a:avLst/>
          </a:prstGeom>
          <a:noFill/>
        </p:spPr>
        <p:txBody>
          <a:bodyPr wrap="none" rtlCol="0">
            <a:spAutoFit/>
          </a:bodyPr>
          <a:lstStyle/>
          <a:p>
            <a:r>
              <a:rPr lang="en-US" altLang="zh-CN" sz="1000" dirty="0">
                <a:solidFill>
                  <a:srgbClr val="00B0F0"/>
                </a:solidFill>
              </a:rPr>
              <a:t>Bai et al. PLB135745</a:t>
            </a:r>
            <a:endParaRPr lang="zh-CN" altLang="en-US" sz="1000" dirty="0">
              <a:solidFill>
                <a:srgbClr val="00B0F0"/>
              </a:solidFill>
            </a:endParaRPr>
          </a:p>
        </p:txBody>
      </p:sp>
      <mc:AlternateContent xmlns:mc="http://schemas.openxmlformats.org/markup-compatibility/2006" xmlns:a14="http://schemas.microsoft.com/office/drawing/2010/main">
        <mc:Choice Requires="a14">
          <p:sp>
            <p:nvSpPr>
              <p:cNvPr id="51" name="文本框 50"/>
              <p:cNvSpPr txBox="1"/>
              <p:nvPr/>
            </p:nvSpPr>
            <p:spPr>
              <a:xfrm>
                <a:off x="4986305" y="3830661"/>
                <a:ext cx="1543756" cy="336246"/>
              </a:xfrm>
              <a:prstGeom prst="rect">
                <a:avLst/>
              </a:prstGeom>
              <a:noFill/>
            </p:spPr>
            <p:txBody>
              <a:bodyPr wrap="none" rtlCol="0">
                <a:spAutoFit/>
              </a:bodyPr>
              <a:lstStyle/>
              <a:p>
                <a:pPr marL="285750" indent="-285750">
                  <a:buFont typeface="Arial" panose="020B0604020202020204" pitchFamily="34" charset="0"/>
                  <a:buChar char="•"/>
                </a:pPr>
                <a14:m>
                  <m:oMath xmlns:m="http://schemas.openxmlformats.org/officeDocument/2006/math">
                    <m:sPre>
                      <m:sPrePr>
                        <m:ctrlPr>
                          <a:rPr lang="en-US" altLang="zh-CN" sz="1400" b="1" i="1" smtClean="0">
                            <a:solidFill>
                              <a:srgbClr val="FF0000"/>
                            </a:solidFill>
                            <a:latin typeface="Cambria Math" panose="02040503050406030204" pitchFamily="18" charset="0"/>
                          </a:rPr>
                        </m:ctrlPr>
                      </m:sPrePr>
                      <m:sub/>
                      <m:sup>
                        <m:r>
                          <a:rPr lang="en-US" altLang="zh-CN" sz="1400" b="1" i="1" smtClean="0">
                            <a:solidFill>
                              <a:srgbClr val="FF0000"/>
                            </a:solidFill>
                            <a:latin typeface="Cambria Math" panose="02040503050406030204" pitchFamily="18" charset="0"/>
                          </a:rPr>
                          <m:t>𝟑</m:t>
                        </m:r>
                      </m:sup>
                      <m:e>
                        <m:sSub>
                          <m:sSubPr>
                            <m:ctrlPr>
                              <a:rPr lang="en-US" altLang="zh-CN" sz="1400" b="1" i="1" smtClean="0">
                                <a:solidFill>
                                  <a:srgbClr val="FF0000"/>
                                </a:solidFill>
                                <a:latin typeface="Cambria Math" panose="02040503050406030204" pitchFamily="18" charset="0"/>
                              </a:rPr>
                            </m:ctrlPr>
                          </m:sSubPr>
                          <m:e>
                            <m:r>
                              <a:rPr lang="en-US" altLang="zh-CN" sz="1400" b="1" i="1" smtClean="0">
                                <a:solidFill>
                                  <a:srgbClr val="FF0000"/>
                                </a:solidFill>
                                <a:latin typeface="Cambria Math" panose="02040503050406030204" pitchFamily="18" charset="0"/>
                              </a:rPr>
                              <m:t>𝑺</m:t>
                            </m:r>
                          </m:e>
                          <m:sub>
                            <m:r>
                              <a:rPr lang="en-US" altLang="zh-CN" sz="1400" b="1" i="1" smtClean="0">
                                <a:solidFill>
                                  <a:srgbClr val="FF0000"/>
                                </a:solidFill>
                                <a:latin typeface="Cambria Math" panose="02040503050406030204" pitchFamily="18" charset="0"/>
                              </a:rPr>
                              <m:t>𝟏</m:t>
                            </m:r>
                          </m:sub>
                        </m:sSub>
                      </m:e>
                    </m:sPre>
                    <m:r>
                      <a:rPr lang="en-US" altLang="zh-CN" sz="1400" b="1" i="1" smtClean="0">
                        <a:solidFill>
                          <a:srgbClr val="FF0000"/>
                        </a:solidFill>
                        <a:latin typeface="Cambria Math" panose="02040503050406030204" pitchFamily="18" charset="0"/>
                      </a:rPr>
                      <m:t>,</m:t>
                    </m:r>
                  </m:oMath>
                </a14:m>
                <a:r>
                  <a:rPr lang="en-US" altLang="zh-CN" sz="1100" b="1" dirty="0">
                    <a:solidFill>
                      <a:srgbClr val="FF0000"/>
                    </a:solidFill>
                  </a:rPr>
                  <a:t> </a:t>
                </a:r>
                <a14:m>
                  <m:oMath xmlns:m="http://schemas.openxmlformats.org/officeDocument/2006/math">
                    <m:sPre>
                      <m:sPrePr>
                        <m:ctrlPr>
                          <a:rPr lang="en-US" altLang="zh-CN" sz="1100" b="1" i="1">
                            <a:solidFill>
                              <a:srgbClr val="FF0000"/>
                            </a:solidFill>
                            <a:latin typeface="Cambria Math" panose="02040503050406030204" pitchFamily="18" charset="0"/>
                          </a:rPr>
                        </m:ctrlPr>
                      </m:sPrePr>
                      <m:sub/>
                      <m:sup>
                        <m:r>
                          <a:rPr lang="en-US" altLang="zh-CN" sz="1400" b="1" i="1">
                            <a:solidFill>
                              <a:srgbClr val="FF0000"/>
                            </a:solidFill>
                            <a:latin typeface="Cambria Math" panose="02040503050406030204" pitchFamily="18" charset="0"/>
                          </a:rPr>
                          <m:t>𝟑</m:t>
                        </m:r>
                      </m:sup>
                      <m:e>
                        <m:sSub>
                          <m:sSubPr>
                            <m:ctrlPr>
                              <a:rPr lang="en-US" altLang="zh-CN" sz="1400" b="1" i="1">
                                <a:solidFill>
                                  <a:srgbClr val="FF0000"/>
                                </a:solidFill>
                                <a:latin typeface="Cambria Math" panose="02040503050406030204" pitchFamily="18" charset="0"/>
                              </a:rPr>
                            </m:ctrlPr>
                          </m:sSubPr>
                          <m:e>
                            <m:r>
                              <a:rPr lang="en-US" altLang="zh-CN" sz="1400" b="1" i="1" smtClean="0">
                                <a:solidFill>
                                  <a:srgbClr val="FF0000"/>
                                </a:solidFill>
                                <a:latin typeface="Cambria Math" panose="02040503050406030204" pitchFamily="18" charset="0"/>
                              </a:rPr>
                              <m:t>𝑫</m:t>
                            </m:r>
                          </m:e>
                          <m:sub>
                            <m:r>
                              <a:rPr lang="en-US" altLang="zh-CN" sz="1400" b="1" i="1">
                                <a:solidFill>
                                  <a:srgbClr val="FF0000"/>
                                </a:solidFill>
                                <a:latin typeface="Cambria Math" panose="02040503050406030204" pitchFamily="18" charset="0"/>
                              </a:rPr>
                              <m:t>𝟏</m:t>
                            </m:r>
                          </m:sub>
                        </m:sSub>
                      </m:e>
                    </m:sPre>
                  </m:oMath>
                </a14:m>
                <a:r>
                  <a:rPr lang="en-US" altLang="zh-CN" sz="1400" b="1" dirty="0">
                    <a:solidFill>
                      <a:srgbClr val="FF0000"/>
                    </a:solidFill>
                  </a:rPr>
                  <a:t>,</a:t>
                </a:r>
                <a:r>
                  <a:rPr lang="en-US" altLang="zh-CN" sz="1100" b="1" dirty="0">
                    <a:solidFill>
                      <a:srgbClr val="FF0000"/>
                    </a:solidFill>
                  </a:rPr>
                  <a:t> </a:t>
                </a:r>
                <a14:m>
                  <m:oMath xmlns:m="http://schemas.openxmlformats.org/officeDocument/2006/math">
                    <m:sPre>
                      <m:sPrePr>
                        <m:ctrlPr>
                          <a:rPr lang="en-US" altLang="zh-CN" sz="1100" b="1" i="1">
                            <a:solidFill>
                              <a:srgbClr val="FF0000"/>
                            </a:solidFill>
                            <a:latin typeface="Cambria Math" panose="02040503050406030204" pitchFamily="18" charset="0"/>
                          </a:rPr>
                        </m:ctrlPr>
                      </m:sPrePr>
                      <m:sub/>
                      <m:sup>
                        <m:r>
                          <a:rPr lang="en-US" altLang="zh-CN" sz="1100" b="1" i="1" smtClean="0">
                            <a:solidFill>
                              <a:srgbClr val="FF0000"/>
                            </a:solidFill>
                            <a:latin typeface="Cambria Math" panose="02040503050406030204" pitchFamily="18" charset="0"/>
                          </a:rPr>
                          <m:t>𝟏</m:t>
                        </m:r>
                      </m:sup>
                      <m:e>
                        <m:sSub>
                          <m:sSubPr>
                            <m:ctrlPr>
                              <a:rPr lang="en-US" altLang="zh-CN" sz="1400" b="1" i="1">
                                <a:solidFill>
                                  <a:srgbClr val="FF0000"/>
                                </a:solidFill>
                                <a:latin typeface="Cambria Math" panose="02040503050406030204" pitchFamily="18" charset="0"/>
                              </a:rPr>
                            </m:ctrlPr>
                          </m:sSubPr>
                          <m:e>
                            <m:r>
                              <a:rPr lang="en-US" altLang="zh-CN" sz="1400" b="1" i="1" smtClean="0">
                                <a:solidFill>
                                  <a:srgbClr val="FF0000"/>
                                </a:solidFill>
                                <a:latin typeface="Cambria Math" panose="02040503050406030204" pitchFamily="18" charset="0"/>
                              </a:rPr>
                              <m:t>𝑺</m:t>
                            </m:r>
                          </m:e>
                          <m:sub>
                            <m:r>
                              <a:rPr lang="en-US" altLang="zh-CN" sz="1400" b="1" i="1" smtClean="0">
                                <a:solidFill>
                                  <a:srgbClr val="FF0000"/>
                                </a:solidFill>
                                <a:latin typeface="Cambria Math" panose="02040503050406030204" pitchFamily="18" charset="0"/>
                              </a:rPr>
                              <m:t>𝟎</m:t>
                            </m:r>
                          </m:sub>
                        </m:sSub>
                      </m:e>
                    </m:sPre>
                  </m:oMath>
                </a14:m>
                <a:endParaRPr lang="zh-CN" altLang="en-US" sz="1400" b="1" dirty="0">
                  <a:solidFill>
                    <a:srgbClr val="FF0000"/>
                  </a:solidFill>
                </a:endParaRPr>
              </a:p>
            </p:txBody>
          </p:sp>
        </mc:Choice>
        <mc:Fallback xmlns="">
          <p:sp>
            <p:nvSpPr>
              <p:cNvPr id="51" name="文本框 50"/>
              <p:cNvSpPr txBox="1">
                <a:spLocks noRot="1" noChangeAspect="1" noMove="1" noResize="1" noEditPoints="1" noAdjustHandles="1" noChangeArrowheads="1" noChangeShapeType="1" noTextEdit="1"/>
              </p:cNvSpPr>
              <p:nvPr/>
            </p:nvSpPr>
            <p:spPr>
              <a:xfrm>
                <a:off x="4986305" y="3830661"/>
                <a:ext cx="1543756" cy="336246"/>
              </a:xfrm>
              <a:prstGeom prst="rect">
                <a:avLst/>
              </a:prstGeom>
              <a:blipFill rotWithShape="0">
                <a:blip r:embed="rId9"/>
                <a:stretch>
                  <a:fillRect l="-791" b="-16071"/>
                </a:stretch>
              </a:blipFill>
            </p:spPr>
            <p:txBody>
              <a:bodyPr/>
              <a:lstStyle/>
              <a:p>
                <a:r>
                  <a:rPr lang="zh-CN" altLang="en-US">
                    <a:noFill/>
                  </a:rPr>
                  <a:t> </a:t>
                </a:r>
              </a:p>
            </p:txBody>
          </p:sp>
        </mc:Fallback>
      </mc:AlternateContent>
      <p:sp>
        <p:nvSpPr>
          <p:cNvPr id="52" name="文本框 51"/>
          <p:cNvSpPr txBox="1"/>
          <p:nvPr/>
        </p:nvSpPr>
        <p:spPr>
          <a:xfrm>
            <a:off x="6935888" y="3917495"/>
            <a:ext cx="1268296" cy="246221"/>
          </a:xfrm>
          <a:prstGeom prst="rect">
            <a:avLst/>
          </a:prstGeom>
          <a:noFill/>
        </p:spPr>
        <p:txBody>
          <a:bodyPr wrap="none" rtlCol="0">
            <a:spAutoFit/>
          </a:bodyPr>
          <a:lstStyle/>
          <a:p>
            <a:r>
              <a:rPr lang="en-US" altLang="zh-CN" sz="1000" dirty="0">
                <a:solidFill>
                  <a:srgbClr val="00B0F0"/>
                </a:solidFill>
              </a:rPr>
              <a:t>HAL QCD NPA881,28</a:t>
            </a:r>
            <a:endParaRPr lang="zh-CN" altLang="en-US" sz="1000" dirty="0">
              <a:solidFill>
                <a:srgbClr val="00B0F0"/>
              </a:solidFill>
            </a:endParaRPr>
          </a:p>
        </p:txBody>
      </p:sp>
      <p:grpSp>
        <p:nvGrpSpPr>
          <p:cNvPr id="53" name="组合 52"/>
          <p:cNvGrpSpPr/>
          <p:nvPr/>
        </p:nvGrpSpPr>
        <p:grpSpPr>
          <a:xfrm>
            <a:off x="4433553" y="5668293"/>
            <a:ext cx="4408790" cy="470847"/>
            <a:chOff x="2053594" y="7289232"/>
            <a:chExt cx="3289535" cy="470847"/>
          </a:xfrm>
        </p:grpSpPr>
        <p:sp>
          <p:nvSpPr>
            <p:cNvPr id="54" name="圆角矩形 53"/>
            <p:cNvSpPr/>
            <p:nvPr/>
          </p:nvSpPr>
          <p:spPr>
            <a:xfrm>
              <a:off x="2053594" y="7289232"/>
              <a:ext cx="3289535" cy="470847"/>
            </a:xfrm>
            <a:prstGeom prst="round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文本框 54"/>
            <p:cNvSpPr txBox="1"/>
            <p:nvPr/>
          </p:nvSpPr>
          <p:spPr>
            <a:xfrm>
              <a:off x="2869755" y="7393541"/>
              <a:ext cx="1733538" cy="307777"/>
            </a:xfrm>
            <a:prstGeom prst="rect">
              <a:avLst/>
            </a:prstGeom>
            <a:noFill/>
          </p:spPr>
          <p:txBody>
            <a:bodyPr wrap="square" lIns="0" tIns="0" rIns="0" bIns="0" rtlCol="0">
              <a:spAutoFit/>
            </a:bodyPr>
            <a:lstStyle/>
            <a:p>
              <a:r>
                <a:rPr lang="zh-CN" altLang="en-US" sz="2000" b="1" dirty="0">
                  <a:solidFill>
                    <a:srgbClr val="FF0000"/>
                  </a:solidFill>
                  <a:latin typeface="微软雅黑" panose="020B0503020204020204" pitchFamily="34" charset="-122"/>
                  <a:ea typeface="微软雅黑" panose="020B0503020204020204" pitchFamily="34" charset="-122"/>
                </a:rPr>
                <a:t>可行，而且效果很好</a:t>
              </a:r>
            </a:p>
          </p:txBody>
        </p:sp>
      </p:grpSp>
    </p:spTree>
    <p:extLst>
      <p:ext uri="{BB962C8B-B14F-4D97-AF65-F5344CB8AC3E}">
        <p14:creationId xmlns:p14="http://schemas.microsoft.com/office/powerpoint/2010/main" val="423870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微软雅黑" panose="020B0503020204020204" pitchFamily="34" charset="-122"/>
                <a:ea typeface="微软雅黑" panose="020B0503020204020204" pitchFamily="34" charset="-122"/>
              </a:rPr>
              <a:t>相对论框架</a:t>
            </a: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17</a:t>
            </a:fld>
            <a:endParaRPr lang="zh-CN" altLang="en-US" b="1" dirty="0">
              <a:solidFill>
                <a:schemeClr val="bg1"/>
              </a:solidFill>
            </a:endParaRPr>
          </a:p>
        </p:txBody>
      </p:sp>
      <p:sp>
        <p:nvSpPr>
          <p:cNvPr id="39" name="文本框 38"/>
          <p:cNvSpPr txBox="1"/>
          <p:nvPr/>
        </p:nvSpPr>
        <p:spPr>
          <a:xfrm>
            <a:off x="261258" y="669661"/>
            <a:ext cx="4554583" cy="40011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000" b="1" dirty="0">
                <a:solidFill>
                  <a:srgbClr val="FF0000"/>
                </a:solidFill>
                <a:latin typeface="微软雅黑" panose="020B0503020204020204" pitchFamily="34" charset="-122"/>
                <a:ea typeface="微软雅黑" panose="020B0503020204020204" pitchFamily="34" charset="-122"/>
              </a:rPr>
              <a:t>领头阶</a:t>
            </a:r>
            <a:r>
              <a:rPr lang="en-US" altLang="zh-CN" sz="2000" b="1" dirty="0">
                <a:solidFill>
                  <a:srgbClr val="FF0000"/>
                </a:solidFill>
                <a:latin typeface="微软雅黑" panose="020B0503020204020204" pitchFamily="34" charset="-122"/>
                <a:ea typeface="微软雅黑" panose="020B0503020204020204" pitchFamily="34" charset="-122"/>
              </a:rPr>
              <a:t>(LO)</a:t>
            </a:r>
            <a:r>
              <a:rPr lang="zh-CN" altLang="en-US" sz="2000" b="1" dirty="0">
                <a:solidFill>
                  <a:srgbClr val="FF0000"/>
                </a:solidFill>
                <a:latin typeface="微软雅黑" panose="020B0503020204020204" pitchFamily="34" charset="-122"/>
                <a:ea typeface="微软雅黑" panose="020B0503020204020204" pitchFamily="34" charset="-122"/>
              </a:rPr>
              <a:t>相对论手征核力</a:t>
            </a:r>
            <a:endParaRPr lang="en-US" altLang="zh-CN" sz="2000" dirty="0">
              <a:solidFill>
                <a:srgbClr val="FF000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848413" y="1027180"/>
            <a:ext cx="3098925" cy="338554"/>
          </a:xfrm>
          <a:prstGeom prst="rect">
            <a:avLst/>
          </a:prstGeom>
          <a:noFill/>
        </p:spPr>
        <p:txBody>
          <a:bodyPr wrap="none" rtlCol="0">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接触项</a:t>
            </a: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单</a:t>
            </a:r>
            <a:r>
              <a:rPr lang="en-US" altLang="zh-CN" sz="1600" dirty="0">
                <a:latin typeface="微软雅黑" panose="020B0503020204020204" pitchFamily="34" charset="-122"/>
                <a:ea typeface="微软雅黑" panose="020B0503020204020204" pitchFamily="34" charset="-122"/>
              </a:rPr>
              <a:t>pion</a:t>
            </a:r>
            <a:r>
              <a:rPr lang="zh-CN" altLang="en-US" sz="1600" dirty="0">
                <a:latin typeface="微软雅黑" panose="020B0503020204020204" pitchFamily="34" charset="-122"/>
                <a:ea typeface="微软雅黑" panose="020B0503020204020204" pitchFamily="34" charset="-122"/>
              </a:rPr>
              <a:t>交换</a:t>
            </a:r>
            <a:r>
              <a:rPr lang="en-US" altLang="zh-CN" sz="1600" dirty="0">
                <a:latin typeface="微软雅黑" panose="020B0503020204020204" pitchFamily="34" charset="-122"/>
                <a:ea typeface="微软雅黑" panose="020B0503020204020204" pitchFamily="34" charset="-122"/>
              </a:rPr>
              <a:t>(OPE)</a:t>
            </a:r>
            <a:endParaRPr lang="zh-CN" altLang="en-US" sz="1600" dirty="0">
              <a:latin typeface="微软雅黑" panose="020B0503020204020204" pitchFamily="34" charset="-122"/>
              <a:ea typeface="微软雅黑" panose="020B0503020204020204" pitchFamily="34" charset="-122"/>
            </a:endParaRPr>
          </a:p>
        </p:txBody>
      </p:sp>
      <p:sp>
        <p:nvSpPr>
          <p:cNvPr id="6" name="矩形 5"/>
          <p:cNvSpPr/>
          <p:nvPr/>
        </p:nvSpPr>
        <p:spPr>
          <a:xfrm>
            <a:off x="3873748" y="1139938"/>
            <a:ext cx="1462260" cy="246221"/>
          </a:xfrm>
          <a:prstGeom prst="rect">
            <a:avLst/>
          </a:prstGeom>
        </p:spPr>
        <p:txBody>
          <a:bodyPr wrap="none">
            <a:spAutoFit/>
          </a:bodyPr>
          <a:lstStyle/>
          <a:p>
            <a:r>
              <a:rPr lang="en-US" altLang="zh-CN" sz="1000" dirty="0">
                <a:solidFill>
                  <a:srgbClr val="00B0F0"/>
                </a:solidFill>
              </a:rPr>
              <a:t>Ren et al. CPC42,014103</a:t>
            </a:r>
            <a:endParaRPr lang="zh-CN" altLang="en-US" sz="1000" dirty="0">
              <a:solidFill>
                <a:srgbClr val="00B0F0"/>
              </a:solidFill>
            </a:endParaRPr>
          </a:p>
        </p:txBody>
      </p:sp>
      <p:sp>
        <p:nvSpPr>
          <p:cNvPr id="38" name="文本框 37"/>
          <p:cNvSpPr txBox="1"/>
          <p:nvPr/>
        </p:nvSpPr>
        <p:spPr>
          <a:xfrm>
            <a:off x="848412" y="1306828"/>
            <a:ext cx="1701107" cy="338554"/>
          </a:xfrm>
          <a:prstGeom prst="rect">
            <a:avLst/>
          </a:prstGeom>
          <a:noFill/>
        </p:spPr>
        <p:txBody>
          <a:bodyPr wrap="none" rtlCol="0">
            <a:spAutoFit/>
          </a:bodyPr>
          <a:lstStyle/>
          <a:p>
            <a:pPr marL="285750" indent="-285750">
              <a:buFont typeface="Wingdings" panose="05000000000000000000" pitchFamily="2" charset="2"/>
              <a:buChar char="Ø"/>
            </a:pPr>
            <a:r>
              <a:rPr lang="en-US" altLang="zh-CN" sz="1600" dirty="0">
                <a:latin typeface="微软雅黑" panose="020B0503020204020204" pitchFamily="34" charset="-122"/>
                <a:ea typeface="微软雅黑" panose="020B0503020204020204" pitchFamily="34" charset="-122"/>
              </a:rPr>
              <a:t>n-p </a:t>
            </a:r>
            <a:r>
              <a:rPr lang="zh-CN" altLang="en-US" sz="1600" dirty="0">
                <a:latin typeface="微软雅黑" panose="020B0503020204020204" pitchFamily="34" charset="-122"/>
                <a:ea typeface="微软雅黑" panose="020B0503020204020204" pitchFamily="34" charset="-122"/>
              </a:rPr>
              <a:t>散射相移</a:t>
            </a:r>
          </a:p>
        </p:txBody>
      </p:sp>
      <p:sp>
        <p:nvSpPr>
          <p:cNvPr id="40" name="文本框 39"/>
          <p:cNvSpPr txBox="1"/>
          <p:nvPr/>
        </p:nvSpPr>
        <p:spPr>
          <a:xfrm>
            <a:off x="4815841" y="1306828"/>
            <a:ext cx="1289264" cy="338554"/>
          </a:xfrm>
          <a:prstGeom prst="rect">
            <a:avLst/>
          </a:prstGeom>
          <a:noFill/>
        </p:spPr>
        <p:txBody>
          <a:bodyPr wrap="none" rtlCol="0">
            <a:spAutoFit/>
          </a:bodyPr>
          <a:lstStyle/>
          <a:p>
            <a:pPr marL="285750" indent="-285750">
              <a:buFont typeface="Wingdings" panose="05000000000000000000" pitchFamily="2" charset="2"/>
              <a:buChar char="Ø"/>
            </a:pPr>
            <a:r>
              <a:rPr lang="en-US" altLang="zh-CN" sz="1600" dirty="0">
                <a:latin typeface="微软雅黑" panose="020B0503020204020204" pitchFamily="34" charset="-122"/>
                <a:ea typeface="微软雅黑" panose="020B0503020204020204" pitchFamily="34" charset="-122"/>
              </a:rPr>
              <a:t>RGI </a:t>
            </a:r>
            <a:r>
              <a:rPr lang="zh-CN" altLang="en-US" sz="1600" dirty="0">
                <a:latin typeface="微软雅黑" panose="020B0503020204020204" pitchFamily="34" charset="-122"/>
                <a:ea typeface="微软雅黑" panose="020B0503020204020204" pitchFamily="34" charset="-122"/>
              </a:rPr>
              <a:t>分析</a:t>
            </a:r>
          </a:p>
        </p:txBody>
      </p:sp>
      <p:sp>
        <p:nvSpPr>
          <p:cNvPr id="43" name="文本框 42"/>
          <p:cNvSpPr txBox="1"/>
          <p:nvPr/>
        </p:nvSpPr>
        <p:spPr>
          <a:xfrm>
            <a:off x="6365966" y="1352995"/>
            <a:ext cx="1564852" cy="246221"/>
          </a:xfrm>
          <a:prstGeom prst="rect">
            <a:avLst/>
          </a:prstGeom>
          <a:noFill/>
        </p:spPr>
        <p:txBody>
          <a:bodyPr wrap="none" rtlCol="0">
            <a:spAutoFit/>
          </a:bodyPr>
          <a:lstStyle/>
          <a:p>
            <a:r>
              <a:rPr lang="en-US" altLang="zh-CN" sz="1000" dirty="0">
                <a:solidFill>
                  <a:srgbClr val="00B0F0"/>
                </a:solidFill>
              </a:rPr>
              <a:t>Wang et al. CPC45,054101</a:t>
            </a:r>
            <a:endParaRPr lang="zh-CN" altLang="en-US" sz="1000" dirty="0">
              <a:solidFill>
                <a:srgbClr val="00B0F0"/>
              </a:solidFill>
            </a:endParaRPr>
          </a:p>
        </p:txBody>
      </p:sp>
      <p:sp>
        <p:nvSpPr>
          <p:cNvPr id="44" name="文本框 43"/>
          <p:cNvSpPr txBox="1"/>
          <p:nvPr/>
        </p:nvSpPr>
        <p:spPr>
          <a:xfrm>
            <a:off x="4815841" y="3518651"/>
            <a:ext cx="2789866" cy="338554"/>
          </a:xfrm>
          <a:prstGeom prst="rect">
            <a:avLst/>
          </a:prstGeom>
          <a:noFill/>
        </p:spPr>
        <p:txBody>
          <a:bodyPr wrap="none" rtlCol="0">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手征延拓</a:t>
            </a:r>
            <a:r>
              <a:rPr lang="en-US" altLang="zh-CN" sz="1600" dirty="0">
                <a:latin typeface="微软雅黑" panose="020B0503020204020204" pitchFamily="34" charset="-122"/>
                <a:ea typeface="微软雅黑" panose="020B0503020204020204" pitchFamily="34" charset="-122"/>
              </a:rPr>
              <a:t> VS lattice QCD</a:t>
            </a:r>
            <a:endParaRPr lang="zh-CN" altLang="en-US" sz="1600" dirty="0">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4"/>
          <a:stretch>
            <a:fillRect/>
          </a:stretch>
        </p:blipFill>
        <p:spPr>
          <a:xfrm>
            <a:off x="4433552" y="4403402"/>
            <a:ext cx="4572000" cy="1217966"/>
          </a:xfrm>
          <a:prstGeom prst="rect">
            <a:avLst/>
          </a:prstGeom>
        </p:spPr>
      </p:pic>
      <mc:AlternateContent xmlns:mc="http://schemas.openxmlformats.org/markup-compatibility/2006" xmlns:a14="http://schemas.microsoft.com/office/drawing/2010/main">
        <mc:Choice Requires="a14">
          <p:sp>
            <p:nvSpPr>
              <p:cNvPr id="49" name="文本框 48"/>
              <p:cNvSpPr txBox="1"/>
              <p:nvPr/>
            </p:nvSpPr>
            <p:spPr>
              <a:xfrm>
                <a:off x="5111908" y="1559271"/>
                <a:ext cx="781432" cy="307777"/>
              </a:xfrm>
              <a:prstGeom prst="rect">
                <a:avLst/>
              </a:prstGeom>
              <a:noFill/>
            </p:spPr>
            <p:txBody>
              <a:bodyPr wrap="none" rtlCol="0">
                <a:spAutoFit/>
              </a:bodyPr>
              <a:lstStyle/>
              <a:p>
                <a:pPr marL="285750" indent="-285750">
                  <a:buFont typeface="Arial" panose="020B0604020202020204" pitchFamily="34" charset="0"/>
                  <a:buChar char="•"/>
                </a:pPr>
                <a14:m>
                  <m:oMath xmlns:m="http://schemas.openxmlformats.org/officeDocument/2006/math">
                    <m:sPre>
                      <m:sPrePr>
                        <m:ctrlPr>
                          <a:rPr lang="en-US" altLang="zh-CN" sz="1100" b="1" i="1" smtClean="0">
                            <a:solidFill>
                              <a:schemeClr val="accent1"/>
                            </a:solidFill>
                            <a:latin typeface="Cambria Math" panose="02040503050406030204" pitchFamily="18" charset="0"/>
                          </a:rPr>
                        </m:ctrlPr>
                      </m:sPrePr>
                      <m:sub/>
                      <m:sup>
                        <m:r>
                          <a:rPr lang="en-US" altLang="zh-CN" sz="1400" b="1" i="1">
                            <a:solidFill>
                              <a:schemeClr val="accent1"/>
                            </a:solidFill>
                            <a:latin typeface="Cambria Math" panose="02040503050406030204" pitchFamily="18" charset="0"/>
                          </a:rPr>
                          <m:t>𝟑</m:t>
                        </m:r>
                      </m:sup>
                      <m:e>
                        <m:sSub>
                          <m:sSubPr>
                            <m:ctrlPr>
                              <a:rPr lang="en-US" altLang="zh-CN" sz="1400" b="1" i="1">
                                <a:solidFill>
                                  <a:schemeClr val="accent1"/>
                                </a:solidFill>
                                <a:latin typeface="Cambria Math" panose="02040503050406030204" pitchFamily="18" charset="0"/>
                              </a:rPr>
                            </m:ctrlPr>
                          </m:sSubPr>
                          <m:e>
                            <m:r>
                              <a:rPr lang="en-US" altLang="zh-CN" sz="1400" b="1" i="1" smtClean="0">
                                <a:solidFill>
                                  <a:schemeClr val="accent1"/>
                                </a:solidFill>
                                <a:latin typeface="Cambria Math" panose="02040503050406030204" pitchFamily="18" charset="0"/>
                              </a:rPr>
                              <m:t>𝑷</m:t>
                            </m:r>
                          </m:e>
                          <m:sub>
                            <m:r>
                              <a:rPr lang="en-US" altLang="zh-CN" sz="1400" b="1" i="1" smtClean="0">
                                <a:solidFill>
                                  <a:schemeClr val="accent1"/>
                                </a:solidFill>
                                <a:latin typeface="Cambria Math" panose="02040503050406030204" pitchFamily="18" charset="0"/>
                              </a:rPr>
                              <m:t>𝟏</m:t>
                            </m:r>
                          </m:sub>
                        </m:sSub>
                      </m:e>
                    </m:sPre>
                  </m:oMath>
                </a14:m>
                <a:endParaRPr lang="zh-CN" altLang="en-US" sz="1400" b="1" dirty="0">
                  <a:solidFill>
                    <a:srgbClr val="FF0000"/>
                  </a:solidFill>
                </a:endParaRPr>
              </a:p>
            </p:txBody>
          </p:sp>
        </mc:Choice>
        <mc:Fallback xmlns="">
          <p:sp>
            <p:nvSpPr>
              <p:cNvPr id="49" name="文本框 48"/>
              <p:cNvSpPr txBox="1">
                <a:spLocks noRot="1" noChangeAspect="1" noMove="1" noResize="1" noEditPoints="1" noAdjustHandles="1" noChangeArrowheads="1" noChangeShapeType="1" noTextEdit="1"/>
              </p:cNvSpPr>
              <p:nvPr/>
            </p:nvSpPr>
            <p:spPr>
              <a:xfrm>
                <a:off x="5111908" y="1559271"/>
                <a:ext cx="781432" cy="307777"/>
              </a:xfrm>
              <a:prstGeom prst="rect">
                <a:avLst/>
              </a:prstGeom>
              <a:blipFill rotWithShape="0">
                <a:blip r:embed="rId5"/>
                <a:stretch>
                  <a:fillRect b="-6000"/>
                </a:stretch>
              </a:blipFill>
            </p:spPr>
            <p:txBody>
              <a:bodyPr/>
              <a:lstStyle/>
              <a:p>
                <a:r>
                  <a:rPr lang="zh-CN" altLang="en-US">
                    <a:noFill/>
                  </a:rPr>
                  <a:t> </a:t>
                </a:r>
              </a:p>
            </p:txBody>
          </p:sp>
        </mc:Fallback>
      </mc:AlternateContent>
      <p:sp>
        <p:nvSpPr>
          <p:cNvPr id="50" name="文本框 49"/>
          <p:cNvSpPr txBox="1"/>
          <p:nvPr/>
        </p:nvSpPr>
        <p:spPr>
          <a:xfrm>
            <a:off x="6937673" y="3742099"/>
            <a:ext cx="1245854" cy="246221"/>
          </a:xfrm>
          <a:prstGeom prst="rect">
            <a:avLst/>
          </a:prstGeom>
          <a:noFill/>
        </p:spPr>
        <p:txBody>
          <a:bodyPr wrap="none" rtlCol="0">
            <a:spAutoFit/>
          </a:bodyPr>
          <a:lstStyle/>
          <a:p>
            <a:r>
              <a:rPr lang="en-US" altLang="zh-CN" sz="1000" dirty="0">
                <a:solidFill>
                  <a:srgbClr val="00B0F0"/>
                </a:solidFill>
              </a:rPr>
              <a:t>Bai et al. PLB135745</a:t>
            </a:r>
            <a:endParaRPr lang="zh-CN" altLang="en-US" sz="1000" dirty="0">
              <a:solidFill>
                <a:srgbClr val="00B0F0"/>
              </a:solidFill>
            </a:endParaRPr>
          </a:p>
        </p:txBody>
      </p:sp>
      <mc:AlternateContent xmlns:mc="http://schemas.openxmlformats.org/markup-compatibility/2006" xmlns:a14="http://schemas.microsoft.com/office/drawing/2010/main">
        <mc:Choice Requires="a14">
          <p:sp>
            <p:nvSpPr>
              <p:cNvPr id="51" name="文本框 50"/>
              <p:cNvSpPr txBox="1"/>
              <p:nvPr/>
            </p:nvSpPr>
            <p:spPr>
              <a:xfrm>
                <a:off x="4986305" y="3830661"/>
                <a:ext cx="652166" cy="307777"/>
              </a:xfrm>
              <a:prstGeom prst="rect">
                <a:avLst/>
              </a:prstGeom>
              <a:noFill/>
            </p:spPr>
            <p:txBody>
              <a:bodyPr wrap="none" rtlCol="0">
                <a:spAutoFit/>
              </a:bodyPr>
              <a:lstStyle/>
              <a:p>
                <a:pPr marL="285750" indent="-285750">
                  <a:buFont typeface="Arial" panose="020B0604020202020204" pitchFamily="34" charset="0"/>
                  <a:buChar char="•"/>
                </a:pPr>
                <a14:m>
                  <m:oMath xmlns:m="http://schemas.openxmlformats.org/officeDocument/2006/math">
                    <m:sSub>
                      <m:sSubPr>
                        <m:ctrlPr>
                          <a:rPr lang="en-US" altLang="zh-CN" sz="1400" b="1" i="1" smtClean="0">
                            <a:solidFill>
                              <a:schemeClr val="accent1"/>
                            </a:solidFill>
                            <a:latin typeface="Cambria Math" panose="02040503050406030204" pitchFamily="18" charset="0"/>
                          </a:rPr>
                        </m:ctrlPr>
                      </m:sSubPr>
                      <m:e>
                        <m:r>
                          <a:rPr lang="zh-CN" altLang="en-US" sz="1400" b="1" i="1" smtClean="0">
                            <a:solidFill>
                              <a:schemeClr val="accent1"/>
                            </a:solidFill>
                            <a:latin typeface="Cambria Math" panose="02040503050406030204" pitchFamily="18" charset="0"/>
                          </a:rPr>
                          <m:t>𝜺</m:t>
                        </m:r>
                      </m:e>
                      <m:sub>
                        <m:r>
                          <a:rPr lang="en-US" altLang="zh-CN" sz="1400" b="1" i="1" smtClean="0">
                            <a:solidFill>
                              <a:schemeClr val="accent1"/>
                            </a:solidFill>
                            <a:latin typeface="Cambria Math" panose="02040503050406030204" pitchFamily="18" charset="0"/>
                          </a:rPr>
                          <m:t>𝟏</m:t>
                        </m:r>
                      </m:sub>
                    </m:sSub>
                  </m:oMath>
                </a14:m>
                <a:endParaRPr lang="zh-CN" altLang="en-US" sz="1400" b="1" dirty="0">
                  <a:solidFill>
                    <a:srgbClr val="FF0000"/>
                  </a:solidFill>
                </a:endParaRPr>
              </a:p>
            </p:txBody>
          </p:sp>
        </mc:Choice>
        <mc:Fallback xmlns="">
          <p:sp>
            <p:nvSpPr>
              <p:cNvPr id="51" name="文本框 50"/>
              <p:cNvSpPr txBox="1">
                <a:spLocks noRot="1" noChangeAspect="1" noMove="1" noResize="1" noEditPoints="1" noAdjustHandles="1" noChangeArrowheads="1" noChangeShapeType="1" noTextEdit="1"/>
              </p:cNvSpPr>
              <p:nvPr/>
            </p:nvSpPr>
            <p:spPr>
              <a:xfrm>
                <a:off x="4986305" y="3830661"/>
                <a:ext cx="652166" cy="307777"/>
              </a:xfrm>
              <a:prstGeom prst="rect">
                <a:avLst/>
              </a:prstGeom>
              <a:blipFill rotWithShape="0">
                <a:blip r:embed="rId6"/>
                <a:stretch>
                  <a:fillRect l="-1869" b="-11765"/>
                </a:stretch>
              </a:blipFill>
            </p:spPr>
            <p:txBody>
              <a:bodyPr/>
              <a:lstStyle/>
              <a:p>
                <a:r>
                  <a:rPr lang="zh-CN" altLang="en-US">
                    <a:noFill/>
                  </a:rPr>
                  <a:t> </a:t>
                </a:r>
              </a:p>
            </p:txBody>
          </p:sp>
        </mc:Fallback>
      </mc:AlternateContent>
      <p:sp>
        <p:nvSpPr>
          <p:cNvPr id="52" name="文本框 51"/>
          <p:cNvSpPr txBox="1"/>
          <p:nvPr/>
        </p:nvSpPr>
        <p:spPr>
          <a:xfrm>
            <a:off x="6935888" y="3917495"/>
            <a:ext cx="1268296" cy="246221"/>
          </a:xfrm>
          <a:prstGeom prst="rect">
            <a:avLst/>
          </a:prstGeom>
          <a:noFill/>
        </p:spPr>
        <p:txBody>
          <a:bodyPr wrap="none" rtlCol="0">
            <a:spAutoFit/>
          </a:bodyPr>
          <a:lstStyle/>
          <a:p>
            <a:r>
              <a:rPr lang="en-US" altLang="zh-CN" sz="1000" dirty="0">
                <a:solidFill>
                  <a:srgbClr val="00B0F0"/>
                </a:solidFill>
              </a:rPr>
              <a:t>HAL QCD NPA881,28</a:t>
            </a:r>
            <a:endParaRPr lang="zh-CN" altLang="en-US" sz="1000" dirty="0">
              <a:solidFill>
                <a:srgbClr val="00B0F0"/>
              </a:solidFill>
            </a:endParaRPr>
          </a:p>
        </p:txBody>
      </p:sp>
      <p:pic>
        <p:nvPicPr>
          <p:cNvPr id="2" name="图片 1"/>
          <p:cNvPicPr>
            <a:picLocks noChangeAspect="1"/>
          </p:cNvPicPr>
          <p:nvPr/>
        </p:nvPicPr>
        <p:blipFill>
          <a:blip r:embed="rId7"/>
          <a:stretch>
            <a:fillRect/>
          </a:stretch>
        </p:blipFill>
        <p:spPr>
          <a:xfrm>
            <a:off x="478980" y="2074761"/>
            <a:ext cx="3750766" cy="3564887"/>
          </a:xfrm>
          <a:prstGeom prst="rect">
            <a:avLst/>
          </a:prstGeom>
        </p:spPr>
      </p:pic>
      <p:sp>
        <p:nvSpPr>
          <p:cNvPr id="30" name="文本框 29"/>
          <p:cNvSpPr txBox="1"/>
          <p:nvPr/>
        </p:nvSpPr>
        <p:spPr>
          <a:xfrm>
            <a:off x="1176324" y="1673904"/>
            <a:ext cx="1808508" cy="307777"/>
          </a:xfrm>
          <a:prstGeom prst="rect">
            <a:avLst/>
          </a:prstGeom>
          <a:noFill/>
        </p:spPr>
        <p:txBody>
          <a:bodyPr wrap="none" rtlCol="0">
            <a:spAutoFit/>
          </a:bodyPr>
          <a:lstStyle/>
          <a:p>
            <a:pPr marL="285750" indent="-285750">
              <a:buFont typeface="Arial" panose="020B0604020202020204" pitchFamily="34" charset="0"/>
              <a:buChar char="•"/>
            </a:pPr>
            <a:r>
              <a:rPr lang="zh-CN" altLang="en-US" sz="1400" b="1" dirty="0">
                <a:solidFill>
                  <a:schemeClr val="accent1"/>
                </a:solidFill>
                <a:latin typeface="微软雅黑" panose="020B0503020204020204" pitchFamily="34" charset="-122"/>
                <a:ea typeface="微软雅黑" panose="020B0503020204020204" pitchFamily="34" charset="-122"/>
              </a:rPr>
              <a:t>对 </a:t>
            </a:r>
            <a:r>
              <a:rPr lang="en-US" altLang="zh-CN" sz="1400" b="1" dirty="0">
                <a:solidFill>
                  <a:schemeClr val="accent1"/>
                </a:solidFill>
                <a:latin typeface="微软雅黑" panose="020B0503020204020204" pitchFamily="34" charset="-122"/>
                <a:ea typeface="微软雅黑" panose="020B0503020204020204" pitchFamily="34" charset="-122"/>
              </a:rPr>
              <a:t>J=2 </a:t>
            </a:r>
            <a:r>
              <a:rPr lang="zh-CN" altLang="en-US" sz="1400" b="1" dirty="0">
                <a:solidFill>
                  <a:schemeClr val="accent1"/>
                </a:solidFill>
                <a:latin typeface="微软雅黑" panose="020B0503020204020204" pitchFamily="34" charset="-122"/>
                <a:ea typeface="微软雅黑" panose="020B0503020204020204" pitchFamily="34" charset="-122"/>
              </a:rPr>
              <a:t>效果不佳</a:t>
            </a:r>
          </a:p>
        </p:txBody>
      </p:sp>
      <p:pic>
        <p:nvPicPr>
          <p:cNvPr id="13" name="图片 12"/>
          <p:cNvPicPr>
            <a:picLocks noChangeAspect="1"/>
          </p:cNvPicPr>
          <p:nvPr/>
        </p:nvPicPr>
        <p:blipFill>
          <a:blip r:embed="rId8"/>
          <a:stretch>
            <a:fillRect/>
          </a:stretch>
        </p:blipFill>
        <p:spPr>
          <a:xfrm>
            <a:off x="4360994" y="1984419"/>
            <a:ext cx="2283260" cy="1539986"/>
          </a:xfrm>
          <a:prstGeom prst="rect">
            <a:avLst/>
          </a:prstGeom>
        </p:spPr>
      </p:pic>
      <p:pic>
        <p:nvPicPr>
          <p:cNvPr id="19" name="图片 18"/>
          <p:cNvPicPr>
            <a:picLocks noChangeAspect="1"/>
          </p:cNvPicPr>
          <p:nvPr/>
        </p:nvPicPr>
        <p:blipFill>
          <a:blip r:embed="rId9"/>
          <a:stretch>
            <a:fillRect/>
          </a:stretch>
        </p:blipFill>
        <p:spPr>
          <a:xfrm>
            <a:off x="6632427" y="1961397"/>
            <a:ext cx="2373125" cy="1552604"/>
          </a:xfrm>
          <a:prstGeom prst="rect">
            <a:avLst/>
          </a:prstGeom>
        </p:spPr>
      </p:pic>
      <p:sp>
        <p:nvSpPr>
          <p:cNvPr id="33" name="文本框 32"/>
          <p:cNvSpPr txBox="1"/>
          <p:nvPr/>
        </p:nvSpPr>
        <p:spPr>
          <a:xfrm>
            <a:off x="4986305" y="4096891"/>
            <a:ext cx="2236190" cy="307777"/>
          </a:xfrm>
          <a:prstGeom prst="rect">
            <a:avLst/>
          </a:prstGeom>
          <a:noFill/>
        </p:spPr>
        <p:txBody>
          <a:bodyPr wrap="none" rtlCol="0">
            <a:spAutoFit/>
          </a:bodyPr>
          <a:lstStyle/>
          <a:p>
            <a:pPr marL="285750" indent="-285750">
              <a:buFont typeface="Arial" panose="020B0604020202020204" pitchFamily="34" charset="0"/>
              <a:buChar char="•"/>
            </a:pPr>
            <a:r>
              <a:rPr lang="en-US" altLang="zh-CN" sz="1400" b="1" dirty="0">
                <a:solidFill>
                  <a:schemeClr val="accent1"/>
                </a:solidFill>
              </a:rPr>
              <a:t>Not fully self-consistent</a:t>
            </a:r>
            <a:endParaRPr lang="zh-CN" altLang="en-US" sz="1400" b="1" dirty="0">
              <a:solidFill>
                <a:schemeClr val="accent1"/>
              </a:solidFill>
            </a:endParaRPr>
          </a:p>
        </p:txBody>
      </p:sp>
      <p:grpSp>
        <p:nvGrpSpPr>
          <p:cNvPr id="45" name="组合 44"/>
          <p:cNvGrpSpPr/>
          <p:nvPr/>
        </p:nvGrpSpPr>
        <p:grpSpPr>
          <a:xfrm>
            <a:off x="989814" y="5668293"/>
            <a:ext cx="7852529" cy="470847"/>
            <a:chOff x="2053594" y="7289232"/>
            <a:chExt cx="3289535" cy="470847"/>
          </a:xfrm>
        </p:grpSpPr>
        <p:sp>
          <p:nvSpPr>
            <p:cNvPr id="46" name="圆角矩形 45"/>
            <p:cNvSpPr/>
            <p:nvPr/>
          </p:nvSpPr>
          <p:spPr>
            <a:xfrm>
              <a:off x="2053594" y="7289232"/>
              <a:ext cx="3289535" cy="470847"/>
            </a:xfrm>
            <a:prstGeom prst="round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文本框 46"/>
            <p:cNvSpPr txBox="1"/>
            <p:nvPr/>
          </p:nvSpPr>
          <p:spPr>
            <a:xfrm>
              <a:off x="3312426" y="7346384"/>
              <a:ext cx="830709" cy="307777"/>
            </a:xfrm>
            <a:prstGeom prst="rect">
              <a:avLst/>
            </a:prstGeom>
            <a:noFill/>
          </p:spPr>
          <p:txBody>
            <a:bodyPr wrap="square" lIns="0" tIns="0" rIns="0" bIns="0" rtlCol="0">
              <a:spAutoFit/>
            </a:bodyPr>
            <a:lstStyle/>
            <a:p>
              <a:r>
                <a:rPr lang="zh-CN" altLang="en-US" sz="2000" b="1" dirty="0">
                  <a:solidFill>
                    <a:srgbClr val="FF0000"/>
                  </a:solidFill>
                  <a:latin typeface="微软雅黑" panose="020B0503020204020204" pitchFamily="34" charset="-122"/>
                  <a:ea typeface="微软雅黑" panose="020B0503020204020204" pitchFamily="34" charset="-122"/>
                </a:rPr>
                <a:t>需要更</a:t>
              </a:r>
              <a:r>
                <a:rPr lang="zh-CN" altLang="en-US" sz="2000" b="1" dirty="0" smtClean="0">
                  <a:solidFill>
                    <a:srgbClr val="FF0000"/>
                  </a:solidFill>
                  <a:latin typeface="微软雅黑" panose="020B0503020204020204" pitchFamily="34" charset="-122"/>
                  <a:ea typeface="微软雅黑" panose="020B0503020204020204" pitchFamily="34" charset="-122"/>
                </a:rPr>
                <a:t>高阶</a:t>
              </a:r>
              <a:r>
                <a:rPr lang="zh-CN" altLang="en-US" sz="2000" b="1" dirty="0">
                  <a:solidFill>
                    <a:srgbClr val="FF0000"/>
                  </a:solidFill>
                  <a:latin typeface="微软雅黑" panose="020B0503020204020204" pitchFamily="34" charset="-122"/>
                  <a:ea typeface="微软雅黑" panose="020B0503020204020204" pitchFamily="34" charset="-122"/>
                </a:rPr>
                <a:t>核力</a:t>
              </a:r>
              <a:r>
                <a:rPr lang="en-US" altLang="zh-CN" sz="2000" b="1" dirty="0">
                  <a:solidFill>
                    <a:srgbClr val="FF0000"/>
                  </a:solidFill>
                  <a:latin typeface="微软雅黑" panose="020B0503020204020204" pitchFamily="34" charset="-122"/>
                  <a:ea typeface="微软雅黑" panose="020B0503020204020204" pitchFamily="34" charset="-122"/>
                </a:rPr>
                <a:t>!</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02348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smtClean="0">
                <a:latin typeface="微软雅黑" panose="020B0503020204020204" pitchFamily="34" charset="-122"/>
                <a:ea typeface="微软雅黑" panose="020B0503020204020204" pitchFamily="34" charset="-122"/>
              </a:rPr>
              <a:t>相对论框架</a:t>
            </a:r>
            <a:endParaRPr lang="zh-CN" altLang="en-US" sz="2400" dirty="0">
              <a:latin typeface="微软雅黑" panose="020B0503020204020204" pitchFamily="34" charset="-122"/>
              <a:ea typeface="微软雅黑" panose="020B0503020204020204" pitchFamily="34" charset="-122"/>
            </a:endParaRP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18</a:t>
            </a:fld>
            <a:endParaRPr lang="zh-CN" altLang="en-US" b="1" dirty="0">
              <a:solidFill>
                <a:schemeClr val="bg1"/>
              </a:solidFill>
            </a:endParaRPr>
          </a:p>
        </p:txBody>
      </p:sp>
      <p:sp>
        <p:nvSpPr>
          <p:cNvPr id="39" name="文本框 38"/>
          <p:cNvSpPr txBox="1"/>
          <p:nvPr/>
        </p:nvSpPr>
        <p:spPr>
          <a:xfrm>
            <a:off x="261258" y="669661"/>
            <a:ext cx="7193959" cy="400110"/>
          </a:xfrm>
          <a:prstGeom prst="rect">
            <a:avLst/>
          </a:prstGeom>
          <a:noFill/>
        </p:spPr>
        <p:txBody>
          <a:bodyPr wrap="square" rtlCol="0">
            <a:spAutoFit/>
          </a:bodyPr>
          <a:lstStyle/>
          <a:p>
            <a:pPr marL="342900" indent="-342900">
              <a:buFont typeface="Wingdings" panose="05000000000000000000" pitchFamily="2" charset="2"/>
              <a:buChar char="p"/>
            </a:pPr>
            <a:r>
              <a:rPr lang="en-US" altLang="zh-CN" sz="2000" b="1" dirty="0" smtClean="0">
                <a:solidFill>
                  <a:srgbClr val="FF0000"/>
                </a:solidFill>
                <a:latin typeface="微软雅黑" panose="020B0503020204020204" pitchFamily="34" charset="-122"/>
                <a:ea typeface="微软雅黑" panose="020B0503020204020204" pitchFamily="34" charset="-122"/>
              </a:rPr>
              <a:t>NNLO </a:t>
            </a:r>
            <a:r>
              <a:rPr lang="zh-CN" altLang="en-US" sz="2000" b="1" dirty="0" smtClean="0">
                <a:solidFill>
                  <a:srgbClr val="FF0000"/>
                </a:solidFill>
                <a:latin typeface="微软雅黑" panose="020B0503020204020204" pitchFamily="34" charset="-122"/>
                <a:ea typeface="微软雅黑" panose="020B0503020204020204" pitchFamily="34" charset="-122"/>
              </a:rPr>
              <a:t>相对论手征核力</a:t>
            </a:r>
            <a:r>
              <a:rPr lang="en-US" altLang="zh-CN" sz="2000" dirty="0" smtClean="0">
                <a:latin typeface="微软雅黑" panose="020B0503020204020204" pitchFamily="34" charset="-122"/>
                <a:ea typeface="微软雅黑" panose="020B0503020204020204" pitchFamily="34" charset="-122"/>
              </a:rPr>
              <a:t>: contact terms </a:t>
            </a:r>
            <a:endParaRPr lang="en-US" sz="2000" dirty="0">
              <a:solidFill>
                <a:srgbClr val="FF0000"/>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4"/>
          <a:stretch>
            <a:fillRect/>
          </a:stretch>
        </p:blipFill>
        <p:spPr>
          <a:xfrm>
            <a:off x="547389" y="2208326"/>
            <a:ext cx="2448708" cy="43504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图片 15"/>
          <p:cNvPicPr>
            <a:picLocks noChangeAspect="1"/>
          </p:cNvPicPr>
          <p:nvPr/>
        </p:nvPicPr>
        <p:blipFill>
          <a:blip r:embed="rId5"/>
          <a:stretch>
            <a:fillRect/>
          </a:stretch>
        </p:blipFill>
        <p:spPr>
          <a:xfrm>
            <a:off x="3975467" y="2445875"/>
            <a:ext cx="4489851" cy="2591458"/>
          </a:xfrm>
          <a:prstGeom prst="rect">
            <a:avLst/>
          </a:prstGeom>
        </p:spPr>
      </p:pic>
      <p:sp>
        <p:nvSpPr>
          <p:cNvPr id="53" name="矩形 52"/>
          <p:cNvSpPr/>
          <p:nvPr/>
        </p:nvSpPr>
        <p:spPr>
          <a:xfrm>
            <a:off x="6589483" y="1229170"/>
            <a:ext cx="1875835" cy="246221"/>
          </a:xfrm>
          <a:prstGeom prst="rect">
            <a:avLst/>
          </a:prstGeom>
        </p:spPr>
        <p:txBody>
          <a:bodyPr wrap="none">
            <a:spAutoFit/>
          </a:bodyPr>
          <a:lstStyle/>
          <a:p>
            <a:r>
              <a:rPr lang="en-US" altLang="zh-CN" sz="1000" dirty="0" smtClean="0">
                <a:solidFill>
                  <a:srgbClr val="00B0F0"/>
                </a:solidFill>
              </a:rPr>
              <a:t>Xiao et al. </a:t>
            </a:r>
            <a:r>
              <a:rPr lang="en-US" altLang="zh-CN" sz="1000" dirty="0" err="1" smtClean="0">
                <a:solidFill>
                  <a:srgbClr val="00B0F0"/>
                </a:solidFill>
              </a:rPr>
              <a:t>Phys.Rev.C</a:t>
            </a:r>
            <a:r>
              <a:rPr lang="en-US" altLang="zh-CN" sz="1000" dirty="0" smtClean="0">
                <a:solidFill>
                  <a:srgbClr val="00B0F0"/>
                </a:solidFill>
              </a:rPr>
              <a:t> </a:t>
            </a:r>
            <a:r>
              <a:rPr lang="en-US" altLang="zh-CN" sz="1000" dirty="0">
                <a:solidFill>
                  <a:srgbClr val="00B0F0"/>
                </a:solidFill>
              </a:rPr>
              <a:t>99,024004</a:t>
            </a:r>
            <a:endParaRPr lang="zh-CN" altLang="en-US" sz="1000" dirty="0">
              <a:solidFill>
                <a:srgbClr val="00B0F0"/>
              </a:solidFill>
            </a:endParaRPr>
          </a:p>
        </p:txBody>
      </p:sp>
      <mc:AlternateContent xmlns:mc="http://schemas.openxmlformats.org/markup-compatibility/2006" xmlns:a14="http://schemas.microsoft.com/office/drawing/2010/main">
        <mc:Choice Requires="a14">
          <p:sp>
            <p:nvSpPr>
              <p:cNvPr id="54" name="文本框 53"/>
              <p:cNvSpPr txBox="1"/>
              <p:nvPr/>
            </p:nvSpPr>
            <p:spPr>
              <a:xfrm>
                <a:off x="3975467" y="1838730"/>
                <a:ext cx="3239028" cy="338554"/>
              </a:xfrm>
              <a:prstGeom prst="rect">
                <a:avLst/>
              </a:prstGeom>
              <a:noFill/>
            </p:spPr>
            <p:txBody>
              <a:bodyPr wrap="none" rtlCol="0">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非相对论</a:t>
                </a:r>
                <a:r>
                  <a:rPr lang="en-US" altLang="zh-CN" sz="1600" dirty="0" smtClean="0">
                    <a:latin typeface="微软雅黑" panose="020B0503020204020204" pitchFamily="34" charset="-122"/>
                    <a:ea typeface="微软雅黑" panose="020B0503020204020204" pitchFamily="34" charset="-122"/>
                  </a:rPr>
                  <a:t> </a:t>
                </a:r>
                <a14:m>
                  <m:oMath xmlns:m="http://schemas.openxmlformats.org/officeDocument/2006/math">
                    <m:sSup>
                      <m:sSupPr>
                        <m:ctrlPr>
                          <a:rPr lang="en-US" altLang="zh-CN" sz="1600" i="1" smtClean="0">
                            <a:solidFill>
                              <a:srgbClr val="FF0000"/>
                            </a:solidFill>
                            <a:latin typeface="Cambria Math" panose="02040503050406030204" pitchFamily="18" charset="0"/>
                          </a:rPr>
                        </m:ctrlPr>
                      </m:sSupPr>
                      <m:e>
                        <m:r>
                          <m:rPr>
                            <m:sty m:val="p"/>
                          </m:rPr>
                          <a:rPr lang="en-US" altLang="zh-CN" sz="1600" b="0" i="0" smtClean="0">
                            <a:solidFill>
                              <a:srgbClr val="FF0000"/>
                            </a:solidFill>
                            <a:latin typeface="Cambria Math" panose="02040503050406030204" pitchFamily="18" charset="0"/>
                          </a:rPr>
                          <m:t>N</m:t>
                        </m:r>
                      </m:e>
                      <m:sup>
                        <m:r>
                          <a:rPr lang="en-US" altLang="zh-CN" sz="1600" b="0" i="0" smtClean="0">
                            <a:solidFill>
                              <a:srgbClr val="FF0000"/>
                            </a:solidFill>
                            <a:latin typeface="Cambria Math" panose="02040503050406030204" pitchFamily="18" charset="0"/>
                          </a:rPr>
                          <m:t>3</m:t>
                        </m:r>
                      </m:sup>
                    </m:sSup>
                    <m:r>
                      <m:rPr>
                        <m:sty m:val="p"/>
                      </m:rPr>
                      <a:rPr lang="en-US" altLang="zh-CN" sz="1600" b="0" i="0" smtClean="0">
                        <a:solidFill>
                          <a:srgbClr val="FF0000"/>
                        </a:solidFill>
                        <a:latin typeface="Cambria Math" panose="02040503050406030204" pitchFamily="18" charset="0"/>
                      </a:rPr>
                      <m:t>LO</m:t>
                    </m:r>
                  </m:oMath>
                </a14:m>
                <a:r>
                  <a:rPr lang="en-US" altLang="zh-CN" sz="1600" dirty="0" smtClean="0">
                    <a:solidFill>
                      <a:srgbClr val="FF0000"/>
                    </a:solidFill>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拉氏量</a:t>
                </a:r>
                <a:r>
                  <a:rPr lang="en-US" altLang="zh-CN" sz="1600" b="1" dirty="0" smtClean="0">
                    <a:solidFill>
                      <a:srgbClr val="FF0000"/>
                    </a:solidFill>
                  </a:rPr>
                  <a:t>(2+7+15)</a:t>
                </a:r>
                <a:endParaRPr lang="en-US" altLang="zh-CN" sz="1600" b="1" dirty="0">
                  <a:solidFill>
                    <a:srgbClr val="FF0000"/>
                  </a:solidFill>
                </a:endParaRPr>
              </a:p>
            </p:txBody>
          </p:sp>
        </mc:Choice>
        <mc:Fallback xmlns="">
          <p:sp>
            <p:nvSpPr>
              <p:cNvPr id="54" name="文本框 53"/>
              <p:cNvSpPr txBox="1">
                <a:spLocks noRot="1" noChangeAspect="1" noMove="1" noResize="1" noEditPoints="1" noAdjustHandles="1" noChangeArrowheads="1" noChangeShapeType="1" noTextEdit="1"/>
              </p:cNvSpPr>
              <p:nvPr/>
            </p:nvSpPr>
            <p:spPr>
              <a:xfrm>
                <a:off x="3975467" y="1838730"/>
                <a:ext cx="3239028" cy="338554"/>
              </a:xfrm>
              <a:prstGeom prst="rect">
                <a:avLst/>
              </a:prstGeom>
              <a:blipFill rotWithShape="0">
                <a:blip r:embed="rId6"/>
                <a:stretch>
                  <a:fillRect l="-753" t="-7273" r="-565" b="-23636"/>
                </a:stretch>
              </a:blipFill>
            </p:spPr>
            <p:txBody>
              <a:bodyPr/>
              <a:lstStyle/>
              <a:p>
                <a:r>
                  <a:rPr lang="zh-CN" altLang="en-US">
                    <a:noFill/>
                  </a:rPr>
                  <a:t> </a:t>
                </a:r>
              </a:p>
            </p:txBody>
          </p:sp>
        </mc:Fallback>
      </mc:AlternateContent>
      <p:sp>
        <p:nvSpPr>
          <p:cNvPr id="55" name="文本框 54"/>
          <p:cNvSpPr txBox="1"/>
          <p:nvPr/>
        </p:nvSpPr>
        <p:spPr>
          <a:xfrm>
            <a:off x="298730" y="1841508"/>
            <a:ext cx="2831609" cy="338554"/>
          </a:xfrm>
          <a:prstGeom prst="rect">
            <a:avLst/>
          </a:prstGeom>
          <a:noFill/>
        </p:spPr>
        <p:txBody>
          <a:bodyPr wrap="none" rtlCol="0">
            <a:spAutoFit/>
          </a:bodyPr>
          <a:lstStyle/>
          <a:p>
            <a:pPr marL="285750" indent="-285750">
              <a:buFont typeface="Wingdings" panose="05000000000000000000" pitchFamily="2" charset="2"/>
              <a:buChar char="Ø"/>
            </a:pPr>
            <a:r>
              <a:rPr lang="zh-CN" altLang="en-US" sz="1600" dirty="0" smtClean="0">
                <a:latin typeface="微软雅黑" panose="020B0503020204020204" pitchFamily="34" charset="-122"/>
                <a:ea typeface="微软雅黑" panose="020B0503020204020204" pitchFamily="34" charset="-122"/>
              </a:rPr>
              <a:t>相对论</a:t>
            </a:r>
            <a:r>
              <a:rPr lang="en-US" altLang="zh-CN" sz="1600" dirty="0" smtClean="0">
                <a:solidFill>
                  <a:srgbClr val="FF0000"/>
                </a:solidFill>
                <a:latin typeface="微软雅黑" panose="020B0503020204020204" pitchFamily="34" charset="-122"/>
                <a:ea typeface="微软雅黑" panose="020B0503020204020204" pitchFamily="34" charset="-122"/>
              </a:rPr>
              <a:t>NLO</a:t>
            </a:r>
            <a:r>
              <a:rPr lang="zh-CN" altLang="en-US" sz="1600" dirty="0" smtClean="0">
                <a:latin typeface="微软雅黑" panose="020B0503020204020204" pitchFamily="34" charset="-122"/>
                <a:ea typeface="微软雅黑" panose="020B0503020204020204" pitchFamily="34" charset="-122"/>
              </a:rPr>
              <a:t>拉氏量</a:t>
            </a:r>
            <a:r>
              <a:rPr lang="en-US" altLang="zh-CN" sz="1600" b="1" dirty="0" smtClean="0">
                <a:solidFill>
                  <a:srgbClr val="FF0000"/>
                </a:solidFill>
                <a:latin typeface="微软雅黑" panose="020B0503020204020204" pitchFamily="34" charset="-122"/>
                <a:ea typeface="微软雅黑" panose="020B0503020204020204" pitchFamily="34" charset="-122"/>
              </a:rPr>
              <a:t>(4+13)</a:t>
            </a:r>
            <a:endParaRPr lang="en-US" altLang="zh-CN" sz="1600" b="1" dirty="0">
              <a:solidFill>
                <a:srgbClr val="FF0000"/>
              </a:solidFill>
              <a:latin typeface="微软雅黑" panose="020B0503020204020204" pitchFamily="34" charset="-122"/>
              <a:ea typeface="微软雅黑" panose="020B0503020204020204" pitchFamily="34" charset="-122"/>
            </a:endParaRPr>
          </a:p>
        </p:txBody>
      </p:sp>
      <p:grpSp>
        <p:nvGrpSpPr>
          <p:cNvPr id="41" name="组合 40"/>
          <p:cNvGrpSpPr/>
          <p:nvPr/>
        </p:nvGrpSpPr>
        <p:grpSpPr>
          <a:xfrm>
            <a:off x="1913341" y="1174667"/>
            <a:ext cx="4124252" cy="429458"/>
            <a:chOff x="936178" y="1116482"/>
            <a:chExt cx="4124252" cy="429458"/>
          </a:xfrm>
        </p:grpSpPr>
        <p:pic>
          <p:nvPicPr>
            <p:cNvPr id="42" name="图片 41"/>
            <p:cNvPicPr>
              <a:picLocks noChangeAspect="1"/>
            </p:cNvPicPr>
            <p:nvPr/>
          </p:nvPicPr>
          <p:blipFill>
            <a:blip r:embed="rId7"/>
            <a:stretch>
              <a:fillRect/>
            </a:stretch>
          </p:blipFill>
          <p:spPr>
            <a:xfrm>
              <a:off x="936178" y="1194845"/>
              <a:ext cx="4124252" cy="266276"/>
            </a:xfrm>
            <a:prstGeom prst="rect">
              <a:avLst/>
            </a:prstGeom>
          </p:spPr>
        </p:pic>
        <p:sp>
          <p:nvSpPr>
            <p:cNvPr id="43" name="圆角矩形 42"/>
            <p:cNvSpPr/>
            <p:nvPr/>
          </p:nvSpPr>
          <p:spPr>
            <a:xfrm>
              <a:off x="1868599" y="1116482"/>
              <a:ext cx="582805" cy="429458"/>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圆角矩形 19"/>
          <p:cNvSpPr/>
          <p:nvPr/>
        </p:nvSpPr>
        <p:spPr>
          <a:xfrm>
            <a:off x="3668358" y="5528195"/>
            <a:ext cx="5173985" cy="872605"/>
          </a:xfrm>
          <a:prstGeom prst="round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文本框 3"/>
              <p:cNvSpPr txBox="1"/>
              <p:nvPr/>
            </p:nvSpPr>
            <p:spPr>
              <a:xfrm>
                <a:off x="4277124" y="5656492"/>
                <a:ext cx="4188194" cy="646331"/>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低能常数个数：</a:t>
                </a:r>
                <a:endParaRPr lang="en-US" altLang="zh-CN" dirty="0" smtClean="0">
                  <a:latin typeface="微软雅黑" panose="020B0503020204020204" pitchFamily="34" charset="-122"/>
                  <a:ea typeface="微软雅黑" panose="020B0503020204020204" pitchFamily="34" charset="-122"/>
                </a:endParaRPr>
              </a:p>
              <a:p>
                <a:r>
                  <a:rPr lang="en-US" altLang="zh-CN" dirty="0" smtClean="0">
                    <a:latin typeface="微软雅黑" panose="020B0503020204020204" pitchFamily="34" charset="-122"/>
                    <a:ea typeface="微软雅黑" panose="020B0503020204020204" pitchFamily="34" charset="-122"/>
                  </a:rPr>
                  <a:t>NR-NNLO &lt; </a:t>
                </a:r>
                <a:r>
                  <a:rPr lang="en-US" altLang="zh-CN" dirty="0" smtClean="0">
                    <a:solidFill>
                      <a:srgbClr val="FF0000"/>
                    </a:solidFill>
                    <a:latin typeface="微软雅黑" panose="020B0503020204020204" pitchFamily="34" charset="-122"/>
                    <a:ea typeface="微软雅黑" panose="020B0503020204020204" pitchFamily="34" charset="-122"/>
                  </a:rPr>
                  <a:t>R-NNLO</a:t>
                </a:r>
                <a:r>
                  <a:rPr lang="en-US" altLang="zh-CN" dirty="0" smtClean="0">
                    <a:latin typeface="微软雅黑" panose="020B0503020204020204" pitchFamily="34" charset="-122"/>
                    <a:ea typeface="微软雅黑" panose="020B0503020204020204" pitchFamily="34" charset="-122"/>
                  </a:rPr>
                  <a:t> &lt; NR-</a:t>
                </a:r>
                <a14:m>
                  <m:oMath xmlns:m="http://schemas.openxmlformats.org/officeDocument/2006/math">
                    <m:sSup>
                      <m:sSupPr>
                        <m:ctrlPr>
                          <a:rPr lang="en-US" altLang="zh-CN" i="1" smtClean="0">
                            <a:solidFill>
                              <a:schemeClr val="tx1"/>
                            </a:solidFill>
                            <a:latin typeface="Cambria Math" panose="02040503050406030204" pitchFamily="18" charset="0"/>
                          </a:rPr>
                        </m:ctrlPr>
                      </m:sSupPr>
                      <m:e>
                        <m:r>
                          <m:rPr>
                            <m:sty m:val="p"/>
                          </m:rPr>
                          <a:rPr lang="en-US" altLang="zh-CN">
                            <a:solidFill>
                              <a:schemeClr val="tx1"/>
                            </a:solidFill>
                            <a:latin typeface="Cambria Math" panose="02040503050406030204" pitchFamily="18" charset="0"/>
                          </a:rPr>
                          <m:t>N</m:t>
                        </m:r>
                      </m:e>
                      <m:sup>
                        <m:r>
                          <a:rPr lang="en-US" altLang="zh-CN">
                            <a:solidFill>
                              <a:schemeClr val="tx1"/>
                            </a:solidFill>
                            <a:latin typeface="Cambria Math" panose="02040503050406030204" pitchFamily="18" charset="0"/>
                          </a:rPr>
                          <m:t>3</m:t>
                        </m:r>
                      </m:sup>
                    </m:sSup>
                    <m:r>
                      <m:rPr>
                        <m:sty m:val="p"/>
                      </m:rPr>
                      <a:rPr lang="en-US" altLang="zh-CN">
                        <a:solidFill>
                          <a:schemeClr val="tx1"/>
                        </a:solidFill>
                        <a:latin typeface="Cambria Math" panose="02040503050406030204" pitchFamily="18" charset="0"/>
                      </a:rPr>
                      <m:t>LO</m:t>
                    </m:r>
                  </m:oMath>
                </a14:m>
                <a:r>
                  <a:rPr lang="en-US" altLang="zh-CN" dirty="0">
                    <a:solidFill>
                      <a:schemeClr val="tx1"/>
                    </a:solidFill>
                    <a:latin typeface="微软雅黑" panose="020B0503020204020204" pitchFamily="34" charset="-122"/>
                    <a:ea typeface="微软雅黑" panose="020B0503020204020204" pitchFamily="34" charset="-122"/>
                  </a:rPr>
                  <a:t> </a:t>
                </a:r>
                <a:endParaRPr lang="zh-CN" altLang="en-US" dirty="0">
                  <a:solidFill>
                    <a:schemeClr val="tx1"/>
                  </a:solidFill>
                  <a:latin typeface="微软雅黑" panose="020B0503020204020204" pitchFamily="34" charset="-122"/>
                  <a:ea typeface="微软雅黑" panose="020B0503020204020204" pitchFamily="34" charset="-122"/>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4277124" y="5656492"/>
                <a:ext cx="4188194" cy="646331"/>
              </a:xfrm>
              <a:prstGeom prst="rect">
                <a:avLst/>
              </a:prstGeom>
              <a:blipFill rotWithShape="0">
                <a:blip r:embed="rId8"/>
                <a:stretch>
                  <a:fillRect l="-1310" t="-5660" b="-1415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042747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smtClean="0">
                <a:latin typeface="微软雅黑" panose="020B0503020204020204" pitchFamily="34" charset="-122"/>
                <a:ea typeface="微软雅黑" panose="020B0503020204020204" pitchFamily="34" charset="-122"/>
              </a:rPr>
              <a:t>相对论框架</a:t>
            </a:r>
            <a:endParaRPr lang="zh-CN" altLang="en-US" sz="2400" dirty="0">
              <a:latin typeface="微软雅黑" panose="020B0503020204020204" pitchFamily="34" charset="-122"/>
              <a:ea typeface="微软雅黑" panose="020B0503020204020204" pitchFamily="34" charset="-122"/>
            </a:endParaRP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19</a:t>
            </a:fld>
            <a:endParaRPr lang="zh-CN" altLang="en-US" b="1" dirty="0">
              <a:solidFill>
                <a:schemeClr val="bg1"/>
              </a:solidFill>
            </a:endParaRPr>
          </a:p>
        </p:txBody>
      </p:sp>
      <p:sp>
        <p:nvSpPr>
          <p:cNvPr id="39" name="文本框 38"/>
          <p:cNvSpPr txBox="1"/>
          <p:nvPr/>
        </p:nvSpPr>
        <p:spPr>
          <a:xfrm>
            <a:off x="261258" y="669661"/>
            <a:ext cx="8649787" cy="400110"/>
          </a:xfrm>
          <a:prstGeom prst="rect">
            <a:avLst/>
          </a:prstGeom>
          <a:noFill/>
        </p:spPr>
        <p:txBody>
          <a:bodyPr wrap="square" rtlCol="0">
            <a:spAutoFit/>
          </a:bodyPr>
          <a:lstStyle/>
          <a:p>
            <a:pPr marL="342900" indent="-342900">
              <a:buFont typeface="Wingdings" panose="05000000000000000000" pitchFamily="2" charset="2"/>
              <a:buChar char="p"/>
            </a:pPr>
            <a:r>
              <a:rPr lang="en-US" altLang="zh-CN" sz="2000" b="1" dirty="0" smtClean="0">
                <a:solidFill>
                  <a:srgbClr val="FF0000"/>
                </a:solidFill>
                <a:latin typeface="微软雅黑" panose="020B0503020204020204" pitchFamily="34" charset="-122"/>
                <a:ea typeface="微软雅黑" panose="020B0503020204020204" pitchFamily="34" charset="-122"/>
              </a:rPr>
              <a:t>NNLO </a:t>
            </a:r>
            <a:r>
              <a:rPr lang="zh-CN" altLang="en-US" sz="2000" b="1" dirty="0" smtClean="0">
                <a:solidFill>
                  <a:srgbClr val="FF0000"/>
                </a:solidFill>
                <a:latin typeface="微软雅黑" panose="020B0503020204020204" pitchFamily="34" charset="-122"/>
                <a:ea typeface="微软雅黑" panose="020B0503020204020204" pitchFamily="34" charset="-122"/>
              </a:rPr>
              <a:t>相对论手征核力</a:t>
            </a:r>
            <a:r>
              <a:rPr lang="en-US" altLang="zh-CN" sz="2000" dirty="0" smtClean="0">
                <a:latin typeface="微软雅黑" panose="020B0503020204020204" pitchFamily="34" charset="-122"/>
                <a:ea typeface="微软雅黑" panose="020B0503020204020204" pitchFamily="34" charset="-122"/>
              </a:rPr>
              <a:t>: two-pion exchange(TPE)</a:t>
            </a:r>
            <a:endParaRPr lang="en-US" sz="2000" dirty="0">
              <a:solidFill>
                <a:srgbClr val="FF0000"/>
              </a:solidFill>
              <a:latin typeface="微软雅黑" panose="020B0503020204020204" pitchFamily="34" charset="-122"/>
              <a:ea typeface="微软雅黑" panose="020B0503020204020204" pitchFamily="34" charset="-122"/>
            </a:endParaRPr>
          </a:p>
        </p:txBody>
      </p:sp>
      <p:sp>
        <p:nvSpPr>
          <p:cNvPr id="68" name="文本框 67"/>
          <p:cNvSpPr txBox="1"/>
          <p:nvPr/>
        </p:nvSpPr>
        <p:spPr>
          <a:xfrm>
            <a:off x="343099" y="2302457"/>
            <a:ext cx="2201628" cy="338554"/>
          </a:xfrm>
          <a:prstGeom prst="rect">
            <a:avLst/>
          </a:prstGeom>
          <a:noFill/>
        </p:spPr>
        <p:txBody>
          <a:bodyPr wrap="none" rtlCol="0">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非</a:t>
            </a:r>
            <a:r>
              <a:rPr lang="zh-CN" altLang="en-US" sz="1600" dirty="0" smtClean="0">
                <a:latin typeface="微软雅黑" panose="020B0503020204020204" pitchFamily="34" charset="-122"/>
                <a:ea typeface="微软雅黑" panose="020B0503020204020204" pitchFamily="34" charset="-122"/>
              </a:rPr>
              <a:t>相对论 </a:t>
            </a:r>
            <a:r>
              <a:rPr lang="en-US" altLang="zh-CN" sz="1600" dirty="0" smtClean="0">
                <a:latin typeface="微软雅黑" panose="020B0503020204020204" pitchFamily="34" charset="-122"/>
                <a:ea typeface="微软雅黑" panose="020B0503020204020204" pitchFamily="34" charset="-122"/>
              </a:rPr>
              <a:t>NLO </a:t>
            </a:r>
            <a:r>
              <a:rPr lang="en-US" altLang="zh-CN" sz="1600" dirty="0" smtClean="0">
                <a:latin typeface="微软雅黑" panose="020B0503020204020204" pitchFamily="34" charset="-122"/>
                <a:ea typeface="微软雅黑" panose="020B0503020204020204" pitchFamily="34" charset="-122"/>
              </a:rPr>
              <a:t>TPE</a:t>
            </a:r>
            <a:endParaRPr lang="en-US" altLang="zh-CN" sz="1600" dirty="0">
              <a:latin typeface="微软雅黑" panose="020B0503020204020204" pitchFamily="34" charset="-122"/>
              <a:ea typeface="微软雅黑" panose="020B0503020204020204" pitchFamily="34" charset="-122"/>
            </a:endParaRPr>
          </a:p>
        </p:txBody>
      </p:sp>
      <p:grpSp>
        <p:nvGrpSpPr>
          <p:cNvPr id="71" name="组合 70"/>
          <p:cNvGrpSpPr/>
          <p:nvPr/>
        </p:nvGrpSpPr>
        <p:grpSpPr>
          <a:xfrm>
            <a:off x="516586" y="2642892"/>
            <a:ext cx="7604852" cy="432350"/>
            <a:chOff x="1095" y="1654"/>
            <a:chExt cx="14886" cy="850"/>
          </a:xfrm>
        </p:grpSpPr>
        <p:pic>
          <p:nvPicPr>
            <p:cNvPr id="72" name="图片 71"/>
            <p:cNvPicPr>
              <a:picLocks noChangeAspect="1"/>
            </p:cNvPicPr>
            <p:nvPr/>
          </p:nvPicPr>
          <p:blipFill>
            <a:blip r:embed="rId4"/>
            <a:stretch>
              <a:fillRect/>
            </a:stretch>
          </p:blipFill>
          <p:spPr>
            <a:xfrm>
              <a:off x="1095" y="1658"/>
              <a:ext cx="5384" cy="794"/>
            </a:xfrm>
            <a:prstGeom prst="rect">
              <a:avLst/>
            </a:prstGeom>
          </p:spPr>
        </p:pic>
        <p:pic>
          <p:nvPicPr>
            <p:cNvPr id="73" name="图片 72"/>
            <p:cNvPicPr>
              <a:picLocks noChangeAspect="1"/>
            </p:cNvPicPr>
            <p:nvPr/>
          </p:nvPicPr>
          <p:blipFill>
            <a:blip r:embed="rId5"/>
            <a:stretch>
              <a:fillRect/>
            </a:stretch>
          </p:blipFill>
          <p:spPr>
            <a:xfrm>
              <a:off x="6397" y="1654"/>
              <a:ext cx="3990" cy="850"/>
            </a:xfrm>
            <a:prstGeom prst="rect">
              <a:avLst/>
            </a:prstGeom>
          </p:spPr>
        </p:pic>
        <p:pic>
          <p:nvPicPr>
            <p:cNvPr id="74" name="图片 73"/>
            <p:cNvPicPr>
              <a:picLocks noChangeAspect="1"/>
            </p:cNvPicPr>
            <p:nvPr/>
          </p:nvPicPr>
          <p:blipFill>
            <a:blip r:embed="rId6"/>
            <a:stretch>
              <a:fillRect/>
            </a:stretch>
          </p:blipFill>
          <p:spPr>
            <a:xfrm>
              <a:off x="10393" y="1686"/>
              <a:ext cx="5588" cy="737"/>
            </a:xfrm>
            <a:prstGeom prst="rect">
              <a:avLst/>
            </a:prstGeom>
          </p:spPr>
        </p:pic>
      </p:grpSp>
      <p:pic>
        <p:nvPicPr>
          <p:cNvPr id="75" name="图片 74"/>
          <p:cNvPicPr>
            <a:picLocks noChangeAspect="1"/>
          </p:cNvPicPr>
          <p:nvPr/>
        </p:nvPicPr>
        <p:blipFill>
          <a:blip r:embed="rId7"/>
          <a:stretch>
            <a:fillRect/>
          </a:stretch>
        </p:blipFill>
        <p:spPr>
          <a:xfrm>
            <a:off x="7146080" y="3112875"/>
            <a:ext cx="1837762" cy="355696"/>
          </a:xfrm>
          <a:prstGeom prst="rect">
            <a:avLst/>
          </a:prstGeom>
        </p:spPr>
      </p:pic>
      <p:sp>
        <p:nvSpPr>
          <p:cNvPr id="76" name="文本框 75"/>
          <p:cNvSpPr txBox="1"/>
          <p:nvPr/>
        </p:nvSpPr>
        <p:spPr>
          <a:xfrm>
            <a:off x="348723" y="3123207"/>
            <a:ext cx="1996444" cy="338554"/>
          </a:xfrm>
          <a:prstGeom prst="rect">
            <a:avLst/>
          </a:prstGeom>
          <a:noFill/>
        </p:spPr>
        <p:txBody>
          <a:bodyPr wrap="none" rtlCol="0">
            <a:spAutoFit/>
          </a:bodyPr>
          <a:lstStyle/>
          <a:p>
            <a:pPr marL="285750" indent="-285750">
              <a:buFont typeface="Wingdings" panose="05000000000000000000" pitchFamily="2" charset="2"/>
              <a:buChar char="Ø"/>
            </a:pPr>
            <a:r>
              <a:rPr lang="zh-CN" altLang="en-US" sz="1600" dirty="0" smtClean="0">
                <a:latin typeface="微软雅黑" panose="020B0503020204020204" pitchFamily="34" charset="-122"/>
                <a:ea typeface="微软雅黑" panose="020B0503020204020204" pitchFamily="34" charset="-122"/>
              </a:rPr>
              <a:t>相对论 </a:t>
            </a:r>
            <a:r>
              <a:rPr lang="en-US" altLang="zh-CN" sz="1600" dirty="0" smtClean="0">
                <a:latin typeface="微软雅黑" panose="020B0503020204020204" pitchFamily="34" charset="-122"/>
                <a:ea typeface="微软雅黑" panose="020B0503020204020204" pitchFamily="34" charset="-122"/>
              </a:rPr>
              <a:t>NLO </a:t>
            </a:r>
            <a:r>
              <a:rPr lang="en-US" altLang="zh-CN" sz="1600" dirty="0" smtClean="0">
                <a:latin typeface="微软雅黑" panose="020B0503020204020204" pitchFamily="34" charset="-122"/>
                <a:ea typeface="微软雅黑" panose="020B0503020204020204" pitchFamily="34" charset="-122"/>
              </a:rPr>
              <a:t>TPE</a:t>
            </a:r>
            <a:endParaRPr lang="en-US" altLang="zh-CN" sz="1600"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1916128" y="3436172"/>
            <a:ext cx="4487545" cy="627380"/>
            <a:chOff x="2877100" y="2565400"/>
            <a:chExt cx="4487545" cy="627380"/>
          </a:xfrm>
        </p:grpSpPr>
        <p:sp>
          <p:nvSpPr>
            <p:cNvPr id="77" name="圆角矩形 76"/>
            <p:cNvSpPr/>
            <p:nvPr/>
          </p:nvSpPr>
          <p:spPr>
            <a:xfrm>
              <a:off x="2877100" y="2599212"/>
              <a:ext cx="4487545" cy="575310"/>
            </a:xfrm>
            <a:prstGeom prst="roundRect">
              <a:avLst/>
            </a:prstGeom>
            <a:solidFill>
              <a:schemeClr val="accent1">
                <a:lumMod val="40000"/>
                <a:lumOff val="60000"/>
              </a:scheme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p:cNvGrpSpPr/>
            <p:nvPr/>
          </p:nvGrpSpPr>
          <p:grpSpPr>
            <a:xfrm>
              <a:off x="3071431" y="2565400"/>
              <a:ext cx="4005646" cy="627380"/>
              <a:chOff x="2002" y="2490"/>
              <a:chExt cx="6308" cy="988"/>
            </a:xfrm>
          </p:grpSpPr>
          <p:sp>
            <p:nvSpPr>
              <p:cNvPr id="79" name="文本框 78"/>
              <p:cNvSpPr txBox="1"/>
              <p:nvPr/>
            </p:nvSpPr>
            <p:spPr>
              <a:xfrm>
                <a:off x="3307" y="2686"/>
                <a:ext cx="1621" cy="628"/>
              </a:xfrm>
              <a:prstGeom prst="rect">
                <a:avLst/>
              </a:prstGeom>
              <a:noFill/>
            </p:spPr>
            <p:txBody>
              <a:bodyPr wrap="none" rtlCol="0" anchor="ctr" anchorCtr="0">
                <a:spAutoFit/>
              </a:bodyPr>
              <a:lstStyle/>
              <a:p>
                <a:r>
                  <a:rPr lang="en-US" altLang="zh-CN" sz="2000" dirty="0"/>
                  <a:t>Bilinear</a:t>
                </a:r>
              </a:p>
            </p:txBody>
          </p:sp>
          <mc:AlternateContent xmlns:mc="http://schemas.openxmlformats.org/markup-compatibility/2006" xmlns:a14="http://schemas.microsoft.com/office/drawing/2010/main">
            <mc:Choice Requires="a14">
              <p:sp>
                <p:nvSpPr>
                  <p:cNvPr id="80" name="文本框 79"/>
                  <p:cNvSpPr txBox="1"/>
                  <p:nvPr/>
                </p:nvSpPr>
                <p:spPr>
                  <a:xfrm>
                    <a:off x="4824" y="2490"/>
                    <a:ext cx="864" cy="988"/>
                  </a:xfrm>
                  <a:prstGeom prst="rect">
                    <a:avLst/>
                  </a:prstGeom>
                  <a:noFill/>
                </p:spPr>
                <p:txBody>
                  <a:bodyPr wrap="none" rtlCol="0" anchor="ctr" anchorCtr="0">
                    <a:spAutoFit/>
                  </a:bodyPr>
                  <a:lstStyle/>
                  <a:p>
                    <a:pPr algn="l"/>
                    <a14:m>
                      <m:oMathPara xmlns:m="http://schemas.openxmlformats.org/officeDocument/2006/math">
                        <m:oMathParaPr>
                          <m:jc m:val="centerGroup"/>
                        </m:oMathParaPr>
                        <m:oMath xmlns:m="http://schemas.openxmlformats.org/officeDocument/2006/math">
                          <m:r>
                            <a:rPr lang="en-US" altLang="zh-CN" sz="2000" b="1">
                              <a:latin typeface="Cambria Math" panose="02040503050406030204" charset="0"/>
                              <a:ea typeface="MS Mincho" charset="0"/>
                              <a:cs typeface="Cambria Math" panose="02040503050406030204" charset="0"/>
                            </a:rPr>
                            <m:t>×</m:t>
                          </m:r>
                        </m:oMath>
                      </m:oMathPara>
                    </a14:m>
                    <a:endParaRPr lang="en-US" altLang="zh-CN" sz="2000" b="1" dirty="0">
                      <a:latin typeface="Cambria Math" panose="02040503050406030204" charset="0"/>
                      <a:ea typeface="MS Mincho" charset="0"/>
                      <a:cs typeface="Cambria Math" panose="02040503050406030204" charset="0"/>
                    </a:endParaRPr>
                  </a:p>
                </p:txBody>
              </p:sp>
            </mc:Choice>
            <mc:Fallback xmlns="">
              <p:sp>
                <p:nvSpPr>
                  <p:cNvPr id="80" name="文本框 79"/>
                  <p:cNvSpPr txBox="1">
                    <a:spLocks noRot="1" noChangeAspect="1" noMove="1" noResize="1" noEditPoints="1" noAdjustHandles="1" noChangeArrowheads="1" noChangeShapeType="1" noTextEdit="1"/>
                  </p:cNvSpPr>
                  <p:nvPr/>
                </p:nvSpPr>
                <p:spPr>
                  <a:xfrm>
                    <a:off x="4824" y="2490"/>
                    <a:ext cx="864" cy="988"/>
                  </a:xfrm>
                  <a:prstGeom prst="rect">
                    <a:avLst/>
                  </a:prstGeom>
                  <a:blipFill rotWithShape="0">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1" name="文本框 80"/>
                  <p:cNvSpPr txBox="1"/>
                  <p:nvPr/>
                </p:nvSpPr>
                <p:spPr>
                  <a:xfrm>
                    <a:off x="2002" y="2670"/>
                    <a:ext cx="1573" cy="628"/>
                  </a:xfrm>
                  <a:prstGeom prst="rect">
                    <a:avLst/>
                  </a:prstGeom>
                  <a:noFill/>
                </p:spPr>
                <p:txBody>
                  <a:bodyPr wrap="none" rtlCol="0" anchor="ctr" anchorCtr="0">
                    <a:spAutoFit/>
                  </a:bodyPr>
                  <a:lstStyle/>
                  <a:p>
                    <a:pPr algn="l"/>
                    <a14:m>
                      <m:oMathPara xmlns:m="http://schemas.openxmlformats.org/officeDocument/2006/math">
                        <m:oMathParaPr>
                          <m:jc m:val="centerGroup"/>
                        </m:oMathParaPr>
                        <m:oMath xmlns:m="http://schemas.openxmlformats.org/officeDocument/2006/math">
                          <m:r>
                            <a:rPr lang="en-US" altLang="zh-CN" sz="2000" i="1">
                              <a:latin typeface="Cambria Math" panose="02040503050406030204" charset="0"/>
                              <a:cs typeface="Cambria Math" panose="02040503050406030204" charset="0"/>
                            </a:rPr>
                            <m:t>𝒜</m:t>
                          </m:r>
                          <m:r>
                            <a:rPr lang="en-US" altLang="zh-CN" sz="2000" i="1">
                              <a:latin typeface="Cambria Math" panose="02040503050406030204" charset="0"/>
                              <a:ea typeface="MS Mincho" charset="0"/>
                              <a:cs typeface="Cambria Math" panose="02040503050406030204" charset="0"/>
                            </a:rPr>
                            <m:t>=</m:t>
                          </m:r>
                        </m:oMath>
                      </m:oMathPara>
                    </a14:m>
                    <a:endParaRPr lang="en-US" altLang="zh-CN" sz="2000" i="1">
                      <a:latin typeface="Cambria Math" panose="02040503050406030204" charset="0"/>
                      <a:cs typeface="Cambria Math" panose="02040503050406030204" charset="0"/>
                    </a:endParaRPr>
                  </a:p>
                </p:txBody>
              </p:sp>
            </mc:Choice>
            <mc:Fallback xmlns="">
              <p:sp>
                <p:nvSpPr>
                  <p:cNvPr id="15" name="文本框 14"/>
                  <p:cNvSpPr txBox="1">
                    <a:spLocks noRot="1" noChangeAspect="1" noMove="1" noResize="1" noEditPoints="1" noAdjustHandles="1" noChangeArrowheads="1" noChangeShapeType="1" noTextEdit="1"/>
                  </p:cNvSpPr>
                  <p:nvPr/>
                </p:nvSpPr>
                <p:spPr>
                  <a:xfrm>
                    <a:off x="2002" y="2670"/>
                    <a:ext cx="1573" cy="628"/>
                  </a:xfrm>
                  <a:prstGeom prst="rect">
                    <a:avLst/>
                  </a:prstGeom>
                  <a:blipFill rotWithShape="1">
                    <a:blip r:embed="rId9"/>
                  </a:blipFill>
                </p:spPr>
                <p:txBody>
                  <a:bodyPr/>
                  <a:lstStyle/>
                  <a:p>
                    <a:r>
                      <a:rPr lang="zh-CN" altLang="en-US">
                        <a:noFill/>
                      </a:rPr>
                      <a:t> </a:t>
                    </a:r>
                  </a:p>
                </p:txBody>
              </p:sp>
            </mc:Fallback>
          </mc:AlternateContent>
          <p:sp>
            <p:nvSpPr>
              <p:cNvPr id="82" name="文本框 81"/>
              <p:cNvSpPr txBox="1"/>
              <p:nvPr/>
            </p:nvSpPr>
            <p:spPr>
              <a:xfrm>
                <a:off x="5713" y="2686"/>
                <a:ext cx="2597" cy="628"/>
              </a:xfrm>
              <a:prstGeom prst="rect">
                <a:avLst/>
              </a:prstGeom>
              <a:noFill/>
            </p:spPr>
            <p:txBody>
              <a:bodyPr wrap="none" rtlCol="0" anchor="ctr" anchorCtr="0">
                <a:spAutoFit/>
              </a:bodyPr>
              <a:lstStyle/>
              <a:p>
                <a:r>
                  <a:rPr lang="en-US" altLang="zh-CN" sz="2000" dirty="0"/>
                  <a:t>Loop integral</a:t>
                </a:r>
              </a:p>
            </p:txBody>
          </p:sp>
        </p:grpSp>
      </p:grpSp>
      <p:sp>
        <p:nvSpPr>
          <p:cNvPr id="83" name="文本框 82"/>
          <p:cNvSpPr txBox="1"/>
          <p:nvPr/>
        </p:nvSpPr>
        <p:spPr>
          <a:xfrm>
            <a:off x="503633" y="4062259"/>
            <a:ext cx="5601470" cy="338554"/>
          </a:xfrm>
          <a:prstGeom prst="rect">
            <a:avLst/>
          </a:prstGeom>
          <a:noFill/>
        </p:spPr>
        <p:txBody>
          <a:bodyPr wrap="none" rtlCol="0" anchor="ctr" anchorCtr="0">
            <a:spAutoFit/>
          </a:bodyPr>
          <a:lstStyle/>
          <a:p>
            <a:pPr marL="285750" indent="-285750">
              <a:buFont typeface="Arial" panose="020B0604020202020204" pitchFamily="34" charset="0"/>
              <a:buChar char="•"/>
            </a:pPr>
            <a:r>
              <a:rPr lang="zh-CN" altLang="en-US" sz="1600" dirty="0" smtClean="0">
                <a:latin typeface="微软雅黑" panose="020B0503020204020204" pitchFamily="34" charset="-122"/>
                <a:ea typeface="微软雅黑" panose="020B0503020204020204" pitchFamily="34" charset="-122"/>
              </a:rPr>
              <a:t>核子双线性结构</a:t>
            </a:r>
            <a:r>
              <a:rPr lang="en-US" altLang="zh-CN" sz="1600" dirty="0" smtClean="0">
                <a:latin typeface="微软雅黑" panose="020B0503020204020204" pitchFamily="34" charset="-122"/>
                <a:ea typeface="微软雅黑" panose="020B0503020204020204" pitchFamily="34" charset="-122"/>
              </a:rPr>
              <a:t>Bilinear</a:t>
            </a:r>
            <a:r>
              <a:rPr lang="en-US" altLang="zh-CN" sz="1600" dirty="0" smtClean="0"/>
              <a:t>(</a:t>
            </a:r>
            <a:r>
              <a:rPr lang="en-US" altLang="zh-CN" sz="1600" b="1" dirty="0" smtClean="0">
                <a:solidFill>
                  <a:srgbClr val="FF0000"/>
                </a:solidFill>
              </a:rPr>
              <a:t>114 </a:t>
            </a:r>
            <a:r>
              <a:rPr lang="en-US" altLang="zh-CN" sz="1600" b="1" dirty="0">
                <a:solidFill>
                  <a:srgbClr val="FF0000"/>
                </a:solidFill>
              </a:rPr>
              <a:t>terms for planar box diagram</a:t>
            </a:r>
            <a:r>
              <a:rPr lang="en-US" altLang="zh-CN" sz="1600" dirty="0"/>
              <a:t>)</a:t>
            </a:r>
          </a:p>
        </p:txBody>
      </p:sp>
      <p:sp>
        <p:nvSpPr>
          <p:cNvPr id="84" name="文本框 83"/>
          <p:cNvSpPr txBox="1"/>
          <p:nvPr/>
        </p:nvSpPr>
        <p:spPr>
          <a:xfrm>
            <a:off x="516586" y="5174266"/>
            <a:ext cx="6213817" cy="338554"/>
          </a:xfrm>
          <a:prstGeom prst="rect">
            <a:avLst/>
          </a:prstGeom>
          <a:noFill/>
        </p:spPr>
        <p:txBody>
          <a:bodyPr wrap="none" rtlCol="0" anchor="ctr" anchorCtr="0">
            <a:spAutoFit/>
          </a:bodyPr>
          <a:lstStyle/>
          <a:p>
            <a:pPr marL="285750" indent="-285750" algn="l">
              <a:buFont typeface="Arial" panose="020B0604020202020204" pitchFamily="34" charset="0"/>
              <a:buChar char="•"/>
            </a:pPr>
            <a:r>
              <a:rPr lang="zh-CN" altLang="en-US" sz="1600" dirty="0" smtClean="0">
                <a:latin typeface="微软雅黑" panose="020B0503020204020204" pitchFamily="34" charset="-122"/>
                <a:ea typeface="微软雅黑" panose="020B0503020204020204" pitchFamily="34" charset="-122"/>
              </a:rPr>
              <a:t>圈图积分</a:t>
            </a:r>
            <a:r>
              <a:rPr lang="en-US" altLang="zh-CN" sz="1600" dirty="0" smtClean="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标量及张量积分</a:t>
            </a:r>
            <a:r>
              <a:rPr lang="en-US" altLang="zh-CN" sz="1600" dirty="0" smtClean="0"/>
              <a:t>(</a:t>
            </a:r>
            <a:r>
              <a:rPr lang="en-US" altLang="zh-CN" sz="1600" b="1" dirty="0" smtClean="0">
                <a:solidFill>
                  <a:srgbClr val="FF0000"/>
                </a:solidFill>
                <a:sym typeface="+mn-ea"/>
              </a:rPr>
              <a:t>29 </a:t>
            </a:r>
            <a:r>
              <a:rPr lang="en-US" altLang="zh-CN" sz="1600" b="1" dirty="0">
                <a:solidFill>
                  <a:srgbClr val="FF0000"/>
                </a:solidFill>
                <a:sym typeface="+mn-ea"/>
              </a:rPr>
              <a:t>terms for planar box diagram</a:t>
            </a:r>
            <a:r>
              <a:rPr lang="en-US" altLang="zh-CN" sz="1600" dirty="0"/>
              <a:t>)</a:t>
            </a:r>
            <a:endParaRPr lang="zh-CN" altLang="en-US" sz="1600" dirty="0"/>
          </a:p>
        </p:txBody>
      </p:sp>
      <mc:AlternateContent xmlns:mc="http://schemas.openxmlformats.org/markup-compatibility/2006" xmlns:a14="http://schemas.microsoft.com/office/drawing/2010/main">
        <mc:Choice Requires="a14">
          <p:sp>
            <p:nvSpPr>
              <p:cNvPr id="85" name="文本框 84"/>
              <p:cNvSpPr txBox="1"/>
              <p:nvPr/>
            </p:nvSpPr>
            <p:spPr>
              <a:xfrm>
                <a:off x="1334466" y="5613418"/>
                <a:ext cx="6264792" cy="338554"/>
              </a:xfrm>
              <a:prstGeom prst="rect">
                <a:avLst/>
              </a:prstGeom>
              <a:noFill/>
            </p:spPr>
            <p:txBody>
              <a:bodyPr wrap="none" rtlCol="0" anchor="t">
                <a:spAutoFit/>
              </a:bodyPr>
              <a:lstStyle/>
              <a:p>
                <a:pPr algn="l"/>
                <a14:m>
                  <m:oMathPara xmlns:m="http://schemas.openxmlformats.org/officeDocument/2006/math">
                    <m:oMathParaPr>
                      <m:jc m:val="centerGroup"/>
                    </m:oMathParaPr>
                    <m:oMath xmlns:m="http://schemas.openxmlformats.org/officeDocument/2006/math">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𝐴</m:t>
                          </m:r>
                        </m:e>
                        <m:sub>
                          <m:r>
                            <a:rPr lang="en-US" altLang="zh-CN" sz="1600" i="1">
                              <a:latin typeface="Cambria Math" panose="02040503050406030204" charset="0"/>
                              <a:cs typeface="Cambria Math" panose="02040503050406030204" charset="0"/>
                            </a:rPr>
                            <m:t>0</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𝐵</m:t>
                          </m:r>
                        </m:e>
                        <m:sub>
                          <m:r>
                            <a:rPr lang="en-US" altLang="zh-CN" sz="1600" i="1">
                              <a:latin typeface="Cambria Math" panose="02040503050406030204" charset="0"/>
                              <a:cs typeface="Cambria Math" panose="02040503050406030204" charset="0"/>
                            </a:rPr>
                            <m:t>0</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𝐵</m:t>
                          </m:r>
                        </m:e>
                        <m:sub>
                          <m:r>
                            <a:rPr lang="en-US" altLang="zh-CN" sz="1600" i="1">
                              <a:latin typeface="Cambria Math" panose="02040503050406030204" charset="0"/>
                              <a:cs typeface="Cambria Math" panose="02040503050406030204" charset="0"/>
                            </a:rPr>
                            <m:t>00</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𝐶</m:t>
                          </m:r>
                        </m:e>
                        <m:sub>
                          <m:r>
                            <a:rPr lang="en-US" altLang="zh-CN" sz="1600" i="1">
                              <a:latin typeface="Cambria Math" panose="02040503050406030204" charset="0"/>
                              <a:cs typeface="Cambria Math" panose="02040503050406030204" charset="0"/>
                            </a:rPr>
                            <m:t>0</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𝐶</m:t>
                          </m:r>
                        </m:e>
                        <m:sub>
                          <m:r>
                            <a:rPr lang="en-US" altLang="zh-CN" sz="1600" i="1">
                              <a:latin typeface="Cambria Math" panose="02040503050406030204" charset="0"/>
                              <a:cs typeface="Cambria Math" panose="02040503050406030204" charset="0"/>
                            </a:rPr>
                            <m:t>1</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𝐶</m:t>
                          </m:r>
                        </m:e>
                        <m:sub>
                          <m:r>
                            <a:rPr lang="en-US" altLang="zh-CN" sz="1600" i="1">
                              <a:latin typeface="Cambria Math" panose="02040503050406030204" charset="0"/>
                              <a:cs typeface="Cambria Math" panose="02040503050406030204" charset="0"/>
                            </a:rPr>
                            <m:t>2</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𝐶</m:t>
                          </m:r>
                        </m:e>
                        <m:sub>
                          <m:r>
                            <a:rPr lang="en-US" altLang="zh-CN" sz="1600" i="1">
                              <a:latin typeface="Cambria Math" panose="02040503050406030204" charset="0"/>
                              <a:cs typeface="Cambria Math" panose="02040503050406030204" charset="0"/>
                            </a:rPr>
                            <m:t>00</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𝐶</m:t>
                          </m:r>
                        </m:e>
                        <m:sub>
                          <m:r>
                            <a:rPr lang="en-US" altLang="zh-CN" sz="1600" i="1">
                              <a:latin typeface="Cambria Math" panose="02040503050406030204" charset="0"/>
                              <a:cs typeface="Cambria Math" panose="02040503050406030204" charset="0"/>
                            </a:rPr>
                            <m:t>11</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𝐶</m:t>
                          </m:r>
                        </m:e>
                        <m:sub>
                          <m:r>
                            <a:rPr lang="en-US" altLang="zh-CN" sz="1600" i="1">
                              <a:latin typeface="Cambria Math" panose="02040503050406030204" charset="0"/>
                              <a:cs typeface="Cambria Math" panose="02040503050406030204" charset="0"/>
                            </a:rPr>
                            <m:t>12</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𝐶</m:t>
                          </m:r>
                        </m:e>
                        <m:sub>
                          <m:r>
                            <a:rPr lang="en-US" altLang="zh-CN" sz="1600" i="1">
                              <a:latin typeface="Cambria Math" panose="02040503050406030204" charset="0"/>
                              <a:cs typeface="Cambria Math" panose="02040503050406030204" charset="0"/>
                            </a:rPr>
                            <m:t>22</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0</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1</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2</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00</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11</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12</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22</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23</m:t>
                          </m:r>
                        </m:sub>
                      </m:sSub>
                    </m:oMath>
                  </m:oMathPara>
                </a14:m>
                <a:endParaRPr lang="zh-CN" altLang="en-US" sz="1600" dirty="0"/>
              </a:p>
            </p:txBody>
          </p:sp>
        </mc:Choice>
        <mc:Fallback xmlns="">
          <p:sp>
            <p:nvSpPr>
              <p:cNvPr id="85" name="文本框 84"/>
              <p:cNvSpPr txBox="1">
                <a:spLocks noRot="1" noChangeAspect="1" noMove="1" noResize="1" noEditPoints="1" noAdjustHandles="1" noChangeArrowheads="1" noChangeShapeType="1" noTextEdit="1"/>
              </p:cNvSpPr>
              <p:nvPr/>
            </p:nvSpPr>
            <p:spPr>
              <a:xfrm>
                <a:off x="1334466" y="5613418"/>
                <a:ext cx="6264792" cy="338554"/>
              </a:xfrm>
              <a:prstGeom prst="rect">
                <a:avLst/>
              </a:prstGeom>
              <a:blipFill rotWithShape="0">
                <a:blip r:embed="rId10"/>
                <a:stretch>
                  <a:fillRect/>
                </a:stretch>
              </a:blipFill>
            </p:spPr>
            <p:txBody>
              <a:bodyPr/>
              <a:lstStyle/>
              <a:p>
                <a:r>
                  <a:rPr lang="zh-CN" altLang="en-US">
                    <a:noFill/>
                  </a:rPr>
                  <a:t> </a:t>
                </a:r>
              </a:p>
            </p:txBody>
          </p:sp>
        </mc:Fallback>
      </mc:AlternateContent>
      <p:grpSp>
        <p:nvGrpSpPr>
          <p:cNvPr id="86" name="组合 85"/>
          <p:cNvGrpSpPr/>
          <p:nvPr/>
        </p:nvGrpSpPr>
        <p:grpSpPr>
          <a:xfrm>
            <a:off x="781473" y="4529141"/>
            <a:ext cx="7339965" cy="577850"/>
            <a:chOff x="1694" y="4810"/>
            <a:chExt cx="11559" cy="910"/>
          </a:xfrm>
        </p:grpSpPr>
        <p:pic>
          <p:nvPicPr>
            <p:cNvPr id="87" name="图片 86"/>
            <p:cNvPicPr>
              <a:picLocks noChangeAspect="1"/>
            </p:cNvPicPr>
            <p:nvPr/>
          </p:nvPicPr>
          <p:blipFill>
            <a:blip r:embed="rId11"/>
            <a:stretch>
              <a:fillRect/>
            </a:stretch>
          </p:blipFill>
          <p:spPr>
            <a:xfrm>
              <a:off x="1694" y="4810"/>
              <a:ext cx="1920" cy="850"/>
            </a:xfrm>
            <a:prstGeom prst="rect">
              <a:avLst/>
            </a:prstGeom>
          </p:spPr>
        </p:pic>
        <p:pic>
          <p:nvPicPr>
            <p:cNvPr id="88" name="图片 87"/>
            <p:cNvPicPr>
              <a:picLocks noChangeAspect="1"/>
            </p:cNvPicPr>
            <p:nvPr/>
          </p:nvPicPr>
          <p:blipFill>
            <a:blip r:embed="rId12"/>
            <a:stretch>
              <a:fillRect/>
            </a:stretch>
          </p:blipFill>
          <p:spPr>
            <a:xfrm>
              <a:off x="3774" y="4825"/>
              <a:ext cx="2153" cy="850"/>
            </a:xfrm>
            <a:prstGeom prst="rect">
              <a:avLst/>
            </a:prstGeom>
          </p:spPr>
        </p:pic>
        <p:pic>
          <p:nvPicPr>
            <p:cNvPr id="89" name="图片 88"/>
            <p:cNvPicPr>
              <a:picLocks noChangeAspect="1"/>
            </p:cNvPicPr>
            <p:nvPr/>
          </p:nvPicPr>
          <p:blipFill>
            <a:blip r:embed="rId13"/>
            <a:stretch>
              <a:fillRect/>
            </a:stretch>
          </p:blipFill>
          <p:spPr>
            <a:xfrm>
              <a:off x="6087" y="4840"/>
              <a:ext cx="1953" cy="850"/>
            </a:xfrm>
            <a:prstGeom prst="rect">
              <a:avLst/>
            </a:prstGeom>
          </p:spPr>
        </p:pic>
        <p:pic>
          <p:nvPicPr>
            <p:cNvPr id="90" name="图片 89"/>
            <p:cNvPicPr>
              <a:picLocks noChangeAspect="1"/>
            </p:cNvPicPr>
            <p:nvPr/>
          </p:nvPicPr>
          <p:blipFill>
            <a:blip r:embed="rId14"/>
            <a:stretch>
              <a:fillRect/>
            </a:stretch>
          </p:blipFill>
          <p:spPr>
            <a:xfrm>
              <a:off x="10811" y="4870"/>
              <a:ext cx="2442" cy="850"/>
            </a:xfrm>
            <a:prstGeom prst="rect">
              <a:avLst/>
            </a:prstGeom>
          </p:spPr>
        </p:pic>
        <p:pic>
          <p:nvPicPr>
            <p:cNvPr id="91" name="图片 90"/>
            <p:cNvPicPr>
              <a:picLocks noChangeAspect="1"/>
            </p:cNvPicPr>
            <p:nvPr/>
          </p:nvPicPr>
          <p:blipFill>
            <a:blip r:embed="rId15"/>
            <a:stretch>
              <a:fillRect/>
            </a:stretch>
          </p:blipFill>
          <p:spPr>
            <a:xfrm>
              <a:off x="8200" y="4855"/>
              <a:ext cx="2451" cy="850"/>
            </a:xfrm>
            <a:prstGeom prst="rect">
              <a:avLst/>
            </a:prstGeom>
          </p:spPr>
        </p:pic>
      </p:grpSp>
      <p:sp>
        <p:nvSpPr>
          <p:cNvPr id="92" name="文本框 91"/>
          <p:cNvSpPr txBox="1"/>
          <p:nvPr/>
        </p:nvSpPr>
        <p:spPr>
          <a:xfrm>
            <a:off x="8223038" y="4643765"/>
            <a:ext cx="1651000" cy="368300"/>
          </a:xfrm>
          <a:prstGeom prst="rect">
            <a:avLst/>
          </a:prstGeom>
          <a:noFill/>
        </p:spPr>
        <p:txBody>
          <a:bodyPr wrap="square" rtlCol="0">
            <a:spAutoFit/>
          </a:bodyPr>
          <a:lstStyle/>
          <a:p>
            <a:r>
              <a:rPr lang="en-US" altLang="zh-CN" dirty="0" smtClean="0"/>
              <a:t>more</a:t>
            </a:r>
            <a:r>
              <a:rPr lang="en-US" altLang="zh-CN" dirty="0"/>
              <a:t>... </a:t>
            </a:r>
          </a:p>
        </p:txBody>
      </p:sp>
      <p:grpSp>
        <p:nvGrpSpPr>
          <p:cNvPr id="4" name="组合 3"/>
          <p:cNvGrpSpPr/>
          <p:nvPr/>
        </p:nvGrpSpPr>
        <p:grpSpPr>
          <a:xfrm>
            <a:off x="2221074" y="1467424"/>
            <a:ext cx="2434227" cy="847112"/>
            <a:chOff x="1606198" y="1277374"/>
            <a:chExt cx="2434227" cy="847112"/>
          </a:xfrm>
        </p:grpSpPr>
        <p:pic>
          <p:nvPicPr>
            <p:cNvPr id="94" name="图片 93"/>
            <p:cNvPicPr>
              <a:picLocks noChangeAspect="1"/>
            </p:cNvPicPr>
            <p:nvPr/>
          </p:nvPicPr>
          <p:blipFill rotWithShape="1">
            <a:blip r:embed="rId16"/>
            <a:srcRect l="32221"/>
            <a:stretch/>
          </p:blipFill>
          <p:spPr>
            <a:xfrm>
              <a:off x="1606198" y="1277374"/>
              <a:ext cx="1232515" cy="847112"/>
            </a:xfrm>
            <a:prstGeom prst="rect">
              <a:avLst/>
            </a:prstGeom>
          </p:spPr>
        </p:pic>
        <p:pic>
          <p:nvPicPr>
            <p:cNvPr id="95" name="图片 94"/>
            <p:cNvPicPr>
              <a:picLocks noChangeAspect="1"/>
            </p:cNvPicPr>
            <p:nvPr/>
          </p:nvPicPr>
          <p:blipFill rotWithShape="1">
            <a:blip r:embed="rId17"/>
            <a:srcRect l="32486"/>
            <a:stretch/>
          </p:blipFill>
          <p:spPr>
            <a:xfrm>
              <a:off x="2838713" y="1289860"/>
              <a:ext cx="1201712" cy="818404"/>
            </a:xfrm>
            <a:prstGeom prst="rect">
              <a:avLst/>
            </a:prstGeom>
          </p:spPr>
        </p:pic>
      </p:grpSp>
      <p:pic>
        <p:nvPicPr>
          <p:cNvPr id="96" name="图片 95"/>
          <p:cNvPicPr>
            <a:picLocks noChangeAspect="1"/>
          </p:cNvPicPr>
          <p:nvPr/>
        </p:nvPicPr>
        <p:blipFill>
          <a:blip r:embed="rId18"/>
          <a:stretch>
            <a:fillRect/>
          </a:stretch>
        </p:blipFill>
        <p:spPr>
          <a:xfrm>
            <a:off x="5841564" y="1467424"/>
            <a:ext cx="1255208" cy="837843"/>
          </a:xfrm>
          <a:prstGeom prst="rect">
            <a:avLst/>
          </a:prstGeom>
        </p:spPr>
      </p:pic>
      <p:grpSp>
        <p:nvGrpSpPr>
          <p:cNvPr id="100" name="组合 99"/>
          <p:cNvGrpSpPr/>
          <p:nvPr/>
        </p:nvGrpSpPr>
        <p:grpSpPr>
          <a:xfrm>
            <a:off x="2538132" y="1014889"/>
            <a:ext cx="4124252" cy="461105"/>
            <a:chOff x="1961504" y="1210118"/>
            <a:chExt cx="4124252" cy="461105"/>
          </a:xfrm>
        </p:grpSpPr>
        <p:pic>
          <p:nvPicPr>
            <p:cNvPr id="103" name="图片 102"/>
            <p:cNvPicPr>
              <a:picLocks noChangeAspect="1"/>
            </p:cNvPicPr>
            <p:nvPr/>
          </p:nvPicPr>
          <p:blipFill>
            <a:blip r:embed="rId19"/>
            <a:stretch>
              <a:fillRect/>
            </a:stretch>
          </p:blipFill>
          <p:spPr>
            <a:xfrm>
              <a:off x="1961504" y="1307533"/>
              <a:ext cx="4124252" cy="266276"/>
            </a:xfrm>
            <a:prstGeom prst="rect">
              <a:avLst/>
            </a:prstGeom>
          </p:spPr>
        </p:pic>
        <p:sp>
          <p:nvSpPr>
            <p:cNvPr id="102" name="圆角矩形 101"/>
            <p:cNvSpPr/>
            <p:nvPr/>
          </p:nvSpPr>
          <p:spPr>
            <a:xfrm>
              <a:off x="4169380" y="1210118"/>
              <a:ext cx="1916376" cy="461105"/>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687073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微软雅黑" panose="020B0503020204020204" pitchFamily="34" charset="-122"/>
                <a:ea typeface="微软雅黑" panose="020B0503020204020204" pitchFamily="34" charset="-122"/>
              </a:rPr>
              <a:t>纲要</a:t>
            </a: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8" y="6644640"/>
            <a:ext cx="1293222"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2</a:t>
            </a:fld>
            <a:endParaRPr lang="zh-CN" altLang="en-US" b="1" dirty="0">
              <a:solidFill>
                <a:schemeClr val="bg1"/>
              </a:solidFill>
            </a:endParaRPr>
          </a:p>
        </p:txBody>
      </p:sp>
      <p:sp>
        <p:nvSpPr>
          <p:cNvPr id="13" name="文本框 12"/>
          <p:cNvSpPr txBox="1"/>
          <p:nvPr/>
        </p:nvSpPr>
        <p:spPr>
          <a:xfrm>
            <a:off x="1303103" y="1495844"/>
            <a:ext cx="6780628" cy="2308324"/>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en-US"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核力简介</a:t>
            </a:r>
            <a:endParaRPr lang="en-US" sz="2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q"/>
            </a:pPr>
            <a:r>
              <a:rPr lang="en-US"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理论框架</a:t>
            </a:r>
            <a:r>
              <a:rPr lang="en-US"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手征核力</a:t>
            </a:r>
            <a:endParaRPr lang="en-US" sz="2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q"/>
            </a:pPr>
            <a:r>
              <a:rPr lang="en-US"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结果与讨论</a:t>
            </a:r>
            <a:endParaRPr lang="en-US" sz="2400"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q"/>
            </a:pPr>
            <a:r>
              <a:rPr lang="zh-CN" altLang="en-US" sz="2400" dirty="0">
                <a:latin typeface="微软雅黑" panose="020B0503020204020204" pitchFamily="34" charset="-122"/>
                <a:ea typeface="微软雅黑" panose="020B0503020204020204" pitchFamily="34" charset="-122"/>
              </a:rPr>
              <a:t>总结与展望</a:t>
            </a:r>
            <a:endParaRPr 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78116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a:stretch>
            <a:fillRect/>
          </a:stretch>
        </p:blipFill>
        <p:spPr>
          <a:xfrm>
            <a:off x="3743085" y="3012016"/>
            <a:ext cx="1305786" cy="539725"/>
          </a:xfrm>
          <a:prstGeom prst="rect">
            <a:avLst/>
          </a:prstGeom>
        </p:spPr>
      </p:pic>
      <p:pic>
        <p:nvPicPr>
          <p:cNvPr id="8" name="图片 7" descr="C:\Users\len\Desktop\7-140129231040534.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微软雅黑" panose="020B0503020204020204" pitchFamily="34" charset="-122"/>
                <a:ea typeface="微软雅黑" panose="020B0503020204020204" pitchFamily="34" charset="-122"/>
              </a:rPr>
              <a:t>相对论框架</a:t>
            </a:r>
          </a:p>
        </p:txBody>
      </p:sp>
      <p:pic>
        <p:nvPicPr>
          <p:cNvPr id="9" name="图片 8" descr="C:\Users\len\Desktop\7-140129231040534.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20</a:t>
            </a:fld>
            <a:endParaRPr lang="zh-CN" altLang="en-US" b="1" dirty="0">
              <a:solidFill>
                <a:schemeClr val="bg1"/>
              </a:solidFill>
            </a:endParaRPr>
          </a:p>
        </p:txBody>
      </p:sp>
      <p:sp>
        <p:nvSpPr>
          <p:cNvPr id="39" name="文本框 38"/>
          <p:cNvSpPr txBox="1"/>
          <p:nvPr/>
        </p:nvSpPr>
        <p:spPr>
          <a:xfrm>
            <a:off x="261258" y="669661"/>
            <a:ext cx="5425441" cy="40011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不确定度分析</a:t>
            </a:r>
            <a:endParaRPr lang="en-US" sz="2000" dirty="0">
              <a:latin typeface="微软雅黑" panose="020B0503020204020204" pitchFamily="34" charset="-122"/>
              <a:ea typeface="微软雅黑" panose="020B0503020204020204" pitchFamily="34" charset="-122"/>
            </a:endParaRPr>
          </a:p>
        </p:txBody>
      </p:sp>
      <p:sp>
        <p:nvSpPr>
          <p:cNvPr id="66" name="文本框 65"/>
          <p:cNvSpPr txBox="1"/>
          <p:nvPr/>
        </p:nvSpPr>
        <p:spPr>
          <a:xfrm>
            <a:off x="743474" y="1180867"/>
            <a:ext cx="2979726" cy="338554"/>
          </a:xfrm>
          <a:prstGeom prst="rect">
            <a:avLst/>
          </a:prstGeom>
          <a:noFill/>
        </p:spPr>
        <p:txBody>
          <a:bodyPr wrap="none" rtlCol="0">
            <a:spAutoFit/>
          </a:bodyPr>
          <a:lstStyle/>
          <a:p>
            <a:pPr marL="285750" indent="-285750">
              <a:buFont typeface="Wingdings" panose="05000000000000000000" pitchFamily="2" charset="2"/>
              <a:buChar char="Ø"/>
            </a:pPr>
            <a:r>
              <a:rPr lang="zh-CN" altLang="en-US" sz="1600" b="1" dirty="0">
                <a:solidFill>
                  <a:srgbClr val="FF0000"/>
                </a:solidFill>
                <a:latin typeface="微软雅黑" panose="020B0503020204020204" pitchFamily="34" charset="-122"/>
                <a:ea typeface="微软雅黑" panose="020B0503020204020204" pitchFamily="34" charset="-122"/>
              </a:rPr>
              <a:t>贝叶斯</a:t>
            </a:r>
            <a:r>
              <a:rPr lang="en-US" altLang="zh-CN" sz="1600" b="1" dirty="0">
                <a:solidFill>
                  <a:srgbClr val="FF0000"/>
                </a:solidFill>
                <a:latin typeface="微软雅黑" panose="020B0503020204020204" pitchFamily="34" charset="-122"/>
                <a:ea typeface="微软雅黑" panose="020B0503020204020204" pitchFamily="34" charset="-122"/>
              </a:rPr>
              <a:t>(Bayesian)</a:t>
            </a:r>
            <a:r>
              <a:rPr lang="zh-CN" altLang="en-US" sz="1600" b="1" dirty="0">
                <a:solidFill>
                  <a:srgbClr val="FF0000"/>
                </a:solidFill>
                <a:latin typeface="微软雅黑" panose="020B0503020204020204" pitchFamily="34" charset="-122"/>
                <a:ea typeface="微软雅黑" panose="020B0503020204020204" pitchFamily="34" charset="-122"/>
              </a:rPr>
              <a:t>截断误差</a:t>
            </a:r>
          </a:p>
        </p:txBody>
      </p:sp>
      <p:sp>
        <p:nvSpPr>
          <p:cNvPr id="69" name="文本框 68"/>
          <p:cNvSpPr txBox="1"/>
          <p:nvPr/>
        </p:nvSpPr>
        <p:spPr>
          <a:xfrm>
            <a:off x="1101748" y="1512359"/>
            <a:ext cx="2848857" cy="307777"/>
          </a:xfrm>
          <a:prstGeom prst="rect">
            <a:avLst/>
          </a:prstGeom>
          <a:noFill/>
        </p:spPr>
        <p:txBody>
          <a:bodyPr wrap="none" rtlCol="0">
            <a:spAutoFit/>
          </a:bodyPr>
          <a:lstStyle/>
          <a:p>
            <a:pPr marL="285750" indent="-28575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对可观测量 </a:t>
            </a:r>
            <a:r>
              <a:rPr lang="en-US" altLang="zh-CN" sz="1400" dirty="0">
                <a:latin typeface="微软雅黑" panose="020B0503020204020204" pitchFamily="34" charset="-122"/>
                <a:ea typeface="微软雅黑" panose="020B0503020204020204" pitchFamily="34" charset="-122"/>
              </a:rPr>
              <a:t>X </a:t>
            </a:r>
            <a:r>
              <a:rPr lang="zh-CN" altLang="en-US" sz="1400" dirty="0">
                <a:latin typeface="微软雅黑" panose="020B0503020204020204" pitchFamily="34" charset="-122"/>
                <a:ea typeface="微软雅黑" panose="020B0503020204020204" pitchFamily="34" charset="-122"/>
              </a:rPr>
              <a:t>的有效场论展开</a:t>
            </a:r>
          </a:p>
        </p:txBody>
      </p:sp>
      <mc:AlternateContent xmlns:mc="http://schemas.openxmlformats.org/markup-compatibility/2006" xmlns:a14="http://schemas.microsoft.com/office/drawing/2010/main">
        <mc:Choice Requires="a14">
          <p:sp>
            <p:nvSpPr>
              <p:cNvPr id="75" name="文本框 74"/>
              <p:cNvSpPr txBox="1"/>
              <p:nvPr/>
            </p:nvSpPr>
            <p:spPr>
              <a:xfrm>
                <a:off x="1061883" y="3572184"/>
                <a:ext cx="5026312" cy="307777"/>
              </a:xfrm>
              <a:prstGeom prst="rect">
                <a:avLst/>
              </a:prstGeom>
              <a:noFill/>
            </p:spPr>
            <p:txBody>
              <a:bodyPr wrap="none" rtlCol="0">
                <a:spAutoFit/>
              </a:bodyPr>
              <a:lstStyle/>
              <a:p>
                <a:pPr marL="285750" indent="-285750">
                  <a:buFont typeface="Arial" panose="020B0604020202020204" pitchFamily="34" charset="0"/>
                  <a:buChar char="•"/>
                </a:pPr>
                <a:r>
                  <a:rPr lang="zh-CN" altLang="en-US" sz="1400" b="1" dirty="0">
                    <a:solidFill>
                      <a:srgbClr val="FF0000"/>
                    </a:solidFill>
                    <a:latin typeface="微软雅黑" panose="020B0503020204020204" pitchFamily="34" charset="-122"/>
                    <a:ea typeface="微软雅黑" panose="020B0503020204020204" pitchFamily="34" charset="-122"/>
                  </a:rPr>
                  <a:t>贝叶斯模型</a:t>
                </a:r>
                <a:r>
                  <a:rPr lang="zh-CN" altLang="en-US" sz="1400" dirty="0">
                    <a:latin typeface="微软雅黑" panose="020B0503020204020204" pitchFamily="34" charset="-122"/>
                    <a:ea typeface="微软雅黑" panose="020B0503020204020204" pitchFamily="34" charset="-122"/>
                  </a:rPr>
                  <a:t>：将展开系数 </a:t>
                </a:r>
                <a14:m>
                  <m:oMath xmlns:m="http://schemas.openxmlformats.org/officeDocument/2006/math">
                    <m:sSub>
                      <m:sSubPr>
                        <m:ctrlPr>
                          <a:rPr lang="en-US" altLang="zh-CN" sz="1400" i="1" smtClean="0">
                            <a:latin typeface="Cambria Math" panose="02040503050406030204" pitchFamily="18" charset="0"/>
                          </a:rPr>
                        </m:ctrlPr>
                      </m:sSubPr>
                      <m:e>
                        <m:r>
                          <a:rPr lang="en-US" altLang="zh-CN" sz="1400" b="0" i="1" smtClean="0">
                            <a:latin typeface="Cambria Math" panose="02040503050406030204" pitchFamily="18" charset="0"/>
                          </a:rPr>
                          <m:t>𝑐</m:t>
                        </m:r>
                      </m:e>
                      <m:sub>
                        <m:r>
                          <a:rPr lang="en-US" altLang="zh-CN" sz="1400" b="0" i="1" smtClean="0">
                            <a:latin typeface="Cambria Math" panose="02040503050406030204" pitchFamily="18" charset="0"/>
                          </a:rPr>
                          <m:t>𝑖</m:t>
                        </m:r>
                      </m:sub>
                    </m:sSub>
                  </m:oMath>
                </a14:m>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写成某种先验分布</a:t>
                </a:r>
                <a:r>
                  <a:rPr lang="en-US" altLang="zh-CN" sz="1400" dirty="0">
                    <a:latin typeface="微软雅黑" panose="020B0503020204020204" pitchFamily="34" charset="-122"/>
                    <a:ea typeface="微软雅黑" panose="020B0503020204020204" pitchFamily="34" charset="-122"/>
                  </a:rPr>
                  <a:t> </a:t>
                </a:r>
                <a14:m>
                  <m:oMath xmlns:m="http://schemas.openxmlformats.org/officeDocument/2006/math">
                    <m:r>
                      <a:rPr lang="en-US" altLang="zh-CN" sz="1400" b="1" i="0" smtClean="0">
                        <a:solidFill>
                          <a:srgbClr val="FF0000"/>
                        </a:solidFill>
                        <a:latin typeface="Cambria Math" panose="02040503050406030204" pitchFamily="18" charset="0"/>
                      </a:rPr>
                      <m:t>𝐩𝐫</m:t>
                    </m:r>
                    <m:r>
                      <a:rPr lang="en-US" altLang="zh-CN" sz="1400" b="1" i="0" smtClean="0">
                        <a:solidFill>
                          <a:srgbClr val="FF0000"/>
                        </a:solidFill>
                        <a:latin typeface="Cambria Math" panose="02040503050406030204" pitchFamily="18" charset="0"/>
                      </a:rPr>
                      <m:t>(</m:t>
                    </m:r>
                    <m:sSub>
                      <m:sSubPr>
                        <m:ctrlPr>
                          <a:rPr lang="en-US" altLang="zh-CN" sz="1400" b="1" i="1" smtClean="0">
                            <a:solidFill>
                              <a:srgbClr val="FF0000"/>
                            </a:solidFill>
                            <a:latin typeface="Cambria Math" panose="02040503050406030204" pitchFamily="18" charset="0"/>
                          </a:rPr>
                        </m:ctrlPr>
                      </m:sSubPr>
                      <m:e>
                        <m:r>
                          <a:rPr lang="en-US" altLang="zh-CN" sz="1400" b="1" i="0" smtClean="0">
                            <a:solidFill>
                              <a:srgbClr val="FF0000"/>
                            </a:solidFill>
                            <a:latin typeface="Cambria Math" panose="02040503050406030204" pitchFamily="18" charset="0"/>
                          </a:rPr>
                          <m:t>𝐜</m:t>
                        </m:r>
                      </m:e>
                      <m:sub>
                        <m:r>
                          <a:rPr lang="en-US" altLang="zh-CN" sz="1400" b="1" i="0" smtClean="0">
                            <a:solidFill>
                              <a:srgbClr val="FF0000"/>
                            </a:solidFill>
                            <a:latin typeface="Cambria Math" panose="02040503050406030204" pitchFamily="18" charset="0"/>
                          </a:rPr>
                          <m:t>𝐢</m:t>
                        </m:r>
                      </m:sub>
                    </m:sSub>
                    <m:r>
                      <a:rPr lang="en-US" altLang="zh-CN" sz="1400" b="1" i="0" smtClean="0">
                        <a:solidFill>
                          <a:srgbClr val="FF0000"/>
                        </a:solidFill>
                        <a:latin typeface="Cambria Math" panose="02040503050406030204" pitchFamily="18" charset="0"/>
                      </a:rPr>
                      <m:t>|</m:t>
                    </m:r>
                    <m:acc>
                      <m:accPr>
                        <m:chr m:val="̅"/>
                        <m:ctrlPr>
                          <a:rPr lang="en-US" altLang="zh-CN" sz="1400" b="1" i="1" smtClean="0">
                            <a:solidFill>
                              <a:srgbClr val="FF0000"/>
                            </a:solidFill>
                            <a:latin typeface="Cambria Math" panose="02040503050406030204" pitchFamily="18" charset="0"/>
                          </a:rPr>
                        </m:ctrlPr>
                      </m:accPr>
                      <m:e>
                        <m:r>
                          <a:rPr lang="en-US" altLang="zh-CN" sz="1400" b="1" i="0" smtClean="0">
                            <a:solidFill>
                              <a:srgbClr val="FF0000"/>
                            </a:solidFill>
                            <a:latin typeface="Cambria Math" panose="02040503050406030204" pitchFamily="18" charset="0"/>
                          </a:rPr>
                          <m:t>𝐜</m:t>
                        </m:r>
                      </m:e>
                    </m:acc>
                    <m:r>
                      <a:rPr lang="en-US" altLang="zh-CN" sz="1400" b="1" i="0" smtClean="0">
                        <a:solidFill>
                          <a:srgbClr val="FF0000"/>
                        </a:solidFill>
                        <a:latin typeface="Cambria Math" panose="02040503050406030204" pitchFamily="18" charset="0"/>
                      </a:rPr>
                      <m:t>)</m:t>
                    </m:r>
                  </m:oMath>
                </a14:m>
                <a:r>
                  <a:rPr lang="en-US" altLang="zh-CN" sz="1400" b="1" dirty="0">
                    <a:solidFill>
                      <a:srgbClr val="FF0000"/>
                    </a:solidFill>
                    <a:latin typeface="微软雅黑" panose="020B0503020204020204" pitchFamily="34" charset="-122"/>
                    <a:ea typeface="微软雅黑" panose="020B0503020204020204" pitchFamily="34" charset="-122"/>
                  </a:rPr>
                  <a:t> </a:t>
                </a:r>
                <a:endParaRPr lang="zh-CN" altLang="en-US" sz="1400" b="1" dirty="0">
                  <a:latin typeface="微软雅黑" panose="020B0503020204020204" pitchFamily="34" charset="-122"/>
                  <a:ea typeface="微软雅黑" panose="020B0503020204020204" pitchFamily="34" charset="-122"/>
                </a:endParaRPr>
              </a:p>
            </p:txBody>
          </p:sp>
        </mc:Choice>
        <mc:Fallback xmlns="">
          <p:sp>
            <p:nvSpPr>
              <p:cNvPr id="75" name="文本框 74"/>
              <p:cNvSpPr txBox="1">
                <a:spLocks noRot="1" noChangeAspect="1" noMove="1" noResize="1" noEditPoints="1" noAdjustHandles="1" noChangeArrowheads="1" noChangeShapeType="1" noTextEdit="1"/>
              </p:cNvSpPr>
              <p:nvPr/>
            </p:nvSpPr>
            <p:spPr>
              <a:xfrm>
                <a:off x="1061883" y="3572184"/>
                <a:ext cx="5026312" cy="307777"/>
              </a:xfrm>
              <a:prstGeom prst="rect">
                <a:avLst/>
              </a:prstGeom>
              <a:blipFill>
                <a:blip r:embed="rId5"/>
                <a:stretch>
                  <a:fillRect l="-121" t="-4000" b="-20000"/>
                </a:stretch>
              </a:blipFill>
            </p:spPr>
            <p:txBody>
              <a:bodyPr/>
              <a:lstStyle/>
              <a:p>
                <a:r>
                  <a:rPr lang="zh-CN" altLang="en-US">
                    <a:noFill/>
                  </a:rPr>
                  <a:t> </a:t>
                </a:r>
              </a:p>
            </p:txBody>
          </p:sp>
        </mc:Fallback>
      </mc:AlternateContent>
      <p:grpSp>
        <p:nvGrpSpPr>
          <p:cNvPr id="15" name="组合 14"/>
          <p:cNvGrpSpPr/>
          <p:nvPr/>
        </p:nvGrpSpPr>
        <p:grpSpPr>
          <a:xfrm>
            <a:off x="6438467" y="1930811"/>
            <a:ext cx="2167581" cy="407816"/>
            <a:chOff x="6290679" y="4983611"/>
            <a:chExt cx="2167581" cy="407816"/>
          </a:xfrm>
        </p:grpSpPr>
        <p:sp>
          <p:nvSpPr>
            <p:cNvPr id="70" name="矩形 69"/>
            <p:cNvSpPr/>
            <p:nvPr/>
          </p:nvSpPr>
          <p:spPr>
            <a:xfrm>
              <a:off x="6290679" y="4983611"/>
              <a:ext cx="2167581" cy="246221"/>
            </a:xfrm>
            <a:prstGeom prst="rect">
              <a:avLst/>
            </a:prstGeom>
          </p:spPr>
          <p:txBody>
            <a:bodyPr wrap="none">
              <a:spAutoFit/>
            </a:bodyPr>
            <a:lstStyle/>
            <a:p>
              <a:r>
                <a:rPr lang="de-DE" altLang="zh-CN" sz="1000" dirty="0">
                  <a:solidFill>
                    <a:srgbClr val="00B0F0"/>
                  </a:solidFill>
                </a:rPr>
                <a:t>E. Epelbaum et al. </a:t>
              </a:r>
              <a:r>
                <a:rPr lang="en-US" altLang="zh-CN" sz="1000" dirty="0">
                  <a:solidFill>
                    <a:srgbClr val="00B0F0"/>
                  </a:solidFill>
                </a:rPr>
                <a:t>PRL2015,EPJA2019</a:t>
              </a:r>
              <a:endParaRPr lang="zh-CN" altLang="en-US" sz="1000" dirty="0">
                <a:solidFill>
                  <a:srgbClr val="00B0F0"/>
                </a:solidFill>
              </a:endParaRPr>
            </a:p>
          </p:txBody>
        </p:sp>
        <p:sp>
          <p:nvSpPr>
            <p:cNvPr id="51" name="矩形 50"/>
            <p:cNvSpPr/>
            <p:nvPr/>
          </p:nvSpPr>
          <p:spPr>
            <a:xfrm>
              <a:off x="6290679" y="5145206"/>
              <a:ext cx="1386918" cy="246221"/>
            </a:xfrm>
            <a:prstGeom prst="rect">
              <a:avLst/>
            </a:prstGeom>
          </p:spPr>
          <p:txBody>
            <a:bodyPr wrap="none">
              <a:spAutoFit/>
            </a:bodyPr>
            <a:lstStyle/>
            <a:p>
              <a:r>
                <a:rPr lang="de-DE" altLang="zh-CN" sz="1000" dirty="0">
                  <a:solidFill>
                    <a:srgbClr val="00B0F0"/>
                  </a:solidFill>
                </a:rPr>
                <a:t>P. Maris et al. </a:t>
              </a:r>
              <a:r>
                <a:rPr lang="en-US" altLang="zh-CN" sz="1000" dirty="0">
                  <a:solidFill>
                    <a:srgbClr val="00B0F0"/>
                  </a:solidFill>
                </a:rPr>
                <a:t>PRC2021</a:t>
              </a:r>
              <a:endParaRPr lang="zh-CN" altLang="en-US" sz="1000" dirty="0">
                <a:solidFill>
                  <a:srgbClr val="00B0F0"/>
                </a:solidFill>
              </a:endParaRPr>
            </a:p>
          </p:txBody>
        </p:sp>
      </p:grpSp>
      <p:grpSp>
        <p:nvGrpSpPr>
          <p:cNvPr id="21" name="组合 20"/>
          <p:cNvGrpSpPr/>
          <p:nvPr/>
        </p:nvGrpSpPr>
        <p:grpSpPr>
          <a:xfrm>
            <a:off x="1211232" y="4692824"/>
            <a:ext cx="5474060" cy="626284"/>
            <a:chOff x="1073961" y="5530104"/>
            <a:chExt cx="5213928" cy="539404"/>
          </a:xfrm>
        </p:grpSpPr>
        <p:pic>
          <p:nvPicPr>
            <p:cNvPr id="5" name="图片 4"/>
            <p:cNvPicPr>
              <a:picLocks noChangeAspect="1"/>
            </p:cNvPicPr>
            <p:nvPr/>
          </p:nvPicPr>
          <p:blipFill>
            <a:blip r:embed="rId6"/>
            <a:stretch>
              <a:fillRect/>
            </a:stretch>
          </p:blipFill>
          <p:spPr>
            <a:xfrm>
              <a:off x="1924262" y="5530104"/>
              <a:ext cx="2492615" cy="539404"/>
            </a:xfrm>
            <a:prstGeom prst="rect">
              <a:avLst/>
            </a:prstGeom>
          </p:spPr>
        </p:pic>
        <p:sp>
          <p:nvSpPr>
            <p:cNvPr id="6" name="文本框 5"/>
            <p:cNvSpPr txBox="1"/>
            <p:nvPr/>
          </p:nvSpPr>
          <p:spPr>
            <a:xfrm>
              <a:off x="1073961" y="5637612"/>
              <a:ext cx="688904" cy="265081"/>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置信度</a:t>
              </a:r>
            </a:p>
          </p:txBody>
        </p:sp>
        <p:pic>
          <p:nvPicPr>
            <p:cNvPr id="14" name="图片 13"/>
            <p:cNvPicPr>
              <a:picLocks noChangeAspect="1"/>
            </p:cNvPicPr>
            <p:nvPr/>
          </p:nvPicPr>
          <p:blipFill>
            <a:blip r:embed="rId7"/>
            <a:stretch>
              <a:fillRect/>
            </a:stretch>
          </p:blipFill>
          <p:spPr>
            <a:xfrm>
              <a:off x="5003283" y="5664169"/>
              <a:ext cx="1284606" cy="254497"/>
            </a:xfrm>
            <a:prstGeom prst="rect">
              <a:avLst/>
            </a:prstGeom>
          </p:spPr>
        </p:pic>
      </p:grpSp>
      <p:sp>
        <p:nvSpPr>
          <p:cNvPr id="53" name="文本框 52"/>
          <p:cNvSpPr txBox="1"/>
          <p:nvPr/>
        </p:nvSpPr>
        <p:spPr>
          <a:xfrm>
            <a:off x="746065" y="5523683"/>
            <a:ext cx="2173993" cy="338554"/>
          </a:xfrm>
          <a:prstGeom prst="rect">
            <a:avLst/>
          </a:prstGeom>
          <a:noFill/>
        </p:spPr>
        <p:txBody>
          <a:bodyPr wrap="none" rtlCol="0">
            <a:spAutoFit/>
          </a:bodyPr>
          <a:lstStyle/>
          <a:p>
            <a:pPr marL="285750" indent="-285750">
              <a:buFont typeface="Wingdings" panose="05000000000000000000" pitchFamily="2" charset="2"/>
              <a:buChar char="Ø"/>
            </a:pPr>
            <a:r>
              <a:rPr lang="zh-CN" altLang="en-US" sz="1600" b="1" dirty="0">
                <a:solidFill>
                  <a:srgbClr val="FF0000"/>
                </a:solidFill>
                <a:latin typeface="微软雅黑" panose="020B0503020204020204" pitchFamily="34" charset="-122"/>
                <a:ea typeface="微软雅黑" panose="020B0503020204020204" pitchFamily="34" charset="-122"/>
              </a:rPr>
              <a:t>贝叶斯模型的优势</a:t>
            </a:r>
            <a:r>
              <a:rPr lang="en-US" altLang="zh-CN" sz="1600" dirty="0">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endParaRPr>
          </a:p>
        </p:txBody>
      </p:sp>
      <p:sp>
        <p:nvSpPr>
          <p:cNvPr id="22" name="文本框 21"/>
          <p:cNvSpPr txBox="1"/>
          <p:nvPr/>
        </p:nvSpPr>
        <p:spPr>
          <a:xfrm>
            <a:off x="1104339" y="5841930"/>
            <a:ext cx="2268570" cy="307777"/>
          </a:xfrm>
          <a:prstGeom prst="rect">
            <a:avLst/>
          </a:prstGeom>
          <a:noFill/>
        </p:spPr>
        <p:txBody>
          <a:bodyPr wrap="none" rtlCol="0">
            <a:spAutoFit/>
          </a:bodyPr>
          <a:lstStyle/>
          <a:p>
            <a:pPr marL="285750" indent="-285750">
              <a:buFont typeface="Wingdings" panose="05000000000000000000" pitchFamily="2" charset="2"/>
              <a:buChar char="ü"/>
            </a:pPr>
            <a:r>
              <a:rPr lang="zh-CN" altLang="en-US" sz="1400" dirty="0">
                <a:latin typeface="微软雅黑" panose="020B0503020204020204" pitchFamily="34" charset="-122"/>
                <a:ea typeface="微软雅黑" panose="020B0503020204020204" pitchFamily="34" charset="-122"/>
              </a:rPr>
              <a:t>基于严格的统计学推导</a:t>
            </a:r>
          </a:p>
        </p:txBody>
      </p:sp>
      <p:sp>
        <p:nvSpPr>
          <p:cNvPr id="54" name="文本框 53"/>
          <p:cNvSpPr txBox="1"/>
          <p:nvPr/>
        </p:nvSpPr>
        <p:spPr>
          <a:xfrm>
            <a:off x="1090258" y="6128373"/>
            <a:ext cx="4961615" cy="307777"/>
          </a:xfrm>
          <a:prstGeom prst="rect">
            <a:avLst/>
          </a:prstGeom>
          <a:noFill/>
        </p:spPr>
        <p:txBody>
          <a:bodyPr wrap="none" rtlCol="0">
            <a:spAutoFit/>
          </a:bodyPr>
          <a:lstStyle/>
          <a:p>
            <a:pPr marL="285750" indent="-285750">
              <a:buFont typeface="Wingdings" panose="05000000000000000000" pitchFamily="2" charset="2"/>
              <a:buChar char="ü"/>
            </a:pPr>
            <a:r>
              <a:rPr lang="zh-CN" altLang="en-US" sz="1400" dirty="0">
                <a:latin typeface="微软雅黑" panose="020B0503020204020204" pitchFamily="34" charset="-122"/>
                <a:ea typeface="微软雅黑" panose="020B0503020204020204" pitchFamily="34" charset="-122"/>
              </a:rPr>
              <a:t>可以估计至</a:t>
            </a:r>
            <a:r>
              <a:rPr lang="zh-CN" altLang="en-US" sz="1400" dirty="0">
                <a:solidFill>
                  <a:srgbClr val="FF0000"/>
                </a:solidFill>
                <a:latin typeface="微软雅黑" panose="020B0503020204020204" pitchFamily="34" charset="-122"/>
                <a:ea typeface="微软雅黑" panose="020B0503020204020204" pitchFamily="34" charset="-122"/>
              </a:rPr>
              <a:t>任意阶</a:t>
            </a:r>
            <a:r>
              <a:rPr lang="zh-CN" altLang="en-US" sz="1400" dirty="0">
                <a:latin typeface="微软雅黑" panose="020B0503020204020204" pitchFamily="34" charset="-122"/>
                <a:ea typeface="微软雅黑" panose="020B0503020204020204" pitchFamily="34" charset="-122"/>
              </a:rPr>
              <a:t>的截断误差，而非局限于已知的有限阶</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13" name="矩形 12"/>
          <p:cNvSpPr/>
          <p:nvPr/>
        </p:nvSpPr>
        <p:spPr>
          <a:xfrm>
            <a:off x="6443276" y="1747750"/>
            <a:ext cx="2157963" cy="246221"/>
          </a:xfrm>
          <a:prstGeom prst="rect">
            <a:avLst/>
          </a:prstGeom>
        </p:spPr>
        <p:txBody>
          <a:bodyPr wrap="none">
            <a:spAutoFit/>
          </a:bodyPr>
          <a:lstStyle/>
          <a:p>
            <a:r>
              <a:rPr lang="en-US" altLang="zh-CN" sz="1000" dirty="0" err="1">
                <a:solidFill>
                  <a:srgbClr val="00B0F0"/>
                </a:solidFill>
              </a:rPr>
              <a:t>R.J.Furnstahl</a:t>
            </a:r>
            <a:r>
              <a:rPr lang="en-US" altLang="zh-CN" sz="1000" dirty="0">
                <a:solidFill>
                  <a:srgbClr val="00B0F0"/>
                </a:solidFill>
              </a:rPr>
              <a:t> </a:t>
            </a:r>
            <a:r>
              <a:rPr lang="de-DE" altLang="zh-CN" sz="1000" dirty="0">
                <a:solidFill>
                  <a:srgbClr val="00B0F0"/>
                </a:solidFill>
              </a:rPr>
              <a:t>et al. </a:t>
            </a:r>
            <a:r>
              <a:rPr lang="en-US" altLang="zh-CN" sz="1000" dirty="0">
                <a:solidFill>
                  <a:srgbClr val="00B0F0"/>
                </a:solidFill>
              </a:rPr>
              <a:t>PRC2015, PRC2019</a:t>
            </a:r>
            <a:endParaRPr lang="zh-CN" altLang="en-US" sz="1000" dirty="0">
              <a:solidFill>
                <a:srgbClr val="00B0F0"/>
              </a:solidFill>
            </a:endParaRPr>
          </a:p>
        </p:txBody>
      </p:sp>
      <p:sp>
        <p:nvSpPr>
          <p:cNvPr id="47" name="圆角矩形 46"/>
          <p:cNvSpPr/>
          <p:nvPr/>
        </p:nvSpPr>
        <p:spPr>
          <a:xfrm>
            <a:off x="2103956" y="4659148"/>
            <a:ext cx="4750785" cy="649784"/>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1061883" y="2696160"/>
            <a:ext cx="1531188" cy="307777"/>
          </a:xfrm>
          <a:prstGeom prst="rect">
            <a:avLst/>
          </a:prstGeom>
        </p:spPr>
        <p:txBody>
          <a:bodyPr wrap="none">
            <a:spAutoFit/>
          </a:bodyPr>
          <a:lstStyle/>
          <a:p>
            <a:pPr marL="285750" indent="-285750">
              <a:buFont typeface="Arial" panose="020B0604020202020204" pitchFamily="34" charset="0"/>
              <a:buChar char="•"/>
            </a:pPr>
            <a:r>
              <a:rPr lang="en-US" altLang="zh-CN" sz="1400" b="1" dirty="0">
                <a:solidFill>
                  <a:srgbClr val="FF0000"/>
                </a:solidFill>
                <a:latin typeface="微软雅黑" panose="020B0503020204020204" pitchFamily="34" charset="-122"/>
                <a:ea typeface="微软雅黑" panose="020B0503020204020204" pitchFamily="34" charset="-122"/>
              </a:rPr>
              <a:t>k </a:t>
            </a:r>
            <a:r>
              <a:rPr lang="zh-CN" altLang="en-US" sz="1400" b="1" dirty="0">
                <a:solidFill>
                  <a:srgbClr val="FF0000"/>
                </a:solidFill>
                <a:latin typeface="微软雅黑" panose="020B0503020204020204" pitchFamily="34" charset="-122"/>
                <a:ea typeface="微软雅黑" panose="020B0503020204020204" pitchFamily="34" charset="-122"/>
              </a:rPr>
              <a:t>阶截断误差</a:t>
            </a:r>
          </a:p>
        </p:txBody>
      </p:sp>
      <p:grpSp>
        <p:nvGrpSpPr>
          <p:cNvPr id="19" name="组合 18"/>
          <p:cNvGrpSpPr/>
          <p:nvPr/>
        </p:nvGrpSpPr>
        <p:grpSpPr>
          <a:xfrm>
            <a:off x="1498103" y="1827732"/>
            <a:ext cx="4600444" cy="914246"/>
            <a:chOff x="1551000" y="4244987"/>
            <a:chExt cx="4493526" cy="830514"/>
          </a:xfrm>
        </p:grpSpPr>
        <p:pic>
          <p:nvPicPr>
            <p:cNvPr id="4" name="图片 3"/>
            <p:cNvPicPr>
              <a:picLocks noChangeAspect="1"/>
            </p:cNvPicPr>
            <p:nvPr/>
          </p:nvPicPr>
          <p:blipFill>
            <a:blip r:embed="rId8"/>
            <a:stretch>
              <a:fillRect/>
            </a:stretch>
          </p:blipFill>
          <p:spPr>
            <a:xfrm>
              <a:off x="1551000" y="4244987"/>
              <a:ext cx="2822765" cy="472270"/>
            </a:xfrm>
            <a:prstGeom prst="rect">
              <a:avLst/>
            </a:prstGeom>
          </p:spPr>
        </p:pic>
        <p:pic>
          <p:nvPicPr>
            <p:cNvPr id="52" name="图片 51"/>
            <p:cNvPicPr>
              <a:picLocks noChangeAspect="1"/>
            </p:cNvPicPr>
            <p:nvPr/>
          </p:nvPicPr>
          <p:blipFill>
            <a:blip r:embed="rId9"/>
            <a:stretch>
              <a:fillRect/>
            </a:stretch>
          </p:blipFill>
          <p:spPr>
            <a:xfrm>
              <a:off x="4798937" y="4311644"/>
              <a:ext cx="1245589" cy="309848"/>
            </a:xfrm>
            <a:prstGeom prst="rect">
              <a:avLst/>
            </a:prstGeom>
          </p:spPr>
        </p:pic>
        <p:pic>
          <p:nvPicPr>
            <p:cNvPr id="16" name="图片 15"/>
            <p:cNvPicPr>
              <a:picLocks noChangeAspect="1"/>
            </p:cNvPicPr>
            <p:nvPr/>
          </p:nvPicPr>
          <p:blipFill>
            <a:blip r:embed="rId10"/>
            <a:stretch>
              <a:fillRect/>
            </a:stretch>
          </p:blipFill>
          <p:spPr>
            <a:xfrm>
              <a:off x="2224474" y="4688854"/>
              <a:ext cx="3307323" cy="386647"/>
            </a:xfrm>
            <a:prstGeom prst="rect">
              <a:avLst/>
            </a:prstGeom>
          </p:spPr>
        </p:pic>
      </p:grpSp>
      <p:pic>
        <p:nvPicPr>
          <p:cNvPr id="2" name="图片 1"/>
          <p:cNvPicPr>
            <a:picLocks noChangeAspect="1"/>
          </p:cNvPicPr>
          <p:nvPr/>
        </p:nvPicPr>
        <p:blipFill>
          <a:blip r:embed="rId11"/>
          <a:stretch>
            <a:fillRect/>
          </a:stretch>
        </p:blipFill>
        <p:spPr>
          <a:xfrm>
            <a:off x="2255324" y="3989722"/>
            <a:ext cx="3360331" cy="543004"/>
          </a:xfrm>
          <a:prstGeom prst="rect">
            <a:avLst/>
          </a:prstGeom>
        </p:spPr>
      </p:pic>
    </p:spTree>
    <p:extLst>
      <p:ext uri="{BB962C8B-B14F-4D97-AF65-F5344CB8AC3E}">
        <p14:creationId xmlns:p14="http://schemas.microsoft.com/office/powerpoint/2010/main" val="2675122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微软雅黑" panose="020B0503020204020204" pitchFamily="34" charset="-122"/>
                <a:ea typeface="微软雅黑" panose="020B0503020204020204" pitchFamily="34" charset="-122"/>
              </a:rPr>
              <a:t>拟合结果</a:t>
            </a: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21</a:t>
            </a:fld>
            <a:endParaRPr lang="zh-CN" altLang="en-US" b="1" dirty="0">
              <a:solidFill>
                <a:schemeClr val="bg1"/>
              </a:solidFill>
            </a:endParaRPr>
          </a:p>
        </p:txBody>
      </p:sp>
      <p:sp>
        <p:nvSpPr>
          <p:cNvPr id="39" name="文本框 38"/>
          <p:cNvSpPr txBox="1"/>
          <p:nvPr/>
        </p:nvSpPr>
        <p:spPr>
          <a:xfrm>
            <a:off x="269966" y="3831386"/>
            <a:ext cx="5425441" cy="400110"/>
          </a:xfrm>
          <a:prstGeom prst="rect">
            <a:avLst/>
          </a:prstGeom>
          <a:noFill/>
        </p:spPr>
        <p:txBody>
          <a:bodyPr wrap="square" rtlCol="0">
            <a:spAutoFit/>
          </a:bodyPr>
          <a:lstStyle/>
          <a:p>
            <a:pPr marL="342900" indent="-342900">
              <a:buFont typeface="Wingdings" panose="05000000000000000000" pitchFamily="2" charset="2"/>
              <a:buChar char="p"/>
            </a:pPr>
            <a:r>
              <a:rPr lang="en-US" sz="2000" dirty="0">
                <a:latin typeface="微软雅黑" panose="020B0503020204020204" pitchFamily="34" charset="-122"/>
                <a:ea typeface="微软雅黑" panose="020B0503020204020204" pitchFamily="34" charset="-122"/>
              </a:rPr>
              <a:t>J=0 </a:t>
            </a:r>
            <a:r>
              <a:rPr lang="zh-CN" altLang="en-US" sz="2000" dirty="0">
                <a:latin typeface="微软雅黑" panose="020B0503020204020204" pitchFamily="34" charset="-122"/>
                <a:ea typeface="微软雅黑" panose="020B0503020204020204" pitchFamily="34" charset="-122"/>
              </a:rPr>
              <a:t>分波相移</a:t>
            </a:r>
            <a:endParaRPr lang="en-US" sz="2000" dirty="0">
              <a:latin typeface="微软雅黑" panose="020B0503020204020204" pitchFamily="34" charset="-122"/>
              <a:ea typeface="微软雅黑" panose="020B0503020204020204" pitchFamily="34" charset="-122"/>
            </a:endParaRPr>
          </a:p>
        </p:txBody>
      </p:sp>
      <p:sp>
        <p:nvSpPr>
          <p:cNvPr id="6" name="文本框 5"/>
          <p:cNvSpPr txBox="1"/>
          <p:nvPr/>
        </p:nvSpPr>
        <p:spPr>
          <a:xfrm>
            <a:off x="5916282" y="5038614"/>
            <a:ext cx="3258431" cy="523220"/>
          </a:xfrm>
          <a:prstGeom prst="rect">
            <a:avLst/>
          </a:prstGeom>
          <a:noFill/>
        </p:spPr>
        <p:txBody>
          <a:bodyPr wrap="square" rtlCol="0">
            <a:spAutoFit/>
          </a:bodyPr>
          <a:lstStyle/>
          <a:p>
            <a:pPr marL="285750" indent="-28575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低于</a:t>
            </a:r>
            <a:r>
              <a:rPr lang="en-US" altLang="zh-CN" sz="1400" dirty="0">
                <a:latin typeface="微软雅黑" panose="020B0503020204020204" pitchFamily="34" charset="-122"/>
                <a:ea typeface="微软雅黑" panose="020B0503020204020204" pitchFamily="34" charset="-122"/>
              </a:rPr>
              <a:t>200MeV</a:t>
            </a:r>
            <a:r>
              <a:rPr lang="zh-CN" altLang="en-US" sz="1400" dirty="0">
                <a:latin typeface="微软雅黑" panose="020B0503020204020204" pitchFamily="34" charset="-122"/>
                <a:ea typeface="微软雅黑" panose="020B0503020204020204" pitchFamily="34" charset="-122"/>
              </a:rPr>
              <a:t>时，</a:t>
            </a:r>
            <a:r>
              <a:rPr lang="en-US" altLang="zh-CN" sz="1400" dirty="0">
                <a:latin typeface="微软雅黑" panose="020B0503020204020204" pitchFamily="34" charset="-122"/>
                <a:ea typeface="微软雅黑" panose="020B0503020204020204" pitchFamily="34" charset="-122"/>
              </a:rPr>
              <a:t> </a:t>
            </a:r>
            <a:r>
              <a:rPr lang="en-US" altLang="zh-CN" sz="1400" b="1" dirty="0">
                <a:solidFill>
                  <a:srgbClr val="0070C0"/>
                </a:solidFill>
                <a:latin typeface="微软雅黑" panose="020B0503020204020204" pitchFamily="34" charset="-122"/>
                <a:ea typeface="微软雅黑" panose="020B0503020204020204" pitchFamily="34" charset="-122"/>
              </a:rPr>
              <a:t>NLO</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与</a:t>
            </a:r>
            <a:r>
              <a:rPr lang="en-US" altLang="zh-CN" sz="1400" dirty="0">
                <a:latin typeface="微软雅黑" panose="020B0503020204020204" pitchFamily="34" charset="-122"/>
                <a:ea typeface="微软雅黑" panose="020B0503020204020204" pitchFamily="34" charset="-122"/>
              </a:rPr>
              <a:t> </a:t>
            </a:r>
            <a:r>
              <a:rPr lang="en-US" altLang="zh-CN" sz="1400" b="1" dirty="0">
                <a:solidFill>
                  <a:srgbClr val="FF0000"/>
                </a:solidFill>
                <a:latin typeface="微软雅黑" panose="020B0503020204020204" pitchFamily="34" charset="-122"/>
                <a:ea typeface="微软雅黑" panose="020B0503020204020204" pitchFamily="34" charset="-122"/>
              </a:rPr>
              <a:t>NNLO </a:t>
            </a:r>
            <a:r>
              <a:rPr lang="zh-CN" altLang="en-US" sz="1400" b="1" dirty="0">
                <a:solidFill>
                  <a:srgbClr val="FF0000"/>
                </a:solidFill>
                <a:latin typeface="微软雅黑" panose="020B0503020204020204" pitchFamily="34" charset="-122"/>
                <a:ea typeface="微软雅黑" panose="020B0503020204020204" pitchFamily="34" charset="-122"/>
              </a:rPr>
              <a:t>相当</a:t>
            </a:r>
            <a:endParaRPr lang="zh-CN" altLang="en-US" sz="1400" dirty="0">
              <a:latin typeface="微软雅黑" panose="020B0503020204020204" pitchFamily="34" charset="-122"/>
              <a:ea typeface="微软雅黑" panose="020B0503020204020204" pitchFamily="34" charset="-122"/>
            </a:endParaRPr>
          </a:p>
        </p:txBody>
      </p:sp>
      <p:sp>
        <p:nvSpPr>
          <p:cNvPr id="64" name="文本框 63"/>
          <p:cNvSpPr txBox="1"/>
          <p:nvPr/>
        </p:nvSpPr>
        <p:spPr>
          <a:xfrm>
            <a:off x="269966" y="714190"/>
            <a:ext cx="5425441" cy="400110"/>
          </a:xfrm>
          <a:prstGeom prst="rect">
            <a:avLst/>
          </a:prstGeom>
          <a:noFill/>
        </p:spPr>
        <p:txBody>
          <a:bodyPr wrap="square" rtlCol="0">
            <a:spAutoFit/>
          </a:bodyPr>
          <a:lstStyle/>
          <a:p>
            <a:pPr marL="342900" indent="-342900">
              <a:buFont typeface="Wingdings" panose="05000000000000000000" pitchFamily="2" charset="2"/>
              <a:buChar char="p"/>
            </a:pPr>
            <a:r>
              <a:rPr lang="en-US" sz="2000" b="1" dirty="0">
                <a:solidFill>
                  <a:srgbClr val="FF0000"/>
                </a:solidFill>
                <a:latin typeface="微软雅黑" panose="020B0503020204020204" pitchFamily="34" charset="-122"/>
                <a:ea typeface="微软雅黑" panose="020B0503020204020204" pitchFamily="34" charset="-122"/>
              </a:rPr>
              <a:t>NLO/NNLO </a:t>
            </a:r>
            <a:r>
              <a:rPr lang="zh-CN" altLang="en-US" sz="2000" b="1" dirty="0">
                <a:solidFill>
                  <a:srgbClr val="FF0000"/>
                </a:solidFill>
                <a:latin typeface="微软雅黑" panose="020B0503020204020204" pitchFamily="34" charset="-122"/>
                <a:ea typeface="微软雅黑" panose="020B0503020204020204" pitchFamily="34" charset="-122"/>
              </a:rPr>
              <a:t>相对论手征核力的结果</a:t>
            </a:r>
            <a:endParaRPr lang="en-US" sz="2000" b="1" dirty="0">
              <a:solidFill>
                <a:srgbClr val="FF0000"/>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65" name="文本框 64"/>
              <p:cNvSpPr txBox="1"/>
              <p:nvPr/>
            </p:nvSpPr>
            <p:spPr>
              <a:xfrm>
                <a:off x="740927" y="3305031"/>
                <a:ext cx="5688417" cy="276999"/>
              </a:xfrm>
              <a:prstGeom prst="rect">
                <a:avLst/>
              </a:prstGeom>
              <a:noFill/>
            </p:spPr>
            <p:txBody>
              <a:bodyPr wrap="none" rtlCol="0">
                <a:spAutoFit/>
              </a:bodyPr>
              <a:lstStyle/>
              <a:p>
                <a:pPr marL="171450" indent="-171450">
                  <a:buFont typeface="Arial" panose="020B0604020202020204" pitchFamily="34" charset="0"/>
                  <a:buChar char="•"/>
                </a:pPr>
                <a:r>
                  <a:rPr lang="en-US" altLang="zh-CN" sz="1200" dirty="0">
                    <a:solidFill>
                      <a:srgbClr val="00B050"/>
                    </a:solidFill>
                  </a:rPr>
                  <a:t>NR-</a:t>
                </a:r>
                <a14:m>
                  <m:oMath xmlns:m="http://schemas.openxmlformats.org/officeDocument/2006/math">
                    <m:sSup>
                      <m:sSupPr>
                        <m:ctrlPr>
                          <a:rPr lang="en-US" altLang="zh-CN" sz="1200" i="1">
                            <a:solidFill>
                              <a:srgbClr val="00B050"/>
                            </a:solidFill>
                            <a:latin typeface="Cambria Math" panose="02040503050406030204" pitchFamily="18" charset="0"/>
                          </a:rPr>
                        </m:ctrlPr>
                      </m:sSupPr>
                      <m:e>
                        <m:r>
                          <m:rPr>
                            <m:sty m:val="p"/>
                          </m:rPr>
                          <a:rPr lang="en-US" altLang="zh-CN" sz="1200" i="1">
                            <a:solidFill>
                              <a:srgbClr val="00B050"/>
                            </a:solidFill>
                            <a:latin typeface="Cambria Math" panose="02040503050406030204" pitchFamily="18" charset="0"/>
                          </a:rPr>
                          <m:t>N</m:t>
                        </m:r>
                      </m:e>
                      <m:sup>
                        <m:r>
                          <a:rPr lang="en-US" altLang="zh-CN" sz="1200" i="1">
                            <a:solidFill>
                              <a:srgbClr val="00B050"/>
                            </a:solidFill>
                            <a:latin typeface="Cambria Math" panose="02040503050406030204" pitchFamily="18" charset="0"/>
                          </a:rPr>
                          <m:t>3</m:t>
                        </m:r>
                      </m:sup>
                    </m:sSup>
                  </m:oMath>
                </a14:m>
                <a:r>
                  <a:rPr lang="en-US" altLang="zh-CN" sz="1200" dirty="0">
                    <a:solidFill>
                      <a:srgbClr val="00B050"/>
                    </a:solidFill>
                  </a:rPr>
                  <a:t>LO-Idaho: </a:t>
                </a:r>
                <a:r>
                  <a:rPr lang="de-DE" altLang="zh-CN" sz="1200" dirty="0">
                    <a:solidFill>
                      <a:srgbClr val="00B050"/>
                    </a:solidFill>
                  </a:rPr>
                  <a:t>R. Machleidt and D. R. Entem, </a:t>
                </a:r>
                <a:r>
                  <a:rPr lang="en-US" altLang="zh-CN" sz="1200" dirty="0" err="1">
                    <a:solidFill>
                      <a:srgbClr val="00B050"/>
                    </a:solidFill>
                  </a:rPr>
                  <a:t>Phys.Rev.C</a:t>
                </a:r>
                <a:r>
                  <a:rPr lang="en-US" altLang="zh-CN" sz="1200" dirty="0">
                    <a:solidFill>
                      <a:srgbClr val="00B050"/>
                    </a:solidFill>
                  </a:rPr>
                  <a:t>(2003), </a:t>
                </a:r>
                <a:r>
                  <a:rPr lang="de-DE" altLang="zh-CN" sz="1200" dirty="0">
                    <a:solidFill>
                      <a:srgbClr val="00B050"/>
                    </a:solidFill>
                  </a:rPr>
                  <a:t>Phys.Rept.(2011)</a:t>
                </a:r>
                <a:r>
                  <a:rPr lang="en-US" altLang="zh-CN" sz="1200" dirty="0">
                    <a:solidFill>
                      <a:srgbClr val="00B050"/>
                    </a:solidFill>
                  </a:rPr>
                  <a:t> </a:t>
                </a:r>
                <a:endParaRPr lang="zh-CN" altLang="en-US" sz="1200" dirty="0">
                  <a:solidFill>
                    <a:srgbClr val="00B050"/>
                  </a:solidFill>
                </a:endParaRPr>
              </a:p>
            </p:txBody>
          </p:sp>
        </mc:Choice>
        <mc:Fallback xmlns="">
          <p:sp>
            <p:nvSpPr>
              <p:cNvPr id="65" name="文本框 64"/>
              <p:cNvSpPr txBox="1">
                <a:spLocks noRot="1" noChangeAspect="1" noMove="1" noResize="1" noEditPoints="1" noAdjustHandles="1" noChangeArrowheads="1" noChangeShapeType="1" noTextEdit="1"/>
              </p:cNvSpPr>
              <p:nvPr/>
            </p:nvSpPr>
            <p:spPr>
              <a:xfrm>
                <a:off x="740925" y="3305029"/>
                <a:ext cx="5688417" cy="276999"/>
              </a:xfrm>
              <a:prstGeom prst="rect">
                <a:avLst/>
              </a:prstGeom>
              <a:blipFill rotWithShape="0">
                <a:blip r:embed="rId5"/>
                <a:stretch>
                  <a:fillRect b="-173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6" name="文本框 65"/>
              <p:cNvSpPr txBox="1"/>
              <p:nvPr/>
            </p:nvSpPr>
            <p:spPr>
              <a:xfrm>
                <a:off x="740927" y="3493807"/>
                <a:ext cx="6849951" cy="276999"/>
              </a:xfrm>
              <a:prstGeom prst="rect">
                <a:avLst/>
              </a:prstGeom>
              <a:noFill/>
            </p:spPr>
            <p:txBody>
              <a:bodyPr wrap="square" rtlCol="0">
                <a:spAutoFit/>
              </a:bodyPr>
              <a:lstStyle/>
              <a:p>
                <a:pPr marL="171450" indent="-171450">
                  <a:buFont typeface="Arial" panose="020B0604020202020204" pitchFamily="34" charset="0"/>
                  <a:buChar char="•"/>
                </a:pPr>
                <a:r>
                  <a:rPr lang="en-US" altLang="zh-CN" sz="1200" dirty="0">
                    <a:solidFill>
                      <a:srgbClr val="F62AF6"/>
                    </a:solidFill>
                  </a:rPr>
                  <a:t>NR-</a:t>
                </a:r>
                <a14:m>
                  <m:oMath xmlns:m="http://schemas.openxmlformats.org/officeDocument/2006/math">
                    <m:sSup>
                      <m:sSupPr>
                        <m:ctrlPr>
                          <a:rPr lang="en-US" altLang="zh-CN" sz="1200" i="1">
                            <a:solidFill>
                              <a:srgbClr val="F62AF6"/>
                            </a:solidFill>
                            <a:latin typeface="Cambria Math" panose="02040503050406030204" pitchFamily="18" charset="0"/>
                          </a:rPr>
                        </m:ctrlPr>
                      </m:sSupPr>
                      <m:e>
                        <m:r>
                          <m:rPr>
                            <m:sty m:val="p"/>
                          </m:rPr>
                          <a:rPr lang="en-US" altLang="zh-CN" sz="1200" i="1">
                            <a:solidFill>
                              <a:srgbClr val="F62AF6"/>
                            </a:solidFill>
                            <a:latin typeface="Cambria Math" panose="02040503050406030204" pitchFamily="18" charset="0"/>
                          </a:rPr>
                          <m:t>N</m:t>
                        </m:r>
                      </m:e>
                      <m:sup>
                        <m:r>
                          <a:rPr lang="en-US" altLang="zh-CN" sz="1200" i="1">
                            <a:solidFill>
                              <a:srgbClr val="F62AF6"/>
                            </a:solidFill>
                            <a:latin typeface="Cambria Math" panose="02040503050406030204" pitchFamily="18" charset="0"/>
                          </a:rPr>
                          <m:t>3</m:t>
                        </m:r>
                      </m:sup>
                    </m:sSup>
                  </m:oMath>
                </a14:m>
                <a:r>
                  <a:rPr lang="en-US" altLang="zh-CN" sz="1200" dirty="0">
                    <a:solidFill>
                      <a:srgbClr val="F62AF6"/>
                    </a:solidFill>
                  </a:rPr>
                  <a:t>LO-EKM: </a:t>
                </a:r>
                <a:r>
                  <a:rPr lang="de-DE" altLang="zh-CN" sz="1200" dirty="0">
                    <a:solidFill>
                      <a:srgbClr val="F62AF6"/>
                    </a:solidFill>
                  </a:rPr>
                  <a:t>E. Epelbaum, H. Krebs, and U. G. Meißner, Eur.Phys.J.A</a:t>
                </a:r>
                <a:r>
                  <a:rPr lang="en-US" altLang="zh-CN" sz="1200" dirty="0">
                    <a:solidFill>
                      <a:srgbClr val="F62AF6"/>
                    </a:solidFill>
                  </a:rPr>
                  <a:t>(2015), </a:t>
                </a:r>
                <a:r>
                  <a:rPr lang="en-US" altLang="zh-CN" sz="1200" dirty="0" err="1">
                    <a:solidFill>
                      <a:srgbClr val="F62AF6"/>
                    </a:solidFill>
                  </a:rPr>
                  <a:t>Phys.Rev.Lett</a:t>
                </a:r>
                <a:r>
                  <a:rPr lang="en-US" altLang="zh-CN" sz="1200" dirty="0">
                    <a:solidFill>
                      <a:srgbClr val="F62AF6"/>
                    </a:solidFill>
                  </a:rPr>
                  <a:t>. (2015).</a:t>
                </a:r>
                <a:endParaRPr lang="zh-CN" altLang="en-US" sz="1200" dirty="0">
                  <a:solidFill>
                    <a:srgbClr val="F62AF6"/>
                  </a:solidFill>
                </a:endParaRPr>
              </a:p>
            </p:txBody>
          </p:sp>
        </mc:Choice>
        <mc:Fallback xmlns="">
          <p:sp>
            <p:nvSpPr>
              <p:cNvPr id="66" name="文本框 65"/>
              <p:cNvSpPr txBox="1">
                <a:spLocks noRot="1" noChangeAspect="1" noMove="1" noResize="1" noEditPoints="1" noAdjustHandles="1" noChangeArrowheads="1" noChangeShapeType="1" noTextEdit="1"/>
              </p:cNvSpPr>
              <p:nvPr/>
            </p:nvSpPr>
            <p:spPr>
              <a:xfrm>
                <a:off x="740925" y="3493805"/>
                <a:ext cx="6849951" cy="276999"/>
              </a:xfrm>
              <a:prstGeom prst="rect">
                <a:avLst/>
              </a:prstGeom>
              <a:blipFill rotWithShape="0">
                <a:blip r:embed="rId6"/>
                <a:stretch>
                  <a:fillRect b="-17391"/>
                </a:stretch>
              </a:blipFill>
            </p:spPr>
            <p:txBody>
              <a:bodyPr/>
              <a:lstStyle/>
              <a:p>
                <a:r>
                  <a:rPr lang="zh-CN" altLang="en-US">
                    <a:noFill/>
                  </a:rPr>
                  <a:t> </a:t>
                </a:r>
              </a:p>
            </p:txBody>
          </p:sp>
        </mc:Fallback>
      </mc:AlternateContent>
      <p:grpSp>
        <p:nvGrpSpPr>
          <p:cNvPr id="67" name="组合 66"/>
          <p:cNvGrpSpPr/>
          <p:nvPr/>
        </p:nvGrpSpPr>
        <p:grpSpPr>
          <a:xfrm>
            <a:off x="731540" y="1104693"/>
            <a:ext cx="7633064" cy="1551821"/>
            <a:chOff x="722832" y="4288033"/>
            <a:chExt cx="7633064" cy="1551821"/>
          </a:xfrm>
        </p:grpSpPr>
        <p:grpSp>
          <p:nvGrpSpPr>
            <p:cNvPr id="68" name="组合 67"/>
            <p:cNvGrpSpPr/>
            <p:nvPr/>
          </p:nvGrpSpPr>
          <p:grpSpPr>
            <a:xfrm>
              <a:off x="722832" y="4288033"/>
              <a:ext cx="7633064" cy="1551821"/>
              <a:chOff x="766353" y="4105192"/>
              <a:chExt cx="7633064" cy="1551821"/>
            </a:xfrm>
          </p:grpSpPr>
          <p:pic>
            <p:nvPicPr>
              <p:cNvPr id="70" name="图片 69"/>
              <p:cNvPicPr>
                <a:picLocks noChangeAspect="1"/>
              </p:cNvPicPr>
              <p:nvPr/>
            </p:nvPicPr>
            <p:blipFill>
              <a:blip r:embed="rId7"/>
              <a:stretch>
                <a:fillRect/>
              </a:stretch>
            </p:blipFill>
            <p:spPr>
              <a:xfrm>
                <a:off x="803344" y="4105192"/>
                <a:ext cx="7543801" cy="1551821"/>
              </a:xfrm>
              <a:prstGeom prst="rect">
                <a:avLst/>
              </a:prstGeom>
            </p:spPr>
          </p:pic>
          <p:sp>
            <p:nvSpPr>
              <p:cNvPr id="71" name="圆角矩形 70"/>
              <p:cNvSpPr/>
              <p:nvPr/>
            </p:nvSpPr>
            <p:spPr>
              <a:xfrm>
                <a:off x="766354" y="5091192"/>
                <a:ext cx="7633063" cy="238545"/>
              </a:xfrm>
              <a:prstGeom prst="roundRect">
                <a:avLst/>
              </a:prstGeom>
              <a:solidFill>
                <a:srgbClr val="00B05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圆角矩形 71"/>
              <p:cNvSpPr/>
              <p:nvPr/>
            </p:nvSpPr>
            <p:spPr>
              <a:xfrm>
                <a:off x="766353" y="5320969"/>
                <a:ext cx="7633063" cy="238545"/>
              </a:xfrm>
              <a:prstGeom prst="roundRect">
                <a:avLst/>
              </a:prstGeom>
              <a:solidFill>
                <a:srgbClr val="F62AF6">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9" name="矩形 68"/>
            <p:cNvSpPr/>
            <p:nvPr/>
          </p:nvSpPr>
          <p:spPr>
            <a:xfrm>
              <a:off x="2113742" y="5057689"/>
              <a:ext cx="485055" cy="6829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 name="组合 72"/>
          <p:cNvGrpSpPr/>
          <p:nvPr/>
        </p:nvGrpSpPr>
        <p:grpSpPr>
          <a:xfrm>
            <a:off x="146821" y="2745349"/>
            <a:ext cx="8867774" cy="470847"/>
            <a:chOff x="-76919" y="7290234"/>
            <a:chExt cx="8173329" cy="470847"/>
          </a:xfrm>
        </p:grpSpPr>
        <p:sp>
          <p:nvSpPr>
            <p:cNvPr id="74" name="圆角矩形 73"/>
            <p:cNvSpPr/>
            <p:nvPr/>
          </p:nvSpPr>
          <p:spPr>
            <a:xfrm>
              <a:off x="-76919" y="7290234"/>
              <a:ext cx="8173329" cy="470847"/>
            </a:xfrm>
            <a:prstGeom prst="round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5" name="文本框 74"/>
                <p:cNvSpPr txBox="1"/>
                <p:nvPr/>
              </p:nvSpPr>
              <p:spPr>
                <a:xfrm>
                  <a:off x="1551337" y="7384047"/>
                  <a:ext cx="5004825" cy="283219"/>
                </a:xfrm>
                <a:prstGeom prst="rect">
                  <a:avLst/>
                </a:prstGeom>
                <a:noFill/>
              </p:spPr>
              <p:txBody>
                <a:bodyPr wrap="square" lIns="0" tIns="0" rIns="0" bIns="0" rtlCol="0">
                  <a:spAutoFit/>
                </a:bodyPr>
                <a:lstStyle/>
                <a:p>
                  <a:r>
                    <a:rPr lang="zh-CN" altLang="en-US" b="1" dirty="0">
                      <a:solidFill>
                        <a:srgbClr val="FF0000"/>
                      </a:solidFill>
                      <a:latin typeface="微软雅黑" panose="020B0503020204020204" pitchFamily="34" charset="-122"/>
                      <a:ea typeface="微软雅黑" panose="020B0503020204020204" pitchFamily="34" charset="-122"/>
                    </a:rPr>
                    <a:t>相对论 </a:t>
                  </a:r>
                  <a:r>
                    <a:rPr lang="en-US" altLang="zh-CN" b="1" dirty="0">
                      <a:solidFill>
                        <a:srgbClr val="FF0000"/>
                      </a:solidFill>
                      <a:latin typeface="微软雅黑" panose="020B0503020204020204" pitchFamily="34" charset="-122"/>
                      <a:ea typeface="微软雅黑" panose="020B0503020204020204" pitchFamily="34" charset="-122"/>
                    </a:rPr>
                    <a:t>NNLO </a:t>
                  </a:r>
                  <a:r>
                    <a:rPr lang="zh-CN" altLang="en-US" b="1" dirty="0">
                      <a:solidFill>
                        <a:srgbClr val="FF0000"/>
                      </a:solidFill>
                      <a:latin typeface="微软雅黑" panose="020B0503020204020204" pitchFamily="34" charset="-122"/>
                      <a:ea typeface="微软雅黑" panose="020B0503020204020204" pitchFamily="34" charset="-122"/>
                    </a:rPr>
                    <a:t>可以与</a:t>
                  </a:r>
                  <a:r>
                    <a:rPr lang="en-US" b="1" dirty="0">
                      <a:solidFill>
                        <a:srgbClr val="FF0000"/>
                      </a:solidFill>
                      <a:latin typeface="微软雅黑" panose="020B0503020204020204" pitchFamily="34" charset="-122"/>
                      <a:ea typeface="微软雅黑" panose="020B0503020204020204" pitchFamily="34" charset="-122"/>
                    </a:rPr>
                    <a:t> </a:t>
                  </a:r>
                  <a:r>
                    <a:rPr lang="zh-CN" altLang="en-US" b="1" dirty="0">
                      <a:solidFill>
                        <a:srgbClr val="FF0000"/>
                      </a:solidFill>
                      <a:latin typeface="微软雅黑" panose="020B0503020204020204" pitchFamily="34" charset="-122"/>
                      <a:ea typeface="微软雅黑" panose="020B0503020204020204" pitchFamily="34" charset="-122"/>
                    </a:rPr>
                    <a:t>非相对论</a:t>
                  </a:r>
                  <a14:m>
                    <m:oMath xmlns:m="http://schemas.openxmlformats.org/officeDocument/2006/math">
                      <m:sSup>
                        <m:sSupPr>
                          <m:ctrlPr>
                            <a:rPr lang="en-US" altLang="zh-CN" b="1" i="1">
                              <a:solidFill>
                                <a:srgbClr val="FF0000"/>
                              </a:solidFill>
                              <a:latin typeface="Cambria Math" panose="02040503050406030204" pitchFamily="18" charset="0"/>
                            </a:rPr>
                          </m:ctrlPr>
                        </m:sSupPr>
                        <m:e>
                          <m:r>
                            <a:rPr lang="en-US" altLang="zh-CN" b="1" i="0">
                              <a:solidFill>
                                <a:srgbClr val="FF0000"/>
                              </a:solidFill>
                              <a:latin typeface="Cambria Math" panose="02040503050406030204" pitchFamily="18" charset="0"/>
                            </a:rPr>
                            <m:t>𝐍</m:t>
                          </m:r>
                        </m:e>
                        <m:sup>
                          <m:r>
                            <a:rPr lang="en-US" altLang="zh-CN" b="1" i="0">
                              <a:solidFill>
                                <a:srgbClr val="FF0000"/>
                              </a:solidFill>
                              <a:latin typeface="Cambria Math" panose="02040503050406030204" pitchFamily="18" charset="0"/>
                            </a:rPr>
                            <m:t>𝟑</m:t>
                          </m:r>
                        </m:sup>
                      </m:sSup>
                      <m:r>
                        <a:rPr lang="en-US" altLang="zh-CN" b="1" i="0">
                          <a:solidFill>
                            <a:srgbClr val="FF0000"/>
                          </a:solidFill>
                          <a:latin typeface="Cambria Math" panose="02040503050406030204" pitchFamily="18" charset="0"/>
                        </a:rPr>
                        <m:t>𝐋𝐎</m:t>
                      </m:r>
                    </m:oMath>
                  </a14:m>
                  <a:r>
                    <a:rPr lang="en-US" b="1" dirty="0">
                      <a:solidFill>
                        <a:srgbClr val="FF0000"/>
                      </a:solidFill>
                      <a:latin typeface="微软雅黑" panose="020B0503020204020204" pitchFamily="34" charset="-122"/>
                      <a:ea typeface="微软雅黑" panose="020B0503020204020204" pitchFamily="34" charset="-122"/>
                    </a:rPr>
                    <a:t> </a:t>
                  </a:r>
                  <a:r>
                    <a:rPr lang="zh-CN" altLang="en-US" b="1" dirty="0">
                      <a:solidFill>
                        <a:srgbClr val="FF0000"/>
                      </a:solidFill>
                      <a:latin typeface="微软雅黑" panose="020B0503020204020204" pitchFamily="34" charset="-122"/>
                      <a:ea typeface="微软雅黑" panose="020B0503020204020204" pitchFamily="34" charset="-122"/>
                    </a:rPr>
                    <a:t>结果媲美</a:t>
                  </a:r>
                  <a:r>
                    <a:rPr lang="en-US" b="1" dirty="0">
                      <a:solidFill>
                        <a:srgbClr val="FF0000"/>
                      </a:solidFill>
                      <a:latin typeface="微软雅黑" panose="020B0503020204020204" pitchFamily="34" charset="-122"/>
                      <a:ea typeface="微软雅黑" panose="020B0503020204020204" pitchFamily="34" charset="-122"/>
                    </a:rPr>
                    <a:t>  </a:t>
                  </a:r>
                </a:p>
              </p:txBody>
            </p:sp>
          </mc:Choice>
          <mc:Fallback xmlns="">
            <p:sp>
              <p:nvSpPr>
                <p:cNvPr id="75" name="文本框 74"/>
                <p:cNvSpPr txBox="1">
                  <a:spLocks noRot="1" noChangeAspect="1" noMove="1" noResize="1" noEditPoints="1" noAdjustHandles="1" noChangeArrowheads="1" noChangeShapeType="1" noTextEdit="1"/>
                </p:cNvSpPr>
                <p:nvPr/>
              </p:nvSpPr>
              <p:spPr>
                <a:xfrm>
                  <a:off x="1551337" y="7384047"/>
                  <a:ext cx="5004825" cy="283219"/>
                </a:xfrm>
                <a:prstGeom prst="rect">
                  <a:avLst/>
                </a:prstGeom>
                <a:blipFill rotWithShape="0">
                  <a:blip r:embed="rId8"/>
                  <a:stretch>
                    <a:fillRect l="-2694" t="-26087" b="-50000"/>
                  </a:stretch>
                </a:blipFill>
              </p:spPr>
              <p:txBody>
                <a:bodyPr/>
                <a:lstStyle/>
                <a:p>
                  <a:r>
                    <a:rPr lang="zh-CN" altLang="en-US">
                      <a:noFill/>
                    </a:rPr>
                    <a:t> </a:t>
                  </a:r>
                </a:p>
              </p:txBody>
            </p:sp>
          </mc:Fallback>
        </mc:AlternateContent>
      </p:grpSp>
      <mc:AlternateContent xmlns:mc="http://schemas.openxmlformats.org/markup-compatibility/2006">
        <mc:Choice xmlns:a14="http://schemas.microsoft.com/office/drawing/2010/main" Requires="a14">
          <p:sp>
            <p:nvSpPr>
              <p:cNvPr id="76" name="文本框 75"/>
              <p:cNvSpPr txBox="1"/>
              <p:nvPr/>
            </p:nvSpPr>
            <p:spPr>
              <a:xfrm>
                <a:off x="5916282" y="5567998"/>
                <a:ext cx="3258433" cy="528030"/>
              </a:xfrm>
              <a:prstGeom prst="rect">
                <a:avLst/>
              </a:prstGeom>
              <a:noFill/>
            </p:spPr>
            <p:txBody>
              <a:bodyPr wrap="square" rtlCol="0">
                <a:spAutoFit/>
              </a:bodyPr>
              <a:lstStyle/>
              <a:p>
                <a:pPr marL="285750" indent="-285750">
                  <a:buFont typeface="Arial" panose="020B0604020202020204" pitchFamily="34" charset="0"/>
                  <a:buChar char="•"/>
                </a:pPr>
                <a:r>
                  <a:rPr lang="zh-CN" altLang="en-US" sz="1400" dirty="0">
                    <a:solidFill>
                      <a:schemeClr val="tx1"/>
                    </a:solidFill>
                    <a:latin typeface="微软雅黑" panose="020B0503020204020204" pitchFamily="34" charset="-122"/>
                    <a:ea typeface="微软雅黑" panose="020B0503020204020204" pitchFamily="34" charset="-122"/>
                  </a:rPr>
                  <a:t>在 </a:t>
                </a:r>
                <a14:m>
                  <m:oMath xmlns:m="http://schemas.openxmlformats.org/officeDocument/2006/math">
                    <m:sPre>
                      <m:sPrePr>
                        <m:ctrlPr>
                          <a:rPr lang="en-US" altLang="zh-CN" sz="1100" i="1">
                            <a:solidFill>
                              <a:schemeClr val="tx1"/>
                            </a:solidFill>
                            <a:latin typeface="Cambria Math" panose="02040503050406030204" pitchFamily="18" charset="0"/>
                          </a:rPr>
                        </m:ctrlPr>
                      </m:sPrePr>
                      <m:sub/>
                      <m:sup>
                        <m:r>
                          <a:rPr lang="en-US" altLang="zh-CN" sz="1400" b="0" i="1">
                            <a:solidFill>
                              <a:schemeClr val="tx1"/>
                            </a:solidFill>
                            <a:latin typeface="Cambria Math" panose="02040503050406030204" pitchFamily="18" charset="0"/>
                          </a:rPr>
                          <m:t>1</m:t>
                        </m:r>
                      </m:sup>
                      <m:e>
                        <m:sSub>
                          <m:sSubPr>
                            <m:ctrlPr>
                              <a:rPr lang="en-US" altLang="zh-CN" sz="1400" i="1">
                                <a:solidFill>
                                  <a:schemeClr val="tx1"/>
                                </a:solidFill>
                                <a:latin typeface="Cambria Math" panose="02040503050406030204" pitchFamily="18" charset="0"/>
                              </a:rPr>
                            </m:ctrlPr>
                          </m:sSubPr>
                          <m:e>
                            <m:r>
                              <a:rPr lang="en-US" altLang="zh-CN" sz="1400" b="0" i="1">
                                <a:solidFill>
                                  <a:schemeClr val="tx1"/>
                                </a:solidFill>
                                <a:latin typeface="Cambria Math" panose="02040503050406030204" pitchFamily="18" charset="0"/>
                              </a:rPr>
                              <m:t>𝑆</m:t>
                            </m:r>
                          </m:e>
                          <m:sub>
                            <m:r>
                              <a:rPr lang="en-US" altLang="zh-CN" sz="1400" b="0" i="1">
                                <a:solidFill>
                                  <a:schemeClr val="tx1"/>
                                </a:solidFill>
                                <a:latin typeface="Cambria Math" panose="02040503050406030204" pitchFamily="18" charset="0"/>
                              </a:rPr>
                              <m:t>0</m:t>
                            </m:r>
                          </m:sub>
                        </m:sSub>
                      </m:e>
                    </m:sPre>
                  </m:oMath>
                </a14:m>
                <a:r>
                  <a:rPr lang="zh-CN" altLang="en-US" sz="1400" dirty="0">
                    <a:solidFill>
                      <a:schemeClr val="tx1"/>
                    </a:solidFill>
                    <a:latin typeface="微软雅黑" panose="020B0503020204020204" pitchFamily="34" charset="-122"/>
                    <a:ea typeface="微软雅黑" panose="020B0503020204020204" pitchFamily="34" charset="-122"/>
                  </a:rPr>
                  <a:t>，</a:t>
                </a:r>
                <a:r>
                  <a:rPr lang="en-US" altLang="zh-CN" sz="1400" dirty="0">
                    <a:solidFill>
                      <a:schemeClr val="tx1"/>
                    </a:solidFill>
                    <a:latin typeface="微软雅黑" panose="020B0503020204020204" pitchFamily="34" charset="-122"/>
                    <a:ea typeface="微软雅黑" panose="020B0503020204020204" pitchFamily="34" charset="-122"/>
                  </a:rPr>
                  <a:t> </a:t>
                </a:r>
                <a:r>
                  <a:rPr lang="en-US" altLang="zh-CN" sz="1400" b="1" dirty="0">
                    <a:solidFill>
                      <a:srgbClr val="F62AF6"/>
                    </a:solidFill>
                    <a:latin typeface="微软雅黑" panose="020B0503020204020204" pitchFamily="34" charset="-122"/>
                    <a:ea typeface="微软雅黑" panose="020B0503020204020204" pitchFamily="34" charset="-122"/>
                  </a:rPr>
                  <a:t>NR-</a:t>
                </a:r>
                <a14:m>
                  <m:oMath xmlns:m="http://schemas.openxmlformats.org/officeDocument/2006/math">
                    <m:sSup>
                      <m:sSupPr>
                        <m:ctrlPr>
                          <a:rPr lang="en-US" altLang="zh-CN" sz="1400" b="1" i="1">
                            <a:solidFill>
                              <a:srgbClr val="F62AF6"/>
                            </a:solidFill>
                            <a:latin typeface="Cambria Math" panose="02040503050406030204" pitchFamily="18" charset="0"/>
                          </a:rPr>
                        </m:ctrlPr>
                      </m:sSupPr>
                      <m:e>
                        <m:r>
                          <a:rPr lang="en-US" altLang="zh-CN" sz="1400" b="1">
                            <a:solidFill>
                              <a:srgbClr val="F62AF6"/>
                            </a:solidFill>
                            <a:latin typeface="Cambria Math" panose="02040503050406030204" pitchFamily="18" charset="0"/>
                          </a:rPr>
                          <m:t>𝐍</m:t>
                        </m:r>
                      </m:e>
                      <m:sup>
                        <m:r>
                          <a:rPr lang="en-US" altLang="zh-CN" sz="1400" b="1">
                            <a:solidFill>
                              <a:srgbClr val="F62AF6"/>
                            </a:solidFill>
                            <a:latin typeface="Cambria Math" panose="02040503050406030204" pitchFamily="18" charset="0"/>
                          </a:rPr>
                          <m:t>𝟑</m:t>
                        </m:r>
                      </m:sup>
                    </m:sSup>
                  </m:oMath>
                </a14:m>
                <a:r>
                  <a:rPr lang="en-US" altLang="zh-CN" sz="1400" b="1" dirty="0">
                    <a:solidFill>
                      <a:srgbClr val="F62AF6"/>
                    </a:solidFill>
                    <a:latin typeface="微软雅黑" panose="020B0503020204020204" pitchFamily="34" charset="-122"/>
                    <a:ea typeface="微软雅黑" panose="020B0503020204020204" pitchFamily="34" charset="-122"/>
                  </a:rPr>
                  <a:t>LO-EKM</a:t>
                </a:r>
                <a:r>
                  <a:rPr lang="zh-CN" altLang="en-US" sz="1400" dirty="0">
                    <a:latin typeface="微软雅黑" panose="020B0503020204020204" pitchFamily="34" charset="-122"/>
                    <a:ea typeface="微软雅黑" panose="020B0503020204020204" pitchFamily="34" charset="-122"/>
                  </a:rPr>
                  <a:t>对</a:t>
                </a:r>
                <a:r>
                  <a:rPr lang="en-US" altLang="zh-CN" sz="1400" dirty="0">
                    <a:latin typeface="微软雅黑" panose="020B0503020204020204" pitchFamily="34" charset="-122"/>
                    <a:ea typeface="微软雅黑" panose="020B0503020204020204" pitchFamily="34" charset="-122"/>
                  </a:rPr>
                  <a:t> [100,200]MeV</a:t>
                </a:r>
                <a:r>
                  <a:rPr lang="zh-CN" altLang="en-US" sz="1400" dirty="0">
                    <a:latin typeface="微软雅黑" panose="020B0503020204020204" pitchFamily="34" charset="-122"/>
                    <a:ea typeface="微软雅黑" panose="020B0503020204020204" pitchFamily="34" charset="-122"/>
                  </a:rPr>
                  <a:t>区间的相移描述略差</a:t>
                </a:r>
                <a:endParaRPr lang="zh-CN" altLang="en-US" sz="1400" b="1" dirty="0">
                  <a:latin typeface="微软雅黑" panose="020B0503020204020204" pitchFamily="34" charset="-122"/>
                  <a:ea typeface="微软雅黑" panose="020B0503020204020204" pitchFamily="34" charset="-122"/>
                </a:endParaRPr>
              </a:p>
            </p:txBody>
          </p:sp>
        </mc:Choice>
        <mc:Fallback>
          <p:sp>
            <p:nvSpPr>
              <p:cNvPr id="76" name="文本框 75"/>
              <p:cNvSpPr txBox="1">
                <a:spLocks noRot="1" noChangeAspect="1" noMove="1" noResize="1" noEditPoints="1" noAdjustHandles="1" noChangeArrowheads="1" noChangeShapeType="1" noTextEdit="1"/>
              </p:cNvSpPr>
              <p:nvPr/>
            </p:nvSpPr>
            <p:spPr>
              <a:xfrm>
                <a:off x="5916282" y="5567998"/>
                <a:ext cx="3258433" cy="528030"/>
              </a:xfrm>
              <a:prstGeom prst="rect">
                <a:avLst/>
              </a:prstGeom>
              <a:blipFill rotWithShape="0">
                <a:blip r:embed="rId9"/>
                <a:stretch>
                  <a:fillRect l="-375" b="-11494"/>
                </a:stretch>
              </a:blipFill>
            </p:spPr>
            <p:txBody>
              <a:bodyPr/>
              <a:lstStyle/>
              <a:p>
                <a:r>
                  <a:rPr lang="zh-CN" altLang="en-US">
                    <a:noFill/>
                  </a:rPr>
                  <a:t> </a:t>
                </a:r>
              </a:p>
            </p:txBody>
          </p:sp>
        </mc:Fallback>
      </mc:AlternateContent>
      <p:sp>
        <p:nvSpPr>
          <p:cNvPr id="36" name="文本框 35"/>
          <p:cNvSpPr txBox="1"/>
          <p:nvPr/>
        </p:nvSpPr>
        <p:spPr>
          <a:xfrm>
            <a:off x="7116416" y="6101483"/>
            <a:ext cx="1996059" cy="261610"/>
          </a:xfrm>
          <a:prstGeom prst="rect">
            <a:avLst/>
          </a:prstGeom>
          <a:noFill/>
        </p:spPr>
        <p:txBody>
          <a:bodyPr wrap="none" rtlCol="0">
            <a:spAutoFit/>
          </a:bodyPr>
          <a:lstStyle/>
          <a:p>
            <a:r>
              <a:rPr lang="en-US" altLang="zh-CN" sz="1100" dirty="0">
                <a:solidFill>
                  <a:srgbClr val="FF0000"/>
                </a:solidFill>
              </a:rPr>
              <a:t>Maybe because of the p-p data </a:t>
            </a:r>
            <a:endParaRPr lang="zh-CN" altLang="en-US" sz="1100" dirty="0">
              <a:solidFill>
                <a:srgbClr val="FF0000"/>
              </a:solidFill>
            </a:endParaRPr>
          </a:p>
        </p:txBody>
      </p:sp>
      <p:sp>
        <p:nvSpPr>
          <p:cNvPr id="28" name="圆角矩形 27"/>
          <p:cNvSpPr/>
          <p:nvPr/>
        </p:nvSpPr>
        <p:spPr>
          <a:xfrm>
            <a:off x="6405156" y="1874349"/>
            <a:ext cx="500742" cy="217969"/>
          </a:xfrm>
          <a:prstGeom prst="roundRect">
            <a:avLst/>
          </a:prstGeom>
          <a:solidFill>
            <a:srgbClr val="00B0F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p:cNvSpPr/>
          <p:nvPr/>
        </p:nvSpPr>
        <p:spPr>
          <a:xfrm>
            <a:off x="2682241" y="2330757"/>
            <a:ext cx="500742" cy="217969"/>
          </a:xfrm>
          <a:prstGeom prst="roundRect">
            <a:avLst/>
          </a:prstGeom>
          <a:solidFill>
            <a:srgbClr val="00B0F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29"/>
          <p:cNvSpPr/>
          <p:nvPr/>
        </p:nvSpPr>
        <p:spPr>
          <a:xfrm>
            <a:off x="3165565" y="1653052"/>
            <a:ext cx="500742" cy="217969"/>
          </a:xfrm>
          <a:prstGeom prst="roundRect">
            <a:avLst/>
          </a:prstGeom>
          <a:solidFill>
            <a:srgbClr val="00B0F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376" y="4177461"/>
            <a:ext cx="5828351" cy="2185632"/>
          </a:xfrm>
          <a:prstGeom prst="rect">
            <a:avLst/>
          </a:prstGeom>
        </p:spPr>
      </p:pic>
      <mc:AlternateContent xmlns:mc="http://schemas.openxmlformats.org/markup-compatibility/2006">
        <mc:Choice xmlns:a14="http://schemas.microsoft.com/office/drawing/2010/main" Requires="a14">
          <p:sp>
            <p:nvSpPr>
              <p:cNvPr id="31" name="文本框 30"/>
              <p:cNvSpPr txBox="1"/>
              <p:nvPr/>
            </p:nvSpPr>
            <p:spPr>
              <a:xfrm>
                <a:off x="5916280" y="4322234"/>
                <a:ext cx="3182371" cy="743473"/>
              </a:xfrm>
              <a:prstGeom prst="rect">
                <a:avLst/>
              </a:prstGeom>
              <a:noFill/>
            </p:spPr>
            <p:txBody>
              <a:bodyPr wrap="square" rtlCol="0">
                <a:spAutoFit/>
              </a:bodyPr>
              <a:lstStyle/>
              <a:p>
                <a:pPr marL="285750" indent="-28575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低于</a:t>
                </a:r>
                <a:r>
                  <a:rPr lang="en-US" altLang="zh-CN" sz="1400" dirty="0">
                    <a:latin typeface="微软雅黑" panose="020B0503020204020204" pitchFamily="34" charset="-122"/>
                    <a:ea typeface="微软雅黑" panose="020B0503020204020204" pitchFamily="34" charset="-122"/>
                  </a:rPr>
                  <a:t>200MeV</a:t>
                </a:r>
                <a:r>
                  <a:rPr lang="zh-CN" altLang="en-US" sz="1400" dirty="0">
                    <a:latin typeface="微软雅黑" panose="020B0503020204020204" pitchFamily="34" charset="-122"/>
                    <a:ea typeface="微软雅黑" panose="020B0503020204020204" pitchFamily="34" charset="-122"/>
                  </a:rPr>
                  <a:t>时，</a:t>
                </a:r>
                <a:r>
                  <a:rPr lang="en-US" altLang="zh-CN" sz="1400" dirty="0"/>
                  <a:t> </a:t>
                </a:r>
                <a:r>
                  <a:rPr lang="en-US" altLang="zh-CN" sz="1400" b="1" dirty="0">
                    <a:solidFill>
                      <a:srgbClr val="FF0000"/>
                    </a:solidFill>
                    <a:latin typeface="微软雅黑" panose="020B0503020204020204" pitchFamily="34" charset="-122"/>
                    <a:ea typeface="微软雅黑" panose="020B0503020204020204" pitchFamily="34" charset="-122"/>
                  </a:rPr>
                  <a:t>NNLO, </a:t>
                </a:r>
                <a:r>
                  <a:rPr lang="en-US" altLang="zh-CN" sz="1400" b="1" dirty="0">
                    <a:solidFill>
                      <a:srgbClr val="00B050"/>
                    </a:solidFill>
                    <a:latin typeface="微软雅黑" panose="020B0503020204020204" pitchFamily="34" charset="-122"/>
                    <a:ea typeface="微软雅黑" panose="020B0503020204020204" pitchFamily="34" charset="-122"/>
                  </a:rPr>
                  <a:t>NR-</a:t>
                </a:r>
                <a14:m>
                  <m:oMath xmlns:m="http://schemas.openxmlformats.org/officeDocument/2006/math">
                    <m:sSup>
                      <m:sSupPr>
                        <m:ctrlPr>
                          <a:rPr lang="en-US" altLang="zh-CN" sz="1400" b="1" i="1">
                            <a:solidFill>
                              <a:srgbClr val="00B050"/>
                            </a:solidFill>
                            <a:latin typeface="Cambria Math" panose="02040503050406030204" pitchFamily="18" charset="0"/>
                          </a:rPr>
                        </m:ctrlPr>
                      </m:sSupPr>
                      <m:e>
                        <m:r>
                          <a:rPr lang="en-US" altLang="zh-CN" sz="1400" b="1">
                            <a:solidFill>
                              <a:srgbClr val="00B050"/>
                            </a:solidFill>
                            <a:latin typeface="Cambria Math" panose="02040503050406030204" pitchFamily="18" charset="0"/>
                          </a:rPr>
                          <m:t>𝐍</m:t>
                        </m:r>
                      </m:e>
                      <m:sup>
                        <m:r>
                          <a:rPr lang="en-US" altLang="zh-CN" sz="1400" b="1">
                            <a:solidFill>
                              <a:srgbClr val="00B050"/>
                            </a:solidFill>
                            <a:latin typeface="Cambria Math" panose="02040503050406030204" pitchFamily="18" charset="0"/>
                          </a:rPr>
                          <m:t>𝟑</m:t>
                        </m:r>
                      </m:sup>
                    </m:sSup>
                  </m:oMath>
                </a14:m>
                <a:r>
                  <a:rPr lang="en-US" altLang="zh-CN" sz="1400" b="1" dirty="0">
                    <a:solidFill>
                      <a:srgbClr val="00B050"/>
                    </a:solidFill>
                    <a:latin typeface="微软雅黑" panose="020B0503020204020204" pitchFamily="34" charset="-122"/>
                    <a:ea typeface="微软雅黑" panose="020B0503020204020204" pitchFamily="34" charset="-122"/>
                  </a:rPr>
                  <a:t>LO-Idaho,</a:t>
                </a:r>
                <a:r>
                  <a:rPr lang="en-US" altLang="zh-CN" sz="1400" b="1" dirty="0">
                    <a:latin typeface="微软雅黑" panose="020B0503020204020204" pitchFamily="34" charset="-122"/>
                    <a:ea typeface="微软雅黑" panose="020B0503020204020204" pitchFamily="34" charset="-122"/>
                  </a:rPr>
                  <a:t> </a:t>
                </a:r>
                <a:r>
                  <a:rPr lang="en-US" altLang="zh-CN" sz="1400" b="1" dirty="0">
                    <a:solidFill>
                      <a:srgbClr val="F62AF6"/>
                    </a:solidFill>
                    <a:latin typeface="微软雅黑" panose="020B0503020204020204" pitchFamily="34" charset="-122"/>
                    <a:ea typeface="微软雅黑" panose="020B0503020204020204" pitchFamily="34" charset="-122"/>
                  </a:rPr>
                  <a:t>NR-</a:t>
                </a:r>
                <a14:m>
                  <m:oMath xmlns:m="http://schemas.openxmlformats.org/officeDocument/2006/math">
                    <m:sSup>
                      <m:sSupPr>
                        <m:ctrlPr>
                          <a:rPr lang="en-US" altLang="zh-CN" sz="1400" b="1" i="1">
                            <a:solidFill>
                              <a:srgbClr val="F62AF6"/>
                            </a:solidFill>
                            <a:latin typeface="Cambria Math" panose="02040503050406030204" pitchFamily="18" charset="0"/>
                          </a:rPr>
                        </m:ctrlPr>
                      </m:sSupPr>
                      <m:e>
                        <m:r>
                          <a:rPr lang="en-US" altLang="zh-CN" sz="1400" b="1">
                            <a:solidFill>
                              <a:srgbClr val="F62AF6"/>
                            </a:solidFill>
                            <a:latin typeface="Cambria Math" panose="02040503050406030204" pitchFamily="18" charset="0"/>
                          </a:rPr>
                          <m:t>𝐍</m:t>
                        </m:r>
                      </m:e>
                      <m:sup>
                        <m:r>
                          <a:rPr lang="en-US" altLang="zh-CN" sz="1400" b="1">
                            <a:solidFill>
                              <a:srgbClr val="F62AF6"/>
                            </a:solidFill>
                            <a:latin typeface="Cambria Math" panose="02040503050406030204" pitchFamily="18" charset="0"/>
                          </a:rPr>
                          <m:t>𝟑</m:t>
                        </m:r>
                      </m:sup>
                    </m:sSup>
                  </m:oMath>
                </a14:m>
                <a:r>
                  <a:rPr lang="en-US" altLang="zh-CN" sz="1400" b="1" dirty="0">
                    <a:solidFill>
                      <a:srgbClr val="F62AF6"/>
                    </a:solidFill>
                    <a:latin typeface="微软雅黑" panose="020B0503020204020204" pitchFamily="34" charset="-122"/>
                    <a:ea typeface="微软雅黑" panose="020B0503020204020204" pitchFamily="34" charset="-122"/>
                  </a:rPr>
                  <a:t>LO-EKM </a:t>
                </a:r>
                <a:r>
                  <a:rPr lang="zh-CN" altLang="en-US" sz="1400" dirty="0">
                    <a:latin typeface="微软雅黑" panose="020B0503020204020204" pitchFamily="34" charset="-122"/>
                    <a:ea typeface="微软雅黑" panose="020B0503020204020204" pitchFamily="34" charset="-122"/>
                  </a:rPr>
                  <a:t>几乎重合</a:t>
                </a:r>
              </a:p>
            </p:txBody>
          </p:sp>
        </mc:Choice>
        <mc:Fallback>
          <p:sp>
            <p:nvSpPr>
              <p:cNvPr id="31" name="文本框 30"/>
              <p:cNvSpPr txBox="1">
                <a:spLocks noRot="1" noChangeAspect="1" noMove="1" noResize="1" noEditPoints="1" noAdjustHandles="1" noChangeArrowheads="1" noChangeShapeType="1" noTextEdit="1"/>
              </p:cNvSpPr>
              <p:nvPr/>
            </p:nvSpPr>
            <p:spPr>
              <a:xfrm>
                <a:off x="5916280" y="4322234"/>
                <a:ext cx="3182371" cy="743473"/>
              </a:xfrm>
              <a:prstGeom prst="rect">
                <a:avLst/>
              </a:prstGeom>
              <a:blipFill rotWithShape="0">
                <a:blip r:embed="rId11"/>
                <a:stretch>
                  <a:fillRect l="-383" t="-2459" b="-819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59593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微软雅黑" panose="020B0503020204020204" pitchFamily="34" charset="-122"/>
                <a:ea typeface="微软雅黑" panose="020B0503020204020204" pitchFamily="34" charset="-122"/>
              </a:rPr>
              <a:t>拟合结果</a:t>
            </a: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22</a:t>
            </a:fld>
            <a:endParaRPr lang="zh-CN" altLang="en-US" b="1" dirty="0">
              <a:solidFill>
                <a:schemeClr val="bg1"/>
              </a:solidFill>
            </a:endParaRPr>
          </a:p>
        </p:txBody>
      </p:sp>
      <p:sp>
        <p:nvSpPr>
          <p:cNvPr id="64" name="文本框 63"/>
          <p:cNvSpPr txBox="1"/>
          <p:nvPr/>
        </p:nvSpPr>
        <p:spPr>
          <a:xfrm>
            <a:off x="269966" y="714190"/>
            <a:ext cx="5425441" cy="400110"/>
          </a:xfrm>
          <a:prstGeom prst="rect">
            <a:avLst/>
          </a:prstGeom>
          <a:noFill/>
        </p:spPr>
        <p:txBody>
          <a:bodyPr wrap="square" rtlCol="0">
            <a:spAutoFit/>
          </a:bodyPr>
          <a:lstStyle/>
          <a:p>
            <a:pPr marL="342900" indent="-342900">
              <a:buFont typeface="Wingdings" panose="05000000000000000000" pitchFamily="2" charset="2"/>
              <a:buChar char="p"/>
            </a:pPr>
            <a:r>
              <a:rPr lang="en-US" altLang="zh-CN" sz="2000" dirty="0"/>
              <a:t>J=1 </a:t>
            </a:r>
            <a:r>
              <a:rPr lang="zh-CN" altLang="en-US" sz="2000" dirty="0">
                <a:latin typeface="微软雅黑" panose="020B0503020204020204" pitchFamily="34" charset="-122"/>
                <a:ea typeface="微软雅黑" panose="020B0503020204020204" pitchFamily="34" charset="-122"/>
              </a:rPr>
              <a:t>分波相移</a:t>
            </a:r>
            <a:endParaRPr lang="en-US" altLang="zh-CN" sz="2000"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44" name="文本框 43"/>
              <p:cNvSpPr txBox="1"/>
              <p:nvPr/>
            </p:nvSpPr>
            <p:spPr>
              <a:xfrm>
                <a:off x="6039837" y="2861666"/>
                <a:ext cx="3182371" cy="743473"/>
              </a:xfrm>
              <a:prstGeom prst="rect">
                <a:avLst/>
              </a:prstGeom>
              <a:noFill/>
            </p:spPr>
            <p:txBody>
              <a:bodyPr wrap="square" rtlCol="0">
                <a:spAutoFit/>
              </a:bodyPr>
              <a:lstStyle/>
              <a:p>
                <a:pPr marL="285750" indent="-28575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低于</a:t>
                </a:r>
                <a:r>
                  <a:rPr lang="en-US" altLang="zh-CN" sz="1400" dirty="0">
                    <a:latin typeface="微软雅黑" panose="020B0503020204020204" pitchFamily="34" charset="-122"/>
                    <a:ea typeface="微软雅黑" panose="020B0503020204020204" pitchFamily="34" charset="-122"/>
                  </a:rPr>
                  <a:t>200MeV</a:t>
                </a:r>
                <a:r>
                  <a:rPr lang="zh-CN" altLang="en-US" sz="1400" dirty="0">
                    <a:latin typeface="微软雅黑" panose="020B0503020204020204" pitchFamily="34" charset="-122"/>
                    <a:ea typeface="微软雅黑" panose="020B0503020204020204" pitchFamily="34" charset="-122"/>
                  </a:rPr>
                  <a:t>时，</a:t>
                </a:r>
                <a:r>
                  <a:rPr lang="en-US" altLang="zh-CN" sz="1400" dirty="0"/>
                  <a:t> </a:t>
                </a:r>
                <a:r>
                  <a:rPr lang="en-US" altLang="zh-CN" sz="1400" b="1" dirty="0">
                    <a:solidFill>
                      <a:srgbClr val="FF0000"/>
                    </a:solidFill>
                    <a:latin typeface="微软雅黑" panose="020B0503020204020204" pitchFamily="34" charset="-122"/>
                    <a:ea typeface="微软雅黑" panose="020B0503020204020204" pitchFamily="34" charset="-122"/>
                  </a:rPr>
                  <a:t>NNLO, </a:t>
                </a:r>
                <a:r>
                  <a:rPr lang="en-US" altLang="zh-CN" sz="1400" b="1" dirty="0">
                    <a:solidFill>
                      <a:srgbClr val="00B050"/>
                    </a:solidFill>
                    <a:latin typeface="微软雅黑" panose="020B0503020204020204" pitchFamily="34" charset="-122"/>
                    <a:ea typeface="微软雅黑" panose="020B0503020204020204" pitchFamily="34" charset="-122"/>
                  </a:rPr>
                  <a:t>NR-</a:t>
                </a:r>
                <a14:m>
                  <m:oMath xmlns:m="http://schemas.openxmlformats.org/officeDocument/2006/math">
                    <m:sSup>
                      <m:sSupPr>
                        <m:ctrlPr>
                          <a:rPr lang="en-US" altLang="zh-CN" sz="1400" b="1" i="1">
                            <a:solidFill>
                              <a:srgbClr val="00B050"/>
                            </a:solidFill>
                            <a:latin typeface="Cambria Math" panose="02040503050406030204" pitchFamily="18" charset="0"/>
                          </a:rPr>
                        </m:ctrlPr>
                      </m:sSupPr>
                      <m:e>
                        <m:r>
                          <a:rPr lang="en-US" altLang="zh-CN" sz="1400" b="1">
                            <a:solidFill>
                              <a:srgbClr val="00B050"/>
                            </a:solidFill>
                            <a:latin typeface="Cambria Math" panose="02040503050406030204" pitchFamily="18" charset="0"/>
                          </a:rPr>
                          <m:t>𝐍</m:t>
                        </m:r>
                      </m:e>
                      <m:sup>
                        <m:r>
                          <a:rPr lang="en-US" altLang="zh-CN" sz="1400" b="1">
                            <a:solidFill>
                              <a:srgbClr val="00B050"/>
                            </a:solidFill>
                            <a:latin typeface="Cambria Math" panose="02040503050406030204" pitchFamily="18" charset="0"/>
                          </a:rPr>
                          <m:t>𝟑</m:t>
                        </m:r>
                      </m:sup>
                    </m:sSup>
                  </m:oMath>
                </a14:m>
                <a:r>
                  <a:rPr lang="en-US" altLang="zh-CN" sz="1400" b="1" dirty="0">
                    <a:solidFill>
                      <a:srgbClr val="00B050"/>
                    </a:solidFill>
                    <a:latin typeface="微软雅黑" panose="020B0503020204020204" pitchFamily="34" charset="-122"/>
                    <a:ea typeface="微软雅黑" panose="020B0503020204020204" pitchFamily="34" charset="-122"/>
                  </a:rPr>
                  <a:t>LO-Idaho,</a:t>
                </a:r>
                <a:r>
                  <a:rPr lang="en-US" altLang="zh-CN" sz="1400" b="1" dirty="0">
                    <a:latin typeface="微软雅黑" panose="020B0503020204020204" pitchFamily="34" charset="-122"/>
                    <a:ea typeface="微软雅黑" panose="020B0503020204020204" pitchFamily="34" charset="-122"/>
                  </a:rPr>
                  <a:t> </a:t>
                </a:r>
                <a:r>
                  <a:rPr lang="en-US" altLang="zh-CN" sz="1400" b="1" dirty="0">
                    <a:solidFill>
                      <a:srgbClr val="F62AF6"/>
                    </a:solidFill>
                    <a:latin typeface="微软雅黑" panose="020B0503020204020204" pitchFamily="34" charset="-122"/>
                    <a:ea typeface="微软雅黑" panose="020B0503020204020204" pitchFamily="34" charset="-122"/>
                  </a:rPr>
                  <a:t>NR-</a:t>
                </a:r>
                <a14:m>
                  <m:oMath xmlns:m="http://schemas.openxmlformats.org/officeDocument/2006/math">
                    <m:sSup>
                      <m:sSupPr>
                        <m:ctrlPr>
                          <a:rPr lang="en-US" altLang="zh-CN" sz="1400" b="1" i="1">
                            <a:solidFill>
                              <a:srgbClr val="F62AF6"/>
                            </a:solidFill>
                            <a:latin typeface="Cambria Math" panose="02040503050406030204" pitchFamily="18" charset="0"/>
                          </a:rPr>
                        </m:ctrlPr>
                      </m:sSupPr>
                      <m:e>
                        <m:r>
                          <a:rPr lang="en-US" altLang="zh-CN" sz="1400" b="1">
                            <a:solidFill>
                              <a:srgbClr val="F62AF6"/>
                            </a:solidFill>
                            <a:latin typeface="Cambria Math" panose="02040503050406030204" pitchFamily="18" charset="0"/>
                          </a:rPr>
                          <m:t>𝐍</m:t>
                        </m:r>
                      </m:e>
                      <m:sup>
                        <m:r>
                          <a:rPr lang="en-US" altLang="zh-CN" sz="1400" b="1">
                            <a:solidFill>
                              <a:srgbClr val="F62AF6"/>
                            </a:solidFill>
                            <a:latin typeface="Cambria Math" panose="02040503050406030204" pitchFamily="18" charset="0"/>
                          </a:rPr>
                          <m:t>𝟑</m:t>
                        </m:r>
                      </m:sup>
                    </m:sSup>
                  </m:oMath>
                </a14:m>
                <a:r>
                  <a:rPr lang="en-US" altLang="zh-CN" sz="1400" b="1" dirty="0">
                    <a:solidFill>
                      <a:srgbClr val="F62AF6"/>
                    </a:solidFill>
                    <a:latin typeface="微软雅黑" panose="020B0503020204020204" pitchFamily="34" charset="-122"/>
                    <a:ea typeface="微软雅黑" panose="020B0503020204020204" pitchFamily="34" charset="-122"/>
                  </a:rPr>
                  <a:t>LO-EKM </a:t>
                </a:r>
                <a:r>
                  <a:rPr lang="zh-CN" altLang="en-US" sz="1400" dirty="0">
                    <a:latin typeface="微软雅黑" panose="020B0503020204020204" pitchFamily="34" charset="-122"/>
                    <a:ea typeface="微软雅黑" panose="020B0503020204020204" pitchFamily="34" charset="-122"/>
                  </a:rPr>
                  <a:t>几乎重合</a:t>
                </a:r>
              </a:p>
            </p:txBody>
          </p:sp>
        </mc:Choice>
        <mc:Fallback xmlns="">
          <p:sp>
            <p:nvSpPr>
              <p:cNvPr id="44" name="文本框 43"/>
              <p:cNvSpPr txBox="1">
                <a:spLocks noRot="1" noChangeAspect="1" noMove="1" noResize="1" noEditPoints="1" noAdjustHandles="1" noChangeArrowheads="1" noChangeShapeType="1" noTextEdit="1"/>
              </p:cNvSpPr>
              <p:nvPr/>
            </p:nvSpPr>
            <p:spPr>
              <a:xfrm>
                <a:off x="6039837" y="2861666"/>
                <a:ext cx="3182371" cy="743473"/>
              </a:xfrm>
              <a:prstGeom prst="rect">
                <a:avLst/>
              </a:prstGeom>
              <a:blipFill rotWithShape="0">
                <a:blip r:embed="rId4"/>
                <a:stretch>
                  <a:fillRect l="-383" t="-1639" b="-8197"/>
                </a:stretch>
              </a:blipFill>
            </p:spPr>
            <p:txBody>
              <a:bodyPr/>
              <a:lstStyle/>
              <a:p>
                <a:r>
                  <a:rPr lang="zh-CN" altLang="en-US">
                    <a:noFill/>
                  </a:rPr>
                  <a:t> </a:t>
                </a:r>
              </a:p>
            </p:txBody>
          </p:sp>
        </mc:Fallback>
      </mc:AlternateContent>
      <p:pic>
        <p:nvPicPr>
          <p:cNvPr id="19" name="图片 1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34362" y="784903"/>
            <a:ext cx="1581878" cy="1225023"/>
          </a:xfrm>
          <a:prstGeom prst="rect">
            <a:avLst/>
          </a:prstGeom>
        </p:spPr>
      </p:pic>
      <p:grpSp>
        <p:nvGrpSpPr>
          <p:cNvPr id="15" name="组合 14"/>
          <p:cNvGrpSpPr/>
          <p:nvPr/>
        </p:nvGrpSpPr>
        <p:grpSpPr>
          <a:xfrm>
            <a:off x="19014" y="1204188"/>
            <a:ext cx="9144000" cy="4878401"/>
            <a:chOff x="19014" y="1204186"/>
            <a:chExt cx="9144000" cy="4878401"/>
          </a:xfrm>
        </p:grpSpPr>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1573" y="1204186"/>
              <a:ext cx="3118882" cy="2327113"/>
            </a:xfrm>
            <a:prstGeom prst="rect">
              <a:avLst/>
            </a:prstGeom>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67" y="1220526"/>
              <a:ext cx="3135562" cy="2310773"/>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14" y="3806777"/>
              <a:ext cx="9144000" cy="2275810"/>
            </a:xfrm>
            <a:prstGeom prst="rect">
              <a:avLst/>
            </a:prstGeom>
          </p:spPr>
        </p:pic>
      </p:grpSp>
      <p:sp>
        <p:nvSpPr>
          <p:cNvPr id="18" name="文本框 17"/>
          <p:cNvSpPr txBox="1"/>
          <p:nvPr/>
        </p:nvSpPr>
        <p:spPr>
          <a:xfrm>
            <a:off x="6039837" y="2275786"/>
            <a:ext cx="3129027" cy="523220"/>
          </a:xfrm>
          <a:prstGeom prst="rect">
            <a:avLst/>
          </a:prstGeom>
          <a:noFill/>
        </p:spPr>
        <p:txBody>
          <a:bodyPr wrap="square" rtlCol="0">
            <a:spAutoFit/>
          </a:bodyPr>
          <a:lstStyle/>
          <a:p>
            <a:pPr marL="285750" indent="-28575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低于</a:t>
            </a:r>
            <a:r>
              <a:rPr lang="en-US" altLang="zh-CN" sz="1400" dirty="0">
                <a:latin typeface="微软雅黑" panose="020B0503020204020204" pitchFamily="34" charset="-122"/>
                <a:ea typeface="微软雅黑" panose="020B0503020204020204" pitchFamily="34" charset="-122"/>
              </a:rPr>
              <a:t>200MeV</a:t>
            </a:r>
            <a:r>
              <a:rPr lang="zh-CN" altLang="en-US" sz="1400" dirty="0">
                <a:latin typeface="微软雅黑" panose="020B0503020204020204" pitchFamily="34" charset="-122"/>
                <a:ea typeface="微软雅黑" panose="020B0503020204020204" pitchFamily="34" charset="-122"/>
              </a:rPr>
              <a:t>时，</a:t>
            </a:r>
            <a:r>
              <a:rPr lang="en-US" altLang="zh-CN" sz="1400" dirty="0">
                <a:latin typeface="微软雅黑" panose="020B0503020204020204" pitchFamily="34" charset="-122"/>
                <a:ea typeface="微软雅黑" panose="020B0503020204020204" pitchFamily="34" charset="-122"/>
              </a:rPr>
              <a:t> </a:t>
            </a:r>
            <a:r>
              <a:rPr lang="en-US" altLang="zh-CN" sz="1400" b="1" dirty="0">
                <a:solidFill>
                  <a:srgbClr val="0070C0"/>
                </a:solidFill>
                <a:latin typeface="微软雅黑" panose="020B0503020204020204" pitchFamily="34" charset="-122"/>
                <a:ea typeface="微软雅黑" panose="020B0503020204020204" pitchFamily="34" charset="-122"/>
              </a:rPr>
              <a:t>NLO</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与</a:t>
            </a:r>
            <a:r>
              <a:rPr lang="en-US" altLang="zh-CN" sz="1400" dirty="0">
                <a:latin typeface="微软雅黑" panose="020B0503020204020204" pitchFamily="34" charset="-122"/>
                <a:ea typeface="微软雅黑" panose="020B0503020204020204" pitchFamily="34" charset="-122"/>
              </a:rPr>
              <a:t> </a:t>
            </a:r>
            <a:r>
              <a:rPr lang="en-US" altLang="zh-CN" sz="1400" b="1" dirty="0">
                <a:solidFill>
                  <a:srgbClr val="FF0000"/>
                </a:solidFill>
                <a:latin typeface="微软雅黑" panose="020B0503020204020204" pitchFamily="34" charset="-122"/>
                <a:ea typeface="微软雅黑" panose="020B0503020204020204" pitchFamily="34" charset="-122"/>
              </a:rPr>
              <a:t>NNLO </a:t>
            </a:r>
            <a:r>
              <a:rPr lang="zh-CN" altLang="en-US" sz="1400" b="1" dirty="0">
                <a:solidFill>
                  <a:srgbClr val="FF0000"/>
                </a:solidFill>
                <a:latin typeface="微软雅黑" panose="020B0503020204020204" pitchFamily="34" charset="-122"/>
                <a:ea typeface="微软雅黑" panose="020B0503020204020204" pitchFamily="34" charset="-122"/>
              </a:rPr>
              <a:t>相当</a:t>
            </a:r>
            <a:endParaRPr lang="zh-CN" altLang="en-US" sz="1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94320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微软雅黑" panose="020B0503020204020204" pitchFamily="34" charset="-122"/>
                <a:ea typeface="微软雅黑" panose="020B0503020204020204" pitchFamily="34" charset="-122"/>
              </a:rPr>
              <a:t>拟合结果</a:t>
            </a: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23</a:t>
            </a:fld>
            <a:endParaRPr lang="zh-CN" altLang="en-US" b="1" dirty="0">
              <a:solidFill>
                <a:schemeClr val="bg1"/>
              </a:solidFill>
            </a:endParaRPr>
          </a:p>
        </p:txBody>
      </p:sp>
      <p:sp>
        <p:nvSpPr>
          <p:cNvPr id="64" name="文本框 63"/>
          <p:cNvSpPr txBox="1"/>
          <p:nvPr/>
        </p:nvSpPr>
        <p:spPr>
          <a:xfrm>
            <a:off x="269966" y="714190"/>
            <a:ext cx="5425441" cy="400110"/>
          </a:xfrm>
          <a:prstGeom prst="rect">
            <a:avLst/>
          </a:prstGeom>
          <a:noFill/>
        </p:spPr>
        <p:txBody>
          <a:bodyPr wrap="square" rtlCol="0">
            <a:spAutoFit/>
          </a:bodyPr>
          <a:lstStyle/>
          <a:p>
            <a:pPr marL="342900" indent="-342900">
              <a:buFont typeface="Wingdings" panose="05000000000000000000" pitchFamily="2" charset="2"/>
              <a:buChar char="p"/>
            </a:pPr>
            <a:r>
              <a:rPr lang="en-US" altLang="zh-CN" sz="2000" dirty="0"/>
              <a:t>J=2 </a:t>
            </a:r>
            <a:r>
              <a:rPr lang="zh-CN" altLang="en-US" sz="2000" dirty="0">
                <a:latin typeface="微软雅黑" panose="020B0503020204020204" pitchFamily="34" charset="-122"/>
                <a:ea typeface="微软雅黑" panose="020B0503020204020204" pitchFamily="34" charset="-122"/>
              </a:rPr>
              <a:t>分波相移</a:t>
            </a:r>
            <a:endParaRPr lang="en-US" altLang="zh-CN" sz="2000"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41" name="文本框 40"/>
              <p:cNvSpPr txBox="1"/>
              <p:nvPr/>
            </p:nvSpPr>
            <p:spPr>
              <a:xfrm>
                <a:off x="6042559" y="3219024"/>
                <a:ext cx="3129027" cy="537455"/>
              </a:xfrm>
              <a:prstGeom prst="rect">
                <a:avLst/>
              </a:prstGeom>
              <a:noFill/>
            </p:spPr>
            <p:txBody>
              <a:bodyPr wrap="square" rtlCol="0">
                <a:spAutoFit/>
              </a:bodyPr>
              <a:lstStyle/>
              <a:p>
                <a:pPr marL="285750" indent="-28575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在</a:t>
                </a:r>
                <a14:m>
                  <m:oMath xmlns:m="http://schemas.openxmlformats.org/officeDocument/2006/math">
                    <m:sPre>
                      <m:sPrePr>
                        <m:ctrlPr>
                          <a:rPr lang="en-US" altLang="zh-CN" sz="1100" b="1" i="1">
                            <a:latin typeface="Cambria Math" panose="02040503050406030204" pitchFamily="18" charset="0"/>
                          </a:rPr>
                        </m:ctrlPr>
                      </m:sPrePr>
                      <m:sub/>
                      <m:sup>
                        <m:r>
                          <a:rPr lang="en-US" altLang="zh-CN" sz="1400" b="1" i="1">
                            <a:latin typeface="Cambria Math" panose="02040503050406030204" pitchFamily="18" charset="0"/>
                          </a:rPr>
                          <m:t>𝟑</m:t>
                        </m:r>
                      </m:sup>
                      <m:e>
                        <m:sSub>
                          <m:sSubPr>
                            <m:ctrlPr>
                              <a:rPr lang="en-US" altLang="zh-CN" sz="1400" b="1" i="1">
                                <a:latin typeface="Cambria Math" panose="02040503050406030204" pitchFamily="18" charset="0"/>
                              </a:rPr>
                            </m:ctrlPr>
                          </m:sSubPr>
                          <m:e>
                            <m:r>
                              <a:rPr lang="en-US" altLang="zh-CN" sz="1400" b="1" i="1">
                                <a:latin typeface="Cambria Math" panose="02040503050406030204" pitchFamily="18" charset="0"/>
                              </a:rPr>
                              <m:t>𝑭</m:t>
                            </m:r>
                          </m:e>
                          <m:sub>
                            <m:r>
                              <a:rPr lang="en-US" altLang="zh-CN" sz="1400" b="1" i="1">
                                <a:latin typeface="Cambria Math" panose="02040503050406030204" pitchFamily="18" charset="0"/>
                              </a:rPr>
                              <m:t>𝟐</m:t>
                            </m:r>
                          </m:sub>
                        </m:sSub>
                      </m:e>
                    </m:sPre>
                  </m:oMath>
                </a14:m>
                <a:r>
                  <a:rPr lang="en-US" altLang="zh-CN" sz="1400" dirty="0">
                    <a:solidFill>
                      <a:srgbClr val="FF0000"/>
                    </a:solidFill>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 </a:t>
                </a:r>
                <a:r>
                  <a:rPr lang="en-US" altLang="zh-CN" sz="1400" b="1" dirty="0">
                    <a:solidFill>
                      <a:srgbClr val="00B050"/>
                    </a:solidFill>
                    <a:latin typeface="微软雅黑" panose="020B0503020204020204" pitchFamily="34" charset="-122"/>
                    <a:ea typeface="微软雅黑" panose="020B0503020204020204" pitchFamily="34" charset="-122"/>
                  </a:rPr>
                  <a:t>NR-</a:t>
                </a:r>
                <a14:m>
                  <m:oMath xmlns:m="http://schemas.openxmlformats.org/officeDocument/2006/math">
                    <m:sSup>
                      <m:sSupPr>
                        <m:ctrlPr>
                          <a:rPr lang="en-US" altLang="zh-CN" sz="1400" b="1" i="1">
                            <a:solidFill>
                              <a:srgbClr val="00B050"/>
                            </a:solidFill>
                            <a:latin typeface="Cambria Math" panose="02040503050406030204" pitchFamily="18" charset="0"/>
                          </a:rPr>
                        </m:ctrlPr>
                      </m:sSupPr>
                      <m:e>
                        <m:r>
                          <a:rPr lang="en-US" altLang="zh-CN" sz="1400" b="1">
                            <a:solidFill>
                              <a:srgbClr val="00B050"/>
                            </a:solidFill>
                            <a:latin typeface="Cambria Math" panose="02040503050406030204" pitchFamily="18" charset="0"/>
                          </a:rPr>
                          <m:t>𝐍</m:t>
                        </m:r>
                      </m:e>
                      <m:sup>
                        <m:r>
                          <a:rPr lang="en-US" altLang="zh-CN" sz="1400" b="1">
                            <a:solidFill>
                              <a:srgbClr val="00B050"/>
                            </a:solidFill>
                            <a:latin typeface="Cambria Math" panose="02040503050406030204" pitchFamily="18" charset="0"/>
                          </a:rPr>
                          <m:t>𝟑</m:t>
                        </m:r>
                      </m:sup>
                    </m:sSup>
                  </m:oMath>
                </a14:m>
                <a:r>
                  <a:rPr lang="en-US" altLang="zh-CN" sz="1400" b="1" dirty="0">
                    <a:solidFill>
                      <a:srgbClr val="00B050"/>
                    </a:solidFill>
                    <a:latin typeface="微软雅黑" panose="020B0503020204020204" pitchFamily="34" charset="-122"/>
                    <a:ea typeface="微软雅黑" panose="020B0503020204020204" pitchFamily="34" charset="-122"/>
                  </a:rPr>
                  <a:t>LO-Idaho</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最好，但是调整了 </a:t>
                </a:r>
                <a14:m>
                  <m:oMath xmlns:m="http://schemas.openxmlformats.org/officeDocument/2006/math">
                    <m:sSub>
                      <m:sSubPr>
                        <m:ctrlPr>
                          <a:rPr lang="en-US" altLang="zh-CN" sz="1400" b="1" i="1">
                            <a:latin typeface="Cambria Math" panose="02040503050406030204" pitchFamily="18" charset="0"/>
                          </a:rPr>
                        </m:ctrlPr>
                      </m:sSubPr>
                      <m:e>
                        <m:r>
                          <a:rPr lang="en-US" altLang="zh-CN" sz="1400" b="1">
                            <a:latin typeface="Cambria Math" panose="02040503050406030204" pitchFamily="18" charset="0"/>
                          </a:rPr>
                          <m:t>𝐜</m:t>
                        </m:r>
                      </m:e>
                      <m:sub>
                        <m:r>
                          <a:rPr lang="en-US" altLang="zh-CN" sz="1400" b="1">
                            <a:latin typeface="Cambria Math" panose="02040503050406030204" pitchFamily="18" charset="0"/>
                          </a:rPr>
                          <m:t>𝟐</m:t>
                        </m:r>
                        <m:r>
                          <a:rPr lang="en-US" altLang="zh-CN" sz="1400" b="1">
                            <a:latin typeface="Cambria Math" panose="02040503050406030204" pitchFamily="18" charset="0"/>
                          </a:rPr>
                          <m:t>,</m:t>
                        </m:r>
                        <m:r>
                          <a:rPr lang="en-US" altLang="zh-CN" sz="1400" b="1">
                            <a:latin typeface="Cambria Math" panose="02040503050406030204" pitchFamily="18" charset="0"/>
                          </a:rPr>
                          <m:t>𝟑</m:t>
                        </m:r>
                        <m:r>
                          <a:rPr lang="en-US" altLang="zh-CN" sz="1400" b="1">
                            <a:latin typeface="Cambria Math" panose="02040503050406030204" pitchFamily="18" charset="0"/>
                          </a:rPr>
                          <m:t>,</m:t>
                        </m:r>
                        <m:r>
                          <a:rPr lang="en-US" altLang="zh-CN" sz="1400" b="1">
                            <a:latin typeface="Cambria Math" panose="02040503050406030204" pitchFamily="18" charset="0"/>
                          </a:rPr>
                          <m:t>𝟒</m:t>
                        </m:r>
                      </m:sub>
                    </m:sSub>
                  </m:oMath>
                </a14:m>
                <a:endParaRPr lang="zh-CN" altLang="en-US" sz="1400" dirty="0">
                  <a:latin typeface="微软雅黑" panose="020B0503020204020204" pitchFamily="34" charset="-122"/>
                  <a:ea typeface="微软雅黑" panose="020B0503020204020204" pitchFamily="34" charset="-122"/>
                </a:endParaRPr>
              </a:p>
            </p:txBody>
          </p:sp>
        </mc:Choice>
        <mc:Fallback xmlns="">
          <p:sp>
            <p:nvSpPr>
              <p:cNvPr id="41" name="文本框 40"/>
              <p:cNvSpPr txBox="1">
                <a:spLocks noRot="1" noChangeAspect="1" noMove="1" noResize="1" noEditPoints="1" noAdjustHandles="1" noChangeArrowheads="1" noChangeShapeType="1" noTextEdit="1"/>
              </p:cNvSpPr>
              <p:nvPr/>
            </p:nvSpPr>
            <p:spPr>
              <a:xfrm>
                <a:off x="6042559" y="3219024"/>
                <a:ext cx="3129027" cy="537455"/>
              </a:xfrm>
              <a:prstGeom prst="rect">
                <a:avLst/>
              </a:prstGeom>
              <a:blipFill>
                <a:blip r:embed="rId4"/>
                <a:stretch>
                  <a:fillRect l="-195" t="-1136" b="-1022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文本框 43"/>
              <p:cNvSpPr txBox="1"/>
              <p:nvPr/>
            </p:nvSpPr>
            <p:spPr>
              <a:xfrm>
                <a:off x="6015888" y="2131339"/>
                <a:ext cx="3182371" cy="307777"/>
              </a:xfrm>
              <a:prstGeom prst="rect">
                <a:avLst/>
              </a:prstGeom>
              <a:noFill/>
            </p:spPr>
            <p:txBody>
              <a:bodyPr wrap="square" rtlCol="0">
                <a:spAutoFit/>
              </a:bodyPr>
              <a:lstStyle/>
              <a:p>
                <a:pPr marL="285750" indent="-28575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在</a:t>
                </a:r>
                <a14:m>
                  <m:oMath xmlns:m="http://schemas.openxmlformats.org/officeDocument/2006/math">
                    <m:sPre>
                      <m:sPrePr>
                        <m:ctrlPr>
                          <a:rPr lang="en-US" altLang="zh-CN" sz="1100" b="1" i="1" smtClean="0">
                            <a:latin typeface="Cambria Math" panose="02040503050406030204" pitchFamily="18" charset="0"/>
                          </a:rPr>
                        </m:ctrlPr>
                      </m:sPrePr>
                      <m:sub/>
                      <m:sup>
                        <m:r>
                          <a:rPr lang="en-US" altLang="zh-CN" sz="1100" b="1" i="1">
                            <a:latin typeface="Cambria Math" panose="02040503050406030204" pitchFamily="18" charset="0"/>
                          </a:rPr>
                          <m:t>𝟏</m:t>
                        </m:r>
                      </m:sup>
                      <m:e>
                        <m:sSub>
                          <m:sSubPr>
                            <m:ctrlPr>
                              <a:rPr lang="en-US" altLang="zh-CN" sz="1400" b="1" i="1">
                                <a:latin typeface="Cambria Math" panose="02040503050406030204" pitchFamily="18" charset="0"/>
                              </a:rPr>
                            </m:ctrlPr>
                          </m:sSubPr>
                          <m:e>
                            <m:r>
                              <a:rPr lang="en-US" altLang="zh-CN" sz="1400" b="1" i="1">
                                <a:latin typeface="Cambria Math" panose="02040503050406030204" pitchFamily="18" charset="0"/>
                              </a:rPr>
                              <m:t>𝑫</m:t>
                            </m:r>
                          </m:e>
                          <m:sub>
                            <m:r>
                              <a:rPr lang="en-US" altLang="zh-CN" sz="1400" b="1" i="1">
                                <a:latin typeface="Cambria Math" panose="02040503050406030204" pitchFamily="18" charset="0"/>
                              </a:rPr>
                              <m:t>𝟐</m:t>
                            </m:r>
                          </m:sub>
                        </m:sSub>
                      </m:e>
                    </m:sPre>
                  </m:oMath>
                </a14:m>
                <a:r>
                  <a:rPr lang="en-US" altLang="zh-CN" sz="1400" dirty="0">
                    <a:latin typeface="微软雅黑" panose="020B0503020204020204" pitchFamily="34" charset="-122"/>
                    <a:ea typeface="微软雅黑" panose="020B0503020204020204" pitchFamily="34" charset="-122"/>
                  </a:rPr>
                  <a:t>,</a:t>
                </a:r>
                <a:r>
                  <a:rPr lang="en-US" altLang="zh-CN" sz="1100" b="1" dirty="0">
                    <a:latin typeface="微软雅黑" panose="020B0503020204020204" pitchFamily="34" charset="-122"/>
                    <a:ea typeface="微软雅黑" panose="020B0503020204020204" pitchFamily="34" charset="-122"/>
                  </a:rPr>
                  <a:t> </a:t>
                </a:r>
                <a14:m>
                  <m:oMath xmlns:m="http://schemas.openxmlformats.org/officeDocument/2006/math">
                    <m:sPre>
                      <m:sPrePr>
                        <m:ctrlPr>
                          <a:rPr lang="en-US" altLang="zh-CN" sz="1100" b="1" i="1">
                            <a:latin typeface="Cambria Math" panose="02040503050406030204" pitchFamily="18" charset="0"/>
                          </a:rPr>
                        </m:ctrlPr>
                      </m:sPrePr>
                      <m:sub/>
                      <m:sup>
                        <m:r>
                          <a:rPr lang="en-US" altLang="zh-CN" sz="1100" b="1" i="1" smtClean="0">
                            <a:latin typeface="Cambria Math" panose="02040503050406030204" pitchFamily="18" charset="0"/>
                          </a:rPr>
                          <m:t>𝟑</m:t>
                        </m:r>
                      </m:sup>
                      <m:e>
                        <m:sSub>
                          <m:sSubPr>
                            <m:ctrlPr>
                              <a:rPr lang="en-US" altLang="zh-CN" sz="1400" b="1" i="1">
                                <a:latin typeface="Cambria Math" panose="02040503050406030204" pitchFamily="18" charset="0"/>
                              </a:rPr>
                            </m:ctrlPr>
                          </m:sSubPr>
                          <m:e>
                            <m:r>
                              <a:rPr lang="en-US" altLang="zh-CN" sz="1400" b="1" i="1" smtClean="0">
                                <a:latin typeface="Cambria Math" panose="02040503050406030204" pitchFamily="18" charset="0"/>
                              </a:rPr>
                              <m:t>𝑷</m:t>
                            </m:r>
                          </m:e>
                          <m:sub>
                            <m:r>
                              <a:rPr lang="en-US" altLang="zh-CN" sz="1400" b="1" i="1">
                                <a:latin typeface="Cambria Math" panose="02040503050406030204" pitchFamily="18" charset="0"/>
                              </a:rPr>
                              <m:t>𝟐</m:t>
                            </m:r>
                          </m:sub>
                        </m:sSub>
                      </m:e>
                    </m:sPre>
                  </m:oMath>
                </a14:m>
                <a:r>
                  <a:rPr lang="en-US" altLang="zh-CN" sz="1400" dirty="0">
                    <a:latin typeface="微软雅黑" panose="020B0503020204020204" pitchFamily="34" charset="-122"/>
                    <a:ea typeface="微软雅黑" panose="020B0503020204020204" pitchFamily="34" charset="-122"/>
                  </a:rPr>
                  <a:t>: </a:t>
                </a:r>
                <a:r>
                  <a:rPr lang="en-US" altLang="zh-CN" sz="1400" b="1" dirty="0">
                    <a:solidFill>
                      <a:srgbClr val="0070C0"/>
                    </a:solidFill>
                    <a:latin typeface="微软雅黑" panose="020B0503020204020204" pitchFamily="34" charset="-122"/>
                    <a:ea typeface="微软雅黑" panose="020B0503020204020204" pitchFamily="34" charset="-122"/>
                  </a:rPr>
                  <a:t>NLO</a:t>
                </a:r>
                <a:r>
                  <a:rPr lang="en-US" altLang="zh-CN" sz="1400" dirty="0">
                    <a:solidFill>
                      <a:srgbClr val="FF0000"/>
                    </a:solidFill>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高动量区略差</a:t>
                </a:r>
              </a:p>
            </p:txBody>
          </p:sp>
        </mc:Choice>
        <mc:Fallback xmlns="">
          <p:sp>
            <p:nvSpPr>
              <p:cNvPr id="44" name="文本框 43"/>
              <p:cNvSpPr txBox="1">
                <a:spLocks noRot="1" noChangeAspect="1" noMove="1" noResize="1" noEditPoints="1" noAdjustHandles="1" noChangeArrowheads="1" noChangeShapeType="1" noTextEdit="1"/>
              </p:cNvSpPr>
              <p:nvPr/>
            </p:nvSpPr>
            <p:spPr>
              <a:xfrm>
                <a:off x="6015888" y="2131339"/>
                <a:ext cx="3182371" cy="307777"/>
              </a:xfrm>
              <a:prstGeom prst="rect">
                <a:avLst/>
              </a:prstGeom>
              <a:blipFill rotWithShape="0">
                <a:blip r:embed="rId5"/>
                <a:stretch>
                  <a:fillRect l="-383" t="-4000" b="-20000"/>
                </a:stretch>
              </a:blipFill>
            </p:spPr>
            <p:txBody>
              <a:bodyPr/>
              <a:lstStyle/>
              <a:p>
                <a:r>
                  <a:rPr lang="zh-CN" altLang="en-US">
                    <a:noFill/>
                  </a:rPr>
                  <a:t> </a:t>
                </a:r>
              </a:p>
            </p:txBody>
          </p:sp>
        </mc:Fallback>
      </mc:AlternateContent>
      <p:pic>
        <p:nvPicPr>
          <p:cNvPr id="20" name="图片 19"/>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01853" y="770913"/>
            <a:ext cx="1581878" cy="1225023"/>
          </a:xfrm>
          <a:prstGeom prst="rect">
            <a:avLst/>
          </a:prstGeom>
        </p:spPr>
      </p:pic>
      <p:pic>
        <p:nvPicPr>
          <p:cNvPr id="2" name="图片 1"/>
          <p:cNvPicPr>
            <a:picLocks noChangeAspect="1"/>
          </p:cNvPicPr>
          <p:nvPr/>
        </p:nvPicPr>
        <p:blipFill rotWithShape="1">
          <a:blip r:embed="rId7">
            <a:extLst>
              <a:ext uri="{28A0092B-C50C-407E-A947-70E740481C1C}">
                <a14:useLocalDpi xmlns:a14="http://schemas.microsoft.com/office/drawing/2010/main" val="0"/>
              </a:ext>
            </a:extLst>
          </a:blip>
          <a:srcRect r="886"/>
          <a:stretch/>
        </p:blipFill>
        <p:spPr>
          <a:xfrm>
            <a:off x="25780" y="1424544"/>
            <a:ext cx="6073569" cy="2273347"/>
          </a:xfrm>
          <a:prstGeom prst="rect">
            <a:avLst/>
          </a:prstGeom>
        </p:spPr>
      </p:pic>
      <p:pic>
        <p:nvPicPr>
          <p:cNvPr id="4" name="图片 3"/>
          <p:cNvPicPr>
            <a:picLocks noChangeAspect="1"/>
          </p:cNvPicPr>
          <p:nvPr/>
        </p:nvPicPr>
        <p:blipFill>
          <a:blip r:embed="rId8"/>
          <a:stretch>
            <a:fillRect/>
          </a:stretch>
        </p:blipFill>
        <p:spPr>
          <a:xfrm>
            <a:off x="0" y="3857687"/>
            <a:ext cx="9144000" cy="2311570"/>
          </a:xfrm>
          <a:prstGeom prst="rect">
            <a:avLst/>
          </a:prstGeom>
        </p:spPr>
      </p:pic>
      <mc:AlternateContent xmlns:mc="http://schemas.openxmlformats.org/markup-compatibility/2006" xmlns:a14="http://schemas.microsoft.com/office/drawing/2010/main">
        <mc:Choice Requires="a14">
          <p:sp>
            <p:nvSpPr>
              <p:cNvPr id="15" name="文本框 14"/>
              <p:cNvSpPr txBox="1"/>
              <p:nvPr/>
            </p:nvSpPr>
            <p:spPr>
              <a:xfrm>
                <a:off x="6015886" y="2458250"/>
                <a:ext cx="3182371" cy="743473"/>
              </a:xfrm>
              <a:prstGeom prst="rect">
                <a:avLst/>
              </a:prstGeom>
              <a:noFill/>
            </p:spPr>
            <p:txBody>
              <a:bodyPr wrap="square" rtlCol="0">
                <a:spAutoFit/>
              </a:bodyPr>
              <a:lstStyle/>
              <a:p>
                <a:pPr marL="285750" indent="-28575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低于</a:t>
                </a:r>
                <a:r>
                  <a:rPr lang="en-US" altLang="zh-CN" sz="1400" dirty="0">
                    <a:latin typeface="微软雅黑" panose="020B0503020204020204" pitchFamily="34" charset="-122"/>
                    <a:ea typeface="微软雅黑" panose="020B0503020204020204" pitchFamily="34" charset="-122"/>
                  </a:rPr>
                  <a:t>200MeV</a:t>
                </a:r>
                <a:r>
                  <a:rPr lang="zh-CN" altLang="en-US" sz="1400" dirty="0">
                    <a:latin typeface="微软雅黑" panose="020B0503020204020204" pitchFamily="34" charset="-122"/>
                    <a:ea typeface="微软雅黑" panose="020B0503020204020204" pitchFamily="34" charset="-122"/>
                  </a:rPr>
                  <a:t>时，</a:t>
                </a:r>
                <a:r>
                  <a:rPr lang="en-US" altLang="zh-CN" sz="1400" dirty="0"/>
                  <a:t> </a:t>
                </a:r>
                <a:r>
                  <a:rPr lang="en-US" altLang="zh-CN" sz="1400" b="1" dirty="0">
                    <a:solidFill>
                      <a:srgbClr val="FF0000"/>
                    </a:solidFill>
                    <a:latin typeface="微软雅黑" panose="020B0503020204020204" pitchFamily="34" charset="-122"/>
                    <a:ea typeface="微软雅黑" panose="020B0503020204020204" pitchFamily="34" charset="-122"/>
                  </a:rPr>
                  <a:t>NNLO, </a:t>
                </a:r>
                <a:r>
                  <a:rPr lang="en-US" altLang="zh-CN" sz="1400" b="1" dirty="0">
                    <a:solidFill>
                      <a:srgbClr val="00B050"/>
                    </a:solidFill>
                    <a:latin typeface="微软雅黑" panose="020B0503020204020204" pitchFamily="34" charset="-122"/>
                    <a:ea typeface="微软雅黑" panose="020B0503020204020204" pitchFamily="34" charset="-122"/>
                  </a:rPr>
                  <a:t>NR-</a:t>
                </a:r>
                <a14:m>
                  <m:oMath xmlns:m="http://schemas.openxmlformats.org/officeDocument/2006/math">
                    <m:sSup>
                      <m:sSupPr>
                        <m:ctrlPr>
                          <a:rPr lang="en-US" altLang="zh-CN" sz="1400" b="1" i="1">
                            <a:solidFill>
                              <a:srgbClr val="00B050"/>
                            </a:solidFill>
                            <a:latin typeface="Cambria Math" panose="02040503050406030204" pitchFamily="18" charset="0"/>
                          </a:rPr>
                        </m:ctrlPr>
                      </m:sSupPr>
                      <m:e>
                        <m:r>
                          <a:rPr lang="en-US" altLang="zh-CN" sz="1400" b="1">
                            <a:solidFill>
                              <a:srgbClr val="00B050"/>
                            </a:solidFill>
                            <a:latin typeface="Cambria Math" panose="02040503050406030204" pitchFamily="18" charset="0"/>
                          </a:rPr>
                          <m:t>𝐍</m:t>
                        </m:r>
                      </m:e>
                      <m:sup>
                        <m:r>
                          <a:rPr lang="en-US" altLang="zh-CN" sz="1400" b="1">
                            <a:solidFill>
                              <a:srgbClr val="00B050"/>
                            </a:solidFill>
                            <a:latin typeface="Cambria Math" panose="02040503050406030204" pitchFamily="18" charset="0"/>
                          </a:rPr>
                          <m:t>𝟑</m:t>
                        </m:r>
                      </m:sup>
                    </m:sSup>
                  </m:oMath>
                </a14:m>
                <a:r>
                  <a:rPr lang="en-US" altLang="zh-CN" sz="1400" b="1" dirty="0">
                    <a:solidFill>
                      <a:srgbClr val="00B050"/>
                    </a:solidFill>
                    <a:latin typeface="微软雅黑" panose="020B0503020204020204" pitchFamily="34" charset="-122"/>
                    <a:ea typeface="微软雅黑" panose="020B0503020204020204" pitchFamily="34" charset="-122"/>
                  </a:rPr>
                  <a:t>LO-Idaho,</a:t>
                </a:r>
                <a:r>
                  <a:rPr lang="en-US" altLang="zh-CN" sz="1400" b="1" dirty="0">
                    <a:latin typeface="微软雅黑" panose="020B0503020204020204" pitchFamily="34" charset="-122"/>
                    <a:ea typeface="微软雅黑" panose="020B0503020204020204" pitchFamily="34" charset="-122"/>
                  </a:rPr>
                  <a:t> </a:t>
                </a:r>
                <a:r>
                  <a:rPr lang="en-US" altLang="zh-CN" sz="1400" b="1" dirty="0">
                    <a:solidFill>
                      <a:srgbClr val="F62AF6"/>
                    </a:solidFill>
                    <a:latin typeface="微软雅黑" panose="020B0503020204020204" pitchFamily="34" charset="-122"/>
                    <a:ea typeface="微软雅黑" panose="020B0503020204020204" pitchFamily="34" charset="-122"/>
                  </a:rPr>
                  <a:t>NR-</a:t>
                </a:r>
                <a14:m>
                  <m:oMath xmlns:m="http://schemas.openxmlformats.org/officeDocument/2006/math">
                    <m:sSup>
                      <m:sSupPr>
                        <m:ctrlPr>
                          <a:rPr lang="en-US" altLang="zh-CN" sz="1400" b="1" i="1">
                            <a:solidFill>
                              <a:srgbClr val="F62AF6"/>
                            </a:solidFill>
                            <a:latin typeface="Cambria Math" panose="02040503050406030204" pitchFamily="18" charset="0"/>
                          </a:rPr>
                        </m:ctrlPr>
                      </m:sSupPr>
                      <m:e>
                        <m:r>
                          <a:rPr lang="en-US" altLang="zh-CN" sz="1400" b="1">
                            <a:solidFill>
                              <a:srgbClr val="F62AF6"/>
                            </a:solidFill>
                            <a:latin typeface="Cambria Math" panose="02040503050406030204" pitchFamily="18" charset="0"/>
                          </a:rPr>
                          <m:t>𝐍</m:t>
                        </m:r>
                      </m:e>
                      <m:sup>
                        <m:r>
                          <a:rPr lang="en-US" altLang="zh-CN" sz="1400" b="1">
                            <a:solidFill>
                              <a:srgbClr val="F62AF6"/>
                            </a:solidFill>
                            <a:latin typeface="Cambria Math" panose="02040503050406030204" pitchFamily="18" charset="0"/>
                          </a:rPr>
                          <m:t>𝟑</m:t>
                        </m:r>
                      </m:sup>
                    </m:sSup>
                  </m:oMath>
                </a14:m>
                <a:r>
                  <a:rPr lang="en-US" altLang="zh-CN" sz="1400" b="1" dirty="0">
                    <a:solidFill>
                      <a:srgbClr val="F62AF6"/>
                    </a:solidFill>
                    <a:latin typeface="微软雅黑" panose="020B0503020204020204" pitchFamily="34" charset="-122"/>
                    <a:ea typeface="微软雅黑" panose="020B0503020204020204" pitchFamily="34" charset="-122"/>
                  </a:rPr>
                  <a:t>LO-EKM </a:t>
                </a:r>
                <a:r>
                  <a:rPr lang="zh-CN" altLang="en-US" sz="1400" dirty="0">
                    <a:latin typeface="微软雅黑" panose="020B0503020204020204" pitchFamily="34" charset="-122"/>
                    <a:ea typeface="微软雅黑" panose="020B0503020204020204" pitchFamily="34" charset="-122"/>
                  </a:rPr>
                  <a:t>几乎重合</a:t>
                </a:r>
              </a:p>
            </p:txBody>
          </p:sp>
        </mc:Choice>
        <mc:Fallback xmlns="">
          <p:sp>
            <p:nvSpPr>
              <p:cNvPr id="15" name="文本框 14"/>
              <p:cNvSpPr txBox="1">
                <a:spLocks noRot="1" noChangeAspect="1" noMove="1" noResize="1" noEditPoints="1" noAdjustHandles="1" noChangeArrowheads="1" noChangeShapeType="1" noTextEdit="1"/>
              </p:cNvSpPr>
              <p:nvPr/>
            </p:nvSpPr>
            <p:spPr>
              <a:xfrm>
                <a:off x="6015886" y="2458250"/>
                <a:ext cx="3182371" cy="743473"/>
              </a:xfrm>
              <a:prstGeom prst="rect">
                <a:avLst/>
              </a:prstGeom>
              <a:blipFill rotWithShape="0">
                <a:blip r:embed="rId9"/>
                <a:stretch>
                  <a:fillRect l="-383" t="-1639" b="-819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1252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1615" y="2361914"/>
            <a:ext cx="2337409" cy="1740408"/>
          </a:xfrm>
          <a:prstGeom prst="rect">
            <a:avLst/>
          </a:prstGeom>
        </p:spPr>
      </p:pic>
      <p:pic>
        <p:nvPicPr>
          <p:cNvPr id="8" name="图片 7" descr="C:\Users\len\Desktop\7-140129231040534.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微软雅黑" panose="020B0503020204020204" pitchFamily="34" charset="-122"/>
                <a:ea typeface="微软雅黑" panose="020B0503020204020204" pitchFamily="34" charset="-122"/>
              </a:rPr>
              <a:t>拟合结果</a:t>
            </a:r>
          </a:p>
        </p:txBody>
      </p:sp>
      <p:pic>
        <p:nvPicPr>
          <p:cNvPr id="9" name="图片 8" descr="C:\Users\len\Desktop\7-140129231040534.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24</a:t>
            </a:fld>
            <a:endParaRPr lang="zh-CN" altLang="en-US" b="1" dirty="0">
              <a:solidFill>
                <a:schemeClr val="bg1"/>
              </a:solidFill>
            </a:endParaRPr>
          </a:p>
        </p:txBody>
      </p:sp>
      <mc:AlternateContent xmlns:mc="http://schemas.openxmlformats.org/markup-compatibility/2006" xmlns:a14="http://schemas.microsoft.com/office/drawing/2010/main">
        <mc:Choice Requires="a14">
          <p:sp>
            <p:nvSpPr>
              <p:cNvPr id="64" name="文本框 63"/>
              <p:cNvSpPr txBox="1"/>
              <p:nvPr/>
            </p:nvSpPr>
            <p:spPr>
              <a:xfrm>
                <a:off x="269966" y="714190"/>
                <a:ext cx="5425441" cy="40011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对</a:t>
                </a:r>
                <a:r>
                  <a:rPr lang="en-US" altLang="zh-CN" sz="2000" dirty="0">
                    <a:latin typeface="微软雅黑" panose="020B0503020204020204" pitchFamily="34" charset="-122"/>
                    <a:ea typeface="微软雅黑" panose="020B0503020204020204" pitchFamily="34" charset="-122"/>
                  </a:rPr>
                  <a:t> </a:t>
                </a:r>
                <a14:m>
                  <m:oMath xmlns:m="http://schemas.openxmlformats.org/officeDocument/2006/math">
                    <m:r>
                      <a:rPr lang="en-US" altLang="zh-CN" sz="2000" i="1">
                        <a:latin typeface="Cambria Math" panose="02040503050406030204" pitchFamily="18" charset="0"/>
                      </a:rPr>
                      <m:t>𝐽</m:t>
                    </m:r>
                    <m:r>
                      <a:rPr lang="en-US" altLang="zh-CN" sz="2000" i="1">
                        <a:latin typeface="Cambria Math" panose="02040503050406030204" pitchFamily="18" charset="0"/>
                        <a:ea typeface="Cambria Math" panose="02040503050406030204" pitchFamily="18" charset="0"/>
                      </a:rPr>
                      <m:t>≤4</m:t>
                    </m:r>
                  </m:oMath>
                </a14:m>
                <a:r>
                  <a:rPr lang="en-US" altLang="zh-CN" sz="2000" dirty="0">
                    <a:latin typeface="微软雅黑" panose="020B0503020204020204" pitchFamily="34" charset="-122"/>
                    <a:ea typeface="微软雅黑" panose="020B0503020204020204" pitchFamily="34" charset="-122"/>
                  </a:rPr>
                  <a:t> &amp; </a:t>
                </a:r>
                <a14:m>
                  <m:oMath xmlns:m="http://schemas.openxmlformats.org/officeDocument/2006/math">
                    <m:r>
                      <a:rPr lang="en-US" altLang="zh-CN" sz="2000" i="1">
                        <a:latin typeface="Cambria Math" panose="02040503050406030204" pitchFamily="18" charset="0"/>
                      </a:rPr>
                      <m:t>𝐿</m:t>
                    </m:r>
                    <m:r>
                      <a:rPr lang="en-US" altLang="zh-CN" sz="2000" i="1">
                        <a:latin typeface="Cambria Math" panose="02040503050406030204" pitchFamily="18" charset="0"/>
                        <a:ea typeface="Cambria Math" panose="02040503050406030204" pitchFamily="18" charset="0"/>
                      </a:rPr>
                      <m:t>≤4</m:t>
                    </m:r>
                  </m:oMath>
                </a14:m>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分波相移的理论预言</a:t>
                </a:r>
                <a:r>
                  <a:rPr lang="en-US" altLang="zh-CN" sz="2000" dirty="0">
                    <a:latin typeface="微软雅黑" panose="020B0503020204020204" pitchFamily="34" charset="-122"/>
                    <a:ea typeface="微软雅黑" panose="020B0503020204020204" pitchFamily="34" charset="-122"/>
                  </a:rPr>
                  <a:t> </a:t>
                </a:r>
              </a:p>
            </p:txBody>
          </p:sp>
        </mc:Choice>
        <mc:Fallback xmlns="">
          <p:sp>
            <p:nvSpPr>
              <p:cNvPr id="64" name="文本框 63"/>
              <p:cNvSpPr txBox="1">
                <a:spLocks noRot="1" noChangeAspect="1" noMove="1" noResize="1" noEditPoints="1" noAdjustHandles="1" noChangeArrowheads="1" noChangeShapeType="1" noTextEdit="1"/>
              </p:cNvSpPr>
              <p:nvPr/>
            </p:nvSpPr>
            <p:spPr>
              <a:xfrm>
                <a:off x="269966" y="714190"/>
                <a:ext cx="5425441" cy="400110"/>
              </a:xfrm>
              <a:prstGeom prst="rect">
                <a:avLst/>
              </a:prstGeom>
              <a:blipFill rotWithShape="0">
                <a:blip r:embed="rId5"/>
                <a:stretch>
                  <a:fillRect l="-1011" t="-7576"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p:cNvSpPr txBox="1"/>
              <p:nvPr/>
            </p:nvSpPr>
            <p:spPr>
              <a:xfrm>
                <a:off x="269968" y="5980937"/>
                <a:ext cx="7889294" cy="307777"/>
              </a:xfrm>
              <a:prstGeom prst="rect">
                <a:avLst/>
              </a:prstGeom>
              <a:noFill/>
            </p:spPr>
            <p:txBody>
              <a:bodyPr wrap="square" rtlCol="0">
                <a:spAutoFit/>
              </a:bodyPr>
              <a:lstStyle/>
              <a:p>
                <a:pPr marL="285750" indent="-285750">
                  <a:buFont typeface="Arial" panose="020B0604020202020204" pitchFamily="34" charset="0"/>
                  <a:buChar char="•"/>
                </a:pPr>
                <a:r>
                  <a:rPr lang="en-US" altLang="zh-CN" sz="1400" b="1" dirty="0">
                    <a:solidFill>
                      <a:srgbClr val="FF0000"/>
                    </a:solidFill>
                    <a:latin typeface="微软雅黑" panose="020B0503020204020204" pitchFamily="34" charset="-122"/>
                    <a:ea typeface="微软雅黑" panose="020B0503020204020204" pitchFamily="34" charset="-122"/>
                  </a:rPr>
                  <a:t>NNLO</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在</a:t>
                </a:r>
                <a14:m>
                  <m:oMath xmlns:m="http://schemas.openxmlformats.org/officeDocument/2006/math">
                    <m:sPre>
                      <m:sPrePr>
                        <m:ctrlPr>
                          <a:rPr lang="en-US" altLang="zh-CN" sz="1100" b="1" i="1">
                            <a:latin typeface="Cambria Math" panose="02040503050406030204" pitchFamily="18" charset="0"/>
                          </a:rPr>
                        </m:ctrlPr>
                      </m:sPrePr>
                      <m:sub/>
                      <m:sup>
                        <m:r>
                          <a:rPr lang="en-US" altLang="zh-CN" sz="1100" b="1" i="1">
                            <a:latin typeface="Cambria Math" panose="02040503050406030204" pitchFamily="18" charset="0"/>
                          </a:rPr>
                          <m:t>𝟑</m:t>
                        </m:r>
                      </m:sup>
                      <m:e>
                        <m:sSub>
                          <m:sSubPr>
                            <m:ctrlPr>
                              <a:rPr lang="en-US" altLang="zh-CN" sz="1400" b="1" i="1">
                                <a:latin typeface="Cambria Math" panose="02040503050406030204" pitchFamily="18" charset="0"/>
                              </a:rPr>
                            </m:ctrlPr>
                          </m:sSubPr>
                          <m:e>
                            <m:r>
                              <a:rPr lang="en-US" altLang="zh-CN" sz="1400" b="1" i="1" smtClean="0">
                                <a:latin typeface="Cambria Math" panose="02040503050406030204" pitchFamily="18" charset="0"/>
                              </a:rPr>
                              <m:t>𝑫</m:t>
                            </m:r>
                          </m:e>
                          <m:sub>
                            <m:r>
                              <a:rPr lang="en-US" altLang="zh-CN" sz="1400" b="1" i="1" smtClean="0">
                                <a:latin typeface="Cambria Math" panose="02040503050406030204" pitchFamily="18" charset="0"/>
                              </a:rPr>
                              <m:t>𝟑</m:t>
                            </m:r>
                          </m:sub>
                        </m:sSub>
                      </m:e>
                    </m:sPre>
                  </m:oMath>
                </a14:m>
                <a:r>
                  <a:rPr lang="en-US" altLang="zh-CN" sz="1400" dirty="0">
                    <a:latin typeface="微软雅黑" panose="020B0503020204020204" pitchFamily="34" charset="-122"/>
                    <a:ea typeface="微软雅黑" panose="020B0503020204020204" pitchFamily="34" charset="-122"/>
                  </a:rPr>
                  <a:t>, </a:t>
                </a:r>
                <a14:m>
                  <m:oMath xmlns:m="http://schemas.openxmlformats.org/officeDocument/2006/math">
                    <m:sPre>
                      <m:sPrePr>
                        <m:ctrlPr>
                          <a:rPr lang="en-US" altLang="zh-CN" sz="1100" b="1" i="1">
                            <a:latin typeface="Cambria Math" panose="02040503050406030204" pitchFamily="18" charset="0"/>
                          </a:rPr>
                        </m:ctrlPr>
                      </m:sPrePr>
                      <m:sub/>
                      <m:sup>
                        <m:r>
                          <a:rPr lang="en-US" altLang="zh-CN" sz="1100" b="1" i="1" smtClean="0">
                            <a:latin typeface="Cambria Math" panose="02040503050406030204" pitchFamily="18" charset="0"/>
                          </a:rPr>
                          <m:t>𝟏</m:t>
                        </m:r>
                      </m:sup>
                      <m:e>
                        <m:sSub>
                          <m:sSubPr>
                            <m:ctrlPr>
                              <a:rPr lang="en-US" altLang="zh-CN" sz="1400" b="1" i="1" smtClean="0">
                                <a:latin typeface="Cambria Math" panose="02040503050406030204" pitchFamily="18" charset="0"/>
                              </a:rPr>
                            </m:ctrlPr>
                          </m:sSubPr>
                          <m:e>
                            <m:r>
                              <a:rPr lang="en-US" altLang="zh-CN" sz="1400" b="1" i="1" smtClean="0">
                                <a:latin typeface="Cambria Math" panose="02040503050406030204" pitchFamily="18" charset="0"/>
                              </a:rPr>
                              <m:t>𝑭</m:t>
                            </m:r>
                          </m:e>
                          <m:sub>
                            <m:r>
                              <a:rPr lang="en-US" altLang="zh-CN" sz="1400" b="1" i="1" smtClean="0">
                                <a:latin typeface="Cambria Math" panose="02040503050406030204" pitchFamily="18" charset="0"/>
                              </a:rPr>
                              <m:t>𝟑</m:t>
                            </m:r>
                          </m:sub>
                        </m:sSub>
                      </m:e>
                    </m:sPre>
                  </m:oMath>
                </a14:m>
                <a:r>
                  <a:rPr lang="en-US" altLang="zh-CN" sz="1400" dirty="0">
                    <a:latin typeface="微软雅黑" panose="020B0503020204020204" pitchFamily="34" charset="-122"/>
                    <a:ea typeface="微软雅黑" panose="020B0503020204020204" pitchFamily="34" charset="-122"/>
                  </a:rPr>
                  <a:t> </a:t>
                </a:r>
                <a:r>
                  <a:rPr lang="zh-CN" altLang="en-US" sz="1400" b="1" dirty="0">
                    <a:solidFill>
                      <a:srgbClr val="FF0000"/>
                    </a:solidFill>
                    <a:latin typeface="微软雅黑" panose="020B0503020204020204" pitchFamily="34" charset="-122"/>
                    <a:ea typeface="微软雅黑" panose="020B0503020204020204" pitchFamily="34" charset="-122"/>
                  </a:rPr>
                  <a:t>明显较好但是在</a:t>
                </a:r>
                <a14:m>
                  <m:oMath xmlns:m="http://schemas.openxmlformats.org/officeDocument/2006/math">
                    <m:sPre>
                      <m:sPrePr>
                        <m:ctrlPr>
                          <a:rPr lang="en-US" altLang="zh-CN" sz="1100" b="1" i="1">
                            <a:latin typeface="Cambria Math" panose="02040503050406030204" pitchFamily="18" charset="0"/>
                          </a:rPr>
                        </m:ctrlPr>
                      </m:sPrePr>
                      <m:sub/>
                      <m:sup>
                        <m:r>
                          <a:rPr lang="en-US" altLang="zh-CN" sz="1100" b="1" i="1">
                            <a:latin typeface="Cambria Math" panose="02040503050406030204" pitchFamily="18" charset="0"/>
                          </a:rPr>
                          <m:t>𝟑</m:t>
                        </m:r>
                      </m:sup>
                      <m:e>
                        <m:sSub>
                          <m:sSubPr>
                            <m:ctrlPr>
                              <a:rPr lang="en-US" altLang="zh-CN" sz="1400" b="1" i="1">
                                <a:latin typeface="Cambria Math" panose="02040503050406030204" pitchFamily="18" charset="0"/>
                              </a:rPr>
                            </m:ctrlPr>
                          </m:sSubPr>
                          <m:e>
                            <m:r>
                              <a:rPr lang="en-US" altLang="zh-CN" sz="1400" b="1" i="1">
                                <a:latin typeface="Cambria Math" panose="02040503050406030204" pitchFamily="18" charset="0"/>
                              </a:rPr>
                              <m:t>𝑭</m:t>
                            </m:r>
                          </m:e>
                          <m:sub>
                            <m:r>
                              <a:rPr lang="en-US" altLang="zh-CN" sz="1400" b="1" i="1">
                                <a:latin typeface="Cambria Math" panose="02040503050406030204" pitchFamily="18" charset="0"/>
                              </a:rPr>
                              <m:t>𝟒</m:t>
                            </m:r>
                          </m:sub>
                        </m:sSub>
                      </m:e>
                    </m:sPre>
                  </m:oMath>
                </a14:m>
                <a:r>
                  <a:rPr lang="zh-CN" altLang="en-US" sz="1400" dirty="0">
                    <a:latin typeface="微软雅黑" panose="020B0503020204020204" pitchFamily="34" charset="-122"/>
                    <a:ea typeface="微软雅黑" panose="020B0503020204020204" pitchFamily="34" charset="-122"/>
                  </a:rPr>
                  <a:t>略差，预言结果高于</a:t>
                </a:r>
                <a:r>
                  <a:rPr lang="en-US" altLang="zh-CN" sz="1400" dirty="0">
                    <a:latin typeface="微软雅黑" panose="020B0503020204020204" pitchFamily="34" charset="-122"/>
                    <a:ea typeface="微软雅黑" panose="020B0503020204020204" pitchFamily="34" charset="-122"/>
                  </a:rPr>
                  <a:t>Nijmegen</a:t>
                </a:r>
                <a:r>
                  <a:rPr lang="zh-CN" altLang="en-US" sz="1400" dirty="0">
                    <a:latin typeface="微软雅黑" panose="020B0503020204020204" pitchFamily="34" charset="-122"/>
                    <a:ea typeface="微软雅黑" panose="020B0503020204020204" pitchFamily="34" charset="-122"/>
                  </a:rPr>
                  <a:t>数据</a:t>
                </a:r>
                <a:r>
                  <a:rPr lang="en-US" altLang="zh-CN" sz="1400" dirty="0">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endParaRPr>
              </a:p>
            </p:txBody>
          </p:sp>
        </mc:Choice>
        <mc:Fallback xmlns="">
          <p:sp>
            <p:nvSpPr>
              <p:cNvPr id="24" name="文本框 23"/>
              <p:cNvSpPr txBox="1">
                <a:spLocks noRot="1" noChangeAspect="1" noMove="1" noResize="1" noEditPoints="1" noAdjustHandles="1" noChangeArrowheads="1" noChangeShapeType="1" noTextEdit="1"/>
              </p:cNvSpPr>
              <p:nvPr/>
            </p:nvSpPr>
            <p:spPr>
              <a:xfrm>
                <a:off x="269968" y="5980937"/>
                <a:ext cx="7889294" cy="307777"/>
              </a:xfrm>
              <a:prstGeom prst="rect">
                <a:avLst/>
              </a:prstGeom>
              <a:blipFill>
                <a:blip r:embed="rId6"/>
                <a:stretch>
                  <a:fillRect l="-77" t="-3922" b="-196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p:cNvSpPr txBox="1"/>
              <p:nvPr/>
            </p:nvSpPr>
            <p:spPr>
              <a:xfrm>
                <a:off x="269966" y="6288712"/>
                <a:ext cx="6328952" cy="312586"/>
              </a:xfrm>
              <a:prstGeom prst="rect">
                <a:avLst/>
              </a:prstGeom>
              <a:noFill/>
            </p:spPr>
            <p:txBody>
              <a:bodyPr wrap="square" rtlCol="0">
                <a:spAutoFit/>
              </a:bodyPr>
              <a:lstStyle/>
              <a:p>
                <a:pPr marL="285750" indent="-28575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在</a:t>
                </a:r>
                <a14:m>
                  <m:oMath xmlns:m="http://schemas.openxmlformats.org/officeDocument/2006/math">
                    <m:sPre>
                      <m:sPrePr>
                        <m:ctrlPr>
                          <a:rPr lang="en-US" altLang="zh-CN" sz="1100" b="1" i="1">
                            <a:latin typeface="Cambria Math" panose="02040503050406030204" pitchFamily="18" charset="0"/>
                          </a:rPr>
                        </m:ctrlPr>
                      </m:sPrePr>
                      <m:sub/>
                      <m:sup>
                        <m:r>
                          <a:rPr lang="en-US" altLang="zh-CN" sz="1100" b="1" i="1">
                            <a:latin typeface="Cambria Math" panose="02040503050406030204" pitchFamily="18" charset="0"/>
                          </a:rPr>
                          <m:t>𝟏</m:t>
                        </m:r>
                      </m:sup>
                      <m:e>
                        <m:sSub>
                          <m:sSubPr>
                            <m:ctrlPr>
                              <a:rPr lang="en-US" altLang="zh-CN" sz="1400" b="1" i="1">
                                <a:latin typeface="Cambria Math" panose="02040503050406030204" pitchFamily="18" charset="0"/>
                              </a:rPr>
                            </m:ctrlPr>
                          </m:sSubPr>
                          <m:e>
                            <m:r>
                              <a:rPr lang="en-US" altLang="zh-CN" sz="1400" b="1" i="1">
                                <a:latin typeface="Cambria Math" panose="02040503050406030204" pitchFamily="18" charset="0"/>
                              </a:rPr>
                              <m:t>𝑮</m:t>
                            </m:r>
                          </m:e>
                          <m:sub>
                            <m:r>
                              <a:rPr lang="en-US" altLang="zh-CN" sz="1400" b="1" i="1">
                                <a:latin typeface="Cambria Math" panose="02040503050406030204" pitchFamily="18" charset="0"/>
                              </a:rPr>
                              <m:t>𝟒</m:t>
                            </m:r>
                          </m:sub>
                        </m:sSub>
                      </m:e>
                    </m:sPre>
                  </m:oMath>
                </a14:m>
                <a:r>
                  <a:rPr lang="en-US" altLang="zh-CN" sz="1400" dirty="0">
                    <a:latin typeface="微软雅黑" panose="020B0503020204020204" pitchFamily="34" charset="-122"/>
                    <a:ea typeface="微软雅黑" panose="020B0503020204020204" pitchFamily="34" charset="-122"/>
                  </a:rPr>
                  <a:t>,</a:t>
                </a:r>
                <a:r>
                  <a:rPr lang="en-US" altLang="zh-CN" sz="1100" b="1" dirty="0">
                    <a:latin typeface="微软雅黑" panose="020B0503020204020204" pitchFamily="34" charset="-122"/>
                    <a:ea typeface="微软雅黑" panose="020B0503020204020204" pitchFamily="34" charset="-122"/>
                  </a:rPr>
                  <a:t> </a:t>
                </a:r>
                <a14:m>
                  <m:oMath xmlns:m="http://schemas.openxmlformats.org/officeDocument/2006/math">
                    <m:sPre>
                      <m:sPrePr>
                        <m:ctrlPr>
                          <a:rPr lang="en-US" altLang="zh-CN" sz="1100" b="1" i="1">
                            <a:latin typeface="Cambria Math" panose="02040503050406030204" pitchFamily="18" charset="0"/>
                          </a:rPr>
                        </m:ctrlPr>
                      </m:sPrePr>
                      <m:sub/>
                      <m:sup>
                        <m:r>
                          <a:rPr lang="en-US" altLang="zh-CN" sz="1100" b="1" i="1">
                            <a:latin typeface="Cambria Math" panose="02040503050406030204" pitchFamily="18" charset="0"/>
                          </a:rPr>
                          <m:t>𝟑</m:t>
                        </m:r>
                      </m:sup>
                      <m:e>
                        <m:sSub>
                          <m:sSubPr>
                            <m:ctrlPr>
                              <a:rPr lang="en-US" altLang="zh-CN" sz="1400" b="1" i="1">
                                <a:latin typeface="Cambria Math" panose="02040503050406030204" pitchFamily="18" charset="0"/>
                              </a:rPr>
                            </m:ctrlPr>
                          </m:sSubPr>
                          <m:e>
                            <m:r>
                              <a:rPr lang="en-US" altLang="zh-CN" sz="1400" b="1" i="1">
                                <a:latin typeface="Cambria Math" panose="02040503050406030204" pitchFamily="18" charset="0"/>
                              </a:rPr>
                              <m:t>𝑮</m:t>
                            </m:r>
                          </m:e>
                          <m:sub>
                            <m:r>
                              <a:rPr lang="en-US" altLang="zh-CN" sz="1400" b="1" i="1">
                                <a:latin typeface="Cambria Math" panose="02040503050406030204" pitchFamily="18" charset="0"/>
                              </a:rPr>
                              <m:t>𝟒</m:t>
                            </m:r>
                          </m:sub>
                        </m:sSub>
                      </m:e>
                    </m:sPre>
                  </m:oMath>
                </a14:m>
                <a:r>
                  <a:rPr lang="en-US" altLang="zh-CN" sz="1400" dirty="0">
                    <a:latin typeface="微软雅黑" panose="020B0503020204020204" pitchFamily="34" charset="-122"/>
                    <a:ea typeface="微软雅黑" panose="020B0503020204020204" pitchFamily="34" charset="-122"/>
                  </a:rPr>
                  <a:t>,</a:t>
                </a:r>
                <a:r>
                  <a:rPr lang="en-US" altLang="zh-CN" sz="1100" b="1"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sz="1100" b="1" i="1">
                            <a:latin typeface="Cambria Math" panose="02040503050406030204" pitchFamily="18" charset="0"/>
                          </a:rPr>
                        </m:ctrlPr>
                      </m:sSubPr>
                      <m:e>
                        <m:r>
                          <a:rPr lang="zh-CN" altLang="en-US" sz="1100" b="1" i="1">
                            <a:latin typeface="Cambria Math" panose="02040503050406030204" pitchFamily="18" charset="0"/>
                          </a:rPr>
                          <m:t>𝜺</m:t>
                        </m:r>
                      </m:e>
                      <m:sub>
                        <m:r>
                          <a:rPr lang="en-US" altLang="zh-CN" sz="1100" b="1" i="1">
                            <a:latin typeface="Cambria Math" panose="02040503050406030204" pitchFamily="18" charset="0"/>
                          </a:rPr>
                          <m:t>𝟑</m:t>
                        </m:r>
                      </m:sub>
                    </m:sSub>
                  </m:oMath>
                </a14:m>
                <a:r>
                  <a:rPr lang="en-US" altLang="zh-CN" sz="1400" dirty="0">
                    <a:latin typeface="微软雅黑" panose="020B0503020204020204" pitchFamily="34" charset="-122"/>
                    <a:ea typeface="微软雅黑" panose="020B0503020204020204" pitchFamily="34" charset="-122"/>
                  </a:rPr>
                  <a:t>: </a:t>
                </a:r>
                <a:r>
                  <a:rPr lang="en-US" altLang="zh-CN" sz="1400" b="1" dirty="0">
                    <a:solidFill>
                      <a:srgbClr val="00B050"/>
                    </a:solidFill>
                    <a:latin typeface="微软雅黑" panose="020B0503020204020204" pitchFamily="34" charset="-122"/>
                    <a:ea typeface="微软雅黑" panose="020B0503020204020204" pitchFamily="34" charset="-122"/>
                  </a:rPr>
                  <a:t>NR-</a:t>
                </a:r>
                <a14:m>
                  <m:oMath xmlns:m="http://schemas.openxmlformats.org/officeDocument/2006/math">
                    <m:sSup>
                      <m:sSupPr>
                        <m:ctrlPr>
                          <a:rPr lang="en-US" altLang="zh-CN" sz="1400" b="1" i="1">
                            <a:solidFill>
                              <a:srgbClr val="00B050"/>
                            </a:solidFill>
                            <a:latin typeface="Cambria Math" panose="02040503050406030204" pitchFamily="18" charset="0"/>
                          </a:rPr>
                        </m:ctrlPr>
                      </m:sSupPr>
                      <m:e>
                        <m:r>
                          <a:rPr lang="en-US" altLang="zh-CN" sz="1400" b="1">
                            <a:solidFill>
                              <a:srgbClr val="00B050"/>
                            </a:solidFill>
                            <a:latin typeface="Cambria Math" panose="02040503050406030204" pitchFamily="18" charset="0"/>
                          </a:rPr>
                          <m:t>𝐍</m:t>
                        </m:r>
                      </m:e>
                      <m:sup>
                        <m:r>
                          <a:rPr lang="en-US" altLang="zh-CN" sz="1400" b="1">
                            <a:solidFill>
                              <a:srgbClr val="00B050"/>
                            </a:solidFill>
                            <a:latin typeface="Cambria Math" panose="02040503050406030204" pitchFamily="18" charset="0"/>
                          </a:rPr>
                          <m:t>𝟑</m:t>
                        </m:r>
                      </m:sup>
                    </m:sSup>
                  </m:oMath>
                </a14:m>
                <a:r>
                  <a:rPr lang="en-US" altLang="zh-CN" sz="1400" b="1" dirty="0">
                    <a:solidFill>
                      <a:srgbClr val="00B050"/>
                    </a:solidFill>
                    <a:latin typeface="微软雅黑" panose="020B0503020204020204" pitchFamily="34" charset="-122"/>
                    <a:ea typeface="微软雅黑" panose="020B0503020204020204" pitchFamily="34" charset="-122"/>
                  </a:rPr>
                  <a:t>LO-Idaho</a:t>
                </a:r>
                <a:r>
                  <a:rPr lang="en-US" altLang="zh-CN" sz="1400" dirty="0">
                    <a:solidFill>
                      <a:srgbClr val="00B050"/>
                    </a:solidFill>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在高能区偏离 </a:t>
                </a:r>
                <a:r>
                  <a:rPr lang="en-US" altLang="zh-CN" sz="1400" dirty="0">
                    <a:latin typeface="微软雅黑" panose="020B0503020204020204" pitchFamily="34" charset="-122"/>
                    <a:ea typeface="微软雅黑" panose="020B0503020204020204" pitchFamily="34" charset="-122"/>
                  </a:rPr>
                  <a:t>Nijmegen </a:t>
                </a:r>
                <a:r>
                  <a:rPr lang="zh-CN" altLang="en-US" sz="1400" dirty="0">
                    <a:latin typeface="微软雅黑" panose="020B0503020204020204" pitchFamily="34" charset="-122"/>
                    <a:ea typeface="微软雅黑" panose="020B0503020204020204" pitchFamily="34" charset="-122"/>
                  </a:rPr>
                  <a:t>数据</a:t>
                </a:r>
              </a:p>
            </p:txBody>
          </p:sp>
        </mc:Choice>
        <mc:Fallback xmlns="">
          <p:sp>
            <p:nvSpPr>
              <p:cNvPr id="25" name="文本框 24"/>
              <p:cNvSpPr txBox="1">
                <a:spLocks noRot="1" noChangeAspect="1" noMove="1" noResize="1" noEditPoints="1" noAdjustHandles="1" noChangeArrowheads="1" noChangeShapeType="1" noTextEdit="1"/>
              </p:cNvSpPr>
              <p:nvPr/>
            </p:nvSpPr>
            <p:spPr>
              <a:xfrm>
                <a:off x="269966" y="6288712"/>
                <a:ext cx="6328952" cy="312586"/>
              </a:xfrm>
              <a:prstGeom prst="rect">
                <a:avLst/>
              </a:prstGeom>
              <a:blipFill rotWithShape="0">
                <a:blip r:embed="rId7"/>
                <a:stretch>
                  <a:fillRect l="-96" t="-1961" b="-19608"/>
                </a:stretch>
              </a:blipFill>
            </p:spPr>
            <p:txBody>
              <a:bodyPr/>
              <a:lstStyle/>
              <a:p>
                <a:r>
                  <a:rPr lang="zh-CN" altLang="en-US">
                    <a:noFill/>
                  </a:rPr>
                  <a:t> </a:t>
                </a:r>
              </a:p>
            </p:txBody>
          </p:sp>
        </mc:Fallback>
      </mc:AlternateContent>
      <p:sp>
        <p:nvSpPr>
          <p:cNvPr id="2" name="矩形 1"/>
          <p:cNvSpPr/>
          <p:nvPr/>
        </p:nvSpPr>
        <p:spPr>
          <a:xfrm>
            <a:off x="6028778" y="728236"/>
            <a:ext cx="1784206" cy="307777"/>
          </a:xfrm>
          <a:prstGeom prst="rect">
            <a:avLst/>
          </a:prstGeom>
        </p:spPr>
        <p:txBody>
          <a:bodyPr wrap="none">
            <a:spAutoFit/>
          </a:bodyPr>
          <a:lstStyle/>
          <a:p>
            <a:r>
              <a:rPr lang="zh-CN" altLang="en-US" sz="1400" dirty="0">
                <a:solidFill>
                  <a:srgbClr val="FF0000"/>
                </a:solidFill>
                <a:latin typeface="微软雅黑" panose="020B0503020204020204" pitchFamily="34" charset="-122"/>
                <a:ea typeface="微软雅黑" panose="020B0503020204020204" pitchFamily="34" charset="-122"/>
              </a:rPr>
              <a:t>至</a:t>
            </a:r>
            <a:r>
              <a:rPr lang="en-US" altLang="zh-CN" sz="1400" dirty="0">
                <a:solidFill>
                  <a:srgbClr val="FF0000"/>
                </a:solidFill>
                <a:latin typeface="微软雅黑" panose="020B0503020204020204" pitchFamily="34" charset="-122"/>
                <a:ea typeface="微软雅黑" panose="020B0503020204020204" pitchFamily="34" charset="-122"/>
              </a:rPr>
              <a:t>NNLO</a:t>
            </a:r>
            <a:r>
              <a:rPr lang="zh-CN" altLang="en-US" sz="1400" dirty="0">
                <a:solidFill>
                  <a:srgbClr val="FF0000"/>
                </a:solidFill>
                <a:latin typeface="微软雅黑" panose="020B0503020204020204" pitchFamily="34" charset="-122"/>
                <a:ea typeface="微软雅黑" panose="020B0503020204020204" pitchFamily="34" charset="-122"/>
              </a:rPr>
              <a:t>没有接触项</a:t>
            </a:r>
            <a:endParaRPr lang="zh-CN" altLang="en-US" sz="14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8"/>
          <a:stretch>
            <a:fillRect/>
          </a:stretch>
        </p:blipFill>
        <p:spPr>
          <a:xfrm>
            <a:off x="-39491" y="2361916"/>
            <a:ext cx="6889753" cy="3595007"/>
          </a:xfrm>
          <a:prstGeom prst="rect">
            <a:avLst/>
          </a:prstGeom>
        </p:spPr>
      </p:pic>
      <p:pic>
        <p:nvPicPr>
          <p:cNvPr id="13"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2044" y="4236417"/>
            <a:ext cx="2331956" cy="1728511"/>
          </a:xfrm>
          <a:prstGeom prst="rect">
            <a:avLst/>
          </a:prstGeom>
        </p:spPr>
      </p:pic>
      <p:grpSp>
        <p:nvGrpSpPr>
          <p:cNvPr id="22" name="组合 21"/>
          <p:cNvGrpSpPr/>
          <p:nvPr/>
        </p:nvGrpSpPr>
        <p:grpSpPr>
          <a:xfrm>
            <a:off x="222461" y="3983115"/>
            <a:ext cx="8867774" cy="470847"/>
            <a:chOff x="-76919" y="7290234"/>
            <a:chExt cx="8173329" cy="470847"/>
          </a:xfrm>
        </p:grpSpPr>
        <p:sp>
          <p:nvSpPr>
            <p:cNvPr id="26" name="圆角矩形 25"/>
            <p:cNvSpPr/>
            <p:nvPr/>
          </p:nvSpPr>
          <p:spPr>
            <a:xfrm>
              <a:off x="-76919" y="7290234"/>
              <a:ext cx="8173329" cy="470847"/>
            </a:xfrm>
            <a:prstGeom prst="round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文本框 26"/>
                <p:cNvSpPr txBox="1"/>
                <p:nvPr/>
              </p:nvSpPr>
              <p:spPr>
                <a:xfrm>
                  <a:off x="1402631" y="7405036"/>
                  <a:ext cx="5214228" cy="283219"/>
                </a:xfrm>
                <a:prstGeom prst="rect">
                  <a:avLst/>
                </a:prstGeom>
                <a:noFill/>
              </p:spPr>
              <p:txBody>
                <a:bodyPr wrap="square" lIns="0" tIns="0" rIns="0" bIns="0" rtlCol="0">
                  <a:spAutoFit/>
                </a:bodyPr>
                <a:lstStyle/>
                <a:p>
                  <a:r>
                    <a:rPr lang="zh-CN" altLang="en-US" b="1" dirty="0">
                      <a:solidFill>
                        <a:srgbClr val="FF0000"/>
                      </a:solidFill>
                      <a:latin typeface="微软雅黑" panose="020B0503020204020204" pitchFamily="34" charset="-122"/>
                      <a:ea typeface="微软雅黑" panose="020B0503020204020204" pitchFamily="34" charset="-122"/>
                    </a:rPr>
                    <a:t>高角动量分波：相对论</a:t>
                  </a:r>
                  <a:r>
                    <a:rPr lang="en-US" altLang="zh-CN" b="1" dirty="0">
                      <a:solidFill>
                        <a:srgbClr val="FF0000"/>
                      </a:solidFill>
                      <a:latin typeface="微软雅黑" panose="020B0503020204020204" pitchFamily="34" charset="-122"/>
                      <a:ea typeface="微软雅黑" panose="020B0503020204020204" pitchFamily="34" charset="-122"/>
                    </a:rPr>
                    <a:t> NNLO </a:t>
                  </a:r>
                  <a:r>
                    <a:rPr lang="zh-CN" altLang="en-US" b="1" dirty="0">
                      <a:solidFill>
                        <a:srgbClr val="FF0000"/>
                      </a:solidFill>
                      <a:latin typeface="微软雅黑" panose="020B0503020204020204" pitchFamily="34" charset="-122"/>
                      <a:ea typeface="微软雅黑" panose="020B0503020204020204" pitchFamily="34" charset="-122"/>
                    </a:rPr>
                    <a:t>优于非相对论 </a:t>
                  </a:r>
                  <a14:m>
                    <m:oMath xmlns:m="http://schemas.openxmlformats.org/officeDocument/2006/math">
                      <m:sSup>
                        <m:sSupPr>
                          <m:ctrlPr>
                            <a:rPr lang="en-US" altLang="zh-CN" b="1" i="1">
                              <a:solidFill>
                                <a:srgbClr val="FF0000"/>
                              </a:solidFill>
                              <a:latin typeface="Cambria Math" panose="02040503050406030204" pitchFamily="18" charset="0"/>
                            </a:rPr>
                          </m:ctrlPr>
                        </m:sSupPr>
                        <m:e>
                          <m:r>
                            <a:rPr lang="en-US" altLang="zh-CN" b="1">
                              <a:solidFill>
                                <a:srgbClr val="FF0000"/>
                              </a:solidFill>
                              <a:latin typeface="Cambria Math" panose="02040503050406030204" pitchFamily="18" charset="0"/>
                            </a:rPr>
                            <m:t>𝐍</m:t>
                          </m:r>
                        </m:e>
                        <m:sup>
                          <m:r>
                            <a:rPr lang="en-US" altLang="zh-CN" b="1">
                              <a:solidFill>
                                <a:srgbClr val="FF0000"/>
                              </a:solidFill>
                              <a:latin typeface="Cambria Math" panose="02040503050406030204" pitchFamily="18" charset="0"/>
                            </a:rPr>
                            <m:t>𝟑</m:t>
                          </m:r>
                        </m:sup>
                      </m:sSup>
                      <m:r>
                        <a:rPr lang="en-US" altLang="zh-CN" b="1">
                          <a:solidFill>
                            <a:srgbClr val="FF0000"/>
                          </a:solidFill>
                          <a:latin typeface="Cambria Math" panose="02040503050406030204" pitchFamily="18" charset="0"/>
                        </a:rPr>
                        <m:t>𝐋𝐎</m:t>
                      </m:r>
                    </m:oMath>
                  </a14:m>
                  <a:r>
                    <a:rPr lang="en-US" altLang="zh-CN" b="1" dirty="0">
                      <a:solidFill>
                        <a:srgbClr val="FF0000"/>
                      </a:solidFill>
                      <a:latin typeface="微软雅黑" panose="020B0503020204020204" pitchFamily="34" charset="-122"/>
                      <a:ea typeface="微软雅黑" panose="020B0503020204020204" pitchFamily="34" charset="-122"/>
                    </a:rPr>
                    <a:t> </a:t>
                  </a:r>
                  <a:endParaRPr lang="en-US" b="1" dirty="0">
                    <a:solidFill>
                      <a:srgbClr val="FF0000"/>
                    </a:solidFill>
                    <a:latin typeface="微软雅黑" panose="020B0503020204020204" pitchFamily="34" charset="-122"/>
                    <a:ea typeface="微软雅黑" panose="020B0503020204020204" pitchFamily="34" charset="-122"/>
                  </a:endParaRPr>
                </a:p>
              </p:txBody>
            </p:sp>
          </mc:Choice>
          <mc:Fallback xmlns="">
            <p:sp>
              <p:nvSpPr>
                <p:cNvPr id="27" name="文本框 26"/>
                <p:cNvSpPr txBox="1">
                  <a:spLocks noRot="1" noChangeAspect="1" noMove="1" noResize="1" noEditPoints="1" noAdjustHandles="1" noChangeArrowheads="1" noChangeShapeType="1" noTextEdit="1"/>
                </p:cNvSpPr>
                <p:nvPr/>
              </p:nvSpPr>
              <p:spPr>
                <a:xfrm>
                  <a:off x="1402631" y="7405036"/>
                  <a:ext cx="5214228" cy="283219"/>
                </a:xfrm>
                <a:prstGeom prst="rect">
                  <a:avLst/>
                </a:prstGeom>
                <a:blipFill rotWithShape="0">
                  <a:blip r:embed="rId10"/>
                  <a:stretch>
                    <a:fillRect l="-2586" t="-25532" b="-48936"/>
                  </a:stretch>
                </a:blipFill>
              </p:spPr>
              <p:txBody>
                <a:bodyPr/>
                <a:lstStyle/>
                <a:p>
                  <a:r>
                    <a:rPr lang="zh-CN" altLang="en-US">
                      <a:noFill/>
                    </a:rPr>
                    <a:t> </a:t>
                  </a:r>
                </a:p>
              </p:txBody>
            </p:sp>
          </mc:Fallback>
        </mc:AlternateContent>
      </p:grpSp>
      <p:pic>
        <p:nvPicPr>
          <p:cNvPr id="14" name="图片 13"/>
          <p:cNvPicPr>
            <a:picLocks noChangeAspect="1"/>
          </p:cNvPicPr>
          <p:nvPr/>
        </p:nvPicPr>
        <p:blipFill>
          <a:blip r:embed="rId11"/>
          <a:stretch>
            <a:fillRect/>
          </a:stretch>
        </p:blipFill>
        <p:spPr>
          <a:xfrm>
            <a:off x="1424994" y="1114300"/>
            <a:ext cx="6012656" cy="127797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23" name="圆角矩形 22"/>
          <p:cNvSpPr/>
          <p:nvPr/>
        </p:nvSpPr>
        <p:spPr>
          <a:xfrm>
            <a:off x="4843639" y="1629123"/>
            <a:ext cx="500742" cy="217969"/>
          </a:xfrm>
          <a:prstGeom prst="roundRect">
            <a:avLst/>
          </a:prstGeom>
          <a:solidFill>
            <a:srgbClr val="00B0F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圆角矩形 27"/>
          <p:cNvSpPr/>
          <p:nvPr/>
        </p:nvSpPr>
        <p:spPr>
          <a:xfrm>
            <a:off x="3455183" y="1857000"/>
            <a:ext cx="500742" cy="217969"/>
          </a:xfrm>
          <a:prstGeom prst="roundRect">
            <a:avLst/>
          </a:prstGeom>
          <a:solidFill>
            <a:srgbClr val="00B0F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p:cNvSpPr/>
          <p:nvPr/>
        </p:nvSpPr>
        <p:spPr>
          <a:xfrm>
            <a:off x="3930580" y="1847092"/>
            <a:ext cx="500742" cy="217969"/>
          </a:xfrm>
          <a:prstGeom prst="roundRect">
            <a:avLst/>
          </a:prstGeom>
          <a:solidFill>
            <a:srgbClr val="00B0F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29"/>
          <p:cNvSpPr/>
          <p:nvPr/>
        </p:nvSpPr>
        <p:spPr>
          <a:xfrm>
            <a:off x="4405977" y="2065061"/>
            <a:ext cx="500742" cy="217969"/>
          </a:xfrm>
          <a:prstGeom prst="roundRect">
            <a:avLst/>
          </a:prstGeom>
          <a:solidFill>
            <a:srgbClr val="00B0F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0490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微软雅黑" panose="020B0503020204020204" pitchFamily="34" charset="-122"/>
                <a:ea typeface="微软雅黑" panose="020B0503020204020204" pitchFamily="34" charset="-122"/>
              </a:rPr>
              <a:t>拟合结果</a:t>
            </a: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25</a:t>
            </a:fld>
            <a:endParaRPr lang="zh-CN" altLang="en-US" b="1" dirty="0">
              <a:solidFill>
                <a:schemeClr val="bg1"/>
              </a:solidFill>
            </a:endParaRPr>
          </a:p>
        </p:txBody>
      </p:sp>
      <p:sp>
        <p:nvSpPr>
          <p:cNvPr id="64" name="文本框 63"/>
          <p:cNvSpPr txBox="1"/>
          <p:nvPr/>
        </p:nvSpPr>
        <p:spPr>
          <a:xfrm>
            <a:off x="269966" y="714190"/>
            <a:ext cx="5425441" cy="40011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000" b="1" dirty="0">
                <a:solidFill>
                  <a:srgbClr val="FF0000"/>
                </a:solidFill>
                <a:latin typeface="微软雅黑" panose="020B0503020204020204" pitchFamily="34" charset="-122"/>
                <a:ea typeface="微软雅黑" panose="020B0503020204020204" pitchFamily="34" charset="-122"/>
              </a:rPr>
              <a:t>相对论手征核力 </a:t>
            </a:r>
            <a:r>
              <a:rPr lang="en-US" altLang="zh-CN" sz="2000" dirty="0">
                <a:latin typeface="微软雅黑" panose="020B0503020204020204" pitchFamily="34" charset="-122"/>
                <a:ea typeface="微软雅黑" panose="020B0503020204020204" pitchFamily="34" charset="-122"/>
              </a:rPr>
              <a:t>vs </a:t>
            </a:r>
            <a:r>
              <a:rPr lang="en-US" altLang="zh-CN" sz="2000" b="1" dirty="0">
                <a:solidFill>
                  <a:srgbClr val="0070C0"/>
                </a:solidFill>
                <a:latin typeface="微软雅黑" panose="020B0503020204020204" pitchFamily="34" charset="-122"/>
                <a:ea typeface="微软雅黑" panose="020B0503020204020204" pitchFamily="34" charset="-122"/>
              </a:rPr>
              <a:t>Bonn potential</a:t>
            </a:r>
          </a:p>
        </p:txBody>
      </p:sp>
      <p:sp>
        <p:nvSpPr>
          <p:cNvPr id="2" name="文本框 1"/>
          <p:cNvSpPr txBox="1"/>
          <p:nvPr/>
        </p:nvSpPr>
        <p:spPr>
          <a:xfrm>
            <a:off x="592183" y="1101843"/>
            <a:ext cx="8447314" cy="338554"/>
          </a:xfrm>
          <a:prstGeom prst="rect">
            <a:avLst/>
          </a:prstGeom>
          <a:noFill/>
        </p:spPr>
        <p:txBody>
          <a:bodyPr wrap="square" rtlCol="0">
            <a:spAutoFit/>
          </a:bodyPr>
          <a:lstStyle/>
          <a:p>
            <a:pPr marL="285750" indent="-285750">
              <a:buFont typeface="Wingdings" panose="05000000000000000000" pitchFamily="2" charset="2"/>
              <a:buChar char="Ø"/>
            </a:pPr>
            <a:r>
              <a:rPr lang="en-US" altLang="zh-CN" sz="1600" dirty="0">
                <a:latin typeface="微软雅黑" panose="020B0503020204020204" pitchFamily="34" charset="-122"/>
                <a:ea typeface="微软雅黑" panose="020B0503020204020204" pitchFamily="34" charset="-122"/>
              </a:rPr>
              <a:t>1980</a:t>
            </a:r>
            <a:r>
              <a:rPr lang="zh-CN" altLang="en-US" sz="1600" dirty="0">
                <a:latin typeface="微软雅黑" panose="020B0503020204020204" pitchFamily="34" charset="-122"/>
                <a:ea typeface="微软雅黑" panose="020B0503020204020204" pitchFamily="34" charset="-122"/>
              </a:rPr>
              <a:t>年代发展的</a:t>
            </a:r>
            <a:r>
              <a:rPr lang="en-US" altLang="zh-CN" sz="1600" dirty="0">
                <a:latin typeface="微软雅黑" panose="020B0503020204020204" pitchFamily="34" charset="-122"/>
                <a:ea typeface="微软雅黑" panose="020B0503020204020204" pitchFamily="34" charset="-122"/>
              </a:rPr>
              <a:t> </a:t>
            </a:r>
            <a:r>
              <a:rPr lang="en-US" altLang="zh-CN" sz="1600" dirty="0">
                <a:solidFill>
                  <a:srgbClr val="0070C0"/>
                </a:solidFill>
                <a:latin typeface="微软雅黑" panose="020B0503020204020204" pitchFamily="34" charset="-122"/>
                <a:ea typeface="微软雅黑" panose="020B0503020204020204" pitchFamily="34" charset="-122"/>
              </a:rPr>
              <a:t>Bonn </a:t>
            </a:r>
            <a:r>
              <a:rPr lang="zh-CN" altLang="en-US" sz="1600" dirty="0">
                <a:solidFill>
                  <a:srgbClr val="0070C0"/>
                </a:solidFill>
                <a:latin typeface="微软雅黑" panose="020B0503020204020204" pitchFamily="34" charset="-122"/>
                <a:ea typeface="微软雅黑" panose="020B0503020204020204" pitchFamily="34" charset="-122"/>
              </a:rPr>
              <a:t>势</a:t>
            </a:r>
            <a:r>
              <a:rPr lang="zh-CN" altLang="en-US" sz="1600" dirty="0">
                <a:latin typeface="微软雅黑" panose="020B0503020204020204" pitchFamily="34" charset="-122"/>
                <a:ea typeface="微软雅黑" panose="020B0503020204020204" pitchFamily="34" charset="-122"/>
              </a:rPr>
              <a:t>仍然是目前相对论核多体计算中应用最为广泛的核力</a:t>
            </a:r>
          </a:p>
        </p:txBody>
      </p:sp>
      <p:sp>
        <p:nvSpPr>
          <p:cNvPr id="6" name="矩形 5"/>
          <p:cNvSpPr/>
          <p:nvPr/>
        </p:nvSpPr>
        <p:spPr>
          <a:xfrm>
            <a:off x="6288466" y="736966"/>
            <a:ext cx="1994457" cy="246221"/>
          </a:xfrm>
          <a:prstGeom prst="rect">
            <a:avLst/>
          </a:prstGeom>
        </p:spPr>
        <p:txBody>
          <a:bodyPr wrap="none">
            <a:spAutoFit/>
          </a:bodyPr>
          <a:lstStyle/>
          <a:p>
            <a:r>
              <a:rPr lang="en-US" altLang="zh-CN" sz="1000" dirty="0">
                <a:solidFill>
                  <a:srgbClr val="00B0F0"/>
                </a:solidFill>
              </a:rPr>
              <a:t>R. </a:t>
            </a:r>
            <a:r>
              <a:rPr lang="en-US" altLang="zh-CN" sz="1000" dirty="0" err="1">
                <a:solidFill>
                  <a:srgbClr val="00B0F0"/>
                </a:solidFill>
              </a:rPr>
              <a:t>Machleidt</a:t>
            </a:r>
            <a:r>
              <a:rPr lang="en-US" altLang="zh-CN" sz="1000" dirty="0">
                <a:solidFill>
                  <a:srgbClr val="00B0F0"/>
                </a:solidFill>
              </a:rPr>
              <a:t> et al, Phys.Rept.1987 </a:t>
            </a:r>
            <a:endParaRPr lang="zh-CN" altLang="en-US" sz="1000" dirty="0">
              <a:solidFill>
                <a:srgbClr val="00B0F0"/>
              </a:solidFill>
            </a:endParaRPr>
          </a:p>
        </p:txBody>
      </p:sp>
      <p:sp>
        <p:nvSpPr>
          <p:cNvPr id="21" name="矩形 20"/>
          <p:cNvSpPr/>
          <p:nvPr/>
        </p:nvSpPr>
        <p:spPr>
          <a:xfrm>
            <a:off x="6288463" y="914247"/>
            <a:ext cx="2441694" cy="246221"/>
          </a:xfrm>
          <a:prstGeom prst="rect">
            <a:avLst/>
          </a:prstGeom>
        </p:spPr>
        <p:txBody>
          <a:bodyPr wrap="none">
            <a:spAutoFit/>
          </a:bodyPr>
          <a:lstStyle/>
          <a:p>
            <a:r>
              <a:rPr lang="en-US" altLang="zh-CN" sz="1000" dirty="0">
                <a:solidFill>
                  <a:srgbClr val="00B0F0"/>
                </a:solidFill>
              </a:rPr>
              <a:t>S-H. Shen et al, Prog.Part.Nucl.Phys.2019  </a:t>
            </a:r>
            <a:endParaRPr lang="zh-CN" altLang="en-US" sz="1000" dirty="0">
              <a:solidFill>
                <a:srgbClr val="00B0F0"/>
              </a:solidFill>
            </a:endParaRPr>
          </a:p>
        </p:txBody>
      </p:sp>
      <p:pic>
        <p:nvPicPr>
          <p:cNvPr id="13" name="图片 12"/>
          <p:cNvPicPr>
            <a:picLocks noChangeAspect="1"/>
          </p:cNvPicPr>
          <p:nvPr/>
        </p:nvPicPr>
        <p:blipFill>
          <a:blip r:embed="rId4"/>
          <a:stretch>
            <a:fillRect/>
          </a:stretch>
        </p:blipFill>
        <p:spPr>
          <a:xfrm>
            <a:off x="87765" y="1769193"/>
            <a:ext cx="3778843" cy="3556302"/>
          </a:xfrm>
          <a:prstGeom prst="rect">
            <a:avLst/>
          </a:prstGeom>
        </p:spPr>
      </p:pic>
      <p:pic>
        <p:nvPicPr>
          <p:cNvPr id="14" name="图片 13"/>
          <p:cNvPicPr>
            <a:picLocks noChangeAspect="1"/>
          </p:cNvPicPr>
          <p:nvPr/>
        </p:nvPicPr>
        <p:blipFill>
          <a:blip r:embed="rId5"/>
          <a:stretch>
            <a:fillRect/>
          </a:stretch>
        </p:blipFill>
        <p:spPr>
          <a:xfrm>
            <a:off x="3866608" y="1769193"/>
            <a:ext cx="5097789" cy="4474854"/>
          </a:xfrm>
          <a:prstGeom prst="rect">
            <a:avLst/>
          </a:prstGeom>
        </p:spPr>
      </p:pic>
      <p:sp>
        <p:nvSpPr>
          <p:cNvPr id="19" name="矩形 18"/>
          <p:cNvSpPr/>
          <p:nvPr/>
        </p:nvSpPr>
        <p:spPr>
          <a:xfrm>
            <a:off x="87764" y="1686618"/>
            <a:ext cx="1296900" cy="943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384666" y="1682262"/>
            <a:ext cx="1245325" cy="943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629991" y="3534934"/>
            <a:ext cx="1236617" cy="9238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3926891" y="1728952"/>
            <a:ext cx="1236617" cy="9238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5178885" y="1730000"/>
            <a:ext cx="1236617" cy="9238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3866608" y="3534934"/>
            <a:ext cx="1236617" cy="9238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1389019" y="4465730"/>
            <a:ext cx="1236617" cy="92385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7736489" y="1728952"/>
            <a:ext cx="1236617" cy="92385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138113" y="4044406"/>
            <a:ext cx="8867774" cy="470847"/>
            <a:chOff x="-76919" y="7290234"/>
            <a:chExt cx="8173329" cy="470847"/>
          </a:xfrm>
        </p:grpSpPr>
        <p:sp>
          <p:nvSpPr>
            <p:cNvPr id="32" name="圆角矩形 31"/>
            <p:cNvSpPr/>
            <p:nvPr/>
          </p:nvSpPr>
          <p:spPr>
            <a:xfrm>
              <a:off x="-76919" y="7290234"/>
              <a:ext cx="8173329" cy="470847"/>
            </a:xfrm>
            <a:prstGeom prst="round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文本框 35"/>
            <p:cNvSpPr txBox="1"/>
            <p:nvPr/>
          </p:nvSpPr>
          <p:spPr>
            <a:xfrm>
              <a:off x="1985306" y="7387157"/>
              <a:ext cx="3606485" cy="276999"/>
            </a:xfrm>
            <a:prstGeom prst="rect">
              <a:avLst/>
            </a:prstGeom>
            <a:noFill/>
          </p:spPr>
          <p:txBody>
            <a:bodyPr wrap="square" lIns="0" tIns="0" rIns="0" bIns="0" rtlCol="0">
              <a:spAutoFit/>
            </a:bodyPr>
            <a:lstStyle/>
            <a:p>
              <a:r>
                <a:rPr lang="zh-CN" altLang="en-US" b="1" dirty="0">
                  <a:solidFill>
                    <a:srgbClr val="FF0000"/>
                  </a:solidFill>
                  <a:latin typeface="微软雅黑" panose="020B0503020204020204" pitchFamily="34" charset="-122"/>
                  <a:ea typeface="微软雅黑" panose="020B0503020204020204" pitchFamily="34" charset="-122"/>
                </a:rPr>
                <a:t>相对论</a:t>
              </a:r>
              <a:r>
                <a:rPr lang="en-US" altLang="zh-CN" b="1" dirty="0">
                  <a:solidFill>
                    <a:srgbClr val="FF0000"/>
                  </a:solidFill>
                  <a:latin typeface="微软雅黑" panose="020B0503020204020204" pitchFamily="34" charset="-122"/>
                  <a:ea typeface="微软雅黑" panose="020B0503020204020204" pitchFamily="34" charset="-122"/>
                </a:rPr>
                <a:t>NNLO</a:t>
              </a:r>
              <a:r>
                <a:rPr lang="zh-CN" altLang="en-US" b="1" dirty="0">
                  <a:solidFill>
                    <a:srgbClr val="FF0000"/>
                  </a:solidFill>
                  <a:latin typeface="微软雅黑" panose="020B0503020204020204" pitchFamily="34" charset="-122"/>
                  <a:ea typeface="微软雅黑" panose="020B0503020204020204" pitchFamily="34" charset="-122"/>
                </a:rPr>
                <a:t>明显优于</a:t>
              </a:r>
              <a:r>
                <a:rPr lang="en-US" altLang="zh-CN" b="1" dirty="0">
                  <a:solidFill>
                    <a:srgbClr val="FF0000"/>
                  </a:solidFill>
                  <a:latin typeface="微软雅黑" panose="020B0503020204020204" pitchFamily="34" charset="-122"/>
                  <a:ea typeface="微软雅黑" panose="020B0503020204020204" pitchFamily="34" charset="-122"/>
                </a:rPr>
                <a:t>Bonn</a:t>
              </a:r>
              <a:r>
                <a:rPr lang="zh-CN" altLang="en-US" b="1" dirty="0">
                  <a:solidFill>
                    <a:srgbClr val="FF0000"/>
                  </a:solidFill>
                  <a:latin typeface="微软雅黑" panose="020B0503020204020204" pitchFamily="34" charset="-122"/>
                  <a:ea typeface="微软雅黑" panose="020B0503020204020204" pitchFamily="34" charset="-122"/>
                </a:rPr>
                <a:t>势</a:t>
              </a:r>
              <a:endParaRPr lang="en-US" b="1" dirty="0">
                <a:solidFill>
                  <a:srgbClr val="FF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98961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smtClean="0">
                <a:latin typeface="微软雅黑" panose="020B0503020204020204" pitchFamily="34" charset="-122"/>
                <a:ea typeface="微软雅黑" panose="020B0503020204020204" pitchFamily="34" charset="-122"/>
              </a:rPr>
              <a:t>总结与展望</a:t>
            </a:r>
            <a:endParaRPr lang="en-US" altLang="zh-CN" sz="2400" dirty="0">
              <a:latin typeface="微软雅黑" panose="020B0503020204020204" pitchFamily="34" charset="-122"/>
              <a:ea typeface="微软雅黑" panose="020B0503020204020204" pitchFamily="34" charset="-122"/>
            </a:endParaRP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26</a:t>
            </a:fld>
            <a:endParaRPr lang="zh-CN" altLang="en-US" b="1" dirty="0">
              <a:solidFill>
                <a:schemeClr val="bg1"/>
              </a:solidFill>
            </a:endParaRPr>
          </a:p>
        </p:txBody>
      </p:sp>
      <p:sp>
        <p:nvSpPr>
          <p:cNvPr id="14" name="文本框 13"/>
          <p:cNvSpPr txBox="1"/>
          <p:nvPr/>
        </p:nvSpPr>
        <p:spPr>
          <a:xfrm>
            <a:off x="330926" y="853527"/>
            <a:ext cx="7752807" cy="40011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000" dirty="0" smtClean="0">
                <a:latin typeface="微软雅黑" panose="020B0503020204020204" pitchFamily="34" charset="-122"/>
                <a:ea typeface="微软雅黑" panose="020B0503020204020204" pitchFamily="34" charset="-122"/>
              </a:rPr>
              <a:t>我们将相对论手征核力构建至</a:t>
            </a:r>
            <a:r>
              <a:rPr lang="en-US" altLang="zh-CN" sz="2000" dirty="0" smtClean="0"/>
              <a:t>NNLO</a:t>
            </a:r>
            <a:endParaRPr lang="en-US" altLang="zh-CN" sz="2000" dirty="0"/>
          </a:p>
        </p:txBody>
      </p:sp>
      <p:sp>
        <p:nvSpPr>
          <p:cNvPr id="17" name="文本框 16"/>
          <p:cNvSpPr txBox="1"/>
          <p:nvPr/>
        </p:nvSpPr>
        <p:spPr>
          <a:xfrm>
            <a:off x="1414737" y="1712364"/>
            <a:ext cx="2329951" cy="246221"/>
          </a:xfrm>
          <a:prstGeom prst="rect">
            <a:avLst/>
          </a:prstGeom>
          <a:noFill/>
        </p:spPr>
        <p:txBody>
          <a:bodyPr wrap="square" lIns="0" tIns="0" rIns="0" bIns="0" rtlCol="0">
            <a:spAutoFit/>
          </a:bodyPr>
          <a:lstStyle/>
          <a:p>
            <a:pPr marL="285750" indent="-285750">
              <a:buFont typeface="Arial" panose="020B0604020202020204" pitchFamily="34" charset="0"/>
              <a:buChar char="•"/>
            </a:pPr>
            <a:r>
              <a:rPr lang="zh-CN" altLang="en-US" sz="1600" b="1" dirty="0" smtClean="0">
                <a:solidFill>
                  <a:srgbClr val="FF0000"/>
                </a:solidFill>
                <a:latin typeface="微软雅黑" panose="020B0503020204020204" pitchFamily="34" charset="-122"/>
                <a:ea typeface="微软雅黑" panose="020B0503020204020204" pitchFamily="34" charset="-122"/>
              </a:rPr>
              <a:t>相对论性</a:t>
            </a:r>
            <a:endParaRPr lang="en-US" sz="1600" b="1" dirty="0">
              <a:solidFill>
                <a:srgbClr val="FF0000"/>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1414738" y="2163395"/>
            <a:ext cx="2329951" cy="246221"/>
          </a:xfrm>
          <a:prstGeom prst="rect">
            <a:avLst/>
          </a:prstGeom>
          <a:noFill/>
        </p:spPr>
        <p:txBody>
          <a:bodyPr wrap="square" lIns="0" tIns="0" rIns="0" bIns="0" rtlCol="0">
            <a:spAutoFit/>
          </a:bodyPr>
          <a:lstStyle/>
          <a:p>
            <a:pPr marL="285750" indent="-285750">
              <a:buFont typeface="Arial" panose="020B0604020202020204" pitchFamily="34" charset="0"/>
              <a:buChar char="•"/>
            </a:pPr>
            <a:r>
              <a:rPr lang="zh-CN" altLang="en-US" sz="1600" b="1" dirty="0" smtClean="0">
                <a:solidFill>
                  <a:srgbClr val="FF0000"/>
                </a:solidFill>
                <a:latin typeface="微软雅黑" panose="020B0503020204020204" pitchFamily="34" charset="-122"/>
                <a:ea typeface="微软雅黑" panose="020B0503020204020204" pitchFamily="34" charset="-122"/>
              </a:rPr>
              <a:t>更少的低能常数</a:t>
            </a:r>
            <a:endParaRPr lang="en-US" sz="1600" b="1" dirty="0">
              <a:solidFill>
                <a:srgbClr val="FF0000"/>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414738" y="2614427"/>
            <a:ext cx="2329951" cy="246221"/>
          </a:xfrm>
          <a:prstGeom prst="rect">
            <a:avLst/>
          </a:prstGeom>
          <a:noFill/>
        </p:spPr>
        <p:txBody>
          <a:bodyPr wrap="square" lIns="0" tIns="0" rIns="0" bIns="0" rtlCol="0">
            <a:spAutoFit/>
          </a:bodyPr>
          <a:lstStyle/>
          <a:p>
            <a:pPr marL="285750" indent="-285750">
              <a:buFont typeface="Arial" panose="020B0604020202020204" pitchFamily="34" charset="0"/>
              <a:buChar char="•"/>
            </a:pPr>
            <a:r>
              <a:rPr lang="zh-CN" altLang="en-US" sz="1600" b="1" dirty="0" smtClean="0">
                <a:solidFill>
                  <a:srgbClr val="FF0000"/>
                </a:solidFill>
                <a:latin typeface="微软雅黑" panose="020B0503020204020204" pitchFamily="34" charset="-122"/>
                <a:ea typeface="微软雅黑" panose="020B0503020204020204" pitchFamily="34" charset="-122"/>
              </a:rPr>
              <a:t>更低的手征阶数</a:t>
            </a:r>
            <a:endParaRPr lang="en-US" sz="1600" b="1" dirty="0">
              <a:solidFill>
                <a:srgbClr val="FF0000"/>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569866" y="2944127"/>
            <a:ext cx="8004268" cy="338554"/>
          </a:xfrm>
          <a:prstGeom prst="rect">
            <a:avLst/>
          </a:prstGeom>
          <a:noFill/>
        </p:spPr>
        <p:txBody>
          <a:bodyPr wrap="square" rtlCol="0">
            <a:spAutoFit/>
          </a:bodyPr>
          <a:lstStyle/>
          <a:p>
            <a:pPr marL="285750" indent="-285750">
              <a:buFont typeface="Wingdings" panose="05000000000000000000" pitchFamily="2" charset="2"/>
              <a:buChar char="Ø"/>
            </a:pPr>
            <a:r>
              <a:rPr lang="zh-CN" altLang="en-US" sz="1600" dirty="0" smtClean="0">
                <a:latin typeface="微软雅黑" panose="020B0503020204020204" pitchFamily="34" charset="-122"/>
                <a:ea typeface="微软雅黑" panose="020B0503020204020204" pitchFamily="34" charset="-122"/>
              </a:rPr>
              <a:t>对于高角动量分波相移的描述</a:t>
            </a:r>
            <a:r>
              <a:rPr lang="zh-CN" altLang="en-US" sz="1600" b="1" dirty="0" smtClean="0">
                <a:solidFill>
                  <a:srgbClr val="FF0000"/>
                </a:solidFill>
                <a:latin typeface="微软雅黑" panose="020B0503020204020204" pitchFamily="34" charset="-122"/>
                <a:ea typeface="微软雅黑" panose="020B0503020204020204" pitchFamily="34" charset="-122"/>
              </a:rPr>
              <a:t>更好</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21" name="文本框 20"/>
              <p:cNvSpPr txBox="1"/>
              <p:nvPr/>
            </p:nvSpPr>
            <p:spPr>
              <a:xfrm>
                <a:off x="569866" y="1314958"/>
                <a:ext cx="8004268" cy="338554"/>
              </a:xfrm>
              <a:prstGeom prst="rect">
                <a:avLst/>
              </a:prstGeom>
              <a:noFill/>
            </p:spPr>
            <p:txBody>
              <a:bodyPr wrap="square" rtlCol="0">
                <a:spAutoFit/>
              </a:bodyPr>
              <a:lstStyle/>
              <a:p>
                <a:pPr marL="285750" indent="-285750">
                  <a:buFont typeface="Wingdings" panose="05000000000000000000" pitchFamily="2" charset="2"/>
                  <a:buChar char="Ø"/>
                </a:pPr>
                <a:r>
                  <a:rPr lang="zh-CN" altLang="en-US" sz="1600" dirty="0" smtClean="0">
                    <a:latin typeface="微软雅黑" panose="020B0503020204020204" pitchFamily="34" charset="-122"/>
                    <a:ea typeface="微软雅黑" panose="020B0503020204020204" pitchFamily="34" charset="-122"/>
                  </a:rPr>
                  <a:t>对于</a:t>
                </a:r>
                <a14:m>
                  <m:oMath xmlns:m="http://schemas.openxmlformats.org/officeDocument/2006/math">
                    <m:r>
                      <a:rPr lang="en-US" altLang="zh-CN" sz="1600" i="1">
                        <a:latin typeface="Cambria Math" panose="02040503050406030204" pitchFamily="18" charset="0"/>
                      </a:rPr>
                      <m:t>𝐽</m:t>
                    </m:r>
                    <m:r>
                      <a:rPr lang="en-US" altLang="zh-CN" sz="1600" i="1">
                        <a:latin typeface="Cambria Math" panose="02040503050406030204" pitchFamily="18" charset="0"/>
                        <a:ea typeface="Cambria Math" panose="02040503050406030204" pitchFamily="18" charset="0"/>
                      </a:rPr>
                      <m:t>≤2</m:t>
                    </m:r>
                  </m:oMath>
                </a14:m>
                <a:r>
                  <a:rPr lang="zh-CN" altLang="en-US" sz="1600" dirty="0" smtClean="0">
                    <a:latin typeface="微软雅黑" panose="020B0503020204020204" pitchFamily="34" charset="-122"/>
                    <a:ea typeface="微软雅黑" panose="020B0503020204020204" pitchFamily="34" charset="-122"/>
                  </a:rPr>
                  <a:t>的分波相移</a:t>
                </a:r>
                <a:r>
                  <a:rPr lang="zh-CN" altLang="en-US" sz="1600" dirty="0">
                    <a:latin typeface="微软雅黑" panose="020B0503020204020204" pitchFamily="34" charset="-122"/>
                    <a:ea typeface="微软雅黑" panose="020B0503020204020204" pitchFamily="34" charset="-122"/>
                  </a:rPr>
                  <a:t>，</a:t>
                </a:r>
                <a:r>
                  <a:rPr lang="zh-CN" altLang="en-US" sz="1600" dirty="0">
                    <a:solidFill>
                      <a:srgbClr val="FF0000"/>
                    </a:solidFill>
                    <a:latin typeface="微软雅黑" panose="020B0503020204020204" pitchFamily="34" charset="-122"/>
                    <a:ea typeface="微软雅黑" panose="020B0503020204020204" pitchFamily="34" charset="-122"/>
                  </a:rPr>
                  <a:t>与非相对论</a:t>
                </a:r>
                <a:r>
                  <a:rPr lang="en-US" altLang="zh-CN" sz="1600" dirty="0">
                    <a:latin typeface="微软雅黑" panose="020B0503020204020204" pitchFamily="34" charset="-122"/>
                    <a:ea typeface="微软雅黑" panose="020B0503020204020204" pitchFamily="34" charset="-122"/>
                  </a:rPr>
                  <a:t> </a:t>
                </a:r>
                <a14:m>
                  <m:oMath xmlns:m="http://schemas.openxmlformats.org/officeDocument/2006/math">
                    <m:sSup>
                      <m:sSupPr>
                        <m:ctrlPr>
                          <a:rPr lang="en-US" altLang="zh-CN" sz="1600" i="1">
                            <a:latin typeface="Cambria Math" panose="02040503050406030204" pitchFamily="18" charset="0"/>
                          </a:rPr>
                        </m:ctrlPr>
                      </m:sSupPr>
                      <m:e>
                        <m:r>
                          <m:rPr>
                            <m:sty m:val="p"/>
                          </m:rPr>
                          <a:rPr lang="en-US" altLang="zh-CN" sz="1600" i="1">
                            <a:latin typeface="Cambria Math" panose="02040503050406030204" pitchFamily="18" charset="0"/>
                          </a:rPr>
                          <m:t>N</m:t>
                        </m:r>
                      </m:e>
                      <m:sup>
                        <m:r>
                          <a:rPr lang="en-US" altLang="zh-CN" sz="1600" i="1">
                            <a:latin typeface="Cambria Math" panose="02040503050406030204" pitchFamily="18" charset="0"/>
                          </a:rPr>
                          <m:t>3</m:t>
                        </m:r>
                      </m:sup>
                    </m:sSup>
                  </m:oMath>
                </a14:m>
                <a:r>
                  <a:rPr lang="en-US" altLang="zh-CN" sz="1600" dirty="0">
                    <a:latin typeface="微软雅黑" panose="020B0503020204020204" pitchFamily="34" charset="-122"/>
                    <a:ea typeface="微软雅黑" panose="020B0503020204020204" pitchFamily="34" charset="-122"/>
                  </a:rPr>
                  <a:t>LO </a:t>
                </a:r>
                <a:r>
                  <a:rPr lang="zh-CN" altLang="en-US" sz="1600" dirty="0">
                    <a:latin typeface="微软雅黑" panose="020B0503020204020204" pitchFamily="34" charset="-122"/>
                    <a:ea typeface="微软雅黑" panose="020B0503020204020204" pitchFamily="34" charset="-122"/>
                  </a:rPr>
                  <a:t>结果相</a:t>
                </a:r>
                <a:r>
                  <a:rPr lang="zh-CN" altLang="en-US" sz="1600" dirty="0" smtClean="0">
                    <a:latin typeface="微软雅黑" panose="020B0503020204020204" pitchFamily="34" charset="-122"/>
                    <a:ea typeface="微软雅黑" panose="020B0503020204020204" pitchFamily="34" charset="-122"/>
                  </a:rPr>
                  <a:t>媲美</a:t>
                </a:r>
                <a:endParaRPr lang="zh-CN" altLang="en-US" sz="1600" dirty="0">
                  <a:latin typeface="微软雅黑" panose="020B0503020204020204" pitchFamily="34" charset="-122"/>
                  <a:ea typeface="微软雅黑" panose="020B0503020204020204" pitchFamily="34" charset="-122"/>
                </a:endParaRPr>
              </a:p>
            </p:txBody>
          </p:sp>
        </mc:Choice>
        <mc:Fallback xmlns="">
          <p:sp>
            <p:nvSpPr>
              <p:cNvPr id="21" name="文本框 20"/>
              <p:cNvSpPr txBox="1">
                <a:spLocks noRot="1" noChangeAspect="1" noMove="1" noResize="1" noEditPoints="1" noAdjustHandles="1" noChangeArrowheads="1" noChangeShapeType="1" noTextEdit="1"/>
              </p:cNvSpPr>
              <p:nvPr/>
            </p:nvSpPr>
            <p:spPr>
              <a:xfrm>
                <a:off x="569866" y="1314958"/>
                <a:ext cx="8004268" cy="338554"/>
              </a:xfrm>
              <a:prstGeom prst="rect">
                <a:avLst/>
              </a:prstGeom>
              <a:blipFill rotWithShape="0">
                <a:blip r:embed="rId4"/>
                <a:stretch>
                  <a:fillRect l="-304" t="-5455" b="-23636"/>
                </a:stretch>
              </a:blipFill>
            </p:spPr>
            <p:txBody>
              <a:bodyPr/>
              <a:lstStyle/>
              <a:p>
                <a:r>
                  <a:rPr lang="zh-CN" altLang="en-US">
                    <a:noFill/>
                  </a:rPr>
                  <a:t> </a:t>
                </a:r>
              </a:p>
            </p:txBody>
          </p:sp>
        </mc:Fallback>
      </mc:AlternateContent>
      <p:sp>
        <p:nvSpPr>
          <p:cNvPr id="22" name="文本框 21"/>
          <p:cNvSpPr txBox="1"/>
          <p:nvPr/>
        </p:nvSpPr>
        <p:spPr>
          <a:xfrm>
            <a:off x="569866" y="3327107"/>
            <a:ext cx="8004268" cy="338554"/>
          </a:xfrm>
          <a:prstGeom prst="rect">
            <a:avLst/>
          </a:prstGeom>
          <a:noFill/>
        </p:spPr>
        <p:txBody>
          <a:bodyPr wrap="square" rtlCol="0">
            <a:spAutoFit/>
          </a:bodyPr>
          <a:lstStyle/>
          <a:p>
            <a:pPr marL="285750" indent="-285750">
              <a:buFont typeface="Wingdings" panose="05000000000000000000" pitchFamily="2" charset="2"/>
              <a:buChar char="Ø"/>
            </a:pPr>
            <a:r>
              <a:rPr lang="zh-CN" altLang="en-US" sz="1600" dirty="0" smtClean="0">
                <a:latin typeface="微软雅黑" panose="020B0503020204020204" pitchFamily="34" charset="-122"/>
                <a:ea typeface="微软雅黑" panose="020B0503020204020204" pitchFamily="34" charset="-122"/>
              </a:rPr>
              <a:t>比</a:t>
            </a:r>
            <a:r>
              <a:rPr lang="en-US" altLang="zh-CN" sz="1600" dirty="0" smtClean="0">
                <a:solidFill>
                  <a:srgbClr val="FF0000"/>
                </a:solidFill>
                <a:latin typeface="微软雅黑" panose="020B0503020204020204" pitchFamily="34" charset="-122"/>
                <a:ea typeface="微软雅黑" panose="020B0503020204020204" pitchFamily="34" charset="-122"/>
              </a:rPr>
              <a:t>Bonn</a:t>
            </a:r>
            <a:r>
              <a:rPr lang="zh-CN" altLang="en-US" sz="1600" dirty="0" smtClean="0">
                <a:solidFill>
                  <a:srgbClr val="FF0000"/>
                </a:solidFill>
                <a:latin typeface="微软雅黑" panose="020B0503020204020204" pitchFamily="34" charset="-122"/>
                <a:ea typeface="微软雅黑" panose="020B0503020204020204" pitchFamily="34" charset="-122"/>
              </a:rPr>
              <a:t>势</a:t>
            </a:r>
            <a:r>
              <a:rPr lang="zh-CN" altLang="en-US" sz="1600" dirty="0" smtClean="0">
                <a:latin typeface="微软雅黑" panose="020B0503020204020204" pitchFamily="34" charset="-122"/>
                <a:ea typeface="微软雅黑" panose="020B0503020204020204" pitchFamily="34" charset="-122"/>
              </a:rPr>
              <a:t>对相移的描述</a:t>
            </a:r>
            <a:r>
              <a:rPr lang="zh-CN" altLang="en-US" sz="1600" b="1" dirty="0" smtClean="0">
                <a:solidFill>
                  <a:srgbClr val="FF0000"/>
                </a:solidFill>
                <a:latin typeface="微软雅黑" panose="020B0503020204020204" pitchFamily="34" charset="-122"/>
                <a:ea typeface="微软雅黑" panose="020B0503020204020204" pitchFamily="34" charset="-122"/>
              </a:rPr>
              <a:t>更好</a:t>
            </a:r>
            <a:endParaRPr lang="zh-CN" altLang="en-US" sz="1600" b="1"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330926" y="3801555"/>
            <a:ext cx="8580121" cy="707886"/>
          </a:xfrm>
          <a:prstGeom prst="rect">
            <a:avLst/>
          </a:prstGeom>
          <a:noFill/>
        </p:spPr>
        <p:txBody>
          <a:bodyPr wrap="square" rtlCol="0">
            <a:spAutoFit/>
          </a:bodyPr>
          <a:lstStyle/>
          <a:p>
            <a:pPr marL="342900" indent="-342900">
              <a:buFont typeface="Wingdings" panose="05000000000000000000" pitchFamily="2" charset="2"/>
              <a:buChar char="p"/>
            </a:pPr>
            <a:r>
              <a:rPr lang="zh-CN" altLang="en-US" sz="2000" dirty="0" smtClean="0">
                <a:latin typeface="微软雅黑" panose="020B0503020204020204" pitchFamily="34" charset="-122"/>
                <a:ea typeface="微软雅黑" panose="020B0503020204020204" pitchFamily="34" charset="-122"/>
              </a:rPr>
              <a:t>我们已经初步构建完成</a:t>
            </a:r>
            <a:r>
              <a:rPr lang="zh-CN" altLang="en-US" sz="2000" dirty="0" smtClean="0">
                <a:solidFill>
                  <a:srgbClr val="FF0000"/>
                </a:solidFill>
                <a:latin typeface="微软雅黑" panose="020B0503020204020204" pitchFamily="34" charset="-122"/>
                <a:ea typeface="微软雅黑" panose="020B0503020204020204" pitchFamily="34" charset="-122"/>
              </a:rPr>
              <a:t>高精度相对论手征核力</a:t>
            </a:r>
            <a:r>
              <a:rPr lang="zh-CN" altLang="en-US" sz="2000" dirty="0" smtClean="0">
                <a:latin typeface="微软雅黑" panose="020B0503020204020204" pitchFamily="34" charset="-122"/>
                <a:ea typeface="微软雅黑" panose="020B0503020204020204" pitchFamily="34" charset="-122"/>
              </a:rPr>
              <a:t>，并准备将其应用于核物质与核反应研究中</a:t>
            </a:r>
            <a:endParaRPr lang="zh-CN" altLang="en-US" sz="2000" dirty="0">
              <a:latin typeface="微软雅黑" panose="020B0503020204020204" pitchFamily="34" charset="-122"/>
              <a:ea typeface="微软雅黑" panose="020B0503020204020204" pitchFamily="34" charset="-122"/>
            </a:endParaRPr>
          </a:p>
        </p:txBody>
      </p:sp>
      <p:sp>
        <p:nvSpPr>
          <p:cNvPr id="25" name="文本框 24"/>
          <p:cNvSpPr txBox="1"/>
          <p:nvPr/>
        </p:nvSpPr>
        <p:spPr>
          <a:xfrm>
            <a:off x="330925" y="4671355"/>
            <a:ext cx="8580121" cy="40011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000" dirty="0" smtClean="0">
                <a:latin typeface="微软雅黑" panose="020B0503020204020204" pitchFamily="34" charset="-122"/>
                <a:ea typeface="微软雅黑" panose="020B0503020204020204" pitchFamily="34" charset="-122"/>
              </a:rPr>
              <a:t>接下来的工作</a:t>
            </a:r>
            <a:endParaRPr lang="zh-CN" altLang="en-US" sz="2000"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569866" y="5096657"/>
            <a:ext cx="8004268" cy="338554"/>
          </a:xfrm>
          <a:prstGeom prst="rect">
            <a:avLst/>
          </a:prstGeom>
          <a:noFill/>
        </p:spPr>
        <p:txBody>
          <a:bodyPr wrap="square" rtlCol="0">
            <a:spAutoFit/>
          </a:bodyPr>
          <a:lstStyle/>
          <a:p>
            <a:pPr marL="285750" indent="-285750">
              <a:buFont typeface="Wingdings" panose="05000000000000000000" pitchFamily="2" charset="2"/>
              <a:buChar char="Ø"/>
            </a:pPr>
            <a:r>
              <a:rPr lang="zh-CN" altLang="en-US" sz="1600" dirty="0" smtClean="0">
                <a:latin typeface="微软雅黑" panose="020B0503020204020204" pitchFamily="34" charset="-122"/>
                <a:ea typeface="微软雅黑" panose="020B0503020204020204" pitchFamily="34" charset="-122"/>
              </a:rPr>
              <a:t>三体核力与</a:t>
            </a:r>
            <a:r>
              <a:rPr lang="en-US" altLang="zh-CN" sz="1600" dirty="0" smtClean="0">
                <a:latin typeface="微软雅黑" panose="020B0503020204020204" pitchFamily="34" charset="-122"/>
                <a:ea typeface="微软雅黑" panose="020B0503020204020204" pitchFamily="34" charset="-122"/>
              </a:rPr>
              <a:t>Ay </a:t>
            </a:r>
            <a:r>
              <a:rPr lang="zh-CN" altLang="en-US" sz="1600" dirty="0" smtClean="0">
                <a:latin typeface="微软雅黑" panose="020B0503020204020204" pitchFamily="34" charset="-122"/>
                <a:ea typeface="微软雅黑" panose="020B0503020204020204" pitchFamily="34" charset="-122"/>
              </a:rPr>
              <a:t>疑难</a:t>
            </a:r>
            <a:r>
              <a:rPr lang="en-US" altLang="zh-CN" sz="1600" dirty="0" smtClean="0">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endParaRPr>
          </a:p>
        </p:txBody>
      </p:sp>
      <p:sp>
        <p:nvSpPr>
          <p:cNvPr id="27" name="文本框 26"/>
          <p:cNvSpPr txBox="1"/>
          <p:nvPr/>
        </p:nvSpPr>
        <p:spPr>
          <a:xfrm>
            <a:off x="569866" y="5378573"/>
            <a:ext cx="8004268" cy="338554"/>
          </a:xfrm>
          <a:prstGeom prst="rect">
            <a:avLst/>
          </a:prstGeom>
          <a:noFill/>
        </p:spPr>
        <p:txBody>
          <a:bodyPr wrap="square" rtlCol="0">
            <a:spAutoFit/>
          </a:bodyPr>
          <a:lstStyle/>
          <a:p>
            <a:pPr marL="285750" indent="-285750">
              <a:buFont typeface="Wingdings" panose="05000000000000000000" pitchFamily="2" charset="2"/>
              <a:buChar char="Ø"/>
            </a:pPr>
            <a:r>
              <a:rPr lang="zh-CN" altLang="en-US" sz="1600" dirty="0" smtClean="0">
                <a:latin typeface="微软雅黑" panose="020B0503020204020204" pitchFamily="34" charset="-122"/>
                <a:ea typeface="微软雅黑" panose="020B0503020204020204" pitchFamily="34" charset="-122"/>
              </a:rPr>
              <a:t>次次领头阶的</a:t>
            </a:r>
            <a:r>
              <a:rPr lang="en-US" altLang="zh-CN" sz="1600" dirty="0" smtClean="0">
                <a:latin typeface="微软雅黑" panose="020B0503020204020204" pitchFamily="34" charset="-122"/>
                <a:ea typeface="微软雅黑" panose="020B0503020204020204" pitchFamily="34" charset="-122"/>
              </a:rPr>
              <a:t>RGI </a:t>
            </a:r>
            <a:r>
              <a:rPr lang="zh-CN" altLang="en-US" sz="1600" dirty="0" smtClean="0">
                <a:latin typeface="微软雅黑" panose="020B0503020204020204" pitchFamily="34" charset="-122"/>
                <a:ea typeface="微软雅黑" panose="020B0503020204020204" pitchFamily="34" charset="-122"/>
              </a:rPr>
              <a:t>分析</a:t>
            </a:r>
            <a:endParaRPr lang="zh-CN" altLang="en-US" sz="1600" dirty="0">
              <a:latin typeface="微软雅黑" panose="020B0503020204020204" pitchFamily="34" charset="-122"/>
              <a:ea typeface="微软雅黑" panose="020B0503020204020204" pitchFamily="34" charset="-122"/>
            </a:endParaRPr>
          </a:p>
        </p:txBody>
      </p:sp>
      <p:sp>
        <p:nvSpPr>
          <p:cNvPr id="28" name="文本框 27"/>
          <p:cNvSpPr txBox="1"/>
          <p:nvPr/>
        </p:nvSpPr>
        <p:spPr>
          <a:xfrm>
            <a:off x="569866" y="5681612"/>
            <a:ext cx="8004268" cy="338554"/>
          </a:xfrm>
          <a:prstGeom prst="rect">
            <a:avLst/>
          </a:prstGeom>
          <a:noFill/>
        </p:spPr>
        <p:txBody>
          <a:bodyPr wrap="square" rtlCol="0">
            <a:spAutoFit/>
          </a:bodyPr>
          <a:lstStyle/>
          <a:p>
            <a:pPr marL="285750" indent="-285750">
              <a:buFont typeface="Wingdings" panose="05000000000000000000" pitchFamily="2" charset="2"/>
              <a:buChar char="Ø"/>
            </a:pPr>
            <a:r>
              <a:rPr lang="en-US" altLang="zh-CN" sz="1600" dirty="0" smtClean="0">
                <a:latin typeface="微软雅黑" panose="020B0503020204020204" pitchFamily="34" charset="-122"/>
                <a:ea typeface="微软雅黑" panose="020B0503020204020204" pitchFamily="34" charset="-122"/>
              </a:rPr>
              <a:t>SU(3)</a:t>
            </a:r>
            <a:r>
              <a:rPr lang="zh-CN" altLang="en-US" sz="1600" dirty="0" smtClean="0">
                <a:latin typeface="微软雅黑" panose="020B0503020204020204" pitchFamily="34" charset="-122"/>
                <a:ea typeface="微软雅黑" panose="020B0503020204020204" pitchFamily="34" charset="-122"/>
              </a:rPr>
              <a:t>味空间</a:t>
            </a:r>
            <a:r>
              <a:rPr lang="en-US" altLang="zh-CN"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16994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a:solidFill>
                  <a:schemeClr val="bg1"/>
                </a:solidFill>
                <a:latin typeface="微软雅黑" panose="020B0503020204020204" pitchFamily="34" charset="-122"/>
                <a:ea typeface="微软雅黑" panose="020B0503020204020204" pitchFamily="34" charset="-122"/>
              </a:rPr>
              <a:t>High-precision relativistic nucleon force up to NNLO</a:t>
            </a:r>
            <a:endParaRPr lang="zh-CN" altLang="en-US" sz="2400" b="1" dirty="0">
              <a:latin typeface="微软雅黑" panose="020B0503020204020204" pitchFamily="34" charset="-122"/>
              <a:ea typeface="微软雅黑" panose="020B0503020204020204" pitchFamily="34" charset="-122"/>
            </a:endParaRP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27</a:t>
            </a:fld>
            <a:endParaRPr lang="zh-CN" altLang="en-US" b="1" dirty="0">
              <a:solidFill>
                <a:schemeClr val="bg1"/>
              </a:solidFill>
            </a:endParaRPr>
          </a:p>
        </p:txBody>
      </p:sp>
      <p:sp>
        <p:nvSpPr>
          <p:cNvPr id="4" name="矩形 3"/>
          <p:cNvSpPr/>
          <p:nvPr/>
        </p:nvSpPr>
        <p:spPr>
          <a:xfrm>
            <a:off x="720832" y="2483377"/>
            <a:ext cx="7492565" cy="923330"/>
          </a:xfrm>
          <a:prstGeom prst="rect">
            <a:avLst/>
          </a:prstGeom>
          <a:noFill/>
        </p:spPr>
        <p:txBody>
          <a:bodyPr wrap="none" lIns="91440" tIns="45720" rIns="91440" bIns="45720">
            <a:spAutoFit/>
          </a:bodyPr>
          <a:lstStyle/>
          <a:p>
            <a:pPr algn="ctr"/>
            <a:r>
              <a:rPr lang="en-US" altLang="zh-CN" sz="5400" b="1" dirty="0">
                <a:ln w="9525">
                  <a:solidFill>
                    <a:schemeClr val="bg1"/>
                  </a:solidFill>
                  <a:prstDash val="solid"/>
                </a:ln>
                <a:effectLst>
                  <a:outerShdw blurRad="12700" dist="38100" dir="2700000" algn="tl" rotWithShape="0">
                    <a:schemeClr val="bg1">
                      <a:lumMod val="50000"/>
                    </a:schemeClr>
                  </a:outerShdw>
                </a:effectLst>
              </a:rPr>
              <a:t>Thanks for your attention</a:t>
            </a:r>
            <a:endParaRPr lang="zh-CN" altLang="en-US" sz="54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550747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微软雅黑" panose="020B0503020204020204" pitchFamily="34" charset="-122"/>
                <a:ea typeface="微软雅黑" panose="020B0503020204020204" pitchFamily="34" charset="-122"/>
              </a:rPr>
              <a:t>相对论框架</a:t>
            </a: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28</a:t>
            </a:fld>
            <a:endParaRPr lang="zh-CN" altLang="en-US" b="1" dirty="0">
              <a:solidFill>
                <a:schemeClr val="bg1"/>
              </a:solidFill>
            </a:endParaRPr>
          </a:p>
        </p:txBody>
      </p:sp>
      <p:sp>
        <p:nvSpPr>
          <p:cNvPr id="39" name="文本框 38"/>
          <p:cNvSpPr txBox="1"/>
          <p:nvPr/>
        </p:nvSpPr>
        <p:spPr>
          <a:xfrm>
            <a:off x="261258" y="669661"/>
            <a:ext cx="7193959" cy="400110"/>
          </a:xfrm>
          <a:prstGeom prst="rect">
            <a:avLst/>
          </a:prstGeom>
          <a:noFill/>
        </p:spPr>
        <p:txBody>
          <a:bodyPr wrap="square" rtlCol="0">
            <a:spAutoFit/>
          </a:bodyPr>
          <a:lstStyle/>
          <a:p>
            <a:pPr marL="342900" indent="-342900">
              <a:buFont typeface="Wingdings" panose="05000000000000000000" pitchFamily="2" charset="2"/>
              <a:buChar char="p"/>
            </a:pPr>
            <a:r>
              <a:rPr lang="en-US" altLang="zh-CN" sz="2000" b="1" dirty="0">
                <a:solidFill>
                  <a:srgbClr val="FF0000"/>
                </a:solidFill>
                <a:latin typeface="微软雅黑" panose="020B0503020204020204" pitchFamily="34" charset="-122"/>
                <a:ea typeface="微软雅黑" panose="020B0503020204020204" pitchFamily="34" charset="-122"/>
              </a:rPr>
              <a:t>NLO/NNLO </a:t>
            </a:r>
            <a:r>
              <a:rPr lang="zh-CN" altLang="en-US" sz="2000" b="1" dirty="0">
                <a:solidFill>
                  <a:srgbClr val="FF0000"/>
                </a:solidFill>
                <a:latin typeface="微软雅黑" panose="020B0503020204020204" pitchFamily="34" charset="-122"/>
                <a:ea typeface="微软雅黑" panose="020B0503020204020204" pitchFamily="34" charset="-122"/>
              </a:rPr>
              <a:t>相对论手征核力</a:t>
            </a:r>
            <a:r>
              <a:rPr lang="en-US" altLang="zh-CN" sz="2000" dirty="0">
                <a:latin typeface="微软雅黑" panose="020B0503020204020204" pitchFamily="34" charset="-122"/>
                <a:ea typeface="微软雅黑" panose="020B0503020204020204" pitchFamily="34" charset="-122"/>
              </a:rPr>
              <a:t>: contact terms </a:t>
            </a:r>
            <a:endParaRPr lang="en-US" sz="2000" dirty="0">
              <a:solidFill>
                <a:srgbClr val="FF0000"/>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4"/>
          <a:stretch>
            <a:fillRect/>
          </a:stretch>
        </p:blipFill>
        <p:spPr>
          <a:xfrm>
            <a:off x="547389" y="2208326"/>
            <a:ext cx="2448708" cy="43504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图片 15"/>
          <p:cNvPicPr>
            <a:picLocks noChangeAspect="1"/>
          </p:cNvPicPr>
          <p:nvPr/>
        </p:nvPicPr>
        <p:blipFill>
          <a:blip r:embed="rId5"/>
          <a:stretch>
            <a:fillRect/>
          </a:stretch>
        </p:blipFill>
        <p:spPr>
          <a:xfrm>
            <a:off x="3975467" y="2445875"/>
            <a:ext cx="4489851" cy="2591458"/>
          </a:xfrm>
          <a:prstGeom prst="rect">
            <a:avLst/>
          </a:prstGeom>
        </p:spPr>
      </p:pic>
      <p:sp>
        <p:nvSpPr>
          <p:cNvPr id="53" name="矩形 52"/>
          <p:cNvSpPr/>
          <p:nvPr/>
        </p:nvSpPr>
        <p:spPr>
          <a:xfrm>
            <a:off x="6589483" y="1229170"/>
            <a:ext cx="1875835" cy="246221"/>
          </a:xfrm>
          <a:prstGeom prst="rect">
            <a:avLst/>
          </a:prstGeom>
        </p:spPr>
        <p:txBody>
          <a:bodyPr wrap="none">
            <a:spAutoFit/>
          </a:bodyPr>
          <a:lstStyle/>
          <a:p>
            <a:r>
              <a:rPr lang="en-US" altLang="zh-CN" sz="1000" dirty="0">
                <a:solidFill>
                  <a:srgbClr val="00B0F0"/>
                </a:solidFill>
              </a:rPr>
              <a:t>Xiao et al. </a:t>
            </a:r>
            <a:r>
              <a:rPr lang="en-US" altLang="zh-CN" sz="1000" dirty="0" err="1">
                <a:solidFill>
                  <a:srgbClr val="00B0F0"/>
                </a:solidFill>
              </a:rPr>
              <a:t>Phys.Rev.C</a:t>
            </a:r>
            <a:r>
              <a:rPr lang="en-US" altLang="zh-CN" sz="1000" dirty="0">
                <a:solidFill>
                  <a:srgbClr val="00B0F0"/>
                </a:solidFill>
              </a:rPr>
              <a:t> 99,024004</a:t>
            </a:r>
            <a:endParaRPr lang="zh-CN" altLang="en-US" sz="1000" dirty="0">
              <a:solidFill>
                <a:srgbClr val="00B0F0"/>
              </a:solidFill>
            </a:endParaRPr>
          </a:p>
        </p:txBody>
      </p:sp>
      <mc:AlternateContent xmlns:mc="http://schemas.openxmlformats.org/markup-compatibility/2006" xmlns:a14="http://schemas.microsoft.com/office/drawing/2010/main">
        <mc:Choice Requires="a14">
          <p:sp>
            <p:nvSpPr>
              <p:cNvPr id="54" name="文本框 53"/>
              <p:cNvSpPr txBox="1"/>
              <p:nvPr/>
            </p:nvSpPr>
            <p:spPr>
              <a:xfrm>
                <a:off x="3975467" y="1838730"/>
                <a:ext cx="3239028" cy="338554"/>
              </a:xfrm>
              <a:prstGeom prst="rect">
                <a:avLst/>
              </a:prstGeom>
              <a:noFill/>
            </p:spPr>
            <p:txBody>
              <a:bodyPr wrap="none" rtlCol="0">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非相对论</a:t>
                </a:r>
                <a:r>
                  <a:rPr lang="en-US" altLang="zh-CN" sz="1600" dirty="0">
                    <a:latin typeface="微软雅黑" panose="020B0503020204020204" pitchFamily="34" charset="-122"/>
                    <a:ea typeface="微软雅黑" panose="020B0503020204020204" pitchFamily="34" charset="-122"/>
                  </a:rPr>
                  <a:t> </a:t>
                </a:r>
                <a14:m>
                  <m:oMath xmlns:m="http://schemas.openxmlformats.org/officeDocument/2006/math">
                    <m:sSup>
                      <m:sSupPr>
                        <m:ctrlPr>
                          <a:rPr lang="en-US" altLang="zh-CN" sz="1600" i="1" smtClean="0">
                            <a:solidFill>
                              <a:srgbClr val="FF0000"/>
                            </a:solidFill>
                            <a:latin typeface="Cambria Math" panose="02040503050406030204" pitchFamily="18" charset="0"/>
                          </a:rPr>
                        </m:ctrlPr>
                      </m:sSupPr>
                      <m:e>
                        <m:r>
                          <m:rPr>
                            <m:sty m:val="p"/>
                          </m:rPr>
                          <a:rPr lang="en-US" altLang="zh-CN" sz="1600" b="0" i="0" smtClean="0">
                            <a:solidFill>
                              <a:srgbClr val="FF0000"/>
                            </a:solidFill>
                            <a:latin typeface="Cambria Math" panose="02040503050406030204" pitchFamily="18" charset="0"/>
                          </a:rPr>
                          <m:t>N</m:t>
                        </m:r>
                      </m:e>
                      <m:sup>
                        <m:r>
                          <a:rPr lang="en-US" altLang="zh-CN" sz="1600" b="0" i="0" smtClean="0">
                            <a:solidFill>
                              <a:srgbClr val="FF0000"/>
                            </a:solidFill>
                            <a:latin typeface="Cambria Math" panose="02040503050406030204" pitchFamily="18" charset="0"/>
                          </a:rPr>
                          <m:t>3</m:t>
                        </m:r>
                      </m:sup>
                    </m:sSup>
                    <m:r>
                      <m:rPr>
                        <m:sty m:val="p"/>
                      </m:rPr>
                      <a:rPr lang="en-US" altLang="zh-CN" sz="1600" b="0" i="0" smtClean="0">
                        <a:solidFill>
                          <a:srgbClr val="FF0000"/>
                        </a:solidFill>
                        <a:latin typeface="Cambria Math" panose="02040503050406030204" pitchFamily="18" charset="0"/>
                      </a:rPr>
                      <m:t>LO</m:t>
                    </m:r>
                  </m:oMath>
                </a14:m>
                <a:r>
                  <a:rPr lang="en-US" altLang="zh-CN" sz="1600" dirty="0">
                    <a:solidFill>
                      <a:srgbClr val="FF0000"/>
                    </a:solidFill>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拉氏量</a:t>
                </a:r>
                <a:r>
                  <a:rPr lang="en-US" altLang="zh-CN" sz="1600" b="1" dirty="0">
                    <a:solidFill>
                      <a:srgbClr val="FF0000"/>
                    </a:solidFill>
                  </a:rPr>
                  <a:t>(2+7+15)</a:t>
                </a:r>
              </a:p>
            </p:txBody>
          </p:sp>
        </mc:Choice>
        <mc:Fallback xmlns="">
          <p:sp>
            <p:nvSpPr>
              <p:cNvPr id="54" name="文本框 53"/>
              <p:cNvSpPr txBox="1">
                <a:spLocks noRot="1" noChangeAspect="1" noMove="1" noResize="1" noEditPoints="1" noAdjustHandles="1" noChangeArrowheads="1" noChangeShapeType="1" noTextEdit="1"/>
              </p:cNvSpPr>
              <p:nvPr/>
            </p:nvSpPr>
            <p:spPr>
              <a:xfrm>
                <a:off x="3975467" y="1838730"/>
                <a:ext cx="3239028" cy="338554"/>
              </a:xfrm>
              <a:prstGeom prst="rect">
                <a:avLst/>
              </a:prstGeom>
              <a:blipFill rotWithShape="0">
                <a:blip r:embed="rId6"/>
                <a:stretch>
                  <a:fillRect l="-753" t="-7273" r="-565" b="-23636"/>
                </a:stretch>
              </a:blipFill>
            </p:spPr>
            <p:txBody>
              <a:bodyPr/>
              <a:lstStyle/>
              <a:p>
                <a:r>
                  <a:rPr lang="zh-CN" altLang="en-US">
                    <a:noFill/>
                  </a:rPr>
                  <a:t> </a:t>
                </a:r>
              </a:p>
            </p:txBody>
          </p:sp>
        </mc:Fallback>
      </mc:AlternateContent>
      <p:sp>
        <p:nvSpPr>
          <p:cNvPr id="55" name="文本框 54"/>
          <p:cNvSpPr txBox="1"/>
          <p:nvPr/>
        </p:nvSpPr>
        <p:spPr>
          <a:xfrm>
            <a:off x="298730" y="1841508"/>
            <a:ext cx="2831609" cy="338554"/>
          </a:xfrm>
          <a:prstGeom prst="rect">
            <a:avLst/>
          </a:prstGeom>
          <a:noFill/>
        </p:spPr>
        <p:txBody>
          <a:bodyPr wrap="none" rtlCol="0">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相对论</a:t>
            </a:r>
            <a:r>
              <a:rPr lang="en-US" altLang="zh-CN" sz="1600" dirty="0">
                <a:solidFill>
                  <a:srgbClr val="FF0000"/>
                </a:solidFill>
                <a:latin typeface="微软雅黑" panose="020B0503020204020204" pitchFamily="34" charset="-122"/>
                <a:ea typeface="微软雅黑" panose="020B0503020204020204" pitchFamily="34" charset="-122"/>
              </a:rPr>
              <a:t>NLO</a:t>
            </a:r>
            <a:r>
              <a:rPr lang="zh-CN" altLang="en-US" sz="1600" dirty="0">
                <a:latin typeface="微软雅黑" panose="020B0503020204020204" pitchFamily="34" charset="-122"/>
                <a:ea typeface="微软雅黑" panose="020B0503020204020204" pitchFamily="34" charset="-122"/>
              </a:rPr>
              <a:t>拉氏量</a:t>
            </a:r>
            <a:r>
              <a:rPr lang="en-US" altLang="zh-CN" sz="1600" b="1" dirty="0">
                <a:solidFill>
                  <a:srgbClr val="FF0000"/>
                </a:solidFill>
                <a:latin typeface="微软雅黑" panose="020B0503020204020204" pitchFamily="34" charset="-122"/>
                <a:ea typeface="微软雅黑" panose="020B0503020204020204" pitchFamily="34" charset="-122"/>
              </a:rPr>
              <a:t>(4+13)</a:t>
            </a:r>
          </a:p>
        </p:txBody>
      </p:sp>
      <p:grpSp>
        <p:nvGrpSpPr>
          <p:cNvPr id="41" name="组合 40"/>
          <p:cNvGrpSpPr/>
          <p:nvPr/>
        </p:nvGrpSpPr>
        <p:grpSpPr>
          <a:xfrm>
            <a:off x="1913341" y="1174667"/>
            <a:ext cx="4124252" cy="429458"/>
            <a:chOff x="936178" y="1116482"/>
            <a:chExt cx="4124252" cy="429458"/>
          </a:xfrm>
        </p:grpSpPr>
        <p:pic>
          <p:nvPicPr>
            <p:cNvPr id="42" name="图片 41"/>
            <p:cNvPicPr>
              <a:picLocks noChangeAspect="1"/>
            </p:cNvPicPr>
            <p:nvPr/>
          </p:nvPicPr>
          <p:blipFill>
            <a:blip r:embed="rId7"/>
            <a:stretch>
              <a:fillRect/>
            </a:stretch>
          </p:blipFill>
          <p:spPr>
            <a:xfrm>
              <a:off x="936178" y="1194845"/>
              <a:ext cx="4124252" cy="266276"/>
            </a:xfrm>
            <a:prstGeom prst="rect">
              <a:avLst/>
            </a:prstGeom>
          </p:spPr>
        </p:pic>
        <p:sp>
          <p:nvSpPr>
            <p:cNvPr id="43" name="圆角矩形 42"/>
            <p:cNvSpPr/>
            <p:nvPr/>
          </p:nvSpPr>
          <p:spPr>
            <a:xfrm>
              <a:off x="1868599" y="1116482"/>
              <a:ext cx="582805" cy="429458"/>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圆角矩形 19"/>
          <p:cNvSpPr/>
          <p:nvPr/>
        </p:nvSpPr>
        <p:spPr>
          <a:xfrm>
            <a:off x="3668358" y="5528195"/>
            <a:ext cx="5173985" cy="872605"/>
          </a:xfrm>
          <a:prstGeom prst="round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文本框 3"/>
              <p:cNvSpPr txBox="1"/>
              <p:nvPr/>
            </p:nvSpPr>
            <p:spPr>
              <a:xfrm>
                <a:off x="4277124" y="5656492"/>
                <a:ext cx="4188194" cy="646331"/>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低能常数个数：</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NR-NNLO &lt; </a:t>
                </a:r>
                <a:r>
                  <a:rPr lang="en-US" altLang="zh-CN" dirty="0">
                    <a:solidFill>
                      <a:srgbClr val="FF0000"/>
                    </a:solidFill>
                    <a:latin typeface="微软雅黑" panose="020B0503020204020204" pitchFamily="34" charset="-122"/>
                    <a:ea typeface="微软雅黑" panose="020B0503020204020204" pitchFamily="34" charset="-122"/>
                  </a:rPr>
                  <a:t>R-NNLO</a:t>
                </a:r>
                <a:r>
                  <a:rPr lang="en-US" altLang="zh-CN" dirty="0">
                    <a:latin typeface="微软雅黑" panose="020B0503020204020204" pitchFamily="34" charset="-122"/>
                    <a:ea typeface="微软雅黑" panose="020B0503020204020204" pitchFamily="34" charset="-122"/>
                  </a:rPr>
                  <a:t> &lt; NR-</a:t>
                </a:r>
                <a14:m>
                  <m:oMath xmlns:m="http://schemas.openxmlformats.org/officeDocument/2006/math">
                    <m:sSup>
                      <m:sSupPr>
                        <m:ctrlPr>
                          <a:rPr lang="en-US" altLang="zh-CN" i="1" smtClean="0">
                            <a:solidFill>
                              <a:schemeClr val="tx1"/>
                            </a:solidFill>
                            <a:latin typeface="Cambria Math" panose="02040503050406030204" pitchFamily="18" charset="0"/>
                          </a:rPr>
                        </m:ctrlPr>
                      </m:sSupPr>
                      <m:e>
                        <m:r>
                          <m:rPr>
                            <m:sty m:val="p"/>
                          </m:rPr>
                          <a:rPr lang="en-US" altLang="zh-CN">
                            <a:solidFill>
                              <a:schemeClr val="tx1"/>
                            </a:solidFill>
                            <a:latin typeface="Cambria Math" panose="02040503050406030204" pitchFamily="18" charset="0"/>
                          </a:rPr>
                          <m:t>N</m:t>
                        </m:r>
                      </m:e>
                      <m:sup>
                        <m:r>
                          <a:rPr lang="en-US" altLang="zh-CN">
                            <a:solidFill>
                              <a:schemeClr val="tx1"/>
                            </a:solidFill>
                            <a:latin typeface="Cambria Math" panose="02040503050406030204" pitchFamily="18" charset="0"/>
                          </a:rPr>
                          <m:t>3</m:t>
                        </m:r>
                      </m:sup>
                    </m:sSup>
                    <m:r>
                      <m:rPr>
                        <m:sty m:val="p"/>
                      </m:rPr>
                      <a:rPr lang="en-US" altLang="zh-CN">
                        <a:solidFill>
                          <a:schemeClr val="tx1"/>
                        </a:solidFill>
                        <a:latin typeface="Cambria Math" panose="02040503050406030204" pitchFamily="18" charset="0"/>
                      </a:rPr>
                      <m:t>LO</m:t>
                    </m:r>
                  </m:oMath>
                </a14:m>
                <a:r>
                  <a:rPr lang="en-US" altLang="zh-CN" dirty="0">
                    <a:solidFill>
                      <a:schemeClr val="tx1"/>
                    </a:solidFill>
                    <a:latin typeface="微软雅黑" panose="020B0503020204020204" pitchFamily="34" charset="-122"/>
                    <a:ea typeface="微软雅黑" panose="020B0503020204020204" pitchFamily="34" charset="-122"/>
                  </a:rPr>
                  <a:t> </a:t>
                </a:r>
                <a:endParaRPr lang="zh-CN" altLang="en-US" dirty="0">
                  <a:solidFill>
                    <a:schemeClr val="tx1"/>
                  </a:solidFill>
                  <a:latin typeface="微软雅黑" panose="020B0503020204020204" pitchFamily="34" charset="-122"/>
                  <a:ea typeface="微软雅黑" panose="020B0503020204020204" pitchFamily="34" charset="-122"/>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4277124" y="5656492"/>
                <a:ext cx="4188194" cy="646331"/>
              </a:xfrm>
              <a:prstGeom prst="rect">
                <a:avLst/>
              </a:prstGeom>
              <a:blipFill>
                <a:blip r:embed="rId8"/>
                <a:stretch>
                  <a:fillRect l="-1310" t="-5660" b="-1415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42093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微软雅黑" panose="020B0503020204020204" pitchFamily="34" charset="-122"/>
                <a:ea typeface="微软雅黑" panose="020B0503020204020204" pitchFamily="34" charset="-122"/>
              </a:rPr>
              <a:t>相对论框架</a:t>
            </a: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29</a:t>
            </a:fld>
            <a:endParaRPr lang="zh-CN" altLang="en-US" b="1" dirty="0">
              <a:solidFill>
                <a:schemeClr val="bg1"/>
              </a:solidFill>
            </a:endParaRPr>
          </a:p>
        </p:txBody>
      </p:sp>
      <p:sp>
        <p:nvSpPr>
          <p:cNvPr id="39" name="文本框 38"/>
          <p:cNvSpPr txBox="1"/>
          <p:nvPr/>
        </p:nvSpPr>
        <p:spPr>
          <a:xfrm>
            <a:off x="261258" y="669661"/>
            <a:ext cx="8649787" cy="400110"/>
          </a:xfrm>
          <a:prstGeom prst="rect">
            <a:avLst/>
          </a:prstGeom>
          <a:noFill/>
        </p:spPr>
        <p:txBody>
          <a:bodyPr wrap="square" rtlCol="0">
            <a:spAutoFit/>
          </a:bodyPr>
          <a:lstStyle/>
          <a:p>
            <a:pPr marL="342900" indent="-342900">
              <a:buFont typeface="Wingdings" panose="05000000000000000000" pitchFamily="2" charset="2"/>
              <a:buChar char="p"/>
            </a:pPr>
            <a:r>
              <a:rPr lang="en-US" altLang="zh-CN" sz="2000" b="1" dirty="0">
                <a:solidFill>
                  <a:srgbClr val="FF0000"/>
                </a:solidFill>
                <a:latin typeface="微软雅黑" panose="020B0503020204020204" pitchFamily="34" charset="-122"/>
                <a:ea typeface="微软雅黑" panose="020B0503020204020204" pitchFamily="34" charset="-122"/>
              </a:rPr>
              <a:t>NLO/NNLO </a:t>
            </a:r>
            <a:r>
              <a:rPr lang="zh-CN" altLang="en-US" sz="2000" b="1" dirty="0">
                <a:solidFill>
                  <a:srgbClr val="FF0000"/>
                </a:solidFill>
                <a:latin typeface="微软雅黑" panose="020B0503020204020204" pitchFamily="34" charset="-122"/>
                <a:ea typeface="微软雅黑" panose="020B0503020204020204" pitchFamily="34" charset="-122"/>
              </a:rPr>
              <a:t>相对论手征核力</a:t>
            </a:r>
            <a:r>
              <a:rPr lang="en-US" altLang="zh-CN" sz="2000" dirty="0">
                <a:latin typeface="微软雅黑" panose="020B0503020204020204" pitchFamily="34" charset="-122"/>
                <a:ea typeface="微软雅黑" panose="020B0503020204020204" pitchFamily="34" charset="-122"/>
              </a:rPr>
              <a:t>: two-pion exchange(TPE)</a:t>
            </a:r>
            <a:endParaRPr lang="en-US" sz="2000" dirty="0">
              <a:solidFill>
                <a:srgbClr val="FF0000"/>
              </a:solidFill>
              <a:latin typeface="微软雅黑" panose="020B0503020204020204" pitchFamily="34" charset="-122"/>
              <a:ea typeface="微软雅黑" panose="020B0503020204020204" pitchFamily="34" charset="-122"/>
            </a:endParaRPr>
          </a:p>
        </p:txBody>
      </p:sp>
      <p:sp>
        <p:nvSpPr>
          <p:cNvPr id="68" name="文本框 67"/>
          <p:cNvSpPr txBox="1"/>
          <p:nvPr/>
        </p:nvSpPr>
        <p:spPr>
          <a:xfrm>
            <a:off x="343099" y="2302457"/>
            <a:ext cx="2201628" cy="338554"/>
          </a:xfrm>
          <a:prstGeom prst="rect">
            <a:avLst/>
          </a:prstGeom>
          <a:noFill/>
        </p:spPr>
        <p:txBody>
          <a:bodyPr wrap="none" rtlCol="0">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非相对论 </a:t>
            </a:r>
            <a:r>
              <a:rPr lang="en-US" altLang="zh-CN" sz="1600" dirty="0">
                <a:latin typeface="微软雅黑" panose="020B0503020204020204" pitchFamily="34" charset="-122"/>
                <a:ea typeface="微软雅黑" panose="020B0503020204020204" pitchFamily="34" charset="-122"/>
              </a:rPr>
              <a:t>NLO TPE</a:t>
            </a:r>
          </a:p>
        </p:txBody>
      </p:sp>
      <p:grpSp>
        <p:nvGrpSpPr>
          <p:cNvPr id="71" name="组合 70"/>
          <p:cNvGrpSpPr/>
          <p:nvPr/>
        </p:nvGrpSpPr>
        <p:grpSpPr>
          <a:xfrm>
            <a:off x="516586" y="2642892"/>
            <a:ext cx="7604852" cy="432350"/>
            <a:chOff x="1095" y="1654"/>
            <a:chExt cx="14886" cy="850"/>
          </a:xfrm>
        </p:grpSpPr>
        <p:pic>
          <p:nvPicPr>
            <p:cNvPr id="72" name="图片 71"/>
            <p:cNvPicPr>
              <a:picLocks noChangeAspect="1"/>
            </p:cNvPicPr>
            <p:nvPr/>
          </p:nvPicPr>
          <p:blipFill>
            <a:blip r:embed="rId4"/>
            <a:stretch>
              <a:fillRect/>
            </a:stretch>
          </p:blipFill>
          <p:spPr>
            <a:xfrm>
              <a:off x="1095" y="1658"/>
              <a:ext cx="5384" cy="794"/>
            </a:xfrm>
            <a:prstGeom prst="rect">
              <a:avLst/>
            </a:prstGeom>
          </p:spPr>
        </p:pic>
        <p:pic>
          <p:nvPicPr>
            <p:cNvPr id="73" name="图片 72"/>
            <p:cNvPicPr>
              <a:picLocks noChangeAspect="1"/>
            </p:cNvPicPr>
            <p:nvPr/>
          </p:nvPicPr>
          <p:blipFill>
            <a:blip r:embed="rId5"/>
            <a:stretch>
              <a:fillRect/>
            </a:stretch>
          </p:blipFill>
          <p:spPr>
            <a:xfrm>
              <a:off x="6397" y="1654"/>
              <a:ext cx="3990" cy="850"/>
            </a:xfrm>
            <a:prstGeom prst="rect">
              <a:avLst/>
            </a:prstGeom>
          </p:spPr>
        </p:pic>
        <p:pic>
          <p:nvPicPr>
            <p:cNvPr id="74" name="图片 73"/>
            <p:cNvPicPr>
              <a:picLocks noChangeAspect="1"/>
            </p:cNvPicPr>
            <p:nvPr/>
          </p:nvPicPr>
          <p:blipFill>
            <a:blip r:embed="rId6"/>
            <a:stretch>
              <a:fillRect/>
            </a:stretch>
          </p:blipFill>
          <p:spPr>
            <a:xfrm>
              <a:off x="10393" y="1686"/>
              <a:ext cx="5588" cy="737"/>
            </a:xfrm>
            <a:prstGeom prst="rect">
              <a:avLst/>
            </a:prstGeom>
          </p:spPr>
        </p:pic>
      </p:grpSp>
      <p:pic>
        <p:nvPicPr>
          <p:cNvPr id="75" name="图片 74"/>
          <p:cNvPicPr>
            <a:picLocks noChangeAspect="1"/>
          </p:cNvPicPr>
          <p:nvPr/>
        </p:nvPicPr>
        <p:blipFill>
          <a:blip r:embed="rId7"/>
          <a:stretch>
            <a:fillRect/>
          </a:stretch>
        </p:blipFill>
        <p:spPr>
          <a:xfrm>
            <a:off x="7146080" y="3112875"/>
            <a:ext cx="1837762" cy="355696"/>
          </a:xfrm>
          <a:prstGeom prst="rect">
            <a:avLst/>
          </a:prstGeom>
        </p:spPr>
      </p:pic>
      <p:sp>
        <p:nvSpPr>
          <p:cNvPr id="76" name="文本框 75"/>
          <p:cNvSpPr txBox="1"/>
          <p:nvPr/>
        </p:nvSpPr>
        <p:spPr>
          <a:xfrm>
            <a:off x="348723" y="3123207"/>
            <a:ext cx="1996444" cy="338554"/>
          </a:xfrm>
          <a:prstGeom prst="rect">
            <a:avLst/>
          </a:prstGeom>
          <a:noFill/>
        </p:spPr>
        <p:txBody>
          <a:bodyPr wrap="none" rtlCol="0">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相对论 </a:t>
            </a:r>
            <a:r>
              <a:rPr lang="en-US" altLang="zh-CN" sz="1600" dirty="0">
                <a:latin typeface="微软雅黑" panose="020B0503020204020204" pitchFamily="34" charset="-122"/>
                <a:ea typeface="微软雅黑" panose="020B0503020204020204" pitchFamily="34" charset="-122"/>
              </a:rPr>
              <a:t>NLO TPE</a:t>
            </a:r>
          </a:p>
        </p:txBody>
      </p:sp>
      <p:grpSp>
        <p:nvGrpSpPr>
          <p:cNvPr id="2" name="组合 1"/>
          <p:cNvGrpSpPr/>
          <p:nvPr/>
        </p:nvGrpSpPr>
        <p:grpSpPr>
          <a:xfrm>
            <a:off x="1916128" y="3436172"/>
            <a:ext cx="4487545" cy="627380"/>
            <a:chOff x="2877100" y="2565400"/>
            <a:chExt cx="4487545" cy="627380"/>
          </a:xfrm>
        </p:grpSpPr>
        <p:sp>
          <p:nvSpPr>
            <p:cNvPr id="77" name="圆角矩形 76"/>
            <p:cNvSpPr/>
            <p:nvPr/>
          </p:nvSpPr>
          <p:spPr>
            <a:xfrm>
              <a:off x="2877100" y="2599212"/>
              <a:ext cx="4487545" cy="575310"/>
            </a:xfrm>
            <a:prstGeom prst="roundRect">
              <a:avLst/>
            </a:prstGeom>
            <a:solidFill>
              <a:schemeClr val="accent1">
                <a:lumMod val="40000"/>
                <a:lumOff val="60000"/>
              </a:scheme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p:cNvGrpSpPr/>
            <p:nvPr/>
          </p:nvGrpSpPr>
          <p:grpSpPr>
            <a:xfrm>
              <a:off x="3071431" y="2565400"/>
              <a:ext cx="4005646" cy="627380"/>
              <a:chOff x="2002" y="2490"/>
              <a:chExt cx="6308" cy="988"/>
            </a:xfrm>
          </p:grpSpPr>
          <p:sp>
            <p:nvSpPr>
              <p:cNvPr id="79" name="文本框 78"/>
              <p:cNvSpPr txBox="1"/>
              <p:nvPr/>
            </p:nvSpPr>
            <p:spPr>
              <a:xfrm>
                <a:off x="3307" y="2686"/>
                <a:ext cx="1621" cy="628"/>
              </a:xfrm>
              <a:prstGeom prst="rect">
                <a:avLst/>
              </a:prstGeom>
              <a:noFill/>
            </p:spPr>
            <p:txBody>
              <a:bodyPr wrap="none" rtlCol="0" anchor="ctr" anchorCtr="0">
                <a:spAutoFit/>
              </a:bodyPr>
              <a:lstStyle/>
              <a:p>
                <a:r>
                  <a:rPr lang="en-US" altLang="zh-CN" sz="2000" dirty="0"/>
                  <a:t>Bilinear</a:t>
                </a:r>
              </a:p>
            </p:txBody>
          </p:sp>
          <mc:AlternateContent xmlns:mc="http://schemas.openxmlformats.org/markup-compatibility/2006" xmlns:a14="http://schemas.microsoft.com/office/drawing/2010/main">
            <mc:Choice Requires="a14">
              <p:sp>
                <p:nvSpPr>
                  <p:cNvPr id="80" name="文本框 79"/>
                  <p:cNvSpPr txBox="1"/>
                  <p:nvPr/>
                </p:nvSpPr>
                <p:spPr>
                  <a:xfrm>
                    <a:off x="4824" y="2490"/>
                    <a:ext cx="864" cy="988"/>
                  </a:xfrm>
                  <a:prstGeom prst="rect">
                    <a:avLst/>
                  </a:prstGeom>
                  <a:noFill/>
                </p:spPr>
                <p:txBody>
                  <a:bodyPr wrap="none" rtlCol="0" anchor="ctr" anchorCtr="0">
                    <a:spAutoFit/>
                  </a:bodyPr>
                  <a:lstStyle/>
                  <a:p>
                    <a:pPr algn="l"/>
                    <a14:m>
                      <m:oMathPara xmlns:m="http://schemas.openxmlformats.org/officeDocument/2006/math">
                        <m:oMathParaPr>
                          <m:jc m:val="centerGroup"/>
                        </m:oMathParaPr>
                        <m:oMath xmlns:m="http://schemas.openxmlformats.org/officeDocument/2006/math">
                          <m:r>
                            <a:rPr lang="en-US" altLang="zh-CN" sz="2000" b="1">
                              <a:latin typeface="Cambria Math" panose="02040503050406030204" charset="0"/>
                              <a:ea typeface="MS Mincho" charset="0"/>
                              <a:cs typeface="Cambria Math" panose="02040503050406030204" charset="0"/>
                            </a:rPr>
                            <m:t>×</m:t>
                          </m:r>
                        </m:oMath>
                      </m:oMathPara>
                    </a14:m>
                    <a:endParaRPr lang="en-US" altLang="zh-CN" sz="2000" b="1" dirty="0">
                      <a:latin typeface="Cambria Math" panose="02040503050406030204" charset="0"/>
                      <a:ea typeface="MS Mincho" charset="0"/>
                      <a:cs typeface="Cambria Math" panose="02040503050406030204" charset="0"/>
                    </a:endParaRPr>
                  </a:p>
                </p:txBody>
              </p:sp>
            </mc:Choice>
            <mc:Fallback xmlns="">
              <p:sp>
                <p:nvSpPr>
                  <p:cNvPr id="80" name="文本框 79"/>
                  <p:cNvSpPr txBox="1">
                    <a:spLocks noRot="1" noChangeAspect="1" noMove="1" noResize="1" noEditPoints="1" noAdjustHandles="1" noChangeArrowheads="1" noChangeShapeType="1" noTextEdit="1"/>
                  </p:cNvSpPr>
                  <p:nvPr/>
                </p:nvSpPr>
                <p:spPr>
                  <a:xfrm>
                    <a:off x="4824" y="2490"/>
                    <a:ext cx="864" cy="988"/>
                  </a:xfrm>
                  <a:prstGeom prst="rect">
                    <a:avLst/>
                  </a:prstGeom>
                  <a:blipFill rotWithShape="0">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1" name="文本框 80"/>
                  <p:cNvSpPr txBox="1"/>
                  <p:nvPr/>
                </p:nvSpPr>
                <p:spPr>
                  <a:xfrm>
                    <a:off x="2002" y="2670"/>
                    <a:ext cx="1573" cy="628"/>
                  </a:xfrm>
                  <a:prstGeom prst="rect">
                    <a:avLst/>
                  </a:prstGeom>
                  <a:noFill/>
                </p:spPr>
                <p:txBody>
                  <a:bodyPr wrap="none" rtlCol="0" anchor="ctr" anchorCtr="0">
                    <a:spAutoFit/>
                  </a:bodyPr>
                  <a:lstStyle/>
                  <a:p>
                    <a:pPr algn="l"/>
                    <a14:m>
                      <m:oMathPara xmlns:m="http://schemas.openxmlformats.org/officeDocument/2006/math">
                        <m:oMathParaPr>
                          <m:jc m:val="centerGroup"/>
                        </m:oMathParaPr>
                        <m:oMath xmlns:m="http://schemas.openxmlformats.org/officeDocument/2006/math">
                          <m:r>
                            <a:rPr lang="en-US" altLang="zh-CN" sz="2000" i="1">
                              <a:latin typeface="Cambria Math" panose="02040503050406030204" charset="0"/>
                              <a:cs typeface="Cambria Math" panose="02040503050406030204" charset="0"/>
                            </a:rPr>
                            <m:t>𝒜</m:t>
                          </m:r>
                          <m:r>
                            <a:rPr lang="en-US" altLang="zh-CN" sz="2000" i="1">
                              <a:latin typeface="Cambria Math" panose="02040503050406030204" charset="0"/>
                              <a:ea typeface="MS Mincho" charset="0"/>
                              <a:cs typeface="Cambria Math" panose="02040503050406030204" charset="0"/>
                            </a:rPr>
                            <m:t>=</m:t>
                          </m:r>
                        </m:oMath>
                      </m:oMathPara>
                    </a14:m>
                    <a:endParaRPr lang="en-US" altLang="zh-CN" sz="2000" i="1">
                      <a:latin typeface="Cambria Math" panose="02040503050406030204" charset="0"/>
                      <a:cs typeface="Cambria Math" panose="02040503050406030204" charset="0"/>
                    </a:endParaRPr>
                  </a:p>
                </p:txBody>
              </p:sp>
            </mc:Choice>
            <mc:Fallback xmlns="">
              <p:sp>
                <p:nvSpPr>
                  <p:cNvPr id="15" name="文本框 14"/>
                  <p:cNvSpPr txBox="1">
                    <a:spLocks noRot="1" noChangeAspect="1" noMove="1" noResize="1" noEditPoints="1" noAdjustHandles="1" noChangeArrowheads="1" noChangeShapeType="1" noTextEdit="1"/>
                  </p:cNvSpPr>
                  <p:nvPr/>
                </p:nvSpPr>
                <p:spPr>
                  <a:xfrm>
                    <a:off x="2002" y="2670"/>
                    <a:ext cx="1573" cy="628"/>
                  </a:xfrm>
                  <a:prstGeom prst="rect">
                    <a:avLst/>
                  </a:prstGeom>
                  <a:blipFill rotWithShape="1">
                    <a:blip r:embed="rId9"/>
                  </a:blipFill>
                </p:spPr>
                <p:txBody>
                  <a:bodyPr/>
                  <a:lstStyle/>
                  <a:p>
                    <a:r>
                      <a:rPr lang="zh-CN" altLang="en-US">
                        <a:noFill/>
                      </a:rPr>
                      <a:t> </a:t>
                    </a:r>
                  </a:p>
                </p:txBody>
              </p:sp>
            </mc:Fallback>
          </mc:AlternateContent>
          <p:sp>
            <p:nvSpPr>
              <p:cNvPr id="82" name="文本框 81"/>
              <p:cNvSpPr txBox="1"/>
              <p:nvPr/>
            </p:nvSpPr>
            <p:spPr>
              <a:xfrm>
                <a:off x="5713" y="2686"/>
                <a:ext cx="2597" cy="628"/>
              </a:xfrm>
              <a:prstGeom prst="rect">
                <a:avLst/>
              </a:prstGeom>
              <a:noFill/>
            </p:spPr>
            <p:txBody>
              <a:bodyPr wrap="none" rtlCol="0" anchor="ctr" anchorCtr="0">
                <a:spAutoFit/>
              </a:bodyPr>
              <a:lstStyle/>
              <a:p>
                <a:r>
                  <a:rPr lang="en-US" altLang="zh-CN" sz="2000" dirty="0"/>
                  <a:t>Loop integral</a:t>
                </a:r>
              </a:p>
            </p:txBody>
          </p:sp>
        </p:grpSp>
      </p:grpSp>
      <p:sp>
        <p:nvSpPr>
          <p:cNvPr id="83" name="文本框 82"/>
          <p:cNvSpPr txBox="1"/>
          <p:nvPr/>
        </p:nvSpPr>
        <p:spPr>
          <a:xfrm>
            <a:off x="503633" y="4062259"/>
            <a:ext cx="5601470" cy="338554"/>
          </a:xfrm>
          <a:prstGeom prst="rect">
            <a:avLst/>
          </a:prstGeom>
          <a:noFill/>
        </p:spPr>
        <p:txBody>
          <a:bodyPr wrap="none" rtlCol="0" anchor="ctr" anchorCtr="0">
            <a:spAutoFit/>
          </a:bodyPr>
          <a:lstStyle/>
          <a:p>
            <a:pPr marL="285750" indent="-285750">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核子双线性结构</a:t>
            </a:r>
            <a:r>
              <a:rPr lang="en-US" altLang="zh-CN" sz="1600" dirty="0">
                <a:latin typeface="微软雅黑" panose="020B0503020204020204" pitchFamily="34" charset="-122"/>
                <a:ea typeface="微软雅黑" panose="020B0503020204020204" pitchFamily="34" charset="-122"/>
              </a:rPr>
              <a:t>Bilinear</a:t>
            </a:r>
            <a:r>
              <a:rPr lang="en-US" altLang="zh-CN" sz="1600" dirty="0"/>
              <a:t>(</a:t>
            </a:r>
            <a:r>
              <a:rPr lang="en-US" altLang="zh-CN" sz="1600" b="1" dirty="0">
                <a:solidFill>
                  <a:srgbClr val="FF0000"/>
                </a:solidFill>
              </a:rPr>
              <a:t>114 terms for planar box diagram</a:t>
            </a:r>
            <a:r>
              <a:rPr lang="en-US" altLang="zh-CN" sz="1600" dirty="0"/>
              <a:t>)</a:t>
            </a:r>
          </a:p>
        </p:txBody>
      </p:sp>
      <p:sp>
        <p:nvSpPr>
          <p:cNvPr id="84" name="文本框 83"/>
          <p:cNvSpPr txBox="1"/>
          <p:nvPr/>
        </p:nvSpPr>
        <p:spPr>
          <a:xfrm>
            <a:off x="516586" y="5174266"/>
            <a:ext cx="6213817" cy="338554"/>
          </a:xfrm>
          <a:prstGeom prst="rect">
            <a:avLst/>
          </a:prstGeom>
          <a:noFill/>
        </p:spPr>
        <p:txBody>
          <a:bodyPr wrap="none" rtlCol="0" anchor="ctr" anchorCtr="0">
            <a:spAutoFit/>
          </a:bodyPr>
          <a:lstStyle/>
          <a:p>
            <a:pPr marL="285750" indent="-285750" algn="l">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圈图积分</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标量及张量积分</a:t>
            </a:r>
            <a:r>
              <a:rPr lang="en-US" altLang="zh-CN" sz="1600" dirty="0"/>
              <a:t>(</a:t>
            </a:r>
            <a:r>
              <a:rPr lang="en-US" altLang="zh-CN" sz="1600" b="1" dirty="0">
                <a:solidFill>
                  <a:srgbClr val="FF0000"/>
                </a:solidFill>
                <a:sym typeface="+mn-ea"/>
              </a:rPr>
              <a:t>29 terms for planar box diagram</a:t>
            </a:r>
            <a:r>
              <a:rPr lang="en-US" altLang="zh-CN" sz="1600" dirty="0"/>
              <a:t>)</a:t>
            </a:r>
            <a:endParaRPr lang="zh-CN" altLang="en-US" sz="1600" dirty="0"/>
          </a:p>
        </p:txBody>
      </p:sp>
      <mc:AlternateContent xmlns:mc="http://schemas.openxmlformats.org/markup-compatibility/2006" xmlns:a14="http://schemas.microsoft.com/office/drawing/2010/main">
        <mc:Choice Requires="a14">
          <p:sp>
            <p:nvSpPr>
              <p:cNvPr id="85" name="文本框 84"/>
              <p:cNvSpPr txBox="1"/>
              <p:nvPr/>
            </p:nvSpPr>
            <p:spPr>
              <a:xfrm>
                <a:off x="1334466" y="5613418"/>
                <a:ext cx="6264792" cy="338554"/>
              </a:xfrm>
              <a:prstGeom prst="rect">
                <a:avLst/>
              </a:prstGeom>
              <a:noFill/>
            </p:spPr>
            <p:txBody>
              <a:bodyPr wrap="none" rtlCol="0" anchor="t">
                <a:spAutoFit/>
              </a:bodyPr>
              <a:lstStyle/>
              <a:p>
                <a:pPr algn="l"/>
                <a14:m>
                  <m:oMathPara xmlns:m="http://schemas.openxmlformats.org/officeDocument/2006/math">
                    <m:oMathParaPr>
                      <m:jc m:val="centerGroup"/>
                    </m:oMathParaPr>
                    <m:oMath xmlns:m="http://schemas.openxmlformats.org/officeDocument/2006/math">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𝐴</m:t>
                          </m:r>
                        </m:e>
                        <m:sub>
                          <m:r>
                            <a:rPr lang="en-US" altLang="zh-CN" sz="1600" i="1">
                              <a:latin typeface="Cambria Math" panose="02040503050406030204" charset="0"/>
                              <a:cs typeface="Cambria Math" panose="02040503050406030204" charset="0"/>
                            </a:rPr>
                            <m:t>0</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𝐵</m:t>
                          </m:r>
                        </m:e>
                        <m:sub>
                          <m:r>
                            <a:rPr lang="en-US" altLang="zh-CN" sz="1600" i="1">
                              <a:latin typeface="Cambria Math" panose="02040503050406030204" charset="0"/>
                              <a:cs typeface="Cambria Math" panose="02040503050406030204" charset="0"/>
                            </a:rPr>
                            <m:t>0</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𝐵</m:t>
                          </m:r>
                        </m:e>
                        <m:sub>
                          <m:r>
                            <a:rPr lang="en-US" altLang="zh-CN" sz="1600" i="1">
                              <a:latin typeface="Cambria Math" panose="02040503050406030204" charset="0"/>
                              <a:cs typeface="Cambria Math" panose="02040503050406030204" charset="0"/>
                            </a:rPr>
                            <m:t>00</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𝐶</m:t>
                          </m:r>
                        </m:e>
                        <m:sub>
                          <m:r>
                            <a:rPr lang="en-US" altLang="zh-CN" sz="1600" i="1">
                              <a:latin typeface="Cambria Math" panose="02040503050406030204" charset="0"/>
                              <a:cs typeface="Cambria Math" panose="02040503050406030204" charset="0"/>
                            </a:rPr>
                            <m:t>0</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𝐶</m:t>
                          </m:r>
                        </m:e>
                        <m:sub>
                          <m:r>
                            <a:rPr lang="en-US" altLang="zh-CN" sz="1600" i="1">
                              <a:latin typeface="Cambria Math" panose="02040503050406030204" charset="0"/>
                              <a:cs typeface="Cambria Math" panose="02040503050406030204" charset="0"/>
                            </a:rPr>
                            <m:t>1</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𝐶</m:t>
                          </m:r>
                        </m:e>
                        <m:sub>
                          <m:r>
                            <a:rPr lang="en-US" altLang="zh-CN" sz="1600" i="1">
                              <a:latin typeface="Cambria Math" panose="02040503050406030204" charset="0"/>
                              <a:cs typeface="Cambria Math" panose="02040503050406030204" charset="0"/>
                            </a:rPr>
                            <m:t>2</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𝐶</m:t>
                          </m:r>
                        </m:e>
                        <m:sub>
                          <m:r>
                            <a:rPr lang="en-US" altLang="zh-CN" sz="1600" i="1">
                              <a:latin typeface="Cambria Math" panose="02040503050406030204" charset="0"/>
                              <a:cs typeface="Cambria Math" panose="02040503050406030204" charset="0"/>
                            </a:rPr>
                            <m:t>00</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𝐶</m:t>
                          </m:r>
                        </m:e>
                        <m:sub>
                          <m:r>
                            <a:rPr lang="en-US" altLang="zh-CN" sz="1600" i="1">
                              <a:latin typeface="Cambria Math" panose="02040503050406030204" charset="0"/>
                              <a:cs typeface="Cambria Math" panose="02040503050406030204" charset="0"/>
                            </a:rPr>
                            <m:t>11</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𝐶</m:t>
                          </m:r>
                        </m:e>
                        <m:sub>
                          <m:r>
                            <a:rPr lang="en-US" altLang="zh-CN" sz="1600" i="1">
                              <a:latin typeface="Cambria Math" panose="02040503050406030204" charset="0"/>
                              <a:cs typeface="Cambria Math" panose="02040503050406030204" charset="0"/>
                            </a:rPr>
                            <m:t>12</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𝐶</m:t>
                          </m:r>
                        </m:e>
                        <m:sub>
                          <m:r>
                            <a:rPr lang="en-US" altLang="zh-CN" sz="1600" i="1">
                              <a:latin typeface="Cambria Math" panose="02040503050406030204" charset="0"/>
                              <a:cs typeface="Cambria Math" panose="02040503050406030204" charset="0"/>
                            </a:rPr>
                            <m:t>22</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0</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1</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2</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00</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11</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12</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22</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23</m:t>
                          </m:r>
                        </m:sub>
                      </m:sSub>
                    </m:oMath>
                  </m:oMathPara>
                </a14:m>
                <a:endParaRPr lang="zh-CN" altLang="en-US" sz="1600" dirty="0"/>
              </a:p>
            </p:txBody>
          </p:sp>
        </mc:Choice>
        <mc:Fallback xmlns="">
          <p:sp>
            <p:nvSpPr>
              <p:cNvPr id="85" name="文本框 84"/>
              <p:cNvSpPr txBox="1">
                <a:spLocks noRot="1" noChangeAspect="1" noMove="1" noResize="1" noEditPoints="1" noAdjustHandles="1" noChangeArrowheads="1" noChangeShapeType="1" noTextEdit="1"/>
              </p:cNvSpPr>
              <p:nvPr/>
            </p:nvSpPr>
            <p:spPr>
              <a:xfrm>
                <a:off x="1334466" y="5613418"/>
                <a:ext cx="6264792" cy="338554"/>
              </a:xfrm>
              <a:prstGeom prst="rect">
                <a:avLst/>
              </a:prstGeom>
              <a:blipFill rotWithShape="0">
                <a:blip r:embed="rId10"/>
                <a:stretch>
                  <a:fillRect/>
                </a:stretch>
              </a:blipFill>
            </p:spPr>
            <p:txBody>
              <a:bodyPr/>
              <a:lstStyle/>
              <a:p>
                <a:r>
                  <a:rPr lang="zh-CN" altLang="en-US">
                    <a:noFill/>
                  </a:rPr>
                  <a:t> </a:t>
                </a:r>
              </a:p>
            </p:txBody>
          </p:sp>
        </mc:Fallback>
      </mc:AlternateContent>
      <p:grpSp>
        <p:nvGrpSpPr>
          <p:cNvPr id="86" name="组合 85"/>
          <p:cNvGrpSpPr/>
          <p:nvPr/>
        </p:nvGrpSpPr>
        <p:grpSpPr>
          <a:xfrm>
            <a:off x="781473" y="4529141"/>
            <a:ext cx="7339965" cy="577850"/>
            <a:chOff x="1694" y="4810"/>
            <a:chExt cx="11559" cy="910"/>
          </a:xfrm>
        </p:grpSpPr>
        <p:pic>
          <p:nvPicPr>
            <p:cNvPr id="87" name="图片 86"/>
            <p:cNvPicPr>
              <a:picLocks noChangeAspect="1"/>
            </p:cNvPicPr>
            <p:nvPr/>
          </p:nvPicPr>
          <p:blipFill>
            <a:blip r:embed="rId11"/>
            <a:stretch>
              <a:fillRect/>
            </a:stretch>
          </p:blipFill>
          <p:spPr>
            <a:xfrm>
              <a:off x="1694" y="4810"/>
              <a:ext cx="1920" cy="850"/>
            </a:xfrm>
            <a:prstGeom prst="rect">
              <a:avLst/>
            </a:prstGeom>
          </p:spPr>
        </p:pic>
        <p:pic>
          <p:nvPicPr>
            <p:cNvPr id="88" name="图片 87"/>
            <p:cNvPicPr>
              <a:picLocks noChangeAspect="1"/>
            </p:cNvPicPr>
            <p:nvPr/>
          </p:nvPicPr>
          <p:blipFill>
            <a:blip r:embed="rId12"/>
            <a:stretch>
              <a:fillRect/>
            </a:stretch>
          </p:blipFill>
          <p:spPr>
            <a:xfrm>
              <a:off x="3774" y="4825"/>
              <a:ext cx="2153" cy="850"/>
            </a:xfrm>
            <a:prstGeom prst="rect">
              <a:avLst/>
            </a:prstGeom>
          </p:spPr>
        </p:pic>
        <p:pic>
          <p:nvPicPr>
            <p:cNvPr id="89" name="图片 88"/>
            <p:cNvPicPr>
              <a:picLocks noChangeAspect="1"/>
            </p:cNvPicPr>
            <p:nvPr/>
          </p:nvPicPr>
          <p:blipFill>
            <a:blip r:embed="rId13"/>
            <a:stretch>
              <a:fillRect/>
            </a:stretch>
          </p:blipFill>
          <p:spPr>
            <a:xfrm>
              <a:off x="6087" y="4840"/>
              <a:ext cx="1953" cy="850"/>
            </a:xfrm>
            <a:prstGeom prst="rect">
              <a:avLst/>
            </a:prstGeom>
          </p:spPr>
        </p:pic>
        <p:pic>
          <p:nvPicPr>
            <p:cNvPr id="90" name="图片 89"/>
            <p:cNvPicPr>
              <a:picLocks noChangeAspect="1"/>
            </p:cNvPicPr>
            <p:nvPr/>
          </p:nvPicPr>
          <p:blipFill>
            <a:blip r:embed="rId14"/>
            <a:stretch>
              <a:fillRect/>
            </a:stretch>
          </p:blipFill>
          <p:spPr>
            <a:xfrm>
              <a:off x="10811" y="4870"/>
              <a:ext cx="2442" cy="850"/>
            </a:xfrm>
            <a:prstGeom prst="rect">
              <a:avLst/>
            </a:prstGeom>
          </p:spPr>
        </p:pic>
        <p:pic>
          <p:nvPicPr>
            <p:cNvPr id="91" name="图片 90"/>
            <p:cNvPicPr>
              <a:picLocks noChangeAspect="1"/>
            </p:cNvPicPr>
            <p:nvPr/>
          </p:nvPicPr>
          <p:blipFill>
            <a:blip r:embed="rId15"/>
            <a:stretch>
              <a:fillRect/>
            </a:stretch>
          </p:blipFill>
          <p:spPr>
            <a:xfrm>
              <a:off x="8200" y="4855"/>
              <a:ext cx="2451" cy="850"/>
            </a:xfrm>
            <a:prstGeom prst="rect">
              <a:avLst/>
            </a:prstGeom>
          </p:spPr>
        </p:pic>
      </p:grpSp>
      <p:sp>
        <p:nvSpPr>
          <p:cNvPr id="92" name="文本框 91"/>
          <p:cNvSpPr txBox="1"/>
          <p:nvPr/>
        </p:nvSpPr>
        <p:spPr>
          <a:xfrm>
            <a:off x="8223038" y="4643765"/>
            <a:ext cx="1651000" cy="368300"/>
          </a:xfrm>
          <a:prstGeom prst="rect">
            <a:avLst/>
          </a:prstGeom>
          <a:noFill/>
        </p:spPr>
        <p:txBody>
          <a:bodyPr wrap="square" rtlCol="0">
            <a:spAutoFit/>
          </a:bodyPr>
          <a:lstStyle/>
          <a:p>
            <a:r>
              <a:rPr lang="en-US" altLang="zh-CN" dirty="0"/>
              <a:t>more... </a:t>
            </a:r>
          </a:p>
        </p:txBody>
      </p:sp>
      <p:sp>
        <p:nvSpPr>
          <p:cNvPr id="93" name="文本框 92"/>
          <p:cNvSpPr txBox="1"/>
          <p:nvPr/>
        </p:nvSpPr>
        <p:spPr>
          <a:xfrm>
            <a:off x="522487" y="6007464"/>
            <a:ext cx="2525050" cy="338554"/>
          </a:xfrm>
          <a:prstGeom prst="rect">
            <a:avLst/>
          </a:prstGeom>
          <a:noFill/>
        </p:spPr>
        <p:txBody>
          <a:bodyPr wrap="none" rtlCol="0" anchor="ctr" anchorCtr="0">
            <a:spAutoFit/>
          </a:bodyPr>
          <a:lstStyle/>
          <a:p>
            <a:pPr marL="285750" indent="-285750">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数值问题以及运算精度</a:t>
            </a:r>
            <a:endParaRPr lang="en-US" altLang="zh-CN" sz="1600" dirty="0">
              <a:latin typeface="微软雅黑" panose="020B0503020204020204" pitchFamily="34" charset="-122"/>
              <a:ea typeface="微软雅黑" panose="020B0503020204020204" pitchFamily="34" charset="-122"/>
            </a:endParaRPr>
          </a:p>
        </p:txBody>
      </p:sp>
      <p:grpSp>
        <p:nvGrpSpPr>
          <p:cNvPr id="4" name="组合 3"/>
          <p:cNvGrpSpPr/>
          <p:nvPr/>
        </p:nvGrpSpPr>
        <p:grpSpPr>
          <a:xfrm>
            <a:off x="2221074" y="1467424"/>
            <a:ext cx="2434227" cy="847112"/>
            <a:chOff x="1606198" y="1277374"/>
            <a:chExt cx="2434227" cy="847112"/>
          </a:xfrm>
        </p:grpSpPr>
        <p:pic>
          <p:nvPicPr>
            <p:cNvPr id="94" name="图片 93"/>
            <p:cNvPicPr>
              <a:picLocks noChangeAspect="1"/>
            </p:cNvPicPr>
            <p:nvPr/>
          </p:nvPicPr>
          <p:blipFill rotWithShape="1">
            <a:blip r:embed="rId16"/>
            <a:srcRect l="32221"/>
            <a:stretch/>
          </p:blipFill>
          <p:spPr>
            <a:xfrm>
              <a:off x="1606198" y="1277374"/>
              <a:ext cx="1232515" cy="847112"/>
            </a:xfrm>
            <a:prstGeom prst="rect">
              <a:avLst/>
            </a:prstGeom>
          </p:spPr>
        </p:pic>
        <p:pic>
          <p:nvPicPr>
            <p:cNvPr id="95" name="图片 94"/>
            <p:cNvPicPr>
              <a:picLocks noChangeAspect="1"/>
            </p:cNvPicPr>
            <p:nvPr/>
          </p:nvPicPr>
          <p:blipFill rotWithShape="1">
            <a:blip r:embed="rId17"/>
            <a:srcRect l="32486"/>
            <a:stretch/>
          </p:blipFill>
          <p:spPr>
            <a:xfrm>
              <a:off x="2838713" y="1289860"/>
              <a:ext cx="1201712" cy="818404"/>
            </a:xfrm>
            <a:prstGeom prst="rect">
              <a:avLst/>
            </a:prstGeom>
          </p:spPr>
        </p:pic>
      </p:grpSp>
      <p:pic>
        <p:nvPicPr>
          <p:cNvPr id="96" name="图片 95"/>
          <p:cNvPicPr>
            <a:picLocks noChangeAspect="1"/>
          </p:cNvPicPr>
          <p:nvPr/>
        </p:nvPicPr>
        <p:blipFill>
          <a:blip r:embed="rId18"/>
          <a:stretch>
            <a:fillRect/>
          </a:stretch>
        </p:blipFill>
        <p:spPr>
          <a:xfrm>
            <a:off x="5841564" y="1467424"/>
            <a:ext cx="1255208" cy="837843"/>
          </a:xfrm>
          <a:prstGeom prst="rect">
            <a:avLst/>
          </a:prstGeom>
        </p:spPr>
      </p:pic>
      <p:grpSp>
        <p:nvGrpSpPr>
          <p:cNvPr id="100" name="组合 99"/>
          <p:cNvGrpSpPr/>
          <p:nvPr/>
        </p:nvGrpSpPr>
        <p:grpSpPr>
          <a:xfrm>
            <a:off x="2538132" y="1014889"/>
            <a:ext cx="4124252" cy="461105"/>
            <a:chOff x="1961504" y="1210118"/>
            <a:chExt cx="4124252" cy="461105"/>
          </a:xfrm>
        </p:grpSpPr>
        <p:pic>
          <p:nvPicPr>
            <p:cNvPr id="103" name="图片 102"/>
            <p:cNvPicPr>
              <a:picLocks noChangeAspect="1"/>
            </p:cNvPicPr>
            <p:nvPr/>
          </p:nvPicPr>
          <p:blipFill>
            <a:blip r:embed="rId19"/>
            <a:stretch>
              <a:fillRect/>
            </a:stretch>
          </p:blipFill>
          <p:spPr>
            <a:xfrm>
              <a:off x="1961504" y="1307533"/>
              <a:ext cx="4124252" cy="266276"/>
            </a:xfrm>
            <a:prstGeom prst="rect">
              <a:avLst/>
            </a:prstGeom>
          </p:spPr>
        </p:pic>
        <p:sp>
          <p:nvSpPr>
            <p:cNvPr id="102" name="圆角矩形 101"/>
            <p:cNvSpPr/>
            <p:nvPr/>
          </p:nvSpPr>
          <p:spPr>
            <a:xfrm>
              <a:off x="4169380" y="1210118"/>
              <a:ext cx="1916376" cy="461105"/>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58928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3" cstate="print">
            <a:extLst>
              <a:ext uri="{28A0092B-C50C-407E-A947-70E740481C1C}">
                <a14:useLocalDpi xmlns:a14="http://schemas.microsoft.com/office/drawing/2010/main" val="0"/>
              </a:ext>
            </a:extLst>
          </a:blip>
          <a:srcRect l="20312" t="6673" r="32877" b="7627"/>
          <a:stretch/>
        </p:blipFill>
        <p:spPr>
          <a:xfrm>
            <a:off x="890687" y="1626321"/>
            <a:ext cx="1568117" cy="1581023"/>
          </a:xfrm>
          <a:prstGeom prst="rect">
            <a:avLst/>
          </a:prstGeom>
        </p:spPr>
      </p:pic>
      <p:pic>
        <p:nvPicPr>
          <p:cNvPr id="8" name="图片 7" descr="C:\Users\len\Desktop\7-140129231040534.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微软雅黑" panose="020B0503020204020204" pitchFamily="34" charset="-122"/>
                <a:ea typeface="微软雅黑" panose="020B0503020204020204" pitchFamily="34" charset="-122"/>
              </a:rPr>
              <a:t>核力简介</a:t>
            </a:r>
          </a:p>
        </p:txBody>
      </p:sp>
      <p:pic>
        <p:nvPicPr>
          <p:cNvPr id="9" name="图片 8" descr="C:\Users\len\Desktop\7-140129231040534.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0029"/>
            <a:ext cx="6365966" cy="217971"/>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0029"/>
            <a:ext cx="1293221" cy="217971"/>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3</a:t>
            </a:fld>
            <a:endParaRPr lang="zh-CN" altLang="en-US" b="1" dirty="0">
              <a:solidFill>
                <a:schemeClr val="bg1"/>
              </a:solidFill>
            </a:endParaRPr>
          </a:p>
        </p:txBody>
      </p:sp>
      <p:pic>
        <p:nvPicPr>
          <p:cNvPr id="41" name="图片 40">
            <a:extLst>
              <a:ext uri="{FF2B5EF4-FFF2-40B4-BE49-F238E27FC236}">
                <a16:creationId xmlns:a16="http://schemas.microsoft.com/office/drawing/2014/main" xmlns="" id="{C5EBFCFB-5C5E-6C40-954B-09D2A3F44927}"/>
              </a:ext>
            </a:extLst>
          </p:cNvPr>
          <p:cNvPicPr>
            <a:picLocks noChangeAspect="1"/>
          </p:cNvPicPr>
          <p:nvPr/>
        </p:nvPicPr>
        <p:blipFill>
          <a:blip r:embed="rId5"/>
          <a:stretch>
            <a:fillRect/>
          </a:stretch>
        </p:blipFill>
        <p:spPr>
          <a:xfrm>
            <a:off x="2880252" y="1901571"/>
            <a:ext cx="5215888" cy="39969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文本框 1"/>
          <p:cNvSpPr txBox="1"/>
          <p:nvPr/>
        </p:nvSpPr>
        <p:spPr>
          <a:xfrm>
            <a:off x="154985" y="833661"/>
            <a:ext cx="2582758" cy="400110"/>
          </a:xfrm>
          <a:prstGeom prst="rect">
            <a:avLst/>
          </a:prstGeom>
          <a:noFill/>
        </p:spPr>
        <p:txBody>
          <a:bodyPr wrap="none" rtlCol="0">
            <a:spAutoFit/>
          </a:bodyPr>
          <a:lstStyle/>
          <a:p>
            <a:pPr marL="342900" indent="-342900">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核物理研究的</a:t>
            </a:r>
            <a:r>
              <a:rPr lang="zh-CN" altLang="en-US" sz="2000" dirty="0">
                <a:solidFill>
                  <a:srgbClr val="FF0000"/>
                </a:solidFill>
                <a:latin typeface="微软雅黑" panose="020B0503020204020204" pitchFamily="34" charset="-122"/>
                <a:ea typeface="微软雅黑" panose="020B0503020204020204" pitchFamily="34" charset="-122"/>
              </a:rPr>
              <a:t>关键</a:t>
            </a:r>
          </a:p>
        </p:txBody>
      </p:sp>
      <p:sp>
        <p:nvSpPr>
          <p:cNvPr id="4" name="文本框 3"/>
          <p:cNvSpPr txBox="1"/>
          <p:nvPr/>
        </p:nvSpPr>
        <p:spPr>
          <a:xfrm>
            <a:off x="890687" y="1170710"/>
            <a:ext cx="5997793"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核物质、核反应、核结构、天体物理</a:t>
            </a:r>
          </a:p>
        </p:txBody>
      </p:sp>
      <p:grpSp>
        <p:nvGrpSpPr>
          <p:cNvPr id="14" name="组合 13"/>
          <p:cNvGrpSpPr/>
          <p:nvPr/>
        </p:nvGrpSpPr>
        <p:grpSpPr>
          <a:xfrm>
            <a:off x="1262690" y="3396552"/>
            <a:ext cx="807004" cy="2966831"/>
            <a:chOff x="530037" y="5660346"/>
            <a:chExt cx="1485001" cy="5264852"/>
          </a:xfrm>
        </p:grpSpPr>
        <p:grpSp>
          <p:nvGrpSpPr>
            <p:cNvPr id="15" name="组合 14">
              <a:extLst>
                <a:ext uri="{FF2B5EF4-FFF2-40B4-BE49-F238E27FC236}">
                  <a16:creationId xmlns:a16="http://schemas.microsoft.com/office/drawing/2014/main" xmlns="" id="{4441177E-07E1-6D43-AE00-3CAC87465DC9}"/>
                </a:ext>
              </a:extLst>
            </p:cNvPr>
            <p:cNvGrpSpPr/>
            <p:nvPr/>
          </p:nvGrpSpPr>
          <p:grpSpPr>
            <a:xfrm>
              <a:off x="615126" y="5660346"/>
              <a:ext cx="1113700" cy="720000"/>
              <a:chOff x="4102100" y="622300"/>
              <a:chExt cx="1113700" cy="720000"/>
            </a:xfrm>
          </p:grpSpPr>
          <p:sp>
            <p:nvSpPr>
              <p:cNvPr id="29" name="椭圆 28">
                <a:extLst>
                  <a:ext uri="{FF2B5EF4-FFF2-40B4-BE49-F238E27FC236}">
                    <a16:creationId xmlns:a16="http://schemas.microsoft.com/office/drawing/2014/main" xmlns="" id="{1A16AF97-47AD-3049-BD69-5AC066C9BD35}"/>
                  </a:ext>
                </a:extLst>
              </p:cNvPr>
              <p:cNvSpPr/>
              <p:nvPr/>
            </p:nvSpPr>
            <p:spPr>
              <a:xfrm>
                <a:off x="4102100" y="622300"/>
                <a:ext cx="720000" cy="720000"/>
              </a:xfrm>
              <a:prstGeom prst="ellipse">
                <a:avLst/>
              </a:prstGeom>
              <a:solidFill>
                <a:srgbClr val="C00000"/>
              </a:solidFill>
              <a:ln>
                <a:noFill/>
              </a:ln>
              <a:scene3d>
                <a:camera prst="orthographicFront"/>
                <a:lightRig rig="threePt" dir="t"/>
              </a:scene3d>
              <a:sp3d>
                <a:bevelT w="360045" h="360680"/>
                <a:bevelB w="360680" h="36068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 name="椭圆 29">
                <a:extLst>
                  <a:ext uri="{FF2B5EF4-FFF2-40B4-BE49-F238E27FC236}">
                    <a16:creationId xmlns:a16="http://schemas.microsoft.com/office/drawing/2014/main" xmlns="" id="{0419F4E4-4601-B949-9350-E4252295C8BD}"/>
                  </a:ext>
                </a:extLst>
              </p:cNvPr>
              <p:cNvSpPr/>
              <p:nvPr/>
            </p:nvSpPr>
            <p:spPr>
              <a:xfrm>
                <a:off x="4495800" y="622300"/>
                <a:ext cx="720000" cy="720000"/>
              </a:xfrm>
              <a:prstGeom prst="ellipse">
                <a:avLst/>
              </a:prstGeom>
              <a:solidFill>
                <a:srgbClr val="0432FF"/>
              </a:solidFill>
              <a:ln>
                <a:noFill/>
              </a:ln>
              <a:scene3d>
                <a:camera prst="orthographicFront"/>
                <a:lightRig rig="threePt" dir="t"/>
              </a:scene3d>
              <a:sp3d>
                <a:bevelT w="360045" h="360680"/>
                <a:bevelB w="360680" h="36068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a:t>
                </a:r>
                <a:endParaRPr kumimoji="1" lang="zh-CN" altLang="en-US" dirty="0"/>
              </a:p>
            </p:txBody>
          </p:sp>
        </p:grpSp>
        <p:grpSp>
          <p:nvGrpSpPr>
            <p:cNvPr id="16" name="组合 15"/>
            <p:cNvGrpSpPr/>
            <p:nvPr/>
          </p:nvGrpSpPr>
          <p:grpSpPr>
            <a:xfrm>
              <a:off x="530037" y="6471896"/>
              <a:ext cx="1485001" cy="4453302"/>
              <a:chOff x="525417" y="6372637"/>
              <a:chExt cx="1485001" cy="4453302"/>
            </a:xfrm>
          </p:grpSpPr>
          <p:grpSp>
            <p:nvGrpSpPr>
              <p:cNvPr id="17" name="组合 16">
                <a:extLst>
                  <a:ext uri="{FF2B5EF4-FFF2-40B4-BE49-F238E27FC236}">
                    <a16:creationId xmlns:a16="http://schemas.microsoft.com/office/drawing/2014/main" xmlns="" id="{908A2F4C-B5AA-9D41-A016-2EB663D1027F}"/>
                  </a:ext>
                </a:extLst>
              </p:cNvPr>
              <p:cNvGrpSpPr/>
              <p:nvPr/>
            </p:nvGrpSpPr>
            <p:grpSpPr>
              <a:xfrm>
                <a:off x="589152" y="7093928"/>
                <a:ext cx="1289922" cy="1055764"/>
                <a:chOff x="4146738" y="2097978"/>
                <a:chExt cx="1289922" cy="1055764"/>
              </a:xfrm>
            </p:grpSpPr>
            <p:sp>
              <p:nvSpPr>
                <p:cNvPr id="26" name="椭圆 25">
                  <a:extLst>
                    <a:ext uri="{FF2B5EF4-FFF2-40B4-BE49-F238E27FC236}">
                      <a16:creationId xmlns:a16="http://schemas.microsoft.com/office/drawing/2014/main" xmlns="" id="{957A64AA-35E4-A648-AC04-B0BE056AC2D1}"/>
                    </a:ext>
                  </a:extLst>
                </p:cNvPr>
                <p:cNvSpPr/>
                <p:nvPr/>
              </p:nvSpPr>
              <p:spPr>
                <a:xfrm>
                  <a:off x="4146738" y="2429657"/>
                  <a:ext cx="720001" cy="720000"/>
                </a:xfrm>
                <a:prstGeom prst="ellipse">
                  <a:avLst/>
                </a:prstGeom>
                <a:solidFill>
                  <a:srgbClr val="C00000"/>
                </a:solidFill>
                <a:ln>
                  <a:noFill/>
                </a:ln>
                <a:scene3d>
                  <a:camera prst="orthographicFront"/>
                  <a:lightRig rig="threePt" dir="t"/>
                </a:scene3d>
                <a:sp3d>
                  <a:bevelT w="360045" h="360680"/>
                  <a:bevelB w="360680" h="36068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7" name="椭圆 26">
                  <a:extLst>
                    <a:ext uri="{FF2B5EF4-FFF2-40B4-BE49-F238E27FC236}">
                      <a16:creationId xmlns:a16="http://schemas.microsoft.com/office/drawing/2014/main" xmlns="" id="{E2B46A34-3D22-1440-86E9-26E26C8216DA}"/>
                    </a:ext>
                  </a:extLst>
                </p:cNvPr>
                <p:cNvSpPr/>
                <p:nvPr/>
              </p:nvSpPr>
              <p:spPr>
                <a:xfrm>
                  <a:off x="4716659" y="2433742"/>
                  <a:ext cx="720001" cy="720000"/>
                </a:xfrm>
                <a:prstGeom prst="ellipse">
                  <a:avLst/>
                </a:prstGeom>
                <a:solidFill>
                  <a:srgbClr val="C00000"/>
                </a:solidFill>
                <a:ln>
                  <a:noFill/>
                </a:ln>
                <a:scene3d>
                  <a:camera prst="orthographicFront"/>
                  <a:lightRig rig="threePt" dir="t"/>
                </a:scene3d>
                <a:sp3d>
                  <a:bevelT w="360045" h="360680"/>
                  <a:bevelB w="360680" h="36068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8" name="椭圆 27">
                  <a:extLst>
                    <a:ext uri="{FF2B5EF4-FFF2-40B4-BE49-F238E27FC236}">
                      <a16:creationId xmlns:a16="http://schemas.microsoft.com/office/drawing/2014/main" xmlns="" id="{FE957364-187A-7C41-816A-7450F6CF29FE}"/>
                    </a:ext>
                  </a:extLst>
                </p:cNvPr>
                <p:cNvSpPr/>
                <p:nvPr/>
              </p:nvSpPr>
              <p:spPr>
                <a:xfrm>
                  <a:off x="4431023" y="2097978"/>
                  <a:ext cx="720002" cy="720001"/>
                </a:xfrm>
                <a:prstGeom prst="ellipse">
                  <a:avLst/>
                </a:prstGeom>
                <a:solidFill>
                  <a:srgbClr val="0432FF"/>
                </a:solidFill>
                <a:ln>
                  <a:noFill/>
                </a:ln>
                <a:scene3d>
                  <a:camera prst="orthographicFront"/>
                  <a:lightRig rig="threePt" dir="t"/>
                </a:scene3d>
                <a:sp3d>
                  <a:bevelT w="360045" h="360680"/>
                  <a:bevelB w="360680" h="36068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a:t>
                  </a:r>
                  <a:endParaRPr kumimoji="1" lang="zh-CN" altLang="en-US" dirty="0"/>
                </a:p>
              </p:txBody>
            </p:sp>
          </p:grpSp>
          <p:grpSp>
            <p:nvGrpSpPr>
              <p:cNvPr id="18" name="组合 17">
                <a:extLst>
                  <a:ext uri="{FF2B5EF4-FFF2-40B4-BE49-F238E27FC236}">
                    <a16:creationId xmlns:a16="http://schemas.microsoft.com/office/drawing/2014/main" xmlns="" id="{1F810397-3290-2144-93C6-5C81E8B8B299}"/>
                  </a:ext>
                </a:extLst>
              </p:cNvPr>
              <p:cNvGrpSpPr/>
              <p:nvPr/>
            </p:nvGrpSpPr>
            <p:grpSpPr>
              <a:xfrm>
                <a:off x="525417" y="8990317"/>
                <a:ext cx="1353657" cy="1184748"/>
                <a:chOff x="3502977" y="4034540"/>
                <a:chExt cx="1353657" cy="1184748"/>
              </a:xfrm>
            </p:grpSpPr>
            <p:sp>
              <p:nvSpPr>
                <p:cNvPr id="22" name="椭圆 21">
                  <a:extLst>
                    <a:ext uri="{FF2B5EF4-FFF2-40B4-BE49-F238E27FC236}">
                      <a16:creationId xmlns:a16="http://schemas.microsoft.com/office/drawing/2014/main" xmlns="" id="{F089EC58-E8B5-FC47-8A5C-E44D210DBA5D}"/>
                    </a:ext>
                  </a:extLst>
                </p:cNvPr>
                <p:cNvSpPr/>
                <p:nvPr/>
              </p:nvSpPr>
              <p:spPr>
                <a:xfrm>
                  <a:off x="3502977" y="4444939"/>
                  <a:ext cx="720000" cy="720001"/>
                </a:xfrm>
                <a:prstGeom prst="ellipse">
                  <a:avLst/>
                </a:prstGeom>
                <a:solidFill>
                  <a:srgbClr val="C00000"/>
                </a:solidFill>
                <a:ln>
                  <a:noFill/>
                </a:ln>
                <a:scene3d>
                  <a:camera prst="orthographicFront"/>
                  <a:lightRig rig="threePt" dir="t"/>
                </a:scene3d>
                <a:sp3d>
                  <a:bevelT w="360045" h="360680"/>
                  <a:bevelB w="360680" h="36068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3" name="椭圆 22">
                  <a:extLst>
                    <a:ext uri="{FF2B5EF4-FFF2-40B4-BE49-F238E27FC236}">
                      <a16:creationId xmlns:a16="http://schemas.microsoft.com/office/drawing/2014/main" xmlns="" id="{C4DC9329-49AB-D949-94F5-1689677EFDFC}"/>
                    </a:ext>
                  </a:extLst>
                </p:cNvPr>
                <p:cNvSpPr/>
                <p:nvPr/>
              </p:nvSpPr>
              <p:spPr>
                <a:xfrm>
                  <a:off x="4136635" y="4093106"/>
                  <a:ext cx="719999" cy="720000"/>
                </a:xfrm>
                <a:prstGeom prst="ellipse">
                  <a:avLst/>
                </a:prstGeom>
                <a:solidFill>
                  <a:srgbClr val="C00000"/>
                </a:solidFill>
                <a:ln>
                  <a:noFill/>
                </a:ln>
                <a:scene3d>
                  <a:camera prst="orthographicFront"/>
                  <a:lightRig rig="threePt" dir="t"/>
                </a:scene3d>
                <a:sp3d>
                  <a:bevelT w="360045" h="360680"/>
                  <a:bevelB w="360680" h="36068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4" name="椭圆 23">
                  <a:extLst>
                    <a:ext uri="{FF2B5EF4-FFF2-40B4-BE49-F238E27FC236}">
                      <a16:creationId xmlns:a16="http://schemas.microsoft.com/office/drawing/2014/main" xmlns="" id="{EA6EF458-811D-1B4E-B6C7-8C4A44537B72}"/>
                    </a:ext>
                  </a:extLst>
                </p:cNvPr>
                <p:cNvSpPr/>
                <p:nvPr/>
              </p:nvSpPr>
              <p:spPr>
                <a:xfrm>
                  <a:off x="3632182" y="4034540"/>
                  <a:ext cx="719999" cy="720000"/>
                </a:xfrm>
                <a:prstGeom prst="ellipse">
                  <a:avLst/>
                </a:prstGeom>
                <a:solidFill>
                  <a:srgbClr val="0432FF"/>
                </a:solidFill>
                <a:ln>
                  <a:noFill/>
                </a:ln>
                <a:scene3d>
                  <a:camera prst="orthographicFront"/>
                  <a:lightRig rig="threePt" dir="t"/>
                </a:scene3d>
                <a:sp3d>
                  <a:bevelT w="360045" h="360680"/>
                  <a:bevelB w="360680" h="36068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a:t>
                  </a:r>
                  <a:endParaRPr kumimoji="1" lang="zh-CN" altLang="en-US" dirty="0"/>
                </a:p>
              </p:txBody>
            </p:sp>
            <p:sp>
              <p:nvSpPr>
                <p:cNvPr id="25" name="椭圆 24">
                  <a:extLst>
                    <a:ext uri="{FF2B5EF4-FFF2-40B4-BE49-F238E27FC236}">
                      <a16:creationId xmlns:a16="http://schemas.microsoft.com/office/drawing/2014/main" xmlns="" id="{5C7A035E-2F83-CD43-985D-C95C9790A1AE}"/>
                    </a:ext>
                  </a:extLst>
                </p:cNvPr>
                <p:cNvSpPr/>
                <p:nvPr/>
              </p:nvSpPr>
              <p:spPr>
                <a:xfrm>
                  <a:off x="4101144" y="4499288"/>
                  <a:ext cx="719999" cy="720000"/>
                </a:xfrm>
                <a:prstGeom prst="ellipse">
                  <a:avLst/>
                </a:prstGeom>
                <a:solidFill>
                  <a:srgbClr val="0432FF"/>
                </a:solidFill>
                <a:ln>
                  <a:noFill/>
                </a:ln>
                <a:scene3d>
                  <a:camera prst="orthographicFront"/>
                  <a:lightRig rig="threePt" dir="t"/>
                </a:scene3d>
                <a:sp3d>
                  <a:bevelT w="360045" h="360680"/>
                  <a:bevelB w="360680" h="36068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a:t>
                  </a:r>
                  <a:endParaRPr kumimoji="1" lang="zh-CN" altLang="en-US" dirty="0"/>
                </a:p>
              </p:txBody>
            </p:sp>
          </p:grpSp>
          <p:sp>
            <p:nvSpPr>
              <p:cNvPr id="19" name="文本框 18">
                <a:extLst>
                  <a:ext uri="{FF2B5EF4-FFF2-40B4-BE49-F238E27FC236}">
                    <a16:creationId xmlns:a16="http://schemas.microsoft.com/office/drawing/2014/main" xmlns="" id="{869B336E-B456-CE44-9900-82735FC6F54E}"/>
                  </a:ext>
                </a:extLst>
              </p:cNvPr>
              <p:cNvSpPr txBox="1"/>
              <p:nvPr/>
            </p:nvSpPr>
            <p:spPr>
              <a:xfrm>
                <a:off x="721800" y="6372637"/>
                <a:ext cx="1265217" cy="655406"/>
              </a:xfrm>
              <a:prstGeom prst="rect">
                <a:avLst/>
              </a:prstGeom>
              <a:noFill/>
            </p:spPr>
            <p:txBody>
              <a:bodyPr wrap="square" rtlCol="0">
                <a:spAutoFit/>
              </a:bodyPr>
              <a:lstStyle/>
              <a:p>
                <a:r>
                  <a:rPr kumimoji="1" lang="zh-CN" altLang="en-US" dirty="0"/>
                  <a:t>氘核</a:t>
                </a:r>
                <a:r>
                  <a:rPr kumimoji="1" lang="en-US" altLang="zh-CN" dirty="0"/>
                  <a:t> </a:t>
                </a:r>
                <a:endParaRPr kumimoji="1" lang="zh-CN" altLang="en-US" dirty="0"/>
              </a:p>
            </p:txBody>
          </p:sp>
          <p:sp>
            <p:nvSpPr>
              <p:cNvPr id="20" name="文本框 19">
                <a:extLst>
                  <a:ext uri="{FF2B5EF4-FFF2-40B4-BE49-F238E27FC236}">
                    <a16:creationId xmlns:a16="http://schemas.microsoft.com/office/drawing/2014/main" xmlns="" id="{5F40F950-16A6-484F-AD0E-5467A4E971F5}"/>
                  </a:ext>
                </a:extLst>
              </p:cNvPr>
              <p:cNvSpPr txBox="1"/>
              <p:nvPr/>
            </p:nvSpPr>
            <p:spPr>
              <a:xfrm>
                <a:off x="723736" y="10170533"/>
                <a:ext cx="1286682" cy="655406"/>
              </a:xfrm>
              <a:prstGeom prst="rect">
                <a:avLst/>
              </a:prstGeom>
              <a:noFill/>
            </p:spPr>
            <p:txBody>
              <a:bodyPr wrap="none" rtlCol="0">
                <a:spAutoFit/>
              </a:bodyPr>
              <a:lstStyle/>
              <a:p>
                <a:r>
                  <a:rPr kumimoji="1" lang="zh-CN" altLang="en-US" dirty="0"/>
                  <a:t>氦核</a:t>
                </a:r>
                <a:r>
                  <a:rPr kumimoji="1" lang="en-US" altLang="zh-CN" dirty="0"/>
                  <a:t> </a:t>
                </a:r>
                <a:endParaRPr kumimoji="1" lang="zh-CN" altLang="en-US" dirty="0"/>
              </a:p>
            </p:txBody>
          </p:sp>
          <p:sp>
            <p:nvSpPr>
              <p:cNvPr id="21" name="文本框 20">
                <a:extLst>
                  <a:ext uri="{FF2B5EF4-FFF2-40B4-BE49-F238E27FC236}">
                    <a16:creationId xmlns:a16="http://schemas.microsoft.com/office/drawing/2014/main" xmlns="" id="{0E97B659-80F2-C04A-B7D6-E386270E2BA2}"/>
                  </a:ext>
                </a:extLst>
              </p:cNvPr>
              <p:cNvSpPr txBox="1"/>
              <p:nvPr/>
            </p:nvSpPr>
            <p:spPr>
              <a:xfrm>
                <a:off x="688867" y="8199318"/>
                <a:ext cx="1286682" cy="655406"/>
              </a:xfrm>
              <a:prstGeom prst="rect">
                <a:avLst/>
              </a:prstGeom>
              <a:noFill/>
            </p:spPr>
            <p:txBody>
              <a:bodyPr wrap="none" rtlCol="0">
                <a:spAutoFit/>
              </a:bodyPr>
              <a:lstStyle/>
              <a:p>
                <a:r>
                  <a:rPr kumimoji="1" lang="zh-CN" altLang="en-US" dirty="0"/>
                  <a:t>氚核</a:t>
                </a:r>
                <a:r>
                  <a:rPr kumimoji="1" lang="en-US" altLang="zh-CN" dirty="0"/>
                  <a:t> </a:t>
                </a:r>
                <a:endParaRPr kumimoji="1" lang="zh-CN" altLang="en-US" dirty="0"/>
              </a:p>
            </p:txBody>
          </p:sp>
        </p:grpSp>
      </p:grpSp>
      <p:grpSp>
        <p:nvGrpSpPr>
          <p:cNvPr id="34" name="组合 33"/>
          <p:cNvGrpSpPr/>
          <p:nvPr/>
        </p:nvGrpSpPr>
        <p:grpSpPr>
          <a:xfrm>
            <a:off x="1508212" y="2256692"/>
            <a:ext cx="288174" cy="301975"/>
            <a:chOff x="1609922" y="2838683"/>
            <a:chExt cx="584571" cy="594023"/>
          </a:xfrm>
        </p:grpSpPr>
        <p:grpSp>
          <p:nvGrpSpPr>
            <p:cNvPr id="33" name="组合 32"/>
            <p:cNvGrpSpPr/>
            <p:nvPr/>
          </p:nvGrpSpPr>
          <p:grpSpPr>
            <a:xfrm rot="3541017">
              <a:off x="1924361" y="2999508"/>
              <a:ext cx="412330" cy="127935"/>
              <a:chOff x="7545909" y="1227615"/>
              <a:chExt cx="4572069" cy="957514"/>
            </a:xfrm>
          </p:grpSpPr>
          <p:sp>
            <p:nvSpPr>
              <p:cNvPr id="32" name="弧形 31"/>
              <p:cNvSpPr/>
              <p:nvPr/>
            </p:nvSpPr>
            <p:spPr>
              <a:xfrm>
                <a:off x="7545909" y="1237641"/>
                <a:ext cx="914400" cy="914400"/>
              </a:xfrm>
              <a:prstGeom prst="arc">
                <a:avLst>
                  <a:gd name="adj1" fmla="val 10495624"/>
                  <a:gd name="adj2" fmla="val 0"/>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6" name="弧形 35"/>
              <p:cNvSpPr/>
              <p:nvPr/>
            </p:nvSpPr>
            <p:spPr>
              <a:xfrm flipV="1">
                <a:off x="8460378" y="1270729"/>
                <a:ext cx="914400" cy="914400"/>
              </a:xfrm>
              <a:prstGeom prst="arc">
                <a:avLst>
                  <a:gd name="adj1" fmla="val 10495624"/>
                  <a:gd name="adj2" fmla="val 0"/>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7" name="弧形 36"/>
              <p:cNvSpPr/>
              <p:nvPr/>
            </p:nvSpPr>
            <p:spPr>
              <a:xfrm>
                <a:off x="9374778" y="1227615"/>
                <a:ext cx="914400" cy="914400"/>
              </a:xfrm>
              <a:prstGeom prst="arc">
                <a:avLst>
                  <a:gd name="adj1" fmla="val 10495624"/>
                  <a:gd name="adj2" fmla="val 0"/>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8" name="弧形 37"/>
              <p:cNvSpPr/>
              <p:nvPr/>
            </p:nvSpPr>
            <p:spPr>
              <a:xfrm flipV="1">
                <a:off x="10289178" y="1270482"/>
                <a:ext cx="914400" cy="914400"/>
              </a:xfrm>
              <a:prstGeom prst="arc">
                <a:avLst>
                  <a:gd name="adj1" fmla="val 10495624"/>
                  <a:gd name="adj2" fmla="val 0"/>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9" name="弧形 38"/>
              <p:cNvSpPr/>
              <p:nvPr/>
            </p:nvSpPr>
            <p:spPr>
              <a:xfrm>
                <a:off x="11203578" y="1227615"/>
                <a:ext cx="914400" cy="914400"/>
              </a:xfrm>
              <a:prstGeom prst="arc">
                <a:avLst>
                  <a:gd name="adj1" fmla="val 10495624"/>
                  <a:gd name="adj2" fmla="val 0"/>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42" name="组合 41"/>
            <p:cNvGrpSpPr/>
            <p:nvPr/>
          </p:nvGrpSpPr>
          <p:grpSpPr>
            <a:xfrm>
              <a:off x="1695872" y="3304771"/>
              <a:ext cx="412330" cy="127935"/>
              <a:chOff x="7545909" y="1227615"/>
              <a:chExt cx="4572069" cy="957514"/>
            </a:xfrm>
          </p:grpSpPr>
          <p:sp>
            <p:nvSpPr>
              <p:cNvPr id="45" name="弧形 44"/>
              <p:cNvSpPr/>
              <p:nvPr/>
            </p:nvSpPr>
            <p:spPr>
              <a:xfrm>
                <a:off x="7545909" y="1237641"/>
                <a:ext cx="914400" cy="914400"/>
              </a:xfrm>
              <a:prstGeom prst="arc">
                <a:avLst>
                  <a:gd name="adj1" fmla="val 10495624"/>
                  <a:gd name="adj2" fmla="val 0"/>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6" name="弧形 45"/>
              <p:cNvSpPr/>
              <p:nvPr/>
            </p:nvSpPr>
            <p:spPr>
              <a:xfrm flipV="1">
                <a:off x="8460378" y="1270729"/>
                <a:ext cx="914400" cy="914400"/>
              </a:xfrm>
              <a:prstGeom prst="arc">
                <a:avLst>
                  <a:gd name="adj1" fmla="val 10495624"/>
                  <a:gd name="adj2" fmla="val 0"/>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7" name="弧形 46"/>
              <p:cNvSpPr/>
              <p:nvPr/>
            </p:nvSpPr>
            <p:spPr>
              <a:xfrm>
                <a:off x="9374778" y="1227615"/>
                <a:ext cx="914400" cy="914400"/>
              </a:xfrm>
              <a:prstGeom prst="arc">
                <a:avLst>
                  <a:gd name="adj1" fmla="val 10495624"/>
                  <a:gd name="adj2" fmla="val 0"/>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8" name="弧形 47"/>
              <p:cNvSpPr/>
              <p:nvPr/>
            </p:nvSpPr>
            <p:spPr>
              <a:xfrm flipV="1">
                <a:off x="10289178" y="1270482"/>
                <a:ext cx="914400" cy="914400"/>
              </a:xfrm>
              <a:prstGeom prst="arc">
                <a:avLst>
                  <a:gd name="adj1" fmla="val 10495624"/>
                  <a:gd name="adj2" fmla="val 0"/>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9" name="弧形 48"/>
              <p:cNvSpPr/>
              <p:nvPr/>
            </p:nvSpPr>
            <p:spPr>
              <a:xfrm>
                <a:off x="11203578" y="1227615"/>
                <a:ext cx="914400" cy="914400"/>
              </a:xfrm>
              <a:prstGeom prst="arc">
                <a:avLst>
                  <a:gd name="adj1" fmla="val 10495624"/>
                  <a:gd name="adj2" fmla="val 0"/>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50" name="组合 49"/>
            <p:cNvGrpSpPr/>
            <p:nvPr/>
          </p:nvGrpSpPr>
          <p:grpSpPr>
            <a:xfrm rot="7965020">
              <a:off x="1467725" y="2980880"/>
              <a:ext cx="412330" cy="127935"/>
              <a:chOff x="7545909" y="1227615"/>
              <a:chExt cx="4572069" cy="957514"/>
            </a:xfrm>
          </p:grpSpPr>
          <p:sp>
            <p:nvSpPr>
              <p:cNvPr id="51" name="弧形 50"/>
              <p:cNvSpPr/>
              <p:nvPr/>
            </p:nvSpPr>
            <p:spPr>
              <a:xfrm>
                <a:off x="7545909" y="1237641"/>
                <a:ext cx="914400" cy="914400"/>
              </a:xfrm>
              <a:prstGeom prst="arc">
                <a:avLst>
                  <a:gd name="adj1" fmla="val 10495624"/>
                  <a:gd name="adj2" fmla="val 0"/>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2" name="弧形 51"/>
              <p:cNvSpPr/>
              <p:nvPr/>
            </p:nvSpPr>
            <p:spPr>
              <a:xfrm flipV="1">
                <a:off x="8460378" y="1270729"/>
                <a:ext cx="914400" cy="914400"/>
              </a:xfrm>
              <a:prstGeom prst="arc">
                <a:avLst>
                  <a:gd name="adj1" fmla="val 10495624"/>
                  <a:gd name="adj2" fmla="val 0"/>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3" name="弧形 52"/>
              <p:cNvSpPr/>
              <p:nvPr/>
            </p:nvSpPr>
            <p:spPr>
              <a:xfrm>
                <a:off x="9374778" y="1227615"/>
                <a:ext cx="914400" cy="914400"/>
              </a:xfrm>
              <a:prstGeom prst="arc">
                <a:avLst>
                  <a:gd name="adj1" fmla="val 10495624"/>
                  <a:gd name="adj2" fmla="val 0"/>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4" name="弧形 53"/>
              <p:cNvSpPr/>
              <p:nvPr/>
            </p:nvSpPr>
            <p:spPr>
              <a:xfrm flipV="1">
                <a:off x="10289178" y="1270482"/>
                <a:ext cx="914400" cy="914400"/>
              </a:xfrm>
              <a:prstGeom prst="arc">
                <a:avLst>
                  <a:gd name="adj1" fmla="val 10495624"/>
                  <a:gd name="adj2" fmla="val 0"/>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5" name="弧形 54"/>
              <p:cNvSpPr/>
              <p:nvPr/>
            </p:nvSpPr>
            <p:spPr>
              <a:xfrm>
                <a:off x="11203578" y="1227615"/>
                <a:ext cx="914400" cy="914400"/>
              </a:xfrm>
              <a:prstGeom prst="arc">
                <a:avLst>
                  <a:gd name="adj1" fmla="val 10495624"/>
                  <a:gd name="adj2" fmla="val 0"/>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cxnSp>
        <p:nvCxnSpPr>
          <p:cNvPr id="6" name="直接连接符 5"/>
          <p:cNvCxnSpPr/>
          <p:nvPr/>
        </p:nvCxnSpPr>
        <p:spPr>
          <a:xfrm flipH="1" flipV="1">
            <a:off x="1018096" y="2762054"/>
            <a:ext cx="502120" cy="9049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1914155" y="2762054"/>
            <a:ext cx="404839" cy="82955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462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圆角矩形 35"/>
          <p:cNvSpPr/>
          <p:nvPr/>
        </p:nvSpPr>
        <p:spPr>
          <a:xfrm>
            <a:off x="4346880" y="3910800"/>
            <a:ext cx="2889945" cy="378545"/>
          </a:xfrm>
          <a:prstGeom prst="roundRect">
            <a:avLst/>
          </a:prstGeom>
          <a:solidFill>
            <a:schemeClr val="tx2">
              <a:lumMod val="20000"/>
              <a:lumOff val="80000"/>
              <a:alpha val="50000"/>
            </a:scheme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t>Covariant framework</a:t>
            </a:r>
            <a:endParaRPr lang="zh-CN" altLang="en-US" sz="2400" dirty="0"/>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bg1"/>
                </a:solidFill>
                <a:latin typeface="微软雅黑" panose="020B0503020204020204" pitchFamily="34" charset="-122"/>
                <a:ea typeface="微软雅黑" panose="020B0503020204020204" pitchFamily="34" charset="-122"/>
              </a:rPr>
              <a:t>High-precision relativistic nucleon force up to NNLO</a:t>
            </a:r>
            <a:endParaRPr lang="zh-CN" altLang="en-US" sz="1100" b="1" dirty="0">
              <a:latin typeface="微软雅黑" panose="020B0503020204020204" pitchFamily="34" charset="-122"/>
              <a:ea typeface="微软雅黑" panose="020B0503020204020204" pitchFamily="34" charset="-122"/>
            </a:endParaRP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30</a:t>
            </a:fld>
            <a:endParaRPr lang="zh-CN" altLang="en-US" b="1" dirty="0">
              <a:solidFill>
                <a:schemeClr val="bg1"/>
              </a:solidFill>
            </a:endParaRPr>
          </a:p>
        </p:txBody>
      </p:sp>
      <p:sp>
        <p:nvSpPr>
          <p:cNvPr id="39" name="文本框 38"/>
          <p:cNvSpPr txBox="1"/>
          <p:nvPr/>
        </p:nvSpPr>
        <p:spPr>
          <a:xfrm>
            <a:off x="261258" y="669661"/>
            <a:ext cx="5425441" cy="400110"/>
          </a:xfrm>
          <a:prstGeom prst="rect">
            <a:avLst/>
          </a:prstGeom>
          <a:noFill/>
        </p:spPr>
        <p:txBody>
          <a:bodyPr wrap="square" rtlCol="0">
            <a:spAutoFit/>
          </a:bodyPr>
          <a:lstStyle/>
          <a:p>
            <a:pPr marL="342900" indent="-342900">
              <a:buFont typeface="Wingdings" panose="05000000000000000000" pitchFamily="2" charset="2"/>
              <a:buChar char="p"/>
            </a:pPr>
            <a:r>
              <a:rPr lang="en-US" sz="2000" dirty="0" err="1">
                <a:solidFill>
                  <a:srgbClr val="FF0000"/>
                </a:solidFill>
              </a:rPr>
              <a:t>Blankenbecler</a:t>
            </a:r>
            <a:r>
              <a:rPr lang="en-US" sz="2000" dirty="0">
                <a:solidFill>
                  <a:srgbClr val="FF0000"/>
                </a:solidFill>
              </a:rPr>
              <a:t>-Sugar </a:t>
            </a:r>
            <a:r>
              <a:rPr lang="en-US" sz="2000" dirty="0"/>
              <a:t>equation(</a:t>
            </a:r>
            <a:r>
              <a:rPr lang="en-US" sz="2000" dirty="0" err="1"/>
              <a:t>BbS</a:t>
            </a:r>
            <a:r>
              <a:rPr lang="en-US" sz="2000" dirty="0"/>
              <a:t> </a:t>
            </a:r>
            <a:r>
              <a:rPr lang="en-US" sz="2000" dirty="0" err="1"/>
              <a:t>quation</a:t>
            </a:r>
            <a:r>
              <a:rPr lang="en-US" sz="2000" dirty="0"/>
              <a:t>)</a:t>
            </a:r>
          </a:p>
        </p:txBody>
      </p:sp>
      <p:pic>
        <p:nvPicPr>
          <p:cNvPr id="13" name="图片 12"/>
          <p:cNvPicPr>
            <a:picLocks noChangeAspect="1"/>
          </p:cNvPicPr>
          <p:nvPr/>
        </p:nvPicPr>
        <p:blipFill>
          <a:blip r:embed="rId4"/>
          <a:stretch>
            <a:fillRect/>
          </a:stretch>
        </p:blipFill>
        <p:spPr>
          <a:xfrm>
            <a:off x="1321449" y="1055150"/>
            <a:ext cx="4862512" cy="492297"/>
          </a:xfrm>
          <a:prstGeom prst="rect">
            <a:avLst/>
          </a:prstGeom>
        </p:spPr>
      </p:pic>
      <p:sp>
        <p:nvSpPr>
          <p:cNvPr id="5" name="文本框 4"/>
          <p:cNvSpPr txBox="1"/>
          <p:nvPr/>
        </p:nvSpPr>
        <p:spPr>
          <a:xfrm>
            <a:off x="6540139" y="1055148"/>
            <a:ext cx="1785257" cy="338554"/>
          </a:xfrm>
          <a:prstGeom prst="rect">
            <a:avLst/>
          </a:prstGeom>
          <a:noFill/>
          <a:ln w="25400">
            <a:solidFill>
              <a:srgbClr val="FF0000"/>
            </a:solidFill>
          </a:ln>
        </p:spPr>
        <p:txBody>
          <a:bodyPr wrap="square" rtlCol="0">
            <a:spAutoFit/>
          </a:bodyPr>
          <a:lstStyle/>
          <a:p>
            <a:pPr algn="ctr"/>
            <a:r>
              <a:rPr lang="en-US" altLang="zh-CN" sz="1600" dirty="0">
                <a:solidFill>
                  <a:srgbClr val="FF0000"/>
                </a:solidFill>
              </a:rPr>
              <a:t>Solution: difficult</a:t>
            </a:r>
            <a:endParaRPr lang="zh-CN" altLang="en-US" sz="1600" dirty="0">
              <a:solidFill>
                <a:srgbClr val="FF0000"/>
              </a:solidFill>
            </a:endParaRPr>
          </a:p>
        </p:txBody>
      </p:sp>
      <p:sp>
        <p:nvSpPr>
          <p:cNvPr id="6" name="文本框 5"/>
          <p:cNvSpPr txBox="1"/>
          <p:nvPr/>
        </p:nvSpPr>
        <p:spPr>
          <a:xfrm>
            <a:off x="687979" y="1485906"/>
            <a:ext cx="1591013" cy="369332"/>
          </a:xfrm>
          <a:prstGeom prst="rect">
            <a:avLst/>
          </a:prstGeom>
          <a:noFill/>
        </p:spPr>
        <p:txBody>
          <a:bodyPr wrap="none" rtlCol="0">
            <a:spAutoFit/>
          </a:bodyPr>
          <a:lstStyle/>
          <a:p>
            <a:pPr marL="285750" indent="-285750">
              <a:buFont typeface="Wingdings" panose="05000000000000000000" pitchFamily="2" charset="2"/>
              <a:buChar char="Ø"/>
            </a:pPr>
            <a:r>
              <a:rPr lang="en-US" altLang="zh-CN" dirty="0"/>
              <a:t>3D </a:t>
            </a:r>
            <a:r>
              <a:rPr lang="en-US" altLang="zh-CN" sz="1600" dirty="0"/>
              <a:t>reduction</a:t>
            </a:r>
            <a:endParaRPr lang="zh-CN" altLang="en-US" dirty="0"/>
          </a:p>
        </p:txBody>
      </p:sp>
      <p:grpSp>
        <p:nvGrpSpPr>
          <p:cNvPr id="2" name="组合 1"/>
          <p:cNvGrpSpPr/>
          <p:nvPr/>
        </p:nvGrpSpPr>
        <p:grpSpPr>
          <a:xfrm>
            <a:off x="138113" y="1921179"/>
            <a:ext cx="8867774" cy="620288"/>
            <a:chOff x="138113" y="1921179"/>
            <a:chExt cx="8867774" cy="620288"/>
          </a:xfrm>
        </p:grpSpPr>
        <p:pic>
          <p:nvPicPr>
            <p:cNvPr id="4" name="图片 3"/>
            <p:cNvPicPr>
              <a:picLocks noChangeAspect="1"/>
            </p:cNvPicPr>
            <p:nvPr/>
          </p:nvPicPr>
          <p:blipFill>
            <a:blip r:embed="rId5"/>
            <a:stretch>
              <a:fillRect/>
            </a:stretch>
          </p:blipFill>
          <p:spPr>
            <a:xfrm>
              <a:off x="1446524" y="1984287"/>
              <a:ext cx="1736461" cy="509735"/>
            </a:xfrm>
            <a:prstGeom prst="rect">
              <a:avLst/>
            </a:prstGeom>
          </p:spPr>
        </p:pic>
        <mc:AlternateContent xmlns:mc="http://schemas.openxmlformats.org/markup-compatibility/2006" xmlns:a14="http://schemas.microsoft.com/office/drawing/2010/main">
          <mc:Choice Requires="a14">
            <p:sp>
              <p:nvSpPr>
                <p:cNvPr id="14" name="文本框 13"/>
                <p:cNvSpPr txBox="1"/>
                <p:nvPr/>
              </p:nvSpPr>
              <p:spPr>
                <a:xfrm>
                  <a:off x="3752707" y="1949361"/>
                  <a:ext cx="2259721" cy="5795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1400" i="1">
                            <a:latin typeface="Cambria Math" panose="02040503050406030204" pitchFamily="18" charset="0"/>
                          </a:rPr>
                          <m:t>𝑔</m:t>
                        </m:r>
                        <m:r>
                          <a:rPr lang="en-US" altLang="zh-CN" sz="1400" i="1">
                            <a:latin typeface="Cambria Math" panose="02040503050406030204" pitchFamily="18" charset="0"/>
                          </a:rPr>
                          <m:t>=</m:t>
                        </m:r>
                        <m:f>
                          <m:fPr>
                            <m:ctrlPr>
                              <a:rPr lang="en-US" altLang="zh-CN" sz="1400" i="1">
                                <a:latin typeface="Cambria Math" panose="02040503050406030204" pitchFamily="18" charset="0"/>
                              </a:rPr>
                            </m:ctrlPr>
                          </m:fPr>
                          <m:num>
                            <m:r>
                              <a:rPr lang="zh-CN" altLang="en-US" sz="1400" i="1">
                                <a:latin typeface="Cambria Math" panose="02040503050406030204" pitchFamily="18" charset="0"/>
                              </a:rPr>
                              <m:t>𝜋</m:t>
                            </m:r>
                            <m:r>
                              <a:rPr lang="en-US" altLang="zh-CN" sz="1400" i="1">
                                <a:latin typeface="Cambria Math" panose="02040503050406030204" pitchFamily="18" charset="0"/>
                              </a:rPr>
                              <m:t>𝑖</m:t>
                            </m:r>
                            <m:r>
                              <a:rPr lang="zh-CN" altLang="en-US" sz="1400" i="1">
                                <a:latin typeface="Cambria Math" panose="02040503050406030204" pitchFamily="18" charset="0"/>
                              </a:rPr>
                              <m:t>𝛿</m:t>
                            </m:r>
                            <m:r>
                              <a:rPr lang="en-US" altLang="zh-CN" sz="1400" i="1">
                                <a:latin typeface="Cambria Math" panose="02040503050406030204" pitchFamily="18" charset="0"/>
                              </a:rPr>
                              <m:t>(</m:t>
                            </m:r>
                            <m:sSup>
                              <m:sSupPr>
                                <m:ctrlPr>
                                  <a:rPr lang="en-US" altLang="zh-CN" sz="1400" i="1">
                                    <a:latin typeface="Cambria Math" panose="02040503050406030204" pitchFamily="18" charset="0"/>
                                  </a:rPr>
                                </m:ctrlPr>
                              </m:sSupPr>
                              <m:e>
                                <m:r>
                                  <a:rPr lang="en-US" altLang="zh-CN" sz="1400" i="1">
                                    <a:latin typeface="Cambria Math" panose="02040503050406030204" pitchFamily="18" charset="0"/>
                                  </a:rPr>
                                  <m:t>𝑘</m:t>
                                </m:r>
                              </m:e>
                              <m:sup>
                                <m:r>
                                  <a:rPr lang="en-US" altLang="zh-CN" sz="1400" i="1">
                                    <a:latin typeface="Cambria Math" panose="02040503050406030204" pitchFamily="18" charset="0"/>
                                  </a:rPr>
                                  <m:t>0</m:t>
                                </m:r>
                              </m:sup>
                            </m:sSup>
                            <m:r>
                              <a:rPr lang="en-US" altLang="zh-CN" sz="1400" i="1">
                                <a:latin typeface="Cambria Math" panose="02040503050406030204" pitchFamily="18" charset="0"/>
                              </a:rPr>
                              <m:t>)</m:t>
                            </m:r>
                            <m:sSubSup>
                              <m:sSubSupPr>
                                <m:ctrlPr>
                                  <a:rPr lang="en-US" altLang="zh-CN" sz="1400" i="1">
                                    <a:latin typeface="Cambria Math" panose="02040503050406030204" pitchFamily="18" charset="0"/>
                                  </a:rPr>
                                </m:ctrlPr>
                              </m:sSubSupPr>
                              <m:e>
                                <m:r>
                                  <m:rPr>
                                    <m:sty m:val="p"/>
                                  </m:rPr>
                                  <a:rPr lang="el-GR" altLang="zh-CN" sz="1400" i="1">
                                    <a:latin typeface="Cambria Math" panose="02040503050406030204" pitchFamily="18" charset="0"/>
                                    <a:ea typeface="Cambria Math" panose="02040503050406030204" pitchFamily="18" charset="0"/>
                                  </a:rPr>
                                  <m:t>Λ</m:t>
                                </m:r>
                              </m:e>
                              <m:sub>
                                <m:r>
                                  <a:rPr lang="en-US" altLang="zh-CN" sz="1400" i="1">
                                    <a:latin typeface="Cambria Math" panose="02040503050406030204" pitchFamily="18" charset="0"/>
                                  </a:rPr>
                                  <m:t>+</m:t>
                                </m:r>
                              </m:sub>
                              <m:sup>
                                <m:r>
                                  <a:rPr lang="en-US" altLang="zh-CN" sz="1400" i="1">
                                    <a:latin typeface="Cambria Math" panose="02040503050406030204" pitchFamily="18" charset="0"/>
                                  </a:rPr>
                                  <m:t>1</m:t>
                                </m:r>
                              </m:sup>
                            </m:sSubSup>
                            <m:r>
                              <a:rPr lang="en-US" altLang="zh-CN" sz="1400" i="1">
                                <a:latin typeface="Cambria Math" panose="02040503050406030204" pitchFamily="18" charset="0"/>
                              </a:rPr>
                              <m:t>(</m:t>
                            </m:r>
                            <m:r>
                              <a:rPr lang="en-US" altLang="zh-CN" sz="1400" b="1" i="1">
                                <a:latin typeface="Cambria Math" panose="02040503050406030204" pitchFamily="18" charset="0"/>
                              </a:rPr>
                              <m:t>𝒌</m:t>
                            </m:r>
                            <m:r>
                              <a:rPr lang="en-US" altLang="zh-CN" sz="1400" i="1">
                                <a:latin typeface="Cambria Math" panose="02040503050406030204" pitchFamily="18" charset="0"/>
                              </a:rPr>
                              <m:t>)</m:t>
                            </m:r>
                            <m:sSubSup>
                              <m:sSubSupPr>
                                <m:ctrlPr>
                                  <a:rPr lang="en-US" altLang="zh-CN" sz="1400" i="1">
                                    <a:latin typeface="Cambria Math" panose="02040503050406030204" pitchFamily="18" charset="0"/>
                                  </a:rPr>
                                </m:ctrlPr>
                              </m:sSubSupPr>
                              <m:e>
                                <m:r>
                                  <m:rPr>
                                    <m:sty m:val="p"/>
                                  </m:rPr>
                                  <a:rPr lang="el-GR" altLang="zh-CN" sz="1400" i="1">
                                    <a:latin typeface="Cambria Math" panose="02040503050406030204" pitchFamily="18" charset="0"/>
                                    <a:ea typeface="Cambria Math" panose="02040503050406030204" pitchFamily="18" charset="0"/>
                                  </a:rPr>
                                  <m:t>Λ</m:t>
                                </m:r>
                              </m:e>
                              <m:sub>
                                <m:r>
                                  <a:rPr lang="en-US" altLang="zh-CN" sz="1400" i="1">
                                    <a:latin typeface="Cambria Math" panose="02040503050406030204" pitchFamily="18" charset="0"/>
                                  </a:rPr>
                                  <m:t>+</m:t>
                                </m:r>
                              </m:sub>
                              <m:sup>
                                <m:r>
                                  <a:rPr lang="en-US" altLang="zh-CN" sz="1400" i="1">
                                    <a:latin typeface="Cambria Math" panose="02040503050406030204" pitchFamily="18" charset="0"/>
                                  </a:rPr>
                                  <m:t>2</m:t>
                                </m:r>
                              </m:sup>
                            </m:sSubSup>
                            <m:r>
                              <a:rPr lang="en-US" altLang="zh-CN" sz="1400" i="1">
                                <a:latin typeface="Cambria Math" panose="02040503050406030204" pitchFamily="18" charset="0"/>
                              </a:rPr>
                              <m:t>(</m:t>
                            </m:r>
                            <m:r>
                              <a:rPr lang="en-US" altLang="zh-CN" sz="1400" b="1" i="1">
                                <a:latin typeface="Cambria Math" panose="02040503050406030204" pitchFamily="18" charset="0"/>
                              </a:rPr>
                              <m:t>−</m:t>
                            </m:r>
                            <m:r>
                              <a:rPr lang="en-US" altLang="zh-CN" sz="1400" b="1" i="1">
                                <a:latin typeface="Cambria Math" panose="02040503050406030204" pitchFamily="18" charset="0"/>
                              </a:rPr>
                              <m:t>𝒌</m:t>
                            </m:r>
                            <m:r>
                              <a:rPr lang="en-US" altLang="zh-CN" sz="1400" i="1">
                                <a:latin typeface="Cambria Math" panose="02040503050406030204" pitchFamily="18" charset="0"/>
                              </a:rPr>
                              <m:t>)</m:t>
                            </m:r>
                          </m:num>
                          <m:den>
                            <m:r>
                              <a:rPr lang="en-US" altLang="zh-CN" sz="1400" i="1">
                                <a:latin typeface="Cambria Math" panose="02040503050406030204" pitchFamily="18" charset="0"/>
                              </a:rPr>
                              <m:t>2</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𝐸</m:t>
                                </m:r>
                              </m:e>
                              <m:sub>
                                <m:r>
                                  <a:rPr lang="en-US" altLang="zh-CN" sz="1400" i="1">
                                    <a:latin typeface="Cambria Math" panose="02040503050406030204" pitchFamily="18" charset="0"/>
                                  </a:rPr>
                                  <m:t>𝑘</m:t>
                                </m:r>
                              </m:sub>
                            </m:sSub>
                            <m:r>
                              <a:rPr lang="en-US" altLang="zh-CN" sz="1400" i="1">
                                <a:latin typeface="Cambria Math" panose="02040503050406030204" pitchFamily="18" charset="0"/>
                              </a:rPr>
                              <m:t>(</m:t>
                            </m:r>
                            <m:sSubSup>
                              <m:sSubSupPr>
                                <m:ctrlPr>
                                  <a:rPr lang="en-US" altLang="zh-CN" sz="1400" i="1">
                                    <a:latin typeface="Cambria Math" panose="02040503050406030204" pitchFamily="18" charset="0"/>
                                  </a:rPr>
                                </m:ctrlPr>
                              </m:sSubSupPr>
                              <m:e>
                                <m:r>
                                  <a:rPr lang="en-US" altLang="zh-CN" sz="1400" i="1">
                                    <a:latin typeface="Cambria Math" panose="02040503050406030204" pitchFamily="18" charset="0"/>
                                  </a:rPr>
                                  <m:t>𝐸</m:t>
                                </m:r>
                              </m:e>
                              <m:sub>
                                <m:r>
                                  <a:rPr lang="en-US" altLang="zh-CN" sz="1400" i="1">
                                    <a:latin typeface="Cambria Math" panose="02040503050406030204" pitchFamily="18" charset="0"/>
                                  </a:rPr>
                                  <m:t>𝑘</m:t>
                                </m:r>
                              </m:sub>
                              <m:sup>
                                <m:r>
                                  <a:rPr lang="en-US" altLang="zh-CN" sz="1400" i="1">
                                    <a:latin typeface="Cambria Math" panose="02040503050406030204" pitchFamily="18" charset="0"/>
                                  </a:rPr>
                                  <m:t>2</m:t>
                                </m:r>
                              </m:sup>
                            </m:sSubSup>
                            <m:r>
                              <a:rPr lang="en-US" altLang="zh-CN" sz="1400" i="1">
                                <a:latin typeface="Cambria Math" panose="02040503050406030204" pitchFamily="18" charset="0"/>
                              </a:rPr>
                              <m:t>−</m:t>
                            </m:r>
                            <m:r>
                              <a:rPr lang="en-US" altLang="zh-CN" sz="1400" i="1">
                                <a:latin typeface="Cambria Math" panose="02040503050406030204" pitchFamily="18" charset="0"/>
                              </a:rPr>
                              <m:t>𝑠</m:t>
                            </m:r>
                            <m:r>
                              <a:rPr lang="en-US" altLang="zh-CN" sz="1400" i="1">
                                <a:latin typeface="Cambria Math" panose="02040503050406030204" pitchFamily="18" charset="0"/>
                              </a:rPr>
                              <m:t>/4−</m:t>
                            </m:r>
                            <m:r>
                              <a:rPr lang="en-US" altLang="zh-CN" sz="1400" i="1">
                                <a:latin typeface="Cambria Math" panose="02040503050406030204" pitchFamily="18" charset="0"/>
                              </a:rPr>
                              <m:t>𝑖</m:t>
                            </m:r>
                            <m:r>
                              <a:rPr lang="zh-CN" altLang="en-US" sz="1400" i="1">
                                <a:latin typeface="Cambria Math" panose="02040503050406030204" pitchFamily="18" charset="0"/>
                              </a:rPr>
                              <m:t>𝜖</m:t>
                            </m:r>
                            <m:r>
                              <a:rPr lang="en-US" altLang="zh-CN" sz="1400" i="1">
                                <a:latin typeface="Cambria Math" panose="02040503050406030204" pitchFamily="18" charset="0"/>
                              </a:rPr>
                              <m:t>)</m:t>
                            </m:r>
                          </m:den>
                        </m:f>
                      </m:oMath>
                    </m:oMathPara>
                  </a14:m>
                  <a:endParaRPr lang="zh-CN" altLang="en-US" sz="1400" dirty="0"/>
                </a:p>
              </p:txBody>
            </p:sp>
          </mc:Choice>
          <mc:Fallback xmlns="">
            <p:sp>
              <p:nvSpPr>
                <p:cNvPr id="14" name="文本框 13"/>
                <p:cNvSpPr txBox="1">
                  <a:spLocks noRot="1" noChangeAspect="1" noMove="1" noResize="1" noEditPoints="1" noAdjustHandles="1" noChangeArrowheads="1" noChangeShapeType="1" noTextEdit="1"/>
                </p:cNvSpPr>
                <p:nvPr/>
              </p:nvSpPr>
              <p:spPr>
                <a:xfrm>
                  <a:off x="3752705" y="1949361"/>
                  <a:ext cx="2259721" cy="579582"/>
                </a:xfrm>
                <a:prstGeom prst="rect">
                  <a:avLst/>
                </a:prstGeom>
                <a:blipFill rotWithShape="0">
                  <a:blip r:embed="rId6"/>
                  <a:stretch>
                    <a:fillRect/>
                  </a:stretch>
                </a:blipFill>
              </p:spPr>
              <p:txBody>
                <a:bodyPr/>
                <a:lstStyle/>
                <a:p>
                  <a:r>
                    <a:rPr lang="zh-CN" altLang="en-US">
                      <a:noFill/>
                    </a:rPr>
                    <a:t> </a:t>
                  </a:r>
                </a:p>
              </p:txBody>
            </p:sp>
          </mc:Fallback>
        </mc:AlternateContent>
        <p:sp>
          <p:nvSpPr>
            <p:cNvPr id="16" name="文本框 15"/>
            <p:cNvSpPr txBox="1"/>
            <p:nvPr/>
          </p:nvSpPr>
          <p:spPr>
            <a:xfrm>
              <a:off x="6731420" y="2090228"/>
              <a:ext cx="1785257" cy="338554"/>
            </a:xfrm>
            <a:prstGeom prst="rect">
              <a:avLst/>
            </a:prstGeom>
            <a:noFill/>
            <a:ln w="25400">
              <a:noFill/>
            </a:ln>
          </p:spPr>
          <p:txBody>
            <a:bodyPr wrap="square" rtlCol="0">
              <a:spAutoFit/>
            </a:bodyPr>
            <a:lstStyle/>
            <a:p>
              <a:pPr algn="ctr"/>
              <a:r>
                <a:rPr lang="en-US" altLang="zh-CN" sz="1600" dirty="0">
                  <a:solidFill>
                    <a:schemeClr val="accent6">
                      <a:lumMod val="75000"/>
                    </a:schemeClr>
                  </a:solidFill>
                </a:rPr>
                <a:t>3D propagator</a:t>
              </a:r>
              <a:endParaRPr lang="zh-CN" altLang="en-US" sz="1600" dirty="0">
                <a:solidFill>
                  <a:schemeClr val="accent6">
                    <a:lumMod val="75000"/>
                  </a:schemeClr>
                </a:solidFill>
              </a:endParaRPr>
            </a:p>
          </p:txBody>
        </p:sp>
        <p:sp>
          <p:nvSpPr>
            <p:cNvPr id="17" name="圆角矩形 16"/>
            <p:cNvSpPr/>
            <p:nvPr/>
          </p:nvSpPr>
          <p:spPr>
            <a:xfrm>
              <a:off x="138113" y="1921179"/>
              <a:ext cx="8867774" cy="620288"/>
            </a:xfrm>
            <a:prstGeom prst="roundRect">
              <a:avLst/>
            </a:prstGeom>
            <a:no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图片 14"/>
          <p:cNvPicPr>
            <a:picLocks noChangeAspect="1"/>
          </p:cNvPicPr>
          <p:nvPr/>
        </p:nvPicPr>
        <p:blipFill>
          <a:blip r:embed="rId7">
            <a:duotone>
              <a:schemeClr val="accent6">
                <a:shade val="45000"/>
                <a:satMod val="135000"/>
              </a:schemeClr>
              <a:prstClr val="white"/>
            </a:duotone>
          </a:blip>
          <a:stretch>
            <a:fillRect/>
          </a:stretch>
        </p:blipFill>
        <p:spPr>
          <a:xfrm>
            <a:off x="1184178" y="2858944"/>
            <a:ext cx="6248589" cy="521252"/>
          </a:xfrm>
          <a:prstGeom prst="rect">
            <a:avLst/>
          </a:prstGeom>
        </p:spPr>
      </p:pic>
      <p:sp>
        <p:nvSpPr>
          <p:cNvPr id="21" name="文本框 20"/>
          <p:cNvSpPr txBox="1"/>
          <p:nvPr/>
        </p:nvSpPr>
        <p:spPr>
          <a:xfrm>
            <a:off x="261258" y="4358701"/>
            <a:ext cx="5425441" cy="400110"/>
          </a:xfrm>
          <a:prstGeom prst="rect">
            <a:avLst/>
          </a:prstGeom>
          <a:noFill/>
        </p:spPr>
        <p:txBody>
          <a:bodyPr wrap="square" rtlCol="0">
            <a:spAutoFit/>
          </a:bodyPr>
          <a:lstStyle/>
          <a:p>
            <a:pPr marL="342900" indent="-342900">
              <a:buFont typeface="Wingdings" panose="05000000000000000000" pitchFamily="2" charset="2"/>
              <a:buChar char="p"/>
            </a:pPr>
            <a:r>
              <a:rPr lang="en-US" sz="2000" dirty="0">
                <a:solidFill>
                  <a:srgbClr val="FF0000"/>
                </a:solidFill>
              </a:rPr>
              <a:t>Iterated </a:t>
            </a:r>
            <a:r>
              <a:rPr lang="en-US" sz="2000" dirty="0"/>
              <a:t>OPE</a:t>
            </a:r>
          </a:p>
        </p:txBody>
      </p:sp>
      <p:pic>
        <p:nvPicPr>
          <p:cNvPr id="22" name="图片 21"/>
          <p:cNvPicPr>
            <a:picLocks noChangeAspect="1"/>
          </p:cNvPicPr>
          <p:nvPr/>
        </p:nvPicPr>
        <p:blipFill>
          <a:blip r:embed="rId8"/>
          <a:stretch>
            <a:fillRect/>
          </a:stretch>
        </p:blipFill>
        <p:spPr>
          <a:xfrm>
            <a:off x="2827670" y="5555210"/>
            <a:ext cx="5669718" cy="542757"/>
          </a:xfrm>
          <a:prstGeom prst="rect">
            <a:avLst/>
          </a:prstGeom>
        </p:spPr>
      </p:pic>
      <p:sp>
        <p:nvSpPr>
          <p:cNvPr id="23" name="文本框 22"/>
          <p:cNvSpPr txBox="1"/>
          <p:nvPr/>
        </p:nvSpPr>
        <p:spPr>
          <a:xfrm>
            <a:off x="687979" y="4780618"/>
            <a:ext cx="5444119" cy="338554"/>
          </a:xfrm>
          <a:prstGeom prst="rect">
            <a:avLst/>
          </a:prstGeom>
          <a:noFill/>
        </p:spPr>
        <p:txBody>
          <a:bodyPr wrap="none" rtlCol="0">
            <a:spAutoFit/>
          </a:bodyPr>
          <a:lstStyle/>
          <a:p>
            <a:pPr marL="285750" indent="-285750">
              <a:buFont typeface="Wingdings" panose="05000000000000000000" pitchFamily="2" charset="2"/>
              <a:buChar char="Ø"/>
            </a:pPr>
            <a:r>
              <a:rPr lang="en-US" altLang="zh-CN" sz="1600" dirty="0"/>
              <a:t>Planar box diagram and once-iterated OPE: </a:t>
            </a:r>
            <a:r>
              <a:rPr lang="en-US" altLang="zh-CN" sz="1600" dirty="0">
                <a:solidFill>
                  <a:srgbClr val="FF0000"/>
                </a:solidFill>
              </a:rPr>
              <a:t>double counting</a:t>
            </a:r>
            <a:endParaRPr lang="zh-CN" altLang="en-US" sz="1600" dirty="0">
              <a:solidFill>
                <a:srgbClr val="FF0000"/>
              </a:solidFill>
            </a:endParaRPr>
          </a:p>
        </p:txBody>
      </p:sp>
      <p:grpSp>
        <p:nvGrpSpPr>
          <p:cNvPr id="31" name="组合 30"/>
          <p:cNvGrpSpPr/>
          <p:nvPr/>
        </p:nvGrpSpPr>
        <p:grpSpPr>
          <a:xfrm>
            <a:off x="687977" y="5119646"/>
            <a:ext cx="1865362" cy="1433930"/>
            <a:chOff x="687977" y="4445974"/>
            <a:chExt cx="1865362" cy="1433930"/>
          </a:xfrm>
        </p:grpSpPr>
        <p:pic>
          <p:nvPicPr>
            <p:cNvPr id="26" name="图片 25"/>
            <p:cNvPicPr>
              <a:picLocks noChangeAspect="1"/>
            </p:cNvPicPr>
            <p:nvPr/>
          </p:nvPicPr>
          <p:blipFill>
            <a:blip r:embed="rId9"/>
            <a:stretch>
              <a:fillRect/>
            </a:stretch>
          </p:blipFill>
          <p:spPr>
            <a:xfrm rot="5400000">
              <a:off x="1134873" y="4187578"/>
              <a:ext cx="971570" cy="1865362"/>
            </a:xfrm>
            <a:prstGeom prst="rect">
              <a:avLst/>
            </a:prstGeom>
          </p:spPr>
        </p:pic>
        <p:cxnSp>
          <p:nvCxnSpPr>
            <p:cNvPr id="28" name="直接连接符 27"/>
            <p:cNvCxnSpPr/>
            <p:nvPr/>
          </p:nvCxnSpPr>
          <p:spPr>
            <a:xfrm flipH="1">
              <a:off x="1620658" y="4445974"/>
              <a:ext cx="864" cy="143393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33" name="文本框 32"/>
          <p:cNvSpPr txBox="1"/>
          <p:nvPr/>
        </p:nvSpPr>
        <p:spPr>
          <a:xfrm>
            <a:off x="599880" y="3530933"/>
            <a:ext cx="3230628" cy="338554"/>
          </a:xfrm>
          <a:prstGeom prst="rect">
            <a:avLst/>
          </a:prstGeom>
          <a:noFill/>
        </p:spPr>
        <p:txBody>
          <a:bodyPr wrap="none" rtlCol="0">
            <a:spAutoFit/>
          </a:bodyPr>
          <a:lstStyle/>
          <a:p>
            <a:pPr marL="285750" indent="-285750">
              <a:buFont typeface="Wingdings" panose="05000000000000000000" pitchFamily="2" charset="2"/>
              <a:buChar char="Ø"/>
            </a:pPr>
            <a:r>
              <a:rPr lang="en-US" altLang="zh-CN" sz="1600" dirty="0"/>
              <a:t>Ultraviolet divergence: </a:t>
            </a:r>
            <a:r>
              <a:rPr lang="en-US" altLang="zh-CN" sz="1600" b="1" dirty="0">
                <a:solidFill>
                  <a:srgbClr val="0070C0"/>
                </a:solidFill>
              </a:rPr>
              <a:t>Regulator</a:t>
            </a:r>
            <a:endParaRPr lang="zh-CN" altLang="en-US" sz="1600" b="1" dirty="0">
              <a:solidFill>
                <a:srgbClr val="0070C0"/>
              </a:solidFill>
            </a:endParaRPr>
          </a:p>
        </p:txBody>
      </p:sp>
      <p:pic>
        <p:nvPicPr>
          <p:cNvPr id="32" name="图片 31"/>
          <p:cNvPicPr>
            <a:picLocks noChangeAspect="1"/>
          </p:cNvPicPr>
          <p:nvPr/>
        </p:nvPicPr>
        <p:blipFill>
          <a:blip r:embed="rId10"/>
          <a:stretch>
            <a:fillRect/>
          </a:stretch>
        </p:blipFill>
        <p:spPr>
          <a:xfrm>
            <a:off x="1321449" y="3980882"/>
            <a:ext cx="2828558" cy="253063"/>
          </a:xfrm>
          <a:prstGeom prst="rect">
            <a:avLst/>
          </a:prstGeom>
        </p:spPr>
      </p:pic>
      <p:pic>
        <p:nvPicPr>
          <p:cNvPr id="34" name="图片 33"/>
          <p:cNvPicPr>
            <a:picLocks noChangeAspect="1"/>
          </p:cNvPicPr>
          <p:nvPr/>
        </p:nvPicPr>
        <p:blipFill>
          <a:blip r:embed="rId11">
            <a:clrChange>
              <a:clrFrom>
                <a:srgbClr val="FFFFFF"/>
              </a:clrFrom>
              <a:clrTo>
                <a:srgbClr val="FFFFFF">
                  <a:alpha val="0"/>
                </a:srgbClr>
              </a:clrTo>
            </a:clrChange>
          </a:blip>
          <a:stretch>
            <a:fillRect/>
          </a:stretch>
        </p:blipFill>
        <p:spPr>
          <a:xfrm>
            <a:off x="4604050" y="3968144"/>
            <a:ext cx="2284430" cy="252000"/>
          </a:xfrm>
          <a:prstGeom prst="rect">
            <a:avLst/>
          </a:prstGeom>
        </p:spPr>
      </p:pic>
    </p:spTree>
    <p:extLst>
      <p:ext uri="{BB962C8B-B14F-4D97-AF65-F5344CB8AC3E}">
        <p14:creationId xmlns:p14="http://schemas.microsoft.com/office/powerpoint/2010/main" val="1643177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t>Fitting results</a:t>
            </a:r>
            <a:endParaRPr lang="zh-CN" altLang="en-US" sz="2400" dirty="0"/>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bg1"/>
                </a:solidFill>
                <a:latin typeface="微软雅黑" panose="020B0503020204020204" pitchFamily="34" charset="-122"/>
                <a:ea typeface="微软雅黑" panose="020B0503020204020204" pitchFamily="34" charset="-122"/>
              </a:rPr>
              <a:t>High-precision relativistic nucleon force up to NNLO</a:t>
            </a:r>
            <a:endParaRPr lang="zh-CN" altLang="en-US" sz="1100" b="1" dirty="0">
              <a:latin typeface="微软雅黑" panose="020B0503020204020204" pitchFamily="34" charset="-122"/>
              <a:ea typeface="微软雅黑" panose="020B0503020204020204" pitchFamily="34" charset="-122"/>
            </a:endParaRP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31</a:t>
            </a:fld>
            <a:endParaRPr lang="zh-CN" altLang="en-US" b="1" dirty="0">
              <a:solidFill>
                <a:schemeClr val="bg1"/>
              </a:solidFill>
            </a:endParaRPr>
          </a:p>
        </p:txBody>
      </p:sp>
      <p:pic>
        <p:nvPicPr>
          <p:cNvPr id="4" name="图片 3"/>
          <p:cNvPicPr>
            <a:picLocks noChangeAspect="1"/>
          </p:cNvPicPr>
          <p:nvPr/>
        </p:nvPicPr>
        <p:blipFill>
          <a:blip r:embed="rId4"/>
          <a:stretch>
            <a:fillRect/>
          </a:stretch>
        </p:blipFill>
        <p:spPr>
          <a:xfrm>
            <a:off x="815291" y="698555"/>
            <a:ext cx="5550677" cy="5865838"/>
          </a:xfrm>
          <a:prstGeom prst="rect">
            <a:avLst/>
          </a:prstGeom>
        </p:spPr>
      </p:pic>
    </p:spTree>
    <p:extLst>
      <p:ext uri="{BB962C8B-B14F-4D97-AF65-F5344CB8AC3E}">
        <p14:creationId xmlns:p14="http://schemas.microsoft.com/office/powerpoint/2010/main" val="4239129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839669" y="5276631"/>
            <a:ext cx="2363378" cy="395411"/>
          </a:xfrm>
          <a:prstGeom prst="rect">
            <a:avLst/>
          </a:prstGeom>
        </p:spPr>
      </p:pic>
      <p:pic>
        <p:nvPicPr>
          <p:cNvPr id="8" name="图片 7" descr="C:\Users\len\Desktop\7-140129231040534.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t>Covariant framework</a:t>
            </a:r>
            <a:endParaRPr lang="zh-CN" altLang="en-US" sz="2400" dirty="0"/>
          </a:p>
        </p:txBody>
      </p:sp>
      <p:pic>
        <p:nvPicPr>
          <p:cNvPr id="9" name="图片 8" descr="C:\Users\len\Desktop\7-140129231040534.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bg1"/>
                </a:solidFill>
                <a:latin typeface="微软雅黑" panose="020B0503020204020204" pitchFamily="34" charset="-122"/>
                <a:ea typeface="微软雅黑" panose="020B0503020204020204" pitchFamily="34" charset="-122"/>
              </a:rPr>
              <a:t>High-precision relativistic nucleon force up to NNLO</a:t>
            </a:r>
            <a:endParaRPr lang="zh-CN" altLang="en-US" sz="1100" b="1" dirty="0">
              <a:latin typeface="微软雅黑" panose="020B0503020204020204" pitchFamily="34" charset="-122"/>
              <a:ea typeface="微软雅黑" panose="020B0503020204020204" pitchFamily="34" charset="-122"/>
            </a:endParaRP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32</a:t>
            </a:fld>
            <a:endParaRPr lang="zh-CN" altLang="en-US" b="1" dirty="0">
              <a:solidFill>
                <a:schemeClr val="bg1"/>
              </a:solidFill>
            </a:endParaRPr>
          </a:p>
        </p:txBody>
      </p:sp>
      <p:sp>
        <p:nvSpPr>
          <p:cNvPr id="39" name="文本框 38"/>
          <p:cNvSpPr txBox="1"/>
          <p:nvPr/>
        </p:nvSpPr>
        <p:spPr>
          <a:xfrm>
            <a:off x="261258" y="669661"/>
            <a:ext cx="5425441" cy="400110"/>
          </a:xfrm>
          <a:prstGeom prst="rect">
            <a:avLst/>
          </a:prstGeom>
          <a:noFill/>
        </p:spPr>
        <p:txBody>
          <a:bodyPr wrap="square" rtlCol="0">
            <a:spAutoFit/>
          </a:bodyPr>
          <a:lstStyle/>
          <a:p>
            <a:pPr marL="342900" indent="-342900">
              <a:buFont typeface="Wingdings" panose="05000000000000000000" pitchFamily="2" charset="2"/>
              <a:buChar char="p"/>
            </a:pPr>
            <a:r>
              <a:rPr lang="en-US" sz="2000" dirty="0">
                <a:solidFill>
                  <a:srgbClr val="FF0000"/>
                </a:solidFill>
              </a:rPr>
              <a:t>fitting</a:t>
            </a:r>
            <a:endParaRPr lang="en-US" sz="2000" dirty="0"/>
          </a:p>
        </p:txBody>
      </p:sp>
      <mc:AlternateContent xmlns:mc="http://schemas.openxmlformats.org/markup-compatibility/2006" xmlns:a14="http://schemas.microsoft.com/office/drawing/2010/main">
        <mc:Choice Requires="a14">
          <p:sp>
            <p:nvSpPr>
              <p:cNvPr id="2" name="文本框 1"/>
              <p:cNvSpPr txBox="1"/>
              <p:nvPr/>
            </p:nvSpPr>
            <p:spPr>
              <a:xfrm>
                <a:off x="766354" y="1008811"/>
                <a:ext cx="7868308" cy="338554"/>
              </a:xfrm>
              <a:prstGeom prst="rect">
                <a:avLst/>
              </a:prstGeom>
              <a:noFill/>
            </p:spPr>
            <p:txBody>
              <a:bodyPr wrap="none" rtlCol="0">
                <a:spAutoFit/>
              </a:bodyPr>
              <a:lstStyle/>
              <a:p>
                <a:pPr marL="285750" indent="-285750">
                  <a:buFont typeface="Wingdings" panose="05000000000000000000" pitchFamily="2" charset="2"/>
                  <a:buChar char="Ø"/>
                </a:pPr>
                <a:r>
                  <a:rPr lang="en-US" altLang="zh-CN" sz="1600" dirty="0"/>
                  <a:t>n-p phase shifts for partial waves with </a:t>
                </a:r>
                <a14:m>
                  <m:oMath xmlns:m="http://schemas.openxmlformats.org/officeDocument/2006/math">
                    <m:r>
                      <a:rPr lang="en-US" altLang="zh-CN" sz="1600" i="1">
                        <a:latin typeface="Cambria Math" panose="02040503050406030204" pitchFamily="18" charset="0"/>
                      </a:rPr>
                      <m:t>𝐽</m:t>
                    </m:r>
                    <m:r>
                      <a:rPr lang="en-US" altLang="zh-CN" sz="1600" i="1">
                        <a:latin typeface="Cambria Math" panose="02040503050406030204" pitchFamily="18" charset="0"/>
                        <a:ea typeface="Cambria Math" panose="02040503050406030204" pitchFamily="18" charset="0"/>
                      </a:rPr>
                      <m:t>≤2</m:t>
                    </m:r>
                  </m:oMath>
                </a14:m>
                <a:r>
                  <a:rPr lang="zh-CN" altLang="en-US" sz="1600" dirty="0"/>
                  <a:t> </a:t>
                </a:r>
                <a:r>
                  <a:rPr lang="en-US" altLang="zh-CN" sz="1600" dirty="0"/>
                  <a:t>and </a:t>
                </a:r>
                <a14:m>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𝑇</m:t>
                        </m:r>
                      </m:e>
                      <m:sub>
                        <m:r>
                          <m:rPr>
                            <m:sty m:val="p"/>
                          </m:rPr>
                          <a:rPr lang="en-US" altLang="zh-CN" sz="1600" i="1">
                            <a:latin typeface="Cambria Math" panose="02040503050406030204" pitchFamily="18" charset="0"/>
                          </a:rPr>
                          <m:t>lab</m:t>
                        </m:r>
                      </m:sub>
                    </m:sSub>
                    <m:r>
                      <a:rPr lang="en-US" altLang="zh-CN" sz="1600" i="1">
                        <a:latin typeface="Cambria Math" panose="02040503050406030204" pitchFamily="18" charset="0"/>
                        <a:ea typeface="Cambria Math" panose="02040503050406030204" pitchFamily="18" charset="0"/>
                      </a:rPr>
                      <m:t>∈</m:t>
                    </m:r>
                  </m:oMath>
                </a14:m>
                <a:r>
                  <a:rPr lang="en-US" altLang="zh-CN" sz="1600" dirty="0"/>
                  <a:t>{1,5,10,25,50,100,150,200} MeV</a:t>
                </a:r>
                <a:r>
                  <a:rPr lang="zh-CN" altLang="en-US" sz="1600" dirty="0"/>
                  <a:t> </a:t>
                </a:r>
              </a:p>
            </p:txBody>
          </p:sp>
        </mc:Choice>
        <mc:Fallback xmlns="">
          <p:sp>
            <p:nvSpPr>
              <p:cNvPr id="2" name="文本框 1"/>
              <p:cNvSpPr txBox="1">
                <a:spLocks noRot="1" noChangeAspect="1" noMove="1" noResize="1" noEditPoints="1" noAdjustHandles="1" noChangeArrowheads="1" noChangeShapeType="1" noTextEdit="1"/>
              </p:cNvSpPr>
              <p:nvPr/>
            </p:nvSpPr>
            <p:spPr>
              <a:xfrm>
                <a:off x="766354" y="1008811"/>
                <a:ext cx="7868308" cy="338554"/>
              </a:xfrm>
              <a:prstGeom prst="rect">
                <a:avLst/>
              </a:prstGeom>
              <a:blipFill rotWithShape="0">
                <a:blip r:embed="rId5"/>
                <a:stretch>
                  <a:fillRect l="-310" t="-5357" b="-21429"/>
                </a:stretch>
              </a:blipFill>
            </p:spPr>
            <p:txBody>
              <a:bodyPr/>
              <a:lstStyle/>
              <a:p>
                <a:r>
                  <a:rPr lang="zh-CN" altLang="en-US">
                    <a:noFill/>
                  </a:rPr>
                  <a:t> </a:t>
                </a:r>
              </a:p>
            </p:txBody>
          </p:sp>
        </mc:Fallback>
      </mc:AlternateContent>
      <p:pic>
        <p:nvPicPr>
          <p:cNvPr id="18" name="图片 17"/>
          <p:cNvPicPr>
            <a:picLocks noChangeAspect="1"/>
          </p:cNvPicPr>
          <p:nvPr/>
        </p:nvPicPr>
        <p:blipFill>
          <a:blip r:embed="rId6"/>
          <a:stretch>
            <a:fillRect/>
          </a:stretch>
        </p:blipFill>
        <p:spPr>
          <a:xfrm>
            <a:off x="3598668" y="1348059"/>
            <a:ext cx="1802674" cy="288086"/>
          </a:xfrm>
          <a:prstGeom prst="rect">
            <a:avLst/>
          </a:prstGeom>
        </p:spPr>
      </p:pic>
      <p:sp>
        <p:nvSpPr>
          <p:cNvPr id="20" name="矩形 19"/>
          <p:cNvSpPr/>
          <p:nvPr/>
        </p:nvSpPr>
        <p:spPr>
          <a:xfrm>
            <a:off x="5724032" y="1357466"/>
            <a:ext cx="2068195" cy="246221"/>
          </a:xfrm>
          <a:prstGeom prst="rect">
            <a:avLst/>
          </a:prstGeom>
        </p:spPr>
        <p:txBody>
          <a:bodyPr wrap="none">
            <a:spAutoFit/>
          </a:bodyPr>
          <a:lstStyle/>
          <a:p>
            <a:r>
              <a:rPr lang="en-US" altLang="zh-CN" sz="1000" dirty="0">
                <a:solidFill>
                  <a:srgbClr val="00B0F0"/>
                </a:solidFill>
              </a:rPr>
              <a:t>PWA93: V. G. J. </a:t>
            </a:r>
            <a:r>
              <a:rPr lang="en-US" altLang="zh-CN" sz="1000" dirty="0" err="1">
                <a:solidFill>
                  <a:srgbClr val="00B0F0"/>
                </a:solidFill>
              </a:rPr>
              <a:t>Stoks</a:t>
            </a:r>
            <a:r>
              <a:rPr lang="en-US" altLang="zh-CN" sz="1000" dirty="0">
                <a:solidFill>
                  <a:srgbClr val="00B0F0"/>
                </a:solidFill>
              </a:rPr>
              <a:t> et al, PRC1993</a:t>
            </a:r>
            <a:endParaRPr lang="zh-CN" altLang="en-US" sz="1000" dirty="0">
              <a:solidFill>
                <a:srgbClr val="00B0F0"/>
              </a:solidFill>
            </a:endParaRPr>
          </a:p>
        </p:txBody>
      </p:sp>
      <p:sp>
        <p:nvSpPr>
          <p:cNvPr id="37" name="文本框 36"/>
          <p:cNvSpPr txBox="1"/>
          <p:nvPr/>
        </p:nvSpPr>
        <p:spPr>
          <a:xfrm>
            <a:off x="766356" y="1311298"/>
            <a:ext cx="2694777" cy="338554"/>
          </a:xfrm>
          <a:prstGeom prst="rect">
            <a:avLst/>
          </a:prstGeom>
          <a:noFill/>
        </p:spPr>
        <p:txBody>
          <a:bodyPr wrap="none" rtlCol="0">
            <a:spAutoFit/>
          </a:bodyPr>
          <a:lstStyle/>
          <a:p>
            <a:pPr marL="285750" indent="-285750">
              <a:buFont typeface="Wingdings" panose="05000000000000000000" pitchFamily="2" charset="2"/>
              <a:buChar char="Ø"/>
            </a:pPr>
            <a:r>
              <a:rPr lang="en-US" altLang="zh-CN" sz="1600" dirty="0"/>
              <a:t>Function to be minimized: </a:t>
            </a:r>
            <a:endParaRPr lang="zh-CN" altLang="en-US" sz="1600" dirty="0"/>
          </a:p>
        </p:txBody>
      </p:sp>
      <mc:AlternateContent xmlns:mc="http://schemas.openxmlformats.org/markup-compatibility/2006" xmlns:a14="http://schemas.microsoft.com/office/drawing/2010/main">
        <mc:Choice Requires="a14">
          <p:sp>
            <p:nvSpPr>
              <p:cNvPr id="38" name="文本框 37"/>
              <p:cNvSpPr txBox="1"/>
              <p:nvPr/>
            </p:nvSpPr>
            <p:spPr>
              <a:xfrm>
                <a:off x="763056" y="1657525"/>
                <a:ext cx="3356496" cy="402674"/>
              </a:xfrm>
              <a:prstGeom prst="rect">
                <a:avLst/>
              </a:prstGeom>
              <a:noFill/>
            </p:spPr>
            <p:txBody>
              <a:bodyPr wrap="none" rtlCol="0">
                <a:spAutoFit/>
              </a:bodyPr>
              <a:lstStyle/>
              <a:p>
                <a:pPr marL="285750" indent="-285750">
                  <a:buFont typeface="Wingdings" panose="05000000000000000000" pitchFamily="2" charset="2"/>
                  <a:buChar char="Ø"/>
                </a:pPr>
                <a:r>
                  <a:rPr lang="en-US" altLang="zh-CN" sz="1600" dirty="0"/>
                  <a:t>Fixed input: LECs</a:t>
                </a:r>
                <a:r>
                  <a:rPr lang="en-US" altLang="zh-CN" sz="1600" dirty="0">
                    <a:solidFill>
                      <a:srgbClr val="FF0000"/>
                    </a:solidFill>
                  </a:rPr>
                  <a:t> </a:t>
                </a:r>
                <a14:m>
                  <m:oMath xmlns:m="http://schemas.openxmlformats.org/officeDocument/2006/math">
                    <m:sSub>
                      <m:sSubPr>
                        <m:ctrlPr>
                          <a:rPr lang="en-US" altLang="zh-CN" sz="1600" b="1" i="1">
                            <a:solidFill>
                              <a:srgbClr val="FF0000"/>
                            </a:solidFill>
                            <a:latin typeface="Cambria Math" panose="02040503050406030204" pitchFamily="18" charset="0"/>
                          </a:rPr>
                        </m:ctrlPr>
                      </m:sSubPr>
                      <m:e>
                        <m:r>
                          <a:rPr lang="en-US" altLang="zh-CN" sz="1600" b="1" i="1">
                            <a:solidFill>
                              <a:srgbClr val="FF0000"/>
                            </a:solidFill>
                            <a:latin typeface="Cambria Math" panose="02040503050406030204" pitchFamily="18" charset="0"/>
                          </a:rPr>
                          <m:t>𝒄</m:t>
                        </m:r>
                      </m:e>
                      <m:sub>
                        <m:r>
                          <a:rPr lang="en-US" altLang="zh-CN" sz="1600" b="1" i="1">
                            <a:solidFill>
                              <a:srgbClr val="FF0000"/>
                            </a:solidFill>
                            <a:latin typeface="Cambria Math" panose="02040503050406030204" pitchFamily="18" charset="0"/>
                          </a:rPr>
                          <m:t>𝟏</m:t>
                        </m:r>
                        <m:r>
                          <a:rPr lang="en-US" altLang="zh-CN" sz="1600" b="1" i="1">
                            <a:solidFill>
                              <a:srgbClr val="FF0000"/>
                            </a:solidFill>
                            <a:latin typeface="Cambria Math" panose="02040503050406030204" pitchFamily="18" charset="0"/>
                          </a:rPr>
                          <m:t>,</m:t>
                        </m:r>
                        <m:r>
                          <a:rPr lang="en-US" altLang="zh-CN" sz="1600" b="1" i="1">
                            <a:solidFill>
                              <a:srgbClr val="FF0000"/>
                            </a:solidFill>
                            <a:latin typeface="Cambria Math" panose="02040503050406030204" pitchFamily="18" charset="0"/>
                          </a:rPr>
                          <m:t>𝟐</m:t>
                        </m:r>
                        <m:r>
                          <a:rPr lang="en-US" altLang="zh-CN" sz="1600" b="1" i="1">
                            <a:solidFill>
                              <a:srgbClr val="FF0000"/>
                            </a:solidFill>
                            <a:latin typeface="Cambria Math" panose="02040503050406030204" pitchFamily="18" charset="0"/>
                          </a:rPr>
                          <m:t>,</m:t>
                        </m:r>
                        <m:r>
                          <a:rPr lang="en-US" altLang="zh-CN" sz="1600" b="1" i="1">
                            <a:solidFill>
                              <a:srgbClr val="FF0000"/>
                            </a:solidFill>
                            <a:latin typeface="Cambria Math" panose="02040503050406030204" pitchFamily="18" charset="0"/>
                          </a:rPr>
                          <m:t>𝟑</m:t>
                        </m:r>
                        <m:r>
                          <a:rPr lang="en-US" altLang="zh-CN" sz="1600" b="1" i="1">
                            <a:solidFill>
                              <a:srgbClr val="FF0000"/>
                            </a:solidFill>
                            <a:latin typeface="Cambria Math" panose="02040503050406030204" pitchFamily="18" charset="0"/>
                          </a:rPr>
                          <m:t>,</m:t>
                        </m:r>
                        <m:r>
                          <a:rPr lang="en-US" altLang="zh-CN" sz="1600" b="1" i="1">
                            <a:solidFill>
                              <a:srgbClr val="FF0000"/>
                            </a:solidFill>
                            <a:latin typeface="Cambria Math" panose="02040503050406030204" pitchFamily="18" charset="0"/>
                          </a:rPr>
                          <m:t>𝟒</m:t>
                        </m:r>
                      </m:sub>
                    </m:sSub>
                  </m:oMath>
                </a14:m>
                <a:r>
                  <a:rPr lang="en-US" altLang="zh-CN" sz="1600" dirty="0">
                    <a:solidFill>
                      <a:srgbClr val="FF0000"/>
                    </a:solidFill>
                  </a:rPr>
                  <a:t> </a:t>
                </a:r>
                <a:r>
                  <a:rPr lang="en-US" altLang="zh-CN" sz="1600" dirty="0"/>
                  <a:t>from </a:t>
                </a:r>
                <a14:m>
                  <m:oMath xmlns:m="http://schemas.openxmlformats.org/officeDocument/2006/math">
                    <m:sSubSup>
                      <m:sSubSupPr>
                        <m:ctrlPr>
                          <a:rPr lang="en-US" altLang="zh-CN" sz="1600" b="1" i="1">
                            <a:solidFill>
                              <a:srgbClr val="FF0000"/>
                            </a:solidFill>
                            <a:latin typeface="Cambria Math" panose="02040503050406030204" pitchFamily="18" charset="0"/>
                          </a:rPr>
                        </m:ctrlPr>
                      </m:sSubSupPr>
                      <m:e>
                        <m:r>
                          <a:rPr lang="en-US" altLang="zh-CN" sz="1600" b="1" i="1">
                            <a:solidFill>
                              <a:srgbClr val="FF0000"/>
                            </a:solidFill>
                            <a:latin typeface="Cambria Math" panose="02040503050406030204" pitchFamily="18" charset="0"/>
                            <a:ea typeface="Cambria Math" panose="02040503050406030204" pitchFamily="18" charset="0"/>
                          </a:rPr>
                          <m:t>𝓛</m:t>
                        </m:r>
                      </m:e>
                      <m:sub>
                        <m:r>
                          <a:rPr lang="en-US" altLang="zh-CN" sz="1600" b="1" i="1">
                            <a:solidFill>
                              <a:srgbClr val="FF0000"/>
                            </a:solidFill>
                            <a:latin typeface="Cambria Math" panose="02040503050406030204" pitchFamily="18" charset="0"/>
                          </a:rPr>
                          <m:t>𝑴𝑩</m:t>
                        </m:r>
                      </m:sub>
                      <m:sup>
                        <m:r>
                          <a:rPr lang="en-US" altLang="zh-CN" sz="1600" b="1" i="1">
                            <a:solidFill>
                              <a:srgbClr val="FF0000"/>
                            </a:solidFill>
                            <a:latin typeface="Cambria Math" panose="02040503050406030204" pitchFamily="18" charset="0"/>
                          </a:rPr>
                          <m:t>(</m:t>
                        </m:r>
                        <m:r>
                          <a:rPr lang="en-US" altLang="zh-CN" sz="1600" b="1" i="1">
                            <a:solidFill>
                              <a:srgbClr val="FF0000"/>
                            </a:solidFill>
                            <a:latin typeface="Cambria Math" panose="02040503050406030204" pitchFamily="18" charset="0"/>
                          </a:rPr>
                          <m:t>𝟐</m:t>
                        </m:r>
                        <m:r>
                          <a:rPr lang="en-US" altLang="zh-CN" sz="1600" b="1" i="1">
                            <a:solidFill>
                              <a:srgbClr val="FF0000"/>
                            </a:solidFill>
                            <a:latin typeface="Cambria Math" panose="02040503050406030204" pitchFamily="18" charset="0"/>
                          </a:rPr>
                          <m:t>)</m:t>
                        </m:r>
                      </m:sup>
                    </m:sSubSup>
                  </m:oMath>
                </a14:m>
                <a:endParaRPr lang="zh-CN" altLang="en-US" sz="1600" b="1" dirty="0">
                  <a:solidFill>
                    <a:srgbClr val="FF0000"/>
                  </a:solidFill>
                </a:endParaRPr>
              </a:p>
            </p:txBody>
          </p:sp>
        </mc:Choice>
        <mc:Fallback xmlns="">
          <p:sp>
            <p:nvSpPr>
              <p:cNvPr id="38" name="文本框 37"/>
              <p:cNvSpPr txBox="1">
                <a:spLocks noRot="1" noChangeAspect="1" noMove="1" noResize="1" noEditPoints="1" noAdjustHandles="1" noChangeArrowheads="1" noChangeShapeType="1" noTextEdit="1"/>
              </p:cNvSpPr>
              <p:nvPr/>
            </p:nvSpPr>
            <p:spPr>
              <a:xfrm>
                <a:off x="763056" y="1657525"/>
                <a:ext cx="3356496" cy="402674"/>
              </a:xfrm>
              <a:prstGeom prst="rect">
                <a:avLst/>
              </a:prstGeom>
              <a:blipFill rotWithShape="0">
                <a:blip r:embed="rId7"/>
                <a:stretch>
                  <a:fillRect l="-726" b="-16667"/>
                </a:stretch>
              </a:blipFill>
            </p:spPr>
            <p:txBody>
              <a:bodyPr/>
              <a:lstStyle/>
              <a:p>
                <a:r>
                  <a:rPr lang="zh-CN" altLang="en-US">
                    <a:noFill/>
                  </a:rPr>
                  <a:t> </a:t>
                </a:r>
              </a:p>
            </p:txBody>
          </p:sp>
        </mc:Fallback>
      </mc:AlternateContent>
      <p:grpSp>
        <p:nvGrpSpPr>
          <p:cNvPr id="44" name="组合 43"/>
          <p:cNvGrpSpPr/>
          <p:nvPr/>
        </p:nvGrpSpPr>
        <p:grpSpPr>
          <a:xfrm>
            <a:off x="1379183" y="2058231"/>
            <a:ext cx="1422055" cy="1057629"/>
            <a:chOff x="688481" y="2624880"/>
            <a:chExt cx="1422055" cy="1057629"/>
          </a:xfrm>
        </p:grpSpPr>
        <p:grpSp>
          <p:nvGrpSpPr>
            <p:cNvPr id="42" name="组合 41"/>
            <p:cNvGrpSpPr/>
            <p:nvPr/>
          </p:nvGrpSpPr>
          <p:grpSpPr>
            <a:xfrm>
              <a:off x="688481" y="2624880"/>
              <a:ext cx="1422055" cy="795386"/>
              <a:chOff x="761999" y="2664126"/>
              <a:chExt cx="1422055" cy="795386"/>
            </a:xfrm>
          </p:grpSpPr>
          <p:pic>
            <p:nvPicPr>
              <p:cNvPr id="40" name="图片 39"/>
              <p:cNvPicPr>
                <a:picLocks noChangeAspect="1"/>
              </p:cNvPicPr>
              <p:nvPr/>
            </p:nvPicPr>
            <p:blipFill>
              <a:blip r:embed="rId8"/>
              <a:stretch>
                <a:fillRect/>
              </a:stretch>
            </p:blipFill>
            <p:spPr>
              <a:xfrm>
                <a:off x="992452" y="2664126"/>
                <a:ext cx="1191602" cy="795386"/>
              </a:xfrm>
              <a:prstGeom prst="rect">
                <a:avLst/>
              </a:prstGeom>
            </p:spPr>
          </p:pic>
          <p:grpSp>
            <p:nvGrpSpPr>
              <p:cNvPr id="30" name="组合 29"/>
              <p:cNvGrpSpPr/>
              <p:nvPr/>
            </p:nvGrpSpPr>
            <p:grpSpPr>
              <a:xfrm>
                <a:off x="761999" y="2730647"/>
                <a:ext cx="1180012" cy="298053"/>
                <a:chOff x="761999" y="2730647"/>
                <a:chExt cx="1180012" cy="298053"/>
              </a:xfrm>
            </p:grpSpPr>
            <p:cxnSp>
              <p:nvCxnSpPr>
                <p:cNvPr id="25" name="直接箭头连接符 24"/>
                <p:cNvCxnSpPr/>
                <p:nvPr/>
              </p:nvCxnSpPr>
              <p:spPr>
                <a:xfrm>
                  <a:off x="761999" y="2863238"/>
                  <a:ext cx="287383" cy="1654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flipH="1">
                  <a:off x="1688815" y="2730647"/>
                  <a:ext cx="253196" cy="26518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3" name="文本框 42"/>
            <p:cNvSpPr txBox="1"/>
            <p:nvPr/>
          </p:nvSpPr>
          <p:spPr>
            <a:xfrm>
              <a:off x="1240457" y="3405510"/>
              <a:ext cx="553870" cy="276999"/>
            </a:xfrm>
            <a:prstGeom prst="rect">
              <a:avLst/>
            </a:prstGeom>
            <a:noFill/>
          </p:spPr>
          <p:txBody>
            <a:bodyPr wrap="none" rtlCol="0">
              <a:spAutoFit/>
            </a:bodyPr>
            <a:lstStyle/>
            <a:p>
              <a:r>
                <a:rPr lang="en-US" altLang="zh-CN" sz="1200" b="1" dirty="0">
                  <a:solidFill>
                    <a:srgbClr val="00B050"/>
                  </a:solidFill>
                </a:rPr>
                <a:t>NNLO</a:t>
              </a:r>
              <a:endParaRPr lang="zh-CN" altLang="en-US" sz="1200" b="1" dirty="0">
                <a:solidFill>
                  <a:srgbClr val="00B050"/>
                </a:solidFill>
              </a:endParaRPr>
            </a:p>
          </p:txBody>
        </p:sp>
      </p:grpSp>
      <p:grpSp>
        <p:nvGrpSpPr>
          <p:cNvPr id="50" name="组合 49"/>
          <p:cNvGrpSpPr/>
          <p:nvPr/>
        </p:nvGrpSpPr>
        <p:grpSpPr>
          <a:xfrm>
            <a:off x="3198628" y="1973733"/>
            <a:ext cx="3024635" cy="858062"/>
            <a:chOff x="3876723" y="2619132"/>
            <a:chExt cx="3024635" cy="858062"/>
          </a:xfrm>
        </p:grpSpPr>
        <p:pic>
          <p:nvPicPr>
            <p:cNvPr id="46" name="图片 45"/>
            <p:cNvPicPr>
              <a:picLocks noChangeAspect="1"/>
            </p:cNvPicPr>
            <p:nvPr/>
          </p:nvPicPr>
          <p:blipFill>
            <a:blip r:embed="rId9"/>
            <a:stretch>
              <a:fillRect/>
            </a:stretch>
          </p:blipFill>
          <p:spPr>
            <a:xfrm>
              <a:off x="3876723" y="2923907"/>
              <a:ext cx="3024635" cy="553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47" name="文本框 46"/>
                <p:cNvSpPr txBox="1"/>
                <p:nvPr/>
              </p:nvSpPr>
              <p:spPr>
                <a:xfrm>
                  <a:off x="4189320" y="2619132"/>
                  <a:ext cx="2399439" cy="307777"/>
                </a:xfrm>
                <a:prstGeom prst="rect">
                  <a:avLst/>
                </a:prstGeom>
                <a:noFill/>
              </p:spPr>
              <p:txBody>
                <a:bodyPr wrap="none" rtlCol="0">
                  <a:spAutoFit/>
                </a:bodyPr>
                <a:lstStyle/>
                <a:p>
                  <a:r>
                    <a:rPr lang="en-US" altLang="zh-CN" sz="1400" i="1" dirty="0"/>
                    <a:t>Covariant NNLO </a:t>
                  </a:r>
                  <a14:m>
                    <m:oMath xmlns:m="http://schemas.openxmlformats.org/officeDocument/2006/math">
                      <m:r>
                        <a:rPr lang="zh-CN" altLang="en-US" sz="1400" i="1">
                          <a:latin typeface="Cambria Math" panose="02040503050406030204" pitchFamily="18" charset="0"/>
                        </a:rPr>
                        <m:t>𝜋</m:t>
                      </m:r>
                      <m:r>
                        <a:rPr lang="en-US" altLang="zh-CN" sz="1400" i="1">
                          <a:latin typeface="Cambria Math" panose="02040503050406030204" pitchFamily="18" charset="0"/>
                        </a:rPr>
                        <m:t>𝑁</m:t>
                      </m:r>
                    </m:oMath>
                  </a14:m>
                  <a:r>
                    <a:rPr lang="zh-CN" altLang="en-US" sz="1400" i="1" dirty="0"/>
                    <a:t> </a:t>
                  </a:r>
                  <a:r>
                    <a:rPr lang="en-US" altLang="zh-CN" sz="1400" i="1" dirty="0"/>
                    <a:t>scattering</a:t>
                  </a:r>
                  <a:endParaRPr lang="zh-CN" altLang="en-US" sz="1400" i="1" dirty="0"/>
                </a:p>
              </p:txBody>
            </p:sp>
          </mc:Choice>
          <mc:Fallback xmlns="">
            <p:sp>
              <p:nvSpPr>
                <p:cNvPr id="47" name="文本框 46"/>
                <p:cNvSpPr txBox="1">
                  <a:spLocks noRot="1" noChangeAspect="1" noMove="1" noResize="1" noEditPoints="1" noAdjustHandles="1" noChangeArrowheads="1" noChangeShapeType="1" noTextEdit="1"/>
                </p:cNvSpPr>
                <p:nvPr/>
              </p:nvSpPr>
              <p:spPr>
                <a:xfrm>
                  <a:off x="4189320" y="2619132"/>
                  <a:ext cx="2399439" cy="307777"/>
                </a:xfrm>
                <a:prstGeom prst="rect">
                  <a:avLst/>
                </a:prstGeom>
                <a:blipFill rotWithShape="0">
                  <a:blip r:embed="rId10"/>
                  <a:stretch>
                    <a:fillRect l="-761" t="-4000" b="-20000"/>
                  </a:stretch>
                </a:blipFill>
              </p:spPr>
              <p:txBody>
                <a:bodyPr/>
                <a:lstStyle/>
                <a:p>
                  <a:r>
                    <a:rPr lang="zh-CN" altLang="en-US">
                      <a:noFill/>
                    </a:rPr>
                    <a:t> </a:t>
                  </a:r>
                </a:p>
              </p:txBody>
            </p:sp>
          </mc:Fallback>
        </mc:AlternateContent>
      </p:grpSp>
      <p:sp>
        <p:nvSpPr>
          <p:cNvPr id="49" name="矩形 48"/>
          <p:cNvSpPr/>
          <p:nvPr/>
        </p:nvSpPr>
        <p:spPr>
          <a:xfrm>
            <a:off x="6207282" y="1935121"/>
            <a:ext cx="1518364" cy="246221"/>
          </a:xfrm>
          <a:prstGeom prst="rect">
            <a:avLst/>
          </a:prstGeom>
        </p:spPr>
        <p:txBody>
          <a:bodyPr wrap="none">
            <a:spAutoFit/>
          </a:bodyPr>
          <a:lstStyle/>
          <a:p>
            <a:r>
              <a:rPr lang="en-US" altLang="zh-CN" sz="1000" dirty="0">
                <a:solidFill>
                  <a:srgbClr val="00B0F0"/>
                </a:solidFill>
              </a:rPr>
              <a:t>Y.-H. Chen et al. PRD2013</a:t>
            </a:r>
            <a:endParaRPr lang="zh-CN" altLang="en-US" sz="1000" dirty="0">
              <a:solidFill>
                <a:srgbClr val="00B0F0"/>
              </a:solidFill>
            </a:endParaRPr>
          </a:p>
        </p:txBody>
      </p:sp>
      <p:sp>
        <p:nvSpPr>
          <p:cNvPr id="66" name="文本框 65"/>
          <p:cNvSpPr txBox="1"/>
          <p:nvPr/>
        </p:nvSpPr>
        <p:spPr>
          <a:xfrm>
            <a:off x="763056" y="4757451"/>
            <a:ext cx="6454524" cy="338554"/>
          </a:xfrm>
          <a:prstGeom prst="rect">
            <a:avLst/>
          </a:prstGeom>
          <a:noFill/>
        </p:spPr>
        <p:txBody>
          <a:bodyPr wrap="none" rtlCol="0">
            <a:spAutoFit/>
          </a:bodyPr>
          <a:lstStyle/>
          <a:p>
            <a:pPr marL="285750" indent="-285750">
              <a:buFont typeface="Wingdings" panose="05000000000000000000" pitchFamily="2" charset="2"/>
              <a:buChar char="Ø"/>
            </a:pPr>
            <a:r>
              <a:rPr lang="en-US" altLang="zh-CN" sz="1600" b="1" dirty="0">
                <a:solidFill>
                  <a:srgbClr val="FF0000"/>
                </a:solidFill>
              </a:rPr>
              <a:t>Bayesian truncation uncertainties</a:t>
            </a:r>
            <a:r>
              <a:rPr lang="en-US" altLang="zh-CN" sz="1600" dirty="0"/>
              <a:t> instead of residue cutoff dependence</a:t>
            </a:r>
            <a:endParaRPr lang="zh-CN" altLang="en-US" sz="1600" b="1" dirty="0">
              <a:solidFill>
                <a:srgbClr val="FF0000"/>
              </a:solidFill>
            </a:endParaRPr>
          </a:p>
        </p:txBody>
      </p:sp>
      <p:sp>
        <p:nvSpPr>
          <p:cNvPr id="69" name="文本框 68"/>
          <p:cNvSpPr txBox="1"/>
          <p:nvPr/>
        </p:nvSpPr>
        <p:spPr>
          <a:xfrm>
            <a:off x="1177962" y="5001773"/>
            <a:ext cx="3838743" cy="307777"/>
          </a:xfrm>
          <a:prstGeom prst="rect">
            <a:avLst/>
          </a:prstGeom>
          <a:noFill/>
        </p:spPr>
        <p:txBody>
          <a:bodyPr wrap="none" rtlCol="0">
            <a:spAutoFit/>
          </a:bodyPr>
          <a:lstStyle/>
          <a:p>
            <a:pPr marL="285750" indent="-285750">
              <a:buFont typeface="Arial" panose="020B0604020202020204" pitchFamily="34" charset="0"/>
              <a:buChar char="•"/>
            </a:pPr>
            <a:r>
              <a:rPr lang="en-US" altLang="zh-CN" sz="1400" dirty="0"/>
              <a:t>The expansion for an observable of chiral EFT</a:t>
            </a:r>
            <a:endParaRPr lang="zh-CN" altLang="en-US" sz="1400" dirty="0"/>
          </a:p>
        </p:txBody>
      </p:sp>
      <p:sp>
        <p:nvSpPr>
          <p:cNvPr id="70" name="矩形 69"/>
          <p:cNvSpPr/>
          <p:nvPr/>
        </p:nvSpPr>
        <p:spPr>
          <a:xfrm>
            <a:off x="6290681" y="4983613"/>
            <a:ext cx="2167581" cy="246221"/>
          </a:xfrm>
          <a:prstGeom prst="rect">
            <a:avLst/>
          </a:prstGeom>
        </p:spPr>
        <p:txBody>
          <a:bodyPr wrap="none">
            <a:spAutoFit/>
          </a:bodyPr>
          <a:lstStyle/>
          <a:p>
            <a:r>
              <a:rPr lang="de-DE" altLang="zh-CN" sz="1000" dirty="0">
                <a:solidFill>
                  <a:srgbClr val="00B0F0"/>
                </a:solidFill>
              </a:rPr>
              <a:t>E. Epelbaum et al. </a:t>
            </a:r>
            <a:r>
              <a:rPr lang="en-US" altLang="zh-CN" sz="1000" dirty="0">
                <a:solidFill>
                  <a:srgbClr val="00B0F0"/>
                </a:solidFill>
              </a:rPr>
              <a:t>PRL2015,EPJA2019</a:t>
            </a:r>
            <a:endParaRPr lang="zh-CN" altLang="en-US" sz="1000" dirty="0">
              <a:solidFill>
                <a:srgbClr val="00B0F0"/>
              </a:solidFill>
            </a:endParaRPr>
          </a:p>
        </p:txBody>
      </p:sp>
      <p:sp>
        <p:nvSpPr>
          <p:cNvPr id="75" name="文本框 74"/>
          <p:cNvSpPr txBox="1"/>
          <p:nvPr/>
        </p:nvSpPr>
        <p:spPr>
          <a:xfrm>
            <a:off x="1165979" y="5577715"/>
            <a:ext cx="7123360" cy="307777"/>
          </a:xfrm>
          <a:prstGeom prst="rect">
            <a:avLst/>
          </a:prstGeom>
          <a:noFill/>
        </p:spPr>
        <p:txBody>
          <a:bodyPr wrap="none" rtlCol="0">
            <a:spAutoFit/>
          </a:bodyPr>
          <a:lstStyle/>
          <a:p>
            <a:pPr marL="285750" indent="-285750">
              <a:buFont typeface="Arial" panose="020B0604020202020204" pitchFamily="34" charset="0"/>
              <a:buChar char="•"/>
            </a:pPr>
            <a:r>
              <a:rPr lang="en-US" altLang="zh-CN" sz="1400" dirty="0"/>
              <a:t>Bayesian model: encode the expectation of the chiral expansion coefficients in a “prior pdf” </a:t>
            </a:r>
            <a:endParaRPr lang="zh-CN" altLang="en-US" sz="1400" dirty="0"/>
          </a:p>
        </p:txBody>
      </p:sp>
      <p:sp>
        <p:nvSpPr>
          <p:cNvPr id="76" name="文本框 75"/>
          <p:cNvSpPr txBox="1"/>
          <p:nvPr/>
        </p:nvSpPr>
        <p:spPr>
          <a:xfrm>
            <a:off x="763058" y="3032133"/>
            <a:ext cx="2669385" cy="338554"/>
          </a:xfrm>
          <a:prstGeom prst="rect">
            <a:avLst/>
          </a:prstGeom>
          <a:noFill/>
        </p:spPr>
        <p:txBody>
          <a:bodyPr wrap="none" rtlCol="0">
            <a:spAutoFit/>
          </a:bodyPr>
          <a:lstStyle/>
          <a:p>
            <a:pPr marL="285750" indent="-285750">
              <a:buFont typeface="Wingdings" panose="05000000000000000000" pitchFamily="2" charset="2"/>
              <a:buChar char="Ø"/>
            </a:pPr>
            <a:r>
              <a:rPr lang="en-US" altLang="zh-CN" sz="1600" dirty="0"/>
              <a:t>Parameters and regulators</a:t>
            </a:r>
            <a:endParaRPr lang="zh-CN" altLang="en-US" sz="1600" b="1" dirty="0">
              <a:solidFill>
                <a:srgbClr val="FF0000"/>
              </a:solidFill>
            </a:endParaRPr>
          </a:p>
        </p:txBody>
      </p:sp>
      <mc:AlternateContent xmlns:mc="http://schemas.openxmlformats.org/markup-compatibility/2006" xmlns:a14="http://schemas.microsoft.com/office/drawing/2010/main">
        <mc:Choice Requires="a14">
          <p:graphicFrame>
            <p:nvGraphicFramePr>
              <p:cNvPr id="78" name="表格 77"/>
              <p:cNvGraphicFramePr>
                <a:graphicFrameLocks noGrp="1"/>
              </p:cNvGraphicFramePr>
              <p:nvPr/>
            </p:nvGraphicFramePr>
            <p:xfrm>
              <a:off x="352686" y="3411929"/>
              <a:ext cx="8577945" cy="1046480"/>
            </p:xfrm>
            <a:graphic>
              <a:graphicData uri="http://schemas.openxmlformats.org/drawingml/2006/table">
                <a:tbl>
                  <a:tblPr firstRow="1" bandRow="1">
                    <a:tableStyleId>{5C22544A-7EE6-4342-B048-85BDC9FD1C3A}</a:tableStyleId>
                  </a:tblPr>
                  <a:tblGrid>
                    <a:gridCol w="1556827">
                      <a:extLst>
                        <a:ext uri="{9D8B030D-6E8A-4147-A177-3AD203B41FA5}">
                          <a16:colId xmlns:a16="http://schemas.microsoft.com/office/drawing/2014/main" xmlns="" val="20000"/>
                        </a:ext>
                      </a:extLst>
                    </a:gridCol>
                    <a:gridCol w="479023">
                      <a:extLst>
                        <a:ext uri="{9D8B030D-6E8A-4147-A177-3AD203B41FA5}">
                          <a16:colId xmlns:a16="http://schemas.microsoft.com/office/drawing/2014/main" xmlns="" val="20001"/>
                        </a:ext>
                      </a:extLst>
                    </a:gridCol>
                    <a:gridCol w="4469455">
                      <a:extLst>
                        <a:ext uri="{9D8B030D-6E8A-4147-A177-3AD203B41FA5}">
                          <a16:colId xmlns:a16="http://schemas.microsoft.com/office/drawing/2014/main" xmlns="" val="20002"/>
                        </a:ext>
                      </a:extLst>
                    </a:gridCol>
                    <a:gridCol w="2072640">
                      <a:extLst>
                        <a:ext uri="{9D8B030D-6E8A-4147-A177-3AD203B41FA5}">
                          <a16:colId xmlns:a16="http://schemas.microsoft.com/office/drawing/2014/main" xmlns="" val="20003"/>
                        </a:ext>
                      </a:extLst>
                    </a:gridCol>
                  </a:tblGrid>
                  <a:tr h="298155">
                    <a:tc>
                      <a:txBody>
                        <a:bodyPr/>
                        <a:lstStyle/>
                        <a:p>
                          <a:pPr algn="ctr"/>
                          <a:r>
                            <a:rPr lang="en-US" altLang="zh-CN" sz="1400" baseline="0" dirty="0">
                              <a:solidFill>
                                <a:srgbClr val="FF0000"/>
                              </a:solidFill>
                              <a:latin typeface="+mn-lt"/>
                            </a:rPr>
                            <a:t>CO-NNLO</a:t>
                          </a:r>
                          <a:endParaRPr lang="zh-CN" altLang="en-US" sz="1400" dirty="0">
                            <a:solidFill>
                              <a:srgbClr val="FF0000"/>
                            </a:solidFill>
                            <a:latin typeface="+mn-l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dirty="0">
                              <a:solidFill>
                                <a:schemeClr val="tx1"/>
                              </a:solidFill>
                              <a:latin typeface="+mn-lt"/>
                            </a:rPr>
                            <a:t>19</a:t>
                          </a:r>
                          <a:endParaRPr lang="zh-CN" altLang="en-US" sz="14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dirty="0">
                              <a:solidFill>
                                <a:srgbClr val="FF0000"/>
                              </a:solidFill>
                              <a:latin typeface="+mn-lt"/>
                            </a:rPr>
                            <a:t>4</a:t>
                          </a:r>
                          <a:r>
                            <a:rPr lang="en-US" altLang="zh-CN" sz="1400" dirty="0">
                              <a:solidFill>
                                <a:schemeClr val="tx1"/>
                              </a:solidFill>
                              <a:latin typeface="+mn-lt"/>
                            </a:rPr>
                            <a:t>(LO) + </a:t>
                          </a:r>
                          <a:r>
                            <a:rPr lang="en-US" altLang="zh-CN" sz="1400" dirty="0">
                              <a:solidFill>
                                <a:srgbClr val="FF0000"/>
                              </a:solidFill>
                              <a:latin typeface="+mn-lt"/>
                            </a:rPr>
                            <a:t>13</a:t>
                          </a:r>
                          <a:r>
                            <a:rPr lang="en-US" altLang="zh-CN" sz="1400" dirty="0">
                              <a:solidFill>
                                <a:schemeClr val="tx1"/>
                              </a:solidFill>
                              <a:latin typeface="+mn-lt"/>
                            </a:rPr>
                            <a:t>(NLO) + </a:t>
                          </a:r>
                          <a:r>
                            <a:rPr lang="en-US" altLang="zh-CN" sz="1400" dirty="0">
                              <a:solidFill>
                                <a:srgbClr val="FF0000"/>
                              </a:solidFill>
                              <a:latin typeface="+mn-lt"/>
                            </a:rPr>
                            <a:t>2</a:t>
                          </a:r>
                          <a:r>
                            <a:rPr lang="en-US" altLang="zh-CN" sz="1400" dirty="0">
                              <a:solidFill>
                                <a:schemeClr val="tx1"/>
                              </a:solidFill>
                              <a:latin typeface="+mn-lt"/>
                            </a:rPr>
                            <a:t>(promoted)</a:t>
                          </a:r>
                          <a:endParaRPr lang="zh-CN" altLang="en-US" sz="14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dirty="0">
                              <a:solidFill>
                                <a:schemeClr val="tx1"/>
                              </a:solidFill>
                              <a:latin typeface="+mn-lt"/>
                            </a:rPr>
                            <a:t>Sharp</a:t>
                          </a:r>
                          <a:r>
                            <a:rPr lang="en-US" altLang="zh-CN" sz="1400" baseline="0" dirty="0">
                              <a:solidFill>
                                <a:schemeClr val="tx1"/>
                              </a:solidFill>
                              <a:latin typeface="+mn-lt"/>
                            </a:rPr>
                            <a:t> cutoff</a:t>
                          </a:r>
                          <a:endParaRPr lang="zh-CN" altLang="en-US" sz="1400" dirty="0">
                            <a:solidFill>
                              <a:schemeClr val="tx1"/>
                            </a:solidFill>
                            <a:latin typeface="+mn-lt"/>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370840">
                    <a:tc>
                      <a:txBody>
                        <a:bodyPr/>
                        <a:lstStyle/>
                        <a:p>
                          <a:pPr algn="ctr"/>
                          <a:r>
                            <a:rPr lang="en-US" altLang="zh-CN" sz="1400" b="1" i="0" dirty="0">
                              <a:solidFill>
                                <a:srgbClr val="00B050"/>
                              </a:solidFill>
                            </a:rPr>
                            <a:t>NR-</a:t>
                          </a:r>
                          <a14:m>
                            <m:oMath xmlns:m="http://schemas.openxmlformats.org/officeDocument/2006/math">
                              <m:sSup>
                                <m:sSupPr>
                                  <m:ctrlPr>
                                    <a:rPr lang="en-US" altLang="zh-CN" sz="1400" b="1" i="1" smtClean="0">
                                      <a:solidFill>
                                        <a:srgbClr val="00B050"/>
                                      </a:solidFill>
                                      <a:latin typeface="Cambria Math" panose="02040503050406030204" pitchFamily="18" charset="0"/>
                                    </a:rPr>
                                  </m:ctrlPr>
                                </m:sSupPr>
                                <m:e>
                                  <m:r>
                                    <a:rPr lang="en-US" altLang="zh-CN" sz="1400" b="1" i="0">
                                      <a:solidFill>
                                        <a:srgbClr val="00B050"/>
                                      </a:solidFill>
                                      <a:latin typeface="Cambria Math" panose="02040503050406030204" pitchFamily="18" charset="0"/>
                                    </a:rPr>
                                    <m:t>𝐍</m:t>
                                  </m:r>
                                </m:e>
                                <m:sup>
                                  <m:r>
                                    <a:rPr lang="en-US" altLang="zh-CN" sz="1400" b="1" i="0" smtClean="0">
                                      <a:solidFill>
                                        <a:srgbClr val="00B050"/>
                                      </a:solidFill>
                                      <a:latin typeface="Cambria Math" panose="02040503050406030204" pitchFamily="18" charset="0"/>
                                    </a:rPr>
                                    <m:t>𝟑</m:t>
                                  </m:r>
                                </m:sup>
                              </m:sSup>
                            </m:oMath>
                          </a14:m>
                          <a:r>
                            <a:rPr lang="en-US" altLang="zh-CN" sz="1400" b="1" i="0" dirty="0">
                              <a:solidFill>
                                <a:srgbClr val="00B050"/>
                              </a:solidFill>
                            </a:rPr>
                            <a:t>LO-Idaho</a:t>
                          </a:r>
                          <a:endParaRPr lang="zh-CN" altLang="en-US" sz="1400" b="1" i="0" dirty="0">
                            <a:latin typeface="+mn-lt"/>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a:solidFill>
                                <a:schemeClr val="tx1"/>
                              </a:solidFill>
                              <a:latin typeface="+mn-lt"/>
                            </a:rPr>
                            <a:t>29</a:t>
                          </a:r>
                          <a:endParaRPr lang="zh-CN" altLang="en-US" sz="14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i="0" dirty="0">
                              <a:solidFill>
                                <a:srgbClr val="FF0000"/>
                              </a:solidFill>
                              <a:latin typeface="+mn-lt"/>
                            </a:rPr>
                            <a:t>2</a:t>
                          </a:r>
                          <a:r>
                            <a:rPr lang="en-US" altLang="zh-CN" sz="1400" b="1" i="0" dirty="0">
                              <a:solidFill>
                                <a:schemeClr val="tx1"/>
                              </a:solidFill>
                              <a:latin typeface="+mn-lt"/>
                            </a:rPr>
                            <a:t>(LO) + </a:t>
                          </a:r>
                          <a:r>
                            <a:rPr lang="en-US" altLang="zh-CN" sz="1400" b="1" i="0" dirty="0">
                              <a:solidFill>
                                <a:srgbClr val="FF0000"/>
                              </a:solidFill>
                              <a:latin typeface="+mn-lt"/>
                            </a:rPr>
                            <a:t>7</a:t>
                          </a:r>
                          <a:r>
                            <a:rPr lang="en-US" altLang="zh-CN" sz="1400" b="1" i="0" dirty="0">
                              <a:solidFill>
                                <a:schemeClr val="tx1"/>
                              </a:solidFill>
                              <a:latin typeface="+mn-lt"/>
                            </a:rPr>
                            <a:t>(NLO) + </a:t>
                          </a:r>
                          <a:r>
                            <a:rPr lang="en-US" altLang="zh-CN" sz="1400" b="1" i="0" dirty="0">
                              <a:solidFill>
                                <a:srgbClr val="FF0000"/>
                              </a:solidFill>
                              <a:latin typeface="+mn-lt"/>
                            </a:rPr>
                            <a:t>15</a:t>
                          </a:r>
                          <a:r>
                            <a:rPr lang="en-US" altLang="zh-CN" sz="1400" b="1" i="0" dirty="0">
                              <a:solidFill>
                                <a:schemeClr val="tx1"/>
                              </a:solidFill>
                              <a:latin typeface="+mn-lt"/>
                            </a:rPr>
                            <a:t>(</a:t>
                          </a:r>
                          <a14:m>
                            <m:oMath xmlns:m="http://schemas.openxmlformats.org/officeDocument/2006/math">
                              <m:sSup>
                                <m:sSupPr>
                                  <m:ctrlPr>
                                    <a:rPr lang="en-US" altLang="zh-CN" sz="1400" b="1" i="1" smtClean="0">
                                      <a:solidFill>
                                        <a:schemeClr val="tx1"/>
                                      </a:solidFill>
                                      <a:latin typeface="Cambria Math" panose="02040503050406030204" pitchFamily="18" charset="0"/>
                                    </a:rPr>
                                  </m:ctrlPr>
                                </m:sSupPr>
                                <m:e>
                                  <m:r>
                                    <a:rPr lang="en-US" altLang="zh-CN" sz="1400" b="1" i="0">
                                      <a:solidFill>
                                        <a:schemeClr val="tx1"/>
                                      </a:solidFill>
                                      <a:latin typeface="Cambria Math" panose="02040503050406030204" pitchFamily="18" charset="0"/>
                                    </a:rPr>
                                    <m:t>𝐍</m:t>
                                  </m:r>
                                </m:e>
                                <m:sup>
                                  <m:r>
                                    <a:rPr lang="en-US" altLang="zh-CN" sz="1400" b="1" i="0" smtClean="0">
                                      <a:solidFill>
                                        <a:schemeClr val="tx1"/>
                                      </a:solidFill>
                                      <a:latin typeface="Cambria Math" panose="02040503050406030204" pitchFamily="18" charset="0"/>
                                    </a:rPr>
                                    <m:t>𝟑</m:t>
                                  </m:r>
                                </m:sup>
                              </m:sSup>
                            </m:oMath>
                          </a14:m>
                          <a:r>
                            <a:rPr lang="en-US" altLang="zh-CN" sz="1400" b="1" i="0" dirty="0">
                              <a:solidFill>
                                <a:schemeClr val="tx1"/>
                              </a:solidFill>
                            </a:rPr>
                            <a:t>LO</a:t>
                          </a:r>
                          <a:r>
                            <a:rPr lang="en-US" altLang="zh-CN" sz="1400" b="1" i="0" dirty="0">
                              <a:solidFill>
                                <a:schemeClr val="tx1"/>
                              </a:solidFill>
                              <a:latin typeface="+mn-lt"/>
                            </a:rPr>
                            <a:t>) + </a:t>
                          </a:r>
                          <a:r>
                            <a:rPr lang="en-US" altLang="zh-CN" sz="1400" b="1" i="0" dirty="0">
                              <a:solidFill>
                                <a:srgbClr val="FF0000"/>
                              </a:solidFill>
                              <a:latin typeface="+mn-lt"/>
                            </a:rPr>
                            <a:t>2</a:t>
                          </a:r>
                          <a:r>
                            <a:rPr lang="en-US" altLang="zh-CN" sz="1400" b="1" i="0" dirty="0">
                              <a:solidFill>
                                <a:schemeClr val="tx1"/>
                              </a:solidFill>
                              <a:latin typeface="+mn-lt"/>
                            </a:rPr>
                            <a:t>(Charge) + </a:t>
                          </a:r>
                          <a:r>
                            <a:rPr lang="en-US" altLang="zh-CN" sz="1400" b="1" i="0" dirty="0">
                              <a:solidFill>
                                <a:srgbClr val="FF0000"/>
                              </a:solidFill>
                              <a:latin typeface="+mn-lt"/>
                            </a:rPr>
                            <a:t>3</a:t>
                          </a:r>
                          <a:r>
                            <a:rPr lang="en-US" altLang="zh-CN" sz="1400" b="1" i="0" dirty="0">
                              <a:solidFill>
                                <a:schemeClr val="tx1"/>
                              </a:solidFill>
                              <a:latin typeface="+mn-lt"/>
                            </a:rPr>
                            <a:t>(</a:t>
                          </a:r>
                          <a14:m>
                            <m:oMath xmlns:m="http://schemas.openxmlformats.org/officeDocument/2006/math">
                              <m:sSub>
                                <m:sSubPr>
                                  <m:ctrlPr>
                                    <a:rPr lang="en-US" altLang="zh-CN" sz="1400" b="1" i="1" smtClean="0">
                                      <a:solidFill>
                                        <a:schemeClr val="tx1"/>
                                      </a:solidFill>
                                      <a:latin typeface="Cambria Math" panose="02040503050406030204" pitchFamily="18" charset="0"/>
                                    </a:rPr>
                                  </m:ctrlPr>
                                </m:sSubPr>
                                <m:e>
                                  <m:r>
                                    <a:rPr lang="en-US" altLang="zh-CN" sz="1400" b="1" i="0" smtClean="0">
                                      <a:solidFill>
                                        <a:schemeClr val="tx1"/>
                                      </a:solidFill>
                                      <a:latin typeface="Cambria Math" panose="02040503050406030204" pitchFamily="18" charset="0"/>
                                    </a:rPr>
                                    <m:t>𝐜</m:t>
                                  </m:r>
                                </m:e>
                                <m:sub>
                                  <m:r>
                                    <a:rPr lang="en-US" altLang="zh-CN" sz="1400" b="1" i="0" smtClean="0">
                                      <a:solidFill>
                                        <a:schemeClr val="tx1"/>
                                      </a:solidFill>
                                      <a:latin typeface="Cambria Math" panose="02040503050406030204" pitchFamily="18" charset="0"/>
                                    </a:rPr>
                                    <m:t>𝟐</m:t>
                                  </m:r>
                                  <m:r>
                                    <a:rPr lang="en-US" altLang="zh-CN" sz="1400" b="1" i="0" smtClean="0">
                                      <a:solidFill>
                                        <a:schemeClr val="tx1"/>
                                      </a:solidFill>
                                      <a:latin typeface="Cambria Math" panose="02040503050406030204" pitchFamily="18" charset="0"/>
                                    </a:rPr>
                                    <m:t>,</m:t>
                                  </m:r>
                                  <m:r>
                                    <a:rPr lang="en-US" altLang="zh-CN" sz="1400" b="1" i="0" smtClean="0">
                                      <a:solidFill>
                                        <a:schemeClr val="tx1"/>
                                      </a:solidFill>
                                      <a:latin typeface="Cambria Math" panose="02040503050406030204" pitchFamily="18" charset="0"/>
                                    </a:rPr>
                                    <m:t>𝟑</m:t>
                                  </m:r>
                                  <m:r>
                                    <a:rPr lang="en-US" altLang="zh-CN" sz="1400" b="1" i="0" smtClean="0">
                                      <a:solidFill>
                                        <a:schemeClr val="tx1"/>
                                      </a:solidFill>
                                      <a:latin typeface="Cambria Math" panose="02040503050406030204" pitchFamily="18" charset="0"/>
                                    </a:rPr>
                                    <m:t>,</m:t>
                                  </m:r>
                                  <m:r>
                                    <a:rPr lang="en-US" altLang="zh-CN" sz="1400" b="1" i="0" smtClean="0">
                                      <a:solidFill>
                                        <a:schemeClr val="tx1"/>
                                      </a:solidFill>
                                      <a:latin typeface="Cambria Math" panose="02040503050406030204" pitchFamily="18" charset="0"/>
                                    </a:rPr>
                                    <m:t>𝟒</m:t>
                                  </m:r>
                                </m:sub>
                              </m:sSub>
                            </m:oMath>
                          </a14:m>
                          <a:r>
                            <a:rPr lang="en-US" altLang="zh-CN" sz="1400" b="1" i="0" dirty="0">
                              <a:solidFill>
                                <a:schemeClr val="tx1"/>
                              </a:solidFill>
                              <a:latin typeface="+mn-lt"/>
                            </a:rPr>
                            <a:t> semi-free)</a:t>
                          </a:r>
                          <a:endParaRPr lang="zh-CN" altLang="en-US" sz="1400" b="1" i="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altLang="zh-CN" sz="1400" b="1" i="1" smtClean="0">
                                      <a:solidFill>
                                        <a:schemeClr val="tx1"/>
                                      </a:solidFill>
                                      <a:latin typeface="Cambria Math" panose="02040503050406030204" pitchFamily="18" charset="0"/>
                                    </a:rPr>
                                  </m:ctrlPr>
                                </m:sSupPr>
                                <m:e>
                                  <m:r>
                                    <a:rPr lang="en-US" altLang="zh-CN" sz="1400" b="1" i="1" smtClean="0">
                                      <a:solidFill>
                                        <a:schemeClr val="tx1"/>
                                      </a:solidFill>
                                      <a:latin typeface="Cambria Math" panose="02040503050406030204" pitchFamily="18" charset="0"/>
                                    </a:rPr>
                                    <m:t>𝒆</m:t>
                                  </m:r>
                                </m:e>
                                <m:sup>
                                  <m:r>
                                    <a:rPr lang="en-US" altLang="zh-CN" sz="1400" b="1" i="1" smtClean="0">
                                      <a:solidFill>
                                        <a:schemeClr val="tx1"/>
                                      </a:solidFill>
                                      <a:latin typeface="Cambria Math" panose="02040503050406030204" pitchFamily="18" charset="0"/>
                                    </a:rPr>
                                    <m:t>−</m:t>
                                  </m:r>
                                  <m:sSup>
                                    <m:sSupPr>
                                      <m:ctrlPr>
                                        <a:rPr lang="en-US" altLang="zh-CN" sz="1400" b="1" i="1" smtClean="0">
                                          <a:solidFill>
                                            <a:schemeClr val="tx1"/>
                                          </a:solidFill>
                                          <a:latin typeface="Cambria Math" panose="02040503050406030204" pitchFamily="18" charset="0"/>
                                        </a:rPr>
                                      </m:ctrlPr>
                                    </m:sSupPr>
                                    <m:e>
                                      <m:r>
                                        <a:rPr lang="en-US" altLang="zh-CN" sz="1400" b="1" i="1" smtClean="0">
                                          <a:solidFill>
                                            <a:schemeClr val="tx1"/>
                                          </a:solidFill>
                                          <a:latin typeface="Cambria Math" panose="02040503050406030204" pitchFamily="18" charset="0"/>
                                        </a:rPr>
                                        <m:t>𝒑</m:t>
                                      </m:r>
                                    </m:e>
                                    <m:sup>
                                      <m:sSub>
                                        <m:sSubPr>
                                          <m:ctrlPr>
                                            <a:rPr lang="en-US" altLang="zh-CN" sz="1400" b="1" i="1" smtClean="0">
                                              <a:solidFill>
                                                <a:schemeClr val="tx1"/>
                                              </a:solidFill>
                                              <a:latin typeface="Cambria Math" panose="02040503050406030204" pitchFamily="18" charset="0"/>
                                            </a:rPr>
                                          </m:ctrlPr>
                                        </m:sSubPr>
                                        <m:e>
                                          <m:r>
                                            <a:rPr lang="en-US" altLang="zh-CN" sz="1400" b="1" i="1" smtClean="0">
                                              <a:solidFill>
                                                <a:schemeClr val="tx1"/>
                                              </a:solidFill>
                                              <a:latin typeface="Cambria Math" panose="02040503050406030204" pitchFamily="18" charset="0"/>
                                            </a:rPr>
                                            <m:t>𝒏</m:t>
                                          </m:r>
                                        </m:e>
                                        <m:sub>
                                          <m:r>
                                            <a:rPr lang="en-US" altLang="zh-CN" sz="1400" b="1" i="1" smtClean="0">
                                              <a:solidFill>
                                                <a:schemeClr val="tx1"/>
                                              </a:solidFill>
                                              <a:latin typeface="Cambria Math" panose="02040503050406030204" pitchFamily="18" charset="0"/>
                                            </a:rPr>
                                            <m:t>𝟏</m:t>
                                          </m:r>
                                        </m:sub>
                                      </m:sSub>
                                    </m:sup>
                                  </m:sSup>
                                </m:sup>
                              </m:sSup>
                            </m:oMath>
                          </a14:m>
                          <a:r>
                            <a:rPr lang="en-US" altLang="zh-CN" sz="1400" b="1" i="0" dirty="0">
                              <a:solidFill>
                                <a:schemeClr val="tx1"/>
                              </a:solidFill>
                              <a:latin typeface="+mn-lt"/>
                            </a:rPr>
                            <a:t>(S),</a:t>
                          </a:r>
                          <a:r>
                            <a:rPr lang="en-US" altLang="zh-CN" sz="1400" b="1" dirty="0">
                              <a:solidFill>
                                <a:schemeClr val="tx1"/>
                              </a:solidFill>
                            </a:rPr>
                            <a:t> </a:t>
                          </a:r>
                          <a14:m>
                            <m:oMath xmlns:m="http://schemas.openxmlformats.org/officeDocument/2006/math">
                              <m:sSup>
                                <m:sSupPr>
                                  <m:ctrlPr>
                                    <a:rPr lang="en-US" altLang="zh-CN" sz="1400" b="1" i="1" smtClean="0">
                                      <a:solidFill>
                                        <a:schemeClr val="tx1"/>
                                      </a:solidFill>
                                      <a:latin typeface="Cambria Math" panose="02040503050406030204" pitchFamily="18" charset="0"/>
                                    </a:rPr>
                                  </m:ctrlPr>
                                </m:sSupPr>
                                <m:e>
                                  <m:r>
                                    <a:rPr lang="en-US" altLang="zh-CN" sz="1400" b="1" i="1" smtClean="0">
                                      <a:solidFill>
                                        <a:schemeClr val="tx1"/>
                                      </a:solidFill>
                                      <a:latin typeface="Cambria Math" panose="02040503050406030204" pitchFamily="18" charset="0"/>
                                    </a:rPr>
                                    <m:t>𝒆</m:t>
                                  </m:r>
                                </m:e>
                                <m:sup>
                                  <m:r>
                                    <a:rPr lang="en-US" altLang="zh-CN" sz="1400" b="1" i="1" smtClean="0">
                                      <a:solidFill>
                                        <a:schemeClr val="tx1"/>
                                      </a:solidFill>
                                      <a:latin typeface="Cambria Math" panose="02040503050406030204" pitchFamily="18" charset="0"/>
                                    </a:rPr>
                                    <m:t>−</m:t>
                                  </m:r>
                                  <m:sSup>
                                    <m:sSupPr>
                                      <m:ctrlPr>
                                        <a:rPr lang="en-US" altLang="zh-CN" sz="1400" b="1" i="1" smtClean="0">
                                          <a:solidFill>
                                            <a:schemeClr val="tx1"/>
                                          </a:solidFill>
                                          <a:latin typeface="Cambria Math" panose="02040503050406030204" pitchFamily="18" charset="0"/>
                                        </a:rPr>
                                      </m:ctrlPr>
                                    </m:sSupPr>
                                    <m:e>
                                      <m:r>
                                        <a:rPr lang="en-US" altLang="zh-CN" sz="1400" b="1" i="1" smtClean="0">
                                          <a:solidFill>
                                            <a:schemeClr val="tx1"/>
                                          </a:solidFill>
                                          <a:latin typeface="Cambria Math" panose="02040503050406030204" pitchFamily="18" charset="0"/>
                                        </a:rPr>
                                        <m:t>𝒑</m:t>
                                      </m:r>
                                    </m:e>
                                    <m:sup>
                                      <m:sSub>
                                        <m:sSubPr>
                                          <m:ctrlPr>
                                            <a:rPr lang="en-US" altLang="zh-CN" sz="1400" b="1" i="1" smtClean="0">
                                              <a:solidFill>
                                                <a:schemeClr val="tx1"/>
                                              </a:solidFill>
                                              <a:latin typeface="Cambria Math" panose="02040503050406030204" pitchFamily="18" charset="0"/>
                                            </a:rPr>
                                          </m:ctrlPr>
                                        </m:sSubPr>
                                        <m:e>
                                          <m:r>
                                            <a:rPr lang="en-US" altLang="zh-CN" sz="1400" b="1" i="1" smtClean="0">
                                              <a:solidFill>
                                                <a:schemeClr val="tx1"/>
                                              </a:solidFill>
                                              <a:latin typeface="Cambria Math" panose="02040503050406030204" pitchFamily="18" charset="0"/>
                                            </a:rPr>
                                            <m:t>𝒏</m:t>
                                          </m:r>
                                        </m:e>
                                        <m:sub>
                                          <m:r>
                                            <a:rPr lang="en-US" altLang="zh-CN" sz="1400" b="1" i="1" smtClean="0">
                                              <a:solidFill>
                                                <a:schemeClr val="tx1"/>
                                              </a:solidFill>
                                              <a:latin typeface="Cambria Math" panose="02040503050406030204" pitchFamily="18" charset="0"/>
                                            </a:rPr>
                                            <m:t>𝟐</m:t>
                                          </m:r>
                                        </m:sub>
                                      </m:sSub>
                                    </m:sup>
                                  </m:sSup>
                                </m:sup>
                              </m:sSup>
                            </m:oMath>
                          </a14:m>
                          <a:r>
                            <a:rPr lang="en-US" altLang="zh-CN" sz="1400" b="1" i="0" dirty="0">
                              <a:solidFill>
                                <a:schemeClr val="tx1"/>
                              </a:solidFill>
                              <a:latin typeface="+mn-lt"/>
                            </a:rPr>
                            <a:t>(L)</a:t>
                          </a:r>
                          <a:endParaRPr lang="zh-CN" altLang="en-US" sz="1400" b="1" i="0" dirty="0">
                            <a:solidFill>
                              <a:schemeClr val="tx1"/>
                            </a:solidFill>
                            <a:latin typeface="+mn-lt"/>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i="0" dirty="0">
                              <a:solidFill>
                                <a:srgbClr val="F62AF6"/>
                              </a:solidFill>
                            </a:rPr>
                            <a:t>NR-</a:t>
                          </a:r>
                          <a14:m>
                            <m:oMath xmlns:m="http://schemas.openxmlformats.org/officeDocument/2006/math">
                              <m:sSup>
                                <m:sSupPr>
                                  <m:ctrlPr>
                                    <a:rPr lang="en-US" altLang="zh-CN" sz="1400" b="1" i="1" smtClean="0">
                                      <a:solidFill>
                                        <a:srgbClr val="F62AF6"/>
                                      </a:solidFill>
                                      <a:latin typeface="Cambria Math" panose="02040503050406030204" pitchFamily="18" charset="0"/>
                                    </a:rPr>
                                  </m:ctrlPr>
                                </m:sSupPr>
                                <m:e>
                                  <m:r>
                                    <a:rPr lang="en-US" altLang="zh-CN" sz="1400" b="1" i="0">
                                      <a:solidFill>
                                        <a:srgbClr val="F62AF6"/>
                                      </a:solidFill>
                                      <a:latin typeface="Cambria Math" panose="02040503050406030204" pitchFamily="18" charset="0"/>
                                    </a:rPr>
                                    <m:t>𝐍</m:t>
                                  </m:r>
                                </m:e>
                                <m:sup>
                                  <m:r>
                                    <a:rPr lang="en-US" altLang="zh-CN" sz="1400" b="1" i="0" smtClean="0">
                                      <a:solidFill>
                                        <a:srgbClr val="F62AF6"/>
                                      </a:solidFill>
                                      <a:latin typeface="Cambria Math" panose="02040503050406030204" pitchFamily="18" charset="0"/>
                                    </a:rPr>
                                    <m:t>𝟑</m:t>
                                  </m:r>
                                </m:sup>
                              </m:sSup>
                            </m:oMath>
                          </a14:m>
                          <a:r>
                            <a:rPr lang="en-US" altLang="zh-CN" sz="1400" b="1" i="0" dirty="0">
                              <a:solidFill>
                                <a:srgbClr val="F62AF6"/>
                              </a:solidFill>
                            </a:rPr>
                            <a:t>LO-EKM</a:t>
                          </a:r>
                          <a:endParaRPr lang="zh-CN" altLang="en-US" sz="1400" b="1" i="0" dirty="0">
                            <a:latin typeface="+mn-lt"/>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a:solidFill>
                                <a:schemeClr val="tx1"/>
                              </a:solidFill>
                              <a:latin typeface="+mn-lt"/>
                            </a:rPr>
                            <a:t>26</a:t>
                          </a:r>
                          <a:endParaRPr lang="zh-CN" altLang="en-US" sz="14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i="0" dirty="0">
                              <a:solidFill>
                                <a:srgbClr val="FF0000"/>
                              </a:solidFill>
                              <a:latin typeface="+mn-lt"/>
                            </a:rPr>
                            <a:t>2</a:t>
                          </a:r>
                          <a:r>
                            <a:rPr lang="en-US" altLang="zh-CN" sz="1400" b="1" i="0" dirty="0">
                              <a:solidFill>
                                <a:schemeClr val="tx1"/>
                              </a:solidFill>
                              <a:latin typeface="+mn-lt"/>
                            </a:rPr>
                            <a:t>(LO) + </a:t>
                          </a:r>
                          <a:r>
                            <a:rPr lang="en-US" altLang="zh-CN" sz="1400" b="1" i="0" dirty="0">
                              <a:solidFill>
                                <a:srgbClr val="FF0000"/>
                              </a:solidFill>
                              <a:latin typeface="+mn-lt"/>
                            </a:rPr>
                            <a:t>7</a:t>
                          </a:r>
                          <a:r>
                            <a:rPr lang="en-US" altLang="zh-CN" sz="1400" b="1" i="0" dirty="0">
                              <a:solidFill>
                                <a:schemeClr val="tx1"/>
                              </a:solidFill>
                              <a:latin typeface="+mn-lt"/>
                            </a:rPr>
                            <a:t>(NLO) + </a:t>
                          </a:r>
                          <a:r>
                            <a:rPr lang="en-US" altLang="zh-CN" sz="1400" b="1" i="0" dirty="0">
                              <a:solidFill>
                                <a:srgbClr val="FF0000"/>
                              </a:solidFill>
                              <a:latin typeface="+mn-lt"/>
                            </a:rPr>
                            <a:t>15</a:t>
                          </a:r>
                          <a:r>
                            <a:rPr lang="en-US" altLang="zh-CN" sz="1400" b="1" i="0" dirty="0">
                              <a:solidFill>
                                <a:schemeClr val="tx1"/>
                              </a:solidFill>
                              <a:latin typeface="+mn-lt"/>
                            </a:rPr>
                            <a:t>(</a:t>
                          </a:r>
                          <a14:m>
                            <m:oMath xmlns:m="http://schemas.openxmlformats.org/officeDocument/2006/math">
                              <m:sSup>
                                <m:sSupPr>
                                  <m:ctrlPr>
                                    <a:rPr lang="en-US" altLang="zh-CN" sz="1400" b="1" i="1" smtClean="0">
                                      <a:solidFill>
                                        <a:schemeClr val="tx1"/>
                                      </a:solidFill>
                                      <a:latin typeface="Cambria Math" panose="02040503050406030204" pitchFamily="18" charset="0"/>
                                    </a:rPr>
                                  </m:ctrlPr>
                                </m:sSupPr>
                                <m:e>
                                  <m:r>
                                    <a:rPr lang="en-US" altLang="zh-CN" sz="1400" b="1" i="0">
                                      <a:solidFill>
                                        <a:schemeClr val="tx1"/>
                                      </a:solidFill>
                                      <a:latin typeface="Cambria Math" panose="02040503050406030204" pitchFamily="18" charset="0"/>
                                    </a:rPr>
                                    <m:t>𝐍</m:t>
                                  </m:r>
                                </m:e>
                                <m:sup>
                                  <m:r>
                                    <a:rPr lang="en-US" altLang="zh-CN" sz="1400" b="1" i="0" smtClean="0">
                                      <a:solidFill>
                                        <a:schemeClr val="tx1"/>
                                      </a:solidFill>
                                      <a:latin typeface="Cambria Math" panose="02040503050406030204" pitchFamily="18" charset="0"/>
                                    </a:rPr>
                                    <m:t>𝟑</m:t>
                                  </m:r>
                                </m:sup>
                              </m:sSup>
                            </m:oMath>
                          </a14:m>
                          <a:r>
                            <a:rPr lang="en-US" altLang="zh-CN" sz="1400" b="1" i="0" dirty="0">
                              <a:solidFill>
                                <a:schemeClr val="tx1"/>
                              </a:solidFill>
                            </a:rPr>
                            <a:t>LO</a:t>
                          </a:r>
                          <a:r>
                            <a:rPr lang="en-US" altLang="zh-CN" sz="1400" b="1" i="0" dirty="0">
                              <a:solidFill>
                                <a:schemeClr val="tx1"/>
                              </a:solidFill>
                              <a:latin typeface="+mn-lt"/>
                            </a:rPr>
                            <a:t>) + </a:t>
                          </a:r>
                          <a:r>
                            <a:rPr lang="en-US" altLang="zh-CN" sz="1400" b="1" i="0" dirty="0">
                              <a:solidFill>
                                <a:srgbClr val="FF0000"/>
                              </a:solidFill>
                              <a:latin typeface="+mn-lt"/>
                            </a:rPr>
                            <a:t>2</a:t>
                          </a:r>
                          <a:r>
                            <a:rPr lang="en-US" altLang="zh-CN" sz="1400" b="1" i="0" dirty="0">
                              <a:solidFill>
                                <a:schemeClr val="tx1"/>
                              </a:solidFill>
                              <a:latin typeface="+mn-lt"/>
                            </a:rPr>
                            <a:t>(Charge)</a:t>
                          </a:r>
                          <a:endParaRPr lang="zh-CN" altLang="en-US" sz="1400" b="1" i="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altLang="zh-CN" sz="1400" b="1" i="1" smtClean="0">
                                      <a:solidFill>
                                        <a:schemeClr val="tx1"/>
                                      </a:solidFill>
                                      <a:latin typeface="Cambria Math" panose="02040503050406030204" pitchFamily="18" charset="0"/>
                                    </a:rPr>
                                  </m:ctrlPr>
                                </m:sSupPr>
                                <m:e>
                                  <m:r>
                                    <a:rPr lang="en-US" altLang="zh-CN" sz="1400" b="1" i="1" smtClean="0">
                                      <a:solidFill>
                                        <a:schemeClr val="tx1"/>
                                      </a:solidFill>
                                      <a:latin typeface="Cambria Math" panose="02040503050406030204" pitchFamily="18" charset="0"/>
                                    </a:rPr>
                                    <m:t>𝒆</m:t>
                                  </m:r>
                                </m:e>
                                <m:sup>
                                  <m:r>
                                    <a:rPr lang="en-US" altLang="zh-CN" sz="1400" b="1" i="1" smtClean="0">
                                      <a:solidFill>
                                        <a:schemeClr val="tx1"/>
                                      </a:solidFill>
                                      <a:latin typeface="Cambria Math" panose="02040503050406030204" pitchFamily="18" charset="0"/>
                                    </a:rPr>
                                    <m:t>−</m:t>
                                  </m:r>
                                  <m:sSup>
                                    <m:sSupPr>
                                      <m:ctrlPr>
                                        <a:rPr lang="en-US" altLang="zh-CN" sz="1400" b="1" i="1" smtClean="0">
                                          <a:solidFill>
                                            <a:schemeClr val="tx1"/>
                                          </a:solidFill>
                                          <a:latin typeface="Cambria Math" panose="02040503050406030204" pitchFamily="18" charset="0"/>
                                        </a:rPr>
                                      </m:ctrlPr>
                                    </m:sSupPr>
                                    <m:e>
                                      <m:r>
                                        <a:rPr lang="en-US" altLang="zh-CN" sz="1400" b="1" i="1" smtClean="0">
                                          <a:solidFill>
                                            <a:schemeClr val="tx1"/>
                                          </a:solidFill>
                                          <a:latin typeface="Cambria Math" panose="02040503050406030204" pitchFamily="18" charset="0"/>
                                        </a:rPr>
                                        <m:t>𝒑</m:t>
                                      </m:r>
                                    </m:e>
                                    <m:sup>
                                      <m:sSub>
                                        <m:sSubPr>
                                          <m:ctrlPr>
                                            <a:rPr lang="en-US" altLang="zh-CN" sz="1400" b="1" i="1" smtClean="0">
                                              <a:solidFill>
                                                <a:schemeClr val="tx1"/>
                                              </a:solidFill>
                                              <a:latin typeface="Cambria Math" panose="02040503050406030204" pitchFamily="18" charset="0"/>
                                            </a:rPr>
                                          </m:ctrlPr>
                                        </m:sSubPr>
                                        <m:e>
                                          <m:r>
                                            <a:rPr lang="en-US" altLang="zh-CN" sz="1400" b="1" i="1" smtClean="0">
                                              <a:solidFill>
                                                <a:schemeClr val="tx1"/>
                                              </a:solidFill>
                                              <a:latin typeface="Cambria Math" panose="02040503050406030204" pitchFamily="18" charset="0"/>
                                            </a:rPr>
                                            <m:t>𝒏</m:t>
                                          </m:r>
                                        </m:e>
                                        <m:sub>
                                          <m:r>
                                            <a:rPr lang="en-US" altLang="zh-CN" sz="1400" b="1" i="1" smtClean="0">
                                              <a:solidFill>
                                                <a:schemeClr val="tx1"/>
                                              </a:solidFill>
                                              <a:latin typeface="Cambria Math" panose="02040503050406030204" pitchFamily="18" charset="0"/>
                                            </a:rPr>
                                            <m:t>𝟏</m:t>
                                          </m:r>
                                        </m:sub>
                                      </m:sSub>
                                    </m:sup>
                                  </m:sSup>
                                </m:sup>
                              </m:sSup>
                            </m:oMath>
                          </a14:m>
                          <a:r>
                            <a:rPr lang="en-US" altLang="zh-CN" sz="1400" b="1" i="0" dirty="0">
                              <a:solidFill>
                                <a:schemeClr val="tx1"/>
                              </a:solidFill>
                              <a:latin typeface="+mn-lt"/>
                            </a:rPr>
                            <a:t>(S),</a:t>
                          </a:r>
                          <a:r>
                            <a:rPr lang="en-US" altLang="zh-CN" sz="1400" b="1" dirty="0">
                              <a:solidFill>
                                <a:schemeClr val="tx1"/>
                              </a:solidFill>
                            </a:rPr>
                            <a:t> </a:t>
                          </a:r>
                          <a14:m>
                            <m:oMath xmlns:m="http://schemas.openxmlformats.org/officeDocument/2006/math">
                              <m:sSup>
                                <m:sSupPr>
                                  <m:ctrlPr>
                                    <a:rPr lang="en-US" altLang="zh-CN" sz="1400" b="1" i="1" dirty="0" smtClean="0">
                                      <a:solidFill>
                                        <a:schemeClr val="tx1"/>
                                      </a:solidFill>
                                      <a:latin typeface="Cambria Math" panose="02040503050406030204" pitchFamily="18" charset="0"/>
                                    </a:rPr>
                                  </m:ctrlPr>
                                </m:sSupPr>
                                <m:e>
                                  <m:r>
                                    <m:rPr>
                                      <m:nor/>
                                    </m:rPr>
                                    <a:rPr lang="en-US" altLang="zh-CN" sz="1400" b="1" dirty="0" smtClean="0">
                                      <a:solidFill>
                                        <a:schemeClr val="tx1"/>
                                      </a:solidFill>
                                    </a:rPr>
                                    <m:t>(</m:t>
                                  </m:r>
                                  <m:r>
                                    <a:rPr lang="en-US" altLang="zh-CN" sz="1400" b="1" i="1" smtClean="0">
                                      <a:solidFill>
                                        <a:schemeClr val="tx1"/>
                                      </a:solidFill>
                                      <a:latin typeface="Cambria Math" panose="02040503050406030204" pitchFamily="18" charset="0"/>
                                    </a:rPr>
                                    <m:t>𝟏</m:t>
                                  </m:r>
                                  <m:r>
                                    <a:rPr lang="en-US" altLang="zh-CN" sz="1400" b="1" i="1" smtClean="0">
                                      <a:solidFill>
                                        <a:schemeClr val="tx1"/>
                                      </a:solidFill>
                                      <a:latin typeface="Cambria Math" panose="02040503050406030204" pitchFamily="18" charset="0"/>
                                    </a:rPr>
                                    <m:t>−</m:t>
                                  </m:r>
                                  <m:sSup>
                                    <m:sSupPr>
                                      <m:ctrlPr>
                                        <a:rPr lang="en-US" altLang="zh-CN" sz="1400" b="1" i="1" smtClean="0">
                                          <a:solidFill>
                                            <a:schemeClr val="tx1"/>
                                          </a:solidFill>
                                          <a:latin typeface="Cambria Math" panose="02040503050406030204" pitchFamily="18" charset="0"/>
                                        </a:rPr>
                                      </m:ctrlPr>
                                    </m:sSupPr>
                                    <m:e>
                                      <m:r>
                                        <a:rPr lang="en-US" altLang="zh-CN" sz="1400" b="1" i="1" smtClean="0">
                                          <a:solidFill>
                                            <a:schemeClr val="tx1"/>
                                          </a:solidFill>
                                          <a:latin typeface="Cambria Math" panose="02040503050406030204" pitchFamily="18" charset="0"/>
                                        </a:rPr>
                                        <m:t>𝒆</m:t>
                                      </m:r>
                                    </m:e>
                                    <m:sup>
                                      <m:r>
                                        <a:rPr lang="en-US" altLang="zh-CN" sz="1400" b="1" i="1" smtClean="0">
                                          <a:solidFill>
                                            <a:schemeClr val="tx1"/>
                                          </a:solidFill>
                                          <a:latin typeface="Cambria Math" panose="02040503050406030204" pitchFamily="18" charset="0"/>
                                        </a:rPr>
                                        <m:t>−</m:t>
                                      </m:r>
                                      <m:sSup>
                                        <m:sSupPr>
                                          <m:ctrlPr>
                                            <a:rPr lang="en-US" altLang="zh-CN" sz="1400" b="1" i="1" smtClean="0">
                                              <a:solidFill>
                                                <a:schemeClr val="tx1"/>
                                              </a:solidFill>
                                              <a:latin typeface="Cambria Math" panose="02040503050406030204" pitchFamily="18" charset="0"/>
                                            </a:rPr>
                                          </m:ctrlPr>
                                        </m:sSupPr>
                                        <m:e>
                                          <m:r>
                                            <a:rPr lang="en-US" altLang="zh-CN" sz="1400" b="1" i="1" smtClean="0">
                                              <a:solidFill>
                                                <a:schemeClr val="tx1"/>
                                              </a:solidFill>
                                              <a:latin typeface="Cambria Math" panose="02040503050406030204" pitchFamily="18" charset="0"/>
                                            </a:rPr>
                                            <m:t>𝒓</m:t>
                                          </m:r>
                                        </m:e>
                                        <m:sup>
                                          <m:r>
                                            <a:rPr lang="en-US" altLang="zh-CN" sz="1400" b="1" i="1" smtClean="0">
                                              <a:solidFill>
                                                <a:schemeClr val="tx1"/>
                                              </a:solidFill>
                                              <a:latin typeface="Cambria Math" panose="02040503050406030204" pitchFamily="18" charset="0"/>
                                            </a:rPr>
                                            <m:t>𝟐</m:t>
                                          </m:r>
                                        </m:sup>
                                      </m:sSup>
                                    </m:sup>
                                  </m:sSup>
                                  <m:r>
                                    <m:rPr>
                                      <m:nor/>
                                    </m:rPr>
                                    <a:rPr lang="en-US" altLang="zh-CN" sz="1400" b="1" i="0" dirty="0" smtClean="0">
                                      <a:solidFill>
                                        <a:schemeClr val="tx1"/>
                                      </a:solidFill>
                                      <a:latin typeface="+mn-lt"/>
                                    </a:rPr>
                                    <m:t>)</m:t>
                                  </m:r>
                                </m:e>
                                <m:sup>
                                  <m:sSub>
                                    <m:sSubPr>
                                      <m:ctrlPr>
                                        <a:rPr lang="en-US" altLang="zh-CN" sz="1400" b="1" i="1" dirty="0" smtClean="0">
                                          <a:solidFill>
                                            <a:schemeClr val="tx1"/>
                                          </a:solidFill>
                                          <a:latin typeface="Cambria Math" panose="02040503050406030204" pitchFamily="18" charset="0"/>
                                        </a:rPr>
                                      </m:ctrlPr>
                                    </m:sSubPr>
                                    <m:e>
                                      <m:r>
                                        <a:rPr lang="en-US" altLang="zh-CN" sz="1400" b="1" i="1" dirty="0" smtClean="0">
                                          <a:solidFill>
                                            <a:schemeClr val="tx1"/>
                                          </a:solidFill>
                                          <a:latin typeface="Cambria Math" panose="02040503050406030204" pitchFamily="18" charset="0"/>
                                        </a:rPr>
                                        <m:t>𝒏</m:t>
                                      </m:r>
                                    </m:e>
                                    <m:sub>
                                      <m:r>
                                        <a:rPr lang="en-US" altLang="zh-CN" sz="1400" b="1" i="1" dirty="0" smtClean="0">
                                          <a:solidFill>
                                            <a:schemeClr val="tx1"/>
                                          </a:solidFill>
                                          <a:latin typeface="Cambria Math" panose="02040503050406030204" pitchFamily="18" charset="0"/>
                                        </a:rPr>
                                        <m:t>𝟐</m:t>
                                      </m:r>
                                    </m:sub>
                                  </m:sSub>
                                </m:sup>
                              </m:sSup>
                            </m:oMath>
                          </a14:m>
                          <a:r>
                            <a:rPr lang="en-US" altLang="zh-CN" sz="1400" b="1" i="0" dirty="0">
                              <a:solidFill>
                                <a:schemeClr val="tx1"/>
                              </a:solidFill>
                              <a:latin typeface="+mn-lt"/>
                            </a:rPr>
                            <a:t>(L)</a:t>
                          </a:r>
                          <a:endParaRPr lang="zh-CN" altLang="en-US" sz="1400" b="1" i="0" dirty="0">
                            <a:solidFill>
                              <a:schemeClr val="tx1"/>
                            </a:solidFill>
                            <a:latin typeface="+mn-lt"/>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bl>
              </a:graphicData>
            </a:graphic>
          </p:graphicFrame>
        </mc:Choice>
        <mc:Fallback xmlns="">
          <p:graphicFrame>
            <p:nvGraphicFramePr>
              <p:cNvPr id="78" name="表格 77"/>
              <p:cNvGraphicFramePr>
                <a:graphicFrameLocks noGrp="1"/>
              </p:cNvGraphicFramePr>
              <p:nvPr>
                <p:extLst>
                  <p:ext uri="{D42A27DB-BD31-4B8C-83A1-F6EECF244321}">
                    <p14:modId xmlns:p14="http://schemas.microsoft.com/office/powerpoint/2010/main" val="1992314114"/>
                  </p:ext>
                </p:extLst>
              </p:nvPr>
            </p:nvGraphicFramePr>
            <p:xfrm>
              <a:off x="352684" y="3411929"/>
              <a:ext cx="8577945" cy="1046480"/>
            </p:xfrm>
            <a:graphic>
              <a:graphicData uri="http://schemas.openxmlformats.org/drawingml/2006/table">
                <a:tbl>
                  <a:tblPr firstRow="1" bandRow="1">
                    <a:tableStyleId>{5C22544A-7EE6-4342-B048-85BDC9FD1C3A}</a:tableStyleId>
                  </a:tblPr>
                  <a:tblGrid>
                    <a:gridCol w="1556827"/>
                    <a:gridCol w="479023"/>
                    <a:gridCol w="4469455"/>
                    <a:gridCol w="2072640"/>
                  </a:tblGrid>
                  <a:tr h="304800">
                    <a:tc>
                      <a:txBody>
                        <a:bodyPr/>
                        <a:lstStyle/>
                        <a:p>
                          <a:pPr algn="ctr"/>
                          <a:r>
                            <a:rPr lang="en-US" altLang="zh-CN" sz="1400" baseline="0" dirty="0" smtClean="0">
                              <a:solidFill>
                                <a:srgbClr val="FF0000"/>
                              </a:solidFill>
                              <a:latin typeface="+mn-lt"/>
                            </a:rPr>
                            <a:t>CO-NNLO</a:t>
                          </a:r>
                          <a:endParaRPr lang="zh-CN" altLang="en-US" sz="1400" dirty="0">
                            <a:solidFill>
                              <a:srgbClr val="FF0000"/>
                            </a:solidFill>
                            <a:latin typeface="+mn-l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dirty="0" smtClean="0">
                              <a:solidFill>
                                <a:schemeClr val="tx1"/>
                              </a:solidFill>
                              <a:latin typeface="+mn-lt"/>
                            </a:rPr>
                            <a:t>19</a:t>
                          </a:r>
                          <a:endParaRPr lang="zh-CN" altLang="en-US" sz="14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dirty="0" smtClean="0">
                              <a:solidFill>
                                <a:srgbClr val="FF0000"/>
                              </a:solidFill>
                              <a:latin typeface="+mn-lt"/>
                            </a:rPr>
                            <a:t>4</a:t>
                          </a:r>
                          <a:r>
                            <a:rPr lang="en-US" altLang="zh-CN" sz="1400" dirty="0" smtClean="0">
                              <a:solidFill>
                                <a:schemeClr val="tx1"/>
                              </a:solidFill>
                              <a:latin typeface="+mn-lt"/>
                            </a:rPr>
                            <a:t>(LO) + </a:t>
                          </a:r>
                          <a:r>
                            <a:rPr lang="en-US" altLang="zh-CN" sz="1400" dirty="0" smtClean="0">
                              <a:solidFill>
                                <a:srgbClr val="FF0000"/>
                              </a:solidFill>
                              <a:latin typeface="+mn-lt"/>
                            </a:rPr>
                            <a:t>13</a:t>
                          </a:r>
                          <a:r>
                            <a:rPr lang="en-US" altLang="zh-CN" sz="1400" dirty="0" smtClean="0">
                              <a:solidFill>
                                <a:schemeClr val="tx1"/>
                              </a:solidFill>
                              <a:latin typeface="+mn-lt"/>
                            </a:rPr>
                            <a:t>(NLO) + </a:t>
                          </a:r>
                          <a:r>
                            <a:rPr lang="en-US" altLang="zh-CN" sz="1400" dirty="0" smtClean="0">
                              <a:solidFill>
                                <a:srgbClr val="FF0000"/>
                              </a:solidFill>
                              <a:latin typeface="+mn-lt"/>
                            </a:rPr>
                            <a:t>2</a:t>
                          </a:r>
                          <a:r>
                            <a:rPr lang="en-US" altLang="zh-CN" sz="1400" dirty="0" smtClean="0">
                              <a:solidFill>
                                <a:schemeClr val="tx1"/>
                              </a:solidFill>
                              <a:latin typeface="+mn-lt"/>
                            </a:rPr>
                            <a:t>(promoted)</a:t>
                          </a:r>
                          <a:endParaRPr lang="zh-CN" altLang="en-US" sz="14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dirty="0" smtClean="0">
                              <a:solidFill>
                                <a:schemeClr val="tx1"/>
                              </a:solidFill>
                              <a:latin typeface="+mn-lt"/>
                            </a:rPr>
                            <a:t>Sharp</a:t>
                          </a:r>
                          <a:r>
                            <a:rPr lang="en-US" altLang="zh-CN" sz="1400" baseline="0" dirty="0" smtClean="0">
                              <a:solidFill>
                                <a:schemeClr val="tx1"/>
                              </a:solidFill>
                              <a:latin typeface="+mn-lt"/>
                            </a:rPr>
                            <a:t> cutoff</a:t>
                          </a:r>
                          <a:endParaRPr lang="zh-CN" altLang="en-US" sz="1400" dirty="0">
                            <a:solidFill>
                              <a:schemeClr val="tx1"/>
                            </a:solidFill>
                            <a:latin typeface="+mn-lt"/>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endParaRPr lang="zh-CN"/>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14"/>
                          <a:stretch>
                            <a:fillRect l="-391" t="-82258" r="-451172" b="-112903"/>
                          </a:stretch>
                        </a:blipFill>
                      </a:tcPr>
                    </a:tc>
                    <a:tc>
                      <a:txBody>
                        <a:bodyPr/>
                        <a:lstStyle/>
                        <a:p>
                          <a:pPr algn="ctr"/>
                          <a:r>
                            <a:rPr lang="en-US" altLang="zh-CN" sz="1400" b="1" dirty="0" smtClean="0">
                              <a:solidFill>
                                <a:schemeClr val="tx1"/>
                              </a:solidFill>
                              <a:latin typeface="+mn-lt"/>
                            </a:rPr>
                            <a:t>29</a:t>
                          </a:r>
                          <a:endParaRPr lang="zh-CN" altLang="en-US" sz="14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14"/>
                          <a:stretch>
                            <a:fillRect l="-45640" t="-82258" r="-46730" b="-112903"/>
                          </a:stretch>
                        </a:blipFill>
                      </a:tcPr>
                    </a:tc>
                    <a:tc>
                      <a:txBody>
                        <a:bodyPr/>
                        <a:lstStyle/>
                        <a:p>
                          <a:endParaRPr lang="zh-CN"/>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14"/>
                          <a:stretch>
                            <a:fillRect l="-314412" t="-82258" r="-882" b="-112903"/>
                          </a:stretch>
                        </a:blipFill>
                      </a:tcPr>
                    </a:tc>
                  </a:tr>
                  <a:tr h="370840">
                    <a:tc>
                      <a:txBody>
                        <a:bodyPr/>
                        <a:lstStyle/>
                        <a:p>
                          <a:endParaRPr lang="zh-CN"/>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14"/>
                          <a:stretch>
                            <a:fillRect l="-391" t="-185246" r="-451172" b="-14754"/>
                          </a:stretch>
                        </a:blipFill>
                      </a:tcPr>
                    </a:tc>
                    <a:tc>
                      <a:txBody>
                        <a:bodyPr/>
                        <a:lstStyle/>
                        <a:p>
                          <a:pPr algn="ctr"/>
                          <a:r>
                            <a:rPr lang="en-US" altLang="zh-CN" sz="1400" b="1" dirty="0" smtClean="0">
                              <a:solidFill>
                                <a:schemeClr val="tx1"/>
                              </a:solidFill>
                              <a:latin typeface="+mn-lt"/>
                            </a:rPr>
                            <a:t>26</a:t>
                          </a:r>
                          <a:endParaRPr lang="zh-CN" altLang="en-US" sz="14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14"/>
                          <a:stretch>
                            <a:fillRect l="-45640" t="-185246" r="-46730" b="-14754"/>
                          </a:stretch>
                        </a:blipFill>
                      </a:tcPr>
                    </a:tc>
                    <a:tc>
                      <a:txBody>
                        <a:bodyPr/>
                        <a:lstStyle/>
                        <a:p>
                          <a:endParaRPr lang="zh-CN"/>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14"/>
                          <a:stretch>
                            <a:fillRect l="-314412" t="-185246" r="-882" b="-14754"/>
                          </a:stretch>
                        </a:blipFill>
                      </a:tcPr>
                    </a:tc>
                  </a:tr>
                </a:tbl>
              </a:graphicData>
            </a:graphic>
          </p:graphicFrame>
        </mc:Fallback>
      </mc:AlternateContent>
      <mc:AlternateContent xmlns:mc="http://schemas.openxmlformats.org/markup-compatibility/2006" xmlns:a14="http://schemas.microsoft.com/office/drawing/2010/main">
        <mc:Choice Requires="a14">
          <p:sp>
            <p:nvSpPr>
              <p:cNvPr id="45" name="文本框 44"/>
              <p:cNvSpPr txBox="1"/>
              <p:nvPr/>
            </p:nvSpPr>
            <p:spPr>
              <a:xfrm>
                <a:off x="947617" y="4454334"/>
                <a:ext cx="4918591" cy="253916"/>
              </a:xfrm>
              <a:prstGeom prst="rect">
                <a:avLst/>
              </a:prstGeom>
              <a:noFill/>
            </p:spPr>
            <p:txBody>
              <a:bodyPr wrap="none" rtlCol="0">
                <a:spAutoFit/>
              </a:bodyPr>
              <a:lstStyle/>
              <a:p>
                <a:pPr marL="171450" indent="-171450">
                  <a:buFont typeface="Arial" panose="020B0604020202020204" pitchFamily="34" charset="0"/>
                  <a:buChar char="•"/>
                </a:pPr>
                <a:r>
                  <a:rPr lang="en-US" altLang="zh-CN" sz="1050" dirty="0">
                    <a:solidFill>
                      <a:srgbClr val="00B050"/>
                    </a:solidFill>
                  </a:rPr>
                  <a:t>NR-</a:t>
                </a:r>
                <a14:m>
                  <m:oMath xmlns:m="http://schemas.openxmlformats.org/officeDocument/2006/math">
                    <m:sSup>
                      <m:sSupPr>
                        <m:ctrlPr>
                          <a:rPr lang="en-US" altLang="zh-CN" sz="1050" i="1">
                            <a:solidFill>
                              <a:srgbClr val="00B050"/>
                            </a:solidFill>
                            <a:latin typeface="Cambria Math" panose="02040503050406030204" pitchFamily="18" charset="0"/>
                          </a:rPr>
                        </m:ctrlPr>
                      </m:sSupPr>
                      <m:e>
                        <m:r>
                          <m:rPr>
                            <m:sty m:val="p"/>
                          </m:rPr>
                          <a:rPr lang="en-US" altLang="zh-CN" sz="1050" i="1">
                            <a:solidFill>
                              <a:srgbClr val="00B050"/>
                            </a:solidFill>
                            <a:latin typeface="Cambria Math" panose="02040503050406030204" pitchFamily="18" charset="0"/>
                          </a:rPr>
                          <m:t>N</m:t>
                        </m:r>
                      </m:e>
                      <m:sup>
                        <m:r>
                          <a:rPr lang="en-US" altLang="zh-CN" sz="1050" i="1">
                            <a:solidFill>
                              <a:srgbClr val="00B050"/>
                            </a:solidFill>
                            <a:latin typeface="Cambria Math" panose="02040503050406030204" pitchFamily="18" charset="0"/>
                          </a:rPr>
                          <m:t>3</m:t>
                        </m:r>
                      </m:sup>
                    </m:sSup>
                  </m:oMath>
                </a14:m>
                <a:r>
                  <a:rPr lang="en-US" altLang="zh-CN" sz="1050" dirty="0">
                    <a:solidFill>
                      <a:srgbClr val="00B050"/>
                    </a:solidFill>
                  </a:rPr>
                  <a:t>LO-Idaho: </a:t>
                </a:r>
                <a:r>
                  <a:rPr lang="de-DE" altLang="zh-CN" sz="1050" dirty="0">
                    <a:solidFill>
                      <a:srgbClr val="00B050"/>
                    </a:solidFill>
                  </a:rPr>
                  <a:t>R. Machleidt and D. R. Entem, </a:t>
                </a:r>
                <a:r>
                  <a:rPr lang="en-US" altLang="zh-CN" sz="1050" dirty="0" err="1">
                    <a:solidFill>
                      <a:srgbClr val="00B050"/>
                    </a:solidFill>
                  </a:rPr>
                  <a:t>Phys.Rev.C</a:t>
                </a:r>
                <a:r>
                  <a:rPr lang="en-US" altLang="zh-CN" sz="1050" dirty="0">
                    <a:solidFill>
                      <a:srgbClr val="00B050"/>
                    </a:solidFill>
                  </a:rPr>
                  <a:t>(2003), </a:t>
                </a:r>
                <a:r>
                  <a:rPr lang="de-DE" altLang="zh-CN" sz="1050" dirty="0">
                    <a:solidFill>
                      <a:srgbClr val="00B050"/>
                    </a:solidFill>
                  </a:rPr>
                  <a:t>Phys.Rept.(2011)</a:t>
                </a:r>
                <a:r>
                  <a:rPr lang="en-US" altLang="zh-CN" sz="1050" dirty="0">
                    <a:solidFill>
                      <a:srgbClr val="00B050"/>
                    </a:solidFill>
                  </a:rPr>
                  <a:t> </a:t>
                </a:r>
                <a:endParaRPr lang="zh-CN" altLang="en-US" sz="1050" dirty="0">
                  <a:solidFill>
                    <a:srgbClr val="00B050"/>
                  </a:solidFill>
                </a:endParaRPr>
              </a:p>
            </p:txBody>
          </p:sp>
        </mc:Choice>
        <mc:Fallback xmlns="">
          <p:sp>
            <p:nvSpPr>
              <p:cNvPr id="45" name="文本框 44"/>
              <p:cNvSpPr txBox="1">
                <a:spLocks noRot="1" noChangeAspect="1" noMove="1" noResize="1" noEditPoints="1" noAdjustHandles="1" noChangeArrowheads="1" noChangeShapeType="1" noTextEdit="1"/>
              </p:cNvSpPr>
              <p:nvPr/>
            </p:nvSpPr>
            <p:spPr>
              <a:xfrm>
                <a:off x="947615" y="4454334"/>
                <a:ext cx="4918591" cy="253916"/>
              </a:xfrm>
              <a:prstGeom prst="rect">
                <a:avLst/>
              </a:prstGeom>
              <a:blipFill rotWithShape="0">
                <a:blip r:embed="rId15"/>
                <a:stretch>
                  <a:fillRect b="-1707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文本框 47"/>
              <p:cNvSpPr txBox="1"/>
              <p:nvPr/>
            </p:nvSpPr>
            <p:spPr>
              <a:xfrm>
                <a:off x="947617" y="4608095"/>
                <a:ext cx="6849951" cy="261610"/>
              </a:xfrm>
              <a:prstGeom prst="rect">
                <a:avLst/>
              </a:prstGeom>
              <a:noFill/>
            </p:spPr>
            <p:txBody>
              <a:bodyPr wrap="square" rtlCol="0">
                <a:spAutoFit/>
              </a:bodyPr>
              <a:lstStyle/>
              <a:p>
                <a:pPr marL="171450" indent="-171450">
                  <a:buFont typeface="Arial" panose="020B0604020202020204" pitchFamily="34" charset="0"/>
                  <a:buChar char="•"/>
                </a:pPr>
                <a:r>
                  <a:rPr lang="en-US" altLang="zh-CN" sz="1050" dirty="0">
                    <a:solidFill>
                      <a:srgbClr val="F62AF6"/>
                    </a:solidFill>
                  </a:rPr>
                  <a:t>NR-</a:t>
                </a:r>
                <a14:m>
                  <m:oMath xmlns:m="http://schemas.openxmlformats.org/officeDocument/2006/math">
                    <m:sSup>
                      <m:sSupPr>
                        <m:ctrlPr>
                          <a:rPr lang="en-US" altLang="zh-CN" sz="1050" i="1">
                            <a:solidFill>
                              <a:srgbClr val="F62AF6"/>
                            </a:solidFill>
                            <a:latin typeface="Cambria Math" panose="02040503050406030204" pitchFamily="18" charset="0"/>
                          </a:rPr>
                        </m:ctrlPr>
                      </m:sSupPr>
                      <m:e>
                        <m:r>
                          <m:rPr>
                            <m:sty m:val="p"/>
                          </m:rPr>
                          <a:rPr lang="en-US" altLang="zh-CN" sz="1050" i="1">
                            <a:solidFill>
                              <a:srgbClr val="F62AF6"/>
                            </a:solidFill>
                            <a:latin typeface="Cambria Math" panose="02040503050406030204" pitchFamily="18" charset="0"/>
                          </a:rPr>
                          <m:t>N</m:t>
                        </m:r>
                      </m:e>
                      <m:sup>
                        <m:r>
                          <a:rPr lang="en-US" altLang="zh-CN" sz="1050" i="1">
                            <a:solidFill>
                              <a:srgbClr val="F62AF6"/>
                            </a:solidFill>
                            <a:latin typeface="Cambria Math" panose="02040503050406030204" pitchFamily="18" charset="0"/>
                          </a:rPr>
                          <m:t>3</m:t>
                        </m:r>
                      </m:sup>
                    </m:sSup>
                  </m:oMath>
                </a14:m>
                <a:r>
                  <a:rPr lang="en-US" altLang="zh-CN" sz="1050" dirty="0">
                    <a:solidFill>
                      <a:srgbClr val="F62AF6"/>
                    </a:solidFill>
                  </a:rPr>
                  <a:t>LO-EKM: </a:t>
                </a:r>
                <a:r>
                  <a:rPr lang="de-DE" altLang="zh-CN" sz="1050" dirty="0">
                    <a:solidFill>
                      <a:srgbClr val="F62AF6"/>
                    </a:solidFill>
                  </a:rPr>
                  <a:t>E. Epelbaum, H. Krebs, and U. G. Meißner, Eur.Phys.J.A</a:t>
                </a:r>
                <a:r>
                  <a:rPr lang="en-US" altLang="zh-CN" sz="1050" dirty="0">
                    <a:solidFill>
                      <a:srgbClr val="F62AF6"/>
                    </a:solidFill>
                  </a:rPr>
                  <a:t>(2015), </a:t>
                </a:r>
                <a:r>
                  <a:rPr lang="en-US" altLang="zh-CN" sz="1050" dirty="0" err="1">
                    <a:solidFill>
                      <a:srgbClr val="F62AF6"/>
                    </a:solidFill>
                  </a:rPr>
                  <a:t>Phys.Rev.Lett</a:t>
                </a:r>
                <a:r>
                  <a:rPr lang="en-US" altLang="zh-CN" sz="1050" dirty="0">
                    <a:solidFill>
                      <a:srgbClr val="F62AF6"/>
                    </a:solidFill>
                  </a:rPr>
                  <a:t>. (2015).</a:t>
                </a:r>
                <a:endParaRPr lang="zh-CN" altLang="en-US" sz="1050" dirty="0">
                  <a:solidFill>
                    <a:srgbClr val="F62AF6"/>
                  </a:solidFill>
                </a:endParaRPr>
              </a:p>
            </p:txBody>
          </p:sp>
        </mc:Choice>
        <mc:Fallback xmlns="">
          <p:sp>
            <p:nvSpPr>
              <p:cNvPr id="48" name="文本框 47"/>
              <p:cNvSpPr txBox="1">
                <a:spLocks noRot="1" noChangeAspect="1" noMove="1" noResize="1" noEditPoints="1" noAdjustHandles="1" noChangeArrowheads="1" noChangeShapeType="1" noTextEdit="1"/>
              </p:cNvSpPr>
              <p:nvPr/>
            </p:nvSpPr>
            <p:spPr>
              <a:xfrm>
                <a:off x="947615" y="4608095"/>
                <a:ext cx="6849951" cy="261610"/>
              </a:xfrm>
              <a:prstGeom prst="rect">
                <a:avLst/>
              </a:prstGeom>
              <a:blipFill rotWithShape="0">
                <a:blip r:embed="rId16"/>
                <a:stretch>
                  <a:fillRect b="-11628"/>
                </a:stretch>
              </a:blipFill>
            </p:spPr>
            <p:txBody>
              <a:bodyPr/>
              <a:lstStyle/>
              <a:p>
                <a:r>
                  <a:rPr lang="zh-CN" altLang="en-US">
                    <a:noFill/>
                  </a:rPr>
                  <a:t> </a:t>
                </a:r>
              </a:p>
            </p:txBody>
          </p:sp>
        </mc:Fallback>
      </mc:AlternateContent>
      <p:sp>
        <p:nvSpPr>
          <p:cNvPr id="51" name="矩形 50"/>
          <p:cNvSpPr/>
          <p:nvPr/>
        </p:nvSpPr>
        <p:spPr>
          <a:xfrm>
            <a:off x="6290679" y="5145208"/>
            <a:ext cx="1386918" cy="246221"/>
          </a:xfrm>
          <a:prstGeom prst="rect">
            <a:avLst/>
          </a:prstGeom>
        </p:spPr>
        <p:txBody>
          <a:bodyPr wrap="none">
            <a:spAutoFit/>
          </a:bodyPr>
          <a:lstStyle/>
          <a:p>
            <a:r>
              <a:rPr lang="de-DE" altLang="zh-CN" sz="1000" dirty="0">
                <a:solidFill>
                  <a:srgbClr val="00B0F0"/>
                </a:solidFill>
              </a:rPr>
              <a:t>P. Maris et al. </a:t>
            </a:r>
            <a:r>
              <a:rPr lang="en-US" altLang="zh-CN" sz="1000" dirty="0">
                <a:solidFill>
                  <a:srgbClr val="00B0F0"/>
                </a:solidFill>
              </a:rPr>
              <a:t>PRC2021</a:t>
            </a:r>
            <a:endParaRPr lang="zh-CN" altLang="en-US" sz="1000" dirty="0">
              <a:solidFill>
                <a:srgbClr val="00B0F0"/>
              </a:solidFill>
            </a:endParaRPr>
          </a:p>
        </p:txBody>
      </p:sp>
      <p:pic>
        <p:nvPicPr>
          <p:cNvPr id="52" name="图片 51"/>
          <p:cNvPicPr>
            <a:picLocks noChangeAspect="1"/>
          </p:cNvPicPr>
          <p:nvPr/>
        </p:nvPicPr>
        <p:blipFill>
          <a:blip r:embed="rId17"/>
          <a:stretch>
            <a:fillRect/>
          </a:stretch>
        </p:blipFill>
        <p:spPr>
          <a:xfrm>
            <a:off x="4393910" y="5312312"/>
            <a:ext cx="1245589" cy="309848"/>
          </a:xfrm>
          <a:prstGeom prst="rect">
            <a:avLst/>
          </a:prstGeom>
        </p:spPr>
      </p:pic>
      <p:pic>
        <p:nvPicPr>
          <p:cNvPr id="5" name="图片 4"/>
          <p:cNvPicPr>
            <a:picLocks noChangeAspect="1"/>
          </p:cNvPicPr>
          <p:nvPr/>
        </p:nvPicPr>
        <p:blipFill>
          <a:blip r:embed="rId18"/>
          <a:stretch>
            <a:fillRect/>
          </a:stretch>
        </p:blipFill>
        <p:spPr>
          <a:xfrm>
            <a:off x="1815842" y="5923475"/>
            <a:ext cx="2492615" cy="539404"/>
          </a:xfrm>
          <a:prstGeom prst="rect">
            <a:avLst/>
          </a:prstGeom>
        </p:spPr>
      </p:pic>
      <p:sp>
        <p:nvSpPr>
          <p:cNvPr id="6" name="文本框 5"/>
          <p:cNvSpPr txBox="1"/>
          <p:nvPr/>
        </p:nvSpPr>
        <p:spPr>
          <a:xfrm>
            <a:off x="1379181" y="6034770"/>
            <a:ext cx="487634" cy="307777"/>
          </a:xfrm>
          <a:prstGeom prst="rect">
            <a:avLst/>
          </a:prstGeom>
          <a:noFill/>
        </p:spPr>
        <p:txBody>
          <a:bodyPr wrap="none" rtlCol="0">
            <a:spAutoFit/>
          </a:bodyPr>
          <a:lstStyle/>
          <a:p>
            <a:r>
              <a:rPr lang="en-US" altLang="zh-CN" sz="1400" dirty="0" err="1"/>
              <a:t>DoB</a:t>
            </a:r>
            <a:endParaRPr lang="zh-CN" altLang="en-US" sz="1400" dirty="0"/>
          </a:p>
        </p:txBody>
      </p:sp>
      <p:pic>
        <p:nvPicPr>
          <p:cNvPr id="14" name="图片 13"/>
          <p:cNvPicPr>
            <a:picLocks noChangeAspect="1"/>
          </p:cNvPicPr>
          <p:nvPr/>
        </p:nvPicPr>
        <p:blipFill>
          <a:blip r:embed="rId19"/>
          <a:stretch>
            <a:fillRect/>
          </a:stretch>
        </p:blipFill>
        <p:spPr>
          <a:xfrm>
            <a:off x="4727659" y="6060338"/>
            <a:ext cx="1284606" cy="254497"/>
          </a:xfrm>
          <a:prstGeom prst="rect">
            <a:avLst/>
          </a:prstGeom>
        </p:spPr>
      </p:pic>
    </p:spTree>
    <p:extLst>
      <p:ext uri="{BB962C8B-B14F-4D97-AF65-F5344CB8AC3E}">
        <p14:creationId xmlns:p14="http://schemas.microsoft.com/office/powerpoint/2010/main" val="47462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t>Covariant framework</a:t>
            </a:r>
            <a:endParaRPr lang="zh-CN" altLang="en-US" sz="2400" dirty="0"/>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bg1"/>
                </a:solidFill>
                <a:latin typeface="微软雅黑" panose="020B0503020204020204" pitchFamily="34" charset="-122"/>
                <a:ea typeface="微软雅黑" panose="020B0503020204020204" pitchFamily="34" charset="-122"/>
              </a:rPr>
              <a:t>High-precision relativistic nucleon force up to NNLO</a:t>
            </a:r>
            <a:endParaRPr lang="zh-CN" altLang="en-US" sz="1100" b="1" dirty="0">
              <a:latin typeface="微软雅黑" panose="020B0503020204020204" pitchFamily="34" charset="-122"/>
              <a:ea typeface="微软雅黑" panose="020B0503020204020204" pitchFamily="34" charset="-122"/>
            </a:endParaRP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33</a:t>
            </a:fld>
            <a:endParaRPr lang="zh-CN" altLang="en-US" b="1" dirty="0">
              <a:solidFill>
                <a:schemeClr val="bg1"/>
              </a:solidFill>
            </a:endParaRPr>
          </a:p>
        </p:txBody>
      </p:sp>
      <p:sp>
        <p:nvSpPr>
          <p:cNvPr id="39" name="文本框 38"/>
          <p:cNvSpPr txBox="1"/>
          <p:nvPr/>
        </p:nvSpPr>
        <p:spPr>
          <a:xfrm>
            <a:off x="261258" y="669661"/>
            <a:ext cx="5425441" cy="400110"/>
          </a:xfrm>
          <a:prstGeom prst="rect">
            <a:avLst/>
          </a:prstGeom>
          <a:noFill/>
        </p:spPr>
        <p:txBody>
          <a:bodyPr wrap="square" rtlCol="0">
            <a:spAutoFit/>
          </a:bodyPr>
          <a:lstStyle/>
          <a:p>
            <a:pPr marL="342900" indent="-342900">
              <a:buFont typeface="Wingdings" panose="05000000000000000000" pitchFamily="2" charset="2"/>
              <a:buChar char="p"/>
            </a:pPr>
            <a:r>
              <a:rPr lang="en-US" sz="2000" dirty="0">
                <a:solidFill>
                  <a:srgbClr val="FF0000"/>
                </a:solidFill>
              </a:rPr>
              <a:t>Observables</a:t>
            </a:r>
            <a:endParaRPr lang="en-US" sz="2000" dirty="0"/>
          </a:p>
        </p:txBody>
      </p:sp>
      <p:pic>
        <p:nvPicPr>
          <p:cNvPr id="13" name="图片 12"/>
          <p:cNvPicPr>
            <a:picLocks noChangeAspect="1"/>
          </p:cNvPicPr>
          <p:nvPr/>
        </p:nvPicPr>
        <p:blipFill>
          <a:blip r:embed="rId4"/>
          <a:stretch>
            <a:fillRect/>
          </a:stretch>
        </p:blipFill>
        <p:spPr>
          <a:xfrm>
            <a:off x="0" y="1268835"/>
            <a:ext cx="9144000" cy="4320330"/>
          </a:xfrm>
          <a:prstGeom prst="rect">
            <a:avLst/>
          </a:prstGeom>
        </p:spPr>
      </p:pic>
    </p:spTree>
    <p:extLst>
      <p:ext uri="{BB962C8B-B14F-4D97-AF65-F5344CB8AC3E}">
        <p14:creationId xmlns:p14="http://schemas.microsoft.com/office/powerpoint/2010/main" val="1010904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t>Covariant framework</a:t>
            </a:r>
            <a:endParaRPr lang="zh-CN" altLang="en-US" sz="2400" dirty="0"/>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bg1"/>
                </a:solidFill>
                <a:latin typeface="微软雅黑" panose="020B0503020204020204" pitchFamily="34" charset="-122"/>
                <a:ea typeface="微软雅黑" panose="020B0503020204020204" pitchFamily="34" charset="-122"/>
              </a:rPr>
              <a:t>High-precision relativistic nucleon force up to NNLO</a:t>
            </a:r>
            <a:endParaRPr lang="zh-CN" altLang="en-US" sz="1100" b="1" dirty="0">
              <a:latin typeface="微软雅黑" panose="020B0503020204020204" pitchFamily="34" charset="-122"/>
              <a:ea typeface="微软雅黑" panose="020B0503020204020204" pitchFamily="34" charset="-122"/>
            </a:endParaRP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34</a:t>
            </a:fld>
            <a:endParaRPr lang="zh-CN" altLang="en-US" b="1" dirty="0">
              <a:solidFill>
                <a:schemeClr val="bg1"/>
              </a:solidFill>
            </a:endParaRPr>
          </a:p>
        </p:txBody>
      </p:sp>
      <p:sp>
        <p:nvSpPr>
          <p:cNvPr id="39" name="文本框 38"/>
          <p:cNvSpPr txBox="1"/>
          <p:nvPr/>
        </p:nvSpPr>
        <p:spPr>
          <a:xfrm>
            <a:off x="261258" y="669661"/>
            <a:ext cx="5425441" cy="400110"/>
          </a:xfrm>
          <a:prstGeom prst="rect">
            <a:avLst/>
          </a:prstGeom>
          <a:noFill/>
        </p:spPr>
        <p:txBody>
          <a:bodyPr wrap="square" rtlCol="0">
            <a:spAutoFit/>
          </a:bodyPr>
          <a:lstStyle/>
          <a:p>
            <a:pPr marL="342900" indent="-342900">
              <a:buFont typeface="Wingdings" panose="05000000000000000000" pitchFamily="2" charset="2"/>
              <a:buChar char="p"/>
            </a:pPr>
            <a:r>
              <a:rPr lang="en-US" sz="2000" dirty="0">
                <a:solidFill>
                  <a:srgbClr val="FF0000"/>
                </a:solidFill>
              </a:rPr>
              <a:t>Observables</a:t>
            </a:r>
            <a:endParaRPr lang="en-US" sz="2000" dirty="0"/>
          </a:p>
        </p:txBody>
      </p:sp>
      <p:pic>
        <p:nvPicPr>
          <p:cNvPr id="2" name="图片 1"/>
          <p:cNvPicPr>
            <a:picLocks noChangeAspect="1"/>
          </p:cNvPicPr>
          <p:nvPr/>
        </p:nvPicPr>
        <p:blipFill>
          <a:blip r:embed="rId4"/>
          <a:stretch>
            <a:fillRect/>
          </a:stretch>
        </p:blipFill>
        <p:spPr>
          <a:xfrm>
            <a:off x="0" y="1271847"/>
            <a:ext cx="9144000" cy="4314305"/>
          </a:xfrm>
          <a:prstGeom prst="rect">
            <a:avLst/>
          </a:prstGeom>
        </p:spPr>
      </p:pic>
    </p:spTree>
    <p:extLst>
      <p:ext uri="{BB962C8B-B14F-4D97-AF65-F5344CB8AC3E}">
        <p14:creationId xmlns:p14="http://schemas.microsoft.com/office/powerpoint/2010/main" val="221171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t>Covariant framework</a:t>
            </a:r>
            <a:endParaRPr lang="zh-CN" altLang="en-US" sz="2400" dirty="0"/>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bg1"/>
                </a:solidFill>
                <a:latin typeface="微软雅黑" panose="020B0503020204020204" pitchFamily="34" charset="-122"/>
                <a:ea typeface="微软雅黑" panose="020B0503020204020204" pitchFamily="34" charset="-122"/>
              </a:rPr>
              <a:t>High-precision relativistic nucleon force up to NNLO</a:t>
            </a:r>
            <a:endParaRPr lang="zh-CN" altLang="en-US" sz="1100" b="1" dirty="0">
              <a:latin typeface="微软雅黑" panose="020B0503020204020204" pitchFamily="34" charset="-122"/>
              <a:ea typeface="微软雅黑" panose="020B0503020204020204" pitchFamily="34" charset="-122"/>
            </a:endParaRP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35</a:t>
            </a:fld>
            <a:endParaRPr lang="zh-CN" altLang="en-US" b="1" dirty="0">
              <a:solidFill>
                <a:schemeClr val="bg1"/>
              </a:solidFill>
            </a:endParaRPr>
          </a:p>
        </p:txBody>
      </p:sp>
      <p:pic>
        <p:nvPicPr>
          <p:cNvPr id="4" name="图片 3"/>
          <p:cNvPicPr>
            <a:picLocks noChangeAspect="1"/>
          </p:cNvPicPr>
          <p:nvPr/>
        </p:nvPicPr>
        <p:blipFill>
          <a:blip r:embed="rId4"/>
          <a:stretch>
            <a:fillRect/>
          </a:stretch>
        </p:blipFill>
        <p:spPr>
          <a:xfrm>
            <a:off x="0" y="1192951"/>
            <a:ext cx="9144000" cy="4472098"/>
          </a:xfrm>
          <a:prstGeom prst="rect">
            <a:avLst/>
          </a:prstGeom>
        </p:spPr>
      </p:pic>
    </p:spTree>
    <p:extLst>
      <p:ext uri="{BB962C8B-B14F-4D97-AF65-F5344CB8AC3E}">
        <p14:creationId xmlns:p14="http://schemas.microsoft.com/office/powerpoint/2010/main" val="3028920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微软雅黑" panose="020B0503020204020204" pitchFamily="34" charset="-122"/>
                <a:ea typeface="微软雅黑" panose="020B0503020204020204" pitchFamily="34" charset="-122"/>
              </a:rPr>
              <a:t>核力简介</a:t>
            </a:r>
            <a:endParaRPr lang="zh-CN" altLang="en-US" sz="2400" dirty="0">
              <a:latin typeface="微软雅黑" panose="020B0503020204020204" pitchFamily="34" charset="-122"/>
              <a:ea typeface="微软雅黑" panose="020B0503020204020204" pitchFamily="34" charset="-122"/>
            </a:endParaRP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bg1"/>
                </a:solidFill>
                <a:latin typeface="微软雅黑" panose="020B0503020204020204" pitchFamily="34" charset="-122"/>
                <a:ea typeface="微软雅黑" panose="020B0503020204020204" pitchFamily="34" charset="-122"/>
              </a:rPr>
              <a:t>High-precision relativistic chiral nuclear force up to NNLO</a:t>
            </a:r>
            <a:endParaRPr lang="zh-CN" altLang="en-US" sz="1100" b="1" dirty="0">
              <a:latin typeface="微软雅黑" panose="020B0503020204020204" pitchFamily="34" charset="-122"/>
              <a:ea typeface="微软雅黑" panose="020B0503020204020204" pitchFamily="34" charset="-122"/>
            </a:endParaRPr>
          </a:p>
        </p:txBody>
      </p:sp>
      <p:sp>
        <p:nvSpPr>
          <p:cNvPr id="11" name="矩形 10"/>
          <p:cNvSpPr/>
          <p:nvPr/>
        </p:nvSpPr>
        <p:spPr>
          <a:xfrm>
            <a:off x="6365966"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7"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0"/>
            <a:ext cx="827314" cy="181339"/>
          </a:xfrm>
        </p:spPr>
        <p:txBody>
          <a:bodyPr/>
          <a:lstStyle/>
          <a:p>
            <a:fld id="{0C913308-F349-4B6D-A68A-DD1791B4A57B}" type="slidenum">
              <a:rPr lang="zh-CN" altLang="en-US" b="1" smtClean="0">
                <a:solidFill>
                  <a:schemeClr val="bg1"/>
                </a:solidFill>
              </a:rPr>
              <a:t>4</a:t>
            </a:fld>
            <a:endParaRPr lang="zh-CN" altLang="en-US" b="1" dirty="0">
              <a:solidFill>
                <a:schemeClr val="bg1"/>
              </a:solidFill>
            </a:endParaRPr>
          </a:p>
        </p:txBody>
      </p:sp>
      <p:sp>
        <p:nvSpPr>
          <p:cNvPr id="14" name="文本框 13"/>
          <p:cNvSpPr txBox="1"/>
          <p:nvPr/>
        </p:nvSpPr>
        <p:spPr>
          <a:xfrm>
            <a:off x="364954" y="831032"/>
            <a:ext cx="4490332" cy="400110"/>
          </a:xfrm>
          <a:prstGeom prst="rect">
            <a:avLst/>
          </a:prstGeom>
          <a:noFill/>
        </p:spPr>
        <p:txBody>
          <a:bodyPr wrap="none" rtlCol="0">
            <a:spAutoFit/>
          </a:bodyPr>
          <a:lstStyle/>
          <a:p>
            <a:pPr marL="342900" indent="-342900">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物理学研究中最为困难的问题之一</a:t>
            </a:r>
          </a:p>
        </p:txBody>
      </p:sp>
      <p:sp>
        <p:nvSpPr>
          <p:cNvPr id="2" name="五边形 1"/>
          <p:cNvSpPr/>
          <p:nvPr/>
        </p:nvSpPr>
        <p:spPr>
          <a:xfrm rot="5400000">
            <a:off x="-1536108" y="3734853"/>
            <a:ext cx="5193983" cy="371683"/>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275058" y="1259200"/>
            <a:ext cx="2464521" cy="338554"/>
          </a:xfrm>
          <a:prstGeom prst="rect">
            <a:avLst/>
          </a:prstGeom>
          <a:noFill/>
        </p:spPr>
        <p:txBody>
          <a:bodyPr wrap="none" rtlCol="0">
            <a:spAutoFit/>
          </a:bodyPr>
          <a:lstStyle/>
          <a:p>
            <a:pPr marL="285750" indent="-285750">
              <a:buFont typeface="Wingdings" panose="05000000000000000000" pitchFamily="2" charset="2"/>
              <a:buChar char="Ø"/>
            </a:pPr>
            <a:r>
              <a:rPr lang="en-US" altLang="zh-CN" sz="1600" dirty="0"/>
              <a:t> Yukawa, Meson theory</a:t>
            </a:r>
            <a:r>
              <a:rPr lang="zh-CN" altLang="en-US" sz="1600" dirty="0"/>
              <a:t> </a:t>
            </a:r>
          </a:p>
        </p:txBody>
      </p:sp>
      <p:sp>
        <p:nvSpPr>
          <p:cNvPr id="41" name="文本框 40"/>
          <p:cNvSpPr txBox="1"/>
          <p:nvPr/>
        </p:nvSpPr>
        <p:spPr>
          <a:xfrm>
            <a:off x="1275058" y="1753045"/>
            <a:ext cx="3891193" cy="338554"/>
          </a:xfrm>
          <a:prstGeom prst="rect">
            <a:avLst/>
          </a:prstGeom>
          <a:noFill/>
        </p:spPr>
        <p:txBody>
          <a:bodyPr wrap="none" rtlCol="0">
            <a:spAutoFit/>
          </a:bodyPr>
          <a:lstStyle/>
          <a:p>
            <a:pPr marL="285750" indent="-285750">
              <a:buFont typeface="Wingdings" panose="05000000000000000000" pitchFamily="2" charset="2"/>
              <a:buChar char="Ø"/>
            </a:pPr>
            <a:r>
              <a:rPr lang="en-US" altLang="zh-CN" sz="1600" dirty="0"/>
              <a:t>One pion exchange, One boson exchange</a:t>
            </a:r>
            <a:endParaRPr lang="zh-CN" altLang="en-US" sz="1600" dirty="0"/>
          </a:p>
        </p:txBody>
      </p:sp>
      <p:sp>
        <p:nvSpPr>
          <p:cNvPr id="5" name="矩形 4"/>
          <p:cNvSpPr/>
          <p:nvPr/>
        </p:nvSpPr>
        <p:spPr>
          <a:xfrm>
            <a:off x="167978" y="1259200"/>
            <a:ext cx="601447" cy="338554"/>
          </a:xfrm>
          <a:prstGeom prst="rect">
            <a:avLst/>
          </a:prstGeom>
        </p:spPr>
        <p:txBody>
          <a:bodyPr wrap="none">
            <a:spAutoFit/>
          </a:bodyPr>
          <a:lstStyle/>
          <a:p>
            <a:r>
              <a:rPr lang="en-US" altLang="zh-CN" sz="1600" dirty="0"/>
              <a:t>1935</a:t>
            </a:r>
            <a:endParaRPr lang="zh-CN" altLang="en-US" sz="1600" dirty="0"/>
          </a:p>
        </p:txBody>
      </p:sp>
      <p:sp>
        <p:nvSpPr>
          <p:cNvPr id="6" name="矩形 5"/>
          <p:cNvSpPr/>
          <p:nvPr/>
        </p:nvSpPr>
        <p:spPr>
          <a:xfrm>
            <a:off x="167978" y="1614546"/>
            <a:ext cx="652743" cy="584775"/>
          </a:xfrm>
          <a:prstGeom prst="rect">
            <a:avLst/>
          </a:prstGeom>
        </p:spPr>
        <p:txBody>
          <a:bodyPr wrap="none">
            <a:spAutoFit/>
          </a:bodyPr>
          <a:lstStyle/>
          <a:p>
            <a:r>
              <a:rPr lang="en-US" altLang="zh-CN" sz="1600" dirty="0"/>
              <a:t>1950’</a:t>
            </a:r>
          </a:p>
          <a:p>
            <a:r>
              <a:rPr lang="en-US" altLang="zh-CN" sz="1600" dirty="0"/>
              <a:t>1960’</a:t>
            </a:r>
            <a:endParaRPr lang="zh-CN" altLang="en-US" sz="1600" dirty="0"/>
          </a:p>
        </p:txBody>
      </p:sp>
      <p:sp>
        <p:nvSpPr>
          <p:cNvPr id="13" name="矩形 12"/>
          <p:cNvSpPr/>
          <p:nvPr/>
        </p:nvSpPr>
        <p:spPr>
          <a:xfrm>
            <a:off x="167978" y="2481354"/>
            <a:ext cx="704039" cy="369332"/>
          </a:xfrm>
          <a:prstGeom prst="rect">
            <a:avLst/>
          </a:prstGeom>
        </p:spPr>
        <p:txBody>
          <a:bodyPr wrap="none">
            <a:spAutoFit/>
          </a:bodyPr>
          <a:lstStyle/>
          <a:p>
            <a:r>
              <a:rPr lang="en-US" altLang="zh-CN" dirty="0"/>
              <a:t>1980’</a:t>
            </a:r>
            <a:endParaRPr lang="zh-CN" altLang="en-US" dirty="0"/>
          </a:p>
        </p:txBody>
      </p:sp>
      <p:grpSp>
        <p:nvGrpSpPr>
          <p:cNvPr id="46" name="组合 45"/>
          <p:cNvGrpSpPr/>
          <p:nvPr/>
        </p:nvGrpSpPr>
        <p:grpSpPr>
          <a:xfrm>
            <a:off x="364954" y="2000230"/>
            <a:ext cx="1483617" cy="713905"/>
            <a:chOff x="3758182" y="2984141"/>
            <a:chExt cx="1729703" cy="1472424"/>
          </a:xfrm>
        </p:grpSpPr>
        <p:sp>
          <p:nvSpPr>
            <p:cNvPr id="47" name="爆炸形 1 46"/>
            <p:cNvSpPr/>
            <p:nvPr/>
          </p:nvSpPr>
          <p:spPr>
            <a:xfrm>
              <a:off x="3758182" y="2984141"/>
              <a:ext cx="1729703" cy="1472424"/>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a:extLst>
                <a:ext uri="{FF2B5EF4-FFF2-40B4-BE49-F238E27FC236}">
                  <a16:creationId xmlns:a16="http://schemas.microsoft.com/office/drawing/2014/main" xmlns="" id="{1E4B9407-00B7-A84E-966E-D5454D224744}"/>
                </a:ext>
              </a:extLst>
            </p:cNvPr>
            <p:cNvSpPr txBox="1"/>
            <p:nvPr/>
          </p:nvSpPr>
          <p:spPr>
            <a:xfrm>
              <a:off x="3935379" y="3216561"/>
              <a:ext cx="1375308" cy="461664"/>
            </a:xfrm>
            <a:prstGeom prst="rect">
              <a:avLst/>
            </a:prstGeom>
            <a:noFill/>
          </p:spPr>
          <p:txBody>
            <a:bodyPr wrap="square" rtlCol="0">
              <a:spAutoFit/>
            </a:bodyPr>
            <a:lstStyle/>
            <a:p>
              <a:pPr algn="ctr"/>
              <a:r>
                <a:rPr lang="en-US" altLang="zh-CN" sz="2400" b="1" dirty="0">
                  <a:solidFill>
                    <a:srgbClr val="FF0000"/>
                  </a:solidFill>
                </a:rPr>
                <a:t>QCD</a:t>
              </a:r>
              <a:endParaRPr lang="zh-CN" altLang="en-US" sz="2400" b="1" dirty="0">
                <a:solidFill>
                  <a:srgbClr val="FF0000"/>
                </a:solidFill>
              </a:endParaRPr>
            </a:p>
          </p:txBody>
        </p:sp>
      </p:grpSp>
      <p:sp>
        <p:nvSpPr>
          <p:cNvPr id="49" name="文本框 48"/>
          <p:cNvSpPr txBox="1"/>
          <p:nvPr/>
        </p:nvSpPr>
        <p:spPr>
          <a:xfrm>
            <a:off x="1275058" y="2496861"/>
            <a:ext cx="1293944" cy="338554"/>
          </a:xfrm>
          <a:prstGeom prst="rect">
            <a:avLst/>
          </a:prstGeom>
          <a:noFill/>
        </p:spPr>
        <p:txBody>
          <a:bodyPr wrap="none" rtlCol="0">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夸克模型</a:t>
            </a:r>
          </a:p>
        </p:txBody>
      </p:sp>
      <p:pic>
        <p:nvPicPr>
          <p:cNvPr id="60" name="图片 59"/>
          <p:cNvPicPr>
            <a:picLocks noChangeAspect="1"/>
          </p:cNvPicPr>
          <p:nvPr/>
        </p:nvPicPr>
        <p:blipFill>
          <a:blip r:embed="rId4"/>
          <a:stretch>
            <a:fillRect/>
          </a:stretch>
        </p:blipFill>
        <p:spPr>
          <a:xfrm>
            <a:off x="2583156" y="2241592"/>
            <a:ext cx="1471902" cy="643161"/>
          </a:xfrm>
          <a:prstGeom prst="rect">
            <a:avLst/>
          </a:prstGeom>
        </p:spPr>
      </p:pic>
      <p:pic>
        <p:nvPicPr>
          <p:cNvPr id="61" name="图片 60"/>
          <p:cNvPicPr>
            <a:picLocks noChangeAspect="1"/>
          </p:cNvPicPr>
          <p:nvPr/>
        </p:nvPicPr>
        <p:blipFill>
          <a:blip r:embed="rId5"/>
          <a:stretch>
            <a:fillRect/>
          </a:stretch>
        </p:blipFill>
        <p:spPr>
          <a:xfrm>
            <a:off x="4166280" y="2229009"/>
            <a:ext cx="1502111" cy="655744"/>
          </a:xfrm>
          <a:prstGeom prst="rect">
            <a:avLst/>
          </a:prstGeom>
        </p:spPr>
      </p:pic>
      <p:grpSp>
        <p:nvGrpSpPr>
          <p:cNvPr id="30" name="组合 29"/>
          <p:cNvGrpSpPr/>
          <p:nvPr/>
        </p:nvGrpSpPr>
        <p:grpSpPr>
          <a:xfrm>
            <a:off x="167978" y="3791227"/>
            <a:ext cx="8453613" cy="1867133"/>
            <a:chOff x="167978" y="3791227"/>
            <a:chExt cx="8453613" cy="1867133"/>
          </a:xfrm>
        </p:grpSpPr>
        <p:sp>
          <p:nvSpPr>
            <p:cNvPr id="52" name="矩形 51"/>
            <p:cNvSpPr/>
            <p:nvPr/>
          </p:nvSpPr>
          <p:spPr>
            <a:xfrm>
              <a:off x="167978" y="3791227"/>
              <a:ext cx="652743" cy="369332"/>
            </a:xfrm>
            <a:prstGeom prst="rect">
              <a:avLst/>
            </a:prstGeom>
          </p:spPr>
          <p:txBody>
            <a:bodyPr wrap="none">
              <a:spAutoFit/>
            </a:bodyPr>
            <a:lstStyle/>
            <a:p>
              <a:r>
                <a:rPr lang="en-US" altLang="zh-CN" dirty="0"/>
                <a:t>1994</a:t>
              </a:r>
              <a:endParaRPr lang="zh-CN" altLang="en-US" dirty="0"/>
            </a:p>
          </p:txBody>
        </p:sp>
        <p:sp>
          <p:nvSpPr>
            <p:cNvPr id="53" name="文本框 52"/>
            <p:cNvSpPr txBox="1"/>
            <p:nvPr/>
          </p:nvSpPr>
          <p:spPr>
            <a:xfrm>
              <a:off x="1238202" y="3806616"/>
              <a:ext cx="5033429" cy="338554"/>
            </a:xfrm>
            <a:prstGeom prst="rect">
              <a:avLst/>
            </a:prstGeom>
            <a:noFill/>
          </p:spPr>
          <p:txBody>
            <a:bodyPr wrap="none" rtlCol="0">
              <a:spAutoFit/>
            </a:bodyPr>
            <a:lstStyle/>
            <a:p>
              <a:pPr marL="285750" indent="-285750">
                <a:buFont typeface="Wingdings" panose="05000000000000000000" pitchFamily="2" charset="2"/>
                <a:buChar char="Ø"/>
              </a:pPr>
              <a:r>
                <a:rPr lang="zh-CN" altLang="en-US" sz="1600" b="1" dirty="0">
                  <a:solidFill>
                    <a:srgbClr val="FF0000"/>
                  </a:solidFill>
                  <a:latin typeface="微软雅黑" panose="020B0503020204020204" pitchFamily="34" charset="-122"/>
                  <a:ea typeface="微软雅黑" panose="020B0503020204020204" pitchFamily="34" charset="-122"/>
                </a:rPr>
                <a:t>高精度 唯象模型</a:t>
              </a:r>
              <a:r>
                <a:rPr lang="en-US" altLang="zh-CN" sz="1600" dirty="0">
                  <a:latin typeface="微软雅黑" panose="020B0503020204020204" pitchFamily="34" charset="-122"/>
                  <a:ea typeface="微软雅黑" panose="020B0503020204020204" pitchFamily="34" charset="-122"/>
                </a:rPr>
                <a:t>: </a:t>
              </a:r>
              <a:r>
                <a:rPr lang="en-US" altLang="zh-CN" sz="1600" b="1" dirty="0">
                  <a:solidFill>
                    <a:srgbClr val="00B050"/>
                  </a:solidFill>
                  <a:latin typeface="微软雅黑" panose="020B0503020204020204" pitchFamily="34" charset="-122"/>
                  <a:ea typeface="微软雅黑" panose="020B0503020204020204" pitchFamily="34" charset="-122"/>
                </a:rPr>
                <a:t>AV18</a:t>
              </a:r>
              <a:r>
                <a:rPr lang="zh-CN" altLang="en-US" sz="1600" dirty="0">
                  <a:latin typeface="微软雅黑" panose="020B0503020204020204" pitchFamily="34" charset="-122"/>
                  <a:ea typeface="微软雅黑" panose="020B0503020204020204" pitchFamily="34" charset="-122"/>
                </a:rPr>
                <a:t>、</a:t>
              </a:r>
              <a:r>
                <a:rPr lang="en-US" altLang="zh-CN" sz="1600" b="1" dirty="0">
                  <a:solidFill>
                    <a:srgbClr val="00B050"/>
                  </a:solidFill>
                  <a:latin typeface="微软雅黑" panose="020B0503020204020204" pitchFamily="34" charset="-122"/>
                  <a:ea typeface="微软雅黑" panose="020B0503020204020204" pitchFamily="34" charset="-122"/>
                </a:rPr>
                <a:t>Reid93</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（算符因子化）</a:t>
              </a:r>
              <a:endParaRPr lang="zh-CN" altLang="en-US" sz="1600" dirty="0">
                <a:solidFill>
                  <a:srgbClr val="00B050"/>
                </a:solidFill>
                <a:latin typeface="微软雅黑" panose="020B0503020204020204" pitchFamily="34" charset="-122"/>
                <a:ea typeface="微软雅黑" panose="020B0503020204020204" pitchFamily="34" charset="-122"/>
              </a:endParaRPr>
            </a:p>
          </p:txBody>
        </p:sp>
        <p:sp>
          <p:nvSpPr>
            <p:cNvPr id="54" name="矩形 53"/>
            <p:cNvSpPr/>
            <p:nvPr/>
          </p:nvSpPr>
          <p:spPr>
            <a:xfrm>
              <a:off x="167978" y="4399647"/>
              <a:ext cx="652743" cy="369332"/>
            </a:xfrm>
            <a:prstGeom prst="rect">
              <a:avLst/>
            </a:prstGeom>
          </p:spPr>
          <p:txBody>
            <a:bodyPr wrap="none">
              <a:spAutoFit/>
            </a:bodyPr>
            <a:lstStyle/>
            <a:p>
              <a:r>
                <a:rPr lang="en-US" altLang="zh-CN" dirty="0"/>
                <a:t>2001</a:t>
              </a:r>
              <a:endParaRPr lang="zh-CN" altLang="en-US" dirty="0"/>
            </a:p>
          </p:txBody>
        </p:sp>
        <p:sp>
          <p:nvSpPr>
            <p:cNvPr id="55" name="文本框 54"/>
            <p:cNvSpPr txBox="1"/>
            <p:nvPr/>
          </p:nvSpPr>
          <p:spPr>
            <a:xfrm>
              <a:off x="1246726" y="4431970"/>
              <a:ext cx="4304383" cy="338554"/>
            </a:xfrm>
            <a:prstGeom prst="rect">
              <a:avLst/>
            </a:prstGeom>
            <a:noFill/>
          </p:spPr>
          <p:txBody>
            <a:bodyPr wrap="none" rtlCol="0">
              <a:spAutoFit/>
            </a:bodyPr>
            <a:lstStyle/>
            <a:p>
              <a:pPr marL="285750" indent="-285750">
                <a:buFont typeface="Wingdings" panose="05000000000000000000" pitchFamily="2" charset="2"/>
                <a:buChar char="Ø"/>
              </a:pPr>
              <a:r>
                <a:rPr lang="zh-CN" altLang="en-US" sz="1600" b="1" dirty="0">
                  <a:solidFill>
                    <a:srgbClr val="FF0000"/>
                  </a:solidFill>
                  <a:latin typeface="微软雅黑" panose="020B0503020204020204" pitchFamily="34" charset="-122"/>
                  <a:ea typeface="微软雅黑" panose="020B0503020204020204" pitchFamily="34" charset="-122"/>
                </a:rPr>
                <a:t>高精度 唯象模型</a:t>
              </a:r>
              <a:r>
                <a:rPr lang="en-US" altLang="zh-CN" sz="1600" dirty="0">
                  <a:latin typeface="微软雅黑" panose="020B0503020204020204" pitchFamily="34" charset="-122"/>
                  <a:ea typeface="微软雅黑" panose="020B0503020204020204" pitchFamily="34" charset="-122"/>
                </a:rPr>
                <a:t>: </a:t>
              </a:r>
              <a:r>
                <a:rPr lang="en-US" altLang="zh-CN" sz="1600" b="1" dirty="0">
                  <a:solidFill>
                    <a:srgbClr val="0070C0"/>
                  </a:solidFill>
                  <a:latin typeface="微软雅黑" panose="020B0503020204020204" pitchFamily="34" charset="-122"/>
                  <a:ea typeface="微软雅黑" panose="020B0503020204020204" pitchFamily="34" charset="-122"/>
                </a:rPr>
                <a:t>CD-Bonn</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（介子交换）</a:t>
              </a:r>
            </a:p>
          </p:txBody>
        </p:sp>
        <p:sp>
          <p:nvSpPr>
            <p:cNvPr id="15" name="矩形 14"/>
            <p:cNvSpPr/>
            <p:nvPr/>
          </p:nvSpPr>
          <p:spPr>
            <a:xfrm>
              <a:off x="7255511" y="4478136"/>
              <a:ext cx="1366080" cy="246221"/>
            </a:xfrm>
            <a:prstGeom prst="rect">
              <a:avLst/>
            </a:prstGeom>
          </p:spPr>
          <p:txBody>
            <a:bodyPr wrap="none">
              <a:spAutoFit/>
            </a:bodyPr>
            <a:lstStyle/>
            <a:p>
              <a:r>
                <a:rPr lang="en-US" altLang="zh-CN" sz="1000" dirty="0">
                  <a:solidFill>
                    <a:srgbClr val="00B0F0"/>
                  </a:solidFill>
                </a:rPr>
                <a:t>R. </a:t>
              </a:r>
              <a:r>
                <a:rPr lang="en-US" altLang="zh-CN" sz="1000" dirty="0" err="1">
                  <a:solidFill>
                    <a:srgbClr val="00B0F0"/>
                  </a:solidFill>
                </a:rPr>
                <a:t>Machleidt</a:t>
              </a:r>
              <a:r>
                <a:rPr lang="en-US" altLang="zh-CN" sz="1000" dirty="0">
                  <a:solidFill>
                    <a:srgbClr val="00B0F0"/>
                  </a:solidFill>
                </a:rPr>
                <a:t>, PRC2001</a:t>
              </a:r>
              <a:endParaRPr lang="zh-CN" altLang="en-US" sz="1000" dirty="0">
                <a:solidFill>
                  <a:srgbClr val="00B0F0"/>
                </a:solidFill>
              </a:endParaRPr>
            </a:p>
          </p:txBody>
        </p:sp>
        <mc:AlternateContent xmlns:mc="http://schemas.openxmlformats.org/markup-compatibility/2006" xmlns:a14="http://schemas.microsoft.com/office/drawing/2010/main">
          <mc:Choice Requires="a14">
            <p:sp>
              <p:nvSpPr>
                <p:cNvPr id="22" name="文本框 21"/>
                <p:cNvSpPr txBox="1"/>
                <p:nvPr/>
              </p:nvSpPr>
              <p:spPr>
                <a:xfrm>
                  <a:off x="1875400" y="4167806"/>
                  <a:ext cx="5318828" cy="222690"/>
                </a:xfrm>
                <a:prstGeom prst="rect">
                  <a:avLst/>
                </a:prstGeom>
                <a:noFill/>
              </p:spPr>
              <p:txBody>
                <a:bodyPr wrap="none" lIns="0" tIns="0" rIns="0" bIns="0" rtlCol="0">
                  <a:spAutoFit/>
                </a:bodyPr>
                <a:lstStyle/>
                <a:p>
                  <a14:m>
                    <m:oMath xmlns:m="http://schemas.openxmlformats.org/officeDocument/2006/math">
                      <m:sSub>
                        <m:sSubPr>
                          <m:ctrlPr>
                            <a:rPr lang="en-US" altLang="zh-CN" sz="1400" i="1" smtClean="0">
                              <a:latin typeface="Cambria Math" panose="02040503050406030204" pitchFamily="18" charset="0"/>
                            </a:rPr>
                          </m:ctrlPr>
                        </m:sSubPr>
                        <m:e>
                          <m:r>
                            <a:rPr lang="en-US" altLang="zh-CN" sz="1400" b="0" i="1" smtClean="0">
                              <a:latin typeface="Cambria Math" panose="02040503050406030204" pitchFamily="18" charset="0"/>
                            </a:rPr>
                            <m:t>𝑉</m:t>
                          </m:r>
                        </m:e>
                        <m:sub>
                          <m:r>
                            <a:rPr lang="en-US" altLang="zh-CN" sz="1400" b="0" i="1" smtClean="0">
                              <a:latin typeface="Cambria Math" panose="02040503050406030204" pitchFamily="18" charset="0"/>
                            </a:rPr>
                            <m:t>𝑁𝑁</m:t>
                          </m:r>
                        </m:sub>
                      </m:sSub>
                      <m:r>
                        <a:rPr lang="en-US" altLang="zh-CN" sz="1400" b="0" i="1" smtClean="0">
                          <a:latin typeface="Cambria Math" panose="02040503050406030204" pitchFamily="18" charset="0"/>
                        </a:rPr>
                        <m:t>=</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𝑉</m:t>
                          </m:r>
                        </m:e>
                        <m:sub>
                          <m:r>
                            <a:rPr lang="en-US" altLang="zh-CN" sz="1400" b="0" i="1" smtClean="0">
                              <a:latin typeface="Cambria Math" panose="02040503050406030204" pitchFamily="18" charset="0"/>
                            </a:rPr>
                            <m:t>𝑐</m:t>
                          </m:r>
                        </m:sub>
                      </m:sSub>
                      <m:d>
                        <m:dPr>
                          <m:ctrlPr>
                            <a:rPr lang="en-US" altLang="zh-CN" sz="1400" i="1" smtClean="0">
                              <a:solidFill>
                                <a:schemeClr val="tx1"/>
                              </a:solidFill>
                              <a:latin typeface="Cambria Math" panose="02040503050406030204" pitchFamily="18" charset="0"/>
                            </a:rPr>
                          </m:ctrlPr>
                        </m:dPr>
                        <m:e>
                          <m:r>
                            <a:rPr lang="en-US" altLang="zh-CN" sz="1400" b="0" i="1" smtClean="0">
                              <a:solidFill>
                                <a:schemeClr val="tx1"/>
                              </a:solidFill>
                              <a:latin typeface="Cambria Math" panose="02040503050406030204" pitchFamily="18" charset="0"/>
                            </a:rPr>
                            <m:t>𝑟</m:t>
                          </m:r>
                        </m:e>
                      </m:d>
                      <m:acc>
                        <m:accPr>
                          <m:chr m:val="̂"/>
                          <m:ctrlPr>
                            <a:rPr lang="en-US" altLang="zh-CN" sz="1400" b="1" i="1" smtClean="0">
                              <a:solidFill>
                                <a:srgbClr val="00B050"/>
                              </a:solidFill>
                              <a:latin typeface="Cambria Math" panose="02040503050406030204" pitchFamily="18" charset="0"/>
                            </a:rPr>
                          </m:ctrlPr>
                        </m:accPr>
                        <m:e>
                          <m:r>
                            <a:rPr lang="en-US" altLang="zh-CN" sz="1400" b="1" i="1" smtClean="0">
                              <a:solidFill>
                                <a:srgbClr val="00B050"/>
                              </a:solidFill>
                              <a:latin typeface="Cambria Math" panose="02040503050406030204" pitchFamily="18" charset="0"/>
                            </a:rPr>
                            <m:t>𝟏</m:t>
                          </m:r>
                        </m:e>
                      </m:acc>
                      <m:r>
                        <a:rPr lang="en-US" altLang="zh-CN" sz="1400" b="0" i="1" smtClean="0">
                          <a:latin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𝑉</m:t>
                          </m:r>
                        </m:e>
                        <m:sub>
                          <m:r>
                            <a:rPr lang="zh-CN" altLang="en-US" sz="1400" i="1" smtClean="0">
                              <a:latin typeface="Cambria Math" panose="02040503050406030204" pitchFamily="18" charset="0"/>
                            </a:rPr>
                            <m:t>𝜎</m:t>
                          </m:r>
                        </m:sub>
                      </m:sSub>
                      <m:d>
                        <m:dPr>
                          <m:ctrlPr>
                            <a:rPr lang="en-US" altLang="zh-CN" sz="1400" b="0" i="1" smtClean="0">
                              <a:latin typeface="Cambria Math" panose="02040503050406030204" pitchFamily="18" charset="0"/>
                            </a:rPr>
                          </m:ctrlPr>
                        </m:dPr>
                        <m:e>
                          <m:r>
                            <a:rPr lang="en-US" altLang="zh-CN" sz="1400" b="0" i="1" smtClean="0">
                              <a:latin typeface="Cambria Math" panose="02040503050406030204" pitchFamily="18" charset="0"/>
                            </a:rPr>
                            <m:t>𝑟</m:t>
                          </m:r>
                        </m:e>
                      </m:d>
                      <m:sSub>
                        <m:sSubPr>
                          <m:ctrlPr>
                            <a:rPr lang="en-US" altLang="zh-CN" sz="1400" b="1" i="1" smtClean="0">
                              <a:solidFill>
                                <a:srgbClr val="00B050"/>
                              </a:solidFill>
                              <a:latin typeface="Cambria Math" panose="02040503050406030204" pitchFamily="18" charset="0"/>
                            </a:rPr>
                          </m:ctrlPr>
                        </m:sSubPr>
                        <m:e>
                          <m:r>
                            <a:rPr lang="zh-CN" altLang="en-US" sz="1400" b="1" i="1" smtClean="0">
                              <a:solidFill>
                                <a:srgbClr val="00B050"/>
                              </a:solidFill>
                              <a:latin typeface="Cambria Math" panose="02040503050406030204" pitchFamily="18" charset="0"/>
                            </a:rPr>
                            <m:t>𝝈</m:t>
                          </m:r>
                        </m:e>
                        <m:sub>
                          <m:r>
                            <a:rPr lang="en-US" altLang="zh-CN" sz="1400" b="1" i="1" smtClean="0">
                              <a:solidFill>
                                <a:srgbClr val="00B050"/>
                              </a:solidFill>
                              <a:latin typeface="Cambria Math" panose="02040503050406030204" pitchFamily="18" charset="0"/>
                            </a:rPr>
                            <m:t>𝟏</m:t>
                          </m:r>
                        </m:sub>
                      </m:sSub>
                      <m:r>
                        <a:rPr lang="en-US" altLang="zh-CN" sz="1400" b="1" i="1" smtClean="0">
                          <a:solidFill>
                            <a:srgbClr val="00B050"/>
                          </a:solidFill>
                          <a:latin typeface="Cambria Math" panose="02040503050406030204" pitchFamily="18" charset="0"/>
                          <a:ea typeface="Cambria Math" panose="02040503050406030204" pitchFamily="18" charset="0"/>
                        </a:rPr>
                        <m:t>∙</m:t>
                      </m:r>
                      <m:sSub>
                        <m:sSubPr>
                          <m:ctrlPr>
                            <a:rPr lang="en-US" altLang="zh-CN" sz="1400" b="1" i="1">
                              <a:solidFill>
                                <a:srgbClr val="00B050"/>
                              </a:solidFill>
                              <a:latin typeface="Cambria Math" panose="02040503050406030204" pitchFamily="18" charset="0"/>
                            </a:rPr>
                          </m:ctrlPr>
                        </m:sSubPr>
                        <m:e>
                          <m:r>
                            <a:rPr lang="zh-CN" altLang="en-US" sz="1400" b="1" i="1">
                              <a:solidFill>
                                <a:srgbClr val="00B050"/>
                              </a:solidFill>
                              <a:latin typeface="Cambria Math" panose="02040503050406030204" pitchFamily="18" charset="0"/>
                            </a:rPr>
                            <m:t>𝝈</m:t>
                          </m:r>
                        </m:e>
                        <m:sub>
                          <m:r>
                            <a:rPr lang="en-US" altLang="zh-CN" sz="1400" b="1" i="1" smtClean="0">
                              <a:solidFill>
                                <a:srgbClr val="00B050"/>
                              </a:solidFill>
                              <a:latin typeface="Cambria Math" panose="02040503050406030204" pitchFamily="18" charset="0"/>
                            </a:rPr>
                            <m:t>𝟐</m:t>
                          </m:r>
                        </m:sub>
                      </m:sSub>
                      <m:r>
                        <a:rPr lang="en-US" altLang="zh-CN" sz="1400" b="0" i="1" smtClean="0">
                          <a:latin typeface="Cambria Math" panose="02040503050406030204" pitchFamily="18" charset="0"/>
                        </a:rPr>
                        <m:t>+ </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𝑉</m:t>
                          </m:r>
                        </m:e>
                        <m:sub>
                          <m:r>
                            <a:rPr lang="en-US" altLang="zh-CN" sz="1400" b="0" i="1" smtClean="0">
                              <a:latin typeface="Cambria Math" panose="02040503050406030204" pitchFamily="18" charset="0"/>
                            </a:rPr>
                            <m:t>𝐿𝑆</m:t>
                          </m:r>
                        </m:sub>
                      </m:sSub>
                      <m:d>
                        <m:dPr>
                          <m:ctrlPr>
                            <a:rPr lang="en-US" altLang="zh-CN" sz="1400" b="0" i="1" smtClean="0">
                              <a:latin typeface="Cambria Math" panose="02040503050406030204" pitchFamily="18" charset="0"/>
                            </a:rPr>
                          </m:ctrlPr>
                        </m:dPr>
                        <m:e>
                          <m:r>
                            <a:rPr lang="en-US" altLang="zh-CN" sz="1400" b="0" i="1" smtClean="0">
                              <a:latin typeface="Cambria Math" panose="02040503050406030204" pitchFamily="18" charset="0"/>
                            </a:rPr>
                            <m:t>𝑟</m:t>
                          </m:r>
                        </m:e>
                      </m:d>
                      <m:r>
                        <a:rPr lang="en-US" altLang="zh-CN" sz="1400" b="0" i="1" smtClean="0">
                          <a:latin typeface="Cambria Math" panose="02040503050406030204" pitchFamily="18" charset="0"/>
                        </a:rPr>
                        <m:t> </m:t>
                      </m:r>
                      <m:r>
                        <a:rPr lang="en-US" altLang="zh-CN" sz="1400" b="1" i="1" smtClean="0">
                          <a:solidFill>
                            <a:srgbClr val="00B050"/>
                          </a:solidFill>
                          <a:latin typeface="Cambria Math" panose="02040503050406030204" pitchFamily="18" charset="0"/>
                        </a:rPr>
                        <m:t>𝑳</m:t>
                      </m:r>
                      <m:r>
                        <a:rPr lang="en-US" altLang="zh-CN" sz="1400" b="1" i="1" smtClean="0">
                          <a:solidFill>
                            <a:srgbClr val="00B050"/>
                          </a:solidFill>
                          <a:latin typeface="Cambria Math" panose="02040503050406030204" pitchFamily="18" charset="0"/>
                          <a:ea typeface="Cambria Math" panose="02040503050406030204" pitchFamily="18" charset="0"/>
                        </a:rPr>
                        <m:t>∙</m:t>
                      </m:r>
                      <m:r>
                        <a:rPr lang="en-US" altLang="zh-CN" sz="1400" b="1" i="1" smtClean="0">
                          <a:solidFill>
                            <a:srgbClr val="00B050"/>
                          </a:solidFill>
                          <a:latin typeface="Cambria Math" panose="02040503050406030204" pitchFamily="18" charset="0"/>
                          <a:ea typeface="Cambria Math" panose="02040503050406030204" pitchFamily="18" charset="0"/>
                        </a:rPr>
                        <m:t>𝑺</m:t>
                      </m:r>
                      <m:r>
                        <a:rPr lang="en-US" altLang="zh-CN" sz="1400" b="0" i="1" smtClean="0">
                          <a:latin typeface="Cambria Math" panose="02040503050406030204" pitchFamily="18" charset="0"/>
                          <a:ea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𝑉</m:t>
                          </m:r>
                        </m:e>
                        <m:sub>
                          <m:r>
                            <a:rPr lang="en-US" altLang="zh-CN" sz="1400" b="0" i="1" smtClean="0">
                              <a:latin typeface="Cambria Math" panose="02040503050406030204" pitchFamily="18" charset="0"/>
                            </a:rPr>
                            <m:t>𝑇</m:t>
                          </m:r>
                        </m:sub>
                      </m:sSub>
                      <m:d>
                        <m:dPr>
                          <m:ctrlPr>
                            <a:rPr lang="en-US" altLang="zh-CN" sz="1400" i="1">
                              <a:latin typeface="Cambria Math" panose="02040503050406030204" pitchFamily="18" charset="0"/>
                            </a:rPr>
                          </m:ctrlPr>
                        </m:dPr>
                        <m:e>
                          <m:r>
                            <a:rPr lang="en-US" altLang="zh-CN" sz="1400" i="1">
                              <a:latin typeface="Cambria Math" panose="02040503050406030204" pitchFamily="18" charset="0"/>
                            </a:rPr>
                            <m:t>𝑟</m:t>
                          </m:r>
                        </m:e>
                      </m:d>
                      <m:r>
                        <a:rPr lang="en-US" altLang="zh-CN" sz="1400" i="1">
                          <a:latin typeface="Cambria Math" panose="02040503050406030204" pitchFamily="18" charset="0"/>
                        </a:rPr>
                        <m:t> </m:t>
                      </m:r>
                      <m:sSub>
                        <m:sSubPr>
                          <m:ctrlPr>
                            <a:rPr lang="en-US" altLang="zh-CN" sz="1400" b="1" i="1" dirty="0" smtClean="0">
                              <a:solidFill>
                                <a:srgbClr val="00B050"/>
                              </a:solidFill>
                              <a:latin typeface="Cambria Math" panose="02040503050406030204" pitchFamily="18" charset="0"/>
                            </a:rPr>
                          </m:ctrlPr>
                        </m:sSubPr>
                        <m:e>
                          <m:r>
                            <a:rPr lang="zh-CN" altLang="en-US" sz="1400" b="1" i="1" dirty="0" smtClean="0">
                              <a:solidFill>
                                <a:srgbClr val="00B050"/>
                              </a:solidFill>
                              <a:latin typeface="Cambria Math" panose="02040503050406030204" pitchFamily="18" charset="0"/>
                            </a:rPr>
                            <m:t>𝝈</m:t>
                          </m:r>
                        </m:e>
                        <m:sub>
                          <m:r>
                            <a:rPr lang="en-US" altLang="zh-CN" sz="1400" b="1" i="1" dirty="0" smtClean="0">
                              <a:solidFill>
                                <a:srgbClr val="00B050"/>
                              </a:solidFill>
                              <a:latin typeface="Cambria Math" panose="02040503050406030204" pitchFamily="18" charset="0"/>
                            </a:rPr>
                            <m:t>𝟏</m:t>
                          </m:r>
                        </m:sub>
                      </m:sSub>
                      <m:r>
                        <a:rPr lang="en-US" altLang="zh-CN" sz="1400" b="1" i="1">
                          <a:solidFill>
                            <a:srgbClr val="00B050"/>
                          </a:solidFill>
                          <a:latin typeface="Cambria Math" panose="02040503050406030204" pitchFamily="18" charset="0"/>
                          <a:ea typeface="Cambria Math" panose="02040503050406030204" pitchFamily="18" charset="0"/>
                        </a:rPr>
                        <m:t>∙</m:t>
                      </m:r>
                      <m:r>
                        <a:rPr lang="en-US" altLang="zh-CN" sz="1400" b="1" i="1" smtClean="0">
                          <a:solidFill>
                            <a:srgbClr val="00B050"/>
                          </a:solidFill>
                          <a:latin typeface="Cambria Math" panose="02040503050406030204" pitchFamily="18" charset="0"/>
                          <a:ea typeface="Cambria Math" panose="02040503050406030204" pitchFamily="18" charset="0"/>
                        </a:rPr>
                        <m:t>𝒒</m:t>
                      </m:r>
                      <m:sSub>
                        <m:sSubPr>
                          <m:ctrlPr>
                            <a:rPr lang="en-US" altLang="zh-CN" sz="1400" b="1" i="1" dirty="0">
                              <a:solidFill>
                                <a:srgbClr val="00B050"/>
                              </a:solidFill>
                              <a:latin typeface="Cambria Math" panose="02040503050406030204" pitchFamily="18" charset="0"/>
                            </a:rPr>
                          </m:ctrlPr>
                        </m:sSubPr>
                        <m:e>
                          <m:r>
                            <a:rPr lang="zh-CN" altLang="en-US" sz="1400" b="1" i="1" dirty="0">
                              <a:solidFill>
                                <a:srgbClr val="00B050"/>
                              </a:solidFill>
                              <a:latin typeface="Cambria Math" panose="02040503050406030204" pitchFamily="18" charset="0"/>
                            </a:rPr>
                            <m:t>𝝈</m:t>
                          </m:r>
                        </m:e>
                        <m:sub>
                          <m:r>
                            <a:rPr lang="en-US" altLang="zh-CN" sz="1400" b="1" i="1" dirty="0" smtClean="0">
                              <a:solidFill>
                                <a:srgbClr val="00B050"/>
                              </a:solidFill>
                              <a:latin typeface="Cambria Math" panose="02040503050406030204" pitchFamily="18" charset="0"/>
                            </a:rPr>
                            <m:t>𝟐</m:t>
                          </m:r>
                        </m:sub>
                      </m:sSub>
                      <m:r>
                        <a:rPr lang="en-US" altLang="zh-CN" sz="1400" b="1" i="1">
                          <a:solidFill>
                            <a:srgbClr val="00B050"/>
                          </a:solidFill>
                          <a:latin typeface="Cambria Math" panose="02040503050406030204" pitchFamily="18" charset="0"/>
                          <a:ea typeface="Cambria Math" panose="02040503050406030204" pitchFamily="18" charset="0"/>
                        </a:rPr>
                        <m:t>∙</m:t>
                      </m:r>
                      <m:r>
                        <a:rPr lang="en-US" altLang="zh-CN" sz="1400" b="1" i="1">
                          <a:solidFill>
                            <a:srgbClr val="00B050"/>
                          </a:solidFill>
                          <a:latin typeface="Cambria Math" panose="02040503050406030204" pitchFamily="18" charset="0"/>
                          <a:ea typeface="Cambria Math" panose="02040503050406030204" pitchFamily="18" charset="0"/>
                        </a:rPr>
                        <m:t>𝒒</m:t>
                      </m:r>
                      <m:r>
                        <a:rPr lang="en-US" altLang="zh-CN" sz="1400" b="0" i="1" smtClean="0">
                          <a:latin typeface="Cambria Math" panose="02040503050406030204" pitchFamily="18" charset="0"/>
                          <a:ea typeface="Cambria Math" panose="02040503050406030204" pitchFamily="18" charset="0"/>
                        </a:rPr>
                        <m:t>+</m:t>
                      </m:r>
                    </m:oMath>
                  </a14:m>
                  <a:r>
                    <a:rPr lang="en-US" altLang="zh-CN" sz="1400" dirty="0"/>
                    <a:t> ······</a:t>
                  </a:r>
                  <a:endParaRPr lang="zh-CN" altLang="en-US" sz="1400" dirty="0"/>
                </a:p>
              </p:txBody>
            </p:sp>
          </mc:Choice>
          <mc:Fallback xmlns="">
            <p:sp>
              <p:nvSpPr>
                <p:cNvPr id="22" name="文本框 21"/>
                <p:cNvSpPr txBox="1">
                  <a:spLocks noRot="1" noChangeAspect="1" noMove="1" noResize="1" noEditPoints="1" noAdjustHandles="1" noChangeArrowheads="1" noChangeShapeType="1" noTextEdit="1"/>
                </p:cNvSpPr>
                <p:nvPr/>
              </p:nvSpPr>
              <p:spPr>
                <a:xfrm>
                  <a:off x="1875400" y="4167806"/>
                  <a:ext cx="5318828" cy="222690"/>
                </a:xfrm>
                <a:prstGeom prst="rect">
                  <a:avLst/>
                </a:prstGeom>
                <a:blipFill rotWithShape="0">
                  <a:blip r:embed="rId12"/>
                  <a:stretch>
                    <a:fillRect l="-1147" t="-25000" r="-1147" b="-52778"/>
                  </a:stretch>
                </a:blipFill>
              </p:spPr>
              <p:txBody>
                <a:bodyPr/>
                <a:lstStyle/>
                <a:p>
                  <a:r>
                    <a:rPr lang="zh-CN" altLang="en-US">
                      <a:noFill/>
                    </a:rPr>
                    <a:t> </a:t>
                  </a:r>
                </a:p>
              </p:txBody>
            </p:sp>
          </mc:Fallback>
        </mc:AlternateContent>
        <p:sp>
          <p:nvSpPr>
            <p:cNvPr id="23" name="矩形 22"/>
            <p:cNvSpPr/>
            <p:nvPr/>
          </p:nvSpPr>
          <p:spPr>
            <a:xfrm>
              <a:off x="7255511" y="4019266"/>
              <a:ext cx="1122423" cy="246221"/>
            </a:xfrm>
            <a:prstGeom prst="rect">
              <a:avLst/>
            </a:prstGeom>
          </p:spPr>
          <p:txBody>
            <a:bodyPr wrap="none">
              <a:spAutoFit/>
            </a:bodyPr>
            <a:lstStyle/>
            <a:p>
              <a:r>
                <a:rPr lang="en-US" altLang="zh-CN" sz="1000" dirty="0">
                  <a:solidFill>
                    <a:srgbClr val="00B0F0"/>
                  </a:solidFill>
                </a:rPr>
                <a:t>V. </a:t>
              </a:r>
              <a:r>
                <a:rPr lang="en-US" altLang="zh-CN" sz="1000" dirty="0" err="1">
                  <a:solidFill>
                    <a:srgbClr val="00B0F0"/>
                  </a:solidFill>
                </a:rPr>
                <a:t>Stoks</a:t>
              </a:r>
              <a:r>
                <a:rPr lang="en-US" altLang="zh-CN" sz="1000" dirty="0">
                  <a:solidFill>
                    <a:srgbClr val="00B0F0"/>
                  </a:solidFill>
                </a:rPr>
                <a:t>, PRC1994</a:t>
              </a:r>
              <a:endParaRPr lang="zh-CN" altLang="en-US" sz="1000" dirty="0">
                <a:solidFill>
                  <a:srgbClr val="00B0F0"/>
                </a:solidFill>
              </a:endParaRPr>
            </a:p>
          </p:txBody>
        </p:sp>
        <p:sp>
          <p:nvSpPr>
            <p:cNvPr id="24" name="矩形 23"/>
            <p:cNvSpPr/>
            <p:nvPr/>
          </p:nvSpPr>
          <p:spPr>
            <a:xfrm>
              <a:off x="7259212" y="4222505"/>
              <a:ext cx="1218603" cy="246221"/>
            </a:xfrm>
            <a:prstGeom prst="rect">
              <a:avLst/>
            </a:prstGeom>
          </p:spPr>
          <p:txBody>
            <a:bodyPr wrap="none">
              <a:spAutoFit/>
            </a:bodyPr>
            <a:lstStyle/>
            <a:p>
              <a:r>
                <a:rPr lang="en-US" altLang="zh-CN" sz="1000" dirty="0">
                  <a:solidFill>
                    <a:srgbClr val="00B0F0"/>
                  </a:solidFill>
                </a:rPr>
                <a:t>R. Wiringa,PRC1994</a:t>
              </a:r>
              <a:endParaRPr lang="zh-CN" altLang="en-US" sz="1000" dirty="0">
                <a:solidFill>
                  <a:srgbClr val="00B0F0"/>
                </a:solidFill>
              </a:endParaRPr>
            </a:p>
          </p:txBody>
        </p:sp>
        <p:pic>
          <p:nvPicPr>
            <p:cNvPr id="25" name="图片 24"/>
            <p:cNvPicPr>
              <a:picLocks noChangeAspect="1"/>
            </p:cNvPicPr>
            <p:nvPr/>
          </p:nvPicPr>
          <p:blipFill>
            <a:blip r:embed="rId13"/>
            <a:stretch>
              <a:fillRect/>
            </a:stretch>
          </p:blipFill>
          <p:spPr>
            <a:xfrm>
              <a:off x="2277364" y="4821132"/>
              <a:ext cx="2613347" cy="837228"/>
            </a:xfrm>
            <a:prstGeom prst="rect">
              <a:avLst/>
            </a:prstGeom>
          </p:spPr>
        </p:pic>
      </p:grpSp>
      <p:grpSp>
        <p:nvGrpSpPr>
          <p:cNvPr id="29" name="组合 28"/>
          <p:cNvGrpSpPr/>
          <p:nvPr/>
        </p:nvGrpSpPr>
        <p:grpSpPr>
          <a:xfrm>
            <a:off x="167978" y="5461044"/>
            <a:ext cx="7087533" cy="1052968"/>
            <a:chOff x="167978" y="5461044"/>
            <a:chExt cx="7087533" cy="1052968"/>
          </a:xfrm>
        </p:grpSpPr>
        <p:sp>
          <p:nvSpPr>
            <p:cNvPr id="56" name="矩形 55"/>
            <p:cNvSpPr/>
            <p:nvPr/>
          </p:nvSpPr>
          <p:spPr>
            <a:xfrm>
              <a:off x="167978" y="5806535"/>
              <a:ext cx="652743" cy="369332"/>
            </a:xfrm>
            <a:prstGeom prst="rect">
              <a:avLst/>
            </a:prstGeom>
          </p:spPr>
          <p:txBody>
            <a:bodyPr wrap="none">
              <a:spAutoFit/>
            </a:bodyPr>
            <a:lstStyle/>
            <a:p>
              <a:r>
                <a:rPr lang="en-US" altLang="zh-CN" dirty="0"/>
                <a:t>2006</a:t>
              </a:r>
              <a:endParaRPr lang="zh-CN" altLang="en-US" dirty="0"/>
            </a:p>
          </p:txBody>
        </p:sp>
        <p:sp>
          <p:nvSpPr>
            <p:cNvPr id="57" name="文本框 56"/>
            <p:cNvSpPr txBox="1"/>
            <p:nvPr/>
          </p:nvSpPr>
          <p:spPr>
            <a:xfrm>
              <a:off x="1246726" y="5801450"/>
              <a:ext cx="2920992" cy="338554"/>
            </a:xfrm>
            <a:prstGeom prst="rect">
              <a:avLst/>
            </a:prstGeom>
            <a:noFill/>
          </p:spPr>
          <p:txBody>
            <a:bodyPr wrap="none" rtlCol="0">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完整动力学的</a:t>
              </a:r>
              <a:r>
                <a:rPr lang="en-US" altLang="zh-CN" sz="1600" b="1" dirty="0">
                  <a:solidFill>
                    <a:srgbClr val="F62AF6"/>
                  </a:solidFill>
                  <a:latin typeface="微软雅黑" panose="020B0503020204020204" pitchFamily="34" charset="-122"/>
                  <a:ea typeface="微软雅黑" panose="020B0503020204020204" pitchFamily="34" charset="-122"/>
                </a:rPr>
                <a:t>Lattice QCD</a:t>
              </a:r>
              <a:endParaRPr lang="zh-CN" altLang="en-US" sz="1600" b="1" dirty="0">
                <a:solidFill>
                  <a:srgbClr val="F62AF6"/>
                </a:solidFill>
                <a:latin typeface="微软雅黑" panose="020B0503020204020204" pitchFamily="34" charset="-122"/>
                <a:ea typeface="微软雅黑" panose="020B0503020204020204" pitchFamily="34" charset="-122"/>
              </a:endParaRPr>
            </a:p>
          </p:txBody>
        </p:sp>
        <p:pic>
          <p:nvPicPr>
            <p:cNvPr id="58" name="图片 57"/>
            <p:cNvPicPr>
              <a:picLocks noChangeAspect="1"/>
            </p:cNvPicPr>
            <p:nvPr/>
          </p:nvPicPr>
          <p:blipFill>
            <a:blip r:embed="rId14"/>
            <a:stretch>
              <a:fillRect/>
            </a:stretch>
          </p:blipFill>
          <p:spPr>
            <a:xfrm>
              <a:off x="5620444" y="5461044"/>
              <a:ext cx="1635067" cy="1052968"/>
            </a:xfrm>
            <a:prstGeom prst="rect">
              <a:avLst/>
            </a:prstGeom>
          </p:spPr>
        </p:pic>
        <p:sp>
          <p:nvSpPr>
            <p:cNvPr id="59" name="文本框 58"/>
            <p:cNvSpPr txBox="1"/>
            <p:nvPr/>
          </p:nvSpPr>
          <p:spPr>
            <a:xfrm>
              <a:off x="4223038" y="5847616"/>
              <a:ext cx="1184940" cy="246221"/>
            </a:xfrm>
            <a:prstGeom prst="rect">
              <a:avLst/>
            </a:prstGeom>
            <a:noFill/>
          </p:spPr>
          <p:txBody>
            <a:bodyPr wrap="none" rtlCol="0">
              <a:spAutoFit/>
            </a:bodyPr>
            <a:lstStyle/>
            <a:p>
              <a:r>
                <a:rPr lang="en-US" altLang="zh-CN" sz="1000" dirty="0" err="1">
                  <a:solidFill>
                    <a:srgbClr val="00B0F0"/>
                  </a:solidFill>
                </a:rPr>
                <a:t>S.R.Beane</a:t>
              </a:r>
              <a:r>
                <a:rPr lang="en-US" altLang="zh-CN" sz="1000" dirty="0">
                  <a:solidFill>
                    <a:srgbClr val="00B0F0"/>
                  </a:solidFill>
                </a:rPr>
                <a:t> PRL2006</a:t>
              </a:r>
              <a:endParaRPr lang="zh-CN" altLang="en-US" sz="1000" dirty="0">
                <a:solidFill>
                  <a:srgbClr val="00B0F0"/>
                </a:solidFill>
              </a:endParaRPr>
            </a:p>
          </p:txBody>
        </p:sp>
      </p:grpSp>
      <p:grpSp>
        <p:nvGrpSpPr>
          <p:cNvPr id="36" name="组合 35"/>
          <p:cNvGrpSpPr/>
          <p:nvPr/>
        </p:nvGrpSpPr>
        <p:grpSpPr>
          <a:xfrm>
            <a:off x="167978" y="2858732"/>
            <a:ext cx="8386586" cy="990429"/>
            <a:chOff x="167978" y="2858732"/>
            <a:chExt cx="8386586" cy="990429"/>
          </a:xfrm>
        </p:grpSpPr>
        <p:grpSp>
          <p:nvGrpSpPr>
            <p:cNvPr id="28" name="组合 27"/>
            <p:cNvGrpSpPr/>
            <p:nvPr/>
          </p:nvGrpSpPr>
          <p:grpSpPr>
            <a:xfrm>
              <a:off x="167978" y="2858732"/>
              <a:ext cx="7121492" cy="990429"/>
              <a:chOff x="167978" y="2858732"/>
              <a:chExt cx="7121492" cy="990429"/>
            </a:xfrm>
          </p:grpSpPr>
          <p:sp>
            <p:nvSpPr>
              <p:cNvPr id="50" name="矩形 49"/>
              <p:cNvSpPr/>
              <p:nvPr/>
            </p:nvSpPr>
            <p:spPr>
              <a:xfrm>
                <a:off x="167978" y="2858732"/>
                <a:ext cx="710451" cy="369332"/>
              </a:xfrm>
              <a:prstGeom prst="rect">
                <a:avLst/>
              </a:prstGeom>
            </p:spPr>
            <p:txBody>
              <a:bodyPr wrap="none">
                <a:spAutoFit/>
              </a:bodyPr>
              <a:lstStyle/>
              <a:p>
                <a:r>
                  <a:rPr lang="en-US" altLang="zh-CN" dirty="0"/>
                  <a:t>1990’</a:t>
                </a:r>
              </a:p>
            </p:txBody>
          </p:sp>
          <p:sp>
            <p:nvSpPr>
              <p:cNvPr id="51" name="文本框 50"/>
              <p:cNvSpPr txBox="1"/>
              <p:nvPr/>
            </p:nvSpPr>
            <p:spPr>
              <a:xfrm>
                <a:off x="1275058" y="2882718"/>
                <a:ext cx="2832635" cy="338554"/>
              </a:xfrm>
              <a:prstGeom prst="rect">
                <a:avLst/>
              </a:prstGeom>
              <a:noFill/>
            </p:spPr>
            <p:txBody>
              <a:bodyPr wrap="none" rtlCol="0">
                <a:spAutoFit/>
              </a:bodyPr>
              <a:lstStyle/>
              <a:p>
                <a:pPr marL="285750" indent="-285750">
                  <a:buFont typeface="Wingdings" panose="05000000000000000000" pitchFamily="2" charset="2"/>
                  <a:buChar char="Ø"/>
                </a:pPr>
                <a:r>
                  <a:rPr lang="en-US" altLang="zh-CN" sz="1600" dirty="0">
                    <a:latin typeface="微软雅黑" panose="020B0503020204020204" pitchFamily="34" charset="-122"/>
                    <a:ea typeface="微软雅黑" panose="020B0503020204020204" pitchFamily="34" charset="-122"/>
                  </a:rPr>
                  <a:t>Weinberg,  </a:t>
                </a:r>
                <a:r>
                  <a:rPr lang="zh-CN" altLang="en-US" sz="1600" b="1" dirty="0">
                    <a:solidFill>
                      <a:srgbClr val="FF0000"/>
                    </a:solidFill>
                    <a:latin typeface="微软雅黑" panose="020B0503020204020204" pitchFamily="34" charset="-122"/>
                    <a:ea typeface="微软雅黑" panose="020B0503020204020204" pitchFamily="34" charset="-122"/>
                  </a:rPr>
                  <a:t>手征有效场论</a:t>
                </a:r>
              </a:p>
            </p:txBody>
          </p:sp>
          <p:pic>
            <p:nvPicPr>
              <p:cNvPr id="16" name="图片 15"/>
              <p:cNvPicPr>
                <a:picLocks noChangeAspect="1"/>
              </p:cNvPicPr>
              <p:nvPr/>
            </p:nvPicPr>
            <p:blipFill>
              <a:blip r:embed="rId15"/>
              <a:stretch>
                <a:fillRect/>
              </a:stretch>
            </p:blipFill>
            <p:spPr>
              <a:xfrm>
                <a:off x="2311968" y="3201363"/>
                <a:ext cx="953820" cy="625163"/>
              </a:xfrm>
              <a:prstGeom prst="rect">
                <a:avLst/>
              </a:prstGeom>
            </p:spPr>
          </p:pic>
          <p:grpSp>
            <p:nvGrpSpPr>
              <p:cNvPr id="19" name="组合 18"/>
              <p:cNvGrpSpPr/>
              <p:nvPr/>
            </p:nvGrpSpPr>
            <p:grpSpPr>
              <a:xfrm>
                <a:off x="3612976" y="3188178"/>
                <a:ext cx="2777974" cy="660983"/>
                <a:chOff x="3612976" y="3188178"/>
                <a:chExt cx="2777974" cy="660983"/>
              </a:xfrm>
            </p:grpSpPr>
            <p:pic>
              <p:nvPicPr>
                <p:cNvPr id="17" name="图片 16"/>
                <p:cNvPicPr>
                  <a:picLocks noChangeAspect="1"/>
                </p:cNvPicPr>
                <p:nvPr/>
              </p:nvPicPr>
              <p:blipFill>
                <a:blip r:embed="rId16"/>
                <a:stretch>
                  <a:fillRect/>
                </a:stretch>
              </p:blipFill>
              <p:spPr>
                <a:xfrm>
                  <a:off x="3612976" y="3188178"/>
                  <a:ext cx="1379443" cy="660983"/>
                </a:xfrm>
                <a:prstGeom prst="rect">
                  <a:avLst/>
                </a:prstGeom>
              </p:spPr>
            </p:pic>
            <p:pic>
              <p:nvPicPr>
                <p:cNvPr id="18" name="图片 17"/>
                <p:cNvPicPr>
                  <a:picLocks noChangeAspect="1"/>
                </p:cNvPicPr>
                <p:nvPr/>
              </p:nvPicPr>
              <p:blipFill>
                <a:blip r:embed="rId17"/>
                <a:stretch>
                  <a:fillRect/>
                </a:stretch>
              </p:blipFill>
              <p:spPr>
                <a:xfrm>
                  <a:off x="5021357" y="3213375"/>
                  <a:ext cx="1369593" cy="618641"/>
                </a:xfrm>
                <a:prstGeom prst="rect">
                  <a:avLst/>
                </a:prstGeom>
              </p:spPr>
            </p:pic>
          </p:grpSp>
          <mc:AlternateContent xmlns:mc="http://schemas.openxmlformats.org/markup-compatibility/2006" xmlns:a14="http://schemas.microsoft.com/office/drawing/2010/main">
            <mc:Choice Requires="a14">
              <p:sp>
                <p:nvSpPr>
                  <p:cNvPr id="20" name="文本框 19"/>
                  <p:cNvSpPr txBox="1"/>
                  <p:nvPr/>
                </p:nvSpPr>
                <p:spPr>
                  <a:xfrm>
                    <a:off x="3358014" y="3365490"/>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oMath>
                      </m:oMathPara>
                    </a14:m>
                    <a:endParaRPr lang="zh-CN" altLang="en-US" dirty="0"/>
                  </a:p>
                </p:txBody>
              </p:sp>
            </mc:Choice>
            <mc:Fallback xmlns="">
              <p:sp>
                <p:nvSpPr>
                  <p:cNvPr id="20" name="文本框 19"/>
                  <p:cNvSpPr txBox="1">
                    <a:spLocks noRot="1" noChangeAspect="1" noMove="1" noResize="1" noEditPoints="1" noAdjustHandles="1" noChangeArrowheads="1" noChangeShapeType="1" noTextEdit="1"/>
                  </p:cNvSpPr>
                  <p:nvPr/>
                </p:nvSpPr>
                <p:spPr>
                  <a:xfrm>
                    <a:off x="3358014" y="3365490"/>
                    <a:ext cx="226024" cy="276999"/>
                  </a:xfrm>
                  <a:prstGeom prst="rect">
                    <a:avLst/>
                  </a:prstGeom>
                  <a:blipFill rotWithShape="0">
                    <a:blip r:embed="rId10"/>
                    <a:stretch>
                      <a:fillRect l="-24324" r="-18919" b="-65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8" name="文本框 67"/>
                  <p:cNvSpPr txBox="1"/>
                  <p:nvPr/>
                </p:nvSpPr>
                <p:spPr>
                  <a:xfrm>
                    <a:off x="6437977" y="3375444"/>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oMath>
                      </m:oMathPara>
                    </a14:m>
                    <a:endParaRPr lang="zh-CN" altLang="en-US" dirty="0"/>
                  </a:p>
                </p:txBody>
              </p:sp>
            </mc:Choice>
            <mc:Fallback xmlns="">
              <p:sp>
                <p:nvSpPr>
                  <p:cNvPr id="68" name="文本框 67"/>
                  <p:cNvSpPr txBox="1">
                    <a:spLocks noRot="1" noChangeAspect="1" noMove="1" noResize="1" noEditPoints="1" noAdjustHandles="1" noChangeArrowheads="1" noChangeShapeType="1" noTextEdit="1"/>
                  </p:cNvSpPr>
                  <p:nvPr/>
                </p:nvSpPr>
                <p:spPr>
                  <a:xfrm>
                    <a:off x="6437977" y="3375444"/>
                    <a:ext cx="226024" cy="276999"/>
                  </a:xfrm>
                  <a:prstGeom prst="rect">
                    <a:avLst/>
                  </a:prstGeom>
                  <a:blipFill rotWithShape="0">
                    <a:blip r:embed="rId11"/>
                    <a:stretch>
                      <a:fillRect l="-21622" r="-21622" b="-6667"/>
                    </a:stretch>
                  </a:blipFill>
                </p:spPr>
                <p:txBody>
                  <a:bodyPr/>
                  <a:lstStyle/>
                  <a:p>
                    <a:r>
                      <a:rPr lang="zh-CN" altLang="en-US">
                        <a:noFill/>
                      </a:rPr>
                      <a:t> </a:t>
                    </a:r>
                  </a:p>
                </p:txBody>
              </p:sp>
            </mc:Fallback>
          </mc:AlternateContent>
          <p:sp>
            <p:nvSpPr>
              <p:cNvPr id="21" name="文本框 20"/>
              <p:cNvSpPr txBox="1"/>
              <p:nvPr/>
            </p:nvSpPr>
            <p:spPr>
              <a:xfrm>
                <a:off x="6758555" y="3338029"/>
                <a:ext cx="530915" cy="369332"/>
              </a:xfrm>
              <a:prstGeom prst="rect">
                <a:avLst/>
              </a:prstGeom>
              <a:noFill/>
            </p:spPr>
            <p:txBody>
              <a:bodyPr wrap="none" rtlCol="0">
                <a:spAutoFit/>
              </a:bodyPr>
              <a:lstStyle/>
              <a:p>
                <a:r>
                  <a:rPr lang="en-US" altLang="zh-CN" dirty="0"/>
                  <a:t>······</a:t>
                </a:r>
                <a:endParaRPr lang="zh-CN" altLang="en-US" dirty="0"/>
              </a:p>
            </p:txBody>
          </p:sp>
          <p:sp>
            <p:nvSpPr>
              <p:cNvPr id="27" name="矩形 26"/>
              <p:cNvSpPr/>
              <p:nvPr/>
            </p:nvSpPr>
            <p:spPr>
              <a:xfrm>
                <a:off x="4866279" y="2970931"/>
                <a:ext cx="1330814" cy="246221"/>
              </a:xfrm>
              <a:prstGeom prst="rect">
                <a:avLst/>
              </a:prstGeom>
            </p:spPr>
            <p:txBody>
              <a:bodyPr wrap="none">
                <a:spAutoFit/>
              </a:bodyPr>
              <a:lstStyle/>
              <a:p>
                <a:r>
                  <a:rPr lang="en-US" altLang="zh-CN" sz="1000" dirty="0">
                    <a:solidFill>
                      <a:srgbClr val="00B0F0"/>
                    </a:solidFill>
                  </a:rPr>
                  <a:t>S. Weinberg, PLB1990</a:t>
                </a:r>
                <a:endParaRPr lang="zh-CN" altLang="en-US" sz="1000" dirty="0">
                  <a:solidFill>
                    <a:srgbClr val="00B0F0"/>
                  </a:solidFill>
                </a:endParaRPr>
              </a:p>
            </p:txBody>
          </p:sp>
        </p:grpSp>
        <p:sp>
          <p:nvSpPr>
            <p:cNvPr id="62" name="圆角矩形 61"/>
            <p:cNvSpPr/>
            <p:nvPr/>
          </p:nvSpPr>
          <p:spPr>
            <a:xfrm>
              <a:off x="6888480" y="2942174"/>
              <a:ext cx="1666084" cy="379367"/>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0000"/>
                  </a:solidFill>
                  <a:latin typeface="微软雅黑" panose="020B0503020204020204" pitchFamily="34" charset="-122"/>
                  <a:ea typeface="微软雅黑" panose="020B0503020204020204" pitchFamily="34" charset="-122"/>
                </a:rPr>
                <a:t>现代核力</a:t>
              </a:r>
              <a:endParaRPr lang="en-US" b="1" dirty="0">
                <a:solidFill>
                  <a:srgbClr val="FF0000"/>
                </a:solidFill>
                <a:latin typeface="微软雅黑" panose="020B0503020204020204" pitchFamily="34" charset="-122"/>
                <a:ea typeface="微软雅黑" panose="020B0503020204020204" pitchFamily="34" charset="-122"/>
              </a:endParaRPr>
            </a:p>
          </p:txBody>
        </p:sp>
      </p:grpSp>
      <p:pic>
        <p:nvPicPr>
          <p:cNvPr id="31" name="图片 30"/>
          <p:cNvPicPr>
            <a:picLocks noChangeAspect="1"/>
          </p:cNvPicPr>
          <p:nvPr/>
        </p:nvPicPr>
        <p:blipFill>
          <a:blip r:embed="rId18"/>
          <a:stretch>
            <a:fillRect/>
          </a:stretch>
        </p:blipFill>
        <p:spPr>
          <a:xfrm>
            <a:off x="6850469" y="632651"/>
            <a:ext cx="886011" cy="1272328"/>
          </a:xfrm>
          <a:prstGeom prst="rect">
            <a:avLst/>
          </a:prstGeom>
        </p:spPr>
      </p:pic>
      <p:sp>
        <p:nvSpPr>
          <p:cNvPr id="32" name="文本框 31"/>
          <p:cNvSpPr txBox="1"/>
          <p:nvPr/>
        </p:nvSpPr>
        <p:spPr>
          <a:xfrm>
            <a:off x="6833654" y="1871626"/>
            <a:ext cx="1020472" cy="307777"/>
          </a:xfrm>
          <a:prstGeom prst="rect">
            <a:avLst/>
          </a:prstGeom>
          <a:noFill/>
        </p:spPr>
        <p:txBody>
          <a:bodyPr wrap="none" rtlCol="0">
            <a:spAutoFit/>
          </a:bodyPr>
          <a:lstStyle/>
          <a:p>
            <a:r>
              <a:rPr lang="en-US" altLang="zh-CN" sz="1400" dirty="0"/>
              <a:t>Hans Bethe</a:t>
            </a:r>
            <a:endParaRPr lang="zh-CN" altLang="en-US" sz="1400" dirty="0"/>
          </a:p>
        </p:txBody>
      </p:sp>
      <p:pic>
        <p:nvPicPr>
          <p:cNvPr id="33" name="图片 32"/>
          <p:cNvPicPr>
            <a:picLocks noChangeAspect="1"/>
          </p:cNvPicPr>
          <p:nvPr/>
        </p:nvPicPr>
        <p:blipFill>
          <a:blip r:embed="rId19"/>
          <a:stretch>
            <a:fillRect/>
          </a:stretch>
        </p:blipFill>
        <p:spPr>
          <a:xfrm>
            <a:off x="7955867" y="618438"/>
            <a:ext cx="916929" cy="1269398"/>
          </a:xfrm>
          <a:prstGeom prst="rect">
            <a:avLst/>
          </a:prstGeom>
        </p:spPr>
      </p:pic>
      <p:sp>
        <p:nvSpPr>
          <p:cNvPr id="34" name="矩形 33"/>
          <p:cNvSpPr/>
          <p:nvPr/>
        </p:nvSpPr>
        <p:spPr>
          <a:xfrm>
            <a:off x="8109829" y="1854482"/>
            <a:ext cx="735971" cy="307777"/>
          </a:xfrm>
          <a:prstGeom prst="rect">
            <a:avLst/>
          </a:prstGeom>
        </p:spPr>
        <p:txBody>
          <a:bodyPr wrap="none">
            <a:spAutoFit/>
          </a:bodyPr>
          <a:lstStyle/>
          <a:p>
            <a:r>
              <a:rPr lang="en-US" altLang="zh-CN" sz="1400" dirty="0"/>
              <a:t>Yukawa</a:t>
            </a:r>
            <a:endParaRPr lang="zh-CN" altLang="en-US" sz="1400" dirty="0"/>
          </a:p>
        </p:txBody>
      </p:sp>
      <p:sp>
        <p:nvSpPr>
          <p:cNvPr id="35" name="文本框 34"/>
          <p:cNvSpPr txBox="1"/>
          <p:nvPr/>
        </p:nvSpPr>
        <p:spPr>
          <a:xfrm>
            <a:off x="6703161" y="2114960"/>
            <a:ext cx="2330703" cy="369332"/>
          </a:xfrm>
          <a:prstGeom prst="rect">
            <a:avLst/>
          </a:prstGeom>
          <a:noFill/>
        </p:spPr>
        <p:txBody>
          <a:bodyPr wrap="none" rtlCol="0">
            <a:spAutoFit/>
          </a:bodyPr>
          <a:lstStyle/>
          <a:p>
            <a:r>
              <a:rPr lang="en-US" altLang="zh-CN" dirty="0"/>
              <a:t>Nobel Prize 1967/1949</a:t>
            </a:r>
            <a:endParaRPr lang="zh-CN" altLang="en-US" dirty="0"/>
          </a:p>
        </p:txBody>
      </p:sp>
    </p:spTree>
    <p:extLst>
      <p:ext uri="{BB962C8B-B14F-4D97-AF65-F5344CB8AC3E}">
        <p14:creationId xmlns:p14="http://schemas.microsoft.com/office/powerpoint/2010/main" val="403177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par>
                                <p:cTn id="27" presetID="10" presetClass="entr" presetSubtype="0"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500"/>
                                        <p:tgtEl>
                                          <p:spTgt spid="60"/>
                                        </p:tgtEl>
                                      </p:cBhvr>
                                    </p:animEffect>
                                  </p:childTnLst>
                                </p:cTn>
                              </p:par>
                              <p:par>
                                <p:cTn id="30" presetID="10" presetClass="entr" presetSubtype="0" fill="hold"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1" grpId="0"/>
      <p:bldP spid="5" grpId="0"/>
      <p:bldP spid="6" grpId="0"/>
      <p:bldP spid="13"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圆角矩形 106"/>
          <p:cNvSpPr/>
          <p:nvPr/>
        </p:nvSpPr>
        <p:spPr>
          <a:xfrm>
            <a:off x="6840710" y="3169561"/>
            <a:ext cx="2255296" cy="2804767"/>
          </a:xfrm>
          <a:prstGeom prst="roundRect">
            <a:avLst>
              <a:gd name="adj" fmla="val 8261"/>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圆角矩形 97"/>
          <p:cNvSpPr/>
          <p:nvPr/>
        </p:nvSpPr>
        <p:spPr>
          <a:xfrm>
            <a:off x="399807" y="4099764"/>
            <a:ext cx="6288464" cy="2404425"/>
          </a:xfrm>
          <a:prstGeom prst="roundRect">
            <a:avLst>
              <a:gd name="adj" fmla="val 8261"/>
            </a:avLst>
          </a:prstGeom>
          <a:solidFill>
            <a:srgbClr val="00B0F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圆角矩形 96"/>
          <p:cNvSpPr/>
          <p:nvPr/>
        </p:nvSpPr>
        <p:spPr>
          <a:xfrm>
            <a:off x="414092" y="1681708"/>
            <a:ext cx="6288464" cy="2411679"/>
          </a:xfrm>
          <a:prstGeom prst="roundRect">
            <a:avLst>
              <a:gd name="adj" fmla="val 8261"/>
            </a:avLst>
          </a:prstGeom>
          <a:solidFill>
            <a:srgbClr val="FFC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微软雅黑" panose="020B0503020204020204" pitchFamily="34" charset="-122"/>
                <a:ea typeface="微软雅黑" panose="020B0503020204020204" pitchFamily="34" charset="-122"/>
              </a:rPr>
              <a:t>核力简介</a:t>
            </a:r>
            <a:endParaRPr lang="zh-CN" altLang="en-US" sz="2400" dirty="0">
              <a:latin typeface="微软雅黑" panose="020B0503020204020204" pitchFamily="34" charset="-122"/>
              <a:ea typeface="微软雅黑" panose="020B0503020204020204" pitchFamily="34" charset="-122"/>
            </a:endParaRP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0029"/>
            <a:ext cx="6365966" cy="217971"/>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0029"/>
            <a:ext cx="1293221" cy="217971"/>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5</a:t>
            </a:fld>
            <a:endParaRPr lang="zh-CN" altLang="en-US" b="1" dirty="0">
              <a:solidFill>
                <a:schemeClr val="bg1"/>
              </a:solidFill>
            </a:endParaRPr>
          </a:p>
        </p:txBody>
      </p:sp>
      <p:sp>
        <p:nvSpPr>
          <p:cNvPr id="2" name="文本框 1"/>
          <p:cNvSpPr txBox="1"/>
          <p:nvPr/>
        </p:nvSpPr>
        <p:spPr>
          <a:xfrm>
            <a:off x="92914" y="735348"/>
            <a:ext cx="7695795" cy="400110"/>
          </a:xfrm>
          <a:prstGeom prst="rect">
            <a:avLst/>
          </a:prstGeom>
          <a:noFill/>
        </p:spPr>
        <p:txBody>
          <a:bodyPr wrap="square" rtlCol="0">
            <a:spAutoFit/>
          </a:bodyPr>
          <a:lstStyle/>
          <a:p>
            <a:pPr marL="342900" indent="-342900">
              <a:buFont typeface="Wingdings" panose="05000000000000000000" pitchFamily="2" charset="2"/>
              <a:buChar char="p"/>
            </a:pPr>
            <a:r>
              <a:rPr lang="en-US" altLang="zh-CN" sz="2000" dirty="0">
                <a:latin typeface="微软雅黑" panose="020B0503020204020204" pitchFamily="34" charset="-122"/>
                <a:ea typeface="微软雅黑" panose="020B0503020204020204" pitchFamily="34" charset="-122"/>
              </a:rPr>
              <a:t>PHYSICAL REVIEW C </a:t>
            </a:r>
            <a:r>
              <a:rPr lang="en-US" altLang="zh-CN" sz="2000" dirty="0"/>
              <a:t>50</a:t>
            </a:r>
            <a:r>
              <a:rPr lang="en-US" altLang="zh-CN" sz="2000" baseline="30000" dirty="0"/>
              <a:t>th</a:t>
            </a:r>
            <a:r>
              <a:rPr lang="en-US" altLang="zh-CN" sz="2000" dirty="0"/>
              <a:t> Anniversary </a:t>
            </a:r>
            <a:r>
              <a:rPr lang="en-US" altLang="zh-CN" sz="2000" b="1" dirty="0">
                <a:solidFill>
                  <a:srgbClr val="FF0000"/>
                </a:solidFill>
              </a:rPr>
              <a:t>Milestone </a:t>
            </a:r>
            <a:r>
              <a:rPr lang="en-US" altLang="zh-CN" sz="2000" b="1" dirty="0" smtClean="0">
                <a:solidFill>
                  <a:srgbClr val="FF0000"/>
                </a:solidFill>
              </a:rPr>
              <a:t>papers(41)</a:t>
            </a:r>
            <a:endParaRPr lang="en-US" altLang="zh-CN" sz="2000" b="1" dirty="0">
              <a:solidFill>
                <a:srgbClr val="FF0000"/>
              </a:solidFill>
            </a:endParaRPr>
          </a:p>
        </p:txBody>
      </p:sp>
      <p:grpSp>
        <p:nvGrpSpPr>
          <p:cNvPr id="77" name="组合 76"/>
          <p:cNvGrpSpPr/>
          <p:nvPr/>
        </p:nvGrpSpPr>
        <p:grpSpPr>
          <a:xfrm>
            <a:off x="594024" y="2317009"/>
            <a:ext cx="1751102" cy="1704409"/>
            <a:chOff x="1597274" y="2135582"/>
            <a:chExt cx="1751102" cy="1704409"/>
          </a:xfrm>
        </p:grpSpPr>
        <p:pic>
          <p:nvPicPr>
            <p:cNvPr id="5" name="图片 4"/>
            <p:cNvPicPr>
              <a:picLocks noChangeAspect="1"/>
            </p:cNvPicPr>
            <p:nvPr/>
          </p:nvPicPr>
          <p:blipFill>
            <a:blip r:embed="rId4"/>
            <a:stretch>
              <a:fillRect/>
            </a:stretch>
          </p:blipFill>
          <p:spPr>
            <a:xfrm>
              <a:off x="1784094" y="2135582"/>
              <a:ext cx="1564282" cy="1122059"/>
            </a:xfrm>
            <a:prstGeom prst="rect">
              <a:avLst/>
            </a:prstGeom>
          </p:spPr>
        </p:pic>
        <p:sp>
          <p:nvSpPr>
            <p:cNvPr id="31" name="矩形 30"/>
            <p:cNvSpPr/>
            <p:nvPr/>
          </p:nvSpPr>
          <p:spPr>
            <a:xfrm>
              <a:off x="1597274" y="3306888"/>
              <a:ext cx="1712114" cy="369332"/>
            </a:xfrm>
            <a:prstGeom prst="rect">
              <a:avLst/>
            </a:prstGeom>
          </p:spPr>
          <p:txBody>
            <a:bodyPr wrap="square">
              <a:spAutoFit/>
            </a:bodyPr>
            <a:lstStyle/>
            <a:p>
              <a:pPr algn="ctr"/>
              <a:r>
                <a:rPr lang="en-US" altLang="zh-CN" sz="900" dirty="0" err="1">
                  <a:solidFill>
                    <a:srgbClr val="222222"/>
                  </a:solidFill>
                  <a:ea typeface="微软雅黑" panose="020B0503020204020204" pitchFamily="34" charset="-122"/>
                </a:rPr>
                <a:t>C.Ordóñez</a:t>
              </a:r>
              <a:r>
                <a:rPr lang="en-US" altLang="zh-CN" sz="900" dirty="0">
                  <a:solidFill>
                    <a:srgbClr val="222222"/>
                  </a:solidFill>
                  <a:ea typeface="微软雅黑" panose="020B0503020204020204" pitchFamily="34" charset="-122"/>
                </a:rPr>
                <a:t>, </a:t>
              </a:r>
              <a:r>
                <a:rPr lang="en-US" altLang="zh-CN" sz="900" dirty="0" err="1">
                  <a:solidFill>
                    <a:srgbClr val="222222"/>
                  </a:solidFill>
                  <a:ea typeface="微软雅黑" panose="020B0503020204020204" pitchFamily="34" charset="-122"/>
                </a:rPr>
                <a:t>L.Ray</a:t>
              </a:r>
              <a:r>
                <a:rPr lang="en-US" altLang="zh-CN" sz="900" dirty="0">
                  <a:solidFill>
                    <a:srgbClr val="222222"/>
                  </a:solidFill>
                  <a:ea typeface="微软雅黑" panose="020B0503020204020204" pitchFamily="34" charset="-122"/>
                </a:rPr>
                <a:t>, and </a:t>
              </a:r>
              <a:r>
                <a:rPr lang="en-US" altLang="zh-CN" sz="900" dirty="0" err="1">
                  <a:solidFill>
                    <a:srgbClr val="222222"/>
                  </a:solidFill>
                  <a:ea typeface="微软雅黑" panose="020B0503020204020204" pitchFamily="34" charset="-122"/>
                </a:rPr>
                <a:t>U.van</a:t>
              </a:r>
              <a:r>
                <a:rPr lang="en-US" altLang="zh-CN" sz="900" dirty="0">
                  <a:solidFill>
                    <a:srgbClr val="222222"/>
                  </a:solidFill>
                  <a:ea typeface="微软雅黑" panose="020B0503020204020204" pitchFamily="34" charset="-122"/>
                </a:rPr>
                <a:t> </a:t>
              </a:r>
              <a:r>
                <a:rPr lang="en-US" altLang="zh-CN" sz="900" dirty="0" err="1">
                  <a:solidFill>
                    <a:srgbClr val="222222"/>
                  </a:solidFill>
                  <a:ea typeface="微软雅黑" panose="020B0503020204020204" pitchFamily="34" charset="-122"/>
                </a:rPr>
                <a:t>Kolck</a:t>
              </a:r>
              <a:endParaRPr lang="zh-CN" altLang="en-US" sz="900" dirty="0">
                <a:ea typeface="微软雅黑" panose="020B0503020204020204" pitchFamily="34" charset="-122"/>
              </a:endParaRPr>
            </a:p>
          </p:txBody>
        </p:sp>
        <p:sp>
          <p:nvSpPr>
            <p:cNvPr id="60" name="矩形 59"/>
            <p:cNvSpPr/>
            <p:nvPr/>
          </p:nvSpPr>
          <p:spPr>
            <a:xfrm>
              <a:off x="1703767" y="3609159"/>
              <a:ext cx="1499128" cy="230832"/>
            </a:xfrm>
            <a:prstGeom prst="rect">
              <a:avLst/>
            </a:prstGeom>
          </p:spPr>
          <p:txBody>
            <a:bodyPr wrap="none">
              <a:spAutoFit/>
            </a:bodyPr>
            <a:lstStyle/>
            <a:p>
              <a:r>
                <a:rPr lang="en-US" altLang="zh-CN" sz="900" dirty="0"/>
                <a:t>Phys. Rev. C 53, 2086 (1996)</a:t>
              </a:r>
              <a:endParaRPr lang="zh-CN" altLang="en-US" sz="900" dirty="0"/>
            </a:p>
          </p:txBody>
        </p:sp>
      </p:grpSp>
      <p:grpSp>
        <p:nvGrpSpPr>
          <p:cNvPr id="78" name="组合 77"/>
          <p:cNvGrpSpPr/>
          <p:nvPr/>
        </p:nvGrpSpPr>
        <p:grpSpPr>
          <a:xfrm>
            <a:off x="2421997" y="2237809"/>
            <a:ext cx="2010248" cy="1790323"/>
            <a:chOff x="3991868" y="2005232"/>
            <a:chExt cx="2010248" cy="1790323"/>
          </a:xfrm>
        </p:grpSpPr>
        <p:pic>
          <p:nvPicPr>
            <p:cNvPr id="13" name="图片 12"/>
            <p:cNvPicPr>
              <a:picLocks noChangeAspect="1"/>
            </p:cNvPicPr>
            <p:nvPr/>
          </p:nvPicPr>
          <p:blipFill rotWithShape="1">
            <a:blip r:embed="rId5"/>
            <a:srcRect l="5199" b="5700"/>
            <a:stretch/>
          </p:blipFill>
          <p:spPr>
            <a:xfrm>
              <a:off x="4282791" y="2005232"/>
              <a:ext cx="1500751" cy="1245131"/>
            </a:xfrm>
            <a:prstGeom prst="rect">
              <a:avLst/>
            </a:prstGeom>
          </p:spPr>
        </p:pic>
        <p:sp>
          <p:nvSpPr>
            <p:cNvPr id="40" name="矩形 39"/>
            <p:cNvSpPr/>
            <p:nvPr/>
          </p:nvSpPr>
          <p:spPr>
            <a:xfrm>
              <a:off x="3991868" y="3266501"/>
              <a:ext cx="2010248" cy="369332"/>
            </a:xfrm>
            <a:prstGeom prst="rect">
              <a:avLst/>
            </a:prstGeom>
          </p:spPr>
          <p:txBody>
            <a:bodyPr wrap="square">
              <a:spAutoFit/>
            </a:bodyPr>
            <a:lstStyle/>
            <a:p>
              <a:r>
                <a:rPr lang="en-US" altLang="zh-CN" sz="900" dirty="0">
                  <a:solidFill>
                    <a:srgbClr val="222222"/>
                  </a:solidFill>
                  <a:ea typeface="微软雅黑" panose="020B0503020204020204" pitchFamily="34" charset="-122"/>
                </a:rPr>
                <a:t>E. </a:t>
              </a:r>
              <a:r>
                <a:rPr lang="en-US" altLang="zh-CN" sz="900" dirty="0" err="1">
                  <a:solidFill>
                    <a:srgbClr val="222222"/>
                  </a:solidFill>
                  <a:ea typeface="微软雅黑" panose="020B0503020204020204" pitchFamily="34" charset="-122"/>
                </a:rPr>
                <a:t>Epelbaum</a:t>
              </a:r>
              <a:r>
                <a:rPr lang="en-US" altLang="zh-CN" sz="900" dirty="0">
                  <a:solidFill>
                    <a:srgbClr val="222222"/>
                  </a:solidFill>
                  <a:ea typeface="微软雅黑" panose="020B0503020204020204" pitchFamily="34" charset="-122"/>
                </a:rPr>
                <a:t>, A. </a:t>
              </a:r>
              <a:r>
                <a:rPr lang="en-US" altLang="zh-CN" sz="900" dirty="0" err="1">
                  <a:solidFill>
                    <a:srgbClr val="222222"/>
                  </a:solidFill>
                  <a:ea typeface="微软雅黑" panose="020B0503020204020204" pitchFamily="34" charset="-122"/>
                </a:rPr>
                <a:t>Nogga</a:t>
              </a:r>
              <a:r>
                <a:rPr lang="en-US" altLang="zh-CN" sz="900" dirty="0">
                  <a:solidFill>
                    <a:srgbClr val="222222"/>
                  </a:solidFill>
                  <a:ea typeface="微软雅黑" panose="020B0503020204020204" pitchFamily="34" charset="-122"/>
                </a:rPr>
                <a:t>, W. </a:t>
              </a:r>
              <a:r>
                <a:rPr lang="en-US" altLang="zh-CN" sz="900" dirty="0" err="1">
                  <a:solidFill>
                    <a:srgbClr val="222222"/>
                  </a:solidFill>
                  <a:ea typeface="微软雅黑" panose="020B0503020204020204" pitchFamily="34" charset="-122"/>
                </a:rPr>
                <a:t>Glöckle</a:t>
              </a:r>
              <a:r>
                <a:rPr lang="en-US" altLang="zh-CN" sz="900" dirty="0">
                  <a:solidFill>
                    <a:srgbClr val="222222"/>
                  </a:solidFill>
                  <a:ea typeface="微软雅黑" panose="020B0503020204020204" pitchFamily="34" charset="-122"/>
                </a:rPr>
                <a:t>, H. </a:t>
              </a:r>
              <a:r>
                <a:rPr lang="en-US" altLang="zh-CN" sz="900" dirty="0" err="1">
                  <a:solidFill>
                    <a:srgbClr val="222222"/>
                  </a:solidFill>
                  <a:ea typeface="微软雅黑" panose="020B0503020204020204" pitchFamily="34" charset="-122"/>
                </a:rPr>
                <a:t>Kamada</a:t>
              </a:r>
              <a:r>
                <a:rPr lang="en-US" altLang="zh-CN" sz="900" dirty="0">
                  <a:solidFill>
                    <a:srgbClr val="222222"/>
                  </a:solidFill>
                  <a:ea typeface="微软雅黑" panose="020B0503020204020204" pitchFamily="34" charset="-122"/>
                </a:rPr>
                <a:t>, Ulf-G. </a:t>
              </a:r>
              <a:r>
                <a:rPr lang="en-US" altLang="zh-CN" sz="900" dirty="0" err="1">
                  <a:solidFill>
                    <a:srgbClr val="222222"/>
                  </a:solidFill>
                  <a:ea typeface="微软雅黑" panose="020B0503020204020204" pitchFamily="34" charset="-122"/>
                </a:rPr>
                <a:t>Meißner</a:t>
              </a:r>
              <a:r>
                <a:rPr lang="en-US" altLang="zh-CN" sz="900" dirty="0">
                  <a:solidFill>
                    <a:srgbClr val="222222"/>
                  </a:solidFill>
                  <a:ea typeface="微软雅黑" panose="020B0503020204020204" pitchFamily="34" charset="-122"/>
                </a:rPr>
                <a:t>, and H. </a:t>
              </a:r>
              <a:r>
                <a:rPr lang="en-US" altLang="zh-CN" sz="900" dirty="0" err="1">
                  <a:solidFill>
                    <a:srgbClr val="222222"/>
                  </a:solidFill>
                  <a:ea typeface="微软雅黑" panose="020B0503020204020204" pitchFamily="34" charset="-122"/>
                </a:rPr>
                <a:t>Witała</a:t>
              </a:r>
              <a:endParaRPr lang="zh-CN" altLang="en-US" sz="900" dirty="0">
                <a:ea typeface="微软雅黑" panose="020B0503020204020204" pitchFamily="34" charset="-122"/>
              </a:endParaRPr>
            </a:p>
          </p:txBody>
        </p:sp>
        <p:sp>
          <p:nvSpPr>
            <p:cNvPr id="62" name="矩形 61"/>
            <p:cNvSpPr/>
            <p:nvPr/>
          </p:nvSpPr>
          <p:spPr>
            <a:xfrm>
              <a:off x="4189719" y="3564723"/>
              <a:ext cx="1614545" cy="230832"/>
            </a:xfrm>
            <a:prstGeom prst="rect">
              <a:avLst/>
            </a:prstGeom>
          </p:spPr>
          <p:txBody>
            <a:bodyPr wrap="none">
              <a:spAutoFit/>
            </a:bodyPr>
            <a:lstStyle/>
            <a:p>
              <a:r>
                <a:rPr lang="en-US" altLang="zh-CN" sz="900" dirty="0"/>
                <a:t>Phys. Rev. C 66, 064001 (2002)</a:t>
              </a:r>
              <a:endParaRPr lang="zh-CN" altLang="en-US" sz="900" dirty="0"/>
            </a:p>
          </p:txBody>
        </p:sp>
      </p:grpSp>
      <p:grpSp>
        <p:nvGrpSpPr>
          <p:cNvPr id="79" name="组合 78"/>
          <p:cNvGrpSpPr/>
          <p:nvPr/>
        </p:nvGrpSpPr>
        <p:grpSpPr>
          <a:xfrm>
            <a:off x="4676145" y="2216759"/>
            <a:ext cx="1614545" cy="1804659"/>
            <a:chOff x="6624920" y="1977830"/>
            <a:chExt cx="1614545" cy="1804659"/>
          </a:xfrm>
        </p:grpSpPr>
        <p:pic>
          <p:nvPicPr>
            <p:cNvPr id="44" name="图片 43"/>
            <p:cNvPicPr>
              <a:picLocks noChangeAspect="1"/>
            </p:cNvPicPr>
            <p:nvPr/>
          </p:nvPicPr>
          <p:blipFill rotWithShape="1">
            <a:blip r:embed="rId6"/>
            <a:srcRect b="6392"/>
            <a:stretch/>
          </p:blipFill>
          <p:spPr>
            <a:xfrm>
              <a:off x="6648362" y="1977830"/>
              <a:ext cx="1522589" cy="1302742"/>
            </a:xfrm>
            <a:prstGeom prst="rect">
              <a:avLst/>
            </a:prstGeom>
          </p:spPr>
        </p:pic>
        <p:sp>
          <p:nvSpPr>
            <p:cNvPr id="56" name="矩形 55"/>
            <p:cNvSpPr/>
            <p:nvPr/>
          </p:nvSpPr>
          <p:spPr>
            <a:xfrm>
              <a:off x="6783798" y="3267930"/>
              <a:ext cx="1231885" cy="369332"/>
            </a:xfrm>
            <a:prstGeom prst="rect">
              <a:avLst/>
            </a:prstGeom>
          </p:spPr>
          <p:txBody>
            <a:bodyPr wrap="square">
              <a:spAutoFit/>
            </a:bodyPr>
            <a:lstStyle/>
            <a:p>
              <a:pPr algn="ctr"/>
              <a:r>
                <a:rPr lang="de-DE" altLang="zh-CN" sz="900" dirty="0">
                  <a:solidFill>
                    <a:srgbClr val="222222"/>
                  </a:solidFill>
                  <a:ea typeface="微软雅黑" panose="020B0503020204020204" pitchFamily="34" charset="-122"/>
                </a:rPr>
                <a:t>D. R. Entem and R. Machleidt</a:t>
              </a:r>
              <a:endParaRPr lang="zh-CN" altLang="en-US" sz="900" dirty="0">
                <a:ea typeface="微软雅黑" panose="020B0503020204020204" pitchFamily="34" charset="-122"/>
              </a:endParaRPr>
            </a:p>
          </p:txBody>
        </p:sp>
        <p:sp>
          <p:nvSpPr>
            <p:cNvPr id="64" name="矩形 63"/>
            <p:cNvSpPr/>
            <p:nvPr/>
          </p:nvSpPr>
          <p:spPr>
            <a:xfrm>
              <a:off x="6624920" y="3551657"/>
              <a:ext cx="1614545" cy="230832"/>
            </a:xfrm>
            <a:prstGeom prst="rect">
              <a:avLst/>
            </a:prstGeom>
          </p:spPr>
          <p:txBody>
            <a:bodyPr wrap="none">
              <a:spAutoFit/>
            </a:bodyPr>
            <a:lstStyle/>
            <a:p>
              <a:r>
                <a:rPr lang="en-US" altLang="zh-CN" sz="900" dirty="0"/>
                <a:t>Phys. Rev. C 68, 041001 (2003)</a:t>
              </a:r>
              <a:endParaRPr lang="zh-CN" altLang="en-US" sz="900" dirty="0"/>
            </a:p>
          </p:txBody>
        </p:sp>
      </p:grpSp>
      <p:grpSp>
        <p:nvGrpSpPr>
          <p:cNvPr id="80" name="组合 79"/>
          <p:cNvGrpSpPr/>
          <p:nvPr/>
        </p:nvGrpSpPr>
        <p:grpSpPr>
          <a:xfrm>
            <a:off x="644634" y="4536062"/>
            <a:ext cx="1747919" cy="1939790"/>
            <a:chOff x="1363606" y="4202067"/>
            <a:chExt cx="1747919" cy="1939790"/>
          </a:xfrm>
        </p:grpSpPr>
        <p:pic>
          <p:nvPicPr>
            <p:cNvPr id="57" name="图片 56"/>
            <p:cNvPicPr>
              <a:picLocks noChangeAspect="1"/>
            </p:cNvPicPr>
            <p:nvPr/>
          </p:nvPicPr>
          <p:blipFill>
            <a:blip r:embed="rId7"/>
            <a:stretch>
              <a:fillRect/>
            </a:stretch>
          </p:blipFill>
          <p:spPr>
            <a:xfrm>
              <a:off x="1423961" y="4202067"/>
              <a:ext cx="1456127" cy="1476166"/>
            </a:xfrm>
            <a:prstGeom prst="rect">
              <a:avLst/>
            </a:prstGeom>
          </p:spPr>
        </p:pic>
        <p:sp>
          <p:nvSpPr>
            <p:cNvPr id="65" name="矩形 64"/>
            <p:cNvSpPr/>
            <p:nvPr/>
          </p:nvSpPr>
          <p:spPr>
            <a:xfrm>
              <a:off x="1363606" y="5640333"/>
              <a:ext cx="1747919" cy="369332"/>
            </a:xfrm>
            <a:prstGeom prst="rect">
              <a:avLst/>
            </a:prstGeom>
          </p:spPr>
          <p:txBody>
            <a:bodyPr wrap="square">
              <a:spAutoFit/>
            </a:bodyPr>
            <a:lstStyle/>
            <a:p>
              <a:r>
                <a:rPr lang="en-US" altLang="zh-CN" sz="900" dirty="0">
                  <a:solidFill>
                    <a:srgbClr val="222222"/>
                  </a:solidFill>
                  <a:ea typeface="微软雅黑" panose="020B0503020204020204" pitchFamily="34" charset="-122"/>
                </a:rPr>
                <a:t>V. G. J. </a:t>
              </a:r>
              <a:r>
                <a:rPr lang="en-US" altLang="zh-CN" sz="900" dirty="0" err="1">
                  <a:solidFill>
                    <a:srgbClr val="222222"/>
                  </a:solidFill>
                  <a:ea typeface="微软雅黑" panose="020B0503020204020204" pitchFamily="34" charset="-122"/>
                </a:rPr>
                <a:t>Stoks</a:t>
              </a:r>
              <a:r>
                <a:rPr lang="en-US" altLang="zh-CN" sz="900" dirty="0">
                  <a:solidFill>
                    <a:srgbClr val="222222"/>
                  </a:solidFill>
                  <a:ea typeface="微软雅黑" panose="020B0503020204020204" pitchFamily="34" charset="-122"/>
                </a:rPr>
                <a:t>, R. A. M. </a:t>
              </a:r>
              <a:r>
                <a:rPr lang="en-US" altLang="zh-CN" sz="900" dirty="0" err="1">
                  <a:solidFill>
                    <a:srgbClr val="222222"/>
                  </a:solidFill>
                  <a:ea typeface="微软雅黑" panose="020B0503020204020204" pitchFamily="34" charset="-122"/>
                </a:rPr>
                <a:t>Klomp</a:t>
              </a:r>
              <a:r>
                <a:rPr lang="en-US" altLang="zh-CN" sz="900" dirty="0">
                  <a:solidFill>
                    <a:srgbClr val="222222"/>
                  </a:solidFill>
                  <a:ea typeface="微软雅黑" panose="020B0503020204020204" pitchFamily="34" charset="-122"/>
                </a:rPr>
                <a:t>, C. P. F. </a:t>
              </a:r>
              <a:r>
                <a:rPr lang="en-US" altLang="zh-CN" sz="900" dirty="0" err="1">
                  <a:solidFill>
                    <a:srgbClr val="222222"/>
                  </a:solidFill>
                  <a:ea typeface="微软雅黑" panose="020B0503020204020204" pitchFamily="34" charset="-122"/>
                </a:rPr>
                <a:t>Terheggen</a:t>
              </a:r>
              <a:r>
                <a:rPr lang="en-US" altLang="zh-CN" sz="900" dirty="0">
                  <a:solidFill>
                    <a:srgbClr val="222222"/>
                  </a:solidFill>
                  <a:ea typeface="微软雅黑" panose="020B0503020204020204" pitchFamily="34" charset="-122"/>
                </a:rPr>
                <a:t>, and J. J. de Swart</a:t>
              </a:r>
              <a:endParaRPr lang="zh-CN" altLang="en-US" sz="900" dirty="0">
                <a:ea typeface="微软雅黑" panose="020B0503020204020204" pitchFamily="34" charset="-122"/>
              </a:endParaRPr>
            </a:p>
          </p:txBody>
        </p:sp>
        <p:sp>
          <p:nvSpPr>
            <p:cNvPr id="68" name="矩形 67"/>
            <p:cNvSpPr/>
            <p:nvPr/>
          </p:nvSpPr>
          <p:spPr>
            <a:xfrm>
              <a:off x="1477768" y="5911025"/>
              <a:ext cx="1499128" cy="230832"/>
            </a:xfrm>
            <a:prstGeom prst="rect">
              <a:avLst/>
            </a:prstGeom>
          </p:spPr>
          <p:txBody>
            <a:bodyPr wrap="none">
              <a:spAutoFit/>
            </a:bodyPr>
            <a:lstStyle/>
            <a:p>
              <a:r>
                <a:rPr lang="en-US" altLang="zh-CN" sz="900" dirty="0"/>
                <a:t>Phys. Rev. C 49, 2950 (1994)</a:t>
              </a:r>
              <a:endParaRPr lang="zh-CN" altLang="en-US" sz="900" dirty="0"/>
            </a:p>
          </p:txBody>
        </p:sp>
      </p:grpSp>
      <p:grpSp>
        <p:nvGrpSpPr>
          <p:cNvPr id="81" name="组合 80"/>
          <p:cNvGrpSpPr/>
          <p:nvPr/>
        </p:nvGrpSpPr>
        <p:grpSpPr>
          <a:xfrm>
            <a:off x="2394290" y="4773866"/>
            <a:ext cx="1992908" cy="1717979"/>
            <a:chOff x="3677186" y="4551311"/>
            <a:chExt cx="1992908" cy="1717979"/>
          </a:xfrm>
        </p:grpSpPr>
        <p:pic>
          <p:nvPicPr>
            <p:cNvPr id="66" name="图片 65"/>
            <p:cNvPicPr>
              <a:picLocks noChangeAspect="1"/>
            </p:cNvPicPr>
            <p:nvPr/>
          </p:nvPicPr>
          <p:blipFill>
            <a:blip r:embed="rId8"/>
            <a:stretch>
              <a:fillRect/>
            </a:stretch>
          </p:blipFill>
          <p:spPr>
            <a:xfrm>
              <a:off x="3874175" y="4551311"/>
              <a:ext cx="1723999" cy="1256747"/>
            </a:xfrm>
            <a:prstGeom prst="rect">
              <a:avLst/>
            </a:prstGeom>
          </p:spPr>
        </p:pic>
        <p:sp>
          <p:nvSpPr>
            <p:cNvPr id="69" name="矩形 68"/>
            <p:cNvSpPr/>
            <p:nvPr/>
          </p:nvSpPr>
          <p:spPr>
            <a:xfrm>
              <a:off x="3677186" y="5773890"/>
              <a:ext cx="1992908" cy="369332"/>
            </a:xfrm>
            <a:prstGeom prst="rect">
              <a:avLst/>
            </a:prstGeom>
          </p:spPr>
          <p:txBody>
            <a:bodyPr wrap="square">
              <a:spAutoFit/>
            </a:bodyPr>
            <a:lstStyle/>
            <a:p>
              <a:pPr algn="ctr"/>
              <a:r>
                <a:rPr lang="en-US" altLang="zh-CN" sz="900" dirty="0">
                  <a:solidFill>
                    <a:srgbClr val="222222"/>
                  </a:solidFill>
                  <a:ea typeface="微软雅黑" panose="020B0503020204020204" pitchFamily="34" charset="-122"/>
                </a:rPr>
                <a:t>R. B. </a:t>
              </a:r>
              <a:r>
                <a:rPr lang="en-US" altLang="zh-CN" sz="900" dirty="0" err="1">
                  <a:solidFill>
                    <a:srgbClr val="222222"/>
                  </a:solidFill>
                  <a:ea typeface="微软雅黑" panose="020B0503020204020204" pitchFamily="34" charset="-122"/>
                </a:rPr>
                <a:t>Wiringa</a:t>
              </a:r>
              <a:r>
                <a:rPr lang="en-US" altLang="zh-CN" sz="900" dirty="0">
                  <a:solidFill>
                    <a:srgbClr val="222222"/>
                  </a:solidFill>
                  <a:ea typeface="微软雅黑" panose="020B0503020204020204" pitchFamily="34" charset="-122"/>
                </a:rPr>
                <a:t>, V. G. J. </a:t>
              </a:r>
              <a:r>
                <a:rPr lang="en-US" altLang="zh-CN" sz="900" dirty="0" err="1">
                  <a:solidFill>
                    <a:srgbClr val="222222"/>
                  </a:solidFill>
                  <a:ea typeface="微软雅黑" panose="020B0503020204020204" pitchFamily="34" charset="-122"/>
                </a:rPr>
                <a:t>Stoks</a:t>
              </a:r>
              <a:r>
                <a:rPr lang="en-US" altLang="zh-CN" sz="900" dirty="0">
                  <a:solidFill>
                    <a:srgbClr val="222222"/>
                  </a:solidFill>
                  <a:ea typeface="微软雅黑" panose="020B0503020204020204" pitchFamily="34" charset="-122"/>
                </a:rPr>
                <a:t>, and R. </a:t>
              </a:r>
              <a:r>
                <a:rPr lang="en-US" altLang="zh-CN" sz="900" dirty="0" err="1">
                  <a:solidFill>
                    <a:srgbClr val="222222"/>
                  </a:solidFill>
                  <a:ea typeface="微软雅黑" panose="020B0503020204020204" pitchFamily="34" charset="-122"/>
                </a:rPr>
                <a:t>Schiavilla</a:t>
              </a:r>
              <a:endParaRPr lang="zh-CN" altLang="en-US" sz="900" dirty="0">
                <a:ea typeface="微软雅黑" panose="020B0503020204020204" pitchFamily="34" charset="-122"/>
              </a:endParaRPr>
            </a:p>
          </p:txBody>
        </p:sp>
        <p:sp>
          <p:nvSpPr>
            <p:cNvPr id="71" name="矩形 70"/>
            <p:cNvSpPr/>
            <p:nvPr/>
          </p:nvSpPr>
          <p:spPr>
            <a:xfrm>
              <a:off x="3906343" y="6038458"/>
              <a:ext cx="1383712" cy="230832"/>
            </a:xfrm>
            <a:prstGeom prst="rect">
              <a:avLst/>
            </a:prstGeom>
          </p:spPr>
          <p:txBody>
            <a:bodyPr wrap="none">
              <a:spAutoFit/>
            </a:bodyPr>
            <a:lstStyle/>
            <a:p>
              <a:r>
                <a:rPr lang="en-US" altLang="zh-CN" sz="900" dirty="0"/>
                <a:t>Phys. Rev. C 51, 38 (1995)</a:t>
              </a:r>
              <a:endParaRPr lang="zh-CN" altLang="en-US" sz="900" dirty="0"/>
            </a:p>
          </p:txBody>
        </p:sp>
      </p:grpSp>
      <p:grpSp>
        <p:nvGrpSpPr>
          <p:cNvPr id="82" name="组合 81"/>
          <p:cNvGrpSpPr/>
          <p:nvPr/>
        </p:nvGrpSpPr>
        <p:grpSpPr>
          <a:xfrm>
            <a:off x="4730462" y="4640069"/>
            <a:ext cx="1614545" cy="1851776"/>
            <a:chOff x="6167537" y="4131478"/>
            <a:chExt cx="1614545" cy="1851776"/>
          </a:xfrm>
        </p:grpSpPr>
        <p:pic>
          <p:nvPicPr>
            <p:cNvPr id="72" name="图片 71"/>
            <p:cNvPicPr>
              <a:picLocks noChangeAspect="1"/>
            </p:cNvPicPr>
            <p:nvPr/>
          </p:nvPicPr>
          <p:blipFill>
            <a:blip r:embed="rId9"/>
            <a:stretch>
              <a:fillRect/>
            </a:stretch>
          </p:blipFill>
          <p:spPr>
            <a:xfrm>
              <a:off x="6233923" y="4131478"/>
              <a:ext cx="1485358" cy="1399250"/>
            </a:xfrm>
            <a:prstGeom prst="rect">
              <a:avLst/>
            </a:prstGeom>
          </p:spPr>
        </p:pic>
        <p:sp>
          <p:nvSpPr>
            <p:cNvPr id="74" name="矩形 73"/>
            <p:cNvSpPr/>
            <p:nvPr/>
          </p:nvSpPr>
          <p:spPr>
            <a:xfrm>
              <a:off x="6547232" y="5591550"/>
              <a:ext cx="776175" cy="230832"/>
            </a:xfrm>
            <a:prstGeom prst="rect">
              <a:avLst/>
            </a:prstGeom>
          </p:spPr>
          <p:txBody>
            <a:bodyPr wrap="none">
              <a:spAutoFit/>
            </a:bodyPr>
            <a:lstStyle/>
            <a:p>
              <a:r>
                <a:rPr lang="en-US" altLang="zh-CN" sz="900" dirty="0"/>
                <a:t>R. </a:t>
              </a:r>
              <a:r>
                <a:rPr lang="en-US" altLang="zh-CN" sz="900" dirty="0" err="1"/>
                <a:t>Machleidt</a:t>
              </a:r>
              <a:endParaRPr lang="zh-CN" altLang="en-US" sz="900" dirty="0"/>
            </a:p>
          </p:txBody>
        </p:sp>
        <p:sp>
          <p:nvSpPr>
            <p:cNvPr id="76" name="矩形 75"/>
            <p:cNvSpPr/>
            <p:nvPr/>
          </p:nvSpPr>
          <p:spPr>
            <a:xfrm>
              <a:off x="6167537" y="5752422"/>
              <a:ext cx="1614545" cy="230832"/>
            </a:xfrm>
            <a:prstGeom prst="rect">
              <a:avLst/>
            </a:prstGeom>
          </p:spPr>
          <p:txBody>
            <a:bodyPr wrap="none">
              <a:spAutoFit/>
            </a:bodyPr>
            <a:lstStyle/>
            <a:p>
              <a:r>
                <a:rPr lang="en-US" altLang="zh-CN" sz="900" dirty="0"/>
                <a:t>Phys. Rev. C 63, 024001 (2001)</a:t>
              </a:r>
              <a:endParaRPr lang="zh-CN" altLang="en-US" sz="900" dirty="0"/>
            </a:p>
          </p:txBody>
        </p:sp>
      </p:grpSp>
      <p:grpSp>
        <p:nvGrpSpPr>
          <p:cNvPr id="88" name="组合 87"/>
          <p:cNvGrpSpPr/>
          <p:nvPr/>
        </p:nvGrpSpPr>
        <p:grpSpPr>
          <a:xfrm>
            <a:off x="7043057" y="3372567"/>
            <a:ext cx="1933424" cy="2507294"/>
            <a:chOff x="147185" y="2409784"/>
            <a:chExt cx="1933424" cy="2507294"/>
          </a:xfrm>
        </p:grpSpPr>
        <p:pic>
          <p:nvPicPr>
            <p:cNvPr id="83" name="图片 82"/>
            <p:cNvPicPr>
              <a:picLocks noChangeAspect="1"/>
            </p:cNvPicPr>
            <p:nvPr/>
          </p:nvPicPr>
          <p:blipFill rotWithShape="1">
            <a:blip r:embed="rId10"/>
            <a:srcRect l="4471" r="4409" b="6330"/>
            <a:stretch/>
          </p:blipFill>
          <p:spPr>
            <a:xfrm>
              <a:off x="147185" y="2409784"/>
              <a:ext cx="1926772" cy="1721948"/>
            </a:xfrm>
            <a:prstGeom prst="rect">
              <a:avLst/>
            </a:prstGeom>
          </p:spPr>
        </p:pic>
        <p:sp>
          <p:nvSpPr>
            <p:cNvPr id="84" name="矩形 83"/>
            <p:cNvSpPr/>
            <p:nvPr/>
          </p:nvSpPr>
          <p:spPr>
            <a:xfrm>
              <a:off x="164008" y="4162458"/>
              <a:ext cx="1916601" cy="553998"/>
            </a:xfrm>
            <a:prstGeom prst="rect">
              <a:avLst/>
            </a:prstGeom>
          </p:spPr>
          <p:txBody>
            <a:bodyPr wrap="square">
              <a:spAutoFit/>
            </a:bodyPr>
            <a:lstStyle/>
            <a:p>
              <a:pPr algn="ctr"/>
              <a:r>
                <a:rPr lang="en-US" altLang="zh-CN" sz="1000" dirty="0">
                  <a:solidFill>
                    <a:srgbClr val="222222"/>
                  </a:solidFill>
                  <a:latin typeface="微软雅黑" panose="020B0503020204020204" pitchFamily="34" charset="-122"/>
                  <a:ea typeface="微软雅黑" panose="020B0503020204020204" pitchFamily="34" charset="-122"/>
                </a:rPr>
                <a:t>V. G. J. </a:t>
              </a:r>
              <a:r>
                <a:rPr lang="en-US" altLang="zh-CN" sz="1000" dirty="0" err="1">
                  <a:solidFill>
                    <a:srgbClr val="222222"/>
                  </a:solidFill>
                  <a:latin typeface="微软雅黑" panose="020B0503020204020204" pitchFamily="34" charset="-122"/>
                  <a:ea typeface="微软雅黑" panose="020B0503020204020204" pitchFamily="34" charset="-122"/>
                </a:rPr>
                <a:t>Stoks</a:t>
              </a:r>
              <a:r>
                <a:rPr lang="en-US" altLang="zh-CN" sz="1000" dirty="0">
                  <a:solidFill>
                    <a:srgbClr val="222222"/>
                  </a:solidFill>
                  <a:latin typeface="微软雅黑" panose="020B0503020204020204" pitchFamily="34" charset="-122"/>
                  <a:ea typeface="微软雅黑" panose="020B0503020204020204" pitchFamily="34" charset="-122"/>
                </a:rPr>
                <a:t>, R. A. M. </a:t>
              </a:r>
              <a:r>
                <a:rPr lang="en-US" altLang="zh-CN" sz="1000" dirty="0" err="1">
                  <a:solidFill>
                    <a:srgbClr val="222222"/>
                  </a:solidFill>
                  <a:latin typeface="微软雅黑" panose="020B0503020204020204" pitchFamily="34" charset="-122"/>
                  <a:ea typeface="微软雅黑" panose="020B0503020204020204" pitchFamily="34" charset="-122"/>
                </a:rPr>
                <a:t>Klomp</a:t>
              </a:r>
              <a:r>
                <a:rPr lang="en-US" altLang="zh-CN" sz="1000" dirty="0">
                  <a:solidFill>
                    <a:srgbClr val="222222"/>
                  </a:solidFill>
                  <a:latin typeface="微软雅黑" panose="020B0503020204020204" pitchFamily="34" charset="-122"/>
                  <a:ea typeface="微软雅黑" panose="020B0503020204020204" pitchFamily="34" charset="-122"/>
                </a:rPr>
                <a:t>, M. C. M. </a:t>
              </a:r>
              <a:r>
                <a:rPr lang="en-US" altLang="zh-CN" sz="1000" dirty="0" err="1">
                  <a:solidFill>
                    <a:srgbClr val="222222"/>
                  </a:solidFill>
                  <a:latin typeface="微软雅黑" panose="020B0503020204020204" pitchFamily="34" charset="-122"/>
                  <a:ea typeface="微软雅黑" panose="020B0503020204020204" pitchFamily="34" charset="-122"/>
                </a:rPr>
                <a:t>Rentmeester</a:t>
              </a:r>
              <a:r>
                <a:rPr lang="en-US" altLang="zh-CN" sz="1000" dirty="0">
                  <a:solidFill>
                    <a:srgbClr val="222222"/>
                  </a:solidFill>
                  <a:latin typeface="微软雅黑" panose="020B0503020204020204" pitchFamily="34" charset="-122"/>
                  <a:ea typeface="微软雅黑" panose="020B0503020204020204" pitchFamily="34" charset="-122"/>
                </a:rPr>
                <a:t>, and J. J. de Swart</a:t>
              </a:r>
              <a:endParaRPr lang="zh-CN" altLang="en-US" sz="1000" dirty="0">
                <a:latin typeface="微软雅黑" panose="020B0503020204020204" pitchFamily="34" charset="-122"/>
                <a:ea typeface="微软雅黑" panose="020B0503020204020204" pitchFamily="34" charset="-122"/>
              </a:endParaRPr>
            </a:p>
          </p:txBody>
        </p:sp>
        <p:sp>
          <p:nvSpPr>
            <p:cNvPr id="87" name="矩形 86"/>
            <p:cNvSpPr/>
            <p:nvPr/>
          </p:nvSpPr>
          <p:spPr>
            <a:xfrm>
              <a:off x="363628" y="4670857"/>
              <a:ext cx="1593706" cy="246221"/>
            </a:xfrm>
            <a:prstGeom prst="rect">
              <a:avLst/>
            </a:prstGeom>
          </p:spPr>
          <p:txBody>
            <a:bodyPr wrap="none">
              <a:spAutoFit/>
            </a:bodyPr>
            <a:lstStyle/>
            <a:p>
              <a:r>
                <a:rPr lang="en-US" altLang="zh-CN" sz="1000" dirty="0"/>
                <a:t>Phys. Rev. C 48, 792 (1993)</a:t>
              </a:r>
              <a:endParaRPr lang="zh-CN" altLang="en-US" sz="1000" dirty="0"/>
            </a:p>
          </p:txBody>
        </p:sp>
      </p:grpSp>
      <p:pic>
        <p:nvPicPr>
          <p:cNvPr id="94" name="图片 93"/>
          <p:cNvPicPr>
            <a:picLocks noChangeAspect="1"/>
          </p:cNvPicPr>
          <p:nvPr/>
        </p:nvPicPr>
        <p:blipFill>
          <a:blip r:embed="rId11"/>
          <a:stretch>
            <a:fillRect/>
          </a:stretch>
        </p:blipFill>
        <p:spPr>
          <a:xfrm>
            <a:off x="6563707" y="1317040"/>
            <a:ext cx="2305050" cy="7143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9" name="矩形 98"/>
          <p:cNvSpPr/>
          <p:nvPr/>
        </p:nvSpPr>
        <p:spPr>
          <a:xfrm>
            <a:off x="1267092" y="1042396"/>
            <a:ext cx="4247304" cy="584775"/>
          </a:xfrm>
          <a:prstGeom prst="rect">
            <a:avLst/>
          </a:prstGeom>
          <a:effectLst>
            <a:outerShdw blurRad="50800" dist="38100" dir="2700000" algn="tl" rotWithShape="0">
              <a:prstClr val="black">
                <a:alpha val="40000"/>
              </a:prstClr>
            </a:outerShdw>
          </a:effectLst>
        </p:spPr>
        <p:txBody>
          <a:bodyPr wrap="square">
            <a:spAutoFit/>
          </a:bodyPr>
          <a:lstStyle/>
          <a:p>
            <a:pPr algn="ctr"/>
            <a:r>
              <a:rPr lang="en-US" altLang="zh-CN" sz="1600" dirty="0"/>
              <a:t>“</a:t>
            </a:r>
            <a:r>
              <a:rPr lang="en-US" altLang="zh-CN" sz="1600" b="1" i="1" kern="1200" dirty="0">
                <a:solidFill>
                  <a:schemeClr val="tx1"/>
                </a:solidFill>
                <a:effectLst/>
                <a:latin typeface="+mn-lt"/>
                <a:ea typeface="+mn-ea"/>
                <a:cs typeface="+mn-cs"/>
              </a:rPr>
              <a:t>remain central to developments in the field of nuclear physics</a:t>
            </a:r>
            <a:r>
              <a:rPr lang="en-US" altLang="zh-CN" sz="1600" dirty="0"/>
              <a:t>”</a:t>
            </a:r>
            <a:endParaRPr lang="zh-CN" altLang="en-US" sz="1600" dirty="0"/>
          </a:p>
        </p:txBody>
      </p:sp>
      <p:sp>
        <p:nvSpPr>
          <p:cNvPr id="101" name="文本框 100"/>
          <p:cNvSpPr txBox="1"/>
          <p:nvPr/>
        </p:nvSpPr>
        <p:spPr>
          <a:xfrm>
            <a:off x="-21337" y="2501788"/>
            <a:ext cx="461665" cy="1025024"/>
          </a:xfrm>
          <a:prstGeom prst="rect">
            <a:avLst/>
          </a:prstGeom>
          <a:noFill/>
        </p:spPr>
        <p:txBody>
          <a:bodyPr vert="vert270" wrap="none" rtlCol="0">
            <a:spAutoFit/>
          </a:bodyPr>
          <a:lstStyle/>
          <a:p>
            <a:r>
              <a:rPr lang="en-US" altLang="zh-CN" b="1" dirty="0"/>
              <a:t>Chiral EFT</a:t>
            </a:r>
            <a:endParaRPr lang="zh-CN" altLang="en-US" b="1" dirty="0"/>
          </a:p>
        </p:txBody>
      </p:sp>
      <p:sp>
        <p:nvSpPr>
          <p:cNvPr id="102" name="文本框 101"/>
          <p:cNvSpPr txBox="1"/>
          <p:nvPr/>
        </p:nvSpPr>
        <p:spPr>
          <a:xfrm>
            <a:off x="-65242" y="4694811"/>
            <a:ext cx="461665" cy="1648849"/>
          </a:xfrm>
          <a:prstGeom prst="rect">
            <a:avLst/>
          </a:prstGeom>
          <a:noFill/>
        </p:spPr>
        <p:txBody>
          <a:bodyPr vert="vert270" wrap="none" rtlCol="0">
            <a:spAutoFit/>
          </a:bodyPr>
          <a:lstStyle/>
          <a:p>
            <a:r>
              <a:rPr lang="en-US" altLang="zh-CN" b="1" dirty="0"/>
              <a:t>Phenomenology</a:t>
            </a:r>
            <a:endParaRPr lang="zh-CN" altLang="en-US" b="1" dirty="0"/>
          </a:p>
        </p:txBody>
      </p:sp>
      <p:sp>
        <p:nvSpPr>
          <p:cNvPr id="103" name="文本框 102"/>
          <p:cNvSpPr txBox="1"/>
          <p:nvPr/>
        </p:nvSpPr>
        <p:spPr>
          <a:xfrm>
            <a:off x="6888480" y="2814097"/>
            <a:ext cx="2166555" cy="369332"/>
          </a:xfrm>
          <a:prstGeom prst="rect">
            <a:avLst/>
          </a:prstGeom>
          <a:noFill/>
        </p:spPr>
        <p:txBody>
          <a:bodyPr wrap="none" rtlCol="0">
            <a:spAutoFit/>
          </a:bodyPr>
          <a:lstStyle/>
          <a:p>
            <a:r>
              <a:rPr lang="en-US" altLang="zh-CN" b="1" dirty="0"/>
              <a:t>Partial wave analysis</a:t>
            </a:r>
            <a:endParaRPr lang="zh-CN" altLang="en-US" b="1" dirty="0"/>
          </a:p>
        </p:txBody>
      </p:sp>
      <p:sp>
        <p:nvSpPr>
          <p:cNvPr id="104" name="矩形 103"/>
          <p:cNvSpPr/>
          <p:nvPr/>
        </p:nvSpPr>
        <p:spPr>
          <a:xfrm>
            <a:off x="1258039" y="1693064"/>
            <a:ext cx="4572000" cy="523220"/>
          </a:xfrm>
          <a:prstGeom prst="rect">
            <a:avLst/>
          </a:prstGeom>
        </p:spPr>
        <p:txBody>
          <a:bodyPr>
            <a:spAutoFit/>
          </a:bodyPr>
          <a:lstStyle/>
          <a:p>
            <a:pPr algn="ctr"/>
            <a:r>
              <a:rPr lang="en-US" altLang="zh-CN" sz="1400" b="1" i="1" dirty="0">
                <a:solidFill>
                  <a:srgbClr val="222222"/>
                </a:solidFill>
              </a:rPr>
              <a:t>Chiral EFT sparked a renaissance in low-energy nuclear theory over the past quarter of a century</a:t>
            </a:r>
            <a:endParaRPr lang="zh-CN" altLang="en-US" sz="1400" b="1" i="1" dirty="0"/>
          </a:p>
        </p:txBody>
      </p:sp>
      <p:sp>
        <p:nvSpPr>
          <p:cNvPr id="106" name="矩形 105"/>
          <p:cNvSpPr/>
          <p:nvPr/>
        </p:nvSpPr>
        <p:spPr>
          <a:xfrm>
            <a:off x="1433052" y="4160858"/>
            <a:ext cx="4572000" cy="307777"/>
          </a:xfrm>
          <a:prstGeom prst="rect">
            <a:avLst/>
          </a:prstGeom>
        </p:spPr>
        <p:txBody>
          <a:bodyPr>
            <a:spAutoFit/>
          </a:bodyPr>
          <a:lstStyle/>
          <a:p>
            <a:r>
              <a:rPr lang="en-US" altLang="zh-CN" sz="1400" b="1" i="1" dirty="0">
                <a:solidFill>
                  <a:srgbClr val="222222"/>
                </a:solidFill>
              </a:rPr>
              <a:t>the basis of numerous significant few-body calculations</a:t>
            </a:r>
            <a:endParaRPr lang="zh-CN" altLang="en-US" sz="1400" b="1" i="1" dirty="0"/>
          </a:p>
        </p:txBody>
      </p:sp>
    </p:spTree>
    <p:extLst>
      <p:ext uri="{BB962C8B-B14F-4D97-AF65-F5344CB8AC3E}">
        <p14:creationId xmlns:p14="http://schemas.microsoft.com/office/powerpoint/2010/main" val="3198319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latin typeface="微软雅黑" panose="020B0503020204020204" pitchFamily="34" charset="-122"/>
                <a:ea typeface="微软雅黑" panose="020B0503020204020204" pitchFamily="34" charset="-122"/>
              </a:rPr>
              <a:t>核力简介</a:t>
            </a:r>
            <a:endParaRPr lang="zh-CN" altLang="en-US" sz="2400" dirty="0">
              <a:latin typeface="微软雅黑" panose="020B0503020204020204" pitchFamily="34" charset="-122"/>
              <a:ea typeface="微软雅黑" panose="020B0503020204020204" pitchFamily="34" charset="-122"/>
            </a:endParaRP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0029"/>
            <a:ext cx="6365966" cy="217971"/>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0029"/>
            <a:ext cx="1293221" cy="217971"/>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6</a:t>
            </a:fld>
            <a:endParaRPr lang="zh-CN" altLang="en-US" b="1" dirty="0">
              <a:solidFill>
                <a:schemeClr val="bg1"/>
              </a:solidFill>
            </a:endParaRPr>
          </a:p>
        </p:txBody>
      </p:sp>
      <p:sp>
        <p:nvSpPr>
          <p:cNvPr id="2" name="文本框 1"/>
          <p:cNvSpPr txBox="1"/>
          <p:nvPr/>
        </p:nvSpPr>
        <p:spPr>
          <a:xfrm>
            <a:off x="92914" y="735348"/>
            <a:ext cx="7695795" cy="400110"/>
          </a:xfrm>
          <a:prstGeom prst="rect">
            <a:avLst/>
          </a:prstGeom>
          <a:noFill/>
        </p:spPr>
        <p:txBody>
          <a:bodyPr wrap="square" rtlCol="0">
            <a:spAutoFit/>
          </a:bodyPr>
          <a:lstStyle/>
          <a:p>
            <a:pPr marL="342900" indent="-342900">
              <a:buFont typeface="Wingdings" panose="05000000000000000000" pitchFamily="2" charset="2"/>
              <a:buChar char="p"/>
            </a:pPr>
            <a:r>
              <a:rPr lang="zh-CN" altLang="en-US" sz="2000" b="1" dirty="0">
                <a:latin typeface="微软雅黑" panose="020B0503020204020204" pitchFamily="34" charset="-122"/>
                <a:ea typeface="微软雅黑" panose="020B0503020204020204" pitchFamily="34" charset="-122"/>
              </a:rPr>
              <a:t>实验物理前沿</a:t>
            </a:r>
            <a:endParaRPr lang="en-US" altLang="zh-CN" sz="2000" b="1" dirty="0"/>
          </a:p>
        </p:txBody>
      </p:sp>
      <p:pic>
        <p:nvPicPr>
          <p:cNvPr id="48" name="Picture 2" descr="ce2c2efeaff1997842000fa435f782a3.png">
            <a:extLst>
              <a:ext uri="{FF2B5EF4-FFF2-40B4-BE49-F238E27FC236}">
                <a16:creationId xmlns:a16="http://schemas.microsoft.com/office/drawing/2014/main" xmlns="" id="{B0E3B653-CA1D-4078-A74B-C71776B870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96" y="1944151"/>
            <a:ext cx="4324961" cy="29328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0" name="文本框 49">
            <a:extLst>
              <a:ext uri="{FF2B5EF4-FFF2-40B4-BE49-F238E27FC236}">
                <a16:creationId xmlns:a16="http://schemas.microsoft.com/office/drawing/2014/main" xmlns="" id="{02C626DA-5797-4CDC-9DAE-90C78518EFE1}"/>
              </a:ext>
            </a:extLst>
          </p:cNvPr>
          <p:cNvSpPr txBox="1"/>
          <p:nvPr/>
        </p:nvSpPr>
        <p:spPr>
          <a:xfrm>
            <a:off x="630534" y="1252498"/>
            <a:ext cx="3675185" cy="369332"/>
          </a:xfrm>
          <a:prstGeom prst="rect">
            <a:avLst/>
          </a:prstGeom>
          <a:noFill/>
        </p:spPr>
        <p:txBody>
          <a:bodyPr wrap="square">
            <a:spAutoFit/>
          </a:bodyPr>
          <a:lstStyle/>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强流重离子加速器装置（</a:t>
            </a:r>
            <a:r>
              <a:rPr lang="en-US" altLang="zh-CN" dirty="0">
                <a:latin typeface="微软雅黑" panose="020B0503020204020204" pitchFamily="34" charset="-122"/>
                <a:ea typeface="微软雅黑" panose="020B0503020204020204" pitchFamily="34" charset="-122"/>
              </a:rPr>
              <a:t>HIAF</a:t>
            </a:r>
            <a:r>
              <a:rPr lang="zh-CN" altLang="en-US" dirty="0">
                <a:latin typeface="微软雅黑" panose="020B0503020204020204" pitchFamily="34" charset="-122"/>
                <a:ea typeface="微软雅黑" panose="020B0503020204020204" pitchFamily="34" charset="-122"/>
              </a:rPr>
              <a:t>）</a:t>
            </a:r>
          </a:p>
        </p:txBody>
      </p:sp>
      <p:sp>
        <p:nvSpPr>
          <p:cNvPr id="51" name="矩形 50">
            <a:extLst>
              <a:ext uri="{FF2B5EF4-FFF2-40B4-BE49-F238E27FC236}">
                <a16:creationId xmlns:a16="http://schemas.microsoft.com/office/drawing/2014/main" xmlns="" id="{2E58CE4B-75DF-4548-A984-54F62283D7E9}"/>
              </a:ext>
            </a:extLst>
          </p:cNvPr>
          <p:cNvSpPr/>
          <p:nvPr/>
        </p:nvSpPr>
        <p:spPr>
          <a:xfrm>
            <a:off x="293487" y="5143837"/>
            <a:ext cx="3704860" cy="923330"/>
          </a:xfrm>
          <a:prstGeom prst="rect">
            <a:avLst/>
          </a:prstGeom>
        </p:spPr>
        <p:txBody>
          <a:bodyPr wrap="none">
            <a:spAutoFit/>
          </a:bodyPr>
          <a:lstStyle/>
          <a:p>
            <a:pPr marL="285750" indent="-285750">
              <a:buFont typeface="Arial" panose="020B0604020202020204" pitchFamily="34" charset="0"/>
              <a:buChar char="•"/>
            </a:pPr>
            <a:r>
              <a:rPr lang="zh-CN" altLang="en-US" b="1" dirty="0">
                <a:solidFill>
                  <a:srgbClr val="C00000"/>
                </a:solidFill>
                <a:latin typeface="微软雅黑" panose="020B0503020204020204" pitchFamily="34" charset="-122"/>
                <a:ea typeface="微软雅黑" panose="020B0503020204020204" pitchFamily="34" charset="-122"/>
              </a:rPr>
              <a:t>认识原子核内有效相互作用。</a:t>
            </a:r>
            <a:endParaRPr lang="en-US" altLang="zh-CN" b="1" dirty="0">
              <a:solidFill>
                <a:srgbClr val="C00000"/>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rPr>
              <a:t>探索宇宙中从铁到铀元素的来源</a:t>
            </a:r>
            <a:endParaRPr lang="en-US" altLang="zh-CN" b="1"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rPr>
              <a:t>粒子辐照应用研究</a:t>
            </a:r>
            <a:endParaRPr lang="zh-CN" altLang="en-US" dirty="0">
              <a:latin typeface="微软雅黑" panose="020B0503020204020204" pitchFamily="34" charset="-122"/>
              <a:ea typeface="微软雅黑" panose="020B0503020204020204" pitchFamily="34" charset="-122"/>
            </a:endParaRPr>
          </a:p>
        </p:txBody>
      </p:sp>
      <p:pic>
        <p:nvPicPr>
          <p:cNvPr id="52" name="Picture 4" descr="FRIB">
            <a:extLst>
              <a:ext uri="{FF2B5EF4-FFF2-40B4-BE49-F238E27FC236}">
                <a16:creationId xmlns:a16="http://schemas.microsoft.com/office/drawing/2014/main" xmlns="" id="{46E1D347-5CB9-4C67-BD60-C1592D3BBD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1768" y="1793019"/>
            <a:ext cx="4324961" cy="3338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3" name="文本框 52">
            <a:extLst>
              <a:ext uri="{FF2B5EF4-FFF2-40B4-BE49-F238E27FC236}">
                <a16:creationId xmlns:a16="http://schemas.microsoft.com/office/drawing/2014/main" xmlns="" id="{AA9EB8EF-97C6-44E3-8343-8F4FBD4169AE}"/>
              </a:ext>
            </a:extLst>
          </p:cNvPr>
          <p:cNvSpPr txBox="1"/>
          <p:nvPr/>
        </p:nvSpPr>
        <p:spPr>
          <a:xfrm>
            <a:off x="4681767" y="1252498"/>
            <a:ext cx="4386869" cy="369332"/>
          </a:xfrm>
          <a:prstGeom prst="rect">
            <a:avLst/>
          </a:prstGeom>
          <a:noFill/>
        </p:spPr>
        <p:txBody>
          <a:bodyPr wrap="square">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rPr>
              <a:t>Facility for Rare Isotope Beams(</a:t>
            </a:r>
            <a:r>
              <a:rPr lang="en-US" altLang="zh-CN" b="0" i="0" dirty="0">
                <a:solidFill>
                  <a:srgbClr val="333333"/>
                </a:solidFill>
                <a:effectLst/>
                <a:latin typeface="Gotham SSm A"/>
              </a:rPr>
              <a:t>FRIB</a:t>
            </a:r>
            <a:r>
              <a:rPr lang="en-US" altLang="zh-CN"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pic>
        <p:nvPicPr>
          <p:cNvPr id="54" name="Picture 6" descr="FRIB logo">
            <a:extLst>
              <a:ext uri="{FF2B5EF4-FFF2-40B4-BE49-F238E27FC236}">
                <a16:creationId xmlns:a16="http://schemas.microsoft.com/office/drawing/2014/main" xmlns="" id="{85D59EF5-351C-483B-AE40-6F953978FF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8414" y="1793019"/>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55" name="矩形 54">
            <a:extLst>
              <a:ext uri="{FF2B5EF4-FFF2-40B4-BE49-F238E27FC236}">
                <a16:creationId xmlns:a16="http://schemas.microsoft.com/office/drawing/2014/main" xmlns="" id="{AF0D1099-F5CB-4204-8043-DE97884D6A97}"/>
              </a:ext>
            </a:extLst>
          </p:cNvPr>
          <p:cNvSpPr/>
          <p:nvPr/>
        </p:nvSpPr>
        <p:spPr>
          <a:xfrm>
            <a:off x="4636050" y="5382587"/>
            <a:ext cx="4432586" cy="1200329"/>
          </a:xfrm>
          <a:prstGeom prst="rect">
            <a:avLst/>
          </a:prstGeom>
        </p:spPr>
        <p:txBody>
          <a:bodyPr wrap="square">
            <a:spAutoFit/>
          </a:bodyPr>
          <a:lstStyle/>
          <a:p>
            <a:pPr marL="285750" indent="-285750" algn="l">
              <a:buFont typeface="Arial" panose="020B0604020202020204" pitchFamily="34" charset="0"/>
              <a:buChar char="•"/>
            </a:pPr>
            <a:r>
              <a:rPr lang="en-US" altLang="zh-CN" b="1" i="0" dirty="0">
                <a:solidFill>
                  <a:srgbClr val="333333"/>
                </a:solidFill>
                <a:effectLst/>
              </a:rPr>
              <a:t>Map the nuclear landscape,</a:t>
            </a:r>
          </a:p>
          <a:p>
            <a:pPr marL="285750" indent="-285750" algn="l">
              <a:buFont typeface="Arial" panose="020B0604020202020204" pitchFamily="34" charset="0"/>
              <a:buChar char="•"/>
            </a:pPr>
            <a:r>
              <a:rPr lang="en-US" altLang="zh-CN" b="1" i="0" dirty="0">
                <a:solidFill>
                  <a:srgbClr val="FF0000"/>
                </a:solidFill>
                <a:effectLst/>
              </a:rPr>
              <a:t>Understand the forces that bind nucleons into nuclei</a:t>
            </a:r>
          </a:p>
          <a:p>
            <a:pPr marL="285750" indent="-285750" algn="l">
              <a:buFont typeface="Arial" panose="020B0604020202020204" pitchFamily="34" charset="0"/>
              <a:buChar char="•"/>
            </a:pPr>
            <a:r>
              <a:rPr lang="en-US" altLang="zh-CN" b="0" i="0" dirty="0">
                <a:solidFill>
                  <a:srgbClr val="333333"/>
                </a:solidFill>
                <a:effectLst/>
              </a:rPr>
              <a:t>…</a:t>
            </a:r>
          </a:p>
        </p:txBody>
      </p:sp>
    </p:spTree>
    <p:extLst>
      <p:ext uri="{BB962C8B-B14F-4D97-AF65-F5344CB8AC3E}">
        <p14:creationId xmlns:p14="http://schemas.microsoft.com/office/powerpoint/2010/main" val="2607169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latin typeface="微软雅黑" panose="020B0503020204020204" pitchFamily="34" charset="-122"/>
                <a:ea typeface="微软雅黑" panose="020B0503020204020204" pitchFamily="34" charset="-122"/>
              </a:rPr>
              <a:t>QCD </a:t>
            </a:r>
            <a:r>
              <a:rPr lang="zh-CN" altLang="en-US" sz="2400" dirty="0">
                <a:latin typeface="微软雅黑" panose="020B0503020204020204" pitchFamily="34" charset="-122"/>
                <a:ea typeface="微软雅黑" panose="020B0503020204020204" pitchFamily="34" charset="-122"/>
              </a:rPr>
              <a:t>与手征有效场论</a:t>
            </a: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8"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9"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2"/>
            <a:ext cx="827314" cy="181339"/>
          </a:xfrm>
        </p:spPr>
        <p:txBody>
          <a:bodyPr/>
          <a:lstStyle/>
          <a:p>
            <a:fld id="{0C913308-F349-4B6D-A68A-DD1791B4A57B}" type="slidenum">
              <a:rPr lang="zh-CN" altLang="en-US" b="1" smtClean="0">
                <a:solidFill>
                  <a:schemeClr val="bg1"/>
                </a:solidFill>
              </a:rPr>
              <a:t>7</a:t>
            </a:fld>
            <a:endParaRPr lang="zh-CN" altLang="en-US" b="1" dirty="0">
              <a:solidFill>
                <a:schemeClr val="bg1"/>
              </a:solidFill>
            </a:endParaRPr>
          </a:p>
        </p:txBody>
      </p:sp>
      <p:pic>
        <p:nvPicPr>
          <p:cNvPr id="14" name="图片 13"/>
          <p:cNvPicPr>
            <a:picLocks noChangeAspect="1"/>
          </p:cNvPicPr>
          <p:nvPr/>
        </p:nvPicPr>
        <p:blipFill rotWithShape="1">
          <a:blip r:embed="rId4"/>
          <a:srcRect t="5979"/>
          <a:stretch/>
        </p:blipFill>
        <p:spPr>
          <a:xfrm>
            <a:off x="5512830" y="1246029"/>
            <a:ext cx="3128646" cy="2248259"/>
          </a:xfrm>
          <a:prstGeom prst="rect">
            <a:avLst/>
          </a:prstGeom>
        </p:spPr>
      </p:pic>
      <p:sp>
        <p:nvSpPr>
          <p:cNvPr id="16" name="文本框 15"/>
          <p:cNvSpPr txBox="1"/>
          <p:nvPr/>
        </p:nvSpPr>
        <p:spPr>
          <a:xfrm>
            <a:off x="301787" y="874499"/>
            <a:ext cx="6952455" cy="400110"/>
          </a:xfrm>
          <a:prstGeom prst="rect">
            <a:avLst/>
          </a:prstGeom>
          <a:noFill/>
        </p:spPr>
        <p:txBody>
          <a:bodyPr wrap="square" rtlCol="0">
            <a:spAutoFit/>
          </a:bodyPr>
          <a:lstStyle/>
          <a:p>
            <a:pPr marL="285750" indent="-285750">
              <a:buFont typeface="Wingdings" panose="05000000000000000000" pitchFamily="2" charset="2"/>
              <a:buChar char="q"/>
            </a:pPr>
            <a:r>
              <a:rPr lang="en-US" altLang="zh-CN" sz="2000" dirty="0">
                <a:latin typeface="微软雅黑" panose="020B0503020204020204" pitchFamily="34" charset="-122"/>
                <a:ea typeface="微软雅黑" panose="020B0503020204020204" pitchFamily="34" charset="-122"/>
              </a:rPr>
              <a:t>QCD: </a:t>
            </a:r>
            <a:r>
              <a:rPr lang="zh-CN" altLang="en-US" sz="2000" dirty="0">
                <a:solidFill>
                  <a:srgbClr val="FF0000"/>
                </a:solidFill>
                <a:latin typeface="微软雅黑" panose="020B0503020204020204" pitchFamily="34" charset="-122"/>
                <a:ea typeface="微软雅黑" panose="020B0503020204020204" pitchFamily="34" charset="-122"/>
              </a:rPr>
              <a:t>渐近自由</a:t>
            </a:r>
            <a:r>
              <a:rPr lang="zh-CN" altLang="en-US" sz="2000" dirty="0">
                <a:latin typeface="微软雅黑" panose="020B0503020204020204" pitchFamily="34" charset="-122"/>
                <a:ea typeface="微软雅黑" panose="020B0503020204020204" pitchFamily="34" charset="-122"/>
              </a:rPr>
              <a:t>与</a:t>
            </a:r>
            <a:r>
              <a:rPr lang="zh-CN" altLang="en-US" sz="2000" dirty="0">
                <a:solidFill>
                  <a:srgbClr val="FF0000"/>
                </a:solidFill>
                <a:latin typeface="微软雅黑" panose="020B0503020204020204" pitchFamily="34" charset="-122"/>
                <a:ea typeface="微软雅黑" panose="020B0503020204020204" pitchFamily="34" charset="-122"/>
              </a:rPr>
              <a:t>色禁闭</a:t>
            </a:r>
            <a:endParaRPr lang="en-US" altLang="zh-CN" sz="2000" dirty="0">
              <a:solidFill>
                <a:srgbClr val="FF0000"/>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301787" y="3029641"/>
            <a:ext cx="6952455" cy="400110"/>
          </a:xfrm>
          <a:prstGeom prst="rect">
            <a:avLst/>
          </a:prstGeom>
          <a:noFill/>
        </p:spPr>
        <p:txBody>
          <a:bodyPr wrap="square" rtlCol="0">
            <a:spAutoFit/>
          </a:bodyPr>
          <a:lstStyle/>
          <a:p>
            <a:pPr marL="285750" indent="-285750">
              <a:buFont typeface="Wingdings" panose="05000000000000000000" pitchFamily="2" charset="2"/>
              <a:buChar char="q"/>
            </a:pPr>
            <a:r>
              <a:rPr lang="zh-CN" altLang="en-US" sz="2000" dirty="0">
                <a:solidFill>
                  <a:srgbClr val="FF0000"/>
                </a:solidFill>
                <a:latin typeface="微软雅黑" panose="020B0503020204020204" pitchFamily="34" charset="-122"/>
                <a:ea typeface="微软雅黑" panose="020B0503020204020204" pitchFamily="34" charset="-122"/>
              </a:rPr>
              <a:t>手征有效场论</a:t>
            </a:r>
            <a:r>
              <a:rPr lang="en-US" altLang="zh-CN" sz="2000" dirty="0">
                <a:solidFill>
                  <a:srgbClr val="FF0000"/>
                </a:solidFill>
                <a:latin typeface="微软雅黑" panose="020B0503020204020204" pitchFamily="34" charset="-122"/>
                <a:ea typeface="微软雅黑" panose="020B0503020204020204" pitchFamily="34" charset="-122"/>
              </a:rPr>
              <a:t>——QCD</a:t>
            </a:r>
            <a:r>
              <a:rPr lang="zh-CN" altLang="en-US" sz="2000" dirty="0">
                <a:solidFill>
                  <a:srgbClr val="FF0000"/>
                </a:solidFill>
                <a:latin typeface="微软雅黑" panose="020B0503020204020204" pitchFamily="34" charset="-122"/>
                <a:ea typeface="微软雅黑" panose="020B0503020204020204" pitchFamily="34" charset="-122"/>
              </a:rPr>
              <a:t>低能区近似</a:t>
            </a:r>
            <a:endParaRPr lang="en-US" altLang="zh-CN" sz="2000" dirty="0">
              <a:solidFill>
                <a:srgbClr val="FF0000"/>
              </a:solidFill>
              <a:latin typeface="微软雅黑" panose="020B0503020204020204" pitchFamily="34" charset="-122"/>
              <a:ea typeface="微软雅黑" panose="020B0503020204020204" pitchFamily="34" charset="-122"/>
            </a:endParaRPr>
          </a:p>
        </p:txBody>
      </p:sp>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128" y="3623304"/>
            <a:ext cx="2151153" cy="1837085"/>
          </a:xfrm>
          <a:prstGeom prst="rect">
            <a:avLst/>
          </a:prstGeom>
        </p:spPr>
      </p:pic>
      <p:grpSp>
        <p:nvGrpSpPr>
          <p:cNvPr id="2" name="组合 1"/>
          <p:cNvGrpSpPr/>
          <p:nvPr/>
        </p:nvGrpSpPr>
        <p:grpSpPr>
          <a:xfrm>
            <a:off x="1544218" y="4482525"/>
            <a:ext cx="2779601" cy="670761"/>
            <a:chOff x="1486189" y="4668981"/>
            <a:chExt cx="2779601" cy="670761"/>
          </a:xfrm>
        </p:grpSpPr>
        <mc:AlternateContent xmlns:mc="http://schemas.openxmlformats.org/markup-compatibility/2006" xmlns:a14="http://schemas.microsoft.com/office/drawing/2010/main">
          <mc:Choice Requires="a14">
            <p:sp>
              <p:nvSpPr>
                <p:cNvPr id="5" name="文本框 4"/>
                <p:cNvSpPr txBox="1"/>
                <p:nvPr/>
              </p:nvSpPr>
              <p:spPr>
                <a:xfrm>
                  <a:off x="1685664" y="4668981"/>
                  <a:ext cx="2496709" cy="6707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smtClean="0">
                                <a:latin typeface="Cambria Math" panose="02040503050406030204" pitchFamily="18" charset="0"/>
                                <a:ea typeface="Cambria Math" panose="02040503050406030204" pitchFamily="18" charset="0"/>
                              </a:rPr>
                              <m:t>ℒ</m:t>
                            </m:r>
                          </m:e>
                          <m:sub>
                            <m:r>
                              <a:rPr lang="en-US" altLang="zh-CN" b="0" i="1" smtClean="0">
                                <a:latin typeface="Cambria Math" panose="02040503050406030204" pitchFamily="18" charset="0"/>
                              </a:rPr>
                              <m:t>𝑄𝐶𝐷</m:t>
                            </m:r>
                          </m:sub>
                        </m:sSub>
                        <m:r>
                          <a:rPr lang="en-US" altLang="zh-CN" i="1" smtClean="0">
                            <a:latin typeface="Cambria Math" panose="02040503050406030204" pitchFamily="18" charset="0"/>
                            <a:ea typeface="Cambria Math" panose="02040503050406030204" pitchFamily="18" charset="0"/>
                          </a:rPr>
                          <m:t>→</m:t>
                        </m:r>
                        <m:sSub>
                          <m:sSubPr>
                            <m:ctrlPr>
                              <a:rPr lang="en-US" altLang="zh-CN" i="1" smtClean="0">
                                <a:latin typeface="Cambria Math" panose="02040503050406030204" pitchFamily="18" charset="0"/>
                                <a:ea typeface="Cambria Math" panose="02040503050406030204" pitchFamily="18" charset="0"/>
                              </a:rPr>
                            </m:ctrlPr>
                          </m:sSubPr>
                          <m:e>
                            <m:r>
                              <a:rPr lang="en-US" altLang="zh-CN" i="1" smtClean="0">
                                <a:latin typeface="Cambria Math" panose="02040503050406030204" pitchFamily="18" charset="0"/>
                                <a:ea typeface="Cambria Math" panose="02040503050406030204" pitchFamily="18" charset="0"/>
                              </a:rPr>
                              <m:t>ℒ</m:t>
                            </m:r>
                          </m:e>
                          <m:sub>
                            <m:r>
                              <a:rPr lang="zh-CN" altLang="en-US" i="1" smtClean="0">
                                <a:latin typeface="Cambria Math" panose="02040503050406030204" pitchFamily="18" charset="0"/>
                                <a:ea typeface="Cambria Math" panose="02040503050406030204" pitchFamily="18" charset="0"/>
                              </a:rPr>
                              <m:t>𝜒</m:t>
                            </m:r>
                            <m:r>
                              <a:rPr lang="en-US" altLang="zh-CN" b="0" i="1" smtClean="0">
                                <a:latin typeface="Cambria Math" panose="02040503050406030204" pitchFamily="18" charset="0"/>
                                <a:ea typeface="Cambria Math" panose="02040503050406030204" pitchFamily="18" charset="0"/>
                              </a:rPr>
                              <m:t>𝐸𝐹𝑇</m:t>
                            </m:r>
                          </m:sub>
                        </m:sSub>
                        <m:r>
                          <a:rPr lang="en-US" altLang="zh-CN" b="0" i="0" smtClean="0">
                            <a:latin typeface="Cambria Math" panose="02040503050406030204" pitchFamily="18" charset="0"/>
                            <a:ea typeface="Cambria Math" panose="02040503050406030204" pitchFamily="18" charset="0"/>
                          </a:rPr>
                          <m:t>=</m:t>
                        </m:r>
                        <m:nary>
                          <m:naryPr>
                            <m:chr m:val="∑"/>
                            <m:subHide m:val="on"/>
                            <m:supHide m:val="on"/>
                            <m:ctrlPr>
                              <a:rPr lang="en-US" altLang="zh-CN" b="0" i="1" smtClean="0">
                                <a:latin typeface="Cambria Math" panose="02040503050406030204" pitchFamily="18" charset="0"/>
                                <a:ea typeface="Cambria Math" panose="02040503050406030204" pitchFamily="18" charset="0"/>
                              </a:rPr>
                            </m:ctrlPr>
                          </m:naryPr>
                          <m:sub/>
                          <m:sup/>
                          <m:e>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𝑐</m:t>
                                </m:r>
                              </m:e>
                              <m:sub>
                                <m:r>
                                  <a:rPr lang="en-US" altLang="zh-CN" b="0" i="1" smtClean="0">
                                    <a:latin typeface="Cambria Math" panose="02040503050406030204" pitchFamily="18" charset="0"/>
                                    <a:ea typeface="Cambria Math" panose="02040503050406030204" pitchFamily="18" charset="0"/>
                                  </a:rPr>
                                  <m:t>𝑖</m:t>
                                </m:r>
                              </m:sub>
                            </m:sSub>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𝑂</m:t>
                                </m:r>
                              </m:e>
                              <m:sub>
                                <m:r>
                                  <a:rPr lang="en-US" altLang="zh-CN" b="0" i="1" smtClean="0">
                                    <a:latin typeface="Cambria Math" panose="02040503050406030204" pitchFamily="18" charset="0"/>
                                    <a:ea typeface="Cambria Math" panose="02040503050406030204" pitchFamily="18" charset="0"/>
                                  </a:rPr>
                                  <m:t>𝑖</m:t>
                                </m:r>
                              </m:sub>
                            </m:sSub>
                          </m:e>
                        </m:nary>
                      </m:oMath>
                    </m:oMathPara>
                  </a14:m>
                  <a:endParaRPr lang="zh-CN" altLang="en-US" dirty="0"/>
                </a:p>
              </p:txBody>
            </p:sp>
          </mc:Choice>
          <mc:Fallback xmlns="">
            <p:sp>
              <p:nvSpPr>
                <p:cNvPr id="5" name="文本框 4"/>
                <p:cNvSpPr txBox="1">
                  <a:spLocks noRot="1" noChangeAspect="1" noMove="1" noResize="1" noEditPoints="1" noAdjustHandles="1" noChangeArrowheads="1" noChangeShapeType="1" noTextEdit="1"/>
                </p:cNvSpPr>
                <p:nvPr/>
              </p:nvSpPr>
              <p:spPr>
                <a:xfrm>
                  <a:off x="1685664" y="4668981"/>
                  <a:ext cx="2496709" cy="670761"/>
                </a:xfrm>
                <a:prstGeom prst="rect">
                  <a:avLst/>
                </a:prstGeom>
                <a:blipFill rotWithShape="0">
                  <a:blip r:embed="rId6"/>
                  <a:stretch>
                    <a:fillRect/>
                  </a:stretch>
                </a:blipFill>
              </p:spPr>
              <p:txBody>
                <a:bodyPr/>
                <a:lstStyle/>
                <a:p>
                  <a:r>
                    <a:rPr lang="zh-CN" altLang="en-US">
                      <a:noFill/>
                    </a:rPr>
                    <a:t> </a:t>
                  </a:r>
                </a:p>
              </p:txBody>
            </p:sp>
          </mc:Fallback>
        </mc:AlternateContent>
        <p:sp>
          <p:nvSpPr>
            <p:cNvPr id="40" name="圆角矩形 39"/>
            <p:cNvSpPr/>
            <p:nvPr/>
          </p:nvSpPr>
          <p:spPr>
            <a:xfrm>
              <a:off x="1486189" y="4694564"/>
              <a:ext cx="2779601" cy="567436"/>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1574416" y="5218597"/>
            <a:ext cx="2764988" cy="373518"/>
            <a:chOff x="1493494" y="5436712"/>
            <a:chExt cx="2764988" cy="373518"/>
          </a:xfrm>
        </p:grpSpPr>
        <mc:AlternateContent xmlns:mc="http://schemas.openxmlformats.org/markup-compatibility/2006" xmlns:a14="http://schemas.microsoft.com/office/drawing/2010/main">
          <mc:Choice Requires="a14">
            <p:sp>
              <p:nvSpPr>
                <p:cNvPr id="6" name="文本框 5"/>
                <p:cNvSpPr txBox="1"/>
                <p:nvPr/>
              </p:nvSpPr>
              <p:spPr>
                <a:xfrm>
                  <a:off x="1805055" y="5463401"/>
                  <a:ext cx="1914307"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夸克、胶子</a:t>
                  </a:r>
                  <a14:m>
                    <m:oMath xmlns:m="http://schemas.openxmlformats.org/officeDocument/2006/math">
                      <m:r>
                        <a:rPr lang="en-US" altLang="zh-CN" sz="1600" i="1">
                          <a:latin typeface="Cambria Math" panose="02040503050406030204" pitchFamily="18" charset="0"/>
                          <a:ea typeface="Cambria Math" panose="02040503050406030204" pitchFamily="18" charset="0"/>
                        </a:rPr>
                        <m:t>→</m:t>
                      </m:r>
                    </m:oMath>
                  </a14:m>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强子</a:t>
                  </a:r>
                  <a:r>
                    <a:rPr lang="en-US" altLang="zh-CN" sz="1600" dirty="0">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1805055" y="5463401"/>
                  <a:ext cx="1914307" cy="338554"/>
                </a:xfrm>
                <a:prstGeom prst="rect">
                  <a:avLst/>
                </a:prstGeom>
                <a:blipFill rotWithShape="0">
                  <a:blip r:embed="rId7"/>
                  <a:stretch>
                    <a:fillRect l="-1592" t="-5357" b="-21429"/>
                  </a:stretch>
                </a:blipFill>
              </p:spPr>
              <p:txBody>
                <a:bodyPr/>
                <a:lstStyle/>
                <a:p>
                  <a:r>
                    <a:rPr lang="zh-CN" altLang="en-US">
                      <a:noFill/>
                    </a:rPr>
                    <a:t> </a:t>
                  </a:r>
                </a:p>
              </p:txBody>
            </p:sp>
          </mc:Fallback>
        </mc:AlternateContent>
        <p:sp>
          <p:nvSpPr>
            <p:cNvPr id="41" name="圆角矩形 40"/>
            <p:cNvSpPr/>
            <p:nvPr/>
          </p:nvSpPr>
          <p:spPr>
            <a:xfrm>
              <a:off x="1493494" y="5436712"/>
              <a:ext cx="2764988" cy="373518"/>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2117171" y="5911625"/>
            <a:ext cx="1679479" cy="458446"/>
            <a:chOff x="2133574" y="6202206"/>
            <a:chExt cx="1679479" cy="458446"/>
          </a:xfrm>
        </p:grpSpPr>
        <mc:AlternateContent xmlns:mc="http://schemas.openxmlformats.org/markup-compatibility/2006" xmlns:a14="http://schemas.microsoft.com/office/drawing/2010/main">
          <mc:Choice Requires="a14">
            <p:sp>
              <p:nvSpPr>
                <p:cNvPr id="13" name="矩形 12"/>
                <p:cNvSpPr/>
                <p:nvPr/>
              </p:nvSpPr>
              <p:spPr>
                <a:xfrm>
                  <a:off x="2415950" y="6240209"/>
                  <a:ext cx="1114729"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altLang="zh-CN" i="1" smtClean="0">
                            <a:solidFill>
                              <a:schemeClr val="tx1"/>
                            </a:solidFill>
                            <a:latin typeface="Cambria Math" panose="02040503050406030204" pitchFamily="18" charset="0"/>
                          </a:rPr>
                          <m:t>𝑄</m:t>
                        </m:r>
                        <m:r>
                          <a:rPr lang="en-US" altLang="zh-CN" i="1" smtClean="0">
                            <a:solidFill>
                              <a:schemeClr val="tx1"/>
                            </a:solidFill>
                            <a:latin typeface="Cambria Math" panose="02040503050406030204" pitchFamily="18" charset="0"/>
                          </a:rPr>
                          <m:t>/</m:t>
                        </m:r>
                        <m:r>
                          <m:rPr>
                            <m:sty m:val="p"/>
                          </m:rPr>
                          <a:rPr lang="el-GR" altLang="zh-CN" i="1">
                            <a:solidFill>
                              <a:schemeClr val="tx1"/>
                            </a:solidFill>
                            <a:latin typeface="Cambria Math" panose="02040503050406030204" pitchFamily="18" charset="0"/>
                            <a:ea typeface="Cambria Math" panose="02040503050406030204" pitchFamily="18" charset="0"/>
                          </a:rPr>
                          <m:t>Λ</m:t>
                        </m:r>
                        <m:r>
                          <a:rPr lang="el-GR" altLang="zh-CN" i="1">
                            <a:solidFill>
                              <a:schemeClr val="tx1"/>
                            </a:solidFill>
                            <a:latin typeface="Cambria Math" panose="02040503050406030204" pitchFamily="18" charset="0"/>
                            <a:ea typeface="Cambria Math" panose="02040503050406030204" pitchFamily="18" charset="0"/>
                          </a:rPr>
                          <m:t>≪1</m:t>
                        </m:r>
                      </m:oMath>
                    </m:oMathPara>
                  </a14:m>
                  <a:endParaRPr lang="en-US" altLang="zh-CN" dirty="0">
                    <a:solidFill>
                      <a:schemeClr val="tx1"/>
                    </a:solidFill>
                  </a:endParaRPr>
                </a:p>
              </p:txBody>
            </p:sp>
          </mc:Choice>
          <mc:Fallback xmlns="">
            <p:sp>
              <p:nvSpPr>
                <p:cNvPr id="13" name="矩形 12"/>
                <p:cNvSpPr>
                  <a:spLocks noRot="1" noChangeAspect="1" noMove="1" noResize="1" noEditPoints="1" noAdjustHandles="1" noChangeArrowheads="1" noChangeShapeType="1" noTextEdit="1"/>
                </p:cNvSpPr>
                <p:nvPr/>
              </p:nvSpPr>
              <p:spPr>
                <a:xfrm>
                  <a:off x="2415950" y="6240209"/>
                  <a:ext cx="1114729" cy="369332"/>
                </a:xfrm>
                <a:prstGeom prst="rect">
                  <a:avLst/>
                </a:prstGeom>
                <a:blipFill rotWithShape="0">
                  <a:blip r:embed="rId8"/>
                  <a:stretch>
                    <a:fillRect l="-1099" b="-11475"/>
                  </a:stretch>
                </a:blipFill>
              </p:spPr>
              <p:txBody>
                <a:bodyPr/>
                <a:lstStyle/>
                <a:p>
                  <a:r>
                    <a:rPr lang="zh-CN" altLang="en-US">
                      <a:noFill/>
                    </a:rPr>
                    <a:t> </a:t>
                  </a:r>
                </a:p>
              </p:txBody>
            </p:sp>
          </mc:Fallback>
        </mc:AlternateContent>
        <p:sp>
          <p:nvSpPr>
            <p:cNvPr id="42" name="圆角矩形 41"/>
            <p:cNvSpPr/>
            <p:nvPr/>
          </p:nvSpPr>
          <p:spPr>
            <a:xfrm>
              <a:off x="2133574" y="6202206"/>
              <a:ext cx="1679479" cy="458446"/>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p:cNvSpPr txBox="1"/>
          <p:nvPr/>
        </p:nvSpPr>
        <p:spPr>
          <a:xfrm>
            <a:off x="623066" y="4237888"/>
            <a:ext cx="1960793" cy="338554"/>
          </a:xfrm>
          <a:prstGeom prst="rect">
            <a:avLst/>
          </a:prstGeom>
          <a:noFill/>
        </p:spPr>
        <p:txBody>
          <a:bodyPr wrap="none" rtlCol="0">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与</a:t>
            </a:r>
            <a:r>
              <a:rPr lang="en-US" altLang="zh-CN" sz="1600" dirty="0">
                <a:latin typeface="微软雅黑" panose="020B0503020204020204" pitchFamily="34" charset="-122"/>
                <a:ea typeface="微软雅黑" panose="020B0503020204020204" pitchFamily="34" charset="-122"/>
              </a:rPr>
              <a:t>QCD</a:t>
            </a:r>
            <a:r>
              <a:rPr lang="zh-CN" altLang="en-US" sz="1600" dirty="0">
                <a:latin typeface="微软雅黑" panose="020B0503020204020204" pitchFamily="34" charset="-122"/>
                <a:ea typeface="微软雅黑" panose="020B0503020204020204" pitchFamily="34" charset="-122"/>
              </a:rPr>
              <a:t>紧密相关</a:t>
            </a:r>
          </a:p>
        </p:txBody>
      </p:sp>
      <p:sp>
        <p:nvSpPr>
          <p:cNvPr id="43" name="文本框 42"/>
          <p:cNvSpPr txBox="1"/>
          <p:nvPr/>
        </p:nvSpPr>
        <p:spPr>
          <a:xfrm>
            <a:off x="623065" y="5012242"/>
            <a:ext cx="1088760" cy="338554"/>
          </a:xfrm>
          <a:prstGeom prst="rect">
            <a:avLst/>
          </a:prstGeom>
          <a:noFill/>
        </p:spPr>
        <p:txBody>
          <a:bodyPr wrap="none" rtlCol="0">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自由度</a:t>
            </a:r>
          </a:p>
        </p:txBody>
      </p:sp>
      <p:sp>
        <p:nvSpPr>
          <p:cNvPr id="44" name="文本框 43"/>
          <p:cNvSpPr txBox="1"/>
          <p:nvPr/>
        </p:nvSpPr>
        <p:spPr>
          <a:xfrm>
            <a:off x="623065" y="5627462"/>
            <a:ext cx="5174419" cy="338554"/>
          </a:xfrm>
          <a:prstGeom prst="rect">
            <a:avLst/>
          </a:prstGeom>
          <a:noFill/>
        </p:spPr>
        <p:txBody>
          <a:bodyPr wrap="square" rtlCol="0">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构建展开小量</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a:off x="675768" y="3399183"/>
            <a:ext cx="5121716" cy="831272"/>
            <a:chOff x="433090" y="3524135"/>
            <a:chExt cx="5086759" cy="795774"/>
          </a:xfrm>
        </p:grpSpPr>
        <p:sp>
          <p:nvSpPr>
            <p:cNvPr id="39" name="文本框 38"/>
            <p:cNvSpPr txBox="1"/>
            <p:nvPr/>
          </p:nvSpPr>
          <p:spPr>
            <a:xfrm>
              <a:off x="474781" y="3524135"/>
              <a:ext cx="5045068" cy="795511"/>
            </a:xfrm>
            <a:prstGeom prst="rect">
              <a:avLst/>
            </a:prstGeom>
            <a:noFill/>
            <a:effectLst>
              <a:outerShdw blurRad="50800" dist="25400" dir="2700000" algn="tl" rotWithShape="0">
                <a:prstClr val="black">
                  <a:alpha val="40000"/>
                </a:prstClr>
              </a:outerShdw>
            </a:effectLst>
          </p:spPr>
          <p:txBody>
            <a:bodyPr wrap="square" rtlCol="0">
              <a:spAutoFit/>
            </a:bodyPr>
            <a:lstStyle/>
            <a:p>
              <a:r>
                <a:rPr lang="en-US" sz="1600" dirty="0"/>
                <a:t> One has to write </a:t>
              </a:r>
              <a:r>
                <a:rPr lang="en-US" sz="1600" b="1" dirty="0">
                  <a:solidFill>
                    <a:srgbClr val="FF0000"/>
                  </a:solidFill>
                </a:rPr>
                <a:t>the most general </a:t>
              </a:r>
              <a:r>
                <a:rPr lang="en-US" sz="1600" b="1" dirty="0" err="1">
                  <a:solidFill>
                    <a:srgbClr val="FF0000"/>
                  </a:solidFill>
                </a:rPr>
                <a:t>Lagrangian</a:t>
              </a:r>
              <a:r>
                <a:rPr lang="en-US" sz="1600" dirty="0"/>
                <a:t> consistent with </a:t>
              </a:r>
              <a:r>
                <a:rPr lang="en-US" sz="1600" b="1" dirty="0">
                  <a:solidFill>
                    <a:srgbClr val="FF0000"/>
                  </a:solidFill>
                </a:rPr>
                <a:t>the assumed symmetry principles</a:t>
              </a:r>
              <a:r>
                <a:rPr lang="en-US" sz="1600" dirty="0"/>
                <a:t>, particularly the </a:t>
              </a:r>
              <a:r>
                <a:rPr lang="en-US" sz="1600" b="1" dirty="0">
                  <a:solidFill>
                    <a:srgbClr val="FF0000"/>
                  </a:solidFill>
                </a:rPr>
                <a:t>(broken) chiral symmetry of QCD</a:t>
              </a:r>
              <a:r>
                <a:rPr lang="en-US" sz="1600" dirty="0"/>
                <a:t>.</a:t>
              </a:r>
            </a:p>
          </p:txBody>
        </p:sp>
        <p:sp>
          <p:nvSpPr>
            <p:cNvPr id="45" name="圆角矩形标注 44"/>
            <p:cNvSpPr/>
            <p:nvPr/>
          </p:nvSpPr>
          <p:spPr>
            <a:xfrm>
              <a:off x="433090" y="3559886"/>
              <a:ext cx="4968466" cy="760023"/>
            </a:xfrm>
            <a:prstGeom prst="wedgeRoundRectCallout">
              <a:avLst>
                <a:gd name="adj1" fmla="val 54554"/>
                <a:gd name="adj2" fmla="val 36146"/>
                <a:gd name="adj3" fmla="val 16667"/>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p:cNvGrpSpPr/>
          <p:nvPr/>
        </p:nvGrpSpPr>
        <p:grpSpPr>
          <a:xfrm>
            <a:off x="1333773" y="6322392"/>
            <a:ext cx="3549475" cy="310517"/>
            <a:chOff x="914400" y="2360187"/>
            <a:chExt cx="3549475" cy="310517"/>
          </a:xfrm>
        </p:grpSpPr>
        <mc:AlternateContent xmlns:mc="http://schemas.openxmlformats.org/markup-compatibility/2006" xmlns:a14="http://schemas.microsoft.com/office/drawing/2010/main">
          <mc:Choice Requires="a14">
            <p:sp>
              <p:nvSpPr>
                <p:cNvPr id="47" name="文本框 46"/>
                <p:cNvSpPr txBox="1"/>
                <p:nvPr/>
              </p:nvSpPr>
              <p:spPr>
                <a:xfrm>
                  <a:off x="914400" y="2362927"/>
                  <a:ext cx="1842867" cy="307777"/>
                </a:xfrm>
                <a:prstGeom prst="rect">
                  <a:avLst/>
                </a:prstGeom>
                <a:noFill/>
              </p:spPr>
              <p:txBody>
                <a:bodyPr wrap="square" rtlCol="0">
                  <a:spAutoFit/>
                </a:bodyPr>
                <a:lstStyle/>
                <a:p>
                  <a:pPr marL="285750" indent="-28575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硬能标 </a:t>
                  </a:r>
                  <a14:m>
                    <m:oMath xmlns:m="http://schemas.openxmlformats.org/officeDocument/2006/math">
                      <m:r>
                        <m:rPr>
                          <m:sty m:val="p"/>
                        </m:rPr>
                        <a:rPr lang="el-GR" sz="1400" i="1">
                          <a:latin typeface="Cambria Math" panose="02040503050406030204" pitchFamily="18" charset="0"/>
                          <a:ea typeface="Cambria Math" panose="02040503050406030204" pitchFamily="18" charset="0"/>
                        </a:rPr>
                        <m:t>Λ</m:t>
                      </m:r>
                    </m:oMath>
                  </a14:m>
                  <a:endParaRPr lang="en-US" sz="1400" dirty="0"/>
                </a:p>
              </p:txBody>
            </p:sp>
          </mc:Choice>
          <mc:Fallback xmlns="">
            <p:sp>
              <p:nvSpPr>
                <p:cNvPr id="47" name="文本框 46"/>
                <p:cNvSpPr txBox="1">
                  <a:spLocks noRot="1" noChangeAspect="1" noMove="1" noResize="1" noEditPoints="1" noAdjustHandles="1" noChangeArrowheads="1" noChangeShapeType="1" noTextEdit="1"/>
                </p:cNvSpPr>
                <p:nvPr/>
              </p:nvSpPr>
              <p:spPr>
                <a:xfrm>
                  <a:off x="914400" y="2362927"/>
                  <a:ext cx="1842867" cy="307777"/>
                </a:xfrm>
                <a:prstGeom prst="rect">
                  <a:avLst/>
                </a:prstGeom>
                <a:blipFill rotWithShape="0">
                  <a:blip r:embed="rId9"/>
                  <a:stretch>
                    <a:fillRect l="-662" t="-6000" b="-18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文本框 47"/>
                <p:cNvSpPr txBox="1"/>
                <p:nvPr/>
              </p:nvSpPr>
              <p:spPr>
                <a:xfrm>
                  <a:off x="2621008" y="2360187"/>
                  <a:ext cx="1842867" cy="307777"/>
                </a:xfrm>
                <a:prstGeom prst="rect">
                  <a:avLst/>
                </a:prstGeom>
                <a:noFill/>
              </p:spPr>
              <p:txBody>
                <a:bodyPr wrap="square" rtlCol="0">
                  <a:spAutoFit/>
                </a:bodyPr>
                <a:lstStyle/>
                <a:p>
                  <a:pPr marL="285750" indent="-28575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软能标</a:t>
                  </a:r>
                  <a:r>
                    <a:rPr lang="zh-CN" altLang="en-US" sz="1400" dirty="0"/>
                    <a:t> </a:t>
                  </a:r>
                  <a14:m>
                    <m:oMath xmlns:m="http://schemas.openxmlformats.org/officeDocument/2006/math">
                      <m:r>
                        <m:rPr>
                          <m:sty m:val="p"/>
                        </m:rPr>
                        <a:rPr lang="en-US" sz="1400">
                          <a:latin typeface="Cambria Math" panose="02040503050406030204" pitchFamily="18" charset="0"/>
                          <a:ea typeface="Cambria Math" panose="02040503050406030204" pitchFamily="18" charset="0"/>
                        </a:rPr>
                        <m:t>Q</m:t>
                      </m:r>
                    </m:oMath>
                  </a14:m>
                  <a:endParaRPr lang="en-US" sz="1400" dirty="0"/>
                </a:p>
              </p:txBody>
            </p:sp>
          </mc:Choice>
          <mc:Fallback xmlns="">
            <p:sp>
              <p:nvSpPr>
                <p:cNvPr id="48" name="文本框 47"/>
                <p:cNvSpPr txBox="1">
                  <a:spLocks noRot="1" noChangeAspect="1" noMove="1" noResize="1" noEditPoints="1" noAdjustHandles="1" noChangeArrowheads="1" noChangeShapeType="1" noTextEdit="1"/>
                </p:cNvSpPr>
                <p:nvPr/>
              </p:nvSpPr>
              <p:spPr>
                <a:xfrm>
                  <a:off x="2621008" y="2360187"/>
                  <a:ext cx="1842867" cy="307777"/>
                </a:xfrm>
                <a:prstGeom prst="rect">
                  <a:avLst/>
                </a:prstGeom>
                <a:blipFill rotWithShape="0">
                  <a:blip r:embed="rId10"/>
                  <a:stretch>
                    <a:fillRect l="-662" t="-5882" b="-17647"/>
                  </a:stretch>
                </a:blipFill>
              </p:spPr>
              <p:txBody>
                <a:bodyPr/>
                <a:lstStyle/>
                <a:p>
                  <a:r>
                    <a:rPr lang="zh-CN" altLang="en-US">
                      <a:noFill/>
                    </a:rPr>
                    <a:t> </a:t>
                  </a:r>
                </a:p>
              </p:txBody>
            </p:sp>
          </mc:Fallback>
        </mc:AlternateContent>
      </p:grpSp>
      <p:sp>
        <p:nvSpPr>
          <p:cNvPr id="33" name="文本框 32"/>
          <p:cNvSpPr txBox="1"/>
          <p:nvPr/>
        </p:nvSpPr>
        <p:spPr>
          <a:xfrm>
            <a:off x="514776" y="1294057"/>
            <a:ext cx="1775663" cy="338554"/>
          </a:xfrm>
          <a:prstGeom prst="rect">
            <a:avLst/>
          </a:prstGeom>
          <a:noFill/>
        </p:spPr>
        <p:txBody>
          <a:bodyPr wrap="square" rtlCol="0">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高能区：</a:t>
            </a:r>
            <a:endParaRPr lang="en-US" sz="1600" dirty="0">
              <a:latin typeface="微软雅黑" panose="020B0503020204020204" pitchFamily="34" charset="-122"/>
              <a:ea typeface="微软雅黑" panose="020B0503020204020204" pitchFamily="34" charset="-122"/>
            </a:endParaRPr>
          </a:p>
        </p:txBody>
      </p:sp>
      <p:sp>
        <p:nvSpPr>
          <p:cNvPr id="34" name="矩形 33"/>
          <p:cNvSpPr/>
          <p:nvPr/>
        </p:nvSpPr>
        <p:spPr>
          <a:xfrm>
            <a:off x="514776" y="1927733"/>
            <a:ext cx="3970138" cy="338554"/>
          </a:xfrm>
          <a:prstGeom prst="rect">
            <a:avLst/>
          </a:prstGeom>
        </p:spPr>
        <p:txBody>
          <a:bodyPr wrap="square">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低能区：</a:t>
            </a:r>
            <a:endParaRPr lang="en-US" altLang="zh-CN" sz="1600" dirty="0">
              <a:latin typeface="微软雅黑" panose="020B0503020204020204" pitchFamily="34" charset="-122"/>
              <a:ea typeface="微软雅黑" panose="020B0503020204020204" pitchFamily="34" charset="-122"/>
            </a:endParaRPr>
          </a:p>
        </p:txBody>
      </p:sp>
      <p:sp>
        <p:nvSpPr>
          <p:cNvPr id="35" name="矩形 34"/>
          <p:cNvSpPr/>
          <p:nvPr/>
        </p:nvSpPr>
        <p:spPr>
          <a:xfrm>
            <a:off x="1003364" y="1615778"/>
            <a:ext cx="1765227" cy="338554"/>
          </a:xfrm>
          <a:prstGeom prst="rect">
            <a:avLst/>
          </a:prstGeom>
        </p:spPr>
        <p:txBody>
          <a:bodyPr wrap="none">
            <a:spAutoFit/>
          </a:bodyPr>
          <a:lstStyle/>
          <a:p>
            <a:pPr marL="285750" indent="-285750">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自由</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夸克</a:t>
            </a:r>
            <a:endParaRPr lang="zh-CN" altLang="en-US" sz="1600" dirty="0"/>
          </a:p>
        </p:txBody>
      </p:sp>
      <p:sp>
        <p:nvSpPr>
          <p:cNvPr id="19" name="矩形 18"/>
          <p:cNvSpPr/>
          <p:nvPr/>
        </p:nvSpPr>
        <p:spPr>
          <a:xfrm>
            <a:off x="523651" y="2257888"/>
            <a:ext cx="4572000" cy="584775"/>
          </a:xfrm>
          <a:prstGeom prst="rect">
            <a:avLst/>
          </a:prstGeom>
        </p:spPr>
        <p:txBody>
          <a:bodyPr>
            <a:spAutoFit/>
          </a:bodyPr>
          <a:lstStyle/>
          <a:p>
            <a:pPr marL="742950" lvl="1" indent="-285750">
              <a:buFont typeface="Arial" panose="020B0604020202020204" pitchFamily="34" charset="0"/>
              <a:buChar char="•"/>
            </a:pPr>
            <a:r>
              <a:rPr lang="zh-CN" altLang="en-US" sz="1600" b="1" dirty="0">
                <a:solidFill>
                  <a:srgbClr val="FF0000"/>
                </a:solidFill>
                <a:latin typeface="微软雅黑" panose="020B0503020204020204" pitchFamily="34" charset="-122"/>
                <a:ea typeface="微软雅黑" panose="020B0503020204020204" pitchFamily="34" charset="-122"/>
              </a:rPr>
              <a:t>非微扰特性</a:t>
            </a:r>
            <a:r>
              <a:rPr lang="en-US" altLang="zh-CN" sz="1600" b="1" dirty="0">
                <a:solidFill>
                  <a:srgbClr val="FF0000"/>
                </a:solidFill>
                <a:latin typeface="微软雅黑" panose="020B0503020204020204" pitchFamily="34" charset="-122"/>
                <a:ea typeface="微软雅黑" panose="020B0503020204020204" pitchFamily="34" charset="-122"/>
              </a:rPr>
              <a:t> </a:t>
            </a:r>
          </a:p>
          <a:p>
            <a:pPr marL="742950" lvl="1" indent="-285750">
              <a:buFont typeface="Arial" panose="020B0604020202020204" pitchFamily="34" charset="0"/>
              <a:buChar char="•"/>
            </a:pPr>
            <a:r>
              <a:rPr lang="zh-CN" altLang="en-US" sz="1600" b="1" dirty="0">
                <a:solidFill>
                  <a:srgbClr val="FF0000"/>
                </a:solidFill>
                <a:latin typeface="微软雅黑" panose="020B0503020204020204" pitchFamily="34" charset="-122"/>
                <a:ea typeface="微软雅黑" panose="020B0503020204020204" pitchFamily="34" charset="-122"/>
              </a:rPr>
              <a:t>强子</a:t>
            </a:r>
            <a:r>
              <a:rPr lang="en-US" altLang="zh-CN" sz="1600" b="1" dirty="0">
                <a:solidFill>
                  <a:srgbClr val="FF0000"/>
                </a:solidFill>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成为强相互作用自由度</a:t>
            </a:r>
            <a:endParaRPr lang="en-US" altLang="zh-CN" sz="1600" dirty="0">
              <a:latin typeface="微软雅黑" panose="020B0503020204020204" pitchFamily="34" charset="-122"/>
              <a:ea typeface="微软雅黑" panose="020B0503020204020204" pitchFamily="34" charset="-122"/>
            </a:endParaRPr>
          </a:p>
        </p:txBody>
      </p:sp>
      <p:sp>
        <p:nvSpPr>
          <p:cNvPr id="37" name="文本框 36"/>
          <p:cNvSpPr txBox="1"/>
          <p:nvPr/>
        </p:nvSpPr>
        <p:spPr>
          <a:xfrm>
            <a:off x="6741494" y="5458787"/>
            <a:ext cx="1427827" cy="307777"/>
          </a:xfrm>
          <a:prstGeom prst="rect">
            <a:avLst/>
          </a:prstGeom>
          <a:noFill/>
        </p:spPr>
        <p:txBody>
          <a:bodyPr wrap="none" rtlCol="0">
            <a:spAutoFit/>
          </a:bodyPr>
          <a:lstStyle/>
          <a:p>
            <a:r>
              <a:rPr lang="en-US" altLang="zh-CN" sz="1400" dirty="0"/>
              <a:t>Steven Weinberg</a:t>
            </a:r>
            <a:endParaRPr lang="zh-CN" altLang="en-US" sz="1400" dirty="0"/>
          </a:p>
        </p:txBody>
      </p:sp>
      <p:sp>
        <p:nvSpPr>
          <p:cNvPr id="49" name="文本框 48"/>
          <p:cNvSpPr txBox="1"/>
          <p:nvPr/>
        </p:nvSpPr>
        <p:spPr>
          <a:xfrm>
            <a:off x="6626423" y="5744707"/>
            <a:ext cx="1772858" cy="369332"/>
          </a:xfrm>
          <a:prstGeom prst="rect">
            <a:avLst/>
          </a:prstGeom>
          <a:noFill/>
        </p:spPr>
        <p:txBody>
          <a:bodyPr wrap="none" rtlCol="0">
            <a:spAutoFit/>
          </a:bodyPr>
          <a:lstStyle/>
          <a:p>
            <a:r>
              <a:rPr lang="en-US" altLang="zh-CN" dirty="0"/>
              <a:t>Nobel Prize 1979</a:t>
            </a:r>
            <a:endParaRPr lang="zh-CN" altLang="en-US" dirty="0"/>
          </a:p>
        </p:txBody>
      </p:sp>
    </p:spTree>
    <p:extLst>
      <p:ext uri="{BB962C8B-B14F-4D97-AF65-F5344CB8AC3E}">
        <p14:creationId xmlns:p14="http://schemas.microsoft.com/office/powerpoint/2010/main" val="639980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latin typeface="微软雅黑" panose="020B0503020204020204" pitchFamily="34" charset="-122"/>
                <a:ea typeface="微软雅黑" panose="020B0503020204020204" pitchFamily="34" charset="-122"/>
              </a:rPr>
              <a:t>QCD </a:t>
            </a:r>
            <a:r>
              <a:rPr lang="zh-CN" altLang="en-US" sz="2400" dirty="0">
                <a:latin typeface="微软雅黑" panose="020B0503020204020204" pitchFamily="34" charset="-122"/>
                <a:ea typeface="微软雅黑" panose="020B0503020204020204" pitchFamily="34" charset="-122"/>
              </a:rPr>
              <a:t>与手征有效场论</a:t>
            </a:r>
          </a:p>
        </p:txBody>
      </p:sp>
      <p:pic>
        <p:nvPicPr>
          <p:cNvPr id="9" name="图片 8" descr="C:\Users\len\Desktop\7-14012923104053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6"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7"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0"/>
            <a:ext cx="827314" cy="181339"/>
          </a:xfrm>
        </p:spPr>
        <p:txBody>
          <a:bodyPr/>
          <a:lstStyle/>
          <a:p>
            <a:fld id="{0C913308-F349-4B6D-A68A-DD1791B4A57B}" type="slidenum">
              <a:rPr lang="zh-CN" altLang="en-US" b="1" smtClean="0">
                <a:solidFill>
                  <a:schemeClr val="bg1"/>
                </a:solidFill>
              </a:rPr>
              <a:t>8</a:t>
            </a:fld>
            <a:endParaRPr lang="zh-CN" altLang="en-US" b="1" dirty="0">
              <a:solidFill>
                <a:schemeClr val="bg1"/>
              </a:solidFill>
            </a:endParaRPr>
          </a:p>
        </p:txBody>
      </p:sp>
      <p:sp>
        <p:nvSpPr>
          <p:cNvPr id="37" name="文本框 36"/>
          <p:cNvSpPr txBox="1"/>
          <p:nvPr/>
        </p:nvSpPr>
        <p:spPr>
          <a:xfrm>
            <a:off x="194269" y="850055"/>
            <a:ext cx="8139834" cy="400110"/>
          </a:xfrm>
          <a:prstGeom prst="rect">
            <a:avLst/>
          </a:prstGeom>
          <a:noFill/>
        </p:spPr>
        <p:txBody>
          <a:bodyPr wrap="square" rtlCol="0">
            <a:spAutoFit/>
          </a:bodyPr>
          <a:lstStyle/>
          <a:p>
            <a:pPr marL="342900" indent="-342900">
              <a:buFont typeface="Wingdings" panose="05000000000000000000" pitchFamily="2" charset="2"/>
              <a:buChar char="q"/>
            </a:pPr>
            <a:r>
              <a:rPr lang="zh-CN" altLang="en-US" sz="2000" dirty="0">
                <a:latin typeface="微软雅黑" panose="020B0503020204020204" pitchFamily="34" charset="-122"/>
                <a:ea typeface="微软雅黑" panose="020B0503020204020204" pitchFamily="34" charset="-122"/>
              </a:rPr>
              <a:t>低能区强相互作用的</a:t>
            </a:r>
            <a:r>
              <a:rPr lang="zh-CN" altLang="en-US" sz="2000" dirty="0">
                <a:solidFill>
                  <a:srgbClr val="FF0000"/>
                </a:solidFill>
                <a:latin typeface="微软雅黑" panose="020B0503020204020204" pitchFamily="34" charset="-122"/>
                <a:ea typeface="微软雅黑" panose="020B0503020204020204" pitchFamily="34" charset="-122"/>
              </a:rPr>
              <a:t>微扰处理</a:t>
            </a:r>
            <a:endParaRPr lang="en-US" sz="2000" dirty="0">
              <a:solidFill>
                <a:srgbClr val="FF0000"/>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767694" y="1193694"/>
            <a:ext cx="7812593" cy="338554"/>
          </a:xfrm>
          <a:prstGeom prst="rect">
            <a:avLst/>
          </a:prstGeom>
          <a:noFill/>
        </p:spPr>
        <p:txBody>
          <a:bodyPr wrap="square" rtlCol="0">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手征阶数：外场动量、轻夸克质量的幂次</a:t>
            </a:r>
            <a:r>
              <a:rPr lang="en-US" altLang="zh-CN" sz="1600" dirty="0"/>
              <a:t>——</a:t>
            </a:r>
            <a:r>
              <a:rPr lang="zh-CN" altLang="en-US" sz="1600" b="1" dirty="0">
                <a:solidFill>
                  <a:srgbClr val="FF0000"/>
                </a:solidFill>
                <a:latin typeface="微软雅黑" panose="020B0503020204020204" pitchFamily="34" charset="-122"/>
                <a:ea typeface="微软雅黑" panose="020B0503020204020204" pitchFamily="34" charset="-122"/>
              </a:rPr>
              <a:t>记阶规则（</a:t>
            </a:r>
            <a:r>
              <a:rPr lang="en-US" altLang="zh-CN" sz="1600" b="1" dirty="0">
                <a:solidFill>
                  <a:srgbClr val="FF0000"/>
                </a:solidFill>
                <a:latin typeface="微软雅黑" panose="020B0503020204020204" pitchFamily="34" charset="-122"/>
                <a:ea typeface="微软雅黑" panose="020B0503020204020204" pitchFamily="34" charset="-122"/>
              </a:rPr>
              <a:t>power counting rule</a:t>
            </a:r>
            <a:r>
              <a:rPr lang="zh-CN" altLang="en-US" sz="1600" b="1" dirty="0">
                <a:solidFill>
                  <a:srgbClr val="FF0000"/>
                </a:solidFill>
                <a:latin typeface="微软雅黑" panose="020B0503020204020204" pitchFamily="34" charset="-122"/>
                <a:ea typeface="微软雅黑" panose="020B0503020204020204" pitchFamily="34" charset="-122"/>
              </a:rPr>
              <a:t>）</a:t>
            </a:r>
            <a:endParaRPr lang="en-US" sz="1600" b="1" dirty="0">
              <a:solidFill>
                <a:srgbClr val="FF0000"/>
              </a:solidFill>
              <a:latin typeface="微软雅黑" panose="020B0503020204020204" pitchFamily="34" charset="-122"/>
              <a:ea typeface="微软雅黑" panose="020B0503020204020204" pitchFamily="34" charset="-122"/>
            </a:endParaRPr>
          </a:p>
        </p:txBody>
      </p:sp>
      <p:grpSp>
        <p:nvGrpSpPr>
          <p:cNvPr id="41" name="组合 40"/>
          <p:cNvGrpSpPr/>
          <p:nvPr/>
        </p:nvGrpSpPr>
        <p:grpSpPr>
          <a:xfrm>
            <a:off x="2760052" y="1724333"/>
            <a:ext cx="2741382" cy="649063"/>
            <a:chOff x="1621728" y="2659111"/>
            <a:chExt cx="2741382" cy="649063"/>
          </a:xfrm>
        </p:grpSpPr>
        <mc:AlternateContent xmlns:mc="http://schemas.openxmlformats.org/markup-compatibility/2006" xmlns:a14="http://schemas.microsoft.com/office/drawing/2010/main">
          <mc:Choice Requires="a14">
            <p:sp>
              <p:nvSpPr>
                <p:cNvPr id="42" name="文本框 41"/>
                <p:cNvSpPr txBox="1"/>
                <p:nvPr/>
              </p:nvSpPr>
              <p:spPr>
                <a:xfrm>
                  <a:off x="1842867" y="2662220"/>
                  <a:ext cx="85420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𝑖</m:t>
                            </m:r>
                          </m:sub>
                        </m:sSub>
                        <m:r>
                          <a:rPr lang="en-US" sz="1600" i="1" smtClean="0">
                            <a:latin typeface="Cambria Math" panose="02040503050406030204" pitchFamily="18" charset="0"/>
                            <a:ea typeface="Cambria Math" panose="02040503050406030204" pitchFamily="18" charset="0"/>
                          </a:rPr>
                          <m:t>→</m:t>
                        </m:r>
                        <m:r>
                          <a:rPr lang="en-US" sz="1600" i="1" smtClean="0">
                            <a:latin typeface="Cambria Math" panose="02040503050406030204" pitchFamily="18" charset="0"/>
                            <a:ea typeface="Cambria Math" panose="02040503050406030204" pitchFamily="18" charset="0"/>
                          </a:rPr>
                          <m:t>𝛼</m:t>
                        </m:r>
                        <m:r>
                          <a:rPr lang="en-US" sz="1600" b="0" i="1" smtClean="0">
                            <a:latin typeface="Cambria Math" panose="02040503050406030204" pitchFamily="18" charset="0"/>
                            <a:ea typeface="Cambria Math" panose="02040503050406030204" pitchFamily="18" charset="0"/>
                          </a:rPr>
                          <m:t> </m:t>
                        </m:r>
                        <m:sSub>
                          <m:sSubPr>
                            <m:ctrlPr>
                              <a:rPr lang="en-US" sz="160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𝑝</m:t>
                            </m:r>
                          </m:e>
                          <m:sub>
                            <m:r>
                              <a:rPr lang="en-US" sz="1600" b="0" i="1" smtClean="0">
                                <a:latin typeface="Cambria Math" panose="02040503050406030204" pitchFamily="18" charset="0"/>
                                <a:ea typeface="Cambria Math" panose="02040503050406030204" pitchFamily="18" charset="0"/>
                              </a:rPr>
                              <m:t>𝑖</m:t>
                            </m:r>
                          </m:sub>
                        </m:sSub>
                      </m:oMath>
                    </m:oMathPara>
                  </a14:m>
                  <a:endParaRPr lang="en-US" sz="1600" dirty="0"/>
                </a:p>
              </p:txBody>
            </p:sp>
          </mc:Choice>
          <mc:Fallback xmlns="">
            <p:sp>
              <p:nvSpPr>
                <p:cNvPr id="3" name="文本框 2"/>
                <p:cNvSpPr txBox="1">
                  <a:spLocks noRot="1" noChangeAspect="1" noMove="1" noResize="1" noEditPoints="1" noAdjustHandles="1" noChangeArrowheads="1" noChangeShapeType="1" noTextEdit="1"/>
                </p:cNvSpPr>
                <p:nvPr/>
              </p:nvSpPr>
              <p:spPr>
                <a:xfrm>
                  <a:off x="1842867" y="2662220"/>
                  <a:ext cx="962379" cy="276999"/>
                </a:xfrm>
                <a:prstGeom prst="rect">
                  <a:avLst/>
                </a:prstGeom>
                <a:blipFill>
                  <a:blip r:embed="rId10"/>
                  <a:stretch>
                    <a:fillRect l="-5696" r="-1899"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文本框 42"/>
                <p:cNvSpPr txBox="1"/>
                <p:nvPr/>
              </p:nvSpPr>
              <p:spPr>
                <a:xfrm>
                  <a:off x="3208691" y="2659111"/>
                  <a:ext cx="1154419" cy="2701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𝑚</m:t>
                            </m:r>
                          </m:e>
                          <m:sub>
                            <m:r>
                              <a:rPr lang="en-US" sz="1600" b="0" i="1" smtClean="0">
                                <a:latin typeface="Cambria Math" panose="02040503050406030204" pitchFamily="18" charset="0"/>
                              </a:rPr>
                              <m:t>𝑞</m:t>
                            </m:r>
                          </m:sub>
                        </m:sSub>
                        <m:r>
                          <a:rPr lang="en-US" sz="1600" i="1" smtClean="0">
                            <a:latin typeface="Cambria Math" panose="02040503050406030204" pitchFamily="18" charset="0"/>
                            <a:ea typeface="Cambria Math" panose="02040503050406030204" pitchFamily="18" charset="0"/>
                          </a:rPr>
                          <m:t>→</m:t>
                        </m:r>
                        <m:sSup>
                          <m:sSupPr>
                            <m:ctrlPr>
                              <a:rPr lang="en-US" sz="1600" i="1" smtClean="0">
                                <a:latin typeface="Cambria Math" panose="02040503050406030204" pitchFamily="18" charset="0"/>
                                <a:ea typeface="Cambria Math" panose="02040503050406030204" pitchFamily="18" charset="0"/>
                              </a:rPr>
                            </m:ctrlPr>
                          </m:sSupPr>
                          <m:e>
                            <m:r>
                              <a:rPr lang="en-US" sz="1600" i="1" smtClean="0">
                                <a:latin typeface="Cambria Math" panose="02040503050406030204" pitchFamily="18" charset="0"/>
                                <a:ea typeface="Cambria Math" panose="02040503050406030204" pitchFamily="18" charset="0"/>
                              </a:rPr>
                              <m:t>𝛼</m:t>
                            </m:r>
                          </m:e>
                          <m:sup>
                            <m:r>
                              <a:rPr lang="en-US" sz="1600" b="0" i="1" smtClean="0">
                                <a:latin typeface="Cambria Math" panose="02040503050406030204" pitchFamily="18" charset="0"/>
                                <a:ea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 </m:t>
                        </m:r>
                        <m:sSub>
                          <m:sSubPr>
                            <m:ctrlPr>
                              <a:rPr lang="en-US" sz="160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𝑚</m:t>
                            </m:r>
                          </m:e>
                          <m:sub>
                            <m:r>
                              <a:rPr lang="en-US" sz="1600" b="0" i="1" smtClean="0">
                                <a:latin typeface="Cambria Math" panose="02040503050406030204" pitchFamily="18" charset="0"/>
                                <a:ea typeface="Cambria Math" panose="02040503050406030204" pitchFamily="18" charset="0"/>
                              </a:rPr>
                              <m:t>𝑞</m:t>
                            </m:r>
                          </m:sub>
                        </m:sSub>
                      </m:oMath>
                    </m:oMathPara>
                  </a14:m>
                  <a:endParaRPr lang="en-US" sz="1600" dirty="0"/>
                </a:p>
              </p:txBody>
            </p:sp>
          </mc:Choice>
          <mc:Fallback xmlns="">
            <p:sp>
              <p:nvSpPr>
                <p:cNvPr id="26" name="文本框 25"/>
                <p:cNvSpPr txBox="1">
                  <a:spLocks noRot="1" noChangeAspect="1" noMove="1" noResize="1" noEditPoints="1" noAdjustHandles="1" noChangeArrowheads="1" noChangeShapeType="1" noTextEdit="1"/>
                </p:cNvSpPr>
                <p:nvPr/>
              </p:nvSpPr>
              <p:spPr>
                <a:xfrm>
                  <a:off x="3208691" y="2659111"/>
                  <a:ext cx="1351652" cy="303929"/>
                </a:xfrm>
                <a:prstGeom prst="rect">
                  <a:avLst/>
                </a:prstGeom>
                <a:blipFill>
                  <a:blip r:embed="rId11"/>
                  <a:stretch>
                    <a:fillRect l="-45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文本框 43"/>
                <p:cNvSpPr txBox="1"/>
                <p:nvPr/>
              </p:nvSpPr>
              <p:spPr>
                <a:xfrm>
                  <a:off x="1621728" y="3025340"/>
                  <a:ext cx="2710037" cy="2828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𝒜</m:t>
                        </m:r>
                        <m:d>
                          <m:dPr>
                            <m:ctrlPr>
                              <a:rPr lang="en-US" sz="1600" b="0" i="1" smtClean="0">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𝛼</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𝑝</m:t>
                                </m:r>
                              </m:e>
                              <m:sub>
                                <m:r>
                                  <a:rPr lang="en-US" sz="1600" i="1">
                                    <a:latin typeface="Cambria Math" panose="02040503050406030204" pitchFamily="18" charset="0"/>
                                    <a:ea typeface="Cambria Math" panose="02040503050406030204" pitchFamily="18" charset="0"/>
                                  </a:rPr>
                                  <m:t>𝑖</m:t>
                                </m:r>
                              </m:sub>
                            </m:sSub>
                            <m:r>
                              <a:rPr lang="en-US" sz="1600" b="0" i="1" smtClean="0">
                                <a:latin typeface="Cambria Math" panose="02040503050406030204" pitchFamily="18" charset="0"/>
                                <a:ea typeface="Cambria Math" panose="02040503050406030204" pitchFamily="18" charset="0"/>
                              </a:rPr>
                              <m:t>,</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𝛼</m:t>
                                </m:r>
                              </m:e>
                              <m:sup>
                                <m:r>
                                  <a:rPr lang="en-US" sz="1600" i="1">
                                    <a:latin typeface="Cambria Math" panose="02040503050406030204" pitchFamily="18" charset="0"/>
                                    <a:ea typeface="Cambria Math" panose="02040503050406030204" pitchFamily="18" charset="0"/>
                                  </a:rPr>
                                  <m:t>2</m:t>
                                </m:r>
                              </m:sup>
                            </m:sSup>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𝑞</m:t>
                                </m:r>
                              </m:sub>
                            </m:sSub>
                          </m:e>
                        </m:d>
                        <m:r>
                          <a:rPr lang="en-US" sz="1600" b="0" i="1" smtClean="0">
                            <a:latin typeface="Cambria Math" panose="02040503050406030204" pitchFamily="18" charset="0"/>
                            <a:ea typeface="Cambria Math" panose="02040503050406030204" pitchFamily="18" charset="0"/>
                          </a:rPr>
                          <m:t>=</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𝛼</m:t>
                            </m:r>
                          </m:e>
                          <m:sup>
                            <m:r>
                              <a:rPr lang="en-US" sz="1600" b="0" i="1" smtClean="0">
                                <a:latin typeface="Cambria Math" panose="02040503050406030204" pitchFamily="18" charset="0"/>
                                <a:ea typeface="Cambria Math" panose="02040503050406030204" pitchFamily="18" charset="0"/>
                              </a:rPr>
                              <m:t>𝐷</m:t>
                            </m:r>
                          </m:sup>
                        </m:sSup>
                        <m:r>
                          <a:rPr lang="en-US" sz="1600" b="0" i="1" smtClean="0">
                            <a:latin typeface="Cambria Math" panose="02040503050406030204" pitchFamily="18" charset="0"/>
                            <a:ea typeface="Cambria Math" panose="02040503050406030204" pitchFamily="18" charset="0"/>
                          </a:rPr>
                          <m:t>𝒜</m:t>
                        </m:r>
                        <m:r>
                          <a:rPr lang="en-US" sz="1600" b="0" i="1" smtClean="0">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𝑝</m:t>
                            </m:r>
                          </m:e>
                          <m:sub>
                            <m:r>
                              <a:rPr lang="en-US" sz="1600" i="1">
                                <a:latin typeface="Cambria Math" panose="02040503050406030204" pitchFamily="18" charset="0"/>
                                <a:ea typeface="Cambria Math" panose="02040503050406030204" pitchFamily="18" charset="0"/>
                              </a:rPr>
                              <m:t>𝑖</m:t>
                            </m:r>
                          </m:sub>
                        </m:sSub>
                        <m:r>
                          <a:rPr lang="en-US" sz="1600" i="1">
                            <a:latin typeface="Cambria Math" panose="02040503050406030204" pitchFamily="18" charset="0"/>
                            <a:ea typeface="Cambria Math" panose="02040503050406030204" pitchFamily="18" charset="0"/>
                          </a:rPr>
                          <m:t>,</m:t>
                        </m:r>
                        <m:r>
                          <a:rPr lang="en-US" sz="1600" i="1" smtClean="0">
                            <a:latin typeface="Cambria Math" panose="02040503050406030204" pitchFamily="18" charset="0"/>
                            <a:ea typeface="Cambria Math" panose="02040503050406030204" pitchFamily="18" charset="0"/>
                          </a:rPr>
                          <m:t> </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𝑞</m:t>
                            </m:r>
                          </m:sub>
                        </m:sSub>
                        <m:r>
                          <a:rPr lang="en-US" sz="1600" b="0" i="1" smtClean="0">
                            <a:latin typeface="Cambria Math" panose="02040503050406030204" pitchFamily="18" charset="0"/>
                            <a:ea typeface="Cambria Math" panose="02040503050406030204" pitchFamily="18" charset="0"/>
                          </a:rPr>
                          <m:t>)</m:t>
                        </m:r>
                      </m:oMath>
                    </m:oMathPara>
                  </a14:m>
                  <a:endParaRPr lang="en-US" sz="1600" dirty="0"/>
                </a:p>
              </p:txBody>
            </p:sp>
          </mc:Choice>
          <mc:Fallback xmlns="">
            <p:sp>
              <p:nvSpPr>
                <p:cNvPr id="4" name="文本框 3"/>
                <p:cNvSpPr txBox="1">
                  <a:spLocks noRot="1" noChangeAspect="1" noMove="1" noResize="1" noEditPoints="1" noAdjustHandles="1" noChangeArrowheads="1" noChangeShapeType="1" noTextEdit="1"/>
                </p:cNvSpPr>
                <p:nvPr/>
              </p:nvSpPr>
              <p:spPr>
                <a:xfrm>
                  <a:off x="1621728" y="3025340"/>
                  <a:ext cx="3050579" cy="318164"/>
                </a:xfrm>
                <a:prstGeom prst="rect">
                  <a:avLst/>
                </a:prstGeom>
                <a:blipFill>
                  <a:blip r:embed="rId12"/>
                  <a:stretch>
                    <a:fillRect l="-1400" r="-2600" b="-25000"/>
                  </a:stretch>
                </a:blipFill>
              </p:spPr>
              <p:txBody>
                <a:bodyPr/>
                <a:lstStyle/>
                <a:p>
                  <a:r>
                    <a:rPr lang="en-US">
                      <a:noFill/>
                    </a:rPr>
                    <a:t> </a:t>
                  </a:r>
                </a:p>
              </p:txBody>
            </p:sp>
          </mc:Fallback>
        </mc:AlternateContent>
      </p:grpSp>
      <p:grpSp>
        <p:nvGrpSpPr>
          <p:cNvPr id="45" name="组合 44"/>
          <p:cNvGrpSpPr/>
          <p:nvPr/>
        </p:nvGrpSpPr>
        <p:grpSpPr>
          <a:xfrm>
            <a:off x="483136" y="2472435"/>
            <a:ext cx="8173329" cy="721555"/>
            <a:chOff x="486508" y="2123292"/>
            <a:chExt cx="8173329" cy="721555"/>
          </a:xfrm>
        </p:grpSpPr>
        <mc:AlternateContent xmlns:mc="http://schemas.openxmlformats.org/markup-compatibility/2006" xmlns:a14="http://schemas.microsoft.com/office/drawing/2010/main">
          <mc:Choice Requires="a14">
            <p:sp>
              <p:nvSpPr>
                <p:cNvPr id="46" name="文本框 45"/>
                <p:cNvSpPr txBox="1"/>
                <p:nvPr/>
              </p:nvSpPr>
              <p:spPr>
                <a:xfrm>
                  <a:off x="2657718" y="2228037"/>
                  <a:ext cx="3237809" cy="5120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=4</m:t>
                        </m:r>
                        <m:r>
                          <a:rPr lang="en-US" b="0" i="1" smtClean="0">
                            <a:latin typeface="Cambria Math" panose="02040503050406030204" pitchFamily="18" charset="0"/>
                          </a:rPr>
                          <m:t>𝐿</m:t>
                        </m:r>
                        <m:r>
                          <a:rPr lang="en-US" b="0" i="1" smtClean="0">
                            <a:latin typeface="Cambria Math" panose="02040503050406030204" pitchFamily="18" charset="0"/>
                          </a:rPr>
                          <m:t>+</m:t>
                        </m:r>
                        <m:nary>
                          <m:naryPr>
                            <m:chr m:val="∑"/>
                            <m:limLoc m:val="subSup"/>
                            <m:supHide m:val="on"/>
                            <m:ctrlPr>
                              <a:rPr lang="en-US" b="0" i="1" smtClean="0">
                                <a:latin typeface="Cambria Math" panose="02040503050406030204" pitchFamily="18" charset="0"/>
                              </a:rPr>
                            </m:ctrlPr>
                          </m:naryPr>
                          <m:sub>
                            <m:r>
                              <m:rPr>
                                <m:brk m:alnAt="9"/>
                              </m:rPr>
                              <a:rPr lang="en-US" b="0" i="1" smtClean="0">
                                <a:latin typeface="Cambria Math" panose="02040503050406030204" pitchFamily="18" charset="0"/>
                              </a:rPr>
                              <m:t>𝑛</m:t>
                            </m:r>
                          </m:sub>
                          <m:sup/>
                          <m:e>
                            <m:r>
                              <a:rPr lang="en-US" b="0" i="1" smtClean="0">
                                <a:latin typeface="Cambria Math" panose="02040503050406030204" pitchFamily="18" charset="0"/>
                              </a:rPr>
                              <m:t>𝑛</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𝑛</m:t>
                                </m:r>
                              </m:sub>
                            </m:sSub>
                          </m:e>
                        </m:nary>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𝑀</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𝐵</m:t>
                            </m:r>
                          </m:sub>
                        </m:sSub>
                      </m:oMath>
                    </m:oMathPara>
                  </a14:m>
                  <a:endParaRPr lang="en-US" dirty="0"/>
                </a:p>
              </p:txBody>
            </p:sp>
          </mc:Choice>
          <mc:Fallback xmlns="">
            <p:sp>
              <p:nvSpPr>
                <p:cNvPr id="18" name="文本框 17"/>
                <p:cNvSpPr txBox="1">
                  <a:spLocks noRot="1" noChangeAspect="1" noMove="1" noResize="1" noEditPoints="1" noAdjustHandles="1" noChangeArrowheads="1" noChangeShapeType="1" noTextEdit="1"/>
                </p:cNvSpPr>
                <p:nvPr/>
              </p:nvSpPr>
              <p:spPr>
                <a:xfrm>
                  <a:off x="2657718" y="2228037"/>
                  <a:ext cx="3237809" cy="512063"/>
                </a:xfrm>
                <a:prstGeom prst="rect">
                  <a:avLst/>
                </a:prstGeom>
                <a:blipFill>
                  <a:blip r:embed="rId6"/>
                  <a:stretch>
                    <a:fillRect/>
                  </a:stretch>
                </a:blipFill>
              </p:spPr>
              <p:txBody>
                <a:bodyPr/>
                <a:lstStyle/>
                <a:p>
                  <a:r>
                    <a:rPr lang="en-US">
                      <a:noFill/>
                    </a:rPr>
                    <a:t> </a:t>
                  </a:r>
                </a:p>
              </p:txBody>
            </p:sp>
          </mc:Fallback>
        </mc:AlternateContent>
        <p:sp>
          <p:nvSpPr>
            <p:cNvPr id="47" name="圆角矩形 46"/>
            <p:cNvSpPr/>
            <p:nvPr/>
          </p:nvSpPr>
          <p:spPr>
            <a:xfrm>
              <a:off x="486508" y="2123292"/>
              <a:ext cx="8173329" cy="721555"/>
            </a:xfrm>
            <a:prstGeom prst="round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组合 47"/>
          <p:cNvGrpSpPr/>
          <p:nvPr/>
        </p:nvGrpSpPr>
        <p:grpSpPr>
          <a:xfrm>
            <a:off x="767103" y="3217215"/>
            <a:ext cx="7811990" cy="738664"/>
            <a:chOff x="464234" y="3968285"/>
            <a:chExt cx="7811990" cy="738664"/>
          </a:xfrm>
        </p:grpSpPr>
        <mc:AlternateContent xmlns:mc="http://schemas.openxmlformats.org/markup-compatibility/2006" xmlns:a14="http://schemas.microsoft.com/office/drawing/2010/main">
          <mc:Choice Requires="a14">
            <p:sp>
              <p:nvSpPr>
                <p:cNvPr id="49" name="文本框 48"/>
                <p:cNvSpPr txBox="1"/>
                <p:nvPr/>
              </p:nvSpPr>
              <p:spPr>
                <a:xfrm>
                  <a:off x="464234" y="3968285"/>
                  <a:ext cx="3802698"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微软雅黑" panose="020B0503020204020204" pitchFamily="34" charset="-122"/>
                      <a:ea typeface="微软雅黑" panose="020B0503020204020204" pitchFamily="34" charset="-122"/>
                    </a:rPr>
                    <a:t>D: </a:t>
                  </a:r>
                  <a:r>
                    <a:rPr lang="zh-CN" altLang="en-US" sz="1400" dirty="0">
                      <a:latin typeface="微软雅黑" panose="020B0503020204020204" pitchFamily="34" charset="-122"/>
                      <a:ea typeface="微软雅黑" panose="020B0503020204020204" pitchFamily="34" charset="-122"/>
                    </a:rPr>
                    <a:t>手征阶数</a:t>
                  </a:r>
                  <a:endParaRPr lang="en-US" sz="14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en-US" sz="1400" dirty="0">
                      <a:latin typeface="微软雅黑" panose="020B0503020204020204" pitchFamily="34" charset="-122"/>
                      <a:ea typeface="微软雅黑" panose="020B0503020204020204" pitchFamily="34" charset="-122"/>
                    </a:rPr>
                    <a:t>L : </a:t>
                  </a:r>
                  <a:r>
                    <a:rPr lang="zh-CN" altLang="en-US" sz="1400" dirty="0">
                      <a:latin typeface="微软雅黑" panose="020B0503020204020204" pitchFamily="34" charset="-122"/>
                      <a:ea typeface="微软雅黑" panose="020B0503020204020204" pitchFamily="34" charset="-122"/>
                    </a:rPr>
                    <a:t>圈个数</a:t>
                  </a:r>
                  <a:endParaRPr lang="en-US" sz="14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𝑉</m:t>
                          </m:r>
                        </m:e>
                        <m:sub>
                          <m:r>
                            <a:rPr lang="en-US" sz="1400" i="1">
                              <a:latin typeface="Cambria Math" panose="02040503050406030204" pitchFamily="18" charset="0"/>
                            </a:rPr>
                            <m:t>𝑛</m:t>
                          </m:r>
                        </m:sub>
                      </m:sSub>
                    </m:oMath>
                  </a14:m>
                  <a:r>
                    <a:rPr lang="en-US"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n</a:t>
                  </a:r>
                  <a:r>
                    <a:rPr lang="zh-CN" altLang="en-US" sz="1400" dirty="0">
                      <a:latin typeface="微软雅黑" panose="020B0503020204020204" pitchFamily="34" charset="-122"/>
                      <a:ea typeface="微软雅黑" panose="020B0503020204020204" pitchFamily="34" charset="-122"/>
                    </a:rPr>
                    <a:t>阶顶点的个数</a:t>
                  </a:r>
                  <a:endParaRPr lang="en-US" sz="1400" dirty="0">
                    <a:latin typeface="微软雅黑" panose="020B0503020204020204" pitchFamily="34" charset="-122"/>
                    <a:ea typeface="微软雅黑" panose="020B0503020204020204" pitchFamily="34" charset="-122"/>
                  </a:endParaRPr>
                </a:p>
              </p:txBody>
            </p:sp>
          </mc:Choice>
          <mc:Fallback xmlns="">
            <p:sp>
              <p:nvSpPr>
                <p:cNvPr id="49" name="文本框 48"/>
                <p:cNvSpPr txBox="1">
                  <a:spLocks noRot="1" noChangeAspect="1" noMove="1" noResize="1" noEditPoints="1" noAdjustHandles="1" noChangeArrowheads="1" noChangeShapeType="1" noTextEdit="1"/>
                </p:cNvSpPr>
                <p:nvPr/>
              </p:nvSpPr>
              <p:spPr>
                <a:xfrm>
                  <a:off x="464234" y="3968285"/>
                  <a:ext cx="3802698" cy="738664"/>
                </a:xfrm>
                <a:prstGeom prst="rect">
                  <a:avLst/>
                </a:prstGeom>
                <a:blipFill rotWithShape="0">
                  <a:blip r:embed="rId13"/>
                  <a:stretch>
                    <a:fillRect l="-321" t="-1653" b="-74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0" name="文本框 49"/>
                <p:cNvSpPr txBox="1"/>
                <p:nvPr/>
              </p:nvSpPr>
              <p:spPr>
                <a:xfrm>
                  <a:off x="4473526" y="3968285"/>
                  <a:ext cx="3802698" cy="523220"/>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𝑀</m:t>
                          </m:r>
                        </m:sub>
                      </m:sSub>
                    </m:oMath>
                  </a14:m>
                  <a:r>
                    <a:rPr lang="en-US"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介子传播子的个数</a:t>
                  </a:r>
                  <a:endParaRPr lang="en-US" sz="14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𝐵</m:t>
                          </m:r>
                        </m:sub>
                      </m:sSub>
                    </m:oMath>
                  </a14:m>
                  <a:r>
                    <a:rPr lang="en-US"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重子传播子的个数</a:t>
                  </a:r>
                  <a:endParaRPr lang="en-US" sz="1400" dirty="0">
                    <a:latin typeface="微软雅黑" panose="020B0503020204020204" pitchFamily="34" charset="-122"/>
                    <a:ea typeface="微软雅黑" panose="020B0503020204020204" pitchFamily="34" charset="-122"/>
                  </a:endParaRPr>
                </a:p>
              </p:txBody>
            </p:sp>
          </mc:Choice>
          <mc:Fallback xmlns="">
            <p:sp>
              <p:nvSpPr>
                <p:cNvPr id="50" name="文本框 49"/>
                <p:cNvSpPr txBox="1">
                  <a:spLocks noRot="1" noChangeAspect="1" noMove="1" noResize="1" noEditPoints="1" noAdjustHandles="1" noChangeArrowheads="1" noChangeShapeType="1" noTextEdit="1"/>
                </p:cNvSpPr>
                <p:nvPr/>
              </p:nvSpPr>
              <p:spPr>
                <a:xfrm>
                  <a:off x="4473526" y="3968285"/>
                  <a:ext cx="3802698" cy="523220"/>
                </a:xfrm>
                <a:prstGeom prst="rect">
                  <a:avLst/>
                </a:prstGeom>
                <a:blipFill rotWithShape="0">
                  <a:blip r:embed="rId14"/>
                  <a:stretch>
                    <a:fillRect l="-321" t="-2326" b="-10465"/>
                  </a:stretch>
                </a:blipFill>
              </p:spPr>
              <p:txBody>
                <a:bodyPr/>
                <a:lstStyle/>
                <a:p>
                  <a:r>
                    <a:rPr lang="zh-CN" altLang="en-US">
                      <a:noFill/>
                    </a:rPr>
                    <a:t> </a:t>
                  </a:r>
                </a:p>
              </p:txBody>
            </p:sp>
          </mc:Fallback>
        </mc:AlternateContent>
      </p:grpSp>
      <p:sp>
        <p:nvSpPr>
          <p:cNvPr id="59" name="文本框 58"/>
          <p:cNvSpPr txBox="1"/>
          <p:nvPr/>
        </p:nvSpPr>
        <p:spPr>
          <a:xfrm>
            <a:off x="194269" y="3945704"/>
            <a:ext cx="5087945" cy="400110"/>
          </a:xfrm>
          <a:prstGeom prst="rect">
            <a:avLst/>
          </a:prstGeom>
          <a:noFill/>
        </p:spPr>
        <p:txBody>
          <a:bodyPr wrap="square" rtlCol="0">
            <a:spAutoFit/>
          </a:bodyPr>
          <a:lstStyle/>
          <a:p>
            <a:pPr marL="342900" indent="-342900">
              <a:buFont typeface="Wingdings" panose="05000000000000000000" pitchFamily="2" charset="2"/>
              <a:buChar char="q"/>
            </a:pPr>
            <a:r>
              <a:rPr lang="zh-CN" altLang="en-US" sz="2000" dirty="0">
                <a:latin typeface="微软雅黑" panose="020B0503020204020204" pitchFamily="34" charset="-122"/>
                <a:ea typeface="微软雅黑" panose="020B0503020204020204" pitchFamily="34" charset="-122"/>
              </a:rPr>
              <a:t>手征有效场论的</a:t>
            </a:r>
            <a:r>
              <a:rPr lang="zh-CN" altLang="en-US" sz="2000" dirty="0">
                <a:solidFill>
                  <a:srgbClr val="FF0000"/>
                </a:solidFill>
                <a:latin typeface="微软雅黑" panose="020B0503020204020204" pitchFamily="34" charset="-122"/>
                <a:ea typeface="微软雅黑" panose="020B0503020204020204" pitchFamily="34" charset="-122"/>
              </a:rPr>
              <a:t>优势</a:t>
            </a:r>
            <a:endParaRPr lang="en-US" sz="2000" dirty="0">
              <a:latin typeface="微软雅黑" panose="020B0503020204020204" pitchFamily="34" charset="-122"/>
              <a:ea typeface="微软雅黑" panose="020B0503020204020204" pitchFamily="34" charset="-122"/>
            </a:endParaRPr>
          </a:p>
        </p:txBody>
      </p:sp>
      <p:sp>
        <p:nvSpPr>
          <p:cNvPr id="61" name="文本框 60"/>
          <p:cNvSpPr txBox="1"/>
          <p:nvPr/>
        </p:nvSpPr>
        <p:spPr>
          <a:xfrm>
            <a:off x="527937" y="4484218"/>
            <a:ext cx="2232115" cy="369332"/>
          </a:xfrm>
          <a:prstGeom prst="rect">
            <a:avLst/>
          </a:prstGeom>
          <a:noFill/>
        </p:spPr>
        <p:txBody>
          <a:bodyPr wrap="square" rtlCol="0">
            <a:spAutoFit/>
          </a:bodyPr>
          <a:lstStyle/>
          <a:p>
            <a:pPr marL="342900" indent="-342900">
              <a:buFont typeface="Wingdings" panose="05000000000000000000" pitchFamily="2" charset="2"/>
              <a:buChar char="Ø"/>
            </a:pPr>
            <a:r>
              <a:rPr lang="zh-CN" altLang="en-US" dirty="0">
                <a:solidFill>
                  <a:srgbClr val="FF0000"/>
                </a:solidFill>
                <a:latin typeface="微软雅黑" panose="020B0503020204020204" pitchFamily="34" charset="-122"/>
                <a:ea typeface="微软雅黑" panose="020B0503020204020204" pitchFamily="34" charset="-122"/>
              </a:rPr>
              <a:t>与</a:t>
            </a:r>
            <a:r>
              <a:rPr lang="en-US" altLang="zh-CN" dirty="0">
                <a:solidFill>
                  <a:srgbClr val="FF0000"/>
                </a:solidFill>
                <a:latin typeface="微软雅黑" panose="020B0503020204020204" pitchFamily="34" charset="-122"/>
                <a:ea typeface="微软雅黑" panose="020B0503020204020204" pitchFamily="34" charset="-122"/>
              </a:rPr>
              <a:t>QCD</a:t>
            </a:r>
            <a:r>
              <a:rPr lang="zh-CN" altLang="en-US" dirty="0">
                <a:solidFill>
                  <a:srgbClr val="FF0000"/>
                </a:solidFill>
                <a:latin typeface="微软雅黑" panose="020B0503020204020204" pitchFamily="34" charset="-122"/>
                <a:ea typeface="微软雅黑" panose="020B0503020204020204" pitchFamily="34" charset="-122"/>
              </a:rPr>
              <a:t>紧密关联</a:t>
            </a:r>
            <a:endParaRPr lang="en-US" altLang="zh-CN" dirty="0">
              <a:solidFill>
                <a:srgbClr val="FF0000"/>
              </a:solidFill>
              <a:latin typeface="微软雅黑" panose="020B0503020204020204" pitchFamily="34" charset="-122"/>
              <a:ea typeface="微软雅黑" panose="020B0503020204020204" pitchFamily="34" charset="-122"/>
            </a:endParaRPr>
          </a:p>
        </p:txBody>
      </p:sp>
      <p:sp>
        <p:nvSpPr>
          <p:cNvPr id="62" name="矩形 61"/>
          <p:cNvSpPr/>
          <p:nvPr/>
        </p:nvSpPr>
        <p:spPr>
          <a:xfrm>
            <a:off x="2783917" y="4484218"/>
            <a:ext cx="2426146" cy="369332"/>
          </a:xfrm>
          <a:prstGeom prst="rect">
            <a:avLst/>
          </a:prstGeom>
        </p:spPr>
        <p:txBody>
          <a:bodyPr wrap="square">
            <a:spAutoFit/>
          </a:bodyPr>
          <a:lstStyle/>
          <a:p>
            <a:pPr marL="342900" indent="-342900">
              <a:buFont typeface="Wingdings" panose="05000000000000000000" pitchFamily="2" charset="2"/>
              <a:buChar char="Ø"/>
            </a:pPr>
            <a:r>
              <a:rPr lang="zh-CN" altLang="en-US" dirty="0">
                <a:solidFill>
                  <a:srgbClr val="FF0000"/>
                </a:solidFill>
                <a:latin typeface="微软雅黑" panose="020B0503020204020204" pitchFamily="34" charset="-122"/>
                <a:ea typeface="微软雅黑" panose="020B0503020204020204" pitchFamily="34" charset="-122"/>
              </a:rPr>
              <a:t>系统提高描述精度</a:t>
            </a:r>
            <a:endParaRPr lang="en-US" altLang="zh-CN" dirty="0">
              <a:solidFill>
                <a:srgbClr val="FF0000"/>
              </a:solidFill>
              <a:latin typeface="微软雅黑" panose="020B0503020204020204" pitchFamily="34" charset="-122"/>
              <a:ea typeface="微软雅黑" panose="020B0503020204020204" pitchFamily="34" charset="-122"/>
            </a:endParaRPr>
          </a:p>
        </p:txBody>
      </p:sp>
      <p:sp>
        <p:nvSpPr>
          <p:cNvPr id="63" name="矩形 62"/>
          <p:cNvSpPr/>
          <p:nvPr/>
        </p:nvSpPr>
        <p:spPr>
          <a:xfrm>
            <a:off x="5233928" y="4484218"/>
            <a:ext cx="1915909" cy="369332"/>
          </a:xfrm>
          <a:prstGeom prst="rect">
            <a:avLst/>
          </a:prstGeom>
        </p:spPr>
        <p:txBody>
          <a:bodyPr wrap="none">
            <a:spAutoFit/>
          </a:bodyPr>
          <a:lstStyle/>
          <a:p>
            <a:pPr marL="342900" indent="-342900">
              <a:buFont typeface="Wingdings" panose="05000000000000000000" pitchFamily="2" charset="2"/>
              <a:buChar char="Ø"/>
            </a:pPr>
            <a:r>
              <a:rPr lang="zh-CN" altLang="en-US" dirty="0">
                <a:solidFill>
                  <a:srgbClr val="FF0000"/>
                </a:solidFill>
                <a:latin typeface="微软雅黑" panose="020B0503020204020204" pitchFamily="34" charset="-122"/>
                <a:ea typeface="微软雅黑" panose="020B0503020204020204" pitchFamily="34" charset="-122"/>
              </a:rPr>
              <a:t>估计理论误差</a:t>
            </a:r>
            <a:endParaRPr lang="en-US" altLang="zh-CN" dirty="0">
              <a:solidFill>
                <a:srgbClr val="FF0000"/>
              </a:solidFill>
              <a:latin typeface="微软雅黑" panose="020B0503020204020204" pitchFamily="34" charset="-122"/>
              <a:ea typeface="微软雅黑" panose="020B0503020204020204" pitchFamily="34" charset="-122"/>
            </a:endParaRPr>
          </a:p>
        </p:txBody>
      </p:sp>
      <p:sp>
        <p:nvSpPr>
          <p:cNvPr id="26" name="矩形 25"/>
          <p:cNvSpPr/>
          <p:nvPr/>
        </p:nvSpPr>
        <p:spPr>
          <a:xfrm>
            <a:off x="7173701" y="4484218"/>
            <a:ext cx="1685077" cy="369332"/>
          </a:xfrm>
          <a:prstGeom prst="rect">
            <a:avLst/>
          </a:prstGeom>
        </p:spPr>
        <p:txBody>
          <a:bodyPr wrap="none">
            <a:spAutoFit/>
          </a:bodyPr>
          <a:lstStyle/>
          <a:p>
            <a:pPr marL="342900" indent="-342900">
              <a:buFont typeface="Wingdings" panose="05000000000000000000" pitchFamily="2" charset="2"/>
              <a:buChar char="Ø"/>
            </a:pPr>
            <a:r>
              <a:rPr lang="zh-CN" altLang="en-US" dirty="0" smtClean="0">
                <a:solidFill>
                  <a:srgbClr val="FF0000"/>
                </a:solidFill>
                <a:latin typeface="微软雅黑" panose="020B0503020204020204" pitchFamily="34" charset="-122"/>
                <a:ea typeface="微软雅黑" panose="020B0503020204020204" pitchFamily="34" charset="-122"/>
              </a:rPr>
              <a:t>自洽</a:t>
            </a:r>
            <a:r>
              <a:rPr lang="zh-CN" altLang="en-US" dirty="0">
                <a:solidFill>
                  <a:srgbClr val="FF0000"/>
                </a:solidFill>
                <a:latin typeface="微软雅黑" panose="020B0503020204020204" pitchFamily="34" charset="-122"/>
                <a:ea typeface="微软雅黑" panose="020B0503020204020204" pitchFamily="34" charset="-122"/>
              </a:rPr>
              <a:t>三</a:t>
            </a:r>
            <a:r>
              <a:rPr lang="zh-CN" altLang="en-US" dirty="0" smtClean="0">
                <a:solidFill>
                  <a:srgbClr val="FF0000"/>
                </a:solidFill>
                <a:latin typeface="微软雅黑" panose="020B0503020204020204" pitchFamily="34" charset="-122"/>
                <a:ea typeface="微软雅黑" panose="020B0503020204020204" pitchFamily="34" charset="-122"/>
              </a:rPr>
              <a:t>体力</a:t>
            </a:r>
            <a:endParaRPr lang="en-US" altLang="zh-CN"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61921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336709" y="6136663"/>
            <a:ext cx="1475322" cy="363684"/>
          </a:xfrm>
          <a:prstGeom prst="rect">
            <a:avLst/>
          </a:prstGeom>
        </p:spPr>
      </p:pic>
      <p:pic>
        <p:nvPicPr>
          <p:cNvPr id="8" name="图片 7" descr="C:\Users\len\Desktop\7-140129231040534.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888480" y="-3364"/>
            <a:ext cx="2255520" cy="49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矩形 6"/>
          <p:cNvSpPr/>
          <p:nvPr/>
        </p:nvSpPr>
        <p:spPr>
          <a:xfrm>
            <a:off x="0" y="-1"/>
            <a:ext cx="9144000" cy="618309"/>
          </a:xfrm>
          <a:prstGeom prst="rect">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latin typeface="微软雅黑" panose="020B0503020204020204" pitchFamily="34" charset="-122"/>
                <a:ea typeface="微软雅黑" panose="020B0503020204020204" pitchFamily="34" charset="-122"/>
              </a:rPr>
              <a:t>QCD </a:t>
            </a:r>
            <a:r>
              <a:rPr lang="zh-CN" altLang="en-US" sz="2400" dirty="0">
                <a:latin typeface="微软雅黑" panose="020B0503020204020204" pitchFamily="34" charset="-122"/>
                <a:ea typeface="微软雅黑" panose="020B0503020204020204" pitchFamily="34" charset="-122"/>
              </a:rPr>
              <a:t>与手征有效场论</a:t>
            </a:r>
          </a:p>
        </p:txBody>
      </p:sp>
      <p:pic>
        <p:nvPicPr>
          <p:cNvPr id="9" name="图片 8" descr="C:\Users\len\Desktop\7-140129231040534.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288464" y="-3364"/>
            <a:ext cx="2855536" cy="621672"/>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10" name="矩形 9"/>
          <p:cNvSpPr/>
          <p:nvPr/>
        </p:nvSpPr>
        <p:spPr>
          <a:xfrm>
            <a:off x="0" y="6644640"/>
            <a:ext cx="6365966"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schemeClr val="bg1"/>
                </a:solidFill>
              </a:rPr>
              <a:t>高精度相对论手征核力</a:t>
            </a:r>
          </a:p>
        </p:txBody>
      </p:sp>
      <p:sp>
        <p:nvSpPr>
          <p:cNvPr id="11" name="矩形 10"/>
          <p:cNvSpPr/>
          <p:nvPr/>
        </p:nvSpPr>
        <p:spPr>
          <a:xfrm>
            <a:off x="6365966" y="6644640"/>
            <a:ext cx="1484811"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b="1" dirty="0">
                <a:solidFill>
                  <a:schemeClr val="bg1"/>
                </a:solidFill>
                <a:latin typeface="微软雅黑" panose="020B0503020204020204" pitchFamily="34" charset="-122"/>
                <a:ea typeface="微软雅黑" panose="020B0503020204020204" pitchFamily="34" charset="-122"/>
              </a:rPr>
              <a:t>Jun-Xu Lu</a:t>
            </a:r>
            <a:endParaRPr lang="zh-CN" altLang="en-US" sz="1050" b="1" dirty="0">
              <a:latin typeface="微软雅黑" panose="020B0503020204020204" pitchFamily="34" charset="-122"/>
              <a:ea typeface="微软雅黑" panose="020B0503020204020204" pitchFamily="34" charset="-122"/>
            </a:endParaRPr>
          </a:p>
        </p:txBody>
      </p:sp>
      <p:sp>
        <p:nvSpPr>
          <p:cNvPr id="12" name="矩形 11"/>
          <p:cNvSpPr/>
          <p:nvPr/>
        </p:nvSpPr>
        <p:spPr>
          <a:xfrm>
            <a:off x="7850777" y="6644640"/>
            <a:ext cx="1293223" cy="213360"/>
          </a:xfrm>
          <a:prstGeom prst="rect">
            <a:avLst/>
          </a:prstGeom>
          <a:gradFill>
            <a:gsLst>
              <a:gs pos="10000">
                <a:schemeClr val="tx2">
                  <a:lumMod val="40000"/>
                  <a:lumOff val="60000"/>
                </a:schemeClr>
              </a:gs>
              <a:gs pos="27000">
                <a:schemeClr val="tx2">
                  <a:lumMod val="60000"/>
                  <a:lumOff val="40000"/>
                </a:schemeClr>
              </a:gs>
              <a:gs pos="100000">
                <a:schemeClr val="tx2">
                  <a:lumMod val="5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 name="灯片编号占位符 2"/>
          <p:cNvSpPr>
            <a:spLocks noGrp="1"/>
          </p:cNvSpPr>
          <p:nvPr>
            <p:ph type="sldNum" sz="quarter" idx="12"/>
          </p:nvPr>
        </p:nvSpPr>
        <p:spPr>
          <a:xfrm>
            <a:off x="8083731" y="6660650"/>
            <a:ext cx="827314" cy="181339"/>
          </a:xfrm>
        </p:spPr>
        <p:txBody>
          <a:bodyPr/>
          <a:lstStyle/>
          <a:p>
            <a:fld id="{0C913308-F349-4B6D-A68A-DD1791B4A57B}" type="slidenum">
              <a:rPr lang="zh-CN" altLang="en-US" b="1" smtClean="0">
                <a:solidFill>
                  <a:schemeClr val="bg1"/>
                </a:solidFill>
              </a:rPr>
              <a:t>9</a:t>
            </a:fld>
            <a:endParaRPr lang="zh-CN" altLang="en-US" b="1" dirty="0">
              <a:solidFill>
                <a:schemeClr val="bg1"/>
              </a:solidFill>
            </a:endParaRPr>
          </a:p>
        </p:txBody>
      </p:sp>
      <p:sp>
        <p:nvSpPr>
          <p:cNvPr id="32" name="文本框 31"/>
          <p:cNvSpPr txBox="1"/>
          <p:nvPr/>
        </p:nvSpPr>
        <p:spPr>
          <a:xfrm>
            <a:off x="194269" y="850055"/>
            <a:ext cx="8139834" cy="400110"/>
          </a:xfrm>
          <a:prstGeom prst="rect">
            <a:avLst/>
          </a:prstGeom>
          <a:noFill/>
        </p:spPr>
        <p:txBody>
          <a:bodyPr wrap="square" rtlCol="0">
            <a:spAutoFit/>
          </a:bodyPr>
          <a:lstStyle/>
          <a:p>
            <a:pPr marL="342900" indent="-342900">
              <a:buFont typeface="Wingdings" panose="05000000000000000000" pitchFamily="2" charset="2"/>
              <a:buChar char="q"/>
            </a:pPr>
            <a:r>
              <a:rPr lang="zh-CN" altLang="en-US" sz="2000" dirty="0">
                <a:latin typeface="微软雅黑" panose="020B0503020204020204" pitchFamily="34" charset="-122"/>
                <a:ea typeface="微软雅黑" panose="020B0503020204020204" pitchFamily="34" charset="-122"/>
              </a:rPr>
              <a:t>低能区强相互作用的</a:t>
            </a:r>
            <a:r>
              <a:rPr lang="zh-CN" altLang="en-US" sz="2000" dirty="0">
                <a:solidFill>
                  <a:srgbClr val="FF0000"/>
                </a:solidFill>
                <a:latin typeface="微软雅黑" panose="020B0503020204020204" pitchFamily="34" charset="-122"/>
                <a:ea typeface="微软雅黑" panose="020B0503020204020204" pitchFamily="34" charset="-122"/>
              </a:rPr>
              <a:t>微扰处理</a:t>
            </a:r>
            <a:endParaRPr lang="en-US" sz="2000" dirty="0">
              <a:solidFill>
                <a:srgbClr val="FF0000"/>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767694" y="1193694"/>
            <a:ext cx="7812593" cy="338554"/>
          </a:xfrm>
          <a:prstGeom prst="rect">
            <a:avLst/>
          </a:prstGeom>
          <a:noFill/>
        </p:spPr>
        <p:txBody>
          <a:bodyPr wrap="square" rtlCol="0">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手征阶数：外场动量、轻夸克质量的幂次</a:t>
            </a:r>
            <a:r>
              <a:rPr lang="en-US" altLang="zh-CN" sz="1600" dirty="0"/>
              <a:t>——</a:t>
            </a:r>
            <a:r>
              <a:rPr lang="zh-CN" altLang="en-US" sz="1600" b="1" dirty="0">
                <a:solidFill>
                  <a:srgbClr val="FF0000"/>
                </a:solidFill>
                <a:latin typeface="微软雅黑" panose="020B0503020204020204" pitchFamily="34" charset="-122"/>
                <a:ea typeface="微软雅黑" panose="020B0503020204020204" pitchFamily="34" charset="-122"/>
              </a:rPr>
              <a:t>记阶规则（</a:t>
            </a:r>
            <a:r>
              <a:rPr lang="en-US" altLang="zh-CN" sz="1600" b="1" dirty="0">
                <a:solidFill>
                  <a:srgbClr val="FF0000"/>
                </a:solidFill>
                <a:latin typeface="微软雅黑" panose="020B0503020204020204" pitchFamily="34" charset="-122"/>
                <a:ea typeface="微软雅黑" panose="020B0503020204020204" pitchFamily="34" charset="-122"/>
              </a:rPr>
              <a:t>power counting rule</a:t>
            </a:r>
            <a:r>
              <a:rPr lang="zh-CN" altLang="en-US" sz="1600" b="1" dirty="0">
                <a:solidFill>
                  <a:srgbClr val="FF0000"/>
                </a:solidFill>
                <a:latin typeface="微软雅黑" panose="020B0503020204020204" pitchFamily="34" charset="-122"/>
                <a:ea typeface="微软雅黑" panose="020B0503020204020204" pitchFamily="34" charset="-122"/>
              </a:rPr>
              <a:t>）</a:t>
            </a:r>
            <a:endParaRPr lang="en-US" sz="1600" b="1" dirty="0">
              <a:solidFill>
                <a:srgbClr val="FF0000"/>
              </a:solidFill>
              <a:latin typeface="微软雅黑" panose="020B0503020204020204" pitchFamily="34" charset="-122"/>
              <a:ea typeface="微软雅黑" panose="020B0503020204020204" pitchFamily="34" charset="-122"/>
            </a:endParaRPr>
          </a:p>
        </p:txBody>
      </p:sp>
      <p:grpSp>
        <p:nvGrpSpPr>
          <p:cNvPr id="34" name="组合 33"/>
          <p:cNvGrpSpPr/>
          <p:nvPr/>
        </p:nvGrpSpPr>
        <p:grpSpPr>
          <a:xfrm>
            <a:off x="2760052" y="1724333"/>
            <a:ext cx="2741382" cy="649063"/>
            <a:chOff x="1621728" y="2659111"/>
            <a:chExt cx="2741382" cy="649063"/>
          </a:xfrm>
        </p:grpSpPr>
        <mc:AlternateContent xmlns:mc="http://schemas.openxmlformats.org/markup-compatibility/2006" xmlns:a14="http://schemas.microsoft.com/office/drawing/2010/main">
          <mc:Choice Requires="a14">
            <p:sp>
              <p:nvSpPr>
                <p:cNvPr id="35" name="文本框 34"/>
                <p:cNvSpPr txBox="1"/>
                <p:nvPr/>
              </p:nvSpPr>
              <p:spPr>
                <a:xfrm>
                  <a:off x="1842867" y="2662220"/>
                  <a:ext cx="85420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𝑖</m:t>
                            </m:r>
                          </m:sub>
                        </m:sSub>
                        <m:r>
                          <a:rPr lang="en-US" sz="1600" i="1" smtClean="0">
                            <a:latin typeface="Cambria Math" panose="02040503050406030204" pitchFamily="18" charset="0"/>
                            <a:ea typeface="Cambria Math" panose="02040503050406030204" pitchFamily="18" charset="0"/>
                          </a:rPr>
                          <m:t>→</m:t>
                        </m:r>
                        <m:r>
                          <a:rPr lang="en-US" sz="1600" i="1" smtClean="0">
                            <a:latin typeface="Cambria Math" panose="02040503050406030204" pitchFamily="18" charset="0"/>
                            <a:ea typeface="Cambria Math" panose="02040503050406030204" pitchFamily="18" charset="0"/>
                          </a:rPr>
                          <m:t>𝛼</m:t>
                        </m:r>
                        <m:r>
                          <a:rPr lang="en-US" sz="1600" b="0" i="1" smtClean="0">
                            <a:latin typeface="Cambria Math" panose="02040503050406030204" pitchFamily="18" charset="0"/>
                            <a:ea typeface="Cambria Math" panose="02040503050406030204" pitchFamily="18" charset="0"/>
                          </a:rPr>
                          <m:t> </m:t>
                        </m:r>
                        <m:sSub>
                          <m:sSubPr>
                            <m:ctrlPr>
                              <a:rPr lang="en-US" sz="160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𝑝</m:t>
                            </m:r>
                          </m:e>
                          <m:sub>
                            <m:r>
                              <a:rPr lang="en-US" sz="1600" b="0" i="1" smtClean="0">
                                <a:latin typeface="Cambria Math" panose="02040503050406030204" pitchFamily="18" charset="0"/>
                                <a:ea typeface="Cambria Math" panose="02040503050406030204" pitchFamily="18" charset="0"/>
                              </a:rPr>
                              <m:t>𝑖</m:t>
                            </m:r>
                          </m:sub>
                        </m:sSub>
                      </m:oMath>
                    </m:oMathPara>
                  </a14:m>
                  <a:endParaRPr lang="en-US" sz="1600" dirty="0"/>
                </a:p>
              </p:txBody>
            </p:sp>
          </mc:Choice>
          <mc:Fallback xmlns="">
            <p:sp>
              <p:nvSpPr>
                <p:cNvPr id="3" name="文本框 2"/>
                <p:cNvSpPr txBox="1">
                  <a:spLocks noRot="1" noChangeAspect="1" noMove="1" noResize="1" noEditPoints="1" noAdjustHandles="1" noChangeArrowheads="1" noChangeShapeType="1" noTextEdit="1"/>
                </p:cNvSpPr>
                <p:nvPr/>
              </p:nvSpPr>
              <p:spPr>
                <a:xfrm>
                  <a:off x="1842867" y="2662220"/>
                  <a:ext cx="962379" cy="276999"/>
                </a:xfrm>
                <a:prstGeom prst="rect">
                  <a:avLst/>
                </a:prstGeom>
                <a:blipFill>
                  <a:blip r:embed="rId10"/>
                  <a:stretch>
                    <a:fillRect l="-5696" r="-1899"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文本框 38"/>
                <p:cNvSpPr txBox="1"/>
                <p:nvPr/>
              </p:nvSpPr>
              <p:spPr>
                <a:xfrm>
                  <a:off x="3208691" y="2659111"/>
                  <a:ext cx="1154419" cy="2701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𝑚</m:t>
                            </m:r>
                          </m:e>
                          <m:sub>
                            <m:r>
                              <a:rPr lang="en-US" sz="1600" b="0" i="1" smtClean="0">
                                <a:latin typeface="Cambria Math" panose="02040503050406030204" pitchFamily="18" charset="0"/>
                              </a:rPr>
                              <m:t>𝑞</m:t>
                            </m:r>
                          </m:sub>
                        </m:sSub>
                        <m:r>
                          <a:rPr lang="en-US" sz="1600" i="1" smtClean="0">
                            <a:latin typeface="Cambria Math" panose="02040503050406030204" pitchFamily="18" charset="0"/>
                            <a:ea typeface="Cambria Math" panose="02040503050406030204" pitchFamily="18" charset="0"/>
                          </a:rPr>
                          <m:t>→</m:t>
                        </m:r>
                        <m:sSup>
                          <m:sSupPr>
                            <m:ctrlPr>
                              <a:rPr lang="en-US" sz="1600" i="1" smtClean="0">
                                <a:latin typeface="Cambria Math" panose="02040503050406030204" pitchFamily="18" charset="0"/>
                                <a:ea typeface="Cambria Math" panose="02040503050406030204" pitchFamily="18" charset="0"/>
                              </a:rPr>
                            </m:ctrlPr>
                          </m:sSupPr>
                          <m:e>
                            <m:r>
                              <a:rPr lang="en-US" sz="1600" i="1" smtClean="0">
                                <a:latin typeface="Cambria Math" panose="02040503050406030204" pitchFamily="18" charset="0"/>
                                <a:ea typeface="Cambria Math" panose="02040503050406030204" pitchFamily="18" charset="0"/>
                              </a:rPr>
                              <m:t>𝛼</m:t>
                            </m:r>
                          </m:e>
                          <m:sup>
                            <m:r>
                              <a:rPr lang="en-US" sz="1600" b="0" i="1" smtClean="0">
                                <a:latin typeface="Cambria Math" panose="02040503050406030204" pitchFamily="18" charset="0"/>
                                <a:ea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 </m:t>
                        </m:r>
                        <m:sSub>
                          <m:sSubPr>
                            <m:ctrlPr>
                              <a:rPr lang="en-US" sz="160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𝑚</m:t>
                            </m:r>
                          </m:e>
                          <m:sub>
                            <m:r>
                              <a:rPr lang="en-US" sz="1600" b="0" i="1" smtClean="0">
                                <a:latin typeface="Cambria Math" panose="02040503050406030204" pitchFamily="18" charset="0"/>
                                <a:ea typeface="Cambria Math" panose="02040503050406030204" pitchFamily="18" charset="0"/>
                              </a:rPr>
                              <m:t>𝑞</m:t>
                            </m:r>
                          </m:sub>
                        </m:sSub>
                      </m:oMath>
                    </m:oMathPara>
                  </a14:m>
                  <a:endParaRPr lang="en-US" sz="1600" dirty="0"/>
                </a:p>
              </p:txBody>
            </p:sp>
          </mc:Choice>
          <mc:Fallback xmlns="">
            <p:sp>
              <p:nvSpPr>
                <p:cNvPr id="26" name="文本框 25"/>
                <p:cNvSpPr txBox="1">
                  <a:spLocks noRot="1" noChangeAspect="1" noMove="1" noResize="1" noEditPoints="1" noAdjustHandles="1" noChangeArrowheads="1" noChangeShapeType="1" noTextEdit="1"/>
                </p:cNvSpPr>
                <p:nvPr/>
              </p:nvSpPr>
              <p:spPr>
                <a:xfrm>
                  <a:off x="3208691" y="2659111"/>
                  <a:ext cx="1351652" cy="303929"/>
                </a:xfrm>
                <a:prstGeom prst="rect">
                  <a:avLst/>
                </a:prstGeom>
                <a:blipFill>
                  <a:blip r:embed="rId11"/>
                  <a:stretch>
                    <a:fillRect l="-45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文本框 39"/>
                <p:cNvSpPr txBox="1"/>
                <p:nvPr/>
              </p:nvSpPr>
              <p:spPr>
                <a:xfrm>
                  <a:off x="1621728" y="3025340"/>
                  <a:ext cx="2710037" cy="2828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𝒜</m:t>
                        </m:r>
                        <m:d>
                          <m:dPr>
                            <m:ctrlPr>
                              <a:rPr lang="en-US" sz="1600" b="0" i="1" smtClean="0">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𝛼</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𝑝</m:t>
                                </m:r>
                              </m:e>
                              <m:sub>
                                <m:r>
                                  <a:rPr lang="en-US" sz="1600" i="1">
                                    <a:latin typeface="Cambria Math" panose="02040503050406030204" pitchFamily="18" charset="0"/>
                                    <a:ea typeface="Cambria Math" panose="02040503050406030204" pitchFamily="18" charset="0"/>
                                  </a:rPr>
                                  <m:t>𝑖</m:t>
                                </m:r>
                              </m:sub>
                            </m:sSub>
                            <m:r>
                              <a:rPr lang="en-US" sz="1600" b="0" i="1" smtClean="0">
                                <a:latin typeface="Cambria Math" panose="02040503050406030204" pitchFamily="18" charset="0"/>
                                <a:ea typeface="Cambria Math" panose="02040503050406030204" pitchFamily="18" charset="0"/>
                              </a:rPr>
                              <m:t>,</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𝛼</m:t>
                                </m:r>
                              </m:e>
                              <m:sup>
                                <m:r>
                                  <a:rPr lang="en-US" sz="1600" i="1">
                                    <a:latin typeface="Cambria Math" panose="02040503050406030204" pitchFamily="18" charset="0"/>
                                    <a:ea typeface="Cambria Math" panose="02040503050406030204" pitchFamily="18" charset="0"/>
                                  </a:rPr>
                                  <m:t>2</m:t>
                                </m:r>
                              </m:sup>
                            </m:sSup>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𝑞</m:t>
                                </m:r>
                              </m:sub>
                            </m:sSub>
                          </m:e>
                        </m:d>
                        <m:r>
                          <a:rPr lang="en-US" sz="1600" b="0" i="1" smtClean="0">
                            <a:latin typeface="Cambria Math" panose="02040503050406030204" pitchFamily="18" charset="0"/>
                            <a:ea typeface="Cambria Math" panose="02040503050406030204" pitchFamily="18" charset="0"/>
                          </a:rPr>
                          <m:t>=</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𝛼</m:t>
                            </m:r>
                          </m:e>
                          <m:sup>
                            <m:r>
                              <a:rPr lang="en-US" sz="1600" b="0" i="1" smtClean="0">
                                <a:latin typeface="Cambria Math" panose="02040503050406030204" pitchFamily="18" charset="0"/>
                                <a:ea typeface="Cambria Math" panose="02040503050406030204" pitchFamily="18" charset="0"/>
                              </a:rPr>
                              <m:t>𝐷</m:t>
                            </m:r>
                          </m:sup>
                        </m:sSup>
                        <m:r>
                          <a:rPr lang="en-US" sz="1600" b="0" i="1" smtClean="0">
                            <a:latin typeface="Cambria Math" panose="02040503050406030204" pitchFamily="18" charset="0"/>
                            <a:ea typeface="Cambria Math" panose="02040503050406030204" pitchFamily="18" charset="0"/>
                          </a:rPr>
                          <m:t>𝒜</m:t>
                        </m:r>
                        <m:r>
                          <a:rPr lang="en-US" sz="1600" b="0" i="1" smtClean="0">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𝑝</m:t>
                            </m:r>
                          </m:e>
                          <m:sub>
                            <m:r>
                              <a:rPr lang="en-US" sz="1600" i="1">
                                <a:latin typeface="Cambria Math" panose="02040503050406030204" pitchFamily="18" charset="0"/>
                                <a:ea typeface="Cambria Math" panose="02040503050406030204" pitchFamily="18" charset="0"/>
                              </a:rPr>
                              <m:t>𝑖</m:t>
                            </m:r>
                          </m:sub>
                        </m:sSub>
                        <m:r>
                          <a:rPr lang="en-US" sz="1600" i="1">
                            <a:latin typeface="Cambria Math" panose="02040503050406030204" pitchFamily="18" charset="0"/>
                            <a:ea typeface="Cambria Math" panose="02040503050406030204" pitchFamily="18" charset="0"/>
                          </a:rPr>
                          <m:t>,</m:t>
                        </m:r>
                        <m:r>
                          <a:rPr lang="en-US" sz="1600" i="1" smtClean="0">
                            <a:latin typeface="Cambria Math" panose="02040503050406030204" pitchFamily="18" charset="0"/>
                            <a:ea typeface="Cambria Math" panose="02040503050406030204" pitchFamily="18" charset="0"/>
                          </a:rPr>
                          <m:t> </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𝑚</m:t>
                            </m:r>
                          </m:e>
                          <m:sub>
                            <m:r>
                              <a:rPr lang="en-US" sz="1600" i="1">
                                <a:latin typeface="Cambria Math" panose="02040503050406030204" pitchFamily="18" charset="0"/>
                                <a:ea typeface="Cambria Math" panose="02040503050406030204" pitchFamily="18" charset="0"/>
                              </a:rPr>
                              <m:t>𝑞</m:t>
                            </m:r>
                          </m:sub>
                        </m:sSub>
                        <m:r>
                          <a:rPr lang="en-US" sz="1600" b="0" i="1" smtClean="0">
                            <a:latin typeface="Cambria Math" panose="02040503050406030204" pitchFamily="18" charset="0"/>
                            <a:ea typeface="Cambria Math" panose="02040503050406030204" pitchFamily="18" charset="0"/>
                          </a:rPr>
                          <m:t>)</m:t>
                        </m:r>
                      </m:oMath>
                    </m:oMathPara>
                  </a14:m>
                  <a:endParaRPr lang="en-US" sz="1600" dirty="0"/>
                </a:p>
              </p:txBody>
            </p:sp>
          </mc:Choice>
          <mc:Fallback xmlns="">
            <p:sp>
              <p:nvSpPr>
                <p:cNvPr id="4" name="文本框 3"/>
                <p:cNvSpPr txBox="1">
                  <a:spLocks noRot="1" noChangeAspect="1" noMove="1" noResize="1" noEditPoints="1" noAdjustHandles="1" noChangeArrowheads="1" noChangeShapeType="1" noTextEdit="1"/>
                </p:cNvSpPr>
                <p:nvPr/>
              </p:nvSpPr>
              <p:spPr>
                <a:xfrm>
                  <a:off x="1621728" y="3025340"/>
                  <a:ext cx="3050579" cy="318164"/>
                </a:xfrm>
                <a:prstGeom prst="rect">
                  <a:avLst/>
                </a:prstGeom>
                <a:blipFill>
                  <a:blip r:embed="rId12"/>
                  <a:stretch>
                    <a:fillRect l="-1400" r="-2600" b="-25000"/>
                  </a:stretch>
                </a:blipFill>
              </p:spPr>
              <p:txBody>
                <a:bodyPr/>
                <a:lstStyle/>
                <a:p>
                  <a:r>
                    <a:rPr lang="en-US">
                      <a:noFill/>
                    </a:rPr>
                    <a:t> </a:t>
                  </a:r>
                </a:p>
              </p:txBody>
            </p:sp>
          </mc:Fallback>
        </mc:AlternateContent>
      </p:grpSp>
      <p:grpSp>
        <p:nvGrpSpPr>
          <p:cNvPr id="51" name="组合 50"/>
          <p:cNvGrpSpPr/>
          <p:nvPr/>
        </p:nvGrpSpPr>
        <p:grpSpPr>
          <a:xfrm>
            <a:off x="483136" y="2472435"/>
            <a:ext cx="8173329" cy="721555"/>
            <a:chOff x="486508" y="2123292"/>
            <a:chExt cx="8173329" cy="721555"/>
          </a:xfrm>
        </p:grpSpPr>
        <mc:AlternateContent xmlns:mc="http://schemas.openxmlformats.org/markup-compatibility/2006" xmlns:a14="http://schemas.microsoft.com/office/drawing/2010/main">
          <mc:Choice Requires="a14">
            <p:sp>
              <p:nvSpPr>
                <p:cNvPr id="52" name="文本框 51"/>
                <p:cNvSpPr txBox="1"/>
                <p:nvPr/>
              </p:nvSpPr>
              <p:spPr>
                <a:xfrm>
                  <a:off x="2657718" y="2228037"/>
                  <a:ext cx="3237809" cy="5120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=4</m:t>
                        </m:r>
                        <m:r>
                          <a:rPr lang="en-US" b="0" i="1" smtClean="0">
                            <a:latin typeface="Cambria Math" panose="02040503050406030204" pitchFamily="18" charset="0"/>
                          </a:rPr>
                          <m:t>𝐿</m:t>
                        </m:r>
                        <m:r>
                          <a:rPr lang="en-US" b="0" i="1" smtClean="0">
                            <a:latin typeface="Cambria Math" panose="02040503050406030204" pitchFamily="18" charset="0"/>
                          </a:rPr>
                          <m:t>+</m:t>
                        </m:r>
                        <m:nary>
                          <m:naryPr>
                            <m:chr m:val="∑"/>
                            <m:limLoc m:val="subSup"/>
                            <m:supHide m:val="on"/>
                            <m:ctrlPr>
                              <a:rPr lang="en-US" b="0" i="1" smtClean="0">
                                <a:latin typeface="Cambria Math" panose="02040503050406030204" pitchFamily="18" charset="0"/>
                              </a:rPr>
                            </m:ctrlPr>
                          </m:naryPr>
                          <m:sub>
                            <m:r>
                              <m:rPr>
                                <m:brk m:alnAt="9"/>
                              </m:rPr>
                              <a:rPr lang="en-US" b="0" i="1" smtClean="0">
                                <a:latin typeface="Cambria Math" panose="02040503050406030204" pitchFamily="18" charset="0"/>
                              </a:rPr>
                              <m:t>𝑛</m:t>
                            </m:r>
                          </m:sub>
                          <m:sup/>
                          <m:e>
                            <m:r>
                              <a:rPr lang="en-US" b="0" i="1" smtClean="0">
                                <a:latin typeface="Cambria Math" panose="02040503050406030204" pitchFamily="18" charset="0"/>
                              </a:rPr>
                              <m:t>𝑛</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𝑛</m:t>
                                </m:r>
                              </m:sub>
                            </m:sSub>
                          </m:e>
                        </m:nary>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𝑀</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𝐵</m:t>
                            </m:r>
                          </m:sub>
                        </m:sSub>
                      </m:oMath>
                    </m:oMathPara>
                  </a14:m>
                  <a:endParaRPr lang="en-US" dirty="0"/>
                </a:p>
              </p:txBody>
            </p:sp>
          </mc:Choice>
          <mc:Fallback xmlns="">
            <p:sp>
              <p:nvSpPr>
                <p:cNvPr id="18" name="文本框 17"/>
                <p:cNvSpPr txBox="1">
                  <a:spLocks noRot="1" noChangeAspect="1" noMove="1" noResize="1" noEditPoints="1" noAdjustHandles="1" noChangeArrowheads="1" noChangeShapeType="1" noTextEdit="1"/>
                </p:cNvSpPr>
                <p:nvPr/>
              </p:nvSpPr>
              <p:spPr>
                <a:xfrm>
                  <a:off x="2657718" y="2228037"/>
                  <a:ext cx="3237809" cy="512063"/>
                </a:xfrm>
                <a:prstGeom prst="rect">
                  <a:avLst/>
                </a:prstGeom>
                <a:blipFill>
                  <a:blip r:embed="rId6"/>
                  <a:stretch>
                    <a:fillRect/>
                  </a:stretch>
                </a:blipFill>
              </p:spPr>
              <p:txBody>
                <a:bodyPr/>
                <a:lstStyle/>
                <a:p>
                  <a:r>
                    <a:rPr lang="en-US">
                      <a:noFill/>
                    </a:rPr>
                    <a:t> </a:t>
                  </a:r>
                </a:p>
              </p:txBody>
            </p:sp>
          </mc:Fallback>
        </mc:AlternateContent>
        <p:sp>
          <p:nvSpPr>
            <p:cNvPr id="53" name="圆角矩形 52"/>
            <p:cNvSpPr/>
            <p:nvPr/>
          </p:nvSpPr>
          <p:spPr>
            <a:xfrm>
              <a:off x="486508" y="2123292"/>
              <a:ext cx="8173329" cy="721555"/>
            </a:xfrm>
            <a:prstGeom prst="round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组合 53"/>
          <p:cNvGrpSpPr/>
          <p:nvPr/>
        </p:nvGrpSpPr>
        <p:grpSpPr>
          <a:xfrm>
            <a:off x="767103" y="3217215"/>
            <a:ext cx="7811990" cy="738664"/>
            <a:chOff x="464234" y="3968285"/>
            <a:chExt cx="7811990" cy="738664"/>
          </a:xfrm>
        </p:grpSpPr>
        <mc:AlternateContent xmlns:mc="http://schemas.openxmlformats.org/markup-compatibility/2006" xmlns:a14="http://schemas.microsoft.com/office/drawing/2010/main">
          <mc:Choice Requires="a14">
            <p:sp>
              <p:nvSpPr>
                <p:cNvPr id="55" name="文本框 54"/>
                <p:cNvSpPr txBox="1"/>
                <p:nvPr/>
              </p:nvSpPr>
              <p:spPr>
                <a:xfrm>
                  <a:off x="464234" y="3968285"/>
                  <a:ext cx="3802698"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微软雅黑" panose="020B0503020204020204" pitchFamily="34" charset="-122"/>
                      <a:ea typeface="微软雅黑" panose="020B0503020204020204" pitchFamily="34" charset="-122"/>
                    </a:rPr>
                    <a:t>D: </a:t>
                  </a:r>
                  <a:r>
                    <a:rPr lang="zh-CN" altLang="en-US" sz="1400" dirty="0">
                      <a:latin typeface="微软雅黑" panose="020B0503020204020204" pitchFamily="34" charset="-122"/>
                      <a:ea typeface="微软雅黑" panose="020B0503020204020204" pitchFamily="34" charset="-122"/>
                    </a:rPr>
                    <a:t>手征阶数</a:t>
                  </a:r>
                  <a:endParaRPr lang="en-US" sz="14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en-US" sz="1400" dirty="0">
                      <a:latin typeface="微软雅黑" panose="020B0503020204020204" pitchFamily="34" charset="-122"/>
                      <a:ea typeface="微软雅黑" panose="020B0503020204020204" pitchFamily="34" charset="-122"/>
                    </a:rPr>
                    <a:t>L : </a:t>
                  </a:r>
                  <a:r>
                    <a:rPr lang="zh-CN" altLang="en-US" sz="1400" dirty="0">
                      <a:latin typeface="微软雅黑" panose="020B0503020204020204" pitchFamily="34" charset="-122"/>
                      <a:ea typeface="微软雅黑" panose="020B0503020204020204" pitchFamily="34" charset="-122"/>
                    </a:rPr>
                    <a:t>圈个数</a:t>
                  </a:r>
                  <a:endParaRPr lang="en-US" sz="14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𝑉</m:t>
                          </m:r>
                        </m:e>
                        <m:sub>
                          <m:r>
                            <a:rPr lang="en-US" sz="1400" i="1">
                              <a:latin typeface="Cambria Math" panose="02040503050406030204" pitchFamily="18" charset="0"/>
                            </a:rPr>
                            <m:t>𝑛</m:t>
                          </m:r>
                        </m:sub>
                      </m:sSub>
                    </m:oMath>
                  </a14:m>
                  <a:r>
                    <a:rPr lang="en-US"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n</a:t>
                  </a:r>
                  <a:r>
                    <a:rPr lang="zh-CN" altLang="en-US" sz="1400" dirty="0">
                      <a:latin typeface="微软雅黑" panose="020B0503020204020204" pitchFamily="34" charset="-122"/>
                      <a:ea typeface="微软雅黑" panose="020B0503020204020204" pitchFamily="34" charset="-122"/>
                    </a:rPr>
                    <a:t>阶顶点的个数</a:t>
                  </a:r>
                  <a:endParaRPr lang="en-US" sz="1400" dirty="0">
                    <a:latin typeface="微软雅黑" panose="020B0503020204020204" pitchFamily="34" charset="-122"/>
                    <a:ea typeface="微软雅黑" panose="020B0503020204020204" pitchFamily="34" charset="-122"/>
                  </a:endParaRPr>
                </a:p>
              </p:txBody>
            </p:sp>
          </mc:Choice>
          <mc:Fallback xmlns="">
            <p:sp>
              <p:nvSpPr>
                <p:cNvPr id="55" name="文本框 54"/>
                <p:cNvSpPr txBox="1">
                  <a:spLocks noRot="1" noChangeAspect="1" noMove="1" noResize="1" noEditPoints="1" noAdjustHandles="1" noChangeArrowheads="1" noChangeShapeType="1" noTextEdit="1"/>
                </p:cNvSpPr>
                <p:nvPr/>
              </p:nvSpPr>
              <p:spPr>
                <a:xfrm>
                  <a:off x="464234" y="3968285"/>
                  <a:ext cx="3802698" cy="738664"/>
                </a:xfrm>
                <a:prstGeom prst="rect">
                  <a:avLst/>
                </a:prstGeom>
                <a:blipFill rotWithShape="0">
                  <a:blip r:embed="rId13"/>
                  <a:stretch>
                    <a:fillRect l="-321" t="-1653" b="-74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文本框 55"/>
                <p:cNvSpPr txBox="1"/>
                <p:nvPr/>
              </p:nvSpPr>
              <p:spPr>
                <a:xfrm>
                  <a:off x="4473526" y="3968285"/>
                  <a:ext cx="3802698" cy="523220"/>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𝑀</m:t>
                          </m:r>
                        </m:sub>
                      </m:sSub>
                    </m:oMath>
                  </a14:m>
                  <a:r>
                    <a:rPr lang="en-US"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介子传播子的个数</a:t>
                  </a:r>
                  <a:endParaRPr lang="en-US" sz="14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𝑁</m:t>
                          </m:r>
                        </m:e>
                        <m:sub>
                          <m:r>
                            <a:rPr lang="en-US" sz="1400" i="1">
                              <a:latin typeface="Cambria Math" panose="02040503050406030204" pitchFamily="18" charset="0"/>
                            </a:rPr>
                            <m:t>𝐵</m:t>
                          </m:r>
                        </m:sub>
                      </m:sSub>
                    </m:oMath>
                  </a14:m>
                  <a:r>
                    <a:rPr lang="en-US"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重子传播子的个数</a:t>
                  </a:r>
                  <a:endParaRPr lang="en-US" sz="1400" dirty="0">
                    <a:latin typeface="微软雅黑" panose="020B0503020204020204" pitchFamily="34" charset="-122"/>
                    <a:ea typeface="微软雅黑" panose="020B0503020204020204" pitchFamily="34" charset="-122"/>
                  </a:endParaRPr>
                </a:p>
              </p:txBody>
            </p:sp>
          </mc:Choice>
          <mc:Fallback xmlns="">
            <p:sp>
              <p:nvSpPr>
                <p:cNvPr id="56" name="文本框 55"/>
                <p:cNvSpPr txBox="1">
                  <a:spLocks noRot="1" noChangeAspect="1" noMove="1" noResize="1" noEditPoints="1" noAdjustHandles="1" noChangeArrowheads="1" noChangeShapeType="1" noTextEdit="1"/>
                </p:cNvSpPr>
                <p:nvPr/>
              </p:nvSpPr>
              <p:spPr>
                <a:xfrm>
                  <a:off x="4473526" y="3968285"/>
                  <a:ext cx="3802698" cy="523220"/>
                </a:xfrm>
                <a:prstGeom prst="rect">
                  <a:avLst/>
                </a:prstGeom>
                <a:blipFill rotWithShape="0">
                  <a:blip r:embed="rId14"/>
                  <a:stretch>
                    <a:fillRect l="-321" t="-2326" b="-10465"/>
                  </a:stretch>
                </a:blipFill>
              </p:spPr>
              <p:txBody>
                <a:bodyPr/>
                <a:lstStyle/>
                <a:p>
                  <a:r>
                    <a:rPr lang="zh-CN" altLang="en-US">
                      <a:noFill/>
                    </a:rPr>
                    <a:t> </a:t>
                  </a:r>
                </a:p>
              </p:txBody>
            </p:sp>
          </mc:Fallback>
        </mc:AlternateContent>
      </p:grpSp>
      <p:sp>
        <p:nvSpPr>
          <p:cNvPr id="58" name="文本框 57"/>
          <p:cNvSpPr txBox="1"/>
          <p:nvPr/>
        </p:nvSpPr>
        <p:spPr>
          <a:xfrm>
            <a:off x="194269" y="3945704"/>
            <a:ext cx="5087945" cy="400110"/>
          </a:xfrm>
          <a:prstGeom prst="rect">
            <a:avLst/>
          </a:prstGeom>
          <a:noFill/>
        </p:spPr>
        <p:txBody>
          <a:bodyPr wrap="square" rtlCol="0">
            <a:spAutoFit/>
          </a:bodyPr>
          <a:lstStyle/>
          <a:p>
            <a:pPr marL="342900" indent="-342900">
              <a:buFont typeface="Wingdings" panose="05000000000000000000" pitchFamily="2" charset="2"/>
              <a:buChar char="q"/>
            </a:pPr>
            <a:r>
              <a:rPr lang="zh-CN" altLang="en-US" sz="2000" dirty="0">
                <a:latin typeface="微软雅黑" panose="020B0503020204020204" pitchFamily="34" charset="-122"/>
                <a:ea typeface="微软雅黑" panose="020B0503020204020204" pitchFamily="34" charset="-122"/>
              </a:rPr>
              <a:t>手征有效场论的</a:t>
            </a:r>
            <a:r>
              <a:rPr lang="zh-CN" altLang="en-US" sz="2000" dirty="0">
                <a:solidFill>
                  <a:srgbClr val="FF0000"/>
                </a:solidFill>
                <a:latin typeface="微软雅黑" panose="020B0503020204020204" pitchFamily="34" charset="-122"/>
                <a:ea typeface="微软雅黑" panose="020B0503020204020204" pitchFamily="34" charset="-122"/>
              </a:rPr>
              <a:t>优势</a:t>
            </a:r>
            <a:endParaRPr lang="en-US" sz="2000"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194269" y="4989442"/>
            <a:ext cx="6171697" cy="400110"/>
          </a:xfrm>
          <a:prstGeom prst="rect">
            <a:avLst/>
          </a:prstGeom>
          <a:noFill/>
        </p:spPr>
        <p:txBody>
          <a:bodyPr wrap="square" rtlCol="0">
            <a:spAutoFit/>
          </a:bodyPr>
          <a:lstStyle/>
          <a:p>
            <a:pPr marL="342900" indent="-342900">
              <a:buFont typeface="Wingdings" panose="05000000000000000000" pitchFamily="2" charset="2"/>
              <a:buChar char="q"/>
            </a:pPr>
            <a:r>
              <a:rPr lang="zh-CN" altLang="en-US" sz="2000" dirty="0">
                <a:latin typeface="微软雅黑" panose="020B0503020204020204" pitchFamily="34" charset="-122"/>
                <a:ea typeface="微软雅黑" panose="020B0503020204020204" pitchFamily="34" charset="-122"/>
              </a:rPr>
              <a:t>重子系统</a:t>
            </a:r>
            <a:r>
              <a:rPr lang="en-US" altLang="zh-CN" sz="2000" dirty="0">
                <a:latin typeface="微软雅黑" panose="020B0503020204020204" pitchFamily="34" charset="-122"/>
                <a:ea typeface="微软雅黑" panose="020B0503020204020204" pitchFamily="34" charset="-122"/>
              </a:rPr>
              <a:t>—— </a:t>
            </a:r>
            <a:r>
              <a:rPr lang="zh-CN" altLang="en-US" sz="2000" b="1" u="heavy" dirty="0">
                <a:solidFill>
                  <a:schemeClr val="tx2">
                    <a:lumMod val="60000"/>
                    <a:lumOff val="40000"/>
                  </a:schemeClr>
                </a:solidFill>
                <a:latin typeface="微软雅黑" panose="020B0503020204020204" pitchFamily="34" charset="-122"/>
                <a:ea typeface="微软雅黑" panose="020B0503020204020204" pitchFamily="34" charset="-122"/>
              </a:rPr>
              <a:t>记阶规则破坏</a:t>
            </a:r>
            <a:r>
              <a:rPr lang="en-US" altLang="zh-CN" sz="2000" b="1" u="heavy" dirty="0">
                <a:solidFill>
                  <a:schemeClr val="tx2">
                    <a:lumMod val="60000"/>
                    <a:lumOff val="40000"/>
                  </a:schemeClr>
                </a:solidFill>
                <a:latin typeface="微软雅黑" panose="020B0503020204020204" pitchFamily="34" charset="-122"/>
                <a:ea typeface="微软雅黑" panose="020B0503020204020204" pitchFamily="34" charset="-122"/>
              </a:rPr>
              <a:t>(PCB)</a:t>
            </a:r>
            <a:endParaRPr lang="en-US" sz="2000" b="1" u="heavy" dirty="0">
              <a:solidFill>
                <a:schemeClr val="tx2">
                  <a:lumMod val="60000"/>
                  <a:lumOff val="40000"/>
                </a:scheme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767693" y="5325998"/>
            <a:ext cx="2834430" cy="338554"/>
          </a:xfrm>
          <a:prstGeom prst="rect">
            <a:avLst/>
          </a:prstGeom>
          <a:noFill/>
        </p:spPr>
        <p:txBody>
          <a:bodyPr wrap="none" rtlCol="0">
            <a:spAutoFit/>
          </a:bodyPr>
          <a:lstStyle/>
          <a:p>
            <a:pPr marL="285750" indent="-285750">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手征极限下重子质量不为</a:t>
            </a:r>
            <a:r>
              <a:rPr lang="en-US" altLang="zh-CN" sz="1600" dirty="0">
                <a:latin typeface="微软雅黑" panose="020B0503020204020204" pitchFamily="34" charset="-122"/>
                <a:ea typeface="微软雅黑" panose="020B0503020204020204" pitchFamily="34" charset="-122"/>
              </a:rPr>
              <a:t>0</a:t>
            </a:r>
          </a:p>
        </p:txBody>
      </p:sp>
      <p:sp>
        <p:nvSpPr>
          <p:cNvPr id="25" name="文本框 24"/>
          <p:cNvSpPr txBox="1"/>
          <p:nvPr/>
        </p:nvSpPr>
        <p:spPr>
          <a:xfrm>
            <a:off x="767693" y="5644556"/>
            <a:ext cx="2485878"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FF0000"/>
                </a:solidFill>
              </a:rPr>
              <a:t>Heavy baryon (HB)</a:t>
            </a:r>
          </a:p>
        </p:txBody>
      </p:sp>
      <p:sp>
        <p:nvSpPr>
          <p:cNvPr id="26" name="矩形 25"/>
          <p:cNvSpPr/>
          <p:nvPr/>
        </p:nvSpPr>
        <p:spPr>
          <a:xfrm>
            <a:off x="766186" y="5915821"/>
            <a:ext cx="2416797" cy="246221"/>
          </a:xfrm>
          <a:prstGeom prst="rect">
            <a:avLst/>
          </a:prstGeom>
        </p:spPr>
        <p:txBody>
          <a:bodyPr wrap="square">
            <a:spAutoFit/>
          </a:bodyPr>
          <a:lstStyle/>
          <a:p>
            <a:r>
              <a:rPr lang="en-US" sz="1000" dirty="0">
                <a:solidFill>
                  <a:srgbClr val="0070C0"/>
                </a:solidFill>
              </a:rPr>
              <a:t>Jenkins and Manohar, </a:t>
            </a:r>
            <a:r>
              <a:rPr lang="en-US" sz="1000" b="1" dirty="0">
                <a:solidFill>
                  <a:srgbClr val="0070C0"/>
                </a:solidFill>
              </a:rPr>
              <a:t>PLB</a:t>
            </a:r>
            <a:r>
              <a:rPr lang="en-US" sz="1000" dirty="0">
                <a:solidFill>
                  <a:srgbClr val="0070C0"/>
                </a:solidFill>
              </a:rPr>
              <a:t> 255 (1991) 558.</a:t>
            </a:r>
          </a:p>
        </p:txBody>
      </p:sp>
      <p:sp>
        <p:nvSpPr>
          <p:cNvPr id="27" name="文本框 26"/>
          <p:cNvSpPr txBox="1"/>
          <p:nvPr/>
        </p:nvSpPr>
        <p:spPr>
          <a:xfrm>
            <a:off x="3084549" y="5644556"/>
            <a:ext cx="3114776"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FF0000"/>
                </a:solidFill>
              </a:rPr>
              <a:t>Infrared regularization (IR)</a:t>
            </a:r>
          </a:p>
        </p:txBody>
      </p:sp>
      <p:sp>
        <p:nvSpPr>
          <p:cNvPr id="28" name="文本框 27"/>
          <p:cNvSpPr txBox="1"/>
          <p:nvPr/>
        </p:nvSpPr>
        <p:spPr>
          <a:xfrm>
            <a:off x="5892745" y="5644556"/>
            <a:ext cx="3562057"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FF0000"/>
                </a:solidFill>
              </a:rPr>
              <a:t>Extended-on-mass-shell (EOMS)</a:t>
            </a:r>
          </a:p>
        </p:txBody>
      </p:sp>
      <p:sp>
        <p:nvSpPr>
          <p:cNvPr id="29" name="矩形 28"/>
          <p:cNvSpPr/>
          <p:nvPr/>
        </p:nvSpPr>
        <p:spPr>
          <a:xfrm>
            <a:off x="6249111" y="5915821"/>
            <a:ext cx="2849323" cy="246221"/>
          </a:xfrm>
          <a:prstGeom prst="rect">
            <a:avLst/>
          </a:prstGeom>
        </p:spPr>
        <p:txBody>
          <a:bodyPr wrap="square">
            <a:spAutoFit/>
          </a:bodyPr>
          <a:lstStyle/>
          <a:p>
            <a:r>
              <a:rPr lang="en-US" sz="1000" dirty="0" err="1">
                <a:solidFill>
                  <a:srgbClr val="0070C0"/>
                </a:solidFill>
              </a:rPr>
              <a:t>Gegelia</a:t>
            </a:r>
            <a:r>
              <a:rPr lang="en-US" sz="1000" dirty="0">
                <a:solidFill>
                  <a:srgbClr val="0070C0"/>
                </a:solidFill>
              </a:rPr>
              <a:t>, Fuchs et al. in </a:t>
            </a:r>
            <a:r>
              <a:rPr lang="en-US" sz="1000" b="1" dirty="0">
                <a:solidFill>
                  <a:srgbClr val="0070C0"/>
                </a:solidFill>
              </a:rPr>
              <a:t>PRD60</a:t>
            </a:r>
            <a:r>
              <a:rPr lang="en-US" sz="1000" dirty="0">
                <a:solidFill>
                  <a:srgbClr val="0070C0"/>
                </a:solidFill>
              </a:rPr>
              <a:t>(1999), </a:t>
            </a:r>
            <a:r>
              <a:rPr lang="en-US" sz="1000" b="1" dirty="0">
                <a:solidFill>
                  <a:srgbClr val="0070C0"/>
                </a:solidFill>
              </a:rPr>
              <a:t>PRD68</a:t>
            </a:r>
            <a:r>
              <a:rPr lang="en-US" sz="1000" dirty="0">
                <a:solidFill>
                  <a:srgbClr val="0070C0"/>
                </a:solidFill>
              </a:rPr>
              <a:t> (2003)</a:t>
            </a:r>
          </a:p>
        </p:txBody>
      </p:sp>
      <p:sp>
        <p:nvSpPr>
          <p:cNvPr id="30" name="矩形 29"/>
          <p:cNvSpPr/>
          <p:nvPr/>
        </p:nvSpPr>
        <p:spPr>
          <a:xfrm>
            <a:off x="3257069" y="5900929"/>
            <a:ext cx="2308645" cy="246221"/>
          </a:xfrm>
          <a:prstGeom prst="rect">
            <a:avLst/>
          </a:prstGeom>
        </p:spPr>
        <p:txBody>
          <a:bodyPr wrap="none">
            <a:spAutoFit/>
          </a:bodyPr>
          <a:lstStyle/>
          <a:p>
            <a:r>
              <a:rPr lang="en-US" sz="1000" dirty="0">
                <a:solidFill>
                  <a:srgbClr val="0070C0"/>
                </a:solidFill>
              </a:rPr>
              <a:t>Becher and </a:t>
            </a:r>
            <a:r>
              <a:rPr lang="en-US" sz="1000" dirty="0" err="1">
                <a:solidFill>
                  <a:srgbClr val="0070C0"/>
                </a:solidFill>
              </a:rPr>
              <a:t>Leutwyler</a:t>
            </a:r>
            <a:r>
              <a:rPr lang="en-US" sz="1000" dirty="0">
                <a:solidFill>
                  <a:srgbClr val="0070C0"/>
                </a:solidFill>
              </a:rPr>
              <a:t>, EPJC 9 (1999) 643</a:t>
            </a:r>
          </a:p>
        </p:txBody>
      </p:sp>
      <p:sp>
        <p:nvSpPr>
          <p:cNvPr id="31" name="圆角矩形 30"/>
          <p:cNvSpPr/>
          <p:nvPr/>
        </p:nvSpPr>
        <p:spPr>
          <a:xfrm>
            <a:off x="834302" y="6149533"/>
            <a:ext cx="4060427" cy="3310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919912" y="6119313"/>
            <a:ext cx="3892119" cy="369332"/>
          </a:xfrm>
          <a:prstGeom prst="rect">
            <a:avLst/>
          </a:prstGeom>
          <a:noFill/>
        </p:spPr>
        <p:txBody>
          <a:bodyPr wrap="square" rtlCol="0">
            <a:spAutoFit/>
          </a:bodyPr>
          <a:lstStyle/>
          <a:p>
            <a:r>
              <a:rPr lang="en-US" altLang="zh-CN" dirty="0"/>
              <a:t>Heavy static nucleon</a:t>
            </a:r>
            <a:endParaRPr lang="zh-CN" altLang="en-US" dirty="0"/>
          </a:p>
        </p:txBody>
      </p:sp>
      <p:sp>
        <p:nvSpPr>
          <p:cNvPr id="37" name="文本框 36"/>
          <p:cNvSpPr txBox="1"/>
          <p:nvPr/>
        </p:nvSpPr>
        <p:spPr>
          <a:xfrm>
            <a:off x="527937" y="4484218"/>
            <a:ext cx="2232115" cy="369332"/>
          </a:xfrm>
          <a:prstGeom prst="rect">
            <a:avLst/>
          </a:prstGeom>
          <a:noFill/>
        </p:spPr>
        <p:txBody>
          <a:bodyPr wrap="square" rtlCol="0">
            <a:spAutoFit/>
          </a:bodyPr>
          <a:lstStyle/>
          <a:p>
            <a:pPr marL="342900" indent="-342900">
              <a:buFont typeface="Wingdings" panose="05000000000000000000" pitchFamily="2" charset="2"/>
              <a:buChar char="Ø"/>
            </a:pPr>
            <a:r>
              <a:rPr lang="zh-CN" altLang="en-US" dirty="0">
                <a:solidFill>
                  <a:srgbClr val="FF0000"/>
                </a:solidFill>
                <a:latin typeface="微软雅黑" panose="020B0503020204020204" pitchFamily="34" charset="-122"/>
                <a:ea typeface="微软雅黑" panose="020B0503020204020204" pitchFamily="34" charset="-122"/>
              </a:rPr>
              <a:t>与</a:t>
            </a:r>
            <a:r>
              <a:rPr lang="en-US" altLang="zh-CN" dirty="0">
                <a:solidFill>
                  <a:srgbClr val="FF0000"/>
                </a:solidFill>
                <a:latin typeface="微软雅黑" panose="020B0503020204020204" pitchFamily="34" charset="-122"/>
                <a:ea typeface="微软雅黑" panose="020B0503020204020204" pitchFamily="34" charset="-122"/>
              </a:rPr>
              <a:t>QCD</a:t>
            </a:r>
            <a:r>
              <a:rPr lang="zh-CN" altLang="en-US" dirty="0">
                <a:solidFill>
                  <a:srgbClr val="FF0000"/>
                </a:solidFill>
                <a:latin typeface="微软雅黑" panose="020B0503020204020204" pitchFamily="34" charset="-122"/>
                <a:ea typeface="微软雅黑" panose="020B0503020204020204" pitchFamily="34" charset="-122"/>
              </a:rPr>
              <a:t>紧密关联</a:t>
            </a:r>
            <a:endParaRPr lang="en-US" altLang="zh-CN" dirty="0">
              <a:solidFill>
                <a:srgbClr val="FF0000"/>
              </a:solidFill>
              <a:latin typeface="微软雅黑" panose="020B0503020204020204" pitchFamily="34" charset="-122"/>
              <a:ea typeface="微软雅黑" panose="020B0503020204020204" pitchFamily="34" charset="-122"/>
            </a:endParaRPr>
          </a:p>
        </p:txBody>
      </p:sp>
      <p:sp>
        <p:nvSpPr>
          <p:cNvPr id="38" name="矩形 37"/>
          <p:cNvSpPr/>
          <p:nvPr/>
        </p:nvSpPr>
        <p:spPr>
          <a:xfrm>
            <a:off x="2783917" y="4484218"/>
            <a:ext cx="2426146" cy="369332"/>
          </a:xfrm>
          <a:prstGeom prst="rect">
            <a:avLst/>
          </a:prstGeom>
        </p:spPr>
        <p:txBody>
          <a:bodyPr wrap="square">
            <a:spAutoFit/>
          </a:bodyPr>
          <a:lstStyle/>
          <a:p>
            <a:pPr marL="342900" indent="-342900">
              <a:buFont typeface="Wingdings" panose="05000000000000000000" pitchFamily="2" charset="2"/>
              <a:buChar char="Ø"/>
            </a:pPr>
            <a:r>
              <a:rPr lang="zh-CN" altLang="en-US" dirty="0">
                <a:solidFill>
                  <a:srgbClr val="FF0000"/>
                </a:solidFill>
                <a:latin typeface="微软雅黑" panose="020B0503020204020204" pitchFamily="34" charset="-122"/>
                <a:ea typeface="微软雅黑" panose="020B0503020204020204" pitchFamily="34" charset="-122"/>
              </a:rPr>
              <a:t>系统提高描述精度</a:t>
            </a:r>
            <a:endParaRPr lang="en-US" altLang="zh-CN" dirty="0">
              <a:solidFill>
                <a:srgbClr val="FF0000"/>
              </a:solidFill>
              <a:latin typeface="微软雅黑" panose="020B0503020204020204" pitchFamily="34" charset="-122"/>
              <a:ea typeface="微软雅黑" panose="020B0503020204020204" pitchFamily="34" charset="-122"/>
            </a:endParaRPr>
          </a:p>
        </p:txBody>
      </p:sp>
      <p:sp>
        <p:nvSpPr>
          <p:cNvPr id="41" name="矩形 40"/>
          <p:cNvSpPr/>
          <p:nvPr/>
        </p:nvSpPr>
        <p:spPr>
          <a:xfrm>
            <a:off x="5233928" y="4484218"/>
            <a:ext cx="1915909" cy="369332"/>
          </a:xfrm>
          <a:prstGeom prst="rect">
            <a:avLst/>
          </a:prstGeom>
        </p:spPr>
        <p:txBody>
          <a:bodyPr wrap="none">
            <a:spAutoFit/>
          </a:bodyPr>
          <a:lstStyle/>
          <a:p>
            <a:pPr marL="342900" indent="-342900">
              <a:buFont typeface="Wingdings" panose="05000000000000000000" pitchFamily="2" charset="2"/>
              <a:buChar char="Ø"/>
            </a:pPr>
            <a:r>
              <a:rPr lang="zh-CN" altLang="en-US" dirty="0">
                <a:solidFill>
                  <a:srgbClr val="FF0000"/>
                </a:solidFill>
                <a:latin typeface="微软雅黑" panose="020B0503020204020204" pitchFamily="34" charset="-122"/>
                <a:ea typeface="微软雅黑" panose="020B0503020204020204" pitchFamily="34" charset="-122"/>
              </a:rPr>
              <a:t>估计理论误差</a:t>
            </a:r>
            <a:endParaRPr lang="en-US" altLang="zh-CN" dirty="0">
              <a:solidFill>
                <a:srgbClr val="FF0000"/>
              </a:solidFill>
              <a:latin typeface="微软雅黑" panose="020B0503020204020204" pitchFamily="34" charset="-122"/>
              <a:ea typeface="微软雅黑" panose="020B0503020204020204" pitchFamily="34" charset="-122"/>
            </a:endParaRPr>
          </a:p>
        </p:txBody>
      </p:sp>
      <p:sp>
        <p:nvSpPr>
          <p:cNvPr id="42" name="矩形 41"/>
          <p:cNvSpPr/>
          <p:nvPr/>
        </p:nvSpPr>
        <p:spPr>
          <a:xfrm>
            <a:off x="7173701" y="4484218"/>
            <a:ext cx="1685077" cy="369332"/>
          </a:xfrm>
          <a:prstGeom prst="rect">
            <a:avLst/>
          </a:prstGeom>
        </p:spPr>
        <p:txBody>
          <a:bodyPr wrap="none">
            <a:spAutoFit/>
          </a:bodyPr>
          <a:lstStyle/>
          <a:p>
            <a:pPr marL="342900" indent="-342900">
              <a:buFont typeface="Wingdings" panose="05000000000000000000" pitchFamily="2" charset="2"/>
              <a:buChar char="Ø"/>
            </a:pPr>
            <a:r>
              <a:rPr lang="zh-CN" altLang="en-US" dirty="0" smtClean="0">
                <a:solidFill>
                  <a:srgbClr val="FF0000"/>
                </a:solidFill>
                <a:latin typeface="微软雅黑" panose="020B0503020204020204" pitchFamily="34" charset="-122"/>
                <a:ea typeface="微软雅黑" panose="020B0503020204020204" pitchFamily="34" charset="-122"/>
              </a:rPr>
              <a:t>自洽三体力</a:t>
            </a:r>
            <a:endParaRPr lang="en-US" altLang="zh-CN"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4870527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30933</TotalTime>
  <Words>6074</Words>
  <Application>Microsoft Office PowerPoint</Application>
  <PresentationFormat>全屏显示(4:3)</PresentationFormat>
  <Paragraphs>656</Paragraphs>
  <Slides>35</Slides>
  <Notes>35</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35</vt:i4>
      </vt:variant>
    </vt:vector>
  </HeadingPairs>
  <TitlesOfParts>
    <vt:vector size="45" baseType="lpstr">
      <vt:lpstr>Gotham SSm A</vt:lpstr>
      <vt:lpstr>MS Mincho</vt:lpstr>
      <vt:lpstr>宋体</vt:lpstr>
      <vt:lpstr>微软雅黑</vt:lpstr>
      <vt:lpstr>Arial</vt:lpstr>
      <vt:lpstr>Calibri</vt:lpstr>
      <vt:lpstr>Cambria Math</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jlx</dc:creator>
  <cp:lastModifiedBy>吴天伟</cp:lastModifiedBy>
  <cp:revision>1529</cp:revision>
  <dcterms:created xsi:type="dcterms:W3CDTF">2017-04-30T01:38:49Z</dcterms:created>
  <dcterms:modified xsi:type="dcterms:W3CDTF">2022-10-17T01:43:52Z</dcterms:modified>
</cp:coreProperties>
</file>