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1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4"/>
  </p:notesMasterIdLst>
  <p:sldIdLst>
    <p:sldId id="256" r:id="rId2"/>
    <p:sldId id="262" r:id="rId3"/>
    <p:sldId id="320" r:id="rId4"/>
    <p:sldId id="258" r:id="rId5"/>
    <p:sldId id="321" r:id="rId6"/>
    <p:sldId id="271" r:id="rId7"/>
    <p:sldId id="371" r:id="rId8"/>
    <p:sldId id="373" r:id="rId9"/>
    <p:sldId id="372" r:id="rId10"/>
    <p:sldId id="376" r:id="rId11"/>
    <p:sldId id="375" r:id="rId12"/>
    <p:sldId id="368" r:id="rId13"/>
    <p:sldId id="369" r:id="rId14"/>
    <p:sldId id="333" r:id="rId15"/>
    <p:sldId id="366" r:id="rId16"/>
    <p:sldId id="471" r:id="rId17"/>
    <p:sldId id="473" r:id="rId18"/>
    <p:sldId id="426" r:id="rId19"/>
    <p:sldId id="491" r:id="rId20"/>
    <p:sldId id="492" r:id="rId21"/>
    <p:sldId id="468" r:id="rId22"/>
    <p:sldId id="427" r:id="rId23"/>
    <p:sldId id="412" r:id="rId24"/>
    <p:sldId id="421" r:id="rId25"/>
    <p:sldId id="466" r:id="rId26"/>
    <p:sldId id="470" r:id="rId27"/>
    <p:sldId id="469" r:id="rId28"/>
    <p:sldId id="425" r:id="rId29"/>
    <p:sldId id="428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4" r:id="rId41"/>
    <p:sldId id="433" r:id="rId42"/>
    <p:sldId id="435" r:id="rId43"/>
    <p:sldId id="436" r:id="rId44"/>
    <p:sldId id="444" r:id="rId45"/>
    <p:sldId id="445" r:id="rId46"/>
    <p:sldId id="446" r:id="rId47"/>
    <p:sldId id="452" r:id="rId48"/>
    <p:sldId id="448" r:id="rId49"/>
    <p:sldId id="449" r:id="rId50"/>
    <p:sldId id="450" r:id="rId51"/>
    <p:sldId id="485" r:id="rId52"/>
    <p:sldId id="345" r:id="rId53"/>
    <p:sldId id="367" r:id="rId54"/>
    <p:sldId id="486" r:id="rId55"/>
    <p:sldId id="295" r:id="rId56"/>
    <p:sldId id="487" r:id="rId57"/>
    <p:sldId id="362" r:id="rId58"/>
    <p:sldId id="488" r:id="rId59"/>
    <p:sldId id="489" r:id="rId60"/>
    <p:sldId id="330" r:id="rId61"/>
    <p:sldId id="331" r:id="rId62"/>
    <p:sldId id="299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9" autoAdjust="0"/>
  </p:normalViewPr>
  <p:slideViewPr>
    <p:cSldViewPr snapToGrid="0">
      <p:cViewPr varScale="1">
        <p:scale>
          <a:sx n="89" d="100"/>
          <a:sy n="89" d="100"/>
        </p:scale>
        <p:origin x="437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8DA05-6CB6-441D-985C-B6E61F903B3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216B1A5-56E5-4FD8-A3A1-E74E5FCDD349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活跃</a:t>
          </a:r>
        </a:p>
      </dgm:t>
    </dgm:pt>
    <dgm:pt modelId="{0112565B-FD7E-4726-A38E-A30DF2B2E78B}" type="parTrans" cxnId="{2544DEF4-C47D-4C4A-BFFA-B8C90121DDB5}">
      <dgm:prSet/>
      <dgm:spPr/>
      <dgm:t>
        <a:bodyPr/>
        <a:lstStyle/>
        <a:p>
          <a:endParaRPr lang="zh-CN" altLang="en-US"/>
        </a:p>
      </dgm:t>
    </dgm:pt>
    <dgm:pt modelId="{A44FF6D2-FEE4-4D36-A536-7CA164F292F5}" type="sibTrans" cxnId="{2544DEF4-C47D-4C4A-BFFA-B8C90121DDB5}">
      <dgm:prSet/>
      <dgm:spPr/>
      <dgm:t>
        <a:bodyPr/>
        <a:lstStyle/>
        <a:p>
          <a:endParaRPr lang="zh-CN" altLang="en-US"/>
        </a:p>
      </dgm:t>
    </dgm:pt>
    <dgm:pt modelId="{FF819110-A0C0-4C97-B4FD-9A597CF4993C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转行</a:t>
          </a:r>
        </a:p>
      </dgm:t>
    </dgm:pt>
    <dgm:pt modelId="{45E9E0F7-CDF3-4344-8556-1E04521BB289}" type="parTrans" cxnId="{00235DAF-B32E-4765-9DF7-3DCC3742FFEF}">
      <dgm:prSet/>
      <dgm:spPr/>
      <dgm:t>
        <a:bodyPr/>
        <a:lstStyle/>
        <a:p>
          <a:endParaRPr lang="zh-CN" altLang="en-US"/>
        </a:p>
      </dgm:t>
    </dgm:pt>
    <dgm:pt modelId="{71CC3725-3B21-495C-AF41-0CEC239616E6}" type="sibTrans" cxnId="{00235DAF-B32E-4765-9DF7-3DCC3742FFEF}">
      <dgm:prSet/>
      <dgm:spPr/>
      <dgm:t>
        <a:bodyPr/>
        <a:lstStyle/>
        <a:p>
          <a:endParaRPr lang="zh-CN" altLang="en-US"/>
        </a:p>
      </dgm:t>
    </dgm:pt>
    <dgm:pt modelId="{0C873CF3-88EA-485F-A64A-CA2684299007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退休</a:t>
          </a:r>
        </a:p>
      </dgm:t>
    </dgm:pt>
    <dgm:pt modelId="{AB603608-9124-46C4-B0AC-D01215584A95}" type="parTrans" cxnId="{52EEA96E-3EC6-4AFF-84C5-C3C5C0637CC4}">
      <dgm:prSet/>
      <dgm:spPr/>
      <dgm:t>
        <a:bodyPr/>
        <a:lstStyle/>
        <a:p>
          <a:endParaRPr lang="zh-CN" altLang="en-US"/>
        </a:p>
      </dgm:t>
    </dgm:pt>
    <dgm:pt modelId="{13C325AD-4CCF-4EEB-A8A4-D03B287F102E}" type="sibTrans" cxnId="{52EEA96E-3EC6-4AFF-84C5-C3C5C0637CC4}">
      <dgm:prSet/>
      <dgm:spPr/>
      <dgm:t>
        <a:bodyPr/>
        <a:lstStyle/>
        <a:p>
          <a:endParaRPr lang="zh-CN" altLang="en-US"/>
        </a:p>
      </dgm:t>
    </dgm:pt>
    <dgm:pt modelId="{BF8F4555-72F1-430D-8FEC-66638B35609F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去世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863467-9406-4E19-A4BF-E11499E83CF4}" type="parTrans" cxnId="{D7C8DF75-71D7-4D2B-BD52-0947D56F8B3C}">
      <dgm:prSet/>
      <dgm:spPr/>
      <dgm:t>
        <a:bodyPr/>
        <a:lstStyle/>
        <a:p>
          <a:endParaRPr lang="zh-CN" altLang="en-US"/>
        </a:p>
      </dgm:t>
    </dgm:pt>
    <dgm:pt modelId="{49E7C755-C1CC-4DF9-A8C2-8C06B9F78D52}" type="sibTrans" cxnId="{D7C8DF75-71D7-4D2B-BD52-0947D56F8B3C}">
      <dgm:prSet/>
      <dgm:spPr/>
      <dgm:t>
        <a:bodyPr/>
        <a:lstStyle/>
        <a:p>
          <a:endParaRPr lang="zh-CN" altLang="en-US"/>
        </a:p>
      </dgm:t>
    </dgm:pt>
    <dgm:pt modelId="{C900AE7C-CFA5-4B62-A027-4ED135448D95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~67%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89333E-D3EE-4020-824E-9532822162B0}" type="parTrans" cxnId="{1748123D-4E6B-428A-8685-3A6954F0BB10}">
      <dgm:prSet/>
      <dgm:spPr/>
      <dgm:t>
        <a:bodyPr/>
        <a:lstStyle/>
        <a:p>
          <a:endParaRPr lang="zh-CN" altLang="en-US"/>
        </a:p>
      </dgm:t>
    </dgm:pt>
    <dgm:pt modelId="{A60E4DD5-7706-42DF-B594-789F803D75FA}" type="sibTrans" cxnId="{1748123D-4E6B-428A-8685-3A6954F0BB10}">
      <dgm:prSet/>
      <dgm:spPr/>
      <dgm:t>
        <a:bodyPr/>
        <a:lstStyle/>
        <a:p>
          <a:endParaRPr lang="zh-CN" altLang="en-US"/>
        </a:p>
      </dgm:t>
    </dgm:pt>
    <dgm:pt modelId="{232B5F9C-98B7-4F49-B640-0FDDF98F91BA}" type="pres">
      <dgm:prSet presAssocID="{F928DA05-6CB6-441D-985C-B6E61F903B3F}" presName="diagram" presStyleCnt="0">
        <dgm:presLayoutVars>
          <dgm:dir/>
          <dgm:resizeHandles val="exact"/>
        </dgm:presLayoutVars>
      </dgm:prSet>
      <dgm:spPr/>
    </dgm:pt>
    <dgm:pt modelId="{751B728C-6737-46BE-85CB-EDBAD111004C}" type="pres">
      <dgm:prSet presAssocID="{C900AE7C-CFA5-4B62-A027-4ED135448D95}" presName="node" presStyleLbl="node1" presStyleIdx="0" presStyleCnt="5" custLinFactNeighborX="55547" custLinFactNeighborY="3249">
        <dgm:presLayoutVars>
          <dgm:bulletEnabled val="1"/>
        </dgm:presLayoutVars>
      </dgm:prSet>
      <dgm:spPr/>
    </dgm:pt>
    <dgm:pt modelId="{AB0AD235-E884-497E-88B9-880DB36F58E6}" type="pres">
      <dgm:prSet presAssocID="{A60E4DD5-7706-42DF-B594-789F803D75FA}" presName="sibTrans" presStyleCnt="0"/>
      <dgm:spPr/>
    </dgm:pt>
    <dgm:pt modelId="{38036EC3-2CAE-401F-9EE0-39196932A869}" type="pres">
      <dgm:prSet presAssocID="{2216B1A5-56E5-4FD8-A3A1-E74E5FCDD349}" presName="node" presStyleLbl="node1" presStyleIdx="1" presStyleCnt="5" custLinFactX="-13043" custLinFactY="12610" custLinFactNeighborX="-100000" custLinFactNeighborY="100000">
        <dgm:presLayoutVars>
          <dgm:bulletEnabled val="1"/>
        </dgm:presLayoutVars>
      </dgm:prSet>
      <dgm:spPr/>
    </dgm:pt>
    <dgm:pt modelId="{1E4865A3-3982-427B-AC0B-AABF66828533}" type="pres">
      <dgm:prSet presAssocID="{A44FF6D2-FEE4-4D36-A536-7CA164F292F5}" presName="sibTrans" presStyleCnt="0"/>
      <dgm:spPr/>
    </dgm:pt>
    <dgm:pt modelId="{6A4C68E5-19EC-46F9-93B9-5EC41F6ADF04}" type="pres">
      <dgm:prSet presAssocID="{FF819110-A0C0-4C97-B4FD-9A597CF4993C}" presName="node" presStyleLbl="node1" presStyleIdx="2" presStyleCnt="5" custLinFactX="15317" custLinFactNeighborX="100000" custLinFactNeighborY="-4335">
        <dgm:presLayoutVars>
          <dgm:bulletEnabled val="1"/>
        </dgm:presLayoutVars>
      </dgm:prSet>
      <dgm:spPr/>
    </dgm:pt>
    <dgm:pt modelId="{0EACB450-42C4-49A6-8375-610959BE1954}" type="pres">
      <dgm:prSet presAssocID="{71CC3725-3B21-495C-AF41-0CEC239616E6}" presName="sibTrans" presStyleCnt="0"/>
      <dgm:spPr/>
    </dgm:pt>
    <dgm:pt modelId="{BEDAE9C4-6A9B-4876-AD09-9DFCBE4BC187}" type="pres">
      <dgm:prSet presAssocID="{0C873CF3-88EA-485F-A64A-CA2684299007}" presName="node" presStyleLbl="node1" presStyleIdx="3" presStyleCnt="5" custLinFactX="-13043" custLinFactY="5588" custLinFactNeighborX="-100000" custLinFactNeighborY="100000">
        <dgm:presLayoutVars>
          <dgm:bulletEnabled val="1"/>
        </dgm:presLayoutVars>
      </dgm:prSet>
      <dgm:spPr/>
    </dgm:pt>
    <dgm:pt modelId="{6A6A7720-1C27-483A-9BAC-97C3AA42285E}" type="pres">
      <dgm:prSet presAssocID="{13C325AD-4CCF-4EEB-A8A4-D03B287F102E}" presName="sibTrans" presStyleCnt="0"/>
      <dgm:spPr/>
    </dgm:pt>
    <dgm:pt modelId="{17536E90-17A3-4E35-8829-73696528C198}" type="pres">
      <dgm:prSet presAssocID="{BF8F4555-72F1-430D-8FEC-66638B35609F}" presName="node" presStyleLbl="node1" presStyleIdx="4" presStyleCnt="5" custLinFactNeighborX="60461" custLinFactNeighborY="-11078">
        <dgm:presLayoutVars>
          <dgm:bulletEnabled val="1"/>
        </dgm:presLayoutVars>
      </dgm:prSet>
      <dgm:spPr/>
    </dgm:pt>
  </dgm:ptLst>
  <dgm:cxnLst>
    <dgm:cxn modelId="{2E22400D-57E1-4178-A7CD-5E1DC82868FB}" type="presOf" srcId="{FF819110-A0C0-4C97-B4FD-9A597CF4993C}" destId="{6A4C68E5-19EC-46F9-93B9-5EC41F6ADF04}" srcOrd="0" destOrd="0" presId="urn:microsoft.com/office/officeart/2005/8/layout/default"/>
    <dgm:cxn modelId="{1748123D-4E6B-428A-8685-3A6954F0BB10}" srcId="{F928DA05-6CB6-441D-985C-B6E61F903B3F}" destId="{C900AE7C-CFA5-4B62-A027-4ED135448D95}" srcOrd="0" destOrd="0" parTransId="{4689333E-D3EE-4020-824E-9532822162B0}" sibTransId="{A60E4DD5-7706-42DF-B594-789F803D75FA}"/>
    <dgm:cxn modelId="{52EEA96E-3EC6-4AFF-84C5-C3C5C0637CC4}" srcId="{F928DA05-6CB6-441D-985C-B6E61F903B3F}" destId="{0C873CF3-88EA-485F-A64A-CA2684299007}" srcOrd="3" destOrd="0" parTransId="{AB603608-9124-46C4-B0AC-D01215584A95}" sibTransId="{13C325AD-4CCF-4EEB-A8A4-D03B287F102E}"/>
    <dgm:cxn modelId="{051FED4E-30EE-44A4-9766-D4816634CE3E}" type="presOf" srcId="{BF8F4555-72F1-430D-8FEC-66638B35609F}" destId="{17536E90-17A3-4E35-8829-73696528C198}" srcOrd="0" destOrd="0" presId="urn:microsoft.com/office/officeart/2005/8/layout/default"/>
    <dgm:cxn modelId="{D7C8DF75-71D7-4D2B-BD52-0947D56F8B3C}" srcId="{F928DA05-6CB6-441D-985C-B6E61F903B3F}" destId="{BF8F4555-72F1-430D-8FEC-66638B35609F}" srcOrd="4" destOrd="0" parTransId="{B2863467-9406-4E19-A4BF-E11499E83CF4}" sibTransId="{49E7C755-C1CC-4DF9-A8C2-8C06B9F78D52}"/>
    <dgm:cxn modelId="{A63AF25A-7E5B-413E-BE4E-93FE7F771216}" type="presOf" srcId="{2216B1A5-56E5-4FD8-A3A1-E74E5FCDD349}" destId="{38036EC3-2CAE-401F-9EE0-39196932A869}" srcOrd="0" destOrd="0" presId="urn:microsoft.com/office/officeart/2005/8/layout/default"/>
    <dgm:cxn modelId="{96121188-183E-4967-9522-041452A03E06}" type="presOf" srcId="{F928DA05-6CB6-441D-985C-B6E61F903B3F}" destId="{232B5F9C-98B7-4F49-B640-0FDDF98F91BA}" srcOrd="0" destOrd="0" presId="urn:microsoft.com/office/officeart/2005/8/layout/default"/>
    <dgm:cxn modelId="{4293FE88-5075-4498-95ED-015FE43D3A34}" type="presOf" srcId="{0C873CF3-88EA-485F-A64A-CA2684299007}" destId="{BEDAE9C4-6A9B-4876-AD09-9DFCBE4BC187}" srcOrd="0" destOrd="0" presId="urn:microsoft.com/office/officeart/2005/8/layout/default"/>
    <dgm:cxn modelId="{00235DAF-B32E-4765-9DF7-3DCC3742FFEF}" srcId="{F928DA05-6CB6-441D-985C-B6E61F903B3F}" destId="{FF819110-A0C0-4C97-B4FD-9A597CF4993C}" srcOrd="2" destOrd="0" parTransId="{45E9E0F7-CDF3-4344-8556-1E04521BB289}" sibTransId="{71CC3725-3B21-495C-AF41-0CEC239616E6}"/>
    <dgm:cxn modelId="{59F661BA-34FC-4078-A5AE-0FF0A7E24225}" type="presOf" srcId="{C900AE7C-CFA5-4B62-A027-4ED135448D95}" destId="{751B728C-6737-46BE-85CB-EDBAD111004C}" srcOrd="0" destOrd="0" presId="urn:microsoft.com/office/officeart/2005/8/layout/default"/>
    <dgm:cxn modelId="{2544DEF4-C47D-4C4A-BFFA-B8C90121DDB5}" srcId="{F928DA05-6CB6-441D-985C-B6E61F903B3F}" destId="{2216B1A5-56E5-4FD8-A3A1-E74E5FCDD349}" srcOrd="1" destOrd="0" parTransId="{0112565B-FD7E-4726-A38E-A30DF2B2E78B}" sibTransId="{A44FF6D2-FEE4-4D36-A536-7CA164F292F5}"/>
    <dgm:cxn modelId="{A14756C7-380C-4AD9-AA3B-77D5350AEE00}" type="presParOf" srcId="{232B5F9C-98B7-4F49-B640-0FDDF98F91BA}" destId="{751B728C-6737-46BE-85CB-EDBAD111004C}" srcOrd="0" destOrd="0" presId="urn:microsoft.com/office/officeart/2005/8/layout/default"/>
    <dgm:cxn modelId="{50B58967-7F91-4797-8840-F2C219741D23}" type="presParOf" srcId="{232B5F9C-98B7-4F49-B640-0FDDF98F91BA}" destId="{AB0AD235-E884-497E-88B9-880DB36F58E6}" srcOrd="1" destOrd="0" presId="urn:microsoft.com/office/officeart/2005/8/layout/default"/>
    <dgm:cxn modelId="{AD689881-0AA4-43AD-9E88-4C38C751CB37}" type="presParOf" srcId="{232B5F9C-98B7-4F49-B640-0FDDF98F91BA}" destId="{38036EC3-2CAE-401F-9EE0-39196932A869}" srcOrd="2" destOrd="0" presId="urn:microsoft.com/office/officeart/2005/8/layout/default"/>
    <dgm:cxn modelId="{BD33F4C2-EFD2-4CE8-B663-59FD6627CB72}" type="presParOf" srcId="{232B5F9C-98B7-4F49-B640-0FDDF98F91BA}" destId="{1E4865A3-3982-427B-AC0B-AABF66828533}" srcOrd="3" destOrd="0" presId="urn:microsoft.com/office/officeart/2005/8/layout/default"/>
    <dgm:cxn modelId="{A4F768F0-2D89-4BC8-B4D3-3D89C6798DC4}" type="presParOf" srcId="{232B5F9C-98B7-4F49-B640-0FDDF98F91BA}" destId="{6A4C68E5-19EC-46F9-93B9-5EC41F6ADF04}" srcOrd="4" destOrd="0" presId="urn:microsoft.com/office/officeart/2005/8/layout/default"/>
    <dgm:cxn modelId="{15382EE9-B68D-4C2D-9004-C3E8C27144C0}" type="presParOf" srcId="{232B5F9C-98B7-4F49-B640-0FDDF98F91BA}" destId="{0EACB450-42C4-49A6-8375-610959BE1954}" srcOrd="5" destOrd="0" presId="urn:microsoft.com/office/officeart/2005/8/layout/default"/>
    <dgm:cxn modelId="{2DADF1C5-851D-45D4-BB96-76678EB50E09}" type="presParOf" srcId="{232B5F9C-98B7-4F49-B640-0FDDF98F91BA}" destId="{BEDAE9C4-6A9B-4876-AD09-9DFCBE4BC187}" srcOrd="6" destOrd="0" presId="urn:microsoft.com/office/officeart/2005/8/layout/default"/>
    <dgm:cxn modelId="{0CD725D5-0226-4B07-AEBB-8B4477670B63}" type="presParOf" srcId="{232B5F9C-98B7-4F49-B640-0FDDF98F91BA}" destId="{6A6A7720-1C27-483A-9BAC-97C3AA42285E}" srcOrd="7" destOrd="0" presId="urn:microsoft.com/office/officeart/2005/8/layout/default"/>
    <dgm:cxn modelId="{BAA3940F-BFBE-468D-92DC-69793FD45398}" type="presParOf" srcId="{232B5F9C-98B7-4F49-B640-0FDDF98F91BA}" destId="{17536E90-17A3-4E35-8829-73696528C1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B728C-6737-46BE-85CB-EDBAD111004C}">
      <dsp:nvSpPr>
        <dsp:cNvPr id="0" name=""/>
        <dsp:cNvSpPr/>
      </dsp:nvSpPr>
      <dsp:spPr>
        <a:xfrm>
          <a:off x="2452186" y="49966"/>
          <a:ext cx="2559821" cy="15358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5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~67%</a:t>
          </a:r>
          <a:endParaRPr lang="zh-CN" altLang="en-US" sz="5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2186" y="49966"/>
        <a:ext cx="2559821" cy="1535892"/>
      </dsp:txXfrm>
    </dsp:sp>
    <dsp:sp modelId="{38036EC3-2CAE-401F-9EE0-39196932A869}">
      <dsp:nvSpPr>
        <dsp:cNvPr id="0" name=""/>
        <dsp:cNvSpPr/>
      </dsp:nvSpPr>
      <dsp:spPr>
        <a:xfrm>
          <a:off x="952387" y="1729634"/>
          <a:ext cx="2559821" cy="1535892"/>
        </a:xfrm>
        <a:prstGeom prst="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5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活跃</a:t>
          </a:r>
        </a:p>
      </dsp:txBody>
      <dsp:txXfrm>
        <a:off x="952387" y="1729634"/>
        <a:ext cx="2559821" cy="1535892"/>
      </dsp:txXfrm>
    </dsp:sp>
    <dsp:sp modelId="{6A4C68E5-19EC-46F9-93B9-5EC41F6ADF04}">
      <dsp:nvSpPr>
        <dsp:cNvPr id="0" name=""/>
        <dsp:cNvSpPr/>
      </dsp:nvSpPr>
      <dsp:spPr>
        <a:xfrm>
          <a:off x="3982192" y="1725359"/>
          <a:ext cx="2559821" cy="1535892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5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转行</a:t>
          </a:r>
        </a:p>
      </dsp:txBody>
      <dsp:txXfrm>
        <a:off x="3982192" y="1725359"/>
        <a:ext cx="2559821" cy="1535892"/>
      </dsp:txXfrm>
    </dsp:sp>
    <dsp:sp modelId="{BEDAE9C4-6A9B-4876-AD09-9DFCBE4BC187}">
      <dsp:nvSpPr>
        <dsp:cNvPr id="0" name=""/>
        <dsp:cNvSpPr/>
      </dsp:nvSpPr>
      <dsp:spPr>
        <a:xfrm>
          <a:off x="952387" y="3413659"/>
          <a:ext cx="2559821" cy="1535892"/>
        </a:xfrm>
        <a:prstGeom prst="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5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退休</a:t>
          </a:r>
        </a:p>
      </dsp:txBody>
      <dsp:txXfrm>
        <a:off x="952387" y="3413659"/>
        <a:ext cx="2559821" cy="1535892"/>
      </dsp:txXfrm>
    </dsp:sp>
    <dsp:sp modelId="{17536E90-17A3-4E35-8829-73696528C198}">
      <dsp:nvSpPr>
        <dsp:cNvPr id="0" name=""/>
        <dsp:cNvSpPr/>
      </dsp:nvSpPr>
      <dsp:spPr>
        <a:xfrm>
          <a:off x="3985878" y="3413669"/>
          <a:ext cx="2559821" cy="1535892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500" kern="1200">
              <a:latin typeface="微软雅黑" panose="020B0503020204020204" pitchFamily="34" charset="-122"/>
              <a:ea typeface="微软雅黑" panose="020B0503020204020204" pitchFamily="34" charset="-122"/>
            </a:rPr>
            <a:t>去世</a:t>
          </a:r>
          <a:endParaRPr lang="zh-CN" altLang="en-US" sz="5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5878" y="3413669"/>
        <a:ext cx="2559821" cy="153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8C048-D84E-4E0E-8DB4-CD66DA2988BF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5DC1-8207-40A3-9BF2-7C729A29B8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16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rmate.com/oauth/index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isn.nsfc.gov.cn/egrantweb/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7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https://inspirehep.net/literature?sort=mostcited&amp;size=25&amp;page=1&amp;q=f%20cn%20LHCb%20and%20kw%20pentaquark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2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https://inspirehep.net/literature?sort=mostcited&amp;size=25&amp;page=1&amp;q=refersto%3Arecid%3A1382595&amp;rpp=Exclude%20Review%20of%20Particle%20Physics&amp;earliest_date=2010--2021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991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https://news.tsinghua.edu.cn/info/1003/19126.htm</a:t>
            </a:r>
            <a:br>
              <a:rPr lang="en-US" altLang="zh-CN" dirty="0"/>
            </a:br>
            <a:r>
              <a:rPr lang="en-US" altLang="zh-CN" dirty="0"/>
              <a:t>https://www.cingta.com/detail/9257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在基金申请和结题过程中，有时会遇到文献整理的困扰，难免耗时费力。本文旨在介绍通过科研之友批量向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ISIS</a:t>
            </a:r>
            <a:r>
              <a:rPr lang="zh-C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系统导入文件的方法，充分利用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INSPIRE</a:t>
            </a:r>
            <a:r>
              <a:rPr lang="zh-C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r>
              <a:rPr lang="zh-C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全面准确的优势，选用相应的文件格式，很好地帮助大家实现个人文献题录信息的输出与输入，避免手动操作的误差与耗时。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74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复制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BibTex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格式的文章信息，另存为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格式文件，可自行命名文件名，比如名为“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Publications from Inspire in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BibTex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在保存时，可在检索结果界面，在需要复制的开始处，按住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键同时点击鼠标左键，再滑动鼠标滚轴至结束处，再按住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键同时点击鼠标左键，即选定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范围，可点击鼠标右键复制或者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键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+C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，拷贝至新开的记事本中保存。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89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步骤二：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登录科研之友官网，科研之友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科研社交网络服务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(scholarmate.com) </a:t>
            </a:r>
            <a:r>
              <a:rPr lang="en-US" altLang="zh-CN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https://www.scholarmate.com/oauth/index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518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登录国家自然科学基金委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 </a:t>
            </a:r>
            <a:r>
              <a:rPr lang="en-US" altLang="zh-CN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https://isisn.nsfc.gov.cn/egrantweb/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，同步“科研之友”成果信息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51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09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96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489B-9EA3-429F-B6C0-08EADDF0385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08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72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64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80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1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https://inspirehep.net/literature/1093266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18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98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57" y="741403"/>
            <a:ext cx="11244647" cy="2463112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57" y="3843867"/>
            <a:ext cx="11244647" cy="194733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98" descr="Untitled-25"/>
          <p:cNvPicPr>
            <a:picLocks noChangeAspect="1" noChangeArrowheads="1"/>
          </p:cNvPicPr>
          <p:nvPr userDrawn="1"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1" y="6151069"/>
            <a:ext cx="2725638" cy="4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6"/>
          <p:cNvSpPr>
            <a:spLocks noChangeArrowheads="1"/>
          </p:cNvSpPr>
          <p:nvPr userDrawn="1"/>
        </p:nvSpPr>
        <p:spPr bwMode="gray">
          <a:xfrm>
            <a:off x="350071" y="6248400"/>
            <a:ext cx="3188042" cy="2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北京大学高能物理研究中心</a:t>
            </a:r>
            <a:endParaRPr lang="en-US" altLang="ko-KR" sz="14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32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7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16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75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3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91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0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36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8" y="121274"/>
            <a:ext cx="11614633" cy="85903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59" y="1574146"/>
            <a:ext cx="10247400" cy="3615267"/>
          </a:xfrm>
        </p:spPr>
        <p:txBody>
          <a:bodyPr anchor="ctr"/>
          <a:lstStyle>
            <a:lvl1pPr marL="514350" indent="-514350">
              <a:buFont typeface="+mj-ea"/>
              <a:buAutoNum type="ea1JpnChsDbPeriod"/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2pPr>
            <a:lvl3pPr marL="1200150" indent="-2857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3pPr>
            <a:lvl4pPr marL="1543050" indent="-1714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4pPr>
            <a:lvl5pPr marL="2000250" indent="-1714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67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93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62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0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1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3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3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6D2B1D-4F48-479B-AE9C-A080C136C002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6" name="Picture 98" descr="Untitled-25"/>
          <p:cNvPicPr>
            <a:picLocks noChangeAspect="1" noChangeArrowheads="1"/>
          </p:cNvPicPr>
          <p:nvPr userDrawn="1"/>
        </p:nvPicPr>
        <p:blipFill>
          <a:blip r:embed="rId19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1" y="6151069"/>
            <a:ext cx="2534446" cy="4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86"/>
          <p:cNvSpPr>
            <a:spLocks noChangeArrowheads="1"/>
          </p:cNvSpPr>
          <p:nvPr userDrawn="1"/>
        </p:nvSpPr>
        <p:spPr bwMode="gray">
          <a:xfrm>
            <a:off x="411892" y="6231924"/>
            <a:ext cx="3188042" cy="2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1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北京大学高能物理中心</a:t>
            </a:r>
            <a:endParaRPr lang="en-US" altLang="ko-KR" sz="1400" b="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435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ysics.aps.org/articles/large_image/f1/10.1103/Physics.6.69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aps.org/articles/large_image/f1/10.1103/Physics.6.69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pirehep.net/record/4994" TargetMode="Externa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.nspirehep.net/record/665697/export/hru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login" TargetMode="External"/><Relationship Id="rId5" Type="http://schemas.openxmlformats.org/officeDocument/2006/relationships/image" Target="../media/image81.png"/><Relationship Id="rId4" Type="http://schemas.openxmlformats.org/officeDocument/2006/relationships/hyperlink" Target="https://inspirehep.net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rmate.com/oauth/inde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info/Experiments/list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hyperlink" Target="mailto:jiangyo@ihep.ac.cn" TargetMode="External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4294" y="440461"/>
            <a:ext cx="10914926" cy="260368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latin typeface="Arial Black" panose="020B0A04020102020204" pitchFamily="34" charset="0"/>
              </a:rPr>
              <a:t>高能物理</a:t>
            </a:r>
            <a:r>
              <a:rPr lang="en-US" altLang="zh-CN" sz="4000" b="1" dirty="0">
                <a:latin typeface="Arial Black" panose="020B0A04020102020204" pitchFamily="34" charset="0"/>
              </a:rPr>
              <a:t>INSPIRE</a:t>
            </a:r>
            <a:r>
              <a:rPr lang="zh-CN" altLang="en-US" sz="4000" b="1" dirty="0">
                <a:latin typeface="Arial Black" panose="020B0A04020102020204" pitchFamily="34" charset="0"/>
              </a:rPr>
              <a:t>数据库介绍及功能演示</a:t>
            </a: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8ACF5548-6AEB-4464-B1B4-75CBC3F40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25" y="4266561"/>
            <a:ext cx="11602466" cy="1651325"/>
          </a:xfrm>
        </p:spPr>
        <p:txBody>
          <a:bodyPr>
            <a:normAutofit/>
          </a:bodyPr>
          <a:lstStyle/>
          <a:p>
            <a:r>
              <a:rPr lang="en-US" altLang="zh-CN" dirty="0"/>
              <a:t>INSPIRE</a:t>
            </a:r>
            <a:r>
              <a:rPr lang="zh-CN" altLang="en-US" dirty="0"/>
              <a:t>国际合作组高能所团队：</a:t>
            </a:r>
            <a:r>
              <a:rPr lang="zh-CN" altLang="en-US" u="sng" dirty="0"/>
              <a:t>江亚欧</a:t>
            </a:r>
            <a:r>
              <a:rPr lang="zh-CN" altLang="en-US" dirty="0"/>
              <a:t>、刘瑞荣、刘淑梅、马可青、翁硕、于健（副主任）</a:t>
            </a:r>
            <a:endParaRPr lang="en-US" altLang="zh-CN" dirty="0"/>
          </a:p>
          <a:p>
            <a:r>
              <a:rPr lang="zh-CN" altLang="en-US" dirty="0"/>
              <a:t>文献信息部：刘世宏、吴霞、赵春梅、郑文莉（主任）</a:t>
            </a:r>
            <a:endParaRPr lang="en-US" altLang="zh-CN" dirty="0"/>
          </a:p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28</a:t>
            </a:r>
            <a:r>
              <a:rPr lang="zh-CN" altLang="en-US" dirty="0"/>
              <a:t>日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932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数据渠道</a:t>
            </a:r>
            <a:endParaRPr lang="en-US" dirty="0"/>
          </a:p>
        </p:txBody>
      </p:sp>
      <p:pic>
        <p:nvPicPr>
          <p:cNvPr id="25" name="Picture 24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635"/>
          <a:stretch>
            <a:fillRect/>
          </a:stretch>
        </p:blipFill>
        <p:spPr bwMode="auto">
          <a:xfrm>
            <a:off x="1662509" y="1340556"/>
            <a:ext cx="8594657" cy="465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349625" y="2587625"/>
            <a:ext cx="1585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tx1"/>
                </a:solidFill>
                <a:latin typeface="Gill Sans" charset="0"/>
              </a:rPr>
              <a:t>Fermilab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08614" y="2682875"/>
            <a:ext cx="1202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CERN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913439" y="2147888"/>
            <a:ext cx="1160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DESY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393951" y="2924175"/>
            <a:ext cx="1122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SLAC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8254592" y="2607494"/>
            <a:ext cx="1021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IHEP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13166" y="773884"/>
            <a:ext cx="9391852" cy="3881599"/>
            <a:chOff x="1113166" y="773884"/>
            <a:chExt cx="9391852" cy="3881599"/>
          </a:xfrm>
        </p:grpSpPr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425465" y="2929442"/>
              <a:ext cx="9012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APS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6153555" y="2915654"/>
              <a:ext cx="1239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SISSA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4608614" y="2367552"/>
              <a:ext cx="14638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Elsevier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5959838" y="2389386"/>
              <a:ext cx="15456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Springer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113166" y="773884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商业化的出版商</a:t>
              </a:r>
              <a:endParaRPr lang="en-US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7850189" y="4132263"/>
              <a:ext cx="26548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World Scientific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5833471" y="1617363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FF00"/>
                  </a:solidFill>
                  <a:latin typeface="Gill Sans" charset="0"/>
                </a:rPr>
                <a:t>IOPp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</p:grp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3024189" y="2278063"/>
            <a:ext cx="100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accent4"/>
                </a:solidFill>
                <a:latin typeface="Gill Sans" charset="0"/>
              </a:rPr>
              <a:t>arXiv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128565" y="70697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</a:rPr>
              <a:t>同类型的专业数据库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4331711" y="1976759"/>
            <a:ext cx="1604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/>
              <a:t>HepData</a:t>
            </a:r>
            <a:endParaRPr lang="en-US" altLang="en-US" dirty="0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608176" y="3569690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PDG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3900489" y="2324100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4"/>
                </a:solidFill>
                <a:latin typeface="Gill Sans" charset="0"/>
              </a:rPr>
              <a:t>ADS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66AC5E88-5877-4C2D-8ED7-DBBF3D5E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319" y="1371099"/>
            <a:ext cx="1058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IN2P3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850EB5F-E0A0-4D42-A3E3-9054DDE17E48}"/>
              </a:ext>
            </a:extLst>
          </p:cNvPr>
          <p:cNvSpPr txBox="1"/>
          <p:nvPr/>
        </p:nvSpPr>
        <p:spPr>
          <a:xfrm>
            <a:off x="3425465" y="6050404"/>
            <a:ext cx="6657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6600"/>
                </a:solidFill>
              </a:rPr>
              <a:t>值得信赖的高质量的数据源</a:t>
            </a:r>
            <a:endParaRPr lang="en-US" altLang="zh-CN" sz="2700" b="1" dirty="0">
              <a:solidFill>
                <a:srgbClr val="FF66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E73E73-7D89-4E36-A916-C7BB571AF95E}"/>
              </a:ext>
            </a:extLst>
          </p:cNvPr>
          <p:cNvSpPr/>
          <p:nvPr/>
        </p:nvSpPr>
        <p:spPr>
          <a:xfrm>
            <a:off x="10414797" y="1976759"/>
            <a:ext cx="1576072" cy="2504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/>
              <a:t>收录原则</a:t>
            </a:r>
            <a:br>
              <a:rPr lang="en-US" altLang="zh-CN" sz="2700" b="1" dirty="0"/>
            </a:br>
            <a:r>
              <a:rPr lang="zh-CN" altLang="en-US" sz="2700" b="1" dirty="0">
                <a:solidFill>
                  <a:srgbClr val="FFFF00"/>
                </a:solidFill>
              </a:rPr>
              <a:t>客观</a:t>
            </a:r>
            <a:br>
              <a:rPr lang="en-US" altLang="zh-CN" sz="2700" b="1" dirty="0">
                <a:solidFill>
                  <a:srgbClr val="FFFF00"/>
                </a:solidFill>
              </a:rPr>
            </a:br>
            <a:r>
              <a:rPr lang="zh-CN" altLang="en-US" sz="2700" b="1" dirty="0">
                <a:solidFill>
                  <a:srgbClr val="FFFF00"/>
                </a:solidFill>
              </a:rPr>
              <a:t>择优</a:t>
            </a:r>
            <a:br>
              <a:rPr lang="en-US" altLang="zh-CN" sz="2700" b="1" dirty="0">
                <a:solidFill>
                  <a:srgbClr val="FFFF00"/>
                </a:solidFill>
              </a:rPr>
            </a:br>
            <a:r>
              <a:rPr lang="zh-CN" altLang="en-US" sz="2700" b="1" dirty="0">
                <a:solidFill>
                  <a:srgbClr val="FFFF00"/>
                </a:solidFill>
              </a:rPr>
              <a:t>动态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8" y="63400"/>
            <a:ext cx="11614633" cy="859032"/>
          </a:xfrm>
        </p:spPr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国际顾问</a:t>
            </a:r>
            <a:endParaRPr lang="en-US" dirty="0"/>
          </a:p>
        </p:txBody>
      </p:sp>
      <p:sp>
        <p:nvSpPr>
          <p:cNvPr id="4" name="文本框 1"/>
          <p:cNvSpPr txBox="1"/>
          <p:nvPr/>
        </p:nvSpPr>
        <p:spPr>
          <a:xfrm>
            <a:off x="1020554" y="763424"/>
            <a:ext cx="1117144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dirty="0"/>
              <a:t>Alberto </a:t>
            </a:r>
            <a:r>
              <a:rPr lang="en-US" altLang="zh-CN" sz="2700" dirty="0" err="1"/>
              <a:t>Accomazzi</a:t>
            </a:r>
            <a:r>
              <a:rPr lang="en-US" altLang="zh-CN" sz="2700" dirty="0">
                <a:solidFill>
                  <a:schemeClr val="accent4"/>
                </a:solidFill>
              </a:rPr>
              <a:t>, </a:t>
            </a:r>
            <a:br>
              <a:rPr lang="en-US" altLang="zh-CN" sz="2700" dirty="0">
                <a:solidFill>
                  <a:schemeClr val="accent4"/>
                </a:solidFill>
              </a:rPr>
            </a:br>
            <a:r>
              <a:rPr lang="en-US" altLang="zh-CN" sz="2700" dirty="0">
                <a:solidFill>
                  <a:schemeClr val="accent4"/>
                </a:solidFill>
              </a:rPr>
              <a:t>Project Manager, NASA Astrophysics Data System, </a:t>
            </a:r>
            <a:br>
              <a:rPr lang="en-US" altLang="zh-CN" sz="2700" dirty="0">
                <a:solidFill>
                  <a:schemeClr val="accent4"/>
                </a:solidFill>
              </a:rPr>
            </a:br>
            <a:r>
              <a:rPr lang="en-US" altLang="zh-CN" sz="2700" dirty="0">
                <a:solidFill>
                  <a:schemeClr val="accent4"/>
                </a:solidFill>
              </a:rPr>
              <a:t>Harvard-Smithsonian Center for Astrophysics (ADS)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b="1" dirty="0">
                <a:solidFill>
                  <a:srgbClr val="FF9900"/>
                </a:solidFill>
              </a:rPr>
              <a:t>John </a:t>
            </a:r>
            <a:r>
              <a:rPr lang="en-US" altLang="zh-CN" sz="2700" b="1" dirty="0" err="1">
                <a:solidFill>
                  <a:srgbClr val="FF9900"/>
                </a:solidFill>
              </a:rPr>
              <a:t>Beacom</a:t>
            </a:r>
            <a:r>
              <a:rPr lang="en-US" altLang="zh-CN" sz="2700" b="1" dirty="0">
                <a:solidFill>
                  <a:srgbClr val="FF9900"/>
                </a:solidFill>
              </a:rPr>
              <a:t>, </a:t>
            </a:r>
            <a:r>
              <a:rPr lang="en-US" altLang="zh-CN" sz="2700" dirty="0">
                <a:solidFill>
                  <a:schemeClr val="accent4"/>
                </a:solidFill>
              </a:rPr>
              <a:t>(Chair) Professor (Ohio State U.)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dirty="0"/>
              <a:t>Kyle Cranmer</a:t>
            </a:r>
            <a:r>
              <a:rPr lang="en-US" altLang="zh-CN" sz="2700" dirty="0">
                <a:solidFill>
                  <a:schemeClr val="accent4"/>
                </a:solidFill>
              </a:rPr>
              <a:t>, Associate Professor (New York University)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dirty="0" err="1"/>
              <a:t>Yonit</a:t>
            </a:r>
            <a:r>
              <a:rPr lang="en-US" altLang="zh-CN" sz="2700" dirty="0"/>
              <a:t> Hochberg</a:t>
            </a:r>
            <a:r>
              <a:rPr lang="en-US" altLang="zh-CN" sz="2700" dirty="0">
                <a:solidFill>
                  <a:schemeClr val="accent4"/>
                </a:solidFill>
              </a:rPr>
              <a:t>, Assistant Professor (Hebrew University)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dirty="0"/>
              <a:t>Rob </a:t>
            </a:r>
            <a:r>
              <a:rPr lang="en-US" altLang="zh-CN" sz="2700" dirty="0" err="1"/>
              <a:t>Kutschke</a:t>
            </a:r>
            <a:r>
              <a:rPr lang="en-US" altLang="zh-CN" sz="2700" dirty="0">
                <a:solidFill>
                  <a:schemeClr val="accent4"/>
                </a:solidFill>
              </a:rPr>
              <a:t>, Senior Scientist (Fermilab)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b="1" dirty="0">
                <a:solidFill>
                  <a:srgbClr val="FF66FF"/>
                </a:solidFill>
              </a:rPr>
              <a:t>Kendall </a:t>
            </a:r>
            <a:r>
              <a:rPr lang="en-US" altLang="zh-CN" sz="2700" b="1" dirty="0" err="1">
                <a:solidFill>
                  <a:srgbClr val="FF66FF"/>
                </a:solidFill>
              </a:rPr>
              <a:t>Mahn</a:t>
            </a:r>
            <a:r>
              <a:rPr lang="en-US" altLang="zh-CN" sz="2700" dirty="0">
                <a:solidFill>
                  <a:schemeClr val="accent4"/>
                </a:solidFill>
              </a:rPr>
              <a:t>, </a:t>
            </a:r>
            <a:r>
              <a:rPr lang="it-IT" altLang="zh-CN" sz="2700" dirty="0">
                <a:solidFill>
                  <a:schemeClr val="accent4"/>
                </a:solidFill>
              </a:rPr>
              <a:t>Associate Professor (Michigan State U.)</a:t>
            </a:r>
            <a:endParaRPr lang="en-US" altLang="zh-CN" sz="27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dirty="0"/>
              <a:t>Michelangelo </a:t>
            </a:r>
            <a:r>
              <a:rPr lang="en-US" altLang="zh-CN" sz="2700" dirty="0" err="1"/>
              <a:t>Mangano</a:t>
            </a:r>
            <a:r>
              <a:rPr lang="en-US" altLang="zh-CN" sz="2700" dirty="0">
                <a:solidFill>
                  <a:schemeClr val="accent4"/>
                </a:solidFill>
              </a:rPr>
              <a:t>, Senior Theoretical Physicist  (CERN)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b="1" dirty="0">
                <a:solidFill>
                  <a:srgbClr val="FF9900"/>
                </a:solidFill>
              </a:rPr>
              <a:t>Michael </a:t>
            </a:r>
            <a:r>
              <a:rPr lang="en-US" altLang="zh-CN" sz="2700" b="1" dirty="0" err="1">
                <a:solidFill>
                  <a:srgbClr val="FF9900"/>
                </a:solidFill>
              </a:rPr>
              <a:t>Peskin</a:t>
            </a:r>
            <a:r>
              <a:rPr lang="en-US" altLang="zh-CN" sz="2700" b="1" dirty="0">
                <a:solidFill>
                  <a:srgbClr val="FF9900"/>
                </a:solidFill>
              </a:rPr>
              <a:t> </a:t>
            </a:r>
            <a:r>
              <a:rPr lang="en-US" altLang="zh-CN" sz="2700" dirty="0">
                <a:solidFill>
                  <a:schemeClr val="accent4"/>
                </a:solidFill>
              </a:rPr>
              <a:t>( Former Chair), Professor, Theoretical Physics Group (SLAC)</a:t>
            </a:r>
            <a:r>
              <a:rPr lang="en-US" altLang="zh-CN" sz="27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dirty="0"/>
              <a:t>Jürgen Reuter</a:t>
            </a:r>
            <a:r>
              <a:rPr lang="en-US" altLang="zh-CN" sz="2700" dirty="0">
                <a:solidFill>
                  <a:schemeClr val="accent4"/>
                </a:solidFill>
              </a:rPr>
              <a:t>, Theoretical Particle Physics (DESY)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700" b="1" dirty="0" err="1">
                <a:solidFill>
                  <a:srgbClr val="FF9900"/>
                </a:solidFill>
              </a:rPr>
              <a:t>Qiang</a:t>
            </a:r>
            <a:r>
              <a:rPr lang="en-US" altLang="zh-CN" sz="2700" b="1" dirty="0">
                <a:solidFill>
                  <a:srgbClr val="FF9900"/>
                </a:solidFill>
              </a:rPr>
              <a:t> Zhao</a:t>
            </a:r>
            <a:r>
              <a:rPr lang="en-US" altLang="zh-CN" sz="2700" dirty="0">
                <a:solidFill>
                  <a:schemeClr val="accent4"/>
                </a:solidFill>
              </a:rPr>
              <a:t>, Professor, Deputy Director of Theory Division (IHEP)</a:t>
            </a:r>
            <a:endParaRPr lang="zh-CN" altLang="en-US" sz="2700" dirty="0">
              <a:solidFill>
                <a:schemeClr val="accent4"/>
              </a:solidFill>
            </a:endParaRPr>
          </a:p>
        </p:txBody>
      </p:sp>
      <p:sp>
        <p:nvSpPr>
          <p:cNvPr id="5" name="矩形 6"/>
          <p:cNvSpPr/>
          <p:nvPr/>
        </p:nvSpPr>
        <p:spPr>
          <a:xfrm>
            <a:off x="4214748" y="35739"/>
            <a:ext cx="4883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latin typeface="+mj-lt"/>
              </a:rPr>
              <a:t>Advisory board</a:t>
            </a:r>
            <a:endParaRPr lang="en-US" altLang="zh-CN" sz="5000" b="1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31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大亚湾中微子实验新发现的中微子振荡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1E7A36B-87E4-4B2C-9166-492E5A7F8246}"/>
              </a:ext>
            </a:extLst>
          </p:cNvPr>
          <p:cNvGrpSpPr/>
          <p:nvPr/>
        </p:nvGrpSpPr>
        <p:grpSpPr>
          <a:xfrm>
            <a:off x="213994" y="967586"/>
            <a:ext cx="2667259" cy="3353558"/>
            <a:chOff x="1568451" y="879475"/>
            <a:chExt cx="3203575" cy="4095750"/>
          </a:xfrm>
        </p:grpSpPr>
        <p:pic>
          <p:nvPicPr>
            <p:cNvPr id="17" name="图片 4" descr="1287.full000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451" y="879475"/>
              <a:ext cx="3203575" cy="409575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1597816" y="949349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itchFamily="34" charset="0"/>
                  <a:ea typeface="宋体" pitchFamily="2" charset="-122"/>
                </a:rPr>
                <a:t>Science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宋体" pitchFamily="2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E74A9C6-AFB1-4C24-9CB7-149642137034}"/>
              </a:ext>
            </a:extLst>
          </p:cNvPr>
          <p:cNvGrpSpPr/>
          <p:nvPr/>
        </p:nvGrpSpPr>
        <p:grpSpPr>
          <a:xfrm>
            <a:off x="7558026" y="964868"/>
            <a:ext cx="2157912" cy="3080622"/>
            <a:chOff x="8300539" y="593694"/>
            <a:chExt cx="2157912" cy="3080622"/>
          </a:xfrm>
        </p:grpSpPr>
        <p:pic>
          <p:nvPicPr>
            <p:cNvPr id="19" name="图片 7" descr="Neutrino oscillations measured with record precision _ Nature News &amp; Comme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539" y="593694"/>
              <a:ext cx="2157912" cy="3080622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8892399" y="879742"/>
              <a:ext cx="1207064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itchFamily="34" charset="0"/>
                  <a:ea typeface="宋体" pitchFamily="2" charset="-122"/>
                </a:rPr>
                <a:t>Nature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宋体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74E7030-447E-4735-99A8-BAEF182F8F6E}"/>
              </a:ext>
            </a:extLst>
          </p:cNvPr>
          <p:cNvGrpSpPr/>
          <p:nvPr/>
        </p:nvGrpSpPr>
        <p:grpSpPr>
          <a:xfrm>
            <a:off x="2967668" y="967586"/>
            <a:ext cx="2459038" cy="3479800"/>
            <a:chOff x="4845050" y="938213"/>
            <a:chExt cx="2459038" cy="3479800"/>
          </a:xfrm>
        </p:grpSpPr>
        <p:pic>
          <p:nvPicPr>
            <p:cNvPr id="20" name="图片 8" descr="Physics.5.4700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938213"/>
              <a:ext cx="2459038" cy="347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5545878" y="1144007"/>
              <a:ext cx="1758210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itchFamily="34" charset="0"/>
                  <a:ea typeface="宋体" pitchFamily="2" charset="-122"/>
                </a:rPr>
                <a:t>APS Physics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宋体" pitchFamily="2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DD19413-E7F8-495F-B55D-FE3190ED1F01}"/>
              </a:ext>
            </a:extLst>
          </p:cNvPr>
          <p:cNvGrpSpPr/>
          <p:nvPr/>
        </p:nvGrpSpPr>
        <p:grpSpPr>
          <a:xfrm>
            <a:off x="218095" y="3429000"/>
            <a:ext cx="2238731" cy="2614523"/>
            <a:chOff x="1429765" y="3196338"/>
            <a:chExt cx="2148663" cy="2819133"/>
          </a:xfrm>
        </p:grpSpPr>
        <p:pic>
          <p:nvPicPr>
            <p:cNvPr id="18" name="图片 5" descr="【physicstoday】Reactor experiment reveals neutrino oscillation’s third mixing angle000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765" y="3196338"/>
              <a:ext cx="2148663" cy="281913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1469463" y="3823987"/>
              <a:ext cx="1727200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itchFamily="34" charset="0"/>
                  <a:ea typeface="宋体" pitchFamily="2" charset="-122"/>
                </a:rPr>
                <a:t>Physics Today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宋体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6319916-C49E-4574-A751-B8FB47BF055A}"/>
              </a:ext>
            </a:extLst>
          </p:cNvPr>
          <p:cNvGrpSpPr/>
          <p:nvPr/>
        </p:nvGrpSpPr>
        <p:grpSpPr>
          <a:xfrm>
            <a:off x="5488137" y="964868"/>
            <a:ext cx="2008458" cy="3519856"/>
            <a:chOff x="4918240" y="2913392"/>
            <a:chExt cx="1924050" cy="3698875"/>
          </a:xfrm>
        </p:grpSpPr>
        <p:pic>
          <p:nvPicPr>
            <p:cNvPr id="25" name="图片 14" descr="tt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240" y="2913392"/>
              <a:ext cx="1924050" cy="369887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5001024" y="3023576"/>
              <a:ext cx="1758482" cy="38811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itchFamily="34" charset="0"/>
                  <a:ea typeface="宋体" pitchFamily="2" charset="-122"/>
                </a:rPr>
                <a:t>Discovery News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宋体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42080D-A2ED-431A-A694-813973FD76E8}"/>
              </a:ext>
            </a:extLst>
          </p:cNvPr>
          <p:cNvGrpSpPr/>
          <p:nvPr/>
        </p:nvGrpSpPr>
        <p:grpSpPr>
          <a:xfrm>
            <a:off x="9795644" y="967208"/>
            <a:ext cx="2157913" cy="3043887"/>
            <a:chOff x="9837096" y="870027"/>
            <a:chExt cx="2157913" cy="304388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096" y="879742"/>
              <a:ext cx="2157913" cy="303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10337976" y="870027"/>
              <a:ext cx="1650192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itchFamily="34" charset="0"/>
                  <a:ea typeface="宋体" pitchFamily="2" charset="-122"/>
                </a:rPr>
                <a:t>The Economist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宋体" pitchFamily="2" charset="-122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2967668" y="3470532"/>
            <a:ext cx="8429625" cy="255454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0000"/>
              <a:buFont typeface="Wingdings" pitchFamily="2" charset="2"/>
              <a:buChar char="u"/>
              <a:defRPr sz="2800" b="1">
                <a:solidFill>
                  <a:srgbClr val="000066"/>
                </a:solidFill>
                <a:latin typeface="Arial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–"/>
              <a:defRPr sz="2800" b="1">
                <a:solidFill>
                  <a:srgbClr val="000066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400" b="1">
                <a:solidFill>
                  <a:srgbClr val="000066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2000" b="1">
                <a:solidFill>
                  <a:srgbClr val="000066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»"/>
              <a:defRPr sz="2000" b="1">
                <a:solidFill>
                  <a:srgbClr val="000066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1" lang="en-US" altLang="zh-CN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大亚湾合作组发现大的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1-3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代中微子混合，并精确测量中微子混合角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/>
              </a:rPr>
              <a:t></a:t>
            </a:r>
            <a:r>
              <a:rPr kumimoji="1" lang="en-US" altLang="zh-CN" sz="3200" baseline="-25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/>
              </a:rPr>
              <a:t>13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/>
              </a:rPr>
              <a:t>；被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Science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评为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大突破性进展之一</a:t>
            </a:r>
            <a:endParaRPr kumimoji="1" lang="en-US" altLang="zh-CN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1" lang="zh-CN" altLang="en-US" sz="3200" b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448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91" y="124181"/>
            <a:ext cx="11614633" cy="859032"/>
          </a:xfrm>
        </p:spPr>
        <p:txBody>
          <a:bodyPr>
            <a:normAutofit/>
          </a:bodyPr>
          <a:lstStyle/>
          <a:p>
            <a:r>
              <a:rPr lang="zh-CN" altLang="en-US" dirty="0"/>
              <a:t>大亚湾中微子实验新发现的中微子振荡论文引用数量对比</a:t>
            </a:r>
            <a:endParaRPr lang="en-US" dirty="0"/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6" y="1433913"/>
            <a:ext cx="3869009" cy="2007805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-72766" y="994275"/>
            <a:ext cx="3738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引用率趋势对比图片来源：曹俊科学网博客</a:t>
            </a:r>
          </a:p>
        </p:txBody>
      </p:sp>
      <p:sp>
        <p:nvSpPr>
          <p:cNvPr id="6" name="矩形 5"/>
          <p:cNvSpPr/>
          <p:nvPr/>
        </p:nvSpPr>
        <p:spPr>
          <a:xfrm>
            <a:off x="8835105" y="3780955"/>
            <a:ext cx="2422458" cy="2169825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INSPIRE</a:t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被引频次</a:t>
            </a:r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2535</a:t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被引频次</a:t>
            </a:r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1559</a:t>
            </a:r>
            <a:endParaRPr lang="en-US" altLang="en-US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5"/>
          <p:cNvSpPr/>
          <p:nvPr/>
        </p:nvSpPr>
        <p:spPr>
          <a:xfrm>
            <a:off x="4383119" y="6292633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2021-5-2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38F375F-57AD-4906-9937-A37D81C83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71" y="3503512"/>
            <a:ext cx="8003466" cy="2611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53EA6D-C6C9-44FF-A8E9-C25A7F52C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226" y="1433913"/>
            <a:ext cx="7994822" cy="20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5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346458" y="232588"/>
            <a:ext cx="11614633" cy="8590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/>
              <a:t>Daily working platform for physicists</a:t>
            </a:r>
            <a:endParaRPr lang="zh-CN" altLang="en-US" sz="2700" b="1" dirty="0"/>
          </a:p>
        </p:txBody>
      </p:sp>
      <p:sp>
        <p:nvSpPr>
          <p:cNvPr id="7" name="椭圆 6"/>
          <p:cNvSpPr/>
          <p:nvPr/>
        </p:nvSpPr>
        <p:spPr>
          <a:xfrm>
            <a:off x="3753016" y="3545427"/>
            <a:ext cx="4683319" cy="2894275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INSPIRE:</a:t>
            </a:r>
          </a:p>
          <a:p>
            <a:pPr algn="ctr"/>
            <a:r>
              <a:rPr lang="en-US" altLang="zh-CN" sz="2800" b="1" dirty="0">
                <a:solidFill>
                  <a:srgbClr val="FFFF00"/>
                </a:solidFill>
              </a:rPr>
              <a:t>the most complete academic resources 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对话气泡: 矩形 7"/>
          <p:cNvSpPr/>
          <p:nvPr/>
        </p:nvSpPr>
        <p:spPr>
          <a:xfrm>
            <a:off x="278296" y="1059739"/>
            <a:ext cx="3228229" cy="1750433"/>
          </a:xfrm>
          <a:prstGeom prst="wedgeRectCallout">
            <a:avLst>
              <a:gd name="adj1" fmla="val 43897"/>
              <a:gd name="adj2" fmla="val 78004"/>
            </a:avLst>
          </a:prstGeom>
          <a:solidFill>
            <a:srgbClr val="00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Core collections of all forms of phys. literatures</a:t>
            </a:r>
            <a:endParaRPr lang="zh-CN" altLang="en-US" sz="2800" b="1" dirty="0"/>
          </a:p>
        </p:txBody>
      </p:sp>
      <p:sp>
        <p:nvSpPr>
          <p:cNvPr id="10" name="对话气泡: 矩形 9"/>
          <p:cNvSpPr/>
          <p:nvPr/>
        </p:nvSpPr>
        <p:spPr>
          <a:xfrm>
            <a:off x="4079019" y="1059739"/>
            <a:ext cx="3293166" cy="1750433"/>
          </a:xfrm>
          <a:prstGeom prst="wedgeRectCallout">
            <a:avLst>
              <a:gd name="adj1" fmla="val 19043"/>
              <a:gd name="adj2" fmla="val 80291"/>
            </a:avLst>
          </a:prstGeom>
          <a:solidFill>
            <a:srgbClr val="00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Most prompt indicator for personal academic status</a:t>
            </a:r>
            <a:endParaRPr lang="zh-CN" altLang="en-US" sz="2800" b="1" dirty="0"/>
          </a:p>
        </p:txBody>
      </p:sp>
      <p:sp>
        <p:nvSpPr>
          <p:cNvPr id="11" name="对话气泡: 矩形 10"/>
          <p:cNvSpPr/>
          <p:nvPr/>
        </p:nvSpPr>
        <p:spPr>
          <a:xfrm>
            <a:off x="7931495" y="1059739"/>
            <a:ext cx="3656275" cy="1750433"/>
          </a:xfrm>
          <a:prstGeom prst="wedgeRectCallout">
            <a:avLst>
              <a:gd name="adj1" fmla="val -44699"/>
              <a:gd name="adj2" fmla="val 82108"/>
            </a:avLst>
          </a:prstGeom>
          <a:solidFill>
            <a:srgbClr val="00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HEP Jobs &amp; Conf. </a:t>
            </a:r>
            <a:r>
              <a:rPr lang="en-US" altLang="zh-CN" sz="2800" b="1" dirty="0" err="1"/>
              <a:t>Calender</a:t>
            </a:r>
            <a:r>
              <a:rPr lang="en-US" altLang="zh-CN" sz="2800" b="1" dirty="0"/>
              <a:t> </a:t>
            </a:r>
            <a:endParaRPr lang="zh-CN" altLang="en-US" sz="2800" b="1" dirty="0"/>
          </a:p>
        </p:txBody>
      </p:sp>
      <p:sp>
        <p:nvSpPr>
          <p:cNvPr id="12" name="对话气泡: 矩形 11"/>
          <p:cNvSpPr/>
          <p:nvPr/>
        </p:nvSpPr>
        <p:spPr>
          <a:xfrm>
            <a:off x="8827273" y="3848430"/>
            <a:ext cx="3228229" cy="2711395"/>
          </a:xfrm>
          <a:prstGeom prst="wedgeRectCallout">
            <a:avLst>
              <a:gd name="adj1" fmla="val -58566"/>
              <a:gd name="adj2" fmla="val -15118"/>
            </a:avLst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Guided by Advisory Board of senior scientists with high academic records  </a:t>
            </a:r>
            <a:endParaRPr lang="zh-CN" altLang="en-US" sz="2800" b="1" dirty="0"/>
          </a:p>
        </p:txBody>
      </p:sp>
      <p:sp>
        <p:nvSpPr>
          <p:cNvPr id="13" name="对话气泡: 矩形 12"/>
          <p:cNvSpPr/>
          <p:nvPr/>
        </p:nvSpPr>
        <p:spPr>
          <a:xfrm>
            <a:off x="133849" y="4049864"/>
            <a:ext cx="3228229" cy="1750433"/>
          </a:xfrm>
          <a:prstGeom prst="wedgeRectCallout">
            <a:avLst>
              <a:gd name="adj1" fmla="val 58676"/>
              <a:gd name="adj2" fmla="val -18296"/>
            </a:avLst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Maintained by professional working groups 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398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1574146"/>
            <a:ext cx="9214232" cy="36152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关于</a:t>
            </a:r>
            <a:r>
              <a:rPr lang="en-US" altLang="zh-CN" sz="3200" b="1" dirty="0"/>
              <a:t>INSPIRE</a:t>
            </a:r>
            <a:br>
              <a:rPr lang="en-US" altLang="zh-CN" sz="3200" dirty="0"/>
            </a:b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C000"/>
                </a:solidFill>
              </a:rPr>
              <a:t>INSPIRE</a:t>
            </a:r>
            <a:r>
              <a:rPr lang="zh-CN" altLang="en-US" sz="3200" b="1" dirty="0">
                <a:solidFill>
                  <a:srgbClr val="FFC000"/>
                </a:solidFill>
              </a:rPr>
              <a:t>的核心功能</a:t>
            </a:r>
            <a:br>
              <a:rPr lang="en-US" altLang="zh-CN" sz="3200" dirty="0"/>
            </a:b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INSPIRE</a:t>
            </a:r>
            <a:r>
              <a:rPr lang="zh-CN" altLang="en-US" sz="3200" b="1" dirty="0"/>
              <a:t>的扩展功能</a:t>
            </a:r>
            <a:br>
              <a:rPr lang="en-US" altLang="zh-CN" sz="3200" dirty="0"/>
            </a:br>
            <a:r>
              <a:rPr lang="en-US" altLang="zh-CN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9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46458" y="121274"/>
            <a:ext cx="11614633" cy="8590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/>
              <a:t>INSPIRE can help— </a:t>
            </a:r>
            <a:r>
              <a:rPr lang="en-US" altLang="zh-CN" sz="2800" b="1" dirty="0" err="1">
                <a:solidFill>
                  <a:srgbClr val="FFFF00"/>
                </a:solidFill>
              </a:rPr>
              <a:t>LHc</a:t>
            </a:r>
            <a:r>
              <a:rPr lang="en-US" altLang="zh-CN" sz="2800" b="1" cap="none" dirty="0" err="1">
                <a:solidFill>
                  <a:srgbClr val="FFFF00"/>
                </a:solidFill>
              </a:rPr>
              <a:t>b</a:t>
            </a:r>
            <a:r>
              <a:rPr lang="zh-CN" altLang="en-US" sz="2800" b="1" cap="none" dirty="0">
                <a:solidFill>
                  <a:srgbClr val="FFFF00"/>
                </a:solidFill>
              </a:rPr>
              <a:t>中国组发现重味五夸克态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50" y="1603517"/>
            <a:ext cx="3186713" cy="263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27" y="1573011"/>
            <a:ext cx="3267687" cy="26811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02" y="1535775"/>
            <a:ext cx="1651219" cy="1492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69" y="2070447"/>
            <a:ext cx="2381231" cy="1465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6458" y="790068"/>
            <a:ext cx="374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/>
              <a:t>LHCb</a:t>
            </a:r>
            <a:r>
              <a:rPr lang="en-US" altLang="zh-CN" sz="2000" b="1" dirty="0"/>
              <a:t>, PRL 115 (2015) 072001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354250" y="777598"/>
            <a:ext cx="375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/>
              <a:t>LHCb</a:t>
            </a:r>
            <a:r>
              <a:rPr lang="en-US" altLang="zh-CN" sz="2000" b="1" dirty="0"/>
              <a:t>, PRL</a:t>
            </a:r>
            <a:r>
              <a:rPr lang="zh-CN" altLang="zh-CN" sz="2000" b="1" dirty="0"/>
              <a:t> 122 (2019) 222001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46407" y="4238774"/>
            <a:ext cx="75216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INSPIRE can help:</a:t>
            </a:r>
          </a:p>
          <a:p>
            <a:pPr marL="342900" indent="-342900">
              <a:buAutoNum type="arabicParenR"/>
            </a:pPr>
            <a:r>
              <a:rPr lang="en-US" altLang="zh-CN" sz="2000" b="1" dirty="0"/>
              <a:t>What is the status of the </a:t>
            </a:r>
            <a:r>
              <a:rPr lang="en-US" altLang="zh-CN" sz="2000" b="1" dirty="0" err="1"/>
              <a:t>pentaquark</a:t>
            </a:r>
            <a:r>
              <a:rPr lang="en-US" altLang="zh-CN" sz="2000" b="1" dirty="0"/>
              <a:t> studies?</a:t>
            </a:r>
          </a:p>
          <a:p>
            <a:pPr marL="342900" indent="-342900">
              <a:buAutoNum type="arabicParenR"/>
            </a:pPr>
            <a:r>
              <a:rPr lang="en-US" altLang="zh-CN" sz="2000" b="1" dirty="0"/>
              <a:t>Who are working in this field?</a:t>
            </a:r>
          </a:p>
          <a:p>
            <a:pPr marL="342900" indent="-342900">
              <a:buAutoNum type="arabicParenR"/>
            </a:pPr>
            <a:r>
              <a:rPr lang="en-US" altLang="zh-CN" sz="2000" b="1" dirty="0"/>
              <a:t>What have been done to interpret the experimental data? </a:t>
            </a:r>
          </a:p>
          <a:p>
            <a:pPr marL="342900" indent="-342900">
              <a:buAutoNum type="arabicParenR"/>
            </a:pPr>
            <a:r>
              <a:rPr lang="en-US" altLang="zh-CN" sz="2000" b="1" dirty="0"/>
              <a:t>What could be further developed in the future?</a:t>
            </a:r>
          </a:p>
          <a:p>
            <a:pPr marL="342900" indent="-342900">
              <a:buAutoNum type="arabicParenR"/>
            </a:pPr>
            <a:r>
              <a:rPr lang="en-US" altLang="zh-CN" sz="2000" b="1" dirty="0"/>
              <a:t>…</a:t>
            </a:r>
          </a:p>
          <a:p>
            <a:pPr marL="342900" indent="-342900">
              <a:buAutoNum type="arabicParenR"/>
            </a:pPr>
            <a:endParaRPr lang="zh-CN" altLang="en-US" sz="2000" b="1" dirty="0"/>
          </a:p>
        </p:txBody>
      </p:sp>
      <p:sp>
        <p:nvSpPr>
          <p:cNvPr id="14" name="思想气泡: 云 13"/>
          <p:cNvSpPr/>
          <p:nvPr/>
        </p:nvSpPr>
        <p:spPr>
          <a:xfrm>
            <a:off x="9329196" y="520861"/>
            <a:ext cx="2643120" cy="124037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What is </a:t>
            </a:r>
            <a:r>
              <a:rPr lang="en-US" altLang="zh-CN" sz="2000" b="1" dirty="0" err="1">
                <a:solidFill>
                  <a:srgbClr val="FF0000"/>
                </a:solidFill>
              </a:rPr>
              <a:t>pentaquark</a:t>
            </a:r>
            <a:r>
              <a:rPr lang="en-US" altLang="zh-CN" sz="2000" b="1" dirty="0">
                <a:solidFill>
                  <a:srgbClr val="FF0000"/>
                </a:solidFill>
              </a:rPr>
              <a:t>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93" y="4464991"/>
            <a:ext cx="4085322" cy="20426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800199" y="3838664"/>
            <a:ext cx="3895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FFFF00"/>
                </a:solidFill>
              </a:rPr>
              <a:t>APS Physics 2015 Highlights</a:t>
            </a:r>
            <a:endParaRPr lang="zh-CN" altLang="en-US" sz="2100" dirty="0">
              <a:solidFill>
                <a:srgbClr val="FFFF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D1ACAE-64F8-468E-85CA-5153F6E5DEA6}"/>
              </a:ext>
            </a:extLst>
          </p:cNvPr>
          <p:cNvSpPr/>
          <p:nvPr/>
        </p:nvSpPr>
        <p:spPr>
          <a:xfrm>
            <a:off x="506479" y="1194308"/>
            <a:ext cx="281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9900"/>
                </a:solidFill>
              </a:rPr>
              <a:t>Pc(4380)   </a:t>
            </a:r>
            <a:r>
              <a:rPr lang="en-US" altLang="zh-CN" b="1" dirty="0">
                <a:solidFill>
                  <a:srgbClr val="FFFF00"/>
                </a:solidFill>
              </a:rPr>
              <a:t>Pc(4450)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B536036-0849-478A-89A1-657490D751C3}"/>
              </a:ext>
            </a:extLst>
          </p:cNvPr>
          <p:cNvSpPr/>
          <p:nvPr/>
        </p:nvSpPr>
        <p:spPr>
          <a:xfrm>
            <a:off x="3928934" y="1180412"/>
            <a:ext cx="4333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9900"/>
                </a:solidFill>
              </a:rPr>
              <a:t>Pc(4312); </a:t>
            </a:r>
            <a:r>
              <a:rPr lang="en-US" altLang="zh-CN" b="1" dirty="0">
                <a:solidFill>
                  <a:srgbClr val="FFFF00"/>
                </a:solidFill>
              </a:rPr>
              <a:t>Pc(4450)</a:t>
            </a:r>
            <a:r>
              <a:rPr lang="en-US" altLang="zh-CN" b="1" dirty="0">
                <a:solidFill>
                  <a:srgbClr val="FF9900"/>
                </a:solidFill>
              </a:rPr>
              <a:t>=</a:t>
            </a:r>
            <a:r>
              <a:rPr lang="da-DK" altLang="zh-CN" b="1" dirty="0">
                <a:solidFill>
                  <a:srgbClr val="FF9900"/>
                </a:solidFill>
              </a:rPr>
              <a:t>Pc(4440)</a:t>
            </a:r>
            <a:r>
              <a:rPr lang="en-US" altLang="zh-CN" b="1" dirty="0">
                <a:solidFill>
                  <a:srgbClr val="FF9900"/>
                </a:solidFill>
              </a:rPr>
              <a:t>+</a:t>
            </a:r>
            <a:r>
              <a:rPr lang="da-DK" altLang="zh-CN" b="1" dirty="0">
                <a:solidFill>
                  <a:srgbClr val="FF9900"/>
                </a:solidFill>
              </a:rPr>
              <a:t>Pc(4457)</a:t>
            </a:r>
            <a:endParaRPr lang="zh-CN" alt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了解前沿研究、热点文献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" y="3916392"/>
            <a:ext cx="2555932" cy="2114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59" y="1213817"/>
            <a:ext cx="2553192" cy="209490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8103585-3E67-4E76-946E-016FD3F7751E}"/>
              </a:ext>
            </a:extLst>
          </p:cNvPr>
          <p:cNvSpPr/>
          <p:nvPr/>
        </p:nvSpPr>
        <p:spPr>
          <a:xfrm>
            <a:off x="3704253" y="6220456"/>
            <a:ext cx="8487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dirty="0"/>
              <a:t>更多</a:t>
            </a:r>
            <a:r>
              <a:rPr lang="en-US" altLang="zh-CN" sz="2100" dirty="0"/>
              <a:t>:</a:t>
            </a:r>
            <a:r>
              <a:rPr lang="zh-CN" altLang="en-US" sz="2100" dirty="0"/>
              <a:t>https://inspirehep.net/help/knowledge-base/inspire-paper-search/</a:t>
            </a:r>
            <a:endParaRPr lang="en-US" altLang="zh-CN" sz="2100" dirty="0"/>
          </a:p>
        </p:txBody>
      </p:sp>
      <p:sp>
        <p:nvSpPr>
          <p:cNvPr id="13" name="矩形 5">
            <a:extLst>
              <a:ext uri="{FF2B5EF4-FFF2-40B4-BE49-F238E27FC236}">
                <a16:creationId xmlns:a16="http://schemas.microsoft.com/office/drawing/2014/main" id="{343279A2-F873-4D5A-B0E9-002622865377}"/>
              </a:ext>
            </a:extLst>
          </p:cNvPr>
          <p:cNvSpPr/>
          <p:nvPr/>
        </p:nvSpPr>
        <p:spPr>
          <a:xfrm>
            <a:off x="10018185" y="296531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2021-5-27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FEBB06B-7CDD-4527-8DFA-4765C8154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464" y="1900315"/>
            <a:ext cx="9039296" cy="3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4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B6D14-9C6D-4800-B281-2C2C5432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热点文献的引文：</a:t>
            </a:r>
            <a:r>
              <a:rPr lang="en-US" altLang="zh-CN" sz="2400" dirty="0">
                <a:solidFill>
                  <a:srgbClr val="FFFF00"/>
                </a:solidFill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</a:rPr>
              <a:t>LHc</a:t>
            </a:r>
            <a:r>
              <a:rPr lang="en-US" altLang="zh-CN" sz="2400" cap="none" dirty="0" err="1">
                <a:solidFill>
                  <a:srgbClr val="FFFF00"/>
                </a:solidFill>
              </a:rPr>
              <a:t>b</a:t>
            </a:r>
            <a:r>
              <a:rPr lang="en-US" altLang="zh-CN" sz="2400" dirty="0"/>
              <a:t>, PRL 115 (2015) 072001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7AAA03-537A-49DF-A0FD-F17D4575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789709"/>
            <a:ext cx="9236213" cy="5318374"/>
          </a:xfrm>
          <a:prstGeom prst="rect">
            <a:avLst/>
          </a:prstGeom>
        </p:spPr>
      </p:pic>
      <p:sp>
        <p:nvSpPr>
          <p:cNvPr id="5" name="矩形 5">
            <a:extLst>
              <a:ext uri="{FF2B5EF4-FFF2-40B4-BE49-F238E27FC236}">
                <a16:creationId xmlns:a16="http://schemas.microsoft.com/office/drawing/2014/main" id="{20CBAF7B-E1FC-44A1-8989-BEBCAE6F0DEB}"/>
              </a:ext>
            </a:extLst>
          </p:cNvPr>
          <p:cNvSpPr/>
          <p:nvPr/>
        </p:nvSpPr>
        <p:spPr>
          <a:xfrm>
            <a:off x="9868718" y="442140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2021-5-27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906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6AA31-68ED-4DA2-9F57-F3421BCB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引文按照</a:t>
            </a:r>
            <a:r>
              <a:rPr lang="en-US" altLang="zh-CN" dirty="0"/>
              <a:t>most cited</a:t>
            </a:r>
            <a:r>
              <a:rPr lang="zh-CN" altLang="en-US" dirty="0"/>
              <a:t>排序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7BA535-46C9-4A26-8DF2-2734B89A6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75" y="980306"/>
            <a:ext cx="9352725" cy="5310813"/>
          </a:xfrm>
          <a:prstGeom prst="rect">
            <a:avLst/>
          </a:prstGeom>
        </p:spPr>
      </p:pic>
      <p:sp>
        <p:nvSpPr>
          <p:cNvPr id="5" name="矩形 5">
            <a:extLst>
              <a:ext uri="{FF2B5EF4-FFF2-40B4-BE49-F238E27FC236}">
                <a16:creationId xmlns:a16="http://schemas.microsoft.com/office/drawing/2014/main" id="{FD84087B-ED42-4FBA-B8E6-7844EB5F7DB6}"/>
              </a:ext>
            </a:extLst>
          </p:cNvPr>
          <p:cNvSpPr/>
          <p:nvPr/>
        </p:nvSpPr>
        <p:spPr>
          <a:xfrm>
            <a:off x="9868718" y="566881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2021-5-27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82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1574146"/>
            <a:ext cx="9214232" cy="36152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关于</a:t>
            </a:r>
            <a:r>
              <a:rPr lang="en-US" altLang="zh-CN" sz="3200" b="1" dirty="0"/>
              <a:t>INSPIRE</a:t>
            </a:r>
            <a:br>
              <a:rPr lang="en-US" altLang="zh-CN" sz="3200" dirty="0"/>
            </a:b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INSPIRE</a:t>
            </a:r>
            <a:r>
              <a:rPr lang="zh-CN" altLang="en-US" sz="3200" b="1" dirty="0"/>
              <a:t>的核心功能</a:t>
            </a:r>
            <a:br>
              <a:rPr lang="en-US" altLang="zh-CN" sz="3200" dirty="0"/>
            </a:b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INSPIRE</a:t>
            </a:r>
            <a:r>
              <a:rPr lang="zh-CN" altLang="en-US" sz="3200" b="1" dirty="0"/>
              <a:t>的扩展功能</a:t>
            </a:r>
            <a:br>
              <a:rPr lang="en-US" altLang="zh-CN" sz="3200" dirty="0"/>
            </a:br>
            <a:r>
              <a:rPr lang="en-US" altLang="zh-CN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1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形成完整</a:t>
            </a:r>
            <a:r>
              <a:rPr lang="en-US" altLang="zh-CN" dirty="0"/>
              <a:t>Pc(4450)</a:t>
            </a:r>
            <a:r>
              <a:rPr lang="zh-CN" altLang="en-US" dirty="0"/>
              <a:t>专题文献信息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991" y="1343770"/>
            <a:ext cx="11149519" cy="46674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高引综述文章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实验综述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理论综述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高引实验文章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直接相关实验研究进展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间接相关实验研究进展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高引理论文章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</a:t>
            </a:r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-II</a:t>
            </a:r>
          </a:p>
          <a:p>
            <a:pPr>
              <a:buFont typeface="+mj-lt"/>
              <a:buAutoNum type="arabicPeriod"/>
            </a:pPr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5" name="思想气泡: 云 4"/>
          <p:cNvSpPr/>
          <p:nvPr/>
        </p:nvSpPr>
        <p:spPr>
          <a:xfrm>
            <a:off x="3181740" y="846814"/>
            <a:ext cx="8913278" cy="4527903"/>
          </a:xfrm>
          <a:prstGeom prst="cloudCallout">
            <a:avLst>
              <a:gd name="adj1" fmla="val -35041"/>
              <a:gd name="adj2" fmla="val 5597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1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>
                <a:solidFill>
                  <a:srgbClr val="FF6600"/>
                </a:solidFill>
              </a:rPr>
              <a:t>Pc(4450)</a:t>
            </a:r>
            <a:r>
              <a:rPr lang="zh-CN" altLang="en-US" sz="2700" dirty="0">
                <a:solidFill>
                  <a:srgbClr val="FF6600"/>
                </a:solidFill>
              </a:rPr>
              <a:t>研究现状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2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>
                <a:solidFill>
                  <a:srgbClr val="FF6600"/>
                </a:solidFill>
              </a:rPr>
              <a:t> Pc(4450)</a:t>
            </a:r>
            <a:r>
              <a:rPr lang="zh-CN" altLang="en-US" sz="2700" dirty="0">
                <a:solidFill>
                  <a:srgbClr val="FF6600"/>
                </a:solidFill>
              </a:rPr>
              <a:t>本质的可能解释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3</a:t>
            </a:r>
            <a:r>
              <a:rPr lang="zh-CN" altLang="en-US" sz="2700" dirty="0">
                <a:solidFill>
                  <a:srgbClr val="FF6600"/>
                </a:solidFill>
              </a:rPr>
              <a:t>）研究团体（谁对</a:t>
            </a:r>
            <a:r>
              <a:rPr lang="en-US" altLang="zh-CN" sz="2700" dirty="0">
                <a:solidFill>
                  <a:srgbClr val="FF6600"/>
                </a:solidFill>
              </a:rPr>
              <a:t>Pc(4450)</a:t>
            </a:r>
            <a:r>
              <a:rPr lang="zh-CN" altLang="en-US" sz="2700" dirty="0">
                <a:solidFill>
                  <a:srgbClr val="FF6600"/>
                </a:solidFill>
              </a:rPr>
              <a:t>感兴趣？）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4</a:t>
            </a:r>
            <a:r>
              <a:rPr lang="zh-CN" altLang="en-US" sz="2700" dirty="0">
                <a:solidFill>
                  <a:srgbClr val="FF6600"/>
                </a:solidFill>
              </a:rPr>
              <a:t>）还需要解决什么关键问题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5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>
                <a:solidFill>
                  <a:srgbClr val="FF6600"/>
                </a:solidFill>
              </a:rPr>
              <a:t>… …</a:t>
            </a:r>
            <a:endParaRPr lang="zh-CN" altLang="en-US" sz="27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5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61052-629B-4AC7-BA6F-4CB341ED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59 new hadrons and counting</a:t>
            </a:r>
            <a:endParaRPr lang="zh-CN" altLang="en-US" dirty="0"/>
          </a:p>
        </p:txBody>
      </p:sp>
      <p:pic>
        <p:nvPicPr>
          <p:cNvPr id="1026" name="Picture 2" descr="Shows a plot with all new hadrons discovered so far at the LHC.">
            <a:extLst>
              <a:ext uri="{FF2B5EF4-FFF2-40B4-BE49-F238E27FC236}">
                <a16:creationId xmlns:a16="http://schemas.microsoft.com/office/drawing/2014/main" id="{23607F29-4803-4EDE-ACBE-8119EC1A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7" y="1195803"/>
            <a:ext cx="8543925" cy="48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B464C18-8CF9-4E4E-9974-17E3B41406FF}"/>
              </a:ext>
            </a:extLst>
          </p:cNvPr>
          <p:cNvSpPr/>
          <p:nvPr/>
        </p:nvSpPr>
        <p:spPr>
          <a:xfrm>
            <a:off x="3311610" y="6153835"/>
            <a:ext cx="8155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https://home.cern/news/news/physics/59-new-hadrons-and-counting</a:t>
            </a:r>
          </a:p>
        </p:txBody>
      </p:sp>
    </p:spTree>
    <p:extLst>
      <p:ext uri="{BB962C8B-B14F-4D97-AF65-F5344CB8AC3E}">
        <p14:creationId xmlns:p14="http://schemas.microsoft.com/office/powerpoint/2010/main" val="56749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n w="0"/>
                <a:solidFill>
                  <a:srgbClr val="FFFF00"/>
                </a:solidFill>
              </a:rPr>
              <a:t>BESIII</a:t>
            </a:r>
            <a:r>
              <a:rPr lang="zh-CN" altLang="en-US" cap="none" dirty="0">
                <a:ln w="0"/>
                <a:solidFill>
                  <a:srgbClr val="FFFF00"/>
                </a:solidFill>
              </a:rPr>
              <a:t>合作组发现</a:t>
            </a:r>
            <a:r>
              <a:rPr lang="en-US" altLang="zh-CN" cap="none" dirty="0" err="1">
                <a:ln w="0"/>
                <a:solidFill>
                  <a:srgbClr val="FFFF00"/>
                </a:solidFill>
              </a:rPr>
              <a:t>Zc</a:t>
            </a:r>
            <a:r>
              <a:rPr lang="en-US" altLang="zh-CN" cap="none" dirty="0">
                <a:ln w="0"/>
                <a:solidFill>
                  <a:srgbClr val="FFFF00"/>
                </a:solidFill>
              </a:rPr>
              <a:t>(3900)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3" descr="C:\Users\user\Desktop\捕获-wi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386263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捕获-swan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15" y="889000"/>
            <a:ext cx="5707063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user\Desktop\捕获-liveSci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55" y="2570147"/>
            <a:ext cx="40163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捕获-Newscientis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30" y="2528094"/>
            <a:ext cx="5256213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igure 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918" y="889000"/>
            <a:ext cx="17494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1853134" y="3750555"/>
            <a:ext cx="805656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美国物理学会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《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物理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》2013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年国际物理学领域十一项重要成果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之首</a:t>
            </a:r>
            <a:r>
              <a:rPr lang="zh-CN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2013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年度“中国百篇最具影响国际学术论文”；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2013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年度“中国科学十大进展”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33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93888D-3A0D-49E6-AE81-91782CF7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4" y="816921"/>
            <a:ext cx="7959304" cy="525370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F478BF-470B-40C0-AFA5-01C667CA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91" y="121274"/>
            <a:ext cx="11870248" cy="859032"/>
          </a:xfrm>
        </p:spPr>
        <p:txBody>
          <a:bodyPr>
            <a:normAutofit/>
          </a:bodyPr>
          <a:lstStyle/>
          <a:p>
            <a:r>
              <a:rPr lang="en-US" altLang="zh-CN" cap="none" dirty="0">
                <a:ln w="0"/>
              </a:rPr>
              <a:t>INSPIRE CAN HELP— </a:t>
            </a:r>
            <a:r>
              <a:rPr lang="en-US" altLang="zh-CN" sz="4400" cap="none" dirty="0">
                <a:ln w="0"/>
                <a:solidFill>
                  <a:srgbClr val="FFFF00"/>
                </a:solidFill>
              </a:rPr>
              <a:t>BESIII</a:t>
            </a:r>
            <a:r>
              <a:rPr lang="zh-CN" altLang="en-US" sz="4400" cap="none" dirty="0">
                <a:ln w="0"/>
                <a:solidFill>
                  <a:srgbClr val="FFFF00"/>
                </a:solidFill>
              </a:rPr>
              <a:t>合作组发现</a:t>
            </a:r>
            <a:r>
              <a:rPr lang="en-US" altLang="zh-CN" sz="4400" cap="none" dirty="0" err="1">
                <a:ln w="0"/>
                <a:solidFill>
                  <a:srgbClr val="FFFF00"/>
                </a:solidFill>
              </a:rPr>
              <a:t>Zc</a:t>
            </a:r>
            <a:r>
              <a:rPr lang="en-US" altLang="zh-CN" sz="4400" cap="none" dirty="0">
                <a:ln w="0"/>
                <a:solidFill>
                  <a:srgbClr val="FFFF00"/>
                </a:solidFill>
              </a:rPr>
              <a:t>(3900)</a:t>
            </a:r>
            <a:endParaRPr lang="zh-CN" altLang="en-US" cap="none" dirty="0">
              <a:ln w="0"/>
              <a:solidFill>
                <a:srgbClr val="FFFF00"/>
              </a:solidFill>
            </a:endParaRPr>
          </a:p>
        </p:txBody>
      </p:sp>
      <p:pic>
        <p:nvPicPr>
          <p:cNvPr id="7" name="Picture 2" descr="Figure 1">
            <a:hlinkClick r:id="rId3"/>
            <a:extLst>
              <a:ext uri="{FF2B5EF4-FFF2-40B4-BE49-F238E27FC236}">
                <a16:creationId xmlns:a16="http://schemas.microsoft.com/office/drawing/2014/main" id="{857BCE7E-5BFE-4851-A1FC-19CAC721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66" y="1759889"/>
            <a:ext cx="17494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9F4CC048-82E4-46FB-859C-C42D0491D2DE}"/>
              </a:ext>
            </a:extLst>
          </p:cNvPr>
          <p:cNvSpPr/>
          <p:nvPr/>
        </p:nvSpPr>
        <p:spPr>
          <a:xfrm>
            <a:off x="7235229" y="3519922"/>
            <a:ext cx="2278732" cy="11943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858 citations</a:t>
            </a:r>
            <a:endParaRPr lang="zh-CN" altLang="en-US" sz="27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772F60-54CB-4A81-ABD9-FB99D104ADDA}"/>
              </a:ext>
            </a:extLst>
          </p:cNvPr>
          <p:cNvSpPr/>
          <p:nvPr/>
        </p:nvSpPr>
        <p:spPr>
          <a:xfrm>
            <a:off x="9920497" y="1189926"/>
            <a:ext cx="21467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/>
              <a:t>$</a:t>
            </a:r>
            <a:r>
              <a:rPr lang="en-US" altLang="zh-CN" sz="2700" b="1" dirty="0" err="1"/>
              <a:t>Z_c</a:t>
            </a:r>
            <a:r>
              <a:rPr lang="en-US" altLang="zh-CN" sz="2700" b="1" dirty="0"/>
              <a:t>$(3900)</a:t>
            </a:r>
            <a:endParaRPr lang="zh-CN" altLang="en-US" sz="2700" b="1" dirty="0"/>
          </a:p>
        </p:txBody>
      </p:sp>
      <p:sp>
        <p:nvSpPr>
          <p:cNvPr id="8" name="矩形 5"/>
          <p:cNvSpPr/>
          <p:nvPr/>
        </p:nvSpPr>
        <p:spPr>
          <a:xfrm>
            <a:off x="4277320" y="6292633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2021-5-26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8365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74BDB-595A-43C4-8D91-4E3E0C96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r>
              <a:rPr lang="zh-CN" altLang="en-US" dirty="0"/>
              <a:t>文章的引文进行分类扩展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336909-DAF0-4B7B-BC59-0579D8CC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9" y="965939"/>
            <a:ext cx="2400967" cy="24630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CEBB41-3569-4192-A6CF-EF7278D62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9" y="3552116"/>
            <a:ext cx="2400968" cy="24630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DF16B6F-4567-41FE-B60E-1193B0822125}"/>
              </a:ext>
            </a:extLst>
          </p:cNvPr>
          <p:cNvSpPr/>
          <p:nvPr/>
        </p:nvSpPr>
        <p:spPr>
          <a:xfrm>
            <a:off x="3704253" y="6220456"/>
            <a:ext cx="8487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dirty="0"/>
              <a:t>更多</a:t>
            </a:r>
            <a:r>
              <a:rPr lang="en-US" altLang="zh-CN" sz="2100" dirty="0"/>
              <a:t>:</a:t>
            </a:r>
            <a:r>
              <a:rPr lang="zh-CN" altLang="en-US" sz="2100" dirty="0"/>
              <a:t>https://inspirehep.net/help/knowledge-base/inspire-paper-search/</a:t>
            </a:r>
            <a:endParaRPr lang="en-US" altLang="zh-CN" sz="21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43B7A1-893F-4A69-A59F-6A56C96AF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109" y="983820"/>
            <a:ext cx="7755330" cy="523663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3885FE6-FF60-45BE-A621-5B012BB7327D}"/>
              </a:ext>
            </a:extLst>
          </p:cNvPr>
          <p:cNvSpPr/>
          <p:nvPr/>
        </p:nvSpPr>
        <p:spPr>
          <a:xfrm>
            <a:off x="1596350" y="1262252"/>
            <a:ext cx="2381009" cy="400110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ac=author count</a:t>
            </a:r>
            <a:endParaRPr lang="en-US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A7077EE5-F5D5-4B53-8EF8-490FE4A0F546}"/>
              </a:ext>
            </a:extLst>
          </p:cNvPr>
          <p:cNvSpPr/>
          <p:nvPr/>
        </p:nvSpPr>
        <p:spPr>
          <a:xfrm>
            <a:off x="9073615" y="578910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2021-5-26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1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引文关系网络图</a:t>
            </a:r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id="{E0896B3B-471D-4B61-8716-1C29C5AF48D5}"/>
              </a:ext>
            </a:extLst>
          </p:cNvPr>
          <p:cNvSpPr/>
          <p:nvPr/>
        </p:nvSpPr>
        <p:spPr>
          <a:xfrm>
            <a:off x="4277320" y="6292633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2021-5-27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C3C5C6-C813-4F19-BC47-0447BE0A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63" y="834713"/>
            <a:ext cx="9155516" cy="53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49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6F9E617-3A5F-49B2-84C9-37C54F4A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359" y="989702"/>
            <a:ext cx="3537675" cy="41895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A3307BE-2BAD-4A11-A9F2-55EDD2C5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引文关系网络图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362D028-7AB9-44DB-9AB2-1A11282E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649" y="3825961"/>
            <a:ext cx="2669299" cy="727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2100" b="1" dirty="0"/>
              <a:t>相关文献：越查越广</a:t>
            </a:r>
            <a:br>
              <a:rPr lang="en-US" altLang="zh-CN" sz="2100" b="1" dirty="0"/>
            </a:br>
            <a:r>
              <a:rPr lang="en-US" altLang="zh-CN" sz="2100" b="1" dirty="0"/>
              <a:t>cocited:recid:1225275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1EF0A57-B619-4D9C-BE86-5A819908AB90}"/>
              </a:ext>
            </a:extLst>
          </p:cNvPr>
          <p:cNvSpPr/>
          <p:nvPr/>
        </p:nvSpPr>
        <p:spPr>
          <a:xfrm>
            <a:off x="223140" y="980306"/>
            <a:ext cx="39773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FF00"/>
                </a:solidFill>
              </a:rPr>
              <a:t>参考文献：越查越深，追根溯源</a:t>
            </a:r>
            <a:br>
              <a:rPr lang="en-US" altLang="zh-CN" sz="2100" b="1" dirty="0">
                <a:solidFill>
                  <a:srgbClr val="FFFF00"/>
                </a:solidFill>
              </a:rPr>
            </a:br>
            <a:r>
              <a:rPr lang="en-US" altLang="zh-CN" sz="2100" b="1" dirty="0">
                <a:solidFill>
                  <a:srgbClr val="FFFF00"/>
                </a:solidFill>
              </a:rPr>
              <a:t>citedby:recid:1225275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23682F-D913-45D5-A4EB-A6ED1D7D61C3}"/>
              </a:ext>
            </a:extLst>
          </p:cNvPr>
          <p:cNvSpPr/>
          <p:nvPr/>
        </p:nvSpPr>
        <p:spPr>
          <a:xfrm>
            <a:off x="4420469" y="1063028"/>
            <a:ext cx="29674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FFC000"/>
                </a:solidFill>
              </a:rPr>
              <a:t>核心文章：高质量</a:t>
            </a:r>
            <a:endParaRPr lang="en-US" altLang="zh-CN" sz="2700" b="1" dirty="0">
              <a:solidFill>
                <a:srgbClr val="FFC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5DD2B1-2F14-4C31-AD0B-812046CB6284}"/>
              </a:ext>
            </a:extLst>
          </p:cNvPr>
          <p:cNvSpPr/>
          <p:nvPr/>
        </p:nvSpPr>
        <p:spPr>
          <a:xfrm>
            <a:off x="8022965" y="181458"/>
            <a:ext cx="30844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FF00"/>
                </a:solidFill>
              </a:rPr>
              <a:t>施引文献：越查越新</a:t>
            </a:r>
            <a:br>
              <a:rPr lang="en-US" altLang="zh-CN" sz="2100" b="1" dirty="0">
                <a:solidFill>
                  <a:srgbClr val="FFFF00"/>
                </a:solidFill>
              </a:rPr>
            </a:br>
            <a:r>
              <a:rPr lang="en-US" altLang="zh-CN" sz="2100" b="1" dirty="0">
                <a:solidFill>
                  <a:srgbClr val="FFFF00"/>
                </a:solidFill>
              </a:rPr>
              <a:t>refersto:recid:1225275</a:t>
            </a:r>
            <a:endParaRPr lang="zh-CN" altLang="en-US" sz="2100" b="1" dirty="0">
              <a:solidFill>
                <a:srgbClr val="FFFF00"/>
              </a:solidFill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1D466357-EC35-4B80-B3C5-7E875911587C}"/>
              </a:ext>
            </a:extLst>
          </p:cNvPr>
          <p:cNvSpPr/>
          <p:nvPr/>
        </p:nvSpPr>
        <p:spPr>
          <a:xfrm rot="5400000">
            <a:off x="3681391" y="2236573"/>
            <a:ext cx="420130" cy="63431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A85434F9-4A34-4BBB-B45C-4BC38507422B}"/>
              </a:ext>
            </a:extLst>
          </p:cNvPr>
          <p:cNvSpPr/>
          <p:nvPr/>
        </p:nvSpPr>
        <p:spPr>
          <a:xfrm rot="13473237">
            <a:off x="7515732" y="1119252"/>
            <a:ext cx="420130" cy="63431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5" name="矩形 5">
            <a:extLst>
              <a:ext uri="{FF2B5EF4-FFF2-40B4-BE49-F238E27FC236}">
                <a16:creationId xmlns:a16="http://schemas.microsoft.com/office/drawing/2014/main" id="{BC79F715-6192-4EE3-86AA-8784057416F2}"/>
              </a:ext>
            </a:extLst>
          </p:cNvPr>
          <p:cNvSpPr/>
          <p:nvPr/>
        </p:nvSpPr>
        <p:spPr>
          <a:xfrm>
            <a:off x="9912001" y="6238093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2021-5-27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3148DCC-87F0-4687-9025-10F23883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15" y="4563181"/>
            <a:ext cx="5334000" cy="182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DE7421-9E2A-4EAC-8734-E3AE8E31F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404" y="1872022"/>
            <a:ext cx="3367383" cy="14138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063A26-47A1-41C2-9205-6B119DC9B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40" y="1628402"/>
            <a:ext cx="3323361" cy="39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B3A3F-C2EF-4315-8E3C-0E49F812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r>
              <a:rPr lang="zh-CN" altLang="en-US" dirty="0"/>
              <a:t>核心文献的他引文章列表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0B820E4-D24B-4D60-A80F-E9C1F4F868D4}"/>
              </a:ext>
            </a:extLst>
          </p:cNvPr>
          <p:cNvSpPr/>
          <p:nvPr/>
        </p:nvSpPr>
        <p:spPr>
          <a:xfrm>
            <a:off x="196991" y="837177"/>
            <a:ext cx="40911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FFFF00"/>
                </a:solidFill>
              </a:rPr>
              <a:t>refersto</a:t>
            </a:r>
            <a:r>
              <a:rPr lang="zh-CN" altLang="en-US" sz="3000" b="1" dirty="0">
                <a:solidFill>
                  <a:srgbClr val="FFC000"/>
                </a:solidFill>
              </a:rPr>
              <a:t>x</a:t>
            </a:r>
            <a:r>
              <a:rPr lang="zh-CN" altLang="en-US" sz="2700" b="1" dirty="0">
                <a:solidFill>
                  <a:srgbClr val="FFFF00"/>
                </a:solidFill>
              </a:rPr>
              <a:t>:recid:1225275</a:t>
            </a:r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4D711B65-F8FC-408A-AD47-0B0767C417E3}"/>
              </a:ext>
            </a:extLst>
          </p:cNvPr>
          <p:cNvSpPr/>
          <p:nvPr/>
        </p:nvSpPr>
        <p:spPr>
          <a:xfrm>
            <a:off x="4962995" y="6376670"/>
            <a:ext cx="1976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2021-5-27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68872E-4F25-4C37-9CDA-FD301B5A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391467"/>
            <a:ext cx="5138111" cy="46295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9F75BB-DE02-4284-BFF1-41FFC2AC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16" y="1399345"/>
            <a:ext cx="3852198" cy="45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1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形成完整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r>
              <a:rPr lang="zh-CN" altLang="en-US" dirty="0"/>
              <a:t>专题文献信息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991" y="1343770"/>
            <a:ext cx="11149519" cy="46674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高引综述文章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实验综述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理论综述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高引实验文章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直接相关实验研究进展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间接相关实验研究进展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高引理论文章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</a:t>
            </a:r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-II</a:t>
            </a:r>
          </a:p>
          <a:p>
            <a:pPr>
              <a:buFont typeface="+mj-lt"/>
              <a:buAutoNum type="arabicPeriod"/>
            </a:pPr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5" name="思想气泡: 云 4"/>
          <p:cNvSpPr/>
          <p:nvPr/>
        </p:nvSpPr>
        <p:spPr>
          <a:xfrm>
            <a:off x="3181739" y="550790"/>
            <a:ext cx="9010261" cy="4823927"/>
          </a:xfrm>
          <a:prstGeom prst="cloudCallout">
            <a:avLst>
              <a:gd name="adj1" fmla="val -35041"/>
              <a:gd name="adj2" fmla="val 5597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1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研究现状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2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本质的可能解释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3</a:t>
            </a:r>
            <a:r>
              <a:rPr lang="zh-CN" altLang="en-US" sz="2700" dirty="0">
                <a:solidFill>
                  <a:srgbClr val="FF6600"/>
                </a:solidFill>
              </a:rPr>
              <a:t>）研究团体（谁对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感兴趣？）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4</a:t>
            </a:r>
            <a:r>
              <a:rPr lang="zh-CN" altLang="en-US" sz="2700" dirty="0">
                <a:solidFill>
                  <a:srgbClr val="FF6600"/>
                </a:solidFill>
              </a:rPr>
              <a:t>）还需要解决什么关键问题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5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>
                <a:solidFill>
                  <a:srgbClr val="FF6600"/>
                </a:solidFill>
              </a:rPr>
              <a:t>… …</a:t>
            </a:r>
            <a:endParaRPr lang="zh-CN" altLang="en-US" sz="27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6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EF269-DCDF-4D7A-8762-C56D348A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文献管理工具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880B4F-7AC0-4536-8E63-9495A885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9" y="802291"/>
            <a:ext cx="7557797" cy="525348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88FBB6A-4E69-4F03-B862-44CC21C3B73A}"/>
              </a:ext>
            </a:extLst>
          </p:cNvPr>
          <p:cNvSpPr/>
          <p:nvPr/>
        </p:nvSpPr>
        <p:spPr>
          <a:xfrm>
            <a:off x="8940451" y="2324411"/>
            <a:ext cx="2273379" cy="2017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900" b="1" dirty="0" err="1">
                <a:solidFill>
                  <a:srgbClr val="FF9900"/>
                </a:solidFill>
              </a:rPr>
              <a:t>Citavi</a:t>
            </a:r>
            <a:br>
              <a:rPr lang="en-US" altLang="zh-CN" sz="2900" b="1" dirty="0">
                <a:solidFill>
                  <a:srgbClr val="FF9900"/>
                </a:solidFill>
              </a:rPr>
            </a:br>
            <a:r>
              <a:rPr lang="en-US" altLang="zh-CN" sz="2900" b="1" dirty="0">
                <a:solidFill>
                  <a:srgbClr val="FF9900"/>
                </a:solidFill>
              </a:rPr>
              <a:t>EndNote X9</a:t>
            </a:r>
            <a:br>
              <a:rPr lang="en-US" altLang="zh-CN" sz="2900" b="1" dirty="0">
                <a:solidFill>
                  <a:srgbClr val="FF9900"/>
                </a:solidFill>
              </a:rPr>
            </a:br>
            <a:r>
              <a:rPr lang="en-US" altLang="zh-CN" sz="2900" b="1" dirty="0" err="1">
                <a:solidFill>
                  <a:srgbClr val="FF9900"/>
                </a:solidFill>
              </a:rPr>
              <a:t>BibDesk</a:t>
            </a:r>
            <a:endParaRPr lang="zh-CN" altLang="en-US" sz="2900" b="1" dirty="0">
              <a:solidFill>
                <a:srgbClr val="FF99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EBC21C-EBD3-4591-85B2-8D0954B97168}"/>
              </a:ext>
            </a:extLst>
          </p:cNvPr>
          <p:cNvSpPr/>
          <p:nvPr/>
        </p:nvSpPr>
        <p:spPr>
          <a:xfrm>
            <a:off x="2505590" y="5686377"/>
            <a:ext cx="4844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https://www.softhead-citavi.com/blog/2314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74FD18-697A-4947-BBD6-FD29EB786CF1}"/>
              </a:ext>
            </a:extLst>
          </p:cNvPr>
          <p:cNvSpPr/>
          <p:nvPr/>
        </p:nvSpPr>
        <p:spPr>
          <a:xfrm>
            <a:off x="7976624" y="4357391"/>
            <a:ext cx="3692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翻译工具</a:t>
            </a:r>
            <a:br>
              <a:rPr lang="en-US" altLang="zh-CN" dirty="0"/>
            </a:br>
            <a:r>
              <a:rPr lang="en-US" altLang="zh-CN" dirty="0" err="1"/>
              <a:t>Saladict+Alfred</a:t>
            </a:r>
            <a:r>
              <a:rPr lang="en-US" altLang="zh-CN" dirty="0"/>
              <a:t>(Mac)/Quicker(Win)</a:t>
            </a:r>
          </a:p>
          <a:p>
            <a:r>
              <a:rPr lang="zh-CN" altLang="en-US" dirty="0"/>
              <a:t>语法工具</a:t>
            </a:r>
            <a:br>
              <a:rPr lang="en-US" altLang="zh-CN" dirty="0"/>
            </a:br>
            <a:r>
              <a:rPr lang="en-US" altLang="zh-CN" dirty="0" err="1"/>
              <a:t>Wordfast</a:t>
            </a:r>
            <a:r>
              <a:rPr lang="en-US" altLang="zh-CN" dirty="0"/>
              <a:t>, </a:t>
            </a:r>
            <a:r>
              <a:rPr lang="en-US" altLang="zh-CN" dirty="0" err="1"/>
              <a:t>Grammaly</a:t>
            </a:r>
            <a:r>
              <a:rPr lang="en-US" altLang="zh-CN" dirty="0"/>
              <a:t>,</a:t>
            </a:r>
            <a:r>
              <a:rPr lang="zh-CN" altLang="en-US" dirty="0"/>
              <a:t>秘塔猫写作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Quicker</a:t>
            </a:r>
            <a:endParaRPr lang="zh-CN" altLang="en-US" dirty="0"/>
          </a:p>
        </p:txBody>
      </p:sp>
      <p:pic>
        <p:nvPicPr>
          <p:cNvPr id="2050" name="Picture 2" descr="https://gimg2.baidu.com/image_search/src=http%3A%2F%2Fi-7.vcimg.com%2Fcrop%2F6ec44fcbc5bcc1e0966da7ea94c8cff381196%28600x%29%2Fthumb.jpg&amp;refer=http%3A%2F%2Fi-7.vcimg.com&amp;app=2002&amp;size=f9999,10000&amp;q=a80&amp;n=0&amp;g=0n&amp;fmt=jpeg?sec=1617506843&amp;t=d0f1a2119e387c9e858eb7a0b3c99899">
            <a:extLst>
              <a:ext uri="{FF2B5EF4-FFF2-40B4-BE49-F238E27FC236}">
                <a16:creationId xmlns:a16="http://schemas.microsoft.com/office/drawing/2014/main" id="{5410771B-9B54-444E-97B0-76F8061B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95" y="802291"/>
            <a:ext cx="3429578" cy="15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27275" y="95194"/>
            <a:ext cx="12123924" cy="3421062"/>
            <a:chOff x="0" y="0"/>
            <a:chExt cx="12123924" cy="3421062"/>
          </a:xfrm>
        </p:grpSpPr>
        <p:pic>
          <p:nvPicPr>
            <p:cNvPr id="112" name="Picture 106" descr="space2"/>
            <p:cNvPicPr>
              <a:picLocks noChangeArrowheads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94" y="0"/>
              <a:ext cx="6717230" cy="342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05" descr="space2"/>
            <p:cNvPicPr>
              <a:picLocks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347"/>
              <a:ext cx="6251510" cy="284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-58738" y="3934687"/>
            <a:ext cx="12250738" cy="2882038"/>
            <a:chOff x="247" y="4566"/>
            <a:chExt cx="3829" cy="1431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2" name="Group 25"/>
            <p:cNvGrpSpPr>
              <a:grpSpLocks/>
            </p:cNvGrpSpPr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59" name="Line 2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Line 3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Line 3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Line 3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Group 47"/>
            <p:cNvGrpSpPr>
              <a:grpSpLocks/>
            </p:cNvGrpSpPr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44" name="Group 48"/>
              <p:cNvGrpSpPr>
                <a:grpSpLocks/>
              </p:cNvGrpSpPr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Group 53"/>
              <p:cNvGrpSpPr>
                <a:grpSpLocks/>
              </p:cNvGrpSpPr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46" name="Line 54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Line 56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Line 59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Line 62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" name="Group 63"/>
          <p:cNvGrpSpPr>
            <a:grpSpLocks/>
          </p:cNvGrpSpPr>
          <p:nvPr/>
        </p:nvGrpSpPr>
        <p:grpSpPr bwMode="auto">
          <a:xfrm>
            <a:off x="259258" y="1141138"/>
            <a:ext cx="11722210" cy="4796694"/>
            <a:chOff x="462" y="1657"/>
            <a:chExt cx="4896" cy="2172"/>
          </a:xfrm>
        </p:grpSpPr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Oval 78"/>
            <p:cNvSpPr>
              <a:spLocks noChangeArrowheads="1"/>
            </p:cNvSpPr>
            <p:nvPr/>
          </p:nvSpPr>
          <p:spPr bwMode="auto">
            <a:xfrm>
              <a:off x="2318" y="2537"/>
              <a:ext cx="23" cy="23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1" name="Group 79"/>
          <p:cNvGrpSpPr>
            <a:grpSpLocks/>
          </p:cNvGrpSpPr>
          <p:nvPr/>
        </p:nvGrpSpPr>
        <p:grpSpPr bwMode="auto">
          <a:xfrm>
            <a:off x="3634312" y="1927081"/>
            <a:ext cx="1858343" cy="1308401"/>
            <a:chOff x="126" y="98"/>
            <a:chExt cx="5458" cy="4151"/>
          </a:xfrm>
        </p:grpSpPr>
        <p:sp>
          <p:nvSpPr>
            <p:cNvPr id="102" name="Freeform 80"/>
            <p:cNvSpPr>
              <a:spLocks/>
            </p:cNvSpPr>
            <p:nvPr/>
          </p:nvSpPr>
          <p:spPr bwMode="blackWhite">
            <a:xfrm>
              <a:off x="126" y="98"/>
              <a:ext cx="5458" cy="3926"/>
            </a:xfrm>
            <a:custGeom>
              <a:avLst/>
              <a:gdLst>
                <a:gd name="T0" fmla="*/ 1076 w 822"/>
                <a:gd name="T1" fmla="*/ 922 h 592"/>
                <a:gd name="T2" fmla="*/ 797 w 822"/>
                <a:gd name="T3" fmla="*/ 988 h 592"/>
                <a:gd name="T4" fmla="*/ 564 w 822"/>
                <a:gd name="T5" fmla="*/ 1313 h 592"/>
                <a:gd name="T6" fmla="*/ 398 w 822"/>
                <a:gd name="T7" fmla="*/ 1671 h 592"/>
                <a:gd name="T8" fmla="*/ 80 w 822"/>
                <a:gd name="T9" fmla="*/ 1791 h 592"/>
                <a:gd name="T10" fmla="*/ 27 w 822"/>
                <a:gd name="T11" fmla="*/ 2009 h 592"/>
                <a:gd name="T12" fmla="*/ 93 w 822"/>
                <a:gd name="T13" fmla="*/ 2175 h 592"/>
                <a:gd name="T14" fmla="*/ 365 w 822"/>
                <a:gd name="T15" fmla="*/ 2387 h 592"/>
                <a:gd name="T16" fmla="*/ 452 w 822"/>
                <a:gd name="T17" fmla="*/ 2673 h 592"/>
                <a:gd name="T18" fmla="*/ 452 w 822"/>
                <a:gd name="T19" fmla="*/ 2852 h 592"/>
                <a:gd name="T20" fmla="*/ 810 w 822"/>
                <a:gd name="T21" fmla="*/ 2984 h 592"/>
                <a:gd name="T22" fmla="*/ 969 w 822"/>
                <a:gd name="T23" fmla="*/ 3071 h 592"/>
                <a:gd name="T24" fmla="*/ 1288 w 822"/>
                <a:gd name="T25" fmla="*/ 3163 h 592"/>
                <a:gd name="T26" fmla="*/ 1773 w 822"/>
                <a:gd name="T27" fmla="*/ 3090 h 592"/>
                <a:gd name="T28" fmla="*/ 1985 w 822"/>
                <a:gd name="T29" fmla="*/ 3031 h 592"/>
                <a:gd name="T30" fmla="*/ 2085 w 822"/>
                <a:gd name="T31" fmla="*/ 3124 h 592"/>
                <a:gd name="T32" fmla="*/ 2224 w 822"/>
                <a:gd name="T33" fmla="*/ 3356 h 592"/>
                <a:gd name="T34" fmla="*/ 2211 w 822"/>
                <a:gd name="T35" fmla="*/ 3535 h 592"/>
                <a:gd name="T36" fmla="*/ 2271 w 822"/>
                <a:gd name="T37" fmla="*/ 3674 h 592"/>
                <a:gd name="T38" fmla="*/ 2483 w 822"/>
                <a:gd name="T39" fmla="*/ 3833 h 592"/>
                <a:gd name="T40" fmla="*/ 2563 w 822"/>
                <a:gd name="T41" fmla="*/ 3694 h 592"/>
                <a:gd name="T42" fmla="*/ 2689 w 822"/>
                <a:gd name="T43" fmla="*/ 3674 h 592"/>
                <a:gd name="T44" fmla="*/ 2868 w 822"/>
                <a:gd name="T45" fmla="*/ 3667 h 592"/>
                <a:gd name="T46" fmla="*/ 3054 w 822"/>
                <a:gd name="T47" fmla="*/ 3807 h 592"/>
                <a:gd name="T48" fmla="*/ 3234 w 822"/>
                <a:gd name="T49" fmla="*/ 3926 h 592"/>
                <a:gd name="T50" fmla="*/ 3532 w 822"/>
                <a:gd name="T51" fmla="*/ 3701 h 592"/>
                <a:gd name="T52" fmla="*/ 4024 w 822"/>
                <a:gd name="T53" fmla="*/ 3442 h 592"/>
                <a:gd name="T54" fmla="*/ 4210 w 822"/>
                <a:gd name="T55" fmla="*/ 3130 h 592"/>
                <a:gd name="T56" fmla="*/ 4269 w 822"/>
                <a:gd name="T57" fmla="*/ 2931 h 592"/>
                <a:gd name="T58" fmla="*/ 4243 w 822"/>
                <a:gd name="T59" fmla="*/ 2805 h 592"/>
                <a:gd name="T60" fmla="*/ 4077 w 822"/>
                <a:gd name="T61" fmla="*/ 2447 h 592"/>
                <a:gd name="T62" fmla="*/ 4210 w 822"/>
                <a:gd name="T63" fmla="*/ 2222 h 592"/>
                <a:gd name="T64" fmla="*/ 4203 w 822"/>
                <a:gd name="T65" fmla="*/ 2096 h 592"/>
                <a:gd name="T66" fmla="*/ 3911 w 822"/>
                <a:gd name="T67" fmla="*/ 2023 h 592"/>
                <a:gd name="T68" fmla="*/ 4123 w 822"/>
                <a:gd name="T69" fmla="*/ 1810 h 592"/>
                <a:gd name="T70" fmla="*/ 4230 w 822"/>
                <a:gd name="T71" fmla="*/ 1963 h 592"/>
                <a:gd name="T72" fmla="*/ 4588 w 822"/>
                <a:gd name="T73" fmla="*/ 1771 h 592"/>
                <a:gd name="T74" fmla="*/ 4874 w 822"/>
                <a:gd name="T75" fmla="*/ 1651 h 592"/>
                <a:gd name="T76" fmla="*/ 5026 w 822"/>
                <a:gd name="T77" fmla="*/ 1492 h 592"/>
                <a:gd name="T78" fmla="*/ 5146 w 822"/>
                <a:gd name="T79" fmla="*/ 1214 h 592"/>
                <a:gd name="T80" fmla="*/ 5412 w 822"/>
                <a:gd name="T81" fmla="*/ 909 h 592"/>
                <a:gd name="T82" fmla="*/ 5066 w 822"/>
                <a:gd name="T83" fmla="*/ 723 h 592"/>
                <a:gd name="T84" fmla="*/ 4827 w 822"/>
                <a:gd name="T85" fmla="*/ 557 h 592"/>
                <a:gd name="T86" fmla="*/ 4628 w 822"/>
                <a:gd name="T87" fmla="*/ 80 h 592"/>
                <a:gd name="T88" fmla="*/ 4183 w 822"/>
                <a:gd name="T89" fmla="*/ 73 h 592"/>
                <a:gd name="T90" fmla="*/ 4024 w 822"/>
                <a:gd name="T91" fmla="*/ 484 h 592"/>
                <a:gd name="T92" fmla="*/ 3752 w 822"/>
                <a:gd name="T93" fmla="*/ 769 h 592"/>
                <a:gd name="T94" fmla="*/ 4017 w 822"/>
                <a:gd name="T95" fmla="*/ 855 h 592"/>
                <a:gd name="T96" fmla="*/ 3825 w 822"/>
                <a:gd name="T97" fmla="*/ 1048 h 592"/>
                <a:gd name="T98" fmla="*/ 3426 w 822"/>
                <a:gd name="T99" fmla="*/ 1187 h 592"/>
                <a:gd name="T100" fmla="*/ 3181 w 822"/>
                <a:gd name="T101" fmla="*/ 1512 h 592"/>
                <a:gd name="T102" fmla="*/ 2457 w 822"/>
                <a:gd name="T103" fmla="*/ 1499 h 592"/>
                <a:gd name="T104" fmla="*/ 1580 w 822"/>
                <a:gd name="T105" fmla="*/ 1180 h 592"/>
                <a:gd name="T106" fmla="*/ 1474 w 822"/>
                <a:gd name="T107" fmla="*/ 822 h 592"/>
                <a:gd name="T108" fmla="*/ 1554 w 822"/>
                <a:gd name="T109" fmla="*/ 1015 h 5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22" h="592">
                  <a:moveTo>
                    <a:pt x="177" y="96"/>
                  </a:moveTo>
                  <a:cubicBezTo>
                    <a:pt x="175" y="99"/>
                    <a:pt x="172" y="99"/>
                    <a:pt x="171" y="102"/>
                  </a:cubicBezTo>
                  <a:cubicBezTo>
                    <a:pt x="171" y="105"/>
                    <a:pt x="171" y="107"/>
                    <a:pt x="170" y="109"/>
                  </a:cubicBezTo>
                  <a:cubicBezTo>
                    <a:pt x="170" y="110"/>
                    <a:pt x="168" y="110"/>
                    <a:pt x="167" y="111"/>
                  </a:cubicBezTo>
                  <a:cubicBezTo>
                    <a:pt x="163" y="111"/>
                    <a:pt x="162" y="112"/>
                    <a:pt x="158" y="112"/>
                  </a:cubicBezTo>
                  <a:cubicBezTo>
                    <a:pt x="155" y="122"/>
                    <a:pt x="160" y="129"/>
                    <a:pt x="162" y="139"/>
                  </a:cubicBezTo>
                  <a:cubicBezTo>
                    <a:pt x="161" y="139"/>
                    <a:pt x="151" y="144"/>
                    <a:pt x="150" y="144"/>
                  </a:cubicBezTo>
                  <a:cubicBezTo>
                    <a:pt x="147" y="144"/>
                    <a:pt x="145" y="140"/>
                    <a:pt x="145" y="140"/>
                  </a:cubicBezTo>
                  <a:cubicBezTo>
                    <a:pt x="139" y="141"/>
                    <a:pt x="141" y="141"/>
                    <a:pt x="135" y="140"/>
                  </a:cubicBezTo>
                  <a:cubicBezTo>
                    <a:pt x="133" y="139"/>
                    <a:pt x="128" y="137"/>
                    <a:pt x="128" y="137"/>
                  </a:cubicBezTo>
                  <a:cubicBezTo>
                    <a:pt x="122" y="139"/>
                    <a:pt x="126" y="142"/>
                    <a:pt x="125" y="144"/>
                  </a:cubicBezTo>
                  <a:lnTo>
                    <a:pt x="120" y="149"/>
                  </a:lnTo>
                  <a:lnTo>
                    <a:pt x="116" y="161"/>
                  </a:lnTo>
                  <a:lnTo>
                    <a:pt x="114" y="172"/>
                  </a:lnTo>
                  <a:cubicBezTo>
                    <a:pt x="126" y="183"/>
                    <a:pt x="108" y="175"/>
                    <a:pt x="85" y="182"/>
                  </a:cubicBezTo>
                  <a:cubicBezTo>
                    <a:pt x="84" y="182"/>
                    <a:pt x="83" y="186"/>
                    <a:pt x="82" y="187"/>
                  </a:cubicBezTo>
                  <a:cubicBezTo>
                    <a:pt x="85" y="191"/>
                    <a:pt x="84" y="188"/>
                    <a:pt x="87" y="190"/>
                  </a:cubicBezTo>
                  <a:cubicBezTo>
                    <a:pt x="86" y="194"/>
                    <a:pt x="85" y="194"/>
                    <a:pt x="85" y="198"/>
                  </a:cubicBezTo>
                  <a:cubicBezTo>
                    <a:pt x="85" y="200"/>
                    <a:pt x="90" y="207"/>
                    <a:pt x="90" y="208"/>
                  </a:cubicBezTo>
                  <a:cubicBezTo>
                    <a:pt x="91" y="226"/>
                    <a:pt x="90" y="221"/>
                    <a:pt x="82" y="226"/>
                  </a:cubicBezTo>
                  <a:cubicBezTo>
                    <a:pt x="82" y="228"/>
                    <a:pt x="85" y="230"/>
                    <a:pt x="85" y="231"/>
                  </a:cubicBezTo>
                  <a:cubicBezTo>
                    <a:pt x="85" y="235"/>
                    <a:pt x="83" y="237"/>
                    <a:pt x="82" y="241"/>
                  </a:cubicBezTo>
                  <a:cubicBezTo>
                    <a:pt x="81" y="244"/>
                    <a:pt x="78" y="244"/>
                    <a:pt x="74" y="246"/>
                  </a:cubicBezTo>
                  <a:cubicBezTo>
                    <a:pt x="70" y="248"/>
                    <a:pt x="63" y="249"/>
                    <a:pt x="60" y="252"/>
                  </a:cubicBezTo>
                  <a:cubicBezTo>
                    <a:pt x="56" y="253"/>
                    <a:pt x="59" y="258"/>
                    <a:pt x="56" y="259"/>
                  </a:cubicBezTo>
                  <a:cubicBezTo>
                    <a:pt x="52" y="260"/>
                    <a:pt x="41" y="257"/>
                    <a:pt x="38" y="258"/>
                  </a:cubicBezTo>
                  <a:cubicBezTo>
                    <a:pt x="33" y="259"/>
                    <a:pt x="35" y="265"/>
                    <a:pt x="33" y="267"/>
                  </a:cubicBezTo>
                  <a:cubicBezTo>
                    <a:pt x="32" y="269"/>
                    <a:pt x="29" y="272"/>
                    <a:pt x="27" y="272"/>
                  </a:cubicBezTo>
                  <a:cubicBezTo>
                    <a:pt x="26" y="272"/>
                    <a:pt x="27" y="269"/>
                    <a:pt x="24" y="269"/>
                  </a:cubicBezTo>
                  <a:cubicBezTo>
                    <a:pt x="19" y="270"/>
                    <a:pt x="17" y="268"/>
                    <a:pt x="12" y="270"/>
                  </a:cubicBezTo>
                  <a:cubicBezTo>
                    <a:pt x="11" y="270"/>
                    <a:pt x="11" y="273"/>
                    <a:pt x="10" y="273"/>
                  </a:cubicBezTo>
                  <a:cubicBezTo>
                    <a:pt x="9" y="274"/>
                    <a:pt x="7" y="274"/>
                    <a:pt x="5" y="275"/>
                  </a:cubicBezTo>
                  <a:cubicBezTo>
                    <a:pt x="4" y="279"/>
                    <a:pt x="2" y="282"/>
                    <a:pt x="0" y="287"/>
                  </a:cubicBezTo>
                  <a:cubicBezTo>
                    <a:pt x="0" y="290"/>
                    <a:pt x="3" y="289"/>
                    <a:pt x="4" y="292"/>
                  </a:cubicBezTo>
                  <a:cubicBezTo>
                    <a:pt x="5" y="294"/>
                    <a:pt x="3" y="297"/>
                    <a:pt x="4" y="299"/>
                  </a:cubicBezTo>
                  <a:cubicBezTo>
                    <a:pt x="4" y="301"/>
                    <a:pt x="3" y="302"/>
                    <a:pt x="4" y="303"/>
                  </a:cubicBezTo>
                  <a:cubicBezTo>
                    <a:pt x="4" y="304"/>
                    <a:pt x="5" y="304"/>
                    <a:pt x="6" y="304"/>
                  </a:cubicBezTo>
                  <a:cubicBezTo>
                    <a:pt x="7" y="305"/>
                    <a:pt x="8" y="301"/>
                    <a:pt x="10" y="302"/>
                  </a:cubicBezTo>
                  <a:cubicBezTo>
                    <a:pt x="13" y="303"/>
                    <a:pt x="17" y="307"/>
                    <a:pt x="18" y="310"/>
                  </a:cubicBezTo>
                  <a:cubicBezTo>
                    <a:pt x="18" y="312"/>
                    <a:pt x="21" y="315"/>
                    <a:pt x="20" y="318"/>
                  </a:cubicBezTo>
                  <a:cubicBezTo>
                    <a:pt x="19" y="319"/>
                    <a:pt x="20" y="322"/>
                    <a:pt x="20" y="323"/>
                  </a:cubicBezTo>
                  <a:cubicBezTo>
                    <a:pt x="20" y="324"/>
                    <a:pt x="13" y="326"/>
                    <a:pt x="14" y="328"/>
                  </a:cubicBezTo>
                  <a:cubicBezTo>
                    <a:pt x="15" y="329"/>
                    <a:pt x="22" y="329"/>
                    <a:pt x="24" y="329"/>
                  </a:cubicBezTo>
                  <a:cubicBezTo>
                    <a:pt x="27" y="330"/>
                    <a:pt x="28" y="331"/>
                    <a:pt x="29" y="333"/>
                  </a:cubicBezTo>
                  <a:cubicBezTo>
                    <a:pt x="31" y="346"/>
                    <a:pt x="25" y="333"/>
                    <a:pt x="32" y="344"/>
                  </a:cubicBezTo>
                  <a:cubicBezTo>
                    <a:pt x="34" y="349"/>
                    <a:pt x="36" y="348"/>
                    <a:pt x="39" y="350"/>
                  </a:cubicBezTo>
                  <a:lnTo>
                    <a:pt x="48" y="350"/>
                  </a:lnTo>
                  <a:lnTo>
                    <a:pt x="55" y="360"/>
                  </a:lnTo>
                  <a:lnTo>
                    <a:pt x="55" y="367"/>
                  </a:lnTo>
                  <a:cubicBezTo>
                    <a:pt x="56" y="372"/>
                    <a:pt x="55" y="373"/>
                    <a:pt x="58" y="377"/>
                  </a:cubicBezTo>
                  <a:cubicBezTo>
                    <a:pt x="59" y="379"/>
                    <a:pt x="61" y="379"/>
                    <a:pt x="61" y="379"/>
                  </a:cubicBezTo>
                  <a:cubicBezTo>
                    <a:pt x="62" y="381"/>
                    <a:pt x="60" y="384"/>
                    <a:pt x="61" y="386"/>
                  </a:cubicBezTo>
                  <a:cubicBezTo>
                    <a:pt x="61" y="389"/>
                    <a:pt x="66" y="393"/>
                    <a:pt x="67" y="395"/>
                  </a:cubicBezTo>
                  <a:cubicBezTo>
                    <a:pt x="68" y="398"/>
                    <a:pt x="70" y="401"/>
                    <a:pt x="68" y="403"/>
                  </a:cubicBezTo>
                  <a:cubicBezTo>
                    <a:pt x="66" y="411"/>
                    <a:pt x="65" y="405"/>
                    <a:pt x="59" y="406"/>
                  </a:cubicBezTo>
                  <a:cubicBezTo>
                    <a:pt x="57" y="406"/>
                    <a:pt x="60" y="411"/>
                    <a:pt x="59" y="412"/>
                  </a:cubicBezTo>
                  <a:cubicBezTo>
                    <a:pt x="59" y="413"/>
                    <a:pt x="62" y="410"/>
                    <a:pt x="62" y="411"/>
                  </a:cubicBezTo>
                  <a:cubicBezTo>
                    <a:pt x="63" y="413"/>
                    <a:pt x="64" y="414"/>
                    <a:pt x="65" y="415"/>
                  </a:cubicBezTo>
                  <a:cubicBezTo>
                    <a:pt x="65" y="416"/>
                    <a:pt x="60" y="422"/>
                    <a:pt x="60" y="423"/>
                  </a:cubicBezTo>
                  <a:cubicBezTo>
                    <a:pt x="62" y="426"/>
                    <a:pt x="66" y="430"/>
                    <a:pt x="68" y="430"/>
                  </a:cubicBezTo>
                  <a:lnTo>
                    <a:pt x="71" y="427"/>
                  </a:lnTo>
                  <a:cubicBezTo>
                    <a:pt x="72" y="426"/>
                    <a:pt x="69" y="425"/>
                    <a:pt x="75" y="428"/>
                  </a:cubicBezTo>
                  <a:cubicBezTo>
                    <a:pt x="78" y="430"/>
                    <a:pt x="85" y="437"/>
                    <a:pt x="90" y="440"/>
                  </a:cubicBezTo>
                  <a:cubicBezTo>
                    <a:pt x="94" y="442"/>
                    <a:pt x="99" y="441"/>
                    <a:pt x="102" y="441"/>
                  </a:cubicBezTo>
                  <a:cubicBezTo>
                    <a:pt x="105" y="442"/>
                    <a:pt x="105" y="439"/>
                    <a:pt x="108" y="440"/>
                  </a:cubicBezTo>
                  <a:cubicBezTo>
                    <a:pt x="111" y="441"/>
                    <a:pt x="118" y="447"/>
                    <a:pt x="122" y="450"/>
                  </a:cubicBezTo>
                  <a:cubicBezTo>
                    <a:pt x="126" y="454"/>
                    <a:pt x="126" y="458"/>
                    <a:pt x="127" y="459"/>
                  </a:cubicBezTo>
                  <a:cubicBezTo>
                    <a:pt x="129" y="461"/>
                    <a:pt x="130" y="460"/>
                    <a:pt x="131" y="460"/>
                  </a:cubicBezTo>
                  <a:cubicBezTo>
                    <a:pt x="132" y="460"/>
                    <a:pt x="132" y="457"/>
                    <a:pt x="133" y="456"/>
                  </a:cubicBezTo>
                  <a:cubicBezTo>
                    <a:pt x="134" y="456"/>
                    <a:pt x="136" y="455"/>
                    <a:pt x="138" y="456"/>
                  </a:cubicBezTo>
                  <a:cubicBezTo>
                    <a:pt x="140" y="457"/>
                    <a:pt x="141" y="460"/>
                    <a:pt x="142" y="461"/>
                  </a:cubicBezTo>
                  <a:cubicBezTo>
                    <a:pt x="144" y="462"/>
                    <a:pt x="145" y="463"/>
                    <a:pt x="146" y="463"/>
                  </a:cubicBezTo>
                  <a:cubicBezTo>
                    <a:pt x="147" y="463"/>
                    <a:pt x="149" y="459"/>
                    <a:pt x="150" y="461"/>
                  </a:cubicBezTo>
                  <a:cubicBezTo>
                    <a:pt x="152" y="463"/>
                    <a:pt x="151" y="470"/>
                    <a:pt x="154" y="472"/>
                  </a:cubicBezTo>
                  <a:cubicBezTo>
                    <a:pt x="155" y="474"/>
                    <a:pt x="163" y="470"/>
                    <a:pt x="165" y="470"/>
                  </a:cubicBezTo>
                  <a:cubicBezTo>
                    <a:pt x="168" y="471"/>
                    <a:pt x="169" y="474"/>
                    <a:pt x="171" y="475"/>
                  </a:cubicBezTo>
                  <a:cubicBezTo>
                    <a:pt x="172" y="475"/>
                    <a:pt x="176" y="478"/>
                    <a:pt x="177" y="479"/>
                  </a:cubicBezTo>
                  <a:cubicBezTo>
                    <a:pt x="186" y="480"/>
                    <a:pt x="186" y="479"/>
                    <a:pt x="194" y="477"/>
                  </a:cubicBezTo>
                  <a:cubicBezTo>
                    <a:pt x="200" y="478"/>
                    <a:pt x="197" y="482"/>
                    <a:pt x="202" y="483"/>
                  </a:cubicBezTo>
                  <a:cubicBezTo>
                    <a:pt x="206" y="484"/>
                    <a:pt x="205" y="475"/>
                    <a:pt x="212" y="475"/>
                  </a:cubicBezTo>
                  <a:cubicBezTo>
                    <a:pt x="219" y="474"/>
                    <a:pt x="237" y="481"/>
                    <a:pt x="243" y="481"/>
                  </a:cubicBezTo>
                  <a:cubicBezTo>
                    <a:pt x="249" y="482"/>
                    <a:pt x="246" y="479"/>
                    <a:pt x="247" y="478"/>
                  </a:cubicBezTo>
                  <a:cubicBezTo>
                    <a:pt x="248" y="477"/>
                    <a:pt x="250" y="477"/>
                    <a:pt x="253" y="475"/>
                  </a:cubicBezTo>
                  <a:cubicBezTo>
                    <a:pt x="256" y="473"/>
                    <a:pt x="263" y="468"/>
                    <a:pt x="267" y="466"/>
                  </a:cubicBezTo>
                  <a:cubicBezTo>
                    <a:pt x="269" y="465"/>
                    <a:pt x="272" y="463"/>
                    <a:pt x="272" y="463"/>
                  </a:cubicBezTo>
                  <a:cubicBezTo>
                    <a:pt x="274" y="462"/>
                    <a:pt x="277" y="457"/>
                    <a:pt x="278" y="456"/>
                  </a:cubicBezTo>
                  <a:cubicBezTo>
                    <a:pt x="281" y="455"/>
                    <a:pt x="285" y="457"/>
                    <a:pt x="287" y="457"/>
                  </a:cubicBezTo>
                  <a:cubicBezTo>
                    <a:pt x="290" y="456"/>
                    <a:pt x="291" y="458"/>
                    <a:pt x="291" y="458"/>
                  </a:cubicBezTo>
                  <a:cubicBezTo>
                    <a:pt x="292" y="458"/>
                    <a:pt x="294" y="452"/>
                    <a:pt x="295" y="454"/>
                  </a:cubicBezTo>
                  <a:cubicBezTo>
                    <a:pt x="297" y="454"/>
                    <a:pt x="299" y="456"/>
                    <a:pt x="299" y="457"/>
                  </a:cubicBezTo>
                  <a:cubicBezTo>
                    <a:pt x="299" y="458"/>
                    <a:pt x="297" y="458"/>
                    <a:pt x="298" y="459"/>
                  </a:cubicBezTo>
                  <a:cubicBezTo>
                    <a:pt x="298" y="460"/>
                    <a:pt x="301" y="461"/>
                    <a:pt x="301" y="462"/>
                  </a:cubicBezTo>
                  <a:cubicBezTo>
                    <a:pt x="301" y="463"/>
                    <a:pt x="299" y="465"/>
                    <a:pt x="299" y="466"/>
                  </a:cubicBezTo>
                  <a:cubicBezTo>
                    <a:pt x="298" y="468"/>
                    <a:pt x="299" y="469"/>
                    <a:pt x="300" y="470"/>
                  </a:cubicBezTo>
                  <a:cubicBezTo>
                    <a:pt x="301" y="471"/>
                    <a:pt x="303" y="471"/>
                    <a:pt x="304" y="471"/>
                  </a:cubicBezTo>
                  <a:cubicBezTo>
                    <a:pt x="306" y="471"/>
                    <a:pt x="311" y="471"/>
                    <a:pt x="314" y="471"/>
                  </a:cubicBezTo>
                  <a:cubicBezTo>
                    <a:pt x="318" y="471"/>
                    <a:pt x="321" y="471"/>
                    <a:pt x="323" y="472"/>
                  </a:cubicBezTo>
                  <a:cubicBezTo>
                    <a:pt x="325" y="473"/>
                    <a:pt x="325" y="476"/>
                    <a:pt x="325" y="478"/>
                  </a:cubicBezTo>
                  <a:cubicBezTo>
                    <a:pt x="325" y="480"/>
                    <a:pt x="324" y="482"/>
                    <a:pt x="324" y="483"/>
                  </a:cubicBezTo>
                  <a:cubicBezTo>
                    <a:pt x="325" y="485"/>
                    <a:pt x="325" y="485"/>
                    <a:pt x="326" y="485"/>
                  </a:cubicBezTo>
                  <a:cubicBezTo>
                    <a:pt x="327" y="486"/>
                    <a:pt x="328" y="482"/>
                    <a:pt x="329" y="486"/>
                  </a:cubicBezTo>
                  <a:lnTo>
                    <a:pt x="335" y="506"/>
                  </a:lnTo>
                  <a:cubicBezTo>
                    <a:pt x="330" y="514"/>
                    <a:pt x="321" y="518"/>
                    <a:pt x="317" y="527"/>
                  </a:cubicBezTo>
                  <a:cubicBezTo>
                    <a:pt x="318" y="526"/>
                    <a:pt x="320" y="529"/>
                    <a:pt x="321" y="530"/>
                  </a:cubicBezTo>
                  <a:cubicBezTo>
                    <a:pt x="322" y="531"/>
                    <a:pt x="320" y="533"/>
                    <a:pt x="321" y="534"/>
                  </a:cubicBezTo>
                  <a:cubicBezTo>
                    <a:pt x="320" y="535"/>
                    <a:pt x="318" y="535"/>
                    <a:pt x="318" y="536"/>
                  </a:cubicBezTo>
                  <a:cubicBezTo>
                    <a:pt x="318" y="537"/>
                    <a:pt x="319" y="539"/>
                    <a:pt x="321" y="539"/>
                  </a:cubicBezTo>
                  <a:cubicBezTo>
                    <a:pt x="322" y="538"/>
                    <a:pt x="332" y="533"/>
                    <a:pt x="333" y="533"/>
                  </a:cubicBezTo>
                  <a:cubicBezTo>
                    <a:pt x="334" y="532"/>
                    <a:pt x="335" y="532"/>
                    <a:pt x="337" y="533"/>
                  </a:cubicBezTo>
                  <a:cubicBezTo>
                    <a:pt x="338" y="533"/>
                    <a:pt x="335" y="537"/>
                    <a:pt x="335" y="538"/>
                  </a:cubicBezTo>
                  <a:cubicBezTo>
                    <a:pt x="336" y="540"/>
                    <a:pt x="336" y="544"/>
                    <a:pt x="337" y="545"/>
                  </a:cubicBezTo>
                  <a:cubicBezTo>
                    <a:pt x="338" y="549"/>
                    <a:pt x="338" y="549"/>
                    <a:pt x="342" y="550"/>
                  </a:cubicBezTo>
                  <a:cubicBezTo>
                    <a:pt x="342" y="552"/>
                    <a:pt x="344" y="549"/>
                    <a:pt x="344" y="552"/>
                  </a:cubicBezTo>
                  <a:cubicBezTo>
                    <a:pt x="344" y="552"/>
                    <a:pt x="342" y="552"/>
                    <a:pt x="342" y="554"/>
                  </a:cubicBezTo>
                  <a:cubicBezTo>
                    <a:pt x="342" y="556"/>
                    <a:pt x="341" y="563"/>
                    <a:pt x="342" y="564"/>
                  </a:cubicBezTo>
                  <a:cubicBezTo>
                    <a:pt x="343" y="566"/>
                    <a:pt x="346" y="563"/>
                    <a:pt x="348" y="565"/>
                  </a:cubicBezTo>
                  <a:cubicBezTo>
                    <a:pt x="350" y="566"/>
                    <a:pt x="350" y="573"/>
                    <a:pt x="353" y="574"/>
                  </a:cubicBezTo>
                  <a:cubicBezTo>
                    <a:pt x="355" y="576"/>
                    <a:pt x="361" y="573"/>
                    <a:pt x="363" y="573"/>
                  </a:cubicBezTo>
                  <a:cubicBezTo>
                    <a:pt x="366" y="574"/>
                    <a:pt x="365" y="575"/>
                    <a:pt x="367" y="576"/>
                  </a:cubicBezTo>
                  <a:cubicBezTo>
                    <a:pt x="369" y="577"/>
                    <a:pt x="371" y="578"/>
                    <a:pt x="374" y="578"/>
                  </a:cubicBezTo>
                  <a:cubicBezTo>
                    <a:pt x="375" y="579"/>
                    <a:pt x="377" y="579"/>
                    <a:pt x="377" y="579"/>
                  </a:cubicBezTo>
                  <a:cubicBezTo>
                    <a:pt x="374" y="575"/>
                    <a:pt x="375" y="578"/>
                    <a:pt x="375" y="574"/>
                  </a:cubicBezTo>
                  <a:cubicBezTo>
                    <a:pt x="375" y="572"/>
                    <a:pt x="371" y="572"/>
                    <a:pt x="373" y="570"/>
                  </a:cubicBezTo>
                  <a:cubicBezTo>
                    <a:pt x="373" y="568"/>
                    <a:pt x="373" y="564"/>
                    <a:pt x="375" y="563"/>
                  </a:cubicBezTo>
                  <a:cubicBezTo>
                    <a:pt x="376" y="562"/>
                    <a:pt x="380" y="563"/>
                    <a:pt x="382" y="562"/>
                  </a:cubicBezTo>
                  <a:cubicBezTo>
                    <a:pt x="383" y="561"/>
                    <a:pt x="383" y="556"/>
                    <a:pt x="386" y="557"/>
                  </a:cubicBezTo>
                  <a:cubicBezTo>
                    <a:pt x="389" y="558"/>
                    <a:pt x="394" y="560"/>
                    <a:pt x="394" y="560"/>
                  </a:cubicBezTo>
                  <a:cubicBezTo>
                    <a:pt x="395" y="560"/>
                    <a:pt x="396" y="557"/>
                    <a:pt x="397" y="557"/>
                  </a:cubicBezTo>
                  <a:cubicBezTo>
                    <a:pt x="398" y="557"/>
                    <a:pt x="399" y="556"/>
                    <a:pt x="400" y="557"/>
                  </a:cubicBezTo>
                  <a:cubicBezTo>
                    <a:pt x="401" y="557"/>
                    <a:pt x="402" y="561"/>
                    <a:pt x="403" y="562"/>
                  </a:cubicBezTo>
                  <a:cubicBezTo>
                    <a:pt x="404" y="561"/>
                    <a:pt x="403" y="559"/>
                    <a:pt x="404" y="558"/>
                  </a:cubicBezTo>
                  <a:cubicBezTo>
                    <a:pt x="405" y="557"/>
                    <a:pt x="404" y="554"/>
                    <a:pt x="405" y="554"/>
                  </a:cubicBezTo>
                  <a:cubicBezTo>
                    <a:pt x="407" y="554"/>
                    <a:pt x="412" y="556"/>
                    <a:pt x="414" y="556"/>
                  </a:cubicBezTo>
                  <a:cubicBezTo>
                    <a:pt x="416" y="556"/>
                    <a:pt x="413" y="552"/>
                    <a:pt x="415" y="551"/>
                  </a:cubicBezTo>
                  <a:cubicBezTo>
                    <a:pt x="416" y="549"/>
                    <a:pt x="421" y="548"/>
                    <a:pt x="422" y="547"/>
                  </a:cubicBezTo>
                  <a:cubicBezTo>
                    <a:pt x="424" y="547"/>
                    <a:pt x="425" y="548"/>
                    <a:pt x="426" y="549"/>
                  </a:cubicBezTo>
                  <a:cubicBezTo>
                    <a:pt x="427" y="549"/>
                    <a:pt x="428" y="552"/>
                    <a:pt x="429" y="553"/>
                  </a:cubicBezTo>
                  <a:cubicBezTo>
                    <a:pt x="430" y="553"/>
                    <a:pt x="430" y="553"/>
                    <a:pt x="432" y="553"/>
                  </a:cubicBezTo>
                  <a:cubicBezTo>
                    <a:pt x="433" y="554"/>
                    <a:pt x="436" y="553"/>
                    <a:pt x="437" y="554"/>
                  </a:cubicBezTo>
                  <a:cubicBezTo>
                    <a:pt x="442" y="558"/>
                    <a:pt x="439" y="560"/>
                    <a:pt x="441" y="560"/>
                  </a:cubicBezTo>
                  <a:cubicBezTo>
                    <a:pt x="442" y="564"/>
                    <a:pt x="440" y="568"/>
                    <a:pt x="443" y="570"/>
                  </a:cubicBezTo>
                  <a:cubicBezTo>
                    <a:pt x="447" y="573"/>
                    <a:pt x="447" y="573"/>
                    <a:pt x="451" y="574"/>
                  </a:cubicBezTo>
                  <a:cubicBezTo>
                    <a:pt x="453" y="574"/>
                    <a:pt x="451" y="575"/>
                    <a:pt x="455" y="575"/>
                  </a:cubicBezTo>
                  <a:cubicBezTo>
                    <a:pt x="456" y="575"/>
                    <a:pt x="459" y="574"/>
                    <a:pt x="460" y="574"/>
                  </a:cubicBezTo>
                  <a:cubicBezTo>
                    <a:pt x="461" y="574"/>
                    <a:pt x="461" y="575"/>
                    <a:pt x="462" y="575"/>
                  </a:cubicBezTo>
                  <a:cubicBezTo>
                    <a:pt x="463" y="575"/>
                    <a:pt x="464" y="573"/>
                    <a:pt x="466" y="573"/>
                  </a:cubicBezTo>
                  <a:cubicBezTo>
                    <a:pt x="468" y="573"/>
                    <a:pt x="474" y="574"/>
                    <a:pt x="476" y="575"/>
                  </a:cubicBezTo>
                  <a:cubicBezTo>
                    <a:pt x="477" y="576"/>
                    <a:pt x="478" y="577"/>
                    <a:pt x="479" y="578"/>
                  </a:cubicBezTo>
                  <a:cubicBezTo>
                    <a:pt x="480" y="582"/>
                    <a:pt x="478" y="587"/>
                    <a:pt x="479" y="590"/>
                  </a:cubicBezTo>
                  <a:cubicBezTo>
                    <a:pt x="480" y="592"/>
                    <a:pt x="486" y="591"/>
                    <a:pt x="487" y="592"/>
                  </a:cubicBezTo>
                  <a:cubicBezTo>
                    <a:pt x="498" y="589"/>
                    <a:pt x="487" y="587"/>
                    <a:pt x="490" y="580"/>
                  </a:cubicBezTo>
                  <a:cubicBezTo>
                    <a:pt x="492" y="578"/>
                    <a:pt x="497" y="579"/>
                    <a:pt x="500" y="579"/>
                  </a:cubicBezTo>
                  <a:cubicBezTo>
                    <a:pt x="502" y="579"/>
                    <a:pt x="500" y="583"/>
                    <a:pt x="505" y="582"/>
                  </a:cubicBezTo>
                  <a:cubicBezTo>
                    <a:pt x="509" y="571"/>
                    <a:pt x="515" y="575"/>
                    <a:pt x="528" y="574"/>
                  </a:cubicBezTo>
                  <a:cubicBezTo>
                    <a:pt x="532" y="571"/>
                    <a:pt x="532" y="567"/>
                    <a:pt x="532" y="565"/>
                  </a:cubicBezTo>
                  <a:cubicBezTo>
                    <a:pt x="533" y="562"/>
                    <a:pt x="531" y="559"/>
                    <a:pt x="532" y="558"/>
                  </a:cubicBezTo>
                  <a:cubicBezTo>
                    <a:pt x="532" y="557"/>
                    <a:pt x="534" y="557"/>
                    <a:pt x="535" y="557"/>
                  </a:cubicBezTo>
                  <a:cubicBezTo>
                    <a:pt x="567" y="554"/>
                    <a:pt x="555" y="560"/>
                    <a:pt x="567" y="554"/>
                  </a:cubicBezTo>
                  <a:cubicBezTo>
                    <a:pt x="577" y="551"/>
                    <a:pt x="589" y="541"/>
                    <a:pt x="594" y="536"/>
                  </a:cubicBezTo>
                  <a:cubicBezTo>
                    <a:pt x="598" y="531"/>
                    <a:pt x="592" y="528"/>
                    <a:pt x="594" y="525"/>
                  </a:cubicBezTo>
                  <a:cubicBezTo>
                    <a:pt x="598" y="524"/>
                    <a:pt x="602" y="525"/>
                    <a:pt x="605" y="523"/>
                  </a:cubicBezTo>
                  <a:cubicBezTo>
                    <a:pt x="606" y="522"/>
                    <a:pt x="605" y="520"/>
                    <a:pt x="606" y="519"/>
                  </a:cubicBezTo>
                  <a:cubicBezTo>
                    <a:pt x="607" y="518"/>
                    <a:pt x="609" y="519"/>
                    <a:pt x="610" y="518"/>
                  </a:cubicBezTo>
                  <a:cubicBezTo>
                    <a:pt x="615" y="510"/>
                    <a:pt x="611" y="502"/>
                    <a:pt x="615" y="496"/>
                  </a:cubicBezTo>
                  <a:cubicBezTo>
                    <a:pt x="616" y="494"/>
                    <a:pt x="620" y="496"/>
                    <a:pt x="623" y="495"/>
                  </a:cubicBezTo>
                  <a:cubicBezTo>
                    <a:pt x="625" y="491"/>
                    <a:pt x="624" y="486"/>
                    <a:pt x="626" y="482"/>
                  </a:cubicBezTo>
                  <a:cubicBezTo>
                    <a:pt x="627" y="479"/>
                    <a:pt x="630" y="478"/>
                    <a:pt x="632" y="477"/>
                  </a:cubicBezTo>
                  <a:cubicBezTo>
                    <a:pt x="633" y="475"/>
                    <a:pt x="633" y="472"/>
                    <a:pt x="634" y="472"/>
                  </a:cubicBezTo>
                  <a:cubicBezTo>
                    <a:pt x="635" y="471"/>
                    <a:pt x="638" y="477"/>
                    <a:pt x="639" y="475"/>
                  </a:cubicBezTo>
                  <a:cubicBezTo>
                    <a:pt x="648" y="469"/>
                    <a:pt x="637" y="469"/>
                    <a:pt x="641" y="458"/>
                  </a:cubicBezTo>
                  <a:cubicBezTo>
                    <a:pt x="642" y="455"/>
                    <a:pt x="641" y="463"/>
                    <a:pt x="645" y="456"/>
                  </a:cubicBezTo>
                  <a:cubicBezTo>
                    <a:pt x="645" y="451"/>
                    <a:pt x="643" y="452"/>
                    <a:pt x="640" y="448"/>
                  </a:cubicBezTo>
                  <a:cubicBezTo>
                    <a:pt x="649" y="445"/>
                    <a:pt x="647" y="448"/>
                    <a:pt x="649" y="442"/>
                  </a:cubicBezTo>
                  <a:cubicBezTo>
                    <a:pt x="649" y="441"/>
                    <a:pt x="647" y="442"/>
                    <a:pt x="643" y="442"/>
                  </a:cubicBezTo>
                  <a:cubicBezTo>
                    <a:pt x="641" y="441"/>
                    <a:pt x="640" y="439"/>
                    <a:pt x="638" y="439"/>
                  </a:cubicBezTo>
                  <a:cubicBezTo>
                    <a:pt x="636" y="438"/>
                    <a:pt x="632" y="440"/>
                    <a:pt x="630" y="440"/>
                  </a:cubicBezTo>
                  <a:cubicBezTo>
                    <a:pt x="628" y="440"/>
                    <a:pt x="626" y="440"/>
                    <a:pt x="627" y="439"/>
                  </a:cubicBezTo>
                  <a:cubicBezTo>
                    <a:pt x="625" y="437"/>
                    <a:pt x="634" y="434"/>
                    <a:pt x="636" y="433"/>
                  </a:cubicBezTo>
                  <a:cubicBezTo>
                    <a:pt x="639" y="432"/>
                    <a:pt x="642" y="434"/>
                    <a:pt x="642" y="433"/>
                  </a:cubicBezTo>
                  <a:cubicBezTo>
                    <a:pt x="644" y="427"/>
                    <a:pt x="645" y="425"/>
                    <a:pt x="639" y="423"/>
                  </a:cubicBezTo>
                  <a:cubicBezTo>
                    <a:pt x="638" y="422"/>
                    <a:pt x="637" y="420"/>
                    <a:pt x="635" y="419"/>
                  </a:cubicBezTo>
                  <a:cubicBezTo>
                    <a:pt x="632" y="417"/>
                    <a:pt x="620" y="416"/>
                    <a:pt x="627" y="412"/>
                  </a:cubicBezTo>
                  <a:cubicBezTo>
                    <a:pt x="632" y="413"/>
                    <a:pt x="637" y="416"/>
                    <a:pt x="641" y="413"/>
                  </a:cubicBezTo>
                  <a:cubicBezTo>
                    <a:pt x="644" y="413"/>
                    <a:pt x="648" y="418"/>
                    <a:pt x="646" y="415"/>
                  </a:cubicBezTo>
                  <a:cubicBezTo>
                    <a:pt x="644" y="412"/>
                    <a:pt x="636" y="403"/>
                    <a:pt x="630" y="395"/>
                  </a:cubicBezTo>
                  <a:cubicBezTo>
                    <a:pt x="627" y="383"/>
                    <a:pt x="624" y="376"/>
                    <a:pt x="614" y="369"/>
                  </a:cubicBezTo>
                  <a:cubicBezTo>
                    <a:pt x="611" y="365"/>
                    <a:pt x="608" y="361"/>
                    <a:pt x="613" y="356"/>
                  </a:cubicBezTo>
                  <a:cubicBezTo>
                    <a:pt x="615" y="354"/>
                    <a:pt x="617" y="352"/>
                    <a:pt x="617" y="352"/>
                  </a:cubicBezTo>
                  <a:cubicBezTo>
                    <a:pt x="619" y="351"/>
                    <a:pt x="623" y="349"/>
                    <a:pt x="624" y="348"/>
                  </a:cubicBezTo>
                  <a:cubicBezTo>
                    <a:pt x="625" y="346"/>
                    <a:pt x="623" y="342"/>
                    <a:pt x="623" y="341"/>
                  </a:cubicBezTo>
                  <a:cubicBezTo>
                    <a:pt x="625" y="339"/>
                    <a:pt x="625" y="343"/>
                    <a:pt x="627" y="342"/>
                  </a:cubicBezTo>
                  <a:cubicBezTo>
                    <a:pt x="629" y="341"/>
                    <a:pt x="632" y="337"/>
                    <a:pt x="634" y="335"/>
                  </a:cubicBezTo>
                  <a:cubicBezTo>
                    <a:pt x="637" y="333"/>
                    <a:pt x="636" y="333"/>
                    <a:pt x="639" y="332"/>
                  </a:cubicBezTo>
                  <a:cubicBezTo>
                    <a:pt x="643" y="331"/>
                    <a:pt x="651" y="331"/>
                    <a:pt x="653" y="329"/>
                  </a:cubicBezTo>
                  <a:cubicBezTo>
                    <a:pt x="656" y="327"/>
                    <a:pt x="656" y="324"/>
                    <a:pt x="655" y="322"/>
                  </a:cubicBezTo>
                  <a:cubicBezTo>
                    <a:pt x="654" y="321"/>
                    <a:pt x="650" y="321"/>
                    <a:pt x="648" y="321"/>
                  </a:cubicBezTo>
                  <a:cubicBezTo>
                    <a:pt x="646" y="321"/>
                    <a:pt x="645" y="322"/>
                    <a:pt x="642" y="322"/>
                  </a:cubicBezTo>
                  <a:cubicBezTo>
                    <a:pt x="640" y="321"/>
                    <a:pt x="637" y="316"/>
                    <a:pt x="633" y="316"/>
                  </a:cubicBezTo>
                  <a:cubicBezTo>
                    <a:pt x="629" y="315"/>
                    <a:pt x="625" y="318"/>
                    <a:pt x="622" y="320"/>
                  </a:cubicBezTo>
                  <a:cubicBezTo>
                    <a:pt x="619" y="323"/>
                    <a:pt x="620" y="329"/>
                    <a:pt x="617" y="330"/>
                  </a:cubicBezTo>
                  <a:cubicBezTo>
                    <a:pt x="613" y="329"/>
                    <a:pt x="610" y="327"/>
                    <a:pt x="606" y="325"/>
                  </a:cubicBezTo>
                  <a:cubicBezTo>
                    <a:pt x="605" y="323"/>
                    <a:pt x="602" y="314"/>
                    <a:pt x="600" y="313"/>
                  </a:cubicBezTo>
                  <a:cubicBezTo>
                    <a:pt x="597" y="311"/>
                    <a:pt x="593" y="316"/>
                    <a:pt x="593" y="316"/>
                  </a:cubicBezTo>
                  <a:cubicBezTo>
                    <a:pt x="591" y="312"/>
                    <a:pt x="591" y="309"/>
                    <a:pt x="589" y="305"/>
                  </a:cubicBezTo>
                  <a:cubicBezTo>
                    <a:pt x="588" y="302"/>
                    <a:pt x="590" y="298"/>
                    <a:pt x="590" y="298"/>
                  </a:cubicBezTo>
                  <a:cubicBezTo>
                    <a:pt x="591" y="296"/>
                    <a:pt x="591" y="291"/>
                    <a:pt x="593" y="290"/>
                  </a:cubicBezTo>
                  <a:cubicBezTo>
                    <a:pt x="595" y="289"/>
                    <a:pt x="601" y="291"/>
                    <a:pt x="603" y="291"/>
                  </a:cubicBezTo>
                  <a:cubicBezTo>
                    <a:pt x="605" y="290"/>
                    <a:pt x="603" y="290"/>
                    <a:pt x="605" y="288"/>
                  </a:cubicBezTo>
                  <a:cubicBezTo>
                    <a:pt x="609" y="285"/>
                    <a:pt x="612" y="282"/>
                    <a:pt x="615" y="278"/>
                  </a:cubicBezTo>
                  <a:cubicBezTo>
                    <a:pt x="617" y="275"/>
                    <a:pt x="617" y="276"/>
                    <a:pt x="621" y="273"/>
                  </a:cubicBezTo>
                  <a:cubicBezTo>
                    <a:pt x="624" y="271"/>
                    <a:pt x="634" y="266"/>
                    <a:pt x="636" y="264"/>
                  </a:cubicBezTo>
                  <a:cubicBezTo>
                    <a:pt x="639" y="262"/>
                    <a:pt x="635" y="261"/>
                    <a:pt x="636" y="261"/>
                  </a:cubicBezTo>
                  <a:cubicBezTo>
                    <a:pt x="638" y="262"/>
                    <a:pt x="647" y="263"/>
                    <a:pt x="647" y="266"/>
                  </a:cubicBezTo>
                  <a:cubicBezTo>
                    <a:pt x="650" y="273"/>
                    <a:pt x="645" y="276"/>
                    <a:pt x="641" y="282"/>
                  </a:cubicBezTo>
                  <a:cubicBezTo>
                    <a:pt x="640" y="286"/>
                    <a:pt x="643" y="288"/>
                    <a:pt x="642" y="290"/>
                  </a:cubicBezTo>
                  <a:cubicBezTo>
                    <a:pt x="642" y="293"/>
                    <a:pt x="637" y="295"/>
                    <a:pt x="637" y="296"/>
                  </a:cubicBezTo>
                  <a:cubicBezTo>
                    <a:pt x="638" y="298"/>
                    <a:pt x="643" y="297"/>
                    <a:pt x="645" y="296"/>
                  </a:cubicBezTo>
                  <a:cubicBezTo>
                    <a:pt x="647" y="296"/>
                    <a:pt x="651" y="288"/>
                    <a:pt x="651" y="288"/>
                  </a:cubicBezTo>
                  <a:cubicBezTo>
                    <a:pt x="652" y="285"/>
                    <a:pt x="653" y="287"/>
                    <a:pt x="655" y="284"/>
                  </a:cubicBezTo>
                  <a:cubicBezTo>
                    <a:pt x="655" y="283"/>
                    <a:pt x="664" y="282"/>
                    <a:pt x="665" y="282"/>
                  </a:cubicBezTo>
                  <a:cubicBezTo>
                    <a:pt x="667" y="280"/>
                    <a:pt x="671" y="280"/>
                    <a:pt x="674" y="279"/>
                  </a:cubicBezTo>
                  <a:cubicBezTo>
                    <a:pt x="678" y="277"/>
                    <a:pt x="691" y="267"/>
                    <a:pt x="691" y="267"/>
                  </a:cubicBezTo>
                  <a:cubicBezTo>
                    <a:pt x="696" y="264"/>
                    <a:pt x="695" y="263"/>
                    <a:pt x="699" y="259"/>
                  </a:cubicBezTo>
                  <a:cubicBezTo>
                    <a:pt x="702" y="252"/>
                    <a:pt x="699" y="258"/>
                    <a:pt x="704" y="253"/>
                  </a:cubicBezTo>
                  <a:cubicBezTo>
                    <a:pt x="708" y="249"/>
                    <a:pt x="708" y="246"/>
                    <a:pt x="714" y="244"/>
                  </a:cubicBezTo>
                  <a:cubicBezTo>
                    <a:pt x="715" y="243"/>
                    <a:pt x="716" y="241"/>
                    <a:pt x="717" y="241"/>
                  </a:cubicBezTo>
                  <a:cubicBezTo>
                    <a:pt x="720" y="241"/>
                    <a:pt x="721" y="246"/>
                    <a:pt x="722" y="248"/>
                  </a:cubicBezTo>
                  <a:cubicBezTo>
                    <a:pt x="728" y="248"/>
                    <a:pt x="729" y="250"/>
                    <a:pt x="734" y="249"/>
                  </a:cubicBezTo>
                  <a:cubicBezTo>
                    <a:pt x="735" y="248"/>
                    <a:pt x="736" y="245"/>
                    <a:pt x="736" y="243"/>
                  </a:cubicBezTo>
                  <a:cubicBezTo>
                    <a:pt x="737" y="242"/>
                    <a:pt x="740" y="242"/>
                    <a:pt x="741" y="242"/>
                  </a:cubicBezTo>
                  <a:cubicBezTo>
                    <a:pt x="744" y="242"/>
                    <a:pt x="744" y="235"/>
                    <a:pt x="747" y="235"/>
                  </a:cubicBezTo>
                  <a:cubicBezTo>
                    <a:pt x="748" y="234"/>
                    <a:pt x="752" y="239"/>
                    <a:pt x="752" y="237"/>
                  </a:cubicBezTo>
                  <a:cubicBezTo>
                    <a:pt x="753" y="235"/>
                    <a:pt x="752" y="232"/>
                    <a:pt x="753" y="230"/>
                  </a:cubicBezTo>
                  <a:cubicBezTo>
                    <a:pt x="754" y="229"/>
                    <a:pt x="756" y="225"/>
                    <a:pt x="757" y="225"/>
                  </a:cubicBezTo>
                  <a:cubicBezTo>
                    <a:pt x="758" y="224"/>
                    <a:pt x="759" y="230"/>
                    <a:pt x="762" y="229"/>
                  </a:cubicBezTo>
                  <a:cubicBezTo>
                    <a:pt x="766" y="223"/>
                    <a:pt x="766" y="221"/>
                    <a:pt x="773" y="220"/>
                  </a:cubicBezTo>
                  <a:cubicBezTo>
                    <a:pt x="771" y="213"/>
                    <a:pt x="775" y="208"/>
                    <a:pt x="773" y="201"/>
                  </a:cubicBezTo>
                  <a:cubicBezTo>
                    <a:pt x="772" y="199"/>
                    <a:pt x="770" y="194"/>
                    <a:pt x="770" y="194"/>
                  </a:cubicBezTo>
                  <a:cubicBezTo>
                    <a:pt x="771" y="191"/>
                    <a:pt x="770" y="187"/>
                    <a:pt x="771" y="184"/>
                  </a:cubicBezTo>
                  <a:cubicBezTo>
                    <a:pt x="772" y="183"/>
                    <a:pt x="774" y="183"/>
                    <a:pt x="775" y="183"/>
                  </a:cubicBezTo>
                  <a:cubicBezTo>
                    <a:pt x="777" y="183"/>
                    <a:pt x="780" y="178"/>
                    <a:pt x="783" y="178"/>
                  </a:cubicBezTo>
                  <a:cubicBezTo>
                    <a:pt x="787" y="178"/>
                    <a:pt x="794" y="182"/>
                    <a:pt x="797" y="181"/>
                  </a:cubicBezTo>
                  <a:cubicBezTo>
                    <a:pt x="800" y="180"/>
                    <a:pt x="798" y="179"/>
                    <a:pt x="799" y="173"/>
                  </a:cubicBezTo>
                  <a:cubicBezTo>
                    <a:pt x="802" y="168"/>
                    <a:pt x="809" y="156"/>
                    <a:pt x="811" y="151"/>
                  </a:cubicBezTo>
                  <a:cubicBezTo>
                    <a:pt x="812" y="149"/>
                    <a:pt x="808" y="145"/>
                    <a:pt x="810" y="144"/>
                  </a:cubicBezTo>
                  <a:cubicBezTo>
                    <a:pt x="811" y="144"/>
                    <a:pt x="815" y="137"/>
                    <a:pt x="815" y="137"/>
                  </a:cubicBezTo>
                  <a:cubicBezTo>
                    <a:pt x="817" y="134"/>
                    <a:pt x="819" y="133"/>
                    <a:pt x="820" y="130"/>
                  </a:cubicBezTo>
                  <a:cubicBezTo>
                    <a:pt x="820" y="127"/>
                    <a:pt x="822" y="118"/>
                    <a:pt x="817" y="118"/>
                  </a:cubicBezTo>
                  <a:cubicBezTo>
                    <a:pt x="812" y="117"/>
                    <a:pt x="797" y="125"/>
                    <a:pt x="791" y="126"/>
                  </a:cubicBezTo>
                  <a:cubicBezTo>
                    <a:pt x="784" y="128"/>
                    <a:pt x="782" y="127"/>
                    <a:pt x="779" y="127"/>
                  </a:cubicBezTo>
                  <a:cubicBezTo>
                    <a:pt x="777" y="126"/>
                    <a:pt x="770" y="128"/>
                    <a:pt x="768" y="126"/>
                  </a:cubicBezTo>
                  <a:cubicBezTo>
                    <a:pt x="766" y="123"/>
                    <a:pt x="764" y="113"/>
                    <a:pt x="763" y="109"/>
                  </a:cubicBezTo>
                  <a:cubicBezTo>
                    <a:pt x="762" y="105"/>
                    <a:pt x="762" y="104"/>
                    <a:pt x="761" y="102"/>
                  </a:cubicBezTo>
                  <a:cubicBezTo>
                    <a:pt x="759" y="100"/>
                    <a:pt x="758" y="102"/>
                    <a:pt x="756" y="100"/>
                  </a:cubicBezTo>
                  <a:cubicBezTo>
                    <a:pt x="754" y="98"/>
                    <a:pt x="752" y="93"/>
                    <a:pt x="749" y="91"/>
                  </a:cubicBezTo>
                  <a:cubicBezTo>
                    <a:pt x="745" y="89"/>
                    <a:pt x="740" y="88"/>
                    <a:pt x="736" y="88"/>
                  </a:cubicBezTo>
                  <a:cubicBezTo>
                    <a:pt x="735" y="85"/>
                    <a:pt x="730" y="90"/>
                    <a:pt x="728" y="88"/>
                  </a:cubicBezTo>
                  <a:cubicBezTo>
                    <a:pt x="727" y="87"/>
                    <a:pt x="727" y="85"/>
                    <a:pt x="727" y="84"/>
                  </a:cubicBezTo>
                  <a:cubicBezTo>
                    <a:pt x="727" y="84"/>
                    <a:pt x="721" y="75"/>
                    <a:pt x="720" y="73"/>
                  </a:cubicBezTo>
                  <a:cubicBezTo>
                    <a:pt x="716" y="68"/>
                    <a:pt x="716" y="62"/>
                    <a:pt x="714" y="56"/>
                  </a:cubicBezTo>
                  <a:cubicBezTo>
                    <a:pt x="711" y="52"/>
                    <a:pt x="709" y="47"/>
                    <a:pt x="708" y="42"/>
                  </a:cubicBezTo>
                  <a:cubicBezTo>
                    <a:pt x="707" y="39"/>
                    <a:pt x="707" y="35"/>
                    <a:pt x="706" y="32"/>
                  </a:cubicBezTo>
                  <a:cubicBezTo>
                    <a:pt x="701" y="16"/>
                    <a:pt x="705" y="33"/>
                    <a:pt x="705" y="25"/>
                  </a:cubicBezTo>
                  <a:cubicBezTo>
                    <a:pt x="703" y="23"/>
                    <a:pt x="699" y="14"/>
                    <a:pt x="697" y="12"/>
                  </a:cubicBezTo>
                  <a:cubicBezTo>
                    <a:pt x="696" y="11"/>
                    <a:pt x="691" y="11"/>
                    <a:pt x="689" y="10"/>
                  </a:cubicBezTo>
                  <a:cubicBezTo>
                    <a:pt x="687" y="8"/>
                    <a:pt x="685" y="8"/>
                    <a:pt x="682" y="7"/>
                  </a:cubicBezTo>
                  <a:cubicBezTo>
                    <a:pt x="678" y="6"/>
                    <a:pt x="673" y="2"/>
                    <a:pt x="668" y="2"/>
                  </a:cubicBezTo>
                  <a:cubicBezTo>
                    <a:pt x="661" y="0"/>
                    <a:pt x="654" y="3"/>
                    <a:pt x="649" y="5"/>
                  </a:cubicBezTo>
                  <a:cubicBezTo>
                    <a:pt x="643" y="6"/>
                    <a:pt x="636" y="9"/>
                    <a:pt x="633" y="11"/>
                  </a:cubicBezTo>
                  <a:cubicBezTo>
                    <a:pt x="626" y="12"/>
                    <a:pt x="631" y="9"/>
                    <a:pt x="630" y="11"/>
                  </a:cubicBezTo>
                  <a:cubicBezTo>
                    <a:pt x="628" y="12"/>
                    <a:pt x="624" y="17"/>
                    <a:pt x="623" y="19"/>
                  </a:cubicBezTo>
                  <a:cubicBezTo>
                    <a:pt x="621" y="26"/>
                    <a:pt x="622" y="20"/>
                    <a:pt x="626" y="24"/>
                  </a:cubicBezTo>
                  <a:cubicBezTo>
                    <a:pt x="627" y="25"/>
                    <a:pt x="631" y="26"/>
                    <a:pt x="631" y="27"/>
                  </a:cubicBezTo>
                  <a:cubicBezTo>
                    <a:pt x="628" y="38"/>
                    <a:pt x="629" y="44"/>
                    <a:pt x="617" y="47"/>
                  </a:cubicBezTo>
                  <a:cubicBezTo>
                    <a:pt x="614" y="56"/>
                    <a:pt x="616" y="46"/>
                    <a:pt x="613" y="65"/>
                  </a:cubicBezTo>
                  <a:cubicBezTo>
                    <a:pt x="612" y="70"/>
                    <a:pt x="608" y="69"/>
                    <a:pt x="606" y="73"/>
                  </a:cubicBezTo>
                  <a:cubicBezTo>
                    <a:pt x="604" y="79"/>
                    <a:pt x="606" y="81"/>
                    <a:pt x="600" y="82"/>
                  </a:cubicBezTo>
                  <a:cubicBezTo>
                    <a:pt x="598" y="83"/>
                    <a:pt x="598" y="89"/>
                    <a:pt x="594" y="89"/>
                  </a:cubicBezTo>
                  <a:cubicBezTo>
                    <a:pt x="591" y="89"/>
                    <a:pt x="583" y="82"/>
                    <a:pt x="580" y="83"/>
                  </a:cubicBezTo>
                  <a:cubicBezTo>
                    <a:pt x="575" y="87"/>
                    <a:pt x="575" y="97"/>
                    <a:pt x="574" y="101"/>
                  </a:cubicBezTo>
                  <a:cubicBezTo>
                    <a:pt x="572" y="105"/>
                    <a:pt x="572" y="105"/>
                    <a:pt x="570" y="108"/>
                  </a:cubicBezTo>
                  <a:cubicBezTo>
                    <a:pt x="568" y="113"/>
                    <a:pt x="567" y="113"/>
                    <a:pt x="565" y="116"/>
                  </a:cubicBezTo>
                  <a:cubicBezTo>
                    <a:pt x="564" y="119"/>
                    <a:pt x="562" y="125"/>
                    <a:pt x="563" y="127"/>
                  </a:cubicBezTo>
                  <a:cubicBezTo>
                    <a:pt x="563" y="128"/>
                    <a:pt x="569" y="128"/>
                    <a:pt x="570" y="129"/>
                  </a:cubicBezTo>
                  <a:cubicBezTo>
                    <a:pt x="572" y="129"/>
                    <a:pt x="577" y="125"/>
                    <a:pt x="579" y="126"/>
                  </a:cubicBezTo>
                  <a:cubicBezTo>
                    <a:pt x="583" y="125"/>
                    <a:pt x="584" y="126"/>
                    <a:pt x="588" y="125"/>
                  </a:cubicBezTo>
                  <a:cubicBezTo>
                    <a:pt x="590" y="125"/>
                    <a:pt x="597" y="124"/>
                    <a:pt x="597" y="124"/>
                  </a:cubicBezTo>
                  <a:cubicBezTo>
                    <a:pt x="601" y="124"/>
                    <a:pt x="601" y="128"/>
                    <a:pt x="605" y="129"/>
                  </a:cubicBezTo>
                  <a:cubicBezTo>
                    <a:pt x="608" y="130"/>
                    <a:pt x="612" y="134"/>
                    <a:pt x="612" y="134"/>
                  </a:cubicBezTo>
                  <a:cubicBezTo>
                    <a:pt x="616" y="139"/>
                    <a:pt x="620" y="143"/>
                    <a:pt x="614" y="150"/>
                  </a:cubicBezTo>
                  <a:cubicBezTo>
                    <a:pt x="612" y="152"/>
                    <a:pt x="606" y="152"/>
                    <a:pt x="604" y="151"/>
                  </a:cubicBezTo>
                  <a:cubicBezTo>
                    <a:pt x="602" y="150"/>
                    <a:pt x="595" y="149"/>
                    <a:pt x="595" y="149"/>
                  </a:cubicBezTo>
                  <a:cubicBezTo>
                    <a:pt x="588" y="150"/>
                    <a:pt x="590" y="153"/>
                    <a:pt x="585" y="158"/>
                  </a:cubicBezTo>
                  <a:cubicBezTo>
                    <a:pt x="581" y="160"/>
                    <a:pt x="579" y="156"/>
                    <a:pt x="576" y="158"/>
                  </a:cubicBezTo>
                  <a:cubicBezTo>
                    <a:pt x="573" y="159"/>
                    <a:pt x="573" y="163"/>
                    <a:pt x="570" y="167"/>
                  </a:cubicBezTo>
                  <a:cubicBezTo>
                    <a:pt x="567" y="170"/>
                    <a:pt x="561" y="176"/>
                    <a:pt x="557" y="178"/>
                  </a:cubicBezTo>
                  <a:cubicBezTo>
                    <a:pt x="555" y="180"/>
                    <a:pt x="553" y="174"/>
                    <a:pt x="550" y="176"/>
                  </a:cubicBezTo>
                  <a:cubicBezTo>
                    <a:pt x="547" y="177"/>
                    <a:pt x="541" y="185"/>
                    <a:pt x="538" y="187"/>
                  </a:cubicBezTo>
                  <a:cubicBezTo>
                    <a:pt x="524" y="182"/>
                    <a:pt x="542" y="192"/>
                    <a:pt x="528" y="186"/>
                  </a:cubicBezTo>
                  <a:cubicBezTo>
                    <a:pt x="522" y="183"/>
                    <a:pt x="522" y="180"/>
                    <a:pt x="516" y="179"/>
                  </a:cubicBezTo>
                  <a:cubicBezTo>
                    <a:pt x="513" y="180"/>
                    <a:pt x="509" y="178"/>
                    <a:pt x="506" y="181"/>
                  </a:cubicBezTo>
                  <a:cubicBezTo>
                    <a:pt x="504" y="183"/>
                    <a:pt x="505" y="186"/>
                    <a:pt x="505" y="189"/>
                  </a:cubicBezTo>
                  <a:cubicBezTo>
                    <a:pt x="506" y="192"/>
                    <a:pt x="510" y="197"/>
                    <a:pt x="511" y="200"/>
                  </a:cubicBezTo>
                  <a:cubicBezTo>
                    <a:pt x="511" y="204"/>
                    <a:pt x="512" y="206"/>
                    <a:pt x="509" y="209"/>
                  </a:cubicBezTo>
                  <a:cubicBezTo>
                    <a:pt x="500" y="213"/>
                    <a:pt x="496" y="220"/>
                    <a:pt x="492" y="223"/>
                  </a:cubicBezTo>
                  <a:cubicBezTo>
                    <a:pt x="491" y="225"/>
                    <a:pt x="481" y="228"/>
                    <a:pt x="479" y="228"/>
                  </a:cubicBezTo>
                  <a:cubicBezTo>
                    <a:pt x="467" y="232"/>
                    <a:pt x="472" y="228"/>
                    <a:pt x="458" y="229"/>
                  </a:cubicBezTo>
                  <a:cubicBezTo>
                    <a:pt x="446" y="231"/>
                    <a:pt x="441" y="236"/>
                    <a:pt x="430" y="239"/>
                  </a:cubicBezTo>
                  <a:cubicBezTo>
                    <a:pt x="423" y="241"/>
                    <a:pt x="428" y="240"/>
                    <a:pt x="420" y="243"/>
                  </a:cubicBezTo>
                  <a:cubicBezTo>
                    <a:pt x="418" y="244"/>
                    <a:pt x="409" y="240"/>
                    <a:pt x="409" y="240"/>
                  </a:cubicBezTo>
                  <a:cubicBezTo>
                    <a:pt x="398" y="238"/>
                    <a:pt x="403" y="239"/>
                    <a:pt x="393" y="236"/>
                  </a:cubicBezTo>
                  <a:cubicBezTo>
                    <a:pt x="386" y="234"/>
                    <a:pt x="380" y="227"/>
                    <a:pt x="370" y="226"/>
                  </a:cubicBezTo>
                  <a:cubicBezTo>
                    <a:pt x="356" y="226"/>
                    <a:pt x="343" y="226"/>
                    <a:pt x="329" y="225"/>
                  </a:cubicBezTo>
                  <a:cubicBezTo>
                    <a:pt x="322" y="223"/>
                    <a:pt x="314" y="221"/>
                    <a:pt x="306" y="219"/>
                  </a:cubicBezTo>
                  <a:cubicBezTo>
                    <a:pt x="304" y="219"/>
                    <a:pt x="299" y="217"/>
                    <a:pt x="299" y="217"/>
                  </a:cubicBezTo>
                  <a:cubicBezTo>
                    <a:pt x="293" y="210"/>
                    <a:pt x="297" y="210"/>
                    <a:pt x="293" y="201"/>
                  </a:cubicBezTo>
                  <a:cubicBezTo>
                    <a:pt x="292" y="199"/>
                    <a:pt x="279" y="191"/>
                    <a:pt x="279" y="190"/>
                  </a:cubicBezTo>
                  <a:cubicBezTo>
                    <a:pt x="264" y="176"/>
                    <a:pt x="263" y="179"/>
                    <a:pt x="238" y="178"/>
                  </a:cubicBezTo>
                  <a:cubicBezTo>
                    <a:pt x="236" y="177"/>
                    <a:pt x="235" y="176"/>
                    <a:pt x="234" y="176"/>
                  </a:cubicBezTo>
                  <a:cubicBezTo>
                    <a:pt x="233" y="175"/>
                    <a:pt x="231" y="176"/>
                    <a:pt x="230" y="175"/>
                  </a:cubicBezTo>
                  <a:cubicBezTo>
                    <a:pt x="229" y="170"/>
                    <a:pt x="233" y="169"/>
                    <a:pt x="235" y="167"/>
                  </a:cubicBezTo>
                  <a:cubicBezTo>
                    <a:pt x="240" y="160"/>
                    <a:pt x="235" y="158"/>
                    <a:pt x="233" y="152"/>
                  </a:cubicBezTo>
                  <a:cubicBezTo>
                    <a:pt x="232" y="142"/>
                    <a:pt x="234" y="136"/>
                    <a:pt x="227" y="131"/>
                  </a:cubicBezTo>
                  <a:cubicBezTo>
                    <a:pt x="225" y="129"/>
                    <a:pt x="223" y="127"/>
                    <a:pt x="222" y="124"/>
                  </a:cubicBezTo>
                  <a:cubicBezTo>
                    <a:pt x="222" y="123"/>
                    <a:pt x="222" y="121"/>
                    <a:pt x="221" y="120"/>
                  </a:cubicBezTo>
                  <a:cubicBezTo>
                    <a:pt x="216" y="116"/>
                    <a:pt x="208" y="118"/>
                    <a:pt x="202" y="118"/>
                  </a:cubicBezTo>
                  <a:cubicBezTo>
                    <a:pt x="196" y="114"/>
                    <a:pt x="195" y="111"/>
                    <a:pt x="193" y="105"/>
                  </a:cubicBezTo>
                  <a:cubicBezTo>
                    <a:pt x="193" y="103"/>
                    <a:pt x="193" y="101"/>
                    <a:pt x="192" y="100"/>
                  </a:cubicBezTo>
                  <a:cubicBezTo>
                    <a:pt x="190" y="98"/>
                    <a:pt x="188" y="98"/>
                    <a:pt x="185" y="97"/>
                  </a:cubicBezTo>
                  <a:cubicBezTo>
                    <a:pt x="182" y="95"/>
                    <a:pt x="180" y="98"/>
                    <a:pt x="234" y="153"/>
                  </a:cubicBezTo>
                  <a:cubicBezTo>
                    <a:pt x="234" y="153"/>
                    <a:pt x="177" y="96"/>
                    <a:pt x="177" y="9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3" name="Freeform 81"/>
            <p:cNvSpPr>
              <a:spLocks/>
            </p:cNvSpPr>
            <p:nvPr/>
          </p:nvSpPr>
          <p:spPr bwMode="blackWhite">
            <a:xfrm>
              <a:off x="4232" y="3542"/>
              <a:ext cx="179" cy="341"/>
            </a:xfrm>
            <a:custGeom>
              <a:avLst/>
              <a:gdLst>
                <a:gd name="T0" fmla="*/ 112 w 179"/>
                <a:gd name="T1" fmla="*/ 10 h 341"/>
                <a:gd name="T2" fmla="*/ 56 w 179"/>
                <a:gd name="T3" fmla="*/ 74 h 341"/>
                <a:gd name="T4" fmla="*/ 40 w 179"/>
                <a:gd name="T5" fmla="*/ 110 h 341"/>
                <a:gd name="T6" fmla="*/ 36 w 179"/>
                <a:gd name="T7" fmla="*/ 138 h 341"/>
                <a:gd name="T8" fmla="*/ 24 w 179"/>
                <a:gd name="T9" fmla="*/ 142 h 341"/>
                <a:gd name="T10" fmla="*/ 12 w 179"/>
                <a:gd name="T11" fmla="*/ 210 h 341"/>
                <a:gd name="T12" fmla="*/ 44 w 179"/>
                <a:gd name="T13" fmla="*/ 286 h 341"/>
                <a:gd name="T14" fmla="*/ 96 w 179"/>
                <a:gd name="T15" fmla="*/ 334 h 341"/>
                <a:gd name="T16" fmla="*/ 100 w 179"/>
                <a:gd name="T17" fmla="*/ 270 h 341"/>
                <a:gd name="T18" fmla="*/ 136 w 179"/>
                <a:gd name="T19" fmla="*/ 230 h 341"/>
                <a:gd name="T20" fmla="*/ 140 w 179"/>
                <a:gd name="T21" fmla="*/ 174 h 341"/>
                <a:gd name="T22" fmla="*/ 152 w 179"/>
                <a:gd name="T23" fmla="*/ 166 h 341"/>
                <a:gd name="T24" fmla="*/ 144 w 179"/>
                <a:gd name="T25" fmla="*/ 118 h 341"/>
                <a:gd name="T26" fmla="*/ 148 w 179"/>
                <a:gd name="T27" fmla="*/ 98 h 341"/>
                <a:gd name="T28" fmla="*/ 164 w 179"/>
                <a:gd name="T29" fmla="*/ 74 h 341"/>
                <a:gd name="T30" fmla="*/ 172 w 179"/>
                <a:gd name="T31" fmla="*/ 14 h 341"/>
                <a:gd name="T32" fmla="*/ 112 w 179"/>
                <a:gd name="T33" fmla="*/ 10 h 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9" h="341">
                  <a:moveTo>
                    <a:pt x="112" y="10"/>
                  </a:moveTo>
                  <a:cubicBezTo>
                    <a:pt x="98" y="30"/>
                    <a:pt x="79" y="66"/>
                    <a:pt x="56" y="74"/>
                  </a:cubicBezTo>
                  <a:cubicBezTo>
                    <a:pt x="49" y="85"/>
                    <a:pt x="40" y="110"/>
                    <a:pt x="40" y="110"/>
                  </a:cubicBezTo>
                  <a:cubicBezTo>
                    <a:pt x="39" y="119"/>
                    <a:pt x="40" y="130"/>
                    <a:pt x="36" y="138"/>
                  </a:cubicBezTo>
                  <a:cubicBezTo>
                    <a:pt x="34" y="142"/>
                    <a:pt x="25" y="138"/>
                    <a:pt x="24" y="142"/>
                  </a:cubicBezTo>
                  <a:cubicBezTo>
                    <a:pt x="0" y="232"/>
                    <a:pt x="35" y="175"/>
                    <a:pt x="12" y="210"/>
                  </a:cubicBezTo>
                  <a:cubicBezTo>
                    <a:pt x="21" y="248"/>
                    <a:pt x="16" y="258"/>
                    <a:pt x="44" y="286"/>
                  </a:cubicBezTo>
                  <a:cubicBezTo>
                    <a:pt x="57" y="324"/>
                    <a:pt x="50" y="341"/>
                    <a:pt x="96" y="334"/>
                  </a:cubicBezTo>
                  <a:cubicBezTo>
                    <a:pt x="97" y="307"/>
                    <a:pt x="93" y="296"/>
                    <a:pt x="100" y="270"/>
                  </a:cubicBezTo>
                  <a:cubicBezTo>
                    <a:pt x="104" y="256"/>
                    <a:pt x="136" y="230"/>
                    <a:pt x="136" y="230"/>
                  </a:cubicBezTo>
                  <a:cubicBezTo>
                    <a:pt x="137" y="211"/>
                    <a:pt x="135" y="192"/>
                    <a:pt x="140" y="174"/>
                  </a:cubicBezTo>
                  <a:cubicBezTo>
                    <a:pt x="141" y="169"/>
                    <a:pt x="151" y="171"/>
                    <a:pt x="152" y="166"/>
                  </a:cubicBezTo>
                  <a:cubicBezTo>
                    <a:pt x="155" y="149"/>
                    <a:pt x="149" y="133"/>
                    <a:pt x="144" y="118"/>
                  </a:cubicBezTo>
                  <a:cubicBezTo>
                    <a:pt x="145" y="111"/>
                    <a:pt x="145" y="104"/>
                    <a:pt x="148" y="98"/>
                  </a:cubicBezTo>
                  <a:cubicBezTo>
                    <a:pt x="152" y="89"/>
                    <a:pt x="164" y="74"/>
                    <a:pt x="164" y="74"/>
                  </a:cubicBezTo>
                  <a:cubicBezTo>
                    <a:pt x="165" y="69"/>
                    <a:pt x="179" y="20"/>
                    <a:pt x="172" y="14"/>
                  </a:cubicBezTo>
                  <a:cubicBezTo>
                    <a:pt x="163" y="3"/>
                    <a:pt x="131" y="0"/>
                    <a:pt x="112" y="10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4" name="Freeform 82"/>
            <p:cNvSpPr>
              <a:spLocks/>
            </p:cNvSpPr>
            <p:nvPr/>
          </p:nvSpPr>
          <p:spPr bwMode="blackWhite">
            <a:xfrm>
              <a:off x="3220" y="4046"/>
              <a:ext cx="210" cy="203"/>
            </a:xfrm>
            <a:custGeom>
              <a:avLst/>
              <a:gdLst>
                <a:gd name="T0" fmla="*/ 44 w 210"/>
                <a:gd name="T1" fmla="*/ 30 h 203"/>
                <a:gd name="T2" fmla="*/ 40 w 210"/>
                <a:gd name="T3" fmla="*/ 54 h 203"/>
                <a:gd name="T4" fmla="*/ 4 w 210"/>
                <a:gd name="T5" fmla="*/ 62 h 203"/>
                <a:gd name="T6" fmla="*/ 8 w 210"/>
                <a:gd name="T7" fmla="*/ 154 h 203"/>
                <a:gd name="T8" fmla="*/ 28 w 210"/>
                <a:gd name="T9" fmla="*/ 150 h 203"/>
                <a:gd name="T10" fmla="*/ 40 w 210"/>
                <a:gd name="T11" fmla="*/ 174 h 203"/>
                <a:gd name="T12" fmla="*/ 68 w 210"/>
                <a:gd name="T13" fmla="*/ 182 h 203"/>
                <a:gd name="T14" fmla="*/ 108 w 210"/>
                <a:gd name="T15" fmla="*/ 198 h 203"/>
                <a:gd name="T16" fmla="*/ 112 w 210"/>
                <a:gd name="T17" fmla="*/ 182 h 203"/>
                <a:gd name="T18" fmla="*/ 128 w 210"/>
                <a:gd name="T19" fmla="*/ 178 h 203"/>
                <a:gd name="T20" fmla="*/ 132 w 210"/>
                <a:gd name="T21" fmla="*/ 158 h 203"/>
                <a:gd name="T22" fmla="*/ 156 w 210"/>
                <a:gd name="T23" fmla="*/ 150 h 203"/>
                <a:gd name="T24" fmla="*/ 156 w 210"/>
                <a:gd name="T25" fmla="*/ 150 h 203"/>
                <a:gd name="T26" fmla="*/ 192 w 210"/>
                <a:gd name="T27" fmla="*/ 118 h 203"/>
                <a:gd name="T28" fmla="*/ 196 w 210"/>
                <a:gd name="T29" fmla="*/ 66 h 203"/>
                <a:gd name="T30" fmla="*/ 208 w 210"/>
                <a:gd name="T31" fmla="*/ 58 h 203"/>
                <a:gd name="T32" fmla="*/ 204 w 210"/>
                <a:gd name="T33" fmla="*/ 26 h 203"/>
                <a:gd name="T34" fmla="*/ 184 w 210"/>
                <a:gd name="T35" fmla="*/ 2 h 203"/>
                <a:gd name="T36" fmla="*/ 124 w 210"/>
                <a:gd name="T37" fmla="*/ 6 h 203"/>
                <a:gd name="T38" fmla="*/ 44 w 210"/>
                <a:gd name="T39" fmla="*/ 30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" h="203">
                  <a:moveTo>
                    <a:pt x="44" y="30"/>
                  </a:moveTo>
                  <a:cubicBezTo>
                    <a:pt x="37" y="35"/>
                    <a:pt x="45" y="48"/>
                    <a:pt x="40" y="54"/>
                  </a:cubicBezTo>
                  <a:cubicBezTo>
                    <a:pt x="32" y="63"/>
                    <a:pt x="16" y="59"/>
                    <a:pt x="4" y="62"/>
                  </a:cubicBezTo>
                  <a:cubicBezTo>
                    <a:pt x="5" y="93"/>
                    <a:pt x="0" y="124"/>
                    <a:pt x="8" y="154"/>
                  </a:cubicBezTo>
                  <a:cubicBezTo>
                    <a:pt x="10" y="161"/>
                    <a:pt x="21" y="148"/>
                    <a:pt x="28" y="150"/>
                  </a:cubicBezTo>
                  <a:cubicBezTo>
                    <a:pt x="41" y="154"/>
                    <a:pt x="32" y="168"/>
                    <a:pt x="40" y="174"/>
                  </a:cubicBezTo>
                  <a:cubicBezTo>
                    <a:pt x="48" y="180"/>
                    <a:pt x="59" y="179"/>
                    <a:pt x="68" y="182"/>
                  </a:cubicBezTo>
                  <a:cubicBezTo>
                    <a:pt x="81" y="202"/>
                    <a:pt x="84" y="203"/>
                    <a:pt x="108" y="198"/>
                  </a:cubicBezTo>
                  <a:cubicBezTo>
                    <a:pt x="109" y="193"/>
                    <a:pt x="108" y="186"/>
                    <a:pt x="112" y="182"/>
                  </a:cubicBezTo>
                  <a:cubicBezTo>
                    <a:pt x="116" y="178"/>
                    <a:pt x="124" y="182"/>
                    <a:pt x="128" y="178"/>
                  </a:cubicBezTo>
                  <a:cubicBezTo>
                    <a:pt x="132" y="173"/>
                    <a:pt x="127" y="163"/>
                    <a:pt x="132" y="158"/>
                  </a:cubicBezTo>
                  <a:cubicBezTo>
                    <a:pt x="138" y="152"/>
                    <a:pt x="148" y="153"/>
                    <a:pt x="156" y="150"/>
                  </a:cubicBezTo>
                  <a:cubicBezTo>
                    <a:pt x="169" y="141"/>
                    <a:pt x="192" y="118"/>
                    <a:pt x="192" y="118"/>
                  </a:cubicBezTo>
                  <a:cubicBezTo>
                    <a:pt x="193" y="101"/>
                    <a:pt x="192" y="83"/>
                    <a:pt x="196" y="66"/>
                  </a:cubicBezTo>
                  <a:cubicBezTo>
                    <a:pt x="197" y="61"/>
                    <a:pt x="207" y="63"/>
                    <a:pt x="208" y="58"/>
                  </a:cubicBezTo>
                  <a:cubicBezTo>
                    <a:pt x="210" y="47"/>
                    <a:pt x="208" y="36"/>
                    <a:pt x="204" y="26"/>
                  </a:cubicBezTo>
                  <a:cubicBezTo>
                    <a:pt x="200" y="16"/>
                    <a:pt x="190" y="11"/>
                    <a:pt x="184" y="2"/>
                  </a:cubicBezTo>
                  <a:cubicBezTo>
                    <a:pt x="164" y="3"/>
                    <a:pt x="143" y="0"/>
                    <a:pt x="124" y="6"/>
                  </a:cubicBezTo>
                  <a:cubicBezTo>
                    <a:pt x="101" y="11"/>
                    <a:pt x="58" y="22"/>
                    <a:pt x="44" y="3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pic>
        <p:nvPicPr>
          <p:cNvPr id="105" name="Picture 83" descr="Icon_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01" y="2339298"/>
            <a:ext cx="311008" cy="3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Freeform 134"/>
          <p:cNvSpPr>
            <a:spLocks/>
          </p:cNvSpPr>
          <p:nvPr/>
        </p:nvSpPr>
        <p:spPr bwMode="auto">
          <a:xfrm>
            <a:off x="8926286" y="2120927"/>
            <a:ext cx="1951069" cy="857669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Freeform 96"/>
          <p:cNvSpPr>
            <a:spLocks/>
          </p:cNvSpPr>
          <p:nvPr/>
        </p:nvSpPr>
        <p:spPr bwMode="auto">
          <a:xfrm>
            <a:off x="1012334" y="2164669"/>
            <a:ext cx="224473" cy="103279"/>
          </a:xfrm>
          <a:custGeom>
            <a:avLst/>
            <a:gdLst>
              <a:gd name="T0" fmla="*/ 66 w 84"/>
              <a:gd name="T1" fmla="*/ 12 h 48"/>
              <a:gd name="T2" fmla="*/ 60 w 84"/>
              <a:gd name="T3" fmla="*/ 6 h 48"/>
              <a:gd name="T4" fmla="*/ 48 w 84"/>
              <a:gd name="T5" fmla="*/ 0 h 48"/>
              <a:gd name="T6" fmla="*/ 30 w 84"/>
              <a:gd name="T7" fmla="*/ 6 h 48"/>
              <a:gd name="T8" fmla="*/ 24 w 84"/>
              <a:gd name="T9" fmla="*/ 0 h 48"/>
              <a:gd name="T10" fmla="*/ 24 w 84"/>
              <a:gd name="T11" fmla="*/ 0 h 48"/>
              <a:gd name="T12" fmla="*/ 18 w 84"/>
              <a:gd name="T13" fmla="*/ 6 h 48"/>
              <a:gd name="T14" fmla="*/ 0 w 84"/>
              <a:gd name="T15" fmla="*/ 24 h 48"/>
              <a:gd name="T16" fmla="*/ 0 w 84"/>
              <a:gd name="T17" fmla="*/ 36 h 48"/>
              <a:gd name="T18" fmla="*/ 12 w 84"/>
              <a:gd name="T19" fmla="*/ 36 h 48"/>
              <a:gd name="T20" fmla="*/ 18 w 84"/>
              <a:gd name="T21" fmla="*/ 48 h 48"/>
              <a:gd name="T22" fmla="*/ 18 w 84"/>
              <a:gd name="T23" fmla="*/ 48 h 48"/>
              <a:gd name="T24" fmla="*/ 24 w 84"/>
              <a:gd name="T25" fmla="*/ 48 h 48"/>
              <a:gd name="T26" fmla="*/ 42 w 84"/>
              <a:gd name="T27" fmla="*/ 36 h 48"/>
              <a:gd name="T28" fmla="*/ 48 w 84"/>
              <a:gd name="T29" fmla="*/ 42 h 48"/>
              <a:gd name="T30" fmla="*/ 66 w 84"/>
              <a:gd name="T31" fmla="*/ 36 h 48"/>
              <a:gd name="T32" fmla="*/ 78 w 84"/>
              <a:gd name="T33" fmla="*/ 30 h 48"/>
              <a:gd name="T34" fmla="*/ 84 w 84"/>
              <a:gd name="T35" fmla="*/ 30 h 48"/>
              <a:gd name="T36" fmla="*/ 78 w 84"/>
              <a:gd name="T37" fmla="*/ 24 h 48"/>
              <a:gd name="T38" fmla="*/ 66 w 84"/>
              <a:gd name="T3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79"/>
          <p:cNvSpPr>
            <a:spLocks/>
          </p:cNvSpPr>
          <p:nvPr/>
        </p:nvSpPr>
        <p:spPr bwMode="auto">
          <a:xfrm>
            <a:off x="1051971" y="1956922"/>
            <a:ext cx="76370" cy="188037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35917" y="1803107"/>
            <a:ext cx="135514" cy="13970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十字星 3"/>
          <p:cNvSpPr/>
          <p:nvPr/>
        </p:nvSpPr>
        <p:spPr>
          <a:xfrm>
            <a:off x="9413265" y="2365806"/>
            <a:ext cx="262386" cy="199055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741" y="3084624"/>
            <a:ext cx="2418060" cy="3155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3319" y="1733011"/>
            <a:ext cx="1862277" cy="352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373" y="2599300"/>
            <a:ext cx="2489852" cy="467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542" y="2074412"/>
            <a:ext cx="593467" cy="5735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259" y="1394708"/>
            <a:ext cx="555869" cy="53718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36813" y="5834010"/>
            <a:ext cx="4162158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https://inspirehep.net/</a:t>
            </a:r>
          </a:p>
        </p:txBody>
      </p:sp>
      <p:sp>
        <p:nvSpPr>
          <p:cNvPr id="113" name="标题 1"/>
          <p:cNvSpPr txBox="1">
            <a:spLocks/>
          </p:cNvSpPr>
          <p:nvPr/>
        </p:nvSpPr>
        <p:spPr>
          <a:xfrm>
            <a:off x="346458" y="287529"/>
            <a:ext cx="11530080" cy="85903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愿景使命</a:t>
            </a:r>
            <a:r>
              <a:rPr lang="zh-CN" altLang="en-US" b="1" dirty="0"/>
              <a:t>：</a:t>
            </a:r>
            <a:r>
              <a:rPr lang="zh-CN" altLang="en-US" sz="3200" dirty="0"/>
              <a:t>方便</a:t>
            </a:r>
            <a:r>
              <a:rPr lang="en-US" altLang="zh-CN" sz="3200" dirty="0"/>
              <a:t>INSPIRE</a:t>
            </a:r>
            <a:r>
              <a:rPr lang="zh-CN" altLang="en-US" sz="3200" dirty="0"/>
              <a:t>数据库的用户发现和获取高能物理领域学术资源</a:t>
            </a:r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9" y="1394708"/>
            <a:ext cx="481861" cy="4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7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引用相关的命令</a:t>
            </a:r>
          </a:p>
        </p:txBody>
      </p:sp>
      <p:sp>
        <p:nvSpPr>
          <p:cNvPr id="7" name="矩形 4"/>
          <p:cNvSpPr/>
          <p:nvPr/>
        </p:nvSpPr>
        <p:spPr>
          <a:xfrm>
            <a:off x="272208" y="1206157"/>
            <a:ext cx="4870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Citedby</a:t>
            </a:r>
            <a:r>
              <a:rPr lang="en-US" altLang="zh-CN" sz="2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CN" altLang="en-US" sz="2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某某引用的所有文献</a:t>
            </a:r>
          </a:p>
        </p:txBody>
      </p:sp>
      <p:sp>
        <p:nvSpPr>
          <p:cNvPr id="8" name="矩形 4"/>
          <p:cNvSpPr/>
          <p:nvPr/>
        </p:nvSpPr>
        <p:spPr>
          <a:xfrm>
            <a:off x="6431960" y="1108295"/>
            <a:ext cx="50706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Citedby</a:t>
            </a:r>
            <a:r>
              <a:rPr lang="en-US" altLang="zh-CN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CN" altLang="en-US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某某引用的所有文献</a:t>
            </a:r>
            <a:b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en-US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（排除自引）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38E12C-6EC2-4144-9746-B692F52E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3" y="2011196"/>
            <a:ext cx="5773307" cy="38277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8B47C6-701D-422B-9C72-1D60C69B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2011196"/>
            <a:ext cx="5534649" cy="3796716"/>
          </a:xfrm>
          <a:prstGeom prst="rect">
            <a:avLst/>
          </a:prstGeom>
        </p:spPr>
      </p:pic>
      <p:sp>
        <p:nvSpPr>
          <p:cNvPr id="9" name="矩形 5">
            <a:extLst>
              <a:ext uri="{FF2B5EF4-FFF2-40B4-BE49-F238E27FC236}">
                <a16:creationId xmlns:a16="http://schemas.microsoft.com/office/drawing/2014/main" id="{F39FF8E3-8664-4BF9-A866-FEA6DA38F91E}"/>
              </a:ext>
            </a:extLst>
          </p:cNvPr>
          <p:cNvSpPr/>
          <p:nvPr/>
        </p:nvSpPr>
        <p:spPr>
          <a:xfrm>
            <a:off x="4383119" y="6292633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2021-3-5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069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引用相关的命令</a:t>
            </a:r>
          </a:p>
        </p:txBody>
      </p:sp>
      <p:sp>
        <p:nvSpPr>
          <p:cNvPr id="7" name="矩形 4"/>
          <p:cNvSpPr/>
          <p:nvPr/>
        </p:nvSpPr>
        <p:spPr>
          <a:xfrm>
            <a:off x="169814" y="1038069"/>
            <a:ext cx="4169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refersto</a:t>
            </a:r>
            <a:r>
              <a:rPr lang="en-US" altLang="zh-CN" sz="2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CN" altLang="en-US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引用某某的文献</a:t>
            </a:r>
            <a:endParaRPr lang="zh-CN" altLang="en-US" sz="28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4"/>
          <p:cNvSpPr/>
          <p:nvPr/>
        </p:nvSpPr>
        <p:spPr>
          <a:xfrm>
            <a:off x="4027492" y="686077"/>
            <a:ext cx="43701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refersto</a:t>
            </a:r>
            <a:r>
              <a:rPr lang="en-US" altLang="zh-CN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CN" altLang="en-US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引用某某的文献</a:t>
            </a:r>
            <a:b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en-US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（排除某某本人自引）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972363-12E0-4DA6-8A34-04313B49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9" y="1787216"/>
            <a:ext cx="3445212" cy="42284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3B48D5-7D83-4041-8EDC-BAC74AEA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09" y="1753205"/>
            <a:ext cx="3482824" cy="4262483"/>
          </a:xfrm>
          <a:prstGeom prst="rect">
            <a:avLst/>
          </a:prstGeom>
        </p:spPr>
      </p:pic>
      <p:sp>
        <p:nvSpPr>
          <p:cNvPr id="9" name="矩形 4">
            <a:extLst>
              <a:ext uri="{FF2B5EF4-FFF2-40B4-BE49-F238E27FC236}">
                <a16:creationId xmlns:a16="http://schemas.microsoft.com/office/drawing/2014/main" id="{87843943-86C3-4BF6-9734-25902C48B234}"/>
              </a:ext>
            </a:extLst>
          </p:cNvPr>
          <p:cNvSpPr/>
          <p:nvPr/>
        </p:nvSpPr>
        <p:spPr>
          <a:xfrm>
            <a:off x="7845093" y="1190391"/>
            <a:ext cx="4410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CX:</a:t>
            </a:r>
            <a:r>
              <a:rPr lang="zh-CN" altLang="en-US" sz="2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除去自引外的引用数量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25C8EC-5CC8-417F-A317-9F8C0D3A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491" y="1736142"/>
            <a:ext cx="3945389" cy="42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E2948-7221-4D92-B0D4-F0B9F9EA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Citation Summary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04567C-38C3-4BAA-8AC4-ADEE0C83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1" y="1244290"/>
            <a:ext cx="5025798" cy="4814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15E014-50DA-4F02-B8E0-7AD941E4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716" y="1606378"/>
            <a:ext cx="6346908" cy="421558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4693843-A8DB-40AB-A28B-F4589F4F9903}"/>
              </a:ext>
            </a:extLst>
          </p:cNvPr>
          <p:cNvSpPr/>
          <p:nvPr/>
        </p:nvSpPr>
        <p:spPr>
          <a:xfrm>
            <a:off x="4383119" y="6292633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2021-3-5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261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查询检索与统计分析</a:t>
            </a:r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5396823" y="254561"/>
            <a:ext cx="6525320" cy="2172701"/>
            <a:chOff x="346458" y="980306"/>
            <a:chExt cx="7686675" cy="24574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58" y="980306"/>
              <a:ext cx="7686675" cy="245745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0268" y="1119203"/>
              <a:ext cx="2056885" cy="1926100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05" y="1203805"/>
            <a:ext cx="4697305" cy="48301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24" y="2659986"/>
            <a:ext cx="6439967" cy="3374004"/>
          </a:xfrm>
          <a:prstGeom prst="rect">
            <a:avLst/>
          </a:prstGeom>
        </p:spPr>
      </p:pic>
      <p:sp>
        <p:nvSpPr>
          <p:cNvPr id="13" name="矩形 10"/>
          <p:cNvSpPr/>
          <p:nvPr/>
        </p:nvSpPr>
        <p:spPr>
          <a:xfrm>
            <a:off x="3707132" y="2274722"/>
            <a:ext cx="4827027" cy="1631216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en-US" altLang="zh-CN" sz="5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tc</a:t>
            </a:r>
            <a:r>
              <a:rPr lang="en-US" altLang="zh-CN" sz="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= type code</a:t>
            </a:r>
            <a:br>
              <a:rPr lang="en-US" altLang="zh-CN" sz="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5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primarch</a:t>
            </a:r>
            <a:endParaRPr lang="en-US" altLang="en-US" sz="5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937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高被引论文榜单</a:t>
            </a:r>
          </a:p>
        </p:txBody>
      </p:sp>
      <p:sp>
        <p:nvSpPr>
          <p:cNvPr id="5" name="Rectangle 8"/>
          <p:cNvSpPr/>
          <p:nvPr/>
        </p:nvSpPr>
        <p:spPr>
          <a:xfrm>
            <a:off x="3885046" y="6316058"/>
            <a:ext cx="6825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https://</a:t>
            </a:r>
            <a:r>
              <a:rPr lang="en-US" altLang="zh-CN" sz="2000" b="1" dirty="0"/>
              <a:t>old.</a:t>
            </a:r>
            <a:r>
              <a:rPr lang="en-US" sz="2000" b="1" dirty="0"/>
              <a:t>inspirehep.net/info/hep/stats/topcites/index</a:t>
            </a:r>
          </a:p>
        </p:txBody>
      </p:sp>
      <p:sp>
        <p:nvSpPr>
          <p:cNvPr id="6" name="矩形 4"/>
          <p:cNvSpPr/>
          <p:nvPr/>
        </p:nvSpPr>
        <p:spPr>
          <a:xfrm>
            <a:off x="8099136" y="469391"/>
            <a:ext cx="3861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Micheal</a:t>
            </a:r>
            <a:r>
              <a:rPr lang="en-US" altLang="zh-CN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Peskin</a:t>
            </a:r>
            <a:endParaRPr lang="zh-CN" alt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046" y="120502"/>
            <a:ext cx="1507092" cy="15235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CEF7EB-7437-4870-8C9E-E69FD239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4" y="1581303"/>
            <a:ext cx="11157478" cy="44741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74449" y="3429000"/>
            <a:ext cx="4367475" cy="2959609"/>
            <a:chOff x="2914879" y="1458685"/>
            <a:chExt cx="6124618" cy="45262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458685"/>
              <a:ext cx="6035040" cy="45262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14879" y="2790685"/>
              <a:ext cx="45534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B0F0"/>
                  </a:solidFill>
                </a:rPr>
                <a:t>Peter </a:t>
              </a:r>
              <a:r>
                <a:rPr lang="fr-FR" dirty="0" err="1">
                  <a:solidFill>
                    <a:srgbClr val="00B0F0"/>
                  </a:solidFill>
                </a:rPr>
                <a:t>Minkowski’s</a:t>
              </a:r>
              <a:r>
                <a:rPr lang="fr-FR" dirty="0">
                  <a:solidFill>
                    <a:srgbClr val="00B0F0"/>
                  </a:solidFill>
                </a:rPr>
                <a:t> </a:t>
              </a:r>
              <a:r>
                <a:rPr lang="fr-FR" dirty="0" err="1">
                  <a:solidFill>
                    <a:srgbClr val="00B0F0"/>
                  </a:solidFill>
                  <a:hlinkClick r:id="rId5"/>
                </a:rPr>
                <a:t>Physics</a:t>
              </a:r>
              <a:r>
                <a:rPr lang="fr-FR" dirty="0">
                  <a:solidFill>
                    <a:srgbClr val="00B0F0"/>
                  </a:solidFill>
                  <a:hlinkClick r:id="rId5"/>
                </a:rPr>
                <a:t> </a:t>
              </a:r>
              <a:r>
                <a:rPr lang="fr-FR" dirty="0" err="1">
                  <a:solidFill>
                    <a:srgbClr val="00B0F0"/>
                  </a:solidFill>
                  <a:hlinkClick r:id="rId5"/>
                </a:rPr>
                <a:t>Letters</a:t>
              </a:r>
              <a:r>
                <a:rPr lang="fr-FR" dirty="0">
                  <a:solidFill>
                    <a:srgbClr val="00B0F0"/>
                  </a:solidFill>
                  <a:hlinkClick r:id="rId5"/>
                </a:rPr>
                <a:t> B article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5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全球高能物理学者活跃比例</a:t>
            </a:r>
            <a:endParaRPr lang="en-US" dirty="0"/>
          </a:p>
        </p:txBody>
      </p:sp>
      <p:graphicFrame>
        <p:nvGraphicFramePr>
          <p:cNvPr id="4" name="图示 4"/>
          <p:cNvGraphicFramePr/>
          <p:nvPr>
            <p:extLst/>
          </p:nvPr>
        </p:nvGraphicFramePr>
        <p:xfrm>
          <a:off x="2089774" y="899062"/>
          <a:ext cx="7436191" cy="511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A0AFE26-3133-45DF-BCF7-31622294D159}"/>
              </a:ext>
            </a:extLst>
          </p:cNvPr>
          <p:cNvSpPr/>
          <p:nvPr/>
        </p:nvSpPr>
        <p:spPr>
          <a:xfrm>
            <a:off x="7605316" y="1120181"/>
            <a:ext cx="4190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12w+ </a:t>
            </a:r>
            <a:r>
              <a:rPr lang="en-US" altLang="zh-CN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Hepnames</a:t>
            </a:r>
            <a:endParaRPr lang="en-US" altLang="zh-CN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Active</a:t>
            </a:r>
            <a:r>
              <a:rPr lang="zh-CN" alt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5w+</a:t>
            </a:r>
            <a:endParaRPr lang="zh-CN" alt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024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Hepname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D84AB1-94C1-4881-B5EE-B10C67BD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04" y="848964"/>
            <a:ext cx="10401659" cy="51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0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44A0E3-4745-495B-80D7-1FFE230A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292"/>
            <a:ext cx="12192000" cy="5189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author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16B55ED-085A-4A66-B3E6-4A9FC9D033B9}"/>
              </a:ext>
            </a:extLst>
          </p:cNvPr>
          <p:cNvSpPr txBox="1"/>
          <p:nvPr/>
        </p:nvSpPr>
        <p:spPr>
          <a:xfrm>
            <a:off x="6909759" y="2098799"/>
            <a:ext cx="50071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6600"/>
                </a:solidFill>
              </a:rPr>
              <a:t>推荐注册激活</a:t>
            </a:r>
            <a:r>
              <a:rPr lang="en-US" altLang="zh-CN" sz="2700" b="1" dirty="0">
                <a:solidFill>
                  <a:srgbClr val="FF6600"/>
                </a:solidFill>
              </a:rPr>
              <a:t>ORCID</a:t>
            </a:r>
            <a:br>
              <a:rPr lang="en-US" altLang="zh-CN" sz="2700" b="1" dirty="0">
                <a:solidFill>
                  <a:srgbClr val="FF6600"/>
                </a:solidFill>
              </a:rPr>
            </a:br>
            <a:br>
              <a:rPr lang="en-US" altLang="zh-CN" sz="2700" b="1" dirty="0">
                <a:solidFill>
                  <a:srgbClr val="FF6600"/>
                </a:solidFill>
              </a:rPr>
            </a:br>
            <a:endParaRPr lang="en-US" sz="27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00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Publications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713"/>
            <a:ext cx="12192000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8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Fix reference</a:t>
            </a:r>
            <a:endParaRPr lang="zh-CN" alt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80" y="1071154"/>
            <a:ext cx="12294211" cy="4468702"/>
          </a:xfrm>
        </p:spPr>
      </p:pic>
    </p:spTree>
    <p:extLst>
      <p:ext uri="{BB962C8B-B14F-4D97-AF65-F5344CB8AC3E}">
        <p14:creationId xmlns:p14="http://schemas.microsoft.com/office/powerpoint/2010/main" val="334007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用户：</a:t>
            </a:r>
            <a:r>
              <a:rPr lang="zh-CN" altLang="en-US" sz="2700" dirty="0"/>
              <a:t>实验物理学家、理论物理学家、天体物理学家</a:t>
            </a:r>
          </a:p>
        </p:txBody>
      </p:sp>
      <p:sp>
        <p:nvSpPr>
          <p:cNvPr id="5" name="object 10"/>
          <p:cNvSpPr/>
          <p:nvPr/>
        </p:nvSpPr>
        <p:spPr>
          <a:xfrm>
            <a:off x="1354238" y="864974"/>
            <a:ext cx="8229376" cy="520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27771" y="6216162"/>
            <a:ext cx="1828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zh-CN" altLang="en-US" sz="1800" dirty="0">
                <a:solidFill>
                  <a:schemeClr val="tx1"/>
                </a:solidFill>
              </a:rPr>
              <a:t>图片来源：</a:t>
            </a:r>
            <a:r>
              <a:rPr lang="en-US" altLang="zh-CN" sz="1800" dirty="0">
                <a:solidFill>
                  <a:schemeClr val="tx1"/>
                </a:solidFill>
              </a:rPr>
              <a:t>CERN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27771" y="1446560"/>
            <a:ext cx="1593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/>
              <a:t>区域分布</a:t>
            </a:r>
            <a:br>
              <a:rPr lang="en-US" altLang="zh-CN" sz="2700" b="1" dirty="0"/>
            </a:br>
            <a:r>
              <a:rPr lang="zh-CN" altLang="en-US" sz="2700" b="1" dirty="0">
                <a:solidFill>
                  <a:srgbClr val="FFFF00"/>
                </a:solidFill>
              </a:rPr>
              <a:t>美国</a:t>
            </a:r>
            <a:endParaRPr lang="en-US" altLang="zh-CN" sz="2700" b="1" dirty="0">
              <a:solidFill>
                <a:srgbClr val="FFFF00"/>
              </a:solidFill>
            </a:endParaRPr>
          </a:p>
          <a:p>
            <a:r>
              <a:rPr lang="zh-CN" altLang="en-US" sz="2700" b="1" dirty="0">
                <a:solidFill>
                  <a:srgbClr val="FFFF00"/>
                </a:solidFill>
              </a:rPr>
              <a:t>中国</a:t>
            </a:r>
            <a:endParaRPr lang="en-US" altLang="zh-CN" sz="2700" b="1" dirty="0">
              <a:solidFill>
                <a:srgbClr val="FFFF00"/>
              </a:solidFill>
            </a:endParaRPr>
          </a:p>
          <a:p>
            <a:r>
              <a:rPr lang="zh-CN" altLang="en-US" sz="2700" b="1" dirty="0">
                <a:solidFill>
                  <a:srgbClr val="FFFF00"/>
                </a:solidFill>
              </a:rPr>
              <a:t>德国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48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Fix reference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0" y="1149531"/>
            <a:ext cx="6877225" cy="481713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81" y="5120322"/>
            <a:ext cx="10208410" cy="101556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68637" y="6202803"/>
            <a:ext cx="578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http://old.nspirehep.net/record/665697/export/hru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34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42B54-E27C-442C-8C55-53F0F093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FC8A4B-D89E-4D20-B619-756726D0FE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574146"/>
            <a:ext cx="10247400" cy="37097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C91FFAF-F91A-436D-BA81-C5730D04F25A}"/>
              </a:ext>
            </a:extLst>
          </p:cNvPr>
          <p:cNvSpPr/>
          <p:nvPr/>
        </p:nvSpPr>
        <p:spPr>
          <a:xfrm>
            <a:off x="304800" y="1006291"/>
            <a:ext cx="1090954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 algn="just"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HEP - INSPIRE-HEP </a:t>
            </a:r>
            <a:r>
              <a:rPr lang="en-US" altLang="zh-CN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https://inspirehep.net/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2E76C0B-A6E1-4593-89E9-7BB1D5C867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206406" y="5390052"/>
            <a:ext cx="7605218" cy="14528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49563C4-1D63-44BB-BFEF-C9B0C7DEB90B}"/>
              </a:ext>
            </a:extLst>
          </p:cNvPr>
          <p:cNvSpPr/>
          <p:nvPr/>
        </p:nvSpPr>
        <p:spPr>
          <a:xfrm>
            <a:off x="196991" y="5523470"/>
            <a:ext cx="323069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9400"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ORCID </a:t>
            </a:r>
            <a:r>
              <a:rPr lang="en-US" altLang="zh-CN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6"/>
              </a:rPr>
              <a:t>https://orcid.org/login</a:t>
            </a:r>
            <a:endParaRPr lang="zh-CN" altLang="zh-CN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79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E366BED-DB54-45EE-BCA1-67ABE24B45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161" y="1621631"/>
            <a:ext cx="8275133" cy="40976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B204BA-60F8-4145-A317-95E411261547}"/>
              </a:ext>
            </a:extLst>
          </p:cNvPr>
          <p:cNvSpPr/>
          <p:nvPr/>
        </p:nvSpPr>
        <p:spPr>
          <a:xfrm>
            <a:off x="268233" y="980306"/>
            <a:ext cx="5038559" cy="36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步骤一：</a:t>
            </a: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INSPIRE</a:t>
            </a: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上检索出个人的相关发文。</a:t>
            </a:r>
          </a:p>
        </p:txBody>
      </p:sp>
    </p:spTree>
    <p:extLst>
      <p:ext uri="{BB962C8B-B14F-4D97-AF65-F5344CB8AC3E}">
        <p14:creationId xmlns:p14="http://schemas.microsoft.com/office/powerpoint/2010/main" val="4166081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673C4B1-2B7A-4C9E-9079-6F4705599F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67" y="1250830"/>
            <a:ext cx="9972136" cy="44857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CBEBF5C-15A5-41C4-9480-B22EA03A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44" y="2797647"/>
            <a:ext cx="4124325" cy="3552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4E1B3D-A33C-4556-BA69-844097CDD9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91269" y="5074508"/>
            <a:ext cx="8133466" cy="15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13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42B54-E27C-442C-8C55-53F0F093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2F933A-C59B-4003-A928-0166286643DE}"/>
              </a:ext>
            </a:extLst>
          </p:cNvPr>
          <p:cNvSpPr/>
          <p:nvPr/>
        </p:nvSpPr>
        <p:spPr>
          <a:xfrm>
            <a:off x="296172" y="980306"/>
            <a:ext cx="11021683" cy="36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科研之友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科研社交网络服务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(scholarmate.com)     </a:t>
            </a:r>
            <a:r>
              <a:rPr lang="en-US" altLang="zh-CN" b="1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https://www.scholarmate.com/oauth/index</a:t>
            </a:r>
            <a:endParaRPr lang="zh-CN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E0FA50A-9009-4CFA-B900-D9D31C02169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2309" y="1457324"/>
            <a:ext cx="10082083" cy="44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15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42B54-E27C-442C-8C55-53F0F093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C92A28-9CE5-49C8-84FC-61B5D76A2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6991" y="914592"/>
            <a:ext cx="8229600" cy="1940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AECEF3-92F8-4180-9390-5750EE80D1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6990" y="2855152"/>
            <a:ext cx="8229600" cy="9448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FB0AFF-72DF-407B-961A-0AF57886C1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990" y="3800032"/>
            <a:ext cx="8229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42B54-E27C-442C-8C55-53F0F093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18E4B6-A20F-4771-8167-FDC1AC2B1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6991" y="1069268"/>
            <a:ext cx="6086475" cy="25628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D20DBD-81B4-4B3F-8C46-1A9F6DD403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14967" y="3632128"/>
            <a:ext cx="6829425" cy="28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2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42B54-E27C-442C-8C55-53F0F093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D73A8A-6CAD-4180-A9A5-F8ADA853B5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81200" y="789940"/>
            <a:ext cx="8229600" cy="52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1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42B54-E27C-442C-8C55-53F0F093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7D4042-9F35-4EE6-87ED-460D68F72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0376" y="980306"/>
            <a:ext cx="5724525" cy="25787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3F5600-F131-40D6-88AD-9604F6A366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42668" y="3381779"/>
            <a:ext cx="5915025" cy="28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1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1A03B9-F01C-4F18-B4C7-96CEA26863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76577" y="1250830"/>
            <a:ext cx="7438845" cy="47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用户：</a:t>
            </a:r>
            <a:r>
              <a:rPr lang="zh-CN" altLang="en-US" sz="2700" dirty="0"/>
              <a:t>活跃用户</a:t>
            </a:r>
            <a:r>
              <a:rPr lang="en-US" altLang="zh-CN" sz="2700" dirty="0"/>
              <a:t>50K+</a:t>
            </a:r>
            <a:endParaRPr lang="zh-CN" altLang="en-US" sz="2700" dirty="0"/>
          </a:p>
        </p:txBody>
      </p:sp>
      <p:sp>
        <p:nvSpPr>
          <p:cNvPr id="5" name="object 11"/>
          <p:cNvSpPr/>
          <p:nvPr/>
        </p:nvSpPr>
        <p:spPr>
          <a:xfrm>
            <a:off x="5318824" y="3169116"/>
            <a:ext cx="6520961" cy="209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149470" y="3006790"/>
            <a:ext cx="5298281" cy="3079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729762" y="1326759"/>
            <a:ext cx="9694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活跃频度：</a:t>
            </a:r>
            <a:br>
              <a:rPr lang="en-US" altLang="zh-CN" sz="2400" dirty="0"/>
            </a:br>
            <a:r>
              <a:rPr lang="zh-CN" altLang="en-US" sz="2400" dirty="0"/>
              <a:t>①、检索：一个月内</a:t>
            </a:r>
            <a:r>
              <a:rPr lang="en-US" altLang="zh-CN" sz="2400" dirty="0"/>
              <a:t>600</a:t>
            </a:r>
            <a:r>
              <a:rPr lang="zh-CN" altLang="en-US" sz="2400" dirty="0"/>
              <a:t>万次的访问；每天检索</a:t>
            </a:r>
            <a:r>
              <a:rPr lang="en-US" altLang="zh-CN" sz="2400" dirty="0"/>
              <a:t>20</a:t>
            </a:r>
            <a:r>
              <a:rPr lang="zh-CN" altLang="en-US" sz="2400" dirty="0"/>
              <a:t>万次</a:t>
            </a:r>
            <a:r>
              <a:rPr lang="en-US" altLang="zh-CN" sz="2400" dirty="0"/>
              <a:t>+</a:t>
            </a:r>
            <a:br>
              <a:rPr lang="en-US" altLang="zh-CN" sz="2400" dirty="0"/>
            </a:br>
            <a:r>
              <a:rPr lang="zh-CN" altLang="en-US" sz="2400" dirty="0"/>
              <a:t>②、反馈：一年近</a:t>
            </a:r>
            <a:r>
              <a:rPr lang="en-US" altLang="zh-CN" sz="2400" dirty="0"/>
              <a:t>10</a:t>
            </a:r>
            <a:r>
              <a:rPr lang="zh-CN" altLang="en-US" sz="2400" dirty="0"/>
              <a:t>万条用户反馈。</a:t>
            </a:r>
            <a:endParaRPr lang="en-US" altLang="zh-CN" sz="2400" dirty="0"/>
          </a:p>
        </p:txBody>
      </p:sp>
      <p:sp>
        <p:nvSpPr>
          <p:cNvPr id="7" name="矩形 6"/>
          <p:cNvSpPr/>
          <p:nvPr/>
        </p:nvSpPr>
        <p:spPr>
          <a:xfrm>
            <a:off x="1625921" y="2728553"/>
            <a:ext cx="3034805" cy="507831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小时访问量分布</a:t>
            </a:r>
            <a:endParaRPr lang="en-US" altLang="en-US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75102" y="2728552"/>
            <a:ext cx="2608406" cy="507831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月度访问量分布</a:t>
            </a:r>
            <a:endParaRPr lang="en-US" altLang="en-US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3299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6CC1E-8D48-4760-9CA1-C91EDA7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个人文章批量导入科研之友并同步至</a:t>
            </a:r>
            <a:r>
              <a:rPr lang="en-US" altLang="zh-CN" dirty="0"/>
              <a:t>ISIS</a:t>
            </a:r>
            <a:r>
              <a:rPr lang="zh-CN" altLang="en-US" dirty="0"/>
              <a:t>系统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D26428-FE2C-4F24-96D2-B13B1C972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9432" y="1428331"/>
            <a:ext cx="10518477" cy="33420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53D22FE-11D6-4230-80F9-22A6FBFAFC61}"/>
              </a:ext>
            </a:extLst>
          </p:cNvPr>
          <p:cNvSpPr/>
          <p:nvPr/>
        </p:nvSpPr>
        <p:spPr>
          <a:xfrm>
            <a:off x="437069" y="5268483"/>
            <a:ext cx="10440839" cy="36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至此，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INSPIRE</a:t>
            </a: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或者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上的个人文章的题录信息，即通过科研之友批量同步至基金委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ISIS</a:t>
            </a: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系统。</a:t>
            </a:r>
          </a:p>
        </p:txBody>
      </p:sp>
    </p:spTree>
    <p:extLst>
      <p:ext uri="{BB962C8B-B14F-4D97-AF65-F5344CB8AC3E}">
        <p14:creationId xmlns:p14="http://schemas.microsoft.com/office/powerpoint/2010/main" val="3688992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996F9-3BBC-4482-B20D-5E96AA0D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Fulltext</a:t>
            </a:r>
            <a:r>
              <a:rPr lang="zh-CN" altLang="en-US" dirty="0"/>
              <a:t>命令：梳理致谢过某基金资助的文章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CFDFA4-E8F4-42C3-BC6F-7E398719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37" y="840446"/>
            <a:ext cx="7618665" cy="53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34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语法规则</a:t>
            </a:r>
          </a:p>
        </p:txBody>
      </p:sp>
      <p:sp>
        <p:nvSpPr>
          <p:cNvPr id="9" name="矩形 4"/>
          <p:cNvSpPr/>
          <p:nvPr/>
        </p:nvSpPr>
        <p:spPr>
          <a:xfrm>
            <a:off x="1326013" y="812351"/>
            <a:ext cx="24400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SPIRES-style</a:t>
            </a:r>
            <a:endParaRPr lang="zh-CN" altLang="en-US" sz="28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4"/>
          <p:cNvSpPr/>
          <p:nvPr/>
        </p:nvSpPr>
        <p:spPr>
          <a:xfrm>
            <a:off x="6567169" y="718696"/>
            <a:ext cx="3921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Invenio</a:t>
            </a:r>
            <a: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keyword style</a:t>
            </a:r>
            <a:endParaRPr lang="zh-CN" altLang="en-US" sz="28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F2E79D-E9AA-4D7F-A65D-92508C7A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291" y="2104068"/>
            <a:ext cx="6902570" cy="38261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51A62C-D037-4D9C-8A2F-1FF38A53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9" y="1492405"/>
            <a:ext cx="5826272" cy="456858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FE732E-6F7D-4877-A97D-73EDB47503DD}"/>
              </a:ext>
            </a:extLst>
          </p:cNvPr>
          <p:cNvSpPr/>
          <p:nvPr/>
        </p:nvSpPr>
        <p:spPr>
          <a:xfrm>
            <a:off x="4708506" y="6172516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https://inspirehep.net/help/</a:t>
            </a:r>
          </a:p>
        </p:txBody>
      </p:sp>
    </p:spTree>
    <p:extLst>
      <p:ext uri="{BB962C8B-B14F-4D97-AF65-F5344CB8AC3E}">
        <p14:creationId xmlns:p14="http://schemas.microsoft.com/office/powerpoint/2010/main" val="2679791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1574146"/>
            <a:ext cx="9214232" cy="36152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关于</a:t>
            </a:r>
            <a:r>
              <a:rPr lang="en-US" altLang="zh-CN" sz="3200" b="1" dirty="0"/>
              <a:t>INSPIRE</a:t>
            </a:r>
            <a:br>
              <a:rPr lang="en-US" altLang="zh-CN" sz="3200" dirty="0"/>
            </a:b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INSPIRE</a:t>
            </a:r>
            <a:r>
              <a:rPr lang="zh-CN" altLang="en-US" sz="3200" b="1" dirty="0"/>
              <a:t>的核心功能</a:t>
            </a:r>
            <a:br>
              <a:rPr lang="en-US" altLang="zh-CN" sz="3200" dirty="0"/>
            </a:b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C000"/>
                </a:solidFill>
              </a:rPr>
              <a:t>INSPIRE</a:t>
            </a:r>
            <a:r>
              <a:rPr lang="zh-CN" altLang="en-US" sz="3200" b="1" dirty="0">
                <a:solidFill>
                  <a:srgbClr val="FFC000"/>
                </a:solidFill>
              </a:rPr>
              <a:t>的扩展功能</a:t>
            </a:r>
            <a:br>
              <a:rPr lang="en-US" altLang="zh-CN" sz="3200" dirty="0"/>
            </a:br>
            <a:r>
              <a:rPr lang="en-US" altLang="zh-CN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15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会议、研讨会</a:t>
            </a:r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30643B-7C01-43E4-8A73-B22ADAAF7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1" y="980306"/>
            <a:ext cx="11439331" cy="50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28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会议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306"/>
            <a:ext cx="12192000" cy="1761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960" y="2843408"/>
            <a:ext cx="4636414" cy="36537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73845" y="1696809"/>
            <a:ext cx="6451184" cy="85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Upcoming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Conference series</a:t>
            </a:r>
            <a:endParaRPr lang="en-US" sz="2800" b="1" dirty="0">
              <a:solidFill>
                <a:srgbClr val="FF99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21" y="2913147"/>
            <a:ext cx="6991696" cy="31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05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实验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F259B4-AD1E-4413-9C1F-08CCFF2C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49" y="789154"/>
            <a:ext cx="8961582" cy="52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00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实验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6" y="980306"/>
            <a:ext cx="7931159" cy="5088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7723" y="60686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Experiment categories - INSPIRE-HEP </a:t>
            </a:r>
            <a:r>
              <a:rPr lang="en-US" dirty="0">
                <a:hlinkClick r:id="rId3"/>
              </a:rPr>
              <a:t>https://inspirehep.net/info/Experiments/list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57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招聘 </a:t>
            </a:r>
            <a:r>
              <a:rPr lang="en-US" altLang="zh-CN" dirty="0"/>
              <a:t>~</a:t>
            </a:r>
            <a:r>
              <a:rPr lang="en-US" altLang="zh-CN" dirty="0">
                <a:cs typeface="Aharoni" panose="02010803020104030203" pitchFamily="2" charset="-79"/>
              </a:rPr>
              <a:t>1500</a:t>
            </a:r>
            <a:r>
              <a:rPr lang="zh-CN" altLang="en-US" dirty="0">
                <a:cs typeface="Aharoni" panose="02010803020104030203" pitchFamily="2" charset="-79"/>
              </a:rPr>
              <a:t>条</a:t>
            </a:r>
            <a:r>
              <a:rPr lang="en-US" altLang="zh-CN" dirty="0">
                <a:cs typeface="Aharoni" panose="02010803020104030203" pitchFamily="2" charset="-79"/>
              </a:rPr>
              <a:t>/</a:t>
            </a:r>
            <a:r>
              <a:rPr lang="zh-CN" altLang="en-US" dirty="0">
                <a:cs typeface="Aharoni" panose="02010803020104030203" pitchFamily="2" charset="-79"/>
              </a:rPr>
              <a:t>年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FA0672-F78D-4E15-A5ED-8D5282B8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242"/>
            <a:ext cx="12192000" cy="45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0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招聘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7478CE-1117-429C-8907-4490F728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6" y="1122641"/>
            <a:ext cx="10491915" cy="4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8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用户关注的功能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143897" y="36995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dirty="0" err="1">
                <a:solidFill>
                  <a:schemeClr val="tx1"/>
                </a:solidFill>
              </a:rPr>
              <a:t>Gentil-Beccot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i="1" dirty="0">
                <a:solidFill>
                  <a:schemeClr val="tx1"/>
                </a:solidFill>
              </a:rPr>
              <a:t>et al. </a:t>
            </a:r>
            <a:r>
              <a:rPr lang="en-US" altLang="en-US" sz="1800" dirty="0">
                <a:solidFill>
                  <a:schemeClr val="tx1"/>
                </a:solidFill>
              </a:rPr>
              <a:t>arXiv:0804.2701</a:t>
            </a:r>
          </a:p>
        </p:txBody>
      </p:sp>
      <p:pic>
        <p:nvPicPr>
          <p:cNvPr id="26" name="Picture 9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45" y="986672"/>
            <a:ext cx="8252750" cy="51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416234" y="3139442"/>
            <a:ext cx="4614863" cy="3279775"/>
            <a:chOff x="-179" y="2112"/>
            <a:chExt cx="2907" cy="2066"/>
          </a:xfrm>
        </p:grpSpPr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 rot="-2725307">
              <a:off x="-182" y="3005"/>
              <a:ext cx="2040" cy="2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-2725307">
              <a:off x="214" y="3015"/>
              <a:ext cx="2063" cy="2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 rot="-2725307">
              <a:off x="659" y="3013"/>
              <a:ext cx="2066" cy="2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 rot="-2689653">
              <a:off x="202" y="2914"/>
              <a:ext cx="211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>
                  <a:solidFill>
                    <a:srgbClr val="0033CC"/>
                  </a:solidFill>
                </a:rPr>
                <a:t>Depth of coverage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 rot="-2689653">
              <a:off x="664" y="2936"/>
              <a:ext cx="206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>
                  <a:solidFill>
                    <a:srgbClr val="0033CC"/>
                  </a:solidFill>
                </a:rPr>
                <a:t>Quality of content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 rot="-2689653">
              <a:off x="-179" y="2930"/>
              <a:ext cx="203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Access to full text</a:t>
              </a:r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 rot="1108129">
            <a:off x="8196685" y="1553599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不重要</a:t>
            </a:r>
            <a:endParaRPr lang="en-US" altLang="en-US" sz="4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 rot="1108129">
            <a:off x="4243811" y="2510961"/>
            <a:ext cx="1723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endParaRPr lang="en-US" altLang="en-US" sz="6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7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诺奖获得者的履历和学术成果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03" y="1409823"/>
            <a:ext cx="8657974" cy="455114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587" y="1113753"/>
            <a:ext cx="2362200" cy="21240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3932" y="550790"/>
            <a:ext cx="8203869" cy="5526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678__a:/</a:t>
            </a:r>
            <a:r>
              <a:rPr lang="en-US" altLang="zh-CN" sz="27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nobel</a:t>
            </a: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prize/ and </a:t>
            </a:r>
            <a:r>
              <a:rPr lang="en-US" altLang="zh-CN" sz="30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field:hep-ex</a:t>
            </a:r>
            <a:endParaRPr lang="en-US" altLang="zh-CN" sz="3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A0400C-3582-453D-9451-D6CA79A2D755}"/>
              </a:ext>
            </a:extLst>
          </p:cNvPr>
          <p:cNvSpPr/>
          <p:nvPr/>
        </p:nvSpPr>
        <p:spPr>
          <a:xfrm>
            <a:off x="3184236" y="6122544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https://old.inspirehep.net/collection/HepNames</a:t>
            </a:r>
          </a:p>
        </p:txBody>
      </p:sp>
    </p:spTree>
    <p:extLst>
      <p:ext uri="{BB962C8B-B14F-4D97-AF65-F5344CB8AC3E}">
        <p14:creationId xmlns:p14="http://schemas.microsoft.com/office/powerpoint/2010/main" val="1921520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有博客的高能物理学者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76" y="696104"/>
            <a:ext cx="2276475" cy="21240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5" y="1576944"/>
            <a:ext cx="8795782" cy="4313937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518035" y="919709"/>
            <a:ext cx="75090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8564_y:blog </a:t>
            </a:r>
            <a:r>
              <a:rPr lang="en-US" sz="21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affiliation:Beijing</a:t>
            </a:r>
            <a:r>
              <a:rPr 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Inst. High Energy Phys.</a:t>
            </a:r>
          </a:p>
        </p:txBody>
      </p:sp>
    </p:spTree>
    <p:extLst>
      <p:ext uri="{BB962C8B-B14F-4D97-AF65-F5344CB8AC3E}">
        <p14:creationId xmlns:p14="http://schemas.microsoft.com/office/powerpoint/2010/main" val="1079930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94121" y="2175907"/>
            <a:ext cx="7333006" cy="11818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7000" dirty="0">
                <a:latin typeface="SimHei" panose="02010609060101010101" pitchFamily="49" charset="-122"/>
                <a:ea typeface="SimHei" panose="02010609060101010101" pitchFamily="49" charset="-122"/>
              </a:rPr>
              <a:t>致谢</a:t>
            </a:r>
            <a:endParaRPr lang="en-US" sz="7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3"/>
            <a:ext cx="12192000" cy="2198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82" y="4646402"/>
            <a:ext cx="5191514" cy="1488391"/>
          </a:xfrm>
          <a:prstGeom prst="rect">
            <a:avLst/>
          </a:prstGeom>
        </p:spPr>
      </p:pic>
      <p:sp>
        <p:nvSpPr>
          <p:cNvPr id="7" name="副标题 3">
            <a:extLst>
              <a:ext uri="{FF2B5EF4-FFF2-40B4-BE49-F238E27FC236}">
                <a16:creationId xmlns:a16="http://schemas.microsoft.com/office/drawing/2014/main" id="{A4C57FEF-F05C-4DE3-BF59-3B95B05F9880}"/>
              </a:ext>
            </a:extLst>
          </p:cNvPr>
          <p:cNvSpPr txBox="1">
            <a:spLocks/>
          </p:cNvSpPr>
          <p:nvPr/>
        </p:nvSpPr>
        <p:spPr>
          <a:xfrm>
            <a:off x="217336" y="3500231"/>
            <a:ext cx="6470822" cy="2634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700" dirty="0"/>
              <a:t>Email:  </a:t>
            </a:r>
            <a:r>
              <a:rPr lang="en-US" altLang="zh-CN" sz="1700" b="1" dirty="0">
                <a:hlinkClick r:id="rId5"/>
              </a:rPr>
              <a:t>jiangyo@ihep.ac.cn</a:t>
            </a:r>
            <a:r>
              <a:rPr lang="en-US" altLang="zh-CN" sz="1700" b="1" dirty="0"/>
              <a:t> </a:t>
            </a:r>
            <a:r>
              <a:rPr lang="zh-CN" altLang="en-US" sz="1700" b="1" dirty="0"/>
              <a:t>（</a:t>
            </a:r>
            <a:r>
              <a:rPr lang="zh-CN" altLang="en-US" sz="1700" dirty="0"/>
              <a:t>文献信息部 </a:t>
            </a:r>
            <a:r>
              <a:rPr lang="en-US" altLang="zh-CN" sz="1700" dirty="0"/>
              <a:t>· </a:t>
            </a:r>
            <a:r>
              <a:rPr lang="zh-CN" altLang="en-US" sz="1700" dirty="0"/>
              <a:t>江亚欧</a:t>
            </a:r>
            <a:r>
              <a:rPr lang="zh-CN" altLang="en-US" sz="1700" b="1" dirty="0"/>
              <a:t>）</a:t>
            </a:r>
            <a:endParaRPr lang="en-US" altLang="zh-CN" sz="17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700" b="1" dirty="0"/>
              <a:t>项目成员：</a:t>
            </a:r>
            <a:br>
              <a:rPr lang="en-US" altLang="zh-CN" sz="1700" b="1" dirty="0"/>
            </a:br>
            <a:r>
              <a:rPr lang="zh-CN" altLang="en-US" sz="1700" dirty="0"/>
              <a:t>江亚欧、刘瑞荣、刘淑梅、马可青、翁硕、于健（副主任）</a:t>
            </a:r>
            <a:endParaRPr lang="en-US" altLang="zh-CN" sz="17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700" b="1" dirty="0"/>
              <a:t>文献信息部：</a:t>
            </a:r>
            <a:br>
              <a:rPr lang="en-US" altLang="zh-CN" sz="1700" b="1" dirty="0"/>
            </a:br>
            <a:r>
              <a:rPr lang="zh-CN" altLang="en-US" sz="1700" dirty="0"/>
              <a:t>刘世宏、吴霞、赵春梅、郑文莉（主任）</a:t>
            </a:r>
            <a:endParaRPr lang="en-US" altLang="zh-CN" sz="17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700" b="1" dirty="0"/>
              <a:t>高能所：</a:t>
            </a:r>
            <a:r>
              <a:rPr lang="zh-CN" altLang="en-US" sz="1700" dirty="0"/>
              <a:t>李一鸣</a:t>
            </a:r>
            <a:endParaRPr lang="en-US" altLang="zh-CN" sz="17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FE07836-146E-4481-931F-DFB640695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78" y="3577749"/>
            <a:ext cx="5191518" cy="70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6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终端界面：学术资源</a:t>
            </a:r>
          </a:p>
        </p:txBody>
      </p:sp>
      <p:sp>
        <p:nvSpPr>
          <p:cNvPr id="6" name="Oval 8"/>
          <p:cNvSpPr/>
          <p:nvPr/>
        </p:nvSpPr>
        <p:spPr>
          <a:xfrm>
            <a:off x="2474843" y="2554357"/>
            <a:ext cx="1103244" cy="35780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3692602" y="2554357"/>
            <a:ext cx="1207036" cy="35780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4993964" y="2541105"/>
            <a:ext cx="1363670" cy="37106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1"/>
          <p:cNvSpPr/>
          <p:nvPr/>
        </p:nvSpPr>
        <p:spPr>
          <a:xfrm>
            <a:off x="6471985" y="2554357"/>
            <a:ext cx="723451" cy="3313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2"/>
          <p:cNvSpPr/>
          <p:nvPr/>
        </p:nvSpPr>
        <p:spPr>
          <a:xfrm>
            <a:off x="7289762" y="2539459"/>
            <a:ext cx="1227324" cy="37270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8585162" y="2554357"/>
            <a:ext cx="1103244" cy="35780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5"/>
          <p:cNvSpPr/>
          <p:nvPr/>
        </p:nvSpPr>
        <p:spPr>
          <a:xfrm>
            <a:off x="1636877" y="2537777"/>
            <a:ext cx="723451" cy="3313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9"/>
          <p:cNvSpPr/>
          <p:nvPr/>
        </p:nvSpPr>
        <p:spPr>
          <a:xfrm>
            <a:off x="0" y="4497746"/>
            <a:ext cx="195438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</a:t>
            </a:r>
            <a:r>
              <a:rPr lang="en-US" sz="3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endParaRPr lang="en-US" sz="3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hep-ph</a:t>
            </a:r>
            <a:endParaRPr lang="en-US" sz="3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1765471" y="4497746"/>
            <a:ext cx="192713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</a:t>
            </a:r>
            <a:r>
              <a:rPr lang="en-US" sz="3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</a:t>
            </a:r>
            <a:endParaRPr lang="en-US" sz="3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1086" y="252142"/>
            <a:ext cx="53395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新版：https://inspirehep.net/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7593" y="890841"/>
            <a:ext cx="11614633" cy="8590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2800" dirty="0"/>
              <a:t>收录领域的专注度</a:t>
            </a:r>
            <a:r>
              <a:rPr lang="en-US" altLang="zh-CN" sz="2000" dirty="0"/>
              <a:t>——</a:t>
            </a:r>
            <a:r>
              <a:rPr lang="en-US" altLang="zh-CN" sz="2000" dirty="0">
                <a:solidFill>
                  <a:srgbClr val="FFC000"/>
                </a:solidFill>
              </a:rPr>
              <a:t>142+</a:t>
            </a:r>
            <a:r>
              <a:rPr lang="zh-CN" altLang="en-US" sz="2000" dirty="0">
                <a:solidFill>
                  <a:srgbClr val="FFC000"/>
                </a:solidFill>
              </a:rPr>
              <a:t>万篇文献数量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B639CF-9527-4EA1-B0C0-B980F9A1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725"/>
            <a:ext cx="12192000" cy="2358207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EC12272E-1263-4DCA-B48D-22C70109030B}"/>
              </a:ext>
            </a:extLst>
          </p:cNvPr>
          <p:cNvSpPr/>
          <p:nvPr/>
        </p:nvSpPr>
        <p:spPr>
          <a:xfrm>
            <a:off x="6361900" y="6321013"/>
            <a:ext cx="39966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旧版：</a:t>
            </a:r>
            <a:r>
              <a:rPr lang="en-US" altLang="zh-CN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https://old.inspirehep.net/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5BAE8AF-15FE-45C7-A3A0-EC00D99FB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39" y="4497746"/>
            <a:ext cx="8370861" cy="182326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A886C5B-5B8E-437D-86D5-A57A9B96A972}"/>
              </a:ext>
            </a:extLst>
          </p:cNvPr>
          <p:cNvSpPr/>
          <p:nvPr/>
        </p:nvSpPr>
        <p:spPr>
          <a:xfrm>
            <a:off x="5859987" y="4706341"/>
            <a:ext cx="4434227" cy="868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 b="1" dirty="0">
                <a:solidFill>
                  <a:srgbClr val="FF6600"/>
                </a:solidFill>
              </a:rPr>
              <a:t>国际合作的专业维护团队</a:t>
            </a:r>
          </a:p>
        </p:txBody>
      </p:sp>
    </p:spTree>
    <p:extLst>
      <p:ext uri="{BB962C8B-B14F-4D97-AF65-F5344CB8AC3E}">
        <p14:creationId xmlns:p14="http://schemas.microsoft.com/office/powerpoint/2010/main" val="12709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全文阅读渠道</a:t>
            </a:r>
            <a:r>
              <a:rPr lang="en-US" altLang="zh-CN" dirty="0">
                <a:cs typeface="Aharoni" panose="02010803020104030203" pitchFamily="2" charset="-79"/>
              </a:rPr>
              <a:t>+</a:t>
            </a:r>
            <a:r>
              <a:rPr lang="zh-CN" altLang="en-US" dirty="0">
                <a:cs typeface="Aharoni" panose="02010803020104030203" pitchFamily="2" charset="-79"/>
              </a:rPr>
              <a:t>多种数据格式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79" y="851496"/>
            <a:ext cx="8909367" cy="5389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5488" y="1652171"/>
            <a:ext cx="6821021" cy="2893100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CERN Document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ln w="0"/>
                <a:solidFill>
                  <a:schemeClr val="accent1"/>
                </a:solidFill>
              </a:rPr>
              <a:t>Fermilab Library Server (</a:t>
            </a:r>
            <a:r>
              <a:rPr lang="en-US" altLang="zh-CN" sz="2600" dirty="0" err="1">
                <a:ln w="0"/>
                <a:solidFill>
                  <a:schemeClr val="accent1"/>
                </a:solidFill>
              </a:rPr>
              <a:t>fulltext</a:t>
            </a:r>
            <a:r>
              <a:rPr lang="en-US" altLang="zh-CN" sz="2600" dirty="0">
                <a:ln w="0"/>
                <a:solidFill>
                  <a:schemeClr val="accent1"/>
                </a:solidFill>
              </a:rPr>
              <a:t> available)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ln w="0"/>
                <a:solidFill>
                  <a:schemeClr val="accent1"/>
                </a:solidFill>
              </a:rPr>
              <a:t>SLAC Document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ADS Abstract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HAL Archives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Ouvertes</a:t>
            </a:r>
            <a:endParaRPr lang="en-US" sz="2600" dirty="0">
              <a:ln w="0"/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OSTI.gov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Link to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Fulltext</a:t>
            </a:r>
            <a:endParaRPr lang="en-US" sz="2600" dirty="0">
              <a:ln w="0"/>
              <a:solidFill>
                <a:schemeClr val="accent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2969383" y="4621843"/>
            <a:ext cx="435529" cy="41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4" y="2198516"/>
            <a:ext cx="2352675" cy="2695575"/>
          </a:xfrm>
          <a:prstGeom prst="rect">
            <a:avLst/>
          </a:prstGeom>
          <a:solidFill>
            <a:schemeClr val="tx1"/>
          </a:solidFill>
          <a:ln w="38100">
            <a:solidFill>
              <a:srgbClr val="92D050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 flipH="1">
            <a:off x="1724627" y="3136740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307938" y="3543782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635888" y="3916102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024EAAE4-9453-471C-B959-2D9B6C80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609" y="3195329"/>
            <a:ext cx="5028015" cy="3397524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D926807-05D4-4410-B892-D4FD093C7E2B}"/>
              </a:ext>
            </a:extLst>
          </p:cNvPr>
          <p:cNvSpPr/>
          <p:nvPr/>
        </p:nvSpPr>
        <p:spPr>
          <a:xfrm>
            <a:off x="10728618" y="2164703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700" dirty="0">
                <a:latin typeface="-apple-system"/>
              </a:rPr>
              <a:t>新版</a:t>
            </a:r>
            <a:endParaRPr lang="en-US" altLang="zh-CN" sz="2700" b="0" i="0" dirty="0">
              <a:effectLst/>
              <a:latin typeface="-apple-system"/>
            </a:endParaRPr>
          </a:p>
        </p:txBody>
      </p:sp>
      <p:sp>
        <p:nvSpPr>
          <p:cNvPr id="12" name="Right Arrow 5">
            <a:extLst>
              <a:ext uri="{FF2B5EF4-FFF2-40B4-BE49-F238E27FC236}">
                <a16:creationId xmlns:a16="http://schemas.microsoft.com/office/drawing/2014/main" id="{AA7261D4-B30E-464D-B19A-FC3218069B6F}"/>
              </a:ext>
            </a:extLst>
          </p:cNvPr>
          <p:cNvSpPr/>
          <p:nvPr/>
        </p:nvSpPr>
        <p:spPr>
          <a:xfrm rot="5400000">
            <a:off x="10917806" y="2674023"/>
            <a:ext cx="435529" cy="413867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093F529-15A2-44E3-99FB-8060E84B4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818" y="5046541"/>
            <a:ext cx="1104900" cy="16668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D84D483-B5FB-413F-817E-641DD1404B66}"/>
              </a:ext>
            </a:extLst>
          </p:cNvPr>
          <p:cNvSpPr txBox="1"/>
          <p:nvPr/>
        </p:nvSpPr>
        <p:spPr>
          <a:xfrm>
            <a:off x="5045136" y="4557013"/>
            <a:ext cx="173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333FF"/>
                </a:solidFill>
              </a:rPr>
              <a:t>新版数据格式</a:t>
            </a:r>
          </a:p>
        </p:txBody>
      </p:sp>
    </p:spTree>
    <p:extLst>
      <p:ext uri="{BB962C8B-B14F-4D97-AF65-F5344CB8AC3E}">
        <p14:creationId xmlns:p14="http://schemas.microsoft.com/office/powerpoint/2010/main" val="391212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文献类型</a:t>
            </a:r>
            <a:endParaRPr lang="en-US" dirty="0"/>
          </a:p>
        </p:txBody>
      </p:sp>
      <p:grpSp>
        <p:nvGrpSpPr>
          <p:cNvPr id="4" name="组合 6"/>
          <p:cNvGrpSpPr/>
          <p:nvPr/>
        </p:nvGrpSpPr>
        <p:grpSpPr>
          <a:xfrm>
            <a:off x="5628713" y="757993"/>
            <a:ext cx="6290017" cy="6100007"/>
            <a:chOff x="2792658" y="485493"/>
            <a:chExt cx="6395059" cy="6208877"/>
          </a:xfrm>
        </p:grpSpPr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2658" y="485493"/>
              <a:ext cx="6395059" cy="6208877"/>
            </a:xfrm>
            <a:prstGeom prst="rect">
              <a:avLst/>
            </a:prstGeom>
            <a:ln>
              <a:solidFill>
                <a:schemeClr val="bg1">
                  <a:alpha val="0"/>
                </a:schemeClr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 prstMaterial="dkEdge"/>
          </p:spPr>
        </p:pic>
        <p:pic>
          <p:nvPicPr>
            <p:cNvPr id="6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3998" y="2970218"/>
              <a:ext cx="1352751" cy="720215"/>
            </a:xfrm>
            <a:prstGeom prst="rect">
              <a:avLst/>
            </a:prstGeom>
          </p:spPr>
        </p:pic>
      </p:grpSp>
      <p:sp>
        <p:nvSpPr>
          <p:cNvPr id="7" name="矩形 5"/>
          <p:cNvSpPr/>
          <p:nvPr/>
        </p:nvSpPr>
        <p:spPr>
          <a:xfrm>
            <a:off x="7687643" y="674389"/>
            <a:ext cx="387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Alberto Pepe et al. arXiv:0906.2549</a:t>
            </a:r>
            <a:endParaRPr lang="zh-CN" altLang="en-US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0673821" y="349602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940053" y="542026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649714" y="5081324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20025" y="149435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826131" y="1720416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99953" y="2604380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9860409" y="4908975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1329385" y="238803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658737" y="114755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288" y="2209958"/>
            <a:ext cx="5803995" cy="2939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涵盖了科研周期</a:t>
            </a:r>
            <a:r>
              <a:rPr lang="en-US" altLang="zh-CN" sz="3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sz="37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/13</a:t>
            </a:r>
            <a:r>
              <a:rPr lang="zh-CN" altLang="en-US" sz="37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的文献类型</a:t>
            </a:r>
            <a:endParaRPr lang="en-US" altLang="zh-CN" sz="3700" b="1" cap="none" spc="0" dirty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此外还有</a:t>
            </a:r>
            <a:br>
              <a:rPr lang="en-US" altLang="zh-CN" sz="37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</a:t>
            </a:r>
            <a:br>
              <a:rPr lang="en-US" altLang="zh-CN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会议文集</a:t>
            </a:r>
            <a:endParaRPr lang="en-US" sz="3700" b="1" cap="none" spc="0" dirty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938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2"/>
</p:tagLst>
</file>

<file path=ppt/theme/theme1.xml><?xml version="1.0" encoding="utf-8"?>
<a:theme xmlns:a="http://schemas.openxmlformats.org/drawingml/2006/main" name="切片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4986</TotalTime>
  <Words>2157</Words>
  <Application>Microsoft Office PowerPoint</Application>
  <PresentationFormat>宽屏</PresentationFormat>
  <Paragraphs>289</Paragraphs>
  <Slides>62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83" baseType="lpstr">
      <vt:lpstr>-apple-system</vt:lpstr>
      <vt:lpstr>Gill Sans</vt:lpstr>
      <vt:lpstr>ＭＳ Ｐゴシック</vt:lpstr>
      <vt:lpstr>等线</vt:lpstr>
      <vt:lpstr>黑体</vt:lpstr>
      <vt:lpstr>黑体</vt:lpstr>
      <vt:lpstr>华文细黑</vt:lpstr>
      <vt:lpstr>宋体</vt:lpstr>
      <vt:lpstr>Microsoft YaHei</vt:lpstr>
      <vt:lpstr>Microsoft YaHei</vt:lpstr>
      <vt:lpstr>Aharoni</vt:lpstr>
      <vt:lpstr>Arial</vt:lpstr>
      <vt:lpstr>Arial Black</vt:lpstr>
      <vt:lpstr>Arial Narrow</vt:lpstr>
      <vt:lpstr>Calibri</vt:lpstr>
      <vt:lpstr>Symbol</vt:lpstr>
      <vt:lpstr>Times New Roman</vt:lpstr>
      <vt:lpstr>Trebuchet MS</vt:lpstr>
      <vt:lpstr>Wingdings</vt:lpstr>
      <vt:lpstr>Wingdings 3</vt:lpstr>
      <vt:lpstr>切片</vt:lpstr>
      <vt:lpstr>高能物理INSPIRE数据库介绍及功能演示</vt:lpstr>
      <vt:lpstr>提纲</vt:lpstr>
      <vt:lpstr>PowerPoint 演示文稿</vt:lpstr>
      <vt:lpstr>用户：实验物理学家、理论物理学家、天体物理学家</vt:lpstr>
      <vt:lpstr>用户：活跃用户50K+</vt:lpstr>
      <vt:lpstr>用户关注的功能</vt:lpstr>
      <vt:lpstr>终端界面：学术资源</vt:lpstr>
      <vt:lpstr>全文阅读渠道+多种数据格式</vt:lpstr>
      <vt:lpstr>文献类型</vt:lpstr>
      <vt:lpstr>数据渠道</vt:lpstr>
      <vt:lpstr>国际顾问</vt:lpstr>
      <vt:lpstr>大亚湾中微子实验新发现的中微子振荡</vt:lpstr>
      <vt:lpstr>大亚湾中微子实验新发现的中微子振荡论文引用数量对比</vt:lpstr>
      <vt:lpstr>PowerPoint 演示文稿</vt:lpstr>
      <vt:lpstr>提纲</vt:lpstr>
      <vt:lpstr>PowerPoint 演示文稿</vt:lpstr>
      <vt:lpstr>了解前沿研究、热点文献</vt:lpstr>
      <vt:lpstr>热点文献的引文： LHcb, PRL 115 (2015) 072001</vt:lpstr>
      <vt:lpstr>引文按照most cited排序</vt:lpstr>
      <vt:lpstr>形成完整Pc(4450)专题文献信息</vt:lpstr>
      <vt:lpstr>59 new hadrons and counting</vt:lpstr>
      <vt:lpstr>BESIII合作组发现Zc(3900)</vt:lpstr>
      <vt:lpstr>INSPIRE CAN HELP— BESIII合作组发现Zc(3900)</vt:lpstr>
      <vt:lpstr>对Zc(3900)文章的引文进行分类扩展</vt:lpstr>
      <vt:lpstr>引文关系网络图</vt:lpstr>
      <vt:lpstr>引文关系网络图</vt:lpstr>
      <vt:lpstr>Zc(3900)核心文献的他引文章列表</vt:lpstr>
      <vt:lpstr>形成完整Zc(3900)专题文献信息</vt:lpstr>
      <vt:lpstr>文献管理工具</vt:lpstr>
      <vt:lpstr>引用相关的命令</vt:lpstr>
      <vt:lpstr>引用相关的命令</vt:lpstr>
      <vt:lpstr>Citation Summary</vt:lpstr>
      <vt:lpstr>查询检索与统计分析</vt:lpstr>
      <vt:lpstr>高被引论文榜单</vt:lpstr>
      <vt:lpstr>全球高能物理学者活跃比例</vt:lpstr>
      <vt:lpstr>Hepname</vt:lpstr>
      <vt:lpstr>Update author</vt:lpstr>
      <vt:lpstr>Manage Publications</vt:lpstr>
      <vt:lpstr>Fix reference</vt:lpstr>
      <vt:lpstr>Fix reference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个人文章批量导入科研之友并同步至ISIS系统</vt:lpstr>
      <vt:lpstr>Fulltext命令：梳理致谢过某基金资助的文章</vt:lpstr>
      <vt:lpstr>语法规则</vt:lpstr>
      <vt:lpstr>提纲</vt:lpstr>
      <vt:lpstr>学术交流——会议、研讨会</vt:lpstr>
      <vt:lpstr>学术交流——会议</vt:lpstr>
      <vt:lpstr>学术交流——实验</vt:lpstr>
      <vt:lpstr>学术交流——实验</vt:lpstr>
      <vt:lpstr>学术交流——招聘 ~1500条/年</vt:lpstr>
      <vt:lpstr>学术交流——招聘</vt:lpstr>
      <vt:lpstr>诺奖获得者的履历和学术成果</vt:lpstr>
      <vt:lpstr>有博客的高能物理学者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Yaou</dc:creator>
  <cp:lastModifiedBy>jiangyo</cp:lastModifiedBy>
  <cp:revision>483</cp:revision>
  <dcterms:created xsi:type="dcterms:W3CDTF">2019-07-08T12:34:18Z</dcterms:created>
  <dcterms:modified xsi:type="dcterms:W3CDTF">2021-05-28T00:50:13Z</dcterms:modified>
</cp:coreProperties>
</file>