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6" r:id="rId2"/>
    <p:sldId id="314" r:id="rId3"/>
    <p:sldId id="315" r:id="rId4"/>
    <p:sldId id="316" r:id="rId5"/>
    <p:sldId id="385" r:id="rId6"/>
    <p:sldId id="348" r:id="rId7"/>
    <p:sldId id="318" r:id="rId8"/>
    <p:sldId id="389" r:id="rId9"/>
    <p:sldId id="417" r:id="rId10"/>
    <p:sldId id="419" r:id="rId11"/>
    <p:sldId id="418" r:id="rId12"/>
    <p:sldId id="420" r:id="rId13"/>
    <p:sldId id="422" r:id="rId14"/>
    <p:sldId id="424" r:id="rId15"/>
    <p:sldId id="423" r:id="rId16"/>
    <p:sldId id="426" r:id="rId17"/>
    <p:sldId id="427" r:id="rId18"/>
    <p:sldId id="428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746FB2"/>
    <a:srgbClr val="453845"/>
    <a:srgbClr val="5F8BCD"/>
    <a:srgbClr val="FCA904"/>
    <a:srgbClr val="0000CC"/>
    <a:srgbClr val="FBD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0" autoAdjust="0"/>
    <p:restoredTop sz="94424" autoAdjust="0"/>
  </p:normalViewPr>
  <p:slideViewPr>
    <p:cSldViewPr>
      <p:cViewPr varScale="1">
        <p:scale>
          <a:sx n="66" d="100"/>
          <a:sy n="66" d="100"/>
        </p:scale>
        <p:origin x="130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0.33329999999999999</c:v>
                </c:pt>
                <c:pt idx="1">
                  <c:v>0.66669999999999996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77-4EB8-BF5F-9FED98BC68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7ABC3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0.66669999999999996</c:v>
                </c:pt>
                <c:pt idx="1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77-4EB8-BF5F-9FED98BC68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C77-4EB8-BF5F-9FED98BC6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4563280"/>
        <c:axId val="144563840"/>
      </c:barChart>
      <c:catAx>
        <c:axId val="14456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563840"/>
        <c:crosses val="autoZero"/>
        <c:auto val="1"/>
        <c:lblAlgn val="ctr"/>
        <c:lblOffset val="100"/>
        <c:noMultiLvlLbl val="0"/>
      </c:catAx>
      <c:valAx>
        <c:axId val="14456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56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B0570-9DDB-4EAA-A562-2888D3063BF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DF30-F80D-48F7-9B9C-A3A848DA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37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2" Type="http://schemas.openxmlformats.org/officeDocument/2006/relationships/image" Target="../media/image49.png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5" Type="http://schemas.openxmlformats.org/officeDocument/2006/relationships/image" Target="../media/image31.emf"/><Relationship Id="rId10" Type="http://schemas.openxmlformats.org/officeDocument/2006/relationships/image" Target="../media/image380.png"/><Relationship Id="rId4" Type="http://schemas.openxmlformats.org/officeDocument/2006/relationships/image" Target="../media/image51.png"/><Relationship Id="rId9" Type="http://schemas.openxmlformats.org/officeDocument/2006/relationships/image" Target="../media/image37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82.png"/><Relationship Id="rId10" Type="http://schemas.openxmlformats.org/officeDocument/2006/relationships/image" Target="../media/image61.emf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62.jpeg"/><Relationship Id="rId9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8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4.emf"/><Relationship Id="rId7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65.emf"/><Relationship Id="rId9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114.png"/><Relationship Id="rId3" Type="http://schemas.openxmlformats.org/officeDocument/2006/relationships/image" Target="../media/image69.emf"/><Relationship Id="rId7" Type="http://schemas.openxmlformats.org/officeDocument/2006/relationships/image" Target="../media/image72.emf"/><Relationship Id="rId12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76.emf"/><Relationship Id="rId10" Type="http://schemas.openxmlformats.org/officeDocument/2006/relationships/image" Target="../media/image74.emf"/><Relationship Id="rId4" Type="http://schemas.openxmlformats.org/officeDocument/2006/relationships/image" Target="../media/image70.emf"/><Relationship Id="rId9" Type="http://schemas.openxmlformats.org/officeDocument/2006/relationships/image" Target="../media/image66.emf"/><Relationship Id="rId1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image" Target="../media/image7.gif"/><Relationship Id="rId4" Type="http://schemas.openxmlformats.org/officeDocument/2006/relationships/image" Target="../media/image4.jpeg"/><Relationship Id="rId9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5.jpeg"/><Relationship Id="rId2" Type="http://schemas.openxmlformats.org/officeDocument/2006/relationships/chart" Target="../charts/chart1.xml"/><Relationship Id="rId16" Type="http://schemas.openxmlformats.org/officeDocument/2006/relationships/image" Target="../media/image36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4.emf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27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-6275" y="0"/>
            <a:ext cx="9148699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对称性与中微子振荡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163059"/>
            <a:ext cx="9144000" cy="707886"/>
          </a:xfrm>
          <a:prstGeom prst="rect">
            <a:avLst/>
          </a:prstGeom>
          <a:solidFill>
            <a:srgbClr val="45384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首届西藏高能物理论坛，西藏大学，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拉萨，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2021-07-15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149080"/>
            <a:ext cx="914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周顺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（高能所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国科大）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E85BD50-D80C-4286-A732-7D0584CC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80"/>
            <a:ext cx="9144000" cy="544522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FAA70E3-72C0-437C-9AD6-243958838ED9}"/>
              </a:ext>
            </a:extLst>
          </p:cNvPr>
          <p:cNvSpPr/>
          <p:nvPr/>
        </p:nvSpPr>
        <p:spPr>
          <a:xfrm>
            <a:off x="0" y="4635133"/>
            <a:ext cx="9142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周顺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（中科院高能所）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Vacuum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B0A9BCA-839C-4CA9-B710-7C5E2D15F426}"/>
              </a:ext>
            </a:extLst>
          </p:cNvPr>
          <p:cNvGrpSpPr/>
          <p:nvPr/>
        </p:nvGrpSpPr>
        <p:grpSpPr>
          <a:xfrm>
            <a:off x="35496" y="2132856"/>
            <a:ext cx="4065280" cy="2900413"/>
            <a:chOff x="5217885" y="3862083"/>
            <a:chExt cx="4065280" cy="290041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5B62562-FB3E-413A-A25A-DBB07027AFDE}"/>
                </a:ext>
              </a:extLst>
            </p:cNvPr>
            <p:cNvGrpSpPr/>
            <p:nvPr/>
          </p:nvGrpSpPr>
          <p:grpSpPr>
            <a:xfrm>
              <a:off x="6012160" y="3862083"/>
              <a:ext cx="2578237" cy="585195"/>
              <a:chOff x="6474882" y="3923916"/>
              <a:chExt cx="2578237" cy="5851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/>
                  <p:nvPr/>
                </p:nvSpPr>
                <p:spPr>
                  <a:xfrm>
                    <a:off x="6474882" y="3923916"/>
                    <a:ext cx="1249829" cy="5629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882" y="3923916"/>
                    <a:ext cx="1249829" cy="56297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/>
                  <p:nvPr/>
                </p:nvSpPr>
                <p:spPr>
                  <a:xfrm>
                    <a:off x="7817524" y="4000230"/>
                    <a:ext cx="12355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⟷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7524" y="4000230"/>
                    <a:ext cx="12355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9DFA15B-37B1-45E1-B2E4-188A85123642}"/>
                  </a:ext>
                </a:extLst>
              </p:cNvPr>
              <p:cNvSpPr/>
              <p:nvPr/>
            </p:nvSpPr>
            <p:spPr>
              <a:xfrm>
                <a:off x="6474882" y="3923916"/>
                <a:ext cx="2576914" cy="5851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EF1B93B-3E54-4BFB-9EC2-CC948FE4B47B}"/>
                </a:ext>
              </a:extLst>
            </p:cNvPr>
            <p:cNvGrpSpPr/>
            <p:nvPr/>
          </p:nvGrpSpPr>
          <p:grpSpPr>
            <a:xfrm>
              <a:off x="5511616" y="4922976"/>
              <a:ext cx="3526928" cy="1060400"/>
              <a:chOff x="5508104" y="4797152"/>
              <a:chExt cx="3526928" cy="1060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/>
                  <p:nvPr/>
                </p:nvSpPr>
                <p:spPr>
                  <a:xfrm>
                    <a:off x="6327183" y="5418305"/>
                    <a:ext cx="1806777" cy="3730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27183" y="5418305"/>
                    <a:ext cx="1806777" cy="37305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/>
                  <p:nvPr/>
                </p:nvSpPr>
                <p:spPr>
                  <a:xfrm>
                    <a:off x="5508105" y="4797152"/>
                    <a:ext cx="16199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→+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8105" y="4797152"/>
                    <a:ext cx="161999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572BEEE-0DC9-49B1-B837-26578BC251D3}"/>
                  </a:ext>
                </a:extLst>
              </p:cNvPr>
              <p:cNvSpPr/>
              <p:nvPr/>
            </p:nvSpPr>
            <p:spPr>
              <a:xfrm>
                <a:off x="5508104" y="4815706"/>
                <a:ext cx="3503511" cy="10418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/>
                  <p:nvPr/>
                </p:nvSpPr>
                <p:spPr>
                  <a:xfrm>
                    <a:off x="5517186" y="5059013"/>
                    <a:ext cx="16199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186" y="5059013"/>
                    <a:ext cx="1619995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/>
                  <p:nvPr/>
                </p:nvSpPr>
                <p:spPr>
                  <a:xfrm>
                    <a:off x="7128100" y="4816404"/>
                    <a:ext cx="190693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100" y="4816404"/>
                    <a:ext cx="190693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/>
                  <p:nvPr/>
                </p:nvSpPr>
                <p:spPr>
                  <a:xfrm>
                    <a:off x="7165598" y="5053596"/>
                    <a:ext cx="184601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5598" y="5053596"/>
                    <a:ext cx="1846018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箭头: 下 10">
              <a:extLst>
                <a:ext uri="{FF2B5EF4-FFF2-40B4-BE49-F238E27FC236}">
                  <a16:creationId xmlns:a16="http://schemas.microsoft.com/office/drawing/2014/main" id="{1470A124-43F3-4849-8C59-767CD38C3DD9}"/>
                </a:ext>
              </a:extLst>
            </p:cNvPr>
            <p:cNvSpPr/>
            <p:nvPr/>
          </p:nvSpPr>
          <p:spPr>
            <a:xfrm>
              <a:off x="7102774" y="4586504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9101B0D0-B0D2-417A-9A7B-852E68FE6E24}"/>
                </a:ext>
              </a:extLst>
            </p:cNvPr>
            <p:cNvSpPr/>
            <p:nvPr/>
          </p:nvSpPr>
          <p:spPr>
            <a:xfrm>
              <a:off x="7102774" y="6089306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ED1853A-CFF8-49C6-BDDA-82C52E7E7EBD}"/>
                </a:ext>
              </a:extLst>
            </p:cNvPr>
            <p:cNvSpPr/>
            <p:nvPr/>
          </p:nvSpPr>
          <p:spPr>
            <a:xfrm>
              <a:off x="5217885" y="6393164"/>
              <a:ext cx="40652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Hamiltonian in vacuum: Invariant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97DB10CE-9E35-459D-A924-974A77AA5C29}"/>
                  </a:ext>
                </a:extLst>
              </p:cNvPr>
              <p:cNvSpPr/>
              <p:nvPr/>
            </p:nvSpPr>
            <p:spPr>
              <a:xfrm>
                <a:off x="734234" y="1054720"/>
                <a:ext cx="7632848" cy="7918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</m:e>
                        <m:sub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d>
                        <m:dPr>
                          <m:ctrlP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d>
                        <m:d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97DB10CE-9E35-459D-A924-974A77AA5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34" y="1054720"/>
                <a:ext cx="7632848" cy="7918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6">
            <a:extLst>
              <a:ext uri="{FF2B5EF4-FFF2-40B4-BE49-F238E27FC236}">
                <a16:creationId xmlns:a16="http://schemas.microsoft.com/office/drawing/2014/main" id="{EFEEFE24-6B9C-4152-9155-C660033EA505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Hamiltonian for two-flavor neutrino oscillations in vacuum: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B58F485-57B2-46B5-B3E8-6264D13F21B7}"/>
                  </a:ext>
                </a:extLst>
              </p:cNvPr>
              <p:cNvSpPr/>
              <p:nvPr/>
            </p:nvSpPr>
            <p:spPr>
              <a:xfrm>
                <a:off x="4485011" y="2637180"/>
                <a:ext cx="4180247" cy="791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B58F485-57B2-46B5-B3E8-6264D13F2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011" y="2637180"/>
                <a:ext cx="4180247" cy="7918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头: 下 13">
            <a:extLst>
              <a:ext uri="{FF2B5EF4-FFF2-40B4-BE49-F238E27FC236}">
                <a16:creationId xmlns:a16="http://schemas.microsoft.com/office/drawing/2014/main" id="{A847724E-7623-4EC1-881E-963643D13C09}"/>
              </a:ext>
            </a:extLst>
          </p:cNvPr>
          <p:cNvSpPr/>
          <p:nvPr/>
        </p:nvSpPr>
        <p:spPr>
          <a:xfrm>
            <a:off x="6263195" y="2060848"/>
            <a:ext cx="504056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B648175-AE21-4F30-9CF7-E933D202AEC6}"/>
                  </a:ext>
                </a:extLst>
              </p:cNvPr>
              <p:cNvSpPr/>
              <p:nvPr/>
            </p:nvSpPr>
            <p:spPr>
              <a:xfrm>
                <a:off x="3945678" y="4140751"/>
                <a:ext cx="2511072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B648175-AE21-4F30-9CF7-E933D202AE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678" y="4140751"/>
                <a:ext cx="2511072" cy="6365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27BA8AD0-F850-4290-A358-DF80FA68ABF2}"/>
                  </a:ext>
                </a:extLst>
              </p:cNvPr>
              <p:cNvSpPr/>
              <p:nvPr/>
            </p:nvSpPr>
            <p:spPr>
              <a:xfrm>
                <a:off x="6687520" y="4144526"/>
                <a:ext cx="2511072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zh-CN" altLang="en-US" sz="20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27BA8AD0-F850-4290-A358-DF80FA68A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520" y="4144526"/>
                <a:ext cx="2511072" cy="6365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A47D8CB9-EA82-43C5-9E99-7743DC2D4F03}"/>
                  </a:ext>
                </a:extLst>
              </p:cNvPr>
              <p:cNvSpPr/>
              <p:nvPr/>
            </p:nvSpPr>
            <p:spPr>
              <a:xfrm>
                <a:off x="4971947" y="5229200"/>
                <a:ext cx="3590608" cy="1491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altLang="zh-CN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US" altLang="zh-CN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altLang="zh-CN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altLang="zh-CN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0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0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</m:t>
                    </m:r>
                    <m:d>
                      <m:dPr>
                        <m:ctrlPr>
                          <a:rPr lang="en-US" altLang="zh-CN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A47D8CB9-EA82-43C5-9E99-7743DC2D4F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947" y="5229200"/>
                <a:ext cx="3590608" cy="14913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头: 右 18">
            <a:extLst>
              <a:ext uri="{FF2B5EF4-FFF2-40B4-BE49-F238E27FC236}">
                <a16:creationId xmlns:a16="http://schemas.microsoft.com/office/drawing/2014/main" id="{731ADDDC-5B09-4D5C-9F48-19D3C78E7593}"/>
              </a:ext>
            </a:extLst>
          </p:cNvPr>
          <p:cNvSpPr/>
          <p:nvPr/>
        </p:nvSpPr>
        <p:spPr>
          <a:xfrm>
            <a:off x="5249629" y="6172925"/>
            <a:ext cx="627324" cy="4243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箭头: 下 30">
            <a:extLst>
              <a:ext uri="{FF2B5EF4-FFF2-40B4-BE49-F238E27FC236}">
                <a16:creationId xmlns:a16="http://schemas.microsoft.com/office/drawing/2014/main" id="{9F948503-E31B-406D-AC57-42CDF4EC52AF}"/>
              </a:ext>
            </a:extLst>
          </p:cNvPr>
          <p:cNvSpPr/>
          <p:nvPr/>
        </p:nvSpPr>
        <p:spPr>
          <a:xfrm>
            <a:off x="7596336" y="3510854"/>
            <a:ext cx="504056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00B5BBB7-9751-45C8-94BB-5651546D0728}"/>
              </a:ext>
            </a:extLst>
          </p:cNvPr>
          <p:cNvSpPr/>
          <p:nvPr/>
        </p:nvSpPr>
        <p:spPr>
          <a:xfrm>
            <a:off x="5059235" y="3548421"/>
            <a:ext cx="504056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FF3F0ACC-9C8E-49F5-98FB-D5FE226D0DE9}"/>
              </a:ext>
            </a:extLst>
          </p:cNvPr>
          <p:cNvSpPr txBox="1"/>
          <p:nvPr/>
        </p:nvSpPr>
        <p:spPr>
          <a:xfrm>
            <a:off x="56648" y="5368712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 of the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Hamiltonian manifests itself in the oscillation probabilities/physical observables</a:t>
            </a:r>
          </a:p>
        </p:txBody>
      </p:sp>
    </p:spTree>
    <p:extLst>
      <p:ext uri="{BB962C8B-B14F-4D97-AF65-F5344CB8AC3E}">
        <p14:creationId xmlns:p14="http://schemas.microsoft.com/office/powerpoint/2010/main" val="87526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Matter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B0A9BCA-839C-4CA9-B710-7C5E2D15F426}"/>
              </a:ext>
            </a:extLst>
          </p:cNvPr>
          <p:cNvGrpSpPr/>
          <p:nvPr/>
        </p:nvGrpSpPr>
        <p:grpSpPr>
          <a:xfrm>
            <a:off x="35496" y="2132856"/>
            <a:ext cx="3935693" cy="2900413"/>
            <a:chOff x="5217885" y="3862083"/>
            <a:chExt cx="3935693" cy="290041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5B62562-FB3E-413A-A25A-DBB07027AFDE}"/>
                </a:ext>
              </a:extLst>
            </p:cNvPr>
            <p:cNvGrpSpPr/>
            <p:nvPr/>
          </p:nvGrpSpPr>
          <p:grpSpPr>
            <a:xfrm>
              <a:off x="6012160" y="3862083"/>
              <a:ext cx="2578237" cy="585195"/>
              <a:chOff x="6474882" y="3923916"/>
              <a:chExt cx="2578237" cy="5851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/>
                  <p:nvPr/>
                </p:nvSpPr>
                <p:spPr>
                  <a:xfrm>
                    <a:off x="6474882" y="3923916"/>
                    <a:ext cx="1249829" cy="5629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882" y="3923916"/>
                    <a:ext cx="1249829" cy="56297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/>
                  <p:nvPr/>
                </p:nvSpPr>
                <p:spPr>
                  <a:xfrm>
                    <a:off x="7817524" y="4000230"/>
                    <a:ext cx="12355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⟷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7524" y="4000230"/>
                    <a:ext cx="12355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9DFA15B-37B1-45E1-B2E4-188A85123642}"/>
                  </a:ext>
                </a:extLst>
              </p:cNvPr>
              <p:cNvSpPr/>
              <p:nvPr/>
            </p:nvSpPr>
            <p:spPr>
              <a:xfrm>
                <a:off x="6474882" y="3923916"/>
                <a:ext cx="2576914" cy="5851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EF1B93B-3E54-4BFB-9EC2-CC948FE4B47B}"/>
                </a:ext>
              </a:extLst>
            </p:cNvPr>
            <p:cNvGrpSpPr/>
            <p:nvPr/>
          </p:nvGrpSpPr>
          <p:grpSpPr>
            <a:xfrm>
              <a:off x="5511616" y="4922976"/>
              <a:ext cx="3526928" cy="1060400"/>
              <a:chOff x="5508104" y="4797152"/>
              <a:chExt cx="3526928" cy="1060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/>
                  <p:nvPr/>
                </p:nvSpPr>
                <p:spPr>
                  <a:xfrm>
                    <a:off x="6327183" y="5418305"/>
                    <a:ext cx="1806777" cy="3730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27183" y="5418305"/>
                    <a:ext cx="1806777" cy="37305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/>
                  <p:nvPr/>
                </p:nvSpPr>
                <p:spPr>
                  <a:xfrm>
                    <a:off x="5508105" y="4797152"/>
                    <a:ext cx="16199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→+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8105" y="4797152"/>
                    <a:ext cx="161999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572BEEE-0DC9-49B1-B837-26578BC251D3}"/>
                  </a:ext>
                </a:extLst>
              </p:cNvPr>
              <p:cNvSpPr/>
              <p:nvPr/>
            </p:nvSpPr>
            <p:spPr>
              <a:xfrm>
                <a:off x="5508104" y="4815706"/>
                <a:ext cx="3503511" cy="10418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/>
                  <p:nvPr/>
                </p:nvSpPr>
                <p:spPr>
                  <a:xfrm>
                    <a:off x="5517186" y="5059013"/>
                    <a:ext cx="16199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186" y="5059013"/>
                    <a:ext cx="1619995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/>
                  <p:nvPr/>
                </p:nvSpPr>
                <p:spPr>
                  <a:xfrm>
                    <a:off x="7128100" y="4816404"/>
                    <a:ext cx="190693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100" y="4816404"/>
                    <a:ext cx="190693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/>
                  <p:nvPr/>
                </p:nvSpPr>
                <p:spPr>
                  <a:xfrm>
                    <a:off x="7165598" y="5053596"/>
                    <a:ext cx="184601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5598" y="5053596"/>
                    <a:ext cx="1846018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箭头: 下 10">
              <a:extLst>
                <a:ext uri="{FF2B5EF4-FFF2-40B4-BE49-F238E27FC236}">
                  <a16:creationId xmlns:a16="http://schemas.microsoft.com/office/drawing/2014/main" id="{1470A124-43F3-4849-8C59-767CD38C3DD9}"/>
                </a:ext>
              </a:extLst>
            </p:cNvPr>
            <p:cNvSpPr/>
            <p:nvPr/>
          </p:nvSpPr>
          <p:spPr>
            <a:xfrm>
              <a:off x="7102774" y="4586504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9101B0D0-B0D2-417A-9A7B-852E68FE6E24}"/>
                </a:ext>
              </a:extLst>
            </p:cNvPr>
            <p:cNvSpPr/>
            <p:nvPr/>
          </p:nvSpPr>
          <p:spPr>
            <a:xfrm>
              <a:off x="7102774" y="6089306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ED1853A-CFF8-49C6-BDDA-82C52E7E7EBD}"/>
                </a:ext>
              </a:extLst>
            </p:cNvPr>
            <p:cNvSpPr/>
            <p:nvPr/>
          </p:nvSpPr>
          <p:spPr>
            <a:xfrm>
              <a:off x="5217885" y="6393164"/>
              <a:ext cx="39356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Hamiltonian in matter: Invariant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6" name="TextBox 6">
            <a:extLst>
              <a:ext uri="{FF2B5EF4-FFF2-40B4-BE49-F238E27FC236}">
                <a16:creationId xmlns:a16="http://schemas.microsoft.com/office/drawing/2014/main" id="{EFEEFE24-6B9C-4152-9155-C660033EA505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Hamiltonian for two-flavor neutrino oscillations in matter: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0C07B30-F2E6-4AF6-A4A1-D20DCBAA6827}"/>
                  </a:ext>
                </a:extLst>
              </p:cNvPr>
              <p:cNvSpPr/>
              <p:nvPr/>
            </p:nvSpPr>
            <p:spPr>
              <a:xfrm>
                <a:off x="265547" y="1028578"/>
                <a:ext cx="8543998" cy="7918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</m:e>
                        <m:sub>
                          <m:r>
                            <a:rPr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d>
                        <m:dPr>
                          <m:ctrlP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CN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  <m:d>
                            <m:d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0C07B30-F2E6-4AF6-A4A1-D20DCBAA6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47" y="1028578"/>
                <a:ext cx="8543998" cy="7918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44D7CB51-5D2F-4D2D-86BA-5E17247A587A}"/>
                  </a:ext>
                </a:extLst>
              </p:cNvPr>
              <p:cNvSpPr/>
              <p:nvPr/>
            </p:nvSpPr>
            <p:spPr>
              <a:xfrm>
                <a:off x="4112758" y="2608265"/>
                <a:ext cx="4896544" cy="7918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</m:e>
                        <m:sub>
                          <m:r>
                            <a:rPr lang="en-US" altLang="zh-CN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a:rPr lang="en-US" altLang="zh-CN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zh-CN" alt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44D7CB51-5D2F-4D2D-86BA-5E17247A58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758" y="2608265"/>
                <a:ext cx="4896544" cy="7918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7CFFB95-33CB-443F-B6AC-02878F833ADC}"/>
                  </a:ext>
                </a:extLst>
              </p:cNvPr>
              <p:cNvSpPr/>
              <p:nvPr/>
            </p:nvSpPr>
            <p:spPr>
              <a:xfrm>
                <a:off x="4487222" y="4187953"/>
                <a:ext cx="4147615" cy="791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</m:e>
                        <m:sub>
                          <m:r>
                            <a:rPr lang="en-US" altLang="zh-CN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a:rPr lang="en-US" altLang="zh-CN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acc>
                        <m:accPr>
                          <m:chr m:val="̃"/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</m:acc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zh-CN" alt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zh-CN" alt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7CFFB95-33CB-443F-B6AC-02878F833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222" y="4187953"/>
                <a:ext cx="4147615" cy="7918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箭头: 下 32">
            <a:extLst>
              <a:ext uri="{FF2B5EF4-FFF2-40B4-BE49-F238E27FC236}">
                <a16:creationId xmlns:a16="http://schemas.microsoft.com/office/drawing/2014/main" id="{37722BED-A086-47F7-B90E-498A3595A924}"/>
              </a:ext>
            </a:extLst>
          </p:cNvPr>
          <p:cNvSpPr/>
          <p:nvPr/>
        </p:nvSpPr>
        <p:spPr>
          <a:xfrm>
            <a:off x="6263195" y="2060848"/>
            <a:ext cx="504056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2B2AB769-E726-47FA-B5C1-85D47B817965}"/>
              </a:ext>
            </a:extLst>
          </p:cNvPr>
          <p:cNvSpPr/>
          <p:nvPr/>
        </p:nvSpPr>
        <p:spPr>
          <a:xfrm>
            <a:off x="6263195" y="3550504"/>
            <a:ext cx="504056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6789888-14FB-4C60-9E76-ADDF35A40D5A}"/>
                  </a:ext>
                </a:extLst>
              </p:cNvPr>
              <p:cNvSpPr/>
              <p:nvPr/>
            </p:nvSpPr>
            <p:spPr>
              <a:xfrm>
                <a:off x="4618522" y="5139170"/>
                <a:ext cx="4191023" cy="71468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altLang="zh-CN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𝝂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𝝂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̃"/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</m:acc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𝝂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𝝂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6789888-14FB-4C60-9E76-ADDF35A40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522" y="5139170"/>
                <a:ext cx="4191023" cy="7146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1E50BA4B-7192-4ECA-B02F-4ADF2128F064}"/>
              </a:ext>
            </a:extLst>
          </p:cNvPr>
          <p:cNvSpPr/>
          <p:nvPr/>
        </p:nvSpPr>
        <p:spPr>
          <a:xfrm>
            <a:off x="57856" y="5025950"/>
            <a:ext cx="41207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Neutrino oscillations in matter of 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 constant density are completely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determined by</a:t>
            </a:r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EB02AD5-BE96-4E66-B881-E0192ABDD893}"/>
              </a:ext>
            </a:extLst>
          </p:cNvPr>
          <p:cNvGrpSpPr/>
          <p:nvPr/>
        </p:nvGrpSpPr>
        <p:grpSpPr>
          <a:xfrm>
            <a:off x="539552" y="6036303"/>
            <a:ext cx="8036906" cy="733941"/>
            <a:chOff x="207502" y="6036303"/>
            <a:chExt cx="8036906" cy="733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6A3FCB67-9867-4D80-8DB6-5184245650E2}"/>
                    </a:ext>
                  </a:extLst>
                </p:cNvPr>
                <p:cNvSpPr txBox="1"/>
                <p:nvPr/>
              </p:nvSpPr>
              <p:spPr>
                <a:xfrm>
                  <a:off x="329227" y="6114873"/>
                  <a:ext cx="4258410" cy="5636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sSubSup>
                          <m:sSub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𝟐𝟏</m:t>
                            </m:r>
                          </m:sub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𝚫</m:t>
                                        </m:r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𝟐𝟏</m:t>
                                        </m:r>
                                      </m:sub>
                                      <m:sup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sub>
                                    </m:sSub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𝚫</m:t>
                                        </m:r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𝟐𝟏</m:t>
                                        </m:r>
                                      </m:sub>
                                      <m:sup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6A3FCB67-9867-4D80-8DB6-518424565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27" y="6114873"/>
                  <a:ext cx="4258410" cy="563680"/>
                </a:xfrm>
                <a:prstGeom prst="rect">
                  <a:avLst/>
                </a:prstGeom>
                <a:blipFill>
                  <a:blip r:embed="rId13"/>
                  <a:stretch>
                    <a:fillRect b="-10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BC5A8FD6-083F-4556-B6E0-0D5E868EDB40}"/>
                    </a:ext>
                  </a:extLst>
                </p:cNvPr>
                <p:cNvSpPr txBox="1"/>
                <p:nvPr/>
              </p:nvSpPr>
              <p:spPr>
                <a:xfrm>
                  <a:off x="5582696" y="6079306"/>
                  <a:ext cx="2369110" cy="6479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acc>
                              <m:accPr>
                                <m:chr m:val="̃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</m:func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𝟐𝟏</m:t>
                                </m:r>
                              </m:sub>
                              <m: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𝟐𝟏</m:t>
                                </m:r>
                              </m:sub>
                              <m: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sub>
                            </m:sSub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BC5A8FD6-083F-4556-B6E0-0D5E868ED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696" y="6079306"/>
                  <a:ext cx="2369110" cy="6479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D4D7286-9E4B-4606-AED0-6D5CDFC51418}"/>
                </a:ext>
              </a:extLst>
            </p:cNvPr>
            <p:cNvSpPr/>
            <p:nvPr/>
          </p:nvSpPr>
          <p:spPr>
            <a:xfrm>
              <a:off x="207502" y="6036303"/>
              <a:ext cx="8036906" cy="7339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F811BF4F-BDB5-4510-9973-8113C63477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1387" y="1867550"/>
            <a:ext cx="1328712" cy="74071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29DCD4D-DF0D-4C02-8CB5-54B6B8F878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6819" y="1841128"/>
            <a:ext cx="812934" cy="719985"/>
          </a:xfrm>
          <a:prstGeom prst="rect">
            <a:avLst/>
          </a:prstGeom>
        </p:spPr>
      </p:pic>
      <p:sp>
        <p:nvSpPr>
          <p:cNvPr id="54" name="Oval 113">
            <a:extLst>
              <a:ext uri="{FF2B5EF4-FFF2-40B4-BE49-F238E27FC236}">
                <a16:creationId xmlns:a16="http://schemas.microsoft.com/office/drawing/2014/main" id="{BC745936-6C67-47C7-8F64-92AF24C4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6154" y="2276872"/>
            <a:ext cx="234590" cy="281784"/>
          </a:xfrm>
          <a:prstGeom prst="ellipse">
            <a:avLst/>
          </a:prstGeom>
          <a:solidFill>
            <a:srgbClr val="F41D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" name="Text Box 114">
            <a:extLst>
              <a:ext uri="{FF2B5EF4-FFF2-40B4-BE49-F238E27FC236}">
                <a16:creationId xmlns:a16="http://schemas.microsoft.com/office/drawing/2014/main" id="{0C3C198B-906A-4977-81D5-299CCB1CD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897" y="2274778"/>
            <a:ext cx="234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W</a:t>
            </a:r>
          </a:p>
        </p:txBody>
      </p:sp>
      <p:sp>
        <p:nvSpPr>
          <p:cNvPr id="58" name="Oval 113">
            <a:extLst>
              <a:ext uri="{FF2B5EF4-FFF2-40B4-BE49-F238E27FC236}">
                <a16:creationId xmlns:a16="http://schemas.microsoft.com/office/drawing/2014/main" id="{86C01980-D998-4F32-A139-02715E3F9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506" y="2339441"/>
            <a:ext cx="234590" cy="281784"/>
          </a:xfrm>
          <a:prstGeom prst="ellipse">
            <a:avLst/>
          </a:prstGeom>
          <a:solidFill>
            <a:srgbClr val="F41D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" name="Text Box 114">
            <a:extLst>
              <a:ext uri="{FF2B5EF4-FFF2-40B4-BE49-F238E27FC236}">
                <a16:creationId xmlns:a16="http://schemas.microsoft.com/office/drawing/2014/main" id="{CAF981AB-34AC-44B5-AE7C-654DB0454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129" y="2040611"/>
            <a:ext cx="23459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S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Oval 113">
            <a:extLst>
              <a:ext uri="{FF2B5EF4-FFF2-40B4-BE49-F238E27FC236}">
                <a16:creationId xmlns:a16="http://schemas.microsoft.com/office/drawing/2014/main" id="{E0C6B9A3-4688-4342-86BD-69A9F86B7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827" y="2329684"/>
            <a:ext cx="234590" cy="281784"/>
          </a:xfrm>
          <a:prstGeom prst="ellipse">
            <a:avLst/>
          </a:prstGeom>
          <a:solidFill>
            <a:srgbClr val="F41D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" name="Text Box 114">
            <a:extLst>
              <a:ext uri="{FF2B5EF4-FFF2-40B4-BE49-F238E27FC236}">
                <a16:creationId xmlns:a16="http://schemas.microsoft.com/office/drawing/2014/main" id="{53DEDDCA-6F56-44E6-9A3A-6B0230D1E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751" y="2315499"/>
            <a:ext cx="2345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596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Vacuum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B0A9BCA-839C-4CA9-B710-7C5E2D15F426}"/>
              </a:ext>
            </a:extLst>
          </p:cNvPr>
          <p:cNvGrpSpPr/>
          <p:nvPr/>
        </p:nvGrpSpPr>
        <p:grpSpPr>
          <a:xfrm>
            <a:off x="4755994" y="2151498"/>
            <a:ext cx="4182119" cy="2973441"/>
            <a:chOff x="5084604" y="3841883"/>
            <a:chExt cx="4182119" cy="297344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5B62562-FB3E-413A-A25A-DBB07027AFDE}"/>
                </a:ext>
              </a:extLst>
            </p:cNvPr>
            <p:cNvGrpSpPr/>
            <p:nvPr/>
          </p:nvGrpSpPr>
          <p:grpSpPr>
            <a:xfrm>
              <a:off x="5535545" y="3841883"/>
              <a:ext cx="3479581" cy="605395"/>
              <a:chOff x="5998267" y="3903716"/>
              <a:chExt cx="3479581" cy="6053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/>
                  <p:nvPr/>
                </p:nvSpPr>
                <p:spPr>
                  <a:xfrm>
                    <a:off x="6091248" y="3903716"/>
                    <a:ext cx="1619674" cy="5629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1248" y="3903716"/>
                    <a:ext cx="1619674" cy="56297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/>
                  <p:nvPr/>
                </p:nvSpPr>
                <p:spPr>
                  <a:xfrm>
                    <a:off x="8168404" y="4008078"/>
                    <a:ext cx="12355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⟷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8404" y="4008078"/>
                    <a:ext cx="12355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9DFA15B-37B1-45E1-B2E4-188A85123642}"/>
                  </a:ext>
                </a:extLst>
              </p:cNvPr>
              <p:cNvSpPr/>
              <p:nvPr/>
            </p:nvSpPr>
            <p:spPr>
              <a:xfrm>
                <a:off x="5998267" y="3923916"/>
                <a:ext cx="3479581" cy="5851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EF1B93B-3E54-4BFB-9EC2-CC948FE4B47B}"/>
                </a:ext>
              </a:extLst>
            </p:cNvPr>
            <p:cNvGrpSpPr/>
            <p:nvPr/>
          </p:nvGrpSpPr>
          <p:grpSpPr>
            <a:xfrm>
              <a:off x="5084604" y="4922976"/>
              <a:ext cx="4076977" cy="1079147"/>
              <a:chOff x="5081092" y="4797152"/>
              <a:chExt cx="4076977" cy="10791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/>
                  <p:nvPr/>
                </p:nvSpPr>
                <p:spPr>
                  <a:xfrm>
                    <a:off x="6327183" y="5503248"/>
                    <a:ext cx="1806777" cy="3730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27183" y="5503248"/>
                    <a:ext cx="1806777" cy="37305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/>
                  <p:nvPr/>
                </p:nvSpPr>
                <p:spPr>
                  <a:xfrm>
                    <a:off x="5081092" y="4797152"/>
                    <a:ext cx="198984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→+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092" y="4797152"/>
                    <a:ext cx="198984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572BEEE-0DC9-49B1-B837-26578BC251D3}"/>
                  </a:ext>
                </a:extLst>
              </p:cNvPr>
              <p:cNvSpPr/>
              <p:nvPr/>
            </p:nvSpPr>
            <p:spPr>
              <a:xfrm>
                <a:off x="5081092" y="4815706"/>
                <a:ext cx="4076977" cy="10418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/>
                  <p:nvPr/>
                </p:nvSpPr>
                <p:spPr>
                  <a:xfrm>
                    <a:off x="5081092" y="5146927"/>
                    <a:ext cx="198984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092" y="5146927"/>
                    <a:ext cx="198984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/>
                  <p:nvPr/>
                </p:nvSpPr>
                <p:spPr>
                  <a:xfrm>
                    <a:off x="6881292" y="4816404"/>
                    <a:ext cx="227677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1292" y="4816404"/>
                    <a:ext cx="2276777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/>
                  <p:nvPr/>
                </p:nvSpPr>
                <p:spPr>
                  <a:xfrm>
                    <a:off x="6897677" y="5146927"/>
                    <a:ext cx="221586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7677" y="5146927"/>
                    <a:ext cx="2215863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箭头: 下 10">
              <a:extLst>
                <a:ext uri="{FF2B5EF4-FFF2-40B4-BE49-F238E27FC236}">
                  <a16:creationId xmlns:a16="http://schemas.microsoft.com/office/drawing/2014/main" id="{1470A124-43F3-4849-8C59-767CD38C3DD9}"/>
                </a:ext>
              </a:extLst>
            </p:cNvPr>
            <p:cNvSpPr/>
            <p:nvPr/>
          </p:nvSpPr>
          <p:spPr>
            <a:xfrm>
              <a:off x="7102774" y="4586504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9101B0D0-B0D2-417A-9A7B-852E68FE6E24}"/>
                </a:ext>
              </a:extLst>
            </p:cNvPr>
            <p:cNvSpPr/>
            <p:nvPr/>
          </p:nvSpPr>
          <p:spPr>
            <a:xfrm>
              <a:off x="7102774" y="6089306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ED1853A-CFF8-49C6-BDDA-82C52E7E7EBD}"/>
                </a:ext>
              </a:extLst>
            </p:cNvPr>
            <p:cNvSpPr/>
            <p:nvPr/>
          </p:nvSpPr>
          <p:spPr>
            <a:xfrm>
              <a:off x="5201443" y="6445992"/>
              <a:ext cx="40652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Hamiltonian in vacuum: Invariant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6" name="TextBox 6">
            <a:extLst>
              <a:ext uri="{FF2B5EF4-FFF2-40B4-BE49-F238E27FC236}">
                <a16:creationId xmlns:a16="http://schemas.microsoft.com/office/drawing/2014/main" id="{EFEEFE24-6B9C-4152-9155-C660033EA505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Hamiltonian for three-flavor neutrino oscillations in vacuum: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F55C0B9-0094-45B7-AA55-FCE690B95A66}"/>
                  </a:ext>
                </a:extLst>
              </p:cNvPr>
              <p:cNvSpPr txBox="1"/>
              <p:nvPr/>
            </p:nvSpPr>
            <p:spPr>
              <a:xfrm>
                <a:off x="64688" y="1054720"/>
                <a:ext cx="6634252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F55C0B9-0094-45B7-AA55-FCE690B95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8" y="1054720"/>
                <a:ext cx="6634252" cy="8917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321661F-2F07-4734-AFC0-A2C883C9670F}"/>
                  </a:ext>
                </a:extLst>
              </p:cNvPr>
              <p:cNvSpPr txBox="1"/>
              <p:nvPr/>
            </p:nvSpPr>
            <p:spPr>
              <a:xfrm>
                <a:off x="7073867" y="1186668"/>
                <a:ext cx="1241429" cy="60657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altLang="zh-CN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altLang="zh-CN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321661F-2F07-4734-AFC0-A2C883C96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867" y="1186668"/>
                <a:ext cx="1241429" cy="606576"/>
              </a:xfrm>
              <a:prstGeom prst="rect">
                <a:avLst/>
              </a:prstGeom>
              <a:blipFill>
                <a:blip r:embed="rId10"/>
                <a:stretch>
                  <a:fillRect l="-2451" r="-2941" b="-131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262E266-AC37-4A43-B40A-8D5699845522}"/>
                  </a:ext>
                </a:extLst>
              </p:cNvPr>
              <p:cNvSpPr/>
              <p:nvPr/>
            </p:nvSpPr>
            <p:spPr>
              <a:xfrm>
                <a:off x="670847" y="2112816"/>
                <a:ext cx="3782171" cy="1242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</m:e>
                        <m:sub>
                          <m:r>
                            <a:rPr lang="en-US" altLang="zh-CN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en-US" altLang="zh-CN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262E266-AC37-4A43-B40A-8D56998455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47" y="2112816"/>
                <a:ext cx="3782171" cy="12420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A73700A-1E25-4B05-AAF4-900518DE892B}"/>
                  </a:ext>
                </a:extLst>
              </p:cNvPr>
              <p:cNvSpPr/>
              <p:nvPr/>
            </p:nvSpPr>
            <p:spPr>
              <a:xfrm>
                <a:off x="3851920" y="5458114"/>
                <a:ext cx="5236430" cy="1126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sSubSup>
                                  <m:sSub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sSubSup>
                                  <m:sSub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A73700A-1E25-4B05-AAF4-900518DE8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5458114"/>
                <a:ext cx="5236430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>
            <a:extLst>
              <a:ext uri="{FF2B5EF4-FFF2-40B4-BE49-F238E27FC236}">
                <a16:creationId xmlns:a16="http://schemas.microsoft.com/office/drawing/2014/main" id="{825BDADF-12C3-46DC-BC7E-02F513283BC3}"/>
              </a:ext>
            </a:extLst>
          </p:cNvPr>
          <p:cNvSpPr/>
          <p:nvPr/>
        </p:nvSpPr>
        <p:spPr>
          <a:xfrm>
            <a:off x="35496" y="3645024"/>
            <a:ext cx="4167423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Such a 1-2 interchange symmetry</a:t>
            </a:r>
          </a:p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seems to be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trivial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, but</a:t>
            </a:r>
          </a:p>
          <a:p>
            <a:pPr algn="just"/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For oscillation probabilities in </a:t>
            </a:r>
          </a:p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vacuum, keep such a symmetry </a:t>
            </a:r>
          </a:p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could be very useful</a:t>
            </a:r>
          </a:p>
          <a:p>
            <a:pPr algn="just"/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For oscillation probabilities in</a:t>
            </a:r>
          </a:p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matter, it will be important to</a:t>
            </a:r>
          </a:p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derive accurate and compact </a:t>
            </a:r>
          </a:p>
          <a:p>
            <a:pPr algn="just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(approximate) formulas</a:t>
            </a:r>
          </a:p>
        </p:txBody>
      </p:sp>
    </p:spTree>
    <p:extLst>
      <p:ext uri="{BB962C8B-B14F-4D97-AF65-F5344CB8AC3E}">
        <p14:creationId xmlns:p14="http://schemas.microsoft.com/office/powerpoint/2010/main" val="394420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D1E6E39-31EF-4E86-A370-CA0AFAD67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587"/>
            <a:ext cx="5688632" cy="4020880"/>
          </a:xfrm>
          <a:prstGeom prst="rect">
            <a:avLst/>
          </a:prstGeom>
        </p:spPr>
      </p:pic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Vacuum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EFEEFE24-6B9C-4152-9155-C660033EA505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Probability for three-flavor neutrino oscillations in vacuum: 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JUNO</a:t>
            </a:r>
            <a:endParaRPr 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0F31AF1-2112-4A9A-AE99-1610BAE531DC}"/>
                  </a:ext>
                </a:extLst>
              </p:cNvPr>
              <p:cNvSpPr txBox="1"/>
              <p:nvPr/>
            </p:nvSpPr>
            <p:spPr>
              <a:xfrm>
                <a:off x="4499992" y="991058"/>
                <a:ext cx="4463914" cy="6203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0F31AF1-2112-4A9A-AE99-1610BAE53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991058"/>
                <a:ext cx="4463914" cy="620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736D414-2452-48F5-8D32-B4A4F5737BF3}"/>
                  </a:ext>
                </a:extLst>
              </p:cNvPr>
              <p:cNvSpPr txBox="1"/>
              <p:nvPr/>
            </p:nvSpPr>
            <p:spPr>
              <a:xfrm>
                <a:off x="6299842" y="1612210"/>
                <a:ext cx="2664063" cy="6203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736D414-2452-48F5-8D32-B4A4F5737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842" y="1612210"/>
                <a:ext cx="2664063" cy="6203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E2F1474-2593-4D3B-B11F-FBD2B404E01A}"/>
                  </a:ext>
                </a:extLst>
              </p:cNvPr>
              <p:cNvSpPr txBox="1"/>
              <p:nvPr/>
            </p:nvSpPr>
            <p:spPr>
              <a:xfrm>
                <a:off x="6299842" y="2232573"/>
                <a:ext cx="2664063" cy="6203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E2F1474-2593-4D3B-B11F-FBD2B404E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842" y="2232573"/>
                <a:ext cx="2664063" cy="6203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317F24B4-0E14-4B88-AB8A-D532CE27E664}"/>
              </a:ext>
            </a:extLst>
          </p:cNvPr>
          <p:cNvSpPr/>
          <p:nvPr/>
        </p:nvSpPr>
        <p:spPr>
          <a:xfrm>
            <a:off x="5781974" y="2996952"/>
            <a:ext cx="197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Invariant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under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73E895C-9E60-4A0F-9A2B-BDC220EBB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6" y="4943386"/>
            <a:ext cx="5436096" cy="18699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FFB6A31-7B55-4D93-8C73-D6E18CCF41D3}"/>
                  </a:ext>
                </a:extLst>
              </p:cNvPr>
              <p:cNvSpPr/>
              <p:nvPr/>
            </p:nvSpPr>
            <p:spPr>
              <a:xfrm>
                <a:off x="3683184" y="4959505"/>
                <a:ext cx="1673792" cy="684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NO: </a:t>
                </a:r>
                <a14:m>
                  <m:oMath xmlns:m="http://schemas.openxmlformats.org/officeDocument/2006/math">
                    <m:r>
                      <a:rPr lang="el-GR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Sup>
                      <m:sSubSupPr>
                        <m:ctrlPr>
                          <a:rPr lang="el-GR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&gt;0 </a:t>
                </a:r>
              </a:p>
              <a:p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1200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IO: </a:t>
                </a:r>
                <a14:m>
                  <m:oMath xmlns:m="http://schemas.openxmlformats.org/officeDocument/2006/math">
                    <m:r>
                      <a:rPr lang="el-GR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Sup>
                      <m:sSubSupPr>
                        <m:ctrlPr>
                          <a:rPr lang="el-GR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&lt;0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FFB6A31-7B55-4D93-8C73-D6E18CCF41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84" y="4959505"/>
                <a:ext cx="1673792" cy="684675"/>
              </a:xfrm>
              <a:prstGeom prst="rect">
                <a:avLst/>
              </a:prstGeom>
              <a:blipFill>
                <a:blip r:embed="rId7"/>
                <a:stretch>
                  <a:fillRect l="-2909" t="-2679" r="-2182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组合 35">
            <a:extLst>
              <a:ext uri="{FF2B5EF4-FFF2-40B4-BE49-F238E27FC236}">
                <a16:creationId xmlns:a16="http://schemas.microsoft.com/office/drawing/2014/main" id="{477EA2B1-3FFA-4A2B-BACC-B71A25CA017C}"/>
              </a:ext>
            </a:extLst>
          </p:cNvPr>
          <p:cNvGrpSpPr/>
          <p:nvPr/>
        </p:nvGrpSpPr>
        <p:grpSpPr>
          <a:xfrm>
            <a:off x="6031860" y="3481236"/>
            <a:ext cx="2932045" cy="605395"/>
            <a:chOff x="5998267" y="3903716"/>
            <a:chExt cx="3479581" cy="6053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13659D2D-E71E-48E7-9E43-8DD7D69EF8E7}"/>
                    </a:ext>
                  </a:extLst>
                </p:cNvPr>
                <p:cNvSpPr/>
                <p:nvPr/>
              </p:nvSpPr>
              <p:spPr>
                <a:xfrm>
                  <a:off x="6091248" y="3903716"/>
                  <a:ext cx="1619674" cy="562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13659D2D-E71E-48E7-9E43-8DD7D69EF8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1248" y="3903716"/>
                  <a:ext cx="1619674" cy="562975"/>
                </a:xfrm>
                <a:prstGeom prst="rect">
                  <a:avLst/>
                </a:prstGeom>
                <a:blipFill>
                  <a:blip r:embed="rId8"/>
                  <a:stretch>
                    <a:fillRect r="-75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91CE615F-BF75-4CEA-A044-5579E27A5230}"/>
                    </a:ext>
                  </a:extLst>
                </p:cNvPr>
                <p:cNvSpPr/>
                <p:nvPr/>
              </p:nvSpPr>
              <p:spPr>
                <a:xfrm>
                  <a:off x="8058635" y="4032666"/>
                  <a:ext cx="123559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⟷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91CE615F-BF75-4CEA-A044-5579E27A52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8635" y="4032666"/>
                  <a:ext cx="1235595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87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D31B8AE-7732-40C9-A33E-2C3CC06F7FB4}"/>
                </a:ext>
              </a:extLst>
            </p:cNvPr>
            <p:cNvSpPr/>
            <p:nvPr/>
          </p:nvSpPr>
          <p:spPr>
            <a:xfrm>
              <a:off x="5998267" y="3923916"/>
              <a:ext cx="3479581" cy="5851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8114229E-32E2-4C7F-AF53-484BAFE80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5726692" y="4389128"/>
            <a:ext cx="3392588" cy="24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3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E182D71-6D77-40C0-AE68-415E2307A055}"/>
                  </a:ext>
                </a:extLst>
              </p:cNvPr>
              <p:cNvSpPr txBox="1"/>
              <p:nvPr/>
            </p:nvSpPr>
            <p:spPr>
              <a:xfrm>
                <a:off x="251520" y="980728"/>
                <a:ext cx="8673400" cy="702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func>
                        <m:func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l-GR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func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l-GR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E182D71-6D77-40C0-AE68-415E2307A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80728"/>
                <a:ext cx="8673400" cy="7025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1DE2D60-F095-4DC0-A5CD-CA1853FF32BA}"/>
                  </a:ext>
                </a:extLst>
              </p:cNvPr>
              <p:cNvSpPr txBox="1"/>
              <p:nvPr/>
            </p:nvSpPr>
            <p:spPr>
              <a:xfrm>
                <a:off x="3274010" y="1683228"/>
                <a:ext cx="5652638" cy="63318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altLang="zh-CN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1DE2D60-F095-4DC0-A5CD-CA1853FF3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10" y="1683228"/>
                <a:ext cx="5652638" cy="6331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766B0E3-6260-4F4A-92CE-95ABB0271BA5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Vacuum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C347B2BE-D05B-416B-84B2-581CE37ED91C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http://people.ucas.ac.cn/self/img/68fe9efe-74c9-4991-8412-5e62c290535a.JPG">
            <a:extLst>
              <a:ext uri="{FF2B5EF4-FFF2-40B4-BE49-F238E27FC236}">
                <a16:creationId xmlns:a16="http://schemas.microsoft.com/office/drawing/2014/main" id="{80BC05C5-258A-4F71-80B0-893A573A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2669"/>
            <a:ext cx="1313548" cy="14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49006D14-4119-431E-B35E-C91C0BA844AC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Probability for three-flavor neutrino oscillations in vacuum: 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JUNO</a:t>
            </a:r>
            <a:endParaRPr 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A1F420-1E88-4308-9BAF-65238DAE3205}"/>
              </a:ext>
            </a:extLst>
          </p:cNvPr>
          <p:cNvSpPr/>
          <p:nvPr/>
        </p:nvSpPr>
        <p:spPr>
          <a:xfrm>
            <a:off x="1565068" y="2425856"/>
            <a:ext cx="26815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physically equivalent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but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more transparent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2A24AD1-7371-42C5-8692-A61369A620C1}"/>
              </a:ext>
            </a:extLst>
          </p:cNvPr>
          <p:cNvSpPr/>
          <p:nvPr/>
        </p:nvSpPr>
        <p:spPr>
          <a:xfrm>
            <a:off x="1771765" y="191169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1808.02256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1735F96-34E1-45DF-B3DE-4D044B9B2012}"/>
                  </a:ext>
                </a:extLst>
              </p:cNvPr>
              <p:cNvSpPr/>
              <p:nvPr/>
            </p:nvSpPr>
            <p:spPr>
              <a:xfrm>
                <a:off x="4246571" y="2564596"/>
                <a:ext cx="2651560" cy="792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NO: </a:t>
                </a:r>
                <a14:m>
                  <m:oMath xmlns:m="http://schemas.openxmlformats.org/officeDocument/2006/math">
                    <m:r>
                      <a:rPr lang="el-GR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Sup>
                      <m:sSubSupPr>
                        <m:ctrlPr>
                          <a:rPr lang="el-GR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l-GR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Sup>
                      <m:sSubSupPr>
                        <m:ctrlPr>
                          <a:rPr lang="el-GR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&gt; 0</a:t>
                </a:r>
              </a:p>
              <a:p>
                <a:endParaRPr lang="en-US" altLang="zh-CN" sz="700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1200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IO: </a:t>
                </a:r>
                <a14:m>
                  <m:oMath xmlns:m="http://schemas.openxmlformats.org/officeDocument/2006/math">
                    <m:r>
                      <a:rPr lang="el-GR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Sup>
                      <m:sSubSupPr>
                        <m:ctrlPr>
                          <a:rPr lang="el-GR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l-GR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Sup>
                      <m:sSubSupPr>
                        <m:ctrlPr>
                          <a:rPr lang="el-GR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&lt; 0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1735F96-34E1-45DF-B3DE-4D044B9B20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571" y="2564596"/>
                <a:ext cx="2651560" cy="792396"/>
              </a:xfrm>
              <a:prstGeom prst="rect">
                <a:avLst/>
              </a:prstGeom>
              <a:blipFill>
                <a:blip r:embed="rId5"/>
                <a:stretch>
                  <a:fillRect l="-2069" t="-2308" b="-1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2BBC68A1-3ACE-4D33-8BD4-D60658C3F010}"/>
              </a:ext>
            </a:extLst>
          </p:cNvPr>
          <p:cNvSpPr/>
          <p:nvPr/>
        </p:nvSpPr>
        <p:spPr>
          <a:xfrm>
            <a:off x="6660232" y="1683228"/>
            <a:ext cx="2232248" cy="633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2996103E-2969-417A-8140-C5BD379FC089}"/>
              </a:ext>
            </a:extLst>
          </p:cNvPr>
          <p:cNvSpPr/>
          <p:nvPr/>
        </p:nvSpPr>
        <p:spPr>
          <a:xfrm>
            <a:off x="7596336" y="2320189"/>
            <a:ext cx="543958" cy="266057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569D2F5-29F6-428F-8542-8E7EA0981F49}"/>
                  </a:ext>
                </a:extLst>
              </p:cNvPr>
              <p:cNvSpPr/>
              <p:nvPr/>
            </p:nvSpPr>
            <p:spPr>
              <a:xfrm>
                <a:off x="7041504" y="2530236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569D2F5-29F6-428F-8542-8E7EA0981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504" y="2530236"/>
                <a:ext cx="4828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3BB9F9-1889-4136-B79E-D21C97DF2C27}"/>
                  </a:ext>
                </a:extLst>
              </p:cNvPr>
              <p:cNvSpPr/>
              <p:nvPr/>
            </p:nvSpPr>
            <p:spPr>
              <a:xfrm>
                <a:off x="7032169" y="2895327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zh-CN" alt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3BB9F9-1889-4136-B79E-D21C97DF2C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69" y="2895327"/>
                <a:ext cx="4828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12985ADB-D292-4B50-BBF7-C2DF4D036AF4}"/>
              </a:ext>
            </a:extLst>
          </p:cNvPr>
          <p:cNvSpPr/>
          <p:nvPr/>
        </p:nvSpPr>
        <p:spPr>
          <a:xfrm>
            <a:off x="7821028" y="2616551"/>
            <a:ext cx="110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positive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0443EB7-0259-4182-B528-FD906785675C}"/>
              </a:ext>
            </a:extLst>
          </p:cNvPr>
          <p:cNvSpPr/>
          <p:nvPr/>
        </p:nvSpPr>
        <p:spPr>
          <a:xfrm>
            <a:off x="7821028" y="2941493"/>
            <a:ext cx="118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negative</a:t>
            </a:r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A44E0C1-0582-457B-A081-F09370AE8FC3}"/>
              </a:ext>
            </a:extLst>
          </p:cNvPr>
          <p:cNvSpPr txBox="1"/>
          <p:nvPr/>
        </p:nvSpPr>
        <p:spPr>
          <a:xfrm>
            <a:off x="17260" y="35329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What can we learn from this example?</a:t>
            </a:r>
            <a:endParaRPr 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0CB0DA60-86EC-4F9A-B74E-8508C63387EB}"/>
              </a:ext>
            </a:extLst>
          </p:cNvPr>
          <p:cNvSpPr txBox="1"/>
          <p:nvPr/>
        </p:nvSpPr>
        <p:spPr>
          <a:xfrm>
            <a:off x="50258" y="4012887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symmetries of the Hamiltonian must manifest themselves in the physical observables, e.g., oscillation probabilities. </a:t>
            </a:r>
            <a:endParaRPr 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C0C49142-C749-4B46-B3C5-E07EEBE24766}"/>
              </a:ext>
            </a:extLst>
          </p:cNvPr>
          <p:cNvSpPr txBox="1"/>
          <p:nvPr/>
        </p:nvSpPr>
        <p:spPr>
          <a:xfrm>
            <a:off x="35496" y="4737338"/>
            <a:ext cx="9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Maintaining the symmetries in each term of physical observables may make the underlying physics more transparent:</a:t>
            </a:r>
            <a:endParaRPr 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94106BC-E9AD-4924-95DD-EF793B3ED92A}"/>
                  </a:ext>
                </a:extLst>
              </p:cNvPr>
              <p:cNvSpPr txBox="1"/>
              <p:nvPr/>
            </p:nvSpPr>
            <p:spPr>
              <a:xfrm>
                <a:off x="344560" y="6132442"/>
                <a:ext cx="3300134" cy="496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94106BC-E9AD-4924-95DD-EF793B3ED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0" y="6132442"/>
                <a:ext cx="3300134" cy="4963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8258BA3-00E8-42A3-B049-E3C51D194172}"/>
                  </a:ext>
                </a:extLst>
              </p:cNvPr>
              <p:cNvSpPr txBox="1"/>
              <p:nvPr/>
            </p:nvSpPr>
            <p:spPr>
              <a:xfrm>
                <a:off x="4246571" y="6099581"/>
                <a:ext cx="4757841" cy="5620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altLang="zh-CN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1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l-GR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func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l-GR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8258BA3-00E8-42A3-B049-E3C51D194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571" y="6099581"/>
                <a:ext cx="4757841" cy="5620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54F7CE1-DF3A-4704-BE3B-7C8D73F49307}"/>
                  </a:ext>
                </a:extLst>
              </p:cNvPr>
              <p:cNvSpPr/>
              <p:nvPr/>
            </p:nvSpPr>
            <p:spPr>
              <a:xfrm>
                <a:off x="50258" y="5595543"/>
                <a:ext cx="4213076" cy="3744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KamLAND</a:t>
                </a:r>
                <a:r>
                  <a:rPr lang="zh-CN" altLang="en-US" b="1" dirty="0">
                    <a:latin typeface="微软雅黑" pitchFamily="34" charset="-122"/>
                    <a:ea typeface="微软雅黑" pitchFamily="34" charset="-122"/>
                  </a:rPr>
                  <a:t>：</a:t>
                </a:r>
                <a:r>
                  <a:rPr lang="en-US" altLang="zh-CN" b="1" dirty="0">
                    <a:latin typeface="微软雅黑" pitchFamily="34" charset="-122"/>
                    <a:ea typeface="微软雅黑" pitchFamily="34" charset="-122"/>
                  </a:rPr>
                  <a:t>long-baseline &amp;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54F7CE1-DF3A-4704-BE3B-7C8D73F49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8" y="5595543"/>
                <a:ext cx="4213076" cy="374461"/>
              </a:xfrm>
              <a:prstGeom prst="rect">
                <a:avLst/>
              </a:prstGeom>
              <a:blipFill>
                <a:blip r:embed="rId10"/>
                <a:stretch>
                  <a:fillRect l="-115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>
            <a:extLst>
              <a:ext uri="{FF2B5EF4-FFF2-40B4-BE49-F238E27FC236}">
                <a16:creationId xmlns:a16="http://schemas.microsoft.com/office/drawing/2014/main" id="{1FB8CC87-F941-4422-BE59-A6157EA7CC0B}"/>
              </a:ext>
            </a:extLst>
          </p:cNvPr>
          <p:cNvSpPr/>
          <p:nvPr/>
        </p:nvSpPr>
        <p:spPr>
          <a:xfrm>
            <a:off x="5241870" y="5587575"/>
            <a:ext cx="3149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Daya</a:t>
            </a: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Bay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short-baseline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550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Matter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EFEEFE24-6B9C-4152-9155-C660033EA505}"/>
              </a:ext>
            </a:extLst>
          </p:cNvPr>
          <p:cNvSpPr txBox="1"/>
          <p:nvPr/>
        </p:nvSpPr>
        <p:spPr>
          <a:xfrm>
            <a:off x="0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Hamiltonian for three-flavor neutrino oscillations in matter: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40C09A41-4C4F-4863-A0A3-4A7BF166A9A3}"/>
                  </a:ext>
                </a:extLst>
              </p:cNvPr>
              <p:cNvSpPr/>
              <p:nvPr/>
            </p:nvSpPr>
            <p:spPr>
              <a:xfrm>
                <a:off x="1651212" y="1073921"/>
                <a:ext cx="6809220" cy="1242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zh-CN" sz="20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CN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lang="en-US" altLang="zh-CN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40C09A41-4C4F-4863-A0A3-4A7BF166A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212" y="1073921"/>
                <a:ext cx="6809220" cy="12420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3826DA7F-8DC0-4C91-AC54-0008A6398AEA}"/>
              </a:ext>
            </a:extLst>
          </p:cNvPr>
          <p:cNvSpPr txBox="1"/>
          <p:nvPr/>
        </p:nvSpPr>
        <p:spPr>
          <a:xfrm>
            <a:off x="6503" y="223875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Diagonalize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effective Hamiltonian in matter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AA73FB3-C571-4A3E-BB85-2EFFD80B1FA1}"/>
                  </a:ext>
                </a:extLst>
              </p:cNvPr>
              <p:cNvSpPr/>
              <p:nvPr/>
            </p:nvSpPr>
            <p:spPr>
              <a:xfrm>
                <a:off x="6503" y="2667883"/>
                <a:ext cx="3701401" cy="1242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AA73FB3-C571-4A3E-BB85-2EFFD80B1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" y="2667883"/>
                <a:ext cx="3701401" cy="12420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70188DD-34DA-4A11-9B43-23E14891AA96}"/>
                  </a:ext>
                </a:extLst>
              </p:cNvPr>
              <p:cNvSpPr txBox="1"/>
              <p:nvPr/>
            </p:nvSpPr>
            <p:spPr>
              <a:xfrm>
                <a:off x="3644229" y="2885042"/>
                <a:ext cx="5471841" cy="69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Parametrize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 the standard way by three mixing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zh-CN" altLang="en-US" sz="1600" b="1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𝜽</m:t>
                            </m:r>
                          </m:e>
                        </m:acc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one CP-violating phase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zh-CN" altLang="en-US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𝜹</m:t>
                        </m:r>
                      </m:e>
                    </m:acc>
                  </m:oMath>
                </a14:m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 matter </a:t>
                </a:r>
                <a:endPara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70188DD-34DA-4A11-9B43-23E14891A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229" y="2885042"/>
                <a:ext cx="5471841" cy="692882"/>
              </a:xfrm>
              <a:prstGeom prst="rect">
                <a:avLst/>
              </a:prstGeom>
              <a:blipFill>
                <a:blip r:embed="rId4"/>
                <a:stretch>
                  <a:fillRect l="-669" t="-4386" r="-446" b="-7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97F3772E-F62B-432D-9107-43C5CDF44BC5}"/>
              </a:ext>
            </a:extLst>
          </p:cNvPr>
          <p:cNvSpPr txBox="1"/>
          <p:nvPr/>
        </p:nvSpPr>
        <p:spPr>
          <a:xfrm>
            <a:off x="6503" y="387575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Oscillation probabilities in matter of a constant density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93D8D7C-F131-43A1-BA48-3E96E89F41D9}"/>
              </a:ext>
            </a:extLst>
          </p:cNvPr>
          <p:cNvGrpSpPr/>
          <p:nvPr/>
        </p:nvGrpSpPr>
        <p:grpSpPr>
          <a:xfrm>
            <a:off x="149982" y="4218169"/>
            <a:ext cx="7009334" cy="1904636"/>
            <a:chOff x="49573" y="926771"/>
            <a:chExt cx="7009334" cy="1904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DC0E5E74-1E37-46C2-96D2-0E99A13743BD}"/>
                    </a:ext>
                  </a:extLst>
                </p:cNvPr>
                <p:cNvSpPr txBox="1"/>
                <p:nvPr/>
              </p:nvSpPr>
              <p:spPr>
                <a:xfrm>
                  <a:off x="49573" y="926771"/>
                  <a:ext cx="6243632" cy="900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zh-CN" altLang="en-US" sz="200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zh-CN" altLang="en-US" sz="200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</m:sSub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4</m:t>
                        </m:r>
                        <m:nary>
                          <m:naryPr>
                            <m:chr m:val="∑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Re</m:t>
                            </m:r>
                          </m:e>
                        </m:nary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func>
                          <m:func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l-GR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𝑗𝑖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DC0E5E74-1E37-46C2-96D2-0E99A1374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73" y="926771"/>
                  <a:ext cx="6243632" cy="90011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788244C-680E-401D-AB40-9BFC10F64E45}"/>
                    </a:ext>
                  </a:extLst>
                </p:cNvPr>
                <p:cNvSpPr txBox="1"/>
                <p:nvPr/>
              </p:nvSpPr>
              <p:spPr>
                <a:xfrm>
                  <a:off x="2121080" y="1904230"/>
                  <a:ext cx="4937827" cy="9271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acc>
                          <m:accPr>
                            <m:chr m:val="̃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𝒥</m:t>
                            </m:r>
                          </m:e>
                        </m:acc>
                        <m:nary>
                          <m:naryPr>
                            <m:chr m:val="∑"/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𝛼𝛽𝛾</m:t>
                                </m:r>
                              </m:sub>
                            </m:sSub>
                          </m:e>
                        </m:nary>
                        <m:func>
                          <m:func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l-GR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l-GR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l-GR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1080" y="1904230"/>
                  <a:ext cx="4937827" cy="9271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62E8885-4E6E-4E7F-BA76-DF711F07A5C8}"/>
                  </a:ext>
                </a:extLst>
              </p:cNvPr>
              <p:cNvSpPr txBox="1"/>
              <p:nvPr/>
            </p:nvSpPr>
            <p:spPr>
              <a:xfrm>
                <a:off x="6503" y="6186039"/>
                <a:ext cx="914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oscillation probabilities for antineutrinos can be obtained by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𝑼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𝑨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62E8885-4E6E-4E7F-BA76-DF711F07A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" y="6186039"/>
                <a:ext cx="9144000" cy="369332"/>
              </a:xfrm>
              <a:prstGeom prst="rect">
                <a:avLst/>
              </a:prstGeom>
              <a:blipFill>
                <a:blip r:embed="rId7"/>
                <a:stretch>
                  <a:fillRect l="-33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99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Matter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A95EB0-2E20-425D-9D9C-9CEDFE720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37511"/>
            <a:ext cx="7596336" cy="10656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102FBBF-0257-4103-9F82-16EF82445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84561"/>
            <a:ext cx="5508104" cy="3621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6B99D68-B7AF-4E23-8C24-B6211EB48FB0}"/>
              </a:ext>
            </a:extLst>
          </p:cNvPr>
          <p:cNvSpPr txBox="1"/>
          <p:nvPr/>
        </p:nvSpPr>
        <p:spPr>
          <a:xfrm>
            <a:off x="35496" y="684561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Basis transformation: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E98502-713B-4810-9113-7BE3B180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74" y="2743022"/>
            <a:ext cx="7693545" cy="11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C063050-B696-4A04-9A85-C9F4E4A2D70B}"/>
                  </a:ext>
                </a:extLst>
              </p:cNvPr>
              <p:cNvSpPr txBox="1"/>
              <p:nvPr/>
            </p:nvSpPr>
            <p:spPr>
              <a:xfrm>
                <a:off x="1" y="2375868"/>
                <a:ext cx="9143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Introduce a gauge parameter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𝜼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C063050-B696-4A04-9A85-C9F4E4A2D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75868"/>
                <a:ext cx="9143446" cy="369332"/>
              </a:xfrm>
              <a:prstGeom prst="rect">
                <a:avLst/>
              </a:prstGeom>
              <a:blipFill>
                <a:blip r:embed="rId5"/>
                <a:stretch>
                  <a:fillRect l="-533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F13C528-111C-4D09-8F94-0CA8D1897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705" y="2467133"/>
            <a:ext cx="2486410" cy="3181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DBF456-12CD-47F8-81DB-8E749AACA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12404"/>
            <a:ext cx="4760692" cy="120945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94322A-29A5-4E41-8D65-10BE66AED7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5274709"/>
            <a:ext cx="6336704" cy="146989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F884FC8-E7B5-4C22-85FE-936E7BE2B984}"/>
              </a:ext>
            </a:extLst>
          </p:cNvPr>
          <p:cNvSpPr/>
          <p:nvPr/>
        </p:nvSpPr>
        <p:spPr>
          <a:xfrm>
            <a:off x="70946" y="3933056"/>
            <a:ext cx="9001000" cy="2838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9C46C1C-88B6-46A7-AD34-5C454243E373}"/>
              </a:ext>
            </a:extLst>
          </p:cNvPr>
          <p:cNvSpPr txBox="1"/>
          <p:nvPr/>
        </p:nvSpPr>
        <p:spPr>
          <a:xfrm>
            <a:off x="5364088" y="3973140"/>
            <a:ext cx="364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Just find eigenvalues/vectors of the Hermitian matrix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0E8E0EB-DED7-4B77-AA8A-CE019D0BD735}"/>
                  </a:ext>
                </a:extLst>
              </p:cNvPr>
              <p:cNvSpPr txBox="1"/>
              <p:nvPr/>
            </p:nvSpPr>
            <p:spPr>
              <a:xfrm>
                <a:off x="7338587" y="4770686"/>
                <a:ext cx="1562800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~0.03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0E8E0EB-DED7-4B77-AA8A-CE019D0BD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587" y="4770686"/>
                <a:ext cx="1562800" cy="565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683B16B-4862-42B9-BFBD-E44CDFF92D15}"/>
                  </a:ext>
                </a:extLst>
              </p:cNvPr>
              <p:cNvSpPr txBox="1"/>
              <p:nvPr/>
            </p:nvSpPr>
            <p:spPr>
              <a:xfrm>
                <a:off x="6055647" y="4770686"/>
                <a:ext cx="820609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683B16B-4862-42B9-BFBD-E44CDFF92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647" y="4770686"/>
                <a:ext cx="820609" cy="565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A3B5C8F-5ED2-43A3-A37B-B88108516C9C}"/>
                  </a:ext>
                </a:extLst>
              </p:cNvPr>
              <p:cNvSpPr txBox="1"/>
              <p:nvPr/>
            </p:nvSpPr>
            <p:spPr>
              <a:xfrm>
                <a:off x="6516216" y="5523103"/>
                <a:ext cx="25557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But series expansion 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may violate symmetries of the Hamiltonian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A3B5C8F-5ED2-43A3-A37B-B88108516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5523103"/>
                <a:ext cx="2555730" cy="1200329"/>
              </a:xfrm>
              <a:prstGeom prst="rect">
                <a:avLst/>
              </a:prstGeom>
              <a:blipFill>
                <a:blip r:embed="rId11"/>
                <a:stretch>
                  <a:fillRect l="-2148" t="-2538" r="-4535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29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99FB392-2CBF-4429-813B-A08FDC2EF9F7}"/>
                  </a:ext>
                </a:extLst>
              </p:cNvPr>
              <p:cNvSpPr txBox="1"/>
              <p:nvPr/>
            </p:nvSpPr>
            <p:spPr>
              <a:xfrm>
                <a:off x="554" y="620688"/>
                <a:ext cx="9143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Choose a proper gauge parameter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𝜼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retain the 1-2 interchange symmetry 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99FB392-2CBF-4429-813B-A08FDC2EF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" y="620688"/>
                <a:ext cx="9143446" cy="369332"/>
              </a:xfrm>
              <a:prstGeom prst="rect">
                <a:avLst/>
              </a:prstGeom>
              <a:blipFill>
                <a:blip r:embed="rId2"/>
                <a:stretch>
                  <a:fillRect l="-533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28898328-37BC-4B05-A358-AA644B92ED58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Matter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3B6D038D-6BE9-4E81-BBB8-47DAFB295FED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C45F3B-1B4A-418B-BC0B-35B98669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8" y="3198941"/>
            <a:ext cx="5544273" cy="9027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404883-FBB8-4BE2-A6A6-39790BB35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421383"/>
            <a:ext cx="3773347" cy="740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404D2BD-34FE-40B3-A4C1-20751E1ADB34}"/>
                  </a:ext>
                </a:extLst>
              </p:cNvPr>
              <p:cNvSpPr txBox="1"/>
              <p:nvPr/>
            </p:nvSpPr>
            <p:spPr>
              <a:xfrm>
                <a:off x="6896" y="2725623"/>
                <a:ext cx="9137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Without symmetry: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𝜼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𝟏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404D2BD-34FE-40B3-A4C1-20751E1AD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" y="2725623"/>
                <a:ext cx="9137104" cy="369332"/>
              </a:xfrm>
              <a:prstGeom prst="rect">
                <a:avLst/>
              </a:prstGeom>
              <a:blipFill>
                <a:blip r:embed="rId5"/>
                <a:stretch>
                  <a:fillRect l="-400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AE55CE7F-A8C0-4AD0-8FA1-5D34994EA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105090"/>
            <a:ext cx="7025833" cy="3802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5A8446-F6E2-4DA6-A8C9-3AF6CD882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90" y="1560197"/>
            <a:ext cx="6817489" cy="3425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942F5A1-7513-4846-B267-3562E8419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67" y="1977567"/>
            <a:ext cx="6886937" cy="35124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CD3741B-AE4A-4314-80DC-A6B13F9DB92C}"/>
              </a:ext>
            </a:extLst>
          </p:cNvPr>
          <p:cNvSpPr/>
          <p:nvPr/>
        </p:nvSpPr>
        <p:spPr>
          <a:xfrm>
            <a:off x="5436096" y="2405789"/>
            <a:ext cx="3593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latin typeface="-apple-system"/>
              </a:rPr>
              <a:t>S. Zhou, J. Phys. G</a:t>
            </a:r>
            <a:r>
              <a:rPr lang="en-US" altLang="zh-CN" b="1" dirty="0">
                <a:latin typeface="-apple-system"/>
              </a:rPr>
              <a:t> 44 (2017) 044006</a:t>
            </a:r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E4ADD14-7E0A-4593-B117-EAF98F53D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148" y="2931087"/>
            <a:ext cx="2486410" cy="318151"/>
          </a:xfrm>
          <a:prstGeom prst="rect">
            <a:avLst/>
          </a:prstGeom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599193E-510E-437B-94DC-2434C63D0E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770" y="3373004"/>
            <a:ext cx="2963119" cy="371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5AD4038-766A-413F-BFC9-CCE5260C00FA}"/>
                  </a:ext>
                </a:extLst>
              </p:cNvPr>
              <p:cNvSpPr txBox="1"/>
              <p:nvPr/>
            </p:nvSpPr>
            <p:spPr>
              <a:xfrm>
                <a:off x="7300710" y="3717032"/>
                <a:ext cx="1562800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~0.03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5AD4038-766A-413F-BFC9-CCE5260C0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710" y="3717032"/>
                <a:ext cx="1562800" cy="565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8F5AF6A-C6BA-4908-B769-FF4DEC2507F9}"/>
                  </a:ext>
                </a:extLst>
              </p:cNvPr>
              <p:cNvSpPr txBox="1"/>
              <p:nvPr/>
            </p:nvSpPr>
            <p:spPr>
              <a:xfrm>
                <a:off x="6017770" y="3717032"/>
                <a:ext cx="820609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8F5AF6A-C6BA-4908-B769-FF4DEC250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770" y="3717032"/>
                <a:ext cx="820609" cy="5657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>
            <a:extLst>
              <a:ext uri="{FF2B5EF4-FFF2-40B4-BE49-F238E27FC236}">
                <a16:creationId xmlns:a16="http://schemas.microsoft.com/office/drawing/2014/main" id="{9151E03F-2BCF-487A-A8CC-DCE29A00E733}"/>
              </a:ext>
            </a:extLst>
          </p:cNvPr>
          <p:cNvSpPr/>
          <p:nvPr/>
        </p:nvSpPr>
        <p:spPr>
          <a:xfrm>
            <a:off x="5940152" y="2849854"/>
            <a:ext cx="3069150" cy="1485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12A1DCE-7F63-4D2B-816B-21AA7AD0DA48}"/>
                  </a:ext>
                </a:extLst>
              </p:cNvPr>
              <p:cNvSpPr txBox="1"/>
              <p:nvPr/>
            </p:nvSpPr>
            <p:spPr>
              <a:xfrm>
                <a:off x="-8458" y="4961422"/>
                <a:ext cx="9137104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With 1-2 symmetry: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𝜼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𝐜𝐨𝐬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𝟏𝟐</m:t>
                        </m:r>
                      </m:sub>
                    </m:sSub>
                  </m:oMath>
                </a14:m>
                <a:endPara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12A1DCE-7F63-4D2B-816B-21AA7AD0D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58" y="4961422"/>
                <a:ext cx="9137104" cy="375552"/>
              </a:xfrm>
              <a:prstGeom prst="rect">
                <a:avLst/>
              </a:prstGeom>
              <a:blipFill>
                <a:blip r:embed="rId13"/>
                <a:stretch>
                  <a:fillRect l="-467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432B0FA7-7E92-494E-8888-C3DB63669526}"/>
              </a:ext>
            </a:extLst>
          </p:cNvPr>
          <p:cNvSpPr/>
          <p:nvPr/>
        </p:nvSpPr>
        <p:spPr>
          <a:xfrm>
            <a:off x="134698" y="4117055"/>
            <a:ext cx="4740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both zeroth- and first-order terms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6AFDB2B-EC82-41AB-8BC2-46636852D4CF}"/>
              </a:ext>
            </a:extLst>
          </p:cNvPr>
          <p:cNvSpPr/>
          <p:nvPr/>
        </p:nvSpPr>
        <p:spPr>
          <a:xfrm>
            <a:off x="134698" y="6300028"/>
            <a:ext cx="5380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where the first-order term vanishes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6968A53-82CD-40B6-9D7B-299D2D7199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9175" y="4707624"/>
            <a:ext cx="4730726" cy="6914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42BF6B2-ECE3-424A-959C-A6573D5D9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3275" y="5561075"/>
            <a:ext cx="4606027" cy="6492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1507D5B9-0F44-4A5B-A72C-EED2D05AB9A4}"/>
              </a:ext>
            </a:extLst>
          </p:cNvPr>
          <p:cNvSpPr/>
          <p:nvPr/>
        </p:nvSpPr>
        <p:spPr>
          <a:xfrm>
            <a:off x="4377760" y="6314475"/>
            <a:ext cx="473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higher-order corrections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015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7C0CCE5-170E-4291-A0DC-B0EA92AC8745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 and Outlook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7D0C2509-FB54-4B73-9EC6-1AD84C0B86C7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128FCEA-38E9-4A80-BBD6-1F42F97E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4" y="2503442"/>
            <a:ext cx="7176303" cy="10300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AA3BAC-4130-4237-A2D1-0F2EC95F9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9" y="5572334"/>
            <a:ext cx="7176304" cy="9985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AA620C-1A6A-4595-AB62-5950CEDD3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5" y="620688"/>
            <a:ext cx="5897646" cy="7248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3560C00-C3B3-42FC-B28A-31D1A6144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5" y="1441574"/>
            <a:ext cx="6804248" cy="9883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E335D42-86BC-4D5A-A675-619F0F163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2" y="3789040"/>
            <a:ext cx="6316702" cy="6966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B53207E-805B-4986-9191-0FACCF41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5" y="4620119"/>
            <a:ext cx="7176304" cy="76635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EF66A09-55D8-4B6D-BCDF-651C9F4AAC03}"/>
              </a:ext>
            </a:extLst>
          </p:cNvPr>
          <p:cNvSpPr/>
          <p:nvPr/>
        </p:nvSpPr>
        <p:spPr>
          <a:xfrm>
            <a:off x="112955" y="3633042"/>
            <a:ext cx="7217353" cy="6972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50AA401-543F-415F-A8DB-7E22462AA96B}"/>
              </a:ext>
            </a:extLst>
          </p:cNvPr>
          <p:cNvSpPr/>
          <p:nvPr/>
        </p:nvSpPr>
        <p:spPr>
          <a:xfrm>
            <a:off x="5311000" y="4489959"/>
            <a:ext cx="196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arXiv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2106.11472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48E933C-CD11-42F2-B6EA-40CDDC757931}"/>
              </a:ext>
            </a:extLst>
          </p:cNvPr>
          <p:cNvSpPr/>
          <p:nvPr/>
        </p:nvSpPr>
        <p:spPr>
          <a:xfrm>
            <a:off x="5375684" y="1307125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arXiv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2106.12436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BA8A270-21F6-499C-9740-B3F410166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" y="1516374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Solar Neutrino Oscillations</a:t>
            </a:r>
            <a:endParaRPr lang="zh-CN" altLang="en-US" dirty="0"/>
          </a:p>
        </p:txBody>
      </p:sp>
      <p:pic>
        <p:nvPicPr>
          <p:cNvPr id="6" name="Picture 19" descr="C:\Documents and Settings\All Users\Documents\My Documents\power point\My Pictures\fig\fig-sol+kamland\homestake\homestake-photo.jpg"/>
          <p:cNvPicPr>
            <a:picLocks noChangeAspect="1" noChangeArrowheads="1"/>
          </p:cNvPicPr>
          <p:nvPr/>
        </p:nvPicPr>
        <p:blipFill rotWithShape="1">
          <a:blip r:embed="rId3"/>
          <a:srcRect t="6098" b="13818"/>
          <a:stretch/>
        </p:blipFill>
        <p:spPr bwMode="auto">
          <a:xfrm>
            <a:off x="16933" y="536134"/>
            <a:ext cx="3160163" cy="249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7" descr="C:\Documents and Settings\All Users\Documents\My Documents\power point\My Pictures\fig\people\Bach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3023176"/>
            <a:ext cx="1152128" cy="1788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8" descr="C:\Documents and Settings\All Users\Documents\My Documents\power point\My Pictures\fig\people\Davis.jpg"/>
          <p:cNvPicPr>
            <a:picLocks noChangeAspect="1" noChangeArrowheads="1"/>
          </p:cNvPicPr>
          <p:nvPr/>
        </p:nvPicPr>
        <p:blipFill>
          <a:blip r:embed="rId5"/>
          <a:srcRect r="42586" b="6249"/>
          <a:stretch>
            <a:fillRect/>
          </a:stretch>
        </p:blipFill>
        <p:spPr bwMode="auto">
          <a:xfrm>
            <a:off x="1555969" y="3012077"/>
            <a:ext cx="1621127" cy="1788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テキスト ボックス 31"/>
          <p:cNvSpPr txBox="1"/>
          <p:nvPr/>
        </p:nvSpPr>
        <p:spPr>
          <a:xfrm>
            <a:off x="58627" y="4797152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J. N. </a:t>
            </a:r>
            <a:r>
              <a:rPr kumimoji="1" lang="en-US" altLang="ja-JP" b="1" dirty="0" err="1"/>
              <a:t>Bahcall</a:t>
            </a:r>
            <a:endParaRPr kumimoji="1" lang="ja-JP" altLang="en-US" b="1" dirty="0"/>
          </a:p>
        </p:txBody>
      </p:sp>
      <p:sp>
        <p:nvSpPr>
          <p:cNvPr id="10" name="テキスト ボックス 35"/>
          <p:cNvSpPr txBox="1"/>
          <p:nvPr/>
        </p:nvSpPr>
        <p:spPr>
          <a:xfrm>
            <a:off x="1894323" y="4797152"/>
            <a:ext cx="123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R. Davis Jr.</a:t>
            </a:r>
          </a:p>
        </p:txBody>
      </p:sp>
      <p:sp>
        <p:nvSpPr>
          <p:cNvPr id="11" name="テキスト ボックス 35"/>
          <p:cNvSpPr txBox="1"/>
          <p:nvPr/>
        </p:nvSpPr>
        <p:spPr>
          <a:xfrm>
            <a:off x="1552787" y="2502011"/>
            <a:ext cx="1520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FF0000"/>
                </a:solidFill>
              </a:rPr>
              <a:t>Homestake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24102" y="548034"/>
            <a:ext cx="4840386" cy="34697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aphicFrame>
        <p:nvGraphicFramePr>
          <p:cNvPr id="14" name="Object 3"/>
          <p:cNvGraphicFramePr>
            <a:graphicFrameLocks noChangeAspect="1"/>
          </p:cNvGraphicFramePr>
          <p:nvPr>
            <p:extLst/>
          </p:nvPr>
        </p:nvGraphicFramePr>
        <p:xfrm>
          <a:off x="3581110" y="3917590"/>
          <a:ext cx="2664296" cy="1126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8" imgW="1777680" imgH="711000" progId="Equation.3">
                  <p:embed/>
                </p:oleObj>
              </mc:Choice>
              <mc:Fallback>
                <p:oleObj name="Equation" r:id="rId8" imgW="1777680" imgH="71100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110" y="3917590"/>
                        <a:ext cx="2664296" cy="112688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man_on_deck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60232" y="4056142"/>
            <a:ext cx="2282570" cy="2725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110" y="5148956"/>
            <a:ext cx="1344771" cy="1632843"/>
          </a:xfrm>
          <a:prstGeom prst="rect">
            <a:avLst/>
          </a:prstGeom>
        </p:spPr>
      </p:pic>
      <p:sp>
        <p:nvSpPr>
          <p:cNvPr id="17" name="テキスト ボックス 35"/>
          <p:cNvSpPr txBox="1"/>
          <p:nvPr/>
        </p:nvSpPr>
        <p:spPr>
          <a:xfrm>
            <a:off x="8355875" y="6420010"/>
            <a:ext cx="77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</a:rPr>
              <a:t>SNO</a:t>
            </a:r>
          </a:p>
        </p:txBody>
      </p:sp>
      <p:sp>
        <p:nvSpPr>
          <p:cNvPr id="18" name="テキスト ボックス 31"/>
          <p:cNvSpPr txBox="1"/>
          <p:nvPr/>
        </p:nvSpPr>
        <p:spPr>
          <a:xfrm>
            <a:off x="4933167" y="5951602"/>
            <a:ext cx="1718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Herbert H. Chen </a:t>
            </a:r>
          </a:p>
          <a:p>
            <a:pPr algn="ctr"/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陈华森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1942-1987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テキスト ボックス 31"/>
          <p:cNvSpPr txBox="1"/>
          <p:nvPr/>
        </p:nvSpPr>
        <p:spPr>
          <a:xfrm>
            <a:off x="16933" y="5281534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solar 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</a:t>
            </a:r>
          </a:p>
          <a:p>
            <a:pPr algn="ctr"/>
            <a:r>
              <a:rPr kumimoji="1" lang="en-US" altLang="ja-JP" sz="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supported by </a:t>
            </a:r>
          </a:p>
          <a:p>
            <a:pPr algn="ctr"/>
            <a:r>
              <a:rPr kumimoji="1" lang="en-US" altLang="ja-JP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KamLAND</a:t>
            </a:r>
            <a:endParaRPr kumimoji="1" lang="ja-JP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5" descr="Arthur B. McDonal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48956"/>
            <a:ext cx="1129237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31"/>
          <p:cNvSpPr txBox="1"/>
          <p:nvPr/>
        </p:nvSpPr>
        <p:spPr>
          <a:xfrm>
            <a:off x="600236" y="6391021"/>
            <a:ext cx="166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A. B. McDonald</a:t>
            </a:r>
            <a:endParaRPr kumimoji="1" lang="ja-JP" altLang="en-US" b="1" dirty="0"/>
          </a:p>
        </p:txBody>
      </p:sp>
      <p:sp>
        <p:nvSpPr>
          <p:cNvPr id="23" name="TextBox 8"/>
          <p:cNvSpPr txBox="1"/>
          <p:nvPr/>
        </p:nvSpPr>
        <p:spPr>
          <a:xfrm>
            <a:off x="7848226" y="3008718"/>
            <a:ext cx="8643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2000" b="1" baseline="-25000" dirty="0" err="1">
                <a:solidFill>
                  <a:prstClr val="black"/>
                </a:solidFill>
              </a:rPr>
              <a:t>e</a:t>
            </a:r>
            <a:r>
              <a:rPr lang="en-US" sz="2000" b="1" dirty="0" err="1">
                <a:solidFill>
                  <a:prstClr val="black"/>
                </a:solidFill>
              </a:rPr>
              <a:t>only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7025342" y="586355"/>
            <a:ext cx="77617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all</a:t>
            </a:r>
            <a:r>
              <a:rPr lang="en-US" sz="2000" b="1" dirty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2000" b="1" baseline="-25000" dirty="0" err="1">
                <a:solidFill>
                  <a:prstClr val="black"/>
                </a:solidFill>
              </a:rPr>
              <a:t>x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3085" y="5144999"/>
            <a:ext cx="1658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Phys. Rev. </a:t>
            </a:r>
            <a:r>
              <a:rPr lang="en-US" b="1" dirty="0" err="1"/>
              <a:t>Lett</a:t>
            </a:r>
            <a:r>
              <a:rPr lang="en-US" b="1" dirty="0"/>
              <a:t>. 55 (1985) 1534</a:t>
            </a:r>
            <a:endParaRPr lang="en-US" dirty="0"/>
          </a:p>
        </p:txBody>
      </p:sp>
      <p:sp>
        <p:nvSpPr>
          <p:cNvPr id="24" name="灯片编号占位符 1">
            <a:extLst>
              <a:ext uri="{FF2B5EF4-FFF2-40B4-BE49-F238E27FC236}">
                <a16:creationId xmlns:a16="http://schemas.microsoft.com/office/drawing/2014/main" id="{8997DF33-3DBA-45C6-9A70-3934DADD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74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Atmospheric Neutrino Oscillations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07504" y="692696"/>
            <a:ext cx="4090943" cy="5580146"/>
            <a:chOff x="179512" y="573452"/>
            <a:chExt cx="4090943" cy="5580146"/>
          </a:xfrm>
        </p:grpSpPr>
        <p:pic>
          <p:nvPicPr>
            <p:cNvPr id="6" name="図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r="10530"/>
            <a:stretch/>
          </p:blipFill>
          <p:spPr>
            <a:xfrm>
              <a:off x="179512" y="573452"/>
              <a:ext cx="4086224" cy="5580146"/>
            </a:xfrm>
            <a:prstGeom prst="roundRect">
              <a:avLst>
                <a:gd name="adj" fmla="val 16667"/>
              </a:avLst>
            </a:prstGeom>
            <a:ln w="28575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テキスト ボックス 11"/>
            <p:cNvSpPr txBox="1"/>
            <p:nvPr/>
          </p:nvSpPr>
          <p:spPr>
            <a:xfrm>
              <a:off x="1429712" y="3562782"/>
              <a:ext cx="1371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2 muon-neutrinos</a:t>
              </a:r>
              <a:endParaRPr kumimoji="1" lang="ja-JP" altLang="en-US" sz="2000" b="1" dirty="0"/>
            </a:p>
          </p:txBody>
        </p:sp>
        <p:sp>
          <p:nvSpPr>
            <p:cNvPr id="8" name="テキスト ボックス 14"/>
            <p:cNvSpPr txBox="1"/>
            <p:nvPr/>
          </p:nvSpPr>
          <p:spPr>
            <a:xfrm>
              <a:off x="2751940" y="3972910"/>
              <a:ext cx="1371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/>
                <a:t>1</a:t>
              </a:r>
              <a:r>
                <a:rPr kumimoji="1" lang="en-US" altLang="ja-JP" sz="2000" b="1" dirty="0"/>
                <a:t> electron-neutrino</a:t>
              </a:r>
              <a:endParaRPr kumimoji="1" lang="ja-JP" altLang="en-US" sz="2000" b="1" dirty="0"/>
            </a:p>
          </p:txBody>
        </p:sp>
        <p:sp>
          <p:nvSpPr>
            <p:cNvPr id="9" name="テキスト ボックス 18"/>
            <p:cNvSpPr txBox="1"/>
            <p:nvPr/>
          </p:nvSpPr>
          <p:spPr>
            <a:xfrm>
              <a:off x="775413" y="637096"/>
              <a:ext cx="1473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COSMIC RAY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19"/>
            <p:cNvSpPr txBox="1"/>
            <p:nvPr/>
          </p:nvSpPr>
          <p:spPr>
            <a:xfrm>
              <a:off x="1429712" y="1679852"/>
              <a:ext cx="1551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AIR NUCLEUS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20"/>
            <p:cNvSpPr txBox="1"/>
            <p:nvPr/>
          </p:nvSpPr>
          <p:spPr>
            <a:xfrm>
              <a:off x="1572187" y="2575150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PION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21"/>
            <p:cNvSpPr txBox="1"/>
            <p:nvPr/>
          </p:nvSpPr>
          <p:spPr>
            <a:xfrm>
              <a:off x="2136328" y="29806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MUON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22"/>
            <p:cNvSpPr txBox="1"/>
            <p:nvPr/>
          </p:nvSpPr>
          <p:spPr>
            <a:xfrm>
              <a:off x="3105328" y="3229157"/>
              <a:ext cx="1165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ELECTRON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3" descr="kajita-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4450"/>
          <a:stretch/>
        </p:blipFill>
        <p:spPr bwMode="auto">
          <a:xfrm>
            <a:off x="4672691" y="986192"/>
            <a:ext cx="3800583" cy="395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テキスト ボックス 31"/>
          <p:cNvSpPr txBox="1"/>
          <p:nvPr/>
        </p:nvSpPr>
        <p:spPr>
          <a:xfrm>
            <a:off x="1058236" y="6474266"/>
            <a:ext cx="215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 </a:t>
            </a:r>
            <a:r>
              <a:rPr kumimoji="1"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Kajita</a:t>
            </a:r>
            <a:r>
              <a:rPr kumimoji="1"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ICHEP 16</a:t>
            </a:r>
            <a:endParaRPr kumimoji="1" lang="ja-JP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テキスト ボックス 31"/>
          <p:cNvSpPr txBox="1"/>
          <p:nvPr/>
        </p:nvSpPr>
        <p:spPr>
          <a:xfrm>
            <a:off x="4672691" y="612906"/>
            <a:ext cx="3727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Super-</a:t>
            </a:r>
            <a:r>
              <a:rPr kumimoji="1"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Kamiokande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@ Neutrino 98</a:t>
            </a:r>
            <a:endParaRPr kumimoji="1"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 descr="Takaaki Kaj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22" y="5007591"/>
            <a:ext cx="968305" cy="13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upload.wikimedia.org/wikipedia/commons/thumb/d/d5/Yoji_Totsuka_20030815_5.jpg/200px-Yoji_Totsuka_20030815_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17" y="4999083"/>
            <a:ext cx="947627" cy="13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1"/>
          <p:cNvSpPr txBox="1"/>
          <p:nvPr/>
        </p:nvSpPr>
        <p:spPr>
          <a:xfrm>
            <a:off x="6876256" y="6367871"/>
            <a:ext cx="139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latin typeface="微软雅黑" pitchFamily="34" charset="-122"/>
                <a:ea typeface="微软雅黑" pitchFamily="34" charset="-122"/>
              </a:rPr>
              <a:t>Yoji</a:t>
            </a:r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 Totsuka</a:t>
            </a:r>
          </a:p>
          <a:p>
            <a:r>
              <a:rPr lang="en-US" sz="1400" b="1" dirty="0">
                <a:latin typeface="微软雅黑" pitchFamily="34" charset="-122"/>
                <a:ea typeface="微软雅黑" pitchFamily="34" charset="-122"/>
              </a:rPr>
              <a:t>(1942-2008)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8028384" y="6381328"/>
            <a:ext cx="94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T. </a:t>
            </a:r>
            <a:r>
              <a:rPr lang="en-US" altLang="zh-CN" sz="1400" b="1" dirty="0" err="1">
                <a:latin typeface="微软雅黑" pitchFamily="34" charset="-122"/>
                <a:ea typeface="微软雅黑" pitchFamily="34" charset="-122"/>
              </a:rPr>
              <a:t>Kajita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テキスト ボックス 31"/>
          <p:cNvSpPr txBox="1"/>
          <p:nvPr/>
        </p:nvSpPr>
        <p:spPr>
          <a:xfrm>
            <a:off x="4081856" y="5457212"/>
            <a:ext cx="2973786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atmospheric 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</a:t>
            </a:r>
          </a:p>
          <a:p>
            <a:pPr algn="ctr"/>
            <a:r>
              <a:rPr kumimoji="1" lang="en-US" altLang="ja-JP" sz="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supported by 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K2K, MINOS, T2K, NO</a:t>
            </a:r>
            <a:r>
              <a:rPr kumimoji="1" lang="el-GR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1" lang="ja-JP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7A4030B1-16AB-4D88-965F-6532B0FD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1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Reactor Neutrino Oscillations</a:t>
            </a:r>
            <a:endParaRPr lang="zh-CN" altLang="en-US" dirty="0"/>
          </a:p>
        </p:txBody>
      </p:sp>
      <p:pic>
        <p:nvPicPr>
          <p:cNvPr id="5" name="Picture 25" descr="allbaseline_dyb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" y="548034"/>
            <a:ext cx="4536504" cy="36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9" descr="DYB_layout20100221_e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607029"/>
            <a:ext cx="3672513" cy="3628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003" y="4294060"/>
            <a:ext cx="3704598" cy="1356226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619672" y="4365104"/>
            <a:ext cx="3532827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+mj-lt"/>
              </a:rPr>
              <a:t>Double </a:t>
            </a:r>
            <a:r>
              <a:rPr lang="en-US" sz="2000" b="1" dirty="0" err="1">
                <a:latin typeface="+mj-lt"/>
              </a:rPr>
              <a:t>Chooz</a:t>
            </a:r>
            <a:r>
              <a:rPr lang="en-US" sz="2000" b="1" dirty="0">
                <a:latin typeface="+mj-lt"/>
              </a:rPr>
              <a:t> (far detector):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altLang="zh-CN" b="1" baseline="30000" dirty="0">
                <a:solidFill>
                  <a:srgbClr val="000090"/>
                </a:solidFill>
                <a:latin typeface="Trebuchet MS" pitchFamily="34" charset="0"/>
              </a:rPr>
              <a:t>2 </a:t>
            </a:r>
            <a:r>
              <a:rPr lang="el-GR" altLang="zh-CN" b="1" dirty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θ</a:t>
            </a:r>
            <a:r>
              <a:rPr lang="en-US" altLang="zh-CN" b="1" baseline="-25000" dirty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= 0.022 ± 0.013</a:t>
            </a:r>
            <a:endParaRPr lang="en-US" sz="1800" b="1" dirty="0">
              <a:solidFill>
                <a:srgbClr val="13783B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latin typeface="+mj-lt"/>
              </a:rPr>
              <a:t>Daya</a:t>
            </a:r>
            <a:r>
              <a:rPr lang="en-US" sz="2000" b="1" dirty="0">
                <a:latin typeface="+mj-lt"/>
              </a:rPr>
              <a:t> Bay (near + far detectors):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altLang="zh-CN" b="1" baseline="30000" dirty="0">
                <a:solidFill>
                  <a:srgbClr val="000090"/>
                </a:solidFill>
                <a:latin typeface="Trebuchet MS" pitchFamily="34" charset="0"/>
              </a:rPr>
              <a:t>2 </a:t>
            </a:r>
            <a:r>
              <a:rPr lang="el-GR" altLang="zh-CN" b="1" dirty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θ</a:t>
            </a:r>
            <a:r>
              <a:rPr lang="en-US" altLang="zh-CN" b="1" baseline="-25000" dirty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= 0.024 ± 0.004</a:t>
            </a:r>
            <a:endParaRPr lang="en-US" sz="1800" b="1" dirty="0">
              <a:solidFill>
                <a:srgbClr val="000090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+mj-lt"/>
              </a:rPr>
              <a:t>RENO (near + far detectors):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altLang="zh-CN" b="1" baseline="30000" dirty="0">
                <a:solidFill>
                  <a:srgbClr val="000090"/>
                </a:solidFill>
                <a:latin typeface="Trebuchet MS" pitchFamily="34" charset="0"/>
              </a:rPr>
              <a:t>2</a:t>
            </a:r>
            <a:r>
              <a:rPr lang="el-GR" altLang="zh-CN" b="1" dirty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 θ</a:t>
            </a:r>
            <a:r>
              <a:rPr lang="en-US" altLang="zh-CN" b="1" baseline="-25000" dirty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altLang="zh-CN" b="1" dirty="0">
                <a:solidFill>
                  <a:srgbClr val="000090"/>
                </a:solidFill>
                <a:latin typeface="Trebuchet MS" pitchFamily="34" charset="0"/>
              </a:rPr>
              <a:t>= 0.029 ± 0.006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8907" y="4725144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>
                <a:solidFill>
                  <a:srgbClr val="FFFF00"/>
                </a:solidFill>
                <a:latin typeface="Trebuchet MS" pitchFamily="34" charset="0"/>
              </a:rPr>
              <a:t>Dec. 2011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8907" y="5425012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>
                <a:solidFill>
                  <a:srgbClr val="FFFF00"/>
                </a:solidFill>
                <a:latin typeface="Trebuchet MS" pitchFamily="34" charset="0"/>
              </a:rPr>
              <a:t>Mar. 2012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8907" y="6182820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>
                <a:solidFill>
                  <a:srgbClr val="FFFF00"/>
                </a:solidFill>
                <a:latin typeface="Trebuchet MS" pitchFamily="34" charset="0"/>
              </a:rPr>
              <a:t>Apr. 2012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4480251" y="4725744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rebuchet MS" pitchFamily="34" charset="0"/>
              </a:rPr>
              <a:t>1.7</a:t>
            </a:r>
            <a:r>
              <a:rPr lang="el-GR" altLang="zh-CN" b="1" dirty="0">
                <a:latin typeface="Trebuchet MS" pitchFamily="34" charset="0"/>
                <a:cs typeface="Tahoma" pitchFamily="34" charset="0"/>
              </a:rPr>
              <a:t>σ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4480251" y="5468174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rebuchet MS" pitchFamily="34" charset="0"/>
              </a:rPr>
              <a:t>5.2</a:t>
            </a:r>
            <a:r>
              <a:rPr lang="el-GR" altLang="zh-CN" b="1" dirty="0">
                <a:latin typeface="Trebuchet MS" pitchFamily="34" charset="0"/>
                <a:cs typeface="Tahoma" pitchFamily="34" charset="0"/>
              </a:rPr>
              <a:t>σ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4492142" y="6210604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rebuchet MS" pitchFamily="34" charset="0"/>
              </a:rPr>
              <a:t>4.9</a:t>
            </a:r>
            <a:r>
              <a:rPr lang="el-GR" altLang="zh-CN" b="1" dirty="0">
                <a:latin typeface="Trebuchet MS" pitchFamily="34" charset="0"/>
                <a:cs typeface="Tahoma" pitchFamily="34" charset="0"/>
              </a:rPr>
              <a:t>σ</a:t>
            </a:r>
          </a:p>
        </p:txBody>
      </p:sp>
      <p:sp>
        <p:nvSpPr>
          <p:cNvPr id="15" name="テキスト ボックス 35"/>
          <p:cNvSpPr txBox="1"/>
          <p:nvPr/>
        </p:nvSpPr>
        <p:spPr>
          <a:xfrm>
            <a:off x="3000556" y="679965"/>
            <a:ext cx="128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FF0000"/>
                </a:solidFill>
              </a:rPr>
              <a:t>Daya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16" name="テキスト ボックス 31"/>
          <p:cNvSpPr txBox="1"/>
          <p:nvPr/>
        </p:nvSpPr>
        <p:spPr>
          <a:xfrm>
            <a:off x="6018957" y="5662016"/>
            <a:ext cx="2426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reactor 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</a:t>
            </a:r>
          </a:p>
          <a:p>
            <a:pPr algn="ctr"/>
            <a:r>
              <a:rPr kumimoji="1" lang="en-US" altLang="ja-JP" sz="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7" name="テキスト ボックス 31"/>
          <p:cNvSpPr txBox="1"/>
          <p:nvPr/>
        </p:nvSpPr>
        <p:spPr>
          <a:xfrm>
            <a:off x="5254142" y="6259764"/>
            <a:ext cx="390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complete picture of three-flavor neutrino oscillations!</a:t>
            </a:r>
            <a:endParaRPr kumimoji="1"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EBED8C39-C0EA-4DA2-AC98-A975EECD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60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AE67112-A1C2-45BD-A0DE-0C39E2D8136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Neutrino Oscillations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13A0DEF-BC40-48C2-90F8-796D7145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24880" y="918060"/>
            <a:ext cx="8784976" cy="463175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63CBE02-A678-4B28-B0B5-AA32B9C86F79}"/>
              </a:ext>
            </a:extLst>
          </p:cNvPr>
          <p:cNvSpPr txBox="1"/>
          <p:nvPr/>
        </p:nvSpPr>
        <p:spPr>
          <a:xfrm>
            <a:off x="4067944" y="523219"/>
            <a:ext cx="494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Esteban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</a:rPr>
              <a:t>et al.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2007.14792,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</a:rPr>
              <a:t>NuFIT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</a:rPr>
              <a:t> 5.0 (2020)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5576" y="2681624"/>
            <a:ext cx="43204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55576" y="3935701"/>
            <a:ext cx="43204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49342" y="4955165"/>
            <a:ext cx="8143138" cy="54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138D0E5-6C37-41C9-B8EE-44FC15910354}"/>
              </a:ext>
            </a:extLst>
          </p:cNvPr>
          <p:cNvSpPr txBox="1"/>
          <p:nvPr/>
        </p:nvSpPr>
        <p:spPr>
          <a:xfrm>
            <a:off x="0" y="557994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Future neutrino oscillation experiments will measure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octant of </a:t>
            </a:r>
            <a:r>
              <a:rPr lang="el-GR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θ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CP-violating phase </a:t>
            </a:r>
            <a:r>
              <a:rPr lang="el-GR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and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neutrino mass ordering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most restrictive bound on absolute neutrino masses is coming from cosmological observations: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&lt; 0.12 eV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(Planck)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2DA1F7-103F-41FF-9698-D6DAA24571CE}"/>
              </a:ext>
            </a:extLst>
          </p:cNvPr>
          <p:cNvSpPr/>
          <p:nvPr/>
        </p:nvSpPr>
        <p:spPr>
          <a:xfrm>
            <a:off x="0" y="536977"/>
            <a:ext cx="3717776" cy="382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Basic neutrino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231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569506"/>
            <a:ext cx="3269580" cy="5932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𝜮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sz="1600" b="1" dirty="0"/>
                  <a:t>  </a:t>
                </a:r>
                <a:r>
                  <a:rPr lang="en-US" altLang="zh-CN" sz="1600" b="1" dirty="0"/>
                  <a:t>[eV]</a:t>
                </a:r>
                <a:endParaRPr lang="zh-CN" altLang="en-US" sz="1600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3315" t="-24390" r="-4696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763688" y="771540"/>
            <a:ext cx="1576293" cy="2579526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2180398" y="2129926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696447" y="679957"/>
            <a:ext cx="2664000" cy="616859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3412" y="1212047"/>
            <a:ext cx="232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Tritium 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 (KATRIN)</a:t>
            </a:r>
            <a:endParaRPr lang="zh-CN" altLang="en-US" sz="1600" b="1" dirty="0"/>
          </a:p>
        </p:txBody>
      </p:sp>
      <p:sp>
        <p:nvSpPr>
          <p:cNvPr id="13" name="矩形 12"/>
          <p:cNvSpPr/>
          <p:nvPr/>
        </p:nvSpPr>
        <p:spPr>
          <a:xfrm>
            <a:off x="1763688" y="3728657"/>
            <a:ext cx="1576293" cy="2559838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 rot="5400000">
            <a:off x="2150332" y="5202845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1196133" y="1497190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592" y="2517702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9934" y="3663588"/>
            <a:ext cx="2650272" cy="1061556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0464" y="4186217"/>
            <a:ext cx="282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/>
              <a:t>Neutrinoless</a:t>
            </a:r>
            <a:r>
              <a:rPr lang="en-US" altLang="zh-CN" sz="1600" b="1" dirty="0"/>
              <a:t> double-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</a:t>
            </a:r>
            <a:endParaRPr lang="zh-CN" altLang="en-US" sz="16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096770" y="4627546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2205" y="5805174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blipFill rotWithShape="0">
                <a:blip r:embed="rId4"/>
                <a:stretch>
                  <a:fillRect l="-2100" t="-1754" r="-4462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zh-CN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𝑒𝑖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blipFill rotWithShape="0">
                <a:blip r:embed="rId5"/>
                <a:stretch>
                  <a:fillRect l="-2623" t="-12766" r="-5574" b="-38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4"/>
          <p:cNvSpPr txBox="1"/>
          <p:nvPr/>
        </p:nvSpPr>
        <p:spPr>
          <a:xfrm>
            <a:off x="4002208" y="476672"/>
            <a:ext cx="429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3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0000FF"/>
                </a:solidFill>
              </a:rPr>
              <a:t>NO</a:t>
            </a:r>
            <a:r>
              <a:rPr lang="en-US" sz="2000" b="1" dirty="0"/>
              <a:t>) or </a:t>
            </a:r>
            <a:r>
              <a:rPr lang="en-US" sz="2000" b="1" i="1" dirty="0"/>
              <a:t>m</a:t>
            </a:r>
            <a:r>
              <a:rPr lang="en-US" sz="2000" b="1" baseline="-25000" dirty="0"/>
              <a:t>3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IO</a:t>
            </a:r>
            <a:r>
              <a:rPr lang="en-US" sz="2000" b="1" dirty="0"/>
              <a:t>) </a:t>
            </a:r>
          </a:p>
        </p:txBody>
      </p:sp>
      <p:sp>
        <p:nvSpPr>
          <p:cNvPr id="28" name="矩形 27"/>
          <p:cNvSpPr/>
          <p:nvPr/>
        </p:nvSpPr>
        <p:spPr>
          <a:xfrm>
            <a:off x="683568" y="3276870"/>
            <a:ext cx="266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Capozzi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2003.08511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43053" y="3789040"/>
            <a:ext cx="4355795" cy="2960133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927966" y="3871011"/>
            <a:ext cx="28843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Abazajian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1907.04473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/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Constraints on absolute neutrino masses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b="1" dirty="0"/>
                  <a:t>Tritium </a:t>
                </a:r>
                <a:r>
                  <a:rPr lang="el-GR" b="1" dirty="0"/>
                  <a:t>β</a:t>
                </a:r>
                <a:r>
                  <a:rPr lang="en-US" b="1" dirty="0"/>
                  <a:t> decays (95% C.L.) </a:t>
                </a:r>
              </a:p>
              <a:p>
                <a:r>
                  <a:rPr lang="en-US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  (KATRIN 2021)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 err="1"/>
                  <a:t>Neutrinoless</a:t>
                </a:r>
                <a:r>
                  <a:rPr lang="en-US" altLang="zh-CN" b="1" dirty="0"/>
                  <a:t> double-</a:t>
                </a:r>
                <a:r>
                  <a:rPr lang="el-GR" altLang="zh-CN" b="1" dirty="0"/>
                  <a:t>β</a:t>
                </a:r>
                <a:r>
                  <a:rPr lang="en-US" altLang="zh-CN" b="1" dirty="0"/>
                  <a:t> decays (90% C.L.)</a:t>
                </a:r>
              </a:p>
              <a:p>
                <a:r>
                  <a:rPr lang="en-US" altLang="zh-CN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𝟎𝟔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b="1" dirty="0"/>
                  <a:t> (</a:t>
                </a:r>
                <a:r>
                  <a:rPr lang="en-US" altLang="zh-CN" b="1" dirty="0" err="1"/>
                  <a:t>KamLAND</a:t>
                </a:r>
                <a:r>
                  <a:rPr lang="en-US" altLang="zh-CN" b="1" dirty="0"/>
                  <a:t>-Zen)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(EXO-200)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</m:d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(GERDA-II)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(CUORE)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/>
                  <a:t>Cosmological observations (95% probability)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𝚺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(Planck) </a:t>
                </a:r>
              </a:p>
            </p:txBody>
          </p:sp>
        </mc:Choice>
        <mc:Fallback xmlns="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blipFill>
                <a:blip r:embed="rId7"/>
                <a:stretch>
                  <a:fillRect l="-1324" t="-1242" b="-2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D1E6BCD4-623E-4731-B855-327A0FCF431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Absolute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灯片编号占位符 1">
            <a:extLst>
              <a:ext uri="{FF2B5EF4-FFF2-40B4-BE49-F238E27FC236}">
                <a16:creationId xmlns:a16="http://schemas.microsoft.com/office/drawing/2014/main" id="{A30B8C22-9277-4822-990B-7225D931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56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/>
              <a:t>Open Questions in Neutrino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836712"/>
                <a:ext cx="4631772" cy="14965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Normal or Inverted (sign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rgbClr val="0000FF"/>
                            </a:solidFill>
                            <a:latin typeface="Cambria Math"/>
                            <a:ea typeface="微软雅黑" pitchFamily="34" charset="-122"/>
                          </a:rPr>
                          <m:t>𝚫</m:t>
                        </m:r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Leptonic</a:t>
                </a:r>
                <a:r>
                  <a:rPr kumimoji="1"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 Violation (</a:t>
                </a:r>
                <a:r>
                  <a:rPr kumimoji="1" lang="el-GR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δ</a:t>
                </a:r>
                <a:r>
                  <a:rPr kumimoji="1"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= 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Octant of </a:t>
                </a:r>
                <a:r>
                  <a:rPr kumimoji="1" lang="el-GR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θ</a:t>
                </a:r>
                <a:r>
                  <a:rPr kumimoji="1" lang="en-US" altLang="zh-CN" b="1" baseline="-2500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23</a:t>
                </a:r>
                <a:r>
                  <a:rPr kumimoji="1"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(&gt; or &lt; 45</a:t>
                </a:r>
                <a:r>
                  <a:rPr kumimoji="1" lang="en-US" altLang="zh-CN" b="1" baseline="3000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</a:t>
                </a:r>
                <a:r>
                  <a:rPr kumimoji="1"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</p:txBody>
          </p:sp>
        </mc:Choice>
        <mc:Fallback xmlns="">
          <p:sp>
            <p:nvSpPr>
              <p:cNvPr id="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836712"/>
                <a:ext cx="4631772" cy="1496500"/>
              </a:xfrm>
              <a:prstGeom prst="rect">
                <a:avLst/>
              </a:prstGeom>
              <a:blipFill>
                <a:blip r:embed="rId2"/>
                <a:stretch>
                  <a:fillRect l="-921" t="-813" b="-5285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2502665"/>
                <a:ext cx="5580112" cy="15036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Absolute Neutrino Masses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𝐥𝐢𝐠𝐡𝐭𝐞𝐬𝐭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or Dirac Nature (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=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CP-Violating Phases (how?)</a:t>
                </a:r>
              </a:p>
            </p:txBody>
          </p:sp>
        </mc:Choice>
        <mc:Fallback xmlns="">
          <p:sp>
            <p:nvSpPr>
              <p:cNvPr id="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2502665"/>
                <a:ext cx="5580112" cy="1503681"/>
              </a:xfrm>
              <a:prstGeom prst="rect">
                <a:avLst/>
              </a:prstGeom>
              <a:blipFill>
                <a:blip r:embed="rId3"/>
                <a:stretch>
                  <a:fillRect l="-765" t="-2439" b="-5691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001" y="4581128"/>
            <a:ext cx="405570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Extra Neutrino Species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Exotic Neutrino Interactions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Various LNV &amp; LFV Processes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Unitarity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Violation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60299" y="4581128"/>
            <a:ext cx="3948205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Origin of Neutrino Masses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Flavor Structure (Symmetry?)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Quark-Lepton Connection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Relations to DM, BAU, or NP</a:t>
            </a: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E1E197AE-F562-4715-A832-B840F2DC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499" y="852242"/>
            <a:ext cx="3743357" cy="3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6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Vacuum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5" name="图表 74">
            <a:extLst>
              <a:ext uri="{FF2B5EF4-FFF2-40B4-BE49-F238E27FC236}">
                <a16:creationId xmlns:a16="http://schemas.microsoft.com/office/drawing/2014/main" id="{921080DC-6E18-4D3A-9096-EFC399EC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68227"/>
              </p:ext>
            </p:extLst>
          </p:nvPr>
        </p:nvGraphicFramePr>
        <p:xfrm>
          <a:off x="107504" y="476672"/>
          <a:ext cx="352839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F91146EC-5B16-40C2-8A60-4109E96CBC71}"/>
                  </a:ext>
                </a:extLst>
              </p:cNvPr>
              <p:cNvSpPr txBox="1"/>
              <p:nvPr/>
            </p:nvSpPr>
            <p:spPr>
              <a:xfrm>
                <a:off x="1835696" y="2219374"/>
                <a:ext cx="2998128" cy="6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=+</m:t>
                      </m:r>
                      <m:func>
                        <m:func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altLang="zh-CN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F91146EC-5B16-40C2-8A60-4109E96CB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2219374"/>
                <a:ext cx="2998128" cy="640432"/>
              </a:xfrm>
              <a:prstGeom prst="rect">
                <a:avLst/>
              </a:prstGeom>
              <a:blipFill>
                <a:blip r:embed="rId3"/>
                <a:stretch>
                  <a:fillRect l="-813" r="-610" b="-104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DCEAA954-FA5C-4A7D-8ED0-91B9895D950E}"/>
                  </a:ext>
                </a:extLst>
              </p:cNvPr>
              <p:cNvSpPr txBox="1"/>
              <p:nvPr/>
            </p:nvSpPr>
            <p:spPr>
              <a:xfrm>
                <a:off x="5580112" y="2219374"/>
                <a:ext cx="3057440" cy="665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=+</m:t>
                      </m:r>
                      <m:func>
                        <m:func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en-US" altLang="zh-CN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DCEAA954-FA5C-4A7D-8ED0-91B9895D9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219374"/>
                <a:ext cx="3057440" cy="665310"/>
              </a:xfrm>
              <a:prstGeom prst="rect">
                <a:avLst/>
              </a:prstGeom>
              <a:blipFill>
                <a:blip r:embed="rId4"/>
                <a:stretch>
                  <a:fillRect b="-100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图片 80">
            <a:extLst>
              <a:ext uri="{FF2B5EF4-FFF2-40B4-BE49-F238E27FC236}">
                <a16:creationId xmlns:a16="http://schemas.microsoft.com/office/drawing/2014/main" id="{C27015FF-382B-44E7-93AE-3A160EB2F6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604268" y="572990"/>
            <a:ext cx="2504236" cy="1548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6F4FCCCE-2907-40ED-9B0F-BCE49C227396}"/>
                  </a:ext>
                </a:extLst>
              </p:cNvPr>
              <p:cNvSpPr txBox="1"/>
              <p:nvPr/>
            </p:nvSpPr>
            <p:spPr>
              <a:xfrm>
                <a:off x="0" y="1341415"/>
                <a:ext cx="4573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rgbClr val="7ABC3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1" i="1" smtClean="0">
                              <a:solidFill>
                                <a:srgbClr val="7ABC32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rgbClr val="7ABC3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6F4FCCCE-2907-40ED-9B0F-BCE49C227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41415"/>
                <a:ext cx="45730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0ACE2079-E403-485D-BBD9-06E3CEA457B1}"/>
                  </a:ext>
                </a:extLst>
              </p:cNvPr>
              <p:cNvSpPr txBox="1"/>
              <p:nvPr/>
            </p:nvSpPr>
            <p:spPr>
              <a:xfrm>
                <a:off x="0" y="2206157"/>
                <a:ext cx="4573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0ACE2079-E403-485D-BBD9-06E3CEA45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06157"/>
                <a:ext cx="45730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42D85F07-21B4-41AA-9F60-3B097ECB3D87}"/>
                  </a:ext>
                </a:extLst>
              </p:cNvPr>
              <p:cNvSpPr txBox="1"/>
              <p:nvPr/>
            </p:nvSpPr>
            <p:spPr>
              <a:xfrm>
                <a:off x="444481" y="476673"/>
                <a:ext cx="4573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42D85F07-21B4-41AA-9F60-3B097ECB3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81" y="476673"/>
                <a:ext cx="45730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7CD07F07-CD87-49A9-BCEA-DA0812B5CDA8}"/>
                  </a:ext>
                </a:extLst>
              </p:cNvPr>
              <p:cNvSpPr txBox="1"/>
              <p:nvPr/>
            </p:nvSpPr>
            <p:spPr>
              <a:xfrm>
                <a:off x="1244891" y="476672"/>
                <a:ext cx="466923" cy="465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zh-CN" alt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7CD07F07-CD87-49A9-BCEA-DA0812B5C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891" y="476672"/>
                <a:ext cx="466923" cy="4658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6">
            <a:extLst>
              <a:ext uri="{FF2B5EF4-FFF2-40B4-BE49-F238E27FC236}">
                <a16:creationId xmlns:a16="http://schemas.microsoft.com/office/drawing/2014/main" id="{44F52EE7-4F9E-42AE-B279-CEE46718F24C}"/>
              </a:ext>
            </a:extLst>
          </p:cNvPr>
          <p:cNvSpPr txBox="1"/>
          <p:nvPr/>
        </p:nvSpPr>
        <p:spPr>
          <a:xfrm>
            <a:off x="0" y="3142260"/>
            <a:ext cx="9143999" cy="369332"/>
          </a:xfrm>
          <a:prstGeom prst="rect">
            <a:avLst/>
          </a:prstGeom>
          <a:solidFill>
            <a:srgbClr val="6AFA9A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The oscillation probability in the plane-wave approximation: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simple &amp; useful 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4C5B5CA7-8DF9-4CBA-AD3C-305C987AB716}"/>
                  </a:ext>
                </a:extLst>
              </p:cNvPr>
              <p:cNvSpPr txBox="1"/>
              <p:nvPr/>
            </p:nvSpPr>
            <p:spPr>
              <a:xfrm>
                <a:off x="22884" y="3696294"/>
                <a:ext cx="4092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CN" sz="2000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4C5B5CA7-8DF9-4CBA-AD3C-305C987AB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4" y="3696294"/>
                <a:ext cx="4092915" cy="307777"/>
              </a:xfrm>
              <a:prstGeom prst="rect">
                <a:avLst/>
              </a:prstGeom>
              <a:blipFill>
                <a:blip r:embed="rId10"/>
                <a:stretch>
                  <a:fillRect l="-2981" t="-172549" r="-14158" b="-250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AB0B5BEB-5842-43E3-8C5D-D9C72547AE03}"/>
                  </a:ext>
                </a:extLst>
              </p:cNvPr>
              <p:cNvSpPr txBox="1"/>
              <p:nvPr/>
            </p:nvSpPr>
            <p:spPr>
              <a:xfrm>
                <a:off x="52696" y="4250328"/>
                <a:ext cx="4902432" cy="1004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zh-CN" sz="2000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2000" dirty="0"/>
              </a:p>
              <a:p>
                <a:endParaRPr lang="en-US" altLang="zh-CN" sz="2400" dirty="0"/>
              </a:p>
              <a:p>
                <a:r>
                  <a:rPr lang="en-US" altLang="zh-CN" sz="2000" dirty="0"/>
                  <a:t>     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zh-CN" sz="2000" dirty="0"/>
                  <a:t>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CN" sz="2000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l-GR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000" dirty="0"/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/>
                  <a:t>)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AB0B5BEB-5842-43E3-8C5D-D9C72547A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6" y="4250328"/>
                <a:ext cx="4902432" cy="1004890"/>
              </a:xfrm>
              <a:prstGeom prst="rect">
                <a:avLst/>
              </a:prstGeom>
              <a:blipFill>
                <a:blip r:embed="rId11"/>
                <a:stretch>
                  <a:fillRect l="-2488" t="-52121" r="-10323" b="-77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A94B76DC-D3BC-4881-A760-2A7911354C3D}"/>
                  </a:ext>
                </a:extLst>
              </p:cNvPr>
              <p:cNvSpPr txBox="1"/>
              <p:nvPr/>
            </p:nvSpPr>
            <p:spPr>
              <a:xfrm>
                <a:off x="4949543" y="3655772"/>
                <a:ext cx="4086953" cy="11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r>
                  <a:rPr lang="en-US" altLang="zh-CN" sz="2400" dirty="0"/>
                  <a:t>      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A94B76DC-D3BC-4881-A760-2A7911354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543" y="3655772"/>
                <a:ext cx="4086953" cy="113794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组合 89">
            <a:extLst>
              <a:ext uri="{FF2B5EF4-FFF2-40B4-BE49-F238E27FC236}">
                <a16:creationId xmlns:a16="http://schemas.microsoft.com/office/drawing/2014/main" id="{F57ACA62-CF48-458F-A4EB-EB9971384329}"/>
              </a:ext>
            </a:extLst>
          </p:cNvPr>
          <p:cNvGrpSpPr/>
          <p:nvPr/>
        </p:nvGrpSpPr>
        <p:grpSpPr>
          <a:xfrm>
            <a:off x="5254286" y="4843421"/>
            <a:ext cx="3638726" cy="457787"/>
            <a:chOff x="5254286" y="4869160"/>
            <a:chExt cx="3638726" cy="4577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D907113C-CA18-404C-9467-54145F79511B}"/>
                    </a:ext>
                  </a:extLst>
                </p:cNvPr>
                <p:cNvSpPr txBox="1"/>
                <p:nvPr/>
              </p:nvSpPr>
              <p:spPr>
                <a:xfrm>
                  <a:off x="5254286" y="4974500"/>
                  <a:ext cx="1777474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D907113C-CA18-404C-9467-54145F7951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4286" y="4974500"/>
                  <a:ext cx="1777474" cy="280718"/>
                </a:xfrm>
                <a:prstGeom prst="rect">
                  <a:avLst/>
                </a:prstGeom>
                <a:blipFill>
                  <a:blip r:embed="rId13"/>
                  <a:stretch>
                    <a:fillRect l="-2740" t="-2174" r="-685" b="-1739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1F0644EF-E61E-4048-AD81-30DFAFA93C3A}"/>
                    </a:ext>
                  </a:extLst>
                </p:cNvPr>
                <p:cNvSpPr txBox="1"/>
                <p:nvPr/>
              </p:nvSpPr>
              <p:spPr>
                <a:xfrm>
                  <a:off x="7237110" y="4974500"/>
                  <a:ext cx="16559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≃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1" name="文本框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7110" y="4974500"/>
                  <a:ext cx="1655902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574" r="-1103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8D2AA017-0A45-4256-B47A-8160827E3487}"/>
                </a:ext>
              </a:extLst>
            </p:cNvPr>
            <p:cNvSpPr/>
            <p:nvPr/>
          </p:nvSpPr>
          <p:spPr>
            <a:xfrm>
              <a:off x="5254286" y="4869160"/>
              <a:ext cx="3638726" cy="4577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F0AA0DEE-59D9-4B7B-9CC0-1C867828C298}"/>
                  </a:ext>
                </a:extLst>
              </p:cNvPr>
              <p:cNvSpPr txBox="1"/>
              <p:nvPr/>
            </p:nvSpPr>
            <p:spPr>
              <a:xfrm>
                <a:off x="93639" y="6105818"/>
                <a:ext cx="5181483" cy="3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func>
                        <m:func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F0AA0DEE-59D9-4B7B-9CC0-1C867828C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39" y="6105818"/>
                <a:ext cx="5181483" cy="354584"/>
              </a:xfrm>
              <a:prstGeom prst="rect">
                <a:avLst/>
              </a:prstGeom>
              <a:blipFill>
                <a:blip r:embed="rId15"/>
                <a:stretch>
                  <a:fillRect l="-588" b="-2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AA70F7EA-6185-4AFC-81BE-33719427C99E}"/>
                  </a:ext>
                </a:extLst>
              </p:cNvPr>
              <p:cNvSpPr txBox="1"/>
              <p:nvPr/>
            </p:nvSpPr>
            <p:spPr>
              <a:xfrm>
                <a:off x="5698548" y="6105818"/>
                <a:ext cx="3194464" cy="3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zh-CN" altLang="en-US" sz="200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CN" sz="2000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AA70F7EA-6185-4AFC-81BE-33719427C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48" y="6105818"/>
                <a:ext cx="3194464" cy="354584"/>
              </a:xfrm>
              <a:prstGeom prst="rect">
                <a:avLst/>
              </a:prstGeom>
              <a:blipFill>
                <a:blip r:embed="rId16"/>
                <a:stretch>
                  <a:fillRect l="-9160" t="-208621" r="-18321" b="-2965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6">
            <a:extLst>
              <a:ext uri="{FF2B5EF4-FFF2-40B4-BE49-F238E27FC236}">
                <a16:creationId xmlns:a16="http://schemas.microsoft.com/office/drawing/2014/main" id="{D60BB7A1-3BD0-4439-A9D2-6D84C7462EC1}"/>
              </a:ext>
            </a:extLst>
          </p:cNvPr>
          <p:cNvSpPr txBox="1"/>
          <p:nvPr/>
        </p:nvSpPr>
        <p:spPr>
          <a:xfrm>
            <a:off x="22884" y="5598322"/>
            <a:ext cx="502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微软雅黑" pitchFamily="34" charset="-122"/>
                <a:ea typeface="微软雅黑" pitchFamily="34" charset="-122"/>
              </a:rPr>
              <a:t>The transitional amplitude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CDB566C2-4DCB-42E3-BEAF-322D7B29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63" y="642921"/>
            <a:ext cx="1314729" cy="157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AC610C67-F293-495B-AE64-7F1865F65866}"/>
              </a:ext>
            </a:extLst>
          </p:cNvPr>
          <p:cNvGrpSpPr/>
          <p:nvPr/>
        </p:nvGrpSpPr>
        <p:grpSpPr>
          <a:xfrm>
            <a:off x="1871700" y="1617497"/>
            <a:ext cx="507577" cy="406262"/>
            <a:chOff x="3132159" y="2705998"/>
            <a:chExt cx="507577" cy="406262"/>
          </a:xfrm>
        </p:grpSpPr>
        <p:sp>
          <p:nvSpPr>
            <p:cNvPr id="27" name="Oval 113">
              <a:extLst>
                <a:ext uri="{FF2B5EF4-FFF2-40B4-BE49-F238E27FC236}">
                  <a16:creationId xmlns:a16="http://schemas.microsoft.com/office/drawing/2014/main" id="{4507DF31-2269-4842-B9B0-D7A27EC28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Text Box 114">
              <a:extLst>
                <a:ext uri="{FF2B5EF4-FFF2-40B4-BE49-F238E27FC236}">
                  <a16:creationId xmlns:a16="http://schemas.microsoft.com/office/drawing/2014/main" id="{F2F3F2FA-A1DC-4B97-8792-9A8DBE4A6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2536" y="2742372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P</a:t>
              </a:r>
            </a:p>
          </p:txBody>
        </p:sp>
      </p:grpSp>
      <p:pic>
        <p:nvPicPr>
          <p:cNvPr id="29" name="Picture 111" descr="Sakata">
            <a:extLst>
              <a:ext uri="{FF2B5EF4-FFF2-40B4-BE49-F238E27FC236}">
                <a16:creationId xmlns:a16="http://schemas.microsoft.com/office/drawing/2014/main" id="{FADEAC7F-17FB-4914-8F6D-B4179B65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/>
          <a:stretch>
            <a:fillRect/>
          </a:stretch>
        </p:blipFill>
        <p:spPr bwMode="auto">
          <a:xfrm>
            <a:off x="5416097" y="620294"/>
            <a:ext cx="1163334" cy="14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6" descr="nakagawa1-at-ofunato-1998">
            <a:extLst>
              <a:ext uri="{FF2B5EF4-FFF2-40B4-BE49-F238E27FC236}">
                <a16:creationId xmlns:a16="http://schemas.microsoft.com/office/drawing/2014/main" id="{6F5869D4-8B6A-4E54-BB8F-55BB792C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3" t="49065" r="39281" b="34970"/>
          <a:stretch>
            <a:fillRect/>
          </a:stretch>
        </p:blipFill>
        <p:spPr bwMode="auto">
          <a:xfrm>
            <a:off x="4217616" y="630282"/>
            <a:ext cx="1155162" cy="141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1" descr="maki-2">
            <a:extLst>
              <a:ext uri="{FF2B5EF4-FFF2-40B4-BE49-F238E27FC236}">
                <a16:creationId xmlns:a16="http://schemas.microsoft.com/office/drawing/2014/main" id="{5FE2C90B-CDF5-40DC-AEE8-35E511A7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4053" r="18143" b="43785"/>
          <a:stretch>
            <a:fillRect/>
          </a:stretch>
        </p:blipFill>
        <p:spPr bwMode="auto">
          <a:xfrm>
            <a:off x="3023791" y="634650"/>
            <a:ext cx="1124008" cy="139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0C7C9E6A-4DE2-424F-B29C-5715CDC23675}"/>
              </a:ext>
            </a:extLst>
          </p:cNvPr>
          <p:cNvGrpSpPr/>
          <p:nvPr/>
        </p:nvGrpSpPr>
        <p:grpSpPr>
          <a:xfrm>
            <a:off x="4211960" y="1628800"/>
            <a:ext cx="490209" cy="388584"/>
            <a:chOff x="3132159" y="2705998"/>
            <a:chExt cx="490209" cy="388584"/>
          </a:xfrm>
        </p:grpSpPr>
        <p:sp>
          <p:nvSpPr>
            <p:cNvPr id="33" name="Oval 113">
              <a:extLst>
                <a:ext uri="{FF2B5EF4-FFF2-40B4-BE49-F238E27FC236}">
                  <a16:creationId xmlns:a16="http://schemas.microsoft.com/office/drawing/2014/main" id="{F7FA840C-9AEE-4B65-9B20-C554C67B2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Text Box 114">
              <a:extLst>
                <a:ext uri="{FF2B5EF4-FFF2-40B4-BE49-F238E27FC236}">
                  <a16:creationId xmlns:a16="http://schemas.microsoft.com/office/drawing/2014/main" id="{DB4FFE46-A3A6-46EC-8F28-5D2D181FF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168" y="2725250"/>
              <a:ext cx="4572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N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4DC0FAA-F4C5-40C4-A5F3-0CA66D8ACE81}"/>
              </a:ext>
            </a:extLst>
          </p:cNvPr>
          <p:cNvGrpSpPr/>
          <p:nvPr/>
        </p:nvGrpSpPr>
        <p:grpSpPr>
          <a:xfrm>
            <a:off x="3010374" y="1611969"/>
            <a:ext cx="419661" cy="419098"/>
            <a:chOff x="160359" y="2705998"/>
            <a:chExt cx="457200" cy="381000"/>
          </a:xfrm>
        </p:grpSpPr>
        <p:sp>
          <p:nvSpPr>
            <p:cNvPr id="37" name="Oval 123">
              <a:extLst>
                <a:ext uri="{FF2B5EF4-FFF2-40B4-BE49-F238E27FC236}">
                  <a16:creationId xmlns:a16="http://schemas.microsoft.com/office/drawing/2014/main" id="{113351F7-E2F3-44B9-9CB2-B9E917E6C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Text Box 124">
              <a:extLst>
                <a:ext uri="{FF2B5EF4-FFF2-40B4-BE49-F238E27FC236}">
                  <a16:creationId xmlns:a16="http://schemas.microsoft.com/office/drawing/2014/main" id="{6DE3E69A-86C7-45F0-A4C0-AEB7F10B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40" y="2739317"/>
              <a:ext cx="456919" cy="33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M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4C67B55-F5BA-4A8D-8D04-22353E82325F}"/>
              </a:ext>
            </a:extLst>
          </p:cNvPr>
          <p:cNvGrpSpPr/>
          <p:nvPr/>
        </p:nvGrpSpPr>
        <p:grpSpPr>
          <a:xfrm>
            <a:off x="5400131" y="1648620"/>
            <a:ext cx="519758" cy="381000"/>
            <a:chOff x="3132159" y="2705998"/>
            <a:chExt cx="519758" cy="381000"/>
          </a:xfrm>
        </p:grpSpPr>
        <p:sp>
          <p:nvSpPr>
            <p:cNvPr id="40" name="Oval 113">
              <a:extLst>
                <a:ext uri="{FF2B5EF4-FFF2-40B4-BE49-F238E27FC236}">
                  <a16:creationId xmlns:a16="http://schemas.microsoft.com/office/drawing/2014/main" id="{BDFE50EA-F558-4E4E-AFE4-0B951D2C0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Text Box 114">
              <a:extLst>
                <a:ext uri="{FF2B5EF4-FFF2-40B4-BE49-F238E27FC236}">
                  <a16:creationId xmlns:a16="http://schemas.microsoft.com/office/drawing/2014/main" id="{150D90AE-177D-4186-90DF-D1D210ACE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717" y="2715056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70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A03A1FB-F399-4B1A-A64D-952DED8F2F8F}"/>
              </a:ext>
            </a:extLst>
          </p:cNvPr>
          <p:cNvSpPr txBox="1"/>
          <p:nvPr/>
        </p:nvSpPr>
        <p:spPr>
          <a:xfrm>
            <a:off x="-553" y="-11973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Oscillations in Vacuum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flavors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灯片编号占位符 1">
            <a:extLst>
              <a:ext uri="{FF2B5EF4-FFF2-40B4-BE49-F238E27FC236}">
                <a16:creationId xmlns:a16="http://schemas.microsoft.com/office/drawing/2014/main" id="{8C0F8C73-576A-4026-AA3A-21E8C6218F51}"/>
              </a:ext>
            </a:extLst>
          </p:cNvPr>
          <p:cNvSpPr txBox="1">
            <a:spLocks/>
          </p:cNvSpPr>
          <p:nvPr/>
        </p:nvSpPr>
        <p:spPr>
          <a:xfrm>
            <a:off x="8388423" y="67074"/>
            <a:ext cx="620879" cy="3651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015B3909-9123-41CE-9570-F1D5349D1811}"/>
              </a:ext>
            </a:extLst>
          </p:cNvPr>
          <p:cNvSpPr txBox="1"/>
          <p:nvPr/>
        </p:nvSpPr>
        <p:spPr>
          <a:xfrm>
            <a:off x="0" y="34078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oscillation</a:t>
            </a:r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 probability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：</a:t>
            </a:r>
            <a:endParaRPr 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FCC53E3-557D-4AD5-AA9D-12FF9D7FC7DB}"/>
                  </a:ext>
                </a:extLst>
              </p:cNvPr>
              <p:cNvSpPr txBox="1"/>
              <p:nvPr/>
            </p:nvSpPr>
            <p:spPr>
              <a:xfrm>
                <a:off x="107504" y="1109494"/>
                <a:ext cx="7334124" cy="2259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zh-CN" altLang="en-US" sz="24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zh-CN" altLang="en-US" sz="2400" b="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l-GR" altLang="zh-CN" sz="2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𝛥</m:t>
                                      </m:r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CN" sz="2400" b="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altLang="zh-CN" sz="2400" b="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                       </a:t>
                </a:r>
              </a:p>
              <a:p>
                <a:r>
                  <a:rPr lang="en-US" altLang="zh-CN" sz="240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func>
                          <m:func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unc>
                                  <m:func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4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sSubSup>
                                          <m:sSubSupPr>
                                            <m:ctrlPr>
                                              <a:rPr lang="el-GR" altLang="zh-CN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altLang="zh-CN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CN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l-GR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FCC53E3-557D-4AD5-AA9D-12FF9D7FC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09494"/>
                <a:ext cx="7334124" cy="2259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6">
            <a:extLst>
              <a:ext uri="{FF2B5EF4-FFF2-40B4-BE49-F238E27FC236}">
                <a16:creationId xmlns:a16="http://schemas.microsoft.com/office/drawing/2014/main" id="{B6DB0753-9DAA-4F3E-89FC-338671A8CE71}"/>
              </a:ext>
            </a:extLst>
          </p:cNvPr>
          <p:cNvSpPr txBox="1"/>
          <p:nvPr/>
        </p:nvSpPr>
        <p:spPr>
          <a:xfrm>
            <a:off x="0" y="70957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The oscillation probability for the </a:t>
            </a:r>
            <a:r>
              <a:rPr 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appearance</a:t>
            </a:r>
            <a:r>
              <a:rPr lang="en-US" sz="2000" b="1" dirty="0">
                <a:latin typeface="微软雅黑" pitchFamily="34" charset="-122"/>
                <a:ea typeface="微软雅黑" pitchFamily="34" charset="-122"/>
              </a:rPr>
              <a:t> channel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9B485BBF-1C7F-4C80-91AE-7FD03723F35D}"/>
                  </a:ext>
                </a:extLst>
              </p:cNvPr>
              <p:cNvSpPr txBox="1"/>
              <p:nvPr/>
            </p:nvSpPr>
            <p:spPr>
              <a:xfrm>
                <a:off x="6300192" y="2624140"/>
                <a:ext cx="273630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𝑳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b="1" dirty="0">
                    <a:latin typeface="微软雅黑" pitchFamily="34" charset="-122"/>
                    <a:ea typeface="微软雅黑" pitchFamily="34" charset="-122"/>
                  </a:rPr>
                  <a:t>for neutrinos in </a:t>
                </a:r>
              </a:p>
              <a:p>
                <a:r>
                  <a:rPr lang="en-US" b="1" dirty="0">
                    <a:latin typeface="微软雅黑" pitchFamily="34" charset="-122"/>
                    <a:ea typeface="微软雅黑" pitchFamily="34" charset="-122"/>
                  </a:rPr>
                  <a:t>  the relativistic limit</a:t>
                </a:r>
              </a:p>
            </p:txBody>
          </p:sp>
        </mc:Choice>
        <mc:Fallback xmlns=""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9B485BBF-1C7F-4C80-91AE-7FD03723F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2624140"/>
                <a:ext cx="2736304" cy="677108"/>
              </a:xfrm>
              <a:prstGeom prst="rect">
                <a:avLst/>
              </a:prstGeom>
              <a:blipFill>
                <a:blip r:embed="rId4"/>
                <a:stretch>
                  <a:fillRect t="-893" r="-668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29">
            <a:extLst>
              <a:ext uri="{FF2B5EF4-FFF2-40B4-BE49-F238E27FC236}">
                <a16:creationId xmlns:a16="http://schemas.microsoft.com/office/drawing/2014/main" id="{456C7F50-8E4A-4773-9E26-6F38B3B3C9A3}"/>
              </a:ext>
            </a:extLst>
          </p:cNvPr>
          <p:cNvGrpSpPr/>
          <p:nvPr/>
        </p:nvGrpSpPr>
        <p:grpSpPr>
          <a:xfrm>
            <a:off x="251520" y="3861048"/>
            <a:ext cx="5058699" cy="2912470"/>
            <a:chOff x="76200" y="1828800"/>
            <a:chExt cx="6072857" cy="3241647"/>
          </a:xfrm>
        </p:grpSpPr>
        <p:graphicFrame>
          <p:nvGraphicFramePr>
            <p:cNvPr id="31" name="Object 6">
              <a:extLst>
                <a:ext uri="{FF2B5EF4-FFF2-40B4-BE49-F238E27FC236}">
                  <a16:creationId xmlns:a16="http://schemas.microsoft.com/office/drawing/2014/main" id="{5FCF8569-378D-4690-88DF-BC8881598AC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8285985"/>
                </p:ext>
              </p:extLst>
            </p:nvPr>
          </p:nvGraphicFramePr>
          <p:xfrm>
            <a:off x="2583077" y="4308903"/>
            <a:ext cx="3268377" cy="761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公式" r:id="rId5" imgW="2070000" imgH="482400" progId="Equation.3">
                    <p:embed/>
                  </p:oleObj>
                </mc:Choice>
                <mc:Fallback>
                  <p:oleObj name="公式" r:id="rId5" imgW="2070000" imgH="482400" progId="Equation.3">
                    <p:embed/>
                    <p:pic>
                      <p:nvPicPr>
                        <p:cNvPr id="11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3077" y="4308903"/>
                          <a:ext cx="3268377" cy="761544"/>
                        </a:xfrm>
                        <a:prstGeom prst="rect">
                          <a:avLst/>
                        </a:prstGeom>
                        <a:noFill/>
                        <a:ln w="28575">
                          <a:noFill/>
                        </a:ln>
                        <a:effectLst>
                          <a:outerShdw dist="17961" dir="2700000" algn="ctr" rotWithShape="0">
                            <a:schemeClr val="tx1"/>
                          </a:outerShdw>
                        </a:effectLst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188606ED-C29B-473B-970B-EC8F4643D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50" y="4498349"/>
              <a:ext cx="2902758" cy="42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Oscillation Length</a:t>
              </a:r>
            </a:p>
          </p:txBody>
        </p:sp>
        <p:sp>
          <p:nvSpPr>
            <p:cNvPr id="33" name="Line 16">
              <a:extLst>
                <a:ext uri="{FF2B5EF4-FFF2-40B4-BE49-F238E27FC236}">
                  <a16:creationId xmlns:a16="http://schemas.microsoft.com/office/drawing/2014/main" id="{A7D15F5F-1AE1-47BA-8AF5-7642207CE8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9200" y="1924050"/>
              <a:ext cx="1588" cy="2114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4" name="Line 17">
              <a:extLst>
                <a:ext uri="{FF2B5EF4-FFF2-40B4-BE49-F238E27FC236}">
                  <a16:creationId xmlns:a16="http://schemas.microsoft.com/office/drawing/2014/main" id="{1BB8FD50-E4F9-4C58-89FD-59853FDF7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4038600"/>
              <a:ext cx="4876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graphicFrame>
          <p:nvGraphicFramePr>
            <p:cNvPr id="35" name="Object 1029">
              <a:extLst>
                <a:ext uri="{FF2B5EF4-FFF2-40B4-BE49-F238E27FC236}">
                  <a16:creationId xmlns:a16="http://schemas.microsoft.com/office/drawing/2014/main" id="{C8FEC167-A79D-4699-9B70-A212D1493C2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219200" y="2438400"/>
            <a:ext cx="457200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CorelDRAW" r:id="rId7" imgW="9552240" imgH="2008440" progId="">
                    <p:embed/>
                  </p:oleObj>
                </mc:Choice>
                <mc:Fallback>
                  <p:oleObj name="CorelDRAW" r:id="rId7" imgW="9552240" imgH="2008440" progId="">
                    <p:embed/>
                    <p:pic>
                      <p:nvPicPr>
                        <p:cNvPr id="15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200" y="2438400"/>
                          <a:ext cx="4572000" cy="160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836FD98E-28F8-4765-A09B-BEC46AA02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2438400"/>
              <a:ext cx="10668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148" tIns="36574" rIns="73148" bIns="36574" anchor="ctr"/>
            <a:lstStyle/>
            <a:p>
              <a:pPr algn="ctr" defTabSz="731044"/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Symbol" pitchFamily="18" charset="2"/>
                </a:rPr>
                <a:t>sin</a:t>
              </a:r>
              <a:r>
                <a:rPr lang="en-US" b="1" baseline="30000" dirty="0">
                  <a:latin typeface="微软雅黑" panose="020B0503020204020204" pitchFamily="34" charset="-122"/>
                  <a:ea typeface="微软雅黑" panose="020B0503020204020204" pitchFamily="34" charset="-122"/>
                  <a:sym typeface="Symbol" pitchFamily="18" charset="2"/>
                </a:rPr>
                <a:t>2</a:t>
              </a:r>
              <a:r>
                <a:rPr lang="en-US" sz="1500" b="1" dirty="0">
                  <a:sym typeface="Symbol" pitchFamily="18" charset="2"/>
                </a:rPr>
                <a:t>(2</a:t>
              </a:r>
              <a:r>
                <a:rPr lang="en-US" sz="1500" b="1" dirty="0">
                  <a:latin typeface="Symbol" pitchFamily="18" charset="2"/>
                  <a:sym typeface="Symbol" pitchFamily="18" charset="2"/>
                </a:rPr>
                <a:t>q</a:t>
              </a:r>
              <a:r>
                <a:rPr lang="en-US" sz="1500" b="1" dirty="0">
                  <a:sym typeface="Symbol" pitchFamily="18" charset="2"/>
                </a:rPr>
                <a:t>)</a:t>
              </a:r>
              <a:endParaRPr lang="de-DE" sz="1500" b="1" dirty="0">
                <a:sym typeface="Symbol" pitchFamily="18" charset="2"/>
              </a:endParaRPr>
            </a:p>
          </p:txBody>
        </p:sp>
        <p:sp>
          <p:nvSpPr>
            <p:cNvPr id="37" name="Line 20">
              <a:extLst>
                <a:ext uri="{FF2B5EF4-FFF2-40B4-BE49-F238E27FC236}">
                  <a16:creationId xmlns:a16="http://schemas.microsoft.com/office/drawing/2014/main" id="{15DE9ADD-50DD-48E6-BC7A-F0C41CB1E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" y="2438400"/>
              <a:ext cx="304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8" name="Line 21">
              <a:extLst>
                <a:ext uri="{FF2B5EF4-FFF2-40B4-BE49-F238E27FC236}">
                  <a16:creationId xmlns:a16="http://schemas.microsoft.com/office/drawing/2014/main" id="{7D77B561-3B8C-4606-A2B9-338689CC58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" y="4038600"/>
              <a:ext cx="37401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9" name="Line 22">
              <a:extLst>
                <a:ext uri="{FF2B5EF4-FFF2-40B4-BE49-F238E27FC236}">
                  <a16:creationId xmlns:a16="http://schemas.microsoft.com/office/drawing/2014/main" id="{4EA36B81-0FCA-4AC8-86BC-BF11AA066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9600" y="2438400"/>
              <a:ext cx="3175" cy="53340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7E016455-6BCD-4F0E-B547-9005E8EF13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620713" y="3503613"/>
              <a:ext cx="0" cy="53340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1" name="Rectangle 24">
              <a:extLst>
                <a:ext uri="{FF2B5EF4-FFF2-40B4-BE49-F238E27FC236}">
                  <a16:creationId xmlns:a16="http://schemas.microsoft.com/office/drawing/2014/main" id="{A92364ED-F6FF-4B2B-A72F-CF34B5391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563" y="1828800"/>
              <a:ext cx="2796396" cy="49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148" tIns="36574" rIns="73148" bIns="36574">
              <a:spAutoFit/>
            </a:bodyPr>
            <a:lstStyle/>
            <a:p>
              <a:pPr defTabSz="731044"/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Probability</a:t>
              </a:r>
              <a:r>
                <a:rPr lang="en-US" sz="1950" b="1" dirty="0"/>
                <a:t> </a:t>
              </a:r>
              <a:r>
                <a:rPr lang="en-US" sz="1950" b="1" dirty="0">
                  <a:latin typeface="Symbol" pitchFamily="18" charset="2"/>
                </a:rPr>
                <a:t>n</a:t>
              </a:r>
              <a:r>
                <a:rPr lang="en-US" sz="2250" b="1" baseline="-25000" dirty="0"/>
                <a:t>e</a:t>
              </a:r>
              <a:r>
                <a:rPr lang="en-US" sz="1650" b="1" baseline="-25000" dirty="0">
                  <a:latin typeface="Comic Sans MS" pitchFamily="66" charset="0"/>
                </a:rPr>
                <a:t> </a:t>
              </a:r>
              <a:r>
                <a:rPr lang="en-US" b="1" dirty="0">
                  <a:latin typeface="Comic Sans MS" pitchFamily="66" charset="0"/>
                  <a:sym typeface="Symbol" pitchFamily="18" charset="2"/>
                </a:rPr>
                <a:t></a:t>
              </a:r>
              <a:r>
                <a:rPr lang="en-US" sz="1350" b="1" dirty="0"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en-US" sz="1950" b="1" dirty="0">
                  <a:latin typeface="Symbol" pitchFamily="18" charset="2"/>
                </a:rPr>
                <a:t>n</a:t>
              </a:r>
              <a:r>
                <a:rPr lang="en-US" sz="2250" b="1" baseline="-25000" dirty="0">
                  <a:latin typeface="Symbol" pitchFamily="18" charset="2"/>
                </a:rPr>
                <a:t>m</a:t>
              </a:r>
              <a:r>
                <a:rPr lang="en-US" sz="1950" b="1" dirty="0">
                  <a:latin typeface="Comic Sans MS" pitchFamily="66" charset="0"/>
                  <a:sym typeface="Symbol" pitchFamily="18" charset="2"/>
                </a:rPr>
                <a:t> </a:t>
              </a:r>
              <a:endParaRPr lang="de-DE" sz="1950" b="1" dirty="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42" name="Line 25">
              <a:extLst>
                <a:ext uri="{FF2B5EF4-FFF2-40B4-BE49-F238E27FC236}">
                  <a16:creationId xmlns:a16="http://schemas.microsoft.com/office/drawing/2014/main" id="{14650081-6E4A-4E83-B1EA-36DFA41A09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219200" y="4191000"/>
              <a:ext cx="304799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3" name="Text Box 26">
              <a:extLst>
                <a:ext uri="{FF2B5EF4-FFF2-40B4-BE49-F238E27FC236}">
                  <a16:creationId xmlns:a16="http://schemas.microsoft.com/office/drawing/2014/main" id="{9BBD2CED-14B5-4E93-9F69-C410EB63C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1006" y="3498850"/>
              <a:ext cx="36805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404040"/>
                  </a:solidFill>
                </a:rPr>
                <a:t>z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B0A9BCA-839C-4CA9-B710-7C5E2D15F426}"/>
              </a:ext>
            </a:extLst>
          </p:cNvPr>
          <p:cNvGrpSpPr/>
          <p:nvPr/>
        </p:nvGrpSpPr>
        <p:grpSpPr>
          <a:xfrm>
            <a:off x="5148064" y="3862083"/>
            <a:ext cx="3927165" cy="2900413"/>
            <a:chOff x="5217885" y="3862083"/>
            <a:chExt cx="3927165" cy="290041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5B62562-FB3E-413A-A25A-DBB07027AFDE}"/>
                </a:ext>
              </a:extLst>
            </p:cNvPr>
            <p:cNvGrpSpPr/>
            <p:nvPr/>
          </p:nvGrpSpPr>
          <p:grpSpPr>
            <a:xfrm>
              <a:off x="6012160" y="3862083"/>
              <a:ext cx="2578237" cy="585195"/>
              <a:chOff x="6474882" y="3923916"/>
              <a:chExt cx="2578237" cy="5851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/>
                  <p:nvPr/>
                </p:nvSpPr>
                <p:spPr>
                  <a:xfrm>
                    <a:off x="6474882" y="3923916"/>
                    <a:ext cx="1249829" cy="5629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" name="矩形 1">
                    <a:extLst>
                      <a:ext uri="{FF2B5EF4-FFF2-40B4-BE49-F238E27FC236}">
                        <a16:creationId xmlns:a16="http://schemas.microsoft.com/office/drawing/2014/main" id="{0B80A14C-ADEC-46F6-9702-CBAB66C87B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882" y="3923916"/>
                    <a:ext cx="1249829" cy="56297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/>
                  <p:nvPr/>
                </p:nvSpPr>
                <p:spPr>
                  <a:xfrm>
                    <a:off x="7817524" y="4000230"/>
                    <a:ext cx="12355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⟷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49FB7EE0-ED75-4D8F-B0F0-3682B4D77D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7524" y="4000230"/>
                    <a:ext cx="1235595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9DFA15B-37B1-45E1-B2E4-188A85123642}"/>
                  </a:ext>
                </a:extLst>
              </p:cNvPr>
              <p:cNvSpPr/>
              <p:nvPr/>
            </p:nvSpPr>
            <p:spPr>
              <a:xfrm>
                <a:off x="6474882" y="3923916"/>
                <a:ext cx="2576914" cy="5851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EF1B93B-3E54-4BFB-9EC2-CC948FE4B47B}"/>
                </a:ext>
              </a:extLst>
            </p:cNvPr>
            <p:cNvGrpSpPr/>
            <p:nvPr/>
          </p:nvGrpSpPr>
          <p:grpSpPr>
            <a:xfrm>
              <a:off x="5511616" y="4922976"/>
              <a:ext cx="3526928" cy="1060400"/>
              <a:chOff x="5508104" y="4797152"/>
              <a:chExt cx="3526928" cy="1060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/>
                  <p:nvPr/>
                </p:nvSpPr>
                <p:spPr>
                  <a:xfrm>
                    <a:off x="6327183" y="5418305"/>
                    <a:ext cx="1806777" cy="3730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9B6FF177-B475-4AC9-842D-A78795C70E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27183" y="5418305"/>
                    <a:ext cx="1806777" cy="37305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/>
                  <p:nvPr/>
                </p:nvSpPr>
                <p:spPr>
                  <a:xfrm>
                    <a:off x="5508105" y="4797152"/>
                    <a:ext cx="16199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→+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695B1EFE-AF1F-46BB-AB6D-70B88FA583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8105" y="4797152"/>
                    <a:ext cx="1619995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572BEEE-0DC9-49B1-B837-26578BC251D3}"/>
                  </a:ext>
                </a:extLst>
              </p:cNvPr>
              <p:cNvSpPr/>
              <p:nvPr/>
            </p:nvSpPr>
            <p:spPr>
              <a:xfrm>
                <a:off x="5508104" y="4815706"/>
                <a:ext cx="3503511" cy="10418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/>
                  <p:nvPr/>
                </p:nvSpPr>
                <p:spPr>
                  <a:xfrm>
                    <a:off x="5517186" y="5059013"/>
                    <a:ext cx="161999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9E0FEBB5-1D01-4271-8B1B-B8642BBA137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186" y="5059013"/>
                    <a:ext cx="1619995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/>
                  <p:nvPr/>
                </p:nvSpPr>
                <p:spPr>
                  <a:xfrm>
                    <a:off x="7128100" y="4816404"/>
                    <a:ext cx="190693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FB914F32-7AF8-44EE-8CC4-01F943C3922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100" y="4816404"/>
                    <a:ext cx="1906932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/>
                  <p:nvPr/>
                </p:nvSpPr>
                <p:spPr>
                  <a:xfrm>
                    <a:off x="7165598" y="5053596"/>
                    <a:ext cx="184601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95ABD00B-2A76-49F0-A1B8-CC12637C8F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5598" y="5053596"/>
                    <a:ext cx="1846018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箭头: 下 10">
              <a:extLst>
                <a:ext uri="{FF2B5EF4-FFF2-40B4-BE49-F238E27FC236}">
                  <a16:creationId xmlns:a16="http://schemas.microsoft.com/office/drawing/2014/main" id="{1470A124-43F3-4849-8C59-767CD38C3DD9}"/>
                </a:ext>
              </a:extLst>
            </p:cNvPr>
            <p:cNvSpPr/>
            <p:nvPr/>
          </p:nvSpPr>
          <p:spPr>
            <a:xfrm>
              <a:off x="7102774" y="4586504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9101B0D0-B0D2-417A-9A7B-852E68FE6E24}"/>
                </a:ext>
              </a:extLst>
            </p:cNvPr>
            <p:cNvSpPr/>
            <p:nvPr/>
          </p:nvSpPr>
          <p:spPr>
            <a:xfrm>
              <a:off x="7102774" y="6089306"/>
              <a:ext cx="504056" cy="2921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ED1853A-CFF8-49C6-BDDA-82C52E7E7EBD}"/>
                </a:ext>
              </a:extLst>
            </p:cNvPr>
            <p:cNvSpPr/>
            <p:nvPr/>
          </p:nvSpPr>
          <p:spPr>
            <a:xfrm>
              <a:off x="5217885" y="6393164"/>
              <a:ext cx="3927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Oscillation probability: Invariant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27605856-3536-4672-8328-A15A4BBE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346" y="709573"/>
            <a:ext cx="1314729" cy="157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9124D251-202C-429F-9A3B-0F4C2C652C70}"/>
              </a:ext>
            </a:extLst>
          </p:cNvPr>
          <p:cNvGrpSpPr/>
          <p:nvPr/>
        </p:nvGrpSpPr>
        <p:grpSpPr>
          <a:xfrm>
            <a:off x="7704283" y="1684149"/>
            <a:ext cx="507577" cy="406262"/>
            <a:chOff x="3132159" y="2705998"/>
            <a:chExt cx="507577" cy="406262"/>
          </a:xfrm>
        </p:grpSpPr>
        <p:sp>
          <p:nvSpPr>
            <p:cNvPr id="54" name="Oval 113">
              <a:extLst>
                <a:ext uri="{FF2B5EF4-FFF2-40B4-BE49-F238E27FC236}">
                  <a16:creationId xmlns:a16="http://schemas.microsoft.com/office/drawing/2014/main" id="{9808683B-560D-4F05-98B2-9599C8FBE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Text Box 114">
              <a:extLst>
                <a:ext uri="{FF2B5EF4-FFF2-40B4-BE49-F238E27FC236}">
                  <a16:creationId xmlns:a16="http://schemas.microsoft.com/office/drawing/2014/main" id="{64590E7E-FCD1-4F60-81C6-DD7C86A5B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2536" y="2742372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74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11118</TotalTime>
  <Words>1530</Words>
  <Application>Microsoft Office PowerPoint</Application>
  <PresentationFormat>全屏显示(4:3)</PresentationFormat>
  <Paragraphs>313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-apple-system</vt:lpstr>
      <vt:lpstr>ＭＳ Ｐゴシック</vt:lpstr>
      <vt:lpstr>黑体</vt:lpstr>
      <vt:lpstr>宋体</vt:lpstr>
      <vt:lpstr>微软雅黑</vt:lpstr>
      <vt:lpstr>arial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Trebuchet MS</vt:lpstr>
      <vt:lpstr>Wingdings</vt:lpstr>
      <vt:lpstr>Office 主题</vt:lpstr>
      <vt:lpstr>Equation</vt:lpstr>
      <vt:lpstr>公式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zhoushun</dc:creator>
  <cp:lastModifiedBy>shun zhou</cp:lastModifiedBy>
  <cp:revision>685</cp:revision>
  <dcterms:created xsi:type="dcterms:W3CDTF">2016-08-08T06:22:09Z</dcterms:created>
  <dcterms:modified xsi:type="dcterms:W3CDTF">2021-07-15T01:44:22Z</dcterms:modified>
</cp:coreProperties>
</file>