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 id="2147484115" r:id="rId2"/>
    <p:sldMasterId id="2147484121" r:id="rId3"/>
  </p:sldMasterIdLst>
  <p:notesMasterIdLst>
    <p:notesMasterId r:id="rId88"/>
  </p:notesMasterIdLst>
  <p:handoutMasterIdLst>
    <p:handoutMasterId r:id="rId89"/>
  </p:handoutMasterIdLst>
  <p:sldIdLst>
    <p:sldId id="1635" r:id="rId4"/>
    <p:sldId id="2065" r:id="rId5"/>
    <p:sldId id="2068" r:id="rId6"/>
    <p:sldId id="2067" r:id="rId7"/>
    <p:sldId id="2064" r:id="rId8"/>
    <p:sldId id="2135" r:id="rId9"/>
    <p:sldId id="2136" r:id="rId10"/>
    <p:sldId id="2069" r:id="rId11"/>
    <p:sldId id="2060" r:id="rId12"/>
    <p:sldId id="2059" r:id="rId13"/>
    <p:sldId id="1065" r:id="rId14"/>
    <p:sldId id="1640" r:id="rId15"/>
    <p:sldId id="1649" r:id="rId16"/>
    <p:sldId id="2061" r:id="rId17"/>
    <p:sldId id="2137" r:id="rId18"/>
    <p:sldId id="2128" r:id="rId19"/>
    <p:sldId id="2129" r:id="rId20"/>
    <p:sldId id="2130" r:id="rId21"/>
    <p:sldId id="2131" r:id="rId22"/>
    <p:sldId id="2132" r:id="rId23"/>
    <p:sldId id="2133" r:id="rId24"/>
    <p:sldId id="2134" r:id="rId25"/>
    <p:sldId id="1605" r:id="rId26"/>
    <p:sldId id="1636" r:id="rId27"/>
    <p:sldId id="1624" r:id="rId28"/>
    <p:sldId id="1643" r:id="rId29"/>
    <p:sldId id="1644" r:id="rId30"/>
    <p:sldId id="1627" r:id="rId31"/>
    <p:sldId id="2071" r:id="rId32"/>
    <p:sldId id="2072" r:id="rId33"/>
    <p:sldId id="2074" r:id="rId34"/>
    <p:sldId id="1628" r:id="rId35"/>
    <p:sldId id="1601" r:id="rId36"/>
    <p:sldId id="2070" r:id="rId37"/>
    <p:sldId id="1137" r:id="rId38"/>
    <p:sldId id="1138" r:id="rId39"/>
    <p:sldId id="1127" r:id="rId40"/>
    <p:sldId id="1139" r:id="rId41"/>
    <p:sldId id="2073" r:id="rId42"/>
    <p:sldId id="2076" r:id="rId43"/>
    <p:sldId id="2075" r:id="rId44"/>
    <p:sldId id="2138" r:id="rId45"/>
    <p:sldId id="1623" r:id="rId46"/>
    <p:sldId id="1052" r:id="rId47"/>
    <p:sldId id="1053" r:id="rId48"/>
    <p:sldId id="901" r:id="rId49"/>
    <p:sldId id="1056" r:id="rId50"/>
    <p:sldId id="1637" r:id="rId51"/>
    <p:sldId id="1030" r:id="rId52"/>
    <p:sldId id="1031" r:id="rId53"/>
    <p:sldId id="1060" r:id="rId54"/>
    <p:sldId id="2066" r:id="rId55"/>
    <p:sldId id="1039" r:id="rId56"/>
    <p:sldId id="1035" r:id="rId57"/>
    <p:sldId id="1238" r:id="rId58"/>
    <p:sldId id="1240" r:id="rId59"/>
    <p:sldId id="1245" r:id="rId60"/>
    <p:sldId id="1250" r:id="rId61"/>
    <p:sldId id="1652" r:id="rId62"/>
    <p:sldId id="1650" r:id="rId63"/>
    <p:sldId id="1080" r:id="rId64"/>
    <p:sldId id="1104" r:id="rId65"/>
    <p:sldId id="2033" r:id="rId66"/>
    <p:sldId id="2034" r:id="rId67"/>
    <p:sldId id="2057" r:id="rId68"/>
    <p:sldId id="1071" r:id="rId69"/>
    <p:sldId id="1609" r:id="rId70"/>
    <p:sldId id="1618" r:id="rId71"/>
    <p:sldId id="1147" r:id="rId72"/>
    <p:sldId id="1013" r:id="rId73"/>
    <p:sldId id="2058" r:id="rId74"/>
    <p:sldId id="1098" r:id="rId75"/>
    <p:sldId id="1217" r:id="rId76"/>
    <p:sldId id="1150" r:id="rId77"/>
    <p:sldId id="1140" r:id="rId78"/>
    <p:sldId id="1152" r:id="rId79"/>
    <p:sldId id="258" r:id="rId80"/>
    <p:sldId id="1232" r:id="rId81"/>
    <p:sldId id="2062" r:id="rId82"/>
    <p:sldId id="2035" r:id="rId83"/>
    <p:sldId id="2049" r:id="rId84"/>
    <p:sldId id="1639" r:id="rId85"/>
    <p:sldId id="1142" r:id="rId86"/>
    <p:sldId id="2063" r:id="rId87"/>
  </p:sldIdLst>
  <p:sldSz cx="12192000" cy="6858000"/>
  <p:notesSz cx="7104063" cy="10234613"/>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FFCC"/>
    <a:srgbClr val="3366FF"/>
    <a:srgbClr val="FFC000"/>
    <a:srgbClr val="FFFF99"/>
    <a:srgbClr val="FFF2CC"/>
    <a:srgbClr val="B7DEE8"/>
    <a:srgbClr val="FFFFCC"/>
    <a:srgbClr val="5B9B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36" autoAdjust="0"/>
    <p:restoredTop sz="94608" autoAdjust="0"/>
  </p:normalViewPr>
  <p:slideViewPr>
    <p:cSldViewPr>
      <p:cViewPr varScale="1">
        <p:scale>
          <a:sx n="63" d="100"/>
          <a:sy n="63" d="100"/>
        </p:scale>
        <p:origin x="96" y="480"/>
      </p:cViewPr>
      <p:guideLst>
        <p:guide orient="horz" pos="2160"/>
        <p:guide pos="3840"/>
      </p:guideLst>
    </p:cSldViewPr>
  </p:slideViewPr>
  <p:notesTextViewPr>
    <p:cViewPr>
      <p:scale>
        <a:sx n="100" d="100"/>
        <a:sy n="100" d="100"/>
      </p:scale>
      <p:origin x="0" y="0"/>
    </p:cViewPr>
  </p:notesTextViewPr>
  <p:sorterViewPr>
    <p:cViewPr>
      <p:scale>
        <a:sx n="120" d="100"/>
        <a:sy n="120" d="100"/>
      </p:scale>
      <p:origin x="0" y="-4968"/>
    </p:cViewPr>
  </p:sorterViewPr>
  <p:notesViewPr>
    <p:cSldViewPr>
      <p:cViewPr varScale="1">
        <p:scale>
          <a:sx n="65" d="100"/>
          <a:sy n="65" d="100"/>
        </p:scale>
        <p:origin x="1224"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8" cy="513508"/>
          </a:xfrm>
          <a:prstGeom prst="rect">
            <a:avLst/>
          </a:prstGeom>
        </p:spPr>
        <p:txBody>
          <a:bodyPr vert="horz" lIns="99069" tIns="49535" rIns="99069" bIns="49535" rtlCol="0"/>
          <a:lstStyle>
            <a:lvl1pPr algn="l">
              <a:defRPr sz="1300"/>
            </a:lvl1pPr>
          </a:lstStyle>
          <a:p>
            <a:endParaRPr lang="zh-CN" altLang="en-US"/>
          </a:p>
        </p:txBody>
      </p:sp>
      <p:sp>
        <p:nvSpPr>
          <p:cNvPr id="3" name="日期占位符 2"/>
          <p:cNvSpPr>
            <a:spLocks noGrp="1"/>
          </p:cNvSpPr>
          <p:nvPr>
            <p:ph type="dt" sz="quarter" idx="1"/>
          </p:nvPr>
        </p:nvSpPr>
        <p:spPr>
          <a:xfrm>
            <a:off x="4023992" y="0"/>
            <a:ext cx="3078428" cy="513508"/>
          </a:xfrm>
          <a:prstGeom prst="rect">
            <a:avLst/>
          </a:prstGeom>
        </p:spPr>
        <p:txBody>
          <a:bodyPr vert="horz" lIns="99069" tIns="49535" rIns="99069" bIns="49535" rtlCol="0"/>
          <a:lstStyle>
            <a:lvl1pPr algn="r">
              <a:defRPr sz="1300"/>
            </a:lvl1pPr>
          </a:lstStyle>
          <a:p>
            <a:fld id="{163F039A-B984-48DB-8EE9-CE42A19D8548}" type="datetimeFigureOut">
              <a:rPr lang="zh-CN" altLang="en-US" smtClean="0"/>
              <a:t>2021/8/25</a:t>
            </a:fld>
            <a:endParaRPr lang="zh-CN" altLang="en-US"/>
          </a:p>
        </p:txBody>
      </p:sp>
      <p:sp>
        <p:nvSpPr>
          <p:cNvPr id="4" name="页脚占位符 3"/>
          <p:cNvSpPr>
            <a:spLocks noGrp="1"/>
          </p:cNvSpPr>
          <p:nvPr>
            <p:ph type="ftr" sz="quarter" idx="2"/>
          </p:nvPr>
        </p:nvSpPr>
        <p:spPr>
          <a:xfrm>
            <a:off x="0" y="9721108"/>
            <a:ext cx="3078428" cy="513507"/>
          </a:xfrm>
          <a:prstGeom prst="rect">
            <a:avLst/>
          </a:prstGeom>
        </p:spPr>
        <p:txBody>
          <a:bodyPr vert="horz" lIns="99069" tIns="49535" rIns="99069" bIns="49535"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3992" y="9721108"/>
            <a:ext cx="3078428" cy="513507"/>
          </a:xfrm>
          <a:prstGeom prst="rect">
            <a:avLst/>
          </a:prstGeom>
        </p:spPr>
        <p:txBody>
          <a:bodyPr vert="horz" lIns="99069" tIns="49535" rIns="99069" bIns="49535" rtlCol="0" anchor="b"/>
          <a:lstStyle>
            <a:lvl1pPr algn="r">
              <a:defRPr sz="1300"/>
            </a:lvl1pPr>
          </a:lstStyle>
          <a:p>
            <a:fld id="{6DED4163-C4B5-4876-B83B-D97A131E9ABB}" type="slidenum">
              <a:rPr lang="zh-CN" altLang="en-US" smtClean="0"/>
              <a:t>‹#›</a:t>
            </a:fld>
            <a:endParaRPr lang="zh-CN" altLang="en-US"/>
          </a:p>
        </p:txBody>
      </p:sp>
    </p:spTree>
    <p:extLst>
      <p:ext uri="{BB962C8B-B14F-4D97-AF65-F5344CB8AC3E}">
        <p14:creationId xmlns:p14="http://schemas.microsoft.com/office/powerpoint/2010/main" val="3594372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3078428" cy="511731"/>
          </a:xfrm>
          <a:prstGeom prst="rect">
            <a:avLst/>
          </a:prstGeom>
        </p:spPr>
        <p:txBody>
          <a:bodyPr vert="horz" lIns="99069" tIns="49535" rIns="99069" bIns="49535" rtlCol="0"/>
          <a:lstStyle>
            <a:lvl1pPr algn="l" eaLnBrk="1" fontAlgn="auto" hangingPunct="1">
              <a:spcBef>
                <a:spcPts val="0"/>
              </a:spcBef>
              <a:spcAft>
                <a:spcPts val="0"/>
              </a:spcAft>
              <a:defRPr sz="1300">
                <a:latin typeface="+mn-lt"/>
                <a:ea typeface="+mn-ea"/>
              </a:defRPr>
            </a:lvl1pPr>
          </a:lstStyle>
          <a:p>
            <a:pPr>
              <a:defRPr/>
            </a:pPr>
            <a:endParaRPr lang="zh-CN" altLang="en-US"/>
          </a:p>
        </p:txBody>
      </p:sp>
      <p:sp>
        <p:nvSpPr>
          <p:cNvPr id="3" name="日期占位符 2"/>
          <p:cNvSpPr>
            <a:spLocks noGrp="1"/>
          </p:cNvSpPr>
          <p:nvPr>
            <p:ph type="dt" idx="1"/>
          </p:nvPr>
        </p:nvSpPr>
        <p:spPr>
          <a:xfrm>
            <a:off x="4023992" y="1"/>
            <a:ext cx="3078428" cy="511731"/>
          </a:xfrm>
          <a:prstGeom prst="rect">
            <a:avLst/>
          </a:prstGeom>
        </p:spPr>
        <p:txBody>
          <a:bodyPr vert="horz" lIns="99069" tIns="49535" rIns="99069" bIns="49535" rtlCol="0"/>
          <a:lstStyle>
            <a:lvl1pPr algn="r" eaLnBrk="1" fontAlgn="auto" hangingPunct="1">
              <a:spcBef>
                <a:spcPts val="0"/>
              </a:spcBef>
              <a:spcAft>
                <a:spcPts val="0"/>
              </a:spcAft>
              <a:defRPr sz="1300">
                <a:latin typeface="+mn-lt"/>
                <a:ea typeface="+mn-ea"/>
              </a:defRPr>
            </a:lvl1pPr>
          </a:lstStyle>
          <a:p>
            <a:pPr>
              <a:defRPr/>
            </a:pPr>
            <a:fld id="{A269EB74-D1E8-49FC-8F2C-A1F913E621CD}" type="datetimeFigureOut">
              <a:rPr lang="zh-CN" altLang="en-US"/>
              <a:pPr>
                <a:defRPr/>
              </a:pPr>
              <a:t>2021/8/25</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69" tIns="49535" rIns="99069" bIns="49535" rtlCol="0" anchor="ctr"/>
          <a:lstStyle/>
          <a:p>
            <a:pPr lvl="0"/>
            <a:endParaRPr lang="zh-CN" altLang="en-US" noProof="0"/>
          </a:p>
        </p:txBody>
      </p:sp>
      <p:sp>
        <p:nvSpPr>
          <p:cNvPr id="5" name="备注占位符 4"/>
          <p:cNvSpPr>
            <a:spLocks noGrp="1"/>
          </p:cNvSpPr>
          <p:nvPr>
            <p:ph type="body" sz="quarter" idx="3"/>
          </p:nvPr>
        </p:nvSpPr>
        <p:spPr>
          <a:xfrm>
            <a:off x="710407" y="4861442"/>
            <a:ext cx="5683250" cy="4605576"/>
          </a:xfrm>
          <a:prstGeom prst="rect">
            <a:avLst/>
          </a:prstGeom>
        </p:spPr>
        <p:txBody>
          <a:bodyPr vert="horz" lIns="99069" tIns="49535" rIns="99069" bIns="49535"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721107"/>
            <a:ext cx="3078428" cy="511731"/>
          </a:xfrm>
          <a:prstGeom prst="rect">
            <a:avLst/>
          </a:prstGeom>
        </p:spPr>
        <p:txBody>
          <a:bodyPr vert="horz" lIns="99069" tIns="49535" rIns="99069" bIns="49535" rtlCol="0" anchor="b"/>
          <a:lstStyle>
            <a:lvl1pPr algn="l" eaLnBrk="1" fontAlgn="auto" hangingPunct="1">
              <a:spcBef>
                <a:spcPts val="0"/>
              </a:spcBef>
              <a:spcAft>
                <a:spcPts val="0"/>
              </a:spcAft>
              <a:defRPr sz="13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4023992" y="9721107"/>
            <a:ext cx="3078428" cy="511731"/>
          </a:xfrm>
          <a:prstGeom prst="rect">
            <a:avLst/>
          </a:prstGeom>
        </p:spPr>
        <p:txBody>
          <a:bodyPr vert="horz" wrap="square" lIns="99069" tIns="49535" rIns="99069" bIns="49535"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87AE2E65-8A97-4A36-8F4A-5AEB1EF9AFE9}" type="slidenum">
              <a:rPr lang="zh-CN" altLang="en-US"/>
              <a:pPr>
                <a:defRPr/>
              </a:pPr>
              <a:t>‹#›</a:t>
            </a:fld>
            <a:endParaRPr lang="zh-CN" altLang="en-US"/>
          </a:p>
        </p:txBody>
      </p:sp>
    </p:spTree>
    <p:extLst>
      <p:ext uri="{BB962C8B-B14F-4D97-AF65-F5344CB8AC3E}">
        <p14:creationId xmlns:p14="http://schemas.microsoft.com/office/powerpoint/2010/main" val="3326666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7FA8A6-944A-4FF3-AF09-EFE66719C809}" type="slidenum">
              <a:rPr lang="zh-CN" altLang="en-US" smtClean="0"/>
              <a:pPr/>
              <a:t>51</a:t>
            </a:fld>
            <a:endParaRPr lang="zh-CN" altLang="en-US"/>
          </a:p>
        </p:txBody>
      </p:sp>
    </p:spTree>
    <p:extLst>
      <p:ext uri="{BB962C8B-B14F-4D97-AF65-F5344CB8AC3E}">
        <p14:creationId xmlns:p14="http://schemas.microsoft.com/office/powerpoint/2010/main" val="74422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7AE2E65-8A97-4A36-8F4A-5AEB1EF9AFE9}" type="slidenum">
              <a:rPr lang="zh-CN" altLang="en-US" smtClean="0"/>
              <a:pPr>
                <a:defRPr/>
              </a:pPr>
              <a:t>62</a:t>
            </a:fld>
            <a:endParaRPr lang="zh-CN" altLang="en-US"/>
          </a:p>
        </p:txBody>
      </p:sp>
    </p:spTree>
    <p:extLst>
      <p:ext uri="{BB962C8B-B14F-4D97-AF65-F5344CB8AC3E}">
        <p14:creationId xmlns:p14="http://schemas.microsoft.com/office/powerpoint/2010/main" val="25483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zh-CN"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17B904B-5035-4150-9C8A-973CC8D86BFD}" type="slidenum">
              <a:rPr lang="zh-CN" altLang="en-US" smtClean="0">
                <a:solidFill>
                  <a:prstClr val="black"/>
                </a:solidFill>
                <a:latin typeface="Calibri" panose="020F0502020204030204" pitchFamily="34" charset="0"/>
              </a:rPr>
              <a:t>72</a:t>
            </a:fld>
            <a:endParaRPr lang="zh-CN"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4035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1874589"/>
          </a:xfrm>
        </p:spPr>
        <p:txBody>
          <a:bodyPr anchor="ctr">
            <a:normAutofit/>
          </a:bodyPr>
          <a:lstStyle>
            <a:lvl1pPr algn="ctr">
              <a:defRPr sz="4000" b="1">
                <a:solidFill>
                  <a:srgbClr val="0000FF"/>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140968"/>
            <a:ext cx="9144000" cy="1584176"/>
          </a:xfrm>
        </p:spPr>
        <p:txBody>
          <a:bodyPr>
            <a:normAutofit/>
          </a:bodyPr>
          <a:lstStyle>
            <a:lvl1pPr marL="0" indent="0" algn="ctr">
              <a:buNone/>
              <a:defRPr sz="2800">
                <a:solidFill>
                  <a:srgbClr val="0000FF"/>
                </a:solidFill>
                <a:latin typeface="微软雅黑" panose="020B0503020204020204" pitchFamily="34" charset="-122"/>
                <a:ea typeface="微软雅黑" panose="020B0503020204020204" pitchFamily="34"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a:defRPr/>
            </a:pPr>
            <a:fld id="{2505E2AD-E892-4C6A-ADC7-15C3FC783377}" type="datetime1">
              <a:rPr lang="zh-CN" altLang="en-US" smtClean="0"/>
              <a:pPr>
                <a:defRPr/>
              </a:pPr>
              <a:t>2021/8/25</a:t>
            </a:fld>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380039001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A9A8022-5AAF-4FC7-BAB5-4DAD919FBE96}" type="datetime1">
              <a:rPr lang="zh-CN" altLang="en-US" smtClean="0"/>
              <a:t>2021/8/25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88332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0B37A49-1EF3-4132-A452-CB64CBDF4122}" type="datetime1">
              <a:rPr lang="zh-CN" altLang="en-US" smtClean="0"/>
              <a:t>2021/8/25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186812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74FD053-B59F-49A2-89BE-4BC4D78BD8F2}" type="datetime1">
              <a:rPr lang="zh-CN" altLang="en-US" smtClean="0"/>
              <a:t>2021/8/25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2748820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957EF0-3CE9-49F3-A4D9-0C22EEA90D5F}" type="datetime1">
              <a:rPr lang="zh-CN" altLang="en-US" smtClean="0"/>
              <a:t>2021/8/25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431630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矩形 3"/>
          <p:cNvSpPr/>
          <p:nvPr userDrawn="1"/>
        </p:nvSpPr>
        <p:spPr>
          <a:xfrm>
            <a:off x="0" y="6750051"/>
            <a:ext cx="12192000" cy="1079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800">
              <a:solidFill>
                <a:prstClr val="white"/>
              </a:solidFill>
            </a:endParaRPr>
          </a:p>
        </p:txBody>
      </p:sp>
      <p:sp>
        <p:nvSpPr>
          <p:cNvPr id="5" name="矩形 4"/>
          <p:cNvSpPr/>
          <p:nvPr userDrawn="1"/>
        </p:nvSpPr>
        <p:spPr>
          <a:xfrm>
            <a:off x="2476503" y="6750051"/>
            <a:ext cx="9715500" cy="10795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800">
              <a:solidFill>
                <a:prstClr val="white"/>
              </a:solidFill>
            </a:endParaRPr>
          </a:p>
        </p:txBody>
      </p:sp>
      <p:sp>
        <p:nvSpPr>
          <p:cNvPr id="6" name="矩形 5"/>
          <p:cNvSpPr/>
          <p:nvPr userDrawn="1"/>
        </p:nvSpPr>
        <p:spPr>
          <a:xfrm>
            <a:off x="0" y="938215"/>
            <a:ext cx="12192000" cy="1079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800">
              <a:solidFill>
                <a:prstClr val="white"/>
              </a:solidFill>
            </a:endParaRPr>
          </a:p>
        </p:txBody>
      </p:sp>
      <p:sp>
        <p:nvSpPr>
          <p:cNvPr id="7" name="矩形 6"/>
          <p:cNvSpPr/>
          <p:nvPr userDrawn="1"/>
        </p:nvSpPr>
        <p:spPr>
          <a:xfrm>
            <a:off x="3" y="3"/>
            <a:ext cx="285751" cy="917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800">
              <a:solidFill>
                <a:prstClr val="white"/>
              </a:solidFill>
            </a:endParaRPr>
          </a:p>
        </p:txBody>
      </p:sp>
      <p:sp>
        <p:nvSpPr>
          <p:cNvPr id="2" name="标题 1"/>
          <p:cNvSpPr>
            <a:spLocks noGrp="1"/>
          </p:cNvSpPr>
          <p:nvPr>
            <p:ph type="title"/>
          </p:nvPr>
        </p:nvSpPr>
        <p:spPr>
          <a:xfrm>
            <a:off x="666712" y="142854"/>
            <a:ext cx="10763325" cy="725471"/>
          </a:xfrm>
        </p:spPr>
        <p:txBody>
          <a:bodyPr>
            <a:normAutofit/>
          </a:bodyPr>
          <a:lstStyle>
            <a:lvl1pPr algn="ctr">
              <a:defRPr sz="4000" b="0">
                <a:solidFill>
                  <a:srgbClr val="FF0000"/>
                </a:solidFill>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8" name="日期占位符 3"/>
          <p:cNvSpPr>
            <a:spLocks noGrp="1"/>
          </p:cNvSpPr>
          <p:nvPr>
            <p:ph type="dt" sz="half" idx="10"/>
          </p:nvPr>
        </p:nvSpPr>
        <p:spPr/>
        <p:txBody>
          <a:bodyPr/>
          <a:lstStyle>
            <a:lvl1pPr>
              <a:defRPr/>
            </a:lvl1pPr>
          </a:lstStyle>
          <a:p>
            <a:pPr>
              <a:defRPr/>
            </a:pPr>
            <a:fld id="{5F3AC956-5BB4-432F-ACA2-34CE55E53592}" type="datetime1">
              <a:rPr lang="zh-CN" altLang="en-US" smtClean="0">
                <a:solidFill>
                  <a:prstClr val="black">
                    <a:tint val="75000"/>
                  </a:prstClr>
                </a:solidFill>
              </a:rPr>
              <a:t>2021/8/25</a:t>
            </a:fld>
            <a:endParaRPr lang="zh-CN" altLang="en-US">
              <a:solidFill>
                <a:prstClr val="black">
                  <a:tint val="75000"/>
                </a:prstClr>
              </a:solidFill>
            </a:endParaRPr>
          </a:p>
        </p:txBody>
      </p:sp>
      <p:sp>
        <p:nvSpPr>
          <p:cNvPr id="9"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10" name="灯片编号占位符 5"/>
          <p:cNvSpPr>
            <a:spLocks noGrp="1"/>
          </p:cNvSpPr>
          <p:nvPr>
            <p:ph type="sldNum" sz="quarter" idx="4"/>
          </p:nvPr>
        </p:nvSpPr>
        <p:spPr>
          <a:xfrm>
            <a:off x="9337449" y="6488768"/>
            <a:ext cx="2844800" cy="365125"/>
          </a:xfrm>
          <a:prstGeom prst="rect">
            <a:avLst/>
          </a:prstGeom>
        </p:spPr>
        <p:txBody>
          <a:bodyPr vert="horz" wrap="square" lIns="91440" tIns="45720" rIns="91440" bIns="45720" numCol="1" anchor="ctr" anchorCtr="0" compatLnSpc="1"/>
          <a:lstStyle>
            <a:lvl1pPr algn="r" eaLnBrk="1" hangingPunct="1">
              <a:defRPr sz="1600">
                <a:solidFill>
                  <a:srgbClr val="898989"/>
                </a:solidFill>
                <a:latin typeface="+mn-lt"/>
              </a:defRPr>
            </a:lvl1pPr>
          </a:lstStyle>
          <a:p>
            <a:pPr>
              <a:defRPr/>
            </a:pPr>
            <a:fld id="{C3097149-1E52-4B4B-8ACA-C18CD0D55D8A}" type="slidenum">
              <a:rPr lang="zh-CN" altLang="en-US" smtClean="0"/>
              <a:t>‹#›</a:t>
            </a:fld>
            <a:endParaRPr lang="zh-CN" altLang="en-US" dirty="0"/>
          </a:p>
        </p:txBody>
      </p:sp>
    </p:spTree>
    <p:extLst>
      <p:ext uri="{BB962C8B-B14F-4D97-AF65-F5344CB8AC3E}">
        <p14:creationId xmlns:p14="http://schemas.microsoft.com/office/powerpoint/2010/main" val="391506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58752"/>
            <a:ext cx="10515600" cy="750888"/>
          </a:xfrm>
        </p:spPr>
        <p:txBody>
          <a:bodyPr>
            <a:normAutofit/>
          </a:bodyPr>
          <a:lstStyle>
            <a:lvl1pPr algn="ctr">
              <a:defRPr sz="3600" b="1">
                <a:solidFill>
                  <a:srgbClr val="0000FF"/>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838200" y="1124744"/>
            <a:ext cx="10515600" cy="5052219"/>
          </a:xfrm>
        </p:spPr>
        <p:txBody>
          <a:bodyPr>
            <a:normAutofit/>
          </a:bodyPr>
          <a:lstStyle>
            <a:lvl1pPr>
              <a:defRPr sz="2400" b="1">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342900">
              <a:buFont typeface="Times New Roman" panose="02020603050405020304" pitchFamily="18" charset="0"/>
              <a:buChar char="–"/>
              <a:defRPr sz="2000">
                <a:latin typeface="Times New Roman" panose="02020603050405020304" pitchFamily="18" charset="0"/>
                <a:ea typeface="微软雅黑" panose="020B0503020204020204" pitchFamily="34" charset="-122"/>
                <a:cs typeface="Times New Roman" panose="02020603050405020304" pitchFamily="18" charset="0"/>
              </a:defRPr>
            </a:lvl2pPr>
            <a:lvl3pPr>
              <a:defRPr sz="1600">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a:buFont typeface="Times New Roman" panose="02020603050405020304" pitchFamily="18" charset="0"/>
              <a:buChar char="–"/>
              <a:defRPr sz="1400">
                <a:latin typeface="Times New Roman" panose="02020603050405020304" pitchFamily="18" charset="0"/>
                <a:ea typeface="微软雅黑" panose="020B0503020204020204" pitchFamily="34" charset="-122"/>
                <a:cs typeface="Times New Roman" panose="02020603050405020304" pitchFamily="18" charset="0"/>
              </a:defRPr>
            </a:lvl4pPr>
            <a:lvl5pPr>
              <a:defRPr sz="1400">
                <a:latin typeface="Times New Roman" panose="02020603050405020304" pitchFamily="18" charset="0"/>
                <a:ea typeface="微软雅黑" panose="020B0503020204020204" pitchFamily="34" charset="-122"/>
                <a:cs typeface="Times New Roman" panose="02020603050405020304" pitchFamily="18"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sz="1400"/>
            </a:lvl1pPr>
          </a:lstStyle>
          <a:p>
            <a:pPr>
              <a:defRPr/>
            </a:pPr>
            <a:fld id="{206A33DB-C89E-4E80-918C-98EA11815956}" type="datetime1">
              <a:rPr lang="zh-CN" altLang="en-US" smtClean="0"/>
              <a:pPr>
                <a:defRPr/>
              </a:pPr>
              <a:t>2021/8/25</a:t>
            </a:fld>
            <a:endParaRPr lang="zh-CN" altLang="en-US" dirty="0"/>
          </a:p>
        </p:txBody>
      </p:sp>
      <p:sp>
        <p:nvSpPr>
          <p:cNvPr id="5" name="页脚占位符 4"/>
          <p:cNvSpPr>
            <a:spLocks noGrp="1"/>
          </p:cNvSpPr>
          <p:nvPr>
            <p:ph type="ftr" sz="quarter" idx="11"/>
          </p:nvPr>
        </p:nvSpPr>
        <p:spPr/>
        <p:txBody>
          <a:bodyPr/>
          <a:lstStyle>
            <a:lvl1pPr>
              <a:defRPr sz="1400"/>
            </a:lvl1pPr>
          </a:lstStyle>
          <a:p>
            <a:pPr>
              <a:defRPr/>
            </a:pPr>
            <a:endParaRPr lang="zh-CN" altLang="en-US" dirty="0"/>
          </a:p>
        </p:txBody>
      </p:sp>
      <p:sp>
        <p:nvSpPr>
          <p:cNvPr id="6" name="灯片编号占位符 5"/>
          <p:cNvSpPr>
            <a:spLocks noGrp="1"/>
          </p:cNvSpPr>
          <p:nvPr>
            <p:ph type="sldNum" sz="quarter" idx="12"/>
          </p:nvPr>
        </p:nvSpPr>
        <p:spPr/>
        <p:txBody>
          <a:bodyPr/>
          <a:lstStyle>
            <a:lvl1pPr>
              <a:defRPr sz="1400"/>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11686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4000" b="0">
                <a:solidFill>
                  <a:schemeClr val="accent1">
                    <a:lumMod val="40000"/>
                    <a:lumOff val="6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58EFEE38-615F-4539-B137-665721C0CF3C}" type="datetime1">
              <a:rPr lang="zh-CN" altLang="en-US" smtClean="0">
                <a:solidFill>
                  <a:prstClr val="black">
                    <a:tint val="75000"/>
                  </a:prstClr>
                </a:solidFill>
              </a:rPr>
              <a:t>2021/8/25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sz="1200">
                <a:solidFill>
                  <a:schemeClr val="accent4">
                    <a:lumMod val="40000"/>
                    <a:lumOff val="60000"/>
                  </a:schemeClr>
                </a:solidFill>
              </a:defRPr>
            </a:lvl1pPr>
          </a:lstStyle>
          <a:p>
            <a:fld id="{25765E0F-C081-48F2-8DB3-68FA1C367B5C}" type="slidenum">
              <a:rPr lang="zh-CN" altLang="en-US" smtClean="0"/>
              <a:pPr/>
              <a:t>‹#›</a:t>
            </a:fld>
            <a:endParaRPr lang="zh-CN" altLang="en-US" dirty="0"/>
          </a:p>
        </p:txBody>
      </p:sp>
      <p:sp>
        <p:nvSpPr>
          <p:cNvPr id="7" name="文本占位符 2">
            <a:extLst>
              <a:ext uri="{FF2B5EF4-FFF2-40B4-BE49-F238E27FC236}">
                <a16:creationId xmlns:a16="http://schemas.microsoft.com/office/drawing/2014/main" id="{4B069EC6-0332-4199-8978-8AF5E37F5D41}"/>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342900" indent="-342900">
              <a:buFont typeface="Arial" panose="020B0604020202020204" pitchFamily="34" charset="0"/>
              <a:buChar char="•"/>
              <a:defRPr lang="en-US" altLang="zh-CN" sz="2800" dirty="0" smtClean="0">
                <a:solidFill>
                  <a:schemeClr val="accent1">
                    <a:lumMod val="40000"/>
                    <a:lumOff val="60000"/>
                  </a:schemeClr>
                </a:solidFill>
                <a:latin typeface="Microsoft YaHei Light" panose="020B0502040204020203" pitchFamily="34" charset="-122"/>
                <a:ea typeface="Microsoft YaHei Light" panose="020B0502040204020203" pitchFamily="34" charset="-122"/>
              </a:defRPr>
            </a:lvl1pPr>
            <a:lvl2pPr marL="628650" indent="-285750">
              <a:buFont typeface="Wingdings" panose="05000000000000000000" pitchFamily="2" charset="2"/>
              <a:buChar char="ü"/>
              <a:defRPr sz="2000">
                <a:solidFill>
                  <a:schemeClr val="accent1">
                    <a:lumMod val="40000"/>
                    <a:lumOff val="60000"/>
                  </a:schemeClr>
                </a:solidFill>
                <a:latin typeface="Microsoft YaHei Light" panose="020B0502040204020203" pitchFamily="34" charset="-122"/>
                <a:ea typeface="Microsoft YaHei Light" panose="020B0502040204020203" pitchFamily="34" charset="-122"/>
              </a:defRPr>
            </a:lvl2pPr>
            <a:lvl3pPr marL="685800" indent="0">
              <a:buNone/>
              <a:defRPr>
                <a:solidFill>
                  <a:schemeClr val="bg1"/>
                </a:solidFill>
              </a:defRPr>
            </a:lvl3pPr>
          </a:lstStyle>
          <a:p>
            <a:pPr lvl="0"/>
            <a:endParaRPr lang="en-US" altLang="zh-CN" dirty="0"/>
          </a:p>
        </p:txBody>
      </p:sp>
    </p:spTree>
    <p:extLst>
      <p:ext uri="{BB962C8B-B14F-4D97-AF65-F5344CB8AC3E}">
        <p14:creationId xmlns:p14="http://schemas.microsoft.com/office/powerpoint/2010/main" val="349433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475D1F1-424C-466F-A354-4B095BEC3BFF}" type="datetime1">
              <a:rPr lang="zh-CN" altLang="en-US" smtClean="0">
                <a:solidFill>
                  <a:prstClr val="black">
                    <a:tint val="75000"/>
                  </a:prstClr>
                </a:solidFill>
              </a:rPr>
              <a:t>2021/8/25</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4"/>
          </p:nvPr>
        </p:nvSpPr>
        <p:spPr>
          <a:xfrm>
            <a:off x="9337449" y="6488768"/>
            <a:ext cx="2844800" cy="365125"/>
          </a:xfrm>
          <a:prstGeom prst="rect">
            <a:avLst/>
          </a:prstGeom>
        </p:spPr>
        <p:txBody>
          <a:bodyPr vert="horz" wrap="square" lIns="91440" tIns="45720" rIns="91440" bIns="45720" numCol="1" anchor="ctr" anchorCtr="0" compatLnSpc="1"/>
          <a:lstStyle>
            <a:lvl1pPr algn="r" eaLnBrk="1" hangingPunct="1">
              <a:defRPr sz="1600">
                <a:solidFill>
                  <a:srgbClr val="898989"/>
                </a:solidFill>
                <a:latin typeface="+mn-lt"/>
              </a:defRPr>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64362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66712" y="142852"/>
            <a:ext cx="10763325" cy="725470"/>
          </a:xfrm>
        </p:spPr>
        <p:txBody>
          <a:bodyPr>
            <a:normAutofit/>
          </a:bodyPr>
          <a:lstStyle>
            <a:lvl1pPr algn="ctr">
              <a:defRPr sz="4000" b="1">
                <a:solidFill>
                  <a:srgbClr val="0000FF"/>
                </a:solidFill>
                <a:effectLst/>
                <a:latin typeface="微软雅黑" pitchFamily="34" charset="-122"/>
                <a:ea typeface="微软雅黑" pitchFamily="34" charset="-122"/>
              </a:defRPr>
            </a:lvl1pPr>
          </a:lstStyle>
          <a:p>
            <a:r>
              <a:rPr lang="zh-CN" altLang="en-US" dirty="0"/>
              <a:t>单击此处编辑母版标题样式</a:t>
            </a:r>
          </a:p>
        </p:txBody>
      </p:sp>
      <p:sp>
        <p:nvSpPr>
          <p:cNvPr id="8" name="日期占位符 3"/>
          <p:cNvSpPr>
            <a:spLocks noGrp="1"/>
          </p:cNvSpPr>
          <p:nvPr>
            <p:ph type="dt" sz="half" idx="10"/>
          </p:nvPr>
        </p:nvSpPr>
        <p:spPr/>
        <p:txBody>
          <a:bodyPr/>
          <a:lstStyle>
            <a:lvl1pPr>
              <a:defRPr/>
            </a:lvl1pPr>
          </a:lstStyle>
          <a:p>
            <a:pPr>
              <a:defRPr/>
            </a:pPr>
            <a:fld id="{A2BE103C-A369-4EAC-AA89-1B8975BD43FC}" type="datetime1">
              <a:rPr lang="zh-CN" altLang="en-US" smtClean="0"/>
              <a:pPr>
                <a:defRPr/>
              </a:pPr>
              <a:t>2021/8/25</a:t>
            </a:fld>
            <a:endParaRPr lang="zh-CN" altLang="en-US"/>
          </a:p>
        </p:txBody>
      </p:sp>
      <p:sp>
        <p:nvSpPr>
          <p:cNvPr id="9"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4"/>
          </p:nvPr>
        </p:nvSpPr>
        <p:spPr>
          <a:xfrm>
            <a:off x="9337449" y="648876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mn-lt"/>
              </a:defRPr>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323993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1874589"/>
          </a:xfrm>
        </p:spPr>
        <p:txBody>
          <a:bodyPr anchor="ctr">
            <a:normAutofit/>
          </a:bodyPr>
          <a:lstStyle>
            <a:lvl1pPr algn="ctr">
              <a:defRPr sz="4000" b="1">
                <a:solidFill>
                  <a:srgbClr val="0000FF"/>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140968"/>
            <a:ext cx="9144000" cy="1584176"/>
          </a:xfrm>
        </p:spPr>
        <p:txBody>
          <a:bodyPr>
            <a:normAutofit/>
          </a:bodyPr>
          <a:lstStyle>
            <a:lvl1pPr marL="0" indent="0" algn="ctr">
              <a:buNone/>
              <a:defRPr sz="2800">
                <a:solidFill>
                  <a:srgbClr val="0000FF"/>
                </a:solidFill>
                <a:latin typeface="微软雅黑" panose="020B0503020204020204" pitchFamily="34" charset="-122"/>
                <a:ea typeface="微软雅黑" panose="020B0503020204020204" pitchFamily="34"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a:defRPr/>
            </a:pPr>
            <a:fld id="{E4A65155-5E29-4392-A516-87E1F471D258}" type="datetime1">
              <a:rPr lang="zh-CN" altLang="en-US" smtClean="0"/>
              <a:t>2021/8/25</a:t>
            </a:fld>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333112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58752"/>
            <a:ext cx="10515600" cy="750888"/>
          </a:xfrm>
        </p:spPr>
        <p:txBody>
          <a:bodyPr>
            <a:normAutofit/>
          </a:bodyPr>
          <a:lstStyle>
            <a:lvl1pPr algn="ctr">
              <a:defRPr sz="3600" b="1">
                <a:solidFill>
                  <a:srgbClr val="0000FF"/>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838200" y="1124744"/>
            <a:ext cx="10515600" cy="5052219"/>
          </a:xfrm>
        </p:spPr>
        <p:txBody>
          <a:bodyPr>
            <a:normAutofit/>
          </a:bodyPr>
          <a:lstStyle>
            <a:lvl1pPr>
              <a:defRPr sz="2400" b="1">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342900">
              <a:buFont typeface="Times New Roman" panose="02020603050405020304" pitchFamily="18" charset="0"/>
              <a:buChar char="–"/>
              <a:defRPr sz="2000">
                <a:latin typeface="Times New Roman" panose="02020603050405020304" pitchFamily="18" charset="0"/>
                <a:ea typeface="微软雅黑" panose="020B0503020204020204" pitchFamily="34" charset="-122"/>
                <a:cs typeface="Times New Roman" panose="02020603050405020304" pitchFamily="18" charset="0"/>
              </a:defRPr>
            </a:lvl2pPr>
            <a:lvl3pPr>
              <a:defRPr sz="1600">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a:buFont typeface="Times New Roman" panose="02020603050405020304" pitchFamily="18" charset="0"/>
              <a:buChar char="–"/>
              <a:defRPr sz="1400">
                <a:latin typeface="Times New Roman" panose="02020603050405020304" pitchFamily="18" charset="0"/>
                <a:ea typeface="微软雅黑" panose="020B0503020204020204" pitchFamily="34" charset="-122"/>
                <a:cs typeface="Times New Roman" panose="02020603050405020304" pitchFamily="18" charset="0"/>
              </a:defRPr>
            </a:lvl4pPr>
            <a:lvl5pPr>
              <a:defRPr sz="1400">
                <a:latin typeface="Times New Roman" panose="02020603050405020304" pitchFamily="18" charset="0"/>
                <a:ea typeface="微软雅黑" panose="020B0503020204020204" pitchFamily="34" charset="-122"/>
                <a:cs typeface="Times New Roman" panose="02020603050405020304" pitchFamily="18"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sz="1400"/>
            </a:lvl1pPr>
          </a:lstStyle>
          <a:p>
            <a:pPr>
              <a:defRPr/>
            </a:pPr>
            <a:fld id="{D25B2A72-4228-473F-9E04-CA20E4200D10}" type="datetime1">
              <a:rPr lang="zh-CN" altLang="en-US" smtClean="0"/>
              <a:t>2021/8/25</a:t>
            </a:fld>
            <a:endParaRPr lang="zh-CN" altLang="en-US" dirty="0"/>
          </a:p>
        </p:txBody>
      </p:sp>
      <p:sp>
        <p:nvSpPr>
          <p:cNvPr id="5" name="页脚占位符 4"/>
          <p:cNvSpPr>
            <a:spLocks noGrp="1"/>
          </p:cNvSpPr>
          <p:nvPr>
            <p:ph type="ftr" sz="quarter" idx="11"/>
          </p:nvPr>
        </p:nvSpPr>
        <p:spPr/>
        <p:txBody>
          <a:bodyPr/>
          <a:lstStyle>
            <a:lvl1pPr>
              <a:defRPr sz="1400"/>
            </a:lvl1pPr>
          </a:lstStyle>
          <a:p>
            <a:pPr>
              <a:defRPr/>
            </a:pPr>
            <a:endParaRPr lang="zh-CN" altLang="en-US" dirty="0"/>
          </a:p>
        </p:txBody>
      </p:sp>
      <p:sp>
        <p:nvSpPr>
          <p:cNvPr id="6" name="灯片编号占位符 5"/>
          <p:cNvSpPr>
            <a:spLocks noGrp="1"/>
          </p:cNvSpPr>
          <p:nvPr>
            <p:ph type="sldNum" sz="quarter" idx="12"/>
          </p:nvPr>
        </p:nvSpPr>
        <p:spPr/>
        <p:txBody>
          <a:bodyPr/>
          <a:lstStyle>
            <a:lvl1pPr>
              <a:defRPr sz="1400"/>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223646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66712" y="142852"/>
            <a:ext cx="10763325" cy="725470"/>
          </a:xfrm>
        </p:spPr>
        <p:txBody>
          <a:bodyPr>
            <a:normAutofit/>
          </a:bodyPr>
          <a:lstStyle>
            <a:lvl1pPr algn="ctr">
              <a:defRPr sz="4000" b="1">
                <a:solidFill>
                  <a:srgbClr val="0000FF"/>
                </a:solidFill>
                <a:effectLst/>
                <a:latin typeface="微软雅黑" pitchFamily="34" charset="-122"/>
                <a:ea typeface="微软雅黑" pitchFamily="34" charset="-122"/>
              </a:defRPr>
            </a:lvl1pPr>
          </a:lstStyle>
          <a:p>
            <a:r>
              <a:rPr lang="zh-CN" altLang="en-US" dirty="0"/>
              <a:t>单击此处编辑母版标题样式</a:t>
            </a:r>
          </a:p>
        </p:txBody>
      </p:sp>
      <p:sp>
        <p:nvSpPr>
          <p:cNvPr id="8" name="日期占位符 3"/>
          <p:cNvSpPr>
            <a:spLocks noGrp="1"/>
          </p:cNvSpPr>
          <p:nvPr>
            <p:ph type="dt" sz="half" idx="10"/>
          </p:nvPr>
        </p:nvSpPr>
        <p:spPr/>
        <p:txBody>
          <a:bodyPr/>
          <a:lstStyle>
            <a:lvl1pPr>
              <a:defRPr/>
            </a:lvl1pPr>
          </a:lstStyle>
          <a:p>
            <a:pPr>
              <a:defRPr/>
            </a:pPr>
            <a:fld id="{A2BE103C-A369-4EAC-AA89-1B8975BD43FC}" type="datetime1">
              <a:rPr lang="zh-CN" altLang="en-US" smtClean="0"/>
              <a:pPr>
                <a:defRPr/>
              </a:pPr>
              <a:t>2021/8/25</a:t>
            </a:fld>
            <a:endParaRPr lang="zh-CN" altLang="en-US"/>
          </a:p>
        </p:txBody>
      </p:sp>
      <p:sp>
        <p:nvSpPr>
          <p:cNvPr id="9"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4"/>
          </p:nvPr>
        </p:nvSpPr>
        <p:spPr>
          <a:xfrm>
            <a:off x="9337449" y="648876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mn-lt"/>
              </a:defRPr>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2917918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extLst>
              <a:ext uri="{28A0092B-C50C-407E-A947-70E740481C1C}">
                <a14:useLocalDpi xmlns:a14="http://schemas.microsoft.com/office/drawing/2010/main"/>
              </a:ext>
            </a:extLst>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5E5C1151-504F-4BC9-80AA-D6249857ABB5}" type="datetime1">
              <a:rPr lang="zh-CN" altLang="en-US" smtClean="0"/>
              <a:t>2021/8/25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880982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505E2AD-E892-4C6A-ADC7-15C3FC783377}" type="datetime1">
              <a:rPr lang="zh-CN" altLang="en-US" smtClean="0"/>
              <a:pPr>
                <a:defRPr/>
              </a:pPr>
              <a:t>2021/8/25</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291349636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9" r:id="rId3"/>
    <p:sldLayoutId id="2147484128" r:id="rId4"/>
    <p:sldLayoutId id="2147484129"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微软雅黑" panose="020B0503020204020204" pitchFamily="34" charset="-122"/>
          <a:ea typeface="微软雅黑" panose="020B0503020204020204"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软雅黑" panose="020B0503020204020204" pitchFamily="34" charset="-122"/>
          <a:ea typeface="微软雅黑" panose="020B0503020204020204" pitchFamily="34" charset="-122"/>
          <a:cs typeface="+mn-cs"/>
        </a:defRPr>
      </a:lvl1pPr>
      <a:lvl2pPr marL="514350" indent="-171450" algn="l" defTabSz="685800" rtl="0" eaLnBrk="1" latinLnBrk="0" hangingPunct="1">
        <a:lnSpc>
          <a:spcPct val="90000"/>
        </a:lnSpc>
        <a:spcBef>
          <a:spcPts val="375"/>
        </a:spcBef>
        <a:buFont typeface="Calibri" panose="020F050202020403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软雅黑" panose="020B0503020204020204" pitchFamily="34" charset="-122"/>
          <a:ea typeface="微软雅黑" panose="020B0503020204020204" pitchFamily="34" charset="-122"/>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微软雅黑" panose="020B0503020204020204" pitchFamily="34" charset="-122"/>
          <a:ea typeface="微软雅黑" panose="020B0503020204020204"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91DA0E9-8CAB-4FBC-823D-82919F65CB61}" type="datetime1">
              <a:rPr lang="zh-CN" altLang="en-US" smtClean="0"/>
              <a:t>2021/8/25</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3585250796"/>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alibri" panose="020F050202020403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E9993-A349-46FA-B8F2-E3BACED67AA8}" type="datetime1">
              <a:rPr lang="zh-CN" altLang="en-US" smtClean="0"/>
              <a:t>2021/8/25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4192911229"/>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6.jfif"/></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fif"/><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 Id="rId5" Type="http://schemas.openxmlformats.org/officeDocument/2006/relationships/image" Target="../media/image55.jfif"/><Relationship Id="rId4" Type="http://schemas.openxmlformats.org/officeDocument/2006/relationships/hyperlink" Target="https://www.britannica.com/science/Van-Allen-radiation-bel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f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3.xml"/><Relationship Id="rId4" Type="http://schemas.openxmlformats.org/officeDocument/2006/relationships/image" Target="../media/image63.gif"/></Relationships>
</file>

<file path=ppt/slides/_rels/slide29.xml.rels><?xml version="1.0" encoding="UTF-8" standalone="yes"?>
<Relationships xmlns="http://schemas.openxmlformats.org/package/2006/relationships"><Relationship Id="rId3" Type="http://schemas.openxmlformats.org/officeDocument/2006/relationships/image" Target="../media/image65.jfif"/><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f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fif"/><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hyperlink" Target="http://www.hxmt.or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pn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95.jpeg"/><Relationship Id="rId11" Type="http://schemas.openxmlformats.org/officeDocument/2006/relationships/image" Target="../media/image99.jpeg"/><Relationship Id="rId5" Type="http://schemas.openxmlformats.org/officeDocument/2006/relationships/image" Target="../media/image94.jpeg"/><Relationship Id="rId10" Type="http://schemas.openxmlformats.org/officeDocument/2006/relationships/image" Target="../media/image98.jpeg"/><Relationship Id="rId4" Type="http://schemas.openxmlformats.org/officeDocument/2006/relationships/image" Target="../media/image93.png"/><Relationship Id="rId9" Type="http://schemas.openxmlformats.org/officeDocument/2006/relationships/hyperlink" Target="http://lappweb.in2p3.fr/LAPP2004/Accueil_lapp.php"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emf"/><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emf"/><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1.jpeg"/><Relationship Id="rId5" Type="http://schemas.openxmlformats.org/officeDocument/2006/relationships/image" Target="../media/image119.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hxmt.org/index.php/usersp/dataan/fxrj/388-insight-hxmt-grb-soft" TargetMode="Externa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2.w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6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gif"/><Relationship Id="rId12" Type="http://schemas.openxmlformats.org/officeDocument/2006/relationships/image" Target="../media/image16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29.png"/><Relationship Id="rId5" Type="http://schemas.openxmlformats.org/officeDocument/2006/relationships/image" Target="../media/image158.jpe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7.png"/><Relationship Id="rId4" Type="http://schemas.openxmlformats.org/officeDocument/2006/relationships/image" Target="../media/image166.png"/></Relationships>
</file>

<file path=ppt/slides/_rels/slide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64.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80.pn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82.png"/><Relationship Id="rId2" Type="http://schemas.openxmlformats.org/officeDocument/2006/relationships/image" Target="../media/image73.jfif"/><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59.png"/><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2" Type="http://schemas.openxmlformats.org/officeDocument/2006/relationships/image" Target="../media/image183.gi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jpeg"/><Relationship Id="rId4" Type="http://schemas.openxmlformats.org/officeDocument/2006/relationships/image" Target="../media/image194.png"/></Relationships>
</file>

<file path=ppt/slides/_rels/slide7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200.png"/></Relationships>
</file>

<file path=ppt/slides/_rels/slide7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jpe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image" Target="../media/image208.png"/></Relationships>
</file>

<file path=ppt/slides/_rels/slide7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211.emf"/><Relationship Id="rId4" Type="http://schemas.openxmlformats.org/officeDocument/2006/relationships/image" Target="../media/image210.jpeg"/></Relationships>
</file>

<file path=ppt/slides/_rels/slide7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8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8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25.jpg"/></Relationships>
</file>

<file path=ppt/slides/_rels/slide83.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 descr="http://cdn.sci-news.com/images/enlarge4/image_5658_1e-Gamma-Ray-Burst.jpg">
            <a:extLst>
              <a:ext uri="{FF2B5EF4-FFF2-40B4-BE49-F238E27FC236}">
                <a16:creationId xmlns:a16="http://schemas.microsoft.com/office/drawing/2014/main" id="{0E4C532F-1C45-4D29-8ABE-9E632E7B7A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38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8D2ECE10-0604-4EA9-AE88-6CA22BC3656C}"/>
              </a:ext>
            </a:extLst>
          </p:cNvPr>
          <p:cNvSpPr>
            <a:spLocks noGrp="1"/>
          </p:cNvSpPr>
          <p:nvPr>
            <p:ph type="ctrTitle"/>
          </p:nvPr>
        </p:nvSpPr>
        <p:spPr>
          <a:xfrm>
            <a:off x="309504" y="994275"/>
            <a:ext cx="4609907" cy="2946741"/>
          </a:xfrm>
        </p:spPr>
        <p:txBody>
          <a:bodyPr anchor="b">
            <a:normAutofit/>
          </a:bodyPr>
          <a:lstStyle/>
          <a:p>
            <a:r>
              <a:rPr lang="zh-CN" altLang="en-US" sz="4800" dirty="0"/>
              <a:t>伽马暴空间探测研究概览</a:t>
            </a:r>
          </a:p>
        </p:txBody>
      </p:sp>
      <p:sp>
        <p:nvSpPr>
          <p:cNvPr id="3" name="副标题 2">
            <a:extLst>
              <a:ext uri="{FF2B5EF4-FFF2-40B4-BE49-F238E27FC236}">
                <a16:creationId xmlns:a16="http://schemas.microsoft.com/office/drawing/2014/main" id="{DEDF9BC4-224F-4E94-AE68-E6974F6326E1}"/>
              </a:ext>
            </a:extLst>
          </p:cNvPr>
          <p:cNvSpPr>
            <a:spLocks noGrp="1"/>
          </p:cNvSpPr>
          <p:nvPr>
            <p:ph type="subTitle" idx="1"/>
          </p:nvPr>
        </p:nvSpPr>
        <p:spPr>
          <a:xfrm>
            <a:off x="477980" y="4872922"/>
            <a:ext cx="4249868" cy="1525550"/>
          </a:xfrm>
        </p:spPr>
        <p:txBody>
          <a:bodyPr>
            <a:normAutofit/>
          </a:bodyPr>
          <a:lstStyle/>
          <a:p>
            <a:r>
              <a:rPr lang="zh-CN" altLang="en-US" sz="2400" dirty="0">
                <a:solidFill>
                  <a:schemeClr val="tx1"/>
                </a:solidFill>
              </a:rPr>
              <a:t>熊少林 </a:t>
            </a:r>
            <a:r>
              <a:rPr lang="en-US" altLang="zh-CN" sz="2400" dirty="0">
                <a:solidFill>
                  <a:schemeClr val="tx1"/>
                </a:solidFill>
              </a:rPr>
              <a:t>(xiongsl@ihep.ac.cn)</a:t>
            </a:r>
          </a:p>
          <a:p>
            <a:r>
              <a:rPr lang="zh-CN" altLang="en-US" sz="2000" dirty="0">
                <a:solidFill>
                  <a:schemeClr val="tx1"/>
                </a:solidFill>
              </a:rPr>
              <a:t>中国科学院高能物理研究所</a:t>
            </a:r>
            <a:endParaRPr lang="en-US" altLang="zh-CN" sz="2000" dirty="0">
              <a:solidFill>
                <a:schemeClr val="tx1"/>
              </a:solidFill>
            </a:endParaRPr>
          </a:p>
          <a:p>
            <a:r>
              <a:rPr lang="zh-CN" altLang="en-US" sz="2000" dirty="0">
                <a:solidFill>
                  <a:schemeClr val="tx1"/>
                </a:solidFill>
              </a:rPr>
              <a:t>中科院粒子天体物理重点实验室</a:t>
            </a:r>
            <a:endParaRPr lang="en-US" altLang="zh-CN" sz="2000" dirty="0">
              <a:solidFill>
                <a:schemeClr val="tx1"/>
              </a:solidFill>
            </a:endParaRPr>
          </a:p>
          <a:p>
            <a:r>
              <a:rPr lang="en-US" altLang="zh-CN" sz="1800" dirty="0">
                <a:solidFill>
                  <a:schemeClr val="tx1"/>
                </a:solidFill>
              </a:rPr>
              <a:t>2021</a:t>
            </a:r>
            <a:r>
              <a:rPr lang="zh-CN" altLang="en-US" sz="1800" dirty="0">
                <a:solidFill>
                  <a:schemeClr val="tx1"/>
                </a:solidFill>
              </a:rPr>
              <a:t>年</a:t>
            </a:r>
            <a:r>
              <a:rPr lang="en-US" altLang="zh-CN" sz="1800" dirty="0">
                <a:solidFill>
                  <a:schemeClr val="tx1"/>
                </a:solidFill>
              </a:rPr>
              <a:t>8</a:t>
            </a:r>
            <a:r>
              <a:rPr lang="zh-CN" altLang="en-US" sz="1800" dirty="0">
                <a:solidFill>
                  <a:schemeClr val="tx1"/>
                </a:solidFill>
              </a:rPr>
              <a:t>月</a:t>
            </a:r>
            <a:r>
              <a:rPr lang="en-US" altLang="zh-CN" sz="1800" dirty="0">
                <a:solidFill>
                  <a:schemeClr val="tx1"/>
                </a:solidFill>
              </a:rPr>
              <a:t>22</a:t>
            </a:r>
            <a:r>
              <a:rPr lang="zh-CN" altLang="en-US" sz="1800" dirty="0">
                <a:solidFill>
                  <a:schemeClr val="tx1"/>
                </a:solidFill>
              </a:rPr>
              <a:t>日 </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图片 50">
            <a:extLst>
              <a:ext uri="{FF2B5EF4-FFF2-40B4-BE49-F238E27FC236}">
                <a16:creationId xmlns:a16="http://schemas.microsoft.com/office/drawing/2014/main" id="{9FCDF8A4-1366-4330-A481-A9DDBF28E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1140" y="113684"/>
            <a:ext cx="1664486" cy="1371100"/>
          </a:xfrm>
          <a:prstGeom prst="rect">
            <a:avLst/>
          </a:prstGeom>
        </p:spPr>
      </p:pic>
      <p:sp>
        <p:nvSpPr>
          <p:cNvPr id="4" name="矩形 3">
            <a:extLst>
              <a:ext uri="{FF2B5EF4-FFF2-40B4-BE49-F238E27FC236}">
                <a16:creationId xmlns:a16="http://schemas.microsoft.com/office/drawing/2014/main" id="{77FF2761-D6CD-4750-A9F6-7AB2A10E5E81}"/>
              </a:ext>
            </a:extLst>
          </p:cNvPr>
          <p:cNvSpPr/>
          <p:nvPr/>
        </p:nvSpPr>
        <p:spPr>
          <a:xfrm>
            <a:off x="7770308" y="6398472"/>
            <a:ext cx="4197578" cy="307777"/>
          </a:xfrm>
          <a:prstGeom prst="rect">
            <a:avLst/>
          </a:prstGeom>
          <a:ln>
            <a:solidFill>
              <a:schemeClr val="accent4">
                <a:lumMod val="60000"/>
                <a:lumOff val="40000"/>
              </a:schemeClr>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宋体" panose="02010600030101010101" pitchFamily="2" charset="-122"/>
                <a:cs typeface="+mn-cs"/>
              </a:rPr>
              <a:t>本报告</a:t>
            </a:r>
            <a:r>
              <a:rPr lang="zh-CN" altLang="en-US" sz="1400" dirty="0">
                <a:solidFill>
                  <a:srgbClr val="FFC000">
                    <a:lumMod val="40000"/>
                    <a:lumOff val="60000"/>
                  </a:srgbClr>
                </a:solidFill>
              </a:rPr>
              <a:t>部分</a:t>
            </a:r>
            <a:r>
              <a:rPr kumimoji="0" lang="zh-CN" altLang="en-US" sz="14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宋体" panose="02010600030101010101" pitchFamily="2" charset="-122"/>
                <a:cs typeface="+mn-cs"/>
              </a:rPr>
              <a:t>图片来自网络，版权归原作者所有</a:t>
            </a:r>
          </a:p>
        </p:txBody>
      </p:sp>
      <p:pic>
        <p:nvPicPr>
          <p:cNvPr id="12" name="Picture 3">
            <a:extLst>
              <a:ext uri="{FF2B5EF4-FFF2-40B4-BE49-F238E27FC236}">
                <a16:creationId xmlns:a16="http://schemas.microsoft.com/office/drawing/2014/main" id="{450F8DC0-7692-45E6-97F1-00181418A3B5}"/>
              </a:ext>
            </a:extLst>
          </p:cNvPr>
          <p:cNvPicPr>
            <a:picLocks noChangeAspect="1" noChangeArrowheads="1"/>
          </p:cNvPicPr>
          <p:nvPr/>
        </p:nvPicPr>
        <p:blipFill rotWithShape="1">
          <a:blip r:embed="rId4" cstate="print">
            <a:clrChange>
              <a:clrFrom>
                <a:srgbClr val="2C271E"/>
              </a:clrFrom>
              <a:clrTo>
                <a:srgbClr val="2C271E">
                  <a:alpha val="0"/>
                </a:srgbClr>
              </a:clrTo>
            </a:clrChange>
            <a:extLst>
              <a:ext uri="{28A0092B-C50C-407E-A947-70E740481C1C}">
                <a14:useLocalDpi xmlns:a14="http://schemas.microsoft.com/office/drawing/2010/main" val="0"/>
              </a:ext>
            </a:extLst>
          </a:blip>
          <a:srcRect b="50000"/>
          <a:stretch/>
        </p:blipFill>
        <p:spPr bwMode="auto">
          <a:xfrm>
            <a:off x="335360" y="260648"/>
            <a:ext cx="2016224" cy="603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D9ABB7FC-13CB-44ED-934C-7D7D72BDB2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713"/>
          <a:stretch/>
        </p:blipFill>
        <p:spPr bwMode="auto">
          <a:xfrm>
            <a:off x="335360" y="915577"/>
            <a:ext cx="2016224" cy="2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98371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DF0F7-0331-42A7-A935-75C985F9FD7D}"/>
              </a:ext>
            </a:extLst>
          </p:cNvPr>
          <p:cNvSpPr>
            <a:spLocks noGrp="1"/>
          </p:cNvSpPr>
          <p:nvPr>
            <p:ph type="title"/>
          </p:nvPr>
        </p:nvSpPr>
        <p:spPr/>
        <p:txBody>
          <a:bodyPr/>
          <a:lstStyle/>
          <a:p>
            <a:r>
              <a:rPr lang="zh-CN" altLang="en-US" dirty="0"/>
              <a:t>伽马射线暴的类型及其产生机制</a:t>
            </a:r>
          </a:p>
        </p:txBody>
      </p:sp>
      <p:sp>
        <p:nvSpPr>
          <p:cNvPr id="4" name="灯片编号占位符 3">
            <a:extLst>
              <a:ext uri="{FF2B5EF4-FFF2-40B4-BE49-F238E27FC236}">
                <a16:creationId xmlns:a16="http://schemas.microsoft.com/office/drawing/2014/main" id="{107BB94E-E41F-4A5D-872C-07C1FF58996C}"/>
              </a:ext>
            </a:extLst>
          </p:cNvPr>
          <p:cNvSpPr>
            <a:spLocks noGrp="1"/>
          </p:cNvSpPr>
          <p:nvPr>
            <p:ph type="sldNum" sz="quarter" idx="12"/>
          </p:nvPr>
        </p:nvSpPr>
        <p:spPr/>
        <p:txBody>
          <a:bodyPr/>
          <a:lstStyle/>
          <a:p>
            <a:pPr>
              <a:defRPr/>
            </a:pPr>
            <a:fld id="{C3097149-1E52-4B4B-8ACA-C18CD0D55D8A}" type="slidenum">
              <a:rPr lang="zh-CN" altLang="en-US" smtClean="0"/>
              <a:pPr>
                <a:defRPr/>
              </a:pPr>
              <a:t>10</a:t>
            </a:fld>
            <a:endParaRPr lang="zh-CN" altLang="en-US" dirty="0"/>
          </a:p>
        </p:txBody>
      </p:sp>
      <p:pic>
        <p:nvPicPr>
          <p:cNvPr id="5" name="图片 4">
            <a:extLst>
              <a:ext uri="{FF2B5EF4-FFF2-40B4-BE49-F238E27FC236}">
                <a16:creationId xmlns:a16="http://schemas.microsoft.com/office/drawing/2014/main" id="{207B7D2D-D96E-4E27-955E-0206FA2C0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162" y="3772257"/>
            <a:ext cx="4613638" cy="2592865"/>
          </a:xfrm>
          <a:prstGeom prst="rect">
            <a:avLst/>
          </a:prstGeom>
        </p:spPr>
      </p:pic>
      <p:pic>
        <p:nvPicPr>
          <p:cNvPr id="6" name="图片 5">
            <a:extLst>
              <a:ext uri="{FF2B5EF4-FFF2-40B4-BE49-F238E27FC236}">
                <a16:creationId xmlns:a16="http://schemas.microsoft.com/office/drawing/2014/main" id="{07745A06-6E33-4EC7-8700-31F72727D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019" y="1043363"/>
            <a:ext cx="4613637" cy="2595170"/>
          </a:xfrm>
          <a:prstGeom prst="rect">
            <a:avLst/>
          </a:prstGeom>
        </p:spPr>
      </p:pic>
      <p:sp>
        <p:nvSpPr>
          <p:cNvPr id="3" name="矩形 2">
            <a:extLst>
              <a:ext uri="{FF2B5EF4-FFF2-40B4-BE49-F238E27FC236}">
                <a16:creationId xmlns:a16="http://schemas.microsoft.com/office/drawing/2014/main" id="{0580CAFB-F2DE-46E1-95BA-34B412322592}"/>
              </a:ext>
            </a:extLst>
          </p:cNvPr>
          <p:cNvSpPr/>
          <p:nvPr/>
        </p:nvSpPr>
        <p:spPr>
          <a:xfrm>
            <a:off x="6688019" y="1201419"/>
            <a:ext cx="4082208" cy="461665"/>
          </a:xfrm>
          <a:prstGeom prst="rect">
            <a:avLst/>
          </a:prstGeom>
        </p:spPr>
        <p:txBody>
          <a:bodyPr wrap="none">
            <a:spAutoFit/>
          </a:bodyPr>
          <a:lstStyle/>
          <a:p>
            <a:r>
              <a:rPr lang="en-US" altLang="zh-CN" sz="2400" dirty="0">
                <a:solidFill>
                  <a:schemeClr val="bg1"/>
                </a:solidFill>
              </a:rPr>
              <a:t>Type I (</a:t>
            </a:r>
            <a:r>
              <a:rPr lang="zh-CN" altLang="en-US" sz="2400" dirty="0">
                <a:solidFill>
                  <a:schemeClr val="bg1"/>
                </a:solidFill>
              </a:rPr>
              <a:t>短暴</a:t>
            </a:r>
            <a:r>
              <a:rPr lang="en-US" altLang="zh-CN" sz="2400" dirty="0">
                <a:solidFill>
                  <a:schemeClr val="bg1"/>
                </a:solidFill>
              </a:rPr>
              <a:t>)</a:t>
            </a:r>
            <a:r>
              <a:rPr lang="zh-CN" altLang="en-US" sz="2400" dirty="0">
                <a:solidFill>
                  <a:schemeClr val="bg1"/>
                </a:solidFill>
              </a:rPr>
              <a:t>：双致密星并合</a:t>
            </a:r>
          </a:p>
        </p:txBody>
      </p:sp>
      <p:sp>
        <p:nvSpPr>
          <p:cNvPr id="9" name="矩形 8">
            <a:extLst>
              <a:ext uri="{FF2B5EF4-FFF2-40B4-BE49-F238E27FC236}">
                <a16:creationId xmlns:a16="http://schemas.microsoft.com/office/drawing/2014/main" id="{766E02DE-DD6C-44F7-8ED2-E56EFCC18F9B}"/>
              </a:ext>
            </a:extLst>
          </p:cNvPr>
          <p:cNvSpPr/>
          <p:nvPr/>
        </p:nvSpPr>
        <p:spPr>
          <a:xfrm>
            <a:off x="6740162" y="4024680"/>
            <a:ext cx="4474943" cy="461665"/>
          </a:xfrm>
          <a:prstGeom prst="rect">
            <a:avLst/>
          </a:prstGeom>
        </p:spPr>
        <p:txBody>
          <a:bodyPr wrap="none">
            <a:spAutoFit/>
          </a:bodyPr>
          <a:lstStyle/>
          <a:p>
            <a:r>
              <a:rPr lang="en-US" altLang="zh-CN" sz="2400" dirty="0">
                <a:solidFill>
                  <a:schemeClr val="bg1"/>
                </a:solidFill>
              </a:rPr>
              <a:t>Type II (</a:t>
            </a:r>
            <a:r>
              <a:rPr lang="zh-CN" altLang="en-US" sz="2400" dirty="0">
                <a:solidFill>
                  <a:schemeClr val="bg1"/>
                </a:solidFill>
              </a:rPr>
              <a:t>长暴</a:t>
            </a:r>
            <a:r>
              <a:rPr lang="en-US" altLang="zh-CN" sz="2400" dirty="0">
                <a:solidFill>
                  <a:schemeClr val="bg1"/>
                </a:solidFill>
              </a:rPr>
              <a:t>)</a:t>
            </a:r>
            <a:r>
              <a:rPr lang="zh-CN" altLang="en-US" sz="2400" dirty="0">
                <a:solidFill>
                  <a:schemeClr val="bg1"/>
                </a:solidFill>
              </a:rPr>
              <a:t>：大质量恒星坍缩</a:t>
            </a:r>
          </a:p>
        </p:txBody>
      </p:sp>
      <p:pic>
        <p:nvPicPr>
          <p:cNvPr id="10" name="图片 9">
            <a:extLst>
              <a:ext uri="{FF2B5EF4-FFF2-40B4-BE49-F238E27FC236}">
                <a16:creationId xmlns:a16="http://schemas.microsoft.com/office/drawing/2014/main" id="{C631DCAF-C4B5-47E7-A1A1-1954ECBE1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72" y="1063146"/>
            <a:ext cx="5925628" cy="5301975"/>
          </a:xfrm>
          <a:prstGeom prst="rect">
            <a:avLst/>
          </a:prstGeom>
        </p:spPr>
      </p:pic>
    </p:spTree>
    <p:extLst>
      <p:ext uri="{BB962C8B-B14F-4D97-AF65-F5344CB8AC3E}">
        <p14:creationId xmlns:p14="http://schemas.microsoft.com/office/powerpoint/2010/main" val="3232253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Gamma-Ray Burst (GRB)</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432" y="1113157"/>
            <a:ext cx="6157339" cy="5608322"/>
          </a:xfrm>
        </p:spPr>
      </p:pic>
      <p:sp>
        <p:nvSpPr>
          <p:cNvPr id="4" name="灯片编号占位符 3"/>
          <p:cNvSpPr>
            <a:spLocks noGrp="1"/>
          </p:cNvSpPr>
          <p:nvPr>
            <p:ph type="sldNum" sz="quarter" idx="12"/>
          </p:nvPr>
        </p:nvSpPr>
        <p:spPr/>
        <p:txBody>
          <a:bodyPr/>
          <a:lstStyle/>
          <a:p>
            <a:pPr>
              <a:defRPr/>
            </a:pPr>
            <a:fld id="{C3097149-1E52-4B4B-8ACA-C18CD0D55D8A}" type="slidenum">
              <a:rPr lang="zh-CN" altLang="en-US" smtClean="0"/>
              <a:pPr>
                <a:defRPr/>
              </a:pPr>
              <a:t>11</a:t>
            </a:fld>
            <a:endParaRPr lang="zh-CN" altLang="en-US" dirty="0"/>
          </a:p>
        </p:txBody>
      </p:sp>
      <p:sp>
        <p:nvSpPr>
          <p:cNvPr id="3" name="文本框 2"/>
          <p:cNvSpPr txBox="1"/>
          <p:nvPr/>
        </p:nvSpPr>
        <p:spPr>
          <a:xfrm>
            <a:off x="7464152" y="1037049"/>
            <a:ext cx="4536504" cy="5632311"/>
          </a:xfrm>
          <a:prstGeom prst="rect">
            <a:avLst/>
          </a:prstGeom>
          <a:solidFill>
            <a:schemeClr val="accent5">
              <a:lumMod val="20000"/>
              <a:lumOff val="80000"/>
            </a:schemeClr>
          </a:solidFill>
        </p:spPr>
        <p:txBody>
          <a:bodyPr wrap="square" rtlCol="0">
            <a:spAutoFit/>
          </a:bodyPr>
          <a:lstStyle/>
          <a:p>
            <a:pPr marL="285750" indent="-285750">
              <a:lnSpc>
                <a:spcPct val="120000"/>
              </a:lnSpc>
              <a:buFont typeface="Arial" panose="020B0604020202020204" pitchFamily="34" charset="0"/>
              <a:buChar char="•"/>
            </a:pPr>
            <a:r>
              <a:rPr lang="en-US" altLang="zh-CN" sz="2000" b="1" dirty="0"/>
              <a:t>Discovered</a:t>
            </a:r>
            <a:r>
              <a:rPr lang="en-US" altLang="zh-CN" sz="2000" dirty="0"/>
              <a:t> in late 1960s</a:t>
            </a:r>
          </a:p>
          <a:p>
            <a:pPr marL="285750" indent="-285750">
              <a:lnSpc>
                <a:spcPct val="120000"/>
              </a:lnSpc>
              <a:buFont typeface="Arial" panose="020B0604020202020204" pitchFamily="34" charset="0"/>
              <a:buChar char="•"/>
            </a:pPr>
            <a:r>
              <a:rPr lang="en-US" altLang="zh-CN" sz="2000" b="1" dirty="0"/>
              <a:t>Related Sciences</a:t>
            </a:r>
          </a:p>
          <a:p>
            <a:pPr marL="800100" lvl="1" indent="-342900">
              <a:lnSpc>
                <a:spcPct val="120000"/>
              </a:lnSpc>
              <a:buFont typeface="Wingdings" panose="05000000000000000000" pitchFamily="2" charset="2"/>
              <a:buChar char="Ø"/>
            </a:pPr>
            <a:r>
              <a:rPr lang="en-US" altLang="zh-CN" sz="2000" dirty="0"/>
              <a:t>star, galaxy, universe</a:t>
            </a:r>
          </a:p>
          <a:p>
            <a:pPr marL="285750" indent="-285750">
              <a:lnSpc>
                <a:spcPct val="120000"/>
              </a:lnSpc>
              <a:buFont typeface="Arial" panose="020B0604020202020204" pitchFamily="34" charset="0"/>
              <a:buChar char="•"/>
            </a:pPr>
            <a:r>
              <a:rPr lang="en-US" altLang="zh-CN" sz="2000" b="1" dirty="0"/>
              <a:t>Observations</a:t>
            </a:r>
          </a:p>
          <a:p>
            <a:pPr marL="800100" lvl="1" indent="-342900">
              <a:lnSpc>
                <a:spcPct val="120000"/>
              </a:lnSpc>
              <a:buFont typeface="Wingdings" panose="05000000000000000000" pitchFamily="2" charset="2"/>
              <a:buChar char="Ø"/>
            </a:pPr>
            <a:r>
              <a:rPr lang="en-US" altLang="zh-CN" sz="2000" dirty="0"/>
              <a:t>Prompt emission: short/long</a:t>
            </a:r>
          </a:p>
          <a:p>
            <a:pPr marL="800100" lvl="1" indent="-342900">
              <a:lnSpc>
                <a:spcPct val="120000"/>
              </a:lnSpc>
              <a:buFont typeface="Wingdings" panose="05000000000000000000" pitchFamily="2" charset="2"/>
              <a:buChar char="Ø"/>
            </a:pPr>
            <a:r>
              <a:rPr lang="en-US" altLang="zh-CN" sz="2000" dirty="0"/>
              <a:t>Afterglow: rich features</a:t>
            </a:r>
          </a:p>
          <a:p>
            <a:pPr marL="800100" lvl="1" indent="-342900">
              <a:lnSpc>
                <a:spcPct val="120000"/>
              </a:lnSpc>
              <a:buFont typeface="Wingdings" panose="05000000000000000000" pitchFamily="2" charset="2"/>
              <a:buChar char="Ø"/>
            </a:pPr>
            <a:r>
              <a:rPr lang="en-US" altLang="zh-CN" sz="2000" dirty="0"/>
              <a:t>Multi-messenger: GW, …</a:t>
            </a:r>
          </a:p>
          <a:p>
            <a:pPr marL="285750" indent="-285750">
              <a:lnSpc>
                <a:spcPct val="120000"/>
              </a:lnSpc>
              <a:buFont typeface="Arial" panose="020B0604020202020204" pitchFamily="34" charset="0"/>
              <a:buChar char="•"/>
            </a:pPr>
            <a:r>
              <a:rPr lang="en-US" altLang="zh-CN" sz="2000" b="1" dirty="0"/>
              <a:t>Open questions</a:t>
            </a:r>
          </a:p>
          <a:p>
            <a:pPr marL="742950" lvl="1" indent="-285750">
              <a:lnSpc>
                <a:spcPct val="120000"/>
              </a:lnSpc>
              <a:buFont typeface="Wingdings" panose="05000000000000000000" pitchFamily="2" charset="2"/>
              <a:buChar char="Ø"/>
            </a:pPr>
            <a:r>
              <a:rPr lang="en-US" altLang="zh-CN" sz="2000" dirty="0"/>
              <a:t>Progenitor</a:t>
            </a:r>
          </a:p>
          <a:p>
            <a:pPr marL="742950" lvl="1" indent="-285750">
              <a:lnSpc>
                <a:spcPct val="120000"/>
              </a:lnSpc>
              <a:buFont typeface="Wingdings" panose="05000000000000000000" pitchFamily="2" charset="2"/>
              <a:buChar char="Ø"/>
            </a:pPr>
            <a:r>
              <a:rPr lang="en-US" altLang="zh-CN" sz="2000" dirty="0"/>
              <a:t>Central engine</a:t>
            </a:r>
          </a:p>
          <a:p>
            <a:pPr marL="742950" lvl="1" indent="-285750">
              <a:lnSpc>
                <a:spcPct val="120000"/>
              </a:lnSpc>
              <a:buFont typeface="Wingdings" panose="05000000000000000000" pitchFamily="2" charset="2"/>
              <a:buChar char="Ø"/>
            </a:pPr>
            <a:r>
              <a:rPr lang="en-US" altLang="zh-CN" sz="2000" dirty="0"/>
              <a:t>Jet launch</a:t>
            </a:r>
          </a:p>
          <a:p>
            <a:pPr marL="742950" lvl="1" indent="-285750">
              <a:lnSpc>
                <a:spcPct val="120000"/>
              </a:lnSpc>
              <a:buFont typeface="Wingdings" panose="05000000000000000000" pitchFamily="2" charset="2"/>
              <a:buChar char="Ø"/>
            </a:pPr>
            <a:r>
              <a:rPr lang="en-US" altLang="zh-CN" sz="2000" dirty="0"/>
              <a:t>Jet composition</a:t>
            </a:r>
          </a:p>
          <a:p>
            <a:pPr marL="742950" lvl="1" indent="-285750">
              <a:lnSpc>
                <a:spcPct val="120000"/>
              </a:lnSpc>
              <a:buFont typeface="Wingdings" panose="05000000000000000000" pitchFamily="2" charset="2"/>
              <a:buChar char="Ø"/>
            </a:pPr>
            <a:r>
              <a:rPr lang="en-US" altLang="zh-CN" sz="2000" dirty="0"/>
              <a:t>Radiation mechanism</a:t>
            </a:r>
          </a:p>
          <a:p>
            <a:pPr marL="742950" lvl="1" indent="-285750">
              <a:lnSpc>
                <a:spcPct val="120000"/>
              </a:lnSpc>
              <a:buFont typeface="Wingdings" panose="05000000000000000000" pitchFamily="2" charset="2"/>
              <a:buChar char="Ø"/>
            </a:pPr>
            <a:r>
              <a:rPr lang="en-US" altLang="zh-CN" sz="2000" dirty="0"/>
              <a:t>Standard candle?</a:t>
            </a:r>
          </a:p>
          <a:p>
            <a:pPr marL="742950" lvl="1" indent="-285750">
              <a:lnSpc>
                <a:spcPct val="120000"/>
              </a:lnSpc>
              <a:buFont typeface="Wingdings" panose="05000000000000000000" pitchFamily="2" charset="2"/>
              <a:buChar char="Ø"/>
            </a:pPr>
            <a:r>
              <a:rPr lang="en-US" altLang="zh-CN" sz="2000" dirty="0"/>
              <a:t>…</a:t>
            </a:r>
          </a:p>
        </p:txBody>
      </p:sp>
    </p:spTree>
    <p:extLst>
      <p:ext uri="{BB962C8B-B14F-4D97-AF65-F5344CB8AC3E}">
        <p14:creationId xmlns:p14="http://schemas.microsoft.com/office/powerpoint/2010/main" val="134423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http://i.huffpost.com/gen/2655704/thumbs/o-MONSTER-BLACK-HOLE-900.jpg?14">
            <a:extLst>
              <a:ext uri="{FF2B5EF4-FFF2-40B4-BE49-F238E27FC236}">
                <a16:creationId xmlns:a16="http://schemas.microsoft.com/office/drawing/2014/main" id="{3B80D825-6661-4FCF-A2F5-2A4441CF02B4}"/>
              </a:ext>
            </a:extLst>
          </p:cNvPr>
          <p:cNvPicPr/>
          <p:nvPr/>
        </p:nvPicPr>
        <p:blipFill rotWithShape="1">
          <a:blip r:embed="rId2" cstate="print">
            <a:extLst>
              <a:ext uri="{28A0092B-C50C-407E-A947-70E740481C1C}">
                <a14:useLocalDpi xmlns:a14="http://schemas.microsoft.com/office/drawing/2010/main" val="0"/>
              </a:ext>
            </a:extLst>
          </a:blip>
          <a:srcRect l="27050" t="34104" r="10624"/>
          <a:stretch/>
        </p:blipFill>
        <p:spPr bwMode="auto">
          <a:xfrm>
            <a:off x="839416" y="1628800"/>
            <a:ext cx="4176465" cy="2922909"/>
          </a:xfrm>
          <a:prstGeom prst="rect">
            <a:avLst/>
          </a:prstGeom>
          <a:noFill/>
          <a:ln>
            <a:noFill/>
          </a:ln>
        </p:spPr>
      </p:pic>
      <p:sp>
        <p:nvSpPr>
          <p:cNvPr id="2" name="标题 1">
            <a:extLst>
              <a:ext uri="{FF2B5EF4-FFF2-40B4-BE49-F238E27FC236}">
                <a16:creationId xmlns:a16="http://schemas.microsoft.com/office/drawing/2014/main" id="{4BC03E8E-4416-4A42-B45F-B7C1BAFDCE87}"/>
              </a:ext>
            </a:extLst>
          </p:cNvPr>
          <p:cNvSpPr>
            <a:spLocks noGrp="1"/>
          </p:cNvSpPr>
          <p:nvPr>
            <p:ph type="title"/>
          </p:nvPr>
        </p:nvSpPr>
        <p:spPr>
          <a:xfrm>
            <a:off x="586780" y="329949"/>
            <a:ext cx="4681736" cy="1325563"/>
          </a:xfrm>
        </p:spPr>
        <p:txBody>
          <a:bodyPr/>
          <a:lstStyle/>
          <a:p>
            <a:r>
              <a:rPr lang="zh-CN" altLang="en-US" dirty="0">
                <a:solidFill>
                  <a:srgbClr val="0000FF"/>
                </a:solidFill>
              </a:rPr>
              <a:t>黑洞 </a:t>
            </a:r>
            <a:r>
              <a:rPr lang="en-US" altLang="zh-CN" dirty="0">
                <a:solidFill>
                  <a:srgbClr val="0000FF"/>
                </a:solidFill>
              </a:rPr>
              <a:t>(Black Hole)</a:t>
            </a:r>
            <a:endParaRPr lang="zh-CN" altLang="en-US" dirty="0">
              <a:solidFill>
                <a:srgbClr val="0000FF"/>
              </a:solidFill>
            </a:endParaRPr>
          </a:p>
        </p:txBody>
      </p:sp>
      <p:sp>
        <p:nvSpPr>
          <p:cNvPr id="9" name="矩形 8">
            <a:extLst>
              <a:ext uri="{FF2B5EF4-FFF2-40B4-BE49-F238E27FC236}">
                <a16:creationId xmlns:a16="http://schemas.microsoft.com/office/drawing/2014/main" id="{3650904F-F2FC-42AD-AB70-86F33B07DA08}"/>
              </a:ext>
            </a:extLst>
          </p:cNvPr>
          <p:cNvSpPr/>
          <p:nvPr/>
        </p:nvSpPr>
        <p:spPr>
          <a:xfrm>
            <a:off x="1063752" y="4665696"/>
            <a:ext cx="3286477" cy="1569660"/>
          </a:xfrm>
          <a:prstGeom prst="rect">
            <a:avLst/>
          </a:prstGeom>
        </p:spPr>
        <p:txBody>
          <a:bodyPr wrap="none">
            <a:spAutoFit/>
          </a:bodyPr>
          <a:lstStyle/>
          <a:p>
            <a:pPr eaLnBrk="1" fontAlgn="auto" hangingPunct="1">
              <a:spcBef>
                <a:spcPts val="0"/>
              </a:spcBef>
              <a:spcAft>
                <a:spcPts val="0"/>
              </a:spcAft>
            </a:pPr>
            <a:r>
              <a:rPr lang="zh-CN" altLang="en-US" sz="2400" dirty="0">
                <a:latin typeface="微软雅黑" panose="020B0503020204020204" pitchFamily="34" charset="-122"/>
                <a:ea typeface="微软雅黑" panose="020B0503020204020204" pitchFamily="34" charset="-122"/>
              </a:rPr>
              <a:t>恒星级黑洞：</a:t>
            </a:r>
            <a:endParaRPr lang="en-US" altLang="zh-CN" sz="2400" dirty="0">
              <a:latin typeface="微软雅黑" panose="020B0503020204020204" pitchFamily="34" charset="-122"/>
              <a:ea typeface="微软雅黑" panose="020B0503020204020204" pitchFamily="34" charset="-122"/>
            </a:endParaRPr>
          </a:p>
          <a:p>
            <a:pPr eaLnBrk="1" fontAlgn="auto" hangingPunct="1">
              <a:spcBef>
                <a:spcPts val="0"/>
              </a:spcBef>
              <a:spcAft>
                <a:spcPts val="0"/>
              </a:spcAft>
            </a:pPr>
            <a:r>
              <a:rPr lang="zh-CN" altLang="en-US" sz="2400" dirty="0">
                <a:latin typeface="微软雅黑" panose="020B0503020204020204" pitchFamily="34" charset="-122"/>
                <a:ea typeface="微软雅黑" panose="020B0503020204020204" pitchFamily="34" charset="-122"/>
              </a:rPr>
              <a:t>       质量是太阳的数倍</a:t>
            </a:r>
            <a:endParaRPr lang="en-US" altLang="zh-CN" sz="2400" dirty="0">
              <a:latin typeface="微软雅黑" panose="020B0503020204020204" pitchFamily="34" charset="-122"/>
              <a:ea typeface="微软雅黑" panose="020B0503020204020204" pitchFamily="34" charset="-122"/>
            </a:endParaRPr>
          </a:p>
          <a:p>
            <a:pPr eaLnBrk="1" fontAlgn="auto" hangingPunct="1">
              <a:spcBef>
                <a:spcPts val="0"/>
              </a:spcBef>
              <a:spcAft>
                <a:spcPts val="0"/>
              </a:spcAft>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半径只有几公里</a:t>
            </a:r>
            <a:endParaRPr lang="en-US" altLang="zh-CN" sz="2400" dirty="0">
              <a:latin typeface="微软雅黑" panose="020B0503020204020204" pitchFamily="34" charset="-122"/>
              <a:ea typeface="微软雅黑" panose="020B0503020204020204" pitchFamily="34" charset="-122"/>
            </a:endParaRPr>
          </a:p>
          <a:p>
            <a:pPr eaLnBrk="1" fontAlgn="auto" hangingPunct="1">
              <a:spcBef>
                <a:spcPts val="0"/>
              </a:spcBef>
              <a:spcAft>
                <a:spcPts val="0"/>
              </a:spcAft>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超强引力</a:t>
            </a:r>
            <a:endParaRPr lang="en-US" altLang="zh-CN" sz="24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 name="Object 4">
                <a:extLst>
                  <a:ext uri="{FF2B5EF4-FFF2-40B4-BE49-F238E27FC236}">
                    <a16:creationId xmlns:a16="http://schemas.microsoft.com/office/drawing/2014/main" id="{D59737FA-8AF0-4E78-B8F3-43289E9D51D6}"/>
                  </a:ext>
                </a:extLst>
              </p:cNvPr>
              <p:cNvSpPr txBox="1"/>
              <p:nvPr/>
            </p:nvSpPr>
            <p:spPr bwMode="auto">
              <a:xfrm>
                <a:off x="906742" y="6107142"/>
                <a:ext cx="3600499" cy="990432"/>
              </a:xfrm>
              <a:prstGeom prst="rect">
                <a:avLst/>
              </a:prstGeom>
              <a:noFill/>
              <a:ln>
                <a:noFill/>
              </a:ln>
              <a:effectLst/>
            </p:spPr>
            <p:txBody>
              <a:bodyPr>
                <a:noAutofit/>
              </a:bodyPr>
              <a:lstStyle/>
              <a:p>
                <a:pPr/>
                <a14:m>
                  <m:oMathPara xmlns:m="http://schemas.openxmlformats.org/officeDocument/2006/math">
                    <m:oMathParaPr>
                      <m:jc m:val="centerGroup"/>
                    </m:oMathParaPr>
                    <m:oMath xmlns:m="http://schemas.openxmlformats.org/officeDocument/2006/math">
                      <m:r>
                        <a:rPr lang="zh-CN" altLang="en-US" sz="2800" i="1" smtClean="0">
                          <a:solidFill>
                            <a:schemeClr val="tx1"/>
                          </a:solidFill>
                          <a:latin typeface="Cambria Math" panose="02040503050406030204" pitchFamily="18" charset="0"/>
                        </a:rPr>
                        <m:t>𝑣</m:t>
                      </m:r>
                      <m:r>
                        <a:rPr lang="zh-CN" altLang="en-US" sz="2800" i="1" baseline="-25000">
                          <a:solidFill>
                            <a:schemeClr val="tx1"/>
                          </a:solidFill>
                          <a:latin typeface="Cambria Math" panose="02040503050406030204" pitchFamily="18" charset="0"/>
                        </a:rPr>
                        <m:t>逃逸</m:t>
                      </m:r>
                      <m:r>
                        <a:rPr lang="en-US" altLang="zh-CN" sz="2800" b="0" i="1" smtClean="0">
                          <a:solidFill>
                            <a:schemeClr val="tx1"/>
                          </a:solidFill>
                          <a:latin typeface="Cambria Math" panose="02040503050406030204" pitchFamily="18" charset="0"/>
                        </a:rPr>
                        <m:t>=</m:t>
                      </m:r>
                      <m:rad>
                        <m:radPr>
                          <m:degHide m:val="on"/>
                          <m:ctrlPr>
                            <a:rPr lang="zh-CN" altLang="en-US" sz="2800" i="1">
                              <a:solidFill>
                                <a:schemeClr val="tx1"/>
                              </a:solidFill>
                              <a:latin typeface="Cambria Math" panose="02040503050406030204" pitchFamily="18" charset="0"/>
                            </a:rPr>
                          </m:ctrlPr>
                        </m:radPr>
                        <m:deg/>
                        <m:e>
                          <m:r>
                            <a:rPr lang="zh-CN" altLang="en-US" sz="2800" i="1">
                              <a:solidFill>
                                <a:schemeClr val="tx1"/>
                              </a:solidFill>
                              <a:latin typeface="Cambria Math" panose="02040503050406030204" pitchFamily="18" charset="0"/>
                            </a:rPr>
                            <m:t>2</m:t>
                          </m:r>
                          <m:r>
                            <a:rPr lang="zh-CN" altLang="en-US" sz="2800" i="1">
                              <a:solidFill>
                                <a:schemeClr val="tx1"/>
                              </a:solidFill>
                              <a:latin typeface="Cambria Math" panose="02040503050406030204" pitchFamily="18" charset="0"/>
                            </a:rPr>
                            <m:t>𝐺𝑀</m:t>
                          </m:r>
                          <m:r>
                            <a:rPr lang="zh-CN" altLang="en-US" sz="2800" i="1">
                              <a:solidFill>
                                <a:schemeClr val="tx1"/>
                              </a:solidFill>
                              <a:latin typeface="Cambria Math" panose="02040503050406030204" pitchFamily="18" charset="0"/>
                            </a:rPr>
                            <m:t>/</m:t>
                          </m:r>
                          <m:r>
                            <a:rPr lang="zh-CN" altLang="en-US" sz="2800" i="1">
                              <a:solidFill>
                                <a:schemeClr val="tx1"/>
                              </a:solidFill>
                              <a:latin typeface="Cambria Math" panose="02040503050406030204" pitchFamily="18" charset="0"/>
                            </a:rPr>
                            <m:t>𝑅</m:t>
                          </m:r>
                        </m:e>
                      </m:rad>
                    </m:oMath>
                  </m:oMathPara>
                </a14:m>
                <a:endParaRPr lang="zh-CN" altLang="en-US" sz="2800" dirty="0">
                  <a:solidFill>
                    <a:schemeClr val="tx1"/>
                  </a:solidFill>
                </a:endParaRPr>
              </a:p>
            </p:txBody>
          </p:sp>
        </mc:Choice>
        <mc:Fallback xmlns="">
          <p:sp>
            <p:nvSpPr>
              <p:cNvPr id="6" name="Object 4">
                <a:extLst>
                  <a:ext uri="{FF2B5EF4-FFF2-40B4-BE49-F238E27FC236}">
                    <a16:creationId xmlns:a16="http://schemas.microsoft.com/office/drawing/2014/main" id="{D59737FA-8AF0-4E78-B8F3-43289E9D51D6}"/>
                  </a:ext>
                </a:extLst>
              </p:cNvPr>
              <p:cNvSpPr txBox="1">
                <a:spLocks noRot="1" noChangeAspect="1" noMove="1" noResize="1" noEditPoints="1" noAdjustHandles="1" noChangeArrowheads="1" noChangeShapeType="1" noTextEdit="1"/>
              </p:cNvSpPr>
              <p:nvPr/>
            </p:nvSpPr>
            <p:spPr bwMode="auto">
              <a:xfrm>
                <a:off x="906742" y="6107142"/>
                <a:ext cx="3600499" cy="990432"/>
              </a:xfrm>
              <a:prstGeom prst="rect">
                <a:avLst/>
              </a:prstGeom>
              <a:blipFill>
                <a:blip r:embed="rId3"/>
                <a:stretch>
                  <a:fillRect/>
                </a:stretch>
              </a:blipFill>
              <a:ln>
                <a:noFill/>
              </a:ln>
              <a:effectLst/>
            </p:spPr>
            <p:txBody>
              <a:bodyPr/>
              <a:lstStyle/>
              <a:p>
                <a:r>
                  <a:rPr lang="zh-CN" altLang="en-US">
                    <a:noFill/>
                  </a:rPr>
                  <a:t> </a:t>
                </a:r>
              </a:p>
            </p:txBody>
          </p:sp>
        </mc:Fallback>
      </mc:AlternateContent>
      <p:sp>
        <p:nvSpPr>
          <p:cNvPr id="7" name="标题 1">
            <a:extLst>
              <a:ext uri="{FF2B5EF4-FFF2-40B4-BE49-F238E27FC236}">
                <a16:creationId xmlns:a16="http://schemas.microsoft.com/office/drawing/2014/main" id="{B2149C47-10EE-4497-84B3-99EED2D10992}"/>
              </a:ext>
            </a:extLst>
          </p:cNvPr>
          <p:cNvSpPr txBox="1">
            <a:spLocks/>
          </p:cNvSpPr>
          <p:nvPr/>
        </p:nvSpPr>
        <p:spPr>
          <a:xfrm>
            <a:off x="6600056" y="294138"/>
            <a:ext cx="5257800" cy="132556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000" b="0" kern="1200">
                <a:solidFill>
                  <a:schemeClr val="accent1">
                    <a:lumMod val="40000"/>
                    <a:lumOff val="60000"/>
                  </a:schemeClr>
                </a:solidFill>
                <a:latin typeface="微软雅黑" panose="020B0503020204020204" pitchFamily="34" charset="-122"/>
                <a:ea typeface="微软雅黑" panose="020B0503020204020204" pitchFamily="34" charset="-122"/>
                <a:cs typeface="+mj-cs"/>
              </a:defRPr>
            </a:lvl1pPr>
          </a:lstStyle>
          <a:p>
            <a:pPr fontAlgn="auto">
              <a:spcAft>
                <a:spcPts val="0"/>
              </a:spcAft>
            </a:pPr>
            <a:r>
              <a:rPr lang="zh-CN" altLang="en-US" dirty="0">
                <a:solidFill>
                  <a:srgbClr val="0000FF"/>
                </a:solidFill>
              </a:rPr>
              <a:t>中子星 </a:t>
            </a:r>
            <a:r>
              <a:rPr lang="en-US" altLang="zh-CN" dirty="0">
                <a:solidFill>
                  <a:srgbClr val="0000FF"/>
                </a:solidFill>
              </a:rPr>
              <a:t>(Neutron Star)</a:t>
            </a:r>
            <a:endParaRPr lang="zh-CN" altLang="en-US" dirty="0">
              <a:solidFill>
                <a:srgbClr val="0000FF"/>
              </a:solidFill>
            </a:endParaRPr>
          </a:p>
        </p:txBody>
      </p:sp>
      <p:pic>
        <p:nvPicPr>
          <p:cNvPr id="11" name="Picture 2" descr="https://timgsa.baidu.com/timg?image&amp;quality=80&amp;size=b9999_10000&amp;sec=1525183250359&amp;di=99c6e739867792ff96c71ff93893407f&amp;imgtype=0&amp;src=http%3A%2F%2Fwww.zwenorth.com.cn%2Fpic%2F0%2F11%2F16%2F01%2F11160178_999399.jpg">
            <a:extLst>
              <a:ext uri="{FF2B5EF4-FFF2-40B4-BE49-F238E27FC236}">
                <a16:creationId xmlns:a16="http://schemas.microsoft.com/office/drawing/2014/main" id="{1C9D5159-98BD-4CD4-9753-DCCB09B00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720" r="10960"/>
          <a:stretch>
            <a:fillRect/>
          </a:stretch>
        </p:blipFill>
        <p:spPr bwMode="auto">
          <a:xfrm>
            <a:off x="7464152" y="1618184"/>
            <a:ext cx="3168352" cy="29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
            <a:extLst>
              <a:ext uri="{FF2B5EF4-FFF2-40B4-BE49-F238E27FC236}">
                <a16:creationId xmlns:a16="http://schemas.microsoft.com/office/drawing/2014/main" id="{83600025-9FB7-467D-A1B8-43B0668D7016}"/>
              </a:ext>
            </a:extLst>
          </p:cNvPr>
          <p:cNvSpPr>
            <a:spLocks noChangeArrowheads="1"/>
          </p:cNvSpPr>
          <p:nvPr/>
        </p:nvSpPr>
        <p:spPr bwMode="auto">
          <a:xfrm>
            <a:off x="6814864" y="4972740"/>
            <a:ext cx="5257800" cy="94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a:lnSpc>
                <a:spcPct val="120000"/>
              </a:lnSpc>
              <a:spcBef>
                <a:spcPct val="0"/>
              </a:spcBef>
              <a:buNone/>
            </a:pPr>
            <a:r>
              <a:rPr lang="zh-CN" altLang="en-US" sz="2400" dirty="0">
                <a:latin typeface="微软雅黑" panose="020B0503020204020204" pitchFamily="34" charset="-122"/>
                <a:ea typeface="微软雅黑" panose="020B0503020204020204" pitchFamily="34" charset="-122"/>
              </a:rPr>
              <a:t>半径</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公里，表面磁场</a:t>
            </a:r>
            <a:r>
              <a:rPr lang="en-US" altLang="zh-CN" sz="2400" dirty="0">
                <a:latin typeface="微软雅黑" panose="020B0503020204020204" pitchFamily="34" charset="-122"/>
                <a:ea typeface="微软雅黑" panose="020B0503020204020204" pitchFamily="34" charset="-122"/>
              </a:rPr>
              <a:t>~10</a:t>
            </a:r>
            <a:r>
              <a:rPr lang="en-US" altLang="zh-CN" sz="2400" baseline="30000" dirty="0">
                <a:latin typeface="微软雅黑" panose="020B0503020204020204" pitchFamily="34" charset="-122"/>
                <a:ea typeface="微软雅黑" panose="020B0503020204020204" pitchFamily="34" charset="-122"/>
              </a:rPr>
              <a:t>12</a:t>
            </a:r>
            <a:r>
              <a:rPr lang="zh-CN" altLang="en-US" sz="2400" dirty="0">
                <a:latin typeface="微软雅黑" panose="020B0503020204020204" pitchFamily="34" charset="-122"/>
                <a:ea typeface="微软雅黑" panose="020B0503020204020204" pitchFamily="34" charset="-122"/>
              </a:rPr>
              <a:t>高斯，是地球磁场的</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万亿倍</a:t>
            </a:r>
            <a:endParaRPr lang="en-US" altLang="zh-CN" sz="2400"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F1A8221C-C02B-4CA7-A04B-3CFC70D001B8}"/>
              </a:ext>
            </a:extLst>
          </p:cNvPr>
          <p:cNvSpPr/>
          <p:nvPr/>
        </p:nvSpPr>
        <p:spPr>
          <a:xfrm>
            <a:off x="7520796" y="6125814"/>
            <a:ext cx="3416320" cy="369332"/>
          </a:xfrm>
          <a:prstGeom prst="rect">
            <a:avLst/>
          </a:prstGeom>
          <a:ln>
            <a:solidFill>
              <a:srgbClr val="0000FF"/>
            </a:solidFill>
          </a:ln>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rPr>
              <a:t>慧眼卫星直接测量宇宙最强磁场</a:t>
            </a:r>
            <a:endParaRPr lang="zh-CN" altLang="en-US" dirty="0"/>
          </a:p>
        </p:txBody>
      </p:sp>
    </p:spTree>
    <p:extLst>
      <p:ext uri="{BB962C8B-B14F-4D97-AF65-F5344CB8AC3E}">
        <p14:creationId xmlns:p14="http://schemas.microsoft.com/office/powerpoint/2010/main" val="642113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https://upload.wikimedia.org/wikipedia/commons/thumb/a/af/Cygnus_X-1.png/1280px-Cygnus_X-1.png">
            <a:extLst>
              <a:ext uri="{FF2B5EF4-FFF2-40B4-BE49-F238E27FC236}">
                <a16:creationId xmlns:a16="http://schemas.microsoft.com/office/drawing/2014/main" id="{B0A0120A-DE62-4469-BF13-F9900936145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864" y="404664"/>
            <a:ext cx="6624736" cy="5504994"/>
          </a:xfrm>
          <a:prstGeom prst="rect">
            <a:avLst/>
          </a:prstGeom>
          <a:noFill/>
          <a:ln>
            <a:noFill/>
          </a:ln>
        </p:spPr>
      </p:pic>
      <p:sp>
        <p:nvSpPr>
          <p:cNvPr id="2" name="标题 1">
            <a:extLst>
              <a:ext uri="{FF2B5EF4-FFF2-40B4-BE49-F238E27FC236}">
                <a16:creationId xmlns:a16="http://schemas.microsoft.com/office/drawing/2014/main" id="{4BC03E8E-4416-4A42-B45F-B7C1BAFDCE87}"/>
              </a:ext>
            </a:extLst>
          </p:cNvPr>
          <p:cNvSpPr>
            <a:spLocks noGrp="1"/>
          </p:cNvSpPr>
          <p:nvPr>
            <p:ph type="title"/>
          </p:nvPr>
        </p:nvSpPr>
        <p:spPr>
          <a:xfrm>
            <a:off x="52636" y="1124744"/>
            <a:ext cx="4819650" cy="1325563"/>
          </a:xfrm>
        </p:spPr>
        <p:txBody>
          <a:bodyPr>
            <a:normAutofit/>
          </a:bodyPr>
          <a:lstStyle/>
          <a:p>
            <a:r>
              <a:rPr lang="zh-CN" altLang="en-US" dirty="0">
                <a:solidFill>
                  <a:srgbClr val="0000FF"/>
                </a:solidFill>
              </a:rPr>
              <a:t>致密天体吸积物质</a:t>
            </a:r>
            <a:br>
              <a:rPr lang="en-US" altLang="zh-CN" dirty="0">
                <a:solidFill>
                  <a:srgbClr val="0000FF"/>
                </a:solidFill>
              </a:rPr>
            </a:br>
            <a:r>
              <a:rPr lang="zh-CN" altLang="en-US" dirty="0">
                <a:solidFill>
                  <a:srgbClr val="0000FF"/>
                </a:solidFill>
              </a:rPr>
              <a:t>释放巨大的引力能</a:t>
            </a:r>
          </a:p>
        </p:txBody>
      </p:sp>
      <p:sp>
        <p:nvSpPr>
          <p:cNvPr id="6" name="矩形 5">
            <a:extLst>
              <a:ext uri="{FF2B5EF4-FFF2-40B4-BE49-F238E27FC236}">
                <a16:creationId xmlns:a16="http://schemas.microsoft.com/office/drawing/2014/main" id="{91517868-59F9-42D2-9220-50C46B5529B8}"/>
              </a:ext>
            </a:extLst>
          </p:cNvPr>
          <p:cNvSpPr/>
          <p:nvPr/>
        </p:nvSpPr>
        <p:spPr>
          <a:xfrm>
            <a:off x="8926237" y="588302"/>
            <a:ext cx="2155142" cy="369332"/>
          </a:xfrm>
          <a:prstGeom prst="rect">
            <a:avLst/>
          </a:prstGeom>
        </p:spPr>
        <p:txBody>
          <a:bodyPr wrap="none">
            <a:spAutoFit/>
          </a:bodyPr>
          <a:lstStyle/>
          <a:p>
            <a:pPr algn="ctr" eaLnBrk="1" fontAlgn="auto" hangingPunct="1">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天鹅座</a:t>
            </a:r>
            <a:r>
              <a:rPr lang="en-US" altLang="zh-CN" dirty="0">
                <a:solidFill>
                  <a:prstClr val="white"/>
                </a:solidFill>
                <a:latin typeface="微软雅黑" panose="020B0503020204020204" pitchFamily="34" charset="-122"/>
                <a:ea typeface="微软雅黑" panose="020B0503020204020204" pitchFamily="34" charset="-122"/>
              </a:rPr>
              <a:t>(</a:t>
            </a:r>
            <a:r>
              <a:rPr lang="en-US" altLang="zh-CN" dirty="0" err="1">
                <a:solidFill>
                  <a:prstClr val="white"/>
                </a:solidFill>
                <a:latin typeface="微软雅黑" panose="020B0503020204020204" pitchFamily="34" charset="-122"/>
                <a:ea typeface="微软雅黑" panose="020B0503020204020204" pitchFamily="34" charset="-122"/>
              </a:rPr>
              <a:t>Cygus</a:t>
            </a:r>
            <a:r>
              <a:rPr lang="en-US" altLang="zh-CN" dirty="0">
                <a:solidFill>
                  <a:prstClr val="white"/>
                </a:solidFill>
                <a:latin typeface="微软雅黑" panose="020B0503020204020204" pitchFamily="34" charset="-122"/>
                <a:ea typeface="微软雅黑" panose="020B0503020204020204" pitchFamily="34" charset="-122"/>
              </a:rPr>
              <a:t>) X-1</a:t>
            </a:r>
          </a:p>
        </p:txBody>
      </p:sp>
      <p:sp>
        <p:nvSpPr>
          <p:cNvPr id="7" name="矩形 6">
            <a:extLst>
              <a:ext uri="{FF2B5EF4-FFF2-40B4-BE49-F238E27FC236}">
                <a16:creationId xmlns:a16="http://schemas.microsoft.com/office/drawing/2014/main" id="{B211E4FA-43BA-4FB1-93AF-F5C5959EEA3E}"/>
              </a:ext>
            </a:extLst>
          </p:cNvPr>
          <p:cNvSpPr/>
          <p:nvPr/>
        </p:nvSpPr>
        <p:spPr>
          <a:xfrm>
            <a:off x="195997" y="2736502"/>
            <a:ext cx="4565338" cy="1200329"/>
          </a:xfrm>
          <a:prstGeom prst="rect">
            <a:avLst/>
          </a:prstGeom>
        </p:spPr>
        <p:txBody>
          <a:bodyPr wrap="square">
            <a:spAutoFit/>
          </a:bodyPr>
          <a:lstStyle/>
          <a:p>
            <a:pPr algn="ctr" eaLnBrk="1" fontAlgn="auto" hangingPunct="1">
              <a:spcBef>
                <a:spcPts val="0"/>
              </a:spcBef>
              <a:spcAft>
                <a:spcPts val="0"/>
              </a:spcAft>
            </a:pPr>
            <a:r>
              <a:rPr lang="zh-CN" altLang="en-US" sz="2400" dirty="0">
                <a:latin typeface="微软雅黑" panose="020B0503020204020204" pitchFamily="34" charset="-122"/>
                <a:ea typeface="微软雅黑" panose="020B0503020204020204" pitchFamily="34" charset="-122"/>
              </a:rPr>
              <a:t>黑洞吸引周围物质，形成吸积盘，物质摩擦，转移角动量掉入黑洞，且加热吸积盘，产生强烈辐射</a:t>
            </a:r>
            <a:endParaRPr lang="en-US" altLang="zh-CN" sz="2400"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2A6FA376-01C1-4BAE-BA74-F673249F7FA7}"/>
              </a:ext>
            </a:extLst>
          </p:cNvPr>
          <p:cNvSpPr/>
          <p:nvPr/>
        </p:nvSpPr>
        <p:spPr>
          <a:xfrm>
            <a:off x="322520" y="4725144"/>
            <a:ext cx="4568052" cy="646331"/>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物质掉入黑洞释放的能量可达</a:t>
            </a:r>
            <a:r>
              <a:rPr lang="en-US" altLang="zh-CN" b="1" dirty="0">
                <a:latin typeface="微软雅黑" panose="020B0503020204020204" pitchFamily="34" charset="-122"/>
                <a:ea typeface="微软雅黑" panose="020B0503020204020204" pitchFamily="34" charset="-122"/>
              </a:rPr>
              <a:t>0.1-0.4mc</a:t>
            </a:r>
            <a:r>
              <a:rPr lang="en-US" altLang="zh-CN" b="1" baseline="30000" dirty="0">
                <a:latin typeface="微软雅黑" panose="020B0503020204020204" pitchFamily="34" charset="-122"/>
                <a:ea typeface="微软雅黑" panose="020B0503020204020204" pitchFamily="34" charset="-122"/>
              </a:rPr>
              <a:t>2</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而核聚变释放的能量只有</a:t>
            </a:r>
            <a:r>
              <a:rPr lang="en-US" altLang="zh-CN" b="1" dirty="0">
                <a:latin typeface="微软雅黑" panose="020B0503020204020204" pitchFamily="34" charset="-122"/>
                <a:ea typeface="微软雅黑" panose="020B0503020204020204" pitchFamily="34" charset="-122"/>
              </a:rPr>
              <a:t>0.0075mc</a:t>
            </a:r>
            <a:r>
              <a:rPr lang="en-US" altLang="zh-CN" b="1" baseline="30000" dirty="0">
                <a:latin typeface="微软雅黑" panose="020B0503020204020204" pitchFamily="34" charset="-122"/>
                <a:ea typeface="微软雅黑" panose="020B0503020204020204" pitchFamily="34" charset="-122"/>
              </a:rPr>
              <a:t>2</a:t>
            </a:r>
            <a:endParaRPr lang="zh-CN" altLang="en-US" dirty="0"/>
          </a:p>
        </p:txBody>
      </p:sp>
    </p:spTree>
    <p:extLst>
      <p:ext uri="{BB962C8B-B14F-4D97-AF65-F5344CB8AC3E}">
        <p14:creationId xmlns:p14="http://schemas.microsoft.com/office/powerpoint/2010/main" val="23419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E048F-9CF0-4861-A259-12B12DF817DD}"/>
              </a:ext>
            </a:extLst>
          </p:cNvPr>
          <p:cNvSpPr>
            <a:spLocks noGrp="1"/>
          </p:cNvSpPr>
          <p:nvPr>
            <p:ph type="title"/>
          </p:nvPr>
        </p:nvSpPr>
        <p:spPr>
          <a:xfrm>
            <a:off x="838200" y="158752"/>
            <a:ext cx="10515600" cy="750888"/>
          </a:xfrm>
        </p:spPr>
        <p:txBody>
          <a:bodyPr/>
          <a:lstStyle/>
          <a:p>
            <a:r>
              <a:rPr lang="zh-CN" altLang="en-US"/>
              <a:t>伽马暴研究的重要意义</a:t>
            </a:r>
            <a:endParaRPr lang="zh-CN" altLang="en-US" dirty="0"/>
          </a:p>
        </p:txBody>
      </p:sp>
      <p:sp>
        <p:nvSpPr>
          <p:cNvPr id="4" name="灯片编号占位符 3">
            <a:extLst>
              <a:ext uri="{FF2B5EF4-FFF2-40B4-BE49-F238E27FC236}">
                <a16:creationId xmlns:a16="http://schemas.microsoft.com/office/drawing/2014/main" id="{78F92405-F646-49C5-9747-4BF3EFA41AA7}"/>
              </a:ext>
            </a:extLst>
          </p:cNvPr>
          <p:cNvSpPr>
            <a:spLocks noGrp="1"/>
          </p:cNvSpPr>
          <p:nvPr>
            <p:ph type="sldNum" sz="quarter" idx="12"/>
          </p:nvPr>
        </p:nvSpPr>
        <p:spPr>
          <a:xfrm>
            <a:off x="8610600" y="6356354"/>
            <a:ext cx="2743200" cy="365125"/>
          </a:xfrm>
        </p:spPr>
        <p:txBody>
          <a:bodyPr/>
          <a:lstStyle/>
          <a:p>
            <a:pPr>
              <a:defRPr/>
            </a:pPr>
            <a:fld id="{C3097149-1E52-4B4B-8ACA-C18CD0D55D8A}" type="slidenum">
              <a:rPr lang="zh-CN" altLang="en-US" smtClean="0"/>
              <a:pPr>
                <a:defRPr/>
              </a:pPr>
              <a:t>14</a:t>
            </a:fld>
            <a:endParaRPr lang="zh-CN" altLang="en-US" dirty="0"/>
          </a:p>
        </p:txBody>
      </p:sp>
      <p:pic>
        <p:nvPicPr>
          <p:cNvPr id="5" name="图片 4">
            <a:extLst>
              <a:ext uri="{FF2B5EF4-FFF2-40B4-BE49-F238E27FC236}">
                <a16:creationId xmlns:a16="http://schemas.microsoft.com/office/drawing/2014/main" id="{D6BC2367-B7A3-4CD9-8283-81FE190B5A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7495" y="1269887"/>
            <a:ext cx="4401660" cy="2478134"/>
          </a:xfrm>
          <a:prstGeom prst="rect">
            <a:avLst/>
          </a:prstGeom>
        </p:spPr>
      </p:pic>
      <p:pic>
        <p:nvPicPr>
          <p:cNvPr id="6" name="图片 5">
            <a:extLst>
              <a:ext uri="{FF2B5EF4-FFF2-40B4-BE49-F238E27FC236}">
                <a16:creationId xmlns:a16="http://schemas.microsoft.com/office/drawing/2014/main" id="{FCD9D1EA-355D-4FD8-85C6-EBD7D6ED0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930" y="4149218"/>
            <a:ext cx="2863510" cy="2205001"/>
          </a:xfrm>
          <a:prstGeom prst="rect">
            <a:avLst/>
          </a:prstGeom>
        </p:spPr>
      </p:pic>
      <p:pic>
        <p:nvPicPr>
          <p:cNvPr id="7" name="图片 6">
            <a:extLst>
              <a:ext uri="{FF2B5EF4-FFF2-40B4-BE49-F238E27FC236}">
                <a16:creationId xmlns:a16="http://schemas.microsoft.com/office/drawing/2014/main" id="{C008DDF9-6D80-4486-A68C-2C5F7A3C3D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89" r="2740"/>
          <a:stretch/>
        </p:blipFill>
        <p:spPr>
          <a:xfrm>
            <a:off x="2488005" y="4151531"/>
            <a:ext cx="3344714" cy="2195432"/>
          </a:xfrm>
          <a:prstGeom prst="rect">
            <a:avLst/>
          </a:prstGeom>
        </p:spPr>
      </p:pic>
      <p:pic>
        <p:nvPicPr>
          <p:cNvPr id="8" name="图片 7">
            <a:extLst>
              <a:ext uri="{FF2B5EF4-FFF2-40B4-BE49-F238E27FC236}">
                <a16:creationId xmlns:a16="http://schemas.microsoft.com/office/drawing/2014/main" id="{E1B5C4DF-D1E8-4ACA-B933-3D4AEFC0B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8975" y="1153736"/>
            <a:ext cx="3333744" cy="2774116"/>
          </a:xfrm>
          <a:prstGeom prst="rect">
            <a:avLst/>
          </a:prstGeom>
        </p:spPr>
      </p:pic>
    </p:spTree>
    <p:extLst>
      <p:ext uri="{BB962C8B-B14F-4D97-AF65-F5344CB8AC3E}">
        <p14:creationId xmlns:p14="http://schemas.microsoft.com/office/powerpoint/2010/main" val="1026360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88DAD-974D-4B75-82D4-8AC33B8AC032}"/>
              </a:ext>
            </a:extLst>
          </p:cNvPr>
          <p:cNvSpPr>
            <a:spLocks noGrp="1"/>
          </p:cNvSpPr>
          <p:nvPr>
            <p:ph type="title"/>
          </p:nvPr>
        </p:nvSpPr>
        <p:spPr>
          <a:xfrm>
            <a:off x="838200" y="2420888"/>
            <a:ext cx="10515600" cy="750888"/>
          </a:xfrm>
        </p:spPr>
        <p:txBody>
          <a:bodyPr/>
          <a:lstStyle/>
          <a:p>
            <a:r>
              <a:rPr lang="zh-CN" altLang="en-US" dirty="0"/>
              <a:t>伽马射线暴空间探测研究</a:t>
            </a:r>
          </a:p>
        </p:txBody>
      </p:sp>
      <p:sp>
        <p:nvSpPr>
          <p:cNvPr id="4" name="灯片编号占位符 3">
            <a:extLst>
              <a:ext uri="{FF2B5EF4-FFF2-40B4-BE49-F238E27FC236}">
                <a16:creationId xmlns:a16="http://schemas.microsoft.com/office/drawing/2014/main" id="{B4ADABE7-E723-4BB9-80E4-ADE868AD9EC9}"/>
              </a:ext>
            </a:extLst>
          </p:cNvPr>
          <p:cNvSpPr>
            <a:spLocks noGrp="1"/>
          </p:cNvSpPr>
          <p:nvPr>
            <p:ph type="sldNum" sz="quarter" idx="12"/>
          </p:nvPr>
        </p:nvSpPr>
        <p:spPr/>
        <p:txBody>
          <a:bodyPr/>
          <a:lstStyle/>
          <a:p>
            <a:pPr>
              <a:defRPr/>
            </a:pPr>
            <a:fld id="{C3097149-1E52-4B4B-8ACA-C18CD0D55D8A}" type="slidenum">
              <a:rPr lang="zh-CN" altLang="en-US" smtClean="0"/>
              <a:pPr>
                <a:defRPr/>
              </a:pPr>
              <a:t>15</a:t>
            </a:fld>
            <a:endParaRPr lang="zh-CN" altLang="en-US" dirty="0"/>
          </a:p>
        </p:txBody>
      </p:sp>
    </p:spTree>
    <p:extLst>
      <p:ext uri="{BB962C8B-B14F-4D97-AF65-F5344CB8AC3E}">
        <p14:creationId xmlns:p14="http://schemas.microsoft.com/office/powerpoint/2010/main" val="818801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9E0716-C6D6-46A2-ADE1-93B803000395}"/>
              </a:ext>
            </a:extLst>
          </p:cNvPr>
          <p:cNvSpPr>
            <a:spLocks noGrp="1"/>
          </p:cNvSpPr>
          <p:nvPr>
            <p:ph type="title"/>
          </p:nvPr>
        </p:nvSpPr>
        <p:spPr/>
        <p:txBody>
          <a:bodyPr/>
          <a:lstStyle/>
          <a:p>
            <a:r>
              <a:rPr lang="zh-CN" altLang="en-US" dirty="0"/>
              <a:t>伽马射线光子探测：入射 </a:t>
            </a:r>
            <a:r>
              <a:rPr lang="en-US" altLang="zh-CN" dirty="0"/>
              <a:t>vs. </a:t>
            </a:r>
            <a:r>
              <a:rPr lang="zh-CN" altLang="en-US" dirty="0"/>
              <a:t>记录</a:t>
            </a:r>
          </a:p>
        </p:txBody>
      </p:sp>
      <p:sp>
        <p:nvSpPr>
          <p:cNvPr id="3" name="内容占位符 2">
            <a:extLst>
              <a:ext uri="{FF2B5EF4-FFF2-40B4-BE49-F238E27FC236}">
                <a16:creationId xmlns:a16="http://schemas.microsoft.com/office/drawing/2014/main" id="{C22A7C52-5D36-4D94-B23E-58E6601F4FD2}"/>
              </a:ext>
            </a:extLst>
          </p:cNvPr>
          <p:cNvSpPr>
            <a:spLocks noGrp="1"/>
          </p:cNvSpPr>
          <p:nvPr>
            <p:ph idx="1"/>
          </p:nvPr>
        </p:nvSpPr>
        <p:spPr>
          <a:xfrm>
            <a:off x="943345" y="1082799"/>
            <a:ext cx="8229600" cy="1896066"/>
          </a:xfrm>
        </p:spPr>
        <p:txBody>
          <a:bodyPr>
            <a:normAutofit/>
          </a:bodyPr>
          <a:lstStyle/>
          <a:p>
            <a:r>
              <a:rPr lang="zh-CN" altLang="en-US" dirty="0"/>
              <a:t>光子的属性：到达时间、能量、方向、偏振</a:t>
            </a:r>
            <a:endParaRPr lang="en-US" altLang="zh-CN" dirty="0"/>
          </a:p>
          <a:p>
            <a:pPr lvl="1"/>
            <a:r>
              <a:rPr lang="zh-CN" altLang="en-US" dirty="0"/>
              <a:t>时间：到达探测器的时间，精度通常在秒</a:t>
            </a:r>
            <a:r>
              <a:rPr lang="en-US" altLang="zh-CN" dirty="0"/>
              <a:t>~</a:t>
            </a:r>
            <a:r>
              <a:rPr lang="zh-CN" altLang="en-US" dirty="0"/>
              <a:t>微秒</a:t>
            </a:r>
            <a:endParaRPr lang="en-US" altLang="zh-CN" dirty="0"/>
          </a:p>
          <a:p>
            <a:pPr lvl="1"/>
            <a:r>
              <a:rPr lang="zh-CN" altLang="en-US" dirty="0"/>
              <a:t>能量：通常情况，记录能量 </a:t>
            </a:r>
            <a:r>
              <a:rPr lang="zh-CN" altLang="en-US" dirty="0">
                <a:solidFill>
                  <a:srgbClr val="FF0000"/>
                </a:solidFill>
              </a:rPr>
              <a:t>不等同于 </a:t>
            </a:r>
            <a:r>
              <a:rPr lang="zh-CN" altLang="en-US" dirty="0"/>
              <a:t>入射能量</a:t>
            </a:r>
            <a:endParaRPr lang="en-US" altLang="zh-CN" dirty="0"/>
          </a:p>
          <a:p>
            <a:pPr lvl="1"/>
            <a:r>
              <a:rPr lang="zh-CN" altLang="en-US" dirty="0"/>
              <a:t>方向：单个伽马光子的方向难以测量，有些探测器甚至无法测量</a:t>
            </a:r>
            <a:endParaRPr lang="en-US" altLang="zh-CN" dirty="0"/>
          </a:p>
          <a:p>
            <a:pPr lvl="1"/>
            <a:r>
              <a:rPr lang="zh-CN" altLang="en-US" dirty="0"/>
              <a:t>偏振：电场方向</a:t>
            </a:r>
            <a:endParaRPr lang="en-US" altLang="zh-CN" dirty="0"/>
          </a:p>
          <a:p>
            <a:endParaRPr lang="en-US" altLang="zh-CN" dirty="0"/>
          </a:p>
          <a:p>
            <a:endParaRPr lang="en-US" altLang="zh-CN" dirty="0"/>
          </a:p>
          <a:p>
            <a:endParaRPr lang="en-US" altLang="zh-CN" dirty="0"/>
          </a:p>
        </p:txBody>
      </p:sp>
      <p:sp>
        <p:nvSpPr>
          <p:cNvPr id="4" name="灯片编号占位符 3">
            <a:extLst>
              <a:ext uri="{FF2B5EF4-FFF2-40B4-BE49-F238E27FC236}">
                <a16:creationId xmlns:a16="http://schemas.microsoft.com/office/drawing/2014/main" id="{C4D82C68-D2B5-4339-AE30-6CE7F29F59EB}"/>
              </a:ext>
            </a:extLst>
          </p:cNvPr>
          <p:cNvSpPr>
            <a:spLocks noGrp="1"/>
          </p:cNvSpPr>
          <p:nvPr>
            <p:ph type="sldNum" sz="quarter" idx="12"/>
          </p:nvPr>
        </p:nvSpPr>
        <p:spPr/>
        <p:txBody>
          <a:bodyPr/>
          <a:lstStyle/>
          <a:p>
            <a:pPr>
              <a:defRPr/>
            </a:pPr>
            <a:fld id="{C3097149-1E52-4B4B-8ACA-C18CD0D55D8A}" type="slidenum">
              <a:rPr lang="zh-CN" altLang="en-US" smtClean="0"/>
              <a:pPr>
                <a:defRPr/>
              </a:pPr>
              <a:t>16</a:t>
            </a:fld>
            <a:endParaRPr lang="zh-CN" altLang="en-US" dirty="0"/>
          </a:p>
        </p:txBody>
      </p:sp>
      <p:pic>
        <p:nvPicPr>
          <p:cNvPr id="6" name="图片 5">
            <a:extLst>
              <a:ext uri="{FF2B5EF4-FFF2-40B4-BE49-F238E27FC236}">
                <a16:creationId xmlns:a16="http://schemas.microsoft.com/office/drawing/2014/main" id="{9437BA73-94A6-4353-9062-ECDA26D7F8ED}"/>
              </a:ext>
            </a:extLst>
          </p:cNvPr>
          <p:cNvPicPr>
            <a:picLocks noChangeAspect="1"/>
          </p:cNvPicPr>
          <p:nvPr/>
        </p:nvPicPr>
        <p:blipFill>
          <a:blip r:embed="rId2"/>
          <a:stretch>
            <a:fillRect/>
          </a:stretch>
        </p:blipFill>
        <p:spPr>
          <a:xfrm>
            <a:off x="5599740" y="2720177"/>
            <a:ext cx="5423283" cy="3368283"/>
          </a:xfrm>
          <a:prstGeom prst="rect">
            <a:avLst/>
          </a:prstGeom>
        </p:spPr>
      </p:pic>
      <p:sp>
        <p:nvSpPr>
          <p:cNvPr id="8" name="矩形 7">
            <a:extLst>
              <a:ext uri="{FF2B5EF4-FFF2-40B4-BE49-F238E27FC236}">
                <a16:creationId xmlns:a16="http://schemas.microsoft.com/office/drawing/2014/main" id="{5BF94E96-8E73-4F6C-B261-7498D290A5A3}"/>
              </a:ext>
            </a:extLst>
          </p:cNvPr>
          <p:cNvSpPr/>
          <p:nvPr/>
        </p:nvSpPr>
        <p:spPr>
          <a:xfrm>
            <a:off x="6599061" y="6075148"/>
            <a:ext cx="4660250" cy="646331"/>
          </a:xfrm>
          <a:prstGeom prst="rect">
            <a:avLst/>
          </a:prstGeom>
          <a:solidFill>
            <a:schemeClr val="bg2"/>
          </a:solidFill>
          <a:ln>
            <a:solidFill>
              <a:srgbClr val="FF0000"/>
            </a:solidFill>
          </a:ln>
        </p:spPr>
        <p:txBody>
          <a:bodyPr wrap="none">
            <a:spAutoFit/>
          </a:bodyPr>
          <a:lstStyle/>
          <a:p>
            <a:r>
              <a:rPr lang="zh-CN" altLang="en-US" dirty="0"/>
              <a:t>能量：入射能量 </a:t>
            </a:r>
            <a:r>
              <a:rPr lang="en-US" altLang="zh-CN" dirty="0"/>
              <a:t>– </a:t>
            </a:r>
            <a:r>
              <a:rPr lang="zh-CN" altLang="en-US" dirty="0"/>
              <a:t>沉积能量 </a:t>
            </a:r>
            <a:r>
              <a:rPr lang="en-US" altLang="zh-CN" dirty="0"/>
              <a:t>– </a:t>
            </a:r>
            <a:r>
              <a:rPr lang="zh-CN" altLang="en-US" dirty="0"/>
              <a:t>能道</a:t>
            </a:r>
            <a:r>
              <a:rPr lang="en-US" altLang="zh-CN" dirty="0"/>
              <a:t>(channel)</a:t>
            </a:r>
          </a:p>
          <a:p>
            <a:r>
              <a:rPr lang="zh-CN" altLang="en-US" dirty="0"/>
              <a:t>时间：到达探测器的时间  </a:t>
            </a:r>
            <a:r>
              <a:rPr lang="en-US" altLang="zh-CN" dirty="0"/>
              <a:t>-  </a:t>
            </a:r>
            <a:r>
              <a:rPr lang="zh-CN" altLang="en-US" dirty="0"/>
              <a:t>时间戳</a:t>
            </a:r>
          </a:p>
        </p:txBody>
      </p:sp>
      <p:pic>
        <p:nvPicPr>
          <p:cNvPr id="13" name="图片 12">
            <a:extLst>
              <a:ext uri="{FF2B5EF4-FFF2-40B4-BE49-F238E27FC236}">
                <a16:creationId xmlns:a16="http://schemas.microsoft.com/office/drawing/2014/main" id="{EDDA8DB6-FD5F-4CA9-B7E9-C489DFABD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1" y="3233470"/>
            <a:ext cx="3741371" cy="3109916"/>
          </a:xfrm>
          <a:prstGeom prst="rect">
            <a:avLst/>
          </a:prstGeom>
        </p:spPr>
      </p:pic>
    </p:spTree>
    <p:extLst>
      <p:ext uri="{BB962C8B-B14F-4D97-AF65-F5344CB8AC3E}">
        <p14:creationId xmlns:p14="http://schemas.microsoft.com/office/powerpoint/2010/main" val="4190446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A15DCF-0754-45CD-8E38-CB42756330B2}"/>
              </a:ext>
            </a:extLst>
          </p:cNvPr>
          <p:cNvSpPr>
            <a:spLocks noGrp="1"/>
          </p:cNvSpPr>
          <p:nvPr>
            <p:ph type="title"/>
          </p:nvPr>
        </p:nvSpPr>
        <p:spPr/>
        <p:txBody>
          <a:bodyPr/>
          <a:lstStyle/>
          <a:p>
            <a:r>
              <a:rPr lang="zh-CN" altLang="en-US" dirty="0"/>
              <a:t>伽马光子与物质的相互作用</a:t>
            </a:r>
          </a:p>
        </p:txBody>
      </p:sp>
      <p:sp>
        <p:nvSpPr>
          <p:cNvPr id="4" name="灯片编号占位符 3">
            <a:extLst>
              <a:ext uri="{FF2B5EF4-FFF2-40B4-BE49-F238E27FC236}">
                <a16:creationId xmlns:a16="http://schemas.microsoft.com/office/drawing/2014/main" id="{84A7C622-1225-4699-990F-AF8AD83E535B}"/>
              </a:ext>
            </a:extLst>
          </p:cNvPr>
          <p:cNvSpPr>
            <a:spLocks noGrp="1"/>
          </p:cNvSpPr>
          <p:nvPr>
            <p:ph type="sldNum" sz="quarter" idx="12"/>
          </p:nvPr>
        </p:nvSpPr>
        <p:spPr/>
        <p:txBody>
          <a:bodyPr/>
          <a:lstStyle/>
          <a:p>
            <a:pPr>
              <a:defRPr/>
            </a:pPr>
            <a:fld id="{C3097149-1E52-4B4B-8ACA-C18CD0D55D8A}" type="slidenum">
              <a:rPr lang="zh-CN" altLang="en-US" smtClean="0"/>
              <a:pPr>
                <a:defRPr/>
              </a:pPr>
              <a:t>17</a:t>
            </a:fld>
            <a:endParaRPr lang="zh-CN" altLang="en-US" dirty="0"/>
          </a:p>
        </p:txBody>
      </p:sp>
      <p:sp>
        <p:nvSpPr>
          <p:cNvPr id="13" name="内容占位符 12">
            <a:extLst>
              <a:ext uri="{FF2B5EF4-FFF2-40B4-BE49-F238E27FC236}">
                <a16:creationId xmlns:a16="http://schemas.microsoft.com/office/drawing/2014/main" id="{9CF7B31E-2D12-485A-925D-3C4E5A95CAFF}"/>
              </a:ext>
            </a:extLst>
          </p:cNvPr>
          <p:cNvSpPr>
            <a:spLocks noGrp="1"/>
          </p:cNvSpPr>
          <p:nvPr>
            <p:ph idx="1"/>
          </p:nvPr>
        </p:nvSpPr>
        <p:spPr>
          <a:xfrm>
            <a:off x="838200" y="1124745"/>
            <a:ext cx="10515600" cy="1296144"/>
          </a:xfrm>
        </p:spPr>
        <p:txBody>
          <a:bodyPr/>
          <a:lstStyle/>
          <a:p>
            <a:r>
              <a:rPr lang="zh-CN" altLang="en-US" dirty="0"/>
              <a:t>光电效应，康普顿</a:t>
            </a:r>
            <a:r>
              <a:rPr lang="en-US" altLang="zh-CN" dirty="0"/>
              <a:t>-</a:t>
            </a:r>
            <a:r>
              <a:rPr lang="zh-CN" altLang="en-US" dirty="0"/>
              <a:t>吴有训散射，电子对产生</a:t>
            </a:r>
          </a:p>
        </p:txBody>
      </p:sp>
      <p:pic>
        <p:nvPicPr>
          <p:cNvPr id="15" name="图片 14">
            <a:extLst>
              <a:ext uri="{FF2B5EF4-FFF2-40B4-BE49-F238E27FC236}">
                <a16:creationId xmlns:a16="http://schemas.microsoft.com/office/drawing/2014/main" id="{FAD6D808-9BFB-4855-BB57-3DEFF4801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2208865"/>
            <a:ext cx="6048672" cy="3536558"/>
          </a:xfrm>
          <a:prstGeom prst="rect">
            <a:avLst/>
          </a:prstGeom>
        </p:spPr>
      </p:pic>
      <p:pic>
        <p:nvPicPr>
          <p:cNvPr id="17" name="图片 16">
            <a:extLst>
              <a:ext uri="{FF2B5EF4-FFF2-40B4-BE49-F238E27FC236}">
                <a16:creationId xmlns:a16="http://schemas.microsoft.com/office/drawing/2014/main" id="{F6993AB6-B096-47CA-8260-9022678E1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64429"/>
            <a:ext cx="5832648" cy="4225429"/>
          </a:xfrm>
          <a:prstGeom prst="rect">
            <a:avLst/>
          </a:prstGeom>
        </p:spPr>
      </p:pic>
      <p:sp>
        <p:nvSpPr>
          <p:cNvPr id="18" name="矩形 17">
            <a:extLst>
              <a:ext uri="{FF2B5EF4-FFF2-40B4-BE49-F238E27FC236}">
                <a16:creationId xmlns:a16="http://schemas.microsoft.com/office/drawing/2014/main" id="{A5A03119-671F-48BA-A222-44A759B8E611}"/>
              </a:ext>
            </a:extLst>
          </p:cNvPr>
          <p:cNvSpPr/>
          <p:nvPr/>
        </p:nvSpPr>
        <p:spPr>
          <a:xfrm>
            <a:off x="8184232" y="6002614"/>
            <a:ext cx="2608406" cy="369332"/>
          </a:xfrm>
          <a:prstGeom prst="rect">
            <a:avLst/>
          </a:prstGeom>
        </p:spPr>
        <p:txBody>
          <a:bodyPr wrap="none">
            <a:spAutoFit/>
          </a:bodyPr>
          <a:lstStyle/>
          <a:p>
            <a:r>
              <a:rPr lang="zh-CN" altLang="en-US" dirty="0"/>
              <a:t>作用界面</a:t>
            </a:r>
            <a:r>
              <a:rPr lang="en-US" altLang="zh-CN" dirty="0"/>
              <a:t>(cross section)</a:t>
            </a:r>
            <a:endParaRPr lang="zh-CN" altLang="en-US" dirty="0"/>
          </a:p>
        </p:txBody>
      </p:sp>
    </p:spTree>
    <p:extLst>
      <p:ext uri="{BB962C8B-B14F-4D97-AF65-F5344CB8AC3E}">
        <p14:creationId xmlns:p14="http://schemas.microsoft.com/office/powerpoint/2010/main" val="1255791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979FA2-496C-4469-93F3-A14E71319F3F}"/>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11DDABD5-6236-414D-AC26-EF43C9A50BA8}"/>
              </a:ext>
            </a:extLst>
          </p:cNvPr>
          <p:cNvSpPr>
            <a:spLocks noGrp="1"/>
          </p:cNvSpPr>
          <p:nvPr>
            <p:ph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F274FAB-7A44-4066-BAAA-CE9CF1D385D1}"/>
              </a:ext>
            </a:extLst>
          </p:cNvPr>
          <p:cNvSpPr>
            <a:spLocks noGrp="1"/>
          </p:cNvSpPr>
          <p:nvPr>
            <p:ph type="sldNum" sz="quarter" idx="12"/>
          </p:nvPr>
        </p:nvSpPr>
        <p:spPr/>
        <p:txBody>
          <a:bodyPr/>
          <a:lstStyle/>
          <a:p>
            <a:pPr>
              <a:defRPr/>
            </a:pPr>
            <a:fld id="{C3097149-1E52-4B4B-8ACA-C18CD0D55D8A}" type="slidenum">
              <a:rPr lang="zh-CN" altLang="en-US" smtClean="0"/>
              <a:pPr>
                <a:defRPr/>
              </a:pPr>
              <a:t>18</a:t>
            </a:fld>
            <a:endParaRPr lang="zh-CN" altLang="en-US" dirty="0"/>
          </a:p>
        </p:txBody>
      </p:sp>
      <p:pic>
        <p:nvPicPr>
          <p:cNvPr id="5" name="内容占位符 5">
            <a:extLst>
              <a:ext uri="{FF2B5EF4-FFF2-40B4-BE49-F238E27FC236}">
                <a16:creationId xmlns:a16="http://schemas.microsoft.com/office/drawing/2014/main" id="{103B7A4F-687E-4CC5-A8A2-B3FD12259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928" y="2132855"/>
            <a:ext cx="3816424" cy="2616977"/>
          </a:xfrm>
          <a:prstGeom prst="rect">
            <a:avLst/>
          </a:prstGeom>
        </p:spPr>
      </p:pic>
      <p:pic>
        <p:nvPicPr>
          <p:cNvPr id="6" name="图片 5">
            <a:extLst>
              <a:ext uri="{FF2B5EF4-FFF2-40B4-BE49-F238E27FC236}">
                <a16:creationId xmlns:a16="http://schemas.microsoft.com/office/drawing/2014/main" id="{10A94D77-1AE7-45EF-856E-B25F114A6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1947953"/>
            <a:ext cx="3816424" cy="2962094"/>
          </a:xfrm>
          <a:prstGeom prst="rect">
            <a:avLst/>
          </a:prstGeom>
        </p:spPr>
      </p:pic>
    </p:spTree>
    <p:extLst>
      <p:ext uri="{BB962C8B-B14F-4D97-AF65-F5344CB8AC3E}">
        <p14:creationId xmlns:p14="http://schemas.microsoft.com/office/powerpoint/2010/main" val="877627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334743-7ADE-4831-A86E-78A0CF955A0E}"/>
              </a:ext>
            </a:extLst>
          </p:cNvPr>
          <p:cNvSpPr>
            <a:spLocks noGrp="1"/>
          </p:cNvSpPr>
          <p:nvPr>
            <p:ph type="title"/>
          </p:nvPr>
        </p:nvSpPr>
        <p:spPr>
          <a:xfrm>
            <a:off x="119336" y="158752"/>
            <a:ext cx="5976664" cy="750888"/>
          </a:xfrm>
        </p:spPr>
        <p:txBody>
          <a:bodyPr>
            <a:normAutofit/>
          </a:bodyPr>
          <a:lstStyle/>
          <a:p>
            <a:r>
              <a:rPr lang="zh-CN" altLang="en-US" dirty="0"/>
              <a:t>事例数据，光变曲线，能谱</a:t>
            </a:r>
          </a:p>
        </p:txBody>
      </p:sp>
      <p:sp>
        <p:nvSpPr>
          <p:cNvPr id="3" name="内容占位符 2">
            <a:extLst>
              <a:ext uri="{FF2B5EF4-FFF2-40B4-BE49-F238E27FC236}">
                <a16:creationId xmlns:a16="http://schemas.microsoft.com/office/drawing/2014/main" id="{3AB733B8-A903-4872-B78B-0168341CE88A}"/>
              </a:ext>
            </a:extLst>
          </p:cNvPr>
          <p:cNvSpPr>
            <a:spLocks noGrp="1"/>
          </p:cNvSpPr>
          <p:nvPr>
            <p:ph idx="1"/>
          </p:nvPr>
        </p:nvSpPr>
        <p:spPr>
          <a:xfrm>
            <a:off x="838200" y="1124744"/>
            <a:ext cx="4752528" cy="1296143"/>
          </a:xfrm>
        </p:spPr>
        <p:txBody>
          <a:bodyPr>
            <a:normAutofit/>
          </a:bodyPr>
          <a:lstStyle/>
          <a:p>
            <a:r>
              <a:rPr lang="zh-CN" altLang="en-US" dirty="0"/>
              <a:t>事例数据（</a:t>
            </a:r>
            <a:r>
              <a:rPr lang="en-US" altLang="zh-CN" dirty="0"/>
              <a:t>event data</a:t>
            </a:r>
            <a:r>
              <a:rPr lang="zh-CN" altLang="en-US" dirty="0"/>
              <a:t>）</a:t>
            </a:r>
            <a:endParaRPr lang="en-US" altLang="zh-CN" dirty="0"/>
          </a:p>
          <a:p>
            <a:pPr lvl="1"/>
            <a:r>
              <a:rPr lang="zh-CN" altLang="en-US" dirty="0"/>
              <a:t>逐个事例</a:t>
            </a:r>
            <a:r>
              <a:rPr lang="en-US" altLang="zh-CN" dirty="0"/>
              <a:t>(event-by-event)</a:t>
            </a:r>
            <a:r>
              <a:rPr lang="zh-CN" altLang="en-US" dirty="0"/>
              <a:t>记录，</a:t>
            </a:r>
            <a:endParaRPr lang="en-US" altLang="zh-CN" dirty="0"/>
          </a:p>
          <a:p>
            <a:pPr marL="342900" lvl="1" indent="0">
              <a:buNone/>
            </a:pPr>
            <a:r>
              <a:rPr lang="en-US" altLang="zh-CN" dirty="0"/>
              <a:t>     </a:t>
            </a:r>
            <a:r>
              <a:rPr lang="zh-CN" altLang="en-US" dirty="0"/>
              <a:t>也叫计数</a:t>
            </a:r>
            <a:r>
              <a:rPr lang="en-US" altLang="zh-CN" dirty="0"/>
              <a:t>(counts)</a:t>
            </a:r>
            <a:endParaRPr lang="zh-CN" altLang="en-US" dirty="0"/>
          </a:p>
        </p:txBody>
      </p:sp>
      <p:sp>
        <p:nvSpPr>
          <p:cNvPr id="4" name="灯片编号占位符 3">
            <a:extLst>
              <a:ext uri="{FF2B5EF4-FFF2-40B4-BE49-F238E27FC236}">
                <a16:creationId xmlns:a16="http://schemas.microsoft.com/office/drawing/2014/main" id="{4A9A607A-DB72-4CED-89F0-6A78471FA81E}"/>
              </a:ext>
            </a:extLst>
          </p:cNvPr>
          <p:cNvSpPr>
            <a:spLocks noGrp="1"/>
          </p:cNvSpPr>
          <p:nvPr>
            <p:ph type="sldNum" sz="quarter" idx="12"/>
          </p:nvPr>
        </p:nvSpPr>
        <p:spPr/>
        <p:txBody>
          <a:bodyPr/>
          <a:lstStyle/>
          <a:p>
            <a:pPr>
              <a:defRPr/>
            </a:pPr>
            <a:fld id="{C3097149-1E52-4B4B-8ACA-C18CD0D55D8A}" type="slidenum">
              <a:rPr lang="zh-CN" altLang="en-US" smtClean="0"/>
              <a:pPr>
                <a:defRPr/>
              </a:pPr>
              <a:t>19</a:t>
            </a:fld>
            <a:endParaRPr lang="zh-CN" altLang="en-US" dirty="0"/>
          </a:p>
        </p:txBody>
      </p:sp>
      <p:pic>
        <p:nvPicPr>
          <p:cNvPr id="5" name="图片 4">
            <a:extLst>
              <a:ext uri="{FF2B5EF4-FFF2-40B4-BE49-F238E27FC236}">
                <a16:creationId xmlns:a16="http://schemas.microsoft.com/office/drawing/2014/main" id="{1C4C10C0-5D63-45E4-8F5F-DDEFF84D82ED}"/>
              </a:ext>
            </a:extLst>
          </p:cNvPr>
          <p:cNvPicPr>
            <a:picLocks noChangeAspect="1"/>
          </p:cNvPicPr>
          <p:nvPr/>
        </p:nvPicPr>
        <p:blipFill>
          <a:blip r:embed="rId2"/>
          <a:stretch>
            <a:fillRect/>
          </a:stretch>
        </p:blipFill>
        <p:spPr>
          <a:xfrm>
            <a:off x="263352" y="2564904"/>
            <a:ext cx="4752528" cy="3343399"/>
          </a:xfrm>
          <a:prstGeom prst="rect">
            <a:avLst/>
          </a:prstGeom>
        </p:spPr>
      </p:pic>
      <p:pic>
        <p:nvPicPr>
          <p:cNvPr id="6" name="图片 5" descr="C:\Users\xiongsl\AppData\Local\Temp\WeChat Files\125196566491446385.jpg">
            <a:extLst>
              <a:ext uri="{FF2B5EF4-FFF2-40B4-BE49-F238E27FC236}">
                <a16:creationId xmlns:a16="http://schemas.microsoft.com/office/drawing/2014/main" id="{1E0F6023-E14F-4DCD-AC6B-72414D016CD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80076" y="260648"/>
            <a:ext cx="5076564" cy="3165078"/>
          </a:xfrm>
          <a:prstGeom prst="rect">
            <a:avLst/>
          </a:prstGeom>
          <a:noFill/>
          <a:ln>
            <a:noFill/>
          </a:ln>
        </p:spPr>
      </p:pic>
      <p:cxnSp>
        <p:nvCxnSpPr>
          <p:cNvPr id="7" name="直接箭头连接符 6">
            <a:extLst>
              <a:ext uri="{FF2B5EF4-FFF2-40B4-BE49-F238E27FC236}">
                <a16:creationId xmlns:a16="http://schemas.microsoft.com/office/drawing/2014/main" id="{011CEEF8-DE5A-4332-9F25-431BC8597BD6}"/>
              </a:ext>
            </a:extLst>
          </p:cNvPr>
          <p:cNvCxnSpPr/>
          <p:nvPr/>
        </p:nvCxnSpPr>
        <p:spPr>
          <a:xfrm flipV="1">
            <a:off x="7464152" y="2704152"/>
            <a:ext cx="0" cy="61206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E5C624E3-66EC-4C0A-B2C6-4336346BA034}"/>
              </a:ext>
            </a:extLst>
          </p:cNvPr>
          <p:cNvCxnSpPr/>
          <p:nvPr/>
        </p:nvCxnSpPr>
        <p:spPr>
          <a:xfrm flipV="1">
            <a:off x="8112224" y="2704152"/>
            <a:ext cx="0" cy="61206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CB25DDCA-924C-4687-8B4E-8A1766435229}"/>
              </a:ext>
            </a:extLst>
          </p:cNvPr>
          <p:cNvCxnSpPr/>
          <p:nvPr/>
        </p:nvCxnSpPr>
        <p:spPr>
          <a:xfrm flipV="1">
            <a:off x="9264352" y="2704152"/>
            <a:ext cx="0" cy="61206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ECE5F236-B5C0-4A1B-BEDC-A3280292B7F7}"/>
              </a:ext>
            </a:extLst>
          </p:cNvPr>
          <p:cNvSpPr/>
          <p:nvPr/>
        </p:nvSpPr>
        <p:spPr>
          <a:xfrm>
            <a:off x="6780076" y="3322607"/>
            <a:ext cx="2800767" cy="461665"/>
          </a:xfrm>
          <a:prstGeom prst="rect">
            <a:avLst/>
          </a:prstGeom>
        </p:spPr>
        <p:txBody>
          <a:bodyPr wrap="none">
            <a:spAutoFit/>
          </a:bodyPr>
          <a:lstStyle/>
          <a:p>
            <a:r>
              <a:rPr lang="zh-CN" altLang="en-US" dirty="0">
                <a:solidFill>
                  <a:srgbClr val="0066FF"/>
                </a:solidFill>
                <a:latin typeface="黑体" panose="02010609060101010101" pitchFamily="49" charset="-122"/>
                <a:ea typeface="黑体" panose="02010609060101010101" pitchFamily="49" charset="-122"/>
              </a:rPr>
              <a:t>  </a:t>
            </a:r>
            <a:r>
              <a:rPr lang="zh-CN" altLang="en-US" sz="2400" dirty="0">
                <a:solidFill>
                  <a:srgbClr val="0066FF"/>
                </a:solidFill>
                <a:latin typeface="黑体" panose="02010609060101010101" pitchFamily="49" charset="-122"/>
                <a:ea typeface="黑体" panose="02010609060101010101" pitchFamily="49" charset="-122"/>
              </a:rPr>
              <a:t>本底  暴</a:t>
            </a:r>
            <a:r>
              <a:rPr lang="en-US" altLang="zh-CN" sz="2400" dirty="0">
                <a:solidFill>
                  <a:srgbClr val="0066FF"/>
                </a:solidFill>
                <a:latin typeface="黑体" panose="02010609060101010101" pitchFamily="49" charset="-122"/>
                <a:ea typeface="黑体" panose="02010609060101010101" pitchFamily="49" charset="-122"/>
              </a:rPr>
              <a:t>	 </a:t>
            </a:r>
            <a:r>
              <a:rPr lang="zh-CN" altLang="en-US" sz="2400" dirty="0">
                <a:solidFill>
                  <a:srgbClr val="0066FF"/>
                </a:solidFill>
                <a:latin typeface="黑体" panose="02010609060101010101" pitchFamily="49" charset="-122"/>
                <a:ea typeface="黑体" panose="02010609060101010101" pitchFamily="49" charset="-122"/>
              </a:rPr>
              <a:t>本底</a:t>
            </a:r>
          </a:p>
        </p:txBody>
      </p:sp>
      <p:pic>
        <p:nvPicPr>
          <p:cNvPr id="11" name="图片 10">
            <a:extLst>
              <a:ext uri="{FF2B5EF4-FFF2-40B4-BE49-F238E27FC236}">
                <a16:creationId xmlns:a16="http://schemas.microsoft.com/office/drawing/2014/main" id="{93A27D8E-E3FB-4691-83B7-7E70AAA0D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236" y="4038438"/>
            <a:ext cx="5076564" cy="2674150"/>
          </a:xfrm>
          <a:prstGeom prst="rect">
            <a:avLst/>
          </a:prstGeom>
        </p:spPr>
      </p:pic>
    </p:spTree>
    <p:extLst>
      <p:ext uri="{BB962C8B-B14F-4D97-AF65-F5344CB8AC3E}">
        <p14:creationId xmlns:p14="http://schemas.microsoft.com/office/powerpoint/2010/main" val="3441040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5E69EC3-F019-4D81-8778-C2FE36F896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3" name="图片 3">
            <a:extLst>
              <a:ext uri="{FF2B5EF4-FFF2-40B4-BE49-F238E27FC236}">
                <a16:creationId xmlns:a16="http://schemas.microsoft.com/office/drawing/2014/main" id="{66161094-CD20-47CB-9030-7F47309D6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6D8F1E1-F838-4FC5-B25F-2ACBEAE947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3288" y="11358"/>
            <a:ext cx="1128712"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a:extLst>
              <a:ext uri="{FF2B5EF4-FFF2-40B4-BE49-F238E27FC236}">
                <a16:creationId xmlns:a16="http://schemas.microsoft.com/office/drawing/2014/main" id="{D083B805-0157-43EB-93D7-2EB943A2EDA7}"/>
              </a:ext>
            </a:extLst>
          </p:cNvPr>
          <p:cNvSpPr/>
          <p:nvPr/>
        </p:nvSpPr>
        <p:spPr>
          <a:xfrm>
            <a:off x="3048000" y="2648335"/>
            <a:ext cx="6096000" cy="1077218"/>
          </a:xfrm>
          <a:prstGeom prst="rect">
            <a:avLst/>
          </a:prstGeom>
          <a:ln>
            <a:solidFill>
              <a:schemeClr val="accent1"/>
            </a:solidFill>
          </a:ln>
        </p:spPr>
        <p:txBody>
          <a:bodyP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中国科学院高能物理研究所</a:t>
            </a:r>
            <a:endParaRPr lang="en-US" altLang="zh-CN" sz="3200" dirty="0">
              <a:solidFill>
                <a:schemeClr val="bg1"/>
              </a:solidFill>
              <a:latin typeface="微软雅黑" panose="020B0503020204020204" pitchFamily="34" charset="-122"/>
              <a:ea typeface="微软雅黑" panose="020B0503020204020204" pitchFamily="34" charset="-122"/>
            </a:endParaRPr>
          </a:p>
          <a:p>
            <a:pPr algn="ctr"/>
            <a:r>
              <a:rPr lang="zh-CN" altLang="en-US" sz="3200" dirty="0">
                <a:solidFill>
                  <a:schemeClr val="bg1"/>
                </a:solidFill>
                <a:latin typeface="微软雅黑" panose="020B0503020204020204" pitchFamily="34" charset="-122"/>
                <a:ea typeface="微软雅黑" panose="020B0503020204020204" pitchFamily="34" charset="-122"/>
              </a:rPr>
              <a:t>中科院粒子天体物理重点实验室</a:t>
            </a:r>
            <a:endParaRPr lang="en-US" altLang="zh-CN"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436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4962A-2E02-4ED2-A922-CBB3AD1FFBE6}"/>
              </a:ext>
            </a:extLst>
          </p:cNvPr>
          <p:cNvSpPr>
            <a:spLocks noGrp="1"/>
          </p:cNvSpPr>
          <p:nvPr>
            <p:ph type="title"/>
          </p:nvPr>
        </p:nvSpPr>
        <p:spPr/>
        <p:txBody>
          <a:bodyPr/>
          <a:lstStyle/>
          <a:p>
            <a:r>
              <a:rPr lang="zh-CN" altLang="en-US" dirty="0"/>
              <a:t>探测器记录的能谱  </a:t>
            </a:r>
            <a:r>
              <a:rPr lang="en-US" altLang="zh-CN" dirty="0">
                <a:sym typeface="Wingdings" panose="05000000000000000000" pitchFamily="2" charset="2"/>
              </a:rPr>
              <a:t>  </a:t>
            </a:r>
            <a:r>
              <a:rPr lang="zh-CN" altLang="en-US" dirty="0">
                <a:sym typeface="Wingdings" panose="05000000000000000000" pitchFamily="2" charset="2"/>
              </a:rPr>
              <a:t>伽马暴的能谱</a:t>
            </a:r>
            <a:endParaRPr lang="zh-CN" altLang="en-US" dirty="0"/>
          </a:p>
        </p:txBody>
      </p:sp>
      <p:sp>
        <p:nvSpPr>
          <p:cNvPr id="4" name="灯片编号占位符 3">
            <a:extLst>
              <a:ext uri="{FF2B5EF4-FFF2-40B4-BE49-F238E27FC236}">
                <a16:creationId xmlns:a16="http://schemas.microsoft.com/office/drawing/2014/main" id="{4694E95C-8408-43F7-A2D0-1BD690B94924}"/>
              </a:ext>
            </a:extLst>
          </p:cNvPr>
          <p:cNvSpPr>
            <a:spLocks noGrp="1"/>
          </p:cNvSpPr>
          <p:nvPr>
            <p:ph type="sldNum" sz="quarter" idx="12"/>
          </p:nvPr>
        </p:nvSpPr>
        <p:spPr/>
        <p:txBody>
          <a:bodyPr/>
          <a:lstStyle/>
          <a:p>
            <a:pPr>
              <a:defRPr/>
            </a:pPr>
            <a:fld id="{C3097149-1E52-4B4B-8ACA-C18CD0D55D8A}" type="slidenum">
              <a:rPr lang="zh-CN" altLang="en-US" smtClean="0"/>
              <a:pPr>
                <a:defRPr/>
              </a:pPr>
              <a:t>20</a:t>
            </a:fld>
            <a:endParaRPr lang="zh-CN" altLang="en-US" dirty="0"/>
          </a:p>
        </p:txBody>
      </p:sp>
      <p:pic>
        <p:nvPicPr>
          <p:cNvPr id="5" name="Picture 2">
            <a:extLst>
              <a:ext uri="{FF2B5EF4-FFF2-40B4-BE49-F238E27FC236}">
                <a16:creationId xmlns:a16="http://schemas.microsoft.com/office/drawing/2014/main" id="{8FDDC58E-B701-4501-9A68-17BEA52CD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84965"/>
            <a:ext cx="8686800" cy="258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F658AB40-30E7-41B3-9116-16771347C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4370997"/>
            <a:ext cx="5204451" cy="189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a:extLst>
              <a:ext uri="{FF2B5EF4-FFF2-40B4-BE49-F238E27FC236}">
                <a16:creationId xmlns:a16="http://schemas.microsoft.com/office/drawing/2014/main" id="{A5C720AB-5A89-45E7-B7E7-497E3C91A5D0}"/>
              </a:ext>
            </a:extLst>
          </p:cNvPr>
          <p:cNvSpPr/>
          <p:nvPr/>
        </p:nvSpPr>
        <p:spPr>
          <a:xfrm>
            <a:off x="8870357" y="5188369"/>
            <a:ext cx="2223686" cy="369332"/>
          </a:xfrm>
          <a:prstGeom prst="rect">
            <a:avLst/>
          </a:prstGeom>
          <a:solidFill>
            <a:schemeClr val="bg2"/>
          </a:solidFill>
          <a:ln>
            <a:solidFill>
              <a:schemeClr val="accent1"/>
            </a:solidFill>
          </a:ln>
        </p:spPr>
        <p:txBody>
          <a:bodyPr wrap="none">
            <a:spAutoFit/>
          </a:bodyPr>
          <a:lstStyle/>
          <a:p>
            <a:r>
              <a:rPr lang="en-US" altLang="zh-CN" dirty="0"/>
              <a:t>Credit: Marc </a:t>
            </a:r>
            <a:r>
              <a:rPr lang="en-US" altLang="zh-CN" dirty="0" err="1"/>
              <a:t>Kippen</a:t>
            </a:r>
            <a:endParaRPr lang="zh-CN" altLang="en-US" dirty="0"/>
          </a:p>
        </p:txBody>
      </p:sp>
    </p:spTree>
    <p:extLst>
      <p:ext uri="{BB962C8B-B14F-4D97-AF65-F5344CB8AC3E}">
        <p14:creationId xmlns:p14="http://schemas.microsoft.com/office/powerpoint/2010/main" val="1580066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2B05AC-D2DF-436A-92A5-F87B68CDB192}"/>
              </a:ext>
            </a:extLst>
          </p:cNvPr>
          <p:cNvSpPr>
            <a:spLocks noGrp="1"/>
          </p:cNvSpPr>
          <p:nvPr>
            <p:ph type="title"/>
          </p:nvPr>
        </p:nvSpPr>
        <p:spPr/>
        <p:txBody>
          <a:bodyPr/>
          <a:lstStyle/>
          <a:p>
            <a:r>
              <a:rPr lang="zh-CN" altLang="en-US" dirty="0"/>
              <a:t>发现伽马暴：触发</a:t>
            </a:r>
          </a:p>
        </p:txBody>
      </p:sp>
      <p:sp>
        <p:nvSpPr>
          <p:cNvPr id="3" name="内容占位符 2">
            <a:extLst>
              <a:ext uri="{FF2B5EF4-FFF2-40B4-BE49-F238E27FC236}">
                <a16:creationId xmlns:a16="http://schemas.microsoft.com/office/drawing/2014/main" id="{639FE4C8-C49D-49C0-A7EE-A490CF29C5E4}"/>
              </a:ext>
            </a:extLst>
          </p:cNvPr>
          <p:cNvSpPr>
            <a:spLocks noGrp="1"/>
          </p:cNvSpPr>
          <p:nvPr>
            <p:ph idx="1"/>
          </p:nvPr>
        </p:nvSpPr>
        <p:spPr/>
        <p:txBody>
          <a:bodyPr/>
          <a:lstStyle/>
          <a:p>
            <a:r>
              <a:rPr lang="zh-CN" altLang="en-US" dirty="0"/>
              <a:t>触发： 从探测器数据中发现伽马暴</a:t>
            </a:r>
            <a:endParaRPr lang="en-US" altLang="zh-CN" dirty="0"/>
          </a:p>
          <a:p>
            <a:pPr lvl="1"/>
            <a:r>
              <a:rPr lang="zh-CN" altLang="en-US" dirty="0"/>
              <a:t>各种能段、时标的光变曲线中，显著超出本底涨落</a:t>
            </a:r>
            <a:endParaRPr lang="en-US" altLang="zh-CN" dirty="0"/>
          </a:p>
        </p:txBody>
      </p:sp>
      <p:sp>
        <p:nvSpPr>
          <p:cNvPr id="4" name="灯片编号占位符 3">
            <a:extLst>
              <a:ext uri="{FF2B5EF4-FFF2-40B4-BE49-F238E27FC236}">
                <a16:creationId xmlns:a16="http://schemas.microsoft.com/office/drawing/2014/main" id="{C84F58A3-71EE-4EDB-ADC9-672553B2DAB7}"/>
              </a:ext>
            </a:extLst>
          </p:cNvPr>
          <p:cNvSpPr>
            <a:spLocks noGrp="1"/>
          </p:cNvSpPr>
          <p:nvPr>
            <p:ph type="sldNum" sz="quarter" idx="12"/>
          </p:nvPr>
        </p:nvSpPr>
        <p:spPr/>
        <p:txBody>
          <a:bodyPr/>
          <a:lstStyle/>
          <a:p>
            <a:pPr>
              <a:defRPr/>
            </a:pPr>
            <a:fld id="{C3097149-1E52-4B4B-8ACA-C18CD0D55D8A}" type="slidenum">
              <a:rPr lang="zh-CN" altLang="en-US" smtClean="0"/>
              <a:pPr>
                <a:defRPr/>
              </a:pPr>
              <a:t>21</a:t>
            </a:fld>
            <a:endParaRPr lang="zh-CN" altLang="en-US" dirty="0"/>
          </a:p>
        </p:txBody>
      </p:sp>
      <p:pic>
        <p:nvPicPr>
          <p:cNvPr id="5" name="图片 4">
            <a:extLst>
              <a:ext uri="{FF2B5EF4-FFF2-40B4-BE49-F238E27FC236}">
                <a16:creationId xmlns:a16="http://schemas.microsoft.com/office/drawing/2014/main" id="{F4661DDF-DB6F-4F94-8D17-E552EDDB1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161" y="1948379"/>
            <a:ext cx="5656877" cy="2961242"/>
          </a:xfrm>
          <a:prstGeom prst="rect">
            <a:avLst/>
          </a:prstGeom>
        </p:spPr>
      </p:pic>
      <p:sp>
        <p:nvSpPr>
          <p:cNvPr id="6" name="文本框 5">
            <a:extLst>
              <a:ext uri="{FF2B5EF4-FFF2-40B4-BE49-F238E27FC236}">
                <a16:creationId xmlns:a16="http://schemas.microsoft.com/office/drawing/2014/main" id="{8A7D33E6-2524-4AD6-AF8E-49D6D40F85B5}"/>
              </a:ext>
            </a:extLst>
          </p:cNvPr>
          <p:cNvSpPr txBox="1"/>
          <p:nvPr/>
        </p:nvSpPr>
        <p:spPr>
          <a:xfrm>
            <a:off x="9816293" y="4500314"/>
            <a:ext cx="1582405" cy="369332"/>
          </a:xfrm>
          <a:prstGeom prst="rect">
            <a:avLst/>
          </a:prstGeom>
          <a:solidFill>
            <a:schemeClr val="bg1"/>
          </a:solidFill>
        </p:spPr>
        <p:txBody>
          <a:bodyPr wrap="square" rtlCol="0">
            <a:spAutoFit/>
          </a:bodyPr>
          <a:lstStyle/>
          <a:p>
            <a:r>
              <a:rPr lang="en-US" altLang="zh-CN" b="1" dirty="0">
                <a:solidFill>
                  <a:srgbClr val="FF0000"/>
                </a:solidFill>
              </a:rPr>
              <a:t>Trigger Time</a:t>
            </a:r>
            <a:endParaRPr lang="zh-CN" altLang="en-US" b="1" dirty="0">
              <a:solidFill>
                <a:srgbClr val="FF0000"/>
              </a:solidFill>
            </a:endParaRPr>
          </a:p>
        </p:txBody>
      </p:sp>
      <p:pic>
        <p:nvPicPr>
          <p:cNvPr id="7" name="图片 6">
            <a:extLst>
              <a:ext uri="{FF2B5EF4-FFF2-40B4-BE49-F238E27FC236}">
                <a16:creationId xmlns:a16="http://schemas.microsoft.com/office/drawing/2014/main" id="{FA694C1B-A254-41C7-8BB0-ECAB92F14097}"/>
              </a:ext>
            </a:extLst>
          </p:cNvPr>
          <p:cNvPicPr>
            <a:picLocks noChangeAspect="1"/>
          </p:cNvPicPr>
          <p:nvPr/>
        </p:nvPicPr>
        <p:blipFill>
          <a:blip r:embed="rId3"/>
          <a:stretch>
            <a:fillRect/>
          </a:stretch>
        </p:blipFill>
        <p:spPr>
          <a:xfrm>
            <a:off x="6023992" y="5129910"/>
            <a:ext cx="4230024" cy="1380078"/>
          </a:xfrm>
          <a:prstGeom prst="rect">
            <a:avLst/>
          </a:prstGeom>
        </p:spPr>
      </p:pic>
      <p:graphicFrame>
        <p:nvGraphicFramePr>
          <p:cNvPr id="8" name="表格 7">
            <a:extLst>
              <a:ext uri="{FF2B5EF4-FFF2-40B4-BE49-F238E27FC236}">
                <a16:creationId xmlns:a16="http://schemas.microsoft.com/office/drawing/2014/main" id="{27B0796C-B7D4-4FDF-B488-F7881ECC5A4B}"/>
              </a:ext>
            </a:extLst>
          </p:cNvPr>
          <p:cNvGraphicFramePr>
            <a:graphicFrameLocks noGrp="1"/>
          </p:cNvGraphicFramePr>
          <p:nvPr>
            <p:extLst>
              <p:ext uri="{D42A27DB-BD31-4B8C-83A1-F6EECF244321}">
                <p14:modId xmlns:p14="http://schemas.microsoft.com/office/powerpoint/2010/main" val="270153837"/>
              </p:ext>
            </p:extLst>
          </p:nvPr>
        </p:nvGraphicFramePr>
        <p:xfrm>
          <a:off x="838200" y="2539650"/>
          <a:ext cx="3889647" cy="3625654"/>
        </p:xfrm>
        <a:graphic>
          <a:graphicData uri="http://schemas.openxmlformats.org/drawingml/2006/table">
            <a:tbl>
              <a:tblPr>
                <a:tableStyleId>{9D7B26C5-4107-4FEC-AEDC-1716B250A1EF}</a:tableStyleId>
              </a:tblPr>
              <a:tblGrid>
                <a:gridCol w="1997333">
                  <a:extLst>
                    <a:ext uri="{9D8B030D-6E8A-4147-A177-3AD203B41FA5}">
                      <a16:colId xmlns:a16="http://schemas.microsoft.com/office/drawing/2014/main" val="3693741703"/>
                    </a:ext>
                  </a:extLst>
                </a:gridCol>
                <a:gridCol w="1892314">
                  <a:extLst>
                    <a:ext uri="{9D8B030D-6E8A-4147-A177-3AD203B41FA5}">
                      <a16:colId xmlns:a16="http://schemas.microsoft.com/office/drawing/2014/main" val="1097290593"/>
                    </a:ext>
                  </a:extLst>
                </a:gridCol>
              </a:tblGrid>
              <a:tr h="402070">
                <a:tc>
                  <a:txBody>
                    <a:bodyPr/>
                    <a:lstStyle/>
                    <a:p>
                      <a:pPr algn="ctr" fontAlgn="b"/>
                      <a:r>
                        <a:rPr lang="en-US" sz="1800" u="none" strike="noStrike" dirty="0">
                          <a:effectLst/>
                        </a:rPr>
                        <a:t>time scale (s)</a:t>
                      </a:r>
                      <a:endParaRPr lang="en-US"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Energy range(keV)</a:t>
                      </a:r>
                      <a:endParaRPr lang="en-US"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404746"/>
                  </a:ext>
                </a:extLst>
              </a:tr>
              <a:tr h="358176">
                <a:tc rowSpan="4">
                  <a:txBody>
                    <a:bodyPr/>
                    <a:lstStyle/>
                    <a:p>
                      <a:pPr algn="ctr" fontAlgn="ctr"/>
                      <a:r>
                        <a:rPr lang="en-US" altLang="zh-CN" sz="1800" u="none" strike="noStrike" dirty="0">
                          <a:effectLst/>
                        </a:rPr>
                        <a:t>0.05</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00" u="none" strike="noStrike" dirty="0">
                          <a:effectLst/>
                        </a:rPr>
                        <a:t>15~400</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16423855"/>
                  </a:ext>
                </a:extLst>
              </a:tr>
              <a:tr h="358176">
                <a:tc vMerge="1">
                  <a:txBody>
                    <a:bodyPr/>
                    <a:lstStyle/>
                    <a:p>
                      <a:endParaRPr lang="zh-CN" altLang="en-US"/>
                    </a:p>
                  </a:txBody>
                  <a:tcPr/>
                </a:tc>
                <a:tc>
                  <a:txBody>
                    <a:bodyPr/>
                    <a:lstStyle/>
                    <a:p>
                      <a:pPr algn="ctr" fontAlgn="ctr"/>
                      <a:r>
                        <a:rPr lang="en-US" altLang="zh-CN" sz="1800" u="none" strike="noStrike" dirty="0">
                          <a:effectLst/>
                        </a:rPr>
                        <a:t>50~400</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tc>
                <a:extLst>
                  <a:ext uri="{0D108BD9-81ED-4DB2-BD59-A6C34878D82A}">
                    <a16:rowId xmlns:a16="http://schemas.microsoft.com/office/drawing/2014/main" val="2646510126"/>
                  </a:ext>
                </a:extLst>
              </a:tr>
              <a:tr h="358176">
                <a:tc vMerge="1">
                  <a:txBody>
                    <a:bodyPr/>
                    <a:lstStyle/>
                    <a:p>
                      <a:endParaRPr lang="zh-CN" altLang="en-US"/>
                    </a:p>
                  </a:txBody>
                  <a:tcPr/>
                </a:tc>
                <a:tc>
                  <a:txBody>
                    <a:bodyPr/>
                    <a:lstStyle/>
                    <a:p>
                      <a:pPr algn="ctr" fontAlgn="ctr"/>
                      <a:r>
                        <a:rPr lang="en-US" altLang="zh-CN" sz="1800" u="none" strike="noStrike" dirty="0">
                          <a:effectLst/>
                        </a:rPr>
                        <a:t>15~50</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tc>
                <a:extLst>
                  <a:ext uri="{0D108BD9-81ED-4DB2-BD59-A6C34878D82A}">
                    <a16:rowId xmlns:a16="http://schemas.microsoft.com/office/drawing/2014/main" val="1630457487"/>
                  </a:ext>
                </a:extLst>
              </a:tr>
              <a:tr h="358176">
                <a:tc vMerge="1">
                  <a:txBody>
                    <a:bodyPr/>
                    <a:lstStyle/>
                    <a:p>
                      <a:endParaRPr lang="zh-CN" altLang="en-US"/>
                    </a:p>
                  </a:txBody>
                  <a:tcPr/>
                </a:tc>
                <a:tc>
                  <a:txBody>
                    <a:bodyPr/>
                    <a:lstStyle/>
                    <a:p>
                      <a:pPr algn="ctr" fontAlgn="ctr"/>
                      <a:r>
                        <a:rPr lang="en-US" altLang="zh-CN" sz="1800" u="none" strike="noStrike" dirty="0">
                          <a:effectLst/>
                        </a:rPr>
                        <a:t>8~25</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0576974"/>
                  </a:ext>
                </a:extLst>
              </a:tr>
              <a:tr h="358176">
                <a:tc rowSpan="5">
                  <a:txBody>
                    <a:bodyPr/>
                    <a:lstStyle/>
                    <a:p>
                      <a:pPr algn="ctr" fontAlgn="ctr"/>
                      <a:r>
                        <a:rPr lang="en-US" sz="1800" u="none" strike="noStrike" dirty="0">
                          <a:effectLst/>
                        </a:rPr>
                        <a:t>0.1, 0.2, 0.5, 1, 2, 4</a:t>
                      </a:r>
                      <a:endParaRPr lang="en-US"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CN" sz="1800" u="none" strike="noStrike" dirty="0">
                          <a:effectLst/>
                        </a:rPr>
                        <a:t>15~400</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87248270"/>
                  </a:ext>
                </a:extLst>
              </a:tr>
              <a:tr h="358176">
                <a:tc vMerge="1">
                  <a:txBody>
                    <a:bodyPr/>
                    <a:lstStyle/>
                    <a:p>
                      <a:endParaRPr lang="zh-CN" altLang="en-US"/>
                    </a:p>
                  </a:txBody>
                  <a:tcPr/>
                </a:tc>
                <a:tc>
                  <a:txBody>
                    <a:bodyPr/>
                    <a:lstStyle/>
                    <a:p>
                      <a:pPr algn="ctr" fontAlgn="ctr"/>
                      <a:r>
                        <a:rPr lang="en-US" altLang="zh-CN" sz="1800" u="none" strike="noStrike" dirty="0">
                          <a:effectLst/>
                        </a:rPr>
                        <a:t>50~400</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tc>
                <a:extLst>
                  <a:ext uri="{0D108BD9-81ED-4DB2-BD59-A6C34878D82A}">
                    <a16:rowId xmlns:a16="http://schemas.microsoft.com/office/drawing/2014/main" val="1643113113"/>
                  </a:ext>
                </a:extLst>
              </a:tr>
              <a:tr h="358176">
                <a:tc vMerge="1">
                  <a:txBody>
                    <a:bodyPr/>
                    <a:lstStyle/>
                    <a:p>
                      <a:endParaRPr lang="zh-CN" altLang="en-US"/>
                    </a:p>
                  </a:txBody>
                  <a:tcPr/>
                </a:tc>
                <a:tc>
                  <a:txBody>
                    <a:bodyPr/>
                    <a:lstStyle/>
                    <a:p>
                      <a:pPr algn="ctr" fontAlgn="ctr"/>
                      <a:r>
                        <a:rPr lang="en-US" altLang="zh-CN" sz="1800" u="none" strike="noStrike" dirty="0">
                          <a:effectLst/>
                        </a:rPr>
                        <a:t>25~200</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tc>
                <a:extLst>
                  <a:ext uri="{0D108BD9-81ED-4DB2-BD59-A6C34878D82A}">
                    <a16:rowId xmlns:a16="http://schemas.microsoft.com/office/drawing/2014/main" val="159552466"/>
                  </a:ext>
                </a:extLst>
              </a:tr>
              <a:tr h="358176">
                <a:tc vMerge="1">
                  <a:txBody>
                    <a:bodyPr/>
                    <a:lstStyle/>
                    <a:p>
                      <a:endParaRPr lang="zh-CN" altLang="en-US"/>
                    </a:p>
                  </a:txBody>
                  <a:tcPr/>
                </a:tc>
                <a:tc>
                  <a:txBody>
                    <a:bodyPr/>
                    <a:lstStyle/>
                    <a:p>
                      <a:pPr algn="ctr" fontAlgn="ctr"/>
                      <a:r>
                        <a:rPr lang="en-US" altLang="zh-CN" sz="1800" u="none" strike="noStrike" dirty="0">
                          <a:effectLst/>
                        </a:rPr>
                        <a:t>15~50</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tc>
                <a:extLst>
                  <a:ext uri="{0D108BD9-81ED-4DB2-BD59-A6C34878D82A}">
                    <a16:rowId xmlns:a16="http://schemas.microsoft.com/office/drawing/2014/main" val="1965106761"/>
                  </a:ext>
                </a:extLst>
              </a:tr>
              <a:tr h="358176">
                <a:tc vMerge="1">
                  <a:txBody>
                    <a:bodyPr/>
                    <a:lstStyle/>
                    <a:p>
                      <a:endParaRPr lang="zh-CN" altLang="en-US"/>
                    </a:p>
                  </a:txBody>
                  <a:tcPr/>
                </a:tc>
                <a:tc>
                  <a:txBody>
                    <a:bodyPr/>
                    <a:lstStyle/>
                    <a:p>
                      <a:pPr algn="ctr" fontAlgn="ctr"/>
                      <a:r>
                        <a:rPr lang="en-US" altLang="zh-CN" sz="1800" u="none" strike="noStrike" dirty="0">
                          <a:effectLst/>
                        </a:rPr>
                        <a:t>8~25</a:t>
                      </a:r>
                      <a:endParaRPr lang="en-US" altLang="zh-CN" sz="1800" b="0" i="0" u="none" strike="noStrike" dirty="0">
                        <a:solidFill>
                          <a:srgbClr val="000000"/>
                        </a:solidFill>
                        <a:effectLst/>
                        <a:latin typeface="Segoe UI Semilight" panose="020B0402040204020203" pitchFamily="34" charset="0"/>
                        <a:ea typeface="宋体" panose="02010600030101010101" pitchFamily="2" charset="-122"/>
                      </a:endParaRPr>
                    </a:p>
                  </a:txBody>
                  <a:tcPr marL="9525" marR="9525" marT="9525" marB="0" anchor="ctr"/>
                </a:tc>
                <a:extLst>
                  <a:ext uri="{0D108BD9-81ED-4DB2-BD59-A6C34878D82A}">
                    <a16:rowId xmlns:a16="http://schemas.microsoft.com/office/drawing/2014/main" val="1640111709"/>
                  </a:ext>
                </a:extLst>
              </a:tr>
            </a:tbl>
          </a:graphicData>
        </a:graphic>
      </p:graphicFrame>
    </p:spTree>
    <p:extLst>
      <p:ext uri="{BB962C8B-B14F-4D97-AF65-F5344CB8AC3E}">
        <p14:creationId xmlns:p14="http://schemas.microsoft.com/office/powerpoint/2010/main" val="344696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E6C9DD-919D-4767-8A7B-13EBAD77DDDB}"/>
              </a:ext>
            </a:extLst>
          </p:cNvPr>
          <p:cNvSpPr>
            <a:spLocks noGrp="1"/>
          </p:cNvSpPr>
          <p:nvPr>
            <p:ph type="title"/>
          </p:nvPr>
        </p:nvSpPr>
        <p:spPr/>
        <p:txBody>
          <a:bodyPr/>
          <a:lstStyle/>
          <a:p>
            <a:r>
              <a:rPr lang="zh-CN" altLang="en-US" dirty="0"/>
              <a:t>定位伽马暴</a:t>
            </a:r>
          </a:p>
        </p:txBody>
      </p:sp>
      <p:sp>
        <p:nvSpPr>
          <p:cNvPr id="3" name="内容占位符 2">
            <a:extLst>
              <a:ext uri="{FF2B5EF4-FFF2-40B4-BE49-F238E27FC236}">
                <a16:creationId xmlns:a16="http://schemas.microsoft.com/office/drawing/2014/main" id="{A87222EF-AEDF-42E4-9144-C11CB1988CBD}"/>
              </a:ext>
            </a:extLst>
          </p:cNvPr>
          <p:cNvSpPr>
            <a:spLocks noGrp="1"/>
          </p:cNvSpPr>
          <p:nvPr>
            <p:ph idx="1"/>
          </p:nvPr>
        </p:nvSpPr>
        <p:spPr>
          <a:xfrm>
            <a:off x="838200" y="1124745"/>
            <a:ext cx="10515600" cy="972410"/>
          </a:xfrm>
        </p:spPr>
        <p:txBody>
          <a:bodyPr>
            <a:normAutofit/>
          </a:bodyPr>
          <a:lstStyle/>
          <a:p>
            <a:r>
              <a:rPr lang="zh-CN" altLang="en-US" dirty="0"/>
              <a:t>定位： 计算伽马暴从哪里来（天球坐标）</a:t>
            </a:r>
            <a:endParaRPr lang="en-US" altLang="zh-CN" dirty="0"/>
          </a:p>
          <a:p>
            <a:pPr lvl="1"/>
            <a:r>
              <a:rPr lang="zh-CN" altLang="en-US" dirty="0"/>
              <a:t>方法：计数率分布定位，多颗卫星时间延迟定位，编码板成像</a:t>
            </a:r>
          </a:p>
          <a:p>
            <a:endParaRPr lang="zh-CN" altLang="en-US" dirty="0"/>
          </a:p>
        </p:txBody>
      </p:sp>
      <p:sp>
        <p:nvSpPr>
          <p:cNvPr id="4" name="灯片编号占位符 3">
            <a:extLst>
              <a:ext uri="{FF2B5EF4-FFF2-40B4-BE49-F238E27FC236}">
                <a16:creationId xmlns:a16="http://schemas.microsoft.com/office/drawing/2014/main" id="{5A357BED-0C7D-4F80-863D-C65FBBDBCD2E}"/>
              </a:ext>
            </a:extLst>
          </p:cNvPr>
          <p:cNvSpPr>
            <a:spLocks noGrp="1"/>
          </p:cNvSpPr>
          <p:nvPr>
            <p:ph type="sldNum" sz="quarter" idx="12"/>
          </p:nvPr>
        </p:nvSpPr>
        <p:spPr/>
        <p:txBody>
          <a:bodyPr/>
          <a:lstStyle/>
          <a:p>
            <a:pPr>
              <a:defRPr/>
            </a:pPr>
            <a:fld id="{C3097149-1E52-4B4B-8ACA-C18CD0D55D8A}" type="slidenum">
              <a:rPr lang="zh-CN" altLang="en-US" smtClean="0"/>
              <a:pPr>
                <a:defRPr/>
              </a:pPr>
              <a:t>22</a:t>
            </a:fld>
            <a:endParaRPr lang="zh-CN" altLang="en-US" dirty="0"/>
          </a:p>
        </p:txBody>
      </p:sp>
      <p:pic>
        <p:nvPicPr>
          <p:cNvPr id="5" name="图片 31">
            <a:extLst>
              <a:ext uri="{FF2B5EF4-FFF2-40B4-BE49-F238E27FC236}">
                <a16:creationId xmlns:a16="http://schemas.microsoft.com/office/drawing/2014/main" id="{CF8B7C1F-978F-4B10-BAC7-9D8AD7BBAE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3048" y="3325038"/>
            <a:ext cx="1850548" cy="22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553B57C3-D3CB-4F2E-8482-E747C8F3E500}"/>
              </a:ext>
            </a:extLst>
          </p:cNvPr>
          <p:cNvSpPr/>
          <p:nvPr/>
        </p:nvSpPr>
        <p:spPr>
          <a:xfrm>
            <a:off x="149077" y="2735036"/>
            <a:ext cx="679994" cy="369332"/>
          </a:xfrm>
          <a:prstGeom prst="rect">
            <a:avLst/>
          </a:prstGeom>
          <a:ln>
            <a:noFill/>
          </a:ln>
        </p:spPr>
        <p:txBody>
          <a:bodyPr wrap="none">
            <a:spAutoFit/>
          </a:bodyPr>
          <a:lstStyle/>
          <a:p>
            <a:r>
              <a:rPr lang="en-US" altLang="zh-CN" b="1" dirty="0">
                <a:solidFill>
                  <a:srgbClr val="FF00FF"/>
                </a:solidFill>
                <a:latin typeface="微软雅黑" panose="020B0503020204020204" pitchFamily="34" charset="-122"/>
                <a:ea typeface="微软雅黑" panose="020B0503020204020204" pitchFamily="34" charset="-122"/>
              </a:rPr>
              <a:t>GRB</a:t>
            </a:r>
            <a:endParaRPr lang="zh-CN" altLang="en-US" b="1" dirty="0">
              <a:solidFill>
                <a:srgbClr val="FF00FF"/>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BC5DBE78-EDD0-42A1-8BC5-AF40673D0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082" y="3180948"/>
            <a:ext cx="2814055" cy="2664371"/>
          </a:xfrm>
          <a:prstGeom prst="rect">
            <a:avLst/>
          </a:prstGeom>
        </p:spPr>
      </p:pic>
      <p:cxnSp>
        <p:nvCxnSpPr>
          <p:cNvPr id="8" name="直接箭头连接符 7">
            <a:extLst>
              <a:ext uri="{FF2B5EF4-FFF2-40B4-BE49-F238E27FC236}">
                <a16:creationId xmlns:a16="http://schemas.microsoft.com/office/drawing/2014/main" id="{25FD5AFD-F868-4FA6-A673-3887D5BD3878}"/>
              </a:ext>
            </a:extLst>
          </p:cNvPr>
          <p:cNvCxnSpPr/>
          <p:nvPr/>
        </p:nvCxnSpPr>
        <p:spPr>
          <a:xfrm>
            <a:off x="8868308" y="2816932"/>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AB01E9B4-AD0E-48FC-8D19-7E2DFFAA32B0}"/>
              </a:ext>
            </a:extLst>
          </p:cNvPr>
          <p:cNvCxnSpPr/>
          <p:nvPr/>
        </p:nvCxnSpPr>
        <p:spPr>
          <a:xfrm>
            <a:off x="8616280" y="3032956"/>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FE0D4551-0C58-42DA-8F37-AACD5C261C84}"/>
              </a:ext>
            </a:extLst>
          </p:cNvPr>
          <p:cNvCxnSpPr/>
          <p:nvPr/>
        </p:nvCxnSpPr>
        <p:spPr>
          <a:xfrm>
            <a:off x="8364252" y="3284984"/>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1207A677-EE5F-4556-8843-9956D887218A}"/>
              </a:ext>
            </a:extLst>
          </p:cNvPr>
          <p:cNvCxnSpPr/>
          <p:nvPr/>
        </p:nvCxnSpPr>
        <p:spPr>
          <a:xfrm>
            <a:off x="8148228" y="3537012"/>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B6AB45DA-17CF-4A55-A95F-08D9EC88339A}"/>
              </a:ext>
            </a:extLst>
          </p:cNvPr>
          <p:cNvCxnSpPr/>
          <p:nvPr/>
        </p:nvCxnSpPr>
        <p:spPr>
          <a:xfrm>
            <a:off x="7932204" y="3789040"/>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018B1FD5-C5B0-47CD-9BC5-2F667C016F3D}"/>
              </a:ext>
            </a:extLst>
          </p:cNvPr>
          <p:cNvCxnSpPr/>
          <p:nvPr/>
        </p:nvCxnSpPr>
        <p:spPr>
          <a:xfrm>
            <a:off x="9120336" y="2600908"/>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7BC042BD-4D7D-4339-B22E-E50023393E51}"/>
              </a:ext>
            </a:extLst>
          </p:cNvPr>
          <p:cNvCxnSpPr/>
          <p:nvPr/>
        </p:nvCxnSpPr>
        <p:spPr>
          <a:xfrm>
            <a:off x="9372364" y="2348880"/>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6C01D49C-61E6-40CD-B004-5239ACEFA317}"/>
              </a:ext>
            </a:extLst>
          </p:cNvPr>
          <p:cNvCxnSpPr/>
          <p:nvPr/>
        </p:nvCxnSpPr>
        <p:spPr>
          <a:xfrm>
            <a:off x="7680176" y="3988374"/>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2C7A62DE-B6A0-4AB5-90D8-3B58584EB22E}"/>
              </a:ext>
            </a:extLst>
          </p:cNvPr>
          <p:cNvCxnSpPr/>
          <p:nvPr/>
        </p:nvCxnSpPr>
        <p:spPr>
          <a:xfrm>
            <a:off x="1055440" y="2928994"/>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B8A16717-4806-4ED9-AC49-B5D55E54BD46}"/>
              </a:ext>
            </a:extLst>
          </p:cNvPr>
          <p:cNvCxnSpPr/>
          <p:nvPr/>
        </p:nvCxnSpPr>
        <p:spPr>
          <a:xfrm>
            <a:off x="803412" y="3145018"/>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C5AE504F-B6B6-40A0-9E41-ADE9142DAE2F}"/>
              </a:ext>
            </a:extLst>
          </p:cNvPr>
          <p:cNvCxnSpPr/>
          <p:nvPr/>
        </p:nvCxnSpPr>
        <p:spPr>
          <a:xfrm>
            <a:off x="551384" y="3397046"/>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2EC631B0-B594-495F-AFFD-3A98A8F470BE}"/>
              </a:ext>
            </a:extLst>
          </p:cNvPr>
          <p:cNvCxnSpPr/>
          <p:nvPr/>
        </p:nvCxnSpPr>
        <p:spPr>
          <a:xfrm>
            <a:off x="335360" y="3649074"/>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BB3C894D-B812-4AE5-BDFD-E65E8C6C7583}"/>
              </a:ext>
            </a:extLst>
          </p:cNvPr>
          <p:cNvCxnSpPr/>
          <p:nvPr/>
        </p:nvCxnSpPr>
        <p:spPr>
          <a:xfrm>
            <a:off x="119336" y="3901102"/>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6082BBD9-ABFC-451B-9208-FF2CEFDDE46A}"/>
              </a:ext>
            </a:extLst>
          </p:cNvPr>
          <p:cNvCxnSpPr/>
          <p:nvPr/>
        </p:nvCxnSpPr>
        <p:spPr>
          <a:xfrm>
            <a:off x="1307468" y="2712970"/>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2154E1B9-BFAC-44F2-BF82-36E11D2669E0}"/>
              </a:ext>
            </a:extLst>
          </p:cNvPr>
          <p:cNvCxnSpPr/>
          <p:nvPr/>
        </p:nvCxnSpPr>
        <p:spPr>
          <a:xfrm>
            <a:off x="1559496" y="2460942"/>
            <a:ext cx="792088" cy="54006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4D918F0-7A72-42C1-96F5-E14B3A2EEBD8}"/>
              </a:ext>
            </a:extLst>
          </p:cNvPr>
          <p:cNvSpPr/>
          <p:nvPr/>
        </p:nvSpPr>
        <p:spPr>
          <a:xfrm>
            <a:off x="7939608" y="2677717"/>
            <a:ext cx="679994" cy="369332"/>
          </a:xfrm>
          <a:prstGeom prst="rect">
            <a:avLst/>
          </a:prstGeom>
          <a:ln>
            <a:noFill/>
          </a:ln>
        </p:spPr>
        <p:txBody>
          <a:bodyPr wrap="none">
            <a:spAutoFit/>
          </a:bodyPr>
          <a:lstStyle/>
          <a:p>
            <a:r>
              <a:rPr lang="en-US" altLang="zh-CN" b="1" dirty="0">
                <a:solidFill>
                  <a:srgbClr val="FF00FF"/>
                </a:solidFill>
                <a:latin typeface="微软雅黑" panose="020B0503020204020204" pitchFamily="34" charset="-122"/>
                <a:ea typeface="微软雅黑" panose="020B0503020204020204" pitchFamily="34" charset="-122"/>
              </a:rPr>
              <a:t>GRB</a:t>
            </a:r>
            <a:endParaRPr lang="zh-CN" altLang="en-US" b="1" dirty="0">
              <a:solidFill>
                <a:srgbClr val="FF00FF"/>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AEECC7F7-5B87-4A64-AFDD-968D2F866716}"/>
              </a:ext>
            </a:extLst>
          </p:cNvPr>
          <p:cNvSpPr/>
          <p:nvPr/>
        </p:nvSpPr>
        <p:spPr>
          <a:xfrm>
            <a:off x="8581564" y="4643520"/>
            <a:ext cx="1581600" cy="369332"/>
          </a:xfrm>
          <a:prstGeom prst="rect">
            <a:avLst/>
          </a:prstGeom>
          <a:ln>
            <a:noFill/>
          </a:ln>
        </p:spPr>
        <p:txBody>
          <a:bodyPr wrap="square">
            <a:spAutoFit/>
          </a:bodyPr>
          <a:lstStyle/>
          <a:p>
            <a:r>
              <a:rPr lang="en-US" altLang="zh-CN" b="1" dirty="0">
                <a:latin typeface="微软雅黑" panose="020B0503020204020204" pitchFamily="34" charset="-122"/>
                <a:ea typeface="微软雅黑" panose="020B0503020204020204" pitchFamily="34" charset="-122"/>
              </a:rPr>
              <a:t>GECAM-A</a:t>
            </a:r>
            <a:endParaRPr lang="zh-CN" altLang="en-US" b="1" dirty="0">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23997066-C784-4506-B2A2-31CD558660D3}"/>
              </a:ext>
            </a:extLst>
          </p:cNvPr>
          <p:cNvSpPr/>
          <p:nvPr/>
        </p:nvSpPr>
        <p:spPr>
          <a:xfrm>
            <a:off x="10602425" y="4643520"/>
            <a:ext cx="1581600"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rPr>
              <a:t>GECAM-B</a:t>
            </a:r>
            <a:endParaRPr lang="zh-CN" altLang="en-US" b="1" dirty="0">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8378DF3E-FD83-4285-9741-480F65F7BB83}"/>
              </a:ext>
            </a:extLst>
          </p:cNvPr>
          <p:cNvSpPr/>
          <p:nvPr/>
        </p:nvSpPr>
        <p:spPr>
          <a:xfrm>
            <a:off x="899444" y="5972476"/>
            <a:ext cx="2350323" cy="461665"/>
          </a:xfrm>
          <a:prstGeom prst="rect">
            <a:avLst/>
          </a:prstGeom>
        </p:spPr>
        <p:txBody>
          <a:bodyPr wrap="none">
            <a:spAutoFit/>
          </a:bodyPr>
          <a:lstStyle/>
          <a:p>
            <a:r>
              <a:rPr lang="zh-CN" altLang="en-US" sz="2400" b="1" dirty="0"/>
              <a:t>计数率分布定位</a:t>
            </a:r>
          </a:p>
        </p:txBody>
      </p:sp>
      <p:sp>
        <p:nvSpPr>
          <p:cNvPr id="27" name="矩形 26">
            <a:extLst>
              <a:ext uri="{FF2B5EF4-FFF2-40B4-BE49-F238E27FC236}">
                <a16:creationId xmlns:a16="http://schemas.microsoft.com/office/drawing/2014/main" id="{F7ABB1F2-4817-4613-8981-17761FFF6537}"/>
              </a:ext>
            </a:extLst>
          </p:cNvPr>
          <p:cNvSpPr/>
          <p:nvPr/>
        </p:nvSpPr>
        <p:spPr>
          <a:xfrm>
            <a:off x="8918728" y="6026297"/>
            <a:ext cx="2969083" cy="461665"/>
          </a:xfrm>
          <a:prstGeom prst="rect">
            <a:avLst/>
          </a:prstGeom>
        </p:spPr>
        <p:txBody>
          <a:bodyPr wrap="none">
            <a:spAutoFit/>
          </a:bodyPr>
          <a:lstStyle/>
          <a:p>
            <a:r>
              <a:rPr lang="zh-CN" altLang="en-US" sz="2400" b="1" dirty="0"/>
              <a:t>多颗星时间延迟定位</a:t>
            </a:r>
          </a:p>
        </p:txBody>
      </p:sp>
      <p:pic>
        <p:nvPicPr>
          <p:cNvPr id="28" name="内容占位符 5">
            <a:extLst>
              <a:ext uri="{FF2B5EF4-FFF2-40B4-BE49-F238E27FC236}">
                <a16:creationId xmlns:a16="http://schemas.microsoft.com/office/drawing/2014/main" id="{D5E6A2D2-9A8E-48EE-A6CF-F01E0278E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674" y="2178664"/>
            <a:ext cx="2584969" cy="3704506"/>
          </a:xfrm>
          <a:prstGeom prst="rect">
            <a:avLst/>
          </a:prstGeom>
        </p:spPr>
      </p:pic>
      <p:sp>
        <p:nvSpPr>
          <p:cNvPr id="30" name="矩形 29">
            <a:extLst>
              <a:ext uri="{FF2B5EF4-FFF2-40B4-BE49-F238E27FC236}">
                <a16:creationId xmlns:a16="http://schemas.microsoft.com/office/drawing/2014/main" id="{757A95CA-344F-4AFC-B5AE-F9474288E2BF}"/>
              </a:ext>
            </a:extLst>
          </p:cNvPr>
          <p:cNvSpPr/>
          <p:nvPr/>
        </p:nvSpPr>
        <p:spPr>
          <a:xfrm>
            <a:off x="4325927" y="5979002"/>
            <a:ext cx="1731564" cy="461665"/>
          </a:xfrm>
          <a:prstGeom prst="rect">
            <a:avLst/>
          </a:prstGeom>
        </p:spPr>
        <p:txBody>
          <a:bodyPr wrap="none">
            <a:spAutoFit/>
          </a:bodyPr>
          <a:lstStyle/>
          <a:p>
            <a:r>
              <a:rPr lang="zh-CN" altLang="en-US" sz="2400" b="1" dirty="0"/>
              <a:t>编码板成像</a:t>
            </a:r>
          </a:p>
        </p:txBody>
      </p:sp>
      <p:sp>
        <p:nvSpPr>
          <p:cNvPr id="31" name="矩形 30">
            <a:extLst>
              <a:ext uri="{FF2B5EF4-FFF2-40B4-BE49-F238E27FC236}">
                <a16:creationId xmlns:a16="http://schemas.microsoft.com/office/drawing/2014/main" id="{BD7B5E17-06A1-416E-833B-FF4C18081D77}"/>
              </a:ext>
            </a:extLst>
          </p:cNvPr>
          <p:cNvSpPr/>
          <p:nvPr/>
        </p:nvSpPr>
        <p:spPr>
          <a:xfrm>
            <a:off x="6300969" y="3200336"/>
            <a:ext cx="1112805" cy="461665"/>
          </a:xfrm>
          <a:prstGeom prst="rect">
            <a:avLst/>
          </a:prstGeom>
        </p:spPr>
        <p:txBody>
          <a:bodyPr wrap="none">
            <a:spAutoFit/>
          </a:bodyPr>
          <a:lstStyle/>
          <a:p>
            <a:r>
              <a:rPr lang="zh-CN" altLang="en-US" sz="2400" b="1" dirty="0"/>
              <a:t>编码板</a:t>
            </a:r>
          </a:p>
        </p:txBody>
      </p:sp>
      <p:sp>
        <p:nvSpPr>
          <p:cNvPr id="32" name="矩形 31">
            <a:extLst>
              <a:ext uri="{FF2B5EF4-FFF2-40B4-BE49-F238E27FC236}">
                <a16:creationId xmlns:a16="http://schemas.microsoft.com/office/drawing/2014/main" id="{953067D1-865B-4337-B0CE-A656AE57ADE2}"/>
              </a:ext>
            </a:extLst>
          </p:cNvPr>
          <p:cNvSpPr/>
          <p:nvPr/>
        </p:nvSpPr>
        <p:spPr>
          <a:xfrm>
            <a:off x="6363776" y="4684961"/>
            <a:ext cx="1112805" cy="461665"/>
          </a:xfrm>
          <a:prstGeom prst="rect">
            <a:avLst/>
          </a:prstGeom>
        </p:spPr>
        <p:txBody>
          <a:bodyPr wrap="none">
            <a:spAutoFit/>
          </a:bodyPr>
          <a:lstStyle/>
          <a:p>
            <a:r>
              <a:rPr lang="zh-CN" altLang="en-US" sz="2400" b="1" dirty="0"/>
              <a:t>探测器</a:t>
            </a:r>
          </a:p>
        </p:txBody>
      </p:sp>
    </p:spTree>
    <p:extLst>
      <p:ext uri="{BB962C8B-B14F-4D97-AF65-F5344CB8AC3E}">
        <p14:creationId xmlns:p14="http://schemas.microsoft.com/office/powerpoint/2010/main" val="4084683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1F22A-5524-44C6-9EE4-4B1AD18C6EF3}"/>
              </a:ext>
            </a:extLst>
          </p:cNvPr>
          <p:cNvSpPr>
            <a:spLocks noGrp="1"/>
          </p:cNvSpPr>
          <p:nvPr>
            <p:ph type="title"/>
          </p:nvPr>
        </p:nvSpPr>
        <p:spPr>
          <a:xfrm>
            <a:off x="1523036" y="140700"/>
            <a:ext cx="9145928" cy="1224136"/>
          </a:xfrm>
        </p:spPr>
        <p:txBody>
          <a:bodyPr/>
          <a:lstStyle/>
          <a:p>
            <a:pPr algn="ctr"/>
            <a:r>
              <a:rPr lang="zh-CN" altLang="en-US" b="1" dirty="0">
                <a:solidFill>
                  <a:srgbClr val="0000FF"/>
                </a:solidFill>
              </a:rPr>
              <a:t>要探测宇宙伽马射线，到太空去！</a:t>
            </a:r>
          </a:p>
        </p:txBody>
      </p:sp>
      <p:pic>
        <p:nvPicPr>
          <p:cNvPr id="4" name="Picture 3" descr="大气对光的吸收">
            <a:extLst>
              <a:ext uri="{FF2B5EF4-FFF2-40B4-BE49-F238E27FC236}">
                <a16:creationId xmlns:a16="http://schemas.microsoft.com/office/drawing/2014/main" id="{082432A1-B4C6-4AC4-9CCC-14A41D44B8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679" y="1458150"/>
            <a:ext cx="5250381" cy="479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D7300111-0599-46F9-A867-64BDEE65B664}"/>
              </a:ext>
            </a:extLst>
          </p:cNvPr>
          <p:cNvSpPr/>
          <p:nvPr/>
        </p:nvSpPr>
        <p:spPr>
          <a:xfrm>
            <a:off x="1631504" y="6289155"/>
            <a:ext cx="3005951"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地球大气对电磁波的吸收</a:t>
            </a:r>
          </a:p>
        </p:txBody>
      </p:sp>
      <p:sp>
        <p:nvSpPr>
          <p:cNvPr id="6" name="矩形 5">
            <a:extLst>
              <a:ext uri="{FF2B5EF4-FFF2-40B4-BE49-F238E27FC236}">
                <a16:creationId xmlns:a16="http://schemas.microsoft.com/office/drawing/2014/main" id="{975F77E8-E6DE-4570-B4D0-EC1E6CF3B7BE}"/>
              </a:ext>
            </a:extLst>
          </p:cNvPr>
          <p:cNvSpPr/>
          <p:nvPr/>
        </p:nvSpPr>
        <p:spPr>
          <a:xfrm>
            <a:off x="7320136" y="6151228"/>
            <a:ext cx="3262432"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火箭，卫星，飞船，空间站</a:t>
            </a:r>
          </a:p>
        </p:txBody>
      </p:sp>
      <p:pic>
        <p:nvPicPr>
          <p:cNvPr id="8" name="图片 7">
            <a:extLst>
              <a:ext uri="{FF2B5EF4-FFF2-40B4-BE49-F238E27FC236}">
                <a16:creationId xmlns:a16="http://schemas.microsoft.com/office/drawing/2014/main" id="{F7D99CE2-6A46-44CA-8AC3-4AD463089E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84" y="1700808"/>
            <a:ext cx="6070837" cy="4059082"/>
          </a:xfrm>
          <a:prstGeom prst="rect">
            <a:avLst/>
          </a:prstGeom>
        </p:spPr>
      </p:pic>
    </p:spTree>
    <p:extLst>
      <p:ext uri="{BB962C8B-B14F-4D97-AF65-F5344CB8AC3E}">
        <p14:creationId xmlns:p14="http://schemas.microsoft.com/office/powerpoint/2010/main" val="2033595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AF2D4-99C4-42B3-88C8-5D4DE66D75ED}"/>
              </a:ext>
            </a:extLst>
          </p:cNvPr>
          <p:cNvSpPr>
            <a:spLocks noGrp="1"/>
          </p:cNvSpPr>
          <p:nvPr>
            <p:ph type="title"/>
          </p:nvPr>
        </p:nvSpPr>
        <p:spPr>
          <a:xfrm>
            <a:off x="838200" y="188640"/>
            <a:ext cx="10515600" cy="1325563"/>
          </a:xfrm>
        </p:spPr>
        <p:txBody>
          <a:bodyPr/>
          <a:lstStyle/>
          <a:p>
            <a:pPr algn="ctr"/>
            <a:r>
              <a:rPr lang="zh-CN" altLang="en-US" b="1" dirty="0">
                <a:solidFill>
                  <a:srgbClr val="0000FF"/>
                </a:solidFill>
              </a:rPr>
              <a:t>各国的首颗人造地球卫星</a:t>
            </a:r>
          </a:p>
        </p:txBody>
      </p:sp>
      <p:sp>
        <p:nvSpPr>
          <p:cNvPr id="11" name="矩形 10">
            <a:extLst>
              <a:ext uri="{FF2B5EF4-FFF2-40B4-BE49-F238E27FC236}">
                <a16:creationId xmlns:a16="http://schemas.microsoft.com/office/drawing/2014/main" id="{52C86341-1C75-4C26-BEBF-844942D2FD87}"/>
              </a:ext>
            </a:extLst>
          </p:cNvPr>
          <p:cNvSpPr/>
          <p:nvPr/>
        </p:nvSpPr>
        <p:spPr>
          <a:xfrm>
            <a:off x="1055440" y="5190291"/>
            <a:ext cx="1980029" cy="830997"/>
          </a:xfrm>
          <a:prstGeom prst="rect">
            <a:avLst/>
          </a:prstGeom>
        </p:spPr>
        <p:txBody>
          <a:bodyPr wrap="none">
            <a:spAutoFit/>
          </a:bodyPr>
          <a:lstStyle/>
          <a:p>
            <a:r>
              <a:rPr lang="en-US" altLang="zh-CN" sz="2400" dirty="0"/>
              <a:t>1957-10-04</a:t>
            </a:r>
          </a:p>
          <a:p>
            <a:r>
              <a:rPr lang="en-US" altLang="zh-CN" sz="2400" dirty="0"/>
              <a:t>Sputnik </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苏联</a:t>
            </a:r>
            <a:r>
              <a:rPr lang="en-US" altLang="zh-CN" sz="2000" dirty="0">
                <a:latin typeface="微软雅黑" panose="020B0503020204020204" pitchFamily="34" charset="-122"/>
                <a:ea typeface="微软雅黑" panose="020B0503020204020204" pitchFamily="34" charset="-122"/>
              </a:rPr>
              <a:t>)</a:t>
            </a:r>
          </a:p>
        </p:txBody>
      </p:sp>
      <p:pic>
        <p:nvPicPr>
          <p:cNvPr id="6" name="图片 5">
            <a:extLst>
              <a:ext uri="{FF2B5EF4-FFF2-40B4-BE49-F238E27FC236}">
                <a16:creationId xmlns:a16="http://schemas.microsoft.com/office/drawing/2014/main" id="{0A4F97B5-C447-4165-9F32-EAB46B19A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35" y="1918879"/>
            <a:ext cx="3462319" cy="2835683"/>
          </a:xfrm>
          <a:prstGeom prst="rect">
            <a:avLst/>
          </a:prstGeom>
        </p:spPr>
      </p:pic>
      <p:sp>
        <p:nvSpPr>
          <p:cNvPr id="10" name="矩形 9">
            <a:extLst>
              <a:ext uri="{FF2B5EF4-FFF2-40B4-BE49-F238E27FC236}">
                <a16:creationId xmlns:a16="http://schemas.microsoft.com/office/drawing/2014/main" id="{6E1B8C38-D14D-474A-BA33-B0F2CB49C5B9}"/>
              </a:ext>
            </a:extLst>
          </p:cNvPr>
          <p:cNvSpPr/>
          <p:nvPr/>
        </p:nvSpPr>
        <p:spPr>
          <a:xfrm>
            <a:off x="4806224" y="5110356"/>
            <a:ext cx="2579552" cy="830997"/>
          </a:xfrm>
          <a:prstGeom prst="rect">
            <a:avLst/>
          </a:prstGeom>
        </p:spPr>
        <p:txBody>
          <a:bodyPr wrap="none">
            <a:spAutoFit/>
          </a:bodyPr>
          <a:lstStyle/>
          <a:p>
            <a:r>
              <a:rPr lang="en-US" altLang="zh-CN" sz="2400" dirty="0"/>
              <a:t>1958-01-31</a:t>
            </a:r>
          </a:p>
          <a:p>
            <a:r>
              <a:rPr lang="en-US" altLang="zh-CN" sz="2400" dirty="0"/>
              <a:t>Explorer 1 </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美国</a:t>
            </a:r>
            <a:r>
              <a:rPr lang="en-US" altLang="zh-CN" sz="2400" dirty="0">
                <a:latin typeface="微软雅黑" panose="020B0503020204020204" pitchFamily="34" charset="-122"/>
                <a:ea typeface="微软雅黑" panose="020B0503020204020204" pitchFamily="34" charset="-122"/>
              </a:rPr>
              <a:t>)</a:t>
            </a:r>
          </a:p>
        </p:txBody>
      </p:sp>
      <p:sp>
        <p:nvSpPr>
          <p:cNvPr id="12" name="矩形 11">
            <a:extLst>
              <a:ext uri="{FF2B5EF4-FFF2-40B4-BE49-F238E27FC236}">
                <a16:creationId xmlns:a16="http://schemas.microsoft.com/office/drawing/2014/main" id="{0A28F7D6-EA01-44A9-A5EC-B95B303ECC77}"/>
              </a:ext>
            </a:extLst>
          </p:cNvPr>
          <p:cNvSpPr/>
          <p:nvPr/>
        </p:nvSpPr>
        <p:spPr>
          <a:xfrm>
            <a:off x="9068619" y="5112919"/>
            <a:ext cx="2408032" cy="830997"/>
          </a:xfrm>
          <a:prstGeom prst="rect">
            <a:avLst/>
          </a:prstGeom>
        </p:spPr>
        <p:txBody>
          <a:bodyPr wrap="none">
            <a:spAutoFit/>
          </a:bodyPr>
          <a:lstStyle/>
          <a:p>
            <a:r>
              <a:rPr lang="en-US" altLang="zh-CN" sz="2400" dirty="0"/>
              <a:t>1970-04-24</a:t>
            </a:r>
          </a:p>
          <a:p>
            <a:r>
              <a:rPr lang="zh-CN" altLang="en-US" sz="2400" dirty="0">
                <a:latin typeface="微软雅黑" panose="020B0503020204020204" pitchFamily="34" charset="-122"/>
                <a:ea typeface="微软雅黑" panose="020B0503020204020204" pitchFamily="34" charset="-122"/>
              </a:rPr>
              <a:t>东方红</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号</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中国</a:t>
            </a:r>
            <a:r>
              <a:rPr lang="en-US" altLang="zh-CN" sz="2400" dirty="0">
                <a:latin typeface="微软雅黑" panose="020B0503020204020204" pitchFamily="34" charset="-122"/>
                <a:ea typeface="微软雅黑" panose="020B0503020204020204" pitchFamily="34" charset="-122"/>
              </a:rPr>
              <a:t>)</a:t>
            </a:r>
          </a:p>
        </p:txBody>
      </p:sp>
      <p:pic>
        <p:nvPicPr>
          <p:cNvPr id="14" name="图片 13">
            <a:extLst>
              <a:ext uri="{FF2B5EF4-FFF2-40B4-BE49-F238E27FC236}">
                <a16:creationId xmlns:a16="http://schemas.microsoft.com/office/drawing/2014/main" id="{9C909013-A876-4058-95DF-BE8650F9B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7769" y="2011158"/>
            <a:ext cx="3489732" cy="2569971"/>
          </a:xfrm>
          <a:prstGeom prst="rect">
            <a:avLst/>
          </a:prstGeom>
        </p:spPr>
      </p:pic>
      <p:sp>
        <p:nvSpPr>
          <p:cNvPr id="15" name="矩形 14">
            <a:extLst>
              <a:ext uri="{FF2B5EF4-FFF2-40B4-BE49-F238E27FC236}">
                <a16:creationId xmlns:a16="http://schemas.microsoft.com/office/drawing/2014/main" id="{CFE46292-FF3A-482F-B4EC-0BF64B63BE0D}"/>
              </a:ext>
            </a:extLst>
          </p:cNvPr>
          <p:cNvSpPr/>
          <p:nvPr/>
        </p:nvSpPr>
        <p:spPr>
          <a:xfrm>
            <a:off x="4838249" y="6058465"/>
            <a:ext cx="2642647" cy="369332"/>
          </a:xfrm>
          <a:prstGeom prst="rect">
            <a:avLst/>
          </a:prstGeom>
        </p:spPr>
        <p:txBody>
          <a:bodyPr wrap="none">
            <a:spAutoFit/>
          </a:bodyPr>
          <a:lstStyle/>
          <a:p>
            <a:r>
              <a:rPr lang="en-US" altLang="zh-CN" dirty="0">
                <a:hlinkClick r:id="rId4">
                  <a:extLst>
                    <a:ext uri="{A12FA001-AC4F-418D-AE19-62706E023703}">
                      <ahyp:hlinkClr xmlns:ahyp="http://schemas.microsoft.com/office/drawing/2018/hyperlinkcolor" val="tx"/>
                    </a:ext>
                  </a:extLst>
                </a:hlinkClick>
              </a:rPr>
              <a:t>Van Allen radiation belts</a:t>
            </a:r>
            <a:endParaRPr lang="zh-CN" altLang="en-US" dirty="0"/>
          </a:p>
        </p:txBody>
      </p:sp>
      <p:pic>
        <p:nvPicPr>
          <p:cNvPr id="17" name="图片 16">
            <a:extLst>
              <a:ext uri="{FF2B5EF4-FFF2-40B4-BE49-F238E27FC236}">
                <a16:creationId xmlns:a16="http://schemas.microsoft.com/office/drawing/2014/main" id="{2FDEA41A-7295-48A1-A250-92BA2837D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784" y="2011159"/>
            <a:ext cx="4015579" cy="2569970"/>
          </a:xfrm>
          <a:prstGeom prst="rect">
            <a:avLst/>
          </a:prstGeom>
        </p:spPr>
      </p:pic>
    </p:spTree>
    <p:extLst>
      <p:ext uri="{BB962C8B-B14F-4D97-AF65-F5344CB8AC3E}">
        <p14:creationId xmlns:p14="http://schemas.microsoft.com/office/powerpoint/2010/main" val="3512416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5930B7-0671-4F38-8214-6560F3A4CB11}"/>
              </a:ext>
            </a:extLst>
          </p:cNvPr>
          <p:cNvSpPr>
            <a:spLocks noGrp="1"/>
          </p:cNvSpPr>
          <p:nvPr>
            <p:ph type="title"/>
          </p:nvPr>
        </p:nvSpPr>
        <p:spPr>
          <a:xfrm>
            <a:off x="838200" y="116632"/>
            <a:ext cx="10515600" cy="1325563"/>
          </a:xfrm>
        </p:spPr>
        <p:txBody>
          <a:bodyPr/>
          <a:lstStyle/>
          <a:p>
            <a:pPr algn="ctr"/>
            <a:r>
              <a:rPr lang="zh-CN" altLang="en-US" b="1" dirty="0">
                <a:solidFill>
                  <a:srgbClr val="0000FF"/>
                </a:solidFill>
              </a:rPr>
              <a:t>伽马暴：</a:t>
            </a:r>
            <a:r>
              <a:rPr lang="en-US" altLang="zh-CN" b="1" dirty="0">
                <a:solidFill>
                  <a:srgbClr val="0000FF"/>
                </a:solidFill>
              </a:rPr>
              <a:t>1967</a:t>
            </a:r>
            <a:r>
              <a:rPr lang="zh-CN" altLang="en-US" b="1" dirty="0">
                <a:solidFill>
                  <a:srgbClr val="0000FF"/>
                </a:solidFill>
              </a:rPr>
              <a:t>年</a:t>
            </a:r>
            <a:r>
              <a:rPr lang="en-US" altLang="zh-CN" b="1" dirty="0">
                <a:solidFill>
                  <a:srgbClr val="0000FF"/>
                </a:solidFill>
              </a:rPr>
              <a:t>Vela</a:t>
            </a:r>
            <a:r>
              <a:rPr lang="zh-CN" altLang="en-US" b="1" dirty="0">
                <a:solidFill>
                  <a:srgbClr val="0000FF"/>
                </a:solidFill>
              </a:rPr>
              <a:t>卫星意外发现</a:t>
            </a:r>
          </a:p>
        </p:txBody>
      </p:sp>
      <p:pic>
        <p:nvPicPr>
          <p:cNvPr id="7" name="图片 6">
            <a:extLst>
              <a:ext uri="{FF2B5EF4-FFF2-40B4-BE49-F238E27FC236}">
                <a16:creationId xmlns:a16="http://schemas.microsoft.com/office/drawing/2014/main" id="{FC7FE852-CFFE-440A-96E8-31CF74B1D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682753"/>
            <a:ext cx="4367919" cy="3492493"/>
          </a:xfrm>
          <a:prstGeom prst="rect">
            <a:avLst/>
          </a:prstGeom>
        </p:spPr>
      </p:pic>
      <p:sp>
        <p:nvSpPr>
          <p:cNvPr id="5" name="矩形 4">
            <a:extLst>
              <a:ext uri="{FF2B5EF4-FFF2-40B4-BE49-F238E27FC236}">
                <a16:creationId xmlns:a16="http://schemas.microsoft.com/office/drawing/2014/main" id="{99DD8402-8621-4C95-AA64-68310476516F}"/>
              </a:ext>
            </a:extLst>
          </p:cNvPr>
          <p:cNvSpPr/>
          <p:nvPr/>
        </p:nvSpPr>
        <p:spPr>
          <a:xfrm>
            <a:off x="623392" y="5646273"/>
            <a:ext cx="5109347" cy="707886"/>
          </a:xfrm>
          <a:prstGeom prst="rect">
            <a:avLst/>
          </a:prstGeom>
        </p:spPr>
        <p:txBody>
          <a:bodyPr wrap="none">
            <a:spAutoFit/>
          </a:bodyPr>
          <a:lstStyle/>
          <a:p>
            <a:pPr algn="ctr" eaLnBrk="1" fontAlgn="auto" hangingPunct="1">
              <a:spcBef>
                <a:spcPts val="0"/>
              </a:spcBef>
              <a:spcAft>
                <a:spcPts val="0"/>
              </a:spcAft>
            </a:pPr>
            <a:r>
              <a:rPr lang="zh-CN" altLang="en-US" sz="2000" dirty="0">
                <a:latin typeface="微软雅黑" panose="020B0503020204020204" pitchFamily="34" charset="-122"/>
                <a:ea typeface="微软雅黑" panose="020B0503020204020204" pitchFamily="34" charset="-122"/>
              </a:rPr>
              <a:t>美国监测前苏联核试验的</a:t>
            </a:r>
            <a:r>
              <a:rPr lang="en-US" altLang="zh-CN" sz="2000" dirty="0">
                <a:latin typeface="微软雅黑" panose="020B0503020204020204" pitchFamily="34" charset="-122"/>
                <a:ea typeface="微软雅黑" panose="020B0503020204020204" pitchFamily="34" charset="-122"/>
              </a:rPr>
              <a:t>Vela</a:t>
            </a:r>
            <a:r>
              <a:rPr lang="zh-CN" altLang="en-US" sz="2000" dirty="0">
                <a:latin typeface="微软雅黑" panose="020B0503020204020204" pitchFamily="34" charset="-122"/>
                <a:ea typeface="微软雅黑" panose="020B0503020204020204" pitchFamily="34" charset="-122"/>
              </a:rPr>
              <a:t>卫星首先发现</a:t>
            </a:r>
            <a:endParaRPr lang="en-US" altLang="zh-CN" sz="2000" dirty="0">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pPr>
            <a:r>
              <a:rPr lang="zh-CN" altLang="en-US" sz="2000" dirty="0">
                <a:latin typeface="微软雅黑" panose="020B0503020204020204" pitchFamily="34" charset="-122"/>
                <a:ea typeface="微软雅黑" panose="020B0503020204020204" pitchFamily="34" charset="-122"/>
              </a:rPr>
              <a:t>苏联监测美国的</a:t>
            </a:r>
            <a:r>
              <a:rPr lang="en-US" altLang="zh-CN" sz="2000" dirty="0" err="1">
                <a:latin typeface="微软雅黑" panose="020B0503020204020204" pitchFamily="34" charset="-122"/>
                <a:ea typeface="微软雅黑" panose="020B0503020204020204" pitchFamily="34" charset="-122"/>
              </a:rPr>
              <a:t>kosmos</a:t>
            </a:r>
            <a:r>
              <a:rPr lang="zh-CN" altLang="en-US" sz="2000" dirty="0">
                <a:latin typeface="微软雅黑" panose="020B0503020204020204" pitchFamily="34" charset="-122"/>
                <a:ea typeface="微软雅黑" panose="020B0503020204020204" pitchFamily="34" charset="-122"/>
              </a:rPr>
              <a:t>等卫星证实</a:t>
            </a:r>
            <a:endParaRPr lang="en-US" altLang="zh-CN" sz="20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153DD58E-E40A-4A0E-947E-C2F5E0863EA1}"/>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6230267" y="1590398"/>
            <a:ext cx="5569408" cy="3982713"/>
          </a:xfrm>
          <a:prstGeom prst="rect">
            <a:avLst/>
          </a:prstGeom>
        </p:spPr>
      </p:pic>
      <p:sp>
        <p:nvSpPr>
          <p:cNvPr id="10" name="矩形 9">
            <a:extLst>
              <a:ext uri="{FF2B5EF4-FFF2-40B4-BE49-F238E27FC236}">
                <a16:creationId xmlns:a16="http://schemas.microsoft.com/office/drawing/2014/main" id="{3331DE34-346B-41F8-B311-3D5100C72235}"/>
              </a:ext>
            </a:extLst>
          </p:cNvPr>
          <p:cNvSpPr/>
          <p:nvPr/>
        </p:nvSpPr>
        <p:spPr>
          <a:xfrm>
            <a:off x="6860261" y="5769383"/>
            <a:ext cx="4493539" cy="461665"/>
          </a:xfrm>
          <a:prstGeom prst="rect">
            <a:avLst/>
          </a:prstGeom>
        </p:spPr>
        <p:txBody>
          <a:bodyPr wrap="none">
            <a:spAutoFit/>
          </a:bodyPr>
          <a:lstStyle/>
          <a:p>
            <a:pPr algn="ctr" eaLnBrk="1" fontAlgn="auto" hangingPunct="1">
              <a:spcBef>
                <a:spcPts val="0"/>
              </a:spcBef>
              <a:spcAft>
                <a:spcPts val="0"/>
              </a:spcAft>
            </a:pPr>
            <a:r>
              <a:rPr lang="zh-CN" altLang="en-US" sz="2400" dirty="0">
                <a:latin typeface="微软雅黑" panose="020B0503020204020204" pitchFamily="34" charset="-122"/>
                <a:ea typeface="微软雅黑" panose="020B0503020204020204" pitchFamily="34" charset="-122"/>
              </a:rPr>
              <a:t>观测到的首个伽马暴的光变曲线</a:t>
            </a: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00589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5A4F53-C416-4F80-BEB7-C78FD88ED989}"/>
              </a:ext>
            </a:extLst>
          </p:cNvPr>
          <p:cNvSpPr>
            <a:spLocks noGrp="1"/>
          </p:cNvSpPr>
          <p:nvPr>
            <p:ph type="title"/>
          </p:nvPr>
        </p:nvSpPr>
        <p:spPr>
          <a:xfrm>
            <a:off x="838200" y="332656"/>
            <a:ext cx="10515600" cy="759617"/>
          </a:xfrm>
        </p:spPr>
        <p:txBody>
          <a:bodyPr>
            <a:normAutofit/>
          </a:bodyPr>
          <a:lstStyle/>
          <a:p>
            <a:r>
              <a:rPr lang="zh-CN" altLang="en-US" b="1" dirty="0">
                <a:solidFill>
                  <a:srgbClr val="0000FF"/>
                </a:solidFill>
              </a:rPr>
              <a:t>伽马射线波段的定位误差较大，无法确认起源</a:t>
            </a:r>
          </a:p>
        </p:txBody>
      </p:sp>
      <p:pic>
        <p:nvPicPr>
          <p:cNvPr id="4" name="内容占位符 5">
            <a:extLst>
              <a:ext uri="{FF2B5EF4-FFF2-40B4-BE49-F238E27FC236}">
                <a16:creationId xmlns:a16="http://schemas.microsoft.com/office/drawing/2014/main" id="{B5400EB6-53D3-49B2-94EB-A5F6683FB5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8088" y="1311611"/>
            <a:ext cx="4762500" cy="4743450"/>
          </a:xfrm>
        </p:spPr>
      </p:pic>
      <p:pic>
        <p:nvPicPr>
          <p:cNvPr id="5" name="图片 4">
            <a:extLst>
              <a:ext uri="{FF2B5EF4-FFF2-40B4-BE49-F238E27FC236}">
                <a16:creationId xmlns:a16="http://schemas.microsoft.com/office/drawing/2014/main" id="{37685C6E-788E-4740-A884-F9C24B3B7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1331089"/>
            <a:ext cx="6048672" cy="5213733"/>
          </a:xfrm>
          <a:prstGeom prst="rect">
            <a:avLst/>
          </a:prstGeom>
        </p:spPr>
      </p:pic>
      <p:sp>
        <p:nvSpPr>
          <p:cNvPr id="6" name="矩形 5">
            <a:extLst>
              <a:ext uri="{FF2B5EF4-FFF2-40B4-BE49-F238E27FC236}">
                <a16:creationId xmlns:a16="http://schemas.microsoft.com/office/drawing/2014/main" id="{4FFF657E-01D2-4F8A-9844-5B799EDE9A8C}"/>
              </a:ext>
            </a:extLst>
          </p:cNvPr>
          <p:cNvSpPr/>
          <p:nvPr/>
        </p:nvSpPr>
        <p:spPr>
          <a:xfrm>
            <a:off x="7141191" y="6252170"/>
            <a:ext cx="425629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伽马暴定位区域（红框，约</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度</a:t>
            </a:r>
            <a:r>
              <a:rPr lang="en-US" altLang="zh-CN" dirty="0">
                <a:latin typeface="微软雅黑" panose="020B0503020204020204" pitchFamily="34" charset="-122"/>
                <a:ea typeface="微软雅黑" panose="020B0503020204020204" pitchFamily="34" charset="-122"/>
              </a:rPr>
              <a:t>X0.5</a:t>
            </a:r>
            <a:r>
              <a:rPr lang="zh-CN" altLang="en-US" dirty="0">
                <a:latin typeface="微软雅黑" panose="020B0503020204020204" pitchFamily="34" charset="-122"/>
                <a:ea typeface="微软雅黑" panose="020B0503020204020204" pitchFamily="34" charset="-122"/>
              </a:rPr>
              <a:t>度）</a:t>
            </a:r>
            <a:endParaRPr lang="en-US" altLang="zh-CN" dirty="0">
              <a:latin typeface="微软雅黑" panose="020B0503020204020204" pitchFamily="34" charset="-122"/>
              <a:ea typeface="微软雅黑" panose="020B0503020204020204" pitchFamily="34" charset="-122"/>
            </a:endParaRPr>
          </a:p>
        </p:txBody>
      </p:sp>
      <p:sp>
        <p:nvSpPr>
          <p:cNvPr id="9" name="箭头: 右 8">
            <a:extLst>
              <a:ext uri="{FF2B5EF4-FFF2-40B4-BE49-F238E27FC236}">
                <a16:creationId xmlns:a16="http://schemas.microsoft.com/office/drawing/2014/main" id="{DE480472-7BD7-4909-9C15-C00F0ADFEE7E}"/>
              </a:ext>
            </a:extLst>
          </p:cNvPr>
          <p:cNvSpPr/>
          <p:nvPr/>
        </p:nvSpPr>
        <p:spPr>
          <a:xfrm>
            <a:off x="3578206" y="2492896"/>
            <a:ext cx="3565471"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596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432F31-45E7-484E-A61E-CFCD9DBB6CEF}"/>
              </a:ext>
            </a:extLst>
          </p:cNvPr>
          <p:cNvSpPr>
            <a:spLocks noGrp="1"/>
          </p:cNvSpPr>
          <p:nvPr>
            <p:ph type="title"/>
          </p:nvPr>
        </p:nvSpPr>
        <p:spPr>
          <a:xfrm>
            <a:off x="838200" y="365127"/>
            <a:ext cx="3241576" cy="5728169"/>
          </a:xfrm>
        </p:spPr>
        <p:txBody>
          <a:bodyPr>
            <a:normAutofit/>
          </a:bodyPr>
          <a:lstStyle/>
          <a:p>
            <a:r>
              <a:rPr lang="zh-CN" altLang="en-US" dirty="0">
                <a:solidFill>
                  <a:srgbClr val="0000FF"/>
                </a:solidFill>
              </a:rPr>
              <a:t>外星人</a:t>
            </a:r>
            <a:br>
              <a:rPr lang="en-US" altLang="zh-CN" dirty="0">
                <a:solidFill>
                  <a:srgbClr val="0000FF"/>
                </a:solidFill>
              </a:rPr>
            </a:br>
            <a:r>
              <a:rPr lang="zh-CN" altLang="en-US" dirty="0">
                <a:solidFill>
                  <a:srgbClr val="0000FF"/>
                </a:solidFill>
              </a:rPr>
              <a:t>星球大战？</a:t>
            </a:r>
          </a:p>
        </p:txBody>
      </p:sp>
      <p:pic>
        <p:nvPicPr>
          <p:cNvPr id="4" name="图片 3">
            <a:extLst>
              <a:ext uri="{FF2B5EF4-FFF2-40B4-BE49-F238E27FC236}">
                <a16:creationId xmlns:a16="http://schemas.microsoft.com/office/drawing/2014/main" id="{6A93656F-372F-454E-8D53-884ED5285091}"/>
              </a:ext>
            </a:extLst>
          </p:cNvPr>
          <p:cNvPicPr>
            <a:picLocks noChangeAspect="1"/>
          </p:cNvPicPr>
          <p:nvPr/>
        </p:nvPicPr>
        <p:blipFill>
          <a:blip r:embed="rId2"/>
          <a:stretch>
            <a:fillRect/>
          </a:stretch>
        </p:blipFill>
        <p:spPr>
          <a:xfrm>
            <a:off x="5159896" y="190744"/>
            <a:ext cx="6358909" cy="6476512"/>
          </a:xfrm>
          <a:prstGeom prst="rect">
            <a:avLst/>
          </a:prstGeom>
        </p:spPr>
      </p:pic>
    </p:spTree>
    <p:extLst>
      <p:ext uri="{BB962C8B-B14F-4D97-AF65-F5344CB8AC3E}">
        <p14:creationId xmlns:p14="http://schemas.microsoft.com/office/powerpoint/2010/main" val="869784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5930B7-0671-4F38-8214-6560F3A4CB11}"/>
              </a:ext>
            </a:extLst>
          </p:cNvPr>
          <p:cNvSpPr>
            <a:spLocks noGrp="1"/>
          </p:cNvSpPr>
          <p:nvPr>
            <p:ph type="title"/>
          </p:nvPr>
        </p:nvSpPr>
        <p:spPr>
          <a:xfrm>
            <a:off x="838200" y="188640"/>
            <a:ext cx="10515600" cy="1323238"/>
          </a:xfrm>
        </p:spPr>
        <p:txBody>
          <a:bodyPr/>
          <a:lstStyle/>
          <a:p>
            <a:pPr algn="ctr"/>
            <a:r>
              <a:rPr lang="zh-CN" altLang="en-US" b="1" dirty="0">
                <a:solidFill>
                  <a:srgbClr val="0000FF"/>
                </a:solidFill>
              </a:rPr>
              <a:t>伽马暴研究的迷茫期：</a:t>
            </a:r>
            <a:r>
              <a:rPr lang="en-US" altLang="zh-CN" b="1" dirty="0">
                <a:solidFill>
                  <a:srgbClr val="0000FF"/>
                </a:solidFill>
              </a:rPr>
              <a:t>1970-1990</a:t>
            </a:r>
            <a:r>
              <a:rPr lang="zh-CN" altLang="en-US" b="1" dirty="0">
                <a:solidFill>
                  <a:srgbClr val="0000FF"/>
                </a:solidFill>
              </a:rPr>
              <a:t>年代</a:t>
            </a:r>
          </a:p>
        </p:txBody>
      </p:sp>
      <p:sp>
        <p:nvSpPr>
          <p:cNvPr id="6" name="矩形 5">
            <a:extLst>
              <a:ext uri="{FF2B5EF4-FFF2-40B4-BE49-F238E27FC236}">
                <a16:creationId xmlns:a16="http://schemas.microsoft.com/office/drawing/2014/main" id="{D5E49726-B90F-45DF-88BB-15D7CB3697F3}"/>
              </a:ext>
            </a:extLst>
          </p:cNvPr>
          <p:cNvSpPr/>
          <p:nvPr/>
        </p:nvSpPr>
        <p:spPr>
          <a:xfrm>
            <a:off x="1172402" y="1628800"/>
            <a:ext cx="8884037" cy="1415772"/>
          </a:xfrm>
          <a:prstGeom prst="rect">
            <a:avLst/>
          </a:prstGeom>
        </p:spPr>
        <p:txBody>
          <a:bodyPr wrap="square">
            <a:spAutoFit/>
          </a:bodyPr>
          <a:lstStyle/>
          <a:p>
            <a:r>
              <a:rPr lang="en-US" altLang="zh-CN" sz="3200" dirty="0">
                <a:latin typeface="微软雅黑" panose="020B0503020204020204" pitchFamily="34" charset="-122"/>
                <a:ea typeface="微软雅黑" panose="020B0503020204020204" pitchFamily="34" charset="-122"/>
              </a:rPr>
              <a:t>                 1995</a:t>
            </a:r>
            <a:r>
              <a:rPr lang="zh-CN" altLang="en-US" sz="3200" dirty="0">
                <a:latin typeface="微软雅黑" panose="020B0503020204020204" pitchFamily="34" charset="-122"/>
                <a:ea typeface="微软雅黑" panose="020B0503020204020204" pitchFamily="34" charset="-122"/>
              </a:rPr>
              <a:t>年关于伽马暴起源的大辩论</a:t>
            </a:r>
            <a:endParaRPr lang="en-US" altLang="zh-CN" sz="3200" dirty="0">
              <a:latin typeface="微软雅黑" panose="020B0503020204020204" pitchFamily="34" charset="-122"/>
              <a:ea typeface="微软雅黑" panose="020B0503020204020204" pitchFamily="34" charset="-122"/>
            </a:endParaRPr>
          </a:p>
          <a:p>
            <a:pPr algn="ctr"/>
            <a:r>
              <a:rPr lang="en-US" altLang="zh-CN" dirty="0">
                <a:latin typeface="微软雅黑" panose="020B0503020204020204" pitchFamily="34" charset="-122"/>
                <a:ea typeface="微软雅黑" panose="020B0503020204020204" pitchFamily="34" charset="-122"/>
              </a:rPr>
              <a:t>          </a:t>
            </a:r>
          </a:p>
          <a:p>
            <a:pPr algn="ctr"/>
            <a:r>
              <a:rPr lang="zh-CN" altLang="en-US" dirty="0">
                <a:latin typeface="微软雅黑" panose="020B0503020204020204" pitchFamily="34" charset="-122"/>
                <a:ea typeface="微软雅黑" panose="020B0503020204020204" pitchFamily="34" charset="-122"/>
              </a:rPr>
              <a:t>        遥远宇宙</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银河系</a:t>
            </a:r>
            <a:r>
              <a:rPr lang="en-US" altLang="zh-CN" dirty="0">
                <a:latin typeface="微软雅黑" panose="020B0503020204020204" pitchFamily="34" charset="-122"/>
                <a:ea typeface="微软雅黑" panose="020B0503020204020204" pitchFamily="34" charset="-122"/>
              </a:rPr>
              <a:t>          </a:t>
            </a:r>
          </a:p>
          <a:p>
            <a:pPr algn="ctr"/>
            <a:r>
              <a:rPr lang="en-US" altLang="zh-CN" dirty="0">
                <a:latin typeface="微软雅黑" panose="020B0503020204020204" pitchFamily="34" charset="-122"/>
                <a:ea typeface="微软雅黑" panose="020B0503020204020204" pitchFamily="34" charset="-122"/>
              </a:rPr>
              <a:t>        </a:t>
            </a:r>
            <a:r>
              <a:rPr lang="en-US" altLang="zh-CN" dirty="0" err="1">
                <a:latin typeface="微软雅黑" panose="020B0503020204020204" pitchFamily="34" charset="-122"/>
                <a:ea typeface="微软雅黑" panose="020B0503020204020204" pitchFamily="34" charset="-122"/>
              </a:rPr>
              <a:t>Paczynski</a:t>
            </a:r>
            <a:r>
              <a:rPr lang="en-US" altLang="zh-CN" dirty="0">
                <a:latin typeface="微软雅黑" panose="020B0503020204020204" pitchFamily="34" charset="-122"/>
                <a:ea typeface="微软雅黑" panose="020B0503020204020204" pitchFamily="34" charset="-122"/>
              </a:rPr>
              <a:t>   vs.    Lamb</a:t>
            </a:r>
            <a:r>
              <a:rPr lang="zh-CN" altLang="en-US"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CBD8BCA2-1AC7-444E-9898-799029995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516" y="3366499"/>
            <a:ext cx="3482968" cy="2150733"/>
          </a:xfrm>
          <a:prstGeom prst="rect">
            <a:avLst/>
          </a:prstGeom>
        </p:spPr>
      </p:pic>
      <p:pic>
        <p:nvPicPr>
          <p:cNvPr id="14" name="图片 13">
            <a:extLst>
              <a:ext uri="{FF2B5EF4-FFF2-40B4-BE49-F238E27FC236}">
                <a16:creationId xmlns:a16="http://schemas.microsoft.com/office/drawing/2014/main" id="{716DA242-78B7-4121-8030-40578549E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3366499"/>
            <a:ext cx="3514612" cy="2150733"/>
          </a:xfrm>
          <a:prstGeom prst="rect">
            <a:avLst/>
          </a:prstGeom>
        </p:spPr>
      </p:pic>
      <p:pic>
        <p:nvPicPr>
          <p:cNvPr id="15" name="内容占位符 4">
            <a:extLst>
              <a:ext uri="{FF2B5EF4-FFF2-40B4-BE49-F238E27FC236}">
                <a16:creationId xmlns:a16="http://schemas.microsoft.com/office/drawing/2014/main" id="{D6B87A53-35FC-41E7-85B0-6EDAC1E8B41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498846" y="3366499"/>
            <a:ext cx="2854954" cy="2150733"/>
          </a:xfrm>
        </p:spPr>
      </p:pic>
      <p:sp>
        <p:nvSpPr>
          <p:cNvPr id="3" name="矩形 2">
            <a:extLst>
              <a:ext uri="{FF2B5EF4-FFF2-40B4-BE49-F238E27FC236}">
                <a16:creationId xmlns:a16="http://schemas.microsoft.com/office/drawing/2014/main" id="{164B83B3-62C9-4E9F-9218-5A470F253D8A}"/>
              </a:ext>
            </a:extLst>
          </p:cNvPr>
          <p:cNvSpPr/>
          <p:nvPr/>
        </p:nvSpPr>
        <p:spPr>
          <a:xfrm>
            <a:off x="8498846" y="2420888"/>
            <a:ext cx="2795958" cy="369332"/>
          </a:xfrm>
          <a:prstGeom prst="rect">
            <a:avLst/>
          </a:prstGeom>
          <a:solidFill>
            <a:srgbClr val="FFFF00"/>
          </a:solidFill>
          <a:ln>
            <a:solidFill>
              <a:schemeClr val="accent1"/>
            </a:solidFill>
          </a:ln>
        </p:spPr>
        <p:txBody>
          <a:bodyPr wrap="none">
            <a:spAutoFit/>
          </a:bodyPr>
          <a:lstStyle/>
          <a:p>
            <a:r>
              <a:rPr lang="zh-CN" altLang="en-US" dirty="0">
                <a:latin typeface="微软雅黑" panose="020B0503020204020204" pitchFamily="34" charset="-122"/>
                <a:ea typeface="微软雅黑" panose="020B0503020204020204" pitchFamily="34" charset="-122"/>
              </a:rPr>
              <a:t>距离越远，释放能量越大</a:t>
            </a:r>
            <a:r>
              <a:rPr lang="en-US" altLang="zh-CN"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37411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A6CC9A-CAD1-4BD6-9253-DB38DD444A0B}"/>
              </a:ext>
            </a:extLst>
          </p:cNvPr>
          <p:cNvSpPr>
            <a:spLocks noGrp="1"/>
          </p:cNvSpPr>
          <p:nvPr>
            <p:ph type="title"/>
          </p:nvPr>
        </p:nvSpPr>
        <p:spPr/>
        <p:txBody>
          <a:bodyPr/>
          <a:lstStyle/>
          <a:p>
            <a:r>
              <a:rPr lang="en-US" altLang="zh-CN" dirty="0"/>
              <a:t>CGRO/BATSE (1991-2000)</a:t>
            </a:r>
            <a:endParaRPr lang="zh-CN" altLang="en-US" dirty="0"/>
          </a:p>
        </p:txBody>
      </p:sp>
      <p:pic>
        <p:nvPicPr>
          <p:cNvPr id="8" name="内容占位符 7">
            <a:extLst>
              <a:ext uri="{FF2B5EF4-FFF2-40B4-BE49-F238E27FC236}">
                <a16:creationId xmlns:a16="http://schemas.microsoft.com/office/drawing/2014/main" id="{54931DFF-9B12-4547-80DB-B70FAC4553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77026"/>
            <a:ext cx="3960440" cy="2376264"/>
          </a:xfrm>
        </p:spPr>
      </p:pic>
      <p:sp>
        <p:nvSpPr>
          <p:cNvPr id="4" name="灯片编号占位符 3">
            <a:extLst>
              <a:ext uri="{FF2B5EF4-FFF2-40B4-BE49-F238E27FC236}">
                <a16:creationId xmlns:a16="http://schemas.microsoft.com/office/drawing/2014/main" id="{0CFE6D7A-F548-45F4-9F89-69935380B2A0}"/>
              </a:ext>
            </a:extLst>
          </p:cNvPr>
          <p:cNvSpPr>
            <a:spLocks noGrp="1"/>
          </p:cNvSpPr>
          <p:nvPr>
            <p:ph type="sldNum" sz="quarter" idx="12"/>
          </p:nvPr>
        </p:nvSpPr>
        <p:spPr/>
        <p:txBody>
          <a:bodyPr/>
          <a:lstStyle/>
          <a:p>
            <a:pPr>
              <a:defRPr/>
            </a:pPr>
            <a:fld id="{C3097149-1E52-4B4B-8ACA-C18CD0D55D8A}" type="slidenum">
              <a:rPr lang="zh-CN" altLang="en-US" smtClean="0"/>
              <a:pPr>
                <a:defRPr/>
              </a:pPr>
              <a:t>29</a:t>
            </a:fld>
            <a:endParaRPr lang="zh-CN" altLang="en-US" dirty="0"/>
          </a:p>
        </p:txBody>
      </p:sp>
      <p:pic>
        <p:nvPicPr>
          <p:cNvPr id="5" name="内容占位符 5">
            <a:extLst>
              <a:ext uri="{FF2B5EF4-FFF2-40B4-BE49-F238E27FC236}">
                <a16:creationId xmlns:a16="http://schemas.microsoft.com/office/drawing/2014/main" id="{8AF2E46D-C866-49AB-AE5D-F90A69E0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959599"/>
            <a:ext cx="3960440" cy="2560629"/>
          </a:xfrm>
          <a:prstGeom prst="rect">
            <a:avLst/>
          </a:prstGeom>
        </p:spPr>
      </p:pic>
      <p:sp>
        <p:nvSpPr>
          <p:cNvPr id="9" name="矩形 8">
            <a:extLst>
              <a:ext uri="{FF2B5EF4-FFF2-40B4-BE49-F238E27FC236}">
                <a16:creationId xmlns:a16="http://schemas.microsoft.com/office/drawing/2014/main" id="{ECACF4C8-4CC8-40C4-8015-3E190E5BD84E}"/>
              </a:ext>
            </a:extLst>
          </p:cNvPr>
          <p:cNvSpPr/>
          <p:nvPr/>
        </p:nvSpPr>
        <p:spPr>
          <a:xfrm>
            <a:off x="6073872" y="1391351"/>
            <a:ext cx="5333511" cy="1323439"/>
          </a:xfrm>
          <a:prstGeom prst="rect">
            <a:avLst/>
          </a:prstGeom>
          <a:ln>
            <a:solidFill>
              <a:schemeClr val="accent1"/>
            </a:solidFill>
          </a:ln>
        </p:spPr>
        <p:txBody>
          <a:bodyPr wrap="none">
            <a:spAutoFit/>
          </a:bodyPr>
          <a:lstStyle/>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Lifetime: 5 April 1991 – 4 June 2000</a:t>
            </a:r>
          </a:p>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Energy range: 20-1000 keV </a:t>
            </a:r>
          </a:p>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8 detector modules:</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One NaI(Tl) for LAD and one for SD</a:t>
            </a:r>
            <a:endParaRPr lang="zh-CN" altLang="en-US" sz="2000"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BB0CED90-BA27-405C-9D67-E326F4497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40" y="3128629"/>
            <a:ext cx="3781919" cy="3430855"/>
          </a:xfrm>
          <a:prstGeom prst="rect">
            <a:avLst/>
          </a:prstGeom>
        </p:spPr>
      </p:pic>
    </p:spTree>
    <p:extLst>
      <p:ext uri="{BB962C8B-B14F-4D97-AF65-F5344CB8AC3E}">
        <p14:creationId xmlns:p14="http://schemas.microsoft.com/office/powerpoint/2010/main" val="57027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524838-72E0-44F6-AC1B-1B4DD2D49197}"/>
              </a:ext>
            </a:extLst>
          </p:cNvPr>
          <p:cNvSpPr>
            <a:spLocks noGrp="1"/>
          </p:cNvSpPr>
          <p:nvPr>
            <p:ph type="title"/>
          </p:nvPr>
        </p:nvSpPr>
        <p:spPr>
          <a:xfrm>
            <a:off x="981922" y="438063"/>
            <a:ext cx="10515600" cy="750888"/>
          </a:xfrm>
        </p:spPr>
        <p:txBody>
          <a:bodyPr/>
          <a:lstStyle/>
          <a:p>
            <a:r>
              <a:rPr lang="zh-CN" altLang="en-US" dirty="0"/>
              <a:t>空间高能天文项目</a:t>
            </a:r>
          </a:p>
        </p:txBody>
      </p:sp>
      <p:sp>
        <p:nvSpPr>
          <p:cNvPr id="4" name="灯片编号占位符 3">
            <a:extLst>
              <a:ext uri="{FF2B5EF4-FFF2-40B4-BE49-F238E27FC236}">
                <a16:creationId xmlns:a16="http://schemas.microsoft.com/office/drawing/2014/main" id="{3674737A-87A9-40D9-B524-DEFA52101CC1}"/>
              </a:ext>
            </a:extLst>
          </p:cNvPr>
          <p:cNvSpPr>
            <a:spLocks noGrp="1"/>
          </p:cNvSpPr>
          <p:nvPr>
            <p:ph type="sldNum" sz="quarter" idx="12"/>
          </p:nvPr>
        </p:nvSpPr>
        <p:spPr/>
        <p:txBody>
          <a:bodyPr/>
          <a:lstStyle/>
          <a:p>
            <a:pPr>
              <a:defRPr/>
            </a:pPr>
            <a:fld id="{C3097149-1E52-4B4B-8ACA-C18CD0D55D8A}" type="slidenum">
              <a:rPr lang="zh-CN" altLang="en-US" smtClean="0"/>
              <a:pPr>
                <a:defRPr/>
              </a:pPr>
              <a:t>3</a:t>
            </a:fld>
            <a:endParaRPr lang="zh-CN" altLang="en-US" dirty="0"/>
          </a:p>
        </p:txBody>
      </p:sp>
      <p:sp>
        <p:nvSpPr>
          <p:cNvPr id="5" name="内容占位符 2">
            <a:extLst>
              <a:ext uri="{FF2B5EF4-FFF2-40B4-BE49-F238E27FC236}">
                <a16:creationId xmlns:a16="http://schemas.microsoft.com/office/drawing/2014/main" id="{2F7F891F-FED4-447B-A618-109FE95A4232}"/>
              </a:ext>
            </a:extLst>
          </p:cNvPr>
          <p:cNvSpPr txBox="1">
            <a:spLocks/>
          </p:cNvSpPr>
          <p:nvPr/>
        </p:nvSpPr>
        <p:spPr>
          <a:xfrm>
            <a:off x="300317" y="1726671"/>
            <a:ext cx="6442017" cy="463970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342900" algn="l" defTabSz="685800" rtl="0" eaLnBrk="1" latinLnBrk="0" hangingPunct="1">
              <a:lnSpc>
                <a:spcPct val="90000"/>
              </a:lnSpc>
              <a:spcBef>
                <a:spcPts val="375"/>
              </a:spcBef>
              <a:buFont typeface="Times New Roman" panose="02020603050405020304" pitchFamily="18"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algn="l" defTabSz="685800" rtl="0" eaLnBrk="1" latinLnBrk="0" hangingPunct="1">
              <a:lnSpc>
                <a:spcPct val="90000"/>
              </a:lnSpc>
              <a:spcBef>
                <a:spcPts val="375"/>
              </a:spcBef>
              <a:buFont typeface="Times New Roman" panose="02020603050405020304" pitchFamily="18" charset="0"/>
              <a:buChar char="–"/>
              <a:defRPr sz="1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空间高能天文项目</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神舟二号伽马暴探测器</a:t>
            </a:r>
            <a:endParaRPr kumimoji="0" lang="en-US" altLang="zh-CN"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嫦娥一、二、三号</a:t>
            </a:r>
            <a:r>
              <a:rPr kumimoji="0" lang="en-US" altLang="zh-CN"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a:t>
            </a:r>
            <a:r>
              <a:rPr kumimoji="0" lang="zh-CN" alt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射线谱仪</a:t>
            </a:r>
            <a:endParaRPr kumimoji="0" lang="en-US" altLang="zh-CN"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悟空</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暗物质粒子探测卫星（</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DAMPE</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天宫二号天极望远镜（</a:t>
            </a:r>
            <a:r>
              <a:rPr kumimoji="0" lang="en-US" altLang="zh-CN"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POLAR</a:t>
            </a:r>
            <a:r>
              <a:rPr kumimoji="0" lang="zh-CN" alt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慧眼</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空间</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射线望远镜卫星（</a:t>
            </a:r>
            <a:r>
              <a:rPr kumimoji="0" lang="en-US" altLang="zh-CN" sz="20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Insight</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-HXMT</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怀柔一号</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引力波暴高能电磁对应体全天监测器（</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GECAM</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中法天基多波段空间变源监视器（</a:t>
            </a:r>
            <a:r>
              <a:rPr kumimoji="0" lang="en-US" altLang="zh-CN"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SVOM</a:t>
            </a:r>
            <a:r>
              <a:rPr kumimoji="0" lang="zh-CN"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爱因斯坦探针（</a:t>
            </a:r>
            <a:r>
              <a:rPr kumimoji="0" lang="en-US" altLang="zh-CN"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EP</a:t>
            </a:r>
            <a:r>
              <a:rPr kumimoji="0" lang="zh-CN"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空间站伽马暴偏振仪（</a:t>
            </a:r>
            <a:r>
              <a:rPr kumimoji="0" lang="en-US" altLang="zh-CN"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POLAR-2</a:t>
            </a:r>
            <a:r>
              <a:rPr kumimoji="0" lang="zh-CN"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增强型</a:t>
            </a:r>
            <a:r>
              <a:rPr kumimoji="0" lang="en-US" altLang="zh-CN"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a:t>
            </a:r>
            <a:r>
              <a:rPr kumimoji="0" lang="zh-CN" altLang="en-US"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射线时变与偏振空间天文台（</a:t>
            </a:r>
            <a:r>
              <a:rPr kumimoji="0" lang="en-US" altLang="zh-CN"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eXTP</a:t>
            </a:r>
            <a:r>
              <a:rPr kumimoji="0" lang="zh-CN" altLang="en-US"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685800" marR="0" lvl="1" indent="-342900" algn="l" defTabSz="685800" rtl="0" eaLnBrk="1" fontAlgn="auto" latinLnBrk="0" hangingPunct="1">
              <a:lnSpc>
                <a:spcPct val="90000"/>
              </a:lnSpc>
              <a:spcBef>
                <a:spcPts val="375"/>
              </a:spcBef>
              <a:spcAft>
                <a:spcPts val="0"/>
              </a:spcAft>
              <a:buClrTx/>
              <a:buSzTx/>
              <a:buFont typeface="Times New Roman" panose="02020603050405020304" pitchFamily="18" charset="0"/>
              <a:buChar char="–"/>
              <a:tabLst/>
              <a:defRPr/>
            </a:pPr>
            <a:r>
              <a:rPr kumimoji="0" lang="zh-CN" altLang="en-US"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空间高能宇宙辐射探测设施（</a:t>
            </a:r>
            <a:r>
              <a:rPr kumimoji="0" lang="en-US" altLang="zh-CN"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HERD</a:t>
            </a:r>
            <a:r>
              <a:rPr kumimoji="0" lang="zh-CN" altLang="en-US" sz="20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6" name="矩形 5">
            <a:extLst>
              <a:ext uri="{FF2B5EF4-FFF2-40B4-BE49-F238E27FC236}">
                <a16:creationId xmlns:a16="http://schemas.microsoft.com/office/drawing/2014/main" id="{5294649E-D6CE-4FC2-9AA2-29D18450A54F}"/>
              </a:ext>
            </a:extLst>
          </p:cNvPr>
          <p:cNvSpPr/>
          <p:nvPr/>
        </p:nvSpPr>
        <p:spPr>
          <a:xfrm>
            <a:off x="992912" y="6200547"/>
            <a:ext cx="2191626" cy="338554"/>
          </a:xfrm>
          <a:prstGeom prst="rect">
            <a:avLst/>
          </a:prstGeom>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历史  </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运行</a:t>
            </a:r>
            <a:r>
              <a:rPr kumimoji="0" lang="zh-CN" altLang="en-US" sz="16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研制</a:t>
            </a:r>
            <a:r>
              <a:rPr kumimoji="0" lang="zh-CN" altLang="en-US" sz="16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C0504D">
                    <a:lumMod val="75000"/>
                  </a:srgbClr>
                </a:solidFill>
                <a:effectLst/>
                <a:uLnTx/>
                <a:uFillTx/>
                <a:latin typeface="微软雅黑" panose="020B0503020204020204" pitchFamily="34" charset="-122"/>
                <a:ea typeface="微软雅黑" panose="020B0503020204020204" pitchFamily="34" charset="-122"/>
                <a:cs typeface="+mn-cs"/>
              </a:rPr>
              <a:t>预研</a:t>
            </a:r>
          </a:p>
        </p:txBody>
      </p:sp>
      <p:pic>
        <p:nvPicPr>
          <p:cNvPr id="7" name="图片 6">
            <a:extLst>
              <a:ext uri="{FF2B5EF4-FFF2-40B4-BE49-F238E27FC236}">
                <a16:creationId xmlns:a16="http://schemas.microsoft.com/office/drawing/2014/main" id="{AEDB3453-2617-4475-95A5-2319502D7345}"/>
              </a:ext>
            </a:extLst>
          </p:cNvPr>
          <p:cNvPicPr/>
          <p:nvPr/>
        </p:nvPicPr>
        <p:blipFill>
          <a:blip r:embed="rId2" cstate="print">
            <a:extLst>
              <a:ext uri="{28A0092B-C50C-407E-A947-70E740481C1C}">
                <a14:useLocalDpi xmlns:a14="http://schemas.microsoft.com/office/drawing/2010/main" val="0"/>
              </a:ext>
            </a:extLst>
          </a:blip>
          <a:srcRect l="27710" t="14592" r="30121" b="43347"/>
          <a:stretch>
            <a:fillRect/>
          </a:stretch>
        </p:blipFill>
        <p:spPr bwMode="auto">
          <a:xfrm>
            <a:off x="9840416" y="96686"/>
            <a:ext cx="1853372" cy="998450"/>
          </a:xfrm>
          <a:prstGeom prst="rect">
            <a:avLst/>
          </a:prstGeom>
          <a:noFill/>
          <a:ln>
            <a:noFill/>
          </a:ln>
        </p:spPr>
      </p:pic>
      <p:pic>
        <p:nvPicPr>
          <p:cNvPr id="8" name="图片 7">
            <a:extLst>
              <a:ext uri="{FF2B5EF4-FFF2-40B4-BE49-F238E27FC236}">
                <a16:creationId xmlns:a16="http://schemas.microsoft.com/office/drawing/2014/main" id="{A599A2A0-3C92-4273-973A-6E973845FBC0}"/>
              </a:ext>
            </a:extLst>
          </p:cNvPr>
          <p:cNvPicPr/>
          <p:nvPr/>
        </p:nvPicPr>
        <p:blipFill>
          <a:blip r:embed="rId2" cstate="print">
            <a:extLst>
              <a:ext uri="{28A0092B-C50C-407E-A947-70E740481C1C}">
                <a14:useLocalDpi xmlns:a14="http://schemas.microsoft.com/office/drawing/2010/main" val="0"/>
              </a:ext>
            </a:extLst>
          </a:blip>
          <a:srcRect l="15082" t="59589" r="19276" b="26721"/>
          <a:stretch>
            <a:fillRect/>
          </a:stretch>
        </p:blipFill>
        <p:spPr bwMode="auto">
          <a:xfrm>
            <a:off x="9272408" y="1150685"/>
            <a:ext cx="2703022" cy="236081"/>
          </a:xfrm>
          <a:prstGeom prst="rect">
            <a:avLst/>
          </a:prstGeom>
          <a:noFill/>
          <a:ln>
            <a:noFill/>
          </a:ln>
        </p:spPr>
      </p:pic>
      <p:pic>
        <p:nvPicPr>
          <p:cNvPr id="9" name="Picture 3">
            <a:extLst>
              <a:ext uri="{FF2B5EF4-FFF2-40B4-BE49-F238E27FC236}">
                <a16:creationId xmlns:a16="http://schemas.microsoft.com/office/drawing/2014/main" id="{246AED5F-9A1B-434F-9AB6-58CC03E44E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8486" y="1812638"/>
            <a:ext cx="1612604" cy="96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a:extLst>
              <a:ext uri="{FF2B5EF4-FFF2-40B4-BE49-F238E27FC236}">
                <a16:creationId xmlns:a16="http://schemas.microsoft.com/office/drawing/2014/main" id="{4C95BA21-9B85-4E00-B43C-1B5BF81199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303" y="1822259"/>
            <a:ext cx="1679297" cy="946307"/>
          </a:xfrm>
          <a:prstGeom prst="rect">
            <a:avLst/>
          </a:prstGeom>
        </p:spPr>
      </p:pic>
      <p:pic>
        <p:nvPicPr>
          <p:cNvPr id="11" name="图片 10">
            <a:extLst>
              <a:ext uri="{FF2B5EF4-FFF2-40B4-BE49-F238E27FC236}">
                <a16:creationId xmlns:a16="http://schemas.microsoft.com/office/drawing/2014/main" id="{F93421F8-ED84-4C40-A15A-9312B74D697A}"/>
              </a:ext>
            </a:extLst>
          </p:cNvPr>
          <p:cNvPicPr>
            <a:picLocks noChangeAspect="1"/>
          </p:cNvPicPr>
          <p:nvPr/>
        </p:nvPicPr>
        <p:blipFill>
          <a:blip r:embed="rId5"/>
          <a:stretch>
            <a:fillRect/>
          </a:stretch>
        </p:blipFill>
        <p:spPr>
          <a:xfrm>
            <a:off x="10394145" y="3021317"/>
            <a:ext cx="1581285" cy="927412"/>
          </a:xfrm>
          <a:prstGeom prst="rect">
            <a:avLst/>
          </a:prstGeom>
        </p:spPr>
      </p:pic>
      <p:pic>
        <p:nvPicPr>
          <p:cNvPr id="12" name="图片 11">
            <a:extLst>
              <a:ext uri="{FF2B5EF4-FFF2-40B4-BE49-F238E27FC236}">
                <a16:creationId xmlns:a16="http://schemas.microsoft.com/office/drawing/2014/main" id="{A3D11AA9-08CE-453C-8E00-C4CE10764D37}"/>
              </a:ext>
            </a:extLst>
          </p:cNvPr>
          <p:cNvPicPr>
            <a:picLocks noChangeAspect="1"/>
          </p:cNvPicPr>
          <p:nvPr/>
        </p:nvPicPr>
        <p:blipFill>
          <a:blip r:embed="rId6"/>
          <a:stretch>
            <a:fillRect/>
          </a:stretch>
        </p:blipFill>
        <p:spPr>
          <a:xfrm>
            <a:off x="8781659" y="3041309"/>
            <a:ext cx="1506457" cy="999793"/>
          </a:xfrm>
          <a:prstGeom prst="rect">
            <a:avLst/>
          </a:prstGeom>
        </p:spPr>
      </p:pic>
      <p:pic>
        <p:nvPicPr>
          <p:cNvPr id="13" name="图片 12">
            <a:extLst>
              <a:ext uri="{FF2B5EF4-FFF2-40B4-BE49-F238E27FC236}">
                <a16:creationId xmlns:a16="http://schemas.microsoft.com/office/drawing/2014/main" id="{A29D404A-62B7-4894-B592-C7DE8D4E372F}"/>
              </a:ext>
            </a:extLst>
          </p:cNvPr>
          <p:cNvPicPr>
            <a:picLocks noChangeAspect="1"/>
          </p:cNvPicPr>
          <p:nvPr/>
        </p:nvPicPr>
        <p:blipFill>
          <a:blip r:embed="rId7"/>
          <a:stretch>
            <a:fillRect/>
          </a:stretch>
        </p:blipFill>
        <p:spPr>
          <a:xfrm>
            <a:off x="8635646" y="4171416"/>
            <a:ext cx="1758500" cy="1382659"/>
          </a:xfrm>
          <a:prstGeom prst="rect">
            <a:avLst/>
          </a:prstGeom>
        </p:spPr>
      </p:pic>
      <p:pic>
        <p:nvPicPr>
          <p:cNvPr id="14" name="图片 13">
            <a:extLst>
              <a:ext uri="{FF2B5EF4-FFF2-40B4-BE49-F238E27FC236}">
                <a16:creationId xmlns:a16="http://schemas.microsoft.com/office/drawing/2014/main" id="{DF7F19DD-4851-41E0-8632-D8FD6DF494C4}"/>
              </a:ext>
            </a:extLst>
          </p:cNvPr>
          <p:cNvPicPr>
            <a:picLocks noChangeAspect="1"/>
          </p:cNvPicPr>
          <p:nvPr/>
        </p:nvPicPr>
        <p:blipFill>
          <a:blip r:embed="rId8"/>
          <a:stretch>
            <a:fillRect/>
          </a:stretch>
        </p:blipFill>
        <p:spPr>
          <a:xfrm>
            <a:off x="10568579" y="4115396"/>
            <a:ext cx="1422511" cy="1416609"/>
          </a:xfrm>
          <a:prstGeom prst="rect">
            <a:avLst/>
          </a:prstGeom>
        </p:spPr>
      </p:pic>
      <p:pic>
        <p:nvPicPr>
          <p:cNvPr id="15" name="图片 14">
            <a:extLst>
              <a:ext uri="{FF2B5EF4-FFF2-40B4-BE49-F238E27FC236}">
                <a16:creationId xmlns:a16="http://schemas.microsoft.com/office/drawing/2014/main" id="{1ADA58D5-63E6-44F5-9153-E4A693194704}"/>
              </a:ext>
            </a:extLst>
          </p:cNvPr>
          <p:cNvPicPr>
            <a:picLocks noChangeAspect="1"/>
          </p:cNvPicPr>
          <p:nvPr/>
        </p:nvPicPr>
        <p:blipFill>
          <a:blip r:embed="rId9"/>
          <a:stretch>
            <a:fillRect/>
          </a:stretch>
        </p:blipFill>
        <p:spPr>
          <a:xfrm>
            <a:off x="8799568" y="1812638"/>
            <a:ext cx="1440160" cy="967635"/>
          </a:xfrm>
          <a:prstGeom prst="rect">
            <a:avLst/>
          </a:prstGeom>
        </p:spPr>
      </p:pic>
      <p:pic>
        <p:nvPicPr>
          <p:cNvPr id="16" name="图片 15">
            <a:extLst>
              <a:ext uri="{FF2B5EF4-FFF2-40B4-BE49-F238E27FC236}">
                <a16:creationId xmlns:a16="http://schemas.microsoft.com/office/drawing/2014/main" id="{89045C70-0A1F-4C55-91A6-9033C85692D6}"/>
              </a:ext>
            </a:extLst>
          </p:cNvPr>
          <p:cNvPicPr>
            <a:picLocks noChangeAspect="1"/>
          </p:cNvPicPr>
          <p:nvPr/>
        </p:nvPicPr>
        <p:blipFill>
          <a:blip r:embed="rId10"/>
          <a:stretch>
            <a:fillRect/>
          </a:stretch>
        </p:blipFill>
        <p:spPr>
          <a:xfrm>
            <a:off x="7224786" y="4191038"/>
            <a:ext cx="1092330" cy="1363038"/>
          </a:xfrm>
          <a:prstGeom prst="rect">
            <a:avLst/>
          </a:prstGeom>
        </p:spPr>
      </p:pic>
      <p:sp>
        <p:nvSpPr>
          <p:cNvPr id="17" name="矩形 16">
            <a:extLst>
              <a:ext uri="{FF2B5EF4-FFF2-40B4-BE49-F238E27FC236}">
                <a16:creationId xmlns:a16="http://schemas.microsoft.com/office/drawing/2014/main" id="{45169380-39F7-440F-8490-5CA2E1A31973}"/>
              </a:ext>
            </a:extLst>
          </p:cNvPr>
          <p:cNvSpPr/>
          <p:nvPr/>
        </p:nvSpPr>
        <p:spPr>
          <a:xfrm>
            <a:off x="8766000" y="5862429"/>
            <a:ext cx="223651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空间高能天文项目</a:t>
            </a:r>
            <a:endParaRPr kumimoji="0" lang="en-US" altLang="zh-CN"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E7731B57-9C6B-4FF7-8382-101EEDCD2D6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783" t="8217" r="15171" b="3737"/>
          <a:stretch/>
        </p:blipFill>
        <p:spPr>
          <a:xfrm>
            <a:off x="6931302" y="2975598"/>
            <a:ext cx="1679297" cy="1008407"/>
          </a:xfrm>
          <a:prstGeom prst="rect">
            <a:avLst/>
          </a:prstGeom>
        </p:spPr>
      </p:pic>
      <p:pic>
        <p:nvPicPr>
          <p:cNvPr id="20" name="图片 19">
            <a:extLst>
              <a:ext uri="{FF2B5EF4-FFF2-40B4-BE49-F238E27FC236}">
                <a16:creationId xmlns:a16="http://schemas.microsoft.com/office/drawing/2014/main" id="{29D7A0FC-9176-4A30-880C-82CB25BB51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7368" y="162374"/>
            <a:ext cx="2231659" cy="1239744"/>
          </a:xfrm>
          <a:prstGeom prst="rect">
            <a:avLst/>
          </a:prstGeom>
        </p:spPr>
      </p:pic>
    </p:spTree>
    <p:extLst>
      <p:ext uri="{BB962C8B-B14F-4D97-AF65-F5344CB8AC3E}">
        <p14:creationId xmlns:p14="http://schemas.microsoft.com/office/powerpoint/2010/main" val="1126385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EF436-8B19-48D3-B9C7-A947DE5BAF31}"/>
              </a:ext>
            </a:extLst>
          </p:cNvPr>
          <p:cNvSpPr>
            <a:spLocks noGrp="1"/>
          </p:cNvSpPr>
          <p:nvPr>
            <p:ph type="title"/>
          </p:nvPr>
        </p:nvSpPr>
        <p:spPr/>
        <p:txBody>
          <a:bodyPr>
            <a:normAutofit/>
          </a:bodyPr>
          <a:lstStyle/>
          <a:p>
            <a:r>
              <a:rPr lang="en-US" altLang="zh-CN" dirty="0"/>
              <a:t>BATSE</a:t>
            </a:r>
            <a:r>
              <a:rPr lang="zh-CN" altLang="en-US" dirty="0"/>
              <a:t>取得重要进展，</a:t>
            </a:r>
            <a:r>
              <a:rPr lang="en-US" altLang="zh-CN" dirty="0"/>
              <a:t>but…</a:t>
            </a:r>
            <a:endParaRPr lang="zh-CN" altLang="en-US" dirty="0"/>
          </a:p>
        </p:txBody>
      </p:sp>
      <p:sp>
        <p:nvSpPr>
          <p:cNvPr id="4" name="灯片编号占位符 3">
            <a:extLst>
              <a:ext uri="{FF2B5EF4-FFF2-40B4-BE49-F238E27FC236}">
                <a16:creationId xmlns:a16="http://schemas.microsoft.com/office/drawing/2014/main" id="{16650674-FB3A-4C57-A00E-6B8163769FC4}"/>
              </a:ext>
            </a:extLst>
          </p:cNvPr>
          <p:cNvSpPr>
            <a:spLocks noGrp="1"/>
          </p:cNvSpPr>
          <p:nvPr>
            <p:ph type="sldNum" sz="quarter" idx="12"/>
          </p:nvPr>
        </p:nvSpPr>
        <p:spPr/>
        <p:txBody>
          <a:bodyPr/>
          <a:lstStyle/>
          <a:p>
            <a:pPr>
              <a:defRPr/>
            </a:pPr>
            <a:fld id="{C3097149-1E52-4B4B-8ACA-C18CD0D55D8A}" type="slidenum">
              <a:rPr lang="zh-CN" altLang="en-US" smtClean="0"/>
              <a:pPr>
                <a:defRPr/>
              </a:pPr>
              <a:t>30</a:t>
            </a:fld>
            <a:endParaRPr lang="zh-CN" altLang="en-US" dirty="0"/>
          </a:p>
        </p:txBody>
      </p:sp>
      <p:pic>
        <p:nvPicPr>
          <p:cNvPr id="5" name="图片 4">
            <a:extLst>
              <a:ext uri="{FF2B5EF4-FFF2-40B4-BE49-F238E27FC236}">
                <a16:creationId xmlns:a16="http://schemas.microsoft.com/office/drawing/2014/main" id="{D050BDAA-1FB6-4B5F-BEBB-85795564F600}"/>
              </a:ext>
            </a:extLst>
          </p:cNvPr>
          <p:cNvPicPr>
            <a:picLocks noChangeAspect="1"/>
          </p:cNvPicPr>
          <p:nvPr/>
        </p:nvPicPr>
        <p:blipFill>
          <a:blip r:embed="rId2"/>
          <a:stretch>
            <a:fillRect/>
          </a:stretch>
        </p:blipFill>
        <p:spPr>
          <a:xfrm>
            <a:off x="263139" y="1556792"/>
            <a:ext cx="5704313" cy="4090686"/>
          </a:xfrm>
          <a:prstGeom prst="rect">
            <a:avLst/>
          </a:prstGeom>
        </p:spPr>
      </p:pic>
      <p:pic>
        <p:nvPicPr>
          <p:cNvPr id="6" name="图片 5">
            <a:extLst>
              <a:ext uri="{FF2B5EF4-FFF2-40B4-BE49-F238E27FC236}">
                <a16:creationId xmlns:a16="http://schemas.microsoft.com/office/drawing/2014/main" id="{46118E20-0BB6-4424-852A-D02398BE8AFC}"/>
              </a:ext>
            </a:extLst>
          </p:cNvPr>
          <p:cNvPicPr>
            <a:picLocks noChangeAspect="1"/>
          </p:cNvPicPr>
          <p:nvPr/>
        </p:nvPicPr>
        <p:blipFill>
          <a:blip r:embed="rId3"/>
          <a:stretch>
            <a:fillRect/>
          </a:stretch>
        </p:blipFill>
        <p:spPr>
          <a:xfrm>
            <a:off x="6296434" y="1700808"/>
            <a:ext cx="5704313" cy="3734438"/>
          </a:xfrm>
          <a:prstGeom prst="rect">
            <a:avLst/>
          </a:prstGeom>
        </p:spPr>
      </p:pic>
    </p:spTree>
    <p:extLst>
      <p:ext uri="{BB962C8B-B14F-4D97-AF65-F5344CB8AC3E}">
        <p14:creationId xmlns:p14="http://schemas.microsoft.com/office/powerpoint/2010/main" val="397191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09218A-B0B1-4510-9538-7E78E9FDD327}"/>
              </a:ext>
            </a:extLst>
          </p:cNvPr>
          <p:cNvSpPr>
            <a:spLocks noGrp="1"/>
          </p:cNvSpPr>
          <p:nvPr>
            <p:ph type="title"/>
          </p:nvPr>
        </p:nvSpPr>
        <p:spPr/>
        <p:txBody>
          <a:bodyPr/>
          <a:lstStyle/>
          <a:p>
            <a:r>
              <a:rPr lang="en-US" altLang="zh-CN" dirty="0" err="1"/>
              <a:t>Konus</a:t>
            </a:r>
            <a:r>
              <a:rPr lang="en-US" altLang="zh-CN" dirty="0"/>
              <a:t>-Wind (1994-)</a:t>
            </a:r>
            <a:endParaRPr lang="zh-CN" altLang="en-US" dirty="0"/>
          </a:p>
        </p:txBody>
      </p:sp>
      <p:sp>
        <p:nvSpPr>
          <p:cNvPr id="4" name="灯片编号占位符 3">
            <a:extLst>
              <a:ext uri="{FF2B5EF4-FFF2-40B4-BE49-F238E27FC236}">
                <a16:creationId xmlns:a16="http://schemas.microsoft.com/office/drawing/2014/main" id="{15FEB172-C8DA-43E7-BD17-CECDBFE55731}"/>
              </a:ext>
            </a:extLst>
          </p:cNvPr>
          <p:cNvSpPr>
            <a:spLocks noGrp="1"/>
          </p:cNvSpPr>
          <p:nvPr>
            <p:ph type="sldNum" sz="quarter" idx="12"/>
          </p:nvPr>
        </p:nvSpPr>
        <p:spPr/>
        <p:txBody>
          <a:bodyPr/>
          <a:lstStyle/>
          <a:p>
            <a:pPr>
              <a:defRPr/>
            </a:pPr>
            <a:fld id="{C3097149-1E52-4B4B-8ACA-C18CD0D55D8A}" type="slidenum">
              <a:rPr lang="zh-CN" altLang="en-US" smtClean="0"/>
              <a:pPr>
                <a:defRPr/>
              </a:pPr>
              <a:t>31</a:t>
            </a:fld>
            <a:endParaRPr lang="zh-CN" altLang="en-US" dirty="0"/>
          </a:p>
        </p:txBody>
      </p:sp>
      <p:pic>
        <p:nvPicPr>
          <p:cNvPr id="6" name="图片 5">
            <a:extLst>
              <a:ext uri="{FF2B5EF4-FFF2-40B4-BE49-F238E27FC236}">
                <a16:creationId xmlns:a16="http://schemas.microsoft.com/office/drawing/2014/main" id="{BABE076A-FCFA-4191-B412-FE194F0F7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950721"/>
            <a:ext cx="9001000" cy="5788254"/>
          </a:xfrm>
          <a:prstGeom prst="rect">
            <a:avLst/>
          </a:prstGeom>
        </p:spPr>
      </p:pic>
    </p:spTree>
    <p:extLst>
      <p:ext uri="{BB962C8B-B14F-4D97-AF65-F5344CB8AC3E}">
        <p14:creationId xmlns:p14="http://schemas.microsoft.com/office/powerpoint/2010/main" val="821756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5930B7-0671-4F38-8214-6560F3A4CB11}"/>
              </a:ext>
            </a:extLst>
          </p:cNvPr>
          <p:cNvSpPr>
            <a:spLocks noGrp="1"/>
          </p:cNvSpPr>
          <p:nvPr>
            <p:ph type="title"/>
          </p:nvPr>
        </p:nvSpPr>
        <p:spPr>
          <a:xfrm>
            <a:off x="623392" y="365127"/>
            <a:ext cx="10873208" cy="1325563"/>
          </a:xfrm>
        </p:spPr>
        <p:txBody>
          <a:bodyPr/>
          <a:lstStyle/>
          <a:p>
            <a:pPr algn="ctr"/>
            <a:r>
              <a:rPr lang="zh-CN" altLang="en-US" b="1" dirty="0">
                <a:solidFill>
                  <a:srgbClr val="0000FF"/>
                </a:solidFill>
              </a:rPr>
              <a:t>一锤定音：伽马暴来自遥远宇宙</a:t>
            </a:r>
          </a:p>
        </p:txBody>
      </p:sp>
      <p:pic>
        <p:nvPicPr>
          <p:cNvPr id="7" name="图片 6">
            <a:extLst>
              <a:ext uri="{FF2B5EF4-FFF2-40B4-BE49-F238E27FC236}">
                <a16:creationId xmlns:a16="http://schemas.microsoft.com/office/drawing/2014/main" id="{F0E7935C-29AF-4BB8-92E4-3687F43E1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2410463"/>
            <a:ext cx="4032448" cy="2688299"/>
          </a:xfrm>
          <a:prstGeom prst="rect">
            <a:avLst/>
          </a:prstGeom>
        </p:spPr>
      </p:pic>
      <p:sp>
        <p:nvSpPr>
          <p:cNvPr id="8" name="矩形 7">
            <a:extLst>
              <a:ext uri="{FF2B5EF4-FFF2-40B4-BE49-F238E27FC236}">
                <a16:creationId xmlns:a16="http://schemas.microsoft.com/office/drawing/2014/main" id="{6DB2A665-6D45-4A86-AE59-B1A1B71DB4C8}"/>
              </a:ext>
            </a:extLst>
          </p:cNvPr>
          <p:cNvSpPr/>
          <p:nvPr/>
        </p:nvSpPr>
        <p:spPr>
          <a:xfrm>
            <a:off x="631269" y="5618480"/>
            <a:ext cx="3663182" cy="400110"/>
          </a:xfrm>
          <a:prstGeom prst="rect">
            <a:avLst/>
          </a:prstGeom>
        </p:spPr>
        <p:txBody>
          <a:bodyPr wrap="none">
            <a:spAutoFit/>
          </a:bodyPr>
          <a:lstStyle/>
          <a:p>
            <a:r>
              <a:rPr lang="zh-CN" altLang="en-US" sz="2000" b="1" dirty="0"/>
              <a:t>意大利</a:t>
            </a:r>
            <a:r>
              <a:rPr lang="en-US" altLang="zh-CN" sz="2000" b="1" dirty="0"/>
              <a:t>-</a:t>
            </a:r>
            <a:r>
              <a:rPr lang="zh-CN" altLang="en-US" sz="2000" b="1" dirty="0"/>
              <a:t>荷兰的</a:t>
            </a:r>
            <a:r>
              <a:rPr lang="en-US" altLang="zh-CN" sz="2000" b="1" dirty="0" err="1"/>
              <a:t>BeppoSAX</a:t>
            </a:r>
            <a:r>
              <a:rPr lang="zh-CN" altLang="en-US" sz="2000" b="1" dirty="0"/>
              <a:t>卫星</a:t>
            </a:r>
          </a:p>
        </p:txBody>
      </p:sp>
      <p:pic>
        <p:nvPicPr>
          <p:cNvPr id="11" name="图片 10">
            <a:extLst>
              <a:ext uri="{FF2B5EF4-FFF2-40B4-BE49-F238E27FC236}">
                <a16:creationId xmlns:a16="http://schemas.microsoft.com/office/drawing/2014/main" id="{8DC3F83A-90F8-468C-9833-3932FC06E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1690690"/>
            <a:ext cx="6623495" cy="4017662"/>
          </a:xfrm>
          <a:prstGeom prst="rect">
            <a:avLst/>
          </a:prstGeom>
        </p:spPr>
      </p:pic>
      <p:sp>
        <p:nvSpPr>
          <p:cNvPr id="12" name="矩形 11">
            <a:extLst>
              <a:ext uri="{FF2B5EF4-FFF2-40B4-BE49-F238E27FC236}">
                <a16:creationId xmlns:a16="http://schemas.microsoft.com/office/drawing/2014/main" id="{F546348C-1E36-4479-AB1A-4A3EE2A58ECD}"/>
              </a:ext>
            </a:extLst>
          </p:cNvPr>
          <p:cNvSpPr/>
          <p:nvPr/>
        </p:nvSpPr>
        <p:spPr>
          <a:xfrm>
            <a:off x="5519936" y="5817458"/>
            <a:ext cx="5089855" cy="707886"/>
          </a:xfrm>
          <a:prstGeom prst="rect">
            <a:avLst/>
          </a:prstGeom>
        </p:spPr>
        <p:txBody>
          <a:bodyPr wrap="none">
            <a:spAutoFit/>
          </a:bodyPr>
          <a:lstStyle/>
          <a:p>
            <a:pPr algn="ctr"/>
            <a:r>
              <a:rPr lang="en-US" altLang="zh-CN" sz="2000" dirty="0"/>
              <a:t>1997</a:t>
            </a:r>
            <a:r>
              <a:rPr lang="zh-CN" altLang="en-US" sz="2000" dirty="0"/>
              <a:t>年</a:t>
            </a:r>
            <a:r>
              <a:rPr lang="en-US" altLang="zh-CN" sz="2000" dirty="0" err="1"/>
              <a:t>BeppoSAX</a:t>
            </a:r>
            <a:r>
              <a:rPr lang="zh-CN" altLang="en-US" sz="2000" dirty="0"/>
              <a:t>卫星发现伽马暴的余辉，</a:t>
            </a:r>
            <a:endParaRPr lang="en-US" altLang="zh-CN" sz="2000" dirty="0"/>
          </a:p>
          <a:p>
            <a:pPr algn="ctr"/>
            <a:r>
              <a:rPr lang="zh-CN" altLang="en-US" sz="2000" dirty="0"/>
              <a:t>确定宿主星系，测量红移，计算距离</a:t>
            </a:r>
            <a:endParaRPr lang="en-US" altLang="zh-CN" sz="2000" dirty="0"/>
          </a:p>
        </p:txBody>
      </p:sp>
    </p:spTree>
    <p:extLst>
      <p:ext uri="{BB962C8B-B14F-4D97-AF65-F5344CB8AC3E}">
        <p14:creationId xmlns:p14="http://schemas.microsoft.com/office/powerpoint/2010/main" val="3098906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95F15E-DB4F-425F-B0A7-C9EF726D1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1391512"/>
            <a:ext cx="7334657" cy="5277848"/>
          </a:xfrm>
          <a:prstGeom prst="rect">
            <a:avLst/>
          </a:prstGeom>
        </p:spPr>
      </p:pic>
      <p:sp>
        <p:nvSpPr>
          <p:cNvPr id="5" name="标题 1">
            <a:extLst>
              <a:ext uri="{FF2B5EF4-FFF2-40B4-BE49-F238E27FC236}">
                <a16:creationId xmlns:a16="http://schemas.microsoft.com/office/drawing/2014/main" id="{0FEC87F6-D575-4C11-8234-009EDC145BB7}"/>
              </a:ext>
            </a:extLst>
          </p:cNvPr>
          <p:cNvSpPr txBox="1">
            <a:spLocks/>
          </p:cNvSpPr>
          <p:nvPr/>
        </p:nvSpPr>
        <p:spPr>
          <a:xfrm>
            <a:off x="1982527" y="188640"/>
            <a:ext cx="8226945" cy="9669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3300" b="0"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gn="ctr" fontAlgn="auto">
              <a:spcAft>
                <a:spcPts val="0"/>
              </a:spcAft>
            </a:pPr>
            <a:r>
              <a:rPr lang="zh-CN" altLang="en-US" sz="4000" b="1" dirty="0">
                <a:solidFill>
                  <a:srgbClr val="0000FF"/>
                </a:solidFill>
              </a:rPr>
              <a:t>伽马暴可以发出各种电磁波段的光</a:t>
            </a:r>
          </a:p>
        </p:txBody>
      </p:sp>
      <p:sp>
        <p:nvSpPr>
          <p:cNvPr id="2" name="矩形 1">
            <a:extLst>
              <a:ext uri="{FF2B5EF4-FFF2-40B4-BE49-F238E27FC236}">
                <a16:creationId xmlns:a16="http://schemas.microsoft.com/office/drawing/2014/main" id="{6EA261D6-39F1-46EE-855A-641832E490EE}"/>
              </a:ext>
            </a:extLst>
          </p:cNvPr>
          <p:cNvSpPr/>
          <p:nvPr/>
        </p:nvSpPr>
        <p:spPr>
          <a:xfrm>
            <a:off x="6312024" y="6300028"/>
            <a:ext cx="646331" cy="369332"/>
          </a:xfrm>
          <a:prstGeom prst="rect">
            <a:avLst/>
          </a:prstGeom>
        </p:spPr>
        <p:txBody>
          <a:bodyPr wrap="none">
            <a:spAutoFit/>
          </a:bodyPr>
          <a:lstStyle/>
          <a:p>
            <a:r>
              <a:rPr lang="zh-CN" altLang="en-US" dirty="0">
                <a:solidFill>
                  <a:schemeClr val="bg1"/>
                </a:solidFill>
              </a:rPr>
              <a:t>光学</a:t>
            </a:r>
          </a:p>
        </p:txBody>
      </p:sp>
      <p:sp>
        <p:nvSpPr>
          <p:cNvPr id="6" name="矩形 5">
            <a:extLst>
              <a:ext uri="{FF2B5EF4-FFF2-40B4-BE49-F238E27FC236}">
                <a16:creationId xmlns:a16="http://schemas.microsoft.com/office/drawing/2014/main" id="{2FB6EBA2-A33B-4067-B705-29296AF368F6}"/>
              </a:ext>
            </a:extLst>
          </p:cNvPr>
          <p:cNvSpPr/>
          <p:nvPr/>
        </p:nvSpPr>
        <p:spPr>
          <a:xfrm>
            <a:off x="7680176" y="6300028"/>
            <a:ext cx="1249060" cy="369332"/>
          </a:xfrm>
          <a:prstGeom prst="rect">
            <a:avLst/>
          </a:prstGeom>
        </p:spPr>
        <p:txBody>
          <a:bodyPr wrap="none">
            <a:spAutoFit/>
          </a:bodyPr>
          <a:lstStyle/>
          <a:p>
            <a:r>
              <a:rPr lang="en-US" altLang="zh-CN" dirty="0">
                <a:solidFill>
                  <a:schemeClr val="bg1"/>
                </a:solidFill>
              </a:rPr>
              <a:t>(</a:t>
            </a:r>
            <a:r>
              <a:rPr lang="zh-CN" altLang="en-US" dirty="0">
                <a:solidFill>
                  <a:schemeClr val="bg1"/>
                </a:solidFill>
              </a:rPr>
              <a:t>软</a:t>
            </a:r>
            <a:r>
              <a:rPr lang="en-US" altLang="zh-CN" dirty="0">
                <a:solidFill>
                  <a:schemeClr val="bg1"/>
                </a:solidFill>
              </a:rPr>
              <a:t>) X</a:t>
            </a:r>
            <a:r>
              <a:rPr lang="zh-CN" altLang="en-US" dirty="0">
                <a:solidFill>
                  <a:schemeClr val="bg1"/>
                </a:solidFill>
              </a:rPr>
              <a:t>射线</a:t>
            </a:r>
          </a:p>
        </p:txBody>
      </p:sp>
    </p:spTree>
    <p:extLst>
      <p:ext uri="{BB962C8B-B14F-4D97-AF65-F5344CB8AC3E}">
        <p14:creationId xmlns:p14="http://schemas.microsoft.com/office/powerpoint/2010/main" val="271662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26407A-E821-4C1A-B99C-CCD1F1D91CA4}"/>
              </a:ext>
            </a:extLst>
          </p:cNvPr>
          <p:cNvSpPr>
            <a:spLocks noGrp="1"/>
          </p:cNvSpPr>
          <p:nvPr>
            <p:ph type="title"/>
          </p:nvPr>
        </p:nvSpPr>
        <p:spPr>
          <a:xfrm>
            <a:off x="1199456" y="620688"/>
            <a:ext cx="10331990" cy="795622"/>
          </a:xfrm>
        </p:spPr>
        <p:txBody>
          <a:bodyPr>
            <a:normAutofit/>
          </a:bodyPr>
          <a:lstStyle/>
          <a:p>
            <a:pPr algn="ctr"/>
            <a:r>
              <a:rPr lang="zh-CN" altLang="en-US" b="1" dirty="0">
                <a:solidFill>
                  <a:srgbClr val="0000FF"/>
                </a:solidFill>
              </a:rPr>
              <a:t>各种电磁波望远镜，观测伽马暴各波段的光</a:t>
            </a:r>
          </a:p>
        </p:txBody>
      </p:sp>
      <p:pic>
        <p:nvPicPr>
          <p:cNvPr id="5" name="图片 4">
            <a:extLst>
              <a:ext uri="{FF2B5EF4-FFF2-40B4-BE49-F238E27FC236}">
                <a16:creationId xmlns:a16="http://schemas.microsoft.com/office/drawing/2014/main" id="{5E10F971-0B5B-4205-BAB8-5D6CCADB7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2132856"/>
            <a:ext cx="4061584" cy="2394977"/>
          </a:xfrm>
          <a:prstGeom prst="rect">
            <a:avLst/>
          </a:prstGeom>
        </p:spPr>
      </p:pic>
      <p:pic>
        <p:nvPicPr>
          <p:cNvPr id="6" name="Picture 4" descr="See the source image">
            <a:extLst>
              <a:ext uri="{FF2B5EF4-FFF2-40B4-BE49-F238E27FC236}">
                <a16:creationId xmlns:a16="http://schemas.microsoft.com/office/drawing/2014/main" id="{004E7656-87FA-4D75-80AE-A6C9FD1F3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2" y="2132855"/>
            <a:ext cx="3843407" cy="240010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B9F20995-D0BE-43C5-A58E-F25AECB66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4786" y="2127729"/>
            <a:ext cx="3198632" cy="2394977"/>
          </a:xfrm>
          <a:prstGeom prst="rect">
            <a:avLst/>
          </a:prstGeom>
        </p:spPr>
      </p:pic>
      <p:sp>
        <p:nvSpPr>
          <p:cNvPr id="3" name="矩形 2">
            <a:extLst>
              <a:ext uri="{FF2B5EF4-FFF2-40B4-BE49-F238E27FC236}">
                <a16:creationId xmlns:a16="http://schemas.microsoft.com/office/drawing/2014/main" id="{8D017EA8-4C31-4044-A4A6-7E26804BAB51}"/>
              </a:ext>
            </a:extLst>
          </p:cNvPr>
          <p:cNvSpPr/>
          <p:nvPr/>
        </p:nvSpPr>
        <p:spPr>
          <a:xfrm>
            <a:off x="392576" y="5047571"/>
            <a:ext cx="3900427"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空间</a:t>
            </a:r>
            <a:r>
              <a:rPr lang="en-US" altLang="zh-CN" sz="2400" dirty="0">
                <a:latin typeface="微软雅黑" panose="020B0503020204020204" pitchFamily="34" charset="-122"/>
                <a:ea typeface="微软雅黑" panose="020B0503020204020204" pitchFamily="34" charset="-122"/>
              </a:rPr>
              <a:t>X</a:t>
            </a:r>
            <a:r>
              <a:rPr lang="zh-CN" altLang="en-US" sz="2400" dirty="0">
                <a:latin typeface="微软雅黑" panose="020B0503020204020204" pitchFamily="34" charset="-122"/>
                <a:ea typeface="微软雅黑" panose="020B0503020204020204" pitchFamily="34" charset="-122"/>
              </a:rPr>
              <a:t>射线</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伽马射线望远镜</a:t>
            </a:r>
          </a:p>
        </p:txBody>
      </p:sp>
      <p:sp>
        <p:nvSpPr>
          <p:cNvPr id="7" name="矩形 6">
            <a:extLst>
              <a:ext uri="{FF2B5EF4-FFF2-40B4-BE49-F238E27FC236}">
                <a16:creationId xmlns:a16="http://schemas.microsoft.com/office/drawing/2014/main" id="{CAC46702-36F4-49F8-8D62-1BF3350C8C22}"/>
              </a:ext>
            </a:extLst>
          </p:cNvPr>
          <p:cNvSpPr/>
          <p:nvPr/>
        </p:nvSpPr>
        <p:spPr>
          <a:xfrm>
            <a:off x="5105993" y="5047571"/>
            <a:ext cx="2339102"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地面光学望远镜</a:t>
            </a:r>
          </a:p>
        </p:txBody>
      </p:sp>
      <p:sp>
        <p:nvSpPr>
          <p:cNvPr id="8" name="矩形 7">
            <a:extLst>
              <a:ext uri="{FF2B5EF4-FFF2-40B4-BE49-F238E27FC236}">
                <a16:creationId xmlns:a16="http://schemas.microsoft.com/office/drawing/2014/main" id="{9181ACCC-F9FA-4191-BAEE-D3AA37F0D4C1}"/>
              </a:ext>
            </a:extLst>
          </p:cNvPr>
          <p:cNvSpPr/>
          <p:nvPr/>
        </p:nvSpPr>
        <p:spPr>
          <a:xfrm>
            <a:off x="8844769" y="5047571"/>
            <a:ext cx="2954655"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“天眼”射电望远镜</a:t>
            </a:r>
          </a:p>
        </p:txBody>
      </p:sp>
    </p:spTree>
    <p:extLst>
      <p:ext uri="{BB962C8B-B14F-4D97-AF65-F5344CB8AC3E}">
        <p14:creationId xmlns:p14="http://schemas.microsoft.com/office/powerpoint/2010/main" val="4208975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CDCFDB-0214-439B-B3B8-60EC6F0A6A31}"/>
              </a:ext>
            </a:extLst>
          </p:cNvPr>
          <p:cNvSpPr>
            <a:spLocks noGrp="1"/>
          </p:cNvSpPr>
          <p:nvPr>
            <p:ph type="title"/>
          </p:nvPr>
        </p:nvSpPr>
        <p:spPr/>
        <p:txBody>
          <a:bodyPr/>
          <a:lstStyle/>
          <a:p>
            <a:r>
              <a:rPr lang="en-US" altLang="zh-CN" dirty="0" err="1"/>
              <a:t>BeppoSAX</a:t>
            </a:r>
            <a:endParaRPr lang="zh-CN" altLang="en-US" dirty="0"/>
          </a:p>
        </p:txBody>
      </p:sp>
      <p:sp>
        <p:nvSpPr>
          <p:cNvPr id="3" name="内容占位符 2">
            <a:extLst>
              <a:ext uri="{FF2B5EF4-FFF2-40B4-BE49-F238E27FC236}">
                <a16:creationId xmlns:a16="http://schemas.microsoft.com/office/drawing/2014/main" id="{3BFDACE3-0288-421A-B506-266A1F607CED}"/>
              </a:ext>
            </a:extLst>
          </p:cNvPr>
          <p:cNvSpPr>
            <a:spLocks noGrp="1"/>
          </p:cNvSpPr>
          <p:nvPr>
            <p:ph idx="1"/>
          </p:nvPr>
        </p:nvSpPr>
        <p:spPr>
          <a:xfrm>
            <a:off x="838200" y="1052736"/>
            <a:ext cx="10515600" cy="5400600"/>
          </a:xfrm>
        </p:spPr>
        <p:txBody>
          <a:bodyPr>
            <a:normAutofit fontScale="92500" lnSpcReduction="20000"/>
          </a:bodyPr>
          <a:lstStyle/>
          <a:p>
            <a:r>
              <a:rPr lang="en-US" altLang="zh-CN" dirty="0"/>
              <a:t>Lifetime: 30 April 1996 - 30 April 2002</a:t>
            </a:r>
          </a:p>
          <a:p>
            <a:r>
              <a:rPr lang="en-US" altLang="zh-CN" dirty="0"/>
              <a:t>The Narrow field Instruments (NFI): </a:t>
            </a:r>
          </a:p>
          <a:p>
            <a:pPr lvl="1"/>
            <a:r>
              <a:rPr lang="en-US" altLang="zh-CN" dirty="0"/>
              <a:t>Four X-ray telescopes working in conjunction with one of the following detectors: </a:t>
            </a:r>
          </a:p>
          <a:p>
            <a:pPr lvl="2"/>
            <a:r>
              <a:rPr lang="en-US" altLang="zh-CN" dirty="0"/>
              <a:t>Low Energy Concentrator Spectrometer (LECS), grazing incidence telescopes, position sensitive gas scintillation proportional counter</a:t>
            </a:r>
            <a:br>
              <a:rPr lang="en-US" altLang="zh-CN" dirty="0"/>
            </a:br>
            <a:r>
              <a:rPr lang="en-US" altLang="zh-CN" b="1" dirty="0"/>
              <a:t>(one unit) </a:t>
            </a:r>
            <a:r>
              <a:rPr lang="en-US" altLang="zh-CN" dirty="0"/>
              <a:t>0.1-10 keV, eff area 22 cm</a:t>
            </a:r>
            <a:r>
              <a:rPr lang="en-US" altLang="zh-CN" baseline="30000" dirty="0"/>
              <a:t>2</a:t>
            </a:r>
            <a:r>
              <a:rPr lang="en-US" altLang="zh-CN" dirty="0"/>
              <a:t> @ 0.28 keV, FOV 37´ diameter, angular resolution 9.7´ FWHM @ 0.28 keV. </a:t>
            </a:r>
          </a:p>
          <a:p>
            <a:pPr lvl="2"/>
            <a:r>
              <a:rPr lang="en-US" altLang="zh-CN" dirty="0"/>
              <a:t>Medium Energy Concentrator Spectrometer (MECS), same as LECS but with thicker window </a:t>
            </a:r>
            <a:br>
              <a:rPr lang="en-US" altLang="zh-CN" dirty="0"/>
            </a:br>
            <a:r>
              <a:rPr lang="en-US" altLang="zh-CN" b="1" dirty="0"/>
              <a:t>(three units) </a:t>
            </a:r>
            <a:r>
              <a:rPr lang="en-US" altLang="zh-CN" dirty="0"/>
              <a:t>1.3-10 keV, eff area total 150 cm</a:t>
            </a:r>
            <a:r>
              <a:rPr lang="en-US" altLang="zh-CN" baseline="30000" dirty="0"/>
              <a:t>2</a:t>
            </a:r>
            <a:r>
              <a:rPr lang="en-US" altLang="zh-CN" dirty="0"/>
              <a:t> @ 6 keV, FOV 56´ diameter, angular resolution for 50% total signal radius 75" @ 6 keV. </a:t>
            </a:r>
          </a:p>
          <a:p>
            <a:pPr lvl="1"/>
            <a:r>
              <a:rPr lang="en-US" altLang="zh-CN" dirty="0"/>
              <a:t>High pressure Gas Scintillator Proportional Counter (HPGSPC), collimated</a:t>
            </a:r>
            <a:br>
              <a:rPr lang="en-US" altLang="zh-CN" dirty="0"/>
            </a:br>
            <a:r>
              <a:rPr lang="en-US" altLang="zh-CN" dirty="0"/>
              <a:t>4-120 keV, eff area 240 cm</a:t>
            </a:r>
            <a:r>
              <a:rPr lang="en-US" altLang="zh-CN" baseline="30000" dirty="0"/>
              <a:t>2</a:t>
            </a:r>
            <a:r>
              <a:rPr lang="en-US" altLang="zh-CN" dirty="0"/>
              <a:t> @ 30 keV </a:t>
            </a:r>
          </a:p>
          <a:p>
            <a:pPr lvl="1"/>
            <a:r>
              <a:rPr lang="en-US" altLang="zh-CN" dirty="0" err="1"/>
              <a:t>Phoswich</a:t>
            </a:r>
            <a:r>
              <a:rPr lang="en-US" altLang="zh-CN" dirty="0"/>
              <a:t> Detection System (PDS),  collimated</a:t>
            </a:r>
            <a:br>
              <a:rPr lang="en-US" altLang="zh-CN" dirty="0"/>
            </a:br>
            <a:r>
              <a:rPr lang="en-US" altLang="zh-CN" dirty="0"/>
              <a:t>15-300 keV. The lateral shields of the PDS are used as gamma-ray burst monitor in the range of 60-600 keV. Eff area 600 cm</a:t>
            </a:r>
            <a:r>
              <a:rPr lang="en-US" altLang="zh-CN" baseline="30000" dirty="0"/>
              <a:t>2</a:t>
            </a:r>
            <a:r>
              <a:rPr lang="en-US" altLang="zh-CN" dirty="0"/>
              <a:t> @ 80 keV </a:t>
            </a:r>
          </a:p>
          <a:p>
            <a:r>
              <a:rPr lang="en-US" altLang="zh-CN" dirty="0"/>
              <a:t>Wide Field Camera   </a:t>
            </a:r>
            <a:r>
              <a:rPr lang="en-US" altLang="zh-CN" b="0" dirty="0"/>
              <a:t>coded mask proportional counters </a:t>
            </a:r>
          </a:p>
          <a:p>
            <a:pPr lvl="1"/>
            <a:r>
              <a:rPr lang="en-US" altLang="zh-CN" b="1" dirty="0"/>
              <a:t>(2 units) </a:t>
            </a:r>
            <a:r>
              <a:rPr lang="en-US" altLang="zh-CN" dirty="0"/>
              <a:t>2-30 keV with a field of view </a:t>
            </a:r>
            <a:r>
              <a:rPr lang="en-US" altLang="zh-CN" dirty="0">
                <a:highlight>
                  <a:srgbClr val="FFFF00"/>
                </a:highlight>
              </a:rPr>
              <a:t>20 deg X 20 deg</a:t>
            </a:r>
            <a:r>
              <a:rPr lang="en-US" altLang="zh-CN" dirty="0"/>
              <a:t>. The WFC are perpendicular to the axis of the NFI and point in opposite directions to each other. Eff area 140 cm</a:t>
            </a:r>
            <a:r>
              <a:rPr lang="en-US" altLang="zh-CN" baseline="30000" dirty="0"/>
              <a:t>2</a:t>
            </a:r>
            <a:r>
              <a:rPr lang="en-US" altLang="zh-CN" dirty="0"/>
              <a:t>. </a:t>
            </a:r>
          </a:p>
          <a:p>
            <a:pPr lvl="1"/>
            <a:endParaRPr lang="en-US" altLang="zh-CN" dirty="0"/>
          </a:p>
          <a:p>
            <a:r>
              <a:rPr lang="en-US" altLang="zh-CN" dirty="0"/>
              <a:t>Highlight</a:t>
            </a:r>
          </a:p>
          <a:p>
            <a:pPr lvl="1"/>
            <a:r>
              <a:rPr lang="en-US" altLang="zh-CN" dirty="0"/>
              <a:t>First arc-minutes position of GRBs. Position determination on rapid time scale </a:t>
            </a:r>
          </a:p>
          <a:p>
            <a:pPr lvl="1"/>
            <a:r>
              <a:rPr lang="en-US" altLang="zh-CN" dirty="0"/>
              <a:t>First X-ray follow-up observations and monitoring of the GRB </a:t>
            </a:r>
          </a:p>
          <a:p>
            <a:pPr lvl="1"/>
            <a:r>
              <a:rPr lang="en-US" altLang="zh-CN" dirty="0"/>
              <a:t>Broad band spectroscopy of different classes of X-ray sources </a:t>
            </a:r>
          </a:p>
        </p:txBody>
      </p:sp>
      <p:sp>
        <p:nvSpPr>
          <p:cNvPr id="4" name="灯片编号占位符 3">
            <a:extLst>
              <a:ext uri="{FF2B5EF4-FFF2-40B4-BE49-F238E27FC236}">
                <a16:creationId xmlns:a16="http://schemas.microsoft.com/office/drawing/2014/main" id="{95D1A2EA-2827-4ED8-9915-C079DAE56717}"/>
              </a:ext>
            </a:extLst>
          </p:cNvPr>
          <p:cNvSpPr>
            <a:spLocks noGrp="1"/>
          </p:cNvSpPr>
          <p:nvPr>
            <p:ph type="sldNum" sz="quarter" idx="12"/>
          </p:nvPr>
        </p:nvSpPr>
        <p:spPr/>
        <p:txBody>
          <a:bodyPr/>
          <a:lstStyle/>
          <a:p>
            <a:pPr>
              <a:defRPr/>
            </a:pPr>
            <a:fld id="{C3097149-1E52-4B4B-8ACA-C18CD0D55D8A}" type="slidenum">
              <a:rPr lang="zh-CN" altLang="en-US" smtClean="0"/>
              <a:pPr>
                <a:defRPr/>
              </a:pPr>
              <a:t>35</a:t>
            </a:fld>
            <a:endParaRPr lang="zh-CN" altLang="en-US" dirty="0"/>
          </a:p>
        </p:txBody>
      </p:sp>
      <p:pic>
        <p:nvPicPr>
          <p:cNvPr id="6" name="图片 5">
            <a:extLst>
              <a:ext uri="{FF2B5EF4-FFF2-40B4-BE49-F238E27FC236}">
                <a16:creationId xmlns:a16="http://schemas.microsoft.com/office/drawing/2014/main" id="{C9500994-2FC5-4FEF-9BFC-E875531B1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58752"/>
            <a:ext cx="1076325" cy="895350"/>
          </a:xfrm>
          <a:prstGeom prst="rect">
            <a:avLst/>
          </a:prstGeom>
        </p:spPr>
      </p:pic>
    </p:spTree>
    <p:extLst>
      <p:ext uri="{BB962C8B-B14F-4D97-AF65-F5344CB8AC3E}">
        <p14:creationId xmlns:p14="http://schemas.microsoft.com/office/powerpoint/2010/main" val="2361482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F2DAF1-D6A1-4B50-9CCE-7EFCD2B2B01E}"/>
              </a:ext>
            </a:extLst>
          </p:cNvPr>
          <p:cNvSpPr>
            <a:spLocks noGrp="1"/>
          </p:cNvSpPr>
          <p:nvPr>
            <p:ph type="title"/>
          </p:nvPr>
        </p:nvSpPr>
        <p:spPr/>
        <p:txBody>
          <a:bodyPr/>
          <a:lstStyle/>
          <a:p>
            <a:r>
              <a:rPr lang="en-US" altLang="zh-CN" dirty="0" err="1"/>
              <a:t>BeppoSAX</a:t>
            </a:r>
            <a:endParaRPr lang="zh-CN" altLang="en-US" dirty="0"/>
          </a:p>
        </p:txBody>
      </p:sp>
      <p:pic>
        <p:nvPicPr>
          <p:cNvPr id="7" name="内容占位符 6">
            <a:extLst>
              <a:ext uri="{FF2B5EF4-FFF2-40B4-BE49-F238E27FC236}">
                <a16:creationId xmlns:a16="http://schemas.microsoft.com/office/drawing/2014/main" id="{3F924A18-8E2D-45E8-9098-A4FC5FB41F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4112" y="1628800"/>
            <a:ext cx="3905250" cy="3295650"/>
          </a:xfrm>
        </p:spPr>
      </p:pic>
      <p:sp>
        <p:nvSpPr>
          <p:cNvPr id="4" name="灯片编号占位符 3">
            <a:extLst>
              <a:ext uri="{FF2B5EF4-FFF2-40B4-BE49-F238E27FC236}">
                <a16:creationId xmlns:a16="http://schemas.microsoft.com/office/drawing/2014/main" id="{2807B08C-06CC-40F3-B34B-3A282E339568}"/>
              </a:ext>
            </a:extLst>
          </p:cNvPr>
          <p:cNvSpPr>
            <a:spLocks noGrp="1"/>
          </p:cNvSpPr>
          <p:nvPr>
            <p:ph type="sldNum" sz="quarter" idx="12"/>
          </p:nvPr>
        </p:nvSpPr>
        <p:spPr/>
        <p:txBody>
          <a:bodyPr/>
          <a:lstStyle/>
          <a:p>
            <a:pPr>
              <a:defRPr/>
            </a:pPr>
            <a:fld id="{C3097149-1E52-4B4B-8ACA-C18CD0D55D8A}" type="slidenum">
              <a:rPr lang="zh-CN" altLang="en-US" smtClean="0"/>
              <a:pPr>
                <a:defRPr/>
              </a:pPr>
              <a:t>36</a:t>
            </a:fld>
            <a:endParaRPr lang="zh-CN" altLang="en-US" dirty="0"/>
          </a:p>
        </p:txBody>
      </p:sp>
      <p:pic>
        <p:nvPicPr>
          <p:cNvPr id="5" name="图片 4">
            <a:extLst>
              <a:ext uri="{FF2B5EF4-FFF2-40B4-BE49-F238E27FC236}">
                <a16:creationId xmlns:a16="http://schemas.microsoft.com/office/drawing/2014/main" id="{5180BC0F-9810-44DB-806F-A07F8B37D927}"/>
              </a:ext>
            </a:extLst>
          </p:cNvPr>
          <p:cNvPicPr>
            <a:picLocks noChangeAspect="1"/>
          </p:cNvPicPr>
          <p:nvPr/>
        </p:nvPicPr>
        <p:blipFill>
          <a:blip r:embed="rId3"/>
          <a:stretch>
            <a:fillRect/>
          </a:stretch>
        </p:blipFill>
        <p:spPr>
          <a:xfrm>
            <a:off x="479376" y="1478111"/>
            <a:ext cx="5151566" cy="3901778"/>
          </a:xfrm>
          <a:prstGeom prst="rect">
            <a:avLst/>
          </a:prstGeom>
        </p:spPr>
      </p:pic>
      <p:sp>
        <p:nvSpPr>
          <p:cNvPr id="8" name="矩形 7">
            <a:extLst>
              <a:ext uri="{FF2B5EF4-FFF2-40B4-BE49-F238E27FC236}">
                <a16:creationId xmlns:a16="http://schemas.microsoft.com/office/drawing/2014/main" id="{86FBBC86-E270-4659-9C40-597587342344}"/>
              </a:ext>
            </a:extLst>
          </p:cNvPr>
          <p:cNvSpPr/>
          <p:nvPr/>
        </p:nvSpPr>
        <p:spPr>
          <a:xfrm>
            <a:off x="6563907" y="5229200"/>
            <a:ext cx="4985660" cy="369332"/>
          </a:xfrm>
          <a:prstGeom prst="rect">
            <a:avLst/>
          </a:prstGeom>
        </p:spPr>
        <p:txBody>
          <a:bodyPr wrap="none">
            <a:spAutoFit/>
          </a:bodyPr>
          <a:lstStyle/>
          <a:p>
            <a:r>
              <a:rPr lang="en-US" altLang="zh-CN" dirty="0"/>
              <a:t>One of the Wide Field Camera's built by SRON</a:t>
            </a:r>
            <a:endParaRPr lang="zh-CN" altLang="en-US" dirty="0"/>
          </a:p>
        </p:txBody>
      </p:sp>
    </p:spTree>
    <p:extLst>
      <p:ext uri="{BB962C8B-B14F-4D97-AF65-F5344CB8AC3E}">
        <p14:creationId xmlns:p14="http://schemas.microsoft.com/office/powerpoint/2010/main" val="3194854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F9BFA6-6997-41E0-9FB8-BFCCADA147A6}"/>
              </a:ext>
            </a:extLst>
          </p:cNvPr>
          <p:cNvSpPr>
            <a:spLocks noGrp="1"/>
          </p:cNvSpPr>
          <p:nvPr>
            <p:ph type="title"/>
          </p:nvPr>
        </p:nvSpPr>
        <p:spPr/>
        <p:txBody>
          <a:bodyPr/>
          <a:lstStyle/>
          <a:p>
            <a:r>
              <a:rPr lang="en-US" altLang="zh-CN" dirty="0"/>
              <a:t>High Energy Transient Experiment (HETE)-1</a:t>
            </a:r>
            <a:endParaRPr lang="zh-CN" altLang="en-US" dirty="0"/>
          </a:p>
        </p:txBody>
      </p:sp>
      <p:sp>
        <p:nvSpPr>
          <p:cNvPr id="3" name="内容占位符 2">
            <a:extLst>
              <a:ext uri="{FF2B5EF4-FFF2-40B4-BE49-F238E27FC236}">
                <a16:creationId xmlns:a16="http://schemas.microsoft.com/office/drawing/2014/main" id="{5E60BB87-7D68-45E8-9416-867515E032F2}"/>
              </a:ext>
            </a:extLst>
          </p:cNvPr>
          <p:cNvSpPr>
            <a:spLocks noGrp="1"/>
          </p:cNvSpPr>
          <p:nvPr>
            <p:ph idx="1"/>
          </p:nvPr>
        </p:nvSpPr>
        <p:spPr/>
        <p:txBody>
          <a:bodyPr>
            <a:normAutofit lnSpcReduction="10000"/>
          </a:bodyPr>
          <a:lstStyle/>
          <a:p>
            <a:r>
              <a:rPr lang="en-US" altLang="zh-CN" dirty="0"/>
              <a:t>The concept of a satellite capable of multiwavelength observations of GRBs was discussed at the Santa Cruz meeting on GRBs in 1981</a:t>
            </a:r>
          </a:p>
          <a:p>
            <a:endParaRPr lang="en-US" altLang="zh-CN" dirty="0"/>
          </a:p>
          <a:p>
            <a:r>
              <a:rPr lang="en-US" altLang="zh-CN" dirty="0"/>
              <a:t>Payload</a:t>
            </a:r>
          </a:p>
          <a:p>
            <a:pPr lvl="1"/>
            <a:r>
              <a:rPr lang="en-US" altLang="zh-CN" dirty="0"/>
              <a:t> Four wide-field gamma-ray detectors, supplied by the CESR of Toulouse, France</a:t>
            </a:r>
          </a:p>
          <a:p>
            <a:pPr lvl="1"/>
            <a:r>
              <a:rPr lang="en-US" altLang="zh-CN" dirty="0"/>
              <a:t>A wide-field coded-aperture X-ray imager, supplied by a collaboration of Los Alamos National Laboratory and the Institute of Chemistry and Physics (RIKEN) of Tokyo, Japan. </a:t>
            </a:r>
          </a:p>
          <a:p>
            <a:pPr lvl="1"/>
            <a:r>
              <a:rPr lang="en-US" altLang="zh-CN" dirty="0"/>
              <a:t>Four wide-field near-UV CCD cameras, supplied by the Center for Space Research at the Massachusetts Institute of </a:t>
            </a:r>
            <a:r>
              <a:rPr lang="en-US" altLang="zh-CN" dirty="0" err="1"/>
              <a:t>Techology</a:t>
            </a:r>
            <a:r>
              <a:rPr lang="en-US" altLang="zh-CN" dirty="0"/>
              <a:t>. </a:t>
            </a:r>
          </a:p>
          <a:p>
            <a:endParaRPr lang="en-US" altLang="zh-CN" dirty="0"/>
          </a:p>
          <a:p>
            <a:r>
              <a:rPr lang="en-US" altLang="zh-CN" dirty="0"/>
              <a:t>The HETE-1 satellite was launched on November 4, 1996, along with the Argentine satellite SAC-B, on a Pegasus rocket from Wallops Island, VA. The Pegasus rocket achieved a good orbit, but the third stage failed to release the two satellites. As a result, SAC-B and HETE-1 were unable to function as designed and both died due to lack of solar power within a day of launch. </a:t>
            </a:r>
          </a:p>
          <a:p>
            <a:endParaRPr lang="zh-CN" altLang="en-US" dirty="0"/>
          </a:p>
        </p:txBody>
      </p:sp>
      <p:sp>
        <p:nvSpPr>
          <p:cNvPr id="4" name="灯片编号占位符 3">
            <a:extLst>
              <a:ext uri="{FF2B5EF4-FFF2-40B4-BE49-F238E27FC236}">
                <a16:creationId xmlns:a16="http://schemas.microsoft.com/office/drawing/2014/main" id="{18CE92E1-5AE6-463B-AE46-CD226B925707}"/>
              </a:ext>
            </a:extLst>
          </p:cNvPr>
          <p:cNvSpPr>
            <a:spLocks noGrp="1"/>
          </p:cNvSpPr>
          <p:nvPr>
            <p:ph type="sldNum" sz="quarter" idx="12"/>
          </p:nvPr>
        </p:nvSpPr>
        <p:spPr/>
        <p:txBody>
          <a:bodyPr/>
          <a:lstStyle/>
          <a:p>
            <a:pPr>
              <a:defRPr/>
            </a:pPr>
            <a:fld id="{C3097149-1E52-4B4B-8ACA-C18CD0D55D8A}" type="slidenum">
              <a:rPr lang="zh-CN" altLang="en-US" smtClean="0"/>
              <a:pPr>
                <a:defRPr/>
              </a:pPr>
              <a:t>37</a:t>
            </a:fld>
            <a:endParaRPr lang="zh-CN" altLang="en-US" dirty="0"/>
          </a:p>
        </p:txBody>
      </p:sp>
    </p:spTree>
    <p:extLst>
      <p:ext uri="{BB962C8B-B14F-4D97-AF65-F5344CB8AC3E}">
        <p14:creationId xmlns:p14="http://schemas.microsoft.com/office/powerpoint/2010/main" val="3496495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F9BFA6-6997-41E0-9FB8-BFCCADA147A6}"/>
              </a:ext>
            </a:extLst>
          </p:cNvPr>
          <p:cNvSpPr>
            <a:spLocks noGrp="1"/>
          </p:cNvSpPr>
          <p:nvPr>
            <p:ph type="title"/>
          </p:nvPr>
        </p:nvSpPr>
        <p:spPr/>
        <p:txBody>
          <a:bodyPr/>
          <a:lstStyle/>
          <a:p>
            <a:r>
              <a:rPr lang="en-US" altLang="zh-CN" dirty="0"/>
              <a:t>HETE-2 (2000-2008</a:t>
            </a:r>
            <a:r>
              <a:rPr lang="zh-CN" altLang="en-US" dirty="0"/>
              <a:t>）</a:t>
            </a:r>
          </a:p>
        </p:txBody>
      </p:sp>
      <p:sp>
        <p:nvSpPr>
          <p:cNvPr id="3" name="内容占位符 2">
            <a:extLst>
              <a:ext uri="{FF2B5EF4-FFF2-40B4-BE49-F238E27FC236}">
                <a16:creationId xmlns:a16="http://schemas.microsoft.com/office/drawing/2014/main" id="{5E60BB87-7D68-45E8-9416-867515E032F2}"/>
              </a:ext>
            </a:extLst>
          </p:cNvPr>
          <p:cNvSpPr>
            <a:spLocks noGrp="1"/>
          </p:cNvSpPr>
          <p:nvPr>
            <p:ph idx="1"/>
          </p:nvPr>
        </p:nvSpPr>
        <p:spPr>
          <a:xfrm>
            <a:off x="191344" y="1124744"/>
            <a:ext cx="7776864" cy="5303988"/>
          </a:xfrm>
        </p:spPr>
        <p:txBody>
          <a:bodyPr>
            <a:normAutofit/>
          </a:bodyPr>
          <a:lstStyle/>
          <a:p>
            <a:r>
              <a:rPr lang="en-US" altLang="zh-CN" dirty="0"/>
              <a:t>Modification from HETE-1</a:t>
            </a:r>
          </a:p>
          <a:p>
            <a:pPr lvl="1"/>
            <a:r>
              <a:rPr lang="en-US" altLang="zh-CN" dirty="0"/>
              <a:t>T</a:t>
            </a:r>
            <a:r>
              <a:rPr lang="en-US" altLang="zh-CN" b="0" dirty="0"/>
              <a:t>he HETE team decided to remove the UV cameras from the spacecraft and replace two of them with a CCD-based coded-aperture imager sensitive to soft X-rays (the Soft X-ray Camera, or SXC). The other two cameras were replaced with optical CCD cameras, which serve as star trackers on HETE-2. </a:t>
            </a:r>
          </a:p>
          <a:p>
            <a:r>
              <a:rPr lang="en-US" altLang="zh-CN" dirty="0"/>
              <a:t>Payload</a:t>
            </a:r>
          </a:p>
          <a:p>
            <a:pPr lvl="1"/>
            <a:r>
              <a:rPr lang="en-US" altLang="zh-CN" dirty="0"/>
              <a:t>FRAGATE (6-400 keV)</a:t>
            </a:r>
          </a:p>
          <a:p>
            <a:pPr marL="342900" lvl="1" indent="0">
              <a:buNone/>
            </a:pPr>
            <a:r>
              <a:rPr lang="en-US" altLang="zh-CN" dirty="0"/>
              <a:t>      4 NaI(Tl), 120 cm2</a:t>
            </a:r>
          </a:p>
          <a:p>
            <a:pPr lvl="1"/>
            <a:r>
              <a:rPr lang="en-US" altLang="zh-CN" dirty="0"/>
              <a:t>WXM, coded mask</a:t>
            </a:r>
          </a:p>
          <a:p>
            <a:pPr marL="342900" lvl="1" indent="0">
              <a:buNone/>
            </a:pPr>
            <a:r>
              <a:rPr lang="en-US" altLang="zh-CN" dirty="0"/>
              <a:t>      2-25 keV</a:t>
            </a:r>
          </a:p>
          <a:p>
            <a:pPr lvl="1"/>
            <a:r>
              <a:rPr lang="en-US" altLang="zh-CN" dirty="0"/>
              <a:t>SXC</a:t>
            </a:r>
          </a:p>
          <a:p>
            <a:pPr marL="342900" lvl="1" indent="0">
              <a:buNone/>
            </a:pPr>
            <a:r>
              <a:rPr lang="en-US" altLang="zh-CN" dirty="0"/>
              <a:t>      CCD, 0.5-14 keV</a:t>
            </a:r>
          </a:p>
          <a:p>
            <a:endParaRPr lang="zh-CN" altLang="en-US" dirty="0"/>
          </a:p>
        </p:txBody>
      </p:sp>
      <p:sp>
        <p:nvSpPr>
          <p:cNvPr id="4" name="灯片编号占位符 3">
            <a:extLst>
              <a:ext uri="{FF2B5EF4-FFF2-40B4-BE49-F238E27FC236}">
                <a16:creationId xmlns:a16="http://schemas.microsoft.com/office/drawing/2014/main" id="{18CE92E1-5AE6-463B-AE46-CD226B925707}"/>
              </a:ext>
            </a:extLst>
          </p:cNvPr>
          <p:cNvSpPr>
            <a:spLocks noGrp="1"/>
          </p:cNvSpPr>
          <p:nvPr>
            <p:ph type="sldNum" sz="quarter" idx="12"/>
          </p:nvPr>
        </p:nvSpPr>
        <p:spPr/>
        <p:txBody>
          <a:bodyPr/>
          <a:lstStyle/>
          <a:p>
            <a:pPr>
              <a:defRPr/>
            </a:pPr>
            <a:fld id="{C3097149-1E52-4B4B-8ACA-C18CD0D55D8A}" type="slidenum">
              <a:rPr lang="zh-CN" altLang="en-US" smtClean="0"/>
              <a:pPr>
                <a:defRPr/>
              </a:pPr>
              <a:t>38</a:t>
            </a:fld>
            <a:endParaRPr lang="zh-CN" altLang="en-US" dirty="0"/>
          </a:p>
        </p:txBody>
      </p:sp>
      <p:pic>
        <p:nvPicPr>
          <p:cNvPr id="6" name="图片 5">
            <a:extLst>
              <a:ext uri="{FF2B5EF4-FFF2-40B4-BE49-F238E27FC236}">
                <a16:creationId xmlns:a16="http://schemas.microsoft.com/office/drawing/2014/main" id="{BE08131D-958A-4AEC-BF61-120A7518A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892" y="3558831"/>
            <a:ext cx="3510412" cy="2335667"/>
          </a:xfrm>
          <a:prstGeom prst="rect">
            <a:avLst/>
          </a:prstGeom>
        </p:spPr>
      </p:pic>
      <p:pic>
        <p:nvPicPr>
          <p:cNvPr id="7" name="图片 6">
            <a:extLst>
              <a:ext uri="{FF2B5EF4-FFF2-40B4-BE49-F238E27FC236}">
                <a16:creationId xmlns:a16="http://schemas.microsoft.com/office/drawing/2014/main" id="{17F56DC1-4D67-4F92-A54C-6AFBAA2E6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2344" y="3498865"/>
            <a:ext cx="2586608" cy="2382248"/>
          </a:xfrm>
          <a:prstGeom prst="rect">
            <a:avLst/>
          </a:prstGeom>
        </p:spPr>
      </p:pic>
      <p:sp>
        <p:nvSpPr>
          <p:cNvPr id="8" name="矩形 7">
            <a:extLst>
              <a:ext uri="{FF2B5EF4-FFF2-40B4-BE49-F238E27FC236}">
                <a16:creationId xmlns:a16="http://schemas.microsoft.com/office/drawing/2014/main" id="{6DA62870-90A8-4261-861F-0A1163EAB783}"/>
              </a:ext>
            </a:extLst>
          </p:cNvPr>
          <p:cNvSpPr/>
          <p:nvPr/>
        </p:nvSpPr>
        <p:spPr>
          <a:xfrm>
            <a:off x="6140943" y="5980592"/>
            <a:ext cx="1719253" cy="369332"/>
          </a:xfrm>
          <a:prstGeom prst="rect">
            <a:avLst/>
          </a:prstGeom>
        </p:spPr>
        <p:txBody>
          <a:bodyPr wrap="none">
            <a:spAutoFit/>
          </a:bodyPr>
          <a:lstStyle/>
          <a:p>
            <a:pPr lvl="1"/>
            <a:r>
              <a:rPr lang="en-US" altLang="zh-CN" dirty="0"/>
              <a:t>FRAGATE</a:t>
            </a:r>
          </a:p>
        </p:txBody>
      </p:sp>
      <p:sp>
        <p:nvSpPr>
          <p:cNvPr id="9" name="矩形 8">
            <a:extLst>
              <a:ext uri="{FF2B5EF4-FFF2-40B4-BE49-F238E27FC236}">
                <a16:creationId xmlns:a16="http://schemas.microsoft.com/office/drawing/2014/main" id="{1867165D-32AC-4825-8EA1-B704842FFD63}"/>
              </a:ext>
            </a:extLst>
          </p:cNvPr>
          <p:cNvSpPr/>
          <p:nvPr/>
        </p:nvSpPr>
        <p:spPr>
          <a:xfrm>
            <a:off x="9117433" y="5946488"/>
            <a:ext cx="2864887" cy="369332"/>
          </a:xfrm>
          <a:prstGeom prst="rect">
            <a:avLst/>
          </a:prstGeom>
        </p:spPr>
        <p:txBody>
          <a:bodyPr wrap="none">
            <a:spAutoFit/>
          </a:bodyPr>
          <a:lstStyle/>
          <a:p>
            <a:r>
              <a:rPr lang="en-US" altLang="zh-CN" dirty="0"/>
              <a:t>WXM proportional counter</a:t>
            </a:r>
            <a:endParaRPr lang="zh-CN" altLang="en-US" dirty="0"/>
          </a:p>
        </p:txBody>
      </p:sp>
      <p:pic>
        <p:nvPicPr>
          <p:cNvPr id="10" name="图片 9">
            <a:extLst>
              <a:ext uri="{FF2B5EF4-FFF2-40B4-BE49-F238E27FC236}">
                <a16:creationId xmlns:a16="http://schemas.microsoft.com/office/drawing/2014/main" id="{63B7C30F-283E-4257-BC2C-9B6720EA3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48" y="846226"/>
            <a:ext cx="3218859" cy="2262314"/>
          </a:xfrm>
          <a:prstGeom prst="rect">
            <a:avLst/>
          </a:prstGeom>
        </p:spPr>
      </p:pic>
    </p:spTree>
    <p:extLst>
      <p:ext uri="{BB962C8B-B14F-4D97-AF65-F5344CB8AC3E}">
        <p14:creationId xmlns:p14="http://schemas.microsoft.com/office/powerpoint/2010/main" val="977905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BBF370-012C-4DCC-A3E6-78153EC74B71}"/>
              </a:ext>
            </a:extLst>
          </p:cNvPr>
          <p:cNvSpPr>
            <a:spLocks noGrp="1"/>
          </p:cNvSpPr>
          <p:nvPr>
            <p:ph type="title"/>
          </p:nvPr>
        </p:nvSpPr>
        <p:spPr/>
        <p:txBody>
          <a:bodyPr/>
          <a:lstStyle/>
          <a:p>
            <a:r>
              <a:rPr lang="en-US" altLang="zh-CN" dirty="0"/>
              <a:t>Swift (2004-)</a:t>
            </a:r>
            <a:endParaRPr lang="zh-CN" altLang="en-US" dirty="0"/>
          </a:p>
        </p:txBody>
      </p:sp>
      <p:sp>
        <p:nvSpPr>
          <p:cNvPr id="3" name="内容占位符 2">
            <a:extLst>
              <a:ext uri="{FF2B5EF4-FFF2-40B4-BE49-F238E27FC236}">
                <a16:creationId xmlns:a16="http://schemas.microsoft.com/office/drawing/2014/main" id="{96AB2BEC-F35F-41F5-A133-B862471936CF}"/>
              </a:ext>
            </a:extLst>
          </p:cNvPr>
          <p:cNvSpPr>
            <a:spLocks noGrp="1"/>
          </p:cNvSpPr>
          <p:nvPr>
            <p:ph idx="1"/>
          </p:nvPr>
        </p:nvSpPr>
        <p:spPr>
          <a:xfrm>
            <a:off x="5806840" y="1628800"/>
            <a:ext cx="6064720" cy="3852758"/>
          </a:xfrm>
        </p:spPr>
        <p:txBody>
          <a:bodyPr>
            <a:normAutofit fontScale="77500" lnSpcReduction="20000"/>
          </a:bodyPr>
          <a:lstStyle/>
          <a:p>
            <a:r>
              <a:rPr lang="en-US" altLang="zh-CN" sz="2800" dirty="0"/>
              <a:t>Burst Alert Telescope (BAT; 15-150 keV)</a:t>
            </a:r>
            <a:br>
              <a:rPr lang="en-US" altLang="zh-CN" sz="2800" dirty="0"/>
            </a:br>
            <a:r>
              <a:rPr lang="en-US" altLang="zh-CN" sz="2600" b="0" dirty="0"/>
              <a:t>Wide field-of-view coded-aperture imager. Eff. area 5240 cm</a:t>
            </a:r>
            <a:r>
              <a:rPr lang="en-US" altLang="zh-CN" sz="2600" b="0" baseline="30000" dirty="0"/>
              <a:t>2</a:t>
            </a:r>
            <a:r>
              <a:rPr lang="en-US" altLang="zh-CN" sz="2600" b="0" dirty="0"/>
              <a:t>, FOV 1.4 </a:t>
            </a:r>
            <a:r>
              <a:rPr lang="en-US" altLang="zh-CN" sz="2600" b="0" dirty="0" err="1"/>
              <a:t>sr</a:t>
            </a:r>
            <a:r>
              <a:rPr lang="en-US" altLang="zh-CN" sz="2600" b="0" dirty="0"/>
              <a:t> half coded, ~4 arcmin position accuracy. </a:t>
            </a:r>
          </a:p>
          <a:p>
            <a:endParaRPr lang="en-US" altLang="zh-CN" sz="2600" b="0" dirty="0"/>
          </a:p>
          <a:p>
            <a:r>
              <a:rPr lang="en-US" altLang="zh-CN" sz="2800" dirty="0"/>
              <a:t>X-Ray Telescope (XRT; 0.2-10.0 keV)</a:t>
            </a:r>
            <a:br>
              <a:rPr lang="en-US" altLang="zh-CN" sz="2800" dirty="0"/>
            </a:br>
            <a:r>
              <a:rPr lang="en-US" altLang="zh-CN" sz="2600" b="0" dirty="0"/>
              <a:t>CCD Imaging spectrometer. Eff. area 110 cm</a:t>
            </a:r>
            <a:r>
              <a:rPr lang="en-US" altLang="zh-CN" sz="2600" b="0" baseline="30000" dirty="0"/>
              <a:t>2</a:t>
            </a:r>
            <a:r>
              <a:rPr lang="en-US" altLang="zh-CN" sz="2600" b="0" dirty="0"/>
              <a:t> @ 1.5 keV, FOV 23.6´ X 23.6´, ~5 arcsec position accuracy </a:t>
            </a:r>
          </a:p>
          <a:p>
            <a:endParaRPr lang="en-US" altLang="zh-CN" sz="2800" dirty="0"/>
          </a:p>
          <a:p>
            <a:r>
              <a:rPr lang="en-US" altLang="zh-CN" sz="2800" dirty="0"/>
              <a:t>UV/Optical Telescope (UVOT; 170-650 nm)</a:t>
            </a:r>
            <a:br>
              <a:rPr lang="en-US" altLang="zh-CN" sz="2800" dirty="0"/>
            </a:br>
            <a:r>
              <a:rPr lang="en-US" altLang="zh-CN" sz="2600" b="0" dirty="0"/>
              <a:t>Modified Ritchey-Chrétien telescope with image-intensified CCD detector. 6 color filters and 2 </a:t>
            </a:r>
            <a:r>
              <a:rPr lang="en-US" altLang="zh-CN" sz="2600" b="0" dirty="0" err="1"/>
              <a:t>grism</a:t>
            </a:r>
            <a:r>
              <a:rPr lang="en-US" altLang="zh-CN" sz="2600" b="0" dirty="0"/>
              <a:t>, FOV 17´ X 17´, 0.3 arcsec position accuracy. </a:t>
            </a:r>
            <a:endParaRPr lang="en-US" altLang="zh-CN" sz="2800" b="0" dirty="0"/>
          </a:p>
        </p:txBody>
      </p:sp>
      <p:sp>
        <p:nvSpPr>
          <p:cNvPr id="4" name="灯片编号占位符 3">
            <a:extLst>
              <a:ext uri="{FF2B5EF4-FFF2-40B4-BE49-F238E27FC236}">
                <a16:creationId xmlns:a16="http://schemas.microsoft.com/office/drawing/2014/main" id="{54F1A020-0863-4A77-8B45-313AF2FCB6E6}"/>
              </a:ext>
            </a:extLst>
          </p:cNvPr>
          <p:cNvSpPr>
            <a:spLocks noGrp="1"/>
          </p:cNvSpPr>
          <p:nvPr>
            <p:ph type="sldNum" sz="quarter" idx="12"/>
          </p:nvPr>
        </p:nvSpPr>
        <p:spPr/>
        <p:txBody>
          <a:bodyPr/>
          <a:lstStyle/>
          <a:p>
            <a:pPr>
              <a:defRPr/>
            </a:pPr>
            <a:fld id="{C3097149-1E52-4B4B-8ACA-C18CD0D55D8A}" type="slidenum">
              <a:rPr lang="zh-CN" altLang="en-US" smtClean="0"/>
              <a:pPr>
                <a:defRPr/>
              </a:pPr>
              <a:t>39</a:t>
            </a:fld>
            <a:endParaRPr lang="zh-CN" altLang="en-US" dirty="0"/>
          </a:p>
        </p:txBody>
      </p:sp>
      <p:pic>
        <p:nvPicPr>
          <p:cNvPr id="6" name="图片 5">
            <a:extLst>
              <a:ext uri="{FF2B5EF4-FFF2-40B4-BE49-F238E27FC236}">
                <a16:creationId xmlns:a16="http://schemas.microsoft.com/office/drawing/2014/main" id="{035EA975-BED5-4A4E-89C0-77E340104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2" y="1862711"/>
            <a:ext cx="5155700" cy="3132577"/>
          </a:xfrm>
          <a:prstGeom prst="rect">
            <a:avLst/>
          </a:prstGeom>
        </p:spPr>
      </p:pic>
    </p:spTree>
    <p:extLst>
      <p:ext uri="{BB962C8B-B14F-4D97-AF65-F5344CB8AC3E}">
        <p14:creationId xmlns:p14="http://schemas.microsoft.com/office/powerpoint/2010/main" val="348073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7DC2D3-2E16-4D73-A2D1-E2B233AD0D55}"/>
              </a:ext>
            </a:extLst>
          </p:cNvPr>
          <p:cNvSpPr>
            <a:spLocks noGrp="1"/>
          </p:cNvSpPr>
          <p:nvPr>
            <p:ph type="title"/>
          </p:nvPr>
        </p:nvSpPr>
        <p:spPr/>
        <p:txBody>
          <a:bodyPr/>
          <a:lstStyle/>
          <a:p>
            <a:r>
              <a:rPr lang="zh-CN" altLang="en-US" dirty="0"/>
              <a:t>我主要参与的伽马暴探测项目</a:t>
            </a:r>
          </a:p>
        </p:txBody>
      </p:sp>
      <p:sp>
        <p:nvSpPr>
          <p:cNvPr id="3" name="内容占位符 2">
            <a:extLst>
              <a:ext uri="{FF2B5EF4-FFF2-40B4-BE49-F238E27FC236}">
                <a16:creationId xmlns:a16="http://schemas.microsoft.com/office/drawing/2014/main" id="{E0C96E4C-B9B6-46EC-9AD4-1BF8E8A3A001}"/>
              </a:ext>
            </a:extLst>
          </p:cNvPr>
          <p:cNvSpPr>
            <a:spLocks noGrp="1"/>
          </p:cNvSpPr>
          <p:nvPr>
            <p:ph idx="1"/>
          </p:nvPr>
        </p:nvSpPr>
        <p:spPr>
          <a:xfrm>
            <a:off x="838200" y="1124745"/>
            <a:ext cx="10515600" cy="2088232"/>
          </a:xfrm>
        </p:spPr>
        <p:txBody>
          <a:bodyPr/>
          <a:lstStyle/>
          <a:p>
            <a:r>
              <a:rPr lang="en-US" altLang="zh-CN" dirty="0">
                <a:latin typeface="微软雅黑" panose="020B0503020204020204" pitchFamily="34" charset="-122"/>
              </a:rPr>
              <a:t>2005-</a:t>
            </a:r>
            <a:r>
              <a:rPr lang="zh-CN" altLang="en-US" dirty="0">
                <a:latin typeface="微软雅黑" panose="020B0503020204020204" pitchFamily="34" charset="-122"/>
              </a:rPr>
              <a:t>今</a:t>
            </a:r>
            <a:r>
              <a:rPr lang="zh-CN" altLang="en-US" b="0" dirty="0">
                <a:latin typeface="微软雅黑" panose="020B0503020204020204" pitchFamily="34" charset="-122"/>
              </a:rPr>
              <a:t>：     </a:t>
            </a:r>
            <a:r>
              <a:rPr lang="en-US" altLang="zh-CN" b="0" dirty="0">
                <a:latin typeface="微软雅黑" panose="020B0503020204020204" pitchFamily="34" charset="-122"/>
              </a:rPr>
              <a:t>“</a:t>
            </a:r>
            <a:r>
              <a:rPr lang="zh-CN" altLang="en-US" b="0" dirty="0">
                <a:latin typeface="微软雅黑" panose="020B0503020204020204" pitchFamily="34" charset="-122"/>
              </a:rPr>
              <a:t>慧眼</a:t>
            </a:r>
            <a:r>
              <a:rPr lang="en-US" altLang="zh-CN" b="0" dirty="0">
                <a:latin typeface="微软雅黑" panose="020B0503020204020204" pitchFamily="34" charset="-122"/>
              </a:rPr>
              <a:t>”</a:t>
            </a:r>
            <a:r>
              <a:rPr lang="zh-CN" altLang="en-US" b="0" dirty="0">
                <a:latin typeface="微软雅黑" panose="020B0503020204020204" pitchFamily="34" charset="-122"/>
              </a:rPr>
              <a:t>空间</a:t>
            </a:r>
            <a:r>
              <a:rPr lang="en-US" altLang="zh-CN" b="0" dirty="0">
                <a:latin typeface="微软雅黑" panose="020B0503020204020204" pitchFamily="34" charset="-122"/>
              </a:rPr>
              <a:t>X</a:t>
            </a:r>
            <a:r>
              <a:rPr lang="zh-CN" altLang="en-US" b="0" dirty="0">
                <a:latin typeface="微软雅黑" panose="020B0503020204020204" pitchFamily="34" charset="-122"/>
              </a:rPr>
              <a:t>射线天文卫星</a:t>
            </a:r>
            <a:r>
              <a:rPr lang="en-US" altLang="zh-CN" b="0" dirty="0">
                <a:latin typeface="微软雅黑" panose="020B0503020204020204" pitchFamily="34" charset="-122"/>
              </a:rPr>
              <a:t>(</a:t>
            </a:r>
            <a:r>
              <a:rPr lang="en-US" altLang="zh-CN" b="0" i="1" dirty="0">
                <a:latin typeface="微软雅黑" panose="020B0503020204020204" pitchFamily="34" charset="-122"/>
              </a:rPr>
              <a:t>Insight</a:t>
            </a:r>
            <a:r>
              <a:rPr lang="en-US" altLang="zh-CN" b="0" dirty="0">
                <a:latin typeface="微软雅黑" panose="020B0503020204020204" pitchFamily="34" charset="-122"/>
              </a:rPr>
              <a:t>-HXMT)</a:t>
            </a:r>
          </a:p>
          <a:p>
            <a:r>
              <a:rPr lang="en-US" altLang="zh-CN" dirty="0">
                <a:latin typeface="微软雅黑" panose="020B0503020204020204" pitchFamily="34" charset="-122"/>
              </a:rPr>
              <a:t>2007-</a:t>
            </a:r>
            <a:r>
              <a:rPr lang="zh-CN" altLang="en-US" dirty="0">
                <a:latin typeface="微软雅黑" panose="020B0503020204020204" pitchFamily="34" charset="-122"/>
              </a:rPr>
              <a:t>今</a:t>
            </a:r>
            <a:r>
              <a:rPr lang="zh-CN" altLang="en-US" b="0" dirty="0">
                <a:latin typeface="微软雅黑" panose="020B0503020204020204" pitchFamily="34" charset="-122"/>
              </a:rPr>
              <a:t>：        天宫二号天极望远镜</a:t>
            </a:r>
            <a:r>
              <a:rPr lang="en-US" altLang="zh-CN" b="0" dirty="0">
                <a:latin typeface="微软雅黑" panose="020B0503020204020204" pitchFamily="34" charset="-122"/>
              </a:rPr>
              <a:t>(POLAR)</a:t>
            </a:r>
          </a:p>
          <a:p>
            <a:r>
              <a:rPr lang="en-US" altLang="zh-CN" dirty="0">
                <a:latin typeface="微软雅黑" panose="020B0503020204020204" pitchFamily="34" charset="-122"/>
              </a:rPr>
              <a:t>2010-2014</a:t>
            </a:r>
            <a:r>
              <a:rPr lang="zh-CN" altLang="en-US" b="0" dirty="0">
                <a:latin typeface="微软雅黑" panose="020B0503020204020204" pitchFamily="34" charset="-122"/>
              </a:rPr>
              <a:t>：   费米空间伽马射线望远镜</a:t>
            </a:r>
            <a:r>
              <a:rPr lang="en-US" altLang="zh-CN" b="0" dirty="0">
                <a:latin typeface="微软雅黑" panose="020B0503020204020204" pitchFamily="34" charset="-122"/>
              </a:rPr>
              <a:t>(Fermi/GBM)</a:t>
            </a:r>
          </a:p>
          <a:p>
            <a:r>
              <a:rPr lang="en-US" altLang="zh-CN" dirty="0">
                <a:latin typeface="微软雅黑" panose="020B0503020204020204" pitchFamily="34" charset="-122"/>
              </a:rPr>
              <a:t>2016-</a:t>
            </a:r>
            <a:r>
              <a:rPr lang="zh-CN" altLang="en-US" dirty="0">
                <a:latin typeface="微软雅黑" panose="020B0503020204020204" pitchFamily="34" charset="-122"/>
              </a:rPr>
              <a:t>今</a:t>
            </a:r>
            <a:r>
              <a:rPr lang="zh-CN" altLang="en-US" b="0" dirty="0">
                <a:latin typeface="微软雅黑" panose="020B0503020204020204" pitchFamily="34" charset="-122"/>
              </a:rPr>
              <a:t>：     </a:t>
            </a:r>
            <a:r>
              <a:rPr lang="en-US" altLang="zh-CN" b="0" dirty="0">
                <a:latin typeface="微软雅黑" panose="020B0503020204020204" pitchFamily="34" charset="-122"/>
              </a:rPr>
              <a:t>“</a:t>
            </a:r>
            <a:r>
              <a:rPr lang="zh-CN" altLang="en-US" b="0" dirty="0">
                <a:latin typeface="微软雅黑" panose="020B0503020204020204" pitchFamily="34" charset="-122"/>
              </a:rPr>
              <a:t>怀柔一号</a:t>
            </a:r>
            <a:r>
              <a:rPr lang="en-US" altLang="zh-CN" b="0" dirty="0">
                <a:latin typeface="微软雅黑" panose="020B0503020204020204" pitchFamily="34" charset="-122"/>
              </a:rPr>
              <a:t>”</a:t>
            </a:r>
            <a:r>
              <a:rPr lang="zh-CN" altLang="en-US" b="0" dirty="0">
                <a:latin typeface="微软雅黑" panose="020B0503020204020204" pitchFamily="34" charset="-122"/>
              </a:rPr>
              <a:t>引力波暴高能电磁对应体全天监测器</a:t>
            </a:r>
            <a:r>
              <a:rPr lang="en-US" altLang="zh-CN" b="0" dirty="0">
                <a:latin typeface="微软雅黑" panose="020B0503020204020204" pitchFamily="34" charset="-122"/>
              </a:rPr>
              <a:t>(GECAM)</a:t>
            </a:r>
            <a:endParaRPr lang="zh-CN" altLang="en-US" b="0" dirty="0">
              <a:latin typeface="微软雅黑" panose="020B0503020204020204" pitchFamily="34" charset="-122"/>
            </a:endParaRPr>
          </a:p>
          <a:p>
            <a:endParaRPr lang="zh-CN" altLang="en-US" dirty="0"/>
          </a:p>
        </p:txBody>
      </p:sp>
      <p:sp>
        <p:nvSpPr>
          <p:cNvPr id="4" name="灯片编号占位符 3">
            <a:extLst>
              <a:ext uri="{FF2B5EF4-FFF2-40B4-BE49-F238E27FC236}">
                <a16:creationId xmlns:a16="http://schemas.microsoft.com/office/drawing/2014/main" id="{58FF8FA6-CA4C-4DBC-B3BB-181D36E41715}"/>
              </a:ext>
            </a:extLst>
          </p:cNvPr>
          <p:cNvSpPr>
            <a:spLocks noGrp="1"/>
          </p:cNvSpPr>
          <p:nvPr>
            <p:ph type="sldNum" sz="quarter" idx="12"/>
          </p:nvPr>
        </p:nvSpPr>
        <p:spPr/>
        <p:txBody>
          <a:bodyPr/>
          <a:lstStyle/>
          <a:p>
            <a:pPr>
              <a:defRPr/>
            </a:pPr>
            <a:fld id="{C3097149-1E52-4B4B-8ACA-C18CD0D55D8A}" type="slidenum">
              <a:rPr lang="zh-CN" altLang="en-US" smtClean="0"/>
              <a:pPr>
                <a:defRPr/>
              </a:pPr>
              <a:t>4</a:t>
            </a:fld>
            <a:endParaRPr lang="zh-CN" altLang="en-US" dirty="0"/>
          </a:p>
        </p:txBody>
      </p:sp>
      <p:pic>
        <p:nvPicPr>
          <p:cNvPr id="5" name="Picture 3">
            <a:extLst>
              <a:ext uri="{FF2B5EF4-FFF2-40B4-BE49-F238E27FC236}">
                <a16:creationId xmlns:a16="http://schemas.microsoft.com/office/drawing/2014/main" id="{453E2E24-B530-46D3-9F52-8E9C678B31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368" y="3760786"/>
            <a:ext cx="2556775" cy="155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id="{64E8571A-AF64-4138-BD05-03F9D9275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4" y="3751516"/>
            <a:ext cx="2685514" cy="1515256"/>
          </a:xfrm>
          <a:prstGeom prst="rect">
            <a:avLst/>
          </a:prstGeom>
        </p:spPr>
      </p:pic>
      <p:pic>
        <p:nvPicPr>
          <p:cNvPr id="7" name="图片 6">
            <a:extLst>
              <a:ext uri="{FF2B5EF4-FFF2-40B4-BE49-F238E27FC236}">
                <a16:creationId xmlns:a16="http://schemas.microsoft.com/office/drawing/2014/main" id="{9AE6B061-595B-4267-AC63-E10E76E7C1B9}"/>
              </a:ext>
            </a:extLst>
          </p:cNvPr>
          <p:cNvPicPr>
            <a:picLocks noChangeAspect="1"/>
          </p:cNvPicPr>
          <p:nvPr/>
        </p:nvPicPr>
        <p:blipFill>
          <a:blip r:embed="rId4"/>
          <a:stretch>
            <a:fillRect/>
          </a:stretch>
        </p:blipFill>
        <p:spPr>
          <a:xfrm>
            <a:off x="9366041" y="3751514"/>
            <a:ext cx="2418590" cy="1515256"/>
          </a:xfrm>
          <a:prstGeom prst="rect">
            <a:avLst/>
          </a:prstGeom>
        </p:spPr>
      </p:pic>
      <p:sp>
        <p:nvSpPr>
          <p:cNvPr id="8" name="矩形 7">
            <a:extLst>
              <a:ext uri="{FF2B5EF4-FFF2-40B4-BE49-F238E27FC236}">
                <a16:creationId xmlns:a16="http://schemas.microsoft.com/office/drawing/2014/main" id="{B3E7B4A1-AD05-40B9-B8FF-C267A336E1A8}"/>
              </a:ext>
            </a:extLst>
          </p:cNvPr>
          <p:cNvSpPr/>
          <p:nvPr/>
        </p:nvSpPr>
        <p:spPr>
          <a:xfrm>
            <a:off x="407369" y="3760786"/>
            <a:ext cx="766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慧眼</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a:extLst>
              <a:ext uri="{FF2B5EF4-FFF2-40B4-BE49-F238E27FC236}">
                <a16:creationId xmlns:a16="http://schemas.microsoft.com/office/drawing/2014/main" id="{8B2DF39D-E22D-4831-89FD-C4A6F864B924}"/>
              </a:ext>
            </a:extLst>
          </p:cNvPr>
          <p:cNvSpPr/>
          <p:nvPr/>
        </p:nvSpPr>
        <p:spPr>
          <a:xfrm>
            <a:off x="8000336" y="3751515"/>
            <a:ext cx="99720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Fermi</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a:extLst>
              <a:ext uri="{FF2B5EF4-FFF2-40B4-BE49-F238E27FC236}">
                <a16:creationId xmlns:a16="http://schemas.microsoft.com/office/drawing/2014/main" id="{571BB267-7A72-48B9-8363-6D6E260EDE06}"/>
              </a:ext>
            </a:extLst>
          </p:cNvPr>
          <p:cNvSpPr/>
          <p:nvPr/>
        </p:nvSpPr>
        <p:spPr>
          <a:xfrm>
            <a:off x="10685850" y="3760739"/>
            <a:ext cx="125505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GECAM</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164DB0C5-8763-4364-B7C5-A054D328DC88}"/>
              </a:ext>
            </a:extLst>
          </p:cNvPr>
          <p:cNvPicPr>
            <a:picLocks noChangeAspect="1"/>
          </p:cNvPicPr>
          <p:nvPr/>
        </p:nvPicPr>
        <p:blipFill>
          <a:blip r:embed="rId5"/>
          <a:stretch>
            <a:fillRect/>
          </a:stretch>
        </p:blipFill>
        <p:spPr>
          <a:xfrm>
            <a:off x="3407658" y="3760786"/>
            <a:ext cx="2214880" cy="1540813"/>
          </a:xfrm>
          <a:prstGeom prst="rect">
            <a:avLst/>
          </a:prstGeom>
        </p:spPr>
      </p:pic>
      <p:sp>
        <p:nvSpPr>
          <p:cNvPr id="12" name="矩形 11">
            <a:extLst>
              <a:ext uri="{FF2B5EF4-FFF2-40B4-BE49-F238E27FC236}">
                <a16:creationId xmlns:a16="http://schemas.microsoft.com/office/drawing/2014/main" id="{CD271180-8C88-411C-AE2B-765300632B3E}"/>
              </a:ext>
            </a:extLst>
          </p:cNvPr>
          <p:cNvSpPr/>
          <p:nvPr/>
        </p:nvSpPr>
        <p:spPr>
          <a:xfrm>
            <a:off x="3356398" y="3763770"/>
            <a:ext cx="766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天极</a:t>
            </a:r>
          </a:p>
        </p:txBody>
      </p:sp>
    </p:spTree>
    <p:extLst>
      <p:ext uri="{BB962C8B-B14F-4D97-AF65-F5344CB8AC3E}">
        <p14:creationId xmlns:p14="http://schemas.microsoft.com/office/powerpoint/2010/main" val="246125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1E3AAB-E3FC-4683-9B06-9D67B2CAE4CB}"/>
              </a:ext>
            </a:extLst>
          </p:cNvPr>
          <p:cNvSpPr>
            <a:spLocks noGrp="1"/>
          </p:cNvSpPr>
          <p:nvPr>
            <p:ph type="title"/>
          </p:nvPr>
        </p:nvSpPr>
        <p:spPr/>
        <p:txBody>
          <a:bodyPr/>
          <a:lstStyle/>
          <a:p>
            <a:r>
              <a:rPr lang="en-US" altLang="zh-CN" dirty="0"/>
              <a:t>Fermi (2008-)</a:t>
            </a:r>
            <a:endParaRPr lang="zh-CN" altLang="en-US" dirty="0"/>
          </a:p>
        </p:txBody>
      </p:sp>
      <p:sp>
        <p:nvSpPr>
          <p:cNvPr id="4" name="灯片编号占位符 3">
            <a:extLst>
              <a:ext uri="{FF2B5EF4-FFF2-40B4-BE49-F238E27FC236}">
                <a16:creationId xmlns:a16="http://schemas.microsoft.com/office/drawing/2014/main" id="{E5C0B712-1C4C-4ACD-AFEF-D8A529FA2FE7}"/>
              </a:ext>
            </a:extLst>
          </p:cNvPr>
          <p:cNvSpPr>
            <a:spLocks noGrp="1"/>
          </p:cNvSpPr>
          <p:nvPr>
            <p:ph type="sldNum" sz="quarter" idx="12"/>
          </p:nvPr>
        </p:nvSpPr>
        <p:spPr/>
        <p:txBody>
          <a:bodyPr/>
          <a:lstStyle/>
          <a:p>
            <a:pPr>
              <a:defRPr/>
            </a:pPr>
            <a:fld id="{C3097149-1E52-4B4B-8ACA-C18CD0D55D8A}" type="slidenum">
              <a:rPr lang="zh-CN" altLang="en-US" smtClean="0"/>
              <a:pPr>
                <a:defRPr/>
              </a:pPr>
              <a:t>40</a:t>
            </a:fld>
            <a:endParaRPr lang="zh-CN" altLang="en-US" dirty="0"/>
          </a:p>
        </p:txBody>
      </p:sp>
      <p:pic>
        <p:nvPicPr>
          <p:cNvPr id="5" name="Picture 3">
            <a:extLst>
              <a:ext uri="{FF2B5EF4-FFF2-40B4-BE49-F238E27FC236}">
                <a16:creationId xmlns:a16="http://schemas.microsoft.com/office/drawing/2014/main" id="{B3180665-6390-4CED-89D2-D2181E5A203B}"/>
              </a:ext>
            </a:extLst>
          </p:cNvPr>
          <p:cNvPicPr>
            <a:picLocks noChangeAspect="1"/>
          </p:cNvPicPr>
          <p:nvPr/>
        </p:nvPicPr>
        <p:blipFill>
          <a:blip r:embed="rId2"/>
          <a:stretch>
            <a:fillRect/>
          </a:stretch>
        </p:blipFill>
        <p:spPr>
          <a:xfrm>
            <a:off x="384934" y="1295616"/>
            <a:ext cx="3243244" cy="4971043"/>
          </a:xfrm>
          <a:prstGeom prst="rect">
            <a:avLst/>
          </a:prstGeom>
        </p:spPr>
      </p:pic>
      <p:pic>
        <p:nvPicPr>
          <p:cNvPr id="6" name="Picture 5">
            <a:extLst>
              <a:ext uri="{FF2B5EF4-FFF2-40B4-BE49-F238E27FC236}">
                <a16:creationId xmlns:a16="http://schemas.microsoft.com/office/drawing/2014/main" id="{05E6BF3A-DA49-47DD-9489-F62EAB93CF3A}"/>
              </a:ext>
            </a:extLst>
          </p:cNvPr>
          <p:cNvPicPr>
            <a:picLocks noChangeAspect="1"/>
          </p:cNvPicPr>
          <p:nvPr/>
        </p:nvPicPr>
        <p:blipFill>
          <a:blip r:embed="rId3"/>
          <a:stretch>
            <a:fillRect/>
          </a:stretch>
        </p:blipFill>
        <p:spPr>
          <a:xfrm>
            <a:off x="4655840" y="3811768"/>
            <a:ext cx="2880320" cy="1839391"/>
          </a:xfrm>
          <a:prstGeom prst="rect">
            <a:avLst/>
          </a:prstGeom>
        </p:spPr>
      </p:pic>
      <p:pic>
        <p:nvPicPr>
          <p:cNvPr id="7" name="Picture 9">
            <a:extLst>
              <a:ext uri="{FF2B5EF4-FFF2-40B4-BE49-F238E27FC236}">
                <a16:creationId xmlns:a16="http://schemas.microsoft.com/office/drawing/2014/main" id="{451B3241-56A2-485F-BEB5-23B5FB57D36E}"/>
              </a:ext>
            </a:extLst>
          </p:cNvPr>
          <p:cNvPicPr>
            <a:picLocks noChangeAspect="1"/>
          </p:cNvPicPr>
          <p:nvPr/>
        </p:nvPicPr>
        <p:blipFill>
          <a:blip r:embed="rId4"/>
          <a:stretch>
            <a:fillRect/>
          </a:stretch>
        </p:blipFill>
        <p:spPr>
          <a:xfrm>
            <a:off x="8563822" y="3810871"/>
            <a:ext cx="3224651" cy="1748889"/>
          </a:xfrm>
          <a:prstGeom prst="rect">
            <a:avLst/>
          </a:prstGeom>
        </p:spPr>
      </p:pic>
      <p:sp>
        <p:nvSpPr>
          <p:cNvPr id="8" name="Rectangle 10">
            <a:extLst>
              <a:ext uri="{FF2B5EF4-FFF2-40B4-BE49-F238E27FC236}">
                <a16:creationId xmlns:a16="http://schemas.microsoft.com/office/drawing/2014/main" id="{1DB1921C-9EE9-4E2A-A16C-29320D49CD9E}"/>
              </a:ext>
            </a:extLst>
          </p:cNvPr>
          <p:cNvSpPr/>
          <p:nvPr/>
        </p:nvSpPr>
        <p:spPr>
          <a:xfrm>
            <a:off x="4898219" y="5897327"/>
            <a:ext cx="2353658" cy="369332"/>
          </a:xfrm>
          <a:prstGeom prst="rect">
            <a:avLst/>
          </a:prstGeom>
        </p:spPr>
        <p:txBody>
          <a:bodyPr wrap="none">
            <a:spAutoFit/>
          </a:bodyPr>
          <a:lstStyle/>
          <a:p>
            <a:r>
              <a:rPr lang="zh-CN" altLang="zh-CN" b="1" dirty="0">
                <a:latin typeface="Hiragino Sans GB W3"/>
                <a:ea typeface="Hiragino Sans GB W3"/>
                <a:cs typeface="Hiragino Sans GB W3"/>
              </a:rPr>
              <a:t>1</a:t>
            </a:r>
            <a:r>
              <a:rPr lang="en-US" altLang="zh-CN" b="1" dirty="0">
                <a:latin typeface="Hiragino Sans GB W3"/>
                <a:ea typeface="Hiragino Sans GB W3"/>
                <a:cs typeface="Hiragino Sans GB W3"/>
              </a:rPr>
              <a:t>2</a:t>
            </a:r>
            <a:r>
              <a:rPr lang="zh-CN" altLang="en-US" b="1" dirty="0">
                <a:latin typeface="Hiragino Sans GB W3"/>
                <a:ea typeface="Hiragino Sans GB W3"/>
                <a:cs typeface="Hiragino Sans GB W3"/>
              </a:rPr>
              <a:t> </a:t>
            </a:r>
            <a:r>
              <a:rPr lang="en-US" altLang="zh-CN" b="1" dirty="0">
                <a:latin typeface="Hiragino Sans GB W3"/>
                <a:ea typeface="Hiragino Sans GB W3"/>
                <a:cs typeface="Hiragino Sans GB W3"/>
              </a:rPr>
              <a:t>NaI:</a:t>
            </a:r>
            <a:r>
              <a:rPr lang="zh-CN" altLang="en-US" b="1" dirty="0">
                <a:latin typeface="Hiragino Sans GB W3"/>
                <a:ea typeface="Hiragino Sans GB W3"/>
                <a:cs typeface="Hiragino Sans GB W3"/>
              </a:rPr>
              <a:t>  </a:t>
            </a:r>
            <a:r>
              <a:rPr lang="en-US" altLang="zh-CN" b="1" dirty="0">
                <a:latin typeface="Hiragino Sans GB W3"/>
                <a:ea typeface="Hiragino Sans GB W3"/>
                <a:cs typeface="Hiragino Sans GB W3"/>
              </a:rPr>
              <a:t>10</a:t>
            </a:r>
            <a:r>
              <a:rPr lang="zh-CN" altLang="en-US" b="1" dirty="0">
                <a:latin typeface="Hiragino Sans GB W3"/>
                <a:ea typeface="Hiragino Sans GB W3"/>
                <a:cs typeface="Hiragino Sans GB W3"/>
              </a:rPr>
              <a:t> </a:t>
            </a:r>
            <a:r>
              <a:rPr lang="en-US" altLang="zh-CN" b="1" dirty="0">
                <a:latin typeface="Hiragino Sans GB W3"/>
                <a:ea typeface="Hiragino Sans GB W3"/>
                <a:cs typeface="Hiragino Sans GB W3"/>
              </a:rPr>
              <a:t>–</a:t>
            </a:r>
            <a:r>
              <a:rPr lang="zh-CN" altLang="en-US" b="1" dirty="0">
                <a:latin typeface="Hiragino Sans GB W3"/>
                <a:ea typeface="Hiragino Sans GB W3"/>
                <a:cs typeface="Hiragino Sans GB W3"/>
              </a:rPr>
              <a:t> </a:t>
            </a:r>
            <a:r>
              <a:rPr lang="en-US" altLang="zh-CN" b="1" dirty="0">
                <a:latin typeface="Hiragino Sans GB W3"/>
                <a:ea typeface="Hiragino Sans GB W3"/>
                <a:cs typeface="Hiragino Sans GB W3"/>
              </a:rPr>
              <a:t>1000</a:t>
            </a:r>
            <a:r>
              <a:rPr lang="zh-CN" altLang="en-US" b="1" dirty="0">
                <a:latin typeface="Hiragino Sans GB W3"/>
                <a:ea typeface="Hiragino Sans GB W3"/>
                <a:cs typeface="Hiragino Sans GB W3"/>
              </a:rPr>
              <a:t> </a:t>
            </a:r>
            <a:r>
              <a:rPr lang="en-US" altLang="zh-CN" b="1" dirty="0" err="1">
                <a:latin typeface="Hiragino Sans GB W3"/>
                <a:ea typeface="Hiragino Sans GB W3"/>
                <a:cs typeface="Hiragino Sans GB W3"/>
              </a:rPr>
              <a:t>keV</a:t>
            </a:r>
            <a:endParaRPr lang="en-US" dirty="0"/>
          </a:p>
        </p:txBody>
      </p:sp>
      <p:sp>
        <p:nvSpPr>
          <p:cNvPr id="9" name="Rectangle 11">
            <a:extLst>
              <a:ext uri="{FF2B5EF4-FFF2-40B4-BE49-F238E27FC236}">
                <a16:creationId xmlns:a16="http://schemas.microsoft.com/office/drawing/2014/main" id="{818B3910-89D9-4891-B2ED-80EA4DA169A1}"/>
              </a:ext>
            </a:extLst>
          </p:cNvPr>
          <p:cNvSpPr/>
          <p:nvPr/>
        </p:nvSpPr>
        <p:spPr>
          <a:xfrm>
            <a:off x="9056448" y="5842942"/>
            <a:ext cx="3135552" cy="369332"/>
          </a:xfrm>
          <a:prstGeom prst="rect">
            <a:avLst/>
          </a:prstGeom>
        </p:spPr>
        <p:txBody>
          <a:bodyPr wrap="square">
            <a:spAutoFit/>
          </a:bodyPr>
          <a:lstStyle/>
          <a:p>
            <a:r>
              <a:rPr lang="en-US" altLang="zh-CN" b="1" dirty="0">
                <a:latin typeface="Hiragino Sans GB W3"/>
                <a:ea typeface="Hiragino Sans GB W3"/>
                <a:cs typeface="Hiragino Sans GB W3"/>
              </a:rPr>
              <a:t>2</a:t>
            </a:r>
            <a:r>
              <a:rPr lang="zh-CN" altLang="en-US" b="1" dirty="0">
                <a:latin typeface="Hiragino Sans GB W3"/>
                <a:ea typeface="Hiragino Sans GB W3"/>
                <a:cs typeface="Hiragino Sans GB W3"/>
              </a:rPr>
              <a:t> </a:t>
            </a:r>
            <a:r>
              <a:rPr lang="en-US" altLang="zh-CN" b="1" dirty="0">
                <a:latin typeface="Hiragino Sans GB W3"/>
                <a:ea typeface="Hiragino Sans GB W3"/>
                <a:cs typeface="Hiragino Sans GB W3"/>
              </a:rPr>
              <a:t>BGO:</a:t>
            </a:r>
            <a:r>
              <a:rPr lang="zh-CN" altLang="en-US" b="1" dirty="0">
                <a:latin typeface="Hiragino Sans GB W3"/>
                <a:ea typeface="Hiragino Sans GB W3"/>
                <a:cs typeface="Hiragino Sans GB W3"/>
              </a:rPr>
              <a:t>  </a:t>
            </a:r>
            <a:r>
              <a:rPr lang="zh-CN" altLang="zh-CN" b="1" dirty="0">
                <a:latin typeface="Hiragino Sans GB W3"/>
                <a:ea typeface="Hiragino Sans GB W3"/>
                <a:cs typeface="Hiragino Sans GB W3"/>
              </a:rPr>
              <a:t>0</a:t>
            </a:r>
            <a:r>
              <a:rPr lang="en-US" altLang="zh-CN" b="1" dirty="0">
                <a:latin typeface="Hiragino Sans GB W3"/>
                <a:ea typeface="Hiragino Sans GB W3"/>
                <a:cs typeface="Hiragino Sans GB W3"/>
              </a:rPr>
              <a:t>.2</a:t>
            </a:r>
            <a:r>
              <a:rPr lang="zh-CN" altLang="en-US" b="1" dirty="0">
                <a:latin typeface="Hiragino Sans GB W3"/>
                <a:ea typeface="Hiragino Sans GB W3"/>
                <a:cs typeface="Hiragino Sans GB W3"/>
              </a:rPr>
              <a:t> </a:t>
            </a:r>
            <a:r>
              <a:rPr lang="en-US" altLang="zh-CN" b="1" dirty="0">
                <a:latin typeface="Hiragino Sans GB W3"/>
                <a:ea typeface="Hiragino Sans GB W3"/>
                <a:cs typeface="Hiragino Sans GB W3"/>
              </a:rPr>
              <a:t>–</a:t>
            </a:r>
            <a:r>
              <a:rPr lang="zh-CN" altLang="en-US" b="1" dirty="0">
                <a:latin typeface="Hiragino Sans GB W3"/>
                <a:ea typeface="Hiragino Sans GB W3"/>
                <a:cs typeface="Hiragino Sans GB W3"/>
              </a:rPr>
              <a:t> </a:t>
            </a:r>
            <a:r>
              <a:rPr lang="zh-CN" altLang="zh-CN" b="1" dirty="0">
                <a:latin typeface="Hiragino Sans GB W3"/>
                <a:ea typeface="Hiragino Sans GB W3"/>
                <a:cs typeface="Hiragino Sans GB W3"/>
              </a:rPr>
              <a:t>4</a:t>
            </a:r>
            <a:r>
              <a:rPr lang="en-US" altLang="zh-CN" b="1" dirty="0">
                <a:latin typeface="Hiragino Sans GB W3"/>
                <a:ea typeface="Hiragino Sans GB W3"/>
                <a:cs typeface="Hiragino Sans GB W3"/>
              </a:rPr>
              <a:t>0</a:t>
            </a:r>
            <a:r>
              <a:rPr lang="zh-CN" altLang="en-US" b="1" dirty="0">
                <a:latin typeface="Hiragino Sans GB W3"/>
                <a:ea typeface="Hiragino Sans GB W3"/>
                <a:cs typeface="Hiragino Sans GB W3"/>
              </a:rPr>
              <a:t> </a:t>
            </a:r>
            <a:r>
              <a:rPr lang="en-US" altLang="zh-CN" b="1" dirty="0">
                <a:latin typeface="Hiragino Sans GB W3"/>
                <a:ea typeface="Hiragino Sans GB W3"/>
                <a:cs typeface="Hiragino Sans GB W3"/>
              </a:rPr>
              <a:t>MeV</a:t>
            </a:r>
            <a:endParaRPr lang="en-US" dirty="0"/>
          </a:p>
        </p:txBody>
      </p:sp>
      <p:sp>
        <p:nvSpPr>
          <p:cNvPr id="11" name="矩形 10">
            <a:extLst>
              <a:ext uri="{FF2B5EF4-FFF2-40B4-BE49-F238E27FC236}">
                <a16:creationId xmlns:a16="http://schemas.microsoft.com/office/drawing/2014/main" id="{87DF31EC-CC33-4DB2-A015-8125FF5068B0}"/>
              </a:ext>
            </a:extLst>
          </p:cNvPr>
          <p:cNvSpPr/>
          <p:nvPr/>
        </p:nvSpPr>
        <p:spPr>
          <a:xfrm>
            <a:off x="4943872" y="1418325"/>
            <a:ext cx="5976664" cy="1631216"/>
          </a:xfrm>
          <a:prstGeom prst="rect">
            <a:avLst/>
          </a:prstGeom>
          <a:ln>
            <a:solidFill>
              <a:schemeClr val="accent1"/>
            </a:solidFill>
          </a:ln>
        </p:spPr>
        <p:txBody>
          <a:bodyPr wrap="square">
            <a:spAutoFit/>
          </a:bodyPr>
          <a:lstStyle/>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Launch</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2008</a:t>
            </a:r>
            <a:r>
              <a:rPr lang="zh-CN" altLang="en-US" sz="2000" dirty="0">
                <a:latin typeface="微软雅黑" panose="020B0503020204020204" pitchFamily="34" charset="-122"/>
                <a:ea typeface="微软雅黑" panose="020B0503020204020204" pitchFamily="34" charset="-122"/>
              </a:rPr>
              <a:t>年</a:t>
            </a: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Instrument:</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LAT (20 MeV – 300 GeV)</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GBM (8 keV-40 MeV)</a:t>
            </a:r>
          </a:p>
          <a:p>
            <a:pPr marL="1257300" lvl="2"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12 NaI</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BGO</a:t>
            </a:r>
          </a:p>
        </p:txBody>
      </p:sp>
    </p:spTree>
    <p:extLst>
      <p:ext uri="{BB962C8B-B14F-4D97-AF65-F5344CB8AC3E}">
        <p14:creationId xmlns:p14="http://schemas.microsoft.com/office/powerpoint/2010/main" val="4093309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3F364-BF14-4A23-84A5-E1C3481CBDA9}"/>
              </a:ext>
            </a:extLst>
          </p:cNvPr>
          <p:cNvSpPr>
            <a:spLocks noGrp="1"/>
          </p:cNvSpPr>
          <p:nvPr>
            <p:ph type="title"/>
          </p:nvPr>
        </p:nvSpPr>
        <p:spPr>
          <a:xfrm>
            <a:off x="191344" y="83990"/>
            <a:ext cx="11449272" cy="750888"/>
          </a:xfrm>
        </p:spPr>
        <p:txBody>
          <a:bodyPr>
            <a:normAutofit/>
          </a:bodyPr>
          <a:lstStyle/>
          <a:p>
            <a:r>
              <a:rPr lang="en-US" altLang="zh-CN" dirty="0"/>
              <a:t>The interplanetary network (IPN)</a:t>
            </a:r>
            <a:endParaRPr lang="zh-CN" altLang="en-US" dirty="0"/>
          </a:p>
        </p:txBody>
      </p:sp>
      <p:sp>
        <p:nvSpPr>
          <p:cNvPr id="4" name="灯片编号占位符 3">
            <a:extLst>
              <a:ext uri="{FF2B5EF4-FFF2-40B4-BE49-F238E27FC236}">
                <a16:creationId xmlns:a16="http://schemas.microsoft.com/office/drawing/2014/main" id="{42AC489A-CEB3-4ECE-B79A-2CC6DD90C41C}"/>
              </a:ext>
            </a:extLst>
          </p:cNvPr>
          <p:cNvSpPr>
            <a:spLocks noGrp="1"/>
          </p:cNvSpPr>
          <p:nvPr>
            <p:ph type="sldNum" sz="quarter" idx="12"/>
          </p:nvPr>
        </p:nvSpPr>
        <p:spPr/>
        <p:txBody>
          <a:bodyPr/>
          <a:lstStyle/>
          <a:p>
            <a:pPr>
              <a:defRPr/>
            </a:pPr>
            <a:fld id="{C3097149-1E52-4B4B-8ACA-C18CD0D55D8A}" type="slidenum">
              <a:rPr lang="zh-CN" altLang="en-US" smtClean="0"/>
              <a:pPr>
                <a:defRPr/>
              </a:pPr>
              <a:t>41</a:t>
            </a:fld>
            <a:endParaRPr lang="zh-CN" altLang="en-US" dirty="0"/>
          </a:p>
        </p:txBody>
      </p:sp>
      <p:pic>
        <p:nvPicPr>
          <p:cNvPr id="5" name="内容占位符 5">
            <a:extLst>
              <a:ext uri="{FF2B5EF4-FFF2-40B4-BE49-F238E27FC236}">
                <a16:creationId xmlns:a16="http://schemas.microsoft.com/office/drawing/2014/main" id="{B4DF13E2-C54A-445F-B504-4700A6B25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7" y="1484784"/>
            <a:ext cx="4885329" cy="4464496"/>
          </a:xfrm>
          <a:prstGeom prst="rect">
            <a:avLst/>
          </a:prstGeom>
        </p:spPr>
      </p:pic>
      <p:pic>
        <p:nvPicPr>
          <p:cNvPr id="6" name="图片 5">
            <a:extLst>
              <a:ext uri="{FF2B5EF4-FFF2-40B4-BE49-F238E27FC236}">
                <a16:creationId xmlns:a16="http://schemas.microsoft.com/office/drawing/2014/main" id="{51F02D18-FD43-42BB-93DD-C7962240B48C}"/>
              </a:ext>
            </a:extLst>
          </p:cNvPr>
          <p:cNvPicPr>
            <a:picLocks noChangeAspect="1"/>
          </p:cNvPicPr>
          <p:nvPr/>
        </p:nvPicPr>
        <p:blipFill>
          <a:blip r:embed="rId3"/>
          <a:stretch>
            <a:fillRect/>
          </a:stretch>
        </p:blipFill>
        <p:spPr>
          <a:xfrm>
            <a:off x="5663952" y="959902"/>
            <a:ext cx="6225440" cy="5826373"/>
          </a:xfrm>
          <a:prstGeom prst="rect">
            <a:avLst/>
          </a:prstGeom>
        </p:spPr>
      </p:pic>
    </p:spTree>
    <p:extLst>
      <p:ext uri="{BB962C8B-B14F-4D97-AF65-F5344CB8AC3E}">
        <p14:creationId xmlns:p14="http://schemas.microsoft.com/office/powerpoint/2010/main" val="2226657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88DAD-974D-4B75-82D4-8AC33B8AC032}"/>
              </a:ext>
            </a:extLst>
          </p:cNvPr>
          <p:cNvSpPr>
            <a:spLocks noGrp="1"/>
          </p:cNvSpPr>
          <p:nvPr>
            <p:ph type="title"/>
          </p:nvPr>
        </p:nvSpPr>
        <p:spPr>
          <a:xfrm>
            <a:off x="838200" y="2276872"/>
            <a:ext cx="10515600" cy="750888"/>
          </a:xfrm>
        </p:spPr>
        <p:txBody>
          <a:bodyPr/>
          <a:lstStyle/>
          <a:p>
            <a:r>
              <a:rPr lang="zh-CN" altLang="en-US" dirty="0"/>
              <a:t>我国的伽马射线暴空间探测</a:t>
            </a:r>
          </a:p>
        </p:txBody>
      </p:sp>
      <p:sp>
        <p:nvSpPr>
          <p:cNvPr id="4" name="灯片编号占位符 3">
            <a:extLst>
              <a:ext uri="{FF2B5EF4-FFF2-40B4-BE49-F238E27FC236}">
                <a16:creationId xmlns:a16="http://schemas.microsoft.com/office/drawing/2014/main" id="{B4ADABE7-E723-4BB9-80E4-ADE868AD9EC9}"/>
              </a:ext>
            </a:extLst>
          </p:cNvPr>
          <p:cNvSpPr>
            <a:spLocks noGrp="1"/>
          </p:cNvSpPr>
          <p:nvPr>
            <p:ph type="sldNum" sz="quarter" idx="12"/>
          </p:nvPr>
        </p:nvSpPr>
        <p:spPr/>
        <p:txBody>
          <a:bodyPr/>
          <a:lstStyle/>
          <a:p>
            <a:pPr>
              <a:defRPr/>
            </a:pPr>
            <a:fld id="{C3097149-1E52-4B4B-8ACA-C18CD0D55D8A}" type="slidenum">
              <a:rPr lang="zh-CN" altLang="en-US" smtClean="0"/>
              <a:pPr>
                <a:defRPr/>
              </a:pPr>
              <a:t>42</a:t>
            </a:fld>
            <a:endParaRPr lang="zh-CN" altLang="en-US" dirty="0"/>
          </a:p>
        </p:txBody>
      </p:sp>
    </p:spTree>
    <p:extLst>
      <p:ext uri="{BB962C8B-B14F-4D97-AF65-F5344CB8AC3E}">
        <p14:creationId xmlns:p14="http://schemas.microsoft.com/office/powerpoint/2010/main" val="50084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CB32-8033-4AAB-AA02-DB37DABA4B12}"/>
              </a:ext>
            </a:extLst>
          </p:cNvPr>
          <p:cNvSpPr>
            <a:spLocks noGrp="1"/>
          </p:cNvSpPr>
          <p:nvPr>
            <p:ph type="title"/>
          </p:nvPr>
        </p:nvSpPr>
        <p:spPr>
          <a:xfrm>
            <a:off x="2000089" y="332656"/>
            <a:ext cx="8191822" cy="1047649"/>
          </a:xfrm>
        </p:spPr>
        <p:txBody>
          <a:bodyPr>
            <a:normAutofit/>
          </a:bodyPr>
          <a:lstStyle/>
          <a:p>
            <a:pPr algn="ctr"/>
            <a:r>
              <a:rPr lang="zh-CN" altLang="en-US" b="1" dirty="0">
                <a:solidFill>
                  <a:srgbClr val="0000FF"/>
                </a:solidFill>
              </a:rPr>
              <a:t>我国伽马暴探测项目</a:t>
            </a:r>
            <a:r>
              <a:rPr lang="zh-CN" altLang="en-US" b="1" dirty="0">
                <a:solidFill>
                  <a:srgbClr val="0000FF"/>
                </a:solidFill>
                <a:sym typeface="Wingdings" panose="05000000000000000000" pitchFamily="2" charset="2"/>
              </a:rPr>
              <a:t>（</a:t>
            </a:r>
            <a:r>
              <a:rPr lang="en-US" altLang="zh-CN" b="1" dirty="0">
                <a:solidFill>
                  <a:srgbClr val="0000FF"/>
                </a:solidFill>
                <a:sym typeface="Wingdings" panose="05000000000000000000" pitchFamily="2" charset="2"/>
              </a:rPr>
              <a:t>1</a:t>
            </a:r>
            <a:r>
              <a:rPr lang="zh-CN" altLang="en-US" b="1" dirty="0">
                <a:solidFill>
                  <a:srgbClr val="0000FF"/>
                </a:solidFill>
                <a:sym typeface="Wingdings" panose="05000000000000000000" pitchFamily="2" charset="2"/>
              </a:rPr>
              <a:t>）</a:t>
            </a:r>
            <a:endParaRPr lang="zh-CN" altLang="en-US" b="1" dirty="0">
              <a:solidFill>
                <a:srgbClr val="0000FF"/>
              </a:solidFill>
            </a:endParaRPr>
          </a:p>
        </p:txBody>
      </p:sp>
      <p:pic>
        <p:nvPicPr>
          <p:cNvPr id="5" name="图片 4">
            <a:extLst>
              <a:ext uri="{FF2B5EF4-FFF2-40B4-BE49-F238E27FC236}">
                <a16:creationId xmlns:a16="http://schemas.microsoft.com/office/drawing/2014/main" id="{E868BAE4-9DD8-4F15-AE49-E126B3F196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660"/>
          <a:stretch/>
        </p:blipFill>
        <p:spPr>
          <a:xfrm>
            <a:off x="4439816" y="2174980"/>
            <a:ext cx="2544286" cy="2812002"/>
          </a:xfrm>
          <a:prstGeom prst="rect">
            <a:avLst/>
          </a:prstGeom>
        </p:spPr>
      </p:pic>
      <p:sp>
        <p:nvSpPr>
          <p:cNvPr id="6" name="矩形 5">
            <a:extLst>
              <a:ext uri="{FF2B5EF4-FFF2-40B4-BE49-F238E27FC236}">
                <a16:creationId xmlns:a16="http://schemas.microsoft.com/office/drawing/2014/main" id="{AE73016D-E71E-4915-AA54-A8305E93488A}"/>
              </a:ext>
            </a:extLst>
          </p:cNvPr>
          <p:cNvSpPr/>
          <p:nvPr/>
        </p:nvSpPr>
        <p:spPr>
          <a:xfrm>
            <a:off x="4279945" y="5498030"/>
            <a:ext cx="3195516" cy="1200329"/>
          </a:xfrm>
          <a:prstGeom prst="rect">
            <a:avLst/>
          </a:prstGeom>
        </p:spPr>
        <p:txBody>
          <a:bodyPr wrap="square">
            <a:spAutoFit/>
          </a:bodyPr>
          <a:lstStyle/>
          <a:p>
            <a:pPr algn="ctr"/>
            <a:r>
              <a:rPr lang="zh-CN" altLang="en-US" sz="2400" dirty="0"/>
              <a:t>天宫二号空间实验室</a:t>
            </a:r>
            <a:endParaRPr lang="en-US" altLang="zh-CN" sz="2400" dirty="0"/>
          </a:p>
          <a:p>
            <a:pPr algn="ctr"/>
            <a:r>
              <a:rPr lang="zh-CN" altLang="en-US" sz="2400" dirty="0"/>
              <a:t>天极望远镜</a:t>
            </a:r>
            <a:endParaRPr lang="en-US" altLang="zh-CN" sz="2400" dirty="0"/>
          </a:p>
          <a:p>
            <a:pPr algn="ctr"/>
            <a:r>
              <a:rPr lang="zh-CN" altLang="en-US" sz="2400" dirty="0"/>
              <a:t>中国</a:t>
            </a:r>
            <a:r>
              <a:rPr lang="en-US" altLang="zh-CN" sz="2400" dirty="0"/>
              <a:t>+</a:t>
            </a:r>
            <a:r>
              <a:rPr lang="zh-CN" altLang="en-US" sz="2400" dirty="0"/>
              <a:t>欧洲（</a:t>
            </a:r>
            <a:r>
              <a:rPr lang="en-US" altLang="zh-CN" sz="2400" dirty="0"/>
              <a:t>2016</a:t>
            </a:r>
            <a:r>
              <a:rPr lang="zh-CN" altLang="en-US" sz="2400" dirty="0"/>
              <a:t>年）</a:t>
            </a:r>
          </a:p>
        </p:txBody>
      </p:sp>
      <p:pic>
        <p:nvPicPr>
          <p:cNvPr id="8" name="图片 7">
            <a:extLst>
              <a:ext uri="{FF2B5EF4-FFF2-40B4-BE49-F238E27FC236}">
                <a16:creationId xmlns:a16="http://schemas.microsoft.com/office/drawing/2014/main" id="{389837D5-0FD1-4B36-8411-5698A0FDA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139" y="2194258"/>
            <a:ext cx="4993861" cy="2812001"/>
          </a:xfrm>
          <a:prstGeom prst="rect">
            <a:avLst/>
          </a:prstGeom>
        </p:spPr>
      </p:pic>
      <p:sp>
        <p:nvSpPr>
          <p:cNvPr id="9" name="矩形 8">
            <a:extLst>
              <a:ext uri="{FF2B5EF4-FFF2-40B4-BE49-F238E27FC236}">
                <a16:creationId xmlns:a16="http://schemas.microsoft.com/office/drawing/2014/main" id="{F94A4057-6DCC-4401-8E8F-F468187E1A03}"/>
              </a:ext>
            </a:extLst>
          </p:cNvPr>
          <p:cNvSpPr/>
          <p:nvPr/>
        </p:nvSpPr>
        <p:spPr>
          <a:xfrm>
            <a:off x="8056251" y="5448914"/>
            <a:ext cx="3416320" cy="1200329"/>
          </a:xfrm>
          <a:prstGeom prst="rect">
            <a:avLst/>
          </a:prstGeom>
        </p:spPr>
        <p:txBody>
          <a:bodyPr wrap="none">
            <a:spAutoFit/>
          </a:bodyPr>
          <a:lstStyle/>
          <a:p>
            <a:pPr algn="ctr"/>
            <a:r>
              <a:rPr lang="zh-CN" altLang="en-US" sz="2400" dirty="0"/>
              <a:t>慧眼空间</a:t>
            </a:r>
            <a:r>
              <a:rPr lang="en-US" altLang="zh-CN" sz="2400" dirty="0"/>
              <a:t>x</a:t>
            </a:r>
            <a:r>
              <a:rPr lang="zh-CN" altLang="en-US" sz="2400" dirty="0"/>
              <a:t>射线天文卫星</a:t>
            </a:r>
            <a:endParaRPr lang="en-US" altLang="zh-CN" sz="2400" dirty="0"/>
          </a:p>
          <a:p>
            <a:pPr algn="ctr"/>
            <a:r>
              <a:rPr lang="en-US" altLang="zh-CN" sz="2400" dirty="0"/>
              <a:t>(2017</a:t>
            </a:r>
            <a:r>
              <a:rPr lang="zh-CN" altLang="en-US" sz="2400" dirty="0"/>
              <a:t>年</a:t>
            </a:r>
            <a:r>
              <a:rPr lang="en-US" altLang="zh-CN" sz="2400" dirty="0"/>
              <a:t>)</a:t>
            </a:r>
          </a:p>
          <a:p>
            <a:pPr algn="ctr"/>
            <a:r>
              <a:rPr lang="en-US" altLang="zh-CN" sz="2400" dirty="0">
                <a:hlinkClick r:id="rId4">
                  <a:extLst>
                    <a:ext uri="{A12FA001-AC4F-418D-AE19-62706E023703}">
                      <ahyp:hlinkClr xmlns:ahyp="http://schemas.microsoft.com/office/drawing/2018/hyperlinkcolor" val="tx"/>
                    </a:ext>
                  </a:extLst>
                </a:hlinkClick>
              </a:rPr>
              <a:t>www.hxmt.org</a:t>
            </a:r>
            <a:endParaRPr lang="zh-CN" altLang="en-US" sz="2400" dirty="0"/>
          </a:p>
        </p:txBody>
      </p:sp>
      <p:sp>
        <p:nvSpPr>
          <p:cNvPr id="7" name="矩形 6">
            <a:extLst>
              <a:ext uri="{FF2B5EF4-FFF2-40B4-BE49-F238E27FC236}">
                <a16:creationId xmlns:a16="http://schemas.microsoft.com/office/drawing/2014/main" id="{A9E2DE4F-5FA0-4F46-BABE-B74AAA417FCA}"/>
              </a:ext>
            </a:extLst>
          </p:cNvPr>
          <p:cNvSpPr/>
          <p:nvPr/>
        </p:nvSpPr>
        <p:spPr>
          <a:xfrm>
            <a:off x="323193" y="5498030"/>
            <a:ext cx="3877985" cy="830997"/>
          </a:xfrm>
          <a:prstGeom prst="rect">
            <a:avLst/>
          </a:prstGeom>
        </p:spPr>
        <p:txBody>
          <a:bodyPr wrap="none">
            <a:spAutoFit/>
          </a:bodyPr>
          <a:lstStyle/>
          <a:p>
            <a:pPr algn="ctr"/>
            <a:r>
              <a:rPr lang="zh-CN" altLang="en-US" sz="2400" dirty="0"/>
              <a:t>神舟二号搭载伽马暴探测器</a:t>
            </a:r>
            <a:endParaRPr lang="en-US" altLang="zh-CN" sz="2400" dirty="0"/>
          </a:p>
          <a:p>
            <a:pPr algn="ctr"/>
            <a:r>
              <a:rPr lang="zh-CN" altLang="en-US" sz="2400" dirty="0"/>
              <a:t>（</a:t>
            </a:r>
            <a:r>
              <a:rPr lang="en-US" altLang="zh-CN" sz="2400" dirty="0"/>
              <a:t>2001</a:t>
            </a:r>
            <a:r>
              <a:rPr lang="zh-CN" altLang="en-US" sz="2400" dirty="0"/>
              <a:t>年）</a:t>
            </a:r>
          </a:p>
        </p:txBody>
      </p:sp>
      <p:pic>
        <p:nvPicPr>
          <p:cNvPr id="10" name="Picture 3" descr="t5.jpg">
            <a:extLst>
              <a:ext uri="{FF2B5EF4-FFF2-40B4-BE49-F238E27FC236}">
                <a16:creationId xmlns:a16="http://schemas.microsoft.com/office/drawing/2014/main" id="{3FCF6AA7-FFCF-4C47-8504-CCFF1E582ADF}"/>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407368" y="2132856"/>
            <a:ext cx="3709637" cy="2896253"/>
          </a:xfrm>
          <a:solidFill>
            <a:srgbClr val="CCFFCC"/>
          </a:solidFill>
          <a:ln/>
        </p:spPr>
      </p:pic>
    </p:spTree>
    <p:extLst>
      <p:ext uri="{BB962C8B-B14F-4D97-AF65-F5344CB8AC3E}">
        <p14:creationId xmlns:p14="http://schemas.microsoft.com/office/powerpoint/2010/main" val="202473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1022922"/>
            <a:ext cx="5027700" cy="2462213"/>
          </a:xfrm>
          <a:prstGeom prst="rect">
            <a:avLst/>
          </a:prstGeom>
          <a:ln w="19050">
            <a:solidFill>
              <a:schemeClr val="tx1">
                <a:lumMod val="50000"/>
                <a:lumOff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lgn="just" eaLnBrk="1" fontAlgn="auto" hangingPunct="1">
              <a:spcAft>
                <a:spcPts val="0"/>
              </a:spcAft>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China-Europe Collaboration</a:t>
            </a:r>
          </a:p>
          <a:p>
            <a:pPr marL="742950" lvl="1" indent="-285750" algn="just" eaLnBrk="1" fontAlgn="auto" hangingPunct="1">
              <a:spcAft>
                <a:spcPts val="0"/>
              </a:spcAft>
              <a:buFont typeface="Wingdings" panose="05000000000000000000" pitchFamily="2" charset="2"/>
              <a:buChar char="Ø"/>
              <a:defRPr/>
            </a:pPr>
            <a:r>
              <a:rPr lang="en-US" altLang="zh-CN" sz="2000" dirty="0">
                <a:latin typeface="微软雅黑" panose="020B0503020204020204" pitchFamily="34" charset="-122"/>
                <a:ea typeface="微软雅黑" panose="020B0503020204020204" pitchFamily="34" charset="-122"/>
              </a:rPr>
              <a:t>Swiss, Poland</a:t>
            </a:r>
          </a:p>
          <a:p>
            <a:pPr marL="342900" indent="-342900" algn="just" eaLnBrk="1" fontAlgn="auto" hangingPunct="1">
              <a:spcAft>
                <a:spcPts val="0"/>
              </a:spcAft>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Chinese Space Lab. (</a:t>
            </a:r>
            <a:r>
              <a:rPr lang="zh-CN" altLang="en-US" sz="2000" dirty="0">
                <a:latin typeface="微软雅黑" panose="020B0503020204020204" pitchFamily="34" charset="-122"/>
                <a:ea typeface="微软雅黑" panose="020B0503020204020204" pitchFamily="34" charset="-122"/>
              </a:rPr>
              <a:t>天宫</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号</a:t>
            </a:r>
            <a:r>
              <a:rPr lang="en-US" altLang="zh-CN" sz="20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342900" indent="-342900" algn="just" eaLnBrk="1" fontAlgn="auto" hangingPunct="1">
              <a:spcAft>
                <a:spcPts val="0"/>
              </a:spcAft>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Operation</a:t>
            </a:r>
            <a:r>
              <a:rPr lang="zh-CN" altLang="en-US" sz="2000" b="1"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2016/9-2017/4</a:t>
            </a:r>
          </a:p>
          <a:p>
            <a:pPr marL="342900" indent="-342900" algn="just" eaLnBrk="1" fontAlgn="auto" hangingPunct="1">
              <a:spcAft>
                <a:spcPts val="0"/>
              </a:spcAft>
              <a:buFont typeface="Arial" panose="020B0604020202020204" pitchFamily="34" charset="0"/>
              <a:buChar char="•"/>
              <a:defRPr/>
            </a:pPr>
            <a:r>
              <a:rPr lang="en-US" altLang="zh-CN" sz="2000" b="1" dirty="0">
                <a:latin typeface="微软雅黑" panose="020B0503020204020204" pitchFamily="34" charset="-122"/>
                <a:ea typeface="微软雅黑" panose="020B0503020204020204" pitchFamily="34" charset="-122"/>
              </a:rPr>
              <a:t>Science Objectives</a:t>
            </a:r>
          </a:p>
          <a:p>
            <a:pPr marL="800100" lvl="1" indent="-342900" algn="just" eaLnBrk="1" fontAlgn="auto" hangingPunct="1">
              <a:spcAft>
                <a:spcPts val="0"/>
              </a:spcAft>
              <a:buFont typeface="Wingdings" panose="05000000000000000000" pitchFamily="2" charset="2"/>
              <a:buChar char="Ø"/>
              <a:defRPr/>
            </a:pPr>
            <a:r>
              <a:rPr lang="en-US" altLang="zh-CN" b="1" dirty="0">
                <a:solidFill>
                  <a:srgbClr val="0000FF"/>
                </a:solidFill>
                <a:latin typeface="微软雅黑" panose="020B0503020204020204" pitchFamily="34" charset="-122"/>
                <a:ea typeface="微软雅黑" panose="020B0503020204020204" pitchFamily="34" charset="-122"/>
              </a:rPr>
              <a:t>Polarization GRB prompt emission</a:t>
            </a:r>
            <a:endParaRPr lang="en-US" altLang="zh-CN" sz="1100" b="1" dirty="0">
              <a:solidFill>
                <a:srgbClr val="0000FF"/>
              </a:solidFill>
              <a:latin typeface="微软雅黑" panose="020B0503020204020204" pitchFamily="34" charset="-122"/>
              <a:ea typeface="微软雅黑" panose="020B0503020204020204" pitchFamily="34" charset="-122"/>
            </a:endParaRPr>
          </a:p>
          <a:p>
            <a:pPr marL="800100" lvl="1" indent="-342900" algn="just" eaLnBrk="1" fontAlgn="auto" hangingPunct="1">
              <a:spcAft>
                <a:spcPts val="0"/>
              </a:spcAft>
              <a:buFont typeface="Wingdings" panose="05000000000000000000" pitchFamily="2" charset="2"/>
              <a:buChar char="Ø"/>
              <a:defRPr/>
            </a:pPr>
            <a:r>
              <a:rPr lang="en-US" altLang="zh-CN" b="1" dirty="0">
                <a:solidFill>
                  <a:srgbClr val="FF0000"/>
                </a:solidFill>
                <a:latin typeface="微软雅黑" panose="020B0503020204020204" pitchFamily="34" charset="-122"/>
                <a:ea typeface="微软雅黑" panose="020B0503020204020204" pitchFamily="34" charset="-122"/>
              </a:rPr>
              <a:t>GW EM counterpart</a:t>
            </a:r>
          </a:p>
          <a:p>
            <a:pPr marL="800100" lvl="1" indent="-342900" algn="just" eaLnBrk="1" fontAlgn="auto" hangingPunct="1">
              <a:spcAft>
                <a:spcPts val="0"/>
              </a:spcAft>
              <a:buFont typeface="Wingdings" panose="05000000000000000000" pitchFamily="2" charset="2"/>
              <a:buChar char="Ø"/>
              <a:defRPr/>
            </a:pPr>
            <a:r>
              <a:rPr lang="en-US" altLang="zh-CN" b="1" dirty="0">
                <a:solidFill>
                  <a:schemeClr val="tx1"/>
                </a:solidFill>
                <a:latin typeface="微软雅黑" panose="020B0503020204020204" pitchFamily="34" charset="-122"/>
                <a:ea typeface="微软雅黑" panose="020B0503020204020204" pitchFamily="34" charset="-122"/>
              </a:rPr>
              <a:t>Pulsar navigation experiment</a:t>
            </a:r>
          </a:p>
        </p:txBody>
      </p:sp>
      <p:pic>
        <p:nvPicPr>
          <p:cNvPr id="27656" name="图片 9" descr="G:\笔记本资料备份\personal\照片\工作\欧方\FM\OBOX实物\OBOX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025" y="1196752"/>
            <a:ext cx="2233759" cy="175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666710" y="134993"/>
            <a:ext cx="10763325" cy="725470"/>
          </a:xfrm>
        </p:spPr>
        <p:txBody>
          <a:bodyPr>
            <a:normAutofit/>
          </a:bodyPr>
          <a:lstStyle/>
          <a:p>
            <a:r>
              <a:rPr lang="en-US" altLang="zh-CN" sz="3200" dirty="0"/>
              <a:t>POLAR</a:t>
            </a:r>
            <a:r>
              <a:rPr lang="zh-CN" altLang="en-US" sz="3200" dirty="0"/>
              <a:t>伽马暴偏振仪（天极望远镜）</a:t>
            </a:r>
          </a:p>
        </p:txBody>
      </p:sp>
      <p:sp>
        <p:nvSpPr>
          <p:cNvPr id="27653" name="Text Box 6"/>
          <p:cNvSpPr txBox="1">
            <a:spLocks noChangeArrowheads="1"/>
          </p:cNvSpPr>
          <p:nvPr/>
        </p:nvSpPr>
        <p:spPr bwMode="auto">
          <a:xfrm>
            <a:off x="7168076" y="4487312"/>
            <a:ext cx="2197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buFontTx/>
              <a:buNone/>
            </a:pPr>
            <a:r>
              <a:rPr lang="en-US" altLang="zh-CN" sz="1800" dirty="0">
                <a:solidFill>
                  <a:schemeClr val="bg1"/>
                </a:solidFill>
                <a:latin typeface="微软雅黑" panose="020B0503020204020204" pitchFamily="34" charset="-122"/>
                <a:ea typeface="微软雅黑" panose="020B0503020204020204" pitchFamily="34" charset="-122"/>
              </a:rPr>
              <a:t>Tian-Gong2 </a:t>
            </a:r>
            <a:r>
              <a:rPr lang="zh-CN" altLang="en-US" sz="1800" dirty="0">
                <a:solidFill>
                  <a:schemeClr val="bg1"/>
                </a:solidFill>
                <a:latin typeface="微软雅黑" panose="020B0503020204020204" pitchFamily="34" charset="-122"/>
                <a:ea typeface="微软雅黑" panose="020B0503020204020204" pitchFamily="34" charset="-122"/>
              </a:rPr>
              <a:t>天宫</a:t>
            </a:r>
          </a:p>
          <a:p>
            <a:pPr algn="ctr" eaLnBrk="1" hangingPunct="1">
              <a:buFontTx/>
              <a:buNone/>
            </a:pPr>
            <a:r>
              <a:rPr lang="en-US" altLang="zh-CN" sz="1800" dirty="0">
                <a:solidFill>
                  <a:schemeClr val="bg1"/>
                </a:solidFill>
                <a:latin typeface="微软雅黑" panose="020B0503020204020204" pitchFamily="34" charset="-122"/>
                <a:ea typeface="微软雅黑" panose="020B0503020204020204" pitchFamily="34" charset="-122"/>
              </a:rPr>
              <a:t>Palace in Heaven</a:t>
            </a:r>
          </a:p>
        </p:txBody>
      </p:sp>
      <p:sp>
        <p:nvSpPr>
          <p:cNvPr id="3" name="矩形 2"/>
          <p:cNvSpPr/>
          <p:nvPr/>
        </p:nvSpPr>
        <p:spPr>
          <a:xfrm>
            <a:off x="7032104" y="3003205"/>
            <a:ext cx="1195712"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Detector</a:t>
            </a:r>
            <a:endParaRPr lang="zh-CN" altLang="en-US" b="1" dirty="0">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4"/>
          </p:nvPr>
        </p:nvSpPr>
        <p:spPr/>
        <p:txBody>
          <a:bodyPr/>
          <a:lstStyle/>
          <a:p>
            <a:pPr>
              <a:defRPr/>
            </a:pPr>
            <a:fld id="{C3097149-1E52-4B4B-8ACA-C18CD0D55D8A}" type="slidenum">
              <a:rPr lang="zh-CN" altLang="en-US" smtClean="0"/>
              <a:pPr>
                <a:defRPr/>
              </a:pPr>
              <a:t>44</a:t>
            </a:fld>
            <a:endParaRPr lang="zh-CN" altLang="en-US" dirty="0"/>
          </a:p>
        </p:txBody>
      </p:sp>
      <p:pic>
        <p:nvPicPr>
          <p:cNvPr id="19" name="图片 10" descr="G:\笔记本资料备份\personal\照片\工作\中方\电控箱\IBOX实物\IBOX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7681" y="1189238"/>
            <a:ext cx="2292895" cy="176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9417201" y="2987868"/>
            <a:ext cx="1433854"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Electronics</a:t>
            </a:r>
            <a:endParaRPr lang="zh-CN" altLang="en-US" b="1" dirty="0">
              <a:latin typeface="微软雅黑" panose="020B0503020204020204" pitchFamily="34" charset="-122"/>
              <a:ea typeface="微软雅黑" panose="020B0503020204020204" pitchFamily="34" charset="-122"/>
            </a:endParaRPr>
          </a:p>
        </p:txBody>
      </p:sp>
      <p:pic>
        <p:nvPicPr>
          <p:cNvPr id="12" name="Picture 1"/>
          <p:cNvPicPr>
            <a:picLocks noChangeAspect="1"/>
          </p:cNvPicPr>
          <p:nvPr/>
        </p:nvPicPr>
        <p:blipFill rotWithShape="1">
          <a:blip r:embed="rId4"/>
          <a:srcRect l="549" t="246" r="15636" b="-246"/>
          <a:stretch/>
        </p:blipFill>
        <p:spPr>
          <a:xfrm rot="5400000">
            <a:off x="4667437" y="3833640"/>
            <a:ext cx="1917009" cy="2102102"/>
          </a:xfrm>
          <a:prstGeom prst="rect">
            <a:avLst/>
          </a:prstGeom>
        </p:spPr>
      </p:pic>
      <p:pic>
        <p:nvPicPr>
          <p:cNvPr id="6146" name="Picture 2" descr="E:\CloudStorage\IHEPBox\myMissions\POLAR\pic\laun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6080" y="3926186"/>
            <a:ext cx="2888647" cy="191701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732884" y="5991587"/>
            <a:ext cx="7272808"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rPr>
              <a:t>On orbit                            Launch                    Installed on TG-2  </a:t>
            </a:r>
            <a:endParaRPr lang="zh-CN" altLang="en-US" b="1" dirty="0">
              <a:latin typeface="微软雅黑" panose="020B0503020204020204" pitchFamily="34" charset="-122"/>
              <a:ea typeface="微软雅黑" panose="020B0503020204020204" pitchFamily="34" charset="-122"/>
            </a:endParaRPr>
          </a:p>
        </p:txBody>
      </p:sp>
      <p:pic>
        <p:nvPicPr>
          <p:cNvPr id="8196" name="Picture 4" descr="pa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50" t="6342" r="16574" b="14837"/>
          <a:stretch/>
        </p:blipFill>
        <p:spPr bwMode="auto">
          <a:xfrm>
            <a:off x="9892311" y="3902506"/>
            <a:ext cx="2145828" cy="19406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箭头连接符 6"/>
          <p:cNvCxnSpPr/>
          <p:nvPr/>
        </p:nvCxnSpPr>
        <p:spPr>
          <a:xfrm flipH="1">
            <a:off x="10065796" y="4934055"/>
            <a:ext cx="360038" cy="257508"/>
          </a:xfrm>
          <a:prstGeom prst="straightConnector1">
            <a:avLst/>
          </a:prstGeom>
          <a:ln>
            <a:solidFill>
              <a:srgbClr val="0000FF"/>
            </a:solidFill>
            <a:tailEnd type="arrow"/>
          </a:ln>
        </p:spPr>
        <p:style>
          <a:lnRef idx="3">
            <a:schemeClr val="accent2"/>
          </a:lnRef>
          <a:fillRef idx="0">
            <a:schemeClr val="accent2"/>
          </a:fillRef>
          <a:effectRef idx="2">
            <a:schemeClr val="accent2"/>
          </a:effectRef>
          <a:fontRef idx="minor">
            <a:schemeClr val="tx1"/>
          </a:fontRef>
        </p:style>
      </p:cxnSp>
      <p:pic>
        <p:nvPicPr>
          <p:cNvPr id="15" name="Picture 6" descr="http://web.ihep.ac.cn/images/cxwh/bsln/2010/03/26/097A0967840D007A13F63CE5BB254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23" r="14019"/>
          <a:stretch/>
        </p:blipFill>
        <p:spPr bwMode="auto">
          <a:xfrm>
            <a:off x="335360" y="3854996"/>
            <a:ext cx="1746022" cy="98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logoUni.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5836" y="4838149"/>
            <a:ext cx="1047911" cy="10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4" descr="Site professionnel">
            <a:hlinkClick r:id="rId9" tooltip="&quot;Site professionnel&quo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113" y="6003140"/>
            <a:ext cx="1068516" cy="66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2" descr="PSI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9478" y="4928873"/>
            <a:ext cx="1167125" cy="77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isdc_logo_trans_notext.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90231" y="3969807"/>
            <a:ext cx="1526241" cy="7020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0693" y="6052895"/>
            <a:ext cx="1109726" cy="68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682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How to measure (linear) polarization of X/gamma?</a:t>
            </a:r>
            <a:endParaRPr lang="zh-CN" altLang="en-US" sz="3200" dirty="0"/>
          </a:p>
        </p:txBody>
      </p:sp>
      <p:sp>
        <p:nvSpPr>
          <p:cNvPr id="3" name="灯片编号占位符 2"/>
          <p:cNvSpPr>
            <a:spLocks noGrp="1"/>
          </p:cNvSpPr>
          <p:nvPr>
            <p:ph type="sldNum" sz="quarter" idx="4"/>
          </p:nvPr>
        </p:nvSpPr>
        <p:spPr/>
        <p:txBody>
          <a:bodyPr/>
          <a:lstStyle/>
          <a:p>
            <a:pPr>
              <a:defRPr/>
            </a:pPr>
            <a:fld id="{C3097149-1E52-4B4B-8ACA-C18CD0D55D8A}" type="slidenum">
              <a:rPr lang="zh-CN" altLang="en-US" smtClean="0"/>
              <a:pPr>
                <a:defRPr/>
              </a:pPr>
              <a:t>45</a:t>
            </a:fld>
            <a:endParaRPr lang="zh-CN" alt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309" y="3706999"/>
            <a:ext cx="1757540" cy="256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100123" y="6393152"/>
            <a:ext cx="2525371"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Compton</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Scattering</a:t>
            </a:r>
            <a:endParaRPr lang="zh-CN" altLang="en-US" b="1" dirty="0">
              <a:latin typeface="微软雅黑" panose="020B0503020204020204" pitchFamily="34" charset="-122"/>
              <a:ea typeface="微软雅黑" panose="020B0503020204020204" pitchFamily="34" charset="-122"/>
            </a:endParaRPr>
          </a:p>
        </p:txBody>
      </p:sp>
      <p:sp>
        <p:nvSpPr>
          <p:cNvPr id="7" name="矩形 6"/>
          <p:cNvSpPr/>
          <p:nvPr/>
        </p:nvSpPr>
        <p:spPr>
          <a:xfrm>
            <a:off x="7842707" y="6261906"/>
            <a:ext cx="2810898"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Scattering distribution</a:t>
            </a:r>
            <a:endParaRPr lang="zh-CN" altLang="en-US" b="1"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274" y="1167232"/>
            <a:ext cx="3190350" cy="195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825" y="1426624"/>
            <a:ext cx="2446509" cy="17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145" y="3860872"/>
            <a:ext cx="3261461" cy="239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POLAR_2_旋转"/>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35"/>
          <a:stretch/>
        </p:blipFill>
        <p:spPr bwMode="auto">
          <a:xfrm>
            <a:off x="911424" y="1008887"/>
            <a:ext cx="2600872" cy="211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51" t="7361" r="9223" b="7361"/>
          <a:stretch/>
        </p:blipFill>
        <p:spPr bwMode="auto">
          <a:xfrm>
            <a:off x="1202513" y="4181746"/>
            <a:ext cx="2232248" cy="226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p:cNvPicPr>
            <a:picLocks noChangeAspect="1" noChangeArrowheads="1"/>
          </p:cNvPicPr>
          <p:nvPr/>
        </p:nvPicPr>
        <p:blipFill rotWithShape="1">
          <a:blip r:embed="rId8">
            <a:extLst>
              <a:ext uri="{28A0092B-C50C-407E-A947-70E740481C1C}">
                <a14:useLocalDpi xmlns:a14="http://schemas.microsoft.com/office/drawing/2010/main" val="0"/>
              </a:ext>
            </a:extLst>
          </a:blip>
          <a:srcRect l="4594" t="12486" r="2841" b="17035"/>
          <a:stretch/>
        </p:blipFill>
        <p:spPr bwMode="auto">
          <a:xfrm>
            <a:off x="580062" y="3500575"/>
            <a:ext cx="3637069" cy="64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4761157" y="6330299"/>
            <a:ext cx="1982915"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Compton event</a:t>
            </a:r>
            <a:endParaRPr lang="zh-CN" altLang="en-US" b="1" dirty="0">
              <a:latin typeface="微软雅黑" panose="020B0503020204020204" pitchFamily="34" charset="-122"/>
              <a:ea typeface="微软雅黑" panose="020B0503020204020204" pitchFamily="34" charset="-122"/>
            </a:endParaRPr>
          </a:p>
        </p:txBody>
      </p:sp>
      <p:sp>
        <p:nvSpPr>
          <p:cNvPr id="15" name="矩形 14"/>
          <p:cNvSpPr/>
          <p:nvPr/>
        </p:nvSpPr>
        <p:spPr>
          <a:xfrm>
            <a:off x="114624" y="3107081"/>
            <a:ext cx="2088713" cy="30777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zh-CN" sz="1400" dirty="0">
                <a:latin typeface="微软雅黑" panose="020B0503020204020204" pitchFamily="34" charset="-122"/>
                <a:ea typeface="微软雅黑" panose="020B0503020204020204" pitchFamily="34" charset="-122"/>
              </a:rPr>
              <a:t>Klein-</a:t>
            </a:r>
            <a:r>
              <a:rPr lang="en-US" altLang="zh-CN" sz="1400" dirty="0" err="1">
                <a:latin typeface="微软雅黑" panose="020B0503020204020204" pitchFamily="34" charset="-122"/>
                <a:ea typeface="微软雅黑" panose="020B0503020204020204" pitchFamily="34" charset="-122"/>
              </a:rPr>
              <a:t>Nishina</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Formula</a:t>
            </a:r>
            <a:endParaRPr lang="zh-CN" altLang="en-US" sz="1400" dirty="0">
              <a:latin typeface="微软雅黑" panose="020B0503020204020204" pitchFamily="34" charset="-122"/>
              <a:ea typeface="微软雅黑" panose="020B0503020204020204" pitchFamily="34" charset="-122"/>
            </a:endParaRPr>
          </a:p>
        </p:txBody>
      </p:sp>
      <p:sp>
        <p:nvSpPr>
          <p:cNvPr id="16" name="矩形 15"/>
          <p:cNvSpPr/>
          <p:nvPr/>
        </p:nvSpPr>
        <p:spPr>
          <a:xfrm>
            <a:off x="8175002" y="3225356"/>
            <a:ext cx="2291846"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1600</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bars in total</a:t>
            </a:r>
            <a:endParaRPr lang="zh-CN" altLang="en-US" b="1" dirty="0">
              <a:latin typeface="微软雅黑" panose="020B0503020204020204" pitchFamily="34" charset="-122"/>
              <a:ea typeface="微软雅黑" panose="020B0503020204020204" pitchFamily="34" charset="-122"/>
            </a:endParaRPr>
          </a:p>
        </p:txBody>
      </p:sp>
      <p:sp>
        <p:nvSpPr>
          <p:cNvPr id="17" name="矩形 16"/>
          <p:cNvSpPr/>
          <p:nvPr/>
        </p:nvSpPr>
        <p:spPr>
          <a:xfrm>
            <a:off x="3990896" y="3240001"/>
            <a:ext cx="4037772"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64 plastic scintillator bar/module</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38602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F15E9139-A00B-4B2A-98A6-095DC08F1345}" type="slidenum">
              <a:rPr lang="zh-CN" altLang="en-US" smtClean="0"/>
              <a:pPr/>
              <a:t>46</a:t>
            </a:fld>
            <a:endParaRPr lang="zh-CN" altLang="en-US"/>
          </a:p>
        </p:txBody>
      </p:sp>
      <p:sp>
        <p:nvSpPr>
          <p:cNvPr id="6" name="标题 1"/>
          <p:cNvSpPr>
            <a:spLocks noGrp="1"/>
          </p:cNvSpPr>
          <p:nvPr>
            <p:ph type="title"/>
          </p:nvPr>
        </p:nvSpPr>
        <p:spPr>
          <a:xfrm>
            <a:off x="2152650" y="11833"/>
            <a:ext cx="7886700" cy="1088387"/>
          </a:xfrm>
        </p:spPr>
        <p:txBody>
          <a:bodyPr>
            <a:normAutofit/>
          </a:bodyPr>
          <a:lstStyle/>
          <a:p>
            <a:pPr algn="ctr"/>
            <a:r>
              <a:rPr lang="zh-CN" altLang="en-US" sz="3600" dirty="0">
                <a:latin typeface="微软雅黑" panose="020B0503020204020204" pitchFamily="34" charset="-122"/>
              </a:rPr>
              <a:t>天宫二号天极望远镜</a:t>
            </a:r>
            <a:r>
              <a:rPr lang="en-US" altLang="zh-CN" sz="3600" dirty="0">
                <a:latin typeface="微软雅黑" panose="020B0503020204020204" pitchFamily="34" charset="-122"/>
              </a:rPr>
              <a:t>(POLAR)</a:t>
            </a:r>
            <a:endParaRPr lang="zh-CN" altLang="en-US" sz="3600" dirty="0">
              <a:latin typeface="微软雅黑" panose="020B0503020204020204" pitchFamily="34"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0643" r="17929" b="17930"/>
          <a:stretch/>
        </p:blipFill>
        <p:spPr>
          <a:xfrm>
            <a:off x="1199456" y="1035205"/>
            <a:ext cx="2875925" cy="2502976"/>
          </a:xfrm>
          <a:prstGeom prst="rect">
            <a:avLst/>
          </a:prstGeom>
        </p:spPr>
      </p:pic>
      <p:pic>
        <p:nvPicPr>
          <p:cNvPr id="9" name="图片 8"/>
          <p:cNvPicPr>
            <a:picLocks noChangeAspect="1"/>
          </p:cNvPicPr>
          <p:nvPr/>
        </p:nvPicPr>
        <p:blipFill>
          <a:blip r:embed="rId3"/>
          <a:stretch>
            <a:fillRect/>
          </a:stretch>
        </p:blipFill>
        <p:spPr>
          <a:xfrm>
            <a:off x="756641" y="4068312"/>
            <a:ext cx="3563973" cy="2288042"/>
          </a:xfrm>
          <a:prstGeom prst="rect">
            <a:avLst/>
          </a:prstGeom>
        </p:spPr>
      </p:pic>
      <p:sp>
        <p:nvSpPr>
          <p:cNvPr id="17" name="矩形 16"/>
          <p:cNvSpPr/>
          <p:nvPr/>
        </p:nvSpPr>
        <p:spPr>
          <a:xfrm>
            <a:off x="1845692" y="3589949"/>
            <a:ext cx="1719647" cy="369332"/>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rPr>
              <a:t>POLAR</a:t>
            </a:r>
            <a:r>
              <a:rPr lang="zh-CN" altLang="en-US" dirty="0">
                <a:latin typeface="微软雅黑" panose="020B0503020204020204" pitchFamily="34" charset="-122"/>
                <a:ea typeface="微软雅黑" panose="020B0503020204020204" pitchFamily="34" charset="-122"/>
              </a:rPr>
              <a:t>探测器</a:t>
            </a:r>
          </a:p>
        </p:txBody>
      </p:sp>
      <p:sp>
        <p:nvSpPr>
          <p:cNvPr id="18" name="矩形 17"/>
          <p:cNvSpPr/>
          <p:nvPr/>
        </p:nvSpPr>
        <p:spPr>
          <a:xfrm>
            <a:off x="1521456" y="6277808"/>
            <a:ext cx="1719647"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偏振测量结果</a:t>
            </a:r>
          </a:p>
        </p:txBody>
      </p:sp>
      <p:pic>
        <p:nvPicPr>
          <p:cNvPr id="19" name="Picture 2">
            <a:extLst>
              <a:ext uri="{FF2B5EF4-FFF2-40B4-BE49-F238E27FC236}">
                <a16:creationId xmlns:a16="http://schemas.microsoft.com/office/drawing/2014/main" id="{E5540E16-36ED-4D4A-B824-69BAA97ED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597" y="4356491"/>
            <a:ext cx="4227114" cy="229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a:extLst>
              <a:ext uri="{FF2B5EF4-FFF2-40B4-BE49-F238E27FC236}">
                <a16:creationId xmlns:a16="http://schemas.microsoft.com/office/drawing/2014/main" id="{E6745A2A-277C-4D00-9643-3E6E66DA2D74}"/>
              </a:ext>
            </a:extLst>
          </p:cNvPr>
          <p:cNvSpPr/>
          <p:nvPr/>
        </p:nvSpPr>
        <p:spPr>
          <a:xfrm>
            <a:off x="9606172" y="4967100"/>
            <a:ext cx="2537059" cy="646331"/>
          </a:xfrm>
          <a:prstGeom prst="rect">
            <a:avLst/>
          </a:prstGeom>
          <a:solidFill>
            <a:srgbClr val="3366FF"/>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我国首个</a:t>
            </a:r>
            <a:r>
              <a:rPr lang="en-US" altLang="zh-CN" b="1" dirty="0">
                <a:solidFill>
                  <a:srgbClr val="FFFF00"/>
                </a:solidFill>
                <a:latin typeface="微软雅黑" panose="020B0503020204020204" pitchFamily="34" charset="-122"/>
                <a:ea typeface="微软雅黑" panose="020B0503020204020204" pitchFamily="34" charset="-122"/>
              </a:rPr>
              <a:t>GRB</a:t>
            </a:r>
            <a:r>
              <a:rPr lang="zh-CN" altLang="en-US" b="1" dirty="0">
                <a:solidFill>
                  <a:srgbClr val="FFFF00"/>
                </a:solidFill>
                <a:latin typeface="微软雅黑" panose="020B0503020204020204" pitchFamily="34" charset="-122"/>
                <a:ea typeface="微软雅黑" panose="020B0503020204020204" pitchFamily="34" charset="-122"/>
              </a:rPr>
              <a:t>观测通报</a:t>
            </a:r>
            <a:endParaRPr lang="en-US" altLang="zh-CN" b="1" dirty="0">
              <a:solidFill>
                <a:srgbClr val="FFFF00"/>
              </a:solidFill>
              <a:latin typeface="微软雅黑" panose="020B0503020204020204" pitchFamily="34" charset="-122"/>
              <a:ea typeface="微软雅黑" panose="020B0503020204020204" pitchFamily="34" charset="-122"/>
            </a:endParaRPr>
          </a:p>
          <a:p>
            <a:r>
              <a:rPr lang="en-US" altLang="zh-CN" b="1" dirty="0">
                <a:solidFill>
                  <a:srgbClr val="FFFF00"/>
                </a:solidFill>
                <a:latin typeface="微软雅黑" panose="020B0503020204020204" pitchFamily="34" charset="-122"/>
                <a:ea typeface="微软雅黑" panose="020B0503020204020204" pitchFamily="34" charset="-122"/>
              </a:rPr>
              <a:t>(GCN Circular)</a:t>
            </a:r>
          </a:p>
        </p:txBody>
      </p:sp>
      <p:pic>
        <p:nvPicPr>
          <p:cNvPr id="21" name="图片 20">
            <a:extLst>
              <a:ext uri="{FF2B5EF4-FFF2-40B4-BE49-F238E27FC236}">
                <a16:creationId xmlns:a16="http://schemas.microsoft.com/office/drawing/2014/main" id="{04055BF5-A112-4705-87CE-1F36BD0CAF86}"/>
              </a:ext>
            </a:extLst>
          </p:cNvPr>
          <p:cNvPicPr>
            <a:picLocks noChangeAspect="1"/>
          </p:cNvPicPr>
          <p:nvPr/>
        </p:nvPicPr>
        <p:blipFill rotWithShape="1">
          <a:blip r:embed="rId5" cstate="print">
            <a:lum bright="-10000"/>
          </a:blip>
          <a:srcRect t="4898"/>
          <a:stretch/>
        </p:blipFill>
        <p:spPr>
          <a:xfrm>
            <a:off x="5234597" y="1049285"/>
            <a:ext cx="4448923" cy="3174892"/>
          </a:xfrm>
          <a:prstGeom prst="rect">
            <a:avLst/>
          </a:prstGeom>
        </p:spPr>
      </p:pic>
    </p:spTree>
    <p:extLst>
      <p:ext uri="{BB962C8B-B14F-4D97-AF65-F5344CB8AC3E}">
        <p14:creationId xmlns:p14="http://schemas.microsoft.com/office/powerpoint/2010/main" val="2142317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800" dirty="0"/>
              <a:t>Most accurate polarization measurement of </a:t>
            </a:r>
            <a:br>
              <a:rPr lang="en-US" altLang="zh-CN" sz="2800" dirty="0"/>
            </a:br>
            <a:r>
              <a:rPr lang="en-US" altLang="zh-CN" sz="2800" dirty="0"/>
              <a:t>GRB prompt emission</a:t>
            </a:r>
            <a:endParaRPr lang="zh-CN" altLang="en-US" sz="2800" dirty="0"/>
          </a:p>
        </p:txBody>
      </p:sp>
      <p:sp>
        <p:nvSpPr>
          <p:cNvPr id="3" name="灯片编号占位符 2"/>
          <p:cNvSpPr>
            <a:spLocks noGrp="1"/>
          </p:cNvSpPr>
          <p:nvPr>
            <p:ph type="sldNum" sz="quarter" idx="4"/>
          </p:nvPr>
        </p:nvSpPr>
        <p:spPr/>
        <p:txBody>
          <a:bodyPr/>
          <a:lstStyle/>
          <a:p>
            <a:pPr>
              <a:defRPr/>
            </a:pPr>
            <a:fld id="{C3097149-1E52-4B4B-8ACA-C18CD0D55D8A}" type="slidenum">
              <a:rPr lang="zh-CN" altLang="en-US" smtClean="0"/>
              <a:pPr>
                <a:defRPr/>
              </a:pPr>
              <a:t>47</a:t>
            </a:fld>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99" y="3627960"/>
            <a:ext cx="4657630" cy="2323064"/>
          </a:xfrm>
          <a:prstGeom prst="rect">
            <a:avLst/>
          </a:prstGeom>
        </p:spPr>
      </p:pic>
      <p:pic>
        <p:nvPicPr>
          <p:cNvPr id="5" name="图片 4"/>
          <p:cNvPicPr>
            <a:picLocks noChangeAspect="1"/>
          </p:cNvPicPr>
          <p:nvPr/>
        </p:nvPicPr>
        <p:blipFill rotWithShape="1">
          <a:blip r:embed="rId3"/>
          <a:srcRect t="1341"/>
          <a:stretch/>
        </p:blipFill>
        <p:spPr>
          <a:xfrm>
            <a:off x="5663952" y="980728"/>
            <a:ext cx="6210621" cy="5328592"/>
          </a:xfrm>
          <a:prstGeom prst="rect">
            <a:avLst/>
          </a:prstGeom>
        </p:spPr>
      </p:pic>
      <p:sp>
        <p:nvSpPr>
          <p:cNvPr id="6" name="Text Box 65">
            <a:extLst>
              <a:ext uri="{FF2B5EF4-FFF2-40B4-BE49-F238E27FC236}">
                <a16:creationId xmlns:a16="http://schemas.microsoft.com/office/drawing/2014/main" id="{5F7158B8-3BFC-453E-BE95-A776BEC0CA59}"/>
              </a:ext>
            </a:extLst>
          </p:cNvPr>
          <p:cNvSpPr txBox="1">
            <a:spLocks noChangeArrowheads="1"/>
          </p:cNvSpPr>
          <p:nvPr/>
        </p:nvSpPr>
        <p:spPr bwMode="auto">
          <a:xfrm>
            <a:off x="6751154" y="1009072"/>
            <a:ext cx="15841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algn="ctr" eaLnBrk="1" hangingPunct="1">
              <a:spcBef>
                <a:spcPct val="50000"/>
              </a:spcBef>
            </a:pPr>
            <a:r>
              <a:rPr lang="en-US" altLang="zh-CN" sz="2000" b="1" dirty="0">
                <a:solidFill>
                  <a:srgbClr val="FF0000"/>
                </a:solidFill>
                <a:latin typeface="黑体" panose="02010609060101010101" pitchFamily="49" charset="-122"/>
                <a:ea typeface="黑体" panose="02010609060101010101" pitchFamily="49" charset="-122"/>
              </a:rPr>
              <a:t>GRB161218A</a:t>
            </a:r>
          </a:p>
        </p:txBody>
      </p:sp>
      <p:sp>
        <p:nvSpPr>
          <p:cNvPr id="7" name="Text Box 65">
            <a:extLst>
              <a:ext uri="{FF2B5EF4-FFF2-40B4-BE49-F238E27FC236}">
                <a16:creationId xmlns:a16="http://schemas.microsoft.com/office/drawing/2014/main" id="{CE2ECA64-440B-4820-BB6D-E494C349BAEE}"/>
              </a:ext>
            </a:extLst>
          </p:cNvPr>
          <p:cNvSpPr txBox="1">
            <a:spLocks noChangeArrowheads="1"/>
          </p:cNvSpPr>
          <p:nvPr/>
        </p:nvSpPr>
        <p:spPr bwMode="auto">
          <a:xfrm>
            <a:off x="6751154" y="2881280"/>
            <a:ext cx="15841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algn="ctr" eaLnBrk="1" hangingPunct="1">
              <a:spcBef>
                <a:spcPct val="50000"/>
              </a:spcBef>
            </a:pPr>
            <a:r>
              <a:rPr lang="en-US" altLang="zh-CN" sz="2000" b="1" dirty="0">
                <a:solidFill>
                  <a:srgbClr val="FF0000"/>
                </a:solidFill>
                <a:latin typeface="黑体" panose="02010609060101010101" pitchFamily="49" charset="-122"/>
                <a:ea typeface="黑体" panose="02010609060101010101" pitchFamily="49" charset="-122"/>
              </a:rPr>
              <a:t>GRB170101A</a:t>
            </a:r>
          </a:p>
        </p:txBody>
      </p:sp>
      <p:sp>
        <p:nvSpPr>
          <p:cNvPr id="8" name="Text Box 65">
            <a:extLst>
              <a:ext uri="{FF2B5EF4-FFF2-40B4-BE49-F238E27FC236}">
                <a16:creationId xmlns:a16="http://schemas.microsoft.com/office/drawing/2014/main" id="{41C1C1CE-DBDD-41EC-A74B-DD82ADB6FEDC}"/>
              </a:ext>
            </a:extLst>
          </p:cNvPr>
          <p:cNvSpPr txBox="1">
            <a:spLocks noChangeArrowheads="1"/>
          </p:cNvSpPr>
          <p:nvPr/>
        </p:nvSpPr>
        <p:spPr bwMode="auto">
          <a:xfrm>
            <a:off x="6751154" y="4789492"/>
            <a:ext cx="15841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algn="ctr" eaLnBrk="1" hangingPunct="1">
              <a:spcBef>
                <a:spcPct val="50000"/>
              </a:spcBef>
            </a:pPr>
            <a:r>
              <a:rPr lang="en-US" altLang="zh-CN" sz="2000" b="1" dirty="0">
                <a:solidFill>
                  <a:srgbClr val="FF0000"/>
                </a:solidFill>
                <a:latin typeface="黑体" panose="02010609060101010101" pitchFamily="49" charset="-122"/>
                <a:ea typeface="黑体" panose="02010609060101010101" pitchFamily="49" charset="-122"/>
              </a:rPr>
              <a:t>GRB170127C</a:t>
            </a:r>
          </a:p>
        </p:txBody>
      </p:sp>
      <p:sp>
        <p:nvSpPr>
          <p:cNvPr id="9" name="Text Box 65">
            <a:extLst>
              <a:ext uri="{FF2B5EF4-FFF2-40B4-BE49-F238E27FC236}">
                <a16:creationId xmlns:a16="http://schemas.microsoft.com/office/drawing/2014/main" id="{28DAA6E1-7AA3-48FD-9B20-8F5BDE67AA2A}"/>
              </a:ext>
            </a:extLst>
          </p:cNvPr>
          <p:cNvSpPr txBox="1">
            <a:spLocks noChangeArrowheads="1"/>
          </p:cNvSpPr>
          <p:nvPr/>
        </p:nvSpPr>
        <p:spPr bwMode="auto">
          <a:xfrm>
            <a:off x="10038320" y="1006976"/>
            <a:ext cx="15841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algn="ctr" eaLnBrk="1" hangingPunct="1">
              <a:spcBef>
                <a:spcPct val="50000"/>
              </a:spcBef>
            </a:pPr>
            <a:r>
              <a:rPr lang="en-US" altLang="zh-CN" sz="2000" b="1" dirty="0">
                <a:solidFill>
                  <a:srgbClr val="FF0000"/>
                </a:solidFill>
                <a:latin typeface="黑体" panose="02010609060101010101" pitchFamily="49" charset="-122"/>
                <a:ea typeface="黑体" panose="02010609060101010101" pitchFamily="49" charset="-122"/>
              </a:rPr>
              <a:t>GRB170206A</a:t>
            </a:r>
          </a:p>
        </p:txBody>
      </p:sp>
      <p:sp>
        <p:nvSpPr>
          <p:cNvPr id="10" name="Text Box 65">
            <a:extLst>
              <a:ext uri="{FF2B5EF4-FFF2-40B4-BE49-F238E27FC236}">
                <a16:creationId xmlns:a16="http://schemas.microsoft.com/office/drawing/2014/main" id="{CEC078CE-99C9-411B-BC9C-4E87E7EF1F1C}"/>
              </a:ext>
            </a:extLst>
          </p:cNvPr>
          <p:cNvSpPr txBox="1">
            <a:spLocks noChangeArrowheads="1"/>
          </p:cNvSpPr>
          <p:nvPr/>
        </p:nvSpPr>
        <p:spPr bwMode="auto">
          <a:xfrm>
            <a:off x="10002316" y="2879184"/>
            <a:ext cx="15841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algn="ctr" eaLnBrk="1" hangingPunct="1">
              <a:spcBef>
                <a:spcPct val="50000"/>
              </a:spcBef>
            </a:pPr>
            <a:r>
              <a:rPr lang="en-US" altLang="zh-CN" sz="2000" b="1" dirty="0">
                <a:solidFill>
                  <a:srgbClr val="FF0000"/>
                </a:solidFill>
                <a:latin typeface="黑体" panose="02010609060101010101" pitchFamily="49" charset="-122"/>
                <a:ea typeface="黑体" panose="02010609060101010101" pitchFamily="49" charset="-122"/>
              </a:rPr>
              <a:t>GRB170114A</a:t>
            </a:r>
          </a:p>
        </p:txBody>
      </p:sp>
      <p:sp>
        <p:nvSpPr>
          <p:cNvPr id="11" name="Text Box 65">
            <a:extLst>
              <a:ext uri="{FF2B5EF4-FFF2-40B4-BE49-F238E27FC236}">
                <a16:creationId xmlns:a16="http://schemas.microsoft.com/office/drawing/2014/main" id="{069CB8C3-8E54-4B90-B2ED-667BC5A1B420}"/>
              </a:ext>
            </a:extLst>
          </p:cNvPr>
          <p:cNvSpPr txBox="1">
            <a:spLocks noChangeArrowheads="1"/>
          </p:cNvSpPr>
          <p:nvPr/>
        </p:nvSpPr>
        <p:spPr bwMode="auto">
          <a:xfrm>
            <a:off x="9966312" y="4823400"/>
            <a:ext cx="15841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algn="ctr" eaLnBrk="1" hangingPunct="1">
              <a:spcBef>
                <a:spcPct val="50000"/>
              </a:spcBef>
            </a:pPr>
            <a:r>
              <a:rPr lang="en-US" altLang="zh-CN" sz="2000" b="1" dirty="0">
                <a:solidFill>
                  <a:srgbClr val="FF0000"/>
                </a:solidFill>
                <a:latin typeface="黑体" panose="02010609060101010101" pitchFamily="49" charset="-122"/>
                <a:ea typeface="黑体" panose="02010609060101010101" pitchFamily="49" charset="-122"/>
              </a:rPr>
              <a:t>GRB170114A2nd part</a:t>
            </a:r>
          </a:p>
        </p:txBody>
      </p:sp>
      <p:sp>
        <p:nvSpPr>
          <p:cNvPr id="12" name="文本框 11">
            <a:extLst>
              <a:ext uri="{FF2B5EF4-FFF2-40B4-BE49-F238E27FC236}">
                <a16:creationId xmlns:a16="http://schemas.microsoft.com/office/drawing/2014/main" id="{90D5FD58-AA24-4B00-898F-786E0E045844}"/>
              </a:ext>
            </a:extLst>
          </p:cNvPr>
          <p:cNvSpPr txBox="1"/>
          <p:nvPr/>
        </p:nvSpPr>
        <p:spPr>
          <a:xfrm>
            <a:off x="7543242" y="6309320"/>
            <a:ext cx="2723118" cy="400110"/>
          </a:xfrm>
          <a:prstGeom prst="rect">
            <a:avLst/>
          </a:prstGeom>
          <a:noFill/>
        </p:spPr>
        <p:txBody>
          <a:bodyPr wrap="none" rtlCol="0">
            <a:spAutoFit/>
          </a:bodyPr>
          <a:lstStyle/>
          <a:p>
            <a:r>
              <a:rPr lang="en-US" altLang="zh-CN" sz="2000" dirty="0"/>
              <a:t>PD (Polarization Degree)</a:t>
            </a:r>
            <a:endParaRPr lang="zh-CN" altLang="en-US" sz="2000" dirty="0"/>
          </a:p>
        </p:txBody>
      </p:sp>
      <p:sp>
        <p:nvSpPr>
          <p:cNvPr id="13" name="文本框 12">
            <a:extLst>
              <a:ext uri="{FF2B5EF4-FFF2-40B4-BE49-F238E27FC236}">
                <a16:creationId xmlns:a16="http://schemas.microsoft.com/office/drawing/2014/main" id="{6BDA642E-CF1B-4F10-98BC-8B4165207AEA}"/>
              </a:ext>
            </a:extLst>
          </p:cNvPr>
          <p:cNvSpPr txBox="1"/>
          <p:nvPr/>
        </p:nvSpPr>
        <p:spPr>
          <a:xfrm rot="16200000">
            <a:off x="4161824" y="3184010"/>
            <a:ext cx="2539285" cy="400110"/>
          </a:xfrm>
          <a:prstGeom prst="rect">
            <a:avLst/>
          </a:prstGeom>
          <a:noFill/>
        </p:spPr>
        <p:txBody>
          <a:bodyPr wrap="none" rtlCol="0">
            <a:spAutoFit/>
          </a:bodyPr>
          <a:lstStyle/>
          <a:p>
            <a:r>
              <a:rPr lang="en-US" altLang="zh-CN" sz="2000" dirty="0"/>
              <a:t>PA (Polarization Angle)</a:t>
            </a:r>
            <a:endParaRPr lang="zh-CN" altLang="en-US" sz="2000" dirty="0"/>
          </a:p>
        </p:txBody>
      </p:sp>
      <p:sp>
        <p:nvSpPr>
          <p:cNvPr id="14" name="矩形 13"/>
          <p:cNvSpPr/>
          <p:nvPr/>
        </p:nvSpPr>
        <p:spPr>
          <a:xfrm>
            <a:off x="376075" y="1407086"/>
            <a:ext cx="4603259" cy="1569660"/>
          </a:xfrm>
          <a:prstGeom prst="rect">
            <a:avLst/>
          </a:prstGeom>
          <a:solidFill>
            <a:schemeClr val="accent1">
              <a:lumMod val="40000"/>
              <a:lumOff val="60000"/>
            </a:schemeClr>
          </a:solidFill>
        </p:spPr>
        <p:txBody>
          <a:bodyPr wrap="square">
            <a:spAutoFit/>
          </a:bodyPr>
          <a:lstStyle/>
          <a:p>
            <a:pPr marL="285750" indent="-285750">
              <a:lnSpc>
                <a:spcPct val="12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All have rather low polarization, disfavor high polarization models</a:t>
            </a:r>
          </a:p>
          <a:p>
            <a:pPr marL="285750" indent="-285750">
              <a:lnSpc>
                <a:spcPct val="12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Discover the polarization angle evolution in a single pulse</a:t>
            </a:r>
            <a:endParaRPr lang="zh-CN" altLang="en-US" sz="2000" dirty="0">
              <a:latin typeface="微软雅黑" panose="020B0503020204020204" pitchFamily="34" charset="-122"/>
              <a:ea typeface="微软雅黑" panose="020B0503020204020204" pitchFamily="34" charset="-122"/>
            </a:endParaRPr>
          </a:p>
        </p:txBody>
      </p:sp>
      <p:sp>
        <p:nvSpPr>
          <p:cNvPr id="15" name="矩形 14"/>
          <p:cNvSpPr/>
          <p:nvPr/>
        </p:nvSpPr>
        <p:spPr>
          <a:xfrm>
            <a:off x="323784" y="6253186"/>
            <a:ext cx="4929619" cy="369332"/>
          </a:xfrm>
          <a:prstGeom prst="rect">
            <a:avLst/>
          </a:prstGeom>
          <a:ln>
            <a:solidFill>
              <a:schemeClr val="tx1">
                <a:lumMod val="50000"/>
                <a:lumOff val="50000"/>
              </a:schemeClr>
            </a:solidFill>
          </a:ln>
        </p:spPr>
        <p:txBody>
          <a:bodyPr wrap="none">
            <a:spAutoFit/>
          </a:bodyPr>
          <a:lstStyle/>
          <a:p>
            <a:r>
              <a:rPr lang="en-US" altLang="zh-CN" dirty="0"/>
              <a:t>S.N. Zhang et al., 2019, Nature Astron., 3, 258</a:t>
            </a:r>
            <a:endParaRPr lang="zh-CN" altLang="en-US" dirty="0"/>
          </a:p>
        </p:txBody>
      </p:sp>
    </p:spTree>
    <p:extLst>
      <p:ext uri="{BB962C8B-B14F-4D97-AF65-F5344CB8AC3E}">
        <p14:creationId xmlns:p14="http://schemas.microsoft.com/office/powerpoint/2010/main" val="1653060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F6F26C-AAC8-49B9-8042-306D81DFDE45}"/>
              </a:ext>
            </a:extLst>
          </p:cNvPr>
          <p:cNvSpPr>
            <a:spLocks noGrp="1"/>
          </p:cNvSpPr>
          <p:nvPr>
            <p:ph type="title"/>
          </p:nvPr>
        </p:nvSpPr>
        <p:spPr>
          <a:xfrm>
            <a:off x="4492920" y="209765"/>
            <a:ext cx="7363720" cy="1325563"/>
          </a:xfrm>
        </p:spPr>
        <p:txBody>
          <a:bodyPr/>
          <a:lstStyle/>
          <a:p>
            <a:r>
              <a:rPr lang="zh-CN" altLang="en-US" dirty="0">
                <a:solidFill>
                  <a:srgbClr val="0000FF"/>
                </a:solidFill>
              </a:rPr>
              <a:t>慧眼</a:t>
            </a:r>
            <a:r>
              <a:rPr lang="en-US" altLang="zh-CN" dirty="0">
                <a:solidFill>
                  <a:srgbClr val="0000FF"/>
                </a:solidFill>
              </a:rPr>
              <a:t>X</a:t>
            </a:r>
            <a:r>
              <a:rPr lang="zh-CN" altLang="en-US" dirty="0">
                <a:solidFill>
                  <a:srgbClr val="0000FF"/>
                </a:solidFill>
              </a:rPr>
              <a:t>射线空间望远镜</a:t>
            </a:r>
            <a:br>
              <a:rPr lang="en-US" altLang="zh-CN" dirty="0">
                <a:solidFill>
                  <a:srgbClr val="0000FF"/>
                </a:solidFill>
              </a:rPr>
            </a:br>
            <a:r>
              <a:rPr lang="zh-CN" altLang="en-US" dirty="0">
                <a:solidFill>
                  <a:srgbClr val="0000FF"/>
                </a:solidFill>
              </a:rPr>
              <a:t>（慧眼卫星）</a:t>
            </a:r>
          </a:p>
        </p:txBody>
      </p:sp>
      <p:sp>
        <p:nvSpPr>
          <p:cNvPr id="3" name="矩形 2">
            <a:extLst>
              <a:ext uri="{FF2B5EF4-FFF2-40B4-BE49-F238E27FC236}">
                <a16:creationId xmlns:a16="http://schemas.microsoft.com/office/drawing/2014/main" id="{BFB49617-1C2D-40A6-A480-48717E02F34B}"/>
              </a:ext>
            </a:extLst>
          </p:cNvPr>
          <p:cNvSpPr/>
          <p:nvPr/>
        </p:nvSpPr>
        <p:spPr>
          <a:xfrm>
            <a:off x="7900429" y="5907285"/>
            <a:ext cx="3502882" cy="499624"/>
          </a:xfrm>
          <a:prstGeom prst="rect">
            <a:avLst/>
          </a:prstGeom>
        </p:spPr>
        <p:txBody>
          <a:bodyPr wrap="none">
            <a:spAutoFit/>
          </a:bodyPr>
          <a:lstStyle/>
          <a:p>
            <a:pPr>
              <a:lnSpc>
                <a:spcPct val="150000"/>
              </a:lnSpc>
            </a:pPr>
            <a:r>
              <a:rPr kumimoji="1" lang="zh-CN" altLang="en-US" sz="2000" dirty="0">
                <a:latin typeface="微软雅黑" panose="020B0503020204020204" pitchFamily="34" charset="-122"/>
                <a:ea typeface="微软雅黑" panose="020B0503020204020204" pitchFamily="34" charset="-122"/>
                <a:cs typeface="楷体_GB2312"/>
              </a:rPr>
              <a:t>轨道高度</a:t>
            </a:r>
            <a:r>
              <a:rPr kumimoji="1" lang="en-US" altLang="zh-CN" sz="2000" dirty="0">
                <a:latin typeface="微软雅黑" panose="020B0503020204020204" pitchFamily="34" charset="-122"/>
                <a:ea typeface="微软雅黑" panose="020B0503020204020204" pitchFamily="34" charset="-122"/>
                <a:cs typeface="楷体_GB2312"/>
              </a:rPr>
              <a:t>550</a:t>
            </a:r>
            <a:r>
              <a:rPr kumimoji="1" lang="zh-CN" altLang="en-US" sz="2000" dirty="0">
                <a:latin typeface="微软雅黑" panose="020B0503020204020204" pitchFamily="34" charset="-122"/>
                <a:ea typeface="微软雅黑" panose="020B0503020204020204" pitchFamily="34" charset="-122"/>
                <a:cs typeface="楷体_GB2312"/>
              </a:rPr>
              <a:t>公里，倾角</a:t>
            </a:r>
            <a:r>
              <a:rPr kumimoji="1" lang="en-US" altLang="zh-CN" sz="2000" dirty="0">
                <a:latin typeface="微软雅黑" panose="020B0503020204020204" pitchFamily="34" charset="-122"/>
                <a:ea typeface="微软雅黑" panose="020B0503020204020204" pitchFamily="34" charset="-122"/>
                <a:cs typeface="楷体_GB2312"/>
              </a:rPr>
              <a:t>43</a:t>
            </a:r>
            <a:r>
              <a:rPr kumimoji="1" lang="zh-CN" altLang="en-US" sz="2000" dirty="0">
                <a:latin typeface="微软雅黑" panose="020B0503020204020204" pitchFamily="34" charset="-122"/>
                <a:ea typeface="微软雅黑" panose="020B0503020204020204" pitchFamily="34" charset="-122"/>
                <a:cs typeface="楷体_GB2312"/>
              </a:rPr>
              <a:t>度</a:t>
            </a:r>
            <a:endParaRPr kumimoji="1" lang="en-US" altLang="zh-CN" sz="2000" dirty="0">
              <a:latin typeface="微软雅黑" panose="020B0503020204020204" pitchFamily="34" charset="-122"/>
              <a:ea typeface="微软雅黑" panose="020B0503020204020204" pitchFamily="34" charset="-122"/>
              <a:cs typeface="楷体_GB2312"/>
            </a:endParaRPr>
          </a:p>
        </p:txBody>
      </p:sp>
      <p:pic>
        <p:nvPicPr>
          <p:cNvPr id="10" name="图片 3">
            <a:extLst>
              <a:ext uri="{FF2B5EF4-FFF2-40B4-BE49-F238E27FC236}">
                <a16:creationId xmlns:a16="http://schemas.microsoft.com/office/drawing/2014/main" id="{1825E009-C324-4FA6-A1BF-855C12A06E18}"/>
              </a:ext>
            </a:extLst>
          </p:cNvPr>
          <p:cNvPicPr>
            <a:picLocks noChangeAspect="1"/>
          </p:cNvPicPr>
          <p:nvPr/>
        </p:nvPicPr>
        <p:blipFill>
          <a:blip r:embed="rId2" cstate="print">
            <a:extLst>
              <a:ext uri="{28A0092B-C50C-407E-A947-70E740481C1C}">
                <a14:useLocalDpi xmlns:a14="http://schemas.microsoft.com/office/drawing/2010/main" val="0"/>
              </a:ext>
            </a:extLst>
          </a:blip>
          <a:srcRect l="5672" t="5797" r="9279"/>
          <a:stretch>
            <a:fillRect/>
          </a:stretch>
        </p:blipFill>
        <p:spPr bwMode="auto">
          <a:xfrm>
            <a:off x="258899" y="3573016"/>
            <a:ext cx="3985354" cy="298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a:extLst>
              <a:ext uri="{FF2B5EF4-FFF2-40B4-BE49-F238E27FC236}">
                <a16:creationId xmlns:a16="http://schemas.microsoft.com/office/drawing/2014/main" id="{4EFE9C96-9C27-494C-8B46-4337E8FB7220}"/>
              </a:ext>
            </a:extLst>
          </p:cNvPr>
          <p:cNvPicPr>
            <a:picLocks noChangeAspect="1"/>
          </p:cNvPicPr>
          <p:nvPr/>
        </p:nvPicPr>
        <p:blipFill rotWithShape="1">
          <a:blip r:embed="rId3">
            <a:extLst>
              <a:ext uri="{28A0092B-C50C-407E-A947-70E740481C1C}">
                <a14:useLocalDpi xmlns:a14="http://schemas.microsoft.com/office/drawing/2010/main" val="0"/>
              </a:ext>
            </a:extLst>
          </a:blip>
          <a:srcRect l="53892" t="10760" r="15178" b="-2642"/>
          <a:stretch/>
        </p:blipFill>
        <p:spPr bwMode="auto">
          <a:xfrm>
            <a:off x="4492920" y="1736442"/>
            <a:ext cx="2485335" cy="491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5B79176-D21E-4AC2-8E52-D5EB4B0AAEEE}"/>
              </a:ext>
            </a:extLst>
          </p:cNvPr>
          <p:cNvSpPr/>
          <p:nvPr/>
        </p:nvSpPr>
        <p:spPr>
          <a:xfrm>
            <a:off x="780857" y="3101972"/>
            <a:ext cx="3082895" cy="499624"/>
          </a:xfrm>
          <a:prstGeom prst="rect">
            <a:avLst/>
          </a:prstGeom>
        </p:spPr>
        <p:txBody>
          <a:bodyPr wrap="none">
            <a:spAutoFit/>
          </a:bodyPr>
          <a:lstStyle/>
          <a:p>
            <a:pPr>
              <a:lnSpc>
                <a:spcPct val="150000"/>
              </a:lnSpc>
            </a:pPr>
            <a:r>
              <a:rPr kumimoji="1" lang="zh-CN" altLang="en-US" sz="2000" dirty="0">
                <a:latin typeface="微软雅黑" panose="020B0503020204020204" pitchFamily="34" charset="-122"/>
                <a:ea typeface="微软雅黑" panose="020B0503020204020204" pitchFamily="34" charset="-122"/>
                <a:cs typeface="楷体_GB2312"/>
              </a:rPr>
              <a:t>望远镜照片   整星重</a:t>
            </a:r>
            <a:r>
              <a:rPr kumimoji="1" lang="en-US" altLang="zh-CN" sz="2000" dirty="0">
                <a:latin typeface="微软雅黑" panose="020B0503020204020204" pitchFamily="34" charset="-122"/>
                <a:ea typeface="微软雅黑" panose="020B0503020204020204" pitchFamily="34" charset="-122"/>
                <a:cs typeface="楷体_GB2312"/>
              </a:rPr>
              <a:t>2.5</a:t>
            </a:r>
            <a:r>
              <a:rPr kumimoji="1" lang="zh-CN" altLang="en-US" sz="2000" dirty="0">
                <a:latin typeface="微软雅黑" panose="020B0503020204020204" pitchFamily="34" charset="-122"/>
                <a:ea typeface="微软雅黑" panose="020B0503020204020204" pitchFamily="34" charset="-122"/>
                <a:cs typeface="楷体_GB2312"/>
              </a:rPr>
              <a:t>吨</a:t>
            </a:r>
            <a:endParaRPr kumimoji="1" lang="en-US" altLang="zh-CN" sz="2000" dirty="0">
              <a:latin typeface="微软雅黑" panose="020B0503020204020204" pitchFamily="34" charset="-122"/>
              <a:ea typeface="微软雅黑" panose="020B0503020204020204" pitchFamily="34" charset="-122"/>
              <a:cs typeface="楷体_GB2312"/>
            </a:endParaRPr>
          </a:p>
        </p:txBody>
      </p:sp>
      <p:sp>
        <p:nvSpPr>
          <p:cNvPr id="12" name="矩形 11">
            <a:extLst>
              <a:ext uri="{FF2B5EF4-FFF2-40B4-BE49-F238E27FC236}">
                <a16:creationId xmlns:a16="http://schemas.microsoft.com/office/drawing/2014/main" id="{A3B34836-7421-445E-8D1E-C92747902CBD}"/>
              </a:ext>
            </a:extLst>
          </p:cNvPr>
          <p:cNvSpPr/>
          <p:nvPr/>
        </p:nvSpPr>
        <p:spPr>
          <a:xfrm>
            <a:off x="7906963" y="5334575"/>
            <a:ext cx="3416320" cy="499624"/>
          </a:xfrm>
          <a:prstGeom prst="rect">
            <a:avLst/>
          </a:prstGeom>
        </p:spPr>
        <p:txBody>
          <a:bodyPr wrap="none">
            <a:spAutoFit/>
          </a:bodyPr>
          <a:lstStyle/>
          <a:p>
            <a:pPr>
              <a:lnSpc>
                <a:spcPct val="150000"/>
              </a:lnSpc>
            </a:pPr>
            <a:r>
              <a:rPr kumimoji="1" lang="en-US" altLang="zh-CN" sz="2000" dirty="0">
                <a:latin typeface="微软雅黑" panose="020B0503020204020204" pitchFamily="34" charset="-122"/>
                <a:ea typeface="微软雅黑" panose="020B0503020204020204" pitchFamily="34" charset="-122"/>
                <a:cs typeface="楷体_GB2312"/>
              </a:rPr>
              <a:t>2017.6.15</a:t>
            </a:r>
            <a:r>
              <a:rPr kumimoji="1" lang="zh-CN" altLang="en-US" sz="2000" dirty="0">
                <a:latin typeface="微软雅黑" panose="020B0503020204020204" pitchFamily="34" charset="-122"/>
                <a:ea typeface="微软雅黑" panose="020B0503020204020204" pitchFamily="34" charset="-122"/>
                <a:cs typeface="楷体_GB2312"/>
              </a:rPr>
              <a:t>酒泉卫星发射中心</a:t>
            </a:r>
            <a:endParaRPr kumimoji="1" lang="en-US" altLang="zh-CN" sz="2000" dirty="0">
              <a:latin typeface="微软雅黑" panose="020B0503020204020204" pitchFamily="34" charset="-122"/>
              <a:ea typeface="微软雅黑" panose="020B0503020204020204" pitchFamily="34" charset="-122"/>
              <a:cs typeface="楷体_GB2312"/>
            </a:endParaRPr>
          </a:p>
        </p:txBody>
      </p:sp>
      <p:pic>
        <p:nvPicPr>
          <p:cNvPr id="13" name="Picture 2">
            <a:extLst>
              <a:ext uri="{FF2B5EF4-FFF2-40B4-BE49-F238E27FC236}">
                <a16:creationId xmlns:a16="http://schemas.microsoft.com/office/drawing/2014/main" id="{DC481F01-82D7-4EEA-A7D2-0DCBDC4C29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932" y="1717700"/>
            <a:ext cx="4524466" cy="338866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E:\CloudStorage\IHEPBox\myMissions\HXMT\科普\望远镜照片.png">
            <a:extLst>
              <a:ext uri="{FF2B5EF4-FFF2-40B4-BE49-F238E27FC236}">
                <a16:creationId xmlns:a16="http://schemas.microsoft.com/office/drawing/2014/main" id="{4CD3313D-3EBB-4D3C-957A-DEDA39A9A6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325" y="195010"/>
            <a:ext cx="3985352" cy="298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3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1544" y="70520"/>
            <a:ext cx="8229600" cy="838200"/>
          </a:xfrm>
        </p:spPr>
        <p:txBody>
          <a:bodyPr/>
          <a:lstStyle/>
          <a:p>
            <a:r>
              <a:rPr lang="en-US" altLang="zh-CN" i="1" dirty="0"/>
              <a:t>Insight</a:t>
            </a:r>
            <a:r>
              <a:rPr lang="en-US" altLang="zh-CN" dirty="0"/>
              <a:t>-HXMT core sciences</a:t>
            </a:r>
            <a:endParaRPr lang="zh-CN" altLang="en-US" dirty="0"/>
          </a:p>
        </p:txBody>
      </p:sp>
      <p:sp>
        <p:nvSpPr>
          <p:cNvPr id="3" name="内容占位符 2"/>
          <p:cNvSpPr>
            <a:spLocks noGrp="1"/>
          </p:cNvSpPr>
          <p:nvPr>
            <p:ph idx="1"/>
          </p:nvPr>
        </p:nvSpPr>
        <p:spPr>
          <a:xfrm>
            <a:off x="983432" y="836712"/>
            <a:ext cx="7539785" cy="3456382"/>
          </a:xfrm>
          <a:solidFill>
            <a:schemeClr val="accent1">
              <a:lumMod val="40000"/>
              <a:lumOff val="60000"/>
            </a:schemeClr>
          </a:solidFill>
        </p:spPr>
        <p:txBody>
          <a:bodyPr>
            <a:normAutofit fontScale="92500" lnSpcReduction="10000"/>
          </a:bodyPr>
          <a:lstStyle/>
          <a:p>
            <a:pPr>
              <a:lnSpc>
                <a:spcPct val="110000"/>
              </a:lnSpc>
            </a:pPr>
            <a:r>
              <a:rPr lang="en-US" altLang="zh-CN" dirty="0"/>
              <a:t>X-ray sources: Black hole, Neutron Star, Pulsar, etc. </a:t>
            </a:r>
          </a:p>
          <a:p>
            <a:pPr lvl="1">
              <a:lnSpc>
                <a:spcPct val="110000"/>
              </a:lnSpc>
            </a:pPr>
            <a:r>
              <a:rPr lang="en-US" altLang="zh-CN" dirty="0"/>
              <a:t>Galactic Survey for new sources in wide energy band</a:t>
            </a:r>
          </a:p>
          <a:p>
            <a:pPr lvl="1">
              <a:lnSpc>
                <a:spcPct val="110000"/>
              </a:lnSpc>
            </a:pPr>
            <a:r>
              <a:rPr lang="en-US" altLang="zh-CN" dirty="0"/>
              <a:t>Long-term high cadence monitor of known sources</a:t>
            </a:r>
          </a:p>
          <a:p>
            <a:pPr lvl="1">
              <a:lnSpc>
                <a:spcPct val="110000"/>
              </a:lnSpc>
            </a:pPr>
            <a:r>
              <a:rPr lang="en-US" altLang="zh-CN" dirty="0"/>
              <a:t>High statistics study of bright sources</a:t>
            </a:r>
          </a:p>
          <a:p>
            <a:pPr lvl="1">
              <a:lnSpc>
                <a:spcPct val="110000"/>
              </a:lnSpc>
            </a:pPr>
            <a:r>
              <a:rPr lang="en-US" altLang="zh-CN" dirty="0"/>
              <a:t>Coordinated observations with other telescopes</a:t>
            </a:r>
          </a:p>
          <a:p>
            <a:pPr>
              <a:lnSpc>
                <a:spcPct val="110000"/>
              </a:lnSpc>
            </a:pPr>
            <a:r>
              <a:rPr lang="en-US" altLang="zh-CN" b="1" dirty="0"/>
              <a:t>Gamma-ray all-sky monitoring</a:t>
            </a:r>
            <a:endParaRPr lang="en-US" altLang="zh-CN" b="1" dirty="0">
              <a:solidFill>
                <a:srgbClr val="0000FF"/>
              </a:solidFill>
            </a:endParaRPr>
          </a:p>
          <a:p>
            <a:pPr lvl="1">
              <a:lnSpc>
                <a:spcPct val="110000"/>
              </a:lnSpc>
            </a:pPr>
            <a:r>
              <a:rPr lang="en-US" altLang="zh-CN" b="1" dirty="0">
                <a:solidFill>
                  <a:srgbClr val="FF0000"/>
                </a:solidFill>
              </a:rPr>
              <a:t>GRB, GW/HEN electromagnetic counterpart </a:t>
            </a:r>
          </a:p>
          <a:p>
            <a:pPr lvl="1">
              <a:lnSpc>
                <a:spcPct val="110000"/>
              </a:lnSpc>
            </a:pPr>
            <a:r>
              <a:rPr lang="en-US" altLang="zh-CN" b="1" dirty="0">
                <a:solidFill>
                  <a:srgbClr val="FF0000"/>
                </a:solidFill>
              </a:rPr>
              <a:t>FRB gamma-ray emission</a:t>
            </a:r>
          </a:p>
          <a:p>
            <a:pPr lvl="1">
              <a:lnSpc>
                <a:spcPct val="110000"/>
              </a:lnSpc>
            </a:pPr>
            <a:r>
              <a:rPr lang="en-US" altLang="zh-CN" sz="1800" dirty="0"/>
              <a:t>Gamma-ray pulsar, Terrestrial Gamma-ray Flash, etc.</a:t>
            </a:r>
            <a:endParaRPr lang="zh-CN" altLang="en-US" sz="1800" dirty="0"/>
          </a:p>
        </p:txBody>
      </p:sp>
      <p:sp>
        <p:nvSpPr>
          <p:cNvPr id="6" name="灯片编号占位符 5"/>
          <p:cNvSpPr>
            <a:spLocks noGrp="1"/>
          </p:cNvSpPr>
          <p:nvPr>
            <p:ph type="sldNum" sz="quarter" idx="12"/>
          </p:nvPr>
        </p:nvSpPr>
        <p:spPr>
          <a:xfrm>
            <a:off x="9867056" y="6525347"/>
            <a:ext cx="2133600" cy="244475"/>
          </a:xfrm>
          <a:prstGeom prst="rect">
            <a:avLst/>
          </a:prstGeom>
        </p:spPr>
        <p:txBody>
          <a:bodyPr/>
          <a:lstStyle/>
          <a:p>
            <a:pPr>
              <a:defRPr/>
            </a:pPr>
            <a:fld id="{F706CEA0-A585-442F-A5F6-80740CEF7941}" type="slidenum">
              <a:rPr lang="en-US" altLang="zh-CN" smtClean="0"/>
              <a:pPr>
                <a:defRPr/>
              </a:pPr>
              <a:t>49</a:t>
            </a:fld>
            <a:endParaRPr lang="en-US" altLang="zh-CN" dirty="0"/>
          </a:p>
        </p:txBody>
      </p:sp>
      <p:pic>
        <p:nvPicPr>
          <p:cNvPr id="4" name="Picture 6" descr="starjetwind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00" y="4369692"/>
            <a:ext cx="3460368" cy="201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7"/>
          <p:cNvGraphicFramePr>
            <a:graphicFrameLocks noChangeAspect="1"/>
          </p:cNvGraphicFramePr>
          <p:nvPr>
            <p:extLst/>
          </p:nvPr>
        </p:nvGraphicFramePr>
        <p:xfrm>
          <a:off x="4465503" y="4369692"/>
          <a:ext cx="1695679" cy="2011636"/>
        </p:xfrm>
        <a:graphic>
          <a:graphicData uri="http://schemas.openxmlformats.org/presentationml/2006/ole">
            <mc:AlternateContent xmlns:mc="http://schemas.openxmlformats.org/markup-compatibility/2006">
              <mc:Choice xmlns:v="urn:schemas-microsoft-com:vml" Requires="v">
                <p:oleObj spid="_x0000_s1098" r:id="rId4" imgW="3780952" imgH="4486901" progId="">
                  <p:embed/>
                </p:oleObj>
              </mc:Choice>
              <mc:Fallback>
                <p:oleObj r:id="rId4" imgW="3780952" imgH="4486901" progId="">
                  <p:embed/>
                  <p:pic>
                    <p:nvPicPr>
                      <p:cNvPr id="5"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503" y="4369692"/>
                        <a:ext cx="1695679" cy="2011636"/>
                      </a:xfrm>
                      <a:prstGeom prst="rect">
                        <a:avLst/>
                      </a:prstGeom>
                      <a:noFill/>
                      <a:ln>
                        <a:noFill/>
                      </a:ln>
                      <a:effectLst/>
                    </p:spPr>
                  </p:pic>
                </p:oleObj>
              </mc:Fallback>
            </mc:AlternateContent>
          </a:graphicData>
        </a:graphic>
      </p:graphicFrame>
      <p:pic>
        <p:nvPicPr>
          <p:cNvPr id="1029" name="Picture 5" descr="http://att.kidblog.cn/xm/201411/27/1405779_1417073037EEM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5372" y="4369692"/>
            <a:ext cx="2822996" cy="2011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465"/>
          <a:stretch/>
        </p:blipFill>
        <p:spPr bwMode="auto">
          <a:xfrm>
            <a:off x="9768408" y="4365102"/>
            <a:ext cx="1944216" cy="198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8551817" y="1118115"/>
            <a:ext cx="2800767" cy="369332"/>
          </a:xfrm>
          <a:prstGeom prst="rect">
            <a:avLst/>
          </a:prstGeom>
        </p:spPr>
        <p:txBody>
          <a:bodyPr wrap="none">
            <a:spAutoFit/>
          </a:bodyPr>
          <a:lstStyle/>
          <a:p>
            <a:r>
              <a:rPr lang="en-US" altLang="zh-CN" b="1" dirty="0">
                <a:solidFill>
                  <a:srgbClr val="0000FF"/>
                </a:solidFill>
              </a:rPr>
              <a:t>**nominal observation**</a:t>
            </a:r>
            <a:endParaRPr lang="zh-CN" altLang="en-US" b="1" dirty="0"/>
          </a:p>
        </p:txBody>
      </p:sp>
      <p:sp>
        <p:nvSpPr>
          <p:cNvPr id="9" name="矩形 8"/>
          <p:cNvSpPr/>
          <p:nvPr/>
        </p:nvSpPr>
        <p:spPr>
          <a:xfrm>
            <a:off x="8544272" y="2780928"/>
            <a:ext cx="2685351" cy="369332"/>
          </a:xfrm>
          <a:prstGeom prst="rect">
            <a:avLst/>
          </a:prstGeom>
        </p:spPr>
        <p:txBody>
          <a:bodyPr wrap="none">
            <a:spAutoFit/>
          </a:bodyPr>
          <a:lstStyle/>
          <a:p>
            <a:r>
              <a:rPr lang="en-US" altLang="zh-CN" dirty="0">
                <a:solidFill>
                  <a:srgbClr val="0000FF"/>
                </a:solidFill>
              </a:rPr>
              <a:t>**</a:t>
            </a:r>
            <a:r>
              <a:rPr lang="en-US" altLang="zh-CN" b="1" dirty="0">
                <a:solidFill>
                  <a:srgbClr val="0000FF"/>
                </a:solidFill>
              </a:rPr>
              <a:t>extended capability**</a:t>
            </a:r>
            <a:endParaRPr lang="zh-CN" altLang="en-US" dirty="0"/>
          </a:p>
        </p:txBody>
      </p:sp>
    </p:spTree>
    <p:extLst>
      <p:ext uri="{BB962C8B-B14F-4D97-AF65-F5344CB8AC3E}">
        <p14:creationId xmlns:p14="http://schemas.microsoft.com/office/powerpoint/2010/main" val="191919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CC81991-8068-43E0-B8C3-E03AFC893E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标题 1">
            <a:extLst>
              <a:ext uri="{FF2B5EF4-FFF2-40B4-BE49-F238E27FC236}">
                <a16:creationId xmlns:a16="http://schemas.microsoft.com/office/drawing/2014/main" id="{5C34ED8D-2A8A-422A-81AC-E31D4CC97E85}"/>
              </a:ext>
            </a:extLst>
          </p:cNvPr>
          <p:cNvSpPr txBox="1">
            <a:spLocks/>
          </p:cNvSpPr>
          <p:nvPr/>
        </p:nvSpPr>
        <p:spPr>
          <a:xfrm>
            <a:off x="920620" y="5373216"/>
            <a:ext cx="10515600" cy="83571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a:t>
            </a:r>
            <a:r>
              <a:rPr kumimoji="0" lang="zh-CN"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在中国科学院第二十次院士大会、中国工程院第十五次院士大会、中国科协第十次全国代表大会上的讲话</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                                   ---</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习近平</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  </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2021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5</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28</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日</a:t>
            </a:r>
          </a:p>
        </p:txBody>
      </p:sp>
      <p:sp>
        <p:nvSpPr>
          <p:cNvPr id="4" name="内容占位符 2">
            <a:extLst>
              <a:ext uri="{FF2B5EF4-FFF2-40B4-BE49-F238E27FC236}">
                <a16:creationId xmlns:a16="http://schemas.microsoft.com/office/drawing/2014/main" id="{D6AAB7E0-E680-4B54-A332-2902CB4A0422}"/>
              </a:ext>
            </a:extLst>
          </p:cNvPr>
          <p:cNvSpPr txBox="1">
            <a:spLocks/>
          </p:cNvSpPr>
          <p:nvPr/>
        </p:nvSpPr>
        <p:spPr>
          <a:xfrm>
            <a:off x="911424" y="980728"/>
            <a:ext cx="10515600" cy="4032448"/>
          </a:xfrm>
          <a:prstGeom prst="rect">
            <a:avLst/>
          </a:prstGeom>
          <a:solidFill>
            <a:schemeClr val="accent1">
              <a:lumMod val="20000"/>
              <a:lumOff val="80000"/>
            </a:schemeClr>
          </a:solidFill>
          <a:ln>
            <a:solidFill>
              <a:srgbClr val="FF0000"/>
            </a:solidFill>
          </a:ln>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zh-CN"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基础研究和原始创新取得重要进展</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。基础研究整体实力显著加强，化学、材料、物理、工程等学科整体水平明显提升。在量子信息、干细胞、脑科学等前沿方向上取得一批重大原创成果。</a:t>
            </a:r>
            <a:r>
              <a:rPr kumimoji="0" lang="zh-CN"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成功组织了一批重大基础研究任务</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嫦娥五号</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实现地外天体采样返回，</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天问一号</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开启火星探测，</a:t>
            </a:r>
            <a:r>
              <a:rPr kumimoji="0" lang="en-US"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怀柔一号</a:t>
            </a:r>
            <a:r>
              <a:rPr kumimoji="0" lang="en-US"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引力波暴高能电磁对应体全天监测器卫星成功发射</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慧眼号</a:t>
            </a:r>
            <a:r>
              <a:rPr kumimoji="0" lang="en-US"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直接测量到迄今宇宙最强磁场</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500</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米口径球面射电望远镜首次发现毫秒脉冲星，新一代</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人造太阳</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首次放电，</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雪龙</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号首航南极，</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76</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个光子的量子计算原型机</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九章</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62</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比特可编程超导量子计算原型机</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祖冲之号</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成功问世。</a:t>
            </a:r>
            <a:r>
              <a:rPr kumimoji="0" lang="zh-CN"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散裂中子源</a:t>
            </a:r>
            <a:r>
              <a:rPr kumimoji="0" lang="zh-CN"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等一批具有国际一流水平的重大科技基础设施通过验收。</a:t>
            </a:r>
            <a:endPar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62488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35560" y="183250"/>
            <a:ext cx="7920880" cy="725470"/>
          </a:xfrm>
        </p:spPr>
        <p:txBody>
          <a:bodyPr>
            <a:normAutofit fontScale="90000"/>
          </a:bodyPr>
          <a:lstStyle/>
          <a:p>
            <a:r>
              <a:rPr lang="en-US" altLang="zh-CN" sz="3600" b="1" i="1" dirty="0">
                <a:solidFill>
                  <a:srgbClr val="0000FF"/>
                </a:solidFill>
                <a:cs typeface="Times New Roman" panose="02020603050405020304" pitchFamily="18" charset="0"/>
              </a:rPr>
              <a:t>Insight</a:t>
            </a:r>
            <a:r>
              <a:rPr lang="en-US" altLang="zh-CN" sz="3600" b="1" dirty="0">
                <a:solidFill>
                  <a:srgbClr val="0000FF"/>
                </a:solidFill>
                <a:cs typeface="Times New Roman" panose="02020603050405020304" pitchFamily="18" charset="0"/>
              </a:rPr>
              <a:t>-HXMT satellite and payload</a:t>
            </a:r>
            <a:endParaRPr lang="zh-CN" altLang="en-US" sz="3600" b="1" dirty="0">
              <a:solidFill>
                <a:srgbClr val="0000FF"/>
              </a:solidFill>
              <a:cs typeface="Times New Roman" panose="02020603050405020304" pitchFamily="18" charset="0"/>
            </a:endParaRPr>
          </a:p>
        </p:txBody>
      </p:sp>
      <p:sp>
        <p:nvSpPr>
          <p:cNvPr id="3" name="灯片编号占位符 2"/>
          <p:cNvSpPr>
            <a:spLocks noGrp="1"/>
          </p:cNvSpPr>
          <p:nvPr>
            <p:ph type="sldNum" sz="quarter" idx="4"/>
          </p:nvPr>
        </p:nvSpPr>
        <p:spPr/>
        <p:txBody>
          <a:bodyPr/>
          <a:lstStyle/>
          <a:p>
            <a:pPr>
              <a:defRPr/>
            </a:pPr>
            <a:fld id="{C3097149-1E52-4B4B-8ACA-C18CD0D55D8A}" type="slidenum">
              <a:rPr lang="zh-CN" altLang="en-US" smtClean="0"/>
              <a:pPr>
                <a:defRPr/>
              </a:pPr>
              <a:t>50</a:t>
            </a:fld>
            <a:endParaRPr lang="zh-CN" altLang="en-US" dirty="0"/>
          </a:p>
        </p:txBody>
      </p:sp>
      <p:pic>
        <p:nvPicPr>
          <p:cNvPr id="3075" name="Picture 3" descr="E:\CloudStorage\IHEPBox\myMissions\HXMT\科普\HXM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4032" y="1249611"/>
            <a:ext cx="3841436" cy="29590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73399" y="1268763"/>
            <a:ext cx="1368152" cy="769441"/>
          </a:xfrm>
          <a:prstGeom prst="rect">
            <a:avLst/>
          </a:prstGeom>
          <a:solidFill>
            <a:schemeClr val="bg1"/>
          </a:solidFill>
        </p:spPr>
        <p:txBody>
          <a:bodyPr wrap="square" rtlCol="0">
            <a:spAutoFit/>
          </a:bodyPr>
          <a:lstStyle/>
          <a:p>
            <a:r>
              <a:rPr lang="en-US" altLang="zh-CN" sz="1200" b="1" dirty="0">
                <a:solidFill>
                  <a:srgbClr val="3366FF"/>
                </a:solidFill>
                <a:ea typeface="黑体" panose="02010609060101010101" pitchFamily="49" charset="-122"/>
                <a:cs typeface="Arial" panose="020B0604020202020204" pitchFamily="34" charset="0"/>
              </a:rPr>
              <a:t>Low Energy </a:t>
            </a:r>
          </a:p>
          <a:p>
            <a:r>
              <a:rPr lang="en-US" altLang="zh-CN" sz="1200" b="1" dirty="0">
                <a:solidFill>
                  <a:srgbClr val="3366FF"/>
                </a:solidFill>
                <a:ea typeface="黑体" panose="02010609060101010101" pitchFamily="49" charset="-122"/>
                <a:cs typeface="Arial" panose="020B0604020202020204" pitchFamily="34" charset="0"/>
              </a:rPr>
              <a:t>X-ray Telescope</a:t>
            </a:r>
          </a:p>
          <a:p>
            <a:r>
              <a:rPr lang="en-US" altLang="zh-CN" sz="2000" b="1" dirty="0">
                <a:solidFill>
                  <a:srgbClr val="FF0000"/>
                </a:solidFill>
                <a:ea typeface="黑体" panose="02010609060101010101" pitchFamily="49" charset="-122"/>
                <a:cs typeface="Arial" panose="020B0604020202020204" pitchFamily="34" charset="0"/>
              </a:rPr>
              <a:t>LE</a:t>
            </a:r>
            <a:endParaRPr lang="zh-CN" altLang="en-US" sz="2000" b="1" dirty="0">
              <a:solidFill>
                <a:srgbClr val="FF0000"/>
              </a:solidFill>
              <a:ea typeface="黑体" panose="02010609060101010101" pitchFamily="49" charset="-122"/>
              <a:cs typeface="Arial" panose="020B0604020202020204" pitchFamily="34" charset="0"/>
            </a:endParaRPr>
          </a:p>
        </p:txBody>
      </p:sp>
      <p:sp>
        <p:nvSpPr>
          <p:cNvPr id="13" name="TextBox 12"/>
          <p:cNvSpPr txBox="1"/>
          <p:nvPr/>
        </p:nvSpPr>
        <p:spPr>
          <a:xfrm>
            <a:off x="9192344" y="1177606"/>
            <a:ext cx="1368152" cy="769441"/>
          </a:xfrm>
          <a:prstGeom prst="rect">
            <a:avLst/>
          </a:prstGeom>
          <a:solidFill>
            <a:schemeClr val="bg1"/>
          </a:solidFill>
        </p:spPr>
        <p:txBody>
          <a:bodyPr wrap="square" rtlCol="0">
            <a:spAutoFit/>
          </a:bodyPr>
          <a:lstStyle/>
          <a:p>
            <a:r>
              <a:rPr lang="en-US" altLang="zh-CN" sz="1200" b="1" dirty="0">
                <a:solidFill>
                  <a:srgbClr val="3366FF"/>
                </a:solidFill>
                <a:ea typeface="黑体" panose="02010609060101010101" pitchFamily="49" charset="-122"/>
                <a:cs typeface="Arial" panose="020B0604020202020204" pitchFamily="34" charset="0"/>
              </a:rPr>
              <a:t>Medium Energy X-ray Telescope</a:t>
            </a:r>
          </a:p>
          <a:p>
            <a:r>
              <a:rPr lang="en-US" altLang="zh-CN" sz="2000" b="1" dirty="0">
                <a:solidFill>
                  <a:srgbClr val="FF0000"/>
                </a:solidFill>
                <a:ea typeface="黑体" panose="02010609060101010101" pitchFamily="49" charset="-122"/>
                <a:cs typeface="Arial" panose="020B0604020202020204" pitchFamily="34" charset="0"/>
              </a:rPr>
              <a:t>ME</a:t>
            </a:r>
            <a:endParaRPr lang="zh-CN" altLang="en-US" sz="2000" b="1" dirty="0">
              <a:solidFill>
                <a:srgbClr val="FF0000"/>
              </a:solidFill>
              <a:ea typeface="黑体" panose="02010609060101010101" pitchFamily="49" charset="-122"/>
              <a:cs typeface="Arial" panose="020B0604020202020204" pitchFamily="34" charset="0"/>
            </a:endParaRPr>
          </a:p>
        </p:txBody>
      </p:sp>
      <p:sp>
        <p:nvSpPr>
          <p:cNvPr id="14" name="TextBox 13"/>
          <p:cNvSpPr txBox="1"/>
          <p:nvPr/>
        </p:nvSpPr>
        <p:spPr>
          <a:xfrm>
            <a:off x="9192344" y="3523658"/>
            <a:ext cx="1368152" cy="769441"/>
          </a:xfrm>
          <a:prstGeom prst="rect">
            <a:avLst/>
          </a:prstGeom>
          <a:solidFill>
            <a:schemeClr val="bg1"/>
          </a:solidFill>
        </p:spPr>
        <p:txBody>
          <a:bodyPr wrap="square" rtlCol="0">
            <a:spAutoFit/>
          </a:bodyPr>
          <a:lstStyle/>
          <a:p>
            <a:r>
              <a:rPr lang="en-US" altLang="zh-CN" sz="1200" b="1" dirty="0">
                <a:solidFill>
                  <a:srgbClr val="3366FF"/>
                </a:solidFill>
                <a:ea typeface="黑体" panose="02010609060101010101" pitchFamily="49" charset="-122"/>
                <a:cs typeface="Arial" panose="020B0604020202020204" pitchFamily="34" charset="0"/>
              </a:rPr>
              <a:t>High Energy </a:t>
            </a:r>
          </a:p>
          <a:p>
            <a:r>
              <a:rPr lang="en-US" altLang="zh-CN" sz="1200" b="1" dirty="0">
                <a:solidFill>
                  <a:srgbClr val="3366FF"/>
                </a:solidFill>
                <a:ea typeface="黑体" panose="02010609060101010101" pitchFamily="49" charset="-122"/>
                <a:cs typeface="Arial" panose="020B0604020202020204" pitchFamily="34" charset="0"/>
              </a:rPr>
              <a:t>X-ray Telescope</a:t>
            </a:r>
          </a:p>
          <a:p>
            <a:r>
              <a:rPr lang="en-US" altLang="zh-CN" sz="2000" b="1" dirty="0">
                <a:solidFill>
                  <a:srgbClr val="FF0000"/>
                </a:solidFill>
                <a:ea typeface="黑体" panose="02010609060101010101" pitchFamily="49" charset="-122"/>
                <a:cs typeface="Arial" panose="020B0604020202020204" pitchFamily="34" charset="0"/>
              </a:rPr>
              <a:t>HE</a:t>
            </a:r>
            <a:endParaRPr lang="zh-CN" altLang="en-US" sz="2000" b="1" dirty="0">
              <a:solidFill>
                <a:srgbClr val="FF0000"/>
              </a:solidFill>
              <a:ea typeface="黑体" panose="02010609060101010101" pitchFamily="49" charset="-122"/>
              <a:cs typeface="Arial" panose="020B0604020202020204" pitchFamily="34" charset="0"/>
            </a:endParaRPr>
          </a:p>
        </p:txBody>
      </p:sp>
      <p:graphicFrame>
        <p:nvGraphicFramePr>
          <p:cNvPr id="7" name="表格 6"/>
          <p:cNvGraphicFramePr>
            <a:graphicFrameLocks noGrp="1"/>
          </p:cNvGraphicFramePr>
          <p:nvPr>
            <p:extLst/>
          </p:nvPr>
        </p:nvGraphicFramePr>
        <p:xfrm>
          <a:off x="983431" y="4383360"/>
          <a:ext cx="10441161" cy="2286000"/>
        </p:xfrm>
        <a:graphic>
          <a:graphicData uri="http://schemas.openxmlformats.org/drawingml/2006/table">
            <a:tbl>
              <a:tblPr firstRow="1" bandRow="1">
                <a:tableStyleId>{5C22544A-7EE6-4342-B048-85BDC9FD1C3A}</a:tableStyleId>
              </a:tblPr>
              <a:tblGrid>
                <a:gridCol w="2231698">
                  <a:extLst>
                    <a:ext uri="{9D8B030D-6E8A-4147-A177-3AD203B41FA5}">
                      <a16:colId xmlns:a16="http://schemas.microsoft.com/office/drawing/2014/main" val="20000"/>
                    </a:ext>
                  </a:extLst>
                </a:gridCol>
                <a:gridCol w="3849951">
                  <a:extLst>
                    <a:ext uri="{9D8B030D-6E8A-4147-A177-3AD203B41FA5}">
                      <a16:colId xmlns:a16="http://schemas.microsoft.com/office/drawing/2014/main" val="20001"/>
                    </a:ext>
                  </a:extLst>
                </a:gridCol>
                <a:gridCol w="2181763">
                  <a:extLst>
                    <a:ext uri="{9D8B030D-6E8A-4147-A177-3AD203B41FA5}">
                      <a16:colId xmlns:a16="http://schemas.microsoft.com/office/drawing/2014/main" val="20002"/>
                    </a:ext>
                  </a:extLst>
                </a:gridCol>
                <a:gridCol w="2177749">
                  <a:extLst>
                    <a:ext uri="{9D8B030D-6E8A-4147-A177-3AD203B41FA5}">
                      <a16:colId xmlns:a16="http://schemas.microsoft.com/office/drawing/2014/main" val="20003"/>
                    </a:ext>
                  </a:extLst>
                </a:gridCol>
              </a:tblGrid>
              <a:tr h="370840">
                <a:tc>
                  <a:txBody>
                    <a:bodyPr/>
                    <a:lstStyle/>
                    <a:p>
                      <a:endParaRPr lang="zh-CN" altLang="en-US" sz="2000" dirty="0"/>
                    </a:p>
                  </a:txBody>
                  <a:tcPr/>
                </a:tc>
                <a:tc>
                  <a:txBody>
                    <a:bodyPr/>
                    <a:lstStyle/>
                    <a:p>
                      <a:pPr algn="ctr"/>
                      <a:r>
                        <a:rPr lang="en-US" altLang="zh-CN" sz="2000" dirty="0"/>
                        <a:t>HE</a:t>
                      </a:r>
                      <a:endParaRPr lang="zh-CN" altLang="en-US" sz="2000" dirty="0"/>
                    </a:p>
                  </a:txBody>
                  <a:tcPr/>
                </a:tc>
                <a:tc>
                  <a:txBody>
                    <a:bodyPr/>
                    <a:lstStyle/>
                    <a:p>
                      <a:pPr algn="ctr"/>
                      <a:r>
                        <a:rPr lang="en-US" altLang="zh-CN" sz="2000" dirty="0"/>
                        <a:t>ME</a:t>
                      </a:r>
                      <a:endParaRPr lang="zh-CN" altLang="en-US" sz="2000" dirty="0"/>
                    </a:p>
                  </a:txBody>
                  <a:tcPr/>
                </a:tc>
                <a:tc>
                  <a:txBody>
                    <a:bodyPr/>
                    <a:lstStyle/>
                    <a:p>
                      <a:pPr algn="ctr"/>
                      <a:r>
                        <a:rPr lang="en-US" altLang="zh-CN" sz="2000" dirty="0"/>
                        <a:t>LE</a:t>
                      </a:r>
                      <a:endParaRPr lang="zh-CN" altLang="en-US" sz="2000" dirty="0"/>
                    </a:p>
                  </a:txBody>
                  <a:tcPr/>
                </a:tc>
                <a:extLst>
                  <a:ext uri="{0D108BD9-81ED-4DB2-BD59-A6C34878D82A}">
                    <a16:rowId xmlns:a16="http://schemas.microsoft.com/office/drawing/2014/main" val="10000"/>
                  </a:ext>
                </a:extLst>
              </a:tr>
              <a:tr h="370840">
                <a:tc>
                  <a:txBody>
                    <a:bodyPr/>
                    <a:lstStyle/>
                    <a:p>
                      <a:r>
                        <a:rPr lang="en-US" altLang="zh-CN" sz="2000" dirty="0"/>
                        <a:t>Detector</a:t>
                      </a:r>
                      <a:endParaRPr lang="zh-CN" altLang="en-US" sz="2000" dirty="0"/>
                    </a:p>
                  </a:txBody>
                  <a:tcPr/>
                </a:tc>
                <a:tc>
                  <a:txBody>
                    <a:bodyPr/>
                    <a:lstStyle/>
                    <a:p>
                      <a:pPr algn="ctr"/>
                      <a:r>
                        <a:rPr lang="en-US" altLang="zh-CN" sz="2000" dirty="0" err="1"/>
                        <a:t>NaI</a:t>
                      </a:r>
                      <a:r>
                        <a:rPr lang="en-US" altLang="zh-CN" sz="2000" dirty="0"/>
                        <a:t>/</a:t>
                      </a:r>
                      <a:r>
                        <a:rPr lang="en-US" altLang="zh-CN" sz="2000" dirty="0" err="1"/>
                        <a:t>CsI</a:t>
                      </a:r>
                      <a:endParaRPr lang="zh-CN" altLang="en-US" sz="2000" dirty="0"/>
                    </a:p>
                  </a:txBody>
                  <a:tcPr/>
                </a:tc>
                <a:tc>
                  <a:txBody>
                    <a:bodyPr/>
                    <a:lstStyle/>
                    <a:p>
                      <a:pPr algn="ctr"/>
                      <a:r>
                        <a:rPr lang="en-US" altLang="zh-CN" sz="2000" dirty="0"/>
                        <a:t>Si-PIN</a:t>
                      </a:r>
                      <a:endParaRPr lang="zh-CN" altLang="en-US" sz="2000" dirty="0"/>
                    </a:p>
                  </a:txBody>
                  <a:tcPr/>
                </a:tc>
                <a:tc>
                  <a:txBody>
                    <a:bodyPr/>
                    <a:lstStyle/>
                    <a:p>
                      <a:pPr algn="ctr"/>
                      <a:r>
                        <a:rPr lang="en-US" altLang="zh-CN" sz="2000" dirty="0"/>
                        <a:t>SCD</a:t>
                      </a:r>
                      <a:endParaRPr lang="zh-CN" altLang="en-US" sz="2000" dirty="0"/>
                    </a:p>
                  </a:txBody>
                  <a:tcPr/>
                </a:tc>
                <a:extLst>
                  <a:ext uri="{0D108BD9-81ED-4DB2-BD59-A6C34878D82A}">
                    <a16:rowId xmlns:a16="http://schemas.microsoft.com/office/drawing/2014/main" val="10001"/>
                  </a:ext>
                </a:extLst>
              </a:tr>
              <a:tr h="370840">
                <a:tc>
                  <a:txBody>
                    <a:bodyPr/>
                    <a:lstStyle/>
                    <a:p>
                      <a:r>
                        <a:rPr lang="en-US" altLang="zh-CN" sz="2000" dirty="0"/>
                        <a:t>Total</a:t>
                      </a:r>
                      <a:r>
                        <a:rPr lang="en-US" altLang="zh-CN" sz="2000" baseline="0" dirty="0"/>
                        <a:t> a</a:t>
                      </a:r>
                      <a:r>
                        <a:rPr lang="en-US" altLang="zh-CN" sz="2000" dirty="0"/>
                        <a:t>rea (cm2)</a:t>
                      </a:r>
                      <a:endParaRPr lang="zh-CN" altLang="en-US" sz="2000" dirty="0"/>
                    </a:p>
                  </a:txBody>
                  <a:tcPr/>
                </a:tc>
                <a:tc>
                  <a:txBody>
                    <a:bodyPr/>
                    <a:lstStyle/>
                    <a:p>
                      <a:pPr algn="ctr"/>
                      <a:r>
                        <a:rPr lang="en-US" altLang="zh-CN" sz="2000" dirty="0"/>
                        <a:t>5100</a:t>
                      </a:r>
                      <a:endParaRPr lang="zh-CN" altLang="en-US" sz="2000" dirty="0"/>
                    </a:p>
                  </a:txBody>
                  <a:tcPr/>
                </a:tc>
                <a:tc>
                  <a:txBody>
                    <a:bodyPr/>
                    <a:lstStyle/>
                    <a:p>
                      <a:pPr algn="ctr"/>
                      <a:r>
                        <a:rPr lang="en-US" altLang="zh-CN" sz="2000" dirty="0"/>
                        <a:t>952</a:t>
                      </a:r>
                      <a:endParaRPr lang="zh-CN" altLang="en-US" sz="2000" dirty="0"/>
                    </a:p>
                  </a:txBody>
                  <a:tcPr/>
                </a:tc>
                <a:tc>
                  <a:txBody>
                    <a:bodyPr/>
                    <a:lstStyle/>
                    <a:p>
                      <a:pPr algn="ctr"/>
                      <a:r>
                        <a:rPr lang="en-US" altLang="zh-CN" sz="2000" dirty="0"/>
                        <a:t>384</a:t>
                      </a:r>
                      <a:endParaRPr lang="zh-CN" altLang="en-US" sz="2000" dirty="0"/>
                    </a:p>
                  </a:txBody>
                  <a:tcPr/>
                </a:tc>
                <a:extLst>
                  <a:ext uri="{0D108BD9-81ED-4DB2-BD59-A6C34878D82A}">
                    <a16:rowId xmlns:a16="http://schemas.microsoft.com/office/drawing/2014/main" val="10002"/>
                  </a:ext>
                </a:extLst>
              </a:tr>
              <a:tr h="370840">
                <a:tc>
                  <a:txBody>
                    <a:bodyPr/>
                    <a:lstStyle/>
                    <a:p>
                      <a:r>
                        <a:rPr lang="en-US" altLang="zh-CN" sz="2000" dirty="0"/>
                        <a:t>Energy range(</a:t>
                      </a:r>
                      <a:r>
                        <a:rPr lang="en-US" altLang="zh-CN" sz="2000" dirty="0" err="1"/>
                        <a:t>keV</a:t>
                      </a:r>
                      <a:r>
                        <a:rPr lang="en-US" altLang="zh-CN" sz="2000" dirty="0"/>
                        <a:t>)</a:t>
                      </a:r>
                      <a:endParaRPr lang="zh-CN" altLang="en-US" sz="2000" dirty="0"/>
                    </a:p>
                  </a:txBody>
                  <a:tcPr/>
                </a:tc>
                <a:tc>
                  <a:txBody>
                    <a:bodyPr/>
                    <a:lstStyle/>
                    <a:p>
                      <a:pPr algn="ctr"/>
                      <a:r>
                        <a:rPr lang="en-US" altLang="zh-CN" sz="2000" dirty="0">
                          <a:solidFill>
                            <a:srgbClr val="FF0000"/>
                          </a:solidFill>
                        </a:rPr>
                        <a:t>2</a:t>
                      </a:r>
                      <a:r>
                        <a:rPr lang="en-US" altLang="zh-CN" sz="2000" b="1" dirty="0">
                          <a:solidFill>
                            <a:srgbClr val="FF0000"/>
                          </a:solidFill>
                        </a:rPr>
                        <a:t>0-250 (nominal</a:t>
                      </a:r>
                      <a:r>
                        <a:rPr lang="en-US" altLang="zh-CN" sz="2000" b="1" baseline="0" dirty="0">
                          <a:solidFill>
                            <a:srgbClr val="FF0000"/>
                          </a:solidFill>
                        </a:rPr>
                        <a:t> obs.</a:t>
                      </a:r>
                      <a:r>
                        <a:rPr lang="en-US" altLang="zh-CN" sz="2000" b="1" dirty="0">
                          <a:solidFill>
                            <a:srgbClr val="FF0000"/>
                          </a:solidFill>
                        </a:rPr>
                        <a:t>)</a:t>
                      </a:r>
                    </a:p>
                    <a:p>
                      <a:pPr algn="ctr"/>
                      <a:r>
                        <a:rPr lang="en-US" altLang="zh-CN" sz="2000" b="1" dirty="0">
                          <a:solidFill>
                            <a:srgbClr val="FF0000"/>
                          </a:solidFill>
                        </a:rPr>
                        <a:t>100-5000 (gamma</a:t>
                      </a:r>
                      <a:r>
                        <a:rPr lang="en-US" altLang="zh-CN" sz="2000" b="1" baseline="0" dirty="0">
                          <a:solidFill>
                            <a:srgbClr val="FF0000"/>
                          </a:solidFill>
                        </a:rPr>
                        <a:t> monitoring</a:t>
                      </a:r>
                      <a:r>
                        <a:rPr lang="en-US" altLang="zh-CN" sz="2000" b="1" dirty="0">
                          <a:solidFill>
                            <a:srgbClr val="FF0000"/>
                          </a:solidFill>
                        </a:rPr>
                        <a:t>)</a:t>
                      </a:r>
                      <a:endParaRPr lang="zh-CN" altLang="en-US" sz="2000" b="1" dirty="0">
                        <a:solidFill>
                          <a:srgbClr val="FF0000"/>
                        </a:solidFill>
                      </a:endParaRPr>
                    </a:p>
                  </a:txBody>
                  <a:tcPr/>
                </a:tc>
                <a:tc>
                  <a:txBody>
                    <a:bodyPr/>
                    <a:lstStyle/>
                    <a:p>
                      <a:pPr algn="ctr"/>
                      <a:r>
                        <a:rPr lang="en-US" altLang="zh-CN" sz="2000" dirty="0"/>
                        <a:t>5-30</a:t>
                      </a:r>
                      <a:endParaRPr lang="zh-CN" altLang="en-US" sz="2000" dirty="0"/>
                    </a:p>
                  </a:txBody>
                  <a:tcPr/>
                </a:tc>
                <a:tc>
                  <a:txBody>
                    <a:bodyPr/>
                    <a:lstStyle/>
                    <a:p>
                      <a:pPr algn="ctr"/>
                      <a:r>
                        <a:rPr lang="en-US" altLang="zh-CN" sz="2000" dirty="0"/>
                        <a:t>1-15</a:t>
                      </a:r>
                      <a:endParaRPr lang="zh-CN" altLang="en-US" sz="2000" dirty="0"/>
                    </a:p>
                  </a:txBody>
                  <a:tcPr/>
                </a:tc>
                <a:extLst>
                  <a:ext uri="{0D108BD9-81ED-4DB2-BD59-A6C34878D82A}">
                    <a16:rowId xmlns:a16="http://schemas.microsoft.com/office/drawing/2014/main" val="10003"/>
                  </a:ext>
                </a:extLst>
              </a:tr>
              <a:tr h="370840">
                <a:tc>
                  <a:txBody>
                    <a:bodyPr/>
                    <a:lstStyle/>
                    <a:p>
                      <a:r>
                        <a:rPr lang="en-US" altLang="zh-CN" sz="2000" dirty="0"/>
                        <a:t>Time resolution</a:t>
                      </a:r>
                      <a:endParaRPr lang="zh-CN" altLang="en-US" sz="2000" dirty="0"/>
                    </a:p>
                  </a:txBody>
                  <a:tcPr/>
                </a:tc>
                <a:tc>
                  <a:txBody>
                    <a:bodyPr/>
                    <a:lstStyle/>
                    <a:p>
                      <a:pPr algn="ctr"/>
                      <a:r>
                        <a:rPr lang="en-US" altLang="zh-CN" sz="2000" b="1" baseline="0" dirty="0">
                          <a:solidFill>
                            <a:srgbClr val="0000FF"/>
                          </a:solidFill>
                        </a:rPr>
                        <a:t>2 </a:t>
                      </a:r>
                      <a:r>
                        <a:rPr lang="el-GR" altLang="zh-CN" sz="2000" baseline="0" dirty="0"/>
                        <a:t>μ</a:t>
                      </a:r>
                      <a:r>
                        <a:rPr lang="en-US" altLang="zh-CN" sz="2000" baseline="0" dirty="0"/>
                        <a:t>s</a:t>
                      </a:r>
                      <a:endParaRPr lang="zh-CN" altLang="en-US" sz="2000" dirty="0"/>
                    </a:p>
                  </a:txBody>
                  <a:tcPr/>
                </a:tc>
                <a:tc>
                  <a:txBody>
                    <a:bodyPr/>
                    <a:lstStyle/>
                    <a:p>
                      <a:pPr algn="ctr"/>
                      <a:r>
                        <a:rPr lang="en-US" altLang="zh-CN" sz="2000" dirty="0"/>
                        <a:t>240 </a:t>
                      </a:r>
                      <a:r>
                        <a:rPr lang="el-GR" altLang="zh-CN" sz="2000" baseline="0" dirty="0"/>
                        <a:t>μ</a:t>
                      </a:r>
                      <a:r>
                        <a:rPr lang="en-US" altLang="zh-CN" sz="2000" baseline="0" dirty="0"/>
                        <a:t>s</a:t>
                      </a:r>
                      <a:endParaRPr lang="zh-CN" altLang="en-US" sz="2000" dirty="0"/>
                    </a:p>
                  </a:txBody>
                  <a:tcPr/>
                </a:tc>
                <a:tc>
                  <a:txBody>
                    <a:bodyPr/>
                    <a:lstStyle/>
                    <a:p>
                      <a:pPr algn="ctr"/>
                      <a:r>
                        <a:rPr lang="en-US" altLang="zh-CN" sz="2000" dirty="0"/>
                        <a:t>1 </a:t>
                      </a:r>
                      <a:r>
                        <a:rPr lang="en-US" altLang="zh-CN" sz="2000" dirty="0" err="1"/>
                        <a:t>ms</a:t>
                      </a:r>
                      <a:endParaRPr lang="zh-CN" altLang="en-US" sz="2000" dirty="0"/>
                    </a:p>
                  </a:txBody>
                  <a:tcPr/>
                </a:tc>
                <a:extLst>
                  <a:ext uri="{0D108BD9-81ED-4DB2-BD59-A6C34878D82A}">
                    <a16:rowId xmlns:a16="http://schemas.microsoft.com/office/drawing/2014/main" val="10004"/>
                  </a:ext>
                </a:extLst>
              </a:tr>
            </a:tbl>
          </a:graphicData>
        </a:graphic>
      </p:graphicFrame>
      <p:sp>
        <p:nvSpPr>
          <p:cNvPr id="9" name="圆角矩形 8"/>
          <p:cNvSpPr/>
          <p:nvPr/>
        </p:nvSpPr>
        <p:spPr>
          <a:xfrm>
            <a:off x="3431704" y="4389160"/>
            <a:ext cx="3528392" cy="2376264"/>
          </a:xfrm>
          <a:prstGeom prst="roundRect">
            <a:avLst/>
          </a:prstGeom>
          <a:solidFill>
            <a:srgbClr val="FFFF99">
              <a:alpha val="35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1"/>
          <p:cNvSpPr txBox="1"/>
          <p:nvPr/>
        </p:nvSpPr>
        <p:spPr>
          <a:xfrm>
            <a:off x="2302750" y="3763086"/>
            <a:ext cx="2880320" cy="584775"/>
          </a:xfrm>
          <a:prstGeom prst="rect">
            <a:avLst/>
          </a:prstGeom>
          <a:solidFill>
            <a:srgbClr val="FFC000"/>
          </a:solidFill>
        </p:spPr>
        <p:txBody>
          <a:bodyPr wrap="square" rtlCol="0">
            <a:spAutoFit/>
          </a:bodyPr>
          <a:lstStyle/>
          <a:p>
            <a:r>
              <a:rPr lang="en-US" altLang="zh-CN" sz="1600" b="1" dirty="0">
                <a:solidFill>
                  <a:srgbClr val="0000FF"/>
                </a:solidFill>
                <a:ea typeface="黑体" panose="02010609060101010101" pitchFamily="49" charset="-122"/>
                <a:cs typeface="Arial" panose="020B0604020202020204" pitchFamily="34" charset="0"/>
              </a:rPr>
              <a:t>Launch: June 15, 2017</a:t>
            </a:r>
          </a:p>
          <a:p>
            <a:r>
              <a:rPr lang="en-US" altLang="zh-CN" sz="1600" b="1" dirty="0">
                <a:solidFill>
                  <a:srgbClr val="0000FF"/>
                </a:solidFill>
                <a:ea typeface="黑体" panose="02010609060101010101" pitchFamily="49" charset="-122"/>
                <a:cs typeface="Arial" panose="020B0604020202020204" pitchFamily="34" charset="0"/>
              </a:rPr>
              <a:t>Orbit:     550 km, 43 </a:t>
            </a:r>
            <a:r>
              <a:rPr lang="en-US" altLang="zh-CN" sz="1600" b="1" dirty="0" err="1">
                <a:solidFill>
                  <a:srgbClr val="0000FF"/>
                </a:solidFill>
                <a:ea typeface="黑体" panose="02010609060101010101" pitchFamily="49" charset="-122"/>
                <a:cs typeface="Arial" panose="020B0604020202020204" pitchFamily="34" charset="0"/>
              </a:rPr>
              <a:t>deg</a:t>
            </a:r>
            <a:endParaRPr lang="en-US" altLang="zh-CN" sz="1600" b="1" dirty="0">
              <a:solidFill>
                <a:srgbClr val="0000FF"/>
              </a:solidFill>
              <a:ea typeface="黑体" panose="02010609060101010101" pitchFamily="49" charset="-122"/>
              <a:cs typeface="Arial" panose="020B0604020202020204" pitchFamily="34" charset="0"/>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8465" y="1184855"/>
            <a:ext cx="3468890" cy="253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8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l="7242" b="2545"/>
          <a:stretch>
            <a:fillRect/>
          </a:stretch>
        </p:blipFill>
        <p:spPr bwMode="auto">
          <a:xfrm>
            <a:off x="1341354" y="2350156"/>
            <a:ext cx="4367158" cy="324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p:nvPr/>
        </p:nvSpPr>
        <p:spPr>
          <a:xfrm>
            <a:off x="1415480" y="-27384"/>
            <a:ext cx="936104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lnSpc>
                <a:spcPct val="90000"/>
              </a:lnSpc>
            </a:pPr>
            <a:r>
              <a:rPr lang="en-US" altLang="zh-CN" sz="2800" b="1" dirty="0">
                <a:solidFill>
                  <a:srgbClr val="FF0000"/>
                </a:solidFill>
                <a:latin typeface="微软雅黑" panose="020B0503020204020204" pitchFamily="34" charset="-122"/>
                <a:ea typeface="微软雅黑" panose="020B0503020204020204" pitchFamily="34" charset="-122"/>
                <a:cs typeface="+mn-cs"/>
              </a:rPr>
              <a:t>Nominal observation</a:t>
            </a:r>
            <a:r>
              <a:rPr lang="zh-CN" altLang="en-US" sz="2800" b="1" dirty="0">
                <a:solidFill>
                  <a:srgbClr val="FF0000"/>
                </a:solidFill>
                <a:latin typeface="微软雅黑" panose="020B0503020204020204" pitchFamily="34" charset="-122"/>
                <a:ea typeface="微软雅黑" panose="020B0503020204020204" pitchFamily="34" charset="-122"/>
                <a:cs typeface="+mn-cs"/>
              </a:rPr>
              <a:t> </a:t>
            </a:r>
            <a:r>
              <a:rPr lang="en-US" altLang="zh-CN" sz="4000" dirty="0">
                <a:latin typeface="微软雅黑" panose="020B0503020204020204" pitchFamily="34" charset="-122"/>
                <a:ea typeface="微软雅黑" panose="020B0503020204020204" pitchFamily="34" charset="-122"/>
                <a:cs typeface="+mn-cs"/>
              </a:rPr>
              <a:t>+</a:t>
            </a:r>
            <a:r>
              <a:rPr lang="zh-CN" altLang="en-US" sz="2400" dirty="0">
                <a:latin typeface="微软雅黑" panose="020B0503020204020204" pitchFamily="34" charset="-122"/>
                <a:ea typeface="微软雅黑" panose="020B0503020204020204" pitchFamily="34" charset="-122"/>
                <a:cs typeface="+mn-cs"/>
              </a:rPr>
              <a:t> </a:t>
            </a:r>
            <a:r>
              <a:rPr lang="en-US" altLang="zh-CN" sz="2800" b="1" dirty="0">
                <a:solidFill>
                  <a:srgbClr val="00B0F0"/>
                </a:solidFill>
                <a:latin typeface="微软雅黑" panose="020B0503020204020204" pitchFamily="34" charset="-122"/>
                <a:ea typeface="微软雅黑" panose="020B0503020204020204" pitchFamily="34" charset="-122"/>
                <a:cs typeface="+mn-cs"/>
              </a:rPr>
              <a:t>Gamma-ray monitoring</a:t>
            </a:r>
            <a:endParaRPr lang="en-US" sz="2800" b="1" dirty="0">
              <a:solidFill>
                <a:srgbClr val="00B0F0"/>
              </a:solidFill>
              <a:latin typeface="微软雅黑" panose="020B0503020204020204" pitchFamily="34" charset="-122"/>
              <a:ea typeface="微软雅黑" panose="020B0503020204020204" pitchFamily="34" charset="-122"/>
              <a:cs typeface="+mn-cs"/>
            </a:endParaRP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 b="2200"/>
          <a:stretch>
            <a:fillRect/>
          </a:stretch>
        </p:blipFill>
        <p:spPr bwMode="auto">
          <a:xfrm>
            <a:off x="6744852" y="3429003"/>
            <a:ext cx="3074988" cy="332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19" t="23006" r="65570" b="22944"/>
          <a:stretch>
            <a:fillRect/>
          </a:stretch>
        </p:blipFill>
        <p:spPr bwMode="auto">
          <a:xfrm rot="5400000">
            <a:off x="6713344" y="1236345"/>
            <a:ext cx="2575979" cy="220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箭头连接符 4"/>
          <p:cNvCxnSpPr/>
          <p:nvPr/>
        </p:nvCxnSpPr>
        <p:spPr bwMode="auto">
          <a:xfrm>
            <a:off x="7881578" y="914400"/>
            <a:ext cx="0" cy="82644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23" name="矩形 22"/>
          <p:cNvSpPr/>
          <p:nvPr/>
        </p:nvSpPr>
        <p:spPr>
          <a:xfrm>
            <a:off x="9469154" y="1025395"/>
            <a:ext cx="2705677" cy="707886"/>
          </a:xfrm>
          <a:prstGeom prst="rect">
            <a:avLst/>
          </a:prstGeom>
          <a:solidFill>
            <a:srgbClr val="92D050"/>
          </a:solidFill>
        </p:spPr>
        <p:txBody>
          <a:bodyPr wrap="none">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Energy: 1 – 250 </a:t>
            </a:r>
            <a:r>
              <a:rPr lang="en-US" altLang="zh-CN" sz="2000" b="1" dirty="0" err="1">
                <a:solidFill>
                  <a:srgbClr val="FF0000"/>
                </a:solidFill>
                <a:latin typeface="微软雅黑" panose="020B0503020204020204" pitchFamily="34" charset="-122"/>
                <a:ea typeface="微软雅黑" panose="020B0503020204020204" pitchFamily="34" charset="-122"/>
              </a:rPr>
              <a:t>keV</a:t>
            </a:r>
            <a:endParaRPr lang="en-US" altLang="zh-CN" sz="2000" b="1" dirty="0">
              <a:solidFill>
                <a:srgbClr val="FF0000"/>
              </a:solidFill>
              <a:latin typeface="微软雅黑" panose="020B0503020204020204" pitchFamily="34" charset="-122"/>
              <a:ea typeface="微软雅黑" panose="020B0503020204020204" pitchFamily="34" charset="-122"/>
            </a:endParaRPr>
          </a:p>
          <a:p>
            <a:r>
              <a:rPr lang="en-US" altLang="zh-CN" sz="2000" b="1" dirty="0" err="1">
                <a:solidFill>
                  <a:srgbClr val="FF0000"/>
                </a:solidFill>
                <a:latin typeface="微软雅黑" panose="020B0503020204020204" pitchFamily="34" charset="-122"/>
                <a:ea typeface="微软雅黑" panose="020B0503020204020204" pitchFamily="34" charset="-122"/>
              </a:rPr>
              <a:t>FoV</a:t>
            </a:r>
            <a:r>
              <a:rPr lang="en-US" altLang="zh-CN" sz="2000" b="1" dirty="0">
                <a:solidFill>
                  <a:srgbClr val="FF0000"/>
                </a:solidFill>
                <a:latin typeface="微软雅黑" panose="020B0503020204020204" pitchFamily="34" charset="-122"/>
                <a:ea typeface="微软雅黑" panose="020B0503020204020204" pitchFamily="34" charset="-122"/>
              </a:rPr>
              <a:t>: ~6 </a:t>
            </a:r>
            <a:r>
              <a:rPr lang="en-US" altLang="zh-CN" sz="2000" b="1" dirty="0" err="1">
                <a:solidFill>
                  <a:srgbClr val="FF0000"/>
                </a:solidFill>
                <a:latin typeface="微软雅黑" panose="020B0503020204020204" pitchFamily="34" charset="-122"/>
                <a:ea typeface="微软雅黑" panose="020B0503020204020204" pitchFamily="34" charset="-122"/>
              </a:rPr>
              <a:t>deg</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8" name="矩形 27"/>
          <p:cNvSpPr/>
          <p:nvPr/>
        </p:nvSpPr>
        <p:spPr>
          <a:xfrm>
            <a:off x="9459589" y="2001034"/>
            <a:ext cx="2705677" cy="707886"/>
          </a:xfrm>
          <a:prstGeom prst="rect">
            <a:avLst/>
          </a:prstGeom>
          <a:solidFill>
            <a:srgbClr val="7030A0"/>
          </a:solidFill>
        </p:spPr>
        <p:txBody>
          <a:bodyPr wrap="square">
            <a:spAutoFit/>
          </a:bodyPr>
          <a:lstStyle/>
          <a:p>
            <a:pPr algn="ctr"/>
            <a:r>
              <a:rPr lang="en-US" altLang="zh-CN" sz="2000" b="1" dirty="0">
                <a:solidFill>
                  <a:srgbClr val="33CCFF"/>
                </a:solidFill>
                <a:latin typeface="微软雅黑" panose="020B0503020204020204" pitchFamily="34" charset="-122"/>
                <a:ea typeface="微软雅黑" panose="020B0503020204020204" pitchFamily="34" charset="-122"/>
              </a:rPr>
              <a:t>Energy: &gt; 100 </a:t>
            </a:r>
            <a:r>
              <a:rPr lang="en-US" altLang="zh-CN" sz="2000" b="1" dirty="0" err="1">
                <a:solidFill>
                  <a:srgbClr val="33CCFF"/>
                </a:solidFill>
                <a:latin typeface="微软雅黑" panose="020B0503020204020204" pitchFamily="34" charset="-122"/>
                <a:ea typeface="微软雅黑" panose="020B0503020204020204" pitchFamily="34" charset="-122"/>
              </a:rPr>
              <a:t>keV</a:t>
            </a:r>
            <a:endParaRPr lang="en-US" altLang="zh-CN" sz="2000" b="1" dirty="0">
              <a:solidFill>
                <a:srgbClr val="33CCFF"/>
              </a:solidFill>
              <a:latin typeface="微软雅黑" panose="020B0503020204020204" pitchFamily="34" charset="-122"/>
              <a:ea typeface="微软雅黑" panose="020B0503020204020204" pitchFamily="34" charset="-122"/>
            </a:endParaRPr>
          </a:p>
          <a:p>
            <a:pPr algn="ctr"/>
            <a:r>
              <a:rPr lang="en-US" altLang="zh-CN" sz="2000" b="1" dirty="0">
                <a:solidFill>
                  <a:srgbClr val="33CCFF"/>
                </a:solidFill>
                <a:latin typeface="微软雅黑" panose="020B0503020204020204" pitchFamily="34" charset="-122"/>
                <a:ea typeface="微软雅黑" panose="020B0503020204020204" pitchFamily="34" charset="-122"/>
              </a:rPr>
              <a:t>FOV:  All-sky</a:t>
            </a:r>
            <a:endParaRPr lang="zh-CN" altLang="en-US" sz="2000" b="1" dirty="0">
              <a:solidFill>
                <a:srgbClr val="33CCFF"/>
              </a:solidFill>
              <a:latin typeface="微软雅黑" panose="020B0503020204020204" pitchFamily="34" charset="-122"/>
              <a:ea typeface="微软雅黑" panose="020B0503020204020204" pitchFamily="34" charset="-122"/>
            </a:endParaRPr>
          </a:p>
        </p:txBody>
      </p:sp>
      <p:sp>
        <p:nvSpPr>
          <p:cNvPr id="31" name="矩形 30"/>
          <p:cNvSpPr/>
          <p:nvPr/>
        </p:nvSpPr>
        <p:spPr>
          <a:xfrm>
            <a:off x="9715763" y="4005064"/>
            <a:ext cx="724878" cy="523220"/>
          </a:xfrm>
          <a:prstGeom prst="rect">
            <a:avLst/>
          </a:prstGeom>
        </p:spPr>
        <p:txBody>
          <a:bodyPr wrap="none">
            <a:spAutoFit/>
          </a:bodyPr>
          <a:lstStyle/>
          <a:p>
            <a:r>
              <a:rPr lang="en-US" altLang="zh-CN" sz="2800" b="1" dirty="0" err="1">
                <a:solidFill>
                  <a:srgbClr val="33CCFF"/>
                </a:solidFill>
                <a:latin typeface="微软雅黑" panose="020B0503020204020204" pitchFamily="34" charset="-122"/>
                <a:ea typeface="微软雅黑" panose="020B0503020204020204" pitchFamily="34" charset="-122"/>
              </a:rPr>
              <a:t>CsI</a:t>
            </a:r>
            <a:endParaRPr lang="zh-CN" altLang="en-US" sz="2800" b="1" dirty="0">
              <a:solidFill>
                <a:srgbClr val="33CCFF"/>
              </a:solidFill>
              <a:latin typeface="微软雅黑" panose="020B0503020204020204" pitchFamily="34" charset="-122"/>
              <a:ea typeface="微软雅黑" panose="020B0503020204020204" pitchFamily="34" charset="-122"/>
            </a:endParaRPr>
          </a:p>
        </p:txBody>
      </p:sp>
      <p:sp>
        <p:nvSpPr>
          <p:cNvPr id="32" name="矩形 31"/>
          <p:cNvSpPr/>
          <p:nvPr/>
        </p:nvSpPr>
        <p:spPr>
          <a:xfrm>
            <a:off x="9696400" y="3284984"/>
            <a:ext cx="816249" cy="523220"/>
          </a:xfrm>
          <a:prstGeom prst="rect">
            <a:avLst/>
          </a:prstGeom>
        </p:spPr>
        <p:txBody>
          <a:bodyPr wrap="none">
            <a:spAutoFit/>
          </a:bodyPr>
          <a:lstStyle/>
          <a:p>
            <a:r>
              <a:rPr lang="en-US" altLang="zh-CN" sz="2800" b="1" dirty="0" err="1">
                <a:solidFill>
                  <a:srgbClr val="FF0000"/>
                </a:solidFill>
                <a:latin typeface="微软雅黑" panose="020B0503020204020204" pitchFamily="34" charset="-122"/>
                <a:ea typeface="微软雅黑" panose="020B0503020204020204" pitchFamily="34" charset="-122"/>
              </a:rPr>
              <a:t>NaI</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cxnSp>
        <p:nvCxnSpPr>
          <p:cNvPr id="46" name="直接箭头连接符 45"/>
          <p:cNvCxnSpPr/>
          <p:nvPr/>
        </p:nvCxnSpPr>
        <p:spPr bwMode="auto">
          <a:xfrm>
            <a:off x="6428592" y="2057403"/>
            <a:ext cx="908498" cy="818909"/>
          </a:xfrm>
          <a:prstGeom prst="straightConnector1">
            <a:avLst/>
          </a:prstGeom>
          <a:solidFill>
            <a:schemeClr val="accent1"/>
          </a:solidFill>
          <a:ln w="57150" cap="flat" cmpd="sng" algn="ctr">
            <a:solidFill>
              <a:srgbClr val="33CCFF"/>
            </a:solidFill>
            <a:prstDash val="solid"/>
            <a:round/>
            <a:headEnd type="none" w="med" len="med"/>
            <a:tailEnd type="arrow"/>
          </a:ln>
          <a:effectLst/>
        </p:spPr>
      </p:cxnSp>
      <p:cxnSp>
        <p:nvCxnSpPr>
          <p:cNvPr id="48" name="直接箭头连接符 47"/>
          <p:cNvCxnSpPr/>
          <p:nvPr/>
        </p:nvCxnSpPr>
        <p:spPr bwMode="auto">
          <a:xfrm flipV="1">
            <a:off x="6572608" y="3974436"/>
            <a:ext cx="993082" cy="1835571"/>
          </a:xfrm>
          <a:prstGeom prst="straightConnector1">
            <a:avLst/>
          </a:prstGeom>
          <a:solidFill>
            <a:schemeClr val="accent1"/>
          </a:solidFill>
          <a:ln w="57150" cap="flat" cmpd="sng" algn="ctr">
            <a:solidFill>
              <a:srgbClr val="33CCFF"/>
            </a:solidFill>
            <a:prstDash val="solid"/>
            <a:round/>
            <a:headEnd type="none" w="med" len="med"/>
            <a:tailEnd type="arrow"/>
          </a:ln>
          <a:effectLst/>
        </p:spPr>
      </p:cxnSp>
      <p:cxnSp>
        <p:nvCxnSpPr>
          <p:cNvPr id="50" name="直接箭头连接符 49"/>
          <p:cNvCxnSpPr/>
          <p:nvPr/>
        </p:nvCxnSpPr>
        <p:spPr bwMode="auto">
          <a:xfrm flipH="1" flipV="1">
            <a:off x="8282346" y="4019490"/>
            <a:ext cx="1143000" cy="2233292"/>
          </a:xfrm>
          <a:prstGeom prst="straightConnector1">
            <a:avLst/>
          </a:prstGeom>
          <a:solidFill>
            <a:schemeClr val="accent1"/>
          </a:solidFill>
          <a:ln w="57150" cap="flat" cmpd="sng" algn="ctr">
            <a:solidFill>
              <a:srgbClr val="33CCFF"/>
            </a:solidFill>
            <a:prstDash val="solid"/>
            <a:round/>
            <a:headEnd type="none" w="med" len="med"/>
            <a:tailEnd type="arrow"/>
          </a:ln>
          <a:effectLst/>
        </p:spPr>
      </p:cxnSp>
      <p:cxnSp>
        <p:nvCxnSpPr>
          <p:cNvPr id="55" name="直接箭头连接符 54"/>
          <p:cNvCxnSpPr/>
          <p:nvPr/>
        </p:nvCxnSpPr>
        <p:spPr bwMode="auto">
          <a:xfrm>
            <a:off x="7337093" y="2857804"/>
            <a:ext cx="579709" cy="1116631"/>
          </a:xfrm>
          <a:prstGeom prst="straightConnector1">
            <a:avLst/>
          </a:prstGeom>
          <a:solidFill>
            <a:schemeClr val="accent1"/>
          </a:solidFill>
          <a:ln w="57150" cap="flat" cmpd="sng" algn="ctr">
            <a:solidFill>
              <a:srgbClr val="33CCFF"/>
            </a:solidFill>
            <a:prstDash val="solid"/>
            <a:round/>
            <a:headEnd type="none" w="med" len="med"/>
            <a:tailEnd type="arrow"/>
          </a:ln>
          <a:effectLst/>
        </p:spPr>
      </p:cxnSp>
      <p:sp>
        <p:nvSpPr>
          <p:cNvPr id="2" name="灯片编号占位符 1"/>
          <p:cNvSpPr>
            <a:spLocks noGrp="1"/>
          </p:cNvSpPr>
          <p:nvPr>
            <p:ph type="sldNum" sz="quarter" idx="12"/>
          </p:nvPr>
        </p:nvSpPr>
        <p:spPr>
          <a:xfrm>
            <a:off x="10011072" y="6488769"/>
            <a:ext cx="2133600" cy="365125"/>
          </a:xfrm>
          <a:prstGeom prst="rect">
            <a:avLst/>
          </a:prstGeom>
        </p:spPr>
        <p:txBody>
          <a:bodyPr/>
          <a:lstStyle/>
          <a:p>
            <a:pPr>
              <a:defRPr/>
            </a:pPr>
            <a:fld id="{C3097149-1E52-4B4B-8ACA-C18CD0D55D8A}" type="slidenum">
              <a:rPr lang="zh-CN" altLang="en-US" smtClean="0"/>
              <a:pPr>
                <a:defRPr/>
              </a:pPr>
              <a:t>51</a:t>
            </a:fld>
            <a:endParaRPr lang="zh-CN" altLang="en-US" dirty="0"/>
          </a:p>
        </p:txBody>
      </p:sp>
      <p:cxnSp>
        <p:nvCxnSpPr>
          <p:cNvPr id="7" name="直接连接符 6"/>
          <p:cNvCxnSpPr/>
          <p:nvPr/>
        </p:nvCxnSpPr>
        <p:spPr>
          <a:xfrm flipH="1">
            <a:off x="4268356" y="1052736"/>
            <a:ext cx="2517975" cy="274708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4401208" y="5089483"/>
            <a:ext cx="2385120" cy="166048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786331" y="1052735"/>
            <a:ext cx="2450575" cy="5697226"/>
          </a:xfrm>
          <a:prstGeom prst="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39" name="矩形 38"/>
          <p:cNvSpPr/>
          <p:nvPr/>
        </p:nvSpPr>
        <p:spPr>
          <a:xfrm>
            <a:off x="4052328" y="3808206"/>
            <a:ext cx="447650" cy="1327933"/>
          </a:xfrm>
          <a:prstGeom prst="rect">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cxnSp>
        <p:nvCxnSpPr>
          <p:cNvPr id="47" name="直接箭头连接符 46"/>
          <p:cNvCxnSpPr/>
          <p:nvPr/>
        </p:nvCxnSpPr>
        <p:spPr bwMode="auto">
          <a:xfrm flipH="1">
            <a:off x="8184274" y="908720"/>
            <a:ext cx="98072" cy="83212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9" name="直接箭头连接符 48"/>
          <p:cNvCxnSpPr/>
          <p:nvPr/>
        </p:nvCxnSpPr>
        <p:spPr bwMode="auto">
          <a:xfrm>
            <a:off x="7527245" y="942672"/>
            <a:ext cx="76895" cy="798171"/>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35" name="矩形 34"/>
          <p:cNvSpPr/>
          <p:nvPr/>
        </p:nvSpPr>
        <p:spPr>
          <a:xfrm>
            <a:off x="2117081" y="476675"/>
            <a:ext cx="8011367" cy="461665"/>
          </a:xfrm>
          <a:prstGeom prst="rect">
            <a:avLst/>
          </a:prstGeom>
        </p:spPr>
        <p:txBody>
          <a:bodyPr wrap="square">
            <a:spAutoFit/>
          </a:bodyPr>
          <a:lstStyle/>
          <a:p>
            <a:pPr algn="ctr"/>
            <a:r>
              <a:rPr lang="en-US" altLang="zh-CN" sz="2400" dirty="0">
                <a:solidFill>
                  <a:srgbClr val="0000FF"/>
                </a:solidFill>
              </a:rPr>
              <a:t>(two obs. modes work simultaneously)</a:t>
            </a:r>
          </a:p>
        </p:txBody>
      </p:sp>
      <p:cxnSp>
        <p:nvCxnSpPr>
          <p:cNvPr id="36" name="直接箭头连接符 35"/>
          <p:cNvCxnSpPr/>
          <p:nvPr/>
        </p:nvCxnSpPr>
        <p:spPr bwMode="auto">
          <a:xfrm>
            <a:off x="7868752" y="2890592"/>
            <a:ext cx="0" cy="82644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37" name="直接箭头连接符 36"/>
          <p:cNvCxnSpPr/>
          <p:nvPr/>
        </p:nvCxnSpPr>
        <p:spPr bwMode="auto">
          <a:xfrm>
            <a:off x="7621328" y="2944689"/>
            <a:ext cx="0" cy="82644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0" name="直接箭头连接符 39"/>
          <p:cNvCxnSpPr/>
          <p:nvPr/>
        </p:nvCxnSpPr>
        <p:spPr bwMode="auto">
          <a:xfrm>
            <a:off x="8084776" y="2944689"/>
            <a:ext cx="0" cy="82644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3" name="矩形 2"/>
          <p:cNvSpPr/>
          <p:nvPr/>
        </p:nvSpPr>
        <p:spPr>
          <a:xfrm>
            <a:off x="1415480" y="5627652"/>
            <a:ext cx="4003019" cy="830997"/>
          </a:xfrm>
          <a:prstGeom prst="rect">
            <a:avLst/>
          </a:prstGeom>
        </p:spPr>
        <p:txBody>
          <a:bodyPr wrap="none">
            <a:spAutoFit/>
          </a:bodyPr>
          <a:lstStyle/>
          <a:p>
            <a:pPr algn="ctr"/>
            <a:r>
              <a:rPr lang="en-US" altLang="zh-CN" sz="2400" dirty="0">
                <a:solidFill>
                  <a:srgbClr val="0000FF"/>
                </a:solidFill>
              </a:rPr>
              <a:t>High Energy telescope (HE)</a:t>
            </a:r>
          </a:p>
          <a:p>
            <a:pPr algn="ctr"/>
            <a:r>
              <a:rPr lang="en-US" altLang="zh-CN" sz="2400" dirty="0">
                <a:solidFill>
                  <a:srgbClr val="0000FF"/>
                </a:solidFill>
              </a:rPr>
              <a:t>18 </a:t>
            </a:r>
            <a:r>
              <a:rPr lang="en-US" altLang="zh-CN" sz="2400" dirty="0" err="1">
                <a:solidFill>
                  <a:srgbClr val="0000FF"/>
                </a:solidFill>
              </a:rPr>
              <a:t>NaI</a:t>
            </a:r>
            <a:r>
              <a:rPr lang="en-US" altLang="zh-CN" sz="2400" dirty="0">
                <a:solidFill>
                  <a:srgbClr val="0000FF"/>
                </a:solidFill>
              </a:rPr>
              <a:t>/</a:t>
            </a:r>
            <a:r>
              <a:rPr lang="en-US" altLang="zh-CN" sz="2400" dirty="0" err="1">
                <a:solidFill>
                  <a:srgbClr val="0000FF"/>
                </a:solidFill>
              </a:rPr>
              <a:t>CsI</a:t>
            </a:r>
            <a:r>
              <a:rPr lang="en-US" altLang="zh-CN" sz="2400" dirty="0">
                <a:solidFill>
                  <a:srgbClr val="0000FF"/>
                </a:solidFill>
              </a:rPr>
              <a:t> detectors </a:t>
            </a:r>
            <a:endParaRPr lang="zh-CN" altLang="en-US" sz="2400" dirty="0"/>
          </a:p>
        </p:txBody>
      </p:sp>
      <p:sp>
        <p:nvSpPr>
          <p:cNvPr id="30" name="矩形 29"/>
          <p:cNvSpPr/>
          <p:nvPr/>
        </p:nvSpPr>
        <p:spPr>
          <a:xfrm>
            <a:off x="983432" y="1268760"/>
            <a:ext cx="4317393" cy="707886"/>
          </a:xfrm>
          <a:prstGeom prst="rect">
            <a:avLst/>
          </a:prstGeom>
          <a:solidFill>
            <a:schemeClr val="accent5">
              <a:lumMod val="40000"/>
              <a:lumOff val="60000"/>
            </a:schemeClr>
          </a:solidFill>
        </p:spPr>
        <p:txBody>
          <a:bodyPr wrap="square">
            <a:spAutoFit/>
          </a:bodyPr>
          <a:lstStyle/>
          <a:p>
            <a:r>
              <a:rPr lang="en-US" altLang="zh-CN" sz="2000" b="1" dirty="0"/>
              <a:t>FOV</a:t>
            </a:r>
            <a:r>
              <a:rPr lang="en-US" altLang="zh-CN" sz="2000" dirty="0"/>
              <a:t>:                1.1 </a:t>
            </a:r>
            <a:r>
              <a:rPr lang="en-US" altLang="zh-CN" sz="2000" dirty="0" err="1"/>
              <a:t>deg</a:t>
            </a:r>
            <a:r>
              <a:rPr lang="en-US" altLang="zh-CN" sz="2000" dirty="0"/>
              <a:t> x 5.7 </a:t>
            </a:r>
            <a:r>
              <a:rPr lang="en-US" altLang="zh-CN" sz="2000" dirty="0" err="1"/>
              <a:t>deg</a:t>
            </a:r>
            <a:endParaRPr lang="en-US" altLang="zh-CN" sz="2000" dirty="0"/>
          </a:p>
          <a:p>
            <a:r>
              <a:rPr lang="en-US" altLang="zh-CN" sz="2000" b="1" dirty="0"/>
              <a:t>Obs. modes</a:t>
            </a:r>
            <a:r>
              <a:rPr lang="en-US" altLang="zh-CN" sz="2000" dirty="0"/>
              <a:t>:   Pointed or Scanning</a:t>
            </a:r>
            <a:endParaRPr lang="zh-CN" altLang="en-US" sz="2000" dirty="0"/>
          </a:p>
        </p:txBody>
      </p:sp>
      <p:sp>
        <p:nvSpPr>
          <p:cNvPr id="8" name="下箭头 7"/>
          <p:cNvSpPr/>
          <p:nvPr/>
        </p:nvSpPr>
        <p:spPr>
          <a:xfrm rot="16200000">
            <a:off x="6025452" y="772958"/>
            <a:ext cx="289336" cy="1696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35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31" grpId="0"/>
      <p:bldP spid="32" grpId="0"/>
      <p:bldP spid="14" grpId="0" animBg="1"/>
      <p:bldP spid="39" grpId="0" animBg="1"/>
      <p:bldP spid="30"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FD9C00-8399-4766-A267-DE80B4AE93C4}"/>
              </a:ext>
            </a:extLst>
          </p:cNvPr>
          <p:cNvSpPr>
            <a:spLocks noGrp="1"/>
          </p:cNvSpPr>
          <p:nvPr>
            <p:ph type="title"/>
          </p:nvPr>
        </p:nvSpPr>
        <p:spPr>
          <a:xfrm>
            <a:off x="838200" y="158752"/>
            <a:ext cx="10515600" cy="750888"/>
          </a:xfrm>
        </p:spPr>
        <p:txBody>
          <a:bodyPr>
            <a:normAutofit/>
          </a:bodyPr>
          <a:lstStyle/>
          <a:p>
            <a:r>
              <a:rPr lang="zh-CN" altLang="en-US" dirty="0"/>
              <a:t>参与监测首个双中子星并合引力波</a:t>
            </a:r>
          </a:p>
        </p:txBody>
      </p:sp>
      <p:sp>
        <p:nvSpPr>
          <p:cNvPr id="4" name="灯片编号占位符 3">
            <a:extLst>
              <a:ext uri="{FF2B5EF4-FFF2-40B4-BE49-F238E27FC236}">
                <a16:creationId xmlns:a16="http://schemas.microsoft.com/office/drawing/2014/main" id="{F4F284B9-0B87-4EB8-8B3D-0874228E10C1}"/>
              </a:ext>
            </a:extLst>
          </p:cNvPr>
          <p:cNvSpPr>
            <a:spLocks noGrp="1"/>
          </p:cNvSpPr>
          <p:nvPr>
            <p:ph type="sldNum" sz="quarter" idx="12"/>
          </p:nvPr>
        </p:nvSpPr>
        <p:spPr/>
        <p:txBody>
          <a:bodyPr/>
          <a:lstStyle/>
          <a:p>
            <a:pPr>
              <a:defRPr/>
            </a:pPr>
            <a:fld id="{C3097149-1E52-4B4B-8ACA-C18CD0D55D8A}" type="slidenum">
              <a:rPr lang="zh-CN" altLang="en-US" smtClean="0"/>
              <a:pPr>
                <a:defRPr/>
              </a:pPr>
              <a:t>52</a:t>
            </a:fld>
            <a:endParaRPr lang="zh-CN" altLang="en-US" dirty="0"/>
          </a:p>
        </p:txBody>
      </p:sp>
      <p:pic>
        <p:nvPicPr>
          <p:cNvPr id="6" name="Picture 2">
            <a:extLst>
              <a:ext uri="{FF2B5EF4-FFF2-40B4-BE49-F238E27FC236}">
                <a16:creationId xmlns:a16="http://schemas.microsoft.com/office/drawing/2014/main" id="{63CDF67D-0EF5-4BED-B5D6-299E4800D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899" y="1652776"/>
            <a:ext cx="8585447" cy="3960440"/>
          </a:xfrm>
          <a:prstGeom prst="rect">
            <a:avLst/>
          </a:prstGeom>
          <a:ln w="12700"/>
        </p:spPr>
        <p:style>
          <a:lnRef idx="2">
            <a:schemeClr val="accent5"/>
          </a:lnRef>
          <a:fillRef idx="1">
            <a:schemeClr val="lt1"/>
          </a:fillRef>
          <a:effectRef idx="0">
            <a:schemeClr val="accent5"/>
          </a:effectRef>
          <a:fontRef idx="minor">
            <a:schemeClr val="dk1"/>
          </a:fontRef>
        </p:style>
      </p:pic>
      <p:pic>
        <p:nvPicPr>
          <p:cNvPr id="7" name="Picture 4">
            <a:extLst>
              <a:ext uri="{FF2B5EF4-FFF2-40B4-BE49-F238E27FC236}">
                <a16:creationId xmlns:a16="http://schemas.microsoft.com/office/drawing/2014/main" id="{2561303C-2109-4F77-9013-A2FEF012DF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502" y="1018195"/>
            <a:ext cx="2262158" cy="261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6D364037-0F0D-4A9B-B790-B3D460EC8B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308" y="4249938"/>
            <a:ext cx="2563243" cy="160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a:extLst>
              <a:ext uri="{FF2B5EF4-FFF2-40B4-BE49-F238E27FC236}">
                <a16:creationId xmlns:a16="http://schemas.microsoft.com/office/drawing/2014/main" id="{74E35C19-5616-421D-B4DD-3CFCDEDF4C7D}"/>
              </a:ext>
            </a:extLst>
          </p:cNvPr>
          <p:cNvSpPr/>
          <p:nvPr/>
        </p:nvSpPr>
        <p:spPr>
          <a:xfrm>
            <a:off x="713502" y="1018195"/>
            <a:ext cx="2262158" cy="646331"/>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双中子星并合引力波</a:t>
            </a:r>
            <a:endParaRPr lang="en-US" altLang="zh-CN" b="1" dirty="0">
              <a:solidFill>
                <a:schemeClr val="bg1"/>
              </a:solidFill>
              <a:latin typeface="微软雅黑" panose="020B0503020204020204" pitchFamily="34" charset="-122"/>
              <a:ea typeface="微软雅黑" panose="020B0503020204020204" pitchFamily="34" charset="-122"/>
            </a:endParaRPr>
          </a:p>
          <a:p>
            <a:r>
              <a:rPr lang="en-US" altLang="zh-CN" b="1" dirty="0">
                <a:solidFill>
                  <a:schemeClr val="bg1"/>
                </a:solidFill>
                <a:latin typeface="微软雅黑" panose="020B0503020204020204" pitchFamily="34" charset="-122"/>
                <a:ea typeface="微软雅黑" panose="020B0503020204020204" pitchFamily="34" charset="-122"/>
              </a:rPr>
              <a:t>GW170817</a:t>
            </a:r>
            <a:endParaRPr lang="zh-CN" altLang="en-US" dirty="0">
              <a:solidFill>
                <a:schemeClr val="bg1"/>
              </a:solidFill>
            </a:endParaRPr>
          </a:p>
        </p:txBody>
      </p:sp>
    </p:spTree>
    <p:extLst>
      <p:ext uri="{BB962C8B-B14F-4D97-AF65-F5344CB8AC3E}">
        <p14:creationId xmlns:p14="http://schemas.microsoft.com/office/powerpoint/2010/main" val="3616197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5FC50F-0477-4C19-92CC-FFE6F253EDE8}"/>
              </a:ext>
            </a:extLst>
          </p:cNvPr>
          <p:cNvSpPr>
            <a:spLocks noGrp="1"/>
          </p:cNvSpPr>
          <p:nvPr>
            <p:ph type="title"/>
          </p:nvPr>
        </p:nvSpPr>
        <p:spPr/>
        <p:txBody>
          <a:bodyPr/>
          <a:lstStyle/>
          <a:p>
            <a:r>
              <a:rPr lang="en-US" altLang="zh-CN" dirty="0"/>
              <a:t>GW EM observations</a:t>
            </a:r>
            <a:endParaRPr lang="zh-CN" altLang="en-US" dirty="0"/>
          </a:p>
        </p:txBody>
      </p:sp>
      <p:sp>
        <p:nvSpPr>
          <p:cNvPr id="3" name="内容占位符 2">
            <a:extLst>
              <a:ext uri="{FF2B5EF4-FFF2-40B4-BE49-F238E27FC236}">
                <a16:creationId xmlns:a16="http://schemas.microsoft.com/office/drawing/2014/main" id="{5E058F3B-71C7-46DB-B89F-6079EDD7B940}"/>
              </a:ext>
            </a:extLst>
          </p:cNvPr>
          <p:cNvSpPr>
            <a:spLocks noGrp="1"/>
          </p:cNvSpPr>
          <p:nvPr>
            <p:ph idx="1"/>
          </p:nvPr>
        </p:nvSpPr>
        <p:spPr>
          <a:xfrm>
            <a:off x="1775520" y="1052736"/>
            <a:ext cx="8784976" cy="2160240"/>
          </a:xfrm>
        </p:spPr>
        <p:txBody>
          <a:bodyPr/>
          <a:lstStyle/>
          <a:p>
            <a:r>
              <a:rPr lang="en-US" altLang="zh-CN" sz="2000" dirty="0">
                <a:solidFill>
                  <a:srgbClr val="0000FF"/>
                </a:solidFill>
              </a:rPr>
              <a:t>Monitored</a:t>
            </a:r>
            <a:r>
              <a:rPr lang="zh-CN" altLang="en-US" sz="2000" dirty="0">
                <a:solidFill>
                  <a:srgbClr val="0000FF"/>
                </a:solidFill>
              </a:rPr>
              <a:t> </a:t>
            </a:r>
            <a:r>
              <a:rPr lang="en-US" altLang="zh-CN" sz="2000" dirty="0">
                <a:solidFill>
                  <a:srgbClr val="0000FF"/>
                </a:solidFill>
              </a:rPr>
              <a:t>GW triggers since O2</a:t>
            </a:r>
          </a:p>
          <a:p>
            <a:pPr lvl="1"/>
            <a:r>
              <a:rPr lang="en-US" altLang="zh-CN" sz="1800" dirty="0"/>
              <a:t>Reported observation results (UL) in LVC GCNs</a:t>
            </a:r>
          </a:p>
          <a:p>
            <a:r>
              <a:rPr lang="en-US" altLang="zh-CN" sz="2000" dirty="0">
                <a:solidFill>
                  <a:srgbClr val="0000FF"/>
                </a:solidFill>
              </a:rPr>
              <a:t>Monitored the first BNS GW event (GW170817)</a:t>
            </a:r>
          </a:p>
          <a:p>
            <a:pPr lvl="1"/>
            <a:r>
              <a:rPr lang="en-US" altLang="zh-CN" sz="1800" dirty="0"/>
              <a:t>GRB170817A was not detected in MeV range, including </a:t>
            </a:r>
            <a:r>
              <a:rPr lang="en-US" altLang="zh-CN" sz="1800" i="1" dirty="0"/>
              <a:t>Insight</a:t>
            </a:r>
            <a:r>
              <a:rPr lang="en-US" altLang="zh-CN" sz="1800" dirty="0"/>
              <a:t>-HXMT</a:t>
            </a:r>
          </a:p>
          <a:p>
            <a:pPr lvl="1"/>
            <a:r>
              <a:rPr lang="en-US" altLang="zh-CN" sz="1800" dirty="0"/>
              <a:t>Stringent upper limit constraint between 200 keV to 5 MeV</a:t>
            </a:r>
          </a:p>
          <a:p>
            <a:pPr lvl="1"/>
            <a:r>
              <a:rPr lang="en-US" altLang="zh-CN" sz="1800" dirty="0"/>
              <a:t>Joined the MMA paper and published detailed results in </a:t>
            </a:r>
            <a:r>
              <a:rPr lang="en-US" altLang="zh-CN" sz="1800" i="1" dirty="0"/>
              <a:t>Science China</a:t>
            </a:r>
          </a:p>
        </p:txBody>
      </p:sp>
      <p:sp>
        <p:nvSpPr>
          <p:cNvPr id="4" name="灯片编号占位符 3">
            <a:extLst>
              <a:ext uri="{FF2B5EF4-FFF2-40B4-BE49-F238E27FC236}">
                <a16:creationId xmlns:a16="http://schemas.microsoft.com/office/drawing/2014/main" id="{86A01228-A661-4DC9-B91A-7FAB34519A60}"/>
              </a:ext>
            </a:extLst>
          </p:cNvPr>
          <p:cNvSpPr>
            <a:spLocks noGrp="1"/>
          </p:cNvSpPr>
          <p:nvPr>
            <p:ph type="sldNum" sz="quarter" idx="12"/>
          </p:nvPr>
        </p:nvSpPr>
        <p:spPr>
          <a:xfrm>
            <a:off x="9795048" y="6488769"/>
            <a:ext cx="2133600" cy="365125"/>
          </a:xfrm>
          <a:prstGeom prst="rect">
            <a:avLst/>
          </a:prstGeom>
        </p:spPr>
        <p:txBody>
          <a:bodyPr/>
          <a:lstStyle/>
          <a:p>
            <a:fld id="{542C3B4F-7D01-434F-BB6A-7E211E60CE18}" type="slidenum">
              <a:rPr lang="en-US" altLang="zh-CN" smtClean="0"/>
              <a:pPr/>
              <a:t>53</a:t>
            </a:fld>
            <a:endParaRPr lang="zh-CN" altLang="zh-CN" dirty="0"/>
          </a:p>
        </p:txBody>
      </p:sp>
      <p:pic>
        <p:nvPicPr>
          <p:cNvPr id="6" name="图片 5">
            <a:extLst>
              <a:ext uri="{FF2B5EF4-FFF2-40B4-BE49-F238E27FC236}">
                <a16:creationId xmlns:a16="http://schemas.microsoft.com/office/drawing/2014/main" id="{03D3C57D-7D2E-45A9-AED2-EB4EA958C9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195" y="3349461"/>
            <a:ext cx="2329461" cy="3301066"/>
          </a:xfrm>
          <a:prstGeom prst="rect">
            <a:avLst/>
          </a:prstGeom>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546"/>
          <a:stretch/>
        </p:blipFill>
        <p:spPr bwMode="auto">
          <a:xfrm>
            <a:off x="1805296" y="3392422"/>
            <a:ext cx="5511862" cy="30963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677504" y="4328526"/>
            <a:ext cx="1440160"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2793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2068" y="1412779"/>
            <a:ext cx="3242247" cy="202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a:extLst>
              <a:ext uri="{FF2B5EF4-FFF2-40B4-BE49-F238E27FC236}">
                <a16:creationId xmlns:a16="http://schemas.microsoft.com/office/drawing/2014/main" id="{555FC50F-0477-4C19-92CC-FFE6F253EDE8}"/>
              </a:ext>
            </a:extLst>
          </p:cNvPr>
          <p:cNvSpPr>
            <a:spLocks noGrp="1"/>
          </p:cNvSpPr>
          <p:nvPr>
            <p:ph type="title"/>
          </p:nvPr>
        </p:nvSpPr>
        <p:spPr/>
        <p:txBody>
          <a:bodyPr/>
          <a:lstStyle/>
          <a:p>
            <a:r>
              <a:rPr lang="en-US" altLang="zh-CN" dirty="0"/>
              <a:t>GRB observations</a:t>
            </a:r>
            <a:endParaRPr lang="zh-CN" altLang="en-US" dirty="0"/>
          </a:p>
        </p:txBody>
      </p:sp>
      <p:sp>
        <p:nvSpPr>
          <p:cNvPr id="3" name="内容占位符 2">
            <a:extLst>
              <a:ext uri="{FF2B5EF4-FFF2-40B4-BE49-F238E27FC236}">
                <a16:creationId xmlns:a16="http://schemas.microsoft.com/office/drawing/2014/main" id="{5E058F3B-71C7-46DB-B89F-6079EDD7B940}"/>
              </a:ext>
            </a:extLst>
          </p:cNvPr>
          <p:cNvSpPr>
            <a:spLocks noGrp="1"/>
          </p:cNvSpPr>
          <p:nvPr>
            <p:ph idx="1"/>
          </p:nvPr>
        </p:nvSpPr>
        <p:spPr>
          <a:xfrm>
            <a:off x="1883532" y="980728"/>
            <a:ext cx="8316924" cy="773832"/>
          </a:xfrm>
        </p:spPr>
        <p:txBody>
          <a:bodyPr/>
          <a:lstStyle/>
          <a:p>
            <a:pPr marL="0" indent="0">
              <a:buNone/>
            </a:pPr>
            <a:r>
              <a:rPr lang="en-US" altLang="zh-CN" dirty="0"/>
              <a:t>(1) Large collecting area </a:t>
            </a:r>
            <a:r>
              <a:rPr lang="en-US" altLang="zh-CN" dirty="0">
                <a:sym typeface="Wingdings" panose="05000000000000000000" pitchFamily="2" charset="2"/>
              </a:rPr>
              <a:t> good timing</a:t>
            </a:r>
            <a:endParaRPr lang="en-US" altLang="zh-CN" dirty="0"/>
          </a:p>
        </p:txBody>
      </p:sp>
      <p:sp>
        <p:nvSpPr>
          <p:cNvPr id="5" name="灯片编号占位符 4">
            <a:extLst>
              <a:ext uri="{FF2B5EF4-FFF2-40B4-BE49-F238E27FC236}">
                <a16:creationId xmlns:a16="http://schemas.microsoft.com/office/drawing/2014/main" id="{B8E6A858-0469-40FD-81AD-F2D872A4E498}"/>
              </a:ext>
            </a:extLst>
          </p:cNvPr>
          <p:cNvSpPr>
            <a:spLocks noGrp="1"/>
          </p:cNvSpPr>
          <p:nvPr>
            <p:ph type="sldNum" sz="quarter" idx="12"/>
          </p:nvPr>
        </p:nvSpPr>
        <p:spPr>
          <a:xfrm>
            <a:off x="9867056" y="6344753"/>
            <a:ext cx="2133600" cy="365125"/>
          </a:xfrm>
          <a:prstGeom prst="rect">
            <a:avLst/>
          </a:prstGeom>
        </p:spPr>
        <p:txBody>
          <a:bodyPr/>
          <a:lstStyle/>
          <a:p>
            <a:fld id="{542C3B4F-7D01-434F-BB6A-7E211E60CE18}" type="slidenum">
              <a:rPr lang="en-US" altLang="zh-CN" smtClean="0"/>
              <a:pPr/>
              <a:t>54</a:t>
            </a:fld>
            <a:endParaRPr lang="zh-CN" altLang="zh-CN" dirty="0"/>
          </a:p>
        </p:txBody>
      </p:sp>
      <p:pic>
        <p:nvPicPr>
          <p:cNvPr id="11" name="Picture 2" descr="http://www.hxmt.org/images/GRB/HEB170904406_l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20" r="7958"/>
          <a:stretch/>
        </p:blipFill>
        <p:spPr bwMode="auto">
          <a:xfrm>
            <a:off x="1847528" y="1479206"/>
            <a:ext cx="3425924" cy="1991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8976320" y="1844827"/>
            <a:ext cx="1944216" cy="1200329"/>
          </a:xfrm>
          <a:prstGeom prst="rect">
            <a:avLst/>
          </a:prstGeom>
        </p:spPr>
        <p:txBody>
          <a:bodyPr wrap="square">
            <a:spAutoFit/>
          </a:bodyPr>
          <a:lstStyle/>
          <a:p>
            <a:r>
              <a:rPr lang="en-US" altLang="zh-CN" b="1" dirty="0">
                <a:solidFill>
                  <a:srgbClr val="0000FF"/>
                </a:solidFill>
                <a:latin typeface="微软雅黑" panose="020B0503020204020204" pitchFamily="34" charset="-122"/>
                <a:ea typeface="微软雅黑" panose="020B0503020204020204" pitchFamily="34" charset="-122"/>
                <a:cs typeface="Arial" panose="020B0604020202020204" pitchFamily="34" charset="0"/>
              </a:rPr>
              <a:t>GRB 170904A</a:t>
            </a:r>
          </a:p>
          <a:p>
            <a:r>
              <a:rPr lang="en-US" altLang="zh-CN" dirty="0">
                <a:solidFill>
                  <a:srgbClr val="0000FF"/>
                </a:solidFill>
                <a:latin typeface="微软雅黑" panose="020B0503020204020204" pitchFamily="34" charset="-122"/>
                <a:ea typeface="微软雅黑" panose="020B0503020204020204" pitchFamily="34" charset="-122"/>
                <a:cs typeface="Arial" panose="020B0604020202020204" pitchFamily="34" charset="0"/>
              </a:rPr>
              <a:t>Time Bin: </a:t>
            </a:r>
          </a:p>
          <a:p>
            <a:r>
              <a:rPr lang="en-US" altLang="zh-CN" dirty="0">
                <a:solidFill>
                  <a:srgbClr val="0000FF"/>
                </a:solidFill>
                <a:latin typeface="微软雅黑" panose="020B0503020204020204" pitchFamily="34" charset="-122"/>
                <a:ea typeface="微软雅黑" panose="020B0503020204020204" pitchFamily="34" charset="-122"/>
                <a:cs typeface="Arial" panose="020B0604020202020204" pitchFamily="34" charset="0"/>
              </a:rPr>
              <a:t>Left: 1 s</a:t>
            </a:r>
          </a:p>
          <a:p>
            <a:r>
              <a:rPr lang="en-US" altLang="zh-CN" dirty="0">
                <a:solidFill>
                  <a:srgbClr val="0000FF"/>
                </a:solidFill>
                <a:latin typeface="微软雅黑" panose="020B0503020204020204" pitchFamily="34" charset="-122"/>
                <a:ea typeface="微软雅黑" panose="020B0503020204020204" pitchFamily="34" charset="-122"/>
                <a:cs typeface="Arial" panose="020B0604020202020204" pitchFamily="34" charset="0"/>
              </a:rPr>
              <a:t>Right: 0.2 s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4" y="4831424"/>
            <a:ext cx="3164678" cy="183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3471496" y="4831424"/>
            <a:ext cx="1519967" cy="338554"/>
          </a:xfrm>
          <a:prstGeom prst="rect">
            <a:avLst/>
          </a:prstGeom>
          <a:solidFill>
            <a:srgbClr val="2903B5"/>
          </a:solidFill>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r>
              <a:rPr lang="en-US" altLang="zh-CN" sz="1600" dirty="0">
                <a:solidFill>
                  <a:srgbClr val="FDFFF3"/>
                </a:solidFill>
                <a:latin typeface="微软雅黑" panose="020B0503020204020204" pitchFamily="34" charset="-122"/>
                <a:ea typeface="微软雅黑" panose="020B0503020204020204" pitchFamily="34" charset="-122"/>
                <a:cs typeface="Arial" panose="020B0604020202020204" pitchFamily="34" charset="0"/>
              </a:rPr>
              <a:t>GRB 170921C</a:t>
            </a:r>
          </a:p>
        </p:txBody>
      </p:sp>
      <p:pic>
        <p:nvPicPr>
          <p:cNvPr id="2052" name="Picture 4" descr="http://isdc.unige.ch/~savchenk/spiacs-online/spiacs-plot.pl?requeststring=2017-09-21T00%3A43%3A37.00+20&amp;submit=Subm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6924" y="4839870"/>
            <a:ext cx="2290598" cy="171794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2243" y="4831427"/>
            <a:ext cx="2665650" cy="171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p:cNvSpPr/>
          <p:nvPr/>
        </p:nvSpPr>
        <p:spPr>
          <a:xfrm>
            <a:off x="1924705" y="4839870"/>
            <a:ext cx="870752" cy="369332"/>
          </a:xfrm>
          <a:prstGeom prst="rect">
            <a:avLst/>
          </a:prstGeom>
        </p:spPr>
        <p:txBody>
          <a:bodyPr wrap="none">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HXMT</a:t>
            </a:r>
          </a:p>
        </p:txBody>
      </p:sp>
      <p:sp>
        <p:nvSpPr>
          <p:cNvPr id="21" name="矩形 20"/>
          <p:cNvSpPr/>
          <p:nvPr/>
        </p:nvSpPr>
        <p:spPr>
          <a:xfrm>
            <a:off x="6937237" y="4846055"/>
            <a:ext cx="726481" cy="369332"/>
          </a:xfrm>
          <a:prstGeom prst="rect">
            <a:avLst/>
          </a:prstGeom>
        </p:spPr>
        <p:txBody>
          <a:bodyPr wrap="none">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GBM</a:t>
            </a:r>
          </a:p>
        </p:txBody>
      </p:sp>
      <p:sp>
        <p:nvSpPr>
          <p:cNvPr id="22" name="矩形 21"/>
          <p:cNvSpPr/>
          <p:nvPr/>
        </p:nvSpPr>
        <p:spPr>
          <a:xfrm>
            <a:off x="9196003" y="4869882"/>
            <a:ext cx="1071062" cy="369332"/>
          </a:xfrm>
          <a:prstGeom prst="rect">
            <a:avLst/>
          </a:prstGeom>
        </p:spPr>
        <p:txBody>
          <a:bodyPr wrap="none">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SPI-ACS</a:t>
            </a:r>
          </a:p>
        </p:txBody>
      </p:sp>
      <p:sp>
        <p:nvSpPr>
          <p:cNvPr id="18" name="内容占位符 2">
            <a:extLst>
              <a:ext uri="{FF2B5EF4-FFF2-40B4-BE49-F238E27FC236}">
                <a16:creationId xmlns:a16="http://schemas.microsoft.com/office/drawing/2014/main" id="{5E058F3B-71C7-46DB-B89F-6079EDD7B940}"/>
              </a:ext>
            </a:extLst>
          </p:cNvPr>
          <p:cNvSpPr txBox="1">
            <a:spLocks/>
          </p:cNvSpPr>
          <p:nvPr/>
        </p:nvSpPr>
        <p:spPr bwMode="auto">
          <a:xfrm>
            <a:off x="1883532" y="3823312"/>
            <a:ext cx="9829092" cy="77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E38700"/>
              </a:buClr>
              <a:buSzPct val="80000"/>
              <a:buFont typeface="Wingdings" pitchFamily="2" charset="2"/>
              <a:buChar char="n"/>
              <a:defRPr sz="2800" b="0" kern="1200">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微软雅黑" pitchFamily="34" charset="-122"/>
                <a:ea typeface="微软雅黑" pitchFamily="34" charset="-122"/>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b="1" dirty="0">
                <a:latin typeface="Times New Roman" panose="02020603050405020304" pitchFamily="18" charset="0"/>
                <a:cs typeface="Times New Roman" panose="02020603050405020304" pitchFamily="18" charset="0"/>
              </a:rPr>
              <a:t>(2) Sensitive from ~100 </a:t>
            </a:r>
            <a:r>
              <a:rPr lang="en-US" altLang="zh-CN" sz="2400" b="1" dirty="0" err="1">
                <a:latin typeface="Times New Roman" panose="02020603050405020304" pitchFamily="18" charset="0"/>
                <a:cs typeface="Times New Roman" panose="02020603050405020304" pitchFamily="18" charset="0"/>
              </a:rPr>
              <a:t>keV</a:t>
            </a:r>
            <a:r>
              <a:rPr lang="en-US" altLang="zh-CN" sz="2400" b="1" dirty="0">
                <a:latin typeface="Times New Roman" panose="02020603050405020304" pitchFamily="18" charset="0"/>
                <a:cs typeface="Times New Roman" panose="02020603050405020304" pitchFamily="18" charset="0"/>
              </a:rPr>
              <a:t> up to ~5 MeV: short/hard GRBs</a:t>
            </a:r>
          </a:p>
          <a:p>
            <a:pPr lvl="1"/>
            <a:r>
              <a:rPr lang="en-US" altLang="zh-CN" sz="1800" dirty="0">
                <a:solidFill>
                  <a:srgbClr val="0000FF"/>
                </a:solidFill>
              </a:rPr>
              <a:t>Significance: HXMT=12</a:t>
            </a:r>
            <a:r>
              <a:rPr lang="zh-CN" altLang="en-US" sz="1800" dirty="0">
                <a:solidFill>
                  <a:srgbClr val="0000FF"/>
                </a:solidFill>
              </a:rPr>
              <a:t>，</a:t>
            </a:r>
            <a:r>
              <a:rPr lang="en-US" altLang="zh-CN" sz="1800" dirty="0">
                <a:solidFill>
                  <a:srgbClr val="0000FF"/>
                </a:solidFill>
              </a:rPr>
              <a:t>GBM=8 (sub-threshold trigger)</a:t>
            </a:r>
            <a:r>
              <a:rPr lang="zh-CN" altLang="en-US" sz="1800" dirty="0">
                <a:solidFill>
                  <a:srgbClr val="0000FF"/>
                </a:solidFill>
              </a:rPr>
              <a:t>，</a:t>
            </a:r>
            <a:r>
              <a:rPr lang="en-US" altLang="zh-CN" sz="1800" dirty="0">
                <a:solidFill>
                  <a:srgbClr val="0000FF"/>
                </a:solidFill>
              </a:rPr>
              <a:t>SPI-ACS=4 (no trigger)</a:t>
            </a:r>
          </a:p>
        </p:txBody>
      </p:sp>
    </p:spTree>
    <p:extLst>
      <p:ext uri="{BB962C8B-B14F-4D97-AF65-F5344CB8AC3E}">
        <p14:creationId xmlns:p14="http://schemas.microsoft.com/office/powerpoint/2010/main" val="2239778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E6F7-45F6-4D5E-ABB8-A391A7EFBEFE}"/>
              </a:ext>
            </a:extLst>
          </p:cNvPr>
          <p:cNvSpPr>
            <a:spLocks noGrp="1"/>
          </p:cNvSpPr>
          <p:nvPr>
            <p:ph type="title"/>
          </p:nvPr>
        </p:nvSpPr>
        <p:spPr/>
        <p:txBody>
          <a:bodyPr/>
          <a:lstStyle/>
          <a:p>
            <a:r>
              <a:rPr lang="zh-CN" altLang="en-US" dirty="0"/>
              <a:t>建立了慧眼卫星探测伽马射线爆发源的全流程</a:t>
            </a:r>
          </a:p>
        </p:txBody>
      </p:sp>
      <p:sp>
        <p:nvSpPr>
          <p:cNvPr id="3" name="内容占位符 2">
            <a:extLst>
              <a:ext uri="{FF2B5EF4-FFF2-40B4-BE49-F238E27FC236}">
                <a16:creationId xmlns:a16="http://schemas.microsoft.com/office/drawing/2014/main" id="{4E6492BD-AB62-4574-8464-083FC77B8E6E}"/>
              </a:ext>
            </a:extLst>
          </p:cNvPr>
          <p:cNvSpPr>
            <a:spLocks noGrp="1"/>
          </p:cNvSpPr>
          <p:nvPr>
            <p:ph idx="1"/>
          </p:nvPr>
        </p:nvSpPr>
        <p:spPr>
          <a:xfrm>
            <a:off x="838200" y="1124745"/>
            <a:ext cx="10515600" cy="1581696"/>
          </a:xfrm>
        </p:spPr>
        <p:txBody>
          <a:bodyPr/>
          <a:lstStyle/>
          <a:p>
            <a:r>
              <a:rPr lang="zh-CN" altLang="en-US" sz="2000" b="0" dirty="0"/>
              <a:t>优化新增伽马暴观测模式，提升对伽马暴和引力波高能电磁对应体的观测能力</a:t>
            </a:r>
            <a:endParaRPr lang="en-US" altLang="zh-CN" sz="2000" b="0" dirty="0"/>
          </a:p>
          <a:p>
            <a:r>
              <a:rPr lang="zh-CN" altLang="en-US" sz="2000" b="0" dirty="0"/>
              <a:t>完成探测响应的交叉标定，进一步提升对引力波事件电磁对应体监测精度</a:t>
            </a:r>
            <a:endParaRPr lang="en-US" altLang="zh-CN" sz="2000" b="0" dirty="0"/>
          </a:p>
          <a:p>
            <a:r>
              <a:rPr lang="zh-CN" altLang="en-US" sz="2000" b="0" dirty="0"/>
              <a:t>开发伽马暴和引力波电磁对应体专用的数据分析软件工具</a:t>
            </a:r>
            <a:endParaRPr lang="en-US" altLang="zh-CN" sz="2000" b="0" dirty="0"/>
          </a:p>
          <a:p>
            <a:pPr lvl="1"/>
            <a:r>
              <a:rPr lang="en-US" altLang="zh-CN" dirty="0">
                <a:hlinkClick r:id="rId2"/>
              </a:rPr>
              <a:t>http://www.hxmt.org/index.php/usersp/dataan/fxrj/388-insight-hxmt-grb-soft</a:t>
            </a:r>
            <a:endParaRPr lang="en-US" altLang="zh-CN" dirty="0"/>
          </a:p>
          <a:p>
            <a:endParaRPr lang="zh-CN" altLang="en-US" b="0" dirty="0"/>
          </a:p>
        </p:txBody>
      </p:sp>
      <p:sp>
        <p:nvSpPr>
          <p:cNvPr id="4" name="灯片编号占位符 3">
            <a:extLst>
              <a:ext uri="{FF2B5EF4-FFF2-40B4-BE49-F238E27FC236}">
                <a16:creationId xmlns:a16="http://schemas.microsoft.com/office/drawing/2014/main" id="{A33F6D38-4307-4F96-ADCF-0361E7AC50B2}"/>
              </a:ext>
            </a:extLst>
          </p:cNvPr>
          <p:cNvSpPr>
            <a:spLocks noGrp="1"/>
          </p:cNvSpPr>
          <p:nvPr>
            <p:ph type="sldNum" sz="quarter" idx="12"/>
          </p:nvPr>
        </p:nvSpPr>
        <p:spPr/>
        <p:txBody>
          <a:bodyPr/>
          <a:lstStyle/>
          <a:p>
            <a:pPr>
              <a:defRPr/>
            </a:pPr>
            <a:fld id="{C3097149-1E52-4B4B-8ACA-C18CD0D55D8A}" type="slidenum">
              <a:rPr lang="zh-CN" altLang="en-US" smtClean="0"/>
              <a:pPr>
                <a:defRPr/>
              </a:pPr>
              <a:t>55</a:t>
            </a:fld>
            <a:endParaRPr lang="zh-CN" altLang="en-US" dirty="0"/>
          </a:p>
        </p:txBody>
      </p:sp>
      <p:pic>
        <p:nvPicPr>
          <p:cNvPr id="5" name="图片 4">
            <a:extLst>
              <a:ext uri="{FF2B5EF4-FFF2-40B4-BE49-F238E27FC236}">
                <a16:creationId xmlns:a16="http://schemas.microsoft.com/office/drawing/2014/main" id="{1AD9863E-A32F-4E9F-AFE3-784DA1E5D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8196" y="2706440"/>
            <a:ext cx="4680520" cy="3539131"/>
          </a:xfrm>
          <a:prstGeom prst="rect">
            <a:avLst/>
          </a:prstGeom>
        </p:spPr>
      </p:pic>
      <p:pic>
        <p:nvPicPr>
          <p:cNvPr id="6" name="图片 5">
            <a:extLst>
              <a:ext uri="{FF2B5EF4-FFF2-40B4-BE49-F238E27FC236}">
                <a16:creationId xmlns:a16="http://schemas.microsoft.com/office/drawing/2014/main" id="{B7F182C9-51FE-40F6-8D21-2AAF212D8BB5}"/>
              </a:ext>
            </a:extLst>
          </p:cNvPr>
          <p:cNvPicPr>
            <a:picLocks noChangeAspect="1"/>
          </p:cNvPicPr>
          <p:nvPr/>
        </p:nvPicPr>
        <p:blipFill>
          <a:blip r:embed="rId4"/>
          <a:stretch>
            <a:fillRect/>
          </a:stretch>
        </p:blipFill>
        <p:spPr>
          <a:xfrm>
            <a:off x="198988" y="2758856"/>
            <a:ext cx="3360476" cy="3127625"/>
          </a:xfrm>
          <a:prstGeom prst="rect">
            <a:avLst/>
          </a:prstGeom>
        </p:spPr>
      </p:pic>
      <p:pic>
        <p:nvPicPr>
          <p:cNvPr id="7" name="图片 6">
            <a:extLst>
              <a:ext uri="{FF2B5EF4-FFF2-40B4-BE49-F238E27FC236}">
                <a16:creationId xmlns:a16="http://schemas.microsoft.com/office/drawing/2014/main" id="{22624BC1-3CB4-44A7-BE65-88732E8025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3202" y="3107854"/>
            <a:ext cx="3588018" cy="2736304"/>
          </a:xfrm>
          <a:prstGeom prst="rect">
            <a:avLst/>
          </a:prstGeom>
        </p:spPr>
      </p:pic>
      <p:sp>
        <p:nvSpPr>
          <p:cNvPr id="8" name="矩形 7">
            <a:extLst>
              <a:ext uri="{FF2B5EF4-FFF2-40B4-BE49-F238E27FC236}">
                <a16:creationId xmlns:a16="http://schemas.microsoft.com/office/drawing/2014/main" id="{F575659B-1C1B-4F3A-9F4E-5034C967A055}"/>
              </a:ext>
            </a:extLst>
          </p:cNvPr>
          <p:cNvSpPr/>
          <p:nvPr/>
        </p:nvSpPr>
        <p:spPr>
          <a:xfrm>
            <a:off x="4547828" y="6291675"/>
            <a:ext cx="3708412" cy="369332"/>
          </a:xfrm>
          <a:prstGeom prst="rect">
            <a:avLst/>
          </a:prstGeom>
          <a:ln>
            <a:solidFill>
              <a:schemeClr val="accent1"/>
            </a:solidFill>
          </a:ln>
        </p:spPr>
        <p:txBody>
          <a:bodyPr wrap="square">
            <a:spAutoFit/>
          </a:bodyPr>
          <a:lstStyle/>
          <a:p>
            <a:pPr>
              <a:lnSpc>
                <a:spcPct val="100000"/>
              </a:lnSpc>
              <a:spcBef>
                <a:spcPts val="0"/>
              </a:spcBef>
            </a:pPr>
            <a:r>
              <a:rPr lang="en-US" altLang="zh-CN" dirty="0"/>
              <a:t>Luo, Q., et al., 2020,JHEP, 27, 1 </a:t>
            </a:r>
          </a:p>
        </p:txBody>
      </p:sp>
    </p:spTree>
    <p:extLst>
      <p:ext uri="{BB962C8B-B14F-4D97-AF65-F5344CB8AC3E}">
        <p14:creationId xmlns:p14="http://schemas.microsoft.com/office/powerpoint/2010/main" val="2496818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612419-4CC1-44C9-BAED-9AFF1320AEC7}"/>
              </a:ext>
            </a:extLst>
          </p:cNvPr>
          <p:cNvSpPr>
            <a:spLocks noGrp="1"/>
          </p:cNvSpPr>
          <p:nvPr>
            <p:ph type="title"/>
          </p:nvPr>
        </p:nvSpPr>
        <p:spPr/>
        <p:txBody>
          <a:bodyPr>
            <a:normAutofit/>
          </a:bodyPr>
          <a:lstStyle/>
          <a:p>
            <a:r>
              <a:rPr lang="zh-CN" altLang="en-US" kern="0" dirty="0"/>
              <a:t>提升慧眼对伽马暴和引力波电磁对应体的探测能力</a:t>
            </a:r>
            <a:endParaRPr lang="zh-CN" altLang="en-US" dirty="0"/>
          </a:p>
        </p:txBody>
      </p:sp>
      <p:sp>
        <p:nvSpPr>
          <p:cNvPr id="3" name="内容占位符 2">
            <a:extLst>
              <a:ext uri="{FF2B5EF4-FFF2-40B4-BE49-F238E27FC236}">
                <a16:creationId xmlns:a16="http://schemas.microsoft.com/office/drawing/2014/main" id="{1F627887-7F11-4197-B296-7DBE3AA656E8}"/>
              </a:ext>
            </a:extLst>
          </p:cNvPr>
          <p:cNvSpPr>
            <a:spLocks noGrp="1"/>
          </p:cNvSpPr>
          <p:nvPr>
            <p:ph idx="1"/>
          </p:nvPr>
        </p:nvSpPr>
        <p:spPr>
          <a:xfrm>
            <a:off x="838200" y="1124744"/>
            <a:ext cx="10515600" cy="957647"/>
          </a:xfrm>
        </p:spPr>
        <p:txBody>
          <a:bodyPr>
            <a:normAutofit/>
          </a:bodyPr>
          <a:lstStyle/>
          <a:p>
            <a:r>
              <a:rPr lang="zh-CN" altLang="en-US" sz="2000" b="0" dirty="0"/>
              <a:t>持续扩大各种类型的伽马暴探测样本，进行伽马暴的统计分析</a:t>
            </a:r>
            <a:endParaRPr lang="en-US" altLang="zh-CN" sz="2000" b="0" dirty="0"/>
          </a:p>
          <a:p>
            <a:r>
              <a:rPr lang="zh-CN" altLang="en-US" sz="2000" b="0" dirty="0"/>
              <a:t>改进搜索算法，发现更多暗弱的短暴，提升了引力波高能对应体的发现能力</a:t>
            </a:r>
            <a:endParaRPr lang="en-US" altLang="zh-CN" sz="1600" b="0" dirty="0"/>
          </a:p>
          <a:p>
            <a:endParaRPr lang="zh-CN" altLang="en-US" sz="2000" b="0" dirty="0"/>
          </a:p>
        </p:txBody>
      </p:sp>
      <p:sp>
        <p:nvSpPr>
          <p:cNvPr id="4" name="灯片编号占位符 3">
            <a:extLst>
              <a:ext uri="{FF2B5EF4-FFF2-40B4-BE49-F238E27FC236}">
                <a16:creationId xmlns:a16="http://schemas.microsoft.com/office/drawing/2014/main" id="{CD3772B7-27E2-4DE8-B226-DBFCBF6251C3}"/>
              </a:ext>
            </a:extLst>
          </p:cNvPr>
          <p:cNvSpPr>
            <a:spLocks noGrp="1"/>
          </p:cNvSpPr>
          <p:nvPr>
            <p:ph type="sldNum" sz="quarter" idx="12"/>
          </p:nvPr>
        </p:nvSpPr>
        <p:spPr/>
        <p:txBody>
          <a:bodyPr/>
          <a:lstStyle/>
          <a:p>
            <a:pPr>
              <a:defRPr/>
            </a:pPr>
            <a:fld id="{C3097149-1E52-4B4B-8ACA-C18CD0D55D8A}" type="slidenum">
              <a:rPr lang="zh-CN" altLang="en-US" smtClean="0"/>
              <a:pPr>
                <a:defRPr/>
              </a:pPr>
              <a:t>56</a:t>
            </a:fld>
            <a:endParaRPr lang="zh-CN" altLang="en-US" dirty="0"/>
          </a:p>
        </p:txBody>
      </p:sp>
      <p:sp>
        <p:nvSpPr>
          <p:cNvPr id="6" name="矩形 5">
            <a:extLst>
              <a:ext uri="{FF2B5EF4-FFF2-40B4-BE49-F238E27FC236}">
                <a16:creationId xmlns:a16="http://schemas.microsoft.com/office/drawing/2014/main" id="{4F9E20D0-F4A3-48FC-B249-437180099C0D}"/>
              </a:ext>
            </a:extLst>
          </p:cNvPr>
          <p:cNvSpPr/>
          <p:nvPr/>
        </p:nvSpPr>
        <p:spPr>
          <a:xfrm>
            <a:off x="709846" y="2278088"/>
            <a:ext cx="4108817"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rPr>
              <a:t>慧眼对短硬暴的探测能力强于其它卫星</a:t>
            </a:r>
          </a:p>
        </p:txBody>
      </p:sp>
      <p:pic>
        <p:nvPicPr>
          <p:cNvPr id="7" name="图片 6">
            <a:extLst>
              <a:ext uri="{FF2B5EF4-FFF2-40B4-BE49-F238E27FC236}">
                <a16:creationId xmlns:a16="http://schemas.microsoft.com/office/drawing/2014/main" id="{3E34F2AE-194B-41BD-B0BC-ED7F83FD49B4}"/>
              </a:ext>
            </a:extLst>
          </p:cNvPr>
          <p:cNvPicPr>
            <a:picLocks noChangeAspect="1"/>
          </p:cNvPicPr>
          <p:nvPr/>
        </p:nvPicPr>
        <p:blipFill>
          <a:blip r:embed="rId2"/>
          <a:stretch>
            <a:fillRect/>
          </a:stretch>
        </p:blipFill>
        <p:spPr>
          <a:xfrm>
            <a:off x="5843234" y="2125494"/>
            <a:ext cx="4381242" cy="4166776"/>
          </a:xfrm>
          <a:prstGeom prst="rect">
            <a:avLst/>
          </a:prstGeom>
        </p:spPr>
      </p:pic>
      <p:sp>
        <p:nvSpPr>
          <p:cNvPr id="8" name="矩形 7">
            <a:extLst>
              <a:ext uri="{FF2B5EF4-FFF2-40B4-BE49-F238E27FC236}">
                <a16:creationId xmlns:a16="http://schemas.microsoft.com/office/drawing/2014/main" id="{61618245-A5F9-45A6-ADF9-B7018FE031EA}"/>
              </a:ext>
            </a:extLst>
          </p:cNvPr>
          <p:cNvSpPr/>
          <p:nvPr/>
        </p:nvSpPr>
        <p:spPr>
          <a:xfrm>
            <a:off x="5989174" y="6272761"/>
            <a:ext cx="5032147" cy="369332"/>
          </a:xfrm>
          <a:prstGeom prst="rect">
            <a:avLst/>
          </a:prstGeom>
        </p:spPr>
        <p:txBody>
          <a:bodyPr wrap="none">
            <a:spAutoFit/>
          </a:bodyPr>
          <a:lstStyle/>
          <a:p>
            <a:r>
              <a:rPr lang="zh-CN" altLang="en-US" dirty="0"/>
              <a:t>改进搜索算法，有助于发现更弱的引力波伽马暴</a:t>
            </a:r>
          </a:p>
        </p:txBody>
      </p:sp>
      <p:sp>
        <p:nvSpPr>
          <p:cNvPr id="9" name="矩形 8">
            <a:extLst>
              <a:ext uri="{FF2B5EF4-FFF2-40B4-BE49-F238E27FC236}">
                <a16:creationId xmlns:a16="http://schemas.microsoft.com/office/drawing/2014/main" id="{DCA1C430-9E9B-43B7-9F3B-267B38D41E69}"/>
              </a:ext>
            </a:extLst>
          </p:cNvPr>
          <p:cNvSpPr/>
          <p:nvPr/>
        </p:nvSpPr>
        <p:spPr>
          <a:xfrm>
            <a:off x="10178708" y="2947099"/>
            <a:ext cx="1107996" cy="369332"/>
          </a:xfrm>
          <a:prstGeom prst="rect">
            <a:avLst/>
          </a:prstGeom>
        </p:spPr>
        <p:txBody>
          <a:bodyPr wrap="none">
            <a:spAutoFit/>
          </a:bodyPr>
          <a:lstStyle/>
          <a:p>
            <a:r>
              <a:rPr lang="zh-CN" altLang="en-US" dirty="0"/>
              <a:t>传统算法</a:t>
            </a:r>
          </a:p>
        </p:txBody>
      </p:sp>
      <p:sp>
        <p:nvSpPr>
          <p:cNvPr id="10" name="矩形 9">
            <a:extLst>
              <a:ext uri="{FF2B5EF4-FFF2-40B4-BE49-F238E27FC236}">
                <a16:creationId xmlns:a16="http://schemas.microsoft.com/office/drawing/2014/main" id="{A9D705BD-CD42-44C7-8F28-2EDAB8D0DD40}"/>
              </a:ext>
            </a:extLst>
          </p:cNvPr>
          <p:cNvSpPr/>
          <p:nvPr/>
        </p:nvSpPr>
        <p:spPr>
          <a:xfrm>
            <a:off x="10224476" y="4467496"/>
            <a:ext cx="1107996" cy="369332"/>
          </a:xfrm>
          <a:prstGeom prst="rect">
            <a:avLst/>
          </a:prstGeom>
        </p:spPr>
        <p:txBody>
          <a:bodyPr wrap="none">
            <a:spAutoFit/>
          </a:bodyPr>
          <a:lstStyle/>
          <a:p>
            <a:r>
              <a:rPr lang="zh-CN" altLang="en-US" dirty="0"/>
              <a:t>改进算法</a:t>
            </a:r>
          </a:p>
        </p:txBody>
      </p:sp>
      <p:pic>
        <p:nvPicPr>
          <p:cNvPr id="11" name="Picture 2">
            <a:extLst>
              <a:ext uri="{FF2B5EF4-FFF2-40B4-BE49-F238E27FC236}">
                <a16:creationId xmlns:a16="http://schemas.microsoft.com/office/drawing/2014/main" id="{0DBA7CE3-8555-490D-AE43-EBE961D61B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208" y="3045374"/>
            <a:ext cx="3164678" cy="183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http://isdc.unige.ch/~savchenk/spiacs-online/spiacs-plot.pl?requeststring=2017-09-21T00%3A43%3A37.00+20&amp;submit=Submit">
            <a:extLst>
              <a:ext uri="{FF2B5EF4-FFF2-40B4-BE49-F238E27FC236}">
                <a16:creationId xmlns:a16="http://schemas.microsoft.com/office/drawing/2014/main" id="{AFF80173-2220-4843-91EC-7EBF98514B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3675" y="4926413"/>
            <a:ext cx="2290598" cy="17179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23052576-DF8C-4137-BB91-5697EDA803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0" y="4943594"/>
            <a:ext cx="2665650" cy="171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a:extLst>
              <a:ext uri="{FF2B5EF4-FFF2-40B4-BE49-F238E27FC236}">
                <a16:creationId xmlns:a16="http://schemas.microsoft.com/office/drawing/2014/main" id="{8F7DAF06-FC24-4E8B-B7C8-B579AF52F1BE}"/>
              </a:ext>
            </a:extLst>
          </p:cNvPr>
          <p:cNvSpPr/>
          <p:nvPr/>
        </p:nvSpPr>
        <p:spPr>
          <a:xfrm>
            <a:off x="1572809" y="4993025"/>
            <a:ext cx="726481" cy="369332"/>
          </a:xfrm>
          <a:prstGeom prst="rect">
            <a:avLst/>
          </a:prstGeom>
        </p:spPr>
        <p:txBody>
          <a:bodyPr wrap="none">
            <a:spAutoFit/>
          </a:bodyPr>
          <a:lstStyle/>
          <a:p>
            <a:pPr algn="ctr"/>
            <a:r>
              <a:rPr lang="en-US" altLang="zh-CN" sz="18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GBM</a:t>
            </a:r>
          </a:p>
        </p:txBody>
      </p:sp>
      <p:sp>
        <p:nvSpPr>
          <p:cNvPr id="16" name="矩形 15">
            <a:extLst>
              <a:ext uri="{FF2B5EF4-FFF2-40B4-BE49-F238E27FC236}">
                <a16:creationId xmlns:a16="http://schemas.microsoft.com/office/drawing/2014/main" id="{ECA25F34-AD98-4622-9138-44AC2A1C26D5}"/>
              </a:ext>
            </a:extLst>
          </p:cNvPr>
          <p:cNvSpPr/>
          <p:nvPr/>
        </p:nvSpPr>
        <p:spPr>
          <a:xfrm>
            <a:off x="4462342" y="4943594"/>
            <a:ext cx="1071062" cy="369332"/>
          </a:xfrm>
          <a:prstGeom prst="rect">
            <a:avLst/>
          </a:prstGeom>
        </p:spPr>
        <p:txBody>
          <a:bodyPr wrap="none">
            <a:spAutoFit/>
          </a:bodyPr>
          <a:lstStyle/>
          <a:p>
            <a:pPr algn="ctr"/>
            <a:r>
              <a:rPr lang="en-US" altLang="zh-CN" sz="18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SPI-ACS</a:t>
            </a:r>
          </a:p>
        </p:txBody>
      </p:sp>
      <p:sp>
        <p:nvSpPr>
          <p:cNvPr id="17" name="矩形 16">
            <a:extLst>
              <a:ext uri="{FF2B5EF4-FFF2-40B4-BE49-F238E27FC236}">
                <a16:creationId xmlns:a16="http://schemas.microsoft.com/office/drawing/2014/main" id="{492BB56B-1E69-43F4-AD46-FB4085E3A5EB}"/>
              </a:ext>
            </a:extLst>
          </p:cNvPr>
          <p:cNvSpPr/>
          <p:nvPr/>
        </p:nvSpPr>
        <p:spPr>
          <a:xfrm>
            <a:off x="277861" y="2660823"/>
            <a:ext cx="5498277" cy="276999"/>
          </a:xfrm>
          <a:prstGeom prst="rect">
            <a:avLst/>
          </a:prstGeom>
        </p:spPr>
        <p:txBody>
          <a:bodyPr wrap="square">
            <a:spAutoFit/>
          </a:bodyPr>
          <a:lstStyle/>
          <a:p>
            <a:pPr lvl="1"/>
            <a:r>
              <a:rPr lang="en-US" altLang="zh-CN" sz="1200" dirty="0"/>
              <a:t>Significance: HXMT=12</a:t>
            </a:r>
            <a:r>
              <a:rPr lang="zh-CN" altLang="en-US" sz="1200" dirty="0"/>
              <a:t>，</a:t>
            </a:r>
            <a:r>
              <a:rPr lang="en-US" altLang="zh-CN" sz="1200" dirty="0"/>
              <a:t>GBM=8 (</a:t>
            </a:r>
            <a:r>
              <a:rPr lang="en-US" altLang="zh-CN" sz="1200" dirty="0" err="1"/>
              <a:t>subthre</a:t>
            </a:r>
            <a:r>
              <a:rPr lang="en-US" altLang="zh-CN" sz="1200" dirty="0"/>
              <a:t>)</a:t>
            </a:r>
            <a:r>
              <a:rPr lang="zh-CN" altLang="en-US" sz="1200" dirty="0"/>
              <a:t>，</a:t>
            </a:r>
            <a:r>
              <a:rPr lang="en-US" altLang="zh-CN" sz="1200" dirty="0"/>
              <a:t>SPI-ACS=4 (no spectrum)</a:t>
            </a:r>
          </a:p>
        </p:txBody>
      </p:sp>
    </p:spTree>
    <p:extLst>
      <p:ext uri="{BB962C8B-B14F-4D97-AF65-F5344CB8AC3E}">
        <p14:creationId xmlns:p14="http://schemas.microsoft.com/office/powerpoint/2010/main" val="3281936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4F7DA-B30D-4788-8903-010E42598E78}"/>
              </a:ext>
            </a:extLst>
          </p:cNvPr>
          <p:cNvSpPr>
            <a:spLocks noGrp="1"/>
          </p:cNvSpPr>
          <p:nvPr>
            <p:ph type="title"/>
          </p:nvPr>
        </p:nvSpPr>
        <p:spPr/>
        <p:txBody>
          <a:bodyPr>
            <a:normAutofit fontScale="90000"/>
          </a:bodyPr>
          <a:lstStyle/>
          <a:p>
            <a:r>
              <a:rPr lang="zh-CN" altLang="en-US" dirty="0"/>
              <a:t>优化算法提升慧眼</a:t>
            </a:r>
            <a:r>
              <a:rPr lang="en-US" altLang="zh-CN" dirty="0"/>
              <a:t>+</a:t>
            </a:r>
            <a:r>
              <a:rPr lang="zh-CN" altLang="en-US" dirty="0"/>
              <a:t>其它卫星联合定位伽马暴的能力</a:t>
            </a:r>
          </a:p>
        </p:txBody>
      </p:sp>
      <p:sp>
        <p:nvSpPr>
          <p:cNvPr id="3" name="内容占位符 2">
            <a:extLst>
              <a:ext uri="{FF2B5EF4-FFF2-40B4-BE49-F238E27FC236}">
                <a16:creationId xmlns:a16="http://schemas.microsoft.com/office/drawing/2014/main" id="{7CBC4144-5FB9-400C-8333-101013B5C0F1}"/>
              </a:ext>
            </a:extLst>
          </p:cNvPr>
          <p:cNvSpPr>
            <a:spLocks noGrp="1"/>
          </p:cNvSpPr>
          <p:nvPr>
            <p:ph idx="1"/>
          </p:nvPr>
        </p:nvSpPr>
        <p:spPr>
          <a:xfrm>
            <a:off x="911424" y="1087444"/>
            <a:ext cx="10154344" cy="978885"/>
          </a:xfrm>
        </p:spPr>
        <p:txBody>
          <a:bodyPr/>
          <a:lstStyle/>
          <a:p>
            <a:r>
              <a:rPr lang="en-US" altLang="zh-CN" b="0" dirty="0"/>
              <a:t>MCCF</a:t>
            </a:r>
            <a:r>
              <a:rPr lang="zh-CN" altLang="en-US" b="0" dirty="0"/>
              <a:t>给出的定位带状宽度比</a:t>
            </a:r>
            <a:r>
              <a:rPr lang="en-US" altLang="zh-CN" b="0" dirty="0"/>
              <a:t>CCF</a:t>
            </a:r>
            <a:r>
              <a:rPr lang="zh-CN" altLang="en-US" b="0" dirty="0"/>
              <a:t>方法</a:t>
            </a:r>
            <a:r>
              <a:rPr lang="zh-CN" altLang="en-US" b="0" dirty="0">
                <a:solidFill>
                  <a:srgbClr val="FF0000"/>
                </a:solidFill>
              </a:rPr>
              <a:t>缩小了</a:t>
            </a:r>
            <a:r>
              <a:rPr lang="en-US" altLang="zh-CN" b="0" dirty="0">
                <a:solidFill>
                  <a:srgbClr val="FF0000"/>
                </a:solidFill>
              </a:rPr>
              <a:t>7</a:t>
            </a:r>
            <a:r>
              <a:rPr lang="zh-CN" altLang="en-US" b="0" dirty="0">
                <a:solidFill>
                  <a:srgbClr val="FF0000"/>
                </a:solidFill>
              </a:rPr>
              <a:t>倍，</a:t>
            </a:r>
            <a:r>
              <a:rPr lang="zh-CN" altLang="en-US" b="0" dirty="0"/>
              <a:t>定位区域</a:t>
            </a:r>
            <a:r>
              <a:rPr lang="zh-CN" altLang="en-US" b="0" dirty="0">
                <a:solidFill>
                  <a:srgbClr val="FF0000"/>
                </a:solidFill>
              </a:rPr>
              <a:t>缩小</a:t>
            </a:r>
            <a:r>
              <a:rPr lang="en-US" altLang="zh-CN" b="0" dirty="0">
                <a:solidFill>
                  <a:srgbClr val="FF0000"/>
                </a:solidFill>
              </a:rPr>
              <a:t>~50</a:t>
            </a:r>
            <a:r>
              <a:rPr lang="zh-CN" altLang="en-US" b="0" dirty="0">
                <a:solidFill>
                  <a:srgbClr val="FF0000"/>
                </a:solidFill>
              </a:rPr>
              <a:t>倍</a:t>
            </a:r>
            <a:r>
              <a:rPr lang="zh-CN" altLang="en-US" b="0" dirty="0"/>
              <a:t>，将</a:t>
            </a:r>
            <a:r>
              <a:rPr lang="en-US" altLang="zh-CN" b="0" dirty="0"/>
              <a:t>GBM</a:t>
            </a:r>
            <a:r>
              <a:rPr lang="zh-CN" altLang="en-US" b="0" dirty="0"/>
              <a:t>单独定位的</a:t>
            </a:r>
            <a:r>
              <a:rPr lang="en-US" altLang="zh-CN" b="0" dirty="0"/>
              <a:t>1-sigma</a:t>
            </a:r>
            <a:r>
              <a:rPr lang="zh-CN" altLang="en-US" b="0" dirty="0"/>
              <a:t>区域</a:t>
            </a:r>
            <a:r>
              <a:rPr lang="zh-CN" altLang="en-US" b="0" dirty="0">
                <a:solidFill>
                  <a:srgbClr val="FF0000"/>
                </a:solidFill>
              </a:rPr>
              <a:t>缩小了</a:t>
            </a:r>
            <a:r>
              <a:rPr lang="en-US" altLang="zh-CN" b="0" dirty="0">
                <a:solidFill>
                  <a:srgbClr val="FF0000"/>
                </a:solidFill>
              </a:rPr>
              <a:t>30</a:t>
            </a:r>
            <a:r>
              <a:rPr lang="zh-CN" altLang="en-US" b="0" dirty="0">
                <a:solidFill>
                  <a:srgbClr val="FF0000"/>
                </a:solidFill>
              </a:rPr>
              <a:t>倍</a:t>
            </a:r>
            <a:r>
              <a:rPr lang="zh-CN" altLang="en-US" b="0" dirty="0"/>
              <a:t>。</a:t>
            </a:r>
          </a:p>
          <a:p>
            <a:endParaRPr lang="zh-CN" altLang="en-US" b="0" dirty="0"/>
          </a:p>
        </p:txBody>
      </p:sp>
      <p:sp>
        <p:nvSpPr>
          <p:cNvPr id="4" name="灯片编号占位符 3">
            <a:extLst>
              <a:ext uri="{FF2B5EF4-FFF2-40B4-BE49-F238E27FC236}">
                <a16:creationId xmlns:a16="http://schemas.microsoft.com/office/drawing/2014/main" id="{649F849C-9CCB-4E3C-AF62-C9802080A662}"/>
              </a:ext>
            </a:extLst>
          </p:cNvPr>
          <p:cNvSpPr>
            <a:spLocks noGrp="1"/>
          </p:cNvSpPr>
          <p:nvPr>
            <p:ph type="sldNum" sz="quarter" idx="12"/>
          </p:nvPr>
        </p:nvSpPr>
        <p:spPr/>
        <p:txBody>
          <a:bodyPr/>
          <a:lstStyle/>
          <a:p>
            <a:pPr>
              <a:defRPr/>
            </a:pPr>
            <a:fld id="{C3097149-1E52-4B4B-8ACA-C18CD0D55D8A}" type="slidenum">
              <a:rPr lang="zh-CN" altLang="en-US" smtClean="0"/>
              <a:pPr>
                <a:defRPr/>
              </a:pPr>
              <a:t>57</a:t>
            </a:fld>
            <a:endParaRPr lang="zh-CN" altLang="en-US" dirty="0"/>
          </a:p>
        </p:txBody>
      </p:sp>
      <p:pic>
        <p:nvPicPr>
          <p:cNvPr id="6" name="图片 5">
            <a:extLst>
              <a:ext uri="{FF2B5EF4-FFF2-40B4-BE49-F238E27FC236}">
                <a16:creationId xmlns:a16="http://schemas.microsoft.com/office/drawing/2014/main" id="{A3C304ED-D041-4DB4-AF51-A66052A3889E}"/>
              </a:ext>
            </a:extLst>
          </p:cNvPr>
          <p:cNvPicPr>
            <a:picLocks noChangeAspect="1"/>
          </p:cNvPicPr>
          <p:nvPr/>
        </p:nvPicPr>
        <p:blipFill>
          <a:blip r:embed="rId3"/>
          <a:stretch>
            <a:fillRect/>
          </a:stretch>
        </p:blipFill>
        <p:spPr>
          <a:xfrm>
            <a:off x="890112" y="2066329"/>
            <a:ext cx="4320613" cy="3069288"/>
          </a:xfrm>
          <a:prstGeom prst="rect">
            <a:avLst/>
          </a:prstGeom>
        </p:spPr>
      </p:pic>
      <p:graphicFrame>
        <p:nvGraphicFramePr>
          <p:cNvPr id="7" name="表格 6">
            <a:extLst>
              <a:ext uri="{FF2B5EF4-FFF2-40B4-BE49-F238E27FC236}">
                <a16:creationId xmlns:a16="http://schemas.microsoft.com/office/drawing/2014/main" id="{17C5B5B5-9010-49C8-8B7F-FAF9BE6E7C8C}"/>
              </a:ext>
            </a:extLst>
          </p:cNvPr>
          <p:cNvGraphicFramePr>
            <a:graphicFrameLocks noGrp="1"/>
          </p:cNvGraphicFramePr>
          <p:nvPr>
            <p:extLst/>
          </p:nvPr>
        </p:nvGraphicFramePr>
        <p:xfrm>
          <a:off x="1849890" y="5299181"/>
          <a:ext cx="8277411" cy="972055"/>
        </p:xfrm>
        <a:graphic>
          <a:graphicData uri="http://schemas.openxmlformats.org/drawingml/2006/table">
            <a:tbl>
              <a:tblPr firstRow="1" bandRow="1">
                <a:tableStyleId>{5C22544A-7EE6-4342-B048-85BDC9FD1C3A}</a:tableStyleId>
              </a:tblPr>
              <a:tblGrid>
                <a:gridCol w="2759137">
                  <a:extLst>
                    <a:ext uri="{9D8B030D-6E8A-4147-A177-3AD203B41FA5}">
                      <a16:colId xmlns:a16="http://schemas.microsoft.com/office/drawing/2014/main" val="504327917"/>
                    </a:ext>
                  </a:extLst>
                </a:gridCol>
                <a:gridCol w="2759137">
                  <a:extLst>
                    <a:ext uri="{9D8B030D-6E8A-4147-A177-3AD203B41FA5}">
                      <a16:colId xmlns:a16="http://schemas.microsoft.com/office/drawing/2014/main" val="3256282498"/>
                    </a:ext>
                  </a:extLst>
                </a:gridCol>
                <a:gridCol w="2759137">
                  <a:extLst>
                    <a:ext uri="{9D8B030D-6E8A-4147-A177-3AD203B41FA5}">
                      <a16:colId xmlns:a16="http://schemas.microsoft.com/office/drawing/2014/main" val="2940876781"/>
                    </a:ext>
                  </a:extLst>
                </a:gridCol>
              </a:tblGrid>
              <a:tr h="514855">
                <a:tc>
                  <a:txBody>
                    <a:bodyPr/>
                    <a:lstStyle/>
                    <a:p>
                      <a:r>
                        <a:rPr lang="en-US" altLang="zh-CN" sz="2400" dirty="0"/>
                        <a:t>GBM</a:t>
                      </a:r>
                      <a:r>
                        <a:rPr lang="zh-CN" altLang="en-US" sz="2400" dirty="0"/>
                        <a:t>定位（</a:t>
                      </a:r>
                      <a:r>
                        <a:rPr lang="en-US" altLang="zh-CN" sz="2400" dirty="0"/>
                        <a:t>68%</a:t>
                      </a:r>
                      <a:r>
                        <a:rPr lang="zh-CN" altLang="en-US" sz="2400" dirty="0"/>
                        <a:t>）</a:t>
                      </a:r>
                    </a:p>
                  </a:txBody>
                  <a:tcPr/>
                </a:tc>
                <a:tc>
                  <a:txBody>
                    <a:bodyPr/>
                    <a:lstStyle/>
                    <a:p>
                      <a:r>
                        <a:rPr lang="en-US" altLang="zh-CN" sz="2400" dirty="0"/>
                        <a:t>CCF</a:t>
                      </a:r>
                      <a:r>
                        <a:rPr lang="zh-CN" altLang="en-US" sz="2400" dirty="0"/>
                        <a:t>定位（</a:t>
                      </a:r>
                      <a:r>
                        <a:rPr lang="en-US" altLang="zh-CN" sz="2400" dirty="0"/>
                        <a:t>68%</a:t>
                      </a:r>
                      <a:r>
                        <a:rPr lang="zh-CN" altLang="en-US" sz="2400" dirty="0"/>
                        <a:t>）</a:t>
                      </a:r>
                    </a:p>
                  </a:txBody>
                  <a:tcPr/>
                </a:tc>
                <a:tc>
                  <a:txBody>
                    <a:bodyPr/>
                    <a:lstStyle/>
                    <a:p>
                      <a:r>
                        <a:rPr lang="en-US" altLang="zh-CN" sz="2400" dirty="0"/>
                        <a:t>MCCF</a:t>
                      </a:r>
                      <a:r>
                        <a:rPr lang="zh-CN" altLang="en-US" sz="2400" dirty="0"/>
                        <a:t>定位（</a:t>
                      </a:r>
                      <a:r>
                        <a:rPr lang="en-US" altLang="zh-CN" sz="2400" dirty="0"/>
                        <a:t>68%</a:t>
                      </a:r>
                      <a:r>
                        <a:rPr lang="zh-CN" altLang="en-US" sz="2400" dirty="0"/>
                        <a:t>）</a:t>
                      </a:r>
                    </a:p>
                  </a:txBody>
                  <a:tcPr/>
                </a:tc>
                <a:extLst>
                  <a:ext uri="{0D108BD9-81ED-4DB2-BD59-A6C34878D82A}">
                    <a16:rowId xmlns:a16="http://schemas.microsoft.com/office/drawing/2014/main" val="1679570230"/>
                  </a:ext>
                </a:extLst>
              </a:tr>
              <a:tr h="370840">
                <a:tc>
                  <a:txBody>
                    <a:bodyPr/>
                    <a:lstStyle/>
                    <a:p>
                      <a:r>
                        <a:rPr lang="zh-CN" altLang="en-US" sz="2400" dirty="0"/>
                        <a:t>约</a:t>
                      </a:r>
                      <a:r>
                        <a:rPr lang="en-US" altLang="zh-CN" sz="2400" dirty="0"/>
                        <a:t>100</a:t>
                      </a:r>
                      <a:r>
                        <a:rPr lang="zh-CN" altLang="en-US" sz="2400" dirty="0"/>
                        <a:t>平方度</a:t>
                      </a:r>
                    </a:p>
                  </a:txBody>
                  <a:tcPr/>
                </a:tc>
                <a:tc>
                  <a:txBody>
                    <a:bodyPr/>
                    <a:lstStyle/>
                    <a:p>
                      <a:r>
                        <a:rPr lang="zh-CN" altLang="en-US" sz="2400" dirty="0"/>
                        <a:t>约</a:t>
                      </a:r>
                      <a:r>
                        <a:rPr lang="en-US" altLang="zh-CN" sz="2400" dirty="0"/>
                        <a:t>200</a:t>
                      </a:r>
                      <a:r>
                        <a:rPr lang="zh-CN" altLang="en-US" sz="2400" dirty="0"/>
                        <a:t>平方度</a:t>
                      </a:r>
                    </a:p>
                  </a:txBody>
                  <a:tcPr/>
                </a:tc>
                <a:tc>
                  <a:txBody>
                    <a:bodyPr/>
                    <a:lstStyle/>
                    <a:p>
                      <a:r>
                        <a:rPr lang="zh-CN" altLang="en-US" sz="2400" dirty="0"/>
                        <a:t>约</a:t>
                      </a:r>
                      <a:r>
                        <a:rPr lang="en-US" altLang="zh-CN" sz="2400" dirty="0"/>
                        <a:t>3</a:t>
                      </a:r>
                      <a:r>
                        <a:rPr lang="zh-CN" altLang="en-US" sz="2400" dirty="0"/>
                        <a:t>平方度</a:t>
                      </a:r>
                    </a:p>
                  </a:txBody>
                  <a:tcPr/>
                </a:tc>
                <a:extLst>
                  <a:ext uri="{0D108BD9-81ED-4DB2-BD59-A6C34878D82A}">
                    <a16:rowId xmlns:a16="http://schemas.microsoft.com/office/drawing/2014/main" val="2987784041"/>
                  </a:ext>
                </a:extLst>
              </a:tr>
            </a:tbl>
          </a:graphicData>
        </a:graphic>
      </p:graphicFrame>
      <p:graphicFrame>
        <p:nvGraphicFramePr>
          <p:cNvPr id="8" name="对象 7">
            <a:extLst>
              <a:ext uri="{FF2B5EF4-FFF2-40B4-BE49-F238E27FC236}">
                <a16:creationId xmlns:a16="http://schemas.microsoft.com/office/drawing/2014/main" id="{915DDF4B-558A-4713-8CFF-F80F47FC2947}"/>
              </a:ext>
            </a:extLst>
          </p:cNvPr>
          <p:cNvGraphicFramePr>
            <a:graphicFrameLocks noChangeAspect="1"/>
          </p:cNvGraphicFramePr>
          <p:nvPr>
            <p:extLst/>
          </p:nvPr>
        </p:nvGraphicFramePr>
        <p:xfrm>
          <a:off x="5303912" y="1905650"/>
          <a:ext cx="5616624" cy="3196351"/>
        </p:xfrm>
        <a:graphic>
          <a:graphicData uri="http://schemas.openxmlformats.org/presentationml/2006/ole">
            <mc:AlternateContent xmlns:mc="http://schemas.openxmlformats.org/markup-compatibility/2006">
              <mc:Choice xmlns:v="urn:schemas-microsoft-com:vml" Requires="v">
                <p:oleObj spid="_x0000_s2066" name="PDF" r:id="rId4" imgW="0" imgH="360" progId="FoxitReader.Document">
                  <p:embed/>
                </p:oleObj>
              </mc:Choice>
              <mc:Fallback>
                <p:oleObj name="PDF" r:id="rId4" imgW="0" imgH="360" progId="FoxitReader.Document">
                  <p:embed/>
                  <p:pic>
                    <p:nvPicPr>
                      <p:cNvPr id="8" name="对象 7">
                        <a:extLst>
                          <a:ext uri="{FF2B5EF4-FFF2-40B4-BE49-F238E27FC236}">
                            <a16:creationId xmlns:a16="http://schemas.microsoft.com/office/drawing/2014/main" id="{915DDF4B-558A-4713-8CFF-F80F47FC2947}"/>
                          </a:ext>
                        </a:extLst>
                      </p:cNvPr>
                      <p:cNvPicPr/>
                      <p:nvPr/>
                    </p:nvPicPr>
                    <p:blipFill>
                      <a:blip r:embed="rId5"/>
                      <a:stretch>
                        <a:fillRect/>
                      </a:stretch>
                    </p:blipFill>
                    <p:spPr>
                      <a:xfrm>
                        <a:off x="5303912" y="1905650"/>
                        <a:ext cx="5616624" cy="3196351"/>
                      </a:xfrm>
                      <a:prstGeom prst="rect">
                        <a:avLst/>
                      </a:prstGeom>
                    </p:spPr>
                  </p:pic>
                </p:oleObj>
              </mc:Fallback>
            </mc:AlternateContent>
          </a:graphicData>
        </a:graphic>
      </p:graphicFrame>
      <p:sp>
        <p:nvSpPr>
          <p:cNvPr id="5" name="矩形 4">
            <a:extLst>
              <a:ext uri="{FF2B5EF4-FFF2-40B4-BE49-F238E27FC236}">
                <a16:creationId xmlns:a16="http://schemas.microsoft.com/office/drawing/2014/main" id="{028771D6-F77E-413A-A4AB-E93B2CFB9F0A}"/>
              </a:ext>
            </a:extLst>
          </p:cNvPr>
          <p:cNvSpPr/>
          <p:nvPr/>
        </p:nvSpPr>
        <p:spPr>
          <a:xfrm>
            <a:off x="3581401" y="6423080"/>
            <a:ext cx="4288418" cy="369332"/>
          </a:xfrm>
          <a:prstGeom prst="rect">
            <a:avLst/>
          </a:prstGeom>
          <a:ln>
            <a:solidFill>
              <a:schemeClr val="accent1"/>
            </a:solidFill>
          </a:ln>
        </p:spPr>
        <p:txBody>
          <a:bodyPr wrap="none">
            <a:spAutoFit/>
          </a:bodyPr>
          <a:lstStyle/>
          <a:p>
            <a:r>
              <a:rPr lang="en-US" altLang="zh-CN" dirty="0"/>
              <a:t>Xiao, S., </a:t>
            </a:r>
            <a:r>
              <a:rPr lang="en-US" altLang="zh-CN" dirty="0" err="1"/>
              <a:t>Xiong</a:t>
            </a:r>
            <a:r>
              <a:rPr lang="en-US" altLang="zh-CN" dirty="0"/>
              <a:t>, S.-L., et al., </a:t>
            </a:r>
            <a:r>
              <a:rPr lang="en-US" altLang="zh-CN" dirty="0" err="1"/>
              <a:t>ApJ</a:t>
            </a:r>
            <a:r>
              <a:rPr lang="en-US" altLang="zh-CN" dirty="0"/>
              <a:t>, </a:t>
            </a:r>
            <a:r>
              <a:rPr lang="zh-CN" altLang="en-US" dirty="0"/>
              <a:t>已接收</a:t>
            </a:r>
          </a:p>
        </p:txBody>
      </p:sp>
    </p:spTree>
    <p:extLst>
      <p:ext uri="{BB962C8B-B14F-4D97-AF65-F5344CB8AC3E}">
        <p14:creationId xmlns:p14="http://schemas.microsoft.com/office/powerpoint/2010/main" val="3166898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CC97B3-7F2E-4EC6-B05C-741ED1AF279C}"/>
              </a:ext>
            </a:extLst>
          </p:cNvPr>
          <p:cNvSpPr>
            <a:spLocks noGrp="1"/>
          </p:cNvSpPr>
          <p:nvPr>
            <p:ph type="title"/>
          </p:nvPr>
        </p:nvSpPr>
        <p:spPr/>
        <p:txBody>
          <a:bodyPr/>
          <a:lstStyle/>
          <a:p>
            <a:r>
              <a:rPr lang="zh-CN" altLang="en-US" dirty="0"/>
              <a:t>慧眼加入国际</a:t>
            </a:r>
            <a:r>
              <a:rPr lang="en-US" altLang="zh-CN" dirty="0"/>
              <a:t>IPN</a:t>
            </a:r>
            <a:r>
              <a:rPr lang="zh-CN" altLang="en-US" dirty="0"/>
              <a:t>网络</a:t>
            </a:r>
          </a:p>
        </p:txBody>
      </p:sp>
      <p:pic>
        <p:nvPicPr>
          <p:cNvPr id="6" name="内容占位符 5">
            <a:extLst>
              <a:ext uri="{FF2B5EF4-FFF2-40B4-BE49-F238E27FC236}">
                <a16:creationId xmlns:a16="http://schemas.microsoft.com/office/drawing/2014/main" id="{23CA18A5-B0E5-484C-9BDC-6F9B676CC8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8208" y="2060848"/>
            <a:ext cx="4075434" cy="4040602"/>
          </a:xfrm>
        </p:spPr>
      </p:pic>
      <p:sp>
        <p:nvSpPr>
          <p:cNvPr id="4" name="灯片编号占位符 3">
            <a:extLst>
              <a:ext uri="{FF2B5EF4-FFF2-40B4-BE49-F238E27FC236}">
                <a16:creationId xmlns:a16="http://schemas.microsoft.com/office/drawing/2014/main" id="{12FE872E-8440-44C6-902F-48FEE808D3D3}"/>
              </a:ext>
            </a:extLst>
          </p:cNvPr>
          <p:cNvSpPr>
            <a:spLocks noGrp="1"/>
          </p:cNvSpPr>
          <p:nvPr>
            <p:ph type="sldNum" sz="quarter" idx="12"/>
          </p:nvPr>
        </p:nvSpPr>
        <p:spPr/>
        <p:txBody>
          <a:bodyPr/>
          <a:lstStyle/>
          <a:p>
            <a:pPr>
              <a:defRPr/>
            </a:pPr>
            <a:fld id="{C3097149-1E52-4B4B-8ACA-C18CD0D55D8A}" type="slidenum">
              <a:rPr lang="zh-CN" altLang="en-US" smtClean="0"/>
              <a:pPr>
                <a:defRPr/>
              </a:pPr>
              <a:t>58</a:t>
            </a:fld>
            <a:endParaRPr lang="zh-CN" altLang="en-US" dirty="0"/>
          </a:p>
        </p:txBody>
      </p:sp>
      <p:pic>
        <p:nvPicPr>
          <p:cNvPr id="7" name="Picture 2" descr="http://www.ioffe.ru/LEA/GRBs/GRB170904_T35162/IPN/GRB170904A_IPN_map.png">
            <a:extLst>
              <a:ext uri="{FF2B5EF4-FFF2-40B4-BE49-F238E27FC236}">
                <a16:creationId xmlns:a16="http://schemas.microsoft.com/office/drawing/2014/main" id="{60EA182B-13C1-4232-8CDD-F1D420F24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3" t="4823" r="8459" b="5104"/>
          <a:stretch/>
        </p:blipFill>
        <p:spPr bwMode="auto">
          <a:xfrm>
            <a:off x="4247518" y="2262330"/>
            <a:ext cx="3537068" cy="3670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EFD9C16C-324F-4BC2-B7AC-BD73B69EAF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26" t="5441" r="8633" b="5441"/>
          <a:stretch/>
        </p:blipFill>
        <p:spPr bwMode="auto">
          <a:xfrm>
            <a:off x="489689" y="2340597"/>
            <a:ext cx="3443218" cy="354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内容占位符 2">
            <a:extLst>
              <a:ext uri="{FF2B5EF4-FFF2-40B4-BE49-F238E27FC236}">
                <a16:creationId xmlns:a16="http://schemas.microsoft.com/office/drawing/2014/main" id="{434A8CA1-658B-429C-825C-4124B18A5A0A}"/>
              </a:ext>
            </a:extLst>
          </p:cNvPr>
          <p:cNvSpPr txBox="1">
            <a:spLocks/>
          </p:cNvSpPr>
          <p:nvPr/>
        </p:nvSpPr>
        <p:spPr>
          <a:xfrm>
            <a:off x="838200" y="1124745"/>
            <a:ext cx="10370368" cy="141674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342900" algn="l" defTabSz="685800" rtl="0" eaLnBrk="1" latinLnBrk="0" hangingPunct="1">
              <a:lnSpc>
                <a:spcPct val="90000"/>
              </a:lnSpc>
              <a:spcBef>
                <a:spcPts val="375"/>
              </a:spcBef>
              <a:buFont typeface="Times New Roman" panose="02020603050405020304" pitchFamily="18"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algn="l" defTabSz="685800" rtl="0" eaLnBrk="1" latinLnBrk="0" hangingPunct="1">
              <a:lnSpc>
                <a:spcPct val="90000"/>
              </a:lnSpc>
              <a:spcBef>
                <a:spcPts val="375"/>
              </a:spcBef>
              <a:buFont typeface="Times New Roman" panose="02020603050405020304" pitchFamily="18" charset="0"/>
              <a:buChar char="–"/>
              <a:defRPr sz="1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zh-CN" altLang="en-US" b="0" dirty="0"/>
              <a:t>国际上主要的伽马暴探测设备组成的联合定位网络</a:t>
            </a:r>
            <a:endParaRPr lang="en-US" altLang="zh-CN" b="0" dirty="0"/>
          </a:p>
          <a:p>
            <a:pPr lvl="1" fontAlgn="auto">
              <a:spcAft>
                <a:spcPts val="0"/>
              </a:spcAft>
            </a:pPr>
            <a:r>
              <a:rPr lang="en-US" altLang="zh-CN" dirty="0" err="1"/>
              <a:t>Konus</a:t>
            </a:r>
            <a:r>
              <a:rPr lang="en-US" altLang="zh-CN" dirty="0"/>
              <a:t>-Wind, Odyssey/HEND, INTEGRAL, Swift, Fermi, …  </a:t>
            </a:r>
            <a:r>
              <a:rPr lang="en-US" altLang="zh-CN" sz="2800" dirty="0"/>
              <a:t>+ </a:t>
            </a:r>
            <a:r>
              <a:rPr lang="en-US" altLang="zh-CN" sz="2800" b="1" i="1" dirty="0">
                <a:solidFill>
                  <a:srgbClr val="FF0000"/>
                </a:solidFill>
              </a:rPr>
              <a:t>Insight</a:t>
            </a:r>
            <a:r>
              <a:rPr lang="en-US" altLang="zh-CN" sz="2800" b="1" dirty="0">
                <a:solidFill>
                  <a:srgbClr val="FF0000"/>
                </a:solidFill>
              </a:rPr>
              <a:t>-HXMT</a:t>
            </a:r>
            <a:endParaRPr lang="zh-CN" altLang="en-US" b="1" dirty="0">
              <a:solidFill>
                <a:srgbClr val="FF0000"/>
              </a:solidFill>
            </a:endParaRPr>
          </a:p>
        </p:txBody>
      </p:sp>
    </p:spTree>
    <p:extLst>
      <p:ext uri="{BB962C8B-B14F-4D97-AF65-F5344CB8AC3E}">
        <p14:creationId xmlns:p14="http://schemas.microsoft.com/office/powerpoint/2010/main" val="3185511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936EF3-2F3F-4E51-93B8-CD031991EA2D}"/>
              </a:ext>
            </a:extLst>
          </p:cNvPr>
          <p:cNvSpPr>
            <a:spLocks noGrp="1"/>
          </p:cNvSpPr>
          <p:nvPr>
            <p:ph type="title"/>
          </p:nvPr>
        </p:nvSpPr>
        <p:spPr>
          <a:xfrm>
            <a:off x="838200" y="365128"/>
            <a:ext cx="10515600" cy="997368"/>
          </a:xfrm>
        </p:spPr>
        <p:txBody>
          <a:bodyPr/>
          <a:lstStyle/>
          <a:p>
            <a:r>
              <a:rPr lang="zh-CN" altLang="en-US" b="1" dirty="0">
                <a:solidFill>
                  <a:srgbClr val="0000FF"/>
                </a:solidFill>
              </a:rPr>
              <a:t>慧眼和极目卫星探测到的部分伽马暴</a:t>
            </a:r>
          </a:p>
        </p:txBody>
      </p:sp>
      <p:pic>
        <p:nvPicPr>
          <p:cNvPr id="6" name="Picture 2" descr="http://www.hxmt.org/images/GRB/HEB170904406_lc.jpg">
            <a:extLst>
              <a:ext uri="{FF2B5EF4-FFF2-40B4-BE49-F238E27FC236}">
                <a16:creationId xmlns:a16="http://schemas.microsoft.com/office/drawing/2014/main" id="{C67BD156-B401-4B54-A447-746DC2D9C60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0" r="7958"/>
          <a:stretch/>
        </p:blipFill>
        <p:spPr bwMode="auto">
          <a:xfrm>
            <a:off x="263352" y="1688671"/>
            <a:ext cx="3644677" cy="2118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D2B17D4-792A-4E9E-B6BE-78DB203DAE5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3351" y="4111273"/>
            <a:ext cx="3644677" cy="211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a:extLst>
              <a:ext uri="{FF2B5EF4-FFF2-40B4-BE49-F238E27FC236}">
                <a16:creationId xmlns:a16="http://schemas.microsoft.com/office/drawing/2014/main" id="{9EC200AF-78E8-42BD-86E0-BA10B508B1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818" y="1708103"/>
            <a:ext cx="3791268" cy="2098698"/>
          </a:xfrm>
          <a:prstGeom prst="rect">
            <a:avLst/>
          </a:prstGeom>
        </p:spPr>
      </p:pic>
      <p:pic>
        <p:nvPicPr>
          <p:cNvPr id="9" name="图片 8">
            <a:extLst>
              <a:ext uri="{FF2B5EF4-FFF2-40B4-BE49-F238E27FC236}">
                <a16:creationId xmlns:a16="http://schemas.microsoft.com/office/drawing/2014/main" id="{F0ACD7C4-5280-4330-9929-72BD750F52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675" r="25792"/>
          <a:stretch/>
        </p:blipFill>
        <p:spPr>
          <a:xfrm>
            <a:off x="8396266" y="1881698"/>
            <a:ext cx="3644677" cy="3061246"/>
          </a:xfrm>
          <a:prstGeom prst="rect">
            <a:avLst/>
          </a:prstGeom>
        </p:spPr>
      </p:pic>
      <p:pic>
        <p:nvPicPr>
          <p:cNvPr id="10" name="图片 9">
            <a:extLst>
              <a:ext uri="{FF2B5EF4-FFF2-40B4-BE49-F238E27FC236}">
                <a16:creationId xmlns:a16="http://schemas.microsoft.com/office/drawing/2014/main" id="{1FA33A33-5716-482B-9A90-5F7F2DA9C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8818" y="4095525"/>
            <a:ext cx="3806339" cy="2134012"/>
          </a:xfrm>
          <a:prstGeom prst="rect">
            <a:avLst/>
          </a:prstGeom>
        </p:spPr>
      </p:pic>
      <p:sp>
        <p:nvSpPr>
          <p:cNvPr id="11" name="矩形 10">
            <a:extLst>
              <a:ext uri="{FF2B5EF4-FFF2-40B4-BE49-F238E27FC236}">
                <a16:creationId xmlns:a16="http://schemas.microsoft.com/office/drawing/2014/main" id="{40B2E248-6D8D-40C4-A14B-293079B9D373}"/>
              </a:ext>
            </a:extLst>
          </p:cNvPr>
          <p:cNvSpPr/>
          <p:nvPr/>
        </p:nvSpPr>
        <p:spPr>
          <a:xfrm>
            <a:off x="8330907" y="5301208"/>
            <a:ext cx="3775393" cy="707886"/>
          </a:xfrm>
          <a:prstGeom prst="rect">
            <a:avLst/>
          </a:prstGeom>
        </p:spPr>
        <p:txBody>
          <a:bodyPr wrap="none">
            <a:spAutoFit/>
          </a:bodyPr>
          <a:lstStyle/>
          <a:p>
            <a:r>
              <a:rPr lang="zh-CN" altLang="en-US" sz="2000" dirty="0">
                <a:solidFill>
                  <a:schemeClr val="bg1"/>
                </a:solidFill>
              </a:rPr>
              <a:t>极目卫星首次应用北斗导航卫星</a:t>
            </a:r>
            <a:endParaRPr lang="en-US" altLang="zh-CN" sz="2000" dirty="0">
              <a:solidFill>
                <a:schemeClr val="bg1"/>
              </a:solidFill>
            </a:endParaRPr>
          </a:p>
          <a:p>
            <a:r>
              <a:rPr lang="zh-CN" altLang="en-US" sz="2000" dirty="0">
                <a:solidFill>
                  <a:schemeClr val="bg1"/>
                </a:solidFill>
              </a:rPr>
              <a:t>系统短报文实现星地即时下传</a:t>
            </a:r>
            <a:endParaRPr lang="en-US" altLang="zh-CN" sz="2000" dirty="0">
              <a:solidFill>
                <a:schemeClr val="bg1"/>
              </a:solidFill>
            </a:endParaRPr>
          </a:p>
        </p:txBody>
      </p:sp>
    </p:spTree>
    <p:extLst>
      <p:ext uri="{BB962C8B-B14F-4D97-AF65-F5344CB8AC3E}">
        <p14:creationId xmlns:p14="http://schemas.microsoft.com/office/powerpoint/2010/main" val="80267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3EB5B-5F5A-4566-9B49-BB0BD4B3A8C4}"/>
              </a:ext>
            </a:extLst>
          </p:cNvPr>
          <p:cNvSpPr>
            <a:spLocks noGrp="1"/>
          </p:cNvSpPr>
          <p:nvPr>
            <p:ph type="title"/>
          </p:nvPr>
        </p:nvSpPr>
        <p:spPr/>
        <p:txBody>
          <a:bodyPr/>
          <a:lstStyle/>
          <a:p>
            <a:r>
              <a:rPr lang="zh-CN" altLang="en-US" dirty="0"/>
              <a:t>提纲</a:t>
            </a:r>
          </a:p>
        </p:txBody>
      </p:sp>
      <p:sp>
        <p:nvSpPr>
          <p:cNvPr id="3" name="内容占位符 2">
            <a:extLst>
              <a:ext uri="{FF2B5EF4-FFF2-40B4-BE49-F238E27FC236}">
                <a16:creationId xmlns:a16="http://schemas.microsoft.com/office/drawing/2014/main" id="{50A84B12-487A-4128-8203-338D455777ED}"/>
              </a:ext>
            </a:extLst>
          </p:cNvPr>
          <p:cNvSpPr>
            <a:spLocks noGrp="1"/>
          </p:cNvSpPr>
          <p:nvPr>
            <p:ph idx="1"/>
          </p:nvPr>
        </p:nvSpPr>
        <p:spPr/>
        <p:txBody>
          <a:bodyPr/>
          <a:lstStyle/>
          <a:p>
            <a:r>
              <a:rPr lang="zh-CN" altLang="en-US" dirty="0"/>
              <a:t>伽马暴简介</a:t>
            </a:r>
            <a:endParaRPr lang="en-US" altLang="zh-CN" dirty="0"/>
          </a:p>
          <a:p>
            <a:r>
              <a:rPr lang="zh-CN" altLang="en-US" dirty="0"/>
              <a:t>伽马暴空间探测研究</a:t>
            </a:r>
            <a:endParaRPr lang="en-US" altLang="zh-CN" dirty="0"/>
          </a:p>
          <a:p>
            <a:r>
              <a:rPr lang="zh-CN" altLang="en-US" dirty="0"/>
              <a:t>我国的伽马暴空间探测项目</a:t>
            </a:r>
            <a:endParaRPr lang="en-US" altLang="zh-CN" dirty="0"/>
          </a:p>
          <a:p>
            <a:pPr lvl="1"/>
            <a:r>
              <a:rPr lang="zh-CN" altLang="en-US" dirty="0"/>
              <a:t>慧眼</a:t>
            </a:r>
            <a:r>
              <a:rPr lang="en-US" altLang="zh-CN" dirty="0"/>
              <a:t>HXMT</a:t>
            </a:r>
            <a:r>
              <a:rPr lang="zh-CN" altLang="en-US" dirty="0"/>
              <a:t>卫星</a:t>
            </a:r>
            <a:endParaRPr lang="en-US" altLang="zh-CN" dirty="0"/>
          </a:p>
          <a:p>
            <a:pPr lvl="1"/>
            <a:r>
              <a:rPr lang="zh-CN" altLang="en-US" dirty="0"/>
              <a:t>天宫二号天极望远镜（</a:t>
            </a:r>
            <a:r>
              <a:rPr lang="en-US" altLang="zh-CN" dirty="0"/>
              <a:t>POLAR</a:t>
            </a:r>
            <a:r>
              <a:rPr lang="zh-CN" altLang="en-US" dirty="0"/>
              <a:t>）</a:t>
            </a:r>
            <a:endParaRPr lang="en-US" altLang="zh-CN" dirty="0"/>
          </a:p>
          <a:p>
            <a:pPr lvl="1"/>
            <a:r>
              <a:rPr lang="zh-CN" altLang="en-US" dirty="0"/>
              <a:t>怀柔一号</a:t>
            </a:r>
            <a:r>
              <a:rPr lang="en-US" altLang="zh-CN" dirty="0"/>
              <a:t>GECAM</a:t>
            </a:r>
            <a:r>
              <a:rPr lang="zh-CN" altLang="en-US" dirty="0"/>
              <a:t>卫星</a:t>
            </a:r>
            <a:endParaRPr lang="en-US" altLang="zh-CN" dirty="0"/>
          </a:p>
          <a:p>
            <a:endParaRPr lang="zh-CN" altLang="en-US" dirty="0"/>
          </a:p>
        </p:txBody>
      </p:sp>
      <p:sp>
        <p:nvSpPr>
          <p:cNvPr id="4" name="灯片编号占位符 3">
            <a:extLst>
              <a:ext uri="{FF2B5EF4-FFF2-40B4-BE49-F238E27FC236}">
                <a16:creationId xmlns:a16="http://schemas.microsoft.com/office/drawing/2014/main" id="{6C5A90FA-D602-461F-99C3-AAFBC84298AF}"/>
              </a:ext>
            </a:extLst>
          </p:cNvPr>
          <p:cNvSpPr>
            <a:spLocks noGrp="1"/>
          </p:cNvSpPr>
          <p:nvPr>
            <p:ph type="sldNum" sz="quarter" idx="12"/>
          </p:nvPr>
        </p:nvSpPr>
        <p:spPr/>
        <p:txBody>
          <a:bodyPr/>
          <a:lstStyle/>
          <a:p>
            <a:pPr>
              <a:defRPr/>
            </a:pPr>
            <a:fld id="{C3097149-1E52-4B4B-8ACA-C18CD0D55D8A}" type="slidenum">
              <a:rPr lang="zh-CN" altLang="en-US" smtClean="0"/>
              <a:pPr>
                <a:defRPr/>
              </a:pPr>
              <a:t>6</a:t>
            </a:fld>
            <a:endParaRPr lang="zh-CN" altLang="en-US" dirty="0"/>
          </a:p>
        </p:txBody>
      </p:sp>
    </p:spTree>
    <p:extLst>
      <p:ext uri="{BB962C8B-B14F-4D97-AF65-F5344CB8AC3E}">
        <p14:creationId xmlns:p14="http://schemas.microsoft.com/office/powerpoint/2010/main" val="2041526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6418AC-1D43-4010-BC2E-A766B4DF46F8}"/>
              </a:ext>
            </a:extLst>
          </p:cNvPr>
          <p:cNvSpPr>
            <a:spLocks noGrp="1"/>
          </p:cNvSpPr>
          <p:nvPr>
            <p:ph type="title"/>
          </p:nvPr>
        </p:nvSpPr>
        <p:spPr>
          <a:xfrm>
            <a:off x="983432" y="87213"/>
            <a:ext cx="10081120" cy="1325563"/>
          </a:xfrm>
        </p:spPr>
        <p:txBody>
          <a:bodyPr/>
          <a:lstStyle/>
          <a:p>
            <a:r>
              <a:rPr lang="zh-CN" altLang="en-US" b="1" dirty="0">
                <a:solidFill>
                  <a:srgbClr val="0000FF"/>
                </a:solidFill>
              </a:rPr>
              <a:t>我国伽马暴探测项目</a:t>
            </a:r>
            <a:r>
              <a:rPr lang="zh-CN" altLang="en-US" b="1" dirty="0">
                <a:solidFill>
                  <a:srgbClr val="0000FF"/>
                </a:solidFill>
                <a:sym typeface="Wingdings" panose="05000000000000000000" pitchFamily="2" charset="2"/>
              </a:rPr>
              <a:t>（</a:t>
            </a:r>
            <a:r>
              <a:rPr lang="en-US" altLang="zh-CN" b="1" dirty="0">
                <a:solidFill>
                  <a:srgbClr val="0000FF"/>
                </a:solidFill>
                <a:sym typeface="Wingdings" panose="05000000000000000000" pitchFamily="2" charset="2"/>
              </a:rPr>
              <a:t>2</a:t>
            </a:r>
            <a:r>
              <a:rPr lang="zh-CN" altLang="en-US" b="1" dirty="0">
                <a:solidFill>
                  <a:srgbClr val="0000FF"/>
                </a:solidFill>
                <a:sym typeface="Wingdings" panose="05000000000000000000" pitchFamily="2" charset="2"/>
              </a:rPr>
              <a:t>）</a:t>
            </a:r>
            <a:endParaRPr lang="zh-CN" altLang="en-US" b="1" dirty="0">
              <a:solidFill>
                <a:srgbClr val="0000FF"/>
              </a:solidFill>
            </a:endParaRPr>
          </a:p>
        </p:txBody>
      </p:sp>
      <p:sp>
        <p:nvSpPr>
          <p:cNvPr id="3" name="内容占位符 2">
            <a:extLst>
              <a:ext uri="{FF2B5EF4-FFF2-40B4-BE49-F238E27FC236}">
                <a16:creationId xmlns:a16="http://schemas.microsoft.com/office/drawing/2014/main" id="{3AD30707-D396-44F1-8ABB-7C8EB5DE000C}"/>
              </a:ext>
            </a:extLst>
          </p:cNvPr>
          <p:cNvSpPr>
            <a:spLocks noGrp="1"/>
          </p:cNvSpPr>
          <p:nvPr>
            <p:ph idx="1"/>
          </p:nvPr>
        </p:nvSpPr>
        <p:spPr>
          <a:xfrm>
            <a:off x="150223" y="1412776"/>
            <a:ext cx="6725574" cy="1728192"/>
          </a:xfrm>
        </p:spPr>
        <p:txBody>
          <a:bodyPr>
            <a:normAutofit/>
          </a:bodyPr>
          <a:lstStyle/>
          <a:p>
            <a:pPr marL="0" indent="0">
              <a:buNone/>
            </a:pPr>
            <a:r>
              <a:rPr lang="zh-CN" altLang="en-US" b="1" dirty="0">
                <a:solidFill>
                  <a:schemeClr val="tx1"/>
                </a:solidFill>
                <a:latin typeface="微软雅黑" panose="020B0503020204020204" pitchFamily="34" charset="-122"/>
                <a:ea typeface="微软雅黑" panose="020B0503020204020204" pitchFamily="34" charset="-122"/>
              </a:rPr>
              <a:t>“怀柔一号”极目（</a:t>
            </a:r>
            <a:r>
              <a:rPr lang="en-US" altLang="zh-CN" b="1" dirty="0">
                <a:solidFill>
                  <a:schemeClr val="tx1"/>
                </a:solidFill>
                <a:latin typeface="微软雅黑" panose="020B0503020204020204" pitchFamily="34" charset="-122"/>
                <a:ea typeface="微软雅黑" panose="020B0503020204020204" pitchFamily="34" charset="-122"/>
              </a:rPr>
              <a:t>GECAM</a:t>
            </a:r>
            <a:r>
              <a:rPr lang="zh-CN" altLang="en-US" b="1" dirty="0">
                <a:solidFill>
                  <a:schemeClr val="tx1"/>
                </a:solidFill>
                <a:latin typeface="微软雅黑" panose="020B0503020204020204" pitchFamily="34" charset="-122"/>
                <a:ea typeface="微软雅黑" panose="020B0503020204020204" pitchFamily="34" charset="-122"/>
              </a:rPr>
              <a:t>）卫星</a:t>
            </a:r>
            <a:endParaRPr lang="en-US" altLang="zh-CN" b="1" dirty="0">
              <a:solidFill>
                <a:schemeClr val="tx1"/>
              </a:solidFill>
              <a:latin typeface="微软雅黑" panose="020B0503020204020204" pitchFamily="34" charset="-122"/>
              <a:ea typeface="微软雅黑" panose="020B0503020204020204" pitchFamily="34" charset="-122"/>
            </a:endParaRPr>
          </a:p>
          <a:p>
            <a:pPr lvl="1"/>
            <a:r>
              <a:rPr lang="en-US" altLang="zh-CN" dirty="0">
                <a:solidFill>
                  <a:schemeClr val="tx1"/>
                </a:solidFill>
                <a:latin typeface="微软雅黑" panose="020B0503020204020204" pitchFamily="34" charset="-122"/>
                <a:ea typeface="微软雅黑" panose="020B0503020204020204" pitchFamily="34" charset="-122"/>
              </a:rPr>
              <a:t>2016</a:t>
            </a:r>
            <a:r>
              <a:rPr lang="zh-CN" altLang="en-US" dirty="0">
                <a:solidFill>
                  <a:schemeClr val="tx1"/>
                </a:solidFill>
                <a:latin typeface="微软雅黑" panose="020B0503020204020204" pitchFamily="34" charset="-122"/>
                <a:ea typeface="微软雅黑" panose="020B0503020204020204" pitchFamily="34" charset="-122"/>
              </a:rPr>
              <a:t>年</a:t>
            </a:r>
            <a:r>
              <a:rPr lang="en-US" altLang="zh-CN" dirty="0">
                <a:solidFill>
                  <a:schemeClr val="tx1"/>
                </a:solidFill>
                <a:latin typeface="微软雅黑" panose="020B0503020204020204" pitchFamily="34" charset="-122"/>
                <a:ea typeface="微软雅黑" panose="020B0503020204020204" pitchFamily="34" charset="-122"/>
              </a:rPr>
              <a:t>3</a:t>
            </a:r>
            <a:r>
              <a:rPr lang="zh-CN" altLang="en-US" dirty="0">
                <a:solidFill>
                  <a:schemeClr val="tx1"/>
                </a:solidFill>
                <a:latin typeface="微软雅黑" panose="020B0503020204020204" pitchFamily="34" charset="-122"/>
                <a:ea typeface="微软雅黑" panose="020B0503020204020204" pitchFamily="34" charset="-122"/>
              </a:rPr>
              <a:t>月提出设想</a:t>
            </a:r>
            <a:endParaRPr lang="en-US" altLang="zh-CN" dirty="0">
              <a:solidFill>
                <a:schemeClr val="tx1"/>
              </a:solidFill>
              <a:latin typeface="微软雅黑" panose="020B0503020204020204" pitchFamily="34" charset="-122"/>
              <a:ea typeface="微软雅黑" panose="020B0503020204020204" pitchFamily="34" charset="-122"/>
            </a:endParaRPr>
          </a:p>
          <a:p>
            <a:pPr lvl="1"/>
            <a:r>
              <a:rPr lang="en-US" altLang="zh-CN" dirty="0">
                <a:solidFill>
                  <a:schemeClr val="tx1"/>
                </a:solidFill>
                <a:latin typeface="微软雅黑" panose="020B0503020204020204" pitchFamily="34" charset="-122"/>
                <a:ea typeface="微软雅黑" panose="020B0503020204020204" pitchFamily="34" charset="-122"/>
              </a:rPr>
              <a:t>2018</a:t>
            </a:r>
            <a:r>
              <a:rPr lang="zh-CN" altLang="en-US" dirty="0">
                <a:solidFill>
                  <a:schemeClr val="tx1"/>
                </a:solidFill>
                <a:latin typeface="微软雅黑" panose="020B0503020204020204" pitchFamily="34" charset="-122"/>
                <a:ea typeface="微软雅黑" panose="020B0503020204020204" pitchFamily="34" charset="-122"/>
              </a:rPr>
              <a:t>年</a:t>
            </a:r>
            <a:r>
              <a:rPr lang="en-US" altLang="zh-CN" dirty="0">
                <a:solidFill>
                  <a:schemeClr val="tx1"/>
                </a:solidFill>
                <a:latin typeface="微软雅黑" panose="020B0503020204020204" pitchFamily="34" charset="-122"/>
                <a:ea typeface="微软雅黑" panose="020B0503020204020204" pitchFamily="34" charset="-122"/>
              </a:rPr>
              <a:t>7</a:t>
            </a:r>
            <a:r>
              <a:rPr lang="zh-CN" altLang="en-US" dirty="0">
                <a:solidFill>
                  <a:schemeClr val="tx1"/>
                </a:solidFill>
                <a:latin typeface="微软雅黑" panose="020B0503020204020204" pitchFamily="34" charset="-122"/>
                <a:ea typeface="微软雅黑" panose="020B0503020204020204" pitchFamily="34" charset="-122"/>
              </a:rPr>
              <a:t>月入选中科院空间先导专项</a:t>
            </a:r>
            <a:endParaRPr lang="en-US" altLang="zh-CN" dirty="0">
              <a:solidFill>
                <a:schemeClr val="tx1"/>
              </a:solidFill>
              <a:latin typeface="微软雅黑" panose="020B0503020204020204" pitchFamily="34" charset="-122"/>
              <a:ea typeface="微软雅黑" panose="020B0503020204020204" pitchFamily="34" charset="-122"/>
            </a:endParaRPr>
          </a:p>
          <a:p>
            <a:pPr lvl="1"/>
            <a:r>
              <a:rPr lang="en-US" altLang="zh-CN" dirty="0">
                <a:solidFill>
                  <a:schemeClr val="tx1"/>
                </a:solidFill>
                <a:latin typeface="微软雅黑" panose="020B0503020204020204" pitchFamily="34" charset="-122"/>
                <a:ea typeface="微软雅黑" panose="020B0503020204020204" pitchFamily="34" charset="-122"/>
              </a:rPr>
              <a:t>2020</a:t>
            </a:r>
            <a:r>
              <a:rPr lang="zh-CN" altLang="en-US" dirty="0">
                <a:solidFill>
                  <a:schemeClr val="tx1"/>
                </a:solidFill>
                <a:latin typeface="微软雅黑" panose="020B0503020204020204" pitchFamily="34" charset="-122"/>
                <a:ea typeface="微软雅黑" panose="020B0503020204020204" pitchFamily="34" charset="-122"/>
              </a:rPr>
              <a:t>年</a:t>
            </a:r>
            <a:r>
              <a:rPr lang="en-US" altLang="zh-CN" dirty="0">
                <a:solidFill>
                  <a:schemeClr val="tx1"/>
                </a:solidFill>
                <a:latin typeface="微软雅黑" panose="020B0503020204020204" pitchFamily="34" charset="-122"/>
                <a:ea typeface="微软雅黑" panose="020B0503020204020204" pitchFamily="34" charset="-122"/>
              </a:rPr>
              <a:t>12</a:t>
            </a:r>
            <a:r>
              <a:rPr lang="zh-CN" altLang="en-US" dirty="0">
                <a:solidFill>
                  <a:schemeClr val="tx1"/>
                </a:solidFill>
                <a:latin typeface="微软雅黑" panose="020B0503020204020204" pitchFamily="34" charset="-122"/>
                <a:ea typeface="微软雅黑" panose="020B0503020204020204" pitchFamily="34" charset="-122"/>
              </a:rPr>
              <a:t>月</a:t>
            </a:r>
            <a:r>
              <a:rPr lang="en-US" altLang="zh-CN" dirty="0">
                <a:solidFill>
                  <a:schemeClr val="tx1"/>
                </a:solidFill>
                <a:latin typeface="微软雅黑" panose="020B0503020204020204" pitchFamily="34" charset="-122"/>
                <a:ea typeface="微软雅黑" panose="020B0503020204020204" pitchFamily="34" charset="-122"/>
              </a:rPr>
              <a:t>10</a:t>
            </a:r>
            <a:r>
              <a:rPr lang="zh-CN" altLang="en-US" dirty="0">
                <a:solidFill>
                  <a:schemeClr val="tx1"/>
                </a:solidFill>
                <a:latin typeface="微软雅黑" panose="020B0503020204020204" pitchFamily="34" charset="-122"/>
                <a:ea typeface="微软雅黑" panose="020B0503020204020204" pitchFamily="34" charset="-122"/>
              </a:rPr>
              <a:t>日按计划发射</a:t>
            </a:r>
            <a:endParaRPr lang="en-US" altLang="zh-CN" dirty="0">
              <a:solidFill>
                <a:schemeClr val="tx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8F073766-B8AD-4759-82C2-2F77D721F7D0}"/>
              </a:ext>
            </a:extLst>
          </p:cNvPr>
          <p:cNvPicPr/>
          <p:nvPr/>
        </p:nvPicPr>
        <p:blipFill>
          <a:blip r:embed="rId2"/>
          <a:stretch>
            <a:fillRect/>
          </a:stretch>
        </p:blipFill>
        <p:spPr>
          <a:xfrm>
            <a:off x="6815136" y="1916831"/>
            <a:ext cx="4104456" cy="3024337"/>
          </a:xfrm>
          <a:prstGeom prst="rect">
            <a:avLst/>
          </a:prstGeom>
        </p:spPr>
      </p:pic>
      <p:pic>
        <p:nvPicPr>
          <p:cNvPr id="8" name="Picture 8">
            <a:extLst>
              <a:ext uri="{FF2B5EF4-FFF2-40B4-BE49-F238E27FC236}">
                <a16:creationId xmlns:a16="http://schemas.microsoft.com/office/drawing/2014/main" id="{0F44C01D-C395-41A8-A98B-C4C40B305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6408" y="5499565"/>
            <a:ext cx="1912929" cy="105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a:extLst>
              <a:ext uri="{FF2B5EF4-FFF2-40B4-BE49-F238E27FC236}">
                <a16:creationId xmlns:a16="http://schemas.microsoft.com/office/drawing/2014/main" id="{827F790E-E4B1-4F32-809F-009005A4F2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484" y="5357528"/>
            <a:ext cx="1339869" cy="1201173"/>
          </a:xfrm>
          <a:prstGeom prst="rect">
            <a:avLst/>
          </a:prstGeom>
        </p:spPr>
      </p:pic>
      <p:pic>
        <p:nvPicPr>
          <p:cNvPr id="10" name="图片 9">
            <a:extLst>
              <a:ext uri="{FF2B5EF4-FFF2-40B4-BE49-F238E27FC236}">
                <a16:creationId xmlns:a16="http://schemas.microsoft.com/office/drawing/2014/main" id="{12ABEE71-8713-40C2-B936-0B1928BB9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119" y="5737596"/>
            <a:ext cx="1684438" cy="583075"/>
          </a:xfrm>
          <a:prstGeom prst="rect">
            <a:avLst/>
          </a:prstGeom>
        </p:spPr>
      </p:pic>
      <p:pic>
        <p:nvPicPr>
          <p:cNvPr id="11" name="Picture 21">
            <a:extLst>
              <a:ext uri="{FF2B5EF4-FFF2-40B4-BE49-F238E27FC236}">
                <a16:creationId xmlns:a16="http://schemas.microsoft.com/office/drawing/2014/main" id="{8D7384BC-70A9-49C0-8756-852A3D22E5B5}"/>
              </a:ext>
            </a:extLst>
          </p:cNvPr>
          <p:cNvPicPr>
            <a:picLocks noChangeAspect="1"/>
          </p:cNvPicPr>
          <p:nvPr/>
        </p:nvPicPr>
        <p:blipFill>
          <a:blip r:embed="rId6"/>
          <a:stretch>
            <a:fillRect/>
          </a:stretch>
        </p:blipFill>
        <p:spPr>
          <a:xfrm>
            <a:off x="5080983" y="5809187"/>
            <a:ext cx="1536090" cy="439892"/>
          </a:xfrm>
          <a:prstGeom prst="rect">
            <a:avLst/>
          </a:prstGeom>
        </p:spPr>
      </p:pic>
      <p:pic>
        <p:nvPicPr>
          <p:cNvPr id="12" name="图片 11">
            <a:extLst>
              <a:ext uri="{FF2B5EF4-FFF2-40B4-BE49-F238E27FC236}">
                <a16:creationId xmlns:a16="http://schemas.microsoft.com/office/drawing/2014/main" id="{B128C293-C6EF-4EAB-B4D7-6B9D8243F5B3}"/>
              </a:ext>
            </a:extLst>
          </p:cNvPr>
          <p:cNvPicPr>
            <a:picLocks noChangeAspect="1"/>
          </p:cNvPicPr>
          <p:nvPr/>
        </p:nvPicPr>
        <p:blipFill>
          <a:blip r:embed="rId7"/>
          <a:stretch>
            <a:fillRect/>
          </a:stretch>
        </p:blipFill>
        <p:spPr>
          <a:xfrm>
            <a:off x="2357204" y="5540705"/>
            <a:ext cx="1718225" cy="972497"/>
          </a:xfrm>
          <a:prstGeom prst="rect">
            <a:avLst/>
          </a:prstGeom>
        </p:spPr>
      </p:pic>
    </p:spTree>
    <p:extLst>
      <p:ext uri="{BB962C8B-B14F-4D97-AF65-F5344CB8AC3E}">
        <p14:creationId xmlns:p14="http://schemas.microsoft.com/office/powerpoint/2010/main" val="2954824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A golden medallion with an embossed image of a bearded man facing left in profile. To the left of the man is the text &quot;ALFR•&quot; then &quot;NOBEL&quot;, and on the right, the text (smaller) &quot;NAT•&quot; then &quot;MDCCCXXXIII&quot; above, followed by (smaller) &quot;OB•&quot; then &quot;MDCCCXCVI&quot; below.">
            <a:extLst>
              <a:ext uri="{FF2B5EF4-FFF2-40B4-BE49-F238E27FC236}">
                <a16:creationId xmlns:a16="http://schemas.microsoft.com/office/drawing/2014/main" id="{41FEC61A-87F3-4BBD-B9CE-081A42629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749" y="4403413"/>
            <a:ext cx="1128701" cy="110817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1775520" y="44624"/>
            <a:ext cx="878497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0000"/>
              </a:solidFill>
            </a:endParaRPr>
          </a:p>
        </p:txBody>
      </p:sp>
      <p:sp>
        <p:nvSpPr>
          <p:cNvPr id="8" name="Title 1"/>
          <p:cNvSpPr txBox="1">
            <a:spLocks/>
          </p:cNvSpPr>
          <p:nvPr/>
        </p:nvSpPr>
        <p:spPr>
          <a:xfrm>
            <a:off x="1271464" y="116632"/>
            <a:ext cx="9649072"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00FF"/>
                </a:solidFill>
                <a:latin typeface="微软雅黑" pitchFamily="34" charset="-122"/>
                <a:ea typeface="微软雅黑" pitchFamily="34" charset="-122"/>
                <a:cs typeface="黑体"/>
              </a:rPr>
              <a:t>引力波多信使天文</a:t>
            </a:r>
            <a:endParaRPr lang="en-US" sz="3600" b="1" dirty="0">
              <a:solidFill>
                <a:srgbClr val="0000FF"/>
              </a:solidFill>
              <a:latin typeface="微软雅黑" pitchFamily="34" charset="-122"/>
              <a:ea typeface="微软雅黑" pitchFamily="34" charset="-122"/>
              <a:cs typeface="黑体"/>
            </a:endParaRPr>
          </a:p>
        </p:txBody>
      </p:sp>
      <p:pic>
        <p:nvPicPr>
          <p:cNvPr id="430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620" y="1138994"/>
            <a:ext cx="2872656" cy="281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A golden medallion with an embossed image of a bearded man facing left in profile. To the left of the man is the text &quot;ALFR•&quot; then &quot;NOBEL&quot;, and on the right, the text (smaller) &quot;NAT•&quot; then &quot;MDCCCXXXIII&quot; above, followed by (smaller) &quot;OB•&quot; then &quot;MDCCCXCVI&quot; be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535" y="4414276"/>
            <a:ext cx="1128702" cy="110818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27" y="5568802"/>
            <a:ext cx="2338221" cy="125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199035" y="4588262"/>
            <a:ext cx="1800493" cy="923330"/>
          </a:xfrm>
          <a:prstGeom prst="rect">
            <a:avLst/>
          </a:prstGeom>
        </p:spPr>
        <p:txBody>
          <a:bodyPr wrap="none">
            <a:spAutoFit/>
          </a:bodyPr>
          <a:lstStyle/>
          <a:p>
            <a:pPr algn="ctr"/>
            <a:r>
              <a:rPr lang="zh-CN" altLang="en-US" b="1" dirty="0">
                <a:solidFill>
                  <a:srgbClr val="C00000"/>
                </a:solidFill>
                <a:latin typeface="微软雅黑" pitchFamily="34" charset="-122"/>
                <a:ea typeface="微软雅黑" pitchFamily="34" charset="-122"/>
              </a:rPr>
              <a:t>引力波</a:t>
            </a:r>
            <a:endParaRPr lang="en-US" altLang="zh-CN" b="1" dirty="0">
              <a:solidFill>
                <a:srgbClr val="C00000"/>
              </a:solidFill>
              <a:latin typeface="微软雅黑" pitchFamily="34" charset="-122"/>
              <a:ea typeface="微软雅黑" pitchFamily="34" charset="-122"/>
            </a:endParaRPr>
          </a:p>
          <a:p>
            <a:pPr algn="ctr"/>
            <a:r>
              <a:rPr lang="en-US" altLang="zh-CN" dirty="0">
                <a:solidFill>
                  <a:srgbClr val="0066FF"/>
                </a:solidFill>
                <a:latin typeface="微软雅黑" pitchFamily="34" charset="-122"/>
                <a:ea typeface="微软雅黑" pitchFamily="34" charset="-122"/>
              </a:rPr>
              <a:t>2017</a:t>
            </a:r>
            <a:r>
              <a:rPr lang="zh-CN" altLang="en-US" dirty="0">
                <a:solidFill>
                  <a:srgbClr val="0066FF"/>
                </a:solidFill>
                <a:latin typeface="微软雅黑" pitchFamily="34" charset="-122"/>
                <a:ea typeface="微软雅黑" pitchFamily="34" charset="-122"/>
              </a:rPr>
              <a:t>年度</a:t>
            </a:r>
            <a:endParaRPr lang="en-US" altLang="zh-CN" dirty="0">
              <a:solidFill>
                <a:srgbClr val="0066FF"/>
              </a:solidFill>
              <a:latin typeface="微软雅黑" pitchFamily="34" charset="-122"/>
              <a:ea typeface="微软雅黑" pitchFamily="34" charset="-122"/>
            </a:endParaRPr>
          </a:p>
          <a:p>
            <a:pPr algn="ctr"/>
            <a:r>
              <a:rPr lang="zh-CN" altLang="en-US" dirty="0">
                <a:solidFill>
                  <a:srgbClr val="0066FF"/>
                </a:solidFill>
                <a:latin typeface="微软雅黑" pitchFamily="34" charset="-122"/>
                <a:ea typeface="微软雅黑" pitchFamily="34" charset="-122"/>
              </a:rPr>
              <a:t>诺贝尔物理学奖</a:t>
            </a:r>
            <a:endParaRPr lang="en-US" altLang="zh-CN" dirty="0">
              <a:solidFill>
                <a:srgbClr val="0066FF"/>
              </a:solidFill>
              <a:latin typeface="微软雅黑" pitchFamily="34" charset="-122"/>
              <a:ea typeface="微软雅黑" pitchFamily="34" charset="-122"/>
            </a:endParaRPr>
          </a:p>
        </p:txBody>
      </p:sp>
      <p:sp>
        <p:nvSpPr>
          <p:cNvPr id="3" name="矩形 2"/>
          <p:cNvSpPr/>
          <p:nvPr/>
        </p:nvSpPr>
        <p:spPr>
          <a:xfrm>
            <a:off x="119336" y="3989308"/>
            <a:ext cx="3177714" cy="369332"/>
          </a:xfrm>
          <a:prstGeom prst="rect">
            <a:avLst/>
          </a:prstGeom>
        </p:spPr>
        <p:txBody>
          <a:bodyPr wrap="square">
            <a:spAutoFit/>
          </a:bodyPr>
          <a:lstStyle/>
          <a:p>
            <a:pPr algn="ctr"/>
            <a:r>
              <a:rPr lang="en-US" altLang="zh-CN" dirty="0">
                <a:solidFill>
                  <a:srgbClr val="0066FF"/>
                </a:solidFill>
                <a:latin typeface="微软雅黑" pitchFamily="34" charset="-122"/>
                <a:ea typeface="微软雅黑" pitchFamily="34" charset="-122"/>
              </a:rPr>
              <a:t>LIGO</a:t>
            </a:r>
            <a:r>
              <a:rPr lang="zh-CN" altLang="en-US" dirty="0">
                <a:solidFill>
                  <a:srgbClr val="0066FF"/>
                </a:solidFill>
                <a:latin typeface="微软雅黑" pitchFamily="34" charset="-122"/>
                <a:ea typeface="微软雅黑" pitchFamily="34" charset="-122"/>
              </a:rPr>
              <a:t>激光干涉引力波天文台</a:t>
            </a:r>
            <a:endParaRPr lang="en-US" altLang="zh-CN" dirty="0">
              <a:solidFill>
                <a:srgbClr val="0066FF"/>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02" y="2314738"/>
            <a:ext cx="2151542" cy="158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E:\work\missions\GECAM\图片\gravitywaves.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902" y="1120168"/>
            <a:ext cx="2151542" cy="110223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169474" y="3958523"/>
            <a:ext cx="2713852" cy="369332"/>
          </a:xfrm>
          <a:prstGeom prst="rect">
            <a:avLst/>
          </a:prstGeom>
        </p:spPr>
        <p:txBody>
          <a:bodyPr wrap="square">
            <a:spAutoFit/>
          </a:bodyPr>
          <a:lstStyle/>
          <a:p>
            <a:pPr algn="ctr"/>
            <a:r>
              <a:rPr lang="zh-CN" altLang="en-US" dirty="0">
                <a:solidFill>
                  <a:srgbClr val="0066FF"/>
                </a:solidFill>
                <a:latin typeface="微软雅黑" pitchFamily="34" charset="-122"/>
                <a:ea typeface="微软雅黑" pitchFamily="34" charset="-122"/>
              </a:rPr>
              <a:t>首个双黑洞并合引力波</a:t>
            </a:r>
            <a:endParaRPr lang="en-US" altLang="zh-CN" dirty="0">
              <a:solidFill>
                <a:srgbClr val="0066FF"/>
              </a:solidFill>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pPr>
              <a:defRPr/>
            </a:pPr>
            <a:fld id="{C3097149-1E52-4B4B-8ACA-C18CD0D55D8A}" type="slidenum">
              <a:rPr lang="zh-CN" altLang="en-US" smtClean="0"/>
              <a:pPr>
                <a:defRPr/>
              </a:pPr>
              <a:t>61</a:t>
            </a:fld>
            <a:endParaRPr lang="zh-CN" altLang="en-US" dirty="0"/>
          </a:p>
        </p:txBody>
      </p:sp>
      <p:pic>
        <p:nvPicPr>
          <p:cNvPr id="5" name="图片 4">
            <a:extLst>
              <a:ext uri="{FF2B5EF4-FFF2-40B4-BE49-F238E27FC236}">
                <a16:creationId xmlns:a16="http://schemas.microsoft.com/office/drawing/2014/main" id="{9317D4D2-1DF8-4166-A198-84D513EFA4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4701" y="5493469"/>
            <a:ext cx="1225878" cy="1228010"/>
          </a:xfrm>
          <a:prstGeom prst="rect">
            <a:avLst/>
          </a:prstGeom>
        </p:spPr>
      </p:pic>
      <p:sp>
        <p:nvSpPr>
          <p:cNvPr id="24" name="矩形 23">
            <a:extLst>
              <a:ext uri="{FF2B5EF4-FFF2-40B4-BE49-F238E27FC236}">
                <a16:creationId xmlns:a16="http://schemas.microsoft.com/office/drawing/2014/main" id="{564557FE-4080-460C-B3BF-79C502645964}"/>
              </a:ext>
            </a:extLst>
          </p:cNvPr>
          <p:cNvSpPr/>
          <p:nvPr/>
        </p:nvSpPr>
        <p:spPr>
          <a:xfrm>
            <a:off x="4096718" y="4479049"/>
            <a:ext cx="1800558" cy="923330"/>
          </a:xfrm>
          <a:prstGeom prst="rect">
            <a:avLst/>
          </a:prstGeom>
        </p:spPr>
        <p:txBody>
          <a:bodyPr wrap="none">
            <a:spAutoFit/>
          </a:bodyPr>
          <a:lstStyle/>
          <a:p>
            <a:pPr algn="ctr"/>
            <a:r>
              <a:rPr lang="zh-CN" altLang="en-US" b="1" dirty="0">
                <a:solidFill>
                  <a:srgbClr val="C00000"/>
                </a:solidFill>
                <a:latin typeface="微软雅黑" pitchFamily="34" charset="-122"/>
                <a:ea typeface="微软雅黑" pitchFamily="34" charset="-122"/>
              </a:rPr>
              <a:t>黑洞</a:t>
            </a:r>
            <a:endParaRPr lang="en-US" altLang="zh-CN" b="1" dirty="0">
              <a:solidFill>
                <a:srgbClr val="C00000"/>
              </a:solidFill>
              <a:latin typeface="微软雅黑" pitchFamily="34" charset="-122"/>
              <a:ea typeface="微软雅黑" pitchFamily="34" charset="-122"/>
            </a:endParaRPr>
          </a:p>
          <a:p>
            <a:pPr algn="ctr"/>
            <a:r>
              <a:rPr lang="en-US" altLang="zh-CN" dirty="0">
                <a:solidFill>
                  <a:srgbClr val="0066FF"/>
                </a:solidFill>
                <a:latin typeface="微软雅黑" pitchFamily="34" charset="-122"/>
                <a:ea typeface="微软雅黑" pitchFamily="34" charset="-122"/>
              </a:rPr>
              <a:t>2020</a:t>
            </a:r>
            <a:r>
              <a:rPr lang="zh-CN" altLang="en-US" dirty="0">
                <a:solidFill>
                  <a:srgbClr val="0066FF"/>
                </a:solidFill>
                <a:latin typeface="微软雅黑" pitchFamily="34" charset="-122"/>
                <a:ea typeface="微软雅黑" pitchFamily="34" charset="-122"/>
              </a:rPr>
              <a:t>年度</a:t>
            </a:r>
            <a:endParaRPr lang="en-US" altLang="zh-CN" dirty="0">
              <a:solidFill>
                <a:srgbClr val="0066FF"/>
              </a:solidFill>
              <a:latin typeface="微软雅黑" pitchFamily="34" charset="-122"/>
              <a:ea typeface="微软雅黑" pitchFamily="34" charset="-122"/>
            </a:endParaRPr>
          </a:p>
          <a:p>
            <a:pPr algn="ctr"/>
            <a:r>
              <a:rPr lang="zh-CN" altLang="en-US" dirty="0">
                <a:solidFill>
                  <a:srgbClr val="0066FF"/>
                </a:solidFill>
                <a:latin typeface="微软雅黑" pitchFamily="34" charset="-122"/>
                <a:ea typeface="微软雅黑" pitchFamily="34" charset="-122"/>
              </a:rPr>
              <a:t>诺贝尔物理学奖</a:t>
            </a:r>
            <a:endParaRPr lang="en-US" altLang="zh-CN" dirty="0">
              <a:solidFill>
                <a:srgbClr val="0066FF"/>
              </a:solidFill>
              <a:latin typeface="微软雅黑" pitchFamily="34" charset="-122"/>
              <a:ea typeface="微软雅黑" pitchFamily="34" charset="-122"/>
            </a:endParaRPr>
          </a:p>
        </p:txBody>
      </p:sp>
      <p:pic>
        <p:nvPicPr>
          <p:cNvPr id="29" name="Picture 2">
            <a:extLst>
              <a:ext uri="{FF2B5EF4-FFF2-40B4-BE49-F238E27FC236}">
                <a16:creationId xmlns:a16="http://schemas.microsoft.com/office/drawing/2014/main" id="{B037F3DD-05C5-4B0E-A24F-8C68E36849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6209" y="4209370"/>
            <a:ext cx="2656013" cy="166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74A8FCDF-F1C9-4A90-A42A-5FF10353CA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16208" y="5835200"/>
            <a:ext cx="2656013" cy="84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a16="http://schemas.microsoft.com/office/drawing/2014/main" id="{A023B750-9CF6-4490-AF80-B2CA0A70C0E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3195" y="4178979"/>
            <a:ext cx="2094617" cy="256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矩形 31">
            <a:extLst>
              <a:ext uri="{FF2B5EF4-FFF2-40B4-BE49-F238E27FC236}">
                <a16:creationId xmlns:a16="http://schemas.microsoft.com/office/drawing/2014/main" id="{CAA4416F-61B8-4989-A6CC-E4BA8BC30A83}"/>
              </a:ext>
            </a:extLst>
          </p:cNvPr>
          <p:cNvSpPr/>
          <p:nvPr/>
        </p:nvSpPr>
        <p:spPr>
          <a:xfrm>
            <a:off x="6653561" y="4106971"/>
            <a:ext cx="2104251" cy="600164"/>
          </a:xfrm>
          <a:prstGeom prst="rect">
            <a:avLst/>
          </a:prstGeom>
          <a:solidFill>
            <a:schemeClr val="accent5">
              <a:lumMod val="20000"/>
              <a:lumOff val="80000"/>
            </a:schemeClr>
          </a:solidFill>
        </p:spPr>
        <p:txBody>
          <a:bodyPr wrap="square">
            <a:spAutoFit/>
          </a:bodyPr>
          <a:lstStyle/>
          <a:p>
            <a:r>
              <a:rPr lang="en-US" altLang="zh-CN" b="1" dirty="0">
                <a:solidFill>
                  <a:srgbClr val="FF0000"/>
                </a:solidFill>
                <a:latin typeface="微软雅黑" panose="020B0503020204020204" pitchFamily="34" charset="-122"/>
                <a:ea typeface="微软雅黑" panose="020B0503020204020204" pitchFamily="34" charset="-122"/>
              </a:rPr>
              <a:t>2017</a:t>
            </a:r>
            <a:r>
              <a:rPr lang="zh-CN" altLang="en-US" b="1" dirty="0">
                <a:solidFill>
                  <a:srgbClr val="FF0000"/>
                </a:solidFill>
                <a:latin typeface="微软雅黑" panose="020B0503020204020204" pitchFamily="34" charset="-122"/>
                <a:ea typeface="微软雅黑" panose="020B0503020204020204" pitchFamily="34" charset="-122"/>
              </a:rPr>
              <a:t>年</a:t>
            </a:r>
            <a:r>
              <a:rPr lang="en-US" altLang="zh-CN" b="1" dirty="0">
                <a:solidFill>
                  <a:srgbClr val="FF0000"/>
                </a:solidFill>
                <a:latin typeface="微软雅黑" panose="020B0503020204020204" pitchFamily="34" charset="-122"/>
                <a:ea typeface="微软雅黑" panose="020B0503020204020204" pitchFamily="34" charset="-122"/>
              </a:rPr>
              <a:t>8</a:t>
            </a:r>
            <a:r>
              <a:rPr lang="zh-CN" altLang="en-US" b="1" dirty="0">
                <a:solidFill>
                  <a:srgbClr val="FF0000"/>
                </a:solidFill>
                <a:latin typeface="微软雅黑" panose="020B0503020204020204" pitchFamily="34" charset="-122"/>
                <a:ea typeface="微软雅黑" panose="020B0503020204020204" pitchFamily="34" charset="-122"/>
              </a:rPr>
              <a:t>月</a:t>
            </a:r>
            <a:r>
              <a:rPr lang="en-US" altLang="zh-CN" b="1" dirty="0">
                <a:solidFill>
                  <a:srgbClr val="FF0000"/>
                </a:solidFill>
                <a:latin typeface="微软雅黑" panose="020B0503020204020204" pitchFamily="34" charset="-122"/>
                <a:ea typeface="微软雅黑" panose="020B0503020204020204" pitchFamily="34" charset="-122"/>
              </a:rPr>
              <a:t>17</a:t>
            </a:r>
            <a:r>
              <a:rPr lang="zh-CN" altLang="en-US" b="1" dirty="0">
                <a:solidFill>
                  <a:srgbClr val="FF0000"/>
                </a:solidFill>
                <a:latin typeface="微软雅黑" panose="020B0503020204020204" pitchFamily="34" charset="-122"/>
                <a:ea typeface="微软雅黑" panose="020B0503020204020204" pitchFamily="34" charset="-122"/>
              </a:rPr>
              <a:t>日</a:t>
            </a:r>
            <a:endParaRPr lang="en-US" altLang="zh-CN" b="1" dirty="0">
              <a:solidFill>
                <a:srgbClr val="FF0000"/>
              </a:solidFill>
              <a:latin typeface="微软雅黑" panose="020B0503020204020204" pitchFamily="34" charset="-122"/>
              <a:ea typeface="微软雅黑" panose="020B0503020204020204" pitchFamily="34" charset="-122"/>
            </a:endParaRPr>
          </a:p>
          <a:p>
            <a:r>
              <a:rPr lang="zh-CN" altLang="en-US" sz="1500" b="1" dirty="0">
                <a:solidFill>
                  <a:schemeClr val="tx1"/>
                </a:solidFill>
                <a:latin typeface="微软雅黑" panose="020B0503020204020204" pitchFamily="34" charset="-122"/>
                <a:ea typeface="微软雅黑" panose="020B0503020204020204" pitchFamily="34" charset="-122"/>
              </a:rPr>
              <a:t>首个引力波电磁对应体</a:t>
            </a:r>
            <a:endParaRPr lang="en-US" altLang="zh-CN" sz="1500" b="1" dirty="0">
              <a:solidFill>
                <a:schemeClr val="tx1"/>
              </a:solidFill>
              <a:latin typeface="微软雅黑" panose="020B0503020204020204" pitchFamily="34" charset="-122"/>
              <a:ea typeface="微软雅黑" panose="020B0503020204020204" pitchFamily="34" charset="-122"/>
            </a:endParaRPr>
          </a:p>
        </p:txBody>
      </p:sp>
      <p:pic>
        <p:nvPicPr>
          <p:cNvPr id="33" name="Picture 4">
            <a:extLst>
              <a:ext uri="{FF2B5EF4-FFF2-40B4-BE49-F238E27FC236}">
                <a16:creationId xmlns:a16="http://schemas.microsoft.com/office/drawing/2014/main" id="{927907C2-9D09-4140-B840-E4623E97A91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60636"/>
          <a:stretch/>
        </p:blipFill>
        <p:spPr bwMode="auto">
          <a:xfrm>
            <a:off x="6649090" y="2949244"/>
            <a:ext cx="4840668" cy="1067474"/>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pic>
      <p:sp>
        <p:nvSpPr>
          <p:cNvPr id="34" name="矩形 33">
            <a:extLst>
              <a:ext uri="{FF2B5EF4-FFF2-40B4-BE49-F238E27FC236}">
                <a16:creationId xmlns:a16="http://schemas.microsoft.com/office/drawing/2014/main" id="{DD7E68DF-9E0C-4991-964F-5F50DC5E8E7E}"/>
              </a:ext>
            </a:extLst>
          </p:cNvPr>
          <p:cNvSpPr/>
          <p:nvPr/>
        </p:nvSpPr>
        <p:spPr>
          <a:xfrm>
            <a:off x="9982200" y="3801151"/>
            <a:ext cx="1261884"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zh-CN" altLang="en-US" dirty="0">
                <a:solidFill>
                  <a:schemeClr val="bg1"/>
                </a:solidFill>
                <a:latin typeface="微软雅黑" pitchFamily="34" charset="-122"/>
                <a:ea typeface="微软雅黑" pitchFamily="34" charset="-122"/>
              </a:rPr>
              <a:t>电磁波</a:t>
            </a:r>
            <a:r>
              <a:rPr lang="en-US" altLang="zh-CN" dirty="0">
                <a:solidFill>
                  <a:schemeClr val="bg1"/>
                </a:solidFill>
                <a:latin typeface="微软雅黑" pitchFamily="34" charset="-122"/>
                <a:ea typeface="微软雅黑" pitchFamily="34" charset="-122"/>
              </a:rPr>
              <a:t>(</a:t>
            </a:r>
            <a:r>
              <a:rPr lang="zh-CN" altLang="en-US" dirty="0">
                <a:solidFill>
                  <a:schemeClr val="bg1"/>
                </a:solidFill>
                <a:latin typeface="微软雅黑" pitchFamily="34" charset="-122"/>
                <a:ea typeface="微软雅黑" pitchFamily="34" charset="-122"/>
              </a:rPr>
              <a:t>光</a:t>
            </a:r>
            <a:r>
              <a:rPr lang="en-US" altLang="zh-CN" dirty="0">
                <a:solidFill>
                  <a:schemeClr val="bg1"/>
                </a:solidFill>
                <a:latin typeface="微软雅黑" pitchFamily="34" charset="-122"/>
                <a:ea typeface="微软雅黑" pitchFamily="34" charset="-122"/>
              </a:rPr>
              <a:t>)</a:t>
            </a:r>
            <a:endParaRPr lang="zh-CN" altLang="en-US" dirty="0">
              <a:solidFill>
                <a:schemeClr val="bg1"/>
              </a:solidFill>
            </a:endParaRPr>
          </a:p>
        </p:txBody>
      </p:sp>
      <p:sp>
        <p:nvSpPr>
          <p:cNvPr id="36" name="矩形 35">
            <a:extLst>
              <a:ext uri="{FF2B5EF4-FFF2-40B4-BE49-F238E27FC236}">
                <a16:creationId xmlns:a16="http://schemas.microsoft.com/office/drawing/2014/main" id="{15D30F96-BB9F-464D-B38E-27D7052799CC}"/>
              </a:ext>
            </a:extLst>
          </p:cNvPr>
          <p:cNvSpPr/>
          <p:nvPr/>
        </p:nvSpPr>
        <p:spPr>
          <a:xfrm>
            <a:off x="8508832" y="3794912"/>
            <a:ext cx="877163"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zh-CN" altLang="en-US" dirty="0">
                <a:solidFill>
                  <a:schemeClr val="bg1"/>
                </a:solidFill>
                <a:latin typeface="微软雅黑" pitchFamily="34" charset="-122"/>
                <a:ea typeface="微软雅黑" pitchFamily="34" charset="-122"/>
              </a:rPr>
              <a:t>引力波</a:t>
            </a:r>
          </a:p>
        </p:txBody>
      </p:sp>
      <p:sp>
        <p:nvSpPr>
          <p:cNvPr id="40" name="内容占位符 2">
            <a:extLst>
              <a:ext uri="{FF2B5EF4-FFF2-40B4-BE49-F238E27FC236}">
                <a16:creationId xmlns:a16="http://schemas.microsoft.com/office/drawing/2014/main" id="{A3198458-9CF2-480F-B746-576E0E335331}"/>
              </a:ext>
            </a:extLst>
          </p:cNvPr>
          <p:cNvSpPr>
            <a:spLocks noGrp="1"/>
          </p:cNvSpPr>
          <p:nvPr>
            <p:ph idx="1"/>
          </p:nvPr>
        </p:nvSpPr>
        <p:spPr>
          <a:xfrm>
            <a:off x="6663195" y="1201630"/>
            <a:ext cx="4777004" cy="1567718"/>
          </a:xfr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zh-CN" altLang="en-US" sz="2000" dirty="0">
                <a:solidFill>
                  <a:srgbClr val="C00000"/>
                </a:solidFill>
              </a:rPr>
              <a:t>引力波和黑洞：两次诺贝尔物理学奖</a:t>
            </a:r>
            <a:endParaRPr lang="en-US" altLang="zh-CN" sz="2000" dirty="0">
              <a:solidFill>
                <a:srgbClr val="C00000"/>
              </a:solidFill>
            </a:endParaRPr>
          </a:p>
          <a:p>
            <a:r>
              <a:rPr lang="zh-CN" altLang="en-US" sz="2000" dirty="0"/>
              <a:t>引力波</a:t>
            </a:r>
            <a:r>
              <a:rPr lang="en-US" altLang="zh-CN" sz="2000" dirty="0"/>
              <a:t>+</a:t>
            </a:r>
            <a:r>
              <a:rPr lang="zh-CN" altLang="en-US" sz="2000" dirty="0"/>
              <a:t>电磁对应体研究</a:t>
            </a:r>
            <a:endParaRPr lang="en-US" altLang="zh-CN" sz="2000" dirty="0"/>
          </a:p>
          <a:p>
            <a:pPr lvl="1"/>
            <a:r>
              <a:rPr lang="zh-CN" altLang="en-US" b="1" dirty="0">
                <a:solidFill>
                  <a:srgbClr val="C00000"/>
                </a:solidFill>
              </a:rPr>
              <a:t>开启了多信使天文学时代</a:t>
            </a:r>
            <a:endParaRPr lang="en-US" altLang="zh-CN" b="1" dirty="0">
              <a:solidFill>
                <a:srgbClr val="C00000"/>
              </a:solidFill>
            </a:endParaRPr>
          </a:p>
          <a:p>
            <a:pPr lvl="1"/>
            <a:r>
              <a:rPr lang="en-US" altLang="zh-CN" b="1" dirty="0">
                <a:solidFill>
                  <a:srgbClr val="C00000"/>
                </a:solidFill>
              </a:rPr>
              <a:t>《</a:t>
            </a:r>
            <a:r>
              <a:rPr lang="zh-CN" altLang="en-US" b="1" dirty="0">
                <a:solidFill>
                  <a:srgbClr val="C00000"/>
                </a:solidFill>
              </a:rPr>
              <a:t>科学</a:t>
            </a:r>
            <a:r>
              <a:rPr lang="en-US" altLang="zh-CN" b="1" dirty="0">
                <a:solidFill>
                  <a:srgbClr val="C00000"/>
                </a:solidFill>
              </a:rPr>
              <a:t>》2017</a:t>
            </a:r>
            <a:r>
              <a:rPr lang="zh-CN" altLang="en-US" b="1" dirty="0">
                <a:solidFill>
                  <a:srgbClr val="C00000"/>
                </a:solidFill>
              </a:rPr>
              <a:t>年度十大进展</a:t>
            </a:r>
            <a:endParaRPr lang="en-US" altLang="zh-CN" b="1" dirty="0">
              <a:solidFill>
                <a:srgbClr val="C00000"/>
              </a:solidFill>
            </a:endParaRPr>
          </a:p>
        </p:txBody>
      </p:sp>
    </p:spTree>
    <p:extLst>
      <p:ext uri="{BB962C8B-B14F-4D97-AF65-F5344CB8AC3E}">
        <p14:creationId xmlns:p14="http://schemas.microsoft.com/office/powerpoint/2010/main" val="2837655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775520" y="188640"/>
            <a:ext cx="8784976" cy="21242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kumimoji="1" lang="zh-CN" altLang="en-US" sz="4000" b="1" dirty="0">
                <a:solidFill>
                  <a:prstClr val="black"/>
                </a:solidFill>
                <a:latin typeface="微软雅黑" pitchFamily="34" charset="-122"/>
                <a:ea typeface="微软雅黑" pitchFamily="34" charset="-122"/>
              </a:rPr>
              <a:t> 宇宙    </a:t>
            </a:r>
            <a:r>
              <a:rPr kumimoji="1" lang="en-US" altLang="zh-CN" sz="4000" b="1" dirty="0">
                <a:solidFill>
                  <a:prstClr val="black"/>
                </a:solidFill>
                <a:latin typeface="微软雅黑" pitchFamily="34" charset="-122"/>
                <a:ea typeface="微软雅黑" pitchFamily="34" charset="-122"/>
              </a:rPr>
              <a:t>vs.    </a:t>
            </a:r>
            <a:r>
              <a:rPr kumimoji="1" lang="zh-CN" altLang="en-US" sz="4000" b="1" dirty="0">
                <a:solidFill>
                  <a:prstClr val="black"/>
                </a:solidFill>
                <a:latin typeface="微软雅黑" pitchFamily="34" charset="-122"/>
                <a:ea typeface="微软雅黑" pitchFamily="34" charset="-122"/>
              </a:rPr>
              <a:t>电影</a:t>
            </a:r>
            <a:endParaRPr kumimoji="1" lang="en-US" altLang="zh-CN" sz="4000" b="1" dirty="0">
              <a:solidFill>
                <a:prstClr val="black"/>
              </a:solidFill>
              <a:latin typeface="微软雅黑" pitchFamily="34" charset="-122"/>
              <a:ea typeface="微软雅黑" pitchFamily="34" charset="-122"/>
            </a:endParaRPr>
          </a:p>
          <a:p>
            <a:pPr>
              <a:lnSpc>
                <a:spcPct val="150000"/>
              </a:lnSpc>
            </a:pPr>
            <a:r>
              <a:rPr kumimoji="1" lang="zh-CN" altLang="en-US" sz="3200" dirty="0">
                <a:solidFill>
                  <a:srgbClr val="F79646">
                    <a:lumMod val="75000"/>
                  </a:srgbClr>
                </a:solidFill>
                <a:latin typeface="微软雅黑" pitchFamily="34" charset="-122"/>
                <a:ea typeface="微软雅黑" pitchFamily="34" charset="-122"/>
              </a:rPr>
              <a:t>电磁波               画面</a:t>
            </a:r>
            <a:endParaRPr kumimoji="1" lang="en-US" altLang="zh-CN" sz="3200" dirty="0">
              <a:solidFill>
                <a:srgbClr val="F79646">
                  <a:lumMod val="75000"/>
                </a:srgbClr>
              </a:solidFill>
              <a:latin typeface="微软雅黑" pitchFamily="34" charset="-122"/>
              <a:ea typeface="微软雅黑" pitchFamily="34" charset="-122"/>
            </a:endParaRPr>
          </a:p>
          <a:p>
            <a:pPr>
              <a:lnSpc>
                <a:spcPct val="150000"/>
              </a:lnSpc>
            </a:pPr>
            <a:r>
              <a:rPr kumimoji="1" lang="zh-CN" altLang="en-US" sz="3200" dirty="0">
                <a:solidFill>
                  <a:srgbClr val="0066FF"/>
                </a:solidFill>
                <a:latin typeface="微软雅黑" pitchFamily="34" charset="-122"/>
                <a:ea typeface="微软雅黑" pitchFamily="34" charset="-122"/>
              </a:rPr>
              <a:t>引力波  </a:t>
            </a:r>
            <a:r>
              <a:rPr kumimoji="1" lang="en-US" altLang="zh-CN" sz="3200" dirty="0">
                <a:solidFill>
                  <a:srgbClr val="0066FF"/>
                </a:solidFill>
                <a:latin typeface="微软雅黑" pitchFamily="34" charset="-122"/>
                <a:ea typeface="微软雅黑" pitchFamily="34" charset="-122"/>
              </a:rPr>
              <a:t>             </a:t>
            </a:r>
            <a:r>
              <a:rPr kumimoji="1" lang="zh-CN" altLang="en-US" sz="3200" dirty="0">
                <a:solidFill>
                  <a:srgbClr val="0066FF"/>
                </a:solidFill>
                <a:latin typeface="微软雅黑" pitchFamily="34" charset="-122"/>
                <a:ea typeface="微软雅黑" pitchFamily="34" charset="-122"/>
              </a:rPr>
              <a:t>声音</a:t>
            </a:r>
            <a:endParaRPr kumimoji="1" lang="en-US" sz="4000" dirty="0">
              <a:solidFill>
                <a:srgbClr val="0066FF"/>
              </a:solidFill>
              <a:latin typeface="微软雅黑" pitchFamily="34" charset="-122"/>
              <a:ea typeface="微软雅黑" pitchFamily="34" charset="-122"/>
            </a:endParaRPr>
          </a:p>
        </p:txBody>
      </p:sp>
      <p:pic>
        <p:nvPicPr>
          <p:cNvPr id="3" name="图片 2"/>
          <p:cNvPicPr>
            <a:picLocks noChangeAspect="1"/>
          </p:cNvPicPr>
          <p:nvPr/>
        </p:nvPicPr>
        <p:blipFill>
          <a:blip r:embed="rId3"/>
          <a:stretch>
            <a:fillRect/>
          </a:stretch>
        </p:blipFill>
        <p:spPr>
          <a:xfrm>
            <a:off x="3561328" y="2710162"/>
            <a:ext cx="5751892" cy="3743942"/>
          </a:xfrm>
          <a:prstGeom prst="rect">
            <a:avLst/>
          </a:prstGeom>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0882" y="1090223"/>
            <a:ext cx="773269" cy="46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9781" y="1901174"/>
            <a:ext cx="455469" cy="52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025498" y="1112394"/>
            <a:ext cx="1261884"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kumimoji="1" lang="zh-CN" altLang="en-US" sz="2800" dirty="0">
                <a:solidFill>
                  <a:schemeClr val="tx1"/>
                </a:solidFill>
                <a:latin typeface="微软雅黑" pitchFamily="34" charset="-122"/>
                <a:ea typeface="微软雅黑" pitchFamily="34" charset="-122"/>
                <a:cs typeface="+mj-cs"/>
              </a:rPr>
              <a:t>望远镜</a:t>
            </a:r>
          </a:p>
        </p:txBody>
      </p:sp>
      <p:sp>
        <p:nvSpPr>
          <p:cNvPr id="7" name="下箭头 6"/>
          <p:cNvSpPr/>
          <p:nvPr/>
        </p:nvSpPr>
        <p:spPr>
          <a:xfrm rot="16200000">
            <a:off x="3475908" y="1004643"/>
            <a:ext cx="360040" cy="738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48586" y="1825660"/>
            <a:ext cx="2339102"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kumimoji="1" lang="zh-CN" altLang="en-US" sz="2800" dirty="0">
                <a:solidFill>
                  <a:schemeClr val="tx1"/>
                </a:solidFill>
                <a:latin typeface="微软雅黑" pitchFamily="34" charset="-122"/>
                <a:ea typeface="微软雅黑" pitchFamily="34" charset="-122"/>
                <a:cs typeface="+mj-cs"/>
              </a:rPr>
              <a:t>引力波探测器</a:t>
            </a:r>
          </a:p>
        </p:txBody>
      </p:sp>
      <p:sp>
        <p:nvSpPr>
          <p:cNvPr id="9" name="下箭头 8"/>
          <p:cNvSpPr/>
          <p:nvPr/>
        </p:nvSpPr>
        <p:spPr>
          <a:xfrm rot="16200000">
            <a:off x="3475908" y="1740080"/>
            <a:ext cx="360040" cy="738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灯片编号占位符 11"/>
          <p:cNvSpPr>
            <a:spLocks noGrp="1"/>
          </p:cNvSpPr>
          <p:nvPr>
            <p:ph type="sldNum" sz="quarter" idx="4"/>
          </p:nvPr>
        </p:nvSpPr>
        <p:spPr>
          <a:xfrm>
            <a:off x="9337449" y="6381328"/>
            <a:ext cx="2015135" cy="365125"/>
          </a:xfrm>
        </p:spPr>
        <p:txBody>
          <a:bodyPr/>
          <a:lstStyle/>
          <a:p>
            <a:pPr>
              <a:defRPr/>
            </a:pPr>
            <a:fld id="{C3097149-1E52-4B4B-8ACA-C18CD0D55D8A}" type="slidenum">
              <a:rPr lang="zh-CN" altLang="en-US" smtClean="0"/>
              <a:pPr>
                <a:defRPr/>
              </a:pPr>
              <a:t>62</a:t>
            </a:fld>
            <a:endParaRPr lang="zh-CN" altLang="en-US" dirty="0"/>
          </a:p>
        </p:txBody>
      </p:sp>
    </p:spTree>
    <p:extLst>
      <p:ext uri="{BB962C8B-B14F-4D97-AF65-F5344CB8AC3E}">
        <p14:creationId xmlns:p14="http://schemas.microsoft.com/office/powerpoint/2010/main" val="1604873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629E4-1238-443B-B5E7-1E25F465C7C3}"/>
              </a:ext>
            </a:extLst>
          </p:cNvPr>
          <p:cNvSpPr>
            <a:spLocks noGrp="1"/>
          </p:cNvSpPr>
          <p:nvPr>
            <p:ph type="title"/>
          </p:nvPr>
        </p:nvSpPr>
        <p:spPr>
          <a:xfrm>
            <a:off x="827066" y="259787"/>
            <a:ext cx="10515600" cy="750888"/>
          </a:xfrm>
        </p:spPr>
        <p:txBody>
          <a:bodyPr/>
          <a:lstStyle/>
          <a:p>
            <a:r>
              <a:rPr lang="zh-CN" altLang="en-US" dirty="0"/>
              <a:t>快速射电暴与磁星爆发</a:t>
            </a:r>
          </a:p>
        </p:txBody>
      </p:sp>
      <p:sp>
        <p:nvSpPr>
          <p:cNvPr id="3" name="内容占位符 2">
            <a:extLst>
              <a:ext uri="{FF2B5EF4-FFF2-40B4-BE49-F238E27FC236}">
                <a16:creationId xmlns:a16="http://schemas.microsoft.com/office/drawing/2014/main" id="{AAD6EFFC-369E-49EB-8DAB-BB1A53096CDF}"/>
              </a:ext>
            </a:extLst>
          </p:cNvPr>
          <p:cNvSpPr>
            <a:spLocks noGrp="1"/>
          </p:cNvSpPr>
          <p:nvPr>
            <p:ph idx="1"/>
          </p:nvPr>
        </p:nvSpPr>
        <p:spPr>
          <a:xfrm>
            <a:off x="5112820" y="1245230"/>
            <a:ext cx="6840760" cy="1368152"/>
          </a:xfrm>
          <a:solidFill>
            <a:schemeClr val="accent1">
              <a:lumMod val="20000"/>
              <a:lumOff val="80000"/>
            </a:schemeClr>
          </a:solidFill>
          <a:ln>
            <a:solidFill>
              <a:srgbClr val="C00000"/>
            </a:solidFill>
          </a:ln>
        </p:spPr>
        <p:txBody>
          <a:bodyPr>
            <a:normAutofit/>
          </a:bodyPr>
          <a:lstStyle/>
          <a:p>
            <a:r>
              <a:rPr lang="en-US" altLang="zh-CN" dirty="0">
                <a:solidFill>
                  <a:srgbClr val="C00000"/>
                </a:solidFill>
              </a:rPr>
              <a:t>《</a:t>
            </a:r>
            <a:r>
              <a:rPr lang="zh-CN" altLang="en-US" dirty="0">
                <a:solidFill>
                  <a:srgbClr val="C00000"/>
                </a:solidFill>
              </a:rPr>
              <a:t>科学</a:t>
            </a:r>
            <a:r>
              <a:rPr lang="en-US" altLang="zh-CN" dirty="0">
                <a:solidFill>
                  <a:srgbClr val="C00000"/>
                </a:solidFill>
              </a:rPr>
              <a:t>》</a:t>
            </a:r>
            <a:r>
              <a:rPr lang="zh-CN" altLang="en-US" dirty="0">
                <a:solidFill>
                  <a:srgbClr val="C00000"/>
                </a:solidFill>
              </a:rPr>
              <a:t>和</a:t>
            </a:r>
            <a:r>
              <a:rPr lang="en-US" altLang="zh-CN" dirty="0">
                <a:solidFill>
                  <a:srgbClr val="C00000"/>
                </a:solidFill>
              </a:rPr>
              <a:t>《</a:t>
            </a:r>
            <a:r>
              <a:rPr lang="zh-CN" altLang="en-US" dirty="0">
                <a:solidFill>
                  <a:srgbClr val="C00000"/>
                </a:solidFill>
              </a:rPr>
              <a:t>自然</a:t>
            </a:r>
            <a:r>
              <a:rPr lang="en-US" altLang="zh-CN" dirty="0">
                <a:solidFill>
                  <a:srgbClr val="C00000"/>
                </a:solidFill>
              </a:rPr>
              <a:t>》2020</a:t>
            </a:r>
            <a:r>
              <a:rPr lang="zh-CN" altLang="en-US" dirty="0">
                <a:solidFill>
                  <a:srgbClr val="C00000"/>
                </a:solidFill>
              </a:rPr>
              <a:t>年度十大进展</a:t>
            </a:r>
            <a:endParaRPr lang="en-US" altLang="zh-CN" dirty="0">
              <a:solidFill>
                <a:srgbClr val="C00000"/>
              </a:solidFill>
            </a:endParaRPr>
          </a:p>
          <a:p>
            <a:r>
              <a:rPr lang="zh-CN" altLang="en-US" dirty="0"/>
              <a:t>首次发现快速射电暴起源于磁星</a:t>
            </a:r>
            <a:r>
              <a:rPr lang="en-US" altLang="zh-CN" dirty="0"/>
              <a:t>SGR1935+2154</a:t>
            </a:r>
          </a:p>
          <a:p>
            <a:r>
              <a:rPr lang="zh-CN" altLang="en-US" dirty="0"/>
              <a:t>破解了一部分快速射电暴的起源之谜</a:t>
            </a:r>
            <a:endParaRPr lang="en-US" altLang="zh-CN" dirty="0"/>
          </a:p>
          <a:p>
            <a:endParaRPr lang="zh-CN" altLang="en-US" dirty="0"/>
          </a:p>
        </p:txBody>
      </p:sp>
      <p:sp>
        <p:nvSpPr>
          <p:cNvPr id="4" name="灯片编号占位符 3">
            <a:extLst>
              <a:ext uri="{FF2B5EF4-FFF2-40B4-BE49-F238E27FC236}">
                <a16:creationId xmlns:a16="http://schemas.microsoft.com/office/drawing/2014/main" id="{77A45AAD-96FD-4D5B-8A91-5A58893EA747}"/>
              </a:ext>
            </a:extLst>
          </p:cNvPr>
          <p:cNvSpPr>
            <a:spLocks noGrp="1"/>
          </p:cNvSpPr>
          <p:nvPr>
            <p:ph type="sldNum" sz="quarter" idx="12"/>
          </p:nvPr>
        </p:nvSpPr>
        <p:spPr/>
        <p:txBody>
          <a:bodyPr/>
          <a:lstStyle/>
          <a:p>
            <a:pPr>
              <a:defRPr/>
            </a:pPr>
            <a:fld id="{C3097149-1E52-4B4B-8ACA-C18CD0D55D8A}" type="slidenum">
              <a:rPr lang="zh-CN" altLang="en-US" smtClean="0"/>
              <a:pPr>
                <a:defRPr/>
              </a:pPr>
              <a:t>63</a:t>
            </a:fld>
            <a:endParaRPr lang="zh-CN" altLang="en-US" dirty="0"/>
          </a:p>
        </p:txBody>
      </p:sp>
      <p:pic>
        <p:nvPicPr>
          <p:cNvPr id="7" name="图片 6">
            <a:extLst>
              <a:ext uri="{FF2B5EF4-FFF2-40B4-BE49-F238E27FC236}">
                <a16:creationId xmlns:a16="http://schemas.microsoft.com/office/drawing/2014/main" id="{713EBC9D-88CB-44B9-B869-58DFAEE4ED18}"/>
              </a:ext>
            </a:extLst>
          </p:cNvPr>
          <p:cNvPicPr>
            <a:picLocks noChangeAspect="1"/>
          </p:cNvPicPr>
          <p:nvPr/>
        </p:nvPicPr>
        <p:blipFill>
          <a:blip r:embed="rId2"/>
          <a:stretch>
            <a:fillRect/>
          </a:stretch>
        </p:blipFill>
        <p:spPr>
          <a:xfrm>
            <a:off x="335361" y="1245230"/>
            <a:ext cx="3744415" cy="915816"/>
          </a:xfrm>
          <a:prstGeom prst="rect">
            <a:avLst/>
          </a:prstGeom>
        </p:spPr>
      </p:pic>
      <p:pic>
        <p:nvPicPr>
          <p:cNvPr id="8" name="图片 7">
            <a:extLst>
              <a:ext uri="{FF2B5EF4-FFF2-40B4-BE49-F238E27FC236}">
                <a16:creationId xmlns:a16="http://schemas.microsoft.com/office/drawing/2014/main" id="{24BADCB9-5950-48E0-93BE-851594B6AD91}"/>
              </a:ext>
            </a:extLst>
          </p:cNvPr>
          <p:cNvPicPr>
            <a:picLocks noChangeAspect="1"/>
          </p:cNvPicPr>
          <p:nvPr/>
        </p:nvPicPr>
        <p:blipFill>
          <a:blip r:embed="rId3"/>
          <a:stretch>
            <a:fillRect/>
          </a:stretch>
        </p:blipFill>
        <p:spPr>
          <a:xfrm>
            <a:off x="119336" y="2376546"/>
            <a:ext cx="3960440" cy="4162370"/>
          </a:xfrm>
          <a:prstGeom prst="rect">
            <a:avLst/>
          </a:prstGeom>
        </p:spPr>
      </p:pic>
      <p:pic>
        <p:nvPicPr>
          <p:cNvPr id="11" name="图片 10">
            <a:extLst>
              <a:ext uri="{FF2B5EF4-FFF2-40B4-BE49-F238E27FC236}">
                <a16:creationId xmlns:a16="http://schemas.microsoft.com/office/drawing/2014/main" id="{D2DD534D-1EA5-45CD-A943-920CA892BF08}"/>
              </a:ext>
            </a:extLst>
          </p:cNvPr>
          <p:cNvPicPr/>
          <p:nvPr/>
        </p:nvPicPr>
        <p:blipFill>
          <a:blip r:embed="rId4"/>
          <a:stretch>
            <a:fillRect/>
          </a:stretch>
        </p:blipFill>
        <p:spPr>
          <a:xfrm>
            <a:off x="5112820" y="2743514"/>
            <a:ext cx="6612268" cy="3698676"/>
          </a:xfrm>
          <a:prstGeom prst="rect">
            <a:avLst/>
          </a:prstGeom>
        </p:spPr>
      </p:pic>
      <p:sp>
        <p:nvSpPr>
          <p:cNvPr id="5" name="矩形 4">
            <a:extLst>
              <a:ext uri="{FF2B5EF4-FFF2-40B4-BE49-F238E27FC236}">
                <a16:creationId xmlns:a16="http://schemas.microsoft.com/office/drawing/2014/main" id="{F7F4CD6E-A0F9-466F-AF3C-3C8A036A575F}"/>
              </a:ext>
            </a:extLst>
          </p:cNvPr>
          <p:cNvSpPr/>
          <p:nvPr/>
        </p:nvSpPr>
        <p:spPr>
          <a:xfrm>
            <a:off x="5112820" y="6413547"/>
            <a:ext cx="6612268" cy="369332"/>
          </a:xfrm>
          <a:prstGeom prst="rect">
            <a:avLst/>
          </a:prstGeom>
          <a:ln>
            <a:solidFill>
              <a:srgbClr val="0000FF"/>
            </a:solidFill>
          </a:ln>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rPr>
              <a:t>慧眼卫星证认快速射电暴来自磁星爆发，且获得了最精细的测量</a:t>
            </a:r>
            <a:endParaRPr lang="zh-CN" altLang="en-US" dirty="0"/>
          </a:p>
        </p:txBody>
      </p:sp>
    </p:spTree>
    <p:extLst>
      <p:ext uri="{BB962C8B-B14F-4D97-AF65-F5344CB8AC3E}">
        <p14:creationId xmlns:p14="http://schemas.microsoft.com/office/powerpoint/2010/main" val="3706695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91C4E2-73EC-4A97-BA48-48D5B1A5BABA}"/>
              </a:ext>
            </a:extLst>
          </p:cNvPr>
          <p:cNvSpPr>
            <a:spLocks noGrp="1"/>
          </p:cNvSpPr>
          <p:nvPr>
            <p:ph type="title"/>
          </p:nvPr>
        </p:nvSpPr>
        <p:spPr/>
        <p:txBody>
          <a:bodyPr/>
          <a:lstStyle/>
          <a:p>
            <a:r>
              <a:rPr lang="zh-CN" altLang="en-US" dirty="0"/>
              <a:t>磁星爆发与伽马暴</a:t>
            </a:r>
          </a:p>
        </p:txBody>
      </p:sp>
      <p:sp>
        <p:nvSpPr>
          <p:cNvPr id="4" name="灯片编号占位符 3">
            <a:extLst>
              <a:ext uri="{FF2B5EF4-FFF2-40B4-BE49-F238E27FC236}">
                <a16:creationId xmlns:a16="http://schemas.microsoft.com/office/drawing/2014/main" id="{170BB335-A329-48C2-B59E-EAF9B1DD4E59}"/>
              </a:ext>
            </a:extLst>
          </p:cNvPr>
          <p:cNvSpPr>
            <a:spLocks noGrp="1"/>
          </p:cNvSpPr>
          <p:nvPr>
            <p:ph type="sldNum" sz="quarter" idx="12"/>
          </p:nvPr>
        </p:nvSpPr>
        <p:spPr/>
        <p:txBody>
          <a:bodyPr/>
          <a:lstStyle/>
          <a:p>
            <a:pPr>
              <a:defRPr/>
            </a:pPr>
            <a:fld id="{C3097149-1E52-4B4B-8ACA-C18CD0D55D8A}" type="slidenum">
              <a:rPr lang="zh-CN" altLang="en-US" smtClean="0"/>
              <a:pPr>
                <a:defRPr/>
              </a:pPr>
              <a:t>64</a:t>
            </a:fld>
            <a:endParaRPr lang="zh-CN" altLang="en-US"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7AD97A52-3ECC-4E4C-A856-0C0B9F77088F}"/>
                  </a:ext>
                </a:extLst>
              </p:cNvPr>
              <p:cNvSpPr txBox="1">
                <a:spLocks/>
              </p:cNvSpPr>
              <p:nvPr/>
            </p:nvSpPr>
            <p:spPr>
              <a:xfrm>
                <a:off x="5591945" y="1279339"/>
                <a:ext cx="5934310" cy="1198666"/>
              </a:xfrm>
              <a:prstGeom prst="rect">
                <a:avLst/>
              </a:prstGeom>
              <a:solidFill>
                <a:schemeClr val="accent1">
                  <a:lumMod val="20000"/>
                  <a:lumOff val="80000"/>
                </a:schemeClr>
              </a:solidFill>
              <a:ln>
                <a:solidFill>
                  <a:srgbClr val="C0000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342900" algn="l" defTabSz="685800" rtl="0" eaLnBrk="1" latinLnBrk="0" hangingPunct="1">
                  <a:lnSpc>
                    <a:spcPct val="90000"/>
                  </a:lnSpc>
                  <a:spcBef>
                    <a:spcPts val="375"/>
                  </a:spcBef>
                  <a:buFont typeface="Times New Roman" panose="02020603050405020304" pitchFamily="18"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algn="l" defTabSz="685800" rtl="0" eaLnBrk="1" latinLnBrk="0" hangingPunct="1">
                  <a:lnSpc>
                    <a:spcPct val="90000"/>
                  </a:lnSpc>
                  <a:spcBef>
                    <a:spcPts val="375"/>
                  </a:spcBef>
                  <a:buFont typeface="Times New Roman" panose="02020603050405020304" pitchFamily="18" charset="0"/>
                  <a:buChar char="–"/>
                  <a:defRPr sz="1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zh-CN" altLang="en-US" sz="2200" dirty="0">
                    <a:latin typeface="+mj-lt"/>
                  </a:rPr>
                  <a:t>首次证实短暴可以产生于河外磁星的巨耀发</a:t>
                </a:r>
                <a:endParaRPr lang="en-CN" sz="2200" dirty="0">
                  <a:latin typeface="+mj-lt"/>
                </a:endParaRPr>
              </a:p>
              <a:p>
                <a:pPr fontAlgn="auto">
                  <a:spcAft>
                    <a:spcPts val="0"/>
                  </a:spcAft>
                </a:pPr>
                <a:r>
                  <a:rPr lang="zh-CN" altLang="en-US" sz="2200" dirty="0">
                    <a:latin typeface="+mj-lt"/>
                  </a:rPr>
                  <a:t>已发表 </a:t>
                </a:r>
                <a:r>
                  <a:rPr lang="en-US" altLang="zh-CN" sz="2200" dirty="0">
                    <a:latin typeface="+mj-lt"/>
                  </a:rPr>
                  <a:t>2</a:t>
                </a:r>
                <a:r>
                  <a:rPr lang="zh-CN" altLang="en-US" sz="2200" dirty="0">
                    <a:latin typeface="+mj-lt"/>
                  </a:rPr>
                  <a:t> 篇</a:t>
                </a:r>
                <a:r>
                  <a:rPr lang="en-US" altLang="zh-CN" sz="2200" dirty="0">
                    <a:latin typeface="+mj-lt"/>
                  </a:rPr>
                  <a:t>《</a:t>
                </a:r>
                <a:r>
                  <a:rPr lang="zh-CN" altLang="en-US" sz="2200" dirty="0">
                    <a:latin typeface="+mj-lt"/>
                  </a:rPr>
                  <a:t>自然</a:t>
                </a:r>
                <a:r>
                  <a:rPr lang="en-US" altLang="zh-CN" sz="2200" dirty="0">
                    <a:latin typeface="+mj-lt"/>
                  </a:rPr>
                  <a:t>》</a:t>
                </a:r>
                <a:r>
                  <a:rPr lang="zh-CN" altLang="en-US" sz="2200" dirty="0">
                    <a:latin typeface="+mj-lt"/>
                  </a:rPr>
                  <a:t>，</a:t>
                </a:r>
                <a:r>
                  <a:rPr lang="en-US" altLang="zh-CN" sz="2200" dirty="0">
                    <a:latin typeface="+mj-lt"/>
                  </a:rPr>
                  <a:t>1</a:t>
                </a:r>
                <a:r>
                  <a:rPr lang="zh-CN" altLang="en-US" sz="2200" dirty="0">
                    <a:latin typeface="+mj-lt"/>
                  </a:rPr>
                  <a:t>篇</a:t>
                </a:r>
                <a:r>
                  <a:rPr lang="en-US" altLang="zh-CN" sz="2200" dirty="0">
                    <a:latin typeface="+mj-lt"/>
                  </a:rPr>
                  <a:t>《</a:t>
                </a:r>
                <a:r>
                  <a:rPr lang="zh-CN" altLang="en-US" sz="2200" dirty="0">
                    <a:latin typeface="+mj-lt"/>
                  </a:rPr>
                  <a:t>自然</a:t>
                </a:r>
                <a14:m>
                  <m:oMath xmlns:m="http://schemas.openxmlformats.org/officeDocument/2006/math">
                    <m:r>
                      <a:rPr lang="zh-CN" altLang="en-US" sz="2200" i="1" smtClean="0">
                        <a:latin typeface="Cambria Math" panose="02040503050406030204" pitchFamily="18" charset="0"/>
                      </a:rPr>
                      <m:t>∙</m:t>
                    </m:r>
                  </m:oMath>
                </a14:m>
                <a:r>
                  <a:rPr lang="zh-CN" altLang="en-US" sz="2200" dirty="0">
                    <a:latin typeface="+mj-lt"/>
                  </a:rPr>
                  <a:t>天文</a:t>
                </a:r>
                <a:r>
                  <a:rPr lang="en-US" altLang="zh-CN" sz="2200" dirty="0">
                    <a:latin typeface="+mj-lt"/>
                  </a:rPr>
                  <a:t>》</a:t>
                </a:r>
              </a:p>
              <a:p>
                <a:pPr fontAlgn="auto">
                  <a:spcAft>
                    <a:spcPts val="0"/>
                  </a:spcAft>
                </a:pPr>
                <a:r>
                  <a:rPr lang="zh-CN" altLang="en-US" sz="2200" dirty="0">
                    <a:latin typeface="+mj-lt"/>
                  </a:rPr>
                  <a:t>磁星可以产生快速射电暴（</a:t>
                </a:r>
                <a:r>
                  <a:rPr lang="en-US" altLang="zh-CN" sz="2200" dirty="0">
                    <a:latin typeface="+mj-lt"/>
                  </a:rPr>
                  <a:t>SGR1935+2154</a:t>
                </a:r>
                <a:r>
                  <a:rPr lang="zh-CN" altLang="en-US" sz="2200" dirty="0">
                    <a:latin typeface="+mj-lt"/>
                  </a:rPr>
                  <a:t>）</a:t>
                </a:r>
                <a:endParaRPr lang="en-CN" sz="2200" dirty="0">
                  <a:latin typeface="+mj-lt"/>
                </a:endParaRPr>
              </a:p>
            </p:txBody>
          </p:sp>
        </mc:Choice>
        <mc:Fallback xmlns="">
          <p:sp>
            <p:nvSpPr>
              <p:cNvPr id="5" name="Content Placeholder 2">
                <a:extLst>
                  <a:ext uri="{FF2B5EF4-FFF2-40B4-BE49-F238E27FC236}">
                    <a16:creationId xmlns:a16="http://schemas.microsoft.com/office/drawing/2014/main" id="{7AD97A52-3ECC-4E4C-A856-0C0B9F77088F}"/>
                  </a:ext>
                </a:extLst>
              </p:cNvPr>
              <p:cNvSpPr txBox="1">
                <a:spLocks noRot="1" noChangeAspect="1" noMove="1" noResize="1" noEditPoints="1" noAdjustHandles="1" noChangeArrowheads="1" noChangeShapeType="1" noTextEdit="1"/>
              </p:cNvSpPr>
              <p:nvPr/>
            </p:nvSpPr>
            <p:spPr>
              <a:xfrm>
                <a:off x="5591945" y="1279339"/>
                <a:ext cx="5934310" cy="1198666"/>
              </a:xfrm>
              <a:prstGeom prst="rect">
                <a:avLst/>
              </a:prstGeom>
              <a:blipFill>
                <a:blip r:embed="rId2"/>
                <a:stretch>
                  <a:fillRect l="-1025" t="-6061" b="-10101"/>
                </a:stretch>
              </a:blipFill>
              <a:ln>
                <a:solidFill>
                  <a:srgbClr val="C00000"/>
                </a:solidFill>
              </a:ln>
            </p:spPr>
            <p:txBody>
              <a:bodyPr/>
              <a:lstStyle/>
              <a:p>
                <a:r>
                  <a:rPr lang="zh-CN" altLang="en-US">
                    <a:noFill/>
                  </a:rPr>
                  <a:t> </a:t>
                </a:r>
              </a:p>
            </p:txBody>
          </p:sp>
        </mc:Fallback>
      </mc:AlternateContent>
      <p:pic>
        <p:nvPicPr>
          <p:cNvPr id="6" name="Picture 25">
            <a:extLst>
              <a:ext uri="{FF2B5EF4-FFF2-40B4-BE49-F238E27FC236}">
                <a16:creationId xmlns:a16="http://schemas.microsoft.com/office/drawing/2014/main" id="{213652F4-8D71-4A2B-92D3-4A24B80AA4DB}"/>
              </a:ext>
            </a:extLst>
          </p:cNvPr>
          <p:cNvPicPr>
            <a:picLocks noChangeAspect="1"/>
          </p:cNvPicPr>
          <p:nvPr/>
        </p:nvPicPr>
        <p:blipFill>
          <a:blip r:embed="rId3"/>
          <a:stretch>
            <a:fillRect/>
          </a:stretch>
        </p:blipFill>
        <p:spPr>
          <a:xfrm>
            <a:off x="665746" y="1138134"/>
            <a:ext cx="4335310" cy="1699509"/>
          </a:xfrm>
          <a:prstGeom prst="rect">
            <a:avLst/>
          </a:prstGeom>
          <a:ln>
            <a:solidFill>
              <a:schemeClr val="tx1"/>
            </a:solidFill>
          </a:ln>
        </p:spPr>
      </p:pic>
      <p:pic>
        <p:nvPicPr>
          <p:cNvPr id="7" name="Picture 27">
            <a:extLst>
              <a:ext uri="{FF2B5EF4-FFF2-40B4-BE49-F238E27FC236}">
                <a16:creationId xmlns:a16="http://schemas.microsoft.com/office/drawing/2014/main" id="{A43A62FA-A405-4957-9BB4-3B6B7D728494}"/>
              </a:ext>
            </a:extLst>
          </p:cNvPr>
          <p:cNvPicPr>
            <a:picLocks noChangeAspect="1"/>
          </p:cNvPicPr>
          <p:nvPr/>
        </p:nvPicPr>
        <p:blipFill>
          <a:blip r:embed="rId4"/>
          <a:stretch>
            <a:fillRect/>
          </a:stretch>
        </p:blipFill>
        <p:spPr>
          <a:xfrm>
            <a:off x="665745" y="3068417"/>
            <a:ext cx="4335310" cy="1491257"/>
          </a:xfrm>
          <a:prstGeom prst="rect">
            <a:avLst/>
          </a:prstGeom>
          <a:ln>
            <a:solidFill>
              <a:schemeClr val="tx1"/>
            </a:solidFill>
          </a:ln>
        </p:spPr>
      </p:pic>
      <p:pic>
        <p:nvPicPr>
          <p:cNvPr id="8" name="Picture 29">
            <a:extLst>
              <a:ext uri="{FF2B5EF4-FFF2-40B4-BE49-F238E27FC236}">
                <a16:creationId xmlns:a16="http://schemas.microsoft.com/office/drawing/2014/main" id="{54D9C045-B2E6-414A-932F-0C305BE4CCFE}"/>
              </a:ext>
            </a:extLst>
          </p:cNvPr>
          <p:cNvPicPr>
            <a:picLocks noChangeAspect="1"/>
          </p:cNvPicPr>
          <p:nvPr/>
        </p:nvPicPr>
        <p:blipFill>
          <a:blip r:embed="rId5"/>
          <a:stretch>
            <a:fillRect/>
          </a:stretch>
        </p:blipFill>
        <p:spPr>
          <a:xfrm>
            <a:off x="665745" y="4886177"/>
            <a:ext cx="4335310" cy="1491258"/>
          </a:xfrm>
          <a:prstGeom prst="rect">
            <a:avLst/>
          </a:prstGeom>
          <a:ln>
            <a:solidFill>
              <a:schemeClr val="tx1"/>
            </a:solidFill>
          </a:ln>
        </p:spPr>
      </p:pic>
      <p:pic>
        <p:nvPicPr>
          <p:cNvPr id="9" name="Picture 30">
            <a:extLst>
              <a:ext uri="{FF2B5EF4-FFF2-40B4-BE49-F238E27FC236}">
                <a16:creationId xmlns:a16="http://schemas.microsoft.com/office/drawing/2014/main" id="{D104FABC-6086-4AB9-8722-DD37F770E92D}"/>
              </a:ext>
            </a:extLst>
          </p:cNvPr>
          <p:cNvPicPr>
            <a:picLocks noChangeAspect="1"/>
          </p:cNvPicPr>
          <p:nvPr/>
        </p:nvPicPr>
        <p:blipFill>
          <a:blip r:embed="rId6"/>
          <a:stretch>
            <a:fillRect/>
          </a:stretch>
        </p:blipFill>
        <p:spPr>
          <a:xfrm>
            <a:off x="8287944" y="2913657"/>
            <a:ext cx="3388511" cy="3096253"/>
          </a:xfrm>
          <a:prstGeom prst="rect">
            <a:avLst/>
          </a:prstGeom>
        </p:spPr>
      </p:pic>
      <p:pic>
        <p:nvPicPr>
          <p:cNvPr id="10" name="Picture 14">
            <a:extLst>
              <a:ext uri="{FF2B5EF4-FFF2-40B4-BE49-F238E27FC236}">
                <a16:creationId xmlns:a16="http://schemas.microsoft.com/office/drawing/2014/main" id="{AA391986-3907-49E4-BBA1-044896E88B8F}"/>
              </a:ext>
            </a:extLst>
          </p:cNvPr>
          <p:cNvPicPr>
            <a:picLocks noChangeAspect="1"/>
          </p:cNvPicPr>
          <p:nvPr/>
        </p:nvPicPr>
        <p:blipFill>
          <a:blip r:embed="rId7"/>
          <a:stretch>
            <a:fillRect/>
          </a:stretch>
        </p:blipFill>
        <p:spPr>
          <a:xfrm>
            <a:off x="5435886" y="2824449"/>
            <a:ext cx="2743200" cy="3552986"/>
          </a:xfrm>
          <a:prstGeom prst="rect">
            <a:avLst/>
          </a:prstGeom>
        </p:spPr>
      </p:pic>
      <p:sp>
        <p:nvSpPr>
          <p:cNvPr id="11" name="矩形 10">
            <a:extLst>
              <a:ext uri="{FF2B5EF4-FFF2-40B4-BE49-F238E27FC236}">
                <a16:creationId xmlns:a16="http://schemas.microsoft.com/office/drawing/2014/main" id="{F2099986-7A98-492D-989E-41B7114FFD0F}"/>
              </a:ext>
            </a:extLst>
          </p:cNvPr>
          <p:cNvSpPr/>
          <p:nvPr/>
        </p:nvSpPr>
        <p:spPr>
          <a:xfrm>
            <a:off x="8947300" y="6051459"/>
            <a:ext cx="2069797" cy="369332"/>
          </a:xfrm>
          <a:prstGeom prst="rect">
            <a:avLst/>
          </a:prstGeom>
        </p:spPr>
        <p:txBody>
          <a:bodyPr wrap="none">
            <a:spAutoFit/>
          </a:bodyPr>
          <a:lstStyle/>
          <a:p>
            <a:r>
              <a:rPr lang="zh-CN" altLang="en-US" dirty="0"/>
              <a:t>来自星系</a:t>
            </a:r>
            <a:r>
              <a:rPr lang="en-US" altLang="zh-CN" dirty="0"/>
              <a:t>NGC</a:t>
            </a:r>
            <a:r>
              <a:rPr lang="zh-CN" altLang="en-US" dirty="0"/>
              <a:t> </a:t>
            </a:r>
            <a:r>
              <a:rPr lang="en-US" altLang="zh-CN" dirty="0"/>
              <a:t>253</a:t>
            </a:r>
            <a:endParaRPr lang="zh-CN" altLang="en-US" dirty="0"/>
          </a:p>
        </p:txBody>
      </p:sp>
    </p:spTree>
    <p:extLst>
      <p:ext uri="{BB962C8B-B14F-4D97-AF65-F5344CB8AC3E}">
        <p14:creationId xmlns:p14="http://schemas.microsoft.com/office/powerpoint/2010/main" val="4099744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0C4143-5BEF-427E-8FC7-A84EFA2582C3}"/>
              </a:ext>
            </a:extLst>
          </p:cNvPr>
          <p:cNvSpPr>
            <a:spLocks noGrp="1"/>
          </p:cNvSpPr>
          <p:nvPr>
            <p:ph type="title"/>
          </p:nvPr>
        </p:nvSpPr>
        <p:spPr/>
        <p:txBody>
          <a:bodyPr/>
          <a:lstStyle/>
          <a:p>
            <a:r>
              <a:rPr lang="zh-CN" altLang="en-US" dirty="0"/>
              <a:t>“多信使、多波段”天文学</a:t>
            </a:r>
          </a:p>
        </p:txBody>
      </p:sp>
      <p:sp>
        <p:nvSpPr>
          <p:cNvPr id="3" name="内容占位符 2">
            <a:extLst>
              <a:ext uri="{FF2B5EF4-FFF2-40B4-BE49-F238E27FC236}">
                <a16:creationId xmlns:a16="http://schemas.microsoft.com/office/drawing/2014/main" id="{D41BFA54-589F-477C-BCAC-BEC01997DA74}"/>
              </a:ext>
            </a:extLst>
          </p:cNvPr>
          <p:cNvSpPr>
            <a:spLocks noGrp="1"/>
          </p:cNvSpPr>
          <p:nvPr>
            <p:ph idx="1"/>
          </p:nvPr>
        </p:nvSpPr>
        <p:spPr>
          <a:xfrm>
            <a:off x="838200" y="1124745"/>
            <a:ext cx="10515600" cy="1008112"/>
          </a:xfrm>
        </p:spPr>
        <p:txBody>
          <a:bodyPr/>
          <a:lstStyle/>
          <a:p>
            <a:r>
              <a:rPr lang="zh-CN" altLang="en-US" dirty="0"/>
              <a:t>宇宙信使</a:t>
            </a:r>
            <a:endParaRPr lang="en-US" altLang="zh-CN" dirty="0"/>
          </a:p>
          <a:p>
            <a:pPr lvl="1"/>
            <a:r>
              <a:rPr lang="zh-CN" altLang="en-US" dirty="0"/>
              <a:t>电磁波、引力波、中微子、宇宙线</a:t>
            </a:r>
          </a:p>
        </p:txBody>
      </p:sp>
      <p:sp>
        <p:nvSpPr>
          <p:cNvPr id="4" name="灯片编号占位符 3">
            <a:extLst>
              <a:ext uri="{FF2B5EF4-FFF2-40B4-BE49-F238E27FC236}">
                <a16:creationId xmlns:a16="http://schemas.microsoft.com/office/drawing/2014/main" id="{1377C541-E3B8-46AC-9EE9-77E068A1A896}"/>
              </a:ext>
            </a:extLst>
          </p:cNvPr>
          <p:cNvSpPr>
            <a:spLocks noGrp="1"/>
          </p:cNvSpPr>
          <p:nvPr>
            <p:ph type="sldNum" sz="quarter" idx="12"/>
          </p:nvPr>
        </p:nvSpPr>
        <p:spPr/>
        <p:txBody>
          <a:bodyPr/>
          <a:lstStyle/>
          <a:p>
            <a:pPr>
              <a:defRPr/>
            </a:pPr>
            <a:fld id="{C3097149-1E52-4B4B-8ACA-C18CD0D55D8A}" type="slidenum">
              <a:rPr lang="zh-CN" altLang="en-US" smtClean="0"/>
              <a:pPr>
                <a:defRPr/>
              </a:pPr>
              <a:t>65</a:t>
            </a:fld>
            <a:endParaRPr lang="zh-CN" altLang="en-US" dirty="0"/>
          </a:p>
        </p:txBody>
      </p:sp>
      <p:pic>
        <p:nvPicPr>
          <p:cNvPr id="5" name="图片 4" descr="J:\工作备份\工作\文档\POLAR科普宣传\宣传\资料\图片资料\电磁波谱.png">
            <a:extLst>
              <a:ext uri="{FF2B5EF4-FFF2-40B4-BE49-F238E27FC236}">
                <a16:creationId xmlns:a16="http://schemas.microsoft.com/office/drawing/2014/main" id="{171394E2-946B-4EBB-9AD9-18003A48F3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736" y="2492896"/>
            <a:ext cx="5904656" cy="3713626"/>
          </a:xfrm>
          <a:prstGeom prst="rect">
            <a:avLst/>
          </a:prstGeom>
          <a:noFill/>
          <a:ln>
            <a:solidFill>
              <a:schemeClr val="tx1"/>
            </a:solidFill>
          </a:ln>
        </p:spPr>
      </p:pic>
      <p:pic>
        <p:nvPicPr>
          <p:cNvPr id="6" name="图片 5">
            <a:extLst>
              <a:ext uri="{FF2B5EF4-FFF2-40B4-BE49-F238E27FC236}">
                <a16:creationId xmlns:a16="http://schemas.microsoft.com/office/drawing/2014/main" id="{8D4FF328-DED3-439C-B783-E5646C8FD779}"/>
              </a:ext>
            </a:extLst>
          </p:cNvPr>
          <p:cNvPicPr>
            <a:picLocks noChangeAspect="1"/>
          </p:cNvPicPr>
          <p:nvPr/>
        </p:nvPicPr>
        <p:blipFill>
          <a:blip r:embed="rId3"/>
          <a:stretch>
            <a:fillRect/>
          </a:stretch>
        </p:blipFill>
        <p:spPr>
          <a:xfrm>
            <a:off x="6535210" y="2361274"/>
            <a:ext cx="5465054" cy="4217324"/>
          </a:xfrm>
          <a:prstGeom prst="rect">
            <a:avLst/>
          </a:prstGeom>
          <a:ln>
            <a:solidFill>
              <a:schemeClr val="tx1"/>
            </a:solidFill>
          </a:ln>
        </p:spPr>
      </p:pic>
    </p:spTree>
    <p:extLst>
      <p:ext uri="{BB962C8B-B14F-4D97-AF65-F5344CB8AC3E}">
        <p14:creationId xmlns:p14="http://schemas.microsoft.com/office/powerpoint/2010/main" val="12455857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GRB in Multi-Messenger Astronomy Era</a:t>
            </a:r>
            <a:endParaRPr lang="zh-CN" altLang="en-US" dirty="0"/>
          </a:p>
        </p:txBody>
      </p:sp>
      <p:sp>
        <p:nvSpPr>
          <p:cNvPr id="3" name="内容占位符 2"/>
          <p:cNvSpPr>
            <a:spLocks noGrp="1"/>
          </p:cNvSpPr>
          <p:nvPr>
            <p:ph idx="1"/>
          </p:nvPr>
        </p:nvSpPr>
        <p:spPr>
          <a:xfrm>
            <a:off x="838200" y="1124744"/>
            <a:ext cx="5833864" cy="576064"/>
          </a:xfrm>
        </p:spPr>
        <p:txBody>
          <a:bodyPr>
            <a:normAutofit/>
          </a:bodyPr>
          <a:lstStyle/>
          <a:p>
            <a:r>
              <a:rPr lang="en-US" altLang="zh-CN" dirty="0">
                <a:latin typeface="微软雅黑" panose="020B0503020204020204" pitchFamily="34" charset="-122"/>
              </a:rPr>
              <a:t>Gravitational Wave event (GW)</a:t>
            </a:r>
          </a:p>
        </p:txBody>
      </p:sp>
      <p:sp>
        <p:nvSpPr>
          <p:cNvPr id="4" name="灯片编号占位符 3"/>
          <p:cNvSpPr>
            <a:spLocks noGrp="1"/>
          </p:cNvSpPr>
          <p:nvPr>
            <p:ph type="sldNum" sz="quarter" idx="12"/>
          </p:nvPr>
        </p:nvSpPr>
        <p:spPr/>
        <p:txBody>
          <a:bodyPr/>
          <a:lstStyle/>
          <a:p>
            <a:pPr>
              <a:defRPr/>
            </a:pPr>
            <a:fld id="{C3097149-1E52-4B4B-8ACA-C18CD0D55D8A}" type="slidenum">
              <a:rPr lang="zh-CN" altLang="en-US" smtClean="0"/>
              <a:pPr>
                <a:defRPr/>
              </a:pPr>
              <a:t>66</a:t>
            </a:fld>
            <a:endParaRPr lang="zh-CN" altLang="en-US" dirty="0"/>
          </a:p>
        </p:txBody>
      </p:sp>
      <p:pic>
        <p:nvPicPr>
          <p:cNvPr id="5" name="Picture 2" descr="icecube_detector_s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449" y="4570093"/>
            <a:ext cx="2592288" cy="1945944"/>
          </a:xfrm>
          <a:prstGeom prst="rect">
            <a:avLst/>
          </a:prstGeom>
        </p:spPr>
      </p:pic>
      <p:pic>
        <p:nvPicPr>
          <p:cNvPr id="6" name="Picture 10"/>
          <p:cNvPicPr>
            <a:picLocks noChangeAspect="1"/>
          </p:cNvPicPr>
          <p:nvPr/>
        </p:nvPicPr>
        <p:blipFill>
          <a:blip r:embed="rId3"/>
          <a:stretch>
            <a:fillRect/>
          </a:stretch>
        </p:blipFill>
        <p:spPr>
          <a:xfrm>
            <a:off x="6817397" y="4437112"/>
            <a:ext cx="2791133" cy="2078503"/>
          </a:xfrm>
          <a:prstGeom prst="rect">
            <a:avLst/>
          </a:prstGeom>
        </p:spPr>
      </p:pic>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465"/>
          <a:stretch/>
        </p:blipFill>
        <p:spPr bwMode="auto">
          <a:xfrm>
            <a:off x="7104112" y="1279519"/>
            <a:ext cx="2303040" cy="235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461" y="1640815"/>
            <a:ext cx="2376264" cy="17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内容占位符 2"/>
          <p:cNvSpPr txBox="1">
            <a:spLocks/>
          </p:cNvSpPr>
          <p:nvPr/>
        </p:nvSpPr>
        <p:spPr>
          <a:xfrm>
            <a:off x="839416" y="3861048"/>
            <a:ext cx="5833864" cy="576064"/>
          </a:xfrm>
          <a:prstGeom prst="rect">
            <a:avLst/>
          </a:prstGeom>
        </p:spPr>
        <p:txBody>
          <a:bodyPr vert="horz" lIns="91440" tIns="45720" rIns="91440" bIns="45720" rtlCol="0">
            <a:normAutofit/>
          </a:bodyPr>
          <a:lstStyle>
            <a:lvl1pPr marL="171450" indent="-171450" defTabSz="685800" eaLnBrk="1" latinLnBrk="0" hangingPunct="1">
              <a:lnSpc>
                <a:spcPct val="90000"/>
              </a:lnSpc>
              <a:spcBef>
                <a:spcPts val="750"/>
              </a:spcBef>
              <a:buFont typeface="Arial" panose="020B0604020202020204" pitchFamily="34" charset="0"/>
              <a:buChar char="•"/>
              <a:defRPr sz="2400" b="1">
                <a:latin typeface="微软雅黑" panose="020B0503020204020204" pitchFamily="34" charset="-122"/>
                <a:ea typeface="微软雅黑" panose="020B0503020204020204" pitchFamily="34" charset="-122"/>
                <a:cs typeface="Times New Roman" panose="02020603050405020304" pitchFamily="18" charset="0"/>
              </a:defRPr>
            </a:lvl1pPr>
            <a:lvl2pPr marL="685800" indent="-342900" defTabSz="685800" eaLnBrk="1" latinLnBrk="0" hangingPunct="1">
              <a:lnSpc>
                <a:spcPct val="90000"/>
              </a:lnSpc>
              <a:spcBef>
                <a:spcPts val="375"/>
              </a:spcBef>
              <a:buFont typeface="Times New Roman" panose="02020603050405020304" pitchFamily="18" charset="0"/>
              <a:buChar char="–"/>
              <a:defRPr sz="2000">
                <a:latin typeface="Times New Roman" panose="02020603050405020304" pitchFamily="18" charset="0"/>
                <a:ea typeface="微软雅黑" panose="020B0503020204020204" pitchFamily="34" charset="-122"/>
                <a:cs typeface="Times New Roman" panose="02020603050405020304" pitchFamily="18" charset="0"/>
              </a:defRPr>
            </a:lvl2pPr>
            <a:lvl3pPr marL="857250" indent="-171450" defTabSz="685800" eaLnBrk="1" latinLnBrk="0" hangingPunct="1">
              <a:lnSpc>
                <a:spcPct val="90000"/>
              </a:lnSpc>
              <a:spcBef>
                <a:spcPts val="375"/>
              </a:spcBef>
              <a:buFont typeface="Arial" panose="020B0604020202020204" pitchFamily="34" charset="0"/>
              <a:buChar char="•"/>
              <a:defRPr sz="1600">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defTabSz="685800" eaLnBrk="1" latinLnBrk="0" hangingPunct="1">
              <a:lnSpc>
                <a:spcPct val="90000"/>
              </a:lnSpc>
              <a:spcBef>
                <a:spcPts val="375"/>
              </a:spcBef>
              <a:buFont typeface="Times New Roman" panose="02020603050405020304" pitchFamily="18" charset="0"/>
              <a:buChar char="–"/>
              <a:defRPr sz="1400">
                <a:latin typeface="Times New Roman" panose="02020603050405020304" pitchFamily="18" charset="0"/>
                <a:ea typeface="微软雅黑" panose="020B0503020204020204" pitchFamily="34" charset="-122"/>
                <a:cs typeface="Times New Roman" panose="02020603050405020304" pitchFamily="18" charset="0"/>
              </a:defRPr>
            </a:lvl4pPr>
            <a:lvl5pPr marL="1543050" indent="-171450" defTabSz="685800" eaLnBrk="1" latinLnBrk="0" hangingPunct="1">
              <a:lnSpc>
                <a:spcPct val="90000"/>
              </a:lnSpc>
              <a:spcBef>
                <a:spcPts val="375"/>
              </a:spcBef>
              <a:buFont typeface="Arial" panose="020B0604020202020204" pitchFamily="34" charset="0"/>
              <a:buChar char="•"/>
              <a:defRPr sz="1400">
                <a:latin typeface="Times New Roman" panose="02020603050405020304" pitchFamily="18" charset="0"/>
                <a:ea typeface="微软雅黑" panose="020B0503020204020204" pitchFamily="34" charset="-122"/>
                <a:cs typeface="Times New Roman" panose="02020603050405020304" pitchFamily="18" charset="0"/>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r>
              <a:rPr lang="en-US" altLang="zh-CN" dirty="0"/>
              <a:t>High Energy Neutrino (HEN)</a:t>
            </a:r>
          </a:p>
        </p:txBody>
      </p:sp>
      <p:sp>
        <p:nvSpPr>
          <p:cNvPr id="11" name="矩形 10"/>
          <p:cNvSpPr/>
          <p:nvPr/>
        </p:nvSpPr>
        <p:spPr>
          <a:xfrm>
            <a:off x="4798737" y="2345096"/>
            <a:ext cx="973280" cy="923330"/>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LIGO</a:t>
            </a:r>
          </a:p>
          <a:p>
            <a:r>
              <a:rPr lang="en-US" altLang="zh-CN" dirty="0">
                <a:latin typeface="微软雅黑" panose="020B0503020204020204" pitchFamily="34" charset="-122"/>
                <a:ea typeface="微软雅黑" panose="020B0503020204020204" pitchFamily="34" charset="-122"/>
              </a:rPr>
              <a:t>Virgo</a:t>
            </a:r>
          </a:p>
          <a:p>
            <a:r>
              <a:rPr lang="en-US" altLang="zh-CN" dirty="0">
                <a:latin typeface="微软雅黑" panose="020B0503020204020204" pitchFamily="34" charset="-122"/>
                <a:ea typeface="微软雅黑" panose="020B0503020204020204" pitchFamily="34" charset="-122"/>
              </a:rPr>
              <a:t>KAGRA</a:t>
            </a:r>
          </a:p>
        </p:txBody>
      </p:sp>
      <p:sp>
        <p:nvSpPr>
          <p:cNvPr id="12" name="矩形 11"/>
          <p:cNvSpPr/>
          <p:nvPr/>
        </p:nvSpPr>
        <p:spPr>
          <a:xfrm>
            <a:off x="4942854" y="5543065"/>
            <a:ext cx="1074333" cy="369332"/>
          </a:xfrm>
          <a:prstGeom prst="rect">
            <a:avLst/>
          </a:prstGeom>
        </p:spPr>
        <p:txBody>
          <a:bodyPr wrap="none">
            <a:spAutoFit/>
          </a:bodyPr>
          <a:lstStyle/>
          <a:p>
            <a:r>
              <a:rPr lang="en-US" altLang="zh-CN" dirty="0" err="1">
                <a:latin typeface="微软雅黑" panose="020B0503020204020204" pitchFamily="34" charset="-122"/>
                <a:ea typeface="微软雅黑" panose="020B0503020204020204" pitchFamily="34" charset="-122"/>
              </a:rPr>
              <a:t>IceCube</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58572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26407A-E821-4C1A-B99C-CCD1F1D91CA4}"/>
              </a:ext>
            </a:extLst>
          </p:cNvPr>
          <p:cNvSpPr>
            <a:spLocks noGrp="1"/>
          </p:cNvSpPr>
          <p:nvPr>
            <p:ph type="title"/>
          </p:nvPr>
        </p:nvSpPr>
        <p:spPr>
          <a:xfrm>
            <a:off x="1199456" y="196667"/>
            <a:ext cx="10331990" cy="795622"/>
          </a:xfrm>
        </p:spPr>
        <p:txBody>
          <a:bodyPr>
            <a:normAutofit/>
          </a:bodyPr>
          <a:lstStyle/>
          <a:p>
            <a:pPr algn="ctr"/>
            <a:r>
              <a:rPr lang="zh-CN" altLang="en-US" b="1" dirty="0">
                <a:solidFill>
                  <a:srgbClr val="0000FF"/>
                </a:solidFill>
              </a:rPr>
              <a:t>“多信使、多波段”天文时代的伽马暴探测</a:t>
            </a:r>
          </a:p>
        </p:txBody>
      </p:sp>
      <p:pic>
        <p:nvPicPr>
          <p:cNvPr id="5" name="图片 4">
            <a:extLst>
              <a:ext uri="{FF2B5EF4-FFF2-40B4-BE49-F238E27FC236}">
                <a16:creationId xmlns:a16="http://schemas.microsoft.com/office/drawing/2014/main" id="{5E10F971-0B5B-4205-BAB8-5D6CCADB7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145798"/>
            <a:ext cx="4061584" cy="2394977"/>
          </a:xfrm>
          <a:prstGeom prst="rect">
            <a:avLst/>
          </a:prstGeom>
        </p:spPr>
      </p:pic>
      <p:pic>
        <p:nvPicPr>
          <p:cNvPr id="6" name="Picture 4" descr="See the source image">
            <a:extLst>
              <a:ext uri="{FF2B5EF4-FFF2-40B4-BE49-F238E27FC236}">
                <a16:creationId xmlns:a16="http://schemas.microsoft.com/office/drawing/2014/main" id="{004E7656-87FA-4D75-80AE-A6C9FD1F3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2" y="1145797"/>
            <a:ext cx="3843407" cy="240010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B9F20995-D0BE-43C5-A58E-F25AECB66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4786" y="1140671"/>
            <a:ext cx="3198632" cy="2394977"/>
          </a:xfrm>
          <a:prstGeom prst="rect">
            <a:avLst/>
          </a:prstGeom>
        </p:spPr>
      </p:pic>
      <p:sp>
        <p:nvSpPr>
          <p:cNvPr id="3" name="矩形 2">
            <a:extLst>
              <a:ext uri="{FF2B5EF4-FFF2-40B4-BE49-F238E27FC236}">
                <a16:creationId xmlns:a16="http://schemas.microsoft.com/office/drawing/2014/main" id="{8D017EA8-4C31-4044-A4A6-7E26804BAB51}"/>
              </a:ext>
            </a:extLst>
          </p:cNvPr>
          <p:cNvSpPr/>
          <p:nvPr/>
        </p:nvSpPr>
        <p:spPr>
          <a:xfrm>
            <a:off x="582103" y="3600645"/>
            <a:ext cx="3280065"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空间</a:t>
            </a:r>
            <a:r>
              <a:rPr lang="en-US" altLang="zh-CN" sz="2000" dirty="0">
                <a:latin typeface="微软雅黑" panose="020B0503020204020204" pitchFamily="34" charset="-122"/>
                <a:ea typeface="微软雅黑" panose="020B0503020204020204" pitchFamily="34" charset="-122"/>
              </a:rPr>
              <a:t>X</a:t>
            </a:r>
            <a:r>
              <a:rPr lang="zh-CN" altLang="en-US" sz="2000" dirty="0">
                <a:latin typeface="微软雅黑" panose="020B0503020204020204" pitchFamily="34" charset="-122"/>
                <a:ea typeface="微软雅黑" panose="020B0503020204020204" pitchFamily="34" charset="-122"/>
              </a:rPr>
              <a:t>射线</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伽马射线望远镜</a:t>
            </a:r>
          </a:p>
        </p:txBody>
      </p:sp>
      <p:sp>
        <p:nvSpPr>
          <p:cNvPr id="7" name="矩形 6">
            <a:extLst>
              <a:ext uri="{FF2B5EF4-FFF2-40B4-BE49-F238E27FC236}">
                <a16:creationId xmlns:a16="http://schemas.microsoft.com/office/drawing/2014/main" id="{CAC46702-36F4-49F8-8D62-1BF3350C8C22}"/>
              </a:ext>
            </a:extLst>
          </p:cNvPr>
          <p:cNvSpPr/>
          <p:nvPr/>
        </p:nvSpPr>
        <p:spPr>
          <a:xfrm>
            <a:off x="5335984" y="3600645"/>
            <a:ext cx="1980029"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地面光学望远镜</a:t>
            </a:r>
          </a:p>
        </p:txBody>
      </p:sp>
      <p:sp>
        <p:nvSpPr>
          <p:cNvPr id="8" name="矩形 7">
            <a:extLst>
              <a:ext uri="{FF2B5EF4-FFF2-40B4-BE49-F238E27FC236}">
                <a16:creationId xmlns:a16="http://schemas.microsoft.com/office/drawing/2014/main" id="{9181ACCC-F9FA-4191-BAEE-D3AA37F0D4C1}"/>
              </a:ext>
            </a:extLst>
          </p:cNvPr>
          <p:cNvSpPr/>
          <p:nvPr/>
        </p:nvSpPr>
        <p:spPr>
          <a:xfrm>
            <a:off x="8856774" y="3578141"/>
            <a:ext cx="2492990"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“天眼”射电望远镜</a:t>
            </a:r>
          </a:p>
        </p:txBody>
      </p:sp>
      <p:pic>
        <p:nvPicPr>
          <p:cNvPr id="9" name="Picture 2">
            <a:extLst>
              <a:ext uri="{FF2B5EF4-FFF2-40B4-BE49-F238E27FC236}">
                <a16:creationId xmlns:a16="http://schemas.microsoft.com/office/drawing/2014/main" id="{5737D97A-94E6-4271-9D81-ABDFD2062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239" y="4060625"/>
            <a:ext cx="3026991" cy="223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a:extLst>
              <a:ext uri="{FF2B5EF4-FFF2-40B4-BE49-F238E27FC236}">
                <a16:creationId xmlns:a16="http://schemas.microsoft.com/office/drawing/2014/main" id="{C283BC60-DFC1-4476-B58A-7E6A1FD8D81F}"/>
              </a:ext>
            </a:extLst>
          </p:cNvPr>
          <p:cNvPicPr>
            <a:picLocks noChangeAspect="1"/>
          </p:cNvPicPr>
          <p:nvPr/>
        </p:nvPicPr>
        <p:blipFill>
          <a:blip r:embed="rId6"/>
          <a:stretch>
            <a:fillRect/>
          </a:stretch>
        </p:blipFill>
        <p:spPr>
          <a:xfrm>
            <a:off x="7536160" y="4172807"/>
            <a:ext cx="4274928" cy="2009992"/>
          </a:xfrm>
          <a:prstGeom prst="rect">
            <a:avLst/>
          </a:prstGeom>
        </p:spPr>
      </p:pic>
      <p:sp>
        <p:nvSpPr>
          <p:cNvPr id="11" name="矩形 10">
            <a:extLst>
              <a:ext uri="{FF2B5EF4-FFF2-40B4-BE49-F238E27FC236}">
                <a16:creationId xmlns:a16="http://schemas.microsoft.com/office/drawing/2014/main" id="{2CF11434-E5F9-4F63-8DDA-55138E5E8D50}"/>
              </a:ext>
            </a:extLst>
          </p:cNvPr>
          <p:cNvSpPr/>
          <p:nvPr/>
        </p:nvSpPr>
        <p:spPr>
          <a:xfrm>
            <a:off x="1103719" y="6387558"/>
            <a:ext cx="1980029"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引力波（地面）</a:t>
            </a:r>
          </a:p>
        </p:txBody>
      </p:sp>
      <p:sp>
        <p:nvSpPr>
          <p:cNvPr id="12" name="矩形 11">
            <a:extLst>
              <a:ext uri="{FF2B5EF4-FFF2-40B4-BE49-F238E27FC236}">
                <a16:creationId xmlns:a16="http://schemas.microsoft.com/office/drawing/2014/main" id="{9FFAB0B7-F4DE-4688-8FA4-65232546EA2C}"/>
              </a:ext>
            </a:extLst>
          </p:cNvPr>
          <p:cNvSpPr/>
          <p:nvPr/>
        </p:nvSpPr>
        <p:spPr>
          <a:xfrm>
            <a:off x="9379995" y="6308113"/>
            <a:ext cx="954107"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宇宙线</a:t>
            </a:r>
          </a:p>
        </p:txBody>
      </p:sp>
      <p:pic>
        <p:nvPicPr>
          <p:cNvPr id="14" name="图片 13">
            <a:extLst>
              <a:ext uri="{FF2B5EF4-FFF2-40B4-BE49-F238E27FC236}">
                <a16:creationId xmlns:a16="http://schemas.microsoft.com/office/drawing/2014/main" id="{E43E1ADF-7CC9-44EF-A786-C95CFA50C0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7296" y="4089518"/>
            <a:ext cx="2848798" cy="2176569"/>
          </a:xfrm>
          <a:prstGeom prst="rect">
            <a:avLst/>
          </a:prstGeom>
        </p:spPr>
      </p:pic>
      <p:sp>
        <p:nvSpPr>
          <p:cNvPr id="15" name="矩形 14">
            <a:extLst>
              <a:ext uri="{FF2B5EF4-FFF2-40B4-BE49-F238E27FC236}">
                <a16:creationId xmlns:a16="http://schemas.microsoft.com/office/drawing/2014/main" id="{41F8A811-2D1C-4EDB-996A-B237B7E40F31}"/>
              </a:ext>
            </a:extLst>
          </p:cNvPr>
          <p:cNvSpPr/>
          <p:nvPr/>
        </p:nvSpPr>
        <p:spPr>
          <a:xfrm>
            <a:off x="5335984" y="6368023"/>
            <a:ext cx="954107"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中微子</a:t>
            </a:r>
          </a:p>
        </p:txBody>
      </p:sp>
    </p:spTree>
    <p:extLst>
      <p:ext uri="{BB962C8B-B14F-4D97-AF65-F5344CB8AC3E}">
        <p14:creationId xmlns:p14="http://schemas.microsoft.com/office/powerpoint/2010/main" val="3052819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00F4EB-9CE3-425D-BB85-A13382AA77E4}"/>
              </a:ext>
            </a:extLst>
          </p:cNvPr>
          <p:cNvSpPr>
            <a:spLocks noGrp="1"/>
          </p:cNvSpPr>
          <p:nvPr>
            <p:ph type="title"/>
          </p:nvPr>
        </p:nvSpPr>
        <p:spPr>
          <a:xfrm>
            <a:off x="838200" y="116632"/>
            <a:ext cx="10515600" cy="1325563"/>
          </a:xfrm>
        </p:spPr>
        <p:txBody>
          <a:bodyPr/>
          <a:lstStyle/>
          <a:p>
            <a:r>
              <a:rPr lang="zh-CN" altLang="en-US" b="1" dirty="0">
                <a:solidFill>
                  <a:srgbClr val="0000FF"/>
                </a:solidFill>
              </a:rPr>
              <a:t>多信使观测设备联合确定伽马暴的起源</a:t>
            </a:r>
          </a:p>
        </p:txBody>
      </p:sp>
      <p:pic>
        <p:nvPicPr>
          <p:cNvPr id="7" name="图片 6">
            <a:extLst>
              <a:ext uri="{FF2B5EF4-FFF2-40B4-BE49-F238E27FC236}">
                <a16:creationId xmlns:a16="http://schemas.microsoft.com/office/drawing/2014/main" id="{3E2A92FA-262B-4D35-985A-5DC9EA871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27" y="1690690"/>
            <a:ext cx="8744546" cy="4906662"/>
          </a:xfrm>
          <a:prstGeom prst="rect">
            <a:avLst/>
          </a:prstGeom>
        </p:spPr>
      </p:pic>
    </p:spTree>
    <p:extLst>
      <p:ext uri="{BB962C8B-B14F-4D97-AF65-F5344CB8AC3E}">
        <p14:creationId xmlns:p14="http://schemas.microsoft.com/office/powerpoint/2010/main" val="620999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C7500-6ECA-49BA-99A4-64E8EC302852}"/>
              </a:ext>
            </a:extLst>
          </p:cNvPr>
          <p:cNvSpPr>
            <a:spLocks noGrp="1"/>
          </p:cNvSpPr>
          <p:nvPr>
            <p:ph type="title"/>
          </p:nvPr>
        </p:nvSpPr>
        <p:spPr>
          <a:xfrm>
            <a:off x="704250" y="114916"/>
            <a:ext cx="5247733" cy="750888"/>
          </a:xfrm>
        </p:spPr>
        <p:txBody>
          <a:bodyPr>
            <a:normAutofit/>
          </a:bodyPr>
          <a:lstStyle/>
          <a:p>
            <a:r>
              <a:rPr lang="zh-CN" altLang="en-US" dirty="0"/>
              <a:t>机遇与挑战</a:t>
            </a:r>
          </a:p>
        </p:txBody>
      </p:sp>
      <p:sp>
        <p:nvSpPr>
          <p:cNvPr id="3" name="内容占位符 2">
            <a:extLst>
              <a:ext uri="{FF2B5EF4-FFF2-40B4-BE49-F238E27FC236}">
                <a16:creationId xmlns:a16="http://schemas.microsoft.com/office/drawing/2014/main" id="{9CC4495F-7F79-4E9B-82F6-9DEF35631E6D}"/>
              </a:ext>
            </a:extLst>
          </p:cNvPr>
          <p:cNvSpPr>
            <a:spLocks noGrp="1"/>
          </p:cNvSpPr>
          <p:nvPr>
            <p:ph idx="1"/>
          </p:nvPr>
        </p:nvSpPr>
        <p:spPr>
          <a:xfrm>
            <a:off x="263352" y="941655"/>
            <a:ext cx="6624735" cy="2010787"/>
          </a:xfrm>
          <a:solidFill>
            <a:schemeClr val="accent4">
              <a:lumMod val="20000"/>
              <a:lumOff val="80000"/>
            </a:schemeClr>
          </a:solidFill>
        </p:spPr>
        <p:txBody>
          <a:bodyPr>
            <a:normAutofit/>
          </a:bodyPr>
          <a:lstStyle/>
          <a:p>
            <a:r>
              <a:rPr lang="zh-CN" altLang="en-US" dirty="0">
                <a:cs typeface="华文细黑"/>
              </a:rPr>
              <a:t>引力波探测器不断升级，重大研究机遇</a:t>
            </a:r>
            <a:endParaRPr lang="en-US" altLang="zh-CN" dirty="0">
              <a:cs typeface="华文细黑"/>
            </a:endParaRPr>
          </a:p>
          <a:p>
            <a:pPr fontAlgn="auto">
              <a:spcAft>
                <a:spcPts val="0"/>
              </a:spcAft>
            </a:pPr>
            <a:r>
              <a:rPr lang="zh-CN" altLang="en-US" dirty="0">
                <a:cs typeface="华文细黑"/>
              </a:rPr>
              <a:t>国内外现有高能探测设备探测性能不足</a:t>
            </a:r>
            <a:endParaRPr lang="en-US" altLang="zh-CN" dirty="0">
              <a:cs typeface="华文细黑"/>
            </a:endParaRPr>
          </a:p>
          <a:p>
            <a:pPr lvl="1" fontAlgn="auto">
              <a:lnSpc>
                <a:spcPct val="110000"/>
              </a:lnSpc>
              <a:spcAft>
                <a:spcPts val="0"/>
              </a:spcAft>
            </a:pPr>
            <a:r>
              <a:rPr lang="en-US" altLang="zh-CN" dirty="0">
                <a:cs typeface="华文细黑"/>
              </a:rPr>
              <a:t>Fermi/GBM,</a:t>
            </a:r>
            <a:r>
              <a:rPr lang="zh-CN" altLang="en-US" dirty="0">
                <a:cs typeface="华文细黑"/>
              </a:rPr>
              <a:t> </a:t>
            </a:r>
            <a:r>
              <a:rPr lang="en-US" altLang="zh-CN" dirty="0">
                <a:cs typeface="华文细黑"/>
              </a:rPr>
              <a:t>INTEGRAL/SPI-ACS, Konus-Wind, Swift/BAT,</a:t>
            </a:r>
            <a:r>
              <a:rPr lang="zh-CN" altLang="en-US" dirty="0">
                <a:cs typeface="华文细黑"/>
              </a:rPr>
              <a:t> </a:t>
            </a:r>
            <a:r>
              <a:rPr lang="en-US" altLang="zh-CN" i="1" dirty="0">
                <a:cs typeface="华文细黑"/>
              </a:rPr>
              <a:t>Insight</a:t>
            </a:r>
            <a:r>
              <a:rPr lang="en-US" altLang="zh-CN" dirty="0">
                <a:cs typeface="华文细黑"/>
              </a:rPr>
              <a:t>-HXMT(</a:t>
            </a:r>
            <a:r>
              <a:rPr lang="zh-CN" altLang="en-US" dirty="0">
                <a:cs typeface="华文细黑"/>
              </a:rPr>
              <a:t>慧眼）</a:t>
            </a:r>
            <a:endParaRPr lang="en-US" altLang="zh-CN" dirty="0">
              <a:cs typeface="华文细黑"/>
            </a:endParaRPr>
          </a:p>
          <a:p>
            <a:pPr lvl="1" fontAlgn="auto">
              <a:lnSpc>
                <a:spcPct val="110000"/>
              </a:lnSpc>
              <a:spcAft>
                <a:spcPts val="0"/>
              </a:spcAft>
            </a:pPr>
            <a:r>
              <a:rPr lang="zh-CN" altLang="en-US" b="1" dirty="0">
                <a:solidFill>
                  <a:srgbClr val="C00000"/>
                </a:solidFill>
                <a:cs typeface="华文细黑"/>
              </a:rPr>
              <a:t>视场、灵敏度、定位能力、能量范围、 伽马暴鉴别</a:t>
            </a:r>
            <a:endParaRPr lang="en-US" altLang="zh-CN" b="1" dirty="0">
              <a:solidFill>
                <a:srgbClr val="C00000"/>
              </a:solidFill>
              <a:cs typeface="华文细黑"/>
            </a:endParaRPr>
          </a:p>
        </p:txBody>
      </p:sp>
      <p:pic>
        <p:nvPicPr>
          <p:cNvPr id="5" name="Picture 2" descr="Snip20160725_7.png">
            <a:extLst>
              <a:ext uri="{FF2B5EF4-FFF2-40B4-BE49-F238E27FC236}">
                <a16:creationId xmlns:a16="http://schemas.microsoft.com/office/drawing/2014/main" id="{D0415F1A-4270-4D69-AFFC-C0FB7A8CF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112" y="219409"/>
            <a:ext cx="4975098" cy="2031000"/>
          </a:xfrm>
          <a:prstGeom prst="rect">
            <a:avLst/>
          </a:prstGeom>
        </p:spPr>
      </p:pic>
      <p:sp>
        <p:nvSpPr>
          <p:cNvPr id="6" name="矩形 5">
            <a:extLst>
              <a:ext uri="{FF2B5EF4-FFF2-40B4-BE49-F238E27FC236}">
                <a16:creationId xmlns:a16="http://schemas.microsoft.com/office/drawing/2014/main" id="{13C3141C-F666-4D83-AFEA-B5D3AE188F41}"/>
              </a:ext>
            </a:extLst>
          </p:cNvPr>
          <p:cNvSpPr/>
          <p:nvPr/>
        </p:nvSpPr>
        <p:spPr>
          <a:xfrm>
            <a:off x="7384521" y="2410244"/>
            <a:ext cx="4160563" cy="369332"/>
          </a:xfrm>
          <a:prstGeom prst="rect">
            <a:avLst/>
          </a:prstGeom>
        </p:spPr>
        <p:txBody>
          <a:bodyPr wrap="none">
            <a:spAutoFit/>
          </a:bodyPr>
          <a:lstStyle/>
          <a:p>
            <a:pPr algn="ctr"/>
            <a:r>
              <a:rPr lang="en-US" altLang="zh-CN" dirty="0">
                <a:latin typeface="微软雅黑" panose="020B0503020204020204" pitchFamily="34" charset="-122"/>
                <a:ea typeface="微软雅黑" panose="020B0503020204020204" pitchFamily="34" charset="-122"/>
              </a:rPr>
              <a:t>LIGO</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Virgo</a:t>
            </a:r>
            <a:r>
              <a:rPr lang="zh-CN" altLang="en-US" dirty="0">
                <a:latin typeface="微软雅黑" panose="020B0503020204020204" pitchFamily="34" charset="-122"/>
                <a:ea typeface="微软雅黑" panose="020B0503020204020204" pitchFamily="34" charset="-122"/>
              </a:rPr>
              <a:t>灵敏度升级计划</a:t>
            </a:r>
            <a:r>
              <a:rPr lang="en-US" altLang="zh-CN" dirty="0">
                <a:latin typeface="微软雅黑" panose="020B0503020204020204" pitchFamily="34" charset="-122"/>
                <a:ea typeface="微软雅黑" panose="020B0503020204020204" pitchFamily="34" charset="-122"/>
              </a:rPr>
              <a:t>(2016</a:t>
            </a:r>
            <a:r>
              <a:rPr lang="zh-CN" altLang="en-US" dirty="0">
                <a:latin typeface="微软雅黑" panose="020B0503020204020204" pitchFamily="34" charset="-122"/>
                <a:ea typeface="微软雅黑" panose="020B0503020204020204" pitchFamily="34" charset="-122"/>
              </a:rPr>
              <a:t>版</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16" name="灯片编号占位符 3">
            <a:extLst>
              <a:ext uri="{FF2B5EF4-FFF2-40B4-BE49-F238E27FC236}">
                <a16:creationId xmlns:a16="http://schemas.microsoft.com/office/drawing/2014/main" id="{AF6CDBD8-A1D1-42B3-88AA-AAB022EDB023}"/>
              </a:ext>
            </a:extLst>
          </p:cNvPr>
          <p:cNvSpPr txBox="1">
            <a:spLocks/>
          </p:cNvSpPr>
          <p:nvPr/>
        </p:nvSpPr>
        <p:spPr>
          <a:xfrm>
            <a:off x="8801884" y="6469143"/>
            <a:ext cx="2743200" cy="365125"/>
          </a:xfrm>
          <a:prstGeom prst="rect">
            <a:avLst/>
          </a:prstGeom>
        </p:spPr>
        <p:txBody>
          <a:bodyPr vert="horz" lIns="91440" tIns="45720" rIns="91440" bIns="45720" rtlCol="0" anchor="ctr"/>
          <a:lstStyle>
            <a:defPPr>
              <a:defRPr lang="zh-CN"/>
            </a:defPPr>
            <a:lvl1pPr algn="r" rtl="0" eaLnBrk="0" fontAlgn="base" hangingPunct="0">
              <a:spcBef>
                <a:spcPct val="0"/>
              </a:spcBef>
              <a:spcAft>
                <a:spcPct val="0"/>
              </a:spcAft>
              <a:defRPr sz="1400" kern="1200">
                <a:solidFill>
                  <a:schemeClr val="tx1">
                    <a:tint val="75000"/>
                  </a:schemeClr>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fld id="{C3097149-1E52-4B4B-8ACA-C18CD0D55D8A}" type="slidenum">
              <a:rPr lang="zh-CN" altLang="en-US" smtClean="0"/>
              <a:pPr>
                <a:defRPr/>
              </a:pPr>
              <a:t>69</a:t>
            </a:fld>
            <a:endParaRPr lang="zh-CN" altLang="en-US" dirty="0"/>
          </a:p>
        </p:txBody>
      </p:sp>
      <p:pic>
        <p:nvPicPr>
          <p:cNvPr id="17" name="图片 16">
            <a:extLst>
              <a:ext uri="{FF2B5EF4-FFF2-40B4-BE49-F238E27FC236}">
                <a16:creationId xmlns:a16="http://schemas.microsoft.com/office/drawing/2014/main" id="{62CA57E7-8C62-479A-9488-10D41958689E}"/>
              </a:ext>
            </a:extLst>
          </p:cNvPr>
          <p:cNvPicPr>
            <a:picLocks noChangeAspect="1"/>
          </p:cNvPicPr>
          <p:nvPr/>
        </p:nvPicPr>
        <p:blipFill>
          <a:blip r:embed="rId3"/>
          <a:stretch>
            <a:fillRect/>
          </a:stretch>
        </p:blipFill>
        <p:spPr>
          <a:xfrm>
            <a:off x="454636" y="5455538"/>
            <a:ext cx="3796777" cy="1268760"/>
          </a:xfrm>
          <a:prstGeom prst="rect">
            <a:avLst/>
          </a:prstGeom>
        </p:spPr>
      </p:pic>
      <p:pic>
        <p:nvPicPr>
          <p:cNvPr id="18" name="图片 17">
            <a:extLst>
              <a:ext uri="{FF2B5EF4-FFF2-40B4-BE49-F238E27FC236}">
                <a16:creationId xmlns:a16="http://schemas.microsoft.com/office/drawing/2014/main" id="{A3E2332A-924A-4422-8BC4-D75356899617}"/>
              </a:ext>
            </a:extLst>
          </p:cNvPr>
          <p:cNvPicPr>
            <a:picLocks noChangeAspect="1"/>
          </p:cNvPicPr>
          <p:nvPr/>
        </p:nvPicPr>
        <p:blipFill>
          <a:blip r:embed="rId4"/>
          <a:stretch>
            <a:fillRect/>
          </a:stretch>
        </p:blipFill>
        <p:spPr>
          <a:xfrm>
            <a:off x="4697413" y="5310707"/>
            <a:ext cx="3443669" cy="1436083"/>
          </a:xfrm>
          <a:prstGeom prst="rect">
            <a:avLst/>
          </a:prstGeom>
        </p:spPr>
      </p:pic>
      <p:pic>
        <p:nvPicPr>
          <p:cNvPr id="19" name="Picture 2">
            <a:extLst>
              <a:ext uri="{FF2B5EF4-FFF2-40B4-BE49-F238E27FC236}">
                <a16:creationId xmlns:a16="http://schemas.microsoft.com/office/drawing/2014/main" id="{22408015-1221-490E-83F6-CD52ED30EC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783"/>
          <a:stretch/>
        </p:blipFill>
        <p:spPr bwMode="auto">
          <a:xfrm>
            <a:off x="911424" y="3140124"/>
            <a:ext cx="2380403" cy="216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等腰三角形 19">
            <a:extLst>
              <a:ext uri="{FF2B5EF4-FFF2-40B4-BE49-F238E27FC236}">
                <a16:creationId xmlns:a16="http://schemas.microsoft.com/office/drawing/2014/main" id="{6524D551-F635-4F44-84E2-2741F1FEC357}"/>
              </a:ext>
            </a:extLst>
          </p:cNvPr>
          <p:cNvSpPr/>
          <p:nvPr/>
        </p:nvSpPr>
        <p:spPr>
          <a:xfrm rot="20919684">
            <a:off x="122130" y="3812526"/>
            <a:ext cx="3958991" cy="853631"/>
          </a:xfrm>
          <a:prstGeom prst="triangle">
            <a:avLst/>
          </a:prstGeom>
          <a:solidFill>
            <a:srgbClr val="2FDDB4">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Picture 2">
            <a:extLst>
              <a:ext uri="{FF2B5EF4-FFF2-40B4-BE49-F238E27FC236}">
                <a16:creationId xmlns:a16="http://schemas.microsoft.com/office/drawing/2014/main" id="{4195DA8F-7AE4-4C1A-8DA2-6ACA2C9417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0817" y="3140124"/>
            <a:ext cx="3659228" cy="197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圆角矩形 15">
            <a:extLst>
              <a:ext uri="{FF2B5EF4-FFF2-40B4-BE49-F238E27FC236}">
                <a16:creationId xmlns:a16="http://schemas.microsoft.com/office/drawing/2014/main" id="{038A793B-FE5E-451B-8533-94EAE82452D0}"/>
              </a:ext>
            </a:extLst>
          </p:cNvPr>
          <p:cNvSpPr/>
          <p:nvPr/>
        </p:nvSpPr>
        <p:spPr>
          <a:xfrm>
            <a:off x="441770" y="6383044"/>
            <a:ext cx="3796777" cy="360040"/>
          </a:xfrm>
          <a:prstGeom prst="roundRect">
            <a:avLst>
              <a:gd name="adj" fmla="val 0"/>
            </a:avLst>
          </a:prstGeom>
          <a:solidFill>
            <a:srgbClr val="FFFF00">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6">
            <a:extLst>
              <a:ext uri="{FF2B5EF4-FFF2-40B4-BE49-F238E27FC236}">
                <a16:creationId xmlns:a16="http://schemas.microsoft.com/office/drawing/2014/main" id="{907E3BA0-F43E-4E6E-A71F-D4239F6089F0}"/>
              </a:ext>
            </a:extLst>
          </p:cNvPr>
          <p:cNvSpPr/>
          <p:nvPr/>
        </p:nvSpPr>
        <p:spPr>
          <a:xfrm>
            <a:off x="4568948" y="6178274"/>
            <a:ext cx="3572134" cy="564810"/>
          </a:xfrm>
          <a:prstGeom prst="roundRect">
            <a:avLst/>
          </a:prstGeom>
          <a:solidFill>
            <a:srgbClr val="FFFF00">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CAD3BC02-465E-406F-AC20-149EE81D8C58}"/>
              </a:ext>
            </a:extLst>
          </p:cNvPr>
          <p:cNvPicPr>
            <a:picLocks noChangeAspect="1"/>
          </p:cNvPicPr>
          <p:nvPr/>
        </p:nvPicPr>
        <p:blipFill rotWithShape="1">
          <a:blip r:embed="rId7">
            <a:extLst>
              <a:ext uri="{28A0092B-C50C-407E-A947-70E740481C1C}">
                <a14:useLocalDpi xmlns:a14="http://schemas.microsoft.com/office/drawing/2010/main" val="0"/>
              </a:ext>
            </a:extLst>
          </a:blip>
          <a:srcRect t="27728" b="26058"/>
          <a:stretch/>
        </p:blipFill>
        <p:spPr>
          <a:xfrm>
            <a:off x="8036435" y="3065502"/>
            <a:ext cx="4036230" cy="2265421"/>
          </a:xfrm>
          <a:prstGeom prst="rect">
            <a:avLst/>
          </a:prstGeom>
        </p:spPr>
      </p:pic>
      <p:sp>
        <p:nvSpPr>
          <p:cNvPr id="4" name="矩形 3">
            <a:extLst>
              <a:ext uri="{FF2B5EF4-FFF2-40B4-BE49-F238E27FC236}">
                <a16:creationId xmlns:a16="http://schemas.microsoft.com/office/drawing/2014/main" id="{146053A0-6B0B-4EDA-84EE-CCCECB79EC7A}"/>
              </a:ext>
            </a:extLst>
          </p:cNvPr>
          <p:cNvSpPr/>
          <p:nvPr/>
        </p:nvSpPr>
        <p:spPr>
          <a:xfrm>
            <a:off x="8115557" y="5616849"/>
            <a:ext cx="3877985"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空间粒子事件对伽马暴证认造成干扰</a:t>
            </a:r>
          </a:p>
        </p:txBody>
      </p:sp>
    </p:spTree>
    <p:extLst>
      <p:ext uri="{BB962C8B-B14F-4D97-AF65-F5344CB8AC3E}">
        <p14:creationId xmlns:p14="http://schemas.microsoft.com/office/powerpoint/2010/main" val="174257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88DAD-974D-4B75-82D4-8AC33B8AC032}"/>
              </a:ext>
            </a:extLst>
          </p:cNvPr>
          <p:cNvSpPr>
            <a:spLocks noGrp="1"/>
          </p:cNvSpPr>
          <p:nvPr>
            <p:ph type="title"/>
          </p:nvPr>
        </p:nvSpPr>
        <p:spPr>
          <a:xfrm>
            <a:off x="838200" y="2276872"/>
            <a:ext cx="10515600" cy="750888"/>
          </a:xfrm>
        </p:spPr>
        <p:txBody>
          <a:bodyPr/>
          <a:lstStyle/>
          <a:p>
            <a:r>
              <a:rPr lang="zh-CN" altLang="en-US" dirty="0"/>
              <a:t>伽马射线暴简介</a:t>
            </a:r>
          </a:p>
        </p:txBody>
      </p:sp>
      <p:sp>
        <p:nvSpPr>
          <p:cNvPr id="4" name="灯片编号占位符 3">
            <a:extLst>
              <a:ext uri="{FF2B5EF4-FFF2-40B4-BE49-F238E27FC236}">
                <a16:creationId xmlns:a16="http://schemas.microsoft.com/office/drawing/2014/main" id="{B4ADABE7-E723-4BB9-80E4-ADE868AD9EC9}"/>
              </a:ext>
            </a:extLst>
          </p:cNvPr>
          <p:cNvSpPr>
            <a:spLocks noGrp="1"/>
          </p:cNvSpPr>
          <p:nvPr>
            <p:ph type="sldNum" sz="quarter" idx="12"/>
          </p:nvPr>
        </p:nvSpPr>
        <p:spPr/>
        <p:txBody>
          <a:bodyPr/>
          <a:lstStyle/>
          <a:p>
            <a:pPr>
              <a:defRPr/>
            </a:pPr>
            <a:fld id="{C3097149-1E52-4B4B-8ACA-C18CD0D55D8A}" type="slidenum">
              <a:rPr lang="zh-CN" altLang="en-US" smtClean="0"/>
              <a:pPr>
                <a:defRPr/>
              </a:pPr>
              <a:t>7</a:t>
            </a:fld>
            <a:endParaRPr lang="zh-CN" altLang="en-US" dirty="0"/>
          </a:p>
        </p:txBody>
      </p:sp>
    </p:spTree>
    <p:extLst>
      <p:ext uri="{BB962C8B-B14F-4D97-AF65-F5344CB8AC3E}">
        <p14:creationId xmlns:p14="http://schemas.microsoft.com/office/powerpoint/2010/main" val="2536318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31504" y="158752"/>
            <a:ext cx="9036496" cy="749968"/>
          </a:xfrm>
        </p:spPr>
        <p:txBody>
          <a:bodyPr>
            <a:normAutofit/>
          </a:bodyPr>
          <a:lstStyle/>
          <a:p>
            <a:r>
              <a:rPr lang="zh-CN" altLang="en-US" dirty="0"/>
              <a:t>项目概念众多</a:t>
            </a:r>
          </a:p>
        </p:txBody>
      </p:sp>
      <p:sp>
        <p:nvSpPr>
          <p:cNvPr id="4" name="灯片编号占位符 3"/>
          <p:cNvSpPr>
            <a:spLocks noGrp="1"/>
          </p:cNvSpPr>
          <p:nvPr>
            <p:ph type="sldNum" sz="quarter" idx="12"/>
          </p:nvPr>
        </p:nvSpPr>
        <p:spPr/>
        <p:txBody>
          <a:bodyPr/>
          <a:lstStyle/>
          <a:p>
            <a:pPr>
              <a:defRPr/>
            </a:pPr>
            <a:fld id="{C3097149-1E52-4B4B-8ACA-C18CD0D55D8A}" type="slidenum">
              <a:rPr lang="zh-CN" altLang="en-US" smtClean="0"/>
              <a:pPr>
                <a:defRPr/>
              </a:pPr>
              <a:t>70</a:t>
            </a:fld>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775" y="1046942"/>
            <a:ext cx="5345682" cy="3662697"/>
          </a:xfrm>
          <a:prstGeom prst="rect">
            <a:avLst/>
          </a:prstGeom>
          <a:ln>
            <a:solidFill>
              <a:schemeClr val="tx1"/>
            </a:solidFill>
          </a:ln>
        </p:spPr>
      </p:pic>
      <p:sp>
        <p:nvSpPr>
          <p:cNvPr id="3" name="内容占位符 2"/>
          <p:cNvSpPr>
            <a:spLocks noGrp="1"/>
          </p:cNvSpPr>
          <p:nvPr>
            <p:ph idx="1"/>
          </p:nvPr>
        </p:nvSpPr>
        <p:spPr>
          <a:xfrm>
            <a:off x="1387323" y="1046941"/>
            <a:ext cx="2979016" cy="5740748"/>
          </a:xfr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pPr>
              <a:lnSpc>
                <a:spcPct val="120000"/>
              </a:lnSpc>
            </a:pPr>
            <a:r>
              <a:rPr lang="en-US" altLang="zh-CN" dirty="0"/>
              <a:t>~20</a:t>
            </a:r>
            <a:r>
              <a:rPr lang="zh-CN" altLang="en-US" dirty="0"/>
              <a:t>项目概念</a:t>
            </a:r>
            <a:endParaRPr lang="en-US" altLang="zh-CN" dirty="0"/>
          </a:p>
          <a:p>
            <a:pPr lvl="1"/>
            <a:r>
              <a:rPr lang="en-US" altLang="zh-CN" dirty="0" err="1"/>
              <a:t>BlackCAT</a:t>
            </a:r>
            <a:endParaRPr lang="en-US" altLang="zh-CN" dirty="0"/>
          </a:p>
          <a:p>
            <a:pPr lvl="1"/>
            <a:r>
              <a:rPr lang="en-US" altLang="zh-CN" dirty="0" err="1">
                <a:solidFill>
                  <a:srgbClr val="00B050"/>
                </a:solidFill>
              </a:rPr>
              <a:t>BurstCube</a:t>
            </a:r>
            <a:endParaRPr lang="en-US" altLang="zh-CN" dirty="0">
              <a:solidFill>
                <a:srgbClr val="00B050"/>
              </a:solidFill>
            </a:endParaRPr>
          </a:p>
          <a:p>
            <a:pPr lvl="1"/>
            <a:r>
              <a:rPr lang="en-US" altLang="zh-CN" dirty="0"/>
              <a:t>Moonbeam</a:t>
            </a:r>
          </a:p>
          <a:p>
            <a:pPr lvl="1"/>
            <a:r>
              <a:rPr lang="en-US" altLang="zh-CN" dirty="0" err="1"/>
              <a:t>Nano</a:t>
            </a:r>
            <a:r>
              <a:rPr lang="en-US" altLang="zh-CN" dirty="0"/>
              <a:t>-Gam</a:t>
            </a:r>
          </a:p>
          <a:p>
            <a:pPr lvl="1"/>
            <a:r>
              <a:rPr lang="en-US" altLang="zh-CN" dirty="0"/>
              <a:t>Solar Neutrons</a:t>
            </a:r>
          </a:p>
          <a:p>
            <a:pPr lvl="1"/>
            <a:r>
              <a:rPr lang="en-US" altLang="zh-CN" dirty="0"/>
              <a:t>GRID</a:t>
            </a:r>
          </a:p>
          <a:p>
            <a:pPr lvl="1"/>
            <a:r>
              <a:rPr lang="en-US" altLang="zh-CN" dirty="0"/>
              <a:t>Camelot</a:t>
            </a:r>
          </a:p>
          <a:p>
            <a:pPr lvl="1"/>
            <a:r>
              <a:rPr lang="en-US" altLang="zh-CN" dirty="0"/>
              <a:t>Gifts/</a:t>
            </a:r>
            <a:r>
              <a:rPr lang="en-US" altLang="zh-CN" dirty="0" err="1"/>
              <a:t>Eirsat</a:t>
            </a:r>
            <a:endParaRPr lang="en-US" altLang="zh-CN" dirty="0"/>
          </a:p>
          <a:p>
            <a:pPr lvl="1"/>
            <a:r>
              <a:rPr lang="en-US" altLang="zh-CN" dirty="0">
                <a:solidFill>
                  <a:srgbClr val="00B050"/>
                </a:solidFill>
              </a:rPr>
              <a:t>HERMES</a:t>
            </a:r>
          </a:p>
          <a:p>
            <a:pPr lvl="1"/>
            <a:r>
              <a:rPr lang="en-US" altLang="zh-CN" dirty="0">
                <a:solidFill>
                  <a:srgbClr val="00B050"/>
                </a:solidFill>
              </a:rPr>
              <a:t>MERGER/</a:t>
            </a:r>
            <a:r>
              <a:rPr lang="en-US" altLang="zh-CN" dirty="0" err="1">
                <a:solidFill>
                  <a:srgbClr val="00B050"/>
                </a:solidFill>
              </a:rPr>
              <a:t>Glowbug</a:t>
            </a:r>
            <a:endParaRPr lang="en-US" altLang="zh-CN" dirty="0">
              <a:solidFill>
                <a:srgbClr val="00B050"/>
              </a:solidFill>
            </a:endParaRPr>
          </a:p>
          <a:p>
            <a:pPr lvl="1"/>
            <a:r>
              <a:rPr lang="en-US" altLang="zh-CN" dirty="0"/>
              <a:t>Sphinx</a:t>
            </a:r>
          </a:p>
          <a:p>
            <a:pPr lvl="1"/>
            <a:r>
              <a:rPr lang="en-US" altLang="zh-CN" dirty="0" err="1"/>
              <a:t>SPHiNX</a:t>
            </a:r>
            <a:endParaRPr lang="en-US" altLang="zh-CN" dirty="0"/>
          </a:p>
          <a:p>
            <a:pPr lvl="1"/>
            <a:r>
              <a:rPr lang="en-US" altLang="zh-CN" b="1" dirty="0" err="1">
                <a:solidFill>
                  <a:srgbClr val="C00000"/>
                </a:solidFill>
              </a:rPr>
              <a:t>StarBurst</a:t>
            </a:r>
            <a:endParaRPr lang="en-US" altLang="zh-CN" b="1" dirty="0">
              <a:solidFill>
                <a:srgbClr val="C00000"/>
              </a:solidFill>
            </a:endParaRPr>
          </a:p>
          <a:p>
            <a:pPr lvl="1"/>
            <a:r>
              <a:rPr lang="en-US" altLang="zh-CN" dirty="0"/>
              <a:t>PICSAT</a:t>
            </a:r>
          </a:p>
          <a:p>
            <a:pPr lvl="1"/>
            <a:r>
              <a:rPr lang="en-US" altLang="zh-CN" dirty="0" err="1"/>
              <a:t>RadCube</a:t>
            </a:r>
            <a:endParaRPr lang="en-US" altLang="zh-CN" dirty="0"/>
          </a:p>
          <a:p>
            <a:pPr lvl="1"/>
            <a:r>
              <a:rPr lang="en-US" altLang="zh-CN" dirty="0" err="1"/>
              <a:t>Skyhopper</a:t>
            </a:r>
            <a:endParaRPr lang="en-US" altLang="zh-CN" dirty="0"/>
          </a:p>
          <a:p>
            <a:pPr lvl="1"/>
            <a:r>
              <a:rPr lang="en-US" altLang="zh-CN" dirty="0"/>
              <a:t>UVI </a:t>
            </a:r>
            <a:r>
              <a:rPr lang="en-US" altLang="zh-CN" dirty="0" err="1"/>
              <a:t>BurstCube</a:t>
            </a:r>
            <a:endParaRPr lang="en-US" altLang="zh-CN" dirty="0"/>
          </a:p>
          <a:p>
            <a:pPr lvl="1"/>
            <a:r>
              <a:rPr lang="en-US" altLang="zh-CN" dirty="0" err="1"/>
              <a:t>MeVCube</a:t>
            </a:r>
            <a:endParaRPr lang="en-US" altLang="zh-CN" dirty="0"/>
          </a:p>
          <a:p>
            <a:pPr lvl="1"/>
            <a:r>
              <a:rPr lang="en-US" altLang="zh-CN" dirty="0" err="1"/>
              <a:t>Hibari</a:t>
            </a:r>
            <a:endParaRPr lang="en-US" altLang="zh-CN" dirty="0"/>
          </a:p>
          <a:p>
            <a:pPr lvl="1"/>
            <a:r>
              <a:rPr lang="en-US" altLang="zh-CN" dirty="0"/>
              <a:t>SiriusSat1,2</a:t>
            </a:r>
          </a:p>
        </p:txBody>
      </p:sp>
      <p:sp>
        <p:nvSpPr>
          <p:cNvPr id="7" name="矩形 6"/>
          <p:cNvSpPr/>
          <p:nvPr/>
        </p:nvSpPr>
        <p:spPr>
          <a:xfrm>
            <a:off x="6878950" y="862275"/>
            <a:ext cx="2982611"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dirty="0"/>
              <a:t>Sep2018@Budapest, Hungary</a:t>
            </a: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16133" y="4739027"/>
            <a:ext cx="3528392" cy="172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0296" y="4847859"/>
            <a:ext cx="1565064" cy="153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nvSpPr>
        <p:spPr>
          <a:xfrm>
            <a:off x="5346712" y="6382804"/>
            <a:ext cx="1736373" cy="369332"/>
          </a:xfrm>
          <a:prstGeom prst="rect">
            <a:avLst/>
          </a:prstGeom>
        </p:spPr>
        <p:txBody>
          <a:bodyPr wrap="none">
            <a:spAutoFit/>
          </a:bodyPr>
          <a:lstStyle/>
          <a:p>
            <a:pPr lvl="1"/>
            <a:r>
              <a:rPr lang="en-US" altLang="zh-CN" dirty="0" err="1">
                <a:solidFill>
                  <a:srgbClr val="00B050"/>
                </a:solidFill>
              </a:rPr>
              <a:t>BurstCube</a:t>
            </a:r>
            <a:endParaRPr lang="en-US" altLang="zh-CN" dirty="0">
              <a:solidFill>
                <a:srgbClr val="00B050"/>
              </a:solidFill>
            </a:endParaRPr>
          </a:p>
        </p:txBody>
      </p:sp>
      <p:sp>
        <p:nvSpPr>
          <p:cNvPr id="16" name="矩形 15"/>
          <p:cNvSpPr/>
          <p:nvPr/>
        </p:nvSpPr>
        <p:spPr>
          <a:xfrm>
            <a:off x="7924911" y="6365669"/>
            <a:ext cx="2634054" cy="369332"/>
          </a:xfrm>
          <a:prstGeom prst="rect">
            <a:avLst/>
          </a:prstGeom>
        </p:spPr>
        <p:txBody>
          <a:bodyPr wrap="none">
            <a:spAutoFit/>
          </a:bodyPr>
          <a:lstStyle/>
          <a:p>
            <a:pPr lvl="1"/>
            <a:r>
              <a:rPr lang="en-US" altLang="zh-CN" dirty="0">
                <a:solidFill>
                  <a:srgbClr val="00B050"/>
                </a:solidFill>
              </a:rPr>
              <a:t>MERGER/</a:t>
            </a:r>
            <a:r>
              <a:rPr lang="en-US" altLang="zh-CN" dirty="0" err="1">
                <a:solidFill>
                  <a:srgbClr val="00B050"/>
                </a:solidFill>
              </a:rPr>
              <a:t>Glowbug</a:t>
            </a:r>
            <a:endParaRPr lang="en-US" altLang="zh-CN" dirty="0">
              <a:solidFill>
                <a:srgbClr val="00B050"/>
              </a:solidFill>
            </a:endParaRPr>
          </a:p>
        </p:txBody>
      </p:sp>
    </p:spTree>
    <p:extLst>
      <p:ext uri="{BB962C8B-B14F-4D97-AF65-F5344CB8AC3E}">
        <p14:creationId xmlns:p14="http://schemas.microsoft.com/office/powerpoint/2010/main" val="513907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77397-C51B-4C9D-AF09-196AD8CBE842}"/>
              </a:ext>
            </a:extLst>
          </p:cNvPr>
          <p:cNvSpPr>
            <a:spLocks noGrp="1"/>
          </p:cNvSpPr>
          <p:nvPr>
            <p:ph type="title"/>
          </p:nvPr>
        </p:nvSpPr>
        <p:spPr/>
        <p:txBody>
          <a:bodyPr>
            <a:normAutofit/>
          </a:bodyPr>
          <a:lstStyle/>
          <a:p>
            <a:r>
              <a:rPr lang="zh-CN" altLang="en-US" dirty="0"/>
              <a:t>引力波暴高能电磁对应体全天监测器（</a:t>
            </a:r>
            <a:r>
              <a:rPr lang="en-US" altLang="zh-CN" dirty="0"/>
              <a:t>GECAM</a:t>
            </a:r>
            <a:r>
              <a:rPr lang="zh-CN" altLang="en-US" dirty="0"/>
              <a:t>）</a:t>
            </a:r>
          </a:p>
        </p:txBody>
      </p:sp>
      <p:sp>
        <p:nvSpPr>
          <p:cNvPr id="3" name="内容占位符 2">
            <a:extLst>
              <a:ext uri="{FF2B5EF4-FFF2-40B4-BE49-F238E27FC236}">
                <a16:creationId xmlns:a16="http://schemas.microsoft.com/office/drawing/2014/main" id="{3CD129FC-FE5F-4F8D-8FDD-C7D15952BD85}"/>
              </a:ext>
            </a:extLst>
          </p:cNvPr>
          <p:cNvSpPr>
            <a:spLocks noGrp="1"/>
          </p:cNvSpPr>
          <p:nvPr>
            <p:ph idx="1"/>
          </p:nvPr>
        </p:nvSpPr>
        <p:spPr/>
        <p:txBody>
          <a:bodyPr/>
          <a:lstStyle/>
          <a:p>
            <a:r>
              <a:rPr lang="en-US" altLang="zh-CN" dirty="0"/>
              <a:t>2016</a:t>
            </a:r>
            <a:r>
              <a:rPr lang="zh-CN" altLang="en-US" dirty="0"/>
              <a:t>年</a:t>
            </a:r>
            <a:r>
              <a:rPr lang="en-US" altLang="zh-CN" dirty="0"/>
              <a:t>3</a:t>
            </a:r>
            <a:r>
              <a:rPr lang="zh-CN" altLang="en-US" dirty="0"/>
              <a:t>月提出项目概念，</a:t>
            </a:r>
            <a:r>
              <a:rPr lang="en-US" altLang="zh-CN" dirty="0"/>
              <a:t>2018</a:t>
            </a:r>
            <a:r>
              <a:rPr lang="zh-CN" altLang="en-US" dirty="0"/>
              <a:t>年</a:t>
            </a:r>
            <a:r>
              <a:rPr lang="en-US" altLang="zh-CN" dirty="0"/>
              <a:t>7</a:t>
            </a:r>
            <a:r>
              <a:rPr lang="zh-CN" altLang="en-US" dirty="0"/>
              <a:t>月入选空间先导二期</a:t>
            </a:r>
          </a:p>
        </p:txBody>
      </p:sp>
      <p:sp>
        <p:nvSpPr>
          <p:cNvPr id="4" name="灯片编号占位符 3">
            <a:extLst>
              <a:ext uri="{FF2B5EF4-FFF2-40B4-BE49-F238E27FC236}">
                <a16:creationId xmlns:a16="http://schemas.microsoft.com/office/drawing/2014/main" id="{4073EFCA-1771-4D28-B856-6D98D47F76E6}"/>
              </a:ext>
            </a:extLst>
          </p:cNvPr>
          <p:cNvSpPr>
            <a:spLocks noGrp="1"/>
          </p:cNvSpPr>
          <p:nvPr>
            <p:ph type="sldNum" sz="quarter" idx="12"/>
          </p:nvPr>
        </p:nvSpPr>
        <p:spPr/>
        <p:txBody>
          <a:bodyPr/>
          <a:lstStyle/>
          <a:p>
            <a:pPr>
              <a:defRPr/>
            </a:pPr>
            <a:fld id="{C3097149-1E52-4B4B-8ACA-C18CD0D55D8A}" type="slidenum">
              <a:rPr lang="zh-CN" altLang="en-US" smtClean="0"/>
              <a:pPr>
                <a:defRPr/>
              </a:pPr>
              <a:t>71</a:t>
            </a:fld>
            <a:endParaRPr lang="zh-CN" altLang="en-US" dirty="0"/>
          </a:p>
        </p:txBody>
      </p:sp>
      <p:pic>
        <p:nvPicPr>
          <p:cNvPr id="5" name="Picture 4">
            <a:extLst>
              <a:ext uri="{FF2B5EF4-FFF2-40B4-BE49-F238E27FC236}">
                <a16:creationId xmlns:a16="http://schemas.microsoft.com/office/drawing/2014/main" id="{E6FCCEFA-CB66-4218-AF83-219E563E4D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55440" y="1979037"/>
            <a:ext cx="4490384" cy="4197926"/>
          </a:xfrm>
          <a:prstGeom prst="rect">
            <a:avLst/>
          </a:prstGeom>
          <a:solidFill>
            <a:srgbClr val="FFFFFF"/>
          </a:solidFill>
          <a:ln>
            <a:solidFill>
              <a:srgbClr val="0000FF"/>
            </a:solidFill>
          </a:ln>
        </p:spPr>
      </p:pic>
      <p:pic>
        <p:nvPicPr>
          <p:cNvPr id="6" name="图片 5">
            <a:extLst>
              <a:ext uri="{FF2B5EF4-FFF2-40B4-BE49-F238E27FC236}">
                <a16:creationId xmlns:a16="http://schemas.microsoft.com/office/drawing/2014/main" id="{BE15511E-3D0B-48BE-8B16-4A69DA7BC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88" y="1979036"/>
            <a:ext cx="4433764" cy="4197925"/>
          </a:xfrm>
          <a:prstGeom prst="rect">
            <a:avLst/>
          </a:prstGeom>
        </p:spPr>
      </p:pic>
    </p:spTree>
    <p:extLst>
      <p:ext uri="{BB962C8B-B14F-4D97-AF65-F5344CB8AC3E}">
        <p14:creationId xmlns:p14="http://schemas.microsoft.com/office/powerpoint/2010/main" val="2917031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DC831E34-5E29-4181-91F8-57DC7DBE436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78" t="26901" r="48377" b="14300"/>
          <a:stretch/>
        </p:blipFill>
        <p:spPr>
          <a:xfrm>
            <a:off x="7365053" y="4046153"/>
            <a:ext cx="2345404" cy="2736304"/>
          </a:xfrm>
          <a:prstGeom prst="rect">
            <a:avLst/>
          </a:prstGeom>
        </p:spPr>
      </p:pic>
      <p:pic>
        <p:nvPicPr>
          <p:cNvPr id="26" name="图片 25">
            <a:extLst>
              <a:ext uri="{FF2B5EF4-FFF2-40B4-BE49-F238E27FC236}">
                <a16:creationId xmlns:a16="http://schemas.microsoft.com/office/drawing/2014/main" id="{9C496C74-14DA-446B-B6C4-EE01345FC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776" y="1237958"/>
            <a:ext cx="3024336" cy="2863467"/>
          </a:xfrm>
          <a:prstGeom prst="rect">
            <a:avLst/>
          </a:prstGeom>
        </p:spPr>
      </p:pic>
      <p:sp>
        <p:nvSpPr>
          <p:cNvPr id="3" name="标题 2"/>
          <p:cNvSpPr>
            <a:spLocks noGrp="1"/>
          </p:cNvSpPr>
          <p:nvPr>
            <p:ph type="title"/>
          </p:nvPr>
        </p:nvSpPr>
        <p:spPr>
          <a:xfrm>
            <a:off x="1239858" y="213543"/>
            <a:ext cx="10014003" cy="919264"/>
          </a:xfrm>
          <a:solidFill>
            <a:schemeClr val="accent2">
              <a:lumMod val="40000"/>
              <a:lumOff val="60000"/>
            </a:schemeClr>
          </a:solidFill>
        </p:spPr>
        <p:txBody>
          <a:bodyPr>
            <a:noAutofit/>
          </a:bodyPr>
          <a:lstStyle/>
          <a:p>
            <a:pPr>
              <a:lnSpc>
                <a:spcPct val="100000"/>
              </a:lnSpc>
              <a:spcBef>
                <a:spcPts val="1200"/>
              </a:spcBef>
            </a:pPr>
            <a:r>
              <a:rPr lang="zh-CN" altLang="en-US" dirty="0">
                <a:cs typeface="华文细黑" panose="02010600040101010101" charset="-122"/>
              </a:rPr>
              <a:t>“怀柔一号”</a:t>
            </a:r>
            <a:r>
              <a:rPr lang="en-US" altLang="zh-CN" dirty="0">
                <a:cs typeface="华文细黑" panose="02010600040101010101" charset="-122"/>
              </a:rPr>
              <a:t>(</a:t>
            </a:r>
            <a:r>
              <a:rPr lang="en-US" altLang="zh-CN" dirty="0"/>
              <a:t>GECAM)</a:t>
            </a:r>
            <a:r>
              <a:rPr lang="zh-CN" altLang="en-US" dirty="0"/>
              <a:t>极目卫星</a:t>
            </a:r>
            <a:br>
              <a:rPr lang="en-US" altLang="zh-CN" dirty="0"/>
            </a:br>
            <a:r>
              <a:rPr lang="en-US" altLang="zh-CN" sz="1800" b="0" dirty="0">
                <a:solidFill>
                  <a:schemeClr val="tx1"/>
                </a:solidFill>
              </a:rPr>
              <a:t>Gravitational wave high-energy Electromagnetic Counterpart All-sky Monitor</a:t>
            </a:r>
            <a:endParaRPr lang="zh-CN" altLang="en-US" sz="1600" b="0" dirty="0">
              <a:solidFill>
                <a:schemeClr val="tx1"/>
              </a:solidFill>
            </a:endParaRPr>
          </a:p>
        </p:txBody>
      </p:sp>
      <p:sp>
        <p:nvSpPr>
          <p:cNvPr id="23" name="内容占位符 2"/>
          <p:cNvSpPr txBox="1">
            <a:spLocks/>
          </p:cNvSpPr>
          <p:nvPr/>
        </p:nvSpPr>
        <p:spPr bwMode="auto">
          <a:xfrm>
            <a:off x="352384" y="1332354"/>
            <a:ext cx="7012669" cy="5345418"/>
          </a:xfrm>
          <a:prstGeom prst="rect">
            <a:avLst/>
          </a:prstGeom>
          <a:solidFill>
            <a:schemeClr val="accent1">
              <a:lumMod val="20000"/>
              <a:lumOff val="80000"/>
            </a:schemeClr>
          </a:solidFill>
          <a:ln>
            <a:noFill/>
          </a:ln>
          <a:extLst/>
        </p:spPr>
        <p:txBody>
          <a:bodyPr vert="horz" wrap="square" lIns="91440" tIns="45720" rIns="91440" bIns="45720" numCol="1" anchor="t" anchorCtr="0" compatLnSpc="1"/>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buFont typeface="Wingdings" panose="05000000000000000000" pitchFamily="2" charset="2"/>
              <a:buChar char="l"/>
            </a:pPr>
            <a:r>
              <a:rPr lang="zh-CN" altLang="en-US" sz="2000" b="1" dirty="0">
                <a:latin typeface="微软雅黑" panose="020B0503020204020204" pitchFamily="34" charset="-122"/>
                <a:ea typeface="微软雅黑" panose="020B0503020204020204" pitchFamily="34" charset="-122"/>
                <a:cs typeface="华文细黑" panose="02010600040101010101" charset="-122"/>
              </a:rPr>
              <a:t>科学目标</a:t>
            </a:r>
            <a:endParaRPr lang="en-US" altLang="zh-CN" sz="2000" dirty="0">
              <a:solidFill>
                <a:srgbClr val="0000FF"/>
              </a:solidFill>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b="1" dirty="0">
                <a:solidFill>
                  <a:srgbClr val="0000FF"/>
                </a:solidFill>
                <a:latin typeface="微软雅黑" panose="020B0503020204020204" pitchFamily="34" charset="-122"/>
                <a:ea typeface="微软雅黑" panose="020B0503020204020204" pitchFamily="34" charset="-122"/>
                <a:cs typeface="华文细黑" panose="02010600040101010101" charset="-122"/>
              </a:rPr>
              <a:t>全天监测</a:t>
            </a: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引力波伽马暴以及新的辐射</a:t>
            </a:r>
            <a:endParaRPr lang="en-US" altLang="zh-CN"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b="1" dirty="0">
                <a:solidFill>
                  <a:srgbClr val="0000FF"/>
                </a:solidFill>
                <a:latin typeface="微软雅黑" panose="020B0503020204020204" pitchFamily="34" charset="-122"/>
                <a:ea typeface="微软雅黑" panose="020B0503020204020204" pitchFamily="34" charset="-122"/>
                <a:cs typeface="华文细黑" panose="02010600040101010101" charset="-122"/>
              </a:rPr>
              <a:t>全天监测</a:t>
            </a: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快速射电暴</a:t>
            </a:r>
            <a:r>
              <a:rPr lang="zh-CN" altLang="en-US" sz="1800" b="1" strike="sngStrike" dirty="0">
                <a:solidFill>
                  <a:srgbClr val="C00000"/>
                </a:solidFill>
                <a:latin typeface="微软雅黑" panose="020B0503020204020204" pitchFamily="34" charset="-122"/>
                <a:ea typeface="微软雅黑" panose="020B0503020204020204" pitchFamily="34" charset="-122"/>
                <a:cs typeface="华文细黑" panose="02010600040101010101" charset="-122"/>
              </a:rPr>
              <a:t>可能</a:t>
            </a: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的高能辐射</a:t>
            </a:r>
            <a:endParaRPr lang="en-US" altLang="zh-CN"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b="1" dirty="0">
                <a:solidFill>
                  <a:srgbClr val="0000FF"/>
                </a:solidFill>
                <a:latin typeface="微软雅黑" panose="020B0503020204020204" pitchFamily="34" charset="-122"/>
                <a:ea typeface="微软雅黑" panose="020B0503020204020204" pitchFamily="34" charset="-122"/>
                <a:cs typeface="华文细黑" panose="02010600040101010101" charset="-122"/>
              </a:rPr>
              <a:t>全时监测</a:t>
            </a: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特殊伽马暴</a:t>
            </a:r>
            <a:r>
              <a:rPr lang="zh-CN" altLang="en-US" sz="1800" b="1" dirty="0">
                <a:solidFill>
                  <a:srgbClr val="0000FF"/>
                </a:solidFill>
                <a:latin typeface="微软雅黑" panose="020B0503020204020204" pitchFamily="34" charset="-122"/>
                <a:ea typeface="微软雅黑" panose="020B0503020204020204" pitchFamily="34" charset="-122"/>
                <a:cs typeface="华文细黑" panose="02010600040101010101" charset="-122"/>
              </a:rPr>
              <a:t>和</a:t>
            </a: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磁星</a:t>
            </a:r>
            <a:r>
              <a:rPr lang="zh-CN" altLang="en-US" sz="1800" b="1" dirty="0">
                <a:solidFill>
                  <a:srgbClr val="0000FF"/>
                </a:solidFill>
                <a:latin typeface="微软雅黑" panose="020B0503020204020204" pitchFamily="34" charset="-122"/>
                <a:ea typeface="微软雅黑" panose="020B0503020204020204" pitchFamily="34" charset="-122"/>
                <a:cs typeface="华文细黑" panose="02010600040101010101" charset="-122"/>
              </a:rPr>
              <a:t>等爆发天体</a:t>
            </a:r>
            <a:endParaRPr lang="en-US" altLang="zh-CN" sz="1800" b="1" dirty="0">
              <a:solidFill>
                <a:srgbClr val="0000FF"/>
              </a:solidFill>
              <a:latin typeface="微软雅黑" panose="020B0503020204020204" pitchFamily="34" charset="-122"/>
              <a:ea typeface="微软雅黑" panose="020B0503020204020204" pitchFamily="34" charset="-122"/>
              <a:cs typeface="华文细黑" panose="02010600040101010101" charset="-122"/>
            </a:endParaRPr>
          </a:p>
          <a:p>
            <a:pPr>
              <a:lnSpc>
                <a:spcPct val="120000"/>
              </a:lnSpc>
              <a:buFont typeface="Wingdings" panose="05000000000000000000" pitchFamily="2" charset="2"/>
              <a:buChar char="l"/>
            </a:pPr>
            <a:r>
              <a:rPr lang="zh-CN" altLang="en-US" sz="2000" b="1" dirty="0">
                <a:latin typeface="微软雅黑" panose="020B0503020204020204" pitchFamily="34" charset="-122"/>
                <a:ea typeface="微软雅黑" panose="020B0503020204020204" pitchFamily="34" charset="-122"/>
                <a:cs typeface="华文细黑" panose="02010600040101010101" charset="-122"/>
              </a:rPr>
              <a:t>性能指标</a:t>
            </a:r>
            <a:endParaRPr lang="en-US" altLang="zh-CN" sz="2000" dirty="0">
              <a:solidFill>
                <a:srgbClr val="0000FF"/>
              </a:solidFill>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dirty="0">
                <a:latin typeface="微软雅黑" panose="020B0503020204020204" pitchFamily="34" charset="-122"/>
                <a:ea typeface="微软雅黑" panose="020B0503020204020204" pitchFamily="34" charset="-122"/>
                <a:cs typeface="华文细黑" panose="02010600040101010101" charset="-122"/>
              </a:rPr>
              <a:t>全天视场（</a:t>
            </a:r>
            <a:r>
              <a:rPr lang="en-US" altLang="zh-CN" sz="1800" dirty="0">
                <a:latin typeface="微软雅黑" panose="020B0503020204020204" pitchFamily="34" charset="-122"/>
                <a:ea typeface="微软雅黑" panose="020B0503020204020204" pitchFamily="34" charset="-122"/>
                <a:cs typeface="华文细黑" panose="02010600040101010101" charset="-122"/>
              </a:rPr>
              <a:t>100%</a:t>
            </a:r>
            <a:r>
              <a:rPr lang="zh-CN" altLang="en-US" sz="1800" dirty="0">
                <a:latin typeface="微软雅黑" panose="020B0503020204020204" pitchFamily="34" charset="-122"/>
                <a:ea typeface="微软雅黑" panose="020B0503020204020204" pitchFamily="34" charset="-122"/>
                <a:cs typeface="华文细黑" panose="02010600040101010101" charset="-122"/>
              </a:rPr>
              <a:t>全天）、定位能力（</a:t>
            </a:r>
            <a:r>
              <a:rPr lang="en-US" altLang="zh-CN" sz="1800" dirty="0">
                <a:latin typeface="微软雅黑" panose="020B0503020204020204" pitchFamily="34" charset="-122"/>
                <a:ea typeface="微软雅黑" panose="020B0503020204020204" pitchFamily="34" charset="-122"/>
                <a:cs typeface="华文细黑" panose="02010600040101010101" charset="-122"/>
              </a:rPr>
              <a:t>&lt;1</a:t>
            </a:r>
            <a:r>
              <a:rPr lang="zh-CN" altLang="en-US" sz="1800" dirty="0">
                <a:latin typeface="微软雅黑" panose="020B0503020204020204" pitchFamily="34" charset="-122"/>
                <a:ea typeface="微软雅黑" panose="020B0503020204020204" pitchFamily="34" charset="-122"/>
                <a:cs typeface="华文细黑" panose="02010600040101010101" charset="-122"/>
              </a:rPr>
              <a:t>度，中等亮度）</a:t>
            </a:r>
            <a:endParaRPr lang="en-US" altLang="zh-CN" sz="1800" dirty="0">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dirty="0">
                <a:latin typeface="微软雅黑" panose="020B0503020204020204" pitchFamily="34" charset="-122"/>
                <a:ea typeface="微软雅黑" panose="020B0503020204020204" pitchFamily="34" charset="-122"/>
                <a:cs typeface="华文细黑" panose="02010600040101010101" charset="-122"/>
              </a:rPr>
              <a:t>宽能区（</a:t>
            </a:r>
            <a:r>
              <a:rPr lang="en-US" altLang="zh-CN" sz="1800" dirty="0">
                <a:latin typeface="微软雅黑" panose="020B0503020204020204" pitchFamily="34" charset="-122"/>
                <a:ea typeface="微软雅黑" panose="020B0503020204020204" pitchFamily="34" charset="-122"/>
                <a:cs typeface="华文细黑" panose="02010600040101010101" charset="-122"/>
              </a:rPr>
              <a:t>8 keV-2 MeV</a:t>
            </a:r>
            <a:r>
              <a:rPr lang="zh-CN" altLang="en-US" sz="1800" dirty="0">
                <a:latin typeface="微软雅黑" panose="020B0503020204020204" pitchFamily="34" charset="-122"/>
                <a:ea typeface="微软雅黑" panose="020B0503020204020204" pitchFamily="34" charset="-122"/>
                <a:cs typeface="华文细黑" panose="02010600040101010101" charset="-122"/>
              </a:rPr>
              <a:t>）、高灵敏度（</a:t>
            </a:r>
            <a:r>
              <a:rPr lang="en-US" altLang="zh-CN" sz="1800" dirty="0">
                <a:latin typeface="微软雅黑" panose="020B0503020204020204" pitchFamily="34" charset="-122"/>
                <a:ea typeface="微软雅黑" panose="020B0503020204020204" pitchFamily="34" charset="-122"/>
                <a:cs typeface="华文细黑" panose="02010600040101010101" charset="-122"/>
              </a:rPr>
              <a:t>&lt;2E-8 erg/cm</a:t>
            </a:r>
            <a:r>
              <a:rPr lang="en-US" altLang="zh-CN" sz="1800" baseline="30000" dirty="0">
                <a:latin typeface="微软雅黑" panose="020B0503020204020204" pitchFamily="34" charset="-122"/>
                <a:ea typeface="微软雅黑" panose="020B0503020204020204" pitchFamily="34" charset="-122"/>
                <a:cs typeface="华文细黑" panose="02010600040101010101" charset="-122"/>
              </a:rPr>
              <a:t>2</a:t>
            </a:r>
            <a:r>
              <a:rPr lang="en-US" altLang="zh-CN" sz="1800" dirty="0">
                <a:latin typeface="微软雅黑" panose="020B0503020204020204" pitchFamily="34" charset="-122"/>
                <a:ea typeface="微软雅黑" panose="020B0503020204020204" pitchFamily="34" charset="-122"/>
                <a:cs typeface="华文细黑" panose="02010600040101010101" charset="-122"/>
              </a:rPr>
              <a:t>/s</a:t>
            </a:r>
            <a:r>
              <a:rPr lang="zh-CN" altLang="en-US" sz="1800" dirty="0">
                <a:latin typeface="微软雅黑" panose="020B0503020204020204" pitchFamily="34" charset="-122"/>
                <a:ea typeface="微软雅黑" panose="020B0503020204020204" pitchFamily="34" charset="-122"/>
                <a:cs typeface="华文细黑" panose="02010600040101010101" charset="-122"/>
              </a:rPr>
              <a:t>）</a:t>
            </a:r>
            <a:endParaRPr lang="en-US" altLang="zh-CN" sz="1800" dirty="0">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dirty="0">
                <a:latin typeface="微软雅黑" panose="020B0503020204020204" pitchFamily="34" charset="-122"/>
                <a:ea typeface="微软雅黑" panose="020B0503020204020204" pitchFamily="34" charset="-122"/>
                <a:cs typeface="华文细黑" panose="02010600040101010101" charset="-122"/>
              </a:rPr>
              <a:t>伽马暴与空间粒子暴的鉴别能力</a:t>
            </a:r>
            <a:endParaRPr lang="en-US" altLang="zh-CN" sz="1600" b="1" dirty="0">
              <a:latin typeface="微软雅黑" panose="020B0503020204020204" pitchFamily="34" charset="-122"/>
              <a:ea typeface="微软雅黑" panose="020B0503020204020204" pitchFamily="34" charset="-122"/>
              <a:cs typeface="华文细黑" panose="02010600040101010101" charset="-122"/>
            </a:endParaRPr>
          </a:p>
          <a:p>
            <a:pPr>
              <a:lnSpc>
                <a:spcPct val="120000"/>
              </a:lnSpc>
              <a:buFont typeface="Wingdings" panose="05000000000000000000" pitchFamily="2" charset="2"/>
              <a:buChar char="l"/>
            </a:pPr>
            <a:r>
              <a:rPr lang="zh-CN" altLang="en-US" sz="2000" b="1" dirty="0">
                <a:latin typeface="微软雅黑" panose="020B0503020204020204" pitchFamily="34" charset="-122"/>
                <a:ea typeface="微软雅黑" panose="020B0503020204020204" pitchFamily="34" charset="-122"/>
                <a:cs typeface="华文细黑" panose="02010600040101010101" charset="-122"/>
              </a:rPr>
              <a:t>项目特点</a:t>
            </a:r>
            <a:endParaRPr lang="en-US" altLang="zh-CN" sz="1700" dirty="0">
              <a:solidFill>
                <a:srgbClr val="0000FF"/>
              </a:solidFill>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首个新型空间伽马射线探测器</a:t>
            </a:r>
            <a:r>
              <a:rPr lang="zh-CN" altLang="en-US" sz="1800" dirty="0">
                <a:latin typeface="微软雅黑" panose="020B0503020204020204" pitchFamily="34" charset="-122"/>
                <a:ea typeface="微软雅黑" panose="020B0503020204020204" pitchFamily="34" charset="-122"/>
                <a:cs typeface="华文细黑" panose="02010600040101010101" charset="-122"/>
              </a:rPr>
              <a:t>，高性能、无需高压、紧凑</a:t>
            </a:r>
            <a:endParaRPr lang="en-US" altLang="zh-CN" sz="1800" dirty="0">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首次利用北斗三号导航系统实现准实时星地通信</a:t>
            </a:r>
            <a:r>
              <a:rPr lang="zh-CN" altLang="en-US" sz="1800" dirty="0">
                <a:latin typeface="微软雅黑" panose="020B0503020204020204" pitchFamily="34" charset="-122"/>
                <a:ea typeface="微软雅黑" panose="020B0503020204020204" pitchFamily="34" charset="-122"/>
                <a:cs typeface="华文细黑" panose="02010600040101010101" charset="-122"/>
              </a:rPr>
              <a:t>，下传警报</a:t>
            </a:r>
            <a:endParaRPr lang="en-US" altLang="zh-CN" sz="1800" dirty="0">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引导国内外科学家</a:t>
            </a:r>
            <a:r>
              <a:rPr lang="zh-CN" altLang="en-US" sz="1800" dirty="0">
                <a:latin typeface="微软雅黑" panose="020B0503020204020204" pitchFamily="34" charset="-122"/>
                <a:ea typeface="微软雅黑" panose="020B0503020204020204" pitchFamily="34" charset="-122"/>
                <a:cs typeface="华文细黑" panose="02010600040101010101" charset="-122"/>
              </a:rPr>
              <a:t>利用各种望远镜进行联合观测</a:t>
            </a:r>
            <a:endParaRPr lang="en-US" altLang="zh-CN" sz="1800" dirty="0">
              <a:latin typeface="微软雅黑" panose="020B0503020204020204" pitchFamily="34" charset="-122"/>
              <a:ea typeface="微软雅黑" panose="020B0503020204020204" pitchFamily="34" charset="-122"/>
              <a:cs typeface="华文细黑" panose="02010600040101010101" charset="-122"/>
            </a:endParaRPr>
          </a:p>
          <a:p>
            <a:pPr lvl="1">
              <a:lnSpc>
                <a:spcPct val="120000"/>
              </a:lnSpc>
            </a:pPr>
            <a:r>
              <a:rPr lang="zh-CN" altLang="en-US" sz="1800" dirty="0">
                <a:latin typeface="微软雅黑" panose="020B0503020204020204" pitchFamily="34" charset="-122"/>
                <a:ea typeface="微软雅黑" panose="020B0503020204020204" pitchFamily="34" charset="-122"/>
                <a:cs typeface="华文细黑" panose="02010600040101010101" charset="-122"/>
              </a:rPr>
              <a:t>我国</a:t>
            </a:r>
            <a:r>
              <a:rPr lang="zh-CN" altLang="en-US" sz="1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首个机遇型空间科学项目</a:t>
            </a:r>
            <a:r>
              <a:rPr lang="zh-CN" altLang="en-US" sz="1800" dirty="0">
                <a:latin typeface="微软雅黑" panose="020B0503020204020204" pitchFamily="34" charset="-122"/>
                <a:ea typeface="微软雅黑" panose="020B0503020204020204" pitchFamily="34" charset="-122"/>
                <a:cs typeface="华文细黑" panose="02010600040101010101" charset="-122"/>
              </a:rPr>
              <a:t>，意义大、周期短、性价比高</a:t>
            </a:r>
            <a:endParaRPr lang="en-US" altLang="zh-CN" sz="1800" dirty="0">
              <a:latin typeface="微软雅黑" panose="020B0503020204020204" pitchFamily="34" charset="-122"/>
              <a:ea typeface="微软雅黑" panose="020B0503020204020204" pitchFamily="34" charset="-122"/>
              <a:cs typeface="华文细黑" panose="02010600040101010101" charset="-122"/>
            </a:endParaRPr>
          </a:p>
        </p:txBody>
      </p:sp>
      <p:sp>
        <p:nvSpPr>
          <p:cNvPr id="29" name="矩形 28"/>
          <p:cNvSpPr/>
          <p:nvPr/>
        </p:nvSpPr>
        <p:spPr>
          <a:xfrm>
            <a:off x="10632504" y="1480058"/>
            <a:ext cx="1535210" cy="646331"/>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轨道</a:t>
            </a:r>
            <a:r>
              <a:rPr lang="en-US" altLang="zh-CN" b="1" dirty="0">
                <a:latin typeface="微软雅黑" panose="020B0503020204020204" pitchFamily="34" charset="-122"/>
                <a:ea typeface="微软雅黑" panose="020B0503020204020204" pitchFamily="34" charset="-122"/>
              </a:rPr>
              <a:t>:</a:t>
            </a:r>
          </a:p>
          <a:p>
            <a:r>
              <a:rPr lang="en-US" altLang="zh-CN" dirty="0">
                <a:latin typeface="微软雅黑" panose="020B0503020204020204" pitchFamily="34" charset="-122"/>
                <a:ea typeface="微软雅黑" panose="020B0503020204020204" pitchFamily="34" charset="-122"/>
              </a:rPr>
              <a:t>600 km, 29°</a:t>
            </a:r>
            <a:endParaRPr lang="zh-CN" altLang="en-US" dirty="0">
              <a:latin typeface="微软雅黑" panose="020B0503020204020204" pitchFamily="34" charset="-122"/>
              <a:ea typeface="微软雅黑" panose="020B0503020204020204" pitchFamily="34" charset="-122"/>
            </a:endParaRPr>
          </a:p>
        </p:txBody>
      </p:sp>
      <p:cxnSp>
        <p:nvCxnSpPr>
          <p:cNvPr id="30" name="直接箭头连接符 29"/>
          <p:cNvCxnSpPr>
            <a:stCxn id="29" idx="1"/>
          </p:cNvCxnSpPr>
          <p:nvPr/>
        </p:nvCxnSpPr>
        <p:spPr>
          <a:xfrm flipH="1">
            <a:off x="9928162" y="1803221"/>
            <a:ext cx="704342" cy="152518"/>
          </a:xfrm>
          <a:prstGeom prst="straightConnector1">
            <a:avLst/>
          </a:prstGeom>
          <a:ln w="285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555228" y="6170569"/>
            <a:ext cx="1486304"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GECAM</a:t>
            </a:r>
            <a:r>
              <a:rPr lang="zh-CN" altLang="en-US" dirty="0">
                <a:latin typeface="微软雅黑" panose="020B0503020204020204" pitchFamily="34" charset="-122"/>
                <a:ea typeface="微软雅黑" panose="020B0503020204020204" pitchFamily="34" charset="-122"/>
              </a:rPr>
              <a:t>卫星</a:t>
            </a:r>
            <a:endParaRPr lang="en-US" altLang="zh-CN" dirty="0">
              <a:latin typeface="微软雅黑" panose="020B0503020204020204" pitchFamily="34" charset="-122"/>
              <a:ea typeface="微软雅黑" panose="020B0503020204020204" pitchFamily="34" charset="-122"/>
            </a:endParaRPr>
          </a:p>
        </p:txBody>
      </p:sp>
      <p:sp>
        <p:nvSpPr>
          <p:cNvPr id="27" name="矩形 26"/>
          <p:cNvSpPr/>
          <p:nvPr/>
        </p:nvSpPr>
        <p:spPr>
          <a:xfrm>
            <a:off x="7176120" y="2411471"/>
            <a:ext cx="1581600" cy="646331"/>
          </a:xfrm>
          <a:prstGeom prst="rect">
            <a:avLst/>
          </a:prstGeom>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GECAM</a:t>
            </a:r>
          </a:p>
          <a:p>
            <a:pPr algn="ctr"/>
            <a:r>
              <a:rPr lang="en-US" altLang="zh-CN" b="1" dirty="0">
                <a:latin typeface="微软雅黑" panose="020B0503020204020204" pitchFamily="34" charset="-122"/>
                <a:ea typeface="微软雅黑" panose="020B0503020204020204" pitchFamily="34" charset="-122"/>
              </a:rPr>
              <a:t>01</a:t>
            </a:r>
            <a:r>
              <a:rPr lang="zh-CN" altLang="en-US" b="1" dirty="0">
                <a:latin typeface="微软雅黑" panose="020B0503020204020204" pitchFamily="34" charset="-122"/>
                <a:ea typeface="微软雅黑" panose="020B0503020204020204" pitchFamily="34" charset="-122"/>
              </a:rPr>
              <a:t>星</a:t>
            </a:r>
          </a:p>
        </p:txBody>
      </p:sp>
      <p:sp>
        <p:nvSpPr>
          <p:cNvPr id="28" name="矩形 27"/>
          <p:cNvSpPr/>
          <p:nvPr/>
        </p:nvSpPr>
        <p:spPr>
          <a:xfrm>
            <a:off x="10126054" y="2382250"/>
            <a:ext cx="1581600" cy="646331"/>
          </a:xfrm>
          <a:prstGeom prst="rect">
            <a:avLst/>
          </a:prstGeom>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GECAM</a:t>
            </a:r>
          </a:p>
          <a:p>
            <a:pPr algn="ctr"/>
            <a:r>
              <a:rPr lang="en-US" altLang="zh-CN" b="1" dirty="0">
                <a:latin typeface="微软雅黑" panose="020B0503020204020204" pitchFamily="34" charset="-122"/>
                <a:ea typeface="微软雅黑" panose="020B0503020204020204" pitchFamily="34" charset="-122"/>
              </a:rPr>
              <a:t>02</a:t>
            </a:r>
            <a:r>
              <a:rPr lang="zh-CN" altLang="en-US" b="1" dirty="0">
                <a:latin typeface="微软雅黑" panose="020B0503020204020204" pitchFamily="34" charset="-122"/>
                <a:ea typeface="微软雅黑" panose="020B0503020204020204" pitchFamily="34" charset="-122"/>
              </a:rPr>
              <a:t>星</a:t>
            </a:r>
          </a:p>
        </p:txBody>
      </p:sp>
      <p:sp>
        <p:nvSpPr>
          <p:cNvPr id="2" name="灯片编号占位符 1"/>
          <p:cNvSpPr>
            <a:spLocks noGrp="1"/>
          </p:cNvSpPr>
          <p:nvPr>
            <p:ph type="sldNum" sz="quarter" idx="12"/>
          </p:nvPr>
        </p:nvSpPr>
        <p:spPr>
          <a:xfrm>
            <a:off x="11136559" y="6417332"/>
            <a:ext cx="861055" cy="365125"/>
          </a:xfrm>
        </p:spPr>
        <p:txBody>
          <a:bodyPr/>
          <a:lstStyle/>
          <a:p>
            <a:pPr>
              <a:defRPr/>
            </a:pPr>
            <a:fld id="{C3097149-1E52-4B4B-8ACA-C18CD0D55D8A}" type="slidenum">
              <a:rPr lang="zh-CN" altLang="en-US" smtClean="0"/>
              <a:pPr>
                <a:defRPr/>
              </a:pPr>
              <a:t>72</a:t>
            </a:fld>
            <a:endParaRPr lang="zh-CN" altLang="en-US" dirty="0"/>
          </a:p>
        </p:txBody>
      </p:sp>
      <p:pic>
        <p:nvPicPr>
          <p:cNvPr id="5" name="图片 4">
            <a:extLst>
              <a:ext uri="{FF2B5EF4-FFF2-40B4-BE49-F238E27FC236}">
                <a16:creationId xmlns:a16="http://schemas.microsoft.com/office/drawing/2014/main" id="{5573E7E8-3C20-447A-898F-85002577D6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450" y="4182400"/>
            <a:ext cx="916764" cy="1607915"/>
          </a:xfrm>
          <a:prstGeom prst="rect">
            <a:avLst/>
          </a:prstGeom>
        </p:spPr>
      </p:pic>
      <p:sp>
        <p:nvSpPr>
          <p:cNvPr id="17" name="矩形 16">
            <a:extLst>
              <a:ext uri="{FF2B5EF4-FFF2-40B4-BE49-F238E27FC236}">
                <a16:creationId xmlns:a16="http://schemas.microsoft.com/office/drawing/2014/main" id="{487AFE82-2396-49F0-AABC-AB067882DF21}"/>
              </a:ext>
            </a:extLst>
          </p:cNvPr>
          <p:cNvSpPr/>
          <p:nvPr/>
        </p:nvSpPr>
        <p:spPr>
          <a:xfrm>
            <a:off x="9700190" y="5989165"/>
            <a:ext cx="2297424"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2020.12.10</a:t>
            </a:r>
            <a:r>
              <a:rPr lang="zh-CN" altLang="en-US" dirty="0">
                <a:latin typeface="微软雅黑" panose="020B0503020204020204" pitchFamily="34" charset="-122"/>
                <a:ea typeface="微软雅黑" panose="020B0503020204020204" pitchFamily="34" charset="-122"/>
              </a:rPr>
              <a:t>成功发射</a:t>
            </a:r>
            <a:endParaRPr lang="zh-CN" altLang="en-US" dirty="0"/>
          </a:p>
        </p:txBody>
      </p:sp>
      <p:pic>
        <p:nvPicPr>
          <p:cNvPr id="10" name="图片 9">
            <a:extLst>
              <a:ext uri="{FF2B5EF4-FFF2-40B4-BE49-F238E27FC236}">
                <a16:creationId xmlns:a16="http://schemas.microsoft.com/office/drawing/2014/main" id="{DBB62B57-9A4E-4960-8364-15879B3D2C68}"/>
              </a:ext>
            </a:extLst>
          </p:cNvPr>
          <p:cNvPicPr>
            <a:picLocks noChangeAspect="1"/>
          </p:cNvPicPr>
          <p:nvPr/>
        </p:nvPicPr>
        <p:blipFill>
          <a:blip r:embed="rId6"/>
          <a:stretch>
            <a:fillRect/>
          </a:stretch>
        </p:blipFill>
        <p:spPr>
          <a:xfrm>
            <a:off x="9231708" y="4182403"/>
            <a:ext cx="1832844" cy="1607914"/>
          </a:xfrm>
          <a:prstGeom prst="rect">
            <a:avLst/>
          </a:prstGeom>
        </p:spPr>
      </p:pic>
    </p:spTree>
    <p:extLst>
      <p:ext uri="{BB962C8B-B14F-4D97-AF65-F5344CB8AC3E}">
        <p14:creationId xmlns:p14="http://schemas.microsoft.com/office/powerpoint/2010/main" val="5071269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39390-724B-48B1-A80C-16F60D8545E8}"/>
              </a:ext>
            </a:extLst>
          </p:cNvPr>
          <p:cNvSpPr>
            <a:spLocks noGrp="1"/>
          </p:cNvSpPr>
          <p:nvPr>
            <p:ph type="title"/>
          </p:nvPr>
        </p:nvSpPr>
        <p:spPr>
          <a:xfrm>
            <a:off x="2440059" y="469848"/>
            <a:ext cx="8102769" cy="750888"/>
          </a:xfrm>
        </p:spPr>
        <p:txBody>
          <a:bodyPr/>
          <a:lstStyle/>
          <a:p>
            <a:r>
              <a:rPr lang="en-US" altLang="zh-CN" dirty="0"/>
              <a:t>GECAM</a:t>
            </a:r>
            <a:r>
              <a:rPr lang="zh-CN" altLang="en-US" dirty="0"/>
              <a:t>时间线</a:t>
            </a:r>
          </a:p>
        </p:txBody>
      </p:sp>
      <p:sp>
        <p:nvSpPr>
          <p:cNvPr id="4" name="灯片编号占位符 3">
            <a:extLst>
              <a:ext uri="{FF2B5EF4-FFF2-40B4-BE49-F238E27FC236}">
                <a16:creationId xmlns:a16="http://schemas.microsoft.com/office/drawing/2014/main" id="{9E1D61B3-A719-4023-9AD4-F703547D1DF9}"/>
              </a:ext>
            </a:extLst>
          </p:cNvPr>
          <p:cNvSpPr>
            <a:spLocks noGrp="1"/>
          </p:cNvSpPr>
          <p:nvPr>
            <p:ph type="sldNum" sz="quarter" idx="12"/>
          </p:nvPr>
        </p:nvSpPr>
        <p:spPr/>
        <p:txBody>
          <a:bodyPr/>
          <a:lstStyle/>
          <a:p>
            <a:pPr>
              <a:defRPr/>
            </a:pPr>
            <a:fld id="{C3097149-1E52-4B4B-8ACA-C18CD0D55D8A}" type="slidenum">
              <a:rPr lang="zh-CN" altLang="en-US" smtClean="0"/>
              <a:pPr>
                <a:defRPr/>
              </a:pPr>
              <a:t>73</a:t>
            </a:fld>
            <a:endParaRPr lang="zh-CN" altLang="en-US" dirty="0"/>
          </a:p>
        </p:txBody>
      </p:sp>
      <p:cxnSp>
        <p:nvCxnSpPr>
          <p:cNvPr id="37" name="直接箭头连接符 36">
            <a:extLst>
              <a:ext uri="{FF2B5EF4-FFF2-40B4-BE49-F238E27FC236}">
                <a16:creationId xmlns:a16="http://schemas.microsoft.com/office/drawing/2014/main" id="{17266F67-0963-42EC-A92A-D3FEE785B0E6}"/>
              </a:ext>
            </a:extLst>
          </p:cNvPr>
          <p:cNvCxnSpPr>
            <a:cxnSpLocks/>
          </p:cNvCxnSpPr>
          <p:nvPr/>
        </p:nvCxnSpPr>
        <p:spPr>
          <a:xfrm flipV="1">
            <a:off x="1462906" y="3798464"/>
            <a:ext cx="9313614" cy="2729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5BDF6796-EB8D-4ED3-AB98-9551C3A38C26}"/>
              </a:ext>
            </a:extLst>
          </p:cNvPr>
          <p:cNvSpPr/>
          <p:nvPr/>
        </p:nvSpPr>
        <p:spPr>
          <a:xfrm rot="18983803">
            <a:off x="1523222" y="2466107"/>
            <a:ext cx="2424062" cy="307777"/>
          </a:xfrm>
          <a:prstGeom prst="rect">
            <a:avLst/>
          </a:prstGeom>
        </p:spPr>
        <p:txBody>
          <a:bodyPr wrap="none">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LIGO</a:t>
            </a:r>
            <a:r>
              <a:rPr lang="zh-CN" altLang="en-US" sz="1400" b="1" dirty="0">
                <a:solidFill>
                  <a:srgbClr val="C00000"/>
                </a:solidFill>
                <a:latin typeface="微软雅黑" panose="020B0503020204020204" pitchFamily="34" charset="-122"/>
                <a:ea typeface="微软雅黑" panose="020B0503020204020204" pitchFamily="34" charset="-122"/>
              </a:rPr>
              <a:t>首次直接探测到引力波</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B32BC9C8-81F6-482C-9F31-15189EF33E26}"/>
              </a:ext>
            </a:extLst>
          </p:cNvPr>
          <p:cNvSpPr/>
          <p:nvPr/>
        </p:nvSpPr>
        <p:spPr>
          <a:xfrm>
            <a:off x="1342796" y="3892917"/>
            <a:ext cx="1146003" cy="307777"/>
          </a:xfrm>
          <a:prstGeom prst="rect">
            <a:avLst/>
          </a:prstGeom>
        </p:spPr>
        <p:txBody>
          <a:bodyPr wrap="square">
            <a:spAutoFit/>
          </a:bodyPr>
          <a:lstStyle/>
          <a:p>
            <a:pPr algn="ctr"/>
            <a:r>
              <a:rPr lang="en-US" altLang="zh-CN" sz="1400" b="1" dirty="0">
                <a:latin typeface="微软雅黑" panose="020B0503020204020204" pitchFamily="34" charset="-122"/>
                <a:ea typeface="微软雅黑" panose="020B0503020204020204" pitchFamily="34" charset="-122"/>
              </a:rPr>
              <a:t>2</a:t>
            </a:r>
          </a:p>
        </p:txBody>
      </p:sp>
      <p:cxnSp>
        <p:nvCxnSpPr>
          <p:cNvPr id="40" name="直接连接符 39">
            <a:extLst>
              <a:ext uri="{FF2B5EF4-FFF2-40B4-BE49-F238E27FC236}">
                <a16:creationId xmlns:a16="http://schemas.microsoft.com/office/drawing/2014/main" id="{CC79DE74-1F70-432B-BD67-CC01A63A2C7F}"/>
              </a:ext>
            </a:extLst>
          </p:cNvPr>
          <p:cNvCxnSpPr/>
          <p:nvPr/>
        </p:nvCxnSpPr>
        <p:spPr>
          <a:xfrm>
            <a:off x="1945156" y="3549731"/>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32E9C262-9C6E-4158-98F7-681580A6D504}"/>
              </a:ext>
            </a:extLst>
          </p:cNvPr>
          <p:cNvCxnSpPr/>
          <p:nvPr/>
        </p:nvCxnSpPr>
        <p:spPr>
          <a:xfrm>
            <a:off x="2339268" y="3540563"/>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F2B9F3AE-C4F5-4718-9860-E647FD11AA2D}"/>
              </a:ext>
            </a:extLst>
          </p:cNvPr>
          <p:cNvSpPr/>
          <p:nvPr/>
        </p:nvSpPr>
        <p:spPr>
          <a:xfrm rot="18983803">
            <a:off x="1973210" y="2682052"/>
            <a:ext cx="1941557" cy="307777"/>
          </a:xfrm>
          <a:prstGeom prst="rect">
            <a:avLst/>
          </a:prstGeom>
        </p:spPr>
        <p:txBody>
          <a:bodyPr wrap="none">
            <a:spAutoFit/>
          </a:bodyPr>
          <a:lstStyle/>
          <a:p>
            <a:pPr algn="ctr"/>
            <a:r>
              <a:rPr lang="en-US" altLang="zh-CN" sz="1400" b="1" dirty="0">
                <a:solidFill>
                  <a:srgbClr val="00B050"/>
                </a:solidFill>
                <a:latin typeface="微软雅黑" panose="020B0503020204020204" pitchFamily="34" charset="-122"/>
                <a:ea typeface="微软雅黑" panose="020B0503020204020204" pitchFamily="34" charset="-122"/>
              </a:rPr>
              <a:t>GECAM</a:t>
            </a:r>
            <a:r>
              <a:rPr lang="zh-CN" altLang="en-US" sz="1400" b="1" dirty="0">
                <a:solidFill>
                  <a:srgbClr val="00B050"/>
                </a:solidFill>
                <a:latin typeface="微软雅黑" panose="020B0503020204020204" pitchFamily="34" charset="-122"/>
                <a:ea typeface="微软雅黑" panose="020B0503020204020204" pitchFamily="34" charset="-122"/>
              </a:rPr>
              <a:t>项目概念提出</a:t>
            </a:r>
            <a:endParaRPr lang="en-US" altLang="zh-CN" sz="1400" b="1" dirty="0">
              <a:solidFill>
                <a:srgbClr val="00B050"/>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BE09887E-1694-4E10-8275-35773E1059A1}"/>
              </a:ext>
            </a:extLst>
          </p:cNvPr>
          <p:cNvSpPr/>
          <p:nvPr/>
        </p:nvSpPr>
        <p:spPr>
          <a:xfrm>
            <a:off x="2196544" y="3893853"/>
            <a:ext cx="29527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3</a:t>
            </a:r>
          </a:p>
        </p:txBody>
      </p:sp>
      <p:sp>
        <p:nvSpPr>
          <p:cNvPr id="44" name="矩形 43">
            <a:extLst>
              <a:ext uri="{FF2B5EF4-FFF2-40B4-BE49-F238E27FC236}">
                <a16:creationId xmlns:a16="http://schemas.microsoft.com/office/drawing/2014/main" id="{1EBE4DD6-B49E-488D-BAF5-075313F93A09}"/>
              </a:ext>
            </a:extLst>
          </p:cNvPr>
          <p:cNvSpPr/>
          <p:nvPr/>
        </p:nvSpPr>
        <p:spPr>
          <a:xfrm>
            <a:off x="2712236" y="3891742"/>
            <a:ext cx="29527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7</a:t>
            </a:r>
          </a:p>
        </p:txBody>
      </p:sp>
      <p:cxnSp>
        <p:nvCxnSpPr>
          <p:cNvPr id="45" name="直接连接符 44">
            <a:extLst>
              <a:ext uri="{FF2B5EF4-FFF2-40B4-BE49-F238E27FC236}">
                <a16:creationId xmlns:a16="http://schemas.microsoft.com/office/drawing/2014/main" id="{C4700C2D-20BE-49EC-BE65-C9B4AE5FD489}"/>
              </a:ext>
            </a:extLst>
          </p:cNvPr>
          <p:cNvCxnSpPr/>
          <p:nvPr/>
        </p:nvCxnSpPr>
        <p:spPr>
          <a:xfrm>
            <a:off x="2881260" y="3551446"/>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15CC31E5-F653-492A-85B5-2E4D79986057}"/>
              </a:ext>
            </a:extLst>
          </p:cNvPr>
          <p:cNvSpPr/>
          <p:nvPr/>
        </p:nvSpPr>
        <p:spPr>
          <a:xfrm rot="18983803">
            <a:off x="2428412" y="2574129"/>
            <a:ext cx="230063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GECAM</a:t>
            </a:r>
            <a:r>
              <a:rPr lang="zh-CN" altLang="en-US" sz="1400" b="1" dirty="0">
                <a:latin typeface="微软雅黑" panose="020B0503020204020204" pitchFamily="34" charset="-122"/>
                <a:ea typeface="微软雅黑" panose="020B0503020204020204" pitchFamily="34" charset="-122"/>
              </a:rPr>
              <a:t>原理样机启动研制</a:t>
            </a:r>
            <a:endParaRPr lang="en-US" altLang="zh-CN" sz="1400" b="1" dirty="0">
              <a:latin typeface="微软雅黑" panose="020B0503020204020204" pitchFamily="34" charset="-122"/>
              <a:ea typeface="微软雅黑" panose="020B0503020204020204" pitchFamily="34" charset="-122"/>
            </a:endParaRPr>
          </a:p>
        </p:txBody>
      </p:sp>
      <p:sp>
        <p:nvSpPr>
          <p:cNvPr id="47" name="矩形 46">
            <a:extLst>
              <a:ext uri="{FF2B5EF4-FFF2-40B4-BE49-F238E27FC236}">
                <a16:creationId xmlns:a16="http://schemas.microsoft.com/office/drawing/2014/main" id="{BCDDFAFE-1CF6-4DD0-9272-477F6AD6F979}"/>
              </a:ext>
            </a:extLst>
          </p:cNvPr>
          <p:cNvSpPr/>
          <p:nvPr/>
        </p:nvSpPr>
        <p:spPr>
          <a:xfrm>
            <a:off x="4399574" y="3891742"/>
            <a:ext cx="29527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8</a:t>
            </a:r>
          </a:p>
        </p:txBody>
      </p:sp>
      <p:cxnSp>
        <p:nvCxnSpPr>
          <p:cNvPr id="48" name="直接连接符 47">
            <a:extLst>
              <a:ext uri="{FF2B5EF4-FFF2-40B4-BE49-F238E27FC236}">
                <a16:creationId xmlns:a16="http://schemas.microsoft.com/office/drawing/2014/main" id="{9C949F90-A8C5-4471-A76D-53265F798467}"/>
              </a:ext>
            </a:extLst>
          </p:cNvPr>
          <p:cNvCxnSpPr/>
          <p:nvPr/>
        </p:nvCxnSpPr>
        <p:spPr>
          <a:xfrm>
            <a:off x="4563643" y="3550604"/>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5852B70E-B07E-43D9-9B39-AACA9E7DE89A}"/>
              </a:ext>
            </a:extLst>
          </p:cNvPr>
          <p:cNvSpPr/>
          <p:nvPr/>
        </p:nvSpPr>
        <p:spPr>
          <a:xfrm rot="18983803">
            <a:off x="3710709" y="2465469"/>
            <a:ext cx="3099814" cy="307777"/>
          </a:xfrm>
          <a:prstGeom prst="rect">
            <a:avLst/>
          </a:prstGeom>
        </p:spPr>
        <p:txBody>
          <a:bodyPr wrap="square">
            <a:spAutoFit/>
          </a:bodyPr>
          <a:lstStyle/>
          <a:p>
            <a:pPr algn="ctr"/>
            <a:r>
              <a:rPr lang="zh-CN" altLang="en-US" sz="1400" b="1" dirty="0">
                <a:solidFill>
                  <a:srgbClr val="C00000"/>
                </a:solidFill>
                <a:latin typeface="微软雅黑" panose="020B0503020204020204" pitchFamily="34" charset="-122"/>
                <a:ea typeface="微软雅黑" panose="020B0503020204020204" pitchFamily="34" charset="-122"/>
              </a:rPr>
              <a:t>发现首个引力波电磁对应体</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50" name="矩形 49">
            <a:extLst>
              <a:ext uri="{FF2B5EF4-FFF2-40B4-BE49-F238E27FC236}">
                <a16:creationId xmlns:a16="http://schemas.microsoft.com/office/drawing/2014/main" id="{2DC9BA09-0CBC-43B9-9025-13303EC7E1B5}"/>
              </a:ext>
            </a:extLst>
          </p:cNvPr>
          <p:cNvSpPr/>
          <p:nvPr/>
        </p:nvSpPr>
        <p:spPr>
          <a:xfrm>
            <a:off x="4982694" y="3891742"/>
            <a:ext cx="40588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12</a:t>
            </a:r>
          </a:p>
        </p:txBody>
      </p:sp>
      <p:cxnSp>
        <p:nvCxnSpPr>
          <p:cNvPr id="51" name="直接连接符 50">
            <a:extLst>
              <a:ext uri="{FF2B5EF4-FFF2-40B4-BE49-F238E27FC236}">
                <a16:creationId xmlns:a16="http://schemas.microsoft.com/office/drawing/2014/main" id="{1414F88C-1A3D-494B-83CE-FA36D18A0E76}"/>
              </a:ext>
            </a:extLst>
          </p:cNvPr>
          <p:cNvCxnSpPr/>
          <p:nvPr/>
        </p:nvCxnSpPr>
        <p:spPr>
          <a:xfrm>
            <a:off x="5164260" y="3551446"/>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6CC64700-296E-40BA-80BC-92DE23CC2D33}"/>
              </a:ext>
            </a:extLst>
          </p:cNvPr>
          <p:cNvSpPr/>
          <p:nvPr/>
        </p:nvSpPr>
        <p:spPr>
          <a:xfrm rot="18983803">
            <a:off x="4818872" y="2515513"/>
            <a:ext cx="230063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GECAM</a:t>
            </a:r>
            <a:r>
              <a:rPr lang="zh-CN" altLang="en-US" sz="1400" b="1" dirty="0">
                <a:latin typeface="微软雅黑" panose="020B0503020204020204" pitchFamily="34" charset="-122"/>
                <a:ea typeface="微软雅黑" panose="020B0503020204020204" pitchFamily="34" charset="-122"/>
              </a:rPr>
              <a:t>工程立项评审启动</a:t>
            </a:r>
            <a:endParaRPr lang="en-US" altLang="zh-CN" sz="1400" b="1" dirty="0">
              <a:latin typeface="微软雅黑" panose="020B0503020204020204" pitchFamily="34" charset="-122"/>
              <a:ea typeface="微软雅黑" panose="020B0503020204020204" pitchFamily="34" charset="-122"/>
            </a:endParaRPr>
          </a:p>
        </p:txBody>
      </p:sp>
      <p:cxnSp>
        <p:nvCxnSpPr>
          <p:cNvPr id="53" name="直接连接符 52">
            <a:extLst>
              <a:ext uri="{FF2B5EF4-FFF2-40B4-BE49-F238E27FC236}">
                <a16:creationId xmlns:a16="http://schemas.microsoft.com/office/drawing/2014/main" id="{ABC438A2-362C-4DE2-91DD-A26AB2A46639}"/>
              </a:ext>
            </a:extLst>
          </p:cNvPr>
          <p:cNvCxnSpPr/>
          <p:nvPr/>
        </p:nvCxnSpPr>
        <p:spPr>
          <a:xfrm>
            <a:off x="6345110" y="3551446"/>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F54F8B7B-34E6-4C81-946E-CBC1825A2B6C}"/>
              </a:ext>
            </a:extLst>
          </p:cNvPr>
          <p:cNvSpPr/>
          <p:nvPr/>
        </p:nvSpPr>
        <p:spPr>
          <a:xfrm>
            <a:off x="6248093" y="3911486"/>
            <a:ext cx="29527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7</a:t>
            </a:r>
          </a:p>
        </p:txBody>
      </p:sp>
      <p:sp>
        <p:nvSpPr>
          <p:cNvPr id="55" name="矩形 54">
            <a:extLst>
              <a:ext uri="{FF2B5EF4-FFF2-40B4-BE49-F238E27FC236}">
                <a16:creationId xmlns:a16="http://schemas.microsoft.com/office/drawing/2014/main" id="{5FDE95A8-6044-4831-81B7-B2AB636CC007}"/>
              </a:ext>
            </a:extLst>
          </p:cNvPr>
          <p:cNvSpPr/>
          <p:nvPr/>
        </p:nvSpPr>
        <p:spPr>
          <a:xfrm rot="18983803">
            <a:off x="5893723" y="2422457"/>
            <a:ext cx="2659702" cy="307777"/>
          </a:xfrm>
          <a:prstGeom prst="rect">
            <a:avLst/>
          </a:prstGeom>
        </p:spPr>
        <p:txBody>
          <a:bodyPr wrap="none">
            <a:spAutoFit/>
          </a:bodyPr>
          <a:lstStyle/>
          <a:p>
            <a:pPr algn="ctr"/>
            <a:r>
              <a:rPr lang="en-US" altLang="zh-CN" sz="1400" b="1" dirty="0">
                <a:solidFill>
                  <a:srgbClr val="00B050"/>
                </a:solidFill>
                <a:latin typeface="微软雅黑" panose="020B0503020204020204" pitchFamily="34" charset="-122"/>
                <a:ea typeface="微软雅黑" panose="020B0503020204020204" pitchFamily="34" charset="-122"/>
              </a:rPr>
              <a:t>GECAM</a:t>
            </a:r>
            <a:r>
              <a:rPr lang="zh-CN" altLang="en-US" sz="1400" b="1" dirty="0">
                <a:solidFill>
                  <a:srgbClr val="00B050"/>
                </a:solidFill>
                <a:latin typeface="微软雅黑" panose="020B0503020204020204" pitchFamily="34" charset="-122"/>
                <a:ea typeface="微软雅黑" panose="020B0503020204020204" pitchFamily="34" charset="-122"/>
              </a:rPr>
              <a:t>入选空间科学先导专项</a:t>
            </a:r>
            <a:endParaRPr lang="en-US" altLang="zh-CN" sz="1400" b="1" dirty="0">
              <a:solidFill>
                <a:srgbClr val="00B050"/>
              </a:solidFill>
              <a:latin typeface="微软雅黑" panose="020B0503020204020204" pitchFamily="34" charset="-122"/>
              <a:ea typeface="微软雅黑" panose="020B0503020204020204" pitchFamily="34" charset="-122"/>
            </a:endParaRPr>
          </a:p>
        </p:txBody>
      </p:sp>
      <p:cxnSp>
        <p:nvCxnSpPr>
          <p:cNvPr id="56" name="直接连接符 55">
            <a:extLst>
              <a:ext uri="{FF2B5EF4-FFF2-40B4-BE49-F238E27FC236}">
                <a16:creationId xmlns:a16="http://schemas.microsoft.com/office/drawing/2014/main" id="{D69A674A-7F64-4360-B388-736D309D8994}"/>
              </a:ext>
            </a:extLst>
          </p:cNvPr>
          <p:cNvCxnSpPr/>
          <p:nvPr/>
        </p:nvCxnSpPr>
        <p:spPr>
          <a:xfrm>
            <a:off x="7155931" y="3551446"/>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DEF49823-E81A-4C40-A32F-CA7104CEF2D8}"/>
              </a:ext>
            </a:extLst>
          </p:cNvPr>
          <p:cNvSpPr/>
          <p:nvPr/>
        </p:nvSpPr>
        <p:spPr>
          <a:xfrm rot="18983803">
            <a:off x="6759737" y="2533934"/>
            <a:ext cx="230063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GECAM</a:t>
            </a:r>
            <a:r>
              <a:rPr lang="zh-CN" altLang="en-US" sz="1400" b="1" dirty="0">
                <a:latin typeface="微软雅黑" panose="020B0503020204020204" pitchFamily="34" charset="-122"/>
                <a:ea typeface="微软雅黑" panose="020B0503020204020204" pitchFamily="34" charset="-122"/>
              </a:rPr>
              <a:t>正式获得批复立项</a:t>
            </a:r>
            <a:endParaRPr lang="en-US" altLang="zh-CN" sz="1400" b="1" dirty="0">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DC28066F-7792-4E7C-BA3E-257EAEC22BA8}"/>
              </a:ext>
            </a:extLst>
          </p:cNvPr>
          <p:cNvSpPr/>
          <p:nvPr/>
        </p:nvSpPr>
        <p:spPr>
          <a:xfrm>
            <a:off x="6953261" y="3911486"/>
            <a:ext cx="40588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12</a:t>
            </a:r>
          </a:p>
        </p:txBody>
      </p:sp>
      <p:sp>
        <p:nvSpPr>
          <p:cNvPr id="59" name="矩形 58">
            <a:extLst>
              <a:ext uri="{FF2B5EF4-FFF2-40B4-BE49-F238E27FC236}">
                <a16:creationId xmlns:a16="http://schemas.microsoft.com/office/drawing/2014/main" id="{01EE0A46-2782-4F46-A314-D569B4F1A178}"/>
              </a:ext>
            </a:extLst>
          </p:cNvPr>
          <p:cNvSpPr/>
          <p:nvPr/>
        </p:nvSpPr>
        <p:spPr>
          <a:xfrm>
            <a:off x="10097425" y="3911486"/>
            <a:ext cx="40588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12</a:t>
            </a:r>
          </a:p>
        </p:txBody>
      </p:sp>
      <p:cxnSp>
        <p:nvCxnSpPr>
          <p:cNvPr id="60" name="直接连接符 59">
            <a:extLst>
              <a:ext uri="{FF2B5EF4-FFF2-40B4-BE49-F238E27FC236}">
                <a16:creationId xmlns:a16="http://schemas.microsoft.com/office/drawing/2014/main" id="{0DC82EF1-5115-4547-A347-4F87C5D1107C}"/>
              </a:ext>
            </a:extLst>
          </p:cNvPr>
          <p:cNvCxnSpPr/>
          <p:nvPr/>
        </p:nvCxnSpPr>
        <p:spPr>
          <a:xfrm>
            <a:off x="10336507" y="3541834"/>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矩形 60">
            <a:extLst>
              <a:ext uri="{FF2B5EF4-FFF2-40B4-BE49-F238E27FC236}">
                <a16:creationId xmlns:a16="http://schemas.microsoft.com/office/drawing/2014/main" id="{60619AB5-D344-49D6-B10E-0B95F28F3F17}"/>
              </a:ext>
            </a:extLst>
          </p:cNvPr>
          <p:cNvSpPr/>
          <p:nvPr/>
        </p:nvSpPr>
        <p:spPr>
          <a:xfrm rot="18983803">
            <a:off x="9985278" y="2760503"/>
            <a:ext cx="1582484" cy="307777"/>
          </a:xfrm>
          <a:prstGeom prst="rect">
            <a:avLst/>
          </a:prstGeom>
        </p:spPr>
        <p:txBody>
          <a:bodyPr wrap="none">
            <a:spAutoFit/>
          </a:bodyPr>
          <a:lstStyle/>
          <a:p>
            <a:pPr algn="ctr"/>
            <a:r>
              <a:rPr lang="en-US" altLang="zh-CN" sz="1400" b="1" dirty="0">
                <a:solidFill>
                  <a:srgbClr val="00B050"/>
                </a:solidFill>
                <a:latin typeface="微软雅黑" panose="020B0503020204020204" pitchFamily="34" charset="-122"/>
                <a:ea typeface="微软雅黑" panose="020B0503020204020204" pitchFamily="34" charset="-122"/>
              </a:rPr>
              <a:t>GECAM</a:t>
            </a:r>
            <a:r>
              <a:rPr lang="zh-CN" altLang="en-US" sz="1400" b="1" dirty="0">
                <a:solidFill>
                  <a:srgbClr val="00B050"/>
                </a:solidFill>
                <a:latin typeface="微软雅黑" panose="020B0503020204020204" pitchFamily="34" charset="-122"/>
                <a:ea typeface="微软雅黑" panose="020B0503020204020204" pitchFamily="34" charset="-122"/>
              </a:rPr>
              <a:t>发射运行</a:t>
            </a:r>
            <a:endParaRPr lang="en-US" altLang="zh-CN" sz="1400" b="1" dirty="0">
              <a:solidFill>
                <a:srgbClr val="00B050"/>
              </a:solidFill>
              <a:latin typeface="微软雅黑" panose="020B0503020204020204" pitchFamily="34" charset="-122"/>
              <a:ea typeface="微软雅黑" panose="020B0503020204020204" pitchFamily="34" charset="-122"/>
            </a:endParaRPr>
          </a:p>
        </p:txBody>
      </p:sp>
      <p:sp>
        <p:nvSpPr>
          <p:cNvPr id="62" name="矩形 61">
            <a:extLst>
              <a:ext uri="{FF2B5EF4-FFF2-40B4-BE49-F238E27FC236}">
                <a16:creationId xmlns:a16="http://schemas.microsoft.com/office/drawing/2014/main" id="{BC28D6E3-19E9-47B5-83FD-820C098F3052}"/>
              </a:ext>
            </a:extLst>
          </p:cNvPr>
          <p:cNvSpPr/>
          <p:nvPr/>
        </p:nvSpPr>
        <p:spPr>
          <a:xfrm>
            <a:off x="1508948" y="4252081"/>
            <a:ext cx="1876370" cy="369332"/>
          </a:xfrm>
          <a:prstGeom prst="rect">
            <a:avLst/>
          </a:prstGeom>
          <a:solidFill>
            <a:schemeClr val="accent2">
              <a:lumMod val="40000"/>
              <a:lumOff val="60000"/>
            </a:schemeClr>
          </a:solid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2016</a:t>
            </a:r>
            <a:endParaRPr lang="zh-CN" altLang="en-US" dirty="0"/>
          </a:p>
        </p:txBody>
      </p:sp>
      <p:sp>
        <p:nvSpPr>
          <p:cNvPr id="63" name="矩形 62">
            <a:extLst>
              <a:ext uri="{FF2B5EF4-FFF2-40B4-BE49-F238E27FC236}">
                <a16:creationId xmlns:a16="http://schemas.microsoft.com/office/drawing/2014/main" id="{83993494-AEAB-4AA0-89DF-871F3024A1C4}"/>
              </a:ext>
            </a:extLst>
          </p:cNvPr>
          <p:cNvSpPr/>
          <p:nvPr/>
        </p:nvSpPr>
        <p:spPr>
          <a:xfrm>
            <a:off x="3385319" y="4252081"/>
            <a:ext cx="1944204" cy="369332"/>
          </a:xfrm>
          <a:prstGeom prst="rect">
            <a:avLst/>
          </a:prstGeom>
          <a:solidFill>
            <a:srgbClr val="00B0F0"/>
          </a:solid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2017</a:t>
            </a:r>
            <a:endParaRPr lang="zh-CN" altLang="en-US" dirty="0"/>
          </a:p>
        </p:txBody>
      </p:sp>
      <p:sp>
        <p:nvSpPr>
          <p:cNvPr id="64" name="矩形 63">
            <a:extLst>
              <a:ext uri="{FF2B5EF4-FFF2-40B4-BE49-F238E27FC236}">
                <a16:creationId xmlns:a16="http://schemas.microsoft.com/office/drawing/2014/main" id="{D6EB642C-19F0-4081-9106-8FB8E0E2108C}"/>
              </a:ext>
            </a:extLst>
          </p:cNvPr>
          <p:cNvSpPr/>
          <p:nvPr/>
        </p:nvSpPr>
        <p:spPr>
          <a:xfrm>
            <a:off x="5329527" y="4252081"/>
            <a:ext cx="1996627" cy="369332"/>
          </a:xfrm>
          <a:prstGeom prst="rect">
            <a:avLst/>
          </a:prstGeom>
          <a:solidFill>
            <a:srgbClr val="92D050"/>
          </a:solid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2018</a:t>
            </a:r>
            <a:endParaRPr lang="zh-CN" altLang="en-US" dirty="0"/>
          </a:p>
        </p:txBody>
      </p:sp>
      <p:sp>
        <p:nvSpPr>
          <p:cNvPr id="65" name="矩形 64">
            <a:extLst>
              <a:ext uri="{FF2B5EF4-FFF2-40B4-BE49-F238E27FC236}">
                <a16:creationId xmlns:a16="http://schemas.microsoft.com/office/drawing/2014/main" id="{47B4B149-5609-427F-AB0A-6668843DC564}"/>
              </a:ext>
            </a:extLst>
          </p:cNvPr>
          <p:cNvSpPr/>
          <p:nvPr/>
        </p:nvSpPr>
        <p:spPr>
          <a:xfrm>
            <a:off x="7326154" y="4252081"/>
            <a:ext cx="1721497" cy="369332"/>
          </a:xfrm>
          <a:prstGeom prst="rect">
            <a:avLst/>
          </a:prstGeom>
          <a:solidFill>
            <a:srgbClr val="FFC000"/>
          </a:solid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2019</a:t>
            </a:r>
            <a:endParaRPr lang="zh-CN" altLang="en-US" dirty="0"/>
          </a:p>
        </p:txBody>
      </p:sp>
      <p:sp>
        <p:nvSpPr>
          <p:cNvPr id="66" name="矩形 65">
            <a:extLst>
              <a:ext uri="{FF2B5EF4-FFF2-40B4-BE49-F238E27FC236}">
                <a16:creationId xmlns:a16="http://schemas.microsoft.com/office/drawing/2014/main" id="{005C4125-5F33-4797-ADA5-70C9D06D693F}"/>
              </a:ext>
            </a:extLst>
          </p:cNvPr>
          <p:cNvSpPr/>
          <p:nvPr/>
        </p:nvSpPr>
        <p:spPr>
          <a:xfrm>
            <a:off x="9054455" y="4252081"/>
            <a:ext cx="1488373" cy="369332"/>
          </a:xfrm>
          <a:prstGeom prst="rect">
            <a:avLst/>
          </a:prstGeom>
          <a:solidFill>
            <a:srgbClr val="4B76FF"/>
          </a:solid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2020</a:t>
            </a:r>
            <a:endParaRPr lang="zh-CN" altLang="en-US" dirty="0"/>
          </a:p>
        </p:txBody>
      </p:sp>
      <p:sp>
        <p:nvSpPr>
          <p:cNvPr id="67" name="矩形 66">
            <a:extLst>
              <a:ext uri="{FF2B5EF4-FFF2-40B4-BE49-F238E27FC236}">
                <a16:creationId xmlns:a16="http://schemas.microsoft.com/office/drawing/2014/main" id="{AA7A6F96-67DC-47BD-9278-52775CA72161}"/>
              </a:ext>
            </a:extLst>
          </p:cNvPr>
          <p:cNvSpPr/>
          <p:nvPr/>
        </p:nvSpPr>
        <p:spPr>
          <a:xfrm>
            <a:off x="10692826" y="3729806"/>
            <a:ext cx="415498" cy="923330"/>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月</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年</a:t>
            </a:r>
            <a:endParaRPr lang="zh-CN" altLang="en-US" b="1" dirty="0"/>
          </a:p>
        </p:txBody>
      </p:sp>
      <p:pic>
        <p:nvPicPr>
          <p:cNvPr id="70" name="图片 69">
            <a:extLst>
              <a:ext uri="{FF2B5EF4-FFF2-40B4-BE49-F238E27FC236}">
                <a16:creationId xmlns:a16="http://schemas.microsoft.com/office/drawing/2014/main" id="{D1EFBEAA-9A86-4569-8D49-7268C18215B4}"/>
              </a:ext>
            </a:extLst>
          </p:cNvPr>
          <p:cNvPicPr>
            <a:picLocks noChangeAspect="1"/>
          </p:cNvPicPr>
          <p:nvPr/>
        </p:nvPicPr>
        <p:blipFill>
          <a:blip r:embed="rId2"/>
          <a:stretch>
            <a:fillRect/>
          </a:stretch>
        </p:blipFill>
        <p:spPr>
          <a:xfrm>
            <a:off x="684970" y="169861"/>
            <a:ext cx="2334371" cy="1321229"/>
          </a:xfrm>
          <a:prstGeom prst="rect">
            <a:avLst/>
          </a:prstGeom>
        </p:spPr>
      </p:pic>
      <p:cxnSp>
        <p:nvCxnSpPr>
          <p:cNvPr id="71" name="直接连接符 70">
            <a:extLst>
              <a:ext uri="{FF2B5EF4-FFF2-40B4-BE49-F238E27FC236}">
                <a16:creationId xmlns:a16="http://schemas.microsoft.com/office/drawing/2014/main" id="{DD771DD7-BB33-4FE5-9EE6-EA36BCABA2BB}"/>
              </a:ext>
            </a:extLst>
          </p:cNvPr>
          <p:cNvCxnSpPr/>
          <p:nvPr/>
        </p:nvCxnSpPr>
        <p:spPr>
          <a:xfrm>
            <a:off x="4948800" y="3535727"/>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3C24AAB4-0702-4824-ABE4-4252D455CF8E}"/>
              </a:ext>
            </a:extLst>
          </p:cNvPr>
          <p:cNvCxnSpPr/>
          <p:nvPr/>
        </p:nvCxnSpPr>
        <p:spPr>
          <a:xfrm>
            <a:off x="3839397" y="3554871"/>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矩形 72">
            <a:extLst>
              <a:ext uri="{FF2B5EF4-FFF2-40B4-BE49-F238E27FC236}">
                <a16:creationId xmlns:a16="http://schemas.microsoft.com/office/drawing/2014/main" id="{15FBD54B-CB56-47CE-90DD-9018F2E39C0C}"/>
              </a:ext>
            </a:extLst>
          </p:cNvPr>
          <p:cNvSpPr/>
          <p:nvPr/>
        </p:nvSpPr>
        <p:spPr>
          <a:xfrm rot="18983803">
            <a:off x="3498887" y="2821772"/>
            <a:ext cx="158248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GECAM</a:t>
            </a:r>
            <a:r>
              <a:rPr lang="zh-CN" altLang="en-US" sz="1400" b="1" dirty="0">
                <a:latin typeface="微软雅黑" panose="020B0503020204020204" pitchFamily="34" charset="-122"/>
                <a:ea typeface="微软雅黑" panose="020B0503020204020204" pitchFamily="34" charset="-122"/>
              </a:rPr>
              <a:t>咨询评议</a:t>
            </a:r>
            <a:endParaRPr lang="en-US" altLang="zh-CN" sz="1400" b="1" dirty="0">
              <a:latin typeface="微软雅黑" panose="020B0503020204020204" pitchFamily="34" charset="-122"/>
              <a:ea typeface="微软雅黑" panose="020B0503020204020204" pitchFamily="34" charset="-122"/>
            </a:endParaRPr>
          </a:p>
        </p:txBody>
      </p:sp>
      <p:sp>
        <p:nvSpPr>
          <p:cNvPr id="74" name="矩形 73">
            <a:extLst>
              <a:ext uri="{FF2B5EF4-FFF2-40B4-BE49-F238E27FC236}">
                <a16:creationId xmlns:a16="http://schemas.microsoft.com/office/drawing/2014/main" id="{9F2AE7FE-045C-41C4-9482-7B438E571AF5}"/>
              </a:ext>
            </a:extLst>
          </p:cNvPr>
          <p:cNvSpPr/>
          <p:nvPr/>
        </p:nvSpPr>
        <p:spPr>
          <a:xfrm rot="18983803">
            <a:off x="4625210" y="2745199"/>
            <a:ext cx="158248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GECAM</a:t>
            </a:r>
            <a:r>
              <a:rPr lang="zh-CN" altLang="en-US" sz="1400" b="1" dirty="0">
                <a:latin typeface="微软雅黑" panose="020B0503020204020204" pitchFamily="34" charset="-122"/>
                <a:ea typeface="微软雅黑" panose="020B0503020204020204" pitchFamily="34" charset="-122"/>
              </a:rPr>
              <a:t>咨询评议</a:t>
            </a:r>
            <a:endParaRPr lang="en-US" altLang="zh-CN" sz="1400" b="1" dirty="0">
              <a:latin typeface="微软雅黑" panose="020B0503020204020204" pitchFamily="34" charset="-122"/>
              <a:ea typeface="微软雅黑" panose="020B0503020204020204" pitchFamily="34" charset="-122"/>
            </a:endParaRPr>
          </a:p>
        </p:txBody>
      </p:sp>
      <p:sp>
        <p:nvSpPr>
          <p:cNvPr id="75" name="矩形 74">
            <a:extLst>
              <a:ext uri="{FF2B5EF4-FFF2-40B4-BE49-F238E27FC236}">
                <a16:creationId xmlns:a16="http://schemas.microsoft.com/office/drawing/2014/main" id="{900E6007-50CC-499D-B5F0-8FD830C98343}"/>
              </a:ext>
            </a:extLst>
          </p:cNvPr>
          <p:cNvSpPr/>
          <p:nvPr/>
        </p:nvSpPr>
        <p:spPr>
          <a:xfrm>
            <a:off x="3691760" y="3876384"/>
            <a:ext cx="29527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4</a:t>
            </a:r>
          </a:p>
        </p:txBody>
      </p:sp>
      <p:sp>
        <p:nvSpPr>
          <p:cNvPr id="76" name="矩形 75">
            <a:extLst>
              <a:ext uri="{FF2B5EF4-FFF2-40B4-BE49-F238E27FC236}">
                <a16:creationId xmlns:a16="http://schemas.microsoft.com/office/drawing/2014/main" id="{EC528E2E-795E-47A9-A3D1-1CECCE495A51}"/>
              </a:ext>
            </a:extLst>
          </p:cNvPr>
          <p:cNvSpPr/>
          <p:nvPr/>
        </p:nvSpPr>
        <p:spPr>
          <a:xfrm>
            <a:off x="4718727" y="3898694"/>
            <a:ext cx="40588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11</a:t>
            </a:r>
          </a:p>
        </p:txBody>
      </p:sp>
      <p:sp>
        <p:nvSpPr>
          <p:cNvPr id="78" name="矩形 77">
            <a:extLst>
              <a:ext uri="{FF2B5EF4-FFF2-40B4-BE49-F238E27FC236}">
                <a16:creationId xmlns:a16="http://schemas.microsoft.com/office/drawing/2014/main" id="{003FD5AD-87E8-48C4-A7F0-D9C00CC457F9}"/>
              </a:ext>
            </a:extLst>
          </p:cNvPr>
          <p:cNvSpPr/>
          <p:nvPr/>
        </p:nvSpPr>
        <p:spPr>
          <a:xfrm>
            <a:off x="3747719" y="5342552"/>
            <a:ext cx="4602542" cy="954107"/>
          </a:xfrm>
          <a:prstGeom prst="rect">
            <a:avLst/>
          </a:prstGeom>
          <a:solidFill>
            <a:schemeClr val="accent5">
              <a:lumMod val="20000"/>
              <a:lumOff val="80000"/>
            </a:schemeClr>
          </a:solidFill>
          <a:ln>
            <a:solidFill>
              <a:srgbClr val="C00000"/>
            </a:solidFill>
          </a:ln>
        </p:spPr>
        <p:txBody>
          <a:bodyPr wrap="none">
            <a:spAutoFit/>
          </a:bodyPr>
          <a:lstStyle/>
          <a:p>
            <a:r>
              <a:rPr lang="zh-CN" altLang="en-US" sz="2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概念提出</a:t>
            </a:r>
            <a:r>
              <a:rPr lang="en-US" altLang="zh-CN" sz="2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r>
              <a:rPr lang="zh-CN" altLang="en-US" sz="2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项目立项：</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项目立项</a:t>
            </a:r>
            <a:r>
              <a:rPr lang="en-US" altLang="zh-CN" sz="2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r>
              <a:rPr lang="zh-CN" altLang="en-US" sz="2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发射运行：</a:t>
            </a: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~2</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年</a:t>
            </a:r>
            <a:endParaRPr lang="zh-CN" altLang="en-US" sz="28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68" name="直接连接符 67">
            <a:extLst>
              <a:ext uri="{FF2B5EF4-FFF2-40B4-BE49-F238E27FC236}">
                <a16:creationId xmlns:a16="http://schemas.microsoft.com/office/drawing/2014/main" id="{0863167E-7C8E-4051-876E-4D9481B51836}"/>
              </a:ext>
            </a:extLst>
          </p:cNvPr>
          <p:cNvCxnSpPr/>
          <p:nvPr/>
        </p:nvCxnSpPr>
        <p:spPr>
          <a:xfrm>
            <a:off x="7688961" y="3534294"/>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DDA76A7E-F025-47DB-AFC3-760F7AC74742}"/>
              </a:ext>
            </a:extLst>
          </p:cNvPr>
          <p:cNvCxnSpPr/>
          <p:nvPr/>
        </p:nvCxnSpPr>
        <p:spPr>
          <a:xfrm>
            <a:off x="8756043" y="3528075"/>
            <a:ext cx="4955" cy="2760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id="{2C507898-EB12-4535-88AD-CAC33FC7807A}"/>
              </a:ext>
            </a:extLst>
          </p:cNvPr>
          <p:cNvSpPr/>
          <p:nvPr/>
        </p:nvSpPr>
        <p:spPr>
          <a:xfrm>
            <a:off x="7545362" y="3898694"/>
            <a:ext cx="295274"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3</a:t>
            </a:r>
          </a:p>
        </p:txBody>
      </p:sp>
      <p:sp>
        <p:nvSpPr>
          <p:cNvPr id="79" name="矩形 78">
            <a:extLst>
              <a:ext uri="{FF2B5EF4-FFF2-40B4-BE49-F238E27FC236}">
                <a16:creationId xmlns:a16="http://schemas.microsoft.com/office/drawing/2014/main" id="{3DE4B24C-EF29-4DEC-87AC-101BBADB0DBA}"/>
              </a:ext>
            </a:extLst>
          </p:cNvPr>
          <p:cNvSpPr/>
          <p:nvPr/>
        </p:nvSpPr>
        <p:spPr>
          <a:xfrm>
            <a:off x="8539261" y="3898694"/>
            <a:ext cx="405880"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11</a:t>
            </a:r>
          </a:p>
        </p:txBody>
      </p:sp>
      <p:sp>
        <p:nvSpPr>
          <p:cNvPr id="80" name="矩形 79">
            <a:extLst>
              <a:ext uri="{FF2B5EF4-FFF2-40B4-BE49-F238E27FC236}">
                <a16:creationId xmlns:a16="http://schemas.microsoft.com/office/drawing/2014/main" id="{D34E661D-C1FD-4ACF-82E5-64F4A3294D89}"/>
              </a:ext>
            </a:extLst>
          </p:cNvPr>
          <p:cNvSpPr/>
          <p:nvPr/>
        </p:nvSpPr>
        <p:spPr>
          <a:xfrm rot="18983803">
            <a:off x="7351794" y="2672670"/>
            <a:ext cx="1941557"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GECAM</a:t>
            </a:r>
            <a:r>
              <a:rPr lang="zh-CN" altLang="en-US" sz="1400" b="1" dirty="0">
                <a:latin typeface="微软雅黑" panose="020B0503020204020204" pitchFamily="34" charset="-122"/>
                <a:ea typeface="微软雅黑" panose="020B0503020204020204" pitchFamily="34" charset="-122"/>
              </a:rPr>
              <a:t>转入初样阶段</a:t>
            </a:r>
            <a:endParaRPr lang="en-US" altLang="zh-CN" sz="1400" b="1" dirty="0">
              <a:latin typeface="微软雅黑" panose="020B0503020204020204" pitchFamily="34" charset="-122"/>
              <a:ea typeface="微软雅黑" panose="020B0503020204020204" pitchFamily="34" charset="-122"/>
            </a:endParaRPr>
          </a:p>
        </p:txBody>
      </p:sp>
      <p:sp>
        <p:nvSpPr>
          <p:cNvPr id="81" name="矩形 80">
            <a:extLst>
              <a:ext uri="{FF2B5EF4-FFF2-40B4-BE49-F238E27FC236}">
                <a16:creationId xmlns:a16="http://schemas.microsoft.com/office/drawing/2014/main" id="{AE7173F2-350E-4DEB-ACF3-81E325A59885}"/>
              </a:ext>
            </a:extLst>
          </p:cNvPr>
          <p:cNvSpPr/>
          <p:nvPr/>
        </p:nvSpPr>
        <p:spPr>
          <a:xfrm rot="18983803">
            <a:off x="8399980" y="2657754"/>
            <a:ext cx="1941557" cy="307777"/>
          </a:xfrm>
          <a:prstGeom prst="rect">
            <a:avLst/>
          </a:prstGeom>
        </p:spPr>
        <p:txBody>
          <a:bodyPr wrap="none">
            <a:spAutoFit/>
          </a:bodyPr>
          <a:lstStyle/>
          <a:p>
            <a:pPr algn="ctr"/>
            <a:r>
              <a:rPr lang="en-US" altLang="zh-CN" sz="1400" b="1" dirty="0">
                <a:latin typeface="微软雅黑" panose="020B0503020204020204" pitchFamily="34" charset="-122"/>
                <a:ea typeface="微软雅黑" panose="020B0503020204020204" pitchFamily="34" charset="-122"/>
              </a:rPr>
              <a:t>GECAM</a:t>
            </a:r>
            <a:r>
              <a:rPr lang="zh-CN" altLang="en-US" sz="1400" b="1" dirty="0">
                <a:latin typeface="微软雅黑" panose="020B0503020204020204" pitchFamily="34" charset="-122"/>
                <a:ea typeface="微软雅黑" panose="020B0503020204020204" pitchFamily="34" charset="-122"/>
              </a:rPr>
              <a:t>转入正样阶段</a:t>
            </a:r>
            <a:endParaRPr lang="en-US" altLang="zh-CN" sz="1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06698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0D9D5DF-4C6F-499B-89B0-A49555B4C6DE}"/>
              </a:ext>
            </a:extLst>
          </p:cNvPr>
          <p:cNvSpPr>
            <a:spLocks noGrp="1"/>
          </p:cNvSpPr>
          <p:nvPr>
            <p:ph type="sldNum" sz="quarter" idx="12"/>
          </p:nvPr>
        </p:nvSpPr>
        <p:spPr/>
        <p:txBody>
          <a:bodyPr/>
          <a:lstStyle/>
          <a:p>
            <a:pPr>
              <a:defRPr/>
            </a:pPr>
            <a:fld id="{C3097149-1E52-4B4B-8ACA-C18CD0D55D8A}" type="slidenum">
              <a:rPr lang="zh-CN" altLang="en-US" smtClean="0"/>
              <a:pPr>
                <a:defRPr/>
              </a:pPr>
              <a:t>74</a:t>
            </a:fld>
            <a:endParaRPr lang="zh-CN" altLang="en-US" dirty="0"/>
          </a:p>
        </p:txBody>
      </p:sp>
      <p:pic>
        <p:nvPicPr>
          <p:cNvPr id="5" name="图片 4">
            <a:extLst>
              <a:ext uri="{FF2B5EF4-FFF2-40B4-BE49-F238E27FC236}">
                <a16:creationId xmlns:a16="http://schemas.microsoft.com/office/drawing/2014/main" id="{548D1288-953A-4413-A8E0-DD3A278D7CDA}"/>
              </a:ext>
            </a:extLst>
          </p:cNvPr>
          <p:cNvPicPr/>
          <p:nvPr/>
        </p:nvPicPr>
        <p:blipFill>
          <a:blip r:embed="rId2"/>
          <a:stretch>
            <a:fillRect/>
          </a:stretch>
        </p:blipFill>
        <p:spPr>
          <a:xfrm>
            <a:off x="150624" y="1203819"/>
            <a:ext cx="5028478" cy="4097389"/>
          </a:xfrm>
          <a:prstGeom prst="rect">
            <a:avLst/>
          </a:prstGeom>
        </p:spPr>
      </p:pic>
      <p:sp>
        <p:nvSpPr>
          <p:cNvPr id="7" name="矩形 6">
            <a:extLst>
              <a:ext uri="{FF2B5EF4-FFF2-40B4-BE49-F238E27FC236}">
                <a16:creationId xmlns:a16="http://schemas.microsoft.com/office/drawing/2014/main" id="{AA5A602D-C26F-451B-814E-39308F083F01}"/>
              </a:ext>
            </a:extLst>
          </p:cNvPr>
          <p:cNvSpPr/>
          <p:nvPr/>
        </p:nvSpPr>
        <p:spPr>
          <a:xfrm>
            <a:off x="838200" y="5595387"/>
            <a:ext cx="3517245" cy="923330"/>
          </a:xfrm>
          <a:prstGeom prst="rect">
            <a:avLst/>
          </a:prstGeom>
          <a:solidFill>
            <a:schemeClr val="accent1">
              <a:lumMod val="20000"/>
              <a:lumOff val="80000"/>
            </a:schemeClr>
          </a:solidFill>
          <a:ln>
            <a:solidFill>
              <a:srgbClr val="FF0000"/>
            </a:solidFill>
          </a:ln>
        </p:spPr>
        <p:txBody>
          <a:bodyPr wrap="square">
            <a:spAutoFit/>
          </a:bodyPr>
          <a:lstStyle/>
          <a:p>
            <a:pPr algn="ct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国际著名</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科学</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杂志报道</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“空间科学（二期）”先导专项</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题图为</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GECAM</a:t>
            </a:r>
          </a:p>
        </p:txBody>
      </p:sp>
      <p:pic>
        <p:nvPicPr>
          <p:cNvPr id="10" name="图片 9">
            <a:extLst>
              <a:ext uri="{FF2B5EF4-FFF2-40B4-BE49-F238E27FC236}">
                <a16:creationId xmlns:a16="http://schemas.microsoft.com/office/drawing/2014/main" id="{59E67AB2-B7BB-4244-BAA7-1020BE21C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935" y="946452"/>
            <a:ext cx="6094441" cy="4889360"/>
          </a:xfrm>
          <a:prstGeom prst="rect">
            <a:avLst/>
          </a:prstGeom>
        </p:spPr>
      </p:pic>
      <p:sp>
        <p:nvSpPr>
          <p:cNvPr id="11" name="矩形 10">
            <a:extLst>
              <a:ext uri="{FF2B5EF4-FFF2-40B4-BE49-F238E27FC236}">
                <a16:creationId xmlns:a16="http://schemas.microsoft.com/office/drawing/2014/main" id="{8640E2CF-44D4-4DCE-B41B-FDA8B85B2A7F}"/>
              </a:ext>
            </a:extLst>
          </p:cNvPr>
          <p:cNvSpPr/>
          <p:nvPr/>
        </p:nvSpPr>
        <p:spPr>
          <a:xfrm>
            <a:off x="6082604" y="3391133"/>
            <a:ext cx="2376264" cy="11916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E389C31-7618-4152-A870-D355FFD81D4C}"/>
              </a:ext>
            </a:extLst>
          </p:cNvPr>
          <p:cNvSpPr/>
          <p:nvPr/>
        </p:nvSpPr>
        <p:spPr>
          <a:xfrm>
            <a:off x="7270736" y="6061259"/>
            <a:ext cx="3517245" cy="369332"/>
          </a:xfrm>
          <a:prstGeom prst="rect">
            <a:avLst/>
          </a:prstGeom>
          <a:solidFill>
            <a:schemeClr val="accent1">
              <a:lumMod val="20000"/>
              <a:lumOff val="80000"/>
            </a:schemeClr>
          </a:solidFill>
          <a:ln>
            <a:solidFill>
              <a:srgbClr val="FF0000"/>
            </a:solidFill>
          </a:ln>
        </p:spPr>
        <p:txBody>
          <a:bodyPr wrap="square">
            <a:spAutoFit/>
          </a:bodyPr>
          <a:lstStyle/>
          <a:p>
            <a:r>
              <a:rPr lang="en-US" altLang="zh-CN" dirty="0"/>
              <a:t>Physics World</a:t>
            </a:r>
            <a:r>
              <a:rPr lang="zh-CN" altLang="en-US" dirty="0"/>
              <a:t>对</a:t>
            </a:r>
            <a:r>
              <a:rPr lang="en-US" altLang="zh-CN" dirty="0"/>
              <a:t>GECAM</a:t>
            </a:r>
            <a:r>
              <a:rPr lang="zh-CN" altLang="en-US" dirty="0"/>
              <a:t>的报道</a:t>
            </a:r>
          </a:p>
        </p:txBody>
      </p:sp>
      <p:pic>
        <p:nvPicPr>
          <p:cNvPr id="14" name="Picture 2">
            <a:extLst>
              <a:ext uri="{FF2B5EF4-FFF2-40B4-BE49-F238E27FC236}">
                <a16:creationId xmlns:a16="http://schemas.microsoft.com/office/drawing/2014/main" id="{D1489660-2FE7-4EE5-89BA-07EDAA7302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53" r="33453"/>
          <a:stretch/>
        </p:blipFill>
        <p:spPr bwMode="auto">
          <a:xfrm>
            <a:off x="5121300" y="3265477"/>
            <a:ext cx="928079" cy="159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标题 1">
            <a:extLst>
              <a:ext uri="{FF2B5EF4-FFF2-40B4-BE49-F238E27FC236}">
                <a16:creationId xmlns:a16="http://schemas.microsoft.com/office/drawing/2014/main" id="{958836ED-7316-4AF5-93A8-6E8E177F63BD}"/>
              </a:ext>
            </a:extLst>
          </p:cNvPr>
          <p:cNvSpPr>
            <a:spLocks noGrp="1"/>
          </p:cNvSpPr>
          <p:nvPr>
            <p:ph type="title"/>
          </p:nvPr>
        </p:nvSpPr>
        <p:spPr>
          <a:xfrm>
            <a:off x="838200" y="158752"/>
            <a:ext cx="10515600" cy="750888"/>
          </a:xfrm>
        </p:spPr>
        <p:txBody>
          <a:bodyPr>
            <a:normAutofit/>
          </a:bodyPr>
          <a:lstStyle/>
          <a:p>
            <a:r>
              <a:rPr lang="zh-CN" altLang="en-US" dirty="0"/>
              <a:t>国际关注</a:t>
            </a:r>
          </a:p>
        </p:txBody>
      </p:sp>
      <p:pic>
        <p:nvPicPr>
          <p:cNvPr id="13" name="Picture 2" descr="A golden medallion with an embossed image of a bearded man facing left in profile. To the left of the man is the text &quot;ALFR•&quot; then &quot;NOBEL&quot;, and on the right, the text (smaller) &quot;NAT•&quot; then &quot;MDCCCXXXIII&quot; above, followed by (smaller) &quot;OB•&quot; then &quot;MDCCCXCVI&quot; below.">
            <a:extLst>
              <a:ext uri="{FF2B5EF4-FFF2-40B4-BE49-F238E27FC236}">
                <a16:creationId xmlns:a16="http://schemas.microsoft.com/office/drawing/2014/main" id="{42FA1B41-9D78-4DD6-994A-730B3DB96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859" y="4831583"/>
            <a:ext cx="1060319" cy="1041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738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71742-3EFE-4241-87CD-6A052F26B158}"/>
              </a:ext>
            </a:extLst>
          </p:cNvPr>
          <p:cNvSpPr>
            <a:spLocks noGrp="1"/>
          </p:cNvSpPr>
          <p:nvPr>
            <p:ph type="title"/>
          </p:nvPr>
        </p:nvSpPr>
        <p:spPr/>
        <p:txBody>
          <a:bodyPr>
            <a:normAutofit/>
          </a:bodyPr>
          <a:lstStyle/>
          <a:p>
            <a:r>
              <a:rPr lang="zh-CN" altLang="en-US" dirty="0"/>
              <a:t>新型空间伽马射线探测器：方案</a:t>
            </a:r>
            <a:r>
              <a:rPr lang="en-US" altLang="zh-CN" dirty="0"/>
              <a:t>+</a:t>
            </a:r>
            <a:r>
              <a:rPr lang="zh-CN" altLang="en-US" dirty="0"/>
              <a:t>关键技术</a:t>
            </a:r>
            <a:r>
              <a:rPr lang="en-US" altLang="zh-CN" dirty="0"/>
              <a:t>+</a:t>
            </a:r>
            <a:r>
              <a:rPr lang="zh-CN" altLang="en-US" dirty="0"/>
              <a:t>工程化</a:t>
            </a:r>
          </a:p>
        </p:txBody>
      </p:sp>
      <p:sp>
        <p:nvSpPr>
          <p:cNvPr id="4" name="灯片编号占位符 3">
            <a:extLst>
              <a:ext uri="{FF2B5EF4-FFF2-40B4-BE49-F238E27FC236}">
                <a16:creationId xmlns:a16="http://schemas.microsoft.com/office/drawing/2014/main" id="{603CB218-DCE6-4DC4-8300-AAADE123EAD0}"/>
              </a:ext>
            </a:extLst>
          </p:cNvPr>
          <p:cNvSpPr>
            <a:spLocks noGrp="1"/>
          </p:cNvSpPr>
          <p:nvPr>
            <p:ph type="sldNum" sz="quarter" idx="12"/>
          </p:nvPr>
        </p:nvSpPr>
        <p:spPr/>
        <p:txBody>
          <a:bodyPr/>
          <a:lstStyle/>
          <a:p>
            <a:pPr>
              <a:defRPr/>
            </a:pPr>
            <a:fld id="{C3097149-1E52-4B4B-8ACA-C18CD0D55D8A}" type="slidenum">
              <a:rPr lang="zh-CN" altLang="en-US" smtClean="0"/>
              <a:pPr>
                <a:defRPr/>
              </a:pPr>
              <a:t>75</a:t>
            </a:fld>
            <a:endParaRPr lang="zh-CN" altLang="en-US" dirty="0"/>
          </a:p>
        </p:txBody>
      </p:sp>
      <p:sp>
        <p:nvSpPr>
          <p:cNvPr id="5" name="内容占位符 2">
            <a:extLst>
              <a:ext uri="{FF2B5EF4-FFF2-40B4-BE49-F238E27FC236}">
                <a16:creationId xmlns:a16="http://schemas.microsoft.com/office/drawing/2014/main" id="{93BB67E7-9575-4171-86A8-030E6420A5B4}"/>
              </a:ext>
            </a:extLst>
          </p:cNvPr>
          <p:cNvSpPr txBox="1">
            <a:spLocks/>
          </p:cNvSpPr>
          <p:nvPr/>
        </p:nvSpPr>
        <p:spPr bwMode="auto">
          <a:xfrm>
            <a:off x="840864" y="909640"/>
            <a:ext cx="10671757" cy="639230"/>
          </a:xfrm>
          <a:prstGeom prst="rect">
            <a:avLst/>
          </a:prstGeom>
          <a:solidFill>
            <a:schemeClr val="accent2">
              <a:lumMod val="20000"/>
              <a:lumOff val="80000"/>
            </a:schemeClr>
          </a:solidFill>
          <a:ln>
            <a:solidFill>
              <a:schemeClr val="accent2"/>
            </a:solidFill>
          </a:ln>
          <a:extLst/>
        </p:spPr>
        <p:style>
          <a:lnRef idx="3">
            <a:schemeClr val="lt1"/>
          </a:lnRef>
          <a:fillRef idx="1">
            <a:schemeClr val="accent6"/>
          </a:fillRef>
          <a:effectRef idx="1">
            <a:schemeClr val="accent6"/>
          </a:effectRef>
          <a:fontRef idx="minor">
            <a:schemeClr val="lt1"/>
          </a:fontRef>
        </p:style>
        <p:txBody>
          <a:bodyPr vert="horz" wrap="square" lIns="91440" tIns="45721" rIns="91440" bIns="45721" numCol="1" anchor="t" anchorCtr="0" compatLnSpc="1"/>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zh-CN" altLang="en-US" sz="2800" b="1" dirty="0">
                <a:solidFill>
                  <a:srgbClr val="C00000"/>
                </a:solidFill>
                <a:latin typeface="微软雅黑" panose="020B0503020204020204" pitchFamily="34" charset="-122"/>
                <a:ea typeface="微软雅黑" panose="020B0503020204020204" pitchFamily="34" charset="-122"/>
                <a:cs typeface="华文细黑" panose="02010600040101010101" charset="-122"/>
              </a:rPr>
              <a:t>体积小，重量轻，无需高压；能阈低，探测能量宽，增益自动调节</a:t>
            </a:r>
            <a:endParaRPr lang="en-US" altLang="zh-CN" sz="2800" b="1" dirty="0">
              <a:solidFill>
                <a:srgbClr val="C00000"/>
              </a:solidFill>
              <a:latin typeface="微软雅黑" panose="020B0503020204020204" pitchFamily="34" charset="-122"/>
              <a:ea typeface="微软雅黑" panose="020B0503020204020204" pitchFamily="34" charset="-122"/>
              <a:cs typeface="华文细黑" panose="02010600040101010101" charset="-122"/>
            </a:endParaRPr>
          </a:p>
        </p:txBody>
      </p:sp>
      <p:sp>
        <p:nvSpPr>
          <p:cNvPr id="6" name="右箭头 6">
            <a:extLst>
              <a:ext uri="{FF2B5EF4-FFF2-40B4-BE49-F238E27FC236}">
                <a16:creationId xmlns:a16="http://schemas.microsoft.com/office/drawing/2014/main" id="{8A7A6400-3894-49A3-89E2-F9DE1ADE2992}"/>
              </a:ext>
            </a:extLst>
          </p:cNvPr>
          <p:cNvSpPr/>
          <p:nvPr/>
        </p:nvSpPr>
        <p:spPr>
          <a:xfrm>
            <a:off x="2924768" y="2746103"/>
            <a:ext cx="460453" cy="32375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7" name="Picture 3">
            <a:extLst>
              <a:ext uri="{FF2B5EF4-FFF2-40B4-BE49-F238E27FC236}">
                <a16:creationId xmlns:a16="http://schemas.microsoft.com/office/drawing/2014/main" id="{7466CDFF-8EB8-444A-AA84-0C4135E2F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074960"/>
            <a:ext cx="1906895" cy="17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id="{50E961A2-33D3-45CC-87F3-E94B8A29CD1F}"/>
              </a:ext>
            </a:extLst>
          </p:cNvPr>
          <p:cNvSpPr/>
          <p:nvPr/>
        </p:nvSpPr>
        <p:spPr>
          <a:xfrm>
            <a:off x="725489" y="3996267"/>
            <a:ext cx="2132315" cy="369332"/>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传统基于</a:t>
            </a:r>
            <a:r>
              <a:rPr lang="en-US" altLang="zh-CN" b="1" dirty="0">
                <a:latin typeface="微软雅黑" panose="020B0503020204020204" pitchFamily="34" charset="-122"/>
                <a:ea typeface="微软雅黑" panose="020B0503020204020204" pitchFamily="34" charset="-122"/>
              </a:rPr>
              <a:t>PMT</a:t>
            </a:r>
            <a:r>
              <a:rPr lang="zh-CN" altLang="en-US" b="1" dirty="0">
                <a:latin typeface="微软雅黑" panose="020B0503020204020204" pitchFamily="34" charset="-122"/>
                <a:ea typeface="微软雅黑" panose="020B0503020204020204" pitchFamily="34" charset="-122"/>
              </a:rPr>
              <a:t>探头</a:t>
            </a:r>
            <a:endParaRPr lang="en-US" altLang="zh-CN" b="1" dirty="0">
              <a:latin typeface="微软雅黑" panose="020B0503020204020204" pitchFamily="34" charset="-122"/>
              <a:ea typeface="微软雅黑" panose="020B0503020204020204" pitchFamily="34" charset="-122"/>
            </a:endParaRPr>
          </a:p>
        </p:txBody>
      </p:sp>
      <p:pic>
        <p:nvPicPr>
          <p:cNvPr id="9" name="Picture 6">
            <a:extLst>
              <a:ext uri="{FF2B5EF4-FFF2-40B4-BE49-F238E27FC236}">
                <a16:creationId xmlns:a16="http://schemas.microsoft.com/office/drawing/2014/main" id="{E2D7FC7F-7C89-493B-BBC4-A67C9AE67D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2"/>
          <a:stretch/>
        </p:blipFill>
        <p:spPr bwMode="auto">
          <a:xfrm>
            <a:off x="3793974" y="2266963"/>
            <a:ext cx="1814668" cy="101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a:extLst>
              <a:ext uri="{FF2B5EF4-FFF2-40B4-BE49-F238E27FC236}">
                <a16:creationId xmlns:a16="http://schemas.microsoft.com/office/drawing/2014/main" id="{B538D298-78D1-4420-96D1-A65419742C81}"/>
              </a:ext>
            </a:extLst>
          </p:cNvPr>
          <p:cNvSpPr/>
          <p:nvPr/>
        </p:nvSpPr>
        <p:spPr>
          <a:xfrm>
            <a:off x="3710761" y="3710758"/>
            <a:ext cx="1705915" cy="369332"/>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基于</a:t>
            </a:r>
            <a:r>
              <a:rPr lang="en-US" altLang="zh-CN" b="1" dirty="0" err="1">
                <a:latin typeface="微软雅黑" panose="020B0503020204020204" pitchFamily="34" charset="-122"/>
                <a:ea typeface="微软雅黑" panose="020B0503020204020204" pitchFamily="34" charset="-122"/>
              </a:rPr>
              <a:t>SiPM</a:t>
            </a:r>
            <a:r>
              <a:rPr lang="zh-CN" altLang="en-US" b="1" dirty="0">
                <a:latin typeface="微软雅黑" panose="020B0503020204020204" pitchFamily="34" charset="-122"/>
                <a:ea typeface="微软雅黑" panose="020B0503020204020204" pitchFamily="34" charset="-122"/>
              </a:rPr>
              <a:t>探头</a:t>
            </a:r>
            <a:endParaRPr lang="en-US" altLang="zh-CN" b="1"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CB9E0025-921A-436E-807A-D9BFE812556E}"/>
              </a:ext>
            </a:extLst>
          </p:cNvPr>
          <p:cNvPicPr>
            <a:picLocks noChangeAspect="1"/>
          </p:cNvPicPr>
          <p:nvPr/>
        </p:nvPicPr>
        <p:blipFill>
          <a:blip r:embed="rId4"/>
          <a:stretch>
            <a:fillRect/>
          </a:stretch>
        </p:blipFill>
        <p:spPr>
          <a:xfrm>
            <a:off x="6421323" y="1777069"/>
            <a:ext cx="5691818" cy="2179709"/>
          </a:xfrm>
          <a:prstGeom prst="rect">
            <a:avLst/>
          </a:prstGeom>
        </p:spPr>
      </p:pic>
      <p:pic>
        <p:nvPicPr>
          <p:cNvPr id="12" name="Picture 2">
            <a:extLst>
              <a:ext uri="{FF2B5EF4-FFF2-40B4-BE49-F238E27FC236}">
                <a16:creationId xmlns:a16="http://schemas.microsoft.com/office/drawing/2014/main" id="{65C9BFDC-D08E-4FD6-8D92-D9C2128C1C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1742" y="4236040"/>
            <a:ext cx="4487704" cy="16151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descr="E:\201900061(公开)\201900061\201900061-C01(01)-D20190506000040-190531150755.JPG">
            <a:extLst>
              <a:ext uri="{FF2B5EF4-FFF2-40B4-BE49-F238E27FC236}">
                <a16:creationId xmlns:a16="http://schemas.microsoft.com/office/drawing/2014/main" id="{004CF82A-58C4-44B6-954D-DEA9C63E5F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4800" t="14563" r="27950" b="16925"/>
          <a:stretch>
            <a:fillRect/>
          </a:stretch>
        </p:blipFill>
        <p:spPr bwMode="auto">
          <a:xfrm>
            <a:off x="2051877" y="4593367"/>
            <a:ext cx="1445428" cy="139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201900061(公开)\201900061\201900061-WD19-06-0405(试验前)-190605104513.JPG">
            <a:extLst>
              <a:ext uri="{FF2B5EF4-FFF2-40B4-BE49-F238E27FC236}">
                <a16:creationId xmlns:a16="http://schemas.microsoft.com/office/drawing/2014/main" id="{058F312B-C421-40A0-9398-4181E5DA8C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7950" t="19289" r="28738" b="16925"/>
          <a:stretch>
            <a:fillRect/>
          </a:stretch>
        </p:blipFill>
        <p:spPr bwMode="auto">
          <a:xfrm>
            <a:off x="414127" y="4605525"/>
            <a:ext cx="1445428" cy="141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FCDE4863-6B2F-402C-A04A-57179FDD14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6021" b="19882"/>
          <a:stretch>
            <a:fillRect/>
          </a:stretch>
        </p:blipFill>
        <p:spPr bwMode="auto">
          <a:xfrm>
            <a:off x="3710761" y="4593367"/>
            <a:ext cx="1445428" cy="139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9355614E-020B-421B-A00A-A45B812933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598" t="13098" r="19403" b="6903"/>
          <a:stretch>
            <a:fillRect/>
          </a:stretch>
        </p:blipFill>
        <p:spPr bwMode="auto">
          <a:xfrm>
            <a:off x="5369645" y="4583140"/>
            <a:ext cx="1413609" cy="14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BC817EC5-7C29-44D3-96B7-1BA85F9EA169}"/>
              </a:ext>
            </a:extLst>
          </p:cNvPr>
          <p:cNvSpPr/>
          <p:nvPr/>
        </p:nvSpPr>
        <p:spPr>
          <a:xfrm>
            <a:off x="849414" y="6229867"/>
            <a:ext cx="2398412" cy="369332"/>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自制</a:t>
            </a:r>
            <a:r>
              <a:rPr lang="en-US" altLang="zh-CN" b="1" dirty="0" err="1">
                <a:latin typeface="微软雅黑" panose="020B0503020204020204" pitchFamily="34" charset="-122"/>
                <a:ea typeface="微软雅黑" panose="020B0503020204020204" pitchFamily="34" charset="-122"/>
              </a:rPr>
              <a:t>SiPM</a:t>
            </a:r>
            <a:r>
              <a:rPr lang="zh-CN" altLang="en-US" b="1" dirty="0">
                <a:latin typeface="微软雅黑" panose="020B0503020204020204" pitchFamily="34" charset="-122"/>
                <a:ea typeface="微软雅黑" panose="020B0503020204020204" pitchFamily="34" charset="-122"/>
              </a:rPr>
              <a:t>工程化电路</a:t>
            </a:r>
            <a:endParaRPr lang="en-US" altLang="zh-CN" b="1" dirty="0">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F7C72AD3-D304-4C82-A48A-BE057C09FDDD}"/>
              </a:ext>
            </a:extLst>
          </p:cNvPr>
          <p:cNvSpPr/>
          <p:nvPr/>
        </p:nvSpPr>
        <p:spPr>
          <a:xfrm>
            <a:off x="4025110" y="6229867"/>
            <a:ext cx="2262158" cy="369332"/>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国产溴化澜晶体探头</a:t>
            </a:r>
            <a:endParaRPr lang="en-US" altLang="zh-CN"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08614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BFC699-D4AF-4475-AAD6-7A22C59E76C1}"/>
              </a:ext>
            </a:extLst>
          </p:cNvPr>
          <p:cNvSpPr>
            <a:spLocks noGrp="1"/>
          </p:cNvSpPr>
          <p:nvPr>
            <p:ph type="title"/>
          </p:nvPr>
        </p:nvSpPr>
        <p:spPr>
          <a:xfrm>
            <a:off x="838200" y="158752"/>
            <a:ext cx="6121896" cy="750888"/>
          </a:xfrm>
        </p:spPr>
        <p:txBody>
          <a:bodyPr/>
          <a:lstStyle/>
          <a:p>
            <a:r>
              <a:rPr lang="zh-CN" altLang="en-US" dirty="0"/>
              <a:t>双星在轨运行方案</a:t>
            </a:r>
          </a:p>
        </p:txBody>
      </p:sp>
      <p:sp>
        <p:nvSpPr>
          <p:cNvPr id="4" name="灯片编号占位符 3">
            <a:extLst>
              <a:ext uri="{FF2B5EF4-FFF2-40B4-BE49-F238E27FC236}">
                <a16:creationId xmlns:a16="http://schemas.microsoft.com/office/drawing/2014/main" id="{6133B668-7AB3-4077-9E9B-F53014861B96}"/>
              </a:ext>
            </a:extLst>
          </p:cNvPr>
          <p:cNvSpPr>
            <a:spLocks noGrp="1"/>
          </p:cNvSpPr>
          <p:nvPr>
            <p:ph type="sldNum" sz="quarter" idx="12"/>
          </p:nvPr>
        </p:nvSpPr>
        <p:spPr/>
        <p:txBody>
          <a:bodyPr/>
          <a:lstStyle/>
          <a:p>
            <a:pPr>
              <a:defRPr/>
            </a:pPr>
            <a:fld id="{C3097149-1E52-4B4B-8ACA-C18CD0D55D8A}" type="slidenum">
              <a:rPr lang="zh-CN" altLang="en-US" smtClean="0"/>
              <a:pPr>
                <a:defRPr/>
              </a:pPr>
              <a:t>76</a:t>
            </a:fld>
            <a:endParaRPr lang="zh-CN" altLang="en-US" dirty="0"/>
          </a:p>
        </p:txBody>
      </p:sp>
      <p:pic>
        <p:nvPicPr>
          <p:cNvPr id="5" name="图片 4">
            <a:extLst>
              <a:ext uri="{FF2B5EF4-FFF2-40B4-BE49-F238E27FC236}">
                <a16:creationId xmlns:a16="http://schemas.microsoft.com/office/drawing/2014/main" id="{0DC5194C-1A94-40C6-8237-79120E73FC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496" y="960115"/>
            <a:ext cx="4931969" cy="4669631"/>
          </a:xfrm>
          <a:prstGeom prst="rect">
            <a:avLst/>
          </a:prstGeom>
        </p:spPr>
      </p:pic>
      <p:pic>
        <p:nvPicPr>
          <p:cNvPr id="6" name="图片 5">
            <a:extLst>
              <a:ext uri="{FF2B5EF4-FFF2-40B4-BE49-F238E27FC236}">
                <a16:creationId xmlns:a16="http://schemas.microsoft.com/office/drawing/2014/main" id="{51133B38-8C1B-4368-A81B-06C1D44F637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78" t="26901" r="48377" b="14300"/>
          <a:stretch/>
        </p:blipFill>
        <p:spPr>
          <a:xfrm rot="5400000">
            <a:off x="4322038" y="2634201"/>
            <a:ext cx="1982676" cy="2313121"/>
          </a:xfrm>
          <a:prstGeom prst="rect">
            <a:avLst/>
          </a:prstGeom>
        </p:spPr>
      </p:pic>
      <p:pic>
        <p:nvPicPr>
          <p:cNvPr id="7" name="图片 6">
            <a:extLst>
              <a:ext uri="{FF2B5EF4-FFF2-40B4-BE49-F238E27FC236}">
                <a16:creationId xmlns:a16="http://schemas.microsoft.com/office/drawing/2014/main" id="{1ABDA3E3-30B0-42A8-8DE4-E2048434598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78" t="26901" r="48377" b="14300"/>
          <a:stretch/>
        </p:blipFill>
        <p:spPr>
          <a:xfrm rot="5400000" flipV="1">
            <a:off x="1210050" y="2627421"/>
            <a:ext cx="2188340" cy="2553064"/>
          </a:xfrm>
          <a:prstGeom prst="rect">
            <a:avLst/>
          </a:prstGeom>
        </p:spPr>
      </p:pic>
      <p:cxnSp>
        <p:nvCxnSpPr>
          <p:cNvPr id="12" name="直接箭头连接符 11">
            <a:extLst>
              <a:ext uri="{FF2B5EF4-FFF2-40B4-BE49-F238E27FC236}">
                <a16:creationId xmlns:a16="http://schemas.microsoft.com/office/drawing/2014/main" id="{EFD38DC8-321E-45DF-B3C3-688C76F1DEFA}"/>
              </a:ext>
            </a:extLst>
          </p:cNvPr>
          <p:cNvCxnSpPr/>
          <p:nvPr/>
        </p:nvCxnSpPr>
        <p:spPr>
          <a:xfrm flipV="1">
            <a:off x="1214554" y="4907455"/>
            <a:ext cx="592950" cy="8258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487366DF-19AC-4394-95F6-BCB6E64AD62C}"/>
              </a:ext>
            </a:extLst>
          </p:cNvPr>
          <p:cNvCxnSpPr/>
          <p:nvPr/>
        </p:nvCxnSpPr>
        <p:spPr>
          <a:xfrm flipV="1">
            <a:off x="1871070" y="5159676"/>
            <a:ext cx="592950" cy="8258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E6FBBBCF-BAA6-4ECC-9FE8-0AE755727A68}"/>
              </a:ext>
            </a:extLst>
          </p:cNvPr>
          <p:cNvCxnSpPr/>
          <p:nvPr/>
        </p:nvCxnSpPr>
        <p:spPr>
          <a:xfrm flipV="1">
            <a:off x="2536029" y="5401027"/>
            <a:ext cx="592950" cy="8258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DDDB97F2-49C0-4999-8184-BDD5DC006C46}"/>
              </a:ext>
            </a:extLst>
          </p:cNvPr>
          <p:cNvCxnSpPr/>
          <p:nvPr/>
        </p:nvCxnSpPr>
        <p:spPr>
          <a:xfrm flipV="1">
            <a:off x="3178345" y="5653937"/>
            <a:ext cx="592950" cy="8258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2687C42C-B71F-4199-A95D-3B38AF022981}"/>
              </a:ext>
            </a:extLst>
          </p:cNvPr>
          <p:cNvCxnSpPr/>
          <p:nvPr/>
        </p:nvCxnSpPr>
        <p:spPr>
          <a:xfrm flipV="1">
            <a:off x="3820661" y="5942383"/>
            <a:ext cx="592950" cy="8258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C89912C9-8458-420D-9CBD-54347E3F5AF9}"/>
              </a:ext>
            </a:extLst>
          </p:cNvPr>
          <p:cNvSpPr/>
          <p:nvPr/>
        </p:nvSpPr>
        <p:spPr>
          <a:xfrm rot="1581120">
            <a:off x="1388185" y="6133373"/>
            <a:ext cx="1579278" cy="369332"/>
          </a:xfrm>
          <a:prstGeom prst="rect">
            <a:avLst/>
          </a:prstGeom>
        </p:spPr>
        <p:txBody>
          <a:bodyPr wrap="none">
            <a:spAutoFit/>
          </a:bodyPr>
          <a:lstStyle/>
          <a:p>
            <a:r>
              <a:rPr lang="zh-CN" altLang="en-US" b="1" dirty="0">
                <a:solidFill>
                  <a:srgbClr val="0000FF"/>
                </a:solidFill>
              </a:rPr>
              <a:t>太阳照射方向</a:t>
            </a:r>
          </a:p>
        </p:txBody>
      </p:sp>
      <p:pic>
        <p:nvPicPr>
          <p:cNvPr id="18" name="图片 17">
            <a:extLst>
              <a:ext uri="{FF2B5EF4-FFF2-40B4-BE49-F238E27FC236}">
                <a16:creationId xmlns:a16="http://schemas.microsoft.com/office/drawing/2014/main" id="{5FA8987C-F39F-4321-AA6D-8A88DFABDA2C}"/>
              </a:ext>
            </a:extLst>
          </p:cNvPr>
          <p:cNvPicPr>
            <a:picLocks noChangeAspect="1"/>
          </p:cNvPicPr>
          <p:nvPr/>
        </p:nvPicPr>
        <p:blipFill>
          <a:blip r:embed="rId5"/>
          <a:stretch>
            <a:fillRect/>
          </a:stretch>
        </p:blipFill>
        <p:spPr>
          <a:xfrm>
            <a:off x="7942305" y="-36420"/>
            <a:ext cx="3991066" cy="6804858"/>
          </a:xfrm>
          <a:prstGeom prst="rect">
            <a:avLst/>
          </a:prstGeom>
        </p:spPr>
      </p:pic>
      <p:sp>
        <p:nvSpPr>
          <p:cNvPr id="20" name="矩形 19">
            <a:extLst>
              <a:ext uri="{FF2B5EF4-FFF2-40B4-BE49-F238E27FC236}">
                <a16:creationId xmlns:a16="http://schemas.microsoft.com/office/drawing/2014/main" id="{6E9072C7-0209-4E7B-A17A-0795D0097C46}"/>
              </a:ext>
            </a:extLst>
          </p:cNvPr>
          <p:cNvSpPr/>
          <p:nvPr/>
        </p:nvSpPr>
        <p:spPr>
          <a:xfrm>
            <a:off x="429724" y="1659042"/>
            <a:ext cx="1569660"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双星监测全天</a:t>
            </a:r>
          </a:p>
        </p:txBody>
      </p:sp>
      <p:sp>
        <p:nvSpPr>
          <p:cNvPr id="21" name="内容占位符 2">
            <a:extLst>
              <a:ext uri="{FF2B5EF4-FFF2-40B4-BE49-F238E27FC236}">
                <a16:creationId xmlns:a16="http://schemas.microsoft.com/office/drawing/2014/main" id="{F2010A7B-E5DA-4BF2-9650-2169F5DA73C7}"/>
              </a:ext>
            </a:extLst>
          </p:cNvPr>
          <p:cNvSpPr txBox="1">
            <a:spLocks/>
          </p:cNvSpPr>
          <p:nvPr/>
        </p:nvSpPr>
        <p:spPr bwMode="auto">
          <a:xfrm>
            <a:off x="5263430" y="5871255"/>
            <a:ext cx="2743200" cy="606186"/>
          </a:xfrm>
          <a:prstGeom prst="rect">
            <a:avLst/>
          </a:prstGeom>
          <a:solidFill>
            <a:schemeClr val="accent2">
              <a:lumMod val="20000"/>
              <a:lumOff val="80000"/>
            </a:schemeClr>
          </a:solidFill>
          <a:ln>
            <a:solidFill>
              <a:schemeClr val="accent2"/>
            </a:solidFill>
          </a:ln>
          <a:extLst/>
        </p:spPr>
        <p:style>
          <a:lnRef idx="3">
            <a:schemeClr val="lt1"/>
          </a:lnRef>
          <a:fillRef idx="1">
            <a:schemeClr val="accent6"/>
          </a:fillRef>
          <a:effectRef idx="1">
            <a:schemeClr val="accent6"/>
          </a:effectRef>
          <a:fontRef idx="minor">
            <a:schemeClr val="lt1"/>
          </a:fontRef>
        </p:style>
        <p:txBody>
          <a:bodyPr vert="horz" wrap="square" lIns="91440" tIns="45721" rIns="91440" bIns="45721" numCol="1" anchor="t" anchorCtr="0" compatLnSpc="1"/>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2800" b="1" dirty="0">
                <a:solidFill>
                  <a:srgbClr val="C00000"/>
                </a:solidFill>
                <a:latin typeface="微软雅黑" panose="020B0503020204020204" pitchFamily="34" charset="-122"/>
                <a:ea typeface="微软雅黑" panose="020B0503020204020204" pitchFamily="34" charset="-122"/>
              </a:rPr>
              <a:t>创新的卫星技术</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81404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4301" y="141492"/>
            <a:ext cx="10058400" cy="1003481"/>
          </a:xfrm>
        </p:spPr>
        <p:txBody>
          <a:bodyPr/>
          <a:lstStyle/>
          <a:p>
            <a:r>
              <a:rPr lang="en-US" altLang="zh-CN" dirty="0"/>
              <a:t>“</a:t>
            </a:r>
            <a:r>
              <a:rPr lang="zh-CN" altLang="en-US" dirty="0"/>
              <a:t>怀柔一号</a:t>
            </a:r>
            <a:r>
              <a:rPr lang="en-US" altLang="zh-CN" dirty="0"/>
              <a:t>”GECAM</a:t>
            </a:r>
            <a:r>
              <a:rPr lang="zh-CN" altLang="en-US" dirty="0"/>
              <a:t>在轨测试运行概况</a:t>
            </a:r>
          </a:p>
        </p:txBody>
      </p:sp>
      <p:sp>
        <p:nvSpPr>
          <p:cNvPr id="3" name="内容占位符 2"/>
          <p:cNvSpPr>
            <a:spLocks noGrp="1"/>
          </p:cNvSpPr>
          <p:nvPr>
            <p:ph idx="1"/>
          </p:nvPr>
        </p:nvSpPr>
        <p:spPr>
          <a:xfrm>
            <a:off x="269632" y="1991027"/>
            <a:ext cx="6112200" cy="2520280"/>
          </a:xfrm>
          <a:solidFill>
            <a:schemeClr val="accent1">
              <a:lumMod val="20000"/>
              <a:lumOff val="80000"/>
            </a:schemeClr>
          </a:solidFill>
          <a:ln w="25400">
            <a:solidFill>
              <a:srgbClr val="0070C0"/>
            </a:solidFill>
          </a:ln>
        </p:spPr>
        <p:txBody>
          <a:bodyPr>
            <a:noAutofit/>
          </a:bodyPr>
          <a:lstStyle/>
          <a:p>
            <a:pPr marL="269875" indent="-269875">
              <a:lnSpc>
                <a:spcPct val="100000"/>
              </a:lnSpc>
              <a:buFont typeface="Wingdings" panose="05000000000000000000" pitchFamily="2" charset="2"/>
              <a:buChar char="Ø"/>
            </a:pPr>
            <a:r>
              <a:rPr lang="en-US" altLang="zh-CN" sz="2000" dirty="0"/>
              <a:t>2020</a:t>
            </a:r>
            <a:r>
              <a:rPr lang="zh-CN" altLang="en-US" sz="2000" dirty="0"/>
              <a:t>年</a:t>
            </a:r>
            <a:r>
              <a:rPr lang="en-US" altLang="zh-CN" sz="2000" dirty="0"/>
              <a:t>12</a:t>
            </a:r>
            <a:r>
              <a:rPr lang="zh-CN" altLang="en-US" sz="2000" dirty="0"/>
              <a:t>月</a:t>
            </a:r>
            <a:r>
              <a:rPr lang="en-US" altLang="zh-CN" sz="2000" dirty="0"/>
              <a:t>10</a:t>
            </a:r>
            <a:r>
              <a:rPr lang="zh-CN" altLang="en-US" sz="2000" dirty="0"/>
              <a:t>日</a:t>
            </a:r>
            <a:r>
              <a:rPr lang="en-US" altLang="zh-CN" sz="2000" dirty="0"/>
              <a:t>-6</a:t>
            </a:r>
            <a:r>
              <a:rPr lang="zh-CN" altLang="en-US" sz="2000" dirty="0"/>
              <a:t>月</a:t>
            </a:r>
            <a:r>
              <a:rPr lang="en-US" altLang="zh-CN" sz="2000" dirty="0"/>
              <a:t>10</a:t>
            </a:r>
            <a:r>
              <a:rPr lang="zh-CN" altLang="en-US" sz="2000" dirty="0"/>
              <a:t>日：载荷观测</a:t>
            </a:r>
            <a:r>
              <a:rPr lang="en-US" altLang="zh-CN" sz="2000" dirty="0"/>
              <a:t>~1500</a:t>
            </a:r>
            <a:r>
              <a:rPr lang="zh-CN" altLang="en-US" sz="2000" dirty="0"/>
              <a:t>小时</a:t>
            </a:r>
            <a:endParaRPr lang="en-US" altLang="zh-CN" sz="2000" dirty="0"/>
          </a:p>
          <a:p>
            <a:pPr marL="578358" lvl="1" indent="-285750">
              <a:lnSpc>
                <a:spcPct val="100000"/>
              </a:lnSpc>
              <a:buFont typeface="Wingdings" panose="05000000000000000000" pitchFamily="2" charset="2"/>
              <a:buChar char="ü"/>
            </a:pPr>
            <a:r>
              <a:rPr lang="zh-CN" altLang="en-US" sz="1800" dirty="0"/>
              <a:t>每天载荷开机观测</a:t>
            </a:r>
            <a:r>
              <a:rPr lang="en-US" altLang="zh-CN" sz="1800" dirty="0"/>
              <a:t>~10</a:t>
            </a:r>
            <a:r>
              <a:rPr lang="zh-CN" altLang="en-US" sz="1800" dirty="0"/>
              <a:t>小时</a:t>
            </a:r>
            <a:endParaRPr lang="en-US" altLang="zh-CN" sz="1800" dirty="0"/>
          </a:p>
          <a:p>
            <a:pPr marL="269875" indent="-269875">
              <a:lnSpc>
                <a:spcPct val="100000"/>
              </a:lnSpc>
              <a:buFont typeface="Wingdings" panose="05000000000000000000" pitchFamily="2" charset="2"/>
              <a:buChar char="Ø"/>
            </a:pPr>
            <a:r>
              <a:rPr lang="zh-CN" altLang="en-US" sz="2000" dirty="0"/>
              <a:t>载荷工作参数调整到位，工作稳定</a:t>
            </a:r>
            <a:endParaRPr lang="en-US" altLang="zh-CN" sz="2000" dirty="0"/>
          </a:p>
          <a:p>
            <a:pPr marL="800100" lvl="1" indent="-285750">
              <a:lnSpc>
                <a:spcPct val="100000"/>
              </a:lnSpc>
              <a:buFont typeface="Wingdings" panose="05000000000000000000" pitchFamily="2" charset="2"/>
              <a:buChar char="ü"/>
            </a:pPr>
            <a:r>
              <a:rPr lang="zh-CN" altLang="en-US" sz="1800" dirty="0"/>
              <a:t>温度偏压表，阈值，在轨触发定位软件</a:t>
            </a:r>
            <a:endParaRPr lang="en-US" altLang="zh-CN" sz="1800" dirty="0"/>
          </a:p>
          <a:p>
            <a:pPr marL="269875" indent="-269875">
              <a:lnSpc>
                <a:spcPct val="100000"/>
              </a:lnSpc>
              <a:buFont typeface="Wingdings" panose="05000000000000000000" pitchFamily="2" charset="2"/>
              <a:buChar char="Ø"/>
            </a:pPr>
            <a:r>
              <a:rPr lang="zh-CN" altLang="en-US" sz="2000" dirty="0">
                <a:solidFill>
                  <a:srgbClr val="C00000"/>
                </a:solidFill>
              </a:rPr>
              <a:t>在轨触发与观测警报</a:t>
            </a:r>
            <a:endParaRPr lang="en-US" altLang="zh-CN" sz="2000" dirty="0">
              <a:solidFill>
                <a:srgbClr val="C00000"/>
              </a:solidFill>
            </a:endParaRPr>
          </a:p>
          <a:p>
            <a:pPr marL="800100" lvl="1" indent="-285750">
              <a:lnSpc>
                <a:spcPct val="100000"/>
              </a:lnSpc>
              <a:buFont typeface="Wingdings" panose="05000000000000000000" pitchFamily="2" charset="2"/>
              <a:buChar char="ü"/>
            </a:pPr>
            <a:r>
              <a:rPr lang="zh-CN" altLang="en-US" sz="1800" dirty="0"/>
              <a:t>星上触发</a:t>
            </a:r>
            <a:r>
              <a:rPr lang="en-US" altLang="zh-CN" sz="1800" dirty="0"/>
              <a:t>500</a:t>
            </a:r>
            <a:r>
              <a:rPr lang="zh-CN" altLang="en-US" sz="1800" dirty="0"/>
              <a:t>余次，北斗短报文</a:t>
            </a:r>
            <a:r>
              <a:rPr lang="en-US" altLang="zh-CN" sz="1800" dirty="0"/>
              <a:t>14000</a:t>
            </a:r>
            <a:r>
              <a:rPr lang="zh-CN" altLang="en-US" sz="1800" dirty="0"/>
              <a:t>余条</a:t>
            </a:r>
            <a:endParaRPr lang="en-US" altLang="zh-CN" sz="1800" dirty="0"/>
          </a:p>
        </p:txBody>
      </p:sp>
      <p:grpSp>
        <p:nvGrpSpPr>
          <p:cNvPr id="4" name="组合 3"/>
          <p:cNvGrpSpPr/>
          <p:nvPr/>
        </p:nvGrpSpPr>
        <p:grpSpPr>
          <a:xfrm>
            <a:off x="6494363" y="1844824"/>
            <a:ext cx="5469736" cy="2812687"/>
            <a:chOff x="6104157" y="1356634"/>
            <a:chExt cx="5469736" cy="2812687"/>
          </a:xfrm>
        </p:grpSpPr>
        <p:pic>
          <p:nvPicPr>
            <p:cNvPr id="6" name="图片 5"/>
            <p:cNvPicPr/>
            <p:nvPr/>
          </p:nvPicPr>
          <p:blipFill>
            <a:blip r:embed="rId2"/>
            <a:stretch>
              <a:fillRect/>
            </a:stretch>
          </p:blipFill>
          <p:spPr>
            <a:xfrm>
              <a:off x="6104157" y="1356634"/>
              <a:ext cx="5469736" cy="2812687"/>
            </a:xfrm>
            <a:prstGeom prst="rect">
              <a:avLst/>
            </a:prstGeom>
          </p:spPr>
        </p:pic>
        <p:cxnSp>
          <p:nvCxnSpPr>
            <p:cNvPr id="7" name="直接箭头连接符 6"/>
            <p:cNvCxnSpPr/>
            <p:nvPr/>
          </p:nvCxnSpPr>
          <p:spPr>
            <a:xfrm flipH="1">
              <a:off x="10287253" y="2011400"/>
              <a:ext cx="163033" cy="3402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906857" y="1648266"/>
              <a:ext cx="2603241" cy="400110"/>
            </a:xfrm>
            <a:prstGeom prst="rect">
              <a:avLst/>
            </a:prstGeom>
            <a:noFill/>
          </p:spPr>
          <p:txBody>
            <a:bodyPr wrap="square" rtlCol="0">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第一轨加电轨道位置</a:t>
              </a:r>
            </a:p>
          </p:txBody>
        </p:sp>
      </p:grpSp>
      <p:sp>
        <p:nvSpPr>
          <p:cNvPr id="11" name="矩形 10">
            <a:extLst>
              <a:ext uri="{FF2B5EF4-FFF2-40B4-BE49-F238E27FC236}">
                <a16:creationId xmlns:a16="http://schemas.microsoft.com/office/drawing/2014/main" id="{D66C0DC8-6E70-477E-9DC4-2E174C25723D}"/>
              </a:ext>
            </a:extLst>
          </p:cNvPr>
          <p:cNvSpPr/>
          <p:nvPr/>
        </p:nvSpPr>
        <p:spPr>
          <a:xfrm>
            <a:off x="839416" y="5650533"/>
            <a:ext cx="10720331" cy="830997"/>
          </a:xfrm>
          <a:prstGeom prst="rect">
            <a:avLst/>
          </a:prstGeom>
          <a:solidFill>
            <a:schemeClr val="accent2">
              <a:lumMod val="20000"/>
              <a:lumOff val="80000"/>
            </a:schemeClr>
          </a:solidFill>
          <a:ln>
            <a:solidFill>
              <a:srgbClr val="FF0000"/>
            </a:solidFill>
          </a:ln>
        </p:spPr>
        <p:txBody>
          <a:bodyPr wrap="square">
            <a:spAutoFit/>
          </a:bodyPr>
          <a:lstStyle/>
          <a:p>
            <a:pPr algn="ctr"/>
            <a:r>
              <a:rPr lang="zh-CN" altLang="en-US" sz="2400" dirty="0">
                <a:solidFill>
                  <a:srgbClr val="0000FF"/>
                </a:solidFill>
                <a:latin typeface="黑体" panose="02010609060101010101" pitchFamily="49" charset="-122"/>
                <a:ea typeface="黑体" panose="02010609060101010101" pitchFamily="49" charset="-122"/>
              </a:rPr>
              <a:t>“怀柔一号”是我国首个具有即时下行观测数据能力的空间天文望远镜，</a:t>
            </a:r>
            <a:endParaRPr lang="en-US" altLang="zh-CN" sz="2400" dirty="0">
              <a:solidFill>
                <a:srgbClr val="0000FF"/>
              </a:solidFill>
              <a:latin typeface="黑体" panose="02010609060101010101" pitchFamily="49" charset="-122"/>
              <a:ea typeface="黑体" panose="02010609060101010101" pitchFamily="49" charset="-122"/>
            </a:endParaRPr>
          </a:p>
          <a:p>
            <a:pPr algn="ctr"/>
            <a:r>
              <a:rPr lang="zh-CN" altLang="en-US" sz="2400" dirty="0">
                <a:solidFill>
                  <a:srgbClr val="0000FF"/>
                </a:solidFill>
                <a:latin typeface="黑体" panose="02010609060101010101" pitchFamily="49" charset="-122"/>
                <a:ea typeface="黑体" panose="02010609060101010101" pitchFamily="49" charset="-122"/>
              </a:rPr>
              <a:t>揭开了将北斗三号导航系统的短报文服务应用于空间科学与宇宙探测的序幕！</a:t>
            </a:r>
          </a:p>
        </p:txBody>
      </p:sp>
    </p:spTree>
    <p:extLst>
      <p:ext uri="{BB962C8B-B14F-4D97-AF65-F5344CB8AC3E}">
        <p14:creationId xmlns:p14="http://schemas.microsoft.com/office/powerpoint/2010/main" val="2345229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6C954-F6B3-460D-84FD-32E75BBB6B91}"/>
              </a:ext>
            </a:extLst>
          </p:cNvPr>
          <p:cNvSpPr>
            <a:spLocks noGrp="1"/>
          </p:cNvSpPr>
          <p:nvPr>
            <p:ph type="title"/>
          </p:nvPr>
        </p:nvSpPr>
        <p:spPr/>
        <p:txBody>
          <a:bodyPr/>
          <a:lstStyle/>
          <a:p>
            <a:r>
              <a:rPr lang="zh-CN" altLang="en-US" dirty="0"/>
              <a:t>观测到的天体源</a:t>
            </a:r>
          </a:p>
        </p:txBody>
      </p:sp>
      <p:sp>
        <p:nvSpPr>
          <p:cNvPr id="3" name="内容占位符 2">
            <a:extLst>
              <a:ext uri="{FF2B5EF4-FFF2-40B4-BE49-F238E27FC236}">
                <a16:creationId xmlns:a16="http://schemas.microsoft.com/office/drawing/2014/main" id="{19FE9385-56D4-4554-9BC0-4A1338BF1627}"/>
              </a:ext>
            </a:extLst>
          </p:cNvPr>
          <p:cNvSpPr>
            <a:spLocks noGrp="1"/>
          </p:cNvSpPr>
          <p:nvPr>
            <p:ph idx="1"/>
          </p:nvPr>
        </p:nvSpPr>
        <p:spPr>
          <a:xfrm>
            <a:off x="372522" y="1117798"/>
            <a:ext cx="4320480" cy="5255262"/>
          </a:xfrm>
          <a:solidFill>
            <a:schemeClr val="accent1">
              <a:lumMod val="20000"/>
              <a:lumOff val="80000"/>
            </a:schemeClr>
          </a:solidFill>
        </p:spPr>
        <p:txBody>
          <a:bodyPr>
            <a:normAutofit lnSpcReduction="10000"/>
          </a:bodyPr>
          <a:lstStyle/>
          <a:p>
            <a:pPr>
              <a:lnSpc>
                <a:spcPct val="160000"/>
              </a:lnSpc>
            </a:pPr>
            <a:r>
              <a:rPr lang="zh-CN" altLang="en-US" dirty="0"/>
              <a:t>伽马暴（</a:t>
            </a:r>
            <a:r>
              <a:rPr lang="en-US" altLang="zh-CN" dirty="0"/>
              <a:t>24+</a:t>
            </a:r>
            <a:r>
              <a:rPr lang="zh-CN" altLang="en-US" dirty="0"/>
              <a:t>个）</a:t>
            </a:r>
            <a:endParaRPr lang="en-US" altLang="zh-CN" dirty="0"/>
          </a:p>
          <a:p>
            <a:pPr lvl="1"/>
            <a:r>
              <a:rPr lang="en-US" altLang="zh-CN" dirty="0"/>
              <a:t>GRB 210131A</a:t>
            </a:r>
            <a:r>
              <a:rPr lang="zh-CN" altLang="en-US" dirty="0"/>
              <a:t>，</a:t>
            </a:r>
            <a:r>
              <a:rPr lang="en-US" altLang="zh-CN" dirty="0"/>
              <a:t>GRB 210126A</a:t>
            </a:r>
            <a:r>
              <a:rPr lang="zh-CN" altLang="en-US" dirty="0"/>
              <a:t>，</a:t>
            </a:r>
            <a:r>
              <a:rPr lang="en-US" altLang="zh-CN" dirty="0"/>
              <a:t>GRB 210121A</a:t>
            </a:r>
            <a:r>
              <a:rPr lang="zh-CN" altLang="en-US" dirty="0"/>
              <a:t>等等</a:t>
            </a:r>
            <a:endParaRPr lang="en-US" altLang="zh-CN" b="1" dirty="0">
              <a:solidFill>
                <a:srgbClr val="C00000"/>
              </a:solidFill>
            </a:endParaRPr>
          </a:p>
          <a:p>
            <a:r>
              <a:rPr lang="zh-CN" altLang="en-US" dirty="0"/>
              <a:t>磁星（</a:t>
            </a:r>
            <a:r>
              <a:rPr lang="en-US" altLang="zh-CN" dirty="0"/>
              <a:t>3+</a:t>
            </a:r>
            <a:r>
              <a:rPr lang="zh-CN" altLang="en-US" dirty="0"/>
              <a:t>个）</a:t>
            </a:r>
            <a:endParaRPr lang="en-US" altLang="zh-CN" dirty="0"/>
          </a:p>
          <a:p>
            <a:pPr lvl="1"/>
            <a:r>
              <a:rPr lang="en-US" altLang="zh-CN" dirty="0"/>
              <a:t>SGR 1935+2154</a:t>
            </a:r>
          </a:p>
          <a:p>
            <a:pPr lvl="1"/>
            <a:r>
              <a:rPr lang="en-US" altLang="zh-CN" dirty="0"/>
              <a:t>SGR J1555.2-5402</a:t>
            </a:r>
          </a:p>
          <a:p>
            <a:pPr lvl="1"/>
            <a:r>
              <a:rPr lang="en-US" altLang="zh-CN" dirty="0"/>
              <a:t>SGR 1830-0645</a:t>
            </a:r>
          </a:p>
          <a:p>
            <a:r>
              <a:rPr lang="en-US" altLang="zh-CN" dirty="0"/>
              <a:t>X</a:t>
            </a:r>
            <a:r>
              <a:rPr lang="zh-CN" altLang="en-US" dirty="0"/>
              <a:t>射线双星爆发</a:t>
            </a:r>
            <a:endParaRPr lang="en-US" altLang="zh-CN" dirty="0"/>
          </a:p>
          <a:p>
            <a:pPr lvl="1"/>
            <a:r>
              <a:rPr lang="zh-CN" altLang="en-US" dirty="0"/>
              <a:t>十几次（包括</a:t>
            </a:r>
            <a:r>
              <a:rPr lang="en-US" altLang="zh-CN" dirty="0"/>
              <a:t>4U 0614+09</a:t>
            </a:r>
            <a:r>
              <a:rPr lang="zh-CN" altLang="en-US" dirty="0"/>
              <a:t>）</a:t>
            </a:r>
            <a:endParaRPr lang="en-US" altLang="zh-CN" dirty="0"/>
          </a:p>
          <a:p>
            <a:r>
              <a:rPr lang="zh-CN" altLang="en-US" dirty="0"/>
              <a:t>脉冲星</a:t>
            </a:r>
            <a:endParaRPr lang="en-US" altLang="zh-CN" dirty="0"/>
          </a:p>
          <a:p>
            <a:pPr lvl="1"/>
            <a:r>
              <a:rPr lang="en-US" altLang="zh-CN" dirty="0"/>
              <a:t>Crab</a:t>
            </a:r>
          </a:p>
          <a:p>
            <a:r>
              <a:rPr lang="zh-CN" altLang="en-US" dirty="0"/>
              <a:t>地球掩食观测</a:t>
            </a:r>
            <a:endParaRPr lang="en-US" altLang="zh-CN" dirty="0"/>
          </a:p>
          <a:p>
            <a:pPr lvl="1"/>
            <a:r>
              <a:rPr lang="en-US" altLang="zh-CN" dirty="0" err="1"/>
              <a:t>Sco</a:t>
            </a:r>
            <a:r>
              <a:rPr lang="en-US" altLang="zh-CN" dirty="0"/>
              <a:t> X-1</a:t>
            </a:r>
            <a:r>
              <a:rPr lang="zh-CN" altLang="en-US" dirty="0"/>
              <a:t>等</a:t>
            </a:r>
            <a:endParaRPr lang="en-US" altLang="zh-CN" dirty="0"/>
          </a:p>
          <a:p>
            <a:r>
              <a:rPr lang="zh-CN" altLang="en-US" dirty="0"/>
              <a:t>太阳耀斑</a:t>
            </a:r>
            <a:endParaRPr lang="en-US" altLang="zh-CN" dirty="0"/>
          </a:p>
          <a:p>
            <a:pPr lvl="1"/>
            <a:r>
              <a:rPr lang="zh-CN" altLang="en-US" dirty="0"/>
              <a:t>几十次</a:t>
            </a:r>
          </a:p>
        </p:txBody>
      </p:sp>
      <p:sp>
        <p:nvSpPr>
          <p:cNvPr id="4" name="灯片编号占位符 3">
            <a:extLst>
              <a:ext uri="{FF2B5EF4-FFF2-40B4-BE49-F238E27FC236}">
                <a16:creationId xmlns:a16="http://schemas.microsoft.com/office/drawing/2014/main" id="{F0598192-CE0A-4A21-A2F8-C180FF64E074}"/>
              </a:ext>
            </a:extLst>
          </p:cNvPr>
          <p:cNvSpPr>
            <a:spLocks noGrp="1"/>
          </p:cNvSpPr>
          <p:nvPr>
            <p:ph type="sldNum" sz="quarter" idx="12"/>
          </p:nvPr>
        </p:nvSpPr>
        <p:spPr/>
        <p:txBody>
          <a:bodyPr/>
          <a:lstStyle/>
          <a:p>
            <a:pPr>
              <a:defRPr/>
            </a:pPr>
            <a:fld id="{C3097149-1E52-4B4B-8ACA-C18CD0D55D8A}" type="slidenum">
              <a:rPr lang="zh-CN" altLang="en-US" smtClean="0"/>
              <a:pPr>
                <a:defRPr/>
              </a:pPr>
              <a:t>78</a:t>
            </a:fld>
            <a:endParaRPr lang="zh-CN" altLang="en-US" dirty="0"/>
          </a:p>
        </p:txBody>
      </p:sp>
      <p:pic>
        <p:nvPicPr>
          <p:cNvPr id="5" name="图片 4">
            <a:extLst>
              <a:ext uri="{FF2B5EF4-FFF2-40B4-BE49-F238E27FC236}">
                <a16:creationId xmlns:a16="http://schemas.microsoft.com/office/drawing/2014/main" id="{A40833CD-63B0-4EE2-B0CE-A0A68137662B}"/>
              </a:ext>
            </a:extLst>
          </p:cNvPr>
          <p:cNvPicPr>
            <a:picLocks noChangeAspect="1"/>
          </p:cNvPicPr>
          <p:nvPr/>
        </p:nvPicPr>
        <p:blipFill>
          <a:blip r:embed="rId2"/>
          <a:stretch>
            <a:fillRect/>
          </a:stretch>
        </p:blipFill>
        <p:spPr>
          <a:xfrm>
            <a:off x="5077832" y="1117798"/>
            <a:ext cx="3187307" cy="4188583"/>
          </a:xfrm>
          <a:prstGeom prst="rect">
            <a:avLst/>
          </a:prstGeom>
          <a:ln>
            <a:solidFill>
              <a:schemeClr val="tx1"/>
            </a:solidFill>
          </a:ln>
        </p:spPr>
      </p:pic>
      <p:sp>
        <p:nvSpPr>
          <p:cNvPr id="6" name="矩形 5">
            <a:extLst>
              <a:ext uri="{FF2B5EF4-FFF2-40B4-BE49-F238E27FC236}">
                <a16:creationId xmlns:a16="http://schemas.microsoft.com/office/drawing/2014/main" id="{40D663C4-3C63-4368-9E0A-D827CF145228}"/>
              </a:ext>
            </a:extLst>
          </p:cNvPr>
          <p:cNvSpPr/>
          <p:nvPr/>
        </p:nvSpPr>
        <p:spPr>
          <a:xfrm>
            <a:off x="5087888" y="5457341"/>
            <a:ext cx="6840760" cy="923330"/>
          </a:xfrm>
          <a:prstGeom prst="rect">
            <a:avLst/>
          </a:prstGeom>
          <a:solidFill>
            <a:schemeClr val="accent1">
              <a:lumMod val="20000"/>
              <a:lumOff val="80000"/>
            </a:schemeClr>
          </a:solidFill>
        </p:spPr>
        <p:txBody>
          <a:bodyPr wrap="square">
            <a:spAutoFit/>
          </a:bodyPr>
          <a:lstStyle/>
          <a:p>
            <a:pPr marL="0" indent="0">
              <a:buNone/>
            </a:pPr>
            <a:r>
              <a:rPr lang="zh-CN" altLang="en-US" b="1" dirty="0">
                <a:solidFill>
                  <a:srgbClr val="0000FF"/>
                </a:solidFill>
                <a:latin typeface="微软雅黑" panose="020B0503020204020204" pitchFamily="34" charset="-122"/>
                <a:ea typeface="微软雅黑" panose="020B0503020204020204" pitchFamily="34" charset="-122"/>
              </a:rPr>
              <a:t>截止</a:t>
            </a:r>
            <a:r>
              <a:rPr lang="en-US" altLang="zh-CN" b="1" dirty="0">
                <a:solidFill>
                  <a:srgbClr val="0000FF"/>
                </a:solidFill>
                <a:latin typeface="微软雅黑" panose="020B0503020204020204" pitchFamily="34" charset="-122"/>
                <a:ea typeface="微软雅黑" panose="020B0503020204020204" pitchFamily="34" charset="-122"/>
              </a:rPr>
              <a:t>2021</a:t>
            </a:r>
            <a:r>
              <a:rPr lang="zh-CN" altLang="en-US" b="1" dirty="0">
                <a:solidFill>
                  <a:srgbClr val="0000FF"/>
                </a:solidFill>
                <a:latin typeface="微软雅黑" panose="020B0503020204020204" pitchFamily="34" charset="-122"/>
                <a:ea typeface="微软雅黑" panose="020B0503020204020204" pitchFamily="34" charset="-122"/>
              </a:rPr>
              <a:t>年</a:t>
            </a:r>
            <a:r>
              <a:rPr lang="en-US" altLang="zh-CN" b="1" dirty="0">
                <a:solidFill>
                  <a:srgbClr val="0000FF"/>
                </a:solidFill>
                <a:latin typeface="微软雅黑" panose="020B0503020204020204" pitchFamily="34" charset="-122"/>
                <a:ea typeface="微软雅黑" panose="020B0503020204020204" pitchFamily="34" charset="-122"/>
              </a:rPr>
              <a:t>6</a:t>
            </a:r>
            <a:r>
              <a:rPr lang="zh-CN" altLang="en-US" b="1" dirty="0">
                <a:solidFill>
                  <a:srgbClr val="0000FF"/>
                </a:solidFill>
                <a:latin typeface="微软雅黑" panose="020B0503020204020204" pitchFamily="34" charset="-122"/>
                <a:ea typeface="微软雅黑" panose="020B0503020204020204" pitchFamily="34" charset="-122"/>
              </a:rPr>
              <a:t>月</a:t>
            </a:r>
            <a:r>
              <a:rPr lang="en-US" altLang="zh-CN" b="1" dirty="0">
                <a:solidFill>
                  <a:srgbClr val="0000FF"/>
                </a:solidFill>
                <a:latin typeface="微软雅黑" panose="020B0503020204020204" pitchFamily="34" charset="-122"/>
                <a:ea typeface="微软雅黑" panose="020B0503020204020204" pitchFamily="34" charset="-122"/>
              </a:rPr>
              <a:t>10</a:t>
            </a:r>
            <a:r>
              <a:rPr lang="zh-CN" altLang="en-US" b="1" dirty="0">
                <a:solidFill>
                  <a:srgbClr val="0000FF"/>
                </a:solidFill>
                <a:latin typeface="微软雅黑" panose="020B0503020204020204" pitchFamily="34" charset="-122"/>
                <a:ea typeface="微软雅黑" panose="020B0503020204020204" pitchFamily="34" charset="-122"/>
              </a:rPr>
              <a:t>日，已发布</a:t>
            </a:r>
            <a:r>
              <a:rPr lang="en-US" altLang="zh-CN" b="1" dirty="0">
                <a:solidFill>
                  <a:srgbClr val="C00000"/>
                </a:solidFill>
                <a:latin typeface="微软雅黑" panose="020B0503020204020204" pitchFamily="34" charset="-122"/>
                <a:ea typeface="微软雅黑" panose="020B0503020204020204" pitchFamily="34" charset="-122"/>
              </a:rPr>
              <a:t>28</a:t>
            </a:r>
            <a:r>
              <a:rPr lang="zh-CN" altLang="en-US" b="1" dirty="0">
                <a:solidFill>
                  <a:srgbClr val="C00000"/>
                </a:solidFill>
                <a:latin typeface="微软雅黑" panose="020B0503020204020204" pitchFamily="34" charset="-122"/>
                <a:ea typeface="微软雅黑" panose="020B0503020204020204" pitchFamily="34" charset="-122"/>
              </a:rPr>
              <a:t>个</a:t>
            </a:r>
            <a:r>
              <a:rPr lang="en-US" altLang="zh-CN" b="1" dirty="0">
                <a:solidFill>
                  <a:srgbClr val="C00000"/>
                </a:solidFill>
                <a:latin typeface="微软雅黑" panose="020B0503020204020204" pitchFamily="34" charset="-122"/>
                <a:ea typeface="微软雅黑" panose="020B0503020204020204" pitchFamily="34" charset="-122"/>
              </a:rPr>
              <a:t>GCN</a:t>
            </a:r>
            <a:r>
              <a:rPr lang="zh-CN" altLang="en-US" b="1" dirty="0">
                <a:solidFill>
                  <a:srgbClr val="0000FF"/>
                </a:solidFill>
                <a:latin typeface="微软雅黑" panose="020B0503020204020204" pitchFamily="34" charset="-122"/>
                <a:ea typeface="微软雅黑" panose="020B0503020204020204" pitchFamily="34" charset="-122"/>
              </a:rPr>
              <a:t>（国际伽马暴协调网），</a:t>
            </a:r>
            <a:endParaRPr lang="en-US" altLang="zh-CN" b="1" dirty="0">
              <a:solidFill>
                <a:srgbClr val="0000FF"/>
              </a:solidFill>
              <a:latin typeface="微软雅黑" panose="020B0503020204020204" pitchFamily="34" charset="-122"/>
              <a:ea typeface="微软雅黑" panose="020B0503020204020204" pitchFamily="34" charset="-122"/>
            </a:endParaRPr>
          </a:p>
          <a:p>
            <a:pPr marL="0" indent="0">
              <a:buNone/>
            </a:pPr>
            <a:r>
              <a:rPr lang="en-US" altLang="zh-CN" b="1" dirty="0">
                <a:solidFill>
                  <a:srgbClr val="C00000"/>
                </a:solidFill>
                <a:latin typeface="微软雅黑" panose="020B0503020204020204" pitchFamily="34" charset="-122"/>
                <a:ea typeface="微软雅黑" panose="020B0503020204020204" pitchFamily="34" charset="-122"/>
              </a:rPr>
              <a:t>1</a:t>
            </a:r>
            <a:r>
              <a:rPr lang="zh-CN" altLang="en-US" b="1" dirty="0">
                <a:solidFill>
                  <a:srgbClr val="C00000"/>
                </a:solidFill>
                <a:latin typeface="微软雅黑" panose="020B0503020204020204" pitchFamily="34" charset="-122"/>
                <a:ea typeface="微软雅黑" panose="020B0503020204020204" pitchFamily="34" charset="-122"/>
              </a:rPr>
              <a:t>个</a:t>
            </a:r>
            <a:r>
              <a:rPr lang="en-US" altLang="zh-CN" b="1" dirty="0" err="1">
                <a:solidFill>
                  <a:srgbClr val="C00000"/>
                </a:solidFill>
                <a:latin typeface="微软雅黑" panose="020B0503020204020204" pitchFamily="34" charset="-122"/>
                <a:ea typeface="微软雅黑" panose="020B0503020204020204" pitchFamily="34" charset="-122"/>
              </a:rPr>
              <a:t>Atel</a:t>
            </a:r>
            <a:r>
              <a:rPr lang="en-US" altLang="zh-CN" b="1" dirty="0">
                <a:solidFill>
                  <a:srgbClr val="0000FF"/>
                </a:solidFill>
                <a:latin typeface="微软雅黑" panose="020B0503020204020204" pitchFamily="34" charset="-122"/>
                <a:ea typeface="微软雅黑" panose="020B0503020204020204" pitchFamily="34" charset="-122"/>
              </a:rPr>
              <a:t>(</a:t>
            </a:r>
            <a:r>
              <a:rPr lang="zh-CN" altLang="en-US" b="1" dirty="0">
                <a:solidFill>
                  <a:srgbClr val="0000FF"/>
                </a:solidFill>
                <a:latin typeface="微软雅黑" panose="020B0503020204020204" pitchFamily="34" charset="-122"/>
                <a:ea typeface="微软雅黑" panose="020B0503020204020204" pitchFamily="34" charset="-122"/>
              </a:rPr>
              <a:t>天文电报</a:t>
            </a:r>
            <a:r>
              <a:rPr lang="en-US" altLang="zh-CN" b="1" dirty="0">
                <a:solidFill>
                  <a:srgbClr val="0000FF"/>
                </a:solidFill>
                <a:latin typeface="微软雅黑" panose="020B0503020204020204" pitchFamily="34" charset="-122"/>
                <a:ea typeface="微软雅黑" panose="020B0503020204020204" pitchFamily="34" charset="-122"/>
              </a:rPr>
              <a:t>), 2000</a:t>
            </a:r>
            <a:r>
              <a:rPr lang="zh-CN" altLang="en-US" b="1" dirty="0">
                <a:solidFill>
                  <a:srgbClr val="0000FF"/>
                </a:solidFill>
                <a:latin typeface="微软雅黑" panose="020B0503020204020204" pitchFamily="34" charset="-122"/>
                <a:ea typeface="微软雅黑" panose="020B0503020204020204" pitchFamily="34" charset="-122"/>
              </a:rPr>
              <a:t>多个单位和个人接收到我们的观测警报和分析结果，引导国内外后随观测和联合观测研究</a:t>
            </a:r>
          </a:p>
        </p:txBody>
      </p:sp>
      <p:pic>
        <p:nvPicPr>
          <p:cNvPr id="8" name="图片 7">
            <a:extLst>
              <a:ext uri="{FF2B5EF4-FFF2-40B4-BE49-F238E27FC236}">
                <a16:creationId xmlns:a16="http://schemas.microsoft.com/office/drawing/2014/main" id="{76D6EF24-98D2-45A7-B5D6-03618F7F8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296" y="1117798"/>
            <a:ext cx="2915061" cy="4188583"/>
          </a:xfrm>
          <a:prstGeom prst="rect">
            <a:avLst/>
          </a:prstGeom>
          <a:ln>
            <a:solidFill>
              <a:schemeClr val="tx1"/>
            </a:solidFill>
          </a:ln>
        </p:spPr>
      </p:pic>
    </p:spTree>
    <p:extLst>
      <p:ext uri="{BB962C8B-B14F-4D97-AF65-F5344CB8AC3E}">
        <p14:creationId xmlns:p14="http://schemas.microsoft.com/office/powerpoint/2010/main" val="2113573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44FB28-C9C1-41A7-8735-7388DA67B0C3}"/>
              </a:ext>
            </a:extLst>
          </p:cNvPr>
          <p:cNvSpPr>
            <a:spLocks noGrp="1"/>
          </p:cNvSpPr>
          <p:nvPr>
            <p:ph type="title"/>
          </p:nvPr>
        </p:nvSpPr>
        <p:spPr/>
        <p:txBody>
          <a:bodyPr/>
          <a:lstStyle/>
          <a:p>
            <a:r>
              <a:rPr lang="zh-CN" altLang="en-US" dirty="0"/>
              <a:t>探测到的伽马暴</a:t>
            </a:r>
          </a:p>
        </p:txBody>
      </p:sp>
      <p:sp>
        <p:nvSpPr>
          <p:cNvPr id="4" name="灯片编号占位符 3">
            <a:extLst>
              <a:ext uri="{FF2B5EF4-FFF2-40B4-BE49-F238E27FC236}">
                <a16:creationId xmlns:a16="http://schemas.microsoft.com/office/drawing/2014/main" id="{D970215B-2CF6-44CF-84C2-051562B51CEB}"/>
              </a:ext>
            </a:extLst>
          </p:cNvPr>
          <p:cNvSpPr>
            <a:spLocks noGrp="1"/>
          </p:cNvSpPr>
          <p:nvPr>
            <p:ph type="sldNum" sz="quarter" idx="12"/>
          </p:nvPr>
        </p:nvSpPr>
        <p:spPr/>
        <p:txBody>
          <a:bodyPr/>
          <a:lstStyle/>
          <a:p>
            <a:pPr>
              <a:defRPr/>
            </a:pPr>
            <a:fld id="{C3097149-1E52-4B4B-8ACA-C18CD0D55D8A}" type="slidenum">
              <a:rPr lang="zh-CN" altLang="en-US" smtClean="0"/>
              <a:pPr>
                <a:defRPr/>
              </a:pPr>
              <a:t>79</a:t>
            </a:fld>
            <a:endParaRPr lang="zh-CN" altLang="en-US" dirty="0"/>
          </a:p>
        </p:txBody>
      </p:sp>
      <p:pic>
        <p:nvPicPr>
          <p:cNvPr id="5" name="图片 4">
            <a:extLst>
              <a:ext uri="{FF2B5EF4-FFF2-40B4-BE49-F238E27FC236}">
                <a16:creationId xmlns:a16="http://schemas.microsoft.com/office/drawing/2014/main" id="{4C903F9C-F634-4AA9-831F-CD65B3718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682" y="1036562"/>
            <a:ext cx="4608038" cy="2550830"/>
          </a:xfrm>
          <a:prstGeom prst="rect">
            <a:avLst/>
          </a:prstGeom>
        </p:spPr>
      </p:pic>
      <p:pic>
        <p:nvPicPr>
          <p:cNvPr id="6" name="图片 5">
            <a:extLst>
              <a:ext uri="{FF2B5EF4-FFF2-40B4-BE49-F238E27FC236}">
                <a16:creationId xmlns:a16="http://schemas.microsoft.com/office/drawing/2014/main" id="{D6FE2F0C-8DCC-41E6-8EA8-A943E06BE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920" y="4105007"/>
            <a:ext cx="4744129" cy="2659781"/>
          </a:xfrm>
          <a:prstGeom prst="rect">
            <a:avLst/>
          </a:prstGeom>
        </p:spPr>
      </p:pic>
      <p:pic>
        <p:nvPicPr>
          <p:cNvPr id="7" name="内容占位符 5">
            <a:extLst>
              <a:ext uri="{FF2B5EF4-FFF2-40B4-BE49-F238E27FC236}">
                <a16:creationId xmlns:a16="http://schemas.microsoft.com/office/drawing/2014/main" id="{C0E8FAFF-BD9A-4291-9839-950B52E2C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792" y="811099"/>
            <a:ext cx="4535288" cy="2776293"/>
          </a:xfrm>
          <a:prstGeom prst="rect">
            <a:avLst/>
          </a:prstGeom>
        </p:spPr>
      </p:pic>
      <p:pic>
        <p:nvPicPr>
          <p:cNvPr id="8" name="内容占位符 5">
            <a:extLst>
              <a:ext uri="{FF2B5EF4-FFF2-40B4-BE49-F238E27FC236}">
                <a16:creationId xmlns:a16="http://schemas.microsoft.com/office/drawing/2014/main" id="{A5AAC3EA-A456-4BC0-8F14-4A37F73E13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79" b="4855"/>
          <a:stretch/>
        </p:blipFill>
        <p:spPr>
          <a:xfrm>
            <a:off x="7627279" y="3694944"/>
            <a:ext cx="3493771" cy="3069844"/>
          </a:xfrm>
          <a:prstGeom prst="rect">
            <a:avLst/>
          </a:prstGeom>
        </p:spPr>
      </p:pic>
    </p:spTree>
    <p:extLst>
      <p:ext uri="{BB962C8B-B14F-4D97-AF65-F5344CB8AC3E}">
        <p14:creationId xmlns:p14="http://schemas.microsoft.com/office/powerpoint/2010/main" val="318954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849D2F-928A-4080-BC9C-FF4DFD867EF4}"/>
              </a:ext>
            </a:extLst>
          </p:cNvPr>
          <p:cNvSpPr>
            <a:spLocks noGrp="1"/>
          </p:cNvSpPr>
          <p:nvPr>
            <p:ph type="title"/>
          </p:nvPr>
        </p:nvSpPr>
        <p:spPr/>
        <p:txBody>
          <a:bodyPr/>
          <a:lstStyle/>
          <a:p>
            <a:r>
              <a:rPr lang="zh-CN" altLang="en-US" dirty="0"/>
              <a:t>伽马射线暴 </a:t>
            </a:r>
            <a:r>
              <a:rPr lang="en-US" altLang="zh-CN" dirty="0"/>
              <a:t>(Gamma-Ray Burst, GRB)</a:t>
            </a:r>
            <a:endParaRPr lang="zh-CN" altLang="en-US" dirty="0"/>
          </a:p>
        </p:txBody>
      </p:sp>
      <p:sp>
        <p:nvSpPr>
          <p:cNvPr id="4" name="灯片编号占位符 3">
            <a:extLst>
              <a:ext uri="{FF2B5EF4-FFF2-40B4-BE49-F238E27FC236}">
                <a16:creationId xmlns:a16="http://schemas.microsoft.com/office/drawing/2014/main" id="{52ED3953-5789-4CED-B9EA-C5ADA976F3D4}"/>
              </a:ext>
            </a:extLst>
          </p:cNvPr>
          <p:cNvSpPr>
            <a:spLocks noGrp="1"/>
          </p:cNvSpPr>
          <p:nvPr>
            <p:ph type="sldNum" sz="quarter" idx="12"/>
          </p:nvPr>
        </p:nvSpPr>
        <p:spPr/>
        <p:txBody>
          <a:bodyPr/>
          <a:lstStyle/>
          <a:p>
            <a:pPr>
              <a:defRPr/>
            </a:pPr>
            <a:fld id="{C3097149-1E52-4B4B-8ACA-C18CD0D55D8A}" type="slidenum">
              <a:rPr lang="zh-CN" altLang="en-US" smtClean="0"/>
              <a:pPr>
                <a:defRPr/>
              </a:pPr>
              <a:t>8</a:t>
            </a:fld>
            <a:endParaRPr lang="zh-CN" altLang="en-US" dirty="0"/>
          </a:p>
        </p:txBody>
      </p:sp>
      <p:pic>
        <p:nvPicPr>
          <p:cNvPr id="6" name="Picture 1">
            <a:extLst>
              <a:ext uri="{FF2B5EF4-FFF2-40B4-BE49-F238E27FC236}">
                <a16:creationId xmlns:a16="http://schemas.microsoft.com/office/drawing/2014/main" id="{096BC78E-B82D-4FBD-B38F-8F3D557DD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2866" y="3717891"/>
            <a:ext cx="3390934" cy="2511411"/>
          </a:xfrm>
          <a:prstGeom prst="rect">
            <a:avLst/>
          </a:prstGeom>
        </p:spPr>
      </p:pic>
      <p:pic>
        <p:nvPicPr>
          <p:cNvPr id="7" name="图片 6">
            <a:extLst>
              <a:ext uri="{FF2B5EF4-FFF2-40B4-BE49-F238E27FC236}">
                <a16:creationId xmlns:a16="http://schemas.microsoft.com/office/drawing/2014/main" id="{5237F584-07B2-43B1-9FC5-86DD44EF0E5E}"/>
              </a:ext>
            </a:extLst>
          </p:cNvPr>
          <p:cNvPicPr>
            <a:picLocks noChangeAspect="1"/>
          </p:cNvPicPr>
          <p:nvPr/>
        </p:nvPicPr>
        <p:blipFill rotWithShape="1">
          <a:blip r:embed="rId3">
            <a:extLst>
              <a:ext uri="{28A0092B-C50C-407E-A947-70E740481C1C}">
                <a14:useLocalDpi xmlns:a14="http://schemas.microsoft.com/office/drawing/2010/main" val="0"/>
              </a:ext>
            </a:extLst>
          </a:blip>
          <a:srcRect l="2304" t="3525"/>
          <a:stretch/>
        </p:blipFill>
        <p:spPr>
          <a:xfrm>
            <a:off x="7953682" y="942432"/>
            <a:ext cx="3390928" cy="2511411"/>
          </a:xfrm>
          <a:prstGeom prst="rect">
            <a:avLst/>
          </a:prstGeom>
        </p:spPr>
      </p:pic>
      <p:pic>
        <p:nvPicPr>
          <p:cNvPr id="8" name="图片 7">
            <a:extLst>
              <a:ext uri="{FF2B5EF4-FFF2-40B4-BE49-F238E27FC236}">
                <a16:creationId xmlns:a16="http://schemas.microsoft.com/office/drawing/2014/main" id="{B2F45DD9-D790-4351-9845-6BDCCFF69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44" y="1340768"/>
            <a:ext cx="5777523" cy="4636284"/>
          </a:xfrm>
          <a:prstGeom prst="rect">
            <a:avLst/>
          </a:prstGeom>
        </p:spPr>
      </p:pic>
    </p:spTree>
    <p:extLst>
      <p:ext uri="{BB962C8B-B14F-4D97-AF65-F5344CB8AC3E}">
        <p14:creationId xmlns:p14="http://schemas.microsoft.com/office/powerpoint/2010/main" val="314747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30DBC-6185-47B2-B9C8-28508DD7261C}"/>
              </a:ext>
            </a:extLst>
          </p:cNvPr>
          <p:cNvSpPr>
            <a:spLocks noGrp="1"/>
          </p:cNvSpPr>
          <p:nvPr>
            <p:ph type="title"/>
          </p:nvPr>
        </p:nvSpPr>
        <p:spPr/>
        <p:txBody>
          <a:bodyPr>
            <a:normAutofit/>
          </a:bodyPr>
          <a:lstStyle/>
          <a:p>
            <a:r>
              <a:rPr lang="en-US" altLang="zh-CN" dirty="0"/>
              <a:t>1</a:t>
            </a:r>
            <a:r>
              <a:rPr lang="zh-CN" altLang="en-US" dirty="0"/>
              <a:t>月</a:t>
            </a:r>
            <a:r>
              <a:rPr lang="en-US" altLang="zh-CN" dirty="0"/>
              <a:t>27</a:t>
            </a:r>
            <a:r>
              <a:rPr lang="zh-CN" altLang="en-US" dirty="0"/>
              <a:t>日首发重要磁星</a:t>
            </a:r>
            <a:r>
              <a:rPr lang="en-US" altLang="zh-CN" dirty="0"/>
              <a:t>(SGR J1935+2154)</a:t>
            </a:r>
            <a:r>
              <a:rPr lang="zh-CN" altLang="en-US" dirty="0"/>
              <a:t>的爆发</a:t>
            </a:r>
          </a:p>
        </p:txBody>
      </p:sp>
      <p:sp>
        <p:nvSpPr>
          <p:cNvPr id="3" name="内容占位符 2">
            <a:extLst>
              <a:ext uri="{FF2B5EF4-FFF2-40B4-BE49-F238E27FC236}">
                <a16:creationId xmlns:a16="http://schemas.microsoft.com/office/drawing/2014/main" id="{ECE050B7-0FB1-4332-853A-1DEBC3787A82}"/>
              </a:ext>
            </a:extLst>
          </p:cNvPr>
          <p:cNvSpPr>
            <a:spLocks noGrp="1"/>
          </p:cNvSpPr>
          <p:nvPr>
            <p:ph idx="1"/>
          </p:nvPr>
        </p:nvSpPr>
        <p:spPr>
          <a:xfrm>
            <a:off x="6600056" y="1124744"/>
            <a:ext cx="5256584" cy="1200483"/>
          </a:xfrm>
          <a:solidFill>
            <a:schemeClr val="accent1">
              <a:lumMod val="20000"/>
              <a:lumOff val="80000"/>
            </a:schemeClr>
          </a:solidFill>
        </p:spPr>
        <p:txBody>
          <a:bodyPr>
            <a:normAutofit/>
          </a:bodyPr>
          <a:lstStyle/>
          <a:p>
            <a:r>
              <a:rPr lang="zh-CN" altLang="en-US" dirty="0"/>
              <a:t>首个发布该重要磁星进入爆发的卫星</a:t>
            </a:r>
            <a:endParaRPr lang="en-US" altLang="zh-CN" dirty="0"/>
          </a:p>
          <a:p>
            <a:r>
              <a:rPr lang="zh-CN" altLang="en-US" dirty="0"/>
              <a:t>跟国内外多波段望远镜联合观测</a:t>
            </a:r>
            <a:endParaRPr lang="en-US" altLang="zh-CN" dirty="0"/>
          </a:p>
          <a:p>
            <a:pPr lvl="1"/>
            <a:r>
              <a:rPr lang="zh-CN" altLang="en-US" dirty="0"/>
              <a:t>包括我国的天眼</a:t>
            </a:r>
          </a:p>
        </p:txBody>
      </p:sp>
      <p:sp>
        <p:nvSpPr>
          <p:cNvPr id="4" name="灯片编号占位符 3">
            <a:extLst>
              <a:ext uri="{FF2B5EF4-FFF2-40B4-BE49-F238E27FC236}">
                <a16:creationId xmlns:a16="http://schemas.microsoft.com/office/drawing/2014/main" id="{0E542EC0-1F7C-4280-9F7E-B2902621C91A}"/>
              </a:ext>
            </a:extLst>
          </p:cNvPr>
          <p:cNvSpPr>
            <a:spLocks noGrp="1"/>
          </p:cNvSpPr>
          <p:nvPr>
            <p:ph type="sldNum" sz="quarter" idx="12"/>
          </p:nvPr>
        </p:nvSpPr>
        <p:spPr/>
        <p:txBody>
          <a:bodyPr/>
          <a:lstStyle/>
          <a:p>
            <a:pPr>
              <a:defRPr/>
            </a:pPr>
            <a:fld id="{C3097149-1E52-4B4B-8ACA-C18CD0D55D8A}" type="slidenum">
              <a:rPr lang="zh-CN" altLang="en-US" smtClean="0"/>
              <a:pPr>
                <a:defRPr/>
              </a:pPr>
              <a:t>80</a:t>
            </a:fld>
            <a:endParaRPr lang="zh-CN" altLang="en-US" dirty="0"/>
          </a:p>
        </p:txBody>
      </p:sp>
      <p:pic>
        <p:nvPicPr>
          <p:cNvPr id="5" name="图片 4">
            <a:extLst>
              <a:ext uri="{FF2B5EF4-FFF2-40B4-BE49-F238E27FC236}">
                <a16:creationId xmlns:a16="http://schemas.microsoft.com/office/drawing/2014/main" id="{2AB79853-BC93-499B-BC73-7F463E76C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64" y="1124744"/>
            <a:ext cx="4567823" cy="2988220"/>
          </a:xfrm>
          <a:prstGeom prst="rect">
            <a:avLst/>
          </a:prstGeom>
        </p:spPr>
      </p:pic>
      <p:pic>
        <p:nvPicPr>
          <p:cNvPr id="6" name="内容占位符 5">
            <a:extLst>
              <a:ext uri="{FF2B5EF4-FFF2-40B4-BE49-F238E27FC236}">
                <a16:creationId xmlns:a16="http://schemas.microsoft.com/office/drawing/2014/main" id="{48DF2AE8-3E2C-4E58-B5CB-1B59717C2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57" r="6807"/>
          <a:stretch/>
        </p:blipFill>
        <p:spPr>
          <a:xfrm>
            <a:off x="3072266" y="4532772"/>
            <a:ext cx="3253538" cy="1963855"/>
          </a:xfrm>
          <a:prstGeom prst="rect">
            <a:avLst/>
          </a:prstGeom>
        </p:spPr>
      </p:pic>
      <p:pic>
        <p:nvPicPr>
          <p:cNvPr id="7" name="图片 6">
            <a:extLst>
              <a:ext uri="{FF2B5EF4-FFF2-40B4-BE49-F238E27FC236}">
                <a16:creationId xmlns:a16="http://schemas.microsoft.com/office/drawing/2014/main" id="{D5085545-0566-4075-9285-A80CADAAD8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37" y="4402958"/>
            <a:ext cx="2800729" cy="1867153"/>
          </a:xfrm>
          <a:prstGeom prst="rect">
            <a:avLst/>
          </a:prstGeom>
        </p:spPr>
      </p:pic>
      <p:sp>
        <p:nvSpPr>
          <p:cNvPr id="8" name="矩形 7">
            <a:extLst>
              <a:ext uri="{FF2B5EF4-FFF2-40B4-BE49-F238E27FC236}">
                <a16:creationId xmlns:a16="http://schemas.microsoft.com/office/drawing/2014/main" id="{D1FABDBB-2213-43DA-B845-A283D3A646FA}"/>
              </a:ext>
            </a:extLst>
          </p:cNvPr>
          <p:cNvSpPr/>
          <p:nvPr/>
        </p:nvSpPr>
        <p:spPr>
          <a:xfrm>
            <a:off x="1055440" y="6376454"/>
            <a:ext cx="4416594" cy="369332"/>
          </a:xfrm>
          <a:prstGeom prst="rect">
            <a:avLst/>
          </a:prstGeom>
        </p:spPr>
        <p:txBody>
          <a:bodyPr wrap="none">
            <a:spAutoFit/>
          </a:bodyPr>
          <a:lstStyle/>
          <a:p>
            <a:r>
              <a:rPr lang="en-US" altLang="zh-CN" dirty="0"/>
              <a:t>02</a:t>
            </a:r>
            <a:r>
              <a:rPr lang="zh-CN" altLang="en-US" dirty="0"/>
              <a:t>星的观测结果，第一时间发布</a:t>
            </a:r>
            <a:r>
              <a:rPr lang="en-US" altLang="zh-CN" dirty="0"/>
              <a:t>GCN</a:t>
            </a:r>
            <a:r>
              <a:rPr lang="zh-CN" altLang="en-US" dirty="0"/>
              <a:t>报告</a:t>
            </a:r>
          </a:p>
        </p:txBody>
      </p:sp>
      <p:pic>
        <p:nvPicPr>
          <p:cNvPr id="10" name="图片 9">
            <a:extLst>
              <a:ext uri="{FF2B5EF4-FFF2-40B4-BE49-F238E27FC236}">
                <a16:creationId xmlns:a16="http://schemas.microsoft.com/office/drawing/2014/main" id="{58939E00-263B-4B72-AC3A-B736E09AC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305" y="2636912"/>
            <a:ext cx="5049887" cy="3245868"/>
          </a:xfrm>
          <a:prstGeom prst="rect">
            <a:avLst/>
          </a:prstGeom>
          <a:ln>
            <a:solidFill>
              <a:schemeClr val="tx1"/>
            </a:solidFill>
          </a:ln>
        </p:spPr>
      </p:pic>
      <p:sp>
        <p:nvSpPr>
          <p:cNvPr id="11" name="矩形 10">
            <a:extLst>
              <a:ext uri="{FF2B5EF4-FFF2-40B4-BE49-F238E27FC236}">
                <a16:creationId xmlns:a16="http://schemas.microsoft.com/office/drawing/2014/main" id="{3754C503-EA8A-4670-AA08-22CB7F0EF44A}"/>
              </a:ext>
            </a:extLst>
          </p:cNvPr>
          <p:cNvSpPr/>
          <p:nvPr/>
        </p:nvSpPr>
        <p:spPr>
          <a:xfrm>
            <a:off x="9082432" y="4874668"/>
            <a:ext cx="216024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4BD9B57-3CC3-4C91-AE76-D3EB711BFBAC}"/>
              </a:ext>
            </a:extLst>
          </p:cNvPr>
          <p:cNvSpPr/>
          <p:nvPr/>
        </p:nvSpPr>
        <p:spPr>
          <a:xfrm>
            <a:off x="6691225" y="2963911"/>
            <a:ext cx="310389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D4B221D-8B0D-4139-A00A-846413DEA1D0}"/>
              </a:ext>
            </a:extLst>
          </p:cNvPr>
          <p:cNvSpPr/>
          <p:nvPr/>
        </p:nvSpPr>
        <p:spPr>
          <a:xfrm>
            <a:off x="2774433" y="2726868"/>
            <a:ext cx="2313454" cy="369332"/>
          </a:xfrm>
          <a:prstGeom prst="rect">
            <a:avLst/>
          </a:prstGeom>
          <a:ln>
            <a:solidFill>
              <a:srgbClr val="0000FF"/>
            </a:solidFill>
          </a:ln>
        </p:spPr>
        <p:txBody>
          <a:bodyPr wrap="none">
            <a:spAutoFit/>
          </a:bodyPr>
          <a:lstStyle/>
          <a:p>
            <a:r>
              <a:rPr lang="en-US" altLang="zh-CN" dirty="0"/>
              <a:t>2020</a:t>
            </a:r>
            <a:r>
              <a:rPr lang="zh-CN" altLang="en-US" dirty="0"/>
              <a:t>年十大科学进展</a:t>
            </a:r>
          </a:p>
        </p:txBody>
      </p:sp>
    </p:spTree>
    <p:extLst>
      <p:ext uri="{BB962C8B-B14F-4D97-AF65-F5344CB8AC3E}">
        <p14:creationId xmlns:p14="http://schemas.microsoft.com/office/powerpoint/2010/main" val="4049716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619F5F-BF26-4C61-BB42-844E2D05A899}"/>
              </a:ext>
            </a:extLst>
          </p:cNvPr>
          <p:cNvSpPr>
            <a:spLocks noGrp="1"/>
          </p:cNvSpPr>
          <p:nvPr>
            <p:ph type="title"/>
          </p:nvPr>
        </p:nvSpPr>
        <p:spPr/>
        <p:txBody>
          <a:bodyPr>
            <a:normAutofit/>
          </a:bodyPr>
          <a:lstStyle/>
          <a:p>
            <a:r>
              <a:rPr lang="en-US" altLang="zh-CN" dirty="0"/>
              <a:t>6</a:t>
            </a:r>
            <a:r>
              <a:rPr lang="zh-CN" altLang="en-US" dirty="0"/>
              <a:t>月</a:t>
            </a:r>
            <a:r>
              <a:rPr lang="en-US" altLang="zh-CN" dirty="0"/>
              <a:t>3</a:t>
            </a:r>
            <a:r>
              <a:rPr lang="zh-CN" altLang="en-US" dirty="0"/>
              <a:t>日观测到新磁星</a:t>
            </a:r>
            <a:r>
              <a:rPr lang="en-US" altLang="zh-CN" dirty="0"/>
              <a:t>(SGR J1555.2-5402)</a:t>
            </a:r>
            <a:r>
              <a:rPr lang="zh-CN" altLang="en-US" dirty="0"/>
              <a:t>的爆发</a:t>
            </a:r>
          </a:p>
        </p:txBody>
      </p:sp>
      <p:sp>
        <p:nvSpPr>
          <p:cNvPr id="3" name="内容占位符 2">
            <a:extLst>
              <a:ext uri="{FF2B5EF4-FFF2-40B4-BE49-F238E27FC236}">
                <a16:creationId xmlns:a16="http://schemas.microsoft.com/office/drawing/2014/main" id="{716B5DD9-E690-4A10-AB4C-8F27E4C96CEE}"/>
              </a:ext>
            </a:extLst>
          </p:cNvPr>
          <p:cNvSpPr>
            <a:spLocks noGrp="1"/>
          </p:cNvSpPr>
          <p:nvPr>
            <p:ph idx="1"/>
          </p:nvPr>
        </p:nvSpPr>
        <p:spPr>
          <a:xfrm>
            <a:off x="838200" y="1124744"/>
            <a:ext cx="10515600" cy="991789"/>
          </a:xfrm>
        </p:spPr>
        <p:txBody>
          <a:bodyPr/>
          <a:lstStyle/>
          <a:p>
            <a:r>
              <a:rPr lang="zh-CN" altLang="en-US" dirty="0"/>
              <a:t>通过</a:t>
            </a:r>
            <a:r>
              <a:rPr lang="en-US" altLang="zh-CN" dirty="0"/>
              <a:t>GECAM</a:t>
            </a:r>
            <a:r>
              <a:rPr lang="zh-CN" altLang="en-US" dirty="0"/>
              <a:t>目标搜索软件发现，持续时间仅</a:t>
            </a:r>
            <a:r>
              <a:rPr lang="en-US" altLang="zh-CN" dirty="0"/>
              <a:t>10ms</a:t>
            </a:r>
          </a:p>
          <a:p>
            <a:r>
              <a:rPr lang="zh-CN" altLang="en-US" dirty="0"/>
              <a:t>能谱测量结果跟</a:t>
            </a:r>
            <a:r>
              <a:rPr lang="en-US" altLang="zh-CN" dirty="0"/>
              <a:t>Swift/BAT</a:t>
            </a:r>
            <a:r>
              <a:rPr lang="zh-CN" altLang="en-US" dirty="0"/>
              <a:t>基本一致</a:t>
            </a:r>
          </a:p>
        </p:txBody>
      </p:sp>
      <p:sp>
        <p:nvSpPr>
          <p:cNvPr id="4" name="灯片编号占位符 3">
            <a:extLst>
              <a:ext uri="{FF2B5EF4-FFF2-40B4-BE49-F238E27FC236}">
                <a16:creationId xmlns:a16="http://schemas.microsoft.com/office/drawing/2014/main" id="{946CB809-C2C0-4916-98FB-30A9456BBAA2}"/>
              </a:ext>
            </a:extLst>
          </p:cNvPr>
          <p:cNvSpPr>
            <a:spLocks noGrp="1"/>
          </p:cNvSpPr>
          <p:nvPr>
            <p:ph type="sldNum" sz="quarter" idx="12"/>
          </p:nvPr>
        </p:nvSpPr>
        <p:spPr/>
        <p:txBody>
          <a:bodyPr/>
          <a:lstStyle/>
          <a:p>
            <a:pPr>
              <a:defRPr/>
            </a:pPr>
            <a:fld id="{C3097149-1E52-4B4B-8ACA-C18CD0D55D8A}" type="slidenum">
              <a:rPr lang="zh-CN" altLang="en-US" smtClean="0"/>
              <a:pPr>
                <a:defRPr/>
              </a:pPr>
              <a:t>81</a:t>
            </a:fld>
            <a:endParaRPr lang="zh-CN" altLang="en-US" dirty="0"/>
          </a:p>
        </p:txBody>
      </p:sp>
      <p:pic>
        <p:nvPicPr>
          <p:cNvPr id="5" name="图片 4">
            <a:extLst>
              <a:ext uri="{FF2B5EF4-FFF2-40B4-BE49-F238E27FC236}">
                <a16:creationId xmlns:a16="http://schemas.microsoft.com/office/drawing/2014/main" id="{A3377198-F539-4A79-8A4F-80B957008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2" y="2388111"/>
            <a:ext cx="6350136" cy="3940511"/>
          </a:xfrm>
          <a:prstGeom prst="rect">
            <a:avLst/>
          </a:prstGeom>
        </p:spPr>
      </p:pic>
      <p:pic>
        <p:nvPicPr>
          <p:cNvPr id="6" name="图片 5">
            <a:extLst>
              <a:ext uri="{FF2B5EF4-FFF2-40B4-BE49-F238E27FC236}">
                <a16:creationId xmlns:a16="http://schemas.microsoft.com/office/drawing/2014/main" id="{F9272F58-65BF-4EA4-9641-12B6066C7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746" y="2204864"/>
            <a:ext cx="5197006" cy="3879912"/>
          </a:xfrm>
          <a:prstGeom prst="rect">
            <a:avLst/>
          </a:prstGeom>
        </p:spPr>
      </p:pic>
      <p:sp>
        <p:nvSpPr>
          <p:cNvPr id="7" name="矩形 6">
            <a:extLst>
              <a:ext uri="{FF2B5EF4-FFF2-40B4-BE49-F238E27FC236}">
                <a16:creationId xmlns:a16="http://schemas.microsoft.com/office/drawing/2014/main" id="{89689FFE-9142-4058-B2A8-20491721420C}"/>
              </a:ext>
            </a:extLst>
          </p:cNvPr>
          <p:cNvSpPr/>
          <p:nvPr/>
        </p:nvSpPr>
        <p:spPr>
          <a:xfrm>
            <a:off x="2337317" y="6345136"/>
            <a:ext cx="2031325" cy="369332"/>
          </a:xfrm>
          <a:prstGeom prst="rect">
            <a:avLst/>
          </a:prstGeom>
        </p:spPr>
        <p:txBody>
          <a:bodyPr wrap="none">
            <a:spAutoFit/>
          </a:bodyPr>
          <a:lstStyle/>
          <a:p>
            <a:r>
              <a:rPr lang="zh-CN" altLang="en-US" dirty="0"/>
              <a:t>各能段的光变曲线</a:t>
            </a:r>
          </a:p>
        </p:txBody>
      </p:sp>
      <p:sp>
        <p:nvSpPr>
          <p:cNvPr id="8" name="矩形 7">
            <a:extLst>
              <a:ext uri="{FF2B5EF4-FFF2-40B4-BE49-F238E27FC236}">
                <a16:creationId xmlns:a16="http://schemas.microsoft.com/office/drawing/2014/main" id="{2CBDFD0B-7169-4636-ACDB-14A976C1F1DE}"/>
              </a:ext>
            </a:extLst>
          </p:cNvPr>
          <p:cNvSpPr/>
          <p:nvPr/>
        </p:nvSpPr>
        <p:spPr>
          <a:xfrm>
            <a:off x="9048328" y="6075353"/>
            <a:ext cx="1107996" cy="369332"/>
          </a:xfrm>
          <a:prstGeom prst="rect">
            <a:avLst/>
          </a:prstGeom>
        </p:spPr>
        <p:txBody>
          <a:bodyPr wrap="none">
            <a:spAutoFit/>
          </a:bodyPr>
          <a:lstStyle/>
          <a:p>
            <a:r>
              <a:rPr lang="zh-CN" altLang="en-US" dirty="0"/>
              <a:t>能谱分析</a:t>
            </a:r>
          </a:p>
        </p:txBody>
      </p:sp>
      <p:sp>
        <p:nvSpPr>
          <p:cNvPr id="9" name="矩形 8">
            <a:extLst>
              <a:ext uri="{FF2B5EF4-FFF2-40B4-BE49-F238E27FC236}">
                <a16:creationId xmlns:a16="http://schemas.microsoft.com/office/drawing/2014/main" id="{253637CD-2599-47F5-8C0A-574493E3C6BC}"/>
              </a:ext>
            </a:extLst>
          </p:cNvPr>
          <p:cNvSpPr/>
          <p:nvPr/>
        </p:nvSpPr>
        <p:spPr>
          <a:xfrm>
            <a:off x="7224464" y="6372036"/>
            <a:ext cx="4632176" cy="369332"/>
          </a:xfrm>
          <a:prstGeom prst="rect">
            <a:avLst/>
          </a:prstGeom>
          <a:solidFill>
            <a:schemeClr val="bg1"/>
          </a:solidFill>
        </p:spPr>
        <p:txBody>
          <a:bodyPr wrap="square">
            <a:spAutoFit/>
          </a:bodyPr>
          <a:lstStyle/>
          <a:p>
            <a:r>
              <a:rPr lang="zh-CN" altLang="en-US" dirty="0"/>
              <a:t>流强1.0</a:t>
            </a:r>
            <a:r>
              <a:rPr lang="en-US" altLang="zh-CN" dirty="0"/>
              <a:t>2E</a:t>
            </a:r>
            <a:r>
              <a:rPr lang="zh-CN" altLang="en-US" dirty="0"/>
              <a:t>-08 ergs/cm^2/s (10 - 1000 keV)</a:t>
            </a:r>
          </a:p>
        </p:txBody>
      </p:sp>
    </p:spTree>
    <p:extLst>
      <p:ext uri="{BB962C8B-B14F-4D97-AF65-F5344CB8AC3E}">
        <p14:creationId xmlns:p14="http://schemas.microsoft.com/office/powerpoint/2010/main" val="3216094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CB32-8033-4AAB-AA02-DB37DABA4B12}"/>
              </a:ext>
            </a:extLst>
          </p:cNvPr>
          <p:cNvSpPr>
            <a:spLocks noGrp="1"/>
          </p:cNvSpPr>
          <p:nvPr>
            <p:ph type="title"/>
          </p:nvPr>
        </p:nvSpPr>
        <p:spPr>
          <a:xfrm>
            <a:off x="2132318" y="260648"/>
            <a:ext cx="8191822" cy="975642"/>
          </a:xfrm>
        </p:spPr>
        <p:txBody>
          <a:bodyPr>
            <a:normAutofit/>
          </a:bodyPr>
          <a:lstStyle/>
          <a:p>
            <a:pPr algn="ctr"/>
            <a:r>
              <a:rPr lang="zh-CN" altLang="en-US" b="1" dirty="0">
                <a:solidFill>
                  <a:srgbClr val="0000FF"/>
                </a:solidFill>
              </a:rPr>
              <a:t>我国伽马暴探测项目</a:t>
            </a:r>
            <a:r>
              <a:rPr lang="zh-CN" altLang="en-US" b="1" dirty="0">
                <a:solidFill>
                  <a:srgbClr val="0000FF"/>
                </a:solidFill>
                <a:sym typeface="Wingdings" panose="05000000000000000000" pitchFamily="2" charset="2"/>
              </a:rPr>
              <a:t>（</a:t>
            </a:r>
            <a:r>
              <a:rPr lang="en-US" altLang="zh-CN" b="1" dirty="0">
                <a:solidFill>
                  <a:srgbClr val="0000FF"/>
                </a:solidFill>
                <a:sym typeface="Wingdings" panose="05000000000000000000" pitchFamily="2" charset="2"/>
              </a:rPr>
              <a:t>3</a:t>
            </a:r>
            <a:r>
              <a:rPr lang="zh-CN" altLang="en-US" b="1" dirty="0">
                <a:solidFill>
                  <a:srgbClr val="0000FF"/>
                </a:solidFill>
                <a:sym typeface="Wingdings" panose="05000000000000000000" pitchFamily="2" charset="2"/>
              </a:rPr>
              <a:t>）</a:t>
            </a:r>
            <a:endParaRPr lang="zh-CN" altLang="en-US" b="1" dirty="0">
              <a:solidFill>
                <a:srgbClr val="0000FF"/>
              </a:solidFill>
            </a:endParaRPr>
          </a:p>
        </p:txBody>
      </p:sp>
      <p:sp>
        <p:nvSpPr>
          <p:cNvPr id="6" name="矩形 5">
            <a:extLst>
              <a:ext uri="{FF2B5EF4-FFF2-40B4-BE49-F238E27FC236}">
                <a16:creationId xmlns:a16="http://schemas.microsoft.com/office/drawing/2014/main" id="{AE73016D-E71E-4915-AA54-A8305E93488A}"/>
              </a:ext>
            </a:extLst>
          </p:cNvPr>
          <p:cNvSpPr/>
          <p:nvPr/>
        </p:nvSpPr>
        <p:spPr>
          <a:xfrm>
            <a:off x="654136" y="4470209"/>
            <a:ext cx="2699778" cy="830997"/>
          </a:xfrm>
          <a:prstGeom prst="rect">
            <a:avLst/>
          </a:prstGeom>
        </p:spPr>
        <p:txBody>
          <a:bodyPr wrap="none">
            <a:spAutoFit/>
          </a:bodyPr>
          <a:lstStyle/>
          <a:p>
            <a:pPr algn="ctr"/>
            <a:r>
              <a:rPr lang="en-US" altLang="zh-CN" sz="2400" dirty="0"/>
              <a:t>SVOM</a:t>
            </a:r>
            <a:r>
              <a:rPr lang="zh-CN" altLang="en-US" sz="2400" dirty="0"/>
              <a:t>（</a:t>
            </a:r>
            <a:r>
              <a:rPr lang="en-US" altLang="zh-CN" sz="2400" dirty="0"/>
              <a:t>2022</a:t>
            </a:r>
            <a:r>
              <a:rPr lang="zh-CN" altLang="en-US" sz="2400" dirty="0"/>
              <a:t>年）</a:t>
            </a:r>
            <a:endParaRPr lang="en-US" altLang="zh-CN" sz="2400" dirty="0"/>
          </a:p>
          <a:p>
            <a:pPr algn="ctr"/>
            <a:r>
              <a:rPr lang="zh-CN" altLang="en-US" sz="2400" dirty="0"/>
              <a:t>中国</a:t>
            </a:r>
            <a:r>
              <a:rPr lang="en-US" altLang="zh-CN" sz="2400" dirty="0"/>
              <a:t>+</a:t>
            </a:r>
            <a:r>
              <a:rPr lang="zh-CN" altLang="en-US" sz="2400" dirty="0"/>
              <a:t>法国</a:t>
            </a:r>
          </a:p>
        </p:txBody>
      </p:sp>
      <p:sp>
        <p:nvSpPr>
          <p:cNvPr id="9" name="矩形 8">
            <a:extLst>
              <a:ext uri="{FF2B5EF4-FFF2-40B4-BE49-F238E27FC236}">
                <a16:creationId xmlns:a16="http://schemas.microsoft.com/office/drawing/2014/main" id="{F94A4057-6DCC-4401-8E8F-F468187E1A03}"/>
              </a:ext>
            </a:extLst>
          </p:cNvPr>
          <p:cNvSpPr/>
          <p:nvPr/>
        </p:nvSpPr>
        <p:spPr>
          <a:xfrm>
            <a:off x="4133141" y="4470211"/>
            <a:ext cx="2699778" cy="830997"/>
          </a:xfrm>
          <a:prstGeom prst="rect">
            <a:avLst/>
          </a:prstGeom>
        </p:spPr>
        <p:txBody>
          <a:bodyPr wrap="square">
            <a:spAutoFit/>
          </a:bodyPr>
          <a:lstStyle/>
          <a:p>
            <a:pPr algn="ctr"/>
            <a:r>
              <a:rPr lang="en-US" altLang="zh-CN" sz="2400" dirty="0"/>
              <a:t>EP</a:t>
            </a:r>
            <a:r>
              <a:rPr lang="zh-CN" altLang="en-US" sz="2400" dirty="0"/>
              <a:t>（</a:t>
            </a:r>
            <a:r>
              <a:rPr lang="en-US" altLang="zh-CN" sz="2400" dirty="0"/>
              <a:t>2022</a:t>
            </a:r>
            <a:r>
              <a:rPr lang="zh-CN" altLang="en-US" sz="2400" dirty="0"/>
              <a:t>年）</a:t>
            </a:r>
            <a:endParaRPr lang="en-US" altLang="zh-CN" sz="2400" dirty="0"/>
          </a:p>
          <a:p>
            <a:pPr algn="ctr"/>
            <a:r>
              <a:rPr lang="zh-CN" altLang="en-US" sz="2400" dirty="0"/>
              <a:t>中国</a:t>
            </a:r>
            <a:r>
              <a:rPr lang="en-US" altLang="zh-CN" sz="2400" dirty="0"/>
              <a:t>+</a:t>
            </a:r>
            <a:r>
              <a:rPr lang="zh-CN" altLang="en-US" sz="2400" dirty="0"/>
              <a:t>德国</a:t>
            </a:r>
            <a:r>
              <a:rPr lang="en-US" altLang="zh-CN" sz="2400" dirty="0"/>
              <a:t>+</a:t>
            </a:r>
            <a:r>
              <a:rPr lang="zh-CN" altLang="en-US" sz="2400" dirty="0"/>
              <a:t>英国</a:t>
            </a:r>
            <a:r>
              <a:rPr lang="en-US" altLang="zh-CN" sz="2400" dirty="0"/>
              <a:t>…</a:t>
            </a:r>
            <a:endParaRPr lang="zh-CN" altLang="en-US" sz="2400" dirty="0"/>
          </a:p>
        </p:txBody>
      </p:sp>
      <p:pic>
        <p:nvPicPr>
          <p:cNvPr id="4" name="图片 3">
            <a:extLst>
              <a:ext uri="{FF2B5EF4-FFF2-40B4-BE49-F238E27FC236}">
                <a16:creationId xmlns:a16="http://schemas.microsoft.com/office/drawing/2014/main" id="{FA301882-A8AA-49D6-84E9-E7164473A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276" y="2107259"/>
            <a:ext cx="3573320" cy="2190624"/>
          </a:xfrm>
          <a:prstGeom prst="rect">
            <a:avLst/>
          </a:prstGeom>
        </p:spPr>
      </p:pic>
      <p:sp>
        <p:nvSpPr>
          <p:cNvPr id="12" name="矩形 11">
            <a:extLst>
              <a:ext uri="{FF2B5EF4-FFF2-40B4-BE49-F238E27FC236}">
                <a16:creationId xmlns:a16="http://schemas.microsoft.com/office/drawing/2014/main" id="{18F4E17A-887C-435B-8642-509D7FB441BD}"/>
              </a:ext>
            </a:extLst>
          </p:cNvPr>
          <p:cNvSpPr/>
          <p:nvPr/>
        </p:nvSpPr>
        <p:spPr>
          <a:xfrm>
            <a:off x="8256240" y="4470210"/>
            <a:ext cx="3111750" cy="830997"/>
          </a:xfrm>
          <a:prstGeom prst="rect">
            <a:avLst/>
          </a:prstGeom>
        </p:spPr>
        <p:txBody>
          <a:bodyPr wrap="none">
            <a:spAutoFit/>
          </a:bodyPr>
          <a:lstStyle/>
          <a:p>
            <a:pPr algn="ctr"/>
            <a:r>
              <a:rPr lang="en-US" altLang="zh-CN" sz="2400" dirty="0"/>
              <a:t>POLAR-2</a:t>
            </a:r>
            <a:r>
              <a:rPr lang="zh-CN" altLang="en-US" sz="2400" dirty="0"/>
              <a:t>（</a:t>
            </a:r>
            <a:r>
              <a:rPr lang="en-US" altLang="zh-CN" sz="2400" dirty="0"/>
              <a:t>2024</a:t>
            </a:r>
            <a:r>
              <a:rPr lang="zh-CN" altLang="en-US" sz="2400" dirty="0"/>
              <a:t>年）</a:t>
            </a:r>
            <a:endParaRPr lang="en-US" altLang="zh-CN" sz="2400" dirty="0"/>
          </a:p>
          <a:p>
            <a:pPr algn="ctr"/>
            <a:r>
              <a:rPr lang="zh-CN" altLang="en-US" sz="2400" dirty="0"/>
              <a:t>中国</a:t>
            </a:r>
            <a:r>
              <a:rPr lang="en-US" altLang="zh-CN" sz="2400" dirty="0"/>
              <a:t>+</a:t>
            </a:r>
            <a:r>
              <a:rPr lang="zh-CN" altLang="en-US" sz="2400" dirty="0"/>
              <a:t>瑞士</a:t>
            </a:r>
            <a:r>
              <a:rPr lang="en-US" altLang="zh-CN" sz="2400" dirty="0"/>
              <a:t>+…</a:t>
            </a:r>
            <a:endParaRPr lang="zh-CN" altLang="en-US" sz="2400" dirty="0"/>
          </a:p>
        </p:txBody>
      </p:sp>
      <p:pic>
        <p:nvPicPr>
          <p:cNvPr id="8" name="图片 7">
            <a:extLst>
              <a:ext uri="{FF2B5EF4-FFF2-40B4-BE49-F238E27FC236}">
                <a16:creationId xmlns:a16="http://schemas.microsoft.com/office/drawing/2014/main" id="{8F0F5CA8-8590-423C-B8D5-E9374B2EE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184" y="1690811"/>
            <a:ext cx="3970412" cy="2771348"/>
          </a:xfrm>
          <a:prstGeom prst="rect">
            <a:avLst/>
          </a:prstGeom>
        </p:spPr>
      </p:pic>
      <p:pic>
        <p:nvPicPr>
          <p:cNvPr id="15" name="图片 14">
            <a:extLst>
              <a:ext uri="{FF2B5EF4-FFF2-40B4-BE49-F238E27FC236}">
                <a16:creationId xmlns:a16="http://schemas.microsoft.com/office/drawing/2014/main" id="{20BF7C93-9411-42D9-B4FC-0CF2ED476F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046305"/>
            <a:ext cx="3112198" cy="2259225"/>
          </a:xfrm>
          <a:prstGeom prst="rect">
            <a:avLst/>
          </a:prstGeom>
        </p:spPr>
      </p:pic>
      <p:pic>
        <p:nvPicPr>
          <p:cNvPr id="11" name="图片 10">
            <a:extLst>
              <a:ext uri="{FF2B5EF4-FFF2-40B4-BE49-F238E27FC236}">
                <a16:creationId xmlns:a16="http://schemas.microsoft.com/office/drawing/2014/main" id="{A5829253-9561-4D6A-9D7D-234FC6165245}"/>
              </a:ext>
            </a:extLst>
          </p:cNvPr>
          <p:cNvPicPr>
            <a:picLocks noChangeAspect="1"/>
          </p:cNvPicPr>
          <p:nvPr/>
        </p:nvPicPr>
        <p:blipFill>
          <a:blip r:embed="rId5"/>
          <a:stretch>
            <a:fillRect/>
          </a:stretch>
        </p:blipFill>
        <p:spPr>
          <a:xfrm>
            <a:off x="10515799" y="1196585"/>
            <a:ext cx="804252" cy="1003567"/>
          </a:xfrm>
          <a:prstGeom prst="rect">
            <a:avLst/>
          </a:prstGeom>
        </p:spPr>
      </p:pic>
    </p:spTree>
    <p:extLst>
      <p:ext uri="{BB962C8B-B14F-4D97-AF65-F5344CB8AC3E}">
        <p14:creationId xmlns:p14="http://schemas.microsoft.com/office/powerpoint/2010/main" val="8993104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C7CD99-F10C-4FBA-88FC-32A6201B9A5E}"/>
              </a:ext>
            </a:extLst>
          </p:cNvPr>
          <p:cNvPicPr>
            <a:picLocks noChangeAspect="1"/>
          </p:cNvPicPr>
          <p:nvPr/>
        </p:nvPicPr>
        <p:blipFill rotWithShape="1">
          <a:blip r:embed="rId2">
            <a:extLst>
              <a:ext uri="{28A0092B-C50C-407E-A947-70E740481C1C}">
                <a14:useLocalDpi xmlns:a14="http://schemas.microsoft.com/office/drawing/2010/main" val="0"/>
              </a:ext>
            </a:extLst>
          </a:blip>
          <a:srcRect r="6258" b="8087"/>
          <a:stretch/>
        </p:blipFill>
        <p:spPr>
          <a:xfrm>
            <a:off x="0" y="909641"/>
            <a:ext cx="10844572" cy="5255664"/>
          </a:xfrm>
          <a:prstGeom prst="rect">
            <a:avLst/>
          </a:prstGeom>
        </p:spPr>
      </p:pic>
      <p:sp>
        <p:nvSpPr>
          <p:cNvPr id="4" name="灯片编号占位符 3">
            <a:extLst>
              <a:ext uri="{FF2B5EF4-FFF2-40B4-BE49-F238E27FC236}">
                <a16:creationId xmlns:a16="http://schemas.microsoft.com/office/drawing/2014/main" id="{9B2437B3-2E19-4F15-9860-6C2BAB8B5C84}"/>
              </a:ext>
            </a:extLst>
          </p:cNvPr>
          <p:cNvSpPr>
            <a:spLocks noGrp="1"/>
          </p:cNvSpPr>
          <p:nvPr>
            <p:ph type="sldNum" sz="quarter" idx="12"/>
          </p:nvPr>
        </p:nvSpPr>
        <p:spPr/>
        <p:txBody>
          <a:bodyPr/>
          <a:lstStyle/>
          <a:p>
            <a:pPr>
              <a:defRPr/>
            </a:pPr>
            <a:fld id="{C3097149-1E52-4B4B-8ACA-C18CD0D55D8A}" type="slidenum">
              <a:rPr lang="zh-CN" altLang="en-US" smtClean="0"/>
              <a:pPr>
                <a:defRPr/>
              </a:pPr>
              <a:t>83</a:t>
            </a:fld>
            <a:endParaRPr lang="zh-CN" altLang="en-US" dirty="0"/>
          </a:p>
        </p:txBody>
      </p:sp>
      <p:sp>
        <p:nvSpPr>
          <p:cNvPr id="8" name="标题 7">
            <a:extLst>
              <a:ext uri="{FF2B5EF4-FFF2-40B4-BE49-F238E27FC236}">
                <a16:creationId xmlns:a16="http://schemas.microsoft.com/office/drawing/2014/main" id="{2996F619-6070-46CD-8A6C-AEDFB09AC085}"/>
              </a:ext>
            </a:extLst>
          </p:cNvPr>
          <p:cNvSpPr>
            <a:spLocks noGrp="1"/>
          </p:cNvSpPr>
          <p:nvPr>
            <p:ph type="title"/>
          </p:nvPr>
        </p:nvSpPr>
        <p:spPr>
          <a:xfrm>
            <a:off x="1757184" y="111661"/>
            <a:ext cx="8179010" cy="750888"/>
          </a:xfrm>
        </p:spPr>
        <p:txBody>
          <a:bodyPr/>
          <a:lstStyle/>
          <a:p>
            <a:r>
              <a:rPr lang="zh-CN" altLang="en-US" dirty="0"/>
              <a:t>空间天文项目</a:t>
            </a:r>
          </a:p>
        </p:txBody>
      </p:sp>
      <p:sp>
        <p:nvSpPr>
          <p:cNvPr id="9" name="矩形 8">
            <a:extLst>
              <a:ext uri="{FF2B5EF4-FFF2-40B4-BE49-F238E27FC236}">
                <a16:creationId xmlns:a16="http://schemas.microsoft.com/office/drawing/2014/main" id="{54F371A2-9D0E-4434-9EA2-DA478CD21450}"/>
              </a:ext>
            </a:extLst>
          </p:cNvPr>
          <p:cNvSpPr/>
          <p:nvPr/>
        </p:nvSpPr>
        <p:spPr>
          <a:xfrm>
            <a:off x="5555940" y="2204864"/>
            <a:ext cx="1080120" cy="2862322"/>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神</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舟</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二</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号</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伽</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马</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暴</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探</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测</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器</a:t>
            </a:r>
          </a:p>
        </p:txBody>
      </p:sp>
      <p:sp>
        <p:nvSpPr>
          <p:cNvPr id="10" name="矩形 9">
            <a:extLst>
              <a:ext uri="{FF2B5EF4-FFF2-40B4-BE49-F238E27FC236}">
                <a16:creationId xmlns:a16="http://schemas.microsoft.com/office/drawing/2014/main" id="{87D22529-AF30-4F64-80FF-2178DB068013}"/>
              </a:ext>
            </a:extLst>
          </p:cNvPr>
          <p:cNvSpPr/>
          <p:nvPr/>
        </p:nvSpPr>
        <p:spPr>
          <a:xfrm>
            <a:off x="6947268" y="3239783"/>
            <a:ext cx="1080120" cy="1200329"/>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嫦娥</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一</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号</a:t>
            </a:r>
          </a:p>
        </p:txBody>
      </p:sp>
      <p:sp>
        <p:nvSpPr>
          <p:cNvPr id="11" name="矩形 10">
            <a:extLst>
              <a:ext uri="{FF2B5EF4-FFF2-40B4-BE49-F238E27FC236}">
                <a16:creationId xmlns:a16="http://schemas.microsoft.com/office/drawing/2014/main" id="{BDCFC2D3-B9E0-4D03-8E24-B6B7E0B1253F}"/>
              </a:ext>
            </a:extLst>
          </p:cNvPr>
          <p:cNvSpPr/>
          <p:nvPr/>
        </p:nvSpPr>
        <p:spPr>
          <a:xfrm>
            <a:off x="7815800" y="2471395"/>
            <a:ext cx="1080120" cy="1200329"/>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嫦娥</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二</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号</a:t>
            </a:r>
          </a:p>
        </p:txBody>
      </p:sp>
      <p:sp>
        <p:nvSpPr>
          <p:cNvPr id="12" name="矩形 11">
            <a:extLst>
              <a:ext uri="{FF2B5EF4-FFF2-40B4-BE49-F238E27FC236}">
                <a16:creationId xmlns:a16="http://schemas.microsoft.com/office/drawing/2014/main" id="{BBD6332B-5263-4843-8485-02AAE8610850}"/>
              </a:ext>
            </a:extLst>
          </p:cNvPr>
          <p:cNvSpPr/>
          <p:nvPr/>
        </p:nvSpPr>
        <p:spPr>
          <a:xfrm>
            <a:off x="8537621" y="1747185"/>
            <a:ext cx="1080120" cy="1200329"/>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嫦娥</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三</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号</a:t>
            </a:r>
          </a:p>
        </p:txBody>
      </p:sp>
      <p:sp>
        <p:nvSpPr>
          <p:cNvPr id="14" name="矩形 13">
            <a:extLst>
              <a:ext uri="{FF2B5EF4-FFF2-40B4-BE49-F238E27FC236}">
                <a16:creationId xmlns:a16="http://schemas.microsoft.com/office/drawing/2014/main" id="{AA733D46-FB0C-44AE-9F80-235EBB002C18}"/>
              </a:ext>
            </a:extLst>
          </p:cNvPr>
          <p:cNvSpPr/>
          <p:nvPr/>
        </p:nvSpPr>
        <p:spPr>
          <a:xfrm>
            <a:off x="9535600" y="487105"/>
            <a:ext cx="1080120" cy="1200329"/>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慧眼卫星</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66BB8F62-F136-4A9D-8998-E37A187E63D3}"/>
              </a:ext>
            </a:extLst>
          </p:cNvPr>
          <p:cNvSpPr/>
          <p:nvPr/>
        </p:nvSpPr>
        <p:spPr>
          <a:xfrm>
            <a:off x="9259442" y="493957"/>
            <a:ext cx="1080120" cy="1754326"/>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天宫二号天极</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E9BF6F58-88B8-432E-8E62-265255FE5D9E}"/>
              </a:ext>
            </a:extLst>
          </p:cNvPr>
          <p:cNvSpPr/>
          <p:nvPr/>
        </p:nvSpPr>
        <p:spPr>
          <a:xfrm rot="5400000">
            <a:off x="10646273" y="5715286"/>
            <a:ext cx="697627" cy="369332"/>
          </a:xfrm>
          <a:prstGeom prst="rect">
            <a:avLst/>
          </a:prstGeom>
        </p:spPr>
        <p:txBody>
          <a:bodyPr wrap="none">
            <a:spAutoFit/>
          </a:bodyPr>
          <a:lstStyle/>
          <a:p>
            <a:r>
              <a:rPr lang="en-US" altLang="zh-CN" dirty="0"/>
              <a:t>2020</a:t>
            </a:r>
            <a:endParaRPr lang="zh-CN" altLang="en-US" dirty="0"/>
          </a:p>
        </p:txBody>
      </p:sp>
      <p:sp>
        <p:nvSpPr>
          <p:cNvPr id="18" name="矩形 17">
            <a:extLst>
              <a:ext uri="{FF2B5EF4-FFF2-40B4-BE49-F238E27FC236}">
                <a16:creationId xmlns:a16="http://schemas.microsoft.com/office/drawing/2014/main" id="{A4872CDC-FBF4-456F-BC0E-E494FEFAD166}"/>
              </a:ext>
            </a:extLst>
          </p:cNvPr>
          <p:cNvSpPr/>
          <p:nvPr/>
        </p:nvSpPr>
        <p:spPr>
          <a:xfrm rot="5400000">
            <a:off x="11030314" y="5708318"/>
            <a:ext cx="711564" cy="369332"/>
          </a:xfrm>
          <a:prstGeom prst="rect">
            <a:avLst/>
          </a:prstGeom>
        </p:spPr>
        <p:txBody>
          <a:bodyPr wrap="square">
            <a:spAutoFit/>
          </a:bodyPr>
          <a:lstStyle/>
          <a:p>
            <a:r>
              <a:rPr lang="en-US" altLang="zh-CN" dirty="0"/>
              <a:t>2022</a:t>
            </a:r>
            <a:endParaRPr lang="zh-CN" altLang="en-US" dirty="0"/>
          </a:p>
        </p:txBody>
      </p:sp>
      <p:sp>
        <p:nvSpPr>
          <p:cNvPr id="19" name="矩形 18">
            <a:extLst>
              <a:ext uri="{FF2B5EF4-FFF2-40B4-BE49-F238E27FC236}">
                <a16:creationId xmlns:a16="http://schemas.microsoft.com/office/drawing/2014/main" id="{87D0F698-784A-4111-9980-408644A6F126}"/>
              </a:ext>
            </a:extLst>
          </p:cNvPr>
          <p:cNvSpPr/>
          <p:nvPr/>
        </p:nvSpPr>
        <p:spPr>
          <a:xfrm rot="5400000">
            <a:off x="11403644" y="5696681"/>
            <a:ext cx="697627" cy="369332"/>
          </a:xfrm>
          <a:prstGeom prst="rect">
            <a:avLst/>
          </a:prstGeom>
        </p:spPr>
        <p:txBody>
          <a:bodyPr wrap="square">
            <a:spAutoFit/>
          </a:bodyPr>
          <a:lstStyle/>
          <a:p>
            <a:r>
              <a:rPr lang="en-US" altLang="zh-CN" dirty="0"/>
              <a:t>2024</a:t>
            </a:r>
            <a:endParaRPr lang="zh-CN" altLang="en-US" dirty="0"/>
          </a:p>
        </p:txBody>
      </p:sp>
      <p:sp>
        <p:nvSpPr>
          <p:cNvPr id="20" name="矩形 19">
            <a:extLst>
              <a:ext uri="{FF2B5EF4-FFF2-40B4-BE49-F238E27FC236}">
                <a16:creationId xmlns:a16="http://schemas.microsoft.com/office/drawing/2014/main" id="{19250FBD-5817-4E53-A7FF-700D594EBDD4}"/>
              </a:ext>
            </a:extLst>
          </p:cNvPr>
          <p:cNvSpPr/>
          <p:nvPr/>
        </p:nvSpPr>
        <p:spPr>
          <a:xfrm rot="5400000">
            <a:off x="10395162" y="369779"/>
            <a:ext cx="1589766" cy="363393"/>
          </a:xfrm>
          <a:prstGeom prst="rect">
            <a:avLst/>
          </a:prstGeom>
        </p:spPr>
        <p:txBody>
          <a:bodyPr wrap="none">
            <a:noAutofit/>
          </a:bodyPr>
          <a:lstStyle/>
          <a:p>
            <a:pPr lvl="1" fontAlgn="auto">
              <a:spcAft>
                <a:spcPts val="0"/>
              </a:spcAft>
            </a:pPr>
            <a:r>
              <a:rPr lang="en-US" altLang="zh-CN" b="1" dirty="0">
                <a:solidFill>
                  <a:srgbClr val="C00000"/>
                </a:solidFill>
                <a:latin typeface="微软雅黑" panose="020B0503020204020204" pitchFamily="34" charset="-122"/>
                <a:ea typeface="微软雅黑" panose="020B0503020204020204" pitchFamily="34" charset="-122"/>
              </a:rPr>
              <a:t>SVOM</a:t>
            </a:r>
          </a:p>
        </p:txBody>
      </p:sp>
      <p:sp>
        <p:nvSpPr>
          <p:cNvPr id="21" name="矩形 20">
            <a:extLst>
              <a:ext uri="{FF2B5EF4-FFF2-40B4-BE49-F238E27FC236}">
                <a16:creationId xmlns:a16="http://schemas.microsoft.com/office/drawing/2014/main" id="{0013EB35-9ACC-4CBE-9B99-F6303611109E}"/>
              </a:ext>
            </a:extLst>
          </p:cNvPr>
          <p:cNvSpPr/>
          <p:nvPr/>
        </p:nvSpPr>
        <p:spPr>
          <a:xfrm rot="5400000">
            <a:off x="10759940" y="315986"/>
            <a:ext cx="1482179" cy="363393"/>
          </a:xfrm>
          <a:prstGeom prst="rect">
            <a:avLst/>
          </a:prstGeom>
        </p:spPr>
        <p:txBody>
          <a:bodyPr wrap="none">
            <a:noAutofit/>
          </a:bodyPr>
          <a:lstStyle/>
          <a:p>
            <a:pPr lvl="1" fontAlgn="auto">
              <a:spcAft>
                <a:spcPts val="0"/>
              </a:spcAft>
            </a:pPr>
            <a:r>
              <a:rPr lang="en-US" altLang="zh-CN" b="1" dirty="0">
                <a:solidFill>
                  <a:srgbClr val="C00000"/>
                </a:solidFill>
                <a:latin typeface="微软雅黑" panose="020B0503020204020204" pitchFamily="34" charset="-122"/>
                <a:ea typeface="微软雅黑" panose="020B0503020204020204" pitchFamily="34" charset="-122"/>
              </a:rPr>
              <a:t>EP</a:t>
            </a:r>
          </a:p>
        </p:txBody>
      </p:sp>
      <p:sp>
        <p:nvSpPr>
          <p:cNvPr id="22" name="矩形 21">
            <a:extLst>
              <a:ext uri="{FF2B5EF4-FFF2-40B4-BE49-F238E27FC236}">
                <a16:creationId xmlns:a16="http://schemas.microsoft.com/office/drawing/2014/main" id="{D1BA6F9B-A230-4083-B74A-178136873228}"/>
              </a:ext>
            </a:extLst>
          </p:cNvPr>
          <p:cNvSpPr/>
          <p:nvPr/>
        </p:nvSpPr>
        <p:spPr>
          <a:xfrm rot="5400000">
            <a:off x="11048089" y="279266"/>
            <a:ext cx="1408739" cy="363393"/>
          </a:xfrm>
          <a:prstGeom prst="rect">
            <a:avLst/>
          </a:prstGeom>
        </p:spPr>
        <p:txBody>
          <a:bodyPr wrap="none">
            <a:noAutofit/>
          </a:bodyPr>
          <a:lstStyle/>
          <a:p>
            <a:pPr lvl="1" fontAlgn="auto">
              <a:spcAft>
                <a:spcPts val="0"/>
              </a:spcAft>
            </a:pPr>
            <a:r>
              <a:rPr lang="en-US" altLang="zh-CN" b="1" dirty="0">
                <a:solidFill>
                  <a:srgbClr val="C00000"/>
                </a:solidFill>
                <a:latin typeface="微软雅黑" panose="020B0503020204020204" pitchFamily="34" charset="-122"/>
                <a:ea typeface="微软雅黑" panose="020B0503020204020204" pitchFamily="34" charset="-122"/>
              </a:rPr>
              <a:t>POLAR-2</a:t>
            </a:r>
          </a:p>
        </p:txBody>
      </p:sp>
      <p:sp>
        <p:nvSpPr>
          <p:cNvPr id="25" name="矩形 24">
            <a:extLst>
              <a:ext uri="{FF2B5EF4-FFF2-40B4-BE49-F238E27FC236}">
                <a16:creationId xmlns:a16="http://schemas.microsoft.com/office/drawing/2014/main" id="{C422F401-3B17-42D9-A5BF-916F888F4057}"/>
              </a:ext>
            </a:extLst>
          </p:cNvPr>
          <p:cNvSpPr/>
          <p:nvPr/>
        </p:nvSpPr>
        <p:spPr>
          <a:xfrm>
            <a:off x="5772834" y="6267022"/>
            <a:ext cx="64633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年度</a:t>
            </a:r>
          </a:p>
        </p:txBody>
      </p:sp>
      <p:pic>
        <p:nvPicPr>
          <p:cNvPr id="26" name="图片 25">
            <a:extLst>
              <a:ext uri="{FF2B5EF4-FFF2-40B4-BE49-F238E27FC236}">
                <a16:creationId xmlns:a16="http://schemas.microsoft.com/office/drawing/2014/main" id="{7B4DCB35-3784-453A-82B1-34AE22173195}"/>
              </a:ext>
            </a:extLst>
          </p:cNvPr>
          <p:cNvPicPr>
            <a:picLocks noChangeAspect="1"/>
          </p:cNvPicPr>
          <p:nvPr/>
        </p:nvPicPr>
        <p:blipFill rotWithShape="1">
          <a:blip r:embed="rId2">
            <a:extLst>
              <a:ext uri="{28A0092B-C50C-407E-A947-70E740481C1C}">
                <a14:useLocalDpi xmlns:a14="http://schemas.microsoft.com/office/drawing/2010/main" val="0"/>
              </a:ext>
            </a:extLst>
          </a:blip>
          <a:srcRect l="30618" t="92970" r="31122" b="1496"/>
          <a:stretch/>
        </p:blipFill>
        <p:spPr>
          <a:xfrm>
            <a:off x="1094011" y="1133027"/>
            <a:ext cx="4426121" cy="316415"/>
          </a:xfrm>
          <a:prstGeom prst="rect">
            <a:avLst/>
          </a:prstGeom>
        </p:spPr>
      </p:pic>
      <p:sp>
        <p:nvSpPr>
          <p:cNvPr id="27" name="矩形 26">
            <a:extLst>
              <a:ext uri="{FF2B5EF4-FFF2-40B4-BE49-F238E27FC236}">
                <a16:creationId xmlns:a16="http://schemas.microsoft.com/office/drawing/2014/main" id="{0DFFCDA3-3B20-4005-A494-263076F83F19}"/>
              </a:ext>
            </a:extLst>
          </p:cNvPr>
          <p:cNvSpPr/>
          <p:nvPr/>
        </p:nvSpPr>
        <p:spPr>
          <a:xfrm>
            <a:off x="8995540" y="496989"/>
            <a:ext cx="1080120" cy="2031325"/>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悟空暗物质卫星</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D1788CBF-CAED-44FC-86DE-63ADCAC92CE3}"/>
              </a:ext>
            </a:extLst>
          </p:cNvPr>
          <p:cNvSpPr/>
          <p:nvPr/>
        </p:nvSpPr>
        <p:spPr>
          <a:xfrm rot="5400000">
            <a:off x="11305934" y="246961"/>
            <a:ext cx="1408739" cy="363393"/>
          </a:xfrm>
          <a:prstGeom prst="rect">
            <a:avLst/>
          </a:prstGeom>
        </p:spPr>
        <p:txBody>
          <a:bodyPr wrap="none">
            <a:noAutofit/>
          </a:bodyPr>
          <a:lstStyle/>
          <a:p>
            <a:pPr lvl="1" fontAlgn="auto">
              <a:spcAft>
                <a:spcPts val="0"/>
              </a:spcAft>
            </a:pPr>
            <a:r>
              <a:rPr lang="en-US" altLang="zh-CN" b="1" dirty="0">
                <a:solidFill>
                  <a:srgbClr val="C00000"/>
                </a:solidFill>
                <a:latin typeface="微软雅黑" panose="020B0503020204020204" pitchFamily="34" charset="-122"/>
                <a:ea typeface="微软雅黑" panose="020B0503020204020204" pitchFamily="34" charset="-122"/>
              </a:rPr>
              <a:t> ……</a:t>
            </a:r>
          </a:p>
        </p:txBody>
      </p:sp>
      <p:sp>
        <p:nvSpPr>
          <p:cNvPr id="29" name="矩形 28">
            <a:extLst>
              <a:ext uri="{FF2B5EF4-FFF2-40B4-BE49-F238E27FC236}">
                <a16:creationId xmlns:a16="http://schemas.microsoft.com/office/drawing/2014/main" id="{0621F664-499B-430F-A881-5B8F048D880D}"/>
              </a:ext>
            </a:extLst>
          </p:cNvPr>
          <p:cNvSpPr/>
          <p:nvPr/>
        </p:nvSpPr>
        <p:spPr>
          <a:xfrm>
            <a:off x="1791161" y="4236644"/>
            <a:ext cx="1080120" cy="1200329"/>
          </a:xfrm>
          <a:prstGeom prst="rect">
            <a:avLst/>
          </a:prstGeom>
        </p:spPr>
        <p:txBody>
          <a:bodyPr wrap="square">
            <a:spAutoFit/>
          </a:bodyPr>
          <a:lstStyle/>
          <a:p>
            <a:pPr lvl="1" fontAlgn="auto">
              <a:spcAft>
                <a:spcPts val="0"/>
              </a:spcAft>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气球实验</a:t>
            </a:r>
            <a:endParaRPr lang="en-US" altLang="zh-CN"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814E4538-84F0-4334-B0C4-18D7BC3696A4}"/>
              </a:ext>
            </a:extLst>
          </p:cNvPr>
          <p:cNvSpPr/>
          <p:nvPr/>
        </p:nvSpPr>
        <p:spPr>
          <a:xfrm>
            <a:off x="10272464" y="212447"/>
            <a:ext cx="1080120" cy="1200329"/>
          </a:xfrm>
          <a:prstGeom prst="rect">
            <a:avLst/>
          </a:prstGeom>
        </p:spPr>
        <p:txBody>
          <a:bodyPr wrap="square">
            <a:spAutoFit/>
          </a:bodyPr>
          <a:lstStyle/>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怀柔</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一</a:t>
            </a:r>
            <a:endParaRPr lang="en-US" altLang="zh-CN" b="1" dirty="0">
              <a:solidFill>
                <a:srgbClr val="C00000"/>
              </a:solidFill>
              <a:latin typeface="微软雅黑" panose="020B0503020204020204" pitchFamily="34" charset="-122"/>
              <a:ea typeface="微软雅黑" panose="020B0503020204020204" pitchFamily="34" charset="-122"/>
            </a:endParaRPr>
          </a:p>
          <a:p>
            <a:pPr lvl="1" fontAlgn="auto">
              <a:spcAft>
                <a:spcPts val="0"/>
              </a:spcAft>
            </a:pPr>
            <a:r>
              <a:rPr lang="zh-CN" altLang="en-US" b="1" dirty="0">
                <a:solidFill>
                  <a:srgbClr val="C00000"/>
                </a:solidFill>
                <a:latin typeface="微软雅黑" panose="020B0503020204020204" pitchFamily="34" charset="-122"/>
                <a:ea typeface="微软雅黑" panose="020B0503020204020204" pitchFamily="34" charset="-122"/>
              </a:rPr>
              <a:t>号</a:t>
            </a:r>
          </a:p>
        </p:txBody>
      </p:sp>
    </p:spTree>
    <p:extLst>
      <p:ext uri="{BB962C8B-B14F-4D97-AF65-F5344CB8AC3E}">
        <p14:creationId xmlns:p14="http://schemas.microsoft.com/office/powerpoint/2010/main" val="31530981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976C3-378B-41BF-8368-B3F42C63FA7D}"/>
              </a:ext>
            </a:extLst>
          </p:cNvPr>
          <p:cNvSpPr>
            <a:spLocks noGrp="1"/>
          </p:cNvSpPr>
          <p:nvPr>
            <p:ph type="title"/>
          </p:nvPr>
        </p:nvSpPr>
        <p:spPr/>
        <p:txBody>
          <a:bodyPr/>
          <a:lstStyle/>
          <a:p>
            <a:r>
              <a:rPr lang="zh-CN" altLang="en-US" dirty="0"/>
              <a:t>任重道远</a:t>
            </a:r>
          </a:p>
        </p:txBody>
      </p:sp>
      <p:sp>
        <p:nvSpPr>
          <p:cNvPr id="4" name="灯片编号占位符 3">
            <a:extLst>
              <a:ext uri="{FF2B5EF4-FFF2-40B4-BE49-F238E27FC236}">
                <a16:creationId xmlns:a16="http://schemas.microsoft.com/office/drawing/2014/main" id="{86AA13FF-23A8-450E-A59B-BCABC9EFAD2E}"/>
              </a:ext>
            </a:extLst>
          </p:cNvPr>
          <p:cNvSpPr>
            <a:spLocks noGrp="1"/>
          </p:cNvSpPr>
          <p:nvPr>
            <p:ph type="sldNum" sz="quarter" idx="12"/>
          </p:nvPr>
        </p:nvSpPr>
        <p:spPr/>
        <p:txBody>
          <a:bodyPr/>
          <a:lstStyle/>
          <a:p>
            <a:pPr>
              <a:defRPr/>
            </a:pPr>
            <a:fld id="{C3097149-1E52-4B4B-8ACA-C18CD0D55D8A}" type="slidenum">
              <a:rPr lang="zh-CN" altLang="en-US" smtClean="0"/>
              <a:pPr>
                <a:defRPr/>
              </a:pPr>
              <a:t>84</a:t>
            </a:fld>
            <a:endParaRPr lang="zh-CN" altLang="en-US" dirty="0"/>
          </a:p>
        </p:txBody>
      </p:sp>
      <p:pic>
        <p:nvPicPr>
          <p:cNvPr id="9" name="图片 8">
            <a:extLst>
              <a:ext uri="{FF2B5EF4-FFF2-40B4-BE49-F238E27FC236}">
                <a16:creationId xmlns:a16="http://schemas.microsoft.com/office/drawing/2014/main" id="{EBE6D3AF-D0ED-49B4-A616-4E9568B2DF1C}"/>
              </a:ext>
            </a:extLst>
          </p:cNvPr>
          <p:cNvPicPr>
            <a:picLocks noChangeAspect="1"/>
          </p:cNvPicPr>
          <p:nvPr/>
        </p:nvPicPr>
        <p:blipFill>
          <a:blip r:embed="rId2"/>
          <a:stretch>
            <a:fillRect/>
          </a:stretch>
        </p:blipFill>
        <p:spPr>
          <a:xfrm>
            <a:off x="6165076" y="1341095"/>
            <a:ext cx="5901712" cy="4165914"/>
          </a:xfrm>
          <a:prstGeom prst="rect">
            <a:avLst/>
          </a:prstGeom>
        </p:spPr>
      </p:pic>
      <p:pic>
        <p:nvPicPr>
          <p:cNvPr id="14" name="图片 13">
            <a:extLst>
              <a:ext uri="{FF2B5EF4-FFF2-40B4-BE49-F238E27FC236}">
                <a16:creationId xmlns:a16="http://schemas.microsoft.com/office/drawing/2014/main" id="{A5C85D37-4CAE-4626-BF17-2E9E94B6CBAC}"/>
              </a:ext>
            </a:extLst>
          </p:cNvPr>
          <p:cNvPicPr>
            <a:picLocks noChangeAspect="1"/>
          </p:cNvPicPr>
          <p:nvPr/>
        </p:nvPicPr>
        <p:blipFill>
          <a:blip r:embed="rId3"/>
          <a:stretch>
            <a:fillRect/>
          </a:stretch>
        </p:blipFill>
        <p:spPr>
          <a:xfrm>
            <a:off x="335360" y="1350991"/>
            <a:ext cx="5604970" cy="4156018"/>
          </a:xfrm>
          <a:prstGeom prst="rect">
            <a:avLst/>
          </a:prstGeom>
        </p:spPr>
      </p:pic>
    </p:spTree>
    <p:extLst>
      <p:ext uri="{BB962C8B-B14F-4D97-AF65-F5344CB8AC3E}">
        <p14:creationId xmlns:p14="http://schemas.microsoft.com/office/powerpoint/2010/main" val="86541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C10B5-4A18-4598-B1FE-950957D6FBAB}"/>
              </a:ext>
            </a:extLst>
          </p:cNvPr>
          <p:cNvSpPr>
            <a:spLocks noGrp="1"/>
          </p:cNvSpPr>
          <p:nvPr>
            <p:ph type="title"/>
          </p:nvPr>
        </p:nvSpPr>
        <p:spPr/>
        <p:txBody>
          <a:bodyPr/>
          <a:lstStyle/>
          <a:p>
            <a:r>
              <a:rPr lang="zh-CN" altLang="en-US" dirty="0"/>
              <a:t>伽马暴的发生位置随机，每天可探测到</a:t>
            </a:r>
            <a:r>
              <a:rPr lang="en-US" altLang="zh-CN" dirty="0"/>
              <a:t>~2</a:t>
            </a:r>
            <a:r>
              <a:rPr lang="zh-CN" altLang="en-US" dirty="0"/>
              <a:t>个</a:t>
            </a:r>
          </a:p>
        </p:txBody>
      </p:sp>
      <p:sp>
        <p:nvSpPr>
          <p:cNvPr id="4" name="灯片编号占位符 3">
            <a:extLst>
              <a:ext uri="{FF2B5EF4-FFF2-40B4-BE49-F238E27FC236}">
                <a16:creationId xmlns:a16="http://schemas.microsoft.com/office/drawing/2014/main" id="{E8A9B191-AAB3-4A8D-BC97-5CB3FC6BA419}"/>
              </a:ext>
            </a:extLst>
          </p:cNvPr>
          <p:cNvSpPr>
            <a:spLocks noGrp="1"/>
          </p:cNvSpPr>
          <p:nvPr>
            <p:ph type="sldNum" sz="quarter" idx="12"/>
          </p:nvPr>
        </p:nvSpPr>
        <p:spPr/>
        <p:txBody>
          <a:bodyPr/>
          <a:lstStyle/>
          <a:p>
            <a:pPr>
              <a:defRPr/>
            </a:pPr>
            <a:fld id="{C3097149-1E52-4B4B-8ACA-C18CD0D55D8A}" type="slidenum">
              <a:rPr lang="zh-CN" altLang="en-US" smtClean="0"/>
              <a:pPr>
                <a:defRPr/>
              </a:pPr>
              <a:t>9</a:t>
            </a:fld>
            <a:endParaRPr lang="zh-CN" altLang="en-US" dirty="0"/>
          </a:p>
        </p:txBody>
      </p:sp>
      <p:pic>
        <p:nvPicPr>
          <p:cNvPr id="5" name="图片 4">
            <a:extLst>
              <a:ext uri="{FF2B5EF4-FFF2-40B4-BE49-F238E27FC236}">
                <a16:creationId xmlns:a16="http://schemas.microsoft.com/office/drawing/2014/main" id="{3656D8B2-E30A-4A3F-919B-8DA06A799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776" y="1628800"/>
            <a:ext cx="8604448" cy="4302224"/>
          </a:xfrm>
          <a:prstGeom prst="rect">
            <a:avLst/>
          </a:prstGeom>
        </p:spPr>
      </p:pic>
    </p:spTree>
    <p:extLst>
      <p:ext uri="{BB962C8B-B14F-4D97-AF65-F5344CB8AC3E}">
        <p14:creationId xmlns:p14="http://schemas.microsoft.com/office/powerpoint/2010/main" val="25935532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31367</TotalTime>
  <Words>4175</Words>
  <Application>Microsoft Office PowerPoint</Application>
  <PresentationFormat>宽屏</PresentationFormat>
  <Paragraphs>692</Paragraphs>
  <Slides>84</Slides>
  <Notes>4</Notes>
  <HiddenSlides>3</HiddenSlides>
  <MMClips>0</MMClips>
  <ScaleCrop>false</ScaleCrop>
  <HeadingPairs>
    <vt:vector size="8" baseType="variant">
      <vt:variant>
        <vt:lpstr>已用的字体</vt:lpstr>
      </vt:variant>
      <vt:variant>
        <vt:i4>15</vt:i4>
      </vt:variant>
      <vt:variant>
        <vt:lpstr>主题</vt:lpstr>
      </vt:variant>
      <vt:variant>
        <vt:i4>3</vt:i4>
      </vt:variant>
      <vt:variant>
        <vt:lpstr>嵌入 OLE 服务器</vt:lpstr>
      </vt:variant>
      <vt:variant>
        <vt:i4>1</vt:i4>
      </vt:variant>
      <vt:variant>
        <vt:lpstr>幻灯片标题</vt:lpstr>
      </vt:variant>
      <vt:variant>
        <vt:i4>84</vt:i4>
      </vt:variant>
    </vt:vector>
  </HeadingPairs>
  <TitlesOfParts>
    <vt:vector size="103" baseType="lpstr">
      <vt:lpstr>Hiragino Sans GB W3</vt:lpstr>
      <vt:lpstr>Microsoft YaHei Light</vt:lpstr>
      <vt:lpstr>黑体</vt:lpstr>
      <vt:lpstr>华文细黑</vt:lpstr>
      <vt:lpstr>楷体_GB2312</vt:lpstr>
      <vt:lpstr>宋体</vt:lpstr>
      <vt:lpstr>微软雅黑</vt:lpstr>
      <vt:lpstr>Arial</vt:lpstr>
      <vt:lpstr>Arial Black</vt:lpstr>
      <vt:lpstr>Calibri</vt:lpstr>
      <vt:lpstr>Calibri Light</vt:lpstr>
      <vt:lpstr>Cambria Math</vt:lpstr>
      <vt:lpstr>Segoe UI Semilight</vt:lpstr>
      <vt:lpstr>Times New Roman</vt:lpstr>
      <vt:lpstr>Wingdings</vt:lpstr>
      <vt:lpstr>Office 主题</vt:lpstr>
      <vt:lpstr>1_Office 主题</vt:lpstr>
      <vt:lpstr>2_Office 主题</vt:lpstr>
      <vt:lpstr>PDF</vt:lpstr>
      <vt:lpstr>伽马暴空间探测研究概览</vt:lpstr>
      <vt:lpstr>PowerPoint 演示文稿</vt:lpstr>
      <vt:lpstr>空间高能天文项目</vt:lpstr>
      <vt:lpstr>我主要参与的伽马暴探测项目</vt:lpstr>
      <vt:lpstr>PowerPoint 演示文稿</vt:lpstr>
      <vt:lpstr>提纲</vt:lpstr>
      <vt:lpstr>伽马射线暴简介</vt:lpstr>
      <vt:lpstr>伽马射线暴 (Gamma-Ray Burst, GRB)</vt:lpstr>
      <vt:lpstr>伽马暴的发生位置随机，每天可探测到~2个</vt:lpstr>
      <vt:lpstr>伽马射线暴的类型及其产生机制</vt:lpstr>
      <vt:lpstr>Gamma-Ray Burst (GRB)</vt:lpstr>
      <vt:lpstr>黑洞 (Black Hole)</vt:lpstr>
      <vt:lpstr>致密天体吸积物质 释放巨大的引力能</vt:lpstr>
      <vt:lpstr>伽马暴研究的重要意义</vt:lpstr>
      <vt:lpstr>伽马射线暴空间探测研究</vt:lpstr>
      <vt:lpstr>伽马射线光子探测：入射 vs. 记录</vt:lpstr>
      <vt:lpstr>伽马光子与物质的相互作用</vt:lpstr>
      <vt:lpstr>PowerPoint 演示文稿</vt:lpstr>
      <vt:lpstr>事例数据，光变曲线，能谱</vt:lpstr>
      <vt:lpstr>探测器记录的能谱    伽马暴的能谱</vt:lpstr>
      <vt:lpstr>发现伽马暴：触发</vt:lpstr>
      <vt:lpstr>定位伽马暴</vt:lpstr>
      <vt:lpstr>要探测宇宙伽马射线，到太空去！</vt:lpstr>
      <vt:lpstr>各国的首颗人造地球卫星</vt:lpstr>
      <vt:lpstr>伽马暴：1967年Vela卫星意外发现</vt:lpstr>
      <vt:lpstr>伽马射线波段的定位误差较大，无法确认起源</vt:lpstr>
      <vt:lpstr>外星人 星球大战？</vt:lpstr>
      <vt:lpstr>伽马暴研究的迷茫期：1970-1990年代</vt:lpstr>
      <vt:lpstr>CGRO/BATSE (1991-2000)</vt:lpstr>
      <vt:lpstr>BATSE取得重要进展，but…</vt:lpstr>
      <vt:lpstr>Konus-Wind (1994-)</vt:lpstr>
      <vt:lpstr>一锤定音：伽马暴来自遥远宇宙</vt:lpstr>
      <vt:lpstr>PowerPoint 演示文稿</vt:lpstr>
      <vt:lpstr>各种电磁波望远镜，观测伽马暴各波段的光</vt:lpstr>
      <vt:lpstr>BeppoSAX</vt:lpstr>
      <vt:lpstr>BeppoSAX</vt:lpstr>
      <vt:lpstr>High Energy Transient Experiment (HETE)-1</vt:lpstr>
      <vt:lpstr>HETE-2 (2000-2008）</vt:lpstr>
      <vt:lpstr>Swift (2004-)</vt:lpstr>
      <vt:lpstr>Fermi (2008-)</vt:lpstr>
      <vt:lpstr>The interplanetary network (IPN)</vt:lpstr>
      <vt:lpstr>我国的伽马射线暴空间探测</vt:lpstr>
      <vt:lpstr>我国伽马暴探测项目（1）</vt:lpstr>
      <vt:lpstr>POLAR伽马暴偏振仪（天极望远镜）</vt:lpstr>
      <vt:lpstr>How to measure (linear) polarization of X/gamma?</vt:lpstr>
      <vt:lpstr>天宫二号天极望远镜(POLAR)</vt:lpstr>
      <vt:lpstr>Most accurate polarization measurement of  GRB prompt emission</vt:lpstr>
      <vt:lpstr>慧眼X射线空间望远镜 （慧眼卫星）</vt:lpstr>
      <vt:lpstr>Insight-HXMT core sciences</vt:lpstr>
      <vt:lpstr>Insight-HXMT satellite and payload</vt:lpstr>
      <vt:lpstr>PowerPoint 演示文稿</vt:lpstr>
      <vt:lpstr>参与监测首个双中子星并合引力波</vt:lpstr>
      <vt:lpstr>GW EM observations</vt:lpstr>
      <vt:lpstr>GRB observations</vt:lpstr>
      <vt:lpstr>建立了慧眼卫星探测伽马射线爆发源的全流程</vt:lpstr>
      <vt:lpstr>提升慧眼对伽马暴和引力波电磁对应体的探测能力</vt:lpstr>
      <vt:lpstr>优化算法提升慧眼+其它卫星联合定位伽马暴的能力</vt:lpstr>
      <vt:lpstr>慧眼加入国际IPN网络</vt:lpstr>
      <vt:lpstr>慧眼和极目卫星探测到的部分伽马暴</vt:lpstr>
      <vt:lpstr>我国伽马暴探测项目（2）</vt:lpstr>
      <vt:lpstr>PowerPoint 演示文稿</vt:lpstr>
      <vt:lpstr>PowerPoint 演示文稿</vt:lpstr>
      <vt:lpstr>快速射电暴与磁星爆发</vt:lpstr>
      <vt:lpstr>磁星爆发与伽马暴</vt:lpstr>
      <vt:lpstr>“多信使、多波段”天文学</vt:lpstr>
      <vt:lpstr>GRB in Multi-Messenger Astronomy Era</vt:lpstr>
      <vt:lpstr>“多信使、多波段”天文时代的伽马暴探测</vt:lpstr>
      <vt:lpstr>多信使观测设备联合确定伽马暴的起源</vt:lpstr>
      <vt:lpstr>机遇与挑战</vt:lpstr>
      <vt:lpstr>项目概念众多</vt:lpstr>
      <vt:lpstr>引力波暴高能电磁对应体全天监测器（GECAM）</vt:lpstr>
      <vt:lpstr>“怀柔一号”(GECAM)极目卫星 Gravitational wave high-energy Electromagnetic Counterpart All-sky Monitor</vt:lpstr>
      <vt:lpstr>GECAM时间线</vt:lpstr>
      <vt:lpstr>国际关注</vt:lpstr>
      <vt:lpstr>新型空间伽马射线探测器：方案+关键技术+工程化</vt:lpstr>
      <vt:lpstr>双星在轨运行方案</vt:lpstr>
      <vt:lpstr>“怀柔一号”GECAM在轨测试运行概况</vt:lpstr>
      <vt:lpstr>观测到的天体源</vt:lpstr>
      <vt:lpstr>探测到的伽马暴</vt:lpstr>
      <vt:lpstr>1月27日首发重要磁星(SGR J1935+2154)的爆发</vt:lpstr>
      <vt:lpstr>6月3日观测到新磁星(SGR J1555.2-5402)的爆发</vt:lpstr>
      <vt:lpstr>我国伽马暴探测项目（3）</vt:lpstr>
      <vt:lpstr>空间天文项目</vt:lpstr>
      <vt:lpstr>任重道远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高能所现有和未来 空间高能天文项目</dc:title>
  <dc:creator>熊少林</dc:creator>
  <cp:lastModifiedBy>熊少林</cp:lastModifiedBy>
  <cp:revision>10078</cp:revision>
  <cp:lastPrinted>2021-01-28T10:48:04Z</cp:lastPrinted>
  <dcterms:created xsi:type="dcterms:W3CDTF">2016-07-24T12:35:34Z</dcterms:created>
  <dcterms:modified xsi:type="dcterms:W3CDTF">2021-08-25T04:51:08Z</dcterms:modified>
</cp:coreProperties>
</file>