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613" r:id="rId2"/>
    <p:sldId id="648" r:id="rId3"/>
    <p:sldId id="645" r:id="rId4"/>
    <p:sldId id="640" r:id="rId5"/>
    <p:sldId id="649" r:id="rId6"/>
    <p:sldId id="644" r:id="rId7"/>
    <p:sldId id="650" r:id="rId8"/>
    <p:sldId id="651" r:id="rId9"/>
    <p:sldId id="652" r:id="rId10"/>
    <p:sldId id="653" r:id="rId11"/>
    <p:sldId id="654" r:id="rId12"/>
    <p:sldId id="626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6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039C-5B3D-4CD2-B6BE-5D81831B2DD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BAE2A-023D-4AA6-8ADE-5E7373B24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C63E519-8707-4B35-8C76-0E9F8E94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CAA600B6-A816-40AA-BF4C-8D6E1EC5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日期占位符 3">
            <a:extLst>
              <a:ext uri="{FF2B5EF4-FFF2-40B4-BE49-F238E27FC236}">
                <a16:creationId xmlns:a16="http://schemas.microsoft.com/office/drawing/2014/main" id="{48307592-F3C3-4C18-B5CC-CE24C9D311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14A4DD-C807-4D49-B1E0-289E239AFB85}" type="datetime1">
              <a:rPr kumimoji="0" lang="zh-CN" altLang="en-US" sz="1100" u="none" smtClean="0">
                <a:latin typeface="Arial" panose="020B0604020202020204" pitchFamily="34" charset="0"/>
              </a:rPr>
              <a:t>2021/5/10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  <p:sp>
        <p:nvSpPr>
          <p:cNvPr id="9221" name="灯片编号占位符 4">
            <a:extLst>
              <a:ext uri="{FF2B5EF4-FFF2-40B4-BE49-F238E27FC236}">
                <a16:creationId xmlns:a16="http://schemas.microsoft.com/office/drawing/2014/main" id="{BD57CC71-8321-4EB1-A03B-25378EB8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ADF4F7-EE45-4B52-A2CC-BE02AB8147F7}" type="slidenum">
              <a:rPr kumimoji="0" lang="en-US" altLang="zh-CN" sz="1100" u="none">
                <a:latin typeface="Arial" panose="020B0604020202020204" pitchFamily="34" charset="0"/>
              </a:rPr>
              <a:pPr/>
              <a:t>1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BAE2A-023D-4AA6-8ADE-5E7373B24C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32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C63E519-8707-4B35-8C76-0E9F8E94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CAA600B6-A816-40AA-BF4C-8D6E1EC5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日期占位符 3">
            <a:extLst>
              <a:ext uri="{FF2B5EF4-FFF2-40B4-BE49-F238E27FC236}">
                <a16:creationId xmlns:a16="http://schemas.microsoft.com/office/drawing/2014/main" id="{48307592-F3C3-4C18-B5CC-CE24C9D311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14A4DD-C807-4D49-B1E0-289E239AFB85}" type="datetime1">
              <a:rPr kumimoji="0" lang="zh-CN" altLang="en-US" sz="1100" u="none" smtClean="0">
                <a:latin typeface="Arial" panose="020B0604020202020204" pitchFamily="34" charset="0"/>
              </a:rPr>
              <a:t>2021/5/10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  <p:sp>
        <p:nvSpPr>
          <p:cNvPr id="9221" name="灯片编号占位符 4">
            <a:extLst>
              <a:ext uri="{FF2B5EF4-FFF2-40B4-BE49-F238E27FC236}">
                <a16:creationId xmlns:a16="http://schemas.microsoft.com/office/drawing/2014/main" id="{BD57CC71-8321-4EB1-A03B-25378EB8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ADF4F7-EE45-4B52-A2CC-BE02AB8147F7}" type="slidenum">
              <a:rPr kumimoji="0" lang="en-US" altLang="zh-CN" sz="1100" u="none">
                <a:latin typeface="Arial" panose="020B0604020202020204" pitchFamily="34" charset="0"/>
              </a:rPr>
              <a:pPr/>
              <a:t>12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9628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8448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846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66673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798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85800" y="1391444"/>
            <a:ext cx="7772400" cy="4971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03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9163" y="641118"/>
            <a:ext cx="8246762" cy="389006"/>
          </a:xfrm>
          <a:prstGeom prst="rect">
            <a:avLst/>
          </a:prstGeom>
        </p:spPr>
        <p:txBody>
          <a:bodyPr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88125" y="252413"/>
            <a:ext cx="2133600" cy="3635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38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>
            <a:lvl1pPr>
              <a:defRPr sz="2700">
                <a:solidFill>
                  <a:srgbClr val="0033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 i="0" u="none">
                <a:solidFill>
                  <a:srgbClr val="003399"/>
                </a:solidFill>
              </a:defRPr>
            </a:lvl1pPr>
            <a:lvl2pPr>
              <a:defRPr i="0" u="none">
                <a:solidFill>
                  <a:srgbClr val="003399"/>
                </a:solidFill>
              </a:defRPr>
            </a:lvl2pPr>
            <a:lvl3pPr>
              <a:defRPr i="0" u="none">
                <a:solidFill>
                  <a:srgbClr val="003399"/>
                </a:solidFill>
              </a:defRPr>
            </a:lvl3pPr>
            <a:lvl4pPr>
              <a:defRPr i="0" u="none">
                <a:solidFill>
                  <a:srgbClr val="003399"/>
                </a:solidFill>
              </a:defRPr>
            </a:lvl4pPr>
            <a:lvl5pPr>
              <a:defRPr i="0" u="none">
                <a:solidFill>
                  <a:srgbClr val="00339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>
                <a:solidFill>
                  <a:srgbClr val="003399"/>
                </a:solidFill>
              </a:defRPr>
            </a:lvl1pPr>
          </a:lstStyle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>
                <a:solidFill>
                  <a:srgbClr val="00339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571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2097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574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9896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6615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526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439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5530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49ACD91-FF1D-4FB1-B27E-DEC6E632D3DF}"/>
              </a:ext>
            </a:extLst>
          </p:cNvPr>
          <p:cNvSpPr/>
          <p:nvPr/>
        </p:nvSpPr>
        <p:spPr bwMode="auto">
          <a:xfrm>
            <a:off x="0" y="0"/>
            <a:ext cx="9144000" cy="401042"/>
          </a:xfrm>
          <a:prstGeom prst="rect">
            <a:avLst/>
          </a:prstGeom>
          <a:solidFill>
            <a:srgbClr val="2F55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FB95BBAB-2209-4110-8B85-60DF9C46E70E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6" name="西北工业大学">
            <a:extLst>
              <a:ext uri="{FF2B5EF4-FFF2-40B4-BE49-F238E27FC236}">
                <a16:creationId xmlns:a16="http://schemas.microsoft.com/office/drawing/2014/main" id="{284DB349-7DA8-497B-A5A0-B7B87CE1CC4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41" y="2"/>
            <a:ext cx="1483360" cy="388933"/>
          </a:xfrm>
          <a:prstGeom prst="rect">
            <a:avLst/>
          </a:prstGeom>
          <a:solidFill>
            <a:srgbClr val="4472C4">
              <a:lumMod val="75000"/>
            </a:srgbClr>
          </a:solidFill>
        </p:spPr>
      </p:pic>
      <p:pic>
        <p:nvPicPr>
          <p:cNvPr id="17" name="校徽">
            <a:extLst>
              <a:ext uri="{FF2B5EF4-FFF2-40B4-BE49-F238E27FC236}">
                <a16:creationId xmlns:a16="http://schemas.microsoft.com/office/drawing/2014/main" id="{19D1074B-C806-499B-BA3E-B98D55B999B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1" y="5343"/>
            <a:ext cx="401198" cy="395701"/>
          </a:xfrm>
          <a:prstGeom prst="rect">
            <a:avLst/>
          </a:prstGeom>
          <a:solidFill>
            <a:srgbClr val="4472C4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691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8D27680-F366-45FE-8402-74BD06CAA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11375"/>
            <a:ext cx="9144000" cy="1470025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ea typeface="黑体" panose="02010609060101010101" pitchFamily="49" charset="-122"/>
              </a:rPr>
              <a:t>TaichuPix2—LDO</a:t>
            </a:r>
            <a:r>
              <a:rPr lang="zh-CN" altLang="en-US" sz="3600" b="1" dirty="0">
                <a:solidFill>
                  <a:schemeClr val="bg1"/>
                </a:solidFill>
                <a:ea typeface="黑体" panose="02010609060101010101" pitchFamily="49" charset="-122"/>
              </a:rPr>
              <a:t>测试</a:t>
            </a:r>
            <a:endParaRPr lang="zh-CN" altLang="en-US" sz="40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8195" name="矩形 4">
            <a:extLst>
              <a:ext uri="{FF2B5EF4-FFF2-40B4-BE49-F238E27FC236}">
                <a16:creationId xmlns:a16="http://schemas.microsoft.com/office/drawing/2014/main" id="{12C0A9A6-1FD8-4FBF-8276-E3988815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487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u="none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 佳</a:t>
            </a:r>
            <a:endParaRPr lang="en-US" altLang="zh-CN" sz="2800" b="1" u="none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jwang@nwpu.edu.cn</a:t>
            </a:r>
          </a:p>
        </p:txBody>
      </p:sp>
      <p:sp>
        <p:nvSpPr>
          <p:cNvPr id="8196" name="矩形 4">
            <a:extLst>
              <a:ext uri="{FF2B5EF4-FFF2-40B4-BE49-F238E27FC236}">
                <a16:creationId xmlns:a16="http://schemas.microsoft.com/office/drawing/2014/main" id="{6C52D7E8-B8A7-4E38-866B-AF8FC969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43592"/>
            <a:ext cx="5116512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西北工业大学 计算机学院 微电子学研究所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197" name="组合 1">
            <a:extLst>
              <a:ext uri="{FF2B5EF4-FFF2-40B4-BE49-F238E27FC236}">
                <a16:creationId xmlns:a16="http://schemas.microsoft.com/office/drawing/2014/main" id="{2D052ECB-BA44-43F2-8AEA-31569A25BFC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-76200"/>
            <a:ext cx="9180513" cy="990600"/>
            <a:chOff x="-36513" y="0"/>
            <a:chExt cx="9180513" cy="990600"/>
          </a:xfrm>
        </p:grpSpPr>
        <p:pic>
          <p:nvPicPr>
            <p:cNvPr id="8199" name="Picture 62" descr="title_01">
              <a:extLst>
                <a:ext uri="{FF2B5EF4-FFF2-40B4-BE49-F238E27FC236}">
                  <a16:creationId xmlns:a16="http://schemas.microsoft.com/office/drawing/2014/main" id="{F867F539-2F3C-41BC-8EA4-9C681B97E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0"/>
              <a:ext cx="4597401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3" descr="title_02">
              <a:extLst>
                <a:ext uri="{FF2B5EF4-FFF2-40B4-BE49-F238E27FC236}">
                  <a16:creationId xmlns:a16="http://schemas.microsoft.com/office/drawing/2014/main" id="{FCACE2AD-62BF-4EB7-A68B-C63CD86D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0"/>
              <a:ext cx="4583112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E66CE9EE-EE86-468E-8EBD-FF05A10C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132"/>
            <a:ext cx="1282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1596957-C973-4386-ADAA-1DD7AA55BF51}"/>
              </a:ext>
            </a:extLst>
          </p:cNvPr>
          <p:cNvSpPr txBox="1"/>
          <p:nvPr/>
        </p:nvSpPr>
        <p:spPr>
          <a:xfrm>
            <a:off x="2263256" y="6217144"/>
            <a:ext cx="4589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2021.5.11</a:t>
            </a:r>
            <a:endParaRPr lang="zh-CN" altLang="en-US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4D0495-A97B-4033-B961-27B024C7AA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71" y="937478"/>
            <a:ext cx="1088629" cy="10886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1EF72A2-4AB3-498B-9377-4B0A4C40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241" y="1095333"/>
            <a:ext cx="1841595" cy="82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430E6-2DB8-4887-B1A8-A12CC07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Post-layout simulation with PAD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288B2-D9DE-4EDD-8356-D1765392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105400"/>
          </a:xfrm>
        </p:spPr>
        <p:txBody>
          <a:bodyPr/>
          <a:lstStyle/>
          <a:p>
            <a:r>
              <a:rPr lang="en-US" altLang="zh-CN" dirty="0"/>
              <a:t>Load regulation: 160 mA (Maximum load current with all corners)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C93207-2BFD-4967-9E88-0174F908E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374" y="1928283"/>
            <a:ext cx="6505787" cy="38396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907B7C-586B-4344-A48F-3D3BD044A9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22513" y="3102188"/>
            <a:ext cx="5013113" cy="35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811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92A355-AF76-42B4-BC1B-395D90B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altLang="zh-CN" dirty="0"/>
              <a:t>Post-layout simulation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90258E6-3D70-4C88-8D7E-0A644EDD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7" y="1295400"/>
            <a:ext cx="9089813" cy="5105400"/>
          </a:xfrm>
        </p:spPr>
        <p:txBody>
          <a:bodyPr/>
          <a:lstStyle/>
          <a:p>
            <a:r>
              <a:rPr lang="en-US" altLang="zh-CN" dirty="0"/>
              <a:t>Line regulation @ </a:t>
            </a:r>
            <a:r>
              <a:rPr lang="en-US" altLang="zh-CN" dirty="0" err="1"/>
              <a:t>iload</a:t>
            </a:r>
            <a:r>
              <a:rPr lang="en-US" altLang="zh-CN" dirty="0"/>
              <a:t>=200mA</a:t>
            </a:r>
          </a:p>
          <a:p>
            <a:r>
              <a:rPr lang="en-US" altLang="zh-CN" dirty="0"/>
              <a:t>SLOW,FS:&lt;1.8V. Since the output transistor is p-channel, the output decreases with slow PMOS transistors.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227848-7732-46D3-8D54-6404B8DF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7" y="2657192"/>
            <a:ext cx="8577369" cy="3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94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8D27680-F366-45FE-8402-74BD06CAA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11375"/>
            <a:ext cx="9144000" cy="1470025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ea typeface="黑体" panose="02010609060101010101" pitchFamily="49" charset="-122"/>
              </a:rPr>
              <a:t>TaichuPix2—LDO</a:t>
            </a:r>
            <a:r>
              <a:rPr lang="zh-CN" altLang="en-US" sz="3600" b="1" dirty="0">
                <a:solidFill>
                  <a:schemeClr val="bg1"/>
                </a:solidFill>
                <a:ea typeface="黑体" panose="02010609060101010101" pitchFamily="49" charset="-122"/>
              </a:rPr>
              <a:t>测试</a:t>
            </a:r>
            <a:endParaRPr lang="zh-CN" altLang="en-US" sz="40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8195" name="矩形 4">
            <a:extLst>
              <a:ext uri="{FF2B5EF4-FFF2-40B4-BE49-F238E27FC236}">
                <a16:creationId xmlns:a16="http://schemas.microsoft.com/office/drawing/2014/main" id="{12C0A9A6-1FD8-4FBF-8276-E3988815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487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u="none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 佳</a:t>
            </a:r>
            <a:endParaRPr lang="en-US" altLang="zh-CN" sz="2800" b="1" u="none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jwang@nwpu.edu.cn</a:t>
            </a:r>
          </a:p>
        </p:txBody>
      </p:sp>
      <p:sp>
        <p:nvSpPr>
          <p:cNvPr id="8196" name="矩形 4">
            <a:extLst>
              <a:ext uri="{FF2B5EF4-FFF2-40B4-BE49-F238E27FC236}">
                <a16:creationId xmlns:a16="http://schemas.microsoft.com/office/drawing/2014/main" id="{6C52D7E8-B8A7-4E38-866B-AF8FC969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4818063"/>
            <a:ext cx="5116512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西北工业大学 计算机学院 微电子学研究所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辐射探测材料与器件工信部重点实验室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197" name="组合 1">
            <a:extLst>
              <a:ext uri="{FF2B5EF4-FFF2-40B4-BE49-F238E27FC236}">
                <a16:creationId xmlns:a16="http://schemas.microsoft.com/office/drawing/2014/main" id="{2D052ECB-BA44-43F2-8AEA-31569A25BFC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-76200"/>
            <a:ext cx="9180513" cy="990600"/>
            <a:chOff x="-36513" y="0"/>
            <a:chExt cx="9180513" cy="990600"/>
          </a:xfrm>
        </p:grpSpPr>
        <p:pic>
          <p:nvPicPr>
            <p:cNvPr id="8199" name="Picture 62" descr="title_01">
              <a:extLst>
                <a:ext uri="{FF2B5EF4-FFF2-40B4-BE49-F238E27FC236}">
                  <a16:creationId xmlns:a16="http://schemas.microsoft.com/office/drawing/2014/main" id="{F867F539-2F3C-41BC-8EA4-9C681B97E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0"/>
              <a:ext cx="4597401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3" descr="title_02">
              <a:extLst>
                <a:ext uri="{FF2B5EF4-FFF2-40B4-BE49-F238E27FC236}">
                  <a16:creationId xmlns:a16="http://schemas.microsoft.com/office/drawing/2014/main" id="{FCACE2AD-62BF-4EB7-A68B-C63CD86D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0"/>
              <a:ext cx="4583112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E66CE9EE-EE86-468E-8EBD-FF05A10C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132"/>
            <a:ext cx="1282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4D0495-A97B-4033-B961-27B024C7AA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7780"/>
            <a:ext cx="1088629" cy="10886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1EF72A2-4AB3-498B-9377-4B0A4C40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205" y="1115945"/>
            <a:ext cx="1841595" cy="82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080660"/>
      </p:ext>
    </p:extLst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EF649-C0E6-4159-A174-F7922D7F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发现的版图问题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4244FF-05A7-43BF-8E2E-41774F1F7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Bandgap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内部的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NPN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阵列外隔离用的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PWELL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衬底接触，原来的接触点少，紧挨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WN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WB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）层上未连接触孔。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38007A-9EF0-44B0-88EA-E5F42230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13510"/>
            <a:ext cx="8229601" cy="4087290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287A6F4-DF36-476C-8BD0-0DB164F6A1FA}"/>
              </a:ext>
            </a:extLst>
          </p:cNvPr>
          <p:cNvCxnSpPr>
            <a:cxnSpLocks/>
          </p:cNvCxnSpPr>
          <p:nvPr/>
        </p:nvCxnSpPr>
        <p:spPr bwMode="auto">
          <a:xfrm flipH="1">
            <a:off x="1908699" y="1899821"/>
            <a:ext cx="177554" cy="41368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CBB03DB-1C08-472B-90C1-ECCE1E7D1DA5}"/>
              </a:ext>
            </a:extLst>
          </p:cNvPr>
          <p:cNvCxnSpPr>
            <a:cxnSpLocks/>
          </p:cNvCxnSpPr>
          <p:nvPr/>
        </p:nvCxnSpPr>
        <p:spPr bwMode="auto">
          <a:xfrm flipH="1">
            <a:off x="3533312" y="1675523"/>
            <a:ext cx="1589104" cy="15079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739183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761DB-9C5E-44F9-985D-05244B85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发现的版图问题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F0F8F3-12DD-49AD-847D-32D4329B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874" y="1295400"/>
            <a:ext cx="631925" cy="51054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F3CC84-3935-4CB0-8DFA-5185E082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1" y="1295400"/>
            <a:ext cx="7760234" cy="48188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4A751E-CF4C-4318-B6BC-EAFBDBF2EBBF}"/>
              </a:ext>
            </a:extLst>
          </p:cNvPr>
          <p:cNvSpPr txBox="1"/>
          <p:nvPr/>
        </p:nvSpPr>
        <p:spPr>
          <a:xfrm>
            <a:off x="1398693" y="4063758"/>
            <a:ext cx="2401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u="none" dirty="0">
                <a:solidFill>
                  <a:schemeClr val="bg1"/>
                </a:solidFill>
              </a:rPr>
              <a:t>WN</a:t>
            </a:r>
            <a:r>
              <a:rPr lang="zh-CN" altLang="en-US" u="none" dirty="0">
                <a:solidFill>
                  <a:schemeClr val="bg1"/>
                </a:solidFill>
              </a:rPr>
              <a:t>处</a:t>
            </a:r>
            <a:r>
              <a:rPr lang="en-US" altLang="zh-CN" u="none" dirty="0">
                <a:solidFill>
                  <a:schemeClr val="bg1"/>
                </a:solidFill>
              </a:rPr>
              <a:t>(</a:t>
            </a:r>
            <a:r>
              <a:rPr lang="zh-CN" altLang="en-US" u="none" dirty="0">
                <a:solidFill>
                  <a:schemeClr val="bg1"/>
                </a:solidFill>
              </a:rPr>
              <a:t>粉色边框</a:t>
            </a:r>
            <a:r>
              <a:rPr lang="en-US" altLang="zh-CN" u="none" dirty="0">
                <a:solidFill>
                  <a:schemeClr val="bg1"/>
                </a:solidFill>
              </a:rPr>
              <a:t>)</a:t>
            </a:r>
            <a:r>
              <a:rPr lang="zh-CN" altLang="en-US" u="none" dirty="0">
                <a:solidFill>
                  <a:schemeClr val="bg1"/>
                </a:solidFill>
              </a:rPr>
              <a:t>没有画和</a:t>
            </a:r>
            <a:r>
              <a:rPr lang="en-US" altLang="zh-CN" u="none" dirty="0">
                <a:solidFill>
                  <a:schemeClr val="bg1"/>
                </a:solidFill>
              </a:rPr>
              <a:t>VDD</a:t>
            </a:r>
            <a:r>
              <a:rPr lang="zh-CN" altLang="en-US" u="none" dirty="0">
                <a:solidFill>
                  <a:schemeClr val="bg1"/>
                </a:solidFill>
              </a:rPr>
              <a:t>的接触。</a:t>
            </a:r>
            <a:endParaRPr lang="en-US" altLang="zh-CN" u="none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9CF66B4-87DF-4C90-BABB-7894854DA264}"/>
              </a:ext>
            </a:extLst>
          </p:cNvPr>
          <p:cNvCxnSpPr>
            <a:cxnSpLocks/>
          </p:cNvCxnSpPr>
          <p:nvPr/>
        </p:nvCxnSpPr>
        <p:spPr bwMode="auto">
          <a:xfrm flipV="1">
            <a:off x="3373120" y="3704827"/>
            <a:ext cx="325120" cy="284667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2F9056D-A554-4C1C-AD4D-D22C119CFC06}"/>
              </a:ext>
            </a:extLst>
          </p:cNvPr>
          <p:cNvSpPr txBox="1"/>
          <p:nvPr/>
        </p:nvSpPr>
        <p:spPr>
          <a:xfrm>
            <a:off x="5193021" y="441770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none" dirty="0">
                <a:solidFill>
                  <a:schemeClr val="bg1"/>
                </a:solidFill>
              </a:rPr>
              <a:t>NPN</a:t>
            </a:r>
            <a:r>
              <a:rPr lang="zh-CN" altLang="en-US" u="none" dirty="0">
                <a:solidFill>
                  <a:schemeClr val="bg1"/>
                </a:solidFill>
              </a:rPr>
              <a:t>管阵列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5F5D218-01BB-4A53-8AEE-20F7378800B8}"/>
              </a:ext>
            </a:extLst>
          </p:cNvPr>
          <p:cNvSpPr txBox="1"/>
          <p:nvPr/>
        </p:nvSpPr>
        <p:spPr>
          <a:xfrm>
            <a:off x="783581" y="2920794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none" dirty="0">
                <a:solidFill>
                  <a:schemeClr val="bg1"/>
                </a:solidFill>
              </a:rPr>
              <a:t>其余</a:t>
            </a:r>
            <a:r>
              <a:rPr lang="en-US" altLang="zh-CN" u="none" dirty="0">
                <a:solidFill>
                  <a:schemeClr val="bg1"/>
                </a:solidFill>
              </a:rPr>
              <a:t>WN</a:t>
            </a:r>
            <a:r>
              <a:rPr lang="zh-CN" altLang="en-US" u="none" dirty="0">
                <a:solidFill>
                  <a:schemeClr val="bg1"/>
                </a:solidFill>
              </a:rPr>
              <a:t>均接</a:t>
            </a:r>
            <a:r>
              <a:rPr lang="en-US" altLang="zh-CN" u="none" dirty="0">
                <a:solidFill>
                  <a:schemeClr val="bg1"/>
                </a:solidFill>
              </a:rPr>
              <a:t>VDD2V</a:t>
            </a:r>
            <a:endParaRPr lang="zh-CN" altLang="en-US" u="none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E05F4DD-C47F-400A-8A29-6B642DF9EFBE}"/>
              </a:ext>
            </a:extLst>
          </p:cNvPr>
          <p:cNvSpPr txBox="1"/>
          <p:nvPr/>
        </p:nvSpPr>
        <p:spPr>
          <a:xfrm>
            <a:off x="3068459" y="1988026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none" dirty="0">
                <a:solidFill>
                  <a:schemeClr val="bg1"/>
                </a:solidFill>
              </a:rPr>
              <a:t>PMOS pass transistors</a:t>
            </a:r>
            <a:endParaRPr lang="zh-CN" alt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322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AC69F-781B-4455-A797-4F4FBCFF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2EF6FE-628D-465B-8F47-669605AD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880" y="1727200"/>
            <a:ext cx="3925954" cy="46736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WN</a:t>
            </a:r>
            <a:r>
              <a:rPr lang="zh-CN" altLang="en-US" dirty="0"/>
              <a:t>处</a:t>
            </a:r>
            <a:r>
              <a:rPr lang="en-US" altLang="zh-CN" dirty="0"/>
              <a:t>(</a:t>
            </a:r>
            <a:r>
              <a:rPr lang="zh-CN" altLang="en-US" dirty="0"/>
              <a:t>粉色边框</a:t>
            </a:r>
            <a:r>
              <a:rPr lang="en-US" altLang="zh-CN" dirty="0"/>
              <a:t>)</a:t>
            </a:r>
            <a:r>
              <a:rPr lang="zh-CN" altLang="en-US" dirty="0"/>
              <a:t>没有画和</a:t>
            </a:r>
            <a:r>
              <a:rPr lang="en-US" altLang="zh-CN" dirty="0"/>
              <a:t>VDD</a:t>
            </a:r>
            <a:r>
              <a:rPr lang="zh-CN" altLang="en-US" dirty="0"/>
              <a:t>的接触。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LVS</a:t>
            </a:r>
            <a:r>
              <a:rPr lang="zh-CN" altLang="en-US" dirty="0"/>
              <a:t>的</a:t>
            </a:r>
            <a:r>
              <a:rPr lang="en-US" altLang="zh-CN" dirty="0"/>
              <a:t>extraction</a:t>
            </a:r>
            <a:r>
              <a:rPr lang="zh-CN" altLang="en-US" dirty="0"/>
              <a:t>报错，错误器件。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FECCE-8034-439B-B1B0-978E90E4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" y="874341"/>
            <a:ext cx="3925955" cy="3011996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E00B0CD-8BD7-428F-9C47-33A7B502D09C}"/>
              </a:ext>
            </a:extLst>
          </p:cNvPr>
          <p:cNvCxnSpPr/>
          <p:nvPr/>
        </p:nvCxnSpPr>
        <p:spPr bwMode="auto">
          <a:xfrm>
            <a:off x="354715" y="1488440"/>
            <a:ext cx="579120" cy="23876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59DFF9E6-B94D-450C-8C6B-7B5B11ADC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4218809"/>
            <a:ext cx="4811111" cy="21819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568AF7-8C3C-488E-B389-E52A180D8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" y="4318855"/>
            <a:ext cx="2811257" cy="21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41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C952E-679A-4DE9-8597-B870BA00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发现的版图问题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ACA9E1-0F28-4724-B379-F8A33A2A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、最外层隔离环，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VNN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WN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之间有空隙，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0.01um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宽。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797F6A-22BE-4380-A16C-25BFE4CFD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0773" y="2608898"/>
            <a:ext cx="2444750" cy="255333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14FEEFE-A097-40E7-9826-7CD1113A2388}"/>
              </a:ext>
            </a:extLst>
          </p:cNvPr>
          <p:cNvGrpSpPr/>
          <p:nvPr/>
        </p:nvGrpSpPr>
        <p:grpSpPr>
          <a:xfrm>
            <a:off x="1264146" y="4337482"/>
            <a:ext cx="2281559" cy="2139518"/>
            <a:chOff x="1930896" y="4261282"/>
            <a:chExt cx="2281559" cy="213951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5C0601B-1162-4891-BC7E-E03559FEA78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30896" y="4261282"/>
              <a:ext cx="2281559" cy="2139518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4840D2-CC1D-4E14-9551-4948CDA0EEF5}"/>
                </a:ext>
              </a:extLst>
            </p:cNvPr>
            <p:cNvSpPr/>
            <p:nvPr/>
          </p:nvSpPr>
          <p:spPr bwMode="auto">
            <a:xfrm>
              <a:off x="2574524" y="5397623"/>
              <a:ext cx="372862" cy="16497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0FF7C37-5994-405E-897E-9E7EAE425634}"/>
              </a:ext>
            </a:extLst>
          </p:cNvPr>
          <p:cNvCxnSpPr/>
          <p:nvPr/>
        </p:nvCxnSpPr>
        <p:spPr bwMode="auto">
          <a:xfrm>
            <a:off x="2190750" y="5473823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354583F-9843-488B-8C6C-A96C6D0F1194}"/>
              </a:ext>
            </a:extLst>
          </p:cNvPr>
          <p:cNvCxnSpPr>
            <a:cxnSpLocks/>
            <a:stCxn id="6" idx="6"/>
          </p:cNvCxnSpPr>
          <p:nvPr/>
        </p:nvCxnSpPr>
        <p:spPr bwMode="auto">
          <a:xfrm flipV="1">
            <a:off x="2280636" y="4762502"/>
            <a:ext cx="1920137" cy="79381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4579795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BE72C-34A9-4363-8E58-DC8D9FA0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TaichuPix3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F53640-0B90-4B3D-B593-6905E9E2B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024586" cy="5105400"/>
          </a:xfrm>
        </p:spPr>
        <p:txBody>
          <a:bodyPr/>
          <a:lstStyle/>
          <a:p>
            <a:pPr algn="just"/>
            <a:r>
              <a:rPr lang="en-US" altLang="zh-CN" dirty="0"/>
              <a:t>Bandgap is replaced by the one designed by Liang ZHANG.</a:t>
            </a:r>
          </a:p>
          <a:p>
            <a:pPr algn="just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9EE241-70EB-46E3-B5FA-39C380BB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86" y="585683"/>
            <a:ext cx="5662214" cy="36224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A06592-7285-4991-95A5-066BB923F2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77770" y="4208145"/>
            <a:ext cx="6666230" cy="26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19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FF449-FBB8-4D3F-A8DF-284192F9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Bandgap in DAC from Liang ZHANG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71FAB6-5741-444D-AA7A-0C2AAB3C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Vbg</a:t>
            </a:r>
            <a:r>
              <a:rPr lang="en-US" altLang="zh-CN" dirty="0"/>
              <a:t>=0.989V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0A0A40-EF89-4B75-9954-7DACB64F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28" y="1984586"/>
            <a:ext cx="7906883" cy="3835400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A552C50-9556-4302-B233-EC442B301A81}"/>
              </a:ext>
            </a:extLst>
          </p:cNvPr>
          <p:cNvCxnSpPr/>
          <p:nvPr/>
        </p:nvCxnSpPr>
        <p:spPr>
          <a:xfrm flipV="1">
            <a:off x="4562475" y="4018598"/>
            <a:ext cx="237490" cy="268605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633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06F36-E1F7-4FED-974A-3827F4B4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BANDGAP T3 updating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F535E7-5379-4C70-BF24-4C7FAA90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Bipolar transistor are moved to connected with ground to prevent the diode between VBG and PWELL.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979DC0-C1E6-4F0D-9B8D-54673679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14" y="2798155"/>
            <a:ext cx="5385077" cy="302275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26D5DE2E-7D1D-46A0-B409-B1105E4DAD18}"/>
              </a:ext>
            </a:extLst>
          </p:cNvPr>
          <p:cNvSpPr/>
          <p:nvPr/>
        </p:nvSpPr>
        <p:spPr bwMode="auto">
          <a:xfrm>
            <a:off x="4294293" y="4822613"/>
            <a:ext cx="616374" cy="663787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9DD7DC-73CE-442E-B233-878849E5D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921" y="2525090"/>
            <a:ext cx="1739989" cy="17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7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4E1E8-CB85-472C-8BFD-2023D21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Modified PAD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095D91-B90C-43F0-9E04-4D285AEA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Vdd2V: PVDF_18_18_WB</a:t>
            </a:r>
          </a:p>
          <a:p>
            <a:r>
              <a:rPr lang="en-US" altLang="zh-CN" dirty="0"/>
              <a:t>VDDA: modified PVDF_18_18_WB</a:t>
            </a:r>
          </a:p>
          <a:p>
            <a:pPr lvl="1"/>
            <a:r>
              <a:rPr lang="en-US" altLang="zh-CN" dirty="0"/>
              <a:t>All ESD have been removed.</a:t>
            </a:r>
            <a:r>
              <a:rPr lang="zh-CN" altLang="en-US" dirty="0"/>
              <a:t> </a:t>
            </a:r>
            <a:r>
              <a:rPr lang="en-US" altLang="zh-CN" dirty="0"/>
              <a:t>M6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 power distributing.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F2A036-DE22-4A42-A6AB-461FCE561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19096" y="2731135"/>
            <a:ext cx="1151890" cy="3102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AAA6B6-D9E1-4331-A573-21A12E70C4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6508" y="2731135"/>
            <a:ext cx="1056640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794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ulover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pulover" id="{681E1272-EDD9-4233-B5CB-6117111A5FBC}" vid="{DBADE309-F3D4-4ABB-BDA2-B1566EB2BE3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npulover</Template>
  <TotalTime>1600</TotalTime>
  <Words>280</Words>
  <Application>Microsoft Office PowerPoint</Application>
  <PresentationFormat>全屏显示(4:3)</PresentationFormat>
  <Paragraphs>41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黑体</vt:lpstr>
      <vt:lpstr>Arial</vt:lpstr>
      <vt:lpstr>Calibri</vt:lpstr>
      <vt:lpstr>Cambria</vt:lpstr>
      <vt:lpstr>Times New Roman</vt:lpstr>
      <vt:lpstr>npulover</vt:lpstr>
      <vt:lpstr>TaichuPix2—LDO测试</vt:lpstr>
      <vt:lpstr>发现的版图问题</vt:lpstr>
      <vt:lpstr>发现的版图问题</vt:lpstr>
      <vt:lpstr>PowerPoint 演示文稿</vt:lpstr>
      <vt:lpstr>发现的版图问题</vt:lpstr>
      <vt:lpstr>TaichuPix3 design</vt:lpstr>
      <vt:lpstr>Bandgap in DAC from Liang ZHANG</vt:lpstr>
      <vt:lpstr>BANDGAP T3 updating</vt:lpstr>
      <vt:lpstr>Modified PAD</vt:lpstr>
      <vt:lpstr>Post-layout simulation with PAD</vt:lpstr>
      <vt:lpstr>Post-layout simulation</vt:lpstr>
      <vt:lpstr>TaichuPix2—LDO测试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CREST</cp:lastModifiedBy>
  <cp:revision>96</cp:revision>
  <dcterms:created xsi:type="dcterms:W3CDTF">2020-05-30T03:13:35Z</dcterms:created>
  <dcterms:modified xsi:type="dcterms:W3CDTF">2021-05-10T09:17:46Z</dcterms:modified>
</cp:coreProperties>
</file>