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41" r:id="rId4"/>
    <p:sldId id="338" r:id="rId5"/>
    <p:sldId id="340" r:id="rId6"/>
    <p:sldId id="344" r:id="rId7"/>
    <p:sldId id="354" r:id="rId8"/>
    <p:sldId id="349" r:id="rId9"/>
    <p:sldId id="355" r:id="rId10"/>
    <p:sldId id="356" r:id="rId11"/>
    <p:sldId id="347" r:id="rId12"/>
    <p:sldId id="342" r:id="rId13"/>
    <p:sldId id="353" r:id="rId14"/>
    <p:sldId id="350" r:id="rId15"/>
    <p:sldId id="351" r:id="rId16"/>
    <p:sldId id="352" r:id="rId17"/>
    <p:sldId id="343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86" autoAdjust="0"/>
  </p:normalViewPr>
  <p:slideViewPr>
    <p:cSldViewPr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3E7-7E96-4E55-9EC8-6B85C76FCACB}" type="datetimeFigureOut">
              <a:rPr lang="zh-CN" altLang="en-US" smtClean="0"/>
              <a:t>2021/5/11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4AF2-7827-42DB-9A17-088548791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C49-A315-4F5B-B0CC-78943C129003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453B-65BD-4B67-801F-224652737A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8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57DF-DF7B-48B0-800F-22F625923A75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432-9E32-4BCC-877F-0B55BEDEFA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9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C9E2-9C67-4D2F-8A3D-FE9EF5C5271D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AFC-4769-4D84-83B8-51087DC538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46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062-702B-47ED-B7CB-690F3FC492CD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B8FB-823F-4E3F-A370-72AA0734D5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0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DB2-CD0F-4093-9FC0-F08C4F946BC2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8FF-A69F-4AE7-9930-C0B41613D6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8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FF8-798B-401C-9FFD-E5A3F70B3BCE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62CD-D93D-47EA-B9AE-0F321B305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3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22475"/>
            <a:ext cx="3868737" cy="4073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22474"/>
            <a:ext cx="3887788" cy="40735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FFF9-1EB2-4E74-9429-1FB90BD57ADD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03E3-A70B-4D4C-BEB9-CC8E89772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9C81-C893-4189-B5C4-B4141FDDFD5B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7A24-4F20-4851-8F1D-FBAD1C952F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1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EDE-E6A1-4237-87AC-6F55E18345F2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A90-76C6-4E74-866C-E8F6611F6B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17D-D6AF-4F87-9964-419EC527610B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09-9A66-4E0F-902F-916BC7BCC8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80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3125-C8CF-4EE0-BA82-E495757E9031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0ED-9058-489B-95D4-C82897B69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39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E4E62C2B-B77B-49CD-A9F7-51DF28A8ADC3}" type="datetime1">
              <a:rPr lang="zh-CN" altLang="en-US" smtClean="0"/>
              <a:t>2021/5/11 Tuesday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DD569B28-0761-4C14-891B-BD4716B20B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r>
              <a:rPr lang="en-US" altLang="zh-CN" sz="3200" dirty="0"/>
              <a:t>The Scintillating Glass AHCAL Simulation</a:t>
            </a:r>
            <a:endParaRPr lang="zh-CN" altLang="en-US" sz="3200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/>
              <a:t>Yukun</a:t>
            </a:r>
            <a:r>
              <a:rPr lang="en-US" altLang="zh-CN" dirty="0"/>
              <a:t> Shi </a:t>
            </a:r>
          </a:p>
          <a:p>
            <a:pPr marL="0" indent="0" algn="ctr">
              <a:buNone/>
            </a:pPr>
            <a:r>
              <a:rPr lang="en-US" altLang="zh-CN" dirty="0"/>
              <a:t>USTC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 and glass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zh-CN" sz="2000" dirty="0" smtClean="0"/>
              <a:t>The scintillating glass configuration is obviously better</a:t>
            </a:r>
          </a:p>
          <a:p>
            <a:r>
              <a:rPr lang="en-US" altLang="zh-CN" sz="2000" dirty="0" smtClean="0"/>
              <a:t>It should be mentioned that the scintillating glass configuration hasn’t considered the </a:t>
            </a:r>
            <a:r>
              <a:rPr lang="en-US" altLang="zh-CN" sz="2000" dirty="0" err="1" smtClean="0"/>
              <a:t>birks</a:t>
            </a:r>
            <a:r>
              <a:rPr lang="en-US" altLang="zh-CN" sz="2000" dirty="0" smtClean="0"/>
              <a:t> effect and any thresholds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126412" y="5973763"/>
            <a:ext cx="43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</a:t>
            </a:r>
            <a:endParaRPr lang="zh-CN" altLang="en-US" baseline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4490436" y="5975628"/>
            <a:ext cx="447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Linearity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3" y="2969935"/>
            <a:ext cx="4364022" cy="30028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36" y="2969935"/>
            <a:ext cx="4474757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scintillating glass ACHAL has better resolution especially at low energy </a:t>
            </a:r>
          </a:p>
          <a:p>
            <a:r>
              <a:rPr lang="en-US" altLang="zh-CN" dirty="0" smtClean="0"/>
              <a:t>More simulation based on CEPC environment will be done to see the benefit on physics benchmarks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84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952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399778"/>
            <a:ext cx="4398109" cy="2971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r>
              <a:rPr lang="en-US" altLang="zh-CN" sz="2400" dirty="0"/>
              <a:t>The scintillating glass has advantage on statistical term</a:t>
            </a:r>
          </a:p>
          <a:p>
            <a:r>
              <a:rPr lang="en-US" altLang="zh-CN" sz="2400" dirty="0"/>
              <a:t>The scintillating glass’s constant term is not good especially the Birks effect is not considered for the scintillating glass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86" y="3399778"/>
            <a:ext cx="4318027" cy="29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CALICE AHCAL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024"/>
                <a:ext cx="8229600" cy="4602163"/>
              </a:xfrm>
            </p:spPr>
            <p:txBody>
              <a:bodyPr/>
              <a:lstStyle/>
              <a:p>
                <a:r>
                  <a:rPr lang="en-US" altLang="zh-CN" dirty="0" smtClean="0"/>
                  <a:t>38 layers</a:t>
                </a:r>
              </a:p>
              <a:p>
                <a:pPr lvl="1"/>
                <a:r>
                  <a:rPr lang="en-US" altLang="zh-CN" dirty="0" smtClean="0"/>
                  <a:t>5.3 λ</a:t>
                </a:r>
              </a:p>
              <a:p>
                <a:pPr lvl="1"/>
                <a:r>
                  <a:rPr lang="en-US" altLang="zh-CN" dirty="0" smtClean="0"/>
                  <a:t>21mm Steel</a:t>
                </a:r>
              </a:p>
              <a:p>
                <a:pPr lvl="1"/>
                <a:r>
                  <a:rPr lang="en-US" altLang="zh-CN" dirty="0" smtClean="0"/>
                  <a:t>5mm plastic scintillator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024"/>
                <a:ext cx="8229600" cy="4602163"/>
              </a:xfrm>
              <a:blipFill rotWithShape="0"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33" y="1156024"/>
            <a:ext cx="4191000" cy="35556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778375"/>
            <a:ext cx="67056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4602163"/>
          </a:xfrm>
        </p:spPr>
        <p:txBody>
          <a:bodyPr/>
          <a:lstStyle/>
          <a:p>
            <a:r>
              <a:rPr lang="en-US" altLang="zh-CN" dirty="0" smtClean="0"/>
              <a:t>Event selection</a:t>
            </a:r>
          </a:p>
          <a:p>
            <a:pPr lvl="1"/>
            <a:r>
              <a:rPr lang="en-US" altLang="zh-CN" dirty="0" smtClean="0"/>
              <a:t>Shower starts at the first 5 layers</a:t>
            </a:r>
          </a:p>
          <a:p>
            <a:pPr lvl="1"/>
            <a:r>
              <a:rPr lang="en-US" altLang="zh-CN" dirty="0" smtClean="0"/>
              <a:t>ECAL, TCMT energy limit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583"/>
            <a:ext cx="9144000" cy="26026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26" y="0"/>
            <a:ext cx="4155274" cy="36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345"/>
            <a:ext cx="9144000" cy="13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366962"/>
            <a:ext cx="8162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1437"/>
                <a:ext cx="5410200" cy="4602163"/>
              </a:xfrm>
            </p:spPr>
            <p:txBody>
              <a:bodyPr/>
              <a:lstStyle/>
              <a:p>
                <a:r>
                  <a:rPr lang="en-US" altLang="zh-CN" sz="2800" dirty="0"/>
                  <a:t>Simulation Setup</a:t>
                </a:r>
              </a:p>
              <a:p>
                <a:pPr lvl="1"/>
                <a:r>
                  <a:rPr lang="en-US" altLang="zh-CN" sz="2000" dirty="0"/>
                  <a:t>Stand Alone Geometry</a:t>
                </a:r>
              </a:p>
              <a:p>
                <a:pPr lvl="1"/>
                <a:r>
                  <a:rPr lang="en-US" altLang="zh-CN" sz="2000" dirty="0"/>
                  <a:t>Sensitive </a:t>
                </a:r>
                <a:r>
                  <a:rPr lang="en-US" altLang="zh-CN" sz="2000" dirty="0" err="1"/>
                  <a:t>material:Scintillating</a:t>
                </a:r>
                <a:r>
                  <a:rPr lang="en-US" altLang="zh-CN" sz="2000" dirty="0"/>
                  <a:t> Glass S4</a:t>
                </a:r>
              </a:p>
              <a:p>
                <a:pPr lvl="1"/>
                <a:r>
                  <a:rPr lang="en-US" altLang="zh-CN" sz="20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Birks effect isn’t considered</a:t>
                </a:r>
              </a:p>
              <a:p>
                <a:pPr lvl="1"/>
                <a:r>
                  <a:rPr lang="en-US" altLang="zh-CN" sz="2000" dirty="0"/>
                  <a:t>Incident particle: </a:t>
                </a:r>
                <a:r>
                  <a:rPr lang="en-US" altLang="zh-CN" sz="2000" dirty="0" err="1" smtClean="0"/>
                  <a:t>Klong</a:t>
                </a:r>
                <a:r>
                  <a:rPr lang="en-US" altLang="zh-CN" sz="2000" dirty="0" smtClean="0"/>
                  <a:t>(10 </a:t>
                </a:r>
                <a:r>
                  <a:rPr lang="en-US" altLang="zh-CN" sz="2000" dirty="0"/>
                  <a:t>to </a:t>
                </a:r>
                <a:r>
                  <a:rPr lang="en-US" altLang="zh-CN" sz="2000" dirty="0" smtClean="0"/>
                  <a:t>80GeV)</a:t>
                </a:r>
              </a:p>
              <a:p>
                <a:pPr lvl="1"/>
                <a:r>
                  <a:rPr lang="en-US" altLang="zh-CN" sz="2000" dirty="0" smtClean="0"/>
                  <a:t>Leakage cut: shower start before layer5</a:t>
                </a:r>
              </a:p>
              <a:p>
                <a:pPr lvl="1"/>
                <a:r>
                  <a:rPr lang="en-US" altLang="zh-CN" sz="2000" dirty="0" smtClean="0"/>
                  <a:t>No energy threshold for cells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1437"/>
                <a:ext cx="5410200" cy="4602163"/>
              </a:xfrm>
              <a:blipFill rotWithShape="0">
                <a:blip r:embed="rId2"/>
                <a:stretch>
                  <a:fillRect l="-2027" t="-1325" r="-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514284" y="5600895"/>
            <a:ext cx="218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Single KLong event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06758AF-EEE7-4F44-B59D-332D8B2F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8369"/>
            <a:ext cx="9144000" cy="12418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3644435" cy="2667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5486401" y="419473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Event display: 1 GeV KL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03436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Energy deposition</a:t>
            </a:r>
          </a:p>
          <a:p>
            <a:pPr lvl="1"/>
            <a:r>
              <a:rPr lang="en-US" altLang="zh-CN" dirty="0" smtClean="0"/>
              <a:t>Sampling ratio is around 30% while plastic scintillator AHCAL is 2%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4157482" cy="296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82" y="2971800"/>
            <a:ext cx="4070455" cy="2968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457200" y="5940425"/>
            <a:ext cx="822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deposition: 10 and 80 GeV KL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56941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A80538-B2C4-43A7-91F4-50006DB2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695607F6-C8C0-47E0-800A-8A4ABBB9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Steel thickness</a:t>
                </a:r>
              </a:p>
              <a:p>
                <a:pPr lvl="1"/>
                <a:r>
                  <a:rPr lang="en-US" altLang="zh-CN" dirty="0" err="1"/>
                  <a:t>Lineaity</a:t>
                </a:r>
                <a:r>
                  <a:rPr lang="en-US" altLang="zh-CN" dirty="0"/>
                  <a:t> are 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within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Resolution has a statistical term around 30%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30A3692-28B2-4C5D-954D-10885E3A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" y="3081337"/>
            <a:ext cx="4424289" cy="304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33" y="3081336"/>
            <a:ext cx="4552877" cy="30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A80538-B2C4-43A7-91F4-50006DB2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695607F6-C8C0-47E0-800A-8A4ABBB9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Different glass thickness</a:t>
                </a:r>
              </a:p>
              <a:p>
                <a:pPr lvl="1"/>
                <a:r>
                  <a:rPr lang="en-US" altLang="zh-CN" sz="2400" dirty="0" err="1"/>
                  <a:t>Lineaity</a:t>
                </a:r>
                <a:r>
                  <a:rPr lang="en-US" altLang="zh-CN" sz="2400" dirty="0"/>
                  <a:t> are all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within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sz="2400" dirty="0"/>
                  <a:t>The statistical term for resolution changes obviously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30A3692-28B2-4C5D-954D-10885E3A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0C776C8-F9E3-479B-A065-53F7272E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32" y="3076810"/>
            <a:ext cx="4563621" cy="3044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2645A0A-0965-461E-97B5-A138E7209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" y="3072282"/>
            <a:ext cx="4465640" cy="30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/>
              <a:t>The </a:t>
            </a:r>
            <a:r>
              <a:rPr lang="en-US" altLang="zh-CN" sz="2400" dirty="0" smtClean="0"/>
              <a:t>3mm scintillating glass seems similar to plastic scintillator</a:t>
            </a:r>
          </a:p>
          <a:p>
            <a:r>
              <a:rPr lang="en-US" altLang="zh-CN" sz="2400" dirty="0" smtClean="0"/>
              <a:t>Thicker </a:t>
            </a:r>
            <a:r>
              <a:rPr lang="en-US" altLang="zh-CN" sz="2400" dirty="0" err="1" smtClean="0"/>
              <a:t>scintilling</a:t>
            </a:r>
            <a:r>
              <a:rPr lang="en-US" altLang="zh-CN" sz="2400" dirty="0" smtClean="0"/>
              <a:t> glass has better performance but increases the total calorimeter thickness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2645A0A-0965-461E-97B5-A138E720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7" y="3401404"/>
            <a:ext cx="4348012" cy="2969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399778"/>
            <a:ext cx="4398109" cy="29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2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6" y="3399778"/>
            <a:ext cx="4318027" cy="2971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13" y="3398737"/>
            <a:ext cx="4320293" cy="29732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Scintillating Glass 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 smtClean="0"/>
              <a:t>Scintillating Glass 5 has the largest density</a:t>
            </a:r>
          </a:p>
          <a:p>
            <a:r>
              <a:rPr lang="en-US" altLang="zh-CN" sz="2400" dirty="0" smtClean="0"/>
              <a:t>Differences are not obvious</a:t>
            </a:r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4</a:t>
            </a:r>
            <a:endParaRPr lang="zh-CN" altLang="en-US" baseline="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4542014" y="635214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</a:t>
            </a:r>
            <a:r>
              <a:rPr lang="en-US" altLang="zh-CN" baseline="0" dirty="0" smtClean="0"/>
              <a:t>5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72267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Plastic and glass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 smtClean="0"/>
              <a:t>Total thickness fixed as 23mm(sensitive </a:t>
            </a:r>
            <a:r>
              <a:rPr lang="en-US" altLang="zh-CN" sz="2400" dirty="0" err="1" smtClean="0"/>
              <a:t>material+absorber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Resolution is not just a matter of thickness, the compensation is also important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4" y="3403887"/>
            <a:ext cx="4320690" cy="29665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399778"/>
            <a:ext cx="4398109" cy="29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 and glass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zh-CN" sz="2400" dirty="0" smtClean="0"/>
              <a:t>6mm glass + 17mm Fe VS 3mm plastic + 20mm Fe</a:t>
            </a:r>
          </a:p>
          <a:p>
            <a:r>
              <a:rPr lang="en-US" altLang="zh-CN" sz="2400" dirty="0" smtClean="0"/>
              <a:t>Energy deposition is scaled</a:t>
            </a:r>
          </a:p>
          <a:p>
            <a:r>
              <a:rPr lang="en-US" altLang="zh-CN" sz="2400" dirty="0" smtClean="0"/>
              <a:t>Scintillating glass has more advantage at low energy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4185635" cy="3001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35" y="2971800"/>
            <a:ext cx="4345140" cy="30019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304800" y="5973763"/>
            <a:ext cx="41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10 GeV KL</a:t>
            </a:r>
            <a:endParaRPr lang="zh-CN" altLang="en-US" baseline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10601C7-C19A-4CC3-9164-FE6667FFD8E0}"/>
              </a:ext>
            </a:extLst>
          </p:cNvPr>
          <p:cNvSpPr txBox="1"/>
          <p:nvPr/>
        </p:nvSpPr>
        <p:spPr>
          <a:xfrm>
            <a:off x="4490436" y="5975628"/>
            <a:ext cx="434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80</a:t>
            </a:r>
            <a:r>
              <a:rPr lang="en-US" altLang="zh-CN" baseline="0" dirty="0" smtClean="0"/>
              <a:t> GeV KL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09707433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49802</TotalTime>
  <Words>345</Words>
  <Application>Microsoft Office PowerPoint</Application>
  <PresentationFormat>全屏显示(4:3)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宋体</vt:lpstr>
      <vt:lpstr>Arial</vt:lpstr>
      <vt:lpstr>Cambria Math</vt:lpstr>
      <vt:lpstr>默认设计模板</vt:lpstr>
      <vt:lpstr>The Scintillating Glass AHCAL Simulation</vt:lpstr>
      <vt:lpstr>Simulation </vt:lpstr>
      <vt:lpstr>Simulation</vt:lpstr>
      <vt:lpstr>Simulation</vt:lpstr>
      <vt:lpstr>Simulation</vt:lpstr>
      <vt:lpstr>comparison</vt:lpstr>
      <vt:lpstr>Scintillating Glass 5</vt:lpstr>
      <vt:lpstr>Plastic and glass</vt:lpstr>
      <vt:lpstr>Plastic and glass</vt:lpstr>
      <vt:lpstr>Plastic and glass</vt:lpstr>
      <vt:lpstr>Summary and outlook</vt:lpstr>
      <vt:lpstr>PowerPoint 演示文稿</vt:lpstr>
      <vt:lpstr>comparison</vt:lpstr>
      <vt:lpstr>CALICE AHCAL</vt:lpstr>
      <vt:lpstr>CALICE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齐斌斌</dc:creator>
  <cp:lastModifiedBy>dell</cp:lastModifiedBy>
  <cp:revision>700</cp:revision>
  <cp:lastPrinted>1601-01-01T00:00:00Z</cp:lastPrinted>
  <dcterms:created xsi:type="dcterms:W3CDTF">1601-01-01T00:00:00Z</dcterms:created>
  <dcterms:modified xsi:type="dcterms:W3CDTF">2021-05-11T13:40:15Z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