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329" r:id="rId4"/>
    <p:sldId id="340" r:id="rId5"/>
    <p:sldId id="259" r:id="rId6"/>
    <p:sldId id="322" r:id="rId7"/>
    <p:sldId id="277" r:id="rId8"/>
    <p:sldId id="264" r:id="rId9"/>
    <p:sldId id="260" r:id="rId10"/>
    <p:sldId id="266" r:id="rId11"/>
    <p:sldId id="282" r:id="rId12"/>
    <p:sldId id="288" r:id="rId13"/>
    <p:sldId id="331" r:id="rId14"/>
    <p:sldId id="297" r:id="rId15"/>
    <p:sldId id="299" r:id="rId16"/>
    <p:sldId id="332" r:id="rId17"/>
    <p:sldId id="304" r:id="rId18"/>
    <p:sldId id="298" r:id="rId19"/>
    <p:sldId id="302" r:id="rId20"/>
    <p:sldId id="303" r:id="rId21"/>
    <p:sldId id="308" r:id="rId22"/>
    <p:sldId id="328" r:id="rId23"/>
    <p:sldId id="343" r:id="rId24"/>
    <p:sldId id="344" r:id="rId25"/>
    <p:sldId id="309" r:id="rId26"/>
    <p:sldId id="338" r:id="rId27"/>
    <p:sldId id="339" r:id="rId28"/>
    <p:sldId id="323" r:id="rId29"/>
    <p:sldId id="313" r:id="rId30"/>
    <p:sldId id="312" r:id="rId31"/>
    <p:sldId id="325" r:id="rId32"/>
    <p:sldId id="315" r:id="rId33"/>
    <p:sldId id="337" r:id="rId34"/>
    <p:sldId id="318" r:id="rId35"/>
    <p:sldId id="319" r:id="rId36"/>
    <p:sldId id="330" r:id="rId37"/>
    <p:sldId id="320" r:id="rId38"/>
    <p:sldId id="334" r:id="rId39"/>
    <p:sldId id="342" r:id="rId40"/>
  </p:sldIdLst>
  <p:sldSz cx="12192000" cy="6858000"/>
  <p:notesSz cx="6797675" cy="9928225"/>
  <p:custDataLst>
    <p:tags r:id="rId4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4578"/>
    <a:srgbClr val="0D0A0B"/>
    <a:srgbClr val="833022"/>
    <a:srgbClr val="FCFCFC"/>
    <a:srgbClr val="6EC9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254" autoAdjust="0"/>
  </p:normalViewPr>
  <p:slideViewPr>
    <p:cSldViewPr snapToGrid="0" showGuides="1">
      <p:cViewPr>
        <p:scale>
          <a:sx n="70" d="100"/>
          <a:sy n="70" d="100"/>
        </p:scale>
        <p:origin x="418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F048A-5573-4654-A26C-3BFA3359F2EA}" type="datetimeFigureOut">
              <a:rPr lang="zh-CN" altLang="en-US" smtClean="0"/>
              <a:t>2021/7/12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E1432-FA6B-41F6-BD0B-765BFFB1D3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0522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C8987-5FEB-43C2-9DB5-EFADFD8EA9E3}" type="datetimeFigureOut">
              <a:rPr lang="zh-CN" altLang="en-US" smtClean="0"/>
              <a:t>2021/7/12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7543D-8F90-43BB-AC0E-FE8A8503FC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92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Dalitz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plot contains different regions with \special" kinematics. 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central</a:t>
            </a:r>
            <a:r>
              <a:rPr lang="en-US" altLang="zh-CN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 corresponds to the case in which all three final particles fly apart at </a:t>
            </a:r>
            <a:r>
              <a:rPr lang="en-US" altLang="zh-CN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∼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120o angles</a:t>
            </a:r>
            <a:b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large energy (</a:t>
            </a:r>
            <a:r>
              <a:rPr lang="en-US" altLang="zh-CN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∼ </a:t>
            </a:r>
            <a:r>
              <a:rPr lang="en-US" altLang="zh-CN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mB</a:t>
            </a:r>
            <a:r>
              <a:rPr lang="en-US" altLang="zh-CN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3). 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corners correspond to the case in which one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finalstate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particle is approximately at rest (</a:t>
            </a:r>
            <a:r>
              <a:rPr lang="en-US" altLang="zh-CN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i.e.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soft), and the other two fly back-to-back with</a:t>
            </a:r>
            <a:b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large energy (</a:t>
            </a:r>
            <a:r>
              <a:rPr lang="en-US" altLang="zh-CN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∼ </a:t>
            </a:r>
            <a:r>
              <a:rPr lang="en-US" altLang="zh-CN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mB</a:t>
            </a:r>
            <a:r>
              <a:rPr lang="en-US" altLang="zh-CN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2). 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central part of the edges correspond to the case in which</a:t>
            </a:r>
            <a:r>
              <a:rPr lang="en-US" altLang="zh-CN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 particles move collinearly with large energy and the other particle recoils back. 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7543D-8F90-43BB-AC0E-FE8A8503FC0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098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7543D-8F90-43BB-AC0E-FE8A8503FC0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0586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4923-E739-46AE-8CE4-C6781B66BCFD}" type="datetimeFigureOut">
              <a:rPr lang="zh-CN" altLang="en-US" smtClean="0"/>
              <a:t>2021/7/12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4A29-81CD-4FC6-BF3D-0677D129DD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51420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4923-E739-46AE-8CE4-C6781B66BCFD}" type="datetimeFigureOut">
              <a:rPr lang="zh-CN" altLang="en-US" smtClean="0"/>
              <a:t>2021/7/12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4A29-81CD-4FC6-BF3D-0677D129DD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004727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4923-E739-46AE-8CE4-C6781B66BCFD}" type="datetimeFigureOut">
              <a:rPr lang="zh-CN" altLang="en-US" smtClean="0"/>
              <a:t>2021/7/12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4A29-81CD-4FC6-BF3D-0677D129DD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82550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4923-E739-46AE-8CE4-C6781B66BCFD}" type="datetimeFigureOut">
              <a:rPr lang="zh-CN" altLang="en-US" smtClean="0"/>
              <a:t>2021/7/12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4A29-81CD-4FC6-BF3D-0677D129DD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106537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4923-E739-46AE-8CE4-C6781B66BCFD}" type="datetimeFigureOut">
              <a:rPr lang="zh-CN" altLang="en-US" smtClean="0"/>
              <a:t>2021/7/12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4A29-81CD-4FC6-BF3D-0677D129DD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943747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4923-E739-46AE-8CE4-C6781B66BCFD}" type="datetimeFigureOut">
              <a:rPr lang="zh-CN" altLang="en-US" smtClean="0"/>
              <a:t>2021/7/12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4A29-81CD-4FC6-BF3D-0677D129DD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991300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4923-E739-46AE-8CE4-C6781B66BCFD}" type="datetimeFigureOut">
              <a:rPr lang="zh-CN" altLang="en-US" smtClean="0"/>
              <a:t>2021/7/12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4A29-81CD-4FC6-BF3D-0677D129DD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81924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4923-E739-46AE-8CE4-C6781B66BCFD}" type="datetimeFigureOut">
              <a:rPr lang="zh-CN" altLang="en-US" smtClean="0"/>
              <a:t>2021/7/12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4A29-81CD-4FC6-BF3D-0677D129DD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549759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4923-E739-46AE-8CE4-C6781B66BCFD}" type="datetimeFigureOut">
              <a:rPr lang="zh-CN" altLang="en-US" smtClean="0"/>
              <a:t>2021/7/12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4A29-81CD-4FC6-BF3D-0677D129DD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97141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4923-E739-46AE-8CE4-C6781B66BCFD}" type="datetimeFigureOut">
              <a:rPr lang="zh-CN" altLang="en-US" smtClean="0"/>
              <a:t>2021/7/12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4A29-81CD-4FC6-BF3D-0677D129DD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263672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4923-E739-46AE-8CE4-C6781B66BCFD}" type="datetimeFigureOut">
              <a:rPr lang="zh-CN" altLang="en-US" smtClean="0"/>
              <a:t>2021/7/12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64A29-81CD-4FC6-BF3D-0677D129DD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316077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84923-E739-46AE-8CE4-C6781B66BCFD}" type="datetimeFigureOut">
              <a:rPr lang="zh-CN" altLang="en-US" smtClean="0"/>
              <a:t>2021/7/12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64A29-81CD-4FC6-BF3D-0677D129DD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561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0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0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5082988"/>
            <a:ext cx="12192000" cy="1775012"/>
          </a:xfrm>
          <a:prstGeom prst="rect">
            <a:avLst/>
          </a:prstGeom>
          <a:solidFill>
            <a:srgbClr val="2B4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838200" y="5522922"/>
            <a:ext cx="5117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QCD group meeting</a:t>
            </a: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Qing Dao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777432" y="2911555"/>
            <a:ext cx="67631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Da-Cheng  Yan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Changzhou University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800" b="1" dirty="0">
                <a:solidFill>
                  <a:schemeClr val="bg1"/>
                </a:solidFill>
              </a:rPr>
              <a:t>2022/7/12</a:t>
            </a:r>
            <a:endParaRPr lang="zh-CN" altLang="en-US" sz="1800" b="1" dirty="0">
              <a:solidFill>
                <a:schemeClr val="bg1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675640E-ABFC-41E7-95EF-3E127B5264B3}"/>
              </a:ext>
            </a:extLst>
          </p:cNvPr>
          <p:cNvSpPr txBox="1"/>
          <p:nvPr/>
        </p:nvSpPr>
        <p:spPr>
          <a:xfrm>
            <a:off x="242887" y="955958"/>
            <a:ext cx="120538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i="1" dirty="0"/>
              <a:t>    </a:t>
            </a:r>
            <a:r>
              <a:rPr lang="en-US" altLang="zh-C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determination of two-meson distribution amplitudes </a:t>
            </a:r>
          </a:p>
          <a:p>
            <a:r>
              <a:rPr lang="en-US" altLang="zh-C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three-body B decays in the perturbative QCD approach</a:t>
            </a:r>
            <a:endParaRPr lang="zh-CN" alt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196513C-55FA-4678-B04D-D3E7CDFCD109}"/>
              </a:ext>
            </a:extLst>
          </p:cNvPr>
          <p:cNvSpPr txBox="1"/>
          <p:nvPr/>
        </p:nvSpPr>
        <p:spPr>
          <a:xfrm>
            <a:off x="975171" y="4078191"/>
            <a:ext cx="105893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collaboration with: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Li, Jun Hua, Zhou Rui, and Hsiang-nan Li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53873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0526B48B-1FF4-854C-931A-F782ECAC691C}"/>
              </a:ext>
            </a:extLst>
          </p:cNvPr>
          <p:cNvGrpSpPr/>
          <p:nvPr/>
        </p:nvGrpSpPr>
        <p:grpSpPr>
          <a:xfrm>
            <a:off x="1646466" y="615562"/>
            <a:ext cx="9473985" cy="6048504"/>
            <a:chOff x="2002249" y="985329"/>
            <a:chExt cx="8928548" cy="5526557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02249" y="985329"/>
              <a:ext cx="8928548" cy="5526557"/>
            </a:xfrm>
            <a:prstGeom prst="rect">
              <a:avLst/>
            </a:prstGeom>
          </p:spPr>
        </p:pic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6B43F6EE-195D-4983-A93B-7D80E47B8CEA}"/>
                </a:ext>
              </a:extLst>
            </p:cNvPr>
            <p:cNvSpPr/>
            <p:nvPr/>
          </p:nvSpPr>
          <p:spPr>
            <a:xfrm>
              <a:off x="6195060" y="1109712"/>
              <a:ext cx="2903220" cy="1679207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10" y="523666"/>
            <a:ext cx="3257298" cy="46166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63642" y="479922"/>
            <a:ext cx="3160394" cy="54354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63BC0E9-1F70-482D-834E-76B65E16B34C}"/>
              </a:ext>
            </a:extLst>
          </p:cNvPr>
          <p:cNvSpPr txBox="1"/>
          <p:nvPr/>
        </p:nvSpPr>
        <p:spPr>
          <a:xfrm>
            <a:off x="6000757" y="193934"/>
            <a:ext cx="35690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Quasi-two-body decays </a:t>
            </a:r>
            <a:endParaRPr lang="zh-CN" alt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06386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832269" y="95935"/>
            <a:ext cx="2527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项目背景</a:t>
            </a:r>
          </a:p>
        </p:txBody>
      </p:sp>
      <p:pic>
        <p:nvPicPr>
          <p:cNvPr id="41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5" y="1660527"/>
            <a:ext cx="4008437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9" y="1021293"/>
            <a:ext cx="4676776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039" y="2794001"/>
            <a:ext cx="4114800" cy="427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040" y="3687763"/>
            <a:ext cx="414178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3" y="4445001"/>
            <a:ext cx="55546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7" y="5229227"/>
            <a:ext cx="606107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图片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41" y="1053343"/>
            <a:ext cx="3502025" cy="65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6" name="直接连接符 55"/>
          <p:cNvCxnSpPr/>
          <p:nvPr/>
        </p:nvCxnSpPr>
        <p:spPr>
          <a:xfrm>
            <a:off x="6523037" y="1600248"/>
            <a:ext cx="345916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图片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40" y="6056315"/>
            <a:ext cx="5827713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图片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6097590"/>
            <a:ext cx="43846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图片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6" y="5251449"/>
            <a:ext cx="4306887" cy="47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图片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595" y="585824"/>
            <a:ext cx="53117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图片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556" y="672413"/>
            <a:ext cx="3046413" cy="40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58823" y="4412621"/>
            <a:ext cx="1131557" cy="70293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791717" y="6232572"/>
            <a:ext cx="1172139" cy="2324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856105" y="5345171"/>
            <a:ext cx="932539" cy="32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83422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3781ACA-4A10-4209-A69C-3884BDA45922}"/>
              </a:ext>
            </a:extLst>
          </p:cNvPr>
          <p:cNvSpPr/>
          <p:nvPr/>
        </p:nvSpPr>
        <p:spPr>
          <a:xfrm>
            <a:off x="5120640" y="6000750"/>
            <a:ext cx="857250" cy="4005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0616984-691C-43AC-86C6-2F8BAB9A86B6}"/>
              </a:ext>
            </a:extLst>
          </p:cNvPr>
          <p:cNvSpPr/>
          <p:nvPr/>
        </p:nvSpPr>
        <p:spPr>
          <a:xfrm>
            <a:off x="427951" y="138105"/>
            <a:ext cx="7840308" cy="838200"/>
          </a:xfrm>
          <a:prstGeom prst="rect">
            <a:avLst/>
          </a:prstGeom>
          <a:solidFill>
            <a:srgbClr val="2B4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8AB9794-0430-4513-B790-156CE3A999EE}"/>
              </a:ext>
            </a:extLst>
          </p:cNvPr>
          <p:cNvSpPr/>
          <p:nvPr/>
        </p:nvSpPr>
        <p:spPr>
          <a:xfrm>
            <a:off x="763791" y="264817"/>
            <a:ext cx="71686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Quasi-two-body decays in PQCD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88850DFE-088D-4265-8AEC-698112A83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78" y="1112527"/>
            <a:ext cx="8866124" cy="5600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12631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94" y="652868"/>
            <a:ext cx="9967906" cy="574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43781ACA-4A10-4209-A69C-3884BDA45922}"/>
              </a:ext>
            </a:extLst>
          </p:cNvPr>
          <p:cNvSpPr/>
          <p:nvPr/>
        </p:nvSpPr>
        <p:spPr>
          <a:xfrm>
            <a:off x="6401580" y="5724939"/>
            <a:ext cx="926871" cy="39604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20733933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F2AD41D9-9D60-45B3-B5B6-990A0507D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598" y="1049880"/>
            <a:ext cx="9940680" cy="397627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E964D62-DD54-44E7-BD12-BD20A0706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558" y="5410465"/>
            <a:ext cx="8984759" cy="3962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CAD0761-01CB-41C2-B1D3-A1669A7D947B}"/>
                  </a:ext>
                </a:extLst>
              </p:cNvPr>
              <p:cNvSpPr txBox="1"/>
              <p:nvPr/>
            </p:nvSpPr>
            <p:spPr>
              <a:xfrm>
                <a:off x="448058" y="235474"/>
                <a:ext cx="10571757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3200" b="1" i="1" dirty="0">
                    <a:solidFill>
                      <a:srgbClr val="2B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Typical LO diagrams for </a:t>
                </a:r>
                <a14:m>
                  <m:oMath xmlns:m="http://schemas.openxmlformats.org/officeDocument/2006/math">
                    <m:r>
                      <a:rPr lang="en-US" altLang="zh-CN" sz="3200" b="1" i="1" dirty="0" smtClean="0">
                        <a:solidFill>
                          <a:srgbClr val="2B4578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altLang="zh-CN" sz="3200" b="1" i="1" dirty="0" smtClean="0">
                        <a:solidFill>
                          <a:srgbClr val="2B457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sz="3200" b="1" i="1" dirty="0" smtClean="0">
                        <a:solidFill>
                          <a:srgbClr val="2B457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</m:t>
                    </m:r>
                    <m:sSub>
                      <m:sSubPr>
                        <m:ctrlPr>
                          <a:rPr lang="en-US" altLang="zh-CN" sz="3200" b="1" i="1" dirty="0" smtClean="0">
                            <a:solidFill>
                              <a:srgbClr val="2B457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1" i="1" dirty="0">
                            <a:solidFill>
                              <a:srgbClr val="2B457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zh-CN" sz="3200" b="1" i="1" dirty="0">
                            <a:solidFill>
                              <a:srgbClr val="2B457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altLang="zh-CN" sz="3200" b="1" i="1" dirty="0" smtClean="0">
                        <a:solidFill>
                          <a:srgbClr val="2B457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sz="3200" b="1" i="1" dirty="0" smtClean="0">
                            <a:solidFill>
                              <a:srgbClr val="2B457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1" i="1" dirty="0" smtClean="0">
                            <a:solidFill>
                              <a:srgbClr val="2B457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zh-CN" sz="3200" b="1" i="1" dirty="0" smtClean="0">
                            <a:solidFill>
                              <a:srgbClr val="2B457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altLang="zh-CN" sz="3200" b="1" i="1" dirty="0">
                            <a:solidFill>
                              <a:srgbClr val="2B457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1" i="1" dirty="0">
                            <a:solidFill>
                              <a:srgbClr val="2B457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zh-CN" sz="3200" b="1" i="1" dirty="0" smtClean="0">
                            <a:solidFill>
                              <a:srgbClr val="2B457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altLang="zh-CN" sz="3200" b="1" i="1" dirty="0">
                            <a:solidFill>
                              <a:srgbClr val="2B457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1" i="1" dirty="0">
                            <a:solidFill>
                              <a:srgbClr val="2B457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zh-CN" sz="3200" b="1" i="1" dirty="0" smtClean="0">
                            <a:solidFill>
                              <a:srgbClr val="2B457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altLang="zh-CN" sz="3200" b="1" dirty="0">
                    <a:solidFill>
                      <a:srgbClr val="2B457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decays</a:t>
                </a:r>
                <a:br>
                  <a:rPr lang="en-US" altLang="zh-CN" sz="3200" b="1" dirty="0">
                    <a:solidFill>
                      <a:srgbClr val="2B4578"/>
                    </a:solidFill>
                  </a:rPr>
                </a:br>
                <a:br>
                  <a:rPr lang="en-US" altLang="zh-CN" sz="3200" b="1" dirty="0">
                    <a:solidFill>
                      <a:srgbClr val="2B4578"/>
                    </a:solidFill>
                  </a:rPr>
                </a:br>
                <a:br>
                  <a:rPr lang="en-US" altLang="zh-CN" sz="2800" dirty="0"/>
                </a:br>
                <a:endParaRPr lang="zh-CN" altLang="en-US" sz="2800" b="1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CAD0761-01CB-41C2-B1D3-A1669A7D9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58" y="235474"/>
                <a:ext cx="10571757" cy="1938992"/>
              </a:xfrm>
              <a:prstGeom prst="rect">
                <a:avLst/>
              </a:prstGeom>
              <a:blipFill>
                <a:blip r:embed="rId4"/>
                <a:stretch>
                  <a:fillRect l="-1499" t="-47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149338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FDA4FC6-9A6B-4BAC-BBD1-F84C9C441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25" y="786048"/>
            <a:ext cx="10314921" cy="459256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43B00ED-7E6A-4861-842C-3F03346E8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528" y="5677085"/>
            <a:ext cx="6332769" cy="4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6441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>
            <a:extLst>
              <a:ext uri="{FF2B5EF4-FFF2-40B4-BE49-F238E27FC236}">
                <a16:creationId xmlns:a16="http://schemas.microsoft.com/office/drawing/2014/main" id="{130BBA6D-724A-41B2-9312-87973CFB4EB6}"/>
              </a:ext>
            </a:extLst>
          </p:cNvPr>
          <p:cNvSpPr txBox="1"/>
          <p:nvPr/>
        </p:nvSpPr>
        <p:spPr>
          <a:xfrm>
            <a:off x="99941" y="100250"/>
            <a:ext cx="93374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zh-CN" sz="3200" b="1" i="1" dirty="0">
                <a:solidFill>
                  <a:srgbClr val="2B45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meson momenta in light-cone coordinates</a:t>
            </a:r>
            <a:endParaRPr lang="zh-CN" altLang="en-US" sz="3200" b="1" i="1" dirty="0">
              <a:solidFill>
                <a:srgbClr val="2B45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3FEB5F66-190E-4270-A372-E6301751E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42" y="979739"/>
            <a:ext cx="10101197" cy="387488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0488BA5-A7BA-4FDF-9EB2-05BB3B7A8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4904" y="4567894"/>
            <a:ext cx="6598555" cy="1634037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F810E89-4B59-464D-82B0-E49D4A9DF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8787" y="6357315"/>
            <a:ext cx="5227773" cy="37341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5DADB45-B2C7-4FF2-B558-5B13462317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3326" y="6334453"/>
            <a:ext cx="891617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59595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43">
            <a:extLst>
              <a:ext uri="{FF2B5EF4-FFF2-40B4-BE49-F238E27FC236}">
                <a16:creationId xmlns:a16="http://schemas.microsoft.com/office/drawing/2014/main" id="{B54AEE67-1729-47A2-81DC-B3A4B4FEE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37" y="1866031"/>
            <a:ext cx="7885407" cy="222982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48F4F6D-855B-4BE5-8867-7BAAD3AFCA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482" y="763502"/>
            <a:ext cx="1716003" cy="46800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C949C13-61C7-4BE4-B59D-A8CFED77B4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482" y="4964385"/>
            <a:ext cx="7115768" cy="510702"/>
          </a:xfrm>
          <a:prstGeom prst="rect">
            <a:avLst/>
          </a:prstGeom>
        </p:spPr>
      </p:pic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15D61BA8-4A06-43F6-9DAE-95ECA8EF60F0}"/>
              </a:ext>
            </a:extLst>
          </p:cNvPr>
          <p:cNvSpPr/>
          <p:nvPr/>
        </p:nvSpPr>
        <p:spPr>
          <a:xfrm>
            <a:off x="1984241" y="1888765"/>
            <a:ext cx="1444487" cy="64620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8944389" y="1967329"/>
            <a:ext cx="28632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corrections from the </a:t>
            </a:r>
          </a:p>
          <a:p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final-state meson masses</a:t>
            </a:r>
            <a:endParaRPr lang="zh-CN" alt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F7C2F76-51C8-47D5-B3C8-7428393703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1715" y="987044"/>
            <a:ext cx="1724649" cy="791004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54B6E7CA-E60B-49C1-8130-97E0B1369C1A}"/>
              </a:ext>
            </a:extLst>
          </p:cNvPr>
          <p:cNvSpPr/>
          <p:nvPr/>
        </p:nvSpPr>
        <p:spPr>
          <a:xfrm>
            <a:off x="3481715" y="1059444"/>
            <a:ext cx="1601914" cy="71860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14985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2CEDE41F-78AF-4318-B62E-1256D3F1A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19" y="2350180"/>
            <a:ext cx="11804981" cy="884703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B8BD0F-5516-48CA-AA13-16C9A2AD58A0}" type="slidenum">
              <a:rPr lang="en-US" altLang="zh-CN" smtClean="0"/>
              <a:pPr>
                <a:defRPr/>
              </a:pPr>
              <a:t>18</a:t>
            </a:fld>
            <a:endParaRPr lang="en-US" altLang="zh-CN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77F3E53-3C3D-4FCF-B52B-1BDA52CFC313}"/>
              </a:ext>
            </a:extLst>
          </p:cNvPr>
          <p:cNvSpPr txBox="1"/>
          <p:nvPr/>
        </p:nvSpPr>
        <p:spPr>
          <a:xfrm>
            <a:off x="676516" y="1656397"/>
            <a:ext cx="60979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/>
              <a:t>P-Wave (Longitudinal  components):</a:t>
            </a:r>
            <a:endParaRPr lang="zh-CN" altLang="en-US" sz="2800" b="1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F55F927F-779B-4EC5-8B89-DA865D792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840" y="4290151"/>
            <a:ext cx="7605419" cy="2209992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0A693EA6-21F5-46FB-BB31-00463B39A8EB}"/>
              </a:ext>
            </a:extLst>
          </p:cNvPr>
          <p:cNvSpPr txBox="1"/>
          <p:nvPr/>
        </p:nvSpPr>
        <p:spPr>
          <a:xfrm>
            <a:off x="7626453" y="4366429"/>
            <a:ext cx="64693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Twist-2</a:t>
            </a:r>
            <a:endParaRPr lang="zh-CN" altLang="en-US" sz="32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5BE31DB-5D50-45F8-8BC3-742758BF824F}"/>
              </a:ext>
            </a:extLst>
          </p:cNvPr>
          <p:cNvSpPr txBox="1"/>
          <p:nvPr/>
        </p:nvSpPr>
        <p:spPr>
          <a:xfrm>
            <a:off x="7664828" y="5064072"/>
            <a:ext cx="64693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Twist-3</a:t>
            </a:r>
            <a:endParaRPr lang="zh-CN" altLang="en-US" sz="32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83CAF57-4933-42C1-9BEA-DFC830D3BF93}"/>
                  </a:ext>
                </a:extLst>
              </p:cNvPr>
              <p:cNvSpPr txBox="1"/>
              <p:nvPr/>
            </p:nvSpPr>
            <p:spPr>
              <a:xfrm>
                <a:off x="821468" y="3477899"/>
                <a:ext cx="1391646" cy="43088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800" dirty="0"/>
                  <a:t>=</a:t>
                </a:r>
                <a14:m>
                  <m:oMath xmlns:m="http://schemas.openxmlformats.org/officeDocument/2006/math">
                    <m:r>
                      <a:rPr lang="zh-CN" altLang="en-US" sz="2800" i="1" dirty="0" smtClean="0">
                        <a:latin typeface="Cambria Math" panose="02040503050406030204" pitchFamily="18" charset="0"/>
                      </a:rPr>
                      <m:t>𝜋𝜋</m:t>
                    </m:r>
                  </m:oMath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83CAF57-4933-42C1-9BEA-DFC830D3B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468" y="3477899"/>
                <a:ext cx="1391646" cy="430887"/>
              </a:xfrm>
              <a:prstGeom prst="rect">
                <a:avLst/>
              </a:prstGeom>
              <a:blipFill>
                <a:blip r:embed="rId4"/>
                <a:stretch>
                  <a:fillRect t="-24286" b="-5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文本框 31">
            <a:extLst>
              <a:ext uri="{FF2B5EF4-FFF2-40B4-BE49-F238E27FC236}">
                <a16:creationId xmlns:a16="http://schemas.microsoft.com/office/drawing/2014/main" id="{35BE31DB-5D50-45F8-8BC3-742758BF824F}"/>
              </a:ext>
            </a:extLst>
          </p:cNvPr>
          <p:cNvSpPr txBox="1"/>
          <p:nvPr/>
        </p:nvSpPr>
        <p:spPr>
          <a:xfrm>
            <a:off x="7664828" y="5843174"/>
            <a:ext cx="64693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Twist-3</a:t>
            </a:r>
            <a:endParaRPr lang="zh-CN" altLang="en-US" sz="32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76516" y="238971"/>
            <a:ext cx="1151548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 P-wave meson pair, we introduce the longitudinal polarization vector</a:t>
            </a:r>
          </a:p>
          <a:p>
            <a:endParaRPr lang="zh-CN" altLang="en-US" sz="2400" dirty="0"/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51CCDF60-C9B3-4EE7-92AF-F6F1A6CD3C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5500" y="756308"/>
            <a:ext cx="3148867" cy="81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43346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DD927F55-1BB1-4144-9473-761C4E258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33" y="759311"/>
            <a:ext cx="11140940" cy="204987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4BBFBE6-39C0-40A3-B0E1-63452AB52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33" y="3554998"/>
            <a:ext cx="6268498" cy="192673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407DCF-8232-4F10-BD8B-9AB505CC38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777" y="5836895"/>
            <a:ext cx="9533446" cy="579170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B027DECC-5EE7-4FA7-BD8B-79788140EB56}"/>
              </a:ext>
            </a:extLst>
          </p:cNvPr>
          <p:cNvSpPr/>
          <p:nvPr/>
        </p:nvSpPr>
        <p:spPr>
          <a:xfrm>
            <a:off x="757776" y="5836896"/>
            <a:ext cx="9658433" cy="57917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83CAF57-4933-42C1-9BEA-DFC830D3BF93}"/>
                  </a:ext>
                </a:extLst>
              </p:cNvPr>
              <p:cNvSpPr txBox="1"/>
              <p:nvPr/>
            </p:nvSpPr>
            <p:spPr>
              <a:xfrm>
                <a:off x="558430" y="186171"/>
                <a:ext cx="1391646" cy="43088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800" dirty="0"/>
                  <a:t>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i="1" dirty="0">
                        <a:latin typeface="Cambria Math" panose="02040503050406030204" pitchFamily="18" charset="0"/>
                      </a:rPr>
                      <m:t>K</m:t>
                    </m:r>
                    <m:r>
                      <a:rPr lang="zh-CN" altLang="en-US" sz="2800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83CAF57-4933-42C1-9BEA-DFC830D3B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30" y="186171"/>
                <a:ext cx="1391646" cy="430887"/>
              </a:xfrm>
              <a:prstGeom prst="rect">
                <a:avLst/>
              </a:prstGeom>
              <a:blipFill>
                <a:blip r:embed="rId5"/>
                <a:stretch>
                  <a:fillRect t="-24286" b="-5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83CAF57-4933-42C1-9BEA-DFC830D3BF93}"/>
                  </a:ext>
                </a:extLst>
              </p:cNvPr>
              <p:cNvSpPr txBox="1"/>
              <p:nvPr/>
            </p:nvSpPr>
            <p:spPr>
              <a:xfrm>
                <a:off x="558430" y="3102041"/>
                <a:ext cx="1391646" cy="43088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800" dirty="0"/>
                  <a:t>=</a:t>
                </a:r>
                <a14:m>
                  <m:oMath xmlns:m="http://schemas.openxmlformats.org/officeDocument/2006/math">
                    <m:r>
                      <a:rPr lang="en-US" altLang="zh-CN" sz="2800" b="0" i="1" dirty="0" smtClean="0">
                        <a:latin typeface="Cambria Math" panose="02040503050406030204" pitchFamily="18" charset="0"/>
                      </a:rPr>
                      <m:t>𝐾𝐾</m:t>
                    </m:r>
                  </m:oMath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83CAF57-4933-42C1-9BEA-DFC830D3B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30" y="3102041"/>
                <a:ext cx="1391646" cy="430887"/>
              </a:xfrm>
              <a:prstGeom prst="rect">
                <a:avLst/>
              </a:prstGeom>
              <a:blipFill>
                <a:blip r:embed="rId6"/>
                <a:stretch>
                  <a:fillRect t="-23944" b="-492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475820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4426857" cy="6857999"/>
          </a:xfrm>
          <a:prstGeom prst="rect">
            <a:avLst/>
          </a:prstGeom>
          <a:solidFill>
            <a:srgbClr val="2B4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74709" y="2639161"/>
            <a:ext cx="26885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Outline</a:t>
            </a:r>
            <a:endParaRPr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141855" y="3198166"/>
            <a:ext cx="16514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Outlook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FAEAD5DF-D1D7-4E40-8D91-354CDE776491}"/>
              </a:ext>
            </a:extLst>
          </p:cNvPr>
          <p:cNvGrpSpPr/>
          <p:nvPr/>
        </p:nvGrpSpPr>
        <p:grpSpPr>
          <a:xfrm>
            <a:off x="5057003" y="1795511"/>
            <a:ext cx="3648487" cy="438582"/>
            <a:chOff x="4512816" y="1197622"/>
            <a:chExt cx="3648487" cy="438582"/>
          </a:xfrm>
        </p:grpSpPr>
        <p:sp>
          <p:nvSpPr>
            <p:cNvPr id="20" name="圆角矩形 5">
              <a:extLst>
                <a:ext uri="{FF2B5EF4-FFF2-40B4-BE49-F238E27FC236}">
                  <a16:creationId xmlns:a16="http://schemas.microsoft.com/office/drawing/2014/main" id="{4858D83D-CF15-4A6D-B2D1-5EB2CFCD6E6D}"/>
                </a:ext>
              </a:extLst>
            </p:cNvPr>
            <p:cNvSpPr/>
            <p:nvPr/>
          </p:nvSpPr>
          <p:spPr>
            <a:xfrm>
              <a:off x="4512816" y="1272897"/>
              <a:ext cx="288032" cy="288032"/>
            </a:xfrm>
            <a:prstGeom prst="roundRect">
              <a:avLst/>
            </a:prstGeom>
            <a:solidFill>
              <a:srgbClr val="3A46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9C427C21-7D2A-4511-BB3C-E8BD8E1AA8D3}"/>
                </a:ext>
              </a:extLst>
            </p:cNvPr>
            <p:cNvSpPr/>
            <p:nvPr/>
          </p:nvSpPr>
          <p:spPr>
            <a:xfrm>
              <a:off x="4920943" y="1197622"/>
              <a:ext cx="3240360" cy="438582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r>
                <a:rPr lang="en-US" altLang="zh-CN" sz="2400" b="1" dirty="0">
                  <a:solidFill>
                    <a:srgbClr val="3A46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Motivation</a:t>
              </a:r>
              <a:endParaRPr lang="zh-CN" altLang="en-US" sz="2400" b="1" dirty="0">
                <a:solidFill>
                  <a:srgbClr val="3A46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5184E86C-6FA6-4BD2-A1E3-746D0CAE3348}"/>
              </a:ext>
            </a:extLst>
          </p:cNvPr>
          <p:cNvGrpSpPr/>
          <p:nvPr/>
        </p:nvGrpSpPr>
        <p:grpSpPr>
          <a:xfrm>
            <a:off x="5057003" y="2822323"/>
            <a:ext cx="3648487" cy="438582"/>
            <a:chOff x="4296138" y="2706506"/>
            <a:chExt cx="3648487" cy="438582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D9C15C7C-846F-446D-B112-4A80E1F39347}"/>
                </a:ext>
              </a:extLst>
            </p:cNvPr>
            <p:cNvSpPr/>
            <p:nvPr/>
          </p:nvSpPr>
          <p:spPr>
            <a:xfrm>
              <a:off x="4704265" y="2706506"/>
              <a:ext cx="3240360" cy="438582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r>
                <a:rPr lang="en-US" altLang="zh-CN" sz="2400" b="1" dirty="0">
                  <a:solidFill>
                    <a:srgbClr val="3A46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Framework</a:t>
              </a:r>
              <a:endParaRPr lang="zh-CN" altLang="en-US" sz="2400" b="1" dirty="0">
                <a:solidFill>
                  <a:srgbClr val="3A46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圆角矩形 15">
              <a:extLst>
                <a:ext uri="{FF2B5EF4-FFF2-40B4-BE49-F238E27FC236}">
                  <a16:creationId xmlns:a16="http://schemas.microsoft.com/office/drawing/2014/main" id="{5CE48C1F-F07F-4C3A-8FAB-4315D1A30797}"/>
                </a:ext>
              </a:extLst>
            </p:cNvPr>
            <p:cNvSpPr/>
            <p:nvPr/>
          </p:nvSpPr>
          <p:spPr>
            <a:xfrm>
              <a:off x="4296138" y="2760111"/>
              <a:ext cx="288032" cy="288032"/>
            </a:xfrm>
            <a:prstGeom prst="roundRect">
              <a:avLst/>
            </a:prstGeom>
            <a:solidFill>
              <a:srgbClr val="3A46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543BE3E3-EB83-42EC-9F2C-508209F8A6DE}"/>
              </a:ext>
            </a:extLst>
          </p:cNvPr>
          <p:cNvGrpSpPr/>
          <p:nvPr/>
        </p:nvGrpSpPr>
        <p:grpSpPr>
          <a:xfrm>
            <a:off x="5049335" y="3636629"/>
            <a:ext cx="3671881" cy="438582"/>
            <a:chOff x="4296138" y="2704096"/>
            <a:chExt cx="3671881" cy="438582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AE5A4D00-BAFF-474E-AE4B-B55A903B7749}"/>
                </a:ext>
              </a:extLst>
            </p:cNvPr>
            <p:cNvSpPr/>
            <p:nvPr/>
          </p:nvSpPr>
          <p:spPr>
            <a:xfrm>
              <a:off x="4727659" y="2704096"/>
              <a:ext cx="3240360" cy="438582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r>
                <a:rPr lang="en-US" altLang="zh-CN" sz="2400" b="1" dirty="0">
                  <a:solidFill>
                    <a:srgbClr val="3A46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Numerical results</a:t>
              </a:r>
              <a:endParaRPr lang="zh-CN" altLang="en-US" sz="2400" b="1" dirty="0">
                <a:solidFill>
                  <a:srgbClr val="3A46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7" name="圆角矩形 21">
              <a:extLst>
                <a:ext uri="{FF2B5EF4-FFF2-40B4-BE49-F238E27FC236}">
                  <a16:creationId xmlns:a16="http://schemas.microsoft.com/office/drawing/2014/main" id="{EA1F5031-42DF-40A7-828F-ADFF4EF2E6F7}"/>
                </a:ext>
              </a:extLst>
            </p:cNvPr>
            <p:cNvSpPr/>
            <p:nvPr/>
          </p:nvSpPr>
          <p:spPr>
            <a:xfrm>
              <a:off x="4296138" y="2760111"/>
              <a:ext cx="288032" cy="288032"/>
            </a:xfrm>
            <a:prstGeom prst="roundRect">
              <a:avLst/>
            </a:prstGeom>
            <a:solidFill>
              <a:srgbClr val="3A46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90093345-3AC6-4930-832B-217A37E04B95}"/>
              </a:ext>
            </a:extLst>
          </p:cNvPr>
          <p:cNvGrpSpPr/>
          <p:nvPr/>
        </p:nvGrpSpPr>
        <p:grpSpPr>
          <a:xfrm>
            <a:off x="5057003" y="4493230"/>
            <a:ext cx="4795656" cy="438582"/>
            <a:chOff x="4296138" y="2684836"/>
            <a:chExt cx="4795656" cy="438582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0077C8E8-07FD-4349-AE63-239CD45C4D2B}"/>
                </a:ext>
              </a:extLst>
            </p:cNvPr>
            <p:cNvSpPr/>
            <p:nvPr/>
          </p:nvSpPr>
          <p:spPr>
            <a:xfrm>
              <a:off x="4747185" y="2684836"/>
              <a:ext cx="4344609" cy="438582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r>
                <a:rPr lang="en-US" altLang="zh-CN" sz="2400" b="1" dirty="0">
                  <a:solidFill>
                    <a:srgbClr val="3A46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Summary and Outlook</a:t>
              </a:r>
              <a:endParaRPr lang="zh-CN" altLang="en-US" sz="2400" b="1" dirty="0">
                <a:solidFill>
                  <a:srgbClr val="3A46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0" name="圆角矩形 25">
              <a:extLst>
                <a:ext uri="{FF2B5EF4-FFF2-40B4-BE49-F238E27FC236}">
                  <a16:creationId xmlns:a16="http://schemas.microsoft.com/office/drawing/2014/main" id="{6E8BAD19-4BB1-4FA5-B1ED-1FEE1991DCA6}"/>
                </a:ext>
              </a:extLst>
            </p:cNvPr>
            <p:cNvSpPr/>
            <p:nvPr/>
          </p:nvSpPr>
          <p:spPr>
            <a:xfrm>
              <a:off x="4296138" y="2760111"/>
              <a:ext cx="288032" cy="288032"/>
            </a:xfrm>
            <a:prstGeom prst="roundRect">
              <a:avLst/>
            </a:prstGeom>
            <a:solidFill>
              <a:srgbClr val="3A46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矩形 30">
            <a:extLst>
              <a:ext uri="{FF2B5EF4-FFF2-40B4-BE49-F238E27FC236}">
                <a16:creationId xmlns:a16="http://schemas.microsoft.com/office/drawing/2014/main" id="{D11D9F96-6607-4765-A0DC-7D3BF4497EA3}"/>
              </a:ext>
            </a:extLst>
          </p:cNvPr>
          <p:cNvSpPr/>
          <p:nvPr/>
        </p:nvSpPr>
        <p:spPr>
          <a:xfrm>
            <a:off x="5038003" y="1884038"/>
            <a:ext cx="1224136" cy="31547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FE9E2C39-BA62-4EAB-B672-703EE3A40716}"/>
              </a:ext>
            </a:extLst>
          </p:cNvPr>
          <p:cNvSpPr/>
          <p:nvPr/>
        </p:nvSpPr>
        <p:spPr>
          <a:xfrm>
            <a:off x="5014609" y="2849278"/>
            <a:ext cx="1224136" cy="31547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09838878-F452-407F-87D4-D83C4863D31A}"/>
              </a:ext>
            </a:extLst>
          </p:cNvPr>
          <p:cNvSpPr/>
          <p:nvPr/>
        </p:nvSpPr>
        <p:spPr>
          <a:xfrm>
            <a:off x="5014609" y="3678924"/>
            <a:ext cx="1224136" cy="31547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342C1FA8-C782-47DE-969A-47B6B06EF153}"/>
              </a:ext>
            </a:extLst>
          </p:cNvPr>
          <p:cNvSpPr/>
          <p:nvPr/>
        </p:nvSpPr>
        <p:spPr>
          <a:xfrm>
            <a:off x="5038003" y="4541066"/>
            <a:ext cx="1224136" cy="31547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556334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>
            <a:extLst>
              <a:ext uri="{FF2B5EF4-FFF2-40B4-BE49-F238E27FC236}">
                <a16:creationId xmlns:a16="http://schemas.microsoft.com/office/drawing/2014/main" id="{4C220D3F-DE51-4928-ADB3-717E8F34E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892" y="5022745"/>
            <a:ext cx="876376" cy="3353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69B0E12-73B5-4EA4-86C1-6C8405B37F21}"/>
                  </a:ext>
                </a:extLst>
              </p:cNvPr>
              <p:cNvSpPr txBox="1"/>
              <p:nvPr/>
            </p:nvSpPr>
            <p:spPr>
              <a:xfrm>
                <a:off x="224412" y="182055"/>
                <a:ext cx="6097904" cy="6463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3200" b="1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Time-like form factors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sSub>
                          <m:sSubPr>
                            <m:ctrlPr>
                              <a:rPr lang="en-US" altLang="zh-CN" sz="3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altLang="zh-CN" sz="3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3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altLang="zh-CN" sz="3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</m:oMath>
                </a14:m>
                <a:endParaRPr lang="zh-CN" altLang="en-US" sz="32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69B0E12-73B5-4EA4-86C1-6C8405B37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412" y="182055"/>
                <a:ext cx="6097904" cy="646395"/>
              </a:xfrm>
              <a:prstGeom prst="rect">
                <a:avLst/>
              </a:prstGeom>
              <a:blipFill>
                <a:blip r:embed="rId3"/>
                <a:stretch>
                  <a:fillRect l="-2600" t="-13208" b="-198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图片 32">
            <a:extLst>
              <a:ext uri="{FF2B5EF4-FFF2-40B4-BE49-F238E27FC236}">
                <a16:creationId xmlns:a16="http://schemas.microsoft.com/office/drawing/2014/main" id="{4FBEA70B-84A6-4F2D-963F-3D011747B6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154" y="4954160"/>
            <a:ext cx="3817951" cy="556308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C55776DF-061A-4ABC-BC57-B4BDC16EC6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6139" y="4954160"/>
            <a:ext cx="1531753" cy="47248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412" y="1616765"/>
            <a:ext cx="11595652" cy="241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9174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F00192A8-9A00-47CB-A6F1-4F81812BEE0B}"/>
              </a:ext>
            </a:extLst>
          </p:cNvPr>
          <p:cNvSpPr txBox="1"/>
          <p:nvPr/>
        </p:nvSpPr>
        <p:spPr>
          <a:xfrm>
            <a:off x="174423" y="42440"/>
            <a:ext cx="85815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Branching ratio</a:t>
            </a:r>
            <a:endParaRPr lang="zh-CN" altLang="en-US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00EBDF4-518E-4221-BF8F-0C1E00FFE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66" y="1643269"/>
            <a:ext cx="9779175" cy="123308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50F719D-CF17-4B36-BAB0-D5DF028BA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04" y="4323682"/>
            <a:ext cx="6204526" cy="132798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7328E80-0E4A-4799-BA1E-4093095395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536" y="3295626"/>
            <a:ext cx="2366551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6520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64637"/>
            <a:ext cx="12192000" cy="5472608"/>
          </a:xfrm>
          <a:prstGeom prst="rect">
            <a:avLst/>
          </a:prstGeom>
          <a:solidFill>
            <a:srgbClr val="3A466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" name="矩形 2"/>
          <p:cNvSpPr/>
          <p:nvPr/>
        </p:nvSpPr>
        <p:spPr>
          <a:xfrm>
            <a:off x="0" y="41489"/>
            <a:ext cx="12192000" cy="5472608"/>
          </a:xfrm>
          <a:prstGeom prst="rect">
            <a:avLst/>
          </a:prstGeom>
          <a:solidFill>
            <a:srgbClr val="3A46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" name="圆角矩形 4"/>
          <p:cNvSpPr/>
          <p:nvPr/>
        </p:nvSpPr>
        <p:spPr>
          <a:xfrm>
            <a:off x="2169931" y="2350621"/>
            <a:ext cx="1082035" cy="10820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" name="矩形 5"/>
          <p:cNvSpPr/>
          <p:nvPr/>
        </p:nvSpPr>
        <p:spPr>
          <a:xfrm>
            <a:off x="3331944" y="2350621"/>
            <a:ext cx="7564320" cy="99565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dist"/>
            <a:r>
              <a:rPr lang="en-US" altLang="zh-CN" sz="587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Numerical results</a:t>
            </a:r>
            <a:endParaRPr lang="zh-CN" altLang="en-US" sz="587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" name="直接连接符 8"/>
          <p:cNvCxnSpPr>
            <a:cxnSpLocks/>
          </p:cNvCxnSpPr>
          <p:nvPr/>
        </p:nvCxnSpPr>
        <p:spPr>
          <a:xfrm flipV="1">
            <a:off x="3122886" y="3432660"/>
            <a:ext cx="7982436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2273436" y="2476142"/>
            <a:ext cx="1698900" cy="83099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4800" b="1" dirty="0">
                <a:solidFill>
                  <a:srgbClr val="3A46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4800" b="1" dirty="0">
              <a:solidFill>
                <a:srgbClr val="3A46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51636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E17F81F-F0DA-4D25-9409-55B352E43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531" y="2963832"/>
            <a:ext cx="11052137" cy="54835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02363" y="146292"/>
            <a:ext cx="83156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2B45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zh-CN" sz="3200" b="1" dirty="0" err="1">
                <a:solidFill>
                  <a:srgbClr val="2B45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Gegenbauer</a:t>
            </a:r>
            <a:r>
              <a:rPr lang="en-US" altLang="zh-CN" sz="3200" b="1" dirty="0">
                <a:solidFill>
                  <a:srgbClr val="2B45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-moment-independent database </a:t>
            </a:r>
            <a:endParaRPr lang="zh-CN" altLang="en-US" sz="3200" dirty="0">
              <a:solidFill>
                <a:srgbClr val="2B45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FBD7FC6C-7C82-4EFA-8591-6084F3B5B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607" y="1468338"/>
            <a:ext cx="5295670" cy="476739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5C6A6931-ED13-4B20-B618-D731F085313B}"/>
              </a:ext>
            </a:extLst>
          </p:cNvPr>
          <p:cNvGrpSpPr/>
          <p:nvPr/>
        </p:nvGrpSpPr>
        <p:grpSpPr>
          <a:xfrm>
            <a:off x="743531" y="4515286"/>
            <a:ext cx="10630821" cy="1332523"/>
            <a:chOff x="877031" y="4346515"/>
            <a:chExt cx="10630821" cy="1332523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B5497C5C-8048-4594-B410-AE82D60C1A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7031" y="4407161"/>
              <a:ext cx="10630821" cy="1150720"/>
            </a:xfrm>
            <a:prstGeom prst="rect">
              <a:avLst/>
            </a:prstGeom>
          </p:spPr>
        </p:pic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0C0279C4-8C1B-4FB0-89F4-AA936C5C6E58}"/>
                </a:ext>
              </a:extLst>
            </p:cNvPr>
            <p:cNvSpPr/>
            <p:nvPr/>
          </p:nvSpPr>
          <p:spPr>
            <a:xfrm>
              <a:off x="2662507" y="4955885"/>
              <a:ext cx="584939" cy="565979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D59B9266-4503-43B7-B715-1BE3C9504A3C}"/>
                </a:ext>
              </a:extLst>
            </p:cNvPr>
            <p:cNvSpPr/>
            <p:nvPr/>
          </p:nvSpPr>
          <p:spPr>
            <a:xfrm>
              <a:off x="6881541" y="4423744"/>
              <a:ext cx="606145" cy="565979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0FF0F09C-F3C7-4E1B-8FEF-E3A2AC5992A2}"/>
                </a:ext>
              </a:extLst>
            </p:cNvPr>
            <p:cNvSpPr/>
            <p:nvPr/>
          </p:nvSpPr>
          <p:spPr>
            <a:xfrm>
              <a:off x="3611806" y="4429370"/>
              <a:ext cx="606145" cy="565979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C87CDF2F-BA5A-445C-A05E-4834D24C602C}"/>
                </a:ext>
              </a:extLst>
            </p:cNvPr>
            <p:cNvSpPr/>
            <p:nvPr/>
          </p:nvSpPr>
          <p:spPr>
            <a:xfrm>
              <a:off x="4161100" y="4906024"/>
              <a:ext cx="710567" cy="741182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26125A8E-D18A-408D-840D-93590296F87D}"/>
                </a:ext>
              </a:extLst>
            </p:cNvPr>
            <p:cNvSpPr/>
            <p:nvPr/>
          </p:nvSpPr>
          <p:spPr>
            <a:xfrm>
              <a:off x="8308587" y="4388730"/>
              <a:ext cx="814118" cy="636006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494C1C91-8D75-4970-8744-B8BF8C9B450A}"/>
                </a:ext>
              </a:extLst>
            </p:cNvPr>
            <p:cNvSpPr/>
            <p:nvPr/>
          </p:nvSpPr>
          <p:spPr>
            <a:xfrm>
              <a:off x="5120563" y="4398118"/>
              <a:ext cx="790473" cy="669980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2B9A210E-461B-4EB6-9E19-C5B771A0BA4D}"/>
                </a:ext>
              </a:extLst>
            </p:cNvPr>
            <p:cNvSpPr/>
            <p:nvPr/>
          </p:nvSpPr>
          <p:spPr>
            <a:xfrm>
              <a:off x="9550578" y="4885390"/>
              <a:ext cx="1041222" cy="761815"/>
            </a:xfrm>
            <a:prstGeom prst="ellipse">
              <a:avLst/>
            </a:prstGeom>
            <a:noFill/>
            <a:ln w="38100">
              <a:solidFill>
                <a:srgbClr val="2B45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1FA44B9D-4443-4C3F-8A2D-35A824E4393A}"/>
                </a:ext>
              </a:extLst>
            </p:cNvPr>
            <p:cNvSpPr/>
            <p:nvPr/>
          </p:nvSpPr>
          <p:spPr>
            <a:xfrm>
              <a:off x="7748677" y="4937856"/>
              <a:ext cx="958100" cy="741182"/>
            </a:xfrm>
            <a:prstGeom prst="ellipse">
              <a:avLst/>
            </a:prstGeom>
            <a:noFill/>
            <a:ln w="38100">
              <a:solidFill>
                <a:srgbClr val="2B45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2F7DDB8A-B91C-42B0-8008-229682111CCC}"/>
                </a:ext>
              </a:extLst>
            </p:cNvPr>
            <p:cNvSpPr/>
            <p:nvPr/>
          </p:nvSpPr>
          <p:spPr>
            <a:xfrm>
              <a:off x="5923439" y="4920870"/>
              <a:ext cx="958101" cy="669979"/>
            </a:xfrm>
            <a:prstGeom prst="ellipse">
              <a:avLst/>
            </a:prstGeom>
            <a:noFill/>
            <a:ln w="38100">
              <a:solidFill>
                <a:srgbClr val="2B45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E29619F9-659B-4F9B-A7A6-7458C6C1D0FB}"/>
                </a:ext>
              </a:extLst>
            </p:cNvPr>
            <p:cNvSpPr/>
            <p:nvPr/>
          </p:nvSpPr>
          <p:spPr>
            <a:xfrm>
              <a:off x="2615508" y="4346515"/>
              <a:ext cx="814118" cy="636006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箭头: 下 32">
            <a:extLst>
              <a:ext uri="{FF2B5EF4-FFF2-40B4-BE49-F238E27FC236}">
                <a16:creationId xmlns:a16="http://schemas.microsoft.com/office/drawing/2014/main" id="{D3CF60AE-0DB0-4EEA-AC00-1694E763125B}"/>
              </a:ext>
            </a:extLst>
          </p:cNvPr>
          <p:cNvSpPr/>
          <p:nvPr/>
        </p:nvSpPr>
        <p:spPr>
          <a:xfrm>
            <a:off x="5777536" y="2095500"/>
            <a:ext cx="251789" cy="7471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箭头: 下 33">
            <a:extLst>
              <a:ext uri="{FF2B5EF4-FFF2-40B4-BE49-F238E27FC236}">
                <a16:creationId xmlns:a16="http://schemas.microsoft.com/office/drawing/2014/main" id="{9EBCA68E-9311-4EAA-8055-D38838BD5F21}"/>
              </a:ext>
            </a:extLst>
          </p:cNvPr>
          <p:cNvSpPr/>
          <p:nvPr/>
        </p:nvSpPr>
        <p:spPr>
          <a:xfrm>
            <a:off x="5777535" y="3607531"/>
            <a:ext cx="251789" cy="7471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948719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2363" y="146292"/>
            <a:ext cx="83156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2B45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zh-CN" sz="3200" b="1" dirty="0" err="1">
                <a:solidFill>
                  <a:srgbClr val="2B45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Gegenbauer</a:t>
            </a:r>
            <a:r>
              <a:rPr lang="en-US" altLang="zh-CN" sz="3200" b="1" dirty="0">
                <a:solidFill>
                  <a:srgbClr val="2B45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-moment-independent database </a:t>
            </a:r>
            <a:endParaRPr lang="zh-CN" altLang="en-US" sz="3200" dirty="0">
              <a:solidFill>
                <a:srgbClr val="2B45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118FA17-9808-482F-86C0-22C35E71AE0E}"/>
              </a:ext>
            </a:extLst>
          </p:cNvPr>
          <p:cNvGrpSpPr/>
          <p:nvPr/>
        </p:nvGrpSpPr>
        <p:grpSpPr>
          <a:xfrm>
            <a:off x="775335" y="1208578"/>
            <a:ext cx="9951929" cy="2999018"/>
            <a:chOff x="950883" y="1415522"/>
            <a:chExt cx="9951929" cy="2999018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66CA0330-38C3-4DF2-9668-9D2135543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0883" y="1415522"/>
              <a:ext cx="9951929" cy="2999018"/>
            </a:xfrm>
            <a:prstGeom prst="rect">
              <a:avLst/>
            </a:prstGeom>
          </p:spPr>
        </p:pic>
        <p:sp>
          <p:nvSpPr>
            <p:cNvPr id="4" name="椭圆 3"/>
            <p:cNvSpPr/>
            <p:nvPr/>
          </p:nvSpPr>
          <p:spPr>
            <a:xfrm>
              <a:off x="3641047" y="1552291"/>
              <a:ext cx="437322" cy="611046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38100">
                  <a:solidFill>
                    <a:srgbClr val="0070C0"/>
                  </a:solidFill>
                </a:ln>
                <a:noFill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2772500" y="2001112"/>
              <a:ext cx="437322" cy="611046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38100">
                  <a:solidFill>
                    <a:srgbClr val="0070C0"/>
                  </a:solidFill>
                </a:ln>
                <a:noFill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6583944" y="1541507"/>
              <a:ext cx="484132" cy="565979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38100">
                  <a:solidFill>
                    <a:srgbClr val="0070C0"/>
                  </a:solidFill>
                </a:ln>
                <a:noFill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940588" y="2472489"/>
              <a:ext cx="642954" cy="611046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38100">
                  <a:solidFill>
                    <a:srgbClr val="0070C0"/>
                  </a:solidFill>
                </a:ln>
                <a:noFill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4797607" y="2931820"/>
              <a:ext cx="638478" cy="611046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n w="38100">
                  <a:solidFill>
                    <a:srgbClr val="0070C0"/>
                  </a:solidFill>
                </a:ln>
                <a:noFill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7858958" y="2472489"/>
              <a:ext cx="700290" cy="611046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38100">
                  <a:solidFill>
                    <a:srgbClr val="0070C0"/>
                  </a:solidFill>
                </a:ln>
                <a:noFill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667269" y="3747608"/>
              <a:ext cx="546639" cy="611046"/>
            </a:xfrm>
            <a:prstGeom prst="ellips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38100">
                  <a:solidFill>
                    <a:srgbClr val="0070C0"/>
                  </a:solidFill>
                </a:ln>
                <a:noFill/>
              </a:endParaRPr>
            </a:p>
          </p:txBody>
        </p:sp>
      </p:grpSp>
      <p:sp>
        <p:nvSpPr>
          <p:cNvPr id="23" name="矩形 22">
            <a:extLst>
              <a:ext uri="{FF2B5EF4-FFF2-40B4-BE49-F238E27FC236}">
                <a16:creationId xmlns:a16="http://schemas.microsoft.com/office/drawing/2014/main" id="{77F50D86-D35E-4826-90FA-D61CB997C26A}"/>
              </a:ext>
            </a:extLst>
          </p:cNvPr>
          <p:cNvSpPr/>
          <p:nvPr/>
        </p:nvSpPr>
        <p:spPr>
          <a:xfrm>
            <a:off x="338397" y="4685108"/>
            <a:ext cx="107692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2B4578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Fit </a:t>
            </a:r>
            <a:r>
              <a:rPr lang="en-US" altLang="zh-CN" sz="2800" b="1" dirty="0" err="1">
                <a:solidFill>
                  <a:srgbClr val="2B4578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Gegenbauer</a:t>
            </a:r>
            <a:r>
              <a:rPr lang="en-US" altLang="zh-CN" sz="2800" b="1" dirty="0">
                <a:solidFill>
                  <a:srgbClr val="2B4578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moments of the </a:t>
            </a:r>
            <a:r>
              <a:rPr lang="en-US" altLang="zh-CN" sz="2800" b="1" dirty="0">
                <a:solidFill>
                  <a:srgbClr val="2B45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two-meson distribution amplitudes </a:t>
            </a:r>
            <a:r>
              <a:rPr lang="en-US" altLang="zh-CN" sz="2800" b="1" dirty="0">
                <a:solidFill>
                  <a:srgbClr val="2B4578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zh-CN" alt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en-US" sz="2800" b="1" dirty="0"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CAB00435-74BF-42F2-9613-A39A275AE5DD}"/>
                  </a:ext>
                </a:extLst>
              </p:cNvPr>
              <p:cNvSpPr txBox="1"/>
              <p:nvPr/>
            </p:nvSpPr>
            <p:spPr>
              <a:xfrm>
                <a:off x="775335" y="5433566"/>
                <a:ext cx="10641330" cy="888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𝜋𝜋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:</m:t>
                    </m:r>
                    <m:sSubSup>
                      <m:sSub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CN" sz="2800" b="0" i="0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bSup>
                  </m:oMath>
                </a14:m>
                <a:r>
                  <a:rPr lang="en-US" altLang="zh-CN" sz="2800" b="0" dirty="0"/>
                  <a:t>,</a:t>
                </a:r>
                <a:r>
                  <a:rPr lang="en-US" altLang="zh-CN" sz="28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                 </m:t>
                    </m:r>
                    <m:r>
                      <a:rPr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:</m:t>
                    </m:r>
                    <m:sSubSup>
                      <m:sSub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sSup>
                          <m:sSup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altLang="zh-CN" sz="280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altLang="zh-CN" sz="2800" dirty="0"/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                    </m:t>
                    </m:r>
                    <m:r>
                      <a:rPr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𝐾𝐾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:</m:t>
                    </m:r>
                    <m:sSubSup>
                      <m:sSub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endParaRPr lang="en-US" altLang="zh-CN" sz="2800" b="0" dirty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CAB00435-74BF-42F2-9613-A39A275AE5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335" y="5433566"/>
                <a:ext cx="10641330" cy="888128"/>
              </a:xfrm>
              <a:prstGeom prst="rect">
                <a:avLst/>
              </a:prstGeom>
              <a:blipFill>
                <a:blip r:embed="rId3"/>
                <a:stretch>
                  <a:fillRect t="-20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78114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92055F9E-E68B-448B-BF63-06AE85ADA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983" y="1576453"/>
            <a:ext cx="4404742" cy="151651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7F818D6-3523-4FFC-BF47-9E3775D88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535" y="3473307"/>
            <a:ext cx="1478408" cy="54868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B2F81176-AF52-4098-924D-555EAA347327}"/>
              </a:ext>
            </a:extLst>
          </p:cNvPr>
          <p:cNvSpPr txBox="1"/>
          <p:nvPr/>
        </p:nvSpPr>
        <p:spPr>
          <a:xfrm>
            <a:off x="1002983" y="3439289"/>
            <a:ext cx="63519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0D0A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</a:t>
            </a:r>
            <a:r>
              <a:rPr lang="zh-CN" altLang="en-US" sz="2800" dirty="0">
                <a:solidFill>
                  <a:srgbClr val="0D0A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rgbClr val="0D0A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zh-CN" altLang="en-US" sz="2800" dirty="0">
                <a:solidFill>
                  <a:srgbClr val="0D0A0B"/>
                </a:solidFill>
              </a:rPr>
              <a:t>：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90F957A-FFE9-4A8A-A055-CB2DD9EE88FB}"/>
              </a:ext>
            </a:extLst>
          </p:cNvPr>
          <p:cNvSpPr txBox="1"/>
          <p:nvPr/>
        </p:nvSpPr>
        <p:spPr>
          <a:xfrm>
            <a:off x="1002983" y="5048381"/>
            <a:ext cx="60979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fitted values: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F4EC5276-E179-4497-9864-3D50B3200A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0535" y="5028026"/>
            <a:ext cx="525826" cy="563929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F557C11E-4053-4A79-9246-EC3CD9B16F14}"/>
              </a:ext>
            </a:extLst>
          </p:cNvPr>
          <p:cNvSpPr/>
          <p:nvPr/>
        </p:nvSpPr>
        <p:spPr>
          <a:xfrm>
            <a:off x="404935" y="121456"/>
            <a:ext cx="3657241" cy="838200"/>
          </a:xfrm>
          <a:prstGeom prst="rect">
            <a:avLst/>
          </a:prstGeom>
          <a:solidFill>
            <a:srgbClr val="2B4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D2325C35-66BA-4975-B32B-93F75D529C00}"/>
              </a:ext>
            </a:extLst>
          </p:cNvPr>
          <p:cNvSpPr/>
          <p:nvPr/>
        </p:nvSpPr>
        <p:spPr>
          <a:xfrm>
            <a:off x="635412" y="228763"/>
            <a:ext cx="31250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Global fit</a:t>
            </a:r>
            <a:r>
              <a:rPr lang="en-US" altLang="zh-CN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solidFill>
                  <a:schemeClr val="bg1"/>
                </a:solidFill>
              </a:rPr>
              <a:t>(</a:t>
            </a:r>
            <a:r>
              <a:rPr lang="en-US" altLang="zh-CN" sz="3200" b="1" dirty="0" err="1">
                <a:solidFill>
                  <a:schemeClr val="bg1"/>
                </a:solidFill>
              </a:rPr>
              <a:t>lsq</a:t>
            </a:r>
            <a:r>
              <a:rPr lang="en-US" altLang="zh-CN" sz="3200" b="1" dirty="0">
                <a:solidFill>
                  <a:schemeClr val="bg1"/>
                </a:solidFill>
              </a:rPr>
              <a:t>) </a:t>
            </a:r>
          </a:p>
          <a:p>
            <a:pPr algn="dist"/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BF2364B-6ECA-430D-B861-8781A5BE46FD}"/>
              </a:ext>
            </a:extLst>
          </p:cNvPr>
          <p:cNvSpPr txBox="1"/>
          <p:nvPr/>
        </p:nvSpPr>
        <p:spPr>
          <a:xfrm>
            <a:off x="1002983" y="4227926"/>
            <a:ext cx="7425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(Measurements with significance larger than 3σ)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784CFC7-4374-4CBA-9713-5533B67F01FF}"/>
              </a:ext>
            </a:extLst>
          </p:cNvPr>
          <p:cNvSpPr txBox="1"/>
          <p:nvPr/>
        </p:nvSpPr>
        <p:spPr>
          <a:xfrm>
            <a:off x="1002983" y="6301247"/>
            <a:ext cx="79961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P. Lepage and C. </a:t>
            </a:r>
            <a:r>
              <a:rPr lang="en-US" altLang="zh-CN" dirty="0" err="1"/>
              <a:t>Gohlke</a:t>
            </a:r>
            <a:r>
              <a:rPr lang="en-US" altLang="zh-CN" dirty="0"/>
              <a:t>, </a:t>
            </a:r>
            <a:r>
              <a:rPr lang="en-US" altLang="zh-CN" dirty="0" err="1"/>
              <a:t>gplepage</a:t>
            </a:r>
            <a:r>
              <a:rPr lang="en-US" altLang="zh-CN" dirty="0"/>
              <a:t>/</a:t>
            </a:r>
            <a:r>
              <a:rPr lang="en-US" altLang="zh-CN" dirty="0" err="1"/>
              <a:t>lsqfit</a:t>
            </a:r>
            <a:r>
              <a:rPr lang="en-US" altLang="zh-CN" dirty="0"/>
              <a:t>: </a:t>
            </a:r>
            <a:r>
              <a:rPr lang="en-US" altLang="zh-CN" dirty="0" err="1"/>
              <a:t>lsqfit</a:t>
            </a:r>
            <a:r>
              <a:rPr lang="en-US" altLang="zh-CN" dirty="0"/>
              <a:t> version 11.7, </a:t>
            </a:r>
            <a:r>
              <a:rPr lang="en-US" altLang="zh-CN" dirty="0" err="1"/>
              <a:t>Zenodo</a:t>
            </a:r>
            <a:r>
              <a:rPr lang="en-US" altLang="zh-CN" dirty="0"/>
              <a:t>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6081322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78840E6C-69A9-48B3-B3F4-824EB489D437}"/>
              </a:ext>
            </a:extLst>
          </p:cNvPr>
          <p:cNvSpPr/>
          <p:nvPr/>
        </p:nvSpPr>
        <p:spPr>
          <a:xfrm>
            <a:off x="510973" y="192012"/>
            <a:ext cx="59993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2B45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data used in our fit</a:t>
            </a:r>
            <a:endParaRPr lang="zh-CN" altLang="en-US" sz="3200" dirty="0">
              <a:solidFill>
                <a:srgbClr val="2B45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4F33FF8-F2E5-46AF-9A05-8A33E54BC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6508" y="891801"/>
            <a:ext cx="4938188" cy="312447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C89A14E-43D6-44D2-A943-98CEC9D96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742" y="891801"/>
            <a:ext cx="5151566" cy="336071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5BBF3CD-92C1-436F-95A6-2E52CC702D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3655" y="4520372"/>
            <a:ext cx="5036653" cy="137754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77EF0043-AE26-42B6-9A78-B93531D20A67}"/>
              </a:ext>
            </a:extLst>
          </p:cNvPr>
          <p:cNvSpPr txBox="1"/>
          <p:nvPr/>
        </p:nvSpPr>
        <p:spPr>
          <a:xfrm>
            <a:off x="102735" y="1586889"/>
            <a:ext cx="60979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000" b="1" dirty="0">
                <a:solidFill>
                  <a:srgbClr val="0070C0"/>
                </a:solidFill>
              </a:rPr>
              <a:t>Channel:18</a:t>
            </a:r>
          </a:p>
          <a:p>
            <a:r>
              <a:rPr kumimoji="1" lang="en-US" altLang="zh-CN" sz="2000" b="1" dirty="0">
                <a:solidFill>
                  <a:srgbClr val="0070C0"/>
                </a:solidFill>
              </a:rPr>
              <a:t>Data:16</a:t>
            </a:r>
            <a:endParaRPr kumimoji="1" lang="zh-CN" alt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47919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5" name="表格 7">
                <a:extLst>
                  <a:ext uri="{FF2B5EF4-FFF2-40B4-BE49-F238E27FC236}">
                    <a16:creationId xmlns:a16="http://schemas.microsoft.com/office/drawing/2014/main" id="{3C2B761A-56D8-4A47-9716-A1B24FF93D5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1672791"/>
                  </p:ext>
                </p:extLst>
              </p:nvPr>
            </p:nvGraphicFramePr>
            <p:xfrm>
              <a:off x="1021058" y="4000300"/>
              <a:ext cx="10974999" cy="11939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50692">
                      <a:extLst>
                        <a:ext uri="{9D8B030D-6E8A-4147-A177-3AD203B41FA5}">
                          <a16:colId xmlns:a16="http://schemas.microsoft.com/office/drawing/2014/main" val="2907045792"/>
                        </a:ext>
                      </a:extLst>
                    </a:gridCol>
                    <a:gridCol w="1809750">
                      <a:extLst>
                        <a:ext uri="{9D8B030D-6E8A-4147-A177-3AD203B41FA5}">
                          <a16:colId xmlns:a16="http://schemas.microsoft.com/office/drawing/2014/main" val="687103989"/>
                        </a:ext>
                      </a:extLst>
                    </a:gridCol>
                    <a:gridCol w="1838325">
                      <a:extLst>
                        <a:ext uri="{9D8B030D-6E8A-4147-A177-3AD203B41FA5}">
                          <a16:colId xmlns:a16="http://schemas.microsoft.com/office/drawing/2014/main" val="1649479162"/>
                        </a:ext>
                      </a:extLst>
                    </a:gridCol>
                    <a:gridCol w="1943100">
                      <a:extLst>
                        <a:ext uri="{9D8B030D-6E8A-4147-A177-3AD203B41FA5}">
                          <a16:colId xmlns:a16="http://schemas.microsoft.com/office/drawing/2014/main" val="342035489"/>
                        </a:ext>
                      </a:extLst>
                    </a:gridCol>
                    <a:gridCol w="1866900">
                      <a:extLst>
                        <a:ext uri="{9D8B030D-6E8A-4147-A177-3AD203B41FA5}">
                          <a16:colId xmlns:a16="http://schemas.microsoft.com/office/drawing/2014/main" val="397281775"/>
                        </a:ext>
                      </a:extLst>
                    </a:gridCol>
                    <a:gridCol w="1966232">
                      <a:extLst>
                        <a:ext uri="{9D8B030D-6E8A-4147-A177-3AD203B41FA5}">
                          <a16:colId xmlns:a16="http://schemas.microsoft.com/office/drawing/2014/main" val="290556226"/>
                        </a:ext>
                      </a:extLst>
                    </a:gridCol>
                  </a:tblGrid>
                  <a:tr h="4928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 err="1">
                              <a:solidFill>
                                <a:srgbClr val="2B4578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Gegenbauer</a:t>
                          </a:r>
                          <a:r>
                            <a:rPr lang="en-US" altLang="zh-CN" sz="2000" b="1" dirty="0">
                              <a:solidFill>
                                <a:srgbClr val="2B4578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moments 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sSup>
                                    <m:sSupPr>
                                      <m:ctrlPr>
                                        <a:rPr lang="en-US" altLang="zh-CN" sz="2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𝑲</m:t>
                                      </m:r>
                                    </m:e>
                                    <m:sup>
                                      <m:r>
                                        <a:rPr lang="en-US" altLang="zh-CN" sz="2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sub>
                                <m:sup>
                                  <m:r>
                                    <a:rPr lang="en-US" altLang="zh-CN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</a:rPr>
                            <a:t>(Scenario I)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sSup>
                                    <m:sSupPr>
                                      <m:ctrlPr>
                                        <a:rPr lang="en-US" altLang="zh-CN" sz="2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𝑲</m:t>
                                      </m:r>
                                    </m:e>
                                    <m:sup>
                                      <m:r>
                                        <a:rPr lang="en-US" altLang="zh-CN" sz="2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sub>
                                <m:sup>
                                  <m:r>
                                    <a:rPr lang="en-US" altLang="zh-CN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</a:rPr>
                            <a:t>(Scenario I)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sSup>
                                    <m:sSupPr>
                                      <m:ctrlPr>
                                        <a:rPr lang="en-US" altLang="zh-CN" sz="2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𝑲</m:t>
                                      </m:r>
                                    </m:e>
                                    <m:sup>
                                      <m:r>
                                        <a:rPr lang="en-US" altLang="zh-CN" sz="2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sub>
                                <m:sup>
                                  <m:r>
                                    <a:rPr lang="en-US" altLang="zh-CN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</a:rPr>
                            <a:t>(Scenario II)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sSup>
                                    <m:sSupPr>
                                      <m:ctrlPr>
                                        <a:rPr lang="en-US" altLang="zh-CN" sz="2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𝑲</m:t>
                                      </m:r>
                                    </m:e>
                                    <m:sup>
                                      <m:r>
                                        <a:rPr lang="en-US" altLang="zh-CN" sz="2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sub>
                                <m:sup>
                                  <m:r>
                                    <a:rPr lang="en-US" altLang="zh-CN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</a:rPr>
                            <a:t>(Scenario II)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sSup>
                                    <m:sSupPr>
                                      <m:ctrlPr>
                                        <a:rPr lang="en-US" altLang="zh-CN" sz="2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𝑲</m:t>
                                      </m:r>
                                    </m:e>
                                    <m:sup>
                                      <m:r>
                                        <a:rPr lang="en-US" altLang="zh-CN" sz="2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sub>
                                <m:sup>
                                  <m:r>
                                    <a:rPr lang="en-US" altLang="zh-CN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</a:rPr>
                            <a:t>(Scenario II)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0612598"/>
                      </a:ext>
                    </a:extLst>
                  </a:tr>
                  <a:tr h="4928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Our Result</a:t>
                          </a:r>
                          <a:endParaRPr lang="zh-CN" alt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ACC19B">
                            <a:alpha val="47059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1" dirty="0">
                              <a:solidFill>
                                <a:schemeClr val="tx1"/>
                              </a:solidFill>
                            </a:rPr>
                            <a:t>0.31 ± 0.16</a:t>
                          </a:r>
                          <a:endParaRPr lang="zh-CN" alt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ACC19B">
                            <a:alpha val="47059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1" dirty="0">
                              <a:solidFill>
                                <a:schemeClr val="tx1"/>
                              </a:solidFill>
                            </a:rPr>
                            <a:t>1.19 ± 0.10</a:t>
                          </a:r>
                          <a:endParaRPr lang="zh-CN" alt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ACC19B">
                            <a:alpha val="47059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1" dirty="0">
                              <a:solidFill>
                                <a:schemeClr val="tx1"/>
                              </a:solidFill>
                            </a:rPr>
                            <a:t>0.57 ± 0.20</a:t>
                          </a:r>
                          <a:endParaRPr lang="zh-CN" alt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ACC19B">
                            <a:alpha val="47059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1" dirty="0">
                              <a:solidFill>
                                <a:schemeClr val="tx1"/>
                              </a:solidFill>
                            </a:rPr>
                            <a:t>1.13 ± 0.32</a:t>
                          </a:r>
                          <a:endParaRPr lang="zh-CN" alt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ACC19B">
                            <a:alpha val="47059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1" dirty="0">
                              <a:solidFill>
                                <a:schemeClr val="tx1"/>
                              </a:solidFill>
                            </a:rPr>
                            <a:t>−0.85 ± 0.16 </a:t>
                          </a:r>
                          <a:endParaRPr lang="zh-CN" alt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ACC19B">
                            <a:alpha val="47059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4228954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5" name="表格 7">
                <a:extLst>
                  <a:ext uri="{FF2B5EF4-FFF2-40B4-BE49-F238E27FC236}">
                    <a16:creationId xmlns:a16="http://schemas.microsoft.com/office/drawing/2014/main" id="{3C2B761A-56D8-4A47-9716-A1B24FF93D5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1672791"/>
                  </p:ext>
                </p:extLst>
              </p:nvPr>
            </p:nvGraphicFramePr>
            <p:xfrm>
              <a:off x="1021058" y="4000300"/>
              <a:ext cx="10974999" cy="11939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50692">
                      <a:extLst>
                        <a:ext uri="{9D8B030D-6E8A-4147-A177-3AD203B41FA5}">
                          <a16:colId xmlns:a16="http://schemas.microsoft.com/office/drawing/2014/main" val="2907045792"/>
                        </a:ext>
                      </a:extLst>
                    </a:gridCol>
                    <a:gridCol w="1809750">
                      <a:extLst>
                        <a:ext uri="{9D8B030D-6E8A-4147-A177-3AD203B41FA5}">
                          <a16:colId xmlns:a16="http://schemas.microsoft.com/office/drawing/2014/main" val="687103989"/>
                        </a:ext>
                      </a:extLst>
                    </a:gridCol>
                    <a:gridCol w="1838325">
                      <a:extLst>
                        <a:ext uri="{9D8B030D-6E8A-4147-A177-3AD203B41FA5}">
                          <a16:colId xmlns:a16="http://schemas.microsoft.com/office/drawing/2014/main" val="1649479162"/>
                        </a:ext>
                      </a:extLst>
                    </a:gridCol>
                    <a:gridCol w="1943100">
                      <a:extLst>
                        <a:ext uri="{9D8B030D-6E8A-4147-A177-3AD203B41FA5}">
                          <a16:colId xmlns:a16="http://schemas.microsoft.com/office/drawing/2014/main" val="342035489"/>
                        </a:ext>
                      </a:extLst>
                    </a:gridCol>
                    <a:gridCol w="1866900">
                      <a:extLst>
                        <a:ext uri="{9D8B030D-6E8A-4147-A177-3AD203B41FA5}">
                          <a16:colId xmlns:a16="http://schemas.microsoft.com/office/drawing/2014/main" val="397281775"/>
                        </a:ext>
                      </a:extLst>
                    </a:gridCol>
                    <a:gridCol w="1966232">
                      <a:extLst>
                        <a:ext uri="{9D8B030D-6E8A-4147-A177-3AD203B41FA5}">
                          <a16:colId xmlns:a16="http://schemas.microsoft.com/office/drawing/2014/main" val="290556226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 err="1">
                              <a:solidFill>
                                <a:srgbClr val="2B4578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Gegenbauer</a:t>
                          </a:r>
                          <a:r>
                            <a:rPr lang="en-US" altLang="zh-CN" sz="2000" b="1" dirty="0">
                              <a:solidFill>
                                <a:srgbClr val="2B4578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moments 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85859" t="-4310" r="-422559" b="-78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82781" t="-4310" r="-315563" b="-78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67712" t="-4310" r="-198746" b="-78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83333" t="-4310" r="-107190" b="-78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457895" t="-4310" r="-1548" b="-78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0612598"/>
                      </a:ext>
                    </a:extLst>
                  </a:tr>
                  <a:tr h="4928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Our Result</a:t>
                          </a:r>
                          <a:endParaRPr lang="zh-CN" alt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ACC19B">
                            <a:alpha val="47059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1" dirty="0">
                              <a:solidFill>
                                <a:schemeClr val="tx1"/>
                              </a:solidFill>
                            </a:rPr>
                            <a:t>0.31 ± 0.16</a:t>
                          </a:r>
                          <a:endParaRPr lang="zh-CN" alt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ACC19B">
                            <a:alpha val="47059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1" dirty="0">
                              <a:solidFill>
                                <a:schemeClr val="tx1"/>
                              </a:solidFill>
                            </a:rPr>
                            <a:t>1.19 ± 0.10</a:t>
                          </a:r>
                          <a:endParaRPr lang="zh-CN" alt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ACC19B">
                            <a:alpha val="47059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1" dirty="0">
                              <a:solidFill>
                                <a:schemeClr val="tx1"/>
                              </a:solidFill>
                            </a:rPr>
                            <a:t>0.57 ± 0.20</a:t>
                          </a:r>
                          <a:endParaRPr lang="zh-CN" alt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ACC19B">
                            <a:alpha val="47059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1" dirty="0">
                              <a:solidFill>
                                <a:schemeClr val="tx1"/>
                              </a:solidFill>
                            </a:rPr>
                            <a:t>1.13 ± 0.32</a:t>
                          </a:r>
                          <a:endParaRPr lang="zh-CN" alt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ACC19B">
                            <a:alpha val="47059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1" dirty="0">
                              <a:solidFill>
                                <a:schemeClr val="tx1"/>
                              </a:solidFill>
                            </a:rPr>
                            <a:t>−0.85 ± 0.16 </a:t>
                          </a:r>
                          <a:endParaRPr lang="zh-CN" alt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ACC19B">
                            <a:alpha val="47059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4228954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6" name="表格 7">
                <a:extLst>
                  <a:ext uri="{FF2B5EF4-FFF2-40B4-BE49-F238E27FC236}">
                    <a16:creationId xmlns:a16="http://schemas.microsoft.com/office/drawing/2014/main" id="{9C8EAD16-0A72-41F3-85EA-CBEAC27224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41591289"/>
                  </p:ext>
                </p:extLst>
              </p:nvPr>
            </p:nvGraphicFramePr>
            <p:xfrm>
              <a:off x="1021058" y="2094951"/>
              <a:ext cx="9965224" cy="11939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17367">
                      <a:extLst>
                        <a:ext uri="{9D8B030D-6E8A-4147-A177-3AD203B41FA5}">
                          <a16:colId xmlns:a16="http://schemas.microsoft.com/office/drawing/2014/main" val="2907045792"/>
                        </a:ext>
                      </a:extLst>
                    </a:gridCol>
                    <a:gridCol w="1548472">
                      <a:extLst>
                        <a:ext uri="{9D8B030D-6E8A-4147-A177-3AD203B41FA5}">
                          <a16:colId xmlns:a16="http://schemas.microsoft.com/office/drawing/2014/main" val="687103989"/>
                        </a:ext>
                      </a:extLst>
                    </a:gridCol>
                    <a:gridCol w="1699846">
                      <a:extLst>
                        <a:ext uri="{9D8B030D-6E8A-4147-A177-3AD203B41FA5}">
                          <a16:colId xmlns:a16="http://schemas.microsoft.com/office/drawing/2014/main" val="1649479162"/>
                        </a:ext>
                      </a:extLst>
                    </a:gridCol>
                    <a:gridCol w="1699846">
                      <a:extLst>
                        <a:ext uri="{9D8B030D-6E8A-4147-A177-3AD203B41FA5}">
                          <a16:colId xmlns:a16="http://schemas.microsoft.com/office/drawing/2014/main" val="342035489"/>
                        </a:ext>
                      </a:extLst>
                    </a:gridCol>
                    <a:gridCol w="1699846">
                      <a:extLst>
                        <a:ext uri="{9D8B030D-6E8A-4147-A177-3AD203B41FA5}">
                          <a16:colId xmlns:a16="http://schemas.microsoft.com/office/drawing/2014/main" val="397281775"/>
                        </a:ext>
                      </a:extLst>
                    </a:gridCol>
                    <a:gridCol w="1699847">
                      <a:extLst>
                        <a:ext uri="{9D8B030D-6E8A-4147-A177-3AD203B41FA5}">
                          <a16:colId xmlns:a16="http://schemas.microsoft.com/office/drawing/2014/main" val="290556226"/>
                        </a:ext>
                      </a:extLst>
                    </a:gridCol>
                  </a:tblGrid>
                  <a:tr h="4928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 err="1">
                              <a:solidFill>
                                <a:srgbClr val="2B4578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Gegenbauer</a:t>
                          </a:r>
                          <a:r>
                            <a:rPr lang="en-US" altLang="zh-CN" sz="2000" b="1" dirty="0">
                              <a:solidFill>
                                <a:srgbClr val="2B4578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moments 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𝝆</m:t>
                                    </m:r>
                                  </m:sub>
                                  <m:sup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𝝆</m:t>
                                    </m:r>
                                  </m:sub>
                                  <m:sup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𝝆</m:t>
                                    </m:r>
                                  </m:sub>
                                  <m:sup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𝝓</m:t>
                                    </m:r>
                                  </m:sub>
                                  <m:sup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0612598"/>
                      </a:ext>
                    </a:extLst>
                  </a:tr>
                  <a:tr h="4928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Our Result</a:t>
                          </a:r>
                        </a:p>
                      </a:txBody>
                      <a:tcPr anchor="ctr">
                        <a:solidFill>
                          <a:srgbClr val="ACC19B">
                            <a:alpha val="47059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1" dirty="0">
                              <a:solidFill>
                                <a:schemeClr val="tx1"/>
                              </a:solidFill>
                            </a:rPr>
                            <a:t>0.08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2000" b="1" dirty="0">
                              <a:solidFill>
                                <a:schemeClr val="tx1"/>
                              </a:solidFill>
                            </a:rPr>
                            <a:t>0.13</a:t>
                          </a:r>
                          <a:endParaRPr lang="zh-CN" alt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ACC19B">
                            <a:alpha val="47059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b="1" dirty="0">
                              <a:solidFill>
                                <a:schemeClr val="tx1"/>
                              </a:solidFill>
                            </a:rPr>
                            <a:t>−</a:t>
                          </a:r>
                          <a:r>
                            <a:rPr lang="en-US" altLang="zh-CN" sz="2000" b="1" dirty="0">
                              <a:solidFill>
                                <a:schemeClr val="tx1"/>
                              </a:solidFill>
                            </a:rPr>
                            <a:t>0.23 ± 0.24</a:t>
                          </a:r>
                          <a:endParaRPr lang="zh-CN" alt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ACC19B">
                            <a:alpha val="47059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b="1" dirty="0">
                              <a:solidFill>
                                <a:schemeClr val="tx1"/>
                              </a:solidFill>
                            </a:rPr>
                            <a:t>−</a:t>
                          </a:r>
                          <a:r>
                            <a:rPr lang="en-US" altLang="zh-CN" sz="2000" b="1" dirty="0">
                              <a:solidFill>
                                <a:schemeClr val="tx1"/>
                              </a:solidFill>
                            </a:rPr>
                            <a:t>0.35 ± 0.06 </a:t>
                          </a:r>
                          <a:endParaRPr lang="zh-CN" alt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ACC19B">
                            <a:alpha val="47059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b="1" dirty="0">
                              <a:solidFill>
                                <a:schemeClr val="tx1"/>
                              </a:solidFill>
                            </a:rPr>
                            <a:t>−</a:t>
                          </a:r>
                          <a:r>
                            <a:rPr lang="en-US" altLang="zh-CN" sz="2000" b="1" dirty="0">
                              <a:solidFill>
                                <a:schemeClr val="tx1"/>
                              </a:solidFill>
                            </a:rPr>
                            <a:t>0.31 ± 0.19</a:t>
                          </a:r>
                          <a:endParaRPr lang="zh-CN" alt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ACC19B">
                            <a:alpha val="47059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400" b="1" dirty="0"/>
                        </a:p>
                      </a:txBody>
                      <a:tcPr anchor="ctr">
                        <a:solidFill>
                          <a:srgbClr val="ACC19B">
                            <a:alpha val="47059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4228954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6" name="表格 7">
                <a:extLst>
                  <a:ext uri="{FF2B5EF4-FFF2-40B4-BE49-F238E27FC236}">
                    <a16:creationId xmlns:a16="http://schemas.microsoft.com/office/drawing/2014/main" id="{9C8EAD16-0A72-41F3-85EA-CBEAC27224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41591289"/>
                  </p:ext>
                </p:extLst>
              </p:nvPr>
            </p:nvGraphicFramePr>
            <p:xfrm>
              <a:off x="1021058" y="2094951"/>
              <a:ext cx="9965224" cy="11939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17367">
                      <a:extLst>
                        <a:ext uri="{9D8B030D-6E8A-4147-A177-3AD203B41FA5}">
                          <a16:colId xmlns:a16="http://schemas.microsoft.com/office/drawing/2014/main" val="2907045792"/>
                        </a:ext>
                      </a:extLst>
                    </a:gridCol>
                    <a:gridCol w="1548472">
                      <a:extLst>
                        <a:ext uri="{9D8B030D-6E8A-4147-A177-3AD203B41FA5}">
                          <a16:colId xmlns:a16="http://schemas.microsoft.com/office/drawing/2014/main" val="687103989"/>
                        </a:ext>
                      </a:extLst>
                    </a:gridCol>
                    <a:gridCol w="1699846">
                      <a:extLst>
                        <a:ext uri="{9D8B030D-6E8A-4147-A177-3AD203B41FA5}">
                          <a16:colId xmlns:a16="http://schemas.microsoft.com/office/drawing/2014/main" val="1649479162"/>
                        </a:ext>
                      </a:extLst>
                    </a:gridCol>
                    <a:gridCol w="1699846">
                      <a:extLst>
                        <a:ext uri="{9D8B030D-6E8A-4147-A177-3AD203B41FA5}">
                          <a16:colId xmlns:a16="http://schemas.microsoft.com/office/drawing/2014/main" val="342035489"/>
                        </a:ext>
                      </a:extLst>
                    </a:gridCol>
                    <a:gridCol w="1699846">
                      <a:extLst>
                        <a:ext uri="{9D8B030D-6E8A-4147-A177-3AD203B41FA5}">
                          <a16:colId xmlns:a16="http://schemas.microsoft.com/office/drawing/2014/main" val="397281775"/>
                        </a:ext>
                      </a:extLst>
                    </a:gridCol>
                    <a:gridCol w="1699847">
                      <a:extLst>
                        <a:ext uri="{9D8B030D-6E8A-4147-A177-3AD203B41FA5}">
                          <a16:colId xmlns:a16="http://schemas.microsoft.com/office/drawing/2014/main" val="290556226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 err="1">
                              <a:solidFill>
                                <a:srgbClr val="2B4578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Gegenbauer</a:t>
                          </a:r>
                          <a:r>
                            <a:rPr lang="en-US" altLang="zh-CN" sz="2000" b="1" dirty="0">
                              <a:solidFill>
                                <a:srgbClr val="2B4578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moments 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05118" t="-4310" r="-440945" b="-793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86738" t="-4310" r="-301434" b="-793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86738" t="-4310" r="-201434" b="-793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86738" t="-4310" r="-101434" b="-793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0612598"/>
                      </a:ext>
                    </a:extLst>
                  </a:tr>
                  <a:tr h="4928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Our Result</a:t>
                          </a:r>
                        </a:p>
                      </a:txBody>
                      <a:tcPr anchor="ctr">
                        <a:solidFill>
                          <a:srgbClr val="ACC19B">
                            <a:alpha val="47059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5118" t="-149383" r="-440945" b="-135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b="1" dirty="0">
                              <a:solidFill>
                                <a:schemeClr val="tx1"/>
                              </a:solidFill>
                            </a:rPr>
                            <a:t>−</a:t>
                          </a:r>
                          <a:r>
                            <a:rPr lang="en-US" altLang="zh-CN" sz="2000" b="1" dirty="0">
                              <a:solidFill>
                                <a:schemeClr val="tx1"/>
                              </a:solidFill>
                            </a:rPr>
                            <a:t>0.23 ± 0.24</a:t>
                          </a:r>
                          <a:endParaRPr lang="zh-CN" alt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ACC19B">
                            <a:alpha val="47059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b="1" dirty="0">
                              <a:solidFill>
                                <a:schemeClr val="tx1"/>
                              </a:solidFill>
                            </a:rPr>
                            <a:t>−</a:t>
                          </a:r>
                          <a:r>
                            <a:rPr lang="en-US" altLang="zh-CN" sz="2000" b="1" dirty="0">
                              <a:solidFill>
                                <a:schemeClr val="tx1"/>
                              </a:solidFill>
                            </a:rPr>
                            <a:t>0.35 ± 0.06 </a:t>
                          </a:r>
                          <a:endParaRPr lang="zh-CN" alt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ACC19B">
                            <a:alpha val="47059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b="1" dirty="0">
                              <a:solidFill>
                                <a:schemeClr val="tx1"/>
                              </a:solidFill>
                            </a:rPr>
                            <a:t>−</a:t>
                          </a:r>
                          <a:r>
                            <a:rPr lang="en-US" altLang="zh-CN" sz="2000" b="1" dirty="0">
                              <a:solidFill>
                                <a:schemeClr val="tx1"/>
                              </a:solidFill>
                            </a:rPr>
                            <a:t>0.31 ± 0.19</a:t>
                          </a:r>
                          <a:endParaRPr lang="zh-CN" alt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ACC19B">
                            <a:alpha val="47059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400" b="1" dirty="0"/>
                        </a:p>
                      </a:txBody>
                      <a:tcPr anchor="ctr">
                        <a:solidFill>
                          <a:srgbClr val="ACC19B">
                            <a:alpha val="47059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4228954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7" name="文本框 26">
            <a:extLst>
              <a:ext uri="{FF2B5EF4-FFF2-40B4-BE49-F238E27FC236}">
                <a16:creationId xmlns:a16="http://schemas.microsoft.com/office/drawing/2014/main" id="{B1457551-F903-45CB-92E8-21B1A3E1B9C9}"/>
              </a:ext>
            </a:extLst>
          </p:cNvPr>
          <p:cNvSpPr txBox="1"/>
          <p:nvPr/>
        </p:nvSpPr>
        <p:spPr>
          <a:xfrm>
            <a:off x="1021058" y="1103879"/>
            <a:ext cx="102603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2B45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fitted </a:t>
            </a:r>
            <a:r>
              <a:rPr lang="en-US" altLang="zh-CN" sz="2400" b="1" dirty="0" err="1">
                <a:solidFill>
                  <a:srgbClr val="2B45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Gegenbauer</a:t>
            </a:r>
            <a:r>
              <a:rPr lang="en-US" altLang="zh-CN" sz="2400" b="1" dirty="0">
                <a:solidFill>
                  <a:srgbClr val="2B45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moments of two-meson distribution amplitudes </a:t>
            </a:r>
            <a:r>
              <a:rPr lang="en-US" altLang="zh-CN" sz="2400" b="1" dirty="0">
                <a:solidFill>
                  <a:srgbClr val="2B4578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zh-CN" alt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95631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35759574-2E0B-4BC1-8B58-302E7A445CDF}"/>
              </a:ext>
            </a:extLst>
          </p:cNvPr>
          <p:cNvSpPr/>
          <p:nvPr/>
        </p:nvSpPr>
        <p:spPr>
          <a:xfrm>
            <a:off x="820942" y="248169"/>
            <a:ext cx="41625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Our work in PQCD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27">
                <a:extLst>
                  <a:ext uri="{FF2B5EF4-FFF2-40B4-BE49-F238E27FC236}">
                    <a16:creationId xmlns:a16="http://schemas.microsoft.com/office/drawing/2014/main" id="{E80FA8D0-DFD0-4FDE-9F61-14F5D6B61F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6454" y="2957374"/>
                <a:ext cx="7104772" cy="756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나눔고딕" charset="-127"/>
                  </a:defRPr>
                </a:lvl1pPr>
                <a:lvl2pPr marL="742950" indent="-28575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나눔고딕" charset="-127"/>
                  </a:defRPr>
                </a:lvl2pPr>
                <a:lvl3pPr marL="1143000" indent="-2286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나눔고딕" charset="-127"/>
                  </a:defRPr>
                </a:lvl3pPr>
                <a:lvl4pPr marL="1600200" indent="-2286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나눔고딕" charset="-127"/>
                  </a:defRPr>
                </a:lvl4pPr>
                <a:lvl5pPr marL="2057400" indent="-2286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나눔고딕" charset="-127"/>
                  </a:defRPr>
                </a:lvl5pPr>
                <a:lvl6pPr marL="25146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나눔고딕" charset="-127"/>
                  </a:defRPr>
                </a:lvl6pPr>
                <a:lvl7pPr marL="29718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나눔고딕" charset="-127"/>
                  </a:defRPr>
                </a:lvl7pPr>
                <a:lvl8pPr marL="34290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나눔고딕" charset="-127"/>
                  </a:defRPr>
                </a:lvl8pPr>
                <a:lvl9pPr marL="38862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나눔고딕" charset="-127"/>
                  </a:defRPr>
                </a:lvl9pPr>
              </a:lstStyle>
              <a:p>
                <a:r>
                  <a:rPr lang="en-US" altLang="zh-CN" sz="28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Part II:  B(s)→ P</a:t>
                </a:r>
                <a14:m>
                  <m:oMath xmlns:m="http://schemas.openxmlformats.org/officeDocument/2006/math">
                    <m:r>
                      <a:rPr lang="zh-CN" altLang="en-US" sz="2800" b="1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𝛟</m:t>
                    </m:r>
                  </m:oMath>
                </a14:m>
                <a:r>
                  <a:rPr lang="el-GR" altLang="zh-CN" sz="28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→ </a:t>
                </a:r>
                <a:r>
                  <a:rPr lang="en-US" altLang="zh-CN" sz="28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PKK</a:t>
                </a:r>
                <a:endParaRPr lang="zh-CN" altLang="en-US" sz="28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 Box 27">
                <a:extLst>
                  <a:ext uri="{FF2B5EF4-FFF2-40B4-BE49-F238E27FC236}">
                    <a16:creationId xmlns:a16="http://schemas.microsoft.com/office/drawing/2014/main" id="{E80FA8D0-DFD0-4FDE-9F61-14F5D6B61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06454" y="2957374"/>
                <a:ext cx="7104772" cy="756352"/>
              </a:xfrm>
              <a:prstGeom prst="rect">
                <a:avLst/>
              </a:prstGeom>
              <a:blipFill>
                <a:blip r:embed="rId2"/>
                <a:stretch>
                  <a:fillRect l="-1803" t="-80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27">
            <a:extLst>
              <a:ext uri="{FF2B5EF4-FFF2-40B4-BE49-F238E27FC236}">
                <a16:creationId xmlns:a16="http://schemas.microsoft.com/office/drawing/2014/main" id="{C7367479-4058-4EA7-BDA0-0FDCA8299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6454" y="1891598"/>
            <a:ext cx="7104772" cy="75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나눔고딕" charset="-127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나눔고딕" charset="-127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나눔고딕" charset="-127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나눔고딕" charset="-127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나눔고딕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나눔고딕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나눔고딕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나눔고딕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나눔고딕" charset="-127"/>
              </a:defRPr>
            </a:lvl9pPr>
          </a:lstStyle>
          <a:p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Part I:  B(s)→ P</a:t>
            </a:r>
            <a:r>
              <a:rPr lang="el-GR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ρ→ 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lang="el-GR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ππ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27">
                <a:extLst>
                  <a:ext uri="{FF2B5EF4-FFF2-40B4-BE49-F238E27FC236}">
                    <a16:creationId xmlns:a16="http://schemas.microsoft.com/office/drawing/2014/main" id="{19ED65C6-1DF0-4B4B-8D5E-56CE0DEE57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6454" y="4023150"/>
                <a:ext cx="7104772" cy="756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나눔고딕" charset="-127"/>
                  </a:defRPr>
                </a:lvl1pPr>
                <a:lvl2pPr marL="742950" indent="-28575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나눔고딕" charset="-127"/>
                  </a:defRPr>
                </a:lvl2pPr>
                <a:lvl3pPr marL="1143000" indent="-2286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나눔고딕" charset="-127"/>
                  </a:defRPr>
                </a:lvl3pPr>
                <a:lvl4pPr marL="1600200" indent="-2286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나눔고딕" charset="-127"/>
                  </a:defRPr>
                </a:lvl4pPr>
                <a:lvl5pPr marL="2057400" indent="-2286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나눔고딕" charset="-127"/>
                  </a:defRPr>
                </a:lvl5pPr>
                <a:lvl6pPr marL="25146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나눔고딕" charset="-127"/>
                  </a:defRPr>
                </a:lvl6pPr>
                <a:lvl7pPr marL="29718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나눔고딕" charset="-127"/>
                  </a:defRPr>
                </a:lvl7pPr>
                <a:lvl8pPr marL="34290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나눔고딕" charset="-127"/>
                  </a:defRPr>
                </a:lvl8pPr>
                <a:lvl9pPr marL="38862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나눔고딕" charset="-127"/>
                  </a:defRPr>
                </a:lvl9pPr>
              </a:lstStyle>
              <a:p>
                <a:r>
                  <a:rPr lang="en-US" altLang="zh-CN" sz="28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Part III :  B(s)→ P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l-GR" altLang="zh-CN" sz="28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→ </a:t>
                </a:r>
                <a:r>
                  <a:rPr lang="en-US" altLang="zh-CN" sz="28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PK</a:t>
                </a:r>
                <a:r>
                  <a:rPr lang="el-GR" altLang="zh-CN" sz="28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π</a:t>
                </a:r>
                <a:endPara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altLang="zh-CN" sz="2800" b="1" i="1" u="sng" dirty="0">
                    <a:solidFill>
                      <a:srgbClr val="2B4578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             </a:t>
                </a:r>
                <a:endParaRPr lang="zh-CN" altLang="en-US" sz="2800" b="1" i="1" u="sng" dirty="0">
                  <a:solidFill>
                    <a:srgbClr val="2B4578"/>
                  </a:solidFill>
                </a:endParaRPr>
              </a:p>
              <a:p>
                <a:endParaRPr lang="zh-CN" altLang="en-US" sz="28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27">
                <a:extLst>
                  <a:ext uri="{FF2B5EF4-FFF2-40B4-BE49-F238E27FC236}">
                    <a16:creationId xmlns:a16="http://schemas.microsoft.com/office/drawing/2014/main" id="{19ED65C6-1DF0-4B4B-8D5E-56CE0DEE5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06454" y="4023150"/>
                <a:ext cx="7104772" cy="756352"/>
              </a:xfrm>
              <a:prstGeom prst="rect">
                <a:avLst/>
              </a:prstGeom>
              <a:blipFill>
                <a:blip r:embed="rId3"/>
                <a:stretch>
                  <a:fillRect l="-1803" t="-88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27">
                <a:extLst>
                  <a:ext uri="{FF2B5EF4-FFF2-40B4-BE49-F238E27FC236}">
                    <a16:creationId xmlns:a16="http://schemas.microsoft.com/office/drawing/2014/main" id="{DEEF0492-1867-41E8-8C11-ACFB270CAF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6454" y="5088926"/>
                <a:ext cx="8200586" cy="756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나눔고딕" charset="-127"/>
                  </a:defRPr>
                </a:lvl1pPr>
                <a:lvl2pPr marL="742950" indent="-28575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나눔고딕" charset="-127"/>
                  </a:defRPr>
                </a:lvl2pPr>
                <a:lvl3pPr marL="1143000" indent="-2286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나눔고딕" charset="-127"/>
                  </a:defRPr>
                </a:lvl3pPr>
                <a:lvl4pPr marL="1600200" indent="-2286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나눔고딕" charset="-127"/>
                  </a:defRPr>
                </a:lvl4pPr>
                <a:lvl5pPr marL="2057400" indent="-2286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나눔고딕" charset="-127"/>
                  </a:defRPr>
                </a:lvl5pPr>
                <a:lvl6pPr marL="25146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나눔고딕" charset="-127"/>
                  </a:defRPr>
                </a:lvl6pPr>
                <a:lvl7pPr marL="29718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나눔고딕" charset="-127"/>
                  </a:defRPr>
                </a:lvl7pPr>
                <a:lvl8pPr marL="34290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나눔고딕" charset="-127"/>
                  </a:defRPr>
                </a:lvl8pPr>
                <a:lvl9pPr marL="38862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나눔고딕" charset="-127"/>
                  </a:defRPr>
                </a:lvl9pPr>
              </a:lstStyle>
              <a:p>
                <a:r>
                  <a:rPr lang="en-US" altLang="zh-CN" sz="28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Part Ⅳ: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altLang="zh-CN" sz="28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de-DE" altLang="zh-CN" sz="2800" b="1" dirty="0"/>
                          <m:t>ω</m:t>
                        </m:r>
                      </m:e>
                      <m:sup>
                        <m:r>
                          <a:rPr lang="en-US" altLang="zh-CN" sz="28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de-DE" altLang="zh-CN" sz="2800" b="1" dirty="0"/>
                  <a:t>-</a:t>
                </a:r>
                <a:r>
                  <a:rPr lang="de-DE" altLang="zh-C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dependent Gegenbauer Moments</a:t>
                </a:r>
                <a:endParaRPr lang="zh-CN" altLang="en-US" sz="28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 Box 27">
                <a:extLst>
                  <a:ext uri="{FF2B5EF4-FFF2-40B4-BE49-F238E27FC236}">
                    <a16:creationId xmlns:a16="http://schemas.microsoft.com/office/drawing/2014/main" id="{DEEF0492-1867-41E8-8C11-ACFB270CAF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06454" y="5088926"/>
                <a:ext cx="8200586" cy="756352"/>
              </a:xfrm>
              <a:prstGeom prst="rect">
                <a:avLst/>
              </a:prstGeom>
              <a:blipFill>
                <a:blip r:embed="rId4"/>
                <a:stretch>
                  <a:fillRect l="-1561" t="-80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矩形 26">
            <a:extLst>
              <a:ext uri="{FF2B5EF4-FFF2-40B4-BE49-F238E27FC236}">
                <a16:creationId xmlns:a16="http://schemas.microsoft.com/office/drawing/2014/main" id="{AED23909-A177-42DF-97CA-E47FD8AC20C9}"/>
              </a:ext>
            </a:extLst>
          </p:cNvPr>
          <p:cNvSpPr/>
          <p:nvPr/>
        </p:nvSpPr>
        <p:spPr>
          <a:xfrm>
            <a:off x="159467" y="104971"/>
            <a:ext cx="2756011" cy="849186"/>
          </a:xfrm>
          <a:prstGeom prst="rect">
            <a:avLst/>
          </a:prstGeom>
          <a:solidFill>
            <a:srgbClr val="2B4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71061" y="220721"/>
            <a:ext cx="3326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Discussions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0103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C9A5739-0B2B-4E4A-85BA-A6E0EDF9C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902" y="806832"/>
            <a:ext cx="10348329" cy="5878890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D8BBCF2D-FD30-4BD3-845D-6F4C97B0CF05}"/>
              </a:ext>
            </a:extLst>
          </p:cNvPr>
          <p:cNvSpPr/>
          <p:nvPr/>
        </p:nvSpPr>
        <p:spPr>
          <a:xfrm>
            <a:off x="1341991" y="4786024"/>
            <a:ext cx="2183087" cy="56007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197473" y="0"/>
                <a:ext cx="4472122" cy="632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 I: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32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sz="32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32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  <m:r>
                          <a:rPr lang="en-US" altLang="zh-CN" sz="32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zh-CN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 P</a:t>
                </a:r>
                <a:r>
                  <a:rPr lang="el-GR" altLang="zh-CN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ρ→ </a:t>
                </a:r>
                <a:r>
                  <a:rPr lang="en-US" altLang="zh-CN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l-GR" altLang="zh-CN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ππ</a:t>
                </a:r>
                <a:endParaRPr lang="zh-CN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73" y="0"/>
                <a:ext cx="4472122" cy="632161"/>
              </a:xfrm>
              <a:prstGeom prst="rect">
                <a:avLst/>
              </a:prstGeom>
              <a:blipFill>
                <a:blip r:embed="rId3"/>
                <a:stretch>
                  <a:fillRect l="-3406" t="-13462" r="-2725" b="-22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>
            <a:extLst>
              <a:ext uri="{FF2B5EF4-FFF2-40B4-BE49-F238E27FC236}">
                <a16:creationId xmlns:a16="http://schemas.microsoft.com/office/drawing/2014/main" id="{C620C9AA-9E22-4014-977D-0831420E579A}"/>
              </a:ext>
            </a:extLst>
          </p:cNvPr>
          <p:cNvSpPr/>
          <p:nvPr/>
        </p:nvSpPr>
        <p:spPr>
          <a:xfrm>
            <a:off x="5497830" y="982980"/>
            <a:ext cx="2183087" cy="506818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EFA2F34-6559-4ED8-92E5-B7F9BB84EF7A}"/>
              </a:ext>
            </a:extLst>
          </p:cNvPr>
          <p:cNvSpPr/>
          <p:nvPr/>
        </p:nvSpPr>
        <p:spPr>
          <a:xfrm>
            <a:off x="8119111" y="982980"/>
            <a:ext cx="1344930" cy="506818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13FB18F-6108-41A5-9373-C4112FBB4B54}"/>
              </a:ext>
            </a:extLst>
          </p:cNvPr>
          <p:cNvSpPr txBox="1"/>
          <p:nvPr/>
        </p:nvSpPr>
        <p:spPr>
          <a:xfrm>
            <a:off x="5453994" y="172278"/>
            <a:ext cx="2606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Fitted results &amp;</a:t>
            </a:r>
          </a:p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Predicted results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7D2F0CE-9A3F-4EB7-BA31-FA5F881605D5}"/>
              </a:ext>
            </a:extLst>
          </p:cNvPr>
          <p:cNvSpPr txBox="1"/>
          <p:nvPr/>
        </p:nvSpPr>
        <p:spPr>
          <a:xfrm>
            <a:off x="8060034" y="147371"/>
            <a:ext cx="1972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</a:t>
            </a:r>
          </a:p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821B26A-2DFE-4117-9B44-71AF0CA2DC6D}"/>
              </a:ext>
            </a:extLst>
          </p:cNvPr>
          <p:cNvSpPr/>
          <p:nvPr/>
        </p:nvSpPr>
        <p:spPr>
          <a:xfrm>
            <a:off x="1101068" y="1296987"/>
            <a:ext cx="8309611" cy="1748790"/>
          </a:xfrm>
          <a:prstGeom prst="rect">
            <a:avLst/>
          </a:prstGeom>
          <a:solidFill>
            <a:schemeClr val="accent1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826898D-BF2A-4A19-A458-009D05E023FD}"/>
              </a:ext>
            </a:extLst>
          </p:cNvPr>
          <p:cNvSpPr/>
          <p:nvPr/>
        </p:nvSpPr>
        <p:spPr>
          <a:xfrm>
            <a:off x="1154429" y="4268088"/>
            <a:ext cx="8309611" cy="560070"/>
          </a:xfrm>
          <a:prstGeom prst="rect">
            <a:avLst/>
          </a:prstGeom>
          <a:solidFill>
            <a:schemeClr val="accent1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303670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64637"/>
            <a:ext cx="12192000" cy="5472608"/>
          </a:xfrm>
          <a:prstGeom prst="rect">
            <a:avLst/>
          </a:prstGeom>
          <a:solidFill>
            <a:srgbClr val="3A466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" name="矩形 2"/>
          <p:cNvSpPr/>
          <p:nvPr/>
        </p:nvSpPr>
        <p:spPr>
          <a:xfrm>
            <a:off x="0" y="-27384"/>
            <a:ext cx="12192000" cy="5472608"/>
          </a:xfrm>
          <a:prstGeom prst="rect">
            <a:avLst/>
          </a:prstGeom>
          <a:solidFill>
            <a:srgbClr val="3A46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" name="圆角矩形 4"/>
          <p:cNvSpPr/>
          <p:nvPr/>
        </p:nvSpPr>
        <p:spPr>
          <a:xfrm>
            <a:off x="2227081" y="1962920"/>
            <a:ext cx="1082035" cy="10820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" name="矩形 5"/>
          <p:cNvSpPr/>
          <p:nvPr/>
        </p:nvSpPr>
        <p:spPr>
          <a:xfrm>
            <a:off x="3495960" y="1933111"/>
            <a:ext cx="7852417" cy="99520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5867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Motivation</a:t>
            </a:r>
            <a:endParaRPr lang="zh-CN" altLang="en-US" sz="5867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" name="直接连接符 8"/>
          <p:cNvCxnSpPr>
            <a:cxnSpLocks/>
          </p:cNvCxnSpPr>
          <p:nvPr/>
        </p:nvCxnSpPr>
        <p:spPr>
          <a:xfrm>
            <a:off x="3309116" y="2953524"/>
            <a:ext cx="442899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2284866" y="2117950"/>
            <a:ext cx="1698900" cy="83099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4800" b="1" dirty="0">
                <a:solidFill>
                  <a:srgbClr val="3A46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4800" b="1" dirty="0">
              <a:solidFill>
                <a:srgbClr val="3A46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59243254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F13DC68-0D5A-4D2F-8C6D-AAAC15518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34" y="1274369"/>
            <a:ext cx="9829624" cy="430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308503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C52310C-AC3C-4D4F-AACE-533EF15CD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602" y="979400"/>
            <a:ext cx="9029071" cy="42795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67435" y="156578"/>
                <a:ext cx="491352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 II:  B(s)→ P</a:t>
                </a:r>
                <a14:m>
                  <m:oMath xmlns:m="http://schemas.openxmlformats.org/officeDocument/2006/math">
                    <m:r>
                      <a:rPr lang="zh-CN" altLang="en-US" sz="3200" b="1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𝛟</m:t>
                    </m:r>
                  </m:oMath>
                </a14:m>
                <a:r>
                  <a:rPr lang="el-GR" altLang="zh-CN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 </a:t>
                </a:r>
                <a:r>
                  <a:rPr lang="en-US" altLang="zh-CN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PKK</a:t>
                </a:r>
                <a:endParaRPr lang="zh-CN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35" y="156578"/>
                <a:ext cx="4913525" cy="584775"/>
              </a:xfrm>
              <a:prstGeom prst="rect">
                <a:avLst/>
              </a:prstGeom>
              <a:blipFill>
                <a:blip r:embed="rId3"/>
                <a:stretch>
                  <a:fillRect l="-3102" t="-14583" r="-2357" b="-322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: 圆角 6">
            <a:extLst>
              <a:ext uri="{FF2B5EF4-FFF2-40B4-BE49-F238E27FC236}">
                <a16:creationId xmlns:a16="http://schemas.microsoft.com/office/drawing/2014/main" id="{D8BBCF2D-FD30-4BD3-845D-6F4C97B0CF05}"/>
              </a:ext>
            </a:extLst>
          </p:cNvPr>
          <p:cNvSpPr/>
          <p:nvPr/>
        </p:nvSpPr>
        <p:spPr>
          <a:xfrm>
            <a:off x="1661699" y="3119176"/>
            <a:ext cx="2183087" cy="56007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90548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AE0D9D0-76D9-49BA-A460-AC4818163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68" y="1190950"/>
            <a:ext cx="10808415" cy="39168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21446" y="171053"/>
                <a:ext cx="532812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 III :  B(s)→ P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32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l-GR" altLang="zh-CN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 </a:t>
                </a:r>
                <a:r>
                  <a:rPr lang="en-US" altLang="zh-CN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PK</a:t>
                </a:r>
                <a:r>
                  <a:rPr lang="el-GR" altLang="zh-CN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endParaRPr lang="en-US" altLang="zh-C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46" y="171053"/>
                <a:ext cx="5328125" cy="584775"/>
              </a:xfrm>
              <a:prstGeom prst="rect">
                <a:avLst/>
              </a:prstGeom>
              <a:blipFill>
                <a:blip r:embed="rId3"/>
                <a:stretch>
                  <a:fillRect l="-2860" t="-14583" r="-2174" b="-322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: 圆角 3">
            <a:extLst>
              <a:ext uri="{FF2B5EF4-FFF2-40B4-BE49-F238E27FC236}">
                <a16:creationId xmlns:a16="http://schemas.microsoft.com/office/drawing/2014/main" id="{1DFFF7E6-798F-4991-9A05-DC8B2CF5EDB2}"/>
              </a:ext>
            </a:extLst>
          </p:cNvPr>
          <p:cNvSpPr/>
          <p:nvPr/>
        </p:nvSpPr>
        <p:spPr>
          <a:xfrm>
            <a:off x="800100" y="2636413"/>
            <a:ext cx="2697480" cy="51294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2563394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67C8253-3155-4D34-83A7-414EE7CBD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648" y="847178"/>
            <a:ext cx="9239611" cy="5058983"/>
          </a:xfrm>
          <a:prstGeom prst="rect">
            <a:avLst/>
          </a:prstGeom>
        </p:spPr>
      </p:pic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1F40BB7E-5FF5-40C1-A5EF-7C3A54DC6A37}"/>
              </a:ext>
            </a:extLst>
          </p:cNvPr>
          <p:cNvSpPr/>
          <p:nvPr/>
        </p:nvSpPr>
        <p:spPr>
          <a:xfrm>
            <a:off x="4697730" y="2550297"/>
            <a:ext cx="3478530" cy="71868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E63F62E6-9CDB-4221-8922-3050B1FCCDFD}"/>
              </a:ext>
            </a:extLst>
          </p:cNvPr>
          <p:cNvSpPr/>
          <p:nvPr/>
        </p:nvSpPr>
        <p:spPr>
          <a:xfrm>
            <a:off x="4697730" y="4812079"/>
            <a:ext cx="3478530" cy="71868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7945791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B64AE7E-57FA-421E-973B-3CFD24874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324" y="2835472"/>
            <a:ext cx="7723233" cy="2117207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792F51C8-0E1C-433D-AFD2-3C5B596610F3}"/>
              </a:ext>
            </a:extLst>
          </p:cNvPr>
          <p:cNvSpPr/>
          <p:nvPr/>
        </p:nvSpPr>
        <p:spPr>
          <a:xfrm>
            <a:off x="6638924" y="2795466"/>
            <a:ext cx="732501" cy="2157213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602AB49-6EC9-49D8-8251-AB5401E423CF}"/>
              </a:ext>
            </a:extLst>
          </p:cNvPr>
          <p:cNvSpPr txBox="1"/>
          <p:nvPr/>
        </p:nvSpPr>
        <p:spPr>
          <a:xfrm>
            <a:off x="620042" y="1119816"/>
            <a:ext cx="1112138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make a more aggressive attempt  to determine the dependence of the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Gegenbauer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moments in the two-meson DAs on the meson pair invariant mass. [</a:t>
            </a:r>
            <a:r>
              <a:rPr lang="en-US" altLang="zh-CN" sz="2800" b="1" dirty="0" err="1"/>
              <a:t>Nucl</a:t>
            </a:r>
            <a:r>
              <a:rPr lang="en-US" altLang="zh-CN" sz="2800" b="1" dirty="0"/>
              <a:t>. Phys. B555, 231 (1999)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83204" y="193224"/>
                <a:ext cx="8240013" cy="595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 Ⅳ: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altLang="zh-CN" sz="32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de-DE" altLang="zh-CN" sz="32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ω</m:t>
                        </m:r>
                      </m:e>
                      <m:sup>
                        <m:r>
                          <a:rPr lang="en-US" altLang="zh-CN" sz="3200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de-DE" altLang="zh-CN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-dependent Gegenbauer Moments</a:t>
                </a:r>
                <a:endParaRPr lang="zh-CN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04" y="193224"/>
                <a:ext cx="8240013" cy="595932"/>
              </a:xfrm>
              <a:prstGeom prst="rect">
                <a:avLst/>
              </a:prstGeom>
              <a:blipFill>
                <a:blip r:embed="rId3"/>
                <a:stretch>
                  <a:fillRect l="-1849" t="-12371" r="-1405" b="-329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表格 9">
                <a:extLst>
                  <a:ext uri="{FF2B5EF4-FFF2-40B4-BE49-F238E27FC236}">
                    <a16:creationId xmlns:a16="http://schemas.microsoft.com/office/drawing/2014/main" id="{BCAC62EA-CAF4-43D2-8CC4-83B50FA6CB5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8552642"/>
                  </p:ext>
                </p:extLst>
              </p:nvPr>
            </p:nvGraphicFramePr>
            <p:xfrm>
              <a:off x="533178" y="5283340"/>
              <a:ext cx="11125644" cy="123523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13559">
                      <a:extLst>
                        <a:ext uri="{9D8B030D-6E8A-4147-A177-3AD203B41FA5}">
                          <a16:colId xmlns:a16="http://schemas.microsoft.com/office/drawing/2014/main" val="3691313508"/>
                        </a:ext>
                      </a:extLst>
                    </a:gridCol>
                    <a:gridCol w="1425711">
                      <a:extLst>
                        <a:ext uri="{9D8B030D-6E8A-4147-A177-3AD203B41FA5}">
                          <a16:colId xmlns:a16="http://schemas.microsoft.com/office/drawing/2014/main" val="4006243776"/>
                        </a:ext>
                      </a:extLst>
                    </a:gridCol>
                    <a:gridCol w="1554927">
                      <a:extLst>
                        <a:ext uri="{9D8B030D-6E8A-4147-A177-3AD203B41FA5}">
                          <a16:colId xmlns:a16="http://schemas.microsoft.com/office/drawing/2014/main" val="1284112515"/>
                        </a:ext>
                      </a:extLst>
                    </a:gridCol>
                    <a:gridCol w="1678447">
                      <a:extLst>
                        <a:ext uri="{9D8B030D-6E8A-4147-A177-3AD203B41FA5}">
                          <a16:colId xmlns:a16="http://schemas.microsoft.com/office/drawing/2014/main" val="678445295"/>
                        </a:ext>
                      </a:extLst>
                    </a:gridCol>
                    <a:gridCol w="1719943">
                      <a:extLst>
                        <a:ext uri="{9D8B030D-6E8A-4147-A177-3AD203B41FA5}">
                          <a16:colId xmlns:a16="http://schemas.microsoft.com/office/drawing/2014/main" val="2149178514"/>
                        </a:ext>
                      </a:extLst>
                    </a:gridCol>
                    <a:gridCol w="1556657">
                      <a:extLst>
                        <a:ext uri="{9D8B030D-6E8A-4147-A177-3AD203B41FA5}">
                          <a16:colId xmlns:a16="http://schemas.microsoft.com/office/drawing/2014/main" val="3881144993"/>
                        </a:ext>
                      </a:extLst>
                    </a:gridCol>
                    <a:gridCol w="1676400">
                      <a:extLst>
                        <a:ext uri="{9D8B030D-6E8A-4147-A177-3AD203B41FA5}">
                          <a16:colId xmlns:a16="http://schemas.microsoft.com/office/drawing/2014/main" val="1961255765"/>
                        </a:ext>
                      </a:extLst>
                    </a:gridCol>
                  </a:tblGrid>
                  <a:tr h="4928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Gegenbauer</a:t>
                          </a: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moments 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𝝆</m:t>
                                    </m:r>
                                  </m:sub>
                                  <m:sup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𝝆</m:t>
                                    </m:r>
                                  </m:sub>
                                  <m:sup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𝝆</m:t>
                                    </m:r>
                                  </m:sub>
                                  <m:sup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altLang="zh-CN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𝝆</m:t>
                                  </m:r>
                                </m:sub>
                                <m:sup>
                                  <m:r>
                                    <a:rPr lang="en-US" altLang="zh-CN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𝑮𝒆</m:t>
                              </m:r>
                              <m:sSup>
                                <m:sSupPr>
                                  <m:ctrlPr>
                                    <a:rPr lang="en-US" altLang="zh-CN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p>
                                  <m:r>
                                    <a:rPr lang="en-US" altLang="zh-CN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altLang="zh-CN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𝝆</m:t>
                                  </m:r>
                                </m:sub>
                                <m:sup>
                                  <m:r>
                                    <a:rPr lang="en-US" altLang="zh-CN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𝑮𝒆</m:t>
                              </m:r>
                              <m:sSup>
                                <m:sSupPr>
                                  <m:ctrlPr>
                                    <a:rPr lang="en-US" altLang="zh-CN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p>
                                  <m:r>
                                    <a:rPr lang="en-US" altLang="zh-CN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𝝆</m:t>
                                    </m:r>
                                  </m:sub>
                                  <m:sup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sup>
                                </m:sSubSup>
                                <m:r>
                                  <m:rPr>
                                    <m:nor/>
                                  </m:rPr>
                                  <a:rPr lang="en-US" altLang="zh-CN" sz="2000" dirty="0">
                                    <a:solidFill>
                                      <a:schemeClr val="tx1"/>
                                    </a:solidFill>
                                  </a:rPr>
                                  <m:t>(</m:t>
                                </m:r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𝑮𝒆</m:t>
                                </m:r>
                                <m:sSup>
                                  <m:sSupPr>
                                    <m:ctrlP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p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m:rPr>
                                    <m:nor/>
                                  </m:rPr>
                                  <a:rPr lang="en-US" altLang="zh-CN" sz="2000" dirty="0">
                                    <a:solidFill>
                                      <a:schemeClr val="tx1"/>
                                    </a:solidFill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20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zh-CN" alt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2994665"/>
                      </a:ext>
                    </a:extLst>
                  </a:tr>
                  <a:tr h="4928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Our Result</a:t>
                          </a:r>
                          <a:endParaRPr lang="zh-CN" alt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ACC19B">
                            <a:alpha val="47059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1" dirty="0">
                              <a:solidFill>
                                <a:schemeClr val="tx1"/>
                              </a:solidFill>
                            </a:rPr>
                            <a:t>0.45±0.29</a:t>
                          </a:r>
                          <a:endParaRPr lang="zh-CN" alt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ACC19B">
                            <a:alpha val="47059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1" dirty="0">
                              <a:solidFill>
                                <a:schemeClr val="tx1"/>
                              </a:solidFill>
                            </a:rPr>
                            <a:t>1.12± 0.33</a:t>
                          </a:r>
                          <a:endParaRPr lang="zh-CN" alt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ACC19B">
                            <a:alpha val="47059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b="1" dirty="0">
                              <a:solidFill>
                                <a:schemeClr val="tx1"/>
                              </a:solidFill>
                            </a:rPr>
                            <a:t>−</a:t>
                          </a:r>
                          <a:r>
                            <a:rPr lang="en-US" altLang="zh-CN" sz="2000" b="1" dirty="0">
                              <a:solidFill>
                                <a:schemeClr val="tx1"/>
                              </a:solidFill>
                            </a:rPr>
                            <a:t>0.43 ± 0.11</a:t>
                          </a:r>
                          <a:endParaRPr lang="zh-CN" alt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ACC19B">
                            <a:alpha val="47059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b="1" dirty="0">
                              <a:solidFill>
                                <a:schemeClr val="tx1"/>
                              </a:solidFill>
                            </a:rPr>
                            <a:t>−</a:t>
                          </a:r>
                          <a:r>
                            <a:rPr lang="en-US" altLang="zh-CN" sz="2000" b="1" dirty="0">
                              <a:solidFill>
                                <a:schemeClr val="tx1"/>
                              </a:solidFill>
                            </a:rPr>
                            <a:t>0.44 ± 0.93</a:t>
                          </a:r>
                          <a:endParaRPr lang="zh-CN" alt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ACC19B">
                            <a:alpha val="47059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b="1" dirty="0">
                              <a:solidFill>
                                <a:schemeClr val="tx1"/>
                              </a:solidFill>
                            </a:rPr>
                            <a:t>−</a:t>
                          </a:r>
                          <a:r>
                            <a:rPr lang="en-US" altLang="zh-CN" sz="2000" b="1" dirty="0">
                              <a:solidFill>
                                <a:schemeClr val="tx1"/>
                              </a:solidFill>
                            </a:rPr>
                            <a:t>1.42± 0.42</a:t>
                          </a:r>
                          <a:endParaRPr lang="zh-CN" alt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ACC19B">
                            <a:alpha val="47059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b="1" dirty="0">
                              <a:solidFill>
                                <a:schemeClr val="tx1"/>
                              </a:solidFill>
                            </a:rPr>
                            <a:t>−</a:t>
                          </a:r>
                          <a:r>
                            <a:rPr lang="en-US" altLang="zh-CN" sz="2000" b="1" dirty="0">
                              <a:solidFill>
                                <a:schemeClr val="tx1"/>
                              </a:solidFill>
                            </a:rPr>
                            <a:t>0.03 ± 0.32</a:t>
                          </a:r>
                          <a:endParaRPr lang="zh-CN" alt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ACC19B">
                            <a:alpha val="47059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493825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表格 9">
                <a:extLst>
                  <a:ext uri="{FF2B5EF4-FFF2-40B4-BE49-F238E27FC236}">
                    <a16:creationId xmlns:a16="http://schemas.microsoft.com/office/drawing/2014/main" id="{BCAC62EA-CAF4-43D2-8CC4-83B50FA6CB5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8552642"/>
                  </p:ext>
                </p:extLst>
              </p:nvPr>
            </p:nvGraphicFramePr>
            <p:xfrm>
              <a:off x="533178" y="5283340"/>
              <a:ext cx="11125644" cy="123523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13559">
                      <a:extLst>
                        <a:ext uri="{9D8B030D-6E8A-4147-A177-3AD203B41FA5}">
                          <a16:colId xmlns:a16="http://schemas.microsoft.com/office/drawing/2014/main" val="3691313508"/>
                        </a:ext>
                      </a:extLst>
                    </a:gridCol>
                    <a:gridCol w="1425711">
                      <a:extLst>
                        <a:ext uri="{9D8B030D-6E8A-4147-A177-3AD203B41FA5}">
                          <a16:colId xmlns:a16="http://schemas.microsoft.com/office/drawing/2014/main" val="4006243776"/>
                        </a:ext>
                      </a:extLst>
                    </a:gridCol>
                    <a:gridCol w="1554927">
                      <a:extLst>
                        <a:ext uri="{9D8B030D-6E8A-4147-A177-3AD203B41FA5}">
                          <a16:colId xmlns:a16="http://schemas.microsoft.com/office/drawing/2014/main" val="1284112515"/>
                        </a:ext>
                      </a:extLst>
                    </a:gridCol>
                    <a:gridCol w="1678447">
                      <a:extLst>
                        <a:ext uri="{9D8B030D-6E8A-4147-A177-3AD203B41FA5}">
                          <a16:colId xmlns:a16="http://schemas.microsoft.com/office/drawing/2014/main" val="678445295"/>
                        </a:ext>
                      </a:extLst>
                    </a:gridCol>
                    <a:gridCol w="1719943">
                      <a:extLst>
                        <a:ext uri="{9D8B030D-6E8A-4147-A177-3AD203B41FA5}">
                          <a16:colId xmlns:a16="http://schemas.microsoft.com/office/drawing/2014/main" val="2149178514"/>
                        </a:ext>
                      </a:extLst>
                    </a:gridCol>
                    <a:gridCol w="1556657">
                      <a:extLst>
                        <a:ext uri="{9D8B030D-6E8A-4147-A177-3AD203B41FA5}">
                          <a16:colId xmlns:a16="http://schemas.microsoft.com/office/drawing/2014/main" val="3881144993"/>
                        </a:ext>
                      </a:extLst>
                    </a:gridCol>
                    <a:gridCol w="1676400">
                      <a:extLst>
                        <a:ext uri="{9D8B030D-6E8A-4147-A177-3AD203B41FA5}">
                          <a16:colId xmlns:a16="http://schemas.microsoft.com/office/drawing/2014/main" val="1961255765"/>
                        </a:ext>
                      </a:extLst>
                    </a:gridCol>
                  </a:tblGrid>
                  <a:tr h="7423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Gegenbauer</a:t>
                          </a: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moments 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06410" t="-4065" r="-576068" b="-739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88672" t="-4065" r="-426563" b="-739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268727" t="-4065" r="-297091" b="-739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359574" t="-4065" r="-189716" b="-739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506250" t="-4065" r="-108984" b="-739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564364" t="-4065" r="-1455" b="-739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2994665"/>
                      </a:ext>
                    </a:extLst>
                  </a:tr>
                  <a:tr h="4928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Our Result</a:t>
                          </a:r>
                          <a:endParaRPr lang="zh-CN" alt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ACC19B">
                            <a:alpha val="47059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1" dirty="0">
                              <a:solidFill>
                                <a:schemeClr val="tx1"/>
                              </a:solidFill>
                            </a:rPr>
                            <a:t>0.45±0.29</a:t>
                          </a:r>
                          <a:endParaRPr lang="zh-CN" alt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ACC19B">
                            <a:alpha val="47059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1" dirty="0">
                              <a:solidFill>
                                <a:schemeClr val="tx1"/>
                              </a:solidFill>
                            </a:rPr>
                            <a:t>1.12± 0.33</a:t>
                          </a:r>
                          <a:endParaRPr lang="zh-CN" alt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ACC19B">
                            <a:alpha val="47059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b="1" dirty="0">
                              <a:solidFill>
                                <a:schemeClr val="tx1"/>
                              </a:solidFill>
                            </a:rPr>
                            <a:t>−</a:t>
                          </a:r>
                          <a:r>
                            <a:rPr lang="en-US" altLang="zh-CN" sz="2000" b="1" dirty="0">
                              <a:solidFill>
                                <a:schemeClr val="tx1"/>
                              </a:solidFill>
                            </a:rPr>
                            <a:t>0.43 ± 0.11</a:t>
                          </a:r>
                          <a:endParaRPr lang="zh-CN" alt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ACC19B">
                            <a:alpha val="47059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b="1" dirty="0">
                              <a:solidFill>
                                <a:schemeClr val="tx1"/>
                              </a:solidFill>
                            </a:rPr>
                            <a:t>−</a:t>
                          </a:r>
                          <a:r>
                            <a:rPr lang="en-US" altLang="zh-CN" sz="2000" b="1" dirty="0">
                              <a:solidFill>
                                <a:schemeClr val="tx1"/>
                              </a:solidFill>
                            </a:rPr>
                            <a:t>0.44 ± 0.93</a:t>
                          </a:r>
                          <a:endParaRPr lang="zh-CN" alt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ACC19B">
                            <a:alpha val="47059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b="1" dirty="0">
                              <a:solidFill>
                                <a:schemeClr val="tx1"/>
                              </a:solidFill>
                            </a:rPr>
                            <a:t>−</a:t>
                          </a:r>
                          <a:r>
                            <a:rPr lang="en-US" altLang="zh-CN" sz="2000" b="1" dirty="0">
                              <a:solidFill>
                                <a:schemeClr val="tx1"/>
                              </a:solidFill>
                            </a:rPr>
                            <a:t>1.42± 0.42</a:t>
                          </a:r>
                          <a:endParaRPr lang="zh-CN" alt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ACC19B">
                            <a:alpha val="47059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b="1" dirty="0">
                              <a:solidFill>
                                <a:schemeClr val="tx1"/>
                              </a:solidFill>
                            </a:rPr>
                            <a:t>−</a:t>
                          </a:r>
                          <a:r>
                            <a:rPr lang="en-US" altLang="zh-CN" sz="2000" b="1" dirty="0">
                              <a:solidFill>
                                <a:schemeClr val="tx1"/>
                              </a:solidFill>
                            </a:rPr>
                            <a:t>0.03 ± 0.32</a:t>
                          </a:r>
                          <a:endParaRPr lang="zh-CN" alt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ACC19B">
                            <a:alpha val="47059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493825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611563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A8697FD-F16D-4449-9E1A-EE2D97BCA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10" y="1126560"/>
            <a:ext cx="9281481" cy="4803406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CABFBBE6-B689-4793-95DE-DF02399E25E6}"/>
              </a:ext>
            </a:extLst>
          </p:cNvPr>
          <p:cNvSpPr/>
          <p:nvPr/>
        </p:nvSpPr>
        <p:spPr>
          <a:xfrm>
            <a:off x="2205990" y="1613036"/>
            <a:ext cx="1908810" cy="35292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DFEADDCB-2131-48B4-BAF0-2E642235E0EE}"/>
              </a:ext>
            </a:extLst>
          </p:cNvPr>
          <p:cNvSpPr/>
          <p:nvPr/>
        </p:nvSpPr>
        <p:spPr>
          <a:xfrm>
            <a:off x="2205990" y="3528263"/>
            <a:ext cx="1828800" cy="4572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56BBF10-FECA-4B98-8725-DFC7AC364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7345" y="1613036"/>
            <a:ext cx="1607959" cy="46486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74F75DD-D4EC-49A5-A404-279010E0C8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4034" y="3528263"/>
            <a:ext cx="1501270" cy="457240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CF736822-C79B-425A-B8F3-C783BBDE8A4F}"/>
              </a:ext>
            </a:extLst>
          </p:cNvPr>
          <p:cNvSpPr/>
          <p:nvPr/>
        </p:nvSpPr>
        <p:spPr>
          <a:xfrm>
            <a:off x="9904034" y="1583800"/>
            <a:ext cx="1583437" cy="494096"/>
          </a:xfrm>
          <a:prstGeom prst="roundRect">
            <a:avLst/>
          </a:prstGeom>
          <a:noFill/>
          <a:ln w="38100">
            <a:solidFill>
              <a:srgbClr val="0D0A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C7659785-E3B9-483E-8AB4-5A21AC7833F6}"/>
              </a:ext>
            </a:extLst>
          </p:cNvPr>
          <p:cNvSpPr/>
          <p:nvPr/>
        </p:nvSpPr>
        <p:spPr>
          <a:xfrm>
            <a:off x="9904033" y="3491407"/>
            <a:ext cx="1583437" cy="494096"/>
          </a:xfrm>
          <a:prstGeom prst="roundRect">
            <a:avLst/>
          </a:prstGeom>
          <a:noFill/>
          <a:ln w="38100">
            <a:solidFill>
              <a:srgbClr val="2B45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49AFEDCC-8BE7-4573-BFAC-BE3FA437C219}"/>
              </a:ext>
            </a:extLst>
          </p:cNvPr>
          <p:cNvSpPr/>
          <p:nvPr/>
        </p:nvSpPr>
        <p:spPr>
          <a:xfrm>
            <a:off x="6095999" y="3634138"/>
            <a:ext cx="1583437" cy="4940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7232720D-9C49-47C3-9BF6-84953E3F3FF4}"/>
              </a:ext>
            </a:extLst>
          </p:cNvPr>
          <p:cNvSpPr/>
          <p:nvPr/>
        </p:nvSpPr>
        <p:spPr>
          <a:xfrm>
            <a:off x="6096000" y="1583800"/>
            <a:ext cx="1583437" cy="4940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03831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64637"/>
            <a:ext cx="12192000" cy="5472608"/>
          </a:xfrm>
          <a:prstGeom prst="rect">
            <a:avLst/>
          </a:prstGeom>
          <a:solidFill>
            <a:srgbClr val="3A466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" name="矩形 2"/>
          <p:cNvSpPr/>
          <p:nvPr/>
        </p:nvSpPr>
        <p:spPr>
          <a:xfrm>
            <a:off x="0" y="0"/>
            <a:ext cx="12192000" cy="5472608"/>
          </a:xfrm>
          <a:prstGeom prst="rect">
            <a:avLst/>
          </a:prstGeom>
          <a:solidFill>
            <a:srgbClr val="3A46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" name="圆角矩形 4"/>
          <p:cNvSpPr/>
          <p:nvPr/>
        </p:nvSpPr>
        <p:spPr>
          <a:xfrm>
            <a:off x="1582005" y="2203105"/>
            <a:ext cx="1087032" cy="104470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" name="矩形 5"/>
          <p:cNvSpPr/>
          <p:nvPr/>
        </p:nvSpPr>
        <p:spPr>
          <a:xfrm>
            <a:off x="2731818" y="2228472"/>
            <a:ext cx="8299802" cy="92333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dist"/>
            <a:r>
              <a:rPr lang="en-US" altLang="zh-CN" sz="54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Summary and outlook </a:t>
            </a:r>
            <a:endParaRPr lang="zh-CN" altLang="en-US" sz="54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" name="直接连接符 8"/>
          <p:cNvCxnSpPr>
            <a:cxnSpLocks/>
          </p:cNvCxnSpPr>
          <p:nvPr/>
        </p:nvCxnSpPr>
        <p:spPr>
          <a:xfrm>
            <a:off x="2855879" y="3247812"/>
            <a:ext cx="79454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1644786" y="2320805"/>
            <a:ext cx="1698900" cy="83099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4800" b="1" dirty="0">
                <a:solidFill>
                  <a:srgbClr val="3A46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4800" b="1" dirty="0">
              <a:solidFill>
                <a:srgbClr val="3A46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1433066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AC9E4E7-C3BA-4A0C-AC54-164CED70C502}"/>
                  </a:ext>
                </a:extLst>
              </p:cNvPr>
              <p:cNvSpPr txBox="1"/>
              <p:nvPr/>
            </p:nvSpPr>
            <p:spPr>
              <a:xfrm>
                <a:off x="726158" y="333809"/>
                <a:ext cx="10392416" cy="25545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/>
                  <a:t>• </a:t>
                </a:r>
                <a:r>
                  <a:rPr lang="en-US" altLang="zh-C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have performed a global fit of the </a:t>
                </a:r>
                <a:r>
                  <a:rPr lang="en-US" altLang="zh-CN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Gegenbauer</a:t>
                </a:r>
                <a:r>
                  <a:rPr lang="en-US" altLang="zh-C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moments in two-meson DAs to measured branching ratios and direct </a:t>
                </a:r>
                <a:r>
                  <a:rPr lang="en-US" altLang="zh-CN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CP </a:t>
                </a:r>
                <a:r>
                  <a:rPr lang="en-US" altLang="zh-C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asymmetries in three-body hadronic </a:t>
                </a:r>
                <a:r>
                  <a:rPr lang="en-US" altLang="zh-CN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en-US" altLang="zh-C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meson decays 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altLang="zh-CN" sz="2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sz="2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</m:t>
                    </m:r>
                    <m:sSub>
                      <m:sSubPr>
                        <m:ctrlPr>
                          <a:rPr lang="en-US" altLang="zh-CN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zh-CN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altLang="zh-CN" sz="2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zh-CN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altLang="zh-CN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zh-CN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altLang="zh-CN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zh-CN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altLang="zh-CN" sz="2800" b="1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800" b="1" dirty="0"/>
                  <a:t>with V=</a:t>
                </a:r>
                <a14:m>
                  <m:oMath xmlns:m="http://schemas.openxmlformats.org/officeDocument/2006/math">
                    <m:r>
                      <a:rPr lang="zh-CN" altLang="en-US" sz="2800" b="1" i="1" smtClean="0">
                        <a:latin typeface="Cambria Math" panose="02040503050406030204" pitchFamily="18" charset="0"/>
                      </a:rPr>
                      <m:t>𝝆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sz="2800" b="1" i="1" smtClean="0">
                        <a:latin typeface="Cambria Math" panose="02040503050406030204" pitchFamily="18" charset="0"/>
                      </a:rPr>
                      <m:t>𝝓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𝒂𝒏𝒅</m:t>
                    </m:r>
                    <m:sSub>
                      <m:sSubPr>
                        <m:ctrlPr>
                          <a:rPr lang="en-US" altLang="zh-CN" sz="2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zh-CN" sz="2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altLang="zh-CN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zh-CN" alt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altLang="zh-CN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𝑲</m:t>
                    </m:r>
                    <m:r>
                      <a:rPr lang="en-US" altLang="zh-CN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br>
                  <a:rPr lang="en-US" alt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AC9E4E7-C3BA-4A0C-AC54-164CED70C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58" y="333809"/>
                <a:ext cx="10392416" cy="2554545"/>
              </a:xfrm>
              <a:prstGeom prst="rect">
                <a:avLst/>
              </a:prstGeom>
              <a:blipFill>
                <a:blip r:embed="rId2"/>
                <a:stretch>
                  <a:fillRect l="-1173" t="-26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2F29FCC2-ADE0-4809-B3ED-BAFF1285CEE3}"/>
              </a:ext>
            </a:extLst>
          </p:cNvPr>
          <p:cNvSpPr txBox="1"/>
          <p:nvPr/>
        </p:nvSpPr>
        <p:spPr>
          <a:xfrm>
            <a:off x="726158" y="4453713"/>
            <a:ext cx="1094867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•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have explored the potential to fix the dependence of the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Gegenbauer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moments on the meson-pair invariant mass.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6158" y="2622442"/>
            <a:ext cx="103587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•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fitted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Gegenbauer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moments differ from those adopted in previous PQCD investigations on specific modes. which indicates that the global determination of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Gegenbauer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moments is essential. </a:t>
            </a:r>
            <a:b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F29FCC2-ADE0-4809-B3ED-BAFF1285CEE3}"/>
              </a:ext>
            </a:extLst>
          </p:cNvPr>
          <p:cNvSpPr txBox="1"/>
          <p:nvPr/>
        </p:nvSpPr>
        <p:spPr>
          <a:xfrm>
            <a:off x="726158" y="5746346"/>
            <a:ext cx="117573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•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determination of the dependence on the meson-pair invariant mass is promising, when data become more precise </a:t>
            </a:r>
            <a:b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946567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64637"/>
            <a:ext cx="12192000" cy="5472608"/>
          </a:xfrm>
          <a:prstGeom prst="rect">
            <a:avLst/>
          </a:prstGeom>
          <a:solidFill>
            <a:srgbClr val="3A466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" name="矩形 2"/>
          <p:cNvSpPr/>
          <p:nvPr/>
        </p:nvSpPr>
        <p:spPr>
          <a:xfrm>
            <a:off x="0" y="-27384"/>
            <a:ext cx="12192000" cy="5472608"/>
          </a:xfrm>
          <a:prstGeom prst="rect">
            <a:avLst/>
          </a:prstGeom>
          <a:solidFill>
            <a:srgbClr val="3A46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" name="矩形 5"/>
          <p:cNvSpPr/>
          <p:nvPr/>
        </p:nvSpPr>
        <p:spPr>
          <a:xfrm>
            <a:off x="1653005" y="2059517"/>
            <a:ext cx="8064896" cy="99520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5867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Thank you</a:t>
            </a:r>
            <a:endParaRPr lang="zh-CN" altLang="en-US" sz="5867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775520" y="3044957"/>
            <a:ext cx="585665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391478" y="4012113"/>
            <a:ext cx="9087892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616760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B501886-1BAC-604E-92AE-FCB48C0C1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3CCA2-0AB3-4B79-99C1-201962C94BE2}" type="slidenum">
              <a:rPr lang="en-US" smtClean="0"/>
              <a:t>39</a:t>
            </a:fld>
            <a:endParaRPr 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DBCCF18-0CA0-7D49-B86A-74099D746051}"/>
              </a:ext>
            </a:extLst>
          </p:cNvPr>
          <p:cNvSpPr txBox="1"/>
          <p:nvPr/>
        </p:nvSpPr>
        <p:spPr>
          <a:xfrm>
            <a:off x="243594" y="228723"/>
            <a:ext cx="3028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Backup</a:t>
            </a:r>
            <a:endParaRPr kumimoji="1" lang="zh-CN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C8CB888-ADCB-4B05-87E8-7A74CF16E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694" y="488880"/>
            <a:ext cx="6220379" cy="176168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10A7325B-FBA0-4173-9FFD-AC1D9EA96838}"/>
              </a:ext>
            </a:extLst>
          </p:cNvPr>
          <p:cNvSpPr txBox="1"/>
          <p:nvPr/>
        </p:nvSpPr>
        <p:spPr>
          <a:xfrm>
            <a:off x="1370600" y="2304713"/>
            <a:ext cx="99393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parametrizing the two-meson distribution amplitudes (DAs), the vector associated with the longitudinal component should be the polarization vector: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4F2EA869-5510-48B3-8337-102021092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929" y="3005193"/>
            <a:ext cx="4702619" cy="64633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46CBBF0-D531-4836-ACC8-E0CE3782F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0600" y="3727326"/>
            <a:ext cx="9144596" cy="118364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80E7113-8168-4FEB-9F51-8AC8A478CB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341" y="4986771"/>
            <a:ext cx="10303317" cy="58876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693B9488-AB1B-4274-8055-ADE35F75C3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1379" y="5595904"/>
            <a:ext cx="1432261" cy="50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8652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" y="308344"/>
            <a:ext cx="12192000" cy="6655381"/>
            <a:chOff x="-1" y="231258"/>
            <a:chExt cx="9144000" cy="4991536"/>
          </a:xfrm>
        </p:grpSpPr>
        <p:grpSp>
          <p:nvGrpSpPr>
            <p:cNvPr id="3" name="组合 2"/>
            <p:cNvGrpSpPr/>
            <p:nvPr/>
          </p:nvGrpSpPr>
          <p:grpSpPr>
            <a:xfrm>
              <a:off x="-1" y="231258"/>
              <a:ext cx="1043608" cy="349894"/>
              <a:chOff x="-1" y="231258"/>
              <a:chExt cx="1043608" cy="349894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67562" y="231258"/>
                <a:ext cx="976045" cy="349894"/>
              </a:xfrm>
              <a:prstGeom prst="rect">
                <a:avLst/>
              </a:prstGeom>
              <a:solidFill>
                <a:srgbClr val="3A466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-1" y="231258"/>
                <a:ext cx="971601" cy="349894"/>
              </a:xfrm>
              <a:prstGeom prst="rect">
                <a:avLst/>
              </a:prstGeom>
              <a:solidFill>
                <a:srgbClr val="3A46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-1" y="4955300"/>
              <a:ext cx="9144000" cy="195486"/>
            </a:xfrm>
            <a:prstGeom prst="rect">
              <a:avLst/>
            </a:prstGeom>
            <a:solidFill>
              <a:srgbClr val="3A466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" name="矩形 5"/>
            <p:cNvSpPr/>
            <p:nvPr/>
          </p:nvSpPr>
          <p:spPr>
            <a:xfrm>
              <a:off x="-1" y="5034595"/>
              <a:ext cx="9144000" cy="188199"/>
            </a:xfrm>
            <a:prstGeom prst="rect">
              <a:avLst/>
            </a:prstGeom>
            <a:solidFill>
              <a:srgbClr val="3A46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" name="圆角矩形 10"/>
          <p:cNvSpPr/>
          <p:nvPr/>
        </p:nvSpPr>
        <p:spPr bwMode="auto">
          <a:xfrm>
            <a:off x="1199456" y="1114334"/>
            <a:ext cx="9728272" cy="5012957"/>
          </a:xfrm>
          <a:prstGeom prst="roundRect">
            <a:avLst>
              <a:gd name="adj" fmla="val 4604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grpSp>
        <p:nvGrpSpPr>
          <p:cNvPr id="12" name="组合 11"/>
          <p:cNvGrpSpPr/>
          <p:nvPr/>
        </p:nvGrpSpPr>
        <p:grpSpPr>
          <a:xfrm>
            <a:off x="942618" y="1448860"/>
            <a:ext cx="545473" cy="4290723"/>
            <a:chOff x="619063" y="1443956"/>
            <a:chExt cx="589484" cy="4362719"/>
          </a:xfrm>
          <a:solidFill>
            <a:srgbClr val="3A4660"/>
          </a:solidFill>
        </p:grpSpPr>
        <p:sp>
          <p:nvSpPr>
            <p:cNvPr id="13" name="圆角矩形 12"/>
            <p:cNvSpPr/>
            <p:nvPr/>
          </p:nvSpPr>
          <p:spPr bwMode="auto">
            <a:xfrm>
              <a:off x="619063" y="3807128"/>
              <a:ext cx="589484" cy="227171"/>
            </a:xfrm>
            <a:prstGeom prst="roundRect">
              <a:avLst>
                <a:gd name="adj" fmla="val 50000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4" name="圆角矩形 13"/>
            <p:cNvSpPr/>
            <p:nvPr/>
          </p:nvSpPr>
          <p:spPr bwMode="auto">
            <a:xfrm>
              <a:off x="619063" y="4397921"/>
              <a:ext cx="589484" cy="227171"/>
            </a:xfrm>
            <a:prstGeom prst="roundRect">
              <a:avLst>
                <a:gd name="adj" fmla="val 50000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5" name="圆角矩形 14"/>
            <p:cNvSpPr/>
            <p:nvPr/>
          </p:nvSpPr>
          <p:spPr bwMode="auto">
            <a:xfrm>
              <a:off x="619063" y="4988714"/>
              <a:ext cx="589484" cy="227171"/>
            </a:xfrm>
            <a:prstGeom prst="roundRect">
              <a:avLst>
                <a:gd name="adj" fmla="val 50000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6" name="圆角矩形 15"/>
            <p:cNvSpPr/>
            <p:nvPr/>
          </p:nvSpPr>
          <p:spPr bwMode="auto">
            <a:xfrm>
              <a:off x="619063" y="5579504"/>
              <a:ext cx="589484" cy="227171"/>
            </a:xfrm>
            <a:prstGeom prst="roundRect">
              <a:avLst>
                <a:gd name="adj" fmla="val 50000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7" name="圆角矩形 16"/>
            <p:cNvSpPr/>
            <p:nvPr/>
          </p:nvSpPr>
          <p:spPr bwMode="auto">
            <a:xfrm>
              <a:off x="619063" y="1443956"/>
              <a:ext cx="589484" cy="227171"/>
            </a:xfrm>
            <a:prstGeom prst="roundRect">
              <a:avLst>
                <a:gd name="adj" fmla="val 50000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8" name="圆角矩形 17"/>
            <p:cNvSpPr/>
            <p:nvPr/>
          </p:nvSpPr>
          <p:spPr bwMode="auto">
            <a:xfrm>
              <a:off x="619063" y="2034749"/>
              <a:ext cx="589484" cy="227171"/>
            </a:xfrm>
            <a:prstGeom prst="roundRect">
              <a:avLst>
                <a:gd name="adj" fmla="val 50000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9" name="圆角矩形 18"/>
            <p:cNvSpPr/>
            <p:nvPr/>
          </p:nvSpPr>
          <p:spPr bwMode="auto">
            <a:xfrm>
              <a:off x="619063" y="2625542"/>
              <a:ext cx="589484" cy="227171"/>
            </a:xfrm>
            <a:prstGeom prst="roundRect">
              <a:avLst>
                <a:gd name="adj" fmla="val 50000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0" name="圆角矩形 19"/>
            <p:cNvSpPr/>
            <p:nvPr/>
          </p:nvSpPr>
          <p:spPr bwMode="auto">
            <a:xfrm>
              <a:off x="619063" y="3216335"/>
              <a:ext cx="589484" cy="227171"/>
            </a:xfrm>
            <a:prstGeom prst="roundRect">
              <a:avLst>
                <a:gd name="adj" fmla="val 50000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42" name="椭圆 41"/>
          <p:cNvSpPr/>
          <p:nvPr/>
        </p:nvSpPr>
        <p:spPr>
          <a:xfrm>
            <a:off x="1796221" y="1401661"/>
            <a:ext cx="631849" cy="492369"/>
          </a:xfrm>
          <a:prstGeom prst="ellipse">
            <a:avLst/>
          </a:prstGeom>
          <a:solidFill>
            <a:srgbClr val="2B4578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1833052" y="1463177"/>
            <a:ext cx="645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1796221" y="2449694"/>
            <a:ext cx="631849" cy="492369"/>
          </a:xfrm>
          <a:prstGeom prst="ellipse">
            <a:avLst/>
          </a:prstGeom>
          <a:solidFill>
            <a:srgbClr val="2B4578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1833052" y="2511211"/>
            <a:ext cx="645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zh-CN" alt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1796221" y="3497729"/>
            <a:ext cx="631849" cy="492369"/>
          </a:xfrm>
          <a:prstGeom prst="ellipse">
            <a:avLst/>
          </a:prstGeom>
          <a:solidFill>
            <a:srgbClr val="2B4578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1833052" y="3559245"/>
            <a:ext cx="645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zh-CN" alt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1796221" y="4545764"/>
            <a:ext cx="631849" cy="492369"/>
          </a:xfrm>
          <a:prstGeom prst="ellipse">
            <a:avLst/>
          </a:prstGeom>
          <a:solidFill>
            <a:srgbClr val="2B4578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1833052" y="4607280"/>
            <a:ext cx="645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54"/>
          <p:cNvSpPr txBox="1"/>
          <p:nvPr/>
        </p:nvSpPr>
        <p:spPr>
          <a:xfrm>
            <a:off x="2677178" y="1186144"/>
            <a:ext cx="7931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can help us to test the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factorization approach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which have been used in two-body decays successfully.</a:t>
            </a:r>
          </a:p>
        </p:txBody>
      </p:sp>
      <p:sp>
        <p:nvSpPr>
          <p:cNvPr id="51" name="TextBox 54"/>
          <p:cNvSpPr txBox="1"/>
          <p:nvPr/>
        </p:nvSpPr>
        <p:spPr>
          <a:xfrm>
            <a:off x="2677180" y="2385144"/>
            <a:ext cx="76721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also help us to test SM by measuring the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CKM phases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  <a:cs typeface="方正兰亭细黑_GBK_M" pitchFamily="2" charset="2"/>
              <a:sym typeface="Arial" panose="020B0604020202020204" pitchFamily="34" charset="0"/>
            </a:endParaRPr>
          </a:p>
        </p:txBody>
      </p:sp>
      <p:sp>
        <p:nvSpPr>
          <p:cNvPr id="52" name="TextBox 54"/>
          <p:cNvSpPr txBox="1"/>
          <p:nvPr/>
        </p:nvSpPr>
        <p:spPr>
          <a:xfrm>
            <a:off x="2677179" y="3478779"/>
            <a:ext cx="8027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offer us opportunities to study the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line-shape of intermediate states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  <a:cs typeface="方正兰亭细黑_GBK_M" pitchFamily="2" charset="2"/>
              <a:sym typeface="Arial" panose="020B0604020202020204" pitchFamily="34" charset="0"/>
            </a:endParaRPr>
          </a:p>
        </p:txBody>
      </p:sp>
      <p:sp>
        <p:nvSpPr>
          <p:cNvPr id="53" name="TextBox 54"/>
          <p:cNvSpPr txBox="1"/>
          <p:nvPr/>
        </p:nvSpPr>
        <p:spPr>
          <a:xfrm>
            <a:off x="2677178" y="4526079"/>
            <a:ext cx="7300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Combing with the two-body decays, we can try to understand the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sources of strong phases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  <a:cs typeface="方正兰亭细黑_GBK_M" pitchFamily="2" charset="2"/>
              <a:sym typeface="Arial" panose="020B0604020202020204" pitchFamily="34" charset="0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1796220" y="5593798"/>
            <a:ext cx="631849" cy="492369"/>
          </a:xfrm>
          <a:prstGeom prst="ellipse">
            <a:avLst/>
          </a:prstGeom>
          <a:solidFill>
            <a:srgbClr val="2B4578"/>
          </a:solidFill>
          <a:ln w="9525">
            <a:noFill/>
          </a:ln>
        </p:spPr>
        <p:txBody>
          <a:bodyPr/>
          <a:lstStyle/>
          <a:p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1843727" y="5655315"/>
            <a:ext cx="645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2677178" y="5619716"/>
            <a:ext cx="79313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study of three-body decays help us to test the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SU(3) asymmetry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  <a:cs typeface="方正兰亭细黑_GBK_M" pitchFamily="2" charset="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27165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169744"/>
            <a:ext cx="12192000" cy="6793981"/>
            <a:chOff x="-1" y="127308"/>
            <a:chExt cx="9144000" cy="5095486"/>
          </a:xfrm>
        </p:grpSpPr>
        <p:grpSp>
          <p:nvGrpSpPr>
            <p:cNvPr id="19" name="组合 18"/>
            <p:cNvGrpSpPr/>
            <p:nvPr/>
          </p:nvGrpSpPr>
          <p:grpSpPr>
            <a:xfrm>
              <a:off x="-1" y="231258"/>
              <a:ext cx="1043608" cy="349894"/>
              <a:chOff x="-1" y="231258"/>
              <a:chExt cx="1043608" cy="349894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67562" y="231258"/>
                <a:ext cx="976045" cy="349894"/>
              </a:xfrm>
              <a:prstGeom prst="rect">
                <a:avLst/>
              </a:prstGeom>
              <a:solidFill>
                <a:srgbClr val="3A466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3" name="矩形 2"/>
              <p:cNvSpPr/>
              <p:nvPr/>
            </p:nvSpPr>
            <p:spPr>
              <a:xfrm>
                <a:off x="-1" y="231258"/>
                <a:ext cx="971601" cy="349894"/>
              </a:xfrm>
              <a:prstGeom prst="rect">
                <a:avLst/>
              </a:prstGeom>
              <a:solidFill>
                <a:srgbClr val="3A46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1145772" y="203819"/>
              <a:ext cx="1483085" cy="253916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endParaRPr lang="zh-CN" altLang="en-US" sz="1600" dirty="0">
                <a:solidFill>
                  <a:srgbClr val="3A46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-1" y="4955300"/>
              <a:ext cx="9144000" cy="195486"/>
            </a:xfrm>
            <a:prstGeom prst="rect">
              <a:avLst/>
            </a:prstGeom>
            <a:solidFill>
              <a:srgbClr val="3A466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矩形 16"/>
            <p:cNvSpPr/>
            <p:nvPr/>
          </p:nvSpPr>
          <p:spPr>
            <a:xfrm>
              <a:off x="-1" y="5034595"/>
              <a:ext cx="9144000" cy="188199"/>
            </a:xfrm>
            <a:prstGeom prst="rect">
              <a:avLst/>
            </a:prstGeom>
            <a:solidFill>
              <a:srgbClr val="3A46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8" name="矩形 17"/>
            <p:cNvSpPr/>
            <p:nvPr/>
          </p:nvSpPr>
          <p:spPr>
            <a:xfrm>
              <a:off x="1107805" y="127308"/>
              <a:ext cx="7678975" cy="807914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altLang="zh-CN" sz="3200" b="1" dirty="0">
                  <a:latin typeface="Times New Roman" panose="02020603050405020304" pitchFamily="18" charset="0"/>
                </a:rPr>
                <a:t>Large amounts of data from </a:t>
              </a:r>
              <a:r>
                <a:rPr lang="en-US" altLang="zh-CN" sz="3200" b="1" dirty="0" err="1">
                  <a:latin typeface="Times New Roman" panose="02020603050405020304" pitchFamily="18" charset="0"/>
                </a:rPr>
                <a:t>LHCb</a:t>
              </a:r>
              <a:r>
                <a:rPr lang="en-US" altLang="zh-CN" sz="3200" b="1" dirty="0">
                  <a:latin typeface="Times New Roman" panose="02020603050405020304" pitchFamily="18" charset="0"/>
                </a:rPr>
                <a:t>, Belle, </a:t>
              </a:r>
              <a:r>
                <a:rPr lang="en-US" altLang="zh-CN" sz="3200" b="1" i="1" dirty="0">
                  <a:latin typeface="Times New Roman" panose="02020603050405020304" pitchFamily="18" charset="0"/>
                </a:rPr>
                <a:t>BABAR, </a:t>
              </a:r>
              <a:r>
                <a:rPr lang="en-US" altLang="zh-CN" sz="3200" b="1" dirty="0">
                  <a:latin typeface="Times New Roman" panose="02020603050405020304" pitchFamily="18" charset="0"/>
                </a:rPr>
                <a:t>CDF, D0 </a:t>
              </a:r>
              <a:r>
                <a:rPr lang="en-US" altLang="zh-CN" sz="3200" b="1" i="1" dirty="0">
                  <a:latin typeface="Times New Roman" panose="02020603050405020304" pitchFamily="18" charset="0"/>
                </a:rPr>
                <a:t>etc. </a:t>
              </a:r>
              <a:r>
                <a:rPr lang="en-US" altLang="zh-CN" sz="3200" b="1" dirty="0">
                  <a:latin typeface="Times New Roman" panose="02020603050405020304" pitchFamily="18" charset="0"/>
                </a:rPr>
                <a:t>Collaborations. </a:t>
              </a:r>
              <a:r>
                <a:rPr kumimoji="1" lang="en-US" altLang="zh-TW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PMingLiU" pitchFamily="18" charset="-120"/>
                  <a:cs typeface="Times New Roman" panose="02020603050405020304" pitchFamily="18" charset="0"/>
                </a:rPr>
                <a:t> (Most with BFs ~ 10</a:t>
              </a:r>
              <a:r>
                <a:rPr kumimoji="1" lang="en-US" altLang="zh-TW" sz="3200" b="1" baseline="30000" dirty="0">
                  <a:solidFill>
                    <a:srgbClr val="FF0000"/>
                  </a:solidFill>
                  <a:latin typeface="Times New Roman" panose="02020603050405020304" pitchFamily="18" charset="0"/>
                  <a:ea typeface="PMingLiU" pitchFamily="18" charset="-120"/>
                  <a:cs typeface="Times New Roman" panose="02020603050405020304" pitchFamily="18" charset="0"/>
                </a:rPr>
                <a:t>-5</a:t>
              </a:r>
              <a:r>
                <a:rPr kumimoji="1" lang="en-US" altLang="zh-TW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PMingLiU" pitchFamily="18" charset="-120"/>
                  <a:cs typeface="Times New Roman" panose="02020603050405020304" pitchFamily="18" charset="0"/>
                </a:rPr>
                <a:t>)</a:t>
              </a:r>
              <a:endParaRPr kumimoji="1" lang="en-US" altLang="zh-TW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PMingLiU" pitchFamily="18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KSO_Shape"/>
          <p:cNvSpPr/>
          <p:nvPr/>
        </p:nvSpPr>
        <p:spPr bwMode="auto">
          <a:xfrm>
            <a:off x="2551373" y="4913322"/>
            <a:ext cx="407695" cy="305001"/>
          </a:xfrm>
          <a:custGeom>
            <a:avLst/>
            <a:gdLst>
              <a:gd name="T0" fmla="*/ 151004 w 5185"/>
              <a:gd name="T1" fmla="*/ 1065477 h 3880"/>
              <a:gd name="T2" fmla="*/ 1873403 w 5185"/>
              <a:gd name="T3" fmla="*/ 1297678 h 3880"/>
              <a:gd name="T4" fmla="*/ 751713 w 5185"/>
              <a:gd name="T5" fmla="*/ 1241832 h 3880"/>
              <a:gd name="T6" fmla="*/ 1108464 w 5185"/>
              <a:gd name="T7" fmla="*/ 1148144 h 3880"/>
              <a:gd name="T8" fmla="*/ 751713 w 5185"/>
              <a:gd name="T9" fmla="*/ 1241832 h 3880"/>
              <a:gd name="T10" fmla="*/ 1726808 w 5185"/>
              <a:gd name="T11" fmla="*/ 1012203 h 3880"/>
              <a:gd name="T12" fmla="*/ 1726073 w 5185"/>
              <a:gd name="T13" fmla="*/ 1007794 h 3880"/>
              <a:gd name="T14" fmla="*/ 1726808 w 5185"/>
              <a:gd name="T15" fmla="*/ 44089 h 3880"/>
              <a:gd name="T16" fmla="*/ 1726441 w 5185"/>
              <a:gd name="T17" fmla="*/ 39680 h 3880"/>
              <a:gd name="T18" fmla="*/ 1724604 w 5185"/>
              <a:gd name="T19" fmla="*/ 30862 h 3880"/>
              <a:gd name="T20" fmla="*/ 1721297 w 5185"/>
              <a:gd name="T21" fmla="*/ 23147 h 3880"/>
              <a:gd name="T22" fmla="*/ 1716888 w 5185"/>
              <a:gd name="T23" fmla="*/ 15798 h 3880"/>
              <a:gd name="T24" fmla="*/ 1711010 w 5185"/>
              <a:gd name="T25" fmla="*/ 9920 h 3880"/>
              <a:gd name="T26" fmla="*/ 1703662 w 5185"/>
              <a:gd name="T27" fmla="*/ 5144 h 3880"/>
              <a:gd name="T28" fmla="*/ 1695946 w 5185"/>
              <a:gd name="T29" fmla="*/ 1837 h 3880"/>
              <a:gd name="T30" fmla="*/ 1687128 w 5185"/>
              <a:gd name="T31" fmla="*/ 367 h 3880"/>
              <a:gd name="T32" fmla="*/ 222281 w 5185"/>
              <a:gd name="T33" fmla="*/ 0 h 3880"/>
              <a:gd name="T34" fmla="*/ 217872 w 5185"/>
              <a:gd name="T35" fmla="*/ 367 h 3880"/>
              <a:gd name="T36" fmla="*/ 209054 w 5185"/>
              <a:gd name="T37" fmla="*/ 1837 h 3880"/>
              <a:gd name="T38" fmla="*/ 201338 w 5185"/>
              <a:gd name="T39" fmla="*/ 5144 h 3880"/>
              <a:gd name="T40" fmla="*/ 194358 w 5185"/>
              <a:gd name="T41" fmla="*/ 9920 h 3880"/>
              <a:gd name="T42" fmla="*/ 188112 w 5185"/>
              <a:gd name="T43" fmla="*/ 15798 h 3880"/>
              <a:gd name="T44" fmla="*/ 183336 w 5185"/>
              <a:gd name="T45" fmla="*/ 23147 h 3880"/>
              <a:gd name="T46" fmla="*/ 180029 w 5185"/>
              <a:gd name="T47" fmla="*/ 30862 h 3880"/>
              <a:gd name="T48" fmla="*/ 178559 w 5185"/>
              <a:gd name="T49" fmla="*/ 39680 h 3880"/>
              <a:gd name="T50" fmla="*/ 178192 w 5185"/>
              <a:gd name="T51" fmla="*/ 1003386 h 3880"/>
              <a:gd name="T52" fmla="*/ 178559 w 5185"/>
              <a:gd name="T53" fmla="*/ 1007794 h 3880"/>
              <a:gd name="T54" fmla="*/ 178192 w 5185"/>
              <a:gd name="T55" fmla="*/ 1012203 h 3880"/>
              <a:gd name="T56" fmla="*/ 1727176 w 5185"/>
              <a:gd name="T57" fmla="*/ 1012571 h 3880"/>
              <a:gd name="T58" fmla="*/ 1616954 w 5185"/>
              <a:gd name="T59" fmla="*/ 937620 h 3880"/>
              <a:gd name="T60" fmla="*/ 288046 w 5185"/>
              <a:gd name="T61" fmla="*/ 109854 h 3880"/>
              <a:gd name="T62" fmla="*/ 1616954 w 5185"/>
              <a:gd name="T63" fmla="*/ 937620 h 3880"/>
              <a:gd name="T64" fmla="*/ 4409 w 5185"/>
              <a:gd name="T65" fmla="*/ 1350584 h 3880"/>
              <a:gd name="T66" fmla="*/ 0 w 5185"/>
              <a:gd name="T67" fmla="*/ 1359402 h 3880"/>
              <a:gd name="T68" fmla="*/ 735 w 5185"/>
              <a:gd name="T69" fmla="*/ 1369322 h 3880"/>
              <a:gd name="T70" fmla="*/ 3307 w 5185"/>
              <a:gd name="T71" fmla="*/ 1379977 h 3880"/>
              <a:gd name="T72" fmla="*/ 7348 w 5185"/>
              <a:gd name="T73" fmla="*/ 1390999 h 3880"/>
              <a:gd name="T74" fmla="*/ 13227 w 5185"/>
              <a:gd name="T75" fmla="*/ 1401654 h 3880"/>
              <a:gd name="T76" fmla="*/ 19473 w 5185"/>
              <a:gd name="T77" fmla="*/ 1411206 h 3880"/>
              <a:gd name="T78" fmla="*/ 26821 w 5185"/>
              <a:gd name="T79" fmla="*/ 1418554 h 3880"/>
              <a:gd name="T80" fmla="*/ 35271 w 5185"/>
              <a:gd name="T81" fmla="*/ 1423698 h 3880"/>
              <a:gd name="T82" fmla="*/ 41884 w 5185"/>
              <a:gd name="T83" fmla="*/ 1425168 h 3880"/>
              <a:gd name="T84" fmla="*/ 1860911 w 5185"/>
              <a:gd name="T85" fmla="*/ 1425535 h 3880"/>
              <a:gd name="T86" fmla="*/ 1863116 w 5185"/>
              <a:gd name="T87" fmla="*/ 1425168 h 3880"/>
              <a:gd name="T88" fmla="*/ 1869729 w 5185"/>
              <a:gd name="T89" fmla="*/ 1423698 h 3880"/>
              <a:gd name="T90" fmla="*/ 1878179 w 5185"/>
              <a:gd name="T91" fmla="*/ 1418554 h 3880"/>
              <a:gd name="T92" fmla="*/ 1885527 w 5185"/>
              <a:gd name="T93" fmla="*/ 1411206 h 3880"/>
              <a:gd name="T94" fmla="*/ 1892141 w 5185"/>
              <a:gd name="T95" fmla="*/ 1401654 h 3880"/>
              <a:gd name="T96" fmla="*/ 1897652 w 5185"/>
              <a:gd name="T97" fmla="*/ 1390999 h 3880"/>
              <a:gd name="T98" fmla="*/ 1901693 w 5185"/>
              <a:gd name="T99" fmla="*/ 1379977 h 3880"/>
              <a:gd name="T100" fmla="*/ 1903898 w 5185"/>
              <a:gd name="T101" fmla="*/ 1369322 h 3880"/>
              <a:gd name="T102" fmla="*/ 1905000 w 5185"/>
              <a:gd name="T103" fmla="*/ 1359402 h 388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185" h="3880">
                <a:moveTo>
                  <a:pt x="4775" y="2900"/>
                </a:moveTo>
                <a:lnTo>
                  <a:pt x="411" y="2900"/>
                </a:lnTo>
                <a:lnTo>
                  <a:pt x="87" y="3532"/>
                </a:lnTo>
                <a:lnTo>
                  <a:pt x="5099" y="3532"/>
                </a:lnTo>
                <a:lnTo>
                  <a:pt x="4775" y="2900"/>
                </a:lnTo>
                <a:close/>
                <a:moveTo>
                  <a:pt x="2046" y="3380"/>
                </a:moveTo>
                <a:lnTo>
                  <a:pt x="2181" y="3125"/>
                </a:lnTo>
                <a:lnTo>
                  <a:pt x="3017" y="3125"/>
                </a:lnTo>
                <a:lnTo>
                  <a:pt x="3139" y="3380"/>
                </a:lnTo>
                <a:lnTo>
                  <a:pt x="2046" y="3380"/>
                </a:lnTo>
                <a:close/>
                <a:moveTo>
                  <a:pt x="4700" y="2755"/>
                </a:moveTo>
                <a:lnTo>
                  <a:pt x="4700" y="2755"/>
                </a:lnTo>
                <a:lnTo>
                  <a:pt x="4698" y="2743"/>
                </a:lnTo>
                <a:lnTo>
                  <a:pt x="4700" y="2731"/>
                </a:lnTo>
                <a:lnTo>
                  <a:pt x="4700" y="120"/>
                </a:lnTo>
                <a:lnTo>
                  <a:pt x="4699" y="108"/>
                </a:lnTo>
                <a:lnTo>
                  <a:pt x="4697" y="95"/>
                </a:lnTo>
                <a:lnTo>
                  <a:pt x="4694" y="84"/>
                </a:lnTo>
                <a:lnTo>
                  <a:pt x="4690" y="73"/>
                </a:lnTo>
                <a:lnTo>
                  <a:pt x="4685" y="63"/>
                </a:lnTo>
                <a:lnTo>
                  <a:pt x="4680" y="53"/>
                </a:lnTo>
                <a:lnTo>
                  <a:pt x="4673" y="43"/>
                </a:lnTo>
                <a:lnTo>
                  <a:pt x="4665" y="34"/>
                </a:lnTo>
                <a:lnTo>
                  <a:pt x="4657" y="27"/>
                </a:lnTo>
                <a:lnTo>
                  <a:pt x="4647" y="20"/>
                </a:lnTo>
                <a:lnTo>
                  <a:pt x="4637" y="14"/>
                </a:lnTo>
                <a:lnTo>
                  <a:pt x="4627" y="9"/>
                </a:lnTo>
                <a:lnTo>
                  <a:pt x="4616" y="5"/>
                </a:lnTo>
                <a:lnTo>
                  <a:pt x="4605" y="2"/>
                </a:lnTo>
                <a:lnTo>
                  <a:pt x="4592" y="1"/>
                </a:lnTo>
                <a:lnTo>
                  <a:pt x="4580" y="0"/>
                </a:lnTo>
                <a:lnTo>
                  <a:pt x="605" y="0"/>
                </a:lnTo>
                <a:lnTo>
                  <a:pt x="593" y="1"/>
                </a:lnTo>
                <a:lnTo>
                  <a:pt x="581" y="2"/>
                </a:lnTo>
                <a:lnTo>
                  <a:pt x="569" y="5"/>
                </a:lnTo>
                <a:lnTo>
                  <a:pt x="558" y="9"/>
                </a:lnTo>
                <a:lnTo>
                  <a:pt x="548" y="14"/>
                </a:lnTo>
                <a:lnTo>
                  <a:pt x="538" y="20"/>
                </a:lnTo>
                <a:lnTo>
                  <a:pt x="529" y="27"/>
                </a:lnTo>
                <a:lnTo>
                  <a:pt x="521" y="34"/>
                </a:lnTo>
                <a:lnTo>
                  <a:pt x="512" y="43"/>
                </a:lnTo>
                <a:lnTo>
                  <a:pt x="505" y="53"/>
                </a:lnTo>
                <a:lnTo>
                  <a:pt x="499" y="63"/>
                </a:lnTo>
                <a:lnTo>
                  <a:pt x="494" y="73"/>
                </a:lnTo>
                <a:lnTo>
                  <a:pt x="490" y="84"/>
                </a:lnTo>
                <a:lnTo>
                  <a:pt x="488" y="95"/>
                </a:lnTo>
                <a:lnTo>
                  <a:pt x="486" y="108"/>
                </a:lnTo>
                <a:lnTo>
                  <a:pt x="485" y="120"/>
                </a:lnTo>
                <a:lnTo>
                  <a:pt x="485" y="2731"/>
                </a:lnTo>
                <a:lnTo>
                  <a:pt x="486" y="2743"/>
                </a:lnTo>
                <a:lnTo>
                  <a:pt x="485" y="2755"/>
                </a:lnTo>
                <a:lnTo>
                  <a:pt x="484" y="2756"/>
                </a:lnTo>
                <a:lnTo>
                  <a:pt x="4701" y="2756"/>
                </a:lnTo>
                <a:lnTo>
                  <a:pt x="4700" y="2755"/>
                </a:lnTo>
                <a:close/>
                <a:moveTo>
                  <a:pt x="4401" y="2552"/>
                </a:moveTo>
                <a:lnTo>
                  <a:pt x="784" y="2552"/>
                </a:lnTo>
                <a:lnTo>
                  <a:pt x="784" y="299"/>
                </a:lnTo>
                <a:lnTo>
                  <a:pt x="4401" y="299"/>
                </a:lnTo>
                <a:lnTo>
                  <a:pt x="4401" y="2552"/>
                </a:lnTo>
                <a:close/>
                <a:moveTo>
                  <a:pt x="5172" y="3676"/>
                </a:moveTo>
                <a:lnTo>
                  <a:pt x="12" y="3676"/>
                </a:lnTo>
                <a:lnTo>
                  <a:pt x="0" y="3700"/>
                </a:lnTo>
                <a:lnTo>
                  <a:pt x="1" y="3713"/>
                </a:lnTo>
                <a:lnTo>
                  <a:pt x="2" y="3727"/>
                </a:lnTo>
                <a:lnTo>
                  <a:pt x="5" y="3741"/>
                </a:lnTo>
                <a:lnTo>
                  <a:pt x="9" y="3756"/>
                </a:lnTo>
                <a:lnTo>
                  <a:pt x="14" y="3771"/>
                </a:lnTo>
                <a:lnTo>
                  <a:pt x="20" y="3786"/>
                </a:lnTo>
                <a:lnTo>
                  <a:pt x="28" y="3801"/>
                </a:lnTo>
                <a:lnTo>
                  <a:pt x="36" y="3815"/>
                </a:lnTo>
                <a:lnTo>
                  <a:pt x="44" y="3828"/>
                </a:lnTo>
                <a:lnTo>
                  <a:pt x="53" y="3841"/>
                </a:lnTo>
                <a:lnTo>
                  <a:pt x="63" y="3852"/>
                </a:lnTo>
                <a:lnTo>
                  <a:pt x="73" y="3861"/>
                </a:lnTo>
                <a:lnTo>
                  <a:pt x="85" y="3869"/>
                </a:lnTo>
                <a:lnTo>
                  <a:pt x="96" y="3875"/>
                </a:lnTo>
                <a:lnTo>
                  <a:pt x="108" y="3878"/>
                </a:lnTo>
                <a:lnTo>
                  <a:pt x="114" y="3879"/>
                </a:lnTo>
                <a:lnTo>
                  <a:pt x="120" y="3880"/>
                </a:lnTo>
                <a:lnTo>
                  <a:pt x="5065" y="3880"/>
                </a:lnTo>
                <a:lnTo>
                  <a:pt x="5071" y="3879"/>
                </a:lnTo>
                <a:lnTo>
                  <a:pt x="5077" y="3878"/>
                </a:lnTo>
                <a:lnTo>
                  <a:pt x="5089" y="3875"/>
                </a:lnTo>
                <a:lnTo>
                  <a:pt x="5101" y="3869"/>
                </a:lnTo>
                <a:lnTo>
                  <a:pt x="5112" y="3861"/>
                </a:lnTo>
                <a:lnTo>
                  <a:pt x="5122" y="3852"/>
                </a:lnTo>
                <a:lnTo>
                  <a:pt x="5132" y="3841"/>
                </a:lnTo>
                <a:lnTo>
                  <a:pt x="5141" y="3828"/>
                </a:lnTo>
                <a:lnTo>
                  <a:pt x="5150" y="3815"/>
                </a:lnTo>
                <a:lnTo>
                  <a:pt x="5158" y="3801"/>
                </a:lnTo>
                <a:lnTo>
                  <a:pt x="5165" y="3786"/>
                </a:lnTo>
                <a:lnTo>
                  <a:pt x="5171" y="3771"/>
                </a:lnTo>
                <a:lnTo>
                  <a:pt x="5176" y="3756"/>
                </a:lnTo>
                <a:lnTo>
                  <a:pt x="5180" y="3741"/>
                </a:lnTo>
                <a:lnTo>
                  <a:pt x="5182" y="3727"/>
                </a:lnTo>
                <a:lnTo>
                  <a:pt x="5184" y="3713"/>
                </a:lnTo>
                <a:lnTo>
                  <a:pt x="5185" y="3700"/>
                </a:lnTo>
                <a:lnTo>
                  <a:pt x="5172" y="3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48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sz="2400" noProof="1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Freeform 178"/>
          <p:cNvSpPr>
            <a:spLocks noEditPoints="1" noChangeArrowheads="1"/>
          </p:cNvSpPr>
          <p:nvPr/>
        </p:nvSpPr>
        <p:spPr bwMode="auto">
          <a:xfrm>
            <a:off x="2514307" y="2542790"/>
            <a:ext cx="495643" cy="374069"/>
          </a:xfrm>
          <a:custGeom>
            <a:avLst/>
            <a:gdLst>
              <a:gd name="T0" fmla="*/ 2147483647 w 158"/>
              <a:gd name="T1" fmla="*/ 2147483647 h 119"/>
              <a:gd name="T2" fmla="*/ 0 w 158"/>
              <a:gd name="T3" fmla="*/ 2147483647 h 119"/>
              <a:gd name="T4" fmla="*/ 0 w 158"/>
              <a:gd name="T5" fmla="*/ 0 h 119"/>
              <a:gd name="T6" fmla="*/ 2147483647 w 158"/>
              <a:gd name="T7" fmla="*/ 0 h 119"/>
              <a:gd name="T8" fmla="*/ 2147483647 w 158"/>
              <a:gd name="T9" fmla="*/ 2147483647 h 119"/>
              <a:gd name="T10" fmla="*/ 2147483647 w 158"/>
              <a:gd name="T11" fmla="*/ 2147483647 h 119"/>
              <a:gd name="T12" fmla="*/ 2147483647 w 158"/>
              <a:gd name="T13" fmla="*/ 2147483647 h 119"/>
              <a:gd name="T14" fmla="*/ 2147483647 w 158"/>
              <a:gd name="T15" fmla="*/ 2147483647 h 119"/>
              <a:gd name="T16" fmla="*/ 2147483647 w 158"/>
              <a:gd name="T17" fmla="*/ 2147483647 h 119"/>
              <a:gd name="T18" fmla="*/ 2147483647 w 158"/>
              <a:gd name="T19" fmla="*/ 2147483647 h 119"/>
              <a:gd name="T20" fmla="*/ 2147483647 w 158"/>
              <a:gd name="T21" fmla="*/ 2147483647 h 119"/>
              <a:gd name="T22" fmla="*/ 2147483647 w 158"/>
              <a:gd name="T23" fmla="*/ 2147483647 h 119"/>
              <a:gd name="T24" fmla="*/ 2147483647 w 158"/>
              <a:gd name="T25" fmla="*/ 2147483647 h 119"/>
              <a:gd name="T26" fmla="*/ 2147483647 w 158"/>
              <a:gd name="T27" fmla="*/ 2147483647 h 119"/>
              <a:gd name="T28" fmla="*/ 2147483647 w 158"/>
              <a:gd name="T29" fmla="*/ 2147483647 h 119"/>
              <a:gd name="T30" fmla="*/ 2147483647 w 158"/>
              <a:gd name="T31" fmla="*/ 2147483647 h 119"/>
              <a:gd name="T32" fmla="*/ 2147483647 w 158"/>
              <a:gd name="T33" fmla="*/ 2147483647 h 119"/>
              <a:gd name="T34" fmla="*/ 2147483647 w 158"/>
              <a:gd name="T35" fmla="*/ 2147483647 h 119"/>
              <a:gd name="T36" fmla="*/ 2147483647 w 158"/>
              <a:gd name="T37" fmla="*/ 2147483647 h 119"/>
              <a:gd name="T38" fmla="*/ 2147483647 w 158"/>
              <a:gd name="T39" fmla="*/ 2147483647 h 119"/>
              <a:gd name="T40" fmla="*/ 2147483647 w 158"/>
              <a:gd name="T41" fmla="*/ 2147483647 h 119"/>
              <a:gd name="T42" fmla="*/ 2147483647 w 158"/>
              <a:gd name="T43" fmla="*/ 2147483647 h 119"/>
              <a:gd name="T44" fmla="*/ 2147483647 w 158"/>
              <a:gd name="T45" fmla="*/ 2147483647 h 119"/>
              <a:gd name="T46" fmla="*/ 2147483647 w 158"/>
              <a:gd name="T47" fmla="*/ 2147483647 h 119"/>
              <a:gd name="T48" fmla="*/ 2147483647 w 158"/>
              <a:gd name="T49" fmla="*/ 2147483647 h 119"/>
              <a:gd name="T50" fmla="*/ 2147483647 w 158"/>
              <a:gd name="T51" fmla="*/ 2147483647 h 119"/>
              <a:gd name="T52" fmla="*/ 2147483647 w 158"/>
              <a:gd name="T53" fmla="*/ 2147483647 h 11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58"/>
              <a:gd name="T82" fmla="*/ 0 h 119"/>
              <a:gd name="T83" fmla="*/ 158 w 158"/>
              <a:gd name="T84" fmla="*/ 119 h 11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B80D28C-7B32-4DC1-9BED-92EF512E7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772" y="1411518"/>
            <a:ext cx="4941537" cy="318659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CB39CDB-E4BE-4B37-B701-EAA3BE1A3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32" y="4913322"/>
            <a:ext cx="4883538" cy="152918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54A14A7-165C-4909-88B9-4A7DBC8726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33" y="1378885"/>
            <a:ext cx="5273497" cy="34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2480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>
            <a:extLst>
              <a:ext uri="{FF2B5EF4-FFF2-40B4-BE49-F238E27FC236}">
                <a16:creationId xmlns:a16="http://schemas.microsoft.com/office/drawing/2014/main" id="{565BD39D-C1DF-423E-89EC-2F464A4E402A}"/>
              </a:ext>
            </a:extLst>
          </p:cNvPr>
          <p:cNvSpPr txBox="1"/>
          <p:nvPr/>
        </p:nvSpPr>
        <p:spPr>
          <a:xfrm>
            <a:off x="738000" y="645974"/>
            <a:ext cx="92913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i="1" dirty="0">
                <a:solidFill>
                  <a:srgbClr val="2B45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global fitting for a two-hadron DA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2601C1A3-5768-455B-8BEB-918F1DD885D8}"/>
              </a:ext>
            </a:extLst>
          </p:cNvPr>
          <p:cNvSpPr txBox="1"/>
          <p:nvPr/>
        </p:nvSpPr>
        <p:spPr>
          <a:xfrm>
            <a:off x="360810" y="1426167"/>
            <a:ext cx="11831190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80000"/>
              <a:buFont typeface="Wingdings" panose="05000000000000000000" pitchFamily="2" charset="2"/>
              <a:buChar char="l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 two-hadron DA collects contributions from 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 series of resonances 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 well as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  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nonresonant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contributions;</a:t>
            </a:r>
          </a:p>
          <a:p>
            <a:pPr marL="342900" indent="-342900">
              <a:lnSpc>
                <a:spcPct val="150000"/>
              </a:lnSpc>
              <a:buSzPct val="80000"/>
              <a:buFont typeface="Wingdings" panose="05000000000000000000" pitchFamily="2" charset="2"/>
              <a:buChar char="l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Gegenbauer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moments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 two-hadron DA are 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2-dependent, a feature dramatically distinct from those for a hadron DA ;</a:t>
            </a:r>
          </a:p>
          <a:p>
            <a:pPr marL="342900" indent="-342900">
              <a:lnSpc>
                <a:spcPct val="150000"/>
              </a:lnSpc>
              <a:buSzPct val="80000"/>
              <a:buFont typeface="Wingdings" panose="05000000000000000000" pitchFamily="2" charset="2"/>
              <a:buChar char="l"/>
            </a:pPr>
            <a:r>
              <a:rPr lang="en-US" altLang="zh-CN" sz="2800" dirty="0">
                <a:solidFill>
                  <a:srgbClr val="0D0A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improve the precision of theoretical predictions for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multi-body B meson decays</a:t>
            </a:r>
            <a:r>
              <a:rPr lang="en-US" altLang="zh-CN" sz="2800" dirty="0">
                <a:solidFill>
                  <a:srgbClr val="0D0A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8196200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64637"/>
            <a:ext cx="12192000" cy="5472608"/>
          </a:xfrm>
          <a:prstGeom prst="rect">
            <a:avLst/>
          </a:prstGeom>
          <a:solidFill>
            <a:srgbClr val="3A466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" name="矩形 2"/>
          <p:cNvSpPr/>
          <p:nvPr/>
        </p:nvSpPr>
        <p:spPr>
          <a:xfrm>
            <a:off x="0" y="-27384"/>
            <a:ext cx="12192000" cy="5472608"/>
          </a:xfrm>
          <a:prstGeom prst="rect">
            <a:avLst/>
          </a:prstGeom>
          <a:solidFill>
            <a:srgbClr val="3A46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" name="圆角矩形 4"/>
          <p:cNvSpPr/>
          <p:nvPr/>
        </p:nvSpPr>
        <p:spPr>
          <a:xfrm>
            <a:off x="2227081" y="1962920"/>
            <a:ext cx="1082035" cy="10820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" name="矩形 5"/>
          <p:cNvSpPr/>
          <p:nvPr/>
        </p:nvSpPr>
        <p:spPr>
          <a:xfrm>
            <a:off x="3495960" y="1933111"/>
            <a:ext cx="7852417" cy="99520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5867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Framework</a:t>
            </a:r>
            <a:endParaRPr lang="zh-CN" altLang="en-US" sz="5867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" name="直接连接符 8"/>
          <p:cNvCxnSpPr>
            <a:cxnSpLocks/>
          </p:cNvCxnSpPr>
          <p:nvPr/>
        </p:nvCxnSpPr>
        <p:spPr>
          <a:xfrm>
            <a:off x="3309116" y="2948947"/>
            <a:ext cx="47033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2284866" y="2117950"/>
            <a:ext cx="1698900" cy="83099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4800" b="1" dirty="0">
                <a:solidFill>
                  <a:srgbClr val="3A46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4800" b="1" dirty="0">
              <a:solidFill>
                <a:srgbClr val="3A46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1947487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53380" y="251765"/>
            <a:ext cx="5758899" cy="838200"/>
          </a:xfrm>
          <a:prstGeom prst="rect">
            <a:avLst/>
          </a:prstGeom>
          <a:solidFill>
            <a:srgbClr val="2B4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420241" y="347699"/>
            <a:ext cx="89467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Theoretical approach</a:t>
            </a:r>
            <a:endParaRPr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789987" y="1270302"/>
            <a:ext cx="168045" cy="5336774"/>
            <a:chOff x="6067978" y="2082265"/>
            <a:chExt cx="211038" cy="6702104"/>
          </a:xfrm>
        </p:grpSpPr>
        <p:sp>
          <p:nvSpPr>
            <p:cNvPr id="56" name="椭圆 55"/>
            <p:cNvSpPr/>
            <p:nvPr/>
          </p:nvSpPr>
          <p:spPr>
            <a:xfrm>
              <a:off x="6067978" y="2352653"/>
              <a:ext cx="196949" cy="196947"/>
            </a:xfrm>
            <a:prstGeom prst="ellipse">
              <a:avLst/>
            </a:prstGeom>
            <a:solidFill>
              <a:srgbClr val="0750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6082068" y="3674858"/>
              <a:ext cx="196948" cy="196947"/>
            </a:xfrm>
            <a:prstGeom prst="ellipse">
              <a:avLst/>
            </a:prstGeom>
            <a:solidFill>
              <a:srgbClr val="0750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9" name="直接连接符 58"/>
            <p:cNvCxnSpPr/>
            <p:nvPr/>
          </p:nvCxnSpPr>
          <p:spPr>
            <a:xfrm>
              <a:off x="6172776" y="2082265"/>
              <a:ext cx="0" cy="6702104"/>
            </a:xfrm>
            <a:prstGeom prst="line">
              <a:avLst/>
            </a:prstGeom>
            <a:ln>
              <a:solidFill>
                <a:srgbClr val="0750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929601" y="2327367"/>
            <a:ext cx="4263836" cy="757488"/>
            <a:chOff x="1506888" y="2361541"/>
            <a:chExt cx="3643313" cy="382587"/>
          </a:xfrm>
        </p:grpSpPr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id="{36212B35-B550-45AA-B500-A8C8237072C7}"/>
                </a:ext>
              </a:extLst>
            </p:cNvPr>
            <p:cNvSpPr/>
            <p:nvPr/>
          </p:nvSpPr>
          <p:spPr bwMode="auto">
            <a:xfrm>
              <a:off x="1506888" y="2361541"/>
              <a:ext cx="3643313" cy="382587"/>
            </a:xfrm>
            <a:custGeom>
              <a:avLst/>
              <a:gdLst>
                <a:gd name="T0" fmla="*/ 199 w 210"/>
                <a:gd name="T1" fmla="*/ 22 h 22"/>
                <a:gd name="T2" fmla="*/ 12 w 210"/>
                <a:gd name="T3" fmla="*/ 22 h 22"/>
                <a:gd name="T4" fmla="*/ 0 w 210"/>
                <a:gd name="T5" fmla="*/ 11 h 22"/>
                <a:gd name="T6" fmla="*/ 12 w 210"/>
                <a:gd name="T7" fmla="*/ 0 h 22"/>
                <a:gd name="T8" fmla="*/ 199 w 210"/>
                <a:gd name="T9" fmla="*/ 0 h 22"/>
                <a:gd name="T10" fmla="*/ 210 w 210"/>
                <a:gd name="T11" fmla="*/ 11 h 22"/>
                <a:gd name="T12" fmla="*/ 199 w 210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2">
                  <a:moveTo>
                    <a:pt x="199" y="22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205" y="0"/>
                    <a:pt x="210" y="5"/>
                    <a:pt x="210" y="11"/>
                  </a:cubicBezTo>
                  <a:cubicBezTo>
                    <a:pt x="210" y="17"/>
                    <a:pt x="205" y="22"/>
                    <a:pt x="199" y="22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36E6DCD8-5B9B-4C64-900B-24F5BABE2221}"/>
                </a:ext>
              </a:extLst>
            </p:cNvPr>
            <p:cNvSpPr/>
            <p:nvPr/>
          </p:nvSpPr>
          <p:spPr bwMode="auto">
            <a:xfrm>
              <a:off x="1506888" y="2361541"/>
              <a:ext cx="2879725" cy="382587"/>
            </a:xfrm>
            <a:custGeom>
              <a:avLst/>
              <a:gdLst>
                <a:gd name="T0" fmla="*/ 154 w 166"/>
                <a:gd name="T1" fmla="*/ 22 h 22"/>
                <a:gd name="T2" fmla="*/ 12 w 166"/>
                <a:gd name="T3" fmla="*/ 22 h 22"/>
                <a:gd name="T4" fmla="*/ 0 w 166"/>
                <a:gd name="T5" fmla="*/ 11 h 22"/>
                <a:gd name="T6" fmla="*/ 12 w 166"/>
                <a:gd name="T7" fmla="*/ 0 h 22"/>
                <a:gd name="T8" fmla="*/ 154 w 166"/>
                <a:gd name="T9" fmla="*/ 0 h 22"/>
                <a:gd name="T10" fmla="*/ 166 w 166"/>
                <a:gd name="T11" fmla="*/ 11 h 22"/>
                <a:gd name="T12" fmla="*/ 154 w 166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22">
                  <a:moveTo>
                    <a:pt x="154" y="22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61" y="0"/>
                    <a:pt x="166" y="5"/>
                    <a:pt x="166" y="11"/>
                  </a:cubicBezTo>
                  <a:cubicBezTo>
                    <a:pt x="166" y="17"/>
                    <a:pt x="161" y="22"/>
                    <a:pt x="154" y="22"/>
                  </a:cubicBezTo>
                  <a:close/>
                </a:path>
              </a:pathLst>
            </a:custGeom>
            <a:solidFill>
              <a:srgbClr val="2B457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文本框 37"/>
            <p:cNvSpPr txBox="1"/>
            <p:nvPr/>
          </p:nvSpPr>
          <p:spPr>
            <a:xfrm>
              <a:off x="1968885" y="2401856"/>
              <a:ext cx="1952118" cy="251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QCD Factorization</a:t>
              </a:r>
              <a:endParaRPr lang="zh-CN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2" name="Text Box 44"/>
          <p:cNvSpPr txBox="1">
            <a:spLocks noChangeArrowheads="1"/>
          </p:cNvSpPr>
          <p:nvPr/>
        </p:nvSpPr>
        <p:spPr bwMode="auto">
          <a:xfrm>
            <a:off x="6150182" y="1242687"/>
            <a:ext cx="4402476" cy="506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lnSpc>
                <a:spcPct val="150000"/>
              </a:lnSpc>
              <a:spcBef>
                <a:spcPts val="1000"/>
              </a:spcBef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H.Y. Cheng, C.K. Chua, Y. Li,… 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914836" y="3365269"/>
            <a:ext cx="4249072" cy="745544"/>
            <a:chOff x="1506888" y="2361541"/>
            <a:chExt cx="3643313" cy="382587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36212B35-B550-45AA-B500-A8C8237072C7}"/>
                </a:ext>
              </a:extLst>
            </p:cNvPr>
            <p:cNvSpPr/>
            <p:nvPr/>
          </p:nvSpPr>
          <p:spPr bwMode="auto">
            <a:xfrm>
              <a:off x="1506888" y="2361541"/>
              <a:ext cx="3643313" cy="382587"/>
            </a:xfrm>
            <a:custGeom>
              <a:avLst/>
              <a:gdLst>
                <a:gd name="T0" fmla="*/ 199 w 210"/>
                <a:gd name="T1" fmla="*/ 22 h 22"/>
                <a:gd name="T2" fmla="*/ 12 w 210"/>
                <a:gd name="T3" fmla="*/ 22 h 22"/>
                <a:gd name="T4" fmla="*/ 0 w 210"/>
                <a:gd name="T5" fmla="*/ 11 h 22"/>
                <a:gd name="T6" fmla="*/ 12 w 210"/>
                <a:gd name="T7" fmla="*/ 0 h 22"/>
                <a:gd name="T8" fmla="*/ 199 w 210"/>
                <a:gd name="T9" fmla="*/ 0 h 22"/>
                <a:gd name="T10" fmla="*/ 210 w 210"/>
                <a:gd name="T11" fmla="*/ 11 h 22"/>
                <a:gd name="T12" fmla="*/ 199 w 210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2">
                  <a:moveTo>
                    <a:pt x="199" y="22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205" y="0"/>
                    <a:pt x="210" y="5"/>
                    <a:pt x="210" y="11"/>
                  </a:cubicBezTo>
                  <a:cubicBezTo>
                    <a:pt x="210" y="17"/>
                    <a:pt x="205" y="22"/>
                    <a:pt x="199" y="22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36E6DCD8-5B9B-4C64-900B-24F5BABE2221}"/>
                </a:ext>
              </a:extLst>
            </p:cNvPr>
            <p:cNvSpPr/>
            <p:nvPr/>
          </p:nvSpPr>
          <p:spPr bwMode="auto">
            <a:xfrm>
              <a:off x="1506888" y="2361541"/>
              <a:ext cx="2879725" cy="382587"/>
            </a:xfrm>
            <a:custGeom>
              <a:avLst/>
              <a:gdLst>
                <a:gd name="T0" fmla="*/ 154 w 166"/>
                <a:gd name="T1" fmla="*/ 22 h 22"/>
                <a:gd name="T2" fmla="*/ 12 w 166"/>
                <a:gd name="T3" fmla="*/ 22 h 22"/>
                <a:gd name="T4" fmla="*/ 0 w 166"/>
                <a:gd name="T5" fmla="*/ 11 h 22"/>
                <a:gd name="T6" fmla="*/ 12 w 166"/>
                <a:gd name="T7" fmla="*/ 0 h 22"/>
                <a:gd name="T8" fmla="*/ 154 w 166"/>
                <a:gd name="T9" fmla="*/ 0 h 22"/>
                <a:gd name="T10" fmla="*/ 166 w 166"/>
                <a:gd name="T11" fmla="*/ 11 h 22"/>
                <a:gd name="T12" fmla="*/ 154 w 166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22">
                  <a:moveTo>
                    <a:pt x="154" y="22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61" y="0"/>
                    <a:pt x="166" y="5"/>
                    <a:pt x="166" y="11"/>
                  </a:cubicBezTo>
                  <a:cubicBezTo>
                    <a:pt x="166" y="17"/>
                    <a:pt x="161" y="22"/>
                    <a:pt x="154" y="22"/>
                  </a:cubicBezTo>
                  <a:close/>
                </a:path>
              </a:pathLst>
            </a:custGeom>
            <a:solidFill>
              <a:srgbClr val="2B457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文本框 37"/>
            <p:cNvSpPr txBox="1"/>
            <p:nvPr/>
          </p:nvSpPr>
          <p:spPr>
            <a:xfrm>
              <a:off x="2470386" y="2387871"/>
              <a:ext cx="860696" cy="2981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PQCD</a:t>
              </a:r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959129" y="4532886"/>
            <a:ext cx="4234308" cy="660354"/>
            <a:chOff x="1506888" y="2361541"/>
            <a:chExt cx="3643313" cy="38258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36212B35-B550-45AA-B500-A8C8237072C7}"/>
                </a:ext>
              </a:extLst>
            </p:cNvPr>
            <p:cNvSpPr/>
            <p:nvPr/>
          </p:nvSpPr>
          <p:spPr bwMode="auto">
            <a:xfrm>
              <a:off x="1506888" y="2361541"/>
              <a:ext cx="3643313" cy="382587"/>
            </a:xfrm>
            <a:custGeom>
              <a:avLst/>
              <a:gdLst>
                <a:gd name="T0" fmla="*/ 199 w 210"/>
                <a:gd name="T1" fmla="*/ 22 h 22"/>
                <a:gd name="T2" fmla="*/ 12 w 210"/>
                <a:gd name="T3" fmla="*/ 22 h 22"/>
                <a:gd name="T4" fmla="*/ 0 w 210"/>
                <a:gd name="T5" fmla="*/ 11 h 22"/>
                <a:gd name="T6" fmla="*/ 12 w 210"/>
                <a:gd name="T7" fmla="*/ 0 h 22"/>
                <a:gd name="T8" fmla="*/ 199 w 210"/>
                <a:gd name="T9" fmla="*/ 0 h 22"/>
                <a:gd name="T10" fmla="*/ 210 w 210"/>
                <a:gd name="T11" fmla="*/ 11 h 22"/>
                <a:gd name="T12" fmla="*/ 199 w 210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2">
                  <a:moveTo>
                    <a:pt x="199" y="22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205" y="0"/>
                    <a:pt x="210" y="5"/>
                    <a:pt x="210" y="11"/>
                  </a:cubicBezTo>
                  <a:cubicBezTo>
                    <a:pt x="210" y="17"/>
                    <a:pt x="205" y="22"/>
                    <a:pt x="199" y="22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36E6DCD8-5B9B-4C64-900B-24F5BABE2221}"/>
                </a:ext>
              </a:extLst>
            </p:cNvPr>
            <p:cNvSpPr/>
            <p:nvPr/>
          </p:nvSpPr>
          <p:spPr bwMode="auto">
            <a:xfrm>
              <a:off x="1506888" y="2361541"/>
              <a:ext cx="2879725" cy="382587"/>
            </a:xfrm>
            <a:custGeom>
              <a:avLst/>
              <a:gdLst>
                <a:gd name="T0" fmla="*/ 154 w 166"/>
                <a:gd name="T1" fmla="*/ 22 h 22"/>
                <a:gd name="T2" fmla="*/ 12 w 166"/>
                <a:gd name="T3" fmla="*/ 22 h 22"/>
                <a:gd name="T4" fmla="*/ 0 w 166"/>
                <a:gd name="T5" fmla="*/ 11 h 22"/>
                <a:gd name="T6" fmla="*/ 12 w 166"/>
                <a:gd name="T7" fmla="*/ 0 h 22"/>
                <a:gd name="T8" fmla="*/ 154 w 166"/>
                <a:gd name="T9" fmla="*/ 0 h 22"/>
                <a:gd name="T10" fmla="*/ 166 w 166"/>
                <a:gd name="T11" fmla="*/ 11 h 22"/>
                <a:gd name="T12" fmla="*/ 154 w 166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22">
                  <a:moveTo>
                    <a:pt x="154" y="22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61" y="0"/>
                    <a:pt x="166" y="5"/>
                    <a:pt x="166" y="11"/>
                  </a:cubicBezTo>
                  <a:cubicBezTo>
                    <a:pt x="166" y="17"/>
                    <a:pt x="161" y="22"/>
                    <a:pt x="154" y="22"/>
                  </a:cubicBezTo>
                  <a:close/>
                </a:path>
              </a:pathLst>
            </a:custGeom>
            <a:solidFill>
              <a:srgbClr val="2B457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2435086" y="2396469"/>
              <a:ext cx="1138171" cy="2889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Symmetry</a:t>
              </a:r>
              <a:endParaRPr lang="zh-CN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944365" y="1336301"/>
            <a:ext cx="4263836" cy="738901"/>
            <a:chOff x="1506888" y="2361541"/>
            <a:chExt cx="3643313" cy="382587"/>
          </a:xfrm>
        </p:grpSpPr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36212B35-B550-45AA-B500-A8C8237072C7}"/>
                </a:ext>
              </a:extLst>
            </p:cNvPr>
            <p:cNvSpPr/>
            <p:nvPr/>
          </p:nvSpPr>
          <p:spPr bwMode="auto">
            <a:xfrm>
              <a:off x="1506888" y="2361541"/>
              <a:ext cx="3643313" cy="382587"/>
            </a:xfrm>
            <a:custGeom>
              <a:avLst/>
              <a:gdLst>
                <a:gd name="T0" fmla="*/ 199 w 210"/>
                <a:gd name="T1" fmla="*/ 22 h 22"/>
                <a:gd name="T2" fmla="*/ 12 w 210"/>
                <a:gd name="T3" fmla="*/ 22 h 22"/>
                <a:gd name="T4" fmla="*/ 0 w 210"/>
                <a:gd name="T5" fmla="*/ 11 h 22"/>
                <a:gd name="T6" fmla="*/ 12 w 210"/>
                <a:gd name="T7" fmla="*/ 0 h 22"/>
                <a:gd name="T8" fmla="*/ 199 w 210"/>
                <a:gd name="T9" fmla="*/ 0 h 22"/>
                <a:gd name="T10" fmla="*/ 210 w 210"/>
                <a:gd name="T11" fmla="*/ 11 h 22"/>
                <a:gd name="T12" fmla="*/ 199 w 210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2">
                  <a:moveTo>
                    <a:pt x="199" y="22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205" y="0"/>
                    <a:pt x="210" y="5"/>
                    <a:pt x="210" y="11"/>
                  </a:cubicBezTo>
                  <a:cubicBezTo>
                    <a:pt x="210" y="17"/>
                    <a:pt x="205" y="22"/>
                    <a:pt x="199" y="22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36E6DCD8-5B9B-4C64-900B-24F5BABE2221}"/>
                </a:ext>
              </a:extLst>
            </p:cNvPr>
            <p:cNvSpPr/>
            <p:nvPr/>
          </p:nvSpPr>
          <p:spPr bwMode="auto">
            <a:xfrm>
              <a:off x="1506888" y="2361541"/>
              <a:ext cx="2879725" cy="382587"/>
            </a:xfrm>
            <a:custGeom>
              <a:avLst/>
              <a:gdLst>
                <a:gd name="T0" fmla="*/ 154 w 166"/>
                <a:gd name="T1" fmla="*/ 22 h 22"/>
                <a:gd name="T2" fmla="*/ 12 w 166"/>
                <a:gd name="T3" fmla="*/ 22 h 22"/>
                <a:gd name="T4" fmla="*/ 0 w 166"/>
                <a:gd name="T5" fmla="*/ 11 h 22"/>
                <a:gd name="T6" fmla="*/ 12 w 166"/>
                <a:gd name="T7" fmla="*/ 0 h 22"/>
                <a:gd name="T8" fmla="*/ 154 w 166"/>
                <a:gd name="T9" fmla="*/ 0 h 22"/>
                <a:gd name="T10" fmla="*/ 166 w 166"/>
                <a:gd name="T11" fmla="*/ 11 h 22"/>
                <a:gd name="T12" fmla="*/ 154 w 166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22">
                  <a:moveTo>
                    <a:pt x="154" y="22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61" y="0"/>
                    <a:pt x="166" y="5"/>
                    <a:pt x="166" y="11"/>
                  </a:cubicBezTo>
                  <a:cubicBezTo>
                    <a:pt x="166" y="17"/>
                    <a:pt x="161" y="22"/>
                    <a:pt x="154" y="22"/>
                  </a:cubicBezTo>
                  <a:close/>
                </a:path>
              </a:pathLst>
            </a:custGeom>
            <a:solidFill>
              <a:srgbClr val="2B457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文本框 37"/>
            <p:cNvSpPr txBox="1"/>
            <p:nvPr/>
          </p:nvSpPr>
          <p:spPr>
            <a:xfrm>
              <a:off x="1765304" y="2391872"/>
              <a:ext cx="2386702" cy="258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Factorization Approach</a:t>
              </a:r>
              <a:endParaRPr lang="zh-CN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971459" y="5615313"/>
            <a:ext cx="4278601" cy="710894"/>
            <a:chOff x="1506888" y="2361541"/>
            <a:chExt cx="3643313" cy="382587"/>
          </a:xfrm>
        </p:grpSpPr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id="{36212B35-B550-45AA-B500-A8C8237072C7}"/>
                </a:ext>
              </a:extLst>
            </p:cNvPr>
            <p:cNvSpPr/>
            <p:nvPr/>
          </p:nvSpPr>
          <p:spPr bwMode="auto">
            <a:xfrm>
              <a:off x="1506888" y="2361541"/>
              <a:ext cx="3643313" cy="382587"/>
            </a:xfrm>
            <a:custGeom>
              <a:avLst/>
              <a:gdLst>
                <a:gd name="T0" fmla="*/ 199 w 210"/>
                <a:gd name="T1" fmla="*/ 22 h 22"/>
                <a:gd name="T2" fmla="*/ 12 w 210"/>
                <a:gd name="T3" fmla="*/ 22 h 22"/>
                <a:gd name="T4" fmla="*/ 0 w 210"/>
                <a:gd name="T5" fmla="*/ 11 h 22"/>
                <a:gd name="T6" fmla="*/ 12 w 210"/>
                <a:gd name="T7" fmla="*/ 0 h 22"/>
                <a:gd name="T8" fmla="*/ 199 w 210"/>
                <a:gd name="T9" fmla="*/ 0 h 22"/>
                <a:gd name="T10" fmla="*/ 210 w 210"/>
                <a:gd name="T11" fmla="*/ 11 h 22"/>
                <a:gd name="T12" fmla="*/ 199 w 210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22">
                  <a:moveTo>
                    <a:pt x="199" y="22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205" y="0"/>
                    <a:pt x="210" y="5"/>
                    <a:pt x="210" y="11"/>
                  </a:cubicBezTo>
                  <a:cubicBezTo>
                    <a:pt x="210" y="17"/>
                    <a:pt x="205" y="22"/>
                    <a:pt x="199" y="22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8">
              <a:extLst>
                <a:ext uri="{FF2B5EF4-FFF2-40B4-BE49-F238E27FC236}">
                  <a16:creationId xmlns:a16="http://schemas.microsoft.com/office/drawing/2014/main" id="{36E6DCD8-5B9B-4C64-900B-24F5BABE2221}"/>
                </a:ext>
              </a:extLst>
            </p:cNvPr>
            <p:cNvSpPr/>
            <p:nvPr/>
          </p:nvSpPr>
          <p:spPr bwMode="auto">
            <a:xfrm>
              <a:off x="1506888" y="2361541"/>
              <a:ext cx="2879725" cy="382587"/>
            </a:xfrm>
            <a:custGeom>
              <a:avLst/>
              <a:gdLst>
                <a:gd name="T0" fmla="*/ 154 w 166"/>
                <a:gd name="T1" fmla="*/ 22 h 22"/>
                <a:gd name="T2" fmla="*/ 12 w 166"/>
                <a:gd name="T3" fmla="*/ 22 h 22"/>
                <a:gd name="T4" fmla="*/ 0 w 166"/>
                <a:gd name="T5" fmla="*/ 11 h 22"/>
                <a:gd name="T6" fmla="*/ 12 w 166"/>
                <a:gd name="T7" fmla="*/ 0 h 22"/>
                <a:gd name="T8" fmla="*/ 154 w 166"/>
                <a:gd name="T9" fmla="*/ 0 h 22"/>
                <a:gd name="T10" fmla="*/ 166 w 166"/>
                <a:gd name="T11" fmla="*/ 11 h 22"/>
                <a:gd name="T12" fmla="*/ 154 w 166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22">
                  <a:moveTo>
                    <a:pt x="154" y="22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61" y="0"/>
                    <a:pt x="166" y="5"/>
                    <a:pt x="166" y="11"/>
                  </a:cubicBezTo>
                  <a:cubicBezTo>
                    <a:pt x="166" y="17"/>
                    <a:pt x="161" y="22"/>
                    <a:pt x="154" y="22"/>
                  </a:cubicBezTo>
                  <a:close/>
                </a:path>
              </a:pathLst>
            </a:custGeom>
            <a:solidFill>
              <a:srgbClr val="2B457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文本框 37"/>
            <p:cNvSpPr txBox="1"/>
            <p:nvPr/>
          </p:nvSpPr>
          <p:spPr>
            <a:xfrm>
              <a:off x="2455992" y="2396469"/>
              <a:ext cx="1096359" cy="268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Sum rules</a:t>
              </a:r>
              <a:endParaRPr lang="zh-CN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801206" y="3619955"/>
            <a:ext cx="156826" cy="2408372"/>
            <a:chOff x="5997526" y="2232890"/>
            <a:chExt cx="196948" cy="3024515"/>
          </a:xfrm>
        </p:grpSpPr>
        <p:sp>
          <p:nvSpPr>
            <p:cNvPr id="73" name="椭圆 72"/>
            <p:cNvSpPr/>
            <p:nvPr/>
          </p:nvSpPr>
          <p:spPr>
            <a:xfrm>
              <a:off x="5997526" y="2232890"/>
              <a:ext cx="196948" cy="196947"/>
            </a:xfrm>
            <a:prstGeom prst="ellipse">
              <a:avLst/>
            </a:prstGeom>
            <a:solidFill>
              <a:srgbClr val="0750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椭圆 73"/>
            <p:cNvSpPr/>
            <p:nvPr/>
          </p:nvSpPr>
          <p:spPr>
            <a:xfrm>
              <a:off x="5997526" y="3653722"/>
              <a:ext cx="196948" cy="196947"/>
            </a:xfrm>
            <a:prstGeom prst="ellipse">
              <a:avLst/>
            </a:prstGeom>
            <a:solidFill>
              <a:srgbClr val="0750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椭圆 74"/>
            <p:cNvSpPr/>
            <p:nvPr/>
          </p:nvSpPr>
          <p:spPr>
            <a:xfrm>
              <a:off x="5997526" y="5060458"/>
              <a:ext cx="196948" cy="196947"/>
            </a:xfrm>
            <a:prstGeom prst="ellipse">
              <a:avLst/>
            </a:prstGeom>
            <a:solidFill>
              <a:srgbClr val="0750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6144675" y="2334432"/>
            <a:ext cx="5529462" cy="83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1000"/>
              </a:spcBef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A. Furman, </a:t>
            </a:r>
            <a:r>
              <a:rPr lang="en-US" altLang="zh-CN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B.El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Bennich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, R. Kaminski, T. </a:t>
            </a:r>
            <a:r>
              <a:rPr lang="en-US" altLang="zh-CN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Mannel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, </a:t>
            </a:r>
          </a:p>
          <a:p>
            <a:pPr algn="just">
              <a:spcBef>
                <a:spcPts val="1000"/>
              </a:spcBef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X.H. </a:t>
            </a:r>
            <a:r>
              <a:rPr lang="en-US" altLang="zh-CN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Guo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, Y.D. Yang, Z.H. Zhang,… 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 Box 44"/>
              <p:cNvSpPr txBox="1">
                <a:spLocks noChangeArrowheads="1"/>
              </p:cNvSpPr>
              <p:nvPr/>
            </p:nvSpPr>
            <p:spPr bwMode="auto">
              <a:xfrm>
                <a:off x="6233969" y="3520512"/>
                <a:ext cx="5319366" cy="8361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>
                        <a:alpha val="30000"/>
                      </a:srgbClr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just">
                  <a:spcBef>
                    <a:spcPts val="1000"/>
                  </a:spcBef>
                </a:pPr>
                <a:r>
                  <a:rPr lang="en-US" altLang="zh-CN" sz="2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lt"/>
                  </a:rPr>
                  <a:t>H.n</a:t>
                </a:r>
                <a:r>
                  <a:rPr lang="en-US" altLang="zh-CN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lt"/>
                  </a:rPr>
                  <a:t>. Li, C.D. L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altLang="zh-CN" sz="20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lt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lt"/>
                          </a:rPr>
                          <m:t>u</m:t>
                        </m:r>
                      </m:e>
                    </m:acc>
                  </m:oMath>
                </a14:m>
                <a:r>
                  <a:rPr lang="en-US" altLang="zh-CN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lt"/>
                  </a:rPr>
                  <a:t>, Z.J. Xiao, W. Wang, W.F. Wang, </a:t>
                </a:r>
              </a:p>
              <a:p>
                <a:pPr indent="0" algn="just">
                  <a:spcBef>
                    <a:spcPts val="1000"/>
                  </a:spcBef>
                </a:pPr>
                <a:r>
                  <a:rPr lang="en-US" altLang="zh-CN" sz="2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lt"/>
                  </a:rPr>
                  <a:t>Z.Rui</a:t>
                </a:r>
                <a:r>
                  <a:rPr lang="en-US" altLang="zh-CN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lt"/>
                  </a:rPr>
                  <a:t>, </a:t>
                </a:r>
                <a:r>
                  <a:rPr lang="en-US" altLang="zh-CN" sz="2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lt"/>
                  </a:rPr>
                  <a:t>Y.Li</a:t>
                </a:r>
                <a:r>
                  <a:rPr lang="en-US" altLang="zh-CN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lt"/>
                  </a:rPr>
                  <a:t>,  </a:t>
                </a:r>
                <a:r>
                  <a:rPr lang="en-US" altLang="zh-CN" sz="2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lt"/>
                  </a:rPr>
                  <a:t>Z.T.Zou</a:t>
                </a:r>
                <a:r>
                  <a:rPr lang="en-US" altLang="zh-CN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  <a:cs typeface="Times New Roman" panose="02020603050405020304" pitchFamily="18" charset="0"/>
                    <a:sym typeface="+mn-lt"/>
                  </a:rPr>
                  <a:t>… </a:t>
                </a:r>
                <a:endParaRPr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mc:Choice>
        <mc:Fallback xmlns="">
          <p:sp>
            <p:nvSpPr>
              <p:cNvPr id="46" name="Text 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69" y="3520512"/>
                <a:ext cx="5319366" cy="836126"/>
              </a:xfrm>
              <a:prstGeom prst="rect">
                <a:avLst/>
              </a:prstGeom>
              <a:blipFill>
                <a:blip r:embed="rId2"/>
                <a:stretch>
                  <a:fillRect l="-1261" t="-4380" r="-803" b="-1240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30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 Box 44"/>
          <p:cNvSpPr txBox="1">
            <a:spLocks noChangeArrowheads="1"/>
          </p:cNvSpPr>
          <p:nvPr/>
        </p:nvSpPr>
        <p:spPr bwMode="auto">
          <a:xfrm>
            <a:off x="6233969" y="4654985"/>
            <a:ext cx="5626408" cy="96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lnSpc>
                <a:spcPct val="150000"/>
              </a:lnSpc>
              <a:spcBef>
                <a:spcPts val="1000"/>
              </a:spcBef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X.G. Xiao, G.N. Li, D. Xu, J.L. </a:t>
            </a:r>
            <a:r>
              <a:rPr lang="en-US" altLang="zh-CN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Rosner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, M. </a:t>
            </a:r>
            <a:r>
              <a:rPr lang="en-US" altLang="zh-CN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Gronau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,… 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214720" y="580241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Ulf-G.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Meißner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(Light-cone), </a:t>
            </a:r>
            <a:r>
              <a:rPr lang="en-US" altLang="zh-CN" sz="2000" dirty="0">
                <a:solidFill>
                  <a:srgbClr val="1E30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zh-CN" sz="2000" dirty="0" err="1">
                <a:solidFill>
                  <a:srgbClr val="1E30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Khodjamirian</a:t>
            </a:r>
            <a:r>
              <a:rPr lang="en-US" altLang="zh-CN" sz="2000" dirty="0">
                <a:solidFill>
                  <a:srgbClr val="1E30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(QCD)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zh-CN" sz="2000" dirty="0"/>
            </a:b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96389589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" y="308344"/>
            <a:ext cx="12192000" cy="6655381"/>
            <a:chOff x="-1" y="231258"/>
            <a:chExt cx="9144000" cy="4991536"/>
          </a:xfrm>
        </p:grpSpPr>
        <p:grpSp>
          <p:nvGrpSpPr>
            <p:cNvPr id="3" name="组合 2"/>
            <p:cNvGrpSpPr/>
            <p:nvPr/>
          </p:nvGrpSpPr>
          <p:grpSpPr>
            <a:xfrm>
              <a:off x="-1" y="231258"/>
              <a:ext cx="1043608" cy="349894"/>
              <a:chOff x="-1" y="231258"/>
              <a:chExt cx="1043608" cy="349894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67562" y="231258"/>
                <a:ext cx="976045" cy="349894"/>
              </a:xfrm>
              <a:prstGeom prst="rect">
                <a:avLst/>
              </a:prstGeom>
              <a:solidFill>
                <a:srgbClr val="3A466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-1" y="231258"/>
                <a:ext cx="971601" cy="349894"/>
              </a:xfrm>
              <a:prstGeom prst="rect">
                <a:avLst/>
              </a:prstGeom>
              <a:solidFill>
                <a:srgbClr val="3A46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-1" y="4955300"/>
              <a:ext cx="9144000" cy="195486"/>
            </a:xfrm>
            <a:prstGeom prst="rect">
              <a:avLst/>
            </a:prstGeom>
            <a:solidFill>
              <a:srgbClr val="3A466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" name="矩形 5"/>
            <p:cNvSpPr/>
            <p:nvPr/>
          </p:nvSpPr>
          <p:spPr>
            <a:xfrm>
              <a:off x="-1" y="5034595"/>
              <a:ext cx="9144000" cy="188199"/>
            </a:xfrm>
            <a:prstGeom prst="rect">
              <a:avLst/>
            </a:prstGeom>
            <a:solidFill>
              <a:srgbClr val="3A46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0" name="Freeform 2"/>
          <p:cNvSpPr>
            <a:spLocks/>
          </p:cNvSpPr>
          <p:nvPr/>
        </p:nvSpPr>
        <p:spPr bwMode="auto">
          <a:xfrm>
            <a:off x="2063552" y="2422425"/>
            <a:ext cx="4896544" cy="4128135"/>
          </a:xfrm>
          <a:custGeom>
            <a:avLst/>
            <a:gdLst>
              <a:gd name="T0" fmla="*/ 0 w 3668"/>
              <a:gd name="T1" fmla="*/ 2147483647 h 3785"/>
              <a:gd name="T2" fmla="*/ 2147483647 w 3668"/>
              <a:gd name="T3" fmla="*/ 2147483647 h 3785"/>
              <a:gd name="T4" fmla="*/ 2147483647 w 3668"/>
              <a:gd name="T5" fmla="*/ 2147483647 h 3785"/>
              <a:gd name="T6" fmla="*/ 2147483647 w 3668"/>
              <a:gd name="T7" fmla="*/ 2147483647 h 3785"/>
              <a:gd name="T8" fmla="*/ 2147483647 w 3668"/>
              <a:gd name="T9" fmla="*/ 2147483647 h 3785"/>
              <a:gd name="T10" fmla="*/ 2147483647 w 3668"/>
              <a:gd name="T11" fmla="*/ 2147483647 h 3785"/>
              <a:gd name="T12" fmla="*/ 2147483647 w 3668"/>
              <a:gd name="T13" fmla="*/ 2147483647 h 3785"/>
              <a:gd name="T14" fmla="*/ 2147483647 w 3668"/>
              <a:gd name="T15" fmla="*/ 2147483647 h 3785"/>
              <a:gd name="T16" fmla="*/ 2147483647 w 3668"/>
              <a:gd name="T17" fmla="*/ 2147483647 h 3785"/>
              <a:gd name="T18" fmla="*/ 2147483647 w 3668"/>
              <a:gd name="T19" fmla="*/ 2147483647 h 3785"/>
              <a:gd name="T20" fmla="*/ 2147483647 w 3668"/>
              <a:gd name="T21" fmla="*/ 2147483647 h 3785"/>
              <a:gd name="T22" fmla="*/ 2147483647 w 3668"/>
              <a:gd name="T23" fmla="*/ 2147483647 h 3785"/>
              <a:gd name="T24" fmla="*/ 2147483647 w 3668"/>
              <a:gd name="T25" fmla="*/ 2147483647 h 3785"/>
              <a:gd name="T26" fmla="*/ 2147483647 w 3668"/>
              <a:gd name="T27" fmla="*/ 2147483647 h 3785"/>
              <a:gd name="T28" fmla="*/ 2147483647 w 3668"/>
              <a:gd name="T29" fmla="*/ 0 h 3785"/>
              <a:gd name="T30" fmla="*/ 2147483647 w 3668"/>
              <a:gd name="T31" fmla="*/ 2147483647 h 3785"/>
              <a:gd name="T32" fmla="*/ 2147483647 w 3668"/>
              <a:gd name="T33" fmla="*/ 2147483647 h 3785"/>
              <a:gd name="T34" fmla="*/ 2147483647 w 3668"/>
              <a:gd name="T35" fmla="*/ 2147483647 h 3785"/>
              <a:gd name="T36" fmla="*/ 2147483647 w 3668"/>
              <a:gd name="T37" fmla="*/ 2147483647 h 3785"/>
              <a:gd name="T38" fmla="*/ 2147483647 w 3668"/>
              <a:gd name="T39" fmla="*/ 2147483647 h 3785"/>
              <a:gd name="T40" fmla="*/ 2147483647 w 3668"/>
              <a:gd name="T41" fmla="*/ 2147483647 h 3785"/>
              <a:gd name="T42" fmla="*/ 2147483647 w 3668"/>
              <a:gd name="T43" fmla="*/ 2147483647 h 3785"/>
              <a:gd name="T44" fmla="*/ 2147483647 w 3668"/>
              <a:gd name="T45" fmla="*/ 2147483647 h 3785"/>
              <a:gd name="T46" fmla="*/ 2147483647 w 3668"/>
              <a:gd name="T47" fmla="*/ 2147483647 h 3785"/>
              <a:gd name="T48" fmla="*/ 2147483647 w 3668"/>
              <a:gd name="T49" fmla="*/ 2147483647 h 3785"/>
              <a:gd name="T50" fmla="*/ 2147483647 w 3668"/>
              <a:gd name="T51" fmla="*/ 2147483647 h 3785"/>
              <a:gd name="T52" fmla="*/ 2147483647 w 3668"/>
              <a:gd name="T53" fmla="*/ 2147483647 h 3785"/>
              <a:gd name="T54" fmla="*/ 2147483647 w 3668"/>
              <a:gd name="T55" fmla="*/ 2147483647 h 3785"/>
              <a:gd name="T56" fmla="*/ 0 w 3668"/>
              <a:gd name="T57" fmla="*/ 2147483647 h 3785"/>
              <a:gd name="T58" fmla="*/ 0 w 3668"/>
              <a:gd name="T59" fmla="*/ 2147483647 h 378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668"/>
              <a:gd name="T91" fmla="*/ 0 h 3785"/>
              <a:gd name="T92" fmla="*/ 3668 w 3668"/>
              <a:gd name="T93" fmla="*/ 3785 h 378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668" h="3785">
                <a:moveTo>
                  <a:pt x="0" y="2742"/>
                </a:moveTo>
                <a:lnTo>
                  <a:pt x="253" y="2556"/>
                </a:lnTo>
                <a:lnTo>
                  <a:pt x="515" y="2395"/>
                </a:lnTo>
                <a:lnTo>
                  <a:pt x="798" y="2223"/>
                </a:lnTo>
                <a:lnTo>
                  <a:pt x="1152" y="2000"/>
                </a:lnTo>
                <a:lnTo>
                  <a:pt x="1587" y="1728"/>
                </a:lnTo>
                <a:lnTo>
                  <a:pt x="1869" y="1525"/>
                </a:lnTo>
                <a:lnTo>
                  <a:pt x="2061" y="1394"/>
                </a:lnTo>
                <a:lnTo>
                  <a:pt x="2324" y="1182"/>
                </a:lnTo>
                <a:lnTo>
                  <a:pt x="2557" y="980"/>
                </a:lnTo>
                <a:lnTo>
                  <a:pt x="2769" y="768"/>
                </a:lnTo>
                <a:lnTo>
                  <a:pt x="2941" y="606"/>
                </a:lnTo>
                <a:lnTo>
                  <a:pt x="3193" y="353"/>
                </a:lnTo>
                <a:lnTo>
                  <a:pt x="3011" y="252"/>
                </a:lnTo>
                <a:lnTo>
                  <a:pt x="3648" y="0"/>
                </a:lnTo>
                <a:lnTo>
                  <a:pt x="3668" y="687"/>
                </a:lnTo>
                <a:lnTo>
                  <a:pt x="3466" y="525"/>
                </a:lnTo>
                <a:lnTo>
                  <a:pt x="3213" y="828"/>
                </a:lnTo>
                <a:lnTo>
                  <a:pt x="2910" y="1202"/>
                </a:lnTo>
                <a:lnTo>
                  <a:pt x="2698" y="1515"/>
                </a:lnTo>
                <a:lnTo>
                  <a:pt x="2597" y="1738"/>
                </a:lnTo>
                <a:lnTo>
                  <a:pt x="2496" y="1970"/>
                </a:lnTo>
                <a:lnTo>
                  <a:pt x="2435" y="2182"/>
                </a:lnTo>
                <a:lnTo>
                  <a:pt x="2375" y="2384"/>
                </a:lnTo>
                <a:lnTo>
                  <a:pt x="2264" y="2779"/>
                </a:lnTo>
                <a:lnTo>
                  <a:pt x="2183" y="3152"/>
                </a:lnTo>
                <a:lnTo>
                  <a:pt x="2122" y="3445"/>
                </a:lnTo>
                <a:lnTo>
                  <a:pt x="2042" y="3785"/>
                </a:lnTo>
                <a:lnTo>
                  <a:pt x="0" y="3785"/>
                </a:lnTo>
                <a:lnTo>
                  <a:pt x="0" y="2742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lumMod val="75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lIns="83831" tIns="41916" rIns="83831" bIns="419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733" b="1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4892" y="1629230"/>
            <a:ext cx="3558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→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3 decay modes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08526" y="1792522"/>
            <a:ext cx="192021" cy="1920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5" name="TextBox 14"/>
          <p:cNvSpPr txBox="1"/>
          <p:nvPr/>
        </p:nvSpPr>
        <p:spPr>
          <a:xfrm>
            <a:off x="7278170" y="3591333"/>
            <a:ext cx="355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→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→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decay mode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086148" y="3764536"/>
            <a:ext cx="192021" cy="1920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8" name="内容占位符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96" y="78414"/>
            <a:ext cx="3516947" cy="247268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36" y="2396148"/>
            <a:ext cx="3584043" cy="237321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283" y="4343686"/>
            <a:ext cx="3516947" cy="226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240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2.0.50727.5485"/>
  <p:tag name="AS_OS" val="Microsoft Windows NT 6.1.7601 Service Pack 1"/>
  <p:tag name="AS_RELEASE_DATE" val="2018.04.09"/>
  <p:tag name="AS_TITLE" val="Aspose.Slides for .NET 2.0"/>
  <p:tag name="AS_VERSION" val="18.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10922</TotalTime>
  <Words>1066</Words>
  <Application>Microsoft Office PowerPoint</Application>
  <PresentationFormat>宽屏</PresentationFormat>
  <Paragraphs>156</Paragraphs>
  <Slides>39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8" baseType="lpstr">
      <vt:lpstr>等线</vt:lpstr>
      <vt:lpstr>微软雅黑</vt:lpstr>
      <vt:lpstr>Arial</vt:lpstr>
      <vt:lpstr>Calibri</vt:lpstr>
      <vt:lpstr>Calibri Light</vt:lpstr>
      <vt:lpstr>Cambria Math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风云办公</Manager>
  <Company>上海剑姬网络科技有限公司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风云办公PPT模板</dc:title>
  <dc:creator>风云办公</dc:creator>
  <cp:keywords>风云办公</cp:keywords>
  <dc:description>风云办公 http://www.ppt118.com</dc:description>
  <cp:lastModifiedBy>Yan DaCheng</cp:lastModifiedBy>
  <cp:revision>340</cp:revision>
  <cp:lastPrinted>2019-11-15T08:50:37Z</cp:lastPrinted>
  <dcterms:created xsi:type="dcterms:W3CDTF">2017-11-18T10:04:17Z</dcterms:created>
  <dcterms:modified xsi:type="dcterms:W3CDTF">2021-07-11T23:28:36Z</dcterms:modified>
</cp:coreProperties>
</file>