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0"/>
  </p:notesMasterIdLst>
  <p:handoutMasterIdLst>
    <p:handoutMasterId r:id="rId21"/>
  </p:handoutMasterIdLst>
  <p:sldIdLst>
    <p:sldId id="259" r:id="rId3"/>
    <p:sldId id="257" r:id="rId4"/>
    <p:sldId id="346" r:id="rId5"/>
    <p:sldId id="348" r:id="rId6"/>
    <p:sldId id="360" r:id="rId7"/>
    <p:sldId id="365" r:id="rId8"/>
    <p:sldId id="302" r:id="rId9"/>
    <p:sldId id="368" r:id="rId10"/>
    <p:sldId id="369" r:id="rId11"/>
    <p:sldId id="366" r:id="rId12"/>
    <p:sldId id="373" r:id="rId13"/>
    <p:sldId id="347" r:id="rId14"/>
    <p:sldId id="370" r:id="rId15"/>
    <p:sldId id="372" r:id="rId16"/>
    <p:sldId id="371" r:id="rId17"/>
    <p:sldId id="367" r:id="rId18"/>
    <p:sldId id="374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0C2E9F6-84B2-40D7-B925-BCF33F83D6B3}">
          <p14:sldIdLst>
            <p14:sldId id="259"/>
            <p14:sldId id="257"/>
            <p14:sldId id="346"/>
            <p14:sldId id="348"/>
            <p14:sldId id="360"/>
            <p14:sldId id="365"/>
            <p14:sldId id="302"/>
            <p14:sldId id="368"/>
            <p14:sldId id="369"/>
            <p14:sldId id="366"/>
            <p14:sldId id="373"/>
            <p14:sldId id="347"/>
            <p14:sldId id="370"/>
            <p14:sldId id="372"/>
            <p14:sldId id="371"/>
            <p14:sldId id="367"/>
            <p14:sldId id="374"/>
          </p14:sldIdLst>
        </p14:section>
        <p14:section name="无标题节" id="{723F18C9-7AEF-4EFB-B530-980DD956EA6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FF"/>
    <a:srgbClr val="FF0000"/>
    <a:srgbClr val="344AF0"/>
    <a:srgbClr val="7F2A96"/>
    <a:srgbClr val="F00000"/>
    <a:srgbClr val="9A0000"/>
    <a:srgbClr val="5F3A96"/>
    <a:srgbClr val="5B1E6C"/>
    <a:srgbClr val="FF8F8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5" autoAdjust="0"/>
    <p:restoredTop sz="90554" autoAdjust="0"/>
  </p:normalViewPr>
  <p:slideViewPr>
    <p:cSldViewPr snapToGrid="0">
      <p:cViewPr varScale="1">
        <p:scale>
          <a:sx n="82" d="100"/>
          <a:sy n="82" d="100"/>
        </p:scale>
        <p:origin x="864" y="51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4"/>
    </p:cViewPr>
  </p:sorterViewPr>
  <p:notesViewPr>
    <p:cSldViewPr snapToGrid="0">
      <p:cViewPr varScale="1">
        <p:scale>
          <a:sx n="66" d="100"/>
          <a:sy n="66" d="100"/>
        </p:scale>
        <p:origin x="16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748" cy="540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8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6573" y="0"/>
            <a:ext cx="2919748" cy="540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80"/>
            </a:lvl1pPr>
          </a:lstStyle>
          <a:p>
            <a:fld id="{0F9B84EA-7D68-4D60-9CB1-D50884785D1C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234923"/>
            <a:ext cx="2919748" cy="540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80"/>
            </a:lvl1pPr>
          </a:lstStyle>
          <a:p>
            <a:r>
              <a:rPr lang="zh-CN" altLang="en-US"/>
              <a:t>刘薇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6573" y="10234923"/>
            <a:ext cx="2919748" cy="540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8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6574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2D145-3F22-4625-829A-B0040D49C416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/>
              <a:t>刘薇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56C1E-EC75-4DE1-8F76-315CA23074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654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各位老师同学大家下午好，我是兰州大学的学生贾彩萍，今天我要汇报的是目前正在进行的一个课题，对</a:t>
            </a:r>
            <a:r>
              <a:rPr lang="en-US" altLang="zh-CN" dirty="0"/>
              <a:t>\</a:t>
            </a:r>
            <a:r>
              <a:rPr lang="en-US" altLang="zh-CN" dirty="0" err="1"/>
              <a:t>Lambda_c</a:t>
            </a:r>
            <a:r>
              <a:rPr lang="zh-CN" altLang="en-US" dirty="0"/>
              <a:t>衰变到重子八重态和一个矢量介子的研究，主要是通过考虑他们的末态相互作用分析他们的相关观测量。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3166193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3296118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3785503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3365040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1859286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460547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815534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3377682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229144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我今天的汇报将从以下几个方面展开。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416103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首先是我们为什么选择研究这个课题。对于</a:t>
            </a:r>
            <a:r>
              <a:rPr lang="en-US" altLang="zh-CN" dirty="0"/>
              <a:t>QCD</a:t>
            </a:r>
            <a:r>
              <a:rPr lang="zh-CN" altLang="en-US" dirty="0"/>
              <a:t>，他是标准模型中描述强相互作用的基本理论，而他有两个非常重要的特征就是渐近自由和夸克禁闭，在大动量转移过程中，夸克之间的相互作用非常微弱，表现为渐近自由，对于这种高能过程，可以用微扰论非常好的描述，而对于中低能过程，夸克之间的强相互作用比较强，夸克被束缚在强子内部以色单态的形式出现，表现为夸克禁闭，此时他们的非微扰效应非常重要，还没有办法对他们更好地理解和计算。目前理解非微扰问题的方法有以及反问题方法。那么除了从方法出发研究非微扰问题之外，我们还可以借助具体的衰变过程研究非微扰的效应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2509208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粲重子的衰变就是研究非微扰效应非常好的平台，粲夸克的质量是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876328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我们之所以选择这一类过程还有一个非常重要的原因就是，它是</a:t>
            </a:r>
            <a:r>
              <a:rPr lang="en-US" altLang="zh-CN" dirty="0"/>
              <a:t>FCNC</a:t>
            </a:r>
            <a:r>
              <a:rPr lang="zh-CN" altLang="en-US" dirty="0"/>
              <a:t>过程的长程贡献。对于</a:t>
            </a:r>
            <a:r>
              <a:rPr lang="en-US" altLang="zh-CN" dirty="0"/>
              <a:t>c-&gt;</a:t>
            </a:r>
            <a:r>
              <a:rPr lang="en-US" altLang="zh-CN" dirty="0" err="1"/>
              <a:t>ull</a:t>
            </a:r>
            <a:r>
              <a:rPr lang="zh-CN" altLang="en-US" dirty="0"/>
              <a:t>这类味道改变中性流的过程，其短程贡献在标准模型中是严重压低的，所以他们会对新物理的效应非常敏感，但是呢在分析新物理的效应之前，还有一个不可忽略的贡献就是介子共振态的长程效应，也就是</a:t>
            </a:r>
            <a:r>
              <a:rPr lang="en-US" altLang="zh-CN" dirty="0"/>
              <a:t>\</a:t>
            </a:r>
            <a:r>
              <a:rPr lang="en-US" altLang="zh-CN" dirty="0" err="1"/>
              <a:t>lambda_c</a:t>
            </a:r>
            <a:r>
              <a:rPr lang="en-US" altLang="zh-CN" dirty="0"/>
              <a:t>\to p\phi</a:t>
            </a:r>
            <a:r>
              <a:rPr lang="zh-CN" altLang="en-US" dirty="0"/>
              <a:t>或</a:t>
            </a:r>
            <a:r>
              <a:rPr lang="en-US" altLang="zh-CN" dirty="0"/>
              <a:t>\omega</a:t>
            </a:r>
            <a:r>
              <a:rPr lang="zh-CN" altLang="en-US" dirty="0"/>
              <a:t>，</a:t>
            </a:r>
            <a:r>
              <a:rPr lang="en-US" altLang="zh-CN" dirty="0"/>
              <a:t>\phi\omega</a:t>
            </a:r>
            <a:r>
              <a:rPr lang="zh-CN" altLang="en-US" dirty="0"/>
              <a:t>再到</a:t>
            </a:r>
            <a:r>
              <a:rPr lang="en-US" altLang="zh-CN" dirty="0"/>
              <a:t>l^+l^-</a:t>
            </a:r>
            <a:r>
              <a:rPr lang="zh-CN" altLang="en-US" dirty="0"/>
              <a:t>的这种长程贡献，而且</a:t>
            </a:r>
            <a:r>
              <a:rPr lang="en-US" altLang="zh-CN" dirty="0"/>
              <a:t>2017</a:t>
            </a:r>
            <a:r>
              <a:rPr lang="zh-CN" altLang="en-US" dirty="0"/>
              <a:t>年</a:t>
            </a:r>
            <a:r>
              <a:rPr lang="en-US" altLang="zh-CN" dirty="0" err="1"/>
              <a:t>LHCb</a:t>
            </a:r>
            <a:r>
              <a:rPr lang="zh-CN" altLang="en-US" dirty="0"/>
              <a:t>的实验数据表明，对于</a:t>
            </a:r>
            <a:r>
              <a:rPr lang="en-US" altLang="zh-CN" dirty="0"/>
              <a:t>\</a:t>
            </a:r>
            <a:r>
              <a:rPr lang="en-US" altLang="zh-CN" dirty="0" err="1"/>
              <a:t>lambda_c</a:t>
            </a:r>
            <a:r>
              <a:rPr lang="en-US" altLang="zh-CN" dirty="0"/>
              <a:t>\top\mu\mu</a:t>
            </a:r>
            <a:r>
              <a:rPr lang="zh-CN" altLang="en-US" dirty="0"/>
              <a:t>的过程，没有观测到非共振态的信号，而以</a:t>
            </a:r>
            <a:r>
              <a:rPr lang="en-US" altLang="zh-CN" dirty="0"/>
              <a:t>phi</a:t>
            </a:r>
            <a:r>
              <a:rPr lang="zh-CN" altLang="en-US" dirty="0"/>
              <a:t>和</a:t>
            </a:r>
            <a:r>
              <a:rPr lang="en-US" altLang="zh-CN" dirty="0"/>
              <a:t>omega</a:t>
            </a:r>
            <a:r>
              <a:rPr lang="zh-CN" altLang="en-US" dirty="0"/>
              <a:t>为中间共振态的这种共振态贡献非常重要，同时，在右边的这张图片中，是夸克模型计算的</a:t>
            </a:r>
            <a:r>
              <a:rPr lang="en-US" altLang="zh-CN" dirty="0"/>
              <a:t>\</a:t>
            </a:r>
            <a:r>
              <a:rPr lang="en-US" altLang="zh-CN" dirty="0" err="1"/>
              <a:t>Lambda_c</a:t>
            </a:r>
            <a:r>
              <a:rPr lang="en-US" altLang="zh-CN" dirty="0"/>
              <a:t>\top\mu^+\mu^-</a:t>
            </a:r>
            <a:r>
              <a:rPr lang="zh-CN" altLang="en-US" dirty="0"/>
              <a:t>这个过程非共振态和共振态的微分衰变分支比，橙色的线就是非共振态的大小，可以看到是在</a:t>
            </a:r>
            <a:r>
              <a:rPr lang="en-US" altLang="zh-CN" dirty="0"/>
              <a:t>10^-12</a:t>
            </a:r>
            <a:r>
              <a:rPr lang="zh-CN" altLang="en-US" dirty="0"/>
              <a:t>量级，绿色的线是考虑了共振态的结果，可以看到它们的贡献远大于非共振态的贡献，所以研究清楚共振态的贡献对理解</a:t>
            </a:r>
            <a:r>
              <a:rPr lang="en-US" altLang="zh-CN" dirty="0"/>
              <a:t>c\to </a:t>
            </a:r>
            <a:r>
              <a:rPr lang="en-US" altLang="zh-CN" dirty="0" err="1"/>
              <a:t>ull</a:t>
            </a:r>
            <a:r>
              <a:rPr lang="zh-CN" altLang="en-US" dirty="0"/>
              <a:t>的</a:t>
            </a:r>
            <a:r>
              <a:rPr lang="en-US" altLang="zh-CN" dirty="0"/>
              <a:t>FCNC</a:t>
            </a:r>
            <a:r>
              <a:rPr lang="zh-CN" altLang="en-US" dirty="0"/>
              <a:t>过程非常重要，同时也可以帮助寻找新物理的效应。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643094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2915119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168646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2917530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56C1E-EC75-4DE1-8F76-315CA23074A6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刘薇</a:t>
            </a:r>
          </a:p>
        </p:txBody>
      </p:sp>
    </p:spTree>
    <p:extLst>
      <p:ext uri="{BB962C8B-B14F-4D97-AF65-F5344CB8AC3E}">
        <p14:creationId xmlns:p14="http://schemas.microsoft.com/office/powerpoint/2010/main" val="33107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3965"/>
            <a:ext cx="9144000" cy="59432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75" y="74840"/>
            <a:ext cx="1605670" cy="49133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0" y="6637637"/>
            <a:ext cx="9144000" cy="2210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36000" tIns="18000" rIns="36000" bIns="18000" rtlCol="0" anchor="ctr" anchorCtr="1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Cai-Ping</a:t>
            </a:r>
            <a:r>
              <a:rPr lang="zh-CN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Jia</a:t>
            </a:r>
            <a:r>
              <a:rPr lang="zh-CN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LZU</a:t>
            </a:r>
            <a:r>
              <a:rPr lang="zh-CN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                                                          </a:t>
            </a: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PQCD</a:t>
            </a:r>
            <a:r>
              <a:rPr lang="zh-CN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研讨会 </a:t>
            </a: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2021</a:t>
            </a:r>
            <a:r>
              <a:rPr lang="zh-CN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                        </a:t>
            </a:r>
            <a:fld id="{8BD1DB20-4F15-4782-AEBE-C87F0E74F08F}" type="slidenum">
              <a:rPr lang="zh-CN" altLang="en-US" sz="1200" b="1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‹#›</a:t>
            </a:fld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/16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2" y="469539"/>
            <a:ext cx="2287540" cy="10397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 userDrawn="1"/>
        </p:nvSpPr>
        <p:spPr>
          <a:xfrm flipH="1">
            <a:off x="3476243" y="656762"/>
            <a:ext cx="4196343" cy="67710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年兰州大学博士学位论文</a:t>
            </a:r>
            <a:endParaRPr lang="en-US" altLang="zh-CN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日）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97962" y="367648"/>
            <a:ext cx="877635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193249" y="1622984"/>
            <a:ext cx="877635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 userDrawn="1"/>
        </p:nvSpPr>
        <p:spPr>
          <a:xfrm flipH="1">
            <a:off x="711722" y="2181315"/>
            <a:ext cx="7739407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基于协变密度泛函理论的有效核力研究</a:t>
            </a:r>
          </a:p>
        </p:txBody>
      </p:sp>
      <p:sp>
        <p:nvSpPr>
          <p:cNvPr id="12" name="文本框 11"/>
          <p:cNvSpPr txBox="1"/>
          <p:nvPr userDrawn="1"/>
        </p:nvSpPr>
        <p:spPr>
          <a:xfrm flipH="1">
            <a:off x="2318992" y="3050684"/>
            <a:ext cx="4524865" cy="143045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赵强</a:t>
            </a:r>
            <a:endParaRPr lang="en-US" altLang="zh-CN" sz="20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兰州大学</a:t>
            </a:r>
            <a:r>
              <a:rPr lang="en-US" altLang="zh-CN" sz="2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·</a:t>
            </a:r>
            <a:r>
              <a:rPr lang="zh-CN" altLang="en-US" sz="2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核科学与技术学院</a:t>
            </a:r>
            <a:endParaRPr lang="en-US" altLang="zh-CN" sz="2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粒子物理与原子核物理</a:t>
            </a:r>
          </a:p>
        </p:txBody>
      </p:sp>
      <p:sp>
        <p:nvSpPr>
          <p:cNvPr id="13" name="文本框 12"/>
          <p:cNvSpPr txBox="1"/>
          <p:nvPr userDrawn="1"/>
        </p:nvSpPr>
        <p:spPr>
          <a:xfrm flipH="1">
            <a:off x="5213021" y="5301004"/>
            <a:ext cx="3700021" cy="114832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b="1" i="1" dirty="0">
                <a:solidFill>
                  <a:schemeClr val="bg1"/>
                </a:solidFill>
                <a:latin typeface="+mn-ea"/>
              </a:rPr>
              <a:t>指导老师：</a:t>
            </a:r>
            <a:endParaRPr lang="en-US" altLang="zh-CN" b="1" i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2800"/>
              </a:lnSpc>
            </a:pPr>
            <a:r>
              <a:rPr lang="en-US" altLang="zh-CN" b="1" i="1" dirty="0">
                <a:solidFill>
                  <a:schemeClr val="bg1"/>
                </a:solidFill>
                <a:latin typeface="+mn-ea"/>
              </a:rPr>
              <a:t>	</a:t>
            </a:r>
            <a:r>
              <a:rPr lang="zh-CN" altLang="en-US" b="1" i="1" dirty="0">
                <a:solidFill>
                  <a:schemeClr val="bg1"/>
                </a:solidFill>
                <a:latin typeface="+mn-ea"/>
              </a:rPr>
              <a:t>龙文辉 教授</a:t>
            </a:r>
            <a:endParaRPr lang="en-US" altLang="zh-CN" b="1" i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2800"/>
              </a:lnSpc>
            </a:pPr>
            <a:r>
              <a:rPr lang="en-US" altLang="zh-CN" b="1" i="1" dirty="0">
                <a:solidFill>
                  <a:schemeClr val="bg1"/>
                </a:solidFill>
                <a:latin typeface="+mn-ea"/>
              </a:rPr>
              <a:t>	Jérôme Margueron </a:t>
            </a:r>
            <a:r>
              <a:rPr lang="zh-CN" altLang="en-US" b="1" i="1" dirty="0">
                <a:solidFill>
                  <a:schemeClr val="bg1"/>
                </a:solidFill>
                <a:latin typeface="+mn-ea"/>
              </a:rPr>
              <a:t>研究员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307857"/>
            <a:ext cx="9144000" cy="54000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75" y="333525"/>
            <a:ext cx="1605670" cy="491335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/>
        </p:nvCxnSpPr>
        <p:spPr>
          <a:xfrm>
            <a:off x="4572000" y="34394"/>
            <a:ext cx="786" cy="21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-7" y="6636982"/>
            <a:ext cx="9144000" cy="221018"/>
          </a:xfrm>
          <a:prstGeom prst="rect">
            <a:avLst/>
          </a:prstGeom>
          <a:solidFill>
            <a:srgbClr val="9A0000"/>
          </a:solidFill>
        </p:spPr>
        <p:txBody>
          <a:bodyPr wrap="square" lIns="36000" tIns="18000" rIns="36000" bIns="18000" rtlCol="0" anchor="ctr" anchorCtr="1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赵强（兰州大学）                              博士学位论文答辩                                        </a:t>
            </a:r>
            <a:fld id="{8BD1DB20-4F15-4782-AEBE-C87F0E74F08F}" type="slidenum">
              <a:rPr lang="zh-CN" altLang="en-US" sz="1200" b="1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‹#›</a:t>
            </a:fld>
            <a:r>
              <a:rPr lang="en-US" altLang="zh-CN" sz="1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/9</a:t>
            </a: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324000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8820000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0" y="423064"/>
            <a:ext cx="9144000" cy="584775"/>
          </a:xfrm>
          <a:prstGeom prst="rect">
            <a:avLst/>
          </a:prstGeom>
          <a:solidFill>
            <a:srgbClr val="9A0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题目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75" y="469783"/>
            <a:ext cx="1605670" cy="49133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016904" y="54364"/>
            <a:ext cx="999242" cy="307777"/>
          </a:xfrm>
          <a:prstGeom prst="rect">
            <a:avLst/>
          </a:prstGeom>
          <a:solidFill>
            <a:srgbClr val="9A0000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引言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3392496" y="52432"/>
            <a:ext cx="99924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b="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引言</a:t>
            </a: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3203541" y="28286"/>
            <a:ext cx="1572" cy="36380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4753820" y="46339"/>
            <a:ext cx="99924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en-US"/>
            </a:defPPr>
            <a:lvl1pPr algn="ctr">
              <a:defRPr sz="1400" b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 dirty="0"/>
              <a:t>引言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6127854" y="54364"/>
            <a:ext cx="99924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en-US"/>
            </a:defPPr>
            <a:lvl1pPr algn="ctr">
              <a:defRPr sz="1400" b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 dirty="0"/>
              <a:t>引言</a:t>
            </a: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4571993" y="29854"/>
            <a:ext cx="1572" cy="36380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5941172" y="24421"/>
            <a:ext cx="1572" cy="36380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 userDrawn="1"/>
        </p:nvSpPr>
        <p:spPr>
          <a:xfrm>
            <a:off x="-7" y="6636982"/>
            <a:ext cx="9144000" cy="221018"/>
          </a:xfrm>
          <a:prstGeom prst="rect">
            <a:avLst/>
          </a:prstGeom>
          <a:solidFill>
            <a:srgbClr val="9A0000"/>
          </a:solidFill>
        </p:spPr>
        <p:txBody>
          <a:bodyPr wrap="square" lIns="36000" tIns="18000" rIns="36000" bIns="18000" rtlCol="0" anchor="ctr" anchorCtr="1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赵强（兰州大学）                              博士学位论文答辩                                        </a:t>
            </a:r>
            <a:fld id="{8BD1DB20-4F15-4782-AEBE-C87F0E74F08F}" type="slidenum">
              <a:rPr lang="zh-CN" altLang="en-US" sz="1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‹#›</a:t>
            </a:fld>
            <a:r>
              <a:rPr lang="en-US" altLang="zh-CN" sz="1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/30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6" y="282988"/>
            <a:ext cx="6351447" cy="19435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12" y="3263539"/>
            <a:ext cx="6943648" cy="3156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A73D2C-FFA1-4994-BBE3-968570737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1C77F80-DE75-4AA7-82E0-D426BE39D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EACBE5-72AC-4D6A-A781-0AC42737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30A1-987C-4B7F-9FA9-CED2F46650DF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157190-1A3A-4F23-97E3-B63CAB95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31CBA9-5003-4EAD-9554-7012A8D2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64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F0AC43-912E-437E-92CB-2652350F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BC4D2A-1AEA-4D66-9E6D-C3E707C42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2019AC-4C84-4E72-AEA8-14CE7855C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30A1-987C-4B7F-9FA9-CED2F46650DF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20828A-D471-4333-98CA-6727982E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04BA84-20BE-45D7-97A2-D6B32755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651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172C20-423B-4BDF-92CD-2D3B36733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518443-A6D7-48D2-92AD-B70D92D55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A039A5-9C5A-4B14-AB0B-2113D023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30A1-987C-4B7F-9FA9-CED2F46650DF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3ED183-10D0-4A90-8A2A-F2A25C39F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033F7C-271E-4E31-BFFA-82432839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850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61D63D-AEEF-4B44-B139-2DCFE910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76CDFB-3C21-48B0-92F9-6B51BDAEA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8467BD-9092-469F-9E7F-EDD306389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E298A2-D8A4-4EE4-A843-471E25FC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30A1-987C-4B7F-9FA9-CED2F46650DF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DED46C-D4F3-4477-97FD-183EBFFE2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1087E0-B5F2-499A-B959-04F69DC5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319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E00E3F-3584-4AC3-84FA-B6645089A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061D85-D189-4B91-999D-301F9C23D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95362B-A894-4CE5-B0D7-E1B25EA34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FC9897-7CA9-4CA8-AC15-C305101B2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3D9C612-365E-4C71-91DF-F4CE4EC1C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E7E445C-8DFB-4858-BF00-934E4EDAD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30A1-987C-4B7F-9FA9-CED2F46650DF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F6ECA06-13EB-4D15-A172-E7F2AFA3D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EFE7A7-949F-48BB-B827-7F8737AC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20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19F6FA-C853-4BA5-9FA6-611257C0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5C7DB04-4ABA-4C94-9105-B6927E19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30A1-987C-4B7F-9FA9-CED2F46650DF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E2BC025-F30F-4467-9F79-279E57EEB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901F05-8E65-4AE0-8F64-48586B51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89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737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9E37E3-D3D0-471E-AB58-3541A996DE00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D1DB20-4F15-4782-AEBE-C87F0E74F0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BB7246-F3B4-46C5-B088-1B5873E5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30A1-987C-4B7F-9FA9-CED2F46650DF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60292FC-EF9E-4AD6-839D-26E2E3BC7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D8D23E-2AA5-4F22-A73E-5D8A9611E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426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2CB072-395C-4539-9E97-90836535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8F254D-7DAC-4442-85D6-725C2F81A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ED09136-F186-4A1D-A712-7691EC658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C76CC-7DE1-4386-94DA-86E070F2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30A1-987C-4B7F-9FA9-CED2F46650DF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4810D-31DE-414A-B377-0EEF027D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8C8F6B-6C26-4401-9A64-BE1C6578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412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BB4AEE-9275-4ED1-89F6-F94BC56F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BC7ACD3-CFBA-499B-BF92-1A4F17536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D8B9AE-06FC-430A-8A00-EA5EA84F2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5F5F25-C663-4EAD-89C5-E8543BA0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30A1-987C-4B7F-9FA9-CED2F46650DF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990F72-2B8C-4A41-BA61-14B03A44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7926F7-B0C1-4748-9308-22A46187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114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7959CB-F9B5-4D5D-9F52-BD10616E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DCCA690-112C-49F4-A7F4-12FF7C8BC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F3260D-B3AC-4F1D-985C-5A15DD390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30A1-987C-4B7F-9FA9-CED2F46650DF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8F928B-A2C7-4EED-90CA-A814207A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8FF3D4-10A1-4C90-890F-EB5990D8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039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314898E-2313-4005-BF76-52A0353B1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204198-BAC7-4271-820A-BB425DDDF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9EA095-ADB9-459A-A8B7-B70485B0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30A1-987C-4B7F-9FA9-CED2F46650DF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C23485-B985-4CB1-B886-B66B85CF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70767-347C-4B37-8FEC-3AA01444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58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9E37E3-D3D0-471E-AB58-3541A996DE00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D1DB20-4F15-4782-AEBE-C87F0E74F0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737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9E37E3-D3D0-471E-AB58-3541A996DE00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D1DB20-4F15-4782-AEBE-C87F0E74F0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9E37E3-D3D0-471E-AB58-3541A996DE00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D1DB20-4F15-4782-AEBE-C87F0E74F08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9E37E3-D3D0-471E-AB58-3541A996DE00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D1DB20-4F15-4782-AEBE-C87F0E74F0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9E37E3-D3D0-471E-AB58-3541A996DE00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D1DB20-4F15-4782-AEBE-C87F0E74F0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737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9E37E3-D3D0-471E-AB58-3541A996DE00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D1DB20-4F15-4782-AEBE-C87F0E74F0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9E37E3-D3D0-471E-AB58-3541A996DE00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D1DB20-4F15-4782-AEBE-C87F0E74F0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12EF635-3CE5-4A1C-AD5E-EAA503B25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56973C-42FA-49A2-A88D-F3C70AB93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158C65-D5E7-478E-AE58-14BB33746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530A1-987C-4B7F-9FA9-CED2F46650DF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CCDFC8-95A9-42E8-B20D-8EB428CDF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83C83D-05A6-46EA-A48F-A2F11D49D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DA6F9-4EE1-4342-ADD0-94E0B4EB5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01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3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8.png"/><Relationship Id="rId21" Type="http://schemas.openxmlformats.org/officeDocument/2006/relationships/image" Target="../media/image63.png"/><Relationship Id="rId42" Type="http://schemas.openxmlformats.org/officeDocument/2006/relationships/image" Target="../media/image84.png"/><Relationship Id="rId47" Type="http://schemas.openxmlformats.org/officeDocument/2006/relationships/image" Target="../media/image89.png"/><Relationship Id="rId63" Type="http://schemas.openxmlformats.org/officeDocument/2006/relationships/image" Target="../media/image105.png"/><Relationship Id="rId68" Type="http://schemas.openxmlformats.org/officeDocument/2006/relationships/image" Target="../media/image11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8.png"/><Relationship Id="rId29" Type="http://schemas.openxmlformats.org/officeDocument/2006/relationships/image" Target="../media/image71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image" Target="../media/image79.png"/><Relationship Id="rId40" Type="http://schemas.openxmlformats.org/officeDocument/2006/relationships/image" Target="../media/image82.png"/><Relationship Id="rId45" Type="http://schemas.openxmlformats.org/officeDocument/2006/relationships/image" Target="../media/image87.png"/><Relationship Id="rId53" Type="http://schemas.openxmlformats.org/officeDocument/2006/relationships/image" Target="../media/image95.png"/><Relationship Id="rId58" Type="http://schemas.openxmlformats.org/officeDocument/2006/relationships/image" Target="../media/image100.png"/><Relationship Id="rId66" Type="http://schemas.openxmlformats.org/officeDocument/2006/relationships/image" Target="../media/image108.png"/><Relationship Id="rId74" Type="http://schemas.openxmlformats.org/officeDocument/2006/relationships/image" Target="../media/image116.png"/><Relationship Id="rId5" Type="http://schemas.openxmlformats.org/officeDocument/2006/relationships/image" Target="../media/image47.png"/><Relationship Id="rId61" Type="http://schemas.openxmlformats.org/officeDocument/2006/relationships/image" Target="../media/image103.png"/><Relationship Id="rId19" Type="http://schemas.openxmlformats.org/officeDocument/2006/relationships/image" Target="../media/image6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43" Type="http://schemas.openxmlformats.org/officeDocument/2006/relationships/image" Target="../media/image85.png"/><Relationship Id="rId48" Type="http://schemas.openxmlformats.org/officeDocument/2006/relationships/image" Target="../media/image90.png"/><Relationship Id="rId56" Type="http://schemas.openxmlformats.org/officeDocument/2006/relationships/image" Target="../media/image98.png"/><Relationship Id="rId64" Type="http://schemas.openxmlformats.org/officeDocument/2006/relationships/image" Target="../media/image106.png"/><Relationship Id="rId69" Type="http://schemas.openxmlformats.org/officeDocument/2006/relationships/image" Target="../media/image111.png"/><Relationship Id="rId8" Type="http://schemas.openxmlformats.org/officeDocument/2006/relationships/image" Target="../media/image50.png"/><Relationship Id="rId51" Type="http://schemas.openxmlformats.org/officeDocument/2006/relationships/image" Target="../media/image93.png"/><Relationship Id="rId72" Type="http://schemas.openxmlformats.org/officeDocument/2006/relationships/image" Target="../media/image114.png"/><Relationship Id="rId3" Type="http://schemas.openxmlformats.org/officeDocument/2006/relationships/image" Target="../media/image45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image" Target="../media/image80.png"/><Relationship Id="rId46" Type="http://schemas.openxmlformats.org/officeDocument/2006/relationships/image" Target="../media/image88.png"/><Relationship Id="rId59" Type="http://schemas.openxmlformats.org/officeDocument/2006/relationships/image" Target="../media/image101.png"/><Relationship Id="rId67" Type="http://schemas.openxmlformats.org/officeDocument/2006/relationships/image" Target="../media/image109.png"/><Relationship Id="rId20" Type="http://schemas.openxmlformats.org/officeDocument/2006/relationships/image" Target="../media/image62.png"/><Relationship Id="rId41" Type="http://schemas.openxmlformats.org/officeDocument/2006/relationships/image" Target="../media/image83.png"/><Relationship Id="rId54" Type="http://schemas.openxmlformats.org/officeDocument/2006/relationships/image" Target="../media/image96.png"/><Relationship Id="rId62" Type="http://schemas.openxmlformats.org/officeDocument/2006/relationships/image" Target="../media/image104.png"/><Relationship Id="rId70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8.png"/><Relationship Id="rId49" Type="http://schemas.openxmlformats.org/officeDocument/2006/relationships/image" Target="../media/image91.png"/><Relationship Id="rId57" Type="http://schemas.openxmlformats.org/officeDocument/2006/relationships/image" Target="../media/image99.png"/><Relationship Id="rId10" Type="http://schemas.openxmlformats.org/officeDocument/2006/relationships/image" Target="../media/image52.png"/><Relationship Id="rId31" Type="http://schemas.openxmlformats.org/officeDocument/2006/relationships/image" Target="../media/image73.png"/><Relationship Id="rId44" Type="http://schemas.openxmlformats.org/officeDocument/2006/relationships/image" Target="../media/image86.png"/><Relationship Id="rId52" Type="http://schemas.openxmlformats.org/officeDocument/2006/relationships/image" Target="../media/image94.png"/><Relationship Id="rId60" Type="http://schemas.openxmlformats.org/officeDocument/2006/relationships/image" Target="../media/image102.png"/><Relationship Id="rId65" Type="http://schemas.openxmlformats.org/officeDocument/2006/relationships/image" Target="../media/image107.png"/><Relationship Id="rId73" Type="http://schemas.openxmlformats.org/officeDocument/2006/relationships/image" Target="../media/image11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9" Type="http://schemas.openxmlformats.org/officeDocument/2006/relationships/image" Target="../media/image81.png"/><Relationship Id="rId34" Type="http://schemas.openxmlformats.org/officeDocument/2006/relationships/image" Target="../media/image76.png"/><Relationship Id="rId50" Type="http://schemas.openxmlformats.org/officeDocument/2006/relationships/image" Target="../media/image92.png"/><Relationship Id="rId55" Type="http://schemas.openxmlformats.org/officeDocument/2006/relationships/image" Target="../media/image97.png"/><Relationship Id="rId7" Type="http://schemas.openxmlformats.org/officeDocument/2006/relationships/image" Target="../media/image49.png"/><Relationship Id="rId71" Type="http://schemas.openxmlformats.org/officeDocument/2006/relationships/image" Target="../media/image1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0.png"/><Relationship Id="rId3" Type="http://schemas.openxmlformats.org/officeDocument/2006/relationships/image" Target="../media/image118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11" Type="http://schemas.openxmlformats.org/officeDocument/2006/relationships/image" Target="../media/image123.png"/><Relationship Id="rId5" Type="http://schemas.openxmlformats.org/officeDocument/2006/relationships/image" Target="../media/image1170.png"/><Relationship Id="rId10" Type="http://schemas.openxmlformats.org/officeDocument/2006/relationships/image" Target="../media/image122.png"/><Relationship Id="rId4" Type="http://schemas.openxmlformats.org/officeDocument/2006/relationships/image" Target="../media/image1160.png"/><Relationship Id="rId9" Type="http://schemas.openxmlformats.org/officeDocument/2006/relationships/image" Target="../media/image1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90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3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21360" y="650240"/>
            <a:ext cx="7691120" cy="5557520"/>
          </a:xfrm>
          <a:prstGeom prst="rect">
            <a:avLst/>
          </a:prstGeom>
          <a:solidFill>
            <a:srgbClr val="FFFFFF">
              <a:alpha val="87000"/>
            </a:srgb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1259840" y="965200"/>
            <a:ext cx="6614160" cy="0"/>
          </a:xfrm>
          <a:prstGeom prst="line">
            <a:avLst/>
          </a:prstGeom>
          <a:ln w="19050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59840" y="1747520"/>
            <a:ext cx="6614160" cy="0"/>
          </a:xfrm>
          <a:prstGeom prst="line">
            <a:avLst/>
          </a:prstGeom>
          <a:ln w="19050">
            <a:solidFill>
              <a:srgbClr val="9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04" y="1005841"/>
            <a:ext cx="1534294" cy="69633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 flipH="1">
            <a:off x="3175819" y="1120583"/>
            <a:ext cx="4606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PQCD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研讨会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2021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 flipH="1">
                <a:off x="1477730" y="2113454"/>
                <a:ext cx="6304965" cy="1323439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spAutoFit/>
              </a:bodyPr>
              <a:lstStyle/>
              <a:p>
                <a:pPr algn="ctr"/>
                <a:r>
                  <a:rPr lang="en-US" altLang="zh-CN" sz="4000" b="1" dirty="0">
                    <a:solidFill>
                      <a:srgbClr val="9A000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Rescattering mechanism in </a:t>
                </a:r>
                <a:br>
                  <a:rPr lang="en-US" altLang="zh-CN" sz="4000" b="1" dirty="0">
                    <a:solidFill>
                      <a:srgbClr val="9A000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4000" b="1" i="1" dirty="0" smtClean="0">
                            <a:solidFill>
                              <a:srgbClr val="9A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SupPr>
                      <m:e>
                        <m:r>
                          <a:rPr lang="en-US" altLang="zh-CN" sz="4000" b="1" i="0" dirty="0" smtClean="0">
                            <a:solidFill>
                              <a:srgbClr val="9A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𝚲</m:t>
                        </m:r>
                      </m:e>
                      <m:sub>
                        <m:r>
                          <a:rPr lang="zh-CN" altLang="en-US" sz="4000" b="1" i="1" dirty="0">
                            <a:solidFill>
                              <a:srgbClr val="9A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𝑐</m:t>
                        </m:r>
                      </m:sub>
                      <m:sup>
                        <m:r>
                          <a:rPr lang="en-US" altLang="zh-CN" sz="4000" b="1" i="1" dirty="0">
                            <a:solidFill>
                              <a:srgbClr val="9A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+</m:t>
                        </m:r>
                      </m:sup>
                    </m:sSubSup>
                    <m:r>
                      <a:rPr lang="en-US" altLang="zh-CN" sz="4000" b="1" i="1" dirty="0">
                        <a:solidFill>
                          <a:srgbClr val="9A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→</m:t>
                    </m:r>
                    <m:sSub>
                      <m:sSubPr>
                        <m:ctrlPr>
                          <a:rPr lang="en-US" altLang="zh-CN" sz="4000" b="1" i="1" dirty="0">
                            <a:solidFill>
                              <a:srgbClr val="9A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4000" b="1" i="1" dirty="0" smtClean="0">
                            <a:solidFill>
                              <a:srgbClr val="9A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𝑩</m:t>
                        </m:r>
                      </m:e>
                      <m:sub>
                        <m:r>
                          <a:rPr lang="en-US" altLang="zh-CN" sz="4000" b="1" i="1" dirty="0">
                            <a:solidFill>
                              <a:srgbClr val="9A000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𝟖</m:t>
                        </m:r>
                      </m:sub>
                    </m:sSub>
                    <m:r>
                      <a:rPr lang="zh-CN" altLang="en-US" sz="4000" b="1" i="1" dirty="0">
                        <a:solidFill>
                          <a:srgbClr val="9A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𝑉</m:t>
                    </m:r>
                    <m:r>
                      <a:rPr lang="zh-CN" altLang="en-US" sz="4000" b="1" i="1" dirty="0">
                        <a:solidFill>
                          <a:srgbClr val="9A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 </m:t>
                    </m:r>
                  </m:oMath>
                </a14:m>
                <a:r>
                  <a:rPr lang="en-US" altLang="zh-CN" sz="4000" b="1" dirty="0">
                    <a:solidFill>
                      <a:srgbClr val="9A000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decay</a:t>
                </a: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77730" y="2113454"/>
                <a:ext cx="6304965" cy="1323439"/>
              </a:xfrm>
              <a:prstGeom prst="rect">
                <a:avLst/>
              </a:prstGeom>
              <a:blipFill>
                <a:blip r:embed="rId4"/>
                <a:stretch>
                  <a:fillRect l="-1449" t="-7834" r="-3382" b="-19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 flipH="1">
            <a:off x="1938260" y="3582059"/>
            <a:ext cx="5383904" cy="188365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Cai-Ping Jia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School of Nuclear Science and Technology Lanzhou University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2021.07.12</a:t>
            </a:r>
            <a:endParaRPr lang="zh-CN" altLang="en-US" sz="24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 flipH="1">
            <a:off x="2911708" y="5603466"/>
            <a:ext cx="3437007" cy="40011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Collaboration: Fu-Sheng Yu</a:t>
            </a:r>
            <a:endParaRPr lang="zh-CN" altLang="en-US" sz="20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9708328-7A8E-415F-B0E1-65BA91A04086}"/>
              </a:ext>
            </a:extLst>
          </p:cNvPr>
          <p:cNvSpPr txBox="1"/>
          <p:nvPr/>
        </p:nvSpPr>
        <p:spPr>
          <a:xfrm>
            <a:off x="26095" y="618441"/>
            <a:ext cx="7550623" cy="603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Long-distance contributions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final-state interactions 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Adopting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theorem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 the intermediate particles as on-shell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the dominance of absorptive part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vertex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factorization;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FSIs effects: the strong-interaction effective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22B6CF1-7D45-40AF-8BFB-7A2CFD2E7B24}"/>
              </a:ext>
            </a:extLst>
          </p:cNvPr>
          <p:cNvSpPr txBox="1"/>
          <p:nvPr/>
        </p:nvSpPr>
        <p:spPr>
          <a:xfrm flipH="1">
            <a:off x="112600" y="33666"/>
            <a:ext cx="213001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Framework </a:t>
            </a:r>
            <a:r>
              <a:rPr lang="en-US" altLang="zh-CN"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B68BCFA-3C3D-4FEC-83FB-DFDF6A4F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41" y="2840528"/>
            <a:ext cx="3650659" cy="16660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AD8108-B8E5-416E-9741-80B82F9DD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11" y="4632031"/>
            <a:ext cx="7827191" cy="103166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8841FA1-4441-4DD4-98B9-CCCBAE254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804408" y="3566518"/>
            <a:ext cx="1576807" cy="755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82F9D06-4C60-477A-A325-300392A3D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1743" y="2840528"/>
            <a:ext cx="2482720" cy="8161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962534-4473-4BC4-8CAE-C4C7C8B735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9718" y="3712152"/>
            <a:ext cx="2127000" cy="44123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5F397C3-86CB-41C2-BF36-576372F900B0}"/>
              </a:ext>
            </a:extLst>
          </p:cNvPr>
          <p:cNvSpPr/>
          <p:nvPr/>
        </p:nvSpPr>
        <p:spPr>
          <a:xfrm>
            <a:off x="6714499" y="3797764"/>
            <a:ext cx="226932" cy="3375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795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22B6CF1-7D45-40AF-8BFB-7A2CFD2E7B24}"/>
              </a:ext>
            </a:extLst>
          </p:cNvPr>
          <p:cNvSpPr txBox="1"/>
          <p:nvPr/>
        </p:nvSpPr>
        <p:spPr>
          <a:xfrm flipH="1">
            <a:off x="112600" y="33666"/>
            <a:ext cx="213001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Framework </a:t>
            </a:r>
            <a:r>
              <a:rPr lang="en-US" altLang="zh-CN"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CCB34C7-CAA2-4CFE-9D88-60D18C79FDF7}"/>
                  </a:ext>
                </a:extLst>
              </p:cNvPr>
              <p:cNvSpPr/>
              <p:nvPr/>
            </p:nvSpPr>
            <p:spPr>
              <a:xfrm>
                <a:off x="25835" y="585556"/>
                <a:ext cx="9118165" cy="5957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 factors—LQCD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 </a:t>
                </a:r>
                <a:r>
                  <a:rPr lang="en-US" altLang="zh-CN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Meinel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doi:10.1103/PhysRevLett.118.082001[arXiv:1611.09696[hep-</a:t>
                </a:r>
                <a:r>
                  <a:rPr lang="en-US" altLang="zh-CN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]].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 </a:t>
                </a:r>
                <a:r>
                  <a:rPr lang="en-US" altLang="zh-CN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Meinel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doi:10.1103/PhysRevD.97.034511 [arXiv:1712.05783[hep-</a:t>
                </a:r>
                <a:r>
                  <a:rPr lang="en-US" altLang="zh-CN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]].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 coupling constants—LCSR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[1]T. M. </a:t>
                </a:r>
                <a:r>
                  <a:rPr lang="en-US" altLang="zh-CN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Aliev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A. </a:t>
                </a:r>
                <a:r>
                  <a:rPr lang="en-US" altLang="zh-CN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Ozpineci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S. B. Yakovlev and V. </a:t>
                </a:r>
                <a:r>
                  <a:rPr lang="en-US" altLang="zh-CN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Zamiralov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doi:10.1103/PhysRevD.74.116001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[2]T. M. </a:t>
                </a:r>
                <a:r>
                  <a:rPr lang="en-US" altLang="zh-CN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Aliev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A. </a:t>
                </a:r>
                <a:r>
                  <a:rPr lang="en-US" altLang="zh-CN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Ozpineci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M. </a:t>
                </a:r>
                <a:r>
                  <a:rPr lang="en-US" altLang="zh-CN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Savci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V. S. </a:t>
                </a:r>
                <a:r>
                  <a:rPr lang="en-US" altLang="zh-CN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Zamiralov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doi:10.1103/PhysRevD.80.016010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[arXiv:0905.4664 [hep-</a:t>
                </a:r>
                <a:r>
                  <a:rPr lang="en-US" altLang="zh-CN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]].</a:t>
                </a: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CCB34C7-CAA2-4CFE-9D88-60D18C79FD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5" y="585556"/>
                <a:ext cx="9118165" cy="5957400"/>
              </a:xfrm>
              <a:prstGeom prst="rect">
                <a:avLst/>
              </a:prstGeom>
              <a:blipFill>
                <a:blip r:embed="rId3"/>
                <a:stretch>
                  <a:fillRect l="-869" b="-4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2173E34D-812D-4ED5-8005-6F03A8042D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339"/>
          <a:stretch/>
        </p:blipFill>
        <p:spPr>
          <a:xfrm>
            <a:off x="1944809" y="2296013"/>
            <a:ext cx="5130110" cy="260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7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01AB6A6-33E6-453C-B9D9-38A011BD365F}"/>
              </a:ext>
            </a:extLst>
          </p:cNvPr>
          <p:cNvSpPr txBox="1"/>
          <p:nvPr/>
        </p:nvSpPr>
        <p:spPr>
          <a:xfrm flipH="1">
            <a:off x="112600" y="33666"/>
            <a:ext cx="1433171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Results  </a:t>
            </a:r>
            <a:r>
              <a:rPr lang="en-US" altLang="zh-CN"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B0749A4-B0A0-44EA-82F2-E95094701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447" y="778073"/>
            <a:ext cx="1751232" cy="1321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FDDE6F-9F7A-4058-A15A-0C0FB0FE0FE4}"/>
                  </a:ext>
                </a:extLst>
              </p:cNvPr>
              <p:cNvSpPr txBox="1"/>
              <p:nvPr/>
            </p:nvSpPr>
            <p:spPr>
              <a:xfrm>
                <a:off x="3909882" y="1284817"/>
                <a:ext cx="3785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FDDE6F-9F7A-4058-A15A-0C0FB0FE0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882" y="1284817"/>
                <a:ext cx="378565" cy="307777"/>
              </a:xfrm>
              <a:prstGeom prst="rect">
                <a:avLst/>
              </a:prstGeom>
              <a:blipFill>
                <a:blip r:embed="rId4"/>
                <a:stretch>
                  <a:fillRect l="-11290" r="-3226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2ECEA63-863B-498A-82D3-CFEBBB5361ED}"/>
                  </a:ext>
                </a:extLst>
              </p:cNvPr>
              <p:cNvSpPr txBox="1"/>
              <p:nvPr/>
            </p:nvSpPr>
            <p:spPr>
              <a:xfrm>
                <a:off x="6060630" y="1759545"/>
                <a:ext cx="216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2ECEA63-863B-498A-82D3-CFEBBB536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630" y="1759545"/>
                <a:ext cx="216341" cy="307777"/>
              </a:xfrm>
              <a:prstGeom prst="rect">
                <a:avLst/>
              </a:prstGeom>
              <a:blipFill>
                <a:blip r:embed="rId5"/>
                <a:stretch>
                  <a:fillRect l="-25000" r="-22222" b="-2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5A65210-18B7-49FC-8753-134E56B5B1B4}"/>
                  </a:ext>
                </a:extLst>
              </p:cNvPr>
              <p:cNvSpPr txBox="1"/>
              <p:nvPr/>
            </p:nvSpPr>
            <p:spPr>
              <a:xfrm>
                <a:off x="5996419" y="831542"/>
                <a:ext cx="3068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5A65210-18B7-49FC-8753-134E56B5B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419" y="831542"/>
                <a:ext cx="306879" cy="307777"/>
              </a:xfrm>
              <a:prstGeom prst="rect">
                <a:avLst/>
              </a:prstGeom>
              <a:blipFill>
                <a:blip r:embed="rId6"/>
                <a:stretch>
                  <a:fillRect l="-8000" r="-26000" b="-31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0A42C07-720C-4D34-878C-EBE10592A71C}"/>
                  </a:ext>
                </a:extLst>
              </p:cNvPr>
              <p:cNvSpPr txBox="1"/>
              <p:nvPr/>
            </p:nvSpPr>
            <p:spPr>
              <a:xfrm>
                <a:off x="4579922" y="1503406"/>
                <a:ext cx="1812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0A42C07-720C-4D34-878C-EBE10592A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922" y="1503406"/>
                <a:ext cx="181267" cy="246221"/>
              </a:xfrm>
              <a:prstGeom prst="rect">
                <a:avLst/>
              </a:prstGeom>
              <a:blipFill>
                <a:blip r:embed="rId7"/>
                <a:stretch>
                  <a:fillRect l="-23333" r="-20000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3118C20-A5EE-4E65-8D33-17FDE9734652}"/>
                  </a:ext>
                </a:extLst>
              </p:cNvPr>
              <p:cNvSpPr txBox="1"/>
              <p:nvPr/>
            </p:nvSpPr>
            <p:spPr>
              <a:xfrm>
                <a:off x="4579922" y="1870079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3118C20-A5EE-4E65-8D33-17FDE9734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922" y="1870079"/>
                <a:ext cx="178319" cy="246221"/>
              </a:xfrm>
              <a:prstGeom prst="rect">
                <a:avLst/>
              </a:prstGeom>
              <a:blipFill>
                <a:blip r:embed="rId8"/>
                <a:stretch>
                  <a:fillRect l="-10000" r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D72BCCA-B34F-49F5-978B-554569072259}"/>
                  </a:ext>
                </a:extLst>
              </p:cNvPr>
              <p:cNvSpPr txBox="1"/>
              <p:nvPr/>
            </p:nvSpPr>
            <p:spPr>
              <a:xfrm>
                <a:off x="5664408" y="1192484"/>
                <a:ext cx="1812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D72BCCA-B34F-49F5-978B-554569072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408" y="1192484"/>
                <a:ext cx="181267" cy="246221"/>
              </a:xfrm>
              <a:prstGeom prst="rect">
                <a:avLst/>
              </a:prstGeom>
              <a:blipFill>
                <a:blip r:embed="rId9"/>
                <a:stretch>
                  <a:fillRect l="-10000" r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B2D6E8A-CE87-4745-9694-5CA970F1DAF2}"/>
                  </a:ext>
                </a:extLst>
              </p:cNvPr>
              <p:cNvSpPr txBox="1"/>
              <p:nvPr/>
            </p:nvSpPr>
            <p:spPr>
              <a:xfrm>
                <a:off x="5573775" y="1513324"/>
                <a:ext cx="1812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B2D6E8A-CE87-4745-9694-5CA970F1D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775" y="1513324"/>
                <a:ext cx="181267" cy="246221"/>
              </a:xfrm>
              <a:prstGeom prst="rect">
                <a:avLst/>
              </a:prstGeom>
              <a:blipFill>
                <a:blip r:embed="rId10"/>
                <a:stretch>
                  <a:fillRect l="-23333" r="-20000" b="-4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ADE863F-33C1-4C0D-8F5F-421C98932DF4}"/>
                  </a:ext>
                </a:extLst>
              </p:cNvPr>
              <p:cNvSpPr txBox="1"/>
              <p:nvPr/>
            </p:nvSpPr>
            <p:spPr>
              <a:xfrm>
                <a:off x="5582479" y="1871285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ADE863F-33C1-4C0D-8F5F-421C98932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479" y="1871285"/>
                <a:ext cx="178319" cy="246221"/>
              </a:xfrm>
              <a:prstGeom prst="rect">
                <a:avLst/>
              </a:prstGeom>
              <a:blipFill>
                <a:blip r:embed="rId11"/>
                <a:stretch>
                  <a:fillRect l="-13793" r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468576E-A4AB-4F6D-A35C-F9A5BAE5F7D3}"/>
                  </a:ext>
                </a:extLst>
              </p:cNvPr>
              <p:cNvSpPr txBox="1"/>
              <p:nvPr/>
            </p:nvSpPr>
            <p:spPr>
              <a:xfrm>
                <a:off x="5664407" y="1005379"/>
                <a:ext cx="1549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468576E-A4AB-4F6D-A35C-F9A5BAE5F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407" y="1005379"/>
                <a:ext cx="154914" cy="246221"/>
              </a:xfrm>
              <a:prstGeom prst="rect">
                <a:avLst/>
              </a:prstGeom>
              <a:blipFill>
                <a:blip r:embed="rId12"/>
                <a:stretch>
                  <a:fillRect l="-11538" r="-9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753762AE-836C-45A6-9804-232F459D57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3764" y="2766228"/>
            <a:ext cx="2556910" cy="1446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DDEDC58-FA43-4C18-826C-928BF3D3EB97}"/>
                  </a:ext>
                </a:extLst>
              </p:cNvPr>
              <p:cNvSpPr txBox="1"/>
              <p:nvPr/>
            </p:nvSpPr>
            <p:spPr>
              <a:xfrm>
                <a:off x="-10841" y="3701144"/>
                <a:ext cx="3785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DDEDC58-FA43-4C18-826C-928BF3D3E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41" y="3701144"/>
                <a:ext cx="378565" cy="307777"/>
              </a:xfrm>
              <a:prstGeom prst="rect">
                <a:avLst/>
              </a:prstGeom>
              <a:blipFill>
                <a:blip r:embed="rId14"/>
                <a:stretch>
                  <a:fillRect l="-11290" r="-3226" b="-9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CB8263B-DDB6-4EAB-9C2B-EE4A85358909}"/>
                  </a:ext>
                </a:extLst>
              </p:cNvPr>
              <p:cNvSpPr txBox="1"/>
              <p:nvPr/>
            </p:nvSpPr>
            <p:spPr>
              <a:xfrm>
                <a:off x="3178964" y="3656658"/>
                <a:ext cx="216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CB8263B-DDB6-4EAB-9C2B-EE4A85358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964" y="3656658"/>
                <a:ext cx="216341" cy="307777"/>
              </a:xfrm>
              <a:prstGeom prst="rect">
                <a:avLst/>
              </a:prstGeom>
              <a:blipFill>
                <a:blip r:embed="rId15"/>
                <a:stretch>
                  <a:fillRect l="-25000" r="-22222" b="-2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11F656D-DB74-42D4-BC65-B9FC11C9B0AF}"/>
                  </a:ext>
                </a:extLst>
              </p:cNvPr>
              <p:cNvSpPr txBox="1"/>
              <p:nvPr/>
            </p:nvSpPr>
            <p:spPr>
              <a:xfrm>
                <a:off x="3102709" y="2746240"/>
                <a:ext cx="3068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11F656D-DB74-42D4-BC65-B9FC11C9B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709" y="2746240"/>
                <a:ext cx="306879" cy="307777"/>
              </a:xfrm>
              <a:prstGeom prst="rect">
                <a:avLst/>
              </a:prstGeom>
              <a:blipFill>
                <a:blip r:embed="rId16"/>
                <a:stretch>
                  <a:fillRect l="-8000" r="-26000" b="-31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58CF55D-0B67-46BD-BF03-61FBCF9295BC}"/>
                  </a:ext>
                </a:extLst>
              </p:cNvPr>
              <p:cNvSpPr txBox="1"/>
              <p:nvPr/>
            </p:nvSpPr>
            <p:spPr>
              <a:xfrm>
                <a:off x="637780" y="3249581"/>
                <a:ext cx="1572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58CF55D-0B67-46BD-BF03-61FBCF929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80" y="3249581"/>
                <a:ext cx="157223" cy="246221"/>
              </a:xfrm>
              <a:prstGeom prst="rect">
                <a:avLst/>
              </a:prstGeom>
              <a:blipFill>
                <a:blip r:embed="rId17"/>
                <a:stretch>
                  <a:fillRect l="-16000" r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876FBEA-ECFB-4574-854D-F7BA8B72ADDD}"/>
                  </a:ext>
                </a:extLst>
              </p:cNvPr>
              <p:cNvSpPr txBox="1"/>
              <p:nvPr/>
            </p:nvSpPr>
            <p:spPr>
              <a:xfrm>
                <a:off x="629693" y="3612806"/>
                <a:ext cx="1812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876FBEA-ECFB-4574-854D-F7BA8B72A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93" y="3612806"/>
                <a:ext cx="181267" cy="246221"/>
              </a:xfrm>
              <a:prstGeom prst="rect">
                <a:avLst/>
              </a:prstGeom>
              <a:blipFill>
                <a:blip r:embed="rId18"/>
                <a:stretch>
                  <a:fillRect l="-23333" r="-20000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3F10D99-BFA6-4B2F-955F-88B79A45AE2A}"/>
                  </a:ext>
                </a:extLst>
              </p:cNvPr>
              <p:cNvSpPr txBox="1"/>
              <p:nvPr/>
            </p:nvSpPr>
            <p:spPr>
              <a:xfrm>
                <a:off x="610394" y="3945859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3F10D99-BFA6-4B2F-955F-88B79A45A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94" y="3945859"/>
                <a:ext cx="178319" cy="246221"/>
              </a:xfrm>
              <a:prstGeom prst="rect">
                <a:avLst/>
              </a:prstGeom>
              <a:blipFill>
                <a:blip r:embed="rId19"/>
                <a:stretch>
                  <a:fillRect l="-10345" r="-13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CEED026-36FC-41B6-BCC3-4E02B0A0D83B}"/>
                  </a:ext>
                </a:extLst>
              </p:cNvPr>
              <p:cNvSpPr txBox="1"/>
              <p:nvPr/>
            </p:nvSpPr>
            <p:spPr>
              <a:xfrm>
                <a:off x="1438008" y="3096592"/>
                <a:ext cx="1812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CEED026-36FC-41B6-BCC3-4E02B0A0D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008" y="3096592"/>
                <a:ext cx="181267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066FFCE-4956-49F4-BE63-0AFA1554D388}"/>
                  </a:ext>
                </a:extLst>
              </p:cNvPr>
              <p:cNvSpPr txBox="1"/>
              <p:nvPr/>
            </p:nvSpPr>
            <p:spPr>
              <a:xfrm>
                <a:off x="1446466" y="3624273"/>
                <a:ext cx="1812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066FFCE-4956-49F4-BE63-0AFA1554D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466" y="3624273"/>
                <a:ext cx="181267" cy="246221"/>
              </a:xfrm>
              <a:prstGeom prst="rect">
                <a:avLst/>
              </a:prstGeom>
              <a:blipFill>
                <a:blip r:embed="rId21"/>
                <a:stretch>
                  <a:fillRect l="-23333" r="-20000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C84C2BF-F781-4646-8E89-54DA1348E2AB}"/>
                  </a:ext>
                </a:extLst>
              </p:cNvPr>
              <p:cNvSpPr txBox="1"/>
              <p:nvPr/>
            </p:nvSpPr>
            <p:spPr>
              <a:xfrm>
                <a:off x="1419999" y="3950002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C84C2BF-F781-4646-8E89-54DA1348E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99" y="3950002"/>
                <a:ext cx="178319" cy="246221"/>
              </a:xfrm>
              <a:prstGeom prst="rect">
                <a:avLst/>
              </a:prstGeom>
              <a:blipFill>
                <a:blip r:embed="rId22"/>
                <a:stretch>
                  <a:fillRect l="-13793" r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4D10D66-3B60-4CB2-8245-A81E4C6CA029}"/>
                  </a:ext>
                </a:extLst>
              </p:cNvPr>
              <p:cNvSpPr txBox="1"/>
              <p:nvPr/>
            </p:nvSpPr>
            <p:spPr>
              <a:xfrm>
                <a:off x="1471949" y="2585907"/>
                <a:ext cx="1549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4D10D66-3B60-4CB2-8245-A81E4C6CA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49" y="2585907"/>
                <a:ext cx="154914" cy="246221"/>
              </a:xfrm>
              <a:prstGeom prst="rect">
                <a:avLst/>
              </a:prstGeom>
              <a:blipFill>
                <a:blip r:embed="rId23"/>
                <a:stretch>
                  <a:fillRect l="-11538" r="-9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F76D849-EEA9-4CEB-BA47-7CD4C5599B9B}"/>
                  </a:ext>
                </a:extLst>
              </p:cNvPr>
              <p:cNvSpPr txBox="1"/>
              <p:nvPr/>
            </p:nvSpPr>
            <p:spPr>
              <a:xfrm>
                <a:off x="1471390" y="3272455"/>
                <a:ext cx="1442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i="1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F76D849-EEA9-4CEB-BA47-7CD4C5599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390" y="3272455"/>
                <a:ext cx="144270" cy="246221"/>
              </a:xfrm>
              <a:prstGeom prst="rect">
                <a:avLst/>
              </a:prstGeom>
              <a:blipFill>
                <a:blip r:embed="rId24"/>
                <a:stretch>
                  <a:fillRect l="-12500" r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7BFF765-8B08-41F3-9CD4-4E2CE8FE06EE}"/>
                  </a:ext>
                </a:extLst>
              </p:cNvPr>
              <p:cNvSpPr txBox="1"/>
              <p:nvPr/>
            </p:nvSpPr>
            <p:spPr>
              <a:xfrm>
                <a:off x="2968362" y="3398286"/>
                <a:ext cx="1812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7BFF765-8B08-41F3-9CD4-4E2CE8FE0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362" y="3398286"/>
                <a:ext cx="181267" cy="246221"/>
              </a:xfrm>
              <a:prstGeom prst="rect">
                <a:avLst/>
              </a:prstGeom>
              <a:blipFill>
                <a:blip r:embed="rId25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750B451-9222-41DB-893B-034535C28027}"/>
                  </a:ext>
                </a:extLst>
              </p:cNvPr>
              <p:cNvSpPr txBox="1"/>
              <p:nvPr/>
            </p:nvSpPr>
            <p:spPr>
              <a:xfrm>
                <a:off x="2963829" y="3718214"/>
                <a:ext cx="1812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750B451-9222-41DB-893B-034535C28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829" y="3718214"/>
                <a:ext cx="181267" cy="246221"/>
              </a:xfrm>
              <a:prstGeom prst="rect">
                <a:avLst/>
              </a:prstGeom>
              <a:blipFill>
                <a:blip r:embed="rId26"/>
                <a:stretch>
                  <a:fillRect l="-23333" r="-20000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AF6EF6F4-3F10-4A62-88CD-F75F478E1CBB}"/>
                  </a:ext>
                </a:extLst>
              </p:cNvPr>
              <p:cNvSpPr txBox="1"/>
              <p:nvPr/>
            </p:nvSpPr>
            <p:spPr>
              <a:xfrm>
                <a:off x="2977450" y="4025268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AF6EF6F4-3F10-4A62-88CD-F75F478E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450" y="4025268"/>
                <a:ext cx="178319" cy="246221"/>
              </a:xfrm>
              <a:prstGeom prst="rect">
                <a:avLst/>
              </a:prstGeom>
              <a:blipFill>
                <a:blip r:embed="rId27"/>
                <a:stretch>
                  <a:fillRect l="-10000" r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D5ECDF4-BDED-4618-B1E1-3ACC7845C6E2}"/>
                  </a:ext>
                </a:extLst>
              </p:cNvPr>
              <p:cNvSpPr txBox="1"/>
              <p:nvPr/>
            </p:nvSpPr>
            <p:spPr>
              <a:xfrm>
                <a:off x="2926505" y="2671989"/>
                <a:ext cx="1549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D5ECDF4-BDED-4618-B1E1-3ACC7845C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505" y="2671989"/>
                <a:ext cx="154914" cy="246221"/>
              </a:xfrm>
              <a:prstGeom prst="rect">
                <a:avLst/>
              </a:prstGeom>
              <a:blipFill>
                <a:blip r:embed="rId28"/>
                <a:stretch>
                  <a:fillRect l="-12000" r="-10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70FAEB19-1664-4EBB-A88E-AC52BDC453CB}"/>
                  </a:ext>
                </a:extLst>
              </p:cNvPr>
              <p:cNvSpPr txBox="1"/>
              <p:nvPr/>
            </p:nvSpPr>
            <p:spPr>
              <a:xfrm>
                <a:off x="2925383" y="2942287"/>
                <a:ext cx="1442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i="1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70FAEB19-1664-4EBB-A88E-AC52BDC45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383" y="2942287"/>
                <a:ext cx="144270" cy="246221"/>
              </a:xfrm>
              <a:prstGeom prst="rect">
                <a:avLst/>
              </a:prstGeom>
              <a:blipFill>
                <a:blip r:embed="rId29"/>
                <a:stretch>
                  <a:fillRect l="-16667" r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图片 29">
            <a:extLst>
              <a:ext uri="{FF2B5EF4-FFF2-40B4-BE49-F238E27FC236}">
                <a16:creationId xmlns:a16="http://schemas.microsoft.com/office/drawing/2014/main" id="{240B9FCB-BB46-4B5D-84F9-B31D1A28465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59388" y="4927186"/>
            <a:ext cx="2560883" cy="1464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12185E3-E9B5-494E-8859-FD7CB296F983}"/>
                  </a:ext>
                </a:extLst>
              </p:cNvPr>
              <p:cNvSpPr txBox="1"/>
              <p:nvPr/>
            </p:nvSpPr>
            <p:spPr>
              <a:xfrm>
                <a:off x="-23869" y="5866028"/>
                <a:ext cx="3785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12185E3-E9B5-494E-8859-FD7CB296F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869" y="5866028"/>
                <a:ext cx="378565" cy="307777"/>
              </a:xfrm>
              <a:prstGeom prst="rect">
                <a:avLst/>
              </a:prstGeom>
              <a:blipFill>
                <a:blip r:embed="rId31"/>
                <a:stretch>
                  <a:fillRect l="-11290" r="-3226" b="-9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5BAB140-FC22-4373-BE3B-A6C701A2AC60}"/>
                  </a:ext>
                </a:extLst>
              </p:cNvPr>
              <p:cNvSpPr txBox="1"/>
              <p:nvPr/>
            </p:nvSpPr>
            <p:spPr>
              <a:xfrm>
                <a:off x="3237801" y="5045671"/>
                <a:ext cx="216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5BAB140-FC22-4373-BE3B-A6C701A2A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801" y="5045671"/>
                <a:ext cx="216341" cy="307777"/>
              </a:xfrm>
              <a:prstGeom prst="rect">
                <a:avLst/>
              </a:prstGeom>
              <a:blipFill>
                <a:blip r:embed="rId32"/>
                <a:stretch>
                  <a:fillRect l="-25000" r="-22222" b="-2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BF2A296-8AB6-4528-A492-1AEDB21F682D}"/>
                  </a:ext>
                </a:extLst>
              </p:cNvPr>
              <p:cNvSpPr txBox="1"/>
              <p:nvPr/>
            </p:nvSpPr>
            <p:spPr>
              <a:xfrm>
                <a:off x="3066609" y="6009831"/>
                <a:ext cx="3068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BF2A296-8AB6-4528-A492-1AEDB21F6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609" y="6009831"/>
                <a:ext cx="306879" cy="307777"/>
              </a:xfrm>
              <a:prstGeom prst="rect">
                <a:avLst/>
              </a:prstGeom>
              <a:blipFill>
                <a:blip r:embed="rId33"/>
                <a:stretch>
                  <a:fillRect l="-8000" r="-26000" b="-3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0DB38A4-EA40-4F1E-A098-646625A26B0D}"/>
                  </a:ext>
                </a:extLst>
              </p:cNvPr>
              <p:cNvSpPr txBox="1"/>
              <p:nvPr/>
            </p:nvSpPr>
            <p:spPr>
              <a:xfrm>
                <a:off x="624283" y="5378598"/>
                <a:ext cx="1572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0DB38A4-EA40-4F1E-A098-646625A26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83" y="5378598"/>
                <a:ext cx="157223" cy="246221"/>
              </a:xfrm>
              <a:prstGeom prst="rect">
                <a:avLst/>
              </a:prstGeom>
              <a:blipFill>
                <a:blip r:embed="rId34"/>
                <a:stretch>
                  <a:fillRect l="-11538" r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FEDA531-57A5-49B9-95EC-972ED706AA74}"/>
                  </a:ext>
                </a:extLst>
              </p:cNvPr>
              <p:cNvSpPr txBox="1"/>
              <p:nvPr/>
            </p:nvSpPr>
            <p:spPr>
              <a:xfrm>
                <a:off x="613736" y="5773440"/>
                <a:ext cx="1812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FEDA531-57A5-49B9-95EC-972ED706A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36" y="5773440"/>
                <a:ext cx="181267" cy="246221"/>
              </a:xfrm>
              <a:prstGeom prst="rect">
                <a:avLst/>
              </a:prstGeom>
              <a:blipFill>
                <a:blip r:embed="rId35"/>
                <a:stretch>
                  <a:fillRect l="-24138" r="-24138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64B61527-E31D-4A36-9039-3F8E6ECA693D}"/>
                  </a:ext>
                </a:extLst>
              </p:cNvPr>
              <p:cNvSpPr txBox="1"/>
              <p:nvPr/>
            </p:nvSpPr>
            <p:spPr>
              <a:xfrm>
                <a:off x="1364504" y="4776528"/>
                <a:ext cx="1812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64B61527-E31D-4A36-9039-3F8E6ECA6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504" y="4776528"/>
                <a:ext cx="181267" cy="246221"/>
              </a:xfrm>
              <a:prstGeom prst="rect">
                <a:avLst/>
              </a:prstGeom>
              <a:blipFill>
                <a:blip r:embed="rId3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EC301F21-8B4B-4B75-8AB2-975151A9252D}"/>
                  </a:ext>
                </a:extLst>
              </p:cNvPr>
              <p:cNvSpPr txBox="1"/>
              <p:nvPr/>
            </p:nvSpPr>
            <p:spPr>
              <a:xfrm>
                <a:off x="1322884" y="5797265"/>
                <a:ext cx="1812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EC301F21-8B4B-4B75-8AB2-975151A92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884" y="5797265"/>
                <a:ext cx="181267" cy="246221"/>
              </a:xfrm>
              <a:prstGeom prst="rect">
                <a:avLst/>
              </a:prstGeom>
              <a:blipFill>
                <a:blip r:embed="rId37"/>
                <a:stretch>
                  <a:fillRect l="-23333" r="-20000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5D1F4EC-D16D-4BA2-B6D5-25313F1C686D}"/>
                  </a:ext>
                </a:extLst>
              </p:cNvPr>
              <p:cNvSpPr txBox="1"/>
              <p:nvPr/>
            </p:nvSpPr>
            <p:spPr>
              <a:xfrm>
                <a:off x="1347000" y="5278764"/>
                <a:ext cx="1549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5D1F4EC-D16D-4BA2-B6D5-25313F1C6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000" y="5278764"/>
                <a:ext cx="154914" cy="246221"/>
              </a:xfrm>
              <a:prstGeom prst="rect">
                <a:avLst/>
              </a:prstGeom>
              <a:blipFill>
                <a:blip r:embed="rId38"/>
                <a:stretch>
                  <a:fillRect l="-16000" r="-9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670A712B-3DDE-4A58-B437-166D938D1F65}"/>
                  </a:ext>
                </a:extLst>
              </p:cNvPr>
              <p:cNvSpPr txBox="1"/>
              <p:nvPr/>
            </p:nvSpPr>
            <p:spPr>
              <a:xfrm>
                <a:off x="1357643" y="5427470"/>
                <a:ext cx="1442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i="1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670A712B-3DDE-4A58-B437-166D938D1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643" y="5427470"/>
                <a:ext cx="144270" cy="246221"/>
              </a:xfrm>
              <a:prstGeom prst="rect">
                <a:avLst/>
              </a:prstGeom>
              <a:blipFill>
                <a:blip r:embed="rId39"/>
                <a:stretch>
                  <a:fillRect l="-17391" r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62F10F8-ED8B-44F5-AAE6-95262AC836CB}"/>
                  </a:ext>
                </a:extLst>
              </p:cNvPr>
              <p:cNvSpPr txBox="1"/>
              <p:nvPr/>
            </p:nvSpPr>
            <p:spPr>
              <a:xfrm>
                <a:off x="2948819" y="4824289"/>
                <a:ext cx="22216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62F10F8-ED8B-44F5-AAE6-95262AC83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819" y="4824289"/>
                <a:ext cx="222166" cy="246221"/>
              </a:xfrm>
              <a:prstGeom prst="rect">
                <a:avLst/>
              </a:prstGeom>
              <a:blipFill>
                <a:blip r:embed="rId40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A1D810EB-BDAD-4F7F-897F-89D33B8BFAFE}"/>
                  </a:ext>
                </a:extLst>
              </p:cNvPr>
              <p:cNvSpPr txBox="1"/>
              <p:nvPr/>
            </p:nvSpPr>
            <p:spPr>
              <a:xfrm>
                <a:off x="2968230" y="5398889"/>
                <a:ext cx="22216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A1D810EB-BDAD-4F7F-897F-89D33B8BF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230" y="5398889"/>
                <a:ext cx="222166" cy="246221"/>
              </a:xfrm>
              <a:prstGeom prst="rect">
                <a:avLst/>
              </a:prstGeom>
              <a:blipFill>
                <a:blip r:embed="rId41"/>
                <a:stretch>
                  <a:fillRect l="-11111" r="-8333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755452B-1056-494F-BF2D-36D07C9C6372}"/>
                  </a:ext>
                </a:extLst>
              </p:cNvPr>
              <p:cNvSpPr txBox="1"/>
              <p:nvPr/>
            </p:nvSpPr>
            <p:spPr>
              <a:xfrm>
                <a:off x="2908056" y="5893422"/>
                <a:ext cx="18986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755452B-1056-494F-BF2D-36D07C9C6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056" y="5893422"/>
                <a:ext cx="189867" cy="246221"/>
              </a:xfrm>
              <a:prstGeom prst="rect">
                <a:avLst/>
              </a:prstGeom>
              <a:blipFill>
                <a:blip r:embed="rId42"/>
                <a:stretch>
                  <a:fillRect l="-3226" r="-870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BA73582C-F9CE-4867-A804-523213A05197}"/>
                  </a:ext>
                </a:extLst>
              </p:cNvPr>
              <p:cNvSpPr txBox="1"/>
              <p:nvPr/>
            </p:nvSpPr>
            <p:spPr>
              <a:xfrm>
                <a:off x="2902491" y="6204057"/>
                <a:ext cx="17682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i="1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BA73582C-F9CE-4867-A804-523213A05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491" y="6204057"/>
                <a:ext cx="176822" cy="246221"/>
              </a:xfrm>
              <a:prstGeom prst="rect">
                <a:avLst/>
              </a:prstGeom>
              <a:blipFill>
                <a:blip r:embed="rId43"/>
                <a:stretch>
                  <a:fillRect l="-3448" r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69B8F5E4-65E9-40D7-8950-AB31028011DC}"/>
                  </a:ext>
                </a:extLst>
              </p:cNvPr>
              <p:cNvSpPr txBox="1"/>
              <p:nvPr/>
            </p:nvSpPr>
            <p:spPr>
              <a:xfrm>
                <a:off x="624283" y="6139643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69B8F5E4-65E9-40D7-8950-AB310280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83" y="6139643"/>
                <a:ext cx="178319" cy="246221"/>
              </a:xfrm>
              <a:prstGeom prst="rect">
                <a:avLst/>
              </a:prstGeom>
              <a:blipFill>
                <a:blip r:embed="rId44"/>
                <a:stretch>
                  <a:fillRect l="-10000" r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692AD039-1893-464B-88B3-7FCC7DC58A53}"/>
                  </a:ext>
                </a:extLst>
              </p:cNvPr>
              <p:cNvSpPr txBox="1"/>
              <p:nvPr/>
            </p:nvSpPr>
            <p:spPr>
              <a:xfrm>
                <a:off x="1321074" y="6146958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692AD039-1893-464B-88B3-7FCC7DC58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074" y="6146958"/>
                <a:ext cx="178319" cy="246221"/>
              </a:xfrm>
              <a:prstGeom prst="rect">
                <a:avLst/>
              </a:prstGeom>
              <a:blipFill>
                <a:blip r:embed="rId45"/>
                <a:stretch>
                  <a:fillRect l="-13793" r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89FA58C-1B6D-492C-90D8-B4BE176B2D90}"/>
                  </a:ext>
                </a:extLst>
              </p:cNvPr>
              <p:cNvSpPr txBox="1"/>
              <p:nvPr/>
            </p:nvSpPr>
            <p:spPr>
              <a:xfrm>
                <a:off x="2971843" y="5114958"/>
                <a:ext cx="21855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89FA58C-1B6D-492C-90D8-B4BE176B2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43" y="5114958"/>
                <a:ext cx="218553" cy="246221"/>
              </a:xfrm>
              <a:prstGeom prst="rect">
                <a:avLst/>
              </a:prstGeom>
              <a:blipFill>
                <a:blip r:embed="rId46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图片 46">
            <a:extLst>
              <a:ext uri="{FF2B5EF4-FFF2-40B4-BE49-F238E27FC236}">
                <a16:creationId xmlns:a16="http://schemas.microsoft.com/office/drawing/2014/main" id="{D2AC5104-DD3E-4333-8233-391F255FB7C9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638171" y="2842419"/>
            <a:ext cx="2585157" cy="12980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6A8D1A3-E173-4AFF-92A2-32FFE8962D37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544601" y="2858456"/>
            <a:ext cx="2409851" cy="1298007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39BD8951-523E-40DE-A5E5-E4432246B78C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703291" y="4982341"/>
            <a:ext cx="2526084" cy="1305134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B2B09D43-7F62-4666-B47A-8CC0F4422842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718354" y="4940116"/>
            <a:ext cx="2289207" cy="1291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F58383F9-14AD-4462-B544-E0252DF3BEC5}"/>
                  </a:ext>
                </a:extLst>
              </p:cNvPr>
              <p:cNvSpPr txBox="1"/>
              <p:nvPr/>
            </p:nvSpPr>
            <p:spPr>
              <a:xfrm>
                <a:off x="3623413" y="3585616"/>
                <a:ext cx="8674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F58383F9-14AD-4462-B544-E0252DF3B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413" y="3585616"/>
                <a:ext cx="867417" cy="246221"/>
              </a:xfrm>
              <a:prstGeom prst="rect">
                <a:avLst/>
              </a:prstGeom>
              <a:blipFill>
                <a:blip r:embed="rId49"/>
                <a:stretch>
                  <a:fillRect l="-4196" r="-6993" b="-31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6122FA11-59DE-4C7E-BA20-D142BB949B29}"/>
                  </a:ext>
                </a:extLst>
              </p:cNvPr>
              <p:cNvSpPr txBox="1"/>
              <p:nvPr/>
            </p:nvSpPr>
            <p:spPr>
              <a:xfrm>
                <a:off x="3599683" y="5638772"/>
                <a:ext cx="8674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6122FA11-59DE-4C7E-BA20-D142BB949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683" y="5638772"/>
                <a:ext cx="867417" cy="246221"/>
              </a:xfrm>
              <a:prstGeom prst="rect">
                <a:avLst/>
              </a:prstGeom>
              <a:blipFill>
                <a:blip r:embed="rId50"/>
                <a:stretch>
                  <a:fillRect l="-4196" r="-6993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1A5FC131-C6D9-4EA7-B008-B9FE1C396D0C}"/>
                  </a:ext>
                </a:extLst>
              </p:cNvPr>
              <p:cNvSpPr txBox="1"/>
              <p:nvPr/>
            </p:nvSpPr>
            <p:spPr>
              <a:xfrm>
                <a:off x="6412079" y="3510410"/>
                <a:ext cx="8674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1A5FC131-C6D9-4EA7-B008-B9FE1C396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079" y="3510410"/>
                <a:ext cx="867417" cy="246221"/>
              </a:xfrm>
              <a:prstGeom prst="rect">
                <a:avLst/>
              </a:prstGeom>
              <a:blipFill>
                <a:blip r:embed="rId51"/>
                <a:stretch>
                  <a:fillRect l="-4930" r="-7042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ECFB840A-E9C9-4F4C-9BC5-33913257A9BD}"/>
                  </a:ext>
                </a:extLst>
              </p:cNvPr>
              <p:cNvSpPr txBox="1"/>
              <p:nvPr/>
            </p:nvSpPr>
            <p:spPr>
              <a:xfrm>
                <a:off x="6540813" y="5585788"/>
                <a:ext cx="8674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ECFB840A-E9C9-4F4C-9BC5-33913257A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813" y="5585788"/>
                <a:ext cx="867417" cy="246221"/>
              </a:xfrm>
              <a:prstGeom prst="rect">
                <a:avLst/>
              </a:prstGeom>
              <a:blipFill>
                <a:blip r:embed="rId52"/>
                <a:stretch>
                  <a:fillRect l="-4930" r="-7042" b="-31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09A7257B-3C54-438B-B3D9-E57EE86EE736}"/>
                  </a:ext>
                </a:extLst>
              </p:cNvPr>
              <p:cNvSpPr txBox="1"/>
              <p:nvPr/>
            </p:nvSpPr>
            <p:spPr>
              <a:xfrm>
                <a:off x="5283716" y="2578067"/>
                <a:ext cx="8938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09A7257B-3C54-438B-B3D9-E57EE86EE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716" y="2578067"/>
                <a:ext cx="893898" cy="246221"/>
              </a:xfrm>
              <a:prstGeom prst="rect">
                <a:avLst/>
              </a:prstGeom>
              <a:blipFill>
                <a:blip r:embed="rId53"/>
                <a:stretch>
                  <a:fillRect l="-2740" r="-7534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EB89DD0D-B85A-4E21-96A9-475ECC5740FA}"/>
                  </a:ext>
                </a:extLst>
              </p:cNvPr>
              <p:cNvSpPr txBox="1"/>
              <p:nvPr/>
            </p:nvSpPr>
            <p:spPr>
              <a:xfrm>
                <a:off x="8159797" y="2581969"/>
                <a:ext cx="8938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EB89DD0D-B85A-4E21-96A9-475ECC574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797" y="2581969"/>
                <a:ext cx="893898" cy="246221"/>
              </a:xfrm>
              <a:prstGeom prst="rect">
                <a:avLst/>
              </a:prstGeom>
              <a:blipFill>
                <a:blip r:embed="rId54"/>
                <a:stretch>
                  <a:fillRect l="-2740" r="-7534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872CE5A9-A882-4405-A08E-0BD9D9C3279B}"/>
                  </a:ext>
                </a:extLst>
              </p:cNvPr>
              <p:cNvSpPr txBox="1"/>
              <p:nvPr/>
            </p:nvSpPr>
            <p:spPr>
              <a:xfrm>
                <a:off x="5323224" y="5945642"/>
                <a:ext cx="8924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872CE5A9-A882-4405-A08E-0BD9D9C32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224" y="5945642"/>
                <a:ext cx="892424" cy="246221"/>
              </a:xfrm>
              <a:prstGeom prst="rect">
                <a:avLst/>
              </a:prstGeom>
              <a:blipFill>
                <a:blip r:embed="rId55"/>
                <a:stretch>
                  <a:fillRect l="-2041" r="-6803" b="-31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5027C93F-36FD-4DCD-93CB-5261440E9A7A}"/>
                  </a:ext>
                </a:extLst>
              </p:cNvPr>
              <p:cNvSpPr txBox="1"/>
              <p:nvPr/>
            </p:nvSpPr>
            <p:spPr>
              <a:xfrm>
                <a:off x="8181754" y="5909265"/>
                <a:ext cx="8924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5027C93F-36FD-4DCD-93CB-5261440E9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754" y="5909265"/>
                <a:ext cx="892424" cy="246221"/>
              </a:xfrm>
              <a:prstGeom prst="rect">
                <a:avLst/>
              </a:prstGeom>
              <a:blipFill>
                <a:blip r:embed="rId56"/>
                <a:stretch>
                  <a:fillRect l="-2041" r="-6803" b="-31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A0F5FCCE-3FA6-4168-A7ED-A089D0EA309B}"/>
                  </a:ext>
                </a:extLst>
              </p:cNvPr>
              <p:cNvSpPr txBox="1"/>
              <p:nvPr/>
            </p:nvSpPr>
            <p:spPr>
              <a:xfrm>
                <a:off x="5378738" y="3774610"/>
                <a:ext cx="8445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A0F5FCCE-3FA6-4168-A7ED-A089D0EA3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738" y="3774610"/>
                <a:ext cx="844590" cy="246221"/>
              </a:xfrm>
              <a:prstGeom prst="rect">
                <a:avLst/>
              </a:prstGeom>
              <a:blipFill>
                <a:blip r:embed="rId57"/>
                <a:stretch>
                  <a:fillRect r="-7914" b="-31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BE5E6A57-BAB7-4113-8E8A-E127AD8EEF0F}"/>
                  </a:ext>
                </a:extLst>
              </p:cNvPr>
              <p:cNvSpPr txBox="1"/>
              <p:nvPr/>
            </p:nvSpPr>
            <p:spPr>
              <a:xfrm>
                <a:off x="8209105" y="3789879"/>
                <a:ext cx="8445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BE5E6A57-BAB7-4113-8E8A-E127AD8EE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105" y="3789879"/>
                <a:ext cx="844590" cy="246221"/>
              </a:xfrm>
              <a:prstGeom prst="rect">
                <a:avLst/>
              </a:prstGeom>
              <a:blipFill>
                <a:blip r:embed="rId58"/>
                <a:stretch>
                  <a:fillRect r="-7971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4C0313D6-CA06-43B8-B9B4-75600BDF128E}"/>
                  </a:ext>
                </a:extLst>
              </p:cNvPr>
              <p:cNvSpPr txBox="1"/>
              <p:nvPr/>
            </p:nvSpPr>
            <p:spPr>
              <a:xfrm>
                <a:off x="5368328" y="4734445"/>
                <a:ext cx="8501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4C0313D6-CA06-43B8-B9B4-75600BDF1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328" y="4734445"/>
                <a:ext cx="850105" cy="246221"/>
              </a:xfrm>
              <a:prstGeom prst="rect">
                <a:avLst/>
              </a:prstGeom>
              <a:blipFill>
                <a:blip r:embed="rId59"/>
                <a:stretch>
                  <a:fillRect r="-7194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762DE5-D633-4779-8847-27B912337C6F}"/>
                  </a:ext>
                </a:extLst>
              </p:cNvPr>
              <p:cNvSpPr txBox="1"/>
              <p:nvPr/>
            </p:nvSpPr>
            <p:spPr>
              <a:xfrm>
                <a:off x="8177749" y="4696008"/>
                <a:ext cx="8501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762DE5-D633-4779-8847-27B912337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749" y="4696008"/>
                <a:ext cx="850105" cy="246221"/>
              </a:xfrm>
              <a:prstGeom prst="rect">
                <a:avLst/>
              </a:prstGeom>
              <a:blipFill>
                <a:blip r:embed="rId60"/>
                <a:stretch>
                  <a:fillRect r="-7143" b="-31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BC42E29E-3770-4EBF-A1C0-501A45DD8BF4}"/>
                  </a:ext>
                </a:extLst>
              </p:cNvPr>
              <p:cNvSpPr txBox="1"/>
              <p:nvPr/>
            </p:nvSpPr>
            <p:spPr>
              <a:xfrm>
                <a:off x="4023222" y="2872230"/>
                <a:ext cx="7843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BC42E29E-3770-4EBF-A1C0-501A45DD8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222" y="2872230"/>
                <a:ext cx="784317" cy="246221"/>
              </a:xfrm>
              <a:prstGeom prst="rect">
                <a:avLst/>
              </a:prstGeom>
              <a:blipFill>
                <a:blip r:embed="rId61"/>
                <a:stretch>
                  <a:fillRect r="-7752" b="-31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B28A1E71-F4ED-4F79-BB7F-EA78616C960C}"/>
                  </a:ext>
                </a:extLst>
              </p:cNvPr>
              <p:cNvSpPr txBox="1"/>
              <p:nvPr/>
            </p:nvSpPr>
            <p:spPr>
              <a:xfrm>
                <a:off x="6640285" y="2882525"/>
                <a:ext cx="9773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∗+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B28A1E71-F4ED-4F79-BB7F-EA78616C9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285" y="2882525"/>
                <a:ext cx="977383" cy="215444"/>
              </a:xfrm>
              <a:prstGeom prst="rect">
                <a:avLst/>
              </a:prstGeom>
              <a:blipFill>
                <a:blip r:embed="rId62"/>
                <a:stretch>
                  <a:fillRect r="-5590" b="-3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F4DBABA1-E1A3-4358-AAAB-F5748866B388}"/>
                  </a:ext>
                </a:extLst>
              </p:cNvPr>
              <p:cNvSpPr txBox="1"/>
              <p:nvPr/>
            </p:nvSpPr>
            <p:spPr>
              <a:xfrm>
                <a:off x="6643893" y="4965344"/>
                <a:ext cx="11284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∗+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F4DBABA1-E1A3-4358-AAAB-F5748866B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893" y="4965344"/>
                <a:ext cx="1128449" cy="246221"/>
              </a:xfrm>
              <a:prstGeom prst="rect">
                <a:avLst/>
              </a:prstGeom>
              <a:blipFill>
                <a:blip r:embed="rId63"/>
                <a:stretch>
                  <a:fillRect r="-5405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41D3B88D-3DE4-4D5D-ABE4-01C4B859C166}"/>
                  </a:ext>
                </a:extLst>
              </p:cNvPr>
              <p:cNvSpPr txBox="1"/>
              <p:nvPr/>
            </p:nvSpPr>
            <p:spPr>
              <a:xfrm>
                <a:off x="4050294" y="4998244"/>
                <a:ext cx="7843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41D3B88D-3DE4-4D5D-ABE4-01C4B859C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294" y="4998244"/>
                <a:ext cx="784317" cy="246221"/>
              </a:xfrm>
              <a:prstGeom prst="rect">
                <a:avLst/>
              </a:prstGeom>
              <a:blipFill>
                <a:blip r:embed="rId64"/>
                <a:stretch>
                  <a:fillRect r="-8527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92CF5A22-1501-4057-A8CC-2C6211C4B51B}"/>
                  </a:ext>
                </a:extLst>
              </p:cNvPr>
              <p:cNvSpPr txBox="1"/>
              <p:nvPr/>
            </p:nvSpPr>
            <p:spPr>
              <a:xfrm>
                <a:off x="3938939" y="3901236"/>
                <a:ext cx="9918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92CF5A22-1501-4057-A8CC-2C6211C4B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939" y="3901236"/>
                <a:ext cx="991810" cy="246221"/>
              </a:xfrm>
              <a:prstGeom prst="rect">
                <a:avLst/>
              </a:prstGeom>
              <a:blipFill>
                <a:blip r:embed="rId65"/>
                <a:stretch>
                  <a:fillRect r="-6135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E7F715C6-FD55-4ECB-A608-3929353B53DD}"/>
                  </a:ext>
                </a:extLst>
              </p:cNvPr>
              <p:cNvSpPr txBox="1"/>
              <p:nvPr/>
            </p:nvSpPr>
            <p:spPr>
              <a:xfrm>
                <a:off x="6659103" y="3860952"/>
                <a:ext cx="9918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E7F715C6-FD55-4ECB-A608-3929353B5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103" y="3860952"/>
                <a:ext cx="991810" cy="246221"/>
              </a:xfrm>
              <a:prstGeom prst="rect">
                <a:avLst/>
              </a:prstGeom>
              <a:blipFill>
                <a:blip r:embed="rId66"/>
                <a:stretch>
                  <a:fillRect r="-6135" b="-31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3645AEFD-8A0E-4430-B22C-8C4A90E3EB25}"/>
                  </a:ext>
                </a:extLst>
              </p:cNvPr>
              <p:cNvSpPr txBox="1"/>
              <p:nvPr/>
            </p:nvSpPr>
            <p:spPr>
              <a:xfrm>
                <a:off x="3874412" y="6005369"/>
                <a:ext cx="9918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3645AEFD-8A0E-4430-B22C-8C4A90E3E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412" y="6005369"/>
                <a:ext cx="991810" cy="246221"/>
              </a:xfrm>
              <a:prstGeom prst="rect">
                <a:avLst/>
              </a:prstGeom>
              <a:blipFill>
                <a:blip r:embed="rId67"/>
                <a:stretch>
                  <a:fillRect r="-6173" b="-31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8F91468D-A37B-442C-B305-1E59FAAD5898}"/>
                  </a:ext>
                </a:extLst>
              </p:cNvPr>
              <p:cNvSpPr txBox="1"/>
              <p:nvPr/>
            </p:nvSpPr>
            <p:spPr>
              <a:xfrm>
                <a:off x="6784971" y="5946726"/>
                <a:ext cx="9918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8F91468D-A37B-442C-B305-1E59FAAD5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971" y="5946726"/>
                <a:ext cx="991810" cy="246221"/>
              </a:xfrm>
              <a:prstGeom prst="rect">
                <a:avLst/>
              </a:prstGeom>
              <a:blipFill>
                <a:blip r:embed="rId68"/>
                <a:stretch>
                  <a:fillRect t="-2500" r="-6135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F30567D7-11A8-4FD5-82A3-3E98317022AA}"/>
                  </a:ext>
                </a:extLst>
              </p:cNvPr>
              <p:cNvSpPr txBox="1"/>
              <p:nvPr/>
            </p:nvSpPr>
            <p:spPr>
              <a:xfrm>
                <a:off x="5035780" y="3352188"/>
                <a:ext cx="7065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F30567D7-11A8-4FD5-82A3-3E9831702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780" y="3352188"/>
                <a:ext cx="706540" cy="246221"/>
              </a:xfrm>
              <a:prstGeom prst="rect">
                <a:avLst/>
              </a:prstGeom>
              <a:blipFill>
                <a:blip r:embed="rId69"/>
                <a:stretch>
                  <a:fillRect r="-9483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2266DCBA-3A22-4035-8514-69E6B4CBB883}"/>
                  </a:ext>
                </a:extLst>
              </p:cNvPr>
              <p:cNvSpPr txBox="1"/>
              <p:nvPr/>
            </p:nvSpPr>
            <p:spPr>
              <a:xfrm>
                <a:off x="7835195" y="3387951"/>
                <a:ext cx="9209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∗+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2266DCBA-3A22-4035-8514-69E6B4CBB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195" y="3387951"/>
                <a:ext cx="920957" cy="215444"/>
              </a:xfrm>
              <a:prstGeom prst="rect">
                <a:avLst/>
              </a:prstGeom>
              <a:blipFill>
                <a:blip r:embed="rId70"/>
                <a:stretch>
                  <a:fillRect r="-6623" b="-3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51FD569D-9D51-4CC6-99A3-499DF2F10633}"/>
                  </a:ext>
                </a:extLst>
              </p:cNvPr>
              <p:cNvSpPr txBox="1"/>
              <p:nvPr/>
            </p:nvSpPr>
            <p:spPr>
              <a:xfrm>
                <a:off x="5076599" y="5541601"/>
                <a:ext cx="9184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51FD569D-9D51-4CC6-99A3-499DF2F10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599" y="5541601"/>
                <a:ext cx="918457" cy="246221"/>
              </a:xfrm>
              <a:prstGeom prst="rect">
                <a:avLst/>
              </a:prstGeom>
              <a:blipFill>
                <a:blip r:embed="rId71"/>
                <a:stretch>
                  <a:fillRect r="-7333" b="-3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D7BAFFE4-B53B-4E4B-BEA2-2DF472864B63}"/>
                  </a:ext>
                </a:extLst>
              </p:cNvPr>
              <p:cNvSpPr txBox="1"/>
              <p:nvPr/>
            </p:nvSpPr>
            <p:spPr>
              <a:xfrm>
                <a:off x="7919999" y="5460184"/>
                <a:ext cx="9184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D7BAFFE4-B53B-4E4B-BEA2-2DF472864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999" y="5460184"/>
                <a:ext cx="918457" cy="246221"/>
              </a:xfrm>
              <a:prstGeom prst="rect">
                <a:avLst/>
              </a:prstGeom>
              <a:blipFill>
                <a:blip r:embed="rId72"/>
                <a:stretch>
                  <a:fillRect t="-2500" r="-7285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9783EDC6-C47B-46A7-A110-DA839B960E58}"/>
                  </a:ext>
                </a:extLst>
              </p:cNvPr>
              <p:cNvSpPr/>
              <p:nvPr/>
            </p:nvSpPr>
            <p:spPr>
              <a:xfrm>
                <a:off x="86130" y="967027"/>
                <a:ext cx="3718851" cy="579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9783EDC6-C47B-46A7-A110-DA839B960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0" y="967027"/>
                <a:ext cx="3718851" cy="579967"/>
              </a:xfrm>
              <a:prstGeom prst="rect">
                <a:avLst/>
              </a:prstGeom>
              <a:blipFill>
                <a:blip r:embed="rId73"/>
                <a:stretch>
                  <a:fillRect l="-2131" b="-24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F6665A25-D540-4B10-A20E-011C1E40A06B}"/>
                  </a:ext>
                </a:extLst>
              </p:cNvPr>
              <p:cNvSpPr txBox="1"/>
              <p:nvPr/>
            </p:nvSpPr>
            <p:spPr>
              <a:xfrm>
                <a:off x="5650592" y="746448"/>
                <a:ext cx="1442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i="1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F6665A25-D540-4B10-A20E-011C1E40A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592" y="746448"/>
                <a:ext cx="144270" cy="246221"/>
              </a:xfrm>
              <a:prstGeom prst="rect">
                <a:avLst/>
              </a:prstGeom>
              <a:blipFill>
                <a:blip r:embed="rId74"/>
                <a:stretch>
                  <a:fillRect l="-16667" r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903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01AB6A6-33E6-453C-B9D9-38A011BD365F}"/>
              </a:ext>
            </a:extLst>
          </p:cNvPr>
          <p:cNvSpPr txBox="1"/>
          <p:nvPr/>
        </p:nvSpPr>
        <p:spPr>
          <a:xfrm flipH="1">
            <a:off x="112600" y="33666"/>
            <a:ext cx="1433171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Results  </a:t>
            </a:r>
            <a:r>
              <a:rPr lang="en-US" altLang="zh-CN"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6940A202-94DB-4489-ADEB-1191534660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3026971"/>
                  </p:ext>
                </p:extLst>
              </p:nvPr>
            </p:nvGraphicFramePr>
            <p:xfrm>
              <a:off x="209813" y="1563568"/>
              <a:ext cx="8750208" cy="45950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1916">
                      <a:extLst>
                        <a:ext uri="{9D8B030D-6E8A-4147-A177-3AD203B41FA5}">
                          <a16:colId xmlns:a16="http://schemas.microsoft.com/office/drawing/2014/main" val="4047585751"/>
                        </a:ext>
                      </a:extLst>
                    </a:gridCol>
                    <a:gridCol w="1632401">
                      <a:extLst>
                        <a:ext uri="{9D8B030D-6E8A-4147-A177-3AD203B41FA5}">
                          <a16:colId xmlns:a16="http://schemas.microsoft.com/office/drawing/2014/main" val="306866535"/>
                        </a:ext>
                      </a:extLst>
                    </a:gridCol>
                    <a:gridCol w="1858337">
                      <a:extLst>
                        <a:ext uri="{9D8B030D-6E8A-4147-A177-3AD203B41FA5}">
                          <a16:colId xmlns:a16="http://schemas.microsoft.com/office/drawing/2014/main" val="1791870207"/>
                        </a:ext>
                      </a:extLst>
                    </a:gridCol>
                    <a:gridCol w="1548473">
                      <a:extLst>
                        <a:ext uri="{9D8B030D-6E8A-4147-A177-3AD203B41FA5}">
                          <a16:colId xmlns:a16="http://schemas.microsoft.com/office/drawing/2014/main" val="2199243655"/>
                        </a:ext>
                      </a:extLst>
                    </a:gridCol>
                    <a:gridCol w="834307">
                      <a:extLst>
                        <a:ext uri="{9D8B030D-6E8A-4147-A177-3AD203B41FA5}">
                          <a16:colId xmlns:a16="http://schemas.microsoft.com/office/drawing/2014/main" val="3302950702"/>
                        </a:ext>
                      </a:extLst>
                    </a:gridCol>
                    <a:gridCol w="1234774">
                      <a:extLst>
                        <a:ext uri="{9D8B030D-6E8A-4147-A177-3AD203B41FA5}">
                          <a16:colId xmlns:a16="http://schemas.microsoft.com/office/drawing/2014/main" val="305479475"/>
                        </a:ext>
                      </a:extLst>
                    </a:gridCol>
                  </a:tblGrid>
                  <a:tr h="4721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Modes 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Topology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Experiment(%)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𝓑</m:t>
                                </m:r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𝑺𝑫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𝜼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𝜼</m:t>
                              </m:r>
                            </m:oMath>
                          </a14:m>
                          <a:r>
                            <a:rPr lang="zh-CN" alt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range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948503"/>
                      </a:ext>
                    </a:extLst>
                  </a:tr>
                  <a:tr h="4122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2000" b="0" i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C</m:t>
                                </m:r>
                              </m:oMath>
                            </m:oMathPara>
                          </a14:m>
                          <a:endParaRPr lang="zh-CN" altLang="en-US" sz="20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0.106</m:t>
                                </m:r>
                                <m:r>
                                  <a:rPr lang="en-US" altLang="zh-CN" sz="2000" b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±</m:t>
                                </m:r>
                                <m:r>
                                  <a:rPr lang="en-US" altLang="zh-CN" sz="20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altLang="zh-CN" sz="2000" b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altLang="zh-CN" sz="2000" b="0" i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altLang="zh-CN" sz="20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zh-CN" altLang="en-US" sz="20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1.92×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[1.8,2.1]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4141594"/>
                      </a:ext>
                    </a:extLst>
                  </a:tr>
                  <a:tr h="4122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&lt;</m:t>
                                </m:r>
                                <m:r>
                                  <a:rPr lang="zh-CN" altLang="en-US" sz="200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altLang="zh-CN" sz="2000" b="0" i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4.91%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8498328"/>
                      </a:ext>
                    </a:extLst>
                  </a:tr>
                  <a:tr h="4122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0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&lt;</m:t>
                                </m:r>
                                <m:r>
                                  <a:rPr lang="zh-CN" altLang="en-US" sz="2000" b="0" i="0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altLang="zh-CN" sz="2000" b="0" i="0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zh-CN" altLang="en-US" sz="2000" b="0" i="0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altLang="zh-CN" sz="2000" b="0" i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&lt;1.8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50636558"/>
                      </a:ext>
                    </a:extLst>
                  </a:tr>
                  <a:tr h="4122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200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Isospin</m:t>
                                </m:r>
                              </m:oMath>
                            </m:oMathPara>
                          </a14:m>
                          <a:endParaRPr lang="zh-CN" altLang="en-US" sz="200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&lt;1.8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4252755"/>
                      </a:ext>
                    </a:extLst>
                  </a:tr>
                  <a:tr h="4122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zh-CN" altLang="en-US" sz="200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39</m:t>
                                </m:r>
                                <m:r>
                                  <a:rPr lang="en-US" altLang="zh-CN" sz="200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±</m:t>
                                </m:r>
                                <m:r>
                                  <a:rPr lang="zh-CN" altLang="en-US" sz="200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altLang="zh-CN" sz="20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.0</m:t>
                                </m:r>
                                <m:r>
                                  <a:rPr lang="zh-CN" altLang="en-US" sz="200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altLang="zh-CN" sz="200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 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920706"/>
                      </a:ext>
                    </a:extLst>
                  </a:tr>
                  <a:tr h="4122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0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1.7±0.21</m:t>
                                </m:r>
                              </m:oMath>
                            </m:oMathPara>
                          </a14:m>
                          <a:endParaRPr lang="zh-CN" altLang="en-US" sz="20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[2.8,3.3]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58806370"/>
                      </a:ext>
                    </a:extLst>
                  </a:tr>
                  <a:tr h="4122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b="1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∗0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0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1.96±0.27</m:t>
                                </m:r>
                              </m:oMath>
                            </m:oMathPara>
                          </a14:m>
                          <a:endParaRPr lang="zh-CN" altLang="en-US" sz="20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3.47×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[1.5,1.8]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9146485"/>
                      </a:ext>
                    </a:extLst>
                  </a:tr>
                  <a:tr h="4122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∗0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0.35±0.1</m:t>
                                </m:r>
                              </m:oMath>
                            </m:oMathPara>
                          </a14:m>
                          <a:endParaRPr lang="zh-CN" altLang="en-US" sz="200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[3.5,5.0]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6456094"/>
                      </a:ext>
                    </a:extLst>
                  </a:tr>
                  <a:tr h="4122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0.09±0.04</m:t>
                                </m:r>
                              </m:oMath>
                            </m:oMathPara>
                          </a14:m>
                          <a:endParaRPr lang="zh-CN" altLang="en-US" sz="200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1.41×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[1.0,1.3]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935465"/>
                      </a:ext>
                    </a:extLst>
                  </a:tr>
                  <a:tr h="4122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Ξ</m:t>
                                    </m:r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∗+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92823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6940A202-94DB-4489-ADEB-1191534660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3026971"/>
                  </p:ext>
                </p:extLst>
              </p:nvPr>
            </p:nvGraphicFramePr>
            <p:xfrm>
              <a:off x="209813" y="1563568"/>
              <a:ext cx="8750208" cy="45950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1916">
                      <a:extLst>
                        <a:ext uri="{9D8B030D-6E8A-4147-A177-3AD203B41FA5}">
                          <a16:colId xmlns:a16="http://schemas.microsoft.com/office/drawing/2014/main" val="4047585751"/>
                        </a:ext>
                      </a:extLst>
                    </a:gridCol>
                    <a:gridCol w="1632401">
                      <a:extLst>
                        <a:ext uri="{9D8B030D-6E8A-4147-A177-3AD203B41FA5}">
                          <a16:colId xmlns:a16="http://schemas.microsoft.com/office/drawing/2014/main" val="306866535"/>
                        </a:ext>
                      </a:extLst>
                    </a:gridCol>
                    <a:gridCol w="1858337">
                      <a:extLst>
                        <a:ext uri="{9D8B030D-6E8A-4147-A177-3AD203B41FA5}">
                          <a16:colId xmlns:a16="http://schemas.microsoft.com/office/drawing/2014/main" val="1791870207"/>
                        </a:ext>
                      </a:extLst>
                    </a:gridCol>
                    <a:gridCol w="1548473">
                      <a:extLst>
                        <a:ext uri="{9D8B030D-6E8A-4147-A177-3AD203B41FA5}">
                          <a16:colId xmlns:a16="http://schemas.microsoft.com/office/drawing/2014/main" val="2199243655"/>
                        </a:ext>
                      </a:extLst>
                    </a:gridCol>
                    <a:gridCol w="834307">
                      <a:extLst>
                        <a:ext uri="{9D8B030D-6E8A-4147-A177-3AD203B41FA5}">
                          <a16:colId xmlns:a16="http://schemas.microsoft.com/office/drawing/2014/main" val="3302950702"/>
                        </a:ext>
                      </a:extLst>
                    </a:gridCol>
                    <a:gridCol w="1234774">
                      <a:extLst>
                        <a:ext uri="{9D8B030D-6E8A-4147-A177-3AD203B41FA5}">
                          <a16:colId xmlns:a16="http://schemas.microsoft.com/office/drawing/2014/main" val="305479475"/>
                        </a:ext>
                      </a:extLst>
                    </a:gridCol>
                  </a:tblGrid>
                  <a:tr h="4721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Modes 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Topology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Experiment(%)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1890" t="-6410" r="-134646" b="-8871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00730" t="-6410" r="-149635" b="-8871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7882" t="-6410" r="-985" b="-8871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4948503"/>
                      </a:ext>
                    </a:extLst>
                  </a:tr>
                  <a:tr h="4122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2" t="-123881" r="-434572" b="-932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746" t="-123881" r="-336194" b="-932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6393" t="-123881" r="-195410" b="-932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1890" t="-123881" r="-134646" b="-932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7882" t="-123881" r="-985" b="-932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4141594"/>
                      </a:ext>
                    </a:extLst>
                  </a:tr>
                  <a:tr h="4122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2" t="-220588" r="-434572" b="-819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746" t="-220588" r="-336194" b="-819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6393" t="-220588" r="-195410" b="-819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1890" t="-220588" r="-134646" b="-819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7882" t="-220588" r="-985" b="-819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8498328"/>
                      </a:ext>
                    </a:extLst>
                  </a:tr>
                  <a:tr h="4122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2" t="-320588" r="-434572" b="-719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746" t="-320588" r="-336194" b="-719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6393" t="-320588" r="-195410" b="-719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7882" t="-320588" r="-985" b="-719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0636558"/>
                      </a:ext>
                    </a:extLst>
                  </a:tr>
                  <a:tr h="4122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2" t="-420588" r="-434572" b="-619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746" t="-420588" r="-336194" b="-619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6393" t="-420588" r="-195410" b="-619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7882" t="-420588" r="-985" b="-619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252755"/>
                      </a:ext>
                    </a:extLst>
                  </a:tr>
                  <a:tr h="4122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2" t="-528358" r="-434572" b="-528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746" t="-528358" r="-336194" b="-528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6393" t="-528358" r="-195410" b="-528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 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1920706"/>
                      </a:ext>
                    </a:extLst>
                  </a:tr>
                  <a:tr h="4122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2" t="-619118" r="-434572" b="-42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746" t="-619118" r="-336194" b="-42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6393" t="-619118" r="-195410" b="-42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7882" t="-619118" r="-985" b="-42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8806370"/>
                      </a:ext>
                    </a:extLst>
                  </a:tr>
                  <a:tr h="4122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2" t="-719118" r="-434572" b="-32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746" t="-719118" r="-336194" b="-32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6393" t="-719118" r="-195410" b="-32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1890" t="-719118" r="-134646" b="-32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7882" t="-719118" r="-985" b="-32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9146485"/>
                      </a:ext>
                    </a:extLst>
                  </a:tr>
                  <a:tr h="4122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2" t="-819118" r="-434572" b="-22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746" t="-819118" r="-336194" b="-22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6393" t="-819118" r="-195410" b="-22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4.3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7882" t="-819118" r="-985" b="-22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6456094"/>
                      </a:ext>
                    </a:extLst>
                  </a:tr>
                  <a:tr h="4122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2" t="-932836" r="-434572" b="-1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746" t="-932836" r="-336194" b="-1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6393" t="-932836" r="-195410" b="-1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1890" t="-932836" r="-134646" b="-1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7882" t="-932836" r="-985" b="-123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35465"/>
                      </a:ext>
                    </a:extLst>
                  </a:tr>
                  <a:tr h="4122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2" t="-1017647" r="-434572" b="-22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746" t="-1017647" r="-336194" b="-22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6393" t="-1017647" r="-195410" b="-22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0.54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928238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9E305F44-0A22-4D3B-94B5-7A88E93EDF6A}"/>
              </a:ext>
            </a:extLst>
          </p:cNvPr>
          <p:cNvSpPr/>
          <p:nvPr/>
        </p:nvSpPr>
        <p:spPr>
          <a:xfrm>
            <a:off x="25835" y="678998"/>
            <a:ext cx="911816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Branching ratios 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17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01AB6A6-33E6-453C-B9D9-38A011BD365F}"/>
              </a:ext>
            </a:extLst>
          </p:cNvPr>
          <p:cNvSpPr txBox="1"/>
          <p:nvPr/>
        </p:nvSpPr>
        <p:spPr>
          <a:xfrm flipH="1">
            <a:off x="112600" y="33666"/>
            <a:ext cx="1433171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Results  </a:t>
            </a:r>
            <a:r>
              <a:rPr lang="en-US" altLang="zh-CN"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5" name="图片 74">
            <a:extLst>
              <a:ext uri="{FF2B5EF4-FFF2-40B4-BE49-F238E27FC236}">
                <a16:creationId xmlns:a16="http://schemas.microsoft.com/office/drawing/2014/main" id="{E9B783A4-73F3-4D6A-8501-88F83F070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49" y="1156214"/>
            <a:ext cx="4035408" cy="2690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A581804D-B3DD-4912-A158-3303B2953E90}"/>
                  </a:ext>
                </a:extLst>
              </p:cNvPr>
              <p:cNvSpPr txBox="1"/>
              <p:nvPr/>
            </p:nvSpPr>
            <p:spPr>
              <a:xfrm>
                <a:off x="2080411" y="2753941"/>
                <a:ext cx="9983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1.8,0.92</m:t>
                          </m:r>
                        </m:e>
                      </m:d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A581804D-B3DD-4912-A158-3303B2953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411" y="2753941"/>
                <a:ext cx="998350" cy="276999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B8EB9D31-F0EC-49BE-AFBD-6627259A6700}"/>
                  </a:ext>
                </a:extLst>
              </p:cNvPr>
              <p:cNvSpPr txBox="1"/>
              <p:nvPr/>
            </p:nvSpPr>
            <p:spPr>
              <a:xfrm>
                <a:off x="1875867" y="2125282"/>
                <a:ext cx="7037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[2,1.2]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B8EB9D31-F0EC-49BE-AFBD-6627259A6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867" y="2125282"/>
                <a:ext cx="703719" cy="276999"/>
              </a:xfrm>
              <a:prstGeom prst="rect">
                <a:avLst/>
              </a:prstGeom>
              <a:blipFill>
                <a:blip r:embed="rId5"/>
                <a:stretch>
                  <a:fillRect l="-11304" t="-4444" r="-12174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8" name="图片 77">
            <a:extLst>
              <a:ext uri="{FF2B5EF4-FFF2-40B4-BE49-F238E27FC236}">
                <a16:creationId xmlns:a16="http://schemas.microsoft.com/office/drawing/2014/main" id="{156B68AA-D55B-4B73-80CB-4A5932FE3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2083" y="1190703"/>
            <a:ext cx="3955473" cy="2724882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BD1D9A8E-30F9-4517-9A69-5C45CE8961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2083" y="3964406"/>
            <a:ext cx="3955473" cy="2647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0CCD5181-C70A-4902-A218-0254879EE0B8}"/>
                  </a:ext>
                </a:extLst>
              </p:cNvPr>
              <p:cNvSpPr txBox="1"/>
              <p:nvPr/>
            </p:nvSpPr>
            <p:spPr>
              <a:xfrm>
                <a:off x="5831937" y="5243199"/>
                <a:ext cx="98304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[1.75,1.70]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0CCD5181-C70A-4902-A218-0254879EE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937" y="5243199"/>
                <a:ext cx="983047" cy="276999"/>
              </a:xfrm>
              <a:prstGeom prst="rect">
                <a:avLst/>
              </a:prstGeom>
              <a:blipFill>
                <a:blip r:embed="rId8"/>
                <a:stretch>
                  <a:fillRect l="-11801" t="-2174" r="-19876" b="-36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图片 80">
            <a:extLst>
              <a:ext uri="{FF2B5EF4-FFF2-40B4-BE49-F238E27FC236}">
                <a16:creationId xmlns:a16="http://schemas.microsoft.com/office/drawing/2014/main" id="{C9683C67-D503-470F-80BE-BC58E19025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957" y="3846315"/>
            <a:ext cx="4114800" cy="2766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6E943EA4-A907-4E82-971F-DE32647DA631}"/>
                  </a:ext>
                </a:extLst>
              </p:cNvPr>
              <p:cNvSpPr txBox="1"/>
              <p:nvPr/>
            </p:nvSpPr>
            <p:spPr>
              <a:xfrm>
                <a:off x="2935840" y="5023517"/>
                <a:ext cx="9983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2.8,1.42</m:t>
                          </m:r>
                        </m:e>
                      </m:d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6E943EA4-A907-4E82-971F-DE32647DA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840" y="5023517"/>
                <a:ext cx="998350" cy="276999"/>
              </a:xfrm>
              <a:prstGeom prst="rect">
                <a:avLst/>
              </a:prstGeom>
              <a:blipFill>
                <a:blip r:embed="rId1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B19732E6-2F9E-4747-8BEB-9C8788038184}"/>
                  </a:ext>
                </a:extLst>
              </p:cNvPr>
              <p:cNvSpPr txBox="1"/>
              <p:nvPr/>
            </p:nvSpPr>
            <p:spPr>
              <a:xfrm>
                <a:off x="2436665" y="4342799"/>
                <a:ext cx="9983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3.3,1.91</m:t>
                          </m:r>
                        </m:e>
                      </m:d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B19732E6-2F9E-4747-8BEB-9C8788038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665" y="4342799"/>
                <a:ext cx="998350" cy="276999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矩形 83">
            <a:extLst>
              <a:ext uri="{FF2B5EF4-FFF2-40B4-BE49-F238E27FC236}">
                <a16:creationId xmlns:a16="http://schemas.microsoft.com/office/drawing/2014/main" id="{D8387849-4D35-4FFC-9B6A-7C86F050B06B}"/>
              </a:ext>
            </a:extLst>
          </p:cNvPr>
          <p:cNvSpPr/>
          <p:nvPr/>
        </p:nvSpPr>
        <p:spPr>
          <a:xfrm>
            <a:off x="25835" y="584562"/>
            <a:ext cx="911816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dependence of  η 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3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01AB6A6-33E6-453C-B9D9-38A011BD365F}"/>
              </a:ext>
            </a:extLst>
          </p:cNvPr>
          <p:cNvSpPr txBox="1"/>
          <p:nvPr/>
        </p:nvSpPr>
        <p:spPr>
          <a:xfrm flipH="1">
            <a:off x="112600" y="33666"/>
            <a:ext cx="1433171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Results  </a:t>
            </a:r>
            <a:r>
              <a:rPr lang="en-US" altLang="zh-CN"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E305F44-0A22-4D3B-94B5-7A88E93EDF6A}"/>
                  </a:ext>
                </a:extLst>
              </p:cNvPr>
              <p:cNvSpPr/>
              <p:nvPr/>
            </p:nvSpPr>
            <p:spPr>
              <a:xfrm>
                <a:off x="25835" y="618441"/>
                <a:ext cx="9118165" cy="4266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asymmetry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partial amplitudes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helicity amplitudes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f>
                          <m:fPr>
                            <m:type m:val="lin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f>
                          <m:fPr>
                            <m:type m:val="lin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endParaRPr lang="en-US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vector meson: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 </a:t>
                </a:r>
                <a:endPara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E305F44-0A22-4D3B-94B5-7A88E93ED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5" y="618441"/>
                <a:ext cx="9118165" cy="4266424"/>
              </a:xfrm>
              <a:prstGeom prst="rect">
                <a:avLst/>
              </a:prstGeom>
              <a:blipFill>
                <a:blip r:embed="rId3"/>
                <a:stretch>
                  <a:fillRect l="-869" b="-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EDCC11D-2B34-4864-96F9-7689FA140384}"/>
                  </a:ext>
                </a:extLst>
              </p:cNvPr>
              <p:cNvSpPr txBox="1"/>
              <p:nvPr/>
            </p:nvSpPr>
            <p:spPr>
              <a:xfrm>
                <a:off x="1109070" y="3348907"/>
                <a:ext cx="6319596" cy="88896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sub>
                      </m:sSub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(|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𝐻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,0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sSup>
                            <m:sSupPr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zh-CN" alt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𝐻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sSup>
                            <m:sSupPr>
                              <m:ctrlP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zh-CN" alt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)−</m:t>
                          </m:r>
                          <m:sSubSup>
                            <m:sSubSupPr>
                              <m:ctrlP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(|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𝐻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,0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sSup>
                            <m:sSupPr>
                              <m:ctrlP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zh-CN" alt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𝐻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sSup>
                            <m:sSupPr>
                              <m:ctrlP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zh-CN" alt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(|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𝐻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,0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sSup>
                            <m:sSupPr>
                              <m:ctrlP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zh-CN" alt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𝐻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,1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sSup>
                            <m:sSupPr>
                              <m:ctrlP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zh-CN" alt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(|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𝐻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,0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sSup>
                            <m:sSupPr>
                              <m:ctrlP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zh-CN" alt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𝐻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,−1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sSup>
                            <m:sSupPr>
                              <m:ctrlP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kumimoji="0" lang="en-US" altLang="zh-CN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zh-CN" alt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EDCC11D-2B34-4864-96F9-7689FA140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70" y="3348907"/>
                <a:ext cx="6319596" cy="8889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2EDF554-123F-4B93-9047-79DD053941A0}"/>
                  </a:ext>
                </a:extLst>
              </p:cNvPr>
              <p:cNvSpPr txBox="1"/>
              <p:nvPr/>
            </p:nvSpPr>
            <p:spPr>
              <a:xfrm>
                <a:off x="535067" y="1770663"/>
                <a:ext cx="6613271" cy="69814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sub>
                      </m:sSub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sSubSup>
                            <m:sSubSupPr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sub>
                            <m:sup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𝑅𝑒</m:t>
                          </m:r>
                          <m:sSup>
                            <m:sSupPr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𝑆</m:t>
                                  </m:r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−4</m:t>
                          </m:r>
                          <m:sSubSup>
                            <m:sSubSupPr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sub>
                            <m:sup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𝑅𝑒</m:t>
                          </m:r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p>
                            <m:sSupPr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𝑆</m:t>
                              </m:r>
                            </m:e>
                            <m:sup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sSubSup>
                            <m:sSubSupPr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sub>
                            <m:sup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0" lang="en-US" altLang="zh-CN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altLang="zh-CN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0" lang="en-US" altLang="zh-CN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altLang="zh-CN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Sup>
                            <m:sSubSupPr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sub>
                            <m:sup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p>
                            <m:sSupPr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𝑆</m:t>
                                  </m:r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+|</m:t>
                          </m:r>
                          <m:sSub>
                            <m:sSubPr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|^2)</m:t>
                          </m:r>
                        </m:den>
                      </m:f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2EDF554-123F-4B93-9047-79DD05394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67" y="1770663"/>
                <a:ext cx="6613271" cy="6981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CCEC667C-E991-4A10-8878-8F7879EA9D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4066993"/>
                  </p:ext>
                </p:extLst>
              </p:nvPr>
            </p:nvGraphicFramePr>
            <p:xfrm>
              <a:off x="1697535" y="5085365"/>
              <a:ext cx="5142665" cy="1343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1927">
                      <a:extLst>
                        <a:ext uri="{9D8B030D-6E8A-4147-A177-3AD203B41FA5}">
                          <a16:colId xmlns:a16="http://schemas.microsoft.com/office/drawing/2014/main" val="4047585751"/>
                        </a:ext>
                      </a:extLst>
                    </a:gridCol>
                    <a:gridCol w="1632401">
                      <a:extLst>
                        <a:ext uri="{9D8B030D-6E8A-4147-A177-3AD203B41FA5}">
                          <a16:colId xmlns:a16="http://schemas.microsoft.com/office/drawing/2014/main" val="306866535"/>
                        </a:ext>
                      </a:extLst>
                    </a:gridCol>
                    <a:gridCol w="1858337">
                      <a:extLst>
                        <a:ext uri="{9D8B030D-6E8A-4147-A177-3AD203B41FA5}">
                          <a16:colId xmlns:a16="http://schemas.microsoft.com/office/drawing/2014/main" val="1791870207"/>
                        </a:ext>
                      </a:extLst>
                    </a:gridCol>
                  </a:tblGrid>
                  <a:tr h="518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Modes 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Topology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𝑳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34948503"/>
                      </a:ext>
                    </a:extLst>
                  </a:tr>
                  <a:tr h="4122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−0.93</m:t>
                                </m:r>
                              </m:oMath>
                            </m:oMathPara>
                          </a14:m>
                          <a:endParaRPr lang="en-US" altLang="zh-CN" sz="2000" b="0" i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48498328"/>
                      </a:ext>
                    </a:extLst>
                  </a:tr>
                  <a:tr h="4122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sz="20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2000" b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en-US" altLang="zh-CN" sz="20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zh-CN" altLang="en-US" sz="20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0" kern="120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0.59</m:t>
                                </m:r>
                              </m:oMath>
                            </m:oMathPara>
                          </a14:m>
                          <a:endParaRPr lang="zh-CN" altLang="en-US" sz="20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58806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CCEC667C-E991-4A10-8878-8F7879EA9D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4066993"/>
                  </p:ext>
                </p:extLst>
              </p:nvPr>
            </p:nvGraphicFramePr>
            <p:xfrm>
              <a:off x="1697535" y="5085365"/>
              <a:ext cx="5142665" cy="1359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1927">
                      <a:extLst>
                        <a:ext uri="{9D8B030D-6E8A-4147-A177-3AD203B41FA5}">
                          <a16:colId xmlns:a16="http://schemas.microsoft.com/office/drawing/2014/main" val="4047585751"/>
                        </a:ext>
                      </a:extLst>
                    </a:gridCol>
                    <a:gridCol w="1632401">
                      <a:extLst>
                        <a:ext uri="{9D8B030D-6E8A-4147-A177-3AD203B41FA5}">
                          <a16:colId xmlns:a16="http://schemas.microsoft.com/office/drawing/2014/main" val="306866535"/>
                        </a:ext>
                      </a:extLst>
                    </a:gridCol>
                    <a:gridCol w="1858337">
                      <a:extLst>
                        <a:ext uri="{9D8B030D-6E8A-4147-A177-3AD203B41FA5}">
                          <a16:colId xmlns:a16="http://schemas.microsoft.com/office/drawing/2014/main" val="1791870207"/>
                        </a:ext>
                      </a:extLst>
                    </a:gridCol>
                  </a:tblGrid>
                  <a:tr h="518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Modes 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Topology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77377" t="-5814" r="-656" b="-1627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4948503"/>
                      </a:ext>
                    </a:extLst>
                  </a:tr>
                  <a:tr h="42011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69" t="-131884" r="-212546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1115" t="-131884" r="-114126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77377" t="-131884" r="-656" b="-102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8498328"/>
                      </a:ext>
                    </a:extLst>
                  </a:tr>
                  <a:tr h="42011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69" t="-231884" r="-212546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1115" t="-231884" r="-114126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77377" t="-231884" r="-656" b="-2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88063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68791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3146192-DC50-4F1E-BE1E-2AD86330046D}"/>
              </a:ext>
            </a:extLst>
          </p:cNvPr>
          <p:cNvSpPr txBox="1"/>
          <p:nvPr/>
        </p:nvSpPr>
        <p:spPr>
          <a:xfrm flipH="1">
            <a:off x="112599" y="33666"/>
            <a:ext cx="1810543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Summary   </a:t>
            </a:r>
            <a:r>
              <a:rPr lang="en-US" altLang="zh-CN"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D930C61-C5E2-4502-8A54-85EB40D032B5}"/>
              </a:ext>
            </a:extLst>
          </p:cNvPr>
          <p:cNvSpPr/>
          <p:nvPr/>
        </p:nvSpPr>
        <p:spPr>
          <a:xfrm>
            <a:off x="25835" y="671833"/>
            <a:ext cx="9118165" cy="4007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Finished the calculations of branching ratio and decay asymmetry for several modes.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Long-distance contribution is sensitive to the strong coupling constants but it suffers from large uncertainties.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—analyze the dependence of strong coupling constants.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 of excited states.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—analyze the contributions of excited states.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58CB1BC-7C3B-4C33-9BF8-9454D1EEAF91}"/>
              </a:ext>
            </a:extLst>
          </p:cNvPr>
          <p:cNvSpPr/>
          <p:nvPr/>
        </p:nvSpPr>
        <p:spPr>
          <a:xfrm>
            <a:off x="842164" y="5210531"/>
            <a:ext cx="7459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 for your listening! 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3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3146192-DC50-4F1E-BE1E-2AD86330046D}"/>
              </a:ext>
            </a:extLst>
          </p:cNvPr>
          <p:cNvSpPr txBox="1"/>
          <p:nvPr/>
        </p:nvSpPr>
        <p:spPr>
          <a:xfrm flipH="1">
            <a:off x="112599" y="33666"/>
            <a:ext cx="1810543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Backup    </a:t>
            </a:r>
            <a:r>
              <a:rPr lang="en-US" altLang="zh-CN"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DE8F5AB-328F-4F0A-B2FE-6A0C93825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286" y="618441"/>
            <a:ext cx="3899671" cy="599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包含 草, 天空, 户外, 树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80" r="13239"/>
          <a:stretch>
            <a:fillRect/>
          </a:stretch>
        </p:blipFill>
        <p:spPr>
          <a:xfrm>
            <a:off x="0" y="0"/>
            <a:ext cx="3556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alphaModFix amt="1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87" y="1299398"/>
            <a:ext cx="1429927" cy="42068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3556000" cy="6858000"/>
          </a:xfrm>
          <a:prstGeom prst="rect">
            <a:avLst/>
          </a:prstGeom>
          <a:solidFill>
            <a:srgbClr val="0070C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62824" y="1751560"/>
            <a:ext cx="2771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36" y="308967"/>
            <a:ext cx="2135885" cy="65358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16052" y="1083931"/>
            <a:ext cx="4146333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Introduction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Theoretical Frame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Results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24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Summary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2400" dirty="0">
              <a:solidFill>
                <a:srgbClr val="9A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 flipH="1">
            <a:off x="112600" y="33666"/>
            <a:ext cx="2390319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Introduction</a:t>
            </a:r>
            <a:r>
              <a:rPr lang="en-US" altLang="zh-CN"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A094E03-9E1B-48CB-A479-4001A9AAEF50}"/>
              </a:ext>
            </a:extLst>
          </p:cNvPr>
          <p:cNvSpPr txBox="1"/>
          <p:nvPr/>
        </p:nvSpPr>
        <p:spPr>
          <a:xfrm>
            <a:off x="20201" y="680235"/>
            <a:ext cx="8934054" cy="581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non-perturbative effects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——how to understand and calculate?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QCD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Asymptotic freedom,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Quark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confinement.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LQCD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ChPT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QCDSR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Inverse problem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1E95C054-48CF-47F2-9680-03098F869A61}"/>
              </a:ext>
            </a:extLst>
          </p:cNvPr>
          <p:cNvCxnSpPr/>
          <p:nvPr/>
        </p:nvCxnSpPr>
        <p:spPr>
          <a:xfrm>
            <a:off x="2791241" y="1662996"/>
            <a:ext cx="0" cy="50519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DF2E0536-1DAA-4F50-8491-DD86C9937C0F}"/>
              </a:ext>
            </a:extLst>
          </p:cNvPr>
          <p:cNvSpPr txBox="1"/>
          <p:nvPr/>
        </p:nvSpPr>
        <p:spPr>
          <a:xfrm>
            <a:off x="1597793" y="2136276"/>
            <a:ext cx="222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Perturbative theory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46FCBE59-1731-4006-AA59-AA72E3EDC502}"/>
              </a:ext>
            </a:extLst>
          </p:cNvPr>
          <p:cNvCxnSpPr>
            <a:cxnSpLocks/>
          </p:cNvCxnSpPr>
          <p:nvPr/>
        </p:nvCxnSpPr>
        <p:spPr>
          <a:xfrm>
            <a:off x="5630232" y="1631077"/>
            <a:ext cx="0" cy="50519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F7435E9E-260F-4E64-8F68-8DEAAF9C02DA}"/>
              </a:ext>
            </a:extLst>
          </p:cNvPr>
          <p:cNvSpPr txBox="1"/>
          <p:nvPr/>
        </p:nvSpPr>
        <p:spPr>
          <a:xfrm>
            <a:off x="4010917" y="2065873"/>
            <a:ext cx="5473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not be calculated and understood well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much more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non-perturbative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70ADEF3-ACA6-4D8E-BFA2-7E3DB8FDA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125" y="3052868"/>
            <a:ext cx="3724721" cy="285573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F7C06577-716A-435F-BA3C-F0405D6B2D92}"/>
              </a:ext>
            </a:extLst>
          </p:cNvPr>
          <p:cNvSpPr/>
          <p:nvPr/>
        </p:nvSpPr>
        <p:spPr>
          <a:xfrm>
            <a:off x="189745" y="4568220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Asymptotic freedom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8930647-CC7F-4CDD-9306-9030F1DB40A5}"/>
              </a:ext>
            </a:extLst>
          </p:cNvPr>
          <p:cNvSpPr/>
          <p:nvPr/>
        </p:nvSpPr>
        <p:spPr>
          <a:xfrm>
            <a:off x="6914572" y="4568220"/>
            <a:ext cx="2169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Quark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confinement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箭头: 左 16">
            <a:extLst>
              <a:ext uri="{FF2B5EF4-FFF2-40B4-BE49-F238E27FC236}">
                <a16:creationId xmlns:a16="http://schemas.microsoft.com/office/drawing/2014/main" id="{DFD2EF81-88E8-4DCF-AB42-0783449CA714}"/>
              </a:ext>
            </a:extLst>
          </p:cNvPr>
          <p:cNvSpPr/>
          <p:nvPr/>
        </p:nvSpPr>
        <p:spPr>
          <a:xfrm>
            <a:off x="2615067" y="4740478"/>
            <a:ext cx="928638" cy="555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1AF0B11B-0411-436E-BCC0-025A8C93ED27}"/>
              </a:ext>
            </a:extLst>
          </p:cNvPr>
          <p:cNvSpPr/>
          <p:nvPr/>
        </p:nvSpPr>
        <p:spPr>
          <a:xfrm>
            <a:off x="5934350" y="4723304"/>
            <a:ext cx="872991" cy="89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4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19CAB8A-365E-4194-968E-25342D94C1D1}"/>
                  </a:ext>
                </a:extLst>
              </p:cNvPr>
              <p:cNvSpPr txBox="1"/>
              <p:nvPr/>
            </p:nvSpPr>
            <p:spPr>
              <a:xfrm>
                <a:off x="25626" y="655927"/>
                <a:ext cx="9051629" cy="6067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Charmed baryon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ideal platform to study non-perturbative effects</a:t>
                </a:r>
              </a:p>
              <a:p>
                <a:pPr marL="800100" lvl="1" indent="-342900">
                  <a:lnSpc>
                    <a:spcPct val="14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Charm decay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~1.3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40000"/>
                  </a:lnSpc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Margin of perturbative and non-perturbative</a:t>
                </a:r>
              </a:p>
              <a:p>
                <a:pPr marL="800100" lvl="1" indent="-342900">
                  <a:lnSpc>
                    <a:spcPct val="14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Baryon decay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Much more non-perturbation</a:t>
                </a:r>
              </a:p>
              <a:p>
                <a:pPr marL="342900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Theoretical study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4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calculation from first principle</a:t>
                </a:r>
              </a:p>
              <a:p>
                <a:pPr marL="800100" lvl="1" indent="-342900">
                  <a:lnSpc>
                    <a:spcPct val="14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computation + symmetry analysis</a:t>
                </a:r>
              </a:p>
              <a:p>
                <a:pPr marL="342900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 progress:</a:t>
                </a:r>
              </a:p>
              <a:p>
                <a:pPr marL="342900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endPara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Theoretical study is necessary to understand the dynamics.</a:t>
                </a: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19CAB8A-365E-4194-968E-25342D94C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6" y="655927"/>
                <a:ext cx="9051629" cy="6067623"/>
              </a:xfrm>
              <a:prstGeom prst="rect">
                <a:avLst/>
              </a:prstGeom>
              <a:blipFill>
                <a:blip r:embed="rId4"/>
                <a:stretch>
                  <a:fillRect l="-875" r="-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E8608636-630E-44D6-9FCB-994DD1791B22}"/>
              </a:ext>
            </a:extLst>
          </p:cNvPr>
          <p:cNvCxnSpPr>
            <a:cxnSpLocks/>
          </p:cNvCxnSpPr>
          <p:nvPr/>
        </p:nvCxnSpPr>
        <p:spPr>
          <a:xfrm>
            <a:off x="1245721" y="5544152"/>
            <a:ext cx="7741646" cy="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流程图: 联系 5">
            <a:extLst>
              <a:ext uri="{FF2B5EF4-FFF2-40B4-BE49-F238E27FC236}">
                <a16:creationId xmlns:a16="http://schemas.microsoft.com/office/drawing/2014/main" id="{A99E029E-91FD-499D-BBF2-4BD089D3943E}"/>
              </a:ext>
            </a:extLst>
          </p:cNvPr>
          <p:cNvSpPr/>
          <p:nvPr/>
        </p:nvSpPr>
        <p:spPr>
          <a:xfrm>
            <a:off x="1168201" y="5443387"/>
            <a:ext cx="218089" cy="160652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流程图: 联系 10">
            <a:extLst>
              <a:ext uri="{FF2B5EF4-FFF2-40B4-BE49-F238E27FC236}">
                <a16:creationId xmlns:a16="http://schemas.microsoft.com/office/drawing/2014/main" id="{0B10C0FD-CF00-41D8-B4B8-0CA49EEBA8C1}"/>
              </a:ext>
            </a:extLst>
          </p:cNvPr>
          <p:cNvSpPr/>
          <p:nvPr/>
        </p:nvSpPr>
        <p:spPr>
          <a:xfrm>
            <a:off x="4973119" y="5439514"/>
            <a:ext cx="218089" cy="160652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流程图: 联系 14">
            <a:extLst>
              <a:ext uri="{FF2B5EF4-FFF2-40B4-BE49-F238E27FC236}">
                <a16:creationId xmlns:a16="http://schemas.microsoft.com/office/drawing/2014/main" id="{5FF23D94-EAEF-48B2-B168-FE480A2AEEBE}"/>
              </a:ext>
            </a:extLst>
          </p:cNvPr>
          <p:cNvSpPr/>
          <p:nvPr/>
        </p:nvSpPr>
        <p:spPr>
          <a:xfrm>
            <a:off x="6409706" y="5438763"/>
            <a:ext cx="218089" cy="160652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4C1B0AB2-C98D-4DC7-B116-1F06B64210B7}"/>
              </a:ext>
            </a:extLst>
          </p:cNvPr>
          <p:cNvCxnSpPr/>
          <p:nvPr/>
        </p:nvCxnSpPr>
        <p:spPr>
          <a:xfrm>
            <a:off x="3250950" y="5433774"/>
            <a:ext cx="2179" cy="160652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8C97B61A-22FF-4067-942A-0FDA14413CD8}"/>
              </a:ext>
            </a:extLst>
          </p:cNvPr>
          <p:cNvCxnSpPr/>
          <p:nvPr/>
        </p:nvCxnSpPr>
        <p:spPr>
          <a:xfrm>
            <a:off x="2403322" y="5429600"/>
            <a:ext cx="2179" cy="160652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86F4A0C8-A50A-4374-AA3C-8E9FCED9A5F2}"/>
              </a:ext>
            </a:extLst>
          </p:cNvPr>
          <p:cNvCxnSpPr/>
          <p:nvPr/>
        </p:nvCxnSpPr>
        <p:spPr>
          <a:xfrm>
            <a:off x="2679223" y="5429600"/>
            <a:ext cx="2179" cy="160652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40E98F27-3373-42FE-BC28-F044720D733C}"/>
              </a:ext>
            </a:extLst>
          </p:cNvPr>
          <p:cNvCxnSpPr/>
          <p:nvPr/>
        </p:nvCxnSpPr>
        <p:spPr>
          <a:xfrm>
            <a:off x="2966719" y="5429599"/>
            <a:ext cx="2179" cy="160652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8C340ADC-3A0F-4194-9B9B-17D1C18549AA}"/>
              </a:ext>
            </a:extLst>
          </p:cNvPr>
          <p:cNvSpPr txBox="1"/>
          <p:nvPr/>
        </p:nvSpPr>
        <p:spPr>
          <a:xfrm>
            <a:off x="348938" y="5328121"/>
            <a:ext cx="856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Helvetica" panose="020B0604020202020204" pitchFamily="34" charset="0"/>
              </a:rPr>
              <a:t>1976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圆角矩形标注 34">
                <a:extLst>
                  <a:ext uri="{FF2B5EF4-FFF2-40B4-BE49-F238E27FC236}">
                    <a16:creationId xmlns:a16="http://schemas.microsoft.com/office/drawing/2014/main" id="{BE16C287-3C09-4D03-8BDD-E59D4AC41EE7}"/>
                  </a:ext>
                </a:extLst>
              </p:cNvPr>
              <p:cNvSpPr/>
              <p:nvPr/>
            </p:nvSpPr>
            <p:spPr>
              <a:xfrm>
                <a:off x="6174369" y="4754225"/>
                <a:ext cx="1245248" cy="511386"/>
              </a:xfrm>
              <a:prstGeom prst="wedgeRoundRectCallout">
                <a:avLst>
                  <a:gd name="adj1" fmla="val -20833"/>
                  <a:gd name="adj2" fmla="val 82078"/>
                  <a:gd name="adj3" fmla="val 16667"/>
                </a:avLst>
              </a:prstGeom>
              <a:noFill/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  <a:latin typeface="Helvetica" panose="020B0604020202020204" pitchFamily="34" charset="0"/>
                  </a:rPr>
                  <a:t>Belle’18</a:t>
                </a:r>
                <a:endParaRPr lang="en-US" altLang="zh-CN" sz="2800" dirty="0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zh-CN" sz="1600" dirty="0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圆角矩形标注 34">
                <a:extLst>
                  <a:ext uri="{FF2B5EF4-FFF2-40B4-BE49-F238E27FC236}">
                    <a16:creationId xmlns:a16="http://schemas.microsoft.com/office/drawing/2014/main" id="{BE16C287-3C09-4D03-8BDD-E59D4AC41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69" y="4754225"/>
                <a:ext cx="1245248" cy="511386"/>
              </a:xfrm>
              <a:prstGeom prst="wedgeRoundRectCallout">
                <a:avLst>
                  <a:gd name="adj1" fmla="val -20833"/>
                  <a:gd name="adj2" fmla="val 82078"/>
                  <a:gd name="adj3" fmla="val 16667"/>
                </a:avLst>
              </a:prstGeom>
              <a:blipFill>
                <a:blip r:embed="rId5"/>
                <a:stretch>
                  <a:fillRect t="-6957"/>
                </a:stretch>
              </a:blipFill>
              <a:ln w="15875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对象 55">
            <a:extLst>
              <a:ext uri="{FF2B5EF4-FFF2-40B4-BE49-F238E27FC236}">
                <a16:creationId xmlns:a16="http://schemas.microsoft.com/office/drawing/2014/main" id="{DB63D702-E5EE-494A-B2F9-3661DFD425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954899"/>
              </p:ext>
            </p:extLst>
          </p:nvPr>
        </p:nvGraphicFramePr>
        <p:xfrm>
          <a:off x="1133096" y="5029936"/>
          <a:ext cx="499197" cy="446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1" name="AxMath" r:id="rId6" imgW="253800" imgH="270000" progId="Equation.AxMath">
                  <p:embed/>
                </p:oleObj>
              </mc:Choice>
              <mc:Fallback>
                <p:oleObj name="AxMath" r:id="rId6" imgW="253800" imgH="270000" progId="Equation.AxMath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C3B056AC-D376-4865-88B8-799D84D45E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33096" y="5029936"/>
                        <a:ext cx="499197" cy="446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7" name="对话气泡: 圆角矩形 56">
                <a:extLst>
                  <a:ext uri="{FF2B5EF4-FFF2-40B4-BE49-F238E27FC236}">
                    <a16:creationId xmlns:a16="http://schemas.microsoft.com/office/drawing/2014/main" id="{D8BD088F-56F3-40E6-8845-A11908C6DFD3}"/>
                  </a:ext>
                </a:extLst>
              </p:cNvPr>
              <p:cNvSpPr/>
              <p:nvPr/>
            </p:nvSpPr>
            <p:spPr>
              <a:xfrm flipH="1">
                <a:off x="3754562" y="4754227"/>
                <a:ext cx="1913690" cy="510309"/>
              </a:xfrm>
              <a:prstGeom prst="wedgeRoundRectCallout">
                <a:avLst>
                  <a:gd name="adj1" fmla="val -20959"/>
                  <a:gd name="adj2" fmla="val 84492"/>
                  <a:gd name="adj3" fmla="val 16667"/>
                </a:avLst>
              </a:prstGeom>
              <a:noFill/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  <a:latin typeface="Helvetica" panose="020B0604020202020204" pitchFamily="34" charset="0"/>
                  </a:rPr>
                  <a:t>Belle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Helvetica" panose="020B0604020202020204" pitchFamily="34" charset="0"/>
                  </a:rPr>
                  <a:t>’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Helvetica" panose="020B0604020202020204" pitchFamily="34" charset="0"/>
                  </a:rPr>
                  <a:t>14,BESIII’16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zh-CN" sz="1600" dirty="0">
                  <a:solidFill>
                    <a:schemeClr val="tx1"/>
                  </a:solidFill>
                  <a:latin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对话气泡: 圆角矩形 56">
                <a:extLst>
                  <a:ext uri="{FF2B5EF4-FFF2-40B4-BE49-F238E27FC236}">
                    <a16:creationId xmlns:a16="http://schemas.microsoft.com/office/drawing/2014/main" id="{D8BD088F-56F3-40E6-8845-A11908C6D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54562" y="4754227"/>
                <a:ext cx="1913690" cy="510309"/>
              </a:xfrm>
              <a:prstGeom prst="wedgeRoundRectCallout">
                <a:avLst>
                  <a:gd name="adj1" fmla="val -20959"/>
                  <a:gd name="adj2" fmla="val 84492"/>
                  <a:gd name="adj3" fmla="val 16667"/>
                </a:avLst>
              </a:prstGeom>
              <a:blipFill>
                <a:blip r:embed="rId8"/>
                <a:stretch>
                  <a:fillRect t="-7692"/>
                </a:stretch>
              </a:blipFill>
              <a:ln w="15875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文本框 57">
            <a:extLst>
              <a:ext uri="{FF2B5EF4-FFF2-40B4-BE49-F238E27FC236}">
                <a16:creationId xmlns:a16="http://schemas.microsoft.com/office/drawing/2014/main" id="{C2BBDF74-C755-4BD0-B5EC-3BAFD38D2F7A}"/>
              </a:ext>
            </a:extLst>
          </p:cNvPr>
          <p:cNvSpPr txBox="1"/>
          <p:nvPr/>
        </p:nvSpPr>
        <p:spPr>
          <a:xfrm>
            <a:off x="1682222" y="5667579"/>
            <a:ext cx="226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Helvetica" panose="020B0604020202020204" pitchFamily="34" charset="0"/>
              </a:rPr>
              <a:t>No absolute BRs</a:t>
            </a:r>
            <a:endParaRPr lang="zh-CN" altLang="en-US" dirty="0">
              <a:latin typeface="Helvetica" panose="020B0604020202020204" pitchFamily="34" charset="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A17F90AD-096E-4A5D-BBDF-E8599158A4C4}"/>
              </a:ext>
            </a:extLst>
          </p:cNvPr>
          <p:cNvSpPr/>
          <p:nvPr/>
        </p:nvSpPr>
        <p:spPr>
          <a:xfrm>
            <a:off x="2985020" y="4348187"/>
            <a:ext cx="2882275" cy="30777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</a:pPr>
            <a:r>
              <a:rPr lang="en-US" altLang="zh-CN" sz="1400" i="1" dirty="0" err="1"/>
              <a:t>Belle</a:t>
            </a:r>
            <a:r>
              <a:rPr lang="en-US" altLang="zh-CN" sz="1400" dirty="0" err="1"/>
              <a:t>,</a:t>
            </a:r>
            <a:r>
              <a:rPr lang="en-US" altLang="zh-CN" sz="1400" i="1" dirty="0" err="1"/>
              <a:t>PRL</a:t>
            </a:r>
            <a:r>
              <a:rPr lang="en-US" altLang="zh-CN" sz="1400" i="1" dirty="0"/>
              <a:t>(2014)</a:t>
            </a:r>
            <a:r>
              <a:rPr lang="en-US" altLang="zh-CN" sz="1400" dirty="0"/>
              <a:t>;</a:t>
            </a:r>
            <a:r>
              <a:rPr lang="en-US" altLang="zh-CN" sz="1400" i="1" dirty="0"/>
              <a:t>BESIII,PRL(2016) </a:t>
            </a:r>
            <a:endParaRPr lang="zh-CN" altLang="en-US" sz="1400" i="1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E45BEC84-F3F0-4FDC-A353-394E507C22FA}"/>
              </a:ext>
            </a:extLst>
          </p:cNvPr>
          <p:cNvSpPr/>
          <p:nvPr/>
        </p:nvSpPr>
        <p:spPr>
          <a:xfrm>
            <a:off x="5986405" y="4354858"/>
            <a:ext cx="1621176" cy="30777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</a:pPr>
            <a:r>
              <a:rPr lang="en-US" altLang="zh-CN" sz="1400" i="1" dirty="0" err="1"/>
              <a:t>Belle</a:t>
            </a:r>
            <a:r>
              <a:rPr lang="en-US" altLang="zh-CN" sz="1400" dirty="0" err="1"/>
              <a:t>,</a:t>
            </a:r>
            <a:r>
              <a:rPr lang="en-US" altLang="zh-CN" sz="1400" i="1" dirty="0" err="1"/>
              <a:t>PRL</a:t>
            </a:r>
            <a:r>
              <a:rPr lang="en-US" altLang="zh-CN" sz="1400" i="1" dirty="0"/>
              <a:t>(2019) </a:t>
            </a:r>
            <a:endParaRPr lang="zh-CN" altLang="en-US" sz="1400" i="1" dirty="0"/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02F3C001-1054-4961-9658-620B6F20491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880" r="40077" b="50859"/>
          <a:stretch/>
        </p:blipFill>
        <p:spPr>
          <a:xfrm>
            <a:off x="6214397" y="5895487"/>
            <a:ext cx="2555799" cy="257459"/>
          </a:xfrm>
          <a:prstGeom prst="rect">
            <a:avLst/>
          </a:prstGeom>
        </p:spPr>
      </p:pic>
      <p:sp>
        <p:nvSpPr>
          <p:cNvPr id="62" name="流程图: 联系 10">
            <a:extLst>
              <a:ext uri="{FF2B5EF4-FFF2-40B4-BE49-F238E27FC236}">
                <a16:creationId xmlns:a16="http://schemas.microsoft.com/office/drawing/2014/main" id="{43570C78-9A9B-4CF6-9F31-D878E284A3E3}"/>
              </a:ext>
            </a:extLst>
          </p:cNvPr>
          <p:cNvSpPr/>
          <p:nvPr/>
        </p:nvSpPr>
        <p:spPr>
          <a:xfrm>
            <a:off x="8110651" y="5444549"/>
            <a:ext cx="218089" cy="16065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6DF8437D-359C-4F7B-82B8-21FEAF0F5DCC}"/>
              </a:ext>
            </a:extLst>
          </p:cNvPr>
          <p:cNvCxnSpPr/>
          <p:nvPr/>
        </p:nvCxnSpPr>
        <p:spPr>
          <a:xfrm>
            <a:off x="3496364" y="5427411"/>
            <a:ext cx="2179" cy="160652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1F10E60E-CF28-4B31-889F-6382642B1D85}"/>
              </a:ext>
            </a:extLst>
          </p:cNvPr>
          <p:cNvCxnSpPr/>
          <p:nvPr/>
        </p:nvCxnSpPr>
        <p:spPr>
          <a:xfrm>
            <a:off x="2088784" y="5427411"/>
            <a:ext cx="2179" cy="160652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25E10200-D7EC-4552-8F28-5EADD5E8A0D6}"/>
              </a:ext>
            </a:extLst>
          </p:cNvPr>
          <p:cNvCxnSpPr>
            <a:cxnSpLocks/>
          </p:cNvCxnSpPr>
          <p:nvPr/>
        </p:nvCxnSpPr>
        <p:spPr>
          <a:xfrm>
            <a:off x="8232836" y="5616443"/>
            <a:ext cx="0" cy="2652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>
            <a:extLst>
              <a:ext uri="{FF2B5EF4-FFF2-40B4-BE49-F238E27FC236}">
                <a16:creationId xmlns:a16="http://schemas.microsoft.com/office/drawing/2014/main" id="{FF9C0E0F-F715-453B-AC94-EE8556C99EAA}"/>
              </a:ext>
            </a:extLst>
          </p:cNvPr>
          <p:cNvSpPr txBox="1"/>
          <p:nvPr/>
        </p:nvSpPr>
        <p:spPr>
          <a:xfrm flipH="1">
            <a:off x="112600" y="33666"/>
            <a:ext cx="2390319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Introduction</a:t>
            </a:r>
            <a:r>
              <a:rPr lang="en-US" altLang="zh-CN"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8" name="图片 67">
            <a:extLst>
              <a:ext uri="{FF2B5EF4-FFF2-40B4-BE49-F238E27FC236}">
                <a16:creationId xmlns:a16="http://schemas.microsoft.com/office/drawing/2014/main" id="{89014017-3C1A-474B-AF93-8E84CD75B8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27250" y="1646511"/>
            <a:ext cx="3250005" cy="249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1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 animBg="1"/>
      <p:bldP spid="44" grpId="0" animBg="1"/>
      <p:bldP spid="45" grpId="0" animBg="1"/>
      <p:bldP spid="54" grpId="0"/>
      <p:bldP spid="55" grpId="0" animBg="1"/>
      <p:bldP spid="57" grpId="0" animBg="1"/>
      <p:bldP spid="58" grpId="0"/>
      <p:bldP spid="59" grpId="0" animBg="1"/>
      <p:bldP spid="60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0ED3FA3-FF0C-4257-BDBA-A1879D7F2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574" y="933428"/>
            <a:ext cx="2787222" cy="19088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762DC45-AC70-4E46-9709-0C3CAFCCF85E}"/>
                  </a:ext>
                </a:extLst>
              </p:cNvPr>
              <p:cNvSpPr txBox="1"/>
              <p:nvPr/>
            </p:nvSpPr>
            <p:spPr>
              <a:xfrm>
                <a:off x="45650" y="625115"/>
                <a:ext cx="8557720" cy="5957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zh-CN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Long-distance contribution of FCNC processes;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be heavily suppressed in the Standard Model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/>
                  <a:t>Enhancement by effects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beyond the SM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/>
                  <a:t>Enhancement by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long-distance contributions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endPara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endPara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endPara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endPara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endPara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endPara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endPara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[1] R. </a:t>
                </a:r>
                <a:r>
                  <a:rPr lang="en-US" altLang="zh-CN" sz="16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Aaij</a:t>
                </a:r>
                <a:r>
                  <a:rPr lang="en-US" altLang="zh-CN" sz="1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al. [</a:t>
                </a:r>
                <a:r>
                  <a:rPr lang="en-US" altLang="zh-CN" sz="16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LHCb</a:t>
                </a:r>
                <a:r>
                  <a:rPr lang="en-US" altLang="zh-CN" sz="1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Collaboration], PRD 97, 091101 (2018) [arXiv:1712.07938 [hep-ex]].</a:t>
                </a:r>
                <a:endPara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[2] R. N. </a:t>
                </a:r>
                <a:r>
                  <a:rPr lang="en-US" altLang="zh-CN" sz="16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Faustov</a:t>
                </a:r>
                <a:r>
                  <a:rPr lang="en-US" altLang="zh-CN" sz="1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V. O. </a:t>
                </a:r>
                <a:r>
                  <a:rPr lang="en-US" altLang="zh-CN" sz="16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Galkin</a:t>
                </a:r>
                <a:r>
                  <a:rPr lang="en-US" altLang="zh-CN" sz="1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EPJC 78, 527 (2018) [arXiv:1805.02516 [hep-</a:t>
                </a:r>
                <a:r>
                  <a:rPr lang="en-US" altLang="zh-CN" sz="16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en-US" altLang="zh-CN" sz="1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]].</a:t>
                </a:r>
                <a:endPara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762DC45-AC70-4E46-9709-0C3CAFCCF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0" y="625115"/>
                <a:ext cx="8557720" cy="5957400"/>
              </a:xfrm>
              <a:prstGeom prst="rect">
                <a:avLst/>
              </a:prstGeom>
              <a:blipFill>
                <a:blip r:embed="rId4"/>
                <a:stretch>
                  <a:fillRect l="-926" b="-4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421AE260-1A6D-4048-B176-A64AA931D584}"/>
              </a:ext>
            </a:extLst>
          </p:cNvPr>
          <p:cNvSpPr txBox="1"/>
          <p:nvPr/>
        </p:nvSpPr>
        <p:spPr>
          <a:xfrm flipH="1">
            <a:off x="112600" y="33666"/>
            <a:ext cx="2390319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Introduction</a:t>
            </a:r>
            <a:r>
              <a:rPr lang="en-US" altLang="zh-CN"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EB171-7C0C-4B9E-8C6A-FFE183912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76" y="2947612"/>
            <a:ext cx="4301686" cy="26532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6B7490-B6ED-47D8-B5B0-D93C1231A6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654" y="2945943"/>
            <a:ext cx="4147142" cy="2578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21A2362-489A-41FE-B087-C7CE58AA8F00}"/>
                  </a:ext>
                </a:extLst>
              </p:cNvPr>
              <p:cNvSpPr txBox="1"/>
              <p:nvPr/>
            </p:nvSpPr>
            <p:spPr>
              <a:xfrm>
                <a:off x="1307759" y="4468546"/>
                <a:ext cx="8227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region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21A2362-489A-41FE-B087-C7CE58AA8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759" y="4468546"/>
                <a:ext cx="822789" cy="276999"/>
              </a:xfrm>
              <a:prstGeom prst="rect">
                <a:avLst/>
              </a:prstGeom>
              <a:blipFill>
                <a:blip r:embed="rId7"/>
                <a:stretch>
                  <a:fillRect l="-7463" t="-28889" r="-18657" b="-5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97800DA-E2E6-4E0F-8B77-6A07ECDE7394}"/>
                  </a:ext>
                </a:extLst>
              </p:cNvPr>
              <p:cNvSpPr txBox="1"/>
              <p:nvPr/>
            </p:nvSpPr>
            <p:spPr>
              <a:xfrm>
                <a:off x="2785470" y="3225985"/>
                <a:ext cx="8130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region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97800DA-E2E6-4E0F-8B77-6A07ECDE7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470" y="3225985"/>
                <a:ext cx="813043" cy="276999"/>
              </a:xfrm>
              <a:prstGeom prst="rect">
                <a:avLst/>
              </a:prstGeom>
              <a:blipFill>
                <a:blip r:embed="rId8"/>
                <a:stretch>
                  <a:fillRect l="-13534" t="-28261" r="-18045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48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7031193-75D9-4875-B2D8-B02AE73AFABC}"/>
              </a:ext>
            </a:extLst>
          </p:cNvPr>
          <p:cNvSpPr txBox="1"/>
          <p:nvPr/>
        </p:nvSpPr>
        <p:spPr>
          <a:xfrm flipH="1">
            <a:off x="112600" y="33666"/>
            <a:ext cx="213001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Framework </a:t>
            </a:r>
            <a:r>
              <a:rPr lang="en-US" altLang="zh-CN"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58BE3AAE-9342-4FFC-B38C-C2B87B23FFD7}"/>
                  </a:ext>
                </a:extLst>
              </p:cNvPr>
              <p:cNvSpPr txBox="1"/>
              <p:nvPr/>
            </p:nvSpPr>
            <p:spPr>
              <a:xfrm>
                <a:off x="20019" y="565049"/>
                <a:ext cx="9078121" cy="6080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Final-state interaction: long distance non-perturbative effects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non-leptonic weak decays of charmed baryons are induced by the charge currents at the tree level,</a:t>
                </a: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Wilson coefficients including the short-distance QCD dynamic;</a:t>
                </a:r>
              </a:p>
              <a:p>
                <a:pPr marL="800100" lvl="1" indent="-3429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four-fermion operators;</a:t>
                </a:r>
              </a:p>
              <a:p>
                <a:pPr marL="800100" lvl="1" indent="-3429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30000"/>
                  </a:lnSpc>
                  <a:buFont typeface="Wingdings" panose="05000000000000000000" pitchFamily="2" charset="2"/>
                  <a:buChar char="ü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Hadronic matrix element</a:t>
                </a: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penguin contributions suppressed by CKM matrix elements.</a:t>
                </a: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58BE3AAE-9342-4FFC-B38C-C2B87B23F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9" y="565049"/>
                <a:ext cx="9078121" cy="6080960"/>
              </a:xfrm>
              <a:prstGeom prst="rect">
                <a:avLst/>
              </a:prstGeom>
              <a:blipFill>
                <a:blip r:embed="rId3"/>
                <a:stretch>
                  <a:fillRect l="-873" r="-1612" b="-1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图片 47">
            <a:extLst>
              <a:ext uri="{FF2B5EF4-FFF2-40B4-BE49-F238E27FC236}">
                <a16:creationId xmlns:a16="http://schemas.microsoft.com/office/drawing/2014/main" id="{A4BD1F81-BB99-47BD-9A81-563BBAAC1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07" y="2102454"/>
            <a:ext cx="7330586" cy="85198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971C951-7D43-4A8A-A20A-737BF67FA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242" y="4026920"/>
            <a:ext cx="7712107" cy="498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E89320EA-BD41-4A08-A771-A796FE8F83BB}"/>
                  </a:ext>
                </a:extLst>
              </p:cNvPr>
              <p:cNvSpPr/>
              <p:nvPr/>
            </p:nvSpPr>
            <p:spPr>
              <a:xfrm>
                <a:off x="814242" y="5290430"/>
                <a:ext cx="6404638" cy="862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bSup>
                        <m:sSub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𝑢𝑞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=1,2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d>
                        <m:dPr>
                          <m:begChr m:val="⟨"/>
                          <m:endChr m:val="⟩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  <m: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E89320EA-BD41-4A08-A771-A796FE8F83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42" y="5290430"/>
                <a:ext cx="6404638" cy="862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10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C0217B1-8850-4C18-A9AA-AC1355FD2E3E}"/>
              </a:ext>
            </a:extLst>
          </p:cNvPr>
          <p:cNvSpPr txBox="1"/>
          <p:nvPr/>
        </p:nvSpPr>
        <p:spPr>
          <a:xfrm flipH="1">
            <a:off x="112600" y="33666"/>
            <a:ext cx="213001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Framework </a:t>
            </a:r>
            <a:r>
              <a:rPr lang="en-US" altLang="zh-CN"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3ADE288-F6CB-422B-8EEB-EC28811E1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01" y="2036578"/>
            <a:ext cx="2379787" cy="191233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84E9D31-601A-4A1B-9662-FCB5FD863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472" y="2030914"/>
            <a:ext cx="2325207" cy="20125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D5F09A-6794-4C9D-8C24-06ACCA3E3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684" y="2159086"/>
            <a:ext cx="2295196" cy="18844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201910B-A36D-4510-A6C9-A4BB93F56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474" y="4470892"/>
            <a:ext cx="2114773" cy="18409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A587B0B-B0FD-4BE6-9EC9-174ACEB8DD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1661" y="4322018"/>
            <a:ext cx="2325207" cy="20700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A8418C-429D-4A86-AB34-76FB1C228C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4791" y="4470892"/>
            <a:ext cx="2332089" cy="192116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1A40ED5-EAC4-42DD-B116-E7BEF63CB22E}"/>
              </a:ext>
            </a:extLst>
          </p:cNvPr>
          <p:cNvSpPr/>
          <p:nvPr/>
        </p:nvSpPr>
        <p:spPr>
          <a:xfrm>
            <a:off x="0" y="618441"/>
            <a:ext cx="91440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Tree-level topological diagram for two-body non-leptonic weak decays of charmed baryons two a light-baryon and a meson,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D0ABEE4-B543-4168-BE7F-F9292C647378}"/>
              </a:ext>
            </a:extLst>
          </p:cNvPr>
          <p:cNvSpPr/>
          <p:nvPr/>
        </p:nvSpPr>
        <p:spPr>
          <a:xfrm>
            <a:off x="59205" y="618441"/>
            <a:ext cx="8962542" cy="445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calculate: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-distance contribution: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factorization hypothesis;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general, the weak decay amplitudes have the following parameterization form: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7031193-75D9-4875-B2D8-B02AE73AFABC}"/>
              </a:ext>
            </a:extLst>
          </p:cNvPr>
          <p:cNvSpPr txBox="1"/>
          <p:nvPr/>
        </p:nvSpPr>
        <p:spPr>
          <a:xfrm flipH="1">
            <a:off x="112600" y="33666"/>
            <a:ext cx="213001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Framework </a:t>
            </a:r>
            <a:r>
              <a:rPr lang="en-US" altLang="zh-CN"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A03501C0-C089-4A97-A805-E2ADB6450A98}"/>
                  </a:ext>
                </a:extLst>
              </p:cNvPr>
              <p:cNvSpPr/>
              <p:nvPr/>
            </p:nvSpPr>
            <p:spPr>
              <a:xfrm>
                <a:off x="201510" y="3034751"/>
                <a:ext cx="9121904" cy="728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𝑒𝑓𝑓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ℬ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bSup>
                        <m:sSub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𝑢𝑞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0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CN" sz="20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0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A03501C0-C089-4A97-A805-E2ADB6450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10" y="3034751"/>
                <a:ext cx="9121904" cy="7280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52F9DCB-38E4-461F-BB12-CF28E0B72624}"/>
                  </a:ext>
                </a:extLst>
              </p:cNvPr>
              <p:cNvSpPr/>
              <p:nvPr/>
            </p:nvSpPr>
            <p:spPr>
              <a:xfrm>
                <a:off x="587122" y="1751982"/>
                <a:ext cx="5437437" cy="862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bSup>
                        <m:sSub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𝑢𝑞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=1,2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d>
                        <m:dPr>
                          <m:begChr m:val="⟨"/>
                          <m:endChr m:val="⟩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52F9DCB-38E4-461F-BB12-CF28E0B72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22" y="1751982"/>
                <a:ext cx="5437437" cy="862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AD26A14-841D-4FEF-85E0-2C3039739D8C}"/>
              </a:ext>
            </a:extLst>
          </p:cNvPr>
          <p:cNvCxnSpPr>
            <a:cxnSpLocks/>
          </p:cNvCxnSpPr>
          <p:nvPr/>
        </p:nvCxnSpPr>
        <p:spPr>
          <a:xfrm>
            <a:off x="4394084" y="2462107"/>
            <a:ext cx="15528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95E4169F-087E-49F4-A2A6-E2F66732D26F}"/>
              </a:ext>
            </a:extLst>
          </p:cNvPr>
          <p:cNvCxnSpPr>
            <a:cxnSpLocks/>
          </p:cNvCxnSpPr>
          <p:nvPr/>
        </p:nvCxnSpPr>
        <p:spPr>
          <a:xfrm>
            <a:off x="4394084" y="3674551"/>
            <a:ext cx="21418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401A012-398F-4FF4-AA6C-1B4A37ED9F43}"/>
              </a:ext>
            </a:extLst>
          </p:cNvPr>
          <p:cNvCxnSpPr>
            <a:cxnSpLocks/>
          </p:cNvCxnSpPr>
          <p:nvPr/>
        </p:nvCxnSpPr>
        <p:spPr>
          <a:xfrm>
            <a:off x="6671417" y="3674551"/>
            <a:ext cx="21418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C7DD5EFA-706A-45D5-9C85-CC59499B3AF8}"/>
              </a:ext>
            </a:extLst>
          </p:cNvPr>
          <p:cNvSpPr txBox="1"/>
          <p:nvPr/>
        </p:nvSpPr>
        <p:spPr>
          <a:xfrm>
            <a:off x="2031271" y="2653343"/>
            <a:ext cx="269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factorization hypothesis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8CC7D09-87A2-42F5-9E03-808EDBCEB8CD}"/>
              </a:ext>
            </a:extLst>
          </p:cNvPr>
          <p:cNvSpPr txBox="1"/>
          <p:nvPr/>
        </p:nvSpPr>
        <p:spPr>
          <a:xfrm>
            <a:off x="4617725" y="3671749"/>
            <a:ext cx="1783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decay constant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52EBE2D-F2ED-4FD6-A9F5-97240276620C}"/>
              </a:ext>
            </a:extLst>
          </p:cNvPr>
          <p:cNvSpPr txBox="1"/>
          <p:nvPr/>
        </p:nvSpPr>
        <p:spPr>
          <a:xfrm>
            <a:off x="7023773" y="3671749"/>
            <a:ext cx="1541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form factors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14FE9F7D-C00A-4472-A36A-248A29574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123" y="1697240"/>
            <a:ext cx="1768624" cy="1421216"/>
          </a:xfrm>
          <a:prstGeom prst="rect">
            <a:avLst/>
          </a:prstGeom>
        </p:spPr>
      </p:pic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B4479A47-52B1-4D4A-B298-C82E2DFDE583}"/>
              </a:ext>
            </a:extLst>
          </p:cNvPr>
          <p:cNvCxnSpPr>
            <a:cxnSpLocks/>
          </p:cNvCxnSpPr>
          <p:nvPr/>
        </p:nvCxnSpPr>
        <p:spPr>
          <a:xfrm>
            <a:off x="5285170" y="2534374"/>
            <a:ext cx="2223589" cy="61871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5900F64A-E47D-48A6-B9FB-1764A6C3D4E9}"/>
              </a:ext>
            </a:extLst>
          </p:cNvPr>
          <p:cNvCxnSpPr>
            <a:cxnSpLocks/>
          </p:cNvCxnSpPr>
          <p:nvPr/>
        </p:nvCxnSpPr>
        <p:spPr>
          <a:xfrm>
            <a:off x="4913570" y="2523462"/>
            <a:ext cx="0" cy="64791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>
            <a:extLst>
              <a:ext uri="{FF2B5EF4-FFF2-40B4-BE49-F238E27FC236}">
                <a16:creationId xmlns:a16="http://schemas.microsoft.com/office/drawing/2014/main" id="{C505B0D7-6F38-4FEE-ADAE-FF825BF4AE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49546" flipV="1">
            <a:off x="7632530" y="2045238"/>
            <a:ext cx="1060855" cy="50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8C5910F-A52C-464F-A39B-84893F652FA4}"/>
                  </a:ext>
                </a:extLst>
              </p:cNvPr>
              <p:cNvSpPr txBox="1"/>
              <p:nvPr/>
            </p:nvSpPr>
            <p:spPr>
              <a:xfrm>
                <a:off x="587122" y="5245361"/>
                <a:ext cx="3934923" cy="336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8C5910F-A52C-464F-A39B-84893F652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22" y="5245361"/>
                <a:ext cx="3934923" cy="336182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8EFAE72-3408-4538-B5CD-E6A50BBA803B}"/>
                  </a:ext>
                </a:extLst>
              </p:cNvPr>
              <p:cNvSpPr/>
              <p:nvPr/>
            </p:nvSpPr>
            <p:spPr>
              <a:xfrm>
                <a:off x="335302" y="5693921"/>
                <a:ext cx="8564845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8EFAE72-3408-4538-B5CD-E6A50BBA80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02" y="5693921"/>
                <a:ext cx="8564845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77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D0ABEE4-B543-4168-BE7F-F9292C647378}"/>
              </a:ext>
            </a:extLst>
          </p:cNvPr>
          <p:cNvSpPr/>
          <p:nvPr/>
        </p:nvSpPr>
        <p:spPr>
          <a:xfrm>
            <a:off x="25835" y="585556"/>
            <a:ext cx="9118165" cy="603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calculate: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-distance :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re-scattering mechanism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quark level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hadron level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Adopting optical theorem to calculate the triangle diagrams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7031193-75D9-4875-B2D8-B02AE73AFABC}"/>
              </a:ext>
            </a:extLst>
          </p:cNvPr>
          <p:cNvSpPr txBox="1"/>
          <p:nvPr/>
        </p:nvSpPr>
        <p:spPr>
          <a:xfrm flipH="1">
            <a:off x="112600" y="33666"/>
            <a:ext cx="213001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Framework </a:t>
            </a:r>
            <a:r>
              <a:rPr lang="en-US" altLang="zh-CN"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AC4476A-AF02-4D69-8D5F-C8324D4B0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44" y="1916750"/>
            <a:ext cx="1858092" cy="165753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C8B112F-8975-49F7-9951-B2EB6D77D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960" y="1937150"/>
            <a:ext cx="1897187" cy="16371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390EB22-D2F2-410C-8CE0-C8B9FE8FA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964" y="1937150"/>
            <a:ext cx="1849676" cy="163713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AB1DCE9-9D80-45B3-A369-EABA78968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9605" y="1940035"/>
            <a:ext cx="1797510" cy="158338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80D5668-AD40-4D63-ADCB-AD79EC7AD2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910" y="4306232"/>
            <a:ext cx="3843090" cy="173572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098A0B7-996A-43A5-81F2-0EF45A8A97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4556" y="4295410"/>
            <a:ext cx="4012167" cy="160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6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6926</TotalTime>
  <Words>1657</Words>
  <Application>Microsoft Office PowerPoint</Application>
  <PresentationFormat>全屏显示(4:3)</PresentationFormat>
  <Paragraphs>354</Paragraphs>
  <Slides>17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等线</vt:lpstr>
      <vt:lpstr>等线 Light</vt:lpstr>
      <vt:lpstr>黑体</vt:lpstr>
      <vt:lpstr>华文中宋</vt:lpstr>
      <vt:lpstr>楷体</vt:lpstr>
      <vt:lpstr>宋体</vt:lpstr>
      <vt:lpstr>微软雅黑</vt:lpstr>
      <vt:lpstr>Arial</vt:lpstr>
      <vt:lpstr>Calibri</vt:lpstr>
      <vt:lpstr>Calibri Light</vt:lpstr>
      <vt:lpstr>Cambria Math</vt:lpstr>
      <vt:lpstr>Helvetica</vt:lpstr>
      <vt:lpstr>Times New Roman</vt:lpstr>
      <vt:lpstr>Wingdings</vt:lpstr>
      <vt:lpstr>Wingdings 2</vt:lpstr>
      <vt:lpstr>Office 主题​​</vt:lpstr>
      <vt:lpstr>自定义设计方案</vt:lpstr>
      <vt:lpstr>AxMath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jiacp</dc:creator>
  <cp:lastModifiedBy>jiacp</cp:lastModifiedBy>
  <cp:revision>635</cp:revision>
  <cp:lastPrinted>2019-05-26T00:29:00Z</cp:lastPrinted>
  <dcterms:created xsi:type="dcterms:W3CDTF">2019-05-20T03:05:00Z</dcterms:created>
  <dcterms:modified xsi:type="dcterms:W3CDTF">2021-07-12T05:04:43Z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