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3" r:id="rId8"/>
    <p:sldId id="284" r:id="rId9"/>
    <p:sldId id="261" r:id="rId10"/>
    <p:sldId id="262" r:id="rId11"/>
    <p:sldId id="263" r:id="rId12"/>
    <p:sldId id="267" r:id="rId13"/>
    <p:sldId id="275" r:id="rId14"/>
    <p:sldId id="276" r:id="rId15"/>
    <p:sldId id="277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4116E0-9D3A-4F78-B186-EFEC40F95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D9359E-A6E7-4B1B-AAA8-AC1D475E3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9346FF-774C-4465-ACF5-F457225B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C401-FAA4-4A2E-9367-BC34C1709157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B41C52-6B28-4EDD-BFA4-65246E80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CC38D-4E46-4B92-80F5-107854C2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F02-E618-4907-9EE4-4DBABF2CB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88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8B44EE-DEC3-4188-8914-04F0659F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F57102-CA6A-46E6-A6B9-237FD6FAD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85E7C5-9128-41B8-BA32-2AA31981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C401-FAA4-4A2E-9367-BC34C1709157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199D14-02FC-4025-B996-E7EED02D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040854-E951-46DC-9F1F-3C550278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F02-E618-4907-9EE4-4DBABF2CB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39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3AEE5EE-00AC-491A-8E92-32158829A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D00D69-563D-4D9D-8A4D-8DB6B16A4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70E889-1F06-43FA-94FA-20268BB9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C401-FAA4-4A2E-9367-BC34C1709157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3ED114-F0EA-4220-A395-EB9EF34E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B055C5-0AE0-405D-92C3-39BF00D8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F02-E618-4907-9EE4-4DBABF2CB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55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0792F-3FAC-440A-AFF3-F1B90500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513800-789B-446B-9413-CC7D5E49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FA3E32-8F94-49A1-AD38-57BDB55F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C401-FAA4-4A2E-9367-BC34C1709157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F9B6F2-81E3-4487-BDA8-6617EEB0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BBC653-3161-4BEF-87C6-E0ED80C4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F02-E618-4907-9EE4-4DBABF2CB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24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68C0E1-41B4-48D6-B5E8-EDB8A7B8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85196F-80B9-4D6E-B12C-7709862A8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40552F-CE0D-4B78-96ED-B0141A39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C401-FAA4-4A2E-9367-BC34C1709157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ED5345-2D8C-4D46-9B26-F22B902B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F7D99A-03C3-4892-A4D7-C957C2E3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F02-E618-4907-9EE4-4DBABF2CB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23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C82496-A17A-42BB-9971-DE52F0C5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F2665A-75FA-47E8-A1B3-CC85A0940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616415-B67A-4A3D-BEC2-B15977739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E71959-B651-4A95-9793-22E09EA3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C401-FAA4-4A2E-9367-BC34C1709157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CB3419-0CA1-46CA-A815-E6472957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76F096-DC51-434C-ABC7-AB6AF700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F02-E618-4907-9EE4-4DBABF2CB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38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B12BD7-184C-4BB2-B7F2-9ACE07D1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258C3D-E8B0-4677-A77F-5F8559A3F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E42906-D675-42EB-9A59-96356877F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A0B25A2-ADEC-49CF-88EF-9D65073F1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F57CFB-B837-4758-A5E5-3C6BB88CF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7055DB-A5D9-428A-A2BE-45699D5C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C401-FAA4-4A2E-9367-BC34C1709157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6DC9AB-FA27-431B-A696-767E7E81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F348B5-D7D7-400B-B3C1-082E0612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F02-E618-4907-9EE4-4DBABF2CB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58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A53BE2-243D-43C2-B5DA-E5AC4F3F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308C83-55A3-4395-B315-88798B0E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C401-FAA4-4A2E-9367-BC34C1709157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DFA1AE-CC1F-4F78-9407-C4BB92CF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89FA74-C31B-4B10-9688-0916A110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F02-E618-4907-9EE4-4DBABF2CB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54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C95D079-FC1E-4551-A787-339FCA23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C401-FAA4-4A2E-9367-BC34C1709157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C40AC3-284A-4F1A-B317-3F9CE4E6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1A5120-E02E-4747-9A35-7855AECD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F02-E618-4907-9EE4-4DBABF2CB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09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CDAFA6-72DD-4D0D-9968-8777A9E9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D4A3A-3169-4CFD-8AA6-A2253B68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754BD0-82BE-4E55-849F-6E05D088B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48429C-80A7-47AC-9D25-ADF97451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C401-FAA4-4A2E-9367-BC34C1709157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7550F1-259C-4FC8-AAA9-D8085299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6366A4-8049-4BE1-B79A-B9AFD83F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F02-E618-4907-9EE4-4DBABF2CB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40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54A8F0-60D6-44B1-BF14-DE019876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6B048E8-5456-4981-A23D-1C9197E5B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F75CA1-20CB-4BAF-B961-87053DB1A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50CECD-B1A3-4A38-AF4E-CFE8C5FB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C401-FAA4-4A2E-9367-BC34C1709157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1F2CC8-2913-46AA-B8D9-0D8FC2BE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5A6669-FDBD-4C39-8A90-F8AEFADB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BF02-E618-4907-9EE4-4DBABF2CB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9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773F96-A1A0-45A8-9272-DCD1B28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0EB0FF-DD64-4102-8C5B-730D1DDBE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C14BF9-B31E-4D83-8031-209BD132D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C401-FAA4-4A2E-9367-BC34C1709157}" type="datetimeFigureOut">
              <a:rPr lang="zh-CN" altLang="en-US" smtClean="0"/>
              <a:t>2021/7/12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891C62-1971-4CA5-AEFF-E795EB04F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F8B9A3-C2D8-4E65-95E9-D3A249462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BF02-E618-4907-9EE4-4DBABF2CB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55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11" Type="http://schemas.openxmlformats.org/officeDocument/2006/relationships/image" Target="../media/image32.png"/><Relationship Id="rId5" Type="http://schemas.openxmlformats.org/officeDocument/2006/relationships/image" Target="../media/image73.png"/><Relationship Id="rId10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10.PNG"/><Relationship Id="rId7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00.png"/><Relationship Id="rId7" Type="http://schemas.openxmlformats.org/officeDocument/2006/relationships/image" Target="../media/image13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20.png"/><Relationship Id="rId4" Type="http://schemas.openxmlformats.org/officeDocument/2006/relationships/image" Target="../media/image1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B3566A-0B19-4BA8-B3FB-45347D3C7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Hunt for “light” heavy neutrino at </a:t>
            </a:r>
            <a:r>
              <a:rPr lang="en-US" altLang="zh-CN" i="1" dirty="0"/>
              <a:t>Z</a:t>
            </a:r>
            <a:r>
              <a:rPr lang="en-US" altLang="zh-CN" dirty="0"/>
              <a:t>-factories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EC7036-E663-468D-9C15-29D6C80F6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           </a:t>
            </a:r>
            <a:r>
              <a:rPr lang="zh-CN" altLang="en-US" dirty="0"/>
              <a:t>沈胤发                  导师：秦溱副教授</a:t>
            </a:r>
            <a:endParaRPr lang="en-US" altLang="zh-CN" dirty="0"/>
          </a:p>
          <a:p>
            <a:r>
              <a:rPr lang="zh-CN" altLang="en-US" dirty="0"/>
              <a:t>华中科技大学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112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25A73-8827-4A1D-B2BE-18486FF7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3.Process at </a:t>
            </a:r>
            <a:r>
              <a:rPr lang="en-US" altLang="zh-CN" i="1" dirty="0"/>
              <a:t>Z</a:t>
            </a:r>
            <a:r>
              <a:rPr lang="en-US" altLang="zh-CN" dirty="0"/>
              <a:t> factories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7B0363-5407-4053-B2DF-88BDA6BB7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30" y="2501799"/>
            <a:ext cx="3840904" cy="28057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C705E0A-970F-4022-94FD-DFAD59F819A8}"/>
                  </a:ext>
                </a:extLst>
              </p:cNvPr>
              <p:cNvSpPr txBox="1"/>
              <p:nvPr/>
            </p:nvSpPr>
            <p:spPr>
              <a:xfrm>
                <a:off x="5670645" y="3166018"/>
                <a:ext cx="114868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i="1" smtClean="0">
                          <a:latin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C705E0A-970F-4022-94FD-DFAD59F81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645" y="3166018"/>
                <a:ext cx="1148687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1D65BED-E5FA-42CD-9010-042B76D560B3}"/>
                  </a:ext>
                </a:extLst>
              </p:cNvPr>
              <p:cNvSpPr txBox="1"/>
              <p:nvPr/>
            </p:nvSpPr>
            <p:spPr>
              <a:xfrm>
                <a:off x="7226492" y="3319906"/>
                <a:ext cx="98491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1D65BED-E5FA-42CD-9010-042B76D5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492" y="3319906"/>
                <a:ext cx="98491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833806-8999-4747-BCBE-9987E0A415C3}"/>
                  </a:ext>
                </a:extLst>
              </p:cNvPr>
              <p:cNvSpPr txBox="1"/>
              <p:nvPr/>
            </p:nvSpPr>
            <p:spPr>
              <a:xfrm>
                <a:off x="2255937" y="5420435"/>
                <a:ext cx="28110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9833806-8999-4747-BCBE-9987E0A41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937" y="5420435"/>
                <a:ext cx="2811090" cy="276999"/>
              </a:xfrm>
              <a:prstGeom prst="rect">
                <a:avLst/>
              </a:prstGeom>
              <a:blipFill>
                <a:blip r:embed="rId5"/>
                <a:stretch>
                  <a:fillRect l="-651" t="-2174" r="-7158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6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A44FA-9A30-4BB5-B622-055960C1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4.Simulation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11AA0A-4E36-4C3C-9121-AC3A4D5A0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9" y="1510455"/>
            <a:ext cx="5521712" cy="27203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F10EAB3-200A-4AFA-BFC5-2B3FFC97C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12" y="1510455"/>
            <a:ext cx="5467066" cy="27563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90845B3-BCE6-4B4C-9305-6F5047226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92" y="4145309"/>
            <a:ext cx="3369838" cy="24616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A231E17-D267-4703-BDA4-B3CFB63BBCAF}"/>
                  </a:ext>
                </a:extLst>
              </p:cNvPr>
              <p:cNvSpPr txBox="1"/>
              <p:nvPr/>
            </p:nvSpPr>
            <p:spPr>
              <a:xfrm>
                <a:off x="5940600" y="4713027"/>
                <a:ext cx="39813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boost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so large that we should adopt monojet method to analyze!</a:t>
                </a:r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A231E17-D267-4703-BDA4-B3CFB63BB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00" y="4713027"/>
                <a:ext cx="3981321" cy="923330"/>
              </a:xfrm>
              <a:prstGeom prst="rect">
                <a:avLst/>
              </a:prstGeom>
              <a:blipFill>
                <a:blip r:embed="rId5"/>
                <a:stretch>
                  <a:fillRect l="-1378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椭圆 9">
            <a:extLst>
              <a:ext uri="{FF2B5EF4-FFF2-40B4-BE49-F238E27FC236}">
                <a16:creationId xmlns:a16="http://schemas.microsoft.com/office/drawing/2014/main" id="{90BC55E8-9B1A-4CD2-A293-4CABB6E881C3}"/>
              </a:ext>
            </a:extLst>
          </p:cNvPr>
          <p:cNvSpPr/>
          <p:nvPr/>
        </p:nvSpPr>
        <p:spPr>
          <a:xfrm>
            <a:off x="3229970" y="4913194"/>
            <a:ext cx="1469409" cy="1487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3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677D65-05DE-4FFE-AF4A-996CEB7E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3.Simulation: Signal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A45523-79ED-47E5-904A-63E8F0DBE35C}"/>
              </a:ext>
            </a:extLst>
          </p:cNvPr>
          <p:cNvSpPr txBox="1"/>
          <p:nvPr/>
        </p:nvSpPr>
        <p:spPr>
          <a:xfrm>
            <a:off x="3464243" y="5449699"/>
            <a:ext cx="442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Missing energy(mainly neutrinos). It flies back-to-back with the jet .It also looks so “empty”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E6920F7-BA7B-49F2-9702-6150C0261246}"/>
                  </a:ext>
                </a:extLst>
              </p:cNvPr>
              <p:cNvSpPr txBox="1"/>
              <p:nvPr/>
            </p:nvSpPr>
            <p:spPr>
              <a:xfrm>
                <a:off x="6690574" y="1254203"/>
                <a:ext cx="23910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Jet and its size. The hard charged lepton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in it.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E6920F7-BA7B-49F2-9702-6150C0261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574" y="1254203"/>
                <a:ext cx="2391087" cy="923330"/>
              </a:xfrm>
              <a:prstGeom prst="rect">
                <a:avLst/>
              </a:prstGeom>
              <a:blipFill>
                <a:blip r:embed="rId4"/>
                <a:stretch>
                  <a:fillRect l="-2296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C5FB715-91A8-461B-B9A6-80B9BE7AA899}"/>
                  </a:ext>
                </a:extLst>
              </p:cNvPr>
              <p:cNvSpPr txBox="1"/>
              <p:nvPr/>
            </p:nvSpPr>
            <p:spPr>
              <a:xfrm>
                <a:off x="8892773" y="5542500"/>
                <a:ext cx="1903021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C5FB715-91A8-461B-B9A6-80B9BE7AA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773" y="5542500"/>
                <a:ext cx="1903021" cy="299313"/>
              </a:xfrm>
              <a:prstGeom prst="rect">
                <a:avLst/>
              </a:prstGeom>
              <a:blipFill>
                <a:blip r:embed="rId5"/>
                <a:stretch>
                  <a:fillRect l="-2564" r="-2244" b="-26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724ECD4-4B66-4263-B373-7DBA080075B3}"/>
                  </a:ext>
                </a:extLst>
              </p:cNvPr>
              <p:cNvSpPr txBox="1"/>
              <p:nvPr/>
            </p:nvSpPr>
            <p:spPr>
              <a:xfrm>
                <a:off x="8426958" y="6032993"/>
                <a:ext cx="3223575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724ECD4-4B66-4263-B373-7DBA08007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958" y="6032993"/>
                <a:ext cx="3223575" cy="298415"/>
              </a:xfrm>
              <a:prstGeom prst="rect">
                <a:avLst/>
              </a:prstGeom>
              <a:blipFill>
                <a:blip r:embed="rId6"/>
                <a:stretch>
                  <a:fillRect l="-945" r="-1323" b="-20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99C3AB9-F028-4E1C-A27C-9E198370D07A}"/>
                  </a:ext>
                </a:extLst>
              </p:cNvPr>
              <p:cNvSpPr txBox="1"/>
              <p:nvPr/>
            </p:nvSpPr>
            <p:spPr>
              <a:xfrm>
                <a:off x="9775354" y="1566211"/>
                <a:ext cx="233679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99C3AB9-F028-4E1C-A27C-9E198370D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354" y="1566211"/>
                <a:ext cx="2336794" cy="299313"/>
              </a:xfrm>
              <a:prstGeom prst="rect">
                <a:avLst/>
              </a:prstGeom>
              <a:blipFill>
                <a:blip r:embed="rId7"/>
                <a:stretch>
                  <a:fillRect l="-1828" r="-1828" b="-26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06FA36B-CC4A-467A-84F5-93A13613A653}"/>
              </a:ext>
            </a:extLst>
          </p:cNvPr>
          <p:cNvCxnSpPr>
            <a:cxnSpLocks/>
            <a:stCxn id="12" idx="3"/>
            <a:endCxn id="34" idx="1"/>
          </p:cNvCxnSpPr>
          <p:nvPr/>
        </p:nvCxnSpPr>
        <p:spPr>
          <a:xfrm>
            <a:off x="9081661" y="1715868"/>
            <a:ext cx="693693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0DA1E36-F44A-4497-9074-03EA4609B54D}"/>
              </a:ext>
            </a:extLst>
          </p:cNvPr>
          <p:cNvCxnSpPr>
            <a:cxnSpLocks/>
            <a:stCxn id="11" idx="3"/>
            <a:endCxn id="32" idx="1"/>
          </p:cNvCxnSpPr>
          <p:nvPr/>
        </p:nvCxnSpPr>
        <p:spPr>
          <a:xfrm flipV="1">
            <a:off x="7886118" y="5692157"/>
            <a:ext cx="1006655" cy="219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6328A0F5-7137-4121-8C9B-EF3D5F7023EE}"/>
              </a:ext>
            </a:extLst>
          </p:cNvPr>
          <p:cNvCxnSpPr>
            <a:stCxn id="11" idx="3"/>
            <a:endCxn id="33" idx="1"/>
          </p:cNvCxnSpPr>
          <p:nvPr/>
        </p:nvCxnSpPr>
        <p:spPr>
          <a:xfrm>
            <a:off x="7886118" y="5911364"/>
            <a:ext cx="540840" cy="27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691CE107-3FFF-4327-A936-6C95B60D1E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71" y="2419991"/>
            <a:ext cx="2469042" cy="25428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7776D79-2D6C-43FF-BF6E-F5BD722A08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65" y="2327190"/>
            <a:ext cx="4626591" cy="2698071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003731D4-FEF9-4383-911E-1ADACB7D975E}"/>
              </a:ext>
            </a:extLst>
          </p:cNvPr>
          <p:cNvSpPr/>
          <p:nvPr/>
        </p:nvSpPr>
        <p:spPr>
          <a:xfrm>
            <a:off x="8892773" y="3703093"/>
            <a:ext cx="819884" cy="8097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4A8AA23-DA40-471E-B244-760E008DABA1}"/>
              </a:ext>
            </a:extLst>
          </p:cNvPr>
          <p:cNvCxnSpPr>
            <a:cxnSpLocks/>
            <a:stCxn id="12" idx="2"/>
            <a:endCxn id="19" idx="1"/>
          </p:cNvCxnSpPr>
          <p:nvPr/>
        </p:nvCxnSpPr>
        <p:spPr>
          <a:xfrm>
            <a:off x="7886118" y="2177533"/>
            <a:ext cx="1126724" cy="16441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981ACF7A-7D37-4E37-BE3E-28598CDD7B9E}"/>
              </a:ext>
            </a:extLst>
          </p:cNvPr>
          <p:cNvSpPr/>
          <p:nvPr/>
        </p:nvSpPr>
        <p:spPr>
          <a:xfrm>
            <a:off x="3111690" y="2419991"/>
            <a:ext cx="878006" cy="11329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EF1608C0-15EA-4B5B-BCE9-786B01C2829B}"/>
              </a:ext>
            </a:extLst>
          </p:cNvPr>
          <p:cNvCxnSpPr>
            <a:cxnSpLocks/>
            <a:stCxn id="11" idx="0"/>
            <a:endCxn id="26" idx="5"/>
          </p:cNvCxnSpPr>
          <p:nvPr/>
        </p:nvCxnSpPr>
        <p:spPr>
          <a:xfrm flipH="1" flipV="1">
            <a:off x="3861115" y="3387047"/>
            <a:ext cx="1814066" cy="206265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6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2" grpId="0"/>
      <p:bldP spid="33" grpId="0"/>
      <p:bldP spid="34" grpId="0"/>
      <p:bldP spid="19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5437F4B-1E6B-4037-BB29-619D272A9F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3.Simulation: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Background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5437F4B-1E6B-4037-BB29-619D272A9F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1ED5F60C-8B00-4D82-87AE-198E8634642B}"/>
              </a:ext>
            </a:extLst>
          </p:cNvPr>
          <p:cNvSpPr txBox="1"/>
          <p:nvPr/>
        </p:nvSpPr>
        <p:spPr>
          <a:xfrm>
            <a:off x="838200" y="5545541"/>
            <a:ext cx="257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It’s so messy compared to signal.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A8DAE4-7232-4BF4-BFAD-C1E65173C3A4}"/>
                  </a:ext>
                </a:extLst>
              </p:cNvPr>
              <p:cNvSpPr txBox="1"/>
              <p:nvPr/>
            </p:nvSpPr>
            <p:spPr>
              <a:xfrm>
                <a:off x="4599296" y="5569545"/>
                <a:ext cx="3657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hard lepton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may not be in jet or even there are numerous charged leptons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A8DAE4-7232-4BF4-BFAD-C1E65173C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6" y="5569545"/>
                <a:ext cx="3657600" cy="923330"/>
              </a:xfrm>
              <a:prstGeom prst="rect">
                <a:avLst/>
              </a:prstGeom>
              <a:blipFill>
                <a:blip r:embed="rId5"/>
                <a:stretch>
                  <a:fillRect l="-1333" t="-3974" r="-3000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938F5FE-51BD-43FE-81EA-CC6D220A58FD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123364" y="4713027"/>
            <a:ext cx="587991" cy="83251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967723C-CE8A-4078-B897-E1C2A372DA1B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958687" y="4567004"/>
            <a:ext cx="1469409" cy="100254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B282F222-31C6-4B53-B84F-BA59BBEBA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91" y="1740638"/>
            <a:ext cx="3244505" cy="280728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45EC51-5674-4D15-9AF8-8FF55B6C3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59" y="1740638"/>
            <a:ext cx="2802106" cy="28263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3C6B4F6-9F43-4CF6-9E1D-4DA9576D1019}"/>
                  </a:ext>
                </a:extLst>
              </p:cNvPr>
              <p:cNvSpPr txBox="1"/>
              <p:nvPr/>
            </p:nvSpPr>
            <p:spPr>
              <a:xfrm>
                <a:off x="838200" y="2891690"/>
                <a:ext cx="322717" cy="283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3C6B4F6-9F43-4CF6-9E1D-4DA9576D1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1690"/>
                <a:ext cx="322717" cy="283091"/>
              </a:xfrm>
              <a:prstGeom prst="rect">
                <a:avLst/>
              </a:prstGeom>
              <a:blipFill>
                <a:blip r:embed="rId8"/>
                <a:stretch>
                  <a:fillRect l="-17308" t="-4255" r="-67308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11028B8E-02F0-4AA9-8256-752F024F240C}"/>
              </a:ext>
            </a:extLst>
          </p:cNvPr>
          <p:cNvSpPr txBox="1"/>
          <p:nvPr/>
        </p:nvSpPr>
        <p:spPr>
          <a:xfrm>
            <a:off x="10422341" y="2990115"/>
            <a:ext cx="83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20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F7A2C3B-F64A-4D75-B0C5-E9F08077BB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3.Simulation: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𝜏</m:t>
                    </m:r>
                    <m:acc>
                      <m:accPr>
                        <m:chr m:val="̅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Background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F7A2C3B-F64A-4D75-B0C5-E9F08077B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7B75B06-1C53-48E1-A469-48FD0B2741DF}"/>
                  </a:ext>
                </a:extLst>
              </p:cNvPr>
              <p:cNvSpPr txBox="1"/>
              <p:nvPr/>
            </p:nvSpPr>
            <p:spPr>
              <a:xfrm>
                <a:off x="1196400" y="4881349"/>
                <a:ext cx="38441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Note the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dirty="0"/>
                  <a:t>-jet is so “slimmer” even compared to the signal, due to smaller mass of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7B75B06-1C53-48E1-A469-48FD0B274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00" y="4881349"/>
                <a:ext cx="3844173" cy="923330"/>
              </a:xfrm>
              <a:prstGeom prst="rect">
                <a:avLst/>
              </a:prstGeom>
              <a:blipFill>
                <a:blip r:embed="rId5"/>
                <a:stretch>
                  <a:fillRect l="-1268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EE6369-3809-44CC-9978-9AA5E6A52587}"/>
                  </a:ext>
                </a:extLst>
              </p:cNvPr>
              <p:cNvSpPr txBox="1"/>
              <p:nvPr/>
            </p:nvSpPr>
            <p:spPr>
              <a:xfrm>
                <a:off x="8170458" y="4648598"/>
                <a:ext cx="3762233" cy="65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It looks cleaner compared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background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EE6369-3809-44CC-9978-9AA5E6A52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458" y="4648598"/>
                <a:ext cx="3762233" cy="652423"/>
              </a:xfrm>
              <a:prstGeom prst="rect">
                <a:avLst/>
              </a:prstGeom>
              <a:blipFill>
                <a:blip r:embed="rId6"/>
                <a:stretch>
                  <a:fillRect l="-1297" t="-4673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07CB5E8-8C11-49AE-AAA7-4787FAE8CBE6}"/>
                  </a:ext>
                </a:extLst>
              </p:cNvPr>
              <p:cNvSpPr txBox="1"/>
              <p:nvPr/>
            </p:nvSpPr>
            <p:spPr>
              <a:xfrm>
                <a:off x="4991287" y="5444831"/>
                <a:ext cx="3024499" cy="565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&lt;0.11: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&lt;0.9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07CB5E8-8C11-49AE-AAA7-4787FAE8C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287" y="5444831"/>
                <a:ext cx="3024499" cy="5652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5772DD0-68ED-4996-B776-4F6FA4AE928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040573" y="5343014"/>
            <a:ext cx="764275" cy="184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9DDA342-3F4B-4448-8C76-70CEC4A6970F}"/>
                  </a:ext>
                </a:extLst>
              </p:cNvPr>
              <p:cNvSpPr txBox="1"/>
              <p:nvPr/>
            </p:nvSpPr>
            <p:spPr>
              <a:xfrm>
                <a:off x="5846876" y="4966288"/>
                <a:ext cx="1791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𝑇𝑎𝑢𝑇𝑎𝑔𝑔𝑖𝑛𝑔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9DDA342-3F4B-4448-8C76-70CEC4A69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876" y="4966288"/>
                <a:ext cx="1791324" cy="276999"/>
              </a:xfrm>
              <a:prstGeom prst="rect">
                <a:avLst/>
              </a:prstGeom>
              <a:blipFill>
                <a:blip r:embed="rId8"/>
                <a:stretch>
                  <a:fillRect l="-4082" t="-4444" r="-2381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04FBD7B-457E-46CB-82AC-CF10F275F0B3}"/>
              </a:ext>
            </a:extLst>
          </p:cNvPr>
          <p:cNvCxnSpPr>
            <a:cxnSpLocks/>
            <a:stCxn id="8" idx="3"/>
            <a:endCxn id="24" idx="1"/>
          </p:cNvCxnSpPr>
          <p:nvPr/>
        </p:nvCxnSpPr>
        <p:spPr>
          <a:xfrm flipV="1">
            <a:off x="5040573" y="5104788"/>
            <a:ext cx="806303" cy="238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59CB4576-117D-4F07-BCB7-681C73BBA3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23" y="1906684"/>
            <a:ext cx="2783136" cy="23357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4EB8A15-C893-44A1-8AA7-BD8047D8D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9" y="1821118"/>
            <a:ext cx="2533934" cy="24212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554BCA7-7A38-4304-8F0A-51066DEE885B}"/>
                  </a:ext>
                </a:extLst>
              </p:cNvPr>
              <p:cNvSpPr txBox="1"/>
              <p:nvPr/>
            </p:nvSpPr>
            <p:spPr>
              <a:xfrm>
                <a:off x="761269" y="2888658"/>
                <a:ext cx="283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𝜏</m:t>
                      </m:r>
                      <m:acc>
                        <m:accPr>
                          <m:chr m:val="̅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554BCA7-7A38-4304-8F0A-51066DEE8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9" y="2888658"/>
                <a:ext cx="283989" cy="276999"/>
              </a:xfrm>
              <a:prstGeom prst="rect">
                <a:avLst/>
              </a:prstGeom>
              <a:blipFill>
                <a:blip r:embed="rId11"/>
                <a:stretch>
                  <a:fillRect l="-10870" r="-97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C8A2EDD6-FAC9-487C-8BA4-A5FB3F00FCE2}"/>
              </a:ext>
            </a:extLst>
          </p:cNvPr>
          <p:cNvSpPr txBox="1"/>
          <p:nvPr/>
        </p:nvSpPr>
        <p:spPr>
          <a:xfrm>
            <a:off x="10099344" y="2888658"/>
            <a:ext cx="85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57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/>
      <p:bldP spid="24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1B6E2D-1D57-4F91-BAAF-9C171172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3.Simulation: Selection Conditions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464F63-090E-43DF-85D0-DFF4FD10872B}"/>
                  </a:ext>
                </a:extLst>
              </p:cNvPr>
              <p:cNvSpPr txBox="1"/>
              <p:nvPr/>
            </p:nvSpPr>
            <p:spPr>
              <a:xfrm>
                <a:off x="3515197" y="1711800"/>
                <a:ext cx="5161606" cy="3937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&gt;23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&lt;50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&gt;23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&lt;50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3&lt;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&lt;4.1</m:t>
                      </m:r>
                    </m:oMath>
                  </m:oMathPara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only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one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charged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leopton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&lt;3 &amp;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&gt;5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&lt;0.11: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&lt;0.9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&lt;2: 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&lt;0.3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&lt;20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𝑇𝑎𝑢𝑇𝑎𝑔𝑔𝑖𝑛𝑔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464F63-090E-43DF-85D0-DFF4FD108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197" y="1711800"/>
                <a:ext cx="5161606" cy="3937809"/>
              </a:xfrm>
              <a:prstGeom prst="rect">
                <a:avLst/>
              </a:prstGeom>
              <a:blipFill>
                <a:blip r:embed="rId2"/>
                <a:stretch>
                  <a:fillRect l="-355" b="-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大括号 4">
            <a:extLst>
              <a:ext uri="{FF2B5EF4-FFF2-40B4-BE49-F238E27FC236}">
                <a16:creationId xmlns:a16="http://schemas.microsoft.com/office/drawing/2014/main" id="{455D27A1-32BF-4ADA-A483-6DFD1661EA13}"/>
              </a:ext>
            </a:extLst>
          </p:cNvPr>
          <p:cNvSpPr/>
          <p:nvPr/>
        </p:nvSpPr>
        <p:spPr>
          <a:xfrm>
            <a:off x="7515367" y="1878842"/>
            <a:ext cx="659642" cy="914400"/>
          </a:xfrm>
          <a:prstGeom prst="rightBrace">
            <a:avLst>
              <a:gd name="adj1" fmla="val 8333"/>
              <a:gd name="adj2" fmla="val 5398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1FC54D-230D-49F6-8664-DEE8C55017F6}"/>
              </a:ext>
            </a:extLst>
          </p:cNvPr>
          <p:cNvSpPr txBox="1"/>
          <p:nvPr/>
        </p:nvSpPr>
        <p:spPr>
          <a:xfrm>
            <a:off x="8288739" y="2085193"/>
            <a:ext cx="278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Guarantee the processes must be hard enough</a:t>
            </a:r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946E87E-6689-4FA1-BB16-FDBFA8C18874}"/>
              </a:ext>
            </a:extLst>
          </p:cNvPr>
          <p:cNvCxnSpPr>
            <a:cxnSpLocks/>
          </p:cNvCxnSpPr>
          <p:nvPr/>
        </p:nvCxnSpPr>
        <p:spPr>
          <a:xfrm>
            <a:off x="6823881" y="3234519"/>
            <a:ext cx="141481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8E59DD6F-F80B-42D0-95D2-C98D9D807242}"/>
              </a:ext>
            </a:extLst>
          </p:cNvPr>
          <p:cNvSpPr txBox="1"/>
          <p:nvPr/>
        </p:nvSpPr>
        <p:spPr>
          <a:xfrm>
            <a:off x="8238699" y="3049853"/>
            <a:ext cx="378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Comes from the DELPHI experiment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236E6FB-050E-4C5A-88CB-8BFD9B9CB4CF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7005851" y="3680704"/>
            <a:ext cx="1670952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EFAB7A5-BD44-4875-BDB9-1DA7A71A3EBA}"/>
              </a:ext>
            </a:extLst>
          </p:cNvPr>
          <p:cNvSpPr txBox="1"/>
          <p:nvPr/>
        </p:nvSpPr>
        <p:spPr>
          <a:xfrm>
            <a:off x="8716370" y="3477404"/>
            <a:ext cx="347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Fly back-to-back with each other</a:t>
            </a:r>
            <a:endParaRPr lang="zh-CN" altLang="en-US" dirty="0"/>
          </a:p>
        </p:txBody>
      </p:sp>
      <p:sp>
        <p:nvSpPr>
          <p:cNvPr id="16" name="右大括号 15">
            <a:extLst>
              <a:ext uri="{FF2B5EF4-FFF2-40B4-BE49-F238E27FC236}">
                <a16:creationId xmlns:a16="http://schemas.microsoft.com/office/drawing/2014/main" id="{AF25A4AA-FE53-4BFD-84E6-D9E6636DCC66}"/>
              </a:ext>
            </a:extLst>
          </p:cNvPr>
          <p:cNvSpPr/>
          <p:nvPr/>
        </p:nvSpPr>
        <p:spPr>
          <a:xfrm>
            <a:off x="8716370" y="3886758"/>
            <a:ext cx="495869" cy="104177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47344CC-19F4-426F-BCB0-87416DB93859}"/>
              </a:ext>
            </a:extLst>
          </p:cNvPr>
          <p:cNvSpPr txBox="1"/>
          <p:nvPr/>
        </p:nvSpPr>
        <p:spPr>
          <a:xfrm>
            <a:off x="9366913" y="4258101"/>
            <a:ext cx="230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Substructure of jet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9AF1F6C-06CB-4062-A873-8330730DDFFD}"/>
              </a:ext>
            </a:extLst>
          </p:cNvPr>
          <p:cNvCxnSpPr>
            <a:cxnSpLocks/>
          </p:cNvCxnSpPr>
          <p:nvPr/>
        </p:nvCxnSpPr>
        <p:spPr>
          <a:xfrm>
            <a:off x="7515367" y="5154304"/>
            <a:ext cx="167095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4A7BB6C3-929F-4BE6-9C4C-2E6541FC73E1}"/>
              </a:ext>
            </a:extLst>
          </p:cNvPr>
          <p:cNvSpPr txBox="1"/>
          <p:nvPr/>
        </p:nvSpPr>
        <p:spPr>
          <a:xfrm>
            <a:off x="9186319" y="4964010"/>
            <a:ext cx="27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Conservation of energy</a:t>
            </a:r>
            <a:endParaRPr lang="zh-CN" altLang="en-US" dirty="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8B374FFE-8FA7-4DAC-A900-831C5874C210}"/>
              </a:ext>
            </a:extLst>
          </p:cNvPr>
          <p:cNvCxnSpPr/>
          <p:nvPr/>
        </p:nvCxnSpPr>
        <p:spPr>
          <a:xfrm>
            <a:off x="7146878" y="5468203"/>
            <a:ext cx="102813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D0F09009-C678-4D9A-8707-1D3AFE203B15}"/>
              </a:ext>
            </a:extLst>
          </p:cNvPr>
          <p:cNvSpPr txBox="1"/>
          <p:nvPr/>
        </p:nvSpPr>
        <p:spPr>
          <a:xfrm>
            <a:off x="8238699" y="5295477"/>
            <a:ext cx="387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Do not use </a:t>
            </a:r>
            <a:r>
              <a:rPr lang="en-US" altLang="zh-CN" dirty="0" err="1"/>
              <a:t>BTagging</a:t>
            </a:r>
            <a:r>
              <a:rPr lang="en-US" altLang="zh-CN" dirty="0"/>
              <a:t> to protect more signal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3F1FF01-5500-4F16-B653-83F412C292CC}"/>
                  </a:ext>
                </a:extLst>
              </p:cNvPr>
              <p:cNvSpPr txBox="1"/>
              <p:nvPr/>
            </p:nvSpPr>
            <p:spPr>
              <a:xfrm>
                <a:off x="3709916" y="5912939"/>
                <a:ext cx="55023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Please note that we have also tested other background like: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𝑗𝑗𝑗𝑗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,ℓℓ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,ℓ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ℓℓ,ℓℓℓℓ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3F1FF01-5500-4F16-B653-83F412C29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916" y="5912939"/>
                <a:ext cx="5502323" cy="646331"/>
              </a:xfrm>
              <a:prstGeom prst="rect">
                <a:avLst/>
              </a:prstGeom>
              <a:blipFill>
                <a:blip r:embed="rId3"/>
                <a:stretch>
                  <a:fillRect l="-998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7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0" grpId="0"/>
      <p:bldP spid="14" grpId="0"/>
      <p:bldP spid="16" grpId="0" animBg="1"/>
      <p:bldP spid="17" grpId="0"/>
      <p:bldP spid="23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AFF491-8C57-44D2-8445-2BC9C1A8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4.Result: Presentation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7FD7F5-E3D5-470C-8541-6A80E31BA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4" y="1581566"/>
            <a:ext cx="5472334" cy="38684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19858C6-557A-4CDD-BC4E-CEA8BBE53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50" y="1581566"/>
            <a:ext cx="5523817" cy="390483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A7D4A73-8712-4C7D-B5AC-CD5103AA5479}"/>
              </a:ext>
            </a:extLst>
          </p:cNvPr>
          <p:cNvSpPr txBox="1"/>
          <p:nvPr/>
        </p:nvSpPr>
        <p:spPr>
          <a:xfrm>
            <a:off x="3334091" y="5791199"/>
            <a:ext cx="552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Z</a:t>
            </a:r>
            <a:r>
              <a:rPr lang="en-US" altLang="zh-CN" dirty="0"/>
              <a:t> factories will have more potential advantage in searching for such heavy neutrino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78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ABAA2D-7213-427B-9E3D-2F3B09DF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Result: Discussion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170A40-5C61-4B5E-81A0-5DE18A775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13" y="1690688"/>
            <a:ext cx="6716050" cy="2534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3AD8814-73E7-49FA-89A6-EEBB00264851}"/>
                  </a:ext>
                </a:extLst>
              </p:cNvPr>
              <p:cNvSpPr txBox="1"/>
              <p:nvPr/>
            </p:nvSpPr>
            <p:spPr>
              <a:xfrm>
                <a:off x="2142699" y="4603845"/>
                <a:ext cx="8152262" cy="11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process mediated by different types of neutrinos interfere each other and affect the half-life, i.e. the limitation set by the observable half-life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may be weakened in a way.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3AD8814-73E7-49FA-89A6-EEBB00264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699" y="4603845"/>
                <a:ext cx="8152262" cy="1101007"/>
              </a:xfrm>
              <a:prstGeom prst="rect">
                <a:avLst/>
              </a:prstGeom>
              <a:blipFill>
                <a:blip r:embed="rId3"/>
                <a:stretch>
                  <a:fillRect l="-598" t="-2762" b="-7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D3D0E251-2169-4628-87F1-09BE0B179C48}"/>
              </a:ext>
            </a:extLst>
          </p:cNvPr>
          <p:cNvSpPr/>
          <p:nvPr/>
        </p:nvSpPr>
        <p:spPr>
          <a:xfrm>
            <a:off x="3048000" y="59186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Effect of cancellation in </a:t>
            </a:r>
            <a:r>
              <a:rPr lang="en-US" altLang="zh-CN" dirty="0" err="1"/>
              <a:t>neutrinoless</a:t>
            </a:r>
            <a:r>
              <a:rPr lang="en-US" altLang="zh-CN" dirty="0"/>
              <a:t> double beta decay. </a:t>
            </a:r>
            <a:r>
              <a:rPr lang="en-US" altLang="zh-CN" i="1" dirty="0"/>
              <a:t>Physical Review D</a:t>
            </a:r>
            <a:r>
              <a:rPr lang="en-US" altLang="zh-CN" dirty="0"/>
              <a:t>,90(9):093005, 2014.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49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8C9C948-86A9-4CF8-BBA0-0F3625BD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2014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/>
              <a:t>Thank you for listening!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46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04E28C8-99C9-4BA0-8015-FFD63CE8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1.Motivation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E8836E-93A3-4A96-BDC2-5A13F6F6B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" y="1466601"/>
            <a:ext cx="6021740" cy="47088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9898ADF-EE99-4416-A087-CD5BE329E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02" y="3122366"/>
            <a:ext cx="6489808" cy="139841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4048BA9-6C36-4611-9C82-9BF393354BFD}"/>
              </a:ext>
            </a:extLst>
          </p:cNvPr>
          <p:cNvSpPr txBox="1"/>
          <p:nvPr/>
        </p:nvSpPr>
        <p:spPr>
          <a:xfrm>
            <a:off x="7115032" y="5045122"/>
            <a:ext cx="332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Nonzero but so tiny compared to other particles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10FCF10-F021-4381-9FB5-4814BACA4FD5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701888" y="4385482"/>
            <a:ext cx="1073622" cy="659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5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BB9A59-6D90-4B0E-84F3-BBBC5631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1.Motivation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8362D6-CBDE-443A-9308-7FBED9F2A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09" y="1425360"/>
            <a:ext cx="2314875" cy="20512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B08347-EEB4-4890-A259-CE6D55288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18" y="1548436"/>
            <a:ext cx="2752992" cy="19281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7C0AF56-43CC-4B52-9823-0B6277928603}"/>
                  </a:ext>
                </a:extLst>
              </p:cNvPr>
              <p:cNvSpPr txBox="1"/>
              <p:nvPr/>
            </p:nvSpPr>
            <p:spPr>
              <a:xfrm>
                <a:off x="872224" y="3551399"/>
                <a:ext cx="4731224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Weinberg operator (5d):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̃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7C0AF56-43CC-4B52-9823-0B627792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24" y="3551399"/>
                <a:ext cx="4731224" cy="522707"/>
              </a:xfrm>
              <a:prstGeom prst="rect">
                <a:avLst/>
              </a:prstGeom>
              <a:blipFill>
                <a:blip r:embed="rId4"/>
                <a:stretch>
                  <a:fillRect l="-1031" b="-8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06ED30AF-2D41-4102-ADD1-31BBFD1A117D}"/>
              </a:ext>
            </a:extLst>
          </p:cNvPr>
          <p:cNvSpPr txBox="1"/>
          <p:nvPr/>
        </p:nvSpPr>
        <p:spPr>
          <a:xfrm>
            <a:off x="7670040" y="3628086"/>
            <a:ext cx="349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Fermi four-fermion interaction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6093AB9-0F6A-47FA-BB40-AB37B89FC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39" y="4112682"/>
            <a:ext cx="2076630" cy="20613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5E5E539-8EE4-45D1-97C4-6A4945FDB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31" y="4282056"/>
            <a:ext cx="3051160" cy="17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0482D-F700-487B-BF0A-6C73D7AF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1.Motivation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0B1177B-C6D6-403F-88E2-0C3F67D57818}"/>
                  </a:ext>
                </a:extLst>
              </p:cNvPr>
              <p:cNvSpPr/>
              <p:nvPr/>
            </p:nvSpPr>
            <p:spPr>
              <a:xfrm>
                <a:off x="2550993" y="1464206"/>
                <a:ext cx="7090013" cy="569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𝑛𝑒𝑢𝑡𝑟𝑖𝑛𝑜</m:t>
                        </m:r>
                      </m:sub>
                    </m:sSub>
                    <m:r>
                      <a:rPr lang="zh-CN" altLang="en-US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CN" alt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𝜕</m:t>
                    </m:r>
                    <m:acc>
                      <m:accPr>
                        <m:chr m:val="̅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acc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/>
                            </m:sSub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zh-CN" altLang="en-US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acc>
                      <m:accPr>
                        <m:chr m:val="̅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bSup>
                      </m:e>
                    </m:acc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zh-CN" altLang="en-US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0B1177B-C6D6-403F-88E2-0C3F67D57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993" y="1464206"/>
                <a:ext cx="7090013" cy="569515"/>
              </a:xfrm>
              <a:prstGeom prst="rect">
                <a:avLst/>
              </a:prstGeom>
              <a:blipFill>
                <a:blip r:embed="rId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C9E1838-F29E-4F5C-B553-51590CED622E}"/>
                  </a:ext>
                </a:extLst>
              </p:cNvPr>
              <p:cNvSpPr txBox="1"/>
              <p:nvPr/>
            </p:nvSpPr>
            <p:spPr>
              <a:xfrm>
                <a:off x="4278572" y="2257267"/>
                <a:ext cx="3634854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Neutrino mass matrix: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C9E1838-F29E-4F5C-B553-51590CED6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72" y="2257267"/>
                <a:ext cx="3634854" cy="708720"/>
              </a:xfrm>
              <a:prstGeom prst="rect">
                <a:avLst/>
              </a:prstGeom>
              <a:blipFill>
                <a:blip r:embed="rId3"/>
                <a:stretch>
                  <a:fillRect l="-1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2FBB0BD-D8B5-4DDE-AAF7-4665937A1CFF}"/>
                  </a:ext>
                </a:extLst>
              </p:cNvPr>
              <p:cNvSpPr txBox="1"/>
              <p:nvPr/>
            </p:nvSpPr>
            <p:spPr>
              <a:xfrm>
                <a:off x="3342563" y="3542982"/>
                <a:ext cx="5506872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Rewrite flavor eigenstates: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l-GR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l-GR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2FBB0BD-D8B5-4DDE-AAF7-4665937A1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563" y="3542982"/>
                <a:ext cx="5506872" cy="391646"/>
              </a:xfrm>
              <a:prstGeom prst="rect">
                <a:avLst/>
              </a:prstGeom>
              <a:blipFill>
                <a:blip r:embed="rId4"/>
                <a:stretch>
                  <a:fillRect l="-885" t="-625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9229001-DA8A-4A30-9A81-8B736D4214F9}"/>
                  </a:ext>
                </a:extLst>
              </p:cNvPr>
              <p:cNvSpPr txBox="1"/>
              <p:nvPr/>
            </p:nvSpPr>
            <p:spPr>
              <a:xfrm>
                <a:off x="2504363" y="4475248"/>
                <a:ext cx="7183272" cy="106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Rewrite the weak current: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sSubSup>
                            <m:sSub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acc>
                            <m:accPr>
                              <m:chr m:val="̅"/>
                              <m:ctrlPr>
                                <a:rPr lang="el-GR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sSubSup>
                            <m:sSubSupPr>
                              <m:ctrlPr>
                                <a:rPr lang="el-GR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Sup>
                        <m:sSubSup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Sup>
                        <m:sSubSupPr>
                          <m:ctrlPr>
                            <a:rPr lang="el-GR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acc>
                        <m:accPr>
                          <m:chr m:val="̅"/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9229001-DA8A-4A30-9A81-8B736D421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363" y="4475248"/>
                <a:ext cx="7183272" cy="1066126"/>
              </a:xfrm>
              <a:prstGeom prst="rect">
                <a:avLst/>
              </a:prstGeom>
              <a:blipFill>
                <a:blip r:embed="rId5"/>
                <a:stretch>
                  <a:fillRect l="-764" t="-2857" b="-2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B979CD1-E145-411E-B57A-59AAEE1C0A5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095999" y="2965987"/>
            <a:ext cx="0" cy="576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6035068-2E3B-4B0F-BDB4-EF81B8F48512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6095999" y="3934628"/>
            <a:ext cx="0" cy="540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7C0532B4-3424-4B66-8CD6-68DAB4716CD5}"/>
              </a:ext>
            </a:extLst>
          </p:cNvPr>
          <p:cNvSpPr txBox="1"/>
          <p:nvPr/>
        </p:nvSpPr>
        <p:spPr>
          <a:xfrm>
            <a:off x="2946779" y="3069818"/>
            <a:ext cx="296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Diagonalize the mass matrix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A57FC1-652B-4CC8-B5FD-4ED25FF8E27D}"/>
                  </a:ext>
                </a:extLst>
              </p:cNvPr>
              <p:cNvSpPr txBox="1"/>
              <p:nvPr/>
            </p:nvSpPr>
            <p:spPr>
              <a:xfrm>
                <a:off x="7913426" y="2382752"/>
                <a:ext cx="2906974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Two eigenvalue: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4A57FC1-652B-4CC8-B5FD-4ED25FF8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26" y="2382752"/>
                <a:ext cx="2906974" cy="578685"/>
              </a:xfrm>
              <a:prstGeom prst="rect">
                <a:avLst/>
              </a:prstGeom>
              <a:blipFill>
                <a:blip r:embed="rId6"/>
                <a:stretch>
                  <a:fillRect l="-1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0C5330C4-EFCE-4B0E-A3B9-42ADAF2CD7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093" y="3310468"/>
            <a:ext cx="3349670" cy="19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672314-A5EE-48AD-99A5-2329660D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1.Motivation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DA1475-1CF0-471F-8DBA-2540755653C8}"/>
              </a:ext>
            </a:extLst>
          </p:cNvPr>
          <p:cNvSpPr/>
          <p:nvPr/>
        </p:nvSpPr>
        <p:spPr>
          <a:xfrm>
            <a:off x="1515620" y="2442837"/>
            <a:ext cx="3639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Only</a:t>
            </a:r>
            <a:r>
              <a:rPr lang="en-US" altLang="zh-CN" dirty="0"/>
              <a:t> participates weak interaction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3459C7-0FC4-4BC8-8622-D4E15BB3C2C5}"/>
              </a:ext>
            </a:extLst>
          </p:cNvPr>
          <p:cNvSpPr/>
          <p:nvPr/>
        </p:nvSpPr>
        <p:spPr>
          <a:xfrm>
            <a:off x="2348008" y="2924539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With so large </a:t>
            </a:r>
            <a:r>
              <a:rPr lang="en-US" altLang="zh-CN" dirty="0">
                <a:solidFill>
                  <a:srgbClr val="FF0000"/>
                </a:solidFill>
              </a:rPr>
              <a:t>mass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990A1A-998A-4F0A-AA40-52A07CF29DA1}"/>
              </a:ext>
            </a:extLst>
          </p:cNvPr>
          <p:cNvSpPr txBox="1"/>
          <p:nvPr/>
        </p:nvSpPr>
        <p:spPr>
          <a:xfrm>
            <a:off x="2348008" y="3390959"/>
            <a:ext cx="197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Majorana fermion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BEA385-F069-440D-9FD4-68D331B2075D}"/>
              </a:ext>
            </a:extLst>
          </p:cNvPr>
          <p:cNvSpPr txBox="1"/>
          <p:nvPr/>
        </p:nvSpPr>
        <p:spPr>
          <a:xfrm>
            <a:off x="8655838" y="2401088"/>
            <a:ext cx="141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Dark matter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00F87E9-37DC-4E6E-A662-72919705A59A}"/>
              </a:ext>
            </a:extLst>
          </p:cNvPr>
          <p:cNvSpPr txBox="1"/>
          <p:nvPr/>
        </p:nvSpPr>
        <p:spPr>
          <a:xfrm>
            <a:off x="7646914" y="2694930"/>
            <a:ext cx="3427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More CP-violation phases(for matter-antimatter asymmetry )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C143A0E-E319-4D94-B96A-BF27E1EADEF0}"/>
              </a:ext>
            </a:extLst>
          </p:cNvPr>
          <p:cNvSpPr txBox="1"/>
          <p:nvPr/>
        </p:nvSpPr>
        <p:spPr>
          <a:xfrm>
            <a:off x="8236240" y="338285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Charge quantization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101F964-DEC8-48D3-BEAC-3487BA0A2CAC}"/>
              </a:ext>
            </a:extLst>
          </p:cNvPr>
          <p:cNvSpPr/>
          <p:nvPr/>
        </p:nvSpPr>
        <p:spPr>
          <a:xfrm>
            <a:off x="1130558" y="5957797"/>
            <a:ext cx="10961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dirty="0" err="1"/>
              <a:t>vmsm</a:t>
            </a:r>
            <a:r>
              <a:rPr lang="en-US" altLang="zh-CN" dirty="0"/>
              <a:t>, dark matter and baryon asymmetry of the universe. </a:t>
            </a:r>
            <a:r>
              <a:rPr lang="en-US" altLang="zh-CN" i="1" dirty="0"/>
              <a:t>Physics Letters B</a:t>
            </a:r>
            <a:r>
              <a:rPr lang="en-US" altLang="zh-CN" dirty="0"/>
              <a:t>, 620(1-2):17–26, 2005.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3C0FA19-2017-48B8-8088-06F32362C54F}"/>
              </a:ext>
            </a:extLst>
          </p:cNvPr>
          <p:cNvSpPr txBox="1"/>
          <p:nvPr/>
        </p:nvSpPr>
        <p:spPr>
          <a:xfrm>
            <a:off x="8246776" y="2099336"/>
            <a:ext cx="222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Neutrino tiny mass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9E2083B-5999-45B1-985E-4A6E607E3714}"/>
              </a:ext>
            </a:extLst>
          </p:cNvPr>
          <p:cNvSpPr txBox="1"/>
          <p:nvPr/>
        </p:nvSpPr>
        <p:spPr>
          <a:xfrm>
            <a:off x="3012232" y="4715872"/>
            <a:ext cx="6167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Two sterile neutrinos with mass in the range : </a:t>
            </a:r>
            <a:r>
              <a:rPr lang="en-US" altLang="zh-CN" sz="2400" dirty="0">
                <a:solidFill>
                  <a:srgbClr val="FF0000"/>
                </a:solidFill>
              </a:rPr>
              <a:t>1-12 GeV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5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50A18-5051-429A-B429-487D5229B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1.Introduction: Charge Quantization?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3BD7E51-CB83-4E74-ADE8-2F4291A41EC3}"/>
                  </a:ext>
                </a:extLst>
              </p:cNvPr>
              <p:cNvSpPr txBox="1"/>
              <p:nvPr/>
            </p:nvSpPr>
            <p:spPr>
              <a:xfrm>
                <a:off x="1105469" y="1728716"/>
                <a:ext cx="4335438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Gell-mann-Nishijima formula: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3BD7E51-CB83-4E74-ADE8-2F4291A41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69" y="1728716"/>
                <a:ext cx="4335438" cy="484172"/>
              </a:xfrm>
              <a:prstGeom prst="rect">
                <a:avLst/>
              </a:prstGeom>
              <a:blipFill>
                <a:blip r:embed="rId2"/>
                <a:stretch>
                  <a:fillRect l="-1124" b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AE480E4-8F20-4A7E-B834-F030C1857541}"/>
                  </a:ext>
                </a:extLst>
              </p:cNvPr>
              <p:cNvSpPr txBox="1"/>
              <p:nvPr/>
            </p:nvSpPr>
            <p:spPr>
              <a:xfrm>
                <a:off x="1105469" y="2420203"/>
                <a:ext cx="4148920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To obtain the mass, set the Higgs doublet: 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AE480E4-8F20-4A7E-B834-F030C1857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69" y="2420203"/>
                <a:ext cx="4148920" cy="889731"/>
              </a:xfrm>
              <a:prstGeom prst="rect">
                <a:avLst/>
              </a:prstGeom>
              <a:blipFill>
                <a:blip r:embed="rId3"/>
                <a:stretch>
                  <a:fillRect l="-1175" t="-3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5AA44E-ADF3-4BA0-BCA7-2CF120BFF132}"/>
                  </a:ext>
                </a:extLst>
              </p:cNvPr>
              <p:cNvSpPr txBox="1"/>
              <p:nvPr/>
            </p:nvSpPr>
            <p:spPr>
              <a:xfrm>
                <a:off x="1064525" y="3511322"/>
                <a:ext cx="3216298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And fermion mass term: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̅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5AA44E-ADF3-4BA0-BCA7-2CF120BF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25" y="3511322"/>
                <a:ext cx="3216298" cy="669992"/>
              </a:xfrm>
              <a:prstGeom prst="rect">
                <a:avLst/>
              </a:prstGeom>
              <a:blipFill>
                <a:blip r:embed="rId4"/>
                <a:stretch>
                  <a:fillRect l="-1708" t="-4545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4DFE0D9-7774-47D4-A43E-3A036442BF11}"/>
                  </a:ext>
                </a:extLst>
              </p:cNvPr>
              <p:cNvSpPr txBox="1"/>
              <p:nvPr/>
            </p:nvSpPr>
            <p:spPr>
              <a:xfrm>
                <a:off x="6455392" y="1697746"/>
                <a:ext cx="5008728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In the Standard Model(SM), there are element particles: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4DFE0D9-7774-47D4-A43E-3A036442B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392" y="1697746"/>
                <a:ext cx="5008728" cy="658514"/>
              </a:xfrm>
              <a:prstGeom prst="rect">
                <a:avLst/>
              </a:prstGeom>
              <a:blipFill>
                <a:blip r:embed="rId5"/>
                <a:stretch>
                  <a:fillRect l="-1095" t="-5556" b="-12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517E9FF-C617-4925-8870-AD47B701E5D5}"/>
              </a:ext>
            </a:extLst>
          </p:cNvPr>
          <p:cNvCxnSpPr>
            <a:cxnSpLocks/>
          </p:cNvCxnSpPr>
          <p:nvPr/>
        </p:nvCxnSpPr>
        <p:spPr>
          <a:xfrm>
            <a:off x="4364997" y="3861889"/>
            <a:ext cx="2941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D197B8A-B223-4F00-9BCD-5F93C7592C42}"/>
              </a:ext>
            </a:extLst>
          </p:cNvPr>
          <p:cNvCxnSpPr>
            <a:cxnSpLocks/>
          </p:cNvCxnSpPr>
          <p:nvPr/>
        </p:nvCxnSpPr>
        <p:spPr>
          <a:xfrm>
            <a:off x="8143165" y="2356260"/>
            <a:ext cx="0" cy="92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11D09D2-B5FD-4994-B360-84F32C71B136}"/>
              </a:ext>
            </a:extLst>
          </p:cNvPr>
          <p:cNvSpPr txBox="1"/>
          <p:nvPr/>
        </p:nvSpPr>
        <p:spPr>
          <a:xfrm>
            <a:off x="4653885" y="3440865"/>
            <a:ext cx="248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gauge invariance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3516DD4-967A-41B0-83A4-CBA5C2C34850}"/>
                  </a:ext>
                </a:extLst>
              </p:cNvPr>
              <p:cNvSpPr txBox="1"/>
              <p:nvPr/>
            </p:nvSpPr>
            <p:spPr>
              <a:xfrm>
                <a:off x="7181000" y="3373077"/>
                <a:ext cx="1924329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3516DD4-967A-41B0-83A4-CBA5C2C34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000" y="3373077"/>
                <a:ext cx="1924329" cy="9766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F002A40-EEB4-47D0-88FE-165F0301F298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8167885" y="4379342"/>
            <a:ext cx="0" cy="54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56FD27F1-5C18-4C3E-B53C-DACA777723D6}"/>
              </a:ext>
            </a:extLst>
          </p:cNvPr>
          <p:cNvSpPr txBox="1"/>
          <p:nvPr/>
        </p:nvSpPr>
        <p:spPr>
          <a:xfrm>
            <a:off x="8270535" y="2546551"/>
            <a:ext cx="355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 free hypercharge parameters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206382-2FC9-4564-8D34-75022B8B7CF9}"/>
              </a:ext>
            </a:extLst>
          </p:cNvPr>
          <p:cNvSpPr txBox="1"/>
          <p:nvPr/>
        </p:nvSpPr>
        <p:spPr>
          <a:xfrm>
            <a:off x="8186384" y="4553285"/>
            <a:ext cx="403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 free hypercharge parameters remain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60FB506D-88D8-4EF0-A7D6-1295E1EA3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" y="4763460"/>
            <a:ext cx="1686118" cy="1518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1DDCA95-11DC-4581-9526-2939A04CA21F}"/>
                  </a:ext>
                </a:extLst>
              </p:cNvPr>
              <p:cNvSpPr txBox="1"/>
              <p:nvPr/>
            </p:nvSpPr>
            <p:spPr>
              <a:xfrm>
                <a:off x="1180540" y="5052695"/>
                <a:ext cx="3407385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For canceling the chiral anomaly: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1DDCA95-11DC-4581-9526-2939A04CA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540" y="5052695"/>
                <a:ext cx="3407385" cy="681982"/>
              </a:xfrm>
              <a:prstGeom prst="rect">
                <a:avLst/>
              </a:prstGeom>
              <a:blipFill>
                <a:blip r:embed="rId8"/>
                <a:stretch>
                  <a:fillRect l="-1610" t="-5357" r="-2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260DADEE-2811-4E99-8492-D019A6CD8CC7}"/>
              </a:ext>
            </a:extLst>
          </p:cNvPr>
          <p:cNvCxnSpPr>
            <a:cxnSpLocks/>
          </p:cNvCxnSpPr>
          <p:nvPr/>
        </p:nvCxnSpPr>
        <p:spPr>
          <a:xfrm>
            <a:off x="4653885" y="5393686"/>
            <a:ext cx="2652216" cy="1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1C13EE7-8172-4A6B-84E7-07E09D188509}"/>
                  </a:ext>
                </a:extLst>
              </p:cNvPr>
              <p:cNvSpPr txBox="1"/>
              <p:nvPr/>
            </p:nvSpPr>
            <p:spPr>
              <a:xfrm>
                <a:off x="7604077" y="4924367"/>
                <a:ext cx="1127616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 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1C13EE7-8172-4A6B-84E7-07E09D188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077" y="4924367"/>
                <a:ext cx="1127616" cy="8842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08538578-8FC8-4E51-9E8E-2F3F8DD4DE00}"/>
              </a:ext>
            </a:extLst>
          </p:cNvPr>
          <p:cNvSpPr txBox="1"/>
          <p:nvPr/>
        </p:nvSpPr>
        <p:spPr>
          <a:xfrm>
            <a:off x="3828496" y="5756558"/>
            <a:ext cx="376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 free hypercharge parameters remain, so the charge is quantized naturally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6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9" grpId="0"/>
      <p:bldP spid="20" grpId="0"/>
      <p:bldP spid="25" grpId="0"/>
      <p:bldP spid="26" grpId="0"/>
      <p:bldP spid="29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1C7FC3-72A1-48CB-AAF5-C78F7DF8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1.Introduction: Charge Quantization?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7795581-7A15-441D-BF73-FDB4ED3F84CE}"/>
              </a:ext>
            </a:extLst>
          </p:cNvPr>
          <p:cNvSpPr txBox="1"/>
          <p:nvPr/>
        </p:nvSpPr>
        <p:spPr>
          <a:xfrm>
            <a:off x="838200" y="1690688"/>
            <a:ext cx="371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However, neutrino oscillations have been observed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4F6B0C-28DA-4C21-B6B0-6E02AC3F1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7020"/>
            <a:ext cx="3947615" cy="1326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64CEEC-1A4F-4687-85F0-D10B42DF2A5D}"/>
                  </a:ext>
                </a:extLst>
              </p:cNvPr>
              <p:cNvSpPr txBox="1"/>
              <p:nvPr/>
            </p:nvSpPr>
            <p:spPr>
              <a:xfrm>
                <a:off x="838200" y="4016990"/>
                <a:ext cx="5227093" cy="376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Neutrino mass terms: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acc>
                          <m:accPr>
                            <m:chr m:val="̅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64CEEC-1A4F-4687-85F0-D10B42DF2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16990"/>
                <a:ext cx="5227093" cy="376450"/>
              </a:xfrm>
              <a:prstGeom prst="rect">
                <a:avLst/>
              </a:prstGeom>
              <a:blipFill>
                <a:blip r:embed="rId3"/>
                <a:stretch>
                  <a:fillRect l="-1050" t="-8065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CD7BC2-93EF-4D90-95B1-A05A99B3C3B1}"/>
                  </a:ext>
                </a:extLst>
              </p:cNvPr>
              <p:cNvSpPr txBox="1"/>
              <p:nvPr/>
            </p:nvSpPr>
            <p:spPr>
              <a:xfrm>
                <a:off x="6851175" y="1690688"/>
                <a:ext cx="36712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Beyond the SM, element particles: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CD7BC2-93EF-4D90-95B1-A05A99B3C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175" y="1690688"/>
                <a:ext cx="3671249" cy="646331"/>
              </a:xfrm>
              <a:prstGeom prst="rect">
                <a:avLst/>
              </a:prstGeom>
              <a:blipFill>
                <a:blip r:embed="rId4"/>
                <a:stretch>
                  <a:fillRect l="-1495" t="-4717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D85FDB6-9212-4456-B59C-FB8236D2C2C6}"/>
              </a:ext>
            </a:extLst>
          </p:cNvPr>
          <p:cNvCxnSpPr>
            <a:cxnSpLocks/>
          </p:cNvCxnSpPr>
          <p:nvPr/>
        </p:nvCxnSpPr>
        <p:spPr>
          <a:xfrm>
            <a:off x="4799462" y="4230805"/>
            <a:ext cx="2597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E3F630D-09C4-4C60-B7E5-0F5917AB79F9}"/>
              </a:ext>
            </a:extLst>
          </p:cNvPr>
          <p:cNvCxnSpPr>
            <a:cxnSpLocks/>
          </p:cNvCxnSpPr>
          <p:nvPr/>
        </p:nvCxnSpPr>
        <p:spPr>
          <a:xfrm>
            <a:off x="8002138" y="2482039"/>
            <a:ext cx="0" cy="88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837DE0A8-BD51-4C10-8BD4-B83A626E8B54}"/>
              </a:ext>
            </a:extLst>
          </p:cNvPr>
          <p:cNvSpPr txBox="1"/>
          <p:nvPr/>
        </p:nvSpPr>
        <p:spPr>
          <a:xfrm>
            <a:off x="4935941" y="3822513"/>
            <a:ext cx="246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 gauge invariance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D764688-A628-42B9-90BB-93A4B2F31495}"/>
                  </a:ext>
                </a:extLst>
              </p:cNvPr>
              <p:cNvSpPr txBox="1"/>
              <p:nvPr/>
            </p:nvSpPr>
            <p:spPr>
              <a:xfrm>
                <a:off x="7001300" y="3354341"/>
                <a:ext cx="2374711" cy="1340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D764688-A628-42B9-90BB-93A4B2F31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00" y="3354341"/>
                <a:ext cx="2374711" cy="1340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D15CF18C-054F-40C2-A0DB-178B23C1B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" y="4695221"/>
            <a:ext cx="1686118" cy="1518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6F51082-4B8A-43E9-A8DE-AADC892A0C67}"/>
                  </a:ext>
                </a:extLst>
              </p:cNvPr>
              <p:cNvSpPr txBox="1"/>
              <p:nvPr/>
            </p:nvSpPr>
            <p:spPr>
              <a:xfrm>
                <a:off x="1278340" y="4921865"/>
                <a:ext cx="3521122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For canceling the chiral anomaly: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6F51082-4B8A-43E9-A8DE-AADC892A0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340" y="4921865"/>
                <a:ext cx="3521122" cy="681982"/>
              </a:xfrm>
              <a:prstGeom prst="rect">
                <a:avLst/>
              </a:prstGeom>
              <a:blipFill>
                <a:blip r:embed="rId7"/>
                <a:stretch>
                  <a:fillRect l="-1560" t="-4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386DE41-896F-4092-86DA-724F5656260E}"/>
              </a:ext>
            </a:extLst>
          </p:cNvPr>
          <p:cNvCxnSpPr>
            <a:cxnSpLocks/>
          </p:cNvCxnSpPr>
          <p:nvPr/>
        </p:nvCxnSpPr>
        <p:spPr>
          <a:xfrm flipH="1">
            <a:off x="8188654" y="4652464"/>
            <a:ext cx="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B67E771-D86E-4A37-BA47-7FEAF782C00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4799462" y="5262856"/>
            <a:ext cx="2597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52BF5543-2D9E-43C2-8083-ED2A66E2F41F}"/>
              </a:ext>
            </a:extLst>
          </p:cNvPr>
          <p:cNvSpPr txBox="1"/>
          <p:nvPr/>
        </p:nvSpPr>
        <p:spPr>
          <a:xfrm>
            <a:off x="8060144" y="2738651"/>
            <a:ext cx="329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 free hypercharge parameters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B065AE9-E5C1-420E-90D4-28D513D75194}"/>
              </a:ext>
            </a:extLst>
          </p:cNvPr>
          <p:cNvSpPr txBox="1"/>
          <p:nvPr/>
        </p:nvSpPr>
        <p:spPr>
          <a:xfrm>
            <a:off x="8193231" y="4617298"/>
            <a:ext cx="395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 free hypercharge parameters remain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ED160F1-9BC6-4171-ADAF-E566E975E876}"/>
                  </a:ext>
                </a:extLst>
              </p:cNvPr>
              <p:cNvSpPr txBox="1"/>
              <p:nvPr/>
            </p:nvSpPr>
            <p:spPr>
              <a:xfrm>
                <a:off x="7524466" y="4941579"/>
                <a:ext cx="1315040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zh-CN" alt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ED160F1-9BC6-4171-ADAF-E566E975E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466" y="4941579"/>
                <a:ext cx="1315040" cy="8842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024C75B-20A6-4577-810C-3159FD633F3E}"/>
                  </a:ext>
                </a:extLst>
              </p:cNvPr>
              <p:cNvSpPr txBox="1"/>
              <p:nvPr/>
            </p:nvSpPr>
            <p:spPr>
              <a:xfrm>
                <a:off x="3693995" y="5604724"/>
                <a:ext cx="3830471" cy="958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1 free hypercharge parameter will remain because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satisfied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automatically this time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024C75B-20A6-4577-810C-3159FD633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995" y="5604724"/>
                <a:ext cx="3830471" cy="958980"/>
              </a:xfrm>
              <a:prstGeom prst="rect">
                <a:avLst/>
              </a:prstGeom>
              <a:blipFill>
                <a:blip r:embed="rId9"/>
                <a:stretch>
                  <a:fillRect l="-1433" t="-3165" b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8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6" grpId="0"/>
      <p:bldP spid="17" grpId="0"/>
      <p:bldP spid="21" grpId="0"/>
      <p:bldP spid="30" grpId="0"/>
      <p:bldP spid="31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5ADFD-22D4-4AA4-8ED5-B6235A1C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1.Introduction: Charge Quantization?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AD7B29-8AB7-4A6E-A72C-EBE6B875EC79}"/>
              </a:ext>
            </a:extLst>
          </p:cNvPr>
          <p:cNvSpPr txBox="1"/>
          <p:nvPr/>
        </p:nvSpPr>
        <p:spPr>
          <a:xfrm>
            <a:off x="4508509" y="3956437"/>
            <a:ext cx="317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The charge is quantized again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BAB41F8-4DB4-4685-84E3-8F37FC043F00}"/>
                  </a:ext>
                </a:extLst>
              </p:cNvPr>
              <p:cNvSpPr txBox="1"/>
              <p:nvPr/>
            </p:nvSpPr>
            <p:spPr>
              <a:xfrm>
                <a:off x="4573603" y="1762111"/>
                <a:ext cx="3024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To return the result: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BAB41F8-4DB4-4685-84E3-8F37FC043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603" y="1762111"/>
                <a:ext cx="3024185" cy="369332"/>
              </a:xfrm>
              <a:prstGeom prst="rect">
                <a:avLst/>
              </a:prstGeom>
              <a:blipFill>
                <a:blip r:embed="rId2"/>
                <a:stretch>
                  <a:fillRect l="-80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6C51A2C-5C6B-4C12-A26F-1A2620D385DF}"/>
                  </a:ext>
                </a:extLst>
              </p:cNvPr>
              <p:cNvSpPr txBox="1"/>
              <p:nvPr/>
            </p:nvSpPr>
            <p:spPr>
              <a:xfrm>
                <a:off x="5638800" y="264951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6C51A2C-5C6B-4C12-A26F-1A2620D38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649510"/>
                <a:ext cx="9144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229C56B-6AA4-4B74-870C-F265C6CBDC90}"/>
              </a:ext>
            </a:extLst>
          </p:cNvPr>
          <p:cNvSpPr txBox="1"/>
          <p:nvPr/>
        </p:nvSpPr>
        <p:spPr>
          <a:xfrm>
            <a:off x="8498562" y="264951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But how to get it?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72C56C8-808E-430D-8D5D-6FF7A20E170F}"/>
              </a:ext>
            </a:extLst>
          </p:cNvPr>
          <p:cNvSpPr txBox="1"/>
          <p:nvPr/>
        </p:nvSpPr>
        <p:spPr>
          <a:xfrm>
            <a:off x="3474758" y="4665549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If neutrino is </a:t>
            </a:r>
            <a:r>
              <a:rPr lang="en-US" altLang="zh-CN" dirty="0">
                <a:solidFill>
                  <a:srgbClr val="FF0000"/>
                </a:solidFill>
              </a:rPr>
              <a:t>Majorana fermion</a:t>
            </a:r>
            <a:r>
              <a:rPr lang="en-US" altLang="zh-CN" dirty="0"/>
              <a:t>, things will be nature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9ACD337-9C10-4347-BBD1-03BD6ECD7EC5}"/>
                  </a:ext>
                </a:extLst>
              </p:cNvPr>
              <p:cNvSpPr txBox="1"/>
              <p:nvPr/>
            </p:nvSpPr>
            <p:spPr>
              <a:xfrm>
                <a:off x="6155140" y="2243470"/>
                <a:ext cx="1177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9ACD337-9C10-4347-BBD1-03BD6ECD7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140" y="2243470"/>
                <a:ext cx="1177758" cy="276999"/>
              </a:xfrm>
              <a:prstGeom prst="rect">
                <a:avLst/>
              </a:prstGeom>
              <a:blipFill>
                <a:blip r:embed="rId4"/>
                <a:stretch>
                  <a:fillRect l="-4145" r="-362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CFB56DC7-8E7F-423B-98AE-71EC4DD01CE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085696" y="2131443"/>
            <a:ext cx="0" cy="514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B94D9DC-FC45-4F55-B6A9-F373046DACA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096000" y="3018842"/>
            <a:ext cx="0" cy="706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F2443CD-259D-4CBB-98C3-9C6FD12B6538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744019" y="2834176"/>
            <a:ext cx="1754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2B00A933-0447-4165-94F1-96DBC0DFC4C8}"/>
              </a:ext>
            </a:extLst>
          </p:cNvPr>
          <p:cNvCxnSpPr>
            <a:cxnSpLocks/>
          </p:cNvCxnSpPr>
          <p:nvPr/>
        </p:nvCxnSpPr>
        <p:spPr>
          <a:xfrm rot="10800000">
            <a:off x="3138798" y="2830149"/>
            <a:ext cx="290281" cy="20200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866CDEE9-23A9-43D5-B8CB-BD6984F94251}"/>
              </a:ext>
            </a:extLst>
          </p:cNvPr>
          <p:cNvCxnSpPr>
            <a:cxnSpLocks/>
          </p:cNvCxnSpPr>
          <p:nvPr/>
        </p:nvCxnSpPr>
        <p:spPr>
          <a:xfrm>
            <a:off x="3125337" y="2834176"/>
            <a:ext cx="17651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244F2DBD-1177-4076-B261-BE04E7F9DE19}"/>
              </a:ext>
            </a:extLst>
          </p:cNvPr>
          <p:cNvSpPr/>
          <p:nvPr/>
        </p:nvSpPr>
        <p:spPr>
          <a:xfrm>
            <a:off x="2884226" y="5735665"/>
            <a:ext cx="7337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Is there a connection between quantization of electric charge and a </a:t>
            </a:r>
            <a:r>
              <a:rPr lang="en-US" altLang="zh-CN" dirty="0" err="1"/>
              <a:t>majorana</a:t>
            </a:r>
            <a:r>
              <a:rPr lang="en-US" altLang="zh-CN" dirty="0"/>
              <a:t> neutrino. </a:t>
            </a:r>
            <a:r>
              <a:rPr lang="en-US" altLang="zh-CN" i="1" dirty="0"/>
              <a:t>Physical Review Letters</a:t>
            </a:r>
            <a:r>
              <a:rPr lang="en-US" altLang="zh-CN" dirty="0"/>
              <a:t>, 63(9):938–941, 1989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77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F7377-5030-43EE-8B9D-849985CC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2.Expenrimental searches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80BBD1-E696-49C7-8638-A39BBD9B1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02" y="1526666"/>
            <a:ext cx="6091796" cy="360804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1D08CFE-89EC-4D0E-833F-6A282AEADF2C}"/>
              </a:ext>
            </a:extLst>
          </p:cNvPr>
          <p:cNvSpPr/>
          <p:nvPr/>
        </p:nvSpPr>
        <p:spPr>
          <a:xfrm>
            <a:off x="2272351" y="6123789"/>
            <a:ext cx="8220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Neutrinos and collider physics[J]. </a:t>
            </a:r>
            <a:r>
              <a:rPr lang="en-US" altLang="zh-CN" i="1" dirty="0"/>
              <a:t>New Journal of Physics</a:t>
            </a:r>
            <a:r>
              <a:rPr lang="en-US" altLang="zh-CN" dirty="0"/>
              <a:t>, 2015, 17(7): 075019.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5BE786-7095-4A87-99C9-822FA6CDCCB7}"/>
              </a:ext>
            </a:extLst>
          </p:cNvPr>
          <p:cNvSpPr txBox="1"/>
          <p:nvPr/>
        </p:nvSpPr>
        <p:spPr>
          <a:xfrm>
            <a:off x="4269474" y="5429193"/>
            <a:ext cx="422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Heavy neutrino mass range: </a:t>
            </a:r>
            <a:r>
              <a:rPr lang="en-US" altLang="zh-CN" sz="2000" dirty="0">
                <a:solidFill>
                  <a:srgbClr val="FF0000"/>
                </a:solidFill>
              </a:rPr>
              <a:t>5-15 GeV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900</Words>
  <Application>Microsoft Office PowerPoint</Application>
  <PresentationFormat>宽屏</PresentationFormat>
  <Paragraphs>109</Paragraphs>
  <Slides>18</Slides>
  <Notes>0</Notes>
  <HiddenSlides>4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等线</vt:lpstr>
      <vt:lpstr>等线 Light</vt:lpstr>
      <vt:lpstr>Arial</vt:lpstr>
      <vt:lpstr>Cambria Math</vt:lpstr>
      <vt:lpstr>Office 主题​​</vt:lpstr>
      <vt:lpstr>Hunt for “light” heavy neutrino at Z-factories</vt:lpstr>
      <vt:lpstr>1.Motivation</vt:lpstr>
      <vt:lpstr>1.Motivation</vt:lpstr>
      <vt:lpstr>1.Motivation</vt:lpstr>
      <vt:lpstr>1.Motivation</vt:lpstr>
      <vt:lpstr>1.Introduction: Charge Quantization?</vt:lpstr>
      <vt:lpstr>1.Introduction: Charge Quantization?</vt:lpstr>
      <vt:lpstr>1.Introduction: Charge Quantization?</vt:lpstr>
      <vt:lpstr>2.Expenrimental searches</vt:lpstr>
      <vt:lpstr>3.Process at Z factories</vt:lpstr>
      <vt:lpstr>4.Simulation</vt:lpstr>
      <vt:lpstr>3.Simulation: Signal </vt:lpstr>
      <vt:lpstr>3.Simulation: bb ̅ Background</vt:lpstr>
      <vt:lpstr>3.Simulation: ττ ̅ Background</vt:lpstr>
      <vt:lpstr>3.Simulation: Selection Conditions </vt:lpstr>
      <vt:lpstr>4.Result: Presentation</vt:lpstr>
      <vt:lpstr>Result: Discussion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 for “light” heavy neutrino at Z-factories</dc:title>
  <dc:creator>SYF</dc:creator>
  <cp:lastModifiedBy>SYF</cp:lastModifiedBy>
  <cp:revision>15</cp:revision>
  <dcterms:created xsi:type="dcterms:W3CDTF">2021-07-11T23:43:10Z</dcterms:created>
  <dcterms:modified xsi:type="dcterms:W3CDTF">2021-07-12T02:13:16Z</dcterms:modified>
</cp:coreProperties>
</file>