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27"/>
  </p:notesMasterIdLst>
  <p:handoutMasterIdLst>
    <p:handoutMasterId r:id="rId28"/>
  </p:handoutMasterIdLst>
  <p:sldIdLst>
    <p:sldId id="367" r:id="rId3"/>
    <p:sldId id="257" r:id="rId4"/>
    <p:sldId id="346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95" r:id="rId17"/>
    <p:sldId id="387" r:id="rId18"/>
    <p:sldId id="389" r:id="rId19"/>
    <p:sldId id="390" r:id="rId20"/>
    <p:sldId id="391" r:id="rId21"/>
    <p:sldId id="392" r:id="rId22"/>
    <p:sldId id="393" r:id="rId23"/>
    <p:sldId id="388" r:id="rId24"/>
    <p:sldId id="394" r:id="rId25"/>
    <p:sldId id="38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99"/>
    <a:srgbClr val="FAD4F7"/>
    <a:srgbClr val="090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14" autoAdjust="0"/>
    <p:restoredTop sz="94660"/>
  </p:normalViewPr>
  <p:slideViewPr>
    <p:cSldViewPr snapToGrid="0">
      <p:cViewPr>
        <p:scale>
          <a:sx n="60" d="100"/>
          <a:sy n="60" d="100"/>
        </p:scale>
        <p:origin x="1080" y="200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3C4B60F-969C-461C-B74D-6389CE4D0B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0AE08E-584D-4AF3-AA99-3DDEABB28E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637AE-07B2-4A45-BFB0-23DF26FCE51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CF9741-0B9E-4ABC-A8AD-3C0D4E7237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AB38FF-5D66-456A-9936-0342249A2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F934-C5B5-431B-A326-F7A3B58F13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651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3BB2B-9EFC-4363-936B-30E4E7191F68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3F4D2-A5B4-49FF-88D7-57169DF818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37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238987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62608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81906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991670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446479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3965123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3278256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537104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261230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671087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45046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4161036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127382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1970246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831741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3867032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805214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50920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54861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363578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873957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037345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57710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656C1E-EC75-4DE1-8F76-315CA23074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刘薇</a:t>
            </a:r>
          </a:p>
        </p:txBody>
      </p:sp>
    </p:spTree>
    <p:extLst>
      <p:ext uri="{BB962C8B-B14F-4D97-AF65-F5344CB8AC3E}">
        <p14:creationId xmlns:p14="http://schemas.microsoft.com/office/powerpoint/2010/main" val="285321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3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43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375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230540"/>
            <a:ext cx="9144000" cy="5943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6" y="333527"/>
            <a:ext cx="1605670" cy="491335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/>
        </p:nvCxnSpPr>
        <p:spPr>
          <a:xfrm>
            <a:off x="4586502" y="5014"/>
            <a:ext cx="786" cy="21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0" y="6665264"/>
            <a:ext cx="9144000" cy="1657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27000" tIns="13500" rIns="27000" bIns="13500" rtlCol="0" anchor="ctr" anchorCtr="1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（兰州大学）                              </a:t>
            </a:r>
            <a:r>
              <a:rPr lang="en-US" altLang="zh-CN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2021</a:t>
            </a:r>
            <a:r>
              <a:rPr lang="zh-CN" altLang="en-US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年申请攻读博士学位入学答辩                                </a:t>
            </a:r>
            <a:fld id="{8BD1DB20-4F15-4782-AEBE-C87F0E74F08F}" type="slidenum">
              <a:rPr lang="zh-CN" altLang="en-US" sz="900" b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‹#›</a:t>
            </a:fld>
            <a:r>
              <a:rPr lang="en-US" altLang="zh-CN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/11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A9E586-B9D4-402E-972E-5B322962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7/12/2021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CE06BC-27AE-41F5-9416-654F2187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E35D65-D8C9-4405-9CCF-5CD64013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2" y="469541"/>
            <a:ext cx="2287540" cy="10397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 userDrawn="1"/>
        </p:nvSpPr>
        <p:spPr>
          <a:xfrm flipH="1">
            <a:off x="3476243" y="729859"/>
            <a:ext cx="4196343" cy="53091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15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年兰州大学博士学位论文</a:t>
            </a:r>
            <a:endParaRPr lang="en-US" altLang="zh-CN" sz="15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135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日）</a:t>
            </a:r>
            <a:endParaRPr lang="zh-CN" altLang="en-US" sz="15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97963" y="367648"/>
            <a:ext cx="877635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193250" y="1622984"/>
            <a:ext cx="877635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 flipH="1">
            <a:off x="711722" y="2242872"/>
            <a:ext cx="7739407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基于协变密度泛函理论的有效核力研究</a:t>
            </a:r>
          </a:p>
        </p:txBody>
      </p:sp>
      <p:sp>
        <p:nvSpPr>
          <p:cNvPr id="12" name="文本框 11"/>
          <p:cNvSpPr txBox="1"/>
          <p:nvPr userDrawn="1"/>
        </p:nvSpPr>
        <p:spPr>
          <a:xfrm flipH="1">
            <a:off x="2318993" y="3217942"/>
            <a:ext cx="4524865" cy="109594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赵强</a:t>
            </a:r>
            <a:endParaRPr lang="en-US" altLang="zh-CN" sz="15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兰州大学</a:t>
            </a:r>
            <a:r>
              <a:rPr lang="en-US" altLang="zh-CN" sz="1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·</a:t>
            </a:r>
            <a:r>
              <a:rPr lang="zh-CN" altLang="en-US" sz="1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核科学与技术学院</a:t>
            </a:r>
            <a:endParaRPr lang="en-US" altLang="zh-CN" sz="15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粒子物理与原子核物理</a:t>
            </a:r>
          </a:p>
        </p:txBody>
      </p:sp>
      <p:sp>
        <p:nvSpPr>
          <p:cNvPr id="13" name="文本框 12"/>
          <p:cNvSpPr txBox="1"/>
          <p:nvPr userDrawn="1"/>
        </p:nvSpPr>
        <p:spPr>
          <a:xfrm flipH="1">
            <a:off x="5213022" y="5301006"/>
            <a:ext cx="3700021" cy="8791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sz="1350" b="1" i="1" dirty="0">
                <a:solidFill>
                  <a:schemeClr val="bg1"/>
                </a:solidFill>
                <a:latin typeface="+mn-ea"/>
              </a:rPr>
              <a:t>指导老师：</a:t>
            </a:r>
            <a:endParaRPr lang="en-US" altLang="zh-CN" sz="1350" b="1" i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2100"/>
              </a:lnSpc>
            </a:pPr>
            <a:r>
              <a:rPr lang="en-US" altLang="zh-CN" sz="1350" b="1" i="1" dirty="0">
                <a:solidFill>
                  <a:schemeClr val="bg1"/>
                </a:solidFill>
                <a:latin typeface="+mn-ea"/>
              </a:rPr>
              <a:t>	</a:t>
            </a:r>
            <a:r>
              <a:rPr lang="zh-CN" altLang="en-US" sz="1350" b="1" i="1" dirty="0">
                <a:solidFill>
                  <a:schemeClr val="bg1"/>
                </a:solidFill>
                <a:latin typeface="+mn-ea"/>
              </a:rPr>
              <a:t>龙文辉 教授</a:t>
            </a:r>
            <a:endParaRPr lang="en-US" altLang="zh-CN" sz="1350" b="1" i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2100"/>
              </a:lnSpc>
            </a:pPr>
            <a:r>
              <a:rPr lang="en-US" altLang="zh-CN" sz="1350" b="1" i="1" dirty="0">
                <a:solidFill>
                  <a:schemeClr val="bg1"/>
                </a:solidFill>
                <a:latin typeface="+mn-ea"/>
              </a:rPr>
              <a:t>	Jérôme Margueron </a:t>
            </a:r>
            <a:r>
              <a:rPr lang="zh-CN" altLang="en-US" sz="1350" b="1" i="1" dirty="0">
                <a:solidFill>
                  <a:schemeClr val="bg1"/>
                </a:solidFill>
                <a:latin typeface="+mn-ea"/>
              </a:rPr>
              <a:t>研究员</a:t>
            </a:r>
          </a:p>
        </p:txBody>
      </p:sp>
    </p:spTree>
    <p:extLst>
      <p:ext uri="{BB962C8B-B14F-4D97-AF65-F5344CB8AC3E}">
        <p14:creationId xmlns:p14="http://schemas.microsoft.com/office/powerpoint/2010/main" val="320491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307857"/>
            <a:ext cx="9144000" cy="5400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6" y="333527"/>
            <a:ext cx="1605670" cy="491335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/>
        </p:nvCxnSpPr>
        <p:spPr>
          <a:xfrm>
            <a:off x="4572000" y="34394"/>
            <a:ext cx="786" cy="21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-7" y="6664610"/>
            <a:ext cx="9144000" cy="165763"/>
          </a:xfrm>
          <a:prstGeom prst="rect">
            <a:avLst/>
          </a:prstGeom>
          <a:solidFill>
            <a:srgbClr val="9A0000"/>
          </a:solidFill>
        </p:spPr>
        <p:txBody>
          <a:bodyPr wrap="square" lIns="27000" tIns="13500" rIns="27000" bIns="13500" rtlCol="0" anchor="ctr" anchorCtr="1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赵强（兰州大学）                              博士学位论文答辩                                        </a:t>
            </a:r>
            <a:fld id="{8BD1DB20-4F15-4782-AEBE-C87F0E74F08F}" type="slidenum">
              <a:rPr lang="zh-CN" altLang="en-US" sz="900" b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‹#›</a:t>
            </a:fld>
            <a:r>
              <a:rPr lang="en-US" altLang="zh-CN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/9</a:t>
            </a: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2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>
            <a:off x="8820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76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423066"/>
            <a:ext cx="9144000" cy="461665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6" y="469785"/>
            <a:ext cx="1605670" cy="49133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016904" y="81295"/>
            <a:ext cx="999242" cy="253916"/>
          </a:xfrm>
          <a:prstGeom prst="rect">
            <a:avLst/>
          </a:prstGeom>
          <a:solidFill>
            <a:srgbClr val="9A00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引言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3392497" y="79363"/>
            <a:ext cx="999242" cy="25391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sz="1050" b="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引言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3203541" y="28288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4753821" y="73270"/>
            <a:ext cx="999242" cy="25391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sz="1050" dirty="0"/>
              <a:t>引言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127855" y="81295"/>
            <a:ext cx="999242" cy="25391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sz="1050" dirty="0"/>
              <a:t>引言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4571993" y="29856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5941172" y="24423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 userDrawn="1"/>
        </p:nvSpPr>
        <p:spPr>
          <a:xfrm>
            <a:off x="-7" y="6664610"/>
            <a:ext cx="9144000" cy="165763"/>
          </a:xfrm>
          <a:prstGeom prst="rect">
            <a:avLst/>
          </a:prstGeom>
          <a:solidFill>
            <a:srgbClr val="9A0000"/>
          </a:solidFill>
        </p:spPr>
        <p:txBody>
          <a:bodyPr wrap="square" lIns="27000" tIns="13500" rIns="27000" bIns="13500" rtlCol="0" anchor="ctr" anchorCtr="1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赵强（兰州大学）                              博士学位论文答辩                                        </a:t>
            </a:r>
            <a:fld id="{8BD1DB20-4F15-4782-AEBE-C87F0E74F08F}" type="slidenum">
              <a:rPr lang="zh-CN" altLang="en-US" sz="9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‹#›</a:t>
            </a:fld>
            <a:r>
              <a:rPr lang="en-US" altLang="zh-CN" sz="9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618741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6" y="282990"/>
            <a:ext cx="6351447" cy="19435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3" y="3263539"/>
            <a:ext cx="6943648" cy="3156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1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70903"/>
            <a:ext cx="9144000" cy="5943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 userDrawn="1"/>
            </p:nvSpPr>
            <p:spPr>
              <a:xfrm>
                <a:off x="0" y="6637640"/>
                <a:ext cx="9144000" cy="22101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lIns="36000" tIns="18000" rIns="36000" bIns="18000" rtlCol="0" anchor="ctr" anchorCtr="1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Ke-Sheng Huang</a:t>
                </a:r>
                <a:r>
                  <a:rPr lang="zh-CN" altLang="en-US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（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LZU</a:t>
                </a:r>
                <a:r>
                  <a:rPr lang="zh-CN" altLang="en-US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）                    </a:t>
                </a:r>
                <a:r>
                  <a:rPr lang="zh-CN" altLang="en-US" sz="1200" b="1" baseline="0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1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𝚲</m:t>
                        </m:r>
                      </m:e>
                      <m:sub>
                        <m:r>
                          <a:rPr lang="en-US" altLang="zh-CN" sz="12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𝐛</m:t>
                        </m:r>
                      </m:sub>
                    </m:sSub>
                    <m:r>
                      <a:rPr lang="en-US" altLang="zh-CN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→</m:t>
                    </m:r>
                    <m:r>
                      <a:rPr lang="en-US" altLang="zh-CN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𝒑</m:t>
                    </m:r>
                    <m:r>
                      <a:rPr lang="en-US" altLang="zh-CN" sz="1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,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𝑵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𝟏𝟓𝟑𝟓</m:t>
                        </m:r>
                      </m:e>
                    </m:d>
                  </m:oMath>
                </a14:m>
                <a:r>
                  <a:rPr lang="zh-CN" altLang="en-US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form factors</a:t>
                </a:r>
                <a:r>
                  <a:rPr lang="en-US" altLang="zh-CN" sz="1200" b="1" baseline="0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from LCSRs                   </a:t>
                </a:r>
                <a:r>
                  <a:rPr lang="zh-CN" altLang="en-US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fld id="{8BD1DB20-4F15-4782-AEBE-C87F0E74F08F}" type="slidenum">
                  <a:rPr lang="zh-CN" altLang="en-US" sz="1200" b="1" smtClean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‹#›</a:t>
                </a:fld>
                <a:r>
                  <a:rPr lang="en-US" altLang="zh-CN" sz="1200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/22</a:t>
                </a: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637640"/>
                <a:ext cx="9144000" cy="221018"/>
              </a:xfrm>
              <a:prstGeom prst="rect">
                <a:avLst/>
              </a:prstGeom>
              <a:blipFill>
                <a:blip r:embed="rId2"/>
                <a:stretch>
                  <a:fillRect t="-1666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658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37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6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67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84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37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633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6821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210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028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37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7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389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2" y="469539"/>
            <a:ext cx="2287540" cy="10397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 userDrawn="1"/>
        </p:nvSpPr>
        <p:spPr>
          <a:xfrm flipH="1">
            <a:off x="3476243" y="656762"/>
            <a:ext cx="4196343" cy="67710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年兰州大学博士学位论文</a:t>
            </a:r>
            <a:endParaRPr lang="en-US" altLang="zh-CN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日）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97962" y="367648"/>
            <a:ext cx="877635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193249" y="1622984"/>
            <a:ext cx="877635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 flipH="1">
            <a:off x="711722" y="2181315"/>
            <a:ext cx="7739407" cy="58477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基于协变密度泛函理论的有效核力研究</a:t>
            </a:r>
          </a:p>
        </p:txBody>
      </p:sp>
      <p:sp>
        <p:nvSpPr>
          <p:cNvPr id="12" name="文本框 11"/>
          <p:cNvSpPr txBox="1"/>
          <p:nvPr userDrawn="1"/>
        </p:nvSpPr>
        <p:spPr>
          <a:xfrm flipH="1">
            <a:off x="2318992" y="3050684"/>
            <a:ext cx="4524865" cy="143045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赵强</a:t>
            </a:r>
            <a:endParaRPr lang="en-US" altLang="zh-CN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兰州大学</a:t>
            </a:r>
            <a:r>
              <a:rPr lang="en-US" altLang="zh-CN" sz="2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·</a:t>
            </a:r>
            <a:r>
              <a:rPr lang="zh-CN" altLang="en-US" sz="2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核科学与技术学院</a:t>
            </a:r>
            <a:endParaRPr lang="en-US" altLang="zh-CN" sz="20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粒子物理与原子核物理</a:t>
            </a:r>
          </a:p>
        </p:txBody>
      </p:sp>
      <p:sp>
        <p:nvSpPr>
          <p:cNvPr id="13" name="文本框 12"/>
          <p:cNvSpPr txBox="1"/>
          <p:nvPr userDrawn="1"/>
        </p:nvSpPr>
        <p:spPr>
          <a:xfrm flipH="1">
            <a:off x="5213021" y="5301004"/>
            <a:ext cx="3700021" cy="114832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b="1" i="1" dirty="0">
                <a:solidFill>
                  <a:schemeClr val="bg1"/>
                </a:solidFill>
                <a:latin typeface="+mn-ea"/>
              </a:rPr>
              <a:t>指导老师：</a:t>
            </a:r>
            <a:endParaRPr lang="en-US" altLang="zh-CN" b="1" i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2800"/>
              </a:lnSpc>
            </a:pPr>
            <a:r>
              <a:rPr lang="en-US" altLang="zh-CN" b="1" i="1" dirty="0">
                <a:solidFill>
                  <a:schemeClr val="bg1"/>
                </a:solidFill>
                <a:latin typeface="+mn-ea"/>
              </a:rPr>
              <a:t>	</a:t>
            </a:r>
            <a:r>
              <a:rPr lang="zh-CN" altLang="en-US" b="1" i="1" dirty="0">
                <a:solidFill>
                  <a:schemeClr val="bg1"/>
                </a:solidFill>
                <a:latin typeface="+mn-ea"/>
              </a:rPr>
              <a:t>龙文辉 教授</a:t>
            </a:r>
            <a:endParaRPr lang="en-US" altLang="zh-CN" b="1" i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2800"/>
              </a:lnSpc>
            </a:pPr>
            <a:r>
              <a:rPr lang="en-US" altLang="zh-CN" b="1" i="1" dirty="0">
                <a:solidFill>
                  <a:schemeClr val="bg1"/>
                </a:solidFill>
                <a:latin typeface="+mn-ea"/>
              </a:rPr>
              <a:t>	Jérôme Margueron </a:t>
            </a:r>
            <a:r>
              <a:rPr lang="zh-CN" altLang="en-US" b="1" i="1" dirty="0">
                <a:solidFill>
                  <a:schemeClr val="bg1"/>
                </a:solidFill>
                <a:latin typeface="+mn-ea"/>
              </a:rPr>
              <a:t>研究员</a:t>
            </a:r>
          </a:p>
        </p:txBody>
      </p:sp>
    </p:spTree>
    <p:extLst>
      <p:ext uri="{BB962C8B-B14F-4D97-AF65-F5344CB8AC3E}">
        <p14:creationId xmlns:p14="http://schemas.microsoft.com/office/powerpoint/2010/main" val="957850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307857"/>
            <a:ext cx="9144000" cy="5400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5" y="333525"/>
            <a:ext cx="1605670" cy="491335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/>
        </p:nvCxnSpPr>
        <p:spPr>
          <a:xfrm>
            <a:off x="4572000" y="34394"/>
            <a:ext cx="786" cy="21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-7" y="6636982"/>
            <a:ext cx="9144000" cy="221018"/>
          </a:xfrm>
          <a:prstGeom prst="rect">
            <a:avLst/>
          </a:prstGeom>
          <a:solidFill>
            <a:srgbClr val="9A0000"/>
          </a:solidFill>
        </p:spPr>
        <p:txBody>
          <a:bodyPr wrap="square" lIns="36000" tIns="18000" rIns="36000" bIns="18000" rtlCol="0" anchor="ctr" anchorCtr="1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赵强（兰州大学）                              博士学位论文答辩                                        </a:t>
            </a:r>
            <a:fld id="{8BD1DB20-4F15-4782-AEBE-C87F0E74F08F}" type="slidenum">
              <a:rPr lang="zh-CN" altLang="en-US" sz="1200" b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‹#›</a:t>
            </a:fld>
            <a:r>
              <a:rPr lang="en-US" altLang="zh-CN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/9</a:t>
            </a: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24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>
            <a:off x="8820000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498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0" y="423064"/>
            <a:ext cx="9144000" cy="584775"/>
          </a:xfrm>
          <a:prstGeom prst="rect">
            <a:avLst/>
          </a:prstGeom>
          <a:solidFill>
            <a:srgbClr val="9A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75" y="469783"/>
            <a:ext cx="1605670" cy="49133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016904" y="54364"/>
            <a:ext cx="999242" cy="307777"/>
          </a:xfrm>
          <a:prstGeom prst="rect">
            <a:avLst/>
          </a:prstGeom>
          <a:solidFill>
            <a:srgbClr val="9A00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引言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3392496" y="52432"/>
            <a:ext cx="99924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b="0" dirty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引言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3203541" y="28286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 userDrawn="1"/>
        </p:nvSpPr>
        <p:spPr>
          <a:xfrm>
            <a:off x="4753820" y="46339"/>
            <a:ext cx="99924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引言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127854" y="54364"/>
            <a:ext cx="999242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bg1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引言</a:t>
            </a: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4571993" y="29854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5941172" y="24421"/>
            <a:ext cx="1572" cy="36380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 userDrawn="1"/>
        </p:nvSpPr>
        <p:spPr>
          <a:xfrm>
            <a:off x="-7" y="6636982"/>
            <a:ext cx="9144000" cy="221018"/>
          </a:xfrm>
          <a:prstGeom prst="rect">
            <a:avLst/>
          </a:prstGeom>
          <a:solidFill>
            <a:srgbClr val="9A0000"/>
          </a:solidFill>
        </p:spPr>
        <p:txBody>
          <a:bodyPr wrap="square" lIns="36000" tIns="18000" rIns="36000" bIns="18000" rtlCol="0" anchor="ctr" anchorCtr="1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赵强（兰州大学）                              博士学位论文答辩                                        </a:t>
            </a:r>
            <a:fld id="{8BD1DB20-4F15-4782-AEBE-C87F0E74F08F}" type="slidenum">
              <a:rPr lang="zh-CN" altLang="en-US" sz="1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‹#›</a:t>
            </a:fld>
            <a:r>
              <a:rPr lang="en-US" altLang="zh-CN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444689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9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6" y="282988"/>
            <a:ext cx="6351447" cy="19435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2" y="3263539"/>
            <a:ext cx="6943648" cy="3156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46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6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3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45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82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812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3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37E3-D3D0-471E-AB58-3541A996DE00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1DB20-4F15-4782-AEBE-C87F0E74F0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85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1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61" r:id="rId12"/>
    <p:sldLayoutId id="2147483670" r:id="rId13"/>
    <p:sldLayoutId id="2147483671" r:id="rId14"/>
    <p:sldLayoutId id="2147483672" r:id="rId15"/>
    <p:sldLayoutId id="214748367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>
            <a:fillRect l="-3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9107" y="410274"/>
            <a:ext cx="8105775" cy="5886450"/>
          </a:xfrm>
          <a:prstGeom prst="rect">
            <a:avLst/>
          </a:prstGeom>
          <a:solidFill>
            <a:srgbClr val="FFFFFF">
              <a:alpha val="87000"/>
            </a:srgbClr>
          </a:solidFill>
          <a:ln w="127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342900"/>
            <a:endParaRPr lang="zh-CN" altLang="en-US" sz="1350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3BB80F9-2280-4862-AF50-2956E646E8B8}"/>
                  </a:ext>
                </a:extLst>
              </p:cNvPr>
              <p:cNvSpPr txBox="1"/>
              <p:nvPr/>
            </p:nvSpPr>
            <p:spPr>
              <a:xfrm flipH="1">
                <a:off x="915939" y="1563679"/>
                <a:ext cx="7312117" cy="1200329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 defTabSz="342900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36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𝚲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𝒃</m:t>
                        </m:r>
                      </m:sub>
                    </m:sSub>
                    <m:r>
                      <a:rPr lang="en-US" altLang="zh-CN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→</m:t>
                    </m:r>
                    <m:r>
                      <a:rPr lang="en-US" altLang="zh-CN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𝒑</m:t>
                    </m:r>
                    <m:r>
                      <a:rPr lang="en-US" altLang="zh-CN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, </m:t>
                    </m:r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𝑵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dPr>
                      <m:e>
                        <m:r>
                          <a:rPr lang="en-US" altLang="zh-CN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𝟏𝟓𝟑𝟓</m:t>
                        </m:r>
                      </m:e>
                    </m:d>
                    <m:r>
                      <a:rPr lang="en-US" altLang="zh-CN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 </m:t>
                    </m:r>
                  </m:oMath>
                </a14:m>
                <a:r>
                  <a:rPr lang="en-US" altLang="zh-CN" sz="36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form factors from LCSRs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3BB80F9-2280-4862-AF50-2956E646E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15939" y="1563679"/>
                <a:ext cx="7312117" cy="1200329"/>
              </a:xfrm>
              <a:prstGeom prst="rect">
                <a:avLst/>
              </a:prstGeom>
              <a:blipFill>
                <a:blip r:embed="rId5"/>
                <a:stretch>
                  <a:fillRect t="-9184" r="-2833" b="-18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12168ACD-BFC9-48D6-9484-7DD4110761C9}"/>
              </a:ext>
            </a:extLst>
          </p:cNvPr>
          <p:cNvSpPr txBox="1"/>
          <p:nvPr/>
        </p:nvSpPr>
        <p:spPr>
          <a:xfrm flipH="1">
            <a:off x="2051805" y="2750868"/>
            <a:ext cx="5419285" cy="114307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Ke</a:t>
            </a:r>
            <a:r>
              <a:rPr lang="en-US" altLang="zh-CN" sz="2400" dirty="0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-Sheng Huang(</a:t>
            </a:r>
            <a:r>
              <a:rPr lang="zh-CN" altLang="en-US" sz="2400" dirty="0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黄克胜</a:t>
            </a:r>
            <a:r>
              <a:rPr lang="en-US" altLang="zh-CN" sz="2400" dirty="0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) 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 Lan Zhou University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DEBB55A-5371-46D2-9A66-9552497096EB}"/>
              </a:ext>
            </a:extLst>
          </p:cNvPr>
          <p:cNvCxnSpPr>
            <a:cxnSpLocks/>
          </p:cNvCxnSpPr>
          <p:nvPr/>
        </p:nvCxnSpPr>
        <p:spPr>
          <a:xfrm>
            <a:off x="653444" y="1265720"/>
            <a:ext cx="7740279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21BE9F7-78BA-4E05-BD45-9FC680A491A7}"/>
              </a:ext>
            </a:extLst>
          </p:cNvPr>
          <p:cNvCxnSpPr>
            <a:cxnSpLocks/>
          </p:cNvCxnSpPr>
          <p:nvPr/>
        </p:nvCxnSpPr>
        <p:spPr>
          <a:xfrm>
            <a:off x="671732" y="606444"/>
            <a:ext cx="770440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224B0CD2-09E0-4819-8A8A-2816496DD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61" y="3951197"/>
            <a:ext cx="1322536" cy="132253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92992F68-BC53-4B8A-A9D5-022D5846ABDC}"/>
              </a:ext>
            </a:extLst>
          </p:cNvPr>
          <p:cNvSpPr txBox="1"/>
          <p:nvPr/>
        </p:nvSpPr>
        <p:spPr>
          <a:xfrm flipH="1">
            <a:off x="1530587" y="770030"/>
            <a:ext cx="6334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PQCD Group meeting  @  Qing Dao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       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July 12  2021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E653E0-7482-46B5-857F-A936DEE55DCF}"/>
              </a:ext>
            </a:extLst>
          </p:cNvPr>
          <p:cNvSpPr txBox="1"/>
          <p:nvPr/>
        </p:nvSpPr>
        <p:spPr>
          <a:xfrm flipH="1">
            <a:off x="1519803" y="5392225"/>
            <a:ext cx="6483293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  <a:cs typeface="Calibri" panose="020F0502020204030204" pitchFamily="34" charset="0"/>
              </a:rPr>
              <a:t>In collaborate with Pro. Yue-Long Shen and Pro. Fu-Sheng Yu</a:t>
            </a:r>
          </a:p>
        </p:txBody>
      </p:sp>
    </p:spTree>
    <p:extLst>
      <p:ext uri="{BB962C8B-B14F-4D97-AF65-F5344CB8AC3E}">
        <p14:creationId xmlns:p14="http://schemas.microsoft.com/office/powerpoint/2010/main" val="3811463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Some Methods in LCSR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D370F7-3E29-449D-8AAC-9C52E0ED1093}"/>
              </a:ext>
            </a:extLst>
          </p:cNvPr>
          <p:cNvSpPr txBox="1"/>
          <p:nvPr/>
        </p:nvSpPr>
        <p:spPr>
          <a:xfrm>
            <a:off x="199170" y="873886"/>
            <a:ext cx="3373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The dispersion relation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466977-DC99-44BD-B66F-9E4629D92A21}"/>
                  </a:ext>
                </a:extLst>
              </p:cNvPr>
              <p:cNvSpPr txBox="1"/>
              <p:nvPr/>
            </p:nvSpPr>
            <p:spPr>
              <a:xfrm>
                <a:off x="2286000" y="1380064"/>
                <a:ext cx="4572000" cy="682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d>
                        <m:d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subHide m:val="on"/>
                          <m:supHide m:val="on"/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  <m:f>
                            <m:fPr>
                              <m:ctrlP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sz="1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9466977-DC99-44BD-B66F-9E4629D92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380064"/>
                <a:ext cx="4572000" cy="682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AB55AB33-2E32-4946-B995-9A50CCF8C574}"/>
              </a:ext>
            </a:extLst>
          </p:cNvPr>
          <p:cNvSpPr txBox="1"/>
          <p:nvPr/>
        </p:nvSpPr>
        <p:spPr>
          <a:xfrm>
            <a:off x="199170" y="2062302"/>
            <a:ext cx="2978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dirty="0"/>
              <a:t>Quark-hadron duality</a:t>
            </a:r>
            <a:endParaRPr lang="zh-CN" altLang="en-US" sz="22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481A3EA-D3DA-4B63-931B-9603EA74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076" y="2493189"/>
            <a:ext cx="4005898" cy="86614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FA81D82-14F4-453E-8C05-B96DAC31BBF8}"/>
              </a:ext>
            </a:extLst>
          </p:cNvPr>
          <p:cNvSpPr txBox="1"/>
          <p:nvPr/>
        </p:nvSpPr>
        <p:spPr>
          <a:xfrm>
            <a:off x="671121" y="3417640"/>
            <a:ext cx="715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The elimination of the contributions from excited and continuum state and the quark level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C94C4B-7A5C-4852-A3C6-17D0183BA707}"/>
              </a:ext>
            </a:extLst>
          </p:cNvPr>
          <p:cNvSpPr txBox="1"/>
          <p:nvPr/>
        </p:nvSpPr>
        <p:spPr>
          <a:xfrm>
            <a:off x="308500" y="4183837"/>
            <a:ext cx="3004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dirty="0" err="1"/>
              <a:t>Borel</a:t>
            </a:r>
            <a:r>
              <a:rPr lang="en-US" altLang="zh-CN" sz="2200" dirty="0"/>
              <a:t> Transformation </a:t>
            </a:r>
            <a:endParaRPr lang="zh-CN" altLang="en-US" sz="22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955B98-51A6-4318-B2CD-2F426F521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557" y="4643568"/>
            <a:ext cx="4574935" cy="6184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9473CAD-5037-439B-98AC-7715AF31B187}"/>
              </a:ext>
            </a:extLst>
          </p:cNvPr>
          <p:cNvSpPr/>
          <p:nvPr/>
        </p:nvSpPr>
        <p:spPr>
          <a:xfrm flipH="1">
            <a:off x="5850711" y="4608104"/>
            <a:ext cx="320244" cy="3132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1897965-9892-4910-B4C7-28C869F72117}"/>
              </a:ext>
            </a:extLst>
          </p:cNvPr>
          <p:cNvSpPr txBox="1"/>
          <p:nvPr/>
        </p:nvSpPr>
        <p:spPr>
          <a:xfrm>
            <a:off x="7015930" y="4577263"/>
            <a:ext cx="134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Borel</a:t>
            </a:r>
            <a:r>
              <a:rPr lang="en-US" altLang="zh-CN" sz="2000" b="1" dirty="0">
                <a:solidFill>
                  <a:srgbClr val="FF0000"/>
                </a:solidFill>
              </a:rPr>
              <a:t> mass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0C681AAA-D58E-436B-ADF6-9ABDBF01B397}"/>
              </a:ext>
            </a:extLst>
          </p:cNvPr>
          <p:cNvCxnSpPr/>
          <p:nvPr/>
        </p:nvCxnSpPr>
        <p:spPr>
          <a:xfrm>
            <a:off x="6450496" y="4764747"/>
            <a:ext cx="4075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A4584FE-0A4A-4F38-AC83-A3DEF0634EA8}"/>
              </a:ext>
            </a:extLst>
          </p:cNvPr>
          <p:cNvSpPr txBox="1"/>
          <p:nvPr/>
        </p:nvSpPr>
        <p:spPr>
          <a:xfrm>
            <a:off x="671121" y="5374707"/>
            <a:ext cx="7445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Suppressing the contribution from higher excited and continuum states exponentially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Reducing the sensitivity of quark-hadron duality</a:t>
            </a:r>
          </a:p>
        </p:txBody>
      </p:sp>
    </p:spTree>
    <p:extLst>
      <p:ext uri="{BB962C8B-B14F-4D97-AF65-F5344CB8AC3E}">
        <p14:creationId xmlns:p14="http://schemas.microsoft.com/office/powerpoint/2010/main" val="75640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1" y="182489"/>
            <a:ext cx="74340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Framework-the expression for form factors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27DA3A0-45F2-4D24-A915-528B8D6DD5BA}"/>
                  </a:ext>
                </a:extLst>
              </p:cNvPr>
              <p:cNvSpPr txBox="1"/>
              <p:nvPr/>
            </p:nvSpPr>
            <p:spPr>
              <a:xfrm>
                <a:off x="199169" y="873886"/>
                <a:ext cx="838824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expression for the form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1" lang="en-US" altLang="zh-CN" sz="2400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kumimoji="1" lang="en-US" altLang="zh-CN" sz="2400" dirty="0"/>
                  <a:t>  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27DA3A0-45F2-4D24-A915-528B8D6DD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69" y="873886"/>
                <a:ext cx="8388240" cy="461665"/>
              </a:xfrm>
              <a:prstGeom prst="rect">
                <a:avLst/>
              </a:prstGeom>
              <a:blipFill>
                <a:blip r:embed="rId6"/>
                <a:stretch>
                  <a:fillRect l="-945" t="-10526" r="-581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42BB0C60-7529-4DD9-B4CD-A1ED681FE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17" y="1755947"/>
            <a:ext cx="7936992" cy="4603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44E615-8E0A-41D5-AA49-433CA3FEB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073" y="2244109"/>
            <a:ext cx="8493583" cy="9651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44C2EB-33FE-4592-AFB7-B21781649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28" y="3733732"/>
            <a:ext cx="8598927" cy="14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5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/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Framework-LCDA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blipFill>
                <a:blip r:embed="rId3"/>
                <a:stretch>
                  <a:fillRect l="-2133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F1576809-1A34-4466-8234-112669D92D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170" y="901655"/>
                <a:ext cx="8819986" cy="310167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" altLang="zh-CN" sz="2400" dirty="0"/>
                  <a:t>introduce the general light-cone hadronic matrix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" altLang="zh-CN" sz="2400" dirty="0"/>
                  <a:t> baryon</a:t>
                </a:r>
              </a:p>
              <a:p>
                <a:endParaRPr kumimoji="1" lang="en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kumimoji="1" lang="en" altLang="zh-CN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" altLang="zh-CN" sz="2400" dirty="0"/>
                  <a:t>performing the Fourier transformation and including the NLO terms off the light-cone leads to the momentum space light-cone projector</a:t>
                </a:r>
                <a:endParaRPr kumimoji="1" lang="zh-CN" altLang="en-US" sz="2400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F1576809-1A34-4466-8234-112669D92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901655"/>
                <a:ext cx="8819986" cy="3101673"/>
              </a:xfrm>
              <a:prstGeom prst="rect">
                <a:avLst/>
              </a:prstGeom>
              <a:blipFill>
                <a:blip r:embed="rId4"/>
                <a:stretch>
                  <a:fillRect l="-968" t="-2750" r="-1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6A4D5A8-9445-48D2-8534-F48153B0B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1" y="1790582"/>
            <a:ext cx="8251017" cy="972496"/>
          </a:xfrm>
          <a:prstGeom prst="rect">
            <a:avLst/>
          </a:prstGeom>
        </p:spPr>
      </p:pic>
      <p:pic>
        <p:nvPicPr>
          <p:cNvPr id="12" name="图片 11" descr="文本, 信件&#10;&#10;描述已自动生成">
            <a:extLst>
              <a:ext uri="{FF2B5EF4-FFF2-40B4-BE49-F238E27FC236}">
                <a16:creationId xmlns:a16="http://schemas.microsoft.com/office/drawing/2014/main" id="{1DD3D2B8-93CE-44B4-844C-670848A62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93" y="3595832"/>
            <a:ext cx="4781550" cy="1296692"/>
          </a:xfrm>
          <a:prstGeom prst="rect">
            <a:avLst/>
          </a:prstGeom>
        </p:spPr>
      </p:pic>
      <p:pic>
        <p:nvPicPr>
          <p:cNvPr id="13" name="图片 12" descr="文本, 信件&#10;&#10;描述已自动生成">
            <a:extLst>
              <a:ext uri="{FF2B5EF4-FFF2-40B4-BE49-F238E27FC236}">
                <a16:creationId xmlns:a16="http://schemas.microsoft.com/office/drawing/2014/main" id="{178A8ED6-B69E-4AA6-AE76-A8EFEB34C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80" y="5054086"/>
            <a:ext cx="4781552" cy="129669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015604-88DE-4710-A11D-60034E1E5799}"/>
              </a:ext>
            </a:extLst>
          </p:cNvPr>
          <p:cNvSpPr txBox="1"/>
          <p:nvPr/>
        </p:nvSpPr>
        <p:spPr>
          <a:xfrm>
            <a:off x="238543" y="5785681"/>
            <a:ext cx="43706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P.Ball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V.M.Braun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E.Gardi</a:t>
            </a:r>
            <a:r>
              <a:rPr kumimoji="1" lang="en-US" altLang="zh-CN" sz="1400" b="1" i="1" dirty="0"/>
              <a:t> (2008)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G.Bell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T.Feldmann</a:t>
            </a:r>
            <a:r>
              <a:rPr kumimoji="1" lang="en-US" altLang="zh-CN" sz="1400" b="1" i="1" dirty="0"/>
              <a:t>, Yu-Ming Wang, </a:t>
            </a:r>
            <a:r>
              <a:rPr kumimoji="1" lang="en-US" altLang="zh-CN" sz="1400" b="1" i="1" dirty="0" err="1"/>
              <a:t>M.W.Y.Yip</a:t>
            </a:r>
            <a:r>
              <a:rPr kumimoji="1" lang="en-US" altLang="zh-CN" sz="1400" b="1" i="1" dirty="0"/>
              <a:t> (2013)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/>
              <a:t>Yu-Ming Wang, Yue-Long Shen (2016)</a:t>
            </a:r>
            <a:endParaRPr kumimoji="1"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73075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/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Framework-LCDA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blipFill>
                <a:blip r:embed="rId3"/>
                <a:stretch>
                  <a:fillRect l="-2133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18A5002-7298-4799-8184-728E5C9768E8}"/>
              </a:ext>
            </a:extLst>
          </p:cNvPr>
          <p:cNvSpPr txBox="1">
            <a:spLocks/>
          </p:cNvSpPr>
          <p:nvPr/>
        </p:nvSpPr>
        <p:spPr>
          <a:xfrm>
            <a:off x="0" y="984010"/>
            <a:ext cx="8819986" cy="56398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" altLang="zh-CN" sz="2400" dirty="0"/>
              <a:t>LCDAs constructed by QCDSR</a:t>
            </a:r>
            <a:r>
              <a:rPr kumimoji="1" lang="en" altLang="zh-CN" dirty="0"/>
              <a:t>(</a:t>
            </a:r>
            <a:r>
              <a:rPr kumimoji="1" lang="en" altLang="zh-CN" dirty="0">
                <a:solidFill>
                  <a:srgbClr val="C00000"/>
                </a:solidFill>
              </a:rPr>
              <a:t>Model-1</a:t>
            </a:r>
            <a:r>
              <a:rPr kumimoji="1" lang="en" altLang="zh-CN" dirty="0"/>
              <a:t>)</a:t>
            </a:r>
          </a:p>
          <a:p>
            <a:endParaRPr kumimoji="1" lang="en" altLang="zh-CN" i="1" dirty="0"/>
          </a:p>
          <a:p>
            <a:pPr marL="0" indent="0">
              <a:buNone/>
            </a:pPr>
            <a:endParaRPr kumimoji="1" lang="en" altLang="zh-CN" i="1" dirty="0"/>
          </a:p>
          <a:p>
            <a:endParaRPr kumimoji="1" lang="en" altLang="zh-CN" i="1" dirty="0"/>
          </a:p>
          <a:p>
            <a:pPr marL="0" indent="0">
              <a:buNone/>
            </a:pPr>
            <a:endParaRPr kumimoji="1" lang="en" altLang="zh-CN" i="1" dirty="0"/>
          </a:p>
          <a:p>
            <a:pPr marL="0" indent="0">
              <a:buFont typeface="Arial" panose="020B0604020202020204" pitchFamily="34" charset="0"/>
              <a:buNone/>
            </a:pPr>
            <a:endParaRPr kumimoji="1" lang="en" altLang="zh-CN" i="1" dirty="0"/>
          </a:p>
          <a:p>
            <a:r>
              <a:rPr kumimoji="1" lang="en" altLang="zh-CN" sz="2400" dirty="0"/>
              <a:t>LCDAs expanded by Gegenbauer polynomial </a:t>
            </a:r>
            <a:r>
              <a:rPr kumimoji="1" lang="en" altLang="zh-CN" dirty="0"/>
              <a:t>(</a:t>
            </a:r>
            <a:r>
              <a:rPr kumimoji="1" lang="en" altLang="zh-CN" dirty="0">
                <a:solidFill>
                  <a:srgbClr val="C00000"/>
                </a:solidFill>
              </a:rPr>
              <a:t>Model-2</a:t>
            </a:r>
            <a:r>
              <a:rPr kumimoji="1" lang="en" altLang="zh-CN" dirty="0"/>
              <a:t>)</a:t>
            </a:r>
          </a:p>
        </p:txBody>
      </p:sp>
      <p:pic>
        <p:nvPicPr>
          <p:cNvPr id="16" name="图片 15" descr="文本, 信件&#10;&#10;描述已自动生成">
            <a:extLst>
              <a:ext uri="{FF2B5EF4-FFF2-40B4-BE49-F238E27FC236}">
                <a16:creationId xmlns:a16="http://schemas.microsoft.com/office/drawing/2014/main" id="{D99C5C77-E1D4-4B85-9F60-27D4A1666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22" y="4574179"/>
            <a:ext cx="3997284" cy="191115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9FFF21-D056-4852-9543-B91FF4B0A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722" y="1456398"/>
            <a:ext cx="4027312" cy="25508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4C56CE-43B7-48D9-BBDC-F481D5D49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601" y="2533407"/>
            <a:ext cx="2019300" cy="6477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68AC6B5-1D70-4165-9A9D-2A6B3820F846}"/>
              </a:ext>
            </a:extLst>
          </p:cNvPr>
          <p:cNvSpPr txBox="1"/>
          <p:nvPr/>
        </p:nvSpPr>
        <p:spPr>
          <a:xfrm>
            <a:off x="6043084" y="1144637"/>
            <a:ext cx="2908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P.Ball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V.M.Braun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E.Gardi</a:t>
            </a:r>
            <a:r>
              <a:rPr kumimoji="1" lang="en-US" altLang="zh-CN" sz="1400" b="1" i="1" dirty="0"/>
              <a:t> (2008)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5A4AEA5-CF7B-4ACD-9902-BD72A4151D8F}"/>
              </a:ext>
            </a:extLst>
          </p:cNvPr>
          <p:cNvSpPr txBox="1"/>
          <p:nvPr/>
        </p:nvSpPr>
        <p:spPr>
          <a:xfrm>
            <a:off x="6235255" y="4440800"/>
            <a:ext cx="2908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P.Ball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V.M.Braun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E.Gardi</a:t>
            </a:r>
            <a:r>
              <a:rPr kumimoji="1" lang="en-US" altLang="zh-CN" sz="1400" b="1" i="1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132673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/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Framework-LCDA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blipFill>
                <a:blip r:embed="rId3"/>
                <a:stretch>
                  <a:fillRect l="-2133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DBF01EF-275C-4332-83C2-387BF721E73B}"/>
              </a:ext>
            </a:extLst>
          </p:cNvPr>
          <p:cNvSpPr txBox="1">
            <a:spLocks/>
          </p:cNvSpPr>
          <p:nvPr/>
        </p:nvSpPr>
        <p:spPr>
          <a:xfrm>
            <a:off x="0" y="984010"/>
            <a:ext cx="8819986" cy="56398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LCDAs constructed by exponential ansatz (</a:t>
            </a:r>
            <a:r>
              <a:rPr kumimoji="1" lang="en-US" altLang="zh-CN" dirty="0">
                <a:solidFill>
                  <a:srgbClr val="C00000"/>
                </a:solidFill>
              </a:rPr>
              <a:t> Model-3</a:t>
            </a:r>
            <a:r>
              <a:rPr kumimoji="1" lang="en-US" altLang="zh-CN" dirty="0"/>
              <a:t>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LCDAs constructed by exponential ansatz </a:t>
            </a:r>
            <a:r>
              <a:rPr kumimoji="1" lang="en-US" altLang="zh-CN" dirty="0"/>
              <a:t>(</a:t>
            </a:r>
            <a:r>
              <a:rPr kumimoji="1" lang="en-US" altLang="zh-CN" dirty="0">
                <a:solidFill>
                  <a:srgbClr val="C00000"/>
                </a:solidFill>
              </a:rPr>
              <a:t>Model-4</a:t>
            </a:r>
            <a:r>
              <a:rPr kumimoji="1" lang="en-US" altLang="zh-CN" dirty="0"/>
              <a:t>)</a:t>
            </a:r>
          </a:p>
        </p:txBody>
      </p:sp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B3402F1C-36D0-459D-842C-685D65029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54" y="1528722"/>
            <a:ext cx="3076713" cy="2563928"/>
          </a:xfrm>
          <a:prstGeom prst="rect">
            <a:avLst/>
          </a:prstGeom>
        </p:spPr>
      </p:pic>
      <p:pic>
        <p:nvPicPr>
          <p:cNvPr id="14" name="图片 13" descr="表格&#10;&#10;描述已自动生成">
            <a:extLst>
              <a:ext uri="{FF2B5EF4-FFF2-40B4-BE49-F238E27FC236}">
                <a16:creationId xmlns:a16="http://schemas.microsoft.com/office/drawing/2014/main" id="{CDB00BB5-F624-4C0E-8814-9BB531DB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56" y="4558860"/>
            <a:ext cx="4310801" cy="206496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689DA3B-9E20-4C56-86A3-03749CB2B1B9}"/>
              </a:ext>
            </a:extLst>
          </p:cNvPr>
          <p:cNvSpPr txBox="1"/>
          <p:nvPr/>
        </p:nvSpPr>
        <p:spPr>
          <a:xfrm>
            <a:off x="4818095" y="1456213"/>
            <a:ext cx="4370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G.Bell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T.Feldmann</a:t>
            </a:r>
            <a:r>
              <a:rPr kumimoji="1" lang="en-US" altLang="zh-CN" sz="1400" b="1" i="1" dirty="0"/>
              <a:t>, Yu-Ming Wang, </a:t>
            </a:r>
            <a:r>
              <a:rPr kumimoji="1" lang="en-US" altLang="zh-CN" sz="1400" b="1" i="1" dirty="0" err="1"/>
              <a:t>M.W.Y.Yip</a:t>
            </a:r>
            <a:r>
              <a:rPr kumimoji="1" lang="en-US" altLang="zh-CN" sz="1400" b="1" i="1" dirty="0"/>
              <a:t> (2013)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53C43D5-5AAF-425A-96FE-4981EB64F943}"/>
              </a:ext>
            </a:extLst>
          </p:cNvPr>
          <p:cNvSpPr txBox="1"/>
          <p:nvPr/>
        </p:nvSpPr>
        <p:spPr>
          <a:xfrm>
            <a:off x="4818095" y="4404971"/>
            <a:ext cx="4370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G.Bell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T.Feldmann</a:t>
            </a:r>
            <a:r>
              <a:rPr kumimoji="1" lang="en-US" altLang="zh-CN" sz="1400" b="1" i="1" dirty="0"/>
              <a:t>, Yu-Ming Wang, </a:t>
            </a:r>
            <a:r>
              <a:rPr kumimoji="1" lang="en-US" altLang="zh-CN" sz="1400" b="1" i="1" dirty="0" err="1"/>
              <a:t>M.W.Y.Yip</a:t>
            </a:r>
            <a:r>
              <a:rPr kumimoji="1" lang="en-US" altLang="zh-CN" sz="1400" b="1" i="1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286134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/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Framework-LCDA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altLang="zh-CN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7562CC0-A6F1-4B2F-90BF-D122D446B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9171" y="182489"/>
                <a:ext cx="7434080" cy="584775"/>
              </a:xfrm>
              <a:prstGeom prst="rect">
                <a:avLst/>
              </a:prstGeom>
              <a:blipFill>
                <a:blip r:embed="rId3"/>
                <a:stretch>
                  <a:fillRect l="-2133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2CB332-0655-45EF-B7BF-4E90EDF0867E}"/>
              </a:ext>
            </a:extLst>
          </p:cNvPr>
          <p:cNvSpPr txBox="1"/>
          <p:nvPr/>
        </p:nvSpPr>
        <p:spPr>
          <a:xfrm>
            <a:off x="318976" y="901655"/>
            <a:ext cx="7474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" altLang="zh-CN" sz="2400" dirty="0"/>
              <a:t>LCDAs expanded by Gegenbauer polynomial </a:t>
            </a:r>
            <a:r>
              <a:rPr kumimoji="1" lang="en" altLang="zh-CN" dirty="0"/>
              <a:t>(</a:t>
            </a:r>
            <a:r>
              <a:rPr kumimoji="1" lang="en-US" altLang="zh-CN" sz="2800" dirty="0">
                <a:solidFill>
                  <a:srgbClr val="C00000"/>
                </a:solidFill>
              </a:rPr>
              <a:t>Model-5</a:t>
            </a:r>
            <a:r>
              <a:rPr kumimoji="1" lang="en" altLang="zh-CN" dirty="0"/>
              <a:t>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7909E2C-3E56-4377-A7E5-3AD3DD976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25" y="1972222"/>
            <a:ext cx="3794281" cy="283446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E981CFE-AF91-45BE-BAF5-0275565CF185}"/>
              </a:ext>
            </a:extLst>
          </p:cNvPr>
          <p:cNvSpPr txBox="1"/>
          <p:nvPr/>
        </p:nvSpPr>
        <p:spPr>
          <a:xfrm>
            <a:off x="5419775" y="1408950"/>
            <a:ext cx="372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1400" b="1" i="1" dirty="0" err="1"/>
              <a:t>A.Ali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C.Hambrock</a:t>
            </a:r>
            <a:r>
              <a:rPr kumimoji="1" lang="en-US" altLang="zh-CN" sz="1400" b="1" i="1" dirty="0"/>
              <a:t>, </a:t>
            </a:r>
            <a:r>
              <a:rPr kumimoji="1" lang="en-US" altLang="zh-CN" sz="1400" b="1" i="1" dirty="0" err="1"/>
              <a:t>A.Y.Parkhomenko</a:t>
            </a:r>
            <a:r>
              <a:rPr kumimoji="1" lang="en-US" altLang="zh-CN" sz="1400" b="1" i="1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566091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FFB6D3-4A91-4F67-9B63-10B48ACC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48" y="1381581"/>
            <a:ext cx="6266904" cy="45935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the form facts of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current </a:t>
                </a:r>
                <a:r>
                  <a:rPr kumimoji="1" lang="en-US" altLang="zh-CN" sz="2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blipFill>
                <a:blip r:embed="rId4"/>
                <a:stretch>
                  <a:fillRect l="-1185" t="-10390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8B56697-44AD-42BE-84BD-AB0586018E19}"/>
              </a:ext>
            </a:extLst>
          </p:cNvPr>
          <p:cNvSpPr/>
          <p:nvPr/>
        </p:nvSpPr>
        <p:spPr>
          <a:xfrm>
            <a:off x="2651760" y="3015119"/>
            <a:ext cx="4623816" cy="1944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A494E54E-0515-4A9A-96B4-B0530D3283CC}"/>
              </a:ext>
            </a:extLst>
          </p:cNvPr>
          <p:cNvSpPr/>
          <p:nvPr/>
        </p:nvSpPr>
        <p:spPr>
          <a:xfrm>
            <a:off x="2651760" y="2351719"/>
            <a:ext cx="4623816" cy="5088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052B567-1A0E-4DED-99BA-9E0CD1ECB02F}"/>
              </a:ext>
            </a:extLst>
          </p:cNvPr>
          <p:cNvSpPr/>
          <p:nvPr/>
        </p:nvSpPr>
        <p:spPr>
          <a:xfrm>
            <a:off x="2651760" y="2004405"/>
            <a:ext cx="4623816" cy="1944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3337A6D-9ACB-41A7-AD08-AA328F0CF49A}"/>
              </a:ext>
            </a:extLst>
          </p:cNvPr>
          <p:cNvSpPr/>
          <p:nvPr/>
        </p:nvSpPr>
        <p:spPr>
          <a:xfrm>
            <a:off x="2651760" y="3333089"/>
            <a:ext cx="4623816" cy="5088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9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FFB6D3-4A91-4F67-9B63-10B48ACC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30" y="1154470"/>
            <a:ext cx="6944042" cy="50899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the form facts of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current </a:t>
                </a:r>
                <a:r>
                  <a:rPr kumimoji="1" lang="en-US" altLang="zh-CN" sz="2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blipFill>
                <a:blip r:embed="rId4"/>
                <a:stretch>
                  <a:fillRect l="-1185" t="-10390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60CB8977-D766-40A8-9AD2-37AD9B72A38F}"/>
              </a:ext>
            </a:extLst>
          </p:cNvPr>
          <p:cNvSpPr/>
          <p:nvPr/>
        </p:nvSpPr>
        <p:spPr>
          <a:xfrm>
            <a:off x="3583172" y="3917466"/>
            <a:ext cx="3092984" cy="489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C97F924-02F4-4204-AA96-A7D5EFA684DC}"/>
              </a:ext>
            </a:extLst>
          </p:cNvPr>
          <p:cNvSpPr txBox="1"/>
          <p:nvPr/>
        </p:nvSpPr>
        <p:spPr>
          <a:xfrm>
            <a:off x="887276" y="6213846"/>
            <a:ext cx="758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The results for </a:t>
            </a:r>
            <a:r>
              <a:rPr kumimoji="1" lang="en-US" altLang="zh-CN" sz="2400" dirty="0">
                <a:solidFill>
                  <a:srgbClr val="FF0000"/>
                </a:solidFill>
              </a:rPr>
              <a:t>Model-1</a:t>
            </a:r>
            <a:r>
              <a:rPr kumimoji="1" lang="en-US" altLang="zh-CN" sz="2400" dirty="0"/>
              <a:t> and </a:t>
            </a:r>
            <a:r>
              <a:rPr kumimoji="1" lang="en-US" altLang="zh-CN" sz="2400" dirty="0">
                <a:solidFill>
                  <a:srgbClr val="FF0000"/>
                </a:solidFill>
              </a:rPr>
              <a:t>Model-5</a:t>
            </a:r>
            <a:r>
              <a:rPr kumimoji="1" lang="en-US" altLang="zh-CN" sz="2400" dirty="0"/>
              <a:t> is larger than others !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222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FFB6D3-4A91-4F67-9B63-10B48ACC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18" y="1513750"/>
            <a:ext cx="5475361" cy="40133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the form facts of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current </a:t>
                </a:r>
                <a:r>
                  <a:rPr kumimoji="1" lang="en-US" altLang="zh-CN" sz="2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7203062" cy="470000"/>
              </a:xfrm>
              <a:prstGeom prst="rect">
                <a:avLst/>
              </a:prstGeom>
              <a:blipFill>
                <a:blip r:embed="rId4"/>
                <a:stretch>
                  <a:fillRect l="-1185" t="-10390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56AA759-7410-43CB-9177-19C7CACA9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379" y="1723770"/>
            <a:ext cx="3188014" cy="3881295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6A7AFA7B-C62F-4B5F-B36E-CD8260A42524}"/>
              </a:ext>
            </a:extLst>
          </p:cNvPr>
          <p:cNvSpPr/>
          <p:nvPr/>
        </p:nvSpPr>
        <p:spPr>
          <a:xfrm>
            <a:off x="2185416" y="3671018"/>
            <a:ext cx="2450592" cy="3706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6D532BC-0ABA-479F-B483-CF415DF92145}"/>
              </a:ext>
            </a:extLst>
          </p:cNvPr>
          <p:cNvSpPr/>
          <p:nvPr/>
        </p:nvSpPr>
        <p:spPr>
          <a:xfrm>
            <a:off x="7859373" y="4886501"/>
            <a:ext cx="843287" cy="2915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8C42627-919B-4752-984D-27E5EB4C1189}"/>
              </a:ext>
            </a:extLst>
          </p:cNvPr>
          <p:cNvSpPr/>
          <p:nvPr/>
        </p:nvSpPr>
        <p:spPr>
          <a:xfrm>
            <a:off x="2206906" y="1955448"/>
            <a:ext cx="2450592" cy="37063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D497152-5C82-4B13-81F0-9BF59402E75B}"/>
                  </a:ext>
                </a:extLst>
              </p:cNvPr>
              <p:cNvSpPr txBox="1"/>
              <p:nvPr/>
            </p:nvSpPr>
            <p:spPr>
              <a:xfrm>
                <a:off x="1377821" y="5814369"/>
                <a:ext cx="70750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The results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dirty="0"/>
                  <a:t>under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currents</a:t>
                </a:r>
                <a:r>
                  <a:rPr kumimoji="1" lang="en-US" altLang="zh-CN" sz="2400" dirty="0"/>
                  <a:t>  is too small ! </a:t>
                </a:r>
                <a:endParaRPr kumimoji="1" lang="zh-CN" altLang="en-US" sz="2400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D497152-5C82-4B13-81F0-9BF59402E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21" y="5814369"/>
                <a:ext cx="7075078" cy="461665"/>
              </a:xfrm>
              <a:prstGeom prst="rect">
                <a:avLst/>
              </a:prstGeom>
              <a:blipFill>
                <a:blip r:embed="rId6"/>
                <a:stretch>
                  <a:fillRect l="-1292" t="-10526" r="-431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32D94D4-B222-4B69-9AF8-CEAC8ED4CF96}"/>
              </a:ext>
            </a:extLst>
          </p:cNvPr>
          <p:cNvSpPr/>
          <p:nvPr/>
        </p:nvSpPr>
        <p:spPr>
          <a:xfrm>
            <a:off x="7937345" y="3009393"/>
            <a:ext cx="843287" cy="7041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3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74653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the form facts of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Tensor current </a:t>
                </a:r>
                <a:r>
                  <a:rPr kumimoji="1" lang="en-US" altLang="zh-CN" sz="2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7465313" cy="461665"/>
              </a:xfrm>
              <a:prstGeom prst="rect">
                <a:avLst/>
              </a:prstGeom>
              <a:blipFill>
                <a:blip r:embed="rId3"/>
                <a:stretch>
                  <a:fillRect l="-1144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56AA759-7410-43CB-9177-19C7CACA9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15" y="1670043"/>
            <a:ext cx="3188014" cy="388129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6D532BC-0ABA-479F-B483-CF415DF92145}"/>
              </a:ext>
            </a:extLst>
          </p:cNvPr>
          <p:cNvSpPr/>
          <p:nvPr/>
        </p:nvSpPr>
        <p:spPr>
          <a:xfrm>
            <a:off x="7923168" y="4865577"/>
            <a:ext cx="843287" cy="3223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80689A-0B60-4F9D-A578-B6472E0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57" y="1506823"/>
            <a:ext cx="5637457" cy="4434717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6C460FD-0F05-4920-A2C6-6B0858CE71ED}"/>
              </a:ext>
            </a:extLst>
          </p:cNvPr>
          <p:cNvSpPr/>
          <p:nvPr/>
        </p:nvSpPr>
        <p:spPr>
          <a:xfrm>
            <a:off x="2061306" y="2102839"/>
            <a:ext cx="2651760" cy="2945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3A8244C9-F0DE-40AF-9234-09BD85D53B3E}"/>
              </a:ext>
            </a:extLst>
          </p:cNvPr>
          <p:cNvSpPr/>
          <p:nvPr/>
        </p:nvSpPr>
        <p:spPr>
          <a:xfrm>
            <a:off x="7833232" y="2946841"/>
            <a:ext cx="843287" cy="6435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27CF9288-BF4B-48AC-B74D-7962CC9D4799}"/>
              </a:ext>
            </a:extLst>
          </p:cNvPr>
          <p:cNvSpPr/>
          <p:nvPr/>
        </p:nvSpPr>
        <p:spPr>
          <a:xfrm>
            <a:off x="2061306" y="4017865"/>
            <a:ext cx="2651760" cy="2945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9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草, 天空, 户外, 树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80" r="13239"/>
          <a:stretch>
            <a:fillRect/>
          </a:stretch>
        </p:blipFill>
        <p:spPr>
          <a:xfrm>
            <a:off x="0" y="0"/>
            <a:ext cx="3139587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alphaModFix amt="1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73" y="1117749"/>
            <a:ext cx="1264007" cy="371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" y="0"/>
            <a:ext cx="3139586" cy="6858000"/>
          </a:xfrm>
          <a:prstGeom prst="rect">
            <a:avLst/>
          </a:prstGeom>
          <a:solidFill>
            <a:srgbClr val="0070C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sz="135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9417" y="545924"/>
            <a:ext cx="2563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8" y="162289"/>
            <a:ext cx="1601914" cy="4901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389152" y="1689249"/>
            <a:ext cx="5754847" cy="330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47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</a:rPr>
              <a:t>Motivation</a:t>
            </a:r>
            <a:endParaRPr lang="zh-CN" altLang="en-US" sz="2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  <a:p>
            <a:pPr marL="514350" indent="-514350">
              <a:lnSpc>
                <a:spcPts val="47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</a:rPr>
              <a:t>Framework </a:t>
            </a:r>
            <a:endParaRPr lang="zh-CN" altLang="en-US" sz="2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  <a:p>
            <a:pPr marL="514350" indent="-514350" defTabSz="342900">
              <a:lnSpc>
                <a:spcPts val="47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</a:rPr>
              <a:t>Numerical Results</a:t>
            </a:r>
          </a:p>
          <a:p>
            <a:pPr marL="514350" indent="-514350" defTabSz="342900">
              <a:lnSpc>
                <a:spcPts val="47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</a:rPr>
              <a:t>Summary</a:t>
            </a:r>
          </a:p>
          <a:p>
            <a:pPr defTabSz="342900">
              <a:lnSpc>
                <a:spcPts val="4700"/>
              </a:lnSpc>
            </a:pPr>
            <a:endParaRPr lang="zh-CN" altLang="en-US" sz="2100" dirty="0">
              <a:solidFill>
                <a:srgbClr val="0000FF"/>
              </a:solidFill>
              <a:latin typeface="Calibri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69444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the form facts of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CZ current </a:t>
                </a:r>
                <a:r>
                  <a:rPr kumimoji="1" lang="en-US" altLang="zh-CN" sz="2400" dirty="0"/>
                  <a:t>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en-US" altLang="zh-CN" sz="24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6944465" cy="461665"/>
              </a:xfrm>
              <a:prstGeom prst="rect">
                <a:avLst/>
              </a:prstGeom>
              <a:blipFill>
                <a:blip r:embed="rId3"/>
                <a:stretch>
                  <a:fillRect l="-122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5FF5180-EC58-4D58-A3B9-4545F42D4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88" y="1497039"/>
            <a:ext cx="5471098" cy="4189853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B919FB7-7CD6-4A2E-AA07-94030FBA1050}"/>
              </a:ext>
            </a:extLst>
          </p:cNvPr>
          <p:cNvSpPr/>
          <p:nvPr/>
        </p:nvSpPr>
        <p:spPr>
          <a:xfrm>
            <a:off x="1272649" y="1899378"/>
            <a:ext cx="4437034" cy="899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9C45EFE-2C29-4493-8A03-DF510E185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986" y="1665123"/>
            <a:ext cx="3188014" cy="4296531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FF72707-9F7D-4BF9-83A0-78A6DAB7C25D}"/>
              </a:ext>
            </a:extLst>
          </p:cNvPr>
          <p:cNvSpPr/>
          <p:nvPr/>
        </p:nvSpPr>
        <p:spPr>
          <a:xfrm>
            <a:off x="2349795" y="3798326"/>
            <a:ext cx="2573080" cy="8164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8C9D923-3FD6-4733-82F5-5152F8AF6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73" y="3781206"/>
            <a:ext cx="7339687" cy="22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5225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decay branching ratio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8AC2A95-F0EE-40FB-B759-FB029FCD1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5225020" cy="461665"/>
              </a:xfrm>
              <a:prstGeom prst="rect">
                <a:avLst/>
              </a:prstGeom>
              <a:blipFill>
                <a:blip r:embed="rId3"/>
                <a:stretch>
                  <a:fillRect l="-1634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42AAB47-08B9-4A87-A879-4E180E273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9867"/>
            <a:ext cx="9144000" cy="2358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1 2 2 2 2 1 2 1">
                <a:extLst>
                  <a:ext uri="{FF2B5EF4-FFF2-40B4-BE49-F238E27FC236}">
                    <a16:creationId xmlns:a16="http://schemas.microsoft.com/office/drawing/2014/main" id="{05662DC1-88C2-4D2E-B046-D936A312B056}"/>
                  </a:ext>
                </a:extLst>
              </p:cNvPr>
              <p:cNvSpPr txBox="1"/>
              <p:nvPr/>
            </p:nvSpPr>
            <p:spPr>
              <a:xfrm flipH="1">
                <a:off x="2559068" y="4417899"/>
                <a:ext cx="3311379" cy="5531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00" lvl="2">
                  <a:lnSpc>
                    <a:spcPct val="150000"/>
                  </a:lnSpc>
                  <a:buClr>
                    <a:srgbClr val="004D99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=(4.5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±0.8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4" name="文本框 1 2 2 2 2 1 2 1">
                <a:extLst>
                  <a:ext uri="{FF2B5EF4-FFF2-40B4-BE49-F238E27FC236}">
                    <a16:creationId xmlns:a16="http://schemas.microsoft.com/office/drawing/2014/main" id="{05662DC1-88C2-4D2E-B046-D936A312B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59068" y="4417899"/>
                <a:ext cx="3311379" cy="55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A29FC3F-3A4B-4203-93DA-44199E46A4E7}"/>
              </a:ext>
            </a:extLst>
          </p:cNvPr>
          <p:cNvSpPr/>
          <p:nvPr/>
        </p:nvSpPr>
        <p:spPr>
          <a:xfrm>
            <a:off x="3282298" y="2457021"/>
            <a:ext cx="4206156" cy="9719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84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205912" y="93127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669C0D8-BC47-4B2A-8210-A72A70718057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6964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zh-CN" altLang="en-US" sz="2400" dirty="0">
                    <a:solidFill>
                      <a:srgbClr val="FF0000"/>
                    </a:solidFill>
                  </a:rPr>
                  <a:t>   </a:t>
                </a:r>
                <a:r>
                  <a:rPr kumimoji="1" lang="en-US" altLang="zh-CN" sz="2400" dirty="0"/>
                  <a:t>for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current</a:t>
                </a:r>
                <a:r>
                  <a:rPr kumimoji="1" lang="en-US" altLang="zh-CN" sz="2400" dirty="0" err="1"/>
                  <a:t>under</a:t>
                </a:r>
                <a:r>
                  <a:rPr kumimoji="1" lang="en-US" altLang="zh-CN" sz="2400" dirty="0"/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Model-3</a:t>
                </a:r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669C0D8-BC47-4B2A-8210-A72A70718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6964535" cy="461665"/>
              </a:xfrm>
              <a:prstGeom prst="rect">
                <a:avLst/>
              </a:prstGeom>
              <a:blipFill>
                <a:blip r:embed="rId5"/>
                <a:stretch>
                  <a:fillRect l="-1226" t="-10526" r="-26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CA8A58A-0CC1-4516-BD08-56571F4B2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089" y="1940955"/>
            <a:ext cx="4150936" cy="32935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AD67E5F-90EF-445E-A98B-495D472A3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107" y="1940955"/>
            <a:ext cx="4232949" cy="33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8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205912" y="93127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Numerical Results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07D6BF-9BBB-4310-B608-B8A37E79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179603"/>
            <a:ext cx="8439912" cy="4610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128314-A6A7-48F1-A6CD-E22D755BD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72" y="1640606"/>
            <a:ext cx="8273708" cy="505066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0F37CA9-A1DF-422D-8A63-D05A4ACA9E57}"/>
              </a:ext>
            </a:extLst>
          </p:cNvPr>
          <p:cNvSpPr/>
          <p:nvPr/>
        </p:nvSpPr>
        <p:spPr>
          <a:xfrm>
            <a:off x="7488454" y="932780"/>
            <a:ext cx="1381226" cy="11895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表格 27">
                <a:extLst>
                  <a:ext uri="{FF2B5EF4-FFF2-40B4-BE49-F238E27FC236}">
                    <a16:creationId xmlns:a16="http://schemas.microsoft.com/office/drawing/2014/main" id="{AFA68FA4-1747-4FA5-A0DF-902486CA2C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1108786"/>
                  </p:ext>
                </p:extLst>
              </p:nvPr>
            </p:nvGraphicFramePr>
            <p:xfrm>
              <a:off x="205912" y="2153442"/>
              <a:ext cx="8859771" cy="22150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865">
                      <a:extLst>
                        <a:ext uri="{9D8B030D-6E8A-4147-A177-3AD203B41FA5}">
                          <a16:colId xmlns:a16="http://schemas.microsoft.com/office/drawing/2014/main" val="2994127666"/>
                        </a:ext>
                      </a:extLst>
                    </a:gridCol>
                    <a:gridCol w="1820290">
                      <a:extLst>
                        <a:ext uri="{9D8B030D-6E8A-4147-A177-3AD203B41FA5}">
                          <a16:colId xmlns:a16="http://schemas.microsoft.com/office/drawing/2014/main" val="848142210"/>
                        </a:ext>
                      </a:extLst>
                    </a:gridCol>
                    <a:gridCol w="1667675">
                      <a:extLst>
                        <a:ext uri="{9D8B030D-6E8A-4147-A177-3AD203B41FA5}">
                          <a16:colId xmlns:a16="http://schemas.microsoft.com/office/drawing/2014/main" val="1118329574"/>
                        </a:ext>
                      </a:extLst>
                    </a:gridCol>
                    <a:gridCol w="1392865">
                      <a:extLst>
                        <a:ext uri="{9D8B030D-6E8A-4147-A177-3AD203B41FA5}">
                          <a16:colId xmlns:a16="http://schemas.microsoft.com/office/drawing/2014/main" val="2612859044"/>
                        </a:ext>
                      </a:extLst>
                    </a:gridCol>
                    <a:gridCol w="1584251">
                      <a:extLst>
                        <a:ext uri="{9D8B030D-6E8A-4147-A177-3AD203B41FA5}">
                          <a16:colId xmlns:a16="http://schemas.microsoft.com/office/drawing/2014/main" val="3506321417"/>
                        </a:ext>
                      </a:extLst>
                    </a:gridCol>
                    <a:gridCol w="1509825">
                      <a:extLst>
                        <a:ext uri="{9D8B030D-6E8A-4147-A177-3AD203B41FA5}">
                          <a16:colId xmlns:a16="http://schemas.microsoft.com/office/drawing/2014/main" val="47557970"/>
                        </a:ext>
                      </a:extLst>
                    </a:gridCol>
                  </a:tblGrid>
                  <a:tr h="2552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524925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−2.24∗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−2.71∗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−2.6∗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−2.93∗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998836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3.48∗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2.42∗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1.23∗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−8.7∗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2.22∗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7753643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−1.84∗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−1.84∗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7003348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1.35∗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−1.77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−1.6∗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−1.77∗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584630"/>
                      </a:ext>
                    </a:extLst>
                  </a:tr>
                  <a:tr h="3618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−1.99∗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3.89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b="0" dirty="0">
                              <a:solidFill>
                                <a:schemeClr val="accent6"/>
                              </a:solidFill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1.25∗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−8.7∗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−2.29∗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33702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表格 27">
                <a:extLst>
                  <a:ext uri="{FF2B5EF4-FFF2-40B4-BE49-F238E27FC236}">
                    <a16:creationId xmlns:a16="http://schemas.microsoft.com/office/drawing/2014/main" id="{AFA68FA4-1747-4FA5-A0DF-902486CA2C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1108786"/>
                  </p:ext>
                </p:extLst>
              </p:nvPr>
            </p:nvGraphicFramePr>
            <p:xfrm>
              <a:off x="205912" y="2153442"/>
              <a:ext cx="8859771" cy="22150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865">
                      <a:extLst>
                        <a:ext uri="{9D8B030D-6E8A-4147-A177-3AD203B41FA5}">
                          <a16:colId xmlns:a16="http://schemas.microsoft.com/office/drawing/2014/main" val="2994127666"/>
                        </a:ext>
                      </a:extLst>
                    </a:gridCol>
                    <a:gridCol w="1820290">
                      <a:extLst>
                        <a:ext uri="{9D8B030D-6E8A-4147-A177-3AD203B41FA5}">
                          <a16:colId xmlns:a16="http://schemas.microsoft.com/office/drawing/2014/main" val="848142210"/>
                        </a:ext>
                      </a:extLst>
                    </a:gridCol>
                    <a:gridCol w="1667675">
                      <a:extLst>
                        <a:ext uri="{9D8B030D-6E8A-4147-A177-3AD203B41FA5}">
                          <a16:colId xmlns:a16="http://schemas.microsoft.com/office/drawing/2014/main" val="1118329574"/>
                        </a:ext>
                      </a:extLst>
                    </a:gridCol>
                    <a:gridCol w="1392865">
                      <a:extLst>
                        <a:ext uri="{9D8B030D-6E8A-4147-A177-3AD203B41FA5}">
                          <a16:colId xmlns:a16="http://schemas.microsoft.com/office/drawing/2014/main" val="2612859044"/>
                        </a:ext>
                      </a:extLst>
                    </a:gridCol>
                    <a:gridCol w="1584251">
                      <a:extLst>
                        <a:ext uri="{9D8B030D-6E8A-4147-A177-3AD203B41FA5}">
                          <a16:colId xmlns:a16="http://schemas.microsoft.com/office/drawing/2014/main" val="3506321417"/>
                        </a:ext>
                      </a:extLst>
                    </a:gridCol>
                    <a:gridCol w="1509825">
                      <a:extLst>
                        <a:ext uri="{9D8B030D-6E8A-4147-A177-3AD203B41FA5}">
                          <a16:colId xmlns:a16="http://schemas.microsoft.com/office/drawing/2014/main" val="47557970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90" t="-8197" r="-906207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8197" r="-339465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8197" r="-27043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3974" t="-8197" r="-223581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4615" t="-8197" r="-96923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524925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90" t="-108197" r="-906207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108197" r="-339465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108197" r="-27043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3974" t="-108197" r="-223581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7097" t="-108197" r="-161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998836"/>
                      </a:ext>
                    </a:extLst>
                  </a:tr>
                  <a:tr h="37039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90" t="-208197" r="-90620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208197" r="-339465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208197" r="-27043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3974" t="-208197" r="-223581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4615" t="-208197" r="-96923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7097" t="-208197" r="-1613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7753643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90" t="-313333" r="-906207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313333" r="-339465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313333" r="-270438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7097" t="-313333" r="-1613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7003348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90" t="-406557" r="-90620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406557" r="-33946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406557" r="-27043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3974" t="-406557" r="-22358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4615" t="-406557" r="-9692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7097" t="-406557" r="-161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5846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829" t="-515000" r="-33946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2409" t="-515000" r="-270438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3974" t="-515000" r="-223581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4615" t="-515000" r="-9692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87097" t="-515000" r="-1613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3370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2" name="表格 27">
                <a:extLst>
                  <a:ext uri="{FF2B5EF4-FFF2-40B4-BE49-F238E27FC236}">
                    <a16:creationId xmlns:a16="http://schemas.microsoft.com/office/drawing/2014/main" id="{D3229603-3980-4A0E-AEFC-32020F4AF9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025918"/>
                  </p:ext>
                </p:extLst>
              </p:nvPr>
            </p:nvGraphicFramePr>
            <p:xfrm>
              <a:off x="205912" y="4408899"/>
              <a:ext cx="8859771" cy="22150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865">
                      <a:extLst>
                        <a:ext uri="{9D8B030D-6E8A-4147-A177-3AD203B41FA5}">
                          <a16:colId xmlns:a16="http://schemas.microsoft.com/office/drawing/2014/main" val="2994127666"/>
                        </a:ext>
                      </a:extLst>
                    </a:gridCol>
                    <a:gridCol w="1820290">
                      <a:extLst>
                        <a:ext uri="{9D8B030D-6E8A-4147-A177-3AD203B41FA5}">
                          <a16:colId xmlns:a16="http://schemas.microsoft.com/office/drawing/2014/main" val="848142210"/>
                        </a:ext>
                      </a:extLst>
                    </a:gridCol>
                    <a:gridCol w="1667675">
                      <a:extLst>
                        <a:ext uri="{9D8B030D-6E8A-4147-A177-3AD203B41FA5}">
                          <a16:colId xmlns:a16="http://schemas.microsoft.com/office/drawing/2014/main" val="1118329574"/>
                        </a:ext>
                      </a:extLst>
                    </a:gridCol>
                    <a:gridCol w="1392865">
                      <a:extLst>
                        <a:ext uri="{9D8B030D-6E8A-4147-A177-3AD203B41FA5}">
                          <a16:colId xmlns:a16="http://schemas.microsoft.com/office/drawing/2014/main" val="2612859044"/>
                        </a:ext>
                      </a:extLst>
                    </a:gridCol>
                    <a:gridCol w="1584251">
                      <a:extLst>
                        <a:ext uri="{9D8B030D-6E8A-4147-A177-3AD203B41FA5}">
                          <a16:colId xmlns:a16="http://schemas.microsoft.com/office/drawing/2014/main" val="3506321417"/>
                        </a:ext>
                      </a:extLst>
                    </a:gridCol>
                    <a:gridCol w="1509825">
                      <a:extLst>
                        <a:ext uri="{9D8B030D-6E8A-4147-A177-3AD203B41FA5}">
                          <a16:colId xmlns:a16="http://schemas.microsoft.com/office/drawing/2014/main" val="47557970"/>
                        </a:ext>
                      </a:extLst>
                    </a:gridCol>
                  </a:tblGrid>
                  <a:tr h="3679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524925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−2.24∗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−2.71∗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−2.6∗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−2.93∗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998836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3.48∗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2.42∗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1.23∗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−8.7∗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2.22∗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7753643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—1.84∗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−1.84∗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7003348"/>
                      </a:ext>
                    </a:extLst>
                  </a:tr>
                  <a:tr h="36689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2.18∗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−2.84∗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−2.7∗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−2.85∗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584630"/>
                      </a:ext>
                    </a:extLst>
                  </a:tr>
                  <a:tr h="3514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−1.99∗</m:t>
                                </m:r>
                                <m:sSup>
                                  <m:sSupPr>
                                    <m:ctrlP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i="1" kern="120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−6.90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1" kern="1200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0" i="1" kern="120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1.25∗</m:t>
                              </m:r>
                              <m:sSup>
                                <m:sSupPr>
                                  <m:ctrlPr>
                                    <a:rPr lang="en-US" altLang="zh-CN" sz="1800" b="0" i="1" kern="120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kern="120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0" i="1" kern="1200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zh-CN" altLang="en-US" sz="1800" b="0" i="1" kern="120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−8.7∗</m:t>
                                </m:r>
                                <m:sSup>
                                  <m:sSupPr>
                                    <m:ctrlP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0" i="1" kern="120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−1.1∗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33702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2" name="表格 27">
                <a:extLst>
                  <a:ext uri="{FF2B5EF4-FFF2-40B4-BE49-F238E27FC236}">
                    <a16:creationId xmlns:a16="http://schemas.microsoft.com/office/drawing/2014/main" id="{D3229603-3980-4A0E-AEFC-32020F4AF9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025918"/>
                  </p:ext>
                </p:extLst>
              </p:nvPr>
            </p:nvGraphicFramePr>
            <p:xfrm>
              <a:off x="205912" y="4408899"/>
              <a:ext cx="8859771" cy="22150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4865">
                      <a:extLst>
                        <a:ext uri="{9D8B030D-6E8A-4147-A177-3AD203B41FA5}">
                          <a16:colId xmlns:a16="http://schemas.microsoft.com/office/drawing/2014/main" val="2994127666"/>
                        </a:ext>
                      </a:extLst>
                    </a:gridCol>
                    <a:gridCol w="1820290">
                      <a:extLst>
                        <a:ext uri="{9D8B030D-6E8A-4147-A177-3AD203B41FA5}">
                          <a16:colId xmlns:a16="http://schemas.microsoft.com/office/drawing/2014/main" val="848142210"/>
                        </a:ext>
                      </a:extLst>
                    </a:gridCol>
                    <a:gridCol w="1667675">
                      <a:extLst>
                        <a:ext uri="{9D8B030D-6E8A-4147-A177-3AD203B41FA5}">
                          <a16:colId xmlns:a16="http://schemas.microsoft.com/office/drawing/2014/main" val="1118329574"/>
                        </a:ext>
                      </a:extLst>
                    </a:gridCol>
                    <a:gridCol w="1392865">
                      <a:extLst>
                        <a:ext uri="{9D8B030D-6E8A-4147-A177-3AD203B41FA5}">
                          <a16:colId xmlns:a16="http://schemas.microsoft.com/office/drawing/2014/main" val="2612859044"/>
                        </a:ext>
                      </a:extLst>
                    </a:gridCol>
                    <a:gridCol w="1584251">
                      <a:extLst>
                        <a:ext uri="{9D8B030D-6E8A-4147-A177-3AD203B41FA5}">
                          <a16:colId xmlns:a16="http://schemas.microsoft.com/office/drawing/2014/main" val="3506321417"/>
                        </a:ext>
                      </a:extLst>
                    </a:gridCol>
                    <a:gridCol w="1509825">
                      <a:extLst>
                        <a:ext uri="{9D8B030D-6E8A-4147-A177-3AD203B41FA5}">
                          <a16:colId xmlns:a16="http://schemas.microsoft.com/office/drawing/2014/main" val="47557970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90" t="-8197" r="-906207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8197" r="-339465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8197" r="-27043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3974" t="-8197" r="-223581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64615" t="-8197" r="-96923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4524925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90" t="-108197" r="-906207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108197" r="-339465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108197" r="-27043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3974" t="-108197" r="-223581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7097" t="-108197" r="-161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998836"/>
                      </a:ext>
                    </a:extLst>
                  </a:tr>
                  <a:tr h="37039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90" t="-208197" r="-906207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208197" r="-339465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208197" r="-27043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3974" t="-208197" r="-223581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64615" t="-208197" r="-96923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7097" t="-208197" r="-1613" b="-3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7753643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90" t="-313333" r="-906207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313333" r="-339465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313333" r="-270438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7097" t="-313333" r="-1613" b="-22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7003348"/>
                      </a:ext>
                    </a:extLst>
                  </a:tr>
                  <a:tr h="36899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90" t="-406557" r="-90620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406557" r="-33946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406557" r="-27043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3974" t="-406557" r="-223581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64615" t="-406557" r="-9692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7097" t="-406557" r="-161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5846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Sum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829" t="-515000" r="-33946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162409" t="-515000" r="-270438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13974" t="-515000" r="-223581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64615" t="-515000" r="-9692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487097" t="-515000" r="-1613" b="-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33702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669C0D8-BC47-4B2A-8210-A72A70718057}"/>
                  </a:ext>
                </a:extLst>
              </p:cNvPr>
              <p:cNvSpPr txBox="1"/>
              <p:nvPr/>
            </p:nvSpPr>
            <p:spPr>
              <a:xfrm>
                <a:off x="199170" y="788036"/>
                <a:ext cx="6964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results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zh-CN" altLang="en-US" sz="2400" dirty="0">
                    <a:solidFill>
                      <a:srgbClr val="FF0000"/>
                    </a:solidFill>
                  </a:rPr>
                  <a:t>   </a:t>
                </a:r>
                <a:r>
                  <a:rPr kumimoji="1" lang="en-US" altLang="zh-CN" sz="2400" dirty="0"/>
                  <a:t>for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current</a:t>
                </a:r>
                <a:r>
                  <a:rPr kumimoji="1" lang="en-US" altLang="zh-CN" sz="2400" dirty="0" err="1"/>
                  <a:t>under</a:t>
                </a:r>
                <a:r>
                  <a:rPr kumimoji="1" lang="en-US" altLang="zh-CN" sz="2400" dirty="0"/>
                  <a:t>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Model-3</a:t>
                </a:r>
                <a:endParaRPr kumimoji="1"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669C0D8-BC47-4B2A-8210-A72A70718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0" y="788036"/>
                <a:ext cx="6964535" cy="461665"/>
              </a:xfrm>
              <a:prstGeom prst="rect">
                <a:avLst/>
              </a:prstGeom>
              <a:blipFill>
                <a:blip r:embed="rId7"/>
                <a:stretch>
                  <a:fillRect l="-1226" t="-10526" r="-26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91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7562CC0-A6F1-4B2F-90BF-D122D446B7B9}"/>
              </a:ext>
            </a:extLst>
          </p:cNvPr>
          <p:cNvSpPr txBox="1"/>
          <p:nvPr/>
        </p:nvSpPr>
        <p:spPr>
          <a:xfrm flipH="1">
            <a:off x="199170" y="172513"/>
            <a:ext cx="7434080" cy="6527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342900">
              <a:lnSpc>
                <a:spcPts val="4700"/>
              </a:lnSpc>
              <a:spcAft>
                <a:spcPts val="450"/>
              </a:spcAft>
            </a:pPr>
            <a:r>
              <a:rPr lang="en-US" altLang="zh-CN" sz="3200" b="1" dirty="0">
                <a:solidFill>
                  <a:schemeClr val="bg1"/>
                </a:solidFill>
                <a:ea typeface="微软雅黑" panose="020B0503020204020204" pitchFamily="34" charset="-122"/>
              </a:rPr>
              <a:t>Summary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373D958-3B90-4565-8ECC-1A1E18BE1BEC}"/>
              </a:ext>
            </a:extLst>
          </p:cNvPr>
          <p:cNvSpPr/>
          <p:nvPr/>
        </p:nvSpPr>
        <p:spPr>
          <a:xfrm>
            <a:off x="6307856" y="6129738"/>
            <a:ext cx="368300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05BAD464-73AD-46F4-8DB5-C0E78CD19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35232"/>
                <a:ext cx="8819986" cy="578859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kumimoji="1" lang="en-US" altLang="zh-CN" sz="2400" dirty="0"/>
              </a:p>
              <a:p>
                <a:r>
                  <a:rPr kumimoji="1" lang="en-US" altLang="zh-CN" sz="2400" dirty="0"/>
                  <a:t>The LCDA models 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 based on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Gegenbauer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expansion</a:t>
                </a:r>
                <a:r>
                  <a:rPr kumimoji="1" lang="en-US" altLang="zh-CN" sz="2400" dirty="0"/>
                  <a:t> maybe is not </a:t>
                </a:r>
                <a:r>
                  <a:rPr lang="en-US" altLang="zh-CN" dirty="0"/>
                  <a:t>appropriate</a:t>
                </a:r>
                <a:r>
                  <a:rPr kumimoji="1" lang="en-US" altLang="zh-CN" sz="2400" dirty="0"/>
                  <a:t> to calculate the form factors.</a:t>
                </a:r>
                <a:endParaRPr kumimoji="1" lang="en-US" altLang="zh-CN" sz="2400" dirty="0">
                  <a:solidFill>
                    <a:srgbClr val="FF0000"/>
                  </a:solidFill>
                </a:endParaRPr>
              </a:p>
              <a:p>
                <a:endParaRPr kumimoji="1" lang="en-US" altLang="zh-CN" sz="2400" dirty="0"/>
              </a:p>
              <a:p>
                <a:r>
                  <a:rPr kumimoji="1" lang="en-US" altLang="zh-CN" sz="2400" dirty="0"/>
                  <a:t>The suitable </a:t>
                </a:r>
                <a:r>
                  <a:rPr lang="en-US" altLang="zh-CN" sz="2400" dirty="0"/>
                  <a:t>interpolating currents</a:t>
                </a:r>
                <a:r>
                  <a:rPr kumimoji="1" lang="en-US" altLang="zh-CN" sz="2400" dirty="0"/>
                  <a:t> for calculating the form factors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kumimoji="1" lang="en-US" altLang="zh-CN" sz="2400" dirty="0"/>
                  <a:t> is 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Tensor current and </a:t>
                </a:r>
                <a:r>
                  <a:rPr kumimoji="1" lang="en-US" altLang="zh-CN" sz="2400" dirty="0" err="1">
                    <a:solidFill>
                      <a:srgbClr val="FF0000"/>
                    </a:solidFill>
                  </a:rPr>
                  <a:t>Ioffe</a:t>
                </a:r>
                <a:r>
                  <a:rPr kumimoji="1" lang="en-US" altLang="zh-CN" sz="2400" dirty="0">
                    <a:solidFill>
                      <a:srgbClr val="FF0000"/>
                    </a:solidFill>
                  </a:rPr>
                  <a:t> Current</a:t>
                </a:r>
                <a:r>
                  <a:rPr kumimoji="1" lang="en-US" altLang="zh-CN" sz="2400" dirty="0"/>
                  <a:t>.</a:t>
                </a:r>
              </a:p>
              <a:p>
                <a:pPr marL="0" indent="0">
                  <a:buNone/>
                </a:pPr>
                <a:endParaRPr kumimoji="1" lang="en-US" altLang="zh-CN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kumimoji="1" lang="en-US" altLang="zh-CN" sz="2400" b="1" i="1" dirty="0"/>
                  <a:t>Outlook:</a:t>
                </a:r>
              </a:p>
              <a:p>
                <a:r>
                  <a:rPr lang="en-US" altLang="zh-CN" sz="2400" dirty="0"/>
                  <a:t>Including the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QCD corrections</a:t>
                </a:r>
              </a:p>
              <a:p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/>
                  <a:t>Calculating the form factors for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other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>
                            <a:solidFill>
                              <a:srgbClr val="FF0000"/>
                            </a:solidFill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FF0000"/>
                            </a:solidFill>
                          </a:rPr>
                          <m:t>Λ</m:t>
                        </m:r>
                      </m:e>
                      <m:sub>
                        <m:r>
                          <a:rPr lang="en-US" altLang="zh-CN" sz="2400">
                            <a:solidFill>
                              <a:srgbClr val="FF0000"/>
                            </a:solidFill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</a:rPr>
                  <a:t>-decay processes</a:t>
                </a:r>
              </a:p>
              <a:p>
                <a:pPr marL="0" indent="0">
                  <a:buNone/>
                </a:pPr>
                <a:endParaRPr lang="en-US" altLang="zh-CN" sz="2400" dirty="0"/>
              </a:p>
            </p:txBody>
          </p:sp>
        </mc:Choice>
        <mc:Fallback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05BAD464-73AD-46F4-8DB5-C0E78CD1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5232"/>
                <a:ext cx="8819986" cy="5788592"/>
              </a:xfrm>
              <a:prstGeom prst="rect">
                <a:avLst/>
              </a:prstGeom>
              <a:blipFill>
                <a:blip r:embed="rId3"/>
                <a:stretch>
                  <a:fillRect l="-10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0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32624" y="190878"/>
            <a:ext cx="2413351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Motivation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839E7727-ABFF-46A0-B085-37A61731BA3E}"/>
              </a:ext>
            </a:extLst>
          </p:cNvPr>
          <p:cNvSpPr txBox="1">
            <a:spLocks/>
          </p:cNvSpPr>
          <p:nvPr/>
        </p:nvSpPr>
        <p:spPr>
          <a:xfrm>
            <a:off x="250570" y="929004"/>
            <a:ext cx="8867896" cy="4037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Matter-antimatter asymmetry in universe</a:t>
            </a:r>
          </a:p>
          <a:p>
            <a:pPr marL="0" indent="0">
              <a:buNone/>
            </a:pPr>
            <a:endParaRPr kumimoji="1" lang="en-US" altLang="zh-CN" sz="2100" dirty="0"/>
          </a:p>
          <a:p>
            <a:pPr>
              <a:buFont typeface="Wingdings" panose="05000000000000000000" pitchFamily="2" charset="2"/>
              <a:buChar char="Ø"/>
            </a:pPr>
            <a:endParaRPr kumimoji="1" lang="en-US" altLang="zh-CN" sz="2100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Sakharov three requirements: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baryon number</a:t>
            </a:r>
            <a:r>
              <a:rPr lang="zh-CN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violation</a:t>
            </a:r>
            <a:endParaRPr lang="en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C and </a:t>
            </a:r>
            <a:r>
              <a:rPr kumimoji="1" lang="en-US" altLang="zh-CN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 violation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kumimoji="1"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Out of thermal equilibrium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CP violation in K-, B-, D-meson have been confirmed by experiments</a:t>
            </a:r>
          </a:p>
          <a:p>
            <a:pPr marL="0" indent="0">
              <a:buNone/>
            </a:pPr>
            <a:endParaRPr kumimoji="1" lang="en-US" altLang="zh-CN" sz="2400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However, CPV in baryons is not found experimentally by now.  Evidence was reported by </a:t>
            </a:r>
            <a:r>
              <a:rPr kumimoji="1" lang="en-US" altLang="zh-CN" sz="2400" dirty="0" err="1"/>
              <a:t>LHCb</a:t>
            </a:r>
            <a:endParaRPr kumimoji="1"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5CD141B-ADFA-4487-A135-4637309BBC9E}"/>
                  </a:ext>
                </a:extLst>
              </p:cNvPr>
              <p:cNvSpPr txBox="1"/>
              <p:nvPr/>
            </p:nvSpPr>
            <p:spPr>
              <a:xfrm>
                <a:off x="774889" y="1355841"/>
                <a:ext cx="6207182" cy="665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实验值：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𝑜𝑏𝑠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=8.59×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 理论值：</a:t>
                </a:r>
                <a:r>
                  <a:rPr lang="en-US" altLang="zh-CN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SM</m:t>
                        </m:r>
                      </m:sup>
                    </m:sSubSup>
                    <m:r>
                      <a:rPr lang="en-US" altLang="zh-CN" dirty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</m:oMath>
                </a14:m>
                <a:endParaRPr lang="en-US" altLang="zh-CN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endParaRPr lang="en-US" altLang="zh-CN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5CD141B-ADFA-4487-A135-4637309BB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89" y="1355841"/>
                <a:ext cx="6207182" cy="665118"/>
              </a:xfrm>
              <a:prstGeom prst="rect">
                <a:avLst/>
              </a:prstGeom>
              <a:blipFill>
                <a:blip r:embed="rId3"/>
                <a:stretch>
                  <a:fillRect l="-786" t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EFF0397-476D-47D6-B75D-56C7AE7A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545" y="1074218"/>
            <a:ext cx="1748571" cy="235478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BA55C0A-8B93-4565-B6A5-CAA93C6B1813}"/>
              </a:ext>
            </a:extLst>
          </p:cNvPr>
          <p:cNvSpPr txBox="1"/>
          <p:nvPr/>
        </p:nvSpPr>
        <p:spPr>
          <a:xfrm>
            <a:off x="1249594" y="1882459"/>
            <a:ext cx="3345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itchFamily="2" charset="2"/>
              <a:buChar char="Ø"/>
            </a:pPr>
            <a:r>
              <a:rPr lang="en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Astron. Astrophys. 594, A13 (2016)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93572E67-1B1F-430F-B481-CF6FCDE8053E}"/>
                  </a:ext>
                </a:extLst>
              </p:cNvPr>
              <p:cNvSpPr/>
              <p:nvPr/>
            </p:nvSpPr>
            <p:spPr>
              <a:xfrm>
                <a:off x="1899908" y="5601603"/>
                <a:ext cx="5344183" cy="746006"/>
              </a:xfrm>
              <a:prstGeom prst="roundRect">
                <a:avLst/>
              </a:prstGeom>
              <a:solidFill>
                <a:srgbClr val="FAD4F7"/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 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17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7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7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7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, 3</m:t>
                    </m:r>
                    <m:r>
                      <a:rPr lang="en-US" altLang="zh-CN" sz="17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sz="17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LHCb, Nature Physics 2017</a:t>
                </a:r>
                <a:endParaRPr lang="zh-CN" altLang="en-US" sz="17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93572E67-1B1F-430F-B481-CF6FCDE80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908" y="5601603"/>
                <a:ext cx="5344183" cy="74600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1297CAD0-8D46-4E03-8B59-26E961358BBE}"/>
              </a:ext>
            </a:extLst>
          </p:cNvPr>
          <p:cNvSpPr txBox="1"/>
          <p:nvPr/>
        </p:nvSpPr>
        <p:spPr>
          <a:xfrm>
            <a:off x="961805" y="4332061"/>
            <a:ext cx="773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13(1964)      Belle, Phys. Rev. Lett.(2001</a:t>
            </a:r>
            <a:r>
              <a:rPr lang="zh-CN" alt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LHCb, Phys. Rev. Lett.(2019</a:t>
            </a:r>
            <a:r>
              <a:rPr lang="zh-CN" alt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21942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32624" y="190878"/>
            <a:ext cx="2413351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Motivation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44EA029E-A46D-4EED-85CE-716D2FA128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173" y="840574"/>
                <a:ext cx="8561095" cy="3263504"/>
              </a:xfrm>
              <a:prstGeom prst="rect">
                <a:avLst/>
              </a:prstGeom>
            </p:spPr>
            <p:txBody>
              <a:bodyPr/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kumimoji="1" lang="en" altLang="zh-CN" sz="2400" dirty="0"/>
                  <a:t>Advantages of research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" altLang="zh-CN" sz="2400" dirty="0"/>
                  <a:t> decay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Large experiment data in </a:t>
                </a:r>
                <a:r>
                  <a:rPr lang="en" altLang="zh-CN" sz="21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LHCb</a:t>
                </a:r>
                <a:endParaRPr lang="en" altLang="zh-CN" sz="2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Easy to construct</a:t>
                </a:r>
                <a:r>
                  <a:rPr lang="zh-CN" alt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vast</a:t>
                </a:r>
                <a:r>
                  <a:rPr lang="zh-CN" alt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observables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kumimoji="1" lang="en" altLang="zh-CN" sz="2400" dirty="0"/>
                  <a:t>Difficulty</a:t>
                </a:r>
                <a:r>
                  <a:rPr kumimoji="1" lang="zh-CN" altLang="en-US" sz="2400" dirty="0"/>
                  <a:t> </a:t>
                </a:r>
                <a:r>
                  <a:rPr kumimoji="1" lang="en-US" altLang="zh-CN" sz="2400" dirty="0"/>
                  <a:t>in research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" altLang="zh-CN" sz="2400" dirty="0"/>
                  <a:t> decay: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Complex dynamics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Large uncertainty of inputs</a:t>
                </a:r>
                <a:r>
                  <a:rPr lang="zh-CN" alt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used in different methods— </a:t>
                </a:r>
                <a:r>
                  <a:rPr lang="en-US" altLang="zh-CN" sz="21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From factors</a:t>
                </a:r>
                <a:endParaRPr lang="en" altLang="zh-CN" sz="21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Form factors calculated under different approaches:</a:t>
                </a:r>
              </a:p>
              <a:p>
                <a:pPr marL="0" indent="0">
                  <a:buNone/>
                </a:pPr>
                <a:endParaRPr lang="en" altLang="zh-CN" sz="2100" dirty="0"/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44EA029E-A46D-4EED-85CE-716D2FA12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3" y="840574"/>
                <a:ext cx="8561095" cy="3263504"/>
              </a:xfrm>
              <a:prstGeom prst="rect">
                <a:avLst/>
              </a:prstGeom>
              <a:blipFill>
                <a:blip r:embed="rId3"/>
                <a:stretch>
                  <a:fillRect l="-997" t="-1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3F7FE822-CCB2-4886-9293-BB4DA036E1F3}"/>
              </a:ext>
            </a:extLst>
          </p:cNvPr>
          <p:cNvSpPr txBox="1">
            <a:spLocks/>
          </p:cNvSpPr>
          <p:nvPr/>
        </p:nvSpPr>
        <p:spPr>
          <a:xfrm>
            <a:off x="383731" y="2724276"/>
            <a:ext cx="7326643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kumimoji="1" lang="en-US" altLang="zh-CN" sz="2100" dirty="0"/>
          </a:p>
        </p:txBody>
      </p:sp>
      <p:pic>
        <p:nvPicPr>
          <p:cNvPr id="17" name="内容占位符 8" descr="图示&#10;&#10;描述已自动生成">
            <a:extLst>
              <a:ext uri="{FF2B5EF4-FFF2-40B4-BE49-F238E27FC236}">
                <a16:creationId xmlns:a16="http://schemas.microsoft.com/office/drawing/2014/main" id="{0ECF11EC-CCB3-450B-B119-7940EBAAB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90" y="867643"/>
            <a:ext cx="3948598" cy="2051393"/>
          </a:xfrm>
          <a:prstGeom prst="rect">
            <a:avLst/>
          </a:prstGeom>
        </p:spPr>
      </p:pic>
      <p:pic>
        <p:nvPicPr>
          <p:cNvPr id="18" name="内容占位符 16" descr="表格&#10;&#10;描述已自动生成">
            <a:extLst>
              <a:ext uri="{FF2B5EF4-FFF2-40B4-BE49-F238E27FC236}">
                <a16:creationId xmlns:a16="http://schemas.microsoft.com/office/drawing/2014/main" id="{46E0EC04-44B6-45A9-82B9-9C1BE42D6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4" y="3860887"/>
            <a:ext cx="8944484" cy="26933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E121E90-CBD6-479C-BA4B-E0B52BEDA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73" y="3871148"/>
            <a:ext cx="8877935" cy="273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32624" y="190878"/>
            <a:ext cx="2413351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Motivation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4" y="935088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3F7FE822-CCB2-4886-9293-BB4DA036E1F3}"/>
              </a:ext>
            </a:extLst>
          </p:cNvPr>
          <p:cNvSpPr txBox="1">
            <a:spLocks/>
          </p:cNvSpPr>
          <p:nvPr/>
        </p:nvSpPr>
        <p:spPr>
          <a:xfrm>
            <a:off x="383731" y="2711394"/>
            <a:ext cx="7326643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kumimoji="1" lang="en-US" altLang="zh-CN" sz="21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C66AAC-503F-4FA5-8394-919908F61115}"/>
              </a:ext>
            </a:extLst>
          </p:cNvPr>
          <p:cNvSpPr txBox="1"/>
          <p:nvPr/>
        </p:nvSpPr>
        <p:spPr>
          <a:xfrm>
            <a:off x="383731" y="935088"/>
            <a:ext cx="72612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The methods to calculate the from factors </a:t>
            </a:r>
            <a:endParaRPr kumimoji="1"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DFFE36-BE99-4B88-B50E-3292065022D5}"/>
              </a:ext>
            </a:extLst>
          </p:cNvPr>
          <p:cNvSpPr txBox="1"/>
          <p:nvPr/>
        </p:nvSpPr>
        <p:spPr>
          <a:xfrm>
            <a:off x="1282101" y="1684160"/>
            <a:ext cx="6579798" cy="298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At low recoil region </a:t>
            </a:r>
          </a:p>
          <a:p>
            <a:pPr marL="685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LQCD </a:t>
            </a:r>
          </a:p>
          <a:p>
            <a:pPr marL="685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HQET</a:t>
            </a: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At high recoil region</a:t>
            </a:r>
          </a:p>
          <a:p>
            <a:pPr marL="685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pQCD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LCSR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流程图: 可选过程 16">
            <a:extLst>
              <a:ext uri="{FF2B5EF4-FFF2-40B4-BE49-F238E27FC236}">
                <a16:creationId xmlns:a16="http://schemas.microsoft.com/office/drawing/2014/main" id="{4CFDBD9D-0E3F-431E-8662-D42AB0B70CAC}"/>
              </a:ext>
            </a:extLst>
          </p:cNvPr>
          <p:cNvSpPr/>
          <p:nvPr/>
        </p:nvSpPr>
        <p:spPr>
          <a:xfrm>
            <a:off x="3004159" y="5469343"/>
            <a:ext cx="1331869" cy="595510"/>
          </a:xfrm>
          <a:prstGeom prst="flowChartAlternateProcess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内插流</a:t>
            </a:r>
          </a:p>
        </p:txBody>
      </p:sp>
      <p:sp>
        <p:nvSpPr>
          <p:cNvPr id="18" name="加号 17">
            <a:extLst>
              <a:ext uri="{FF2B5EF4-FFF2-40B4-BE49-F238E27FC236}">
                <a16:creationId xmlns:a16="http://schemas.microsoft.com/office/drawing/2014/main" id="{1A52389A-67A8-4D93-948F-8187155379E2}"/>
              </a:ext>
            </a:extLst>
          </p:cNvPr>
          <p:cNvSpPr/>
          <p:nvPr/>
        </p:nvSpPr>
        <p:spPr>
          <a:xfrm>
            <a:off x="4807974" y="5474649"/>
            <a:ext cx="619423" cy="595511"/>
          </a:xfrm>
          <a:prstGeom prst="mathPlus">
            <a:avLst/>
          </a:prstGeom>
          <a:solidFill>
            <a:srgbClr val="0000FF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流程图: 可选过程 18">
                <a:extLst>
                  <a:ext uri="{FF2B5EF4-FFF2-40B4-BE49-F238E27FC236}">
                    <a16:creationId xmlns:a16="http://schemas.microsoft.com/office/drawing/2014/main" id="{7104F05D-9BAA-441D-B750-723EADE34247}"/>
                  </a:ext>
                </a:extLst>
              </p:cNvPr>
              <p:cNvSpPr/>
              <p:nvPr/>
            </p:nvSpPr>
            <p:spPr>
              <a:xfrm>
                <a:off x="5788333" y="5375376"/>
                <a:ext cx="1331869" cy="687607"/>
              </a:xfrm>
              <a:prstGeom prst="flowChartAlternateProcess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sub>
                    </m:sSub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光锥</m:t>
                    </m:r>
                  </m:oMath>
                </a14:m>
                <a:r>
                  <a:rPr lang="zh-CN" altLang="en-US" sz="2000" b="1" dirty="0"/>
                  <a:t>分布振幅</a:t>
                </a:r>
              </a:p>
            </p:txBody>
          </p:sp>
        </mc:Choice>
        <mc:Fallback>
          <p:sp>
            <p:nvSpPr>
              <p:cNvPr id="19" name="流程图: 可选过程 18">
                <a:extLst>
                  <a:ext uri="{FF2B5EF4-FFF2-40B4-BE49-F238E27FC236}">
                    <a16:creationId xmlns:a16="http://schemas.microsoft.com/office/drawing/2014/main" id="{7104F05D-9BAA-441D-B750-723EADE34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333" y="5375376"/>
                <a:ext cx="1331869" cy="687607"/>
              </a:xfrm>
              <a:prstGeom prst="flowChartAlternateProcess">
                <a:avLst/>
              </a:prstGeom>
              <a:blipFill>
                <a:blip r:embed="rId3"/>
                <a:stretch>
                  <a:fillRect t="-5217" r="-909" b="-15652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3C6B7C39-8A44-4C5F-A2B8-4CA64F3A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93" y="5422961"/>
            <a:ext cx="829677" cy="8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9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32624" y="190878"/>
            <a:ext cx="2413351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Framework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4" y="935088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4C66AAC-503F-4FA5-8394-919908F61115}"/>
                  </a:ext>
                </a:extLst>
              </p:cNvPr>
              <p:cNvSpPr txBox="1"/>
              <p:nvPr/>
            </p:nvSpPr>
            <p:spPr>
              <a:xfrm>
                <a:off x="383731" y="935088"/>
                <a:ext cx="7261285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 defTabSz="9144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hadronic matrixes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kumimoji="1" lang="en-US" altLang="zh-CN" sz="2400" dirty="0"/>
                  <a:t>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4C66AAC-503F-4FA5-8394-919908F61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31" y="935088"/>
                <a:ext cx="7261285" cy="424732"/>
              </a:xfrm>
              <a:prstGeom prst="rect">
                <a:avLst/>
              </a:prstGeom>
              <a:blipFill>
                <a:blip r:embed="rId3"/>
                <a:stretch>
                  <a:fillRect l="-1175" t="-20000"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FA73934-AFE8-46B2-A700-36B01596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221" y="1569854"/>
            <a:ext cx="4341558" cy="43415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F48F353-691E-40C2-9DAD-87E7C98BC296}"/>
              </a:ext>
            </a:extLst>
          </p:cNvPr>
          <p:cNvSpPr txBox="1"/>
          <p:nvPr/>
        </p:nvSpPr>
        <p:spPr>
          <a:xfrm>
            <a:off x="383731" y="2163445"/>
            <a:ext cx="72612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The parameterization of the hadronic matrixes </a:t>
            </a:r>
            <a:endParaRPr kumimoji="1" lang="zh-CN" altLang="en-US" sz="2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AB4934C-FB21-44E8-A8DF-997145B42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781" y="2642608"/>
            <a:ext cx="6724438" cy="214106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04429BF-E205-4FA9-9F46-10C8AC3FF988}"/>
              </a:ext>
            </a:extLst>
          </p:cNvPr>
          <p:cNvSpPr txBox="1"/>
          <p:nvPr/>
        </p:nvSpPr>
        <p:spPr>
          <a:xfrm>
            <a:off x="400816" y="4751595"/>
            <a:ext cx="72612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dirty="0"/>
              <a:t>Under the heavy-quark limit at low recoil </a:t>
            </a:r>
            <a:endParaRPr kumimoji="1" lang="zh-CN" altLang="en-US" sz="24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021A281-49B5-424A-9FAE-3B079A7C5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194" y="5176327"/>
            <a:ext cx="5926907" cy="545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73C4B88-47E5-48EA-859F-E12BA5340FC4}"/>
                  </a:ext>
                </a:extLst>
              </p:cNvPr>
              <p:cNvSpPr txBox="1"/>
              <p:nvPr/>
            </p:nvSpPr>
            <p:spPr>
              <a:xfrm>
                <a:off x="2004039" y="5657475"/>
                <a:ext cx="5135922" cy="874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35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𝑔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; 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𝐹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𝐺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b="0" dirty="0"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𝑔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𝑔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;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𝐹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𝐺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2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𝐹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𝐺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3</m:t>
                        </m:r>
                      </m:sub>
                    </m:sSub>
                  </m:oMath>
                </a14:m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73C4B88-47E5-48EA-859F-E12BA5340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039" y="5657475"/>
                <a:ext cx="5135922" cy="874407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53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199172" y="182489"/>
            <a:ext cx="579895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t>Framework-Light-Cone Sum Rule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4" y="935088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2F0081C-6F47-473B-B713-99873E922A3F}"/>
              </a:ext>
            </a:extLst>
          </p:cNvPr>
          <p:cNvSpPr txBox="1"/>
          <p:nvPr/>
        </p:nvSpPr>
        <p:spPr>
          <a:xfrm>
            <a:off x="199172" y="754396"/>
            <a:ext cx="8592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dirty="0"/>
              <a:t>Light-Cone Sum Rule(LCSR) is fruitful hybrid of  the traditional </a:t>
            </a:r>
            <a:r>
              <a:rPr lang="en-US" altLang="zh-CN" sz="2200" b="1" dirty="0">
                <a:solidFill>
                  <a:srgbClr val="FF0000"/>
                </a:solidFill>
              </a:rPr>
              <a:t>SVZ sum rule </a:t>
            </a:r>
            <a:r>
              <a:rPr lang="en-US" altLang="zh-CN" sz="2200" dirty="0"/>
              <a:t>and the theory of </a:t>
            </a:r>
            <a:r>
              <a:rPr lang="en-US" altLang="zh-CN" sz="2200" b="1" dirty="0">
                <a:solidFill>
                  <a:srgbClr val="FF0000"/>
                </a:solidFill>
              </a:rPr>
              <a:t>hard exclusive process</a:t>
            </a:r>
            <a:r>
              <a:rPr lang="en-US" altLang="zh-CN" sz="2200" dirty="0"/>
              <a:t>.</a:t>
            </a:r>
            <a:endParaRPr lang="zh-CN" alt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67F82DEE-8BC9-45BA-B1FF-64E2ED34E168}"/>
                  </a:ext>
                </a:extLst>
              </p:cNvPr>
              <p:cNvSpPr/>
              <p:nvPr/>
            </p:nvSpPr>
            <p:spPr>
              <a:xfrm>
                <a:off x="2038682" y="1535168"/>
                <a:ext cx="4547214" cy="86833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The correlation function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⟨0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67F82DEE-8BC9-45BA-B1FF-64E2ED34E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682" y="1535168"/>
                <a:ext cx="4547214" cy="86833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BBC5501D-553D-4506-927B-5772FA0974DD}"/>
                  </a:ext>
                </a:extLst>
              </p:cNvPr>
              <p:cNvSpPr/>
              <p:nvPr/>
            </p:nvSpPr>
            <p:spPr>
              <a:xfrm>
                <a:off x="5072932" y="2549871"/>
                <a:ext cx="3871894" cy="130558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The hadron level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h𝑎𝑑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BBC5501D-553D-4506-927B-5772FA097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932" y="2549871"/>
                <a:ext cx="3871894" cy="1305587"/>
              </a:xfrm>
              <a:prstGeom prst="roundRect">
                <a:avLst/>
              </a:prstGeom>
              <a:blipFill>
                <a:blip r:embed="rId4"/>
                <a:stretch>
                  <a:fillRect t="-1852"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B71C95A6-0B54-4CA1-8334-C320DC3F993C}"/>
                  </a:ext>
                </a:extLst>
              </p:cNvPr>
              <p:cNvSpPr/>
              <p:nvPr/>
            </p:nvSpPr>
            <p:spPr>
              <a:xfrm>
                <a:off x="394283" y="2540063"/>
                <a:ext cx="3330429" cy="131539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The quark level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2000" b="1" dirty="0">
                    <a:solidFill>
                      <a:srgbClr val="FF0000"/>
                    </a:solidFill>
                  </a:rPr>
                  <a:t>Operator product expansion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at the light cone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B71C95A6-0B54-4CA1-8334-C320DC3F9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83" y="2540063"/>
                <a:ext cx="3330429" cy="131539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2E98D4C-1C1D-41DD-B201-23AF2D38CFC7}"/>
                  </a:ext>
                </a:extLst>
              </p:cNvPr>
              <p:cNvSpPr/>
              <p:nvPr/>
            </p:nvSpPr>
            <p:spPr>
              <a:xfrm>
                <a:off x="2588725" y="3968229"/>
                <a:ext cx="3477205" cy="10117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chemeClr val="tx1"/>
                    </a:solidFill>
                  </a:rPr>
                  <a:t>The dispersion relation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subSup"/>
                          <m:subHide m:val="on"/>
                          <m:supHide m:val="on"/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  <m:f>
                            <m:f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02E98D4C-1C1D-41DD-B201-23AF2D38CF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725" y="3968229"/>
                <a:ext cx="3477205" cy="1011760"/>
              </a:xfrm>
              <a:prstGeom prst="roundRect">
                <a:avLst/>
              </a:prstGeom>
              <a:blipFill>
                <a:blip r:embed="rId6"/>
                <a:stretch>
                  <a:fillRect t="-119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头: 上下 12">
            <a:extLst>
              <a:ext uri="{FF2B5EF4-FFF2-40B4-BE49-F238E27FC236}">
                <a16:creationId xmlns:a16="http://schemas.microsoft.com/office/drawing/2014/main" id="{DCE159BF-9585-4DF8-A04E-91D0AB99251B}"/>
              </a:ext>
            </a:extLst>
          </p:cNvPr>
          <p:cNvSpPr/>
          <p:nvPr/>
        </p:nvSpPr>
        <p:spPr>
          <a:xfrm rot="3377989">
            <a:off x="1475765" y="1836995"/>
            <a:ext cx="329047" cy="70416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上下 13">
            <a:extLst>
              <a:ext uri="{FF2B5EF4-FFF2-40B4-BE49-F238E27FC236}">
                <a16:creationId xmlns:a16="http://schemas.microsoft.com/office/drawing/2014/main" id="{BAAAF6E2-B982-47AD-B6BD-4FEBF0A01C62}"/>
              </a:ext>
            </a:extLst>
          </p:cNvPr>
          <p:cNvSpPr/>
          <p:nvPr/>
        </p:nvSpPr>
        <p:spPr>
          <a:xfrm rot="18713172">
            <a:off x="6826881" y="1811669"/>
            <a:ext cx="329047" cy="70416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上下 15">
            <a:extLst>
              <a:ext uri="{FF2B5EF4-FFF2-40B4-BE49-F238E27FC236}">
                <a16:creationId xmlns:a16="http://schemas.microsoft.com/office/drawing/2014/main" id="{9610026D-CF17-4999-8DAD-AD9A372F6307}"/>
              </a:ext>
            </a:extLst>
          </p:cNvPr>
          <p:cNvSpPr/>
          <p:nvPr/>
        </p:nvSpPr>
        <p:spPr>
          <a:xfrm rot="18393974">
            <a:off x="1514373" y="3840725"/>
            <a:ext cx="329047" cy="70416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8135B2-398E-402A-A240-747AB187E08D}"/>
              </a:ext>
            </a:extLst>
          </p:cNvPr>
          <p:cNvSpPr txBox="1"/>
          <p:nvPr/>
        </p:nvSpPr>
        <p:spPr>
          <a:xfrm>
            <a:off x="199172" y="5290675"/>
            <a:ext cx="2978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dirty="0"/>
              <a:t>Quark-hadron duality</a:t>
            </a:r>
            <a:endParaRPr lang="zh-CN" altLang="en-US" sz="22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70514AB-6E67-4BFF-A06A-1CDB84C1C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4712" y="5166438"/>
            <a:ext cx="3128934" cy="60181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D67B255-155A-4F14-AAB7-2130ECA767DA}"/>
              </a:ext>
            </a:extLst>
          </p:cNvPr>
          <p:cNvSpPr txBox="1"/>
          <p:nvPr/>
        </p:nvSpPr>
        <p:spPr>
          <a:xfrm>
            <a:off x="199171" y="6046646"/>
            <a:ext cx="2914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200" dirty="0" err="1"/>
              <a:t>Borel</a:t>
            </a:r>
            <a:r>
              <a:rPr lang="en-US" altLang="zh-CN" sz="2200" dirty="0"/>
              <a:t> transformation</a:t>
            </a:r>
            <a:endParaRPr lang="zh-CN" altLang="en-US" sz="22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91B1C75-2996-4BDB-9C4A-BF0A257C2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436" y="6003776"/>
            <a:ext cx="4574935" cy="618424"/>
          </a:xfrm>
          <a:prstGeom prst="rect">
            <a:avLst/>
          </a:prstGeom>
        </p:spPr>
      </p:pic>
      <p:sp>
        <p:nvSpPr>
          <p:cNvPr id="22" name="箭头: 上下 21">
            <a:extLst>
              <a:ext uri="{FF2B5EF4-FFF2-40B4-BE49-F238E27FC236}">
                <a16:creationId xmlns:a16="http://schemas.microsoft.com/office/drawing/2014/main" id="{020B702E-BA59-4C5F-AC0B-EBC5C5D58D30}"/>
              </a:ext>
            </a:extLst>
          </p:cNvPr>
          <p:cNvSpPr/>
          <p:nvPr/>
        </p:nvSpPr>
        <p:spPr>
          <a:xfrm rot="3377989">
            <a:off x="6814640" y="3897717"/>
            <a:ext cx="329047" cy="70416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97C9206-0D79-45C5-ACD6-EC8196489CAB}"/>
              </a:ext>
            </a:extLst>
          </p:cNvPr>
          <p:cNvSpPr/>
          <p:nvPr/>
        </p:nvSpPr>
        <p:spPr>
          <a:xfrm>
            <a:off x="6382469" y="3458817"/>
            <a:ext cx="1336928" cy="3470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5A8A94C-1FA3-480A-8F80-84284DED5AD7}"/>
              </a:ext>
            </a:extLst>
          </p:cNvPr>
          <p:cNvSpPr/>
          <p:nvPr/>
        </p:nvSpPr>
        <p:spPr>
          <a:xfrm>
            <a:off x="5406377" y="5558581"/>
            <a:ext cx="188844" cy="2674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338010D-E984-4B57-8E33-8D47FC8F6156}"/>
              </a:ext>
            </a:extLst>
          </p:cNvPr>
          <p:cNvSpPr/>
          <p:nvPr/>
        </p:nvSpPr>
        <p:spPr>
          <a:xfrm>
            <a:off x="3826565" y="5506118"/>
            <a:ext cx="188844" cy="3198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连接符: 曲线 31">
            <a:extLst>
              <a:ext uri="{FF2B5EF4-FFF2-40B4-BE49-F238E27FC236}">
                <a16:creationId xmlns:a16="http://schemas.microsoft.com/office/drawing/2014/main" id="{14E5DAC3-B7D0-474E-9B08-0BFD3F0D36A6}"/>
              </a:ext>
            </a:extLst>
          </p:cNvPr>
          <p:cNvCxnSpPr>
            <a:cxnSpLocks/>
          </p:cNvCxnSpPr>
          <p:nvPr/>
        </p:nvCxnSpPr>
        <p:spPr>
          <a:xfrm>
            <a:off x="4096520" y="5736368"/>
            <a:ext cx="1309857" cy="119885"/>
          </a:xfrm>
          <a:prstGeom prst="curvedConnector3">
            <a:avLst>
              <a:gd name="adj1" fmla="val -159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DCE2E0B-B35D-4A75-9558-2DCE9579235C}"/>
                  </a:ext>
                </a:extLst>
              </p:cNvPr>
              <p:cNvSpPr txBox="1"/>
              <p:nvPr/>
            </p:nvSpPr>
            <p:spPr>
              <a:xfrm>
                <a:off x="7181839" y="4085547"/>
                <a:ext cx="22482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Spin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DCE2E0B-B35D-4A75-9558-2DCE95792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39" y="4085547"/>
                <a:ext cx="2248222" cy="369332"/>
              </a:xfrm>
              <a:prstGeom prst="rect">
                <a:avLst/>
              </a:prstGeom>
              <a:blipFill>
                <a:blip r:embed="rId9"/>
                <a:stretch>
                  <a:fillRect l="-2168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5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1" grpId="0" animBg="1"/>
      <p:bldP spid="13" grpId="0" animBg="1"/>
      <p:bldP spid="14" grpId="0" animBg="1"/>
      <p:bldP spid="16" grpId="0" animBg="1"/>
      <p:bldP spid="17" grpId="0"/>
      <p:bldP spid="20" grpId="0"/>
      <p:bldP spid="22" grpId="0" animBg="1"/>
      <p:bldP spid="23" grpId="0" animBg="1"/>
      <p:bldP spid="24" grpId="0" animBg="1"/>
      <p:bldP spid="25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27874CD3-DD4D-4CF8-8D8B-44B77CCA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61" y="4919403"/>
            <a:ext cx="4936698" cy="9526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99171" y="182489"/>
            <a:ext cx="6788037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The Correlation function on quark level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47B86DD-0185-4170-B45C-2967448B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7" y="1170696"/>
            <a:ext cx="3200412" cy="212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D62B8C8-44C7-4A3E-8C5C-4361B386C376}"/>
                  </a:ext>
                </a:extLst>
              </p:cNvPr>
              <p:cNvSpPr txBox="1"/>
              <p:nvPr/>
            </p:nvSpPr>
            <p:spPr>
              <a:xfrm>
                <a:off x="3546469" y="1141347"/>
                <a:ext cx="4853692" cy="482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⟨0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zh-CN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CN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D62B8C8-44C7-4A3E-8C5C-4361B386C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469" y="1141347"/>
                <a:ext cx="4853692" cy="482376"/>
              </a:xfrm>
              <a:prstGeom prst="rect">
                <a:avLst/>
              </a:prstGeom>
              <a:blipFill>
                <a:blip r:embed="rId5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29F5342-BF4D-4964-A641-93C1862CED42}"/>
              </a:ext>
            </a:extLst>
          </p:cNvPr>
          <p:cNvSpPr txBox="1"/>
          <p:nvPr/>
        </p:nvSpPr>
        <p:spPr>
          <a:xfrm>
            <a:off x="3369283" y="765208"/>
            <a:ext cx="4853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200" dirty="0"/>
              <a:t>The two-point correlation function </a:t>
            </a:r>
            <a:endParaRPr lang="zh-CN" altLang="en-US" sz="22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D20B412-9BE7-49A9-9929-D55A89487627}"/>
              </a:ext>
            </a:extLst>
          </p:cNvPr>
          <p:cNvSpPr/>
          <p:nvPr/>
        </p:nvSpPr>
        <p:spPr>
          <a:xfrm>
            <a:off x="7292158" y="1678823"/>
            <a:ext cx="1652671" cy="6671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Heavy-to-light-weak transition current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16E1AEA-9DF9-4DFC-B275-7F4089049031}"/>
              </a:ext>
            </a:extLst>
          </p:cNvPr>
          <p:cNvSpPr/>
          <p:nvPr/>
        </p:nvSpPr>
        <p:spPr>
          <a:xfrm>
            <a:off x="3282233" y="1622749"/>
            <a:ext cx="2204221" cy="6538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Interpolating current for light-baryons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FE6367C-580C-4123-8128-64427DFC9290}"/>
              </a:ext>
            </a:extLst>
          </p:cNvPr>
          <p:cNvCxnSpPr>
            <a:cxnSpLocks/>
          </p:cNvCxnSpPr>
          <p:nvPr/>
        </p:nvCxnSpPr>
        <p:spPr>
          <a:xfrm flipH="1">
            <a:off x="5530731" y="1686997"/>
            <a:ext cx="443075" cy="3028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16A7DD31-85C8-4F9B-BEF0-06B38B947EC3}"/>
              </a:ext>
            </a:extLst>
          </p:cNvPr>
          <p:cNvCxnSpPr>
            <a:cxnSpLocks/>
          </p:cNvCxnSpPr>
          <p:nvPr/>
        </p:nvCxnSpPr>
        <p:spPr>
          <a:xfrm>
            <a:off x="6890628" y="1643844"/>
            <a:ext cx="401530" cy="257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箭头: 下 43">
            <a:extLst>
              <a:ext uri="{FF2B5EF4-FFF2-40B4-BE49-F238E27FC236}">
                <a16:creationId xmlns:a16="http://schemas.microsoft.com/office/drawing/2014/main" id="{FB55A5A4-540E-4ED9-B755-47C18426845F}"/>
              </a:ext>
            </a:extLst>
          </p:cNvPr>
          <p:cNvSpPr/>
          <p:nvPr/>
        </p:nvSpPr>
        <p:spPr>
          <a:xfrm>
            <a:off x="6159389" y="1974252"/>
            <a:ext cx="443076" cy="787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74198295-D936-45F1-B890-CA2D32E1005D}"/>
                  </a:ext>
                </a:extLst>
              </p:cNvPr>
              <p:cNvSpPr/>
              <p:nvPr/>
            </p:nvSpPr>
            <p:spPr>
              <a:xfrm>
                <a:off x="4564054" y="2893038"/>
                <a:ext cx="3633745" cy="514583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𝑖𝑞𝑥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𝛼𝛽𝛾𝛿</m:t>
                          </m:r>
                        </m:sub>
                      </m:sSub>
                      <m:d>
                        <m:dPr>
                          <m:ctrlP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altLang="zh-CN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𝛼𝛽𝛿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74198295-D936-45F1-B890-CA2D32E10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054" y="2893038"/>
                <a:ext cx="3633745" cy="51458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9E73118-2CF0-49E0-808D-BEC0B0558AAA}"/>
                  </a:ext>
                </a:extLst>
              </p:cNvPr>
              <p:cNvSpPr txBox="1"/>
              <p:nvPr/>
            </p:nvSpPr>
            <p:spPr>
              <a:xfrm>
                <a:off x="6433915" y="4126802"/>
                <a:ext cx="2342364" cy="64633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Light cone distribution amplitude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9E73118-2CF0-49E0-808D-BEC0B0558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915" y="4126802"/>
                <a:ext cx="2342364" cy="646331"/>
              </a:xfrm>
              <a:prstGeom prst="rect">
                <a:avLst/>
              </a:prstGeom>
              <a:blipFill>
                <a:blip r:embed="rId7"/>
                <a:stretch>
                  <a:fillRect l="-775" t="-4630" r="-2067" b="-1296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B203E52F-B220-4005-9651-5A06873E6E7F}"/>
              </a:ext>
            </a:extLst>
          </p:cNvPr>
          <p:cNvCxnSpPr>
            <a:cxnSpLocks/>
          </p:cNvCxnSpPr>
          <p:nvPr/>
        </p:nvCxnSpPr>
        <p:spPr>
          <a:xfrm flipV="1">
            <a:off x="6602465" y="4731446"/>
            <a:ext cx="291250" cy="6451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5BCBD624-BADC-4A8B-89C6-4FB49F4596E4}"/>
              </a:ext>
            </a:extLst>
          </p:cNvPr>
          <p:cNvSpPr txBox="1"/>
          <p:nvPr/>
        </p:nvSpPr>
        <p:spPr>
          <a:xfrm>
            <a:off x="3535979" y="3538914"/>
            <a:ext cx="5408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200" dirty="0"/>
              <a:t>The results  of quark level for </a:t>
            </a:r>
            <a:r>
              <a:rPr lang="en-US" altLang="zh-CN" sz="2200" dirty="0" err="1">
                <a:solidFill>
                  <a:srgbClr val="FF0000"/>
                </a:solidFill>
              </a:rPr>
              <a:t>Ioffe</a:t>
            </a:r>
            <a:r>
              <a:rPr lang="en-US" altLang="zh-CN" sz="2200" dirty="0">
                <a:solidFill>
                  <a:srgbClr val="FF0000"/>
                </a:solidFill>
              </a:rPr>
              <a:t> current </a:t>
            </a:r>
            <a:r>
              <a:rPr lang="en-US" altLang="zh-CN" sz="2200" dirty="0"/>
              <a:t>by example </a:t>
            </a:r>
            <a:endParaRPr lang="zh-CN" altLang="en-US" sz="2200" dirty="0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56BB08FF-1062-4544-8F74-F2706DB02CB7}"/>
              </a:ext>
            </a:extLst>
          </p:cNvPr>
          <p:cNvSpPr/>
          <p:nvPr/>
        </p:nvSpPr>
        <p:spPr>
          <a:xfrm>
            <a:off x="5695387" y="5421407"/>
            <a:ext cx="2423106" cy="5184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4F65DE7D-7944-462C-9F1F-17511734897D}"/>
                  </a:ext>
                </a:extLst>
              </p:cNvPr>
              <p:cNvSpPr txBox="1"/>
              <p:nvPr/>
            </p:nvSpPr>
            <p:spPr>
              <a:xfrm>
                <a:off x="0" y="3586714"/>
                <a:ext cx="357120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200" dirty="0"/>
                  <a:t>The interpolating currents for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(1535)∗ </m:t>
                    </m:r>
                  </m:oMath>
                </a14:m>
                <a:r>
                  <a:rPr lang="en-US" altLang="zh-CN" sz="2200" dirty="0"/>
                  <a:t>  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4F65DE7D-7944-462C-9F1F-175117348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86714"/>
                <a:ext cx="3571204" cy="769441"/>
              </a:xfrm>
              <a:prstGeom prst="rect">
                <a:avLst/>
              </a:prstGeom>
              <a:blipFill>
                <a:blip r:embed="rId8"/>
                <a:stretch>
                  <a:fillRect l="-1877" t="-4724" b="-14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图片 66">
            <a:extLst>
              <a:ext uri="{FF2B5EF4-FFF2-40B4-BE49-F238E27FC236}">
                <a16:creationId xmlns:a16="http://schemas.microsoft.com/office/drawing/2014/main" id="{EB859F07-95A7-4B51-B2FA-FB88DF9B0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09" y="4628092"/>
            <a:ext cx="3274595" cy="1607292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2CC1568C-F372-4674-A65D-89FC7DC5E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980" y="6090343"/>
            <a:ext cx="5300112" cy="412159"/>
          </a:xfrm>
          <a:prstGeom prst="rect">
            <a:avLst/>
          </a:prstGeom>
        </p:spPr>
      </p:pic>
      <p:sp>
        <p:nvSpPr>
          <p:cNvPr id="70" name="箭头: 下 69">
            <a:extLst>
              <a:ext uri="{FF2B5EF4-FFF2-40B4-BE49-F238E27FC236}">
                <a16:creationId xmlns:a16="http://schemas.microsoft.com/office/drawing/2014/main" id="{E1493A63-B8A1-457C-B316-FDB69EFCEE8E}"/>
              </a:ext>
            </a:extLst>
          </p:cNvPr>
          <p:cNvSpPr/>
          <p:nvPr/>
        </p:nvSpPr>
        <p:spPr>
          <a:xfrm>
            <a:off x="3928450" y="5595122"/>
            <a:ext cx="317613" cy="453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51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4" grpId="0"/>
      <p:bldP spid="58" grpId="0" animBg="1"/>
      <p:bldP spid="62" grpId="0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6CB55A3-40AE-4E07-8E88-6ABB12FF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74" y="1223063"/>
            <a:ext cx="6718852" cy="15346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99170" y="182489"/>
            <a:ext cx="7289284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FFFFFF"/>
                </a:solidFill>
                <a:ea typeface="黑体" panose="02010609060101010101" pitchFamily="49" charset="-122"/>
              </a:rPr>
              <a:t>The Correlation function on hadronic level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4EA029E-A46D-4EED-85CE-716D2FA128F0}"/>
              </a:ext>
            </a:extLst>
          </p:cNvPr>
          <p:cNvSpPr txBox="1">
            <a:spLocks/>
          </p:cNvSpPr>
          <p:nvPr/>
        </p:nvSpPr>
        <p:spPr>
          <a:xfrm>
            <a:off x="199171" y="901655"/>
            <a:ext cx="8273708" cy="3263504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" altLang="zh-CN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5F37362-AE8F-4AD2-9091-929B0F48D225}"/>
                  </a:ext>
                </a:extLst>
              </p:cNvPr>
              <p:cNvSpPr txBox="1"/>
              <p:nvPr/>
            </p:nvSpPr>
            <p:spPr>
              <a:xfrm>
                <a:off x="175347" y="775069"/>
                <a:ext cx="7261285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 defTabSz="914400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kumimoji="1" lang="en-US" altLang="zh-CN" sz="2400" dirty="0"/>
                  <a:t>The hadronic matrixes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kumimoji="1" lang="en-US" altLang="zh-CN" sz="2400" dirty="0"/>
                  <a:t>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5F37362-AE8F-4AD2-9091-929B0F48D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7" y="775069"/>
                <a:ext cx="7261285" cy="424732"/>
              </a:xfrm>
              <a:prstGeom prst="rect">
                <a:avLst/>
              </a:prstGeom>
              <a:blipFill>
                <a:blip r:embed="rId4"/>
                <a:stretch>
                  <a:fillRect l="-1175" t="-20000"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60A915-26E7-4A3E-8E34-78A3DEDA4EBD}"/>
              </a:ext>
            </a:extLst>
          </p:cNvPr>
          <p:cNvSpPr/>
          <p:nvPr/>
        </p:nvSpPr>
        <p:spPr>
          <a:xfrm>
            <a:off x="3613841" y="1770422"/>
            <a:ext cx="1721087" cy="9120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75E224A-AF9C-4261-B63A-00032D8D149C}"/>
                  </a:ext>
                </a:extLst>
              </p:cNvPr>
              <p:cNvSpPr txBox="1"/>
              <p:nvPr/>
            </p:nvSpPr>
            <p:spPr>
              <a:xfrm>
                <a:off x="564188" y="2725180"/>
                <a:ext cx="85798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Inserting a complete set of light-baryons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The contribution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states and the excited and continuum states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000" dirty="0"/>
                  <a:t>Form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zh-CN" altLang="en-US" sz="2000" dirty="0"/>
                  <a:t>  </a:t>
                </a:r>
                <a:r>
                  <a:rPr lang="en-US" altLang="zh-CN" sz="2000" dirty="0"/>
                  <a:t>and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the decay constants for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of the corresponding interpolating currents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CN" sz="2000" b="1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75E224A-AF9C-4261-B63A-00032D8D1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88" y="2725180"/>
                <a:ext cx="8579812" cy="1323439"/>
              </a:xfrm>
              <a:prstGeom prst="rect">
                <a:avLst/>
              </a:prstGeom>
              <a:blipFill>
                <a:blip r:embed="rId5"/>
                <a:stretch>
                  <a:fillRect l="-640" t="-2304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D8509045-A890-4ECE-8D84-7830001851B7}"/>
              </a:ext>
            </a:extLst>
          </p:cNvPr>
          <p:cNvSpPr txBox="1"/>
          <p:nvPr/>
        </p:nvSpPr>
        <p:spPr>
          <a:xfrm>
            <a:off x="199170" y="3949715"/>
            <a:ext cx="78840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200" dirty="0"/>
              <a:t>The results  of hadronic level for </a:t>
            </a:r>
            <a:r>
              <a:rPr lang="en-US" altLang="zh-CN" sz="2200" dirty="0" err="1">
                <a:solidFill>
                  <a:srgbClr val="FF0000"/>
                </a:solidFill>
              </a:rPr>
              <a:t>Ioffe</a:t>
            </a:r>
            <a:r>
              <a:rPr lang="en-US" altLang="zh-CN" sz="2200" dirty="0">
                <a:solidFill>
                  <a:srgbClr val="FF0000"/>
                </a:solidFill>
              </a:rPr>
              <a:t> current </a:t>
            </a:r>
            <a:r>
              <a:rPr lang="en-US" altLang="zh-CN" sz="2200" dirty="0"/>
              <a:t>by example </a:t>
            </a:r>
            <a:endParaRPr lang="zh-CN" altLang="en-US" sz="22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FE5073-C9A2-449F-A47A-C8F79490C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4443942"/>
            <a:ext cx="6285506" cy="17737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28BB83F-3328-414E-AC14-B1B4ED56E20D}"/>
              </a:ext>
            </a:extLst>
          </p:cNvPr>
          <p:cNvSpPr txBox="1"/>
          <p:nvPr/>
        </p:nvSpPr>
        <p:spPr>
          <a:xfrm>
            <a:off x="-723014" y="6200362"/>
            <a:ext cx="7581013" cy="74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lnSpc>
                <a:spcPct val="14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Khodjamirian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Ch. Klein </a:t>
            </a:r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JHEP(2016)</a:t>
            </a:r>
            <a:endParaRPr lang="de-DE" altLang="zh-CN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4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de-DE" altLang="zh-CN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657E49-D46A-456F-A8B8-72B9F33EA3D0}"/>
              </a:ext>
            </a:extLst>
          </p:cNvPr>
          <p:cNvSpPr txBox="1"/>
          <p:nvPr/>
        </p:nvSpPr>
        <p:spPr>
          <a:xfrm>
            <a:off x="3604206" y="6192111"/>
            <a:ext cx="7581013" cy="74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lnSpc>
                <a:spcPct val="14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M. Braun </a:t>
            </a:r>
            <a:r>
              <a:rPr lang="en-US" altLang="zh-CN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US" altLang="zh-CN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(2014)  </a:t>
            </a:r>
            <a:endParaRPr lang="de-DE" altLang="zh-CN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4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endParaRPr lang="de-DE" altLang="zh-CN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1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9029</TotalTime>
  <Words>1279</Words>
  <Application>Microsoft Office PowerPoint</Application>
  <PresentationFormat>全屏显示(4:3)</PresentationFormat>
  <Paragraphs>285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等线</vt:lpstr>
      <vt:lpstr>黑体</vt:lpstr>
      <vt:lpstr>华文中宋</vt:lpstr>
      <vt:lpstr>楷体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1_Office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kesheng Huang</dc:creator>
  <cp:lastModifiedBy>kesheng Huang</cp:lastModifiedBy>
  <cp:revision>410</cp:revision>
  <dcterms:created xsi:type="dcterms:W3CDTF">2021-03-21T01:22:50Z</dcterms:created>
  <dcterms:modified xsi:type="dcterms:W3CDTF">2021-07-12T05:57:25Z</dcterms:modified>
</cp:coreProperties>
</file>