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06" r:id="rId6"/>
    <p:sldId id="261" r:id="rId8"/>
    <p:sldId id="320" r:id="rId9"/>
    <p:sldId id="263" r:id="rId10"/>
    <p:sldId id="309" r:id="rId11"/>
    <p:sldId id="310" r:id="rId12"/>
    <p:sldId id="321" r:id="rId13"/>
    <p:sldId id="311" r:id="rId14"/>
    <p:sldId id="312" r:id="rId15"/>
    <p:sldId id="313" r:id="rId16"/>
    <p:sldId id="322" r:id="rId17"/>
    <p:sldId id="323" r:id="rId18"/>
    <p:sldId id="343" r:id="rId19"/>
    <p:sldId id="266" r:id="rId20"/>
    <p:sldId id="315" r:id="rId21"/>
    <p:sldId id="344" r:id="rId22"/>
    <p:sldId id="316" r:id="rId23"/>
    <p:sldId id="345" r:id="rId24"/>
    <p:sldId id="346" r:id="rId25"/>
    <p:sldId id="305" r:id="rId26"/>
    <p:sldId id="276" r:id="rId27"/>
  </p:sldIdLst>
  <p:sldSz cx="9144000" cy="6858000" type="screen4x3"/>
  <p:notesSz cx="6858000" cy="9144000"/>
  <p:defaultTextStyle>
    <a:defPPr>
      <a:defRPr lang="en-US"/>
    </a:defPPr>
    <a:lvl1pPr marL="0" lvl="0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lvl="1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lvl="2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lvl="3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lvl="4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lvl="5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6pPr>
    <a:lvl7pPr marL="2743200" lvl="6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7pPr>
    <a:lvl8pPr marL="3200400" lvl="7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8pPr>
    <a:lvl9pPr marL="3657600" lvl="8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/>
    <p:restoredTop sz="94576"/>
  </p:normalViewPr>
  <p:slideViewPr>
    <p:cSldViewPr showGuides="1">
      <p:cViewPr varScale="1">
        <p:scale>
          <a:sx n="75" d="100"/>
          <a:sy n="75" d="100"/>
        </p:scale>
        <p:origin x="1020" y="56"/>
      </p:cViewPr>
      <p:guideLst>
        <p:guide orient="horz" pos="2172"/>
        <p:guide pos="28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A37A33-2F33-49A4-BAF1-4A9B16A25DA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>
              <a:ea typeface="等线" panose="02010600030101010101" pitchFamily="2" charset="-122"/>
            </a:endParaRPr>
          </a:p>
        </p:txBody>
      </p:sp>
      <p:sp>
        <p:nvSpPr>
          <p:cNvPr id="2458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>
              <a:ea typeface="等线" panose="02010600030101010101" pitchFamily="2" charset="-122"/>
            </a:endParaRPr>
          </a:p>
        </p:txBody>
      </p:sp>
      <p:sp>
        <p:nvSpPr>
          <p:cNvPr id="297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>
              <a:ea typeface="等线" panose="02010600030101010101" pitchFamily="2" charset="-122"/>
            </a:endParaRPr>
          </a:p>
        </p:txBody>
      </p:sp>
      <p:sp>
        <p:nvSpPr>
          <p:cNvPr id="297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>
              <a:ea typeface="等线" panose="02010600030101010101" pitchFamily="2" charset="-122"/>
            </a:endParaRPr>
          </a:p>
        </p:txBody>
      </p:sp>
      <p:sp>
        <p:nvSpPr>
          <p:cNvPr id="317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>
              <a:ea typeface="等线" panose="02010600030101010101" pitchFamily="2" charset="-122"/>
            </a:endParaRPr>
          </a:p>
        </p:txBody>
      </p:sp>
      <p:sp>
        <p:nvSpPr>
          <p:cNvPr id="348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>
              <a:ea typeface="等线" panose="02010600030101010101" pitchFamily="2" charset="-122"/>
            </a:endParaRPr>
          </a:p>
        </p:txBody>
      </p:sp>
      <p:sp>
        <p:nvSpPr>
          <p:cNvPr id="348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>
              <a:ea typeface="等线" panose="02010600030101010101" pitchFamily="2" charset="-122"/>
            </a:endParaRPr>
          </a:p>
        </p:txBody>
      </p:sp>
      <p:sp>
        <p:nvSpPr>
          <p:cNvPr id="450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7" descr="Droplets-SD-Title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zh-CN" dirty="0">
                <a:ea typeface="宋体" panose="02010600030101010101" pitchFamily="2" charset="-122"/>
              </a:rPr>
            </a:fld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8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all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zh-CN" dirty="0">
                <a:ea typeface="宋体" panose="02010600030101010101" pitchFamily="2" charset="-122"/>
              </a:rPr>
            </a:fld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8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zh-CN" dirty="0">
                <a:ea typeface="宋体" panose="02010600030101010101" pitchFamily="2" charset="-122"/>
              </a:rPr>
            </a:fld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12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10"/>
          <p:cNvSpPr txBox="1"/>
          <p:nvPr/>
        </p:nvSpPr>
        <p:spPr>
          <a:xfrm>
            <a:off x="738188" y="887413"/>
            <a:ext cx="546100" cy="5857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“</a:t>
            </a:r>
            <a:endParaRPr kumimoji="0" lang="en-US" altLang="zh-CN" sz="8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7850188" y="3119438"/>
            <a:ext cx="554038" cy="5857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”</a:t>
            </a:r>
            <a:endParaRPr kumimoji="0" lang="en-US" altLang="zh-CN" sz="8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290484" y="3610032"/>
            <a:ext cx="6564224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331" y="4372797"/>
            <a:ext cx="7773339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zh-CN" dirty="0">
                <a:ea typeface="宋体" panose="02010600030101010101" pitchFamily="2" charset="-122"/>
              </a:rPr>
            </a:fld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8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zh-CN" dirty="0">
                <a:ea typeface="宋体" panose="02010600030101010101" pitchFamily="2" charset="-122"/>
              </a:rPr>
            </a:fld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13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685331" y="2943356"/>
            <a:ext cx="2474232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3331012" y="2943356"/>
            <a:ext cx="2477513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5979974" y="2943356"/>
            <a:ext cx="247869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2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zh-CN" dirty="0">
                <a:ea typeface="宋体" panose="02010600030101010101" pitchFamily="2" charset="-122"/>
              </a:rPr>
            </a:fld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16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all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16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685331" y="4781082"/>
            <a:ext cx="2472307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all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16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3331011" y="4781081"/>
            <a:ext cx="2477514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all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16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5979880" y="4781079"/>
            <a:ext cx="2478790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2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zh-CN" dirty="0">
                <a:ea typeface="宋体" panose="02010600030101010101" pitchFamily="2" charset="-122"/>
              </a:rPr>
            </a:fld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8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zh-CN" dirty="0">
                <a:ea typeface="宋体" panose="02010600030101010101" pitchFamily="2" charset="-122"/>
              </a:rPr>
            </a:fld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9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zh-CN" dirty="0">
                <a:ea typeface="宋体" panose="02010600030101010101" pitchFamily="2" charset="-122"/>
              </a:rPr>
            </a:fld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w Cen MT" panose="020B0602020104020603" pitchFamily="34" charset="0"/>
              </a:rPr>
            </a:fld>
            <a:endParaRPr lang="en-US" altLang="zh-CN" dirty="0">
              <a:latin typeface="Tw Cen MT" panose="020B0602020104020603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6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zh-CN" dirty="0">
                <a:ea typeface="宋体" panose="02010600030101010101" pitchFamily="2" charset="-122"/>
              </a:rPr>
            </a:fld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7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331" y="3657458"/>
            <a:ext cx="7763814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zh-CN" dirty="0">
                <a:ea typeface="宋体" panose="02010600030101010101" pitchFamily="2" charset="-122"/>
              </a:rPr>
            </a:fld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8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zh-CN" dirty="0">
                <a:ea typeface="宋体" panose="02010600030101010101" pitchFamily="2" charset="-122"/>
              </a:rPr>
            </a:fld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10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2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zh-CN" dirty="0">
                <a:ea typeface="宋体" panose="02010600030101010101" pitchFamily="2" charset="-122"/>
              </a:rPr>
            </a:fld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6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zh-CN" dirty="0">
                <a:ea typeface="宋体" panose="02010600030101010101" pitchFamily="2" charset="-122"/>
              </a:rPr>
            </a:fld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5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Date Placeholder 1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zh-CN" dirty="0">
                <a:ea typeface="宋体" panose="02010600030101010101" pitchFamily="2" charset="-122"/>
              </a:rPr>
            </a:fld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zh-CN" dirty="0">
                <a:ea typeface="宋体" panose="02010600030101010101" pitchFamily="2" charset="-122"/>
              </a:rPr>
            </a:fld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8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all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zh-CN" dirty="0">
                <a:ea typeface="宋体" panose="02010600030101010101" pitchFamily="2" charset="-122"/>
              </a:rPr>
            </a:fld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3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15954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66963"/>
            <a:ext cx="7772400" cy="3424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000">
                <a:ea typeface="宋体" panose="02010600030101010101" pitchFamily="2" charset="-122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Tw Cen MT" panose="020B0602020104020603" pitchFamily="34" charset="0"/>
              </a:rPr>
            </a:fld>
            <a:endParaRPr lang="en-US" altLang="zh-CN" dirty="0">
              <a:latin typeface="Tw Cen MT" panose="020B06020201040206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image" Target="../media/image47.png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image" Target="../media/image54.png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80.png"/><Relationship Id="rId2" Type="http://schemas.openxmlformats.org/officeDocument/2006/relationships/tags" Target="../tags/tag2.xml"/><Relationship Id="rId1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82.png"/><Relationship Id="rId1" Type="http://schemas.openxmlformats.org/officeDocument/2006/relationships/image" Target="../media/image8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image" Target="../media/image8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88.png"/><Relationship Id="rId1" Type="http://schemas.openxmlformats.org/officeDocument/2006/relationships/image" Target="../media/image8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18.xml"/><Relationship Id="rId7" Type="http://schemas.openxmlformats.org/officeDocument/2006/relationships/image" Target="../media/image35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 idx="4294967295"/>
          </p:nvPr>
        </p:nvSpPr>
        <p:spPr>
          <a:xfrm>
            <a:off x="914451" y="708580"/>
            <a:ext cx="7315098" cy="2362200"/>
          </a:xfrm>
          <a:blipFill>
            <a:blip r:embed="rId1"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r>
              <a:rPr lang="zh-CN" altLang="en-US" dirty="0">
                <a:noFill/>
              </a:rPr>
              <a:t> </a:t>
            </a:r>
            <a:endParaRPr lang="zh-CN" altLang="en-US" dirty="0">
              <a:noFill/>
            </a:endParaRPr>
          </a:p>
        </p:txBody>
      </p:sp>
      <p:sp>
        <p:nvSpPr>
          <p:cNvPr id="20483" name="Text Box 5"/>
          <p:cNvSpPr txBox="1"/>
          <p:nvPr/>
        </p:nvSpPr>
        <p:spPr>
          <a:xfrm>
            <a:off x="3736975" y="3324225"/>
            <a:ext cx="21209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400" b="1" dirty="0">
                <a:solidFill>
                  <a:srgbClr val="00B0F0"/>
                </a:solidFill>
                <a:latin typeface="Arial" panose="020B0604020202020204" pitchFamily="34" charset="0"/>
                <a:ea typeface="等线" panose="02010600030101010101" pitchFamily="2" charset="-122"/>
              </a:rPr>
              <a:t>Zhou Rui </a:t>
            </a:r>
            <a:endParaRPr lang="en-US" altLang="zh-CN" sz="2400" dirty="0">
              <a:solidFill>
                <a:srgbClr val="00B0F0"/>
              </a:solidFill>
              <a:latin typeface="Arial" panose="020B0604020202020204" pitchFamily="34" charset="0"/>
              <a:ea typeface="等线" panose="02010600030101010101" pitchFamily="2" charset="-122"/>
            </a:endParaRPr>
          </a:p>
        </p:txBody>
      </p:sp>
      <p:sp>
        <p:nvSpPr>
          <p:cNvPr id="20484" name="矩形 1"/>
          <p:cNvSpPr/>
          <p:nvPr/>
        </p:nvSpPr>
        <p:spPr>
          <a:xfrm>
            <a:off x="3505200" y="2665413"/>
            <a:ext cx="5211763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1800" b="1" dirty="0">
                <a:solidFill>
                  <a:srgbClr val="92D050"/>
                </a:solidFill>
                <a:latin typeface="Arial" panose="020B0604020202020204" pitchFamily="34" charset="0"/>
                <a:ea typeface="等线" panose="02010600030101010101" pitchFamily="2" charset="-122"/>
              </a:rPr>
              <a:t>Based on JHEP05(2021)082[arXiv:2103.00642]</a:t>
            </a:r>
            <a:endParaRPr lang="zh-CN" altLang="en-US" sz="1800" b="1" dirty="0">
              <a:solidFill>
                <a:srgbClr val="92D05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0485" name="矩形 2"/>
          <p:cNvSpPr/>
          <p:nvPr/>
        </p:nvSpPr>
        <p:spPr>
          <a:xfrm>
            <a:off x="1905000" y="4583430"/>
            <a:ext cx="606107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dirty="0">
                <a:solidFill>
                  <a:srgbClr val="00206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Collaboration with  Ya Li and</a:t>
            </a:r>
            <a:r>
              <a:rPr lang="zh-CN" altLang="en-US" dirty="0">
                <a:solidFill>
                  <a:srgbClr val="00206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dirty="0">
                <a:solidFill>
                  <a:srgbClr val="00206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Hsiang-nan Li</a:t>
            </a:r>
            <a:endParaRPr lang="zh-CN" altLang="en-US" dirty="0">
              <a:solidFill>
                <a:srgbClr val="00206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0486" name="矩形 3"/>
          <p:cNvSpPr/>
          <p:nvPr/>
        </p:nvSpPr>
        <p:spPr>
          <a:xfrm>
            <a:off x="1444625" y="5780088"/>
            <a:ext cx="6348095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18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en-US" altLang="zh-CN" sz="18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PQCD 2021 @ OUC                                        7.12.2021 </a:t>
            </a:r>
            <a:endParaRPr lang="zh-CN" altLang="en-US" sz="18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0487" name="矩形 4"/>
          <p:cNvSpPr/>
          <p:nvPr/>
        </p:nvSpPr>
        <p:spPr>
          <a:xfrm>
            <a:off x="1503045" y="3886200"/>
            <a:ext cx="675703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1800" dirty="0">
                <a:latin typeface="等线" panose="02010600030101010101" pitchFamily="2" charset="-122"/>
                <a:ea typeface="等线" panose="02010600030101010101" pitchFamily="2" charset="-122"/>
              </a:rPr>
              <a:t>North China University of Science and Technology </a:t>
            </a:r>
            <a:endParaRPr lang="zh-CN" altLang="en-US" sz="18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>
                <a:off x="957045" y="1206442"/>
                <a:ext cx="274312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solidFill>
                      <a:schemeClr val="accent1"/>
                    </a:solidFill>
                  </a:rPr>
                  <a:t>P-wave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zh-CN" alt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sz="2400" dirty="0">
                    <a:solidFill>
                      <a:schemeClr val="accent1"/>
                    </a:solidFill>
                  </a:rPr>
                  <a:t> DAs</a:t>
                </a:r>
                <a:endParaRPr lang="en-US" altLang="zh-CN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045" y="1206442"/>
                <a:ext cx="2743128" cy="461665"/>
              </a:xfrm>
              <a:prstGeom prst="rect">
                <a:avLst/>
              </a:prstGeom>
              <a:blipFill rotWithShape="1">
                <a:blip r:embed="rId1"/>
                <a:stretch>
                  <a:fillRect l="-4" t="-125" r="1" b="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78" y="1855330"/>
            <a:ext cx="6473974" cy="138478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008157" y="3427333"/>
            <a:ext cx="68577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The factor 2zeta − 1corresponds exactly to the structure for a time-like vector form factor</a:t>
            </a:r>
            <a:endParaRPr lang="zh-CN" altLang="en-US" sz="240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50" y="4343376"/>
            <a:ext cx="4165808" cy="8797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90" y="5837822"/>
            <a:ext cx="3499030" cy="76203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143090" y="5299634"/>
            <a:ext cx="6722827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The relativistic </a:t>
            </a:r>
            <a:r>
              <a:rPr lang="en-US" altLang="zh-CN" sz="2400" dirty="0" err="1"/>
              <a:t>Breit</a:t>
            </a:r>
            <a:r>
              <a:rPr lang="en-US" altLang="zh-CN" sz="2400" dirty="0"/>
              <a:t>-Wigner (RBW) function</a:t>
            </a:r>
            <a:endParaRPr lang="zh-CN" altLang="en-US" sz="2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78" y="5929901"/>
            <a:ext cx="3035456" cy="577880"/>
          </a:xfrm>
          <a:prstGeom prst="rect">
            <a:avLst/>
          </a:prstGeom>
        </p:spPr>
      </p:pic>
      <p:sp>
        <p:nvSpPr>
          <p:cNvPr id="8" name="箭头: 右 7"/>
          <p:cNvSpPr/>
          <p:nvPr/>
        </p:nvSpPr>
        <p:spPr>
          <a:xfrm>
            <a:off x="4837265" y="6128876"/>
            <a:ext cx="420517" cy="2285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609688" y="534107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</a:rPr>
              <a:t>Helicity amplitudes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752676" y="121925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The differential rate for the decays</a:t>
            </a:r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72" y="1752708"/>
            <a:ext cx="3054507" cy="7556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343" y="1905117"/>
            <a:ext cx="2489328" cy="3683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92" y="5638841"/>
            <a:ext cx="4978656" cy="85729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52595" y="3413832"/>
            <a:ext cx="7238810" cy="1200329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altLang="zh-CN" sz="2400" dirty="0"/>
              <a:t>The transformation connecting the B meson rest frame and the meson pair rest frame leads to the relations between zeta and theta</a:t>
            </a:r>
            <a:endParaRPr lang="zh-CN" altLang="en-US" sz="2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48" y="4724436"/>
            <a:ext cx="3081889" cy="68578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48" y="4653298"/>
            <a:ext cx="3333921" cy="7747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2599690"/>
            <a:ext cx="3133090" cy="7747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5800" y="2617470"/>
            <a:ext cx="385699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838288" y="2590862"/>
            <a:ext cx="457200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/>
              <a:t>The full decay amplitude</a:t>
            </a:r>
            <a:endParaRPr lang="en-US" altLang="zh-CN" sz="2400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094" y="3200288"/>
            <a:ext cx="6750397" cy="187969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579" y="3276912"/>
            <a:ext cx="342918" cy="43817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89" y="5181589"/>
            <a:ext cx="8083965" cy="4953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055" y="5715000"/>
            <a:ext cx="3495675" cy="104838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00" y="990367"/>
            <a:ext cx="4191215" cy="163203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165" y="1479550"/>
            <a:ext cx="3060700" cy="6273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5" name="文本框 34"/>
              <p:cNvSpPr txBox="1"/>
              <p:nvPr/>
            </p:nvSpPr>
            <p:spPr>
              <a:xfrm>
                <a:off x="5638117" y="990899"/>
                <a:ext cx="1599378" cy="4696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35" name="文本框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117" y="990899"/>
                <a:ext cx="1599378" cy="469616"/>
              </a:xfrm>
              <a:prstGeom prst="rect">
                <a:avLst/>
              </a:prstGeom>
              <a:blipFill rotWithShape="1">
                <a:blip r:embed="rId7"/>
                <a:stretch>
                  <a:fillRect l="-37" t="-64" r="25" b="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本框 27"/>
          <p:cNvSpPr txBox="1"/>
          <p:nvPr/>
        </p:nvSpPr>
        <p:spPr>
          <a:xfrm>
            <a:off x="1028742" y="533911"/>
            <a:ext cx="4572000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altLang="zh-CN" sz="2400" b="1" dirty="0"/>
              <a:t>Six helicity amplitudes</a:t>
            </a:r>
            <a:endParaRPr lang="en-US" altLang="zh-CN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724001" y="751916"/>
            <a:ext cx="76959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</a:rPr>
              <a:t>Triple product asymmetries and S-wave-induced direct CP asymmetries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19286" y="2133642"/>
            <a:ext cx="57910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A scalar triple product takes a generic form</a:t>
            </a:r>
            <a:endParaRPr lang="zh-CN" altLang="en-US" sz="2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971800"/>
            <a:ext cx="2517775" cy="47752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339148" y="4267208"/>
            <a:ext cx="60788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A TPA can be defined by an asymmetry </a:t>
            </a:r>
            <a:endParaRPr lang="zh-CN" altLang="en-US" sz="24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970" y="4952736"/>
            <a:ext cx="2965602" cy="76838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581400"/>
            <a:ext cx="6958330" cy="3568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724001" y="533476"/>
            <a:ext cx="40003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Triple product asymmetries</a:t>
            </a:r>
            <a:endParaRPr lang="zh-CN" altLang="en-US" sz="2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04" y="978234"/>
            <a:ext cx="5794501" cy="29672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12" y="4038842"/>
            <a:ext cx="3429176" cy="3810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30" y="5333950"/>
            <a:ext cx="7175869" cy="1295467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24001" y="4478839"/>
            <a:ext cx="7471574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To identify a true CP violation signal, one has to compare the TPAs in B and Bbar meson decays.</a:t>
            </a:r>
            <a:endParaRPr lang="zh-CN" altLang="en-US" sz="2400" dirty="0"/>
          </a:p>
        </p:txBody>
      </p:sp>
      <p:sp>
        <p:nvSpPr>
          <p:cNvPr id="16" name="文本框 15"/>
          <p:cNvSpPr txBox="1"/>
          <p:nvPr/>
        </p:nvSpPr>
        <p:spPr>
          <a:xfrm>
            <a:off x="4572120" y="4050530"/>
            <a:ext cx="4190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Strong phases can produce a nonzero value</a:t>
            </a:r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724001" y="533476"/>
            <a:ext cx="62863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S-wave-induced direct CP asymmetries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94" y="1066896"/>
            <a:ext cx="5181464" cy="304344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57928" y="4267178"/>
            <a:ext cx="73191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Combining the quantities for the corresponding CP-conjugate process, we define the S-wave-induced direct CP asymmetries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48" y="5167503"/>
            <a:ext cx="2984653" cy="4826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8190" y="5867400"/>
            <a:ext cx="78371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solidFill>
                  <a:srgbClr val="C00000"/>
                </a:solidFill>
              </a:rPr>
              <a:t>It </a:t>
            </a:r>
            <a:r>
              <a:rPr lang="zh-CN" altLang="en-US" sz="2400">
                <a:solidFill>
                  <a:srgbClr val="C00000"/>
                </a:solidFill>
              </a:rPr>
              <a:t>can be measured using untagged samples, in which CP-conjugate processes need</a:t>
            </a:r>
            <a:r>
              <a:rPr lang="en-US" altLang="zh-CN" sz="2400">
                <a:solidFill>
                  <a:srgbClr val="C00000"/>
                </a:solidFill>
              </a:rPr>
              <a:t> </a:t>
            </a:r>
            <a:r>
              <a:rPr lang="zh-CN" altLang="en-US" sz="2400">
                <a:solidFill>
                  <a:srgbClr val="C00000"/>
                </a:solidFill>
              </a:rPr>
              <a:t>not be distinguished</a:t>
            </a:r>
            <a:r>
              <a:rPr lang="en-US" altLang="zh-CN" sz="2400">
                <a:solidFill>
                  <a:srgbClr val="C00000"/>
                </a:solidFill>
              </a:rPr>
              <a:t>.</a:t>
            </a:r>
            <a:endParaRPr lang="en-US" altLang="zh-CN" sz="24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 txBox="1"/>
          <p:nvPr/>
        </p:nvSpPr>
        <p:spPr>
          <a:xfrm>
            <a:off x="304800" y="457835"/>
            <a:ext cx="8252460" cy="86804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484505" lvl="0" indent="0" defTabSz="685800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 Numerical results and discussions</a:t>
            </a:r>
            <a:endParaRPr lang="en-US" altLang="zh-CN" sz="3200" b="1" dirty="0">
              <a:solidFill>
                <a:srgbClr val="FF0000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66800" y="1219200"/>
            <a:ext cx="66871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/>
              <a:t>1. </a:t>
            </a:r>
            <a:r>
              <a:rPr lang="zh-CN" altLang="en-US" sz="2800" b="1"/>
              <a:t>CP averaged four-body branching ratios</a:t>
            </a:r>
            <a:endParaRPr lang="zh-CN" altLang="en-US" sz="2800" b="1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80335" y="2362200"/>
            <a:ext cx="5876925" cy="40252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89" y="1741462"/>
            <a:ext cx="5277121" cy="55148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24" y="2362175"/>
            <a:ext cx="1739499" cy="69778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3429000"/>
            <a:ext cx="1403350" cy="4762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4419600"/>
            <a:ext cx="1162050" cy="5143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57200" y="609600"/>
            <a:ext cx="33743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/>
              <a:t>2. </a:t>
            </a:r>
            <a:r>
              <a:rPr lang="zh-CN" altLang="en-US" sz="2800" b="1"/>
              <a:t>S-wave fractions</a:t>
            </a:r>
            <a:endParaRPr lang="zh-CN" altLang="en-US" sz="2800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3657600"/>
            <a:ext cx="6793865" cy="29324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990600"/>
            <a:ext cx="5615940" cy="262826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18" y="1676458"/>
            <a:ext cx="2724290" cy="43340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76" y="2438326"/>
            <a:ext cx="2470277" cy="40007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609600"/>
            <a:ext cx="1574800" cy="2730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62000" y="609600"/>
            <a:ext cx="75495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/>
              <a:t>3. </a:t>
            </a:r>
            <a:r>
              <a:rPr lang="zh-CN" altLang="en-US" sz="2400" b="1"/>
              <a:t>Two-body branching ratios and polarization fractions</a:t>
            </a:r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600200"/>
            <a:ext cx="7618095" cy="4705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14400" y="1143000"/>
            <a:ext cx="42678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/>
              <a:t>I</a:t>
            </a:r>
            <a:r>
              <a:rPr lang="zh-CN" altLang="en-US" sz="2400"/>
              <a:t>n the narrow-width limit：</a:t>
            </a:r>
            <a:endParaRPr lang="zh-CN" altLang="en-US" sz="240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789" y="2057659"/>
            <a:ext cx="2756362" cy="4334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98" y="2050195"/>
            <a:ext cx="2330570" cy="3937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50" y="2464435"/>
            <a:ext cx="6229350" cy="254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150" y="2699385"/>
            <a:ext cx="6223000" cy="14585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150" y="4157345"/>
            <a:ext cx="6229350" cy="266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62000" y="609600"/>
            <a:ext cx="75495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/>
              <a:t>3. </a:t>
            </a:r>
            <a:r>
              <a:rPr lang="zh-CN" altLang="en-US" sz="2400" b="1"/>
              <a:t>Two-body branching ratios and polarization fractions</a:t>
            </a:r>
            <a:endParaRPr lang="zh-CN" altLang="en-US" sz="2400" b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990600" y="5410200"/>
                <a:ext cx="7548880" cy="84963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zh-CN" altLang="en-US" sz="2400">
                    <a:solidFill>
                      <a:srgbClr val="FF0000"/>
                    </a:solidFill>
                  </a:rPr>
                  <a:t>The polarization puzzle associated with the two U-spin</a:t>
                </a:r>
                <a:endParaRPr lang="zh-CN" altLang="en-US" sz="2400">
                  <a:solidFill>
                    <a:srgbClr val="FF0000"/>
                  </a:solidFill>
                </a:endParaRPr>
              </a:p>
              <a:p>
                <a:r>
                  <a:rPr lang="zh-CN" altLang="en-US" sz="2400">
                    <a:solidFill>
                      <a:srgbClr val="FF0000"/>
                    </a:solidFill>
                  </a:rPr>
                  <a:t>related channels </a:t>
                </a:r>
                <a:r>
                  <a:rPr lang="en-US" altLang="zh-CN" sz="240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acc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sz="240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acc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sz="2400">
                    <a:solidFill>
                      <a:srgbClr val="FF0000"/>
                    </a:solidFill>
                  </a:rPr>
                  <a:t> still exists.</a:t>
                </a:r>
                <a:endParaRPr lang="zh-CN" altLang="en-US" sz="240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410200"/>
                <a:ext cx="7548880" cy="84963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444625" y="1447800"/>
            <a:ext cx="625475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4223385" cy="8032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Outline</a:t>
            </a:r>
            <a:endParaRPr kumimoji="0" lang="zh-CN" altLang="en-US" sz="40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idx="1" hasCustomPrompt="1"/>
          </p:nvPr>
        </p:nvSpPr>
        <p:spPr>
          <a:xfrm>
            <a:off x="685800" y="1676400"/>
            <a:ext cx="7772400" cy="4114800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3200" b="1" i="0" u="none" strike="noStrike" kern="1200" cap="all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Motivation</a:t>
            </a:r>
            <a:endParaRPr kumimoji="0" lang="en-US" altLang="zh-CN" sz="3200" b="1" i="0" u="none" strike="noStrike" kern="1200" cap="all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3200" b="1" i="0" u="none" strike="noStrike" kern="1200" cap="all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3200" b="1" i="0" u="none" strike="noStrike" kern="1200" cap="all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Framework</a:t>
            </a:r>
            <a:endParaRPr kumimoji="0" lang="en-US" altLang="zh-CN" sz="3200" b="1" i="0" u="none" strike="noStrike" kern="1200" cap="all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3200" b="1" i="0" u="none" strike="noStrike" kern="1200" cap="all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3200" b="1" i="0" u="none" strike="noStrike" kern="1200" cap="all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Results</a:t>
            </a:r>
            <a:endParaRPr kumimoji="0" lang="en-US" altLang="zh-CN" sz="3200" b="1" i="0" u="none" strike="noStrike" kern="1200" cap="all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3200" b="0" i="0" u="none" strike="noStrike" kern="1200" cap="all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3200" b="1" i="0" u="none" strike="noStrike" kern="1200" cap="all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Summary</a:t>
            </a:r>
            <a:endParaRPr kumimoji="0" lang="en-US" altLang="zh-CN" sz="3200" b="0" i="0" u="none" strike="noStrike" kern="1200" cap="all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altLang="zh-CN" sz="2000" b="0" i="0" u="none" strike="noStrike" kern="1200" cap="all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66800" y="534035"/>
            <a:ext cx="60420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/>
              <a:t>4. </a:t>
            </a:r>
            <a:r>
              <a:rPr lang="zh-CN" altLang="en-US" sz="2800" b="1"/>
              <a:t>Triple product asymmetries</a:t>
            </a:r>
            <a:endParaRPr lang="zh-CN" altLang="en-US" sz="28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00" y="990600"/>
            <a:ext cx="6553200" cy="40347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609600" y="1447800"/>
                <a:ext cx="974090" cy="37973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~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447800"/>
                <a:ext cx="974090" cy="3797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/>
          <p:cNvSpPr txBox="1"/>
          <p:nvPr/>
        </p:nvSpPr>
        <p:spPr>
          <a:xfrm>
            <a:off x="685800" y="5105400"/>
            <a:ext cx="57588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accent1"/>
                </a:solidFill>
              </a:rPr>
              <a:t>T</a:t>
            </a:r>
            <a:r>
              <a:rPr lang="zh-CN" altLang="en-US">
                <a:solidFill>
                  <a:schemeClr val="accent1"/>
                </a:solidFill>
              </a:rPr>
              <a:t>rue</a:t>
            </a:r>
            <a:r>
              <a:rPr lang="en-US" altLang="zh-CN">
                <a:solidFill>
                  <a:schemeClr val="accent1"/>
                </a:solidFill>
              </a:rPr>
              <a:t> TPAs </a:t>
            </a:r>
            <a:r>
              <a:rPr lang="zh-CN" altLang="en-US">
                <a:solidFill>
                  <a:schemeClr val="accent1"/>
                </a:solidFill>
              </a:rPr>
              <a:t> are zero</a:t>
            </a:r>
            <a:r>
              <a:rPr lang="en-US" altLang="zh-CN">
                <a:solidFill>
                  <a:schemeClr val="accent1"/>
                </a:solidFill>
              </a:rPr>
              <a:t> for </a:t>
            </a:r>
            <a:r>
              <a:rPr lang="zh-CN" altLang="en-US">
                <a:solidFill>
                  <a:schemeClr val="accent1"/>
                </a:solidFill>
              </a:rPr>
              <a:t>pure penguin decays</a:t>
            </a:r>
            <a:r>
              <a:rPr lang="en-US" altLang="zh-CN">
                <a:solidFill>
                  <a:schemeClr val="accent1"/>
                </a:solidFill>
              </a:rPr>
              <a:t>.</a:t>
            </a:r>
            <a:endParaRPr lang="en-US" altLang="zh-CN">
              <a:solidFill>
                <a:schemeClr val="accent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5800" y="6019800"/>
            <a:ext cx="79006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rgbClr val="FF0000"/>
                </a:solidFill>
              </a:rPr>
              <a:t>The predicted nonvanishing fake TPAs  can be tested if flavor tagged measurements are available in the future.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5800" y="5486400"/>
            <a:ext cx="73907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/>
              <a:t>The </a:t>
            </a:r>
            <a:r>
              <a:rPr lang="zh-CN" altLang="en-US"/>
              <a:t>tiny transverse polarization</a:t>
            </a:r>
            <a:r>
              <a:rPr lang="en-US" altLang="zh-CN"/>
              <a:t> </a:t>
            </a:r>
            <a:r>
              <a:rPr lang="zh-CN" altLang="en-US"/>
              <a:t>component </a:t>
            </a:r>
            <a:r>
              <a:rPr lang="en-US" altLang="zh-CN"/>
              <a:t>in the pure annihilation mode </a:t>
            </a:r>
            <a:r>
              <a:rPr lang="zh-CN" altLang="en-US"/>
              <a:t>leads to the negligible TPAs</a:t>
            </a:r>
            <a:r>
              <a:rPr lang="en-US" altLang="zh-CN"/>
              <a:t>.</a:t>
            </a:r>
            <a:endParaRPr lang="en-US" altLang="zh-CN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43000" y="685800"/>
            <a:ext cx="60420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/>
              <a:t>5. </a:t>
            </a:r>
            <a:r>
              <a:rPr lang="zh-CN" altLang="en-US" sz="2800" b="1"/>
              <a:t>Direct CP asymmetries</a:t>
            </a:r>
            <a:endParaRPr lang="zh-CN" altLang="en-US" sz="2800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7400" y="1143000"/>
            <a:ext cx="6686550" cy="26289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733800"/>
            <a:ext cx="6584950" cy="24193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371600"/>
            <a:ext cx="1270000" cy="5524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85800" y="6153150"/>
            <a:ext cx="802005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T</a:t>
            </a:r>
            <a:r>
              <a:rPr lang="zh-CN" altLang="en-US">
                <a:solidFill>
                  <a:srgbClr val="FF0000"/>
                </a:solidFill>
              </a:rPr>
              <a:t>he rather distinct</a:t>
            </a:r>
            <a:r>
              <a:rPr lang="en-US" altLang="zh-CN">
                <a:solidFill>
                  <a:srgbClr val="FF0000"/>
                </a:solidFill>
              </a:rPr>
              <a:t>  </a:t>
            </a:r>
            <a:r>
              <a:rPr lang="zh-CN" altLang="en-US">
                <a:solidFill>
                  <a:srgbClr val="FF0000"/>
                </a:solidFill>
              </a:rPr>
              <a:t>CP</a:t>
            </a:r>
            <a:r>
              <a:rPr lang="en-US" altLang="zh-CN">
                <a:solidFill>
                  <a:srgbClr val="FF0000"/>
                </a:solidFill>
              </a:rPr>
              <a:t>V</a:t>
            </a:r>
            <a:r>
              <a:rPr lang="zh-CN" altLang="en-US">
                <a:solidFill>
                  <a:srgbClr val="FF0000"/>
                </a:solidFill>
              </a:rPr>
              <a:t> in our and previous PQCD studies may suggest a stronger sensitivity of direct CP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>
                <a:solidFill>
                  <a:srgbClr val="FF0000"/>
                </a:solidFill>
              </a:rPr>
              <a:t>asymmetries to the widths of resonant states.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43000" y="685800"/>
            <a:ext cx="68205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/>
              <a:t>6. </a:t>
            </a:r>
            <a:r>
              <a:rPr lang="zh-CN" altLang="en-US" sz="2800" b="1"/>
              <a:t>S-wave-induced direct CP asymmetries</a:t>
            </a:r>
            <a:endParaRPr lang="zh-CN" altLang="en-US" sz="28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7800" y="1207770"/>
            <a:ext cx="6610350" cy="39433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40435" y="5562600"/>
            <a:ext cx="762508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T</a:t>
            </a:r>
            <a:r>
              <a:rPr lang="zh-CN" altLang="en-US">
                <a:solidFill>
                  <a:srgbClr val="FF0000"/>
                </a:solidFill>
              </a:rPr>
              <a:t>he S-wave-induced direct CP asymmetries in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>
                <a:solidFill>
                  <a:srgbClr val="FF0000"/>
                </a:solidFill>
              </a:rPr>
              <a:t>the considered decays still acquire less theoretical and experimental attention, we will wait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>
                <a:solidFill>
                  <a:srgbClr val="FF0000"/>
                </a:solidFill>
              </a:rPr>
              <a:t>for the confrontation with future data.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62000" y="990600"/>
            <a:ext cx="794258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uLnTx/>
                <a:uFillTx/>
                <a:latin typeface="+mn-ea"/>
                <a:cs typeface="+mn-cs"/>
              </a:rPr>
              <a:t>The </a:t>
            </a:r>
            <a:r>
              <a:rPr lang="en-US" altLang="zh-CN" sz="2000" b="1" noProof="0" dirty="0">
                <a:ln>
                  <a:noFill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uLnTx/>
                <a:uFillTx/>
                <a:latin typeface="+mn-ea"/>
                <a:sym typeface="+mn-ea"/>
              </a:rPr>
              <a:t>formalism of four-body hadronic B meson decays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uLnTx/>
                <a:uFillTx/>
                <a:latin typeface="+mn-ea"/>
                <a:cs typeface="+mn-cs"/>
              </a:rPr>
              <a:t> in PQCD are presented and  have many potential applications.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628650" y="153035"/>
            <a:ext cx="7886700" cy="969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all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Summary</a:t>
            </a:r>
            <a:endParaRPr kumimoji="0" lang="zh-CN" altLang="en-US" sz="3600" b="0" i="0" u="none" strike="noStrike" kern="1200" cap="all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/>
            </p:nvSpPr>
            <p:spPr>
              <a:xfrm>
                <a:off x="762000" y="1891665"/>
                <a:ext cx="7942580" cy="16471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u"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n-ea"/>
                    <a:cs typeface="+mn-cs"/>
                  </a:rPr>
                  <a:t>The</a:t>
                </a:r>
                <a:r>
                  <a:rPr lang="en-US" altLang="zh-CN" sz="2000" b="1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n-ea"/>
                    <a:sym typeface="+mn-ea"/>
                  </a:rPr>
                  <a:t> branching ratios corresponding to six helicity states in </a:t>
                </a:r>
                <a14:m>
                  <m:oMath xmlns:m="http://schemas.openxmlformats.org/officeDocument/2006/math">
                    <m:r>
                      <a:rPr kumimoji="0" lang="en-US" altLang="zh-CN" sz="20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𝑩</m:t>
                    </m:r>
                    <m:r>
                      <a:rPr kumimoji="0" lang="en-US" altLang="zh-CN" sz="20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kumimoji="0" lang="en-US" altLang="zh-CN" sz="20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CN" sz="20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altLang="zh-CN" sz="20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𝑲</m:t>
                        </m:r>
                        <m:r>
                          <a:rPr kumimoji="0" lang="en-US" altLang="zh-CN" sz="20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𝝅</m:t>
                        </m:r>
                        <m:r>
                          <a:rPr kumimoji="0" lang="en-US" altLang="zh-CN" sz="20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kumimoji="0" lang="en-US" altLang="zh-CN" sz="20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𝑺</m:t>
                        </m:r>
                        <m:r>
                          <a:rPr kumimoji="0" lang="en-US" altLang="zh-CN" sz="20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/</m:t>
                        </m:r>
                        <m:r>
                          <a:rPr kumimoji="0" lang="en-US" altLang="zh-CN" sz="20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𝑷</m:t>
                        </m:r>
                      </m:sub>
                    </m:sSub>
                    <m:sSub>
                      <m:sSubPr>
                        <m:ctrlPr>
                          <a:rPr kumimoji="0" lang="en-US" altLang="zh-CN" sz="20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CN" sz="20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altLang="zh-CN" sz="20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𝑲</m:t>
                        </m:r>
                        <m:r>
                          <a:rPr kumimoji="0" lang="en-US" altLang="zh-CN" sz="20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𝝅</m:t>
                        </m:r>
                        <m:r>
                          <a:rPr kumimoji="0" lang="en-US" altLang="zh-CN" sz="20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kumimoji="0" lang="en-US" altLang="zh-CN" sz="20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𝑺</m:t>
                        </m:r>
                        <m:r>
                          <a:rPr kumimoji="0" lang="en-US" altLang="zh-CN" sz="20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/</m:t>
                        </m:r>
                        <m:r>
                          <a:rPr kumimoji="0" lang="en-US" altLang="zh-CN" sz="20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𝑷</m:t>
                        </m:r>
                      </m:sub>
                    </m:sSub>
                  </m:oMath>
                </a14:m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n-ea"/>
                    <a:cs typeface="+mn-cs"/>
                  </a:rPr>
                  <a:t> are calculated. The single and double S-wave contributions were found to be substantial in the chosen invariant mass region and consistent with the LHCb data.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891665"/>
                <a:ext cx="7942580" cy="164719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762000" y="3733165"/>
                <a:ext cx="7548880" cy="72961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marL="342900" indent="-342900">
                  <a:buFont typeface="Wingdings" panose="05000000000000000000" charset="0"/>
                  <a:buChar char="u"/>
                </a:pPr>
                <a:r>
                  <a:rPr lang="zh-CN" altLang="en-US" sz="2000" b="1">
                    <a:solidFill>
                      <a:srgbClr val="FF0000"/>
                    </a:solidFill>
                  </a:rPr>
                  <a:t>The polarization puzzle associated with the two U-spin</a:t>
                </a:r>
                <a:r>
                  <a:rPr lang="en-US" altLang="zh-CN" sz="2000" b="1">
                    <a:solidFill>
                      <a:srgbClr val="FF0000"/>
                    </a:solidFill>
                  </a:rPr>
                  <a:t> </a:t>
                </a:r>
                <a:r>
                  <a:rPr lang="zh-CN" altLang="en-US" sz="2000" b="1">
                    <a:solidFill>
                      <a:srgbClr val="FF0000"/>
                    </a:solidFill>
                  </a:rPr>
                  <a:t>related channels </a:t>
                </a:r>
                <a:r>
                  <a:rPr lang="en-US" altLang="zh-CN" sz="2000" b="1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en-US" altLang="zh-CN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altLang="zh-CN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p>
                                <m:r>
                                  <a:rPr lang="en-US" altLang="zh-CN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acc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sz="2000" b="1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altLang="zh-CN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p>
                                <m:r>
                                  <a:rPr lang="en-US" altLang="zh-CN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acc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sz="2000" b="1">
                    <a:solidFill>
                      <a:srgbClr val="FF0000"/>
                    </a:solidFill>
                  </a:rPr>
                  <a:t> still exists.</a:t>
                </a:r>
                <a:endParaRPr lang="zh-CN" altLang="en-US" sz="2000" b="1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733165"/>
                <a:ext cx="7548880" cy="7296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762000" y="4657090"/>
            <a:ext cx="7600315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 algn="l">
              <a:buFont typeface="Wingdings" panose="05000000000000000000" charset="0"/>
              <a:buChar char="u"/>
            </a:pPr>
            <a:r>
              <a:rPr lang="zh-CN" altLang="en-US" sz="2000" b="1"/>
              <a:t>TPAs, direct CP asymmetries, and S-wave induced direct</a:t>
            </a:r>
            <a:r>
              <a:rPr lang="en-US" altLang="zh-CN" sz="2000" b="1"/>
              <a:t> </a:t>
            </a:r>
            <a:r>
              <a:rPr lang="zh-CN" altLang="en-US" sz="2000" b="1"/>
              <a:t>CP asymmetries</a:t>
            </a:r>
            <a:r>
              <a:rPr lang="en-US" altLang="zh-CN" sz="2000" b="1"/>
              <a:t> are  presented. Some of extracted </a:t>
            </a:r>
            <a:r>
              <a:rPr lang="zh-CN" altLang="en-US" sz="2000" b="1">
                <a:latin typeface="+mn-lt"/>
                <a:sym typeface="+mn-ea"/>
              </a:rPr>
              <a:t>direct CP asymmetries</a:t>
            </a:r>
            <a:r>
              <a:rPr lang="en-US" altLang="zh-CN" sz="2000" b="1"/>
              <a:t> differ from the previous PQCD analyses</a:t>
            </a:r>
            <a:endParaRPr lang="en-US" altLang="zh-CN" sz="2000" b="1"/>
          </a:p>
          <a:p>
            <a:pPr algn="l">
              <a:buFont typeface="Wingdings" panose="05000000000000000000" charset="0"/>
            </a:pPr>
            <a:r>
              <a:rPr lang="en-US" altLang="zh-CN" sz="2000" b="1"/>
              <a:t>     in the two-body framework,  indicating a strong sensitivity of                                                     </a:t>
            </a:r>
            <a:endParaRPr lang="en-US" altLang="zh-CN" sz="2000" b="1"/>
          </a:p>
          <a:p>
            <a:pPr algn="l">
              <a:buFont typeface="Wingdings" panose="05000000000000000000" charset="0"/>
            </a:pPr>
            <a:r>
              <a:rPr lang="en-US" altLang="zh-CN" sz="2000" b="1"/>
              <a:t>     direct CP asymmetries to the widths of resonant states.</a:t>
            </a:r>
            <a:endParaRPr lang="en-US" altLang="zh-CN" sz="2000" b="1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38456" y="2514719"/>
            <a:ext cx="345799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 idx="4294967295"/>
          </p:nvPr>
        </p:nvSpPr>
        <p:spPr>
          <a:xfrm>
            <a:off x="0" y="239713"/>
            <a:ext cx="6421438" cy="852488"/>
          </a:xfrm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all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Motivation</a:t>
            </a:r>
            <a:endParaRPr kumimoji="0" lang="en-US" altLang="zh-CN" sz="3200" b="1" i="0" u="none" strike="noStrike" kern="1200" cap="all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+mj-cs"/>
            </a:endParaRPr>
          </a:p>
        </p:txBody>
      </p:sp>
      <p:sp>
        <p:nvSpPr>
          <p:cNvPr id="22533" name="文本框 12"/>
          <p:cNvSpPr txBox="1"/>
          <p:nvPr/>
        </p:nvSpPr>
        <p:spPr>
          <a:xfrm>
            <a:off x="814388" y="3962400"/>
            <a:ext cx="70866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accent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Four-body B meson decays are rich in CP violation phenomena in the quark sector.</a:t>
            </a:r>
            <a:endParaRPr lang="zh-CN" altLang="en-US" sz="2400" b="1" dirty="0">
              <a:solidFill>
                <a:schemeClr val="accent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2534" name="文本框 13"/>
          <p:cNvSpPr txBox="1"/>
          <p:nvPr/>
        </p:nvSpPr>
        <p:spPr>
          <a:xfrm>
            <a:off x="808038" y="4792663"/>
            <a:ext cx="7870825" cy="1939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7030A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Quasi-two-body  mechanism and the two-hadron distribution amplitudes (DAs) has been successfully applied to three-body B meson decays in PQCD, which encourages us to extended to the four-body B meson decays.  </a:t>
            </a:r>
            <a:endParaRPr lang="zh-CN" altLang="en-US" sz="2400" b="1" dirty="0">
              <a:solidFill>
                <a:srgbClr val="7030A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" name="文本框 12"/>
          <p:cNvSpPr txBox="1"/>
          <p:nvPr/>
        </p:nvSpPr>
        <p:spPr>
          <a:xfrm>
            <a:off x="837883" y="1219200"/>
            <a:ext cx="70866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CPV is one of the main contents  of particle physics reseach.</a:t>
            </a:r>
            <a:endParaRPr lang="en-US" altLang="zh-CN" sz="24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8200" y="2286000"/>
            <a:ext cx="775335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>
                <a:latin typeface="等线" panose="02010600030101010101" pitchFamily="2" charset="-122"/>
                <a:ea typeface="等线" panose="02010600030101010101" pitchFamily="2" charset="-122"/>
              </a:rPr>
              <a:t>In addition to direct and mixing-induced</a:t>
            </a:r>
            <a:r>
              <a:rPr lang="en-US" altLang="zh-CN" sz="2400" b="1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zh-CN" altLang="en-US" sz="2400" b="1">
                <a:latin typeface="等线" panose="02010600030101010101" pitchFamily="2" charset="-122"/>
                <a:ea typeface="等线" panose="02010600030101010101" pitchFamily="2" charset="-122"/>
              </a:rPr>
              <a:t>CP asymmetries, triple-product asymmetries (TPAs) can be defined in multi-body</a:t>
            </a:r>
            <a:r>
              <a:rPr lang="en-US" altLang="zh-CN" sz="2400" b="1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zh-CN" altLang="en-US" sz="2400" b="1">
                <a:latin typeface="等线" panose="02010600030101010101" pitchFamily="2" charset="-122"/>
                <a:ea typeface="等线" panose="02010600030101010101" pitchFamily="2" charset="-122"/>
              </a:rPr>
              <a:t>B meson decays, which may reveal potential signals of CP violation.</a:t>
            </a:r>
            <a:endParaRPr lang="zh-CN" altLang="en-US" sz="2400" b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文本框 12"/>
          <p:cNvSpPr txBox="1"/>
          <p:nvPr/>
        </p:nvSpPr>
        <p:spPr>
          <a:xfrm>
            <a:off x="5181600" y="2804160"/>
            <a:ext cx="2398713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</a:rPr>
              <a:t>JHEP03(2018)140</a:t>
            </a:r>
            <a:endParaRPr lang="zh-CN" altLang="en-US" sz="24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3556" name="文本框 15"/>
          <p:cNvSpPr txBox="1"/>
          <p:nvPr/>
        </p:nvSpPr>
        <p:spPr>
          <a:xfrm>
            <a:off x="5198745" y="3352800"/>
            <a:ext cx="2455863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</a:rPr>
              <a:t>JHEP05(2019)026</a:t>
            </a:r>
            <a:endParaRPr lang="zh-CN" altLang="en-US" sz="24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3557" name="文本框 19"/>
          <p:cNvSpPr txBox="1"/>
          <p:nvPr/>
        </p:nvSpPr>
        <p:spPr>
          <a:xfrm>
            <a:off x="5198428" y="3956685"/>
            <a:ext cx="241776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</a:rPr>
              <a:t>JHEP07(2019)032</a:t>
            </a:r>
            <a:endParaRPr lang="zh-CN" altLang="en-US" sz="24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3558" name="文本框 23"/>
          <p:cNvSpPr txBox="1"/>
          <p:nvPr/>
        </p:nvSpPr>
        <p:spPr>
          <a:xfrm>
            <a:off x="5198428" y="4724400"/>
            <a:ext cx="24003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</a:rPr>
              <a:t>JHEP11(2013)092</a:t>
            </a:r>
            <a:endParaRPr lang="zh-CN" altLang="en-US" sz="24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3559" name="文本框 26"/>
          <p:cNvSpPr txBox="1"/>
          <p:nvPr/>
        </p:nvSpPr>
        <p:spPr>
          <a:xfrm>
            <a:off x="5142548" y="5410200"/>
            <a:ext cx="24003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</a:rPr>
              <a:t>JHEP12(2019)155</a:t>
            </a:r>
            <a:endParaRPr lang="zh-CN" altLang="en-US" sz="24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3" name="文本框 2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00122" y="4724326"/>
            <a:ext cx="3139357" cy="369332"/>
          </a:xfrm>
          <a:prstGeom prst="rect">
            <a:avLst/>
          </a:prstGeom>
          <a:blipFill>
            <a:blip r:embed="rId1"/>
            <a:stretch>
              <a:fillRect l="-3495" t="-24590" r="-1359" b="-49180"/>
            </a:stretch>
          </a:blipFill>
        </p:spPr>
        <p:txBody>
          <a:bodyPr/>
          <a:lstStyle>
            <a:defPPr>
              <a:defRPr lang="en-US"/>
            </a:defPPr>
            <a:lvl1pPr marL="0" algn="l" defTabSz="82296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algn="l" defTabSz="82296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3595" algn="l" defTabSz="82296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5075" algn="l" defTabSz="82296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7190" algn="l" defTabSz="82296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8670" algn="l" defTabSz="82296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0785" algn="l" defTabSz="82296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2265" algn="l" defTabSz="82296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3745" algn="l" defTabSz="82296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 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" name="文本框 2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76109" y="2819362"/>
            <a:ext cx="3139357" cy="369331"/>
          </a:xfrm>
          <a:prstGeom prst="rect">
            <a:avLst/>
          </a:prstGeom>
          <a:blipFill>
            <a:blip r:embed="rId2"/>
            <a:stretch>
              <a:fillRect l="-3495" t="-26667" r="-388" b="-50000"/>
            </a:stretch>
          </a:blipFill>
        </p:spPr>
        <p:txBody>
          <a:bodyPr/>
          <a:lstStyle>
            <a:defPPr>
              <a:defRPr lang="en-US"/>
            </a:defPPr>
            <a:lvl1pPr marL="0" algn="l" defTabSz="82296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algn="l" defTabSz="82296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3595" algn="l" defTabSz="82296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5075" algn="l" defTabSz="82296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7190" algn="l" defTabSz="82296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8670" algn="l" defTabSz="82296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0785" algn="l" defTabSz="82296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2265" algn="l" defTabSz="82296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3745" algn="l" defTabSz="82296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 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" name="文本框 2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97369" y="3965299"/>
            <a:ext cx="3139357" cy="442684"/>
          </a:xfrm>
          <a:prstGeom prst="rect">
            <a:avLst/>
          </a:prstGeom>
          <a:blipFill>
            <a:blip r:embed="rId3"/>
            <a:stretch>
              <a:fillRect t="-16667" r="-5049" b="-30556"/>
            </a:stretch>
          </a:blipFill>
        </p:spPr>
        <p:txBody>
          <a:bodyPr/>
          <a:lstStyle>
            <a:defPPr>
              <a:defRPr lang="en-US"/>
            </a:defPPr>
            <a:lvl1pPr marL="0" algn="l" defTabSz="82296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algn="l" defTabSz="82296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3595" algn="l" defTabSz="82296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5075" algn="l" defTabSz="82296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7190" algn="l" defTabSz="82296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8670" algn="l" defTabSz="82296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0785" algn="l" defTabSz="82296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2265" algn="l" defTabSz="82296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3745" algn="l" defTabSz="82296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 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文本框 3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76677" y="3428955"/>
            <a:ext cx="3139356" cy="369332"/>
          </a:xfrm>
          <a:prstGeom prst="rect">
            <a:avLst/>
          </a:prstGeom>
          <a:blipFill>
            <a:blip r:embed="rId4"/>
            <a:stretch>
              <a:fillRect l="-3495" t="-24590" b="-49180"/>
            </a:stretch>
          </a:blipFill>
        </p:spPr>
        <p:txBody>
          <a:bodyPr/>
          <a:lstStyle>
            <a:defPPr>
              <a:defRPr lang="en-US"/>
            </a:defPPr>
            <a:lvl1pPr marL="0" algn="l" defTabSz="82296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algn="l" defTabSz="82296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3595" algn="l" defTabSz="82296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5075" algn="l" defTabSz="82296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7190" algn="l" defTabSz="82296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8670" algn="l" defTabSz="82296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0785" algn="l" defTabSz="82296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2265" algn="l" defTabSz="82296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3745" algn="l" defTabSz="82296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 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文本框 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97581" y="5410223"/>
            <a:ext cx="3139357" cy="369332"/>
          </a:xfrm>
          <a:prstGeom prst="rect">
            <a:avLst/>
          </a:prstGeom>
          <a:blipFill>
            <a:blip r:embed="rId5"/>
            <a:stretch>
              <a:fillRect l="-3495" t="-24590" r="-2330" b="-49180"/>
            </a:stretch>
          </a:blipFill>
        </p:spPr>
        <p:txBody>
          <a:bodyPr/>
          <a:lstStyle>
            <a:defPPr>
              <a:defRPr lang="en-US"/>
            </a:defPPr>
            <a:lvl1pPr marL="0" algn="l" defTabSz="82296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algn="l" defTabSz="82296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3595" algn="l" defTabSz="82296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5075" algn="l" defTabSz="82296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7190" algn="l" defTabSz="82296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8670" algn="l" defTabSz="82296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0785" algn="l" defTabSz="82296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2265" algn="l" defTabSz="82296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3745" algn="l" defTabSz="82296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 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88340" y="1066800"/>
            <a:ext cx="776732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chemeClr val="accent3"/>
                </a:solidFill>
              </a:rPr>
              <a:t>Several </a:t>
            </a:r>
            <a:r>
              <a:rPr lang="zh-CN" altLang="en-US" sz="2400" b="1">
                <a:solidFill>
                  <a:schemeClr val="accent3"/>
                </a:solidFill>
              </a:rPr>
              <a:t>Collaborations</a:t>
            </a:r>
            <a:r>
              <a:rPr lang="en-US" altLang="zh-CN" sz="2400" b="1">
                <a:solidFill>
                  <a:schemeClr val="accent3"/>
                </a:solidFill>
              </a:rPr>
              <a:t> have observed </a:t>
            </a:r>
            <a:r>
              <a:rPr lang="zh-CN" altLang="en-US" sz="2400" b="1">
                <a:solidFill>
                  <a:schemeClr val="accent3"/>
                </a:solidFill>
              </a:rPr>
              <a:t>B meson decays into various four-body charmless hadronic final states in certain two</a:t>
            </a:r>
            <a:r>
              <a:rPr lang="en-US" altLang="zh-CN" sz="2400" b="1">
                <a:solidFill>
                  <a:schemeClr val="accent3"/>
                </a:solidFill>
              </a:rPr>
              <a:t> </a:t>
            </a:r>
            <a:r>
              <a:rPr lang="zh-CN" altLang="en-US" sz="2400" b="1">
                <a:solidFill>
                  <a:schemeClr val="accent3"/>
                </a:solidFill>
              </a:rPr>
              <a:t>body</a:t>
            </a:r>
            <a:r>
              <a:rPr lang="en-US" altLang="zh-CN" sz="2400" b="1">
                <a:solidFill>
                  <a:schemeClr val="accent3"/>
                </a:solidFill>
              </a:rPr>
              <a:t> </a:t>
            </a:r>
            <a:r>
              <a:rPr lang="zh-CN" altLang="en-US" sz="2400" b="1">
                <a:solidFill>
                  <a:schemeClr val="accent3"/>
                </a:solidFill>
              </a:rPr>
              <a:t>invariant mass regions</a:t>
            </a:r>
            <a:r>
              <a:rPr lang="en-US" altLang="zh-CN" sz="2400" b="1">
                <a:solidFill>
                  <a:schemeClr val="accent3"/>
                </a:solidFill>
              </a:rPr>
              <a:t>.</a:t>
            </a:r>
            <a:r>
              <a:rPr lang="zh-CN" altLang="en-US" sz="2400" b="1">
                <a:solidFill>
                  <a:schemeClr val="accent3"/>
                </a:solidFill>
              </a:rPr>
              <a:t> </a:t>
            </a:r>
            <a:endParaRPr lang="zh-CN" altLang="en-US" sz="2400" b="1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90694" y="1447852"/>
            <a:ext cx="72388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Based on the quasi-two-body mechanism, four-body processes are assumed to proceed dominantly with two intermediate resonances.</a:t>
            </a:r>
            <a:endParaRPr lang="zh-CN" altLang="en-US" sz="24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75" y="3050396"/>
            <a:ext cx="7074050" cy="3324388"/>
          </a:xfrm>
          <a:prstGeom prst="rect">
            <a:avLst/>
          </a:prstGeom>
        </p:spPr>
      </p:pic>
      <p:sp>
        <p:nvSpPr>
          <p:cNvPr id="3" name="Rectangle 5"/>
          <p:cNvSpPr>
            <a:spLocks noGrp="1"/>
          </p:cNvSpPr>
          <p:nvPr/>
        </p:nvSpPr>
        <p:spPr>
          <a:xfrm>
            <a:off x="685800" y="534035"/>
            <a:ext cx="31242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Framework</a:t>
            </a:r>
            <a:endParaRPr kumimoji="0" lang="en-US" altLang="zh-CN" sz="3200" b="1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194551" y="609852"/>
            <a:ext cx="59434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A decay amplitude is then written as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2258" y="1143296"/>
            <a:ext cx="3919571" cy="93130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1170325" y="2074802"/>
                <a:ext cx="7238810" cy="8375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sSup>
                          <m:sSupPr>
                            <m:ctrlPr>
                              <a:rPr lang="en-US" altLang="zh-CN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2400" dirty="0">
                    <a:solidFill>
                      <a:schemeClr val="accent1"/>
                    </a:solidFill>
                  </a:rPr>
                  <a:t> absorbs the nonperturbative dynamics involved in the meson pairs.</a:t>
                </a:r>
                <a:endParaRPr lang="en-US" altLang="zh-CN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325" y="2074802"/>
                <a:ext cx="7238810" cy="837565"/>
              </a:xfrm>
              <a:prstGeom prst="rect">
                <a:avLst/>
              </a:prstGeom>
              <a:blipFill rotWithShape="1">
                <a:blip r:embed="rId2"/>
                <a:stretch>
                  <a:fillRect t="-31" r="6" b="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/>
          <p:cNvSpPr txBox="1"/>
          <p:nvPr/>
        </p:nvSpPr>
        <p:spPr>
          <a:xfrm>
            <a:off x="1219218" y="3124215"/>
            <a:ext cx="70864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The hard kernel H is evaluated at the quark level in perturbation theory.</a:t>
            </a:r>
            <a:endParaRPr lang="zh-CN" altLang="en-US" sz="2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435" y="4038600"/>
            <a:ext cx="6725285" cy="25673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838192" y="1143134"/>
            <a:ext cx="61720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</a:rPr>
              <a:t>Kinematics including the final state masses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64" y="1618734"/>
            <a:ext cx="5035809" cy="65408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346960"/>
            <a:ext cx="2717800" cy="4089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364" y="2895670"/>
            <a:ext cx="4134062" cy="69853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716" y="3733586"/>
            <a:ext cx="4305504" cy="65408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703" y="5669141"/>
            <a:ext cx="1460575" cy="37466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540" y="5562814"/>
            <a:ext cx="3406974" cy="587324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1295497" y="4495601"/>
            <a:ext cx="66673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The meson momentum fractions up to corrections from the meson masses</a:t>
            </a:r>
            <a:endParaRPr lang="zh-CN" altLang="en-US" sz="2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6765" y="3886200"/>
            <a:ext cx="1447165" cy="3575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4365" y="3024505"/>
            <a:ext cx="1893570" cy="4406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1066892" y="3600235"/>
            <a:ext cx="723881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Three valence quark</a:t>
            </a:r>
            <a:r>
              <a:rPr lang="en-US" altLang="zh-CN" sz="2400" dirty="0"/>
              <a:t>s momenta are parametrized as</a:t>
            </a:r>
            <a:endParaRPr lang="zh-CN" altLang="en-US" sz="24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76" y="4267178"/>
            <a:ext cx="6172517" cy="58423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/>
              <p:cNvSpPr txBox="1"/>
              <p:nvPr/>
            </p:nvSpPr>
            <p:spPr>
              <a:xfrm>
                <a:off x="952592" y="5105254"/>
                <a:ext cx="761980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solidFill>
                      <a:srgbClr val="FF0000"/>
                    </a:solidFill>
                  </a:rPr>
                  <a:t>Next, we focus on the four-body decays</a:t>
                </a:r>
                <a:endParaRPr lang="en-US" altLang="zh-CN" sz="2400" dirty="0">
                  <a:solidFill>
                    <a:srgbClr val="FF0000"/>
                  </a:solidFill>
                </a:endParaRPr>
              </a:p>
              <a:p>
                <a:r>
                  <a:rPr lang="en-US" altLang="zh-CN" sz="2400" dirty="0">
                    <a:solidFill>
                      <a:srgbClr val="FF0000"/>
                    </a:solidFill>
                  </a:rPr>
                  <a:t>in the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</a:rPr>
                  <a:t> pair invariant mass region around the K*(892) resonance.</a:t>
                </a:r>
                <a:endParaRPr lang="en-US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92" y="5105254"/>
                <a:ext cx="761980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" t="-41" r="7" b="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5943600" y="5181600"/>
                <a:ext cx="2542540" cy="39560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0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𝑩</m:t>
                      </m:r>
                      <m:r>
                        <a:rPr kumimoji="0" lang="en-US" altLang="zh-CN" sz="20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kumimoji="0" lang="en-US" altLang="zh-CN" sz="20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CN" sz="20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kumimoji="0" lang="en-US" altLang="zh-CN" sz="20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𝑲</m:t>
                          </m:r>
                          <m:r>
                            <a:rPr kumimoji="0" lang="en-US" altLang="zh-CN" sz="20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𝝅</m:t>
                          </m:r>
                          <m:r>
                            <a:rPr kumimoji="0" lang="en-US" altLang="zh-CN" sz="20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kumimoji="0" lang="en-US" altLang="zh-CN" sz="20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𝑺</m:t>
                          </m:r>
                          <m:r>
                            <a:rPr kumimoji="0" lang="en-US" altLang="zh-CN" sz="20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/</m:t>
                          </m:r>
                          <m:r>
                            <a:rPr kumimoji="0" lang="en-US" altLang="zh-CN" sz="20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𝑷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CN" sz="20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CN" sz="20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kumimoji="0" lang="en-US" altLang="zh-CN" sz="20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𝑲</m:t>
                          </m:r>
                          <m:r>
                            <a:rPr kumimoji="0" lang="en-US" altLang="zh-CN" sz="20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𝝅</m:t>
                          </m:r>
                          <m:r>
                            <a:rPr kumimoji="0" lang="en-US" altLang="zh-CN" sz="20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kumimoji="0" lang="en-US" altLang="zh-CN" sz="20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𝑺</m:t>
                          </m:r>
                          <m:r>
                            <a:rPr kumimoji="0" lang="en-US" altLang="zh-CN" sz="20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/</m:t>
                          </m:r>
                          <m:r>
                            <a:rPr kumimoji="0" lang="en-US" altLang="zh-CN" sz="20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𝑷</m:t>
                          </m:r>
                        </m:sub>
                      </m:sSub>
                    </m:oMath>
                  </m:oMathPara>
                </a14:m>
                <a:endParaRPr kumimoji="0" lang="en-US" altLang="zh-CN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5181600"/>
                <a:ext cx="2542540" cy="3956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/>
          <p:cNvGrpSpPr/>
          <p:nvPr/>
        </p:nvGrpSpPr>
        <p:grpSpPr>
          <a:xfrm>
            <a:off x="762000" y="1524000"/>
            <a:ext cx="7777480" cy="1959610"/>
            <a:chOff x="1355" y="7570"/>
            <a:chExt cx="12248" cy="308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" y="7570"/>
              <a:ext cx="7645" cy="3086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3" y="7615"/>
              <a:ext cx="4030" cy="97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3" y="8658"/>
              <a:ext cx="4007" cy="787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3" y="9547"/>
              <a:ext cx="4007" cy="785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762097" y="762193"/>
            <a:ext cx="5791048" cy="4616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altLang="zh-CN" sz="2400" dirty="0"/>
              <a:t>The momentum of each final-state meson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/>
            </p:nvSpPr>
            <p:spPr>
              <a:xfrm>
                <a:off x="762096" y="685864"/>
                <a:ext cx="274312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solidFill>
                      <a:schemeClr val="accent1"/>
                    </a:solidFill>
                  </a:rPr>
                  <a:t>S-wave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zh-CN" alt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sz="2400" dirty="0">
                    <a:solidFill>
                      <a:schemeClr val="accent1"/>
                    </a:solidFill>
                  </a:rPr>
                  <a:t> DAs</a:t>
                </a:r>
                <a:endParaRPr lang="en-US" altLang="zh-CN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96" y="685864"/>
                <a:ext cx="2743128" cy="461665"/>
              </a:xfrm>
              <a:prstGeom prst="rect">
                <a:avLst/>
              </a:prstGeom>
              <a:blipFill rotWithShape="1">
                <a:blip r:embed="rId1"/>
                <a:stretch>
                  <a:fillRect l="-3" t="-14" r="1" b="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580" y="1219246"/>
            <a:ext cx="5835950" cy="67948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78" y="2057229"/>
            <a:ext cx="6543822" cy="148792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60" y="4876762"/>
            <a:ext cx="5073952" cy="1252982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371624" y="4325949"/>
            <a:ext cx="457200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The LASS line shape</a:t>
            </a:r>
            <a:endParaRPr lang="zh-CN" altLang="en-US" sz="2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8400" y="3810000"/>
            <a:ext cx="1790700" cy="3263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165" y="3810000"/>
            <a:ext cx="1582420" cy="2736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" y="3831590"/>
            <a:ext cx="1854200" cy="3048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5970,&quot;width&quot;:7740}"/>
</p:tagLst>
</file>

<file path=ppt/tags/tag2.xml><?xml version="1.0" encoding="utf-8"?>
<p:tagLst xmlns:p="http://schemas.openxmlformats.org/presentationml/2006/main">
  <p:tag name="KSO_WM_UNIT_PLACING_PICTURE_USER_VIEWPORT" val="{&quot;height&quot;:6030,&quot;width&quot;:9850}"/>
</p:tagLst>
</file>

<file path=ppt/theme/theme1.xml><?xml version="1.0" encoding="utf-8"?>
<a:theme xmlns:a="http://schemas.openxmlformats.org/drawingml/2006/main" name="水滴">
  <a:themeElements>
    <a:clrScheme name="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水滴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TM04033925[[fn=水滴]]</Template>
  <TotalTime>0</TotalTime>
  <Words>4597</Words>
  <Application>WPS 演示</Application>
  <PresentationFormat>全屏显示(4:3)</PresentationFormat>
  <Paragraphs>165</Paragraphs>
  <Slides>24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Arial</vt:lpstr>
      <vt:lpstr>宋体</vt:lpstr>
      <vt:lpstr>Wingdings</vt:lpstr>
      <vt:lpstr>Tw Cen MT</vt:lpstr>
      <vt:lpstr>等线</vt:lpstr>
      <vt:lpstr>Tahoma</vt:lpstr>
      <vt:lpstr>微软雅黑</vt:lpstr>
      <vt:lpstr>Times New Roman</vt:lpstr>
      <vt:lpstr>Calibri</vt:lpstr>
      <vt:lpstr>Cambria Math</vt:lpstr>
      <vt:lpstr>Arial Unicode MS</vt:lpstr>
      <vt:lpstr>等线 Light</vt:lpstr>
      <vt:lpstr>Wingdings</vt:lpstr>
      <vt:lpstr>水滴</vt:lpstr>
      <vt:lpstr> </vt:lpstr>
      <vt:lpstr>Outline</vt:lpstr>
      <vt:lpstr>Motivation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李亚</dc:creator>
  <cp:lastModifiedBy>金兑</cp:lastModifiedBy>
  <cp:revision>389</cp:revision>
  <dcterms:created xsi:type="dcterms:W3CDTF">2016-10-05T04:01:00Z</dcterms:created>
  <dcterms:modified xsi:type="dcterms:W3CDTF">2021-07-11T15:10:07Z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2052-11.1.0.10578</vt:lpwstr>
  </property>
  <property fmtid="{D5CDD505-2E9C-101B-9397-08002B2CF9AE}" pid="4" name="ICV">
    <vt:lpwstr>EB4B307177C24A38B252244883F8FDF7</vt:lpwstr>
  </property>
</Properties>
</file>