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2047" r:id="rId2"/>
    <p:sldId id="1945" r:id="rId3"/>
    <p:sldId id="2070" r:id="rId4"/>
    <p:sldId id="1948" r:id="rId5"/>
    <p:sldId id="2024" r:id="rId6"/>
    <p:sldId id="1947" r:id="rId7"/>
    <p:sldId id="2003" r:id="rId8"/>
    <p:sldId id="2004" r:id="rId9"/>
    <p:sldId id="1997" r:id="rId10"/>
    <p:sldId id="2002" r:id="rId11"/>
    <p:sldId id="2046" r:id="rId12"/>
    <p:sldId id="2044" r:id="rId13"/>
    <p:sldId id="2000" r:id="rId14"/>
    <p:sldId id="1955" r:id="rId15"/>
    <p:sldId id="2066" r:id="rId16"/>
    <p:sldId id="1949" r:id="rId17"/>
    <p:sldId id="1953" r:id="rId18"/>
    <p:sldId id="1950" r:id="rId19"/>
    <p:sldId id="1994" r:id="rId20"/>
    <p:sldId id="1951" r:id="rId21"/>
    <p:sldId id="1996" r:id="rId22"/>
    <p:sldId id="1952" r:id="rId23"/>
    <p:sldId id="1954" r:id="rId24"/>
    <p:sldId id="2055" r:id="rId25"/>
    <p:sldId id="1958" r:id="rId26"/>
    <p:sldId id="2057" r:id="rId27"/>
    <p:sldId id="2067" r:id="rId28"/>
    <p:sldId id="2016" r:id="rId29"/>
    <p:sldId id="2017" r:id="rId30"/>
    <p:sldId id="1967" r:id="rId31"/>
    <p:sldId id="2062" r:id="rId32"/>
    <p:sldId id="2043" r:id="rId33"/>
    <p:sldId id="2018" r:id="rId34"/>
    <p:sldId id="1968" r:id="rId35"/>
    <p:sldId id="2065" r:id="rId36"/>
    <p:sldId id="2063" r:id="rId37"/>
    <p:sldId id="2068" r:id="rId38"/>
    <p:sldId id="1998" r:id="rId39"/>
    <p:sldId id="2023" r:id="rId40"/>
    <p:sldId id="1960" r:id="rId41"/>
    <p:sldId id="1961" r:id="rId42"/>
    <p:sldId id="2028" r:id="rId43"/>
    <p:sldId id="2033" r:id="rId44"/>
    <p:sldId id="2059" r:id="rId45"/>
    <p:sldId id="2029" r:id="rId46"/>
    <p:sldId id="200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20FF"/>
    <a:srgbClr val="98FF5B"/>
    <a:srgbClr val="6EE00A"/>
    <a:srgbClr val="E580E5"/>
    <a:srgbClr val="844A83"/>
    <a:srgbClr val="1C1FFA"/>
    <a:srgbClr val="0F9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59"/>
    <p:restoredTop sz="95073"/>
  </p:normalViewPr>
  <p:slideViewPr>
    <p:cSldViewPr snapToGrid="0" snapToObjects="1">
      <p:cViewPr varScale="1">
        <p:scale>
          <a:sx n="89" d="100"/>
          <a:sy n="89" d="100"/>
        </p:scale>
        <p:origin x="800" y="160"/>
      </p:cViewPr>
      <p:guideLst/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D52D5-8ED6-534A-9F8E-E0DC702712BE}" type="datetimeFigureOut">
              <a:t>5/25/21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43367-08A8-584E-B603-F5EF86CEDD0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82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5988" eaLnBrk="0" hangingPunct="0"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5988" eaLnBrk="0" hangingPunct="0"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5988" eaLnBrk="0" hangingPunct="0"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5988" eaLnBrk="0" hangingPunct="0"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5988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5988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5988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5988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6B2C6BF-AF2D-6A4B-B48F-20067584A5EA}" type="slidenum">
              <a:rPr lang="en-US" sz="1200">
                <a:solidFill>
                  <a:schemeClr val="tx1"/>
                </a:solidFill>
                <a:latin typeface="Arial"/>
                <a:cs typeface="Arial"/>
              </a:rPr>
              <a:pPr eaLnBrk="1" hangingPunct="1"/>
              <a:t>1</a:t>
            </a:fld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7238" cy="3427413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6025" cy="41132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4" tIns="45693" rIns="91384" bIns="45693"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Zhi-zhong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Xing (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邢志忠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 =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xíng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zhì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zhōng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33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million relics of early universe in our bodies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43367-08A8-584E-B603-F5EF86CEDD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32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wù</a:t>
            </a:r>
            <a:r>
              <a:rPr lang="en-US" dirty="0"/>
              <a:t> </a:t>
            </a:r>
            <a:r>
              <a:rPr lang="en-US" dirty="0" err="1"/>
              <a:t>hǔnchéng</a:t>
            </a:r>
            <a:r>
              <a:rPr lang="en-US" dirty="0"/>
              <a:t>. </a:t>
            </a:r>
            <a:r>
              <a:rPr lang="en-US" dirty="0" err="1"/>
              <a:t>Xiān</a:t>
            </a:r>
            <a:r>
              <a:rPr lang="en-US" dirty="0"/>
              <a:t> </a:t>
            </a:r>
            <a:r>
              <a:rPr lang="en-US" dirty="0" err="1"/>
              <a:t>tiāndì</a:t>
            </a:r>
            <a:r>
              <a:rPr lang="en-US" dirty="0"/>
              <a:t> </a:t>
            </a:r>
            <a:r>
              <a:rPr lang="en-US" dirty="0" err="1"/>
              <a:t>shēng</a:t>
            </a:r>
            <a:r>
              <a:rPr lang="en-US" dirty="0"/>
              <a:t>. </a:t>
            </a:r>
            <a:r>
              <a:rPr lang="en-US" dirty="0" err="1"/>
              <a:t>Jì</a:t>
            </a:r>
            <a:r>
              <a:rPr lang="en-US" dirty="0"/>
              <a:t> </a:t>
            </a:r>
            <a:r>
              <a:rPr lang="en-US" dirty="0" err="1"/>
              <a:t>xī</a:t>
            </a:r>
            <a:r>
              <a:rPr lang="en-US" dirty="0"/>
              <a:t>. </a:t>
            </a:r>
            <a:r>
              <a:rPr lang="en-US" dirty="0" err="1"/>
              <a:t>Wèi</a:t>
            </a:r>
            <a:r>
              <a:rPr lang="en-US" dirty="0"/>
              <a:t> </a:t>
            </a:r>
            <a:r>
              <a:rPr lang="en-US" dirty="0" err="1"/>
              <a:t>xī</a:t>
            </a:r>
            <a:r>
              <a:rPr lang="en-US" dirty="0"/>
              <a:t> </a:t>
            </a:r>
            <a:r>
              <a:rPr lang="en-US" dirty="0" err="1"/>
              <a:t>dúlì</a:t>
            </a:r>
            <a:r>
              <a:rPr lang="en-US" dirty="0"/>
              <a:t> </a:t>
            </a:r>
            <a:r>
              <a:rPr lang="en-US" dirty="0" err="1"/>
              <a:t>bù</a:t>
            </a:r>
            <a:r>
              <a:rPr lang="en-US" dirty="0"/>
              <a:t> </a:t>
            </a:r>
            <a:r>
              <a:rPr lang="en-US" dirty="0" err="1"/>
              <a:t>gǎi</a:t>
            </a:r>
            <a:r>
              <a:rPr lang="en-US" dirty="0"/>
              <a:t>. </a:t>
            </a:r>
            <a:r>
              <a:rPr lang="en-US" dirty="0" err="1"/>
              <a:t>Zhōu</a:t>
            </a:r>
            <a:r>
              <a:rPr lang="en-US" dirty="0"/>
              <a:t> </a:t>
            </a:r>
            <a:r>
              <a:rPr lang="en-US" dirty="0" err="1"/>
              <a:t>xíng</a:t>
            </a:r>
            <a:r>
              <a:rPr lang="en-US" dirty="0"/>
              <a:t> </a:t>
            </a:r>
            <a:r>
              <a:rPr lang="en-US" dirty="0" err="1"/>
              <a:t>ér</a:t>
            </a:r>
            <a:r>
              <a:rPr lang="en-US" dirty="0"/>
              <a:t> </a:t>
            </a:r>
            <a:r>
              <a:rPr lang="en-US" dirty="0" err="1"/>
              <a:t>bù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43367-08A8-584E-B603-F5EF86CEDD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94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43367-08A8-584E-B603-F5EF86CEDD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8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43367-08A8-584E-B603-F5EF86CEDD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5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 million light-years away  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SOFIA, the Stratospheric Observatory for Infrared Astronomy,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43367-08A8-584E-B603-F5EF86CEDD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60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43367-08A8-584E-B603-F5EF86CEDD0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3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43367-08A8-584E-B603-F5EF86CEDD0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3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43367-08A8-584E-B603-F5EF86CEDD0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0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9DA4-A82E-C94D-A916-81E83E14D4BD}" type="datetimeFigureOut">
              <a:t>5/25/21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9DA4-A82E-C94D-A916-81E83E14D4BD}" type="datetimeFigureOut">
              <a:t>5/25/21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9DA4-A82E-C94D-A916-81E83E14D4BD}" type="datetimeFigureOut">
              <a:t>5/25/21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9DA4-A82E-C94D-A916-81E83E14D4BD}" type="datetimeFigureOut">
              <a:t>5/25/21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9DA4-A82E-C94D-A916-81E83E14D4BD}" type="datetimeFigureOut">
              <a:t>5/25/21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9DA4-A82E-C94D-A916-81E83E14D4BD}" type="datetimeFigureOut">
              <a:t>5/25/21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9DA4-A82E-C94D-A916-81E83E14D4BD}" type="datetimeFigureOut">
              <a:t>5/25/21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9DA4-A82E-C94D-A916-81E83E14D4BD}" type="datetimeFigureOut">
              <a:t>5/25/21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9DA4-A82E-C94D-A916-81E83E14D4BD}" type="datetimeFigureOut">
              <a:t>5/25/21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9DA4-A82E-C94D-A916-81E83E14D4BD}" type="datetimeFigureOut">
              <a:t>5/25/21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9DA4-A82E-C94D-A916-81E83E14D4BD}" type="datetimeFigureOut">
              <a:t>5/25/21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1C1FFA"/>
            </a:gs>
            <a:gs pos="37000">
              <a:schemeClr val="accent1">
                <a:lumMod val="2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29DA4-A82E-C94D-A916-81E83E14D4BD}" type="datetimeFigureOut">
              <a:t>5/25/21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957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11" Type="http://schemas.openxmlformats.org/officeDocument/2006/relationships/image" Target="../media/image63.emf"/><Relationship Id="rId5" Type="http://schemas.openxmlformats.org/officeDocument/2006/relationships/image" Target="../media/image57.emf"/><Relationship Id="rId10" Type="http://schemas.openxmlformats.org/officeDocument/2006/relationships/image" Target="../media/image62.tiff"/><Relationship Id="rId4" Type="http://schemas.openxmlformats.org/officeDocument/2006/relationships/image" Target="../media/image56.emf"/><Relationship Id="rId9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emf"/><Relationship Id="rId4" Type="http://schemas.openxmlformats.org/officeDocument/2006/relationships/image" Target="../media/image6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19.emf"/><Relationship Id="rId4" Type="http://schemas.openxmlformats.org/officeDocument/2006/relationships/image" Target="../media/image7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0.emf"/><Relationship Id="rId7" Type="http://schemas.openxmlformats.org/officeDocument/2006/relationships/image" Target="../media/image84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10" Type="http://schemas.openxmlformats.org/officeDocument/2006/relationships/image" Target="../media/image77.emf"/><Relationship Id="rId4" Type="http://schemas.openxmlformats.org/officeDocument/2006/relationships/image" Target="../media/image81.emf"/><Relationship Id="rId9" Type="http://schemas.openxmlformats.org/officeDocument/2006/relationships/image" Target="../media/image7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7.emf"/><Relationship Id="rId7" Type="http://schemas.openxmlformats.org/officeDocument/2006/relationships/image" Target="../media/image90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emf"/><Relationship Id="rId5" Type="http://schemas.openxmlformats.org/officeDocument/2006/relationships/image" Target="../media/image77.emf"/><Relationship Id="rId4" Type="http://schemas.openxmlformats.org/officeDocument/2006/relationships/image" Target="../media/image88.tiff"/><Relationship Id="rId9" Type="http://schemas.openxmlformats.org/officeDocument/2006/relationships/image" Target="../media/image9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94.emf"/><Relationship Id="rId7" Type="http://schemas.openxmlformats.org/officeDocument/2006/relationships/image" Target="../media/image98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0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13" Type="http://schemas.openxmlformats.org/officeDocument/2006/relationships/image" Target="../media/image113.emf"/><Relationship Id="rId3" Type="http://schemas.openxmlformats.org/officeDocument/2006/relationships/image" Target="../media/image103.emf"/><Relationship Id="rId7" Type="http://schemas.openxmlformats.org/officeDocument/2006/relationships/image" Target="../media/image107.emf"/><Relationship Id="rId12" Type="http://schemas.openxmlformats.org/officeDocument/2006/relationships/image" Target="../media/image112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emf"/><Relationship Id="rId11" Type="http://schemas.openxmlformats.org/officeDocument/2006/relationships/image" Target="../media/image111.emf"/><Relationship Id="rId5" Type="http://schemas.openxmlformats.org/officeDocument/2006/relationships/image" Target="../media/image105.emf"/><Relationship Id="rId10" Type="http://schemas.openxmlformats.org/officeDocument/2006/relationships/image" Target="../media/image110.emf"/><Relationship Id="rId4" Type="http://schemas.openxmlformats.org/officeDocument/2006/relationships/image" Target="../media/image104.emf"/><Relationship Id="rId9" Type="http://schemas.openxmlformats.org/officeDocument/2006/relationships/image" Target="../media/image10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emf"/><Relationship Id="rId5" Type="http://schemas.openxmlformats.org/officeDocument/2006/relationships/image" Target="../media/image113.emf"/><Relationship Id="rId4" Type="http://schemas.openxmlformats.org/officeDocument/2006/relationships/image" Target="../media/image10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13" Type="http://schemas.openxmlformats.org/officeDocument/2006/relationships/image" Target="../media/image128.emf"/><Relationship Id="rId3" Type="http://schemas.openxmlformats.org/officeDocument/2006/relationships/image" Target="../media/image118.emf"/><Relationship Id="rId7" Type="http://schemas.openxmlformats.org/officeDocument/2006/relationships/image" Target="../media/image122.emf"/><Relationship Id="rId12" Type="http://schemas.openxmlformats.org/officeDocument/2006/relationships/image" Target="../media/image127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emf"/><Relationship Id="rId11" Type="http://schemas.openxmlformats.org/officeDocument/2006/relationships/image" Target="../media/image126.emf"/><Relationship Id="rId5" Type="http://schemas.openxmlformats.org/officeDocument/2006/relationships/image" Target="../media/image120.emf"/><Relationship Id="rId10" Type="http://schemas.openxmlformats.org/officeDocument/2006/relationships/image" Target="../media/image125.emf"/><Relationship Id="rId4" Type="http://schemas.openxmlformats.org/officeDocument/2006/relationships/image" Target="../media/image119.emf"/><Relationship Id="rId9" Type="http://schemas.openxmlformats.org/officeDocument/2006/relationships/image" Target="../media/image12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emf"/><Relationship Id="rId4" Type="http://schemas.openxmlformats.org/officeDocument/2006/relationships/image" Target="../media/image11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tiff"/><Relationship Id="rId5" Type="http://schemas.openxmlformats.org/officeDocument/2006/relationships/image" Target="../media/image131.emf"/><Relationship Id="rId4" Type="http://schemas.openxmlformats.org/officeDocument/2006/relationships/image" Target="../media/image128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emf"/><Relationship Id="rId5" Type="http://schemas.openxmlformats.org/officeDocument/2006/relationships/image" Target="../media/image136.emf"/><Relationship Id="rId4" Type="http://schemas.openxmlformats.org/officeDocument/2006/relationships/image" Target="../media/image6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tiff"/><Relationship Id="rId2" Type="http://schemas.openxmlformats.org/officeDocument/2006/relationships/image" Target="../media/image13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tiff"/><Relationship Id="rId4" Type="http://schemas.openxmlformats.org/officeDocument/2006/relationships/image" Target="../media/image140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3" Type="http://schemas.openxmlformats.org/officeDocument/2006/relationships/image" Target="../media/image142.emf"/><Relationship Id="rId7" Type="http://schemas.openxmlformats.org/officeDocument/2006/relationships/image" Target="../media/image1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emf"/><Relationship Id="rId5" Type="http://schemas.openxmlformats.org/officeDocument/2006/relationships/image" Target="../media/image144.emf"/><Relationship Id="rId4" Type="http://schemas.openxmlformats.org/officeDocument/2006/relationships/image" Target="../media/image143.emf"/><Relationship Id="rId9" Type="http://schemas.openxmlformats.org/officeDocument/2006/relationships/image" Target="../media/image14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emf"/><Relationship Id="rId4" Type="http://schemas.openxmlformats.org/officeDocument/2006/relationships/image" Target="../media/image150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emf"/><Relationship Id="rId3" Type="http://schemas.openxmlformats.org/officeDocument/2006/relationships/image" Target="../media/image152.tiff"/><Relationship Id="rId7" Type="http://schemas.openxmlformats.org/officeDocument/2006/relationships/image" Target="../media/image15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154.emf"/><Relationship Id="rId4" Type="http://schemas.openxmlformats.org/officeDocument/2006/relationships/image" Target="../media/image15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tiff"/><Relationship Id="rId5" Type="http://schemas.openxmlformats.org/officeDocument/2006/relationships/image" Target="../media/image158.emf"/><Relationship Id="rId4" Type="http://schemas.openxmlformats.org/officeDocument/2006/relationships/image" Target="../media/image15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emf"/><Relationship Id="rId3" Type="http://schemas.openxmlformats.org/officeDocument/2006/relationships/image" Target="../media/image161.png"/><Relationship Id="rId7" Type="http://schemas.openxmlformats.org/officeDocument/2006/relationships/image" Target="../media/image165.em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tiff"/><Relationship Id="rId5" Type="http://schemas.openxmlformats.org/officeDocument/2006/relationships/image" Target="../media/image163.emf"/><Relationship Id="rId4" Type="http://schemas.openxmlformats.org/officeDocument/2006/relationships/image" Target="../media/image162.png"/><Relationship Id="rId9" Type="http://schemas.openxmlformats.org/officeDocument/2006/relationships/image" Target="../media/image167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emf"/><Relationship Id="rId3" Type="http://schemas.openxmlformats.org/officeDocument/2006/relationships/image" Target="../media/image169.emf"/><Relationship Id="rId7" Type="http://schemas.openxmlformats.org/officeDocument/2006/relationships/image" Target="../media/image172.emf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emf"/><Relationship Id="rId5" Type="http://schemas.openxmlformats.org/officeDocument/2006/relationships/image" Target="../media/image84.emf"/><Relationship Id="rId4" Type="http://schemas.openxmlformats.org/officeDocument/2006/relationships/image" Target="../media/image170.emf"/><Relationship Id="rId9" Type="http://schemas.openxmlformats.org/officeDocument/2006/relationships/image" Target="../media/image17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emf"/><Relationship Id="rId4" Type="http://schemas.openxmlformats.org/officeDocument/2006/relationships/image" Target="../media/image176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4" name="Rectangle 2"/>
          <p:cNvSpPr>
            <a:spLocks noChangeArrowheads="1"/>
          </p:cNvSpPr>
          <p:nvPr/>
        </p:nvSpPr>
        <p:spPr bwMode="auto">
          <a:xfrm>
            <a:off x="336177" y="142265"/>
            <a:ext cx="8269941" cy="57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9896" tIns="44948" rIns="89896" bIns="44948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defRPr/>
            </a:pPr>
            <a:r>
              <a:rPr lang="en-US" sz="3177" b="1" dirty="0">
                <a:solidFill>
                  <a:schemeClr val="tx2"/>
                </a:solidFill>
                <a:latin typeface="Arial"/>
                <a:cs typeface="Arial"/>
              </a:rPr>
              <a:t>  </a:t>
            </a:r>
            <a:r>
              <a:rPr lang="en-US" sz="2735" b="1" dirty="0">
                <a:latin typeface="Arial"/>
                <a:cs typeface="Arial"/>
              </a:rPr>
              <a:t> </a:t>
            </a: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1949824" y="1748118"/>
            <a:ext cx="184731" cy="45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7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z="2382" dirty="0"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2" y="-370412"/>
            <a:ext cx="9291601" cy="871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177" b="1" dirty="0">
              <a:latin typeface="Arial"/>
            </a:endParaRPr>
          </a:p>
          <a:p>
            <a:r>
              <a:rPr lang="en-US" sz="2800" dirty="0"/>
              <a:t>   </a:t>
            </a:r>
            <a:r>
              <a:rPr lang="en-US" sz="2800" b="1" dirty="0">
                <a:solidFill>
                  <a:srgbClr val="FFFF00"/>
                </a:solidFill>
              </a:rPr>
              <a:t>The Evolution of Primordial Neutrino Helicities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     in Cosmic Gravitational and Magnetic Fields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                         and their Detection</a:t>
            </a:r>
          </a:p>
          <a:p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lang="en-US" sz="2800" b="1" dirty="0"/>
              <a:t>Gordon </a:t>
            </a:r>
            <a:r>
              <a:rPr lang="en-US" sz="2800" b="1" dirty="0" err="1"/>
              <a:t>Baym</a:t>
            </a:r>
            <a:endParaRPr lang="en-US" sz="2800" b="1" dirty="0"/>
          </a:p>
          <a:p>
            <a:r>
              <a:rPr lang="en-US" sz="2800" b="1" dirty="0"/>
              <a:t>                     University of Illinois</a:t>
            </a:r>
          </a:p>
          <a:p>
            <a:pPr>
              <a:lnSpc>
                <a:spcPts val="3389"/>
              </a:lnSpc>
            </a:pPr>
            <a:r>
              <a:rPr lang="en-US" sz="2800" b="1" dirty="0"/>
              <a:t>                         Urbana, Illinois</a:t>
            </a:r>
          </a:p>
          <a:p>
            <a:pPr>
              <a:lnSpc>
                <a:spcPts val="3389"/>
              </a:lnSpc>
            </a:pPr>
            <a:endParaRPr lang="en-US" sz="3200" dirty="0"/>
          </a:p>
          <a:p>
            <a:endParaRPr lang="en-US" dirty="0"/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with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Jen-</a:t>
            </a:r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Chieh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PRL 126, 191803 (2021)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PRD (in press)-arXiv:2103:11209v2 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</a:p>
          <a:p>
            <a:pPr>
              <a:lnSpc>
                <a:spcPts val="3389"/>
              </a:lnSpc>
            </a:pPr>
            <a:endParaRPr lang="en-US" altLang="en-US" sz="2824" b="1" dirty="0">
              <a:latin typeface="Arial"/>
            </a:endParaRPr>
          </a:p>
          <a:p>
            <a:pPr>
              <a:lnSpc>
                <a:spcPts val="3389"/>
              </a:lnSpc>
            </a:pPr>
            <a:r>
              <a:rPr lang="en-US" altLang="en-US" sz="2824" b="1" dirty="0">
                <a:latin typeface="Arial"/>
              </a:rPr>
              <a:t>                 </a:t>
            </a:r>
            <a:r>
              <a:rPr lang="en-US" altLang="en-US" sz="2400" dirty="0">
                <a:latin typeface="Arial" panose="020B0604020202020204" pitchFamily="34" charset="0"/>
              </a:rPr>
              <a:t>Institute for High Energy Physics </a:t>
            </a:r>
          </a:p>
          <a:p>
            <a:pPr>
              <a:lnSpc>
                <a:spcPts val="3389"/>
              </a:lnSpc>
            </a:pPr>
            <a:r>
              <a:rPr lang="en-US" altLang="en-US" sz="2400" dirty="0">
                <a:latin typeface="Arial" panose="020B0604020202020204" pitchFamily="34" charset="0"/>
              </a:rPr>
              <a:t>                             </a:t>
            </a:r>
            <a:r>
              <a:rPr lang="zh-CN" altLang="en-US" sz="2400" dirty="0">
                <a:latin typeface="Arial" panose="020B0604020202020204" pitchFamily="34" charset="0"/>
              </a:rPr>
              <a:t> 北 景</a:t>
            </a:r>
            <a:r>
              <a:rPr lang="en-US" altLang="en-US" sz="2400" dirty="0">
                <a:latin typeface="Arial" panose="020B0604020202020204" pitchFamily="34" charset="0"/>
              </a:rPr>
              <a:t>     25 May 2021 </a:t>
            </a:r>
          </a:p>
          <a:p>
            <a:pPr>
              <a:lnSpc>
                <a:spcPts val="3389"/>
              </a:lnSpc>
            </a:pPr>
            <a:r>
              <a:rPr lang="en-US" altLang="en-US" sz="2400" dirty="0">
                <a:latin typeface="Arial" panose="020B0604020202020204" pitchFamily="34" charset="0"/>
              </a:rPr>
              <a:t>     </a:t>
            </a:r>
          </a:p>
          <a:p>
            <a:pPr>
              <a:lnSpc>
                <a:spcPts val="3389"/>
              </a:lnSpc>
            </a:pPr>
            <a:r>
              <a:rPr lang="en-US" sz="2400" dirty="0">
                <a:latin typeface="Arial" panose="020B0604020202020204" pitchFamily="34" charset="0"/>
              </a:rPr>
              <a:t>B</a:t>
            </a:r>
            <a:endParaRPr lang="en-US" sz="2400" dirty="0"/>
          </a:p>
          <a:p>
            <a:r>
              <a:rPr lang="en-US" sz="2400" dirty="0"/>
              <a:t>                                                                                 </a:t>
            </a:r>
            <a:endParaRPr lang="en-US" b="1" dirty="0"/>
          </a:p>
          <a:p>
            <a:pPr algn="ctr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60BB1-7C74-DC44-AEC8-BD1C787E9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6" y="5601716"/>
            <a:ext cx="706019" cy="1194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5820D8-4BDD-DF44-BCF4-2644F38FB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672" y="3206103"/>
            <a:ext cx="1621942" cy="19079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C55082-232A-3D4C-85DA-448650092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507" y="5770572"/>
            <a:ext cx="2019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9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2D1C8D3-9C75-6945-9FD9-6963EF70AF32}"/>
              </a:ext>
            </a:extLst>
          </p:cNvPr>
          <p:cNvGrpSpPr/>
          <p:nvPr/>
        </p:nvGrpSpPr>
        <p:grpSpPr>
          <a:xfrm>
            <a:off x="172860" y="3290210"/>
            <a:ext cx="9002529" cy="3178499"/>
            <a:chOff x="172860" y="3290210"/>
            <a:chExt cx="9002529" cy="317849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653CD0-00DA-E34A-A8A9-6FF3DCAED999}"/>
                </a:ext>
              </a:extLst>
            </p:cNvPr>
            <p:cNvSpPr txBox="1"/>
            <p:nvPr/>
          </p:nvSpPr>
          <p:spPr>
            <a:xfrm>
              <a:off x="172860" y="3290210"/>
              <a:ext cx="9002529" cy="3178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Distributions are fully relativistic even though at least two neutrino</a:t>
              </a:r>
            </a:p>
            <a:p>
              <a:pPr>
                <a:lnSpc>
                  <a:spcPts val="3140"/>
                </a:lnSpc>
              </a:pPr>
              <a:r>
                <a:rPr lang="en-US" sz="2200" dirty="0"/>
                <a:t>states (</a:t>
              </a:r>
              <a:r>
                <a:rPr lang="en-US" sz="2200" dirty="0" err="1"/>
                <a:t>i</a:t>
              </a:r>
              <a:r>
                <a:rPr lang="en-US" sz="2200" dirty="0"/>
                <a:t>=2,3 in N or 1,2 in I) are </a:t>
              </a:r>
              <a:r>
                <a:rPr lang="en-US" sz="2200" dirty="0">
                  <a:solidFill>
                    <a:srgbClr val="FFFF00"/>
                  </a:solidFill>
                </a:rPr>
                <a:t>non-relativistic now</a:t>
              </a:r>
              <a:r>
                <a:rPr lang="en-US" sz="2200" dirty="0"/>
                <a:t>: </a:t>
              </a:r>
            </a:p>
            <a:p>
              <a:pPr>
                <a:lnSpc>
                  <a:spcPts val="3140"/>
                </a:lnSpc>
              </a:pPr>
              <a:r>
                <a:rPr lang="en-US" sz="2200" dirty="0"/>
                <a:t>                                  = 1.945K = 1.676 x 10</a:t>
              </a:r>
              <a:r>
                <a:rPr lang="en-US" sz="2200" baseline="30000" dirty="0"/>
                <a:t>-4</a:t>
              </a:r>
              <a:r>
                <a:rPr lang="en-US" sz="2200" dirty="0"/>
                <a:t> eV</a:t>
              </a:r>
            </a:p>
            <a:p>
              <a:pPr>
                <a:lnSpc>
                  <a:spcPts val="3140"/>
                </a:lnSpc>
              </a:pPr>
              <a:endParaRPr lang="en-US" sz="2200" dirty="0"/>
            </a:p>
            <a:p>
              <a:pPr>
                <a:lnSpc>
                  <a:spcPts val="3140"/>
                </a:lnSpc>
              </a:pPr>
              <a:r>
                <a:rPr lang="en-US" sz="2200" dirty="0"/>
                <a:t>                                                                                  </a:t>
              </a:r>
              <a:r>
                <a:rPr lang="en-US" sz="2200" dirty="0">
                  <a:solidFill>
                    <a:srgbClr val="FFFF00"/>
                  </a:solidFill>
                </a:rPr>
                <a:t>Neutrino</a:t>
              </a:r>
            </a:p>
            <a:p>
              <a:pPr>
                <a:lnSpc>
                  <a:spcPts val="3140"/>
                </a:lnSpc>
              </a:pPr>
              <a:r>
                <a:rPr lang="en-US" sz="2200" dirty="0">
                  <a:solidFill>
                    <a:srgbClr val="FFFF00"/>
                  </a:solidFill>
                </a:rPr>
                <a:t>                                                               </a:t>
              </a:r>
              <a:r>
                <a:rPr lang="en-US" sz="2200" dirty="0" err="1">
                  <a:solidFill>
                    <a:srgbClr val="FFFF00"/>
                  </a:solidFill>
                </a:rPr>
                <a:t>i</a:t>
              </a:r>
              <a:r>
                <a:rPr lang="en-US" sz="2200" dirty="0">
                  <a:solidFill>
                    <a:srgbClr val="FFFF00"/>
                  </a:solidFill>
                </a:rPr>
                <a:t>                  velocities v/c</a:t>
              </a:r>
            </a:p>
            <a:p>
              <a:pPr>
                <a:lnSpc>
                  <a:spcPts val="3140"/>
                </a:lnSpc>
              </a:pPr>
              <a:endParaRPr lang="en-US" sz="2200" dirty="0"/>
            </a:p>
            <a:p>
              <a:pPr>
                <a:lnSpc>
                  <a:spcPts val="3140"/>
                </a:lnSpc>
              </a:pPr>
              <a:r>
                <a:rPr lang="en-US" sz="2200" dirty="0"/>
                <a:t>(Neutrino temperature &lt; T</a:t>
              </a:r>
              <a:r>
                <a:rPr lang="en-US" sz="2200" baseline="-25000" dirty="0"/>
                <a:t>CMB</a:t>
              </a:r>
              <a:r>
                <a:rPr lang="en-US" sz="2200" dirty="0"/>
                <a:t> = 2.725K:  neutrinos were not reheated!)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6F6EE4-D9DD-CD4A-8F40-260F327DB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039" y="4131530"/>
              <a:ext cx="1315315" cy="27900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9F66D21-A70E-AC43-B90C-6C0654AF5E8C}"/>
              </a:ext>
            </a:extLst>
          </p:cNvPr>
          <p:cNvSpPr txBox="1"/>
          <p:nvPr/>
        </p:nvSpPr>
        <p:spPr>
          <a:xfrm>
            <a:off x="1457329" y="114296"/>
            <a:ext cx="6441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Neutrino masses and thermal distributions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82477C-5683-B447-BC7A-B3C8E801C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037" y="879029"/>
            <a:ext cx="3989791" cy="1622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04A930-CAE0-FD46-8522-C1AAE8F66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30" y="606415"/>
            <a:ext cx="2620134" cy="25452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D7EBF-7E02-E94A-801E-09CDB47D02D1}"/>
              </a:ext>
            </a:extLst>
          </p:cNvPr>
          <p:cNvGrpSpPr/>
          <p:nvPr/>
        </p:nvGrpSpPr>
        <p:grpSpPr>
          <a:xfrm>
            <a:off x="579959" y="4787418"/>
            <a:ext cx="5820844" cy="1489197"/>
            <a:chOff x="879998" y="4644540"/>
            <a:chExt cx="5820844" cy="14891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69A590-D86D-E84D-A181-1ED599A398E3}"/>
                </a:ext>
              </a:extLst>
            </p:cNvPr>
            <p:cNvSpPr txBox="1"/>
            <p:nvPr/>
          </p:nvSpPr>
          <p:spPr>
            <a:xfrm>
              <a:off x="1187140" y="4712835"/>
              <a:ext cx="5513697" cy="1420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60"/>
                </a:lnSpc>
              </a:pPr>
              <a:r>
                <a:rPr lang="en-US" sz="2200" dirty="0"/>
                <a:t>NH: m</a:t>
              </a:r>
              <a:r>
                <a:rPr lang="en-US" sz="2200" baseline="-25000" dirty="0"/>
                <a:t>1</a:t>
              </a:r>
              <a:r>
                <a:rPr lang="en-US" sz="2200" dirty="0"/>
                <a:t>=10</a:t>
              </a:r>
              <a:r>
                <a:rPr lang="en-US" sz="2200" baseline="30000" dirty="0"/>
                <a:t>-5</a:t>
              </a:r>
              <a:r>
                <a:rPr lang="en-US" sz="2200" dirty="0"/>
                <a:t> =&gt; v</a:t>
              </a:r>
              <a:r>
                <a:rPr lang="en-US" sz="2200" baseline="-25000" dirty="0"/>
                <a:t>1</a:t>
              </a:r>
              <a:r>
                <a:rPr lang="en-US" sz="2200" dirty="0"/>
                <a:t> ~ 1, v</a:t>
              </a:r>
              <a:r>
                <a:rPr lang="en-US" sz="2200" baseline="-25000" dirty="0"/>
                <a:t>2</a:t>
              </a:r>
              <a:r>
                <a:rPr lang="en-US" sz="2200" dirty="0"/>
                <a:t> ~1/5, v</a:t>
              </a:r>
              <a:r>
                <a:rPr lang="en-US" sz="2200" baseline="-25000" dirty="0"/>
                <a:t>3</a:t>
              </a:r>
              <a:r>
                <a:rPr lang="en-US" sz="2200" dirty="0"/>
                <a:t> ~ 1/20</a:t>
              </a:r>
            </a:p>
            <a:p>
              <a:pPr>
                <a:lnSpc>
                  <a:spcPts val="2860"/>
                </a:lnSpc>
              </a:pPr>
              <a:r>
                <a:rPr lang="en-US" sz="2200" dirty="0"/>
                <a:t>IH:  m</a:t>
              </a:r>
              <a:r>
                <a:rPr lang="en-US" sz="2200" baseline="-25000" dirty="0"/>
                <a:t>1</a:t>
              </a:r>
              <a:r>
                <a:rPr lang="en-US" sz="2200" dirty="0"/>
                <a:t>=10</a:t>
              </a:r>
              <a:r>
                <a:rPr lang="en-US" sz="2200" baseline="30000" dirty="0"/>
                <a:t>-5</a:t>
              </a:r>
              <a:r>
                <a:rPr lang="en-US" sz="2200" dirty="0"/>
                <a:t> =&gt;  v</a:t>
              </a:r>
              <a:r>
                <a:rPr lang="en-US" sz="2200" baseline="-25000" dirty="0"/>
                <a:t>3</a:t>
              </a:r>
              <a:r>
                <a:rPr lang="en-US" sz="2200" dirty="0"/>
                <a:t> ~ 1 , v</a:t>
              </a:r>
              <a:r>
                <a:rPr lang="en-US" sz="2200" baseline="-25000" dirty="0"/>
                <a:t>1</a:t>
              </a:r>
              <a:r>
                <a:rPr lang="en-US" sz="2200" dirty="0"/>
                <a:t> ~ v</a:t>
              </a:r>
              <a:r>
                <a:rPr lang="en-US" sz="2200" baseline="-25000" dirty="0"/>
                <a:t>2</a:t>
              </a:r>
              <a:r>
                <a:rPr lang="en-US" sz="2200" dirty="0"/>
                <a:t> ~ 1/20</a:t>
              </a:r>
            </a:p>
            <a:p>
              <a:endParaRPr lang="en-US" sz="2000" dirty="0"/>
            </a:p>
            <a:p>
              <a:endParaRPr lang="en-US" dirty="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0CDC26C-0B84-D640-A9C2-F102125810B6}"/>
                </a:ext>
              </a:extLst>
            </p:cNvPr>
            <p:cNvSpPr/>
            <p:nvPr/>
          </p:nvSpPr>
          <p:spPr>
            <a:xfrm>
              <a:off x="879998" y="4644540"/>
              <a:ext cx="5820844" cy="98473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5EC6444-4581-E245-B2DD-5A1646F05439}"/>
              </a:ext>
            </a:extLst>
          </p:cNvPr>
          <p:cNvSpPr txBox="1"/>
          <p:nvPr/>
        </p:nvSpPr>
        <p:spPr>
          <a:xfrm>
            <a:off x="2000241" y="1314444"/>
            <a:ext cx="3129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620FF"/>
                </a:solidFill>
              </a:rPr>
              <a:t>3</a:t>
            </a:r>
          </a:p>
          <a:p>
            <a:endParaRPr lang="en-US" dirty="0">
              <a:solidFill>
                <a:srgbClr val="3620FF"/>
              </a:solidFill>
            </a:endParaRPr>
          </a:p>
          <a:p>
            <a:endParaRPr lang="en-US" dirty="0">
              <a:solidFill>
                <a:srgbClr val="3620FF"/>
              </a:solidFill>
            </a:endParaRPr>
          </a:p>
          <a:p>
            <a:r>
              <a:rPr lang="en-US" dirty="0">
                <a:solidFill>
                  <a:srgbClr val="3620FF"/>
                </a:solidFill>
              </a:rPr>
              <a:t>2</a:t>
            </a:r>
          </a:p>
          <a:p>
            <a:r>
              <a:rPr lang="en-US" dirty="0">
                <a:solidFill>
                  <a:srgbClr val="3620FF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30EB27-048D-294A-925A-B1C87B251408}"/>
              </a:ext>
            </a:extLst>
          </p:cNvPr>
          <p:cNvSpPr txBox="1"/>
          <p:nvPr/>
        </p:nvSpPr>
        <p:spPr>
          <a:xfrm>
            <a:off x="3067049" y="1281104"/>
            <a:ext cx="3129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620FF"/>
                </a:solidFill>
              </a:rPr>
              <a:t>2</a:t>
            </a:r>
          </a:p>
          <a:p>
            <a:r>
              <a:rPr lang="en-US" dirty="0">
                <a:solidFill>
                  <a:srgbClr val="3620FF"/>
                </a:solidFill>
              </a:rPr>
              <a:t>1</a:t>
            </a:r>
          </a:p>
          <a:p>
            <a:endParaRPr lang="en-US" dirty="0">
              <a:solidFill>
                <a:srgbClr val="3620FF"/>
              </a:solidFill>
            </a:endParaRPr>
          </a:p>
          <a:p>
            <a:endParaRPr lang="en-US" dirty="0">
              <a:solidFill>
                <a:srgbClr val="3620FF"/>
              </a:solidFill>
            </a:endParaRPr>
          </a:p>
          <a:p>
            <a:r>
              <a:rPr lang="en-US" dirty="0">
                <a:solidFill>
                  <a:srgbClr val="3620FF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42650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2D1C8D3-9C75-6945-9FD9-6963EF70AF32}"/>
              </a:ext>
            </a:extLst>
          </p:cNvPr>
          <p:cNvGrpSpPr/>
          <p:nvPr/>
        </p:nvGrpSpPr>
        <p:grpSpPr>
          <a:xfrm>
            <a:off x="172860" y="3290210"/>
            <a:ext cx="9002529" cy="3178499"/>
            <a:chOff x="172860" y="3290210"/>
            <a:chExt cx="9002529" cy="317849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653CD0-00DA-E34A-A8A9-6FF3DCAED999}"/>
                </a:ext>
              </a:extLst>
            </p:cNvPr>
            <p:cNvSpPr txBox="1"/>
            <p:nvPr/>
          </p:nvSpPr>
          <p:spPr>
            <a:xfrm>
              <a:off x="172860" y="3290210"/>
              <a:ext cx="9002529" cy="3178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Distributions are fully relativistic even though at least two neutrino</a:t>
              </a:r>
            </a:p>
            <a:p>
              <a:pPr>
                <a:lnSpc>
                  <a:spcPts val="3140"/>
                </a:lnSpc>
              </a:pPr>
              <a:r>
                <a:rPr lang="en-US" sz="2200" dirty="0"/>
                <a:t>states (</a:t>
              </a:r>
              <a:r>
                <a:rPr lang="en-US" sz="2200" dirty="0" err="1"/>
                <a:t>i</a:t>
              </a:r>
              <a:r>
                <a:rPr lang="en-US" sz="2200" dirty="0"/>
                <a:t>=2,3 in N or 1,2 in I) are </a:t>
              </a:r>
              <a:r>
                <a:rPr lang="en-US" sz="2200" dirty="0">
                  <a:solidFill>
                    <a:srgbClr val="FFFF00"/>
                  </a:solidFill>
                </a:rPr>
                <a:t>non-relativistic now</a:t>
              </a:r>
              <a:r>
                <a:rPr lang="en-US" sz="2200" dirty="0"/>
                <a:t>: </a:t>
              </a:r>
            </a:p>
            <a:p>
              <a:pPr>
                <a:lnSpc>
                  <a:spcPts val="3140"/>
                </a:lnSpc>
              </a:pPr>
              <a:r>
                <a:rPr lang="en-US" sz="2200" dirty="0"/>
                <a:t>                                  = 1.945K = 1.676 x 10</a:t>
              </a:r>
              <a:r>
                <a:rPr lang="en-US" sz="2200" baseline="30000" dirty="0"/>
                <a:t>-4</a:t>
              </a:r>
              <a:r>
                <a:rPr lang="en-US" sz="2200" dirty="0"/>
                <a:t> eV</a:t>
              </a:r>
            </a:p>
            <a:p>
              <a:pPr>
                <a:lnSpc>
                  <a:spcPts val="3140"/>
                </a:lnSpc>
              </a:pPr>
              <a:endParaRPr lang="en-US" sz="2200" dirty="0"/>
            </a:p>
            <a:p>
              <a:pPr>
                <a:lnSpc>
                  <a:spcPts val="3140"/>
                </a:lnSpc>
              </a:pPr>
              <a:r>
                <a:rPr lang="en-US" sz="2200" dirty="0"/>
                <a:t>                                                                                  </a:t>
              </a:r>
              <a:r>
                <a:rPr lang="en-US" sz="2200" dirty="0">
                  <a:solidFill>
                    <a:srgbClr val="FFFF00"/>
                  </a:solidFill>
                </a:rPr>
                <a:t>Neutrino</a:t>
              </a:r>
            </a:p>
            <a:p>
              <a:pPr>
                <a:lnSpc>
                  <a:spcPts val="3140"/>
                </a:lnSpc>
              </a:pPr>
              <a:r>
                <a:rPr lang="en-US" sz="2200" dirty="0">
                  <a:solidFill>
                    <a:srgbClr val="FFFF00"/>
                  </a:solidFill>
                </a:rPr>
                <a:t>                                                               </a:t>
              </a:r>
              <a:r>
                <a:rPr lang="en-US" sz="2200" dirty="0" err="1">
                  <a:solidFill>
                    <a:srgbClr val="FFFF00"/>
                  </a:solidFill>
                </a:rPr>
                <a:t>i</a:t>
              </a:r>
              <a:r>
                <a:rPr lang="en-US" sz="2200" dirty="0">
                  <a:solidFill>
                    <a:srgbClr val="FFFF00"/>
                  </a:solidFill>
                </a:rPr>
                <a:t>                  velocities v/c</a:t>
              </a:r>
            </a:p>
            <a:p>
              <a:pPr>
                <a:lnSpc>
                  <a:spcPts val="3140"/>
                </a:lnSpc>
              </a:pPr>
              <a:endParaRPr lang="en-US" sz="2200" dirty="0"/>
            </a:p>
            <a:p>
              <a:pPr>
                <a:lnSpc>
                  <a:spcPts val="3140"/>
                </a:lnSpc>
              </a:pPr>
              <a:r>
                <a:rPr lang="en-US" sz="2200" dirty="0"/>
                <a:t>(Neutrino temperature &lt; T</a:t>
              </a:r>
              <a:r>
                <a:rPr lang="en-US" sz="2200" baseline="-25000" dirty="0"/>
                <a:t>CMB</a:t>
              </a:r>
              <a:r>
                <a:rPr lang="en-US" sz="2200" dirty="0"/>
                <a:t> = 2.725K:  neutrinos were not reheated!)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6F6EE4-D9DD-CD4A-8F40-260F327DB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039" y="4131530"/>
              <a:ext cx="1315315" cy="27900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9F66D21-A70E-AC43-B90C-6C0654AF5E8C}"/>
              </a:ext>
            </a:extLst>
          </p:cNvPr>
          <p:cNvSpPr txBox="1"/>
          <p:nvPr/>
        </p:nvSpPr>
        <p:spPr>
          <a:xfrm>
            <a:off x="1457329" y="114296"/>
            <a:ext cx="6441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Neutrino masses and thermal distributions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82477C-5683-B447-BC7A-B3C8E801C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037" y="879029"/>
            <a:ext cx="3989791" cy="162222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D7EBF-7E02-E94A-801E-09CDB47D02D1}"/>
              </a:ext>
            </a:extLst>
          </p:cNvPr>
          <p:cNvGrpSpPr/>
          <p:nvPr/>
        </p:nvGrpSpPr>
        <p:grpSpPr>
          <a:xfrm>
            <a:off x="579959" y="4787418"/>
            <a:ext cx="5820844" cy="1489197"/>
            <a:chOff x="879998" y="4644540"/>
            <a:chExt cx="5820844" cy="14891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69A590-D86D-E84D-A181-1ED599A398E3}"/>
                </a:ext>
              </a:extLst>
            </p:cNvPr>
            <p:cNvSpPr txBox="1"/>
            <p:nvPr/>
          </p:nvSpPr>
          <p:spPr>
            <a:xfrm>
              <a:off x="1187140" y="4712835"/>
              <a:ext cx="5513697" cy="1420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60"/>
                </a:lnSpc>
              </a:pPr>
              <a:r>
                <a:rPr lang="en-US" sz="2200" dirty="0"/>
                <a:t>NH: m</a:t>
              </a:r>
              <a:r>
                <a:rPr lang="en-US" sz="2200" baseline="-25000" dirty="0"/>
                <a:t>1</a:t>
              </a:r>
              <a:r>
                <a:rPr lang="en-US" sz="2200" dirty="0"/>
                <a:t>=10</a:t>
              </a:r>
              <a:r>
                <a:rPr lang="en-US" sz="2200" baseline="30000" dirty="0"/>
                <a:t>-5</a:t>
              </a:r>
              <a:r>
                <a:rPr lang="en-US" sz="2200" dirty="0"/>
                <a:t> =&gt; v</a:t>
              </a:r>
              <a:r>
                <a:rPr lang="en-US" sz="2200" baseline="-25000" dirty="0"/>
                <a:t>1</a:t>
              </a:r>
              <a:r>
                <a:rPr lang="en-US" sz="2200" dirty="0"/>
                <a:t> ~ 1, v</a:t>
              </a:r>
              <a:r>
                <a:rPr lang="en-US" sz="2200" baseline="-25000" dirty="0"/>
                <a:t>2</a:t>
              </a:r>
              <a:r>
                <a:rPr lang="en-US" sz="2200" dirty="0"/>
                <a:t> ~1/5, v</a:t>
              </a:r>
              <a:r>
                <a:rPr lang="en-US" sz="2200" baseline="-25000" dirty="0"/>
                <a:t>3</a:t>
              </a:r>
              <a:r>
                <a:rPr lang="en-US" sz="2200" dirty="0"/>
                <a:t> ~ 1/20</a:t>
              </a:r>
            </a:p>
            <a:p>
              <a:pPr>
                <a:lnSpc>
                  <a:spcPts val="2860"/>
                </a:lnSpc>
              </a:pPr>
              <a:r>
                <a:rPr lang="en-US" sz="2200" dirty="0"/>
                <a:t>IH:  m</a:t>
              </a:r>
              <a:r>
                <a:rPr lang="en-US" sz="2200" baseline="-25000" dirty="0"/>
                <a:t>1</a:t>
              </a:r>
              <a:r>
                <a:rPr lang="en-US" sz="2200" dirty="0"/>
                <a:t>=10</a:t>
              </a:r>
              <a:r>
                <a:rPr lang="en-US" sz="2200" baseline="30000" dirty="0"/>
                <a:t>-5</a:t>
              </a:r>
              <a:r>
                <a:rPr lang="en-US" sz="2200" dirty="0"/>
                <a:t> =&gt;  v</a:t>
              </a:r>
              <a:r>
                <a:rPr lang="en-US" sz="2200" baseline="-25000" dirty="0"/>
                <a:t>3</a:t>
              </a:r>
              <a:r>
                <a:rPr lang="en-US" sz="2200" dirty="0"/>
                <a:t> ~ 1 , v</a:t>
              </a:r>
              <a:r>
                <a:rPr lang="en-US" sz="2200" baseline="-25000" dirty="0"/>
                <a:t>1</a:t>
              </a:r>
              <a:r>
                <a:rPr lang="en-US" sz="2200" dirty="0"/>
                <a:t> ~ v</a:t>
              </a:r>
              <a:r>
                <a:rPr lang="en-US" sz="2200" baseline="-25000" dirty="0"/>
                <a:t>2</a:t>
              </a:r>
              <a:r>
                <a:rPr lang="en-US" sz="2200" dirty="0"/>
                <a:t> ~ 1/20</a:t>
              </a:r>
            </a:p>
            <a:p>
              <a:endParaRPr lang="en-US" sz="2000" dirty="0"/>
            </a:p>
            <a:p>
              <a:endParaRPr lang="en-US" dirty="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0CDC26C-0B84-D640-A9C2-F102125810B6}"/>
                </a:ext>
              </a:extLst>
            </p:cNvPr>
            <p:cNvSpPr/>
            <p:nvPr/>
          </p:nvSpPr>
          <p:spPr>
            <a:xfrm>
              <a:off x="879998" y="4644540"/>
              <a:ext cx="5820844" cy="98473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DEE4FD-7320-0742-84E8-6EF901EB7CD6}"/>
              </a:ext>
            </a:extLst>
          </p:cNvPr>
          <p:cNvGrpSpPr/>
          <p:nvPr/>
        </p:nvGrpSpPr>
        <p:grpSpPr>
          <a:xfrm>
            <a:off x="169842" y="774980"/>
            <a:ext cx="3824473" cy="2156079"/>
            <a:chOff x="355586" y="612100"/>
            <a:chExt cx="3824473" cy="21560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90B423-F397-054B-9702-92F0F62D5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586" y="612100"/>
              <a:ext cx="3824473" cy="215607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877177-1364-D348-BB4D-D0311E19F29E}"/>
                </a:ext>
              </a:extLst>
            </p:cNvPr>
            <p:cNvSpPr txBox="1"/>
            <p:nvPr/>
          </p:nvSpPr>
          <p:spPr>
            <a:xfrm>
              <a:off x="2001520" y="1849120"/>
              <a:ext cx="487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3620FF"/>
                  </a:solidFill>
                </a:rPr>
                <a:t>T</a:t>
              </a:r>
              <a:r>
                <a:rPr lang="en-US" i="1" baseline="-25000" dirty="0">
                  <a:solidFill>
                    <a:srgbClr val="3620FF"/>
                  </a:solidFill>
                </a:rPr>
                <a:t>v0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D5E251-1B9C-584B-92A0-8D3D1ED72853}"/>
                </a:ext>
              </a:extLst>
            </p:cNvPr>
            <p:cNvCxnSpPr>
              <a:cxnSpLocks/>
            </p:cNvCxnSpPr>
            <p:nvPr/>
          </p:nvCxnSpPr>
          <p:spPr>
            <a:xfrm>
              <a:off x="1762502" y="2213214"/>
              <a:ext cx="1204218" cy="747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6327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5AB64-B041-7E45-B54A-075D90EE5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0" y="195247"/>
            <a:ext cx="6208273" cy="3476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DCFB48-694C-044A-8075-59AB815FE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84" y="3743320"/>
            <a:ext cx="5334016" cy="3000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4F2E6-E5E5-5C4E-91AA-6DE1DF652A04}"/>
              </a:ext>
            </a:extLst>
          </p:cNvPr>
          <p:cNvSpPr txBox="1"/>
          <p:nvPr/>
        </p:nvSpPr>
        <p:spPr>
          <a:xfrm>
            <a:off x="7015159" y="1228729"/>
            <a:ext cx="1997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Is 3 heaviest </a:t>
            </a:r>
          </a:p>
          <a:p>
            <a:r>
              <a:rPr lang="en-US" sz="2400" dirty="0"/>
              <a:t>or lightest?</a:t>
            </a:r>
          </a:p>
        </p:txBody>
      </p:sp>
    </p:spTree>
    <p:extLst>
      <p:ext uri="{BB962C8B-B14F-4D97-AF65-F5344CB8AC3E}">
        <p14:creationId xmlns:p14="http://schemas.microsoft.com/office/powerpoint/2010/main" val="423228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41CF3C-AC0D-2242-836C-3C912ADD4B4E}"/>
              </a:ext>
            </a:extLst>
          </p:cNvPr>
          <p:cNvSpPr txBox="1"/>
          <p:nvPr/>
        </p:nvSpPr>
        <p:spPr>
          <a:xfrm>
            <a:off x="524656" y="3132942"/>
            <a:ext cx="743479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As universe expands: </a:t>
            </a:r>
          </a:p>
          <a:p>
            <a:r>
              <a:rPr lang="en-US" sz="2200" dirty="0"/>
              <a:t>scale factor </a:t>
            </a:r>
            <a:r>
              <a:rPr lang="en-US" sz="2200" i="1" dirty="0">
                <a:solidFill>
                  <a:srgbClr val="FFFF00"/>
                </a:solidFill>
              </a:rPr>
              <a:t>a</a:t>
            </a:r>
            <a:r>
              <a:rPr lang="en-US" sz="2200" dirty="0"/>
              <a:t> grows from ~10</a:t>
            </a:r>
            <a:r>
              <a:rPr lang="en-US" sz="2200" baseline="30000" dirty="0"/>
              <a:t>-10   </a:t>
            </a:r>
            <a:r>
              <a:rPr lang="en-US" sz="2200" dirty="0"/>
              <a:t>at T =1 MeV to </a:t>
            </a:r>
            <a:r>
              <a:rPr lang="en-US" sz="2200" i="1" dirty="0"/>
              <a:t>a </a:t>
            </a:r>
            <a:r>
              <a:rPr lang="en-US" sz="2200" dirty="0"/>
              <a:t>=1 now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Were neutrinos to have remained in thermal equilibrium,   </a:t>
            </a:r>
          </a:p>
          <a:p>
            <a:r>
              <a:rPr lang="en-US" sz="2200" dirty="0"/>
              <a:t>                   </a:t>
            </a:r>
          </a:p>
          <a:p>
            <a:endParaRPr lang="en-US" sz="2200" dirty="0"/>
          </a:p>
          <a:p>
            <a:r>
              <a:rPr lang="en-US" sz="2200" dirty="0"/>
              <a:t>                                                  </a:t>
            </a:r>
          </a:p>
          <a:p>
            <a:r>
              <a:rPr lang="en-US" sz="2200" dirty="0"/>
              <a:t> and distribution would be non-relativistic!    </a:t>
            </a:r>
            <a:endParaRPr lang="en-US" sz="2200" dirty="0">
              <a:solidFill>
                <a:srgbClr val="FFFF00"/>
              </a:solidFill>
            </a:endParaRP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              </a:t>
            </a: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6465A8-AD14-8D46-9BFD-EEBC4052EAE1}"/>
              </a:ext>
            </a:extLst>
          </p:cNvPr>
          <p:cNvSpPr txBox="1"/>
          <p:nvPr/>
        </p:nvSpPr>
        <p:spPr>
          <a:xfrm>
            <a:off x="747398" y="1942722"/>
            <a:ext cx="8004745" cy="829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40"/>
              </a:lnSpc>
            </a:pPr>
            <a:r>
              <a:rPr lang="en-US" sz="2200" dirty="0"/>
              <a:t>Since </a:t>
            </a:r>
            <a:r>
              <a:rPr lang="en-US" sz="2200" i="1" dirty="0"/>
              <a:t>p &gt;&gt;&gt; m</a:t>
            </a:r>
            <a:r>
              <a:rPr lang="en-US" sz="2200" i="1" baseline="-25000" dirty="0"/>
              <a:t>i  </a:t>
            </a:r>
            <a:r>
              <a:rPr lang="en-US" sz="2200" dirty="0"/>
              <a:t> have </a:t>
            </a:r>
            <a:r>
              <a:rPr lang="en-US" sz="2200" i="1" dirty="0"/>
              <a:t>p/</a:t>
            </a:r>
            <a:r>
              <a:rPr lang="en-US" sz="2200" i="1" dirty="0" err="1"/>
              <a:t>T</a:t>
            </a:r>
            <a:r>
              <a:rPr lang="en-US" sz="2200" baseline="-25000" dirty="0" err="1"/>
              <a:t>e</a:t>
            </a:r>
            <a:r>
              <a:rPr lang="en-US" sz="2200" dirty="0"/>
              <a:t> =&gt; relativistic distribution</a:t>
            </a:r>
          </a:p>
          <a:p>
            <a:pPr>
              <a:lnSpc>
                <a:spcPts val="3040"/>
              </a:lnSpc>
            </a:pPr>
            <a:r>
              <a:rPr lang="en-US" sz="2200" dirty="0">
                <a:solidFill>
                  <a:srgbClr val="FFFF00"/>
                </a:solidFill>
              </a:rPr>
              <a:t>Does not change since neutrinos are decoupled</a:t>
            </a:r>
            <a:r>
              <a:rPr lang="en-US" sz="2200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DD290-5E79-7741-8173-DF1C48D48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55" y="4126832"/>
            <a:ext cx="3148784" cy="3188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9FC9B6-1EB8-BD4E-ABAB-6C04AE175EB7}"/>
              </a:ext>
            </a:extLst>
          </p:cNvPr>
          <p:cNvSpPr txBox="1"/>
          <p:nvPr/>
        </p:nvSpPr>
        <p:spPr>
          <a:xfrm>
            <a:off x="182497" y="210453"/>
            <a:ext cx="56012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Electron neutrino distribution at decoupling: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DD6842-180F-D646-9D8F-0EB10BFC6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32" y="767334"/>
            <a:ext cx="3029210" cy="876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7FE006-8971-FB4E-A007-74759E699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231" y="939852"/>
            <a:ext cx="2888633" cy="5777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885B7E-97EB-3843-AB6F-B2DBE1BFCF9C}"/>
              </a:ext>
            </a:extLst>
          </p:cNvPr>
          <p:cNvSpPr/>
          <p:nvPr/>
        </p:nvSpPr>
        <p:spPr>
          <a:xfrm>
            <a:off x="5624963" y="4087303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solidFill>
                  <a:srgbClr val="FFFF00"/>
                </a:solidFill>
              </a:rPr>
              <a:t> 0 = now</a:t>
            </a:r>
            <a:r>
              <a:rPr lang="en-US" dirty="0"/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0A106D-5290-174E-9608-EF9241479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757" y="5355889"/>
            <a:ext cx="4191031" cy="68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93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C80B3F-3D8A-834F-9781-0DF5A1CF9352}"/>
              </a:ext>
            </a:extLst>
          </p:cNvPr>
          <p:cNvSpPr txBox="1"/>
          <p:nvPr/>
        </p:nvSpPr>
        <p:spPr>
          <a:xfrm>
            <a:off x="385754" y="314322"/>
            <a:ext cx="8454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Neutrino propagation in an expanding universe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CF4D8-2D3A-554E-9399-7A2154A5DABA}"/>
              </a:ext>
            </a:extLst>
          </p:cNvPr>
          <p:cNvSpPr txBox="1"/>
          <p:nvPr/>
        </p:nvSpPr>
        <p:spPr>
          <a:xfrm>
            <a:off x="171444" y="1057269"/>
            <a:ext cx="89290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Metric of expanding universe with weak gravitational inhomogeneities: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59544A-37BE-BE49-AB04-7063224C8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992" y="1665733"/>
            <a:ext cx="5254016" cy="326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B06DE5-2269-D94D-9322-86C570E62B76}"/>
              </a:ext>
            </a:extLst>
          </p:cNvPr>
          <p:cNvSpPr txBox="1"/>
          <p:nvPr/>
        </p:nvSpPr>
        <p:spPr>
          <a:xfrm>
            <a:off x="485771" y="2171698"/>
            <a:ext cx="804739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 = scale factor grows from  ~10</a:t>
            </a:r>
            <a:r>
              <a:rPr lang="en-US" sz="2200" baseline="30000" dirty="0"/>
              <a:t>-10   </a:t>
            </a:r>
            <a:r>
              <a:rPr lang="en-US" sz="2200" dirty="0"/>
              <a:t>at T =1 MeV to a=1 now</a:t>
            </a:r>
          </a:p>
          <a:p>
            <a:r>
              <a:rPr lang="en-US" sz="2200" dirty="0"/>
              <a:t>u = conformal time,  </a:t>
            </a:r>
            <a:r>
              <a:rPr lang="en-US" sz="2200" dirty="0" err="1"/>
              <a:t>dt</a:t>
            </a:r>
            <a:r>
              <a:rPr lang="en-US" sz="2200" dirty="0"/>
              <a:t> = a du</a:t>
            </a:r>
          </a:p>
          <a:p>
            <a:r>
              <a:rPr lang="en-US" sz="2200" dirty="0"/>
              <a:t>x = comoving spatial coordinates</a:t>
            </a:r>
          </a:p>
          <a:p>
            <a:r>
              <a:rPr lang="en-US" sz="2200" dirty="0"/>
              <a:t> </a:t>
            </a:r>
          </a:p>
          <a:p>
            <a:r>
              <a:rPr lang="el-GR" sz="2200" dirty="0"/>
              <a:t>Φ</a:t>
            </a:r>
            <a:r>
              <a:rPr lang="en-US" sz="2200" dirty="0"/>
              <a:t> = weak potential, driven by density and pressure fluctuations</a:t>
            </a:r>
          </a:p>
          <a:p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1FE7C5-8EE5-4640-8590-6532B92E8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267" y="4080341"/>
            <a:ext cx="4493091" cy="32611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71C9281-BB99-914A-8374-47FC4AB2829D}"/>
              </a:ext>
            </a:extLst>
          </p:cNvPr>
          <p:cNvGrpSpPr/>
          <p:nvPr/>
        </p:nvGrpSpPr>
        <p:grpSpPr>
          <a:xfrm>
            <a:off x="200015" y="6143635"/>
            <a:ext cx="8253745" cy="400110"/>
            <a:chOff x="200015" y="5743581"/>
            <a:chExt cx="8253745" cy="4001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171A3E-5971-0642-ABCD-A0C637E908E3}"/>
                </a:ext>
              </a:extLst>
            </p:cNvPr>
            <p:cNvSpPr txBox="1"/>
            <p:nvPr/>
          </p:nvSpPr>
          <p:spPr>
            <a:xfrm>
              <a:off x="200015" y="5743581"/>
              <a:ext cx="5829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Matter dominated era, from redshift ~ 10</a:t>
              </a:r>
              <a:r>
                <a:rPr lang="en-US" sz="2000" baseline="30000" dirty="0"/>
                <a:t>4  </a:t>
              </a:r>
              <a:r>
                <a:rPr lang="en-US" sz="2000" dirty="0"/>
                <a:t>to now,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6F1D05-68FE-7E41-9755-6F9879265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9514" y="5754253"/>
              <a:ext cx="2334246" cy="35013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C5C734-E8C2-7644-9BAE-12095B8053D4}"/>
              </a:ext>
            </a:extLst>
          </p:cNvPr>
          <p:cNvGrpSpPr/>
          <p:nvPr/>
        </p:nvGrpSpPr>
        <p:grpSpPr>
          <a:xfrm>
            <a:off x="171441" y="5243511"/>
            <a:ext cx="8226380" cy="760865"/>
            <a:chOff x="171441" y="5243511"/>
            <a:chExt cx="8226380" cy="7608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8B47FA-E530-1740-BCC1-7D3673730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6861" y="5654242"/>
              <a:ext cx="2450960" cy="350134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D8B1531-B8C4-1947-8881-DFFB37962C5E}"/>
                </a:ext>
              </a:extLst>
            </p:cNvPr>
            <p:cNvGrpSpPr/>
            <p:nvPr/>
          </p:nvGrpSpPr>
          <p:grpSpPr>
            <a:xfrm>
              <a:off x="171441" y="5243511"/>
              <a:ext cx="7178568" cy="400110"/>
              <a:chOff x="171441" y="5243511"/>
              <a:chExt cx="7178568" cy="40011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BB1337-8469-2F48-A9F2-200F8D86DCD1}"/>
                  </a:ext>
                </a:extLst>
              </p:cNvPr>
              <p:cNvSpPr txBox="1"/>
              <p:nvPr/>
            </p:nvSpPr>
            <p:spPr>
              <a:xfrm>
                <a:off x="171441" y="5243511"/>
                <a:ext cx="71785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Radiation dominated era (                ) , down to redshift ~ 10</a:t>
                </a:r>
                <a:r>
                  <a:rPr lang="en-US" sz="2000" baseline="30000" dirty="0"/>
                  <a:t>4</a:t>
                </a:r>
                <a:r>
                  <a:rPr lang="en-US" sz="2000" dirty="0"/>
                  <a:t> :</a:t>
                </a:r>
                <a:endParaRPr lang="en-US" sz="2000" baseline="30000" dirty="0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2A80BD7-D855-5140-B351-F3E67F99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1574" y="5325205"/>
                <a:ext cx="954921" cy="265260"/>
              </a:xfrm>
              <a:prstGeom prst="rect">
                <a:avLst/>
              </a:prstGeom>
            </p:spPr>
          </p:pic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480E56F-954C-084B-BE71-F47D5A022BA1}"/>
              </a:ext>
            </a:extLst>
          </p:cNvPr>
          <p:cNvSpPr/>
          <p:nvPr/>
        </p:nvSpPr>
        <p:spPr>
          <a:xfrm>
            <a:off x="472698" y="4658797"/>
            <a:ext cx="5498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rgbClr val="FFFF00"/>
                </a:solidFill>
              </a:rPr>
              <a:t>Φ</a:t>
            </a:r>
            <a:r>
              <a:rPr lang="en-US" sz="2000" dirty="0">
                <a:solidFill>
                  <a:srgbClr val="FFFF00"/>
                </a:solidFill>
              </a:rPr>
              <a:t>(x) independent of </a:t>
            </a:r>
            <a:r>
              <a:rPr lang="en-US" sz="2000" i="1" dirty="0">
                <a:solidFill>
                  <a:srgbClr val="FFFF00"/>
                </a:solidFill>
              </a:rPr>
              <a:t>a</a:t>
            </a:r>
            <a:r>
              <a:rPr lang="en-US" sz="2000" dirty="0">
                <a:solidFill>
                  <a:srgbClr val="FFFF00"/>
                </a:solidFill>
              </a:rPr>
              <a:t>, at long wavelengths      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A54D4D3-805A-4748-8090-AB443E4282E4}"/>
              </a:ext>
            </a:extLst>
          </p:cNvPr>
          <p:cNvSpPr/>
          <p:nvPr/>
        </p:nvSpPr>
        <p:spPr>
          <a:xfrm>
            <a:off x="1625737" y="1513057"/>
            <a:ext cx="5846627" cy="6054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7E29E0-8B9C-BA45-8274-BA5AFB97E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427" y="4695236"/>
            <a:ext cx="1218800" cy="2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54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5C8FA1-AA85-F744-BBAC-565A64A23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98" y="906912"/>
            <a:ext cx="5552770" cy="4676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761BF6-03C8-1C49-A210-C894AFD395A7}"/>
              </a:ext>
            </a:extLst>
          </p:cNvPr>
          <p:cNvSpPr txBox="1"/>
          <p:nvPr/>
        </p:nvSpPr>
        <p:spPr>
          <a:xfrm>
            <a:off x="764088" y="5643957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Flammarion 1888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8509A-9CC3-6E4E-BD27-F26EBC11676D}"/>
              </a:ext>
            </a:extLst>
          </p:cNvPr>
          <p:cNvSpPr txBox="1"/>
          <p:nvPr/>
        </p:nvSpPr>
        <p:spPr>
          <a:xfrm>
            <a:off x="5912287" y="973848"/>
            <a:ext cx="31565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Neutrinos 101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FF00"/>
                </a:solidFill>
              </a:rPr>
              <a:t>Neutrino magnetic moments &amp; spin precession</a:t>
            </a:r>
          </a:p>
          <a:p>
            <a:endParaRPr lang="en-US" sz="2400" dirty="0"/>
          </a:p>
          <a:p>
            <a:r>
              <a:rPr lang="en-US" sz="2400" dirty="0"/>
              <a:t>Gravitational inhomogeneities &amp; spin precession</a:t>
            </a:r>
          </a:p>
          <a:p>
            <a:endParaRPr lang="en-US" sz="2400" dirty="0"/>
          </a:p>
          <a:p>
            <a:r>
              <a:rPr lang="en-US" sz="2400" dirty="0"/>
              <a:t>Detection of relic neutrinos</a:t>
            </a:r>
          </a:p>
        </p:txBody>
      </p:sp>
    </p:spTree>
    <p:extLst>
      <p:ext uri="{BB962C8B-B14F-4D97-AF65-F5344CB8AC3E}">
        <p14:creationId xmlns:p14="http://schemas.microsoft.com/office/powerpoint/2010/main" val="1904980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81BEA3-1829-E743-946B-02EAB73453AA}"/>
              </a:ext>
            </a:extLst>
          </p:cNvPr>
          <p:cNvSpPr txBox="1"/>
          <p:nvPr/>
        </p:nvSpPr>
        <p:spPr>
          <a:xfrm>
            <a:off x="1334349" y="184424"/>
            <a:ext cx="62279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Rotation of neutrino spins in magnetic fields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via neutrino magnetic moment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BA7C44-1885-5C47-AB18-4AD42F7DE279}"/>
              </a:ext>
            </a:extLst>
          </p:cNvPr>
          <p:cNvSpPr txBox="1"/>
          <p:nvPr/>
        </p:nvSpPr>
        <p:spPr>
          <a:xfrm>
            <a:off x="3003811" y="1272548"/>
            <a:ext cx="53687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Standard model processes lead to a non-zero</a:t>
            </a:r>
          </a:p>
          <a:p>
            <a:r>
              <a:rPr lang="en-US" sz="2000" dirty="0"/>
              <a:t>neutrino magnetic moment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97F473-B7F6-754A-B7B9-BE1411BC6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395" y="3506735"/>
            <a:ext cx="2543977" cy="3417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1E568A-C2F2-D249-82A1-8ACBA7D7E6A2}"/>
              </a:ext>
            </a:extLst>
          </p:cNvPr>
          <p:cNvSpPr txBox="1"/>
          <p:nvPr/>
        </p:nvSpPr>
        <p:spPr>
          <a:xfrm>
            <a:off x="134495" y="4790491"/>
            <a:ext cx="1859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98FF5B"/>
                </a:solidFill>
              </a:rPr>
              <a:t>Upper bounds</a:t>
            </a:r>
            <a:r>
              <a:rPr lang="en-US" dirty="0">
                <a:solidFill>
                  <a:srgbClr val="98FF5B"/>
                </a:solidFill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47FE19-9341-2749-BA41-1E4313694887}"/>
              </a:ext>
            </a:extLst>
          </p:cNvPr>
          <p:cNvSpPr txBox="1"/>
          <p:nvPr/>
        </p:nvSpPr>
        <p:spPr>
          <a:xfrm>
            <a:off x="285747" y="5857855"/>
            <a:ext cx="8135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Theoretical “naturalness” bound:</a:t>
            </a:r>
          </a:p>
          <a:p>
            <a:r>
              <a:rPr lang="en-US" i="1" dirty="0"/>
              <a:t>Bell et al. PRL 2005</a:t>
            </a:r>
          </a:p>
          <a:p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65A04B-DACB-874D-818D-0C524EFE6FBA}"/>
              </a:ext>
            </a:extLst>
          </p:cNvPr>
          <p:cNvSpPr txBox="1"/>
          <p:nvPr/>
        </p:nvSpPr>
        <p:spPr>
          <a:xfrm>
            <a:off x="277540" y="4145548"/>
            <a:ext cx="7359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But the magnetic moment could be much larger (BSM physics!)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57AE47-42F3-8747-BB69-F7A7B2C43EFA}"/>
              </a:ext>
            </a:extLst>
          </p:cNvPr>
          <p:cNvGrpSpPr/>
          <p:nvPr/>
        </p:nvGrpSpPr>
        <p:grpSpPr>
          <a:xfrm>
            <a:off x="1986465" y="4688914"/>
            <a:ext cx="7939513" cy="414975"/>
            <a:chOff x="1986465" y="4668165"/>
            <a:chExt cx="7939513" cy="45647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D8293A-2A90-214F-9C59-D0ABEC3F5B5F}"/>
                </a:ext>
              </a:extLst>
            </p:cNvPr>
            <p:cNvSpPr txBox="1"/>
            <p:nvPr/>
          </p:nvSpPr>
          <p:spPr>
            <a:xfrm>
              <a:off x="4282410" y="4668165"/>
              <a:ext cx="5643568" cy="456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GEMMA Kalinin reactor </a:t>
              </a:r>
              <a:r>
                <a:rPr lang="en-US" dirty="0" err="1"/>
                <a:t>expt</a:t>
              </a:r>
              <a:r>
                <a:rPr lang="en-US" dirty="0"/>
                <a:t> (2010)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16AD6D1-082B-FB4D-8F3E-3F7586D22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3683" y="4875339"/>
              <a:ext cx="771777" cy="22940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E4E09A8-F02A-1044-879F-A9EC6088F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6465" y="4800060"/>
              <a:ext cx="2297923" cy="29972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3124BA3-4A5B-3D4C-9C47-D7026039D1E6}"/>
              </a:ext>
            </a:extLst>
          </p:cNvPr>
          <p:cNvGrpSpPr/>
          <p:nvPr/>
        </p:nvGrpSpPr>
        <p:grpSpPr>
          <a:xfrm>
            <a:off x="2007312" y="5167538"/>
            <a:ext cx="5912701" cy="646331"/>
            <a:chOff x="2064464" y="5167538"/>
            <a:chExt cx="5912701" cy="6463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A5E7C9-04F5-B74E-9BDA-0425E35A9E3C}"/>
                </a:ext>
              </a:extLst>
            </p:cNvPr>
            <p:cNvSpPr txBox="1"/>
            <p:nvPr/>
          </p:nvSpPr>
          <p:spPr>
            <a:xfrm>
              <a:off x="4432605" y="5167538"/>
              <a:ext cx="35445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Borexino</a:t>
              </a:r>
              <a:r>
                <a:rPr lang="en-US" dirty="0"/>
                <a:t> (2017, solar                 )</a:t>
              </a:r>
              <a:endParaRPr lang="en-US" baseline="30000" dirty="0"/>
            </a:p>
            <a:p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52AEEC-7A57-8242-B68D-1FCF2D6E2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8158" y="5260098"/>
              <a:ext cx="867528" cy="23659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4335B0-CFCB-1541-80C0-9098B419D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64464" y="5187625"/>
              <a:ext cx="2338779" cy="29646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6E4A4D7-EFC4-6244-937E-F62ACDCBD7B3}"/>
              </a:ext>
            </a:extLst>
          </p:cNvPr>
          <p:cNvSpPr txBox="1"/>
          <p:nvPr/>
        </p:nvSpPr>
        <p:spPr>
          <a:xfrm>
            <a:off x="5429259" y="2614605"/>
            <a:ext cx="2764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Fujikawa-Schrock PRL 1980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1F5968-E119-E947-A4B9-6B74EE8F18A8}"/>
              </a:ext>
            </a:extLst>
          </p:cNvPr>
          <p:cNvGrpSpPr/>
          <p:nvPr/>
        </p:nvGrpSpPr>
        <p:grpSpPr>
          <a:xfrm>
            <a:off x="3902299" y="3018681"/>
            <a:ext cx="4099149" cy="400110"/>
            <a:chOff x="3902299" y="3018681"/>
            <a:chExt cx="4099149" cy="40011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CD4ECB9-7593-5D4E-B371-AB1AC8A15DD6}"/>
                </a:ext>
              </a:extLst>
            </p:cNvPr>
            <p:cNvGrpSpPr/>
            <p:nvPr/>
          </p:nvGrpSpPr>
          <p:grpSpPr>
            <a:xfrm>
              <a:off x="3902299" y="3018681"/>
              <a:ext cx="2729358" cy="400110"/>
              <a:chOff x="4713668" y="3435839"/>
              <a:chExt cx="2729358" cy="40011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0255485-CAAE-A24D-966A-937293B39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13668" y="3564676"/>
                <a:ext cx="444318" cy="22215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77673A-2D70-F44F-B6CB-D282C01D5A05}"/>
                  </a:ext>
                </a:extLst>
              </p:cNvPr>
              <p:cNvSpPr txBox="1"/>
              <p:nvPr/>
            </p:nvSpPr>
            <p:spPr>
              <a:xfrm>
                <a:off x="5307505" y="3435839"/>
                <a:ext cx="21355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= </a:t>
                </a:r>
                <a:r>
                  <a:rPr lang="en-US" sz="2000" dirty="0"/>
                  <a:t>Bohr magneton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5923B61-69BC-5648-A53A-6DB9C823C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86133" y="3053596"/>
              <a:ext cx="1315315" cy="350753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FF32E64-DB08-8F44-8278-EE64C62ADF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3727" y="5895389"/>
            <a:ext cx="2108195" cy="2964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1D8B5E-F028-F245-9A36-D8DB0EAEB1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787" y="1449289"/>
            <a:ext cx="2618902" cy="2126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130FC8-0F49-494D-8D11-13E474835A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4528" y="2030207"/>
            <a:ext cx="4315211" cy="62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93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55D74C-6EE0-204F-832B-CFD472147279}"/>
              </a:ext>
            </a:extLst>
          </p:cNvPr>
          <p:cNvSpPr txBox="1"/>
          <p:nvPr/>
        </p:nvSpPr>
        <p:spPr>
          <a:xfrm>
            <a:off x="714378" y="257170"/>
            <a:ext cx="7415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Diagonal vs. transition magnetic moments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26E938-5110-0D4F-92C7-D4FA371057AE}"/>
              </a:ext>
            </a:extLst>
          </p:cNvPr>
          <p:cNvSpPr txBox="1"/>
          <p:nvPr/>
        </p:nvSpPr>
        <p:spPr>
          <a:xfrm>
            <a:off x="200013" y="3543316"/>
            <a:ext cx="870783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Dirac neutrinos can have both diagonal and transition moments.</a:t>
            </a:r>
          </a:p>
          <a:p>
            <a:endParaRPr lang="en-US" sz="2200" dirty="0"/>
          </a:p>
          <a:p>
            <a:r>
              <a:rPr lang="en-US" sz="2200" dirty="0"/>
              <a:t>Diagonal moments of </a:t>
            </a:r>
            <a:r>
              <a:rPr lang="en-US" sz="2200" dirty="0" err="1"/>
              <a:t>Majorana</a:t>
            </a:r>
            <a:r>
              <a:rPr lang="en-US" sz="2200" dirty="0"/>
              <a:t> neutrinos identically zero; </a:t>
            </a:r>
          </a:p>
          <a:p>
            <a:r>
              <a:rPr lang="en-US" sz="2200" dirty="0"/>
              <a:t> only transition moments:</a:t>
            </a:r>
          </a:p>
          <a:p>
            <a:endParaRPr lang="en-US" sz="2200" dirty="0"/>
          </a:p>
          <a:p>
            <a:r>
              <a:rPr lang="en-US" sz="2200" dirty="0"/>
              <a:t>Propagation through cosmic and galactic magnetic fields cannot</a:t>
            </a:r>
          </a:p>
          <a:p>
            <a:r>
              <a:rPr lang="en-US" sz="2200" dirty="0"/>
              <a:t>change neutrino mass state.  Too slowly varying.</a:t>
            </a:r>
          </a:p>
          <a:p>
            <a:endParaRPr lang="en-US" sz="2200" dirty="0"/>
          </a:p>
          <a:p>
            <a:r>
              <a:rPr lang="en-US" sz="2200" dirty="0">
                <a:solidFill>
                  <a:srgbClr val="FFFF00"/>
                </a:solidFill>
              </a:rPr>
              <a:t>Only Dirac neutrinos can have helicities changed by magnetic fields</a:t>
            </a:r>
            <a:r>
              <a:rPr lang="en-US" sz="22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160CEF-AB08-8447-B96A-DBA8FAEC3281}"/>
              </a:ext>
            </a:extLst>
          </p:cNvPr>
          <p:cNvSpPr txBox="1"/>
          <p:nvPr/>
        </p:nvSpPr>
        <p:spPr>
          <a:xfrm>
            <a:off x="214292" y="3003637"/>
            <a:ext cx="55082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6EE00A"/>
                </a:solidFill>
              </a:rPr>
              <a:t>Are neutrinos Dirac or </a:t>
            </a:r>
            <a:r>
              <a:rPr lang="en-US" sz="2200" dirty="0" err="1">
                <a:solidFill>
                  <a:srgbClr val="6EE00A"/>
                </a:solidFill>
              </a:rPr>
              <a:t>Majorana</a:t>
            </a:r>
            <a:r>
              <a:rPr lang="en-US" sz="2200" dirty="0">
                <a:solidFill>
                  <a:srgbClr val="6EE00A"/>
                </a:solidFill>
              </a:rPr>
              <a:t> fermions?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CBFE1-72C9-604A-98EE-45D2BF2DE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27" y="963500"/>
            <a:ext cx="2341670" cy="1901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9050F1-B792-C949-9CE1-20CA6DD33C89}"/>
              </a:ext>
            </a:extLst>
          </p:cNvPr>
          <p:cNvSpPr txBox="1"/>
          <p:nvPr/>
        </p:nvSpPr>
        <p:spPr>
          <a:xfrm>
            <a:off x="2800335" y="1014409"/>
            <a:ext cx="638508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Diagonal</a:t>
            </a:r>
            <a:r>
              <a:rPr lang="en-US" sz="2200" dirty="0"/>
              <a:t>:  interaction with magnetic field between</a:t>
            </a:r>
          </a:p>
          <a:p>
            <a:r>
              <a:rPr lang="en-US" sz="2200" dirty="0"/>
              <a:t>equal mass states (neutrino m</a:t>
            </a:r>
            <a:r>
              <a:rPr lang="en-US" sz="2200" baseline="-25000" dirty="0"/>
              <a:t>1</a:t>
            </a:r>
            <a:r>
              <a:rPr lang="en-US" sz="2200" dirty="0"/>
              <a:t> = m</a:t>
            </a:r>
            <a:r>
              <a:rPr lang="en-US" sz="2200" baseline="-25000" dirty="0"/>
              <a:t>2</a:t>
            </a:r>
            <a:r>
              <a:rPr lang="en-US" sz="2200" dirty="0"/>
              <a:t>) </a:t>
            </a:r>
          </a:p>
          <a:p>
            <a:endParaRPr lang="en-US" sz="2200" dirty="0"/>
          </a:p>
          <a:p>
            <a:r>
              <a:rPr lang="en-US" sz="2200" dirty="0">
                <a:solidFill>
                  <a:srgbClr val="FFFF00"/>
                </a:solidFill>
              </a:rPr>
              <a:t>Transition: </a:t>
            </a:r>
            <a:r>
              <a:rPr lang="en-US" sz="2200" dirty="0"/>
              <a:t>interaction only between different </a:t>
            </a:r>
          </a:p>
          <a:p>
            <a:r>
              <a:rPr lang="en-US" sz="2200" dirty="0"/>
              <a:t>mass states (m</a:t>
            </a:r>
            <a:r>
              <a:rPr lang="en-US" sz="2200" baseline="-25000" dirty="0"/>
              <a:t>1</a:t>
            </a:r>
            <a:r>
              <a:rPr lang="en-US" sz="2200" dirty="0"/>
              <a:t> ≠ m</a:t>
            </a:r>
            <a:r>
              <a:rPr lang="en-US" sz="2200" baseline="-25000" dirty="0"/>
              <a:t>2</a:t>
            </a:r>
            <a:r>
              <a:rPr lang="en-US" sz="22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B22E8F-2999-3F47-9C8C-F25B5E313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938" y="4650202"/>
            <a:ext cx="3130713" cy="27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63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9CEC21-7CF8-2E46-9DCF-5B1A3BE7A114}"/>
              </a:ext>
            </a:extLst>
          </p:cNvPr>
          <p:cNvSpPr txBox="1"/>
          <p:nvPr/>
        </p:nvSpPr>
        <p:spPr>
          <a:xfrm>
            <a:off x="885826" y="200015"/>
            <a:ext cx="7100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      XENON1T experiment (in Gran </a:t>
            </a:r>
            <a:r>
              <a:rPr lang="en-US" sz="2400" b="1" dirty="0" err="1">
                <a:solidFill>
                  <a:srgbClr val="FFFF00"/>
                </a:solidFill>
              </a:rPr>
              <a:t>Sasso</a:t>
            </a:r>
            <a:r>
              <a:rPr lang="en-US" sz="2400" b="1" dirty="0">
                <a:solidFill>
                  <a:srgbClr val="FFFF00"/>
                </a:solidFill>
              </a:rPr>
              <a:t>)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BB349-FB64-1B44-9F54-E2C284036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41" y="4183055"/>
            <a:ext cx="3187700" cy="257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E392AD-2581-8343-811F-375703971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32" y="903278"/>
            <a:ext cx="4337939" cy="3111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3B2CDD-4C31-824E-B7E9-5AB80C466C47}"/>
              </a:ext>
            </a:extLst>
          </p:cNvPr>
          <p:cNvSpPr txBox="1"/>
          <p:nvPr/>
        </p:nvSpPr>
        <p:spPr>
          <a:xfrm>
            <a:off x="4886290" y="757219"/>
            <a:ext cx="397195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One ton TPC of liquid </a:t>
            </a:r>
            <a:r>
              <a:rPr lang="en-US" sz="2200" dirty="0" err="1"/>
              <a:t>Xe</a:t>
            </a:r>
            <a:endParaRPr lang="en-US" sz="2200" dirty="0"/>
          </a:p>
          <a:p>
            <a:r>
              <a:rPr lang="en-US" sz="2200" dirty="0"/>
              <a:t>Sees both electron</a:t>
            </a:r>
          </a:p>
          <a:p>
            <a:r>
              <a:rPr lang="en-US" sz="2200" dirty="0"/>
              <a:t>&amp; nuclear recoils </a:t>
            </a:r>
          </a:p>
          <a:p>
            <a:endParaRPr lang="en-US" sz="2200" dirty="0"/>
          </a:p>
          <a:p>
            <a:r>
              <a:rPr lang="en-US" sz="2200" dirty="0"/>
              <a:t>Search for WIMPS (weakly interacting massive particles) &amp; other dark matter.</a:t>
            </a:r>
          </a:p>
          <a:p>
            <a:r>
              <a:rPr lang="en-US" sz="2200" dirty="0"/>
              <a:t>Sensitive to physics beyond standard model: solar axions</a:t>
            </a:r>
          </a:p>
          <a:p>
            <a:r>
              <a:rPr lang="en-US" sz="2200" dirty="0"/>
              <a:t>bosonic dark matter,</a:t>
            </a:r>
          </a:p>
          <a:p>
            <a:r>
              <a:rPr lang="en-US" sz="2200" dirty="0">
                <a:solidFill>
                  <a:srgbClr val="6EE00A"/>
                </a:solidFill>
              </a:rPr>
              <a:t>magnetic moments of </a:t>
            </a:r>
          </a:p>
          <a:p>
            <a:r>
              <a:rPr lang="en-US" sz="2200" dirty="0">
                <a:solidFill>
                  <a:srgbClr val="6EE00A"/>
                </a:solidFill>
              </a:rPr>
              <a:t>solar neutrinos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47296-C431-B844-9BA3-A676020DFF4D}"/>
              </a:ext>
            </a:extLst>
          </p:cNvPr>
          <p:cNvSpPr txBox="1"/>
          <p:nvPr/>
        </p:nvSpPr>
        <p:spPr>
          <a:xfrm>
            <a:off x="3829045" y="5257804"/>
            <a:ext cx="441499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Excess of low energy electron events</a:t>
            </a:r>
          </a:p>
          <a:p>
            <a:r>
              <a:rPr lang="en-US" sz="2000" dirty="0"/>
              <a:t>1-7 </a:t>
            </a:r>
            <a:r>
              <a:rPr lang="en-US" sz="2000" dirty="0" err="1"/>
              <a:t>keV</a:t>
            </a:r>
            <a:r>
              <a:rPr lang="en-US" sz="2000" dirty="0"/>
              <a:t> over expected background</a:t>
            </a:r>
          </a:p>
          <a:p>
            <a:endParaRPr lang="en-US" sz="2000" dirty="0"/>
          </a:p>
          <a:p>
            <a:r>
              <a:rPr lang="en-US" i="1" dirty="0" err="1"/>
              <a:t>Aprile</a:t>
            </a:r>
            <a:r>
              <a:rPr lang="en-US" i="1" dirty="0"/>
              <a:t> et al. PR D 102, 072004 (2020)</a:t>
            </a:r>
            <a:endParaRPr lang="en-US" sz="2000" i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4259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9CEC21-7CF8-2E46-9DCF-5B1A3BE7A114}"/>
              </a:ext>
            </a:extLst>
          </p:cNvPr>
          <p:cNvSpPr txBox="1"/>
          <p:nvPr/>
        </p:nvSpPr>
        <p:spPr>
          <a:xfrm>
            <a:off x="153698" y="183621"/>
            <a:ext cx="9095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      </a:t>
            </a:r>
            <a:r>
              <a:rPr lang="en-US" sz="2800" b="1" dirty="0">
                <a:solidFill>
                  <a:srgbClr val="FFFF00"/>
                </a:solidFill>
              </a:rPr>
              <a:t>XENON1T low energy electron event excess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B431A-9844-F443-A671-B5F0C30D4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41" y="917549"/>
            <a:ext cx="3728968" cy="2562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903072-0F83-3743-B61D-D63BF97D8EDD}"/>
              </a:ext>
            </a:extLst>
          </p:cNvPr>
          <p:cNvSpPr txBox="1"/>
          <p:nvPr/>
        </p:nvSpPr>
        <p:spPr>
          <a:xfrm>
            <a:off x="4401532" y="928678"/>
            <a:ext cx="47424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explanations:</a:t>
            </a:r>
          </a:p>
          <a:p>
            <a:endParaRPr lang="en-US" sz="2200" dirty="0"/>
          </a:p>
          <a:p>
            <a:r>
              <a:rPr lang="en-US" sz="2200" dirty="0">
                <a:solidFill>
                  <a:srgbClr val="FFFF00"/>
                </a:solidFill>
              </a:rPr>
              <a:t>Large neutrino mag. moment (3.2</a:t>
            </a:r>
            <a:r>
              <a:rPr lang="el-GR" sz="2200" dirty="0">
                <a:solidFill>
                  <a:srgbClr val="FFFF00"/>
                </a:solidFill>
              </a:rPr>
              <a:t>σ</a:t>
            </a:r>
            <a:r>
              <a:rPr lang="en-US" sz="2200" dirty="0">
                <a:solidFill>
                  <a:srgbClr val="FFFF00"/>
                </a:solidFill>
              </a:rPr>
              <a:t>)</a:t>
            </a:r>
            <a:endParaRPr lang="en-US" sz="2200" dirty="0"/>
          </a:p>
          <a:p>
            <a:r>
              <a:rPr lang="en-US" sz="2200" dirty="0"/>
              <a:t>Solar axions (3.5</a:t>
            </a:r>
            <a:r>
              <a:rPr lang="el-GR" sz="2200" dirty="0"/>
              <a:t>σ</a:t>
            </a:r>
            <a:r>
              <a:rPr lang="en-US" sz="2200" dirty="0"/>
              <a:t>)</a:t>
            </a:r>
          </a:p>
          <a:p>
            <a:r>
              <a:rPr lang="en-US" sz="2200" dirty="0"/>
              <a:t>Tritium (in </a:t>
            </a:r>
            <a:r>
              <a:rPr lang="en-US" sz="2200" dirty="0" err="1"/>
              <a:t>Xe</a:t>
            </a:r>
            <a:r>
              <a:rPr lang="en-US" sz="2200" dirty="0"/>
              <a:t>) beta decays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66AD1D-7422-6D49-95D9-F61FFC6B51ED}"/>
              </a:ext>
            </a:extLst>
          </p:cNvPr>
          <p:cNvSpPr txBox="1"/>
          <p:nvPr/>
        </p:nvSpPr>
        <p:spPr>
          <a:xfrm>
            <a:off x="314328" y="5801336"/>
            <a:ext cx="7487947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40"/>
              </a:lnSpc>
            </a:pPr>
            <a:r>
              <a:rPr lang="en-US" sz="2200" dirty="0"/>
              <a:t>Beyond Standard Model physics</a:t>
            </a:r>
          </a:p>
          <a:p>
            <a:pPr>
              <a:lnSpc>
                <a:spcPts val="2140"/>
              </a:lnSpc>
            </a:pPr>
            <a:endParaRPr lang="en-US" sz="2200" dirty="0"/>
          </a:p>
          <a:p>
            <a:pPr>
              <a:lnSpc>
                <a:spcPts val="2140"/>
              </a:lnSpc>
            </a:pPr>
            <a:r>
              <a:rPr lang="en-US" sz="2200" dirty="0"/>
              <a:t>No information on whether diagonal or transition moment 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96C1E7-56D2-DC4D-9493-84BF4D86157C}"/>
              </a:ext>
            </a:extLst>
          </p:cNvPr>
          <p:cNvGrpSpPr/>
          <p:nvPr/>
        </p:nvGrpSpPr>
        <p:grpSpPr>
          <a:xfrm>
            <a:off x="4919564" y="3296297"/>
            <a:ext cx="4042798" cy="2742901"/>
            <a:chOff x="4528178" y="3067699"/>
            <a:chExt cx="4042798" cy="27429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B1F51A-0E3B-A845-98E9-5A0A520A3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8178" y="3067699"/>
              <a:ext cx="4042798" cy="2742901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451835E-03F0-AD4D-A903-B82E2285C77C}"/>
                </a:ext>
              </a:extLst>
            </p:cNvPr>
            <p:cNvSpPr/>
            <p:nvPr/>
          </p:nvSpPr>
          <p:spPr>
            <a:xfrm>
              <a:off x="7607808" y="3555801"/>
              <a:ext cx="633984" cy="869895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59F8DE-C8F2-A14D-9127-64E4DB0C390E}"/>
                </a:ext>
              </a:extLst>
            </p:cNvPr>
            <p:cNvSpPr txBox="1"/>
            <p:nvPr/>
          </p:nvSpPr>
          <p:spPr>
            <a:xfrm>
              <a:off x="5376672" y="4267200"/>
              <a:ext cx="11208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620FF"/>
                  </a:solidFill>
                </a:rPr>
                <a:t>magnetic</a:t>
              </a:r>
            </a:p>
            <a:p>
              <a:r>
                <a:rPr lang="en-US" dirty="0">
                  <a:solidFill>
                    <a:srgbClr val="3620FF"/>
                  </a:solidFill>
                </a:rPr>
                <a:t>moment</a:t>
              </a:r>
            </a:p>
            <a:p>
              <a:r>
                <a:rPr lang="en-US" dirty="0">
                  <a:solidFill>
                    <a:srgbClr val="3620FF"/>
                  </a:solidFill>
                </a:rPr>
                <a:t>bounds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D93A1AA-527D-E840-8FAB-F2AFF0441A83}"/>
              </a:ext>
            </a:extLst>
          </p:cNvPr>
          <p:cNvSpPr txBox="1"/>
          <p:nvPr/>
        </p:nvSpPr>
        <p:spPr>
          <a:xfrm>
            <a:off x="285747" y="4157660"/>
            <a:ext cx="42017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Excess consistent with neutrino </a:t>
            </a:r>
          </a:p>
          <a:p>
            <a:r>
              <a:rPr lang="en-US" sz="2200" dirty="0"/>
              <a:t>magnetic moment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198E942-AAAA-3E46-9A97-B0612948CA65}"/>
              </a:ext>
            </a:extLst>
          </p:cNvPr>
          <p:cNvSpPr/>
          <p:nvPr/>
        </p:nvSpPr>
        <p:spPr>
          <a:xfrm>
            <a:off x="285747" y="4138608"/>
            <a:ext cx="4115785" cy="13049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904EF-A658-FC45-9386-8B5FB0A53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27" y="4943544"/>
            <a:ext cx="3872726" cy="3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95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0C842C-6E60-5C4B-A833-B76F358613DC}"/>
              </a:ext>
            </a:extLst>
          </p:cNvPr>
          <p:cNvSpPr/>
          <p:nvPr/>
        </p:nvSpPr>
        <p:spPr>
          <a:xfrm>
            <a:off x="257166" y="264667"/>
            <a:ext cx="8458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Prior to about one second after the Big Bang neutrinos</a:t>
            </a:r>
          </a:p>
          <a:p>
            <a:r>
              <a:rPr lang="en-US" sz="2400" dirty="0"/>
              <a:t>(</a:t>
            </a:r>
            <a:r>
              <a:rPr lang="el-GR" sz="2400" dirty="0"/>
              <a:t>ν</a:t>
            </a:r>
            <a:r>
              <a:rPr lang="en-US" sz="2400" baseline="-25000" dirty="0"/>
              <a:t>e</a:t>
            </a:r>
            <a:r>
              <a:rPr lang="en-US" sz="2400" dirty="0"/>
              <a:t>,</a:t>
            </a:r>
            <a:r>
              <a:rPr lang="el-GR" sz="2400" dirty="0"/>
              <a:t> </a:t>
            </a:r>
            <a:r>
              <a:rPr lang="el-GR" sz="2400" dirty="0" err="1"/>
              <a:t>ν</a:t>
            </a:r>
            <a:r>
              <a:rPr lang="el-GR" sz="2400" baseline="-25000" dirty="0" err="1"/>
              <a:t>μ</a:t>
            </a:r>
            <a:r>
              <a:rPr lang="en-US" sz="2400" dirty="0"/>
              <a:t>,</a:t>
            </a:r>
            <a:r>
              <a:rPr lang="el-GR" sz="2400" dirty="0"/>
              <a:t> </a:t>
            </a:r>
            <a:r>
              <a:rPr lang="el-GR" sz="2400" dirty="0" err="1"/>
              <a:t>ν</a:t>
            </a:r>
            <a:r>
              <a:rPr lang="el-GR" sz="2400" baseline="-25000" dirty="0" err="1"/>
              <a:t>τ</a:t>
            </a:r>
            <a:r>
              <a:rPr lang="en-US" sz="2400" dirty="0"/>
              <a:t>) and antineutrinos were in thermal equilibrium with electrons and quarks.  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179364-B3C0-6C47-B953-F92C9D71F6AC}"/>
              </a:ext>
            </a:extLst>
          </p:cNvPr>
          <p:cNvGrpSpPr/>
          <p:nvPr/>
        </p:nvGrpSpPr>
        <p:grpSpPr>
          <a:xfrm>
            <a:off x="85703" y="1582098"/>
            <a:ext cx="5700737" cy="4738737"/>
            <a:chOff x="85703" y="1582098"/>
            <a:chExt cx="5700737" cy="47387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2D1F9C-FB16-CD47-A657-131B1576F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03" y="1582098"/>
              <a:ext cx="5700737" cy="4738737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5A5FEA8-7DED-1C44-884F-29DF4EFF84C9}"/>
                </a:ext>
              </a:extLst>
            </p:cNvPr>
            <p:cNvCxnSpPr>
              <a:cxnSpLocks/>
            </p:cNvCxnSpPr>
            <p:nvPr/>
          </p:nvCxnSpPr>
          <p:spPr>
            <a:xfrm>
              <a:off x="2772833" y="2314573"/>
              <a:ext cx="166148" cy="385769"/>
            </a:xfrm>
            <a:prstGeom prst="straightConnector1">
              <a:avLst/>
            </a:prstGeom>
            <a:ln w="603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28673C-623C-7D4F-AD41-A63412D364B3}"/>
                </a:ext>
              </a:extLst>
            </p:cNvPr>
            <p:cNvSpPr txBox="1"/>
            <p:nvPr/>
          </p:nvSpPr>
          <p:spPr>
            <a:xfrm>
              <a:off x="2743187" y="2085979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1 sec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262C1AA-9F4D-BD45-969F-7663AA9AD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0" y="3384550"/>
            <a:ext cx="812800" cy="889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AB20AF9-744B-7A4C-B48E-5258B9FDFCAB}"/>
              </a:ext>
            </a:extLst>
          </p:cNvPr>
          <p:cNvGrpSpPr/>
          <p:nvPr/>
        </p:nvGrpSpPr>
        <p:grpSpPr>
          <a:xfrm>
            <a:off x="6114694" y="1314432"/>
            <a:ext cx="3150557" cy="6001643"/>
            <a:chOff x="6114694" y="1314432"/>
            <a:chExt cx="3150557" cy="600164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1F6BC0-96B6-BA46-9F7E-C365F740B98C}"/>
                </a:ext>
              </a:extLst>
            </p:cNvPr>
            <p:cNvSpPr txBox="1"/>
            <p:nvPr/>
          </p:nvSpPr>
          <p:spPr>
            <a:xfrm>
              <a:off x="6129334" y="1314432"/>
              <a:ext cx="3135917" cy="6001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/>
            </a:p>
            <a:p>
              <a:r>
                <a:rPr lang="en-US" sz="2400" dirty="0"/>
                <a:t>Since decoupling neutrinos have been “free streaming” through the cosmos.</a:t>
              </a:r>
            </a:p>
            <a:p>
              <a:endParaRPr lang="en-US" sz="2400" dirty="0"/>
            </a:p>
            <a:p>
              <a:r>
                <a:rPr lang="en-US" sz="2400" dirty="0"/>
                <a:t>Present density</a:t>
              </a:r>
            </a:p>
            <a:p>
              <a:r>
                <a:rPr lang="en-US" sz="2400" dirty="0"/>
                <a:t>56.25 /cm</a:t>
              </a:r>
              <a:r>
                <a:rPr lang="en-US" sz="2400" baseline="30000" dirty="0"/>
                <a:t>3 </a:t>
              </a:r>
              <a:r>
                <a:rPr lang="en-US" sz="2400" dirty="0"/>
                <a:t>of each </a:t>
              </a:r>
              <a:r>
                <a:rPr lang="el-GR" sz="2400" dirty="0"/>
                <a:t> </a:t>
              </a:r>
              <a:endParaRPr lang="en-US" sz="2400" dirty="0"/>
            </a:p>
            <a:p>
              <a:endParaRPr lang="en-US" sz="2400" dirty="0"/>
            </a:p>
            <a:p>
              <a:endParaRPr lang="en-US" sz="2400" dirty="0"/>
            </a:p>
            <a:p>
              <a:endParaRPr lang="en-US" sz="2400" dirty="0"/>
            </a:p>
            <a:p>
              <a:r>
                <a:rPr lang="en-US" sz="2400" dirty="0"/>
                <a:t>(~100 X solar </a:t>
              </a:r>
              <a:r>
                <a:rPr lang="el-GR" sz="2400" dirty="0"/>
                <a:t>  </a:t>
              </a:r>
              <a:r>
                <a:rPr lang="en-US" sz="2400" dirty="0"/>
                <a:t>   )</a:t>
              </a:r>
            </a:p>
            <a:p>
              <a:endParaRPr lang="en-US" sz="2400" dirty="0"/>
            </a:p>
            <a:p>
              <a:r>
                <a:rPr lang="en-US" sz="2400" dirty="0">
                  <a:solidFill>
                    <a:srgbClr val="FFFF00"/>
                  </a:solidFill>
                </a:rPr>
                <a:t>Never detected!!</a:t>
              </a:r>
            </a:p>
            <a:p>
              <a:endParaRPr lang="en-US" sz="2400" dirty="0"/>
            </a:p>
            <a:p>
              <a:endParaRPr lang="en-US" sz="2400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900D11E-495E-0246-94A4-988AE52F7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4694" y="4693072"/>
              <a:ext cx="2806009" cy="30690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F2A440-CA37-CE4E-9B78-5645FBF80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2591" y="5476607"/>
              <a:ext cx="289367" cy="241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6884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F065EB-69D3-A447-9B0B-6F045260C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43" y="4587061"/>
            <a:ext cx="2174074" cy="6884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5E3C0F-2B83-5C4E-8C63-44FD74049849}"/>
              </a:ext>
            </a:extLst>
          </p:cNvPr>
          <p:cNvSpPr txBox="1"/>
          <p:nvPr/>
        </p:nvSpPr>
        <p:spPr>
          <a:xfrm>
            <a:off x="194875" y="299803"/>
            <a:ext cx="8711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Spin </a:t>
            </a:r>
            <a:r>
              <a:rPr lang="en-US" sz="2400" b="1" dirty="0" err="1">
                <a:solidFill>
                  <a:srgbClr val="FFFF00"/>
                </a:solidFill>
              </a:rPr>
              <a:t>precesses</a:t>
            </a:r>
            <a:r>
              <a:rPr lang="en-US" sz="2400" b="1" dirty="0">
                <a:solidFill>
                  <a:srgbClr val="FFFF00"/>
                </a:solidFill>
              </a:rPr>
              <a:t> in magnetic field, but momentum does not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49F8F4-E1A0-484B-AF82-56D64A6CB3C6}"/>
              </a:ext>
            </a:extLst>
          </p:cNvPr>
          <p:cNvSpPr txBox="1"/>
          <p:nvPr/>
        </p:nvSpPr>
        <p:spPr>
          <a:xfrm>
            <a:off x="3397304" y="806439"/>
            <a:ext cx="46524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(neutrinos are electrically neutral)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30A886-089C-0341-80F5-6BBAC6D31CA6}"/>
              </a:ext>
            </a:extLst>
          </p:cNvPr>
          <p:cNvGrpSpPr/>
          <p:nvPr/>
        </p:nvGrpSpPr>
        <p:grpSpPr>
          <a:xfrm>
            <a:off x="164897" y="1444479"/>
            <a:ext cx="8435570" cy="1025232"/>
            <a:chOff x="164897" y="1444479"/>
            <a:chExt cx="8435570" cy="10252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B3D29A-A7A8-A444-BEC1-6E4A70A115AB}"/>
                </a:ext>
              </a:extLst>
            </p:cNvPr>
            <p:cNvSpPr txBox="1"/>
            <p:nvPr/>
          </p:nvSpPr>
          <p:spPr>
            <a:xfrm>
              <a:off x="164897" y="1454048"/>
              <a:ext cx="718658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380"/>
                </a:lnSpc>
              </a:pPr>
              <a:r>
                <a:rPr lang="en-US" sz="2200" dirty="0"/>
                <a:t>Thus magnetic fields change neutrino helicity:</a:t>
              </a:r>
            </a:p>
            <a:p>
              <a:pPr>
                <a:lnSpc>
                  <a:spcPts val="2380"/>
                </a:lnSpc>
              </a:pPr>
              <a:endParaRPr lang="en-US" sz="2200" dirty="0"/>
            </a:p>
            <a:p>
              <a:pPr>
                <a:lnSpc>
                  <a:spcPts val="2380"/>
                </a:lnSpc>
              </a:pPr>
              <a:r>
                <a:rPr lang="en-US" sz="2200" dirty="0"/>
                <a:t>Spin rotation by angle </a:t>
              </a:r>
              <a:r>
                <a:rPr lang="el-GR" sz="2200" dirty="0"/>
                <a:t>θ </a:t>
              </a:r>
              <a:r>
                <a:rPr lang="en-US" sz="2200" dirty="0"/>
                <a:t>=&gt; helicity reversal probability 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412C7E-1087-654D-AEC8-6FF016363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3815" y="1444479"/>
              <a:ext cx="1195741" cy="39858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141466-5325-4741-AFE4-3E3AD7461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1304" y="2046079"/>
              <a:ext cx="1359163" cy="39459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5A453B6-131A-3546-85F9-8E5A5AF82E5C}"/>
              </a:ext>
            </a:extLst>
          </p:cNvPr>
          <p:cNvSpPr txBox="1"/>
          <p:nvPr/>
        </p:nvSpPr>
        <p:spPr>
          <a:xfrm>
            <a:off x="211268" y="3190576"/>
            <a:ext cx="48958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Define spin in rest frame of neutrino</a:t>
            </a:r>
            <a:r>
              <a:rPr lang="en-US" sz="2200" dirty="0"/>
              <a:t>.  </a:t>
            </a:r>
          </a:p>
          <a:p>
            <a:endParaRPr lang="en-US" sz="2200" dirty="0"/>
          </a:p>
          <a:p>
            <a:r>
              <a:rPr lang="en-US" sz="2200" dirty="0"/>
              <a:t>Rest frame precession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B28D08-29E3-9D44-BACB-9ECF28D282DC}"/>
              </a:ext>
            </a:extLst>
          </p:cNvPr>
          <p:cNvSpPr txBox="1"/>
          <p:nvPr/>
        </p:nvSpPr>
        <p:spPr>
          <a:xfrm>
            <a:off x="4400545" y="4700587"/>
            <a:ext cx="42226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</a:t>
            </a:r>
            <a:r>
              <a:rPr lang="en-US" sz="2200" baseline="-25000" dirty="0"/>
              <a:t>R</a:t>
            </a:r>
            <a:r>
              <a:rPr lang="en-US" sz="2200" dirty="0"/>
              <a:t> = magnetic field in rest frame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6A6CC3-936D-A64B-A880-2EEEE454EC5F}"/>
              </a:ext>
            </a:extLst>
          </p:cNvPr>
          <p:cNvSpPr txBox="1"/>
          <p:nvPr/>
        </p:nvSpPr>
        <p:spPr>
          <a:xfrm>
            <a:off x="214306" y="5514975"/>
            <a:ext cx="84000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In terms of ”lab” frame magnetic field                                             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9F5BE6-FE5C-6A46-BDD3-0A128A8EB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943" y="6098504"/>
            <a:ext cx="1554463" cy="318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32C01-118D-ED43-9EDF-BA381AE82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403" y="5612938"/>
            <a:ext cx="3188647" cy="2898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261E3B-F9DC-4249-A7FD-FDB0B00F8C75}"/>
              </a:ext>
            </a:extLst>
          </p:cNvPr>
          <p:cNvSpPr txBox="1"/>
          <p:nvPr/>
        </p:nvSpPr>
        <p:spPr>
          <a:xfrm>
            <a:off x="5300665" y="6072185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parallel and transverse to v</a:t>
            </a:r>
          </a:p>
        </p:txBody>
      </p:sp>
    </p:spTree>
    <p:extLst>
      <p:ext uri="{BB962C8B-B14F-4D97-AF65-F5344CB8AC3E}">
        <p14:creationId xmlns:p14="http://schemas.microsoft.com/office/powerpoint/2010/main" val="1490021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F3C3B87-F61B-1541-96F2-F6114F4B9E5A}"/>
              </a:ext>
            </a:extLst>
          </p:cNvPr>
          <p:cNvSpPr txBox="1"/>
          <p:nvPr/>
        </p:nvSpPr>
        <p:spPr>
          <a:xfrm>
            <a:off x="602243" y="299478"/>
            <a:ext cx="8225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Bargmann</a:t>
            </a:r>
            <a:r>
              <a:rPr lang="en-US" sz="2400" dirty="0">
                <a:solidFill>
                  <a:srgbClr val="FFFF00"/>
                </a:solidFill>
              </a:rPr>
              <a:t>-Michel-</a:t>
            </a:r>
            <a:r>
              <a:rPr lang="en-US" sz="2400" dirty="0" err="1">
                <a:solidFill>
                  <a:srgbClr val="FFFF00"/>
                </a:solidFill>
              </a:rPr>
              <a:t>Telegdi</a:t>
            </a:r>
            <a:r>
              <a:rPr lang="en-US" sz="2400" dirty="0">
                <a:solidFill>
                  <a:srgbClr val="FFFF00"/>
                </a:solidFill>
              </a:rPr>
              <a:t> (BMT) equations of motion: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DEFB5C-0B78-9047-97FA-E26AEFB636E0}"/>
              </a:ext>
            </a:extLst>
          </p:cNvPr>
          <p:cNvGrpSpPr/>
          <p:nvPr/>
        </p:nvGrpSpPr>
        <p:grpSpPr>
          <a:xfrm>
            <a:off x="182692" y="888921"/>
            <a:ext cx="8782983" cy="1000977"/>
            <a:chOff x="182692" y="888921"/>
            <a:chExt cx="8782983" cy="100097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D942680-9E33-3E43-86AC-319CBECAB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319" y="959594"/>
              <a:ext cx="5199004" cy="84881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8ADF59D-40BC-224E-8014-021EF8E8D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9508" y="1034602"/>
              <a:ext cx="2976167" cy="758633"/>
            </a:xfrm>
            <a:prstGeom prst="rect">
              <a:avLst/>
            </a:prstGeom>
          </p:spPr>
        </p:pic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D424E46-DB5F-1647-AE75-E1532A9E5E79}"/>
                </a:ext>
              </a:extLst>
            </p:cNvPr>
            <p:cNvSpPr/>
            <p:nvPr/>
          </p:nvSpPr>
          <p:spPr>
            <a:xfrm>
              <a:off x="182692" y="888921"/>
              <a:ext cx="5532308" cy="100097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769DA94-ADDC-AE45-B4D9-A0D206278774}"/>
              </a:ext>
            </a:extLst>
          </p:cNvPr>
          <p:cNvSpPr txBox="1"/>
          <p:nvPr/>
        </p:nvSpPr>
        <p:spPr>
          <a:xfrm>
            <a:off x="4499855" y="2126177"/>
            <a:ext cx="515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negligible for small rotation from longitudinal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B101FB-4384-9241-8D57-BEB5D182F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898" y="1836175"/>
            <a:ext cx="1409749" cy="4699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615DB1-BDB5-9A47-A3C5-27DCC3D8C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476" y="3773363"/>
            <a:ext cx="3224879" cy="797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88143F-596A-D44A-8F98-0B98DA6D1FCF}"/>
              </a:ext>
            </a:extLst>
          </p:cNvPr>
          <p:cNvSpPr txBox="1"/>
          <p:nvPr/>
        </p:nvSpPr>
        <p:spPr>
          <a:xfrm>
            <a:off x="1171572" y="2928929"/>
            <a:ext cx="552266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Cumulative spin rotation along v trajectory: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for small angular changes.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7629F-77BB-0B4C-A385-7C8E025B883E}"/>
              </a:ext>
            </a:extLst>
          </p:cNvPr>
          <p:cNvSpPr txBox="1"/>
          <p:nvPr/>
        </p:nvSpPr>
        <p:spPr>
          <a:xfrm>
            <a:off x="742937" y="5815016"/>
            <a:ext cx="80867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Apply to galaxies, and to cosmic magnetic fields</a:t>
            </a:r>
          </a:p>
        </p:txBody>
      </p:sp>
    </p:spTree>
    <p:extLst>
      <p:ext uri="{BB962C8B-B14F-4D97-AF65-F5344CB8AC3E}">
        <p14:creationId xmlns:p14="http://schemas.microsoft.com/office/powerpoint/2010/main" val="1130378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624AF-91B3-8F4C-B722-78450A2C0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9" y="0"/>
            <a:ext cx="54864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8CCBE4-F430-FB4C-AF48-C5B2F03E04D7}"/>
              </a:ext>
            </a:extLst>
          </p:cNvPr>
          <p:cNvSpPr txBox="1"/>
          <p:nvPr/>
        </p:nvSpPr>
        <p:spPr>
          <a:xfrm>
            <a:off x="5829300" y="2585850"/>
            <a:ext cx="320032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Magnetic field</a:t>
            </a:r>
          </a:p>
          <a:p>
            <a:r>
              <a:rPr lang="en-US" sz="2400" dirty="0"/>
              <a:t>lines in M51-</a:t>
            </a:r>
          </a:p>
          <a:p>
            <a:r>
              <a:rPr lang="en-US" sz="2400" dirty="0"/>
              <a:t>Whirlpool Galaxy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000" dirty="0"/>
              <a:t>SOFIA (on a 747) IR </a:t>
            </a:r>
          </a:p>
          <a:p>
            <a:r>
              <a:rPr lang="en-US" sz="2000" dirty="0"/>
              <a:t>superimposed on</a:t>
            </a:r>
          </a:p>
          <a:p>
            <a:r>
              <a:rPr lang="en-US" sz="2000" dirty="0"/>
              <a:t>Hubble image</a:t>
            </a:r>
          </a:p>
        </p:txBody>
      </p:sp>
    </p:spTree>
    <p:extLst>
      <p:ext uri="{BB962C8B-B14F-4D97-AF65-F5344CB8AC3E}">
        <p14:creationId xmlns:p14="http://schemas.microsoft.com/office/powerpoint/2010/main" val="3268490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04E622-CE03-224A-B064-EBE308D6CCB7}"/>
              </a:ext>
            </a:extLst>
          </p:cNvPr>
          <p:cNvSpPr txBox="1"/>
          <p:nvPr/>
        </p:nvSpPr>
        <p:spPr>
          <a:xfrm>
            <a:off x="328605" y="300036"/>
            <a:ext cx="841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Neutrino spin rotation by galactic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59508-00C7-6248-BC89-BD233A29296B}"/>
              </a:ext>
            </a:extLst>
          </p:cNvPr>
          <p:cNvSpPr txBox="1"/>
          <p:nvPr/>
        </p:nvSpPr>
        <p:spPr>
          <a:xfrm>
            <a:off x="242878" y="1157288"/>
            <a:ext cx="45512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For uniform galactic magnetic field</a:t>
            </a:r>
            <a:r>
              <a:rPr lang="en-US" dirty="0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0C8AB5-4E1F-EE4A-8E2F-1C507C8AF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84" y="1006455"/>
            <a:ext cx="2039517" cy="722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626C4E-7B91-BB49-9E55-767CA4ABF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47" y="1810580"/>
            <a:ext cx="263061" cy="3507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555DEA-9791-F14D-A548-78C5F0EDDCCC}"/>
              </a:ext>
            </a:extLst>
          </p:cNvPr>
          <p:cNvSpPr/>
          <p:nvPr/>
        </p:nvSpPr>
        <p:spPr>
          <a:xfrm>
            <a:off x="1467278" y="1729853"/>
            <a:ext cx="50754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elvetica" pitchFamily="2" charset="0"/>
              </a:rPr>
              <a:t>= mean crossing distance of the galaxy</a:t>
            </a:r>
            <a:endParaRPr lang="en-US" sz="2200" dirty="0">
              <a:effectLst/>
              <a:latin typeface="Helvetica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4223E7-BA89-5E49-8BBB-9FAAFDE6CE73}"/>
              </a:ext>
            </a:extLst>
          </p:cNvPr>
          <p:cNvGrpSpPr/>
          <p:nvPr/>
        </p:nvGrpSpPr>
        <p:grpSpPr>
          <a:xfrm>
            <a:off x="196841" y="2276475"/>
            <a:ext cx="8592417" cy="769441"/>
            <a:chOff x="196841" y="2276475"/>
            <a:chExt cx="8592417" cy="76944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3ECFDA-B9A6-074C-A89F-FBC7155491CB}"/>
                </a:ext>
              </a:extLst>
            </p:cNvPr>
            <p:cNvSpPr txBox="1"/>
            <p:nvPr/>
          </p:nvSpPr>
          <p:spPr>
            <a:xfrm>
              <a:off x="196841" y="2276475"/>
              <a:ext cx="85924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But galactic fields are uniform only over coherence length       ~ kpc</a:t>
              </a:r>
            </a:p>
            <a:p>
              <a:r>
                <a:rPr lang="en-US" sz="2200" dirty="0"/>
                <a:t>so spin direction does </a:t>
              </a:r>
              <a:r>
                <a:rPr lang="en-US" sz="2200" dirty="0">
                  <a:solidFill>
                    <a:srgbClr val="6EE00A"/>
                  </a:solidFill>
                </a:rPr>
                <a:t>a random walk  </a:t>
              </a:r>
              <a:r>
                <a:rPr lang="en-US" sz="2200" dirty="0"/>
                <a:t>in magnetic field.  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47A4F78-D227-E947-9775-DEA6B11A5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7031" y="2339213"/>
              <a:ext cx="350753" cy="35075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5D61BC9-FB3F-3E44-9FAF-87FC7FAF4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274" y="3096213"/>
            <a:ext cx="3467650" cy="837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5134FF-8B68-4840-BCDE-052D22F77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39" y="5097662"/>
            <a:ext cx="7129123" cy="8317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8EF7F4-7ED8-044D-817F-E65A82C4B884}"/>
              </a:ext>
            </a:extLst>
          </p:cNvPr>
          <p:cNvSpPr txBox="1"/>
          <p:nvPr/>
        </p:nvSpPr>
        <p:spPr>
          <a:xfrm>
            <a:off x="257164" y="4006568"/>
            <a:ext cx="91297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ex., Milky Way with characteristic parameters (spherical cow </a:t>
            </a:r>
            <a:r>
              <a:rPr lang="en-US" sz="2200" dirty="0" err="1"/>
              <a:t>approx</a:t>
            </a:r>
            <a:r>
              <a:rPr lang="en-US" sz="2200" dirty="0"/>
              <a:t>):</a:t>
            </a:r>
            <a:r>
              <a:rPr lang="en-US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AE43A4-113D-DB4D-AB8C-C3E03FF1D2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7480" y="4612595"/>
            <a:ext cx="4703249" cy="31886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3CA4FBA-7AFC-E045-A35D-56CC9643E501}"/>
              </a:ext>
            </a:extLst>
          </p:cNvPr>
          <p:cNvSpPr/>
          <p:nvPr/>
        </p:nvSpPr>
        <p:spPr>
          <a:xfrm>
            <a:off x="239842" y="5042077"/>
            <a:ext cx="7707941" cy="9763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EAB122-DEF4-7A4F-A49D-BBFD28E27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383" y="6233067"/>
            <a:ext cx="5305104" cy="3069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2C55B3-995A-8C45-AB85-287135DA0D25}"/>
              </a:ext>
            </a:extLst>
          </p:cNvPr>
          <p:cNvSpPr txBox="1"/>
          <p:nvPr/>
        </p:nvSpPr>
        <p:spPr>
          <a:xfrm>
            <a:off x="6157916" y="6157907"/>
            <a:ext cx="27430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: helicity randomizes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A5A7D1-E3ED-8B41-B3A3-694493C992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4819" y="2825373"/>
            <a:ext cx="856228" cy="10702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06CBDD-5B9E-1A41-A96A-A87D830C0D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6909" y="1243509"/>
            <a:ext cx="1629665" cy="40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5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2B0153A-BCCA-D247-859A-25D9D748CB6C}"/>
              </a:ext>
            </a:extLst>
          </p:cNvPr>
          <p:cNvSpPr txBox="1"/>
          <p:nvPr/>
        </p:nvSpPr>
        <p:spPr>
          <a:xfrm>
            <a:off x="-8" y="5829286"/>
            <a:ext cx="78724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Schematic of P</a:t>
            </a:r>
            <a:r>
              <a:rPr lang="en-US" sz="2000" baseline="-25000" dirty="0"/>
              <a:t>B</a:t>
            </a:r>
            <a:r>
              <a:rPr lang="en-US" sz="2000" dirty="0"/>
              <a:t>(k) with increasing </a:t>
            </a:r>
          </a:p>
          <a:p>
            <a:r>
              <a:rPr lang="en-US" sz="2000" dirty="0"/>
              <a:t>conformal time (</a:t>
            </a:r>
            <a:r>
              <a:rPr lang="el-GR" sz="2000" dirty="0"/>
              <a:t>η </a:t>
            </a:r>
            <a:r>
              <a:rPr lang="en-US" sz="2000" dirty="0"/>
              <a:t>=u):  </a:t>
            </a:r>
            <a:r>
              <a:rPr lang="el-GR" sz="2000" dirty="0"/>
              <a:t>η</a:t>
            </a:r>
            <a:r>
              <a:rPr lang="en-US" sz="2000" baseline="-25000" dirty="0"/>
              <a:t>0</a:t>
            </a:r>
            <a:r>
              <a:rPr lang="en-US" sz="2000" dirty="0"/>
              <a:t> &lt; </a:t>
            </a:r>
            <a:r>
              <a:rPr lang="el-GR" sz="2000" dirty="0"/>
              <a:t>η</a:t>
            </a:r>
            <a:r>
              <a:rPr lang="en-US" sz="2000" baseline="-25000" dirty="0"/>
              <a:t>1</a:t>
            </a:r>
            <a:r>
              <a:rPr lang="en-US" sz="2000" dirty="0"/>
              <a:t> &lt; </a:t>
            </a:r>
            <a:r>
              <a:rPr lang="el-GR" sz="2000" dirty="0"/>
              <a:t>η</a:t>
            </a:r>
            <a:r>
              <a:rPr lang="en-US" sz="2000" baseline="-25000" dirty="0"/>
              <a:t>2  </a:t>
            </a:r>
          </a:p>
          <a:p>
            <a:r>
              <a:rPr lang="en-US" i="1" dirty="0"/>
              <a:t>T. </a:t>
            </a:r>
            <a:r>
              <a:rPr lang="en-US" i="1" dirty="0" err="1"/>
              <a:t>Vachaspati</a:t>
            </a:r>
            <a:r>
              <a:rPr lang="en-US" i="1" dirty="0"/>
              <a:t>, arXiv:2010.10525 (ROPP)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54CED2-38CF-B34A-8BD6-BF12550AE3C6}"/>
              </a:ext>
            </a:extLst>
          </p:cNvPr>
          <p:cNvSpPr txBox="1"/>
          <p:nvPr/>
        </p:nvSpPr>
        <p:spPr>
          <a:xfrm>
            <a:off x="397513" y="171439"/>
            <a:ext cx="8592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800" b="1" dirty="0">
                <a:solidFill>
                  <a:srgbClr val="FFFF00"/>
                </a:solidFill>
              </a:rPr>
              <a:t>Neutrino spin rotation by </a:t>
            </a:r>
            <a:r>
              <a:rPr lang="en-US" sz="2800" b="1" dirty="0">
                <a:solidFill>
                  <a:srgbClr val="6EE00A"/>
                </a:solidFill>
              </a:rPr>
              <a:t>c</a:t>
            </a:r>
            <a:r>
              <a:rPr lang="en-US" sz="2800" b="1" dirty="0">
                <a:solidFill>
                  <a:srgbClr val="FFFF00"/>
                </a:solidFill>
              </a:rPr>
              <a:t>osmic magnetic fields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85FCF9-E18F-0B4E-BEB9-B4B5C8726A43}"/>
              </a:ext>
            </a:extLst>
          </p:cNvPr>
          <p:cNvSpPr txBox="1"/>
          <p:nvPr/>
        </p:nvSpPr>
        <p:spPr>
          <a:xfrm>
            <a:off x="442911" y="1885941"/>
            <a:ext cx="44566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Magnetic field correlation function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7024A2-7DFC-1C4F-904F-2E624DDCE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90" y="2241539"/>
            <a:ext cx="5830474" cy="6917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70897E-DB14-D048-B38F-8DB5FD19A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091" y="6232680"/>
            <a:ext cx="2799948" cy="2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9D561F-A29A-5649-A5F2-D83AB2F096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3" r="5140"/>
          <a:stretch/>
        </p:blipFill>
        <p:spPr>
          <a:xfrm>
            <a:off x="217071" y="2864479"/>
            <a:ext cx="3530054" cy="28758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9A8F85C-5B36-0944-AFD6-B766380D04AB}"/>
              </a:ext>
            </a:extLst>
          </p:cNvPr>
          <p:cNvSpPr txBox="1"/>
          <p:nvPr/>
        </p:nvSpPr>
        <p:spPr>
          <a:xfrm rot="18625885">
            <a:off x="453179" y="3296183"/>
            <a:ext cx="1661966" cy="372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620FF"/>
                </a:solidFill>
                <a:sym typeface="Wingdings" pitchFamily="2" charset="2"/>
              </a:rPr>
              <a:t> t</a:t>
            </a:r>
            <a:r>
              <a:rPr lang="en-US" dirty="0">
                <a:solidFill>
                  <a:srgbClr val="3620FF"/>
                </a:solidFill>
              </a:rPr>
              <a:t>ime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3BD054-40A0-D145-BC31-58DB68F71FFE}"/>
              </a:ext>
            </a:extLst>
          </p:cNvPr>
          <p:cNvGrpSpPr/>
          <p:nvPr/>
        </p:nvGrpSpPr>
        <p:grpSpPr>
          <a:xfrm>
            <a:off x="291503" y="909224"/>
            <a:ext cx="8277500" cy="1331763"/>
            <a:chOff x="291503" y="909224"/>
            <a:chExt cx="8277500" cy="13317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E5F249A-839E-1A4E-A673-E7CA84647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503" y="909224"/>
              <a:ext cx="2931708" cy="72469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3FA497E-D94D-D54E-BBB5-3CC23DEFD4E6}"/>
                </a:ext>
              </a:extLst>
            </p:cNvPr>
            <p:cNvSpPr txBox="1"/>
            <p:nvPr/>
          </p:nvSpPr>
          <p:spPr>
            <a:xfrm>
              <a:off x="3500433" y="107155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=&gt;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6DBFCD-3B23-DC40-B263-4102C29CA904}"/>
                </a:ext>
              </a:extLst>
            </p:cNvPr>
            <p:cNvSpPr txBox="1"/>
            <p:nvPr/>
          </p:nvSpPr>
          <p:spPr>
            <a:xfrm>
              <a:off x="7486655" y="1871655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8FF5B"/>
                  </a:solidFill>
                </a:rPr>
                <a:t>perp to v</a:t>
              </a:r>
            </a:p>
          </p:txBody>
        </p:sp>
        <p:sp>
          <p:nvSpPr>
            <p:cNvPr id="11" name="Up Arrow 10">
              <a:extLst>
                <a:ext uri="{FF2B5EF4-FFF2-40B4-BE49-F238E27FC236}">
                  <a16:creationId xmlns:a16="http://schemas.microsoft.com/office/drawing/2014/main" id="{09FF7FC9-781B-8049-96A4-82AB36B3D1A9}"/>
                </a:ext>
              </a:extLst>
            </p:cNvPr>
            <p:cNvSpPr/>
            <p:nvPr/>
          </p:nvSpPr>
          <p:spPr>
            <a:xfrm>
              <a:off x="7643544" y="1498856"/>
              <a:ext cx="182880" cy="457200"/>
            </a:xfrm>
            <a:prstGeom prst="upArrow">
              <a:avLst/>
            </a:prstGeom>
            <a:solidFill>
              <a:srgbClr val="98FF5B"/>
            </a:solidFill>
            <a:ln>
              <a:solidFill>
                <a:srgbClr val="98F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FFF5FFA-8DFD-724B-B879-DA5C66BDEEA2}"/>
              </a:ext>
            </a:extLst>
          </p:cNvPr>
          <p:cNvSpPr txBox="1"/>
          <p:nvPr/>
        </p:nvSpPr>
        <p:spPr>
          <a:xfrm>
            <a:off x="5620867" y="3106272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helical part (no role here)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938799F-DAD6-1F41-AF23-B02086D8E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870" y="4017305"/>
            <a:ext cx="3188647" cy="2790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CBA0082-AF28-7F47-927F-20643B874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0822" y="4483364"/>
            <a:ext cx="3877102" cy="2898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8C9BC5F-171A-734D-A629-0DE7D0AF9A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591" y="4978257"/>
            <a:ext cx="2859454" cy="7002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BAE94D-D7DB-6445-A2B5-AC8E2890F036}"/>
              </a:ext>
            </a:extLst>
          </p:cNvPr>
          <p:cNvSpPr txBox="1"/>
          <p:nvPr/>
        </p:nvSpPr>
        <p:spPr>
          <a:xfrm>
            <a:off x="4243387" y="5042640"/>
            <a:ext cx="1346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sum rule: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A8B46E-D548-BB47-B5F3-47325611832E}"/>
              </a:ext>
            </a:extLst>
          </p:cNvPr>
          <p:cNvSpPr txBox="1"/>
          <p:nvPr/>
        </p:nvSpPr>
        <p:spPr>
          <a:xfrm>
            <a:off x="1842249" y="3025589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620FF"/>
                </a:solidFill>
              </a:rPr>
              <a:t>k</a:t>
            </a:r>
            <a:r>
              <a:rPr lang="en-US" sz="2000" baseline="-25000" dirty="0">
                <a:solidFill>
                  <a:srgbClr val="3620FF"/>
                </a:solidFill>
              </a:rPr>
              <a:t>*</a:t>
            </a:r>
            <a:r>
              <a:rPr lang="en-US" sz="2000" dirty="0">
                <a:solidFill>
                  <a:srgbClr val="3620FF"/>
                </a:solidFill>
              </a:rPr>
              <a:t>(t) = max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077FD-489D-1442-807A-F0EE242B87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2231" y="947101"/>
            <a:ext cx="3851504" cy="70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84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FF6AF5A-0C28-1F41-B97E-23DD9D6C6C8B}"/>
              </a:ext>
            </a:extLst>
          </p:cNvPr>
          <p:cNvGrpSpPr/>
          <p:nvPr/>
        </p:nvGrpSpPr>
        <p:grpSpPr>
          <a:xfrm>
            <a:off x="113381" y="1344086"/>
            <a:ext cx="9047191" cy="441911"/>
            <a:chOff x="113381" y="1344086"/>
            <a:chExt cx="9047191" cy="44191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9F7D05-E866-1F48-8540-5716AFBA32CC}"/>
                </a:ext>
              </a:extLst>
            </p:cNvPr>
            <p:cNvSpPr/>
            <p:nvPr/>
          </p:nvSpPr>
          <p:spPr>
            <a:xfrm>
              <a:off x="113381" y="1344086"/>
              <a:ext cx="484940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>
                  <a:solidFill>
                    <a:srgbClr val="FFFF00"/>
                  </a:solidFill>
                </a:rPr>
                <a:t>Conservation of flux:  </a:t>
              </a:r>
              <a:r>
                <a:rPr lang="en-US" sz="2200" i="1" dirty="0"/>
                <a:t>a</a:t>
              </a:r>
              <a:r>
                <a:rPr lang="en-US" sz="2200" i="1" baseline="30000" dirty="0"/>
                <a:t>2</a:t>
              </a:r>
              <a:r>
                <a:rPr lang="en-US" sz="2200" i="1" dirty="0"/>
                <a:t>B</a:t>
              </a:r>
              <a:r>
                <a:rPr lang="en-US" sz="2200" dirty="0"/>
                <a:t>~ const.  =&gt;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421BBB8-CD9F-794A-B980-D9C218B8EF29}"/>
                </a:ext>
              </a:extLst>
            </p:cNvPr>
            <p:cNvGrpSpPr/>
            <p:nvPr/>
          </p:nvGrpSpPr>
          <p:grpSpPr>
            <a:xfrm>
              <a:off x="5039995" y="1358036"/>
              <a:ext cx="4120577" cy="427961"/>
              <a:chOff x="4482781" y="1358036"/>
              <a:chExt cx="4120577" cy="42796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74F74E8-6773-0846-B204-08A53572A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82781" y="1358036"/>
                <a:ext cx="2750206" cy="398583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D8D7FE-5C44-8A47-8F61-A468BB00E015}"/>
                  </a:ext>
                </a:extLst>
              </p:cNvPr>
              <p:cNvSpPr txBox="1"/>
              <p:nvPr/>
            </p:nvSpPr>
            <p:spPr>
              <a:xfrm>
                <a:off x="7415212" y="1385887"/>
                <a:ext cx="1188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(0= now)</a:t>
                </a:r>
              </a:p>
            </p:txBody>
          </p:sp>
        </p:grp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795AB2-232E-3A4F-B565-073E8CE71FD3}"/>
              </a:ext>
            </a:extLst>
          </p:cNvPr>
          <p:cNvSpPr/>
          <p:nvPr/>
        </p:nvSpPr>
        <p:spPr>
          <a:xfrm>
            <a:off x="1600200" y="2661610"/>
            <a:ext cx="5500692" cy="10464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B94FDC-1042-ED48-82B0-4BF667D8A029}"/>
              </a:ext>
            </a:extLst>
          </p:cNvPr>
          <p:cNvGrpSpPr/>
          <p:nvPr/>
        </p:nvGrpSpPr>
        <p:grpSpPr>
          <a:xfrm>
            <a:off x="324041" y="1780409"/>
            <a:ext cx="8777095" cy="757304"/>
            <a:chOff x="324041" y="1780409"/>
            <a:chExt cx="8777095" cy="75730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DC6A779-B6A7-C143-A018-4800241A1FD3}"/>
                </a:ext>
              </a:extLst>
            </p:cNvPr>
            <p:cNvGrpSpPr/>
            <p:nvPr/>
          </p:nvGrpSpPr>
          <p:grpSpPr>
            <a:xfrm>
              <a:off x="3051880" y="1926486"/>
              <a:ext cx="6049256" cy="430887"/>
              <a:chOff x="3066168" y="1926486"/>
              <a:chExt cx="6049256" cy="43088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282829-A1E8-8049-BB6A-58B294DA01A6}"/>
                  </a:ext>
                </a:extLst>
              </p:cNvPr>
              <p:cNvSpPr txBox="1"/>
              <p:nvPr/>
            </p:nvSpPr>
            <p:spPr>
              <a:xfrm>
                <a:off x="3066168" y="1926486"/>
                <a:ext cx="604925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      (         </a:t>
                </a:r>
                <a:r>
                  <a:rPr lang="en-US" sz="2200" dirty="0"/>
                  <a:t>= coherence length of cosmic B field)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206D130-7A20-F747-BC4E-89545F0F66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7607" y="2008086"/>
                <a:ext cx="318866" cy="279008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D6C902-664C-C240-A426-A18B5DA01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041" y="1780409"/>
              <a:ext cx="2550917" cy="75730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489BA53-9D3B-4B44-A749-C53461EF953F}"/>
              </a:ext>
            </a:extLst>
          </p:cNvPr>
          <p:cNvSpPr/>
          <p:nvPr/>
        </p:nvSpPr>
        <p:spPr>
          <a:xfrm>
            <a:off x="285746" y="3760643"/>
            <a:ext cx="84724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Main contribution is from </a:t>
            </a:r>
            <a:r>
              <a:rPr lang="en-US" sz="2200" dirty="0">
                <a:solidFill>
                  <a:srgbClr val="FFFF00"/>
                </a:solidFill>
              </a:rPr>
              <a:t>radiation-dominated era </a:t>
            </a:r>
            <a:r>
              <a:rPr lang="en-US" sz="2200" dirty="0"/>
              <a:t>(a ~ u): </a:t>
            </a:r>
          </a:p>
          <a:p>
            <a:r>
              <a:rPr lang="en-US" sz="2200" dirty="0"/>
              <a:t>   from neutrino decoupling, </a:t>
            </a:r>
            <a:r>
              <a:rPr lang="en-US" sz="2200" dirty="0" err="1"/>
              <a:t>u</a:t>
            </a:r>
            <a:r>
              <a:rPr lang="en-US" sz="2200" baseline="-25000" dirty="0" err="1"/>
              <a:t>d</a:t>
            </a:r>
            <a:r>
              <a:rPr lang="en-US" sz="2200" baseline="-25000" dirty="0"/>
              <a:t> </a:t>
            </a:r>
            <a:r>
              <a:rPr lang="en-US" sz="2200" dirty="0"/>
              <a:t> (a</a:t>
            </a:r>
            <a:r>
              <a:rPr lang="en-US" sz="2200" baseline="-25000" dirty="0"/>
              <a:t>d</a:t>
            </a:r>
            <a:r>
              <a:rPr lang="en-US" sz="2200" dirty="0"/>
              <a:t> ~ 10</a:t>
            </a:r>
            <a:r>
              <a:rPr lang="en-US" sz="2200" baseline="30000" dirty="0"/>
              <a:t>-10 </a:t>
            </a:r>
            <a:r>
              <a:rPr lang="en-US" sz="2200" dirty="0"/>
              <a:t>) </a:t>
            </a:r>
          </a:p>
          <a:p>
            <a:r>
              <a:rPr lang="en-US" sz="2200" dirty="0"/>
              <a:t>   to matter-radiation equality, </a:t>
            </a:r>
            <a:r>
              <a:rPr lang="en-US" sz="2200" dirty="0" err="1"/>
              <a:t>u</a:t>
            </a:r>
            <a:r>
              <a:rPr lang="en-US" sz="2200" baseline="-25000" dirty="0" err="1"/>
              <a:t>eq</a:t>
            </a:r>
            <a:r>
              <a:rPr lang="en-US" sz="2200" dirty="0"/>
              <a:t>  (</a:t>
            </a:r>
            <a:r>
              <a:rPr lang="en-US" sz="2200" dirty="0" err="1"/>
              <a:t>a</a:t>
            </a:r>
            <a:r>
              <a:rPr lang="en-US" sz="2200" baseline="-25000" dirty="0" err="1"/>
              <a:t>eq</a:t>
            </a:r>
            <a:r>
              <a:rPr lang="en-US" sz="2200" dirty="0"/>
              <a:t> ~ 0.8 x 10</a:t>
            </a:r>
            <a:r>
              <a:rPr lang="en-US" sz="2200" baseline="30000" dirty="0"/>
              <a:t>-4</a:t>
            </a:r>
            <a:r>
              <a:rPr lang="en-US" sz="2200" dirty="0"/>
              <a:t> )</a:t>
            </a:r>
            <a:endParaRPr lang="en-US" sz="2200" baseline="30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F26EA5-C4FF-6D4B-9D47-B292AC306A18}"/>
              </a:ext>
            </a:extLst>
          </p:cNvPr>
          <p:cNvSpPr txBox="1"/>
          <p:nvPr/>
        </p:nvSpPr>
        <p:spPr>
          <a:xfrm>
            <a:off x="5143502" y="4972048"/>
            <a:ext cx="3768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R</a:t>
            </a:r>
            <a:r>
              <a:rPr lang="en-US" sz="2200" baseline="-25000" dirty="0"/>
              <a:t>u</a:t>
            </a:r>
            <a:r>
              <a:rPr lang="en-US" sz="2200" dirty="0"/>
              <a:t> = cu</a:t>
            </a:r>
            <a:r>
              <a:rPr lang="en-US" sz="2200" baseline="-25000" dirty="0"/>
              <a:t>0</a:t>
            </a:r>
            <a:r>
              <a:rPr lang="en-US" sz="2200" dirty="0"/>
              <a:t> = radius of universe</a:t>
            </a:r>
          </a:p>
          <a:p>
            <a:r>
              <a:rPr lang="en-US" sz="2200" dirty="0"/>
              <a:t>u</a:t>
            </a:r>
            <a:r>
              <a:rPr lang="en-US" sz="2200" baseline="-25000" dirty="0"/>
              <a:t>0</a:t>
            </a:r>
            <a:r>
              <a:rPr lang="en-US" sz="2200" dirty="0"/>
              <a:t> = 3t</a:t>
            </a:r>
            <a:r>
              <a:rPr lang="en-US" sz="2200" baseline="-25000" dirty="0"/>
              <a:t>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44B147-8794-A94E-98C9-4B3033FC1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90" y="365041"/>
            <a:ext cx="4557620" cy="898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B7EEAD-EDD9-124D-BB2D-22A696303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653" y="2790530"/>
            <a:ext cx="4559762" cy="87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168C27-EC1E-934A-AD86-9C067C104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566" y="5052626"/>
            <a:ext cx="3406052" cy="7246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8676DA-A0B4-8949-968C-F7053B53BE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6368" y="5891758"/>
            <a:ext cx="5254016" cy="76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61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8AE357-BCB5-1D45-8B11-546B98316F4B}"/>
              </a:ext>
            </a:extLst>
          </p:cNvPr>
          <p:cNvSpPr txBox="1"/>
          <p:nvPr/>
        </p:nvSpPr>
        <p:spPr>
          <a:xfrm>
            <a:off x="173549" y="2316717"/>
            <a:ext cx="875613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sz="2200" dirty="0"/>
              <a:t>A magnetic moment  </a:t>
            </a:r>
          </a:p>
          <a:p>
            <a:r>
              <a:rPr lang="en-US" sz="2200" dirty="0"/>
              <a:t>(naturalness upper bound) would be experimentally significant :</a:t>
            </a:r>
          </a:p>
          <a:p>
            <a:r>
              <a:rPr lang="en-US" sz="2200" dirty="0"/>
              <a:t>~1% of neutrinos could flip helicity</a:t>
            </a:r>
          </a:p>
          <a:p>
            <a:endParaRPr lang="en-US" sz="2200" dirty="0"/>
          </a:p>
          <a:p>
            <a:r>
              <a:rPr lang="en-US" sz="2200" dirty="0"/>
              <a:t>Effects of standard model magnetic moment insignificant.</a:t>
            </a:r>
          </a:p>
          <a:p>
            <a:r>
              <a:rPr lang="en-US" sz="2200" dirty="0"/>
              <a:t>   </a:t>
            </a:r>
          </a:p>
          <a:p>
            <a:r>
              <a:rPr lang="en-US" sz="2200" dirty="0"/>
              <a:t>If the neutrino is </a:t>
            </a:r>
            <a:r>
              <a:rPr lang="en-US" sz="2200" dirty="0" err="1"/>
              <a:t>Majorana</a:t>
            </a:r>
            <a:r>
              <a:rPr lang="en-US" sz="2200" dirty="0"/>
              <a:t>, no helicity changes from magnetic fields.</a:t>
            </a:r>
          </a:p>
          <a:p>
            <a:endParaRPr lang="en-US" sz="2200" dirty="0"/>
          </a:p>
          <a:p>
            <a:r>
              <a:rPr lang="en-US" sz="2200" dirty="0"/>
              <a:t>To within uncertainties in magnetic fields, correlation lengths, and neutrino masses, spin rotation in cosmic magnetic fields ~ galactic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9B6EF88-A65D-1446-B21F-47C03A5927C9}"/>
              </a:ext>
            </a:extLst>
          </p:cNvPr>
          <p:cNvGrpSpPr/>
          <p:nvPr/>
        </p:nvGrpSpPr>
        <p:grpSpPr>
          <a:xfrm>
            <a:off x="1371533" y="1291195"/>
            <a:ext cx="6298958" cy="760928"/>
            <a:chOff x="1300093" y="376775"/>
            <a:chExt cx="6298958" cy="7609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1A5C7E-B867-4743-AC1A-A3CDC7FAA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5035" y="376775"/>
              <a:ext cx="5254016" cy="7609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E99A437-A883-014F-885F-13927603D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0093" y="583062"/>
              <a:ext cx="771654" cy="4340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8DC2E13-5847-CE4A-B82A-43567F2F3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509" y="2606712"/>
            <a:ext cx="3547367" cy="3587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FE0ECA-1CAA-7044-A0EE-BE39D2EEAB5B}"/>
              </a:ext>
            </a:extLst>
          </p:cNvPr>
          <p:cNvSpPr txBox="1"/>
          <p:nvPr/>
        </p:nvSpPr>
        <p:spPr>
          <a:xfrm>
            <a:off x="957256" y="442912"/>
            <a:ext cx="7085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Cosmic magnetic field rotation of neutrino spin</a:t>
            </a:r>
          </a:p>
        </p:txBody>
      </p:sp>
    </p:spTree>
    <p:extLst>
      <p:ext uri="{BB962C8B-B14F-4D97-AF65-F5344CB8AC3E}">
        <p14:creationId xmlns:p14="http://schemas.microsoft.com/office/powerpoint/2010/main" val="597623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5C8FA1-AA85-F744-BBAC-565A64A23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98" y="906912"/>
            <a:ext cx="5552770" cy="4676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761BF6-03C8-1C49-A210-C894AFD395A7}"/>
              </a:ext>
            </a:extLst>
          </p:cNvPr>
          <p:cNvSpPr txBox="1"/>
          <p:nvPr/>
        </p:nvSpPr>
        <p:spPr>
          <a:xfrm>
            <a:off x="764088" y="5643957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Flammarion 1888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8509A-9CC3-6E4E-BD27-F26EBC11676D}"/>
              </a:ext>
            </a:extLst>
          </p:cNvPr>
          <p:cNvSpPr txBox="1"/>
          <p:nvPr/>
        </p:nvSpPr>
        <p:spPr>
          <a:xfrm>
            <a:off x="5912287" y="920060"/>
            <a:ext cx="31565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Neutrinos 101</a:t>
            </a:r>
          </a:p>
          <a:p>
            <a:endParaRPr lang="en-US" sz="2400" dirty="0"/>
          </a:p>
          <a:p>
            <a:r>
              <a:rPr lang="en-US" sz="2400" dirty="0"/>
              <a:t>Neutrino magnetic moments &amp; spin precession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FF00"/>
                </a:solidFill>
              </a:rPr>
              <a:t>Gravitational inhomogeneities &amp; spin precession</a:t>
            </a:r>
          </a:p>
          <a:p>
            <a:endParaRPr lang="en-US" sz="2400" dirty="0"/>
          </a:p>
          <a:p>
            <a:r>
              <a:rPr lang="en-US" sz="2400" dirty="0"/>
              <a:t>Detection of relic neutrinos</a:t>
            </a:r>
          </a:p>
        </p:txBody>
      </p:sp>
    </p:spTree>
    <p:extLst>
      <p:ext uri="{BB962C8B-B14F-4D97-AF65-F5344CB8AC3E}">
        <p14:creationId xmlns:p14="http://schemas.microsoft.com/office/powerpoint/2010/main" val="740622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5D5C253-1A36-4741-AC11-395464ACE301}"/>
              </a:ext>
            </a:extLst>
          </p:cNvPr>
          <p:cNvSpPr txBox="1"/>
          <p:nvPr/>
        </p:nvSpPr>
        <p:spPr>
          <a:xfrm>
            <a:off x="157157" y="871528"/>
            <a:ext cx="68339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Gravitational potential </a:t>
            </a:r>
            <a:r>
              <a:rPr lang="el-GR" sz="2200" dirty="0">
                <a:solidFill>
                  <a:srgbClr val="FFFF00"/>
                </a:solidFill>
              </a:rPr>
              <a:t>Φ</a:t>
            </a:r>
            <a:r>
              <a:rPr lang="en-US" sz="2200" dirty="0">
                <a:solidFill>
                  <a:srgbClr val="FFFF00"/>
                </a:solidFill>
              </a:rPr>
              <a:t> rotates momentum and spin: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4B3A3F-8FC3-E94C-98F7-AD01B9C4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894" y="2362676"/>
            <a:ext cx="3267947" cy="8753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A02CD5-782B-3D45-B979-EDB4DCB50036}"/>
              </a:ext>
            </a:extLst>
          </p:cNvPr>
          <p:cNvSpPr txBox="1"/>
          <p:nvPr/>
        </p:nvSpPr>
        <p:spPr>
          <a:xfrm>
            <a:off x="185733" y="2571741"/>
            <a:ext cx="50048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Spin bending lags momentum bending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326BE1-738C-604E-959B-2E2FBB98F40C}"/>
              </a:ext>
            </a:extLst>
          </p:cNvPr>
          <p:cNvSpPr txBox="1"/>
          <p:nvPr/>
        </p:nvSpPr>
        <p:spPr>
          <a:xfrm>
            <a:off x="150786" y="241576"/>
            <a:ext cx="8895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Rotation of neutrino spins by gravitational inhomogeneities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804CE7-1361-0340-A29B-E94F30F37394}"/>
              </a:ext>
            </a:extLst>
          </p:cNvPr>
          <p:cNvSpPr txBox="1"/>
          <p:nvPr/>
        </p:nvSpPr>
        <p:spPr>
          <a:xfrm>
            <a:off x="142872" y="3357557"/>
            <a:ext cx="91358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Again, neutrino undergoes a random walk through the inhomogeneities.</a:t>
            </a:r>
          </a:p>
          <a:p>
            <a:endParaRPr lang="en-US" sz="2200" dirty="0"/>
          </a:p>
          <a:p>
            <a:r>
              <a:rPr lang="en-US" sz="2200" dirty="0"/>
              <a:t> Momentum bending angle of massless neutrino: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D4ADA6E-7ABD-C245-AF50-27ADF8BD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531" y="4533281"/>
            <a:ext cx="6611755" cy="706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FD197B-E7DA-3F49-9B3A-33EDE6BCF360}"/>
              </a:ext>
            </a:extLst>
          </p:cNvPr>
          <p:cNvSpPr txBox="1"/>
          <p:nvPr/>
        </p:nvSpPr>
        <p:spPr>
          <a:xfrm>
            <a:off x="228600" y="5257797"/>
            <a:ext cx="66543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In terms of gravitational fluctuation power spectrum,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614AB3A-CCE5-9442-A718-470D85C0B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156" y="5822129"/>
            <a:ext cx="5141688" cy="7573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28094FA-063B-3144-8DD2-A0F26AC9FEA9}"/>
              </a:ext>
            </a:extLst>
          </p:cNvPr>
          <p:cNvGrpSpPr/>
          <p:nvPr/>
        </p:nvGrpSpPr>
        <p:grpSpPr>
          <a:xfrm>
            <a:off x="440912" y="1443034"/>
            <a:ext cx="6882262" cy="657319"/>
            <a:chOff x="440912" y="1443034"/>
            <a:chExt cx="6882262" cy="6573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4DDE23-E463-8340-85FD-B35123230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912" y="1477361"/>
              <a:ext cx="2832886" cy="5599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069F62-6B9C-2E4E-A878-51CFFCF2C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8309" y="1471487"/>
              <a:ext cx="2844865" cy="62886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79D7BF1-4E53-4F4E-86D8-579433729807}"/>
                </a:ext>
              </a:extLst>
            </p:cNvPr>
            <p:cNvSpPr txBox="1"/>
            <p:nvPr/>
          </p:nvSpPr>
          <p:spPr>
            <a:xfrm>
              <a:off x="3814760" y="1443034"/>
              <a:ext cx="284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9376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E62BF0-4425-354E-9107-864262BCB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50" y="416084"/>
            <a:ext cx="4515917" cy="4822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FF9C48-9943-2043-84C4-F3E51ECD3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983" y="412870"/>
            <a:ext cx="3511842" cy="517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C1A34E-C533-0A4D-A1EB-87EA3D6972C5}"/>
              </a:ext>
            </a:extLst>
          </p:cNvPr>
          <p:cNvSpPr txBox="1"/>
          <p:nvPr/>
        </p:nvSpPr>
        <p:spPr>
          <a:xfrm>
            <a:off x="4967727" y="397014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354C3-FB5F-314F-A0F3-9A855F80E39D}"/>
              </a:ext>
            </a:extLst>
          </p:cNvPr>
          <p:cNvSpPr txBox="1"/>
          <p:nvPr/>
        </p:nvSpPr>
        <p:spPr>
          <a:xfrm>
            <a:off x="542927" y="1200139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Thus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97215D-B912-D942-9505-09A3D1F2D241}"/>
              </a:ext>
            </a:extLst>
          </p:cNvPr>
          <p:cNvGrpSpPr/>
          <p:nvPr/>
        </p:nvGrpSpPr>
        <p:grpSpPr>
          <a:xfrm>
            <a:off x="257164" y="2071672"/>
            <a:ext cx="3175613" cy="430887"/>
            <a:chOff x="871538" y="2243136"/>
            <a:chExt cx="3175613" cy="4308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63B67C-CAEE-034C-9F7E-4223C2A6B01D}"/>
                </a:ext>
              </a:extLst>
            </p:cNvPr>
            <p:cNvSpPr txBox="1"/>
            <p:nvPr/>
          </p:nvSpPr>
          <p:spPr>
            <a:xfrm>
              <a:off x="871538" y="2243136"/>
              <a:ext cx="210583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 x</a:t>
              </a:r>
              <a:r>
                <a:rPr lang="en-US" sz="2200" baseline="-25000" dirty="0"/>
                <a:t>3</a:t>
              </a:r>
              <a:r>
                <a:rPr lang="en-US" sz="2200" dirty="0"/>
                <a:t>’ integral =&gt;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E67B35-56F3-FB41-895A-CFB7308B4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0840" y="2298010"/>
              <a:ext cx="1036311" cy="31886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94FEBAA-6BF4-D247-A8F3-ABBE085A0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76" y="1997962"/>
            <a:ext cx="4094507" cy="65222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7339F7B-1C31-4048-8D9F-62DDF4FD914E}"/>
              </a:ext>
            </a:extLst>
          </p:cNvPr>
          <p:cNvSpPr/>
          <p:nvPr/>
        </p:nvSpPr>
        <p:spPr>
          <a:xfrm>
            <a:off x="3968906" y="1931063"/>
            <a:ext cx="4615701" cy="8193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00CB3F-C336-4549-9D5F-BB4DA23E3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391" y="3693284"/>
            <a:ext cx="5101831" cy="757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89D1CA-4B08-8C4B-A959-7312A4ACE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6800" y="3082778"/>
            <a:ext cx="2182523" cy="3209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390266-179D-3549-BC42-5BB77C49FA58}"/>
              </a:ext>
            </a:extLst>
          </p:cNvPr>
          <p:cNvSpPr txBox="1"/>
          <p:nvPr/>
        </p:nvSpPr>
        <p:spPr>
          <a:xfrm>
            <a:off x="242887" y="3028951"/>
            <a:ext cx="58977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Relate field fluctuations to density fluctuations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836B92-1705-6043-82F3-38E209A8D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013" y="4779481"/>
            <a:ext cx="5006959" cy="385147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49A92EF-CD91-A949-B7FE-785B6F6A9812}"/>
              </a:ext>
            </a:extLst>
          </p:cNvPr>
          <p:cNvSpPr/>
          <p:nvPr/>
        </p:nvSpPr>
        <p:spPr>
          <a:xfrm>
            <a:off x="328063" y="5483594"/>
            <a:ext cx="3915402" cy="9205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95F1EA-2665-D04D-9171-55A717EC06C1}"/>
              </a:ext>
            </a:extLst>
          </p:cNvPr>
          <p:cNvGrpSpPr/>
          <p:nvPr/>
        </p:nvGrpSpPr>
        <p:grpSpPr>
          <a:xfrm>
            <a:off x="5872155" y="5343528"/>
            <a:ext cx="3231975" cy="1323439"/>
            <a:chOff x="5943600" y="4872038"/>
            <a:chExt cx="3231975" cy="132343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8C78EC5-E63D-6145-852D-6977558D7F04}"/>
                </a:ext>
              </a:extLst>
            </p:cNvPr>
            <p:cNvGrpSpPr/>
            <p:nvPr/>
          </p:nvGrpSpPr>
          <p:grpSpPr>
            <a:xfrm>
              <a:off x="5943600" y="4872038"/>
              <a:ext cx="3231975" cy="1323439"/>
              <a:chOff x="5943600" y="4872038"/>
              <a:chExt cx="3231975" cy="132343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0B205D-3AD3-FD4D-BB4F-80F78909F1AD}"/>
                  </a:ext>
                </a:extLst>
              </p:cNvPr>
              <p:cNvSpPr txBox="1"/>
              <p:nvPr/>
            </p:nvSpPr>
            <p:spPr>
              <a:xfrm>
                <a:off x="5943600" y="4872038"/>
                <a:ext cx="323197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In radiation dominated era </a:t>
                </a:r>
              </a:p>
              <a:p>
                <a:r>
                  <a:rPr lang="en-US" sz="2000" dirty="0"/>
                  <a:t>                 ,</a:t>
                </a:r>
              </a:p>
              <a:p>
                <a:r>
                  <a:rPr lang="en-US" sz="2000" dirty="0"/>
                  <a:t>In matter dominated era</a:t>
                </a:r>
              </a:p>
              <a:p>
                <a:r>
                  <a:rPr lang="en-US" sz="2000" dirty="0"/>
                  <a:t>neglect P, 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29BA683-9AAE-D342-923F-83908AA5B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99465" y="5861251"/>
                <a:ext cx="717450" cy="27900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D24EAB2-01E6-1644-A89E-E4CA4B643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70172" y="5254816"/>
                <a:ext cx="652224" cy="253644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984D860-DA8B-BC4A-92F0-D5B49DA5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79266" y="5241461"/>
              <a:ext cx="1014569" cy="2898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F1DA825-EB7F-234F-BE7F-459E6145BB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1553" y="1084520"/>
            <a:ext cx="6232349" cy="6884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465167-98BA-E74B-87D8-292E803245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6298" y="5619102"/>
            <a:ext cx="3387937" cy="6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05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8F0631-CB8C-5D43-B8F1-A1D66C22448D}"/>
              </a:ext>
            </a:extLst>
          </p:cNvPr>
          <p:cNvSpPr/>
          <p:nvPr/>
        </p:nvSpPr>
        <p:spPr>
          <a:xfrm>
            <a:off x="2599458" y="597346"/>
            <a:ext cx="52578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Something mysteriously formed,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Born before heaven and earth.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silence and the void,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Standing alone and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unchanging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Ever present and in motion.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29A39B-6AC5-9342-8B56-9BD1454C7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-1958"/>
          <a:stretch/>
        </p:blipFill>
        <p:spPr>
          <a:xfrm>
            <a:off x="491491" y="129230"/>
            <a:ext cx="1508081" cy="6728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6AB2DD-6BA7-DD43-B08F-337540FE20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71" t="19193" r="33765" b="17608"/>
          <a:stretch/>
        </p:blipFill>
        <p:spPr>
          <a:xfrm>
            <a:off x="7029450" y="3732625"/>
            <a:ext cx="1941926" cy="213955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87A399-376D-3F44-BE0E-FB6E4E3E80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76" t="18940" r="33140" b="71913"/>
          <a:stretch/>
        </p:blipFill>
        <p:spPr>
          <a:xfrm>
            <a:off x="7286627" y="5986476"/>
            <a:ext cx="1528762" cy="47148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70823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6C8315-7987-F04D-9016-4017D748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843" y="5117801"/>
            <a:ext cx="4726850" cy="6419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087F62-9489-5749-9194-666BEDF013DA}"/>
              </a:ext>
            </a:extLst>
          </p:cNvPr>
          <p:cNvSpPr txBox="1"/>
          <p:nvPr/>
        </p:nvSpPr>
        <p:spPr>
          <a:xfrm>
            <a:off x="270936" y="242357"/>
            <a:ext cx="5261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Density fluctuation spectrum)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D82BBE-09FF-884B-9A15-8D4491C87EC2}"/>
              </a:ext>
            </a:extLst>
          </p:cNvPr>
          <p:cNvGrpSpPr/>
          <p:nvPr/>
        </p:nvGrpSpPr>
        <p:grpSpPr>
          <a:xfrm>
            <a:off x="376759" y="887935"/>
            <a:ext cx="5075237" cy="3678796"/>
            <a:chOff x="491063" y="945087"/>
            <a:chExt cx="5075237" cy="36787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90A553-FEF7-2D48-9D50-892A241AB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063" y="945087"/>
              <a:ext cx="5075237" cy="36787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958ED3-A13F-2440-A9BF-D98F0C676D40}"/>
                </a:ext>
              </a:extLst>
            </p:cNvPr>
            <p:cNvSpPr txBox="1"/>
            <p:nvPr/>
          </p:nvSpPr>
          <p:spPr>
            <a:xfrm>
              <a:off x="2286004" y="2185980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3620FF"/>
                  </a:solidFill>
                </a:rPr>
                <a:t>Planck 2018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FF7FE5E-B4BF-7349-A08F-0BDA54D8891A}"/>
              </a:ext>
            </a:extLst>
          </p:cNvPr>
          <p:cNvSpPr txBox="1"/>
          <p:nvPr/>
        </p:nvSpPr>
        <p:spPr>
          <a:xfrm>
            <a:off x="5557822" y="671516"/>
            <a:ext cx="3542958" cy="2086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40"/>
              </a:lnSpc>
            </a:pPr>
            <a:r>
              <a:rPr lang="en-US" sz="2200" dirty="0"/>
              <a:t>P(k) ~ k for k &lt; </a:t>
            </a:r>
            <a:r>
              <a:rPr lang="en-US" sz="2200" dirty="0" err="1"/>
              <a:t>k</a:t>
            </a:r>
            <a:r>
              <a:rPr lang="en-US" sz="2200" baseline="-25000" dirty="0" err="1"/>
              <a:t>max</a:t>
            </a:r>
            <a:endParaRPr lang="en-US" sz="2200" baseline="-25000" dirty="0"/>
          </a:p>
          <a:p>
            <a:pPr>
              <a:lnSpc>
                <a:spcPts val="1440"/>
              </a:lnSpc>
            </a:pPr>
            <a:endParaRPr lang="en-US" sz="2200" baseline="-25000" dirty="0"/>
          </a:p>
          <a:p>
            <a:pPr>
              <a:lnSpc>
                <a:spcPts val="1440"/>
              </a:lnSpc>
            </a:pPr>
            <a:r>
              <a:rPr lang="en-US" sz="2200" dirty="0"/>
              <a:t>(Harrison-</a:t>
            </a:r>
            <a:r>
              <a:rPr lang="en-US" sz="2200" dirty="0" err="1"/>
              <a:t>Zel’dovich</a:t>
            </a:r>
            <a:r>
              <a:rPr lang="en-US" sz="2200" dirty="0"/>
              <a:t>)</a:t>
            </a:r>
          </a:p>
          <a:p>
            <a:pPr>
              <a:lnSpc>
                <a:spcPts val="1440"/>
              </a:lnSpc>
            </a:pPr>
            <a:endParaRPr lang="en-US" sz="2200" dirty="0"/>
          </a:p>
          <a:p>
            <a:pPr>
              <a:lnSpc>
                <a:spcPts val="1440"/>
              </a:lnSpc>
            </a:pPr>
            <a:r>
              <a:rPr lang="en-US" sz="2200" dirty="0"/>
              <a:t>P(k) ~ k</a:t>
            </a:r>
            <a:r>
              <a:rPr lang="en-US" sz="2200" baseline="30000" dirty="0"/>
              <a:t>-</a:t>
            </a:r>
            <a:r>
              <a:rPr lang="el-GR" sz="2200" baseline="30000" dirty="0"/>
              <a:t>ν</a:t>
            </a:r>
            <a:r>
              <a:rPr lang="en-US" sz="2200" baseline="30000" dirty="0"/>
              <a:t>  </a:t>
            </a:r>
            <a:r>
              <a:rPr lang="en-US" sz="2200" dirty="0"/>
              <a:t>for k &gt; </a:t>
            </a:r>
            <a:r>
              <a:rPr lang="en-US" sz="2200" dirty="0" err="1"/>
              <a:t>k</a:t>
            </a:r>
            <a:r>
              <a:rPr lang="en-US" sz="2200" baseline="-25000" dirty="0" err="1"/>
              <a:t>max</a:t>
            </a:r>
            <a:endParaRPr lang="en-US" sz="2200" baseline="-25000" dirty="0"/>
          </a:p>
          <a:p>
            <a:pPr>
              <a:lnSpc>
                <a:spcPts val="1440"/>
              </a:lnSpc>
            </a:pPr>
            <a:endParaRPr lang="en-US" sz="2200" baseline="-25000" dirty="0"/>
          </a:p>
          <a:p>
            <a:pPr>
              <a:lnSpc>
                <a:spcPts val="1440"/>
              </a:lnSpc>
            </a:pPr>
            <a:r>
              <a:rPr lang="en-US" sz="2200" dirty="0"/>
              <a:t>Scales as</a:t>
            </a:r>
          </a:p>
          <a:p>
            <a:pPr>
              <a:lnSpc>
                <a:spcPts val="1440"/>
              </a:lnSpc>
            </a:pPr>
            <a:endParaRPr lang="en-US" sz="2200" dirty="0"/>
          </a:p>
          <a:p>
            <a:pPr>
              <a:lnSpc>
                <a:spcPts val="1440"/>
              </a:lnSpc>
            </a:pPr>
            <a:r>
              <a:rPr lang="en-US" sz="2200" i="1" dirty="0">
                <a:solidFill>
                  <a:srgbClr val="FFFF00"/>
                </a:solidFill>
              </a:rPr>
              <a:t>a</a:t>
            </a:r>
            <a:r>
              <a:rPr lang="en-US" sz="2200" baseline="30000" dirty="0">
                <a:solidFill>
                  <a:srgbClr val="FFFF00"/>
                </a:solidFill>
              </a:rPr>
              <a:t>2</a:t>
            </a:r>
            <a:r>
              <a:rPr lang="en-US" sz="2200" dirty="0">
                <a:solidFill>
                  <a:srgbClr val="FFFF00"/>
                </a:solidFill>
              </a:rPr>
              <a:t> in matter dom. era</a:t>
            </a:r>
          </a:p>
          <a:p>
            <a:pPr>
              <a:lnSpc>
                <a:spcPts val="1440"/>
              </a:lnSpc>
            </a:pPr>
            <a:endParaRPr lang="en-US" sz="2200" i="1" dirty="0"/>
          </a:p>
          <a:p>
            <a:pPr>
              <a:lnSpc>
                <a:spcPts val="1440"/>
              </a:lnSpc>
            </a:pPr>
            <a:r>
              <a:rPr lang="en-US" sz="2200" i="1" dirty="0"/>
              <a:t>a</a:t>
            </a:r>
            <a:r>
              <a:rPr lang="en-US" sz="2200" baseline="30000" dirty="0"/>
              <a:t>4</a:t>
            </a:r>
            <a:r>
              <a:rPr lang="en-US" sz="2200" dirty="0"/>
              <a:t> in rad. dom. era, k &lt;</a:t>
            </a:r>
            <a:r>
              <a:rPr lang="en-US" sz="2200" dirty="0" err="1"/>
              <a:t>k</a:t>
            </a:r>
            <a:r>
              <a:rPr lang="en-US" sz="2200" baseline="-25000" dirty="0" err="1"/>
              <a:t>max</a:t>
            </a:r>
            <a:endParaRPr lang="en-US" sz="2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54F2F-9C59-8140-8D9D-FB49FEF84AAD}"/>
              </a:ext>
            </a:extLst>
          </p:cNvPr>
          <p:cNvSpPr txBox="1"/>
          <p:nvPr/>
        </p:nvSpPr>
        <p:spPr>
          <a:xfrm>
            <a:off x="5229225" y="5972175"/>
            <a:ext cx="3315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 = Hubble parameter ~ 0.7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F03EC3-B08A-6A4F-9D74-5313E40FC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040" y="3740494"/>
            <a:ext cx="3383890" cy="5390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1922C9-CF83-534E-85B7-7BFEE87C1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623" y="4349162"/>
            <a:ext cx="2799948" cy="559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310171-65A5-5647-83C2-08F27752ADF5}"/>
              </a:ext>
            </a:extLst>
          </p:cNvPr>
          <p:cNvSpPr txBox="1"/>
          <p:nvPr/>
        </p:nvSpPr>
        <p:spPr>
          <a:xfrm>
            <a:off x="371465" y="5186361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At present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E78D15-F76D-4840-B677-6CC78F440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9983" y="5288189"/>
            <a:ext cx="699045" cy="31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55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40A0AA5-E1E2-AD4F-BD81-3B23079A4615}"/>
              </a:ext>
            </a:extLst>
          </p:cNvPr>
          <p:cNvSpPr txBox="1"/>
          <p:nvPr/>
        </p:nvSpPr>
        <p:spPr>
          <a:xfrm>
            <a:off x="1228730" y="85715"/>
            <a:ext cx="6748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Include dark energy in matter dominated era </a:t>
            </a:r>
          </a:p>
          <a:p>
            <a:r>
              <a:rPr lang="en-US" sz="2400" dirty="0"/>
              <a:t>       (noticeable for redshifts below 0.5)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288BFC-D017-274E-84AE-E538484E8435}"/>
              </a:ext>
            </a:extLst>
          </p:cNvPr>
          <p:cNvSpPr txBox="1"/>
          <p:nvPr/>
        </p:nvSpPr>
        <p:spPr>
          <a:xfrm>
            <a:off x="857244" y="3471851"/>
            <a:ext cx="328166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 critical density for closure</a:t>
            </a:r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1C9D73C-7645-9544-8A6F-44F57553F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82" y="4196375"/>
            <a:ext cx="6290794" cy="770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C30953-98C1-1740-AE24-C2E07FE59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73" y="5165238"/>
            <a:ext cx="2696056" cy="38514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F070ED4-132C-3C48-B644-3E1C362A0E27}"/>
              </a:ext>
            </a:extLst>
          </p:cNvPr>
          <p:cNvSpPr txBox="1"/>
          <p:nvPr/>
        </p:nvSpPr>
        <p:spPr>
          <a:xfrm>
            <a:off x="3328986" y="518635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Independent of h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7570B9F-405C-464F-9F00-BED585369990}"/>
              </a:ext>
            </a:extLst>
          </p:cNvPr>
          <p:cNvGrpSpPr/>
          <p:nvPr/>
        </p:nvGrpSpPr>
        <p:grpSpPr>
          <a:xfrm>
            <a:off x="91725" y="969092"/>
            <a:ext cx="8995762" cy="3045676"/>
            <a:chOff x="91725" y="1140548"/>
            <a:chExt cx="8995762" cy="304567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A4BB66-0AAB-1F4F-8204-919D746E2833}"/>
                </a:ext>
              </a:extLst>
            </p:cNvPr>
            <p:cNvSpPr txBox="1"/>
            <p:nvPr/>
          </p:nvSpPr>
          <p:spPr>
            <a:xfrm>
              <a:off x="5772156" y="3629021"/>
              <a:ext cx="3315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 = Hubble parameter ~ 0.7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7D67B2-52C1-5D4C-AC36-7A9F288B4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6113" y="1304285"/>
              <a:ext cx="5648883" cy="7061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3CF014-A191-F64D-A7DD-C2974162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941" y="2363811"/>
              <a:ext cx="2670489" cy="35872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C73D1C-7697-8644-8C08-4EDE930BA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3339" y="2211381"/>
              <a:ext cx="2305838" cy="2635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15FBDF-BBFF-F740-93CA-C6A4B3CC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97039" y="2740022"/>
              <a:ext cx="2207015" cy="2635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24533E-18FC-D848-BE49-5F7795264F62}"/>
                </a:ext>
              </a:extLst>
            </p:cNvPr>
            <p:cNvSpPr txBox="1"/>
            <p:nvPr/>
          </p:nvSpPr>
          <p:spPr>
            <a:xfrm>
              <a:off x="5614974" y="2114544"/>
              <a:ext cx="3426194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Matter </a:t>
              </a:r>
              <a:r>
                <a:rPr lang="en-US" sz="2000" dirty="0" err="1"/>
                <a:t>w.dark</a:t>
              </a:r>
              <a:r>
                <a:rPr lang="en-US" sz="2000" dirty="0"/>
                <a:t> matter fraction</a:t>
              </a:r>
            </a:p>
            <a:p>
              <a:pPr>
                <a:lnSpc>
                  <a:spcPts val="1760"/>
                </a:lnSpc>
              </a:pPr>
              <a:endParaRPr lang="en-US" sz="2000" dirty="0"/>
            </a:p>
            <a:p>
              <a:r>
                <a:rPr lang="en-US" sz="2000" dirty="0"/>
                <a:t>Dark energy fraction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514B963-8BC2-1142-9123-C0F55F6F2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4442" y="3241272"/>
              <a:ext cx="1962890" cy="31830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762C44-F3C6-4E46-BEA3-A3493AA12320}"/>
                </a:ext>
              </a:extLst>
            </p:cNvPr>
            <p:cNvSpPr txBox="1"/>
            <p:nvPr/>
          </p:nvSpPr>
          <p:spPr>
            <a:xfrm>
              <a:off x="3099974" y="3273642"/>
              <a:ext cx="2991525" cy="554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60"/>
                </a:lnSpc>
              </a:pPr>
              <a:r>
                <a:rPr lang="en-US" sz="2000" dirty="0"/>
                <a:t>Present Hubble constant</a:t>
              </a:r>
            </a:p>
            <a:p>
              <a:pPr>
                <a:lnSpc>
                  <a:spcPts val="1760"/>
                </a:lnSpc>
              </a:pPr>
              <a:endParaRPr lang="en-US" sz="200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254810-22B2-D646-A8E2-9C8302A2A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0680" y="3737429"/>
              <a:ext cx="353062" cy="21183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248AE4-0876-2544-80B2-275AA2532817}"/>
                </a:ext>
              </a:extLst>
            </p:cNvPr>
            <p:cNvSpPr txBox="1"/>
            <p:nvPr/>
          </p:nvSpPr>
          <p:spPr>
            <a:xfrm>
              <a:off x="6372225" y="3200395"/>
              <a:ext cx="17427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= h/3000 </a:t>
              </a:r>
              <a:r>
                <a:rPr lang="en-US" sz="2000" dirty="0" err="1"/>
                <a:t>Mpc</a:t>
              </a:r>
              <a:endParaRPr lang="en-US" sz="2000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2EBC5D5-B5BB-2947-AEA8-00D85F7AF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9700" y="3352800"/>
              <a:ext cx="1244600" cy="152400"/>
            </a:xfrm>
            <a:prstGeom prst="rect">
              <a:avLst/>
            </a:prstGeom>
          </p:spPr>
        </p:pic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B22C9106-E493-8848-BE78-AA648F07965E}"/>
                </a:ext>
              </a:extLst>
            </p:cNvPr>
            <p:cNvSpPr/>
            <p:nvPr/>
          </p:nvSpPr>
          <p:spPr>
            <a:xfrm>
              <a:off x="91725" y="1140548"/>
              <a:ext cx="8981473" cy="304567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26CAC37-133D-2A49-8257-92C6208113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9171" y="4452621"/>
            <a:ext cx="1906500" cy="3530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BE019E7-8FA6-1143-816C-0AD8315656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4761" y="6151056"/>
            <a:ext cx="6357360" cy="61381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44BFA4A-98F0-4A41-A148-4D748E2344E8}"/>
              </a:ext>
            </a:extLst>
          </p:cNvPr>
          <p:cNvGrpSpPr/>
          <p:nvPr/>
        </p:nvGrpSpPr>
        <p:grpSpPr>
          <a:xfrm>
            <a:off x="114300" y="5674869"/>
            <a:ext cx="9026830" cy="395166"/>
            <a:chOff x="114300" y="5674869"/>
            <a:chExt cx="9026830" cy="39516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88464E-B5F9-9A40-B1F2-0C1FD3CDBE93}"/>
                </a:ext>
              </a:extLst>
            </p:cNvPr>
            <p:cNvSpPr txBox="1"/>
            <p:nvPr/>
          </p:nvSpPr>
          <p:spPr>
            <a:xfrm>
              <a:off x="114300" y="5700703"/>
              <a:ext cx="90268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With finite         neutrino velocity                                                  = present momentum  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8DBCC83-82CB-F747-9084-4B7956C46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00211" y="5835454"/>
              <a:ext cx="371360" cy="15915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FE9FB42-2E87-3F41-B0ED-B68608FA8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74724" y="5674869"/>
              <a:ext cx="2937538" cy="394593"/>
            </a:xfrm>
            <a:prstGeom prst="rect">
              <a:avLst/>
            </a:prstGeom>
          </p:spPr>
        </p:pic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A7472D7-4C2B-BE41-8175-970BD3E81B55}"/>
              </a:ext>
            </a:extLst>
          </p:cNvPr>
          <p:cNvSpPr/>
          <p:nvPr/>
        </p:nvSpPr>
        <p:spPr>
          <a:xfrm>
            <a:off x="106014" y="5674869"/>
            <a:ext cx="8967184" cy="11259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56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D244A1-3815-7443-8319-5EF22F24C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8" y="890928"/>
            <a:ext cx="5235795" cy="2948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E85CDC-43DC-8A4C-B33C-3FAD34BE9976}"/>
              </a:ext>
            </a:extLst>
          </p:cNvPr>
          <p:cNvSpPr txBox="1"/>
          <p:nvPr/>
        </p:nvSpPr>
        <p:spPr>
          <a:xfrm>
            <a:off x="771526" y="257172"/>
            <a:ext cx="7906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Gravitational lensing of cosmic neutrino 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7F63CB-9461-D541-9707-658060143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2" y="3128956"/>
            <a:ext cx="5516882" cy="34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43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F02BB9-67BE-3440-A63B-FD47EE307359}"/>
              </a:ext>
            </a:extLst>
          </p:cNvPr>
          <p:cNvSpPr txBox="1"/>
          <p:nvPr/>
        </p:nvSpPr>
        <p:spPr>
          <a:xfrm>
            <a:off x="400034" y="3931685"/>
            <a:ext cx="85439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RMS momentum bending </a:t>
            </a:r>
            <a:r>
              <a:rPr lang="en-US" sz="2200" dirty="0">
                <a:solidFill>
                  <a:srgbClr val="FFFF00"/>
                </a:solidFill>
              </a:rPr>
              <a:t>= lensing of cosmic neutrino background  </a:t>
            </a:r>
            <a:r>
              <a:rPr lang="en-US" sz="2200" dirty="0"/>
              <a:t>~ </a:t>
            </a:r>
            <a:r>
              <a:rPr lang="en-US" sz="2200" dirty="0">
                <a:solidFill>
                  <a:srgbClr val="FFFF00"/>
                </a:solidFill>
              </a:rPr>
              <a:t>5.1 arcmin </a:t>
            </a:r>
          </a:p>
          <a:p>
            <a:endParaRPr lang="en-US" sz="2200" dirty="0"/>
          </a:p>
          <a:p>
            <a:r>
              <a:rPr lang="en-US" sz="2200" dirty="0">
                <a:solidFill>
                  <a:srgbClr val="98FF5B"/>
                </a:solidFill>
              </a:rPr>
              <a:t>Lensing of CMB ~ 2.7 arcmin</a:t>
            </a:r>
            <a:r>
              <a:rPr lang="en-US" sz="2200" dirty="0"/>
              <a:t>.   Most efficient at smaller z (≲10).  Reionization of intergalactic H =&gt; photon-e scattering. </a:t>
            </a:r>
          </a:p>
          <a:p>
            <a:r>
              <a:rPr lang="en-US" sz="2200" dirty="0"/>
              <a:t>  </a:t>
            </a:r>
          </a:p>
          <a:p>
            <a:r>
              <a:rPr lang="en-US" sz="2200" dirty="0"/>
              <a:t>(Weak electron-neutrino scattering after reionization insignificant) </a:t>
            </a:r>
          </a:p>
          <a:p>
            <a:endParaRPr lang="en-US" sz="2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A34C72-354D-4B44-9D23-5036F42493D5}"/>
              </a:ext>
            </a:extLst>
          </p:cNvPr>
          <p:cNvGrpSpPr/>
          <p:nvPr/>
        </p:nvGrpSpPr>
        <p:grpSpPr>
          <a:xfrm>
            <a:off x="385753" y="1954858"/>
            <a:ext cx="2280171" cy="1621662"/>
            <a:chOff x="491063" y="945087"/>
            <a:chExt cx="5075237" cy="36787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D3C5D3-A6E6-BC4C-9034-8371C03E2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1063" y="945087"/>
              <a:ext cx="5075237" cy="36787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F22A80-0500-C24F-949F-97F36D0A4C6F}"/>
                </a:ext>
              </a:extLst>
            </p:cNvPr>
            <p:cNvSpPr txBox="1"/>
            <p:nvPr/>
          </p:nvSpPr>
          <p:spPr>
            <a:xfrm>
              <a:off x="2286004" y="2185980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3620FF"/>
                  </a:solidFill>
                </a:rPr>
                <a:t>Planck 2018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A92CBB0-40FC-D041-965B-46D90D92ACBB}"/>
              </a:ext>
            </a:extLst>
          </p:cNvPr>
          <p:cNvSpPr/>
          <p:nvPr/>
        </p:nvSpPr>
        <p:spPr>
          <a:xfrm>
            <a:off x="621732" y="158221"/>
            <a:ext cx="799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Gravitational lensing of cosmic neutrino background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DB3E838-6E06-964F-A450-F191D22C6BBF}"/>
              </a:ext>
            </a:extLst>
          </p:cNvPr>
          <p:cNvSpPr/>
          <p:nvPr/>
        </p:nvSpPr>
        <p:spPr>
          <a:xfrm>
            <a:off x="106014" y="3684706"/>
            <a:ext cx="8852248" cy="29732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4FE1BA-A89E-8E46-B0AB-F2CBB9A8ABE8}"/>
              </a:ext>
            </a:extLst>
          </p:cNvPr>
          <p:cNvSpPr txBox="1"/>
          <p:nvPr/>
        </p:nvSpPr>
        <p:spPr>
          <a:xfrm>
            <a:off x="6700844" y="58578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(G. Holder)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509696-A6AE-D74C-A6BF-9FAC8B8DC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443" y="2031096"/>
            <a:ext cx="2343347" cy="13197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F3ACE2-8ACC-E648-A581-9B3848855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82" y="953099"/>
            <a:ext cx="6290794" cy="770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C681B5-2460-374C-869E-D1A9E6832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171" y="1209345"/>
            <a:ext cx="1906500" cy="35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90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01EAD-7CD1-2A44-A114-F7B50C8F99E0}"/>
              </a:ext>
            </a:extLst>
          </p:cNvPr>
          <p:cNvSpPr txBox="1"/>
          <p:nvPr/>
        </p:nvSpPr>
        <p:spPr>
          <a:xfrm>
            <a:off x="257165" y="242881"/>
            <a:ext cx="850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Gravitational spin rotation with respect to momentum,</a:t>
            </a:r>
            <a:r>
              <a:rPr lang="el-GR" sz="2400" b="1" dirty="0">
                <a:solidFill>
                  <a:srgbClr val="FFFF00"/>
                </a:solidFill>
              </a:rPr>
              <a:t> Θ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F9FB6-DA3F-C947-BFD0-60C2C5BDFFF8}"/>
              </a:ext>
            </a:extLst>
          </p:cNvPr>
          <p:cNvSpPr txBox="1"/>
          <p:nvPr/>
        </p:nvSpPr>
        <p:spPr>
          <a:xfrm>
            <a:off x="242887" y="1000119"/>
            <a:ext cx="80824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Main effect in matter dominated era from redshift  ~ 10</a:t>
            </a:r>
            <a:r>
              <a:rPr lang="en-US" sz="2200" baseline="30000" dirty="0"/>
              <a:t>4</a:t>
            </a:r>
            <a:r>
              <a:rPr lang="en-US" sz="2200" dirty="0"/>
              <a:t> to now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DC297-DD88-014F-9D15-AB25A47BED1E}"/>
              </a:ext>
            </a:extLst>
          </p:cNvPr>
          <p:cNvSpPr txBox="1"/>
          <p:nvPr/>
        </p:nvSpPr>
        <p:spPr>
          <a:xfrm>
            <a:off x="242885" y="1628770"/>
            <a:ext cx="5280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Momentum rotation with finite neutrino mass: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18017A-DC06-1C4B-8CC2-E310FB3C5B53}"/>
              </a:ext>
            </a:extLst>
          </p:cNvPr>
          <p:cNvSpPr txBox="1"/>
          <p:nvPr/>
        </p:nvSpPr>
        <p:spPr>
          <a:xfrm>
            <a:off x="128582" y="4471991"/>
            <a:ext cx="4908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 rotation with respect to momentum.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0DB574-A2B3-6146-9EE8-ED54AD10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69" y="2777625"/>
            <a:ext cx="8461647" cy="8169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D595A18-21A0-9E4F-80FA-5E3ADA2F1DBC}"/>
              </a:ext>
            </a:extLst>
          </p:cNvPr>
          <p:cNvGrpSpPr/>
          <p:nvPr/>
        </p:nvGrpSpPr>
        <p:grpSpPr>
          <a:xfrm>
            <a:off x="114300" y="2317299"/>
            <a:ext cx="7372531" cy="394593"/>
            <a:chOff x="114300" y="5689157"/>
            <a:chExt cx="7372531" cy="39459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DCFBC9-28AC-1C44-9A11-6D56EF2C0F5D}"/>
                </a:ext>
              </a:extLst>
            </p:cNvPr>
            <p:cNvSpPr txBox="1"/>
            <p:nvPr/>
          </p:nvSpPr>
          <p:spPr>
            <a:xfrm>
              <a:off x="114300" y="5700703"/>
              <a:ext cx="7372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Neutrino velocity                                                  = present momentum 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F55A469-B525-6946-BFA4-B1649B3D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0211" y="5835454"/>
              <a:ext cx="371360" cy="1591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0B27F1-4EA8-834B-B497-E71DAA1F8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3092" y="5689157"/>
              <a:ext cx="2937538" cy="39459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D52D6D6-37CB-344B-844A-0013728E0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0" y="5272933"/>
            <a:ext cx="5208651" cy="6269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4AB272-9051-BC48-8796-E4CBED8C7B4F}"/>
              </a:ext>
            </a:extLst>
          </p:cNvPr>
          <p:cNvSpPr txBox="1"/>
          <p:nvPr/>
        </p:nvSpPr>
        <p:spPr>
          <a:xfrm>
            <a:off x="371473" y="6286496"/>
            <a:ext cx="3361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Measure of helicity changes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CF9C0D1-AF35-7B48-BAFE-9EAFE38A7873}"/>
              </a:ext>
            </a:extLst>
          </p:cNvPr>
          <p:cNvGrpSpPr/>
          <p:nvPr/>
        </p:nvGrpSpPr>
        <p:grpSpPr>
          <a:xfrm>
            <a:off x="6115050" y="4271962"/>
            <a:ext cx="2823065" cy="2449849"/>
            <a:chOff x="5835085" y="3641676"/>
            <a:chExt cx="3171509" cy="28179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C753FC-E4D0-C14B-A33D-D579757F1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5085" y="3641676"/>
              <a:ext cx="3171509" cy="281792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6A2299-FAE2-B649-8FE6-C1EF18420D10}"/>
                </a:ext>
              </a:extLst>
            </p:cNvPr>
            <p:cNvSpPr txBox="1"/>
            <p:nvPr/>
          </p:nvSpPr>
          <p:spPr>
            <a:xfrm>
              <a:off x="6444505" y="3813089"/>
              <a:ext cx="2136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3620FF"/>
                  </a:solidFill>
                </a:rPr>
                <a:t>a-</a:t>
              </a:r>
              <a:r>
                <a:rPr lang="en-US" dirty="0">
                  <a:solidFill>
                    <a:srgbClr val="3620FF"/>
                  </a:solidFill>
                </a:rPr>
                <a:t>integrand, </a:t>
              </a:r>
              <a:r>
                <a:rPr lang="en-US" i="1" dirty="0">
                  <a:solidFill>
                    <a:srgbClr val="3620FF"/>
                  </a:solidFill>
                </a:rPr>
                <a:t>p</a:t>
              </a:r>
              <a:r>
                <a:rPr lang="en-US" i="1" baseline="-25000" dirty="0">
                  <a:solidFill>
                    <a:srgbClr val="3620FF"/>
                  </a:solidFill>
                </a:rPr>
                <a:t>0 </a:t>
              </a:r>
              <a:r>
                <a:rPr lang="en-US" i="1" dirty="0">
                  <a:solidFill>
                    <a:srgbClr val="3620FF"/>
                  </a:solidFill>
                </a:rPr>
                <a:t>= T</a:t>
              </a:r>
              <a:r>
                <a:rPr lang="en-US" i="1" baseline="-25000" dirty="0">
                  <a:solidFill>
                    <a:srgbClr val="3620FF"/>
                  </a:solidFill>
                </a:rPr>
                <a:t>v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2E39DC-BCBD-8346-B995-AD2EDFC287EE}"/>
              </a:ext>
            </a:extLst>
          </p:cNvPr>
          <p:cNvCxnSpPr/>
          <p:nvPr/>
        </p:nvCxnSpPr>
        <p:spPr>
          <a:xfrm flipV="1">
            <a:off x="4772025" y="4872101"/>
            <a:ext cx="1557338" cy="29997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314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DF0A03-6534-554F-A0A8-F4F4284F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1" y="1031724"/>
            <a:ext cx="5500681" cy="5578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2A25F3-906F-DA45-8B37-4CD69DA06831}"/>
              </a:ext>
            </a:extLst>
          </p:cNvPr>
          <p:cNvSpPr txBox="1"/>
          <p:nvPr/>
        </p:nvSpPr>
        <p:spPr>
          <a:xfrm>
            <a:off x="1614488" y="40005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Bendings</a:t>
            </a:r>
            <a:r>
              <a:rPr lang="en-US" dirty="0"/>
              <a:t> vs neutrino mass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A0BCCE-BAD0-8941-BB60-A44DB9926F2B}"/>
              </a:ext>
            </a:extLst>
          </p:cNvPr>
          <p:cNvSpPr txBox="1"/>
          <p:nvPr/>
        </p:nvSpPr>
        <p:spPr>
          <a:xfrm>
            <a:off x="4800592" y="392906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620FF"/>
                </a:solidFill>
              </a:rPr>
              <a:t>spin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3EDFB6-B618-5B46-8C70-2F8E7B1E834B}"/>
              </a:ext>
            </a:extLst>
          </p:cNvPr>
          <p:cNvSpPr txBox="1"/>
          <p:nvPr/>
        </p:nvSpPr>
        <p:spPr>
          <a:xfrm>
            <a:off x="1943092" y="285749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620FF"/>
                </a:solidFill>
              </a:rPr>
              <a:t>momentum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9D82A-95A4-6341-838D-C1891A94E56E}"/>
              </a:ext>
            </a:extLst>
          </p:cNvPr>
          <p:cNvSpPr txBox="1"/>
          <p:nvPr/>
        </p:nvSpPr>
        <p:spPr>
          <a:xfrm>
            <a:off x="2686040" y="4457702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620FF"/>
                </a:solidFill>
              </a:rPr>
              <a:t>spin relative</a:t>
            </a:r>
          </a:p>
          <a:p>
            <a:r>
              <a:rPr lang="en-US" dirty="0">
                <a:solidFill>
                  <a:srgbClr val="3620FF"/>
                </a:solidFill>
              </a:rPr>
              <a:t>to momentum</a:t>
            </a:r>
          </a:p>
        </p:txBody>
      </p:sp>
    </p:spTree>
    <p:extLst>
      <p:ext uri="{BB962C8B-B14F-4D97-AF65-F5344CB8AC3E}">
        <p14:creationId xmlns:p14="http://schemas.microsoft.com/office/powerpoint/2010/main" val="835001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CBDB0EC-6B7F-0741-BBD6-D0D2AF5ED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91" y="1370385"/>
            <a:ext cx="5298138" cy="5021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98F687-215F-C942-B2E4-74DAF01B8AC6}"/>
              </a:ext>
            </a:extLst>
          </p:cNvPr>
          <p:cNvSpPr txBox="1"/>
          <p:nvPr/>
        </p:nvSpPr>
        <p:spPr>
          <a:xfrm>
            <a:off x="638825" y="374996"/>
            <a:ext cx="777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Spin rotation from gravitational vs. magnetic fields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8EFF44-DF64-C045-B754-753B085C056B}"/>
              </a:ext>
            </a:extLst>
          </p:cNvPr>
          <p:cNvSpPr txBox="1"/>
          <p:nvPr/>
        </p:nvSpPr>
        <p:spPr>
          <a:xfrm>
            <a:off x="6025020" y="1189973"/>
            <a:ext cx="2394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Rotation in Milky Way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322D4C-6DF0-B340-81FA-5604E844B81B}"/>
              </a:ext>
            </a:extLst>
          </p:cNvPr>
          <p:cNvSpPr txBox="1"/>
          <p:nvPr/>
        </p:nvSpPr>
        <p:spPr>
          <a:xfrm>
            <a:off x="5999967" y="2755726"/>
            <a:ext cx="2935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Gravitational rotation</a:t>
            </a:r>
          </a:p>
          <a:p>
            <a:r>
              <a:rPr lang="en-US" i="1" dirty="0"/>
              <a:t>GB+</a:t>
            </a:r>
            <a:r>
              <a:rPr lang="en-US" i="1"/>
              <a:t>JCP arXiv</a:t>
            </a:r>
            <a:r>
              <a:rPr lang="en-US" i="1" dirty="0"/>
              <a:t>:2103.11209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6B871-635E-3D4F-9980-A46FE583373D}"/>
              </a:ext>
            </a:extLst>
          </p:cNvPr>
          <p:cNvSpPr txBox="1"/>
          <p:nvPr/>
        </p:nvSpPr>
        <p:spPr>
          <a:xfrm>
            <a:off x="6037547" y="3770335"/>
            <a:ext cx="23946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Rotation in Milky Way</a:t>
            </a:r>
          </a:p>
          <a:p>
            <a:r>
              <a:rPr lang="en-US" dirty="0"/>
              <a:t>with standard model</a:t>
            </a:r>
          </a:p>
          <a:p>
            <a:r>
              <a:rPr lang="en-US" dirty="0"/>
              <a:t>magnetic moment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DCB77C-DF9A-C340-A2FF-8304AF594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201" y="1716147"/>
            <a:ext cx="2515458" cy="59891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60E465C-68FA-5248-8E52-899ABBF75AB8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140922" y="1513139"/>
            <a:ext cx="1884098" cy="1991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DE6061A-7898-2B46-AEE0-EAF0A88C3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666" y="3307785"/>
            <a:ext cx="136045" cy="113372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8996161-4589-A04F-8078-615BD1B92C04}"/>
              </a:ext>
            </a:extLst>
          </p:cNvPr>
          <p:cNvCxnSpPr>
            <a:cxnSpLocks/>
          </p:cNvCxnSpPr>
          <p:nvPr/>
        </p:nvCxnSpPr>
        <p:spPr>
          <a:xfrm flipH="1">
            <a:off x="4634286" y="4325438"/>
            <a:ext cx="1365681" cy="22048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9FF2F85-9127-2142-BF7C-5C859492C820}"/>
              </a:ext>
            </a:extLst>
          </p:cNvPr>
          <p:cNvCxnSpPr>
            <a:cxnSpLocks/>
          </p:cNvCxnSpPr>
          <p:nvPr/>
        </p:nvCxnSpPr>
        <p:spPr>
          <a:xfrm flipH="1">
            <a:off x="4431400" y="2949479"/>
            <a:ext cx="1522073" cy="212347"/>
          </a:xfrm>
          <a:prstGeom prst="straightConnector1">
            <a:avLst/>
          </a:prstGeom>
          <a:ln w="63500">
            <a:solidFill>
              <a:srgbClr val="6EE0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137BF0A-F95F-9247-BD74-91828FC290F3}"/>
              </a:ext>
            </a:extLst>
          </p:cNvPr>
          <p:cNvSpPr txBox="1"/>
          <p:nvPr/>
        </p:nvSpPr>
        <p:spPr>
          <a:xfrm>
            <a:off x="5991138" y="5529255"/>
            <a:ext cx="29225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Probability of helicity flip</a:t>
            </a:r>
          </a:p>
          <a:p>
            <a:r>
              <a:rPr lang="en-US" dirty="0"/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F983B29-E8E1-FE45-BFCD-F7346E137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020" y="5964260"/>
            <a:ext cx="1195741" cy="358721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3B3AD6B-8422-DD42-8E24-EA3D755FAD07}"/>
              </a:ext>
            </a:extLst>
          </p:cNvPr>
          <p:cNvSpPr/>
          <p:nvPr/>
        </p:nvSpPr>
        <p:spPr>
          <a:xfrm>
            <a:off x="5874556" y="5404821"/>
            <a:ext cx="3104996" cy="10464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4DE43A8-FE44-6A49-B41E-E98B90964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860" y="4821637"/>
            <a:ext cx="2767004" cy="32940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AE6D368-973F-4645-8F99-3ADFE88A6184}"/>
              </a:ext>
            </a:extLst>
          </p:cNvPr>
          <p:cNvSpPr txBox="1"/>
          <p:nvPr/>
        </p:nvSpPr>
        <p:spPr>
          <a:xfrm rot="20018683">
            <a:off x="2882097" y="2041823"/>
            <a:ext cx="1018227" cy="352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Galactic</a:t>
            </a:r>
          </a:p>
        </p:txBody>
      </p:sp>
    </p:spTree>
    <p:extLst>
      <p:ext uri="{BB962C8B-B14F-4D97-AF65-F5344CB8AC3E}">
        <p14:creationId xmlns:p14="http://schemas.microsoft.com/office/powerpoint/2010/main" val="4099414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5C8FA1-AA85-F744-BBAC-565A64A23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98" y="949776"/>
            <a:ext cx="5552770" cy="4676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761BF6-03C8-1C49-A210-C894AFD395A7}"/>
              </a:ext>
            </a:extLst>
          </p:cNvPr>
          <p:cNvSpPr txBox="1"/>
          <p:nvPr/>
        </p:nvSpPr>
        <p:spPr>
          <a:xfrm>
            <a:off x="764088" y="5643957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Flammarion 1888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8509A-9CC3-6E4E-BD27-F26EBC11676D}"/>
              </a:ext>
            </a:extLst>
          </p:cNvPr>
          <p:cNvSpPr txBox="1"/>
          <p:nvPr/>
        </p:nvSpPr>
        <p:spPr>
          <a:xfrm>
            <a:off x="5912287" y="1014189"/>
            <a:ext cx="31565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Neutrinos 101</a:t>
            </a:r>
          </a:p>
          <a:p>
            <a:endParaRPr lang="en-US" sz="2400" dirty="0"/>
          </a:p>
          <a:p>
            <a:r>
              <a:rPr lang="en-US" sz="2400" dirty="0"/>
              <a:t>Neutrino magnetic moments &amp; spin precession</a:t>
            </a:r>
          </a:p>
          <a:p>
            <a:endParaRPr lang="en-US" sz="2400" dirty="0"/>
          </a:p>
          <a:p>
            <a:r>
              <a:rPr lang="en-US" sz="2400" dirty="0"/>
              <a:t>Gravitational inhomogeneities &amp; spin precession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FF00"/>
                </a:solidFill>
              </a:rPr>
              <a:t>Detection of relic neutrinos</a:t>
            </a:r>
          </a:p>
        </p:txBody>
      </p:sp>
    </p:spTree>
    <p:extLst>
      <p:ext uri="{BB962C8B-B14F-4D97-AF65-F5344CB8AC3E}">
        <p14:creationId xmlns:p14="http://schemas.microsoft.com/office/powerpoint/2010/main" val="1867916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657DF7-3FBD-E547-BFCD-CE1DB8DFF53E}"/>
              </a:ext>
            </a:extLst>
          </p:cNvPr>
          <p:cNvSpPr txBox="1"/>
          <p:nvPr/>
        </p:nvSpPr>
        <p:spPr>
          <a:xfrm>
            <a:off x="2227454" y="270748"/>
            <a:ext cx="4839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Detection of relic neutrinos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95A85-4BE2-0B41-BE2F-95611AC83A7F}"/>
              </a:ext>
            </a:extLst>
          </p:cNvPr>
          <p:cNvSpPr txBox="1"/>
          <p:nvPr/>
        </p:nvSpPr>
        <p:spPr>
          <a:xfrm>
            <a:off x="2852807" y="2842971"/>
            <a:ext cx="21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Weinberg PR 1962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F2F9D4-5F53-504F-BC72-F6225231BEE0}"/>
              </a:ext>
            </a:extLst>
          </p:cNvPr>
          <p:cNvSpPr txBox="1"/>
          <p:nvPr/>
        </p:nvSpPr>
        <p:spPr>
          <a:xfrm>
            <a:off x="321365" y="859563"/>
            <a:ext cx="24985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Tritium beta decay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E05130-D067-F347-A502-E8E9457DE13E}"/>
              </a:ext>
            </a:extLst>
          </p:cNvPr>
          <p:cNvSpPr txBox="1"/>
          <p:nvPr/>
        </p:nvSpPr>
        <p:spPr>
          <a:xfrm>
            <a:off x="5433186" y="2801131"/>
            <a:ext cx="3077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PTOLEMY experiment </a:t>
            </a:r>
          </a:p>
          <a:p>
            <a:r>
              <a:rPr lang="en-US" sz="2200" dirty="0">
                <a:solidFill>
                  <a:srgbClr val="FFFF00"/>
                </a:solidFill>
                <a:sym typeface="Wingdings" pitchFamily="2" charset="2"/>
              </a:rPr>
              <a:t>        </a:t>
            </a:r>
            <a:r>
              <a:rPr lang="en-US" sz="2200" dirty="0">
                <a:sym typeface="Wingdings" pitchFamily="2" charset="2"/>
              </a:rPr>
              <a:t></a:t>
            </a:r>
            <a:r>
              <a:rPr lang="en-US" sz="2200" dirty="0"/>
              <a:t> 100 g </a:t>
            </a:r>
            <a:r>
              <a:rPr lang="en-US" sz="2200" baseline="30000" dirty="0"/>
              <a:t>3</a:t>
            </a:r>
            <a:r>
              <a:rPr lang="en-US" sz="2200" dirty="0"/>
              <a:t>H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69FEB3-975F-6448-8050-63C52D99F182}"/>
              </a:ext>
            </a:extLst>
          </p:cNvPr>
          <p:cNvGrpSpPr/>
          <p:nvPr/>
        </p:nvGrpSpPr>
        <p:grpSpPr>
          <a:xfrm>
            <a:off x="3428432" y="891405"/>
            <a:ext cx="5358381" cy="769441"/>
            <a:chOff x="3428432" y="891405"/>
            <a:chExt cx="5358381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933493-A37F-3849-B6BB-BD38CF9682E6}"/>
                </a:ext>
              </a:extLst>
            </p:cNvPr>
            <p:cNvSpPr txBox="1"/>
            <p:nvPr/>
          </p:nvSpPr>
          <p:spPr>
            <a:xfrm>
              <a:off x="3428432" y="891405"/>
              <a:ext cx="384271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Detect electron neutrinos via </a:t>
              </a:r>
              <a:endParaRPr lang="en-US" sz="2200" dirty="0">
                <a:solidFill>
                  <a:srgbClr val="FFFF00"/>
                </a:solidFill>
              </a:endParaRPr>
            </a:p>
            <a:p>
              <a:r>
                <a:rPr lang="en-US" sz="2200" dirty="0">
                  <a:solidFill>
                    <a:srgbClr val="FFFF00"/>
                  </a:solidFill>
                </a:rPr>
                <a:t>inverse tritium beta decay</a:t>
              </a:r>
              <a:endParaRPr lang="en-US" sz="22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813FEA-1226-924A-A60F-ADAF107223CE}"/>
                </a:ext>
              </a:extLst>
            </p:cNvPr>
            <p:cNvSpPr txBox="1"/>
            <p:nvPr/>
          </p:nvSpPr>
          <p:spPr>
            <a:xfrm>
              <a:off x="6858080" y="1250610"/>
              <a:ext cx="1928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(never observed)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9759AA1-1456-444C-87D7-68B288F9D3D1}"/>
              </a:ext>
            </a:extLst>
          </p:cNvPr>
          <p:cNvSpPr txBox="1"/>
          <p:nvPr/>
        </p:nvSpPr>
        <p:spPr>
          <a:xfrm>
            <a:off x="-569843" y="3472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59C465-7D6F-AA44-9BC9-5F35A229F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60" y="1538962"/>
            <a:ext cx="1671782" cy="123566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042E23-D529-AF40-9015-D27BA0C36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098" y="1728860"/>
            <a:ext cx="4704300" cy="98176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F6252-1A40-3240-9192-5F932E1D9076}"/>
              </a:ext>
            </a:extLst>
          </p:cNvPr>
          <p:cNvSpPr txBox="1"/>
          <p:nvPr/>
        </p:nvSpPr>
        <p:spPr>
          <a:xfrm>
            <a:off x="513569" y="2805830"/>
            <a:ext cx="101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KATRIN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0C26F53-0470-C445-BF76-909B3438E4F1}"/>
              </a:ext>
            </a:extLst>
          </p:cNvPr>
          <p:cNvGrpSpPr/>
          <p:nvPr/>
        </p:nvGrpSpPr>
        <p:grpSpPr>
          <a:xfrm>
            <a:off x="626454" y="3383746"/>
            <a:ext cx="3444659" cy="2904758"/>
            <a:chOff x="2943615" y="3642579"/>
            <a:chExt cx="3444659" cy="290475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181733E-7996-9A4E-847D-A16ECA7E3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47" r="2982"/>
            <a:stretch/>
          </p:blipFill>
          <p:spPr>
            <a:xfrm>
              <a:off x="2943615" y="3642579"/>
              <a:ext cx="3444659" cy="290475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F4ED48A-1A21-AD40-BE5F-65DF947EDC51}"/>
                </a:ext>
              </a:extLst>
            </p:cNvPr>
            <p:cNvSpPr txBox="1"/>
            <p:nvPr/>
          </p:nvSpPr>
          <p:spPr>
            <a:xfrm>
              <a:off x="3106450" y="5386190"/>
              <a:ext cx="800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620FF"/>
                  </a:solidFill>
                </a:rPr>
                <a:t> </a:t>
              </a:r>
              <a:r>
                <a:rPr lang="el-GR" dirty="0">
                  <a:solidFill>
                    <a:srgbClr val="3620FF"/>
                  </a:solidFill>
                </a:rPr>
                <a:t>β</a:t>
              </a:r>
              <a:r>
                <a:rPr lang="en-US" dirty="0">
                  <a:solidFill>
                    <a:srgbClr val="3620FF"/>
                  </a:solidFill>
                </a:rPr>
                <a:t> </a:t>
              </a:r>
            </a:p>
            <a:p>
              <a:r>
                <a:rPr lang="en-US" dirty="0">
                  <a:solidFill>
                    <a:srgbClr val="3620FF"/>
                  </a:solidFill>
                </a:rPr>
                <a:t>decay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8A15CA2-A1B7-D145-86FF-B67DC2EB8E39}"/>
                </a:ext>
              </a:extLst>
            </p:cNvPr>
            <p:cNvSpPr txBox="1"/>
            <p:nvPr/>
          </p:nvSpPr>
          <p:spPr>
            <a:xfrm>
              <a:off x="4409154" y="3795391"/>
              <a:ext cx="1805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inverse </a:t>
              </a:r>
              <a:r>
                <a:rPr lang="el-GR" dirty="0">
                  <a:solidFill>
                    <a:srgbClr val="FF0000"/>
                  </a:solidFill>
                </a:rPr>
                <a:t>β</a:t>
              </a:r>
              <a:r>
                <a:rPr lang="en-US" dirty="0">
                  <a:solidFill>
                    <a:srgbClr val="FF0000"/>
                  </a:solidFill>
                </a:rPr>
                <a:t> decay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450F4D7-A5D6-9841-926F-39097FB98CD0}"/>
              </a:ext>
            </a:extLst>
          </p:cNvPr>
          <p:cNvSpPr txBox="1"/>
          <p:nvPr/>
        </p:nvSpPr>
        <p:spPr>
          <a:xfrm>
            <a:off x="864298" y="6325645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events vs. electron energy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012E3D-997F-C54F-A967-2B3F90706936}"/>
              </a:ext>
            </a:extLst>
          </p:cNvPr>
          <p:cNvSpPr txBox="1"/>
          <p:nvPr/>
        </p:nvSpPr>
        <p:spPr>
          <a:xfrm>
            <a:off x="4215404" y="3591800"/>
            <a:ext cx="4521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principal, have 3 peaks at the</a:t>
            </a:r>
          </a:p>
          <a:p>
            <a:r>
              <a:rPr lang="en-US" dirty="0"/>
              <a:t>3 neutrino masses, weighted by |U</a:t>
            </a:r>
            <a:r>
              <a:rPr lang="en-US" baseline="-25000" dirty="0"/>
              <a:t>ei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9" name="Left Arrow 38">
            <a:extLst>
              <a:ext uri="{FF2B5EF4-FFF2-40B4-BE49-F238E27FC236}">
                <a16:creationId xmlns:a16="http://schemas.microsoft.com/office/drawing/2014/main" id="{DB2037A6-05A3-DC4C-A9FF-5E1C4D757193}"/>
              </a:ext>
            </a:extLst>
          </p:cNvPr>
          <p:cNvSpPr/>
          <p:nvPr/>
        </p:nvSpPr>
        <p:spPr>
          <a:xfrm rot="20698179">
            <a:off x="3236278" y="3989430"/>
            <a:ext cx="979125" cy="26119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037CF5-BB95-1342-93E8-63C668E7C24D}"/>
              </a:ext>
            </a:extLst>
          </p:cNvPr>
          <p:cNvSpPr txBox="1"/>
          <p:nvPr/>
        </p:nvSpPr>
        <p:spPr>
          <a:xfrm rot="3495949">
            <a:off x="1045322" y="438411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EE00A"/>
                </a:solidFill>
              </a:rPr>
              <a:t>massless </a:t>
            </a:r>
            <a:r>
              <a:rPr lang="el-GR" dirty="0">
                <a:solidFill>
                  <a:srgbClr val="6EE00A"/>
                </a:solidFill>
              </a:rPr>
              <a:t>ν</a:t>
            </a:r>
            <a:endParaRPr lang="en-US" dirty="0">
              <a:solidFill>
                <a:srgbClr val="6EE00A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AB6DF56-0C9A-2843-8B5E-E2074994C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960" y="4354974"/>
            <a:ext cx="3095541" cy="205169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16E8A44-7AB4-0746-BE4D-55454AABA544}"/>
              </a:ext>
            </a:extLst>
          </p:cNvPr>
          <p:cNvSpPr txBox="1"/>
          <p:nvPr/>
        </p:nvSpPr>
        <p:spPr>
          <a:xfrm rot="5400000">
            <a:off x="7190461" y="5270290"/>
            <a:ext cx="2284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PTOLEMY, JCAP 2019</a:t>
            </a:r>
          </a:p>
        </p:txBody>
      </p:sp>
    </p:spTree>
    <p:extLst>
      <p:ext uri="{BB962C8B-B14F-4D97-AF65-F5344CB8AC3E}">
        <p14:creationId xmlns:p14="http://schemas.microsoft.com/office/powerpoint/2010/main" val="238241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8FEBDE-EE74-9347-884C-F8B52E0CD1E7}"/>
              </a:ext>
            </a:extLst>
          </p:cNvPr>
          <p:cNvSpPr txBox="1"/>
          <p:nvPr/>
        </p:nvSpPr>
        <p:spPr>
          <a:xfrm>
            <a:off x="304141" y="442139"/>
            <a:ext cx="85667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FF00"/>
                </a:solidFill>
              </a:rPr>
              <a:t>Cross section for ITBD   </a:t>
            </a:r>
            <a:r>
              <a:rPr lang="en-US" sz="2200" dirty="0"/>
              <a:t>(p = neutrino and </a:t>
            </a:r>
            <a:r>
              <a:rPr lang="en-US" sz="2200" dirty="0" err="1"/>
              <a:t>p</a:t>
            </a:r>
            <a:r>
              <a:rPr lang="en-US" sz="2200" baseline="-25000" dirty="0" err="1"/>
              <a:t>e</a:t>
            </a:r>
            <a:r>
              <a:rPr lang="en-US" sz="2200" dirty="0"/>
              <a:t> = electron </a:t>
            </a:r>
            <a:r>
              <a:rPr lang="en-US" sz="2200" dirty="0" err="1"/>
              <a:t>momena</a:t>
            </a:r>
            <a:r>
              <a:rPr lang="en-US" sz="22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AFDEBF-9A06-9747-BA32-88D153B80889}"/>
              </a:ext>
            </a:extLst>
          </p:cNvPr>
          <p:cNvSpPr txBox="1"/>
          <p:nvPr/>
        </p:nvSpPr>
        <p:spPr>
          <a:xfrm>
            <a:off x="671332" y="2402034"/>
            <a:ext cx="739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V</a:t>
            </a:r>
            <a:r>
              <a:rPr lang="en-US" sz="2200" baseline="-25000" dirty="0" err="1"/>
              <a:t>ud</a:t>
            </a:r>
            <a:r>
              <a:rPr lang="en-US" sz="2200" dirty="0"/>
              <a:t> = CKM matrix element,     </a:t>
            </a:r>
            <a:r>
              <a:rPr lang="en-US" sz="2200" dirty="0" err="1"/>
              <a:t>U</a:t>
            </a:r>
            <a:r>
              <a:rPr lang="en-US" sz="2200" baseline="-25000" dirty="0" err="1"/>
              <a:t>ei</a:t>
            </a:r>
            <a:r>
              <a:rPr lang="en-US" sz="2200" dirty="0"/>
              <a:t> = PMNS matrix element</a:t>
            </a:r>
          </a:p>
          <a:p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A7115D0-6355-DE4F-96C6-409742DC63B8}"/>
              </a:ext>
            </a:extLst>
          </p:cNvPr>
          <p:cNvGrpSpPr/>
          <p:nvPr/>
        </p:nvGrpSpPr>
        <p:grpSpPr>
          <a:xfrm>
            <a:off x="884283" y="3541184"/>
            <a:ext cx="7489889" cy="432318"/>
            <a:chOff x="907433" y="3575909"/>
            <a:chExt cx="7489889" cy="43231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8FEDC0-8A99-A34C-B3C1-8311BAB8F99F}"/>
                </a:ext>
              </a:extLst>
            </p:cNvPr>
            <p:cNvSpPr txBox="1"/>
            <p:nvPr/>
          </p:nvSpPr>
          <p:spPr>
            <a:xfrm>
              <a:off x="1261266" y="3577340"/>
              <a:ext cx="713605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= Fermi  and        = Gamow-Teller nuclear form factors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5E7560F-E119-FE4A-9A99-30B201ECD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8805" y="3594314"/>
              <a:ext cx="482285" cy="39459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9F06708-6503-A741-95B4-248D5B17E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33" y="3575909"/>
              <a:ext cx="306909" cy="394593"/>
            </a:xfrm>
            <a:prstGeom prst="rect">
              <a:avLst/>
            </a:prstGeom>
          </p:spPr>
        </p:pic>
      </p:grp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6FB6E29-2466-B247-AF2D-CFDBD40C8EE6}"/>
              </a:ext>
            </a:extLst>
          </p:cNvPr>
          <p:cNvSpPr/>
          <p:nvPr/>
        </p:nvSpPr>
        <p:spPr>
          <a:xfrm>
            <a:off x="297715" y="979711"/>
            <a:ext cx="8662405" cy="9228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8E3AF4-0AE5-E44E-AFEF-3C96C8A07DE7}"/>
              </a:ext>
            </a:extLst>
          </p:cNvPr>
          <p:cNvGrpSpPr/>
          <p:nvPr/>
        </p:nvGrpSpPr>
        <p:grpSpPr>
          <a:xfrm>
            <a:off x="141336" y="4457122"/>
            <a:ext cx="8894546" cy="607625"/>
            <a:chOff x="141336" y="4457122"/>
            <a:chExt cx="8894546" cy="60762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838F994-BF0B-7844-94B1-DA55BBE25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512" y="4520462"/>
              <a:ext cx="3279520" cy="48228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C20C1A-0752-0F41-926E-E609419B1FD1}"/>
                </a:ext>
              </a:extLst>
            </p:cNvPr>
            <p:cNvSpPr txBox="1"/>
            <p:nvPr/>
          </p:nvSpPr>
          <p:spPr>
            <a:xfrm>
              <a:off x="3577336" y="4573900"/>
              <a:ext cx="545854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: only helicity dependence in cross section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E82BF415-8868-2946-9717-AFC0CED6B8CA}"/>
                </a:ext>
              </a:extLst>
            </p:cNvPr>
            <p:cNvSpPr/>
            <p:nvPr/>
          </p:nvSpPr>
          <p:spPr>
            <a:xfrm>
              <a:off x="141336" y="4457122"/>
              <a:ext cx="8844604" cy="60762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9759AA1-1456-444C-87D7-68B288F9D3D1}"/>
              </a:ext>
            </a:extLst>
          </p:cNvPr>
          <p:cNvSpPr txBox="1"/>
          <p:nvPr/>
        </p:nvSpPr>
        <p:spPr>
          <a:xfrm>
            <a:off x="-569843" y="3472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2501A1-343A-0640-92C8-4B0E9973A8D9}"/>
              </a:ext>
            </a:extLst>
          </p:cNvPr>
          <p:cNvGrpSpPr/>
          <p:nvPr/>
        </p:nvGrpSpPr>
        <p:grpSpPr>
          <a:xfrm>
            <a:off x="686404" y="2926691"/>
            <a:ext cx="7880177" cy="707886"/>
            <a:chOff x="998921" y="2926691"/>
            <a:chExt cx="7880177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97D861-2936-D144-8417-B6E3BE1D3846}"/>
                </a:ext>
              </a:extLst>
            </p:cNvPr>
            <p:cNvSpPr txBox="1"/>
            <p:nvPr/>
          </p:nvSpPr>
          <p:spPr>
            <a:xfrm>
              <a:off x="3657034" y="2926691"/>
              <a:ext cx="40655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= e - </a:t>
              </a:r>
              <a:r>
                <a:rPr lang="en-US" sz="2200" baseline="30000" dirty="0"/>
                <a:t>3</a:t>
              </a:r>
              <a:r>
                <a:rPr lang="en-US" sz="2200" dirty="0"/>
                <a:t>He Coulomb correction,  </a:t>
              </a:r>
            </a:p>
            <a:p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F45895-D59C-2544-92F6-E5A070531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63783" y="2958185"/>
              <a:ext cx="1315315" cy="3587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D98D104-FC6D-E041-8261-78851E92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8921" y="2964998"/>
              <a:ext cx="2608891" cy="32611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EE74195-5FCE-E748-BD88-1B59281E0A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912" y="1067819"/>
            <a:ext cx="7812176" cy="75730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F58ECA7-FDAB-2D4F-93C6-233A704E0DBD}"/>
              </a:ext>
            </a:extLst>
          </p:cNvPr>
          <p:cNvSpPr/>
          <p:nvPr/>
        </p:nvSpPr>
        <p:spPr>
          <a:xfrm>
            <a:off x="400040" y="546828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Total ITBD rate:</a:t>
            </a:r>
            <a:endParaRPr lang="en-US" sz="2400" dirty="0">
              <a:solidFill>
                <a:srgbClr val="FFFF00"/>
              </a:solidFill>
              <a:effectLst/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9A609-8CFE-DD49-BA2B-0790DA8D550F}"/>
              </a:ext>
            </a:extLst>
          </p:cNvPr>
          <p:cNvSpPr txBox="1"/>
          <p:nvPr/>
        </p:nvSpPr>
        <p:spPr>
          <a:xfrm>
            <a:off x="6986599" y="188594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8FF5B"/>
                </a:solidFill>
              </a:rPr>
              <a:t>(F = f = Fermi)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F13EA-EF6F-1746-A047-A7180350E0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101" y="5436196"/>
            <a:ext cx="5105783" cy="75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37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F3512E-9452-2D45-A166-574486A98503}"/>
              </a:ext>
            </a:extLst>
          </p:cNvPr>
          <p:cNvSpPr txBox="1"/>
          <p:nvPr/>
        </p:nvSpPr>
        <p:spPr>
          <a:xfrm>
            <a:off x="500055" y="285737"/>
            <a:ext cx="8229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What happens to neutrinos between 1 sec and  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                now, 13.8 billion years later?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9896D-A747-C649-9885-E33CAEC5F868}"/>
              </a:ext>
            </a:extLst>
          </p:cNvPr>
          <p:cNvSpPr txBox="1"/>
          <p:nvPr/>
        </p:nvSpPr>
        <p:spPr>
          <a:xfrm>
            <a:off x="204499" y="1495829"/>
            <a:ext cx="582127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Neutrinos have negative helicity:  L handed    </a:t>
            </a:r>
          </a:p>
          <a:p>
            <a:endParaRPr lang="en-US" sz="2000" dirty="0"/>
          </a:p>
          <a:p>
            <a:r>
              <a:rPr lang="en-US" sz="2000" dirty="0"/>
              <a:t>&amp; antineutrinos positive helicity: R handed</a:t>
            </a:r>
          </a:p>
          <a:p>
            <a:endParaRPr lang="en-US" sz="2000" dirty="0"/>
          </a:p>
          <a:p>
            <a:r>
              <a:rPr lang="en-US" sz="2200" dirty="0"/>
              <a:t>A property of the weak interaction processes,</a:t>
            </a:r>
          </a:p>
          <a:p>
            <a:r>
              <a:rPr lang="en-US" sz="2200" dirty="0"/>
              <a:t>not an intrinsic property of neutrinos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079245-3406-6D43-835B-FFAC2361DC86}"/>
              </a:ext>
            </a:extLst>
          </p:cNvPr>
          <p:cNvGrpSpPr/>
          <p:nvPr/>
        </p:nvGrpSpPr>
        <p:grpSpPr>
          <a:xfrm>
            <a:off x="5425524" y="1419680"/>
            <a:ext cx="3571875" cy="1200150"/>
            <a:chOff x="2257425" y="3343275"/>
            <a:chExt cx="3571875" cy="12001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2E22DB5-9D42-F149-9299-7A283FDA249F}"/>
                </a:ext>
              </a:extLst>
            </p:cNvPr>
            <p:cNvSpPr/>
            <p:nvPr/>
          </p:nvSpPr>
          <p:spPr>
            <a:xfrm>
              <a:off x="2257425" y="3343275"/>
              <a:ext cx="3571875" cy="120015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D54F6E-3837-FD4E-B28C-62CD3F67A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0458" y="3367342"/>
              <a:ext cx="3498041" cy="110464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26DA63-F784-8042-9873-D83EA531069C}"/>
              </a:ext>
            </a:extLst>
          </p:cNvPr>
          <p:cNvGrpSpPr/>
          <p:nvPr/>
        </p:nvGrpSpPr>
        <p:grpSpPr>
          <a:xfrm>
            <a:off x="554775" y="3798000"/>
            <a:ext cx="8050602" cy="1554480"/>
            <a:chOff x="436788" y="2942592"/>
            <a:chExt cx="8050602" cy="155448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816598-7168-F640-B9C9-C9F6B30B771D}"/>
                </a:ext>
              </a:extLst>
            </p:cNvPr>
            <p:cNvSpPr txBox="1"/>
            <p:nvPr/>
          </p:nvSpPr>
          <p:spPr>
            <a:xfrm>
              <a:off x="436788" y="2985453"/>
              <a:ext cx="805060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Both cosmic, and later galactic, </a:t>
              </a:r>
              <a:r>
                <a:rPr lang="en-US" sz="2200" dirty="0">
                  <a:solidFill>
                    <a:srgbClr val="FFFF00"/>
                  </a:solidFill>
                </a:rPr>
                <a:t>magnetic fields </a:t>
              </a:r>
              <a:r>
                <a:rPr lang="en-US" sz="2200" dirty="0"/>
                <a:t>as well as </a:t>
              </a:r>
            </a:p>
            <a:p>
              <a:r>
                <a:rPr lang="en-US" sz="2200" dirty="0">
                  <a:solidFill>
                    <a:srgbClr val="FFFF00"/>
                  </a:solidFill>
                </a:rPr>
                <a:t>gravitational inhomogeneities </a:t>
              </a:r>
              <a:r>
                <a:rPr lang="en-US" sz="2200" dirty="0"/>
                <a:t>can rotate the spins with respect </a:t>
              </a:r>
            </a:p>
            <a:p>
              <a:r>
                <a:rPr lang="en-US" sz="2200" dirty="0"/>
                <a:t>to the momentum, and thus give neutrinos an amplitude to be</a:t>
              </a:r>
            </a:p>
            <a:p>
              <a:r>
                <a:rPr lang="en-US" sz="2200" dirty="0"/>
                <a:t>right handed, and antineutrinos left handed!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B73945-7079-C940-A3D6-AD078D674B60}"/>
                </a:ext>
              </a:extLst>
            </p:cNvPr>
            <p:cNvSpPr/>
            <p:nvPr/>
          </p:nvSpPr>
          <p:spPr>
            <a:xfrm>
              <a:off x="436788" y="2942592"/>
              <a:ext cx="8050602" cy="155448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7A32885-65FD-2549-85D0-F33FAA9A124D}"/>
              </a:ext>
            </a:extLst>
          </p:cNvPr>
          <p:cNvSpPr txBox="1"/>
          <p:nvPr/>
        </p:nvSpPr>
        <p:spPr>
          <a:xfrm>
            <a:off x="728661" y="5676340"/>
            <a:ext cx="7223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8FF5B"/>
                </a:solidFill>
              </a:rPr>
              <a:t>The helicities of relic neutrinos are a new probe </a:t>
            </a:r>
          </a:p>
          <a:p>
            <a:r>
              <a:rPr lang="en-US" sz="2400" b="1" dirty="0">
                <a:solidFill>
                  <a:srgbClr val="98FF5B"/>
                </a:solidFill>
              </a:rPr>
              <a:t>of cosmic gravitational and magnetic fields.</a:t>
            </a:r>
          </a:p>
        </p:txBody>
      </p:sp>
    </p:spTree>
    <p:extLst>
      <p:ext uri="{BB962C8B-B14F-4D97-AF65-F5344CB8AC3E}">
        <p14:creationId xmlns:p14="http://schemas.microsoft.com/office/powerpoint/2010/main" val="1200692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C9BA0F-3F5A-9C4D-855C-0B8EEDAFEC7C}"/>
              </a:ext>
            </a:extLst>
          </p:cNvPr>
          <p:cNvSpPr txBox="1"/>
          <p:nvPr/>
        </p:nvSpPr>
        <p:spPr>
          <a:xfrm>
            <a:off x="311355" y="1261220"/>
            <a:ext cx="49598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Neutrino dependent part of rate = </a:t>
            </a:r>
            <a:r>
              <a:rPr lang="en-US" sz="2200" i="1" dirty="0" err="1"/>
              <a:t>A</a:t>
            </a:r>
            <a:r>
              <a:rPr lang="en-US" sz="2200" baseline="-25000" dirty="0" err="1"/>
              <a:t>eff</a:t>
            </a:r>
            <a:r>
              <a:rPr lang="en-US" sz="2200" baseline="-25000" dirty="0"/>
              <a:t> </a:t>
            </a:r>
            <a:r>
              <a:rPr lang="en-US" sz="2200" dirty="0"/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098692-0398-AF45-89D3-784B5B729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24" y="349715"/>
            <a:ext cx="6456344" cy="62587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2258D2B-0A54-EC4B-BDCA-03C8F6822C28}"/>
              </a:ext>
            </a:extLst>
          </p:cNvPr>
          <p:cNvGrpSpPr/>
          <p:nvPr/>
        </p:nvGrpSpPr>
        <p:grpSpPr>
          <a:xfrm>
            <a:off x="109748" y="1872840"/>
            <a:ext cx="8803882" cy="2226322"/>
            <a:chOff x="43488" y="1819832"/>
            <a:chExt cx="8803882" cy="22263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102D56-E856-AF49-9F93-E6A4E7C2BB5B}"/>
                </a:ext>
              </a:extLst>
            </p:cNvPr>
            <p:cNvSpPr txBox="1"/>
            <p:nvPr/>
          </p:nvSpPr>
          <p:spPr>
            <a:xfrm>
              <a:off x="262436" y="3369045"/>
              <a:ext cx="847249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 = thermal average plus average of spin rotation in neutrino's history</a:t>
              </a:r>
              <a:r>
                <a:rPr lang="en-US" dirty="0"/>
                <a:t>.  </a:t>
              </a:r>
            </a:p>
            <a:p>
              <a:r>
                <a:rPr lang="en-US" dirty="0"/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3D3C2C-CC97-6445-BA63-29EB11E246A0}"/>
                </a:ext>
              </a:extLst>
            </p:cNvPr>
            <p:cNvSpPr txBox="1"/>
            <p:nvPr/>
          </p:nvSpPr>
          <p:spPr>
            <a:xfrm>
              <a:off x="299182" y="1901934"/>
              <a:ext cx="614363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 </a:t>
              </a:r>
              <a:r>
                <a:rPr lang="en-US" sz="2200" dirty="0">
                  <a:solidFill>
                    <a:srgbClr val="FFFF00"/>
                  </a:solidFill>
                </a:rPr>
                <a:t>Dirac:  neutrinos only, no antineutrinos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C774B0-0D6D-A14C-BAED-68AD495D7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2196" y="2656226"/>
              <a:ext cx="3288291" cy="569972"/>
            </a:xfrm>
            <a:prstGeom prst="rect">
              <a:avLst/>
            </a:prstGeom>
          </p:spPr>
        </p:pic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BE251AF-8CB9-C54D-A5D0-0680976E672A}"/>
                </a:ext>
              </a:extLst>
            </p:cNvPr>
            <p:cNvSpPr/>
            <p:nvPr/>
          </p:nvSpPr>
          <p:spPr>
            <a:xfrm>
              <a:off x="43488" y="1819832"/>
              <a:ext cx="8803882" cy="222632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0E35E8-E554-AC49-9BCB-552571D46F18}"/>
              </a:ext>
            </a:extLst>
          </p:cNvPr>
          <p:cNvGrpSpPr/>
          <p:nvPr/>
        </p:nvGrpSpPr>
        <p:grpSpPr>
          <a:xfrm>
            <a:off x="262436" y="4609522"/>
            <a:ext cx="7900904" cy="1552739"/>
            <a:chOff x="262436" y="4609522"/>
            <a:chExt cx="7900904" cy="15527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D4142F-F87F-3F46-B389-32CA27DE9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1380" y="5310186"/>
              <a:ext cx="6578334" cy="5835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5E68D0-6EF8-ED4F-91F0-DCAFD21C5235}"/>
                </a:ext>
              </a:extLst>
            </p:cNvPr>
            <p:cNvSpPr txBox="1"/>
            <p:nvPr/>
          </p:nvSpPr>
          <p:spPr>
            <a:xfrm>
              <a:off x="338938" y="4720798"/>
              <a:ext cx="750282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</a:t>
              </a:r>
              <a:r>
                <a:rPr lang="en-US" sz="2200" dirty="0" err="1">
                  <a:solidFill>
                    <a:srgbClr val="FFFF00"/>
                  </a:solidFill>
                </a:rPr>
                <a:t>Majorana</a:t>
              </a:r>
              <a:r>
                <a:rPr lang="en-US" sz="2200" dirty="0">
                  <a:solidFill>
                    <a:srgbClr val="FFFF00"/>
                  </a:solidFill>
                </a:rPr>
                <a:t>:  both neutrinos and antineutrinos contribute: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AC22FFC-6FC3-9243-8543-2C5192B4428A}"/>
                </a:ext>
              </a:extLst>
            </p:cNvPr>
            <p:cNvSpPr/>
            <p:nvPr/>
          </p:nvSpPr>
          <p:spPr>
            <a:xfrm>
              <a:off x="262436" y="4609522"/>
              <a:ext cx="7900904" cy="155273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234DEE0-DF96-6143-8181-734F9FB7F7E4}"/>
              </a:ext>
            </a:extLst>
          </p:cNvPr>
          <p:cNvSpPr>
            <a:spLocks noChangeAspect="1"/>
          </p:cNvSpPr>
          <p:nvPr/>
        </p:nvSpPr>
        <p:spPr>
          <a:xfrm>
            <a:off x="5609920" y="369314"/>
            <a:ext cx="457200" cy="619361"/>
          </a:xfrm>
          <a:prstGeom prst="ellipse">
            <a:avLst/>
          </a:prstGeom>
          <a:solidFill>
            <a:srgbClr val="FFFF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F638948-F039-974D-8CB1-85D67932118E}"/>
              </a:ext>
            </a:extLst>
          </p:cNvPr>
          <p:cNvSpPr>
            <a:spLocks noChangeAspect="1"/>
          </p:cNvSpPr>
          <p:nvPr/>
        </p:nvSpPr>
        <p:spPr>
          <a:xfrm>
            <a:off x="3243409" y="347960"/>
            <a:ext cx="675222" cy="675222"/>
          </a:xfrm>
          <a:prstGeom prst="ellipse">
            <a:avLst/>
          </a:prstGeom>
          <a:solidFill>
            <a:srgbClr val="FFFF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8DC949-AEF0-904D-8997-AF17CBF62B66}"/>
              </a:ext>
            </a:extLst>
          </p:cNvPr>
          <p:cNvGrpSpPr/>
          <p:nvPr/>
        </p:nvGrpSpPr>
        <p:grpSpPr>
          <a:xfrm>
            <a:off x="405404" y="2643191"/>
            <a:ext cx="5059267" cy="689096"/>
            <a:chOff x="634007" y="2600325"/>
            <a:chExt cx="5059267" cy="68909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FFB9EE0-1627-2D48-9E4F-44C8E68E2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769" r="35757"/>
            <a:stretch/>
          </p:blipFill>
          <p:spPr>
            <a:xfrm>
              <a:off x="634007" y="2600325"/>
              <a:ext cx="3323631" cy="68909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FDA734F-35E1-1E47-84C7-B3E91051C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071" b="22874"/>
            <a:stretch/>
          </p:blipFill>
          <p:spPr>
            <a:xfrm>
              <a:off x="3886192" y="2602199"/>
              <a:ext cx="1807082" cy="541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6193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A8524D3-4136-EE46-A796-38E534B85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75" y="869297"/>
            <a:ext cx="4458859" cy="441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AB21C1-4E78-0244-ACF7-FD479D9E4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783" y="1596668"/>
            <a:ext cx="3134841" cy="723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715163-E6B7-2846-92B9-91F35567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679" y="1286753"/>
            <a:ext cx="1167122" cy="265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FA5C78-E0C8-0C4F-AB9E-AAA5DCC2A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050" y="3739880"/>
            <a:ext cx="2381940" cy="231388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97A3440-7414-4348-A701-9C28CC95260F}"/>
              </a:ext>
            </a:extLst>
          </p:cNvPr>
          <p:cNvGrpSpPr/>
          <p:nvPr/>
        </p:nvGrpSpPr>
        <p:grpSpPr>
          <a:xfrm>
            <a:off x="5906739" y="2320092"/>
            <a:ext cx="2953689" cy="1292521"/>
            <a:chOff x="5894791" y="2037144"/>
            <a:chExt cx="2953689" cy="12925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725395-4DF1-FA4A-95D3-E602D9566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94791" y="2463459"/>
              <a:ext cx="1286932" cy="8662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EF0227-DD5B-3943-9E77-67C4E2B2C47A}"/>
                </a:ext>
              </a:extLst>
            </p:cNvPr>
            <p:cNvSpPr txBox="1"/>
            <p:nvPr/>
          </p:nvSpPr>
          <p:spPr>
            <a:xfrm>
              <a:off x="5971098" y="2037144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              Inverted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C4198DA-BFA5-4740-A211-852D076E8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61548" y="2463460"/>
              <a:ext cx="1286932" cy="86620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1749D89-CE9C-8A45-9B6A-74C2FDF51B3D}"/>
              </a:ext>
            </a:extLst>
          </p:cNvPr>
          <p:cNvSpPr txBox="1"/>
          <p:nvPr/>
        </p:nvSpPr>
        <p:spPr>
          <a:xfrm>
            <a:off x="2192054" y="4119050"/>
            <a:ext cx="688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620FF"/>
                </a:solidFill>
              </a:rPr>
              <a:t>T</a:t>
            </a:r>
            <a:r>
              <a:rPr lang="el-GR" baseline="-25000" dirty="0">
                <a:solidFill>
                  <a:srgbClr val="3620FF"/>
                </a:solidFill>
              </a:rPr>
              <a:t>ν</a:t>
            </a:r>
            <a:r>
              <a:rPr lang="en-US" baseline="-25000" dirty="0">
                <a:solidFill>
                  <a:srgbClr val="3620FF"/>
                </a:solidFill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77BD69-90F8-1D49-BE2B-11CB489FCDA5}"/>
              </a:ext>
            </a:extLst>
          </p:cNvPr>
          <p:cNvSpPr txBox="1"/>
          <p:nvPr/>
        </p:nvSpPr>
        <p:spPr>
          <a:xfrm>
            <a:off x="479449" y="257293"/>
            <a:ext cx="866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Neutrino mass and hierarchy dependence in ITBD capture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4EE703-F44B-F949-A7C4-C1B4AD158304}"/>
              </a:ext>
            </a:extLst>
          </p:cNvPr>
          <p:cNvSpPr txBox="1"/>
          <p:nvPr/>
        </p:nvSpPr>
        <p:spPr>
          <a:xfrm>
            <a:off x="6062597" y="701458"/>
            <a:ext cx="24128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98FF5B"/>
                </a:solidFill>
              </a:rPr>
              <a:t>no helicity flipping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8E5DDF-0A75-F045-AF43-171B91E0E8C3}"/>
              </a:ext>
            </a:extLst>
          </p:cNvPr>
          <p:cNvSpPr txBox="1"/>
          <p:nvPr/>
        </p:nvSpPr>
        <p:spPr>
          <a:xfrm>
            <a:off x="244166" y="5444647"/>
            <a:ext cx="7021474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60"/>
              </a:lnSpc>
            </a:pPr>
            <a:r>
              <a:rPr lang="en-US" sz="2000" dirty="0"/>
              <a:t>NH: m</a:t>
            </a:r>
            <a:r>
              <a:rPr lang="en-US" sz="2000" baseline="-25000" dirty="0"/>
              <a:t>1</a:t>
            </a:r>
            <a:r>
              <a:rPr lang="en-US" sz="2000" dirty="0"/>
              <a:t>=10</a:t>
            </a:r>
            <a:r>
              <a:rPr lang="en-US" sz="2000" baseline="30000" dirty="0"/>
              <a:t>-5</a:t>
            </a:r>
            <a:r>
              <a:rPr lang="en-US" sz="2000" dirty="0"/>
              <a:t> =&gt; v</a:t>
            </a:r>
            <a:r>
              <a:rPr lang="en-US" sz="2000" baseline="-25000" dirty="0"/>
              <a:t>1</a:t>
            </a:r>
            <a:r>
              <a:rPr lang="en-US" sz="2000" dirty="0"/>
              <a:t> ~ 1, v</a:t>
            </a:r>
            <a:r>
              <a:rPr lang="en-US" sz="2000" baseline="-25000" dirty="0"/>
              <a:t>2</a:t>
            </a:r>
            <a:r>
              <a:rPr lang="en-US" sz="2000" dirty="0"/>
              <a:t> ~1/5, v</a:t>
            </a:r>
            <a:r>
              <a:rPr lang="en-US" sz="2000" baseline="-25000" dirty="0"/>
              <a:t>3</a:t>
            </a:r>
            <a:r>
              <a:rPr lang="en-US" sz="2000" dirty="0"/>
              <a:t> ~ 1/20</a:t>
            </a:r>
          </a:p>
          <a:p>
            <a:pPr>
              <a:lnSpc>
                <a:spcPts val="2860"/>
              </a:lnSpc>
            </a:pPr>
            <a:r>
              <a:rPr lang="en-US" sz="2000" dirty="0"/>
              <a:t>IH:  m</a:t>
            </a:r>
            <a:r>
              <a:rPr lang="en-US" sz="2000" baseline="-25000" dirty="0"/>
              <a:t>3</a:t>
            </a:r>
            <a:r>
              <a:rPr lang="en-US" sz="2000" dirty="0"/>
              <a:t>=10</a:t>
            </a:r>
            <a:r>
              <a:rPr lang="en-US" sz="2000" baseline="30000" dirty="0"/>
              <a:t>-5</a:t>
            </a:r>
            <a:r>
              <a:rPr lang="en-US" sz="2000" dirty="0"/>
              <a:t> =&gt; v</a:t>
            </a:r>
            <a:r>
              <a:rPr lang="en-US" sz="2000" baseline="-25000" dirty="0"/>
              <a:t>3</a:t>
            </a:r>
            <a:r>
              <a:rPr lang="en-US" sz="2000" dirty="0"/>
              <a:t> ~ 1 , v</a:t>
            </a:r>
            <a:r>
              <a:rPr lang="en-US" sz="2000" baseline="-25000" dirty="0"/>
              <a:t>1</a:t>
            </a:r>
            <a:r>
              <a:rPr lang="en-US" sz="2000" dirty="0"/>
              <a:t> ~ v</a:t>
            </a:r>
            <a:r>
              <a:rPr lang="en-US" sz="2000" baseline="-25000" dirty="0"/>
              <a:t>2</a:t>
            </a:r>
            <a:r>
              <a:rPr lang="en-US" sz="2000" dirty="0"/>
              <a:t> ~ 1/20</a:t>
            </a:r>
          </a:p>
          <a:p>
            <a:pPr>
              <a:lnSpc>
                <a:spcPts val="2860"/>
              </a:lnSpc>
            </a:pPr>
            <a:r>
              <a:rPr lang="en-US" sz="2000" dirty="0"/>
              <a:t>But 3 couples most weakly =&gt; small mass dependence in IH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398EF70-2BEF-D640-884A-21432FB412EB}"/>
              </a:ext>
            </a:extLst>
          </p:cNvPr>
          <p:cNvSpPr/>
          <p:nvPr/>
        </p:nvSpPr>
        <p:spPr>
          <a:xfrm>
            <a:off x="94802" y="5401782"/>
            <a:ext cx="5156133" cy="8628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21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7DB9BA-4CA9-EE42-9961-6844763D7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283" y="1100477"/>
            <a:ext cx="3419821" cy="657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75D37C-ED20-E746-B0AA-6C2CE3D0D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571" y="591568"/>
            <a:ext cx="1167122" cy="265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D97E3B-5871-494A-AB5C-8A3F5A03BDA1}"/>
              </a:ext>
            </a:extLst>
          </p:cNvPr>
          <p:cNvSpPr txBox="1"/>
          <p:nvPr/>
        </p:nvSpPr>
        <p:spPr>
          <a:xfrm>
            <a:off x="5560896" y="4195796"/>
            <a:ext cx="360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Helicity rotation in Milky Way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4C7915-EABA-624B-A214-A74049061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504" y="4669562"/>
            <a:ext cx="3043704" cy="7246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D059633-7562-AB48-9FCD-9F41EFA32467}"/>
              </a:ext>
            </a:extLst>
          </p:cNvPr>
          <p:cNvGrpSpPr/>
          <p:nvPr/>
        </p:nvGrpSpPr>
        <p:grpSpPr>
          <a:xfrm>
            <a:off x="474419" y="800100"/>
            <a:ext cx="4683365" cy="4582080"/>
            <a:chOff x="187371" y="540967"/>
            <a:chExt cx="5186364" cy="504162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357A437-0FAC-574C-9EE8-234337CDC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371" y="540967"/>
              <a:ext cx="5186364" cy="504162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3ACACD-33DD-E340-9A22-4A203A02CF43}"/>
                </a:ext>
              </a:extLst>
            </p:cNvPr>
            <p:cNvSpPr txBox="1"/>
            <p:nvPr/>
          </p:nvSpPr>
          <p:spPr>
            <a:xfrm>
              <a:off x="2154488" y="4409153"/>
              <a:ext cx="487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620FF"/>
                  </a:solidFill>
                </a:rPr>
                <a:t>T</a:t>
              </a:r>
              <a:r>
                <a:rPr lang="el-GR" baseline="-25000" dirty="0">
                  <a:solidFill>
                    <a:srgbClr val="3620FF"/>
                  </a:solidFill>
                </a:rPr>
                <a:t>ν</a:t>
              </a:r>
              <a:r>
                <a:rPr lang="en-US" baseline="-25000" dirty="0">
                  <a:solidFill>
                    <a:srgbClr val="3620FF"/>
                  </a:solidFill>
                </a:rPr>
                <a:t>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A703CF-0010-E243-A523-FB394B56EE0A}"/>
                </a:ext>
              </a:extLst>
            </p:cNvPr>
            <p:cNvSpPr txBox="1"/>
            <p:nvPr/>
          </p:nvSpPr>
          <p:spPr>
            <a:xfrm>
              <a:off x="1002094" y="2392467"/>
              <a:ext cx="1227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620FF"/>
                  </a:solidFill>
                </a:rPr>
                <a:t>Milky Way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5ACDE4C-AFD2-FA40-9D82-8276249F1613}"/>
              </a:ext>
            </a:extLst>
          </p:cNvPr>
          <p:cNvSpPr txBox="1"/>
          <p:nvPr/>
        </p:nvSpPr>
        <p:spPr>
          <a:xfrm>
            <a:off x="225340" y="5546319"/>
            <a:ext cx="8943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IH: spin rotation makes tiny difference</a:t>
            </a:r>
          </a:p>
          <a:p>
            <a:r>
              <a:rPr lang="en-US" sz="2000" dirty="0">
                <a:solidFill>
                  <a:srgbClr val="FFC000"/>
                </a:solidFill>
              </a:rPr>
              <a:t>NH: spin rotation makes noticeable difference for m</a:t>
            </a:r>
            <a:r>
              <a:rPr lang="en-US" sz="2000" baseline="-25000" dirty="0">
                <a:solidFill>
                  <a:srgbClr val="FFC000"/>
                </a:solidFill>
              </a:rPr>
              <a:t>1</a:t>
            </a:r>
            <a:r>
              <a:rPr lang="en-US" sz="2000" dirty="0">
                <a:solidFill>
                  <a:srgbClr val="FFC000"/>
                </a:solidFill>
              </a:rPr>
              <a:t> ≲ 10</a:t>
            </a:r>
            <a:r>
              <a:rPr lang="en-US" sz="2000" baseline="30000" dirty="0">
                <a:solidFill>
                  <a:srgbClr val="FFC000"/>
                </a:solidFill>
              </a:rPr>
              <a:t>-2 </a:t>
            </a:r>
            <a:r>
              <a:rPr lang="en-US" sz="2000" dirty="0">
                <a:solidFill>
                  <a:srgbClr val="FFC000"/>
                </a:solidFill>
              </a:rPr>
              <a:t>eV</a:t>
            </a:r>
          </a:p>
          <a:p>
            <a:r>
              <a:rPr lang="en-US" sz="2000" dirty="0">
                <a:solidFill>
                  <a:srgbClr val="6EE00A"/>
                </a:solidFill>
              </a:rPr>
              <a:t>Peaks from small mass neutrinos hard to resolve with present technology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EABA8-D7B0-AF4C-9D94-3DD81B23F305}"/>
              </a:ext>
            </a:extLst>
          </p:cNvPr>
          <p:cNvSpPr txBox="1"/>
          <p:nvPr/>
        </p:nvSpPr>
        <p:spPr>
          <a:xfrm>
            <a:off x="5453159" y="1897530"/>
            <a:ext cx="3663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Relativistic neutrino dominates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19125F-071C-F047-A661-2FF8C56B7A25}"/>
              </a:ext>
            </a:extLst>
          </p:cNvPr>
          <p:cNvSpPr/>
          <p:nvPr/>
        </p:nvSpPr>
        <p:spPr>
          <a:xfrm>
            <a:off x="2407073" y="2635278"/>
            <a:ext cx="1674597" cy="1365730"/>
          </a:xfrm>
          <a:prstGeom prst="ellipse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FC2EF-E64E-B34E-811C-2311C6AE67CC}"/>
              </a:ext>
            </a:extLst>
          </p:cNvPr>
          <p:cNvSpPr txBox="1"/>
          <p:nvPr/>
        </p:nvSpPr>
        <p:spPr>
          <a:xfrm>
            <a:off x="5423437" y="2721650"/>
            <a:ext cx="3591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Bounded by Dirac NH (no flip)</a:t>
            </a:r>
          </a:p>
          <a:p>
            <a:r>
              <a:rPr lang="en-US" sz="2000" dirty="0"/>
              <a:t>and Dirac NH (flip) curves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FBC5A0-12EB-4447-8149-6095522FE9F2}"/>
              </a:ext>
            </a:extLst>
          </p:cNvPr>
          <p:cNvSpPr txBox="1"/>
          <p:nvPr/>
        </p:nvSpPr>
        <p:spPr>
          <a:xfrm>
            <a:off x="476165" y="172821"/>
            <a:ext cx="26629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With helicity flipping</a:t>
            </a:r>
          </a:p>
        </p:txBody>
      </p:sp>
    </p:spTree>
    <p:extLst>
      <p:ext uri="{BB962C8B-B14F-4D97-AF65-F5344CB8AC3E}">
        <p14:creationId xmlns:p14="http://schemas.microsoft.com/office/powerpoint/2010/main" val="3878951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379A9C-6FEB-964D-866A-287E98046DD9}"/>
              </a:ext>
            </a:extLst>
          </p:cNvPr>
          <p:cNvSpPr txBox="1"/>
          <p:nvPr/>
        </p:nvSpPr>
        <p:spPr>
          <a:xfrm>
            <a:off x="485774" y="171447"/>
            <a:ext cx="780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Gravitational helicity modification of solar neutrinos</a:t>
            </a:r>
          </a:p>
        </p:txBody>
      </p:sp>
      <p:pic>
        <p:nvPicPr>
          <p:cNvPr id="1025" name="Picture 1" descr="page1image1791744">
            <a:extLst>
              <a:ext uri="{FF2B5EF4-FFF2-40B4-BE49-F238E27FC236}">
                <a16:creationId xmlns:a16="http://schemas.microsoft.com/office/drawing/2014/main" id="{93F8B434-CDA0-4049-99FA-C555698F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1" y="785813"/>
            <a:ext cx="3001962" cy="209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image1803616">
            <a:extLst>
              <a:ext uri="{FF2B5EF4-FFF2-40B4-BE49-F238E27FC236}">
                <a16:creationId xmlns:a16="http://schemas.microsoft.com/office/drawing/2014/main" id="{CDC98825-7F3D-AB45-8D8B-5E562820B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5" y="728649"/>
            <a:ext cx="3125788" cy="216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1image1805408">
            <a:extLst>
              <a:ext uri="{FF2B5EF4-FFF2-40B4-BE49-F238E27FC236}">
                <a16:creationId xmlns:a16="http://schemas.microsoft.com/office/drawing/2014/main" id="{78E1CE5B-96E5-4341-A0F1-F17B9954F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48" y="4896019"/>
            <a:ext cx="1996044" cy="139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E49298-37B1-6942-9D01-3D080C884A12}"/>
              </a:ext>
            </a:extLst>
          </p:cNvPr>
          <p:cNvSpPr txBox="1"/>
          <p:nvPr/>
        </p:nvSpPr>
        <p:spPr>
          <a:xfrm>
            <a:off x="485772" y="2871778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dominated by pp neutrinos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B15CD0-5451-464F-ADF6-F15828E36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77" y="3209328"/>
            <a:ext cx="2470541" cy="2964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A3E8D-032A-6D42-80A6-BC710A4E8146}"/>
              </a:ext>
            </a:extLst>
          </p:cNvPr>
          <p:cNvSpPr txBox="1"/>
          <p:nvPr/>
        </p:nvSpPr>
        <p:spPr>
          <a:xfrm>
            <a:off x="6243631" y="2957506"/>
            <a:ext cx="270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emitted at about </a:t>
            </a:r>
            <a:r>
              <a:rPr lang="en-US" dirty="0" err="1"/>
              <a:t>R</a:t>
            </a:r>
            <a:r>
              <a:rPr lang="en-US" baseline="-25000" dirty="0" err="1"/>
              <a:t>sun</a:t>
            </a:r>
            <a:r>
              <a:rPr lang="en-US" dirty="0"/>
              <a:t>/10.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22F3FF-FC7D-904D-ABC9-8F32E2D735AE}"/>
              </a:ext>
            </a:extLst>
          </p:cNvPr>
          <p:cNvGrpSpPr/>
          <p:nvPr/>
        </p:nvGrpSpPr>
        <p:grpSpPr>
          <a:xfrm>
            <a:off x="5866012" y="3495278"/>
            <a:ext cx="2962201" cy="2819796"/>
            <a:chOff x="5848708" y="3671892"/>
            <a:chExt cx="2671416" cy="26892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468450-328F-D547-8334-C1460A025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48708" y="3671892"/>
              <a:ext cx="2671416" cy="26892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6AE1D8-5CB4-9B49-9B8C-16FF75F69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1079" y="4801876"/>
              <a:ext cx="1736866" cy="56897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7FFB05-926D-9B4F-A0F3-B8F969850035}"/>
              </a:ext>
            </a:extLst>
          </p:cNvPr>
          <p:cNvGrpSpPr/>
          <p:nvPr/>
        </p:nvGrpSpPr>
        <p:grpSpPr>
          <a:xfrm>
            <a:off x="3735916" y="1150932"/>
            <a:ext cx="1954063" cy="1280160"/>
            <a:chOff x="778410" y="4679950"/>
            <a:chExt cx="1954063" cy="12801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E422BA-3E97-B24C-86AA-862B33CF41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8410" y="4679950"/>
              <a:ext cx="1954063" cy="1280160"/>
              <a:chOff x="778410" y="4679950"/>
              <a:chExt cx="1478164" cy="96838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B8929CE-A18E-1844-A74B-01F5E2F1C4E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8410" y="4733936"/>
                <a:ext cx="1478164" cy="914400"/>
                <a:chOff x="3489865" y="2400300"/>
                <a:chExt cx="3407990" cy="2108200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1DA96C8D-98F3-4448-AF7A-647C6492EB48}"/>
                    </a:ext>
                  </a:extLst>
                </p:cNvPr>
                <p:cNvGrpSpPr/>
                <p:nvPr/>
              </p:nvGrpSpPr>
              <p:grpSpPr>
                <a:xfrm>
                  <a:off x="3489865" y="2400300"/>
                  <a:ext cx="3407990" cy="2108200"/>
                  <a:chOff x="3489865" y="2400300"/>
                  <a:chExt cx="3407990" cy="2108200"/>
                </a:xfrm>
              </p:grpSpPr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D5363C34-89C8-3649-98BF-D2E40849FA2A}"/>
                      </a:ext>
                    </a:extLst>
                  </p:cNvPr>
                  <p:cNvSpPr/>
                  <p:nvPr/>
                </p:nvSpPr>
                <p:spPr>
                  <a:xfrm>
                    <a:off x="3489865" y="2400300"/>
                    <a:ext cx="2108200" cy="21082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508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5" name="Straight Arrow Connector 24">
                    <a:extLst>
                      <a:ext uri="{FF2B5EF4-FFF2-40B4-BE49-F238E27FC236}">
                        <a16:creationId xmlns:a16="http://schemas.microsoft.com/office/drawing/2014/main" id="{D6526A26-71EF-E54C-B2FA-164ED2C623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30557" y="2995521"/>
                    <a:ext cx="2167298" cy="0"/>
                  </a:xfrm>
                  <a:prstGeom prst="straightConnector1">
                    <a:avLst/>
                  </a:prstGeom>
                  <a:ln w="63500">
                    <a:solidFill>
                      <a:srgbClr val="98FF5B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E633957-85D0-E54F-B047-094868B2E58B}"/>
                    </a:ext>
                  </a:extLst>
                </p:cNvPr>
                <p:cNvGrpSpPr/>
                <p:nvPr/>
              </p:nvGrpSpPr>
              <p:grpSpPr>
                <a:xfrm>
                  <a:off x="4537615" y="2979730"/>
                  <a:ext cx="211992" cy="487370"/>
                  <a:chOff x="4537615" y="2979730"/>
                  <a:chExt cx="211992" cy="487370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9F39D7B1-CB69-8841-8C4D-B005EEEC86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537615" y="2995521"/>
                    <a:ext cx="192942" cy="47157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E3B0C5D6-7C86-8546-BDED-B0258E09C9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49607" y="2979730"/>
                    <a:ext cx="0" cy="48710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E223C4-8168-B34B-B0D4-5C690B8F4760}"/>
                  </a:ext>
                </a:extLst>
              </p:cNvPr>
              <p:cNvSpPr txBox="1"/>
              <p:nvPr/>
            </p:nvSpPr>
            <p:spPr>
              <a:xfrm>
                <a:off x="1061106" y="4913353"/>
                <a:ext cx="3289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3620FF"/>
                    </a:solidFill>
                  </a:rPr>
                  <a:t>r</a:t>
                </a:r>
                <a:r>
                  <a:rPr lang="en-US" sz="1600" baseline="-25000" dirty="0">
                    <a:solidFill>
                      <a:srgbClr val="3620FF"/>
                    </a:solidFill>
                  </a:rPr>
                  <a:t>0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4FC21B-4493-9B40-91F6-3E2A0336AEED}"/>
                  </a:ext>
                </a:extLst>
              </p:cNvPr>
              <p:cNvSpPr/>
              <p:nvPr/>
            </p:nvSpPr>
            <p:spPr>
              <a:xfrm>
                <a:off x="1295603" y="4946461"/>
                <a:ext cx="36260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3620FF"/>
                    </a:solidFill>
                  </a:rPr>
                  <a:t>y</a:t>
                </a:r>
                <a:r>
                  <a:rPr lang="en-US" sz="1600" baseline="-25000" dirty="0">
                    <a:solidFill>
                      <a:srgbClr val="3620FF"/>
                    </a:solidFill>
                  </a:rPr>
                  <a:t>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7422FC-8E81-B64A-A8E9-0E112275E269}"/>
                  </a:ext>
                </a:extLst>
              </p:cNvPr>
              <p:cNvSpPr txBox="1"/>
              <p:nvPr/>
            </p:nvSpPr>
            <p:spPr>
              <a:xfrm>
                <a:off x="1682750" y="4679950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z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6760D23-FEC1-B34E-BF26-4BA26EFB96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9850" y="5327650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25961D6-335D-6447-A694-C8951B58D8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315" y="3566717"/>
            <a:ext cx="4166978" cy="7246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D8C941-D008-4546-9D4C-3D168EEE52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6058" y="4371187"/>
            <a:ext cx="2931708" cy="65881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74D8536-2D67-4749-B3BE-E740188B150E}"/>
              </a:ext>
            </a:extLst>
          </p:cNvPr>
          <p:cNvGrpSpPr/>
          <p:nvPr/>
        </p:nvGrpSpPr>
        <p:grpSpPr>
          <a:xfrm>
            <a:off x="2699256" y="5183395"/>
            <a:ext cx="3312017" cy="1107996"/>
            <a:chOff x="2699256" y="5183395"/>
            <a:chExt cx="3312017" cy="110799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CFFEDE5-220C-A646-9CE1-29FC32CE097D}"/>
                </a:ext>
              </a:extLst>
            </p:cNvPr>
            <p:cNvSpPr txBox="1"/>
            <p:nvPr/>
          </p:nvSpPr>
          <p:spPr>
            <a:xfrm>
              <a:off x="2699256" y="5183395"/>
              <a:ext cx="283257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Average over spatial </a:t>
              </a:r>
            </a:p>
            <a:p>
              <a:r>
                <a:rPr lang="en-US" sz="2200" dirty="0"/>
                <a:t>emission and density</a:t>
              </a:r>
            </a:p>
            <a:p>
              <a:r>
                <a:rPr lang="en-US" sz="2200" dirty="0"/>
                <a:t>distributions in Sun</a:t>
              </a:r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A66E0BDA-BE34-EF41-B3E9-D281B9EE74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2852" y="5883878"/>
              <a:ext cx="738421" cy="36576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5F96CAF-F05F-614D-B255-2E4F7BF66CDD}"/>
              </a:ext>
            </a:extLst>
          </p:cNvPr>
          <p:cNvSpPr txBox="1"/>
          <p:nvPr/>
        </p:nvSpPr>
        <p:spPr>
          <a:xfrm>
            <a:off x="-14288" y="6429373"/>
            <a:ext cx="923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Significant helicity modification of heavy particles with spin, e.g., dark photons, from Sun.</a:t>
            </a:r>
          </a:p>
        </p:txBody>
      </p:sp>
    </p:spTree>
    <p:extLst>
      <p:ext uri="{BB962C8B-B14F-4D97-AF65-F5344CB8AC3E}">
        <p14:creationId xmlns:p14="http://schemas.microsoft.com/office/powerpoint/2010/main" val="1533816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6E7CA9-6699-4B4C-812F-6CB178F3C063}"/>
              </a:ext>
            </a:extLst>
          </p:cNvPr>
          <p:cNvSpPr/>
          <p:nvPr/>
        </p:nvSpPr>
        <p:spPr>
          <a:xfrm>
            <a:off x="171449" y="-843132"/>
            <a:ext cx="89582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  <a:p>
            <a:pPr>
              <a:lnSpc>
                <a:spcPts val="2440"/>
              </a:lnSpc>
            </a:pPr>
            <a:r>
              <a:rPr lang="en-US" sz="2000" dirty="0"/>
              <a:t>   Magnetic rotation comparable to that in galaxies:</a:t>
            </a:r>
          </a:p>
          <a:p>
            <a:pPr>
              <a:lnSpc>
                <a:spcPts val="2440"/>
              </a:lnSpc>
            </a:pPr>
            <a:endParaRPr lang="en-US" sz="2000" dirty="0"/>
          </a:p>
          <a:p>
            <a:pPr>
              <a:lnSpc>
                <a:spcPts val="2440"/>
              </a:lnSpc>
            </a:pPr>
            <a:endParaRPr lang="en-US" sz="2000" dirty="0"/>
          </a:p>
          <a:p>
            <a:pPr>
              <a:lnSpc>
                <a:spcPts val="2440"/>
              </a:lnSpc>
            </a:pPr>
            <a:endParaRPr lang="en-US" sz="2200" dirty="0"/>
          </a:p>
          <a:p>
            <a:pPr>
              <a:lnSpc>
                <a:spcPts val="2440"/>
              </a:lnSpc>
            </a:pPr>
            <a:r>
              <a:rPr lang="en-US" sz="2200" dirty="0"/>
              <a:t>                                   </a:t>
            </a:r>
            <a:r>
              <a:rPr lang="en-US" sz="2000" dirty="0"/>
              <a:t>neutron stars rotate spins more than SN</a:t>
            </a:r>
          </a:p>
          <a:p>
            <a:pPr>
              <a:lnSpc>
                <a:spcPts val="2440"/>
              </a:lnSpc>
            </a:pPr>
            <a:endParaRPr lang="en-US" sz="2000" dirty="0"/>
          </a:p>
          <a:p>
            <a:pPr>
              <a:lnSpc>
                <a:spcPts val="2440"/>
              </a:lnSpc>
            </a:pPr>
            <a:endParaRPr lang="en-US" sz="2000" dirty="0"/>
          </a:p>
          <a:p>
            <a:pPr>
              <a:lnSpc>
                <a:spcPts val="2440"/>
              </a:lnSpc>
            </a:pPr>
            <a:r>
              <a:rPr lang="en-US" sz="2000" dirty="0"/>
              <a:t>Galaxies:                                              for</a:t>
            </a:r>
          </a:p>
          <a:p>
            <a:pPr>
              <a:lnSpc>
                <a:spcPts val="2440"/>
              </a:lnSpc>
            </a:pPr>
            <a:endParaRPr lang="en-US" sz="2000" dirty="0"/>
          </a:p>
          <a:p>
            <a:pPr>
              <a:lnSpc>
                <a:spcPts val="2440"/>
              </a:lnSpc>
            </a:pPr>
            <a:endParaRPr lang="en-US" sz="2000" dirty="0"/>
          </a:p>
          <a:p>
            <a:pPr>
              <a:lnSpc>
                <a:spcPts val="2440"/>
              </a:lnSpc>
            </a:pPr>
            <a:endParaRPr lang="en-US" sz="2000" dirty="0"/>
          </a:p>
          <a:p>
            <a:pPr>
              <a:lnSpc>
                <a:spcPts val="2440"/>
              </a:lnSpc>
            </a:pPr>
            <a:r>
              <a:rPr lang="en-US" sz="2000" dirty="0"/>
              <a:t>Gravitational rotation of spins                      , negligible since </a:t>
            </a:r>
            <a:endParaRPr lang="en-US" sz="2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48DA6D-1CF0-1E44-81B5-F06A4DE78168}"/>
              </a:ext>
            </a:extLst>
          </p:cNvPr>
          <p:cNvSpPr/>
          <p:nvPr/>
        </p:nvSpPr>
        <p:spPr>
          <a:xfrm>
            <a:off x="300032" y="5547849"/>
            <a:ext cx="81026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Spin rotation of MeV neutrinos from the </a:t>
            </a:r>
            <a:r>
              <a:rPr lang="en-US" sz="2000" dirty="0">
                <a:solidFill>
                  <a:srgbClr val="FFFF00"/>
                </a:solidFill>
              </a:rPr>
              <a:t>diffuse supernova background </a:t>
            </a:r>
            <a:r>
              <a:rPr lang="en-US" sz="2000" dirty="0"/>
              <a:t>and neutron stars potentially detectable.   Ex., via                                 , </a:t>
            </a:r>
          </a:p>
          <a:p>
            <a:r>
              <a:rPr lang="en-US" sz="2000" dirty="0"/>
              <a:t>using </a:t>
            </a:r>
            <a:r>
              <a:rPr lang="en-US" sz="2000" dirty="0" err="1"/>
              <a:t>Gd</a:t>
            </a:r>
            <a:r>
              <a:rPr lang="en-US" sz="2000" dirty="0"/>
              <a:t>-doped Super-K detector to detect 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43483C-7423-B744-BA36-0921FA89B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32" y="4405839"/>
            <a:ext cx="1340680" cy="289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F8ABC1-6AB4-A94F-9EA8-C9CF0E979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129" y="4366088"/>
            <a:ext cx="1231977" cy="326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552844-1CE8-5440-9305-B081B1B0C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736" y="3090251"/>
            <a:ext cx="2917808" cy="4774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7AE50B-8831-724E-9A39-3A276E045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085" y="3225802"/>
            <a:ext cx="3886983" cy="263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48BD04-5280-8044-BD01-0F51F0E8F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15" y="1642884"/>
            <a:ext cx="7586302" cy="371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65BE93-4700-FF45-AB12-A8E78D1E0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965" y="2210762"/>
            <a:ext cx="1736217" cy="33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BFB69-7C7C-0944-BCC8-CF3726627B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346" y="1683834"/>
            <a:ext cx="797160" cy="289878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3700A43-2601-154F-8924-1752FB49773E}"/>
              </a:ext>
            </a:extLst>
          </p:cNvPr>
          <p:cNvSpPr/>
          <p:nvPr/>
        </p:nvSpPr>
        <p:spPr>
          <a:xfrm>
            <a:off x="153991" y="970878"/>
            <a:ext cx="8904280" cy="17648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25F827-99B3-7048-8A89-4009A064AE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3317" y="5864251"/>
            <a:ext cx="2152335" cy="3587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0D3550-CF2D-D24E-83ED-30DDB2479F05}"/>
              </a:ext>
            </a:extLst>
          </p:cNvPr>
          <p:cNvSpPr txBox="1"/>
          <p:nvPr/>
        </p:nvSpPr>
        <p:spPr>
          <a:xfrm>
            <a:off x="757237" y="285749"/>
            <a:ext cx="7311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     Neutrinos from neutron stars and supernovae</a:t>
            </a:r>
          </a:p>
        </p:txBody>
      </p:sp>
    </p:spTree>
    <p:extLst>
      <p:ext uri="{BB962C8B-B14F-4D97-AF65-F5344CB8AC3E}">
        <p14:creationId xmlns:p14="http://schemas.microsoft.com/office/powerpoint/2010/main" val="12835308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CD6829-9B6D-654E-AB54-1896B8711C48}"/>
              </a:ext>
            </a:extLst>
          </p:cNvPr>
          <p:cNvSpPr txBox="1"/>
          <p:nvPr/>
        </p:nvSpPr>
        <p:spPr>
          <a:xfrm>
            <a:off x="3138983" y="76996"/>
            <a:ext cx="234230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Conclusions</a:t>
            </a:r>
          </a:p>
          <a:p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6E7CA9-6699-4B4C-812F-6CB178F3C063}"/>
              </a:ext>
            </a:extLst>
          </p:cNvPr>
          <p:cNvSpPr/>
          <p:nvPr/>
        </p:nvSpPr>
        <p:spPr>
          <a:xfrm>
            <a:off x="168870" y="736255"/>
            <a:ext cx="895826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Relic neutrino helicities new probe of cosmic gravitational and magnetic fields</a:t>
            </a:r>
          </a:p>
          <a:p>
            <a:endParaRPr lang="en-US" sz="2000" dirty="0"/>
          </a:p>
          <a:p>
            <a:r>
              <a:rPr lang="en-US" sz="2000" dirty="0"/>
              <a:t>Significant helicity changes of relic neutrinos for neutrino magnetic moment </a:t>
            </a:r>
            <a:r>
              <a:rPr lang="en-US" sz="2000" dirty="0" err="1"/>
              <a:t>μ</a:t>
            </a:r>
            <a:r>
              <a:rPr lang="en-US" sz="2000" baseline="-25000" dirty="0" err="1"/>
              <a:t>ν</a:t>
            </a:r>
            <a:r>
              <a:rPr lang="en-US" sz="2000" baseline="-25000" dirty="0"/>
              <a:t> </a:t>
            </a:r>
            <a:r>
              <a:rPr lang="en-US" sz="2000" dirty="0"/>
              <a:t>even three-four orders of magnitude smaller than suggested by XENON1T.</a:t>
            </a:r>
          </a:p>
          <a:p>
            <a:endParaRPr lang="en-US" sz="2000" dirty="0"/>
          </a:p>
          <a:p>
            <a:r>
              <a:rPr lang="en-US" sz="2000" dirty="0"/>
              <a:t>Gravitational helicity changes few orders of </a:t>
            </a:r>
          </a:p>
          <a:p>
            <a:r>
              <a:rPr lang="en-US" sz="2000" dirty="0"/>
              <a:t>magnitude smaller cf. large </a:t>
            </a:r>
            <a:r>
              <a:rPr lang="en-US" sz="2000" dirty="0" err="1"/>
              <a:t>μ</a:t>
            </a:r>
            <a:r>
              <a:rPr lang="en-US" sz="2000" baseline="-25000" dirty="0" err="1"/>
              <a:t>ν</a:t>
            </a:r>
            <a:r>
              <a:rPr lang="en-US" sz="2000" baseline="-25000" dirty="0"/>
              <a:t>  </a:t>
            </a:r>
            <a:r>
              <a:rPr lang="en-US" sz="2000" dirty="0"/>
              <a:t>rotations, </a:t>
            </a:r>
          </a:p>
          <a:p>
            <a:r>
              <a:rPr lang="en-US" sz="2000" dirty="0"/>
              <a:t>but much larger than for </a:t>
            </a:r>
            <a:r>
              <a:rPr lang="en-US" sz="2000" dirty="0" err="1"/>
              <a:t>μ</a:t>
            </a:r>
            <a:r>
              <a:rPr lang="en-US" sz="2000" baseline="-25000" dirty="0" err="1"/>
              <a:t>ν</a:t>
            </a:r>
            <a:r>
              <a:rPr lang="en-US" sz="2000" baseline="-25000" dirty="0"/>
              <a:t>  </a:t>
            </a:r>
            <a:r>
              <a:rPr lang="en-US" sz="2000" dirty="0"/>
              <a:t>in Standard Model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solidFill>
                  <a:srgbClr val="6EE00A"/>
                </a:solidFill>
              </a:rPr>
              <a:t>Need significant improvement in electron energy resolution in ITBD to resolve helicity modifications.</a:t>
            </a:r>
          </a:p>
          <a:p>
            <a:endParaRPr lang="en-US" sz="2000" dirty="0"/>
          </a:p>
          <a:p>
            <a:endParaRPr lang="en-US" sz="2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7A5EDAF-5243-5849-9EEB-53DA7A676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530" y="2745441"/>
            <a:ext cx="2776892" cy="263175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A0E2784-91D1-7242-A365-643E4AC97A34}"/>
              </a:ext>
            </a:extLst>
          </p:cNvPr>
          <p:cNvGrpSpPr/>
          <p:nvPr/>
        </p:nvGrpSpPr>
        <p:grpSpPr>
          <a:xfrm>
            <a:off x="6222634" y="3108055"/>
            <a:ext cx="4446241" cy="1573064"/>
            <a:chOff x="-3792979" y="2190741"/>
            <a:chExt cx="8676793" cy="319949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3B452CD-2E57-444C-BD77-26814245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792979" y="4478820"/>
              <a:ext cx="1343966" cy="62028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DE09BE-4C8D-AE44-86EE-1404526C26C0}"/>
                </a:ext>
              </a:extLst>
            </p:cNvPr>
            <p:cNvSpPr txBox="1"/>
            <p:nvPr/>
          </p:nvSpPr>
          <p:spPr>
            <a:xfrm rot="20122914">
              <a:off x="-3521746" y="2190741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620FF"/>
                  </a:solidFill>
                </a:rPr>
                <a:t>Galactic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7B127B-4187-AD4B-99FB-69C59E87AAAE}"/>
                </a:ext>
              </a:extLst>
            </p:cNvPr>
            <p:cNvSpPr txBox="1"/>
            <p:nvPr/>
          </p:nvSpPr>
          <p:spPr>
            <a:xfrm rot="20429683">
              <a:off x="-3208026" y="3362689"/>
              <a:ext cx="1479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EE00A"/>
                  </a:solidFill>
                </a:rPr>
                <a:t>Gravitational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E1A5701-9600-7946-AE50-95ECE875B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134066">
              <a:off x="1838679" y="2218575"/>
              <a:ext cx="1809046" cy="2917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B5EA5E-65FC-0641-BF7A-77482D9395F2}"/>
                </a:ext>
              </a:extLst>
            </p:cNvPr>
            <p:cNvSpPr txBox="1"/>
            <p:nvPr/>
          </p:nvSpPr>
          <p:spPr>
            <a:xfrm rot="19978246">
              <a:off x="-2108547" y="5020900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Galactic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B10538A-FD2E-AE4C-A86D-C53597159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612454">
              <a:off x="4485933" y="3913748"/>
              <a:ext cx="477457" cy="318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3836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391E47-1B23-8243-9CA4-E9BD67AEB069}"/>
              </a:ext>
            </a:extLst>
          </p:cNvPr>
          <p:cNvSpPr txBox="1"/>
          <p:nvPr/>
        </p:nvSpPr>
        <p:spPr>
          <a:xfrm>
            <a:off x="6615132" y="2386020"/>
            <a:ext cx="203773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solidFill>
                  <a:srgbClr val="FFFF00"/>
                </a:solidFill>
                <a:latin typeface="Bocklin Normal" pitchFamily="2" charset="0"/>
              </a:rPr>
              <a:t>谢谢</a:t>
            </a:r>
            <a:endParaRPr lang="en-US" sz="7200" b="1" dirty="0">
              <a:solidFill>
                <a:srgbClr val="FFFF00"/>
              </a:solidFill>
              <a:latin typeface="Bocklin Normal" pitchFamily="2" charset="0"/>
            </a:endParaRPr>
          </a:p>
          <a:p>
            <a:endParaRPr lang="en-US" sz="6000" b="1" dirty="0">
              <a:solidFill>
                <a:srgbClr val="FFFF00"/>
              </a:solidFill>
              <a:latin typeface="Bocklin Norma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F81A2-86F3-F74C-98AD-35578EA70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04" y="444728"/>
            <a:ext cx="5961279" cy="56274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EA2116-86A7-EF4E-9E9C-9BB1D563C1BF}"/>
              </a:ext>
            </a:extLst>
          </p:cNvPr>
          <p:cNvSpPr txBox="1"/>
          <p:nvPr/>
        </p:nvSpPr>
        <p:spPr>
          <a:xfrm>
            <a:off x="1343028" y="6172189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Nine layers of the sky</a:t>
            </a:r>
          </a:p>
        </p:txBody>
      </p:sp>
    </p:spTree>
    <p:extLst>
      <p:ext uri="{BB962C8B-B14F-4D97-AF65-F5344CB8AC3E}">
        <p14:creationId xmlns:p14="http://schemas.microsoft.com/office/powerpoint/2010/main" val="4156095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5C8FA1-AA85-F744-BBAC-565A64A23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98" y="906912"/>
            <a:ext cx="5552770" cy="4676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761BF6-03C8-1C49-A210-C894AFD395A7}"/>
              </a:ext>
            </a:extLst>
          </p:cNvPr>
          <p:cNvSpPr txBox="1"/>
          <p:nvPr/>
        </p:nvSpPr>
        <p:spPr>
          <a:xfrm>
            <a:off x="764088" y="5643957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Flammarion 1888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8509A-9CC3-6E4E-BD27-F26EBC11676D}"/>
              </a:ext>
            </a:extLst>
          </p:cNvPr>
          <p:cNvSpPr txBox="1"/>
          <p:nvPr/>
        </p:nvSpPr>
        <p:spPr>
          <a:xfrm>
            <a:off x="5912287" y="960401"/>
            <a:ext cx="31565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Neutrinos 101</a:t>
            </a:r>
          </a:p>
          <a:p>
            <a:endParaRPr lang="en-US" sz="2400" dirty="0"/>
          </a:p>
          <a:p>
            <a:r>
              <a:rPr lang="en-US" sz="2400" dirty="0"/>
              <a:t>Neutrino magnetic moments &amp; spin precession</a:t>
            </a:r>
          </a:p>
          <a:p>
            <a:endParaRPr lang="en-US" sz="2400" dirty="0"/>
          </a:p>
          <a:p>
            <a:r>
              <a:rPr lang="en-US" sz="2400" dirty="0"/>
              <a:t>Gravitational inhomogeneities &amp; spin precession</a:t>
            </a:r>
          </a:p>
          <a:p>
            <a:endParaRPr lang="en-US" sz="2400" dirty="0"/>
          </a:p>
          <a:p>
            <a:r>
              <a:rPr lang="en-US" sz="2400" dirty="0"/>
              <a:t>Detection of relic neutrinos</a:t>
            </a:r>
          </a:p>
        </p:txBody>
      </p:sp>
    </p:spTree>
    <p:extLst>
      <p:ext uri="{BB962C8B-B14F-4D97-AF65-F5344CB8AC3E}">
        <p14:creationId xmlns:p14="http://schemas.microsoft.com/office/powerpoint/2010/main" val="983611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DA0767-4470-824F-B231-FB05E588706C}"/>
              </a:ext>
            </a:extLst>
          </p:cNvPr>
          <p:cNvSpPr txBox="1"/>
          <p:nvPr/>
        </p:nvSpPr>
        <p:spPr>
          <a:xfrm>
            <a:off x="2528903" y="300037"/>
            <a:ext cx="3825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Processes in equilibrium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C32EE8-4D34-C549-B217-3B3F8B29E6DF}"/>
              </a:ext>
            </a:extLst>
          </p:cNvPr>
          <p:cNvSpPr txBox="1"/>
          <p:nvPr/>
        </p:nvSpPr>
        <p:spPr>
          <a:xfrm>
            <a:off x="5795966" y="1085844"/>
            <a:ext cx="1790700" cy="795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sz="2000" dirty="0"/>
              <a:t>Scattering</a:t>
            </a:r>
          </a:p>
          <a:p>
            <a:pPr>
              <a:lnSpc>
                <a:spcPts val="2900"/>
              </a:lnSpc>
            </a:pPr>
            <a:r>
              <a:rPr lang="el-GR" dirty="0"/>
              <a:t>χ = </a:t>
            </a:r>
            <a:r>
              <a:rPr lang="en-US" dirty="0"/>
              <a:t>e</a:t>
            </a:r>
            <a:r>
              <a:rPr lang="el-GR" dirty="0"/>
              <a:t>, μ, τ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D90A94-5A21-CE42-866F-3628D23A7849}"/>
              </a:ext>
            </a:extLst>
          </p:cNvPr>
          <p:cNvSpPr txBox="1"/>
          <p:nvPr/>
        </p:nvSpPr>
        <p:spPr>
          <a:xfrm>
            <a:off x="3562351" y="2185981"/>
            <a:ext cx="4952999" cy="72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Annihilation.   For T &lt; m</a:t>
            </a:r>
            <a:r>
              <a:rPr lang="el-GR" sz="2000" baseline="-25000" dirty="0"/>
              <a:t>μ</a:t>
            </a:r>
            <a:r>
              <a:rPr lang="en-US" sz="2000" dirty="0"/>
              <a:t>= 106 MeV annihilations only to electrons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66E7FB-3B63-AD47-9B17-5838F3885FC2}"/>
              </a:ext>
            </a:extLst>
          </p:cNvPr>
          <p:cNvSpPr txBox="1"/>
          <p:nvPr/>
        </p:nvSpPr>
        <p:spPr>
          <a:xfrm>
            <a:off x="6203558" y="3114671"/>
            <a:ext cx="28087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Charge exchange,</a:t>
            </a:r>
          </a:p>
          <a:p>
            <a:r>
              <a:rPr lang="en-US" sz="2000" dirty="0"/>
              <a:t>keeps </a:t>
            </a:r>
            <a:r>
              <a:rPr lang="el-GR" sz="2000" dirty="0"/>
              <a:t>ν</a:t>
            </a:r>
            <a:r>
              <a:rPr lang="en-US" sz="2000" baseline="-25000" dirty="0"/>
              <a:t>e</a:t>
            </a:r>
            <a:r>
              <a:rPr lang="en-US" sz="2000" dirty="0"/>
              <a:t> in equilibrium</a:t>
            </a:r>
          </a:p>
          <a:p>
            <a:r>
              <a:rPr lang="en-US" sz="2000" dirty="0"/>
              <a:t>longer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296687-A4CD-D545-A35A-6903CF0B5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722" y="5240290"/>
            <a:ext cx="2598396" cy="75353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1E25A73-D00A-F54D-BE65-2DDEA5A6C52E}"/>
              </a:ext>
            </a:extLst>
          </p:cNvPr>
          <p:cNvGrpSpPr/>
          <p:nvPr/>
        </p:nvGrpSpPr>
        <p:grpSpPr>
          <a:xfrm>
            <a:off x="506390" y="4069044"/>
            <a:ext cx="8112737" cy="2224431"/>
            <a:chOff x="706420" y="3604867"/>
            <a:chExt cx="8112737" cy="22244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793A36-1455-B244-BDE5-BE1A73C4DA3F}"/>
                </a:ext>
              </a:extLst>
            </p:cNvPr>
            <p:cNvSpPr txBox="1"/>
            <p:nvPr/>
          </p:nvSpPr>
          <p:spPr>
            <a:xfrm>
              <a:off x="706420" y="3604867"/>
              <a:ext cx="81127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l-GR" sz="2400" dirty="0"/>
            </a:p>
            <a:p>
              <a:r>
                <a:rPr lang="en-US" sz="2400" dirty="0">
                  <a:solidFill>
                    <a:srgbClr val="FFFF00"/>
                  </a:solidFill>
                </a:rPr>
                <a:t>Decoupling, as densities decrease in expanding universe:</a:t>
              </a:r>
            </a:p>
            <a:p>
              <a:endParaRPr lang="en-US" sz="2400" dirty="0"/>
            </a:p>
            <a:p>
              <a:endParaRPr lang="en-US" sz="2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BDF685-3182-E74D-AD8E-0AC6FCA5E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420" y="4929189"/>
              <a:ext cx="3532143" cy="35718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FD1E5E-64FE-A544-8FBF-B3846AF56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532" y="5478461"/>
              <a:ext cx="2543568" cy="350837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D03A6-292E-7446-A8BF-61A9E0BC1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08" y="990777"/>
            <a:ext cx="5221405" cy="8768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4608F8-A9E6-6B4C-8F97-65676E8D6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72" y="2335242"/>
            <a:ext cx="2511059" cy="3587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6595CB-18DE-9D48-A4CC-2CEF3DED2D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13" y="3452302"/>
            <a:ext cx="5580127" cy="2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9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CCA85D-64DE-144E-8D61-D7864AF9A9A8}"/>
              </a:ext>
            </a:extLst>
          </p:cNvPr>
          <p:cNvSpPr txBox="1"/>
          <p:nvPr/>
        </p:nvSpPr>
        <p:spPr>
          <a:xfrm>
            <a:off x="1042992" y="1971674"/>
            <a:ext cx="6404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err="1"/>
              <a:t>μ</a:t>
            </a:r>
            <a:r>
              <a:rPr lang="el-GR" sz="2000" baseline="-25000" dirty="0" err="1"/>
              <a:t>ν</a:t>
            </a:r>
            <a:r>
              <a:rPr lang="el-GR" sz="2000" baseline="-25000" dirty="0"/>
              <a:t> </a:t>
            </a:r>
            <a:r>
              <a:rPr lang="el-GR" sz="2000" dirty="0"/>
              <a:t>=</a:t>
            </a:r>
            <a:r>
              <a:rPr lang="en-US" sz="2000" dirty="0"/>
              <a:t> magnetic moment and                           of neutrino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7E9AA4-11E0-7540-B146-67093052573D}"/>
              </a:ext>
            </a:extLst>
          </p:cNvPr>
          <p:cNvSpPr txBox="1"/>
          <p:nvPr/>
        </p:nvSpPr>
        <p:spPr>
          <a:xfrm>
            <a:off x="71429" y="171436"/>
            <a:ext cx="82570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80"/>
              </a:lnSpc>
            </a:pPr>
            <a:r>
              <a:rPr lang="en-US" sz="2400" dirty="0">
                <a:solidFill>
                  <a:srgbClr val="FFFF00"/>
                </a:solidFill>
              </a:rPr>
              <a:t>    Magnetic field B rotates spins,  but not momenta:</a:t>
            </a:r>
          </a:p>
          <a:p>
            <a:pPr>
              <a:lnSpc>
                <a:spcPts val="2180"/>
              </a:lnSpc>
            </a:pPr>
            <a:endParaRPr lang="en-US" sz="2400" dirty="0">
              <a:solidFill>
                <a:srgbClr val="FFFF00"/>
              </a:solidFill>
            </a:endParaRPr>
          </a:p>
          <a:p>
            <a:pPr>
              <a:lnSpc>
                <a:spcPts val="2180"/>
              </a:lnSpc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Since v have non-zero mass they have a magnetic moment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73CEC5-0A51-7342-B9BA-55D8C31D2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15" y="1106576"/>
            <a:ext cx="4610134" cy="758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1F82CF-55A9-0641-9B16-5153205E5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560" y="1969401"/>
            <a:ext cx="1554463" cy="3188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D5C253-1A36-4741-AC11-395464ACE301}"/>
              </a:ext>
            </a:extLst>
          </p:cNvPr>
          <p:cNvSpPr txBox="1"/>
          <p:nvPr/>
        </p:nvSpPr>
        <p:spPr>
          <a:xfrm>
            <a:off x="114293" y="2686048"/>
            <a:ext cx="68339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Gravitational potential </a:t>
            </a:r>
            <a:r>
              <a:rPr lang="el-GR" sz="2200" dirty="0">
                <a:solidFill>
                  <a:srgbClr val="FFFF00"/>
                </a:solidFill>
              </a:rPr>
              <a:t>Φ</a:t>
            </a:r>
            <a:r>
              <a:rPr lang="en-US" sz="2200" dirty="0">
                <a:solidFill>
                  <a:srgbClr val="FFFF00"/>
                </a:solidFill>
              </a:rPr>
              <a:t> rotates momentum and spin: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4DDE23-E463-8340-85FD-B35123230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04" y="3263881"/>
            <a:ext cx="3116175" cy="615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069F62-6B9C-2E4E-A878-51CFFCF2C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562" y="3276289"/>
            <a:ext cx="3129352" cy="6917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2ADD5E-EB40-F64E-A953-C66F0ABD9F05}"/>
              </a:ext>
            </a:extLst>
          </p:cNvPr>
          <p:cNvSpPr txBox="1"/>
          <p:nvPr/>
        </p:nvSpPr>
        <p:spPr>
          <a:xfrm>
            <a:off x="4729157" y="3929059"/>
            <a:ext cx="188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EE00A"/>
                </a:solidFill>
              </a:rPr>
              <a:t> relativistic effect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4B3A3F-8FC3-E94C-98F7-AD01B9C4C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6634" y="4905862"/>
            <a:ext cx="3267947" cy="8753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011A7CD-1F90-DE46-BADE-765C83AD82BE}"/>
              </a:ext>
            </a:extLst>
          </p:cNvPr>
          <p:cNvGrpSpPr/>
          <p:nvPr/>
        </p:nvGrpSpPr>
        <p:grpSpPr>
          <a:xfrm>
            <a:off x="142869" y="4386261"/>
            <a:ext cx="5004896" cy="738664"/>
            <a:chOff x="142869" y="4386261"/>
            <a:chExt cx="5004896" cy="73866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A02CD5-782B-3D45-B979-EDB4DCB50036}"/>
                </a:ext>
              </a:extLst>
            </p:cNvPr>
            <p:cNvSpPr txBox="1"/>
            <p:nvPr/>
          </p:nvSpPr>
          <p:spPr>
            <a:xfrm>
              <a:off x="142869" y="4386261"/>
              <a:ext cx="500489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Spin bending lags momentum bending</a:t>
              </a:r>
            </a:p>
            <a:p>
              <a:r>
                <a:rPr lang="en-US" sz="2000" dirty="0"/>
                <a:t>(helicity =                    )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F3A66A7-F611-FA4C-8E6C-DD1BBB913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8708" y="4711263"/>
              <a:ext cx="1108768" cy="350134"/>
            </a:xfrm>
            <a:prstGeom prst="rect">
              <a:avLst/>
            </a:prstGeom>
          </p:spPr>
        </p:pic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17AB864-EE74-DC4B-BFCB-1C4B612914BC}"/>
              </a:ext>
            </a:extLst>
          </p:cNvPr>
          <p:cNvSpPr/>
          <p:nvPr/>
        </p:nvSpPr>
        <p:spPr>
          <a:xfrm>
            <a:off x="3223770" y="4810132"/>
            <a:ext cx="3426561" cy="11191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8183B-41BA-A54F-95CA-F4EF5A5E2062}"/>
              </a:ext>
            </a:extLst>
          </p:cNvPr>
          <p:cNvSpPr txBox="1"/>
          <p:nvPr/>
        </p:nvSpPr>
        <p:spPr>
          <a:xfrm>
            <a:off x="171441" y="6015039"/>
            <a:ext cx="6409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 and momentum bent equally for massless particle</a:t>
            </a:r>
          </a:p>
          <a:p>
            <a:r>
              <a:rPr lang="en-US" sz="2000" dirty="0"/>
              <a:t>(photon); no spin bending of non-relativistic particle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C92FA86-E250-284E-A5CC-E626FF6AD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8738" y="859270"/>
            <a:ext cx="743243" cy="186334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C759E12-A3A9-1C41-BC0C-AD97072A87DF}"/>
              </a:ext>
            </a:extLst>
          </p:cNvPr>
          <p:cNvGrpSpPr/>
          <p:nvPr/>
        </p:nvGrpSpPr>
        <p:grpSpPr>
          <a:xfrm>
            <a:off x="6273813" y="1969558"/>
            <a:ext cx="3568700" cy="4223021"/>
            <a:chOff x="5588008" y="126460"/>
            <a:chExt cx="3568700" cy="422302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AEE080D-C509-9745-BBBA-E96469E8FB5A}"/>
                </a:ext>
              </a:extLst>
            </p:cNvPr>
            <p:cNvGrpSpPr/>
            <p:nvPr/>
          </p:nvGrpSpPr>
          <p:grpSpPr>
            <a:xfrm>
              <a:off x="5588008" y="126460"/>
              <a:ext cx="3568700" cy="4223021"/>
              <a:chOff x="5588008" y="216417"/>
              <a:chExt cx="3568700" cy="422302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5830401-2656-684F-8002-BC880A46E4D0}"/>
                  </a:ext>
                </a:extLst>
              </p:cNvPr>
              <p:cNvSpPr/>
              <p:nvPr/>
            </p:nvSpPr>
            <p:spPr>
              <a:xfrm>
                <a:off x="6443663" y="1057275"/>
                <a:ext cx="1903446" cy="338216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476B7FF-E21A-DF43-A90F-2D0901F62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88008" y="216417"/>
                <a:ext cx="3568700" cy="4076700"/>
              </a:xfrm>
              <a:prstGeom prst="rect">
                <a:avLst/>
              </a:prstGeom>
            </p:spPr>
          </p:pic>
        </p:grpSp>
        <p:sp>
          <p:nvSpPr>
            <p:cNvPr id="24" name="Up Arrow 23">
              <a:extLst>
                <a:ext uri="{FF2B5EF4-FFF2-40B4-BE49-F238E27FC236}">
                  <a16:creationId xmlns:a16="http://schemas.microsoft.com/office/drawing/2014/main" id="{D0EE7457-A91E-3C40-8D4E-36B8C5A33592}"/>
                </a:ext>
              </a:extLst>
            </p:cNvPr>
            <p:cNvSpPr/>
            <p:nvPr/>
          </p:nvSpPr>
          <p:spPr>
            <a:xfrm>
              <a:off x="6972301" y="3028949"/>
              <a:ext cx="198880" cy="42862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F4188F-263F-3B44-AB23-A8B3CA6DC394}"/>
                </a:ext>
              </a:extLst>
            </p:cNvPr>
            <p:cNvSpPr txBox="1"/>
            <p:nvPr/>
          </p:nvSpPr>
          <p:spPr>
            <a:xfrm>
              <a:off x="6721475" y="3475044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620FF"/>
                  </a:solidFill>
                </a:rPr>
                <a:t>spin</a:t>
              </a:r>
            </a:p>
          </p:txBody>
        </p:sp>
        <p:sp>
          <p:nvSpPr>
            <p:cNvPr id="26" name="Up Arrow 25">
              <a:extLst>
                <a:ext uri="{FF2B5EF4-FFF2-40B4-BE49-F238E27FC236}">
                  <a16:creationId xmlns:a16="http://schemas.microsoft.com/office/drawing/2014/main" id="{1E320553-E9BC-D240-8AA6-A4D0EECDCA5A}"/>
                </a:ext>
              </a:extLst>
            </p:cNvPr>
            <p:cNvSpPr/>
            <p:nvPr/>
          </p:nvSpPr>
          <p:spPr>
            <a:xfrm>
              <a:off x="7624763" y="3052759"/>
              <a:ext cx="198880" cy="42862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D24EFFF-C948-BE4E-9EDA-003294B24C81}"/>
                </a:ext>
              </a:extLst>
            </p:cNvPr>
            <p:cNvSpPr txBox="1"/>
            <p:nvPr/>
          </p:nvSpPr>
          <p:spPr>
            <a:xfrm>
              <a:off x="7477125" y="347027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620FF"/>
                  </a:solidFill>
                </a:rPr>
                <a:t>spin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C71B619-1B71-4A46-9A24-0DF172D99688}"/>
              </a:ext>
            </a:extLst>
          </p:cNvPr>
          <p:cNvSpPr txBox="1"/>
          <p:nvPr/>
        </p:nvSpPr>
        <p:spPr>
          <a:xfrm>
            <a:off x="3543300" y="3340100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E8F24-2152-A648-837E-96211A43379C}"/>
              </a:ext>
            </a:extLst>
          </p:cNvPr>
          <p:cNvSpPr txBox="1"/>
          <p:nvPr/>
        </p:nvSpPr>
        <p:spPr>
          <a:xfrm>
            <a:off x="7043740" y="6200767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Throw v up, returns </a:t>
            </a:r>
          </a:p>
          <a:p>
            <a:r>
              <a:rPr lang="en-US" dirty="0"/>
              <a:t>w. opposite helicity</a:t>
            </a:r>
          </a:p>
        </p:txBody>
      </p:sp>
    </p:spTree>
    <p:extLst>
      <p:ext uri="{BB962C8B-B14F-4D97-AF65-F5344CB8AC3E}">
        <p14:creationId xmlns:p14="http://schemas.microsoft.com/office/powerpoint/2010/main" val="3108844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8079CDD-5143-2646-B951-0A3256F019F5}"/>
              </a:ext>
            </a:extLst>
          </p:cNvPr>
          <p:cNvCxnSpPr>
            <a:cxnSpLocks/>
          </p:cNvCxnSpPr>
          <p:nvPr/>
        </p:nvCxnSpPr>
        <p:spPr>
          <a:xfrm>
            <a:off x="3358787" y="615418"/>
            <a:ext cx="0" cy="564097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6A57651-36A7-D14C-8902-F90C8B5A508F}"/>
              </a:ext>
            </a:extLst>
          </p:cNvPr>
          <p:cNvSpPr txBox="1"/>
          <p:nvPr/>
        </p:nvSpPr>
        <p:spPr>
          <a:xfrm>
            <a:off x="3064931" y="762002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620FF"/>
                </a:solidFill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AFC76A-45F3-5347-AD96-E7C25C727CB3}"/>
              </a:ext>
            </a:extLst>
          </p:cNvPr>
          <p:cNvSpPr txBox="1"/>
          <p:nvPr/>
        </p:nvSpPr>
        <p:spPr>
          <a:xfrm>
            <a:off x="762002" y="195650"/>
            <a:ext cx="7992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Ex: particle passing star of mass M at impact parameter 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5F5243-3D4D-DB42-948C-4EDCC79C9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68" y="2373468"/>
            <a:ext cx="2656734" cy="5903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4C3C07-3180-7747-9470-539B1FC5C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014" y="3195359"/>
            <a:ext cx="2450960" cy="6419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14A05B-AAD1-C943-BC08-2C85A62E7C1B}"/>
              </a:ext>
            </a:extLst>
          </p:cNvPr>
          <p:cNvSpPr txBox="1"/>
          <p:nvPr/>
        </p:nvSpPr>
        <p:spPr>
          <a:xfrm>
            <a:off x="3860800" y="2354258"/>
            <a:ext cx="38347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momentum bending  </a:t>
            </a:r>
          </a:p>
          <a:p>
            <a:r>
              <a:rPr lang="en-US" sz="2200" dirty="0"/>
              <a:t>v </a:t>
            </a:r>
            <a:r>
              <a:rPr lang="en-US" sz="2200" dirty="0">
                <a:sym typeface="Wingdings" pitchFamily="2" charset="2"/>
              </a:rPr>
              <a:t></a:t>
            </a:r>
            <a:r>
              <a:rPr lang="en-US" sz="2200" dirty="0"/>
              <a:t> 1 Einstein light bending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F4A80F-3D07-1146-A113-1BA3F02B5DD1}"/>
              </a:ext>
            </a:extLst>
          </p:cNvPr>
          <p:cNvSpPr txBox="1"/>
          <p:nvPr/>
        </p:nvSpPr>
        <p:spPr>
          <a:xfrm>
            <a:off x="4982108" y="3309935"/>
            <a:ext cx="17860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spin bending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15B6A03-636E-E947-B512-B2ECB0A9ED35}"/>
              </a:ext>
            </a:extLst>
          </p:cNvPr>
          <p:cNvGrpSpPr/>
          <p:nvPr/>
        </p:nvGrpSpPr>
        <p:grpSpPr>
          <a:xfrm>
            <a:off x="427037" y="5661023"/>
            <a:ext cx="6028686" cy="430887"/>
            <a:chOff x="871541" y="5443535"/>
            <a:chExt cx="6028686" cy="43088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5E7FCCE-0962-3F4D-AB0E-5EC2C42D6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5294" y="5511956"/>
              <a:ext cx="4084933" cy="29178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0888DE-77D3-9344-A6F5-855777687355}"/>
                </a:ext>
              </a:extLst>
            </p:cNvPr>
            <p:cNvSpPr txBox="1"/>
            <p:nvPr/>
          </p:nvSpPr>
          <p:spPr>
            <a:xfrm>
              <a:off x="871541" y="5443535"/>
              <a:ext cx="184858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Neutrino spin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D851B5-6928-3141-8576-BEDAB527C44D}"/>
              </a:ext>
            </a:extLst>
          </p:cNvPr>
          <p:cNvGrpSpPr/>
          <p:nvPr/>
        </p:nvGrpSpPr>
        <p:grpSpPr>
          <a:xfrm>
            <a:off x="414331" y="6124893"/>
            <a:ext cx="8334333" cy="583565"/>
            <a:chOff x="457195" y="6109021"/>
            <a:chExt cx="8334333" cy="5835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ADDC3B-BECD-AC41-BFE9-FCB3C9DCCBEF}"/>
                </a:ext>
              </a:extLst>
            </p:cNvPr>
            <p:cNvSpPr txBox="1"/>
            <p:nvPr/>
          </p:nvSpPr>
          <p:spPr>
            <a:xfrm>
              <a:off x="457195" y="6221267"/>
              <a:ext cx="833433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Probability of helicity flip </a:t>
              </a:r>
              <a:r>
                <a:rPr lang="en-US" dirty="0"/>
                <a:t>=                                           </a:t>
              </a:r>
              <a:r>
                <a:rPr lang="en-US" sz="2200" dirty="0"/>
                <a:t>for small rotation 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EFE2F32-6ACA-F747-8BE1-C78ED811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5766" y="6109021"/>
              <a:ext cx="2392603" cy="58356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5C18061-7622-6141-93E4-3296CEF6DC1E}"/>
              </a:ext>
            </a:extLst>
          </p:cNvPr>
          <p:cNvGrpSpPr/>
          <p:nvPr/>
        </p:nvGrpSpPr>
        <p:grpSpPr>
          <a:xfrm>
            <a:off x="1814973" y="665162"/>
            <a:ext cx="5130801" cy="1574801"/>
            <a:chOff x="1789573" y="690562"/>
            <a:chExt cx="5130801" cy="15748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352FCA3-3222-384C-A48F-FE673D1AADF1}"/>
                </a:ext>
              </a:extLst>
            </p:cNvPr>
            <p:cNvGrpSpPr/>
            <p:nvPr/>
          </p:nvGrpSpPr>
          <p:grpSpPr>
            <a:xfrm>
              <a:off x="1789573" y="690562"/>
              <a:ext cx="5130801" cy="1574801"/>
              <a:chOff x="2116666" y="292088"/>
              <a:chExt cx="5130801" cy="1574801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9DB5FD1-86B3-4A4A-93A3-21045E071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6666" y="292088"/>
                <a:ext cx="5130801" cy="1574801"/>
              </a:xfrm>
              <a:prstGeom prst="rect">
                <a:avLst/>
              </a:prstGeom>
            </p:spPr>
          </p:pic>
          <p:sp>
            <p:nvSpPr>
              <p:cNvPr id="11" name="Right Arrow 10">
                <a:extLst>
                  <a:ext uri="{FF2B5EF4-FFF2-40B4-BE49-F238E27FC236}">
                    <a16:creationId xmlns:a16="http://schemas.microsoft.com/office/drawing/2014/main" id="{B7114CC1-F670-164F-9EE3-F39C997C246D}"/>
                  </a:ext>
                </a:extLst>
              </p:cNvPr>
              <p:cNvSpPr/>
              <p:nvPr/>
            </p:nvSpPr>
            <p:spPr>
              <a:xfrm>
                <a:off x="2624666" y="389472"/>
                <a:ext cx="389467" cy="22013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Arrow 11">
                <a:extLst>
                  <a:ext uri="{FF2B5EF4-FFF2-40B4-BE49-F238E27FC236}">
                    <a16:creationId xmlns:a16="http://schemas.microsoft.com/office/drawing/2014/main" id="{8FBCDAFF-557B-604B-9FF9-584EEF33102B}"/>
                  </a:ext>
                </a:extLst>
              </p:cNvPr>
              <p:cNvSpPr/>
              <p:nvPr/>
            </p:nvSpPr>
            <p:spPr>
              <a:xfrm rot="365507">
                <a:off x="6265330" y="508006"/>
                <a:ext cx="389467" cy="22013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C0B624-1BBE-9C46-8C0C-69F56EF95716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2" y="1067378"/>
              <a:ext cx="0" cy="5195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56F5A9-F336-3346-86F8-3B377BF1DF3E}"/>
                </a:ext>
              </a:extLst>
            </p:cNvPr>
            <p:cNvSpPr txBox="1"/>
            <p:nvPr/>
          </p:nvSpPr>
          <p:spPr>
            <a:xfrm>
              <a:off x="3238500" y="11557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620FF"/>
                  </a:solidFill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68E573-2BA2-1148-B6DA-DB721FE3F993}"/>
              </a:ext>
            </a:extLst>
          </p:cNvPr>
          <p:cNvGrpSpPr/>
          <p:nvPr/>
        </p:nvGrpSpPr>
        <p:grpSpPr>
          <a:xfrm>
            <a:off x="190697" y="3941760"/>
            <a:ext cx="8833772" cy="970025"/>
            <a:chOff x="190697" y="4081460"/>
            <a:chExt cx="8833772" cy="97002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04E2E8-00FB-AF46-BCDD-D14C42A403D5}"/>
                </a:ext>
              </a:extLst>
            </p:cNvPr>
            <p:cNvSpPr txBox="1"/>
            <p:nvPr/>
          </p:nvSpPr>
          <p:spPr>
            <a:xfrm>
              <a:off x="3952870" y="4329629"/>
              <a:ext cx="486383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lag of spin with respect to momentum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F4C444B8-C283-694F-BB51-76F308677997}"/>
                </a:ext>
              </a:extLst>
            </p:cNvPr>
            <p:cNvSpPr/>
            <p:nvPr/>
          </p:nvSpPr>
          <p:spPr>
            <a:xfrm>
              <a:off x="190697" y="4081460"/>
              <a:ext cx="8833772" cy="97002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397376-7118-2141-BD82-7496F3F51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4161" y="4202371"/>
              <a:ext cx="3224879" cy="688458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2EC2B64-B6CF-FD4D-B140-45B515D93366}"/>
              </a:ext>
            </a:extLst>
          </p:cNvPr>
          <p:cNvSpPr txBox="1"/>
          <p:nvPr/>
        </p:nvSpPr>
        <p:spPr>
          <a:xfrm>
            <a:off x="355600" y="5143500"/>
            <a:ext cx="224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Helicity flipping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6CB9E24-8F7A-074C-9AA8-5AA3738995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6641" y="3355297"/>
            <a:ext cx="1554463" cy="31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8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7926A8-8B01-D347-8310-1E441583693F}"/>
              </a:ext>
            </a:extLst>
          </p:cNvPr>
          <p:cNvSpPr/>
          <p:nvPr/>
        </p:nvSpPr>
        <p:spPr>
          <a:xfrm>
            <a:off x="785822" y="-94968"/>
            <a:ext cx="75580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b="1" dirty="0">
                <a:solidFill>
                  <a:srgbClr val="FFFF00"/>
                </a:solidFill>
              </a:rPr>
              <a:t>Evolution of primordial neutrinos from freezeout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58C8-89EC-564D-A06B-C55EC987E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106" y="994148"/>
            <a:ext cx="4774592" cy="95492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82CA47-A638-0E40-AEAC-799EDAC4D589}"/>
              </a:ext>
            </a:extLst>
          </p:cNvPr>
          <p:cNvSpPr/>
          <p:nvPr/>
        </p:nvSpPr>
        <p:spPr>
          <a:xfrm>
            <a:off x="4068898" y="905555"/>
            <a:ext cx="4890664" cy="11557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9912B-D35F-B442-AB76-021432584B9E}"/>
              </a:ext>
            </a:extLst>
          </p:cNvPr>
          <p:cNvSpPr/>
          <p:nvPr/>
        </p:nvSpPr>
        <p:spPr>
          <a:xfrm>
            <a:off x="329902" y="891267"/>
            <a:ext cx="86296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Neutrinos produced in flavor </a:t>
            </a:r>
          </a:p>
          <a:p>
            <a:r>
              <a:rPr lang="en-US" sz="2200" dirty="0"/>
              <a:t>eigenstates, linear </a:t>
            </a:r>
          </a:p>
          <a:p>
            <a:r>
              <a:rPr lang="en-US" sz="2200" dirty="0"/>
              <a:t>superpositions of mass </a:t>
            </a:r>
          </a:p>
          <a:p>
            <a:r>
              <a:rPr lang="en-US" sz="2200" dirty="0"/>
              <a:t>eigenstates 1,2,3,</a:t>
            </a:r>
          </a:p>
          <a:p>
            <a:endParaRPr lang="en-US" sz="2200" dirty="0"/>
          </a:p>
          <a:p>
            <a:r>
              <a:rPr lang="en-US" sz="2200" dirty="0"/>
              <a:t>and in wave packets of size</a:t>
            </a:r>
          </a:p>
          <a:p>
            <a:r>
              <a:rPr lang="en-US" sz="2200" dirty="0"/>
              <a:t>~ electron mean free path ~ </a:t>
            </a:r>
          </a:p>
          <a:p>
            <a:r>
              <a:rPr lang="en-US" sz="2200" dirty="0"/>
              <a:t>and velocity </a:t>
            </a:r>
          </a:p>
          <a:p>
            <a:endParaRPr lang="en-US" sz="2200" dirty="0"/>
          </a:p>
          <a:p>
            <a:r>
              <a:rPr lang="en-US" sz="2200" dirty="0"/>
              <a:t>Velocity dispersion of mass components </a:t>
            </a:r>
          </a:p>
          <a:p>
            <a:r>
              <a:rPr lang="en-US" sz="2200" dirty="0"/>
              <a:t>&gt;&gt; velocity dispersion                         of given mass component</a:t>
            </a:r>
          </a:p>
          <a:p>
            <a:endParaRPr lang="en-US" sz="2200" dirty="0"/>
          </a:p>
          <a:p>
            <a:r>
              <a:rPr lang="en-US" sz="2200" dirty="0">
                <a:solidFill>
                  <a:srgbClr val="6EE00A"/>
                </a:solidFill>
              </a:rPr>
              <a:t>Flavor eigenstate (a) arrives at Earth in three well separated mass packets with relativistic thermal distributions: </a:t>
            </a:r>
          </a:p>
          <a:p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2AD705-078C-EB46-A53D-7325C870E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245" y="3951754"/>
            <a:ext cx="2572657" cy="326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130DD5-80A5-E043-8657-0FFB929AE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704" y="4292635"/>
            <a:ext cx="1713899" cy="3587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7DF584-5F35-8745-94DF-4A7C0E34D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812" y="3283008"/>
            <a:ext cx="2281200" cy="371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649745-9766-9B44-9EAA-F077ADDC8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8402" y="5737153"/>
            <a:ext cx="2952824" cy="898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9CB587-076D-2D40-B64E-8C1A72D471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581" y="2951617"/>
            <a:ext cx="2717595" cy="3261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9DE43B-FEBF-A34D-8C3F-A5A55E81CEE9}"/>
              </a:ext>
            </a:extLst>
          </p:cNvPr>
          <p:cNvSpPr/>
          <p:nvPr/>
        </p:nvSpPr>
        <p:spPr>
          <a:xfrm>
            <a:off x="4834683" y="2115612"/>
            <a:ext cx="40959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Pontecorvo</a:t>
            </a:r>
            <a:r>
              <a:rPr lang="en-US" dirty="0"/>
              <a:t>–Maki–Nakagawa–Sakata</a:t>
            </a:r>
            <a:r>
              <a:rPr lang="en-US" dirty="0">
                <a:latin typeface="Helvetica" pitchFamily="2" charset="0"/>
              </a:rPr>
              <a:t> </a:t>
            </a:r>
          </a:p>
          <a:p>
            <a:r>
              <a:rPr lang="en-US" dirty="0">
                <a:latin typeface="Helvetica" pitchFamily="2" charset="0"/>
              </a:rPr>
              <a:t>                          PMNS mixing matrix</a:t>
            </a:r>
          </a:p>
          <a:p>
            <a:r>
              <a:rPr lang="en-US" dirty="0">
                <a:effectLst/>
                <a:latin typeface="Helvetica" pitchFamily="2" charset="0"/>
              </a:rPr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098548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0341A7B3-7032-1049-9DD8-65783954ADC9}" vid="{962341A5-2EB2-1149-BBE4-313A76FA23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Blank1</Template>
  <TotalTime>30336</TotalTime>
  <Words>2346</Words>
  <Application>Microsoft Macintosh PowerPoint</Application>
  <PresentationFormat>On-screen Show (4:3)</PresentationFormat>
  <Paragraphs>515</Paragraphs>
  <Slides>46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DengXian</vt:lpstr>
      <vt:lpstr>ＭＳ Ｐゴシック</vt:lpstr>
      <vt:lpstr>黑体</vt:lpstr>
      <vt:lpstr>Arial</vt:lpstr>
      <vt:lpstr>Bocklin Normal</vt:lpstr>
      <vt:lpstr>Calibri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 Baym</dc:creator>
  <cp:lastModifiedBy>Baym, Gordon A</cp:lastModifiedBy>
  <cp:revision>1062</cp:revision>
  <cp:lastPrinted>2021-02-21T20:08:54Z</cp:lastPrinted>
  <dcterms:created xsi:type="dcterms:W3CDTF">2017-10-10T05:38:22Z</dcterms:created>
  <dcterms:modified xsi:type="dcterms:W3CDTF">2021-05-25T23:24:42Z</dcterms:modified>
</cp:coreProperties>
</file>