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84" r:id="rId17"/>
    <p:sldId id="285" r:id="rId18"/>
    <p:sldId id="271" r:id="rId19"/>
    <p:sldId id="274" r:id="rId20"/>
    <p:sldId id="272" r:id="rId21"/>
    <p:sldId id="273" r:id="rId22"/>
    <p:sldId id="275" r:id="rId23"/>
    <p:sldId id="277" r:id="rId24"/>
    <p:sldId id="286" r:id="rId25"/>
    <p:sldId id="276" r:id="rId26"/>
    <p:sldId id="278" r:id="rId27"/>
    <p:sldId id="279" r:id="rId28"/>
    <p:sldId id="280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Mark  Convery" initials="MC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2" autoAdjust="0"/>
    <p:restoredTop sz="94701" autoAdjust="0"/>
  </p:normalViewPr>
  <p:slideViewPr>
    <p:cSldViewPr snapToGrid="0">
      <p:cViewPr>
        <p:scale>
          <a:sx n="100" d="100"/>
          <a:sy n="100" d="100"/>
        </p:scale>
        <p:origin x="-792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DA1A4-0ACE-3A4E-A4B0-F2A18CDFBB00}" type="datetimeFigureOut">
              <a:rPr lang="en-US" smtClean="0"/>
              <a:pPr/>
              <a:t>10/20/10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F1BE6-CED6-8444-95B2-26A8EA9BB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F0F63-EF62-F74C-ABF6-029BF18D0553}" type="datetimeFigureOut">
              <a:rPr lang="en-US" smtClean="0"/>
              <a:pPr/>
              <a:t>10/19/10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E8936-F0C8-904B-AF59-7C6C9EB103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Clicto</a:t>
            </a:r>
            <a:r>
              <a:rPr lang="en-US" dirty="0" smtClean="0"/>
              <a:t>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Charm 2010, Beijing 21 Oct 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 </a:t>
            </a:r>
            <a:r>
              <a:rPr lang="en-US" dirty="0" err="1" smtClean="0"/>
              <a:t>Dalitz</a:t>
            </a:r>
            <a:r>
              <a:rPr lang="en-US" dirty="0" smtClean="0"/>
              <a:t> Plot Analyses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F885-343B-F042-99D1-6B3950563C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4.png"/><Relationship Id="rId8" Type="http://schemas.openxmlformats.org/officeDocument/2006/relationships/image" Target="../media/image15.tiff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4.png"/><Relationship Id="rId7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Relationship Id="rId3" Type="http://schemas.openxmlformats.org/officeDocument/2006/relationships/image" Target="../media/image34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Dalitz</a:t>
            </a:r>
            <a:r>
              <a:rPr lang="en-US" dirty="0" smtClean="0"/>
              <a:t> Plot Analyses from the B Factories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Mark Convery</a:t>
            </a:r>
          </a:p>
          <a:p>
            <a:r>
              <a:rPr lang="en-US" dirty="0" smtClean="0"/>
              <a:t>representing the </a:t>
            </a:r>
            <a:r>
              <a:rPr lang="en-US" dirty="0" err="1" smtClean="0"/>
              <a:t>BaBar</a:t>
            </a:r>
            <a:r>
              <a:rPr lang="en-US" dirty="0" smtClean="0"/>
              <a:t> Collaboration</a:t>
            </a:r>
          </a:p>
          <a:p>
            <a:r>
              <a:rPr lang="en-US" dirty="0" smtClean="0"/>
              <a:t>SLAC National Accelerator Laboratory</a:t>
            </a:r>
          </a:p>
          <a:p>
            <a:r>
              <a:rPr lang="en-US" dirty="0" smtClean="0"/>
              <a:t>Charm 2010, Beijing 21 Oct 10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 Partial Wave Analysis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216749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 subtract, efficiency and phase-space correct</a:t>
            </a:r>
          </a:p>
          <a:p>
            <a:r>
              <a:rPr lang="en-US" dirty="0" smtClean="0"/>
              <a:t>Weight </a:t>
            </a:r>
            <a:r>
              <a:rPr lang="en-US" i="1" dirty="0" err="1" smtClean="0"/>
              <a:t>cos</a:t>
            </a:r>
            <a:r>
              <a:rPr lang="en-US" dirty="0" err="1" smtClean="0">
                <a:solidFill>
                  <a:schemeClr val="accent2"/>
                </a:solidFill>
              </a:rPr>
              <a:t>θ</a:t>
            </a:r>
            <a:r>
              <a:rPr lang="en-US" baseline="-25000" dirty="0" err="1" smtClean="0">
                <a:solidFill>
                  <a:schemeClr val="accent2"/>
                </a:solidFill>
              </a:rPr>
              <a:t>KK</a:t>
            </a:r>
            <a:r>
              <a:rPr lang="en-US" baseline="-25000" dirty="0" smtClean="0"/>
              <a:t> </a:t>
            </a:r>
            <a:r>
              <a:rPr lang="en-US" dirty="0" smtClean="0"/>
              <a:t>distribution by spherical harmonics to get coefficients </a:t>
            </a:r>
            <a:r>
              <a:rPr lang="en-US" dirty="0" smtClean="0">
                <a:solidFill>
                  <a:schemeClr val="accent1"/>
                </a:solidFill>
              </a:rPr>
              <a:t>&lt;</a:t>
            </a: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baseline="-25000" dirty="0" smtClean="0">
                <a:solidFill>
                  <a:schemeClr val="accent1"/>
                </a:solidFill>
              </a:rPr>
              <a:t>k</a:t>
            </a:r>
            <a:r>
              <a:rPr lang="en-US" baseline="30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&gt;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6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3767695"/>
            <a:ext cx="7099300" cy="238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2254" y="1794668"/>
            <a:ext cx="2461560" cy="166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7175500" y="2805111"/>
            <a:ext cx="42148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baseline="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D</a:t>
            </a:r>
            <a:r>
              <a:rPr lang="it-IT" sz="2000" b="1" baseline="-250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it-IT" sz="2000" b="1" baseline="30000" dirty="0" err="1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endParaRPr lang="it-IT" sz="2000" b="1" baseline="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553200" y="2497334"/>
            <a:ext cx="33888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l-GR" sz="2000" baseline="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it-IT" sz="2000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+</a:t>
            </a:r>
            <a:endParaRPr lang="el-GR" sz="2000" baseline="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1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1412" y="4605209"/>
            <a:ext cx="7334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9744" y="4605209"/>
            <a:ext cx="7350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5552" y="4605209"/>
            <a:ext cx="7350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ttangolo 48"/>
          <p:cNvSpPr/>
          <p:nvPr/>
        </p:nvSpPr>
        <p:spPr bwMode="auto">
          <a:xfrm>
            <a:off x="1827810" y="4060378"/>
            <a:ext cx="215900" cy="288925"/>
          </a:xfrm>
          <a:prstGeom prst="rect">
            <a:avLst/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endParaRPr lang="it-IT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1" name="Rettangolo 49"/>
          <p:cNvSpPr/>
          <p:nvPr/>
        </p:nvSpPr>
        <p:spPr bwMode="auto">
          <a:xfrm>
            <a:off x="5429750" y="2516186"/>
            <a:ext cx="215900" cy="288925"/>
          </a:xfrm>
          <a:prstGeom prst="rect">
            <a:avLst/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5" name="Rettangolo 39"/>
          <p:cNvSpPr/>
          <p:nvPr/>
        </p:nvSpPr>
        <p:spPr bwMode="auto">
          <a:xfrm>
            <a:off x="8964613" y="692150"/>
            <a:ext cx="179387" cy="1152525"/>
          </a:xfrm>
          <a:prstGeom prst="rect">
            <a:avLst/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2055" y="10185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Rettangolo 48"/>
          <p:cNvSpPr/>
          <p:nvPr/>
        </p:nvSpPr>
        <p:spPr bwMode="auto">
          <a:xfrm>
            <a:off x="6445250" y="4060378"/>
            <a:ext cx="215900" cy="288925"/>
          </a:xfrm>
          <a:prstGeom prst="rect">
            <a:avLst/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/>
            <a:endParaRPr lang="it-IT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11846" y="2253734"/>
            <a:ext cx="46730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θ</a:t>
            </a:r>
            <a:r>
              <a:rPr lang="en-US" baseline="-25000" dirty="0" smtClean="0">
                <a:solidFill>
                  <a:schemeClr val="accent2"/>
                </a:solidFill>
              </a:rPr>
              <a:t>KK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84982" y="3955534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&lt;</a:t>
            </a: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baseline="-25000" dirty="0" smtClean="0">
                <a:solidFill>
                  <a:schemeClr val="accent1"/>
                </a:solidFill>
              </a:rPr>
              <a:t>0</a:t>
            </a:r>
            <a:r>
              <a:rPr lang="en-US" baseline="30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&gt;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094782" y="4006334"/>
            <a:ext cx="6848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&lt;</a:t>
            </a: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baseline="-25000" dirty="0" smtClean="0">
                <a:solidFill>
                  <a:schemeClr val="accent1"/>
                </a:solidFill>
              </a:rPr>
              <a:t>1</a:t>
            </a:r>
            <a:r>
              <a:rPr lang="en-US" baseline="30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&gt;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431582" y="4031734"/>
            <a:ext cx="67503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&lt;</a:t>
            </a: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baseline="30000" dirty="0" smtClean="0">
                <a:solidFill>
                  <a:schemeClr val="accent1"/>
                </a:solidFill>
              </a:rPr>
              <a:t>0</a:t>
            </a:r>
            <a:r>
              <a:rPr lang="en-US" dirty="0" smtClean="0">
                <a:solidFill>
                  <a:schemeClr val="accent1"/>
                </a:solidFill>
              </a:rPr>
              <a:t>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5296734" y="1803787"/>
            <a:ext cx="3390066" cy="17369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-Wave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38050" cy="259173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&lt;</a:t>
            </a:r>
            <a:r>
              <a:rPr lang="en-US" i="1" dirty="0" smtClean="0"/>
              <a:t>Y</a:t>
            </a:r>
            <a:r>
              <a:rPr lang="en-US" baseline="-25000" dirty="0" smtClean="0"/>
              <a:t>k</a:t>
            </a:r>
            <a:r>
              <a:rPr lang="en-US" baseline="30000" dirty="0" smtClean="0"/>
              <a:t>0</a:t>
            </a:r>
            <a:r>
              <a:rPr lang="en-US" dirty="0" smtClean="0"/>
              <a:t>&gt; coefficients to extract </a:t>
            </a:r>
            <a:r>
              <a:rPr lang="en-US" i="1" dirty="0" smtClean="0"/>
              <a:t>S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dirty="0" smtClean="0"/>
              <a:t> amplitudes and relative phase </a:t>
            </a:r>
            <a:r>
              <a:rPr lang="en-US" dirty="0" err="1" smtClean="0">
                <a:latin typeface="Symbol"/>
              </a:rPr>
              <a:t>f</a:t>
            </a:r>
            <a:r>
              <a:rPr lang="en-US" i="1" baseline="-25000" dirty="0" err="1" smtClean="0"/>
              <a:t>SP</a:t>
            </a:r>
            <a:r>
              <a:rPr lang="en-US" i="1" baseline="-25000" dirty="0" smtClean="0"/>
              <a:t> </a:t>
            </a:r>
            <a:r>
              <a:rPr lang="en-US" dirty="0" smtClean="0"/>
              <a:t>as a function of </a:t>
            </a:r>
            <a:r>
              <a:rPr lang="en-US" dirty="0" err="1" smtClean="0"/>
              <a:t>m(K</a:t>
            </a:r>
            <a:r>
              <a:rPr lang="en-US" baseline="30000" dirty="0" err="1" smtClean="0"/>
              <a:t>+</a:t>
            </a:r>
            <a:r>
              <a:rPr lang="en-US" dirty="0" err="1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BW for </a:t>
            </a:r>
            <a:r>
              <a:rPr lang="en-US" i="1" dirty="0" smtClean="0"/>
              <a:t>P</a:t>
            </a:r>
            <a:r>
              <a:rPr lang="en-US" dirty="0" smtClean="0"/>
              <a:t>-wave and “BW-like” for the </a:t>
            </a:r>
            <a:r>
              <a:rPr lang="en-US" i="1" dirty="0" smtClean="0"/>
              <a:t>S</a:t>
            </a:r>
            <a:r>
              <a:rPr lang="en-US" dirty="0" smtClean="0"/>
              <a:t>-wave</a:t>
            </a:r>
          </a:p>
          <a:p>
            <a:r>
              <a:rPr lang="en-US" dirty="0" smtClean="0"/>
              <a:t>Phase motion coming from </a:t>
            </a:r>
            <a:r>
              <a:rPr lang="en-US" i="1" dirty="0" smtClean="0"/>
              <a:t>P</a:t>
            </a:r>
            <a:r>
              <a:rPr lang="en-US" dirty="0" smtClean="0"/>
              <a:t>-wave, </a:t>
            </a:r>
            <a:r>
              <a:rPr lang="en-US" i="1" dirty="0" smtClean="0"/>
              <a:t>S</a:t>
            </a:r>
            <a:r>
              <a:rPr lang="en-US" dirty="0" smtClean="0"/>
              <a:t>-wave slowly changing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Immagine 44" descr="CodeCogsEqn(15)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6734" y="1600200"/>
            <a:ext cx="3502779" cy="176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42"/>
          <p:cNvGrpSpPr>
            <a:grpSpLocks/>
          </p:cNvGrpSpPr>
          <p:nvPr/>
        </p:nvGrpSpPr>
        <p:grpSpPr bwMode="auto">
          <a:xfrm>
            <a:off x="323850" y="4168589"/>
            <a:ext cx="6229350" cy="2244912"/>
            <a:chOff x="323850" y="4581525"/>
            <a:chExt cx="5760318" cy="1831800"/>
          </a:xfrm>
        </p:grpSpPr>
        <p:pic>
          <p:nvPicPr>
            <p:cNvPr id="9" name="Picture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55776" y="6022800"/>
              <a:ext cx="15716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8000" y="6021288"/>
              <a:ext cx="15716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95514" y="4581525"/>
              <a:ext cx="1931611" cy="14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850" y="4600575"/>
              <a:ext cx="1923998" cy="1466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12543" y="6021288"/>
              <a:ext cx="1571625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98925" y="4626000"/>
              <a:ext cx="1954584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4941887"/>
            <a:ext cx="7350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7784" y="4967287"/>
            <a:ext cx="7334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1031" y="5229225"/>
            <a:ext cx="550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swave2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6319" y="4223094"/>
            <a:ext cx="2233194" cy="19262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6080" y="4330700"/>
            <a:ext cx="426720" cy="457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7873" y="4330699"/>
            <a:ext cx="374227" cy="4318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4200" y="4819650"/>
            <a:ext cx="558800" cy="4191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3384" y="4311650"/>
            <a:ext cx="424016" cy="438150"/>
          </a:xfrm>
          <a:prstGeom prst="rect">
            <a:avLst/>
          </a:prstGeom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4584" y="4446587"/>
            <a:ext cx="7334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-wave/</a:t>
            </a:r>
            <a:r>
              <a:rPr lang="en-US" i="1" dirty="0" smtClean="0"/>
              <a:t>S</a:t>
            </a:r>
            <a:r>
              <a:rPr lang="en-US" dirty="0" smtClean="0"/>
              <a:t>-wave Ratio in </a:t>
            </a:r>
            <a:r>
              <a:rPr lang="en-US" dirty="0" smtClean="0">
                <a:latin typeface="Symbol"/>
              </a:rPr>
              <a:t>f</a:t>
            </a:r>
            <a:r>
              <a:rPr lang="en-US" dirty="0" smtClean="0"/>
              <a:t>(1020)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54714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</a:t>
            </a:r>
            <a:r>
              <a:rPr lang="en-US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baseline="30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/>
                <a:sym typeface="Wingdings" charset="2"/>
              </a:rPr>
              <a:t>f</a:t>
            </a:r>
            <a:r>
              <a:rPr lang="el-G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π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often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used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normalization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mode</a:t>
            </a:r>
          </a:p>
          <a:p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Presence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of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i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-wave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must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be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taken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into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account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As a service,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calculate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 and </a:t>
            </a:r>
            <a:r>
              <a:rPr lang="it-IT" i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-wave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contributions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and relative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overall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rate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for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different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cuts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on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m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(K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3" name="Picture 22" descr="ta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4915"/>
            <a:ext cx="9144000" cy="1961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-wave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600200"/>
            <a:ext cx="394433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-wave shape consistent with other charm analyses</a:t>
            </a:r>
          </a:p>
          <a:p>
            <a:r>
              <a:rPr lang="en-US" dirty="0" smtClean="0"/>
              <a:t>For K</a:t>
            </a:r>
            <a:r>
              <a:rPr lang="en-US" baseline="30000" dirty="0" smtClean="0"/>
              <a:t>0</a:t>
            </a:r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mode would expect a</a:t>
            </a:r>
            <a:r>
              <a:rPr lang="en-US" baseline="-25000" dirty="0" smtClean="0"/>
              <a:t>0</a:t>
            </a:r>
            <a:r>
              <a:rPr lang="en-US" dirty="0" smtClean="0"/>
              <a:t> to dominate</a:t>
            </a:r>
          </a:p>
          <a:p>
            <a:r>
              <a:rPr lang="en-US" dirty="0" smtClean="0"/>
              <a:t>For D</a:t>
            </a:r>
            <a:r>
              <a:rPr lang="en-US" baseline="-25000" dirty="0" smtClean="0"/>
              <a:t>s</a:t>
            </a:r>
            <a:r>
              <a:rPr lang="en-US" dirty="0" smtClean="0"/>
              <a:t>, expect f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Shape similarity evidence that they are both 4-quark states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9" name="Picture 18" descr="swav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018" y="1851187"/>
            <a:ext cx="4418782" cy="4274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85401" y="26407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_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Dalitz</a:t>
            </a:r>
            <a:r>
              <a:rPr lang="en-US" dirty="0" smtClean="0"/>
              <a:t> Plot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With </a:t>
            </a:r>
            <a:r>
              <a:rPr lang="en-US" i="1" dirty="0" smtClean="0"/>
              <a:t>S</a:t>
            </a:r>
            <a:r>
              <a:rPr lang="en-US" dirty="0" smtClean="0"/>
              <a:t>-wave  empirical parameterization in hand to describe f</a:t>
            </a:r>
            <a:r>
              <a:rPr lang="en-US" baseline="-25000" dirty="0" smtClean="0"/>
              <a:t>0</a:t>
            </a:r>
            <a:r>
              <a:rPr lang="en-US" dirty="0" smtClean="0"/>
              <a:t>(980), move on to full </a:t>
            </a:r>
            <a:r>
              <a:rPr lang="en-US" dirty="0" err="1" smtClean="0"/>
              <a:t>Dalitz</a:t>
            </a:r>
            <a:r>
              <a:rPr lang="en-US" dirty="0" smtClean="0"/>
              <a:t> Plot fit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- and </a:t>
            </a:r>
            <a:r>
              <a:rPr lang="en-US" i="1" dirty="0" smtClean="0"/>
              <a:t>D</a:t>
            </a:r>
            <a:r>
              <a:rPr lang="en-US" dirty="0" smtClean="0"/>
              <a:t>-waves modeled with sum of resonances</a:t>
            </a:r>
          </a:p>
          <a:p>
            <a:r>
              <a:rPr lang="en-US" dirty="0" err="1" smtClean="0"/>
              <a:t>Unbinned</a:t>
            </a:r>
            <a:r>
              <a:rPr lang="en-US" dirty="0" smtClean="0"/>
              <a:t> maximum likelihood fit with complex amplitudes floating </a:t>
            </a:r>
          </a:p>
          <a:p>
            <a:r>
              <a:rPr lang="en-US" dirty="0" smtClean="0"/>
              <a:t>K*(892) mass and width are floated parameters</a:t>
            </a:r>
          </a:p>
          <a:p>
            <a:r>
              <a:rPr lang="en-US" dirty="0" smtClean="0"/>
              <a:t> </a:t>
            </a:r>
            <a:r>
              <a:rPr lang="en-US" dirty="0" smtClean="0">
                <a:latin typeface="Symbol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computed by adaptive binning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Dalitz Plot Projections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proj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1491659"/>
            <a:ext cx="4710880" cy="4950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Dalitz</a:t>
            </a:r>
            <a:r>
              <a:rPr lang="en-US" dirty="0" smtClean="0"/>
              <a:t> Plot </a:t>
            </a:r>
            <a:r>
              <a:rPr lang="en-US" dirty="0" err="1" smtClean="0"/>
              <a:t>m(K</a:t>
            </a:r>
            <a:r>
              <a:rPr lang="en-US" baseline="30000" dirty="0" err="1" smtClean="0"/>
              <a:t>+</a:t>
            </a:r>
            <a:r>
              <a:rPr lang="en-US" dirty="0" err="1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)Moments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proj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910736" cy="476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Dalitz</a:t>
            </a:r>
            <a:r>
              <a:rPr lang="en-US" dirty="0" smtClean="0"/>
              <a:t> Plot </a:t>
            </a:r>
            <a:r>
              <a:rPr lang="en-US" dirty="0" err="1" smtClean="0"/>
              <a:t>m(K</a:t>
            </a:r>
            <a:r>
              <a:rPr lang="en-US" baseline="30000" dirty="0" err="1" smtClean="0"/>
              <a:t>-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err="1" smtClean="0"/>
              <a:t>+</a:t>
            </a:r>
            <a:r>
              <a:rPr lang="en-US" dirty="0" err="1" smtClean="0"/>
              <a:t>)Moments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proj5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43" y="1834603"/>
            <a:ext cx="7344694" cy="4359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Dalitz Plot Results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4666590"/>
            <a:ext cx="8229600" cy="145957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Decay dominated by vector resonances</a:t>
            </a:r>
          </a:p>
          <a:p>
            <a:r>
              <a:rPr lang="en-US" dirty="0" smtClean="0"/>
              <a:t>K*0(892) width is 5 </a:t>
            </a:r>
            <a:r>
              <a:rPr lang="en-US" dirty="0" err="1" smtClean="0"/>
              <a:t>MeV</a:t>
            </a:r>
            <a:r>
              <a:rPr lang="en-US" dirty="0" smtClean="0"/>
              <a:t> lower than PDG ‘08 (consistent with CLEO-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r>
              <a:rPr lang="en-US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Contribution from K</a:t>
            </a:r>
            <a:r>
              <a:rPr lang="en-US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*(</a:t>
            </a:r>
            <a:r>
              <a:rPr lang="en-US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1410), </a:t>
            </a:r>
            <a:r>
              <a:rPr lang="en-US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K*</a:t>
            </a:r>
            <a:r>
              <a:rPr lang="en-US" baseline="-25000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2</a:t>
            </a:r>
            <a:r>
              <a:rPr lang="en-US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(1430), </a:t>
            </a:r>
            <a:r>
              <a:rPr lang="el-GR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κ</a:t>
            </a:r>
            <a:r>
              <a:rPr lang="en-US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(800), f</a:t>
            </a:r>
            <a:r>
              <a:rPr lang="en-US" baseline="-25000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0</a:t>
            </a:r>
            <a:r>
              <a:rPr lang="en-US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(1500), f</a:t>
            </a:r>
            <a:r>
              <a:rPr lang="en-US" baseline="-25000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2</a:t>
            </a:r>
            <a:r>
              <a:rPr lang="en-US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(1270), f</a:t>
            </a:r>
            <a:r>
              <a:rPr lang="en-US" baseline="-25000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2</a:t>
            </a:r>
            <a:r>
              <a:rPr lang="en-US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’(1525), non-</a:t>
            </a:r>
            <a:r>
              <a:rPr lang="en-US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resonant, each </a:t>
            </a:r>
            <a:r>
              <a:rPr lang="en-US" dirty="0" smtClean="0">
                <a:latin typeface="Calibri"/>
                <a:ea typeface="Times New Roman" charset="0"/>
                <a:cs typeface="Times New Roman" charset="0"/>
                <a:sym typeface="Symbol" charset="2"/>
              </a:rPr>
              <a:t>consistent with zero</a:t>
            </a:r>
            <a:endParaRPr lang="en-US" dirty="0"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431" y="1417638"/>
            <a:ext cx="6199990" cy="324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1327673" y="5887562"/>
            <a:ext cx="5224113" cy="5050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197795" y="3246817"/>
            <a:ext cx="5238542" cy="7412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magine 24" descr="CodeCogsEqn(17).e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949" y="3239076"/>
            <a:ext cx="5690819" cy="82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Cabibbo</a:t>
            </a:r>
            <a:r>
              <a:rPr lang="en-US" dirty="0" smtClean="0"/>
              <a:t> Suppressed Modes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062" y="4103855"/>
            <a:ext cx="4563849" cy="176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494" y="1537835"/>
            <a:ext cx="4035090" cy="15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3542" y="1566956"/>
            <a:ext cx="2040447" cy="149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8294" y="2416736"/>
            <a:ext cx="735012" cy="2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6769" y="5110351"/>
            <a:ext cx="735012" cy="22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2644" y="2350504"/>
            <a:ext cx="647700" cy="19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4093" y="1764914"/>
            <a:ext cx="576263" cy="17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7900" y="4285149"/>
            <a:ext cx="576263" cy="17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tangolo 27"/>
          <p:cNvSpPr/>
          <p:nvPr/>
        </p:nvSpPr>
        <p:spPr bwMode="auto">
          <a:xfrm>
            <a:off x="2268538" y="1402988"/>
            <a:ext cx="215900" cy="225787"/>
          </a:xfrm>
          <a:prstGeom prst="rect">
            <a:avLst/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1" name="Rettangolo 28"/>
          <p:cNvSpPr/>
          <p:nvPr/>
        </p:nvSpPr>
        <p:spPr bwMode="auto">
          <a:xfrm>
            <a:off x="5651500" y="1402988"/>
            <a:ext cx="215900" cy="225787"/>
          </a:xfrm>
          <a:prstGeom prst="rect">
            <a:avLst/>
          </a:prstGeom>
          <a:solidFill>
            <a:schemeClr val="bg1"/>
          </a:solidFill>
          <a:ln w="25400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it-IT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512698"/>
            <a:ext cx="1402948" cy="369332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</a:t>
            </a:r>
            <a:r>
              <a:rPr lang="en-US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baseline="30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</a:rPr>
              <a:t>K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4052431"/>
            <a:ext cx="1350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</a:t>
            </a:r>
            <a:r>
              <a:rPr lang="en-US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baseline="30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π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17487" y="2222266"/>
            <a:ext cx="519869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0006" y="4770096"/>
            <a:ext cx="556563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DCS</a:t>
            </a:r>
            <a:endParaRPr lang="en-US" dirty="0"/>
          </a:p>
        </p:txBody>
      </p:sp>
      <p:pic>
        <p:nvPicPr>
          <p:cNvPr id="28" name="Immagine 25" descr="CodeCogsEqn(18).em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1819" y="5704316"/>
            <a:ext cx="56673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616200" y="1727200"/>
            <a:ext cx="2667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438900" y="1612900"/>
            <a:ext cx="2667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44800" y="4267200"/>
            <a:ext cx="2667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23815" y="1810995"/>
            <a:ext cx="8229600" cy="306078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Three-body D</a:t>
            </a:r>
            <a:r>
              <a:rPr lang="en-US" baseline="-25000" dirty="0" smtClean="0"/>
              <a:t>s</a:t>
            </a:r>
            <a:r>
              <a:rPr lang="en-US" dirty="0" smtClean="0"/>
              <a:t> (and D) decays are dominated by resonant sub-structure</a:t>
            </a:r>
          </a:p>
          <a:p>
            <a:r>
              <a:rPr lang="en-US" dirty="0" err="1" smtClean="0"/>
              <a:t>Dalitz</a:t>
            </a:r>
            <a:r>
              <a:rPr lang="en-US" dirty="0" smtClean="0"/>
              <a:t> plot analysis with coherent amplitude sums necessary to explain observed structures </a:t>
            </a:r>
          </a:p>
          <a:p>
            <a:r>
              <a:rPr lang="en-US" dirty="0" smtClean="0"/>
              <a:t>Interference effects give extra information on:</a:t>
            </a:r>
          </a:p>
          <a:p>
            <a:pPr lvl="1"/>
            <a:r>
              <a:rPr lang="en-US" dirty="0" smtClean="0"/>
              <a:t>Scalar mesons (through e.g. </a:t>
            </a:r>
            <a:r>
              <a:rPr lang="en-US" i="1" dirty="0" smtClean="0"/>
              <a:t>S</a:t>
            </a:r>
            <a:r>
              <a:rPr lang="en-US" dirty="0" smtClean="0"/>
              <a:t>-wave/</a:t>
            </a:r>
            <a:r>
              <a:rPr lang="en-US" i="1" dirty="0" smtClean="0"/>
              <a:t>P</a:t>
            </a:r>
            <a:r>
              <a:rPr lang="en-US" dirty="0" smtClean="0"/>
              <a:t>-wave interference)</a:t>
            </a:r>
          </a:p>
          <a:p>
            <a:pPr lvl="1"/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-wave</a:t>
            </a:r>
          </a:p>
          <a:p>
            <a:pPr lvl="2"/>
            <a:r>
              <a:rPr lang="en-US" dirty="0" smtClean="0"/>
              <a:t>Important for e.g.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s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ψφ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 (sin2β</a:t>
            </a:r>
            <a:r>
              <a:rPr lang="en-US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mixing (through </a:t>
            </a:r>
            <a:r>
              <a:rPr lang="en-US" dirty="0" err="1" smtClean="0"/>
              <a:t>Cabibbo</a:t>
            </a:r>
            <a:r>
              <a:rPr lang="en-US" dirty="0" smtClean="0"/>
              <a:t>-allowed/suppressed interference)</a:t>
            </a:r>
          </a:p>
          <a:p>
            <a:pPr lvl="1"/>
            <a:r>
              <a:rPr lang="en-US" dirty="0" smtClean="0"/>
              <a:t>Measurement of </a:t>
            </a:r>
            <a:r>
              <a:rPr lang="en-US" dirty="0" smtClean="0">
                <a:latin typeface="Symbol"/>
              </a:rPr>
              <a:t>g</a:t>
            </a:r>
            <a:r>
              <a:rPr lang="en-US" dirty="0" smtClean="0"/>
              <a:t>/</a:t>
            </a:r>
            <a:r>
              <a:rPr lang="en-US" dirty="0" smtClean="0">
                <a:latin typeface="Symbol"/>
              </a:rPr>
              <a:t>f</a:t>
            </a:r>
            <a:r>
              <a:rPr lang="en-US" baseline="-25000" dirty="0" smtClean="0"/>
              <a:t>3 </a:t>
            </a:r>
            <a:r>
              <a:rPr lang="en-US" dirty="0" smtClean="0"/>
              <a:t>in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D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(*)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K</a:t>
            </a:r>
            <a:r>
              <a:rPr lang="it-IT" baseline="30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+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(D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0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K</a:t>
            </a:r>
            <a:r>
              <a:rPr lang="en-US" baseline="-2500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s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0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/>
                <a:sym typeface="Wingdings" charset="2"/>
              </a:rPr>
              <a:t>p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/>
                <a:sym typeface="Wingdings" charset="2"/>
              </a:rPr>
              <a:t>p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)</a:t>
            </a:r>
            <a:endParaRPr lang="en-US" baseline="30000" dirty="0" smtClean="0"/>
          </a:p>
          <a:p>
            <a:r>
              <a:rPr lang="en-US" dirty="0" smtClean="0"/>
              <a:t>In this talk,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</a:t>
            </a:r>
            <a:r>
              <a:rPr lang="en-US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baseline="30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π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and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</a:t>
            </a:r>
            <a:r>
              <a:rPr lang="en-US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baseline="30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</a:t>
            </a:r>
            <a:r>
              <a:rPr lang="el-G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π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π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π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from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BaBar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Charm 2010, Beijing 21 Oct 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80" y="4732648"/>
            <a:ext cx="2679055" cy="145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ttore 2 17"/>
          <p:cNvCxnSpPr>
            <a:cxnSpLocks noChangeShapeType="1"/>
          </p:cNvCxnSpPr>
          <p:nvPr/>
        </p:nvCxnSpPr>
        <p:spPr bwMode="auto">
          <a:xfrm rot="5400000" flipH="1" flipV="1">
            <a:off x="3262571" y="5445828"/>
            <a:ext cx="360363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" name="Connettore 2 19"/>
          <p:cNvCxnSpPr>
            <a:cxnSpLocks noChangeShapeType="1"/>
          </p:cNvCxnSpPr>
          <p:nvPr/>
        </p:nvCxnSpPr>
        <p:spPr bwMode="auto">
          <a:xfrm>
            <a:off x="3251035" y="5806935"/>
            <a:ext cx="358775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" name="CasellaDiTesto 23"/>
          <p:cNvSpPr txBox="1">
            <a:spLocks noChangeArrowheads="1"/>
          </p:cNvSpPr>
          <p:nvPr/>
        </p:nvSpPr>
        <p:spPr bwMode="auto">
          <a:xfrm>
            <a:off x="3613536" y="5220321"/>
            <a:ext cx="1005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Calibri"/>
                <a:ea typeface="Times New Roman" charset="0"/>
                <a:cs typeface="Times New Roman" charset="0"/>
              </a:rPr>
              <a:t>π</a:t>
            </a:r>
            <a:r>
              <a:rPr lang="en-US" sz="2000" b="1" baseline="30000" dirty="0" smtClean="0">
                <a:solidFill>
                  <a:srgbClr val="FF0000"/>
                </a:solidFill>
                <a:latin typeface="Calibri"/>
                <a:ea typeface="Times New Roman" charset="0"/>
                <a:cs typeface="Times New Roman" charset="0"/>
              </a:rPr>
              <a:t>+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ea typeface="Times New Roman" charset="0"/>
                <a:cs typeface="Times New Roman" charset="0"/>
              </a:rPr>
              <a:t>/K</a:t>
            </a:r>
            <a:r>
              <a:rPr lang="en-US" sz="2000" b="1" baseline="30000" dirty="0" smtClean="0">
                <a:solidFill>
                  <a:srgbClr val="FF0000"/>
                </a:solidFill>
                <a:latin typeface="Calibri"/>
                <a:ea typeface="Times New Roman" charset="0"/>
                <a:cs typeface="Times New Roman" charset="0"/>
              </a:rPr>
              <a:t>+</a:t>
            </a:r>
            <a:endParaRPr lang="it-IT" sz="2000" b="1" baseline="30000" dirty="0">
              <a:solidFill>
                <a:srgbClr val="FF0000"/>
              </a:solidFill>
              <a:latin typeface="Calibri"/>
              <a:ea typeface="Times New Roman" charset="0"/>
              <a:cs typeface="Times New Roman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13536" y="5881655"/>
            <a:ext cx="64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alibri"/>
                <a:ea typeface="Times New Roman" charset="0"/>
                <a:cs typeface="Times New Roman" charset="0"/>
              </a:rPr>
              <a:t>π</a:t>
            </a:r>
            <a:r>
              <a:rPr lang="en-US" b="1" baseline="30000" dirty="0" smtClean="0">
                <a:solidFill>
                  <a:srgbClr val="FF0000"/>
                </a:solidFill>
                <a:latin typeface="Calibri"/>
                <a:ea typeface="Times New Roman" charset="0"/>
                <a:cs typeface="Times New Roman" charset="0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Calibri"/>
                <a:ea typeface="Times New Roman" charset="0"/>
                <a:cs typeface="Times New Roman" charset="0"/>
              </a:rPr>
              <a:t>/K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</a:t>
            </a:r>
            <a:endParaRPr lang="en-US" baseline="30000" dirty="0"/>
          </a:p>
        </p:txBody>
      </p:sp>
      <p:sp>
        <p:nvSpPr>
          <p:cNvPr id="22" name="Rectangle 21"/>
          <p:cNvSpPr/>
          <p:nvPr/>
        </p:nvSpPr>
        <p:spPr>
          <a:xfrm>
            <a:off x="1581119" y="4637481"/>
            <a:ext cx="433542" cy="456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d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313" y="5471009"/>
            <a:ext cx="2670917" cy="690044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6366930" y="5533119"/>
            <a:ext cx="480857" cy="283567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847787" y="5656409"/>
            <a:ext cx="1085012" cy="16027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58000" y="5829300"/>
            <a:ext cx="1092200" cy="12700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912100" y="5499100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latin typeface="Times"/>
              </a:rPr>
              <a:t>d</a:t>
            </a:r>
            <a:endParaRPr lang="en-US" sz="1400" i="1" dirty="0">
              <a:latin typeface="Time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99400" y="5765800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latin typeface="Times"/>
              </a:rPr>
              <a:t>u</a:t>
            </a:r>
            <a:endParaRPr lang="en-US" sz="1200" i="1" dirty="0">
              <a:latin typeface="Time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12100" y="52959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184900" y="5562600"/>
            <a:ext cx="444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</a:rPr>
              <a:t>W</a:t>
            </a:r>
            <a:r>
              <a:rPr lang="en-US" sz="1400" i="1" baseline="30000" dirty="0" smtClean="0">
                <a:latin typeface="Times"/>
              </a:rPr>
              <a:t>+</a:t>
            </a:r>
            <a:endParaRPr lang="en-US" sz="1400" i="1" baseline="30000" dirty="0">
              <a:latin typeface="Time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66100" y="5257800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K*</a:t>
            </a:r>
            <a:r>
              <a:rPr lang="en-US" b="1" baseline="30000" dirty="0" smtClean="0">
                <a:solidFill>
                  <a:srgbClr val="FF0000"/>
                </a:solidFill>
              </a:rPr>
              <a:t>0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133224" y="5911334"/>
            <a:ext cx="38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</a:t>
            </a:r>
            <a:r>
              <a:rPr lang="en-US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baseline="30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/>
                <a:sym typeface="Wingdings" charset="2"/>
              </a:rPr>
              <a:t>p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/>
              </a:rPr>
              <a:t>p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/>
              </a:rPr>
              <a:t>p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Dalitz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Plot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Analysis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Phys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. Rev. D79:032003,2009.(384 fb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-1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Dalitz</a:t>
            </a:r>
            <a:r>
              <a:rPr lang="en-US" dirty="0" smtClean="0"/>
              <a:t> Plot Preliminaries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48535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Similar to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</a:t>
            </a:r>
            <a:r>
              <a:rPr lang="en-US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baseline="30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π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  <a:p>
            <a:r>
              <a:rPr lang="en-US" dirty="0" smtClean="0"/>
              <a:t> 2</a:t>
            </a:r>
            <a:r>
              <a:rPr lang="en-US" dirty="0" smtClean="0">
                <a:latin typeface="Symbol"/>
              </a:rPr>
              <a:t>s</a:t>
            </a:r>
            <a:r>
              <a:rPr lang="en-US" dirty="0" smtClean="0"/>
              <a:t> cut on                    </a:t>
            </a:r>
            <a:r>
              <a:rPr lang="en-US" dirty="0" smtClean="0"/>
              <a:t>       </a:t>
            </a:r>
            <a:r>
              <a:rPr lang="en-US" dirty="0" smtClean="0">
                <a:latin typeface="Symbol"/>
              </a:rPr>
              <a:t>D</a:t>
            </a:r>
            <a:r>
              <a:rPr lang="en-US" dirty="0" smtClean="0"/>
              <a:t>m</a:t>
            </a:r>
            <a:r>
              <a:rPr lang="en-US" dirty="0" smtClean="0"/>
              <a:t>=</a:t>
            </a:r>
            <a:r>
              <a:rPr lang="en-US" dirty="0" err="1" smtClean="0"/>
              <a:t>m(K</a:t>
            </a:r>
            <a:r>
              <a:rPr lang="en-US" baseline="30000" dirty="0" err="1" smtClean="0"/>
              <a:t>+</a:t>
            </a:r>
            <a:r>
              <a:rPr lang="en-US" dirty="0" err="1" smtClean="0"/>
              <a:t>K</a:t>
            </a:r>
            <a:r>
              <a:rPr lang="en-US" baseline="30000" dirty="0" err="1" smtClean="0"/>
              <a:t>-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err="1" smtClean="0"/>
              <a:t>+</a:t>
            </a:r>
            <a:r>
              <a:rPr lang="en-US" dirty="0" err="1" smtClean="0">
                <a:latin typeface="Symbol"/>
              </a:rPr>
              <a:t>g</a:t>
            </a:r>
            <a:r>
              <a:rPr lang="en-US" dirty="0" smtClean="0"/>
              <a:t>)–</a:t>
            </a:r>
            <a:r>
              <a:rPr lang="en-US" dirty="0" err="1" smtClean="0"/>
              <a:t>m(K</a:t>
            </a:r>
            <a:r>
              <a:rPr lang="en-US" baseline="30000" dirty="0" err="1" smtClean="0"/>
              <a:t>+</a:t>
            </a:r>
            <a:r>
              <a:rPr lang="en-US" dirty="0" err="1" smtClean="0"/>
              <a:t>K</a:t>
            </a:r>
            <a:r>
              <a:rPr lang="en-US" baseline="30000" dirty="0" err="1" smtClean="0"/>
              <a:t>-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Cut on likelihood ratio based on</a:t>
            </a:r>
          </a:p>
          <a:p>
            <a:pPr lvl="1"/>
            <a:r>
              <a:rPr lang="en-US" dirty="0" err="1" smtClean="0"/>
              <a:t>p</a:t>
            </a:r>
            <a:r>
              <a:rPr lang="en-US" dirty="0" smtClean="0"/>
              <a:t>*(Ds)</a:t>
            </a:r>
          </a:p>
          <a:p>
            <a:pPr lvl="1"/>
            <a:r>
              <a:rPr lang="en-US" dirty="0" smtClean="0">
                <a:latin typeface="Symbol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probability difference due to Ds flight length</a:t>
            </a:r>
          </a:p>
          <a:p>
            <a:pPr lvl="1"/>
            <a:r>
              <a:rPr lang="en-US" dirty="0" smtClean="0"/>
              <a:t>Signed decay distance</a:t>
            </a:r>
          </a:p>
          <a:p>
            <a:r>
              <a:rPr lang="en-US" dirty="0" err="1" smtClean="0"/>
              <a:t>Symmetrized</a:t>
            </a:r>
            <a:r>
              <a:rPr lang="en-US" dirty="0" smtClean="0"/>
              <a:t> </a:t>
            </a:r>
            <a:r>
              <a:rPr lang="en-US" dirty="0" err="1" smtClean="0"/>
              <a:t>Dalitz</a:t>
            </a:r>
            <a:r>
              <a:rPr lang="en-US" dirty="0" smtClean="0"/>
              <a:t> plot</a:t>
            </a:r>
          </a:p>
          <a:p>
            <a:r>
              <a:rPr lang="en-US" dirty="0" smtClean="0"/>
              <a:t>Efficiency and backgrounds modeled similarly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4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721" y="1524001"/>
            <a:ext cx="2677854" cy="25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792874" y="2236696"/>
            <a:ext cx="1210588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13K events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rot="5400000">
            <a:off x="7630815" y="2493895"/>
            <a:ext cx="655220" cy="879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127067"/>
            <a:ext cx="2379662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19924" y="5092700"/>
            <a:ext cx="824076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(980)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53124" y="4330700"/>
            <a:ext cx="8240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(980)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2" idx="1"/>
          </p:cNvCxnSpPr>
          <p:nvPr/>
        </p:nvCxnSpPr>
        <p:spPr>
          <a:xfrm rot="10800000" flipV="1">
            <a:off x="6896100" y="4515366"/>
            <a:ext cx="357024" cy="43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7835900" y="5290066"/>
            <a:ext cx="484024" cy="247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556500" y="1790700"/>
            <a:ext cx="355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-wave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852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Symbol"/>
              </a:rPr>
              <a:t>pp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-wave cannot be modeled as sum of resonances</a:t>
            </a:r>
          </a:p>
          <a:p>
            <a:r>
              <a:rPr lang="en-US" dirty="0" smtClean="0"/>
              <a:t>Instead use MIPWA, as introduced by E791</a:t>
            </a:r>
          </a:p>
          <a:p>
            <a:r>
              <a:rPr lang="en-US" dirty="0" smtClean="0"/>
              <a:t>Split the mass range into 29 slices with free complex amplitudes at each boundary</a:t>
            </a:r>
          </a:p>
          <a:p>
            <a:r>
              <a:rPr lang="en-US" dirty="0" smtClean="0"/>
              <a:t>Interpolate within slice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 descr="swave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168" y="1600200"/>
            <a:ext cx="2605020" cy="2509029"/>
          </a:xfrm>
          <a:prstGeom prst="rect">
            <a:avLst/>
          </a:prstGeom>
        </p:spPr>
      </p:pic>
      <p:pic>
        <p:nvPicPr>
          <p:cNvPr id="8" name="Picture 7" descr="swave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81" y="4109229"/>
            <a:ext cx="2318207" cy="2457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11900" y="1905000"/>
            <a:ext cx="2667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4432300"/>
            <a:ext cx="2667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Dalitz</a:t>
            </a:r>
            <a:r>
              <a:rPr lang="en-US" dirty="0" smtClean="0"/>
              <a:t> Plot Projections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proj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725" y="1607610"/>
            <a:ext cx="5031185" cy="45577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79900" y="1955800"/>
            <a:ext cx="2667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600" y="1866900"/>
            <a:ext cx="2667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3700" y="4229100"/>
            <a:ext cx="2667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54800" y="4305300"/>
            <a:ext cx="2667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Dalitz</a:t>
            </a:r>
            <a:r>
              <a:rPr lang="en-US" dirty="0" smtClean="0"/>
              <a:t> Plot </a:t>
            </a:r>
            <a:r>
              <a:rPr lang="en-US" dirty="0" err="1" smtClean="0"/>
              <a:t>m</a:t>
            </a:r>
            <a:r>
              <a:rPr lang="en-US" dirty="0" err="1" smtClean="0"/>
              <a:t>(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err="1" smtClean="0"/>
              <a:t>-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err="1" smtClean="0"/>
              <a:t>+</a:t>
            </a:r>
            <a:r>
              <a:rPr lang="en-US" dirty="0" err="1" smtClean="0"/>
              <a:t>)Moments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proj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37" y="1739237"/>
            <a:ext cx="7267938" cy="4555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Dalitz Plot Results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3825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Symbol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/DOF = 437/(422-64)</a:t>
            </a:r>
          </a:p>
          <a:p>
            <a:r>
              <a:rPr lang="en-US" dirty="0" smtClean="0"/>
              <a:t>Interesting to compare different </a:t>
            </a:r>
            <a:r>
              <a:rPr lang="en-US" i="1" dirty="0" smtClean="0"/>
              <a:t>S</a:t>
            </a:r>
            <a:r>
              <a:rPr lang="en-US" dirty="0" smtClean="0"/>
              <a:t>-wave modeling from E791 (sum of BW’s) and FOCUS (K Matrix formalism)</a:t>
            </a:r>
          </a:p>
          <a:p>
            <a:r>
              <a:rPr lang="en-US" dirty="0" smtClean="0"/>
              <a:t>Large </a:t>
            </a:r>
            <a:r>
              <a:rPr lang="en-US" i="1" dirty="0" smtClean="0"/>
              <a:t>S</a:t>
            </a:r>
            <a:r>
              <a:rPr lang="en-US" dirty="0" smtClean="0"/>
              <a:t>-wave component</a:t>
            </a:r>
          </a:p>
          <a:p>
            <a:r>
              <a:rPr lang="en-US" dirty="0" smtClean="0"/>
              <a:t>Significant f</a:t>
            </a:r>
            <a:r>
              <a:rPr lang="en-US" baseline="-25000" dirty="0" smtClean="0"/>
              <a:t>2</a:t>
            </a:r>
            <a:r>
              <a:rPr lang="en-US" dirty="0" smtClean="0"/>
              <a:t>(1270)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8" y="3838460"/>
            <a:ext cx="8221973" cy="216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-wave Comparison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425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 expected for f</a:t>
            </a:r>
            <a:r>
              <a:rPr lang="en-US" baseline="-25000" dirty="0" smtClean="0"/>
              <a:t>0</a:t>
            </a:r>
            <a:r>
              <a:rPr lang="en-US" dirty="0" smtClean="0"/>
              <a:t>(980)</a:t>
            </a:r>
          </a:p>
          <a:p>
            <a:r>
              <a:rPr lang="en-US" dirty="0" smtClean="0"/>
              <a:t>Activity at f</a:t>
            </a:r>
            <a:r>
              <a:rPr lang="en-US" baseline="-25000" dirty="0" smtClean="0"/>
              <a:t>0</a:t>
            </a:r>
            <a:r>
              <a:rPr lang="en-US" dirty="0" smtClean="0"/>
              <a:t>(1370) and f</a:t>
            </a:r>
            <a:r>
              <a:rPr lang="en-US" baseline="-25000" dirty="0" smtClean="0"/>
              <a:t>0</a:t>
            </a:r>
            <a:r>
              <a:rPr lang="en-US" dirty="0" smtClean="0"/>
              <a:t>(1520)</a:t>
            </a:r>
          </a:p>
          <a:p>
            <a:r>
              <a:rPr lang="en-US" dirty="0" smtClean="0"/>
              <a:t>Small in f</a:t>
            </a:r>
            <a:r>
              <a:rPr lang="en-US" baseline="-25000" dirty="0" smtClean="0"/>
              <a:t>0</a:t>
            </a:r>
            <a:r>
              <a:rPr lang="en-US" dirty="0" smtClean="0"/>
              <a:t>(600) region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4024" y="3181018"/>
            <a:ext cx="6384263" cy="317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87800" y="3695700"/>
            <a:ext cx="2667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08800" y="3733800"/>
            <a:ext cx="2667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11300"/>
            <a:ext cx="381081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Dalitz</a:t>
            </a:r>
            <a:r>
              <a:rPr lang="en-US" dirty="0" smtClean="0"/>
              <a:t> plot analyses yield information on structure of scalar mesons</a:t>
            </a:r>
          </a:p>
          <a:p>
            <a:r>
              <a:rPr lang="en-US" dirty="0" smtClean="0"/>
              <a:t>Striking agreement in KK </a:t>
            </a:r>
            <a:r>
              <a:rPr lang="en-US" i="1" dirty="0" smtClean="0"/>
              <a:t>S</a:t>
            </a:r>
            <a:r>
              <a:rPr lang="en-US" dirty="0" smtClean="0"/>
              <a:t>-wave between f</a:t>
            </a:r>
            <a:r>
              <a:rPr lang="en-US" baseline="-25000" dirty="0" smtClean="0"/>
              <a:t>0</a:t>
            </a:r>
            <a:r>
              <a:rPr lang="en-US" dirty="0" smtClean="0"/>
              <a:t> and a</a:t>
            </a:r>
            <a:r>
              <a:rPr lang="en-US" baseline="-25000" dirty="0" smtClean="0"/>
              <a:t>0</a:t>
            </a:r>
            <a:r>
              <a:rPr lang="en-US" dirty="0" smtClean="0"/>
              <a:t> modes. </a:t>
            </a:r>
          </a:p>
          <a:p>
            <a:r>
              <a:rPr lang="en-US" dirty="0" smtClean="0"/>
              <a:t>Agreement between    K</a:t>
            </a:r>
            <a:r>
              <a:rPr lang="en-US" baseline="30000" dirty="0" smtClean="0"/>
              <a:t>+</a:t>
            </a:r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 and 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err="1" smtClean="0"/>
              <a:t>+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smtClean="0"/>
              <a:t>- </a:t>
            </a:r>
            <a:r>
              <a:rPr lang="en-US" i="1" dirty="0" smtClean="0"/>
              <a:t>S</a:t>
            </a:r>
            <a:r>
              <a:rPr lang="en-US" dirty="0" smtClean="0"/>
              <a:t>-waves</a:t>
            </a:r>
          </a:p>
          <a:p>
            <a:r>
              <a:rPr lang="en-US" dirty="0" smtClean="0"/>
              <a:t> Could they be 4-quark modes*?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 descr="swav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0" y="1543791"/>
            <a:ext cx="2775640" cy="268530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3013" y="3992564"/>
            <a:ext cx="2605088" cy="259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62"/>
          <p:cNvSpPr txBox="1">
            <a:spLocks noChangeArrowheads="1"/>
          </p:cNvSpPr>
          <p:nvPr/>
        </p:nvSpPr>
        <p:spPr bwMode="auto">
          <a:xfrm>
            <a:off x="273050" y="5907088"/>
            <a:ext cx="4392613" cy="276999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200" b="1" baseline="0" dirty="0">
                <a:solidFill>
                  <a:schemeClr val="tx2"/>
                </a:solidFill>
                <a:effectLst/>
              </a:rPr>
              <a:t>*L. </a:t>
            </a:r>
            <a:r>
              <a:rPr lang="it-IT" sz="1200" b="1" baseline="0" dirty="0" err="1">
                <a:solidFill>
                  <a:schemeClr val="tx2"/>
                </a:solidFill>
                <a:effectLst/>
              </a:rPr>
              <a:t>Maiani</a:t>
            </a:r>
            <a:r>
              <a:rPr lang="it-IT" sz="1200" b="1" baseline="0" dirty="0">
                <a:solidFill>
                  <a:schemeClr val="tx2"/>
                </a:solidFill>
                <a:effectLst/>
              </a:rPr>
              <a:t>, A. D. </a:t>
            </a:r>
            <a:r>
              <a:rPr lang="it-IT" sz="1200" b="1" baseline="0" dirty="0" err="1">
                <a:solidFill>
                  <a:schemeClr val="tx2"/>
                </a:solidFill>
                <a:effectLst/>
              </a:rPr>
              <a:t>Polosa</a:t>
            </a:r>
            <a:r>
              <a:rPr lang="it-IT" sz="1200" b="1" baseline="0" dirty="0">
                <a:solidFill>
                  <a:schemeClr val="tx2"/>
                </a:solidFill>
                <a:effectLst/>
              </a:rPr>
              <a:t>, and V. </a:t>
            </a:r>
            <a:r>
              <a:rPr lang="it-IT" sz="1200" b="1" baseline="0" dirty="0" err="1">
                <a:solidFill>
                  <a:schemeClr val="tx2"/>
                </a:solidFill>
                <a:effectLst/>
              </a:rPr>
              <a:t>Riquer</a:t>
            </a:r>
            <a:r>
              <a:rPr lang="it-IT" sz="1200" b="1" baseline="0" dirty="0">
                <a:solidFill>
                  <a:schemeClr val="tx2"/>
                </a:solidFill>
                <a:effectLst/>
              </a:rPr>
              <a:t>, </a:t>
            </a:r>
            <a:r>
              <a:rPr lang="it-IT" sz="1200" b="1" baseline="0" dirty="0" err="1">
                <a:solidFill>
                  <a:schemeClr val="tx2"/>
                </a:solidFill>
                <a:effectLst/>
              </a:rPr>
              <a:t>Phys</a:t>
            </a:r>
            <a:r>
              <a:rPr lang="it-IT" sz="1200" b="1" baseline="0" dirty="0">
                <a:solidFill>
                  <a:schemeClr val="tx2"/>
                </a:solidFill>
                <a:effectLst/>
              </a:rPr>
              <a:t>. Lett.B651, 129 (2007)</a:t>
            </a:r>
            <a:endParaRPr lang="it-IT" sz="1200" b="1" dirty="0">
              <a:solidFill>
                <a:schemeClr val="tx2"/>
              </a:solidFill>
              <a:effectLst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4850" y="2782887"/>
            <a:ext cx="7350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2250" y="4891087"/>
            <a:ext cx="7350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500" y="1524000"/>
            <a:ext cx="449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Asymmetric storage rings operating near </a:t>
            </a:r>
            <a:r>
              <a:rPr kumimoji="0" lang="en-GB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Arial" charset="0"/>
                <a:cs typeface="Arial" charset="0"/>
                <a:sym typeface="Symbol" charset="2"/>
              </a:rPr>
              <a:t>ϒ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(4s) resonance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Peak luminosity 1.21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ヒラギノ角ゴ Pro W3" charset="-128"/>
                <a:cs typeface="ヒラギノ角ゴ Pro W3" charset="-128"/>
                <a:sym typeface="Symbol" charset="2"/>
              </a:rPr>
              <a:t>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en-US" sz="2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34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cm</a:t>
            </a:r>
            <a:r>
              <a:rPr kumimoji="0" lang="en-US" sz="2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/s =12 nb</a:t>
            </a:r>
            <a:r>
              <a:rPr kumimoji="0" lang="en-US" sz="2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/s = 1 fb</a:t>
            </a:r>
            <a:r>
              <a:rPr kumimoji="0" lang="en-US" sz="22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/day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Produces B’s in flight with              &lt;|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D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|&gt; = 250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+mn-cs"/>
              </a:rPr>
              <a:t>m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200" kern="0" dirty="0" smtClean="0"/>
              <a:t>Finished data-taking April ‘08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1524000"/>
            <a:ext cx="3995738" cy="396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0500" y="4343400"/>
            <a:ext cx="4211638" cy="1828800"/>
          </a:xfrm>
          <a:prstGeom prst="rect">
            <a:avLst/>
          </a:prstGeom>
          <a:solidFill>
            <a:srgbClr val="47B8B8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defTabSz="449263" eaLnBrk="1">
              <a:lnSpc>
                <a:spcPct val="117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200" b="1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rPr>
              <a:t>   </a:t>
            </a:r>
            <a:r>
              <a:rPr lang="en-GB" sz="2000" b="1" u="sng">
                <a:solidFill>
                  <a:srgbClr val="000000"/>
                </a:solidFill>
                <a:ea typeface="msgothic" charset="0"/>
                <a:cs typeface="msgothic" charset="0"/>
              </a:rPr>
              <a:t>Process            effective σ (nb)</a:t>
            </a:r>
          </a:p>
          <a:p>
            <a:pPr defTabSz="449263" eaLnBrk="1">
              <a:lnSpc>
                <a:spcPct val="117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>
                <a:solidFill>
                  <a:srgbClr val="000000"/>
                </a:solidFill>
                <a:ea typeface="msgothic" charset="0"/>
                <a:cs typeface="msgothic" charset="0"/>
              </a:rPr>
              <a:t>   e+e-</a:t>
            </a:r>
            <a:r>
              <a:rPr lang="en-US" sz="1800">
                <a:ea typeface="Osaka" charset="-128"/>
                <a:cs typeface="Osaka" charset="-128"/>
                <a:sym typeface="Symbol" charset="2"/>
              </a:rPr>
              <a:t></a:t>
            </a:r>
            <a:r>
              <a:rPr lang="en-GB" sz="2000">
                <a:solidFill>
                  <a:srgbClr val="000000"/>
                </a:solidFill>
                <a:ea typeface="msgothic" charset="0"/>
                <a:cs typeface="msgothic" charset="0"/>
              </a:rPr>
              <a:t>bb                     1.1</a:t>
            </a:r>
          </a:p>
          <a:p>
            <a:pPr defTabSz="449263" eaLnBrk="1">
              <a:lnSpc>
                <a:spcPct val="117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>
                <a:solidFill>
                  <a:srgbClr val="000000"/>
                </a:solidFill>
                <a:ea typeface="msgothic" charset="0"/>
                <a:cs typeface="msgothic" charset="0"/>
              </a:rPr>
              <a:t>   e+e- </a:t>
            </a:r>
            <a:r>
              <a:rPr lang="en-US" sz="1800">
                <a:ea typeface="Osaka" charset="-128"/>
                <a:cs typeface="Osaka" charset="-128"/>
                <a:sym typeface="Symbol" charset="2"/>
              </a:rPr>
              <a:t></a:t>
            </a:r>
            <a:r>
              <a:rPr lang="en-GB" sz="2000">
                <a:solidFill>
                  <a:srgbClr val="000000"/>
                </a:solidFill>
                <a:ea typeface="msgothic" charset="0"/>
                <a:cs typeface="msgothic" charset="0"/>
              </a:rPr>
              <a:t>cc                     1.3       </a:t>
            </a:r>
          </a:p>
          <a:p>
            <a:pPr defTabSz="449263" eaLnBrk="1">
              <a:lnSpc>
                <a:spcPct val="117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>
                <a:solidFill>
                  <a:srgbClr val="000000"/>
                </a:solidFill>
                <a:ea typeface="msgothic" charset="0"/>
                <a:cs typeface="msgothic" charset="0"/>
              </a:rPr>
              <a:t>   e+e- </a:t>
            </a:r>
            <a:r>
              <a:rPr lang="en-US" sz="1800">
                <a:ea typeface="Osaka" charset="-128"/>
                <a:cs typeface="Osaka" charset="-128"/>
                <a:sym typeface="Symbol" charset="2"/>
              </a:rPr>
              <a:t></a:t>
            </a:r>
            <a:r>
              <a:rPr lang="en-GB" sz="2000">
                <a:solidFill>
                  <a:srgbClr val="000000"/>
                </a:solidFill>
                <a:ea typeface="msgothic" charset="0"/>
                <a:cs typeface="msgothic" charset="0"/>
              </a:rPr>
              <a:t>qq (q=u,d,s)    ~2.1</a:t>
            </a:r>
          </a:p>
          <a:p>
            <a:pPr defTabSz="449263" eaLnBrk="1">
              <a:lnSpc>
                <a:spcPct val="117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>
                <a:solidFill>
                  <a:srgbClr val="000000"/>
                </a:solidFill>
                <a:ea typeface="msgothic" charset="0"/>
                <a:cs typeface="msgothic" charset="0"/>
              </a:rPr>
              <a:t>   e+e- </a:t>
            </a:r>
            <a:r>
              <a:rPr lang="en-US" sz="1800">
                <a:ea typeface="Osaka" charset="-128"/>
                <a:cs typeface="Osaka" charset="-128"/>
                <a:sym typeface="Symbol" charset="2"/>
              </a:rPr>
              <a:t></a:t>
            </a:r>
            <a:r>
              <a:rPr lang="en-GB" sz="2000">
                <a:solidFill>
                  <a:srgbClr val="000000"/>
                </a:solidFill>
                <a:latin typeface="Symbol" charset="2"/>
                <a:ea typeface="msgothic" charset="0"/>
                <a:cs typeface="msgothic" charset="0"/>
                <a:sym typeface="Symbol" charset="2"/>
              </a:rPr>
              <a:t></a:t>
            </a:r>
            <a:r>
              <a:rPr lang="en-GB" sz="2000" baseline="30000">
                <a:solidFill>
                  <a:srgbClr val="000000"/>
                </a:solidFill>
                <a:ea typeface="msgothic" charset="0"/>
                <a:cs typeface="msgothic" charset="0"/>
              </a:rPr>
              <a:t>+</a:t>
            </a:r>
            <a:r>
              <a:rPr lang="en-GB" sz="2000">
                <a:solidFill>
                  <a:srgbClr val="000000"/>
                </a:solidFill>
                <a:latin typeface="Symbol" charset="2"/>
                <a:ea typeface="msgothic" charset="0"/>
                <a:cs typeface="msgothic" charset="0"/>
                <a:sym typeface="Symbol" charset="2"/>
              </a:rPr>
              <a:t></a:t>
            </a:r>
            <a:r>
              <a:rPr lang="en-GB" sz="2000" baseline="30000">
                <a:solidFill>
                  <a:srgbClr val="000000"/>
                </a:solidFill>
                <a:ea typeface="msgothic" charset="0"/>
                <a:cs typeface="msgothic" charset="0"/>
              </a:rPr>
              <a:t>- </a:t>
            </a:r>
            <a:r>
              <a:rPr lang="en-GB" sz="2000">
                <a:solidFill>
                  <a:srgbClr val="000000"/>
                </a:solidFill>
                <a:ea typeface="msgothic" charset="0"/>
                <a:cs typeface="msgothic" charset="0"/>
              </a:rPr>
              <a:t>                   0.9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5765800"/>
            <a:ext cx="38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Luminosity Recorded=530.82 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Scalar Mesons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37031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46 years after  quark model – the scalar meson </a:t>
            </a:r>
            <a:r>
              <a:rPr lang="en-US" dirty="0" err="1" smtClean="0"/>
              <a:t>nonet</a:t>
            </a:r>
            <a:r>
              <a:rPr lang="en-US" dirty="0" smtClean="0"/>
              <a:t> is still largely unknown</a:t>
            </a:r>
          </a:p>
          <a:p>
            <a:r>
              <a:rPr lang="en-US" dirty="0" smtClean="0"/>
              <a:t>Large widths, difficulty in isolation make assignments controversial</a:t>
            </a:r>
          </a:p>
          <a:p>
            <a:r>
              <a:rPr lang="en-US" dirty="0" err="1" smtClean="0"/>
              <a:t>Breit</a:t>
            </a:r>
            <a:r>
              <a:rPr lang="en-US" dirty="0" smtClean="0"/>
              <a:t>-Wigner description often not appropriate</a:t>
            </a:r>
          </a:p>
          <a:p>
            <a:r>
              <a:rPr lang="en-US" dirty="0" smtClean="0"/>
              <a:t>Situation may be complicated by the presence of 4-quark and/or </a:t>
            </a:r>
            <a:r>
              <a:rPr lang="en-US" dirty="0" err="1" smtClean="0"/>
              <a:t>glueball</a:t>
            </a:r>
            <a:r>
              <a:rPr lang="en-US" dirty="0" smtClean="0"/>
              <a:t> states</a:t>
            </a:r>
          </a:p>
          <a:p>
            <a:r>
              <a:rPr lang="en-US" dirty="0" smtClean="0"/>
              <a:t>Can use kinematics (i.e. angular distributions) to identify as scalar</a:t>
            </a:r>
          </a:p>
          <a:p>
            <a:r>
              <a:rPr lang="en-US" dirty="0" smtClean="0"/>
              <a:t>Need dynamics (i.e. couplings) to identify as </a:t>
            </a:r>
          </a:p>
          <a:p>
            <a:pPr lvl="1"/>
            <a:r>
              <a:rPr lang="en-US" dirty="0" err="1" smtClean="0"/>
              <a:t>qq</a:t>
            </a:r>
            <a:r>
              <a:rPr lang="en-US" dirty="0" smtClean="0"/>
              <a:t> meson</a:t>
            </a:r>
          </a:p>
          <a:p>
            <a:pPr lvl="1"/>
            <a:r>
              <a:rPr lang="en-US" dirty="0" smtClean="0"/>
              <a:t>4-quark state (meson-meson)</a:t>
            </a:r>
          </a:p>
          <a:p>
            <a:pPr lvl="1"/>
            <a:r>
              <a:rPr lang="en-US" dirty="0" err="1" smtClean="0"/>
              <a:t>glueball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48901" y="1917700"/>
          <a:ext cx="4295099" cy="481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806"/>
                <a:gridCol w="1108406"/>
                <a:gridCol w="865875"/>
                <a:gridCol w="745012"/>
              </a:tblGrid>
              <a:tr h="7582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Quark</a:t>
                      </a:r>
                    </a:p>
                    <a:p>
                      <a:r>
                        <a:rPr lang="en-US" dirty="0" smtClean="0"/>
                        <a:t>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Estab</a:t>
                      </a:r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err="1" smtClean="0"/>
                        <a:t>lished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ID’d</a:t>
                      </a:r>
                      <a:endParaRPr lang="en-US" dirty="0"/>
                    </a:p>
                  </a:txBody>
                  <a:tcPr/>
                </a:tc>
              </a:tr>
              <a:tr h="504306">
                <a:tc>
                  <a:txBody>
                    <a:bodyPr/>
                    <a:lstStyle/>
                    <a:p>
                      <a:r>
                        <a:rPr lang="en-US" dirty="0" smtClean="0"/>
                        <a:t>K*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(1430)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3177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(980)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7882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(980)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uu-dd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8812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(600)/</a:t>
                      </a:r>
                      <a:r>
                        <a:rPr lang="en-US" dirty="0" smtClean="0">
                          <a:latin typeface="Symbol"/>
                        </a:rPr>
                        <a:t>s</a:t>
                      </a:r>
                      <a:endParaRPr lang="en-US" dirty="0">
                        <a:latin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uu+dd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2548">
                <a:tc>
                  <a:txBody>
                    <a:bodyPr/>
                    <a:lstStyle/>
                    <a:p>
                      <a:r>
                        <a:rPr lang="en-US" dirty="0" smtClean="0"/>
                        <a:t>K*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baseline="0" dirty="0" smtClean="0"/>
                        <a:t>(800)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smtClean="0">
                          <a:latin typeface="Symbol"/>
                        </a:rPr>
                        <a:t>k</a:t>
                      </a:r>
                      <a:endParaRPr lang="en-US" dirty="0">
                        <a:latin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557752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alibri"/>
                        </a:rPr>
                        <a:t>a</a:t>
                      </a:r>
                      <a:r>
                        <a:rPr lang="en-US" baseline="-25000" dirty="0" smtClean="0">
                          <a:latin typeface="Calibri"/>
                        </a:rPr>
                        <a:t>0</a:t>
                      </a:r>
                      <a:r>
                        <a:rPr lang="en-US" baseline="0" dirty="0" smtClean="0">
                          <a:latin typeface="Calibri"/>
                        </a:rPr>
                        <a:t>(</a:t>
                      </a:r>
                      <a:r>
                        <a:rPr lang="en-US" baseline="0" dirty="0" smtClean="0">
                          <a:latin typeface="Calibri"/>
                        </a:rPr>
                        <a:t>1450)</a:t>
                      </a:r>
                      <a:endParaRPr lang="en-US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uu-dd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5725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/>
                        </a:rPr>
                        <a:t>f</a:t>
                      </a:r>
                      <a:r>
                        <a:rPr lang="en-US" baseline="-25000" dirty="0" smtClean="0">
                          <a:latin typeface="Calibri"/>
                        </a:rPr>
                        <a:t>0</a:t>
                      </a:r>
                      <a:r>
                        <a:rPr lang="en-US" baseline="0" dirty="0" smtClean="0">
                          <a:latin typeface="Calibri"/>
                        </a:rPr>
                        <a:t>(1370)</a:t>
                      </a:r>
                    </a:p>
                    <a:p>
                      <a:r>
                        <a:rPr lang="en-US" baseline="0" dirty="0" smtClean="0">
                          <a:latin typeface="Calibri"/>
                        </a:rPr>
                        <a:t>f</a:t>
                      </a:r>
                      <a:r>
                        <a:rPr lang="en-US" baseline="-25000" dirty="0" smtClean="0">
                          <a:latin typeface="Calibri"/>
                        </a:rPr>
                        <a:t>0</a:t>
                      </a:r>
                      <a:r>
                        <a:rPr lang="en-US" baseline="0" dirty="0" smtClean="0">
                          <a:latin typeface="Calibri"/>
                        </a:rPr>
                        <a:t>(1710)</a:t>
                      </a:r>
                      <a:endParaRPr lang="en-US" baseline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val 10"/>
          <p:cNvSpPr>
            <a:spLocks noChangeAspect="1"/>
          </p:cNvSpPr>
          <p:nvPr/>
        </p:nvSpPr>
        <p:spPr>
          <a:xfrm>
            <a:off x="7863192" y="2822959"/>
            <a:ext cx="256078" cy="24201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674100" y="2822959"/>
            <a:ext cx="256078" cy="24201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888592" y="3318969"/>
            <a:ext cx="256078" cy="24201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674100" y="3318969"/>
            <a:ext cx="256078" cy="242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7888592" y="3779408"/>
            <a:ext cx="256078" cy="24201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8648700" y="3766708"/>
            <a:ext cx="256078" cy="242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888592" y="4241109"/>
            <a:ext cx="256078" cy="24201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875892" y="4743114"/>
            <a:ext cx="256078" cy="24201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661400" y="4241109"/>
            <a:ext cx="256078" cy="24201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8661400" y="4743114"/>
            <a:ext cx="256078" cy="24201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421905" y="250450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40381" y="30118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416712" y="3980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417293" y="441508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79226" y="393715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50362" y="34176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429413" y="34245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863192" y="5379608"/>
            <a:ext cx="256078" cy="24201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8674100" y="5365414"/>
            <a:ext cx="256078" cy="24201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441259" y="49969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_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46059" y="49334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_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28559" y="58605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_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7850492" y="6243208"/>
            <a:ext cx="256078" cy="24201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8661400" y="6229014"/>
            <a:ext cx="256078" cy="24201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06500" y="48895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BaBar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/>
          <a:srcRect t="7544" r="4210" b="9399"/>
          <a:stretch>
            <a:fillRect/>
          </a:stretch>
        </p:blipFill>
        <p:spPr bwMode="auto">
          <a:xfrm>
            <a:off x="3426929" y="2667000"/>
            <a:ext cx="5209071" cy="316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762000" y="1752600"/>
            <a:ext cx="342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ea typeface="Osaka" charset="-128"/>
                <a:cs typeface="Osaka" charset="-128"/>
              </a:rPr>
              <a:t>5-layer Silicon Vertex Detector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ea typeface="Osaka" charset="-128"/>
                <a:cs typeface="Osaka" charset="-128"/>
              </a:rPr>
              <a:t>40-layer Drift Chamber for p</a:t>
            </a:r>
            <a:r>
              <a:rPr lang="en-US" sz="1800" baseline="-25000" dirty="0">
                <a:ea typeface="Osaka" charset="-128"/>
                <a:cs typeface="Osaka" charset="-128"/>
              </a:rPr>
              <a:t>t </a:t>
            </a:r>
            <a:r>
              <a:rPr lang="en-US" sz="1800" dirty="0">
                <a:ea typeface="Osaka" charset="-128"/>
                <a:cs typeface="Osaka" charset="-128"/>
              </a:rPr>
              <a:t>and </a:t>
            </a:r>
            <a:r>
              <a:rPr lang="en-US" sz="1800" dirty="0" err="1">
                <a:ea typeface="Osaka" charset="-128"/>
                <a:cs typeface="Osaka" charset="-128"/>
              </a:rPr>
              <a:t>dE/dx</a:t>
            </a:r>
            <a:endParaRPr lang="en-US" sz="1800" dirty="0">
              <a:ea typeface="Osaka" charset="-128"/>
              <a:cs typeface="Osaka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ea typeface="Osaka" charset="-128"/>
                <a:cs typeface="Osaka" charset="-128"/>
              </a:rPr>
              <a:t>Fused Silica Cherenkov Detector for charged particle PID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 err="1">
                <a:ea typeface="Osaka" charset="-128"/>
                <a:cs typeface="Osaka" charset="-128"/>
              </a:rPr>
              <a:t>CsI</a:t>
            </a:r>
            <a:r>
              <a:rPr lang="en-US" sz="1800" dirty="0">
                <a:ea typeface="Osaka" charset="-128"/>
                <a:cs typeface="Osaka" charset="-128"/>
              </a:rPr>
              <a:t> (</a:t>
            </a:r>
            <a:r>
              <a:rPr lang="en-US" sz="1800" dirty="0" err="1">
                <a:ea typeface="Osaka" charset="-128"/>
                <a:cs typeface="Osaka" charset="-128"/>
              </a:rPr>
              <a:t>Tl</a:t>
            </a:r>
            <a:r>
              <a:rPr lang="en-US" sz="1800" dirty="0">
                <a:ea typeface="Osaka" charset="-128"/>
                <a:cs typeface="Osaka" charset="-128"/>
              </a:rPr>
              <a:t>) calorimeter for neutral reconstruction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1800" dirty="0">
                <a:ea typeface="Osaka" charset="-128"/>
                <a:cs typeface="Osaka" charset="-128"/>
              </a:rPr>
              <a:t>Instrumented flux return for </a:t>
            </a:r>
            <a:r>
              <a:rPr lang="en-US" sz="1800" dirty="0" err="1">
                <a:ea typeface="Osaka" charset="-128"/>
                <a:cs typeface="Osaka" charset="-128"/>
              </a:rPr>
              <a:t>muon</a:t>
            </a:r>
            <a:r>
              <a:rPr lang="en-US" sz="1800" dirty="0">
                <a:ea typeface="Osaka" charset="-128"/>
                <a:cs typeface="Osaka" charset="-128"/>
              </a:rPr>
              <a:t> and K</a:t>
            </a:r>
            <a:r>
              <a:rPr lang="en-US" sz="1800" baseline="-25000" dirty="0">
                <a:ea typeface="Osaka" charset="-128"/>
                <a:cs typeface="Osaka" charset="-128"/>
              </a:rPr>
              <a:t>L</a:t>
            </a:r>
            <a:r>
              <a:rPr lang="en-US" sz="1800" dirty="0">
                <a:ea typeface="Osaka" charset="-128"/>
                <a:cs typeface="Osaka" charset="-128"/>
              </a:rPr>
              <a:t> ID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1800" dirty="0">
              <a:ea typeface="Osaka" charset="-128"/>
              <a:cs typeface="Osaka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</a:t>
            </a:r>
            <a:r>
              <a:rPr lang="en-US" dirty="0" err="1" smtClean="0"/>
              <a:t>Dalitz</a:t>
            </a:r>
            <a:r>
              <a:rPr lang="en-US" dirty="0" smtClean="0"/>
              <a:t> Plot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82463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Large coupling to scalar mesons</a:t>
            </a:r>
          </a:p>
          <a:p>
            <a:r>
              <a:rPr lang="en-US" dirty="0" smtClean="0"/>
              <a:t>Well-defined initial state (J</a:t>
            </a:r>
            <a:r>
              <a:rPr lang="en-US" baseline="30000" dirty="0" smtClean="0"/>
              <a:t>P</a:t>
            </a:r>
            <a:r>
              <a:rPr lang="en-US" dirty="0" smtClean="0"/>
              <a:t>= 0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Final state not constrained by </a:t>
            </a:r>
            <a:r>
              <a:rPr lang="en-US" dirty="0" err="1" smtClean="0"/>
              <a:t>isospin</a:t>
            </a:r>
            <a:r>
              <a:rPr lang="en-US" dirty="0" smtClean="0"/>
              <a:t> or parity symmetry</a:t>
            </a:r>
          </a:p>
          <a:p>
            <a:r>
              <a:rPr lang="en-US" dirty="0" smtClean="0"/>
              <a:t>Low background</a:t>
            </a:r>
          </a:p>
          <a:p>
            <a:r>
              <a:rPr lang="en-US" dirty="0" smtClean="0"/>
              <a:t>Large samples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787" y="1844675"/>
            <a:ext cx="3529013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250" y="2351087"/>
            <a:ext cx="7350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</a:t>
            </a:r>
            <a:r>
              <a:rPr lang="en-US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baseline="30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/>
              </a:rPr>
              <a:t>p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Dalitz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Plot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Analysis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		</a:t>
            </a:r>
            <a:b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BaBar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Preliminary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(384 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fb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1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</a:t>
            </a:r>
            <a:r>
              <a:rPr lang="en-US" baseline="-25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</a:t>
            </a:r>
            <a:r>
              <a:rPr lang="en-US" baseline="30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π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Event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00587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Standard </a:t>
            </a:r>
            <a:r>
              <a:rPr lang="en-US" dirty="0" err="1" smtClean="0"/>
              <a:t>BaBar</a:t>
            </a:r>
            <a:r>
              <a:rPr lang="en-US" dirty="0" smtClean="0"/>
              <a:t> tracking and particle ID</a:t>
            </a:r>
          </a:p>
          <a:p>
            <a:r>
              <a:rPr lang="en-US" dirty="0" smtClean="0"/>
              <a:t>2</a:t>
            </a:r>
            <a:r>
              <a:rPr lang="en-US" dirty="0" smtClean="0">
                <a:latin typeface="Symbol"/>
              </a:rPr>
              <a:t>s</a:t>
            </a:r>
            <a:r>
              <a:rPr lang="en-US" dirty="0" smtClean="0"/>
              <a:t> cut on                     </a:t>
            </a:r>
            <a:r>
              <a:rPr lang="en-US" dirty="0" smtClean="0">
                <a:latin typeface="Symbol"/>
              </a:rPr>
              <a:t>D</a:t>
            </a:r>
            <a:r>
              <a:rPr lang="en-US" dirty="0" smtClean="0"/>
              <a:t>m=</a:t>
            </a:r>
            <a:r>
              <a:rPr lang="en-US" dirty="0" err="1" smtClean="0"/>
              <a:t>m(K</a:t>
            </a:r>
            <a:r>
              <a:rPr lang="en-US" baseline="30000" dirty="0" err="1" smtClean="0"/>
              <a:t>+</a:t>
            </a:r>
            <a:r>
              <a:rPr lang="en-US" dirty="0" err="1" smtClean="0"/>
              <a:t>K</a:t>
            </a:r>
            <a:r>
              <a:rPr lang="en-US" baseline="30000" dirty="0" err="1" smtClean="0"/>
              <a:t>-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err="1" smtClean="0"/>
              <a:t>+</a:t>
            </a:r>
            <a:r>
              <a:rPr lang="en-US" dirty="0" err="1" smtClean="0">
                <a:latin typeface="Symbol"/>
              </a:rPr>
              <a:t>g</a:t>
            </a:r>
            <a:r>
              <a:rPr lang="en-US" dirty="0" smtClean="0"/>
              <a:t>)–</a:t>
            </a:r>
            <a:r>
              <a:rPr lang="en-US" dirty="0" err="1" smtClean="0"/>
              <a:t>m(K</a:t>
            </a:r>
            <a:r>
              <a:rPr lang="en-US" baseline="30000" dirty="0" err="1" smtClean="0"/>
              <a:t>+</a:t>
            </a:r>
            <a:r>
              <a:rPr lang="en-US" dirty="0" err="1" smtClean="0"/>
              <a:t>K</a:t>
            </a:r>
            <a:r>
              <a:rPr lang="en-US" baseline="30000" dirty="0" err="1" smtClean="0"/>
              <a:t>-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r>
              <a:rPr lang="en-US" dirty="0" smtClean="0"/>
              <a:t>Cut on likelihood ratio based on</a:t>
            </a:r>
          </a:p>
          <a:p>
            <a:pPr lvl="1"/>
            <a:r>
              <a:rPr lang="en-US" dirty="0" err="1" smtClean="0"/>
              <a:t>p</a:t>
            </a:r>
            <a:r>
              <a:rPr lang="en-US" dirty="0" smtClean="0"/>
              <a:t>*(D</a:t>
            </a:r>
            <a:r>
              <a:rPr lang="en-US" baseline="-25000" dirty="0" smtClean="0"/>
              <a:t>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Symbol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probability difference due to D</a:t>
            </a:r>
            <a:r>
              <a:rPr lang="en-US" baseline="-25000" dirty="0" smtClean="0"/>
              <a:t>s </a:t>
            </a:r>
            <a:r>
              <a:rPr lang="en-US" dirty="0" smtClean="0"/>
              <a:t>flight length</a:t>
            </a:r>
          </a:p>
          <a:p>
            <a:pPr lvl="1"/>
            <a:r>
              <a:rPr lang="en-US" dirty="0" smtClean="0"/>
              <a:t>Signed decay distance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787" y="1844675"/>
            <a:ext cx="3529013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8550" y="2503487"/>
            <a:ext cx="7350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324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Combinatorial background found from D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+</a:t>
            </a:r>
            <a:r>
              <a:rPr lang="en-US" dirty="0" smtClean="0"/>
              <a:t> sidebands</a:t>
            </a:r>
          </a:p>
          <a:p>
            <a:r>
              <a:rPr lang="en-US" dirty="0" smtClean="0"/>
              <a:t>Background from          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/>
              </a:rPr>
              <a:t>p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π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 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included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in DP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analysis</a:t>
            </a:r>
            <a:endParaRPr lang="it-IT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Background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from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         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D*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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/>
                <a:sym typeface="Wingdings" charset="2"/>
              </a:rPr>
              <a:t>p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D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0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(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-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Symbol"/>
              </a:rPr>
              <a:t>p</a:t>
            </a:r>
            <a:r>
              <a:rPr lang="en-US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+</a:t>
            </a:r>
            <a:r>
              <a:rPr lang="en-US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π</a:t>
            </a:r>
            <a:r>
              <a:rPr lang="it-IT" baseline="30000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0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)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removed</a:t>
            </a:r>
            <a:r>
              <a:rPr lang="it-IT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via </a:t>
            </a:r>
            <a:r>
              <a:rPr lang="it-IT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kinematics</a:t>
            </a:r>
            <a:r>
              <a:rPr lang="it-IT" baseline="30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7303" y="1844675"/>
            <a:ext cx="2631794" cy="237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18681" y="2554163"/>
            <a:ext cx="1318653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101K Events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6782687" y="2923495"/>
            <a:ext cx="735994" cy="308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5904" y="4473393"/>
            <a:ext cx="3018775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Comb. Bkg. from ±6</a:t>
            </a:r>
            <a:r>
              <a:rPr lang="en-US" dirty="0" smtClean="0">
                <a:latin typeface="Symbol"/>
              </a:rPr>
              <a:t>s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±</a:t>
            </a:r>
            <a:r>
              <a:rPr lang="en-US" dirty="0" smtClean="0"/>
              <a:t>10</a:t>
            </a:r>
            <a:r>
              <a:rPr lang="en-US" dirty="0" smtClean="0">
                <a:latin typeface="Symbol"/>
              </a:rPr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5734788" y="4188381"/>
            <a:ext cx="5700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7232875" y="4187586"/>
            <a:ext cx="57002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2135187"/>
            <a:ext cx="7350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63761" cy="4525963"/>
          </a:xfrm>
        </p:spPr>
        <p:txBody>
          <a:bodyPr/>
          <a:lstStyle/>
          <a:p>
            <a:r>
              <a:rPr lang="en-US" dirty="0" smtClean="0"/>
              <a:t>Taken from flat-generated MC</a:t>
            </a:r>
          </a:p>
          <a:p>
            <a:r>
              <a:rPr lang="en-US" dirty="0" smtClean="0"/>
              <a:t>Fitted to 2-dimensional third order polynomial</a:t>
            </a:r>
          </a:p>
          <a:p>
            <a:r>
              <a:rPr lang="en-US" dirty="0" smtClean="0">
                <a:latin typeface="Symbol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/dof = 1133/1140</a:t>
            </a:r>
          </a:p>
          <a:p>
            <a:r>
              <a:rPr lang="en-US" dirty="0" smtClean="0"/>
              <a:t>Projections onto </a:t>
            </a:r>
            <a:r>
              <a:rPr lang="en-US" dirty="0" err="1" smtClean="0"/>
              <a:t>m(K</a:t>
            </a:r>
            <a:r>
              <a:rPr lang="en-US" baseline="30000" dirty="0" err="1" smtClean="0"/>
              <a:t>-</a:t>
            </a:r>
            <a:r>
              <a:rPr lang="en-US" dirty="0" err="1" smtClean="0">
                <a:latin typeface="Symbol"/>
              </a:rPr>
              <a:t>p</a:t>
            </a:r>
            <a:r>
              <a:rPr lang="en-US" baseline="30000" dirty="0" smtClean="0"/>
              <a:t>+</a:t>
            </a:r>
            <a:r>
              <a:rPr lang="en-US" dirty="0" smtClean="0"/>
              <a:t>) and </a:t>
            </a:r>
            <a:r>
              <a:rPr lang="en-US" dirty="0" err="1" smtClean="0"/>
              <a:t>m(K</a:t>
            </a:r>
            <a:r>
              <a:rPr lang="en-US" baseline="30000" dirty="0" err="1" smtClean="0"/>
              <a:t>+</a:t>
            </a:r>
            <a:r>
              <a:rPr lang="en-US" dirty="0" err="1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) look good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eff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752" y="1600200"/>
            <a:ext cx="2571308" cy="2350539"/>
          </a:xfrm>
          <a:prstGeom prst="rect">
            <a:avLst/>
          </a:prstGeom>
        </p:spPr>
      </p:pic>
      <p:pic>
        <p:nvPicPr>
          <p:cNvPr id="8" name="Picture 7" descr="eff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027651"/>
            <a:ext cx="2402146" cy="2328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5524508" y="4910374"/>
            <a:ext cx="8696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Efficiency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524507" y="2522774"/>
            <a:ext cx="8696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Efficiency</a:t>
            </a:r>
            <a:endParaRPr lang="en-US" sz="1400" dirty="0"/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6050" y="3062287"/>
            <a:ext cx="7350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2550" y="5500687"/>
            <a:ext cx="7350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613619" y="2478481"/>
            <a:ext cx="433542" cy="456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88219" y="4904181"/>
            <a:ext cx="433542" cy="456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Dalitz</a:t>
            </a:r>
            <a:r>
              <a:rPr lang="en-US" dirty="0" smtClean="0"/>
              <a:t> Plot Gross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1023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Symbol"/>
              </a:rPr>
              <a:t>f</a:t>
            </a:r>
            <a:r>
              <a:rPr lang="en-US" dirty="0" smtClean="0"/>
              <a:t>(1020) and K*(892) clearly visible</a:t>
            </a:r>
          </a:p>
          <a:p>
            <a:r>
              <a:rPr lang="en-US" dirty="0" smtClean="0"/>
              <a:t>Before doing full DP, find K</a:t>
            </a:r>
            <a:r>
              <a:rPr lang="en-US" baseline="30000" dirty="0" smtClean="0"/>
              <a:t>+</a:t>
            </a:r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-wave in threshold region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K</a:t>
            </a:r>
            <a:r>
              <a:rPr lang="en-US" dirty="0" err="1" smtClean="0">
                <a:latin typeface="Symbol"/>
              </a:rPr>
              <a:t>p</a:t>
            </a:r>
            <a:r>
              <a:rPr lang="en-US" dirty="0" smtClean="0"/>
              <a:t> structure in threshold region</a:t>
            </a:r>
          </a:p>
          <a:p>
            <a:pPr lvl="1"/>
            <a:r>
              <a:rPr lang="en-US" dirty="0" smtClean="0"/>
              <a:t>No </a:t>
            </a:r>
            <a:r>
              <a:rPr lang="en-US" i="1" dirty="0" smtClean="0"/>
              <a:t>D</a:t>
            </a:r>
            <a:r>
              <a:rPr lang="en-US" dirty="0" smtClean="0"/>
              <a:t>-wave in KK </a:t>
            </a:r>
          </a:p>
          <a:p>
            <a:pPr lvl="1"/>
            <a:r>
              <a:rPr lang="en-US" dirty="0" smtClean="0"/>
              <a:t>Model Independent Partial Wave analysis should work well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Charm 2010, Beijing 21 Oct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 Dalitz Plot Analyses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F885-343B-F042-99D1-6B3950563CF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9870" y="2044621"/>
            <a:ext cx="3642423" cy="34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2773" y="1600200"/>
            <a:ext cx="912893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/>
              </a:rPr>
              <a:t>f</a:t>
            </a:r>
            <a:r>
              <a:rPr lang="en-US" dirty="0" smtClean="0"/>
              <a:t>(1020)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16480" y="3931662"/>
            <a:ext cx="102752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K*</a:t>
            </a:r>
            <a:r>
              <a:rPr lang="en-US" baseline="30000" dirty="0" smtClean="0"/>
              <a:t>0</a:t>
            </a:r>
            <a:r>
              <a:rPr lang="en-US" dirty="0" smtClean="0"/>
              <a:t>(892)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>
          <a:xfrm rot="16200000" flipH="1">
            <a:off x="5260402" y="2168349"/>
            <a:ext cx="39763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7706052" y="4116328"/>
            <a:ext cx="41042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33"/>
          <p:cNvSpPr/>
          <p:nvPr/>
        </p:nvSpPr>
        <p:spPr bwMode="auto">
          <a:xfrm>
            <a:off x="5243321" y="2204462"/>
            <a:ext cx="431800" cy="1727200"/>
          </a:xfrm>
          <a:prstGeom prst="rect">
            <a:avLst/>
          </a:prstGeom>
          <a:noFill/>
          <a:ln w="19050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0" y="2490787"/>
            <a:ext cx="7350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4830</TotalTime>
  <Words>1826</Words>
  <Application>Microsoft Macintosh PowerPoint</Application>
  <PresentationFormat>On-screen Show (4:3)</PresentationFormat>
  <Paragraphs>285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Ds Dalitz Plot Analyses from the B Factories</vt:lpstr>
      <vt:lpstr>Overview</vt:lpstr>
      <vt:lpstr>Scalar Mesons</vt:lpstr>
      <vt:lpstr>D Dalitz Plot Advantages</vt:lpstr>
      <vt:lpstr>Ds+K+ K- p+ Dalitz Plot Analysis   BaBar Preliminary (384 fb-1)</vt:lpstr>
      <vt:lpstr>Ds+K+ K- π+ Event Selection</vt:lpstr>
      <vt:lpstr>Background</vt:lpstr>
      <vt:lpstr>Efficiency</vt:lpstr>
      <vt:lpstr>Dalitz Plot Gross Structures</vt:lpstr>
      <vt:lpstr>K+K- Partial Wave Analysis</vt:lpstr>
      <vt:lpstr>K+K- S-Wave</vt:lpstr>
      <vt:lpstr>P-wave/S-wave Ratio in f(1020) Region</vt:lpstr>
      <vt:lpstr>K+K- S-wave Comparison</vt:lpstr>
      <vt:lpstr>Dalitz Plot Details</vt:lpstr>
      <vt:lpstr>Dalitz Plot Projections</vt:lpstr>
      <vt:lpstr>Dalitz Plot m(K+K-)Moments</vt:lpstr>
      <vt:lpstr>Dalitz Plot m(K-p+)Moments</vt:lpstr>
      <vt:lpstr>Dalitz Plot Results</vt:lpstr>
      <vt:lpstr>Cabibbo Suppressed Modes</vt:lpstr>
      <vt:lpstr>Ds+p+ p- p+ Dalitz Plot Analysis Phys. Rev. D79:032003,2009.(384 fb-1)</vt:lpstr>
      <vt:lpstr>Dalitz Plot Preliminaries</vt:lpstr>
      <vt:lpstr>S-wave Modeling</vt:lpstr>
      <vt:lpstr>Dalitz Plot Projections</vt:lpstr>
      <vt:lpstr>Dalitz Plot m(p-p+)Moments</vt:lpstr>
      <vt:lpstr>Dalitz Plot Results</vt:lpstr>
      <vt:lpstr>S-wave Comparison</vt:lpstr>
      <vt:lpstr>Conclusions</vt:lpstr>
      <vt:lpstr>Backup Slides</vt:lpstr>
      <vt:lpstr>PEP-II</vt:lpstr>
      <vt:lpstr>BaBar</vt:lpstr>
    </vt:vector>
  </TitlesOfParts>
  <Company>SLAC National Accelerator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 Dalitz Plot Analyses from the B Factories</dc:title>
  <dc:creator>Mark  Convery</dc:creator>
  <cp:lastModifiedBy>Mark  Convery</cp:lastModifiedBy>
  <cp:revision>62</cp:revision>
  <dcterms:created xsi:type="dcterms:W3CDTF">2010-10-19T17:26:54Z</dcterms:created>
  <dcterms:modified xsi:type="dcterms:W3CDTF">2010-10-21T05:57:28Z</dcterms:modified>
</cp:coreProperties>
</file>