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6" r:id="rId2"/>
  </p:sldMasterIdLst>
  <p:notesMasterIdLst>
    <p:notesMasterId r:id="rId42"/>
  </p:notesMasterIdLst>
  <p:handoutMasterIdLst>
    <p:handoutMasterId r:id="rId43"/>
  </p:handoutMasterIdLst>
  <p:sldIdLst>
    <p:sldId id="259" r:id="rId3"/>
    <p:sldId id="692" r:id="rId4"/>
    <p:sldId id="682" r:id="rId5"/>
    <p:sldId id="716" r:id="rId6"/>
    <p:sldId id="693" r:id="rId7"/>
    <p:sldId id="681" r:id="rId8"/>
    <p:sldId id="714" r:id="rId9"/>
    <p:sldId id="725" r:id="rId10"/>
    <p:sldId id="726" r:id="rId11"/>
    <p:sldId id="727" r:id="rId12"/>
    <p:sldId id="741" r:id="rId13"/>
    <p:sldId id="690" r:id="rId14"/>
    <p:sldId id="694" r:id="rId15"/>
    <p:sldId id="695" r:id="rId16"/>
    <p:sldId id="697" r:id="rId17"/>
    <p:sldId id="696" r:id="rId18"/>
    <p:sldId id="698" r:id="rId19"/>
    <p:sldId id="700" r:id="rId20"/>
    <p:sldId id="742" r:id="rId21"/>
    <p:sldId id="743" r:id="rId22"/>
    <p:sldId id="744" r:id="rId23"/>
    <p:sldId id="747" r:id="rId24"/>
    <p:sldId id="751" r:id="rId25"/>
    <p:sldId id="750" r:id="rId26"/>
    <p:sldId id="703" r:id="rId27"/>
    <p:sldId id="704" r:id="rId28"/>
    <p:sldId id="705" r:id="rId29"/>
    <p:sldId id="745" r:id="rId30"/>
    <p:sldId id="699" r:id="rId31"/>
    <p:sldId id="701" r:id="rId32"/>
    <p:sldId id="709" r:id="rId33"/>
    <p:sldId id="710" r:id="rId34"/>
    <p:sldId id="711" r:id="rId35"/>
    <p:sldId id="754" r:id="rId36"/>
    <p:sldId id="748" r:id="rId37"/>
    <p:sldId id="752" r:id="rId38"/>
    <p:sldId id="753" r:id="rId39"/>
    <p:sldId id="749" r:id="rId40"/>
    <p:sldId id="713" r:id="rId41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C684DC81-D2C3-44A6-8941-05B53D2E0557}">
          <p14:sldIdLst>
            <p14:sldId id="259"/>
          </p14:sldIdLst>
        </p14:section>
        <p14:section name="目录与章节过渡" id="{847108E3-22F3-4CD9-A82A-834291DC17F4}">
          <p14:sldIdLst/>
        </p14:section>
        <p14:section name="内容页" id="{EB11151C-0E14-47B0-8218-1431BF894351}">
          <p14:sldIdLst>
            <p14:sldId id="692"/>
            <p14:sldId id="682"/>
            <p14:sldId id="716"/>
            <p14:sldId id="693"/>
            <p14:sldId id="681"/>
            <p14:sldId id="714"/>
            <p14:sldId id="725"/>
            <p14:sldId id="726"/>
            <p14:sldId id="727"/>
            <p14:sldId id="741"/>
            <p14:sldId id="690"/>
            <p14:sldId id="694"/>
            <p14:sldId id="695"/>
            <p14:sldId id="697"/>
            <p14:sldId id="696"/>
            <p14:sldId id="698"/>
            <p14:sldId id="700"/>
            <p14:sldId id="742"/>
            <p14:sldId id="743"/>
            <p14:sldId id="744"/>
            <p14:sldId id="747"/>
            <p14:sldId id="751"/>
            <p14:sldId id="750"/>
            <p14:sldId id="703"/>
            <p14:sldId id="704"/>
            <p14:sldId id="705"/>
            <p14:sldId id="745"/>
            <p14:sldId id="699"/>
            <p14:sldId id="701"/>
            <p14:sldId id="709"/>
            <p14:sldId id="710"/>
            <p14:sldId id="711"/>
            <p14:sldId id="754"/>
            <p14:sldId id="748"/>
            <p14:sldId id="752"/>
            <p14:sldId id="753"/>
            <p14:sldId id="749"/>
            <p14:sldId id="713"/>
          </p14:sldIdLst>
        </p14:section>
        <p14:section name="封底" id="{843E591D-6EE2-4691-951C-C0C689F22170}">
          <p14:sldIdLst/>
        </p14:section>
        <p14:section name="配色与字体" id="{3D97B63B-D70E-4F27-8A27-3FF98FBB7258}">
          <p14:sldIdLst/>
        </p14:section>
        <p14:section name="图标" id="{256EF24B-5FA9-4838-AFAB-30B46CBE188B}">
          <p14:sldIdLst/>
        </p14:section>
      </p14:sectionLst>
    </p:ext>
    <p:ext uri="{EFAFB233-063F-42B5-8137-9DF3F51BA10A}">
      <p15:sldGuideLst xmlns:p15="http://schemas.microsoft.com/office/powerpoint/2012/main">
        <p15:guide id="4" pos="3863" userDrawn="1">
          <p15:clr>
            <a:srgbClr val="A4A3A4"/>
          </p15:clr>
        </p15:guide>
        <p15:guide id="5" orient="horz" pos="1003" userDrawn="1">
          <p15:clr>
            <a:srgbClr val="A4A3A4"/>
          </p15:clr>
        </p15:guide>
        <p15:guide id="6" orient="horz" pos="1502" userDrawn="1">
          <p15:clr>
            <a:srgbClr val="A4A3A4"/>
          </p15:clr>
        </p15:guide>
        <p15:guide id="7" orient="horz" pos="3113" userDrawn="1">
          <p15:clr>
            <a:srgbClr val="A4A3A4"/>
          </p15:clr>
        </p15:guide>
        <p15:guide id="8" pos="2128" userDrawn="1">
          <p15:clr>
            <a:srgbClr val="A4A3A4"/>
          </p15:clr>
        </p15:guide>
        <p15:guide id="9" pos="4067" userDrawn="1">
          <p15:clr>
            <a:srgbClr val="A4A3A4"/>
          </p15:clr>
        </p15:guide>
        <p15:guide id="10" pos="5972" userDrawn="1">
          <p15:clr>
            <a:srgbClr val="A4A3A4"/>
          </p15:clr>
        </p15:guide>
        <p15:guide id="11" pos="5292" userDrawn="1">
          <p15:clr>
            <a:srgbClr val="A4A3A4"/>
          </p15:clr>
        </p15:guide>
        <p15:guide id="12" pos="22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8" autoAdjust="0"/>
    <p:restoredTop sz="94218" autoAdjust="0"/>
  </p:normalViewPr>
  <p:slideViewPr>
    <p:cSldViewPr snapToGrid="0" showGuides="1">
      <p:cViewPr>
        <p:scale>
          <a:sx n="67" d="100"/>
          <a:sy n="67" d="100"/>
        </p:scale>
        <p:origin x="160" y="776"/>
      </p:cViewPr>
      <p:guideLst>
        <p:guide pos="3863"/>
        <p:guide orient="horz" pos="1003"/>
        <p:guide orient="horz" pos="1502"/>
        <p:guide orient="horz" pos="3113"/>
        <p:guide pos="2128"/>
        <p:guide pos="4067"/>
        <p:guide pos="5972"/>
        <p:guide pos="5292"/>
        <p:guide pos="2275"/>
      </p:guideLst>
    </p:cSldViewPr>
  </p:slideViewPr>
  <p:outlineViewPr>
    <p:cViewPr>
      <p:scale>
        <a:sx n="33" d="100"/>
        <a:sy n="33" d="100"/>
      </p:scale>
      <p:origin x="0" y="-84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 showGuides="1">
      <p:cViewPr varScale="1">
        <p:scale>
          <a:sx n="76" d="100"/>
          <a:sy n="76" d="100"/>
        </p:scale>
        <p:origin x="35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08DB251-D803-4475-8281-4947A89E79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6218A5-2289-4813-A341-6263B16CBA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2A60F-63B3-4D54-AA63-B159FADA9F31}" type="datetimeFigureOut">
              <a:rPr lang="zh-CN" altLang="en-US" smtClean="0"/>
              <a:t>2021/5/24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97CE9A9-1C60-4F0A-AA63-4467F58DE8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1EA911-14C2-4254-9079-FD9EC1C139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4E6C1-322F-4AF4-A541-6A7DCE3853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418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13A3C-D0C5-45C0-BD52-194E76396705}" type="datetimeFigureOut">
              <a:rPr lang="zh-CN" altLang="en-US" smtClean="0"/>
              <a:t>2021/5/24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D5545-95D4-489F-B8ED-7EAFA774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24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65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15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152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建筑物&#10;&#10;自动生成的说明">
            <a:extLst>
              <a:ext uri="{FF2B5EF4-FFF2-40B4-BE49-F238E27FC236}">
                <a16:creationId xmlns:a16="http://schemas.microsoft.com/office/drawing/2014/main" id="{DC463E02-403D-4EDF-904F-C4102C9C3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2915E0-7E7B-4E91-A2E6-50DB32FFA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3" y="51177"/>
            <a:ext cx="2169174" cy="713098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9AF74CDA-19DD-45C1-88FF-237973683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26" name="内容占位符 25">
            <a:extLst>
              <a:ext uri="{FF2B5EF4-FFF2-40B4-BE49-F238E27FC236}">
                <a16:creationId xmlns:a16="http://schemas.microsoft.com/office/drawing/2014/main" id="{981273AB-3D30-4A7E-951D-B80D318521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fld id="{DE506FFD-8B27-444A-964F-E64D0BB3DAF0}" type="datetime2">
              <a:rPr lang="zh-CN" altLang="en-US" smtClean="0"/>
              <a:t>2019年1月28日</a:t>
            </a:fld>
            <a:endParaRPr lang="zh-CN" altLang="en-US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F905EEBF-8ACE-4D30-A4F5-C5796F834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E9FF532-F6D9-45BD-B501-EEC1CB82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9" r="1346"/>
          <a:stretch/>
        </p:blipFill>
        <p:spPr>
          <a:xfrm>
            <a:off x="8870172" y="274183"/>
            <a:ext cx="3002280" cy="41161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F7A6D04-2810-44D7-A07D-0AA2596107F1}"/>
              </a:ext>
            </a:extLst>
          </p:cNvPr>
          <p:cNvGrpSpPr/>
          <p:nvPr userDrawn="1"/>
        </p:nvGrpSpPr>
        <p:grpSpPr>
          <a:xfrm>
            <a:off x="3352562" y="6244170"/>
            <a:ext cx="5486876" cy="406590"/>
            <a:chOff x="3352562" y="6073254"/>
            <a:chExt cx="5486876" cy="40659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A839E5E-CB67-421E-974F-278CCBCFB8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831" b="36385"/>
            <a:stretch/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53D809C0-A4EF-44AF-AECA-4A85E4BA2C9D}"/>
                </a:ext>
              </a:extLst>
            </p:cNvPr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6E58E8B-64DD-4CB6-9A0A-016E581D3E4C}"/>
              </a:ext>
            </a:extLst>
          </p:cNvPr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43D3B54-A2E0-47EA-82F0-8A5C219B17CC}"/>
              </a:ext>
            </a:extLst>
          </p:cNvPr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92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建筑物, 圆屋顶, 地板&#10;&#10;描述已自动生成">
            <a:extLst>
              <a:ext uri="{FF2B5EF4-FFF2-40B4-BE49-F238E27FC236}">
                <a16:creationId xmlns:a16="http://schemas.microsoft.com/office/drawing/2014/main" id="{AABAA2F6-CE8B-4D0C-9DA1-7AFD8C0E1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55B5EF86-CD68-45F5-B469-E0C751A7F1CE}"/>
              </a:ext>
            </a:extLst>
          </p:cNvPr>
          <p:cNvSpPr/>
          <p:nvPr userDrawn="1"/>
        </p:nvSpPr>
        <p:spPr>
          <a:xfrm>
            <a:off x="0" y="1"/>
            <a:ext cx="12191483" cy="685800"/>
          </a:xfrm>
          <a:prstGeom prst="parallelogram">
            <a:avLst>
              <a:gd name="adj" fmla="val 444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 descr="图片包含 户外, 标牌, 黑色&#10;&#10;自动生成的说明">
            <a:extLst>
              <a:ext uri="{FF2B5EF4-FFF2-40B4-BE49-F238E27FC236}">
                <a16:creationId xmlns:a16="http://schemas.microsoft.com/office/drawing/2014/main" id="{BBD19A13-D175-4468-834D-FE213A533A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sp>
        <p:nvSpPr>
          <p:cNvPr id="8" name="文本占位符 31">
            <a:extLst>
              <a:ext uri="{FF2B5EF4-FFF2-40B4-BE49-F238E27FC236}">
                <a16:creationId xmlns:a16="http://schemas.microsoft.com/office/drawing/2014/main" id="{0E3A7107-0A14-4195-8DEB-51F0B46D6B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>
            <a:extLst>
              <a:ext uri="{FF2B5EF4-FFF2-40B4-BE49-F238E27FC236}">
                <a16:creationId xmlns:a16="http://schemas.microsoft.com/office/drawing/2014/main" id="{56FC8349-67FC-4E3B-B988-7A27FDAE9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056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文本占位符 31">
            <a:extLst>
              <a:ext uri="{FF2B5EF4-FFF2-40B4-BE49-F238E27FC236}">
                <a16:creationId xmlns:a16="http://schemas.microsoft.com/office/drawing/2014/main" id="{85368C87-925C-44AC-B001-5C4EE6F00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940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2FF6FEE6-2A34-4756-8F6B-3232EC3752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056" y="766710"/>
            <a:ext cx="11568144" cy="476579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Tx/>
              <a:buBlip>
                <a:blip r:embed="rId4"/>
              </a:buBlip>
              <a:defRPr sz="2000">
                <a:solidFill>
                  <a:schemeClr val="accent2"/>
                </a:solidFill>
              </a:defRPr>
            </a:lvl1pPr>
            <a:lvl2pPr>
              <a:lnSpc>
                <a:spcPct val="130000"/>
              </a:lnSpc>
              <a:defRPr sz="2000">
                <a:solidFill>
                  <a:schemeClr val="accent2"/>
                </a:solidFill>
              </a:defRPr>
            </a:lvl2pPr>
            <a:lvl3pPr>
              <a:lnSpc>
                <a:spcPct val="130000"/>
              </a:lnSpc>
              <a:defRPr sz="1800">
                <a:solidFill>
                  <a:schemeClr val="accent2"/>
                </a:solidFill>
              </a:defRPr>
            </a:lvl3pPr>
            <a:lvl4pPr>
              <a:lnSpc>
                <a:spcPct val="130000"/>
              </a:lnSpc>
              <a:defRPr sz="1600">
                <a:solidFill>
                  <a:schemeClr val="accent2"/>
                </a:solidFill>
              </a:defRPr>
            </a:lvl4pPr>
            <a:lvl5pPr>
              <a:lnSpc>
                <a:spcPct val="130000"/>
              </a:lnSpc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93235BFC-8F08-4C25-988C-FCB706C52ACD}"/>
              </a:ext>
            </a:extLst>
          </p:cNvPr>
          <p:cNvSpPr/>
          <p:nvPr userDrawn="1"/>
        </p:nvSpPr>
        <p:spPr>
          <a:xfrm>
            <a:off x="11428834" y="119857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id="{A14A4014-5A08-40D8-A5CC-B2FF9962A739}"/>
              </a:ext>
            </a:extLst>
          </p:cNvPr>
          <p:cNvSpPr/>
          <p:nvPr userDrawn="1"/>
        </p:nvSpPr>
        <p:spPr>
          <a:xfrm>
            <a:off x="11016782" y="322602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2C3C1CA-869D-4F70-8C72-BC72214F5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91309" y="6384105"/>
            <a:ext cx="1037230" cy="3429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322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片包含 建筑物&#10;&#10;自动生成的说明">
            <a:extLst>
              <a:ext uri="{FF2B5EF4-FFF2-40B4-BE49-F238E27FC236}">
                <a16:creationId xmlns:a16="http://schemas.microsoft.com/office/drawing/2014/main" id="{59C76395-F18A-42DC-A156-F93BFCD8E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8C8E8E9-B6E9-4C9E-A8E5-EC39920274FE}"/>
              </a:ext>
            </a:extLst>
          </p:cNvPr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A6D4021-94E1-4E9F-90EB-E54E5216CA6E}"/>
              </a:ext>
            </a:extLst>
          </p:cNvPr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图片包含 户外, 标牌, 黑色&#10;&#10;自动生成的说明">
            <a:extLst>
              <a:ext uri="{FF2B5EF4-FFF2-40B4-BE49-F238E27FC236}">
                <a16:creationId xmlns:a16="http://schemas.microsoft.com/office/drawing/2014/main" id="{EC48E4B1-8892-4D66-885C-B3B81823A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828" y="853340"/>
            <a:ext cx="1656344" cy="1656344"/>
          </a:xfrm>
          <a:prstGeom prst="rect">
            <a:avLst/>
          </a:prstGeom>
        </p:spPr>
      </p:pic>
      <p:sp>
        <p:nvSpPr>
          <p:cNvPr id="20" name="文本占位符 31">
            <a:extLst>
              <a:ext uri="{FF2B5EF4-FFF2-40B4-BE49-F238E27FC236}">
                <a16:creationId xmlns:a16="http://schemas.microsoft.com/office/drawing/2014/main" id="{4EB0A957-E3E4-47EE-9713-82509E17F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2079C22-C965-4A93-8C7F-F7C26F71D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31" b="36385"/>
          <a:stretch/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4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建筑物&#10;&#10;自动生成的说明">
            <a:extLst>
              <a:ext uri="{FF2B5EF4-FFF2-40B4-BE49-F238E27FC236}">
                <a16:creationId xmlns:a16="http://schemas.microsoft.com/office/drawing/2014/main" id="{D3C2EE1F-0BF9-49E9-859D-A8611895D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8C8E8E9-B6E9-4C9E-A8E5-EC39920274FE}"/>
              </a:ext>
            </a:extLst>
          </p:cNvPr>
          <p:cNvCxnSpPr/>
          <p:nvPr userDrawn="1"/>
        </p:nvCxnSpPr>
        <p:spPr>
          <a:xfrm>
            <a:off x="7322504" y="1488254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A6D4021-94E1-4E9F-90EB-E54E5216CA6E}"/>
              </a:ext>
            </a:extLst>
          </p:cNvPr>
          <p:cNvCxnSpPr/>
          <p:nvPr userDrawn="1"/>
        </p:nvCxnSpPr>
        <p:spPr>
          <a:xfrm>
            <a:off x="7322504" y="4146847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31">
            <a:extLst>
              <a:ext uri="{FF2B5EF4-FFF2-40B4-BE49-F238E27FC236}">
                <a16:creationId xmlns:a16="http://schemas.microsoft.com/office/drawing/2014/main" id="{4EB0A957-E3E4-47EE-9713-82509E17F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3473" y="2496180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861CDE-5CCC-4EC9-AAE6-4DDC185E1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001" y="1860735"/>
            <a:ext cx="2858911" cy="23322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7B15C4-0524-4A21-A6CE-F7DA7DA15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31" b="36385"/>
          <a:stretch/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0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-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离页连接符 1">
            <a:extLst>
              <a:ext uri="{FF2B5EF4-FFF2-40B4-BE49-F238E27FC236}">
                <a16:creationId xmlns:a16="http://schemas.microsoft.com/office/drawing/2014/main" id="{3D05038B-8A32-4BD0-A068-AFE03E6FF8D3}"/>
              </a:ext>
            </a:extLst>
          </p:cNvPr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占位符 31">
            <a:extLst>
              <a:ext uri="{FF2B5EF4-FFF2-40B4-BE49-F238E27FC236}">
                <a16:creationId xmlns:a16="http://schemas.microsoft.com/office/drawing/2014/main" id="{4EB0A957-E3E4-47EE-9713-82509E17F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1" spc="600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9B0529-EE67-44AA-BAF8-7E78156B3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31" b="36385"/>
          <a:stretch/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A12E6D-1EC4-4BB8-BCAB-668C213B8F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5B543617-7E5E-4360-A155-0CA2B7AF9E10}"/>
              </a:ext>
            </a:extLst>
          </p:cNvPr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 descr="图片包含 建筑物&#10;&#10;自动生成的说明">
            <a:extLst>
              <a:ext uri="{FF2B5EF4-FFF2-40B4-BE49-F238E27FC236}">
                <a16:creationId xmlns:a16="http://schemas.microsoft.com/office/drawing/2014/main" id="{D3C2EE1F-0BF9-49E9-859D-A8611895DE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96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908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（lowpoly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建筑物, 圆屋顶, 地板&#10;&#10;描述已自动生成">
            <a:extLst>
              <a:ext uri="{FF2B5EF4-FFF2-40B4-BE49-F238E27FC236}">
                <a16:creationId xmlns:a16="http://schemas.microsoft.com/office/drawing/2014/main" id="{0E7CEFF4-3933-40D2-928B-A28B021C1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762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677578-EE5C-4EF4-B0AD-2C9F9C6AC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93"/>
          <a:stretch/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16A5A6-7707-4E8A-942A-139653FAB1BC}"/>
              </a:ext>
            </a:extLst>
          </p:cNvPr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40F69A-19BB-4AA3-A265-5AB4D0D430F4}"/>
              </a:ext>
            </a:extLst>
          </p:cNvPr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DA7112-A044-49CE-B9CA-A72126AA67B4}"/>
              </a:ext>
            </a:extLst>
          </p:cNvPr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44A070-E8CF-4E44-B7E5-DA7C47A7E6A7}"/>
              </a:ext>
            </a:extLst>
          </p:cNvPr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858290-D261-4C60-BB99-630C19F3840C}"/>
              </a:ext>
            </a:extLst>
          </p:cNvPr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DC30B4-F006-4610-BE34-27B2068262E4}"/>
              </a:ext>
            </a:extLst>
          </p:cNvPr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C88D0E-6AEB-4B0D-AE77-4A1F31C8C366}"/>
              </a:ext>
            </a:extLst>
          </p:cNvPr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91EC9B-5DBA-40F6-9696-4F391A93B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337B091-14D1-40FD-B8AD-B9A968741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60EA93C-471D-411C-A976-09210F7DFE72}"/>
              </a:ext>
            </a:extLst>
          </p:cNvPr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6416E4-5D2E-4F0B-8673-534B0C96E10E}"/>
              </a:ext>
            </a:extLst>
          </p:cNvPr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FAAB6E-BB88-4DC1-B3F2-030FD2561703}"/>
              </a:ext>
            </a:extLst>
          </p:cNvPr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6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301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ECA0A7A8-52A5-4508-9B7C-8E9F070AF3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749300"/>
            <a:ext cx="12203394" cy="319193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pic>
        <p:nvPicPr>
          <p:cNvPr id="8" name="图片 7" descr="图片包含 建筑物&#10;&#10;自动生成的说明">
            <a:extLst>
              <a:ext uri="{FF2B5EF4-FFF2-40B4-BE49-F238E27FC236}">
                <a16:creationId xmlns:a16="http://schemas.microsoft.com/office/drawing/2014/main" id="{DC463E02-403D-4EDF-904F-C4102C9C3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2915E0-7E7B-4E91-A2E6-50DB32FFA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3" y="51177"/>
            <a:ext cx="2169174" cy="713098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9AF74CDA-19DD-45C1-88FF-237973683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561" y="3383857"/>
            <a:ext cx="10052879" cy="106085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26" name="内容占位符 25">
            <a:extLst>
              <a:ext uri="{FF2B5EF4-FFF2-40B4-BE49-F238E27FC236}">
                <a16:creationId xmlns:a16="http://schemas.microsoft.com/office/drawing/2014/main" id="{981273AB-3D30-4A7E-951D-B80D318521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44345" y="579869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fld id="{C6124F18-99FF-4E25-B026-C95B196756F6}" type="datetime2">
              <a:rPr lang="zh-CN" altLang="en-US" smtClean="0"/>
              <a:t>2019年1月28日</a:t>
            </a:fld>
            <a:endParaRPr lang="zh-CN" altLang="en-US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F905EEBF-8ACE-4D30-A4F5-C5796F834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910" y="5052868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E9FF532-F6D9-45BD-B501-EEC1CB82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9" r="1346"/>
          <a:stretch/>
        </p:blipFill>
        <p:spPr>
          <a:xfrm>
            <a:off x="8870172" y="274183"/>
            <a:ext cx="3002280" cy="41161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E0947F5-F302-4DA0-B1F5-30EE10CF1F22}"/>
              </a:ext>
            </a:extLst>
          </p:cNvPr>
          <p:cNvGrpSpPr/>
          <p:nvPr userDrawn="1"/>
        </p:nvGrpSpPr>
        <p:grpSpPr>
          <a:xfrm>
            <a:off x="3352562" y="6252715"/>
            <a:ext cx="5486876" cy="406590"/>
            <a:chOff x="3352562" y="6073254"/>
            <a:chExt cx="5486876" cy="40659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A839E5E-CB67-421E-974F-278CCBCFB8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831" b="36385"/>
            <a:stretch/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53D809C0-A4EF-44AF-AECA-4A85E4BA2C9D}"/>
                </a:ext>
              </a:extLst>
            </p:cNvPr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357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建筑物, 圆屋顶, 地板&#10;&#10;描述已自动生成">
            <a:extLst>
              <a:ext uri="{FF2B5EF4-FFF2-40B4-BE49-F238E27FC236}">
                <a16:creationId xmlns:a16="http://schemas.microsoft.com/office/drawing/2014/main" id="{32C61E04-9C57-4412-9EA5-8082A6789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5" name="平行四边形 4">
            <a:extLst>
              <a:ext uri="{FF2B5EF4-FFF2-40B4-BE49-F238E27FC236}">
                <a16:creationId xmlns:a16="http://schemas.microsoft.com/office/drawing/2014/main" id="{C5A6C460-C718-4155-A390-E0273AFCB62A}"/>
              </a:ext>
            </a:extLst>
          </p:cNvPr>
          <p:cNvSpPr/>
          <p:nvPr userDrawn="1"/>
        </p:nvSpPr>
        <p:spPr>
          <a:xfrm>
            <a:off x="4144710" y="1537750"/>
            <a:ext cx="8047290" cy="318981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建筑物&#10;&#10;自动生成的说明">
            <a:extLst>
              <a:ext uri="{FF2B5EF4-FFF2-40B4-BE49-F238E27FC236}">
                <a16:creationId xmlns:a16="http://schemas.microsoft.com/office/drawing/2014/main" id="{DC463E02-403D-4EDF-904F-C4102C9C3D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986" y="2142500"/>
            <a:ext cx="8047290" cy="2590938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9AF74CDA-19DD-45C1-88FF-237973683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1297" y="2602227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26" name="内容占位符 25">
            <a:extLst>
              <a:ext uri="{FF2B5EF4-FFF2-40B4-BE49-F238E27FC236}">
                <a16:creationId xmlns:a16="http://schemas.microsoft.com/office/drawing/2014/main" id="{981273AB-3D30-4A7E-951D-B80D318521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341280" y="4870088"/>
            <a:ext cx="224470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fld id="{C6124F18-99FF-4E25-B026-C95B196756F6}" type="datetime2">
              <a:rPr lang="zh-CN" altLang="en-US" smtClean="0"/>
              <a:t>2019年1月28日</a:t>
            </a:fld>
            <a:endParaRPr lang="zh-CN" altLang="en-US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F905EEBF-8ACE-4D30-A4F5-C5796F834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9584" y="3810704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73862409-EB7F-40D8-9600-B7C8CE927E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19382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63D107-02BD-4A0D-9132-36E8D944F4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24558" y="4410381"/>
            <a:ext cx="3935296" cy="2092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D92EBD5-2225-4D92-B6FB-5F42D4CF9A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3" y="51177"/>
            <a:ext cx="2169174" cy="71309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F038EC1-5530-4400-9F4D-38CB7EE61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6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建筑物, 圆屋顶, 地板&#10;&#10;描述已自动生成">
            <a:extLst>
              <a:ext uri="{FF2B5EF4-FFF2-40B4-BE49-F238E27FC236}">
                <a16:creationId xmlns:a16="http://schemas.microsoft.com/office/drawing/2014/main" id="{7C66039A-3D15-4D27-8FD3-6ADF01C34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5D47FDF-63E1-442F-8001-E72FBC10D88D}"/>
              </a:ext>
            </a:extLst>
          </p:cNvPr>
          <p:cNvGrpSpPr/>
          <p:nvPr userDrawn="1"/>
        </p:nvGrpSpPr>
        <p:grpSpPr>
          <a:xfrm>
            <a:off x="304800" y="2455636"/>
            <a:ext cx="4122059" cy="1462680"/>
            <a:chOff x="304800" y="2709636"/>
            <a:chExt cx="4122059" cy="146268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022DE15-F0A7-4081-B20E-F56AF7E8D451}"/>
                </a:ext>
              </a:extLst>
            </p:cNvPr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068AF075-1EBE-4100-82B6-D1B2511E27A3}"/>
                  </a:ext>
                </a:extLst>
              </p:cNvPr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CD1F02EB-A5F5-4A25-8E13-33D76C3997D5}"/>
                    </a:ext>
                  </a:extLst>
                </p:cNvPr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1" name="图片 10" descr="图片包含 建筑物&#10;&#10;自动生成的说明">
                  <a:extLst>
                    <a:ext uri="{FF2B5EF4-FFF2-40B4-BE49-F238E27FC236}">
                      <a16:creationId xmlns:a16="http://schemas.microsoft.com/office/drawing/2014/main" id="{27CDB2F7-E7B6-465A-921A-BD30952F7D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alphaModFix amt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901EB5B-A305-4D12-8523-8654B0DF8D3C}"/>
                  </a:ext>
                </a:extLst>
              </p:cNvPr>
              <p:cNvSpPr txBox="1"/>
              <p:nvPr/>
            </p:nvSpPr>
            <p:spPr>
              <a:xfrm>
                <a:off x="2387598" y="1755350"/>
                <a:ext cx="2402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>
                    <a:solidFill>
                      <a:schemeClr val="accent1"/>
                    </a:solidFill>
                  </a:rPr>
                  <a:t>Content</a:t>
                </a:r>
                <a:endParaRPr lang="zh-CN" altLang="en-US" sz="4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DBDFDE5-938B-46BA-BF04-52626678C645}"/>
                  </a:ext>
                </a:extLst>
              </p:cNvPr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96E7EA-26DC-40A9-97DD-57F90BFF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86D2A06B-94AC-4433-BBC3-A98A9F2FD4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2150" y="0"/>
            <a:ext cx="641985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E1AFFB6-310A-466D-BAD1-F84A11C9C967}"/>
              </a:ext>
            </a:extLst>
          </p:cNvPr>
          <p:cNvSpPr/>
          <p:nvPr userDrawn="1"/>
        </p:nvSpPr>
        <p:spPr>
          <a:xfrm flipV="1">
            <a:off x="5672624" y="0"/>
            <a:ext cx="90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89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建筑物, 圆屋顶, 地板&#10;&#10;描述已自动生成">
            <a:extLst>
              <a:ext uri="{FF2B5EF4-FFF2-40B4-BE49-F238E27FC236}">
                <a16:creationId xmlns:a16="http://schemas.microsoft.com/office/drawing/2014/main" id="{1CF278BF-7BDF-4094-9C1D-962B78BF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CBE5229-6D64-4AB4-BD32-C5A9C0A25B3D}"/>
              </a:ext>
            </a:extLst>
          </p:cNvPr>
          <p:cNvGrpSpPr/>
          <p:nvPr/>
        </p:nvGrpSpPr>
        <p:grpSpPr>
          <a:xfrm>
            <a:off x="4034970" y="685800"/>
            <a:ext cx="4122060" cy="1462680"/>
            <a:chOff x="667655" y="1497651"/>
            <a:chExt cx="4122060" cy="146268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6977AD1-FB29-49DB-B293-6E501C63653E}"/>
                </a:ext>
              </a:extLst>
            </p:cNvPr>
            <p:cNvGrpSpPr/>
            <p:nvPr/>
          </p:nvGrpSpPr>
          <p:grpSpPr>
            <a:xfrm>
              <a:off x="667656" y="1497651"/>
              <a:ext cx="4122059" cy="1438728"/>
              <a:chOff x="537028" y="1493158"/>
              <a:chExt cx="4122059" cy="143872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2C25A7C-283B-4D59-8088-0D173FD791A1}"/>
                  </a:ext>
                </a:extLst>
              </p:cNvPr>
              <p:cNvSpPr/>
              <p:nvPr/>
            </p:nvSpPr>
            <p:spPr>
              <a:xfrm>
                <a:off x="537029" y="1493158"/>
                <a:ext cx="4122058" cy="14387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0" descr="图片包含 建筑物&#10;&#10;自动生成的说明">
                <a:extLst>
                  <a:ext uri="{FF2B5EF4-FFF2-40B4-BE49-F238E27FC236}">
                    <a16:creationId xmlns:a16="http://schemas.microsoft.com/office/drawing/2014/main" id="{909D8670-2666-4A27-A0FE-9BF4BFDA7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alphaModFix amt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7028" y="1604731"/>
                <a:ext cx="4122058" cy="1327155"/>
              </a:xfrm>
              <a:prstGeom prst="rect">
                <a:avLst/>
              </a:prstGeom>
              <a:effectLst/>
            </p:spPr>
          </p:pic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0563126-3B82-41C3-959D-6EE0A64FB1C8}"/>
                </a:ext>
              </a:extLst>
            </p:cNvPr>
            <p:cNvSpPr txBox="1"/>
            <p:nvPr/>
          </p:nvSpPr>
          <p:spPr>
            <a:xfrm>
              <a:off x="667655" y="1755350"/>
              <a:ext cx="41220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chemeClr val="accent1"/>
                  </a:solidFill>
                </a:rPr>
                <a:t>目         录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1F06D8F-A998-4957-BCDD-C5D37E948A62}"/>
                </a:ext>
              </a:extLst>
            </p:cNvPr>
            <p:cNvSpPr/>
            <p:nvPr/>
          </p:nvSpPr>
          <p:spPr>
            <a:xfrm rot="16200000">
              <a:off x="2683685" y="854302"/>
              <a:ext cx="90000" cy="4122058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F63F420-5C8B-4249-B74B-AB25DACFA0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047" y="797373"/>
            <a:ext cx="1590855" cy="1114981"/>
          </a:xfrm>
          <a:prstGeom prst="rect">
            <a:avLst/>
          </a:prstGeom>
        </p:spPr>
      </p:pic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9A5540C-0F48-4B7F-B5D6-F8A8EDA2E8C4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-19050" y="3428999"/>
            <a:ext cx="12211050" cy="342899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D9484F6-57FB-4D78-BAC6-3A0A97C9E850}"/>
              </a:ext>
            </a:extLst>
          </p:cNvPr>
          <p:cNvSpPr/>
          <p:nvPr userDrawn="1"/>
        </p:nvSpPr>
        <p:spPr>
          <a:xfrm rot="16200000" flipV="1">
            <a:off x="6051001" y="-2738344"/>
            <a:ext cx="90000" cy="12198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47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建筑物, 圆屋顶, 地板&#10;&#10;描述已自动生成">
            <a:extLst>
              <a:ext uri="{FF2B5EF4-FFF2-40B4-BE49-F238E27FC236}">
                <a16:creationId xmlns:a16="http://schemas.microsoft.com/office/drawing/2014/main" id="{BCB8885F-CCB9-4EC9-AC5C-83B4329CC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8BB665EA-8CD9-4D53-A4AF-D2B7101CE5DB}"/>
              </a:ext>
            </a:extLst>
          </p:cNvPr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图片占位符 33">
            <a:extLst>
              <a:ext uri="{FF2B5EF4-FFF2-40B4-BE49-F238E27FC236}">
                <a16:creationId xmlns:a16="http://schemas.microsoft.com/office/drawing/2014/main" id="{94A66D01-D8F9-449F-918E-8E0F01222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43182647-270A-4077-B505-0FC4222D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465DB092-56FD-4A68-9D16-CFF0FD3DE8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39" name="文本占位符 38">
            <a:extLst>
              <a:ext uri="{FF2B5EF4-FFF2-40B4-BE49-F238E27FC236}">
                <a16:creationId xmlns:a16="http://schemas.microsoft.com/office/drawing/2014/main" id="{39166EE3-A8B8-4A65-AEC2-261BB698A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772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过渡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建筑物, 圆屋顶, 地板&#10;&#10;描述已自动生成">
            <a:extLst>
              <a:ext uri="{FF2B5EF4-FFF2-40B4-BE49-F238E27FC236}">
                <a16:creationId xmlns:a16="http://schemas.microsoft.com/office/drawing/2014/main" id="{CA20EC42-E2DC-453A-A334-D1D7BD3BE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8BB665EA-8CD9-4D53-A4AF-D2B7101CE5DB}"/>
              </a:ext>
            </a:extLst>
          </p:cNvPr>
          <p:cNvSpPr/>
          <p:nvPr userDrawn="1"/>
        </p:nvSpPr>
        <p:spPr>
          <a:xfrm rot="10800000">
            <a:off x="5885901" y="-45000"/>
            <a:ext cx="90000" cy="694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图片占位符 33">
            <a:extLst>
              <a:ext uri="{FF2B5EF4-FFF2-40B4-BE49-F238E27FC236}">
                <a16:creationId xmlns:a16="http://schemas.microsoft.com/office/drawing/2014/main" id="{94A66D01-D8F9-449F-918E-8E0F01222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5842000" cy="68770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43182647-270A-4077-B505-0FC4222D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4" y="3047028"/>
            <a:ext cx="5648325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9" name="文本占位符 38">
            <a:extLst>
              <a:ext uri="{FF2B5EF4-FFF2-40B4-BE49-F238E27FC236}">
                <a16:creationId xmlns:a16="http://schemas.microsoft.com/office/drawing/2014/main" id="{39166EE3-A8B8-4A65-AEC2-261BB698A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4" y="4054685"/>
            <a:ext cx="5648325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A251A89-E640-49C6-A3E7-63D966517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87" r="1345"/>
          <a:stretch/>
        </p:blipFill>
        <p:spPr>
          <a:xfrm>
            <a:off x="6238430" y="6041797"/>
            <a:ext cx="5920443" cy="4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7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建筑物, 圆屋顶, 地板&#10;&#10;描述已自动生成">
            <a:extLst>
              <a:ext uri="{FF2B5EF4-FFF2-40B4-BE49-F238E27FC236}">
                <a16:creationId xmlns:a16="http://schemas.microsoft.com/office/drawing/2014/main" id="{B46500FD-D914-4D54-A821-089660309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227868-C0F1-41FC-A8C9-A533B4E11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9" name="文本占位符 31">
            <a:extLst>
              <a:ext uri="{FF2B5EF4-FFF2-40B4-BE49-F238E27FC236}">
                <a16:creationId xmlns:a16="http://schemas.microsoft.com/office/drawing/2014/main" id="{56FC8349-67FC-4E3B-B988-7A27FDAE9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056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文本占位符 31">
            <a:extLst>
              <a:ext uri="{FF2B5EF4-FFF2-40B4-BE49-F238E27FC236}">
                <a16:creationId xmlns:a16="http://schemas.microsoft.com/office/drawing/2014/main" id="{85368C87-925C-44AC-B001-5C4EE6F00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940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9AE407FD-1006-4AC4-B10B-CB7686E66A86}"/>
              </a:ext>
            </a:extLst>
          </p:cNvPr>
          <p:cNvSpPr/>
          <p:nvPr userDrawn="1"/>
        </p:nvSpPr>
        <p:spPr>
          <a:xfrm>
            <a:off x="0" y="1"/>
            <a:ext cx="12191483" cy="685800"/>
          </a:xfrm>
          <a:prstGeom prst="parallelogram">
            <a:avLst>
              <a:gd name="adj" fmla="val 430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 descr="图片包含 户外, 标牌, 黑色&#10;&#10;自动生成的说明">
            <a:extLst>
              <a:ext uri="{FF2B5EF4-FFF2-40B4-BE49-F238E27FC236}">
                <a16:creationId xmlns:a16="http://schemas.microsoft.com/office/drawing/2014/main" id="{D5338ABA-2308-412D-96F5-DE590FFF99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sp>
        <p:nvSpPr>
          <p:cNvPr id="21" name="文本占位符 31">
            <a:extLst>
              <a:ext uri="{FF2B5EF4-FFF2-40B4-BE49-F238E27FC236}">
                <a16:creationId xmlns:a16="http://schemas.microsoft.com/office/drawing/2014/main" id="{C2D49473-9331-4572-8AFC-3A905D765C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5351" y="43657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3E2A174E-0D40-4C44-A4CB-067A3AD3E27A}"/>
              </a:ext>
            </a:extLst>
          </p:cNvPr>
          <p:cNvSpPr/>
          <p:nvPr userDrawn="1"/>
        </p:nvSpPr>
        <p:spPr>
          <a:xfrm>
            <a:off x="11428834" y="119857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B6623D7A-6A25-4FAF-BE38-10BE0650BF71}"/>
              </a:ext>
            </a:extLst>
          </p:cNvPr>
          <p:cNvSpPr/>
          <p:nvPr userDrawn="1"/>
        </p:nvSpPr>
        <p:spPr>
          <a:xfrm>
            <a:off x="11016782" y="322602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065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(标题导航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建筑物, 圆屋顶, 地板&#10;&#10;描述已自动生成">
            <a:extLst>
              <a:ext uri="{FF2B5EF4-FFF2-40B4-BE49-F238E27FC236}">
                <a16:creationId xmlns:a16="http://schemas.microsoft.com/office/drawing/2014/main" id="{FCB44420-1668-4CDF-B7B1-BF6494090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文本占位符 31">
            <a:extLst>
              <a:ext uri="{FF2B5EF4-FFF2-40B4-BE49-F238E27FC236}">
                <a16:creationId xmlns:a16="http://schemas.microsoft.com/office/drawing/2014/main" id="{56FC8349-67FC-4E3B-B988-7A27FDAE9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056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文本占位符 31">
            <a:extLst>
              <a:ext uri="{FF2B5EF4-FFF2-40B4-BE49-F238E27FC236}">
                <a16:creationId xmlns:a16="http://schemas.microsoft.com/office/drawing/2014/main" id="{85368C87-925C-44AC-B001-5C4EE6F00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940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9AE407FD-1006-4AC4-B10B-CB7686E66A86}"/>
              </a:ext>
            </a:extLst>
          </p:cNvPr>
          <p:cNvSpPr/>
          <p:nvPr userDrawn="1"/>
        </p:nvSpPr>
        <p:spPr>
          <a:xfrm>
            <a:off x="0" y="1"/>
            <a:ext cx="12191483" cy="685800"/>
          </a:xfrm>
          <a:prstGeom prst="parallelogram">
            <a:avLst>
              <a:gd name="adj" fmla="val 430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 descr="图片包含 户外, 标牌, 黑色&#10;&#10;自动生成的说明">
            <a:extLst>
              <a:ext uri="{FF2B5EF4-FFF2-40B4-BE49-F238E27FC236}">
                <a16:creationId xmlns:a16="http://schemas.microsoft.com/office/drawing/2014/main" id="{D5338ABA-2308-412D-96F5-DE590FFF9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B0646154-6233-4139-B550-A28CDF04E3FA}"/>
              </a:ext>
            </a:extLst>
          </p:cNvPr>
          <p:cNvSpPr/>
          <p:nvPr userDrawn="1"/>
        </p:nvSpPr>
        <p:spPr>
          <a:xfrm>
            <a:off x="995330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标题一</a:t>
            </a:r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DB662845-A8FE-4E13-82B8-ABEE9422A575}"/>
              </a:ext>
            </a:extLst>
          </p:cNvPr>
          <p:cNvSpPr/>
          <p:nvPr userDrawn="1"/>
        </p:nvSpPr>
        <p:spPr>
          <a:xfrm>
            <a:off x="2831521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标题二</a:t>
            </a:r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44330A7B-15B1-4D7C-8EFE-B8A0161426A0}"/>
              </a:ext>
            </a:extLst>
          </p:cNvPr>
          <p:cNvSpPr/>
          <p:nvPr userDrawn="1"/>
        </p:nvSpPr>
        <p:spPr>
          <a:xfrm>
            <a:off x="4645215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标题三</a:t>
            </a:r>
          </a:p>
        </p:txBody>
      </p: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FAB9E410-8F4C-4E41-B027-DFC233733AB7}"/>
              </a:ext>
            </a:extLst>
          </p:cNvPr>
          <p:cNvSpPr/>
          <p:nvPr userDrawn="1"/>
        </p:nvSpPr>
        <p:spPr>
          <a:xfrm>
            <a:off x="6481406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标题四</a:t>
            </a:r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9F88429B-B890-4CEE-A503-4E91AAB2562D}"/>
              </a:ext>
            </a:extLst>
          </p:cNvPr>
          <p:cNvSpPr/>
          <p:nvPr userDrawn="1"/>
        </p:nvSpPr>
        <p:spPr>
          <a:xfrm>
            <a:off x="8295100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标题五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AC3C199-AD82-4263-B8E8-8D1CD3537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2051FE92-34E2-4DFE-BC0D-28D53B1BE4ED}"/>
              </a:ext>
            </a:extLst>
          </p:cNvPr>
          <p:cNvSpPr/>
          <p:nvPr userDrawn="1"/>
        </p:nvSpPr>
        <p:spPr>
          <a:xfrm>
            <a:off x="11428834" y="119857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id="{EE8F87D0-86D3-40A7-B41A-5B19E1D5D4CF}"/>
              </a:ext>
            </a:extLst>
          </p:cNvPr>
          <p:cNvSpPr/>
          <p:nvPr userDrawn="1"/>
        </p:nvSpPr>
        <p:spPr>
          <a:xfrm>
            <a:off x="11016782" y="322602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681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26411B-55E1-4CE5-B9CA-4734B17AE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9970" y="65151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58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5" r:id="rId4"/>
    <p:sldLayoutId id="2147483657" r:id="rId5"/>
    <p:sldLayoutId id="2147483653" r:id="rId6"/>
    <p:sldLayoutId id="2147483658" r:id="rId7"/>
    <p:sldLayoutId id="2147483650" r:id="rId8"/>
    <p:sldLayoutId id="2147483659" r:id="rId9"/>
    <p:sldLayoutId id="2147483651" r:id="rId10"/>
    <p:sldLayoutId id="2147483654" r:id="rId11"/>
    <p:sldLayoutId id="2147483660" r:id="rId12"/>
    <p:sldLayoutId id="2147483663" r:id="rId13"/>
    <p:sldLayoutId id="2147483652" r:id="rId14"/>
    <p:sldLayoutId id="214748366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72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40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48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7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0.png"/><Relationship Id="rId10" Type="http://schemas.openxmlformats.org/officeDocument/2006/relationships/image" Target="../media/image88.emf"/><Relationship Id="rId9" Type="http://schemas.openxmlformats.org/officeDocument/2006/relationships/image" Target="../media/image8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2BE71855-1849-4FC4-A9D5-7DDD1C68C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500" y="2057117"/>
            <a:ext cx="12115106" cy="1255154"/>
          </a:xfrm>
        </p:spPr>
        <p:txBody>
          <a:bodyPr/>
          <a:lstStyle/>
          <a:p>
            <a:r>
              <a:rPr lang="en-US" altLang="zh-CN" sz="3600" dirty="0">
                <a:solidFill>
                  <a:schemeClr val="tx1"/>
                </a:solidFill>
              </a:rPr>
              <a:t>Recent Progress on Parton Physics From Lattice QCD in Large Momentum Effective Theory</a:t>
            </a:r>
            <a:endParaRPr lang="zh-CN" altLang="en-US" sz="36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7206A2-BA1D-8C4C-9C0C-19ED1399F44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20827" y="5876331"/>
            <a:ext cx="2903311" cy="454025"/>
          </a:xfrm>
        </p:spPr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2021.05.xx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文本占位符 9">
            <a:extLst>
              <a:ext uri="{FF2B5EF4-FFF2-40B4-BE49-F238E27FC236}">
                <a16:creationId xmlns:a16="http://schemas.microsoft.com/office/drawing/2014/main" id="{D381262E-B4E7-294E-B443-73B84CE4E95E}"/>
              </a:ext>
            </a:extLst>
          </p:cNvPr>
          <p:cNvSpPr txBox="1">
            <a:spLocks/>
          </p:cNvSpPr>
          <p:nvPr/>
        </p:nvSpPr>
        <p:spPr>
          <a:xfrm>
            <a:off x="1912022" y="3545729"/>
            <a:ext cx="8720920" cy="1979579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王伟</a:t>
            </a:r>
            <a:endParaRPr lang="en-US" altLang="zh-CN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上海交通大学</a:t>
            </a:r>
            <a:endParaRPr lang="zh-CN" altLang="en-US" sz="28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6320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8F30DE1-27B3-1743-91E4-DB68540309E2}"/>
              </a:ext>
            </a:extLst>
          </p:cNvPr>
          <p:cNvSpPr txBox="1"/>
          <p:nvPr/>
        </p:nvSpPr>
        <p:spPr>
          <a:xfrm>
            <a:off x="7354111" y="6031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3E881CB-00B1-FC48-A568-D3FA2F179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669" y="871787"/>
            <a:ext cx="2764721" cy="2725672"/>
          </a:xfrm>
          <a:prstGeom prst="rect">
            <a:avLst/>
          </a:prstGeom>
        </p:spPr>
      </p:pic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65A375B1-B873-1744-AD13-FFCE3A5B64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416684" cy="598488"/>
          </a:xfrm>
        </p:spPr>
        <p:txBody>
          <a:bodyPr/>
          <a:lstStyle/>
          <a:p>
            <a:r>
              <a:rPr kumimoji="1" lang="en-US" altLang="zh-CN" dirty="0">
                <a:latin typeface="Times New Roman" charset="0"/>
                <a:ea typeface="Hannotate SC" panose="03000500000000000000" pitchFamily="66" charset="-122"/>
                <a:cs typeface="Times New Roman" charset="0"/>
              </a:rPr>
              <a:t>Indirect Search and Heavy Quark Physics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FBE222A-A88C-F240-AAFF-ADF677FD3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99" y="4279917"/>
            <a:ext cx="8184388" cy="75875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C7D594A-A912-6F4F-AA0F-1EC26C33AB46}"/>
              </a:ext>
            </a:extLst>
          </p:cNvPr>
          <p:cNvSpPr txBox="1"/>
          <p:nvPr/>
        </p:nvSpPr>
        <p:spPr>
          <a:xfrm>
            <a:off x="715617" y="3872166"/>
            <a:ext cx="392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Ali, Kramer, Zhu,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EPJC47, 625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006)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0372CB2-04A7-EB49-ADB1-1BF745C198C8}"/>
              </a:ext>
            </a:extLst>
          </p:cNvPr>
          <p:cNvSpPr/>
          <p:nvPr/>
        </p:nvSpPr>
        <p:spPr>
          <a:xfrm>
            <a:off x="1691499" y="5739805"/>
            <a:ext cx="8347157" cy="40011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Light-cone distribution amplitudes: basic inputs for heavy meson decays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2AB89BD-B7E4-FA43-8C48-5C8ABCE051FA}"/>
              </a:ext>
            </a:extLst>
          </p:cNvPr>
          <p:cNvSpPr/>
          <p:nvPr/>
        </p:nvSpPr>
        <p:spPr>
          <a:xfrm>
            <a:off x="6440557" y="4151574"/>
            <a:ext cx="715617" cy="1008669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8400D90-D764-924E-8C67-2BE249367A17}"/>
              </a:ext>
            </a:extLst>
          </p:cNvPr>
          <p:cNvSpPr/>
          <p:nvPr/>
        </p:nvSpPr>
        <p:spPr>
          <a:xfrm>
            <a:off x="7800413" y="4207592"/>
            <a:ext cx="715617" cy="1008669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3DE0CAB-D56B-0845-A6CB-4C9EED3046FB}"/>
              </a:ext>
            </a:extLst>
          </p:cNvPr>
          <p:cNvSpPr/>
          <p:nvPr/>
        </p:nvSpPr>
        <p:spPr>
          <a:xfrm>
            <a:off x="4444401" y="4197345"/>
            <a:ext cx="675874" cy="1008669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上弧形箭头 7">
            <a:extLst>
              <a:ext uri="{FF2B5EF4-FFF2-40B4-BE49-F238E27FC236}">
                <a16:creationId xmlns:a16="http://schemas.microsoft.com/office/drawing/2014/main" id="{A165B254-B737-7F4F-B49C-93F3292F021C}"/>
              </a:ext>
            </a:extLst>
          </p:cNvPr>
          <p:cNvSpPr/>
          <p:nvPr/>
        </p:nvSpPr>
        <p:spPr>
          <a:xfrm>
            <a:off x="4892781" y="5216261"/>
            <a:ext cx="1971831" cy="28358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7" name="上弧形箭头 16">
            <a:extLst>
              <a:ext uri="{FF2B5EF4-FFF2-40B4-BE49-F238E27FC236}">
                <a16:creationId xmlns:a16="http://schemas.microsoft.com/office/drawing/2014/main" id="{29407564-8FAB-B940-BC04-1A326037B0A6}"/>
              </a:ext>
            </a:extLst>
          </p:cNvPr>
          <p:cNvSpPr/>
          <p:nvPr/>
        </p:nvSpPr>
        <p:spPr>
          <a:xfrm flipV="1">
            <a:off x="4788940" y="3684048"/>
            <a:ext cx="3395755" cy="45937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037ADDA-0211-1F48-9948-07298DE87D17}"/>
              </a:ext>
            </a:extLst>
          </p:cNvPr>
          <p:cNvSpPr/>
          <p:nvPr/>
        </p:nvSpPr>
        <p:spPr>
          <a:xfrm>
            <a:off x="6081442" y="368750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LCSR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BC685FA-554D-DC42-958D-CF783D9EDE94}"/>
              </a:ext>
            </a:extLst>
          </p:cNvPr>
          <p:cNvSpPr/>
          <p:nvPr/>
        </p:nvSpPr>
        <p:spPr>
          <a:xfrm>
            <a:off x="5053899" y="5103577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B-meson LCSR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8F30DE1-27B3-1743-91E4-DB68540309E2}"/>
              </a:ext>
            </a:extLst>
          </p:cNvPr>
          <p:cNvSpPr txBox="1"/>
          <p:nvPr/>
        </p:nvSpPr>
        <p:spPr>
          <a:xfrm>
            <a:off x="7354111" y="6031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65A375B1-B873-1744-AD13-FFCE3A5B64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416684" cy="598488"/>
          </a:xfrm>
        </p:spPr>
        <p:txBody>
          <a:bodyPr/>
          <a:lstStyle/>
          <a:p>
            <a:r>
              <a:rPr kumimoji="1" lang="en-US" altLang="zh-CN" dirty="0">
                <a:latin typeface="Times New Roman" charset="0"/>
                <a:ea typeface="Hannotate SC" panose="03000500000000000000" pitchFamily="66" charset="-122"/>
                <a:cs typeface="Times New Roman" charset="0"/>
              </a:rPr>
              <a:t>PDF and LCDAs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34AE3A-671B-7740-8D5A-5B8A6F2D6432}"/>
              </a:ext>
            </a:extLst>
          </p:cNvPr>
          <p:cNvSpPr/>
          <p:nvPr/>
        </p:nvSpPr>
        <p:spPr>
          <a:xfrm>
            <a:off x="768612" y="113633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Similarity:</a:t>
            </a:r>
          </a:p>
          <a:p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1. Universal nonperturbative inputs</a:t>
            </a:r>
          </a:p>
          <a:p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2. infinite momentum frame, on the light-cone</a:t>
            </a:r>
          </a:p>
          <a:p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3. </a:t>
            </a:r>
            <a:r>
              <a:rPr kumimoji="1" lang="en-US" altLang="zh-CN" sz="2400" dirty="0" err="1">
                <a:latin typeface="Times New Roman" charset="0"/>
                <a:ea typeface="Times New Roman" charset="0"/>
                <a:cs typeface="Times New Roman" charset="0"/>
              </a:rPr>
              <a:t>Minkowski</a:t>
            </a: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 space, real time</a:t>
            </a:r>
          </a:p>
          <a:p>
            <a:endParaRPr kumimoji="1"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Difference: (related by GPD)</a:t>
            </a:r>
          </a:p>
          <a:p>
            <a:pPr lvl="1"/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PDF: amplitude square</a:t>
            </a:r>
          </a:p>
          <a:p>
            <a:pPr lvl="1"/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LCDAs: amplitude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D56661-F875-644F-A18F-187E4AC979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111" y="805131"/>
            <a:ext cx="3451733" cy="300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86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590977" cy="598488"/>
          </a:xfrm>
        </p:spPr>
        <p:txBody>
          <a:bodyPr/>
          <a:lstStyle/>
          <a:p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PDF and LCDAs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9A81B57-6049-694B-84CA-5A178982E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63" y="679618"/>
            <a:ext cx="3100263" cy="3335131"/>
          </a:xfrm>
          <a:prstGeom prst="rect">
            <a:avLst/>
          </a:prstGeom>
        </p:spPr>
      </p:pic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E92FE334-47AB-994C-8252-74F5BCA141A6}"/>
              </a:ext>
            </a:extLst>
          </p:cNvPr>
          <p:cNvCxnSpPr>
            <a:cxnSpLocks/>
          </p:cNvCxnSpPr>
          <p:nvPr/>
        </p:nvCxnSpPr>
        <p:spPr>
          <a:xfrm>
            <a:off x="4329531" y="2749777"/>
            <a:ext cx="1871965" cy="0"/>
          </a:xfrm>
          <a:prstGeom prst="line">
            <a:avLst/>
          </a:prstGeom>
          <a:ln w="101600" cmpd="sng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DBEB334C-0944-E248-8AB1-99EAF7BB4540}"/>
              </a:ext>
            </a:extLst>
          </p:cNvPr>
          <p:cNvSpPr/>
          <p:nvPr/>
        </p:nvSpPr>
        <p:spPr>
          <a:xfrm>
            <a:off x="4488557" y="896860"/>
            <a:ext cx="1335178" cy="1335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CTEQ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MSTW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NNPDF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ABM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929A9CD-9EE0-704B-B4D8-B5C6C454C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902" y="642145"/>
            <a:ext cx="3245783" cy="301545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FEC7BA0-099F-E24F-A897-DE1D9B9E797E}"/>
              </a:ext>
            </a:extLst>
          </p:cNvPr>
          <p:cNvSpPr/>
          <p:nvPr/>
        </p:nvSpPr>
        <p:spPr>
          <a:xfrm>
            <a:off x="3977298" y="3170691"/>
            <a:ext cx="3100263" cy="157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1912.10053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T.Hou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J.Gao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endParaRPr lang="zh-CN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E59F26B-4537-AC41-95F6-FC79DB562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434" y="3595140"/>
            <a:ext cx="3926203" cy="1134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E9F499D-B899-694B-B48E-090290454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5" y="5415653"/>
            <a:ext cx="4885418" cy="10393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7AD530D-5B92-7E4B-80E8-19EFFF74A8C6}"/>
              </a:ext>
            </a:extLst>
          </p:cNvPr>
          <p:cNvSpPr/>
          <p:nvPr/>
        </p:nvSpPr>
        <p:spPr>
          <a:xfrm>
            <a:off x="320127" y="4936289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/>
              <a:t>LCDAs: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179129B-F152-4D46-83C3-C94E1B1F4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90" y="5290389"/>
            <a:ext cx="4580964" cy="113357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703C852-5282-794A-87FD-2B3B2238225B}"/>
              </a:ext>
            </a:extLst>
          </p:cNvPr>
          <p:cNvSpPr/>
          <p:nvPr/>
        </p:nvSpPr>
        <p:spPr>
          <a:xfrm>
            <a:off x="1563453" y="4941769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QCD Sum Rules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05D44C3-B50F-4149-8F02-6143603CAF31}"/>
              </a:ext>
            </a:extLst>
          </p:cNvPr>
          <p:cNvSpPr/>
          <p:nvPr/>
        </p:nvSpPr>
        <p:spPr>
          <a:xfrm>
            <a:off x="5084708" y="4936289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Dyson-Schwinger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7696D58-66B3-CC49-B00B-A6AEDBDAB06F}"/>
              </a:ext>
            </a:extLst>
          </p:cNvPr>
          <p:cNvSpPr/>
          <p:nvPr/>
        </p:nvSpPr>
        <p:spPr>
          <a:xfrm>
            <a:off x="134652" y="2162518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/>
              <a:t>PDF:</a:t>
            </a:r>
          </a:p>
        </p:txBody>
      </p:sp>
    </p:spTree>
    <p:extLst>
      <p:ext uri="{BB962C8B-B14F-4D97-AF65-F5344CB8AC3E}">
        <p14:creationId xmlns:p14="http://schemas.microsoft.com/office/powerpoint/2010/main" val="20958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590977" cy="598488"/>
          </a:xfrm>
        </p:spPr>
        <p:txBody>
          <a:bodyPr/>
          <a:lstStyle/>
          <a:p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PDF From</a:t>
            </a:r>
            <a:r>
              <a:rPr kumimoji="1" lang="zh-CN" alt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First Principle?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2EB14F86-A7FB-1C46-BFC9-D184EAE44C88}"/>
              </a:ext>
            </a:extLst>
          </p:cNvPr>
          <p:cNvSpPr txBox="1">
            <a:spLocks/>
          </p:cNvSpPr>
          <p:nvPr/>
        </p:nvSpPr>
        <p:spPr>
          <a:xfrm>
            <a:off x="471908" y="1114111"/>
            <a:ext cx="8340421" cy="499984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Fitting Results rely on data</a:t>
            </a:r>
          </a:p>
          <a:p>
            <a:endParaRPr lang="en-US" altLang="zh-CN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First-principle calculation can cover regions where experiments cannot constrain so well </a:t>
            </a:r>
          </a:p>
          <a:p>
            <a:endParaRPr lang="en-US" altLang="zh-CN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altLang="zh-CN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The cost of improving calculations could be much lower than building large experiments.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zh-CN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182F015-225E-9444-A9A7-604DB7559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328" y="1103652"/>
            <a:ext cx="3194823" cy="332083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3579216-6DB4-3E45-9F85-3EAB8F90F280}"/>
              </a:ext>
            </a:extLst>
          </p:cNvPr>
          <p:cNvSpPr/>
          <p:nvPr/>
        </p:nvSpPr>
        <p:spPr>
          <a:xfrm>
            <a:off x="9420298" y="4669055"/>
            <a:ext cx="2299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PDF</a:t>
            </a:r>
            <a:r>
              <a:rPr lang="zh-CN" altLang="en-US" dirty="0"/>
              <a:t> </a:t>
            </a:r>
            <a:r>
              <a:rPr lang="en-US" altLang="zh-CN" dirty="0"/>
              <a:t>at large x gives dominant errors: important to study heavy particles. 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0DC46F0-B1C9-5044-BF98-2B37167EDAE6}"/>
              </a:ext>
            </a:extLst>
          </p:cNvPr>
          <p:cNvSpPr/>
          <p:nvPr/>
        </p:nvSpPr>
        <p:spPr>
          <a:xfrm>
            <a:off x="9595191" y="5853688"/>
            <a:ext cx="1483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i="1" dirty="0"/>
              <a:t>1705.04105v2</a:t>
            </a:r>
          </a:p>
        </p:txBody>
      </p:sp>
    </p:spTree>
    <p:extLst>
      <p:ext uri="{BB962C8B-B14F-4D97-AF65-F5344CB8AC3E}">
        <p14:creationId xmlns:p14="http://schemas.microsoft.com/office/powerpoint/2010/main" val="3622639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590977" cy="598488"/>
          </a:xfrm>
        </p:spPr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Lattice</a:t>
            </a:r>
            <a:r>
              <a:rPr lang="zh-CN" alt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QCD(K.G.Wilson,1974)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B537A14-CD7A-3F49-BE23-9485BBF22131}"/>
              </a:ext>
            </a:extLst>
          </p:cNvPr>
          <p:cNvSpPr txBox="1"/>
          <p:nvPr/>
        </p:nvSpPr>
        <p:spPr>
          <a:xfrm>
            <a:off x="1075351" y="1205822"/>
            <a:ext cx="48513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Numerical simulation in discretized Euclidean space-time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Finite volume (L should be large)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Finite lattice spacing (a should be small)</a:t>
            </a:r>
          </a:p>
          <a:p>
            <a:endParaRPr kumimoji="1"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360621A-BAC1-A843-9F64-15FE72AA520A}"/>
              </a:ext>
            </a:extLst>
          </p:cNvPr>
          <p:cNvSpPr/>
          <p:nvPr/>
        </p:nvSpPr>
        <p:spPr>
          <a:xfrm>
            <a:off x="436521" y="5055284"/>
            <a:ext cx="11612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Tremendous successes in hadron spectroscopy, decay constants, form factors, etc. 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662D303-BEA5-AB4A-936A-050B90330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726" y="1444619"/>
            <a:ext cx="2729923" cy="271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68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590977" cy="598488"/>
          </a:xfrm>
        </p:spPr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Lattice</a:t>
            </a:r>
            <a:r>
              <a:rPr lang="zh-CN" alt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QCD: PDF?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8585F6D-D65D-A24F-B97A-9DD23E1A6795}"/>
                  </a:ext>
                </a:extLst>
              </p:cNvPr>
              <p:cNvSpPr/>
              <p:nvPr/>
            </p:nvSpPr>
            <p:spPr>
              <a:xfrm>
                <a:off x="842461" y="964735"/>
                <a:ext cx="8774951" cy="4928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PDF and LCDAs:  </a:t>
                </a:r>
              </a:p>
              <a:p>
                <a:r>
                  <a:rPr kumimoji="1" lang="en-US" altLang="zh-CN" sz="2400" dirty="0" err="1">
                    <a:latin typeface="Times New Roman" charset="0"/>
                    <a:ea typeface="Times New Roman" charset="0"/>
                    <a:cs typeface="Times New Roman" charset="0"/>
                  </a:rPr>
                  <a:t>Minkowski</a:t>
                </a:r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 space, real time</a:t>
                </a:r>
              </a:p>
              <a:p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infinite momentum frame, on the light-cone</a:t>
                </a:r>
              </a:p>
              <a:p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Lattice QCD:</a:t>
                </a:r>
              </a:p>
              <a:p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Euclidean space, imaginary time (t=</a:t>
                </a:r>
                <a:r>
                  <a:rPr kumimoji="1" lang="en-US" altLang="zh-CN" sz="2400" dirty="0" err="1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*tau)</a:t>
                </a:r>
              </a:p>
              <a:p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Difficulty in time 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 =0,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1" lang="en-US" altLang="zh-CN" sz="2400" i="1" dirty="0">
                        <a:latin typeface="Cambria Math" charset="0"/>
                        <a:ea typeface="Times New Roman" charset="0"/>
                        <a:cs typeface="Times New Roman" charset="0"/>
                      </a:rPr>
                      <m:t>(0,0,0,0)</m:t>
                    </m:r>
                  </m:oMath>
                </a14:m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algn="ctr"/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sz="2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Unable to distinguish local operator and light-cone operator</a:t>
                </a:r>
              </a:p>
              <a:p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Sign problem in simulating real-time dynamics.</a:t>
                </a:r>
              </a:p>
            </p:txBody>
          </p:sp>
        </mc:Choice>
        <mc:Fallback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8585F6D-D65D-A24F-B97A-9DD23E1A67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61" y="964735"/>
                <a:ext cx="8774951" cy="4928529"/>
              </a:xfrm>
              <a:prstGeom prst="rect">
                <a:avLst/>
              </a:prstGeom>
              <a:blipFill>
                <a:blip r:embed="rId2"/>
                <a:stretch>
                  <a:fillRect l="-1156" t="-769" b="-17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89684D64-3745-4345-811D-E716DBA891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928" y="642145"/>
            <a:ext cx="3451733" cy="300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26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590977" cy="598488"/>
          </a:xfrm>
        </p:spPr>
        <p:txBody>
          <a:bodyPr/>
          <a:lstStyle/>
          <a:p>
            <a:r>
              <a:rPr lang="en-US" altLang="zh-CN" dirty="0" err="1">
                <a:latin typeface="Times New Roman" charset="0"/>
                <a:ea typeface="Times New Roman" charset="0"/>
                <a:cs typeface="Times New Roman" charset="0"/>
              </a:rPr>
              <a:t>LaMET</a:t>
            </a:r>
            <a:r>
              <a:rPr lang="zh-CN" altLang="en-US" dirty="0">
                <a:latin typeface="Times New Roman" charset="0"/>
                <a:ea typeface="Times New Roman" charset="0"/>
                <a:cs typeface="Times New Roman" charset="0"/>
              </a:rPr>
              <a:t>：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8D1C359-FA8C-7D49-9133-543DE318DA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51" y="811233"/>
            <a:ext cx="2764261" cy="240569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272DDFF-79D1-7242-B4E5-1F21E0072265}"/>
              </a:ext>
            </a:extLst>
          </p:cNvPr>
          <p:cNvSpPr/>
          <p:nvPr/>
        </p:nvSpPr>
        <p:spPr>
          <a:xfrm>
            <a:off x="1356727" y="3673137"/>
            <a:ext cx="2337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charset="0"/>
              </a:rPr>
              <a:t>PDF: </a:t>
            </a:r>
          </a:p>
          <a:p>
            <a:r>
              <a:rPr lang="en-US" altLang="zh-CN" dirty="0">
                <a:latin typeface="Helvetica" charset="0"/>
              </a:rPr>
              <a:t>light-cone separation;</a:t>
            </a:r>
          </a:p>
          <a:p>
            <a:r>
              <a:rPr lang="en-US" altLang="zh-CN" dirty="0">
                <a:solidFill>
                  <a:srgbClr val="C00000"/>
                </a:solidFill>
                <a:latin typeface="Helvetica" charset="0"/>
              </a:rPr>
              <a:t>Cannot be calculated on the lattice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5389952-CDC6-EC4C-B619-FC143D4DC4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841" y="907343"/>
            <a:ext cx="2725517" cy="235758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DFF8F8A-30FD-7A4D-B604-25F2E079E0C4}"/>
              </a:ext>
            </a:extLst>
          </p:cNvPr>
          <p:cNvSpPr/>
          <p:nvPr/>
        </p:nvSpPr>
        <p:spPr>
          <a:xfrm>
            <a:off x="8433944" y="3869559"/>
            <a:ext cx="2416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charset="0"/>
              </a:rPr>
              <a:t>Quasi-PDF :</a:t>
            </a:r>
          </a:p>
          <a:p>
            <a:r>
              <a:rPr lang="en-US" altLang="zh-CN" dirty="0">
                <a:latin typeface="Helvetica" charset="0"/>
              </a:rPr>
              <a:t>Equal-time correlation;</a:t>
            </a:r>
          </a:p>
          <a:p>
            <a:r>
              <a:rPr lang="en-US" altLang="zh-CN" dirty="0">
                <a:solidFill>
                  <a:srgbClr val="C00000"/>
                </a:solidFill>
                <a:latin typeface="Helvetica" charset="0"/>
              </a:rPr>
              <a:t>Directly calculable on the lattice</a:t>
            </a:r>
          </a:p>
        </p:txBody>
      </p:sp>
      <p:grpSp>
        <p:nvGrpSpPr>
          <p:cNvPr id="17" name="组 11">
            <a:extLst>
              <a:ext uri="{FF2B5EF4-FFF2-40B4-BE49-F238E27FC236}">
                <a16:creationId xmlns:a16="http://schemas.microsoft.com/office/drawing/2014/main" id="{F6748FF7-AF31-8F46-A002-931EC77DCBF9}"/>
              </a:ext>
            </a:extLst>
          </p:cNvPr>
          <p:cNvGrpSpPr/>
          <p:nvPr/>
        </p:nvGrpSpPr>
        <p:grpSpPr>
          <a:xfrm>
            <a:off x="5054973" y="3319982"/>
            <a:ext cx="2082054" cy="2030501"/>
            <a:chOff x="3184204" y="2260751"/>
            <a:chExt cx="2082054" cy="203050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6FD4CA3-87B6-104A-9964-339656B00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204" y="2260751"/>
              <a:ext cx="2082054" cy="2030501"/>
            </a:xfrm>
            <a:prstGeom prst="rect">
              <a:avLst/>
            </a:prstGeom>
          </p:spPr>
        </p:pic>
        <p:grpSp>
          <p:nvGrpSpPr>
            <p:cNvPr id="19" name="组 13">
              <a:extLst>
                <a:ext uri="{FF2B5EF4-FFF2-40B4-BE49-F238E27FC236}">
                  <a16:creationId xmlns:a16="http://schemas.microsoft.com/office/drawing/2014/main" id="{9451B398-D71F-944C-B542-D9323522D7A9}"/>
                </a:ext>
              </a:extLst>
            </p:cNvPr>
            <p:cNvGrpSpPr/>
            <p:nvPr/>
          </p:nvGrpSpPr>
          <p:grpSpPr>
            <a:xfrm>
              <a:off x="3708322" y="3214071"/>
              <a:ext cx="884621" cy="201618"/>
              <a:chOff x="3708322" y="3214071"/>
              <a:chExt cx="884621" cy="201618"/>
            </a:xfrm>
          </p:grpSpPr>
          <p:cxnSp>
            <p:nvCxnSpPr>
              <p:cNvPr id="20" name="直线连接符 19">
                <a:extLst>
                  <a:ext uri="{FF2B5EF4-FFF2-40B4-BE49-F238E27FC236}">
                    <a16:creationId xmlns:a16="http://schemas.microsoft.com/office/drawing/2014/main" id="{9914BC7E-DEC5-0B49-8E44-CC4BF43C20DE}"/>
                  </a:ext>
                </a:extLst>
              </p:cNvPr>
              <p:cNvCxnSpPr/>
              <p:nvPr/>
            </p:nvCxnSpPr>
            <p:spPr>
              <a:xfrm>
                <a:off x="3806955" y="3313324"/>
                <a:ext cx="785988" cy="0"/>
              </a:xfrm>
              <a:prstGeom prst="line">
                <a:avLst/>
              </a:prstGeom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6A9BF7C-424A-1D42-BBD6-ACDB8C658154}"/>
                  </a:ext>
                </a:extLst>
              </p:cNvPr>
              <p:cNvSpPr/>
              <p:nvPr/>
            </p:nvSpPr>
            <p:spPr>
              <a:xfrm>
                <a:off x="4395676" y="3214071"/>
                <a:ext cx="197267" cy="19850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B56536F-4CAB-6643-B657-7144D0FC4E08}"/>
                  </a:ext>
                </a:extLst>
              </p:cNvPr>
              <p:cNvSpPr/>
              <p:nvPr/>
            </p:nvSpPr>
            <p:spPr>
              <a:xfrm>
                <a:off x="3708322" y="3217183"/>
                <a:ext cx="197267" cy="19850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20BB3934-93CA-7241-92DE-1DB435A9072E}"/>
              </a:ext>
            </a:extLst>
          </p:cNvPr>
          <p:cNvSpPr/>
          <p:nvPr/>
        </p:nvSpPr>
        <p:spPr>
          <a:xfrm>
            <a:off x="5554543" y="4658753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Helvetica" charset="0"/>
              </a:rPr>
              <a:t>Lorentz boost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DCCA487-79CC-B74C-97D5-967701519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411" y="5476012"/>
            <a:ext cx="5980563" cy="70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C5EBB367-AC60-534C-8594-67AB13550BFA}"/>
              </a:ext>
            </a:extLst>
          </p:cNvPr>
          <p:cNvCxnSpPr/>
          <p:nvPr/>
        </p:nvCxnSpPr>
        <p:spPr>
          <a:xfrm>
            <a:off x="3696637" y="2687347"/>
            <a:ext cx="1492624" cy="853175"/>
          </a:xfrm>
          <a:prstGeom prst="line">
            <a:avLst/>
          </a:prstGeom>
          <a:ln w="63500"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B05CD781-AC6C-724C-8E25-816CD23C5D76}"/>
              </a:ext>
            </a:extLst>
          </p:cNvPr>
          <p:cNvCxnSpPr>
            <a:cxnSpLocks/>
          </p:cNvCxnSpPr>
          <p:nvPr/>
        </p:nvCxnSpPr>
        <p:spPr>
          <a:xfrm flipH="1">
            <a:off x="6549927" y="2275478"/>
            <a:ext cx="2231505" cy="1982431"/>
          </a:xfrm>
          <a:prstGeom prst="line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0F997573-DC59-4B49-BD87-C3D172B7209D}"/>
              </a:ext>
            </a:extLst>
          </p:cNvPr>
          <p:cNvSpPr/>
          <p:nvPr/>
        </p:nvSpPr>
        <p:spPr>
          <a:xfrm>
            <a:off x="319056" y="567743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D7B2ED6-E8D5-5649-B96C-C023BCCF37AF}"/>
              </a:ext>
            </a:extLst>
          </p:cNvPr>
          <p:cNvSpPr/>
          <p:nvPr/>
        </p:nvSpPr>
        <p:spPr>
          <a:xfrm>
            <a:off x="4221605" y="1212133"/>
            <a:ext cx="336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Ji,PRL110, 262002(2013)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8270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590977" cy="598488"/>
          </a:xfrm>
        </p:spPr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PDF in </a:t>
            </a:r>
            <a:r>
              <a:rPr lang="en-US" altLang="zh-CN" dirty="0" err="1">
                <a:latin typeface="Times New Roman" charset="0"/>
                <a:ea typeface="Times New Roman" charset="0"/>
                <a:cs typeface="Times New Roman" charset="0"/>
              </a:rPr>
              <a:t>LaMET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974C61E1-D58D-D84E-93C2-72FAF07B129E}"/>
              </a:ext>
            </a:extLst>
          </p:cNvPr>
          <p:cNvSpPr txBox="1"/>
          <p:nvPr/>
        </p:nvSpPr>
        <p:spPr>
          <a:xfrm>
            <a:off x="1988871" y="2498382"/>
            <a:ext cx="9898329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n-US" altLang="zh-CN" sz="2800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Lattice QCD calculations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n-US" altLang="zh-CN" sz="2800" dirty="0">
                <a:latin typeface="Times New Roman" charset="0"/>
                <a:ea typeface="Times New Roman" charset="0"/>
                <a:cs typeface="Times New Roman" charset="0"/>
              </a:rPr>
              <a:t>Matching: perturbative corrections to Z</a:t>
            </a:r>
            <a:endParaRPr lang="en-US" altLang="zh-CN" sz="2800" dirty="0">
              <a:solidFill>
                <a:srgbClr val="7030A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n-US" altLang="zh-CN" sz="28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Formalism: factorization, renormalization, power corrections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FF094D6-F363-354D-9D57-CD556266E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3882" y="1263313"/>
            <a:ext cx="7590976" cy="89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982972-A65B-DD41-8621-CE936F65187E}"/>
              </a:ext>
            </a:extLst>
          </p:cNvPr>
          <p:cNvSpPr/>
          <p:nvPr/>
        </p:nvSpPr>
        <p:spPr>
          <a:xfrm>
            <a:off x="2033881" y="4725707"/>
            <a:ext cx="8963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Many Progress has been made on quasi PDFs in the three directions, see Reviews: </a:t>
            </a:r>
          </a:p>
          <a:p>
            <a:r>
              <a:rPr lang="pt-BR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Alexandrou</a:t>
            </a:r>
            <a:r>
              <a:rPr lang="pt-BR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1811.07248, </a:t>
            </a:r>
            <a:r>
              <a:rPr lang="pt-BR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Adv.High</a:t>
            </a:r>
            <a:r>
              <a:rPr lang="pt-BR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</a:t>
            </a:r>
            <a:r>
              <a:rPr lang="pt-BR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pt-BR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2019 ,3036904 (2019) </a:t>
            </a:r>
          </a:p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Ji, </a:t>
            </a:r>
            <a:r>
              <a:rPr lang="pt-BR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2004.03543, to be published in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Rev.Mod.Phy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BR" altLang="zh-C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26368BB-50CB-C446-A2C0-F462F56909FA}"/>
              </a:ext>
            </a:extLst>
          </p:cNvPr>
          <p:cNvSpPr/>
          <p:nvPr/>
        </p:nvSpPr>
        <p:spPr>
          <a:xfrm>
            <a:off x="2033881" y="1263313"/>
            <a:ext cx="1545898" cy="868980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5AC0A3-BA60-EF44-A994-DBC805BE5AFC}"/>
              </a:ext>
            </a:extLst>
          </p:cNvPr>
          <p:cNvSpPr/>
          <p:nvPr/>
        </p:nvSpPr>
        <p:spPr>
          <a:xfrm>
            <a:off x="4470400" y="1263313"/>
            <a:ext cx="1191098" cy="86898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A68F46B-2553-9F47-9005-03B23D49D293}"/>
              </a:ext>
            </a:extLst>
          </p:cNvPr>
          <p:cNvSpPr/>
          <p:nvPr/>
        </p:nvSpPr>
        <p:spPr>
          <a:xfrm>
            <a:off x="6692630" y="1263314"/>
            <a:ext cx="2932228" cy="868980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669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871508" cy="598488"/>
          </a:xfrm>
        </p:spPr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PDF in </a:t>
            </a:r>
            <a:r>
              <a:rPr lang="en-US" altLang="zh-CN" dirty="0" err="1">
                <a:latin typeface="Times New Roman" charset="0"/>
                <a:ea typeface="Times New Roman" charset="0"/>
                <a:cs typeface="Times New Roman" charset="0"/>
              </a:rPr>
              <a:t>LaMET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A9755A0-2FB6-994B-94DE-023FA2EAB467}"/>
              </a:ext>
            </a:extLst>
          </p:cNvPr>
          <p:cNvSpPr txBox="1"/>
          <p:nvPr/>
        </p:nvSpPr>
        <p:spPr>
          <a:xfrm>
            <a:off x="446908" y="1765256"/>
            <a:ext cx="9701718" cy="405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accent6"/>
                </a:solidFill>
              </a:rPr>
              <a:t>Lattice Parton Physics Project (LP3) Collaboration </a:t>
            </a:r>
            <a:endParaRPr lang="en-US" altLang="zh-CN" dirty="0">
              <a:solidFill>
                <a:schemeClr val="accent6"/>
              </a:solidFill>
            </a:endParaRPr>
          </a:p>
          <a:p>
            <a:pPr lvl="1"/>
            <a:r>
              <a:rPr lang="en-US" altLang="zh-CN" dirty="0">
                <a:solidFill>
                  <a:schemeClr val="accent6"/>
                </a:solidFill>
              </a:rPr>
              <a:t>J.W. Chen, T. Ishikawa, L. </a:t>
            </a:r>
            <a:r>
              <a:rPr lang="en-US" altLang="zh-CN" dirty="0" err="1">
                <a:solidFill>
                  <a:schemeClr val="accent6"/>
                </a:solidFill>
              </a:rPr>
              <a:t>Jin</a:t>
            </a:r>
            <a:r>
              <a:rPr lang="en-US" altLang="zh-CN" dirty="0">
                <a:solidFill>
                  <a:schemeClr val="accent6"/>
                </a:solidFill>
              </a:rPr>
              <a:t>, R.-Z. Li, H.-W. Lin, Y.-S. Liu, A. Schaefer, Y.-B. Yang, J.-H. Zhang, R. Zhang, and Y. Zhao, et al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zh-CN" b="1" dirty="0"/>
              <a:t>European Twisted Mass Collaboration (ETMC)</a:t>
            </a:r>
          </a:p>
          <a:p>
            <a:pPr lvl="1"/>
            <a:r>
              <a:rPr lang="en-US" altLang="zh-CN" dirty="0"/>
              <a:t>C. </a:t>
            </a:r>
            <a:r>
              <a:rPr lang="en-US" altLang="zh-CN" dirty="0" err="1"/>
              <a:t>Alexandrou</a:t>
            </a:r>
            <a:r>
              <a:rPr lang="en-US" altLang="zh-CN" dirty="0"/>
              <a:t> (U. Cyprus) , M. </a:t>
            </a:r>
            <a:r>
              <a:rPr lang="en-US" altLang="zh-CN" dirty="0" err="1"/>
              <a:t>Constantinou</a:t>
            </a:r>
            <a:r>
              <a:rPr lang="en-US" altLang="zh-CN" dirty="0"/>
              <a:t> (Temple U.), </a:t>
            </a:r>
            <a:r>
              <a:rPr lang="en-US" altLang="zh-CN" dirty="0" err="1"/>
              <a:t>K.Cichy</a:t>
            </a:r>
            <a:r>
              <a:rPr lang="en-US" altLang="zh-CN" dirty="0"/>
              <a:t> (Adam    Mickiewicz U.), K. Jansen (NIC, DESY), F. Steffens (Bonn U.), et al.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zh-CN" b="1" dirty="0"/>
              <a:t>DESY, </a:t>
            </a:r>
            <a:r>
              <a:rPr lang="en-US" altLang="zh-CN" b="1" dirty="0" err="1"/>
              <a:t>Zeuthen</a:t>
            </a:r>
            <a:r>
              <a:rPr lang="en-US" altLang="zh-CN" b="1" dirty="0"/>
              <a:t> </a:t>
            </a:r>
            <a:r>
              <a:rPr lang="en-US" altLang="zh-CN" dirty="0"/>
              <a:t>J. Green, et al.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zh-CN" b="1" dirty="0"/>
              <a:t>Brookhaven group</a:t>
            </a:r>
          </a:p>
          <a:p>
            <a:pPr lvl="1"/>
            <a:r>
              <a:rPr lang="en-US" altLang="zh-CN" dirty="0"/>
              <a:t>T. </a:t>
            </a:r>
            <a:r>
              <a:rPr lang="en-US" altLang="zh-CN" dirty="0" err="1"/>
              <a:t>Izubuchi</a:t>
            </a:r>
            <a:r>
              <a:rPr lang="en-US" altLang="zh-CN" dirty="0"/>
              <a:t>, K. </a:t>
            </a:r>
            <a:r>
              <a:rPr lang="en-US" altLang="zh-CN" dirty="0" err="1"/>
              <a:t>Kallidonis</a:t>
            </a:r>
            <a:r>
              <a:rPr lang="en-US" altLang="zh-CN" dirty="0"/>
              <a:t>, N. </a:t>
            </a:r>
            <a:r>
              <a:rPr lang="en-US" altLang="zh-CN" dirty="0" err="1"/>
              <a:t>Karthik</a:t>
            </a:r>
            <a:r>
              <a:rPr lang="en-US" altLang="zh-CN" dirty="0"/>
              <a:t>, S. </a:t>
            </a:r>
            <a:r>
              <a:rPr lang="en-US" altLang="zh-CN" dirty="0" err="1"/>
              <a:t>Mukherje</a:t>
            </a:r>
            <a:r>
              <a:rPr lang="en-US" altLang="zh-CN" dirty="0"/>
              <a:t>, P. </a:t>
            </a:r>
            <a:r>
              <a:rPr lang="en-US" altLang="zh-CN" dirty="0" err="1"/>
              <a:t>Petreczky</a:t>
            </a:r>
            <a:r>
              <a:rPr lang="en-US" altLang="zh-CN" dirty="0"/>
              <a:t>, C. </a:t>
            </a:r>
            <a:r>
              <a:rPr lang="en-US" altLang="zh-CN" dirty="0" err="1"/>
              <a:t>Schugert</a:t>
            </a:r>
            <a:r>
              <a:rPr lang="en-US" altLang="zh-CN" dirty="0"/>
              <a:t>, S. </a:t>
            </a:r>
            <a:r>
              <a:rPr lang="en-US" altLang="zh-CN" dirty="0" err="1"/>
              <a:t>Syritsyn</a:t>
            </a:r>
            <a:r>
              <a:rPr lang="en-US" altLang="zh-CN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/>
              <a:t>MSU group</a:t>
            </a:r>
          </a:p>
          <a:p>
            <a:r>
              <a:rPr lang="en-US" altLang="zh-CN" b="1" dirty="0"/>
              <a:t>        </a:t>
            </a:r>
            <a:r>
              <a:rPr lang="en-US" altLang="zh-CN" dirty="0"/>
              <a:t>H.-W. Lin</a:t>
            </a:r>
            <a:endParaRPr lang="en-US" altLang="zh-CN" b="1" dirty="0"/>
          </a:p>
          <a:p>
            <a:pPr marL="285750" indent="-285750">
              <a:buFont typeface="Wingdings" charset="2"/>
              <a:buChar char="Ø"/>
            </a:pPr>
            <a:r>
              <a:rPr lang="en-US" altLang="zh-CN" b="1" dirty="0"/>
              <a:t>Lattice Parton Collaboration (LPC)</a:t>
            </a:r>
            <a:endParaRPr lang="en-US" altLang="zh-CN" dirty="0"/>
          </a:p>
          <a:p>
            <a:pPr lvl="1"/>
            <a:r>
              <a:rPr lang="en-US" altLang="zh-CN" dirty="0" err="1"/>
              <a:t>X.Ji</a:t>
            </a:r>
            <a:r>
              <a:rPr lang="en-US" altLang="zh-CN" dirty="0"/>
              <a:t>, </a:t>
            </a:r>
            <a:r>
              <a:rPr lang="en-US" altLang="zh-CN" dirty="0" err="1"/>
              <a:t>P.Sun</a:t>
            </a:r>
            <a:r>
              <a:rPr lang="en-US" altLang="zh-CN" dirty="0"/>
              <a:t>, </a:t>
            </a:r>
            <a:r>
              <a:rPr lang="en-US" altLang="zh-CN" dirty="0" err="1"/>
              <a:t>A.Schafer</a:t>
            </a:r>
            <a:r>
              <a:rPr lang="en-US" altLang="zh-CN" dirty="0"/>
              <a:t>, </a:t>
            </a:r>
            <a:r>
              <a:rPr lang="en-US" altLang="zh-CN" dirty="0" err="1"/>
              <a:t>W.Wang</a:t>
            </a:r>
            <a:r>
              <a:rPr lang="en-US" altLang="zh-CN" dirty="0"/>
              <a:t>, </a:t>
            </a:r>
            <a:r>
              <a:rPr lang="en-US" altLang="zh-CN" dirty="0" err="1"/>
              <a:t>Y.Yang</a:t>
            </a:r>
            <a:r>
              <a:rPr lang="en-US" altLang="zh-CN" dirty="0"/>
              <a:t>, </a:t>
            </a:r>
            <a:r>
              <a:rPr lang="en-US" altLang="zh-CN" dirty="0" err="1"/>
              <a:t>J.Zhang</a:t>
            </a:r>
            <a:r>
              <a:rPr lang="en-US" altLang="zh-CN" dirty="0"/>
              <a:t>, et al</a:t>
            </a:r>
            <a:endParaRPr kumimoji="1" lang="zh-CN" altLang="en-US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/>
              <a:t>…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E2C421F-2873-4A40-B4B2-613EDFECD9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035" y="4592264"/>
            <a:ext cx="2687762" cy="1791841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D6C343EA-720D-CF49-83F0-A97E8F333F0D}"/>
              </a:ext>
            </a:extLst>
          </p:cNvPr>
          <p:cNvSpPr txBox="1"/>
          <p:nvPr/>
        </p:nvSpPr>
        <p:spPr>
          <a:xfrm>
            <a:off x="446908" y="889000"/>
            <a:ext cx="753504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1: LQCD calculation of quasi-PDF/quasi-DAs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3908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871508" cy="598488"/>
          </a:xfrm>
        </p:spPr>
        <p:txBody>
          <a:bodyPr/>
          <a:lstStyle/>
          <a:p>
            <a:r>
              <a:rPr lang="en-US" altLang="zh-CN" dirty="0"/>
              <a:t>PDF in </a:t>
            </a:r>
            <a:r>
              <a:rPr lang="en-US" altLang="zh-CN" dirty="0" err="1"/>
              <a:t>LaMET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A9755A0-2FB6-994B-94DE-023FA2EAB467}"/>
              </a:ext>
            </a:extLst>
          </p:cNvPr>
          <p:cNvSpPr txBox="1"/>
          <p:nvPr/>
        </p:nvSpPr>
        <p:spPr>
          <a:xfrm>
            <a:off x="446908" y="889000"/>
            <a:ext cx="970171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1: LQCD calculation of quasi-PDF</a:t>
            </a:r>
            <a:endParaRPr lang="zh-CN" altLang="en-US" sz="2400" dirty="0"/>
          </a:p>
        </p:txBody>
      </p:sp>
      <p:grpSp>
        <p:nvGrpSpPr>
          <p:cNvPr id="45" name="组合 47">
            <a:extLst>
              <a:ext uri="{FF2B5EF4-FFF2-40B4-BE49-F238E27FC236}">
                <a16:creationId xmlns:a16="http://schemas.microsoft.com/office/drawing/2014/main" id="{AF222B31-8D69-7E4C-854D-AE719C1BFF96}"/>
              </a:ext>
            </a:extLst>
          </p:cNvPr>
          <p:cNvGrpSpPr>
            <a:grpSpLocks/>
          </p:cNvGrpSpPr>
          <p:nvPr/>
        </p:nvGrpSpPr>
        <p:grpSpPr bwMode="auto">
          <a:xfrm>
            <a:off x="2294527" y="1564324"/>
            <a:ext cx="7316402" cy="2991415"/>
            <a:chOff x="1583468" y="2199428"/>
            <a:chExt cx="5551551" cy="2624006"/>
          </a:xfrm>
        </p:grpSpPr>
        <p:grpSp>
          <p:nvGrpSpPr>
            <p:cNvPr id="46" name="组合 27">
              <a:extLst>
                <a:ext uri="{FF2B5EF4-FFF2-40B4-BE49-F238E27FC236}">
                  <a16:creationId xmlns:a16="http://schemas.microsoft.com/office/drawing/2014/main" id="{3AB19AB3-6E94-0A43-B20E-4AD9802799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468" y="2204864"/>
              <a:ext cx="5310833" cy="2596546"/>
              <a:chOff x="503348" y="2128598"/>
              <a:chExt cx="5310833" cy="2596546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7AC11915-9CEA-0D4E-B7D4-DAB075AF6E31}"/>
                  </a:ext>
                </a:extLst>
              </p:cNvPr>
              <p:cNvSpPr/>
              <p:nvPr/>
            </p:nvSpPr>
            <p:spPr>
              <a:xfrm>
                <a:off x="503348" y="3068302"/>
                <a:ext cx="481518" cy="16567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d</a:t>
                </a:r>
              </a:p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52" name="弧形 2">
                <a:extLst>
                  <a:ext uri="{FF2B5EF4-FFF2-40B4-BE49-F238E27FC236}">
                    <a16:creationId xmlns:a16="http://schemas.microsoft.com/office/drawing/2014/main" id="{288CFE67-66C3-A04D-8931-78A0CCBF939F}"/>
                  </a:ext>
                </a:extLst>
              </p:cNvPr>
              <p:cNvSpPr/>
              <p:nvPr/>
            </p:nvSpPr>
            <p:spPr>
              <a:xfrm>
                <a:off x="760374" y="2128689"/>
                <a:ext cx="4880246" cy="2089256"/>
              </a:xfrm>
              <a:prstGeom prst="arc">
                <a:avLst>
                  <a:gd name="adj1" fmla="val 10839120"/>
                  <a:gd name="adj2" fmla="val 16481186"/>
                </a:avLst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53" name="直接连接符 4">
                <a:extLst>
                  <a:ext uri="{FF2B5EF4-FFF2-40B4-BE49-F238E27FC236}">
                    <a16:creationId xmlns:a16="http://schemas.microsoft.com/office/drawing/2014/main" id="{E805BE73-0AC0-1642-9C0C-4687DA8E41BD}"/>
                  </a:ext>
                </a:extLst>
              </p:cNvPr>
              <p:cNvCxnSpPr>
                <a:cxnSpLocks/>
                <a:stCxn id="51" idx="6"/>
              </p:cNvCxnSpPr>
              <p:nvPr/>
            </p:nvCxnSpPr>
            <p:spPr>
              <a:xfrm>
                <a:off x="984866" y="3897372"/>
                <a:ext cx="4634065" cy="22109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87C3EDC4-869C-8747-9AF1-9B152CA2375B}"/>
                  </a:ext>
                </a:extLst>
              </p:cNvPr>
              <p:cNvSpPr/>
              <p:nvPr/>
            </p:nvSpPr>
            <p:spPr>
              <a:xfrm>
                <a:off x="3262314" y="2128689"/>
                <a:ext cx="65070" cy="93546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55" name="直接连接符 10">
                <a:extLst>
                  <a:ext uri="{FF2B5EF4-FFF2-40B4-BE49-F238E27FC236}">
                    <a16:creationId xmlns:a16="http://schemas.microsoft.com/office/drawing/2014/main" id="{8F64AFF7-4302-B74F-92E8-033DD8B1CA23}"/>
                  </a:ext>
                </a:extLst>
              </p:cNvPr>
              <p:cNvCxnSpPr>
                <a:cxnSpLocks/>
                <a:stCxn id="54" idx="2"/>
                <a:endCxn id="49" idx="0"/>
              </p:cNvCxnSpPr>
              <p:nvPr/>
            </p:nvCxnSpPr>
            <p:spPr>
              <a:xfrm>
                <a:off x="3294849" y="3064156"/>
                <a:ext cx="2519291" cy="26254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7" name="直接箭头连接符 26">
              <a:extLst>
                <a:ext uri="{FF2B5EF4-FFF2-40B4-BE49-F238E27FC236}">
                  <a16:creationId xmlns:a16="http://schemas.microsoft.com/office/drawing/2014/main" id="{8710EA13-8680-714B-98EB-741136DB95A1}"/>
                </a:ext>
              </a:extLst>
            </p:cNvPr>
            <p:cNvCxnSpPr>
              <a:cxnSpLocks/>
              <a:stCxn id="51" idx="4"/>
              <a:endCxn id="49" idx="4"/>
            </p:cNvCxnSpPr>
            <p:nvPr/>
          </p:nvCxnSpPr>
          <p:spPr>
            <a:xfrm>
              <a:off x="1824227" y="4801325"/>
              <a:ext cx="5070033" cy="22109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文本框 33">
              <a:extLst>
                <a:ext uri="{FF2B5EF4-FFF2-40B4-BE49-F238E27FC236}">
                  <a16:creationId xmlns:a16="http://schemas.microsoft.com/office/drawing/2014/main" id="{2D1E8F02-2FD4-E041-8E5A-31A91AB4F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764" y="2199428"/>
              <a:ext cx="18364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/>
                <a:t>Propagate</a:t>
              </a:r>
              <a:r>
                <a:rPr lang="en-US" altLang="zh-CN" sz="2400"/>
                <a:t> </a:t>
              </a:r>
              <a:endParaRPr lang="zh-CN" altLang="en-US" sz="2400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FAD3B2D1-2B22-C543-B826-03B1C5D377AF}"/>
                </a:ext>
              </a:extLst>
            </p:cNvPr>
            <p:cNvSpPr/>
            <p:nvPr/>
          </p:nvSpPr>
          <p:spPr>
            <a:xfrm>
              <a:off x="6653501" y="3166676"/>
              <a:ext cx="481518" cy="16567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d</a:t>
              </a:r>
            </a:p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50" name="文本框 42">
              <a:extLst>
                <a:ext uri="{FF2B5EF4-FFF2-40B4-BE49-F238E27FC236}">
                  <a16:creationId xmlns:a16="http://schemas.microsoft.com/office/drawing/2014/main" id="{230C21D6-C738-2D47-8AB6-BE3C9032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3712" y="2286285"/>
              <a:ext cx="1091664" cy="598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</p:grpSp>
      <p:grpSp>
        <p:nvGrpSpPr>
          <p:cNvPr id="56" name="组合 141">
            <a:extLst>
              <a:ext uri="{FF2B5EF4-FFF2-40B4-BE49-F238E27FC236}">
                <a16:creationId xmlns:a16="http://schemas.microsoft.com/office/drawing/2014/main" id="{6CF5BF24-CFC4-C943-A252-BCDE2853DF17}"/>
              </a:ext>
            </a:extLst>
          </p:cNvPr>
          <p:cNvGrpSpPr>
            <a:grpSpLocks/>
          </p:cNvGrpSpPr>
          <p:nvPr/>
        </p:nvGrpSpPr>
        <p:grpSpPr bwMode="auto">
          <a:xfrm>
            <a:off x="3840682" y="4982421"/>
            <a:ext cx="5099602" cy="1280504"/>
            <a:chOff x="1583468" y="3145226"/>
            <a:chExt cx="5551551" cy="1678208"/>
          </a:xfrm>
        </p:grpSpPr>
        <p:grpSp>
          <p:nvGrpSpPr>
            <p:cNvPr id="57" name="组合 142">
              <a:extLst>
                <a:ext uri="{FF2B5EF4-FFF2-40B4-BE49-F238E27FC236}">
                  <a16:creationId xmlns:a16="http://schemas.microsoft.com/office/drawing/2014/main" id="{A1007B4D-11C9-4A46-81C4-AC95CAB17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468" y="3145226"/>
              <a:ext cx="5311339" cy="1655870"/>
              <a:chOff x="503348" y="3068960"/>
              <a:chExt cx="5311339" cy="1655870"/>
            </a:xfrm>
          </p:grpSpPr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C14DE5C2-7045-F341-B20C-BE1135AE910B}"/>
                  </a:ext>
                </a:extLst>
              </p:cNvPr>
              <p:cNvSpPr/>
              <p:nvPr/>
            </p:nvSpPr>
            <p:spPr>
              <a:xfrm>
                <a:off x="503348" y="3068960"/>
                <a:ext cx="481906" cy="165587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d</a:t>
                </a:r>
              </a:p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61" name="直接连接符 149">
                <a:extLst>
                  <a:ext uri="{FF2B5EF4-FFF2-40B4-BE49-F238E27FC236}">
                    <a16:creationId xmlns:a16="http://schemas.microsoft.com/office/drawing/2014/main" id="{BFDA6D24-8494-904F-8B4F-0002D483D3E2}"/>
                  </a:ext>
                </a:extLst>
              </p:cNvPr>
              <p:cNvCxnSpPr>
                <a:cxnSpLocks/>
                <a:stCxn id="60" idx="6"/>
              </p:cNvCxnSpPr>
              <p:nvPr/>
            </p:nvCxnSpPr>
            <p:spPr>
              <a:xfrm>
                <a:off x="985254" y="3896895"/>
                <a:ext cx="4635189" cy="22337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151">
                <a:extLst>
                  <a:ext uri="{FF2B5EF4-FFF2-40B4-BE49-F238E27FC236}">
                    <a16:creationId xmlns:a16="http://schemas.microsoft.com/office/drawing/2014/main" id="{861E4020-C23C-BA45-858B-DC2BFA940A96}"/>
                  </a:ext>
                </a:extLst>
              </p:cNvPr>
              <p:cNvCxnSpPr>
                <a:cxnSpLocks/>
                <a:stCxn id="60" idx="0"/>
                <a:endCxn id="59" idx="0"/>
              </p:cNvCxnSpPr>
              <p:nvPr/>
            </p:nvCxnSpPr>
            <p:spPr>
              <a:xfrm>
                <a:off x="743559" y="3068960"/>
                <a:ext cx="5071128" cy="22337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58" name="直接箭头连接符 143">
              <a:extLst>
                <a:ext uri="{FF2B5EF4-FFF2-40B4-BE49-F238E27FC236}">
                  <a16:creationId xmlns:a16="http://schemas.microsoft.com/office/drawing/2014/main" id="{2A95F1A6-B90D-1E46-9C77-FA0F7CBCDC1E}"/>
                </a:ext>
              </a:extLst>
            </p:cNvPr>
            <p:cNvCxnSpPr>
              <a:cxnSpLocks/>
              <a:stCxn id="60" idx="4"/>
              <a:endCxn id="59" idx="4"/>
            </p:cNvCxnSpPr>
            <p:nvPr/>
          </p:nvCxnSpPr>
          <p:spPr>
            <a:xfrm>
              <a:off x="1823679" y="4801097"/>
              <a:ext cx="5071128" cy="2233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AFA755AF-91D6-D44A-B891-DB52D92F0A39}"/>
                </a:ext>
              </a:extLst>
            </p:cNvPr>
            <p:cNvSpPr/>
            <p:nvPr/>
          </p:nvSpPr>
          <p:spPr>
            <a:xfrm>
              <a:off x="6653114" y="3167563"/>
              <a:ext cx="481905" cy="165587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d</a:t>
              </a:r>
            </a:p>
            <a:p>
              <a:pPr algn="ctr">
                <a:defRPr/>
              </a:pPr>
              <a:endParaRPr lang="zh-CN" altLang="en-US" dirty="0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8A4D3DC4-0544-6141-8890-933343070BCF}"/>
              </a:ext>
            </a:extLst>
          </p:cNvPr>
          <p:cNvGrpSpPr>
            <a:grpSpLocks/>
          </p:cNvGrpSpPr>
          <p:nvPr/>
        </p:nvGrpSpPr>
        <p:grpSpPr bwMode="auto">
          <a:xfrm>
            <a:off x="3207161" y="1287418"/>
            <a:ext cx="2519363" cy="3543300"/>
            <a:chOff x="1381660" y="902863"/>
            <a:chExt cx="1996063" cy="3831320"/>
          </a:xfrm>
        </p:grpSpPr>
        <p:grpSp>
          <p:nvGrpSpPr>
            <p:cNvPr id="64" name="组合 76">
              <a:extLst>
                <a:ext uri="{FF2B5EF4-FFF2-40B4-BE49-F238E27FC236}">
                  <a16:creationId xmlns:a16="http://schemas.microsoft.com/office/drawing/2014/main" id="{2E42FF10-5702-824B-ADB7-6109F612D4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660" y="902863"/>
              <a:ext cx="1996063" cy="3831320"/>
              <a:chOff x="1381494" y="1139793"/>
              <a:chExt cx="1996063" cy="4301246"/>
            </a:xfrm>
          </p:grpSpPr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41E2DD91-7F10-864A-9327-AF082F669873}"/>
                  </a:ext>
                </a:extLst>
              </p:cNvPr>
              <p:cNvSpPr/>
              <p:nvPr/>
            </p:nvSpPr>
            <p:spPr>
              <a:xfrm>
                <a:off x="1687130" y="1438491"/>
                <a:ext cx="1270336" cy="3769371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左中括号 66">
                <a:extLst>
                  <a:ext uri="{FF2B5EF4-FFF2-40B4-BE49-F238E27FC236}">
                    <a16:creationId xmlns:a16="http://schemas.microsoft.com/office/drawing/2014/main" id="{6341B031-ACFB-E54F-948D-941D9A8A1A60}"/>
                  </a:ext>
                </a:extLst>
              </p:cNvPr>
              <p:cNvSpPr/>
              <p:nvPr/>
            </p:nvSpPr>
            <p:spPr>
              <a:xfrm>
                <a:off x="2980105" y="1186043"/>
                <a:ext cx="397452" cy="4254996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68" name="右中括号 67">
                <a:extLst>
                  <a:ext uri="{FF2B5EF4-FFF2-40B4-BE49-F238E27FC236}">
                    <a16:creationId xmlns:a16="http://schemas.microsoft.com/office/drawing/2014/main" id="{F47CC005-F5F6-4749-B0DF-6603BAA9D59A}"/>
                  </a:ext>
                </a:extLst>
              </p:cNvPr>
              <p:cNvSpPr/>
              <p:nvPr/>
            </p:nvSpPr>
            <p:spPr>
              <a:xfrm>
                <a:off x="1381494" y="1139793"/>
                <a:ext cx="342110" cy="4254996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0DEBE9B1-BF70-F842-83B2-A90E2EC2E03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509899"/>
            </a:xfrm>
            <a:prstGeom prst="rect">
              <a:avLst/>
            </a:prstGeom>
            <a:blipFill>
              <a:blip r:embed="rId2"/>
              <a:stretch>
                <a:fillRect l="-39344" t="-137662" r="-15164" b="-20000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0482238C-1FA5-EA4C-8259-847240F744B2}"/>
              </a:ext>
            </a:extLst>
          </p:cNvPr>
          <p:cNvGrpSpPr>
            <a:grpSpLocks/>
          </p:cNvGrpSpPr>
          <p:nvPr/>
        </p:nvGrpSpPr>
        <p:grpSpPr bwMode="auto">
          <a:xfrm>
            <a:off x="6308458" y="1324080"/>
            <a:ext cx="2544763" cy="3516312"/>
            <a:chOff x="1381515" y="915737"/>
            <a:chExt cx="2015491" cy="3801448"/>
          </a:xfrm>
        </p:grpSpPr>
        <p:grpSp>
          <p:nvGrpSpPr>
            <p:cNvPr id="70" name="组合 134">
              <a:extLst>
                <a:ext uri="{FF2B5EF4-FFF2-40B4-BE49-F238E27FC236}">
                  <a16:creationId xmlns:a16="http://schemas.microsoft.com/office/drawing/2014/main" id="{7F213234-36E4-8740-92E4-9310E3E4DA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515" y="915737"/>
              <a:ext cx="2015491" cy="3801448"/>
              <a:chOff x="1381349" y="1154246"/>
              <a:chExt cx="2015491" cy="4267709"/>
            </a:xfrm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6A622600-77DF-D84F-991D-D246D0E43C54}"/>
                  </a:ext>
                </a:extLst>
              </p:cNvPr>
              <p:cNvSpPr/>
              <p:nvPr/>
            </p:nvSpPr>
            <p:spPr>
              <a:xfrm>
                <a:off x="1722084" y="1439402"/>
                <a:ext cx="1269897" cy="376675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左中括号 72">
                <a:extLst>
                  <a:ext uri="{FF2B5EF4-FFF2-40B4-BE49-F238E27FC236}">
                    <a16:creationId xmlns:a16="http://schemas.microsoft.com/office/drawing/2014/main" id="{D052F38A-91BF-334C-9185-DABDF8EFC850}"/>
                  </a:ext>
                </a:extLst>
              </p:cNvPr>
              <p:cNvSpPr/>
              <p:nvPr/>
            </p:nvSpPr>
            <p:spPr>
              <a:xfrm>
                <a:off x="2999526" y="1154246"/>
                <a:ext cx="397314" cy="4254222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74" name="右中括号 73">
                <a:extLst>
                  <a:ext uri="{FF2B5EF4-FFF2-40B4-BE49-F238E27FC236}">
                    <a16:creationId xmlns:a16="http://schemas.microsoft.com/office/drawing/2014/main" id="{5A32D4AB-B80C-D742-89A8-B0E32427816D}"/>
                  </a:ext>
                </a:extLst>
              </p:cNvPr>
              <p:cNvSpPr/>
              <p:nvPr/>
            </p:nvSpPr>
            <p:spPr>
              <a:xfrm>
                <a:off x="1381349" y="1167733"/>
                <a:ext cx="343250" cy="4254222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4D68A484-F8C6-FD4E-9D34-7CCDAF61DAD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515444"/>
            </a:xfrm>
            <a:prstGeom prst="rect">
              <a:avLst/>
            </a:prstGeom>
            <a:blipFill>
              <a:blip r:embed="rId3"/>
              <a:stretch>
                <a:fillRect l="-39506" t="-137179" r="-16461" b="-19487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948948FA-F36D-7A46-9427-2C9AA6040798}"/>
              </a:ext>
            </a:extLst>
          </p:cNvPr>
          <p:cNvGrpSpPr>
            <a:grpSpLocks/>
          </p:cNvGrpSpPr>
          <p:nvPr/>
        </p:nvGrpSpPr>
        <p:grpSpPr bwMode="auto">
          <a:xfrm>
            <a:off x="4972063" y="4514395"/>
            <a:ext cx="2544763" cy="2165350"/>
            <a:chOff x="1381515" y="915737"/>
            <a:chExt cx="2015491" cy="3801448"/>
          </a:xfrm>
        </p:grpSpPr>
        <p:grpSp>
          <p:nvGrpSpPr>
            <p:cNvPr id="76" name="组合 155">
              <a:extLst>
                <a:ext uri="{FF2B5EF4-FFF2-40B4-BE49-F238E27FC236}">
                  <a16:creationId xmlns:a16="http://schemas.microsoft.com/office/drawing/2014/main" id="{96408DE1-FD8E-CA40-BCF2-043EAEC2A9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515" y="915737"/>
              <a:ext cx="2015491" cy="3801448"/>
              <a:chOff x="1381349" y="1154246"/>
              <a:chExt cx="2015491" cy="4267709"/>
            </a:xfrm>
          </p:grpSpPr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B1856DC2-865F-484B-971B-DFD5D1775E25}"/>
                  </a:ext>
                </a:extLst>
              </p:cNvPr>
              <p:cNvSpPr/>
              <p:nvPr/>
            </p:nvSpPr>
            <p:spPr>
              <a:xfrm>
                <a:off x="1722084" y="1438970"/>
                <a:ext cx="1269897" cy="376709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左中括号 78">
                <a:extLst>
                  <a:ext uri="{FF2B5EF4-FFF2-40B4-BE49-F238E27FC236}">
                    <a16:creationId xmlns:a16="http://schemas.microsoft.com/office/drawing/2014/main" id="{E4CE2A29-7148-D642-AE9A-AAC5C3791C19}"/>
                  </a:ext>
                </a:extLst>
              </p:cNvPr>
              <p:cNvSpPr/>
              <p:nvPr/>
            </p:nvSpPr>
            <p:spPr>
              <a:xfrm>
                <a:off x="2999526" y="1154246"/>
                <a:ext cx="397314" cy="4255194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80" name="右中括号 79">
                <a:extLst>
                  <a:ext uri="{FF2B5EF4-FFF2-40B4-BE49-F238E27FC236}">
                    <a16:creationId xmlns:a16="http://schemas.microsoft.com/office/drawing/2014/main" id="{BD77A03D-CF24-7440-A1F7-7337FB3545D0}"/>
                  </a:ext>
                </a:extLst>
              </p:cNvPr>
              <p:cNvSpPr/>
              <p:nvPr/>
            </p:nvSpPr>
            <p:spPr>
              <a:xfrm>
                <a:off x="1381349" y="1166761"/>
                <a:ext cx="343250" cy="4255194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26CA15DA-525E-3E40-8787-10543B3589FD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836777"/>
            </a:xfrm>
            <a:prstGeom prst="rect">
              <a:avLst/>
            </a:prstGeom>
            <a:blipFill>
              <a:blip r:embed="rId4"/>
              <a:stretch>
                <a:fillRect l="-39918" t="-137179" r="-16049" b="-19487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EEC220BE-472E-CA4B-B7B5-6E24546ABA7C}"/>
              </a:ext>
            </a:extLst>
          </p:cNvPr>
          <p:cNvSpPr/>
          <p:nvPr/>
        </p:nvSpPr>
        <p:spPr>
          <a:xfrm>
            <a:off x="1491880" y="2986189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t=0</a:t>
            </a:r>
            <a:endParaRPr lang="zh-CN" altLang="en-US" dirty="0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E514B02E-863A-8C4F-9410-66E0CB1B9CAA}"/>
              </a:ext>
            </a:extLst>
          </p:cNvPr>
          <p:cNvSpPr/>
          <p:nvPr/>
        </p:nvSpPr>
        <p:spPr>
          <a:xfrm>
            <a:off x="9978698" y="3059668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t=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seq</a:t>
            </a:r>
            <a:endParaRPr lang="zh-CN" altLang="en-US" baseline="-25000" dirty="0"/>
          </a:p>
        </p:txBody>
      </p:sp>
      <p:pic>
        <p:nvPicPr>
          <p:cNvPr id="84" name="图片 83">
            <a:extLst>
              <a:ext uri="{FF2B5EF4-FFF2-40B4-BE49-F238E27FC236}">
                <a16:creationId xmlns:a16="http://schemas.microsoft.com/office/drawing/2014/main" id="{B2CA821E-C950-1D4C-891E-0411B7903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95" y="875823"/>
            <a:ext cx="3502444" cy="1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7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590977" cy="598488"/>
          </a:xfrm>
        </p:spPr>
        <p:txBody>
          <a:bodyPr/>
          <a:lstStyle/>
          <a:p>
            <a:r>
              <a:rPr kumimoji="1"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Outline</a:t>
            </a:r>
            <a:endParaRPr lang="zh-CN" altLang="en-US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209CA9C-591B-C347-8454-A34CF93CD9FB}"/>
              </a:ext>
            </a:extLst>
          </p:cNvPr>
          <p:cNvSpPr txBox="1"/>
          <p:nvPr/>
        </p:nvSpPr>
        <p:spPr>
          <a:xfrm>
            <a:off x="845993" y="1353367"/>
            <a:ext cx="1066393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kumimoji="1"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Parton Distribution Functions (PDF) and </a:t>
            </a:r>
            <a:r>
              <a:rPr kumimoji="1" lang="en-US" altLang="zh-CN" sz="3200" b="1" dirty="0" err="1">
                <a:latin typeface="Times New Roman" charset="0"/>
                <a:ea typeface="Times New Roman" charset="0"/>
                <a:cs typeface="Times New Roman" charset="0"/>
              </a:rPr>
              <a:t>Lightcone</a:t>
            </a:r>
            <a:r>
              <a:rPr kumimoji="1"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 Distribution Amplitudes(LCDAs)</a:t>
            </a:r>
          </a:p>
          <a:p>
            <a:pPr marL="571500" indent="-571500">
              <a:buFont typeface="Wingdings" pitchFamily="2" charset="2"/>
              <a:buChar char="ü"/>
            </a:pPr>
            <a:endParaRPr kumimoji="1" lang="en-US" altLang="zh-CN" sz="32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kumimoji="1"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Large Momentum Effective Theory (</a:t>
            </a:r>
            <a:r>
              <a:rPr kumimoji="1" lang="en-US" altLang="zh-CN" sz="3200" b="1" dirty="0" err="1">
                <a:latin typeface="Times New Roman" charset="0"/>
                <a:ea typeface="Times New Roman" charset="0"/>
                <a:cs typeface="Times New Roman" charset="0"/>
              </a:rPr>
              <a:t>LaMET</a:t>
            </a:r>
            <a:r>
              <a:rPr kumimoji="1"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marL="571500" indent="-571500">
              <a:buFont typeface="Wingdings" pitchFamily="2" charset="2"/>
              <a:buChar char="ü"/>
            </a:pPr>
            <a:endParaRPr kumimoji="1" lang="en-US" altLang="zh-CN" sz="32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kumimoji="1" lang="en-US" altLang="zh-CN" sz="3200" b="1" dirty="0">
                <a:latin typeface="Times New Roman" charset="0"/>
                <a:cs typeface="Times New Roman" charset="0"/>
              </a:rPr>
              <a:t>Transverse Momentum Dependent-PDFs: 3D structures</a:t>
            </a:r>
          </a:p>
          <a:p>
            <a:pPr marL="571500" indent="-571500">
              <a:buFont typeface="Wingdings" pitchFamily="2" charset="2"/>
              <a:buChar char="ü"/>
            </a:pPr>
            <a:endParaRPr kumimoji="1" lang="en-US" altLang="zh-CN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kumimoji="1"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470837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871508" cy="598488"/>
          </a:xfrm>
        </p:spPr>
        <p:txBody>
          <a:bodyPr/>
          <a:lstStyle/>
          <a:p>
            <a:r>
              <a:rPr lang="en-US" altLang="zh-CN" dirty="0"/>
              <a:t>PDF in </a:t>
            </a:r>
            <a:r>
              <a:rPr lang="en-US" altLang="zh-CN" dirty="0" err="1"/>
              <a:t>LaMET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A9755A0-2FB6-994B-94DE-023FA2EAB467}"/>
              </a:ext>
            </a:extLst>
          </p:cNvPr>
          <p:cNvSpPr txBox="1"/>
          <p:nvPr/>
        </p:nvSpPr>
        <p:spPr>
          <a:xfrm>
            <a:off x="446908" y="889000"/>
            <a:ext cx="564909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1: LQCD calculation of quasi-PDF</a:t>
            </a:r>
            <a:endParaRPr lang="zh-CN" altLang="en-US" sz="24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312F8D5-08F6-7146-B415-95B03BEAF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43" y="785895"/>
            <a:ext cx="4433681" cy="562065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DE1F9E4-06E3-BA45-BB8F-54C3C8CB274D}"/>
              </a:ext>
            </a:extLst>
          </p:cNvPr>
          <p:cNvSpPr/>
          <p:nvPr/>
        </p:nvSpPr>
        <p:spPr>
          <a:xfrm>
            <a:off x="1350897" y="4936918"/>
            <a:ext cx="3809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LPC:</a:t>
            </a:r>
            <a:r>
              <a:rPr lang="en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101,034020(2020)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20E1EA6-AEED-2C4C-AC3C-14B569E40027}"/>
              </a:ext>
            </a:extLst>
          </p:cNvPr>
          <p:cNvSpPr/>
          <p:nvPr/>
        </p:nvSpPr>
        <p:spPr>
          <a:xfrm>
            <a:off x="446908" y="2897888"/>
            <a:ext cx="4023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latin typeface="CMR10"/>
              </a:rPr>
              <a:t>CLS H102: 32</a:t>
            </a:r>
            <a:r>
              <a:rPr lang="en" altLang="zh-CN" baseline="30000" dirty="0">
                <a:latin typeface="CMR10"/>
              </a:rPr>
              <a:t>3</a:t>
            </a:r>
            <a:r>
              <a:rPr lang="en" altLang="zh-CN" sz="800" dirty="0">
                <a:latin typeface="CMR7"/>
              </a:rPr>
              <a:t> </a:t>
            </a:r>
            <a:r>
              <a:rPr lang="en" altLang="zh-CN" dirty="0">
                <a:latin typeface="CMSY10"/>
              </a:rPr>
              <a:t>× </a:t>
            </a:r>
            <a:r>
              <a:rPr lang="en" altLang="zh-CN" dirty="0">
                <a:latin typeface="CMR10"/>
              </a:rPr>
              <a:t>96, 2+1 flavor clover fermion ensemble with Lattice spacing </a:t>
            </a:r>
            <a:r>
              <a:rPr lang="en" altLang="zh-CN" dirty="0">
                <a:latin typeface="CMMI10"/>
              </a:rPr>
              <a:t>a </a:t>
            </a:r>
            <a:r>
              <a:rPr lang="en" altLang="zh-CN" dirty="0">
                <a:latin typeface="CMR10"/>
              </a:rPr>
              <a:t>= 0</a:t>
            </a:r>
            <a:r>
              <a:rPr lang="en" altLang="zh-CN" dirty="0">
                <a:latin typeface="CMMI10"/>
              </a:rPr>
              <a:t>.</a:t>
            </a:r>
            <a:r>
              <a:rPr lang="en" altLang="zh-CN" dirty="0">
                <a:latin typeface="CMR10"/>
              </a:rPr>
              <a:t>086 </a:t>
            </a:r>
            <a:r>
              <a:rPr lang="en" altLang="zh-CN" dirty="0" err="1">
                <a:latin typeface="CMR10"/>
              </a:rPr>
              <a:t>fm</a:t>
            </a:r>
            <a:r>
              <a:rPr lang="en" altLang="zh-CN" dirty="0">
                <a:latin typeface="CMR10"/>
              </a:rPr>
              <a:t>, pion mass </a:t>
            </a:r>
            <a:r>
              <a:rPr lang="en" altLang="zh-CN" dirty="0">
                <a:latin typeface="CMMI10"/>
              </a:rPr>
              <a:t>M</a:t>
            </a:r>
            <a:r>
              <a:rPr lang="el-GR" altLang="zh-CN" sz="800" dirty="0">
                <a:latin typeface="CMMI7"/>
              </a:rPr>
              <a:t>π </a:t>
            </a:r>
            <a:r>
              <a:rPr lang="el-GR" altLang="zh-CN" dirty="0">
                <a:latin typeface="CMR10"/>
              </a:rPr>
              <a:t>= 356 </a:t>
            </a:r>
            <a:r>
              <a:rPr lang="en" altLang="zh-CN" dirty="0">
                <a:latin typeface="CMR10"/>
              </a:rPr>
              <a:t>MeV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974031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871508" cy="598488"/>
          </a:xfrm>
        </p:spPr>
        <p:txBody>
          <a:bodyPr/>
          <a:lstStyle/>
          <a:p>
            <a:r>
              <a:rPr lang="en-US" altLang="zh-CN" dirty="0"/>
              <a:t>PDF in </a:t>
            </a:r>
            <a:r>
              <a:rPr lang="en-US" altLang="zh-CN" dirty="0" err="1"/>
              <a:t>LaMET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A9755A0-2FB6-994B-94DE-023FA2EAB467}"/>
              </a:ext>
            </a:extLst>
          </p:cNvPr>
          <p:cNvSpPr txBox="1"/>
          <p:nvPr/>
        </p:nvSpPr>
        <p:spPr>
          <a:xfrm>
            <a:off x="446908" y="889000"/>
            <a:ext cx="49184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2: Perturbative Hard kernel</a:t>
            </a:r>
            <a:endParaRPr lang="zh-CN" altLang="en-US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B9A3F6E-BE18-6E43-9FEA-B6D35AA8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0" y="1568595"/>
            <a:ext cx="4788336" cy="240825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48508F1-E082-B24E-BA18-44D29CBF1599}"/>
              </a:ext>
            </a:extLst>
          </p:cNvPr>
          <p:cNvSpPr/>
          <p:nvPr/>
        </p:nvSpPr>
        <p:spPr>
          <a:xfrm>
            <a:off x="315744" y="4874119"/>
            <a:ext cx="3236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Cut off scheme: </a:t>
            </a:r>
          </a:p>
          <a:p>
            <a:r>
              <a:rPr lang="en-US" altLang="zh-CN" dirty="0"/>
              <a:t>(</a:t>
            </a:r>
            <a:r>
              <a:rPr lang="en-US" altLang="zh-CN" dirty="0" err="1"/>
              <a:t>Xiong</a:t>
            </a:r>
            <a:r>
              <a:rPr lang="en-US" altLang="zh-CN" dirty="0"/>
              <a:t>, Ji, Zhang, Zhao,2013)</a:t>
            </a:r>
            <a:endParaRPr lang="zh-CN" altLang="en-US" dirty="0"/>
          </a:p>
          <a:p>
            <a:endParaRPr lang="en-US" altLang="zh-CN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D886076-1C5F-EB41-BAD2-D33D8336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99" y="2283298"/>
            <a:ext cx="49512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5C5039A-8A6B-B741-AFFC-3A7D67553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64" y="4241834"/>
            <a:ext cx="7443029" cy="175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93030D8-EFD4-7A4D-9E30-EE6CCECC3AA9}"/>
              </a:ext>
            </a:extLst>
          </p:cNvPr>
          <p:cNvSpPr/>
          <p:nvPr/>
        </p:nvSpPr>
        <p:spPr>
          <a:xfrm>
            <a:off x="9701914" y="3928431"/>
            <a:ext cx="1099220" cy="25402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4529999-16B3-4D45-A5B7-795735909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965" y="6002146"/>
            <a:ext cx="2537298" cy="38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57DFEC5-FC20-654C-A5BA-5D5E22395AB1}"/>
              </a:ext>
            </a:extLst>
          </p:cNvPr>
          <p:cNvSpPr/>
          <p:nvPr/>
        </p:nvSpPr>
        <p:spPr>
          <a:xfrm>
            <a:off x="4788940" y="4771617"/>
            <a:ext cx="144016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EE21C5E-A16F-8C4C-926E-16305696B47C}"/>
              </a:ext>
            </a:extLst>
          </p:cNvPr>
          <p:cNvSpPr/>
          <p:nvPr/>
        </p:nvSpPr>
        <p:spPr>
          <a:xfrm>
            <a:off x="5508742" y="1416474"/>
            <a:ext cx="2848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Quasi PDF at one loop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41741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871508" cy="598488"/>
          </a:xfrm>
        </p:spPr>
        <p:txBody>
          <a:bodyPr/>
          <a:lstStyle/>
          <a:p>
            <a:r>
              <a:rPr lang="en-US" altLang="zh-CN" dirty="0"/>
              <a:t>PDF in </a:t>
            </a:r>
            <a:r>
              <a:rPr lang="en-US" altLang="zh-CN" dirty="0" err="1"/>
              <a:t>LaMET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C93C468-0C86-F542-99E0-CA2A5FDD89E4}"/>
              </a:ext>
            </a:extLst>
          </p:cNvPr>
          <p:cNvGrpSpPr/>
          <p:nvPr/>
        </p:nvGrpSpPr>
        <p:grpSpPr>
          <a:xfrm>
            <a:off x="1965066" y="2206064"/>
            <a:ext cx="7404880" cy="2162596"/>
            <a:chOff x="1489837" y="2541005"/>
            <a:chExt cx="6211536" cy="154253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06C980EA-7932-9B43-BD05-6832C9316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837" y="3092752"/>
              <a:ext cx="1195458" cy="439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41529313-D536-1A44-BE26-D72093B84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161" y="2541005"/>
              <a:ext cx="4807212" cy="1542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椭圆 7">
            <a:extLst>
              <a:ext uri="{FF2B5EF4-FFF2-40B4-BE49-F238E27FC236}">
                <a16:creationId xmlns:a16="http://schemas.microsoft.com/office/drawing/2014/main" id="{CE6757C4-6201-F046-A9F9-2417FE15C192}"/>
              </a:ext>
            </a:extLst>
          </p:cNvPr>
          <p:cNvSpPr/>
          <p:nvPr/>
        </p:nvSpPr>
        <p:spPr>
          <a:xfrm>
            <a:off x="4470400" y="2865366"/>
            <a:ext cx="2394212" cy="843992"/>
          </a:xfrm>
          <a:prstGeom prst="ellipse">
            <a:avLst/>
          </a:prstGeom>
          <a:solidFill>
            <a:schemeClr val="accent1">
              <a:alpha val="16652"/>
            </a:schemeClr>
          </a:solidFill>
          <a:effectLst>
            <a:glow>
              <a:schemeClr val="accent1">
                <a:alpha val="7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F571D1A-567F-D548-8CEF-DCBE7D235323}"/>
              </a:ext>
            </a:extLst>
          </p:cNvPr>
          <p:cNvSpPr txBox="1"/>
          <p:nvPr/>
        </p:nvSpPr>
        <p:spPr>
          <a:xfrm>
            <a:off x="446908" y="889000"/>
            <a:ext cx="49184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2: Perturbative Hard kernel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61745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03E8CC98-D980-E343-AA3D-FAD4A3A5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48" y="4453793"/>
            <a:ext cx="9100703" cy="129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871508" cy="598488"/>
          </a:xfrm>
        </p:spPr>
        <p:txBody>
          <a:bodyPr/>
          <a:lstStyle/>
          <a:p>
            <a:r>
              <a:rPr lang="en-US" altLang="zh-CN" dirty="0"/>
              <a:t>PDF in </a:t>
            </a:r>
            <a:r>
              <a:rPr lang="en-US" altLang="zh-CN" dirty="0" err="1"/>
              <a:t>LaMET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5D67337-A6C8-0B41-B4FD-F7F5D14D9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15" y="1403048"/>
            <a:ext cx="25431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椭圆 26">
            <a:extLst>
              <a:ext uri="{FF2B5EF4-FFF2-40B4-BE49-F238E27FC236}">
                <a16:creationId xmlns:a16="http://schemas.microsoft.com/office/drawing/2014/main" id="{53BFE613-0155-DE47-9FE1-0F3BDC5800B3}"/>
              </a:ext>
            </a:extLst>
          </p:cNvPr>
          <p:cNvSpPr/>
          <p:nvPr/>
        </p:nvSpPr>
        <p:spPr>
          <a:xfrm>
            <a:off x="7012096" y="4451648"/>
            <a:ext cx="576064" cy="45401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ABC48841-3A50-1B46-8585-316254735702}"/>
              </a:ext>
            </a:extLst>
          </p:cNvPr>
          <p:cNvSpPr/>
          <p:nvPr/>
        </p:nvSpPr>
        <p:spPr>
          <a:xfrm>
            <a:off x="3110590" y="5125529"/>
            <a:ext cx="648072" cy="45380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ACD523B-28CD-624F-84AA-0540D4D22304}"/>
              </a:ext>
            </a:extLst>
          </p:cNvPr>
          <p:cNvSpPr/>
          <p:nvPr/>
        </p:nvSpPr>
        <p:spPr>
          <a:xfrm>
            <a:off x="7163752" y="5249965"/>
            <a:ext cx="576064" cy="58081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39BEFE15-B0DD-7046-9F2A-20F735D06055}"/>
              </a:ext>
            </a:extLst>
          </p:cNvPr>
          <p:cNvSpPr/>
          <p:nvPr/>
        </p:nvSpPr>
        <p:spPr>
          <a:xfrm>
            <a:off x="4731082" y="4750661"/>
            <a:ext cx="1404156" cy="4993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44072E-6FB7-7D4E-9582-1A6BBB0EF538}"/>
              </a:ext>
            </a:extLst>
          </p:cNvPr>
          <p:cNvSpPr/>
          <p:nvPr/>
        </p:nvSpPr>
        <p:spPr>
          <a:xfrm>
            <a:off x="5339596" y="1716044"/>
            <a:ext cx="3789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Gluon quasi-PDF in cutoff </a:t>
            </a:r>
            <a:endParaRPr lang="zh-CN" altLang="en-US" sz="2400" dirty="0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0930685A-2D27-0248-A5AB-4AA7077E17DF}"/>
              </a:ext>
            </a:extLst>
          </p:cNvPr>
          <p:cNvSpPr txBox="1"/>
          <p:nvPr/>
        </p:nvSpPr>
        <p:spPr>
          <a:xfrm>
            <a:off x="446908" y="889000"/>
            <a:ext cx="49184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2: Perturbative Hard kernel</a:t>
            </a:r>
            <a:endParaRPr lang="zh-CN" altLang="en-US" sz="24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1006A3E-97B1-6145-A5B8-F28C86836214}"/>
              </a:ext>
            </a:extLst>
          </p:cNvPr>
          <p:cNvSpPr/>
          <p:nvPr/>
        </p:nvSpPr>
        <p:spPr>
          <a:xfrm>
            <a:off x="5365376" y="2249963"/>
            <a:ext cx="4428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WW, Zhao, Zhu, EPJC, 78,147(2018)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43897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871508" cy="598488"/>
          </a:xfrm>
        </p:spPr>
        <p:txBody>
          <a:bodyPr/>
          <a:lstStyle/>
          <a:p>
            <a:r>
              <a:rPr lang="en-US" altLang="zh-CN" dirty="0"/>
              <a:t>PDF in </a:t>
            </a:r>
            <a:r>
              <a:rPr lang="en-US" altLang="zh-CN" dirty="0" err="1"/>
              <a:t>LaMET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12" name="内容占位符 4">
            <a:extLst>
              <a:ext uri="{FF2B5EF4-FFF2-40B4-BE49-F238E27FC236}">
                <a16:creationId xmlns:a16="http://schemas.microsoft.com/office/drawing/2014/main" id="{945E8B61-D995-6A46-A735-3CE35CE3E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804" y="1789469"/>
            <a:ext cx="6073630" cy="122724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33449091-905E-E54B-936A-D013E88FAB62}"/>
              </a:ext>
            </a:extLst>
          </p:cNvPr>
          <p:cNvSpPr txBox="1"/>
          <p:nvPr/>
        </p:nvSpPr>
        <p:spPr>
          <a:xfrm>
            <a:off x="4679908" y="1336152"/>
            <a:ext cx="5763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33CC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Bare gluon quasi-PDF</a:t>
            </a:r>
          </a:p>
        </p:txBody>
      </p:sp>
      <p:pic>
        <p:nvPicPr>
          <p:cNvPr id="15" name="内容占位符 3">
            <a:extLst>
              <a:ext uri="{FF2B5EF4-FFF2-40B4-BE49-F238E27FC236}">
                <a16:creationId xmlns:a16="http://schemas.microsoft.com/office/drawing/2014/main" id="{E70819C0-B16A-A64D-B91B-813C7EB9D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774" y="4674563"/>
            <a:ext cx="6205424" cy="999058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A008DEFD-92A6-3247-8F30-DEC0DD6DE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270" y="5641073"/>
            <a:ext cx="4996039" cy="900187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B2F64B6D-062E-6540-B4CD-3315BE5FD2B4}"/>
              </a:ext>
            </a:extLst>
          </p:cNvPr>
          <p:cNvSpPr txBox="1"/>
          <p:nvPr/>
        </p:nvSpPr>
        <p:spPr>
          <a:xfrm>
            <a:off x="4679908" y="4239675"/>
            <a:ext cx="7457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33CC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Matching coefficient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0BE0CBC0-C030-3747-B5FC-025F2B32A311}"/>
              </a:ext>
            </a:extLst>
          </p:cNvPr>
          <p:cNvSpPr txBox="1"/>
          <p:nvPr/>
        </p:nvSpPr>
        <p:spPr>
          <a:xfrm>
            <a:off x="4679907" y="2946322"/>
            <a:ext cx="7043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33CC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Light-cone PDF</a:t>
            </a: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182AE77F-61FD-5644-8E4D-63743F891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997" y="3380708"/>
            <a:ext cx="5857244" cy="898940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695459FB-F400-614E-B748-CBB90D864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69" y="1434698"/>
            <a:ext cx="3922875" cy="128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8BC2EA1A-E348-344B-85A0-4479B9BB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56" y="2845111"/>
            <a:ext cx="4303551" cy="139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01E17CB0-5E6B-8B4B-8EC3-C3138F7D1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1" y="4307055"/>
            <a:ext cx="2496256" cy="12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855C896D-06A9-EA40-AF19-A2D1197A76A4}"/>
              </a:ext>
            </a:extLst>
          </p:cNvPr>
          <p:cNvSpPr/>
          <p:nvPr/>
        </p:nvSpPr>
        <p:spPr>
          <a:xfrm>
            <a:off x="8055003" y="3318756"/>
            <a:ext cx="1770562" cy="526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6E3DD62C-4FBD-4F42-A984-14ADEA60D4A4}"/>
              </a:ext>
            </a:extLst>
          </p:cNvPr>
          <p:cNvSpPr/>
          <p:nvPr/>
        </p:nvSpPr>
        <p:spPr>
          <a:xfrm>
            <a:off x="7561526" y="2045163"/>
            <a:ext cx="144016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27EA742-1DEF-5C48-BFFA-69FA8DE89975}"/>
              </a:ext>
            </a:extLst>
          </p:cNvPr>
          <p:cNvSpPr/>
          <p:nvPr/>
        </p:nvSpPr>
        <p:spPr>
          <a:xfrm>
            <a:off x="5603340" y="839949"/>
            <a:ext cx="7094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Gluon in RI/MOM: </a:t>
            </a:r>
            <a:r>
              <a:rPr lang="en-US" altLang="zh-CN" sz="2400" dirty="0">
                <a:solidFill>
                  <a:srgbClr val="FF0000"/>
                </a:solidFill>
              </a:rPr>
              <a:t>offshell regularization, problem?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3028474-5247-534A-A277-8AF3488E4533}"/>
              </a:ext>
            </a:extLst>
          </p:cNvPr>
          <p:cNvSpPr/>
          <p:nvPr/>
        </p:nvSpPr>
        <p:spPr>
          <a:xfrm>
            <a:off x="220875" y="5965217"/>
            <a:ext cx="5824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WW, Zhang, Zhao, Zhu, PRD100, 074509(2019)</a:t>
            </a:r>
            <a:endParaRPr lang="zh-CN" altLang="en-US" sz="2000" dirty="0"/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2ECBF714-3810-E94A-BA4F-B2E03F6A6154}"/>
              </a:ext>
            </a:extLst>
          </p:cNvPr>
          <p:cNvSpPr txBox="1"/>
          <p:nvPr/>
        </p:nvSpPr>
        <p:spPr>
          <a:xfrm>
            <a:off x="446908" y="889000"/>
            <a:ext cx="49184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2: Perturbative Hard kernel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14753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590977" cy="598488"/>
          </a:xfrm>
        </p:spPr>
        <p:txBody>
          <a:bodyPr/>
          <a:lstStyle/>
          <a:p>
            <a:r>
              <a:rPr lang="en-US" altLang="zh-CN" dirty="0"/>
              <a:t>PDF in </a:t>
            </a:r>
            <a:r>
              <a:rPr lang="en-US" altLang="zh-CN" dirty="0" err="1"/>
              <a:t>LaMET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AAAEA14-0F19-7B4B-8F51-E2624495E262}"/>
              </a:ext>
            </a:extLst>
          </p:cNvPr>
          <p:cNvSpPr/>
          <p:nvPr/>
        </p:nvSpPr>
        <p:spPr>
          <a:xfrm>
            <a:off x="1599604" y="1381151"/>
            <a:ext cx="85490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800" dirty="0">
                <a:latin typeface="NimbusSanL"/>
              </a:rPr>
              <a:t>Higher order corrections bring about a large number (79</a:t>
            </a:r>
            <a:r>
              <a:rPr lang="en" altLang="zh-CN" sz="2800" dirty="0">
                <a:latin typeface="CMSS8"/>
              </a:rPr>
              <a:t>+ </a:t>
            </a:r>
            <a:r>
              <a:rPr lang="en" altLang="zh-CN" sz="2800" dirty="0">
                <a:latin typeface="NimbusSanL"/>
              </a:rPr>
              <a:t>at NNLO) of Feynman diagrams </a:t>
            </a:r>
            <a:endParaRPr lang="en" altLang="zh-CN" sz="28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22D9868-1CE9-4C49-A3BB-47450D013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365" y="2348710"/>
            <a:ext cx="3111500" cy="210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911877B-5DCA-0A4B-B814-C6A6E3840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880" y="4644559"/>
            <a:ext cx="5905500" cy="1397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DFFF7D2-4358-444A-B1B6-76AE557D8573}"/>
              </a:ext>
            </a:extLst>
          </p:cNvPr>
          <p:cNvSpPr/>
          <p:nvPr/>
        </p:nvSpPr>
        <p:spPr>
          <a:xfrm>
            <a:off x="9543650" y="2563578"/>
            <a:ext cx="3092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2005.13757,</a:t>
            </a:r>
            <a:r>
              <a:rPr lang="en-US" altLang="zh-CN" dirty="0"/>
              <a:t> </a:t>
            </a:r>
            <a:r>
              <a:rPr lang="en" altLang="zh-CN" i="1" dirty="0">
                <a:latin typeface="NimbusMonL"/>
              </a:rPr>
              <a:t>PRD RC</a:t>
            </a:r>
          </a:p>
          <a:p>
            <a:r>
              <a:rPr lang="en-US" altLang="zh-CN" i="1" dirty="0"/>
              <a:t>2006.10917, JHEP</a:t>
            </a:r>
          </a:p>
          <a:p>
            <a:r>
              <a:rPr lang="en" altLang="zh-CN" i="1" dirty="0">
                <a:latin typeface="NimbusMonL"/>
              </a:rPr>
              <a:t>2006.14825,  PRL</a:t>
            </a:r>
            <a:endParaRPr lang="en-US" altLang="zh-CN" i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0898846-2494-9F48-A3AF-62BDAABED757}"/>
              </a:ext>
            </a:extLst>
          </p:cNvPr>
          <p:cNvSpPr/>
          <p:nvPr/>
        </p:nvSpPr>
        <p:spPr>
          <a:xfrm>
            <a:off x="7799199" y="2840577"/>
            <a:ext cx="1744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i="1" dirty="0">
                <a:latin typeface="NimbusMonL"/>
              </a:rPr>
              <a:t>Chen, WW, Zhu, 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32B4864-6690-FA42-895A-A072B63358B9}"/>
              </a:ext>
            </a:extLst>
          </p:cNvPr>
          <p:cNvSpPr/>
          <p:nvPr/>
        </p:nvSpPr>
        <p:spPr>
          <a:xfrm>
            <a:off x="8490136" y="3539342"/>
            <a:ext cx="27959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600" i="1" dirty="0">
                <a:latin typeface="NimbusMonL"/>
              </a:rPr>
              <a:t>See also Li,Ma,Qiu,2006.12370 </a:t>
            </a:r>
            <a:endParaRPr lang="en" altLang="zh-CN" sz="1600" dirty="0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15C1D864-7814-3741-8E81-97F92EAB26F3}"/>
              </a:ext>
            </a:extLst>
          </p:cNvPr>
          <p:cNvSpPr txBox="1"/>
          <p:nvPr/>
        </p:nvSpPr>
        <p:spPr>
          <a:xfrm>
            <a:off x="446908" y="889000"/>
            <a:ext cx="49184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2: Perturbative Hard kernel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34288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590977" cy="598488"/>
          </a:xfrm>
        </p:spPr>
        <p:txBody>
          <a:bodyPr/>
          <a:lstStyle/>
          <a:p>
            <a:r>
              <a:rPr lang="en-US" altLang="zh-CN" dirty="0"/>
              <a:t>PDF in </a:t>
            </a:r>
            <a:r>
              <a:rPr lang="en-US" altLang="zh-CN" dirty="0" err="1"/>
              <a:t>LaMET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7FF6414-A0C3-5447-BD13-8475F11DE6BE}"/>
              </a:ext>
            </a:extLst>
          </p:cNvPr>
          <p:cNvSpPr/>
          <p:nvPr/>
        </p:nvSpPr>
        <p:spPr>
          <a:xfrm>
            <a:off x="605518" y="1381908"/>
            <a:ext cx="11116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Master Integrals using the numerical integration package FIESTA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8F23E58-ED13-874C-815A-21F136469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220" y="2618754"/>
            <a:ext cx="8515482" cy="196052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BDC7EDC-9A3C-DD4F-8354-846361AD44E5}"/>
              </a:ext>
            </a:extLst>
          </p:cNvPr>
          <p:cNvSpPr/>
          <p:nvPr/>
        </p:nvSpPr>
        <p:spPr>
          <a:xfrm>
            <a:off x="1477716" y="5216700"/>
            <a:ext cx="9372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Divergences between quasi and </a:t>
            </a:r>
            <a:r>
              <a:rPr lang="en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lightcone</a:t>
            </a:r>
            <a:r>
              <a:rPr lang="en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PDFs cancel!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EAE8814-807A-AB49-BFD1-7E17DD57FE1E}"/>
              </a:ext>
            </a:extLst>
          </p:cNvPr>
          <p:cNvSpPr txBox="1"/>
          <p:nvPr/>
        </p:nvSpPr>
        <p:spPr>
          <a:xfrm>
            <a:off x="446908" y="889000"/>
            <a:ext cx="49184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2: Perturbative Hard kernel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426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590977" cy="598488"/>
          </a:xfrm>
        </p:spPr>
        <p:txBody>
          <a:bodyPr/>
          <a:lstStyle/>
          <a:p>
            <a:r>
              <a:rPr lang="en-US" altLang="zh-CN" dirty="0"/>
              <a:t>PDF in </a:t>
            </a:r>
            <a:r>
              <a:rPr lang="en-US" altLang="zh-CN" dirty="0" err="1"/>
              <a:t>LaMET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9355B95-74A5-6B43-971B-5392A41FA7F6}"/>
              </a:ext>
            </a:extLst>
          </p:cNvPr>
          <p:cNvSpPr/>
          <p:nvPr/>
        </p:nvSpPr>
        <p:spPr>
          <a:xfrm>
            <a:off x="454723" y="1478122"/>
            <a:ext cx="60116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NimbusSanL"/>
              </a:rPr>
              <a:t>using ETMC data (</a:t>
            </a:r>
            <a:r>
              <a:rPr lang="en" altLang="zh-CN" dirty="0"/>
              <a:t>PRD.99.114504</a:t>
            </a:r>
            <a:r>
              <a:rPr lang="en-US" altLang="zh-CN" dirty="0"/>
              <a:t>(2019)</a:t>
            </a:r>
            <a:r>
              <a:rPr lang="en" altLang="zh-CN" sz="2000" dirty="0">
                <a:latin typeface="NimbusSanL"/>
              </a:rPr>
              <a:t>) with </a:t>
            </a:r>
            <a:r>
              <a:rPr lang="en" altLang="zh-CN" sz="2000" i="1" dirty="0" err="1">
                <a:latin typeface="NimbusSanL"/>
              </a:rPr>
              <a:t>zcut</a:t>
            </a:r>
            <a:r>
              <a:rPr lang="en" altLang="zh-CN" sz="2000" i="1" dirty="0">
                <a:latin typeface="NimbusSanL"/>
              </a:rPr>
              <a:t> </a:t>
            </a:r>
            <a:r>
              <a:rPr lang="en" altLang="zh-CN" sz="2000" dirty="0">
                <a:latin typeface="CMSS10"/>
              </a:rPr>
              <a:t>= </a:t>
            </a:r>
            <a:r>
              <a:rPr lang="en" altLang="zh-CN" sz="2000" dirty="0">
                <a:latin typeface="NimbusSanL"/>
              </a:rPr>
              <a:t>10</a:t>
            </a:r>
            <a:r>
              <a:rPr lang="en" altLang="zh-CN" sz="2000" i="1" dirty="0">
                <a:latin typeface="NimbusSanL"/>
              </a:rPr>
              <a:t>a</a:t>
            </a:r>
            <a:r>
              <a:rPr lang="en" altLang="zh-CN" sz="2000" dirty="0">
                <a:latin typeface="NimbusSanL"/>
              </a:rPr>
              <a:t>, </a:t>
            </a:r>
            <a:r>
              <a:rPr lang="el-GR" altLang="zh-CN" sz="2000" dirty="0">
                <a:latin typeface="CMMI10"/>
              </a:rPr>
              <a:t>μ </a:t>
            </a:r>
            <a:r>
              <a:rPr lang="el-GR" altLang="zh-CN" sz="2000" dirty="0">
                <a:latin typeface="CMSS10"/>
              </a:rPr>
              <a:t>= </a:t>
            </a:r>
            <a:r>
              <a:rPr lang="el-GR" altLang="zh-CN" sz="2000" dirty="0">
                <a:latin typeface="NimbusSanL"/>
              </a:rPr>
              <a:t>2</a:t>
            </a:r>
            <a:r>
              <a:rPr lang="en" altLang="zh-CN" sz="2000" i="1" dirty="0">
                <a:latin typeface="NimbusSanL"/>
              </a:rPr>
              <a:t>GeV </a:t>
            </a:r>
            <a:r>
              <a:rPr lang="en" altLang="zh-CN" sz="2000" dirty="0">
                <a:latin typeface="NimbusSanL"/>
              </a:rPr>
              <a:t>and in modified </a:t>
            </a:r>
            <a:r>
              <a:rPr lang="en" altLang="zh-CN" sz="2000" dirty="0">
                <a:latin typeface="NimbusRomNo9L"/>
              </a:rPr>
              <a:t>MS </a:t>
            </a:r>
            <a:r>
              <a:rPr lang="en" altLang="zh-CN" sz="2000" dirty="0">
                <a:latin typeface="NimbusSanL"/>
              </a:rPr>
              <a:t>scheme; uncertainty is from lattice data </a:t>
            </a:r>
            <a:endParaRPr lang="en" altLang="zh-CN" sz="20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00A7B4C-4AFA-B849-8313-A7F20F49C210}"/>
              </a:ext>
            </a:extLst>
          </p:cNvPr>
          <p:cNvSpPr/>
          <p:nvPr/>
        </p:nvSpPr>
        <p:spPr>
          <a:xfrm>
            <a:off x="1461708" y="5749135"/>
            <a:ext cx="3997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i="1" dirty="0" err="1">
                <a:latin typeface="NimbusMonL"/>
              </a:rPr>
              <a:t>Chen,WW</a:t>
            </a:r>
            <a:r>
              <a:rPr lang="en" altLang="zh-CN" i="1" dirty="0">
                <a:latin typeface="NimbusMonL"/>
              </a:rPr>
              <a:t>, Zhu, PRL,125 </a:t>
            </a:r>
            <a:r>
              <a:rPr lang="en-US" altLang="zh-CN" dirty="0"/>
              <a:t>192001(2021)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ABB1F04-4E9B-3F4D-9CBF-605D5B1F13BB}"/>
              </a:ext>
            </a:extLst>
          </p:cNvPr>
          <p:cNvSpPr/>
          <p:nvPr/>
        </p:nvSpPr>
        <p:spPr>
          <a:xfrm>
            <a:off x="6732571" y="5754258"/>
            <a:ext cx="4757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i="1" dirty="0" err="1">
                <a:latin typeface="NimbusMonL"/>
              </a:rPr>
              <a:t>Yushan</a:t>
            </a:r>
            <a:r>
              <a:rPr lang="en" altLang="zh-CN" i="1" dirty="0">
                <a:latin typeface="NimbusMonL"/>
              </a:rPr>
              <a:t> </a:t>
            </a:r>
            <a:r>
              <a:rPr lang="en" altLang="zh-CN" i="1" dirty="0" err="1">
                <a:latin typeface="NimbusMonL"/>
              </a:rPr>
              <a:t>Su</a:t>
            </a:r>
            <a:r>
              <a:rPr lang="en" altLang="zh-CN" i="1" dirty="0">
                <a:latin typeface="NimbusMonL"/>
              </a:rPr>
              <a:t>, Jian-Hui Zhang, </a:t>
            </a:r>
            <a:r>
              <a:rPr lang="en" altLang="zh-CN" i="1" dirty="0" err="1">
                <a:latin typeface="NimbusMonL"/>
              </a:rPr>
              <a:t>et.al</a:t>
            </a:r>
            <a:r>
              <a:rPr lang="en" altLang="zh-CN" i="1" dirty="0">
                <a:latin typeface="NimbusMonL"/>
              </a:rPr>
              <a:t>, in preparation</a:t>
            </a:r>
            <a:endParaRPr lang="en-US" altLang="zh-CN" i="1" dirty="0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4A9CCC4-B3F6-2B4B-A61D-C6B71E5C2F15}"/>
              </a:ext>
            </a:extLst>
          </p:cNvPr>
          <p:cNvSpPr txBox="1"/>
          <p:nvPr/>
        </p:nvSpPr>
        <p:spPr>
          <a:xfrm>
            <a:off x="446908" y="889000"/>
            <a:ext cx="49184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2: Perturbative Hard kernel</a:t>
            </a:r>
            <a:endParaRPr lang="zh-CN" altLang="en-US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61FF39A-6E7C-924D-AE79-9F64AC976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06" y="2537901"/>
            <a:ext cx="4794560" cy="2996600"/>
          </a:xfrm>
          <a:prstGeom prst="rect">
            <a:avLst/>
          </a:prstGeom>
        </p:spPr>
      </p:pic>
      <p:pic>
        <p:nvPicPr>
          <p:cNvPr id="16385" name="Picture 1" descr="page23image15228848">
            <a:extLst>
              <a:ext uri="{FF2B5EF4-FFF2-40B4-BE49-F238E27FC236}">
                <a16:creationId xmlns:a16="http://schemas.microsoft.com/office/drawing/2014/main" id="{A5BA3FCB-E487-5048-98E3-D65139290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417" y="2383278"/>
            <a:ext cx="4883348" cy="299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21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871508" cy="598488"/>
          </a:xfrm>
        </p:spPr>
        <p:txBody>
          <a:bodyPr/>
          <a:lstStyle/>
          <a:p>
            <a:r>
              <a:rPr lang="en-US" altLang="zh-CN" dirty="0"/>
              <a:t>PDF in </a:t>
            </a:r>
            <a:r>
              <a:rPr lang="en-US" altLang="zh-CN" dirty="0" err="1"/>
              <a:t>LaMET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A9755A0-2FB6-994B-94DE-023FA2EAB467}"/>
              </a:ext>
            </a:extLst>
          </p:cNvPr>
          <p:cNvSpPr txBox="1"/>
          <p:nvPr/>
        </p:nvSpPr>
        <p:spPr>
          <a:xfrm>
            <a:off x="446908" y="889000"/>
            <a:ext cx="711594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3: Inverse Matching and Extrapolation</a:t>
            </a:r>
            <a:endParaRPr lang="zh-CN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95BCC54-F3E3-A340-8087-02C1FECF9355}"/>
              </a:ext>
            </a:extLst>
          </p:cNvPr>
          <p:cNvSpPr/>
          <p:nvPr/>
        </p:nvSpPr>
        <p:spPr>
          <a:xfrm>
            <a:off x="8100865" y="3963961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Matching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6154D1F-47A3-CC4B-AD10-0CCD739F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132" y="1527400"/>
            <a:ext cx="7590976" cy="89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68AFD3F-4258-284F-ABA4-089CA263876C}"/>
              </a:ext>
            </a:extLst>
          </p:cNvPr>
          <p:cNvSpPr/>
          <p:nvPr/>
        </p:nvSpPr>
        <p:spPr>
          <a:xfrm>
            <a:off x="2129131" y="1527400"/>
            <a:ext cx="1545898" cy="868980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0CCE2E5-B259-3F4B-85AF-AB8564AF1853}"/>
              </a:ext>
            </a:extLst>
          </p:cNvPr>
          <p:cNvSpPr/>
          <p:nvPr/>
        </p:nvSpPr>
        <p:spPr>
          <a:xfrm>
            <a:off x="4565650" y="1527400"/>
            <a:ext cx="1191098" cy="86898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116901A-A297-A840-B9A4-35AF1D120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40" y="2703861"/>
            <a:ext cx="4850860" cy="316653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0B0F907-7547-094A-B467-A26B8A4ED695}"/>
              </a:ext>
            </a:extLst>
          </p:cNvPr>
          <p:cNvSpPr/>
          <p:nvPr/>
        </p:nvSpPr>
        <p:spPr>
          <a:xfrm>
            <a:off x="2217740" y="5738167"/>
            <a:ext cx="3809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LPC:</a:t>
            </a:r>
            <a:r>
              <a:rPr lang="en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101,034020(2020)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2DAD275-A1A2-D448-A9E4-99DCE6C99AF7}"/>
              </a:ext>
            </a:extLst>
          </p:cNvPr>
          <p:cNvSpPr/>
          <p:nvPr/>
        </p:nvSpPr>
        <p:spPr>
          <a:xfrm>
            <a:off x="174549" y="3686963"/>
            <a:ext cx="1527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200" dirty="0">
                <a:latin typeface="CMR10"/>
              </a:rPr>
              <a:t>Green: varying the truncation from </a:t>
            </a:r>
            <a:r>
              <a:rPr lang="en" altLang="zh-CN" sz="1200" dirty="0">
                <a:latin typeface="CMMI10"/>
              </a:rPr>
              <a:t>z </a:t>
            </a:r>
            <a:r>
              <a:rPr lang="en" altLang="zh-CN" sz="1200" dirty="0">
                <a:latin typeface="CMR10"/>
              </a:rPr>
              <a:t>= 10</a:t>
            </a:r>
            <a:r>
              <a:rPr lang="en" altLang="zh-CN" sz="1200" dirty="0">
                <a:latin typeface="CMMI10"/>
              </a:rPr>
              <a:t>a </a:t>
            </a:r>
            <a:r>
              <a:rPr lang="en" altLang="zh-CN" sz="1200" dirty="0">
                <a:latin typeface="CMR10"/>
              </a:rPr>
              <a:t>to 14</a:t>
            </a:r>
            <a:r>
              <a:rPr lang="en" altLang="zh-CN" sz="1200" dirty="0">
                <a:latin typeface="CMMI10"/>
              </a:rPr>
              <a:t>a</a:t>
            </a:r>
          </a:p>
          <a:p>
            <a:r>
              <a:rPr lang="en" altLang="zh-CN" sz="1200" dirty="0">
                <a:latin typeface="CMMI10"/>
              </a:rPr>
              <a:t>Blue: derivative method </a:t>
            </a:r>
            <a:endParaRPr lang="en" altLang="zh-CN" sz="12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72724F4-DE1B-A440-8DCB-9F19E404B54A}"/>
              </a:ext>
            </a:extLst>
          </p:cNvPr>
          <p:cNvSpPr/>
          <p:nvPr/>
        </p:nvSpPr>
        <p:spPr>
          <a:xfrm>
            <a:off x="7294678" y="5553501"/>
            <a:ext cx="4850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i="1" dirty="0"/>
              <a:t>Ji, Liu, Schafer, WW, Yang, Zhang, Zhao, NPB</a:t>
            </a:r>
            <a:r>
              <a:rPr lang="en-US" altLang="zh-CN" i="1" dirty="0"/>
              <a:t>964, 115311(2021)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1788415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590977" cy="598488"/>
          </a:xfrm>
        </p:spPr>
        <p:txBody>
          <a:bodyPr/>
          <a:lstStyle/>
          <a:p>
            <a:r>
              <a:rPr lang="en-US" altLang="zh-CN" dirty="0"/>
              <a:t>PDF in </a:t>
            </a:r>
            <a:r>
              <a:rPr lang="en-US" altLang="zh-CN" dirty="0" err="1"/>
              <a:t>LaMET</a:t>
            </a:r>
            <a:r>
              <a:rPr lang="en-US" altLang="zh-CN" dirty="0"/>
              <a:t>: Results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E7C89C4-A066-E642-83BE-9CB816112172}"/>
                  </a:ext>
                </a:extLst>
              </p:cNvPr>
              <p:cNvSpPr txBox="1"/>
              <p:nvPr/>
            </p:nvSpPr>
            <p:spPr>
              <a:xfrm>
                <a:off x="4689548" y="1032713"/>
                <a:ext cx="3880338" cy="2830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dirty="0">
                          <a:latin typeface="Cambria Math" charset="0"/>
                        </a:rPr>
                        <m:t>𝑢</m:t>
                      </m:r>
                      <m:d>
                        <m:dPr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 dirty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i="1" dirty="0">
                          <a:latin typeface="Cambria Math" charset="0"/>
                        </a:rPr>
                        <m:t>−</m:t>
                      </m:r>
                      <m:r>
                        <a:rPr kumimoji="1" lang="en-US" altLang="zh-CN" i="1" dirty="0"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 dirty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i="1" dirty="0">
                          <a:latin typeface="Cambria Math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i="1" dirty="0">
                              <a:latin typeface="Cambria Math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 dirty="0">
                              <a:latin typeface="Cambria Math" charset="0"/>
                            </a:rPr>
                            <m:t>−</m:t>
                          </m:r>
                          <m:r>
                            <a:rPr kumimoji="1" lang="en-US" altLang="zh-CN" i="1" dirty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i="1" dirty="0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i="1" dirty="0">
                              <a:latin typeface="Cambria Math" charset="0"/>
                            </a:rPr>
                            <m:t>𝑑</m:t>
                          </m:r>
                        </m:e>
                      </m:acc>
                      <m:r>
                        <a:rPr kumimoji="1" lang="en-US" altLang="zh-CN" i="1" dirty="0">
                          <a:latin typeface="Cambria Math" charset="0"/>
                        </a:rPr>
                        <m:t>(−</m:t>
                      </m:r>
                      <m:r>
                        <a:rPr kumimoji="1" lang="en-US" altLang="zh-CN" i="1" dirty="0">
                          <a:latin typeface="Cambria Math" charset="0"/>
                        </a:rPr>
                        <m:t>𝑥</m:t>
                      </m:r>
                      <m:r>
                        <a:rPr kumimoji="1" lang="en-US" altLang="zh-CN" i="1" dirty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E7C89C4-A066-E642-83BE-9CB816112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548" y="1032713"/>
                <a:ext cx="3880338" cy="283091"/>
              </a:xfrm>
              <a:prstGeom prst="rect">
                <a:avLst/>
              </a:prstGeom>
              <a:blipFill>
                <a:blip r:embed="rId2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349E180F-DE40-6245-8979-6ED2F4CAB0FB}"/>
              </a:ext>
            </a:extLst>
          </p:cNvPr>
          <p:cNvSpPr/>
          <p:nvPr/>
        </p:nvSpPr>
        <p:spPr>
          <a:xfrm>
            <a:off x="7368694" y="5456809"/>
            <a:ext cx="3206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LPC:</a:t>
            </a:r>
            <a:r>
              <a:rPr lang="en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101,034020(2020)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6EC8D7-D098-5D49-8290-558188CC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01" y="1768099"/>
            <a:ext cx="4831599" cy="32296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6D33D12-0A08-0146-A8F8-E84185307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26" y="2083268"/>
            <a:ext cx="4416363" cy="329376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0B22526-7E80-1A43-BA40-FB825FE9418E}"/>
              </a:ext>
            </a:extLst>
          </p:cNvPr>
          <p:cNvSpPr/>
          <p:nvPr/>
        </p:nvSpPr>
        <p:spPr>
          <a:xfrm>
            <a:off x="1381871" y="5538636"/>
            <a:ext cx="3488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i="1" dirty="0"/>
              <a:t>ETMC: PRL</a:t>
            </a:r>
            <a:r>
              <a:rPr lang="en" altLang="zh-CN" dirty="0"/>
              <a:t> 121, 112001(2018)</a:t>
            </a:r>
          </a:p>
        </p:txBody>
      </p:sp>
    </p:spTree>
    <p:extLst>
      <p:ext uri="{BB962C8B-B14F-4D97-AF65-F5344CB8AC3E}">
        <p14:creationId xmlns:p14="http://schemas.microsoft.com/office/powerpoint/2010/main" val="311911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The Standard Model(SM)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FB7316-F47C-5D42-A07D-AB4607E70E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21ACA09-FEAC-D341-B9A9-024832F76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682" y="1183213"/>
            <a:ext cx="4714619" cy="4714619"/>
          </a:xfrm>
          <a:prstGeom prst="rect">
            <a:avLst/>
          </a:prstGeom>
        </p:spPr>
      </p:pic>
      <p:sp>
        <p:nvSpPr>
          <p:cNvPr id="14" name="矩形 16">
            <a:extLst>
              <a:ext uri="{FF2B5EF4-FFF2-40B4-BE49-F238E27FC236}">
                <a16:creationId xmlns:a16="http://schemas.microsoft.com/office/drawing/2014/main" id="{8F0EC223-8F8C-EF4C-8C16-A66BC71D1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334" y="1502702"/>
            <a:ext cx="3857062" cy="405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7313" indent="-87313" defTabSz="347663">
              <a:spcBef>
                <a:spcPct val="20000"/>
              </a:spcBef>
              <a:buFont typeface="Arial" charset="0"/>
              <a:buChar char="•"/>
              <a:tabLst>
                <a:tab pos="439738" algn="l"/>
              </a:tabLst>
              <a:defRPr kumimoji="1"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633413" indent="-366713" defTabSz="347663">
              <a:spcBef>
                <a:spcPct val="20000"/>
              </a:spcBef>
              <a:buFont typeface="Arial" charset="0"/>
              <a:buChar char="–"/>
              <a:tabLst>
                <a:tab pos="439738" algn="l"/>
              </a:tabLst>
              <a:defRPr kumimoji="1"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347663">
              <a:spcBef>
                <a:spcPct val="20000"/>
              </a:spcBef>
              <a:buFont typeface="Arial" charset="0"/>
              <a:buChar char="•"/>
              <a:tabLst>
                <a:tab pos="439738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347663">
              <a:spcBef>
                <a:spcPct val="20000"/>
              </a:spcBef>
              <a:buFont typeface="Arial" charset="0"/>
              <a:buChar char="–"/>
              <a:tabLst>
                <a:tab pos="439738" algn="l"/>
              </a:tabLst>
              <a:defRPr kumimoji="1"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347663">
              <a:spcBef>
                <a:spcPct val="20000"/>
              </a:spcBef>
              <a:buFont typeface="Arial" charset="0"/>
              <a:buChar char="»"/>
              <a:tabLst>
                <a:tab pos="439738" algn="l"/>
              </a:tabLst>
              <a:defRPr kumimoji="1"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3476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39738" algn="l"/>
              </a:tabLst>
              <a:defRPr kumimoji="1"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3476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39738" algn="l"/>
              </a:tabLst>
              <a:defRPr kumimoji="1"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3476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39738" algn="l"/>
              </a:tabLst>
              <a:defRPr kumimoji="1"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3476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39738" algn="l"/>
              </a:tabLst>
              <a:defRPr kumimoji="1"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vl="1">
              <a:spcBef>
                <a:spcPts val="800"/>
              </a:spcBef>
              <a:buFont typeface="Wingdings" charset="2"/>
              <a:buChar char="Ø"/>
            </a:pPr>
            <a:r>
              <a:rPr kumimoji="0" lang="en-US" altLang="zh-CN" sz="22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1960-1970s</a:t>
            </a:r>
          </a:p>
          <a:p>
            <a:pPr lvl="1">
              <a:spcBef>
                <a:spcPts val="800"/>
              </a:spcBef>
              <a:buFont typeface="Wingdings" charset="2"/>
              <a:buChar char="Ø"/>
            </a:pPr>
            <a:r>
              <a:rPr kumimoji="0" lang="en-US" altLang="zh-CN" sz="22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Gauge Field Theory</a:t>
            </a:r>
            <a:r>
              <a:rPr kumimoji="0" lang="zh-CN" altLang="en-US" sz="22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：</a:t>
            </a:r>
            <a:r>
              <a:rPr kumimoji="0" lang="en-US" altLang="zh-CN" sz="22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SU(3)</a:t>
            </a:r>
            <a:r>
              <a:rPr kumimoji="0" lang="en-US" altLang="zh-CN" sz="2200" b="1" dirty="0" err="1">
                <a:solidFill>
                  <a:srgbClr val="7030A0"/>
                </a:solidFill>
                <a:latin typeface="楷体" charset="-122"/>
                <a:ea typeface="楷体" charset="-122"/>
              </a:rPr>
              <a:t>xSU</a:t>
            </a:r>
            <a:r>
              <a:rPr kumimoji="0" lang="en-US" altLang="zh-CN" sz="22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(2)</a:t>
            </a:r>
            <a:r>
              <a:rPr kumimoji="0" lang="en-US" altLang="zh-CN" sz="2200" b="1" dirty="0" err="1">
                <a:solidFill>
                  <a:srgbClr val="7030A0"/>
                </a:solidFill>
                <a:latin typeface="楷体" charset="-122"/>
                <a:ea typeface="楷体" charset="-122"/>
              </a:rPr>
              <a:t>xU</a:t>
            </a:r>
            <a:r>
              <a:rPr kumimoji="0" lang="en-US" altLang="zh-CN" sz="22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(1)</a:t>
            </a:r>
          </a:p>
          <a:p>
            <a:pPr lvl="1">
              <a:spcBef>
                <a:spcPts val="800"/>
              </a:spcBef>
              <a:buFont typeface="Wingdings" charset="2"/>
              <a:buChar char="Ø"/>
            </a:pPr>
            <a:r>
              <a:rPr kumimoji="0" lang="en-US" altLang="zh-CN" sz="22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Fermion</a:t>
            </a:r>
            <a:r>
              <a:rPr kumimoji="0" lang="zh-CN" altLang="en-US" sz="22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：</a:t>
            </a:r>
            <a:endParaRPr kumimoji="0" lang="en-US" altLang="zh-CN" sz="2200" b="1" dirty="0">
              <a:solidFill>
                <a:srgbClr val="7030A0"/>
              </a:solidFill>
              <a:latin typeface="楷体" charset="-122"/>
              <a:ea typeface="楷体" charset="-122"/>
            </a:endParaRPr>
          </a:p>
          <a:p>
            <a:pPr lvl="2">
              <a:spcBef>
                <a:spcPts val="800"/>
              </a:spcBef>
              <a:buFont typeface="Wingdings" charset="2"/>
              <a:buChar char="ü"/>
            </a:pPr>
            <a:r>
              <a:rPr kumimoji="0" lang="en-US" altLang="zh-CN" sz="18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quark</a:t>
            </a:r>
          </a:p>
          <a:p>
            <a:pPr lvl="2">
              <a:spcBef>
                <a:spcPts val="800"/>
              </a:spcBef>
              <a:buFont typeface="Wingdings" charset="2"/>
              <a:buChar char="ü"/>
            </a:pPr>
            <a:r>
              <a:rPr kumimoji="0" lang="en-US" altLang="zh-CN" sz="18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lepton</a:t>
            </a:r>
          </a:p>
          <a:p>
            <a:pPr lvl="1">
              <a:spcBef>
                <a:spcPts val="800"/>
              </a:spcBef>
              <a:buFont typeface="Wingdings" charset="2"/>
              <a:buChar char="Ø"/>
            </a:pPr>
            <a:r>
              <a:rPr kumimoji="0" lang="en-US" altLang="zh-CN" sz="22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Bosons</a:t>
            </a:r>
            <a:r>
              <a:rPr kumimoji="0" lang="zh-CN" altLang="en-US" sz="22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：</a:t>
            </a:r>
            <a:endParaRPr kumimoji="0" lang="en-US" altLang="zh-CN" sz="2200" b="1" dirty="0">
              <a:solidFill>
                <a:srgbClr val="7030A0"/>
              </a:solidFill>
              <a:latin typeface="楷体" charset="-122"/>
              <a:ea typeface="楷体" charset="-122"/>
            </a:endParaRPr>
          </a:p>
          <a:p>
            <a:pPr lvl="2">
              <a:spcBef>
                <a:spcPts val="800"/>
              </a:spcBef>
              <a:buFont typeface="Wingdings" charset="2"/>
              <a:buChar char="ü"/>
            </a:pPr>
            <a:r>
              <a:rPr kumimoji="0" lang="en-US" altLang="zh-CN" sz="18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Gauge boson</a:t>
            </a:r>
          </a:p>
          <a:p>
            <a:pPr lvl="2">
              <a:spcBef>
                <a:spcPts val="800"/>
              </a:spcBef>
              <a:buFont typeface="Wingdings" charset="2"/>
              <a:buChar char="ü"/>
            </a:pPr>
            <a:r>
              <a:rPr kumimoji="0" lang="en-US" altLang="zh-CN" sz="18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Higgs boson</a:t>
            </a:r>
          </a:p>
          <a:p>
            <a:pPr lvl="1">
              <a:spcBef>
                <a:spcPts val="800"/>
              </a:spcBef>
              <a:buNone/>
            </a:pPr>
            <a:r>
              <a:rPr kumimoji="0" lang="en-US" altLang="zh-CN" sz="2200" b="1" dirty="0">
                <a:solidFill>
                  <a:srgbClr val="7030A0"/>
                </a:solidFill>
                <a:latin typeface="楷体" charset="-122"/>
                <a:ea typeface="楷体" charset="-122"/>
              </a:rPr>
              <a:t>		</a:t>
            </a:r>
            <a:endParaRPr kumimoji="0" lang="zh-CN" altLang="en-US" sz="1500" b="1" dirty="0">
              <a:solidFill>
                <a:srgbClr val="7030A0"/>
              </a:solidFill>
              <a:latin typeface="楷体" charset="-122"/>
              <a:ea typeface="楷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6685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915958" cy="598488"/>
          </a:xfrm>
        </p:spPr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Some</a:t>
            </a:r>
            <a:r>
              <a:rPr lang="zh-CN" alt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recent progress: a very biased personal viewpoint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1E2A-5F31-FA4E-98D7-78781584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36B72DB6-7FE9-3E40-958A-94CF08224DC0}"/>
                  </a:ext>
                </a:extLst>
              </p:cNvPr>
              <p:cNvSpPr/>
              <p:nvPr/>
            </p:nvSpPr>
            <p:spPr>
              <a:xfrm>
                <a:off x="471971" y="809783"/>
                <a:ext cx="7395680" cy="5909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More Precision Calculations:</a:t>
                </a:r>
              </a:p>
              <a:p>
                <a:pPr marL="800100" lvl="1" indent="-342900">
                  <a:buFont typeface="Wingdings" charset="2"/>
                  <a:buChar char="ü"/>
                </a:pP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Lattice QCD Simulations: </a:t>
                </a:r>
              </a:p>
              <a:p>
                <a:pPr marL="1257300" lvl="2" indent="-342900">
                  <a:buFont typeface="Wingdings" charset="2"/>
                  <a:buChar char="ü"/>
                </a:pP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 PDF: </a:t>
                </a:r>
                <a:r>
                  <a:rPr lang="en-US" altLang="zh-CN" sz="2400" dirty="0">
                    <a:solidFill>
                      <a:srgbClr val="00B0F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unpolarized</a:t>
                </a: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, polarized, </a:t>
                </a:r>
                <a:r>
                  <a:rPr lang="en-US" altLang="zh-CN" sz="2400" dirty="0" err="1">
                    <a:latin typeface="Times New Roman" charset="0"/>
                    <a:ea typeface="Times New Roman" charset="0"/>
                    <a:cs typeface="Times New Roman" charset="0"/>
                  </a:rPr>
                  <a:t>transversity</a:t>
                </a:r>
                <a:endParaRPr lang="en-US" altLang="zh-CN" sz="2400" dirty="0">
                  <a:latin typeface="Times New Roman" charset="0"/>
                  <a:cs typeface="Times New Roman" charset="0"/>
                </a:endParaRPr>
              </a:p>
              <a:p>
                <a:pPr marL="1257300" lvl="2" indent="-342900">
                  <a:buFont typeface="Wingdings" charset="2"/>
                  <a:buChar char="ü"/>
                </a:pPr>
                <a:r>
                  <a:rPr lang="en-US" altLang="zh-CN" sz="2400" dirty="0">
                    <a:latin typeface="Times New Roman" charset="0"/>
                    <a:cs typeface="Times New Roman" charset="0"/>
                  </a:rPr>
                  <a:t> LCDAs: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𝜋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,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,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∗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,</m:t>
                    </m:r>
                    <m:r>
                      <a:rPr lang="en-US" altLang="zh-CN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𝜙</m:t>
                    </m:r>
                  </m:oMath>
                </a14:m>
                <a:endParaRPr lang="en-US" altLang="zh-CN" sz="2400" dirty="0">
                  <a:solidFill>
                    <a:srgbClr val="00B0F0"/>
                  </a:solidFill>
                  <a:latin typeface="Times New Roman" charset="0"/>
                  <a:cs typeface="Times New Roman" charset="0"/>
                </a:endParaRPr>
              </a:p>
              <a:p>
                <a:pPr marL="800100" lvl="1" indent="-342900">
                  <a:buFont typeface="Wingdings" charset="2"/>
                  <a:buChar char="ü"/>
                </a:pPr>
                <a:r>
                  <a:rPr lang="en-US" altLang="zh-CN" sz="2400" dirty="0">
                    <a:solidFill>
                      <a:srgbClr val="00B0F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2-loop perturbative matching:</a:t>
                </a:r>
                <a:endParaRPr lang="en-US" altLang="zh-CN" sz="2000" dirty="0">
                  <a:solidFill>
                    <a:srgbClr val="00B0F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charset="2"/>
                  <a:buChar char="ü"/>
                </a:pPr>
                <a:r>
                  <a:rPr lang="en-US" altLang="zh-CN" sz="2400" dirty="0">
                    <a:solidFill>
                      <a:srgbClr val="00B0F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Hybrid Matching: </a:t>
                </a:r>
              </a:p>
              <a:p>
                <a:endParaRPr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New Distributions: </a:t>
                </a:r>
              </a:p>
              <a:p>
                <a:pPr marL="800100" lvl="1" indent="-342900">
                  <a:buFont typeface="Wingdings" charset="2"/>
                  <a:buChar char="ü"/>
                </a:pPr>
                <a:r>
                  <a:rPr lang="en-US" altLang="zh-CN" sz="2400" dirty="0">
                    <a:solidFill>
                      <a:srgbClr val="00B0F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Gluons PDFs: </a:t>
                </a:r>
              </a:p>
              <a:p>
                <a:pPr marL="800100" lvl="1" indent="-342900">
                  <a:buFont typeface="Wingdings" charset="2"/>
                  <a:buChar char="ü"/>
                </a:pPr>
                <a:r>
                  <a:rPr lang="en-US" altLang="zh-CN" sz="2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Transverse Momentum Dependent PDF:</a:t>
                </a:r>
              </a:p>
              <a:p>
                <a:pPr marL="800100" lvl="1" indent="-342900">
                  <a:buFont typeface="Wingdings" charset="2"/>
                  <a:buChar char="ü"/>
                </a:pPr>
                <a:r>
                  <a:rPr lang="en-US" altLang="zh-CN" sz="2400" dirty="0">
                    <a:solidFill>
                      <a:srgbClr val="00B0F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B-meson LCDA: </a:t>
                </a:r>
              </a:p>
              <a:p>
                <a:pPr marL="800100" lvl="1" indent="-342900">
                  <a:buFont typeface="Wingdings" charset="2"/>
                  <a:buChar char="ü"/>
                </a:pP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GPD:</a:t>
                </a:r>
              </a:p>
              <a:p>
                <a:pPr marL="800100" lvl="1" indent="-342900">
                  <a:buFont typeface="Wingdings" charset="2"/>
                  <a:buChar char="ü"/>
                </a:pP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Twist-3 PDFs</a:t>
                </a:r>
              </a:p>
              <a:p>
                <a:pPr marL="800100" lvl="1" indent="-342900">
                  <a:buFont typeface="Wingdings" charset="2"/>
                  <a:buChar char="ü"/>
                </a:pP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…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 …</a:t>
                </a:r>
              </a:p>
              <a:p>
                <a:pPr marL="342900" indent="-342900">
                  <a:buFont typeface="Wingdings" charset="2"/>
                  <a:buChar char="ü"/>
                </a:pPr>
                <a:endParaRPr lang="en-US" altLang="zh-CN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36B72DB6-7FE9-3E40-958A-94CF08224D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71" y="809783"/>
                <a:ext cx="7395680" cy="5909310"/>
              </a:xfrm>
              <a:prstGeom prst="rect">
                <a:avLst/>
              </a:prstGeom>
              <a:blipFill>
                <a:blip r:embed="rId2"/>
                <a:stretch>
                  <a:fillRect l="-1027" t="-6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6705A407-02E5-B04A-BE49-F5DF0652F19D}"/>
              </a:ext>
            </a:extLst>
          </p:cNvPr>
          <p:cNvSpPr/>
          <p:nvPr/>
        </p:nvSpPr>
        <p:spPr>
          <a:xfrm>
            <a:off x="7582171" y="3695700"/>
            <a:ext cx="46098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Alexandrou et al., 1811.07248, Adv.High Energy Phys. 2019 ,3036904 (2019) 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dirty="0"/>
              <a:t>Ji, et al. 2004.03543, to be published in Rev.Mod.Phy. </a:t>
            </a:r>
          </a:p>
        </p:txBody>
      </p:sp>
    </p:spTree>
    <p:extLst>
      <p:ext uri="{BB962C8B-B14F-4D97-AF65-F5344CB8AC3E}">
        <p14:creationId xmlns:p14="http://schemas.microsoft.com/office/powerpoint/2010/main" val="718185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8126508" cy="598488"/>
          </a:xfrm>
        </p:spPr>
        <p:txBody>
          <a:bodyPr/>
          <a:lstStyle/>
          <a:p>
            <a:pPr algn="ctr"/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Transverse-Momentum Dependence PDF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7E7DEEA-8F5D-7C4B-BA4D-F113E2947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89" y="958287"/>
            <a:ext cx="2515372" cy="22358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DF54FC-EF8C-504F-8B8E-CD8F90670F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8" y="3510315"/>
            <a:ext cx="3743952" cy="238939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D789507-E7CC-0E4B-96B7-A26619C66961}"/>
              </a:ext>
            </a:extLst>
          </p:cNvPr>
          <p:cNvSpPr/>
          <p:nvPr/>
        </p:nvSpPr>
        <p:spPr>
          <a:xfrm>
            <a:off x="3854764" y="2076230"/>
            <a:ext cx="3483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Times New Roman" charset="0"/>
                <a:ea typeface="Times New Roman" charset="0"/>
                <a:cs typeface="Times New Roman" charset="0"/>
              </a:rPr>
              <a:t>3-dimensional structure of the proton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E64F66-FB03-5E4B-8817-6188486D06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532" y="3510315"/>
            <a:ext cx="2171506" cy="28153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ED911DB-84F3-084D-B6A4-8BB91959CC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530" y="3510315"/>
            <a:ext cx="2171506" cy="282615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D7466C-FE23-374A-A857-64389D9C0D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936" y="1362221"/>
            <a:ext cx="1816923" cy="191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0FDA000-48F6-094F-8958-961A72257E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263" y="1429578"/>
            <a:ext cx="2843594" cy="1918107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749378AC-4D66-564E-842A-31A5C98799EE}"/>
              </a:ext>
            </a:extLst>
          </p:cNvPr>
          <p:cNvSpPr/>
          <p:nvPr/>
        </p:nvSpPr>
        <p:spPr>
          <a:xfrm>
            <a:off x="6551513" y="780142"/>
            <a:ext cx="3483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EIC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8FB6B7E-9F90-AF45-B828-FC73F2438C1B}"/>
              </a:ext>
            </a:extLst>
          </p:cNvPr>
          <p:cNvSpPr/>
          <p:nvPr/>
        </p:nvSpPr>
        <p:spPr>
          <a:xfrm>
            <a:off x="8759829" y="788640"/>
            <a:ext cx="3483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EIcC</a:t>
            </a:r>
            <a:endParaRPr lang="en-US" altLang="zh-CN" sz="28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0B28FAB1-CDC5-254A-AC22-0E57ED315A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0264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8126508" cy="598488"/>
          </a:xfrm>
        </p:spPr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TMD Factorization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D789507-E7CC-0E4B-96B7-A26619C66961}"/>
              </a:ext>
            </a:extLst>
          </p:cNvPr>
          <p:cNvSpPr/>
          <p:nvPr/>
        </p:nvSpPr>
        <p:spPr>
          <a:xfrm>
            <a:off x="391716" y="875900"/>
            <a:ext cx="10931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Semi-inclusive hadron production in deep inelastic scattering:</a:t>
            </a:r>
          </a:p>
          <a:p>
            <a:pPr algn="ctr"/>
            <a:r>
              <a:rPr lang="en-US" altLang="zh-CN" sz="3200" dirty="0" err="1">
                <a:latin typeface="Times New Roman" charset="0"/>
                <a:ea typeface="Times New Roman" charset="0"/>
                <a:cs typeface="Times New Roman" charset="0"/>
              </a:rPr>
              <a:t>e+N</a:t>
            </a:r>
            <a:r>
              <a:rPr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 -&gt; </a:t>
            </a:r>
            <a:r>
              <a:rPr lang="en-US" altLang="zh-CN" sz="3200" dirty="0" err="1">
                <a:latin typeface="Times New Roman" charset="0"/>
                <a:ea typeface="Times New Roman" charset="0"/>
                <a:cs typeface="Times New Roman" charset="0"/>
              </a:rPr>
              <a:t>e+h+X</a:t>
            </a:r>
            <a:endParaRPr lang="en-US" altLang="zh-CN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B1BA29-F4B8-2740-891E-5D418EFE9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722" y="2551759"/>
            <a:ext cx="7610273" cy="256985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981A02D-905D-0C48-8A38-D8AE2CC3C783}"/>
              </a:ext>
            </a:extLst>
          </p:cNvPr>
          <p:cNvSpPr/>
          <p:nvPr/>
        </p:nvSpPr>
        <p:spPr>
          <a:xfrm>
            <a:off x="8636212" y="2226392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TMD fragmentation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58DCB36-AED7-F644-90F9-3C42648B7C74}"/>
              </a:ext>
            </a:extLst>
          </p:cNvPr>
          <p:cNvSpPr/>
          <p:nvPr/>
        </p:nvSpPr>
        <p:spPr>
          <a:xfrm>
            <a:off x="9220471" y="4077611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soft function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F19A29-8D2B-0741-A737-382F6F39940B}"/>
              </a:ext>
            </a:extLst>
          </p:cNvPr>
          <p:cNvSpPr/>
          <p:nvPr/>
        </p:nvSpPr>
        <p:spPr>
          <a:xfrm>
            <a:off x="8964508" y="5077648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TMD parton distribution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0A11DE72-0E28-3548-AA4C-67A31B38DB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0040AAC-8584-3849-B573-A29122576458}"/>
                  </a:ext>
                </a:extLst>
              </p:cNvPr>
              <p:cNvSpPr txBox="1"/>
              <p:nvPr/>
            </p:nvSpPr>
            <p:spPr>
              <a:xfrm>
                <a:off x="1398494" y="5695098"/>
                <a:ext cx="9250573" cy="4224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𝑆𝐼𝐷𝐼𝑆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)⨂</m:t>
                        </m:r>
                        <m:sSubSup>
                          <m:sSub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𝑇𝑀𝐷</m:t>
                            </m:r>
                          </m:sup>
                        </m:sSub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)⨂</m:t>
                        </m:r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kumimoji="1" lang="en-US" altLang="zh-CN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kumimoji="1"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zh-CN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zh-CN" sz="2400" dirty="0"/>
                  <a:t>)</a:t>
                </a:r>
                <a:endParaRPr kumimoji="1" lang="zh-CN" altLang="en-US" sz="24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0040AAC-8584-3849-B573-A29122576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494" y="5695098"/>
                <a:ext cx="9250573" cy="422423"/>
              </a:xfrm>
              <a:prstGeom prst="rect">
                <a:avLst/>
              </a:prstGeom>
              <a:blipFill>
                <a:blip r:embed="rId3"/>
                <a:stretch>
                  <a:fillRect l="-685" t="-144118" b="-2117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194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8126508" cy="598488"/>
          </a:xfrm>
        </p:spPr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TMD Soft functions on LQCD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CEB331-9D72-4E4D-9DDD-A4A105F7420B}"/>
              </a:ext>
            </a:extLst>
          </p:cNvPr>
          <p:cNvSpPr/>
          <p:nvPr/>
        </p:nvSpPr>
        <p:spPr>
          <a:xfrm>
            <a:off x="6715259" y="780419"/>
            <a:ext cx="5001853" cy="37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i="1" dirty="0">
                <a:latin typeface="Times New Roman" charset="0"/>
                <a:ea typeface="Times New Roman" charset="0"/>
                <a:cs typeface="Times New Roman" charset="0"/>
              </a:rPr>
              <a:t>Ji, Liu, Liu, </a:t>
            </a:r>
            <a:r>
              <a:rPr lang="en-US" altLang="zh-CN" i="1" dirty="0" err="1">
                <a:latin typeface="Times New Roman" charset="0"/>
                <a:ea typeface="Times New Roman" charset="0"/>
                <a:cs typeface="Times New Roman" charset="0"/>
              </a:rPr>
              <a:t>arXiv</a:t>
            </a:r>
            <a:r>
              <a:rPr lang="en-US" altLang="zh-CN" i="1" dirty="0">
                <a:latin typeface="Times New Roman" charset="0"/>
                <a:ea typeface="Times New Roman" charset="0"/>
                <a:cs typeface="Times New Roman" charset="0"/>
              </a:rPr>
              <a:t>: 1910.11415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1875F6C-EE70-8040-A268-9B5B441CCBD4}"/>
              </a:ext>
            </a:extLst>
          </p:cNvPr>
          <p:cNvSpPr/>
          <p:nvPr/>
        </p:nvSpPr>
        <p:spPr>
          <a:xfrm>
            <a:off x="4124" y="818972"/>
            <a:ext cx="5001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A four-quark form-factor: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07E701D-B5F1-C040-BE3F-8DA80AE598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79" y="1525341"/>
            <a:ext cx="3115215" cy="177539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5AB75D-727C-4B4C-8BCF-2984842C4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grpSp>
        <p:nvGrpSpPr>
          <p:cNvPr id="21" name="组合 21">
            <a:extLst>
              <a:ext uri="{FF2B5EF4-FFF2-40B4-BE49-F238E27FC236}">
                <a16:creationId xmlns:a16="http://schemas.microsoft.com/office/drawing/2014/main" id="{F5F5F9E0-C7A7-B547-A867-106FED6F38CC}"/>
              </a:ext>
            </a:extLst>
          </p:cNvPr>
          <p:cNvGrpSpPr>
            <a:grpSpLocks/>
          </p:cNvGrpSpPr>
          <p:nvPr/>
        </p:nvGrpSpPr>
        <p:grpSpPr bwMode="auto">
          <a:xfrm>
            <a:off x="325820" y="4047963"/>
            <a:ext cx="4358459" cy="2086195"/>
            <a:chOff x="1951904" y="1615890"/>
            <a:chExt cx="6613618" cy="3788354"/>
          </a:xfrm>
        </p:grpSpPr>
        <p:grpSp>
          <p:nvGrpSpPr>
            <p:cNvPr id="22" name="组合 2">
              <a:extLst>
                <a:ext uri="{FF2B5EF4-FFF2-40B4-BE49-F238E27FC236}">
                  <a16:creationId xmlns:a16="http://schemas.microsoft.com/office/drawing/2014/main" id="{08BCA23A-3375-CD46-A9C4-805CD6329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9033" y="3226668"/>
              <a:ext cx="4926489" cy="2177576"/>
              <a:chOff x="3721958" y="2279470"/>
              <a:chExt cx="3365154" cy="1895644"/>
            </a:xfrm>
          </p:grpSpPr>
          <p:grpSp>
            <p:nvGrpSpPr>
              <p:cNvPr id="29" name="组合 3">
                <a:extLst>
                  <a:ext uri="{FF2B5EF4-FFF2-40B4-BE49-F238E27FC236}">
                    <a16:creationId xmlns:a16="http://schemas.microsoft.com/office/drawing/2014/main" id="{19984037-4A00-DF41-BFC0-BC5A89D1A6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22067" y="3112542"/>
                <a:ext cx="3148557" cy="882310"/>
                <a:chOff x="2641947" y="3036276"/>
                <a:chExt cx="3148557" cy="882310"/>
              </a:xfrm>
            </p:grpSpPr>
            <p:cxnSp>
              <p:nvCxnSpPr>
                <p:cNvPr id="34" name="直接连接符 10">
                  <a:extLst>
                    <a:ext uri="{FF2B5EF4-FFF2-40B4-BE49-F238E27FC236}">
                      <a16:creationId xmlns:a16="http://schemas.microsoft.com/office/drawing/2014/main" id="{BD8A3B97-8F8F-9646-A04F-AD6D46A32E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1947" y="3918586"/>
                  <a:ext cx="2977434" cy="0"/>
                </a:xfrm>
                <a:prstGeom prst="line">
                  <a:avLst/>
                </a:prstGeom>
                <a:ln>
                  <a:headEnd type="triangl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12">
                  <a:extLst>
                    <a:ext uri="{FF2B5EF4-FFF2-40B4-BE49-F238E27FC236}">
                      <a16:creationId xmlns:a16="http://schemas.microsoft.com/office/drawing/2014/main" id="{A3EE7A51-997E-C74E-A00E-8B9ECE932719}"/>
                    </a:ext>
                  </a:extLst>
                </p:cNvPr>
                <p:cNvCxnSpPr>
                  <a:cxnSpLocks/>
                  <a:stCxn id="24" idx="2"/>
                  <a:endCxn id="31" idx="0"/>
                </p:cNvCxnSpPr>
                <p:nvPr/>
              </p:nvCxnSpPr>
              <p:spPr>
                <a:xfrm flipV="1">
                  <a:off x="3941627" y="3036276"/>
                  <a:ext cx="1848877" cy="47186"/>
                </a:xfrm>
                <a:prstGeom prst="line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直接箭头连接符 4">
                <a:extLst>
                  <a:ext uri="{FF2B5EF4-FFF2-40B4-BE49-F238E27FC236}">
                    <a16:creationId xmlns:a16="http://schemas.microsoft.com/office/drawing/2014/main" id="{820629A9-727F-9249-A199-7D6A479ACF89}"/>
                  </a:ext>
                </a:extLst>
              </p:cNvPr>
              <p:cNvCxnSpPr>
                <a:cxnSpLocks/>
                <a:stCxn id="23" idx="2"/>
              </p:cNvCxnSpPr>
              <p:nvPr/>
            </p:nvCxnSpPr>
            <p:spPr>
              <a:xfrm>
                <a:off x="3721958" y="2279470"/>
                <a:ext cx="109" cy="1693271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椭圆 30">
                    <a:extLst>
                      <a:ext uri="{FF2B5EF4-FFF2-40B4-BE49-F238E27FC236}">
                        <a16:creationId xmlns:a16="http://schemas.microsoft.com/office/drawing/2014/main" id="{C005DB99-5483-9540-8492-535F917D899E}"/>
                      </a:ext>
                    </a:extLst>
                  </p:cNvPr>
                  <p:cNvSpPr/>
                  <p:nvPr/>
                </p:nvSpPr>
                <p:spPr>
                  <a:xfrm>
                    <a:off x="6654136" y="3112542"/>
                    <a:ext cx="432976" cy="1062572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altLang="zh-CN" dirty="0"/>
                  </a:p>
                  <a:p>
                    <a:pPr algn="ctr">
                      <a:defRPr/>
                    </a:pPr>
                    <a:r>
                      <a:rPr lang="en-US" altLang="zh-CN" dirty="0"/>
                      <a:t>u</a:t>
                    </a:r>
                  </a:p>
                  <a:p>
                    <a:pPr algn="ctr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oMath>
                      </m:oMathPara>
                    </a14:m>
                    <a:endParaRPr lang="en-US" altLang="zh-CN" dirty="0"/>
                  </a:p>
                  <a:p>
                    <a:pPr algn="ctr">
                      <a:defRPr/>
                    </a:pPr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31" name="椭圆 30">
                    <a:extLst>
                      <a:ext uri="{FF2B5EF4-FFF2-40B4-BE49-F238E27FC236}">
                        <a16:creationId xmlns:a16="http://schemas.microsoft.com/office/drawing/2014/main" id="{C005DB99-5483-9540-8492-535F917D89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4136" y="3112542"/>
                    <a:ext cx="432976" cy="1062572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D2AFBAE-7419-EB4F-9028-936EFB7587E5}"/>
                </a:ext>
              </a:extLst>
            </p:cNvPr>
            <p:cNvSpPr/>
            <p:nvPr/>
          </p:nvSpPr>
          <p:spPr>
            <a:xfrm rot="2036515" flipH="1">
              <a:off x="3966614" y="1683471"/>
              <a:ext cx="54649" cy="168692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E8EFD15-AAC0-054B-B551-26263833734B}"/>
                </a:ext>
              </a:extLst>
            </p:cNvPr>
            <p:cNvSpPr/>
            <p:nvPr/>
          </p:nvSpPr>
          <p:spPr>
            <a:xfrm rot="2036515">
              <a:off x="6117557" y="1615890"/>
              <a:ext cx="54649" cy="286614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F4E7BC4-BBBB-0F44-9960-2CFF7E7930E0}"/>
                </a:ext>
              </a:extLst>
            </p:cNvPr>
            <p:cNvSpPr/>
            <p:nvPr/>
          </p:nvSpPr>
          <p:spPr>
            <a:xfrm flipV="1">
              <a:off x="4382875" y="1766811"/>
              <a:ext cx="2417509" cy="7302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56A1E43F-E7BD-B742-8B88-0B1251444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1904" y="1849693"/>
              <a:ext cx="2089270" cy="1173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  <p:sp>
          <p:nvSpPr>
            <p:cNvPr id="27" name="文本框 19">
              <a:extLst>
                <a:ext uri="{FF2B5EF4-FFF2-40B4-BE49-F238E27FC236}">
                  <a16:creationId xmlns:a16="http://schemas.microsoft.com/office/drawing/2014/main" id="{EB46A44C-2BAC-A946-8DDC-3086D3498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6725" y="2828068"/>
              <a:ext cx="2260798" cy="1173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  <p:sp>
          <p:nvSpPr>
            <p:cNvPr id="28" name="文本框 20">
              <a:extLst>
                <a:ext uri="{FF2B5EF4-FFF2-40B4-BE49-F238E27FC236}">
                  <a16:creationId xmlns:a16="http://schemas.microsoft.com/office/drawing/2014/main" id="{263818AC-5A56-A540-BBE0-97A6C9936A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2371" y="1865232"/>
              <a:ext cx="2383811" cy="1173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b-direction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155DDCDC-AB6C-034C-AB81-9D6987F2E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497" y="1467221"/>
            <a:ext cx="6815903" cy="406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A791973-0282-E947-A33B-EA240B9F4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7266" y="5602415"/>
            <a:ext cx="6778198" cy="53174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25A277D0-8265-E44E-8A65-14CE3C90AC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7989" y="4114895"/>
            <a:ext cx="5205490" cy="1433501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036C409-A87F-024D-BA93-33D27BF9E4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1214" y="1994040"/>
            <a:ext cx="7334250" cy="1531742"/>
          </a:xfrm>
          <a:prstGeom prst="rect">
            <a:avLst/>
          </a:prstGeom>
        </p:spPr>
      </p:pic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A611085C-EDC3-DA4B-9726-EA9B29BF41D8}"/>
              </a:ext>
            </a:extLst>
          </p:cNvPr>
          <p:cNvCxnSpPr>
            <a:cxnSpLocks/>
          </p:cNvCxnSpPr>
          <p:nvPr/>
        </p:nvCxnSpPr>
        <p:spPr>
          <a:xfrm>
            <a:off x="0" y="3775729"/>
            <a:ext cx="1219200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747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8126508" cy="598488"/>
          </a:xfrm>
        </p:spPr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TMD Soft functions on LQCD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5AB75D-727C-4B4C-8BCF-2984842C4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A611085C-EDC3-DA4B-9726-EA9B29BF41D8}"/>
              </a:ext>
            </a:extLst>
          </p:cNvPr>
          <p:cNvCxnSpPr>
            <a:cxnSpLocks/>
          </p:cNvCxnSpPr>
          <p:nvPr/>
        </p:nvCxnSpPr>
        <p:spPr>
          <a:xfrm>
            <a:off x="0" y="3775729"/>
            <a:ext cx="1219200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48854D96-F92F-DE46-A24F-7C6BD09CC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872" y="1694340"/>
            <a:ext cx="8801100" cy="11049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0385C5C-AF76-7345-A214-545962C06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51" y="4417204"/>
            <a:ext cx="96647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97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D6FC846-D5CE-6246-8AC6-367694CDA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TMD Soft functions on LQCD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859847-9701-C945-96D8-5D9216293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5DB333-036C-4641-BA03-92A2DC3004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10BF02-3EE8-574F-A321-436CADE58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644" y="1476177"/>
            <a:ext cx="6150162" cy="4251515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E40713-CDB5-5A41-95CA-57787EFCF0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35</a:t>
            </a:fld>
            <a:endParaRPr lang="zh-CN" altLang="en-US" sz="2800" dirty="0"/>
          </a:p>
        </p:txBody>
      </p:sp>
      <p:grpSp>
        <p:nvGrpSpPr>
          <p:cNvPr id="8" name="组合 21">
            <a:extLst>
              <a:ext uri="{FF2B5EF4-FFF2-40B4-BE49-F238E27FC236}">
                <a16:creationId xmlns:a16="http://schemas.microsoft.com/office/drawing/2014/main" id="{2BFFF84E-72A7-8744-9056-CBE7B298473F}"/>
              </a:ext>
            </a:extLst>
          </p:cNvPr>
          <p:cNvGrpSpPr>
            <a:grpSpLocks/>
          </p:cNvGrpSpPr>
          <p:nvPr/>
        </p:nvGrpSpPr>
        <p:grpSpPr bwMode="auto">
          <a:xfrm>
            <a:off x="0" y="1680284"/>
            <a:ext cx="5188910" cy="2691186"/>
            <a:chOff x="2363101" y="1135596"/>
            <a:chExt cx="6202420" cy="4268648"/>
          </a:xfrm>
        </p:grpSpPr>
        <p:grpSp>
          <p:nvGrpSpPr>
            <p:cNvPr id="9" name="组合 2">
              <a:extLst>
                <a:ext uri="{FF2B5EF4-FFF2-40B4-BE49-F238E27FC236}">
                  <a16:creationId xmlns:a16="http://schemas.microsoft.com/office/drawing/2014/main" id="{525D0790-1E44-7D4C-A777-286B4797F1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9192" y="3226808"/>
              <a:ext cx="4926329" cy="2177436"/>
              <a:chOff x="3722067" y="2279592"/>
              <a:chExt cx="3365045" cy="1895522"/>
            </a:xfrm>
          </p:grpSpPr>
          <p:grpSp>
            <p:nvGrpSpPr>
              <p:cNvPr id="16" name="组合 3">
                <a:extLst>
                  <a:ext uri="{FF2B5EF4-FFF2-40B4-BE49-F238E27FC236}">
                    <a16:creationId xmlns:a16="http://schemas.microsoft.com/office/drawing/2014/main" id="{14FF550D-2847-0243-BA3D-F10A8E2FB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22067" y="3112542"/>
                <a:ext cx="3148557" cy="882310"/>
                <a:chOff x="2641947" y="3036276"/>
                <a:chExt cx="3148557" cy="882310"/>
              </a:xfrm>
            </p:grpSpPr>
            <p:cxnSp>
              <p:nvCxnSpPr>
                <p:cNvPr id="19" name="直接连接符 10">
                  <a:extLst>
                    <a:ext uri="{FF2B5EF4-FFF2-40B4-BE49-F238E27FC236}">
                      <a16:creationId xmlns:a16="http://schemas.microsoft.com/office/drawing/2014/main" id="{1B4C64B7-FC83-D043-BE53-DCA11AF4D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1947" y="3918586"/>
                  <a:ext cx="2977434" cy="0"/>
                </a:xfrm>
                <a:prstGeom prst="line">
                  <a:avLst/>
                </a:prstGeom>
                <a:ln>
                  <a:headEnd type="triangl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2">
                  <a:extLst>
                    <a:ext uri="{FF2B5EF4-FFF2-40B4-BE49-F238E27FC236}">
                      <a16:creationId xmlns:a16="http://schemas.microsoft.com/office/drawing/2014/main" id="{B1AF8586-5E99-294D-882F-EBD053E54F6C}"/>
                    </a:ext>
                  </a:extLst>
                </p:cNvPr>
                <p:cNvCxnSpPr>
                  <a:cxnSpLocks/>
                  <a:stCxn id="11" idx="2"/>
                  <a:endCxn id="18" idx="0"/>
                </p:cNvCxnSpPr>
                <p:nvPr/>
              </p:nvCxnSpPr>
              <p:spPr>
                <a:xfrm flipV="1">
                  <a:off x="3942056" y="3036276"/>
                  <a:ext cx="1848448" cy="47676"/>
                </a:xfrm>
                <a:prstGeom prst="line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直接箭头连接符 4">
                <a:extLst>
                  <a:ext uri="{FF2B5EF4-FFF2-40B4-BE49-F238E27FC236}">
                    <a16:creationId xmlns:a16="http://schemas.microsoft.com/office/drawing/2014/main" id="{9DDB4267-E920-0D4B-B0C6-B93215D57B3F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 flipH="1">
                <a:off x="3722067" y="2279592"/>
                <a:ext cx="1" cy="1693151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椭圆 17">
                    <a:extLst>
                      <a:ext uri="{FF2B5EF4-FFF2-40B4-BE49-F238E27FC236}">
                        <a16:creationId xmlns:a16="http://schemas.microsoft.com/office/drawing/2014/main" id="{8946E7A5-6937-D44B-91A8-C1682D581A93}"/>
                      </a:ext>
                    </a:extLst>
                  </p:cNvPr>
                  <p:cNvSpPr/>
                  <p:nvPr/>
                </p:nvSpPr>
                <p:spPr>
                  <a:xfrm>
                    <a:off x="6654136" y="3112542"/>
                    <a:ext cx="432976" cy="1062572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altLang="zh-CN" dirty="0"/>
                  </a:p>
                  <a:p>
                    <a:pPr algn="ctr">
                      <a:defRPr/>
                    </a:pPr>
                    <a:r>
                      <a:rPr lang="en-US" altLang="zh-CN" dirty="0"/>
                      <a:t>u</a:t>
                    </a:r>
                  </a:p>
                  <a:p>
                    <a:pPr algn="ctr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oMath>
                      </m:oMathPara>
                    </a14:m>
                    <a:endParaRPr lang="en-US" altLang="zh-CN" dirty="0"/>
                  </a:p>
                  <a:p>
                    <a:pPr algn="ctr">
                      <a:defRPr/>
                    </a:pPr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8" name="椭圆 17">
                    <a:extLst>
                      <a:ext uri="{FF2B5EF4-FFF2-40B4-BE49-F238E27FC236}">
                        <a16:creationId xmlns:a16="http://schemas.microsoft.com/office/drawing/2014/main" id="{8946E7A5-6937-D44B-91A8-C1682D581A9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4136" y="3112542"/>
                    <a:ext cx="432976" cy="1062572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6725D8E-5A6E-F745-A886-ACCE9B17B5CE}"/>
                </a:ext>
              </a:extLst>
            </p:cNvPr>
            <p:cNvSpPr/>
            <p:nvPr/>
          </p:nvSpPr>
          <p:spPr>
            <a:xfrm rot="2036515" flipH="1">
              <a:off x="4062502" y="1266533"/>
              <a:ext cx="55029" cy="214284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36B869C-3BED-114C-BBE4-E5DD3E108F71}"/>
                </a:ext>
              </a:extLst>
            </p:cNvPr>
            <p:cNvSpPr/>
            <p:nvPr/>
          </p:nvSpPr>
          <p:spPr>
            <a:xfrm rot="2036515">
              <a:off x="6229532" y="1135596"/>
              <a:ext cx="53132" cy="339178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FF1D3A4-B632-1145-9233-E09F1A5B8C33}"/>
                </a:ext>
              </a:extLst>
            </p:cNvPr>
            <p:cNvSpPr/>
            <p:nvPr/>
          </p:nvSpPr>
          <p:spPr>
            <a:xfrm flipV="1">
              <a:off x="4538792" y="1364737"/>
              <a:ext cx="2417510" cy="7302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C3B3FAA6-59DC-2547-B66B-8ED2E12BD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3101" y="2025889"/>
              <a:ext cx="1481700" cy="102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  <p:sp>
          <p:nvSpPr>
            <p:cNvPr id="14" name="文本框 19">
              <a:extLst>
                <a:ext uri="{FF2B5EF4-FFF2-40B4-BE49-F238E27FC236}">
                  <a16:creationId xmlns:a16="http://schemas.microsoft.com/office/drawing/2014/main" id="{F86ADEB6-05EF-A745-8F67-44628FA333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6726" y="2828068"/>
              <a:ext cx="1684122" cy="102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  <p:sp>
          <p:nvSpPr>
            <p:cNvPr id="15" name="文本框 20">
              <a:extLst>
                <a:ext uri="{FF2B5EF4-FFF2-40B4-BE49-F238E27FC236}">
                  <a16:creationId xmlns:a16="http://schemas.microsoft.com/office/drawing/2014/main" id="{52A99F39-F23A-684D-A2C3-2DE4877538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32" y="1505217"/>
              <a:ext cx="1708685" cy="102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b-direction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FF7E93BB-5AB9-074D-B02E-391AE4683F1C}"/>
                  </a:ext>
                </a:extLst>
              </p:cNvPr>
              <p:cNvSpPr/>
              <p:nvPr/>
            </p:nvSpPr>
            <p:spPr>
              <a:xfrm>
                <a:off x="1116496" y="2036741"/>
                <a:ext cx="3282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CN" b="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FF7E93BB-5AB9-074D-B02E-391AE4683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496" y="2036741"/>
                <a:ext cx="32823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AC61DEBD-38EC-B245-A1B8-FFD74AAADA12}"/>
              </a:ext>
            </a:extLst>
          </p:cNvPr>
          <p:cNvSpPr/>
          <p:nvPr/>
        </p:nvSpPr>
        <p:spPr>
          <a:xfrm>
            <a:off x="8514817" y="1028700"/>
            <a:ext cx="3086634" cy="4698992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accent1">
                <a:shade val="50000"/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461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D6FC846-D5CE-6246-8AC6-367694CDA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TMD Soft functions on LQCD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859847-9701-C945-96D8-5D9216293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5DB333-036C-4641-BA03-92A2DC3004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E40713-CDB5-5A41-95CA-57787EFCF0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36</a:t>
            </a:fld>
            <a:endParaRPr lang="zh-CN" altLang="en-US" sz="28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47EB70C-E13B-9D40-96B2-A849941E8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612" y="713345"/>
            <a:ext cx="4167556" cy="554476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AC508BF-60D6-BE45-A86C-0F5447B3A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987611"/>
            <a:ext cx="53086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27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D6FC846-D5CE-6246-8AC6-367694CDA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TMD Soft functions on LQCD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859847-9701-C945-96D8-5D9216293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5DB333-036C-4641-BA03-92A2DC3004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E40713-CDB5-5A41-95CA-57787EFCF0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37</a:t>
            </a:fld>
            <a:endParaRPr lang="zh-CN" altLang="en-US" sz="2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19B68E6-3A6B-BC4F-A0D3-8459E4D4F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08" y="910405"/>
            <a:ext cx="93853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7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8126508" cy="598488"/>
          </a:xfrm>
        </p:spPr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TMD Soft functions on LQCD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AC11009-4F79-5C46-BAE1-4961C32A75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DC6FD67-089F-D240-9CAB-B8B0A80805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33"/>
          <a:stretch/>
        </p:blipFill>
        <p:spPr>
          <a:xfrm>
            <a:off x="1075351" y="1176856"/>
            <a:ext cx="2711472" cy="183661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299B4-CFB3-FF47-A29B-955E678D40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22" y="3944213"/>
            <a:ext cx="4155387" cy="1841309"/>
          </a:xfrm>
          <a:prstGeom prst="rect">
            <a:avLst/>
          </a:prstGeom>
        </p:spPr>
      </p:pic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D62A8FD6-1C0C-1A41-B672-CF2220ACDE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04143"/>
              </p:ext>
            </p:extLst>
          </p:nvPr>
        </p:nvGraphicFramePr>
        <p:xfrm>
          <a:off x="5925259" y="1085847"/>
          <a:ext cx="6553200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4" name="Bitmap Image" r:id="rId5" imgW="4794250" imgH="1238250" progId="Paint.Picture">
                  <p:embed/>
                </p:oleObj>
              </mc:Choice>
              <mc:Fallback>
                <p:oleObj name="Bitmap Image" r:id="rId5" imgW="4794250" imgH="1238250" progId="Paint.Picture">
                  <p:embed/>
                  <p:pic>
                    <p:nvPicPr>
                      <p:cNvPr id="48132" name="Object 2">
                        <a:extLst>
                          <a:ext uri="{FF2B5EF4-FFF2-40B4-BE49-F238E27FC236}">
                            <a16:creationId xmlns:a16="http://schemas.microsoft.com/office/drawing/2014/main" id="{236CFADB-C89E-0843-8688-710CC4DEBC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5259" y="1085847"/>
                        <a:ext cx="6553200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组合 21">
            <a:extLst>
              <a:ext uri="{FF2B5EF4-FFF2-40B4-BE49-F238E27FC236}">
                <a16:creationId xmlns:a16="http://schemas.microsoft.com/office/drawing/2014/main" id="{42C7F5FC-0693-B443-9215-2FF07DACBA04}"/>
              </a:ext>
            </a:extLst>
          </p:cNvPr>
          <p:cNvGrpSpPr>
            <a:grpSpLocks/>
          </p:cNvGrpSpPr>
          <p:nvPr/>
        </p:nvGrpSpPr>
        <p:grpSpPr bwMode="auto">
          <a:xfrm>
            <a:off x="6122630" y="3756026"/>
            <a:ext cx="5686709" cy="2456630"/>
            <a:chOff x="508344" y="1135596"/>
            <a:chExt cx="8127312" cy="5013392"/>
          </a:xfrm>
        </p:grpSpPr>
        <p:grpSp>
          <p:nvGrpSpPr>
            <p:cNvPr id="14" name="组合 2">
              <a:extLst>
                <a:ext uri="{FF2B5EF4-FFF2-40B4-BE49-F238E27FC236}">
                  <a16:creationId xmlns:a16="http://schemas.microsoft.com/office/drawing/2014/main" id="{3E4D5A3C-A3D0-2B43-9F8A-A40AB04CDF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344" y="3140968"/>
              <a:ext cx="8127312" cy="3008020"/>
              <a:chOff x="1583468" y="2204864"/>
              <a:chExt cx="5551551" cy="2618570"/>
            </a:xfrm>
          </p:grpSpPr>
          <p:grpSp>
            <p:nvGrpSpPr>
              <p:cNvPr id="27" name="组合 3">
                <a:extLst>
                  <a:ext uri="{FF2B5EF4-FFF2-40B4-BE49-F238E27FC236}">
                    <a16:creationId xmlns:a16="http://schemas.microsoft.com/office/drawing/2014/main" id="{293F65DA-87C3-5F46-BA13-ACDD3E9BC7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83468" y="2204864"/>
                <a:ext cx="5310833" cy="2596546"/>
                <a:chOff x="503348" y="2128598"/>
                <a:chExt cx="5310833" cy="2596546"/>
              </a:xfrm>
            </p:grpSpPr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6F0232B3-9D84-FF42-A352-A8E6305A3D17}"/>
                    </a:ext>
                  </a:extLst>
                </p:cNvPr>
                <p:cNvSpPr/>
                <p:nvPr/>
              </p:nvSpPr>
              <p:spPr>
                <a:xfrm>
                  <a:off x="503348" y="3068083"/>
                  <a:ext cx="480884" cy="16571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altLang="zh-CN" dirty="0"/>
                </a:p>
                <a:p>
                  <a:pPr algn="ctr">
                    <a:defRPr/>
                  </a:pPr>
                  <a:r>
                    <a:rPr lang="en-US" altLang="zh-CN" dirty="0"/>
                    <a:t>u</a:t>
                  </a:r>
                </a:p>
                <a:p>
                  <a:pPr algn="ctr">
                    <a:defRPr/>
                  </a:pPr>
                  <a:r>
                    <a:rPr lang="en-US" altLang="zh-CN" dirty="0"/>
                    <a:t>u</a:t>
                  </a:r>
                </a:p>
                <a:p>
                  <a:pPr algn="ctr">
                    <a:defRPr/>
                  </a:pPr>
                  <a:r>
                    <a:rPr lang="en-US" altLang="zh-CN" dirty="0"/>
                    <a:t>d</a:t>
                  </a:r>
                </a:p>
                <a:p>
                  <a:pPr algn="ctr">
                    <a:defRPr/>
                  </a:pPr>
                  <a:endParaRPr lang="zh-CN" altLang="en-US" dirty="0"/>
                </a:p>
              </p:txBody>
            </p:sp>
            <p:sp>
              <p:nvSpPr>
                <p:cNvPr id="31" name="弧形 9">
                  <a:extLst>
                    <a:ext uri="{FF2B5EF4-FFF2-40B4-BE49-F238E27FC236}">
                      <a16:creationId xmlns:a16="http://schemas.microsoft.com/office/drawing/2014/main" id="{4CFF38EA-ECEC-FE41-B23F-1E71D98262A8}"/>
                    </a:ext>
                  </a:extLst>
                </p:cNvPr>
                <p:cNvSpPr/>
                <p:nvPr/>
              </p:nvSpPr>
              <p:spPr>
                <a:xfrm>
                  <a:off x="759992" y="2127707"/>
                  <a:ext cx="3650050" cy="2091184"/>
                </a:xfrm>
                <a:prstGeom prst="arc">
                  <a:avLst>
                    <a:gd name="adj1" fmla="val 10936034"/>
                    <a:gd name="adj2" fmla="val 16481186"/>
                  </a:avLst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/>
                </a:p>
              </p:txBody>
            </p:sp>
            <p:cxnSp>
              <p:nvCxnSpPr>
                <p:cNvPr id="32" name="直接连接符 10">
                  <a:extLst>
                    <a:ext uri="{FF2B5EF4-FFF2-40B4-BE49-F238E27FC236}">
                      <a16:creationId xmlns:a16="http://schemas.microsoft.com/office/drawing/2014/main" id="{3DE75989-85D0-FC41-AF3C-559CA627FB2F}"/>
                    </a:ext>
                  </a:extLst>
                </p:cNvPr>
                <p:cNvCxnSpPr>
                  <a:cxnSpLocks/>
                  <a:stCxn id="30" idx="6"/>
                </p:cNvCxnSpPr>
                <p:nvPr/>
              </p:nvCxnSpPr>
              <p:spPr>
                <a:xfrm>
                  <a:off x="984232" y="3896665"/>
                  <a:ext cx="4635149" cy="21920"/>
                </a:xfrm>
                <a:prstGeom prst="line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12">
                  <a:extLst>
                    <a:ext uri="{FF2B5EF4-FFF2-40B4-BE49-F238E27FC236}">
                      <a16:creationId xmlns:a16="http://schemas.microsoft.com/office/drawing/2014/main" id="{C6B9D945-D81C-E742-841C-82A7CADB870E}"/>
                    </a:ext>
                  </a:extLst>
                </p:cNvPr>
                <p:cNvCxnSpPr>
                  <a:cxnSpLocks/>
                  <a:stCxn id="16" idx="2"/>
                  <a:endCxn id="29" idx="0"/>
                </p:cNvCxnSpPr>
                <p:nvPr/>
              </p:nvCxnSpPr>
              <p:spPr>
                <a:xfrm>
                  <a:off x="3942121" y="3083427"/>
                  <a:ext cx="1871688" cy="6577"/>
                </a:xfrm>
                <a:prstGeom prst="line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直接箭头连接符 4">
                <a:extLst>
                  <a:ext uri="{FF2B5EF4-FFF2-40B4-BE49-F238E27FC236}">
                    <a16:creationId xmlns:a16="http://schemas.microsoft.com/office/drawing/2014/main" id="{AE13C6A1-D8ED-4643-A23C-FF90BE8D2464}"/>
                  </a:ext>
                </a:extLst>
              </p:cNvPr>
              <p:cNvCxnSpPr>
                <a:cxnSpLocks/>
                <a:stCxn id="30" idx="4"/>
                <a:endCxn id="29" idx="4"/>
              </p:cNvCxnSpPr>
              <p:nvPr/>
            </p:nvCxnSpPr>
            <p:spPr>
              <a:xfrm>
                <a:off x="1824558" y="4801514"/>
                <a:ext cx="5069371" cy="2192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18CED003-757E-3E45-B7A3-31DE5D49E35A}"/>
                  </a:ext>
                </a:extLst>
              </p:cNvPr>
              <p:cNvSpPr/>
              <p:nvPr/>
            </p:nvSpPr>
            <p:spPr>
              <a:xfrm>
                <a:off x="6654135" y="3166269"/>
                <a:ext cx="480884" cy="1657165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r>
                  <a:rPr lang="en-US" altLang="zh-CN" dirty="0"/>
                  <a:t>d</a:t>
                </a:r>
              </a:p>
              <a:p>
                <a:pPr algn="ctr">
                  <a:defRPr/>
                </a:pPr>
                <a:endParaRPr lang="zh-CN" altLang="en-US" dirty="0"/>
              </a:p>
            </p:txBody>
          </p:sp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72FD960-2686-4D4A-A9F5-F80C61DABF04}"/>
                </a:ext>
              </a:extLst>
            </p:cNvPr>
            <p:cNvSpPr/>
            <p:nvPr/>
          </p:nvSpPr>
          <p:spPr>
            <a:xfrm rot="2036515" flipH="1">
              <a:off x="4062502" y="1266533"/>
              <a:ext cx="55029" cy="214284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D1A523E-85ED-A24E-931C-8054C7B4AC13}"/>
                </a:ext>
              </a:extLst>
            </p:cNvPr>
            <p:cNvSpPr/>
            <p:nvPr/>
          </p:nvSpPr>
          <p:spPr>
            <a:xfrm rot="2036515">
              <a:off x="6229532" y="1135596"/>
              <a:ext cx="53132" cy="339178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73D58DD-091E-514B-B844-014518C55D58}"/>
                </a:ext>
              </a:extLst>
            </p:cNvPr>
            <p:cNvSpPr/>
            <p:nvPr/>
          </p:nvSpPr>
          <p:spPr>
            <a:xfrm flipV="1">
              <a:off x="4538792" y="1364737"/>
              <a:ext cx="2417510" cy="7302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33FA5BF2-5807-7045-AF5E-E1FDD5B64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5018" y="2025890"/>
              <a:ext cx="2129785" cy="131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  <p:sp>
          <p:nvSpPr>
            <p:cNvPr id="19" name="文本框 19">
              <a:extLst>
                <a:ext uri="{FF2B5EF4-FFF2-40B4-BE49-F238E27FC236}">
                  <a16:creationId xmlns:a16="http://schemas.microsoft.com/office/drawing/2014/main" id="{ECF9C464-3BBB-9540-9022-F50B46674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6724" y="2828068"/>
              <a:ext cx="2035981" cy="131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  <p:sp>
          <p:nvSpPr>
            <p:cNvPr id="20" name="文本框 20">
              <a:extLst>
                <a:ext uri="{FF2B5EF4-FFF2-40B4-BE49-F238E27FC236}">
                  <a16:creationId xmlns:a16="http://schemas.microsoft.com/office/drawing/2014/main" id="{986CA5FD-F56D-D34D-B5D1-B68F3249C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1" y="1541215"/>
              <a:ext cx="2165737" cy="131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b-direction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</p:grp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0BB5990B-DE9C-5542-82A9-1F32F8417D25}"/>
              </a:ext>
            </a:extLst>
          </p:cNvPr>
          <p:cNvCxnSpPr>
            <a:cxnSpLocks/>
          </p:cNvCxnSpPr>
          <p:nvPr/>
        </p:nvCxnSpPr>
        <p:spPr>
          <a:xfrm flipV="1">
            <a:off x="9624858" y="2844404"/>
            <a:ext cx="0" cy="772876"/>
          </a:xfrm>
          <a:prstGeom prst="line">
            <a:avLst/>
          </a:prstGeom>
          <a:ln w="635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12D1F366-3D87-EE41-9542-6F311982343B}"/>
              </a:ext>
            </a:extLst>
          </p:cNvPr>
          <p:cNvCxnSpPr>
            <a:cxnSpLocks/>
          </p:cNvCxnSpPr>
          <p:nvPr/>
        </p:nvCxnSpPr>
        <p:spPr>
          <a:xfrm flipH="1">
            <a:off x="4326150" y="2095164"/>
            <a:ext cx="1107909" cy="0"/>
          </a:xfrm>
          <a:prstGeom prst="line">
            <a:avLst/>
          </a:prstGeom>
          <a:ln w="635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8F71C103-9F0F-CB42-BE33-AB25E1F1ECE1}"/>
              </a:ext>
            </a:extLst>
          </p:cNvPr>
          <p:cNvSpPr/>
          <p:nvPr/>
        </p:nvSpPr>
        <p:spPr>
          <a:xfrm>
            <a:off x="1260804" y="5848886"/>
            <a:ext cx="3185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中国极化电子离子对撞机计划</a:t>
            </a: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dirty="0"/>
              <a:t>核 技 术 </a:t>
            </a:r>
            <a:r>
              <a:rPr lang="en-US" altLang="zh-CN" dirty="0"/>
              <a:t>2020, </a:t>
            </a:r>
            <a:r>
              <a:rPr lang="en-US" altLang="zh-CN" b="1" dirty="0"/>
              <a:t>43</a:t>
            </a:r>
            <a:r>
              <a:rPr lang="en-US" altLang="zh-CN" dirty="0"/>
              <a:t>: 020001 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476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8126508" cy="598488"/>
          </a:xfrm>
        </p:spPr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Summary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E175739-A9D1-EF43-9A5B-0B4738B08CCD}"/>
              </a:ext>
            </a:extLst>
          </p:cNvPr>
          <p:cNvSpPr/>
          <p:nvPr/>
        </p:nvSpPr>
        <p:spPr>
          <a:xfrm>
            <a:off x="4047188" y="6027346"/>
            <a:ext cx="3578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Times New Roman" charset="0"/>
                <a:ea typeface="Times New Roman" charset="0"/>
                <a:cs typeface="Times New Roman" charset="0"/>
              </a:rPr>
              <a:t>Thank you very much!</a:t>
            </a:r>
            <a:endParaRPr lang="zh-CN" alt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819B5BD5-791D-8A4E-BE01-B5C3ECCB925C}"/>
              </a:ext>
            </a:extLst>
          </p:cNvPr>
          <p:cNvSpPr/>
          <p:nvPr/>
        </p:nvSpPr>
        <p:spPr>
          <a:xfrm>
            <a:off x="215153" y="735016"/>
            <a:ext cx="11456894" cy="5396843"/>
          </a:xfrm>
          <a:prstGeom prst="roundRect">
            <a:avLst/>
          </a:prstGeom>
          <a:solidFill>
            <a:schemeClr val="bg2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High Energy Parton Structure (PDFs and LCDAs) are necessary inputs to make predictions at LHC, EIC and in Heavy Meson Decays.</a:t>
            </a: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Recent Progress on Parton Structure from LQCD at SJTU: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Precision: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2-loop Perturbative Matching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New Distributions: 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Gluons PDFs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en-US" altLang="zh-CN" sz="2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Transverse Momentum Dependent PDF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B-meson LCDA</a:t>
            </a:r>
          </a:p>
          <a:p>
            <a:pPr marL="1257300" lvl="2" indent="-342900">
              <a:buFont typeface="Wingdings" charset="2"/>
              <a:buChar char="ü"/>
            </a:pPr>
            <a:endParaRPr lang="en-US" altLang="zh-CN" sz="24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In near future, we expect: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Lattice calculation of quark PDFs with 2-loop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New Distributions: TMD-PDF, TMDWF, …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4278077-AF7D-9843-99AF-920C1078E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6716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Success of SM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FB7316-F47C-5D42-A07D-AB4607E70E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0B3E1D1-309A-A54B-BB64-89787FF17E87}"/>
              </a:ext>
            </a:extLst>
          </p:cNvPr>
          <p:cNvSpPr/>
          <p:nvPr/>
        </p:nvSpPr>
        <p:spPr>
          <a:xfrm>
            <a:off x="8262609" y="2665335"/>
            <a:ext cx="21037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dirty="0">
                <a:latin typeface="Optima" charset="0"/>
              </a:rPr>
              <a:t>success of EW and flavor sectors but also QCD </a:t>
            </a:r>
            <a:endParaRPr lang="en-US" altLang="zh-CN" sz="28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1E981B3-245B-E948-BBD2-E458C0427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51" y="1056017"/>
            <a:ext cx="7187258" cy="538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2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864933" cy="598488"/>
          </a:xfrm>
        </p:spPr>
        <p:txBody>
          <a:bodyPr/>
          <a:lstStyle/>
          <a:p>
            <a:r>
              <a:rPr lang="en-US" altLang="zh-CN" dirty="0"/>
              <a:t>Beyond SM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FB7316-F47C-5D42-A07D-AB4607E70E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CBCFDDC-59AF-CC44-9B48-C91BF811CAED}"/>
              </a:ext>
            </a:extLst>
          </p:cNvPr>
          <p:cNvSpPr txBox="1"/>
          <p:nvPr/>
        </p:nvSpPr>
        <p:spPr>
          <a:xfrm>
            <a:off x="867901" y="1257920"/>
            <a:ext cx="42556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dirty="0"/>
              <a:t>Neutrino: Mass, Dirac or </a:t>
            </a:r>
            <a:r>
              <a:rPr kumimoji="1" lang="en-US" altLang="zh-CN" sz="2800" dirty="0" err="1"/>
              <a:t>Majorana</a:t>
            </a:r>
            <a:r>
              <a:rPr kumimoji="1" lang="en-US" altLang="zh-CN" sz="2800" dirty="0"/>
              <a:t> Fermion 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zh-CN" sz="2800" dirty="0"/>
          </a:p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dirty="0"/>
              <a:t>Dark Matter: 27% 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zh-CN" sz="2800" dirty="0"/>
          </a:p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dirty="0"/>
              <a:t>Dark Energy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zh-CN" sz="2800" dirty="0"/>
          </a:p>
          <a:p>
            <a:pPr marL="285750" indent="-285750">
              <a:buFont typeface="Wingdings" charset="2"/>
              <a:buChar char="Ø"/>
            </a:pPr>
            <a:endParaRPr kumimoji="1" lang="en-US" altLang="zh-CN" sz="2800" dirty="0"/>
          </a:p>
          <a:p>
            <a:pPr marL="457200" indent="-457200">
              <a:buFont typeface="Wingdings" pitchFamily="2" charset="2"/>
              <a:buChar char="ü"/>
            </a:pPr>
            <a:r>
              <a:rPr kumimoji="1" lang="mr-IN" altLang="zh-CN" sz="2800" dirty="0"/>
              <a:t>…</a:t>
            </a:r>
            <a:endParaRPr kumimoji="1" lang="zh-CN" altLang="en-US" sz="28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C52B268-0153-044E-8788-27D76D4F50A3}"/>
              </a:ext>
            </a:extLst>
          </p:cNvPr>
          <p:cNvSpPr/>
          <p:nvPr/>
        </p:nvSpPr>
        <p:spPr>
          <a:xfrm>
            <a:off x="6433286" y="1339920"/>
            <a:ext cx="4583371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dirty="0"/>
              <a:t>Hierarchy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problem?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zh-CN" sz="2800" dirty="0"/>
          </a:p>
          <a:p>
            <a:pPr marL="285750" indent="-285750">
              <a:buFont typeface="Wingdings" charset="2"/>
              <a:buChar char="Ø"/>
            </a:pPr>
            <a:endParaRPr kumimoji="1" lang="en-US" altLang="zh-CN" sz="2800" dirty="0"/>
          </a:p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dirty="0"/>
              <a:t>Landau pole vs Triviality 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zh-CN" sz="2800" dirty="0"/>
          </a:p>
          <a:p>
            <a:pPr marL="457200" indent="-457200">
              <a:buFont typeface="Wingdings" pitchFamily="2" charset="2"/>
              <a:buChar char="ü"/>
            </a:pPr>
            <a:r>
              <a:rPr kumimoji="1" lang="mr-IN" altLang="zh-CN" sz="2800" dirty="0"/>
              <a:t>…</a:t>
            </a:r>
            <a:r>
              <a:rPr kumimoji="1" lang="en-US" altLang="zh-CN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5321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E1A1F7-924E-4158-94B6-F85862791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>
                <a:latin typeface="Times New Roman" charset="0"/>
                <a:ea typeface="Hannotate SC" panose="03000500000000000000" pitchFamily="66" charset="-122"/>
                <a:cs typeface="Times New Roman" charset="0"/>
              </a:rPr>
              <a:t>Beyond SM: Three Frontiers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B44716-EA55-409A-899F-1B83EE780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993780-3915-4A5B-BE13-2E17B19CD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FB7316-F47C-5D42-A07D-AB4607E70E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8C46CE82-3BD0-B34D-8BDC-325B0B31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156993"/>
            <a:ext cx="4868863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5E6D388-5E4A-5544-B8D2-84E2B20062BD}"/>
              </a:ext>
            </a:extLst>
          </p:cNvPr>
          <p:cNvSpPr/>
          <p:nvPr/>
        </p:nvSpPr>
        <p:spPr>
          <a:xfrm>
            <a:off x="1888502" y="1122272"/>
            <a:ext cx="2174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/>
            <a:r>
              <a:rPr lang="zh-CN" altLang="en-US" sz="2000" b="1" dirty="0">
                <a:latin typeface="SimSun" charset="-122"/>
                <a:ea typeface="SimSun" charset="-122"/>
                <a:cs typeface="SimSun" charset="-122"/>
              </a:rPr>
              <a:t>LH</a:t>
            </a:r>
            <a:r>
              <a:rPr lang="en-US" altLang="zh-CN" sz="2000" b="1" dirty="0">
                <a:latin typeface="SimSun" charset="-122"/>
                <a:ea typeface="SimSun" charset="-122"/>
                <a:cs typeface="SimSun" charset="-122"/>
              </a:rPr>
              <a:t>C，SPPC</a:t>
            </a:r>
          </a:p>
          <a:p>
            <a:pPr marL="609600" indent="-609600"/>
            <a:r>
              <a:rPr lang="en-US" altLang="zh-CN" sz="2000" b="1" dirty="0">
                <a:latin typeface="SimSun" charset="-122"/>
                <a:ea typeface="SimSun" charset="-122"/>
                <a:cs typeface="SimSun" charset="-122"/>
              </a:rPr>
              <a:t>Direct</a:t>
            </a:r>
            <a:r>
              <a:rPr lang="zh-CN" altLang="en-US" sz="2000" b="1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en-US" altLang="zh-CN" sz="2000" b="1" dirty="0">
                <a:latin typeface="SimSun" charset="-122"/>
                <a:ea typeface="SimSun" charset="-122"/>
                <a:cs typeface="SimSun" charset="-122"/>
              </a:rPr>
              <a:t>search</a:t>
            </a:r>
            <a:endParaRPr lang="zh-CN" altLang="en-US" sz="2000" b="1" dirty="0">
              <a:latin typeface="SimSun" charset="-122"/>
              <a:ea typeface="SimSun" charset="-122"/>
              <a:cs typeface="SimSun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C3981AB-E5E2-BD49-90A4-1A9A29F1D4FA}"/>
              </a:ext>
            </a:extLst>
          </p:cNvPr>
          <p:cNvSpPr/>
          <p:nvPr/>
        </p:nvSpPr>
        <p:spPr>
          <a:xfrm>
            <a:off x="1699893" y="3883955"/>
            <a:ext cx="27705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SimSun" charset="-122"/>
                <a:ea typeface="SimSun" charset="-122"/>
                <a:cs typeface="SimSun" charset="-122"/>
              </a:rPr>
              <a:t>g-2</a:t>
            </a:r>
          </a:p>
          <a:p>
            <a:r>
              <a:rPr lang="zh-CN" altLang="en-US" sz="2000" b="1" dirty="0">
                <a:latin typeface="SimSun" charset="-122"/>
                <a:ea typeface="SimSun" charset="-122"/>
                <a:cs typeface="SimSun" charset="-122"/>
              </a:rPr>
              <a:t>B</a:t>
            </a:r>
            <a:r>
              <a:rPr lang="en-US" altLang="zh-CN" sz="2000" b="1" dirty="0">
                <a:latin typeface="SimSun" charset="-122"/>
                <a:ea typeface="SimSun" charset="-122"/>
                <a:cs typeface="SimSun" charset="-122"/>
              </a:rPr>
              <a:t> factories</a:t>
            </a:r>
          </a:p>
          <a:p>
            <a:r>
              <a:rPr lang="en-US" altLang="zh-CN" sz="2000" b="1" dirty="0">
                <a:latin typeface="SimSun" charset="-122"/>
                <a:ea typeface="SimSun" charset="-122"/>
                <a:cs typeface="SimSun" charset="-122"/>
              </a:rPr>
              <a:t>T</a:t>
            </a:r>
            <a:r>
              <a:rPr lang="zh-CN" altLang="en-US" sz="2000" b="1" dirty="0">
                <a:latin typeface="SimSun" charset="-122"/>
                <a:ea typeface="SimSun" charset="-122"/>
                <a:cs typeface="SimSun" charset="-122"/>
              </a:rPr>
              <a:t>au</a:t>
            </a:r>
            <a:r>
              <a:rPr lang="en-US" altLang="zh-CN" sz="2000" b="1" dirty="0">
                <a:latin typeface="SimSun" charset="-122"/>
                <a:ea typeface="SimSun" charset="-122"/>
                <a:cs typeface="SimSun" charset="-122"/>
              </a:rPr>
              <a:t>/charm factory</a:t>
            </a:r>
            <a:r>
              <a:rPr lang="zh-CN" altLang="en-US" sz="2000" b="1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en-US" altLang="zh-CN" sz="2000" b="1" dirty="0">
                <a:latin typeface="SimSun" charset="-122"/>
                <a:ea typeface="SimSun" charset="-122"/>
                <a:cs typeface="SimSun" charset="-122"/>
              </a:rPr>
              <a:t>precision</a:t>
            </a:r>
          </a:p>
          <a:p>
            <a:r>
              <a:rPr lang="en-US" altLang="zh-CN" sz="2000" b="1" dirty="0">
                <a:latin typeface="SimSun" charset="-122"/>
                <a:ea typeface="SimSun" charset="-122"/>
                <a:cs typeface="SimSun" charset="-122"/>
              </a:rPr>
              <a:t>indirect test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87558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B1BFA86-E369-5642-BFCA-3A1108AF79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7</a:t>
            </a:fld>
            <a:endParaRPr lang="zh-CN" altLang="en-US" sz="2000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245EE3-B4B8-5746-99C1-2B0FEFDBE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>
                <a:latin typeface="Times New Roman" charset="0"/>
                <a:cs typeface="Times New Roman" charset="0"/>
              </a:rPr>
              <a:t>Parton Distribution Function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E9C304-D3CE-614F-801F-8AB78242B6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71F3880-6EEC-E241-8102-C0594AA1A5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BCE370-01F4-F44E-8D1D-2097A07B5E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73" y="1245109"/>
            <a:ext cx="3602038" cy="232613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61AAB62-130A-2A4B-BF6F-D6B04DA40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56" y="1245108"/>
            <a:ext cx="1829513" cy="232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C4BAB19C-E998-154C-8686-6FA41FC89BA9}"/>
              </a:ext>
            </a:extLst>
          </p:cNvPr>
          <p:cNvCxnSpPr/>
          <p:nvPr/>
        </p:nvCxnSpPr>
        <p:spPr>
          <a:xfrm flipH="1">
            <a:off x="2335557" y="2223747"/>
            <a:ext cx="1076632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F6198B11-FAE8-554D-8B83-9716017D2B02}"/>
              </a:ext>
            </a:extLst>
          </p:cNvPr>
          <p:cNvCxnSpPr>
            <a:cxnSpLocks/>
          </p:cNvCxnSpPr>
          <p:nvPr/>
        </p:nvCxnSpPr>
        <p:spPr>
          <a:xfrm>
            <a:off x="7483048" y="2223747"/>
            <a:ext cx="1210776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5">
            <a:extLst>
              <a:ext uri="{FF2B5EF4-FFF2-40B4-BE49-F238E27FC236}">
                <a16:creationId xmlns:a16="http://schemas.microsoft.com/office/drawing/2014/main" id="{CAABE7C9-AA7C-0D43-89DA-8A192BFF7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161" y="1309981"/>
            <a:ext cx="2246709" cy="182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4A1EF8-3DBE-4643-9077-DE7AC3D74B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632" y="4523820"/>
            <a:ext cx="1312117" cy="1312117"/>
          </a:xfrm>
          <a:prstGeom prst="rect">
            <a:avLst/>
          </a:prstGeom>
        </p:spPr>
      </p:pic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EF52E249-4AEB-7D4B-836A-976785DAEF7D}"/>
              </a:ext>
            </a:extLst>
          </p:cNvPr>
          <p:cNvCxnSpPr>
            <a:cxnSpLocks/>
          </p:cNvCxnSpPr>
          <p:nvPr/>
        </p:nvCxnSpPr>
        <p:spPr>
          <a:xfrm flipV="1">
            <a:off x="5382417" y="3638548"/>
            <a:ext cx="0" cy="817972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5ADD37B5-DFA4-E347-81B3-73A608ABC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644" y="3825445"/>
            <a:ext cx="3629790" cy="59848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EAB1F75-DFB2-A147-A200-91AC92EC2AB6}"/>
              </a:ext>
            </a:extLst>
          </p:cNvPr>
          <p:cNvSpPr/>
          <p:nvPr/>
        </p:nvSpPr>
        <p:spPr>
          <a:xfrm>
            <a:off x="2847498" y="5868461"/>
            <a:ext cx="5917004" cy="369332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rgbClr val="000000"/>
                </a:solidFill>
                <a:latin typeface="Arial" panose="020B0604020202020204" pitchFamily="34" charset="0"/>
              </a:rPr>
              <a:t>PDF: basic inputs for particle physics at hadron colliders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0D79243-26FB-884B-B8E1-371C44CF03CA}"/>
              </a:ext>
            </a:extLst>
          </p:cNvPr>
          <p:cNvSpPr/>
          <p:nvPr/>
        </p:nvSpPr>
        <p:spPr>
          <a:xfrm>
            <a:off x="1640202" y="3959164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rgbClr val="000000"/>
                </a:solidFill>
                <a:latin typeface="Arial" panose="020B0604020202020204" pitchFamily="34" charset="0"/>
              </a:rPr>
              <a:t>Collinear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factorization </a:t>
            </a:r>
            <a:endParaRPr lang="en" altLang="zh-C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2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AC6191-AC5B-3245-A0B8-A2C0FEC0EC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8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57B23F-63D0-754D-A2D9-4B43248DAD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498452B-5144-2E45-B88A-DA911909FD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2" name="文本占位符 1">
            <a:extLst>
              <a:ext uri="{FF2B5EF4-FFF2-40B4-BE49-F238E27FC236}">
                <a16:creationId xmlns:a16="http://schemas.microsoft.com/office/drawing/2014/main" id="{D06F96E1-4821-3746-88BF-10766DEA27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416684" cy="598488"/>
          </a:xfrm>
        </p:spPr>
        <p:txBody>
          <a:bodyPr/>
          <a:lstStyle/>
          <a:p>
            <a:r>
              <a:rPr kumimoji="1" lang="en-US" altLang="zh-CN" dirty="0">
                <a:latin typeface="Times New Roman" charset="0"/>
                <a:ea typeface="Hannotate SC" panose="03000500000000000000" pitchFamily="66" charset="-122"/>
                <a:cs typeface="Times New Roman" charset="0"/>
              </a:rPr>
              <a:t>Indirect Search and Heavy Quark Physics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A8CD6E-F3DD-B94C-B7BC-BBCF0DCCF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11" y="1332035"/>
            <a:ext cx="1520488" cy="1556264"/>
          </a:xfrm>
          <a:prstGeom prst="rect">
            <a:avLst/>
          </a:prstGeom>
        </p:spPr>
      </p:pic>
      <p:pic>
        <p:nvPicPr>
          <p:cNvPr id="10" name="Picture 14" descr="1">
            <a:extLst>
              <a:ext uri="{FF2B5EF4-FFF2-40B4-BE49-F238E27FC236}">
                <a16:creationId xmlns:a16="http://schemas.microsoft.com/office/drawing/2014/main" id="{3D86C50E-E0A0-EF4D-9207-B79086A9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51" y="3830008"/>
            <a:ext cx="4725538" cy="260889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83F5767-1323-7647-9668-2E80F2CD25C3}"/>
                  </a:ext>
                </a:extLst>
              </p:cNvPr>
              <p:cNvSpPr txBox="1"/>
              <p:nvPr/>
            </p:nvSpPr>
            <p:spPr>
              <a:xfrm>
                <a:off x="1558011" y="5134454"/>
                <a:ext cx="355122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kumimoji="1" lang="en-US" altLang="zh-C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83F5767-1323-7647-9668-2E80F2CD2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011" y="5134454"/>
                <a:ext cx="3551229" cy="430887"/>
              </a:xfrm>
              <a:prstGeom prst="rect">
                <a:avLst/>
              </a:prstGeom>
              <a:blipFill>
                <a:blip r:embed="rId4"/>
                <a:stretch>
                  <a:fillRect l="-1423" b="-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CF60B1A5-8FC7-CE4F-905A-607DC95A6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124" y="1141879"/>
            <a:ext cx="6908800" cy="21336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007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AC6191-AC5B-3245-A0B8-A2C0FEC0EC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9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57B23F-63D0-754D-A2D9-4B43248DAD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498452B-5144-2E45-B88A-DA911909FD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EE69DAC-FE26-6740-96FE-444FE6CAF62F}"/>
              </a:ext>
            </a:extLst>
          </p:cNvPr>
          <p:cNvSpPr/>
          <p:nvPr/>
        </p:nvSpPr>
        <p:spPr>
          <a:xfrm>
            <a:off x="6481691" y="5671491"/>
            <a:ext cx="33941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Forward-backward Asymmetry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形状 17">
            <a:extLst>
              <a:ext uri="{FF2B5EF4-FFF2-40B4-BE49-F238E27FC236}">
                <a16:creationId xmlns:a16="http://schemas.microsoft.com/office/drawing/2014/main" id="{5D3A8E11-B531-9E48-8720-248DDAE07FAF}"/>
              </a:ext>
            </a:extLst>
          </p:cNvPr>
          <p:cNvSpPr/>
          <p:nvPr/>
        </p:nvSpPr>
        <p:spPr>
          <a:xfrm rot="16686101" flipV="1">
            <a:off x="3734921" y="2154220"/>
            <a:ext cx="6134690" cy="2950412"/>
          </a:xfrm>
          <a:prstGeom prst="swooshArrow">
            <a:avLst>
              <a:gd name="adj1" fmla="val 18828"/>
              <a:gd name="adj2" fmla="val 38189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5C1B711-B3C6-6A4F-810D-FFC9A0FAA2BE}"/>
              </a:ext>
            </a:extLst>
          </p:cNvPr>
          <p:cNvSpPr/>
          <p:nvPr/>
        </p:nvSpPr>
        <p:spPr>
          <a:xfrm>
            <a:off x="5684568" y="5819145"/>
            <a:ext cx="105255" cy="1052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090AA30-386C-4A45-816B-2AE6CF174EB3}"/>
              </a:ext>
            </a:extLst>
          </p:cNvPr>
          <p:cNvSpPr/>
          <p:nvPr/>
        </p:nvSpPr>
        <p:spPr>
          <a:xfrm>
            <a:off x="7147616" y="3771371"/>
            <a:ext cx="105255" cy="1052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BBB8DCD7-9A1C-A142-ABE4-BE7FC1F3B234}"/>
              </a:ext>
            </a:extLst>
          </p:cNvPr>
          <p:cNvSpPr/>
          <p:nvPr/>
        </p:nvSpPr>
        <p:spPr>
          <a:xfrm>
            <a:off x="7901961" y="1636939"/>
            <a:ext cx="105255" cy="1052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25DD69C-C82D-4D48-B529-BC8BFAF63121}"/>
              </a:ext>
            </a:extLst>
          </p:cNvPr>
          <p:cNvSpPr/>
          <p:nvPr/>
        </p:nvSpPr>
        <p:spPr>
          <a:xfrm>
            <a:off x="8509439" y="1535620"/>
            <a:ext cx="35087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Lepton Flavor Universality </a:t>
            </a:r>
            <a:endParaRPr lang="en-US" altLang="zh-CN" sz="2000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占位符 1">
            <a:extLst>
              <a:ext uri="{FF2B5EF4-FFF2-40B4-BE49-F238E27FC236}">
                <a16:creationId xmlns:a16="http://schemas.microsoft.com/office/drawing/2014/main" id="{B34D07F5-42B2-6740-82A0-801AAAFD67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9416684" cy="598488"/>
          </a:xfrm>
        </p:spPr>
        <p:txBody>
          <a:bodyPr/>
          <a:lstStyle/>
          <a:p>
            <a:r>
              <a:rPr kumimoji="1" lang="en-US" altLang="zh-CN" dirty="0">
                <a:latin typeface="Times New Roman" charset="0"/>
                <a:ea typeface="Hannotate SC" panose="03000500000000000000" pitchFamily="66" charset="-122"/>
                <a:cs typeface="Times New Roman" charset="0"/>
              </a:rPr>
              <a:t>Indirect Search and Heavy Quark Physics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E56C06F-5DC6-9D4A-A252-442736052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7" y="1092274"/>
            <a:ext cx="5917921" cy="114761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66E4DB-DABF-854B-9158-7CC054C27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7" y="5141259"/>
            <a:ext cx="5345024" cy="117667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DECA18D-EB17-244A-AC46-1EA20BE51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4" y="2919108"/>
            <a:ext cx="5917921" cy="133990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D4B35-EED1-B74F-B0F6-6FF2F4C2C6D1}"/>
                  </a:ext>
                </a:extLst>
              </p:cNvPr>
              <p:cNvSpPr/>
              <p:nvPr/>
            </p:nvSpPr>
            <p:spPr>
              <a:xfrm>
                <a:off x="7495565" y="3629426"/>
                <a:ext cx="27199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Angular Analysis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D4B35-EED1-B74F-B0F6-6FF2F4C2C6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565" y="3629426"/>
                <a:ext cx="2719975" cy="400110"/>
              </a:xfrm>
              <a:prstGeom prst="rect">
                <a:avLst/>
              </a:prstGeom>
              <a:blipFill>
                <a:blip r:embed="rId5"/>
                <a:stretch>
                  <a:fillRect l="-2326" t="-606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69926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arrow&quot;,&quot;Name&quot;:&quot;窄&quot;,&quot;HeaderHeight&quot;:10.0,&quot;FooterHeight&quot;:5.0,&quot;SideMargin&quot;:2.5,&quot;TopMargin&quot;:0.0,&quot;BottomMargin&quot;:0.0,&quot;IntervalMargin&quot;:1.0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SJTU-2019">
      <a:dk1>
        <a:srgbClr val="000000"/>
      </a:dk1>
      <a:lt1>
        <a:srgbClr val="FFFFFF"/>
      </a:lt1>
      <a:dk2>
        <a:srgbClr val="1B1C21"/>
      </a:dk2>
      <a:lt2>
        <a:srgbClr val="DBDBDB"/>
      </a:lt2>
      <a:accent1>
        <a:srgbClr val="C8161E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外宣普适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6527</TotalTime>
  <Words>1514</Words>
  <Application>Microsoft Macintosh PowerPoint</Application>
  <PresentationFormat>宽屏</PresentationFormat>
  <Paragraphs>353</Paragraphs>
  <Slides>39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67" baseType="lpstr">
      <vt:lpstr>等线</vt:lpstr>
      <vt:lpstr>SimHei</vt:lpstr>
      <vt:lpstr>楷体</vt:lpstr>
      <vt:lpstr>宋体</vt:lpstr>
      <vt:lpstr>微软雅黑</vt:lpstr>
      <vt:lpstr>CMMI10</vt:lpstr>
      <vt:lpstr>CMMI7</vt:lpstr>
      <vt:lpstr>CMR10</vt:lpstr>
      <vt:lpstr>CMR7</vt:lpstr>
      <vt:lpstr>CMSS10</vt:lpstr>
      <vt:lpstr>CMSS8</vt:lpstr>
      <vt:lpstr>CMSY10</vt:lpstr>
      <vt:lpstr>NimbusMonL</vt:lpstr>
      <vt:lpstr>NimbusRomNo9L</vt:lpstr>
      <vt:lpstr>NimbusSanL</vt:lpstr>
      <vt:lpstr>Arial</vt:lpstr>
      <vt:lpstr>Calibri</vt:lpstr>
      <vt:lpstr>Cambria Math</vt:lpstr>
      <vt:lpstr>Century Gothic</vt:lpstr>
      <vt:lpstr>Helvetica</vt:lpstr>
      <vt:lpstr>Optima</vt:lpstr>
      <vt:lpstr>Segoe UI</vt:lpstr>
      <vt:lpstr>Segoe UI Light</vt:lpstr>
      <vt:lpstr>Times New Roman</vt:lpstr>
      <vt:lpstr>Wingdings</vt:lpstr>
      <vt:lpstr>Office 主题​​</vt:lpstr>
      <vt:lpstr>1_OfficePLUS</vt:lpstr>
      <vt:lpstr>Bitmap Image</vt:lpstr>
      <vt:lpstr>Recent Progress on Parton Physics From Lattice QCD in Large Momentum Effective Theory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一 李</dc:creator>
  <cp:lastModifiedBy>Wang Wei</cp:lastModifiedBy>
  <cp:revision>1102</cp:revision>
  <cp:lastPrinted>2021-05-24T04:32:00Z</cp:lastPrinted>
  <dcterms:created xsi:type="dcterms:W3CDTF">2019-01-23T14:14:04Z</dcterms:created>
  <dcterms:modified xsi:type="dcterms:W3CDTF">2021-05-24T15:36:40Z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Nuaxnuy@DESKTOP-GLORKB7</vt:lpwstr>
  </property>
  <property fmtid="{D5CDD505-2E9C-101B-9397-08002B2CF9AE}" pid="5" name="MSIP_Label_f42aa342-8706-4288-bd11-ebb85995028c_SetDate">
    <vt:lpwstr>2019-04-13T04:31:50.2944312Z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7b149082-93e1-4519-a220-b561cf239821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