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omments/comment1.xml" ContentType="application/vnd.openxmlformats-officedocument.presentationml.comments+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 id="2147483691" r:id="rId5"/>
  </p:sldMasterIdLst>
  <p:notesMasterIdLst>
    <p:notesMasterId r:id="rId29"/>
  </p:notesMasterIdLst>
  <p:handoutMasterIdLst>
    <p:handoutMasterId r:id="rId30"/>
  </p:handoutMasterIdLst>
  <p:sldIdLst>
    <p:sldId id="358" r:id="rId6"/>
    <p:sldId id="359" r:id="rId7"/>
    <p:sldId id="355" r:id="rId8"/>
    <p:sldId id="381" r:id="rId9"/>
    <p:sldId id="345" r:id="rId10"/>
    <p:sldId id="257" r:id="rId11"/>
    <p:sldId id="258" r:id="rId12"/>
    <p:sldId id="259" r:id="rId13"/>
    <p:sldId id="260" r:id="rId14"/>
    <p:sldId id="357" r:id="rId15"/>
    <p:sldId id="343" r:id="rId16"/>
    <p:sldId id="383" r:id="rId17"/>
    <p:sldId id="281" r:id="rId18"/>
    <p:sldId id="338" r:id="rId19"/>
    <p:sldId id="382" r:id="rId20"/>
    <p:sldId id="380" r:id="rId21"/>
    <p:sldId id="349" r:id="rId22"/>
    <p:sldId id="354" r:id="rId23"/>
    <p:sldId id="341" r:id="rId24"/>
    <p:sldId id="347" r:id="rId25"/>
    <p:sldId id="346" r:id="rId26"/>
    <p:sldId id="352" r:id="rId27"/>
    <p:sldId id="384" r:id="rId28"/>
  </p:sldIdLst>
  <p:sldSz cx="12192000" cy="6858000"/>
  <p:notesSz cx="6735763" cy="98663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p15:clr>
            <a:srgbClr val="A4A3A4"/>
          </p15:clr>
        </p15:guide>
        <p15:guide id="2" pos="38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n"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6" autoAdjust="0"/>
    <p:restoredTop sz="94660"/>
  </p:normalViewPr>
  <p:slideViewPr>
    <p:cSldViewPr snapToGrid="0">
      <p:cViewPr varScale="1">
        <p:scale>
          <a:sx n="92" d="100"/>
          <a:sy n="92" d="100"/>
        </p:scale>
        <p:origin x="75" y="54"/>
      </p:cViewPr>
      <p:guideLst>
        <p:guide orient="horz" pos="2175"/>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24T17:16:08.411"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911CD29-12A6-406F-A251-513BC4E05611}" type="datetimeFigureOut">
              <a:rPr lang="zh-CN" altLang="en-US" smtClean="0"/>
              <a:t>2021/11/27</a:t>
            </a:fld>
            <a:endParaRPr lang="zh-CN" altLang="en-US"/>
          </a:p>
        </p:txBody>
      </p:sp>
      <p:sp>
        <p:nvSpPr>
          <p:cNvPr id="4" name="页脚占位符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D17DA2E-A17F-439B-BE1B-4D85189F9274}"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BF3356-A7D7-46F6-910E-D08763F64AFF}" type="datetimeFigureOut">
              <a:rPr lang="zh-CN" altLang="en-US" smtClean="0"/>
              <a:t>2021/11/27</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B1E5D80-70FE-4DFB-9D82-9D33656A410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0D45B-8249-4C01-A985-88EC8E94FA96}" type="slidenum">
              <a:rPr kumimoji="0" lang="zh-CN" altLang="en-US" sz="13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3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380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0D45B-8249-4C01-A985-88EC8E94FA96}" type="slidenum">
              <a:rPr kumimoji="0" lang="zh-CN" altLang="en-US" sz="13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3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020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0D45B-8249-4C01-A985-88EC8E94FA96}" type="slidenum">
              <a:rPr kumimoji="0" lang="zh-CN" altLang="en-US" sz="13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3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166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0D45B-8249-4C01-A985-88EC8E94FA96}" type="slidenum">
              <a:rPr kumimoji="0" lang="zh-CN" altLang="en-US" sz="13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3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5316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0D45B-8249-4C01-A985-88EC8E94FA96}" type="slidenum">
              <a:rPr kumimoji="0" lang="zh-CN" altLang="en-US" sz="13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3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645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0D45B-8249-4C01-A985-88EC8E94FA96}" type="slidenum">
              <a:rPr kumimoji="0" lang="zh-CN" altLang="en-US" sz="13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3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5967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47F1EFF-26B9-4131-83CE-040A23ED5AE6}"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4209E8-F7D2-4406-92DC-01304EF694D2}"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D4659D-3255-4E6B-B595-A0A4F1440449}"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F87BD9B6-1D9D-40C9-A868-8B31C0D83D7A}"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1A3DF5-C59C-439C-8741-F61EBA507B92}"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6A7CC27-CAE2-4751-A884-A2D5F36E480F}"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EEBB718-EEBD-4A71-839C-0667CF2CB42D}"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56990F-279C-4B70-B4CB-41240051A4CE}" type="datetime1">
              <a:rPr lang="zh-CN" altLang="en-US" smtClean="0"/>
              <a:t>2021/11/27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BB21AB-3381-4548-B843-4CCDF91801D1}" type="datetime1">
              <a:rPr lang="zh-CN" altLang="en-US" smtClean="0"/>
              <a:t>2021/11/27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AF3254-D032-4D66-9FC1-E2814F462D1C}" type="datetime1">
              <a:rPr lang="zh-CN" altLang="en-US" smtClean="0"/>
              <a:t>2021/11/27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75C187-21C0-4C4B-A7FA-3A813077E5B4}"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4B23E-4183-428D-A01E-5CD104C66905}"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CF2DDC-CD09-4CBA-96DF-7AC269F063FA}"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22FD55-C2AB-4CE5-A439-A4427A72C3A3}"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7FA25-7196-49DA-B5EA-077AAB557EB5}"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F376B-8908-4590-8F5C-6C26FB5E8960}"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5BDA63F-D18F-4258-8E04-C70E029EF6BF}"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C2E84F1-2DC7-4B10-888D-0668DDCFB5D1}"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68309A-9446-47C7-97EB-9538B9C850A3}"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830AB9-8502-49A6-A80F-A33C9F3459CC}"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F77CDE-C2A5-46B1-BB52-65BF269983A5}" type="datetime1">
              <a:rPr lang="zh-CN" altLang="en-US" smtClean="0"/>
              <a:t>2021/11/27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46AF9BE-3B3B-4F10-811E-1D290C26DCD1}" type="datetime1">
              <a:rPr lang="zh-CN" altLang="en-US" smtClean="0"/>
              <a:t>2021/11/27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C7BE98-BB3B-4475-9106-C8FBBAA9C17A}"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43D9A9-6176-4889-A0CF-61878CBC61DA}" type="datetime1">
              <a:rPr lang="zh-CN" altLang="en-US" smtClean="0"/>
              <a:t>2021/11/27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AAC7677-8A17-404E-AB51-609FFAAB60E5}"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72841DD-B8C2-42B4-A45F-AADD6D4A76BF}"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576E04-377F-42A8-B17D-E6EEE439C366}"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44710D1-CFCF-49E3-A9CA-7F611819F1FD}"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A4B8D-9A30-433E-A611-5CE3725B7948}"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90599" cy="9906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0796016" y="100584"/>
            <a:ext cx="818387" cy="17525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0790681" y="40386"/>
            <a:ext cx="1388364" cy="92202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737342" y="83819"/>
            <a:ext cx="877061" cy="214122"/>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10790681" y="40386"/>
            <a:ext cx="1388364" cy="922020"/>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998219" y="0"/>
            <a:ext cx="9599676" cy="960882"/>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433320" y="112522"/>
            <a:ext cx="7325359" cy="6356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D6B078A-4049-4147-AEA4-011E2B3BD110}" type="datetime1">
              <a:rPr lang="zh-CN" altLang="en-US" smtClean="0"/>
              <a:t>2021/11/27</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2496615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000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ACAA8BB-A541-438D-A3B8-6398CC31AD1A}" type="datetime1">
              <a:rPr lang="zh-CN" altLang="en-US" smtClean="0"/>
              <a:t>2021/11/27</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2656108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000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6C85DC5-9425-400C-8D7F-C97254AF5B40}" type="datetime1">
              <a:rPr lang="zh-CN" altLang="en-US" smtClean="0"/>
              <a:t>2021/11/27</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384510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000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7BA46F2-FD7B-4E3E-B507-6469C7596669}" type="datetime1">
              <a:rPr lang="zh-CN" altLang="en-US" smtClean="0"/>
              <a:t>2021/11/27</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4117010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BBBBD93-1972-4D5F-AFF3-48A95AA8D83D}" type="datetime1">
              <a:rPr lang="zh-CN" altLang="en-US" smtClean="0"/>
              <a:t>2021/11/27</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36776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4DAD1D-A127-4FDE-AD59-A8939FF8E1E6}"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33356EA-4528-452B-BB43-3E1EBF932536}"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2235191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276A3F-2467-4627-BD3C-BEA558C2F477}"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2838533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8D02963-6BB0-46F5-9DDC-D3E310257B60}"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787467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C89498-9FA3-41F4-9D88-5A33764A135D}"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840539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53FBCB-0494-443D-8574-C00D79C9E8EF}" type="datetime1">
              <a:rPr lang="zh-CN" altLang="en-US" smtClean="0"/>
              <a:t>2021/11/27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3888422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7758CA5-DACF-4181-BEE5-1625F761F168}" type="datetime1">
              <a:rPr lang="zh-CN" altLang="en-US" smtClean="0"/>
              <a:t>2021/11/27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3748319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E75C4-8AF5-4B19-9BF2-A1EB46736768}" type="datetime1">
              <a:rPr lang="zh-CN" altLang="en-US" smtClean="0"/>
              <a:t>2021/11/27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3708680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463EB5-3329-4D47-A8E5-8934160982B8}"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605078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5A006B-34E7-4486-B475-DCD12D3DF907}"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3694932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CB31CA0-2138-4C34-B2EE-5531995978A1}"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48535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C7AE55-4514-4442-B072-8AA61C1D0C96}" type="datetime1">
              <a:rPr lang="zh-CN" altLang="en-US" smtClean="0"/>
              <a:t>2021/11/27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62FB35-3F61-4B88-883A-9D7D55B4B9BE}" type="datetime1">
              <a:rPr lang="zh-CN" altLang="en-US" smtClean="0"/>
              <a:t>2021/11/27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223479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72B2C5-B63A-41B2-B9A8-436002D22CF9}" type="datetime1">
              <a:rPr lang="zh-CN" altLang="en-US" smtClean="0"/>
              <a:t>2021/11/27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368E49-644F-4E32-B2D2-CF3BE4EC8AA6}" type="datetime1">
              <a:rPr lang="zh-CN" altLang="en-US" smtClean="0"/>
              <a:t>2021/11/27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D75AAB5-0F6B-481E-A893-4521CE2129A3}"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04E91A-6E83-4FEA-9050-694C1922A314}" type="datetime1">
              <a:rPr lang="zh-CN" altLang="en-US" smtClean="0"/>
              <a:t>2021/11/27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767B5F-EB26-40E0-8141-69A23B66726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7.xml"/><Relationship Id="rId7" Type="http://schemas.openxmlformats.org/officeDocument/2006/relationships/image" Target="../media/image1.jp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91BEF-DA49-4B93-86EA-38CA17301492}" type="datetime1">
              <a:rPr lang="zh-CN" altLang="en-US" smtClean="0"/>
              <a:t>2021/11/27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67B5F-EB26-40E0-8141-69A23B66726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0B36-C7D7-4CAE-9A82-E97C13F2666B}" type="datetime1">
              <a:rPr lang="zh-CN" altLang="en-US" smtClean="0"/>
              <a:t>2021/11/27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F376B-8908-4590-8F5C-6C26FB5E89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D8A80-BA82-43E3-AD2D-52CB49FF0EDD}" type="datetime1">
              <a:rPr lang="zh-CN" altLang="en-US" smtClean="0"/>
              <a:t>2021/11/27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A4B8D-9A30-433E-A611-5CE3725B79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90599" cy="9906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0796016" y="100584"/>
            <a:ext cx="818387" cy="175259"/>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10790681" y="40386"/>
            <a:ext cx="1388364" cy="92202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748409" y="318770"/>
            <a:ext cx="8695181" cy="695960"/>
          </a:xfrm>
          <a:prstGeom prst="rect">
            <a:avLst/>
          </a:prstGeom>
        </p:spPr>
        <p:txBody>
          <a:bodyPr wrap="square" lIns="0" tIns="0" rIns="0" bIns="0">
            <a:spAutoFit/>
          </a:bodyPr>
          <a:lstStyle>
            <a:lvl1pPr>
              <a:defRPr sz="4400" b="0" i="0">
                <a:solidFill>
                  <a:srgbClr val="FF0000"/>
                </a:solidFill>
                <a:latin typeface="Calibri Light"/>
                <a:cs typeface="Calibri Light"/>
              </a:defRPr>
            </a:lvl1pPr>
          </a:lstStyle>
          <a:p>
            <a:endParaRPr/>
          </a:p>
        </p:txBody>
      </p:sp>
      <p:sp>
        <p:nvSpPr>
          <p:cNvPr id="3" name="Holder 3"/>
          <p:cNvSpPr>
            <a:spLocks noGrp="1"/>
          </p:cNvSpPr>
          <p:nvPr>
            <p:ph type="body" idx="1"/>
          </p:nvPr>
        </p:nvSpPr>
        <p:spPr>
          <a:xfrm>
            <a:off x="167639" y="1161796"/>
            <a:ext cx="7759700" cy="1489075"/>
          </a:xfrm>
          <a:prstGeom prst="rect">
            <a:avLst/>
          </a:prstGeom>
        </p:spPr>
        <p:txBody>
          <a:bodyPr wrap="square" lIns="0" tIns="0" rIns="0" bIns="0">
            <a:spAutoFit/>
          </a:bodyPr>
          <a:lstStyle>
            <a:lvl1pPr>
              <a:defRPr sz="1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E890E200-ACC9-4F46-A100-02F530CCF524}" type="datetime1">
              <a:rPr lang="zh-CN" altLang="en-US" smtClean="0"/>
              <a:t>2021/11/27</a:t>
            </a:fld>
            <a:endParaRPr lang="en-US"/>
          </a:p>
        </p:txBody>
      </p:sp>
      <p:sp>
        <p:nvSpPr>
          <p:cNvPr id="6" name="Holder 6"/>
          <p:cNvSpPr>
            <a:spLocks noGrp="1"/>
          </p:cNvSpPr>
          <p:nvPr>
            <p:ph type="sldNum" sz="quarter" idx="7"/>
          </p:nvPr>
        </p:nvSpPr>
        <p:spPr>
          <a:xfrm>
            <a:off x="11911330" y="6583384"/>
            <a:ext cx="220345" cy="196215"/>
          </a:xfrm>
          <a:prstGeom prst="rect">
            <a:avLst/>
          </a:prstGeom>
        </p:spPr>
        <p:txBody>
          <a:bodyPr wrap="square" lIns="0" tIns="0" rIns="0" bIns="0">
            <a:spAutoFit/>
          </a:bodyPr>
          <a:lstStyle>
            <a:lvl1pPr>
              <a:defRPr sz="1200" b="0" i="0">
                <a:solidFill>
                  <a:srgbClr val="888888"/>
                </a:solidFill>
                <a:latin typeface="Arial"/>
                <a:cs typeface="Arial"/>
              </a:defRPr>
            </a:lvl1pPr>
          </a:lstStyle>
          <a:p>
            <a:pPr marL="254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27794004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E6FC3-A936-4594-8D49-C693D7C0E055}" type="datetime1">
              <a:rPr lang="zh-CN" altLang="en-US" smtClean="0"/>
              <a:t>2021/11/27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DED2-E4B2-4850-BFF8-B64C43440C96}" type="slidenum">
              <a:rPr lang="zh-CN" altLang="en-US" smtClean="0"/>
              <a:t>‹#›</a:t>
            </a:fld>
            <a:endParaRPr lang="zh-CN" altLang="en-US"/>
          </a:p>
        </p:txBody>
      </p:sp>
    </p:spTree>
    <p:extLst>
      <p:ext uri="{BB962C8B-B14F-4D97-AF65-F5344CB8AC3E}">
        <p14:creationId xmlns:p14="http://schemas.microsoft.com/office/powerpoint/2010/main" val="19476506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jpe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jpe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jpe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8.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lvl="0">
              <a:defRPr/>
            </a:pPr>
            <a:endParaRPr kumimoji="0"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837061" y="1982395"/>
            <a:ext cx="10871258"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4400" b="0" i="0" u="none" strike="noStrike" kern="0" cap="none" spc="0" normalizeH="0" baseline="0" noProof="0" dirty="0">
                <a:ln>
                  <a:noFill/>
                </a:ln>
                <a:solidFill>
                  <a:srgbClr val="FF0000"/>
                </a:solidFill>
                <a:effectLst/>
                <a:uLnTx/>
                <a:uFillTx/>
                <a:latin typeface="Calibri Light"/>
                <a:cs typeface="Calibri Light"/>
              </a:rPr>
              <a:t>Design of </a:t>
            </a:r>
            <a:r>
              <a:rPr kumimoji="1" lang="en-US" altLang="zh-CN" sz="4400" b="0" i="0" u="none" strike="noStrike" kern="0" cap="none" spc="0" normalizeH="0" baseline="0" noProof="0" dirty="0" err="1">
                <a:ln>
                  <a:noFill/>
                </a:ln>
                <a:solidFill>
                  <a:srgbClr val="FF0000"/>
                </a:solidFill>
                <a:effectLst/>
                <a:uLnTx/>
                <a:uFillTx/>
                <a:latin typeface="Calibri Light"/>
                <a:cs typeface="Calibri Light"/>
              </a:rPr>
              <a:t>iRPC</a:t>
            </a:r>
            <a:r>
              <a:rPr kumimoji="1" lang="en-US" altLang="zh-CN" sz="4400" b="0" i="0" u="none" strike="noStrike" kern="0" cap="none" spc="0" normalizeH="0" baseline="0" noProof="0" dirty="0">
                <a:ln>
                  <a:noFill/>
                </a:ln>
                <a:solidFill>
                  <a:srgbClr val="FF0000"/>
                </a:solidFill>
                <a:effectLst/>
                <a:uLnTx/>
                <a:uFillTx/>
                <a:latin typeface="Calibri Light"/>
                <a:cs typeface="Calibri Light"/>
              </a:rPr>
              <a:t> frond-end electronics emulator</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矩形 5"/>
          <p:cNvSpPr/>
          <p:nvPr/>
        </p:nvSpPr>
        <p:spPr>
          <a:xfrm>
            <a:off x="2050899" y="3318134"/>
            <a:ext cx="9434015" cy="1815882"/>
          </a:xfrm>
          <a:prstGeom prst="rect">
            <a:avLst/>
          </a:prstGeom>
        </p:spPr>
        <p:txBody>
          <a:bodyPr wrap="square">
            <a:spAutoFit/>
          </a:bodyPr>
          <a:lstStyle/>
          <a:p>
            <a:r>
              <a:rPr lang="en-US" altLang="zh-CN" sz="2800" dirty="0"/>
              <a:t>Jia-</a:t>
            </a:r>
            <a:r>
              <a:rPr lang="en-US" altLang="zh-CN" sz="2800" dirty="0" err="1"/>
              <a:t>ning</a:t>
            </a:r>
            <a:r>
              <a:rPr lang="en-US" altLang="zh-CN" sz="2800" dirty="0"/>
              <a:t> Song*, Zhen-An Liu, </a:t>
            </a:r>
            <a:r>
              <a:rPr lang="en-US" altLang="zh-CN" sz="2800" dirty="0" err="1"/>
              <a:t>Jingzhou</a:t>
            </a:r>
            <a:r>
              <a:rPr lang="en-US" altLang="zh-CN" sz="2800" dirty="0"/>
              <a:t> Zhao, </a:t>
            </a:r>
            <a:r>
              <a:rPr lang="en-US" altLang="zh-CN" sz="2800" dirty="0" err="1"/>
              <a:t>Hanjun</a:t>
            </a:r>
            <a:r>
              <a:rPr lang="en-US" altLang="zh-CN" sz="2800" dirty="0"/>
              <a:t> Kou, </a:t>
            </a:r>
            <a:r>
              <a:rPr lang="en-US" altLang="zh-CN" sz="2800" dirty="0" err="1"/>
              <a:t>Qingfeng</a:t>
            </a:r>
            <a:r>
              <a:rPr lang="en-US" altLang="zh-CN" sz="2800" dirty="0"/>
              <a:t> Hou, </a:t>
            </a:r>
            <a:r>
              <a:rPr lang="en-US" altLang="zh-CN" sz="2800" dirty="0" err="1"/>
              <a:t>Weizhuo</a:t>
            </a:r>
            <a:r>
              <a:rPr lang="en-US" altLang="zh-CN" sz="2800" dirty="0"/>
              <a:t> </a:t>
            </a:r>
            <a:r>
              <a:rPr lang="en-US" altLang="zh-CN" sz="2800" dirty="0" err="1"/>
              <a:t>Diao</a:t>
            </a:r>
            <a:r>
              <a:rPr lang="en-US" altLang="zh-CN" sz="2800" dirty="0"/>
              <a:t>, </a:t>
            </a:r>
            <a:r>
              <a:rPr lang="en-US" altLang="zh-CN" sz="2800" dirty="0" err="1"/>
              <a:t>Wenxuan</a:t>
            </a:r>
            <a:r>
              <a:rPr lang="en-US" altLang="zh-CN" sz="2800" dirty="0"/>
              <a:t> Gong</a:t>
            </a:r>
          </a:p>
          <a:p>
            <a:r>
              <a:rPr lang="en-US" altLang="zh-CN" sz="2800" dirty="0"/>
              <a:t>Trigger and DAQ Group/ IHEP Beijing</a:t>
            </a:r>
          </a:p>
          <a:p>
            <a:r>
              <a:rPr lang="en-US" altLang="zh-CN" sz="2800" dirty="0"/>
              <a:t>2021 CLHCP  27th November</a:t>
            </a:r>
          </a:p>
        </p:txBody>
      </p:sp>
      <p:sp>
        <p:nvSpPr>
          <p:cNvPr id="7" name="日期占位符 6">
            <a:extLst>
              <a:ext uri="{FF2B5EF4-FFF2-40B4-BE49-F238E27FC236}">
                <a16:creationId xmlns:a16="http://schemas.microsoft.com/office/drawing/2014/main" id="{11CE5D7A-7802-46F1-B356-50F0CDB44DB2}"/>
              </a:ext>
            </a:extLst>
          </p:cNvPr>
          <p:cNvSpPr>
            <a:spLocks noGrp="1"/>
          </p:cNvSpPr>
          <p:nvPr>
            <p:ph type="dt" sz="half" idx="10"/>
          </p:nvPr>
        </p:nvSpPr>
        <p:spPr/>
        <p:txBody>
          <a:bodyPr/>
          <a:lstStyle/>
          <a:p>
            <a:fld id="{3BC6E72F-9968-4F2B-829E-EC0799DD5162}" type="datetime1">
              <a:rPr lang="zh-CN" altLang="en-US" smtClean="0"/>
              <a:t>2021/11/27</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1779"/>
    </mc:Choice>
    <mc:Fallback>
      <p:transition spd="slow" advTm="117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296829" y="1085065"/>
            <a:ext cx="11598342" cy="4708981"/>
          </a:xfrm>
          <a:prstGeom prst="rect">
            <a:avLst/>
          </a:prstGeom>
        </p:spPr>
        <p:txBody>
          <a:bodyPr wrap="square">
            <a:spAutoFit/>
          </a:bodyPr>
          <a:lstStyle/>
          <a:p>
            <a:pPr marL="285750" indent="-285750" defTabSz="685800">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For the final System </a:t>
            </a:r>
          </a:p>
          <a:p>
            <a:pPr marL="742950" lvl="1" indent="-285750" defTabSz="685800">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The backend receives t</a:t>
            </a:r>
            <a:r>
              <a:rPr lang="en-US" altLang="zh-CN" sz="2000" dirty="0">
                <a:latin typeface="Calibri" panose="020F0502020204030204" charset="0"/>
                <a:ea typeface="等线" panose="02010600030101010101" pitchFamily="2" charset="-122"/>
                <a:cs typeface="Calibri" panose="020F0502020204030204" charset="0"/>
              </a:rPr>
              <a:t>he LHC bunch </a:t>
            </a:r>
            <a:r>
              <a:rPr lang="en-US" altLang="zh-CN" sz="2000" dirty="0">
                <a:latin typeface="Calibri" panose="020F0502020204030204" charset="0"/>
                <a:ea typeface="等线" panose="02010600030101010101" pitchFamily="2" charset="-122"/>
                <a:cs typeface="Calibri" panose="020F0502020204030204" charset="0"/>
                <a:sym typeface="+mn-ea"/>
              </a:rPr>
              <a:t>clock from AMC13 then sends to FEE via GBT links.</a:t>
            </a:r>
          </a:p>
          <a:p>
            <a:pPr marL="742950" lvl="1"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The LHC bunch or AMC13 </a:t>
            </a:r>
            <a:r>
              <a:rPr lang="en-US" altLang="zh-CN" sz="2000" dirty="0">
                <a:latin typeface="Calibri" panose="020F0502020204030204" charset="0"/>
                <a:ea typeface="等线" panose="02010600030101010101" pitchFamily="2" charset="-122"/>
                <a:cs typeface="Calibri" panose="020F0502020204030204" charset="0"/>
                <a:sym typeface="+mn-ea"/>
              </a:rPr>
              <a:t>clock </a:t>
            </a:r>
            <a:r>
              <a:rPr lang="en-US" altLang="zh-CN" sz="2000" dirty="0">
                <a:latin typeface="Calibri" panose="020F0502020204030204" charset="0"/>
                <a:ea typeface="等线" panose="02010600030101010101" pitchFamily="2" charset="-122"/>
                <a:cs typeface="Calibri" panose="020F0502020204030204" charset="0"/>
              </a:rPr>
              <a:t> is 40.0786MHz </a:t>
            </a:r>
            <a:r>
              <a:rPr lang="en-US" altLang="zh-CN" sz="2000" dirty="0">
                <a:latin typeface="Calibri" panose="020F0502020204030204" charset="0"/>
                <a:cs typeface="Calibri" panose="020F0502020204030204" charset="0"/>
                <a:sym typeface="+mn-ea"/>
              </a:rPr>
              <a:t>± 0.0037MHz </a:t>
            </a:r>
            <a:endParaRPr lang="en-US" altLang="zh-CN" sz="2000" dirty="0">
              <a:latin typeface="Calibri" panose="020F0502020204030204" charset="0"/>
              <a:ea typeface="等线" panose="02010600030101010101" pitchFamily="2" charset="-122"/>
              <a:cs typeface="Calibri" panose="020F0502020204030204" charset="0"/>
            </a:endParaRPr>
          </a:p>
          <a:p>
            <a:pPr marL="285750" indent="-285750" defTabSz="685800">
              <a:buFont typeface="Arial" panose="020B0604020202020204" pitchFamily="34" charset="0"/>
              <a:buChar char="•"/>
              <a:defRPr/>
            </a:pPr>
            <a:r>
              <a:rPr lang="en-US" altLang="zh-CN" sz="2000" dirty="0">
                <a:solidFill>
                  <a:srgbClr val="FF0000"/>
                </a:solidFill>
                <a:latin typeface="Calibri" panose="020F0502020204030204" charset="0"/>
                <a:ea typeface="等线" panose="02010600030101010101" pitchFamily="2" charset="-122"/>
                <a:cs typeface="Calibri" panose="020F0502020204030204" charset="0"/>
              </a:rPr>
              <a:t>BEB to FEB/FEE</a:t>
            </a:r>
            <a:r>
              <a:rPr lang="zh-CN" altLang="en-US" sz="2000" dirty="0">
                <a:solidFill>
                  <a:srgbClr val="FF0000"/>
                </a:solidFill>
                <a:latin typeface="Calibri" panose="020F0502020204030204" charset="0"/>
                <a:ea typeface="等线" panose="02010600030101010101" pitchFamily="2" charset="-122"/>
                <a:cs typeface="Calibri" panose="020F0502020204030204" charset="0"/>
              </a:rPr>
              <a:t> </a:t>
            </a:r>
            <a:r>
              <a:rPr lang="en-US" altLang="zh-CN" sz="2000" dirty="0">
                <a:solidFill>
                  <a:srgbClr val="FF0000"/>
                </a:solidFill>
                <a:latin typeface="Calibri" panose="020F0502020204030204" charset="0"/>
                <a:ea typeface="等线" panose="02010600030101010101" pitchFamily="2" charset="-122"/>
                <a:cs typeface="Calibri" panose="020F0502020204030204" charset="0"/>
              </a:rPr>
              <a:t>Emulator clock requirement</a:t>
            </a:r>
          </a:p>
          <a:p>
            <a:pPr marL="742950" lvl="1"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No bunch clock </a:t>
            </a:r>
          </a:p>
          <a:p>
            <a:pPr marL="742950" lvl="1" indent="-285750" defTabSz="685800">
              <a:buFont typeface="Arial" panose="020B0604020202020204" pitchFamily="34" charset="0"/>
              <a:buChar char="•"/>
              <a:defRPr/>
            </a:pPr>
            <a:r>
              <a:rPr lang="en-US" altLang="zh-CN" sz="2000" dirty="0">
                <a:latin typeface="Calibri" panose="020F0502020204030204" charset="0"/>
                <a:cs typeface="Calibri" panose="020F0502020204030204" charset="0"/>
                <a:sym typeface="+mn-ea"/>
              </a:rPr>
              <a:t>GBT REFCLK ppm(parts per million) requirement :  ±200 pm =&gt; 40MHz * 200/10</a:t>
            </a:r>
            <a:r>
              <a:rPr lang="en-US" altLang="zh-CN" sz="2000" baseline="30000" dirty="0">
                <a:latin typeface="Calibri" panose="020F0502020204030204" charset="0"/>
                <a:cs typeface="Calibri" panose="020F0502020204030204" charset="0"/>
                <a:sym typeface="+mn-ea"/>
              </a:rPr>
              <a:t>6</a:t>
            </a:r>
            <a:r>
              <a:rPr lang="en-US" altLang="zh-CN" sz="2000" dirty="0">
                <a:latin typeface="Calibri" panose="020F0502020204030204" charset="0"/>
                <a:cs typeface="Calibri" panose="020F0502020204030204" charset="0"/>
                <a:sym typeface="+mn-ea"/>
              </a:rPr>
              <a:t>= ± 0.0080MHz</a:t>
            </a:r>
            <a:endParaRPr lang="en-US" altLang="zh-CN" sz="2000" dirty="0">
              <a:latin typeface="Calibri" panose="020F0502020204030204" charset="0"/>
              <a:ea typeface="等线" panose="02010600030101010101" pitchFamily="2" charset="-122"/>
              <a:cs typeface="Calibri" panose="020F0502020204030204" charset="0"/>
            </a:endParaRPr>
          </a:p>
          <a:p>
            <a:pPr marL="742950" lvl="1" indent="-285750" defTabSz="685800">
              <a:buFont typeface="Arial" panose="020B0604020202020204" pitchFamily="34" charset="0"/>
              <a:buChar char="•"/>
              <a:defRPr/>
            </a:pPr>
            <a:r>
              <a:rPr lang="en-US" altLang="zh-CN" sz="2000" dirty="0">
                <a:solidFill>
                  <a:srgbClr val="0070C0"/>
                </a:solidFill>
                <a:latin typeface="Calibri" panose="020F0502020204030204" charset="0"/>
                <a:cs typeface="Calibri" panose="020F0502020204030204" charset="0"/>
              </a:rPr>
              <a:t>High accuracy 40.0786MHz </a:t>
            </a:r>
            <a:r>
              <a:rPr lang="en-US" altLang="zh-CN" sz="2000" dirty="0">
                <a:latin typeface="Calibri" panose="020F0502020204030204" charset="0"/>
                <a:cs typeface="Calibri" panose="020F0502020204030204" charset="0"/>
                <a:sym typeface="+mn-ea"/>
              </a:rPr>
              <a:t>oscillator is needed to communicate with FEB </a:t>
            </a:r>
            <a:r>
              <a:rPr lang="en-US" altLang="zh-CN" sz="2000" dirty="0" err="1">
                <a:latin typeface="Calibri" panose="020F0502020204030204" charset="0"/>
                <a:cs typeface="Calibri" panose="020F0502020204030204" charset="0"/>
                <a:sym typeface="+mn-ea"/>
              </a:rPr>
              <a:t>GBTx</a:t>
            </a:r>
            <a:r>
              <a:rPr lang="en-US" altLang="zh-CN" sz="2000" dirty="0">
                <a:latin typeface="Calibri" panose="020F0502020204030204" charset="0"/>
                <a:cs typeface="Calibri" panose="020F0502020204030204" charset="0"/>
                <a:sym typeface="+mn-ea"/>
              </a:rPr>
              <a:t> chip</a:t>
            </a:r>
            <a:r>
              <a:rPr lang="en-US" altLang="zh-CN" sz="2000" dirty="0">
                <a:latin typeface="Calibri" panose="020F0502020204030204" charset="0"/>
                <a:ea typeface="等线" panose="02010600030101010101" pitchFamily="2" charset="-122"/>
                <a:cs typeface="Calibri" panose="020F0502020204030204" charset="0"/>
                <a:sym typeface="+mn-ea"/>
              </a:rPr>
              <a:t>/</a:t>
            </a:r>
            <a:r>
              <a:rPr lang="en-US" altLang="zh-CN" sz="2000" dirty="0">
                <a:latin typeface="Calibri" panose="020F0502020204030204" charset="0"/>
                <a:ea typeface="等线" panose="02010600030101010101" pitchFamily="2" charset="-122"/>
                <a:cs typeface="Calibri" panose="020F0502020204030204" charset="0"/>
              </a:rPr>
              <a:t>FEE</a:t>
            </a:r>
            <a:r>
              <a:rPr lang="zh-CN" altLang="en-US" sz="2000" dirty="0">
                <a:latin typeface="Calibri" panose="020F0502020204030204" charset="0"/>
                <a:ea typeface="等线" panose="02010600030101010101" pitchFamily="2" charset="-122"/>
                <a:cs typeface="Calibri" panose="020F0502020204030204" charset="0"/>
              </a:rPr>
              <a:t> </a:t>
            </a:r>
            <a:r>
              <a:rPr lang="en-US" altLang="zh-CN" sz="2000" dirty="0">
                <a:latin typeface="Calibri" panose="020F0502020204030204" charset="0"/>
                <a:ea typeface="等线" panose="02010600030101010101" pitchFamily="2" charset="-122"/>
                <a:cs typeface="Calibri" panose="020F0502020204030204" charset="0"/>
              </a:rPr>
              <a:t>Emulator</a:t>
            </a:r>
            <a:r>
              <a:rPr lang="en-US" altLang="zh-CN" sz="2000" dirty="0">
                <a:latin typeface="Calibri" panose="020F0502020204030204" charset="0"/>
                <a:cs typeface="Calibri" panose="020F0502020204030204" charset="0"/>
                <a:sym typeface="+mn-ea"/>
              </a:rPr>
              <a:t>.</a:t>
            </a:r>
            <a:endParaRPr lang="en-US" altLang="zh-CN" sz="2000" dirty="0">
              <a:latin typeface="Calibri" panose="020F0502020204030204" charset="0"/>
              <a:cs typeface="Calibri" panose="020F0502020204030204" charset="0"/>
            </a:endParaRPr>
          </a:p>
          <a:p>
            <a:pPr marL="285750"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Verification</a:t>
            </a:r>
          </a:p>
          <a:p>
            <a:pPr marL="742950" lvl="1"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At IHEP trigger lab</a:t>
            </a:r>
          </a:p>
          <a:p>
            <a:pPr marL="1200150" lvl="2"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Replace the on board OSC with high accuracy </a:t>
            </a:r>
            <a:r>
              <a:rPr lang="en-US" altLang="zh-CN" sz="2000" dirty="0">
                <a:solidFill>
                  <a:srgbClr val="0070C0"/>
                </a:solidFill>
                <a:latin typeface="Calibri" panose="020F0502020204030204" charset="0"/>
                <a:cs typeface="Calibri" panose="020F0502020204030204" charset="0"/>
              </a:rPr>
              <a:t>40.0786MHz</a:t>
            </a:r>
            <a:r>
              <a:rPr lang="en-US" altLang="zh-CN" sz="2000" dirty="0">
                <a:solidFill>
                  <a:srgbClr val="0070C0"/>
                </a:solidFill>
                <a:latin typeface="Calibri" panose="020F0502020204030204" charset="0"/>
                <a:cs typeface="Calibri" panose="020F0502020204030204" charset="0"/>
                <a:sym typeface="+mn-ea"/>
              </a:rPr>
              <a:t>±0.002004MHz</a:t>
            </a:r>
            <a:r>
              <a:rPr lang="en-US" altLang="zh-CN" sz="2000" dirty="0">
                <a:latin typeface="Calibri" panose="020F0502020204030204" charset="0"/>
                <a:cs typeface="Calibri" panose="020F0502020204030204" charset="0"/>
              </a:rPr>
              <a:t> </a:t>
            </a:r>
            <a:r>
              <a:rPr lang="en-US" altLang="zh-CN" sz="2000" dirty="0">
                <a:latin typeface="Calibri" panose="020F0502020204030204" charset="0"/>
                <a:ea typeface="等线" panose="02010600030101010101" pitchFamily="2" charset="-122"/>
                <a:cs typeface="Calibri" panose="020F0502020204030204" charset="0"/>
              </a:rPr>
              <a:t>MHz OSC in IHEP.</a:t>
            </a:r>
          </a:p>
          <a:p>
            <a:pPr marL="1200150" lvl="2"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No error was found during a 96-hour test.</a:t>
            </a:r>
          </a:p>
          <a:p>
            <a:pPr marL="742950" lvl="1"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At CERN</a:t>
            </a:r>
          </a:p>
          <a:p>
            <a:pPr marL="1200150" lvl="2"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Then we modified the BE boards in CERN with the help of electronics experts in CMS RPC collaboration. </a:t>
            </a:r>
          </a:p>
          <a:p>
            <a:pPr marL="1200150" lvl="2" indent="-285750" defTabSz="685800">
              <a:buFont typeface="Arial" panose="020B0604020202020204" pitchFamily="34" charset="0"/>
              <a:buChar char="•"/>
              <a:defRPr/>
            </a:pPr>
            <a:r>
              <a:rPr lang="en-US" altLang="zh-CN" sz="2000" dirty="0">
                <a:latin typeface="Calibri" panose="020F0502020204030204" charset="0"/>
                <a:ea typeface="等线" panose="02010600030101010101" pitchFamily="2" charset="-122"/>
                <a:cs typeface="Calibri" panose="020F0502020204030204" charset="0"/>
              </a:rPr>
              <a:t>Already verified by joint test with FEB_V2(Lyon Group) .</a:t>
            </a:r>
          </a:p>
        </p:txBody>
      </p:sp>
      <p:sp>
        <p:nvSpPr>
          <p:cNvPr id="19" name="矩形 18"/>
          <p:cNvSpPr/>
          <p:nvPr/>
        </p:nvSpPr>
        <p:spPr>
          <a:xfrm>
            <a:off x="978981" y="178914"/>
            <a:ext cx="9576554" cy="645160"/>
          </a:xfrm>
          <a:prstGeom prst="rect">
            <a:avLst/>
          </a:prstGeom>
        </p:spPr>
        <p:txBody>
          <a:bodyPr wrap="square">
            <a:spAutoFit/>
          </a:bodyPr>
          <a:lstStyle/>
          <a:p>
            <a:pPr lvl="0" algn="ctr">
              <a:defRPr/>
            </a:pPr>
            <a:r>
              <a:rPr lang="en-US" altLang="zh-CN" sz="3600" dirty="0">
                <a:solidFill>
                  <a:prstClr val="black"/>
                </a:solidFill>
                <a:latin typeface="Calibri Light" panose="020F0302020204030204" pitchFamily="34" charset="0"/>
                <a:cs typeface="Calibri Light" panose="020F0302020204030204" pitchFamily="34" charset="0"/>
              </a:rPr>
              <a:t>Clock requirement and distribution study</a:t>
            </a:r>
          </a:p>
        </p:txBody>
      </p:sp>
      <p:sp>
        <p:nvSpPr>
          <p:cNvPr id="7" name="日期占位符 6">
            <a:extLst>
              <a:ext uri="{FF2B5EF4-FFF2-40B4-BE49-F238E27FC236}">
                <a16:creationId xmlns:a16="http://schemas.microsoft.com/office/drawing/2014/main" id="{05D4788D-F349-45FD-9908-50371A0A456C}"/>
              </a:ext>
            </a:extLst>
          </p:cNvPr>
          <p:cNvSpPr>
            <a:spLocks noGrp="1"/>
          </p:cNvSpPr>
          <p:nvPr>
            <p:ph type="dt" sz="half" idx="10"/>
          </p:nvPr>
        </p:nvSpPr>
        <p:spPr/>
        <p:txBody>
          <a:bodyPr/>
          <a:lstStyle/>
          <a:p>
            <a:fld id="{35CD307E-6EAB-4072-AC72-9FC8E0A5CEF5}"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8271"/>
    </mc:Choice>
    <mc:Fallback xmlns="">
      <p:transition spd="slow" advTm="782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14732" y="27946"/>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66" y="3153"/>
            <a:ext cx="958928" cy="958928"/>
          </a:xfrm>
          <a:prstGeom prst="rect">
            <a:avLst/>
          </a:prstGeom>
        </p:spPr>
      </p:pic>
      <p:sp>
        <p:nvSpPr>
          <p:cNvPr id="10" name="矩形 9"/>
          <p:cNvSpPr/>
          <p:nvPr/>
        </p:nvSpPr>
        <p:spPr>
          <a:xfrm>
            <a:off x="723623" y="188058"/>
            <a:ext cx="9594431" cy="646331"/>
          </a:xfrm>
          <a:prstGeom prst="rect">
            <a:avLst/>
          </a:prstGeom>
        </p:spPr>
        <p:txBody>
          <a:bodyPr wrap="square">
            <a:spAutoFit/>
          </a:bodyPr>
          <a:lstStyle/>
          <a:p>
            <a:pPr lvl="0" algn="ctr">
              <a:defRPr/>
            </a:pPr>
            <a:r>
              <a:rPr lang="en-US" altLang="zh-CN" sz="3600" dirty="0">
                <a:solidFill>
                  <a:prstClr val="black"/>
                </a:solidFill>
                <a:latin typeface="Calibri Light" panose="020F0302020204030204" pitchFamily="34" charset="0"/>
                <a:cs typeface="Calibri Light" panose="020F0302020204030204" pitchFamily="34" charset="0"/>
              </a:rPr>
              <a:t>Clock requirement and distribution study</a:t>
            </a:r>
          </a:p>
        </p:txBody>
      </p:sp>
      <p:sp>
        <p:nvSpPr>
          <p:cNvPr id="91" name="矩形 90"/>
          <p:cNvSpPr/>
          <p:nvPr/>
        </p:nvSpPr>
        <p:spPr>
          <a:xfrm>
            <a:off x="208246" y="1086628"/>
            <a:ext cx="2861681" cy="369332"/>
          </a:xfrm>
          <a:prstGeom prst="rect">
            <a:avLst/>
          </a:prstGeom>
        </p:spPr>
        <p:txBody>
          <a:bodyPr wrap="none">
            <a:spAutoFit/>
          </a:bodyPr>
          <a:lstStyle/>
          <a:p>
            <a:r>
              <a:rPr lang="en-US" altLang="zh-CN" dirty="0">
                <a:ea typeface="等线" panose="02010600030101010101" pitchFamily="2" charset="-122"/>
              </a:rPr>
              <a:t>BEB to </a:t>
            </a:r>
            <a:r>
              <a:rPr lang="en-US" altLang="zh-CN" dirty="0">
                <a:solidFill>
                  <a:prstClr val="black"/>
                </a:solidFill>
                <a:ea typeface="等线" panose="02010600030101010101" pitchFamily="2" charset="-122"/>
              </a:rPr>
              <a:t>FEB</a:t>
            </a:r>
            <a:r>
              <a:rPr lang="zh-CN" altLang="en-US" dirty="0">
                <a:solidFill>
                  <a:prstClr val="black"/>
                </a:solidFill>
                <a:ea typeface="等线" panose="02010600030101010101" pitchFamily="2" charset="-122"/>
              </a:rPr>
              <a:t> </a:t>
            </a:r>
            <a:r>
              <a:rPr lang="en-US" altLang="zh-CN" dirty="0">
                <a:solidFill>
                  <a:prstClr val="black"/>
                </a:solidFill>
                <a:ea typeface="等线" panose="02010600030101010101" pitchFamily="2" charset="-122"/>
              </a:rPr>
              <a:t>clock distribution</a:t>
            </a:r>
            <a:endParaRPr lang="zh-CN" altLang="en-US" dirty="0"/>
          </a:p>
        </p:txBody>
      </p:sp>
      <p:sp>
        <p:nvSpPr>
          <p:cNvPr id="46" name="Cloud 100"/>
          <p:cNvSpPr/>
          <p:nvPr/>
        </p:nvSpPr>
        <p:spPr>
          <a:xfrm>
            <a:off x="8708958" y="2679267"/>
            <a:ext cx="504056" cy="410463"/>
          </a:xfrm>
          <a:prstGeom prst="cloud">
            <a:avLst/>
          </a:prstGeom>
          <a:solidFill>
            <a:schemeClr val="accent1">
              <a:lumMod val="40000"/>
              <a:lumOff val="6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5"/>
          <p:cNvSpPr/>
          <p:nvPr/>
        </p:nvSpPr>
        <p:spPr>
          <a:xfrm>
            <a:off x="8021827" y="2440777"/>
            <a:ext cx="618670" cy="38355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GBT-FPGA TX</a:t>
            </a:r>
            <a:endParaRPr lang="en-GB" sz="1100" dirty="0">
              <a:effectLst/>
              <a:ea typeface="Calibri" panose="020F0502020204030204"/>
              <a:cs typeface="Times New Roman" panose="02020603050405020304"/>
            </a:endParaRPr>
          </a:p>
        </p:txBody>
      </p:sp>
      <p:sp>
        <p:nvSpPr>
          <p:cNvPr id="48" name="Rectangle 6"/>
          <p:cNvSpPr/>
          <p:nvPr/>
        </p:nvSpPr>
        <p:spPr>
          <a:xfrm>
            <a:off x="7438573" y="2495899"/>
            <a:ext cx="490855" cy="31000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MGT TX</a:t>
            </a:r>
            <a:endParaRPr lang="en-GB" sz="1100" dirty="0">
              <a:effectLst/>
              <a:ea typeface="Calibri" panose="020F0502020204030204"/>
              <a:cs typeface="Times New Roman" panose="02020603050405020304"/>
            </a:endParaRPr>
          </a:p>
        </p:txBody>
      </p:sp>
      <p:sp>
        <p:nvSpPr>
          <p:cNvPr id="49" name="Rectangle 7"/>
          <p:cNvSpPr/>
          <p:nvPr/>
        </p:nvSpPr>
        <p:spPr>
          <a:xfrm>
            <a:off x="8027933" y="2874767"/>
            <a:ext cx="618670" cy="39055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GBT-FPGA RX</a:t>
            </a:r>
            <a:endParaRPr lang="en-GB" sz="1100" dirty="0">
              <a:effectLst/>
              <a:ea typeface="Calibri" panose="020F0502020204030204"/>
              <a:cs typeface="Times New Roman" panose="02020603050405020304"/>
            </a:endParaRPr>
          </a:p>
        </p:txBody>
      </p:sp>
      <p:sp>
        <p:nvSpPr>
          <p:cNvPr id="50" name="Rectangle 8"/>
          <p:cNvSpPr/>
          <p:nvPr/>
        </p:nvSpPr>
        <p:spPr>
          <a:xfrm>
            <a:off x="7421363" y="2904138"/>
            <a:ext cx="490855" cy="29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a:solidFill>
                  <a:srgbClr val="1F497D"/>
                </a:solidFill>
                <a:effectLst/>
                <a:ea typeface="Calibri" panose="020F0502020204030204"/>
                <a:cs typeface="Times New Roman" panose="02020603050405020304"/>
              </a:rPr>
              <a:t>MGT RX</a:t>
            </a:r>
            <a:endParaRPr lang="en-GB" sz="1100">
              <a:effectLst/>
              <a:ea typeface="Calibri" panose="020F0502020204030204"/>
              <a:cs typeface="Times New Roman" panose="02020603050405020304"/>
            </a:endParaRPr>
          </a:p>
        </p:txBody>
      </p:sp>
      <p:sp>
        <p:nvSpPr>
          <p:cNvPr id="53" name="Rectangle 13"/>
          <p:cNvSpPr/>
          <p:nvPr/>
        </p:nvSpPr>
        <p:spPr>
          <a:xfrm>
            <a:off x="6846619" y="1919371"/>
            <a:ext cx="2367929" cy="17534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noAutofit/>
          </a:bodyPr>
          <a:lstStyle/>
          <a:p>
            <a:pPr algn="ctr">
              <a:lnSpc>
                <a:spcPct val="115000"/>
              </a:lnSpc>
              <a:spcAft>
                <a:spcPts val="1000"/>
              </a:spcAft>
            </a:pPr>
            <a:endParaRPr lang="en-GB" sz="1100" dirty="0">
              <a:solidFill>
                <a:srgbClr val="FF0000"/>
              </a:solidFill>
              <a:effectLst/>
              <a:ea typeface="Calibri" panose="020F0502020204030204"/>
              <a:cs typeface="Times New Roman" panose="02020603050405020304"/>
            </a:endParaRPr>
          </a:p>
        </p:txBody>
      </p:sp>
      <p:cxnSp>
        <p:nvCxnSpPr>
          <p:cNvPr id="56" name="Straight Connector 28"/>
          <p:cNvCxnSpPr/>
          <p:nvPr/>
        </p:nvCxnSpPr>
        <p:spPr>
          <a:xfrm>
            <a:off x="6506101" y="2729895"/>
            <a:ext cx="35334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32"/>
          <p:cNvCxnSpPr>
            <a:cxnSpLocks/>
          </p:cNvCxnSpPr>
          <p:nvPr/>
        </p:nvCxnSpPr>
        <p:spPr>
          <a:xfrm>
            <a:off x="6528542" y="3011302"/>
            <a:ext cx="35334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8" name="Oval 33"/>
          <p:cNvSpPr/>
          <p:nvPr/>
        </p:nvSpPr>
        <p:spPr>
          <a:xfrm>
            <a:off x="6609845" y="2602924"/>
            <a:ext cx="145855" cy="144016"/>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34"/>
          <p:cNvSpPr/>
          <p:nvPr/>
        </p:nvSpPr>
        <p:spPr>
          <a:xfrm>
            <a:off x="6632286" y="3002663"/>
            <a:ext cx="145855" cy="144016"/>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41"/>
          <p:cNvSpPr/>
          <p:nvPr/>
        </p:nvSpPr>
        <p:spPr>
          <a:xfrm>
            <a:off x="6438861" y="1435185"/>
            <a:ext cx="4438274" cy="2521277"/>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noAutofit/>
          </a:bodyPr>
          <a:lstStyle/>
          <a:p>
            <a:pPr algn="ctr">
              <a:lnSpc>
                <a:spcPct val="115000"/>
              </a:lnSpc>
              <a:spcAft>
                <a:spcPts val="1000"/>
              </a:spcAft>
            </a:pPr>
            <a:endParaRPr lang="en-GB" sz="1100" dirty="0">
              <a:effectLst/>
              <a:ea typeface="Calibri" panose="020F0502020204030204"/>
              <a:cs typeface="Times New Roman" panose="02020603050405020304"/>
            </a:endParaRPr>
          </a:p>
        </p:txBody>
      </p:sp>
      <p:sp>
        <p:nvSpPr>
          <p:cNvPr id="64" name="Oval 46"/>
          <p:cNvSpPr/>
          <p:nvPr/>
        </p:nvSpPr>
        <p:spPr>
          <a:xfrm>
            <a:off x="7544281" y="3269391"/>
            <a:ext cx="332340" cy="288032"/>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CH" sz="800" dirty="0">
                <a:solidFill>
                  <a:schemeClr val="tx2"/>
                </a:solidFill>
              </a:rPr>
              <a:t>CDR</a:t>
            </a:r>
            <a:endParaRPr lang="en-GB" sz="800" dirty="0">
              <a:solidFill>
                <a:schemeClr val="tx2"/>
              </a:solidFill>
            </a:endParaRPr>
          </a:p>
        </p:txBody>
      </p:sp>
      <p:pic>
        <p:nvPicPr>
          <p:cNvPr id="75" name="Picture 2" descr="C:\Users\sspriet\AppData\Local\Microsoft\Windows\Temporary Internet Files\Content.IE5\34KX9HTT\MC9004339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271515">
            <a:off x="8807179" y="3001485"/>
            <a:ext cx="285194" cy="285194"/>
          </a:xfrm>
          <a:prstGeom prst="rect">
            <a:avLst/>
          </a:prstGeom>
          <a:noFill/>
          <a:extLst>
            <a:ext uri="{909E8E84-426E-40DD-AFC4-6F175D3DCCD1}">
              <a14:hiddenFill xmlns:a14="http://schemas.microsoft.com/office/drawing/2010/main">
                <a:solidFill>
                  <a:srgbClr val="FFFFFF"/>
                </a:solidFill>
              </a14:hiddenFill>
            </a:ext>
          </a:extLst>
        </p:spPr>
      </p:pic>
      <p:sp>
        <p:nvSpPr>
          <p:cNvPr id="76" name="Flowchart: Connector 103"/>
          <p:cNvSpPr/>
          <p:nvPr/>
        </p:nvSpPr>
        <p:spPr>
          <a:xfrm flipH="1">
            <a:off x="8956351" y="2701620"/>
            <a:ext cx="63714" cy="62619"/>
          </a:xfrm>
          <a:prstGeom prst="flowChartConnector">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Connector 105"/>
          <p:cNvSpPr/>
          <p:nvPr/>
        </p:nvSpPr>
        <p:spPr>
          <a:xfrm>
            <a:off x="8966208" y="2980725"/>
            <a:ext cx="66615" cy="72008"/>
          </a:xfrm>
          <a:prstGeom prst="flowChartConnector">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3" descr="C:\Users\sspriet\AppData\Local\Microsoft\Windows\Temporary Internet Files\Content.IE5\34KX9HTT\MC9004339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7775" y="2464918"/>
            <a:ext cx="264004" cy="264004"/>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连接符: 曲线 121"/>
          <p:cNvCxnSpPr>
            <a:cxnSpLocks/>
            <a:stCxn id="90" idx="4"/>
            <a:endCxn id="53" idx="3"/>
          </p:cNvCxnSpPr>
          <p:nvPr/>
        </p:nvCxnSpPr>
        <p:spPr>
          <a:xfrm rot="5400000">
            <a:off x="9082627" y="2116103"/>
            <a:ext cx="811896" cy="548054"/>
          </a:xfrm>
          <a:prstGeom prst="curvedConnector2">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0" name="Oval 47"/>
          <p:cNvSpPr/>
          <p:nvPr/>
        </p:nvSpPr>
        <p:spPr>
          <a:xfrm>
            <a:off x="9153856" y="1440599"/>
            <a:ext cx="1217491" cy="543583"/>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CH" sz="1200" b="1" dirty="0">
                <a:solidFill>
                  <a:schemeClr val="tx2"/>
                </a:solidFill>
              </a:rPr>
              <a:t>Bunch </a:t>
            </a:r>
            <a:r>
              <a:rPr lang="en-US" altLang="zh-CN" sz="1200" b="1" dirty="0">
                <a:solidFill>
                  <a:schemeClr val="tx2"/>
                </a:solidFill>
              </a:rPr>
              <a:t>clock or OSC</a:t>
            </a:r>
            <a:endParaRPr lang="en-GB" sz="1200" b="1" dirty="0">
              <a:solidFill>
                <a:schemeClr val="tx2"/>
              </a:solidFill>
            </a:endParaRPr>
          </a:p>
        </p:txBody>
      </p:sp>
      <p:sp>
        <p:nvSpPr>
          <p:cNvPr id="5" name="矩形 4"/>
          <p:cNvSpPr/>
          <p:nvPr/>
        </p:nvSpPr>
        <p:spPr>
          <a:xfrm>
            <a:off x="8111053" y="1828671"/>
            <a:ext cx="546945" cy="392159"/>
          </a:xfrm>
          <a:prstGeom prst="rect">
            <a:avLst/>
          </a:prstGeom>
        </p:spPr>
        <p:txBody>
          <a:bodyPr wrap="none">
            <a:spAutoFit/>
          </a:bodyPr>
          <a:lstStyle/>
          <a:p>
            <a:pPr algn="ctr">
              <a:lnSpc>
                <a:spcPct val="115000"/>
              </a:lnSpc>
              <a:spcAft>
                <a:spcPts val="1000"/>
              </a:spcAft>
            </a:pPr>
            <a:r>
              <a:rPr lang="fr-CH" altLang="zh-CN" dirty="0">
                <a:solidFill>
                  <a:srgbClr val="FF0000"/>
                </a:solidFill>
                <a:ea typeface="Calibri" panose="020F0502020204030204"/>
                <a:cs typeface="Times New Roman" panose="02020603050405020304"/>
              </a:rPr>
              <a:t>BEB</a:t>
            </a:r>
            <a:endParaRPr lang="en-GB" altLang="zh-CN" dirty="0">
              <a:solidFill>
                <a:srgbClr val="FF0000"/>
              </a:solidFill>
              <a:ea typeface="Calibri" panose="020F0502020204030204"/>
              <a:cs typeface="Times New Roman" panose="02020603050405020304"/>
            </a:endParaRPr>
          </a:p>
        </p:txBody>
      </p:sp>
      <p:sp>
        <p:nvSpPr>
          <p:cNvPr id="92" name="Rectangle 11"/>
          <p:cNvSpPr/>
          <p:nvPr/>
        </p:nvSpPr>
        <p:spPr>
          <a:xfrm>
            <a:off x="6851440" y="2579816"/>
            <a:ext cx="538275" cy="19455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a typeface="Calibri" panose="020F0502020204030204"/>
                <a:cs typeface="Times New Roman" panose="02020603050405020304"/>
              </a:rPr>
              <a:t>MiniPOD</a:t>
            </a:r>
            <a:endParaRPr lang="en-GB" sz="1100" dirty="0">
              <a:effectLst/>
              <a:ea typeface="Calibri" panose="020F0502020204030204"/>
              <a:cs typeface="Times New Roman" panose="02020603050405020304"/>
            </a:endParaRPr>
          </a:p>
        </p:txBody>
      </p:sp>
      <p:sp>
        <p:nvSpPr>
          <p:cNvPr id="94" name="Rectangle 11"/>
          <p:cNvSpPr/>
          <p:nvPr/>
        </p:nvSpPr>
        <p:spPr>
          <a:xfrm>
            <a:off x="6856972" y="2903259"/>
            <a:ext cx="538275" cy="19455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a typeface="Calibri" panose="020F0502020204030204"/>
                <a:cs typeface="Times New Roman" panose="02020603050405020304"/>
              </a:rPr>
              <a:t>MiniPOD</a:t>
            </a:r>
            <a:endParaRPr lang="en-GB" sz="1100" dirty="0">
              <a:effectLst/>
              <a:ea typeface="Calibri" panose="020F0502020204030204"/>
              <a:cs typeface="Times New Roman" panose="02020603050405020304"/>
            </a:endParaRPr>
          </a:p>
        </p:txBody>
      </p:sp>
      <p:sp>
        <p:nvSpPr>
          <p:cNvPr id="95" name="矩形 94"/>
          <p:cNvSpPr/>
          <p:nvPr/>
        </p:nvSpPr>
        <p:spPr>
          <a:xfrm>
            <a:off x="9666764" y="1899363"/>
            <a:ext cx="1377300" cy="369332"/>
          </a:xfrm>
          <a:prstGeom prst="rect">
            <a:avLst/>
          </a:prstGeom>
        </p:spPr>
        <p:txBody>
          <a:bodyPr wrap="none">
            <a:spAutoFit/>
          </a:bodyPr>
          <a:lstStyle/>
          <a:p>
            <a:r>
              <a:rPr lang="en-US" altLang="zh-CN" dirty="0">
                <a:solidFill>
                  <a:srgbClr val="00B050"/>
                </a:solidFill>
                <a:ea typeface="等线" panose="02010600030101010101" pitchFamily="2" charset="-122"/>
              </a:rPr>
              <a:t>40.0786MHz</a:t>
            </a:r>
            <a:endParaRPr lang="zh-CN" altLang="en-US" dirty="0">
              <a:solidFill>
                <a:srgbClr val="00B050"/>
              </a:solidFill>
            </a:endParaRPr>
          </a:p>
        </p:txBody>
      </p:sp>
      <p:sp>
        <p:nvSpPr>
          <p:cNvPr id="93" name="矩形 92">
            <a:extLst>
              <a:ext uri="{FF2B5EF4-FFF2-40B4-BE49-F238E27FC236}">
                <a16:creationId xmlns:a16="http://schemas.microsoft.com/office/drawing/2014/main" id="{D84C6F58-AE88-4303-B6AB-846BEE30B8B8}"/>
              </a:ext>
            </a:extLst>
          </p:cNvPr>
          <p:cNvSpPr/>
          <p:nvPr/>
        </p:nvSpPr>
        <p:spPr>
          <a:xfrm>
            <a:off x="208246" y="4197994"/>
            <a:ext cx="10779874" cy="707886"/>
          </a:xfrm>
          <a:prstGeom prst="rect">
            <a:avLst/>
          </a:prstGeom>
        </p:spPr>
        <p:txBody>
          <a:bodyPr wrap="none">
            <a:spAutoFit/>
          </a:bodyPr>
          <a:lstStyle/>
          <a:p>
            <a:pPr marL="285750" indent="-285750">
              <a:buFont typeface="Arial" panose="020B0604020202020204" pitchFamily="34" charset="0"/>
              <a:buChar char="•"/>
            </a:pPr>
            <a:r>
              <a:rPr lang="en-US" altLang="zh-CN" sz="2000" dirty="0">
                <a:ea typeface="等线" panose="02010600030101010101" pitchFamily="2" charset="-122"/>
              </a:rPr>
              <a:t>The system clock  is sent to FEE via optical links.</a:t>
            </a:r>
          </a:p>
          <a:p>
            <a:pPr marL="285750" indent="-285750">
              <a:buFont typeface="Arial" panose="020B0604020202020204" pitchFamily="34" charset="0"/>
              <a:buChar char="•"/>
            </a:pPr>
            <a:r>
              <a:rPr lang="en-US" altLang="zh-CN" sz="2000" dirty="0">
                <a:ea typeface="等线" panose="02010600030101010101" pitchFamily="2" charset="-122"/>
              </a:rPr>
              <a:t>The </a:t>
            </a:r>
            <a:r>
              <a:rPr lang="en-US" altLang="zh-CN" sz="2000" dirty="0" err="1">
                <a:ea typeface="等线" panose="02010600030101010101" pitchFamily="2" charset="-122"/>
              </a:rPr>
              <a:t>GBTx</a:t>
            </a:r>
            <a:r>
              <a:rPr lang="en-US" altLang="zh-CN" sz="2000" dirty="0">
                <a:ea typeface="等线" panose="02010600030101010101" pitchFamily="2" charset="-122"/>
              </a:rPr>
              <a:t> chip recovers the bunch clock from input data stream and uses it as system clock for FEE. </a:t>
            </a:r>
            <a:endParaRPr lang="zh-CN" altLang="en-US" sz="2000" dirty="0"/>
          </a:p>
        </p:txBody>
      </p:sp>
      <p:sp>
        <p:nvSpPr>
          <p:cNvPr id="6" name="日期占位符 5">
            <a:extLst>
              <a:ext uri="{FF2B5EF4-FFF2-40B4-BE49-F238E27FC236}">
                <a16:creationId xmlns:a16="http://schemas.microsoft.com/office/drawing/2014/main" id="{589E2757-67DD-4335-9D3D-6122D9042CD0}"/>
              </a:ext>
            </a:extLst>
          </p:cNvPr>
          <p:cNvSpPr>
            <a:spLocks noGrp="1"/>
          </p:cNvSpPr>
          <p:nvPr>
            <p:ph type="dt" sz="half" idx="10"/>
          </p:nvPr>
        </p:nvSpPr>
        <p:spPr/>
        <p:txBody>
          <a:bodyPr/>
          <a:lstStyle/>
          <a:p>
            <a:fld id="{844E06BD-8013-47F3-94CF-D924DC0EF305}" type="datetime1">
              <a:rPr lang="zh-CN" altLang="en-US" smtClean="0"/>
              <a:t>2021/11/27</a:t>
            </a:fld>
            <a:endParaRPr lang="zh-CN" altLang="en-US"/>
          </a:p>
        </p:txBody>
      </p:sp>
      <p:sp>
        <p:nvSpPr>
          <p:cNvPr id="8" name="灯片编号占位符 7">
            <a:extLst>
              <a:ext uri="{FF2B5EF4-FFF2-40B4-BE49-F238E27FC236}">
                <a16:creationId xmlns:a16="http://schemas.microsoft.com/office/drawing/2014/main" id="{1E14FB08-E8AC-4100-9C32-6E6204B34365}"/>
              </a:ext>
            </a:extLst>
          </p:cNvPr>
          <p:cNvSpPr>
            <a:spLocks noGrp="1"/>
          </p:cNvSpPr>
          <p:nvPr>
            <p:ph type="sldNum" sz="quarter" idx="12"/>
          </p:nvPr>
        </p:nvSpPr>
        <p:spPr/>
        <p:txBody>
          <a:bodyPr/>
          <a:lstStyle/>
          <a:p>
            <a:fld id="{3C767B5F-EB26-40E0-8141-69A23B667269}" type="slidenum">
              <a:rPr lang="zh-CN" altLang="en-US" smtClean="0"/>
              <a:t>11</a:t>
            </a:fld>
            <a:endParaRPr lang="zh-CN" altLang="en-US"/>
          </a:p>
        </p:txBody>
      </p:sp>
      <p:sp>
        <p:nvSpPr>
          <p:cNvPr id="52" name="Rectangle 12"/>
          <p:cNvSpPr/>
          <p:nvPr/>
        </p:nvSpPr>
        <p:spPr>
          <a:xfrm>
            <a:off x="2720828" y="1965285"/>
            <a:ext cx="2275845" cy="17075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noAutofit/>
          </a:bodyPr>
          <a:lstStyle/>
          <a:p>
            <a:pPr algn="ctr">
              <a:lnSpc>
                <a:spcPct val="115000"/>
              </a:lnSpc>
              <a:spcAft>
                <a:spcPts val="1000"/>
              </a:spcAft>
            </a:pPr>
            <a:r>
              <a:rPr lang="fr-CH" sz="1400" dirty="0" err="1">
                <a:solidFill>
                  <a:srgbClr val="FF0000"/>
                </a:solidFill>
                <a:effectLst/>
                <a:ea typeface="Calibri" panose="020F0502020204030204"/>
                <a:cs typeface="Times New Roman" panose="02020603050405020304"/>
              </a:rPr>
              <a:t>GBTx</a:t>
            </a:r>
            <a:endParaRPr lang="en-GB" sz="1400" dirty="0">
              <a:solidFill>
                <a:srgbClr val="FF0000"/>
              </a:solidFill>
              <a:effectLst/>
              <a:ea typeface="Calibri" panose="020F0502020204030204"/>
              <a:cs typeface="Times New Roman" panose="02020603050405020304"/>
            </a:endParaRPr>
          </a:p>
        </p:txBody>
      </p:sp>
      <p:sp>
        <p:nvSpPr>
          <p:cNvPr id="54" name="Rectangle 14"/>
          <p:cNvSpPr/>
          <p:nvPr/>
        </p:nvSpPr>
        <p:spPr>
          <a:xfrm>
            <a:off x="5009482" y="2635108"/>
            <a:ext cx="437789" cy="53630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SFP</a:t>
            </a:r>
            <a:endParaRPr lang="en-GB" sz="1100" dirty="0">
              <a:effectLst/>
              <a:ea typeface="Calibri" panose="020F0502020204030204"/>
              <a:cs typeface="Times New Roman" panose="02020603050405020304"/>
            </a:endParaRPr>
          </a:p>
        </p:txBody>
      </p:sp>
      <p:sp>
        <p:nvSpPr>
          <p:cNvPr id="60" name="Rectangle 39"/>
          <p:cNvSpPr/>
          <p:nvPr/>
        </p:nvSpPr>
        <p:spPr>
          <a:xfrm>
            <a:off x="279711" y="1704869"/>
            <a:ext cx="5326804" cy="2144442"/>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noAutofit/>
          </a:bodyPr>
          <a:lstStyle/>
          <a:p>
            <a:pPr algn="ctr">
              <a:lnSpc>
                <a:spcPct val="115000"/>
              </a:lnSpc>
              <a:spcAft>
                <a:spcPts val="1000"/>
              </a:spcAft>
            </a:pPr>
            <a:r>
              <a:rPr lang="fr-CH" dirty="0">
                <a:solidFill>
                  <a:srgbClr val="FF0000"/>
                </a:solidFill>
                <a:ea typeface="Calibri" panose="020F0502020204030204"/>
                <a:cs typeface="Times New Roman" panose="02020603050405020304"/>
              </a:rPr>
              <a:t>     FEB</a:t>
            </a:r>
            <a:endParaRPr lang="en-GB" dirty="0">
              <a:solidFill>
                <a:srgbClr val="FF0000"/>
              </a:solidFill>
              <a:effectLst/>
              <a:ea typeface="Calibri" panose="020F0502020204030204"/>
              <a:cs typeface="Times New Roman" panose="02020603050405020304"/>
            </a:endParaRPr>
          </a:p>
        </p:txBody>
      </p:sp>
      <p:sp>
        <p:nvSpPr>
          <p:cNvPr id="62" name="Rectangle 42"/>
          <p:cNvSpPr/>
          <p:nvPr/>
        </p:nvSpPr>
        <p:spPr>
          <a:xfrm>
            <a:off x="3440902" y="2478886"/>
            <a:ext cx="1363918" cy="98892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GBT SERDES</a:t>
            </a:r>
            <a:endParaRPr lang="en-GB" sz="1100" dirty="0">
              <a:effectLst/>
              <a:ea typeface="Calibri" panose="020F0502020204030204"/>
              <a:cs typeface="Times New Roman" panose="02020603050405020304"/>
            </a:endParaRPr>
          </a:p>
        </p:txBody>
      </p:sp>
      <p:sp>
        <p:nvSpPr>
          <p:cNvPr id="63" name="Rectangle 43"/>
          <p:cNvSpPr/>
          <p:nvPr/>
        </p:nvSpPr>
        <p:spPr>
          <a:xfrm>
            <a:off x="2716891" y="2596419"/>
            <a:ext cx="504625" cy="6320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E-LINK SERDES</a:t>
            </a:r>
            <a:endParaRPr lang="en-GB" sz="1100" dirty="0">
              <a:effectLst/>
              <a:ea typeface="Calibri" panose="020F0502020204030204"/>
              <a:cs typeface="Times New Roman" panose="02020603050405020304"/>
            </a:endParaRPr>
          </a:p>
        </p:txBody>
      </p:sp>
      <p:sp>
        <p:nvSpPr>
          <p:cNvPr id="70" name="Oval 44"/>
          <p:cNvSpPr/>
          <p:nvPr/>
        </p:nvSpPr>
        <p:spPr>
          <a:xfrm>
            <a:off x="4463012" y="2468508"/>
            <a:ext cx="332340" cy="288032"/>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CH" sz="800" dirty="0">
                <a:solidFill>
                  <a:schemeClr val="tx2"/>
                </a:solidFill>
              </a:rPr>
              <a:t>CDR</a:t>
            </a:r>
            <a:endParaRPr lang="en-GB" sz="800" dirty="0">
              <a:solidFill>
                <a:schemeClr val="tx2"/>
              </a:solidFill>
            </a:endParaRPr>
          </a:p>
        </p:txBody>
      </p:sp>
      <p:sp>
        <p:nvSpPr>
          <p:cNvPr id="44" name="Rectangle 116"/>
          <p:cNvSpPr/>
          <p:nvPr/>
        </p:nvSpPr>
        <p:spPr>
          <a:xfrm>
            <a:off x="1054694" y="2483396"/>
            <a:ext cx="629380" cy="743461"/>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E-LINK SERDES</a:t>
            </a:r>
            <a:endParaRPr lang="en-GB" sz="1100" dirty="0">
              <a:effectLst/>
              <a:ea typeface="Calibri" panose="020F0502020204030204"/>
              <a:cs typeface="Times New Roman" panose="02020603050405020304"/>
            </a:endParaRPr>
          </a:p>
        </p:txBody>
      </p:sp>
      <p:sp>
        <p:nvSpPr>
          <p:cNvPr id="45" name="Cloud 82"/>
          <p:cNvSpPr/>
          <p:nvPr/>
        </p:nvSpPr>
        <p:spPr>
          <a:xfrm>
            <a:off x="1642016" y="2626607"/>
            <a:ext cx="297693" cy="471209"/>
          </a:xfrm>
          <a:prstGeom prst="cloud">
            <a:avLst/>
          </a:prstGeom>
          <a:solidFill>
            <a:schemeClr val="accent1">
              <a:lumMod val="40000"/>
              <a:lumOff val="6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17"/>
          <p:cNvSpPr/>
          <p:nvPr/>
        </p:nvSpPr>
        <p:spPr>
          <a:xfrm>
            <a:off x="723623" y="2196992"/>
            <a:ext cx="1512766" cy="13706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noAutofit/>
          </a:bodyPr>
          <a:lstStyle/>
          <a:p>
            <a:pPr algn="ctr">
              <a:lnSpc>
                <a:spcPct val="115000"/>
              </a:lnSpc>
              <a:spcAft>
                <a:spcPts val="1000"/>
              </a:spcAft>
            </a:pPr>
            <a:endParaRPr lang="en-GB" sz="1100" dirty="0">
              <a:effectLst/>
              <a:ea typeface="Calibri" panose="020F0502020204030204"/>
              <a:cs typeface="Times New Roman" panose="02020603050405020304"/>
            </a:endParaRPr>
          </a:p>
        </p:txBody>
      </p:sp>
      <p:sp>
        <p:nvSpPr>
          <p:cNvPr id="82" name="Rectangle 119"/>
          <p:cNvSpPr/>
          <p:nvPr/>
        </p:nvSpPr>
        <p:spPr>
          <a:xfrm>
            <a:off x="522420" y="1894599"/>
            <a:ext cx="1899539" cy="1898885"/>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noAutofit/>
          </a:bodyPr>
          <a:lstStyle/>
          <a:p>
            <a:pPr algn="ctr">
              <a:lnSpc>
                <a:spcPct val="115000"/>
              </a:lnSpc>
              <a:spcAft>
                <a:spcPts val="1000"/>
              </a:spcAft>
            </a:pPr>
            <a:r>
              <a:rPr lang="fr-CH" sz="1100" dirty="0">
                <a:solidFill>
                  <a:srgbClr val="1F497D"/>
                </a:solidFill>
                <a:effectLst/>
                <a:ea typeface="Calibri" panose="020F0502020204030204"/>
                <a:cs typeface="Times New Roman" panose="02020603050405020304"/>
              </a:rPr>
              <a:t>Cyclone V</a:t>
            </a:r>
            <a:endParaRPr lang="en-GB" sz="1100" dirty="0">
              <a:effectLst/>
              <a:ea typeface="Calibri" panose="020F0502020204030204"/>
              <a:cs typeface="Times New Roman" panose="02020603050405020304"/>
            </a:endParaRPr>
          </a:p>
        </p:txBody>
      </p:sp>
      <p:sp>
        <p:nvSpPr>
          <p:cNvPr id="83" name="Flowchart: Connector 120"/>
          <p:cNvSpPr/>
          <p:nvPr/>
        </p:nvSpPr>
        <p:spPr>
          <a:xfrm>
            <a:off x="1733737" y="2939294"/>
            <a:ext cx="66615" cy="72008"/>
          </a:xfrm>
          <a:prstGeom prst="flowChartConnector">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128"/>
          <p:cNvSpPr/>
          <p:nvPr/>
        </p:nvSpPr>
        <p:spPr>
          <a:xfrm>
            <a:off x="744247" y="2568511"/>
            <a:ext cx="332340" cy="288032"/>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CH" sz="800" dirty="0">
                <a:solidFill>
                  <a:schemeClr val="tx2"/>
                </a:solidFill>
              </a:rPr>
              <a:t>PLL</a:t>
            </a:r>
            <a:endParaRPr lang="en-GB" sz="800" dirty="0">
              <a:solidFill>
                <a:schemeClr val="tx2"/>
              </a:solidFill>
            </a:endParaRPr>
          </a:p>
        </p:txBody>
      </p:sp>
      <p:sp>
        <p:nvSpPr>
          <p:cNvPr id="87" name="Flowchart: Connector 121"/>
          <p:cNvSpPr/>
          <p:nvPr/>
        </p:nvSpPr>
        <p:spPr>
          <a:xfrm>
            <a:off x="1734723" y="2685329"/>
            <a:ext cx="66615" cy="72008"/>
          </a:xfrm>
          <a:prstGeom prst="flowChartConnector">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8" name="Picture 3" descr="C:\Users\sspriet\AppData\Local\Microsoft\Windows\Temporary Internet Files\Content.IE5\34KX9HTT\MC9004339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71648">
            <a:off x="1627800" y="2488147"/>
            <a:ext cx="264004" cy="26400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C:\Users\sspriet\AppData\Local\Microsoft\Windows\Temporary Internet Files\Content.IE5\34KX9HTT\MC9004339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711093">
            <a:off x="1542487" y="2909040"/>
            <a:ext cx="264004" cy="35970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连接符: 曲线 35">
            <a:extLst>
              <a:ext uri="{FF2B5EF4-FFF2-40B4-BE49-F238E27FC236}">
                <a16:creationId xmlns:a16="http://schemas.microsoft.com/office/drawing/2014/main" id="{EF228DB6-8E4E-4E36-A4FD-B2B01598F141}"/>
              </a:ext>
            </a:extLst>
          </p:cNvPr>
          <p:cNvCxnSpPr>
            <a:cxnSpLocks/>
            <a:stCxn id="88" idx="0"/>
            <a:endCxn id="85" idx="0"/>
          </p:cNvCxnSpPr>
          <p:nvPr/>
        </p:nvCxnSpPr>
        <p:spPr>
          <a:xfrm rot="16200000" flipH="1" flipV="1">
            <a:off x="1302434" y="2096900"/>
            <a:ext cx="79593" cy="863628"/>
          </a:xfrm>
          <a:prstGeom prst="curvedConnector3">
            <a:avLst>
              <a:gd name="adj1" fmla="val -288180"/>
            </a:avLst>
          </a:prstGeom>
          <a:ln w="9525">
            <a:tailEnd type="triangle"/>
          </a:ln>
        </p:spPr>
        <p:style>
          <a:lnRef idx="1">
            <a:schemeClr val="accent6"/>
          </a:lnRef>
          <a:fillRef idx="0">
            <a:schemeClr val="accent6"/>
          </a:fillRef>
          <a:effectRef idx="0">
            <a:schemeClr val="accent6"/>
          </a:effectRef>
          <a:fontRef idx="minor">
            <a:schemeClr val="tx1"/>
          </a:fontRef>
        </p:style>
      </p:cxnSp>
      <p:cxnSp>
        <p:nvCxnSpPr>
          <p:cNvPr id="38" name="连接符: 曲线 37">
            <a:extLst>
              <a:ext uri="{FF2B5EF4-FFF2-40B4-BE49-F238E27FC236}">
                <a16:creationId xmlns:a16="http://schemas.microsoft.com/office/drawing/2014/main" id="{2113504F-5CE0-4203-A0B7-E04FC446BE34}"/>
              </a:ext>
            </a:extLst>
          </p:cNvPr>
          <p:cNvCxnSpPr>
            <a:cxnSpLocks/>
            <a:stCxn id="85" idx="4"/>
            <a:endCxn id="89" idx="2"/>
          </p:cNvCxnSpPr>
          <p:nvPr/>
        </p:nvCxnSpPr>
        <p:spPr>
          <a:xfrm rot="16200000" flipH="1">
            <a:off x="1303214" y="2463746"/>
            <a:ext cx="113219" cy="898812"/>
          </a:xfrm>
          <a:prstGeom prst="curvedConnector4">
            <a:avLst>
              <a:gd name="adj1" fmla="val 544392"/>
              <a:gd name="adj2" fmla="val 103244"/>
            </a:avLst>
          </a:prstGeom>
          <a:ln w="9525">
            <a:tailEnd type="triangle"/>
          </a:ln>
        </p:spPr>
        <p:style>
          <a:lnRef idx="1">
            <a:schemeClr val="accent6"/>
          </a:lnRef>
          <a:fillRef idx="0">
            <a:schemeClr val="accent6"/>
          </a:fillRef>
          <a:effectRef idx="0">
            <a:schemeClr val="accent6"/>
          </a:effectRef>
          <a:fontRef idx="minor">
            <a:schemeClr val="tx1"/>
          </a:fontRef>
        </p:style>
      </p:cxnSp>
      <p:cxnSp>
        <p:nvCxnSpPr>
          <p:cNvPr id="121" name="连接符: 曲线 120">
            <a:extLst>
              <a:ext uri="{FF2B5EF4-FFF2-40B4-BE49-F238E27FC236}">
                <a16:creationId xmlns:a16="http://schemas.microsoft.com/office/drawing/2014/main" id="{FB315E29-1843-4C70-BB6C-BF835CD1D48E}"/>
              </a:ext>
            </a:extLst>
          </p:cNvPr>
          <p:cNvCxnSpPr>
            <a:stCxn id="70" idx="3"/>
          </p:cNvCxnSpPr>
          <p:nvPr/>
        </p:nvCxnSpPr>
        <p:spPr>
          <a:xfrm rot="5400000">
            <a:off x="4267890" y="2668637"/>
            <a:ext cx="198071" cy="289514"/>
          </a:xfrm>
          <a:prstGeom prst="curvedConnector2">
            <a:avLst/>
          </a:prstGeom>
          <a:ln w="9525">
            <a:tailEnd type="triangle"/>
          </a:ln>
        </p:spPr>
        <p:style>
          <a:lnRef idx="1">
            <a:schemeClr val="accent6"/>
          </a:lnRef>
          <a:fillRef idx="0">
            <a:schemeClr val="accent6"/>
          </a:fillRef>
          <a:effectRef idx="0">
            <a:schemeClr val="accent6"/>
          </a:effectRef>
          <a:fontRef idx="minor">
            <a:schemeClr val="tx1"/>
          </a:fontRef>
        </p:style>
      </p:cxnSp>
      <p:cxnSp>
        <p:nvCxnSpPr>
          <p:cNvPr id="126" name="连接符: 曲线 125">
            <a:extLst>
              <a:ext uri="{FF2B5EF4-FFF2-40B4-BE49-F238E27FC236}">
                <a16:creationId xmlns:a16="http://schemas.microsoft.com/office/drawing/2014/main" id="{A4569F2F-1257-4D65-AF80-CF3305513B83}"/>
              </a:ext>
            </a:extLst>
          </p:cNvPr>
          <p:cNvCxnSpPr>
            <a:cxnSpLocks/>
          </p:cNvCxnSpPr>
          <p:nvPr/>
        </p:nvCxnSpPr>
        <p:spPr>
          <a:xfrm rot="10800000">
            <a:off x="3285460" y="2607384"/>
            <a:ext cx="1177552" cy="21247"/>
          </a:xfrm>
          <a:prstGeom prst="curvedConnector3">
            <a:avLst>
              <a:gd name="adj1" fmla="val 50000"/>
            </a:avLst>
          </a:prstGeom>
          <a:ln w="9525">
            <a:tailEnd type="triangle"/>
          </a:ln>
        </p:spPr>
        <p:style>
          <a:lnRef idx="1">
            <a:schemeClr val="accent6"/>
          </a:lnRef>
          <a:fillRef idx="0">
            <a:schemeClr val="accent6"/>
          </a:fillRef>
          <a:effectRef idx="0">
            <a:schemeClr val="accent6"/>
          </a:effectRef>
          <a:fontRef idx="minor">
            <a:schemeClr val="tx1"/>
          </a:fontRef>
        </p:style>
      </p:cxnSp>
      <p:cxnSp>
        <p:nvCxnSpPr>
          <p:cNvPr id="138" name="连接符: 曲线 137">
            <a:extLst>
              <a:ext uri="{FF2B5EF4-FFF2-40B4-BE49-F238E27FC236}">
                <a16:creationId xmlns:a16="http://schemas.microsoft.com/office/drawing/2014/main" id="{BC7EF42A-D43C-4641-95F5-0E721961BC35}"/>
              </a:ext>
            </a:extLst>
          </p:cNvPr>
          <p:cNvCxnSpPr>
            <a:cxnSpLocks/>
            <a:endCxn id="49" idx="2"/>
          </p:cNvCxnSpPr>
          <p:nvPr/>
        </p:nvCxnSpPr>
        <p:spPr>
          <a:xfrm>
            <a:off x="7679297" y="3226857"/>
            <a:ext cx="657971" cy="38461"/>
          </a:xfrm>
          <a:prstGeom prst="curvedConnector4">
            <a:avLst>
              <a:gd name="adj1" fmla="val 26493"/>
              <a:gd name="adj2" fmla="val 694368"/>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0" name="Freeform 107"/>
          <p:cNvSpPr/>
          <p:nvPr/>
        </p:nvSpPr>
        <p:spPr>
          <a:xfrm rot="10800000">
            <a:off x="1792889" y="2682982"/>
            <a:ext cx="7101745" cy="79785"/>
          </a:xfrm>
          <a:custGeom>
            <a:avLst/>
            <a:gdLst>
              <a:gd name="connsiteX0" fmla="*/ 7488000 w 7488000"/>
              <a:gd name="connsiteY0" fmla="*/ 103603 h 168223"/>
              <a:gd name="connsiteX1" fmla="*/ 7293600 w 7488000"/>
              <a:gd name="connsiteY1" fmla="*/ 38803 h 168223"/>
              <a:gd name="connsiteX2" fmla="*/ 6444000 w 7488000"/>
              <a:gd name="connsiteY2" fmla="*/ 24403 h 168223"/>
              <a:gd name="connsiteX3" fmla="*/ 5083200 w 7488000"/>
              <a:gd name="connsiteY3" fmla="*/ 31603 h 168223"/>
              <a:gd name="connsiteX4" fmla="*/ 4802400 w 7488000"/>
              <a:gd name="connsiteY4" fmla="*/ 74803 h 168223"/>
              <a:gd name="connsiteX5" fmla="*/ 3391200 w 7488000"/>
              <a:gd name="connsiteY5" fmla="*/ 74803 h 168223"/>
              <a:gd name="connsiteX6" fmla="*/ 3038400 w 7488000"/>
              <a:gd name="connsiteY6" fmla="*/ 146803 h 168223"/>
              <a:gd name="connsiteX7" fmla="*/ 1670400 w 7488000"/>
              <a:gd name="connsiteY7" fmla="*/ 161203 h 168223"/>
              <a:gd name="connsiteX8" fmla="*/ 1281600 w 7488000"/>
              <a:gd name="connsiteY8" fmla="*/ 46003 h 168223"/>
              <a:gd name="connsiteX9" fmla="*/ 648000 w 7488000"/>
              <a:gd name="connsiteY9" fmla="*/ 2803 h 168223"/>
              <a:gd name="connsiteX10" fmla="*/ 0 w 7488000"/>
              <a:gd name="connsiteY10" fmla="*/ 118003 h 1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8000" h="168223">
                <a:moveTo>
                  <a:pt x="7488000" y="103603"/>
                </a:moveTo>
                <a:cubicBezTo>
                  <a:pt x="7477800" y="77803"/>
                  <a:pt x="7467600" y="52003"/>
                  <a:pt x="7293600" y="38803"/>
                </a:cubicBezTo>
                <a:cubicBezTo>
                  <a:pt x="7119600" y="25603"/>
                  <a:pt x="6444000" y="24403"/>
                  <a:pt x="6444000" y="24403"/>
                </a:cubicBezTo>
                <a:lnTo>
                  <a:pt x="5083200" y="31603"/>
                </a:lnTo>
                <a:cubicBezTo>
                  <a:pt x="4809600" y="40003"/>
                  <a:pt x="5084400" y="67603"/>
                  <a:pt x="4802400" y="74803"/>
                </a:cubicBezTo>
                <a:cubicBezTo>
                  <a:pt x="4520400" y="82003"/>
                  <a:pt x="3685200" y="62803"/>
                  <a:pt x="3391200" y="74803"/>
                </a:cubicBezTo>
                <a:cubicBezTo>
                  <a:pt x="3097200" y="86803"/>
                  <a:pt x="3325200" y="132403"/>
                  <a:pt x="3038400" y="146803"/>
                </a:cubicBezTo>
                <a:cubicBezTo>
                  <a:pt x="2751600" y="161203"/>
                  <a:pt x="1963200" y="178003"/>
                  <a:pt x="1670400" y="161203"/>
                </a:cubicBezTo>
                <a:cubicBezTo>
                  <a:pt x="1377600" y="144403"/>
                  <a:pt x="1452000" y="72403"/>
                  <a:pt x="1281600" y="46003"/>
                </a:cubicBezTo>
                <a:cubicBezTo>
                  <a:pt x="1111200" y="19603"/>
                  <a:pt x="861600" y="-9197"/>
                  <a:pt x="648000" y="2803"/>
                </a:cubicBezTo>
                <a:cubicBezTo>
                  <a:pt x="434400" y="14803"/>
                  <a:pt x="217200" y="66403"/>
                  <a:pt x="0" y="118003"/>
                </a:cubicBezTo>
              </a:path>
            </a:pathLst>
          </a:custGeom>
          <a:noFill/>
          <a:ln w="19050">
            <a:solidFill>
              <a:schemeClr val="accent2"/>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07">
            <a:extLst>
              <a:ext uri="{FF2B5EF4-FFF2-40B4-BE49-F238E27FC236}">
                <a16:creationId xmlns:a16="http://schemas.microsoft.com/office/drawing/2014/main" id="{8E0A251F-33DC-4AA8-8937-4EDE606EB7B9}"/>
              </a:ext>
            </a:extLst>
          </p:cNvPr>
          <p:cNvSpPr/>
          <p:nvPr/>
        </p:nvSpPr>
        <p:spPr>
          <a:xfrm rot="10800000">
            <a:off x="1780047" y="2963700"/>
            <a:ext cx="7273032" cy="147796"/>
          </a:xfrm>
          <a:custGeom>
            <a:avLst/>
            <a:gdLst>
              <a:gd name="connsiteX0" fmla="*/ 7488000 w 7488000"/>
              <a:gd name="connsiteY0" fmla="*/ 103603 h 168223"/>
              <a:gd name="connsiteX1" fmla="*/ 7293600 w 7488000"/>
              <a:gd name="connsiteY1" fmla="*/ 38803 h 168223"/>
              <a:gd name="connsiteX2" fmla="*/ 6444000 w 7488000"/>
              <a:gd name="connsiteY2" fmla="*/ 24403 h 168223"/>
              <a:gd name="connsiteX3" fmla="*/ 5083200 w 7488000"/>
              <a:gd name="connsiteY3" fmla="*/ 31603 h 168223"/>
              <a:gd name="connsiteX4" fmla="*/ 4802400 w 7488000"/>
              <a:gd name="connsiteY4" fmla="*/ 74803 h 168223"/>
              <a:gd name="connsiteX5" fmla="*/ 3391200 w 7488000"/>
              <a:gd name="connsiteY5" fmla="*/ 74803 h 168223"/>
              <a:gd name="connsiteX6" fmla="*/ 3038400 w 7488000"/>
              <a:gd name="connsiteY6" fmla="*/ 146803 h 168223"/>
              <a:gd name="connsiteX7" fmla="*/ 1670400 w 7488000"/>
              <a:gd name="connsiteY7" fmla="*/ 161203 h 168223"/>
              <a:gd name="connsiteX8" fmla="*/ 1281600 w 7488000"/>
              <a:gd name="connsiteY8" fmla="*/ 46003 h 168223"/>
              <a:gd name="connsiteX9" fmla="*/ 648000 w 7488000"/>
              <a:gd name="connsiteY9" fmla="*/ 2803 h 168223"/>
              <a:gd name="connsiteX10" fmla="*/ 0 w 7488000"/>
              <a:gd name="connsiteY10" fmla="*/ 118003 h 1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8000" h="168223">
                <a:moveTo>
                  <a:pt x="7488000" y="103603"/>
                </a:moveTo>
                <a:cubicBezTo>
                  <a:pt x="7477800" y="77803"/>
                  <a:pt x="7467600" y="52003"/>
                  <a:pt x="7293600" y="38803"/>
                </a:cubicBezTo>
                <a:cubicBezTo>
                  <a:pt x="7119600" y="25603"/>
                  <a:pt x="6444000" y="24403"/>
                  <a:pt x="6444000" y="24403"/>
                </a:cubicBezTo>
                <a:lnTo>
                  <a:pt x="5083200" y="31603"/>
                </a:lnTo>
                <a:cubicBezTo>
                  <a:pt x="4809600" y="40003"/>
                  <a:pt x="5084400" y="67603"/>
                  <a:pt x="4802400" y="74803"/>
                </a:cubicBezTo>
                <a:cubicBezTo>
                  <a:pt x="4520400" y="82003"/>
                  <a:pt x="3685200" y="62803"/>
                  <a:pt x="3391200" y="74803"/>
                </a:cubicBezTo>
                <a:cubicBezTo>
                  <a:pt x="3097200" y="86803"/>
                  <a:pt x="3325200" y="132403"/>
                  <a:pt x="3038400" y="146803"/>
                </a:cubicBezTo>
                <a:cubicBezTo>
                  <a:pt x="2751600" y="161203"/>
                  <a:pt x="1963200" y="178003"/>
                  <a:pt x="1670400" y="161203"/>
                </a:cubicBezTo>
                <a:cubicBezTo>
                  <a:pt x="1377600" y="144403"/>
                  <a:pt x="1452000" y="72403"/>
                  <a:pt x="1281600" y="46003"/>
                </a:cubicBezTo>
                <a:cubicBezTo>
                  <a:pt x="1111200" y="19603"/>
                  <a:pt x="861600" y="-9197"/>
                  <a:pt x="648000" y="2803"/>
                </a:cubicBezTo>
                <a:cubicBezTo>
                  <a:pt x="434400" y="14803"/>
                  <a:pt x="217200" y="66403"/>
                  <a:pt x="0" y="118003"/>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840"/>
    </mc:Choice>
    <mc:Fallback xmlns="">
      <p:transition spd="slow" advTm="8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296829" y="1085065"/>
            <a:ext cx="11595687" cy="4738220"/>
          </a:xfrm>
          <a:prstGeom prst="rect">
            <a:avLst/>
          </a:prstGeom>
        </p:spPr>
        <p:txBody>
          <a:bodyPr wrap="square">
            <a:spAutoFit/>
          </a:bodyPr>
          <a:lstStyle/>
          <a:p>
            <a:pPr marL="285750"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The Check-Sort-Push (CSP) algorithm </a:t>
            </a:r>
          </a:p>
          <a:p>
            <a:pPr marL="742950" lvl="1"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proposed by the IHEP trigger lab at first and widely discussed in the CMS RPC collaboration</a:t>
            </a:r>
          </a:p>
          <a:p>
            <a:pPr marL="742950" lvl="1"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Became one of the solutions for FEE-BEE data transmission and adopted by FEE Emulator</a:t>
            </a:r>
          </a:p>
          <a:p>
            <a:pPr marL="285750"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Details</a:t>
            </a:r>
          </a:p>
          <a:p>
            <a:pPr marL="742950" lvl="1"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Checking all the channels every BX (25ns)  for new hits</a:t>
            </a:r>
          </a:p>
          <a:p>
            <a:pPr marL="742950" lvl="1"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Sorting the new hits if Yes in time sequence with the remaining for transmission</a:t>
            </a:r>
          </a:p>
          <a:p>
            <a:pPr marL="742950" lvl="1"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Transmitting them one-by-one in the consecutive BXs to the backend via GBT protocol </a:t>
            </a:r>
          </a:p>
          <a:p>
            <a:pPr marL="742950" lvl="1"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An adjustable Tx Latency Window (</a:t>
            </a:r>
            <a:r>
              <a:rPr lang="en-US" altLang="zh-CN" sz="2000" dirty="0" err="1">
                <a:solidFill>
                  <a:prstClr val="black"/>
                </a:solidFill>
                <a:latin typeface="Calibri" panose="020F0502020204030204" charset="0"/>
                <a:ea typeface="等线" panose="02010600030101010101" pitchFamily="2" charset="-122"/>
                <a:cs typeface="Calibri" panose="020F0502020204030204" charset="0"/>
              </a:rPr>
              <a:t>TxLW</a:t>
            </a:r>
            <a:r>
              <a:rPr lang="en-US" altLang="zh-CN" sz="2000" dirty="0">
                <a:solidFill>
                  <a:prstClr val="black"/>
                </a:solidFill>
                <a:latin typeface="Calibri" panose="020F0502020204030204" charset="0"/>
                <a:ea typeface="等线" panose="02010600030101010101" pitchFamily="2" charset="-122"/>
                <a:cs typeface="Calibri" panose="020F0502020204030204" charset="0"/>
              </a:rPr>
              <a:t>) is applied to the transmitter side </a:t>
            </a:r>
          </a:p>
          <a:p>
            <a:pPr marL="1200150" lvl="2"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 The value of the latency informs how many BX a given frame was delayed with respect to the BX from which the TDC data originates.</a:t>
            </a:r>
          </a:p>
          <a:p>
            <a:pPr marL="1200150" lvl="2"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Making it reliable for the transmission  between FEE and BEE </a:t>
            </a:r>
          </a:p>
          <a:p>
            <a:pPr marL="1200150" lvl="2" indent="-285750" defTabSz="685800">
              <a:lnSpc>
                <a:spcPts val="2800"/>
              </a:lnSpc>
              <a:buFont typeface="Arial" panose="020B0604020202020204" pitchFamily="34" charset="0"/>
              <a:buChar char="•"/>
              <a:defRPr/>
            </a:pPr>
            <a:r>
              <a:rPr lang="en-US" altLang="zh-CN" sz="2000" dirty="0">
                <a:solidFill>
                  <a:prstClr val="black"/>
                </a:solidFill>
                <a:latin typeface="Calibri" panose="020F0502020204030204" charset="0"/>
                <a:ea typeface="等线" panose="02010600030101010101" pitchFamily="2" charset="-122"/>
                <a:cs typeface="Calibri" panose="020F0502020204030204" charset="0"/>
              </a:rPr>
              <a:t>Preventing the buffer from overflowing and achieves system robustness if the hit rate exceeds designed values.</a:t>
            </a:r>
            <a:r>
              <a:rPr lang="en-US" altLang="zh-CN" sz="2000" dirty="0">
                <a:latin typeface="Calibri" panose="020F0502020204030204" charset="0"/>
                <a:ea typeface="等线" panose="02010600030101010101" pitchFamily="2" charset="-122"/>
                <a:cs typeface="Calibri" panose="020F0502020204030204" charset="0"/>
              </a:rPr>
              <a:t>) .</a:t>
            </a:r>
          </a:p>
        </p:txBody>
      </p:sp>
      <p:sp>
        <p:nvSpPr>
          <p:cNvPr id="19" name="矩形 18"/>
          <p:cNvSpPr/>
          <p:nvPr/>
        </p:nvSpPr>
        <p:spPr>
          <a:xfrm>
            <a:off x="978981" y="178914"/>
            <a:ext cx="9576554" cy="645160"/>
          </a:xfrm>
          <a:prstGeom prst="rect">
            <a:avLst/>
          </a:prstGeom>
        </p:spPr>
        <p:txBody>
          <a:bodyPr wrap="square">
            <a:spAutoFit/>
          </a:bodyPr>
          <a:lstStyle/>
          <a:p>
            <a:pPr lvl="0" algn="ctr">
              <a:defRPr/>
            </a:pPr>
            <a:r>
              <a:rPr lang="en-US" altLang="zh-CN" sz="3600" dirty="0">
                <a:solidFill>
                  <a:prstClr val="black"/>
                </a:solidFill>
                <a:latin typeface="Calibri Light" panose="020F0302020204030204" pitchFamily="34" charset="0"/>
                <a:cs typeface="Calibri Light" panose="020F0302020204030204" pitchFamily="34" charset="0"/>
              </a:rPr>
              <a:t>Data transmission mechanism and efficiency study</a:t>
            </a:r>
          </a:p>
        </p:txBody>
      </p:sp>
      <p:sp>
        <p:nvSpPr>
          <p:cNvPr id="5" name="日期占位符 4">
            <a:extLst>
              <a:ext uri="{FF2B5EF4-FFF2-40B4-BE49-F238E27FC236}">
                <a16:creationId xmlns:a16="http://schemas.microsoft.com/office/drawing/2014/main" id="{0241FFB7-148C-48C6-8BD2-450034C8A2E4}"/>
              </a:ext>
            </a:extLst>
          </p:cNvPr>
          <p:cNvSpPr>
            <a:spLocks noGrp="1"/>
          </p:cNvSpPr>
          <p:nvPr>
            <p:ph type="dt" sz="half" idx="10"/>
          </p:nvPr>
        </p:nvSpPr>
        <p:spPr>
          <a:xfrm>
            <a:off x="131135" y="6427530"/>
            <a:ext cx="2743200" cy="365125"/>
          </a:xfrm>
        </p:spPr>
        <p:txBody>
          <a:bodyPr/>
          <a:lstStyle/>
          <a:p>
            <a:fld id="{10CBDAD5-E6F8-4869-A635-B9CDCB58DCF5}" type="datetime1">
              <a:rPr lang="zh-CN" altLang="en-US" smtClean="0"/>
              <a:t>2021/11/27</a:t>
            </a:fld>
            <a:endParaRPr lang="zh-CN" altLang="en-US" dirty="0"/>
          </a:p>
        </p:txBody>
      </p:sp>
    </p:spTree>
    <p:extLst>
      <p:ext uri="{BB962C8B-B14F-4D97-AF65-F5344CB8AC3E}">
        <p14:creationId xmlns:p14="http://schemas.microsoft.com/office/powerpoint/2010/main" val="545912591"/>
      </p:ext>
    </p:extLst>
  </p:cSld>
  <p:clrMapOvr>
    <a:masterClrMapping/>
  </p:clrMapOvr>
  <mc:AlternateContent xmlns:mc="http://schemas.openxmlformats.org/markup-compatibility/2006" xmlns:p14="http://schemas.microsoft.com/office/powerpoint/2010/main">
    <mc:Choice Requires="p14">
      <p:transition spd="slow" p14:dur="2000" advTm="9321"/>
    </mc:Choice>
    <mc:Fallback xmlns="">
      <p:transition spd="slow" advTm="93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342" y="83819"/>
            <a:ext cx="877061" cy="21412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0790681" y="40386"/>
            <a:ext cx="1388364" cy="92202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998219" y="0"/>
            <a:ext cx="9599676" cy="96088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92455" y="1007567"/>
            <a:ext cx="12278525" cy="2502608"/>
          </a:xfrm>
          <a:prstGeom prst="rect">
            <a:avLst/>
          </a:prstGeom>
        </p:spPr>
        <p:txBody>
          <a:bodyPr vert="horz" wrap="square" lIns="0" tIns="62865" rIns="0" bIns="0" rtlCol="0">
            <a:spAutoFit/>
          </a:bodyPr>
          <a:lstStyle/>
          <a:p>
            <a:pPr marL="241300" marR="0" lvl="0" indent="-228600" algn="l" defTabSz="914400" rtl="0" eaLnBrk="1" fontAlgn="auto" latinLnBrk="0" hangingPunct="1">
              <a:lnSpc>
                <a:spcPct val="100000"/>
              </a:lnSpc>
              <a:spcBef>
                <a:spcPts val="495"/>
              </a:spcBef>
              <a:spcAft>
                <a:spcPts val="0"/>
              </a:spcAft>
              <a:buClrTx/>
              <a:buSzTx/>
              <a:buFont typeface="Arial"/>
              <a:buChar char="•"/>
              <a:tabLst>
                <a:tab pos="24130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Efficiency </a:t>
            </a:r>
            <a:r>
              <a:rPr kumimoji="0" sz="2400" b="0" i="0" u="none" strike="noStrike" kern="1200" cap="none" spc="0" normalizeH="0" baseline="0" noProof="0" dirty="0">
                <a:ln>
                  <a:noFill/>
                </a:ln>
                <a:solidFill>
                  <a:prstClr val="black"/>
                </a:solidFill>
                <a:effectLst/>
                <a:uLnTx/>
                <a:uFillTx/>
                <a:latin typeface="Calibri"/>
                <a:ea typeface="+mn-ea"/>
                <a:cs typeface="Calibri"/>
              </a:rPr>
              <a:t>with </a:t>
            </a:r>
            <a:r>
              <a:rPr kumimoji="0" sz="2400" b="0" i="0" u="none" strike="noStrike" kern="1200" cap="none" spc="-20" normalizeH="0" baseline="0" noProof="0" dirty="0">
                <a:ln>
                  <a:noFill/>
                </a:ln>
                <a:solidFill>
                  <a:prstClr val="black"/>
                </a:solidFill>
                <a:effectLst/>
                <a:uLnTx/>
                <a:uFillTx/>
                <a:latin typeface="Calibri"/>
                <a:ea typeface="+mn-ea"/>
                <a:cs typeface="Calibri"/>
              </a:rPr>
              <a:t>different </a:t>
            </a:r>
            <a:r>
              <a:rPr kumimoji="0" sz="2400" b="0" i="0" u="none" strike="noStrike" kern="1200" cap="none" spc="-55" normalizeH="0" baseline="0" noProof="0" dirty="0">
                <a:ln>
                  <a:noFill/>
                </a:ln>
                <a:solidFill>
                  <a:prstClr val="black"/>
                </a:solidFill>
                <a:effectLst/>
                <a:uLnTx/>
                <a:uFillTx/>
                <a:latin typeface="Calibri"/>
                <a:ea typeface="+mn-ea"/>
                <a:cs typeface="Calibri"/>
              </a:rPr>
              <a:t>Tx </a:t>
            </a:r>
            <a:r>
              <a:rPr kumimoji="0" sz="2400" b="0" i="0" u="none" strike="noStrike" kern="1200" cap="none" spc="-10" normalizeH="0" baseline="0" noProof="0" dirty="0">
                <a:ln>
                  <a:noFill/>
                </a:ln>
                <a:solidFill>
                  <a:prstClr val="black"/>
                </a:solidFill>
                <a:effectLst/>
                <a:uLnTx/>
                <a:uFillTx/>
                <a:latin typeface="Calibri"/>
                <a:ea typeface="+mn-ea"/>
                <a:cs typeface="Calibri"/>
              </a:rPr>
              <a:t>Latency</a:t>
            </a:r>
            <a:r>
              <a:rPr kumimoji="0" sz="2400" b="0" i="0" u="none" strike="noStrike" kern="1200" cap="none" spc="100" normalizeH="0" baseline="0" noProof="0" dirty="0">
                <a:ln>
                  <a:noFill/>
                </a:ln>
                <a:solidFill>
                  <a:prstClr val="black"/>
                </a:solidFill>
                <a:effectLst/>
                <a:uLnTx/>
                <a:uFillTx/>
                <a:latin typeface="Calibri"/>
                <a:ea typeface="+mn-ea"/>
                <a:cs typeface="Calibri"/>
              </a:rPr>
              <a:t> </a:t>
            </a:r>
            <a:r>
              <a:rPr kumimoji="0" sz="2400" b="0" i="0" u="none" strike="noStrike" kern="1200" cap="none" spc="-20" normalizeH="0" baseline="0" noProof="0" dirty="0">
                <a:ln>
                  <a:noFill/>
                </a:ln>
                <a:solidFill>
                  <a:prstClr val="black"/>
                </a:solidFill>
                <a:effectLst/>
                <a:uLnTx/>
                <a:uFillTx/>
                <a:latin typeface="Calibri"/>
                <a:ea typeface="+mn-ea"/>
                <a:cs typeface="Calibri"/>
              </a:rPr>
              <a:t>Windows(TxLw)</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330"/>
              </a:spcBef>
              <a:spcAft>
                <a:spcPts val="0"/>
              </a:spcAft>
              <a:buClrTx/>
              <a:buSzTx/>
              <a:buFont typeface="Arial"/>
              <a:buChar char="•"/>
              <a:tabLst>
                <a:tab pos="697865" algn="l"/>
                <a:tab pos="698500" algn="l"/>
              </a:tabLst>
              <a:defRPr/>
            </a:pPr>
            <a:r>
              <a:rPr kumimoji="0" sz="2000" b="0" i="0" u="none" strike="noStrike" kern="1200" cap="none" spc="-55" normalizeH="0" baseline="0" noProof="0" dirty="0">
                <a:ln>
                  <a:noFill/>
                </a:ln>
                <a:solidFill>
                  <a:prstClr val="black"/>
                </a:solidFill>
                <a:effectLst/>
                <a:uLnTx/>
                <a:uFillTx/>
                <a:latin typeface="Calibri"/>
                <a:ea typeface="+mn-ea"/>
                <a:cs typeface="Calibri"/>
              </a:rPr>
              <a:t>TxLW </a:t>
            </a:r>
            <a:r>
              <a:rPr kumimoji="0" sz="2000" b="0" i="0" u="none" strike="noStrike" kern="1200" cap="none" spc="-5" normalizeH="0" baseline="0" noProof="0" dirty="0">
                <a:ln>
                  <a:noFill/>
                </a:ln>
                <a:solidFill>
                  <a:prstClr val="black"/>
                </a:solidFill>
                <a:effectLst/>
                <a:uLnTx/>
                <a:uFillTx/>
                <a:latin typeface="Calibri"/>
                <a:ea typeface="+mn-ea"/>
                <a:cs typeface="Calibri"/>
              </a:rPr>
              <a:t>width </a:t>
            </a:r>
            <a:r>
              <a:rPr kumimoji="0" sz="2000" b="0" i="0" u="none" strike="noStrike" kern="1200" cap="none" spc="-10" normalizeH="0" baseline="0" noProof="0" dirty="0">
                <a:ln>
                  <a:noFill/>
                </a:ln>
                <a:solidFill>
                  <a:prstClr val="black"/>
                </a:solidFill>
                <a:effectLst/>
                <a:uLnTx/>
                <a:uFillTx/>
                <a:latin typeface="Calibri"/>
                <a:ea typeface="+mn-ea"/>
                <a:cs typeface="Calibri"/>
              </a:rPr>
              <a:t>settings(BX): </a:t>
            </a:r>
            <a:r>
              <a:rPr kumimoji="0" sz="2000" b="0" i="0" u="none" strike="noStrike" kern="1200" cap="none" spc="-5" normalizeH="0" baseline="0" noProof="0" dirty="0">
                <a:ln>
                  <a:noFill/>
                </a:ln>
                <a:solidFill>
                  <a:prstClr val="black"/>
                </a:solidFill>
                <a:effectLst/>
                <a:uLnTx/>
                <a:uFillTx/>
                <a:latin typeface="Calibri"/>
                <a:ea typeface="+mn-ea"/>
                <a:cs typeface="Calibri"/>
              </a:rPr>
              <a:t>4, </a:t>
            </a:r>
            <a:r>
              <a:rPr lang="en-US" sz="2000" spc="-5" dirty="0">
                <a:solidFill>
                  <a:prstClr val="black"/>
                </a:solidFill>
                <a:latin typeface="Calibri"/>
                <a:cs typeface="Calibri"/>
              </a:rPr>
              <a:t>6, 8</a:t>
            </a:r>
            <a:r>
              <a:rPr kumimoji="0" sz="2000" b="0" i="0" u="none" strike="noStrike" kern="1200" cap="none" spc="-5" normalizeH="0" baseline="0" noProof="0" dirty="0">
                <a:ln>
                  <a:noFill/>
                </a:ln>
                <a:solidFill>
                  <a:prstClr val="black"/>
                </a:solidFill>
                <a:effectLst/>
                <a:uLnTx/>
                <a:uFillTx/>
                <a:latin typeface="Calibri"/>
                <a:ea typeface="+mn-ea"/>
                <a:cs typeface="Calibri"/>
              </a:rPr>
              <a:t>,</a:t>
            </a:r>
            <a:r>
              <a:rPr kumimoji="0" sz="2000" b="0" i="0" u="none" strike="noStrike" kern="1200" cap="none" spc="9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16</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300"/>
              </a:spcBef>
              <a:spcAft>
                <a:spcPts val="0"/>
              </a:spcAft>
              <a:buClrTx/>
              <a:buSzTx/>
              <a:buFont typeface="Arial"/>
              <a:buChar char="•"/>
              <a:tabLst>
                <a:tab pos="697865" algn="l"/>
                <a:tab pos="6985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hit </a:t>
            </a:r>
            <a:r>
              <a:rPr kumimoji="0" sz="2000" b="0" i="0" u="none" strike="noStrike" kern="1200" cap="none" spc="-20" normalizeH="0" baseline="0" noProof="0" dirty="0">
                <a:ln>
                  <a:noFill/>
                </a:ln>
                <a:solidFill>
                  <a:prstClr val="black"/>
                </a:solidFill>
                <a:effectLst/>
                <a:uLnTx/>
                <a:uFillTx/>
                <a:latin typeface="Calibri"/>
                <a:ea typeface="+mn-ea"/>
                <a:cs typeface="Calibri"/>
              </a:rPr>
              <a:t>rate( </a:t>
            </a:r>
            <a:r>
              <a:rPr kumimoji="0" sz="2000" b="0" i="0" u="none" strike="noStrike" kern="1200" cap="none" spc="-10" normalizeH="0" baseline="0" noProof="0" dirty="0">
                <a:ln>
                  <a:noFill/>
                </a:ln>
                <a:solidFill>
                  <a:prstClr val="black"/>
                </a:solidFill>
                <a:effectLst/>
                <a:uLnTx/>
                <a:uFillTx/>
                <a:latin typeface="Calibri"/>
                <a:ea typeface="+mn-ea"/>
                <a:cs typeface="Calibri"/>
              </a:rPr>
              <a:t>Hz/cm^2 </a:t>
            </a:r>
            <a:r>
              <a:rPr kumimoji="0" sz="2000" b="0" i="1" u="none" strike="noStrike" kern="1200" cap="none" spc="-10" normalizeH="0" baseline="0" noProof="0" dirty="0">
                <a:ln>
                  <a:noFill/>
                </a:ln>
                <a:solidFill>
                  <a:prstClr val="black"/>
                </a:solidFill>
                <a:effectLst/>
                <a:uLnTx/>
                <a:uFillTx/>
                <a:latin typeface="Calibri"/>
                <a:ea typeface="+mn-ea"/>
                <a:cs typeface="Calibri"/>
              </a:rPr>
              <a:t>,safety </a:t>
            </a:r>
            <a:r>
              <a:rPr kumimoji="0" sz="2000" b="0" i="1" u="none" strike="noStrike" kern="1200" cap="none" spc="-15" normalizeH="0" baseline="0" noProof="0" dirty="0">
                <a:ln>
                  <a:noFill/>
                </a:ln>
                <a:solidFill>
                  <a:prstClr val="black"/>
                </a:solidFill>
                <a:effectLst/>
                <a:uLnTx/>
                <a:uFillTx/>
                <a:latin typeface="Calibri"/>
                <a:ea typeface="+mn-ea"/>
                <a:cs typeface="Calibri"/>
              </a:rPr>
              <a:t>factor </a:t>
            </a:r>
            <a:r>
              <a:rPr kumimoji="0" sz="2000" b="0" i="1" u="none" strike="noStrike" kern="1200" cap="none" spc="-5" normalizeH="0" baseline="0" noProof="0" dirty="0">
                <a:ln>
                  <a:noFill/>
                </a:ln>
                <a:solidFill>
                  <a:prstClr val="black"/>
                </a:solidFill>
                <a:effectLst/>
                <a:uLnTx/>
                <a:uFillTx/>
                <a:latin typeface="Calibri"/>
                <a:ea typeface="+mn-ea"/>
                <a:cs typeface="Calibri"/>
              </a:rPr>
              <a:t>3</a:t>
            </a:r>
            <a:r>
              <a:rPr kumimoji="0" sz="2000" b="0" i="0" u="none" strike="noStrike" kern="1200" cap="none" spc="-5" normalizeH="0" baseline="0" noProof="0" dirty="0">
                <a:ln>
                  <a:noFill/>
                </a:ln>
                <a:solidFill>
                  <a:prstClr val="black"/>
                </a:solidFill>
                <a:effectLst/>
                <a:uLnTx/>
                <a:uFillTx/>
                <a:latin typeface="Calibri"/>
                <a:ea typeface="+mn-ea"/>
                <a:cs typeface="Calibri"/>
              </a:rPr>
              <a:t>):600, 800, 1000, 1200, 1500, 1800,</a:t>
            </a:r>
            <a:r>
              <a:rPr kumimoji="0" sz="2000" b="0" i="0" u="none" strike="noStrike" kern="1200" cap="none" spc="1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2000</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300"/>
              </a:spcBef>
              <a:spcAft>
                <a:spcPts val="0"/>
              </a:spcAft>
              <a:buClrTx/>
              <a:buSzTx/>
              <a:buFont typeface="Arial"/>
              <a:buChar char="•"/>
              <a:tabLst>
                <a:tab pos="697865" algn="l"/>
                <a:tab pos="698500" algn="l"/>
                <a:tab pos="2471420" algn="l"/>
                <a:tab pos="513334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Including</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srgbClr val="FF0000"/>
                </a:solidFill>
                <a:effectLst/>
                <a:uLnTx/>
                <a:uFillTx/>
                <a:latin typeface="Calibri"/>
                <a:ea typeface="+mn-ea"/>
                <a:cs typeface="Calibri"/>
              </a:rPr>
              <a:t>burst</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Mean </a:t>
            </a:r>
            <a:r>
              <a:rPr kumimoji="0" sz="2000" b="0" i="0" u="none" strike="noStrike" kern="1200" cap="none" spc="-10" normalizeH="0" baseline="0" noProof="0" dirty="0">
                <a:ln>
                  <a:noFill/>
                </a:ln>
                <a:solidFill>
                  <a:prstClr val="black"/>
                </a:solidFill>
                <a:effectLst/>
                <a:uLnTx/>
                <a:uFillTx/>
                <a:latin typeface="Calibri"/>
                <a:ea typeface="+mn-ea"/>
                <a:cs typeface="Calibri"/>
              </a:rPr>
              <a:t>cluster</a:t>
            </a:r>
            <a:r>
              <a:rPr kumimoji="0" sz="2000" b="0" i="0" u="none" strike="noStrike" kern="1200" cap="none" spc="6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size:</a:t>
            </a:r>
            <a:r>
              <a:rPr kumimoji="0" sz="2000" b="0" i="0" u="none" strike="noStrike" kern="1200" cap="none" spc="-10" normalizeH="0" baseline="0" noProof="0" dirty="0">
                <a:ln>
                  <a:noFill/>
                </a:ln>
                <a:solidFill>
                  <a:srgbClr val="FF0000"/>
                </a:solidFill>
                <a:effectLst/>
                <a:uLnTx/>
                <a:uFillTx/>
                <a:latin typeface="Calibri"/>
                <a:ea typeface="+mn-ea"/>
                <a:cs typeface="Calibri"/>
              </a:rPr>
              <a:t>2.35</a:t>
            </a:r>
            <a:r>
              <a:rPr kumimoji="0" sz="2000" b="0" i="0" u="none" strike="noStrike" kern="1200" cap="none" spc="10" normalizeH="0" baseline="0" noProof="0" dirty="0">
                <a:ln>
                  <a:noFill/>
                </a:ln>
                <a:solidFill>
                  <a:srgbClr val="FF0000"/>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Surface </a:t>
            </a:r>
            <a:r>
              <a:rPr kumimoji="0" sz="2000" b="0" i="0" u="none" strike="noStrike" kern="1200" cap="none" spc="-5" normalizeH="0" baseline="0" noProof="0" dirty="0">
                <a:ln>
                  <a:noFill/>
                </a:ln>
                <a:solidFill>
                  <a:prstClr val="black"/>
                </a:solidFill>
                <a:effectLst/>
                <a:uLnTx/>
                <a:uFillTx/>
                <a:latin typeface="Calibri"/>
                <a:ea typeface="+mn-ea"/>
                <a:cs typeface="Calibri"/>
              </a:rPr>
              <a:t>of half chamber </a:t>
            </a: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0" normalizeH="0" baseline="0" noProof="0" dirty="0">
                <a:ln>
                  <a:noFill/>
                </a:ln>
                <a:solidFill>
                  <a:srgbClr val="FF0000"/>
                </a:solidFill>
                <a:effectLst/>
                <a:uLnTx/>
                <a:uFillTx/>
                <a:latin typeface="Calibri"/>
                <a:ea typeface="+mn-ea"/>
                <a:cs typeface="Calibri"/>
              </a:rPr>
              <a:t>6600cm^2 </a:t>
            </a:r>
            <a:r>
              <a:rPr kumimoji="0" sz="2000" b="0" i="0" u="none" strike="noStrike" kern="1200" cap="none" spc="-5" normalizeH="0" baseline="0" noProof="0" dirty="0">
                <a:ln>
                  <a:noFill/>
                </a:ln>
                <a:solidFill>
                  <a:prstClr val="black"/>
                </a:solidFill>
                <a:effectLst/>
                <a:uLnTx/>
                <a:uFillTx/>
                <a:latin typeface="Calibri"/>
                <a:ea typeface="+mn-ea"/>
                <a:cs typeface="Calibri"/>
              </a:rPr>
              <a:t>(1</a:t>
            </a:r>
            <a:r>
              <a:rPr kumimoji="0" sz="2000" b="0" i="0" u="none" strike="noStrike" kern="1200" cap="none" spc="6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fiber)</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300"/>
              </a:spcBef>
              <a:spcAft>
                <a:spcPts val="0"/>
              </a:spcAft>
              <a:buClrTx/>
              <a:buSzTx/>
              <a:buFont typeface="Arial"/>
              <a:buChar char="•"/>
              <a:tabLst>
                <a:tab pos="697865" algn="l"/>
                <a:tab pos="698500" algn="l"/>
              </a:tabLst>
              <a:defRPr/>
            </a:pPr>
            <a:r>
              <a:rPr kumimoji="0" sz="2000" b="0" i="0" u="none" strike="noStrike" kern="1200" cap="none" spc="-15" normalizeH="0" baseline="0" noProof="0" dirty="0">
                <a:ln>
                  <a:noFill/>
                </a:ln>
                <a:solidFill>
                  <a:prstClr val="black"/>
                </a:solidFill>
                <a:effectLst/>
                <a:uLnTx/>
                <a:uFillTx/>
                <a:latin typeface="Calibri"/>
                <a:ea typeface="+mn-ea"/>
                <a:cs typeface="Calibri"/>
              </a:rPr>
              <a:t>Size </a:t>
            </a:r>
            <a:r>
              <a:rPr kumimoji="0" sz="2000" b="0" i="0" u="none" strike="noStrike" kern="1200" cap="none" spc="-5" normalizeH="0" baseline="0" noProof="0" dirty="0">
                <a:ln>
                  <a:noFill/>
                </a:ln>
                <a:solidFill>
                  <a:prstClr val="black"/>
                </a:solidFill>
                <a:effectLst/>
                <a:uLnTx/>
                <a:uFillTx/>
                <a:latin typeface="Calibri"/>
                <a:ea typeface="+mn-ea"/>
                <a:cs typeface="Calibri"/>
              </a:rPr>
              <a:t>of 1 strip(2 channels) </a:t>
            </a:r>
            <a:r>
              <a:rPr kumimoji="0" sz="2000" b="0" i="0" u="none" strike="noStrike" kern="1200" cap="none" spc="-10" normalizeH="0" baseline="0" noProof="0" dirty="0">
                <a:ln>
                  <a:noFill/>
                </a:ln>
                <a:solidFill>
                  <a:prstClr val="black"/>
                </a:solidFill>
                <a:effectLst/>
                <a:uLnTx/>
                <a:uFillTx/>
                <a:latin typeface="Calibri"/>
                <a:ea typeface="+mn-ea"/>
                <a:cs typeface="Calibri"/>
              </a:rPr>
              <a:t>information: </a:t>
            </a:r>
            <a:r>
              <a:rPr kumimoji="0" sz="2000" b="0" i="0" u="none" strike="noStrike" kern="1200" cap="none" spc="-5" normalizeH="0" baseline="0" noProof="0" dirty="0">
                <a:ln>
                  <a:noFill/>
                </a:ln>
                <a:solidFill>
                  <a:prstClr val="black"/>
                </a:solidFill>
                <a:effectLst/>
                <a:uLnTx/>
                <a:uFillTx/>
                <a:latin typeface="Calibri"/>
                <a:ea typeface="+mn-ea"/>
                <a:cs typeface="Calibri"/>
              </a:rPr>
              <a:t>64</a:t>
            </a:r>
            <a:r>
              <a:rPr kumimoji="0" sz="2000" b="0" i="0" u="none" strike="noStrike" kern="1200" cap="none" spc="11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bits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457200" marR="0" lvl="1" indent="0" algn="l" defTabSz="914400" rtl="0" eaLnBrk="1" fontAlgn="auto" latinLnBrk="0" hangingPunct="1">
              <a:lnSpc>
                <a:spcPct val="100000"/>
              </a:lnSpc>
              <a:spcBef>
                <a:spcPts val="10"/>
              </a:spcBef>
              <a:spcAft>
                <a:spcPts val="0"/>
              </a:spcAft>
              <a:buClrTx/>
              <a:buSzTx/>
              <a:buFont typeface="Arial"/>
              <a:buChar char="•"/>
              <a:tabLst/>
              <a:defRPr/>
            </a:pPr>
            <a:endParaRPr kumimoji="0" sz="2650" b="0" i="0" u="none" strike="noStrike" kern="1200" cap="none" spc="0" normalizeH="0" baseline="0" noProof="0" dirty="0">
              <a:ln>
                <a:noFill/>
              </a:ln>
              <a:solidFill>
                <a:prstClr val="black"/>
              </a:solidFill>
              <a:effectLst/>
              <a:uLnTx/>
              <a:uFillTx/>
              <a:latin typeface="Times New Roman"/>
              <a:ea typeface="+mn-ea"/>
              <a:cs typeface="Times New Roman"/>
            </a:endParaRPr>
          </a:p>
          <a:p>
            <a:pPr marL="7062470" lvl="3" indent="-342900">
              <a:buFont typeface="Arial"/>
              <a:buChar char="•"/>
              <a:tabLst>
                <a:tab pos="6605270" algn="l"/>
                <a:tab pos="6605905" algn="l"/>
              </a:tabLst>
              <a:defRPr/>
            </a:pPr>
            <a:r>
              <a:rPr kumimoji="0" b="0" i="0" u="none" strike="noStrike" kern="1200" cap="none" spc="-10" normalizeH="0" baseline="0" noProof="0" dirty="0">
                <a:ln>
                  <a:noFill/>
                </a:ln>
                <a:solidFill>
                  <a:prstClr val="black"/>
                </a:solidFill>
                <a:effectLst/>
                <a:uLnTx/>
                <a:uFillTx/>
                <a:latin typeface="Calibri"/>
                <a:ea typeface="+mn-ea"/>
                <a:cs typeface="Calibri"/>
              </a:rPr>
              <a:t>For </a:t>
            </a:r>
            <a:r>
              <a:rPr kumimoji="0" b="0" i="0" u="none" strike="noStrike" kern="1200" cap="none" spc="-5" normalizeH="0" baseline="0" noProof="0" dirty="0">
                <a:ln>
                  <a:noFill/>
                </a:ln>
                <a:solidFill>
                  <a:prstClr val="black"/>
                </a:solidFill>
                <a:effectLst/>
                <a:uLnTx/>
                <a:uFillTx/>
                <a:latin typeface="Calibri"/>
                <a:ea typeface="+mn-ea"/>
                <a:cs typeface="Calibri"/>
              </a:rPr>
              <a:t>maximum </a:t>
            </a:r>
            <a:r>
              <a:rPr kumimoji="0" b="0" i="0" u="none" strike="noStrike" kern="1200" cap="none" spc="-20" normalizeH="0" baseline="0" noProof="0" dirty="0">
                <a:ln>
                  <a:noFill/>
                </a:ln>
                <a:solidFill>
                  <a:prstClr val="black"/>
                </a:solidFill>
                <a:effectLst/>
                <a:uLnTx/>
                <a:uFillTx/>
                <a:latin typeface="Calibri"/>
                <a:ea typeface="+mn-ea"/>
                <a:cs typeface="Calibri"/>
              </a:rPr>
              <a:t>rate </a:t>
            </a:r>
            <a:r>
              <a:rPr kumimoji="0" b="0" i="0" u="none" strike="noStrike" kern="1200" cap="none" spc="-5" normalizeH="0" baseline="0" noProof="0" dirty="0">
                <a:ln>
                  <a:noFill/>
                </a:ln>
                <a:solidFill>
                  <a:srgbClr val="FF0000"/>
                </a:solidFill>
                <a:effectLst/>
                <a:uLnTx/>
                <a:uFillTx/>
                <a:latin typeface="Calibri"/>
                <a:ea typeface="+mn-ea"/>
                <a:cs typeface="Calibri"/>
              </a:rPr>
              <a:t>2000 Hz/cm^2</a:t>
            </a:r>
            <a:r>
              <a:rPr kumimoji="0" b="0" i="0" u="none" strike="noStrike" kern="1200" cap="none" spc="-5" normalizeH="0" baseline="0" noProof="0" dirty="0">
                <a:ln>
                  <a:noFill/>
                </a:ln>
                <a:solidFill>
                  <a:prstClr val="black"/>
                </a:solidFill>
                <a:effectLst/>
                <a:uLnTx/>
                <a:uFillTx/>
                <a:latin typeface="Calibri"/>
                <a:ea typeface="+mn-ea"/>
                <a:cs typeface="Calibri"/>
              </a:rPr>
              <a:t>,1 fiber </a:t>
            </a:r>
            <a:r>
              <a:rPr kumimoji="0" b="0" i="0" u="none" strike="noStrike" kern="1200" cap="none" spc="-15" normalizeH="0" baseline="0" noProof="0" dirty="0">
                <a:ln>
                  <a:noFill/>
                </a:ln>
                <a:solidFill>
                  <a:prstClr val="black"/>
                </a:solidFill>
                <a:effectLst/>
                <a:uLnTx/>
                <a:uFillTx/>
                <a:latin typeface="Calibri"/>
                <a:ea typeface="+mn-ea"/>
                <a:cs typeface="Calibri"/>
              </a:rPr>
              <a:t>data</a:t>
            </a:r>
            <a:r>
              <a:rPr kumimoji="0" b="0" i="0" u="none" strike="noStrike" kern="1200" cap="none" spc="10" normalizeH="0" baseline="0" noProof="0" dirty="0">
                <a:ln>
                  <a:noFill/>
                </a:ln>
                <a:solidFill>
                  <a:prstClr val="black"/>
                </a:solidFill>
                <a:effectLst/>
                <a:uLnTx/>
                <a:uFillTx/>
                <a:latin typeface="Calibri"/>
                <a:ea typeface="+mn-ea"/>
                <a:cs typeface="Calibri"/>
              </a:rPr>
              <a:t> </a:t>
            </a:r>
            <a:r>
              <a:rPr kumimoji="0" b="0" i="0" u="none" strike="noStrike" kern="1200" cap="none" spc="-20" normalizeH="0" baseline="0" noProof="0" dirty="0">
                <a:ln>
                  <a:noFill/>
                </a:ln>
                <a:solidFill>
                  <a:prstClr val="black"/>
                </a:solidFill>
                <a:effectLst/>
                <a:uLnTx/>
                <a:uFillTx/>
                <a:latin typeface="Calibri"/>
                <a:ea typeface="+mn-ea"/>
                <a:cs typeface="Calibri"/>
              </a:rPr>
              <a:t>rate</a:t>
            </a:r>
            <a:endParaRPr kumimoji="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p:cNvSpPr txBox="1"/>
          <p:nvPr/>
        </p:nvSpPr>
        <p:spPr>
          <a:xfrm>
            <a:off x="6814311" y="3517900"/>
            <a:ext cx="429260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700" b="0" i="0" u="none" strike="noStrike" kern="1200" cap="none" spc="0" normalizeH="0" baseline="13888" noProof="0" dirty="0">
                <a:ln>
                  <a:noFill/>
                </a:ln>
                <a:solidFill>
                  <a:prstClr val="black"/>
                </a:solidFill>
                <a:effectLst/>
                <a:uLnTx/>
                <a:uFillTx/>
                <a:latin typeface="Calibri"/>
                <a:ea typeface="+mn-ea"/>
                <a:cs typeface="Calibri"/>
              </a:rPr>
              <a:t>= </a:t>
            </a:r>
            <a:r>
              <a:rPr kumimoji="0" sz="2700" b="0" i="0" u="none" strike="noStrike" kern="1200" cap="none" spc="-15" normalizeH="0" baseline="13888" noProof="0" dirty="0">
                <a:ln>
                  <a:noFill/>
                </a:ln>
                <a:solidFill>
                  <a:prstClr val="black"/>
                </a:solidFill>
                <a:effectLst/>
                <a:uLnTx/>
                <a:uFillTx/>
                <a:latin typeface="Calibri"/>
                <a:ea typeface="+mn-ea"/>
                <a:cs typeface="Calibri"/>
              </a:rPr>
              <a:t>2000</a:t>
            </a:r>
            <a:r>
              <a:rPr kumimoji="0" sz="1200" b="0" i="0" u="none" strike="noStrike" kern="1200" cap="none" spc="-10" normalizeH="0" baseline="0" noProof="0" dirty="0">
                <a:ln>
                  <a:noFill/>
                </a:ln>
                <a:solidFill>
                  <a:prstClr val="black"/>
                </a:solidFill>
                <a:effectLst/>
                <a:uLnTx/>
                <a:uFillTx/>
                <a:latin typeface="Calibri"/>
                <a:ea typeface="+mn-ea"/>
                <a:cs typeface="Calibri"/>
              </a:rPr>
              <a:t>rate</a:t>
            </a:r>
            <a:r>
              <a:rPr kumimoji="0" sz="2700" b="0" i="0" u="none" strike="noStrike" kern="1200" cap="none" spc="-15" normalizeH="0" baseline="13888" noProof="0" dirty="0">
                <a:ln>
                  <a:noFill/>
                </a:ln>
                <a:solidFill>
                  <a:prstClr val="black"/>
                </a:solidFill>
                <a:effectLst/>
                <a:uLnTx/>
                <a:uFillTx/>
                <a:latin typeface="Calibri"/>
                <a:ea typeface="+mn-ea"/>
                <a:cs typeface="Calibri"/>
              </a:rPr>
              <a:t>*6600</a:t>
            </a:r>
            <a:r>
              <a:rPr kumimoji="0" sz="1200" b="0" i="0" u="none" strike="noStrike" kern="1200" cap="none" spc="-10" normalizeH="0" baseline="0" noProof="0" dirty="0">
                <a:ln>
                  <a:noFill/>
                </a:ln>
                <a:solidFill>
                  <a:prstClr val="black"/>
                </a:solidFill>
                <a:effectLst/>
                <a:uLnTx/>
                <a:uFillTx/>
                <a:latin typeface="Calibri"/>
                <a:ea typeface="+mn-ea"/>
                <a:cs typeface="Calibri"/>
              </a:rPr>
              <a:t>surface</a:t>
            </a:r>
            <a:r>
              <a:rPr kumimoji="0" sz="2700" b="0" i="0" u="none" strike="noStrike" kern="1200" cap="none" spc="-15" normalizeH="0" baseline="13888" noProof="0" dirty="0">
                <a:ln>
                  <a:noFill/>
                </a:ln>
                <a:solidFill>
                  <a:prstClr val="black"/>
                </a:solidFill>
                <a:effectLst/>
                <a:uLnTx/>
                <a:uFillTx/>
                <a:latin typeface="Calibri"/>
                <a:ea typeface="+mn-ea"/>
                <a:cs typeface="Calibri"/>
              </a:rPr>
              <a:t>* </a:t>
            </a:r>
            <a:r>
              <a:rPr kumimoji="0" sz="2700" b="0" i="0" u="none" strike="noStrike" kern="1200" cap="none" spc="-7" normalizeH="0" baseline="13888" noProof="0" dirty="0">
                <a:ln>
                  <a:noFill/>
                </a:ln>
                <a:solidFill>
                  <a:prstClr val="black"/>
                </a:solidFill>
                <a:effectLst/>
                <a:uLnTx/>
                <a:uFillTx/>
                <a:latin typeface="Calibri"/>
                <a:ea typeface="+mn-ea"/>
                <a:cs typeface="Calibri"/>
              </a:rPr>
              <a:t>2.35</a:t>
            </a:r>
            <a:r>
              <a:rPr kumimoji="0" sz="1200" b="0" i="0" u="none" strike="noStrike" kern="1200" cap="none" spc="-5" normalizeH="0" baseline="0" noProof="0" dirty="0">
                <a:ln>
                  <a:noFill/>
                </a:ln>
                <a:solidFill>
                  <a:prstClr val="black"/>
                </a:solidFill>
                <a:effectLst/>
                <a:uLnTx/>
                <a:uFillTx/>
                <a:latin typeface="Calibri"/>
                <a:ea typeface="+mn-ea"/>
                <a:cs typeface="Calibri"/>
              </a:rPr>
              <a:t>cluster </a:t>
            </a:r>
            <a:r>
              <a:rPr kumimoji="0" sz="1200" b="0" i="0" u="none" strike="noStrike" kern="1200" cap="none" spc="-15" normalizeH="0" baseline="0" noProof="0" dirty="0">
                <a:ln>
                  <a:noFill/>
                </a:ln>
                <a:solidFill>
                  <a:prstClr val="black"/>
                </a:solidFill>
                <a:effectLst/>
                <a:uLnTx/>
                <a:uFillTx/>
                <a:latin typeface="Calibri"/>
                <a:ea typeface="+mn-ea"/>
                <a:cs typeface="Calibri"/>
              </a:rPr>
              <a:t>size </a:t>
            </a:r>
            <a:r>
              <a:rPr kumimoji="0" sz="2700" b="0" i="0" u="none" strike="noStrike" kern="1200" cap="none" spc="-7" normalizeH="0" baseline="13888" noProof="0" dirty="0">
                <a:ln>
                  <a:noFill/>
                </a:ln>
                <a:solidFill>
                  <a:prstClr val="black"/>
                </a:solidFill>
                <a:effectLst/>
                <a:uLnTx/>
                <a:uFillTx/>
                <a:latin typeface="Calibri"/>
                <a:ea typeface="+mn-ea"/>
                <a:cs typeface="Calibri"/>
              </a:rPr>
              <a:t>*</a:t>
            </a:r>
            <a:r>
              <a:rPr kumimoji="0" sz="2700" b="0" i="0" u="none" strike="noStrike" kern="1200" cap="none" spc="-7" normalizeH="0" baseline="13888" noProof="0" dirty="0">
                <a:ln>
                  <a:noFill/>
                </a:ln>
                <a:solidFill>
                  <a:srgbClr val="FF0000"/>
                </a:solidFill>
                <a:effectLst/>
                <a:uLnTx/>
                <a:uFillTx/>
                <a:latin typeface="Calibri"/>
                <a:ea typeface="+mn-ea"/>
                <a:cs typeface="Calibri"/>
              </a:rPr>
              <a:t>64 </a:t>
            </a:r>
            <a:r>
              <a:rPr kumimoji="0" sz="1200" b="0" i="0" u="none" strike="noStrike" kern="1200" cap="none" spc="0" normalizeH="0" baseline="0" noProof="0" dirty="0">
                <a:ln>
                  <a:noFill/>
                </a:ln>
                <a:solidFill>
                  <a:srgbClr val="FF0000"/>
                </a:solidFill>
                <a:effectLst/>
                <a:uLnTx/>
                <a:uFillTx/>
                <a:latin typeface="Calibri"/>
                <a:ea typeface="+mn-ea"/>
                <a:cs typeface="Calibri"/>
              </a:rPr>
              <a:t>1 </a:t>
            </a:r>
            <a:r>
              <a:rPr kumimoji="0" sz="1200" b="0" i="0" u="none" strike="noStrike" kern="1200" cap="none" spc="-5" normalizeH="0" baseline="0" noProof="0" dirty="0">
                <a:ln>
                  <a:noFill/>
                </a:ln>
                <a:solidFill>
                  <a:srgbClr val="FF0000"/>
                </a:solidFill>
                <a:effectLst/>
                <a:uLnTx/>
                <a:uFillTx/>
                <a:latin typeface="Calibri"/>
                <a:ea typeface="+mn-ea"/>
                <a:cs typeface="Calibri"/>
              </a:rPr>
              <a:t>strip</a:t>
            </a:r>
            <a:r>
              <a:rPr kumimoji="0" sz="1200" b="0" i="0" u="none" strike="noStrike" kern="1200" cap="none" spc="-20" normalizeH="0" baseline="0" noProof="0" dirty="0">
                <a:ln>
                  <a:noFill/>
                </a:ln>
                <a:solidFill>
                  <a:srgbClr val="FF0000"/>
                </a:solidFill>
                <a:effectLst/>
                <a:uLnTx/>
                <a:uFillTx/>
                <a:latin typeface="Calibri"/>
                <a:ea typeface="+mn-ea"/>
                <a:cs typeface="Calibri"/>
              </a:rPr>
              <a:t> </a:t>
            </a:r>
            <a:r>
              <a:rPr kumimoji="0" sz="1200" b="0" i="0" u="none" strike="noStrike" kern="1200" cap="none" spc="-10" normalizeH="0" baseline="0" noProof="0" dirty="0">
                <a:ln>
                  <a:noFill/>
                </a:ln>
                <a:solidFill>
                  <a:srgbClr val="FF0000"/>
                </a:solidFill>
                <a:effectLst/>
                <a:uLnTx/>
                <a:uFillTx/>
                <a:latin typeface="Calibri"/>
                <a:ea typeface="+mn-ea"/>
                <a:cs typeface="Calibri"/>
              </a:rPr>
              <a:t>info</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p:cNvSpPr txBox="1"/>
          <p:nvPr/>
        </p:nvSpPr>
        <p:spPr>
          <a:xfrm>
            <a:off x="11185397" y="3461511"/>
            <a:ext cx="46355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Gb</a:t>
            </a:r>
            <a:r>
              <a:rPr kumimoji="0" sz="1800" b="0" i="0" u="none" strike="noStrike" kern="1200" cap="none" spc="-35" normalizeH="0" baseline="0" noProof="0" dirty="0">
                <a:ln>
                  <a:noFill/>
                </a:ln>
                <a:solidFill>
                  <a:prstClr val="black"/>
                </a:solidFill>
                <a:effectLst/>
                <a:uLnTx/>
                <a:uFillTx/>
                <a:latin typeface="Calibri"/>
                <a:ea typeface="+mn-ea"/>
                <a:cs typeface="Calibri"/>
              </a:rPr>
              <a:t>/</a:t>
            </a:r>
            <a:r>
              <a:rPr kumimoji="0" sz="1800" b="0" i="0" u="none" strike="noStrike" kern="1200" cap="none" spc="0" normalizeH="0" baseline="0" noProof="0" dirty="0">
                <a:ln>
                  <a:noFill/>
                </a:ln>
                <a:solidFill>
                  <a:prstClr val="black"/>
                </a:solidFill>
                <a:effectLst/>
                <a:uLnTx/>
                <a:uFillTx/>
                <a:latin typeface="Calibri"/>
                <a:ea typeface="+mn-ea"/>
                <a:cs typeface="Calibri"/>
              </a:rPr>
              <a:t>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6231717" y="3702370"/>
            <a:ext cx="5993130" cy="3177793"/>
          </a:xfrm>
          <a:prstGeom prst="rect">
            <a:avLst/>
          </a:prstGeom>
        </p:spPr>
        <p:txBody>
          <a:bodyPr vert="horz" wrap="square" lIns="0" tIns="12700" rIns="0" bIns="0" rtlCol="0">
            <a:spAutoFit/>
          </a:bodyPr>
          <a:lstStyle/>
          <a:p>
            <a:pPr marL="578485"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 1.99 </a:t>
            </a:r>
            <a:r>
              <a:rPr kumimoji="0" sz="1800" b="0" i="0" u="none" strike="noStrike" kern="1200" cap="none" spc="-10" normalizeH="0" baseline="0" noProof="0" dirty="0">
                <a:ln>
                  <a:noFill/>
                </a:ln>
                <a:solidFill>
                  <a:prstClr val="black"/>
                </a:solidFill>
                <a:effectLst/>
                <a:uLnTx/>
                <a:uFillTx/>
                <a:latin typeface="Calibri"/>
                <a:ea typeface="+mn-ea"/>
                <a:cs typeface="Calibri"/>
              </a:rPr>
              <a:t>Gb/s(smaller </a:t>
            </a:r>
            <a:r>
              <a:rPr kumimoji="0" sz="1800" b="0" i="0" u="none" strike="noStrike" kern="1200" cap="none" spc="0" normalizeH="0" baseline="0" noProof="0" dirty="0">
                <a:ln>
                  <a:noFill/>
                </a:ln>
                <a:solidFill>
                  <a:prstClr val="black"/>
                </a:solidFill>
                <a:effectLst/>
                <a:uLnTx/>
                <a:uFillTx/>
                <a:latin typeface="Calibri"/>
                <a:ea typeface="+mn-ea"/>
                <a:cs typeface="Calibri"/>
              </a:rPr>
              <a:t>than </a:t>
            </a:r>
            <a:r>
              <a:rPr kumimoji="0" sz="1800" b="0" i="0" u="none" strike="noStrike" kern="1200" cap="none" spc="-5" normalizeH="0" baseline="0" noProof="0" dirty="0">
                <a:ln>
                  <a:noFill/>
                </a:ln>
                <a:solidFill>
                  <a:prstClr val="black"/>
                </a:solidFill>
                <a:effectLst/>
                <a:uLnTx/>
                <a:uFillTx/>
                <a:latin typeface="Calibri"/>
                <a:ea typeface="+mn-ea"/>
                <a:cs typeface="Calibri"/>
              </a:rPr>
              <a:t>uplink </a:t>
            </a:r>
            <a:r>
              <a:rPr kumimoji="0" sz="1800" b="0" i="0" u="none" strike="noStrike" kern="1200" cap="none" spc="-15" normalizeH="0" baseline="0" noProof="0" dirty="0">
                <a:ln>
                  <a:noFill/>
                </a:ln>
                <a:solidFill>
                  <a:prstClr val="black"/>
                </a:solidFill>
                <a:effectLst/>
                <a:uLnTx/>
                <a:uFillTx/>
                <a:latin typeface="Calibri"/>
                <a:ea typeface="+mn-ea"/>
                <a:cs typeface="Calibri"/>
              </a:rPr>
              <a:t>data</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bandwidth</a:t>
            </a:r>
            <a:r>
              <a:rPr kumimoji="0" lang="en-US" sz="1800" b="0" i="0" u="none" strike="noStrike" kern="1200" cap="none" spc="-5" normalizeH="0" baseline="0" noProof="0" dirty="0">
                <a:ln>
                  <a:noFill/>
                </a:ln>
                <a:solidFill>
                  <a:prstClr val="black"/>
                </a:solidFill>
                <a:effectLst/>
                <a:uLnTx/>
                <a:uFillTx/>
                <a:latin typeface="Calibri"/>
                <a:ea typeface="+mn-ea"/>
                <a:cs typeface="Calibri"/>
              </a:rPr>
              <a:t> </a:t>
            </a:r>
            <a:r>
              <a:rPr lang="en-US" spc="-5" dirty="0">
                <a:solidFill>
                  <a:prstClr val="black"/>
                </a:solidFill>
                <a:latin typeface="Calibri"/>
                <a:cs typeface="Calibri"/>
              </a:rPr>
              <a:t>3.84Gbps</a:t>
            </a:r>
            <a:r>
              <a:rPr kumimoji="0" sz="1800" b="0" i="0" u="none" strike="noStrike" kern="1200" cap="none" spc="-5" normalizeH="0" baseline="0" noProof="0" dirty="0">
                <a:ln>
                  <a:noFill/>
                </a:ln>
                <a:solidFill>
                  <a:prstClr val="black"/>
                </a:solidFill>
                <a:effectLst/>
                <a:uLnTx/>
                <a:uFillTx/>
                <a:latin typeface="Calibri"/>
                <a:ea typeface="+mn-ea"/>
                <a:cs typeface="Calibri"/>
              </a:rPr>
              <a:t>)</a:t>
            </a:r>
            <a:endParaRPr lang="en-US" dirty="0">
              <a:solidFill>
                <a:prstClr val="black"/>
              </a:solidFill>
              <a:latin typeface="Calibri"/>
              <a:cs typeface="Calibri"/>
            </a:endParaRPr>
          </a:p>
          <a:p>
            <a:pPr marL="578485" marR="0" lvl="0" indent="0" algn="l" defTabSz="914400" rtl="0" eaLnBrk="1" fontAlgn="auto" latinLnBrk="0" hangingPunct="1">
              <a:lnSpc>
                <a:spcPct val="100000"/>
              </a:lnSpc>
              <a:spcBef>
                <a:spcPts val="100"/>
              </a:spcBef>
              <a:spcAft>
                <a:spcPts val="0"/>
              </a:spcAft>
              <a:buClrTx/>
              <a:buSzTx/>
              <a:buFontTx/>
              <a:buNone/>
              <a:tabLst/>
              <a:defRPr/>
            </a:pPr>
            <a:endParaRPr kumimoji="0" lang="en-US" sz="1800" b="0" i="0" u="none" strike="noStrike" kern="1200" cap="none" spc="-5" normalizeH="0" baseline="0" noProof="0" dirty="0">
              <a:ln>
                <a:noFill/>
              </a:ln>
              <a:solidFill>
                <a:prstClr val="black"/>
              </a:solidFill>
              <a:effectLst/>
              <a:uLnTx/>
              <a:uFillTx/>
              <a:latin typeface="Calibri"/>
              <a:ea typeface="+mn-ea"/>
              <a:cs typeface="Calibri"/>
            </a:endParaRPr>
          </a:p>
          <a:p>
            <a:pPr marL="393065" marR="5080" lvl="0" indent="-285750" algn="l" defTabSz="914400" rtl="0" eaLnBrk="1" fontAlgn="auto" latinLnBrk="0" hangingPunct="1">
              <a:lnSpc>
                <a:spcPct val="100000"/>
              </a:lnSpc>
              <a:spcBef>
                <a:spcPts val="0"/>
              </a:spcBef>
              <a:spcAft>
                <a:spcPts val="0"/>
              </a:spcAft>
              <a:buClrTx/>
              <a:buSzTx/>
              <a:buFont typeface="Arial"/>
              <a:buChar char="•"/>
              <a:tabLst>
                <a:tab pos="393065" algn="l"/>
                <a:tab pos="393700" algn="l"/>
              </a:tabLst>
              <a:defRPr/>
            </a:pPr>
            <a:r>
              <a:rPr lang="en-US" altLang="zh-CN" sz="1800" kern="0" dirty="0">
                <a:effectLst/>
                <a:latin typeface="Calibri" panose="020F0502020204030204" pitchFamily="34" charset="0"/>
                <a:ea typeface="等线" panose="02010600030101010101" pitchFamily="2" charset="-122"/>
                <a:cs typeface="Times New Roman" panose="02020603050405020304" pitchFamily="18" charset="0"/>
              </a:rPr>
              <a:t>The FEE original solution in TDR </a:t>
            </a:r>
            <a:r>
              <a:rPr lang="en-US" altLang="zh-CN" kern="0" dirty="0">
                <a:latin typeface="Calibri" panose="020F0502020204030204" pitchFamily="34" charset="0"/>
                <a:ea typeface="等线" panose="02010600030101010101" pitchFamily="2" charset="-122"/>
                <a:cs typeface="Times New Roman" panose="02020603050405020304" pitchFamily="18" charset="0"/>
              </a:rPr>
              <a:t>which sends both </a:t>
            </a:r>
            <a:r>
              <a:rPr lang="en-US" altLang="zh-CN" sz="1800" kern="0" dirty="0">
                <a:effectLst/>
                <a:latin typeface="Calibri" panose="020F0502020204030204" pitchFamily="34" charset="0"/>
                <a:ea typeface="等线" panose="02010600030101010101" pitchFamily="2" charset="-122"/>
                <a:cs typeface="Times New Roman" panose="02020603050405020304" pitchFamily="18" charset="0"/>
              </a:rPr>
              <a:t>the rising and falling edge is replaced by the </a:t>
            </a:r>
            <a:r>
              <a:rPr lang="en-US" altLang="zh-CN" sz="1800" dirty="0" err="1">
                <a:effectLst/>
                <a:latin typeface="Calibri" panose="020F0502020204030204" pitchFamily="34" charset="0"/>
                <a:ea typeface="等线" panose="02010600030101010101" pitchFamily="2" charset="-122"/>
              </a:rPr>
              <a:t>the</a:t>
            </a:r>
            <a:r>
              <a:rPr lang="en-US" altLang="zh-CN" sz="1800" dirty="0">
                <a:effectLst/>
                <a:latin typeface="Calibri" panose="020F0502020204030204" pitchFamily="34" charset="0"/>
                <a:ea typeface="等线" panose="02010600030101010101" pitchFamily="2" charset="-122"/>
              </a:rPr>
              <a:t> collaboration based on our study.</a:t>
            </a:r>
          </a:p>
          <a:p>
            <a:pPr marL="393065" marR="5080" lvl="0" indent="-285750" algn="l" defTabSz="914400" rtl="0" eaLnBrk="1" fontAlgn="auto" latinLnBrk="0" hangingPunct="1">
              <a:lnSpc>
                <a:spcPct val="100000"/>
              </a:lnSpc>
              <a:spcBef>
                <a:spcPts val="0"/>
              </a:spcBef>
              <a:spcAft>
                <a:spcPts val="0"/>
              </a:spcAft>
              <a:buClrTx/>
              <a:buSzTx/>
              <a:buFont typeface="Arial"/>
              <a:buChar char="•"/>
              <a:tabLst>
                <a:tab pos="393065" algn="l"/>
                <a:tab pos="393700" algn="l"/>
              </a:tabLst>
              <a:defRPr/>
            </a:pPr>
            <a:endParaRPr lang="en-US" altLang="zh-CN" sz="1800" kern="0" dirty="0">
              <a:effectLst/>
              <a:latin typeface="Calibri" panose="020F0502020204030204" pitchFamily="34" charset="0"/>
              <a:ea typeface="等线" panose="02010600030101010101" pitchFamily="2" charset="-122"/>
              <a:cs typeface="Times New Roman" panose="02020603050405020304" pitchFamily="18" charset="0"/>
            </a:endParaRPr>
          </a:p>
          <a:p>
            <a:pPr marL="393065" marR="0" lvl="0" indent="-285750" algn="l" defTabSz="914400" rtl="0" eaLnBrk="1" fontAlgn="auto" latinLnBrk="0" hangingPunct="1">
              <a:lnSpc>
                <a:spcPct val="100000"/>
              </a:lnSpc>
              <a:spcBef>
                <a:spcPts val="0"/>
              </a:spcBef>
              <a:spcAft>
                <a:spcPts val="0"/>
              </a:spcAft>
              <a:buClrTx/>
              <a:buSzTx/>
              <a:buFont typeface="Arial"/>
              <a:buChar char="•"/>
              <a:tabLst>
                <a:tab pos="393065" algn="l"/>
                <a:tab pos="393700" algn="l"/>
              </a:tabLst>
              <a:defRPr/>
            </a:pPr>
            <a:r>
              <a:rPr kumimoji="0" lang="en-US" altLang="zh-CN" sz="2400" b="0" i="0" u="none" strike="noStrike" kern="1200" cap="none" spc="0" normalizeH="0" baseline="0" noProof="0" dirty="0">
                <a:ln>
                  <a:noFill/>
                </a:ln>
                <a:solidFill>
                  <a:srgbClr val="FF0000"/>
                </a:solidFill>
                <a:effectLst/>
                <a:uLnTx/>
                <a:uFillTx/>
                <a:latin typeface="Calibri"/>
                <a:ea typeface="+mn-ea"/>
                <a:cs typeface="Calibri"/>
              </a:rPr>
              <a:t>A </a:t>
            </a:r>
            <a:r>
              <a:rPr kumimoji="0" lang="en-US" altLang="zh-CN" sz="2400" b="0" i="0" u="none" strike="noStrike" kern="1200" cap="none" spc="-10" normalizeH="0" baseline="0" noProof="0" dirty="0">
                <a:ln>
                  <a:noFill/>
                </a:ln>
                <a:solidFill>
                  <a:srgbClr val="FF0000"/>
                </a:solidFill>
                <a:effectLst/>
                <a:uLnTx/>
                <a:uFillTx/>
                <a:latin typeface="Calibri"/>
                <a:ea typeface="+mn-ea"/>
                <a:cs typeface="Calibri"/>
              </a:rPr>
              <a:t>larger </a:t>
            </a:r>
            <a:r>
              <a:rPr kumimoji="0" lang="en-US" altLang="zh-CN" sz="2400" b="0" i="0" u="none" strike="noStrike" kern="1200" cap="none" spc="-50" normalizeH="0" baseline="0" noProof="0" dirty="0" err="1">
                <a:ln>
                  <a:noFill/>
                </a:ln>
                <a:solidFill>
                  <a:srgbClr val="FF0000"/>
                </a:solidFill>
                <a:effectLst/>
                <a:uLnTx/>
                <a:uFillTx/>
                <a:latin typeface="Calibri"/>
                <a:ea typeface="+mn-ea"/>
                <a:cs typeface="Calibri"/>
              </a:rPr>
              <a:t>TxLW</a:t>
            </a:r>
            <a:r>
              <a:rPr kumimoji="0" lang="en-US" altLang="zh-CN" sz="2400" b="0" i="0" u="none" strike="noStrike" kern="1200" cap="none" spc="-50" normalizeH="0" baseline="0" noProof="0" dirty="0">
                <a:ln>
                  <a:noFill/>
                </a:ln>
                <a:solidFill>
                  <a:srgbClr val="FF0000"/>
                </a:solidFill>
                <a:effectLst/>
                <a:uLnTx/>
                <a:uFillTx/>
                <a:latin typeface="Calibri"/>
                <a:ea typeface="+mn-ea"/>
                <a:cs typeface="Calibri"/>
              </a:rPr>
              <a:t> </a:t>
            </a:r>
            <a:r>
              <a:rPr kumimoji="0" lang="en-US" altLang="zh-CN" sz="2400" b="0" i="0" u="none" strike="noStrike" kern="1200" cap="none" spc="0" normalizeH="0" baseline="0" noProof="0" dirty="0">
                <a:ln>
                  <a:noFill/>
                </a:ln>
                <a:solidFill>
                  <a:srgbClr val="FF0000"/>
                </a:solidFill>
                <a:effectLst/>
                <a:uLnTx/>
                <a:uFillTx/>
                <a:latin typeface="Calibri"/>
                <a:ea typeface="+mn-ea"/>
                <a:cs typeface="Calibri"/>
              </a:rPr>
              <a:t>leads </a:t>
            </a:r>
            <a:r>
              <a:rPr kumimoji="0" lang="en-US" altLang="zh-CN" sz="2400" b="0" i="0" u="none" strike="noStrike" kern="1200" cap="none" spc="-15" normalizeH="0" baseline="0" noProof="0" dirty="0">
                <a:ln>
                  <a:noFill/>
                </a:ln>
                <a:solidFill>
                  <a:srgbClr val="FF0000"/>
                </a:solidFill>
                <a:effectLst/>
                <a:uLnTx/>
                <a:uFillTx/>
                <a:latin typeface="Calibri"/>
                <a:ea typeface="+mn-ea"/>
                <a:cs typeface="Calibri"/>
              </a:rPr>
              <a:t>to </a:t>
            </a:r>
            <a:r>
              <a:rPr kumimoji="0" lang="en-US" altLang="zh-CN" sz="2400" b="0" i="0" u="none" strike="noStrike" kern="1200" cap="none" spc="-5" normalizeH="0" baseline="0" noProof="0" dirty="0">
                <a:ln>
                  <a:noFill/>
                </a:ln>
                <a:solidFill>
                  <a:srgbClr val="FF0000"/>
                </a:solidFill>
                <a:effectLst/>
                <a:uLnTx/>
                <a:uFillTx/>
                <a:latin typeface="Calibri"/>
                <a:ea typeface="+mn-ea"/>
                <a:cs typeface="Calibri"/>
              </a:rPr>
              <a:t>increased</a:t>
            </a:r>
            <a:r>
              <a:rPr kumimoji="0" lang="en-US" altLang="zh-CN" sz="2400" b="0" i="0" u="none" strike="noStrike" kern="1200" cap="none" spc="85" normalizeH="0" baseline="0" noProof="0" dirty="0">
                <a:ln>
                  <a:noFill/>
                </a:ln>
                <a:solidFill>
                  <a:srgbClr val="FF0000"/>
                </a:solidFill>
                <a:effectLst/>
                <a:uLnTx/>
                <a:uFillTx/>
                <a:latin typeface="Calibri"/>
                <a:ea typeface="+mn-ea"/>
                <a:cs typeface="Calibri"/>
              </a:rPr>
              <a:t> </a:t>
            </a:r>
            <a:r>
              <a:rPr kumimoji="0" lang="en-US" altLang="zh-CN" sz="2400" b="0" i="0" u="none" strike="noStrike" kern="1200" cap="none" spc="-20" normalizeH="0" baseline="0" noProof="0" dirty="0">
                <a:ln>
                  <a:noFill/>
                </a:ln>
                <a:solidFill>
                  <a:srgbClr val="FF0000"/>
                </a:solidFill>
                <a:effectLst/>
                <a:uLnTx/>
                <a:uFillTx/>
                <a:latin typeface="Calibri"/>
                <a:ea typeface="+mn-ea"/>
                <a:cs typeface="Calibri"/>
              </a:rPr>
              <a:t>efficiency</a:t>
            </a:r>
            <a:r>
              <a:rPr kumimoji="0" lang="en-US" altLang="zh-CN" sz="2400" b="0" i="0" u="none" strike="noStrike" kern="1200" cap="none" spc="-20" normalizeH="0" baseline="0" noProof="0" dirty="0">
                <a:ln>
                  <a:noFill/>
                </a:ln>
                <a:solidFill>
                  <a:prstClr val="black"/>
                </a:solidFill>
                <a:effectLst/>
                <a:uLnTx/>
                <a:uFillTx/>
                <a:latin typeface="Calibri"/>
                <a:ea typeface="+mn-ea"/>
                <a:cs typeface="Calibri"/>
              </a:rPr>
              <a:t>.</a:t>
            </a:r>
            <a:endParaRPr kumimoji="0" lang="en-US" altLang="zh-CN" sz="2400" b="0" i="0" u="none" strike="noStrike" kern="1200" cap="none" spc="0" normalizeH="0" baseline="0" noProof="0" dirty="0">
              <a:ln>
                <a:noFill/>
              </a:ln>
              <a:solidFill>
                <a:prstClr val="black"/>
              </a:solidFill>
              <a:effectLst/>
              <a:uLnTx/>
              <a:uFillTx/>
              <a:latin typeface="Calibri"/>
              <a:ea typeface="+mn-ea"/>
              <a:cs typeface="Calibri"/>
            </a:endParaRPr>
          </a:p>
          <a:p>
            <a:pPr marL="393065" marR="5080" lvl="0" indent="-285750" algn="l" defTabSz="914400" rtl="0" eaLnBrk="1" fontAlgn="auto" latinLnBrk="0" hangingPunct="1">
              <a:lnSpc>
                <a:spcPct val="100000"/>
              </a:lnSpc>
              <a:spcBef>
                <a:spcPts val="0"/>
              </a:spcBef>
              <a:spcAft>
                <a:spcPts val="0"/>
              </a:spcAft>
              <a:buClrTx/>
              <a:buSzTx/>
              <a:buFont typeface="Arial"/>
              <a:buChar char="•"/>
              <a:tabLst>
                <a:tab pos="393065" algn="l"/>
                <a:tab pos="393700" algn="l"/>
              </a:tabLst>
              <a:defRPr/>
            </a:pPr>
            <a:r>
              <a:rPr kumimoji="0" lang="en-US" altLang="zh-CN" sz="2400" b="0" i="0" u="none" strike="noStrike" kern="1200" cap="none" spc="0" normalizeH="0" baseline="0" noProof="0" dirty="0">
                <a:ln>
                  <a:noFill/>
                </a:ln>
                <a:solidFill>
                  <a:prstClr val="black"/>
                </a:solidFill>
                <a:effectLst/>
                <a:uLnTx/>
                <a:uFillTx/>
                <a:latin typeface="Calibri"/>
                <a:ea typeface="+mn-ea"/>
                <a:cs typeface="Calibri"/>
              </a:rPr>
              <a:t>100 % </a:t>
            </a:r>
            <a:r>
              <a:rPr kumimoji="0" lang="en-US" altLang="zh-CN" sz="2400" b="0" i="0" u="none" strike="noStrike" kern="1200" cap="none" spc="-10" normalizeH="0" baseline="0" noProof="0" dirty="0">
                <a:ln>
                  <a:noFill/>
                </a:ln>
                <a:solidFill>
                  <a:prstClr val="black"/>
                </a:solidFill>
                <a:effectLst/>
                <a:uLnTx/>
                <a:uFillTx/>
                <a:latin typeface="Calibri"/>
                <a:ea typeface="+mn-ea"/>
                <a:cs typeface="Calibri"/>
              </a:rPr>
              <a:t>efficiency </a:t>
            </a:r>
            <a:r>
              <a:rPr kumimoji="0" lang="en-US" altLang="zh-CN" sz="2400" b="0" i="0" u="none" strike="noStrike" kern="1200" cap="none" spc="0" normalizeH="0" baseline="0" noProof="0" dirty="0">
                <a:ln>
                  <a:noFill/>
                </a:ln>
                <a:solidFill>
                  <a:prstClr val="black"/>
                </a:solidFill>
                <a:effectLst/>
                <a:uLnTx/>
                <a:uFillTx/>
                <a:latin typeface="Calibri"/>
                <a:ea typeface="+mn-ea"/>
                <a:cs typeface="Calibri"/>
              </a:rPr>
              <a:t>is </a:t>
            </a:r>
            <a:r>
              <a:rPr kumimoji="0" lang="en-US" altLang="zh-CN" sz="2400" b="0" i="0" u="none" strike="noStrike" kern="1200" cap="none" spc="-5" normalizeH="0" baseline="0" noProof="0" dirty="0">
                <a:ln>
                  <a:noFill/>
                </a:ln>
                <a:solidFill>
                  <a:prstClr val="black"/>
                </a:solidFill>
                <a:effectLst/>
                <a:uLnTx/>
                <a:uFillTx/>
                <a:latin typeface="Calibri"/>
                <a:ea typeface="+mn-ea"/>
                <a:cs typeface="Calibri"/>
              </a:rPr>
              <a:t>measured with </a:t>
            </a:r>
            <a:r>
              <a:rPr kumimoji="0" lang="en-US" altLang="zh-CN" sz="2400" b="0" i="0" u="none" strike="noStrike" kern="1200" cap="none" spc="0" normalizeH="0" baseline="0" noProof="0" dirty="0">
                <a:ln>
                  <a:noFill/>
                </a:ln>
                <a:solidFill>
                  <a:prstClr val="black"/>
                </a:solidFill>
                <a:effectLst/>
                <a:uLnTx/>
                <a:uFillTx/>
                <a:latin typeface="Calibri"/>
                <a:ea typeface="+mn-ea"/>
                <a:cs typeface="Calibri"/>
              </a:rPr>
              <a:t>a </a:t>
            </a:r>
            <a:r>
              <a:rPr kumimoji="0" lang="en-US" altLang="zh-CN" sz="2400" b="0" i="0" u="none" strike="noStrike" kern="1200" cap="none" spc="-10" normalizeH="0" baseline="0" noProof="0" dirty="0">
                <a:ln>
                  <a:noFill/>
                </a:ln>
                <a:solidFill>
                  <a:prstClr val="black"/>
                </a:solidFill>
                <a:effectLst/>
                <a:uLnTx/>
                <a:uFillTx/>
                <a:latin typeface="Calibri"/>
                <a:ea typeface="+mn-ea"/>
                <a:cs typeface="Calibri"/>
              </a:rPr>
              <a:t>16-BX </a:t>
            </a:r>
            <a:r>
              <a:rPr kumimoji="0" lang="en-US" altLang="zh-CN" sz="2400" b="0" i="0" u="none" strike="noStrike" kern="1200" cap="none" spc="0" normalizeH="0" baseline="0" noProof="0" dirty="0">
                <a:ln>
                  <a:noFill/>
                </a:ln>
                <a:solidFill>
                  <a:prstClr val="black"/>
                </a:solidFill>
                <a:effectLst/>
                <a:uLnTx/>
                <a:uFillTx/>
                <a:latin typeface="Calibri"/>
                <a:ea typeface="+mn-ea"/>
                <a:cs typeface="Calibri"/>
              </a:rPr>
              <a:t>wide </a:t>
            </a:r>
            <a:r>
              <a:rPr kumimoji="0" lang="en-US" altLang="zh-CN" sz="2400" b="0" i="0" u="none" strike="noStrike" kern="1200" cap="none" spc="-50" normalizeH="0" baseline="0" noProof="0" dirty="0" err="1">
                <a:ln>
                  <a:noFill/>
                </a:ln>
                <a:solidFill>
                  <a:prstClr val="black"/>
                </a:solidFill>
                <a:effectLst/>
                <a:uLnTx/>
                <a:uFillTx/>
                <a:latin typeface="Calibri"/>
                <a:ea typeface="+mn-ea"/>
                <a:cs typeface="Calibri"/>
              </a:rPr>
              <a:t>TxLW</a:t>
            </a:r>
            <a:r>
              <a:rPr kumimoji="0" lang="en-US" altLang="zh-CN" sz="2400" b="0" i="0" u="none" strike="noStrike" kern="1200" cap="none" spc="-50" normalizeH="0" baseline="0" noProof="0" dirty="0">
                <a:ln>
                  <a:noFill/>
                </a:ln>
                <a:solidFill>
                  <a:prstClr val="black"/>
                </a:solidFill>
                <a:effectLst/>
                <a:uLnTx/>
                <a:uFillTx/>
                <a:latin typeface="Calibri"/>
                <a:ea typeface="+mn-ea"/>
                <a:cs typeface="Calibri"/>
              </a:rPr>
              <a:t> </a:t>
            </a:r>
            <a:r>
              <a:rPr kumimoji="0" lang="en-US" altLang="zh-CN" sz="2400" b="0" i="0" u="none" strike="noStrike" kern="1200" cap="none" spc="0" normalizeH="0" baseline="0" noProof="0" dirty="0">
                <a:ln>
                  <a:noFill/>
                </a:ln>
                <a:solidFill>
                  <a:prstClr val="black"/>
                </a:solidFill>
                <a:effectLst/>
                <a:uLnTx/>
                <a:uFillTx/>
                <a:latin typeface="Calibri"/>
                <a:ea typeface="+mn-ea"/>
                <a:cs typeface="Calibri"/>
              </a:rPr>
              <a:t>in </a:t>
            </a:r>
            <a:r>
              <a:rPr kumimoji="0" lang="en-US" altLang="zh-CN" sz="2400" b="0" i="0" u="none" strike="noStrike" kern="1200" cap="none" spc="-5" normalizeH="0" baseline="0" noProof="0" dirty="0">
                <a:ln>
                  <a:noFill/>
                </a:ln>
                <a:solidFill>
                  <a:prstClr val="black"/>
                </a:solidFill>
                <a:effectLst/>
                <a:uLnTx/>
                <a:uFillTx/>
                <a:latin typeface="Calibri"/>
                <a:ea typeface="+mn-ea"/>
                <a:cs typeface="Calibri"/>
              </a:rPr>
              <a:t>our  simulation.</a:t>
            </a: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5" name="object 4">
            <a:extLst>
              <a:ext uri="{FF2B5EF4-FFF2-40B4-BE49-F238E27FC236}">
                <a16:creationId xmlns:a16="http://schemas.microsoft.com/office/drawing/2014/main" id="{FA8745C0-8C93-4D4C-86EF-09E5F20EA0D1}"/>
              </a:ext>
            </a:extLst>
          </p:cNvPr>
          <p:cNvSpPr/>
          <p:nvPr/>
        </p:nvSpPr>
        <p:spPr>
          <a:xfrm>
            <a:off x="1031851" y="1032"/>
            <a:ext cx="9599696" cy="96104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矩形 15">
            <a:extLst>
              <a:ext uri="{FF2B5EF4-FFF2-40B4-BE49-F238E27FC236}">
                <a16:creationId xmlns:a16="http://schemas.microsoft.com/office/drawing/2014/main" id="{7B22DC92-B234-466D-9A5E-9FE70BBEA29E}"/>
              </a:ext>
            </a:extLst>
          </p:cNvPr>
          <p:cNvSpPr/>
          <p:nvPr/>
        </p:nvSpPr>
        <p:spPr>
          <a:xfrm>
            <a:off x="978981" y="178914"/>
            <a:ext cx="9576554" cy="645160"/>
          </a:xfrm>
          <a:prstGeom prst="rect">
            <a:avLst/>
          </a:prstGeom>
        </p:spPr>
        <p:txBody>
          <a:bodyPr wrap="square">
            <a:spAutoFit/>
          </a:bodyPr>
          <a:lstStyle/>
          <a:p>
            <a:pPr algn="ctr">
              <a:defRPr/>
            </a:pPr>
            <a:r>
              <a:rPr lang="en-US" altLang="zh-CN" sz="3600" dirty="0">
                <a:solidFill>
                  <a:prstClr val="black"/>
                </a:solidFill>
                <a:latin typeface="Calibri Light" panose="020F0302020204030204" pitchFamily="34" charset="0"/>
                <a:cs typeface="Calibri Light" panose="020F0302020204030204" pitchFamily="34" charset="0"/>
              </a:rPr>
              <a:t>Data transmission mechanism and efficiency study</a:t>
            </a:r>
          </a:p>
        </p:txBody>
      </p:sp>
      <p:sp>
        <p:nvSpPr>
          <p:cNvPr id="17" name="日期占位符 16">
            <a:extLst>
              <a:ext uri="{FF2B5EF4-FFF2-40B4-BE49-F238E27FC236}">
                <a16:creationId xmlns:a16="http://schemas.microsoft.com/office/drawing/2014/main" id="{E13F1553-3923-4EAB-8C11-A3CF1D2F094A}"/>
              </a:ext>
            </a:extLst>
          </p:cNvPr>
          <p:cNvSpPr>
            <a:spLocks noGrp="1"/>
          </p:cNvSpPr>
          <p:nvPr>
            <p:ph type="dt" sz="half" idx="6"/>
          </p:nvPr>
        </p:nvSpPr>
        <p:spPr/>
        <p:txBody>
          <a:bodyPr/>
          <a:lstStyle/>
          <a:p>
            <a:fld id="{D0837014-12B9-40DC-AC24-F8A5A651A5D1}" type="datetime1">
              <a:rPr lang="zh-CN" altLang="en-US" smtClean="0"/>
              <a:t>2021/11/27</a:t>
            </a:fld>
            <a:endParaRPr lang="en-US"/>
          </a:p>
        </p:txBody>
      </p:sp>
      <p:sp>
        <p:nvSpPr>
          <p:cNvPr id="18" name="灯片编号占位符 17">
            <a:extLst>
              <a:ext uri="{FF2B5EF4-FFF2-40B4-BE49-F238E27FC236}">
                <a16:creationId xmlns:a16="http://schemas.microsoft.com/office/drawing/2014/main" id="{EC7DAE6F-4BD7-43CF-8975-1DE807524137}"/>
              </a:ext>
            </a:extLst>
          </p:cNvPr>
          <p:cNvSpPr>
            <a:spLocks noGrp="1"/>
          </p:cNvSpPr>
          <p:nvPr>
            <p:ph type="sldNum" sz="quarter" idx="7"/>
          </p:nvPr>
        </p:nvSpPr>
        <p:spPr/>
        <p:txBody>
          <a:bodyPr/>
          <a:lstStyle/>
          <a:p>
            <a:pPr marL="25400">
              <a:lnSpc>
                <a:spcPts val="1425"/>
              </a:lnSpc>
            </a:pPr>
            <a:fld id="{81D60167-4931-47E6-BA6A-407CBD079E47}" type="slidenum">
              <a:rPr lang="en-US" altLang="zh-CN" spc="-5" smtClean="0"/>
              <a:t>13</a:t>
            </a:fld>
            <a:endParaRPr lang="en-US" altLang="zh-CN" spc="-5" dirty="0"/>
          </a:p>
        </p:txBody>
      </p:sp>
      <p:pic>
        <p:nvPicPr>
          <p:cNvPr id="20" name="图片 19">
            <a:extLst>
              <a:ext uri="{FF2B5EF4-FFF2-40B4-BE49-F238E27FC236}">
                <a16:creationId xmlns:a16="http://schemas.microsoft.com/office/drawing/2014/main" id="{E1D09B8C-12A7-4940-9065-C144A38C24AE}"/>
              </a:ext>
            </a:extLst>
          </p:cNvPr>
          <p:cNvPicPr>
            <a:picLocks noChangeAspect="1"/>
          </p:cNvPicPr>
          <p:nvPr/>
        </p:nvPicPr>
        <p:blipFill rotWithShape="1">
          <a:blip r:embed="rId6">
            <a:extLst>
              <a:ext uri="{28A0092B-C50C-407E-A947-70E740481C1C}">
                <a14:useLocalDpi xmlns:a14="http://schemas.microsoft.com/office/drawing/2010/main" val="0"/>
              </a:ext>
            </a:extLst>
          </a:blip>
          <a:srcRect l="4177" t="9401" r="6995"/>
          <a:stretch/>
        </p:blipFill>
        <p:spPr>
          <a:xfrm>
            <a:off x="227594" y="2902687"/>
            <a:ext cx="6227050" cy="3572541"/>
          </a:xfrm>
          <a:prstGeom prst="rect">
            <a:avLst/>
          </a:prstGeom>
        </p:spPr>
      </p:pic>
      <p:sp>
        <p:nvSpPr>
          <p:cNvPr id="19" name="文本框 18">
            <a:extLst>
              <a:ext uri="{FF2B5EF4-FFF2-40B4-BE49-F238E27FC236}">
                <a16:creationId xmlns:a16="http://schemas.microsoft.com/office/drawing/2014/main" id="{A3B81096-8565-494B-B308-97F8CB915E70}"/>
              </a:ext>
            </a:extLst>
          </p:cNvPr>
          <p:cNvSpPr txBox="1"/>
          <p:nvPr/>
        </p:nvSpPr>
        <p:spPr>
          <a:xfrm>
            <a:off x="6239653" y="2839607"/>
            <a:ext cx="6216360" cy="369332"/>
          </a:xfrm>
          <a:prstGeom prst="rect">
            <a:avLst/>
          </a:prstGeom>
          <a:noFill/>
        </p:spPr>
        <p:txBody>
          <a:bodyPr wrap="square">
            <a:spAutoFit/>
          </a:bodyPr>
          <a:lstStyle/>
          <a:p>
            <a:pPr marL="285750" indent="-285750">
              <a:buFont typeface="Arial" panose="020B0604020202020204" pitchFamily="34" charset="0"/>
              <a:buChar char="•"/>
            </a:pPr>
            <a:r>
              <a:rPr kumimoji="0" lang="en-US" altLang="zh-CN" sz="1800" b="0" i="0" u="none" strike="noStrike" kern="1200" cap="none" spc="-5" normalizeH="0" baseline="0" noProof="0" dirty="0">
                <a:ln>
                  <a:noFill/>
                </a:ln>
                <a:solidFill>
                  <a:prstClr val="black"/>
                </a:solidFill>
                <a:effectLst/>
                <a:uLnTx/>
                <a:uFillTx/>
                <a:latin typeface="Calibri"/>
                <a:ea typeface="+mn-ea"/>
                <a:cs typeface="Calibri"/>
              </a:rPr>
              <a:t>Data bandwidth estimation</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254293"/>
    </mc:Choice>
    <mc:Fallback xmlns="">
      <p:transition spd="slow" advTm="2542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a:spLocks noGrp="1"/>
          </p:cNvSpPr>
          <p:nvPr>
            <p:ph idx="1"/>
          </p:nvPr>
        </p:nvSpPr>
        <p:spPr>
          <a:xfrm>
            <a:off x="0" y="1004845"/>
            <a:ext cx="11518901" cy="5518595"/>
          </a:xfrm>
        </p:spPr>
        <p:txBody>
          <a:bodyPr>
            <a:normAutofit lnSpcReduction="10000"/>
          </a:bodyPr>
          <a:lstStyle/>
          <a:p>
            <a:pPr>
              <a:lnSpc>
                <a:spcPct val="100000"/>
              </a:lnSpc>
              <a:spcAft>
                <a:spcPts val="600"/>
              </a:spcAft>
            </a:pPr>
            <a:r>
              <a:rPr lang="en-US" altLang="zh-CN" sz="2400" dirty="0">
                <a:solidFill>
                  <a:prstClr val="black"/>
                </a:solidFill>
                <a:latin typeface="Calibri" panose="020F0502020204030204" pitchFamily="34" charset="0"/>
                <a:ea typeface="华文楷体" panose="02010600040101010101" pitchFamily="2" charset="-122"/>
                <a:cs typeface="Calibri" panose="020F0502020204030204" pitchFamily="34" charset="0"/>
              </a:rPr>
              <a:t>Purpose</a:t>
            </a:r>
            <a:r>
              <a:rPr lang="zh-CN" altLang="en-US" sz="2400" dirty="0">
                <a:solidFill>
                  <a:prstClr val="black"/>
                </a:solidFill>
                <a:latin typeface="Calibri" panose="020F0502020204030204" pitchFamily="34" charset="0"/>
                <a:ea typeface="华文楷体" panose="02010600040101010101" pitchFamily="2" charset="-122"/>
                <a:cs typeface="Calibri" panose="020F0502020204030204" pitchFamily="34" charset="0"/>
              </a:rPr>
              <a:t>：</a:t>
            </a:r>
            <a:endParaRPr lang="en-US" altLang="zh-CN" sz="2400" dirty="0">
              <a:solidFill>
                <a:prstClr val="black"/>
              </a:solidFill>
              <a:latin typeface="Calibri" panose="020F0502020204030204" pitchFamily="34" charset="0"/>
              <a:ea typeface="华文楷体" panose="02010600040101010101" pitchFamily="2" charset="-122"/>
              <a:cs typeface="Calibri" panose="020F0502020204030204" pitchFamily="34" charset="0"/>
            </a:endParaRPr>
          </a:p>
          <a:p>
            <a:pPr marL="742950" lvl="1" indent="-285750">
              <a:lnSpc>
                <a:spcPct val="110000"/>
              </a:lnSpc>
              <a:spcBef>
                <a:spcPts val="0"/>
              </a:spcBef>
            </a:pPr>
            <a:r>
              <a:rPr lang="en-US" altLang="zh-CN" sz="1800" dirty="0">
                <a:solidFill>
                  <a:prstClr val="black"/>
                </a:solidFill>
                <a:latin typeface="Calibri" panose="020F0502020204030204" pitchFamily="34" charset="0"/>
                <a:ea typeface="华文楷体" panose="02010600040101010101" pitchFamily="2" charset="-122"/>
                <a:cs typeface="Calibri" panose="020F0502020204030204" pitchFamily="34" charset="0"/>
              </a:rPr>
              <a:t>Understanding the basic requirement of FE Board</a:t>
            </a:r>
          </a:p>
          <a:p>
            <a:pPr marL="742950" lvl="1" indent="-285750">
              <a:lnSpc>
                <a:spcPct val="110000"/>
              </a:lnSpc>
              <a:spcBef>
                <a:spcPts val="0"/>
              </a:spcBef>
            </a:pPr>
            <a:r>
              <a:rPr lang="en-US" altLang="zh-CN" sz="1800" dirty="0">
                <a:solidFill>
                  <a:prstClr val="black"/>
                </a:solidFill>
                <a:latin typeface="Calibri" panose="020F0502020204030204" pitchFamily="34" charset="0"/>
                <a:ea typeface="华文楷体" panose="02010600040101010101" pitchFamily="2" charset="-122"/>
                <a:cs typeface="Calibri" panose="020F0502020204030204" pitchFamily="34" charset="0"/>
              </a:rPr>
              <a:t>Verifying back-end board function</a:t>
            </a:r>
          </a:p>
          <a:p>
            <a:pPr lvl="0">
              <a:lnSpc>
                <a:spcPct val="100000"/>
              </a:lnSpc>
              <a:spcAft>
                <a:spcPts val="600"/>
              </a:spcAft>
            </a:pPr>
            <a:r>
              <a:rPr kumimoji="1" lang="en-US" altLang="zh-CN" sz="2400" dirty="0"/>
              <a:t>System setup </a:t>
            </a:r>
            <a:r>
              <a:rPr lang="zh-CN" altLang="en-US" sz="2400" dirty="0">
                <a:solidFill>
                  <a:prstClr val="black"/>
                </a:solidFill>
                <a:latin typeface="Calibri" panose="020F0502020204030204" pitchFamily="34" charset="0"/>
                <a:ea typeface="华文楷体" panose="02010600040101010101" pitchFamily="2" charset="-122"/>
                <a:cs typeface="Calibri" panose="020F0502020204030204" pitchFamily="34" charset="0"/>
              </a:rPr>
              <a:t>：</a:t>
            </a:r>
            <a:endParaRPr lang="en-US" altLang="zh-CN" sz="2400" dirty="0">
              <a:solidFill>
                <a:prstClr val="black"/>
              </a:solidFill>
              <a:latin typeface="Calibri" panose="020F0502020204030204" pitchFamily="34" charset="0"/>
              <a:ea typeface="华文楷体" panose="02010600040101010101" pitchFamily="2" charset="-122"/>
              <a:cs typeface="Calibri" panose="020F0502020204030204" pitchFamily="34" charset="0"/>
            </a:endParaRPr>
          </a:p>
          <a:p>
            <a:pPr lvl="1">
              <a:lnSpc>
                <a:spcPct val="100000"/>
              </a:lnSpc>
              <a:spcBef>
                <a:spcPts val="600"/>
              </a:spcBef>
            </a:pPr>
            <a:r>
              <a:rPr lang="en-US" altLang="zh-CN" sz="1800" dirty="0">
                <a:solidFill>
                  <a:prstClr val="black"/>
                </a:solidFill>
                <a:latin typeface="Calibri" panose="020F0502020204030204" pitchFamily="34" charset="0"/>
                <a:cs typeface="Calibri" panose="020F0502020204030204" pitchFamily="34" charset="0"/>
              </a:rPr>
              <a:t>2 boards are used</a:t>
            </a:r>
          </a:p>
          <a:p>
            <a:pPr marL="457200" lvl="1" indent="0">
              <a:lnSpc>
                <a:spcPct val="100000"/>
              </a:lnSpc>
              <a:spcBef>
                <a:spcPts val="600"/>
              </a:spcBef>
              <a:buNone/>
            </a:pPr>
            <a:r>
              <a:rPr lang="en-US" altLang="zh-CN" sz="1800" dirty="0">
                <a:solidFill>
                  <a:prstClr val="black"/>
                </a:solidFill>
                <a:latin typeface="Calibri" panose="020F0502020204030204" pitchFamily="34" charset="0"/>
                <a:cs typeface="Calibri" panose="020F0502020204030204" pitchFamily="34" charset="0"/>
              </a:rPr>
              <a:t>	- one acts as FEB emulator</a:t>
            </a:r>
          </a:p>
          <a:p>
            <a:pPr marL="457200" lvl="1" indent="0">
              <a:lnSpc>
                <a:spcPct val="100000"/>
              </a:lnSpc>
              <a:spcBef>
                <a:spcPts val="600"/>
              </a:spcBef>
              <a:buNone/>
            </a:pPr>
            <a:r>
              <a:rPr lang="en-US" altLang="zh-CN" sz="1800" dirty="0">
                <a:solidFill>
                  <a:prstClr val="black"/>
                </a:solidFill>
                <a:latin typeface="Calibri" panose="020F0502020204030204" pitchFamily="34" charset="0"/>
                <a:cs typeface="Calibri" panose="020F0502020204030204" pitchFamily="34" charset="0"/>
              </a:rPr>
              <a:t>	- one acts as BEB</a:t>
            </a:r>
          </a:p>
          <a:p>
            <a:pPr lvl="1">
              <a:lnSpc>
                <a:spcPct val="100000"/>
              </a:lnSpc>
              <a:spcBef>
                <a:spcPts val="600"/>
              </a:spcBef>
            </a:pPr>
            <a:r>
              <a:rPr lang="en-US" altLang="zh-CN" sz="1800" dirty="0">
                <a:solidFill>
                  <a:prstClr val="black"/>
                </a:solidFill>
                <a:latin typeface="Calibri" panose="020F0502020204030204" pitchFamily="34" charset="0"/>
                <a:cs typeface="Calibri" panose="020F0502020204030204" pitchFamily="34" charset="0"/>
              </a:rPr>
              <a:t>Power supply</a:t>
            </a:r>
          </a:p>
          <a:p>
            <a:pPr lvl="1">
              <a:lnSpc>
                <a:spcPct val="100000"/>
              </a:lnSpc>
              <a:spcBef>
                <a:spcPts val="600"/>
              </a:spcBef>
            </a:pPr>
            <a:r>
              <a:rPr lang="en-US" altLang="zh-CN" sz="1800" dirty="0">
                <a:solidFill>
                  <a:prstClr val="black"/>
                </a:solidFill>
                <a:latin typeface="Calibri" panose="020F0502020204030204" pitchFamily="34" charset="0"/>
                <a:cs typeface="Calibri" panose="020F0502020204030204" pitchFamily="34" charset="0"/>
              </a:rPr>
              <a:t>Fan</a:t>
            </a:r>
          </a:p>
          <a:p>
            <a:pPr lvl="1">
              <a:lnSpc>
                <a:spcPct val="100000"/>
              </a:lnSpc>
              <a:spcBef>
                <a:spcPts val="600"/>
              </a:spcBef>
            </a:pPr>
            <a:r>
              <a:rPr lang="en-US" altLang="zh-CN" sz="1800" dirty="0">
                <a:solidFill>
                  <a:prstClr val="black"/>
                </a:solidFill>
                <a:latin typeface="Calibri" panose="020F0502020204030204" pitchFamily="34" charset="0"/>
                <a:cs typeface="Calibri" panose="020F0502020204030204" pitchFamily="34" charset="0"/>
              </a:rPr>
              <a:t>PC- desktop</a:t>
            </a:r>
          </a:p>
          <a:p>
            <a:pPr marL="457200" lvl="1" indent="0">
              <a:lnSpc>
                <a:spcPct val="100000"/>
              </a:lnSpc>
              <a:spcBef>
                <a:spcPts val="600"/>
              </a:spcBef>
              <a:buNone/>
            </a:pPr>
            <a:r>
              <a:rPr lang="en-US" altLang="zh-CN" sz="1800" dirty="0">
                <a:solidFill>
                  <a:prstClr val="black"/>
                </a:solidFill>
                <a:latin typeface="Calibri" panose="020F0502020204030204" pitchFamily="34" charset="0"/>
                <a:cs typeface="Calibri" panose="020F0502020204030204" pitchFamily="34" charset="0"/>
              </a:rPr>
              <a:t>	- 1Gb-link and 10Gb-link Hardware</a:t>
            </a:r>
          </a:p>
          <a:p>
            <a:pPr marL="457200" lvl="1" indent="0">
              <a:lnSpc>
                <a:spcPct val="100000"/>
              </a:lnSpc>
              <a:spcBef>
                <a:spcPts val="600"/>
              </a:spcBef>
              <a:buNone/>
            </a:pPr>
            <a:r>
              <a:rPr lang="en-US" altLang="zh-CN" sz="1800" dirty="0">
                <a:solidFill>
                  <a:prstClr val="black"/>
                </a:solidFill>
                <a:latin typeface="Calibri" panose="020F0502020204030204" pitchFamily="34" charset="0"/>
                <a:cs typeface="Calibri" panose="020F0502020204030204" pitchFamily="34" charset="0"/>
              </a:rPr>
              <a:t>	- Slow control software</a:t>
            </a:r>
          </a:p>
          <a:p>
            <a:pPr marL="457200" lvl="1" indent="0">
              <a:lnSpc>
                <a:spcPct val="100000"/>
              </a:lnSpc>
              <a:spcBef>
                <a:spcPts val="600"/>
              </a:spcBef>
              <a:buNone/>
            </a:pPr>
            <a:r>
              <a:rPr lang="en-US" altLang="zh-CN" sz="1800" dirty="0">
                <a:solidFill>
                  <a:prstClr val="black"/>
                </a:solidFill>
                <a:latin typeface="Calibri" panose="020F0502020204030204" pitchFamily="34" charset="0"/>
                <a:cs typeface="Calibri" panose="020F0502020204030204" pitchFamily="34" charset="0"/>
              </a:rPr>
              <a:t>	- DAQ software</a:t>
            </a:r>
          </a:p>
          <a:p>
            <a:pPr lvl="1">
              <a:lnSpc>
                <a:spcPct val="100000"/>
              </a:lnSpc>
              <a:spcBef>
                <a:spcPts val="600"/>
              </a:spcBef>
            </a:pPr>
            <a:r>
              <a:rPr lang="en-US" altLang="zh-CN" sz="1800" dirty="0">
                <a:solidFill>
                  <a:prstClr val="black"/>
                </a:solidFill>
                <a:latin typeface="Calibri" panose="020F0502020204030204" pitchFamily="34" charset="0"/>
                <a:cs typeface="Calibri" panose="020F0502020204030204" pitchFamily="34" charset="0"/>
              </a:rPr>
              <a:t>PC- laptop</a:t>
            </a:r>
          </a:p>
          <a:p>
            <a:pPr marL="457200" lvl="1" indent="0">
              <a:lnSpc>
                <a:spcPct val="100000"/>
              </a:lnSpc>
              <a:spcBef>
                <a:spcPts val="600"/>
              </a:spcBef>
              <a:buNone/>
            </a:pPr>
            <a:r>
              <a:rPr lang="en-US" altLang="zh-CN" sz="1800" dirty="0">
                <a:solidFill>
                  <a:prstClr val="black"/>
                </a:solidFill>
                <a:latin typeface="Calibri" panose="020F0502020204030204" pitchFamily="34" charset="0"/>
                <a:cs typeface="Calibri" panose="020F0502020204030204" pitchFamily="34" charset="0"/>
              </a:rPr>
              <a:t>	- Check firmware algorithm</a:t>
            </a:r>
          </a:p>
          <a:p>
            <a:pPr lvl="1">
              <a:lnSpc>
                <a:spcPct val="100000"/>
              </a:lnSpc>
              <a:spcAft>
                <a:spcPts val="600"/>
              </a:spcAft>
            </a:pPr>
            <a:endParaRPr lang="en-US" altLang="zh-CN" sz="2000" dirty="0">
              <a:solidFill>
                <a:prstClr val="black"/>
              </a:solidFill>
              <a:latin typeface="Calibri" panose="020F0502020204030204" pitchFamily="34" charset="0"/>
              <a:ea typeface="华文楷体" panose="02010600040101010101" pitchFamily="2" charset="-122"/>
              <a:cs typeface="Calibri" panose="020F0502020204030204" pitchFamily="34" charset="0"/>
            </a:endParaRPr>
          </a:p>
          <a:p>
            <a:pPr marL="457200" lvl="1" indent="0">
              <a:lnSpc>
                <a:spcPct val="110000"/>
              </a:lnSpc>
              <a:spcBef>
                <a:spcPts val="0"/>
              </a:spcBef>
              <a:buNone/>
            </a:pPr>
            <a:endParaRPr lang="en-US" altLang="zh-CN" sz="1800" dirty="0">
              <a:solidFill>
                <a:prstClr val="black"/>
              </a:solidFill>
              <a:latin typeface="Calibri" panose="020F0502020204030204" pitchFamily="34" charset="0"/>
              <a:ea typeface="华文楷体" panose="02010600040101010101" pitchFamily="2" charset="-122"/>
              <a:cs typeface="Calibri" panose="020F0502020204030204" pitchFamily="34" charset="0"/>
            </a:endParaRPr>
          </a:p>
          <a:p>
            <a:pPr marL="742950" lvl="1" indent="-285750">
              <a:lnSpc>
                <a:spcPct val="110000"/>
              </a:lnSpc>
              <a:spcBef>
                <a:spcPts val="0"/>
              </a:spcBef>
            </a:pPr>
            <a:endParaRPr lang="en-US" altLang="zh-CN" dirty="0">
              <a:solidFill>
                <a:prstClr val="black"/>
              </a:solidFill>
              <a:latin typeface="Calibri" panose="020F0502020204030204" pitchFamily="34" charset="0"/>
              <a:ea typeface="华文楷体" panose="02010600040101010101" pitchFamily="2" charset="-122"/>
              <a:cs typeface="Calibri" panose="020F0502020204030204" pitchFamily="34" charset="0"/>
            </a:endParaRPr>
          </a:p>
        </p:txBody>
      </p:sp>
      <p:sp>
        <p:nvSpPr>
          <p:cNvPr id="125" name="object 2"/>
          <p:cNvSpPr/>
          <p:nvPr/>
        </p:nvSpPr>
        <p:spPr>
          <a:xfrm>
            <a:off x="10737539" y="84125"/>
            <a:ext cx="877153" cy="21380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3"/>
          <p:cNvSpPr/>
          <p:nvPr/>
        </p:nvSpPr>
        <p:spPr>
          <a:xfrm>
            <a:off x="10790661" y="40329"/>
            <a:ext cx="1388506" cy="9217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4"/>
          <p:cNvSpPr/>
          <p:nvPr/>
        </p:nvSpPr>
        <p:spPr>
          <a:xfrm>
            <a:off x="998376" y="0"/>
            <a:ext cx="9599696" cy="96104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5"/>
          <p:cNvSpPr txBox="1">
            <a:spLocks/>
          </p:cNvSpPr>
          <p:nvPr/>
        </p:nvSpPr>
        <p:spPr>
          <a:xfrm>
            <a:off x="1363795" y="145307"/>
            <a:ext cx="8856386"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1" lang="en-US" altLang="zh-CN" sz="4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FEE emulator to BEB </a:t>
            </a:r>
            <a:r>
              <a:rPr kumimoji="0" lang="en-US" altLang="zh-CN" sz="4000" b="0" i="0" u="none" strike="noStrike" kern="1200" cap="none" spc="-2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j-cs"/>
              </a:rPr>
              <a:t>test system</a:t>
            </a:r>
          </a:p>
        </p:txBody>
      </p:sp>
      <p:pic>
        <p:nvPicPr>
          <p:cNvPr id="129" name="图片 128"/>
          <p:cNvPicPr>
            <a:picLocks noChangeAspect="1"/>
          </p:cNvPicPr>
          <p:nvPr/>
        </p:nvPicPr>
        <p:blipFill>
          <a:blip r:embed="rId6"/>
          <a:stretch>
            <a:fillRect/>
          </a:stretch>
        </p:blipFill>
        <p:spPr>
          <a:xfrm>
            <a:off x="-47737" y="1"/>
            <a:ext cx="1010538" cy="977586"/>
          </a:xfrm>
          <a:prstGeom prst="rect">
            <a:avLst/>
          </a:prstGeom>
        </p:spPr>
      </p:pic>
      <p:sp>
        <p:nvSpPr>
          <p:cNvPr id="122" name="日期占位符 3"/>
          <p:cNvSpPr>
            <a:spLocks noGrp="1"/>
          </p:cNvSpPr>
          <p:nvPr>
            <p:ph type="dt" sz="half" idx="10"/>
          </p:nvPr>
        </p:nvSpPr>
        <p:spPr>
          <a:xfrm>
            <a:off x="88900" y="6472462"/>
            <a:ext cx="2743200" cy="365125"/>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fld id="{53A9A516-054A-4B6A-A138-509F314DB0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0" name="灯片编号占位符 4"/>
          <p:cNvSpPr>
            <a:spLocks noGrp="1"/>
          </p:cNvSpPr>
          <p:nvPr>
            <p:ph type="sldNum" sz="quarter" idx="12"/>
          </p:nvPr>
        </p:nvSpPr>
        <p:spPr>
          <a:xfrm>
            <a:off x="9309100" y="6472462"/>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9B9E72B-CB9B-4888-97D4-40FCA2E9E7A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79" name="组合 78"/>
          <p:cNvGrpSpPr/>
          <p:nvPr/>
        </p:nvGrpSpPr>
        <p:grpSpPr>
          <a:xfrm>
            <a:off x="6641060" y="1202774"/>
            <a:ext cx="5336079" cy="930380"/>
            <a:chOff x="2208588" y="2171242"/>
            <a:chExt cx="6439858" cy="1173020"/>
          </a:xfrm>
        </p:grpSpPr>
        <p:sp>
          <p:nvSpPr>
            <p:cNvPr id="80" name="图文框 79"/>
            <p:cNvSpPr/>
            <p:nvPr/>
          </p:nvSpPr>
          <p:spPr>
            <a:xfrm>
              <a:off x="6000667" y="2171242"/>
              <a:ext cx="2647779" cy="1173020"/>
            </a:xfrm>
            <a:prstGeom prst="fram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GBT-FPGA</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sp>
          <p:nvSpPr>
            <p:cNvPr id="81" name="矩形 80"/>
            <p:cNvSpPr/>
            <p:nvPr/>
          </p:nvSpPr>
          <p:spPr>
            <a:xfrm>
              <a:off x="2208588" y="2206543"/>
              <a:ext cx="2052734" cy="11092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FEE Emulator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GBT-FPGA</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2" name="文本框 81"/>
            <p:cNvSpPr txBox="1"/>
            <p:nvPr/>
          </p:nvSpPr>
          <p:spPr>
            <a:xfrm>
              <a:off x="4630986" y="2346196"/>
              <a:ext cx="1000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GBT link </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83" name="直接箭头连接符 82"/>
            <p:cNvCxnSpPr>
              <a:stCxn id="81" idx="3"/>
              <a:endCxn id="80" idx="1"/>
            </p:cNvCxnSpPr>
            <p:nvPr/>
          </p:nvCxnSpPr>
          <p:spPr>
            <a:xfrm flipV="1">
              <a:off x="4261322" y="2757752"/>
              <a:ext cx="1739345" cy="339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9" name="组合 148"/>
          <p:cNvGrpSpPr/>
          <p:nvPr/>
        </p:nvGrpSpPr>
        <p:grpSpPr>
          <a:xfrm>
            <a:off x="4639597" y="2736757"/>
            <a:ext cx="7550766" cy="3371749"/>
            <a:chOff x="4639597" y="2736757"/>
            <a:chExt cx="7550766" cy="3371749"/>
          </a:xfrm>
        </p:grpSpPr>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1060" y="3416562"/>
              <a:ext cx="3600000" cy="2025000"/>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9167" y="3421333"/>
              <a:ext cx="3600000" cy="2025000"/>
            </a:xfrm>
            <a:prstGeom prst="rect">
              <a:avLst/>
            </a:prstGeom>
          </p:spPr>
        </p:pic>
        <p:cxnSp>
          <p:nvCxnSpPr>
            <p:cNvPr id="5" name="直接箭头连接符 4"/>
            <p:cNvCxnSpPr/>
            <p:nvPr/>
          </p:nvCxnSpPr>
          <p:spPr>
            <a:xfrm flipH="1" flipV="1">
              <a:off x="5257800" y="3119718"/>
              <a:ext cx="134471"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14409" y="2736757"/>
              <a:ext cx="886781"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12V-DC</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88" name="直接箭头连接符 87"/>
            <p:cNvCxnSpPr/>
            <p:nvPr/>
          </p:nvCxnSpPr>
          <p:spPr>
            <a:xfrm flipH="1">
              <a:off x="5082988" y="4518660"/>
              <a:ext cx="242047" cy="1233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4639597" y="5739174"/>
              <a:ext cx="1559145"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Fiber(MPO-LC)</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92" name="直接箭头连接符 91"/>
            <p:cNvCxnSpPr>
              <a:stCxn id="85" idx="0"/>
              <a:endCxn id="97" idx="2"/>
            </p:cNvCxnSpPr>
            <p:nvPr/>
          </p:nvCxnSpPr>
          <p:spPr>
            <a:xfrm flipH="1" flipV="1">
              <a:off x="6612001" y="3108567"/>
              <a:ext cx="352653" cy="10995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533425" y="4208107"/>
              <a:ext cx="862457" cy="45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7" name="文本框 96"/>
            <p:cNvSpPr txBox="1"/>
            <p:nvPr/>
          </p:nvSpPr>
          <p:spPr>
            <a:xfrm>
              <a:off x="6338528" y="2739235"/>
              <a:ext cx="546945"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BEB</a:t>
              </a:r>
            </a:p>
          </p:txBody>
        </p:sp>
        <p:sp>
          <p:nvSpPr>
            <p:cNvPr id="98" name="矩形 97"/>
            <p:cNvSpPr/>
            <p:nvPr/>
          </p:nvSpPr>
          <p:spPr>
            <a:xfrm>
              <a:off x="6338528" y="4770120"/>
              <a:ext cx="1164931" cy="6485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9" name="直接箭头连接符 98"/>
            <p:cNvCxnSpPr>
              <a:stCxn id="98" idx="2"/>
              <a:endCxn id="105" idx="0"/>
            </p:cNvCxnSpPr>
            <p:nvPr/>
          </p:nvCxnSpPr>
          <p:spPr>
            <a:xfrm>
              <a:off x="6920994" y="5418701"/>
              <a:ext cx="325609" cy="305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6532882" y="5724443"/>
              <a:ext cx="1427442"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FEE emulator</a:t>
              </a: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110" name="直接箭头连接符 109"/>
            <p:cNvCxnSpPr>
              <a:endCxn id="112" idx="2"/>
            </p:cNvCxnSpPr>
            <p:nvPr/>
          </p:nvCxnSpPr>
          <p:spPr>
            <a:xfrm flipH="1" flipV="1">
              <a:off x="7557076" y="3106089"/>
              <a:ext cx="15133" cy="1095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7298736" y="2736757"/>
              <a:ext cx="516680"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Fan</a:t>
              </a:r>
            </a:p>
          </p:txBody>
        </p:sp>
        <p:cxnSp>
          <p:nvCxnSpPr>
            <p:cNvPr id="115" name="直接箭头连接符 114"/>
            <p:cNvCxnSpPr>
              <a:endCxn id="138" idx="0"/>
            </p:cNvCxnSpPr>
            <p:nvPr/>
          </p:nvCxnSpPr>
          <p:spPr>
            <a:xfrm flipH="1">
              <a:off x="11171264" y="5144116"/>
              <a:ext cx="125877" cy="5803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endCxn id="123" idx="0"/>
            </p:cNvCxnSpPr>
            <p:nvPr/>
          </p:nvCxnSpPr>
          <p:spPr>
            <a:xfrm flipH="1">
              <a:off x="9175334" y="5353050"/>
              <a:ext cx="55957" cy="371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8545995" y="5724443"/>
              <a:ext cx="125867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1Gb-link,SC</a:t>
              </a:r>
            </a:p>
          </p:txBody>
        </p:sp>
        <p:sp>
          <p:nvSpPr>
            <p:cNvPr id="131" name="文本框 130"/>
            <p:cNvSpPr txBox="1"/>
            <p:nvPr/>
          </p:nvSpPr>
          <p:spPr>
            <a:xfrm>
              <a:off x="8411116" y="2737530"/>
              <a:ext cx="1571712"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10Gb-link,DAQ</a:t>
              </a:r>
            </a:p>
          </p:txBody>
        </p:sp>
        <p:cxnSp>
          <p:nvCxnSpPr>
            <p:cNvPr id="132" name="直接箭头连接符 131"/>
            <p:cNvCxnSpPr>
              <a:endCxn id="141" idx="2"/>
            </p:cNvCxnSpPr>
            <p:nvPr/>
          </p:nvCxnSpPr>
          <p:spPr>
            <a:xfrm flipH="1" flipV="1">
              <a:off x="10799396" y="3108829"/>
              <a:ext cx="91744" cy="655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8" name="文本框 137"/>
            <p:cNvSpPr txBox="1"/>
            <p:nvPr/>
          </p:nvSpPr>
          <p:spPr>
            <a:xfrm>
              <a:off x="10187372" y="5724443"/>
              <a:ext cx="1967783"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Check Board status</a:t>
              </a: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41" name="文本框 140"/>
            <p:cNvSpPr txBox="1"/>
            <p:nvPr/>
          </p:nvSpPr>
          <p:spPr>
            <a:xfrm>
              <a:off x="10402524" y="2739497"/>
              <a:ext cx="793743"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SC-SW</a:t>
              </a:r>
            </a:p>
          </p:txBody>
        </p:sp>
        <p:sp>
          <p:nvSpPr>
            <p:cNvPr id="142" name="文本框 141"/>
            <p:cNvSpPr txBox="1"/>
            <p:nvPr/>
          </p:nvSpPr>
          <p:spPr>
            <a:xfrm>
              <a:off x="11200605" y="2742296"/>
              <a:ext cx="98975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DAQ-SW</a:t>
              </a:r>
            </a:p>
          </p:txBody>
        </p:sp>
        <p:cxnSp>
          <p:nvCxnSpPr>
            <p:cNvPr id="143" name="直接箭头连接符 142"/>
            <p:cNvCxnSpPr/>
            <p:nvPr/>
          </p:nvCxnSpPr>
          <p:spPr>
            <a:xfrm flipH="1" flipV="1">
              <a:off x="9349372" y="3259262"/>
              <a:ext cx="509003" cy="604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a:endCxn id="142" idx="2"/>
            </p:cNvCxnSpPr>
            <p:nvPr/>
          </p:nvCxnSpPr>
          <p:spPr>
            <a:xfrm flipV="1">
              <a:off x="11523239" y="3111628"/>
              <a:ext cx="172245" cy="652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0310047"/>
      </p:ext>
    </p:extLst>
  </p:cSld>
  <p:clrMapOvr>
    <a:masterClrMapping/>
  </p:clrMapOvr>
  <mc:AlternateContent xmlns:mc="http://schemas.openxmlformats.org/markup-compatibility/2006" xmlns:p14="http://schemas.microsoft.com/office/powerpoint/2010/main">
    <mc:Choice Requires="p14">
      <p:transition spd="slow" p14:dur="2000" advTm="404"/>
    </mc:Choice>
    <mc:Fallback xmlns="">
      <p:transition spd="slow" advTm="4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bject 2"/>
          <p:cNvSpPr/>
          <p:nvPr/>
        </p:nvSpPr>
        <p:spPr>
          <a:xfrm>
            <a:off x="10737539" y="84125"/>
            <a:ext cx="877153" cy="21380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3"/>
          <p:cNvSpPr/>
          <p:nvPr/>
        </p:nvSpPr>
        <p:spPr>
          <a:xfrm>
            <a:off x="10790661" y="40329"/>
            <a:ext cx="1388506" cy="9217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4"/>
          <p:cNvSpPr/>
          <p:nvPr/>
        </p:nvSpPr>
        <p:spPr>
          <a:xfrm>
            <a:off x="998376" y="0"/>
            <a:ext cx="9599696" cy="96104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5"/>
          <p:cNvSpPr txBox="1">
            <a:spLocks/>
          </p:cNvSpPr>
          <p:nvPr/>
        </p:nvSpPr>
        <p:spPr>
          <a:xfrm>
            <a:off x="1363795" y="145307"/>
            <a:ext cx="8856386"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1" lang="en-US" altLang="zh-CN" sz="4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FEE emulator to BEB test results</a:t>
            </a:r>
            <a:endParaRPr kumimoji="0" lang="en-US" altLang="zh-CN" sz="4000" b="0" i="0" u="none" strike="noStrike" kern="1200" cap="none" spc="-2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j-cs"/>
            </a:endParaRPr>
          </a:p>
        </p:txBody>
      </p:sp>
      <p:pic>
        <p:nvPicPr>
          <p:cNvPr id="129" name="图片 128"/>
          <p:cNvPicPr>
            <a:picLocks noChangeAspect="1"/>
          </p:cNvPicPr>
          <p:nvPr/>
        </p:nvPicPr>
        <p:blipFill>
          <a:blip r:embed="rId6"/>
          <a:stretch>
            <a:fillRect/>
          </a:stretch>
        </p:blipFill>
        <p:spPr>
          <a:xfrm>
            <a:off x="-47737" y="1"/>
            <a:ext cx="1010538" cy="977586"/>
          </a:xfrm>
          <a:prstGeom prst="rect">
            <a:avLst/>
          </a:prstGeom>
        </p:spPr>
      </p:pic>
      <p:sp>
        <p:nvSpPr>
          <p:cNvPr id="122" name="日期占位符 3"/>
          <p:cNvSpPr>
            <a:spLocks noGrp="1"/>
          </p:cNvSpPr>
          <p:nvPr>
            <p:ph type="dt" sz="half" idx="10"/>
          </p:nvPr>
        </p:nvSpPr>
        <p:spPr>
          <a:xfrm>
            <a:off x="88900" y="6472462"/>
            <a:ext cx="2743200" cy="365125"/>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fld id="{1E558CBA-1D55-4B55-BE90-30313D6F85B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0" name="灯片编号占位符 4"/>
          <p:cNvSpPr>
            <a:spLocks noGrp="1"/>
          </p:cNvSpPr>
          <p:nvPr>
            <p:ph type="sldNum" sz="quarter" idx="12"/>
          </p:nvPr>
        </p:nvSpPr>
        <p:spPr>
          <a:xfrm>
            <a:off x="9309100" y="6472462"/>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9B9E72B-CB9B-4888-97D4-40FCA2E9E7A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9" name="ZoneTexte 4"/>
          <p:cNvSpPr txBox="1"/>
          <p:nvPr/>
        </p:nvSpPr>
        <p:spPr>
          <a:xfrm>
            <a:off x="188259" y="1187234"/>
            <a:ext cx="10731835" cy="5247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Test List done  in Beijing/CERN</a:t>
            </a:r>
          </a:p>
          <a:p>
            <a:pPr marL="698500" marR="0" lvl="1"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Check GBT link establish status between FEE emulator and BE board	</a:t>
            </a:r>
            <a:r>
              <a:rPr kumimoji="0" lang="zh-CN" altLang="en-US"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698500" marR="0" lvl="1"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GBT link Long time stability test( &gt; 2 days)		</a:t>
            </a:r>
            <a:r>
              <a:rPr kumimoji="0" lang="zh-CN" altLang="en-US"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698500" marR="0" lvl="1"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lang="en-US" altLang="zh-CN" sz="2000" dirty="0">
                <a:solidFill>
                  <a:prstClr val="black"/>
                </a:solidFill>
                <a:latin typeface="Calibri" panose="020F0502020204030204" pitchFamily="34" charset="0"/>
                <a:ea typeface="宋体" panose="02010600030101010101" pitchFamily="2" charset="-122"/>
                <a:cs typeface="Calibri" panose="020F0502020204030204" pitchFamily="34" charset="0"/>
              </a:rPr>
              <a:t>Bit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Error rate test between FEE emulator and BE board	</a:t>
            </a:r>
            <a:r>
              <a:rPr kumimoji="0" lang="zh-CN" altLang="en-US"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endPar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1155700" marR="0" lvl="2"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FEE emulator send pseudo-random data and BE check the data</a:t>
            </a:r>
            <a:r>
              <a:rPr kumimoji="0" lang="en-US" altLang="zh-CN"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p>
          <a:p>
            <a:pPr marL="1612900" lvl="3" indent="-228600">
              <a:spcBef>
                <a:spcPts val="309"/>
              </a:spcBef>
              <a:buFont typeface="Arial"/>
              <a:buChar char="•"/>
              <a:tabLst>
                <a:tab pos="241300" algn="l"/>
              </a:tabLst>
              <a:defRPr/>
            </a:pPr>
            <a:r>
              <a:rPr lang="en-US" altLang="zh-CN" sz="2000" dirty="0">
                <a:latin typeface="Calibri" panose="020F0502020204030204" charset="0"/>
                <a:ea typeface="等线" panose="02010600030101010101" pitchFamily="2" charset="-122"/>
                <a:cs typeface="Calibri" panose="020F0502020204030204" charset="0"/>
              </a:rPr>
              <a:t>BER is better than 8E-16. </a:t>
            </a:r>
            <a:r>
              <a:rPr kumimoji="0" lang="en-US" altLang="zh-CN"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p>
          <a:p>
            <a:pPr marL="698500" marR="0" lvl="1"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Slow control frame write and read check	</a:t>
            </a:r>
            <a:r>
              <a:rPr kumimoji="0" lang="zh-CN" altLang="en-US"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endPar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1155700" marR="0" lvl="2"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Write and read a custom address</a:t>
            </a:r>
          </a:p>
          <a:p>
            <a:pPr marL="1155700" marR="0" lvl="2"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Single frame mode</a:t>
            </a:r>
          </a:p>
          <a:p>
            <a:pPr marL="1155700" marR="0" lvl="2"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Burst mode</a:t>
            </a:r>
          </a:p>
          <a:p>
            <a:pPr marL="698500" marR="0" lvl="1"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Slow control frame repeatedly write and read check	</a:t>
            </a:r>
            <a:r>
              <a:rPr kumimoji="0" lang="zh-CN" altLang="en-US"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endPar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698500" marR="0" lvl="1"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GBT SCA write/read test	</a:t>
            </a:r>
            <a:r>
              <a:rPr kumimoji="0" lang="zh-CN" altLang="en-US"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endPar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698500" marR="0" lvl="1"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Data process algorithm check 	</a:t>
            </a:r>
            <a:r>
              <a:rPr kumimoji="0" lang="zh-CN" altLang="en-US"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endPar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1155700" marR="0" lvl="2"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Check DEMUX, cluster finding, and angle conversion algorithm</a:t>
            </a:r>
          </a:p>
          <a:p>
            <a:pPr marL="1155700" marR="0" lvl="2"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Check data package and upload algorithm</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79991"/>
      </p:ext>
    </p:extLst>
  </p:cSld>
  <p:clrMapOvr>
    <a:masterClrMapping/>
  </p:clrMapOvr>
  <mc:AlternateContent xmlns:mc="http://schemas.openxmlformats.org/markup-compatibility/2006" xmlns:p14="http://schemas.microsoft.com/office/powerpoint/2010/main">
    <mc:Choice Requires="p14">
      <p:transition spd="slow" p14:dur="2000" advTm="55529"/>
    </mc:Choice>
    <mc:Fallback xmlns="">
      <p:transition spd="slow" advTm="5552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9" name="矩形 18"/>
          <p:cNvSpPr/>
          <p:nvPr/>
        </p:nvSpPr>
        <p:spPr>
          <a:xfrm>
            <a:off x="978981" y="192884"/>
            <a:ext cx="9576554" cy="645160"/>
          </a:xfrm>
          <a:prstGeom prst="rect">
            <a:avLst/>
          </a:prstGeom>
        </p:spPr>
        <p:txBody>
          <a:bodyPr wrap="square">
            <a:spAutoFit/>
          </a:bodyPr>
          <a:lstStyle/>
          <a:p>
            <a:pPr lvl="0" algn="ctr">
              <a:defRPr/>
            </a:pPr>
            <a:r>
              <a:rPr lang="en-US" altLang="zh-CN" sz="3600" dirty="0">
                <a:solidFill>
                  <a:prstClr val="black"/>
                </a:solidFill>
                <a:latin typeface="+mj-lt"/>
              </a:rPr>
              <a:t>Summary</a:t>
            </a:r>
          </a:p>
        </p:txBody>
      </p:sp>
      <p:sp>
        <p:nvSpPr>
          <p:cNvPr id="6" name="文本框 5"/>
          <p:cNvSpPr txBox="1"/>
          <p:nvPr/>
        </p:nvSpPr>
        <p:spPr>
          <a:xfrm>
            <a:off x="303565" y="1263398"/>
            <a:ext cx="11753755" cy="3539430"/>
          </a:xfrm>
          <a:prstGeom prst="rect">
            <a:avLst/>
          </a:prstGeom>
          <a:noFill/>
        </p:spPr>
        <p:txBody>
          <a:bodyPr wrap="square" rtlCol="0">
            <a:spAutoFit/>
          </a:bodyPr>
          <a:lstStyle/>
          <a:p>
            <a:pPr marL="285750" lvl="0" indent="-285750" algn="l">
              <a:buFont typeface="Arial" panose="020B0604020202020204" pitchFamily="34" charset="0"/>
              <a:buChar char="•"/>
            </a:pPr>
            <a:r>
              <a:rPr lang="en-US" altLang="zh-CN" sz="2400" dirty="0">
                <a:cs typeface="+mn-lt"/>
              </a:rPr>
              <a:t>Software simulation has been done. </a:t>
            </a:r>
          </a:p>
          <a:p>
            <a:pPr marL="742950" lvl="1" indent="-285750" algn="l">
              <a:buFont typeface="Arial" panose="020B0604020202020204" pitchFamily="34" charset="0"/>
              <a:buChar char="•"/>
            </a:pPr>
            <a:r>
              <a:rPr lang="en-US" altLang="zh-CN" sz="2000" dirty="0" err="1">
                <a:cs typeface="+mn-lt"/>
              </a:rPr>
              <a:t>iRPC</a:t>
            </a:r>
            <a:r>
              <a:rPr lang="en-US" altLang="zh-CN" sz="2000" dirty="0">
                <a:cs typeface="+mn-lt"/>
              </a:rPr>
              <a:t> data source</a:t>
            </a:r>
            <a:endParaRPr lang="zh-CN" altLang="en-US" sz="2000" dirty="0">
              <a:cs typeface="+mn-lt"/>
            </a:endParaRPr>
          </a:p>
          <a:p>
            <a:pPr marL="285750" lvl="0" indent="-285750" algn="l">
              <a:buFont typeface="Arial" panose="020B0604020202020204" pitchFamily="34" charset="0"/>
              <a:buChar char="•"/>
            </a:pPr>
            <a:r>
              <a:rPr lang="en-US" altLang="zh-CN" sz="2400" dirty="0">
                <a:cs typeface="+mn-lt"/>
              </a:rPr>
              <a:t>Cl</a:t>
            </a:r>
            <a:r>
              <a:rPr lang="zh-CN" altLang="en-US" sz="2400" dirty="0">
                <a:cs typeface="+mn-lt"/>
              </a:rPr>
              <a:t>ock requirement of FEE </a:t>
            </a:r>
            <a:r>
              <a:rPr lang="en-US" altLang="zh-CN" sz="2400" dirty="0">
                <a:cs typeface="+mn-lt"/>
              </a:rPr>
              <a:t>has been researched and verified in emulator and joint test.</a:t>
            </a:r>
          </a:p>
          <a:p>
            <a:pPr marL="742950" lvl="1" indent="-285750" algn="l">
              <a:buFont typeface="Arial" panose="020B0604020202020204" pitchFamily="34" charset="0"/>
              <a:buChar char="•"/>
            </a:pPr>
            <a:r>
              <a:rPr lang="en-US" altLang="zh-CN" sz="2000" dirty="0">
                <a:cs typeface="+mn-lt"/>
              </a:rPr>
              <a:t>High precision 40.0786MHz OSC</a:t>
            </a:r>
          </a:p>
          <a:p>
            <a:pPr marL="742950" lvl="1" indent="-285750" algn="l">
              <a:buFont typeface="Arial" panose="020B0604020202020204" pitchFamily="34" charset="0"/>
              <a:buChar char="•"/>
            </a:pPr>
            <a:r>
              <a:rPr lang="en-US" altLang="zh-CN" sz="2000" dirty="0">
                <a:cs typeface="+mn-lt"/>
              </a:rPr>
              <a:t>Clock distribution</a:t>
            </a:r>
          </a:p>
          <a:p>
            <a:pPr marL="285750" indent="-285750">
              <a:buFont typeface="Arial" panose="020B0604020202020204" pitchFamily="34" charset="0"/>
              <a:buChar char="•"/>
            </a:pPr>
            <a:r>
              <a:rPr lang="en-US" altLang="zh-CN" sz="2400" dirty="0">
                <a:cs typeface="+mn-lt"/>
              </a:rPr>
              <a:t>Data transmission mechanism and efficiency  have been studied based on emulator and become one of the solutions.</a:t>
            </a:r>
          </a:p>
          <a:p>
            <a:pPr marL="285750" indent="-285750">
              <a:buFont typeface="Arial" panose="020B0604020202020204" pitchFamily="34" charset="0"/>
              <a:buChar char="•"/>
            </a:pPr>
            <a:r>
              <a:rPr lang="en-US" altLang="zh-CN" sz="2400" dirty="0">
                <a:cs typeface="+mn-lt"/>
              </a:rPr>
              <a:t>Emulator system for </a:t>
            </a:r>
            <a:r>
              <a:rPr lang="en-US" altLang="zh-CN" sz="2400" dirty="0" err="1">
                <a:cs typeface="+mn-lt"/>
              </a:rPr>
              <a:t>iRPC</a:t>
            </a:r>
            <a:r>
              <a:rPr lang="en-US" altLang="zh-CN" sz="2400" dirty="0">
                <a:cs typeface="+mn-lt"/>
              </a:rPr>
              <a:t> backend system has been successfully tested in Beijing (May) and </a:t>
            </a:r>
          </a:p>
          <a:p>
            <a:r>
              <a:rPr lang="en-US" altLang="zh-CN" sz="2400" dirty="0">
                <a:cs typeface="+mn-lt"/>
              </a:rPr>
              <a:t>    CERN 904-Lab (June).</a:t>
            </a:r>
          </a:p>
          <a:p>
            <a:pPr marL="742950" lvl="1" indent="-285750" algn="l">
              <a:buFont typeface="Arial" panose="020B0604020202020204" pitchFamily="34" charset="0"/>
              <a:buChar char="•"/>
            </a:pPr>
            <a:endParaRPr lang="en-US" altLang="zh-CN" sz="2000" dirty="0">
              <a:cs typeface="+mn-lt"/>
            </a:endParaRPr>
          </a:p>
        </p:txBody>
      </p:sp>
      <p:sp>
        <p:nvSpPr>
          <p:cNvPr id="5" name="日期占位符 4">
            <a:extLst>
              <a:ext uri="{FF2B5EF4-FFF2-40B4-BE49-F238E27FC236}">
                <a16:creationId xmlns:a16="http://schemas.microsoft.com/office/drawing/2014/main" id="{08530800-8F7E-4924-85D2-CD760A8C77E2}"/>
              </a:ext>
            </a:extLst>
          </p:cNvPr>
          <p:cNvSpPr>
            <a:spLocks noGrp="1"/>
          </p:cNvSpPr>
          <p:nvPr>
            <p:ph type="dt" sz="half" idx="10"/>
          </p:nvPr>
        </p:nvSpPr>
        <p:spPr/>
        <p:txBody>
          <a:bodyPr/>
          <a:lstStyle/>
          <a:p>
            <a:fld id="{E534B702-38B4-4736-ADB8-0C340FCAD414}"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4308"/>
    </mc:Choice>
    <mc:Fallback xmlns="">
      <p:transition spd="slow" advTm="5430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4875634" y="2967335"/>
            <a:ext cx="2440733"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Thanks!</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日期占位符 5">
            <a:extLst>
              <a:ext uri="{FF2B5EF4-FFF2-40B4-BE49-F238E27FC236}">
                <a16:creationId xmlns:a16="http://schemas.microsoft.com/office/drawing/2014/main" id="{5B05F17E-D0B6-4FB1-A66C-5314CDD97A2B}"/>
              </a:ext>
            </a:extLst>
          </p:cNvPr>
          <p:cNvSpPr>
            <a:spLocks noGrp="1"/>
          </p:cNvSpPr>
          <p:nvPr>
            <p:ph type="dt" sz="half" idx="10"/>
          </p:nvPr>
        </p:nvSpPr>
        <p:spPr/>
        <p:txBody>
          <a:bodyPr/>
          <a:lstStyle/>
          <a:p>
            <a:fld id="{3F5A0FAB-F98A-45EE-B300-DB7C15A37C78}"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35"/>
    </mc:Choice>
    <mc:Fallback xmlns="">
      <p:transition spd="slow" advTm="103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408390" y="1243760"/>
            <a:ext cx="11434359" cy="2616101"/>
          </a:xfrm>
          <a:prstGeom prst="rect">
            <a:avLst/>
          </a:prstGeom>
          <a:noFill/>
        </p:spPr>
        <p:txBody>
          <a:bodyPr wrap="square" rtlCol="0">
            <a:spAutoFit/>
          </a:bodyPr>
          <a:lstStyle/>
          <a:p>
            <a:pPr marL="285750" lvl="0" indent="-285750">
              <a:buFont typeface="Arial" panose="020B0604020202020204" pitchFamily="34" charset="0"/>
              <a:buChar char="•"/>
            </a:pPr>
            <a:r>
              <a:rPr lang="en-US" altLang="zh-CN" sz="2000" dirty="0">
                <a:solidFill>
                  <a:prstClr val="black"/>
                </a:solidFill>
                <a:latin typeface="华文楷体" panose="02010600040101010101" pitchFamily="2" charset="-122"/>
                <a:ea typeface="华文楷体" panose="02010600040101010101" pitchFamily="2" charset="-122"/>
              </a:rPr>
              <a:t>Joint test roadmap </a:t>
            </a:r>
          </a:p>
          <a:p>
            <a:pPr lvl="1"/>
            <a:r>
              <a:rPr kumimoji="1" lang="en-US" altLang="zh-CN" i="1" dirty="0"/>
              <a:t>--Zhen-An Liu et</a:t>
            </a:r>
            <a:r>
              <a:rPr kumimoji="1" lang="zh-CN" altLang="en-US" i="1" dirty="0"/>
              <a:t> </a:t>
            </a:r>
            <a:r>
              <a:rPr kumimoji="1" lang="en-US" altLang="zh-CN" i="1" dirty="0"/>
              <a:t>al. Roadmap of Backend Electronics Test and Integration ,RPC Electronics Meeting  </a:t>
            </a:r>
            <a:r>
              <a:rPr kumimoji="1" lang="en-US" altLang="zh-CN" i="1" dirty="0" err="1"/>
              <a:t>ZooM,Dec</a:t>
            </a:r>
            <a:r>
              <a:rPr kumimoji="1" lang="en-US" altLang="zh-CN" i="1" dirty="0"/>
              <a:t>. 22 2020</a:t>
            </a:r>
          </a:p>
          <a:p>
            <a:pPr marL="742950" lvl="1" indent="-285750">
              <a:buFont typeface="Arial" panose="020B0604020202020204" pitchFamily="34" charset="0"/>
              <a:buChar char="•"/>
            </a:pPr>
            <a:r>
              <a:rPr kumimoji="1" lang="en-US" altLang="zh-CN" i="1" dirty="0"/>
              <a:t>Emulation test</a:t>
            </a:r>
          </a:p>
          <a:p>
            <a:pPr marL="742950" lvl="1" indent="-285750">
              <a:buFont typeface="Arial" panose="020B0604020202020204" pitchFamily="34" charset="0"/>
              <a:buChar char="•"/>
            </a:pPr>
            <a:r>
              <a:rPr kumimoji="1" lang="en-US" altLang="zh-CN" i="1" dirty="0"/>
              <a:t>Board(BE) to Board(FE) Joint test</a:t>
            </a:r>
          </a:p>
          <a:p>
            <a:pPr marL="742950" lvl="1" indent="-285750">
              <a:buFont typeface="Arial" panose="020B0604020202020204" pitchFamily="34" charset="0"/>
              <a:buChar char="•"/>
            </a:pPr>
            <a:r>
              <a:rPr kumimoji="1" lang="en-US" altLang="zh-CN" i="1" dirty="0"/>
              <a:t>Board(BE) to Boards(FE) joint test</a:t>
            </a:r>
          </a:p>
          <a:p>
            <a:pPr marL="742950" lvl="1" indent="-285750">
              <a:buFont typeface="Arial" panose="020B0604020202020204" pitchFamily="34" charset="0"/>
              <a:buChar char="•"/>
            </a:pPr>
            <a:r>
              <a:rPr kumimoji="1" lang="en-US" altLang="zh-CN" i="1" dirty="0"/>
              <a:t>Moving to MTCA System –board(BE) to Boards(FE) (904)</a:t>
            </a:r>
          </a:p>
          <a:p>
            <a:pPr marL="742950" lvl="1" indent="-285750">
              <a:buFont typeface="Arial" panose="020B0604020202020204" pitchFamily="34" charset="0"/>
              <a:buChar char="•"/>
            </a:pPr>
            <a:r>
              <a:rPr kumimoji="1" lang="en-US" altLang="zh-CN" i="1" dirty="0"/>
              <a:t>Moving to MTCA System –board(BE) to Boards(FE) (P5)</a:t>
            </a:r>
          </a:p>
          <a:p>
            <a:pPr marL="742950" lvl="1" indent="-285750">
              <a:buFont typeface="Arial" panose="020B0604020202020204" pitchFamily="34" charset="0"/>
              <a:buChar char="•"/>
            </a:pPr>
            <a:endParaRPr kumimoji="1" lang="zh-CN" altLang="en-US" i="1" dirty="0"/>
          </a:p>
        </p:txBody>
      </p:sp>
      <p:sp>
        <p:nvSpPr>
          <p:cNvPr id="19" name="矩形 18"/>
          <p:cNvSpPr/>
          <p:nvPr/>
        </p:nvSpPr>
        <p:spPr>
          <a:xfrm>
            <a:off x="978981" y="192884"/>
            <a:ext cx="9576554" cy="584775"/>
          </a:xfrm>
          <a:prstGeom prst="rect">
            <a:avLst/>
          </a:prstGeom>
        </p:spPr>
        <p:txBody>
          <a:bodyPr wrap="square">
            <a:spAutoFit/>
          </a:bodyPr>
          <a:lstStyle/>
          <a:p>
            <a:pPr lvl="0" algn="ctr">
              <a:defRPr/>
            </a:pPr>
            <a:r>
              <a:rPr lang="en-US" altLang="zh-CN" sz="3200" dirty="0">
                <a:solidFill>
                  <a:prstClr val="black"/>
                </a:solidFill>
              </a:rPr>
              <a:t>Backup</a:t>
            </a:r>
          </a:p>
        </p:txBody>
      </p:sp>
      <p:sp>
        <p:nvSpPr>
          <p:cNvPr id="5" name="日期占位符 4">
            <a:extLst>
              <a:ext uri="{FF2B5EF4-FFF2-40B4-BE49-F238E27FC236}">
                <a16:creationId xmlns:a16="http://schemas.microsoft.com/office/drawing/2014/main" id="{E773BE1F-D4C9-4293-9EB0-15712286DE9B}"/>
              </a:ext>
            </a:extLst>
          </p:cNvPr>
          <p:cNvSpPr>
            <a:spLocks noGrp="1"/>
          </p:cNvSpPr>
          <p:nvPr>
            <p:ph type="dt" sz="half" idx="10"/>
          </p:nvPr>
        </p:nvSpPr>
        <p:spPr/>
        <p:txBody>
          <a:bodyPr/>
          <a:lstStyle/>
          <a:p>
            <a:fld id="{C962A399-F7A0-4CF7-A9EB-181E8E78EB43}"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48"/>
    </mc:Choice>
    <mc:Fallback xmlns="">
      <p:transition spd="slow" advTm="7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11" name="内容占位符 4"/>
          <p:cNvPicPr>
            <a:picLocks noGrp="1" noChangeAspect="1"/>
          </p:cNvPicPr>
          <p:nvPr>
            <p:ph idx="1"/>
          </p:nvPr>
        </p:nvPicPr>
        <p:blipFill>
          <a:blip r:embed="rId6"/>
          <a:stretch>
            <a:fillRect/>
          </a:stretch>
        </p:blipFill>
        <p:spPr>
          <a:xfrm>
            <a:off x="497168" y="3031382"/>
            <a:ext cx="4686300" cy="1546933"/>
          </a:xfrm>
          <a:prstGeom prst="rect">
            <a:avLst/>
          </a:prstGeom>
        </p:spPr>
      </p:pic>
      <p:sp>
        <p:nvSpPr>
          <p:cNvPr id="12" name="文本框 11"/>
          <p:cNvSpPr txBox="1"/>
          <p:nvPr/>
        </p:nvSpPr>
        <p:spPr>
          <a:xfrm>
            <a:off x="141194" y="4897748"/>
            <a:ext cx="5814257"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ea typeface="华文楷体" panose="02010600040101010101" pitchFamily="2" charset="-122"/>
              </a:rPr>
              <a:t>The CDR state machine uses the data from both the edge and data samplers to determine the phase of the incoming data stream and to control the phase interpolators (PIs)</a:t>
            </a:r>
            <a:endParaRPr lang="zh-CN" altLang="en-US" dirty="0">
              <a:ea typeface="华文楷体" panose="02010600040101010101" pitchFamily="2" charset="-122"/>
            </a:endParaRPr>
          </a:p>
        </p:txBody>
      </p:sp>
      <p:grpSp>
        <p:nvGrpSpPr>
          <p:cNvPr id="13" name="组合 12"/>
          <p:cNvGrpSpPr/>
          <p:nvPr/>
        </p:nvGrpSpPr>
        <p:grpSpPr>
          <a:xfrm>
            <a:off x="6096000" y="1504384"/>
            <a:ext cx="5163504" cy="3387628"/>
            <a:chOff x="5752623" y="1768963"/>
            <a:chExt cx="5163504" cy="3387628"/>
          </a:xfrm>
        </p:grpSpPr>
        <p:pic>
          <p:nvPicPr>
            <p:cNvPr id="14" name="图片 13"/>
            <p:cNvPicPr>
              <a:picLocks noChangeAspect="1"/>
            </p:cNvPicPr>
            <p:nvPr/>
          </p:nvPicPr>
          <p:blipFill>
            <a:blip r:embed="rId7"/>
            <a:stretch>
              <a:fillRect/>
            </a:stretch>
          </p:blipFill>
          <p:spPr>
            <a:xfrm>
              <a:off x="5752623" y="1768963"/>
              <a:ext cx="5163504" cy="1248373"/>
            </a:xfrm>
            <a:prstGeom prst="rect">
              <a:avLst/>
            </a:prstGeom>
          </p:spPr>
        </p:pic>
        <p:sp>
          <p:nvSpPr>
            <p:cNvPr id="16" name="矩形 15"/>
            <p:cNvSpPr/>
            <p:nvPr/>
          </p:nvSpPr>
          <p:spPr>
            <a:xfrm>
              <a:off x="7709377" y="2638471"/>
              <a:ext cx="1403350" cy="365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a:solidFill>
                    <a:schemeClr val="tx1"/>
                  </a:solidFill>
                </a:rPr>
                <a:t>Alignment Block Finds </a:t>
              </a:r>
              <a:r>
                <a:rPr lang="en-US" altLang="zh-CN" sz="1000">
                  <a:solidFill>
                    <a:srgbClr val="FF0000"/>
                  </a:solidFill>
                </a:rPr>
                <a:t>Comma </a:t>
              </a:r>
              <a:r>
                <a:rPr lang="en-US" altLang="zh-CN" sz="1000">
                  <a:solidFill>
                    <a:schemeClr val="tx1"/>
                  </a:solidFill>
                </a:rPr>
                <a:t>or</a:t>
              </a:r>
              <a:r>
                <a:rPr lang="en-US" altLang="zh-CN" sz="1000">
                  <a:solidFill>
                    <a:srgbClr val="FF0000"/>
                  </a:solidFill>
                </a:rPr>
                <a:t> Header</a:t>
              </a:r>
              <a:endParaRPr lang="zh-CN" altLang="en-US" sz="600">
                <a:solidFill>
                  <a:srgbClr val="FF0000"/>
                </a:solidFill>
                <a:latin typeface="华文楷体" panose="02010600040101010101" pitchFamily="2" charset="-122"/>
                <a:ea typeface="华文楷体" panose="02010600040101010101" pitchFamily="2" charset="-122"/>
              </a:endParaRPr>
            </a:p>
          </p:txBody>
        </p:sp>
        <p:pic>
          <p:nvPicPr>
            <p:cNvPr id="17" name="图片 16"/>
            <p:cNvPicPr>
              <a:picLocks noChangeAspect="1"/>
            </p:cNvPicPr>
            <p:nvPr/>
          </p:nvPicPr>
          <p:blipFill>
            <a:blip r:embed="rId8"/>
            <a:stretch>
              <a:fillRect/>
            </a:stretch>
          </p:blipFill>
          <p:spPr>
            <a:xfrm>
              <a:off x="6004757" y="3429000"/>
              <a:ext cx="4545890" cy="1727591"/>
            </a:xfrm>
            <a:prstGeom prst="rect">
              <a:avLst/>
            </a:prstGeom>
          </p:spPr>
        </p:pic>
        <p:sp>
          <p:nvSpPr>
            <p:cNvPr id="18" name="文本框 17"/>
            <p:cNvSpPr txBox="1"/>
            <p:nvPr/>
          </p:nvSpPr>
          <p:spPr>
            <a:xfrm>
              <a:off x="6531116" y="4157365"/>
              <a:ext cx="918841" cy="369332"/>
            </a:xfrm>
            <a:prstGeom prst="rect">
              <a:avLst/>
            </a:prstGeom>
            <a:noFill/>
          </p:spPr>
          <p:txBody>
            <a:bodyPr wrap="none" rtlCol="0">
              <a:spAutoFit/>
            </a:bodyPr>
            <a:lstStyle/>
            <a:p>
              <a:r>
                <a:rPr lang="en-US" altLang="zh-CN">
                  <a:solidFill>
                    <a:srgbClr val="FF0000"/>
                  </a:solidFill>
                  <a:latin typeface="华文楷体" panose="02010600040101010101" pitchFamily="2" charset="-122"/>
                  <a:ea typeface="华文楷体" panose="02010600040101010101" pitchFamily="2" charset="-122"/>
                </a:rPr>
                <a:t>RXSlide</a:t>
              </a:r>
              <a:endParaRPr lang="zh-CN" altLang="en-US">
                <a:solidFill>
                  <a:srgbClr val="FF0000"/>
                </a:solidFill>
                <a:latin typeface="华文楷体" panose="02010600040101010101" pitchFamily="2" charset="-122"/>
                <a:ea typeface="华文楷体" panose="02010600040101010101" pitchFamily="2" charset="-122"/>
              </a:endParaRPr>
            </a:p>
          </p:txBody>
        </p:sp>
      </p:grpSp>
      <p:sp>
        <p:nvSpPr>
          <p:cNvPr id="19" name="文本框 18"/>
          <p:cNvSpPr txBox="1"/>
          <p:nvPr/>
        </p:nvSpPr>
        <p:spPr>
          <a:xfrm>
            <a:off x="6179026" y="4947340"/>
            <a:ext cx="5548153" cy="1477328"/>
          </a:xfrm>
          <a:prstGeom prst="rect">
            <a:avLst/>
          </a:prstGeom>
          <a:noFill/>
        </p:spPr>
        <p:txBody>
          <a:bodyPr wrap="square" rtlCol="0">
            <a:spAutoFit/>
          </a:bodyPr>
          <a:lstStyle/>
          <a:p>
            <a:r>
              <a:rPr lang="en-US" altLang="zh-CN" dirty="0">
                <a:ea typeface="华文楷体" panose="02010600040101010101" pitchFamily="2" charset="-122"/>
              </a:rPr>
              <a:t>The data is shifted right by one bit for every RXSLIDE pulse issued. The GBT receiver searches for the Header in the incoming data and checks it.  Link is established after GBT Rx receiving 24 successive Headers(0110/0101).</a:t>
            </a:r>
            <a:r>
              <a:rPr lang="zh-CN" altLang="en-US" dirty="0">
                <a:ea typeface="华文楷体" panose="02010600040101010101" pitchFamily="2" charset="-122"/>
              </a:rPr>
              <a:t> </a:t>
            </a:r>
            <a:r>
              <a:rPr lang="en-US" altLang="zh-CN" dirty="0">
                <a:ea typeface="华文楷体" panose="02010600040101010101" pitchFamily="2" charset="-122"/>
              </a:rPr>
              <a:t>Then use Header flag to align the Rx CDR clock.</a:t>
            </a:r>
          </a:p>
        </p:txBody>
      </p:sp>
      <p:pic>
        <p:nvPicPr>
          <p:cNvPr id="20" name="图片 19"/>
          <p:cNvPicPr>
            <a:picLocks noChangeAspect="1"/>
          </p:cNvPicPr>
          <p:nvPr/>
        </p:nvPicPr>
        <p:blipFill>
          <a:blip r:embed="rId9"/>
          <a:stretch>
            <a:fillRect/>
          </a:stretch>
        </p:blipFill>
        <p:spPr>
          <a:xfrm>
            <a:off x="1595451" y="1436703"/>
            <a:ext cx="2817324" cy="1479009"/>
          </a:xfrm>
          <a:prstGeom prst="rect">
            <a:avLst/>
          </a:prstGeom>
        </p:spPr>
      </p:pic>
      <p:sp>
        <p:nvSpPr>
          <p:cNvPr id="21" name="矩形 20"/>
          <p:cNvSpPr/>
          <p:nvPr/>
        </p:nvSpPr>
        <p:spPr>
          <a:xfrm>
            <a:off x="1054248" y="1417331"/>
            <a:ext cx="651140" cy="369332"/>
          </a:xfrm>
          <a:prstGeom prst="rect">
            <a:avLst/>
          </a:prstGeom>
        </p:spPr>
        <p:txBody>
          <a:bodyPr wrap="none">
            <a:spAutoFit/>
          </a:bodyPr>
          <a:lstStyle/>
          <a:p>
            <a:r>
              <a:rPr lang="en-US" altLang="zh-CN">
                <a:latin typeface="华文楷体" panose="02010600040101010101" pitchFamily="2" charset="-122"/>
                <a:ea typeface="华文楷体" panose="02010600040101010101" pitchFamily="2" charset="-122"/>
              </a:rPr>
              <a:t>Edge</a:t>
            </a:r>
            <a:endParaRPr lang="zh-CN" altLang="en-US"/>
          </a:p>
        </p:txBody>
      </p:sp>
      <p:sp>
        <p:nvSpPr>
          <p:cNvPr id="22" name="矩形 21"/>
          <p:cNvSpPr/>
          <p:nvPr/>
        </p:nvSpPr>
        <p:spPr>
          <a:xfrm>
            <a:off x="909205" y="2399113"/>
            <a:ext cx="1372492" cy="369332"/>
          </a:xfrm>
          <a:prstGeom prst="rect">
            <a:avLst/>
          </a:prstGeom>
        </p:spPr>
        <p:txBody>
          <a:bodyPr wrap="none">
            <a:spAutoFit/>
          </a:bodyPr>
          <a:lstStyle/>
          <a:p>
            <a:r>
              <a:rPr lang="en-US" altLang="zh-CN">
                <a:latin typeface="华文楷体" panose="02010600040101010101" pitchFamily="2" charset="-122"/>
                <a:ea typeface="华文楷体" panose="02010600040101010101" pitchFamily="2" charset="-122"/>
              </a:rPr>
              <a:t>Data sampler</a:t>
            </a:r>
            <a:endParaRPr lang="zh-CN" altLang="en-US"/>
          </a:p>
        </p:txBody>
      </p:sp>
      <p:sp>
        <p:nvSpPr>
          <p:cNvPr id="24" name="矩形 23"/>
          <p:cNvSpPr/>
          <p:nvPr/>
        </p:nvSpPr>
        <p:spPr>
          <a:xfrm>
            <a:off x="3693482" y="299257"/>
            <a:ext cx="9316192" cy="523220"/>
          </a:xfrm>
          <a:prstGeom prst="rect">
            <a:avLst/>
          </a:prstGeom>
        </p:spPr>
        <p:txBody>
          <a:bodyPr wrap="square">
            <a:spAutoFit/>
          </a:bodyPr>
          <a:lstStyle/>
          <a:p>
            <a:pPr lvl="0">
              <a:defRPr/>
            </a:pPr>
            <a:r>
              <a:rPr lang="en-US" altLang="zh-CN" sz="2800" spc="-15" dirty="0">
                <a:solidFill>
                  <a:prstClr val="black"/>
                </a:solidFill>
                <a:ea typeface="微软雅黑" panose="020B0503020204020204" pitchFamily="34" charset="-122"/>
                <a:cs typeface="Calibri" panose="020F0502020204030204" charset="0"/>
              </a:rPr>
              <a:t>Rx CDR clock </a:t>
            </a:r>
            <a:r>
              <a:rPr lang="en-US" altLang="zh-CN" sz="2800" dirty="0">
                <a:solidFill>
                  <a:prstClr val="black"/>
                </a:solidFill>
                <a:ea typeface="华文楷体" panose="02010600040101010101" pitchFamily="2" charset="-122"/>
              </a:rPr>
              <a:t>introduction</a:t>
            </a:r>
            <a:endParaRPr lang="en-US" altLang="zh-CN" sz="2800" dirty="0">
              <a:solidFill>
                <a:prstClr val="black"/>
              </a:solidFill>
            </a:endParaRPr>
          </a:p>
        </p:txBody>
      </p:sp>
      <p:sp>
        <p:nvSpPr>
          <p:cNvPr id="5" name="日期占位符 4">
            <a:extLst>
              <a:ext uri="{FF2B5EF4-FFF2-40B4-BE49-F238E27FC236}">
                <a16:creationId xmlns:a16="http://schemas.microsoft.com/office/drawing/2014/main" id="{EA72FABE-4904-43D8-8B81-0CB7BD42EF1A}"/>
              </a:ext>
            </a:extLst>
          </p:cNvPr>
          <p:cNvSpPr>
            <a:spLocks noGrp="1"/>
          </p:cNvSpPr>
          <p:nvPr>
            <p:ph type="dt" sz="half" idx="10"/>
          </p:nvPr>
        </p:nvSpPr>
        <p:spPr/>
        <p:txBody>
          <a:bodyPr/>
          <a:lstStyle/>
          <a:p>
            <a:fld id="{E9C2F544-E0ED-4C1B-8DB8-BBC9DB177580}"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27"/>
    </mc:Choice>
    <mc:Fallback xmlns="">
      <p:transition spd="slow" advTm="3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lvl="0" defTabSz="685800">
              <a:lnSpc>
                <a:spcPct val="150000"/>
              </a:lnSpc>
              <a:spcBef>
                <a:spcPts val="750"/>
              </a:spcBef>
              <a:buClr>
                <a:srgbClr val="000000"/>
              </a:buClr>
              <a:defRPr/>
            </a:pPr>
            <a:endParaRPr lang="en-US" altLang="zh-CN" sz="3200" spc="-15" dirty="0">
              <a:solidFill>
                <a:prstClr val="black"/>
              </a:solidFill>
              <a:latin typeface="+mj-lt"/>
              <a:ea typeface="微软雅黑" panose="020B0503020204020204" pitchFamily="34" charset="-122"/>
              <a:cs typeface="Calibri" panose="020F0502020204030204" charset="0"/>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249936" y="1210051"/>
            <a:ext cx="11600688" cy="3872022"/>
          </a:xfrm>
          <a:prstGeom prst="rect">
            <a:avLst/>
          </a:prstGeom>
        </p:spPr>
        <p:txBody>
          <a:bodyPr wrap="square">
            <a:spAutoFit/>
          </a:bodyPr>
          <a:lstStyle/>
          <a:p>
            <a:pPr marL="628650" marR="0" lvl="1" indent="-171450" algn="l" defTabSz="685800" rtl="0" eaLnBrk="1" fontAlgn="auto" latinLnBrk="0" hangingPunct="1">
              <a:lnSpc>
                <a:spcPct val="150000"/>
              </a:lnSpc>
              <a:spcBef>
                <a:spcPts val="750"/>
              </a:spcBef>
              <a:spcAft>
                <a:spcPts val="0"/>
              </a:spcAft>
              <a:buClr>
                <a:srgbClr val="000000"/>
              </a:buClr>
              <a:buSzTx/>
              <a:buFont typeface="Arial" panose="020B0604020202020204" pitchFamily="34" charset="0"/>
              <a:buChar char="•"/>
              <a:defRPr/>
            </a:pPr>
            <a:r>
              <a:rPr kumimoji="0" lang="en-US" altLang="zh-CN" sz="2400" b="0" i="0" u="none" strike="noStrike" kern="1200" cap="none" spc="-15" normalizeH="0" baseline="0" noProof="0" dirty="0">
                <a:ln>
                  <a:noFill/>
                </a:ln>
                <a:solidFill>
                  <a:prstClr val="black"/>
                </a:solidFill>
                <a:effectLst/>
                <a:uLnTx/>
                <a:uFillTx/>
                <a:latin typeface="Calibri" panose="020F0502020204030204" charset="0"/>
                <a:ea typeface="微软雅黑" panose="020B0503020204020204" pitchFamily="34" charset="-122"/>
                <a:cs typeface="Calibri" panose="020F0502020204030204" charset="0"/>
              </a:rPr>
              <a:t>Background</a:t>
            </a:r>
          </a:p>
          <a:p>
            <a:pPr marL="628650" marR="0" lvl="1" indent="-171450" algn="l" defTabSz="685800" rtl="0" eaLnBrk="1" fontAlgn="auto" latinLnBrk="0" hangingPunct="1">
              <a:lnSpc>
                <a:spcPct val="150000"/>
              </a:lnSpc>
              <a:spcBef>
                <a:spcPts val="750"/>
              </a:spcBef>
              <a:spcAft>
                <a:spcPts val="0"/>
              </a:spcAft>
              <a:buClr>
                <a:srgbClr val="000000"/>
              </a:buClr>
              <a:buSzTx/>
              <a:buFont typeface="Arial" panose="020B0604020202020204" pitchFamily="34" charset="0"/>
              <a:buChar char="•"/>
              <a:defRPr/>
            </a:pPr>
            <a:r>
              <a:rPr lang="en-US" altLang="zh-CN" sz="2400" spc="-15" dirty="0">
                <a:solidFill>
                  <a:prstClr val="black"/>
                </a:solidFill>
                <a:latin typeface="Calibri" panose="020F0502020204030204" charset="0"/>
                <a:ea typeface="微软雅黑" panose="020B0503020204020204" pitchFamily="34" charset="-122"/>
                <a:cs typeface="Calibri" panose="020F0502020204030204" charset="0"/>
              </a:rPr>
              <a:t>E</a:t>
            </a:r>
            <a:r>
              <a:rPr kumimoji="0" lang="en-US" altLang="zh-CN" sz="2400" b="0" i="0" u="none" strike="noStrike" kern="1200" cap="none" spc="-15" normalizeH="0" baseline="0" noProof="0" dirty="0" err="1">
                <a:ln>
                  <a:noFill/>
                </a:ln>
                <a:solidFill>
                  <a:prstClr val="black"/>
                </a:solidFill>
                <a:effectLst/>
                <a:uLnTx/>
                <a:uFillTx/>
                <a:latin typeface="Calibri" panose="020F0502020204030204" charset="0"/>
                <a:ea typeface="微软雅黑" panose="020B0503020204020204" pitchFamily="34" charset="-122"/>
                <a:cs typeface="Calibri" panose="020F0502020204030204" charset="0"/>
              </a:rPr>
              <a:t>mulator</a:t>
            </a:r>
            <a:r>
              <a:rPr lang="en-US" altLang="zh-CN" sz="2400" spc="-15" dirty="0">
                <a:solidFill>
                  <a:prstClr val="black"/>
                </a:solidFill>
                <a:latin typeface="Calibri" panose="020F0502020204030204" charset="0"/>
                <a:ea typeface="微软雅黑" panose="020B0503020204020204" pitchFamily="34" charset="-122"/>
                <a:cs typeface="Calibri" panose="020F0502020204030204" charset="0"/>
              </a:rPr>
              <a:t> architecture</a:t>
            </a:r>
          </a:p>
          <a:p>
            <a:pPr marL="628650" marR="0" lvl="1" indent="-171450" algn="l" defTabSz="685800" rtl="0" eaLnBrk="1" fontAlgn="auto" latinLnBrk="0" hangingPunct="1">
              <a:lnSpc>
                <a:spcPct val="150000"/>
              </a:lnSpc>
              <a:spcBef>
                <a:spcPts val="750"/>
              </a:spcBef>
              <a:spcAft>
                <a:spcPts val="0"/>
              </a:spcAft>
              <a:buClr>
                <a:srgbClr val="000000"/>
              </a:buClr>
              <a:buSzTx/>
              <a:buFont typeface="Arial" panose="020B0604020202020204" pitchFamily="34" charset="0"/>
              <a:buChar char="•"/>
              <a:defRPr/>
            </a:pPr>
            <a:r>
              <a:rPr kumimoji="0" lang="en-US" altLang="zh-CN" sz="2400" b="0" i="0" u="none" strike="noStrike" kern="1200" cap="none" spc="-15" normalizeH="0" baseline="0" noProof="0" dirty="0">
                <a:ln>
                  <a:noFill/>
                </a:ln>
                <a:solidFill>
                  <a:prstClr val="black"/>
                </a:solidFill>
                <a:effectLst/>
                <a:uLnTx/>
                <a:uFillTx/>
                <a:latin typeface="Calibri" panose="020F0502020204030204" charset="0"/>
                <a:ea typeface="微软雅黑" panose="020B0503020204020204" pitchFamily="34" charset="-122"/>
                <a:cs typeface="Calibri" panose="020F0502020204030204" charset="0"/>
              </a:rPr>
              <a:t>Clock requirement and distribution study</a:t>
            </a:r>
          </a:p>
          <a:p>
            <a:pPr marL="628650" marR="0" lvl="1" indent="-171450" algn="l" defTabSz="685800" rtl="0" eaLnBrk="1" fontAlgn="auto" latinLnBrk="0" hangingPunct="1">
              <a:lnSpc>
                <a:spcPct val="150000"/>
              </a:lnSpc>
              <a:spcBef>
                <a:spcPts val="750"/>
              </a:spcBef>
              <a:spcAft>
                <a:spcPts val="0"/>
              </a:spcAft>
              <a:buClr>
                <a:srgbClr val="000000"/>
              </a:buClr>
              <a:buSzTx/>
              <a:buFont typeface="Arial" panose="020B0604020202020204" pitchFamily="34" charset="0"/>
              <a:buChar char="•"/>
              <a:defRPr/>
            </a:pPr>
            <a:r>
              <a:rPr kumimoji="0" lang="en-US" altLang="zh-CN" sz="2400" b="0" i="0" u="none" strike="noStrike" kern="1200" cap="none" spc="-5" normalizeH="0" baseline="0" noProof="0" dirty="0">
                <a:ln>
                  <a:noFill/>
                </a:ln>
                <a:solidFill>
                  <a:prstClr val="black"/>
                </a:solidFill>
                <a:effectLst/>
                <a:uLnTx/>
                <a:uFillTx/>
                <a:latin typeface="Calibri" panose="020F0502020204030204"/>
                <a:ea typeface="宋体" panose="02010600030101010101" pitchFamily="2" charset="-122"/>
                <a:cs typeface="Calibri" panose="020F0502020204030204"/>
              </a:rPr>
              <a:t>Data transmission mechanism and efficiency study</a:t>
            </a:r>
          </a:p>
          <a:p>
            <a:pPr marL="628650" marR="0" lvl="1" indent="-171450" algn="l" defTabSz="685800" rtl="0" eaLnBrk="1" fontAlgn="auto" latinLnBrk="0" hangingPunct="1">
              <a:lnSpc>
                <a:spcPct val="150000"/>
              </a:lnSpc>
              <a:spcBef>
                <a:spcPts val="750"/>
              </a:spcBef>
              <a:spcAft>
                <a:spcPts val="0"/>
              </a:spcAft>
              <a:buClr>
                <a:srgbClr val="000000"/>
              </a:buClr>
              <a:buSzTx/>
              <a:buFont typeface="Arial" panose="020B0604020202020204" pitchFamily="34" charset="0"/>
              <a:buChar char="•"/>
              <a:defRPr/>
            </a:pPr>
            <a:r>
              <a:rPr lang="en-US" altLang="zh-CN" sz="2400" spc="-5" dirty="0">
                <a:solidFill>
                  <a:prstClr val="black"/>
                </a:solidFill>
                <a:latin typeface="Calibri" panose="020F0502020204030204"/>
                <a:ea typeface="宋体" panose="02010600030101010101" pitchFamily="2" charset="-122"/>
                <a:cs typeface="Calibri" panose="020F0502020204030204"/>
              </a:rPr>
              <a:t>FEE emulator to BEB test results in Beijing/CERN 904-lab</a:t>
            </a:r>
          </a:p>
          <a:p>
            <a:pPr marL="628650" marR="0" lvl="1" indent="-171450" algn="l" defTabSz="685800" rtl="0" eaLnBrk="1" fontAlgn="auto" latinLnBrk="0" hangingPunct="1">
              <a:lnSpc>
                <a:spcPct val="150000"/>
              </a:lnSpc>
              <a:spcBef>
                <a:spcPts val="750"/>
              </a:spcBef>
              <a:spcAft>
                <a:spcPts val="0"/>
              </a:spcAft>
              <a:buClr>
                <a:srgbClr val="000000"/>
              </a:buClr>
              <a:buSzTx/>
              <a:buFont typeface="Arial" panose="020B0604020202020204" pitchFamily="34" charset="0"/>
              <a:buChar char="•"/>
              <a:defRPr/>
            </a:pPr>
            <a:r>
              <a:rPr lang="en-US" altLang="zh-CN" sz="2400" spc="-5" dirty="0">
                <a:solidFill>
                  <a:prstClr val="black"/>
                </a:solidFill>
                <a:latin typeface="Calibri" panose="020F0502020204030204"/>
                <a:ea typeface="宋体" panose="02010600030101010101" pitchFamily="2" charset="-122"/>
                <a:cs typeface="Calibri" panose="020F0502020204030204"/>
              </a:rPr>
              <a:t>Summary</a:t>
            </a:r>
          </a:p>
        </p:txBody>
      </p:sp>
      <p:sp>
        <p:nvSpPr>
          <p:cNvPr id="5" name="矩形 4"/>
          <p:cNvSpPr/>
          <p:nvPr/>
        </p:nvSpPr>
        <p:spPr>
          <a:xfrm>
            <a:off x="5055685" y="21741"/>
            <a:ext cx="1552028" cy="837473"/>
          </a:xfrm>
          <a:prstGeom prst="rect">
            <a:avLst/>
          </a:prstGeom>
        </p:spPr>
        <p:txBody>
          <a:bodyPr wrap="none">
            <a:spAutoFit/>
          </a:bodyPr>
          <a:lstStyle/>
          <a:p>
            <a:pPr lvl="0" defTabSz="685800">
              <a:lnSpc>
                <a:spcPct val="150000"/>
              </a:lnSpc>
              <a:spcBef>
                <a:spcPts val="750"/>
              </a:spcBef>
              <a:buClr>
                <a:srgbClr val="000000"/>
              </a:buClr>
              <a:defRPr/>
            </a:pPr>
            <a:r>
              <a:rPr lang="en-US" altLang="zh-CN" sz="3600" dirty="0">
                <a:latin typeface="+mj-lt"/>
              </a:rPr>
              <a:t>Outline</a:t>
            </a:r>
          </a:p>
        </p:txBody>
      </p:sp>
      <p:sp>
        <p:nvSpPr>
          <p:cNvPr id="6" name="日期占位符 5">
            <a:extLst>
              <a:ext uri="{FF2B5EF4-FFF2-40B4-BE49-F238E27FC236}">
                <a16:creationId xmlns:a16="http://schemas.microsoft.com/office/drawing/2014/main" id="{084697FD-1587-408E-A977-94579DF96421}"/>
              </a:ext>
            </a:extLst>
          </p:cNvPr>
          <p:cNvSpPr>
            <a:spLocks noGrp="1"/>
          </p:cNvSpPr>
          <p:nvPr>
            <p:ph type="dt" sz="half" idx="10"/>
          </p:nvPr>
        </p:nvSpPr>
        <p:spPr/>
        <p:txBody>
          <a:bodyPr/>
          <a:lstStyle/>
          <a:p>
            <a:fld id="{04C25EDF-D537-4DCE-A688-1FBEDD32E3AF}" type="datetime1">
              <a:rPr lang="zh-CN" altLang="en-US" smtClean="0"/>
              <a:t>2021/11/27</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901"/>
    </mc:Choice>
    <mc:Fallback>
      <p:transition spd="slow" advTm="2090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bject 2"/>
          <p:cNvSpPr/>
          <p:nvPr/>
        </p:nvSpPr>
        <p:spPr>
          <a:xfrm>
            <a:off x="10737539" y="84125"/>
            <a:ext cx="877153" cy="21380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3"/>
          <p:cNvSpPr/>
          <p:nvPr/>
        </p:nvSpPr>
        <p:spPr>
          <a:xfrm>
            <a:off x="10790661" y="40329"/>
            <a:ext cx="1388506" cy="9217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4"/>
          <p:cNvSpPr/>
          <p:nvPr/>
        </p:nvSpPr>
        <p:spPr>
          <a:xfrm>
            <a:off x="998376" y="0"/>
            <a:ext cx="9599696" cy="96104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5"/>
          <p:cNvSpPr txBox="1">
            <a:spLocks/>
          </p:cNvSpPr>
          <p:nvPr/>
        </p:nvSpPr>
        <p:spPr>
          <a:xfrm>
            <a:off x="1363795" y="145307"/>
            <a:ext cx="8856386"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1" lang="en-US" altLang="zh-CN" sz="4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FEE emulator to BEB test results</a:t>
            </a:r>
            <a:endParaRPr kumimoji="0" lang="en-US" altLang="zh-CN" sz="4000" b="0" i="0" u="none" strike="noStrike" kern="1200" cap="none" spc="-2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j-cs"/>
            </a:endParaRPr>
          </a:p>
        </p:txBody>
      </p:sp>
      <p:pic>
        <p:nvPicPr>
          <p:cNvPr id="129" name="图片 128"/>
          <p:cNvPicPr>
            <a:picLocks noChangeAspect="1"/>
          </p:cNvPicPr>
          <p:nvPr/>
        </p:nvPicPr>
        <p:blipFill>
          <a:blip r:embed="rId6"/>
          <a:stretch>
            <a:fillRect/>
          </a:stretch>
        </p:blipFill>
        <p:spPr>
          <a:xfrm>
            <a:off x="-47737" y="1"/>
            <a:ext cx="1010538" cy="977586"/>
          </a:xfrm>
          <a:prstGeom prst="rect">
            <a:avLst/>
          </a:prstGeom>
        </p:spPr>
      </p:pic>
      <p:sp>
        <p:nvSpPr>
          <p:cNvPr id="122" name="日期占位符 3"/>
          <p:cNvSpPr>
            <a:spLocks noGrp="1"/>
          </p:cNvSpPr>
          <p:nvPr>
            <p:ph type="dt" sz="half" idx="10"/>
          </p:nvPr>
        </p:nvSpPr>
        <p:spPr>
          <a:xfrm>
            <a:off x="88900" y="6472462"/>
            <a:ext cx="2743200" cy="365125"/>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fld id="{EA246A61-2063-4C24-BA51-5FEDEA09EEC4}"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0" name="灯片编号占位符 4"/>
          <p:cNvSpPr>
            <a:spLocks noGrp="1"/>
          </p:cNvSpPr>
          <p:nvPr>
            <p:ph type="sldNum" sz="quarter" idx="12"/>
          </p:nvPr>
        </p:nvSpPr>
        <p:spPr>
          <a:xfrm>
            <a:off x="9309100" y="6472462"/>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9B9E72B-CB9B-4888-97D4-40FCA2E9E7A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463" y="3754620"/>
            <a:ext cx="10941837" cy="3042626"/>
          </a:xfrm>
          <a:prstGeom prst="rect">
            <a:avLst/>
          </a:prstGeom>
        </p:spPr>
      </p:pic>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5682" y="1106356"/>
            <a:ext cx="6213418" cy="2541217"/>
          </a:xfrm>
          <a:prstGeom prst="rect">
            <a:avLst/>
          </a:prstGeom>
        </p:spPr>
      </p:pic>
      <p:sp>
        <p:nvSpPr>
          <p:cNvPr id="12" name="内容占位符 2"/>
          <p:cNvSpPr txBox="1">
            <a:spLocks/>
          </p:cNvSpPr>
          <p:nvPr/>
        </p:nvSpPr>
        <p:spPr>
          <a:xfrm>
            <a:off x="0" y="1004845"/>
            <a:ext cx="11518901" cy="55185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GBT-link stability and bit error rate </a:t>
            </a:r>
            <a:r>
              <a:rPr kumimoji="0" lang="zh-CN" altLang="en-US"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a:p>
            <a:pPr marL="698500" marR="0" lvl="1" indent="-228600" algn="l" defTabSz="914400" rtl="0" eaLnBrk="1" fontAlgn="auto" latinLnBrk="0" hangingPunct="1">
              <a:lnSpc>
                <a:spcPct val="90000"/>
              </a:lnSpc>
              <a:spcBef>
                <a:spcPts val="600"/>
              </a:spcBef>
              <a:spcAft>
                <a:spcPts val="0"/>
              </a:spcAft>
              <a:buClrTx/>
              <a:buSzTx/>
              <a:buFont typeface="Arial"/>
              <a:buChar char="•"/>
              <a:tabLst>
                <a:tab pos="241300" algn="l"/>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The link was established successfully and data </a:t>
            </a:r>
          </a:p>
          <a:p>
            <a:pPr marL="469900"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tab pos="241300" algn="l"/>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are received correctly on FEB emulator and BEB.</a:t>
            </a:r>
          </a:p>
          <a:p>
            <a:pPr marL="698500" marR="0" lvl="1" indent="-228600" algn="l" defTabSz="914400" rtl="0" eaLnBrk="1" fontAlgn="auto" latinLnBrk="0" hangingPunct="1">
              <a:lnSpc>
                <a:spcPct val="90000"/>
              </a:lnSpc>
              <a:spcBef>
                <a:spcPts val="600"/>
              </a:spcBef>
              <a:spcAft>
                <a:spcPts val="0"/>
              </a:spcAft>
              <a:buClrTx/>
              <a:buSzTx/>
              <a:buFont typeface="Arial"/>
              <a:buChar char="•"/>
              <a:tabLst>
                <a:tab pos="241300" algn="l"/>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The long time test ( &gt; 2 days) link is stable and </a:t>
            </a:r>
          </a:p>
          <a:p>
            <a:pPr marL="469900"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tab pos="241300" algn="l"/>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there is no bit error.</a:t>
            </a:r>
          </a:p>
          <a:p>
            <a:pPr marL="698500" marR="0" lvl="1" indent="-228600" algn="l" defTabSz="914400" rtl="0" eaLnBrk="1" fontAlgn="auto" latinLnBrk="0" hangingPunct="1">
              <a:lnSpc>
                <a:spcPct val="90000"/>
              </a:lnSpc>
              <a:spcBef>
                <a:spcPts val="600"/>
              </a:spcBef>
              <a:spcAft>
                <a:spcPts val="0"/>
              </a:spcAft>
              <a:buClrTx/>
              <a:buSzTx/>
              <a:buFont typeface="Arial"/>
              <a:buChar char="•"/>
              <a:tabLst>
                <a:tab pos="241300" algn="l"/>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The BER is better than 8E-16.</a:t>
            </a: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1400" b="0" i="0" u="none" strike="noStrike" kern="1200" cap="none" spc="-5"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3556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tab pos="241300" algn="l"/>
              </a:tabLst>
              <a:defRPr/>
            </a:pPr>
            <a:endParaRPr kumimoji="0" lang="en-US" altLang="zh-CN" sz="2000" b="0" i="0" u="none" strike="noStrike" kern="1200" cap="none" spc="-5" normalizeH="0" baseline="0" noProof="0" dirty="0">
              <a:ln>
                <a:noFill/>
              </a:ln>
              <a:solidFill>
                <a:prstClr val="black"/>
              </a:solidFill>
              <a:effectLst/>
              <a:uLnTx/>
              <a:uFillTx/>
              <a:latin typeface="Arial"/>
              <a:ea typeface="宋体" panose="02010600030101010101" pitchFamily="2" charset="-122"/>
              <a:cs typeface="Arial"/>
            </a:endParaRPr>
          </a:p>
          <a:p>
            <a:pPr marL="45720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a:p>
            <a:pPr marL="7429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p:txBody>
      </p:sp>
      <p:sp>
        <p:nvSpPr>
          <p:cNvPr id="13" name="文本框 12"/>
          <p:cNvSpPr txBox="1"/>
          <p:nvPr/>
        </p:nvSpPr>
        <p:spPr>
          <a:xfrm>
            <a:off x="4351722" y="3278241"/>
            <a:ext cx="1427442"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FEE emulator</a:t>
            </a: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4" name="文本框 13"/>
          <p:cNvSpPr txBox="1"/>
          <p:nvPr/>
        </p:nvSpPr>
        <p:spPr>
          <a:xfrm>
            <a:off x="563518" y="3764142"/>
            <a:ext cx="546945"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BEB</a:t>
            </a:r>
          </a:p>
        </p:txBody>
      </p:sp>
    </p:spTree>
    <p:extLst>
      <p:ext uri="{BB962C8B-B14F-4D97-AF65-F5344CB8AC3E}">
        <p14:creationId xmlns:p14="http://schemas.microsoft.com/office/powerpoint/2010/main" val="2508292128"/>
      </p:ext>
    </p:extLst>
  </p:cSld>
  <p:clrMapOvr>
    <a:masterClrMapping/>
  </p:clrMapOvr>
  <mc:AlternateContent xmlns:mc="http://schemas.openxmlformats.org/markup-compatibility/2006" xmlns:p14="http://schemas.microsoft.com/office/powerpoint/2010/main">
    <mc:Choice Requires="p14">
      <p:transition spd="slow" p14:dur="2000" advTm="116"/>
    </mc:Choice>
    <mc:Fallback xmlns="">
      <p:transition spd="slow" advTm="11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bject 2"/>
          <p:cNvSpPr/>
          <p:nvPr/>
        </p:nvSpPr>
        <p:spPr>
          <a:xfrm>
            <a:off x="10737539" y="84125"/>
            <a:ext cx="877153" cy="21380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3"/>
          <p:cNvSpPr/>
          <p:nvPr/>
        </p:nvSpPr>
        <p:spPr>
          <a:xfrm>
            <a:off x="10790661" y="40329"/>
            <a:ext cx="1388506" cy="9217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4"/>
          <p:cNvSpPr/>
          <p:nvPr/>
        </p:nvSpPr>
        <p:spPr>
          <a:xfrm>
            <a:off x="998376" y="0"/>
            <a:ext cx="9599696" cy="96104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5"/>
          <p:cNvSpPr txBox="1">
            <a:spLocks/>
          </p:cNvSpPr>
          <p:nvPr/>
        </p:nvSpPr>
        <p:spPr>
          <a:xfrm>
            <a:off x="1363795" y="145307"/>
            <a:ext cx="8856386"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1" lang="en-US" altLang="zh-CN" sz="4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FEE emulator to BEB test results</a:t>
            </a:r>
            <a:endParaRPr kumimoji="0" lang="en-US" altLang="zh-CN" sz="4000" b="0" i="0" u="none" strike="noStrike" kern="1200" cap="none" spc="-2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j-cs"/>
            </a:endParaRPr>
          </a:p>
        </p:txBody>
      </p:sp>
      <p:pic>
        <p:nvPicPr>
          <p:cNvPr id="129" name="图片 128"/>
          <p:cNvPicPr>
            <a:picLocks noChangeAspect="1"/>
          </p:cNvPicPr>
          <p:nvPr/>
        </p:nvPicPr>
        <p:blipFill>
          <a:blip r:embed="rId6"/>
          <a:stretch>
            <a:fillRect/>
          </a:stretch>
        </p:blipFill>
        <p:spPr>
          <a:xfrm>
            <a:off x="-47737" y="1"/>
            <a:ext cx="1010538" cy="977586"/>
          </a:xfrm>
          <a:prstGeom prst="rect">
            <a:avLst/>
          </a:prstGeom>
        </p:spPr>
      </p:pic>
      <p:sp>
        <p:nvSpPr>
          <p:cNvPr id="122" name="日期占位符 3"/>
          <p:cNvSpPr>
            <a:spLocks noGrp="1"/>
          </p:cNvSpPr>
          <p:nvPr>
            <p:ph type="dt" sz="half" idx="10"/>
          </p:nvPr>
        </p:nvSpPr>
        <p:spPr>
          <a:xfrm>
            <a:off x="88900" y="6472462"/>
            <a:ext cx="2743200" cy="365125"/>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fld id="{169E3B33-B347-459E-94C0-F031667E41B6}"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0" name="灯片编号占位符 4"/>
          <p:cNvSpPr>
            <a:spLocks noGrp="1"/>
          </p:cNvSpPr>
          <p:nvPr>
            <p:ph type="sldNum" sz="quarter" idx="12"/>
          </p:nvPr>
        </p:nvSpPr>
        <p:spPr>
          <a:xfrm>
            <a:off x="9309100" y="6472462"/>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9B9E72B-CB9B-4888-97D4-40FCA2E9E7A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内容占位符 2"/>
          <p:cNvSpPr txBox="1">
            <a:spLocks/>
          </p:cNvSpPr>
          <p:nvPr/>
        </p:nvSpPr>
        <p:spPr>
          <a:xfrm>
            <a:off x="0" y="1004845"/>
            <a:ext cx="11518901" cy="55185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err="1">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Clusterization</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 algorithm</a:t>
            </a:r>
            <a:r>
              <a:rPr kumimoji="0" lang="zh-CN" altLang="en-US"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a:p>
            <a:pPr marL="698500" marR="0" lvl="1" indent="-228600" algn="l" defTabSz="914400" rtl="0" eaLnBrk="1" fontAlgn="auto" latinLnBrk="0" hangingPunct="1">
              <a:lnSpc>
                <a:spcPct val="90000"/>
              </a:lnSpc>
              <a:spcBef>
                <a:spcPts val="600"/>
              </a:spcBef>
              <a:spcAft>
                <a:spcPts val="0"/>
              </a:spcAft>
              <a:buClrTx/>
              <a:buSzTx/>
              <a:buFont typeface="Arial"/>
              <a:buChar char="•"/>
              <a:tabLst>
                <a:tab pos="241300" algn="l"/>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The firmware implementation of the </a:t>
            </a:r>
            <a:r>
              <a:rPr kumimoji="0" lang="en-US" altLang="zh-CN" sz="16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Clusterization</a:t>
            </a: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algorithm and the software simulation give the same results.</a:t>
            </a:r>
          </a:p>
          <a:p>
            <a:pPr marL="698500" marR="0" lvl="1" indent="-228600" algn="l" defTabSz="914400" rtl="0" eaLnBrk="1" fontAlgn="auto" latinLnBrk="0" hangingPunct="1">
              <a:lnSpc>
                <a:spcPct val="90000"/>
              </a:lnSpc>
              <a:spcBef>
                <a:spcPts val="600"/>
              </a:spcBef>
              <a:spcAft>
                <a:spcPts val="0"/>
              </a:spcAft>
              <a:buClrTx/>
              <a:buSzTx/>
              <a:buFont typeface="Arial"/>
              <a:buChar char="•"/>
              <a:tabLst>
                <a:tab pos="241300" algn="l"/>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Check the BE </a:t>
            </a:r>
            <a:r>
              <a:rPr kumimoji="0" lang="en-US" altLang="zh-CN" sz="16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Clusterization</a:t>
            </a: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algorithm step by step, and the result is correct.</a:t>
            </a: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3556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tab pos="241300" algn="l"/>
              </a:tabLst>
              <a:defRPr/>
            </a:pPr>
            <a:endParaRPr kumimoji="0" lang="en-US" altLang="zh-CN" sz="2000" b="0" i="0" u="none" strike="noStrike" kern="1200" cap="none" spc="-5" normalizeH="0" baseline="0" noProof="0" dirty="0">
              <a:ln>
                <a:noFill/>
              </a:ln>
              <a:solidFill>
                <a:prstClr val="black"/>
              </a:solidFill>
              <a:effectLst/>
              <a:uLnTx/>
              <a:uFillTx/>
              <a:latin typeface="Arial"/>
              <a:ea typeface="宋体" panose="02010600030101010101" pitchFamily="2" charset="-122"/>
              <a:cs typeface="Arial"/>
            </a:endParaRPr>
          </a:p>
          <a:p>
            <a:pPr marL="45720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a:p>
            <a:pPr marL="7429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p:txBody>
      </p:sp>
      <p:pic>
        <p:nvPicPr>
          <p:cNvPr id="6" name="图片 5"/>
          <p:cNvPicPr>
            <a:picLocks noChangeAspect="1"/>
          </p:cNvPicPr>
          <p:nvPr/>
        </p:nvPicPr>
        <p:blipFill>
          <a:blip r:embed="rId7"/>
          <a:stretch>
            <a:fillRect/>
          </a:stretch>
        </p:blipFill>
        <p:spPr>
          <a:xfrm>
            <a:off x="198344" y="2498537"/>
            <a:ext cx="4108312" cy="4320000"/>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9643" y="4483567"/>
            <a:ext cx="6971428" cy="2319375"/>
          </a:xfrm>
          <a:prstGeom prst="rect">
            <a:avLst/>
          </a:prstGeom>
        </p:spPr>
      </p:pic>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9643" y="2339789"/>
            <a:ext cx="7009524" cy="2393576"/>
          </a:xfrm>
          <a:prstGeom prst="rect">
            <a:avLst/>
          </a:prstGeom>
        </p:spPr>
      </p:pic>
      <p:cxnSp>
        <p:nvCxnSpPr>
          <p:cNvPr id="10" name="直接箭头连接符 9"/>
          <p:cNvCxnSpPr/>
          <p:nvPr/>
        </p:nvCxnSpPr>
        <p:spPr>
          <a:xfrm>
            <a:off x="3517900" y="3833757"/>
            <a:ext cx="2587065" cy="5230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3625850" y="4471820"/>
            <a:ext cx="2479115" cy="1936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44031"/>
      </p:ext>
    </p:extLst>
  </p:cSld>
  <p:clrMapOvr>
    <a:masterClrMapping/>
  </p:clrMapOvr>
  <mc:AlternateContent xmlns:mc="http://schemas.openxmlformats.org/markup-compatibility/2006" xmlns:p14="http://schemas.microsoft.com/office/powerpoint/2010/main">
    <mc:Choice Requires="p14">
      <p:transition spd="slow" p14:dur="2000" advTm="723"/>
    </mc:Choice>
    <mc:Fallback xmlns="">
      <p:transition spd="slow" advTm="72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bject 2"/>
          <p:cNvSpPr/>
          <p:nvPr/>
        </p:nvSpPr>
        <p:spPr>
          <a:xfrm>
            <a:off x="10737539" y="84125"/>
            <a:ext cx="877153" cy="21380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3"/>
          <p:cNvSpPr/>
          <p:nvPr/>
        </p:nvSpPr>
        <p:spPr>
          <a:xfrm>
            <a:off x="10790661" y="40329"/>
            <a:ext cx="1388506" cy="9217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4"/>
          <p:cNvSpPr/>
          <p:nvPr/>
        </p:nvSpPr>
        <p:spPr>
          <a:xfrm>
            <a:off x="998376" y="0"/>
            <a:ext cx="9599696" cy="96104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5"/>
          <p:cNvSpPr txBox="1">
            <a:spLocks/>
          </p:cNvSpPr>
          <p:nvPr/>
        </p:nvSpPr>
        <p:spPr>
          <a:xfrm>
            <a:off x="1363795" y="145307"/>
            <a:ext cx="8856386"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1" lang="en-US" altLang="zh-CN" sz="4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FEE emulator to BEB test results</a:t>
            </a:r>
            <a:endParaRPr kumimoji="0" lang="en-US" altLang="zh-CN" sz="4000" b="0" i="0" u="none" strike="noStrike" kern="1200" cap="none" spc="-2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j-cs"/>
            </a:endParaRPr>
          </a:p>
        </p:txBody>
      </p:sp>
      <p:pic>
        <p:nvPicPr>
          <p:cNvPr id="129" name="图片 128"/>
          <p:cNvPicPr>
            <a:picLocks noChangeAspect="1"/>
          </p:cNvPicPr>
          <p:nvPr/>
        </p:nvPicPr>
        <p:blipFill>
          <a:blip r:embed="rId6"/>
          <a:stretch>
            <a:fillRect/>
          </a:stretch>
        </p:blipFill>
        <p:spPr>
          <a:xfrm>
            <a:off x="-47737" y="1"/>
            <a:ext cx="1010538" cy="977586"/>
          </a:xfrm>
          <a:prstGeom prst="rect">
            <a:avLst/>
          </a:prstGeom>
        </p:spPr>
      </p:pic>
      <p:sp>
        <p:nvSpPr>
          <p:cNvPr id="122" name="日期占位符 3"/>
          <p:cNvSpPr>
            <a:spLocks noGrp="1"/>
          </p:cNvSpPr>
          <p:nvPr>
            <p:ph type="dt" sz="half" idx="10"/>
          </p:nvPr>
        </p:nvSpPr>
        <p:spPr>
          <a:xfrm>
            <a:off x="88900" y="6472462"/>
            <a:ext cx="2743200" cy="365125"/>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fld id="{CB7C75EC-7872-45D4-B693-6C4E9F9D9DB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2021/11/27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0" name="灯片编号占位符 4"/>
          <p:cNvSpPr>
            <a:spLocks noGrp="1"/>
          </p:cNvSpPr>
          <p:nvPr>
            <p:ph type="sldNum" sz="quarter" idx="12"/>
          </p:nvPr>
        </p:nvSpPr>
        <p:spPr>
          <a:xfrm>
            <a:off x="9309100" y="6472462"/>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9B9E72B-CB9B-4888-97D4-40FCA2E9E7A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2" name="内容占位符 2"/>
          <p:cNvSpPr txBox="1">
            <a:spLocks/>
          </p:cNvSpPr>
          <p:nvPr/>
        </p:nvSpPr>
        <p:spPr>
          <a:xfrm>
            <a:off x="0" y="1004845"/>
            <a:ext cx="11518901" cy="55185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Readout algorithm</a:t>
            </a:r>
            <a:r>
              <a:rPr kumimoji="0" lang="zh-CN" altLang="en-US"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The PC receives the DAQ data frame uploaded by BE and saves it into a file.</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The data in the DAQ file conforms to the custom DAQ data format.</a:t>
            </a: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1200" b="0" i="0" u="none" strike="noStrike" kern="1200" cap="none" spc="-5"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3556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tab pos="241300" algn="l"/>
              </a:tabLst>
              <a:defRPr/>
            </a:pPr>
            <a:endParaRPr kumimoji="0" lang="en-US" altLang="zh-CN" sz="1800" b="0" i="0" u="none" strike="noStrike" kern="1200" cap="none" spc="-5" normalizeH="0" baseline="0" noProof="0" dirty="0">
              <a:ln>
                <a:noFill/>
              </a:ln>
              <a:solidFill>
                <a:prstClr val="black"/>
              </a:solidFill>
              <a:effectLst/>
              <a:uLnTx/>
              <a:uFillTx/>
              <a:latin typeface="Arial"/>
              <a:ea typeface="宋体" panose="02010600030101010101" pitchFamily="2" charset="-122"/>
              <a:cs typeface="Arial"/>
            </a:endParaRPr>
          </a:p>
          <a:p>
            <a:pPr marL="45720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a:p>
            <a:pPr marL="7429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p:txBody>
      </p:sp>
      <p:pic>
        <p:nvPicPr>
          <p:cNvPr id="3" name="图片 2"/>
          <p:cNvPicPr>
            <a:picLocks noChangeAspect="1"/>
          </p:cNvPicPr>
          <p:nvPr/>
        </p:nvPicPr>
        <p:blipFill>
          <a:blip r:embed="rId7"/>
          <a:stretch>
            <a:fillRect/>
          </a:stretch>
        </p:blipFill>
        <p:spPr>
          <a:xfrm>
            <a:off x="7629501" y="1179824"/>
            <a:ext cx="4200000" cy="5040000"/>
          </a:xfrm>
          <a:prstGeom prst="rect">
            <a:avLst/>
          </a:prstGeom>
        </p:spPr>
      </p:pic>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600" y="3522262"/>
            <a:ext cx="11520000" cy="2999187"/>
          </a:xfrm>
          <a:prstGeom prst="rect">
            <a:avLst/>
          </a:prstGeom>
        </p:spPr>
      </p:pic>
      <p:sp>
        <p:nvSpPr>
          <p:cNvPr id="5" name="文本框 4"/>
          <p:cNvSpPr txBox="1"/>
          <p:nvPr/>
        </p:nvSpPr>
        <p:spPr>
          <a:xfrm>
            <a:off x="9880476" y="1029021"/>
            <a:ext cx="9545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DAQ file</a:t>
            </a:r>
            <a:endParaRPr kumimoji="0" lang="zh-CN" altLang="en-US" sz="18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40740586"/>
      </p:ext>
    </p:extLst>
  </p:cSld>
  <p:clrMapOvr>
    <a:masterClrMapping/>
  </p:clrMapOvr>
  <mc:AlternateContent xmlns:mc="http://schemas.openxmlformats.org/markup-compatibility/2006" xmlns:p14="http://schemas.microsoft.com/office/powerpoint/2010/main">
    <mc:Choice Requires="p14">
      <p:transition spd="slow" p14:dur="2000" advTm="141"/>
    </mc:Choice>
    <mc:Fallback xmlns="">
      <p:transition spd="slow" advTm="14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stretch>
            <a:fillRect/>
          </a:stretch>
        </p:blipFill>
        <p:spPr>
          <a:xfrm>
            <a:off x="7741063" y="3586423"/>
            <a:ext cx="4419600" cy="1695450"/>
          </a:xfrm>
          <a:prstGeom prst="rect">
            <a:avLst/>
          </a:prstGeom>
        </p:spPr>
      </p:pic>
      <p:sp>
        <p:nvSpPr>
          <p:cNvPr id="122" name="日期占位符 3"/>
          <p:cNvSpPr>
            <a:spLocks noGrp="1"/>
          </p:cNvSpPr>
          <p:nvPr>
            <p:ph type="dt" sz="half" idx="10"/>
          </p:nvPr>
        </p:nvSpPr>
        <p:spPr>
          <a:xfrm>
            <a:off x="102347" y="6472462"/>
            <a:ext cx="2743200" cy="365125"/>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fld id="{F444C9C1-8E15-4313-92C4-84EB354893D4}"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2021/11/27</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4"/>
          <a:stretch>
            <a:fillRect/>
          </a:stretch>
        </p:blipFill>
        <p:spPr>
          <a:xfrm>
            <a:off x="142860" y="1522234"/>
            <a:ext cx="4717060" cy="5315354"/>
          </a:xfrm>
          <a:prstGeom prst="rect">
            <a:avLst/>
          </a:prstGeom>
        </p:spPr>
      </p:pic>
      <p:sp>
        <p:nvSpPr>
          <p:cNvPr id="3" name="矩形 2"/>
          <p:cNvSpPr/>
          <p:nvPr/>
        </p:nvSpPr>
        <p:spPr>
          <a:xfrm>
            <a:off x="148740" y="2218765"/>
            <a:ext cx="4353749"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5" name="object 2"/>
          <p:cNvSpPr/>
          <p:nvPr/>
        </p:nvSpPr>
        <p:spPr>
          <a:xfrm>
            <a:off x="10737539" y="84125"/>
            <a:ext cx="877153" cy="21380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3"/>
          <p:cNvSpPr/>
          <p:nvPr/>
        </p:nvSpPr>
        <p:spPr>
          <a:xfrm>
            <a:off x="10790661" y="40329"/>
            <a:ext cx="1388506" cy="92175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4"/>
          <p:cNvSpPr/>
          <p:nvPr/>
        </p:nvSpPr>
        <p:spPr>
          <a:xfrm>
            <a:off x="998376" y="0"/>
            <a:ext cx="9599696" cy="96104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5"/>
          <p:cNvSpPr txBox="1">
            <a:spLocks/>
          </p:cNvSpPr>
          <p:nvPr/>
        </p:nvSpPr>
        <p:spPr>
          <a:xfrm>
            <a:off x="1363795" y="145307"/>
            <a:ext cx="8856386"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1" lang="en-US" altLang="zh-CN" sz="4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FEE emulator to BEB test results</a:t>
            </a:r>
            <a:endParaRPr kumimoji="0" lang="en-US" altLang="zh-CN" sz="4000" b="0" i="0" u="none" strike="noStrike" kern="1200" cap="none" spc="-2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j-cs"/>
            </a:endParaRPr>
          </a:p>
        </p:txBody>
      </p:sp>
      <p:pic>
        <p:nvPicPr>
          <p:cNvPr id="129" name="图片 128"/>
          <p:cNvPicPr>
            <a:picLocks noChangeAspect="1"/>
          </p:cNvPicPr>
          <p:nvPr/>
        </p:nvPicPr>
        <p:blipFill>
          <a:blip r:embed="rId8"/>
          <a:stretch>
            <a:fillRect/>
          </a:stretch>
        </p:blipFill>
        <p:spPr>
          <a:xfrm>
            <a:off x="-47737" y="1"/>
            <a:ext cx="1010538" cy="977586"/>
          </a:xfrm>
          <a:prstGeom prst="rect">
            <a:avLst/>
          </a:prstGeom>
        </p:spPr>
      </p:pic>
      <p:sp>
        <p:nvSpPr>
          <p:cNvPr id="130" name="灯片编号占位符 4"/>
          <p:cNvSpPr>
            <a:spLocks noGrp="1"/>
          </p:cNvSpPr>
          <p:nvPr>
            <p:ph type="sldNum" sz="quarter" idx="12"/>
          </p:nvPr>
        </p:nvSpPr>
        <p:spPr>
          <a:xfrm>
            <a:off x="9309100" y="6472462"/>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9B9E72B-CB9B-4888-97D4-40FCA2E9E7A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2" name="内容占位符 2"/>
          <p:cNvSpPr txBox="1">
            <a:spLocks/>
          </p:cNvSpPr>
          <p:nvPr/>
        </p:nvSpPr>
        <p:spPr>
          <a:xfrm>
            <a:off x="0" y="1004845"/>
            <a:ext cx="11518901" cy="55185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Slow control</a:t>
            </a:r>
            <a:r>
              <a:rPr kumimoji="0" lang="zh-CN" altLang="en-US"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rPr>
              <a:t>：</a:t>
            </a:r>
            <a:endParaRPr kumimoji="0" lang="en-US" altLang="zh-CN" sz="1400" b="0" i="0" u="none" strike="noStrike" kern="1200" cap="none" spc="-5"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4699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41300" algn="l"/>
              </a:tabLst>
              <a:defRPr/>
            </a:pPr>
            <a:endPar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3556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tab pos="241300" algn="l"/>
              </a:tabLst>
              <a:defRPr/>
            </a:pPr>
            <a:endParaRPr kumimoji="0" lang="en-US" altLang="zh-CN" sz="2000" b="0" i="0" u="none" strike="noStrike" kern="1200" cap="none" spc="-5" normalizeH="0" baseline="0" noProof="0" dirty="0">
              <a:ln>
                <a:noFill/>
              </a:ln>
              <a:solidFill>
                <a:prstClr val="black"/>
              </a:solidFill>
              <a:effectLst/>
              <a:uLnTx/>
              <a:uFillTx/>
              <a:latin typeface="Arial"/>
              <a:ea typeface="宋体" panose="02010600030101010101" pitchFamily="2" charset="-122"/>
              <a:cs typeface="Arial"/>
            </a:endParaRPr>
          </a:p>
          <a:p>
            <a:pPr marL="45720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a:p>
            <a:pPr marL="7429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楷体" panose="02010600040101010101" pitchFamily="2" charset="-122"/>
              <a:cs typeface="Calibri" panose="020F0502020204030204" pitchFamily="34" charset="0"/>
            </a:endParaRPr>
          </a:p>
        </p:txBody>
      </p:sp>
      <p:sp>
        <p:nvSpPr>
          <p:cNvPr id="17" name="文本框 16"/>
          <p:cNvSpPr txBox="1"/>
          <p:nvPr/>
        </p:nvSpPr>
        <p:spPr>
          <a:xfrm>
            <a:off x="2931573" y="2304377"/>
            <a:ext cx="1496992"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Slow control of BE board </a:t>
            </a:r>
          </a:p>
        </p:txBody>
      </p:sp>
      <p:cxnSp>
        <p:nvCxnSpPr>
          <p:cNvPr id="18" name="直接箭头连接符 17"/>
          <p:cNvCxnSpPr>
            <a:stCxn id="31" idx="3"/>
            <a:endCxn id="19" idx="1"/>
          </p:cNvCxnSpPr>
          <p:nvPr/>
        </p:nvCxnSpPr>
        <p:spPr>
          <a:xfrm flipV="1">
            <a:off x="3427078" y="3134152"/>
            <a:ext cx="1813557" cy="9045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40635" y="2703265"/>
            <a:ext cx="6811665" cy="86177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Because the FEE emulator does not have a GBT-SCA chip, it cannot perform slow control readback operations</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FEE emulator received slow control data </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is correct. </a:t>
            </a:r>
          </a:p>
        </p:txBody>
      </p:sp>
      <p:sp>
        <p:nvSpPr>
          <p:cNvPr id="21" name="文本框 20"/>
          <p:cNvSpPr txBox="1"/>
          <p:nvPr/>
        </p:nvSpPr>
        <p:spPr>
          <a:xfrm>
            <a:off x="2880306" y="4484414"/>
            <a:ext cx="15572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FEE slow control</a:t>
            </a:r>
            <a:endParaRPr kumimoji="0" lang="zh-CN" altLang="en-US" sz="16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cxnSp>
        <p:nvCxnSpPr>
          <p:cNvPr id="22" name="直接箭头连接符 21"/>
          <p:cNvCxnSpPr>
            <a:stCxn id="43" idx="3"/>
            <a:endCxn id="23" idx="1"/>
          </p:cNvCxnSpPr>
          <p:nvPr/>
        </p:nvCxnSpPr>
        <p:spPr>
          <a:xfrm flipV="1">
            <a:off x="4411699" y="6343314"/>
            <a:ext cx="711445" cy="170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123144" y="5927815"/>
            <a:ext cx="68438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BEE slow control </a:t>
            </a: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repeat test</a:t>
            </a: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Write: address-0x0002, incremental data, repeat the test 1000 times; </a:t>
            </a:r>
            <a:r>
              <a:rPr kumimoji="0" lang="en-US" altLang="zh-CN" sz="16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Read back the last written data, the value is correct.</a:t>
            </a:r>
            <a:endPar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5" name="文本框 24"/>
          <p:cNvSpPr txBox="1"/>
          <p:nvPr/>
        </p:nvSpPr>
        <p:spPr>
          <a:xfrm>
            <a:off x="5123144" y="5072058"/>
            <a:ext cx="47849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FEE slow control </a:t>
            </a: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repeat test</a:t>
            </a: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Single frame mode and Burst mode;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Successfully read and write thousands of times;</a:t>
            </a:r>
            <a:endPar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1" name="矩形 30"/>
          <p:cNvSpPr/>
          <p:nvPr/>
        </p:nvSpPr>
        <p:spPr>
          <a:xfrm>
            <a:off x="151078" y="3750695"/>
            <a:ext cx="3276000" cy="57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矩形 34"/>
          <p:cNvSpPr/>
          <p:nvPr/>
        </p:nvSpPr>
        <p:spPr>
          <a:xfrm>
            <a:off x="151077" y="4326695"/>
            <a:ext cx="4345981" cy="1601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文本框 35"/>
          <p:cNvSpPr txBox="1"/>
          <p:nvPr/>
        </p:nvSpPr>
        <p:spPr>
          <a:xfrm>
            <a:off x="3306307" y="3423100"/>
            <a:ext cx="9409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GBT-SCA</a:t>
            </a:r>
            <a:endParaRPr kumimoji="0" lang="zh-CN" altLang="en-US" sz="16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sp>
        <p:nvSpPr>
          <p:cNvPr id="33" name="矩形 32"/>
          <p:cNvSpPr/>
          <p:nvPr/>
        </p:nvSpPr>
        <p:spPr>
          <a:xfrm>
            <a:off x="2822287" y="6180273"/>
            <a:ext cx="15279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Initial value=21,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21+3</a:t>
            </a:r>
            <a:r>
              <a:rPr kumimoji="0" lang="zh-CN" altLang="en-US" sz="14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a:t>
            </a:r>
            <a:r>
              <a:rPr kumimoji="0" lang="en-US" altLang="zh-CN" sz="14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1000=0xbcd</a:t>
            </a:r>
            <a:endParaRPr kumimoji="0" lang="zh-CN" altLang="en-US" sz="14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sp>
        <p:nvSpPr>
          <p:cNvPr id="43" name="矩形 42"/>
          <p:cNvSpPr/>
          <p:nvPr/>
        </p:nvSpPr>
        <p:spPr>
          <a:xfrm>
            <a:off x="156508" y="5927815"/>
            <a:ext cx="4255191" cy="865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2" name="图片 41"/>
          <p:cNvPicPr>
            <a:picLocks noChangeAspect="1"/>
          </p:cNvPicPr>
          <p:nvPr/>
        </p:nvPicPr>
        <p:blipFill>
          <a:blip r:embed="rId9"/>
          <a:stretch>
            <a:fillRect/>
          </a:stretch>
        </p:blipFill>
        <p:spPr>
          <a:xfrm>
            <a:off x="5221742" y="1191198"/>
            <a:ext cx="6646623" cy="1544978"/>
          </a:xfrm>
          <a:prstGeom prst="rect">
            <a:avLst/>
          </a:prstGeom>
        </p:spPr>
      </p:pic>
      <p:cxnSp>
        <p:nvCxnSpPr>
          <p:cNvPr id="55" name="直接箭头连接符 54"/>
          <p:cNvCxnSpPr>
            <a:stCxn id="39" idx="1"/>
          </p:cNvCxnSpPr>
          <p:nvPr/>
        </p:nvCxnSpPr>
        <p:spPr>
          <a:xfrm flipH="1">
            <a:off x="6812575" y="4434148"/>
            <a:ext cx="928488" cy="6426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337805"/>
      </p:ext>
    </p:extLst>
  </p:cSld>
  <p:clrMapOvr>
    <a:masterClrMapping/>
  </p:clrMapOvr>
  <mc:AlternateContent xmlns:mc="http://schemas.openxmlformats.org/markup-compatibility/2006" xmlns:p14="http://schemas.microsoft.com/office/powerpoint/2010/main">
    <mc:Choice Requires="p14">
      <p:transition spd="slow" p14:dur="2000" advTm="1705"/>
    </mc:Choice>
    <mc:Fallback xmlns="">
      <p:transition spd="slow" advTm="17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00094" y="587186"/>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684417" y="105990"/>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978981" y="3202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8" name="object 2"/>
          <p:cNvSpPr txBox="1"/>
          <p:nvPr/>
        </p:nvSpPr>
        <p:spPr>
          <a:xfrm>
            <a:off x="322983" y="1347519"/>
            <a:ext cx="6193460" cy="2968848"/>
          </a:xfrm>
          <a:prstGeom prst="rect">
            <a:avLst/>
          </a:prstGeom>
        </p:spPr>
        <p:txBody>
          <a:bodyPr vert="horz" wrap="square" lIns="0" tIns="11516" rIns="0" bIns="0" rtlCol="0">
            <a:spAutoFit/>
          </a:bodyPr>
          <a:lstStyle/>
          <a:p>
            <a:pPr marL="354330" indent="-342900" defTabSz="829310">
              <a:spcBef>
                <a:spcPts val="90"/>
              </a:spcBef>
              <a:buFont typeface="Arial" panose="020B0604020202020204" pitchFamily="34" charset="0"/>
              <a:buChar char="•"/>
              <a:tabLst>
                <a:tab pos="193675" algn="l"/>
              </a:tabLst>
            </a:pPr>
            <a:r>
              <a:rPr lang="en-US" altLang="zh-CN" sz="2000" dirty="0">
                <a:solidFill>
                  <a:prstClr val="black"/>
                </a:solidFill>
                <a:cs typeface="Calibri" panose="020F0502020204030204"/>
              </a:rPr>
              <a:t>Difficulties</a:t>
            </a:r>
          </a:p>
          <a:p>
            <a:pPr marL="650875" lvl="1" indent="-182245" defTabSz="829310">
              <a:spcBef>
                <a:spcPts val="90"/>
              </a:spcBef>
              <a:buFont typeface="Arial" panose="020B0604020202020204"/>
              <a:buChar char="•"/>
              <a:tabLst>
                <a:tab pos="193675" algn="l"/>
              </a:tabLst>
            </a:pPr>
            <a:r>
              <a:rPr lang="en-US" altLang="zh-CN" sz="2000" dirty="0">
                <a:solidFill>
                  <a:prstClr val="black"/>
                </a:solidFill>
                <a:cs typeface="Calibri" panose="020F0502020204030204"/>
              </a:rPr>
              <a:t>How to develop and verify BEB functions in lab without </a:t>
            </a:r>
            <a:r>
              <a:rPr lang="en-US" altLang="zh-CN" sz="2000" dirty="0">
                <a:solidFill>
                  <a:prstClr val="black"/>
                </a:solidFill>
                <a:cs typeface="Calibri" panose="020F0502020204030204"/>
                <a:sym typeface="+mn-ea"/>
              </a:rPr>
              <a:t>test facility like </a:t>
            </a:r>
            <a:r>
              <a:rPr lang="en-US" altLang="zh-CN" sz="2000" dirty="0">
                <a:solidFill>
                  <a:prstClr val="black"/>
                </a:solidFill>
                <a:cs typeface="Calibri" panose="020F0502020204030204"/>
              </a:rPr>
              <a:t>detector, FEB, or </a:t>
            </a:r>
            <a:r>
              <a:rPr lang="en-US" altLang="zh-CN" sz="2000" dirty="0" err="1">
                <a:solidFill>
                  <a:prstClr val="black"/>
                </a:solidFill>
                <a:cs typeface="Calibri" panose="020F0502020204030204"/>
              </a:rPr>
              <a:t>GBTx</a:t>
            </a:r>
            <a:r>
              <a:rPr lang="en-US" altLang="zh-CN" sz="2000" dirty="0">
                <a:solidFill>
                  <a:prstClr val="black"/>
                </a:solidFill>
                <a:cs typeface="Calibri" panose="020F0502020204030204"/>
              </a:rPr>
              <a:t> chip ?</a:t>
            </a:r>
          </a:p>
          <a:p>
            <a:pPr marL="650875" lvl="1" indent="-182245" defTabSz="829310">
              <a:spcBef>
                <a:spcPts val="90"/>
              </a:spcBef>
              <a:buFont typeface="Arial" panose="020B0604020202020204"/>
              <a:buChar char="•"/>
              <a:tabLst>
                <a:tab pos="193675" algn="l"/>
              </a:tabLst>
            </a:pPr>
            <a:r>
              <a:rPr lang="en-US" altLang="zh-CN" sz="2000" dirty="0">
                <a:solidFill>
                  <a:prstClr val="black"/>
                </a:solidFill>
                <a:cs typeface="Calibri" panose="020F0502020204030204"/>
              </a:rPr>
              <a:t>What is the clock requirement of FEE and how to realize?</a:t>
            </a:r>
          </a:p>
          <a:p>
            <a:pPr marL="650875" lvl="1" indent="-182245" defTabSz="829310">
              <a:spcBef>
                <a:spcPts val="90"/>
              </a:spcBef>
              <a:buFont typeface="Arial" panose="020B0604020202020204"/>
              <a:buChar char="•"/>
              <a:tabLst>
                <a:tab pos="193675" algn="l"/>
              </a:tabLst>
            </a:pPr>
            <a:r>
              <a:rPr lang="en-US" altLang="zh-CN" sz="2000" dirty="0">
                <a:solidFill>
                  <a:prstClr val="black"/>
                </a:solidFill>
                <a:cs typeface="Calibri" panose="020F0502020204030204"/>
              </a:rPr>
              <a:t>What is the  data transmission mechanism between the frontend and backend?</a:t>
            </a:r>
          </a:p>
          <a:p>
            <a:pPr marL="650875" lvl="1" indent="-182245" defTabSz="829310">
              <a:spcBef>
                <a:spcPts val="90"/>
              </a:spcBef>
              <a:buFont typeface="Arial" panose="020B0604020202020204"/>
              <a:buChar char="•"/>
              <a:tabLst>
                <a:tab pos="193675" algn="l"/>
              </a:tabLst>
            </a:pPr>
            <a:endParaRPr lang="en-US" altLang="zh-CN" sz="2400" dirty="0">
              <a:solidFill>
                <a:prstClr val="black"/>
              </a:solidFill>
              <a:cs typeface="Calibri" panose="020F0502020204030204"/>
            </a:endParaRPr>
          </a:p>
          <a:p>
            <a:pPr marL="193675" indent="-182245" defTabSz="829310">
              <a:spcBef>
                <a:spcPts val="90"/>
              </a:spcBef>
              <a:buFont typeface="Arial" panose="020B0604020202020204"/>
              <a:buChar char="•"/>
              <a:tabLst>
                <a:tab pos="193675" algn="l"/>
              </a:tabLst>
            </a:pPr>
            <a:endParaRPr lang="en-US" altLang="zh-CN" sz="2400" dirty="0">
              <a:solidFill>
                <a:prstClr val="black"/>
              </a:solidFill>
              <a:cs typeface="Calibri" panose="020F0502020204030204"/>
            </a:endParaRPr>
          </a:p>
        </p:txBody>
      </p:sp>
      <p:grpSp>
        <p:nvGrpSpPr>
          <p:cNvPr id="8" name="组合 7"/>
          <p:cNvGrpSpPr/>
          <p:nvPr/>
        </p:nvGrpSpPr>
        <p:grpSpPr>
          <a:xfrm>
            <a:off x="3691641" y="5086870"/>
            <a:ext cx="1357318" cy="571314"/>
            <a:chOff x="4124320" y="4390504"/>
            <a:chExt cx="1357318" cy="571314"/>
          </a:xfrm>
        </p:grpSpPr>
        <p:sp>
          <p:nvSpPr>
            <p:cNvPr id="27" name="object 19"/>
            <p:cNvSpPr/>
            <p:nvPr/>
          </p:nvSpPr>
          <p:spPr>
            <a:xfrm>
              <a:off x="4124320" y="4390504"/>
              <a:ext cx="1351445" cy="571314"/>
            </a:xfrm>
            <a:custGeom>
              <a:avLst/>
              <a:gdLst/>
              <a:ahLst/>
              <a:cxnLst/>
              <a:rect l="l" t="t" r="r" b="b"/>
              <a:pathLst>
                <a:path w="1503045" h="782319">
                  <a:moveTo>
                    <a:pt x="1502664" y="0"/>
                  </a:moveTo>
                  <a:lnTo>
                    <a:pt x="0" y="0"/>
                  </a:lnTo>
                  <a:lnTo>
                    <a:pt x="0" y="781812"/>
                  </a:lnTo>
                  <a:lnTo>
                    <a:pt x="1502664" y="781812"/>
                  </a:lnTo>
                  <a:lnTo>
                    <a:pt x="1502664" y="777239"/>
                  </a:lnTo>
                  <a:lnTo>
                    <a:pt x="10667" y="777239"/>
                  </a:lnTo>
                  <a:lnTo>
                    <a:pt x="4571" y="771144"/>
                  </a:lnTo>
                  <a:lnTo>
                    <a:pt x="10667" y="771144"/>
                  </a:lnTo>
                  <a:lnTo>
                    <a:pt x="10667" y="10668"/>
                  </a:lnTo>
                  <a:lnTo>
                    <a:pt x="4571" y="10668"/>
                  </a:lnTo>
                  <a:lnTo>
                    <a:pt x="10667" y="6096"/>
                  </a:lnTo>
                  <a:lnTo>
                    <a:pt x="1502664" y="6096"/>
                  </a:lnTo>
                  <a:lnTo>
                    <a:pt x="1502664" y="0"/>
                  </a:lnTo>
                  <a:close/>
                </a:path>
                <a:path w="1503045" h="782319">
                  <a:moveTo>
                    <a:pt x="10667" y="771144"/>
                  </a:moveTo>
                  <a:lnTo>
                    <a:pt x="4571" y="771144"/>
                  </a:lnTo>
                  <a:lnTo>
                    <a:pt x="10667" y="777239"/>
                  </a:lnTo>
                  <a:lnTo>
                    <a:pt x="10667" y="771144"/>
                  </a:lnTo>
                  <a:close/>
                </a:path>
                <a:path w="1503045" h="782319">
                  <a:moveTo>
                    <a:pt x="1490471" y="771144"/>
                  </a:moveTo>
                  <a:lnTo>
                    <a:pt x="10667" y="771144"/>
                  </a:lnTo>
                  <a:lnTo>
                    <a:pt x="10667" y="777239"/>
                  </a:lnTo>
                  <a:lnTo>
                    <a:pt x="1490471" y="777239"/>
                  </a:lnTo>
                  <a:lnTo>
                    <a:pt x="1490471" y="771144"/>
                  </a:lnTo>
                  <a:close/>
                </a:path>
                <a:path w="1503045" h="782319">
                  <a:moveTo>
                    <a:pt x="1490471" y="6096"/>
                  </a:moveTo>
                  <a:lnTo>
                    <a:pt x="1490471" y="777239"/>
                  </a:lnTo>
                  <a:lnTo>
                    <a:pt x="1496567" y="771144"/>
                  </a:lnTo>
                  <a:lnTo>
                    <a:pt x="1502664" y="771144"/>
                  </a:lnTo>
                  <a:lnTo>
                    <a:pt x="1502664" y="10668"/>
                  </a:lnTo>
                  <a:lnTo>
                    <a:pt x="1496567" y="10668"/>
                  </a:lnTo>
                  <a:lnTo>
                    <a:pt x="1490471" y="6096"/>
                  </a:lnTo>
                  <a:close/>
                </a:path>
                <a:path w="1503045" h="782319">
                  <a:moveTo>
                    <a:pt x="1502664" y="771144"/>
                  </a:moveTo>
                  <a:lnTo>
                    <a:pt x="1496567" y="771144"/>
                  </a:lnTo>
                  <a:lnTo>
                    <a:pt x="1490471" y="777239"/>
                  </a:lnTo>
                  <a:lnTo>
                    <a:pt x="1502664" y="777239"/>
                  </a:lnTo>
                  <a:lnTo>
                    <a:pt x="1502664" y="771144"/>
                  </a:lnTo>
                  <a:close/>
                </a:path>
                <a:path w="1503045" h="782319">
                  <a:moveTo>
                    <a:pt x="10667" y="6096"/>
                  </a:moveTo>
                  <a:lnTo>
                    <a:pt x="4571" y="10668"/>
                  </a:lnTo>
                  <a:lnTo>
                    <a:pt x="10667" y="10668"/>
                  </a:lnTo>
                  <a:lnTo>
                    <a:pt x="10667" y="6096"/>
                  </a:lnTo>
                  <a:close/>
                </a:path>
                <a:path w="1503045" h="782319">
                  <a:moveTo>
                    <a:pt x="1490471" y="6096"/>
                  </a:moveTo>
                  <a:lnTo>
                    <a:pt x="10667" y="6096"/>
                  </a:lnTo>
                  <a:lnTo>
                    <a:pt x="10667" y="10668"/>
                  </a:lnTo>
                  <a:lnTo>
                    <a:pt x="1490471" y="10668"/>
                  </a:lnTo>
                  <a:lnTo>
                    <a:pt x="1490471" y="6096"/>
                  </a:lnTo>
                  <a:close/>
                </a:path>
                <a:path w="1503045" h="782319">
                  <a:moveTo>
                    <a:pt x="1502664" y="6096"/>
                  </a:moveTo>
                  <a:lnTo>
                    <a:pt x="1490471" y="6096"/>
                  </a:lnTo>
                  <a:lnTo>
                    <a:pt x="1496567" y="10668"/>
                  </a:lnTo>
                  <a:lnTo>
                    <a:pt x="1502664" y="10668"/>
                  </a:lnTo>
                  <a:lnTo>
                    <a:pt x="1502664" y="6096"/>
                  </a:lnTo>
                  <a:close/>
                </a:path>
              </a:pathLst>
            </a:custGeom>
            <a:solidFill>
              <a:srgbClr val="41719C"/>
            </a:solidFill>
          </p:spPr>
          <p:txBody>
            <a:bodyPr wrap="square" lIns="0" tIns="0" rIns="0" bIns="0" rtlCol="0"/>
            <a:lstStyle/>
            <a:p>
              <a:pPr defTabSz="829310"/>
              <a:endParaRPr sz="1630">
                <a:solidFill>
                  <a:prstClr val="black"/>
                </a:solidFill>
                <a:latin typeface="Calibri" panose="020F0502020204030204"/>
              </a:endParaRPr>
            </a:p>
          </p:txBody>
        </p:sp>
        <p:sp>
          <p:nvSpPr>
            <p:cNvPr id="28" name="object 20"/>
            <p:cNvSpPr txBox="1"/>
            <p:nvPr/>
          </p:nvSpPr>
          <p:spPr>
            <a:xfrm>
              <a:off x="4128464" y="4396031"/>
              <a:ext cx="1353174" cy="552323"/>
            </a:xfrm>
            <a:prstGeom prst="rect">
              <a:avLst/>
            </a:prstGeom>
            <a:solidFill>
              <a:srgbClr val="FFC000"/>
            </a:solidFill>
          </p:spPr>
          <p:txBody>
            <a:bodyPr vert="horz" wrap="square" lIns="0" tIns="117467" rIns="0" bIns="0" rtlCol="0">
              <a:spAutoFit/>
            </a:bodyPr>
            <a:lstStyle/>
            <a:p>
              <a:pPr marL="299720" marR="181610" indent="-112395" defTabSz="829310">
                <a:lnSpc>
                  <a:spcPct val="102000"/>
                </a:lnSpc>
                <a:spcBef>
                  <a:spcPts val="925"/>
                </a:spcBef>
              </a:pPr>
              <a:r>
                <a:rPr sz="1405" spc="5" dirty="0">
                  <a:solidFill>
                    <a:prstClr val="black"/>
                  </a:solidFill>
                  <a:latin typeface="Calibri" panose="020F0502020204030204"/>
                  <a:cs typeface="Calibri" panose="020F0502020204030204"/>
                </a:rPr>
                <a:t>FEE</a:t>
              </a:r>
              <a:r>
                <a:rPr sz="1405" spc="-73" dirty="0">
                  <a:solidFill>
                    <a:prstClr val="black"/>
                  </a:solidFill>
                  <a:latin typeface="Calibri" panose="020F0502020204030204"/>
                  <a:cs typeface="Calibri" panose="020F0502020204030204"/>
                </a:rPr>
                <a:t> </a:t>
              </a:r>
              <a:r>
                <a:rPr sz="1405" dirty="0">
                  <a:solidFill>
                    <a:prstClr val="black"/>
                  </a:solidFill>
                  <a:latin typeface="Calibri" panose="020F0502020204030204"/>
                  <a:cs typeface="Calibri" panose="020F0502020204030204"/>
                </a:rPr>
                <a:t>Emulator  GBT-FPGA</a:t>
              </a:r>
            </a:p>
          </p:txBody>
        </p:sp>
      </p:grpSp>
      <p:sp>
        <p:nvSpPr>
          <p:cNvPr id="29" name="object 21"/>
          <p:cNvSpPr txBox="1"/>
          <p:nvPr/>
        </p:nvSpPr>
        <p:spPr>
          <a:xfrm>
            <a:off x="5298477" y="5106498"/>
            <a:ext cx="623036" cy="231458"/>
          </a:xfrm>
          <a:prstGeom prst="rect">
            <a:avLst/>
          </a:prstGeom>
        </p:spPr>
        <p:txBody>
          <a:bodyPr vert="horz" wrap="square" lIns="0" tIns="14971" rIns="0" bIns="0" rtlCol="0">
            <a:spAutoFit/>
          </a:bodyPr>
          <a:lstStyle/>
          <a:p>
            <a:pPr marL="11430" defTabSz="829310">
              <a:spcBef>
                <a:spcPts val="120"/>
              </a:spcBef>
            </a:pPr>
            <a:r>
              <a:rPr sz="1405" dirty="0">
                <a:solidFill>
                  <a:prstClr val="black"/>
                </a:solidFill>
                <a:latin typeface="Calibri" panose="020F0502020204030204"/>
                <a:cs typeface="Calibri" panose="020F0502020204030204"/>
              </a:rPr>
              <a:t>GBT</a:t>
            </a:r>
            <a:r>
              <a:rPr sz="1405" spc="-91" dirty="0">
                <a:solidFill>
                  <a:prstClr val="black"/>
                </a:solidFill>
                <a:latin typeface="Calibri" panose="020F0502020204030204"/>
                <a:cs typeface="Calibri" panose="020F0502020204030204"/>
              </a:rPr>
              <a:t> </a:t>
            </a:r>
            <a:r>
              <a:rPr sz="1405" dirty="0">
                <a:solidFill>
                  <a:prstClr val="black"/>
                </a:solidFill>
                <a:latin typeface="Calibri" panose="020F0502020204030204"/>
                <a:cs typeface="Calibri" panose="020F0502020204030204"/>
              </a:rPr>
              <a:t>link</a:t>
            </a:r>
          </a:p>
        </p:txBody>
      </p:sp>
      <p:sp>
        <p:nvSpPr>
          <p:cNvPr id="30" name="object 22"/>
          <p:cNvSpPr/>
          <p:nvPr/>
        </p:nvSpPr>
        <p:spPr>
          <a:xfrm>
            <a:off x="5060821" y="5337956"/>
            <a:ext cx="1145879" cy="92707"/>
          </a:xfrm>
          <a:custGeom>
            <a:avLst/>
            <a:gdLst/>
            <a:ahLst/>
            <a:cxnLst/>
            <a:rect l="l" t="t" r="r" b="b"/>
            <a:pathLst>
              <a:path w="1263650" h="102235">
                <a:moveTo>
                  <a:pt x="100583" y="3048"/>
                </a:moveTo>
                <a:lnTo>
                  <a:pt x="0" y="53340"/>
                </a:lnTo>
                <a:lnTo>
                  <a:pt x="100583" y="102108"/>
                </a:lnTo>
                <a:lnTo>
                  <a:pt x="100583" y="70104"/>
                </a:lnTo>
                <a:lnTo>
                  <a:pt x="83820" y="70104"/>
                </a:lnTo>
                <a:lnTo>
                  <a:pt x="83820" y="36576"/>
                </a:lnTo>
                <a:lnTo>
                  <a:pt x="100583" y="36529"/>
                </a:lnTo>
                <a:lnTo>
                  <a:pt x="100583" y="3048"/>
                </a:lnTo>
                <a:close/>
              </a:path>
              <a:path w="1263650" h="102235">
                <a:moveTo>
                  <a:pt x="1229868" y="33528"/>
                </a:moveTo>
                <a:lnTo>
                  <a:pt x="1179576" y="33528"/>
                </a:lnTo>
                <a:lnTo>
                  <a:pt x="1179576" y="67056"/>
                </a:lnTo>
                <a:lnTo>
                  <a:pt x="1162811" y="67102"/>
                </a:lnTo>
                <a:lnTo>
                  <a:pt x="1162811" y="100584"/>
                </a:lnTo>
                <a:lnTo>
                  <a:pt x="1263396" y="50292"/>
                </a:lnTo>
                <a:lnTo>
                  <a:pt x="1229868" y="33528"/>
                </a:lnTo>
                <a:close/>
              </a:path>
              <a:path w="1263650" h="102235">
                <a:moveTo>
                  <a:pt x="100583" y="36529"/>
                </a:moveTo>
                <a:lnTo>
                  <a:pt x="83820" y="36576"/>
                </a:lnTo>
                <a:lnTo>
                  <a:pt x="83820" y="70104"/>
                </a:lnTo>
                <a:lnTo>
                  <a:pt x="100583" y="70057"/>
                </a:lnTo>
                <a:lnTo>
                  <a:pt x="100583" y="36529"/>
                </a:lnTo>
                <a:close/>
              </a:path>
              <a:path w="1263650" h="102235">
                <a:moveTo>
                  <a:pt x="100583" y="70057"/>
                </a:moveTo>
                <a:lnTo>
                  <a:pt x="83820" y="70104"/>
                </a:lnTo>
                <a:lnTo>
                  <a:pt x="100583" y="70104"/>
                </a:lnTo>
                <a:close/>
              </a:path>
              <a:path w="1263650" h="102235">
                <a:moveTo>
                  <a:pt x="1162811" y="33574"/>
                </a:moveTo>
                <a:lnTo>
                  <a:pt x="100583" y="36529"/>
                </a:lnTo>
                <a:lnTo>
                  <a:pt x="100583" y="70057"/>
                </a:lnTo>
                <a:lnTo>
                  <a:pt x="1162811" y="67102"/>
                </a:lnTo>
                <a:lnTo>
                  <a:pt x="1162811" y="33574"/>
                </a:lnTo>
                <a:close/>
              </a:path>
              <a:path w="1263650" h="102235">
                <a:moveTo>
                  <a:pt x="1179576" y="33528"/>
                </a:moveTo>
                <a:lnTo>
                  <a:pt x="1162811" y="33574"/>
                </a:lnTo>
                <a:lnTo>
                  <a:pt x="1162811" y="67102"/>
                </a:lnTo>
                <a:lnTo>
                  <a:pt x="1179576" y="67056"/>
                </a:lnTo>
                <a:lnTo>
                  <a:pt x="1179576" y="33528"/>
                </a:lnTo>
                <a:close/>
              </a:path>
              <a:path w="1263650" h="102235">
                <a:moveTo>
                  <a:pt x="1162811" y="0"/>
                </a:moveTo>
                <a:lnTo>
                  <a:pt x="1162811" y="33574"/>
                </a:lnTo>
                <a:lnTo>
                  <a:pt x="1229868" y="33528"/>
                </a:lnTo>
                <a:lnTo>
                  <a:pt x="1162811" y="0"/>
                </a:lnTo>
                <a:close/>
              </a:path>
            </a:pathLst>
          </a:custGeom>
          <a:solidFill>
            <a:srgbClr val="FF0000"/>
          </a:solidFill>
        </p:spPr>
        <p:txBody>
          <a:bodyPr wrap="square" lIns="0" tIns="0" rIns="0" bIns="0" rtlCol="0"/>
          <a:lstStyle/>
          <a:p>
            <a:pPr defTabSz="829310"/>
            <a:endParaRPr sz="1630">
              <a:solidFill>
                <a:prstClr val="black"/>
              </a:solidFill>
              <a:latin typeface="Calibri" panose="020F0502020204030204"/>
            </a:endParaRPr>
          </a:p>
        </p:txBody>
      </p:sp>
      <p:grpSp>
        <p:nvGrpSpPr>
          <p:cNvPr id="13" name="组合 12"/>
          <p:cNvGrpSpPr/>
          <p:nvPr/>
        </p:nvGrpSpPr>
        <p:grpSpPr>
          <a:xfrm>
            <a:off x="6206700" y="5015184"/>
            <a:ext cx="1756016" cy="749140"/>
            <a:chOff x="1222425" y="4390330"/>
            <a:chExt cx="1756016" cy="749140"/>
          </a:xfrm>
        </p:grpSpPr>
        <p:sp>
          <p:nvSpPr>
            <p:cNvPr id="20" name="object 13"/>
            <p:cNvSpPr/>
            <p:nvPr/>
          </p:nvSpPr>
          <p:spPr>
            <a:xfrm>
              <a:off x="1234287" y="5042327"/>
              <a:ext cx="1744154" cy="92131"/>
            </a:xfrm>
            <a:custGeom>
              <a:avLst/>
              <a:gdLst/>
              <a:ahLst/>
              <a:cxnLst/>
              <a:rect l="l" t="t" r="r" b="b"/>
              <a:pathLst>
                <a:path w="1923415" h="101600">
                  <a:moveTo>
                    <a:pt x="0" y="101600"/>
                  </a:moveTo>
                  <a:lnTo>
                    <a:pt x="1923287" y="101600"/>
                  </a:lnTo>
                  <a:lnTo>
                    <a:pt x="1923287" y="0"/>
                  </a:lnTo>
                  <a:lnTo>
                    <a:pt x="0" y="0"/>
                  </a:lnTo>
                  <a:lnTo>
                    <a:pt x="0" y="101600"/>
                  </a:lnTo>
                  <a:close/>
                </a:path>
              </a:pathLst>
            </a:custGeom>
            <a:solidFill>
              <a:srgbClr val="5B9BD5"/>
            </a:solidFill>
          </p:spPr>
          <p:txBody>
            <a:bodyPr wrap="square" lIns="0" tIns="0" rIns="0" bIns="0" rtlCol="0"/>
            <a:lstStyle/>
            <a:p>
              <a:pPr defTabSz="829310"/>
              <a:endParaRPr sz="1630">
                <a:solidFill>
                  <a:prstClr val="black"/>
                </a:solidFill>
                <a:latin typeface="Calibri" panose="020F0502020204030204"/>
              </a:endParaRPr>
            </a:p>
          </p:txBody>
        </p:sp>
        <p:sp>
          <p:nvSpPr>
            <p:cNvPr id="24" name="object 16"/>
            <p:cNvSpPr/>
            <p:nvPr/>
          </p:nvSpPr>
          <p:spPr>
            <a:xfrm>
              <a:off x="2879632" y="4481650"/>
              <a:ext cx="91555" cy="555665"/>
            </a:xfrm>
            <a:custGeom>
              <a:avLst/>
              <a:gdLst/>
              <a:ahLst/>
              <a:cxnLst/>
              <a:rect l="l" t="t" r="r" b="b"/>
              <a:pathLst>
                <a:path w="100965" h="612775">
                  <a:moveTo>
                    <a:pt x="100583" y="0"/>
                  </a:moveTo>
                  <a:lnTo>
                    <a:pt x="0" y="0"/>
                  </a:lnTo>
                  <a:lnTo>
                    <a:pt x="0" y="612648"/>
                  </a:lnTo>
                  <a:lnTo>
                    <a:pt x="100583" y="612648"/>
                  </a:lnTo>
                  <a:lnTo>
                    <a:pt x="100583" y="0"/>
                  </a:lnTo>
                  <a:close/>
                </a:path>
              </a:pathLst>
            </a:custGeom>
            <a:solidFill>
              <a:srgbClr val="5B9BD5"/>
            </a:solidFill>
          </p:spPr>
          <p:txBody>
            <a:bodyPr wrap="square" lIns="0" tIns="0" rIns="0" bIns="0" rtlCol="0"/>
            <a:lstStyle/>
            <a:p>
              <a:pPr defTabSz="829310"/>
              <a:endParaRPr sz="1630">
                <a:solidFill>
                  <a:prstClr val="black"/>
                </a:solidFill>
                <a:latin typeface="Calibri" panose="020F0502020204030204"/>
              </a:endParaRPr>
            </a:p>
          </p:txBody>
        </p:sp>
        <p:sp>
          <p:nvSpPr>
            <p:cNvPr id="25" name="object 17"/>
            <p:cNvSpPr/>
            <p:nvPr/>
          </p:nvSpPr>
          <p:spPr>
            <a:xfrm>
              <a:off x="1222425" y="4390330"/>
              <a:ext cx="1753944" cy="749140"/>
            </a:xfrm>
            <a:custGeom>
              <a:avLst/>
              <a:gdLst/>
              <a:ahLst/>
              <a:cxnLst/>
              <a:rect l="l" t="t" r="r" b="b"/>
              <a:pathLst>
                <a:path w="1934209" h="826135">
                  <a:moveTo>
                    <a:pt x="1933955" y="0"/>
                  </a:moveTo>
                  <a:lnTo>
                    <a:pt x="0" y="0"/>
                  </a:lnTo>
                  <a:lnTo>
                    <a:pt x="0" y="826007"/>
                  </a:lnTo>
                  <a:lnTo>
                    <a:pt x="1933955" y="826007"/>
                  </a:lnTo>
                  <a:lnTo>
                    <a:pt x="1933955" y="821435"/>
                  </a:lnTo>
                  <a:lnTo>
                    <a:pt x="10668" y="821435"/>
                  </a:lnTo>
                  <a:lnTo>
                    <a:pt x="4572" y="815339"/>
                  </a:lnTo>
                  <a:lnTo>
                    <a:pt x="10668" y="815339"/>
                  </a:lnTo>
                  <a:lnTo>
                    <a:pt x="10668" y="10667"/>
                  </a:lnTo>
                  <a:lnTo>
                    <a:pt x="4572" y="10667"/>
                  </a:lnTo>
                  <a:lnTo>
                    <a:pt x="10668" y="4571"/>
                  </a:lnTo>
                  <a:lnTo>
                    <a:pt x="1933955" y="4571"/>
                  </a:lnTo>
                  <a:lnTo>
                    <a:pt x="1933955" y="0"/>
                  </a:lnTo>
                  <a:close/>
                </a:path>
                <a:path w="1934209" h="826135">
                  <a:moveTo>
                    <a:pt x="10668" y="815339"/>
                  </a:moveTo>
                  <a:lnTo>
                    <a:pt x="4572" y="815339"/>
                  </a:lnTo>
                  <a:lnTo>
                    <a:pt x="10668" y="821435"/>
                  </a:lnTo>
                  <a:lnTo>
                    <a:pt x="10668" y="815339"/>
                  </a:lnTo>
                  <a:close/>
                </a:path>
                <a:path w="1934209" h="826135">
                  <a:moveTo>
                    <a:pt x="1923287" y="815339"/>
                  </a:moveTo>
                  <a:lnTo>
                    <a:pt x="10668" y="815339"/>
                  </a:lnTo>
                  <a:lnTo>
                    <a:pt x="10668" y="821435"/>
                  </a:lnTo>
                  <a:lnTo>
                    <a:pt x="1923287" y="821435"/>
                  </a:lnTo>
                  <a:lnTo>
                    <a:pt x="1923287" y="815339"/>
                  </a:lnTo>
                  <a:close/>
                </a:path>
                <a:path w="1934209" h="826135">
                  <a:moveTo>
                    <a:pt x="1923287" y="4571"/>
                  </a:moveTo>
                  <a:lnTo>
                    <a:pt x="1923287" y="821435"/>
                  </a:lnTo>
                  <a:lnTo>
                    <a:pt x="1927859" y="815339"/>
                  </a:lnTo>
                  <a:lnTo>
                    <a:pt x="1933955" y="815339"/>
                  </a:lnTo>
                  <a:lnTo>
                    <a:pt x="1933955" y="10667"/>
                  </a:lnTo>
                  <a:lnTo>
                    <a:pt x="1927859" y="10667"/>
                  </a:lnTo>
                  <a:lnTo>
                    <a:pt x="1923287" y="4571"/>
                  </a:lnTo>
                  <a:close/>
                </a:path>
                <a:path w="1934209" h="826135">
                  <a:moveTo>
                    <a:pt x="1933955" y="815339"/>
                  </a:moveTo>
                  <a:lnTo>
                    <a:pt x="1927859" y="815339"/>
                  </a:lnTo>
                  <a:lnTo>
                    <a:pt x="1923287" y="821435"/>
                  </a:lnTo>
                  <a:lnTo>
                    <a:pt x="1933955" y="821435"/>
                  </a:lnTo>
                  <a:lnTo>
                    <a:pt x="1933955" y="815339"/>
                  </a:lnTo>
                  <a:close/>
                </a:path>
                <a:path w="1934209" h="826135">
                  <a:moveTo>
                    <a:pt x="1831848" y="102107"/>
                  </a:moveTo>
                  <a:lnTo>
                    <a:pt x="100583" y="102107"/>
                  </a:lnTo>
                  <a:lnTo>
                    <a:pt x="100583" y="725423"/>
                  </a:lnTo>
                  <a:lnTo>
                    <a:pt x="1831848" y="725423"/>
                  </a:lnTo>
                  <a:lnTo>
                    <a:pt x="1831848" y="719327"/>
                  </a:lnTo>
                  <a:lnTo>
                    <a:pt x="112775" y="719327"/>
                  </a:lnTo>
                  <a:lnTo>
                    <a:pt x="106679" y="713231"/>
                  </a:lnTo>
                  <a:lnTo>
                    <a:pt x="112775" y="713231"/>
                  </a:lnTo>
                  <a:lnTo>
                    <a:pt x="112775" y="112775"/>
                  </a:lnTo>
                  <a:lnTo>
                    <a:pt x="106679" y="112775"/>
                  </a:lnTo>
                  <a:lnTo>
                    <a:pt x="112775" y="106679"/>
                  </a:lnTo>
                  <a:lnTo>
                    <a:pt x="1831848" y="106679"/>
                  </a:lnTo>
                  <a:lnTo>
                    <a:pt x="1831848" y="102107"/>
                  </a:lnTo>
                  <a:close/>
                </a:path>
                <a:path w="1934209" h="826135">
                  <a:moveTo>
                    <a:pt x="112775" y="713231"/>
                  </a:moveTo>
                  <a:lnTo>
                    <a:pt x="106679" y="713231"/>
                  </a:lnTo>
                  <a:lnTo>
                    <a:pt x="112775" y="719327"/>
                  </a:lnTo>
                  <a:lnTo>
                    <a:pt x="112775" y="713231"/>
                  </a:lnTo>
                  <a:close/>
                </a:path>
                <a:path w="1934209" h="826135">
                  <a:moveTo>
                    <a:pt x="1821179" y="713231"/>
                  </a:moveTo>
                  <a:lnTo>
                    <a:pt x="112775" y="713231"/>
                  </a:lnTo>
                  <a:lnTo>
                    <a:pt x="112775" y="719327"/>
                  </a:lnTo>
                  <a:lnTo>
                    <a:pt x="1821179" y="719327"/>
                  </a:lnTo>
                  <a:lnTo>
                    <a:pt x="1821179" y="713231"/>
                  </a:lnTo>
                  <a:close/>
                </a:path>
                <a:path w="1934209" h="826135">
                  <a:moveTo>
                    <a:pt x="1821179" y="106679"/>
                  </a:moveTo>
                  <a:lnTo>
                    <a:pt x="1821179" y="719327"/>
                  </a:lnTo>
                  <a:lnTo>
                    <a:pt x="1827276" y="713231"/>
                  </a:lnTo>
                  <a:lnTo>
                    <a:pt x="1831848" y="713231"/>
                  </a:lnTo>
                  <a:lnTo>
                    <a:pt x="1831848" y="112775"/>
                  </a:lnTo>
                  <a:lnTo>
                    <a:pt x="1827276" y="112775"/>
                  </a:lnTo>
                  <a:lnTo>
                    <a:pt x="1821179" y="106679"/>
                  </a:lnTo>
                  <a:close/>
                </a:path>
                <a:path w="1934209" h="826135">
                  <a:moveTo>
                    <a:pt x="1831848" y="713231"/>
                  </a:moveTo>
                  <a:lnTo>
                    <a:pt x="1827276" y="713231"/>
                  </a:lnTo>
                  <a:lnTo>
                    <a:pt x="1821179" y="719327"/>
                  </a:lnTo>
                  <a:lnTo>
                    <a:pt x="1831848" y="719327"/>
                  </a:lnTo>
                  <a:lnTo>
                    <a:pt x="1831848" y="713231"/>
                  </a:lnTo>
                  <a:close/>
                </a:path>
                <a:path w="1934209" h="826135">
                  <a:moveTo>
                    <a:pt x="112775" y="106679"/>
                  </a:moveTo>
                  <a:lnTo>
                    <a:pt x="106679" y="112775"/>
                  </a:lnTo>
                  <a:lnTo>
                    <a:pt x="112775" y="112775"/>
                  </a:lnTo>
                  <a:lnTo>
                    <a:pt x="112775" y="106679"/>
                  </a:lnTo>
                  <a:close/>
                </a:path>
                <a:path w="1934209" h="826135">
                  <a:moveTo>
                    <a:pt x="1821179" y="106679"/>
                  </a:moveTo>
                  <a:lnTo>
                    <a:pt x="112775" y="106679"/>
                  </a:lnTo>
                  <a:lnTo>
                    <a:pt x="112775" y="112775"/>
                  </a:lnTo>
                  <a:lnTo>
                    <a:pt x="1821179" y="112775"/>
                  </a:lnTo>
                  <a:lnTo>
                    <a:pt x="1821179" y="106679"/>
                  </a:lnTo>
                  <a:close/>
                </a:path>
                <a:path w="1934209" h="826135">
                  <a:moveTo>
                    <a:pt x="1831848" y="106679"/>
                  </a:moveTo>
                  <a:lnTo>
                    <a:pt x="1821179" y="106679"/>
                  </a:lnTo>
                  <a:lnTo>
                    <a:pt x="1827276" y="112775"/>
                  </a:lnTo>
                  <a:lnTo>
                    <a:pt x="1831848" y="112775"/>
                  </a:lnTo>
                  <a:lnTo>
                    <a:pt x="1831848" y="106679"/>
                  </a:lnTo>
                  <a:close/>
                </a:path>
                <a:path w="1934209" h="826135">
                  <a:moveTo>
                    <a:pt x="10668" y="4571"/>
                  </a:moveTo>
                  <a:lnTo>
                    <a:pt x="4572" y="10667"/>
                  </a:lnTo>
                  <a:lnTo>
                    <a:pt x="10668" y="10667"/>
                  </a:lnTo>
                  <a:lnTo>
                    <a:pt x="10668" y="4571"/>
                  </a:lnTo>
                  <a:close/>
                </a:path>
                <a:path w="1934209" h="826135">
                  <a:moveTo>
                    <a:pt x="1923287" y="4571"/>
                  </a:moveTo>
                  <a:lnTo>
                    <a:pt x="10668" y="4571"/>
                  </a:lnTo>
                  <a:lnTo>
                    <a:pt x="10668" y="10667"/>
                  </a:lnTo>
                  <a:lnTo>
                    <a:pt x="1923287" y="10667"/>
                  </a:lnTo>
                  <a:lnTo>
                    <a:pt x="1923287" y="4571"/>
                  </a:lnTo>
                  <a:close/>
                </a:path>
                <a:path w="1934209" h="826135">
                  <a:moveTo>
                    <a:pt x="1933955" y="4571"/>
                  </a:moveTo>
                  <a:lnTo>
                    <a:pt x="1923287" y="4571"/>
                  </a:lnTo>
                  <a:lnTo>
                    <a:pt x="1927859" y="10667"/>
                  </a:lnTo>
                  <a:lnTo>
                    <a:pt x="1933955" y="10667"/>
                  </a:lnTo>
                  <a:lnTo>
                    <a:pt x="1933955" y="4571"/>
                  </a:lnTo>
                  <a:close/>
                </a:path>
              </a:pathLst>
            </a:custGeom>
            <a:solidFill>
              <a:srgbClr val="00B0F0"/>
            </a:solidFill>
          </p:spPr>
          <p:txBody>
            <a:bodyPr wrap="square" lIns="0" tIns="0" rIns="0" bIns="0" rtlCol="0"/>
            <a:lstStyle/>
            <a:p>
              <a:pPr defTabSz="829310"/>
              <a:endParaRPr sz="1630">
                <a:solidFill>
                  <a:prstClr val="black"/>
                </a:solidFill>
                <a:latin typeface="Calibri" panose="020F0502020204030204"/>
              </a:endParaRPr>
            </a:p>
          </p:txBody>
        </p:sp>
        <p:sp>
          <p:nvSpPr>
            <p:cNvPr id="26" name="object 18"/>
            <p:cNvSpPr txBox="1"/>
            <p:nvPr/>
          </p:nvSpPr>
          <p:spPr>
            <a:xfrm>
              <a:off x="1319163" y="4522550"/>
              <a:ext cx="1560469" cy="461205"/>
            </a:xfrm>
            <a:prstGeom prst="rect">
              <a:avLst/>
            </a:prstGeom>
          </p:spPr>
          <p:txBody>
            <a:bodyPr vert="horz" wrap="square" lIns="0" tIns="15547" rIns="0" bIns="0" rtlCol="0">
              <a:spAutoFit/>
            </a:bodyPr>
            <a:lstStyle/>
            <a:p>
              <a:pPr algn="ctr" defTabSz="829310">
                <a:spcBef>
                  <a:spcPts val="120"/>
                </a:spcBef>
              </a:pPr>
              <a:r>
                <a:rPr sz="1405" spc="9" dirty="0">
                  <a:solidFill>
                    <a:prstClr val="black"/>
                  </a:solidFill>
                  <a:latin typeface="Calibri" panose="020F0502020204030204"/>
                  <a:cs typeface="Calibri" panose="020F0502020204030204"/>
                </a:rPr>
                <a:t>BEB</a:t>
              </a:r>
              <a:endParaRPr sz="1405" dirty="0">
                <a:solidFill>
                  <a:prstClr val="black"/>
                </a:solidFill>
                <a:latin typeface="Calibri" panose="020F0502020204030204"/>
                <a:cs typeface="Calibri" panose="020F0502020204030204"/>
              </a:endParaRPr>
            </a:p>
            <a:p>
              <a:pPr algn="ctr" defTabSz="829310">
                <a:spcBef>
                  <a:spcPts val="55"/>
                </a:spcBef>
              </a:pPr>
              <a:r>
                <a:rPr sz="1405" spc="5" dirty="0">
                  <a:solidFill>
                    <a:prstClr val="black"/>
                  </a:solidFill>
                  <a:latin typeface="宋体" panose="02010600030101010101" pitchFamily="2" charset="-122"/>
                  <a:cs typeface="宋体" panose="02010600030101010101" pitchFamily="2" charset="-122"/>
                </a:rPr>
                <a:t>（</a:t>
              </a:r>
              <a:r>
                <a:rPr sz="1405" spc="5" dirty="0">
                  <a:solidFill>
                    <a:prstClr val="black"/>
                  </a:solidFill>
                  <a:latin typeface="Calibri" panose="020F0502020204030204"/>
                  <a:cs typeface="Calibri" panose="020F0502020204030204"/>
                </a:rPr>
                <a:t>GBT-FPGA</a:t>
              </a:r>
              <a:r>
                <a:rPr sz="1405" spc="5" dirty="0">
                  <a:solidFill>
                    <a:prstClr val="black"/>
                  </a:solidFill>
                  <a:latin typeface="宋体" panose="02010600030101010101" pitchFamily="2" charset="-122"/>
                  <a:cs typeface="宋体" panose="02010600030101010101" pitchFamily="2" charset="-122"/>
                </a:rPr>
                <a:t>）</a:t>
              </a:r>
              <a:endParaRPr sz="1405" dirty="0">
                <a:solidFill>
                  <a:prstClr val="black"/>
                </a:solidFill>
                <a:latin typeface="宋体" panose="02010600030101010101" pitchFamily="2" charset="-122"/>
                <a:cs typeface="宋体" panose="02010600030101010101" pitchFamily="2" charset="-122"/>
              </a:endParaRPr>
            </a:p>
          </p:txBody>
        </p:sp>
        <p:sp>
          <p:nvSpPr>
            <p:cNvPr id="385" name="object 13"/>
            <p:cNvSpPr/>
            <p:nvPr/>
          </p:nvSpPr>
          <p:spPr>
            <a:xfrm>
              <a:off x="1234287" y="4392238"/>
              <a:ext cx="1744154" cy="92131"/>
            </a:xfrm>
            <a:custGeom>
              <a:avLst/>
              <a:gdLst/>
              <a:ahLst/>
              <a:cxnLst/>
              <a:rect l="l" t="t" r="r" b="b"/>
              <a:pathLst>
                <a:path w="1923415" h="101600">
                  <a:moveTo>
                    <a:pt x="0" y="101600"/>
                  </a:moveTo>
                  <a:lnTo>
                    <a:pt x="1923287" y="101600"/>
                  </a:lnTo>
                  <a:lnTo>
                    <a:pt x="1923287" y="0"/>
                  </a:lnTo>
                  <a:lnTo>
                    <a:pt x="0" y="0"/>
                  </a:lnTo>
                  <a:lnTo>
                    <a:pt x="0" y="101600"/>
                  </a:lnTo>
                  <a:close/>
                </a:path>
              </a:pathLst>
            </a:custGeom>
            <a:solidFill>
              <a:srgbClr val="5B9BD5"/>
            </a:solidFill>
          </p:spPr>
          <p:txBody>
            <a:bodyPr wrap="square" lIns="0" tIns="0" rIns="0" bIns="0" rtlCol="0"/>
            <a:lstStyle/>
            <a:p>
              <a:pPr defTabSz="829310"/>
              <a:endParaRPr sz="1630">
                <a:solidFill>
                  <a:prstClr val="black"/>
                </a:solidFill>
                <a:latin typeface="Calibri" panose="020F0502020204030204"/>
              </a:endParaRPr>
            </a:p>
          </p:txBody>
        </p:sp>
        <p:sp>
          <p:nvSpPr>
            <p:cNvPr id="386" name="object 16"/>
            <p:cNvSpPr/>
            <p:nvPr/>
          </p:nvSpPr>
          <p:spPr>
            <a:xfrm>
              <a:off x="1235629" y="4484369"/>
              <a:ext cx="91555" cy="555665"/>
            </a:xfrm>
            <a:custGeom>
              <a:avLst/>
              <a:gdLst/>
              <a:ahLst/>
              <a:cxnLst/>
              <a:rect l="l" t="t" r="r" b="b"/>
              <a:pathLst>
                <a:path w="100965" h="612775">
                  <a:moveTo>
                    <a:pt x="100583" y="0"/>
                  </a:moveTo>
                  <a:lnTo>
                    <a:pt x="0" y="0"/>
                  </a:lnTo>
                  <a:lnTo>
                    <a:pt x="0" y="612648"/>
                  </a:lnTo>
                  <a:lnTo>
                    <a:pt x="100583" y="612648"/>
                  </a:lnTo>
                  <a:lnTo>
                    <a:pt x="100583" y="0"/>
                  </a:lnTo>
                  <a:close/>
                </a:path>
              </a:pathLst>
            </a:custGeom>
            <a:solidFill>
              <a:srgbClr val="5B9BD5"/>
            </a:solidFill>
          </p:spPr>
          <p:txBody>
            <a:bodyPr wrap="square" lIns="0" tIns="0" rIns="0" bIns="0" rtlCol="0"/>
            <a:lstStyle/>
            <a:p>
              <a:pPr defTabSz="829310"/>
              <a:endParaRPr sz="1630">
                <a:solidFill>
                  <a:prstClr val="black"/>
                </a:solidFill>
                <a:latin typeface="Calibri" panose="020F0502020204030204"/>
              </a:endParaRPr>
            </a:p>
          </p:txBody>
        </p:sp>
      </p:grpSp>
      <p:sp>
        <p:nvSpPr>
          <p:cNvPr id="14" name="矩形 13"/>
          <p:cNvSpPr/>
          <p:nvPr/>
        </p:nvSpPr>
        <p:spPr>
          <a:xfrm>
            <a:off x="3930944" y="4270110"/>
            <a:ext cx="872837" cy="3681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tx1"/>
                </a:solidFill>
              </a:rPr>
              <a:t>iRPC</a:t>
            </a:r>
            <a:r>
              <a:rPr lang="en-US" altLang="zh-CN" sz="1100" dirty="0">
                <a:solidFill>
                  <a:schemeClr val="tx1"/>
                </a:solidFill>
              </a:rPr>
              <a:t> data source</a:t>
            </a:r>
            <a:endParaRPr lang="zh-CN" altLang="en-US" sz="1100" dirty="0">
              <a:solidFill>
                <a:schemeClr val="tx1"/>
              </a:solidFill>
            </a:endParaRPr>
          </a:p>
        </p:txBody>
      </p:sp>
      <p:cxnSp>
        <p:nvCxnSpPr>
          <p:cNvPr id="19" name="直接箭头连接符 18"/>
          <p:cNvCxnSpPr>
            <a:stCxn id="14" idx="2"/>
            <a:endCxn id="28" idx="0"/>
          </p:cNvCxnSpPr>
          <p:nvPr/>
        </p:nvCxnSpPr>
        <p:spPr>
          <a:xfrm>
            <a:off x="4367363" y="4638245"/>
            <a:ext cx="5009" cy="45415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522879" y="105990"/>
            <a:ext cx="2376548" cy="646331"/>
          </a:xfrm>
          <a:prstGeom prst="rect">
            <a:avLst/>
          </a:prstGeom>
          <a:noFill/>
        </p:spPr>
        <p:txBody>
          <a:bodyPr wrap="none" rtlCol="0">
            <a:spAutoFit/>
          </a:bodyPr>
          <a:lstStyle/>
          <a:p>
            <a:r>
              <a:rPr lang="en-US" altLang="zh-CN" sz="3600" dirty="0">
                <a:latin typeface="+mj-lt"/>
              </a:rPr>
              <a:t>Background</a:t>
            </a:r>
            <a:endParaRPr lang="zh-CN" altLang="en-US" sz="3600" dirty="0">
              <a:latin typeface="+mj-lt"/>
            </a:endParaRPr>
          </a:p>
        </p:txBody>
      </p:sp>
      <p:sp>
        <p:nvSpPr>
          <p:cNvPr id="11" name="矩形 10"/>
          <p:cNvSpPr/>
          <p:nvPr/>
        </p:nvSpPr>
        <p:spPr>
          <a:xfrm>
            <a:off x="6731635" y="1691888"/>
            <a:ext cx="5460365" cy="2352952"/>
          </a:xfrm>
          <a:prstGeom prst="rect">
            <a:avLst/>
          </a:prstGeom>
        </p:spPr>
        <p:txBody>
          <a:bodyPr wrap="square">
            <a:spAutoFit/>
          </a:bodyPr>
          <a:lstStyle/>
          <a:p>
            <a:pPr marL="650875" lvl="1" indent="-182245" defTabSz="829310" fontAlgn="auto">
              <a:lnSpc>
                <a:spcPct val="150000"/>
              </a:lnSpc>
              <a:spcBef>
                <a:spcPts val="0"/>
              </a:spcBef>
              <a:buFont typeface="Arial" panose="020B0604020202020204"/>
              <a:buChar char="•"/>
              <a:tabLst>
                <a:tab pos="193675" algn="l"/>
              </a:tabLst>
            </a:pPr>
            <a:r>
              <a:rPr lang="en-US" altLang="zh-CN" sz="2000" dirty="0" err="1">
                <a:solidFill>
                  <a:srgbClr val="0070C0"/>
                </a:solidFill>
                <a:cs typeface="Calibri" panose="020F0502020204030204"/>
              </a:rPr>
              <a:t>iRPC</a:t>
            </a:r>
            <a:r>
              <a:rPr lang="en-US" altLang="zh-CN" sz="2000" dirty="0">
                <a:solidFill>
                  <a:srgbClr val="0070C0"/>
                </a:solidFill>
                <a:cs typeface="Calibri" panose="020F0502020204030204"/>
              </a:rPr>
              <a:t> software simulation </a:t>
            </a:r>
          </a:p>
          <a:p>
            <a:pPr marL="650875" lvl="1" indent="-182245" defTabSz="829310" fontAlgn="auto">
              <a:lnSpc>
                <a:spcPct val="150000"/>
              </a:lnSpc>
              <a:spcBef>
                <a:spcPts val="0"/>
              </a:spcBef>
              <a:buFont typeface="Arial" panose="020B0604020202020204"/>
              <a:buChar char="•"/>
              <a:tabLst>
                <a:tab pos="193675" algn="l"/>
              </a:tabLst>
            </a:pPr>
            <a:r>
              <a:rPr lang="en-US" altLang="zh-CN" sz="2000" dirty="0">
                <a:solidFill>
                  <a:srgbClr val="0070C0"/>
                </a:solidFill>
                <a:cs typeface="Calibri" panose="020F0502020204030204"/>
                <a:sym typeface="Wingdings" panose="05000000000000000000" pitchFamily="2" charset="2"/>
              </a:rPr>
              <a:t>Clock requirement and distribution study</a:t>
            </a:r>
          </a:p>
          <a:p>
            <a:pPr marL="650875" lvl="1" indent="-182245" defTabSz="829310" fontAlgn="auto">
              <a:lnSpc>
                <a:spcPct val="150000"/>
              </a:lnSpc>
              <a:spcBef>
                <a:spcPts val="0"/>
              </a:spcBef>
              <a:buFont typeface="Arial" panose="020B0604020202020204"/>
              <a:buChar char="•"/>
              <a:tabLst>
                <a:tab pos="193675" algn="l"/>
              </a:tabLst>
            </a:pPr>
            <a:r>
              <a:rPr lang="en-US" altLang="zh-CN" sz="2000" dirty="0">
                <a:solidFill>
                  <a:srgbClr val="0070C0"/>
                </a:solidFill>
                <a:cs typeface="Calibri" panose="020F0502020204030204"/>
                <a:sym typeface="+mn-ea"/>
              </a:rPr>
              <a:t>Data transmission mechanism and efficiency study</a:t>
            </a:r>
            <a:endParaRPr lang="en-US" altLang="zh-CN" sz="2000" dirty="0">
              <a:solidFill>
                <a:srgbClr val="0070C0"/>
              </a:solidFill>
              <a:cs typeface="Calibri" panose="020F0502020204030204"/>
            </a:endParaRPr>
          </a:p>
          <a:p>
            <a:pPr marL="650875" lvl="1" indent="-182245" defTabSz="829310" fontAlgn="auto">
              <a:lnSpc>
                <a:spcPct val="150000"/>
              </a:lnSpc>
              <a:spcBef>
                <a:spcPts val="0"/>
              </a:spcBef>
              <a:buFont typeface="Arial" panose="020B0604020202020204"/>
              <a:buChar char="•"/>
              <a:tabLst>
                <a:tab pos="193675" algn="l"/>
              </a:tabLst>
            </a:pPr>
            <a:endParaRPr lang="en-US" altLang="zh-CN" sz="2000" dirty="0">
              <a:solidFill>
                <a:srgbClr val="0070C0"/>
              </a:solidFill>
              <a:latin typeface="+mj-lt"/>
              <a:cs typeface="Calibri" panose="020F0502020204030204"/>
            </a:endParaRPr>
          </a:p>
        </p:txBody>
      </p:sp>
      <p:sp>
        <p:nvSpPr>
          <p:cNvPr id="5" name="右箭头 4"/>
          <p:cNvSpPr/>
          <p:nvPr/>
        </p:nvSpPr>
        <p:spPr>
          <a:xfrm>
            <a:off x="6553835" y="2148840"/>
            <a:ext cx="579755" cy="79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a:extLst>
              <a:ext uri="{FF2B5EF4-FFF2-40B4-BE49-F238E27FC236}">
                <a16:creationId xmlns:a16="http://schemas.microsoft.com/office/drawing/2014/main" id="{203E3E0E-4711-469C-B2B8-6A5EFC8D6FDA}"/>
              </a:ext>
            </a:extLst>
          </p:cNvPr>
          <p:cNvSpPr>
            <a:spLocks noGrp="1"/>
          </p:cNvSpPr>
          <p:nvPr>
            <p:ph type="dt" sz="half" idx="10"/>
          </p:nvPr>
        </p:nvSpPr>
        <p:spPr/>
        <p:txBody>
          <a:bodyPr/>
          <a:lstStyle/>
          <a:p>
            <a:fld id="{C5301930-2C91-49BA-8DCD-4852083BC4CA}" type="datetime1">
              <a:rPr lang="zh-CN" altLang="en-US" smtClean="0"/>
              <a:t>2021/11/27</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6278"/>
    </mc:Choice>
    <mc:Fallback>
      <p:transition spd="slow" advTm="462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6" name="object 2"/>
          <p:cNvSpPr/>
          <p:nvPr/>
        </p:nvSpPr>
        <p:spPr>
          <a:xfrm>
            <a:off x="4908202" y="1876470"/>
            <a:ext cx="2375596" cy="1094516"/>
          </a:xfrm>
          <a:prstGeom prst="rect">
            <a:avLst/>
          </a:prstGeom>
          <a:blipFill>
            <a:blip r:embed="rId6" cstate="print"/>
            <a:stretch>
              <a:fillRect/>
            </a:stretch>
          </a:blipFill>
        </p:spPr>
        <p:txBody>
          <a:bodyPr wrap="square" lIns="0" tIns="0" rIns="0" bIns="0" rtlCol="0"/>
          <a:lstStyle/>
          <a:p>
            <a:pPr defTabSz="829310"/>
            <a:endParaRPr sz="1630">
              <a:solidFill>
                <a:prstClr val="black"/>
              </a:solidFill>
              <a:latin typeface="Calibri" panose="020F0502020204030204"/>
            </a:endParaRPr>
          </a:p>
        </p:txBody>
      </p:sp>
      <p:sp>
        <p:nvSpPr>
          <p:cNvPr id="37" name="object 3"/>
          <p:cNvSpPr/>
          <p:nvPr/>
        </p:nvSpPr>
        <p:spPr>
          <a:xfrm>
            <a:off x="6393814" y="2333900"/>
            <a:ext cx="213053" cy="391557"/>
          </a:xfrm>
          <a:custGeom>
            <a:avLst/>
            <a:gdLst/>
            <a:ahLst/>
            <a:cxnLst/>
            <a:rect l="l" t="t" r="r" b="b"/>
            <a:pathLst>
              <a:path w="234950" h="431800">
                <a:moveTo>
                  <a:pt x="190500" y="217931"/>
                </a:moveTo>
                <a:lnTo>
                  <a:pt x="137159" y="217931"/>
                </a:lnTo>
                <a:lnTo>
                  <a:pt x="129540" y="219456"/>
                </a:lnTo>
                <a:lnTo>
                  <a:pt x="123444" y="220980"/>
                </a:lnTo>
                <a:lnTo>
                  <a:pt x="109727" y="225551"/>
                </a:lnTo>
                <a:lnTo>
                  <a:pt x="105155" y="230124"/>
                </a:lnTo>
                <a:lnTo>
                  <a:pt x="103631" y="233171"/>
                </a:lnTo>
                <a:lnTo>
                  <a:pt x="103631" y="411480"/>
                </a:lnTo>
                <a:lnTo>
                  <a:pt x="102107" y="413003"/>
                </a:lnTo>
                <a:lnTo>
                  <a:pt x="100583" y="413003"/>
                </a:lnTo>
                <a:lnTo>
                  <a:pt x="97535" y="414527"/>
                </a:lnTo>
                <a:lnTo>
                  <a:pt x="92963" y="416051"/>
                </a:lnTo>
                <a:lnTo>
                  <a:pt x="86868" y="417575"/>
                </a:lnTo>
                <a:lnTo>
                  <a:pt x="88392" y="417575"/>
                </a:lnTo>
                <a:lnTo>
                  <a:pt x="80772" y="419100"/>
                </a:lnTo>
                <a:lnTo>
                  <a:pt x="82296" y="419100"/>
                </a:lnTo>
                <a:lnTo>
                  <a:pt x="67055" y="422147"/>
                </a:lnTo>
                <a:lnTo>
                  <a:pt x="59435" y="422147"/>
                </a:lnTo>
                <a:lnTo>
                  <a:pt x="50292" y="423671"/>
                </a:lnTo>
                <a:lnTo>
                  <a:pt x="41148" y="423671"/>
                </a:lnTo>
                <a:lnTo>
                  <a:pt x="21335" y="425195"/>
                </a:lnTo>
                <a:lnTo>
                  <a:pt x="0" y="425195"/>
                </a:lnTo>
                <a:lnTo>
                  <a:pt x="0" y="431292"/>
                </a:lnTo>
                <a:lnTo>
                  <a:pt x="21335" y="431292"/>
                </a:lnTo>
                <a:lnTo>
                  <a:pt x="41148" y="429768"/>
                </a:lnTo>
                <a:lnTo>
                  <a:pt x="51816" y="429768"/>
                </a:lnTo>
                <a:lnTo>
                  <a:pt x="59435" y="428244"/>
                </a:lnTo>
                <a:lnTo>
                  <a:pt x="68579" y="426719"/>
                </a:lnTo>
                <a:lnTo>
                  <a:pt x="76200" y="426719"/>
                </a:lnTo>
                <a:lnTo>
                  <a:pt x="94487" y="422147"/>
                </a:lnTo>
                <a:lnTo>
                  <a:pt x="103631" y="419100"/>
                </a:lnTo>
                <a:lnTo>
                  <a:pt x="108203" y="414527"/>
                </a:lnTo>
                <a:lnTo>
                  <a:pt x="108966" y="413003"/>
                </a:lnTo>
                <a:lnTo>
                  <a:pt x="102107" y="413003"/>
                </a:lnTo>
                <a:lnTo>
                  <a:pt x="102107" y="411480"/>
                </a:lnTo>
                <a:lnTo>
                  <a:pt x="109727" y="411480"/>
                </a:lnTo>
                <a:lnTo>
                  <a:pt x="109727" y="233171"/>
                </a:lnTo>
                <a:lnTo>
                  <a:pt x="111251" y="231647"/>
                </a:lnTo>
                <a:lnTo>
                  <a:pt x="109727" y="231647"/>
                </a:lnTo>
                <a:lnTo>
                  <a:pt x="112775" y="230124"/>
                </a:lnTo>
                <a:lnTo>
                  <a:pt x="114300" y="230124"/>
                </a:lnTo>
                <a:lnTo>
                  <a:pt x="115824" y="228600"/>
                </a:lnTo>
                <a:lnTo>
                  <a:pt x="120396" y="227075"/>
                </a:lnTo>
                <a:lnTo>
                  <a:pt x="124968" y="227075"/>
                </a:lnTo>
                <a:lnTo>
                  <a:pt x="131063" y="225551"/>
                </a:lnTo>
                <a:lnTo>
                  <a:pt x="138683" y="224027"/>
                </a:lnTo>
                <a:lnTo>
                  <a:pt x="144779" y="222503"/>
                </a:lnTo>
                <a:lnTo>
                  <a:pt x="153924" y="222503"/>
                </a:lnTo>
                <a:lnTo>
                  <a:pt x="161544" y="220980"/>
                </a:lnTo>
                <a:lnTo>
                  <a:pt x="172211" y="219456"/>
                </a:lnTo>
                <a:lnTo>
                  <a:pt x="190500" y="219456"/>
                </a:lnTo>
                <a:lnTo>
                  <a:pt x="204889" y="218959"/>
                </a:lnTo>
                <a:lnTo>
                  <a:pt x="190500" y="217931"/>
                </a:lnTo>
                <a:close/>
              </a:path>
              <a:path w="234950" h="431800">
                <a:moveTo>
                  <a:pt x="114300" y="230124"/>
                </a:moveTo>
                <a:lnTo>
                  <a:pt x="112775" y="230124"/>
                </a:lnTo>
                <a:lnTo>
                  <a:pt x="112775" y="231647"/>
                </a:lnTo>
                <a:lnTo>
                  <a:pt x="114300" y="230124"/>
                </a:lnTo>
                <a:close/>
              </a:path>
              <a:path w="234950" h="431800">
                <a:moveTo>
                  <a:pt x="124968" y="227075"/>
                </a:moveTo>
                <a:lnTo>
                  <a:pt x="120396" y="227075"/>
                </a:lnTo>
                <a:lnTo>
                  <a:pt x="120396" y="228600"/>
                </a:lnTo>
                <a:lnTo>
                  <a:pt x="124968" y="227075"/>
                </a:lnTo>
                <a:close/>
              </a:path>
              <a:path w="234950" h="431800">
                <a:moveTo>
                  <a:pt x="211835" y="218720"/>
                </a:moveTo>
                <a:lnTo>
                  <a:pt x="204889" y="218959"/>
                </a:lnTo>
                <a:lnTo>
                  <a:pt x="211835" y="219456"/>
                </a:lnTo>
                <a:lnTo>
                  <a:pt x="211835" y="218720"/>
                </a:lnTo>
                <a:close/>
              </a:path>
              <a:path w="234950" h="431800">
                <a:moveTo>
                  <a:pt x="211835" y="216407"/>
                </a:moveTo>
                <a:lnTo>
                  <a:pt x="161544" y="216407"/>
                </a:lnTo>
                <a:lnTo>
                  <a:pt x="170687" y="217931"/>
                </a:lnTo>
                <a:lnTo>
                  <a:pt x="190500" y="217931"/>
                </a:lnTo>
                <a:lnTo>
                  <a:pt x="204889" y="218959"/>
                </a:lnTo>
                <a:lnTo>
                  <a:pt x="211835" y="218720"/>
                </a:lnTo>
                <a:lnTo>
                  <a:pt x="211835" y="216407"/>
                </a:lnTo>
                <a:close/>
              </a:path>
              <a:path w="234950" h="431800">
                <a:moveTo>
                  <a:pt x="234696" y="213359"/>
                </a:moveTo>
                <a:lnTo>
                  <a:pt x="211835" y="213359"/>
                </a:lnTo>
                <a:lnTo>
                  <a:pt x="211835" y="218720"/>
                </a:lnTo>
                <a:lnTo>
                  <a:pt x="234696" y="217931"/>
                </a:lnTo>
                <a:lnTo>
                  <a:pt x="234696" y="213359"/>
                </a:lnTo>
                <a:close/>
              </a:path>
              <a:path w="234950" h="431800">
                <a:moveTo>
                  <a:pt x="211835" y="213359"/>
                </a:moveTo>
                <a:lnTo>
                  <a:pt x="190500" y="213359"/>
                </a:lnTo>
                <a:lnTo>
                  <a:pt x="170687" y="214883"/>
                </a:lnTo>
                <a:lnTo>
                  <a:pt x="161544" y="214883"/>
                </a:lnTo>
                <a:lnTo>
                  <a:pt x="152400" y="216407"/>
                </a:lnTo>
                <a:lnTo>
                  <a:pt x="144779" y="217931"/>
                </a:lnTo>
                <a:lnTo>
                  <a:pt x="170687" y="217931"/>
                </a:lnTo>
                <a:lnTo>
                  <a:pt x="161544" y="216407"/>
                </a:lnTo>
                <a:lnTo>
                  <a:pt x="211835" y="216407"/>
                </a:lnTo>
                <a:lnTo>
                  <a:pt x="211835" y="213359"/>
                </a:lnTo>
                <a:close/>
              </a:path>
              <a:path w="234950" h="431800">
                <a:moveTo>
                  <a:pt x="108965" y="19812"/>
                </a:moveTo>
                <a:lnTo>
                  <a:pt x="103631" y="19812"/>
                </a:lnTo>
                <a:lnTo>
                  <a:pt x="103631" y="198119"/>
                </a:lnTo>
                <a:lnTo>
                  <a:pt x="152400" y="216407"/>
                </a:lnTo>
                <a:lnTo>
                  <a:pt x="161544" y="214883"/>
                </a:lnTo>
                <a:lnTo>
                  <a:pt x="170687" y="214883"/>
                </a:lnTo>
                <a:lnTo>
                  <a:pt x="190500" y="213359"/>
                </a:lnTo>
                <a:lnTo>
                  <a:pt x="192024" y="213359"/>
                </a:lnTo>
                <a:lnTo>
                  <a:pt x="170687" y="211836"/>
                </a:lnTo>
                <a:lnTo>
                  <a:pt x="161544" y="211836"/>
                </a:lnTo>
                <a:lnTo>
                  <a:pt x="153924" y="210312"/>
                </a:lnTo>
                <a:lnTo>
                  <a:pt x="144779" y="208787"/>
                </a:lnTo>
                <a:lnTo>
                  <a:pt x="138683" y="208787"/>
                </a:lnTo>
                <a:lnTo>
                  <a:pt x="131063" y="207263"/>
                </a:lnTo>
                <a:lnTo>
                  <a:pt x="124968" y="205739"/>
                </a:lnTo>
                <a:lnTo>
                  <a:pt x="115824" y="202692"/>
                </a:lnTo>
                <a:lnTo>
                  <a:pt x="109727" y="199644"/>
                </a:lnTo>
                <a:lnTo>
                  <a:pt x="109727" y="21336"/>
                </a:lnTo>
                <a:lnTo>
                  <a:pt x="108965" y="19812"/>
                </a:lnTo>
                <a:close/>
              </a:path>
              <a:path w="234950" h="431800">
                <a:moveTo>
                  <a:pt x="161544" y="210312"/>
                </a:moveTo>
                <a:lnTo>
                  <a:pt x="161544" y="211836"/>
                </a:lnTo>
                <a:lnTo>
                  <a:pt x="172211" y="211836"/>
                </a:lnTo>
                <a:lnTo>
                  <a:pt x="161544" y="210312"/>
                </a:lnTo>
                <a:close/>
              </a:path>
              <a:path w="234950" h="431800">
                <a:moveTo>
                  <a:pt x="109727" y="198119"/>
                </a:moveTo>
                <a:lnTo>
                  <a:pt x="109727" y="199644"/>
                </a:lnTo>
                <a:lnTo>
                  <a:pt x="111251" y="199644"/>
                </a:lnTo>
                <a:lnTo>
                  <a:pt x="109727" y="198119"/>
                </a:lnTo>
                <a:close/>
              </a:path>
              <a:path w="234950" h="431800">
                <a:moveTo>
                  <a:pt x="0" y="0"/>
                </a:moveTo>
                <a:lnTo>
                  <a:pt x="0" y="6096"/>
                </a:lnTo>
                <a:lnTo>
                  <a:pt x="21335" y="6096"/>
                </a:lnTo>
                <a:lnTo>
                  <a:pt x="41148" y="7620"/>
                </a:lnTo>
                <a:lnTo>
                  <a:pt x="50292" y="7620"/>
                </a:lnTo>
                <a:lnTo>
                  <a:pt x="59435" y="9143"/>
                </a:lnTo>
                <a:lnTo>
                  <a:pt x="67055" y="10667"/>
                </a:lnTo>
                <a:lnTo>
                  <a:pt x="74675" y="10667"/>
                </a:lnTo>
                <a:lnTo>
                  <a:pt x="82296" y="12191"/>
                </a:lnTo>
                <a:lnTo>
                  <a:pt x="80772" y="12191"/>
                </a:lnTo>
                <a:lnTo>
                  <a:pt x="88392" y="13715"/>
                </a:lnTo>
                <a:lnTo>
                  <a:pt x="86868" y="13715"/>
                </a:lnTo>
                <a:lnTo>
                  <a:pt x="92963" y="15239"/>
                </a:lnTo>
                <a:lnTo>
                  <a:pt x="97535" y="16763"/>
                </a:lnTo>
                <a:lnTo>
                  <a:pt x="100583" y="18287"/>
                </a:lnTo>
                <a:lnTo>
                  <a:pt x="103631" y="21336"/>
                </a:lnTo>
                <a:lnTo>
                  <a:pt x="103631" y="19812"/>
                </a:lnTo>
                <a:lnTo>
                  <a:pt x="108965" y="19812"/>
                </a:lnTo>
                <a:lnTo>
                  <a:pt x="106679" y="15239"/>
                </a:lnTo>
                <a:lnTo>
                  <a:pt x="68579" y="4572"/>
                </a:lnTo>
                <a:lnTo>
                  <a:pt x="59435" y="3048"/>
                </a:lnTo>
                <a:lnTo>
                  <a:pt x="51816" y="3048"/>
                </a:lnTo>
                <a:lnTo>
                  <a:pt x="41148" y="1524"/>
                </a:lnTo>
                <a:lnTo>
                  <a:pt x="21335" y="1524"/>
                </a:lnTo>
                <a:lnTo>
                  <a:pt x="0" y="0"/>
                </a:lnTo>
                <a:close/>
              </a:path>
            </a:pathLst>
          </a:custGeom>
          <a:solidFill>
            <a:srgbClr val="000000"/>
          </a:solidFill>
        </p:spPr>
        <p:txBody>
          <a:bodyPr wrap="square" lIns="0" tIns="0" rIns="0" bIns="0" rtlCol="0"/>
          <a:lstStyle/>
          <a:p>
            <a:pPr defTabSz="829310"/>
            <a:endParaRPr sz="1630">
              <a:solidFill>
                <a:prstClr val="black"/>
              </a:solidFill>
              <a:latin typeface="Calibri" panose="020F0502020204030204"/>
            </a:endParaRPr>
          </a:p>
        </p:txBody>
      </p:sp>
      <p:sp>
        <p:nvSpPr>
          <p:cNvPr id="38" name="object 4"/>
          <p:cNvSpPr txBox="1"/>
          <p:nvPr/>
        </p:nvSpPr>
        <p:spPr>
          <a:xfrm>
            <a:off x="6647591" y="2359783"/>
            <a:ext cx="86949" cy="231458"/>
          </a:xfrm>
          <a:prstGeom prst="rect">
            <a:avLst/>
          </a:prstGeom>
        </p:spPr>
        <p:txBody>
          <a:bodyPr vert="horz" wrap="square" lIns="0" tIns="14971" rIns="0" bIns="0" rtlCol="0">
            <a:spAutoFit/>
          </a:bodyPr>
          <a:lstStyle/>
          <a:p>
            <a:pPr marL="11430" defTabSz="829310">
              <a:spcBef>
                <a:spcPts val="120"/>
              </a:spcBef>
            </a:pPr>
            <a:r>
              <a:rPr sz="1405" spc="5">
                <a:solidFill>
                  <a:prstClr val="black"/>
                </a:solidFill>
                <a:latin typeface="Calibri" panose="020F0502020204030204"/>
                <a:cs typeface="Calibri" panose="020F0502020204030204"/>
              </a:rPr>
              <a:t>r</a:t>
            </a:r>
            <a:endParaRPr sz="1405">
              <a:solidFill>
                <a:prstClr val="black"/>
              </a:solidFill>
              <a:latin typeface="Calibri" panose="020F0502020204030204"/>
              <a:cs typeface="Calibri" panose="020F0502020204030204"/>
            </a:endParaRPr>
          </a:p>
        </p:txBody>
      </p:sp>
      <p:sp>
        <p:nvSpPr>
          <p:cNvPr id="39" name="object 5"/>
          <p:cNvSpPr txBox="1"/>
          <p:nvPr/>
        </p:nvSpPr>
        <p:spPr>
          <a:xfrm>
            <a:off x="7161648" y="2905581"/>
            <a:ext cx="108829" cy="231458"/>
          </a:xfrm>
          <a:prstGeom prst="rect">
            <a:avLst/>
          </a:prstGeom>
        </p:spPr>
        <p:txBody>
          <a:bodyPr vert="horz" wrap="square" lIns="0" tIns="14971" rIns="0" bIns="0" rtlCol="0">
            <a:spAutoFit/>
          </a:bodyPr>
          <a:lstStyle/>
          <a:p>
            <a:pPr marL="11430" defTabSz="829310">
              <a:spcBef>
                <a:spcPts val="120"/>
              </a:spcBef>
            </a:pPr>
            <a:r>
              <a:rPr sz="1405" spc="9">
                <a:solidFill>
                  <a:prstClr val="black"/>
                </a:solidFill>
                <a:latin typeface="Calibri" panose="020F0502020204030204"/>
                <a:cs typeface="Calibri" panose="020F0502020204030204"/>
              </a:rPr>
              <a:t>Z</a:t>
            </a:r>
            <a:endParaRPr sz="1405">
              <a:solidFill>
                <a:prstClr val="black"/>
              </a:solidFill>
              <a:latin typeface="Calibri" panose="020F0502020204030204"/>
              <a:cs typeface="Calibri" panose="020F0502020204030204"/>
            </a:endParaRPr>
          </a:p>
        </p:txBody>
      </p:sp>
      <p:sp>
        <p:nvSpPr>
          <p:cNvPr id="40" name="object 20"/>
          <p:cNvSpPr/>
          <p:nvPr/>
        </p:nvSpPr>
        <p:spPr>
          <a:xfrm>
            <a:off x="8263969" y="2319929"/>
            <a:ext cx="1725153" cy="0"/>
          </a:xfrm>
          <a:custGeom>
            <a:avLst/>
            <a:gdLst/>
            <a:ahLst/>
            <a:cxnLst/>
            <a:rect l="l" t="t" r="r" b="b"/>
            <a:pathLst>
              <a:path w="1902459">
                <a:moveTo>
                  <a:pt x="0" y="0"/>
                </a:moveTo>
                <a:lnTo>
                  <a:pt x="1901952" y="0"/>
                </a:lnTo>
              </a:path>
            </a:pathLst>
          </a:custGeom>
          <a:ln w="53339">
            <a:solidFill>
              <a:srgbClr val="66752D"/>
            </a:solidFill>
          </a:ln>
        </p:spPr>
        <p:txBody>
          <a:bodyPr wrap="square" lIns="0" tIns="0" rIns="0" bIns="0" rtlCol="0"/>
          <a:lstStyle/>
          <a:p>
            <a:pPr defTabSz="829310"/>
            <a:endParaRPr sz="1630">
              <a:solidFill>
                <a:prstClr val="black"/>
              </a:solidFill>
              <a:latin typeface="Calibri" panose="020F0502020204030204"/>
            </a:endParaRPr>
          </a:p>
        </p:txBody>
      </p:sp>
      <p:sp>
        <p:nvSpPr>
          <p:cNvPr id="41" name="object 21"/>
          <p:cNvSpPr/>
          <p:nvPr/>
        </p:nvSpPr>
        <p:spPr>
          <a:xfrm>
            <a:off x="8258440" y="2109180"/>
            <a:ext cx="1736093" cy="210174"/>
          </a:xfrm>
          <a:custGeom>
            <a:avLst/>
            <a:gdLst/>
            <a:ahLst/>
            <a:cxnLst/>
            <a:rect l="l" t="t" r="r" b="b"/>
            <a:pathLst>
              <a:path w="1914525" h="231775">
                <a:moveTo>
                  <a:pt x="960501" y="112776"/>
                </a:moveTo>
                <a:lnTo>
                  <a:pt x="28956" y="112776"/>
                </a:lnTo>
                <a:lnTo>
                  <a:pt x="25908" y="115824"/>
                </a:lnTo>
                <a:lnTo>
                  <a:pt x="12192" y="137160"/>
                </a:lnTo>
                <a:lnTo>
                  <a:pt x="10668" y="137160"/>
                </a:lnTo>
                <a:lnTo>
                  <a:pt x="10668" y="138684"/>
                </a:lnTo>
                <a:lnTo>
                  <a:pt x="4572" y="164592"/>
                </a:lnTo>
                <a:lnTo>
                  <a:pt x="1524" y="195072"/>
                </a:lnTo>
                <a:lnTo>
                  <a:pt x="0" y="231648"/>
                </a:lnTo>
                <a:lnTo>
                  <a:pt x="12192" y="231648"/>
                </a:lnTo>
                <a:lnTo>
                  <a:pt x="12192" y="195072"/>
                </a:lnTo>
                <a:lnTo>
                  <a:pt x="16764" y="164592"/>
                </a:lnTo>
                <a:lnTo>
                  <a:pt x="21336" y="141732"/>
                </a:lnTo>
                <a:lnTo>
                  <a:pt x="22315" y="141732"/>
                </a:lnTo>
                <a:lnTo>
                  <a:pt x="34072" y="123443"/>
                </a:lnTo>
                <a:lnTo>
                  <a:pt x="30480" y="123443"/>
                </a:lnTo>
                <a:lnTo>
                  <a:pt x="35051" y="121920"/>
                </a:lnTo>
                <a:lnTo>
                  <a:pt x="966597" y="121920"/>
                </a:lnTo>
                <a:lnTo>
                  <a:pt x="972312" y="117348"/>
                </a:lnTo>
                <a:lnTo>
                  <a:pt x="973836" y="115824"/>
                </a:lnTo>
                <a:lnTo>
                  <a:pt x="973836" y="114300"/>
                </a:lnTo>
                <a:lnTo>
                  <a:pt x="958596" y="114300"/>
                </a:lnTo>
                <a:lnTo>
                  <a:pt x="960501" y="112776"/>
                </a:lnTo>
                <a:close/>
              </a:path>
              <a:path w="1914525" h="231775">
                <a:moveTo>
                  <a:pt x="1887032" y="127294"/>
                </a:moveTo>
                <a:lnTo>
                  <a:pt x="1892808" y="141732"/>
                </a:lnTo>
                <a:lnTo>
                  <a:pt x="1897380" y="166116"/>
                </a:lnTo>
                <a:lnTo>
                  <a:pt x="1900427" y="196596"/>
                </a:lnTo>
                <a:lnTo>
                  <a:pt x="1901952" y="231648"/>
                </a:lnTo>
                <a:lnTo>
                  <a:pt x="1914144" y="231648"/>
                </a:lnTo>
                <a:lnTo>
                  <a:pt x="1912620" y="195072"/>
                </a:lnTo>
                <a:lnTo>
                  <a:pt x="1908048" y="163068"/>
                </a:lnTo>
                <a:lnTo>
                  <a:pt x="1903476" y="138684"/>
                </a:lnTo>
                <a:lnTo>
                  <a:pt x="1898626" y="128016"/>
                </a:lnTo>
                <a:lnTo>
                  <a:pt x="1888236" y="128016"/>
                </a:lnTo>
                <a:lnTo>
                  <a:pt x="1887032" y="127294"/>
                </a:lnTo>
                <a:close/>
              </a:path>
              <a:path w="1914525" h="231775">
                <a:moveTo>
                  <a:pt x="22315" y="141732"/>
                </a:moveTo>
                <a:lnTo>
                  <a:pt x="21336" y="141732"/>
                </a:lnTo>
                <a:lnTo>
                  <a:pt x="21336" y="143256"/>
                </a:lnTo>
                <a:lnTo>
                  <a:pt x="22315" y="141732"/>
                </a:lnTo>
                <a:close/>
              </a:path>
              <a:path w="1914525" h="231775">
                <a:moveTo>
                  <a:pt x="1886712" y="126492"/>
                </a:moveTo>
                <a:lnTo>
                  <a:pt x="1887032" y="127294"/>
                </a:lnTo>
                <a:lnTo>
                  <a:pt x="1888236" y="128016"/>
                </a:lnTo>
                <a:lnTo>
                  <a:pt x="1886712" y="126492"/>
                </a:lnTo>
                <a:close/>
              </a:path>
              <a:path w="1914525" h="231775">
                <a:moveTo>
                  <a:pt x="1897934" y="126492"/>
                </a:moveTo>
                <a:lnTo>
                  <a:pt x="1886712" y="126492"/>
                </a:lnTo>
                <a:lnTo>
                  <a:pt x="1888236" y="128016"/>
                </a:lnTo>
                <a:lnTo>
                  <a:pt x="1898626" y="128016"/>
                </a:lnTo>
                <a:lnTo>
                  <a:pt x="1897934" y="126492"/>
                </a:lnTo>
                <a:close/>
              </a:path>
              <a:path w="1914525" h="231775">
                <a:moveTo>
                  <a:pt x="992124" y="6096"/>
                </a:moveTo>
                <a:lnTo>
                  <a:pt x="990600" y="41148"/>
                </a:lnTo>
                <a:lnTo>
                  <a:pt x="986027" y="73152"/>
                </a:lnTo>
                <a:lnTo>
                  <a:pt x="985374" y="76635"/>
                </a:lnTo>
                <a:lnTo>
                  <a:pt x="990600" y="97536"/>
                </a:lnTo>
                <a:lnTo>
                  <a:pt x="990600" y="99060"/>
                </a:lnTo>
                <a:lnTo>
                  <a:pt x="998220" y="114300"/>
                </a:lnTo>
                <a:lnTo>
                  <a:pt x="998220" y="115824"/>
                </a:lnTo>
                <a:lnTo>
                  <a:pt x="999744" y="117348"/>
                </a:lnTo>
                <a:lnTo>
                  <a:pt x="1007364" y="123443"/>
                </a:lnTo>
                <a:lnTo>
                  <a:pt x="1880616" y="123443"/>
                </a:lnTo>
                <a:lnTo>
                  <a:pt x="1887032" y="127294"/>
                </a:lnTo>
                <a:lnTo>
                  <a:pt x="1886712" y="126492"/>
                </a:lnTo>
                <a:lnTo>
                  <a:pt x="1897934" y="126492"/>
                </a:lnTo>
                <a:lnTo>
                  <a:pt x="1895856" y="121920"/>
                </a:lnTo>
                <a:lnTo>
                  <a:pt x="1895856" y="120396"/>
                </a:lnTo>
                <a:lnTo>
                  <a:pt x="1894332" y="120396"/>
                </a:lnTo>
                <a:lnTo>
                  <a:pt x="1886712" y="114300"/>
                </a:lnTo>
                <a:lnTo>
                  <a:pt x="1013460" y="114300"/>
                </a:lnTo>
                <a:lnTo>
                  <a:pt x="1010412" y="112776"/>
                </a:lnTo>
                <a:lnTo>
                  <a:pt x="1011555" y="112776"/>
                </a:lnTo>
                <a:lnTo>
                  <a:pt x="1009650" y="111252"/>
                </a:lnTo>
                <a:lnTo>
                  <a:pt x="1007364" y="111252"/>
                </a:lnTo>
                <a:lnTo>
                  <a:pt x="1005840" y="108204"/>
                </a:lnTo>
                <a:lnTo>
                  <a:pt x="1006255" y="108204"/>
                </a:lnTo>
                <a:lnTo>
                  <a:pt x="1001822" y="96012"/>
                </a:lnTo>
                <a:lnTo>
                  <a:pt x="1001268" y="96012"/>
                </a:lnTo>
                <a:lnTo>
                  <a:pt x="996696" y="71628"/>
                </a:lnTo>
                <a:lnTo>
                  <a:pt x="992124" y="41148"/>
                </a:lnTo>
                <a:lnTo>
                  <a:pt x="992124" y="6096"/>
                </a:lnTo>
                <a:close/>
              </a:path>
              <a:path w="1914525" h="231775">
                <a:moveTo>
                  <a:pt x="35051" y="121920"/>
                </a:moveTo>
                <a:lnTo>
                  <a:pt x="30480" y="123443"/>
                </a:lnTo>
                <a:lnTo>
                  <a:pt x="34072" y="123443"/>
                </a:lnTo>
                <a:lnTo>
                  <a:pt x="35051" y="121920"/>
                </a:lnTo>
                <a:close/>
              </a:path>
              <a:path w="1914525" h="231775">
                <a:moveTo>
                  <a:pt x="966597" y="121920"/>
                </a:moveTo>
                <a:lnTo>
                  <a:pt x="35051" y="121920"/>
                </a:lnTo>
                <a:lnTo>
                  <a:pt x="34072" y="123443"/>
                </a:lnTo>
                <a:lnTo>
                  <a:pt x="964692" y="123443"/>
                </a:lnTo>
                <a:lnTo>
                  <a:pt x="966597" y="121920"/>
                </a:lnTo>
                <a:close/>
              </a:path>
              <a:path w="1914525" h="231775">
                <a:moveTo>
                  <a:pt x="965629" y="108672"/>
                </a:moveTo>
                <a:lnTo>
                  <a:pt x="958596" y="114300"/>
                </a:lnTo>
                <a:lnTo>
                  <a:pt x="961644" y="112776"/>
                </a:lnTo>
                <a:lnTo>
                  <a:pt x="974598" y="112776"/>
                </a:lnTo>
                <a:lnTo>
                  <a:pt x="975360" y="111252"/>
                </a:lnTo>
                <a:lnTo>
                  <a:pt x="964692" y="111252"/>
                </a:lnTo>
                <a:lnTo>
                  <a:pt x="965629" y="108672"/>
                </a:lnTo>
                <a:close/>
              </a:path>
              <a:path w="1914525" h="231775">
                <a:moveTo>
                  <a:pt x="974598" y="112776"/>
                </a:moveTo>
                <a:lnTo>
                  <a:pt x="961644" y="112776"/>
                </a:lnTo>
                <a:lnTo>
                  <a:pt x="958596" y="114300"/>
                </a:lnTo>
                <a:lnTo>
                  <a:pt x="973836" y="114300"/>
                </a:lnTo>
                <a:lnTo>
                  <a:pt x="974598" y="112776"/>
                </a:lnTo>
                <a:close/>
              </a:path>
              <a:path w="1914525" h="231775">
                <a:moveTo>
                  <a:pt x="1011555" y="112776"/>
                </a:moveTo>
                <a:lnTo>
                  <a:pt x="1010412" y="112776"/>
                </a:lnTo>
                <a:lnTo>
                  <a:pt x="1013460" y="114300"/>
                </a:lnTo>
                <a:lnTo>
                  <a:pt x="1011555" y="112776"/>
                </a:lnTo>
                <a:close/>
              </a:path>
              <a:path w="1914525" h="231775">
                <a:moveTo>
                  <a:pt x="1886712" y="112776"/>
                </a:moveTo>
                <a:lnTo>
                  <a:pt x="1011555" y="112776"/>
                </a:lnTo>
                <a:lnTo>
                  <a:pt x="1013460" y="114300"/>
                </a:lnTo>
                <a:lnTo>
                  <a:pt x="1886712" y="114300"/>
                </a:lnTo>
                <a:lnTo>
                  <a:pt x="1886712" y="112776"/>
                </a:lnTo>
                <a:close/>
              </a:path>
              <a:path w="1914525" h="231775">
                <a:moveTo>
                  <a:pt x="966216" y="108204"/>
                </a:moveTo>
                <a:lnTo>
                  <a:pt x="965629" y="108672"/>
                </a:lnTo>
                <a:lnTo>
                  <a:pt x="964692" y="111252"/>
                </a:lnTo>
                <a:lnTo>
                  <a:pt x="966216" y="108204"/>
                </a:lnTo>
                <a:close/>
              </a:path>
              <a:path w="1914525" h="231775">
                <a:moveTo>
                  <a:pt x="976884" y="108204"/>
                </a:moveTo>
                <a:lnTo>
                  <a:pt x="966216" y="108204"/>
                </a:lnTo>
                <a:lnTo>
                  <a:pt x="964692" y="111252"/>
                </a:lnTo>
                <a:lnTo>
                  <a:pt x="975360" y="111252"/>
                </a:lnTo>
                <a:lnTo>
                  <a:pt x="976884" y="108204"/>
                </a:lnTo>
                <a:close/>
              </a:path>
              <a:path w="1914525" h="231775">
                <a:moveTo>
                  <a:pt x="1005840" y="108204"/>
                </a:moveTo>
                <a:lnTo>
                  <a:pt x="1007364" y="111252"/>
                </a:lnTo>
                <a:lnTo>
                  <a:pt x="1006426" y="108672"/>
                </a:lnTo>
                <a:lnTo>
                  <a:pt x="1005840" y="108204"/>
                </a:lnTo>
                <a:close/>
              </a:path>
              <a:path w="1914525" h="231775">
                <a:moveTo>
                  <a:pt x="1006426" y="108672"/>
                </a:moveTo>
                <a:lnTo>
                  <a:pt x="1007364" y="111252"/>
                </a:lnTo>
                <a:lnTo>
                  <a:pt x="1009650" y="111252"/>
                </a:lnTo>
                <a:lnTo>
                  <a:pt x="1006426" y="108672"/>
                </a:lnTo>
                <a:close/>
              </a:path>
              <a:path w="1914525" h="231775">
                <a:moveTo>
                  <a:pt x="970788" y="94488"/>
                </a:moveTo>
                <a:lnTo>
                  <a:pt x="965629" y="108672"/>
                </a:lnTo>
                <a:lnTo>
                  <a:pt x="966216" y="108204"/>
                </a:lnTo>
                <a:lnTo>
                  <a:pt x="976884" y="108204"/>
                </a:lnTo>
                <a:lnTo>
                  <a:pt x="981456" y="99060"/>
                </a:lnTo>
                <a:lnTo>
                  <a:pt x="981456" y="97536"/>
                </a:lnTo>
                <a:lnTo>
                  <a:pt x="981741" y="96012"/>
                </a:lnTo>
                <a:lnTo>
                  <a:pt x="970788" y="96012"/>
                </a:lnTo>
                <a:lnTo>
                  <a:pt x="970788" y="94488"/>
                </a:lnTo>
                <a:close/>
              </a:path>
              <a:path w="1914525" h="231775">
                <a:moveTo>
                  <a:pt x="1006255" y="108204"/>
                </a:moveTo>
                <a:lnTo>
                  <a:pt x="1005840" y="108204"/>
                </a:lnTo>
                <a:lnTo>
                  <a:pt x="1006426" y="108672"/>
                </a:lnTo>
                <a:lnTo>
                  <a:pt x="1006255" y="108204"/>
                </a:lnTo>
                <a:close/>
              </a:path>
              <a:path w="1914525" h="231775">
                <a:moveTo>
                  <a:pt x="979932" y="6096"/>
                </a:moveTo>
                <a:lnTo>
                  <a:pt x="979932" y="41148"/>
                </a:lnTo>
                <a:lnTo>
                  <a:pt x="975360" y="71628"/>
                </a:lnTo>
                <a:lnTo>
                  <a:pt x="970788" y="96012"/>
                </a:lnTo>
                <a:lnTo>
                  <a:pt x="981741" y="96012"/>
                </a:lnTo>
                <a:lnTo>
                  <a:pt x="985374" y="76635"/>
                </a:lnTo>
                <a:lnTo>
                  <a:pt x="984504" y="73152"/>
                </a:lnTo>
                <a:lnTo>
                  <a:pt x="981456" y="41148"/>
                </a:lnTo>
                <a:lnTo>
                  <a:pt x="979932" y="6096"/>
                </a:lnTo>
                <a:close/>
              </a:path>
              <a:path w="1914525" h="231775">
                <a:moveTo>
                  <a:pt x="1001268" y="94488"/>
                </a:moveTo>
                <a:lnTo>
                  <a:pt x="1001268" y="96012"/>
                </a:lnTo>
                <a:lnTo>
                  <a:pt x="1001822" y="96012"/>
                </a:lnTo>
                <a:lnTo>
                  <a:pt x="1001268" y="94488"/>
                </a:lnTo>
                <a:close/>
              </a:path>
              <a:path w="1914525" h="231775">
                <a:moveTo>
                  <a:pt x="989076" y="0"/>
                </a:moveTo>
                <a:lnTo>
                  <a:pt x="982980" y="0"/>
                </a:lnTo>
                <a:lnTo>
                  <a:pt x="979932" y="3048"/>
                </a:lnTo>
                <a:lnTo>
                  <a:pt x="979932" y="6096"/>
                </a:lnTo>
                <a:lnTo>
                  <a:pt x="981456" y="41148"/>
                </a:lnTo>
                <a:lnTo>
                  <a:pt x="984504" y="73152"/>
                </a:lnTo>
                <a:lnTo>
                  <a:pt x="985374" y="76635"/>
                </a:lnTo>
                <a:lnTo>
                  <a:pt x="986027" y="73152"/>
                </a:lnTo>
                <a:lnTo>
                  <a:pt x="990600" y="41148"/>
                </a:lnTo>
                <a:lnTo>
                  <a:pt x="992124" y="6096"/>
                </a:lnTo>
                <a:lnTo>
                  <a:pt x="992124" y="3048"/>
                </a:lnTo>
                <a:lnTo>
                  <a:pt x="989076" y="0"/>
                </a:lnTo>
                <a:close/>
              </a:path>
            </a:pathLst>
          </a:custGeom>
          <a:solidFill>
            <a:srgbClr val="0485D1"/>
          </a:solidFill>
        </p:spPr>
        <p:txBody>
          <a:bodyPr wrap="square" lIns="0" tIns="0" rIns="0" bIns="0" rtlCol="0"/>
          <a:lstStyle/>
          <a:p>
            <a:pPr defTabSz="829310"/>
            <a:endParaRPr sz="1630">
              <a:solidFill>
                <a:prstClr val="black"/>
              </a:solidFill>
              <a:latin typeface="Calibri" panose="020F0502020204030204"/>
            </a:endParaRPr>
          </a:p>
        </p:txBody>
      </p:sp>
      <p:sp>
        <p:nvSpPr>
          <p:cNvPr id="42" name="object 22"/>
          <p:cNvSpPr txBox="1"/>
          <p:nvPr/>
        </p:nvSpPr>
        <p:spPr>
          <a:xfrm>
            <a:off x="8849410" y="1987168"/>
            <a:ext cx="769294" cy="181954"/>
          </a:xfrm>
          <a:prstGeom prst="rect">
            <a:avLst/>
          </a:prstGeom>
        </p:spPr>
        <p:txBody>
          <a:bodyPr vert="horz" wrap="square" lIns="0" tIns="14395" rIns="0" bIns="0" rtlCol="0">
            <a:spAutoFit/>
          </a:bodyPr>
          <a:lstStyle/>
          <a:p>
            <a:pPr marL="11430" defTabSz="829310">
              <a:spcBef>
                <a:spcPts val="115"/>
              </a:spcBef>
            </a:pPr>
            <a:r>
              <a:rPr sz="1090" dirty="0">
                <a:solidFill>
                  <a:prstClr val="black"/>
                </a:solidFill>
                <a:latin typeface="Calibri" panose="020F0502020204030204"/>
                <a:cs typeface="Calibri" panose="020F0502020204030204"/>
              </a:rPr>
              <a:t>strip length</a:t>
            </a:r>
            <a:r>
              <a:rPr sz="1090" spc="-27" dirty="0">
                <a:solidFill>
                  <a:prstClr val="black"/>
                </a:solidFill>
                <a:latin typeface="Calibri" panose="020F0502020204030204"/>
                <a:cs typeface="Calibri" panose="020F0502020204030204"/>
              </a:rPr>
              <a:t> </a:t>
            </a:r>
            <a:r>
              <a:rPr sz="1090" spc="5" dirty="0">
                <a:solidFill>
                  <a:prstClr val="black"/>
                </a:solidFill>
                <a:latin typeface="Calibri" panose="020F0502020204030204"/>
                <a:cs typeface="Calibri" panose="020F0502020204030204"/>
              </a:rPr>
              <a:t>L</a:t>
            </a:r>
            <a:endParaRPr sz="1090" dirty="0">
              <a:solidFill>
                <a:prstClr val="black"/>
              </a:solidFill>
              <a:latin typeface="Calibri" panose="020F0502020204030204"/>
              <a:cs typeface="Calibri" panose="020F0502020204030204"/>
            </a:endParaRPr>
          </a:p>
        </p:txBody>
      </p:sp>
      <p:sp>
        <p:nvSpPr>
          <p:cNvPr id="43" name="object 23"/>
          <p:cNvSpPr/>
          <p:nvPr/>
        </p:nvSpPr>
        <p:spPr>
          <a:xfrm>
            <a:off x="8290225" y="2385572"/>
            <a:ext cx="1285227" cy="87524"/>
          </a:xfrm>
          <a:custGeom>
            <a:avLst/>
            <a:gdLst/>
            <a:ahLst/>
            <a:cxnLst/>
            <a:rect l="l" t="t" r="r" b="b"/>
            <a:pathLst>
              <a:path w="1417320" h="96520">
                <a:moveTo>
                  <a:pt x="670689" y="82522"/>
                </a:moveTo>
                <a:lnTo>
                  <a:pt x="676656" y="92964"/>
                </a:lnTo>
                <a:lnTo>
                  <a:pt x="676656" y="94488"/>
                </a:lnTo>
                <a:lnTo>
                  <a:pt x="678180" y="96012"/>
                </a:lnTo>
                <a:lnTo>
                  <a:pt x="684276" y="96012"/>
                </a:lnTo>
                <a:lnTo>
                  <a:pt x="691896" y="88392"/>
                </a:lnTo>
                <a:lnTo>
                  <a:pt x="685800" y="88392"/>
                </a:lnTo>
                <a:lnTo>
                  <a:pt x="676656" y="86868"/>
                </a:lnTo>
                <a:lnTo>
                  <a:pt x="679921" y="83820"/>
                </a:lnTo>
                <a:lnTo>
                  <a:pt x="673608" y="83820"/>
                </a:lnTo>
                <a:lnTo>
                  <a:pt x="670689" y="82522"/>
                </a:lnTo>
                <a:close/>
              </a:path>
              <a:path w="1417320" h="96520">
                <a:moveTo>
                  <a:pt x="683006" y="80941"/>
                </a:moveTo>
                <a:lnTo>
                  <a:pt x="676656" y="86868"/>
                </a:lnTo>
                <a:lnTo>
                  <a:pt x="685800" y="88392"/>
                </a:lnTo>
                <a:lnTo>
                  <a:pt x="683006" y="80941"/>
                </a:lnTo>
                <a:close/>
              </a:path>
              <a:path w="1417320" h="96520">
                <a:moveTo>
                  <a:pt x="1389888" y="19812"/>
                </a:moveTo>
                <a:lnTo>
                  <a:pt x="1365504" y="28956"/>
                </a:lnTo>
                <a:lnTo>
                  <a:pt x="1333500" y="36576"/>
                </a:lnTo>
                <a:lnTo>
                  <a:pt x="1296924" y="39624"/>
                </a:lnTo>
                <a:lnTo>
                  <a:pt x="1255776" y="41148"/>
                </a:lnTo>
                <a:lnTo>
                  <a:pt x="838200" y="41148"/>
                </a:lnTo>
                <a:lnTo>
                  <a:pt x="797052" y="42672"/>
                </a:lnTo>
                <a:lnTo>
                  <a:pt x="758952" y="47243"/>
                </a:lnTo>
                <a:lnTo>
                  <a:pt x="726948" y="54864"/>
                </a:lnTo>
                <a:lnTo>
                  <a:pt x="701040" y="64008"/>
                </a:lnTo>
                <a:lnTo>
                  <a:pt x="699516" y="64008"/>
                </a:lnTo>
                <a:lnTo>
                  <a:pt x="699516" y="65532"/>
                </a:lnTo>
                <a:lnTo>
                  <a:pt x="683006" y="80941"/>
                </a:lnTo>
                <a:lnTo>
                  <a:pt x="685800" y="88392"/>
                </a:lnTo>
                <a:lnTo>
                  <a:pt x="691896" y="88392"/>
                </a:lnTo>
                <a:lnTo>
                  <a:pt x="705612" y="74676"/>
                </a:lnTo>
                <a:lnTo>
                  <a:pt x="704088" y="74676"/>
                </a:lnTo>
                <a:lnTo>
                  <a:pt x="707136" y="73152"/>
                </a:lnTo>
                <a:lnTo>
                  <a:pt x="708152" y="73152"/>
                </a:lnTo>
                <a:lnTo>
                  <a:pt x="728472" y="65532"/>
                </a:lnTo>
                <a:lnTo>
                  <a:pt x="760476" y="59436"/>
                </a:lnTo>
                <a:lnTo>
                  <a:pt x="797052" y="54864"/>
                </a:lnTo>
                <a:lnTo>
                  <a:pt x="838200" y="53340"/>
                </a:lnTo>
                <a:lnTo>
                  <a:pt x="1255776" y="53340"/>
                </a:lnTo>
                <a:lnTo>
                  <a:pt x="1298448" y="51816"/>
                </a:lnTo>
                <a:lnTo>
                  <a:pt x="1336548" y="47243"/>
                </a:lnTo>
                <a:lnTo>
                  <a:pt x="1368552" y="39624"/>
                </a:lnTo>
                <a:lnTo>
                  <a:pt x="1392936" y="30480"/>
                </a:lnTo>
                <a:lnTo>
                  <a:pt x="1394460" y="30480"/>
                </a:lnTo>
                <a:lnTo>
                  <a:pt x="1403604" y="21336"/>
                </a:lnTo>
                <a:lnTo>
                  <a:pt x="1388364" y="21336"/>
                </a:lnTo>
                <a:lnTo>
                  <a:pt x="1389888" y="19812"/>
                </a:lnTo>
                <a:close/>
              </a:path>
              <a:path w="1417320" h="96520">
                <a:moveTo>
                  <a:pt x="670560" y="82296"/>
                </a:moveTo>
                <a:lnTo>
                  <a:pt x="670689" y="82522"/>
                </a:lnTo>
                <a:lnTo>
                  <a:pt x="673608" y="83820"/>
                </a:lnTo>
                <a:lnTo>
                  <a:pt x="670560" y="82296"/>
                </a:lnTo>
                <a:close/>
              </a:path>
              <a:path w="1417320" h="96520">
                <a:moveTo>
                  <a:pt x="681554" y="82296"/>
                </a:moveTo>
                <a:lnTo>
                  <a:pt x="670560" y="82296"/>
                </a:lnTo>
                <a:lnTo>
                  <a:pt x="673608" y="83820"/>
                </a:lnTo>
                <a:lnTo>
                  <a:pt x="679921" y="83820"/>
                </a:lnTo>
                <a:lnTo>
                  <a:pt x="681554" y="82296"/>
                </a:lnTo>
                <a:close/>
              </a:path>
              <a:path w="1417320" h="96520">
                <a:moveTo>
                  <a:pt x="10668" y="1524"/>
                </a:moveTo>
                <a:lnTo>
                  <a:pt x="0" y="6096"/>
                </a:lnTo>
                <a:lnTo>
                  <a:pt x="6096" y="18288"/>
                </a:lnTo>
                <a:lnTo>
                  <a:pt x="6096" y="19812"/>
                </a:lnTo>
                <a:lnTo>
                  <a:pt x="7620" y="19812"/>
                </a:lnTo>
                <a:lnTo>
                  <a:pt x="22860" y="30480"/>
                </a:lnTo>
                <a:lnTo>
                  <a:pt x="24384" y="30480"/>
                </a:lnTo>
                <a:lnTo>
                  <a:pt x="50292" y="39624"/>
                </a:lnTo>
                <a:lnTo>
                  <a:pt x="82296" y="47243"/>
                </a:lnTo>
                <a:lnTo>
                  <a:pt x="120396" y="51816"/>
                </a:lnTo>
                <a:lnTo>
                  <a:pt x="163068" y="53340"/>
                </a:lnTo>
                <a:lnTo>
                  <a:pt x="524256" y="53340"/>
                </a:lnTo>
                <a:lnTo>
                  <a:pt x="565404" y="54864"/>
                </a:lnTo>
                <a:lnTo>
                  <a:pt x="601980" y="57912"/>
                </a:lnTo>
                <a:lnTo>
                  <a:pt x="633984" y="65532"/>
                </a:lnTo>
                <a:lnTo>
                  <a:pt x="632460" y="65532"/>
                </a:lnTo>
                <a:lnTo>
                  <a:pt x="670689" y="82522"/>
                </a:lnTo>
                <a:lnTo>
                  <a:pt x="670560" y="82296"/>
                </a:lnTo>
                <a:lnTo>
                  <a:pt x="681554" y="82296"/>
                </a:lnTo>
                <a:lnTo>
                  <a:pt x="683006" y="80941"/>
                </a:lnTo>
                <a:lnTo>
                  <a:pt x="681228" y="76200"/>
                </a:lnTo>
                <a:lnTo>
                  <a:pt x="679704" y="76200"/>
                </a:lnTo>
                <a:lnTo>
                  <a:pt x="679704" y="74676"/>
                </a:lnTo>
                <a:lnTo>
                  <a:pt x="678180" y="74676"/>
                </a:lnTo>
                <a:lnTo>
                  <a:pt x="637032" y="54864"/>
                </a:lnTo>
                <a:lnTo>
                  <a:pt x="605028" y="47243"/>
                </a:lnTo>
                <a:lnTo>
                  <a:pt x="566928" y="42672"/>
                </a:lnTo>
                <a:lnTo>
                  <a:pt x="524256" y="41148"/>
                </a:lnTo>
                <a:lnTo>
                  <a:pt x="163068" y="41148"/>
                </a:lnTo>
                <a:lnTo>
                  <a:pt x="120396" y="39624"/>
                </a:lnTo>
                <a:lnTo>
                  <a:pt x="83820" y="35052"/>
                </a:lnTo>
                <a:lnTo>
                  <a:pt x="51816" y="28956"/>
                </a:lnTo>
                <a:lnTo>
                  <a:pt x="32766" y="21336"/>
                </a:lnTo>
                <a:lnTo>
                  <a:pt x="28956" y="21336"/>
                </a:lnTo>
                <a:lnTo>
                  <a:pt x="15893" y="12192"/>
                </a:lnTo>
                <a:lnTo>
                  <a:pt x="15240" y="12192"/>
                </a:lnTo>
                <a:lnTo>
                  <a:pt x="13716" y="10668"/>
                </a:lnTo>
                <a:lnTo>
                  <a:pt x="14586" y="10668"/>
                </a:lnTo>
                <a:lnTo>
                  <a:pt x="10668" y="1524"/>
                </a:lnTo>
                <a:close/>
              </a:path>
              <a:path w="1417320" h="96520">
                <a:moveTo>
                  <a:pt x="707136" y="73152"/>
                </a:moveTo>
                <a:lnTo>
                  <a:pt x="704088" y="74676"/>
                </a:lnTo>
                <a:lnTo>
                  <a:pt x="706526" y="73761"/>
                </a:lnTo>
                <a:lnTo>
                  <a:pt x="707136" y="73152"/>
                </a:lnTo>
                <a:close/>
              </a:path>
              <a:path w="1417320" h="96520">
                <a:moveTo>
                  <a:pt x="706526" y="73761"/>
                </a:moveTo>
                <a:lnTo>
                  <a:pt x="704088" y="74676"/>
                </a:lnTo>
                <a:lnTo>
                  <a:pt x="705612" y="74676"/>
                </a:lnTo>
                <a:lnTo>
                  <a:pt x="706526" y="73761"/>
                </a:lnTo>
                <a:close/>
              </a:path>
              <a:path w="1417320" h="96520">
                <a:moveTo>
                  <a:pt x="708152" y="73152"/>
                </a:moveTo>
                <a:lnTo>
                  <a:pt x="707136" y="73152"/>
                </a:lnTo>
                <a:lnTo>
                  <a:pt x="706526" y="73761"/>
                </a:lnTo>
                <a:lnTo>
                  <a:pt x="708152" y="73152"/>
                </a:lnTo>
                <a:close/>
              </a:path>
              <a:path w="1417320" h="96520">
                <a:moveTo>
                  <a:pt x="28956" y="19812"/>
                </a:moveTo>
                <a:lnTo>
                  <a:pt x="28956" y="21336"/>
                </a:lnTo>
                <a:lnTo>
                  <a:pt x="32766" y="21336"/>
                </a:lnTo>
                <a:lnTo>
                  <a:pt x="28956" y="19812"/>
                </a:lnTo>
                <a:close/>
              </a:path>
              <a:path w="1417320" h="96520">
                <a:moveTo>
                  <a:pt x="1409700" y="0"/>
                </a:moveTo>
                <a:lnTo>
                  <a:pt x="1388364" y="21336"/>
                </a:lnTo>
                <a:lnTo>
                  <a:pt x="1403604" y="21336"/>
                </a:lnTo>
                <a:lnTo>
                  <a:pt x="1417320" y="7620"/>
                </a:lnTo>
                <a:lnTo>
                  <a:pt x="1409700" y="0"/>
                </a:lnTo>
                <a:close/>
              </a:path>
              <a:path w="1417320" h="96520">
                <a:moveTo>
                  <a:pt x="13716" y="10668"/>
                </a:moveTo>
                <a:lnTo>
                  <a:pt x="15240" y="12192"/>
                </a:lnTo>
                <a:lnTo>
                  <a:pt x="14960" y="11538"/>
                </a:lnTo>
                <a:lnTo>
                  <a:pt x="13716" y="10668"/>
                </a:lnTo>
                <a:close/>
              </a:path>
              <a:path w="1417320" h="96520">
                <a:moveTo>
                  <a:pt x="14960" y="11538"/>
                </a:moveTo>
                <a:lnTo>
                  <a:pt x="15240" y="12192"/>
                </a:lnTo>
                <a:lnTo>
                  <a:pt x="15893" y="12192"/>
                </a:lnTo>
                <a:lnTo>
                  <a:pt x="14960" y="11538"/>
                </a:lnTo>
                <a:close/>
              </a:path>
              <a:path w="1417320" h="96520">
                <a:moveTo>
                  <a:pt x="14586" y="10668"/>
                </a:moveTo>
                <a:lnTo>
                  <a:pt x="13716" y="10668"/>
                </a:lnTo>
                <a:lnTo>
                  <a:pt x="14960" y="11538"/>
                </a:lnTo>
                <a:lnTo>
                  <a:pt x="14586" y="10668"/>
                </a:lnTo>
                <a:close/>
              </a:path>
            </a:pathLst>
          </a:custGeom>
          <a:solidFill>
            <a:srgbClr val="0485D1"/>
          </a:solidFill>
        </p:spPr>
        <p:txBody>
          <a:bodyPr wrap="square" lIns="0" tIns="0" rIns="0" bIns="0" rtlCol="0"/>
          <a:lstStyle/>
          <a:p>
            <a:pPr defTabSz="829310"/>
            <a:endParaRPr sz="1630">
              <a:solidFill>
                <a:prstClr val="black"/>
              </a:solidFill>
              <a:latin typeface="Calibri" panose="020F0502020204030204"/>
            </a:endParaRPr>
          </a:p>
        </p:txBody>
      </p:sp>
      <p:sp>
        <p:nvSpPr>
          <p:cNvPr id="44" name="object 24"/>
          <p:cNvSpPr txBox="1"/>
          <p:nvPr/>
        </p:nvSpPr>
        <p:spPr>
          <a:xfrm>
            <a:off x="8078358" y="2274587"/>
            <a:ext cx="142227" cy="181373"/>
          </a:xfrm>
          <a:prstGeom prst="rect">
            <a:avLst/>
          </a:prstGeom>
        </p:spPr>
        <p:txBody>
          <a:bodyPr vert="horz" wrap="square" lIns="0" tIns="13820" rIns="0" bIns="0" rtlCol="0">
            <a:spAutoFit/>
          </a:bodyPr>
          <a:lstStyle/>
          <a:p>
            <a:pPr marL="11430" defTabSz="829310">
              <a:spcBef>
                <a:spcPts val="110"/>
              </a:spcBef>
            </a:pPr>
            <a:r>
              <a:rPr sz="1090" spc="5">
                <a:solidFill>
                  <a:prstClr val="black"/>
                </a:solidFill>
                <a:latin typeface="Calibri" panose="020F0502020204030204"/>
                <a:cs typeface="Calibri" panose="020F0502020204030204"/>
              </a:rPr>
              <a:t>t1</a:t>
            </a:r>
            <a:endParaRPr sz="1090">
              <a:solidFill>
                <a:prstClr val="black"/>
              </a:solidFill>
              <a:latin typeface="Calibri" panose="020F0502020204030204"/>
              <a:cs typeface="Calibri" panose="020F0502020204030204"/>
            </a:endParaRPr>
          </a:p>
        </p:txBody>
      </p:sp>
      <p:sp>
        <p:nvSpPr>
          <p:cNvPr id="45" name="object 25"/>
          <p:cNvSpPr txBox="1"/>
          <p:nvPr/>
        </p:nvSpPr>
        <p:spPr>
          <a:xfrm>
            <a:off x="7922174" y="2030020"/>
            <a:ext cx="430712" cy="181373"/>
          </a:xfrm>
          <a:prstGeom prst="rect">
            <a:avLst/>
          </a:prstGeom>
        </p:spPr>
        <p:txBody>
          <a:bodyPr vert="horz" wrap="square" lIns="0" tIns="13820" rIns="0" bIns="0" rtlCol="0">
            <a:spAutoFit/>
          </a:bodyPr>
          <a:lstStyle/>
          <a:p>
            <a:pPr marL="11430" defTabSz="829310">
              <a:spcBef>
                <a:spcPts val="110"/>
              </a:spcBef>
            </a:pPr>
            <a:r>
              <a:rPr sz="1090" b="1" spc="5" dirty="0">
                <a:solidFill>
                  <a:prstClr val="black"/>
                </a:solidFill>
                <a:latin typeface="Calibri" panose="020F0502020204030204"/>
                <a:cs typeface="Calibri" panose="020F0502020204030204"/>
              </a:rPr>
              <a:t>LR</a:t>
            </a:r>
            <a:r>
              <a:rPr sz="1090" b="1" spc="-95" dirty="0">
                <a:solidFill>
                  <a:prstClr val="black"/>
                </a:solidFill>
                <a:latin typeface="Calibri" panose="020F0502020204030204"/>
                <a:cs typeface="Calibri" panose="020F0502020204030204"/>
              </a:rPr>
              <a:t> </a:t>
            </a:r>
            <a:r>
              <a:rPr sz="1090" b="1" spc="5" dirty="0">
                <a:solidFill>
                  <a:prstClr val="black"/>
                </a:solidFill>
                <a:latin typeface="Calibri" panose="020F0502020204030204"/>
                <a:cs typeface="Calibri" panose="020F0502020204030204"/>
              </a:rPr>
              <a:t>side</a:t>
            </a:r>
            <a:endParaRPr sz="1090" dirty="0">
              <a:solidFill>
                <a:prstClr val="black"/>
              </a:solidFill>
              <a:latin typeface="Calibri" panose="020F0502020204030204"/>
              <a:cs typeface="Calibri" panose="020F0502020204030204"/>
            </a:endParaRPr>
          </a:p>
        </p:txBody>
      </p:sp>
      <p:sp>
        <p:nvSpPr>
          <p:cNvPr id="46" name="object 26"/>
          <p:cNvSpPr txBox="1"/>
          <p:nvPr/>
        </p:nvSpPr>
        <p:spPr>
          <a:xfrm>
            <a:off x="10047364" y="1905623"/>
            <a:ext cx="461230" cy="454160"/>
          </a:xfrm>
          <a:prstGeom prst="rect">
            <a:avLst/>
          </a:prstGeom>
        </p:spPr>
        <p:txBody>
          <a:bodyPr vert="horz" wrap="square" lIns="0" tIns="67371" rIns="0" bIns="0" rtlCol="0">
            <a:spAutoFit/>
          </a:bodyPr>
          <a:lstStyle/>
          <a:p>
            <a:pPr marL="11430" defTabSz="829310">
              <a:spcBef>
                <a:spcPts val="530"/>
              </a:spcBef>
            </a:pPr>
            <a:r>
              <a:rPr sz="1090" b="1" spc="5">
                <a:solidFill>
                  <a:prstClr val="black"/>
                </a:solidFill>
                <a:latin typeface="Calibri" panose="020F0502020204030204"/>
                <a:cs typeface="Calibri" panose="020F0502020204030204"/>
              </a:rPr>
              <a:t>HR</a:t>
            </a:r>
            <a:r>
              <a:rPr sz="1090" b="1" spc="-82">
                <a:solidFill>
                  <a:prstClr val="black"/>
                </a:solidFill>
                <a:latin typeface="Calibri" panose="020F0502020204030204"/>
                <a:cs typeface="Calibri" panose="020F0502020204030204"/>
              </a:rPr>
              <a:t> </a:t>
            </a:r>
            <a:r>
              <a:rPr sz="1090" b="1" spc="5">
                <a:solidFill>
                  <a:prstClr val="black"/>
                </a:solidFill>
                <a:latin typeface="Calibri" panose="020F0502020204030204"/>
                <a:cs typeface="Calibri" panose="020F0502020204030204"/>
              </a:rPr>
              <a:t>side</a:t>
            </a:r>
            <a:endParaRPr sz="1090">
              <a:solidFill>
                <a:prstClr val="black"/>
              </a:solidFill>
              <a:latin typeface="Calibri" panose="020F0502020204030204"/>
              <a:cs typeface="Calibri" panose="020F0502020204030204"/>
            </a:endParaRPr>
          </a:p>
          <a:p>
            <a:pPr marL="22225" defTabSz="829310">
              <a:spcBef>
                <a:spcPts val="445"/>
              </a:spcBef>
            </a:pPr>
            <a:r>
              <a:rPr sz="1090" spc="5">
                <a:solidFill>
                  <a:prstClr val="black"/>
                </a:solidFill>
                <a:latin typeface="Calibri" panose="020F0502020204030204"/>
                <a:cs typeface="Calibri" panose="020F0502020204030204"/>
              </a:rPr>
              <a:t>t2</a:t>
            </a:r>
            <a:endParaRPr sz="1090">
              <a:solidFill>
                <a:prstClr val="black"/>
              </a:solidFill>
              <a:latin typeface="Calibri" panose="020F0502020204030204"/>
              <a:cs typeface="Calibri" panose="020F0502020204030204"/>
            </a:endParaRPr>
          </a:p>
        </p:txBody>
      </p:sp>
      <p:sp>
        <p:nvSpPr>
          <p:cNvPr id="47" name="object 27"/>
          <p:cNvSpPr/>
          <p:nvPr/>
        </p:nvSpPr>
        <p:spPr>
          <a:xfrm>
            <a:off x="9518792" y="1888065"/>
            <a:ext cx="419196" cy="613823"/>
          </a:xfrm>
          <a:custGeom>
            <a:avLst/>
            <a:gdLst/>
            <a:ahLst/>
            <a:cxnLst/>
            <a:rect l="l" t="t" r="r" b="b"/>
            <a:pathLst>
              <a:path w="462279" h="676910">
                <a:moveTo>
                  <a:pt x="9144" y="601980"/>
                </a:moveTo>
                <a:lnTo>
                  <a:pt x="0" y="676656"/>
                </a:lnTo>
                <a:lnTo>
                  <a:pt x="64007" y="640080"/>
                </a:lnTo>
                <a:lnTo>
                  <a:pt x="53035" y="632460"/>
                </a:lnTo>
                <a:lnTo>
                  <a:pt x="33527" y="632460"/>
                </a:lnTo>
                <a:lnTo>
                  <a:pt x="28955" y="629412"/>
                </a:lnTo>
                <a:lnTo>
                  <a:pt x="35274" y="620125"/>
                </a:lnTo>
                <a:lnTo>
                  <a:pt x="9144" y="601980"/>
                </a:lnTo>
                <a:close/>
              </a:path>
              <a:path w="462279" h="676910">
                <a:moveTo>
                  <a:pt x="35274" y="620125"/>
                </a:moveTo>
                <a:lnTo>
                  <a:pt x="28955" y="629412"/>
                </a:lnTo>
                <a:lnTo>
                  <a:pt x="33527" y="632460"/>
                </a:lnTo>
                <a:lnTo>
                  <a:pt x="39787" y="623260"/>
                </a:lnTo>
                <a:lnTo>
                  <a:pt x="35274" y="620125"/>
                </a:lnTo>
                <a:close/>
              </a:path>
              <a:path w="462279" h="676910">
                <a:moveTo>
                  <a:pt x="39787" y="623260"/>
                </a:moveTo>
                <a:lnTo>
                  <a:pt x="33527" y="632460"/>
                </a:lnTo>
                <a:lnTo>
                  <a:pt x="53035" y="632460"/>
                </a:lnTo>
                <a:lnTo>
                  <a:pt x="39787" y="623260"/>
                </a:lnTo>
                <a:close/>
              </a:path>
              <a:path w="462279" h="676910">
                <a:moveTo>
                  <a:pt x="457200" y="0"/>
                </a:moveTo>
                <a:lnTo>
                  <a:pt x="35274" y="620125"/>
                </a:lnTo>
                <a:lnTo>
                  <a:pt x="39787" y="623260"/>
                </a:lnTo>
                <a:lnTo>
                  <a:pt x="461772" y="3048"/>
                </a:lnTo>
                <a:lnTo>
                  <a:pt x="457200" y="0"/>
                </a:lnTo>
                <a:close/>
              </a:path>
            </a:pathLst>
          </a:custGeom>
          <a:solidFill>
            <a:srgbClr val="ED7D31"/>
          </a:solidFill>
        </p:spPr>
        <p:txBody>
          <a:bodyPr wrap="square" lIns="0" tIns="0" rIns="0" bIns="0" rtlCol="0"/>
          <a:lstStyle/>
          <a:p>
            <a:pPr defTabSz="829310"/>
            <a:endParaRPr sz="1630">
              <a:solidFill>
                <a:prstClr val="black"/>
              </a:solidFill>
              <a:latin typeface="Calibri" panose="020F0502020204030204"/>
            </a:endParaRPr>
          </a:p>
        </p:txBody>
      </p:sp>
      <p:sp>
        <p:nvSpPr>
          <p:cNvPr id="48" name="object 28"/>
          <p:cNvSpPr txBox="1"/>
          <p:nvPr/>
        </p:nvSpPr>
        <p:spPr>
          <a:xfrm>
            <a:off x="8892263" y="2441766"/>
            <a:ext cx="72553" cy="181954"/>
          </a:xfrm>
          <a:prstGeom prst="rect">
            <a:avLst/>
          </a:prstGeom>
        </p:spPr>
        <p:txBody>
          <a:bodyPr vert="horz" wrap="square" lIns="0" tIns="14395" rIns="0" bIns="0" rtlCol="0">
            <a:spAutoFit/>
          </a:bodyPr>
          <a:lstStyle/>
          <a:p>
            <a:pPr marL="11430" defTabSz="829310">
              <a:spcBef>
                <a:spcPts val="115"/>
              </a:spcBef>
            </a:pPr>
            <a:r>
              <a:rPr sz="1090" dirty="0">
                <a:solidFill>
                  <a:prstClr val="black"/>
                </a:solidFill>
                <a:latin typeface="Calibri" panose="020F0502020204030204"/>
                <a:cs typeface="Calibri" panose="020F0502020204030204"/>
              </a:rPr>
              <a:t>r</a:t>
            </a:r>
          </a:p>
        </p:txBody>
      </p:sp>
      <p:sp>
        <p:nvSpPr>
          <p:cNvPr id="49" name="object 29"/>
          <p:cNvSpPr/>
          <p:nvPr/>
        </p:nvSpPr>
        <p:spPr>
          <a:xfrm>
            <a:off x="8717254" y="2775977"/>
            <a:ext cx="78887" cy="0"/>
          </a:xfrm>
          <a:custGeom>
            <a:avLst/>
            <a:gdLst/>
            <a:ahLst/>
            <a:cxnLst/>
            <a:rect l="l" t="t" r="r" b="b"/>
            <a:pathLst>
              <a:path w="86995">
                <a:moveTo>
                  <a:pt x="0" y="0"/>
                </a:moveTo>
                <a:lnTo>
                  <a:pt x="86868" y="0"/>
                </a:lnTo>
              </a:path>
            </a:pathLst>
          </a:custGeom>
          <a:ln w="10668">
            <a:solidFill>
              <a:srgbClr val="000000"/>
            </a:solidFill>
          </a:ln>
        </p:spPr>
        <p:txBody>
          <a:bodyPr wrap="square" lIns="0" tIns="0" rIns="0" bIns="0" rtlCol="0"/>
          <a:lstStyle/>
          <a:p>
            <a:pPr defTabSz="829310"/>
            <a:endParaRPr sz="1630">
              <a:solidFill>
                <a:prstClr val="black"/>
              </a:solidFill>
              <a:latin typeface="Calibri" panose="020F0502020204030204"/>
            </a:endParaRPr>
          </a:p>
        </p:txBody>
      </p:sp>
      <p:sp>
        <p:nvSpPr>
          <p:cNvPr id="50" name="object 30"/>
          <p:cNvSpPr txBox="1"/>
          <p:nvPr/>
        </p:nvSpPr>
        <p:spPr>
          <a:xfrm>
            <a:off x="8705772" y="2758222"/>
            <a:ext cx="723228" cy="181373"/>
          </a:xfrm>
          <a:prstGeom prst="rect">
            <a:avLst/>
          </a:prstGeom>
        </p:spPr>
        <p:txBody>
          <a:bodyPr vert="horz" wrap="square" lIns="0" tIns="13820" rIns="0" bIns="0" rtlCol="0">
            <a:spAutoFit/>
          </a:bodyPr>
          <a:lstStyle/>
          <a:p>
            <a:pPr marL="11430" defTabSz="829310">
              <a:spcBef>
                <a:spcPts val="110"/>
              </a:spcBef>
              <a:tabLst>
                <a:tab pos="632460" algn="l"/>
              </a:tabLst>
            </a:pPr>
            <a:r>
              <a:rPr sz="1090" i="1" spc="5" dirty="0">
                <a:solidFill>
                  <a:prstClr val="black"/>
                </a:solidFill>
                <a:latin typeface="Cambria Math" panose="02040503050406030204"/>
                <a:cs typeface="Cambria Math" panose="02040503050406030204"/>
              </a:rPr>
              <a:t>2	2</a:t>
            </a:r>
            <a:endParaRPr sz="1090" dirty="0">
              <a:solidFill>
                <a:prstClr val="black"/>
              </a:solidFill>
              <a:latin typeface="Cambria Math" panose="02040503050406030204"/>
              <a:cs typeface="Cambria Math" panose="02040503050406030204"/>
            </a:endParaRPr>
          </a:p>
        </p:txBody>
      </p:sp>
      <p:sp>
        <p:nvSpPr>
          <p:cNvPr id="51" name="object 31"/>
          <p:cNvSpPr/>
          <p:nvPr/>
        </p:nvSpPr>
        <p:spPr>
          <a:xfrm>
            <a:off x="9094530" y="2775977"/>
            <a:ext cx="569485" cy="0"/>
          </a:xfrm>
          <a:custGeom>
            <a:avLst/>
            <a:gdLst/>
            <a:ahLst/>
            <a:cxnLst/>
            <a:rect l="l" t="t" r="r" b="b"/>
            <a:pathLst>
              <a:path w="628015">
                <a:moveTo>
                  <a:pt x="0" y="0"/>
                </a:moveTo>
                <a:lnTo>
                  <a:pt x="627888" y="0"/>
                </a:lnTo>
              </a:path>
            </a:pathLst>
          </a:custGeom>
          <a:ln w="10668">
            <a:solidFill>
              <a:srgbClr val="000000"/>
            </a:solidFill>
          </a:ln>
        </p:spPr>
        <p:txBody>
          <a:bodyPr wrap="square" lIns="0" tIns="0" rIns="0" bIns="0" rtlCol="0"/>
          <a:lstStyle/>
          <a:p>
            <a:pPr defTabSz="829310"/>
            <a:endParaRPr sz="1630">
              <a:solidFill>
                <a:prstClr val="black"/>
              </a:solidFill>
              <a:latin typeface="Calibri" panose="020F0502020204030204"/>
            </a:endParaRPr>
          </a:p>
        </p:txBody>
      </p:sp>
      <p:sp>
        <p:nvSpPr>
          <p:cNvPr id="52" name="object 32"/>
          <p:cNvSpPr txBox="1"/>
          <p:nvPr/>
        </p:nvSpPr>
        <p:spPr>
          <a:xfrm>
            <a:off x="8419622" y="2557917"/>
            <a:ext cx="1464307" cy="181954"/>
          </a:xfrm>
          <a:prstGeom prst="rect">
            <a:avLst/>
          </a:prstGeom>
        </p:spPr>
        <p:txBody>
          <a:bodyPr vert="horz" wrap="square" lIns="0" tIns="14395" rIns="0" bIns="0" rtlCol="0">
            <a:spAutoFit/>
          </a:bodyPr>
          <a:lstStyle/>
          <a:p>
            <a:pPr marL="11430" defTabSz="829310">
              <a:spcBef>
                <a:spcPts val="115"/>
              </a:spcBef>
            </a:pPr>
            <a:r>
              <a:rPr sz="1630" i="1" spc="109" baseline="-42000" dirty="0">
                <a:solidFill>
                  <a:prstClr val="black"/>
                </a:solidFill>
                <a:latin typeface="Cambria Math" panose="02040503050406030204"/>
                <a:cs typeface="Cambria Math" panose="02040503050406030204"/>
              </a:rPr>
              <a:t>r </a:t>
            </a:r>
            <a:r>
              <a:rPr sz="1630" i="1" spc="14" baseline="-42000" dirty="0">
                <a:solidFill>
                  <a:prstClr val="black"/>
                </a:solidFill>
                <a:latin typeface="Cambria Math" panose="02040503050406030204"/>
                <a:cs typeface="Cambria Math" panose="02040503050406030204"/>
              </a:rPr>
              <a:t>=  </a:t>
            </a:r>
            <a:r>
              <a:rPr sz="1090" i="1" spc="5" dirty="0">
                <a:solidFill>
                  <a:prstClr val="black"/>
                </a:solidFill>
                <a:latin typeface="Cambria Math" panose="02040503050406030204"/>
                <a:cs typeface="Cambria Math" panose="02040503050406030204"/>
              </a:rPr>
              <a:t>1 </a:t>
            </a:r>
            <a:r>
              <a:rPr sz="1630" i="1" spc="6" baseline="-42000" dirty="0">
                <a:solidFill>
                  <a:prstClr val="black"/>
                </a:solidFill>
                <a:latin typeface="Cambria Math" panose="02040503050406030204"/>
                <a:cs typeface="Cambria Math" panose="02040503050406030204"/>
              </a:rPr>
              <a:t>L  </a:t>
            </a:r>
            <a:r>
              <a:rPr sz="1630" i="1" spc="14" baseline="-42000" dirty="0">
                <a:solidFill>
                  <a:prstClr val="black"/>
                </a:solidFill>
                <a:latin typeface="Cambria Math" panose="02040503050406030204"/>
                <a:cs typeface="Cambria Math" panose="02040503050406030204"/>
              </a:rPr>
              <a:t>− </a:t>
            </a:r>
            <a:r>
              <a:rPr sz="1090" i="1" dirty="0">
                <a:solidFill>
                  <a:prstClr val="black"/>
                </a:solidFill>
                <a:latin typeface="Cambria Math" panose="02040503050406030204"/>
                <a:cs typeface="Cambria Math" panose="02040503050406030204"/>
              </a:rPr>
              <a:t>(t2 </a:t>
            </a:r>
            <a:r>
              <a:rPr sz="1090" i="1" spc="9" dirty="0">
                <a:solidFill>
                  <a:prstClr val="black"/>
                </a:solidFill>
                <a:latin typeface="Cambria Math" panose="02040503050406030204"/>
                <a:cs typeface="Cambria Math" panose="02040503050406030204"/>
              </a:rPr>
              <a:t>− </a:t>
            </a:r>
            <a:r>
              <a:rPr sz="1090" i="1" dirty="0">
                <a:solidFill>
                  <a:prstClr val="black"/>
                </a:solidFill>
                <a:latin typeface="Cambria Math" panose="02040503050406030204"/>
                <a:cs typeface="Cambria Math" panose="02040503050406030204"/>
              </a:rPr>
              <a:t>t1)  </a:t>
            </a:r>
            <a:r>
              <a:rPr sz="1630" i="1" spc="6" baseline="-42000" dirty="0">
                <a:solidFill>
                  <a:prstClr val="black"/>
                </a:solidFill>
                <a:latin typeface="Cambria Math" panose="02040503050406030204"/>
                <a:cs typeface="Cambria Math" panose="02040503050406030204"/>
              </a:rPr>
              <a:t>∗</a:t>
            </a:r>
            <a:r>
              <a:rPr sz="1630" i="1" spc="-68" baseline="-42000" dirty="0">
                <a:solidFill>
                  <a:prstClr val="black"/>
                </a:solidFill>
                <a:latin typeface="Cambria Math" panose="02040503050406030204"/>
                <a:cs typeface="Cambria Math" panose="02040503050406030204"/>
              </a:rPr>
              <a:t> </a:t>
            </a:r>
            <a:r>
              <a:rPr sz="1630" i="1" spc="74" baseline="-42000" dirty="0">
                <a:solidFill>
                  <a:prstClr val="black"/>
                </a:solidFill>
                <a:latin typeface="Cambria Math" panose="02040503050406030204"/>
                <a:cs typeface="Cambria Math" panose="02040503050406030204"/>
              </a:rPr>
              <a:t>v</a:t>
            </a:r>
            <a:endParaRPr sz="1630" baseline="-42000" dirty="0">
              <a:solidFill>
                <a:prstClr val="black"/>
              </a:solidFill>
              <a:latin typeface="Cambria Math" panose="02040503050406030204"/>
              <a:cs typeface="Cambria Math" panose="02040503050406030204"/>
            </a:endParaRPr>
          </a:p>
        </p:txBody>
      </p:sp>
      <p:sp>
        <p:nvSpPr>
          <p:cNvPr id="6" name="文本框 5"/>
          <p:cNvSpPr txBox="1"/>
          <p:nvPr/>
        </p:nvSpPr>
        <p:spPr>
          <a:xfrm>
            <a:off x="2741267" y="-65370"/>
            <a:ext cx="6709465" cy="837473"/>
          </a:xfrm>
          <a:prstGeom prst="rect">
            <a:avLst/>
          </a:prstGeom>
          <a:noFill/>
        </p:spPr>
        <p:txBody>
          <a:bodyPr wrap="none" rtlCol="0">
            <a:spAutoFit/>
          </a:bodyPr>
          <a:lstStyle/>
          <a:p>
            <a:pPr defTabSz="685800">
              <a:lnSpc>
                <a:spcPct val="150000"/>
              </a:lnSpc>
              <a:spcBef>
                <a:spcPts val="750"/>
              </a:spcBef>
              <a:buClr>
                <a:srgbClr val="000000"/>
              </a:buClr>
              <a:defRPr/>
            </a:pPr>
            <a:r>
              <a:rPr lang="en-US" altLang="zh-CN" sz="3600" spc="-15" dirty="0" err="1">
                <a:solidFill>
                  <a:prstClr val="black"/>
                </a:solidFill>
                <a:latin typeface="+mj-lt"/>
                <a:ea typeface="微软雅黑" panose="020B0503020204020204" pitchFamily="34" charset="-122"/>
                <a:cs typeface="Calibri" panose="020F0502020204030204" charset="0"/>
              </a:rPr>
              <a:t>iRPC</a:t>
            </a:r>
            <a:r>
              <a:rPr lang="en-US" altLang="zh-CN" sz="3600" spc="-15" dirty="0">
                <a:solidFill>
                  <a:prstClr val="black"/>
                </a:solidFill>
                <a:latin typeface="+mj-lt"/>
                <a:ea typeface="微软雅黑" panose="020B0503020204020204" pitchFamily="34" charset="-122"/>
                <a:cs typeface="Calibri" panose="020F0502020204030204" charset="0"/>
              </a:rPr>
              <a:t> used in CMS Phase II upgrade  </a:t>
            </a:r>
            <a:endParaRPr kumimoji="0" lang="en-US" altLang="zh-CN" sz="3600" b="0" i="0" u="none" strike="noStrike" kern="1200" cap="none" spc="-15" normalizeH="0" baseline="0" noProof="0" dirty="0">
              <a:ln>
                <a:noFill/>
              </a:ln>
              <a:solidFill>
                <a:prstClr val="black"/>
              </a:solidFill>
              <a:effectLst/>
              <a:uLnTx/>
              <a:uFillTx/>
              <a:latin typeface="+mj-lt"/>
              <a:ea typeface="微软雅黑" panose="020B0503020204020204" pitchFamily="34" charset="-122"/>
              <a:cs typeface="Calibri" panose="020F0502020204030204" charset="0"/>
            </a:endParaRPr>
          </a:p>
        </p:txBody>
      </p:sp>
      <p:pic>
        <p:nvPicPr>
          <p:cNvPr id="13" name="图片 12">
            <a:extLst>
              <a:ext uri="{FF2B5EF4-FFF2-40B4-BE49-F238E27FC236}">
                <a16:creationId xmlns:a16="http://schemas.microsoft.com/office/drawing/2014/main" id="{28F3DF01-5AF1-48C6-84A6-2B87BC6444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621" y="1232119"/>
            <a:ext cx="4889854" cy="5310487"/>
          </a:xfrm>
          <a:prstGeom prst="rect">
            <a:avLst/>
          </a:prstGeom>
        </p:spPr>
      </p:pic>
      <p:pic>
        <p:nvPicPr>
          <p:cNvPr id="8" name="图片 7">
            <a:extLst>
              <a:ext uri="{FF2B5EF4-FFF2-40B4-BE49-F238E27FC236}">
                <a16:creationId xmlns:a16="http://schemas.microsoft.com/office/drawing/2014/main" id="{961E989D-F19A-4A13-9B31-AAA5542399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3268718" y="1845987"/>
            <a:ext cx="435020" cy="429641"/>
          </a:xfrm>
          <a:prstGeom prst="rect">
            <a:avLst/>
          </a:prstGeom>
        </p:spPr>
      </p:pic>
      <p:sp>
        <p:nvSpPr>
          <p:cNvPr id="92" name="文本框 91">
            <a:extLst>
              <a:ext uri="{FF2B5EF4-FFF2-40B4-BE49-F238E27FC236}">
                <a16:creationId xmlns:a16="http://schemas.microsoft.com/office/drawing/2014/main" id="{02D555E4-99B9-4187-82F8-7F7F73207FD5}"/>
              </a:ext>
            </a:extLst>
          </p:cNvPr>
          <p:cNvSpPr txBox="1"/>
          <p:nvPr/>
        </p:nvSpPr>
        <p:spPr>
          <a:xfrm>
            <a:off x="3906517" y="1775604"/>
            <a:ext cx="1223447" cy="369332"/>
          </a:xfrm>
          <a:prstGeom prst="rect">
            <a:avLst/>
          </a:prstGeom>
          <a:noFill/>
        </p:spPr>
        <p:txBody>
          <a:bodyPr wrap="square">
            <a:spAutoFit/>
          </a:bodyPr>
          <a:lstStyle/>
          <a:p>
            <a:r>
              <a:rPr lang="en-US" altLang="zh-CN" spc="-5" dirty="0" err="1">
                <a:solidFill>
                  <a:srgbClr val="00B0F0"/>
                </a:solidFill>
                <a:cs typeface="Calibri" panose="020F0502020204030204"/>
              </a:rPr>
              <a:t>iRPC&amp;FEB</a:t>
            </a:r>
            <a:endParaRPr lang="en-US" altLang="zh-CN" spc="-5" dirty="0">
              <a:solidFill>
                <a:srgbClr val="00B0F0"/>
              </a:solidFill>
              <a:cs typeface="Calibri" panose="020F0502020204030204"/>
            </a:endParaRPr>
          </a:p>
        </p:txBody>
      </p:sp>
      <p:sp>
        <p:nvSpPr>
          <p:cNvPr id="93" name="文本框 92">
            <a:extLst>
              <a:ext uri="{FF2B5EF4-FFF2-40B4-BE49-F238E27FC236}">
                <a16:creationId xmlns:a16="http://schemas.microsoft.com/office/drawing/2014/main" id="{F5548215-42B0-4210-B726-19D480AA4BBA}"/>
              </a:ext>
            </a:extLst>
          </p:cNvPr>
          <p:cNvSpPr txBox="1"/>
          <p:nvPr/>
        </p:nvSpPr>
        <p:spPr>
          <a:xfrm>
            <a:off x="1619674" y="3974439"/>
            <a:ext cx="2898566" cy="369332"/>
          </a:xfrm>
          <a:prstGeom prst="rect">
            <a:avLst/>
          </a:prstGeom>
          <a:noFill/>
        </p:spPr>
        <p:txBody>
          <a:bodyPr wrap="square">
            <a:spAutoFit/>
          </a:bodyPr>
          <a:lstStyle/>
          <a:p>
            <a:r>
              <a:rPr lang="en-US" altLang="zh-CN" spc="-5" dirty="0">
                <a:solidFill>
                  <a:srgbClr val="00B0F0"/>
                </a:solidFill>
                <a:cs typeface="Calibri" panose="020F0502020204030204"/>
              </a:rPr>
              <a:t>Backend electronics system</a:t>
            </a:r>
          </a:p>
        </p:txBody>
      </p:sp>
      <p:sp>
        <p:nvSpPr>
          <p:cNvPr id="5" name="矩形 4"/>
          <p:cNvSpPr/>
          <p:nvPr/>
        </p:nvSpPr>
        <p:spPr>
          <a:xfrm>
            <a:off x="5002947" y="3598144"/>
            <a:ext cx="7070323" cy="2831544"/>
          </a:xfrm>
          <a:prstGeom prst="rect">
            <a:avLst/>
          </a:prstGeom>
        </p:spPr>
        <p:txBody>
          <a:bodyPr wrap="square">
            <a:spAutoFit/>
          </a:bodyPr>
          <a:lstStyle/>
          <a:p>
            <a:pPr marL="285750" indent="-285750">
              <a:buFont typeface="Arial" panose="020B0604020202020204" pitchFamily="34" charset="0"/>
              <a:buChar char="•"/>
            </a:pPr>
            <a:r>
              <a:rPr lang="en-US" altLang="zh-CN" sz="1600" spc="-5" dirty="0" err="1">
                <a:cs typeface="Calibri" panose="020F0502020204030204"/>
              </a:rPr>
              <a:t>iRPC&amp;FEB</a:t>
            </a:r>
            <a:endParaRPr lang="en-US" altLang="zh-CN" sz="1600" spc="-5" dirty="0">
              <a:cs typeface="Calibri" panose="020F0502020204030204"/>
            </a:endParaRPr>
          </a:p>
          <a:p>
            <a:pPr marL="742950" lvl="1" indent="-285750">
              <a:buFont typeface="Arial" panose="020B0604020202020204" pitchFamily="34" charset="0"/>
              <a:buChar char="•"/>
            </a:pPr>
            <a:r>
              <a:rPr lang="en-US" altLang="zh-CN" sz="1600" spc="-5" dirty="0">
                <a:cs typeface="Calibri" panose="020F0502020204030204"/>
              </a:rPr>
              <a:t>One </a:t>
            </a:r>
            <a:r>
              <a:rPr lang="en-US" altLang="zh-CN" sz="1600" spc="-5" dirty="0" err="1">
                <a:cs typeface="Calibri" panose="020F0502020204030204"/>
              </a:rPr>
              <a:t>iRPC</a:t>
            </a:r>
            <a:r>
              <a:rPr lang="en-US" altLang="zh-CN" sz="1600" spc="-5" dirty="0">
                <a:cs typeface="Calibri" panose="020F0502020204030204"/>
              </a:rPr>
              <a:t> chamber covers 20°</a:t>
            </a:r>
            <a:r>
              <a:rPr lang="zh-CN" altLang="en-US" sz="1600" spc="-5" dirty="0">
                <a:cs typeface="Calibri" panose="020F0502020204030204"/>
              </a:rPr>
              <a:t>，</a:t>
            </a:r>
            <a:r>
              <a:rPr lang="en-US" altLang="zh-CN" sz="1600" spc="-5" dirty="0">
                <a:cs typeface="Calibri" panose="020F0502020204030204"/>
              </a:rPr>
              <a:t>read out by 2 FEBs through GBT link</a:t>
            </a:r>
          </a:p>
          <a:p>
            <a:pPr marL="742950" lvl="1" indent="-285750">
              <a:buFont typeface="Arial" panose="020B0604020202020204" pitchFamily="34" charset="0"/>
              <a:buChar char="•"/>
            </a:pPr>
            <a:r>
              <a:rPr lang="en-US" altLang="zh-CN" sz="1600" spc="-5" dirty="0">
                <a:solidFill>
                  <a:schemeClr val="tx1"/>
                </a:solidFill>
                <a:cs typeface="Calibri" panose="020F0502020204030204"/>
              </a:rPr>
              <a:t>One FEB receives signals of 96 channels (48 strips* 2 ends)</a:t>
            </a:r>
          </a:p>
          <a:p>
            <a:pPr marL="742950" lvl="1" indent="-285750">
              <a:buFont typeface="Arial" panose="020B0604020202020204" pitchFamily="34" charset="0"/>
              <a:buChar char="•"/>
            </a:pPr>
            <a:endParaRPr lang="en-US" altLang="zh-CN" sz="1600" spc="-5" dirty="0">
              <a:solidFill>
                <a:schemeClr val="tx1"/>
              </a:solidFill>
              <a:cs typeface="Calibri" panose="020F0502020204030204"/>
            </a:endParaRPr>
          </a:p>
          <a:p>
            <a:pPr marL="285750" indent="-285750">
              <a:buFont typeface="Arial" panose="020B0604020202020204" pitchFamily="34" charset="0"/>
              <a:buChar char="•"/>
            </a:pPr>
            <a:r>
              <a:rPr lang="en-US" altLang="zh-CN" sz="1600" dirty="0"/>
              <a:t>Trigger/Backend electronics system (See </a:t>
            </a:r>
            <a:r>
              <a:rPr lang="en-US" altLang="zh-CN" sz="1600" dirty="0" err="1"/>
              <a:t>Hanjun’s</a:t>
            </a:r>
            <a:r>
              <a:rPr lang="en-US" altLang="zh-CN" sz="1600" dirty="0"/>
              <a:t> talk)</a:t>
            </a:r>
          </a:p>
          <a:p>
            <a:pPr marL="285750" indent="-285750">
              <a:buFont typeface="Arial" panose="020B0604020202020204" pitchFamily="34" charset="0"/>
              <a:buChar char="•"/>
            </a:pPr>
            <a:endParaRPr lang="en-US" altLang="zh-CN" sz="1600" spc="-5" dirty="0">
              <a:solidFill>
                <a:schemeClr val="tx1"/>
              </a:solidFill>
              <a:cs typeface="Calibri" panose="020F0502020204030204"/>
            </a:endParaRPr>
          </a:p>
          <a:p>
            <a:pPr marL="285750" indent="-285750">
              <a:buFont typeface="Arial" panose="020B0604020202020204" pitchFamily="34" charset="0"/>
              <a:buChar char="•"/>
            </a:pPr>
            <a:r>
              <a:rPr lang="en-US" altLang="zh-CN" sz="1600" spc="-5" dirty="0">
                <a:solidFill>
                  <a:schemeClr val="tx1"/>
                </a:solidFill>
                <a:cs typeface="Calibri" panose="020F0502020204030204"/>
              </a:rPr>
              <a:t>Hit position</a:t>
            </a:r>
            <a:endParaRPr lang="en-US" altLang="zh-CN" sz="1600" spc="-5" dirty="0">
              <a:cs typeface="Calibri" panose="020F0502020204030204"/>
            </a:endParaRPr>
          </a:p>
          <a:p>
            <a:pPr marL="742950" lvl="1" indent="-285750">
              <a:buFont typeface="Arial" panose="020B0604020202020204" pitchFamily="34" charset="0"/>
              <a:buChar char="•"/>
            </a:pPr>
            <a:r>
              <a:rPr lang="en-US" altLang="zh-CN" sz="1600" spc="-5" dirty="0">
                <a:cs typeface="Calibri" panose="020F0502020204030204"/>
              </a:rPr>
              <a:t>Each strip is read out from two ends and </a:t>
            </a:r>
            <a:r>
              <a:rPr lang="en-US" altLang="zh-CN" sz="1600" dirty="0">
                <a:solidFill>
                  <a:schemeClr val="tx1"/>
                </a:solidFill>
                <a:cs typeface="Calibri" panose="020F0502020204030204"/>
              </a:rPr>
              <a:t>r </a:t>
            </a:r>
            <a:r>
              <a:rPr lang="en-US" altLang="zh-CN" sz="1600" spc="-5" dirty="0">
                <a:solidFill>
                  <a:schemeClr val="tx1"/>
                </a:solidFill>
                <a:cs typeface="Calibri" panose="020F0502020204030204"/>
              </a:rPr>
              <a:t>is calculated </a:t>
            </a:r>
            <a:r>
              <a:rPr lang="en-US" altLang="zh-CN" sz="1600" spc="-10" dirty="0">
                <a:solidFill>
                  <a:schemeClr val="tx1"/>
                </a:solidFill>
                <a:cs typeface="Calibri" panose="020F0502020204030204"/>
              </a:rPr>
              <a:t>by </a:t>
            </a:r>
            <a:r>
              <a:rPr lang="en-US" altLang="zh-CN" sz="1600" spc="-5" dirty="0">
                <a:solidFill>
                  <a:schemeClr val="tx1"/>
                </a:solidFill>
                <a:cs typeface="Calibri" panose="020F0502020204030204"/>
              </a:rPr>
              <a:t>the </a:t>
            </a:r>
            <a:r>
              <a:rPr lang="en-US" altLang="zh-CN" sz="1600" dirty="0">
                <a:solidFill>
                  <a:schemeClr val="tx1"/>
                </a:solidFill>
                <a:cs typeface="Calibri" panose="020F0502020204030204"/>
              </a:rPr>
              <a:t>time</a:t>
            </a:r>
            <a:r>
              <a:rPr lang="en-US" altLang="zh-CN" sz="1600" spc="5" dirty="0">
                <a:solidFill>
                  <a:schemeClr val="tx1"/>
                </a:solidFill>
                <a:cs typeface="Calibri" panose="020F0502020204030204"/>
              </a:rPr>
              <a:t> </a:t>
            </a:r>
            <a:r>
              <a:rPr lang="en-US" altLang="zh-CN" sz="1600" spc="-10" dirty="0">
                <a:solidFill>
                  <a:schemeClr val="tx1"/>
                </a:solidFill>
                <a:cs typeface="Calibri" panose="020F0502020204030204"/>
              </a:rPr>
              <a:t>difference .</a:t>
            </a:r>
          </a:p>
          <a:p>
            <a:pPr marL="742950" lvl="1" indent="-285750">
              <a:buFont typeface="Arial" panose="020B0604020202020204" pitchFamily="34" charset="0"/>
              <a:buChar char="•"/>
            </a:pPr>
            <a:r>
              <a:rPr lang="en-US" altLang="zh-CN" sz="1600" dirty="0">
                <a:solidFill>
                  <a:schemeClr val="tx1"/>
                </a:solidFill>
              </a:rPr>
              <a:t>Much improved hit localization along the strip can be achieved. –2cm</a:t>
            </a:r>
          </a:p>
          <a:p>
            <a:pPr marL="742950" lvl="1" indent="-285750">
              <a:buFont typeface="Arial" panose="020B0604020202020204" pitchFamily="34" charset="0"/>
              <a:buChar char="•"/>
            </a:pPr>
            <a:endParaRPr lang="en-US" altLang="zh-CN" dirty="0">
              <a:solidFill>
                <a:schemeClr val="tx1"/>
              </a:solidFill>
            </a:endParaRPr>
          </a:p>
        </p:txBody>
      </p:sp>
      <p:sp>
        <p:nvSpPr>
          <p:cNvPr id="16" name="日期占位符 15">
            <a:extLst>
              <a:ext uri="{FF2B5EF4-FFF2-40B4-BE49-F238E27FC236}">
                <a16:creationId xmlns:a16="http://schemas.microsoft.com/office/drawing/2014/main" id="{2441A2E3-1854-416A-BD8E-8A00CAC96116}"/>
              </a:ext>
            </a:extLst>
          </p:cNvPr>
          <p:cNvSpPr>
            <a:spLocks noGrp="1"/>
          </p:cNvSpPr>
          <p:nvPr>
            <p:ph type="dt" sz="half" idx="10"/>
          </p:nvPr>
        </p:nvSpPr>
        <p:spPr/>
        <p:txBody>
          <a:bodyPr/>
          <a:lstStyle/>
          <a:p>
            <a:fld id="{669F006A-2A1E-4A5A-B711-72F2801EF745}" type="datetime1">
              <a:rPr lang="zh-CN" altLang="en-US" smtClean="0"/>
              <a:t>2021/11/27</a:t>
            </a:fld>
            <a:endParaRPr lang="zh-CN" altLang="en-US"/>
          </a:p>
        </p:txBody>
      </p:sp>
    </p:spTree>
    <p:extLst>
      <p:ext uri="{BB962C8B-B14F-4D97-AF65-F5344CB8AC3E}">
        <p14:creationId xmlns:p14="http://schemas.microsoft.com/office/powerpoint/2010/main" val="1027103690"/>
      </p:ext>
    </p:extLst>
  </p:cSld>
  <p:clrMapOvr>
    <a:masterClrMapping/>
  </p:clrMapOvr>
  <mc:AlternateContent xmlns:mc="http://schemas.openxmlformats.org/markup-compatibility/2006" xmlns:p14="http://schemas.microsoft.com/office/powerpoint/2010/main">
    <mc:Choice Requires="p14">
      <p:transition spd="slow" p14:dur="2000" advTm="3349"/>
    </mc:Choice>
    <mc:Fallback xmlns="">
      <p:transition spd="slow" advTm="33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031851" y="1032"/>
            <a:ext cx="9599696" cy="9610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53" y="21741"/>
            <a:ext cx="958928" cy="958928"/>
          </a:xfrm>
          <a:prstGeom prst="rect">
            <a:avLst/>
          </a:prstGeom>
        </p:spPr>
      </p:pic>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C767B5F-EB26-40E0-8141-69A23B66726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0" y="1195537"/>
            <a:ext cx="7163287" cy="5098832"/>
          </a:xfrm>
          <a:prstGeom prst="rect">
            <a:avLst/>
          </a:prstGeom>
        </p:spPr>
        <p:txBody>
          <a:bodyPr wrap="square">
            <a:spAutoFit/>
          </a:bodyPr>
          <a:lstStyle/>
          <a:p>
            <a:pPr marL="171450" marR="0" lvl="0" indent="-171450" algn="l" defTabSz="685800" rtl="0" eaLnBrk="1" fontAlgn="auto" latinLnBrk="0" hangingPunct="1">
              <a:spcBef>
                <a:spcPts val="750"/>
              </a:spcBef>
              <a:spcAft>
                <a:spcPts val="0"/>
              </a:spcAft>
              <a:buClr>
                <a:srgbClr val="000000"/>
              </a:buClr>
              <a:buSzTx/>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Main components</a:t>
            </a:r>
          </a:p>
          <a:p>
            <a:pPr marL="628650" lvl="1" indent="-171450" defTabSz="685800">
              <a:spcBef>
                <a:spcPts val="750"/>
              </a:spcBef>
              <a:buClr>
                <a:srgbClr val="000000"/>
              </a:buClr>
              <a:buFont typeface="Arial" panose="020B0604020202020204" pitchFamily="34" charset="0"/>
              <a:buChar char="•"/>
              <a:defRPr/>
            </a:pPr>
            <a:r>
              <a:rPr kumimoji="0" lang="en-US" altLang="zh-CN" b="0" i="0" u="none" strike="noStrike" kern="1200" cap="none" spc="-15" normalizeH="0" baseline="0" noProof="0" dirty="0">
                <a:ln>
                  <a:noFill/>
                </a:ln>
                <a:solidFill>
                  <a:prstClr val="black"/>
                </a:solidFill>
                <a:effectLst/>
                <a:uLnTx/>
                <a:uFillTx/>
                <a:latin typeface="Calibri" panose="020F0502020204030204" charset="0"/>
                <a:ea typeface="微软雅黑" panose="020B0503020204020204" pitchFamily="34" charset="-122"/>
                <a:cs typeface="Calibri" panose="020F0502020204030204" charset="0"/>
              </a:rPr>
              <a:t>Software</a:t>
            </a:r>
          </a:p>
          <a:p>
            <a:pPr marL="1085850" lvl="2"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Using python to simulate the hits and generate the FEE TDC data</a:t>
            </a:r>
          </a:p>
          <a:p>
            <a:pPr marL="1085850" lvl="2"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Studying the data transmission efficiency</a:t>
            </a:r>
            <a:endParaRPr kumimoji="0" lang="en-US" altLang="zh-CN" b="0" i="0" u="none" strike="noStrike" kern="1200" cap="none" spc="-15" normalizeH="0" baseline="0" noProof="0" dirty="0">
              <a:ln>
                <a:noFill/>
              </a:ln>
              <a:solidFill>
                <a:prstClr val="black"/>
              </a:solidFill>
              <a:effectLst/>
              <a:uLnTx/>
              <a:uFillTx/>
              <a:latin typeface="Calibri" panose="020F0502020204030204" charset="0"/>
              <a:ea typeface="微软雅黑" panose="020B0503020204020204" pitchFamily="34" charset="-122"/>
              <a:cs typeface="Calibri" panose="020F0502020204030204" charset="0"/>
            </a:endParaRPr>
          </a:p>
          <a:p>
            <a:pPr marL="628650" lvl="1"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Firmware</a:t>
            </a:r>
          </a:p>
          <a:p>
            <a:pPr marL="1085850" lvl="2"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Adopting GBT-FPGA to </a:t>
            </a:r>
            <a:r>
              <a:rPr lang="en-US" altLang="zh-CN" dirty="0">
                <a:effectLst/>
                <a:latin typeface="Calibri" panose="020F0502020204030204" pitchFamily="34" charset="0"/>
                <a:ea typeface="NimbusRomNo9L-Regu"/>
              </a:rPr>
              <a:t>emulate </a:t>
            </a:r>
            <a:r>
              <a:rPr lang="en-US" altLang="zh-CN" dirty="0" err="1">
                <a:effectLst/>
                <a:latin typeface="Calibri" panose="020F0502020204030204" pitchFamily="34" charset="0"/>
                <a:ea typeface="NimbusRomNo9L-Regu"/>
              </a:rPr>
              <a:t>GBTx</a:t>
            </a:r>
            <a:r>
              <a:rPr lang="en-US" altLang="zh-CN" dirty="0">
                <a:effectLst/>
                <a:latin typeface="Calibri" panose="020F0502020204030204" pitchFamily="34" charset="0"/>
                <a:ea typeface="NimbusRomNo9L-Regu"/>
              </a:rPr>
              <a:t> chip on FEB</a:t>
            </a:r>
          </a:p>
          <a:p>
            <a:pPr marL="1085850" lvl="2"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pitchFamily="34" charset="0"/>
                <a:ea typeface="微软雅黑" panose="020B0503020204020204" pitchFamily="34" charset="-122"/>
                <a:cs typeface="Calibri" panose="020F0502020204030204" charset="0"/>
              </a:rPr>
              <a:t>Communicating with the backend to verify fast/slow control function</a:t>
            </a:r>
            <a:endParaRPr lang="en-US" altLang="zh-CN" spc="-15" dirty="0">
              <a:solidFill>
                <a:prstClr val="black"/>
              </a:solidFill>
              <a:latin typeface="Calibri" panose="020F0502020204030204" charset="0"/>
              <a:ea typeface="微软雅黑" panose="020B0503020204020204" pitchFamily="34" charset="-122"/>
              <a:cs typeface="Calibri" panose="020F0502020204030204" charset="0"/>
            </a:endParaRPr>
          </a:p>
          <a:p>
            <a:pPr marL="1085850" lvl="2"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Realizing the hit finding and data transmission algorithm</a:t>
            </a:r>
          </a:p>
          <a:p>
            <a:pPr marL="628650" lvl="1" indent="-171450" defTabSz="685800">
              <a:spcBef>
                <a:spcPts val="750"/>
              </a:spcBef>
              <a:buClr>
                <a:srgbClr val="000000"/>
              </a:buClr>
              <a:buFont typeface="Arial" panose="020B0604020202020204" pitchFamily="34" charset="0"/>
              <a:buChar char="•"/>
              <a:defRPr/>
            </a:pPr>
            <a:r>
              <a:rPr kumimoji="0" lang="en-US" altLang="zh-CN" b="0" i="0" u="none" strike="noStrike" kern="1200" cap="none" spc="-15" normalizeH="0" baseline="0" noProof="0" dirty="0">
                <a:ln>
                  <a:noFill/>
                </a:ln>
                <a:solidFill>
                  <a:prstClr val="black"/>
                </a:solidFill>
                <a:effectLst/>
                <a:uLnTx/>
                <a:uFillTx/>
                <a:latin typeface="Calibri" panose="020F0502020204030204" charset="0"/>
                <a:ea typeface="微软雅黑" panose="020B0503020204020204" pitchFamily="34" charset="-122"/>
                <a:cs typeface="Calibri" panose="020F0502020204030204" charset="0"/>
              </a:rPr>
              <a:t>Hardware</a:t>
            </a:r>
          </a:p>
          <a:p>
            <a:pPr marL="1085850" lvl="2"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An AMC card designed by the lab is chosen</a:t>
            </a:r>
          </a:p>
          <a:p>
            <a:pPr marL="1085850" lvl="2" indent="-171450" defTabSz="685800">
              <a:spcBef>
                <a:spcPts val="750"/>
              </a:spcBef>
              <a:buClr>
                <a:srgbClr val="000000"/>
              </a:buClr>
              <a:buFont typeface="Arial" panose="020B0604020202020204" pitchFamily="34" charset="0"/>
              <a:buChar char="•"/>
              <a:defRPr/>
            </a:pPr>
            <a:r>
              <a:rPr lang="en-US" altLang="zh-CN" spc="-15" dirty="0">
                <a:solidFill>
                  <a:prstClr val="black"/>
                </a:solidFill>
                <a:latin typeface="Calibri" panose="020F0502020204030204" charset="0"/>
                <a:ea typeface="微软雅黑" panose="020B0503020204020204" pitchFamily="34" charset="-122"/>
                <a:cs typeface="Calibri" panose="020F0502020204030204" charset="0"/>
              </a:rPr>
              <a:t>Providing as many as 36 links optical input/output </a:t>
            </a:r>
          </a:p>
          <a:p>
            <a:pPr marL="1085850" lvl="2" indent="-171450" defTabSz="685800">
              <a:spcBef>
                <a:spcPts val="750"/>
              </a:spcBef>
              <a:buClr>
                <a:srgbClr val="000000"/>
              </a:buClr>
              <a:buFont typeface="Arial" panose="020B0604020202020204" pitchFamily="34" charset="0"/>
              <a:buChar char="•"/>
              <a:defRPr/>
            </a:pPr>
            <a:r>
              <a:rPr lang="en-US" altLang="zh-CN" dirty="0">
                <a:latin typeface="Calibri" panose="020F0502020204030204" pitchFamily="34" charset="0"/>
                <a:ea typeface="NimbusRomNo9L-Regu"/>
              </a:rPr>
              <a:t>R</a:t>
            </a:r>
            <a:r>
              <a:rPr lang="en-US" altLang="zh-CN" dirty="0">
                <a:effectLst/>
                <a:latin typeface="Calibri" panose="020F0502020204030204" pitchFamily="34" charset="0"/>
                <a:ea typeface="NimbusRomNo9L-Regu"/>
              </a:rPr>
              <a:t>eplicating the behavior of one or more real-working FEBs based on powerful V7 FPGA</a:t>
            </a:r>
            <a:endParaRPr kumimoji="0" lang="en-US" altLang="zh-CN" b="0" i="0" u="none" strike="noStrike" kern="1200" cap="none" spc="-15" normalizeH="0" baseline="0" noProof="0" dirty="0">
              <a:ln>
                <a:noFill/>
              </a:ln>
              <a:solidFill>
                <a:prstClr val="black"/>
              </a:solidFill>
              <a:effectLst/>
              <a:uLnTx/>
              <a:uFillTx/>
              <a:latin typeface="Calibri" panose="020F0502020204030204" charset="0"/>
              <a:ea typeface="微软雅黑" panose="020B0503020204020204" pitchFamily="34" charset="-122"/>
              <a:cs typeface="Calibri" panose="020F0502020204030204" charset="0"/>
            </a:endParaRPr>
          </a:p>
        </p:txBody>
      </p:sp>
      <p:sp>
        <p:nvSpPr>
          <p:cNvPr id="6" name="文本框 5"/>
          <p:cNvSpPr txBox="1"/>
          <p:nvPr/>
        </p:nvSpPr>
        <p:spPr>
          <a:xfrm>
            <a:off x="3631631" y="177308"/>
            <a:ext cx="4322786" cy="646331"/>
          </a:xfrm>
          <a:prstGeom prst="rect">
            <a:avLst/>
          </a:prstGeom>
          <a:noFill/>
        </p:spPr>
        <p:txBody>
          <a:bodyPr wrap="none" rtlCol="0">
            <a:spAutoFit/>
          </a:bodyPr>
          <a:lstStyle/>
          <a:p>
            <a:r>
              <a:rPr lang="en-US" altLang="zh-CN" sz="3600" spc="-15" dirty="0">
                <a:solidFill>
                  <a:prstClr val="black"/>
                </a:solidFill>
                <a:latin typeface="+mj-lt"/>
                <a:ea typeface="微软雅黑" panose="020B0503020204020204" pitchFamily="34" charset="-122"/>
                <a:cs typeface="Calibri" panose="020F0502020204030204" charset="0"/>
              </a:rPr>
              <a:t>E</a:t>
            </a:r>
            <a:r>
              <a:rPr kumimoji="0" lang="en-US" altLang="zh-CN" sz="3600" i="0" u="none" strike="noStrike" kern="1200" cap="none" spc="-15" normalizeH="0" baseline="0" noProof="0" dirty="0" err="1">
                <a:ln>
                  <a:noFill/>
                </a:ln>
                <a:solidFill>
                  <a:prstClr val="black"/>
                </a:solidFill>
                <a:effectLst/>
                <a:uLnTx/>
                <a:uFillTx/>
                <a:latin typeface="+mj-lt"/>
                <a:ea typeface="微软雅黑" panose="020B0503020204020204" pitchFamily="34" charset="-122"/>
                <a:cs typeface="Calibri" panose="020F0502020204030204" charset="0"/>
              </a:rPr>
              <a:t>mulator</a:t>
            </a:r>
            <a:r>
              <a:rPr lang="en-US" altLang="zh-CN" sz="3600" spc="-15" dirty="0">
                <a:solidFill>
                  <a:prstClr val="black"/>
                </a:solidFill>
                <a:latin typeface="+mj-lt"/>
                <a:ea typeface="微软雅黑" panose="020B0503020204020204" pitchFamily="34" charset="-122"/>
                <a:cs typeface="Calibri" panose="020F0502020204030204" charset="0"/>
              </a:rPr>
              <a:t> architecture</a:t>
            </a:r>
            <a:endParaRPr kumimoji="0" lang="en-US" altLang="zh-CN" sz="3600" i="0" u="none" strike="noStrike" kern="1200" cap="none" spc="-15" normalizeH="0" baseline="0" noProof="0" dirty="0">
              <a:ln>
                <a:noFill/>
              </a:ln>
              <a:solidFill>
                <a:prstClr val="black"/>
              </a:solidFill>
              <a:effectLst/>
              <a:uLnTx/>
              <a:uFillTx/>
              <a:latin typeface="+mj-lt"/>
              <a:ea typeface="微软雅黑" panose="020B0503020204020204" pitchFamily="34" charset="-122"/>
              <a:cs typeface="Calibri" panose="020F0502020204030204" charset="0"/>
            </a:endParaRPr>
          </a:p>
        </p:txBody>
      </p:sp>
      <p:pic>
        <p:nvPicPr>
          <p:cNvPr id="8" name="图片 7">
            <a:extLst>
              <a:ext uri="{FF2B5EF4-FFF2-40B4-BE49-F238E27FC236}">
                <a16:creationId xmlns:a16="http://schemas.microsoft.com/office/drawing/2014/main" id="{FE313E52-4C47-4BD0-9D24-036F654585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3287" y="2384713"/>
            <a:ext cx="4568872" cy="3554779"/>
          </a:xfrm>
          <a:prstGeom prst="rect">
            <a:avLst/>
          </a:prstGeom>
        </p:spPr>
      </p:pic>
      <p:sp>
        <p:nvSpPr>
          <p:cNvPr id="11" name="日期占位符 10">
            <a:extLst>
              <a:ext uri="{FF2B5EF4-FFF2-40B4-BE49-F238E27FC236}">
                <a16:creationId xmlns:a16="http://schemas.microsoft.com/office/drawing/2014/main" id="{55D360EF-D629-43AD-9625-A6F31AE44853}"/>
              </a:ext>
            </a:extLst>
          </p:cNvPr>
          <p:cNvSpPr>
            <a:spLocks noGrp="1"/>
          </p:cNvSpPr>
          <p:nvPr>
            <p:ph type="dt" sz="half" idx="10"/>
          </p:nvPr>
        </p:nvSpPr>
        <p:spPr/>
        <p:txBody>
          <a:bodyPr/>
          <a:lstStyle/>
          <a:p>
            <a:fld id="{5C8442B1-C5F7-4735-837B-42799C66F0A3}"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86921"/>
    </mc:Choice>
    <mc:Fallback xmlns="">
      <p:transition spd="slow" advTm="869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826" y="1000944"/>
            <a:ext cx="3128643" cy="5827437"/>
          </a:xfrm>
          <a:prstGeom prst="rect">
            <a:avLst/>
          </a:prstGeom>
        </p:spPr>
      </p:pic>
      <p:sp>
        <p:nvSpPr>
          <p:cNvPr id="2" name="object 2"/>
          <p:cNvSpPr/>
          <p:nvPr/>
        </p:nvSpPr>
        <p:spPr>
          <a:xfrm>
            <a:off x="10737539" y="84125"/>
            <a:ext cx="877153" cy="21380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989361" y="84125"/>
            <a:ext cx="9801299" cy="87692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989360" y="209875"/>
            <a:ext cx="9801299" cy="566822"/>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spc="-20" dirty="0" err="1">
                <a:latin typeface="Calibri Light" panose="020F0302020204030204" pitchFamily="34" charset="0"/>
                <a:cs typeface="Calibri Light" panose="020F0302020204030204" pitchFamily="34" charset="0"/>
              </a:rPr>
              <a:t>iRPC</a:t>
            </a:r>
            <a:r>
              <a:rPr lang="en-US" altLang="zh-CN" sz="3600" spc="-20" dirty="0">
                <a:latin typeface="Calibri Light" panose="020F0302020204030204" pitchFamily="34" charset="0"/>
                <a:cs typeface="Calibri Light" panose="020F0302020204030204" pitchFamily="34" charset="0"/>
              </a:rPr>
              <a:t> software simulation </a:t>
            </a:r>
          </a:p>
        </p:txBody>
      </p:sp>
      <p:sp>
        <p:nvSpPr>
          <p:cNvPr id="17" name="object 17"/>
          <p:cNvSpPr txBox="1"/>
          <p:nvPr/>
        </p:nvSpPr>
        <p:spPr>
          <a:xfrm>
            <a:off x="218428" y="880956"/>
            <a:ext cx="11522468" cy="2954655"/>
          </a:xfrm>
          <a:prstGeom prst="rect">
            <a:avLst/>
          </a:prstGeom>
        </p:spPr>
        <p:txBody>
          <a:bodyPr vert="horz" wrap="square" lIns="0" tIns="39369" rIns="0" bIns="0" rtlCol="0">
            <a:spAutoFit/>
          </a:bodyPr>
          <a:lstStyle/>
          <a:p>
            <a:pPr marL="698500" marR="0" lvl="1" indent="-228600" algn="l" defTabSz="914400" rtl="0" eaLnBrk="1" fontAlgn="auto" latinLnBrk="0" hangingPunct="1">
              <a:lnSpc>
                <a:spcPts val="3000"/>
              </a:lnSpc>
              <a:spcBef>
                <a:spcPts val="310"/>
              </a:spcBef>
              <a:spcAft>
                <a:spcPts val="0"/>
              </a:spcAft>
              <a:buClrTx/>
              <a:buSzTx/>
              <a:buFont typeface="Arial" panose="020B0604020202020204"/>
              <a:buChar char="•"/>
              <a:tabLst>
                <a:tab pos="241300" algn="l"/>
              </a:tabLst>
              <a:defRPr/>
            </a:pPr>
            <a:r>
              <a:rPr kumimoji="0" lang="en-US" altLang="zh-CN" sz="2400" b="0" i="0" u="none" strike="noStrike" kern="1200" cap="none" spc="0" normalizeH="0" baseline="0" noProof="0" dirty="0" err="1">
                <a:ln>
                  <a:noFill/>
                </a:ln>
                <a:solidFill>
                  <a:prstClr val="black"/>
                </a:solidFill>
                <a:effectLst/>
                <a:uLnTx/>
                <a:uFillTx/>
                <a:latin typeface="Calibri" panose="020F0502020204030204" charset="0"/>
                <a:ea typeface="宋体" panose="02010600030101010101" pitchFamily="2" charset="-122"/>
                <a:cs typeface="Calibri" panose="020F0502020204030204" charset="0"/>
              </a:rPr>
              <a:t>iRPC</a:t>
            </a:r>
            <a:r>
              <a:rPr kumimoji="0" lang="en-US" altLang="zh-CN" sz="24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 software simulation</a:t>
            </a:r>
          </a:p>
          <a:p>
            <a:pPr marL="1155700" marR="0" lvl="2" indent="-228600" algn="l" defTabSz="914400" rtl="0" eaLnBrk="1" fontAlgn="auto" latinLnBrk="0" hangingPunct="1">
              <a:lnSpc>
                <a:spcPts val="3000"/>
              </a:lnSpc>
              <a:spcBef>
                <a:spcPts val="310"/>
              </a:spcBef>
              <a:spcAft>
                <a:spcPts val="0"/>
              </a:spcAft>
              <a:buClrTx/>
              <a:buSzTx/>
              <a:buFont typeface="Arial" panose="020B0604020202020204"/>
              <a:buChar char="•"/>
              <a:tabLst>
                <a:tab pos="241300" algn="l"/>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Three main parts</a:t>
            </a:r>
          </a:p>
          <a:p>
            <a:pPr marL="1612900" marR="0" lvl="3" indent="-228600" algn="l" defTabSz="914400" rtl="0" eaLnBrk="1" fontAlgn="auto" latinLnBrk="0" hangingPunct="1">
              <a:lnSpc>
                <a:spcPts val="3000"/>
              </a:lnSpc>
              <a:spcBef>
                <a:spcPts val="310"/>
              </a:spcBef>
              <a:spcAft>
                <a:spcPts val="0"/>
              </a:spcAft>
              <a:buClrTx/>
              <a:buSzTx/>
              <a:buFont typeface="Arial" panose="020B0604020202020204"/>
              <a:buChar char="•"/>
              <a:tabLst>
                <a:tab pos="241300" algn="l"/>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Parameters setting</a:t>
            </a:r>
          </a:p>
          <a:p>
            <a:pPr marL="1612900" marR="0" lvl="3" indent="-228600" algn="l" defTabSz="914400" rtl="0" eaLnBrk="1" fontAlgn="auto" latinLnBrk="0" hangingPunct="1">
              <a:lnSpc>
                <a:spcPts val="3000"/>
              </a:lnSpc>
              <a:spcBef>
                <a:spcPts val="310"/>
              </a:spcBef>
              <a:spcAft>
                <a:spcPts val="0"/>
              </a:spcAft>
              <a:buClrTx/>
              <a:buSzTx/>
              <a:buFont typeface="Arial" panose="020B0604020202020204"/>
              <a:buChar char="•"/>
              <a:tabLst>
                <a:tab pos="241300" algn="l"/>
              </a:tabLst>
              <a:defRPr/>
            </a:pPr>
            <a:r>
              <a:rPr lang="en-US" altLang="zh-CN" sz="2000" dirty="0">
                <a:solidFill>
                  <a:prstClr val="black"/>
                </a:solidFill>
                <a:latin typeface="Calibri" panose="020F0502020204030204" charset="0"/>
                <a:ea typeface="宋体" panose="02010600030101010101" pitchFamily="2" charset="-122"/>
                <a:cs typeface="Calibri" panose="020F0502020204030204" charset="0"/>
              </a:rPr>
              <a:t>Detector</a:t>
            </a:r>
            <a:r>
              <a:rPr kumimoji="0" lang="en-US" altLang="zh-CN" sz="20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 data generation</a:t>
            </a:r>
          </a:p>
          <a:p>
            <a:pPr marL="1612900" marR="0" lvl="3" indent="-228600" algn="l" defTabSz="914400" rtl="0" eaLnBrk="1" fontAlgn="auto" latinLnBrk="0" hangingPunct="1">
              <a:lnSpc>
                <a:spcPts val="3000"/>
              </a:lnSpc>
              <a:spcBef>
                <a:spcPts val="310"/>
              </a:spcBef>
              <a:spcAft>
                <a:spcPts val="0"/>
              </a:spcAft>
              <a:buClrTx/>
              <a:buSzTx/>
              <a:buFont typeface="Arial" panose="020B0604020202020204"/>
              <a:buChar char="•"/>
              <a:tabLst>
                <a:tab pos="241300" algn="l"/>
              </a:tabLst>
              <a:defRPr/>
            </a:pPr>
            <a:r>
              <a:rPr lang="en-US" altLang="zh-CN" sz="2000" dirty="0">
                <a:solidFill>
                  <a:prstClr val="black"/>
                </a:solidFill>
                <a:latin typeface="Calibri" panose="020F0502020204030204" charset="0"/>
                <a:ea typeface="宋体" panose="02010600030101010101" pitchFamily="2" charset="-122"/>
                <a:cs typeface="Calibri" panose="020F0502020204030204" charset="0"/>
              </a:rPr>
              <a:t>FEE</a:t>
            </a:r>
            <a:r>
              <a:rPr kumimoji="0" lang="en-US" altLang="zh-CN" sz="20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 TDC emulator</a:t>
            </a:r>
          </a:p>
          <a:p>
            <a:pPr marL="1155700" marR="0" lvl="2" indent="-228600" algn="l" defTabSz="914400" rtl="0" eaLnBrk="1" fontAlgn="auto" latinLnBrk="0" hangingPunct="1">
              <a:lnSpc>
                <a:spcPts val="3000"/>
              </a:lnSpc>
              <a:spcBef>
                <a:spcPts val="310"/>
              </a:spcBef>
              <a:spcAft>
                <a:spcPts val="0"/>
              </a:spcAft>
              <a:buClrTx/>
              <a:buSzTx/>
              <a:buFont typeface="Arial" panose="020B0604020202020204"/>
              <a:buChar char="•"/>
              <a:tabLst>
                <a:tab pos="241300" algn="l"/>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developed by python 3.7</a:t>
            </a:r>
          </a:p>
          <a:p>
            <a:pPr marL="698500" marR="0" lvl="1" indent="-228600" algn="l" defTabSz="914400" rtl="0" eaLnBrk="1" fontAlgn="auto" latinLnBrk="0" hangingPunct="1">
              <a:lnSpc>
                <a:spcPct val="100000"/>
              </a:lnSpc>
              <a:spcBef>
                <a:spcPts val="310"/>
              </a:spcBef>
              <a:spcAft>
                <a:spcPts val="0"/>
              </a:spcAft>
              <a:buClrTx/>
              <a:buSzTx/>
              <a:buFont typeface="Arial" panose="020B0604020202020204"/>
              <a:buChar char="•"/>
              <a:tabLst>
                <a:tab pos="241300" algn="l"/>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endParaRPr>
          </a:p>
        </p:txBody>
      </p:sp>
      <p:sp>
        <p:nvSpPr>
          <p:cNvPr id="25" name="灯片编号占位符 24"/>
          <p:cNvSpPr>
            <a:spLocks noGrp="1"/>
          </p:cNvSpPr>
          <p:nvPr>
            <p:ph type="sldNum" sz="quarter" idx="4294967295"/>
          </p:nvPr>
        </p:nvSpPr>
        <p:spPr>
          <a:xfrm>
            <a:off x="11910722" y="6585733"/>
            <a:ext cx="220345" cy="196215"/>
          </a:xfrm>
          <a:prstGeom prst="rect">
            <a:avLst/>
          </a:prstGeom>
        </p:spPr>
        <p:txBody>
          <a:bodyPr/>
          <a:lstStyle/>
          <a:p>
            <a:pPr marL="25400" marR="0" lvl="0" indent="0" algn="l" defTabSz="914400" rtl="0" eaLnBrk="1" fontAlgn="auto" latinLnBrk="0" hangingPunct="1">
              <a:lnSpc>
                <a:spcPts val="1425"/>
              </a:lnSpc>
              <a:spcBef>
                <a:spcPts val="0"/>
              </a:spcBef>
              <a:spcAft>
                <a:spcPts val="0"/>
              </a:spcAft>
              <a:buClrTx/>
              <a:buSzTx/>
              <a:buFontTx/>
              <a:buNone/>
              <a:defRPr/>
            </a:pPr>
            <a:fld id="{81D60167-4931-47E6-BA6A-407CBD079E47}" type="slidenum">
              <a:rPr kumimoji="0" lang="en-US" altLang="zh-CN" sz="1200" b="0" i="0" u="none" strike="noStrike" kern="1200" cap="none" spc="0" normalizeH="0" baseline="0" noProof="0" smtClean="0">
                <a:ln>
                  <a:noFill/>
                </a:ln>
                <a:solidFill>
                  <a:srgbClr val="898989"/>
                </a:solidFill>
                <a:effectLst/>
                <a:uLnTx/>
                <a:uFillTx/>
                <a:latin typeface="Arial" panose="020B0604020202020204"/>
                <a:ea typeface="宋体" panose="02010600030101010101" pitchFamily="2" charset="-122"/>
                <a:cs typeface="Arial" panose="020B0604020202020204"/>
              </a:rPr>
              <a:t>6</a:t>
            </a:fld>
            <a:endParaRPr kumimoji="0" lang="en-US" altLang="zh-CN" sz="1200" b="0" i="0" u="none" strike="noStrike" kern="1200" cap="none" spc="0" normalizeH="0" baseline="0" noProof="0">
              <a:ln>
                <a:noFill/>
              </a:ln>
              <a:solidFill>
                <a:srgbClr val="898989"/>
              </a:solidFill>
              <a:effectLst/>
              <a:uLnTx/>
              <a:uFillTx/>
              <a:latin typeface="Arial" panose="020B0604020202020204"/>
              <a:ea typeface="宋体" panose="02010600030101010101" pitchFamily="2" charset="-122"/>
              <a:cs typeface="Arial" panose="020B0604020202020204"/>
            </a:endParaRPr>
          </a:p>
        </p:txBody>
      </p:sp>
      <p:pic>
        <p:nvPicPr>
          <p:cNvPr id="20" name="图片 19"/>
          <p:cNvPicPr>
            <a:picLocks noChangeAspect="1"/>
          </p:cNvPicPr>
          <p:nvPr/>
        </p:nvPicPr>
        <p:blipFill>
          <a:blip r:embed="rId6"/>
          <a:stretch>
            <a:fillRect/>
          </a:stretch>
        </p:blipFill>
        <p:spPr>
          <a:xfrm>
            <a:off x="-47737" y="1"/>
            <a:ext cx="1010538" cy="977586"/>
          </a:xfrm>
          <a:prstGeom prst="rect">
            <a:avLst/>
          </a:prstGeom>
        </p:spPr>
      </p:pic>
      <p:sp>
        <p:nvSpPr>
          <p:cNvPr id="9" name="文本框 8"/>
          <p:cNvSpPr txBox="1"/>
          <p:nvPr/>
        </p:nvSpPr>
        <p:spPr>
          <a:xfrm>
            <a:off x="9953026" y="1068928"/>
            <a:ext cx="19486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parameters setting</a:t>
            </a:r>
            <a:endParaRPr kumimoji="0" lang="zh-CN" altLang="en-US"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sp>
        <p:nvSpPr>
          <p:cNvPr id="15" name="文本框 14"/>
          <p:cNvSpPr txBox="1"/>
          <p:nvPr/>
        </p:nvSpPr>
        <p:spPr>
          <a:xfrm>
            <a:off x="10223088" y="3897182"/>
            <a:ext cx="17604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data generation</a:t>
            </a:r>
            <a:endParaRPr kumimoji="0" lang="zh-CN" altLang="en-US"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sp>
        <p:nvSpPr>
          <p:cNvPr id="16" name="文本框 15"/>
          <p:cNvSpPr txBox="1"/>
          <p:nvPr/>
        </p:nvSpPr>
        <p:spPr>
          <a:xfrm>
            <a:off x="10234012" y="5476323"/>
            <a:ext cx="1976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FEB TDC emulator</a:t>
            </a:r>
            <a:endParaRPr kumimoji="0" lang="zh-CN" altLang="en-US"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cxnSp>
        <p:nvCxnSpPr>
          <p:cNvPr id="14" name="直接连接符 13"/>
          <p:cNvCxnSpPr/>
          <p:nvPr/>
        </p:nvCxnSpPr>
        <p:spPr>
          <a:xfrm>
            <a:off x="7405431" y="1645920"/>
            <a:ext cx="2434919" cy="0"/>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05430" y="5207465"/>
            <a:ext cx="2434919" cy="0"/>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330036" y="3470564"/>
            <a:ext cx="2769407" cy="2901064"/>
            <a:chOff x="628650" y="677873"/>
            <a:chExt cx="3611163" cy="3901333"/>
          </a:xfrm>
        </p:grpSpPr>
        <p:sp>
          <p:nvSpPr>
            <p:cNvPr id="47" name="梯形 46"/>
            <p:cNvSpPr/>
            <p:nvPr/>
          </p:nvSpPr>
          <p:spPr>
            <a:xfrm>
              <a:off x="2095632" y="1411562"/>
              <a:ext cx="2144181" cy="3075524"/>
            </a:xfrm>
            <a:prstGeom prst="trapezoid">
              <a:avLst/>
            </a:prstGeom>
            <a:solidFill>
              <a:srgbClr val="A5A5A5">
                <a:lumMod val="40000"/>
                <a:lumOff val="6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a:off x="3167723" y="1489227"/>
              <a:ext cx="13923" cy="2920195"/>
            </a:xfrm>
            <a:prstGeom prst="line">
              <a:avLst/>
            </a:prstGeom>
            <a:noFill/>
            <a:ln w="50800" cap="flat" cmpd="sng" algn="ctr">
              <a:solidFill>
                <a:srgbClr val="FF0000"/>
              </a:solidFill>
              <a:prstDash val="solid"/>
              <a:miter lim="800000"/>
            </a:ln>
            <a:effectLst/>
          </p:spPr>
        </p:cxnSp>
        <p:cxnSp>
          <p:nvCxnSpPr>
            <p:cNvPr id="49" name="直接连接符 48"/>
            <p:cNvCxnSpPr/>
            <p:nvPr/>
          </p:nvCxnSpPr>
          <p:spPr>
            <a:xfrm flipH="1">
              <a:off x="2218952" y="1489227"/>
              <a:ext cx="517149" cy="2920195"/>
            </a:xfrm>
            <a:prstGeom prst="line">
              <a:avLst/>
            </a:prstGeom>
            <a:noFill/>
            <a:ln w="12700" cap="flat" cmpd="sng" algn="ctr">
              <a:solidFill>
                <a:sysClr val="windowText" lastClr="000000"/>
              </a:solidFill>
              <a:prstDash val="solid"/>
              <a:miter lim="800000"/>
            </a:ln>
            <a:effectLst/>
          </p:spPr>
        </p:cxnSp>
        <p:cxnSp>
          <p:nvCxnSpPr>
            <p:cNvPr id="50" name="直接连接符 49"/>
            <p:cNvCxnSpPr/>
            <p:nvPr/>
          </p:nvCxnSpPr>
          <p:spPr>
            <a:xfrm flipH="1">
              <a:off x="3062304" y="1489227"/>
              <a:ext cx="31825" cy="2920195"/>
            </a:xfrm>
            <a:prstGeom prst="line">
              <a:avLst/>
            </a:prstGeom>
            <a:noFill/>
            <a:ln w="12700" cap="flat" cmpd="sng" algn="ctr">
              <a:solidFill>
                <a:sysClr val="windowText" lastClr="000000"/>
              </a:solidFill>
              <a:prstDash val="solid"/>
              <a:miter lim="800000"/>
            </a:ln>
            <a:effectLst/>
          </p:spPr>
        </p:cxnSp>
        <p:cxnSp>
          <p:nvCxnSpPr>
            <p:cNvPr id="51" name="直接连接符 50"/>
            <p:cNvCxnSpPr/>
            <p:nvPr/>
          </p:nvCxnSpPr>
          <p:spPr>
            <a:xfrm flipH="1">
              <a:off x="2956885" y="1489227"/>
              <a:ext cx="31825" cy="2920195"/>
            </a:xfrm>
            <a:prstGeom prst="line">
              <a:avLst/>
            </a:prstGeom>
            <a:noFill/>
            <a:ln w="12700" cap="flat" cmpd="sng" algn="ctr">
              <a:solidFill>
                <a:sysClr val="windowText" lastClr="000000"/>
              </a:solidFill>
              <a:prstDash val="solid"/>
              <a:miter lim="800000"/>
            </a:ln>
            <a:effectLst/>
          </p:spPr>
        </p:cxnSp>
        <p:sp>
          <p:nvSpPr>
            <p:cNvPr id="52" name="文本框 51"/>
            <p:cNvSpPr txBox="1"/>
            <p:nvPr/>
          </p:nvSpPr>
          <p:spPr>
            <a:xfrm>
              <a:off x="3246352" y="3375205"/>
              <a:ext cx="573595" cy="4138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a:ln>
                    <a:noFill/>
                  </a:ln>
                  <a:solidFill>
                    <a:prstClr val="black"/>
                  </a:solidFill>
                  <a:effectLst/>
                  <a:uLnTx/>
                  <a:uFillTx/>
                  <a:latin typeface="Calibri" panose="020F0502020204030204"/>
                  <a:ea typeface="宋体" panose="02010600030101010101" pitchFamily="2" charset="-122"/>
                </a:rPr>
                <a:t>.  .  .</a:t>
              </a:r>
              <a:endParaRPr kumimoji="0" lang="zh-CN" altLang="en-US" sz="1400" b="1"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cxnSp>
          <p:nvCxnSpPr>
            <p:cNvPr id="53" name="直接连接符 52"/>
            <p:cNvCxnSpPr/>
            <p:nvPr/>
          </p:nvCxnSpPr>
          <p:spPr>
            <a:xfrm>
              <a:off x="3619234" y="1489227"/>
              <a:ext cx="485325" cy="2920195"/>
            </a:xfrm>
            <a:prstGeom prst="line">
              <a:avLst/>
            </a:prstGeom>
            <a:noFill/>
            <a:ln w="12700" cap="flat" cmpd="sng" algn="ctr">
              <a:solidFill>
                <a:sysClr val="windowText" lastClr="000000"/>
              </a:solidFill>
              <a:prstDash val="solid"/>
              <a:miter lim="800000"/>
            </a:ln>
            <a:effectLst/>
          </p:spPr>
        </p:cxnSp>
        <p:sp>
          <p:nvSpPr>
            <p:cNvPr id="54" name="右大括号 53"/>
            <p:cNvSpPr/>
            <p:nvPr/>
          </p:nvSpPr>
          <p:spPr>
            <a:xfrm rot="5400000" flipH="1">
              <a:off x="2985857" y="700520"/>
              <a:ext cx="310659" cy="956095"/>
            </a:xfrm>
            <a:prstGeom prst="rightBrace">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rPr>
                <a:t> </a:t>
              </a:r>
              <a:endParaRPr kumimoji="0" lang="zh-CN" altLang="en-US"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文本框 54"/>
            <p:cNvSpPr txBox="1"/>
            <p:nvPr/>
          </p:nvSpPr>
          <p:spPr>
            <a:xfrm>
              <a:off x="2852253" y="677873"/>
              <a:ext cx="936842" cy="3725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rPr>
                <a:t>96 strips</a:t>
              </a:r>
              <a:endParaRPr kumimoji="0" lang="zh-CN" altLang="en-US"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cxnSp>
          <p:nvCxnSpPr>
            <p:cNvPr id="56" name="曲线连接符 56"/>
            <p:cNvCxnSpPr/>
            <p:nvPr/>
          </p:nvCxnSpPr>
          <p:spPr>
            <a:xfrm rot="16200000" flipH="1">
              <a:off x="2136286" y="2590618"/>
              <a:ext cx="2790108" cy="661109"/>
            </a:xfrm>
            <a:prstGeom prst="curvedConnector3">
              <a:avLst>
                <a:gd name="adj1" fmla="val 43319"/>
              </a:avLst>
            </a:prstGeom>
            <a:noFill/>
            <a:ln w="25400" cap="flat" cmpd="sng" algn="ctr">
              <a:solidFill>
                <a:srgbClr val="00B0F0"/>
              </a:solidFill>
              <a:prstDash val="solid"/>
              <a:miter lim="800000"/>
            </a:ln>
            <a:effectLst/>
          </p:spPr>
        </p:cxnSp>
        <p:sp>
          <p:nvSpPr>
            <p:cNvPr id="57" name="任意多边形 74"/>
            <p:cNvSpPr/>
            <p:nvPr/>
          </p:nvSpPr>
          <p:spPr>
            <a:xfrm>
              <a:off x="3197558" y="3826583"/>
              <a:ext cx="660360" cy="567306"/>
            </a:xfrm>
            <a:custGeom>
              <a:avLst/>
              <a:gdLst>
                <a:gd name="connsiteX0" fmla="*/ 0 w 632460"/>
                <a:gd name="connsiteY0" fmla="*/ 556607 h 556607"/>
                <a:gd name="connsiteX1" fmla="*/ 327660 w 632460"/>
                <a:gd name="connsiteY1" fmla="*/ 347 h 556607"/>
                <a:gd name="connsiteX2" fmla="*/ 632460 w 632460"/>
                <a:gd name="connsiteY2" fmla="*/ 472787 h 556607"/>
              </a:gdLst>
              <a:ahLst/>
              <a:cxnLst>
                <a:cxn ang="0">
                  <a:pos x="connsiteX0" y="connsiteY0"/>
                </a:cxn>
                <a:cxn ang="0">
                  <a:pos x="connsiteX1" y="connsiteY1"/>
                </a:cxn>
                <a:cxn ang="0">
                  <a:pos x="connsiteX2" y="connsiteY2"/>
                </a:cxn>
              </a:cxnLst>
              <a:rect l="l" t="t" r="r" b="b"/>
              <a:pathLst>
                <a:path w="632460" h="556607">
                  <a:moveTo>
                    <a:pt x="0" y="556607"/>
                  </a:moveTo>
                  <a:cubicBezTo>
                    <a:pt x="111125" y="285462"/>
                    <a:pt x="222250" y="14317"/>
                    <a:pt x="327660" y="347"/>
                  </a:cubicBezTo>
                  <a:cubicBezTo>
                    <a:pt x="433070" y="-13623"/>
                    <a:pt x="487680" y="397857"/>
                    <a:pt x="632460" y="472787"/>
                  </a:cubicBezTo>
                </a:path>
              </a:pathLst>
            </a:custGeom>
            <a:noFill/>
            <a:ln w="254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文本框 57"/>
            <p:cNvSpPr txBox="1"/>
            <p:nvPr/>
          </p:nvSpPr>
          <p:spPr>
            <a:xfrm>
              <a:off x="628650" y="1719658"/>
              <a:ext cx="1867121" cy="3725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rPr>
                <a:t>low radius cable</a:t>
              </a:r>
              <a:endParaRPr kumimoji="0" lang="zh-CN" altLang="en-US"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cxnSp>
          <p:nvCxnSpPr>
            <p:cNvPr id="59" name="直接箭头连接符 58"/>
            <p:cNvCxnSpPr/>
            <p:nvPr/>
          </p:nvCxnSpPr>
          <p:spPr>
            <a:xfrm flipH="1" flipV="1">
              <a:off x="2035343" y="2657840"/>
              <a:ext cx="1105843" cy="594952"/>
            </a:xfrm>
            <a:prstGeom prst="straightConnector1">
              <a:avLst/>
            </a:prstGeom>
            <a:noFill/>
            <a:ln w="12700" cap="flat" cmpd="sng" algn="ctr">
              <a:solidFill>
                <a:srgbClr val="FF0000"/>
              </a:solidFill>
              <a:prstDash val="solid"/>
              <a:miter lim="800000"/>
              <a:headEnd type="triangle" w="lg" len="med"/>
              <a:tailEnd type="none" w="lg" len="med"/>
            </a:ln>
            <a:effectLst/>
          </p:spPr>
        </p:cxnSp>
        <p:sp>
          <p:nvSpPr>
            <p:cNvPr id="60" name="文本框 59"/>
            <p:cNvSpPr txBox="1"/>
            <p:nvPr/>
          </p:nvSpPr>
          <p:spPr>
            <a:xfrm>
              <a:off x="1487738" y="2403945"/>
              <a:ext cx="1574566" cy="3725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rPr>
                <a:t>strip</a:t>
              </a:r>
              <a:endParaRPr kumimoji="0" lang="zh-CN" altLang="en-US"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cxnSp>
          <p:nvCxnSpPr>
            <p:cNvPr id="61" name="直接箭头连接符 60"/>
            <p:cNvCxnSpPr/>
            <p:nvPr/>
          </p:nvCxnSpPr>
          <p:spPr>
            <a:xfrm flipH="1" flipV="1">
              <a:off x="2156040" y="2031271"/>
              <a:ext cx="1236514" cy="608123"/>
            </a:xfrm>
            <a:prstGeom prst="straightConnector1">
              <a:avLst/>
            </a:prstGeom>
            <a:noFill/>
            <a:ln w="12700" cap="flat" cmpd="sng" algn="ctr">
              <a:solidFill>
                <a:srgbClr val="00B0F0"/>
              </a:solidFill>
              <a:prstDash val="solid"/>
              <a:miter lim="800000"/>
              <a:headEnd type="triangle" w="lg" len="med"/>
              <a:tailEnd type="none" w="lg" len="med"/>
            </a:ln>
            <a:effectLst/>
          </p:spPr>
        </p:cxnSp>
        <p:sp>
          <p:nvSpPr>
            <p:cNvPr id="62" name="矩形 61"/>
            <p:cNvSpPr/>
            <p:nvPr/>
          </p:nvSpPr>
          <p:spPr>
            <a:xfrm flipH="1" flipV="1">
              <a:off x="3140870" y="1432923"/>
              <a:ext cx="67627" cy="7766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矩形 62"/>
            <p:cNvSpPr/>
            <p:nvPr/>
          </p:nvSpPr>
          <p:spPr>
            <a:xfrm flipH="1" flipV="1">
              <a:off x="3159716" y="4386124"/>
              <a:ext cx="67627" cy="7766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文本框 63"/>
            <p:cNvSpPr txBox="1"/>
            <p:nvPr/>
          </p:nvSpPr>
          <p:spPr>
            <a:xfrm>
              <a:off x="628650" y="3120859"/>
              <a:ext cx="1894059" cy="3725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rPr>
                <a:t>high radius cable</a:t>
              </a:r>
              <a:endParaRPr kumimoji="0" lang="zh-CN" altLang="en-US"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cxnSp>
          <p:nvCxnSpPr>
            <p:cNvPr id="65" name="直接箭头连接符 64"/>
            <p:cNvCxnSpPr/>
            <p:nvPr/>
          </p:nvCxnSpPr>
          <p:spPr>
            <a:xfrm flipH="1" flipV="1">
              <a:off x="2117844" y="3421540"/>
              <a:ext cx="1236514" cy="608123"/>
            </a:xfrm>
            <a:prstGeom prst="straightConnector1">
              <a:avLst/>
            </a:prstGeom>
            <a:noFill/>
            <a:ln w="12700" cap="flat" cmpd="sng" algn="ctr">
              <a:solidFill>
                <a:srgbClr val="00B0F0"/>
              </a:solidFill>
              <a:prstDash val="solid"/>
              <a:miter lim="800000"/>
              <a:headEnd type="triangle" w="lg" len="med"/>
              <a:tailEnd type="none" w="lg" len="med"/>
            </a:ln>
            <a:effectLst/>
          </p:spPr>
        </p:cxnSp>
        <p:sp>
          <p:nvSpPr>
            <p:cNvPr id="66" name="文本框 65"/>
            <p:cNvSpPr txBox="1"/>
            <p:nvPr/>
          </p:nvSpPr>
          <p:spPr>
            <a:xfrm>
              <a:off x="2336233" y="3375205"/>
              <a:ext cx="573595" cy="4138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a:ln>
                    <a:noFill/>
                  </a:ln>
                  <a:solidFill>
                    <a:prstClr val="black"/>
                  </a:solidFill>
                  <a:effectLst/>
                  <a:uLnTx/>
                  <a:uFillTx/>
                  <a:latin typeface="Calibri" panose="020F0502020204030204"/>
                  <a:ea typeface="宋体" panose="02010600030101010101" pitchFamily="2" charset="-122"/>
                </a:rPr>
                <a:t>.  .  .</a:t>
              </a:r>
              <a:endParaRPr kumimoji="0" lang="zh-CN" altLang="en-US" sz="1400" b="1"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7" name="矩形 66"/>
            <p:cNvSpPr/>
            <p:nvPr/>
          </p:nvSpPr>
          <p:spPr>
            <a:xfrm>
              <a:off x="3367464" y="4263662"/>
              <a:ext cx="652271" cy="312599"/>
            </a:xfrm>
            <a:prstGeom prst="rect">
              <a:avLst/>
            </a:prstGeom>
            <a:solidFill>
              <a:sysClr val="window" lastClr="FFFFFF"/>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rPr>
                <a:t>FEB1</a:t>
              </a:r>
              <a:endParaRPr kumimoji="0" lang="zh-CN" altLang="en-US"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矩形 67"/>
            <p:cNvSpPr/>
            <p:nvPr/>
          </p:nvSpPr>
          <p:spPr>
            <a:xfrm>
              <a:off x="2281085" y="4266607"/>
              <a:ext cx="652271" cy="312599"/>
            </a:xfrm>
            <a:prstGeom prst="rect">
              <a:avLst/>
            </a:prstGeom>
            <a:solidFill>
              <a:sysClr val="window" lastClr="FFFFFF"/>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rPr>
                <a:t>FEB2</a:t>
              </a:r>
              <a:endParaRPr kumimoji="0" lang="zh-CN" altLang="en-US" sz="1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6" name="日期占位符 5">
            <a:extLst>
              <a:ext uri="{FF2B5EF4-FFF2-40B4-BE49-F238E27FC236}">
                <a16:creationId xmlns:a16="http://schemas.microsoft.com/office/drawing/2014/main" id="{8B78DFCF-3F48-4696-8790-BA611B0B683D}"/>
              </a:ext>
            </a:extLst>
          </p:cNvPr>
          <p:cNvSpPr>
            <a:spLocks noGrp="1"/>
          </p:cNvSpPr>
          <p:nvPr>
            <p:ph type="dt" sz="half" idx="10"/>
          </p:nvPr>
        </p:nvSpPr>
        <p:spPr/>
        <p:txBody>
          <a:bodyPr/>
          <a:lstStyle/>
          <a:p>
            <a:fld id="{F2F22FBB-3659-4BD3-9412-F72AA3F6985D}"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904"/>
    </mc:Choice>
    <mc:Fallback xmlns="">
      <p:transition spd="slow" advTm="29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bject 4"/>
          <p:cNvSpPr/>
          <p:nvPr/>
        </p:nvSpPr>
        <p:spPr>
          <a:xfrm>
            <a:off x="989362" y="146399"/>
            <a:ext cx="9608710" cy="81465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 name="object 5"/>
          <p:cNvSpPr txBox="1">
            <a:spLocks noGrp="1"/>
          </p:cNvSpPr>
          <p:nvPr>
            <p:ph type="title"/>
          </p:nvPr>
        </p:nvSpPr>
        <p:spPr>
          <a:xfrm>
            <a:off x="2021542" y="270313"/>
            <a:ext cx="7614084" cy="566822"/>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spc="-20" dirty="0">
                <a:latin typeface="Calibri Light" panose="020F0302020204030204" pitchFamily="34" charset="0"/>
                <a:cs typeface="Calibri Light" panose="020F0302020204030204" pitchFamily="34" charset="0"/>
              </a:rPr>
              <a:t>Parameters setting</a:t>
            </a:r>
          </a:p>
        </p:txBody>
      </p:sp>
      <mc:AlternateContent xmlns:mc="http://schemas.openxmlformats.org/markup-compatibility/2006" xmlns:a14="http://schemas.microsoft.com/office/drawing/2010/main">
        <mc:Choice Requires="a14">
          <p:sp>
            <p:nvSpPr>
              <p:cNvPr id="17" name="object 17"/>
              <p:cNvSpPr txBox="1"/>
              <p:nvPr/>
            </p:nvSpPr>
            <p:spPr>
              <a:xfrm>
                <a:off x="92758" y="1073301"/>
                <a:ext cx="11522468" cy="2425022"/>
              </a:xfrm>
              <a:prstGeom prst="rect">
                <a:avLst/>
              </a:prstGeom>
            </p:spPr>
            <p:txBody>
              <a:bodyPr vert="horz" wrap="square" lIns="0" tIns="39369" rIns="0" bIns="0" rtlCol="0">
                <a:spAutoFit/>
              </a:bodyPr>
              <a:lstStyle/>
              <a:p>
                <a:pPr marL="241300" indent="-228600">
                  <a:spcBef>
                    <a:spcPts val="309"/>
                  </a:spcBef>
                  <a:buFont typeface="Arial"/>
                  <a:buChar char="•"/>
                  <a:tabLst>
                    <a:tab pos="241300"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Virtual RE3/1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iRPC</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Chamber </a:t>
                </a:r>
              </a:p>
              <a:p>
                <a:pPr marL="698500" lvl="1" indent="-228600">
                  <a:spcBef>
                    <a:spcPts val="309"/>
                  </a:spcBef>
                  <a:buFont typeface="Arial"/>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one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RE3/1 chamber,</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Calibri"/>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Calibri"/>
                          </a:rPr>
                          <m:t>𝑅</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Calibri"/>
                          </a:rPr>
                          <m:t>𝑖𝑛</m:t>
                        </m:r>
                      </m:sub>
                    </m:sSub>
                  </m:oMath>
                </a14:m>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=153cm,</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Calibri"/>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Calibri"/>
                          </a:rPr>
                          <m:t>𝑅</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Calibri"/>
                          </a:rPr>
                          <m:t>𝑜𝑢𝑡</m:t>
                        </m:r>
                      </m:sub>
                    </m:sSub>
                  </m:oMath>
                </a14:m>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=319cm,Area=1.32m</a:t>
                </a:r>
                <a:r>
                  <a:rPr kumimoji="0" lang="en-US" altLang="zh-CN" sz="2000" b="0" i="1" u="none" strike="noStrike" kern="1200" cap="none" spc="0" normalizeH="0" baseline="3000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2</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,covers 20°</a:t>
                </a:r>
              </a:p>
              <a:p>
                <a:pPr marL="469900" lvl="1">
                  <a:spcBef>
                    <a:spcPts val="309"/>
                  </a:spcBef>
                  <a:tabLst>
                    <a:tab pos="241300" algn="l"/>
                  </a:tabLst>
                  <a:defRPr/>
                </a:pP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contains 96 strips</a:t>
                </a:r>
                <a:r>
                  <a:rPr kumimoji="0" lang="zh-CN" altLang="en-US"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read out by 2 GBT links.</a:t>
                </a:r>
              </a:p>
              <a:p>
                <a:pPr marL="698500" lvl="1" indent="-228600">
                  <a:spcBef>
                    <a:spcPts val="309"/>
                  </a:spcBef>
                  <a:buFont typeface="Arial"/>
                  <a:buChar char="•"/>
                  <a:tabLst>
                    <a:tab pos="241300" algn="l"/>
                  </a:tabLst>
                  <a:defRPr/>
                </a:pPr>
                <a14:m>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Calibri"/>
                      </a:rPr>
                      <m:t> </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one strip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Calibri"/>
                      </a:rPr>
                      <m:t>𝑙𝑒𝑛𝑔𝑡h</m:t>
                    </m:r>
                  </m:oMath>
                </a14:m>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166cm</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pitch about 0.60cm at low radius(1.23cm at high radius)</a:t>
                </a:r>
              </a:p>
              <a:p>
                <a:pPr marL="469900" lvl="1">
                  <a:spcBef>
                    <a:spcPts val="309"/>
                  </a:spcBef>
                  <a:tabLst>
                    <a:tab pos="241300" algn="l"/>
                  </a:tabLst>
                  <a:defRPr/>
                </a:pP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connect with a return line (kept as 244cm) within PCB.</a:t>
                </a:r>
                <a:endPar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384300" marR="0" lvl="3" indent="0" algn="l" defTabSz="914400" rtl="0" eaLnBrk="1" fontAlgn="auto" latinLnBrk="0" hangingPunct="1">
                  <a:lnSpc>
                    <a:spcPct val="100000"/>
                  </a:lnSpc>
                  <a:spcBef>
                    <a:spcPts val="309"/>
                  </a:spcBef>
                  <a:spcAft>
                    <a:spcPts val="0"/>
                  </a:spcAft>
                  <a:buClrTx/>
                  <a:buSzTx/>
                  <a:buFontTx/>
                  <a:buNone/>
                  <a:tabLst>
                    <a:tab pos="24130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altLang="zh-CN" sz="1800" b="0" i="0" u="none" strike="noStrike" kern="1200" cap="none" spc="-5"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a:p>
                <a:pPr marL="1612900" marR="0" lvl="3" indent="-228600" algn="l" defTabSz="914400" rtl="0" eaLnBrk="1" fontAlgn="auto" latinLnBrk="0" hangingPunct="1">
                  <a:lnSpc>
                    <a:spcPct val="100000"/>
                  </a:lnSpc>
                  <a:spcBef>
                    <a:spcPts val="309"/>
                  </a:spcBef>
                  <a:spcAft>
                    <a:spcPts val="0"/>
                  </a:spcAft>
                  <a:buClrTx/>
                  <a:buSzTx/>
                  <a:buFont typeface="Arial"/>
                  <a:buChar char="•"/>
                  <a:tabLst>
                    <a:tab pos="241300" algn="l"/>
                  </a:tabLst>
                  <a:defRPr/>
                </a:pPr>
                <a:endParaRPr kumimoji="0"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object 17"/>
              <p:cNvSpPr txBox="1">
                <a:spLocks noRot="1" noChangeAspect="1" noMove="1" noResize="1" noEditPoints="1" noAdjustHandles="1" noChangeArrowheads="1" noChangeShapeType="1" noTextEdit="1"/>
              </p:cNvSpPr>
              <p:nvPr/>
            </p:nvSpPr>
            <p:spPr>
              <a:xfrm>
                <a:off x="92758" y="1073301"/>
                <a:ext cx="11522468" cy="2425022"/>
              </a:xfrm>
              <a:prstGeom prst="rect">
                <a:avLst/>
              </a:prstGeom>
              <a:blipFill>
                <a:blip r:embed="rId5"/>
                <a:stretch>
                  <a:fillRect l="-1376" t="-2261"/>
                </a:stretch>
              </a:blipFill>
            </p:spPr>
            <p:txBody>
              <a:bodyPr/>
              <a:lstStyle/>
              <a:p>
                <a:r>
                  <a:rPr lang="zh-CN" altLang="en-US">
                    <a:noFill/>
                  </a:rPr>
                  <a:t> </a:t>
                </a:r>
              </a:p>
            </p:txBody>
          </p:sp>
        </mc:Fallback>
      </mc:AlternateContent>
      <p:sp>
        <p:nvSpPr>
          <p:cNvPr id="25" name="灯片编号占位符 24"/>
          <p:cNvSpPr>
            <a:spLocks noGrp="1"/>
          </p:cNvSpPr>
          <p:nvPr>
            <p:ph type="sldNum" sz="quarter" idx="4294967295"/>
          </p:nvPr>
        </p:nvSpPr>
        <p:spPr>
          <a:xfrm>
            <a:off x="11910722" y="6585733"/>
            <a:ext cx="220345" cy="196215"/>
          </a:xfrm>
          <a:prstGeom prst="rect">
            <a:avLst/>
          </a:prstGeom>
        </p:spPr>
        <p:txBody>
          <a:bodyPr/>
          <a:lstStyle/>
          <a:p>
            <a:pPr marL="25400" marR="0" lvl="0" indent="0" algn="l" defTabSz="914400" rtl="0" eaLnBrk="1" fontAlgn="auto" latinLnBrk="0" hangingPunct="1">
              <a:lnSpc>
                <a:spcPts val="1425"/>
              </a:lnSpc>
              <a:spcBef>
                <a:spcPts val="0"/>
              </a:spcBef>
              <a:spcAft>
                <a:spcPts val="0"/>
              </a:spcAft>
              <a:buClrTx/>
              <a:buSzTx/>
              <a:buFontTx/>
              <a:buNone/>
              <a:defRPr/>
            </a:pPr>
            <a:fld id="{81D60167-4931-47E6-BA6A-407CBD079E47}" type="slidenum">
              <a:rPr kumimoji="0" lang="en-US" altLang="zh-CN" sz="1200" b="0" i="0" u="none" strike="noStrike" kern="1200" cap="none" spc="0" normalizeH="0" baseline="0" noProof="0" smtClean="0">
                <a:ln>
                  <a:noFill/>
                </a:ln>
                <a:solidFill>
                  <a:srgbClr val="898989"/>
                </a:solidFill>
                <a:effectLst/>
                <a:uLnTx/>
                <a:uFillTx/>
                <a:latin typeface="Arial" panose="020B0604020202020204"/>
                <a:ea typeface="等线" panose="02010600030101010101" pitchFamily="2" charset="-122"/>
                <a:cs typeface="Arial" panose="020B0604020202020204"/>
              </a:rPr>
              <a:t>7</a:t>
            </a:fld>
            <a:endParaRPr kumimoji="0" lang="en-US" altLang="zh-CN" sz="1200" b="0" i="0" u="none" strike="noStrike" kern="1200" cap="none" spc="0" normalizeH="0" baseline="0" noProof="0">
              <a:ln>
                <a:noFill/>
              </a:ln>
              <a:solidFill>
                <a:srgbClr val="898989"/>
              </a:solidFill>
              <a:effectLst/>
              <a:uLnTx/>
              <a:uFillTx/>
              <a:latin typeface="Arial" panose="020B0604020202020204"/>
              <a:ea typeface="等线" panose="02010600030101010101" pitchFamily="2" charset="-122"/>
              <a:cs typeface="Arial" panose="020B0604020202020204"/>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6271" y="3490080"/>
            <a:ext cx="7246781" cy="2950717"/>
          </a:xfrm>
          <a:prstGeom prst="rect">
            <a:avLst/>
          </a:prstGeom>
        </p:spPr>
      </p:pic>
      <p:pic>
        <p:nvPicPr>
          <p:cNvPr id="20" name="图片 19"/>
          <p:cNvPicPr>
            <a:picLocks noChangeAspect="1"/>
          </p:cNvPicPr>
          <p:nvPr/>
        </p:nvPicPr>
        <p:blipFill>
          <a:blip r:embed="rId7"/>
          <a:stretch>
            <a:fillRect/>
          </a:stretch>
        </p:blipFill>
        <p:spPr>
          <a:xfrm>
            <a:off x="43329" y="101662"/>
            <a:ext cx="876300" cy="847725"/>
          </a:xfrm>
          <a:prstGeom prst="rect">
            <a:avLst/>
          </a:prstGeom>
        </p:spPr>
      </p:pic>
      <p:pic>
        <p:nvPicPr>
          <p:cNvPr id="6" name="图片 5">
            <a:extLst>
              <a:ext uri="{FF2B5EF4-FFF2-40B4-BE49-F238E27FC236}">
                <a16:creationId xmlns:a16="http://schemas.microsoft.com/office/drawing/2014/main" id="{C3366566-2BF6-45BD-A1B8-60F42B0C7A40}"/>
              </a:ext>
            </a:extLst>
          </p:cNvPr>
          <p:cNvPicPr>
            <a:picLocks noChangeAspect="1"/>
          </p:cNvPicPr>
          <p:nvPr/>
        </p:nvPicPr>
        <p:blipFill>
          <a:blip r:embed="rId8"/>
          <a:stretch>
            <a:fillRect/>
          </a:stretch>
        </p:blipFill>
        <p:spPr>
          <a:xfrm rot="16200000">
            <a:off x="7508573" y="4048470"/>
            <a:ext cx="768478" cy="760367"/>
          </a:xfrm>
          <a:prstGeom prst="rect">
            <a:avLst/>
          </a:prstGeom>
        </p:spPr>
      </p:pic>
      <p:pic>
        <p:nvPicPr>
          <p:cNvPr id="11" name="图片 10">
            <a:extLst>
              <a:ext uri="{FF2B5EF4-FFF2-40B4-BE49-F238E27FC236}">
                <a16:creationId xmlns:a16="http://schemas.microsoft.com/office/drawing/2014/main" id="{9EEBD780-52E4-487D-A686-FD45AC923200}"/>
              </a:ext>
            </a:extLst>
          </p:cNvPr>
          <p:cNvPicPr>
            <a:picLocks noChangeAspect="1"/>
          </p:cNvPicPr>
          <p:nvPr/>
        </p:nvPicPr>
        <p:blipFill>
          <a:blip r:embed="rId8"/>
          <a:stretch>
            <a:fillRect/>
          </a:stretch>
        </p:blipFill>
        <p:spPr>
          <a:xfrm rot="16200000">
            <a:off x="7508574" y="5198397"/>
            <a:ext cx="768478" cy="760367"/>
          </a:xfrm>
          <a:prstGeom prst="rect">
            <a:avLst/>
          </a:prstGeom>
        </p:spPr>
      </p:pic>
      <p:sp>
        <p:nvSpPr>
          <p:cNvPr id="7" name="日期占位符 6">
            <a:extLst>
              <a:ext uri="{FF2B5EF4-FFF2-40B4-BE49-F238E27FC236}">
                <a16:creationId xmlns:a16="http://schemas.microsoft.com/office/drawing/2014/main" id="{8E625690-0BB4-44ED-9E6C-A833518E9064}"/>
              </a:ext>
            </a:extLst>
          </p:cNvPr>
          <p:cNvSpPr>
            <a:spLocks noGrp="1"/>
          </p:cNvSpPr>
          <p:nvPr>
            <p:ph type="dt" sz="half" idx="10"/>
          </p:nvPr>
        </p:nvSpPr>
        <p:spPr/>
        <p:txBody>
          <a:bodyPr/>
          <a:lstStyle/>
          <a:p>
            <a:fld id="{CBA43404-603A-4F11-A765-8831C1D90CFA}"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5843"/>
    </mc:Choice>
    <mc:Fallback xmlns="">
      <p:transition spd="slow" advTm="158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790661" y="40329"/>
            <a:ext cx="1388506" cy="921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989362" y="146399"/>
            <a:ext cx="9608710" cy="81465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2139422" y="263366"/>
            <a:ext cx="7474617" cy="566822"/>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spc="-20" dirty="0">
                <a:latin typeface="Calibri Light" panose="020F0302020204030204" pitchFamily="34" charset="0"/>
                <a:cs typeface="Calibri Light" panose="020F0302020204030204" pitchFamily="34" charset="0"/>
              </a:rPr>
              <a:t>Detector data generation</a:t>
            </a:r>
          </a:p>
        </p:txBody>
      </p:sp>
      <p:sp>
        <p:nvSpPr>
          <p:cNvPr id="17" name="object 17"/>
          <p:cNvSpPr txBox="1"/>
          <p:nvPr/>
        </p:nvSpPr>
        <p:spPr>
          <a:xfrm>
            <a:off x="153755" y="1005877"/>
            <a:ext cx="12025412" cy="3248324"/>
          </a:xfrm>
          <a:prstGeom prst="rect">
            <a:avLst/>
          </a:prstGeom>
        </p:spPr>
        <p:txBody>
          <a:bodyPr vert="horz" wrap="square" lIns="0" tIns="39369" rIns="0" bIns="0" rtlCol="0">
            <a:spAutoFit/>
          </a:bodyPr>
          <a:lstStyle/>
          <a:p>
            <a:pPr marL="241300" indent="-228600">
              <a:spcBef>
                <a:spcPts val="310"/>
              </a:spcBef>
              <a:buFont typeface="Arial" panose="020B0604020202020204"/>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Random </a:t>
            </a:r>
            <a:r>
              <a:rPr kumimoji="0" lang="en-US" altLang="zh-CN" sz="20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hit point(r</a:t>
            </a: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r>
              <a:rPr kumimoji="0" lang="en-US" sz="2000" b="0" i="0" u="none" strike="noStrike" kern="1200" cap="none" spc="-15"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φ) in </a:t>
            </a:r>
            <a:r>
              <a:rPr lang="en-US" sz="2000" dirty="0">
                <a:solidFill>
                  <a:prstClr val="black"/>
                </a:solidFill>
                <a:latin typeface="Calibri" panose="020F0502020204030204" charset="0"/>
                <a:cs typeface="Calibri" panose="020F0502020204030204" charset="0"/>
              </a:rPr>
              <a:t>the</a:t>
            </a: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chamber</a:t>
            </a:r>
          </a:p>
          <a:p>
            <a:pPr marL="698500" lvl="1" indent="-228600">
              <a:spcBef>
                <a:spcPts val="310"/>
              </a:spcBef>
              <a:buFont typeface="Arial" panose="020B0604020202020204"/>
              <a:buChar char="•"/>
              <a:tabLst>
                <a:tab pos="241300" algn="l"/>
              </a:tabLst>
              <a:defRPr/>
            </a:pPr>
            <a:r>
              <a:rPr kumimoji="0" lang="en-US" altLang="zh-CN"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r</a:t>
            </a:r>
            <a:r>
              <a:rPr kumimoji="0" lang="en-US"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b="0" i="0" u="none" strike="noStrike" kern="1200" cap="none" spc="-5" normalizeH="0" baseline="0" noProof="0" dirty="0">
                <a:ln>
                  <a:noFill/>
                </a:ln>
                <a:solidFill>
                  <a:prstClr val="black"/>
                </a:solidFill>
                <a:effectLst/>
                <a:uLnTx/>
                <a:uFillTx/>
                <a:latin typeface="Calibri" panose="020F0502020204030204" charset="0"/>
                <a:ea typeface="+mn-ea"/>
                <a:cs typeface="Calibri" panose="020F0502020204030204" charset="0"/>
              </a:rPr>
              <a:t>generates the </a:t>
            </a:r>
            <a:r>
              <a:rPr kumimoji="0" lang="en-US"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hit point along</a:t>
            </a:r>
            <a:r>
              <a:rPr kumimoji="0" lang="en-US" b="0" i="0" u="none" strike="noStrike" kern="1200" cap="none" spc="-4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b="0" i="0" u="none" strike="noStrike" kern="1200" cap="none" spc="-5" normalizeH="0" baseline="0" noProof="0" dirty="0">
                <a:ln>
                  <a:noFill/>
                </a:ln>
                <a:solidFill>
                  <a:prstClr val="black"/>
                </a:solidFill>
                <a:effectLst/>
                <a:uLnTx/>
                <a:uFillTx/>
                <a:latin typeface="Calibri" panose="020F0502020204030204" charset="0"/>
                <a:ea typeface="+mn-ea"/>
                <a:cs typeface="Calibri" panose="020F0502020204030204" charset="0"/>
              </a:rPr>
              <a:t>strip.  </a:t>
            </a:r>
          </a:p>
          <a:p>
            <a:pPr marL="698500" lvl="1" indent="-228600">
              <a:spcBef>
                <a:spcPts val="310"/>
              </a:spcBef>
              <a:buFont typeface="Arial" panose="020B0604020202020204"/>
              <a:buChar char="•"/>
              <a:tabLst>
                <a:tab pos="241300" algn="l"/>
              </a:tabLst>
              <a:defRPr/>
            </a:pPr>
            <a:r>
              <a:rPr kumimoji="0" lang="en-US" b="0" i="0" u="none" strike="noStrike" kern="1200" cap="none" spc="-5" normalizeH="0" baseline="0" noProof="0" dirty="0">
                <a:ln>
                  <a:noFill/>
                </a:ln>
                <a:solidFill>
                  <a:prstClr val="black"/>
                </a:solidFill>
                <a:effectLst/>
                <a:uLnTx/>
                <a:uFillTx/>
                <a:latin typeface="Calibri" panose="020F0502020204030204" charset="0"/>
                <a:ea typeface="+mn-ea"/>
                <a:cs typeface="Calibri" panose="020F0502020204030204" charset="0"/>
              </a:rPr>
              <a:t>φ: generates the strip </a:t>
            </a:r>
            <a:r>
              <a:rPr kumimoji="0" lang="en-US"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number.</a:t>
            </a:r>
          </a:p>
          <a:p>
            <a:pPr marL="241300" indent="-228600">
              <a:spcBef>
                <a:spcPts val="310"/>
              </a:spcBef>
              <a:buFont typeface="Arial" panose="020B0604020202020204"/>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Smear of </a:t>
            </a: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φ direction :</a:t>
            </a:r>
          </a:p>
          <a:p>
            <a:pPr marL="698500" lvl="1" indent="-228600">
              <a:spcBef>
                <a:spcPts val="310"/>
              </a:spcBef>
              <a:buFont typeface="Arial" panose="020B0604020202020204"/>
              <a:buChar char="•"/>
              <a:tabLst>
                <a:tab pos="241300" algn="l"/>
              </a:tabLst>
              <a:defRPr/>
            </a:pPr>
            <a:r>
              <a:rPr kumimoji="0" lang="en-US" altLang="zh-CN"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Generates a consecutive set of strips as a cluster.</a:t>
            </a:r>
          </a:p>
          <a:p>
            <a:pPr marL="241300" indent="-228600">
              <a:spcBef>
                <a:spcPts val="310"/>
              </a:spcBef>
              <a:buFont typeface="Arial" panose="020B0604020202020204"/>
              <a:buChar char="•"/>
              <a:tabLst>
                <a:tab pos="241300" algn="l"/>
              </a:tabLst>
              <a:defRPr/>
            </a:pP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C</a:t>
            </a: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luster size randomization </a:t>
            </a:r>
            <a:r>
              <a:rPr kumimoji="0" lang="en-US" altLang="zh-CN"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 </a:t>
            </a:r>
          </a:p>
          <a:p>
            <a:pPr marL="698500" lvl="1" indent="-228600">
              <a:spcBef>
                <a:spcPts val="310"/>
              </a:spcBef>
              <a:buFont typeface="Arial" panose="020B0604020202020204"/>
              <a:buChar char="•"/>
              <a:tabLst>
                <a:tab pos="241300" algn="l"/>
              </a:tabLst>
              <a:defRPr/>
            </a:pPr>
            <a:r>
              <a:rPr kumimoji="0" lang="en-US" altLang="zh-CN"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1-8,mean is 2.35</a:t>
            </a:r>
          </a:p>
          <a:p>
            <a:pPr marL="698500" lvl="1" indent="-228600">
              <a:spcBef>
                <a:spcPts val="310"/>
              </a:spcBef>
              <a:buFont typeface="Arial" panose="020B0604020202020204"/>
              <a:buChar char="•"/>
              <a:tabLst>
                <a:tab pos="241300" algn="l"/>
              </a:tabLst>
              <a:defRPr/>
            </a:pPr>
            <a:r>
              <a:rPr kumimoji="0" lang="en-US" altLang="zh-CN" sz="1600" b="0" i="1" u="none" strike="noStrike" kern="1200" cap="none" spc="0"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Reference : </a:t>
            </a:r>
            <a:r>
              <a:rPr kumimoji="0" lang="en-US" altLang="zh-CN" sz="1600" b="0" i="1" u="none" strike="noStrike" kern="1200" cap="none" spc="0" normalizeH="0" baseline="0" noProof="0" dirty="0" err="1">
                <a:ln>
                  <a:noFill/>
                </a:ln>
                <a:solidFill>
                  <a:prstClr val="black"/>
                </a:solidFill>
                <a:effectLst/>
                <a:uLnTx/>
                <a:uFillTx/>
                <a:latin typeface="Calibri" panose="020F0502020204030204" charset="0"/>
                <a:ea typeface="等线" panose="02010600030101010101" pitchFamily="2" charset="-122"/>
                <a:cs typeface="Calibri" panose="020F0502020204030204" charset="0"/>
              </a:rPr>
              <a:t>Shchablo</a:t>
            </a:r>
            <a:r>
              <a:rPr kumimoji="0" lang="en-US" altLang="zh-CN" sz="1600" b="0" i="1" u="none" strike="noStrike" kern="1200" cap="none" spc="0"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 Konstantin</a:t>
            </a:r>
            <a:r>
              <a:rPr kumimoji="0" lang="en-US" altLang="zh-CN" sz="1600" b="0" i="1" u="none" strike="noStrike" kern="1200" cap="none" spc="0" normalizeH="0" baseline="3000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1 </a:t>
            </a:r>
            <a:r>
              <a:rPr kumimoji="0" lang="en-US" altLang="zh-CN" sz="1600" b="0" i="1" u="none" strike="noStrike" kern="1200" cap="none" spc="0"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on behalf of the CMS Muon group, Front-End electronics for CMS iRPC detectors</a:t>
            </a:r>
            <a:r>
              <a:rPr kumimoji="0" lang="zh-CN" altLang="en-US" sz="1600" b="0" i="1" u="none" strike="noStrike" kern="1200" cap="none" spc="0"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（RPC2020, Roma）</a:t>
            </a:r>
            <a:endParaRPr kumimoji="0" lang="en-US" altLang="zh-CN" sz="1600" b="0" i="1"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endParaRPr>
          </a:p>
          <a:p>
            <a:pPr marL="241300" indent="-228600">
              <a:spcBef>
                <a:spcPts val="310"/>
              </a:spcBef>
              <a:buFont typeface="Arial" panose="020B0604020202020204"/>
              <a:buChar char="•"/>
              <a:tabLst>
                <a:tab pos="241300" algn="l"/>
              </a:tabLst>
              <a:defRPr/>
            </a:pP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Number of clusters </a:t>
            </a:r>
            <a:r>
              <a:rPr kumimoji="0" lang="en-US" altLang="zh-CN"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a:t>
            </a:r>
          </a:p>
          <a:p>
            <a:pPr marL="698500" lvl="1" indent="-228600">
              <a:spcBef>
                <a:spcPts val="310"/>
              </a:spcBef>
              <a:buFont typeface="Arial" panose="020B0604020202020204"/>
              <a:buChar char="•"/>
              <a:tabLst>
                <a:tab pos="241300" algn="l"/>
              </a:tabLst>
              <a:defRPr/>
            </a:pPr>
            <a:r>
              <a:rPr kumimoji="0" lang="en-US" altLang="zh-CN"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1(75% probability),2(25% probability</a:t>
            </a:r>
            <a:r>
              <a:rPr kumimoji="0" lang="zh-CN" altLang="en-US"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a:t>
            </a:r>
            <a:r>
              <a:rPr kumimoji="0" lang="en-US" altLang="zh-CN" b="0" i="0" u="none" strike="noStrike" kern="1200" cap="none" spc="-5" normalizeH="0" baseline="0" noProof="0" dirty="0">
                <a:ln>
                  <a:noFill/>
                </a:ln>
                <a:solidFill>
                  <a:prstClr val="black"/>
                </a:solidFill>
                <a:effectLst/>
                <a:uLnTx/>
                <a:uFillTx/>
                <a:latin typeface="Calibri" panose="020F0502020204030204" charset="0"/>
                <a:ea typeface="宋体" panose="02010600030101010101" pitchFamily="2" charset="-122"/>
                <a:cs typeface="Calibri" panose="020F0502020204030204" charset="0"/>
              </a:rPr>
              <a:t>keep the cluster size as 1)</a:t>
            </a:r>
          </a:p>
        </p:txBody>
      </p:sp>
      <p:sp>
        <p:nvSpPr>
          <p:cNvPr id="25" name="灯片编号占位符 24"/>
          <p:cNvSpPr>
            <a:spLocks noGrp="1"/>
          </p:cNvSpPr>
          <p:nvPr>
            <p:ph type="sldNum" sz="quarter" idx="4294967295"/>
          </p:nvPr>
        </p:nvSpPr>
        <p:spPr>
          <a:xfrm>
            <a:off x="11910722" y="6585733"/>
            <a:ext cx="220345" cy="196215"/>
          </a:xfrm>
          <a:prstGeom prst="rect">
            <a:avLst/>
          </a:prstGeom>
        </p:spPr>
        <p:txBody>
          <a:bodyPr/>
          <a:lstStyle/>
          <a:p>
            <a:pPr marL="25400" marR="0" lvl="0" indent="0" algn="l" defTabSz="914400" rtl="0" eaLnBrk="1" fontAlgn="auto" latinLnBrk="0" hangingPunct="1">
              <a:lnSpc>
                <a:spcPts val="1425"/>
              </a:lnSpc>
              <a:spcBef>
                <a:spcPts val="0"/>
              </a:spcBef>
              <a:spcAft>
                <a:spcPts val="0"/>
              </a:spcAft>
              <a:buClrTx/>
              <a:buSzTx/>
              <a:buFontTx/>
              <a:buNone/>
              <a:defRPr/>
            </a:pPr>
            <a:fld id="{81D60167-4931-47E6-BA6A-407CBD079E47}" type="slidenum">
              <a:rPr kumimoji="0" lang="en-US" altLang="zh-CN" sz="1200" b="0" i="0" u="none" strike="noStrike" kern="1200" cap="none" spc="0" normalizeH="0" baseline="0" noProof="0" smtClean="0">
                <a:ln>
                  <a:noFill/>
                </a:ln>
                <a:solidFill>
                  <a:srgbClr val="898989"/>
                </a:solidFill>
                <a:effectLst/>
                <a:uLnTx/>
                <a:uFillTx/>
                <a:latin typeface="Arial" panose="020B0604020202020204"/>
                <a:ea typeface="宋体" panose="02010600030101010101" pitchFamily="2" charset="-122"/>
                <a:cs typeface="Arial" panose="020B0604020202020204"/>
              </a:rPr>
              <a:t>8</a:t>
            </a:fld>
            <a:endParaRPr kumimoji="0" lang="en-US" altLang="zh-CN" sz="1200" b="0" i="0" u="none" strike="noStrike" kern="1200" cap="none" spc="0" normalizeH="0" baseline="0" noProof="0">
              <a:ln>
                <a:noFill/>
              </a:ln>
              <a:solidFill>
                <a:srgbClr val="898989"/>
              </a:solidFill>
              <a:effectLst/>
              <a:uLnTx/>
              <a:uFillTx/>
              <a:latin typeface="Arial" panose="020B0604020202020204"/>
              <a:ea typeface="宋体" panose="02010600030101010101" pitchFamily="2" charset="-122"/>
              <a:cs typeface="Arial" panose="020B0604020202020204"/>
            </a:endParaRPr>
          </a:p>
        </p:txBody>
      </p:sp>
      <p:pic>
        <p:nvPicPr>
          <p:cNvPr id="20" name="图片 19"/>
          <p:cNvPicPr>
            <a:picLocks noChangeAspect="1"/>
          </p:cNvPicPr>
          <p:nvPr/>
        </p:nvPicPr>
        <p:blipFill>
          <a:blip r:embed="rId5"/>
          <a:stretch>
            <a:fillRect/>
          </a:stretch>
        </p:blipFill>
        <p:spPr>
          <a:xfrm>
            <a:off x="-47737" y="1"/>
            <a:ext cx="1010538" cy="977586"/>
          </a:xfrm>
          <a:prstGeom prst="rect">
            <a:avLst/>
          </a:prstGeom>
        </p:spPr>
      </p:pic>
      <p:pic>
        <p:nvPicPr>
          <p:cNvPr id="7" name="图片 6">
            <a:extLst>
              <a:ext uri="{FF2B5EF4-FFF2-40B4-BE49-F238E27FC236}">
                <a16:creationId xmlns:a16="http://schemas.microsoft.com/office/drawing/2014/main" id="{18950CCB-5F46-492C-992D-14297A4CF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3500" y="4358423"/>
            <a:ext cx="9004572" cy="2499577"/>
          </a:xfrm>
          <a:prstGeom prst="rect">
            <a:avLst/>
          </a:prstGeom>
        </p:spPr>
      </p:pic>
      <p:sp>
        <p:nvSpPr>
          <p:cNvPr id="9" name="日期占位符 8">
            <a:extLst>
              <a:ext uri="{FF2B5EF4-FFF2-40B4-BE49-F238E27FC236}">
                <a16:creationId xmlns:a16="http://schemas.microsoft.com/office/drawing/2014/main" id="{E13BAA60-48A4-4217-846A-95ABFD477BF2}"/>
              </a:ext>
            </a:extLst>
          </p:cNvPr>
          <p:cNvSpPr>
            <a:spLocks noGrp="1"/>
          </p:cNvSpPr>
          <p:nvPr>
            <p:ph type="dt" sz="half" idx="10"/>
          </p:nvPr>
        </p:nvSpPr>
        <p:spPr/>
        <p:txBody>
          <a:bodyPr/>
          <a:lstStyle/>
          <a:p>
            <a:fld id="{FE3E6A1E-2BC4-42BA-A589-FD20941FC1BF}"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3373"/>
    </mc:Choice>
    <mc:Fallback xmlns="">
      <p:transition spd="slow" advTm="5337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7539" y="84125"/>
            <a:ext cx="877153" cy="21380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object 3"/>
          <p:cNvSpPr/>
          <p:nvPr/>
        </p:nvSpPr>
        <p:spPr>
          <a:xfrm>
            <a:off x="10790661" y="40329"/>
            <a:ext cx="1388506" cy="9217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bject 4"/>
          <p:cNvSpPr/>
          <p:nvPr/>
        </p:nvSpPr>
        <p:spPr>
          <a:xfrm>
            <a:off x="1006485" y="5749"/>
            <a:ext cx="9809586" cy="94278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 name="object 5"/>
          <p:cNvSpPr txBox="1">
            <a:spLocks noGrp="1"/>
          </p:cNvSpPr>
          <p:nvPr>
            <p:ph type="title"/>
          </p:nvPr>
        </p:nvSpPr>
        <p:spPr>
          <a:xfrm>
            <a:off x="1085016" y="229201"/>
            <a:ext cx="10026650"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spc="-20" dirty="0">
                <a:latin typeface="Calibri Light" panose="020F0302020204030204" pitchFamily="34" charset="0"/>
                <a:cs typeface="Calibri Light" panose="020F0302020204030204" pitchFamily="34" charset="0"/>
              </a:rPr>
              <a:t>TDC emulator</a:t>
            </a:r>
          </a:p>
        </p:txBody>
      </p:sp>
      <p:sp>
        <p:nvSpPr>
          <p:cNvPr id="6" name="object 6"/>
          <p:cNvSpPr txBox="1"/>
          <p:nvPr/>
        </p:nvSpPr>
        <p:spPr>
          <a:xfrm>
            <a:off x="47846" y="1023316"/>
            <a:ext cx="7696153" cy="2292935"/>
          </a:xfrm>
          <a:prstGeom prst="rect">
            <a:avLst/>
          </a:prstGeom>
        </p:spPr>
        <p:txBody>
          <a:bodyPr vert="horz" wrap="square" lIns="0" tIns="12700" rIns="0" bIns="0" rtlCol="0">
            <a:spAutoFit/>
          </a:bodyPr>
          <a:lstStyle/>
          <a:p>
            <a:pPr marL="355600" indent="-342900">
              <a:spcBef>
                <a:spcPts val="100"/>
              </a:spcBef>
              <a:buFont typeface="Arial" panose="020B0604020202020204" pitchFamily="34" charset="0"/>
              <a:buChar char="•"/>
              <a:tabLst>
                <a:tab pos="241300" algn="l"/>
              </a:tabLst>
              <a:defRPr/>
            </a:pPr>
            <a:r>
              <a:rPr kumimoji="0" lang="en-US" altLang="zh-CN" sz="24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TDC Data unit(32 bits)</a:t>
            </a:r>
          </a:p>
          <a:p>
            <a:pPr marL="469900" marR="0" lvl="1" indent="0" algn="l" defTabSz="914400" rtl="0" eaLnBrk="1" fontAlgn="auto" latinLnBrk="0" hangingPunct="1">
              <a:lnSpc>
                <a:spcPct val="100000"/>
              </a:lnSpc>
              <a:spcBef>
                <a:spcPts val="100"/>
              </a:spcBef>
              <a:spcAft>
                <a:spcPts val="0"/>
              </a:spcAft>
              <a:buClrTx/>
              <a:buSzTx/>
              <a:buFontTx/>
              <a:buNone/>
              <a:tabLst>
                <a:tab pos="241300" algn="l"/>
              </a:tabLst>
              <a:defRPr/>
            </a:pPr>
            <a:endParaRPr kumimoji="0" lang="en-US" altLang="zh-CN" sz="24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endParaRPr>
          </a:p>
          <a:p>
            <a:pPr marL="698500" marR="0" lvl="1" indent="-228600" algn="l" defTabSz="914400" rtl="0" eaLnBrk="1" fontAlgn="auto" latinLnBrk="0" hangingPunct="1">
              <a:lnSpc>
                <a:spcPct val="100000"/>
              </a:lnSpc>
              <a:spcBef>
                <a:spcPts val="100"/>
              </a:spcBef>
              <a:spcAft>
                <a:spcPts val="0"/>
              </a:spcAft>
              <a:buClrTx/>
              <a:buSzTx/>
              <a:buFontTx/>
              <a:buChar char="•"/>
              <a:tabLst>
                <a:tab pos="241300" algn="l"/>
              </a:tabLst>
              <a:defRPr/>
            </a:pPr>
            <a:endParaRPr kumimoji="0" lang="en-US" altLang="zh-CN" sz="24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endParaRPr>
          </a:p>
          <a:p>
            <a:pPr marL="698500" marR="0" lvl="1" indent="-228600" algn="l" defTabSz="914400" rtl="0" eaLnBrk="1" fontAlgn="auto" latinLnBrk="0" hangingPunct="1">
              <a:lnSpc>
                <a:spcPct val="100000"/>
              </a:lnSpc>
              <a:spcBef>
                <a:spcPts val="100"/>
              </a:spcBef>
              <a:spcAft>
                <a:spcPts val="0"/>
              </a:spcAft>
              <a:buClrTx/>
              <a:buSzTx/>
              <a:buFontTx/>
              <a:buChar char="•"/>
              <a:tabLst>
                <a:tab pos="241300" algn="l"/>
              </a:tabLst>
              <a:defRPr/>
            </a:pPr>
            <a:endParaRPr kumimoji="0" lang="en-US" altLang="zh-CN" sz="24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endParaRPr>
          </a:p>
          <a:p>
            <a:pPr marL="469900" marR="0" lvl="1" indent="0" algn="l" defTabSz="914400" rtl="0" eaLnBrk="1" fontAlgn="auto" latinLnBrk="0" hangingPunct="1">
              <a:lnSpc>
                <a:spcPct val="100000"/>
              </a:lnSpc>
              <a:spcBef>
                <a:spcPts val="100"/>
              </a:spcBef>
              <a:spcAft>
                <a:spcPts val="0"/>
              </a:spcAft>
              <a:buClrTx/>
              <a:buSzTx/>
              <a:buFontTx/>
              <a:buNone/>
              <a:tabLst>
                <a:tab pos="241300" algn="l"/>
              </a:tabLst>
              <a:defRPr/>
            </a:pPr>
            <a:endParaRPr kumimoji="0" lang="en-US" altLang="zh-CN" sz="24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endParaRPr>
          </a:p>
          <a:p>
            <a:pPr marL="698500" marR="0" lvl="1" indent="-228600" algn="l" defTabSz="914400" rtl="0" eaLnBrk="1" fontAlgn="auto" latinLnBrk="0" hangingPunct="1">
              <a:lnSpc>
                <a:spcPct val="100000"/>
              </a:lnSpc>
              <a:spcBef>
                <a:spcPts val="100"/>
              </a:spcBef>
              <a:spcAft>
                <a:spcPts val="0"/>
              </a:spcAft>
              <a:buClrTx/>
              <a:buSzTx/>
              <a:buFontTx/>
              <a:buChar char="•"/>
              <a:tabLst>
                <a:tab pos="241300" algn="l"/>
              </a:tabLst>
              <a:defRPr/>
            </a:pPr>
            <a:endParaRPr kumimoji="0" lang="en-US" altLang="zh-CN" sz="24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endParaRPr>
          </a:p>
        </p:txBody>
      </p:sp>
      <p:sp>
        <p:nvSpPr>
          <p:cNvPr id="71" name="灯片编号占位符 70"/>
          <p:cNvSpPr>
            <a:spLocks noGrp="1"/>
          </p:cNvSpPr>
          <p:nvPr>
            <p:ph type="sldNum" sz="quarter" idx="4294967295"/>
          </p:nvPr>
        </p:nvSpPr>
        <p:spPr>
          <a:xfrm>
            <a:off x="11910722" y="6585733"/>
            <a:ext cx="220345" cy="196215"/>
          </a:xfrm>
          <a:prstGeom prst="rect">
            <a:avLst/>
          </a:prstGeom>
        </p:spPr>
        <p:txBody>
          <a:bodyPr/>
          <a:lstStyle/>
          <a:p>
            <a:pPr marL="25400" marR="0" lvl="0" indent="0" algn="l" defTabSz="914400" rtl="0" eaLnBrk="1" fontAlgn="auto" latinLnBrk="0" hangingPunct="1">
              <a:lnSpc>
                <a:spcPts val="1425"/>
              </a:lnSpc>
              <a:spcBef>
                <a:spcPts val="0"/>
              </a:spcBef>
              <a:spcAft>
                <a:spcPts val="0"/>
              </a:spcAft>
              <a:buClrTx/>
              <a:buSzTx/>
              <a:buFontTx/>
              <a:buNone/>
              <a:defRPr/>
            </a:pPr>
            <a:fld id="{81D60167-4931-47E6-BA6A-407CBD079E47}" type="slidenum">
              <a:rPr kumimoji="0" lang="en-US" altLang="zh-CN" sz="1200" b="0" i="0" u="none" strike="noStrike" kern="1200" cap="none" spc="0" normalizeH="0" baseline="0" noProof="0" smtClean="0">
                <a:ln>
                  <a:noFill/>
                </a:ln>
                <a:solidFill>
                  <a:srgbClr val="898989"/>
                </a:solidFill>
                <a:effectLst/>
                <a:uLnTx/>
                <a:uFillTx/>
                <a:latin typeface="Arial" panose="020B0604020202020204"/>
                <a:ea typeface="等线" panose="02010600030101010101" pitchFamily="2" charset="-122"/>
                <a:cs typeface="Arial" panose="020B0604020202020204"/>
              </a:rPr>
              <a:t>9</a:t>
            </a:fld>
            <a:endParaRPr kumimoji="0" lang="en-US" altLang="zh-CN" sz="1200" b="0" i="0" u="none" strike="noStrike" kern="1200" cap="none" spc="0" normalizeH="0" baseline="0" noProof="0">
              <a:ln>
                <a:noFill/>
              </a:ln>
              <a:solidFill>
                <a:srgbClr val="898989"/>
              </a:solidFill>
              <a:effectLst/>
              <a:uLnTx/>
              <a:uFillTx/>
              <a:latin typeface="Arial" panose="020B0604020202020204"/>
              <a:ea typeface="等线" panose="02010600030101010101" pitchFamily="2" charset="-122"/>
              <a:cs typeface="Arial" panose="020B0604020202020204"/>
            </a:endParaRPr>
          </a:p>
        </p:txBody>
      </p:sp>
      <p:pic>
        <p:nvPicPr>
          <p:cNvPr id="10" name="图片 9"/>
          <p:cNvPicPr>
            <a:picLocks noChangeAspect="1"/>
          </p:cNvPicPr>
          <p:nvPr/>
        </p:nvPicPr>
        <p:blipFill>
          <a:blip r:embed="rId6"/>
          <a:stretch>
            <a:fillRect/>
          </a:stretch>
        </p:blipFill>
        <p:spPr>
          <a:xfrm>
            <a:off x="-5839" y="5749"/>
            <a:ext cx="1000149" cy="967535"/>
          </a:xfrm>
          <a:prstGeom prst="rect">
            <a:avLst/>
          </a:prstGeom>
        </p:spPr>
      </p:pic>
      <p:graphicFrame>
        <p:nvGraphicFramePr>
          <p:cNvPr id="14" name="表格 13"/>
          <p:cNvGraphicFramePr>
            <a:graphicFrameLocks noGrp="1"/>
          </p:cNvGraphicFramePr>
          <p:nvPr>
            <p:custDataLst>
              <p:tags r:id="rId1"/>
            </p:custDataLst>
            <p:extLst>
              <p:ext uri="{D42A27DB-BD31-4B8C-83A1-F6EECF244321}">
                <p14:modId xmlns:p14="http://schemas.microsoft.com/office/powerpoint/2010/main" val="2494261179"/>
              </p:ext>
            </p:extLst>
          </p:nvPr>
        </p:nvGraphicFramePr>
        <p:xfrm>
          <a:off x="1085016" y="1902843"/>
          <a:ext cx="6508395" cy="1097280"/>
        </p:xfrm>
        <a:graphic>
          <a:graphicData uri="http://schemas.openxmlformats.org/drawingml/2006/table">
            <a:tbl>
              <a:tblPr/>
              <a:tblGrid>
                <a:gridCol w="1118647">
                  <a:extLst>
                    <a:ext uri="{9D8B030D-6E8A-4147-A177-3AD203B41FA5}">
                      <a16:colId xmlns:a16="http://schemas.microsoft.com/office/drawing/2014/main" val="20000"/>
                    </a:ext>
                  </a:extLst>
                </a:gridCol>
                <a:gridCol w="1219400">
                  <a:extLst>
                    <a:ext uri="{9D8B030D-6E8A-4147-A177-3AD203B41FA5}">
                      <a16:colId xmlns:a16="http://schemas.microsoft.com/office/drawing/2014/main" val="20001"/>
                    </a:ext>
                  </a:extLst>
                </a:gridCol>
                <a:gridCol w="3009485">
                  <a:extLst>
                    <a:ext uri="{9D8B030D-6E8A-4147-A177-3AD203B41FA5}">
                      <a16:colId xmlns:a16="http://schemas.microsoft.com/office/drawing/2014/main" val="20002"/>
                    </a:ext>
                  </a:extLst>
                </a:gridCol>
                <a:gridCol w="1160863">
                  <a:extLst>
                    <a:ext uri="{9D8B030D-6E8A-4147-A177-3AD203B41FA5}">
                      <a16:colId xmlns:a16="http://schemas.microsoft.com/office/drawing/2014/main" val="20004"/>
                    </a:ext>
                  </a:extLst>
                </a:gridCol>
              </a:tblGrid>
              <a:tr h="286889">
                <a:tc rowSpan="2">
                  <a:txBody>
                    <a:bodyPr/>
                    <a:lstStyle/>
                    <a:p>
                      <a:pPr algn="ctr"/>
                      <a:r>
                        <a:rPr lang="en-US" altLang="zh-CN" sz="1800" dirty="0" err="1">
                          <a:latin typeface="Calibri" panose="020F0502020204030204" charset="0"/>
                          <a:cs typeface="Calibri" panose="020F0502020204030204" charset="0"/>
                        </a:rPr>
                        <a:t>devAddr</a:t>
                      </a:r>
                    </a:p>
                  </a:txBody>
                  <a:tcPr anchor="ctr" anchorCtr="1">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a:r>
                        <a:rPr lang="en-US" altLang="zh-CN" sz="1800" dirty="0" err="1">
                          <a:latin typeface="Calibri" panose="020F0502020204030204" charset="0"/>
                          <a:cs typeface="Calibri" panose="020F0502020204030204" charset="0"/>
                        </a:rPr>
                        <a:t>chanAddr</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lang="en-US" altLang="zh-CN" sz="1800" dirty="0">
                          <a:latin typeface="Calibri" panose="020F0502020204030204" charset="0"/>
                          <a:cs typeface="Calibri" panose="020F0502020204030204" charset="0"/>
                        </a:rPr>
                        <a:t>TDC data</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86889">
                <a:tc vMerge="1">
                  <a:txBody>
                    <a:bodyPr/>
                    <a:lstStyle/>
                    <a:p>
                      <a:endParaRPr lang="zh-CN"/>
                    </a:p>
                  </a:txBody>
                  <a:tcPr/>
                </a:tc>
                <a:tc vMerge="1">
                  <a:txBody>
                    <a:bodyPr/>
                    <a:lstStyle/>
                    <a:p>
                      <a:endParaRPr lang="zh-CN"/>
                    </a:p>
                  </a:txBody>
                  <a:tcPr/>
                </a:tc>
                <a:tc>
                  <a:txBody>
                    <a:bodyPr/>
                    <a:lstStyle/>
                    <a:p>
                      <a:pPr algn="ctr"/>
                      <a:r>
                        <a:rPr lang="en-US" altLang="zh-CN" sz="1800" dirty="0">
                          <a:latin typeface="Calibri" panose="020F0502020204030204" charset="0"/>
                          <a:cs typeface="Calibri" panose="020F0502020204030204" charset="0"/>
                        </a:rPr>
                        <a:t>Coarse time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CN" sz="1800" dirty="0">
                          <a:latin typeface="Calibri" panose="020F0502020204030204" charset="0"/>
                          <a:cs typeface="Calibri" panose="020F0502020204030204" charset="0"/>
                        </a:rPr>
                        <a:t>Fine time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86889">
                <a:tc>
                  <a:txBody>
                    <a:bodyPr/>
                    <a:lstStyle/>
                    <a:p>
                      <a:pPr algn="ctr"/>
                      <a:r>
                        <a:rPr lang="en-US" altLang="zh-CN" sz="1800" dirty="0">
                          <a:latin typeface="Calibri" panose="020F0502020204030204" charset="0"/>
                          <a:cs typeface="Calibri" panose="020F0502020204030204" charset="0"/>
                        </a:rPr>
                        <a:t>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accent6">
                        <a:lumMod val="40000"/>
                        <a:lumOff val="60000"/>
                      </a:schemeClr>
                    </a:solidFill>
                  </a:tcPr>
                </a:tc>
                <a:tc>
                  <a:txBody>
                    <a:bodyPr/>
                    <a:lstStyle/>
                    <a:p>
                      <a:pPr algn="ctr"/>
                      <a:r>
                        <a:rPr lang="en-US" altLang="zh-CN" sz="1800" dirty="0">
                          <a:latin typeface="Calibri" panose="020F0502020204030204" charset="0"/>
                          <a:cs typeface="Calibri" panose="020F0502020204030204" charset="0"/>
                        </a:rPr>
                        <a:t>6</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CN" sz="1800" dirty="0">
                          <a:latin typeface="Calibri" panose="020F0502020204030204" charset="0"/>
                          <a:cs typeface="Calibri" panose="020F0502020204030204" charset="0"/>
                        </a:rPr>
                        <a:t>16</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CN" sz="1800" dirty="0">
                          <a:latin typeface="Calibri" panose="020F0502020204030204" charset="0"/>
                          <a:cs typeface="Calibri" panose="020F0502020204030204" charset="0"/>
                        </a:rPr>
                        <a:t>8</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13" name="文本框 12"/>
          <p:cNvSpPr txBox="1"/>
          <p:nvPr/>
        </p:nvSpPr>
        <p:spPr>
          <a:xfrm>
            <a:off x="-116540" y="4024714"/>
            <a:ext cx="10932611" cy="1102866"/>
          </a:xfrm>
          <a:prstGeom prst="rect">
            <a:avLst/>
          </a:prstGeom>
          <a:noFill/>
        </p:spPr>
        <p:txBody>
          <a:bodyPr wrap="square" rtlCol="0">
            <a:spAutoFit/>
          </a:bodyPr>
          <a:lstStyle/>
          <a:p>
            <a:pPr marL="241300" indent="-228600">
              <a:spcBef>
                <a:spcPts val="100"/>
              </a:spcBef>
              <a:buFontTx/>
              <a:buChar char="•"/>
              <a:tabLst>
                <a:tab pos="241300" algn="l"/>
              </a:tabLst>
              <a:defRPr/>
            </a:pPr>
            <a:r>
              <a:rPr kumimoji="0" lang="en-US" altLang="zh-CN" sz="24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Digitization</a:t>
            </a:r>
          </a:p>
          <a:p>
            <a:pPr marL="1155700" marR="0" lvl="2" indent="-228600" algn="l" defTabSz="914400" rtl="0" eaLnBrk="1" fontAlgn="auto" latinLnBrk="0" hangingPunct="1">
              <a:lnSpc>
                <a:spcPct val="100000"/>
              </a:lnSpc>
              <a:spcBef>
                <a:spcPts val="100"/>
              </a:spcBef>
              <a:spcAft>
                <a:spcPts val="0"/>
              </a:spcAft>
              <a:buClrTx/>
              <a:buSzTx/>
              <a:buFontTx/>
              <a:buChar char="•"/>
              <a:tabLst>
                <a:tab pos="241300" algn="l"/>
              </a:tabLst>
              <a:defRPr/>
            </a:pP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For each fired strip, there are always 2  constraint 32-bit TDC data constructed.</a:t>
            </a:r>
          </a:p>
          <a:p>
            <a:pPr marL="1612900" marR="0" lvl="3" indent="-228600" algn="l" defTabSz="914400" rtl="0" eaLnBrk="1" fontAlgn="auto" latinLnBrk="0" hangingPunct="1">
              <a:lnSpc>
                <a:spcPct val="100000"/>
              </a:lnSpc>
              <a:spcBef>
                <a:spcPts val="100"/>
              </a:spcBef>
              <a:spcAft>
                <a:spcPts val="0"/>
              </a:spcAft>
              <a:buClrTx/>
              <a:buSzTx/>
              <a:buFontTx/>
              <a:buChar char="•"/>
              <a:tabLst>
                <a:tab pos="241300" algn="l"/>
              </a:tabLst>
              <a:defRPr/>
            </a:pP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Channel-</a:t>
            </a:r>
            <a:r>
              <a:rPr kumimoji="0" lang="en-US" altLang="zh-CN" sz="2000" b="0" i="0" u="none" strike="noStrike" kern="1200" cap="none" spc="-5" normalizeH="0" baseline="0" noProof="0" dirty="0">
                <a:ln>
                  <a:noFill/>
                </a:ln>
                <a:solidFill>
                  <a:srgbClr val="00B050"/>
                </a:solidFill>
                <a:effectLst/>
                <a:uLnTx/>
                <a:uFillTx/>
                <a:latin typeface="Calibri" panose="020F0502020204030204" charset="0"/>
                <a:ea typeface="等线" panose="02010600030101010101" pitchFamily="2" charset="-122"/>
                <a:cs typeface="Calibri" panose="020F0502020204030204" charset="0"/>
              </a:rPr>
              <a:t>HR</a:t>
            </a: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 </a:t>
            </a:r>
            <a:r>
              <a:rPr kumimoji="0" lang="en-US" altLang="zh-CN" sz="2000" b="0" i="0" u="none" strike="noStrike" kern="1200" cap="none" spc="-5" normalizeH="0" baseline="0" noProof="0" dirty="0">
                <a:ln>
                  <a:noFill/>
                </a:ln>
                <a:solidFill>
                  <a:srgbClr val="C00000"/>
                </a:solidFill>
                <a:effectLst/>
                <a:uLnTx/>
                <a:uFillTx/>
                <a:latin typeface="Calibri" panose="020F0502020204030204" charset="0"/>
                <a:ea typeface="等线" panose="02010600030101010101" pitchFamily="2" charset="-122"/>
                <a:cs typeface="Calibri" panose="020F0502020204030204" charset="0"/>
              </a:rPr>
              <a:t>Rising Edge (32bit) </a:t>
            </a: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a:t>
            </a:r>
            <a:r>
              <a:rPr kumimoji="0" lang="en-US" altLang="zh-CN" sz="2000" b="0" i="0" u="none" strike="noStrike" kern="1200" cap="none" spc="-5" normalizeH="0" baseline="0" noProof="0" dirty="0">
                <a:ln>
                  <a:noFill/>
                </a:ln>
                <a:solidFill>
                  <a:srgbClr val="C00000"/>
                </a:solidFill>
                <a:effectLst/>
                <a:uLnTx/>
                <a:uFillTx/>
                <a:latin typeface="Calibri" panose="020F0502020204030204" charset="0"/>
                <a:ea typeface="等线" panose="02010600030101010101" pitchFamily="2" charset="-122"/>
                <a:cs typeface="Calibri" panose="020F0502020204030204" charset="0"/>
              </a:rPr>
              <a:t> </a:t>
            </a: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Channel-</a:t>
            </a:r>
            <a:r>
              <a:rPr kumimoji="0" lang="en-US" altLang="zh-CN" sz="2000" b="0" i="0" u="none" strike="noStrike" kern="1200" cap="none" spc="-5" normalizeH="0" baseline="0" noProof="0" dirty="0">
                <a:ln>
                  <a:noFill/>
                </a:ln>
                <a:solidFill>
                  <a:srgbClr val="00B050"/>
                </a:solidFill>
                <a:effectLst/>
                <a:uLnTx/>
                <a:uFillTx/>
                <a:latin typeface="Calibri" panose="020F0502020204030204" charset="0"/>
                <a:ea typeface="等线" panose="02010600030101010101" pitchFamily="2" charset="-122"/>
                <a:cs typeface="Calibri" panose="020F0502020204030204" charset="0"/>
              </a:rPr>
              <a:t>LR</a:t>
            </a:r>
            <a:r>
              <a:rPr kumimoji="0" lang="en-US" altLang="zh-CN" sz="2000" b="0" i="0" u="none" strike="noStrike" kern="1200" cap="none" spc="-5" normalizeH="0" baseline="0" noProof="0" dirty="0">
                <a:ln>
                  <a:noFill/>
                </a:ln>
                <a:solidFill>
                  <a:prstClr val="black"/>
                </a:solidFill>
                <a:effectLst/>
                <a:uLnTx/>
                <a:uFillTx/>
                <a:latin typeface="Calibri" panose="020F0502020204030204" charset="0"/>
                <a:ea typeface="等线" panose="02010600030101010101" pitchFamily="2" charset="-122"/>
                <a:cs typeface="Calibri" panose="020F0502020204030204" charset="0"/>
              </a:rPr>
              <a:t> </a:t>
            </a:r>
            <a:r>
              <a:rPr kumimoji="0" lang="en-US" altLang="zh-CN" sz="2000" b="0" i="0" u="none" strike="noStrike" kern="1200" cap="none" spc="-5" normalizeH="0" baseline="0" noProof="0" dirty="0">
                <a:ln>
                  <a:noFill/>
                </a:ln>
                <a:solidFill>
                  <a:srgbClr val="C00000"/>
                </a:solidFill>
                <a:effectLst/>
                <a:uLnTx/>
                <a:uFillTx/>
                <a:latin typeface="Calibri" panose="020F0502020204030204" charset="0"/>
                <a:ea typeface="等线" panose="02010600030101010101" pitchFamily="2" charset="-122"/>
                <a:cs typeface="Calibri" panose="020F0502020204030204" charset="0"/>
              </a:rPr>
              <a:t>Rising Edge (32bit)</a:t>
            </a:r>
          </a:p>
        </p:txBody>
      </p:sp>
      <p:sp>
        <p:nvSpPr>
          <p:cNvPr id="7" name="矩形 6"/>
          <p:cNvSpPr/>
          <p:nvPr/>
        </p:nvSpPr>
        <p:spPr>
          <a:xfrm>
            <a:off x="47846" y="3075990"/>
            <a:ext cx="12200861" cy="1041311"/>
          </a:xfrm>
          <a:prstGeom prst="rect">
            <a:avLst/>
          </a:prstGeom>
        </p:spPr>
        <p:txBody>
          <a:bodyPr wrap="square">
            <a:spAutoFit/>
          </a:bodyPr>
          <a:lstStyle/>
          <a:p>
            <a:pPr marL="1155700" lvl="2" indent="-228600">
              <a:spcBef>
                <a:spcPts val="100"/>
              </a:spcBef>
              <a:buFontTx/>
              <a:buChar char="•"/>
              <a:tabLst>
                <a:tab pos="241300" algn="l"/>
              </a:tabLst>
              <a:defRPr/>
            </a:pPr>
            <a:r>
              <a:rPr lang="en-US" altLang="zh-CN" sz="2000" dirty="0" err="1">
                <a:solidFill>
                  <a:prstClr val="black"/>
                </a:solidFill>
                <a:latin typeface="Calibri" panose="020F0502020204030204" charset="0"/>
                <a:cs typeface="Calibri" panose="020F0502020204030204" charset="0"/>
              </a:rPr>
              <a:t>devAddr</a:t>
            </a:r>
            <a:r>
              <a:rPr lang="en-US" altLang="zh-CN" sz="2000" dirty="0">
                <a:solidFill>
                  <a:prstClr val="black"/>
                </a:solidFill>
                <a:latin typeface="Calibri" panose="020F0502020204030204" charset="0"/>
                <a:cs typeface="Calibri" panose="020F0502020204030204" charset="0"/>
              </a:rPr>
              <a:t> </a:t>
            </a:r>
            <a:r>
              <a:rPr lang="zh-CN" altLang="en-US" sz="2000" dirty="0">
                <a:solidFill>
                  <a:prstClr val="black"/>
                </a:solidFill>
                <a:latin typeface="Calibri" panose="020F0502020204030204" charset="0"/>
                <a:cs typeface="Calibri" panose="020F0502020204030204" charset="0"/>
              </a:rPr>
              <a:t>：</a:t>
            </a:r>
            <a:r>
              <a:rPr lang="en-US" altLang="zh-CN" sz="2000" dirty="0">
                <a:solidFill>
                  <a:prstClr val="black"/>
                </a:solidFill>
                <a:latin typeface="Calibri" panose="020F0502020204030204" charset="0"/>
                <a:cs typeface="Calibri" panose="020F0502020204030204" charset="0"/>
              </a:rPr>
              <a:t>FPGA ID, totally 3 on 1 FEB          </a:t>
            </a:r>
            <a:r>
              <a:rPr lang="en-US" altLang="zh-CN" sz="2000" dirty="0" err="1">
                <a:solidFill>
                  <a:prstClr val="black"/>
                </a:solidFill>
                <a:latin typeface="Calibri" panose="020F0502020204030204" charset="0"/>
                <a:cs typeface="Calibri" panose="020F0502020204030204" charset="0"/>
              </a:rPr>
              <a:t>chanAddr</a:t>
            </a:r>
            <a:r>
              <a:rPr lang="en-US" altLang="zh-CN" sz="2000" dirty="0">
                <a:solidFill>
                  <a:prstClr val="black"/>
                </a:solidFill>
                <a:latin typeface="Calibri" panose="020F0502020204030204" charset="0"/>
                <a:cs typeface="Calibri" panose="020F0502020204030204" charset="0"/>
              </a:rPr>
              <a:t> </a:t>
            </a:r>
            <a:r>
              <a:rPr lang="en-US" altLang="zh-CN" sz="2000" spc="-5" dirty="0">
                <a:solidFill>
                  <a:prstClr val="black"/>
                </a:solidFill>
                <a:latin typeface="Calibri" panose="020F0502020204030204" charset="0"/>
                <a:cs typeface="Calibri" panose="020F0502020204030204" charset="0"/>
              </a:rPr>
              <a:t>: channel number, 0~34</a:t>
            </a:r>
          </a:p>
          <a:p>
            <a:pPr marL="1155700" lvl="2" indent="-228600">
              <a:spcBef>
                <a:spcPts val="100"/>
              </a:spcBef>
              <a:buFontTx/>
              <a:buChar char="•"/>
              <a:tabLst>
                <a:tab pos="241300" algn="l"/>
              </a:tabLst>
              <a:defRPr/>
            </a:pPr>
            <a:r>
              <a:rPr lang="en-US" altLang="zh-CN" sz="2000" spc="-5" dirty="0">
                <a:solidFill>
                  <a:prstClr val="black"/>
                </a:solidFill>
                <a:latin typeface="Calibri" panose="020F0502020204030204" charset="0"/>
                <a:cs typeface="Calibri" panose="020F0502020204030204" charset="0"/>
              </a:rPr>
              <a:t>Coarse time : the value of an internal counter at 400MHz which gives the coarse time (2.5ns step). </a:t>
            </a:r>
          </a:p>
          <a:p>
            <a:pPr marL="1155700" lvl="2" indent="-228600">
              <a:spcBef>
                <a:spcPts val="100"/>
              </a:spcBef>
              <a:buFontTx/>
              <a:buChar char="•"/>
              <a:tabLst>
                <a:tab pos="241300" algn="l"/>
              </a:tabLst>
              <a:defRPr/>
            </a:pPr>
            <a:r>
              <a:rPr lang="en-US" altLang="zh-CN" sz="2000" spc="-5" dirty="0">
                <a:solidFill>
                  <a:prstClr val="black"/>
                </a:solidFill>
                <a:latin typeface="Calibri" panose="020F0502020204030204" charset="0"/>
                <a:cs typeface="Calibri" panose="020F0502020204030204" charset="0"/>
              </a:rPr>
              <a:t>Fine time: corresponding to the fractional part of the coarse time step, 2.5ns/256≈</a:t>
            </a:r>
            <a:r>
              <a:rPr lang="en-US" altLang="zh-CN" sz="2000" spc="-5" dirty="0">
                <a:solidFill>
                  <a:srgbClr val="FF0000"/>
                </a:solidFill>
                <a:latin typeface="Calibri" panose="020F0502020204030204" charset="0"/>
                <a:cs typeface="Calibri" panose="020F0502020204030204" charset="0"/>
              </a:rPr>
              <a:t>9.7ps</a:t>
            </a:r>
            <a:endParaRPr lang="en-US" altLang="zh-CN" sz="2400" dirty="0">
              <a:solidFill>
                <a:srgbClr val="FF0000"/>
              </a:solidFill>
              <a:latin typeface="Calibri" panose="020F0502020204030204" charset="0"/>
              <a:cs typeface="Calibri" panose="020F0502020204030204" charset="0"/>
            </a:endParaRPr>
          </a:p>
        </p:txBody>
      </p:sp>
      <p:sp>
        <p:nvSpPr>
          <p:cNvPr id="12" name="日期占位符 11">
            <a:extLst>
              <a:ext uri="{FF2B5EF4-FFF2-40B4-BE49-F238E27FC236}">
                <a16:creationId xmlns:a16="http://schemas.microsoft.com/office/drawing/2014/main" id="{10798C11-7F95-40A5-8D26-9AE2C9B9AFBE}"/>
              </a:ext>
            </a:extLst>
          </p:cNvPr>
          <p:cNvSpPr>
            <a:spLocks noGrp="1"/>
          </p:cNvSpPr>
          <p:nvPr>
            <p:ph type="dt" sz="half" idx="10"/>
          </p:nvPr>
        </p:nvSpPr>
        <p:spPr/>
        <p:txBody>
          <a:bodyPr/>
          <a:lstStyle/>
          <a:p>
            <a:fld id="{5E773E73-2DD5-4230-B7F1-F396CCD2BB24}" type="datetime1">
              <a:rPr lang="zh-CN" altLang="en-US" smtClean="0"/>
              <a:t>2021/11/27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7513"/>
    </mc:Choice>
    <mc:Fallback xmlns="">
      <p:transition spd="slow" advTm="3751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1f8324b3-421d-431d-96ed-44b1d22074ca}"/>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1996</Words>
  <Application>Microsoft Office PowerPoint</Application>
  <PresentationFormat>宽屏</PresentationFormat>
  <Paragraphs>354</Paragraphs>
  <Slides>23</Slides>
  <Notes>6</Notes>
  <HiddenSlides>0</HiddenSlides>
  <MMClips>0</MMClips>
  <ScaleCrop>false</ScaleCrop>
  <HeadingPairs>
    <vt:vector size="6" baseType="variant">
      <vt:variant>
        <vt:lpstr>已用的字体</vt:lpstr>
      </vt:variant>
      <vt:variant>
        <vt:i4>9</vt:i4>
      </vt:variant>
      <vt:variant>
        <vt:lpstr>主题</vt:lpstr>
      </vt:variant>
      <vt:variant>
        <vt:i4>5</vt:i4>
      </vt:variant>
      <vt:variant>
        <vt:lpstr>幻灯片标题</vt:lpstr>
      </vt:variant>
      <vt:variant>
        <vt:i4>23</vt:i4>
      </vt:variant>
    </vt:vector>
  </HeadingPairs>
  <TitlesOfParts>
    <vt:vector size="37" baseType="lpstr">
      <vt:lpstr>等线</vt:lpstr>
      <vt:lpstr>等线 Light</vt:lpstr>
      <vt:lpstr>华文楷体</vt:lpstr>
      <vt:lpstr>宋体</vt:lpstr>
      <vt:lpstr>Arial</vt:lpstr>
      <vt:lpstr>Calibri</vt:lpstr>
      <vt:lpstr>Calibri Light</vt:lpstr>
      <vt:lpstr>Cambria Math</vt:lpstr>
      <vt:lpstr>Times New Roman</vt:lpstr>
      <vt:lpstr>1_Office 主题</vt:lpstr>
      <vt:lpstr>1_自定义设计方案</vt:lpstr>
      <vt:lpstr>Office 主题​​</vt:lpstr>
      <vt:lpstr>Office Theme</vt:lpstr>
      <vt:lpstr>Office 主题</vt:lpstr>
      <vt:lpstr>PowerPoint 演示文稿</vt:lpstr>
      <vt:lpstr>PowerPoint 演示文稿</vt:lpstr>
      <vt:lpstr>PowerPoint 演示文稿</vt:lpstr>
      <vt:lpstr>PowerPoint 演示文稿</vt:lpstr>
      <vt:lpstr>PowerPoint 演示文稿</vt:lpstr>
      <vt:lpstr>iRPC software simulation </vt:lpstr>
      <vt:lpstr>Parameters setting</vt:lpstr>
      <vt:lpstr>Detector data generation</vt:lpstr>
      <vt:lpstr>TDC emulator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2019年9~12月 工作汇报</dc:title>
  <dc:creator>triglab</dc:creator>
  <cp:lastModifiedBy>嘉宁</cp:lastModifiedBy>
  <cp:revision>495</cp:revision>
  <cp:lastPrinted>2020-12-27T09:01:00Z</cp:lastPrinted>
  <dcterms:created xsi:type="dcterms:W3CDTF">2019-12-19T13:40:00Z</dcterms:created>
  <dcterms:modified xsi:type="dcterms:W3CDTF">2021-11-27T09:37:25Z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