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56" r:id="rId2"/>
    <p:sldId id="257" r:id="rId3"/>
    <p:sldId id="300" r:id="rId4"/>
    <p:sldId id="307" r:id="rId5"/>
    <p:sldId id="262" r:id="rId6"/>
    <p:sldId id="306" r:id="rId7"/>
    <p:sldId id="292" r:id="rId8"/>
    <p:sldId id="291" r:id="rId9"/>
    <p:sldId id="301" r:id="rId10"/>
    <p:sldId id="302" r:id="rId11"/>
    <p:sldId id="294" r:id="rId12"/>
    <p:sldId id="316" r:id="rId13"/>
    <p:sldId id="315" r:id="rId14"/>
    <p:sldId id="317" r:id="rId15"/>
    <p:sldId id="311" r:id="rId16"/>
    <p:sldId id="318" r:id="rId17"/>
    <p:sldId id="308" r:id="rId18"/>
    <p:sldId id="303" r:id="rId19"/>
    <p:sldId id="304" r:id="rId20"/>
    <p:sldId id="310" r:id="rId21"/>
    <p:sldId id="264" r:id="rId22"/>
    <p:sldId id="265" r:id="rId23"/>
    <p:sldId id="266" r:id="rId24"/>
    <p:sldId id="309" r:id="rId25"/>
    <p:sldId id="299" r:id="rId26"/>
    <p:sldId id="313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33D59F-18FA-4BA5-85B5-606C27D67391}" v="304" dt="2021-07-07T06:43:51.5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68" autoAdjust="0"/>
    <p:restoredTop sz="94660"/>
  </p:normalViewPr>
  <p:slideViewPr>
    <p:cSldViewPr snapToGrid="0">
      <p:cViewPr varScale="1">
        <p:scale>
          <a:sx n="128" d="100"/>
          <a:sy n="128" d="100"/>
        </p:scale>
        <p:origin x="33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7738653e2a930f05/RPC/MOST_BIS_Assembly/IV_RPC_4gap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3693426386393081E-2"/>
          <c:y val="8.4072452523620583E-2"/>
          <c:w val="0.83433876494078674"/>
          <c:h val="0.71628495982707041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xVal>
            <c:numRef>
              <c:f>Sheet1!$A$4:$A$26</c:f>
              <c:numCache>
                <c:formatCode>General</c:formatCode>
                <c:ptCount val="23"/>
                <c:pt idx="0">
                  <c:v>1000</c:v>
                </c:pt>
                <c:pt idx="1">
                  <c:v>2000</c:v>
                </c:pt>
                <c:pt idx="2">
                  <c:v>3000</c:v>
                </c:pt>
                <c:pt idx="3">
                  <c:v>4000</c:v>
                </c:pt>
                <c:pt idx="4">
                  <c:v>4200</c:v>
                </c:pt>
                <c:pt idx="5">
                  <c:v>4400</c:v>
                </c:pt>
                <c:pt idx="6">
                  <c:v>4600</c:v>
                </c:pt>
                <c:pt idx="7">
                  <c:v>4800</c:v>
                </c:pt>
                <c:pt idx="8">
                  <c:v>5000</c:v>
                </c:pt>
                <c:pt idx="9">
                  <c:v>5200</c:v>
                </c:pt>
                <c:pt idx="10">
                  <c:v>5400</c:v>
                </c:pt>
                <c:pt idx="11">
                  <c:v>5500</c:v>
                </c:pt>
                <c:pt idx="12">
                  <c:v>5600</c:v>
                </c:pt>
                <c:pt idx="13">
                  <c:v>5700</c:v>
                </c:pt>
                <c:pt idx="14">
                  <c:v>5800</c:v>
                </c:pt>
                <c:pt idx="15">
                  <c:v>5900</c:v>
                </c:pt>
                <c:pt idx="16">
                  <c:v>6000</c:v>
                </c:pt>
                <c:pt idx="17">
                  <c:v>6100</c:v>
                </c:pt>
                <c:pt idx="18">
                  <c:v>6200</c:v>
                </c:pt>
                <c:pt idx="19">
                  <c:v>6300</c:v>
                </c:pt>
                <c:pt idx="20">
                  <c:v>6400</c:v>
                </c:pt>
                <c:pt idx="21">
                  <c:v>6500</c:v>
                </c:pt>
                <c:pt idx="22">
                  <c:v>6600</c:v>
                </c:pt>
              </c:numCache>
            </c:numRef>
          </c:xVal>
          <c:yVal>
            <c:numRef>
              <c:f>Sheet1!$B$4:$B$26</c:f>
              <c:numCache>
                <c:formatCode>General</c:formatCode>
                <c:ptCount val="23"/>
                <c:pt idx="0">
                  <c:v>1.78E-2</c:v>
                </c:pt>
                <c:pt idx="1">
                  <c:v>3.8800000000000001E-2</c:v>
                </c:pt>
                <c:pt idx="2">
                  <c:v>6.3299999999999995E-2</c:v>
                </c:pt>
                <c:pt idx="3">
                  <c:v>9.5699999999999993E-2</c:v>
                </c:pt>
                <c:pt idx="4">
                  <c:v>0.105</c:v>
                </c:pt>
                <c:pt idx="5">
                  <c:v>0.1143</c:v>
                </c:pt>
                <c:pt idx="6">
                  <c:v>0.1268</c:v>
                </c:pt>
                <c:pt idx="7">
                  <c:v>0.14419999999999999</c:v>
                </c:pt>
                <c:pt idx="8">
                  <c:v>0.1754</c:v>
                </c:pt>
                <c:pt idx="9">
                  <c:v>0.21160000000000001</c:v>
                </c:pt>
                <c:pt idx="10">
                  <c:v>0.28370000000000001</c:v>
                </c:pt>
                <c:pt idx="11">
                  <c:v>0.3367</c:v>
                </c:pt>
                <c:pt idx="12">
                  <c:v>0.41339999999999999</c:v>
                </c:pt>
                <c:pt idx="13">
                  <c:v>0.51719999999999999</c:v>
                </c:pt>
                <c:pt idx="14">
                  <c:v>0.66449999999999998</c:v>
                </c:pt>
                <c:pt idx="15">
                  <c:v>0.85050000000000003</c:v>
                </c:pt>
                <c:pt idx="16">
                  <c:v>1.0791999999999999</c:v>
                </c:pt>
                <c:pt idx="17">
                  <c:v>1.4095</c:v>
                </c:pt>
                <c:pt idx="18">
                  <c:v>1.7956000000000001</c:v>
                </c:pt>
                <c:pt idx="19">
                  <c:v>2.2919999999999998</c:v>
                </c:pt>
                <c:pt idx="20">
                  <c:v>3.036</c:v>
                </c:pt>
                <c:pt idx="21">
                  <c:v>3.931</c:v>
                </c:pt>
                <c:pt idx="22">
                  <c:v>5.3689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045-BA42-BC14-73C331EA85BD}"/>
            </c:ext>
          </c:extLst>
        </c:ser>
        <c:ser>
          <c:idx val="1"/>
          <c:order val="1"/>
          <c:spPr>
            <a:ln w="19050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030A0"/>
              </a:solidFill>
              <a:ln w="9525">
                <a:solidFill>
                  <a:srgbClr val="7030A0"/>
                </a:solidFill>
              </a:ln>
              <a:effectLst/>
            </c:spPr>
          </c:marker>
          <c:xVal>
            <c:numRef>
              <c:f>Sheet1!$A$4:$A$26</c:f>
              <c:numCache>
                <c:formatCode>General</c:formatCode>
                <c:ptCount val="23"/>
                <c:pt idx="0">
                  <c:v>1000</c:v>
                </c:pt>
                <c:pt idx="1">
                  <c:v>2000</c:v>
                </c:pt>
                <c:pt idx="2">
                  <c:v>3000</c:v>
                </c:pt>
                <c:pt idx="3">
                  <c:v>4000</c:v>
                </c:pt>
                <c:pt idx="4">
                  <c:v>4200</c:v>
                </c:pt>
                <c:pt idx="5">
                  <c:v>4400</c:v>
                </c:pt>
                <c:pt idx="6">
                  <c:v>4600</c:v>
                </c:pt>
                <c:pt idx="7">
                  <c:v>4800</c:v>
                </c:pt>
                <c:pt idx="8">
                  <c:v>5000</c:v>
                </c:pt>
                <c:pt idx="9">
                  <c:v>5200</c:v>
                </c:pt>
                <c:pt idx="10">
                  <c:v>5400</c:v>
                </c:pt>
                <c:pt idx="11">
                  <c:v>5500</c:v>
                </c:pt>
                <c:pt idx="12">
                  <c:v>5600</c:v>
                </c:pt>
                <c:pt idx="13">
                  <c:v>5700</c:v>
                </c:pt>
                <c:pt idx="14">
                  <c:v>5800</c:v>
                </c:pt>
                <c:pt idx="15">
                  <c:v>5900</c:v>
                </c:pt>
                <c:pt idx="16">
                  <c:v>6000</c:v>
                </c:pt>
                <c:pt idx="17">
                  <c:v>6100</c:v>
                </c:pt>
                <c:pt idx="18">
                  <c:v>6200</c:v>
                </c:pt>
                <c:pt idx="19">
                  <c:v>6300</c:v>
                </c:pt>
                <c:pt idx="20">
                  <c:v>6400</c:v>
                </c:pt>
                <c:pt idx="21">
                  <c:v>6500</c:v>
                </c:pt>
                <c:pt idx="22">
                  <c:v>6600</c:v>
                </c:pt>
              </c:numCache>
            </c:numRef>
          </c:xVal>
          <c:yVal>
            <c:numRef>
              <c:f>Sheet1!$C$4:$C$26</c:f>
              <c:numCache>
                <c:formatCode>General</c:formatCode>
                <c:ptCount val="23"/>
                <c:pt idx="0">
                  <c:v>2.6100000000000002E-2</c:v>
                </c:pt>
                <c:pt idx="1">
                  <c:v>5.7200000000000001E-2</c:v>
                </c:pt>
                <c:pt idx="2">
                  <c:v>9.5600000000000004E-2</c:v>
                </c:pt>
                <c:pt idx="3">
                  <c:v>0.14549999999999999</c:v>
                </c:pt>
                <c:pt idx="4">
                  <c:v>0.1598</c:v>
                </c:pt>
                <c:pt idx="5">
                  <c:v>0.17299999999999999</c:v>
                </c:pt>
                <c:pt idx="6">
                  <c:v>0.18920000000000001</c:v>
                </c:pt>
                <c:pt idx="7">
                  <c:v>0.20710000000000001</c:v>
                </c:pt>
                <c:pt idx="8">
                  <c:v>0.2354</c:v>
                </c:pt>
                <c:pt idx="9">
                  <c:v>0.27650000000000002</c:v>
                </c:pt>
                <c:pt idx="10">
                  <c:v>0.35499999999999998</c:v>
                </c:pt>
                <c:pt idx="11">
                  <c:v>0.42549999999999999</c:v>
                </c:pt>
                <c:pt idx="12">
                  <c:v>0.53120000000000001</c:v>
                </c:pt>
                <c:pt idx="13">
                  <c:v>0.68300000000000005</c:v>
                </c:pt>
                <c:pt idx="14">
                  <c:v>0.89329999999999998</c:v>
                </c:pt>
                <c:pt idx="15">
                  <c:v>1.1774</c:v>
                </c:pt>
                <c:pt idx="16">
                  <c:v>1.5772999999999999</c:v>
                </c:pt>
                <c:pt idx="17">
                  <c:v>2.0488</c:v>
                </c:pt>
                <c:pt idx="18">
                  <c:v>2.6198000000000001</c:v>
                </c:pt>
                <c:pt idx="19">
                  <c:v>3.4839000000000002</c:v>
                </c:pt>
                <c:pt idx="20">
                  <c:v>4.5400999999999998</c:v>
                </c:pt>
                <c:pt idx="21">
                  <c:v>6.0351999999999997</c:v>
                </c:pt>
                <c:pt idx="22">
                  <c:v>7.9196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045-BA42-BC14-73C331EA85BD}"/>
            </c:ext>
          </c:extLst>
        </c:ser>
        <c:ser>
          <c:idx val="2"/>
          <c:order val="2"/>
          <c:spPr>
            <a:ln w="1905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50"/>
              </a:solidFill>
              <a:ln w="9525">
                <a:solidFill>
                  <a:srgbClr val="00B050"/>
                </a:solidFill>
              </a:ln>
              <a:effectLst/>
            </c:spPr>
          </c:marker>
          <c:xVal>
            <c:numRef>
              <c:f>Sheet1!$A$4:$A$26</c:f>
              <c:numCache>
                <c:formatCode>General</c:formatCode>
                <c:ptCount val="23"/>
                <c:pt idx="0">
                  <c:v>1000</c:v>
                </c:pt>
                <c:pt idx="1">
                  <c:v>2000</c:v>
                </c:pt>
                <c:pt idx="2">
                  <c:v>3000</c:v>
                </c:pt>
                <c:pt idx="3">
                  <c:v>4000</c:v>
                </c:pt>
                <c:pt idx="4">
                  <c:v>4200</c:v>
                </c:pt>
                <c:pt idx="5">
                  <c:v>4400</c:v>
                </c:pt>
                <c:pt idx="6">
                  <c:v>4600</c:v>
                </c:pt>
                <c:pt idx="7">
                  <c:v>4800</c:v>
                </c:pt>
                <c:pt idx="8">
                  <c:v>5000</c:v>
                </c:pt>
                <c:pt idx="9">
                  <c:v>5200</c:v>
                </c:pt>
                <c:pt idx="10">
                  <c:v>5400</c:v>
                </c:pt>
                <c:pt idx="11">
                  <c:v>5500</c:v>
                </c:pt>
                <c:pt idx="12">
                  <c:v>5600</c:v>
                </c:pt>
                <c:pt idx="13">
                  <c:v>5700</c:v>
                </c:pt>
                <c:pt idx="14">
                  <c:v>5800</c:v>
                </c:pt>
                <c:pt idx="15">
                  <c:v>5900</c:v>
                </c:pt>
                <c:pt idx="16">
                  <c:v>6000</c:v>
                </c:pt>
                <c:pt idx="17">
                  <c:v>6100</c:v>
                </c:pt>
                <c:pt idx="18">
                  <c:v>6200</c:v>
                </c:pt>
                <c:pt idx="19">
                  <c:v>6300</c:v>
                </c:pt>
                <c:pt idx="20">
                  <c:v>6400</c:v>
                </c:pt>
                <c:pt idx="21">
                  <c:v>6500</c:v>
                </c:pt>
                <c:pt idx="22">
                  <c:v>6600</c:v>
                </c:pt>
              </c:numCache>
            </c:numRef>
          </c:xVal>
          <c:yVal>
            <c:numRef>
              <c:f>Sheet1!$D$4:$D$26</c:f>
              <c:numCache>
                <c:formatCode>General</c:formatCode>
                <c:ptCount val="23"/>
                <c:pt idx="0">
                  <c:v>2.5399999999999999E-2</c:v>
                </c:pt>
                <c:pt idx="1">
                  <c:v>5.6000000000000001E-2</c:v>
                </c:pt>
                <c:pt idx="2">
                  <c:v>8.8300000000000003E-2</c:v>
                </c:pt>
                <c:pt idx="3">
                  <c:v>0.1234</c:v>
                </c:pt>
                <c:pt idx="4">
                  <c:v>0.1298</c:v>
                </c:pt>
                <c:pt idx="5">
                  <c:v>0.13469999999999999</c:v>
                </c:pt>
                <c:pt idx="6">
                  <c:v>0.14360000000000001</c:v>
                </c:pt>
                <c:pt idx="7">
                  <c:v>0.15620000000000001</c:v>
                </c:pt>
                <c:pt idx="8">
                  <c:v>0.17199999999999999</c:v>
                </c:pt>
                <c:pt idx="9">
                  <c:v>0.1938</c:v>
                </c:pt>
                <c:pt idx="10">
                  <c:v>0.23130000000000001</c:v>
                </c:pt>
                <c:pt idx="11">
                  <c:v>0.26050000000000001</c:v>
                </c:pt>
                <c:pt idx="12">
                  <c:v>0.3054</c:v>
                </c:pt>
                <c:pt idx="13">
                  <c:v>0.36549999999999999</c:v>
                </c:pt>
                <c:pt idx="14">
                  <c:v>0.4446</c:v>
                </c:pt>
                <c:pt idx="15">
                  <c:v>0.52939999999999998</c:v>
                </c:pt>
                <c:pt idx="16">
                  <c:v>0.66090000000000004</c:v>
                </c:pt>
                <c:pt idx="17">
                  <c:v>0.80620000000000003</c:v>
                </c:pt>
                <c:pt idx="18">
                  <c:v>1.0202</c:v>
                </c:pt>
                <c:pt idx="19">
                  <c:v>1.3142</c:v>
                </c:pt>
                <c:pt idx="20">
                  <c:v>1.7313000000000001</c:v>
                </c:pt>
                <c:pt idx="21">
                  <c:v>2.1724000000000001</c:v>
                </c:pt>
                <c:pt idx="22">
                  <c:v>2.8153000000000001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2045-BA42-BC14-73C331EA85BD}"/>
            </c:ext>
          </c:extLst>
        </c:ser>
        <c:ser>
          <c:idx val="3"/>
          <c:order val="3"/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Sheet1!$A$4:$A$26</c:f>
              <c:numCache>
                <c:formatCode>General</c:formatCode>
                <c:ptCount val="23"/>
                <c:pt idx="0">
                  <c:v>1000</c:v>
                </c:pt>
                <c:pt idx="1">
                  <c:v>2000</c:v>
                </c:pt>
                <c:pt idx="2">
                  <c:v>3000</c:v>
                </c:pt>
                <c:pt idx="3">
                  <c:v>4000</c:v>
                </c:pt>
                <c:pt idx="4">
                  <c:v>4200</c:v>
                </c:pt>
                <c:pt idx="5">
                  <c:v>4400</c:v>
                </c:pt>
                <c:pt idx="6">
                  <c:v>4600</c:v>
                </c:pt>
                <c:pt idx="7">
                  <c:v>4800</c:v>
                </c:pt>
                <c:pt idx="8">
                  <c:v>5000</c:v>
                </c:pt>
                <c:pt idx="9">
                  <c:v>5200</c:v>
                </c:pt>
                <c:pt idx="10">
                  <c:v>5400</c:v>
                </c:pt>
                <c:pt idx="11">
                  <c:v>5500</c:v>
                </c:pt>
                <c:pt idx="12">
                  <c:v>5600</c:v>
                </c:pt>
                <c:pt idx="13">
                  <c:v>5700</c:v>
                </c:pt>
                <c:pt idx="14">
                  <c:v>5800</c:v>
                </c:pt>
                <c:pt idx="15">
                  <c:v>5900</c:v>
                </c:pt>
                <c:pt idx="16">
                  <c:v>6000</c:v>
                </c:pt>
                <c:pt idx="17">
                  <c:v>6100</c:v>
                </c:pt>
                <c:pt idx="18">
                  <c:v>6200</c:v>
                </c:pt>
                <c:pt idx="19">
                  <c:v>6300</c:v>
                </c:pt>
                <c:pt idx="20">
                  <c:v>6400</c:v>
                </c:pt>
                <c:pt idx="21">
                  <c:v>6500</c:v>
                </c:pt>
                <c:pt idx="22">
                  <c:v>6600</c:v>
                </c:pt>
              </c:numCache>
            </c:numRef>
          </c:xVal>
          <c:yVal>
            <c:numRef>
              <c:f>Sheet1!$E$4:$E$26</c:f>
              <c:numCache>
                <c:formatCode>General</c:formatCode>
                <c:ptCount val="23"/>
                <c:pt idx="0">
                  <c:v>3.1E-2</c:v>
                </c:pt>
                <c:pt idx="1">
                  <c:v>6.5199999999999994E-2</c:v>
                </c:pt>
                <c:pt idx="2">
                  <c:v>0.10249999999999999</c:v>
                </c:pt>
                <c:pt idx="3">
                  <c:v>0.1439</c:v>
                </c:pt>
                <c:pt idx="4">
                  <c:v>0.15329999999999999</c:v>
                </c:pt>
                <c:pt idx="5">
                  <c:v>0.1628</c:v>
                </c:pt>
                <c:pt idx="6">
                  <c:v>0.17380000000000001</c:v>
                </c:pt>
                <c:pt idx="7">
                  <c:v>0.187</c:v>
                </c:pt>
                <c:pt idx="8">
                  <c:v>0.20230000000000001</c:v>
                </c:pt>
                <c:pt idx="9">
                  <c:v>0.21879999999999999</c:v>
                </c:pt>
                <c:pt idx="10">
                  <c:v>0.252</c:v>
                </c:pt>
                <c:pt idx="11">
                  <c:v>0.27839999999999998</c:v>
                </c:pt>
                <c:pt idx="12">
                  <c:v>0.3201</c:v>
                </c:pt>
                <c:pt idx="13">
                  <c:v>0.37330000000000002</c:v>
                </c:pt>
                <c:pt idx="14">
                  <c:v>0.45129999999999998</c:v>
                </c:pt>
                <c:pt idx="15">
                  <c:v>0.56510000000000005</c:v>
                </c:pt>
                <c:pt idx="16">
                  <c:v>0.69130000000000003</c:v>
                </c:pt>
                <c:pt idx="17">
                  <c:v>0.88129999999999997</c:v>
                </c:pt>
                <c:pt idx="18">
                  <c:v>1.155</c:v>
                </c:pt>
                <c:pt idx="19">
                  <c:v>1.4787999999999999</c:v>
                </c:pt>
                <c:pt idx="20">
                  <c:v>1.9066000000000001</c:v>
                </c:pt>
                <c:pt idx="21">
                  <c:v>2.5804999999999998</c:v>
                </c:pt>
                <c:pt idx="22">
                  <c:v>3.3184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2045-BA42-BC14-73C331EA85B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477299760"/>
        <c:axId val="1477301424"/>
      </c:scatterChart>
      <c:valAx>
        <c:axId val="147729976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High</a:t>
                </a:r>
                <a:r>
                  <a:rPr lang="en-US" baseline="0" dirty="0"/>
                  <a:t> voltage [V]</a:t>
                </a:r>
                <a:endParaRPr lang="en-US" dirty="0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477301424"/>
        <c:crosses val="autoZero"/>
        <c:crossBetween val="midCat"/>
      </c:valAx>
      <c:valAx>
        <c:axId val="147730142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Current [</a:t>
                </a:r>
                <a:r>
                  <a:rPr lang="en-US" dirty="0" err="1"/>
                  <a:t>uA</a:t>
                </a:r>
                <a:r>
                  <a:rPr lang="en-US" dirty="0"/>
                  <a:t>]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zh-CN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47729976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EB53A3-A7A1-4312-8E65-41C252085E51}" type="datetimeFigureOut">
              <a:rPr lang="en-US" smtClean="0"/>
              <a:t>11/27/21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519FCB-6471-40DA-B016-ED1A63CF69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035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19FCB-6471-40DA-B016-ED1A63CF691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182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6D43-5600-4270-BDED-0BC228E7DDC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657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97_MS_TDR P406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The motivation</a:t>
                </a:r>
                <a:r>
                  <a:rPr lang="en-US" baseline="0" dirty="0"/>
                  <a:t> specially for Phase I upgrade: t</a:t>
                </a:r>
                <a:r>
                  <a:rPr lang="en-US" dirty="0"/>
                  <a:t>he barrel-endcap transition region (</a:t>
                </a:r>
                <a:r>
                  <a:rPr lang="en-US" b="0" i="0">
                    <a:latin typeface="Cambria Math" panose="02040503050406030204" pitchFamily="18" charset="0"/>
                  </a:rPr>
                  <a:t>1.0&lt;|𝜂|&lt;1.3</a:t>
                </a:r>
                <a:r>
                  <a:rPr lang="en-US" dirty="0"/>
                  <a:t>) features the highest background rates in the barrel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Motivation from P104, </a:t>
                </a:r>
                <a:r>
                  <a:rPr lang="en-US" dirty="0" err="1"/>
                  <a:t>MuonPhaseII</a:t>
                </a:r>
                <a:r>
                  <a:rPr lang="en-US" dirty="0"/>
                  <a:t> TDR</a:t>
                </a:r>
              </a:p>
              <a:p>
                <a:r>
                  <a:rPr lang="en-US" dirty="0"/>
                  <a:t>One unpresented motivation is the new gas mixture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6D43-5600-4270-BDED-0BC228E7DDC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214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Motivation from P104, </a:t>
                </a:r>
                <a:r>
                  <a:rPr lang="en-US" dirty="0" err="1"/>
                  <a:t>MuonPhaseII</a:t>
                </a:r>
                <a:r>
                  <a:rPr lang="en-US" dirty="0"/>
                  <a:t> TDR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The motivation</a:t>
                </a:r>
                <a:r>
                  <a:rPr lang="en-US" baseline="0" dirty="0"/>
                  <a:t> specially for Phase I upgrade: t</a:t>
                </a:r>
                <a:r>
                  <a:rPr lang="en-US" dirty="0"/>
                  <a:t>he barrel-endcap transition region (</a:t>
                </a:r>
                <a:r>
                  <a:rPr lang="en-US" b="0" i="0">
                    <a:latin typeface="Cambria Math" panose="02040503050406030204" pitchFamily="18" charset="0"/>
                  </a:rPr>
                  <a:t>1.0&lt;|𝜂|&lt;1.3</a:t>
                </a:r>
                <a:r>
                  <a:rPr lang="en-US" dirty="0"/>
                  <a:t>) features the highest background rates in the barrel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Motivation from P104, </a:t>
                </a:r>
                <a:r>
                  <a:rPr lang="en-US" dirty="0" err="1"/>
                  <a:t>MuonPhaseII</a:t>
                </a:r>
                <a:r>
                  <a:rPr lang="en-US" dirty="0"/>
                  <a:t> TDR</a:t>
                </a:r>
              </a:p>
              <a:p>
                <a:r>
                  <a:rPr lang="en-US" dirty="0"/>
                  <a:t>unpresented motivations are the new gas mixture and new trigger rate requirements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6B6D43-5600-4270-BDED-0BC228E7DDC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7485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C519FCB-6471-40DA-B016-ED1A63CF691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301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31BF7-5E7E-4180-B143-AAEF26D4D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2AFB011-6935-47AB-B1E6-A9D0E3BE2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21/07/06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CF4728-96E3-4A20-9857-08B69A40B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D6AC-2ADA-4471-91EE-7DCB695E1A92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9DFAEA-F883-4A82-A97C-76B0EBD96071}"/>
              </a:ext>
            </a:extLst>
          </p:cNvPr>
          <p:cNvSpPr txBox="1"/>
          <p:nvPr/>
        </p:nvSpPr>
        <p:spPr>
          <a:xfrm>
            <a:off x="4734339" y="4287078"/>
            <a:ext cx="2723322" cy="9664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</a:pPr>
            <a:r>
              <a:rPr lang="en-US" sz="3200" kern="1200" dirty="0">
                <a:solidFill>
                  <a:srgbClr val="0074A7"/>
                </a:solidFill>
                <a:latin typeface="+mn-lt"/>
                <a:ea typeface="Microsoft YaHei UI" panose="020B0503020204020204" pitchFamily="34" charset="-122"/>
                <a:cs typeface="Arial" panose="020B0604020202020204" pitchFamily="34" charset="0"/>
              </a:rPr>
              <a:t>Xiangyu Xie</a:t>
            </a:r>
          </a:p>
          <a:p>
            <a:pPr algn="ctr"/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671261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781" y="84752"/>
            <a:ext cx="11388437" cy="549723"/>
          </a:xfr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kern="1200" dirty="0">
                <a:solidFill>
                  <a:srgbClr val="00577E"/>
                </a:solidFill>
                <a:latin typeface="+mn-lt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1781" y="713222"/>
            <a:ext cx="11388437" cy="5740277"/>
          </a:xfrm>
        </p:spPr>
        <p:txBody>
          <a:bodyPr/>
          <a:lstStyle>
            <a:lvl1pPr marL="0" indent="-182880" algn="l">
              <a:lnSpc>
                <a:spcPct val="100000"/>
              </a:lnSpc>
              <a:spcBef>
                <a:spcPts val="1200"/>
              </a:spcBef>
              <a:buClr>
                <a:srgbClr val="0074A7"/>
              </a:buClr>
              <a:buFont typeface="Arial" panose="020B0604020202020204" pitchFamily="34" charset="0"/>
              <a:buChar char="•"/>
              <a:defRPr sz="2600">
                <a:latin typeface="+mn-lt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  <a:lvl2pPr marL="548640" indent="-182880" algn="l">
              <a:buClr>
                <a:srgbClr val="0074A7"/>
              </a:buClr>
              <a:defRPr lang="zh-CN" altLang="en-US" sz="2000" kern="1200" dirty="0">
                <a:solidFill>
                  <a:schemeClr val="tx1"/>
                </a:solidFill>
                <a:latin typeface="+mn-lt"/>
                <a:ea typeface="Microsoft YaHei UI" panose="020B0503020204020204" pitchFamily="34" charset="-122"/>
                <a:cs typeface="Arial" panose="020B0604020202020204" pitchFamily="34" charset="0"/>
              </a:defRPr>
            </a:lvl2pPr>
            <a:lvl3pPr marL="1371600" indent="-274320" algn="l">
              <a:defRPr sz="1800">
                <a:latin typeface="+mn-lt"/>
                <a:ea typeface="Microsoft YaHei UI" panose="020B0503020204020204" pitchFamily="34" charset="-122"/>
              </a:defRPr>
            </a:lvl3pPr>
            <a:lvl4pPr algn="l">
              <a:defRPr sz="10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4pPr>
            <a:lvl5pPr algn="l">
              <a:defRPr sz="800"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5pPr>
          </a:lstStyle>
          <a:p>
            <a:pPr lvl="0"/>
            <a:r>
              <a:rPr lang="en-US" altLang="zh-CN" dirty="0"/>
              <a:t>L1</a:t>
            </a:r>
            <a:endParaRPr lang="zh-CN" altLang="en-US" dirty="0"/>
          </a:p>
          <a:p>
            <a:pPr marL="685800" lvl="1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</a:pPr>
            <a:r>
              <a:rPr lang="en-US" altLang="zh-CN" dirty="0"/>
              <a:t>L2</a:t>
            </a:r>
          </a:p>
          <a:p>
            <a:pPr marL="1371600" lvl="2" indent="-4572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+mj-lt"/>
              <a:buAutoNum type="arabicPeriod"/>
            </a:pPr>
            <a:r>
              <a:rPr lang="en-US" altLang="zh-CN" dirty="0"/>
              <a:t>L3</a:t>
            </a:r>
            <a:endParaRPr lang="zh-CN" alt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AB7D9A2-DD0F-4B69-82D8-D20C8221B9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087" y="6487501"/>
            <a:ext cx="2743200" cy="365125"/>
          </a:xfrm>
        </p:spPr>
        <p:txBody>
          <a:bodyPr/>
          <a:lstStyle/>
          <a:p>
            <a:r>
              <a:rPr lang="en-US"/>
              <a:t>21/07/06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6F16548E-43E6-43AF-9AD9-D7A60369C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73D268E3-E3C6-4924-8E2F-422243779D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06944" y="6499501"/>
            <a:ext cx="2743200" cy="359751"/>
          </a:xfrm>
        </p:spPr>
        <p:txBody>
          <a:bodyPr/>
          <a:lstStyle/>
          <a:p>
            <a:fld id="{37D7D6AC-2ADA-4471-91EE-7DCB695E1A9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146A39D-5930-487D-BBD1-DCE2B32D2ACE}"/>
              </a:ext>
            </a:extLst>
          </p:cNvPr>
          <p:cNvCxnSpPr>
            <a:cxnSpLocks/>
          </p:cNvCxnSpPr>
          <p:nvPr/>
        </p:nvCxnSpPr>
        <p:spPr>
          <a:xfrm>
            <a:off x="401781" y="673848"/>
            <a:ext cx="11388437" cy="0"/>
          </a:xfrm>
          <a:prstGeom prst="line">
            <a:avLst/>
          </a:prstGeom>
          <a:ln w="57150">
            <a:solidFill>
              <a:srgbClr val="0074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7872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03D1C6-E9D9-4FA3-A267-23F02A1843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337AF8-FB5F-465E-BEAA-F75DC91769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159FF-1049-4D72-9652-CB0052060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21/07/06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004FD-65E0-4CD8-82A0-DD7561CFE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984A47-6C98-4A49-9125-82001632A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D6AC-2ADA-4471-91EE-7DCB695E1A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023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702275"/>
            <a:ext cx="10515600" cy="202113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3874476"/>
            <a:ext cx="10515600" cy="1392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9087" y="64928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rgbClr val="0074A7"/>
                </a:solidFill>
              </a:defRPr>
            </a:lvl1pPr>
          </a:lstStyle>
          <a:p>
            <a:r>
              <a:rPr lang="en-US"/>
              <a:t>21/07/06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928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rgbClr val="0074A7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06948" y="6499501"/>
            <a:ext cx="2743200" cy="3584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rgbClr val="0074A7"/>
                </a:solidFill>
              </a:defRPr>
            </a:lvl1pPr>
          </a:lstStyle>
          <a:p>
            <a:fld id="{37D7D6AC-2ADA-4471-91EE-7DCB695E1A9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6" descr="âä¸­ç§å¤§ æ ¡å¾½âçå¾çæç´¢ç»æ">
            <a:extLst>
              <a:ext uri="{FF2B5EF4-FFF2-40B4-BE49-F238E27FC236}">
                <a16:creationId xmlns:a16="http://schemas.microsoft.com/office/drawing/2014/main" id="{84BA519B-887B-4B3D-B294-CDEA49D3F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89974" y="27536"/>
            <a:ext cx="1156252" cy="114859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atlasexperiment.org/photos/atlas_photos/selected-photos/logos/2015/ATLAS-Logo-Square-Blue-RGB.png">
            <a:extLst>
              <a:ext uri="{FF2B5EF4-FFF2-40B4-BE49-F238E27FC236}">
                <a16:creationId xmlns:a16="http://schemas.microsoft.com/office/drawing/2014/main" id="{C96B7720-0372-4E8E-9B05-0E26F39C43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5908" y="19878"/>
            <a:ext cx="1156252" cy="115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8350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rgbClr val="0074A7"/>
          </a:solidFill>
          <a:latin typeface="+mn-lt"/>
          <a:ea typeface="Microsoft YaHei UI" panose="020B0503020204020204" pitchFamily="34" charset="-122"/>
          <a:cs typeface="Arial" panose="020B0604020202020204" pitchFamily="34" charset="0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+mn-lt"/>
          <a:ea typeface="Microsoft YaHei UI" panose="020B0503020204020204" pitchFamily="34" charset="-122"/>
          <a:cs typeface="+mn-cs"/>
        </a:defRPr>
      </a:lvl1pPr>
      <a:lvl2pPr marL="6858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2pPr>
      <a:lvl3pPr marL="11430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3pPr>
      <a:lvl4pPr marL="16002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4pPr>
      <a:lvl5pPr marL="2057400" indent="-228600" algn="ctr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icrosoft YaHei UI" panose="020B0503020204020204" pitchFamily="34" charset="-122"/>
          <a:ea typeface="Microsoft YaHei UI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2670D-946A-433E-8AF4-551F1EDA2C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6347" y="1214438"/>
            <a:ext cx="10614991" cy="2387600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Assembly and tests of RPC at USTC for the ATLAS Phase-II Upgrade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8605C6-20DE-4B6F-83EC-AB24E54EB0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                                                            </a:t>
            </a:r>
            <a:r>
              <a:rPr lang="en-US" dirty="0" err="1"/>
              <a:t>Yuexin</a:t>
            </a:r>
            <a:r>
              <a:rPr lang="en-US" dirty="0"/>
              <a:t> Ding</a:t>
            </a:r>
          </a:p>
          <a:p>
            <a:r>
              <a:rPr lang="en-US" dirty="0"/>
              <a:t>                                                           </a:t>
            </a:r>
            <a:r>
              <a:rPr lang="zh-CN" altLang="en-US" dirty="0"/>
              <a:t>   </a:t>
            </a:r>
            <a:r>
              <a:rPr lang="en-US" dirty="0"/>
              <a:t>USTC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DC1A1-64C7-404E-95E6-C9895EED5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21/10/28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D6B7F7-6BE8-4D49-B232-D89C6993F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D6AC-2ADA-4471-91EE-7DCB695E1A9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8497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BCDB7F-030E-664B-8D31-C1233942C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Gas gap training &amp; test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DCFCFC-4AE7-C14A-9EF6-F3F00134E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en-US" altLang="zh-CN" dirty="0"/>
              <a:t>Gas gap training &amp; test</a:t>
            </a:r>
          </a:p>
          <a:p>
            <a:pPr lvl="1"/>
            <a:r>
              <a:rPr kumimoji="1" lang="en-US" altLang="zh-CN" dirty="0"/>
              <a:t>HV (high voltage) training</a:t>
            </a:r>
          </a:p>
          <a:p>
            <a:pPr lvl="1"/>
            <a:r>
              <a:rPr kumimoji="1" lang="en-US" altLang="zh-CN" dirty="0"/>
              <a:t>HV-LC (leakage current)  test</a:t>
            </a:r>
          </a:p>
          <a:p>
            <a:pPr lvl="2"/>
            <a:r>
              <a:rPr kumimoji="1" lang="en-US" altLang="zh-CN" dirty="0"/>
              <a:t>LC need to be lower than 3uA</a:t>
            </a:r>
            <a:endParaRPr kumimoji="1"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49CA08D-72D5-C94C-A86F-4383997FD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21/10/28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5099160-D564-CD41-8570-D94579198D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Singlet Assembly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122E3C-CC62-814A-9D3B-875C1B000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D6AC-2ADA-4471-91EE-7DCB695E1A92}" type="slidenum">
              <a:rPr lang="en-US" smtClean="0"/>
              <a:t>10</a:t>
            </a:fld>
            <a:endParaRPr lang="en-US"/>
          </a:p>
        </p:txBody>
      </p:sp>
      <p:graphicFrame>
        <p:nvGraphicFramePr>
          <p:cNvPr id="7" name="图表 1">
            <a:extLst>
              <a:ext uri="{FF2B5EF4-FFF2-40B4-BE49-F238E27FC236}">
                <a16:creationId xmlns:a16="http://schemas.microsoft.com/office/drawing/2014/main" id="{2389B7FC-DDCF-EF48-B7F6-8DDB00B59A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10380343"/>
              </p:ext>
            </p:extLst>
          </p:nvPr>
        </p:nvGraphicFramePr>
        <p:xfrm>
          <a:off x="682889" y="2295939"/>
          <a:ext cx="4785800" cy="34760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文本框 7">
            <a:extLst>
              <a:ext uri="{FF2B5EF4-FFF2-40B4-BE49-F238E27FC236}">
                <a16:creationId xmlns:a16="http://schemas.microsoft.com/office/drawing/2014/main" id="{955F87CF-6B84-E74D-8014-654164570D9B}"/>
              </a:ext>
            </a:extLst>
          </p:cNvPr>
          <p:cNvSpPr txBox="1"/>
          <p:nvPr/>
        </p:nvSpPr>
        <p:spPr>
          <a:xfrm>
            <a:off x="1426464" y="5598783"/>
            <a:ext cx="36167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1400" dirty="0"/>
              <a:t>HV-LC test</a:t>
            </a:r>
            <a:r>
              <a:rPr kumimoji="1" lang="zh-CN" altLang="en-US" sz="1400" dirty="0"/>
              <a:t> </a:t>
            </a:r>
            <a:r>
              <a:rPr kumimoji="1" lang="en-US" altLang="zh-CN" sz="1400" dirty="0"/>
              <a:t>result</a:t>
            </a:r>
            <a:endParaRPr kumimoji="1" lang="zh-CN" altLang="en-US" sz="1400" dirty="0"/>
          </a:p>
        </p:txBody>
      </p:sp>
      <p:cxnSp>
        <p:nvCxnSpPr>
          <p:cNvPr id="12" name="直线连接符 11">
            <a:extLst>
              <a:ext uri="{FF2B5EF4-FFF2-40B4-BE49-F238E27FC236}">
                <a16:creationId xmlns:a16="http://schemas.microsoft.com/office/drawing/2014/main" id="{A638E5EB-56E9-7C45-8A92-0A17F9BA03B5}"/>
              </a:ext>
            </a:extLst>
          </p:cNvPr>
          <p:cNvCxnSpPr>
            <a:cxnSpLocks/>
          </p:cNvCxnSpPr>
          <p:nvPr/>
        </p:nvCxnSpPr>
        <p:spPr>
          <a:xfrm>
            <a:off x="1112144" y="4247172"/>
            <a:ext cx="3852000" cy="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3" name="Picture 6" descr="A picture containing text, indoor, person&#10;&#10;Description automatically generated">
            <a:extLst>
              <a:ext uri="{FF2B5EF4-FFF2-40B4-BE49-F238E27FC236}">
                <a16:creationId xmlns:a16="http://schemas.microsoft.com/office/drawing/2014/main" id="{6044C21E-7D03-1042-B91A-B2F84D2161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67" t="29780" r="18529" b="9926"/>
          <a:stretch/>
        </p:blipFill>
        <p:spPr>
          <a:xfrm>
            <a:off x="7227233" y="1133958"/>
            <a:ext cx="3183831" cy="4244419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829B8B41-54F6-3744-AF82-942CB0726600}"/>
              </a:ext>
            </a:extLst>
          </p:cNvPr>
          <p:cNvSpPr txBox="1"/>
          <p:nvPr/>
        </p:nvSpPr>
        <p:spPr>
          <a:xfrm>
            <a:off x="8153400" y="5506478"/>
            <a:ext cx="1820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Raw Gas</a:t>
            </a:r>
            <a:r>
              <a:rPr kumimoji="1" lang="zh-CN" altLang="en-US" dirty="0"/>
              <a:t> </a:t>
            </a:r>
            <a:r>
              <a:rPr kumimoji="1" lang="en-US" altLang="zh-CN" dirty="0"/>
              <a:t>Gap 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09658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C394B-84C2-476A-A2F4-90E867C81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 Board --- </a:t>
            </a:r>
            <a:r>
              <a:rPr lang="en" altLang="zh-CN" dirty="0"/>
              <a:t>Selection of working points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672C40-0B26-48F5-8ED3-8182A6CFF5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781" y="721728"/>
            <a:ext cx="6057808" cy="6051519"/>
          </a:xfrm>
        </p:spPr>
        <p:txBody>
          <a:bodyPr>
            <a:normAutofit/>
          </a:bodyPr>
          <a:lstStyle/>
          <a:p>
            <a:r>
              <a:rPr lang="en-US" dirty="0"/>
              <a:t>Version</a:t>
            </a:r>
          </a:p>
          <a:p>
            <a:pPr lvl="1"/>
            <a:r>
              <a:rPr lang="en-US" dirty="0"/>
              <a:t>a discrete-element FE board redesigned by Roma II </a:t>
            </a:r>
          </a:p>
          <a:p>
            <a:pPr lvl="1"/>
            <a:r>
              <a:rPr lang="en-US" dirty="0"/>
              <a:t>One board can cover 8 readout strips </a:t>
            </a:r>
          </a:p>
          <a:p>
            <a:r>
              <a:rPr lang="en-US" dirty="0"/>
              <a:t>Low voltage supply</a:t>
            </a:r>
            <a:r>
              <a:rPr lang="zh-CN" altLang="en-US" dirty="0"/>
              <a:t> （</a:t>
            </a:r>
            <a:r>
              <a:rPr lang="en-US" altLang="zh-CN" dirty="0"/>
              <a:t>five</a:t>
            </a:r>
            <a:r>
              <a:rPr lang="zh-CN" altLang="en-US" dirty="0"/>
              <a:t> </a:t>
            </a:r>
            <a:r>
              <a:rPr lang="en-US" altLang="zh-CN" dirty="0"/>
              <a:t>discrete</a:t>
            </a:r>
            <a:r>
              <a:rPr lang="zh-CN" altLang="en-US" dirty="0"/>
              <a:t> </a:t>
            </a:r>
            <a:r>
              <a:rPr lang="en-US" altLang="zh-CN" dirty="0"/>
              <a:t>LV</a:t>
            </a:r>
            <a:r>
              <a:rPr lang="zh-CN" altLang="en-US" dirty="0"/>
              <a:t>）</a:t>
            </a:r>
            <a:endParaRPr lang="en-US" dirty="0"/>
          </a:p>
          <a:p>
            <a:pPr lvl="1"/>
            <a:r>
              <a:rPr lang="en-US" dirty="0" err="1"/>
              <a:t>V</a:t>
            </a:r>
            <a:r>
              <a:rPr lang="en-US" baseline="-25000" dirty="0" err="1"/>
              <a:t>pu</a:t>
            </a:r>
            <a:r>
              <a:rPr lang="en-US" baseline="-25000" dirty="0"/>
              <a:t>    </a:t>
            </a:r>
            <a:r>
              <a:rPr lang="en-US" dirty="0"/>
              <a:t>  = 1.2 V</a:t>
            </a:r>
          </a:p>
          <a:p>
            <a:pPr lvl="1"/>
            <a:r>
              <a:rPr lang="en-US" dirty="0" err="1"/>
              <a:t>V</a:t>
            </a:r>
            <a:r>
              <a:rPr lang="en-US" baseline="-25000" dirty="0" err="1"/>
              <a:t>dis</a:t>
            </a:r>
            <a:r>
              <a:rPr lang="en-US" dirty="0"/>
              <a:t>    = 2.5 V</a:t>
            </a:r>
          </a:p>
          <a:p>
            <a:pPr lvl="1"/>
            <a:r>
              <a:rPr lang="en-US" dirty="0"/>
              <a:t>V</a:t>
            </a:r>
            <a:r>
              <a:rPr lang="en-US" baseline="-25000" dirty="0"/>
              <a:t>LVDS  </a:t>
            </a:r>
            <a:r>
              <a:rPr lang="en-US" dirty="0"/>
              <a:t>= 2.4 V</a:t>
            </a:r>
          </a:p>
          <a:p>
            <a:pPr lvl="1"/>
            <a:r>
              <a:rPr lang="en-US" altLang="zh-CN" dirty="0"/>
              <a:t>V</a:t>
            </a:r>
            <a:r>
              <a:rPr lang="en-US" altLang="zh-CN" baseline="-25000" dirty="0"/>
              <a:t>amp </a:t>
            </a:r>
            <a:r>
              <a:rPr lang="zh-CN" altLang="en-US" baseline="-25000" dirty="0"/>
              <a:t> </a:t>
            </a:r>
            <a:r>
              <a:rPr lang="en-US" dirty="0"/>
              <a:t>and</a:t>
            </a:r>
            <a:r>
              <a:rPr lang="zh-CN" altLang="en-US" dirty="0"/>
              <a:t> </a:t>
            </a:r>
            <a:r>
              <a:rPr lang="en-US" altLang="zh-CN" dirty="0"/>
              <a:t>V</a:t>
            </a:r>
            <a:r>
              <a:rPr lang="en-US" altLang="zh-CN" baseline="-25000" dirty="0"/>
              <a:t>th</a:t>
            </a:r>
            <a:r>
              <a:rPr lang="en-US" dirty="0"/>
              <a:t> should be scanned to select the</a:t>
            </a:r>
            <a:r>
              <a:rPr lang="zh-CN" altLang="en-US" dirty="0"/>
              <a:t> </a:t>
            </a:r>
            <a:r>
              <a:rPr lang="en" altLang="zh-CN" dirty="0"/>
              <a:t>best working point</a:t>
            </a:r>
            <a:endParaRPr lang="en-US" dirty="0"/>
          </a:p>
          <a:p>
            <a:r>
              <a:rPr lang="en" altLang="zh-CN" dirty="0"/>
              <a:t>Selection of working points</a:t>
            </a:r>
            <a:endParaRPr lang="en-US" altLang="zh-CN" dirty="0"/>
          </a:p>
          <a:p>
            <a:pPr lvl="1"/>
            <a:r>
              <a:rPr lang="en-US" altLang="zh-CN" dirty="0"/>
              <a:t>A wide scan on V</a:t>
            </a:r>
            <a:r>
              <a:rPr lang="en-US" altLang="zh-CN" baseline="-25000" dirty="0"/>
              <a:t>amp</a:t>
            </a:r>
            <a:r>
              <a:rPr lang="en-US" altLang="zh-CN" dirty="0"/>
              <a:t> and V</a:t>
            </a:r>
            <a:r>
              <a:rPr lang="en-US" altLang="zh-CN" baseline="-25000" dirty="0"/>
              <a:t>th</a:t>
            </a:r>
          </a:p>
          <a:p>
            <a:pPr lvl="1"/>
            <a:r>
              <a:rPr lang="en-US" altLang="zh-CN" dirty="0">
                <a:solidFill>
                  <a:srgbClr val="FF0000"/>
                </a:solidFill>
              </a:rPr>
              <a:t>fixed FE working point </a:t>
            </a:r>
          </a:p>
          <a:p>
            <a:pPr lvl="2"/>
            <a:r>
              <a:rPr lang="en-US" altLang="zh-CN" dirty="0">
                <a:solidFill>
                  <a:srgbClr val="FF0000"/>
                </a:solidFill>
              </a:rPr>
              <a:t>Phi FE boards: Vamp = 1.5 V, Vth = 3.3 V</a:t>
            </a:r>
          </a:p>
          <a:p>
            <a:pPr lvl="2"/>
            <a:r>
              <a:rPr lang="en-US" altLang="zh-CN" dirty="0">
                <a:solidFill>
                  <a:srgbClr val="FF0000"/>
                </a:solidFill>
              </a:rPr>
              <a:t>Eta FE boards: Vamp = 1.3 V, Vth = 3.45</a:t>
            </a:r>
            <a:r>
              <a:rPr lang="zh-CN" altLang="en-US" dirty="0">
                <a:solidFill>
                  <a:srgbClr val="FF0000"/>
                </a:solidFill>
              </a:rPr>
              <a:t> </a:t>
            </a:r>
            <a:r>
              <a:rPr lang="en-US" altLang="zh-CN" dirty="0">
                <a:solidFill>
                  <a:srgbClr val="FF0000"/>
                </a:solidFill>
              </a:rPr>
              <a:t>V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F7C8F5-8E9C-4DA8-A448-B67F209AE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21/10/28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4AEB45-CB56-403A-A582-13C8F8B85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Singlet Assembly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D5CBD6-1F5E-4CD7-B593-98FFB7C5A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D6AC-2ADA-4471-91EE-7DCB695E1A92}" type="slidenum">
              <a:rPr lang="en-US" smtClean="0"/>
              <a:t>11</a:t>
            </a:fld>
            <a:endParaRPr lang="en-US" dirty="0"/>
          </a:p>
        </p:txBody>
      </p:sp>
      <p:pic>
        <p:nvPicPr>
          <p:cNvPr id="11" name="Picture 10" descr="A close-up of a circuit board&#10;&#10;Description automatically generated with low confidence">
            <a:extLst>
              <a:ext uri="{FF2B5EF4-FFF2-40B4-BE49-F238E27FC236}">
                <a16:creationId xmlns:a16="http://schemas.microsoft.com/office/drawing/2014/main" id="{F12F956A-8F47-4BD5-9B57-78EAE3F6E18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39" t="31190" r="36037" b="37011"/>
          <a:stretch/>
        </p:blipFill>
        <p:spPr>
          <a:xfrm rot="5400000">
            <a:off x="5554475" y="3033223"/>
            <a:ext cx="3771952" cy="1700012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B9670BBC-3733-434D-93C0-5A9C980031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60" t="9271" r="20241" b="3408"/>
          <a:stretch/>
        </p:blipFill>
        <p:spPr>
          <a:xfrm>
            <a:off x="8835886" y="1600449"/>
            <a:ext cx="2425149" cy="4294075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00A208F0-CAAA-EC40-9C74-B7D8BA5AA7CF}"/>
              </a:ext>
            </a:extLst>
          </p:cNvPr>
          <p:cNvSpPr txBox="1"/>
          <p:nvPr/>
        </p:nvSpPr>
        <p:spPr>
          <a:xfrm>
            <a:off x="9475301" y="6011215"/>
            <a:ext cx="1785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Full</a:t>
            </a:r>
            <a:r>
              <a:rPr kumimoji="1" lang="zh-CN" altLang="en-US" dirty="0"/>
              <a:t> </a:t>
            </a:r>
            <a:r>
              <a:rPr kumimoji="1" lang="en-US" altLang="zh-CN" dirty="0"/>
              <a:t>Figure</a:t>
            </a:r>
            <a:endParaRPr kumimoji="1"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2A765E8-C47E-0C4F-8638-D42329B6EE6F}"/>
              </a:ext>
            </a:extLst>
          </p:cNvPr>
          <p:cNvSpPr/>
          <p:nvPr/>
        </p:nvSpPr>
        <p:spPr>
          <a:xfrm>
            <a:off x="6873018" y="5981332"/>
            <a:ext cx="14174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" altLang="zh-CN" dirty="0">
                <a:solidFill>
                  <a:srgbClr val="3D3D3D"/>
                </a:solidFill>
              </a:rPr>
              <a:t>Partial Figure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92159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BF5FEA-3480-874B-8CF9-F2E0A5F85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FE</a:t>
            </a:r>
            <a:r>
              <a:rPr kumimoji="1" lang="zh-CN" altLang="en-US" dirty="0"/>
              <a:t> </a:t>
            </a:r>
            <a:r>
              <a:rPr kumimoji="1" lang="en-US" altLang="zh-CN" dirty="0"/>
              <a:t>board</a:t>
            </a:r>
            <a:r>
              <a:rPr kumimoji="1" lang="zh-CN" altLang="en-US" dirty="0"/>
              <a:t> </a:t>
            </a:r>
            <a:r>
              <a:rPr kumimoji="1" lang="en-US" altLang="zh-CN" dirty="0"/>
              <a:t>soldering</a:t>
            </a:r>
            <a:endParaRPr kumimoji="1"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2002F-B83F-0947-8301-AD229625D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21/07/06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3B48B9D-0DC9-E041-A546-1E26D6556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Singlet Assembly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31B614-D234-744E-9533-29FF28BA3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D6AC-2ADA-4471-91EE-7DCB695E1A92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3F7D7670-EE4C-1242-89BE-38DD77BC8B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97718" y="928355"/>
            <a:ext cx="3652426" cy="272258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53D0536-4FD3-3546-9337-535424E01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016" y="732622"/>
            <a:ext cx="2219384" cy="3064890"/>
          </a:xfrm>
          <a:prstGeom prst="rect">
            <a:avLst/>
          </a:prstGeom>
        </p:spPr>
      </p:pic>
      <p:sp>
        <p:nvSpPr>
          <p:cNvPr id="9" name="内容占位符 2">
            <a:extLst>
              <a:ext uri="{FF2B5EF4-FFF2-40B4-BE49-F238E27FC236}">
                <a16:creationId xmlns:a16="http://schemas.microsoft.com/office/drawing/2014/main" id="{AC074FD3-C92E-7B49-8F1A-F4A2463082F1}"/>
              </a:ext>
            </a:extLst>
          </p:cNvPr>
          <p:cNvSpPr txBox="1">
            <a:spLocks/>
          </p:cNvSpPr>
          <p:nvPr/>
        </p:nvSpPr>
        <p:spPr>
          <a:xfrm>
            <a:off x="401781" y="802472"/>
            <a:ext cx="5387917" cy="57402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0074A7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  <a:lvl2pPr marL="5486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4A7"/>
              </a:buClr>
              <a:buFont typeface="Arial" panose="020B0604020202020204" pitchFamily="34" charset="0"/>
              <a:buChar char="•"/>
              <a:defRPr lang="zh-CN" altLang="en-US" sz="2000" kern="1200" dirty="0">
                <a:solidFill>
                  <a:schemeClr val="tx1"/>
                </a:solidFill>
                <a:latin typeface="+mn-lt"/>
                <a:ea typeface="Microsoft YaHei UI" panose="020B0503020204020204" pitchFamily="34" charset="-122"/>
                <a:cs typeface="Arial" panose="020B0604020202020204" pitchFamily="34" charset="0"/>
              </a:defRPr>
            </a:lvl2pPr>
            <a:lvl3pPr marL="1371600" indent="-27432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Microsoft YaHei UI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altLang="zh-CN" dirty="0"/>
              <a:t>Insulating</a:t>
            </a:r>
          </a:p>
          <a:p>
            <a:pPr lvl="1"/>
            <a:r>
              <a:rPr lang="en" altLang="zh-CN" dirty="0"/>
              <a:t>Tape the Mylar on the back of FE boards</a:t>
            </a:r>
            <a:r>
              <a:rPr lang="zh-CN" altLang="en-US" dirty="0"/>
              <a:t> </a:t>
            </a:r>
            <a:endParaRPr lang="en-US" altLang="zh-CN" dirty="0"/>
          </a:p>
          <a:p>
            <a:r>
              <a:rPr lang="en" altLang="zh-CN" dirty="0"/>
              <a:t>Positioning</a:t>
            </a:r>
          </a:p>
          <a:p>
            <a:pPr lvl="1"/>
            <a:r>
              <a:rPr lang="en" altLang="zh-CN" dirty="0"/>
              <a:t>Align the FE boards with readout strips</a:t>
            </a:r>
          </a:p>
          <a:p>
            <a:pPr lvl="1"/>
            <a:r>
              <a:rPr lang="en" altLang="zh-CN" dirty="0"/>
              <a:t>Uncover the positioning holes</a:t>
            </a:r>
          </a:p>
          <a:p>
            <a:r>
              <a:rPr lang="en" altLang="zh-CN" dirty="0"/>
              <a:t>Soldering</a:t>
            </a:r>
          </a:p>
          <a:p>
            <a:pPr lvl="1"/>
            <a:r>
              <a:rPr lang="en" altLang="zh-CN" dirty="0"/>
              <a:t>Solder six positioning holes first</a:t>
            </a:r>
          </a:p>
          <a:p>
            <a:pPr lvl="1"/>
            <a:r>
              <a:rPr lang="en" altLang="zh-CN" dirty="0"/>
              <a:t>Solder the FE and the Signal/Gnd of the readout strips</a:t>
            </a:r>
          </a:p>
          <a:p>
            <a:pPr lvl="1"/>
            <a:r>
              <a:rPr lang="en" altLang="zh-CN" dirty="0"/>
              <a:t>solder the FE and the LV power supply</a:t>
            </a:r>
          </a:p>
          <a:p>
            <a:pPr lvl="1"/>
            <a:endParaRPr lang="en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E08B4C89-B4D3-9A4A-8DFF-F1C6219BB3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905" t="16719" r="905" b="14289"/>
          <a:stretch/>
        </p:blipFill>
        <p:spPr>
          <a:xfrm>
            <a:off x="6622898" y="3909584"/>
            <a:ext cx="4701713" cy="2436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257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00B5877-D419-9F47-96AE-59A370934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FE board connectivity test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CA77BB9-F392-1840-9652-44C966A42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625" y="812612"/>
            <a:ext cx="5167323" cy="5740277"/>
          </a:xfrm>
        </p:spPr>
        <p:txBody>
          <a:bodyPr/>
          <a:lstStyle/>
          <a:p>
            <a:r>
              <a:rPr kumimoji="1" lang="en-US" altLang="zh-CN" dirty="0"/>
              <a:t>Signal generator</a:t>
            </a:r>
          </a:p>
          <a:p>
            <a:pPr lvl="1"/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provide</a:t>
            </a:r>
            <a:r>
              <a:rPr kumimoji="1" lang="zh-CN" altLang="en-US" dirty="0"/>
              <a:t> </a:t>
            </a:r>
            <a:r>
              <a:rPr kumimoji="1" lang="en-US" altLang="zh-CN" dirty="0"/>
              <a:t>2mV pulse signal</a:t>
            </a:r>
            <a:r>
              <a:rPr kumimoji="1" lang="zh-CN" altLang="en-US" dirty="0"/>
              <a:t> </a:t>
            </a:r>
            <a:r>
              <a:rPr kumimoji="1" lang="en-US" altLang="zh-CN" dirty="0"/>
              <a:t>and</a:t>
            </a:r>
            <a:r>
              <a:rPr kumimoji="1" lang="zh-CN" altLang="en-US" dirty="0"/>
              <a:t> </a:t>
            </a:r>
            <a:r>
              <a:rPr kumimoji="1" lang="en-US" altLang="zh-CN" dirty="0"/>
              <a:t>introduce  to the strips</a:t>
            </a:r>
          </a:p>
          <a:p>
            <a:pPr lvl="1"/>
            <a:r>
              <a:rPr lang="en" altLang="zh-CN" dirty="0"/>
              <a:t>Connect the sync output of the signal generator to the oscilloscope as trigger.</a:t>
            </a:r>
          </a:p>
          <a:p>
            <a:r>
              <a:rPr lang="en" altLang="zh-CN" dirty="0"/>
              <a:t>Oscilloscope</a:t>
            </a:r>
          </a:p>
          <a:p>
            <a:pPr lvl="1"/>
            <a:r>
              <a:rPr lang="en" altLang="zh-CN" dirty="0"/>
              <a:t> Observe</a:t>
            </a:r>
            <a:r>
              <a:rPr lang="zh-CN" altLang="en-US" dirty="0"/>
              <a:t> </a:t>
            </a:r>
            <a:r>
              <a:rPr lang="en-US" altLang="zh-CN" dirty="0"/>
              <a:t>whether</a:t>
            </a:r>
            <a:r>
              <a:rPr lang="zh-CN" altLang="en-US" dirty="0"/>
              <a:t> </a:t>
            </a:r>
            <a:r>
              <a:rPr lang="en" altLang="zh-CN" dirty="0"/>
              <a:t>a voltage jump signal which is strongly relative to the sync signal </a:t>
            </a:r>
            <a:r>
              <a:rPr lang="zh-CN" altLang="en-US" dirty="0"/>
              <a:t> </a:t>
            </a:r>
            <a:r>
              <a:rPr lang="en-US" altLang="zh-CN" dirty="0"/>
              <a:t>or</a:t>
            </a:r>
            <a:r>
              <a:rPr lang="zh-CN" altLang="en-US" dirty="0"/>
              <a:t> </a:t>
            </a:r>
            <a:r>
              <a:rPr lang="en-US" altLang="zh-CN" dirty="0"/>
              <a:t>not</a:t>
            </a:r>
          </a:p>
          <a:p>
            <a:pPr lvl="2"/>
            <a:r>
              <a:rPr lang="en-US" altLang="zh-CN" dirty="0"/>
              <a:t>If</a:t>
            </a:r>
            <a:r>
              <a:rPr lang="zh-CN" altLang="en-US" dirty="0"/>
              <a:t> </a:t>
            </a:r>
            <a:r>
              <a:rPr lang="en-US" altLang="zh-CN" dirty="0"/>
              <a:t>yes</a:t>
            </a:r>
            <a:r>
              <a:rPr lang="en" altLang="zh-CN" dirty="0"/>
              <a:t>, that means the FE board connect to the strips stably and is in a good condition</a:t>
            </a:r>
          </a:p>
          <a:p>
            <a:pPr lvl="1"/>
            <a:endParaRPr lang="en" altLang="zh-CN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399B75-B259-C444-9698-993C81A83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21/07/06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DB7A31-F270-DD46-86F4-32CD97E0C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Singlet Assembly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5037A1-60C8-1445-B660-C2BBDC625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D6AC-2ADA-4471-91EE-7DCB695E1A92}" type="slidenum">
              <a:rPr lang="en-US" smtClean="0"/>
              <a:t>13</a:t>
            </a:fld>
            <a:endParaRPr 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BA657EB-74D4-0941-9825-FF75FF4D1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8738" y="812613"/>
            <a:ext cx="2958428" cy="221882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D90A7D1-3ED6-A647-9F56-1D08E41774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9313" y="812612"/>
            <a:ext cx="3022457" cy="221882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13FEA4D-79CD-8740-AD7C-CB73945E5E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9104" y="3349486"/>
            <a:ext cx="3038062" cy="227854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BDC2F16-88FA-CD49-A01F-425607FC7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9313" y="3349486"/>
            <a:ext cx="3038062" cy="2278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8016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8AD6367-5868-6A4A-B407-7F198C1F43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Assembly</a:t>
            </a:r>
            <a:r>
              <a:rPr kumimoji="1" lang="zh-CN" altLang="en-US" dirty="0"/>
              <a:t> </a:t>
            </a:r>
            <a:r>
              <a:rPr kumimoji="1" lang="en-US" altLang="zh-CN" dirty="0"/>
              <a:t>procedure</a:t>
            </a:r>
            <a:endParaRPr kumimoji="1"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9511C5-0930-2C4C-BDDF-25176F1DC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21/07/06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F1C4AC-7C25-6142-9ABD-29DB571930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Singlet Assembly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D7A3F3-8088-5C44-A734-38DEADF5D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D6AC-2ADA-4471-91EE-7DCB695E1A92}" type="slidenum">
              <a:rPr lang="en-US" smtClean="0"/>
              <a:t>14</a:t>
            </a:fld>
            <a:endParaRPr lang="en-US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7A6DAFF3-C871-2348-86BA-77327EEB748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90501" y="855096"/>
            <a:ext cx="6486036" cy="47306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0074A7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  <a:lvl2pPr marL="5486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4A7"/>
              </a:buClr>
              <a:buFont typeface="Arial" panose="020B0604020202020204" pitchFamily="34" charset="0"/>
              <a:buChar char="•"/>
              <a:defRPr lang="zh-CN" altLang="en-US" sz="2000" kern="1200" dirty="0">
                <a:solidFill>
                  <a:schemeClr val="tx1"/>
                </a:solidFill>
                <a:latin typeface="+mn-lt"/>
                <a:ea typeface="Microsoft YaHei UI" panose="020B0503020204020204" pitchFamily="34" charset="-122"/>
                <a:cs typeface="Arial" panose="020B0604020202020204" pitchFamily="34" charset="0"/>
              </a:defRPr>
            </a:lvl2pPr>
            <a:lvl3pPr marL="1371600" indent="-27432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Microsoft YaHei UI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altLang="zh-CN" dirty="0"/>
              <a:t>Positioning</a:t>
            </a:r>
          </a:p>
          <a:p>
            <a:pPr lvl="1"/>
            <a:r>
              <a:rPr lang="en" altLang="zh-CN" dirty="0"/>
              <a:t>Dig</a:t>
            </a:r>
            <a:r>
              <a:rPr lang="zh-CN" altLang="en-US" dirty="0"/>
              <a:t> </a:t>
            </a:r>
            <a:r>
              <a:rPr lang="en" altLang="zh-CN" dirty="0"/>
              <a:t>a hole on each readout panel</a:t>
            </a:r>
          </a:p>
          <a:p>
            <a:pPr lvl="2"/>
            <a:r>
              <a:rPr lang="en" altLang="zh-CN" dirty="0"/>
              <a:t>to leave space for the HV connection on the gas gap</a:t>
            </a:r>
          </a:p>
          <a:p>
            <a:pPr lvl="1"/>
            <a:r>
              <a:rPr lang="en-US" altLang="zh-CN" dirty="0"/>
              <a:t>Tape</a:t>
            </a:r>
            <a:r>
              <a:rPr lang="zh-CN" altLang="en-US" dirty="0"/>
              <a:t> </a:t>
            </a:r>
            <a:r>
              <a:rPr lang="en" altLang="zh-CN" dirty="0"/>
              <a:t>Forex strips along Eta and Phi strips</a:t>
            </a:r>
          </a:p>
          <a:p>
            <a:pPr lvl="2"/>
            <a:r>
              <a:rPr lang="en" altLang="zh-CN" dirty="0"/>
              <a:t>To</a:t>
            </a:r>
            <a:r>
              <a:rPr lang="zh-CN" altLang="en-US" dirty="0"/>
              <a:t> </a:t>
            </a:r>
            <a:r>
              <a:rPr lang="en" altLang="zh-CN" dirty="0"/>
              <a:t>align / limit the position of the gas gap</a:t>
            </a:r>
          </a:p>
          <a:p>
            <a:r>
              <a:rPr lang="en" altLang="zh-CN" dirty="0"/>
              <a:t>Assembling</a:t>
            </a:r>
          </a:p>
          <a:p>
            <a:pPr lvl="1"/>
            <a:r>
              <a:rPr lang="en" altLang="zh-CN" dirty="0"/>
              <a:t>Cover an additional insulating layer on the side connecting high voltage</a:t>
            </a:r>
          </a:p>
          <a:p>
            <a:pPr lvl="1"/>
            <a:r>
              <a:rPr lang="en" altLang="zh-CN" dirty="0"/>
              <a:t>Use copper tape to cove the edge of the singlet</a:t>
            </a:r>
          </a:p>
          <a:p>
            <a:r>
              <a:rPr lang="en" altLang="zh-CN" dirty="0"/>
              <a:t>Shielding</a:t>
            </a:r>
          </a:p>
          <a:p>
            <a:pPr lvl="1"/>
            <a:r>
              <a:rPr lang="en" altLang="zh-CN" dirty="0"/>
              <a:t>Connect the FE</a:t>
            </a:r>
            <a:r>
              <a:rPr lang="zh-CN" altLang="en-US" dirty="0"/>
              <a:t> </a:t>
            </a:r>
            <a:r>
              <a:rPr lang="en-US" altLang="zh-CN" dirty="0"/>
              <a:t>boards</a:t>
            </a:r>
            <a:r>
              <a:rPr lang="en" altLang="zh-CN" dirty="0"/>
              <a:t> of one readout panel with the ground side of the other readout panel by soldering a wire</a:t>
            </a:r>
          </a:p>
          <a:p>
            <a:pPr lvl="1"/>
            <a:endParaRPr lang="en" altLang="zh-CN" dirty="0"/>
          </a:p>
          <a:p>
            <a:pPr lvl="1"/>
            <a:endParaRPr lang="en-US" altLang="zh-CN" dirty="0"/>
          </a:p>
          <a:p>
            <a:pPr lvl="1"/>
            <a:endParaRPr lang="en-US" altLang="zh-CN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88C7674-2630-B543-8111-BED08F2B83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060" b="13855"/>
          <a:stretch/>
        </p:blipFill>
        <p:spPr>
          <a:xfrm>
            <a:off x="7809087" y="855096"/>
            <a:ext cx="3302609" cy="220648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B6B0C09-5677-DC4D-8B11-6D2DB07624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316"/>
          <a:stretch/>
        </p:blipFill>
        <p:spPr>
          <a:xfrm rot="5400000">
            <a:off x="6839987" y="3510647"/>
            <a:ext cx="2936793" cy="247991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EA9C227-B0E2-B342-AAD4-02F21283FD1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719"/>
          <a:stretch/>
        </p:blipFill>
        <p:spPr>
          <a:xfrm>
            <a:off x="9671930" y="3282205"/>
            <a:ext cx="2412972" cy="2936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897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2D593-7616-554A-B6BF-239E291971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Gantt chart for assembly activity</a:t>
            </a:r>
            <a:endParaRPr kumimoji="1" lang="zh-CN" altLang="en-US" dirty="0"/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EDD69317-2001-D744-89E7-076F505F56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735732"/>
            <a:ext cx="5061858" cy="3825237"/>
          </a:xfrm>
          <a:prstGeom prst="rect">
            <a:avLst/>
          </a:prstGeo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1FCF88-AAE5-7945-9B4A-4C0744E5F7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21/10/28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245B1D-ACA0-D442-A2BC-6AF8C3B78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Singlet Assembly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5D3CE88-FD20-1740-83E7-BE7839AD3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D6AC-2ADA-4471-91EE-7DCB695E1A92}" type="slidenum">
              <a:rPr lang="en-US" smtClean="0"/>
              <a:t>15</a:t>
            </a:fld>
            <a:endParaRPr lang="en-US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1337810-CBAF-9C41-AC1F-FF4656F9E1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695"/>
          <a:stretch/>
        </p:blipFill>
        <p:spPr>
          <a:xfrm>
            <a:off x="5061858" y="1548199"/>
            <a:ext cx="7073025" cy="4724400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96E286B-85CA-2641-90CA-060AF45985C2}"/>
              </a:ext>
            </a:extLst>
          </p:cNvPr>
          <p:cNvSpPr txBox="1">
            <a:spLocks/>
          </p:cNvSpPr>
          <p:nvPr/>
        </p:nvSpPr>
        <p:spPr>
          <a:xfrm>
            <a:off x="149087" y="4675494"/>
            <a:ext cx="4983783" cy="1969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0074A7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  <a:lvl2pPr marL="5486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4A7"/>
              </a:buClr>
              <a:buFont typeface="Arial" panose="020B0604020202020204" pitchFamily="34" charset="0"/>
              <a:buChar char="•"/>
              <a:defRPr lang="zh-CN" altLang="en-US" sz="2000" kern="1200" dirty="0">
                <a:solidFill>
                  <a:schemeClr val="tx1"/>
                </a:solidFill>
                <a:latin typeface="+mn-lt"/>
                <a:ea typeface="Microsoft YaHei UI" panose="020B0503020204020204" pitchFamily="34" charset="-122"/>
                <a:cs typeface="Arial" panose="020B0604020202020204" pitchFamily="34" charset="0"/>
              </a:defRPr>
            </a:lvl2pPr>
            <a:lvl3pPr marL="1371600" indent="-27432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Microsoft YaHei UI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" altLang="zh-CN" sz="2200" dirty="0"/>
              <a:t>Ramping up slowly at first</a:t>
            </a:r>
          </a:p>
          <a:p>
            <a:pPr lvl="1"/>
            <a:r>
              <a:rPr lang="en" altLang="zh-CN" sz="1600" dirty="0" err="1"/>
              <a:t>Mould</a:t>
            </a:r>
            <a:r>
              <a:rPr lang="en" altLang="zh-CN" sz="1600" dirty="0"/>
              <a:t> making</a:t>
            </a:r>
          </a:p>
          <a:p>
            <a:pPr lvl="1"/>
            <a:r>
              <a:rPr lang="en" altLang="zh-CN" sz="1600" dirty="0"/>
              <a:t>Material purchasing</a:t>
            </a:r>
          </a:p>
          <a:p>
            <a:pPr lvl="1"/>
            <a:r>
              <a:rPr lang="en" altLang="zh-CN" sz="1600" dirty="0"/>
              <a:t>Warming up</a:t>
            </a:r>
          </a:p>
          <a:p>
            <a:r>
              <a:rPr lang="en" altLang="zh-CN" sz="2200" dirty="0"/>
              <a:t>2 days / singlet after ramped up</a:t>
            </a:r>
          </a:p>
        </p:txBody>
      </p:sp>
    </p:spTree>
    <p:extLst>
      <p:ext uri="{BB962C8B-B14F-4D97-AF65-F5344CB8AC3E}">
        <p14:creationId xmlns:p14="http://schemas.microsoft.com/office/powerpoint/2010/main" val="1343055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F0D24A-F790-184F-8B3B-91219F831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" altLang="zh-CN" dirty="0"/>
              <a:t>Document</a:t>
            </a:r>
            <a:r>
              <a:rPr lang="zh-CN" altLang="en-US" dirty="0"/>
              <a:t> </a:t>
            </a:r>
            <a:r>
              <a:rPr lang="en-US" altLang="zh-CN" dirty="0"/>
              <a:t>archives</a:t>
            </a:r>
            <a:endParaRPr lang="en" altLang="zh-CN" dirty="0"/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C20A1BAA-A198-7043-BDA5-0EC6D5B74F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087" y="958518"/>
            <a:ext cx="6107563" cy="4151609"/>
          </a:xfrm>
          <a:prstGeom prst="rect">
            <a:avLst/>
          </a:prstGeom>
        </p:spPr>
      </p:pic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66C4E1-B79A-EA40-B917-BF0B640363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21/07/06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B7D951-7955-FB4F-8DA1-83DE69DCC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Singlet Assembly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E235CE3-7A5D-7B49-B402-7566A8CDD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D6AC-2ADA-4471-91EE-7DCB695E1A92}" type="slidenum">
              <a:rPr lang="en-US" smtClean="0"/>
              <a:t>16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B2BEFE7-7353-2F4A-87D5-DD156412A58C}"/>
              </a:ext>
            </a:extLst>
          </p:cNvPr>
          <p:cNvSpPr txBox="1">
            <a:spLocks/>
          </p:cNvSpPr>
          <p:nvPr/>
        </p:nvSpPr>
        <p:spPr>
          <a:xfrm>
            <a:off x="6657890" y="1853536"/>
            <a:ext cx="4983783" cy="1969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0074A7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  <a:lvl2pPr marL="5486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4A7"/>
              </a:buClr>
              <a:buFont typeface="Arial" panose="020B0604020202020204" pitchFamily="34" charset="0"/>
              <a:buChar char="•"/>
              <a:defRPr lang="zh-CN" altLang="en-US" sz="2000" kern="1200" dirty="0">
                <a:solidFill>
                  <a:schemeClr val="tx1"/>
                </a:solidFill>
                <a:latin typeface="+mn-lt"/>
                <a:ea typeface="Microsoft YaHei UI" panose="020B0503020204020204" pitchFamily="34" charset="-122"/>
                <a:cs typeface="Arial" panose="020B0604020202020204" pitchFamily="34" charset="0"/>
              </a:defRPr>
            </a:lvl2pPr>
            <a:lvl3pPr marL="1371600" indent="-27432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Microsoft YaHei UI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/>
              <a:t>Documents has been archived</a:t>
            </a:r>
          </a:p>
          <a:p>
            <a:r>
              <a:rPr lang="en-US" altLang="zh-CN" sz="2400" dirty="0"/>
              <a:t>Manuals have been written down</a:t>
            </a:r>
            <a:endParaRPr lang="en" altLang="zh-CN" sz="2400" dirty="0"/>
          </a:p>
        </p:txBody>
      </p:sp>
      <p:pic>
        <p:nvPicPr>
          <p:cNvPr id="10" name="图片 9" descr="图形用户界面, 应用程序&#10;&#10;描述已自动生成">
            <a:extLst>
              <a:ext uri="{FF2B5EF4-FFF2-40B4-BE49-F238E27FC236}">
                <a16:creationId xmlns:a16="http://schemas.microsoft.com/office/drawing/2014/main" id="{3A1BB8EE-4D1F-584C-8385-DEAFAAAED2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913" y="4328696"/>
            <a:ext cx="6096000" cy="1969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936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E10165-5B05-D440-87BB-7242B996F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CONTENT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EF8132A-CF06-D947-A314-30627625E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b="1" dirty="0">
                <a:solidFill>
                  <a:schemeClr val="tx2">
                    <a:alpha val="20000"/>
                  </a:schemeClr>
                </a:solidFill>
              </a:rPr>
              <a:t>INTRODUTION</a:t>
            </a:r>
          </a:p>
          <a:p>
            <a:pPr lvl="1"/>
            <a:r>
              <a:rPr lang="en-US" altLang="zh-CN" dirty="0">
                <a:solidFill>
                  <a:schemeClr val="tx2">
                    <a:alpha val="20000"/>
                  </a:schemeClr>
                </a:solidFill>
              </a:rPr>
              <a:t>The</a:t>
            </a:r>
            <a:r>
              <a:rPr lang="zh-CN" altLang="en-US" dirty="0">
                <a:solidFill>
                  <a:schemeClr val="tx2">
                    <a:alpha val="2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tx2">
                    <a:alpha val="20000"/>
                  </a:schemeClr>
                </a:solidFill>
              </a:rPr>
              <a:t>ATLAS</a:t>
            </a:r>
            <a:r>
              <a:rPr lang="zh-CN" altLang="en-US" dirty="0">
                <a:solidFill>
                  <a:schemeClr val="tx2">
                    <a:alpha val="2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tx2">
                    <a:alpha val="20000"/>
                  </a:schemeClr>
                </a:solidFill>
              </a:rPr>
              <a:t>RPC model</a:t>
            </a:r>
          </a:p>
          <a:p>
            <a:pPr lvl="1"/>
            <a:r>
              <a:rPr lang="en-US" altLang="zh-CN" dirty="0">
                <a:solidFill>
                  <a:schemeClr val="tx2">
                    <a:alpha val="20000"/>
                  </a:schemeClr>
                </a:solidFill>
              </a:rPr>
              <a:t>Current RPC systems of the ATLAS detector and the Limitations</a:t>
            </a:r>
          </a:p>
          <a:p>
            <a:pPr lvl="1"/>
            <a:r>
              <a:rPr lang="en-US" altLang="zh-CN" dirty="0">
                <a:solidFill>
                  <a:schemeClr val="tx2">
                    <a:alpha val="20000"/>
                  </a:schemeClr>
                </a:solidFill>
              </a:rPr>
              <a:t>Upgrades of RPC detectors for HL-LHC</a:t>
            </a:r>
          </a:p>
          <a:p>
            <a:pPr lvl="1"/>
            <a:r>
              <a:rPr lang="en-US" altLang="zh-CN" dirty="0">
                <a:solidFill>
                  <a:schemeClr val="tx2">
                    <a:alpha val="20000"/>
                  </a:schemeClr>
                </a:solidFill>
              </a:rPr>
              <a:t>BIS78 and USTC-cluster’s responsibility</a:t>
            </a:r>
            <a:endParaRPr lang="en-US" altLang="zh-CN" b="1" dirty="0"/>
          </a:p>
          <a:p>
            <a:r>
              <a:rPr lang="en-US" altLang="zh-CN" b="1" dirty="0">
                <a:solidFill>
                  <a:schemeClr val="tx2">
                    <a:alpha val="20000"/>
                  </a:schemeClr>
                </a:solidFill>
              </a:rPr>
              <a:t>SINGLET ASSEMBLY</a:t>
            </a:r>
          </a:p>
          <a:p>
            <a:pPr lvl="1"/>
            <a:r>
              <a:rPr lang="en-US" altLang="zh-CN" dirty="0">
                <a:solidFill>
                  <a:schemeClr val="tx2">
                    <a:alpha val="20000"/>
                  </a:schemeClr>
                </a:solidFill>
              </a:rPr>
              <a:t>FE board</a:t>
            </a:r>
            <a:r>
              <a:rPr lang="zh-CN" altLang="en-US" dirty="0">
                <a:solidFill>
                  <a:schemeClr val="tx2">
                    <a:alpha val="2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tx2">
                    <a:alpha val="20000"/>
                  </a:schemeClr>
                </a:solidFill>
              </a:rPr>
              <a:t>and</a:t>
            </a:r>
            <a:r>
              <a:rPr lang="zh-CN" altLang="en-US" dirty="0">
                <a:solidFill>
                  <a:schemeClr val="tx2">
                    <a:alpha val="2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tx2">
                    <a:alpha val="20000"/>
                  </a:schemeClr>
                </a:solidFill>
              </a:rPr>
              <a:t>Soldering</a:t>
            </a:r>
          </a:p>
          <a:p>
            <a:pPr lvl="1"/>
            <a:r>
              <a:rPr lang="en-US" altLang="zh-CN" dirty="0">
                <a:solidFill>
                  <a:schemeClr val="tx2">
                    <a:alpha val="20000"/>
                  </a:schemeClr>
                </a:solidFill>
              </a:rPr>
              <a:t>Assembly Procedure</a:t>
            </a:r>
          </a:p>
          <a:p>
            <a:pPr lvl="1"/>
            <a:r>
              <a:rPr lang="en-US" altLang="zh-CN" dirty="0">
                <a:solidFill>
                  <a:schemeClr val="tx2">
                    <a:alpha val="20000"/>
                  </a:schemeClr>
                </a:solidFill>
              </a:rPr>
              <a:t>Assembly</a:t>
            </a:r>
            <a:r>
              <a:rPr lang="en-US" altLang="zh-CN" sz="1800" dirty="0">
                <a:solidFill>
                  <a:schemeClr val="tx2">
                    <a:alpha val="20000"/>
                  </a:schemeClr>
                </a:solidFill>
              </a:rPr>
              <a:t>  </a:t>
            </a:r>
            <a:r>
              <a:rPr lang="en-US" altLang="zh-CN" dirty="0">
                <a:solidFill>
                  <a:schemeClr val="tx2">
                    <a:alpha val="20000"/>
                  </a:schemeClr>
                </a:solidFill>
              </a:rPr>
              <a:t>Checkout</a:t>
            </a:r>
          </a:p>
          <a:p>
            <a:r>
              <a:rPr lang="en-US" altLang="zh-CN" b="1" dirty="0"/>
              <a:t>TEST RESULTS</a:t>
            </a:r>
          </a:p>
          <a:p>
            <a:pPr lvl="1"/>
            <a:r>
              <a:rPr kumimoji="1" lang="en-US" altLang="zh-CN" dirty="0"/>
              <a:t>Experiment Setup</a:t>
            </a:r>
          </a:p>
          <a:p>
            <a:pPr lvl="1"/>
            <a:r>
              <a:rPr lang="en-US" altLang="zh-CN" dirty="0"/>
              <a:t>Efficiency-HV Curves</a:t>
            </a:r>
            <a:r>
              <a:rPr lang="zh-CN" altLang="en-US" dirty="0"/>
              <a:t>、</a:t>
            </a:r>
            <a:r>
              <a:rPr lang="en-US" altLang="zh-CN" dirty="0"/>
              <a:t>Cluster Size</a:t>
            </a:r>
            <a:r>
              <a:rPr lang="zh-CN" altLang="en-US" dirty="0"/>
              <a:t>、</a:t>
            </a:r>
            <a:r>
              <a:rPr lang="en-US" altLang="zh-CN" dirty="0"/>
              <a:t>Time Resolution</a:t>
            </a:r>
          </a:p>
          <a:p>
            <a:r>
              <a:rPr lang="en-US" altLang="zh-CN" b="1" dirty="0">
                <a:solidFill>
                  <a:schemeClr val="tx2">
                    <a:alpha val="20000"/>
                  </a:schemeClr>
                </a:solidFill>
              </a:rPr>
              <a:t>CONCLUSION</a:t>
            </a:r>
            <a:endParaRPr lang="en-US" altLang="zh-CN" b="1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F4C760-1F58-974E-9B76-AB4FC8FA0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21/10/28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D352C5-A9BE-BE47-9114-9C67E2C3C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Test Results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CAD1CA-EC79-4E42-8FF4-97C0C3FBE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D6AC-2ADA-4471-91EE-7DCB695E1A9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0105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F9DA7A-AB16-F14F-8460-DE5EAA2310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Experiment Setup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6BD058A-4375-F845-B936-37A2847B85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1856" y="929786"/>
            <a:ext cx="6556509" cy="5740277"/>
          </a:xfrm>
        </p:spPr>
        <p:txBody>
          <a:bodyPr>
            <a:normAutofit/>
          </a:bodyPr>
          <a:lstStyle/>
          <a:p>
            <a:r>
              <a:rPr lang="en-US" altLang="zh-CN" dirty="0"/>
              <a:t>RPC singlet</a:t>
            </a:r>
            <a:r>
              <a:rPr lang="zh-CN" altLang="en-US" dirty="0"/>
              <a:t> </a:t>
            </a:r>
            <a:r>
              <a:rPr lang="en-US" altLang="zh-CN" dirty="0"/>
              <a:t>under tests</a:t>
            </a:r>
          </a:p>
          <a:p>
            <a:pPr lvl="1"/>
            <a:r>
              <a:rPr lang="en-US" altLang="zh-CN" dirty="0"/>
              <a:t>4 BIS7s RPC singlets, for efficiency-HV scan</a:t>
            </a:r>
          </a:p>
          <a:p>
            <a:r>
              <a:rPr lang="en-US" altLang="zh-CN" dirty="0"/>
              <a:t>Trigger</a:t>
            </a:r>
            <a:r>
              <a:rPr lang="zh-CN" altLang="en-US" dirty="0"/>
              <a:t> </a:t>
            </a:r>
            <a:r>
              <a:rPr lang="en-US" altLang="zh-CN" dirty="0"/>
              <a:t>system</a:t>
            </a:r>
          </a:p>
          <a:p>
            <a:pPr lvl="1"/>
            <a:r>
              <a:rPr lang="en-US" altLang="zh-CN" dirty="0"/>
              <a:t>The coincidence of two scintillators for </a:t>
            </a:r>
            <a:r>
              <a:rPr lang="en-US" altLang="zh-CN" dirty="0">
                <a:solidFill>
                  <a:srgbClr val="FF0000"/>
                </a:solidFill>
              </a:rPr>
              <a:t>trigger</a:t>
            </a:r>
          </a:p>
          <a:p>
            <a:pPr lvl="2"/>
            <a:r>
              <a:rPr lang="en-US" altLang="zh-CN" dirty="0"/>
              <a:t>One above RPCs, the other below RPCs </a:t>
            </a:r>
          </a:p>
          <a:p>
            <a:pPr lvl="2"/>
            <a:r>
              <a:rPr lang="en-US" altLang="zh-CN" dirty="0"/>
              <a:t>Along the long side covers 4 FE boards , along the short side covers 1 FE board</a:t>
            </a:r>
          </a:p>
          <a:p>
            <a:r>
              <a:rPr lang="en-US" altLang="zh-CN" dirty="0"/>
              <a:t>Data-taking system</a:t>
            </a:r>
          </a:p>
          <a:p>
            <a:pPr lvl="1"/>
            <a:r>
              <a:rPr lang="en-US" altLang="zh-CN" dirty="0"/>
              <a:t>TDC: V1190, 128-ch</a:t>
            </a:r>
          </a:p>
          <a:p>
            <a:pPr lvl="1"/>
            <a:r>
              <a:rPr lang="en" altLang="zh-CN" dirty="0"/>
              <a:t>Connecting with FE boards</a:t>
            </a:r>
            <a:endParaRPr lang="en-US" altLang="zh-CN" dirty="0"/>
          </a:p>
          <a:p>
            <a:endParaRPr kumimoji="1"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A43136-1B76-D24E-9A3C-2EE51E7DE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21/10/28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8788E5E-143D-B84C-A12F-85AB026C2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Test Results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C153DF-77C8-6442-8466-5C46EC073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D6AC-2ADA-4471-91EE-7DCB695E1A92}" type="slidenum">
              <a:rPr lang="en-US" smtClean="0"/>
              <a:t>18</a:t>
            </a:fld>
            <a:endParaRPr lang="en-US"/>
          </a:p>
        </p:txBody>
      </p:sp>
      <p:pic>
        <p:nvPicPr>
          <p:cNvPr id="10" name="图片 9" descr="桌子上放满了不同类型的电脑&#10;&#10;低可信度描述已自动生成">
            <a:extLst>
              <a:ext uri="{FF2B5EF4-FFF2-40B4-BE49-F238E27FC236}">
                <a16:creationId xmlns:a16="http://schemas.microsoft.com/office/drawing/2014/main" id="{87FD2B03-52D8-454C-B928-DC5471E612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410" y="764437"/>
            <a:ext cx="4004924" cy="2669949"/>
          </a:xfrm>
          <a:prstGeom prst="rect">
            <a:avLst/>
          </a:prstGeom>
        </p:spPr>
      </p:pic>
      <p:grpSp>
        <p:nvGrpSpPr>
          <p:cNvPr id="25" name="组合 24">
            <a:extLst>
              <a:ext uri="{FF2B5EF4-FFF2-40B4-BE49-F238E27FC236}">
                <a16:creationId xmlns:a16="http://schemas.microsoft.com/office/drawing/2014/main" id="{AD090F68-F913-B44F-A247-8FDBD17518D5}"/>
              </a:ext>
            </a:extLst>
          </p:cNvPr>
          <p:cNvGrpSpPr/>
          <p:nvPr/>
        </p:nvGrpSpPr>
        <p:grpSpPr>
          <a:xfrm>
            <a:off x="7106803" y="3703819"/>
            <a:ext cx="4931766" cy="2549247"/>
            <a:chOff x="5886403" y="3262465"/>
            <a:chExt cx="6328216" cy="3155163"/>
          </a:xfrm>
        </p:grpSpPr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83CDFCC7-8262-3D45-99F7-F6802292F2C5}"/>
                </a:ext>
              </a:extLst>
            </p:cNvPr>
            <p:cNvSpPr/>
            <p:nvPr/>
          </p:nvSpPr>
          <p:spPr>
            <a:xfrm>
              <a:off x="6429023" y="5165766"/>
              <a:ext cx="2054577" cy="2822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3935A1E6-B0E2-A143-A76C-6EF1C464A100}"/>
                </a:ext>
              </a:extLst>
            </p:cNvPr>
            <p:cNvSpPr/>
            <p:nvPr/>
          </p:nvSpPr>
          <p:spPr>
            <a:xfrm>
              <a:off x="5886403" y="4526027"/>
              <a:ext cx="4114800" cy="541867"/>
            </a:xfrm>
            <a:prstGeom prst="rect">
              <a:avLst/>
            </a:prstGeom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dirty="0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2BAF78D9-A92C-8F41-B203-A5CD75B3391C}"/>
                </a:ext>
              </a:extLst>
            </p:cNvPr>
            <p:cNvSpPr/>
            <p:nvPr/>
          </p:nvSpPr>
          <p:spPr>
            <a:xfrm>
              <a:off x="6429023" y="4121543"/>
              <a:ext cx="2054577" cy="282222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cxnSp>
          <p:nvCxnSpPr>
            <p:cNvPr id="17" name="直线箭头连接符 16">
              <a:extLst>
                <a:ext uri="{FF2B5EF4-FFF2-40B4-BE49-F238E27FC236}">
                  <a16:creationId xmlns:a16="http://schemas.microsoft.com/office/drawing/2014/main" id="{666D8636-88A1-9740-98AB-039383237BF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55747" y="3262465"/>
              <a:ext cx="1103488" cy="269804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D7C1C1AE-CB81-C342-BED6-A0AB4ABDE7F6}"/>
                </a:ext>
              </a:extLst>
            </p:cNvPr>
            <p:cNvSpPr txBox="1"/>
            <p:nvPr/>
          </p:nvSpPr>
          <p:spPr>
            <a:xfrm>
              <a:off x="8261834" y="3395911"/>
              <a:ext cx="1884116" cy="457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>
                  <a:solidFill>
                    <a:schemeClr val="accent2"/>
                  </a:solidFill>
                </a:rPr>
                <a:t>cosmic ray</a:t>
              </a: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5061910-3FE2-EE46-B1F4-5C16FAD08DB6}"/>
                </a:ext>
              </a:extLst>
            </p:cNvPr>
            <p:cNvSpPr txBox="1"/>
            <p:nvPr/>
          </p:nvSpPr>
          <p:spPr>
            <a:xfrm>
              <a:off x="6369248" y="5960512"/>
              <a:ext cx="4372132" cy="457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/>
                <a:t>Simple structure of trigger system</a:t>
              </a:r>
              <a:endParaRPr kumimoji="1" lang="zh-CN" altLang="en-US" dirty="0"/>
            </a:p>
          </p:txBody>
        </p:sp>
        <p:cxnSp>
          <p:nvCxnSpPr>
            <p:cNvPr id="20" name="直线箭头连接符 19">
              <a:extLst>
                <a:ext uri="{FF2B5EF4-FFF2-40B4-BE49-F238E27FC236}">
                  <a16:creationId xmlns:a16="http://schemas.microsoft.com/office/drawing/2014/main" id="{348660BD-C585-9445-B59E-A99DE23BFE74}"/>
                </a:ext>
              </a:extLst>
            </p:cNvPr>
            <p:cNvCxnSpPr>
              <a:cxnSpLocks/>
              <a:stCxn id="16" idx="3"/>
            </p:cNvCxnSpPr>
            <p:nvPr/>
          </p:nvCxnSpPr>
          <p:spPr>
            <a:xfrm>
              <a:off x="8483600" y="4262654"/>
              <a:ext cx="450144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2123710B-2A23-D143-8726-D7CC87659428}"/>
                </a:ext>
              </a:extLst>
            </p:cNvPr>
            <p:cNvSpPr txBox="1"/>
            <p:nvPr/>
          </p:nvSpPr>
          <p:spPr>
            <a:xfrm>
              <a:off x="8932331" y="4063224"/>
              <a:ext cx="1641144" cy="457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/>
                <a:t>scintillator</a:t>
              </a:r>
              <a:endParaRPr kumimoji="1" lang="zh-CN" altLang="en-US" dirty="0"/>
            </a:p>
          </p:txBody>
        </p:sp>
        <p:cxnSp>
          <p:nvCxnSpPr>
            <p:cNvPr id="22" name="直线箭头连接符 21">
              <a:extLst>
                <a:ext uri="{FF2B5EF4-FFF2-40B4-BE49-F238E27FC236}">
                  <a16:creationId xmlns:a16="http://schemas.microsoft.com/office/drawing/2014/main" id="{A68BDEEE-AF3B-574F-BFD4-AF90628DF6C2}"/>
                </a:ext>
              </a:extLst>
            </p:cNvPr>
            <p:cNvCxnSpPr>
              <a:cxnSpLocks/>
              <a:stCxn id="15" idx="3"/>
              <a:endCxn id="23" idx="1"/>
            </p:cNvCxnSpPr>
            <p:nvPr/>
          </p:nvCxnSpPr>
          <p:spPr>
            <a:xfrm>
              <a:off x="10001202" y="4796961"/>
              <a:ext cx="572273" cy="241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B97FAC1A-CC2D-5D43-94B9-A423B9EAF9F8}"/>
                </a:ext>
              </a:extLst>
            </p:cNvPr>
            <p:cNvSpPr txBox="1"/>
            <p:nvPr/>
          </p:nvSpPr>
          <p:spPr>
            <a:xfrm>
              <a:off x="10573475" y="4570820"/>
              <a:ext cx="1641144" cy="4571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zh-CN" dirty="0"/>
                <a:t>RPC singlet</a:t>
              </a:r>
              <a:endParaRPr kumimoji="1" lang="zh-CN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3447102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74A43B-99B5-064D-8998-E7AB36D23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Experiment Setup</a:t>
            </a:r>
            <a:endParaRPr kumimoji="1"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723BA-4D63-434C-B223-B9CC2043D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21/10/28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66E3E41-21D3-E54F-926F-E7AFE5AAF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Test Results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389D86-6E17-8A4D-99FE-49EAFF3FD9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D6AC-2ADA-4471-91EE-7DCB695E1A92}" type="slidenum">
              <a:rPr lang="en-US" smtClean="0"/>
              <a:t>19</a:t>
            </a:fld>
            <a:endParaRPr lang="en-US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2CEE0211-A4F2-C54C-9A25-EA28EFA38A5E}"/>
              </a:ext>
            </a:extLst>
          </p:cNvPr>
          <p:cNvGrpSpPr/>
          <p:nvPr/>
        </p:nvGrpSpPr>
        <p:grpSpPr>
          <a:xfrm>
            <a:off x="1109392" y="1099855"/>
            <a:ext cx="9535891" cy="5214943"/>
            <a:chOff x="1520688" y="1284558"/>
            <a:chExt cx="9535891" cy="5214943"/>
          </a:xfrm>
        </p:grpSpPr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id="{0F214B1D-F67F-2D4F-B6A9-0EA2D4CB51DC}"/>
                </a:ext>
              </a:extLst>
            </p:cNvPr>
            <p:cNvSpPr/>
            <p:nvPr/>
          </p:nvSpPr>
          <p:spPr>
            <a:xfrm>
              <a:off x="1527007" y="1290012"/>
              <a:ext cx="9137984" cy="474645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Rectangle 6">
              <a:extLst>
                <a:ext uri="{FF2B5EF4-FFF2-40B4-BE49-F238E27FC236}">
                  <a16:creationId xmlns:a16="http://schemas.microsoft.com/office/drawing/2014/main" id="{783B4DC9-6CCC-494F-B8FE-3DCD1947522C}"/>
                </a:ext>
              </a:extLst>
            </p:cNvPr>
            <p:cNvSpPr/>
            <p:nvPr/>
          </p:nvSpPr>
          <p:spPr>
            <a:xfrm>
              <a:off x="1520688" y="6127456"/>
              <a:ext cx="1042038" cy="31282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Phi FE #1</a:t>
              </a:r>
            </a:p>
          </p:txBody>
        </p:sp>
        <p:sp>
          <p:nvSpPr>
            <p:cNvPr id="10" name="Rectangle 7">
              <a:extLst>
                <a:ext uri="{FF2B5EF4-FFF2-40B4-BE49-F238E27FC236}">
                  <a16:creationId xmlns:a16="http://schemas.microsoft.com/office/drawing/2014/main" id="{F693BC5F-F7F0-0D44-9AD8-063817F42D7B}"/>
                </a:ext>
              </a:extLst>
            </p:cNvPr>
            <p:cNvSpPr/>
            <p:nvPr/>
          </p:nvSpPr>
          <p:spPr>
            <a:xfrm>
              <a:off x="2723846" y="6127455"/>
              <a:ext cx="1042038" cy="31282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Phi FE #2</a:t>
              </a:r>
            </a:p>
          </p:txBody>
        </p:sp>
        <p:sp>
          <p:nvSpPr>
            <p:cNvPr id="11" name="Rectangle 8">
              <a:extLst>
                <a:ext uri="{FF2B5EF4-FFF2-40B4-BE49-F238E27FC236}">
                  <a16:creationId xmlns:a16="http://schemas.microsoft.com/office/drawing/2014/main" id="{40078321-F5E3-7B43-A142-E63FA752D0D3}"/>
                </a:ext>
              </a:extLst>
            </p:cNvPr>
            <p:cNvSpPr/>
            <p:nvPr/>
          </p:nvSpPr>
          <p:spPr>
            <a:xfrm>
              <a:off x="9619757" y="6127454"/>
              <a:ext cx="1045234" cy="31282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Phi FE #8</a:t>
              </a:r>
            </a:p>
          </p:txBody>
        </p:sp>
        <p:sp>
          <p:nvSpPr>
            <p:cNvPr id="12" name="Rectangle 9">
              <a:extLst>
                <a:ext uri="{FF2B5EF4-FFF2-40B4-BE49-F238E27FC236}">
                  <a16:creationId xmlns:a16="http://schemas.microsoft.com/office/drawing/2014/main" id="{B3B55882-53E7-244F-9501-DDF63316EFB8}"/>
                </a:ext>
              </a:extLst>
            </p:cNvPr>
            <p:cNvSpPr/>
            <p:nvPr/>
          </p:nvSpPr>
          <p:spPr>
            <a:xfrm rot="16200000">
              <a:off x="10380023" y="5362699"/>
              <a:ext cx="1034716" cy="31282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Eta FE #1</a:t>
              </a: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DD22A3FA-BE3A-2345-BEC8-F26C929A8F7F}"/>
                </a:ext>
              </a:extLst>
            </p:cNvPr>
            <p:cNvSpPr/>
            <p:nvPr/>
          </p:nvSpPr>
          <p:spPr>
            <a:xfrm rot="16200000">
              <a:off x="10382811" y="4120984"/>
              <a:ext cx="1034716" cy="31282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Eta FE #2</a:t>
              </a:r>
            </a:p>
          </p:txBody>
        </p:sp>
        <p:sp>
          <p:nvSpPr>
            <p:cNvPr id="14" name="Rectangle 11">
              <a:extLst>
                <a:ext uri="{FF2B5EF4-FFF2-40B4-BE49-F238E27FC236}">
                  <a16:creationId xmlns:a16="http://schemas.microsoft.com/office/drawing/2014/main" id="{8D4F262B-11A1-2C41-9E51-E1EBB8ACA966}"/>
                </a:ext>
              </a:extLst>
            </p:cNvPr>
            <p:cNvSpPr/>
            <p:nvPr/>
          </p:nvSpPr>
          <p:spPr>
            <a:xfrm rot="16200000">
              <a:off x="10380024" y="2887219"/>
              <a:ext cx="1034716" cy="31282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Eta FE #3</a:t>
              </a:r>
            </a:p>
          </p:txBody>
        </p:sp>
        <p:sp>
          <p:nvSpPr>
            <p:cNvPr id="15" name="Rectangle 12">
              <a:extLst>
                <a:ext uri="{FF2B5EF4-FFF2-40B4-BE49-F238E27FC236}">
                  <a16:creationId xmlns:a16="http://schemas.microsoft.com/office/drawing/2014/main" id="{45A98DB5-BBF3-9248-8FB6-002F6B2CFF28}"/>
                </a:ext>
              </a:extLst>
            </p:cNvPr>
            <p:cNvSpPr/>
            <p:nvPr/>
          </p:nvSpPr>
          <p:spPr>
            <a:xfrm rot="16200000">
              <a:off x="10380023" y="1645505"/>
              <a:ext cx="1034716" cy="31282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Eta FE #4</a:t>
              </a:r>
            </a:p>
          </p:txBody>
        </p:sp>
        <p:sp>
          <p:nvSpPr>
            <p:cNvPr id="16" name="TextBox 13">
              <a:extLst>
                <a:ext uri="{FF2B5EF4-FFF2-40B4-BE49-F238E27FC236}">
                  <a16:creationId xmlns:a16="http://schemas.microsoft.com/office/drawing/2014/main" id="{F90278F0-D00F-7C4C-9B87-916910450218}"/>
                </a:ext>
              </a:extLst>
            </p:cNvPr>
            <p:cNvSpPr txBox="1"/>
            <p:nvPr/>
          </p:nvSpPr>
          <p:spPr>
            <a:xfrm>
              <a:off x="5218475" y="6037836"/>
              <a:ext cx="27552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…….</a:t>
              </a:r>
              <a:endParaRPr lang="en-US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AE5764C-FCF2-BA44-8073-69691A2AFEB2}"/>
                </a:ext>
              </a:extLst>
            </p:cNvPr>
            <p:cNvSpPr/>
            <p:nvPr/>
          </p:nvSpPr>
          <p:spPr>
            <a:xfrm>
              <a:off x="3913932" y="6127455"/>
              <a:ext cx="1042038" cy="31282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Phi FE #3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58A1631-D44B-AD45-B6E0-C7BC744E4BA5}"/>
                </a:ext>
              </a:extLst>
            </p:cNvPr>
            <p:cNvSpPr/>
            <p:nvPr/>
          </p:nvSpPr>
          <p:spPr>
            <a:xfrm>
              <a:off x="5117090" y="6127454"/>
              <a:ext cx="1042038" cy="31282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Phi FE #4</a:t>
              </a:r>
            </a:p>
          </p:txBody>
        </p:sp>
      </p:grpSp>
      <p:sp>
        <p:nvSpPr>
          <p:cNvPr id="19" name="TextBox 14">
            <a:extLst>
              <a:ext uri="{FF2B5EF4-FFF2-40B4-BE49-F238E27FC236}">
                <a16:creationId xmlns:a16="http://schemas.microsoft.com/office/drawing/2014/main" id="{C28EF5C8-7E84-1B48-8A1E-2DACF0477436}"/>
              </a:ext>
            </a:extLst>
          </p:cNvPr>
          <p:cNvSpPr txBox="1"/>
          <p:nvPr/>
        </p:nvSpPr>
        <p:spPr>
          <a:xfrm>
            <a:off x="1401041" y="1443393"/>
            <a:ext cx="286505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Eta panel below the gap, facing positive HV side</a:t>
            </a:r>
          </a:p>
          <a:p>
            <a:r>
              <a:rPr lang="en-US" dirty="0"/>
              <a:t>Phi panel above the gap, facing the GND side</a:t>
            </a:r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93D3B5F0-D7BA-2E42-A7E3-CD826DC4AE20}"/>
              </a:ext>
            </a:extLst>
          </p:cNvPr>
          <p:cNvSpPr/>
          <p:nvPr/>
        </p:nvSpPr>
        <p:spPr>
          <a:xfrm>
            <a:off x="1199599" y="4559502"/>
            <a:ext cx="4606073" cy="97973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FB7A30F6-5102-D94C-8319-67D5EB02F7AB}"/>
              </a:ext>
            </a:extLst>
          </p:cNvPr>
          <p:cNvSpPr/>
          <p:nvPr/>
        </p:nvSpPr>
        <p:spPr>
          <a:xfrm>
            <a:off x="5597517" y="4618728"/>
            <a:ext cx="4606073" cy="97973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CEA0092-9FDB-B24D-B70A-46E628A7C9FC}"/>
              </a:ext>
            </a:extLst>
          </p:cNvPr>
          <p:cNvSpPr/>
          <p:nvPr/>
        </p:nvSpPr>
        <p:spPr>
          <a:xfrm rot="5400000">
            <a:off x="7323921" y="2988672"/>
            <a:ext cx="4606073" cy="97973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3">
            <a:extLst>
              <a:ext uri="{FF2B5EF4-FFF2-40B4-BE49-F238E27FC236}">
                <a16:creationId xmlns:a16="http://schemas.microsoft.com/office/drawing/2014/main" id="{CC47FE58-BC09-9F49-8D2B-E71AE14F7DBC}"/>
              </a:ext>
            </a:extLst>
          </p:cNvPr>
          <p:cNvCxnSpPr/>
          <p:nvPr/>
        </p:nvCxnSpPr>
        <p:spPr>
          <a:xfrm flipV="1">
            <a:off x="873764" y="4161368"/>
            <a:ext cx="0" cy="224868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4">
            <a:extLst>
              <a:ext uri="{FF2B5EF4-FFF2-40B4-BE49-F238E27FC236}">
                <a16:creationId xmlns:a16="http://schemas.microsoft.com/office/drawing/2014/main" id="{1670C1B3-06A7-EB4B-926A-D805A844B2DD}"/>
              </a:ext>
            </a:extLst>
          </p:cNvPr>
          <p:cNvCxnSpPr>
            <a:cxnSpLocks/>
          </p:cNvCxnSpPr>
          <p:nvPr/>
        </p:nvCxnSpPr>
        <p:spPr>
          <a:xfrm>
            <a:off x="1109392" y="6542376"/>
            <a:ext cx="3647983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E5D108B5-D13F-F746-81E1-DDBB0495294A}"/>
              </a:ext>
            </a:extLst>
          </p:cNvPr>
          <p:cNvSpPr txBox="1"/>
          <p:nvPr/>
        </p:nvSpPr>
        <p:spPr>
          <a:xfrm>
            <a:off x="1694108" y="4746531"/>
            <a:ext cx="357368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Scintillator (for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trigger)</a:t>
            </a:r>
          </a:p>
          <a:p>
            <a:r>
              <a:rPr lang="zh-CN" altLang="en-US" dirty="0">
                <a:solidFill>
                  <a:schemeClr val="bg1"/>
                </a:solidFill>
              </a:rPr>
              <a:t>0.</a:t>
            </a:r>
            <a:r>
              <a:rPr lang="en-US" altLang="zh-CN" dirty="0">
                <a:solidFill>
                  <a:schemeClr val="bg1"/>
                </a:solidFill>
              </a:rPr>
              <a:t>8</a:t>
            </a:r>
            <a:r>
              <a:rPr lang="zh-CN" altLang="en-US" dirty="0">
                <a:solidFill>
                  <a:schemeClr val="bg1"/>
                </a:solidFill>
              </a:rPr>
              <a:t>m * 0.</a:t>
            </a:r>
            <a:r>
              <a:rPr lang="en-US" altLang="zh-CN" dirty="0">
                <a:solidFill>
                  <a:schemeClr val="bg1"/>
                </a:solidFill>
              </a:rPr>
              <a:t>2</a:t>
            </a:r>
            <a:r>
              <a:rPr lang="zh-CN" altLang="en-US" dirty="0">
                <a:solidFill>
                  <a:schemeClr val="bg1"/>
                </a:solidFill>
              </a:rPr>
              <a:t>m   </a:t>
            </a:r>
            <a:r>
              <a:rPr lang="en" altLang="zh-CN" dirty="0">
                <a:solidFill>
                  <a:schemeClr val="bg1"/>
                </a:solidFill>
              </a:rPr>
              <a:t>Covering 32 channels</a:t>
            </a:r>
            <a:endParaRPr lang="zh-CN" altLang="en-US" dirty="0">
              <a:solidFill>
                <a:schemeClr val="bg1"/>
              </a:solidFill>
            </a:endParaRPr>
          </a:p>
          <a:p>
            <a:endParaRPr kumimoji="1" lang="zh-CN" altLang="en-US" dirty="0">
              <a:solidFill>
                <a:schemeClr val="bg1"/>
              </a:solidFill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372911AE-CE08-7C43-8ADC-A05BB5ADCC85}"/>
              </a:ext>
            </a:extLst>
          </p:cNvPr>
          <p:cNvSpPr txBox="1"/>
          <p:nvPr/>
        </p:nvSpPr>
        <p:spPr>
          <a:xfrm>
            <a:off x="5267793" y="2273706"/>
            <a:ext cx="36148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>
                <a:solidFill>
                  <a:schemeClr val="bg1"/>
                </a:solidFill>
              </a:rPr>
              <a:t>RPC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Singlet (for testing)</a:t>
            </a:r>
          </a:p>
          <a:p>
            <a:r>
              <a:rPr kumimoji="1" lang="en-US" altLang="zh-CN" dirty="0">
                <a:solidFill>
                  <a:schemeClr val="bg1"/>
                </a:solidFill>
              </a:rPr>
              <a:t>1.8m * 1m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large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r>
              <a:rPr kumimoji="1" lang="en-US" altLang="zh-CN" dirty="0">
                <a:solidFill>
                  <a:schemeClr val="bg1"/>
                </a:solidFill>
              </a:rPr>
              <a:t>area</a:t>
            </a:r>
            <a:r>
              <a:rPr kumimoji="1" lang="zh-CN" altLang="en-US" dirty="0">
                <a:solidFill>
                  <a:schemeClr val="bg1"/>
                </a:solidFill>
              </a:rPr>
              <a:t> </a:t>
            </a:r>
            <a:endParaRPr kumimoji="1" lang="en-US" altLang="zh-CN" dirty="0">
              <a:solidFill>
                <a:schemeClr val="bg1"/>
              </a:solidFill>
            </a:endParaRPr>
          </a:p>
          <a:p>
            <a:r>
              <a:rPr kumimoji="1" lang="en-US" altLang="zh-CN" dirty="0">
                <a:solidFill>
                  <a:schemeClr val="bg1"/>
                </a:solidFill>
              </a:rPr>
              <a:t>64 (Phi) + 32 (Eta) channels</a:t>
            </a:r>
            <a:endParaRPr kumimoji="1" lang="zh-CN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5300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8918E-38DD-454E-B7CE-D543DB967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56A8B-F770-4E2A-8502-88F7CD899F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INTRODUCTION</a:t>
            </a:r>
          </a:p>
          <a:p>
            <a:pPr lvl="1"/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ATLAS</a:t>
            </a:r>
            <a:r>
              <a:rPr lang="zh-CN" altLang="en-US" dirty="0"/>
              <a:t> </a:t>
            </a:r>
            <a:r>
              <a:rPr lang="en-US" altLang="zh-CN" dirty="0"/>
              <a:t>RPC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</a:p>
          <a:p>
            <a:pPr lvl="1"/>
            <a:r>
              <a:rPr lang="en-US" altLang="zh-CN" dirty="0"/>
              <a:t>Current RPC systems of the ATLAS detector and the Limitations</a:t>
            </a:r>
          </a:p>
          <a:p>
            <a:pPr lvl="1"/>
            <a:r>
              <a:rPr lang="en-US" altLang="zh-CN" dirty="0"/>
              <a:t>Upgrades of RPC detectors for HL-LHC</a:t>
            </a:r>
          </a:p>
          <a:p>
            <a:pPr lvl="1"/>
            <a:r>
              <a:rPr lang="en-US" altLang="zh-CN" dirty="0"/>
              <a:t>BIS78 and USTC-cluster’s responsibility</a:t>
            </a:r>
            <a:endParaRPr lang="en-US" b="1" dirty="0"/>
          </a:p>
          <a:p>
            <a:r>
              <a:rPr lang="en-US" b="1" dirty="0"/>
              <a:t>SINGLET ASSEMBLY</a:t>
            </a:r>
            <a:endParaRPr kumimoji="1" lang="en-US" altLang="zh-CN" dirty="0"/>
          </a:p>
          <a:p>
            <a:pPr lvl="1"/>
            <a:r>
              <a:rPr kumimoji="1" lang="en-US" altLang="zh-CN" dirty="0"/>
              <a:t>Gas gap training &amp; test</a:t>
            </a:r>
          </a:p>
          <a:p>
            <a:pPr lvl="1"/>
            <a:r>
              <a:rPr kumimoji="1" lang="en-US" altLang="zh-CN" dirty="0"/>
              <a:t>FE board soldering &amp; connectivity test</a:t>
            </a:r>
          </a:p>
          <a:p>
            <a:pPr lvl="1"/>
            <a:r>
              <a:rPr kumimoji="1" lang="en-US" altLang="zh-CN" dirty="0"/>
              <a:t>Assembly procedure</a:t>
            </a:r>
          </a:p>
          <a:p>
            <a:r>
              <a:rPr lang="en-US" altLang="zh-CN" b="1" dirty="0"/>
              <a:t>TEST RESULTS</a:t>
            </a:r>
          </a:p>
          <a:p>
            <a:pPr lvl="1"/>
            <a:r>
              <a:rPr lang="en-US" altLang="zh-CN" dirty="0"/>
              <a:t>Experiment Setup </a:t>
            </a:r>
          </a:p>
          <a:p>
            <a:pPr lvl="1"/>
            <a:r>
              <a:rPr lang="en-US" altLang="zh-CN" dirty="0"/>
              <a:t>Efficiency-HV Curves</a:t>
            </a:r>
            <a:r>
              <a:rPr lang="zh-CN" altLang="en-US" dirty="0"/>
              <a:t>、</a:t>
            </a:r>
            <a:r>
              <a:rPr lang="en-US" altLang="zh-CN" dirty="0"/>
              <a:t>Cluster Size</a:t>
            </a:r>
            <a:r>
              <a:rPr lang="zh-CN" altLang="en-US" dirty="0"/>
              <a:t>、</a:t>
            </a:r>
            <a:r>
              <a:rPr lang="en-US" altLang="zh-CN" dirty="0"/>
              <a:t>Time Resolution</a:t>
            </a:r>
            <a:endParaRPr lang="en-US" b="1" dirty="0"/>
          </a:p>
          <a:p>
            <a:r>
              <a:rPr lang="en-US" b="1" dirty="0"/>
              <a:t>CONCLUSION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F4AF0D-2DC0-47BD-8613-CCFFF9524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21/</a:t>
            </a:r>
            <a:r>
              <a:rPr lang="en-US" altLang="zh-CN" dirty="0"/>
              <a:t>10/28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2B40B5-43A6-4A7E-8964-9612CC767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D6AC-2ADA-4471-91EE-7DCB695E1A92}" type="slidenum">
              <a:rPr lang="en-US" smtClean="0"/>
              <a:t>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92F549-387C-470B-8487-A978FA57A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33927552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A8823-0FF9-45E3-AEF6-FBFE5D5DB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 of signal transmission and data</a:t>
            </a:r>
            <a:r>
              <a:rPr lang="zh-CN" altLang="en-US" dirty="0"/>
              <a:t> </a:t>
            </a:r>
            <a:r>
              <a:rPr lang="en-US" altLang="zh-CN" dirty="0"/>
              <a:t>taking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30DEB3-CF14-403E-98C3-05EE88425A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781" y="713222"/>
            <a:ext cx="6642961" cy="5740277"/>
          </a:xfrm>
        </p:spPr>
        <p:txBody>
          <a:bodyPr>
            <a:normAutofit/>
          </a:bodyPr>
          <a:lstStyle/>
          <a:p>
            <a:r>
              <a:rPr lang="en-US" altLang="zh-CN" dirty="0"/>
              <a:t>RPC</a:t>
            </a:r>
          </a:p>
          <a:p>
            <a:pPr lvl="1"/>
            <a:r>
              <a:rPr lang="en-US" altLang="zh-CN" dirty="0"/>
              <a:t>Avalanche signal generate in the gas gap </a:t>
            </a:r>
          </a:p>
          <a:p>
            <a:pPr lvl="1"/>
            <a:r>
              <a:rPr lang="en-US" altLang="zh-CN" dirty="0"/>
              <a:t>Signals propagate along the readout strips</a:t>
            </a:r>
          </a:p>
          <a:p>
            <a:r>
              <a:rPr lang="en-US" altLang="zh-CN" dirty="0"/>
              <a:t>FE boards</a:t>
            </a:r>
          </a:p>
          <a:p>
            <a:pPr lvl="1"/>
            <a:r>
              <a:rPr lang="en-US" altLang="zh-CN" dirty="0"/>
              <a:t>Current signal </a:t>
            </a:r>
            <a:r>
              <a:rPr lang="en-US" altLang="zh-CN" dirty="0">
                <a:sym typeface="Wingdings" panose="05000000000000000000" pitchFamily="2" charset="2"/>
              </a:rPr>
              <a:t> (matching resistor)  voltage signal</a:t>
            </a:r>
          </a:p>
          <a:p>
            <a:pPr lvl="1"/>
            <a:r>
              <a:rPr lang="en-US" altLang="zh-CN" dirty="0">
                <a:sym typeface="Wingdings" panose="05000000000000000000" pitchFamily="2" charset="2"/>
              </a:rPr>
              <a:t>Amplification</a:t>
            </a:r>
          </a:p>
          <a:p>
            <a:pPr lvl="1"/>
            <a:r>
              <a:rPr lang="en-US" altLang="zh-CN" dirty="0">
                <a:sym typeface="Wingdings" panose="05000000000000000000" pitchFamily="2" charset="2"/>
              </a:rPr>
              <a:t>Discrimination</a:t>
            </a:r>
          </a:p>
          <a:p>
            <a:r>
              <a:rPr lang="en-US" altLang="zh-CN" dirty="0"/>
              <a:t>TDC</a:t>
            </a:r>
          </a:p>
          <a:p>
            <a:pPr lvl="1"/>
            <a:r>
              <a:rPr lang="en-US" altLang="zh-CN" dirty="0"/>
              <a:t>To record the time of rising and trailing edges</a:t>
            </a:r>
          </a:p>
          <a:p>
            <a:pPr lvl="1"/>
            <a:r>
              <a:rPr lang="en-US" altLang="zh-CN" dirty="0"/>
              <a:t>To convert digital signals to data</a:t>
            </a:r>
          </a:p>
          <a:p>
            <a:r>
              <a:rPr lang="en-US" altLang="zh-CN" dirty="0"/>
              <a:t>PC</a:t>
            </a:r>
          </a:p>
          <a:p>
            <a:pPr lvl="1"/>
            <a:r>
              <a:rPr lang="en-US" altLang="zh-CN" dirty="0"/>
              <a:t>To</a:t>
            </a:r>
            <a:r>
              <a:rPr lang="zh-CN" altLang="en-US" dirty="0"/>
              <a:t> </a:t>
            </a:r>
            <a:r>
              <a:rPr lang="en-US" altLang="zh-CN" dirty="0"/>
              <a:t>control TDC</a:t>
            </a:r>
          </a:p>
          <a:p>
            <a:pPr lvl="1"/>
            <a:r>
              <a:rPr lang="en-US" altLang="zh-CN" dirty="0"/>
              <a:t>Data storage onto disks</a:t>
            </a:r>
            <a:endParaRPr lang="en" altLang="zh-CN" dirty="0"/>
          </a:p>
          <a:p>
            <a:pPr lvl="1"/>
            <a:r>
              <a:rPr lang="en" altLang="zh-CN" dirty="0"/>
              <a:t>Data processing</a:t>
            </a:r>
            <a:endParaRPr lang="en-US" altLang="zh-C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27E10-7CB1-427D-AE02-A8E41ABFE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21/10/28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2F6570-88F1-44D7-BB2F-7F1C30DD6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Test Results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791B6A-F9D2-4CBD-9551-AD5C5F6B2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D6AC-2ADA-4471-91EE-7DCB695E1A92}" type="slidenum">
              <a:rPr lang="en-US" smtClean="0"/>
              <a:t>20</a:t>
            </a:fld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B6F96E4-2ABA-4C06-BB6B-78D118638FEB}"/>
              </a:ext>
            </a:extLst>
          </p:cNvPr>
          <p:cNvGrpSpPr/>
          <p:nvPr/>
        </p:nvGrpSpPr>
        <p:grpSpPr>
          <a:xfrm>
            <a:off x="7044742" y="811869"/>
            <a:ext cx="4042516" cy="2695010"/>
            <a:chOff x="7197867" y="811839"/>
            <a:chExt cx="4042516" cy="269501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B863E13-C5AC-4BE9-B212-52A7D8B429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2478" b="12478"/>
            <a:stretch/>
          </p:blipFill>
          <p:spPr>
            <a:xfrm>
              <a:off x="7197867" y="811839"/>
              <a:ext cx="4042516" cy="269501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F603E64-8A3F-41A1-A7D3-9ECF7309FBA8}"/>
                </a:ext>
              </a:extLst>
            </p:cNvPr>
            <p:cNvSpPr txBox="1"/>
            <p:nvPr/>
          </p:nvSpPr>
          <p:spPr>
            <a:xfrm>
              <a:off x="8024609" y="972381"/>
              <a:ext cx="238903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RPC </a:t>
              </a:r>
              <a:r>
                <a:rPr lang="en-US" dirty="0">
                  <a:sym typeface="Wingdings" panose="05000000000000000000" pitchFamily="2" charset="2"/>
                </a:rPr>
                <a:t>(resistor)  FE</a:t>
              </a:r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22A1182-99B4-44F8-B9A2-314D15C76862}"/>
              </a:ext>
            </a:extLst>
          </p:cNvPr>
          <p:cNvGrpSpPr/>
          <p:nvPr/>
        </p:nvGrpSpPr>
        <p:grpSpPr>
          <a:xfrm>
            <a:off x="7044743" y="3652372"/>
            <a:ext cx="4042515" cy="2695010"/>
            <a:chOff x="6898087" y="1060142"/>
            <a:chExt cx="4042515" cy="2695010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57B24A2-DE8F-4A82-99BD-04D1E2A038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6" b="5556"/>
            <a:stretch/>
          </p:blipFill>
          <p:spPr>
            <a:xfrm>
              <a:off x="6898087" y="1060142"/>
              <a:ext cx="4042515" cy="269501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6DC8A10-7D60-4541-A3DD-77910CF1DFF1}"/>
                </a:ext>
              </a:extLst>
            </p:cNvPr>
            <p:cNvSpPr txBox="1"/>
            <p:nvPr/>
          </p:nvSpPr>
          <p:spPr>
            <a:xfrm>
              <a:off x="7481175" y="1126359"/>
              <a:ext cx="302009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ym typeface="Wingdings" panose="05000000000000000000" pitchFamily="2" charset="2"/>
                </a:rPr>
                <a:t>FE  (FFCLVDS)  TDC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9017376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4E9B33-C6AC-488A-934F-DA8B486EB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Efficiency-HV Curves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D38300-5FB0-4A78-A9BB-639DF03488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21/10/28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BA77B2-2E65-46C5-AB63-834268F9D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D6AC-2ADA-4471-91EE-7DCB695E1A92}" type="slidenum">
              <a:rPr lang="en-US" smtClean="0"/>
              <a:t>21</a:t>
            </a:fld>
            <a:endParaRPr lang="en-US"/>
          </a:p>
        </p:txBody>
      </p:sp>
      <p:pic>
        <p:nvPicPr>
          <p:cNvPr id="11" name="Picture 10" descr="Chart, line chart&#10;&#10;Description automatically generated">
            <a:extLst>
              <a:ext uri="{FF2B5EF4-FFF2-40B4-BE49-F238E27FC236}">
                <a16:creationId xmlns:a16="http://schemas.microsoft.com/office/drawing/2014/main" id="{D75C76E4-3937-427A-8BFF-87E9AE4743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57" y="1211907"/>
            <a:ext cx="3845920" cy="2755900"/>
          </a:xfrm>
          <a:prstGeom prst="rect">
            <a:avLst/>
          </a:prstGeom>
        </p:spPr>
      </p:pic>
      <p:pic>
        <p:nvPicPr>
          <p:cNvPr id="1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3075F857-F564-4C86-A51E-D585CB0D1E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0" y="1211907"/>
            <a:ext cx="3845920" cy="2755900"/>
          </a:xfrm>
          <a:prstGeom prst="rect">
            <a:avLst/>
          </a:prstGeom>
        </p:spPr>
      </p:pic>
      <p:pic>
        <p:nvPicPr>
          <p:cNvPr id="15" name="Picture 14" descr="Chart, line chart&#10;&#10;Description automatically generated">
            <a:extLst>
              <a:ext uri="{FF2B5EF4-FFF2-40B4-BE49-F238E27FC236}">
                <a16:creationId xmlns:a16="http://schemas.microsoft.com/office/drawing/2014/main" id="{880D7D68-16E9-4A0A-855F-C820408585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4222" y="1211907"/>
            <a:ext cx="3845920" cy="2755900"/>
          </a:xfrm>
          <a:prstGeom prst="rect">
            <a:avLst/>
          </a:prstGeom>
        </p:spPr>
      </p:pic>
      <p:pic>
        <p:nvPicPr>
          <p:cNvPr id="19" name="Picture 18" descr="Chart, line chart&#10;&#10;Description automatically generated">
            <a:extLst>
              <a:ext uri="{FF2B5EF4-FFF2-40B4-BE49-F238E27FC236}">
                <a16:creationId xmlns:a16="http://schemas.microsoft.com/office/drawing/2014/main" id="{8C2C5C69-395F-474F-BDEE-7EB681FDEA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55" y="3875483"/>
            <a:ext cx="3845920" cy="2755900"/>
          </a:xfrm>
          <a:prstGeom prst="rect">
            <a:avLst/>
          </a:prstGeom>
        </p:spPr>
      </p:pic>
      <p:pic>
        <p:nvPicPr>
          <p:cNvPr id="21" name="Picture 20" descr="Chart, line chart&#10;&#10;Description automatically generated">
            <a:extLst>
              <a:ext uri="{FF2B5EF4-FFF2-40B4-BE49-F238E27FC236}">
                <a16:creationId xmlns:a16="http://schemas.microsoft.com/office/drawing/2014/main" id="{832A3882-4659-40EA-B2E8-D6E6F3473C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040" y="3875483"/>
            <a:ext cx="3845920" cy="2755900"/>
          </a:xfrm>
          <a:prstGeom prst="rect">
            <a:avLst/>
          </a:prstGeom>
        </p:spPr>
      </p:pic>
      <p:pic>
        <p:nvPicPr>
          <p:cNvPr id="23" name="Picture 22" descr="Chart, line chart&#10;&#10;Description automatically generated">
            <a:extLst>
              <a:ext uri="{FF2B5EF4-FFF2-40B4-BE49-F238E27FC236}">
                <a16:creationId xmlns:a16="http://schemas.microsoft.com/office/drawing/2014/main" id="{00C96FC1-C6FD-4F4E-ADBB-58FF8F64BC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2727" y="3849078"/>
            <a:ext cx="3845920" cy="27559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2C6D339-D1A9-4446-BE46-4F31F4F6B4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Test Results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22D568B7-212E-A942-923F-BCC4561EBDB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1780" y="703730"/>
                <a:ext cx="11388437" cy="5740277"/>
              </a:xfrm>
            </p:spPr>
            <p:txBody>
              <a:bodyPr/>
              <a:lstStyle/>
              <a:p>
                <a:r>
                  <a:rPr lang="en-US" altLang="zh-CN" sz="2800" dirty="0"/>
                  <a:t> </a:t>
                </a:r>
                <a:r>
                  <a:rPr lang="en-US" altLang="zh-CN" sz="2400" dirty="0"/>
                  <a:t>Criteria: Efficiency &gt; 95%                     HV </a:t>
                </a:r>
                <a14:m>
                  <m:oMath xmlns:m="http://schemas.openxmlformats.org/officeDocument/2006/math">
                    <m:r>
                      <a:rPr lang="en-US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zh-CN" sz="2400" dirty="0"/>
                  <a:t>6200V</a:t>
                </a:r>
              </a:p>
            </p:txBody>
          </p:sp>
        </mc:Choice>
        <mc:Fallback xmlns="">
          <p:sp>
            <p:nvSpPr>
              <p:cNvPr id="14" name="Content Placeholder 2">
                <a:extLst>
                  <a:ext uri="{FF2B5EF4-FFF2-40B4-BE49-F238E27FC236}">
                    <a16:creationId xmlns:a16="http://schemas.microsoft.com/office/drawing/2014/main" id="{22D568B7-212E-A942-923F-BCC4561EBDB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1780" y="703730"/>
                <a:ext cx="11388437" cy="5740277"/>
              </a:xfrm>
              <a:blipFill>
                <a:blip r:embed="rId8"/>
                <a:stretch>
                  <a:fillRect l="-891" t="-88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直线连接符 7">
            <a:extLst>
              <a:ext uri="{FF2B5EF4-FFF2-40B4-BE49-F238E27FC236}">
                <a16:creationId xmlns:a16="http://schemas.microsoft.com/office/drawing/2014/main" id="{E5057A48-DD9B-B041-BFC5-58442F203788}"/>
              </a:ext>
            </a:extLst>
          </p:cNvPr>
          <p:cNvCxnSpPr>
            <a:cxnSpLocks/>
          </p:cNvCxnSpPr>
          <p:nvPr/>
        </p:nvCxnSpPr>
        <p:spPr>
          <a:xfrm flipH="1">
            <a:off x="798079" y="1517515"/>
            <a:ext cx="2791427" cy="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直线连接符 16">
            <a:extLst>
              <a:ext uri="{FF2B5EF4-FFF2-40B4-BE49-F238E27FC236}">
                <a16:creationId xmlns:a16="http://schemas.microsoft.com/office/drawing/2014/main" id="{495B599C-DDD5-2F40-908F-243730F5C45A}"/>
              </a:ext>
            </a:extLst>
          </p:cNvPr>
          <p:cNvCxnSpPr>
            <a:cxnSpLocks/>
          </p:cNvCxnSpPr>
          <p:nvPr/>
        </p:nvCxnSpPr>
        <p:spPr>
          <a:xfrm flipH="1">
            <a:off x="4786419" y="1536970"/>
            <a:ext cx="2791427" cy="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8" name="直线连接符 17">
            <a:extLst>
              <a:ext uri="{FF2B5EF4-FFF2-40B4-BE49-F238E27FC236}">
                <a16:creationId xmlns:a16="http://schemas.microsoft.com/office/drawing/2014/main" id="{728DD472-6E2C-9C43-8280-EA3D8A778ACC}"/>
              </a:ext>
            </a:extLst>
          </p:cNvPr>
          <p:cNvCxnSpPr>
            <a:cxnSpLocks/>
          </p:cNvCxnSpPr>
          <p:nvPr/>
        </p:nvCxnSpPr>
        <p:spPr>
          <a:xfrm flipH="1">
            <a:off x="8716394" y="1517515"/>
            <a:ext cx="2791427" cy="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0" name="直线连接符 19">
            <a:extLst>
              <a:ext uri="{FF2B5EF4-FFF2-40B4-BE49-F238E27FC236}">
                <a16:creationId xmlns:a16="http://schemas.microsoft.com/office/drawing/2014/main" id="{1B454795-BB6A-9545-9E16-EF66CA7E0D08}"/>
              </a:ext>
            </a:extLst>
          </p:cNvPr>
          <p:cNvCxnSpPr>
            <a:cxnSpLocks/>
          </p:cNvCxnSpPr>
          <p:nvPr/>
        </p:nvCxnSpPr>
        <p:spPr>
          <a:xfrm flipH="1">
            <a:off x="8716394" y="4143983"/>
            <a:ext cx="2791427" cy="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2" name="直线连接符 21">
            <a:extLst>
              <a:ext uri="{FF2B5EF4-FFF2-40B4-BE49-F238E27FC236}">
                <a16:creationId xmlns:a16="http://schemas.microsoft.com/office/drawing/2014/main" id="{87FEA206-863C-484A-BA69-F1380F4B9576}"/>
              </a:ext>
            </a:extLst>
          </p:cNvPr>
          <p:cNvCxnSpPr>
            <a:cxnSpLocks/>
          </p:cNvCxnSpPr>
          <p:nvPr/>
        </p:nvCxnSpPr>
        <p:spPr>
          <a:xfrm flipH="1">
            <a:off x="798078" y="4212078"/>
            <a:ext cx="2791427" cy="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24" name="直线连接符 23">
            <a:extLst>
              <a:ext uri="{FF2B5EF4-FFF2-40B4-BE49-F238E27FC236}">
                <a16:creationId xmlns:a16="http://schemas.microsoft.com/office/drawing/2014/main" id="{4B8533CA-C1C6-1940-89A5-252B6F979755}"/>
              </a:ext>
            </a:extLst>
          </p:cNvPr>
          <p:cNvCxnSpPr>
            <a:cxnSpLocks/>
          </p:cNvCxnSpPr>
          <p:nvPr/>
        </p:nvCxnSpPr>
        <p:spPr>
          <a:xfrm flipH="1">
            <a:off x="4786418" y="4143983"/>
            <a:ext cx="2791427" cy="0"/>
          </a:xfrm>
          <a:prstGeom prst="line">
            <a:avLst/>
          </a:prstGeom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13869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794AB1-699E-4AB3-8754-13A4D795E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 Size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9AB06-6366-4EAE-A0DC-A42563430B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781" y="713222"/>
            <a:ext cx="8336534" cy="5740277"/>
          </a:xfrm>
        </p:spPr>
        <p:txBody>
          <a:bodyPr/>
          <a:lstStyle/>
          <a:p>
            <a:r>
              <a:rPr lang="en-US" dirty="0"/>
              <a:t>Definition:</a:t>
            </a:r>
          </a:p>
          <a:p>
            <a:pPr lvl="1"/>
            <a:r>
              <a:rPr lang="en-US" dirty="0"/>
              <a:t>The number of strips fired by the same incoming muon</a:t>
            </a:r>
          </a:p>
          <a:p>
            <a:r>
              <a:rPr lang="en-US" dirty="0"/>
              <a:t>Criteria: average cluster size &lt; 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89AAF6-F32D-47D1-A3B8-A8FB008F7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21/10/28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977B68-1B15-4A7C-B692-2282944E6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D6AC-2ADA-4471-91EE-7DCB695E1A92}" type="slidenum">
              <a:rPr lang="en-US" smtClean="0"/>
              <a:t>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03CBAA-D7A6-4311-B860-33D045153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Test Results</a:t>
            </a:r>
          </a:p>
        </p:txBody>
      </p:sp>
      <p:pic>
        <p:nvPicPr>
          <p:cNvPr id="9" name="Picture 8" descr="Chart, histogram, box and whisker chart&#10;&#10;Description automatically generated">
            <a:extLst>
              <a:ext uri="{FF2B5EF4-FFF2-40B4-BE49-F238E27FC236}">
                <a16:creationId xmlns:a16="http://schemas.microsoft.com/office/drawing/2014/main" id="{984D9F67-8DF2-45E1-9197-1238FB3932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1024" y="2350621"/>
            <a:ext cx="5179545" cy="3711546"/>
          </a:xfrm>
          <a:prstGeom prst="rect">
            <a:avLst/>
          </a:prstGeom>
        </p:spPr>
      </p:pic>
      <p:pic>
        <p:nvPicPr>
          <p:cNvPr id="11" name="Picture 10" descr="Chart, histogram&#10;&#10;Description automatically generated">
            <a:extLst>
              <a:ext uri="{FF2B5EF4-FFF2-40B4-BE49-F238E27FC236}">
                <a16:creationId xmlns:a16="http://schemas.microsoft.com/office/drawing/2014/main" id="{EADF29D8-EE0D-4FF4-A310-B84AFDBB37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33" y="2350621"/>
            <a:ext cx="5179545" cy="3711546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B0E0D3F-F2B1-074D-86EB-4DF00AAA9776}"/>
              </a:ext>
            </a:extLst>
          </p:cNvPr>
          <p:cNvSpPr txBox="1"/>
          <p:nvPr/>
        </p:nvSpPr>
        <p:spPr>
          <a:xfrm>
            <a:off x="2887081" y="5877501"/>
            <a:ext cx="1343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Phi panel </a:t>
            </a:r>
            <a:endParaRPr kumimoji="1"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4F730378-16B6-E241-AFCC-D33270947076}"/>
              </a:ext>
            </a:extLst>
          </p:cNvPr>
          <p:cNvSpPr txBox="1"/>
          <p:nvPr/>
        </p:nvSpPr>
        <p:spPr>
          <a:xfrm>
            <a:off x="8738315" y="5927549"/>
            <a:ext cx="13433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dirty="0"/>
              <a:t>Eta panel 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2686601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4B772-6427-4EE4-81CA-E4486F3E04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 Resolution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1CC016B-78AD-47B8-B2A8-4E1F3E4EDAC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𝑇𝑜𝐹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)/</m:t>
                    </m:r>
                    <m:rad>
                      <m:radPr>
                        <m:degHide m:val="on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endParaRPr lang="en-US" dirty="0"/>
              </a:p>
              <a:p>
                <a:r>
                  <a:rPr lang="en-US" altLang="zh-CN" dirty="0"/>
                  <a:t>HV = 6200 V</a:t>
                </a:r>
              </a:p>
              <a:p>
                <a:r>
                  <a:rPr lang="en-US" dirty="0"/>
                  <a:t>Including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dirty="0"/>
                  <a:t> from TDC, cables and FE boards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1CC016B-78AD-47B8-B2A8-4E1F3E4EDAC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8B00A6-C035-42BD-8399-9165C8E92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21/10/28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170F72-4A30-4857-A5D1-608AA00DB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D6AC-2ADA-4471-91EE-7DCB695E1A92}" type="slidenum">
              <a:rPr lang="en-US" smtClean="0"/>
              <a:t>23</a:t>
            </a:fld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E4E9F00-39B3-4FA9-A2B6-0554BC28A5F5}"/>
              </a:ext>
            </a:extLst>
          </p:cNvPr>
          <p:cNvGrpSpPr/>
          <p:nvPr/>
        </p:nvGrpSpPr>
        <p:grpSpPr>
          <a:xfrm>
            <a:off x="571096" y="2688727"/>
            <a:ext cx="5253824" cy="3764772"/>
            <a:chOff x="640946" y="2688727"/>
            <a:chExt cx="5253824" cy="3764772"/>
          </a:xfrm>
        </p:grpSpPr>
        <p:pic>
          <p:nvPicPr>
            <p:cNvPr id="7" name="Picture 6" descr="Chart, histogram&#10;&#10;Description automatically generated">
              <a:extLst>
                <a:ext uri="{FF2B5EF4-FFF2-40B4-BE49-F238E27FC236}">
                  <a16:creationId xmlns:a16="http://schemas.microsoft.com/office/drawing/2014/main" id="{2FF29C8A-9301-4583-AE14-75BB5710E2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946" y="2688727"/>
              <a:ext cx="5253824" cy="3764772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F3B5166-8D96-4245-88CC-F2D0E91718F1}"/>
                </a:ext>
              </a:extLst>
            </p:cNvPr>
            <p:cNvSpPr txBox="1"/>
            <p:nvPr/>
          </p:nvSpPr>
          <p:spPr>
            <a:xfrm>
              <a:off x="3333750" y="3009900"/>
              <a:ext cx="5427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Phi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09814D4-87EF-4E27-8746-86103FB5ABD4}"/>
              </a:ext>
            </a:extLst>
          </p:cNvPr>
          <p:cNvGrpSpPr/>
          <p:nvPr/>
        </p:nvGrpSpPr>
        <p:grpSpPr>
          <a:xfrm>
            <a:off x="6180657" y="2688727"/>
            <a:ext cx="5253824" cy="3764772"/>
            <a:chOff x="6215582" y="2688727"/>
            <a:chExt cx="5253824" cy="3764772"/>
          </a:xfrm>
        </p:grpSpPr>
        <p:pic>
          <p:nvPicPr>
            <p:cNvPr id="9" name="Picture 8" descr="Chart, histogram&#10;&#10;Description automatically generated">
              <a:extLst>
                <a:ext uri="{FF2B5EF4-FFF2-40B4-BE49-F238E27FC236}">
                  <a16:creationId xmlns:a16="http://schemas.microsoft.com/office/drawing/2014/main" id="{CE3541C3-D9A2-49DE-8042-8E8E9EBD4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5582" y="2688727"/>
              <a:ext cx="5253824" cy="376477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6636899-17C8-4760-9B7C-ED7299438DFD}"/>
                </a:ext>
              </a:extLst>
            </p:cNvPr>
            <p:cNvSpPr txBox="1"/>
            <p:nvPr/>
          </p:nvSpPr>
          <p:spPr>
            <a:xfrm>
              <a:off x="8899644" y="3009900"/>
              <a:ext cx="5427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Eta</a:t>
              </a:r>
            </a:p>
          </p:txBody>
        </p: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9C8069-CB20-43B9-B0DA-31E1DC281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Test Results</a:t>
            </a:r>
          </a:p>
        </p:txBody>
      </p:sp>
    </p:spTree>
    <p:extLst>
      <p:ext uri="{BB962C8B-B14F-4D97-AF65-F5344CB8AC3E}">
        <p14:creationId xmlns:p14="http://schemas.microsoft.com/office/powerpoint/2010/main" val="10797728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E10165-5B05-D440-87BB-7242B996F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CONTENT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EF8132A-CF06-D947-A314-30627625E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1" dirty="0">
                <a:solidFill>
                  <a:schemeClr val="tx2">
                    <a:alpha val="20000"/>
                  </a:schemeClr>
                </a:solidFill>
              </a:rPr>
              <a:t>INTRODUTION</a:t>
            </a:r>
          </a:p>
          <a:p>
            <a:pPr lvl="1"/>
            <a:r>
              <a:rPr lang="en-US" altLang="zh-CN" dirty="0">
                <a:solidFill>
                  <a:schemeClr val="tx2">
                    <a:alpha val="20000"/>
                  </a:schemeClr>
                </a:solidFill>
              </a:rPr>
              <a:t>The</a:t>
            </a:r>
            <a:r>
              <a:rPr lang="zh-CN" altLang="en-US" dirty="0">
                <a:solidFill>
                  <a:schemeClr val="tx2">
                    <a:alpha val="2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tx2">
                    <a:alpha val="20000"/>
                  </a:schemeClr>
                </a:solidFill>
              </a:rPr>
              <a:t>ATLAS</a:t>
            </a:r>
            <a:r>
              <a:rPr lang="zh-CN" altLang="en-US" dirty="0">
                <a:solidFill>
                  <a:schemeClr val="tx2">
                    <a:alpha val="2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tx2">
                    <a:alpha val="20000"/>
                  </a:schemeClr>
                </a:solidFill>
              </a:rPr>
              <a:t>RPC model</a:t>
            </a:r>
          </a:p>
          <a:p>
            <a:pPr lvl="1"/>
            <a:r>
              <a:rPr lang="en-US" altLang="zh-CN" dirty="0">
                <a:solidFill>
                  <a:schemeClr val="tx2">
                    <a:alpha val="20000"/>
                  </a:schemeClr>
                </a:solidFill>
              </a:rPr>
              <a:t>Current RPC systems of the ATLAS detector and the Limitations</a:t>
            </a:r>
          </a:p>
          <a:p>
            <a:pPr lvl="1"/>
            <a:r>
              <a:rPr lang="en-US" altLang="zh-CN" dirty="0">
                <a:solidFill>
                  <a:schemeClr val="tx2">
                    <a:alpha val="20000"/>
                  </a:schemeClr>
                </a:solidFill>
              </a:rPr>
              <a:t>Upgrades of RPC detectors for HL-LHC</a:t>
            </a:r>
          </a:p>
          <a:p>
            <a:pPr lvl="1"/>
            <a:r>
              <a:rPr lang="en-US" altLang="zh-CN" dirty="0">
                <a:solidFill>
                  <a:schemeClr val="tx2">
                    <a:alpha val="20000"/>
                  </a:schemeClr>
                </a:solidFill>
              </a:rPr>
              <a:t>BIS78 and USTC-cluster’s responsibility</a:t>
            </a:r>
            <a:endParaRPr lang="en-US" altLang="zh-CN" b="1" dirty="0"/>
          </a:p>
          <a:p>
            <a:r>
              <a:rPr lang="en-US" altLang="zh-CN" b="1" dirty="0">
                <a:solidFill>
                  <a:schemeClr val="tx2">
                    <a:alpha val="20000"/>
                  </a:schemeClr>
                </a:solidFill>
              </a:rPr>
              <a:t>SINGLET ASSEMBLY</a:t>
            </a:r>
          </a:p>
          <a:p>
            <a:pPr lvl="1"/>
            <a:r>
              <a:rPr lang="en-US" altLang="zh-CN" dirty="0">
                <a:solidFill>
                  <a:schemeClr val="tx2">
                    <a:alpha val="20000"/>
                  </a:schemeClr>
                </a:solidFill>
              </a:rPr>
              <a:t>Gas gap training &amp; test</a:t>
            </a:r>
          </a:p>
          <a:p>
            <a:pPr lvl="1"/>
            <a:r>
              <a:rPr lang="en-US" altLang="zh-CN" dirty="0">
                <a:solidFill>
                  <a:schemeClr val="tx2">
                    <a:alpha val="20000"/>
                  </a:schemeClr>
                </a:solidFill>
              </a:rPr>
              <a:t>FE board soldering &amp; connectivity test</a:t>
            </a:r>
          </a:p>
          <a:p>
            <a:pPr lvl="1"/>
            <a:r>
              <a:rPr lang="en-US" altLang="zh-CN" dirty="0">
                <a:solidFill>
                  <a:schemeClr val="tx2">
                    <a:alpha val="20000"/>
                  </a:schemeClr>
                </a:solidFill>
              </a:rPr>
              <a:t>Assembly Procedure</a:t>
            </a:r>
          </a:p>
          <a:p>
            <a:r>
              <a:rPr lang="en-US" altLang="zh-CN" b="1" dirty="0">
                <a:solidFill>
                  <a:schemeClr val="tx2">
                    <a:alpha val="20000"/>
                  </a:schemeClr>
                </a:solidFill>
              </a:rPr>
              <a:t>TEST RESULTS</a:t>
            </a:r>
          </a:p>
          <a:p>
            <a:pPr lvl="1"/>
            <a:r>
              <a:rPr lang="en-US" altLang="zh-CN" dirty="0">
                <a:solidFill>
                  <a:schemeClr val="tx2">
                    <a:alpha val="20000"/>
                  </a:schemeClr>
                </a:solidFill>
              </a:rPr>
              <a:t>Experiment Setup</a:t>
            </a:r>
          </a:p>
          <a:p>
            <a:pPr lvl="1"/>
            <a:r>
              <a:rPr lang="en-US" altLang="zh-CN" dirty="0">
                <a:solidFill>
                  <a:schemeClr val="tx2">
                    <a:alpha val="20000"/>
                  </a:schemeClr>
                </a:solidFill>
              </a:rPr>
              <a:t>Efficiency-HV Curves</a:t>
            </a:r>
            <a:r>
              <a:rPr lang="zh-CN" altLang="en-US" dirty="0">
                <a:solidFill>
                  <a:schemeClr val="tx2">
                    <a:alpha val="20000"/>
                  </a:schemeClr>
                </a:solidFill>
              </a:rPr>
              <a:t>、</a:t>
            </a:r>
            <a:r>
              <a:rPr lang="en-US" altLang="zh-CN" dirty="0">
                <a:solidFill>
                  <a:schemeClr val="tx2">
                    <a:alpha val="20000"/>
                  </a:schemeClr>
                </a:solidFill>
              </a:rPr>
              <a:t>Cluster Size</a:t>
            </a:r>
            <a:r>
              <a:rPr lang="zh-CN" altLang="en-US" dirty="0">
                <a:solidFill>
                  <a:schemeClr val="tx2">
                    <a:alpha val="20000"/>
                  </a:schemeClr>
                </a:solidFill>
              </a:rPr>
              <a:t>、</a:t>
            </a:r>
            <a:r>
              <a:rPr lang="en-US" altLang="zh-CN" dirty="0">
                <a:solidFill>
                  <a:schemeClr val="tx2">
                    <a:alpha val="20000"/>
                  </a:schemeClr>
                </a:solidFill>
              </a:rPr>
              <a:t>Time Resolution</a:t>
            </a:r>
          </a:p>
          <a:p>
            <a:r>
              <a:rPr lang="en-US" altLang="zh-CN" b="1" dirty="0"/>
              <a:t>CONCLUSION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F4C760-1F58-974E-9B76-AB4FC8FA0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21/07/06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D352C5-A9BE-BE47-9114-9C67E2C3C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CAD1CA-EC79-4E42-8FF4-97C0C3FBE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D6AC-2ADA-4471-91EE-7DCB695E1A9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10180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56ADB-095A-40B7-8D47-EC21A6AE6F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9FBAD4-F2C0-4E43-8C8F-8AA48EC594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Four singlets assembled and tested</a:t>
            </a:r>
          </a:p>
          <a:p>
            <a:pPr lvl="1"/>
            <a:r>
              <a:rPr lang="en-US" dirty="0"/>
              <a:t>DAQ set up</a:t>
            </a:r>
          </a:p>
          <a:p>
            <a:pPr lvl="1"/>
            <a:r>
              <a:rPr lang="en-US" dirty="0"/>
              <a:t>Manuals written down</a:t>
            </a:r>
          </a:p>
          <a:p>
            <a:pPr lvl="1"/>
            <a:r>
              <a:rPr lang="en-US" dirty="0"/>
              <a:t>Data stored</a:t>
            </a:r>
          </a:p>
          <a:p>
            <a:pPr lvl="1"/>
            <a:r>
              <a:rPr lang="en-US" dirty="0"/>
              <a:t>Criteria reached</a:t>
            </a:r>
          </a:p>
          <a:p>
            <a:r>
              <a:rPr lang="en-US" altLang="zh-CN" dirty="0"/>
              <a:t>We have the assembly ability for the upcoming mass production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30C34-2D5B-4722-8290-0ADCC2A00D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21/07/06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420E51-9D12-4586-A6A5-E2E683A8C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Conclusion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A1E44-3CE2-410A-BB96-D3C114809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D6AC-2ADA-4471-91EE-7DCB695E1A92}" type="slidenum">
              <a:rPr lang="en-US" smtClean="0"/>
              <a:t>25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649E53-24BE-4DB1-85DF-47600541EC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5104" y="3429000"/>
            <a:ext cx="6291743" cy="274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4293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2670D-946A-433E-8AF4-551F1EDA2C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6347" y="1214438"/>
            <a:ext cx="10614991" cy="2387600"/>
          </a:xfrm>
        </p:spPr>
        <p:txBody>
          <a:bodyPr>
            <a:normAutofit/>
          </a:bodyPr>
          <a:lstStyle/>
          <a:p>
            <a:r>
              <a:rPr lang="en-US" altLang="zh-CN" dirty="0"/>
              <a:t>Thanks!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8605C6-20DE-4B6F-83EC-AB24E54EB0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DDC1A1-64C7-404E-95E6-C9895EED5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21/10/28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D6B7F7-6BE8-4D49-B232-D89C6993F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D6AC-2ADA-4471-91EE-7DCB695E1A9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366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E10165-5B05-D440-87BB-7242B996F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CONTENT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EF8132A-CF06-D947-A314-30627625E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b="1" dirty="0"/>
              <a:t>INTRODUCTION</a:t>
            </a:r>
          </a:p>
          <a:p>
            <a:pPr lvl="1"/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ATLAS</a:t>
            </a:r>
            <a:r>
              <a:rPr lang="zh-CN" altLang="en-US" dirty="0"/>
              <a:t> </a:t>
            </a:r>
            <a:r>
              <a:rPr lang="en-US" altLang="zh-CN" dirty="0"/>
              <a:t>RPC</a:t>
            </a:r>
            <a:r>
              <a:rPr lang="zh-CN" altLang="en-US" dirty="0"/>
              <a:t> </a:t>
            </a:r>
            <a:r>
              <a:rPr lang="en-US" altLang="zh-CN" dirty="0"/>
              <a:t>model</a:t>
            </a:r>
          </a:p>
          <a:p>
            <a:pPr lvl="1"/>
            <a:r>
              <a:rPr lang="en-US" altLang="zh-CN" dirty="0"/>
              <a:t>Current RPC systems of the ATLAS detector and the Limitations</a:t>
            </a:r>
          </a:p>
          <a:p>
            <a:pPr lvl="1"/>
            <a:r>
              <a:rPr lang="en-US" altLang="zh-CN" dirty="0"/>
              <a:t>Upgrades of RPC detectors for HL-LHC	</a:t>
            </a:r>
          </a:p>
          <a:p>
            <a:pPr lvl="1"/>
            <a:r>
              <a:rPr lang="en-US" altLang="zh-CN" dirty="0"/>
              <a:t>BIS78 and USTC-cluster’s responsibility</a:t>
            </a:r>
            <a:endParaRPr lang="en-US" altLang="zh-CN" b="1" dirty="0"/>
          </a:p>
          <a:p>
            <a:r>
              <a:rPr lang="en-US" altLang="zh-CN" b="1" dirty="0">
                <a:solidFill>
                  <a:schemeClr val="tx2">
                    <a:alpha val="20000"/>
                  </a:schemeClr>
                </a:solidFill>
              </a:rPr>
              <a:t>SINGLET ASSEMBLY</a:t>
            </a:r>
          </a:p>
          <a:p>
            <a:pPr lvl="1"/>
            <a:r>
              <a:rPr lang="en-US" altLang="zh-CN" dirty="0">
                <a:solidFill>
                  <a:schemeClr val="tx2">
                    <a:alpha val="20000"/>
                  </a:schemeClr>
                </a:solidFill>
              </a:rPr>
              <a:t>Gas gap training &amp; test</a:t>
            </a:r>
          </a:p>
          <a:p>
            <a:pPr lvl="1"/>
            <a:r>
              <a:rPr lang="en-US" altLang="zh-CN" dirty="0">
                <a:solidFill>
                  <a:schemeClr val="tx2">
                    <a:alpha val="20000"/>
                  </a:schemeClr>
                </a:solidFill>
              </a:rPr>
              <a:t>FE board soldering &amp; connectivity test</a:t>
            </a:r>
          </a:p>
          <a:p>
            <a:pPr lvl="1"/>
            <a:r>
              <a:rPr lang="en-US" altLang="zh-CN" dirty="0">
                <a:solidFill>
                  <a:schemeClr val="tx2">
                    <a:alpha val="20000"/>
                  </a:schemeClr>
                </a:solidFill>
              </a:rPr>
              <a:t>Assembly procedure</a:t>
            </a:r>
          </a:p>
          <a:p>
            <a:r>
              <a:rPr lang="en-US" altLang="zh-CN" b="1" dirty="0">
                <a:solidFill>
                  <a:schemeClr val="tx2">
                    <a:alpha val="20000"/>
                  </a:schemeClr>
                </a:solidFill>
              </a:rPr>
              <a:t>TEST RESULTS</a:t>
            </a:r>
          </a:p>
          <a:p>
            <a:pPr lvl="1"/>
            <a:r>
              <a:rPr lang="en-US" altLang="zh-CN" dirty="0">
                <a:solidFill>
                  <a:schemeClr val="tx2">
                    <a:alpha val="20000"/>
                  </a:schemeClr>
                </a:solidFill>
              </a:rPr>
              <a:t>Experiment Setup</a:t>
            </a:r>
          </a:p>
          <a:p>
            <a:pPr lvl="1"/>
            <a:r>
              <a:rPr lang="en-US" altLang="zh-CN" dirty="0">
                <a:solidFill>
                  <a:schemeClr val="tx2">
                    <a:alpha val="20000"/>
                  </a:schemeClr>
                </a:solidFill>
              </a:rPr>
              <a:t>Efficiency-HV Curves</a:t>
            </a:r>
            <a:r>
              <a:rPr lang="zh-CN" altLang="en-US" dirty="0">
                <a:solidFill>
                  <a:schemeClr val="tx2">
                    <a:alpha val="20000"/>
                  </a:schemeClr>
                </a:solidFill>
              </a:rPr>
              <a:t>、</a:t>
            </a:r>
            <a:r>
              <a:rPr lang="en-US" altLang="zh-CN" dirty="0">
                <a:solidFill>
                  <a:schemeClr val="tx2">
                    <a:alpha val="20000"/>
                  </a:schemeClr>
                </a:solidFill>
              </a:rPr>
              <a:t>Cluster Size</a:t>
            </a:r>
            <a:r>
              <a:rPr lang="zh-CN" altLang="en-US" dirty="0">
                <a:solidFill>
                  <a:schemeClr val="tx2">
                    <a:alpha val="20000"/>
                  </a:schemeClr>
                </a:solidFill>
              </a:rPr>
              <a:t>、</a:t>
            </a:r>
            <a:r>
              <a:rPr lang="en-US" altLang="zh-CN" dirty="0">
                <a:solidFill>
                  <a:schemeClr val="tx2">
                    <a:alpha val="20000"/>
                  </a:schemeClr>
                </a:solidFill>
              </a:rPr>
              <a:t>Time Resolution</a:t>
            </a:r>
          </a:p>
          <a:p>
            <a:r>
              <a:rPr lang="en-US" altLang="zh-CN" b="1" dirty="0">
                <a:solidFill>
                  <a:schemeClr val="tx2">
                    <a:alpha val="20000"/>
                  </a:schemeClr>
                </a:solidFill>
              </a:rPr>
              <a:t>CONCLUSION</a:t>
            </a:r>
          </a:p>
          <a:p>
            <a:endParaRPr kumimoji="1"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F4C760-1F58-974E-9B76-AB4FC8FA0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21/10/28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D352C5-A9BE-BE47-9114-9C67E2C3C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Introduction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CAD1CA-EC79-4E42-8FF4-97C0C3FBE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D6AC-2ADA-4471-91EE-7DCB695E1A9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427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Picture 117">
            <a:extLst>
              <a:ext uri="{FF2B5EF4-FFF2-40B4-BE49-F238E27FC236}">
                <a16:creationId xmlns:a16="http://schemas.microsoft.com/office/drawing/2014/main" id="{D8AD6A73-CA13-4E4E-90D5-B3F1E0BA7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583101" y="1240953"/>
            <a:ext cx="296068" cy="270390"/>
          </a:xfrm>
          <a:prstGeom prst="rect">
            <a:avLst/>
          </a:prstGeom>
        </p:spPr>
      </p:pic>
      <p:pic>
        <p:nvPicPr>
          <p:cNvPr id="120" name="Picture 119">
            <a:extLst>
              <a:ext uri="{FF2B5EF4-FFF2-40B4-BE49-F238E27FC236}">
                <a16:creationId xmlns:a16="http://schemas.microsoft.com/office/drawing/2014/main" id="{5D794C2B-F52B-450E-9207-26E4E8668C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1286120" y="1236496"/>
            <a:ext cx="296068" cy="270390"/>
          </a:xfrm>
          <a:prstGeom prst="rect">
            <a:avLst/>
          </a:prstGeom>
        </p:spPr>
      </p:pic>
      <p:pic>
        <p:nvPicPr>
          <p:cNvPr id="121" name="Picture 120">
            <a:extLst>
              <a:ext uri="{FF2B5EF4-FFF2-40B4-BE49-F238E27FC236}">
                <a16:creationId xmlns:a16="http://schemas.microsoft.com/office/drawing/2014/main" id="{AC847BC1-65DD-4C3C-9A5F-6BFD57007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996745" y="1240953"/>
            <a:ext cx="296068" cy="270390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2085E612-E166-4B26-AC2D-91FB05DCD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699764" y="1236496"/>
            <a:ext cx="296068" cy="270390"/>
          </a:xfrm>
          <a:prstGeom prst="rect">
            <a:avLst/>
          </a:prstGeom>
        </p:spPr>
      </p:pic>
      <p:pic>
        <p:nvPicPr>
          <p:cNvPr id="123" name="Picture 122">
            <a:extLst>
              <a:ext uri="{FF2B5EF4-FFF2-40B4-BE49-F238E27FC236}">
                <a16:creationId xmlns:a16="http://schemas.microsoft.com/office/drawing/2014/main" id="{D27E7929-9A67-42EB-9A5E-6B13BB57B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414317" y="1245498"/>
            <a:ext cx="296068" cy="270390"/>
          </a:xfrm>
          <a:prstGeom prst="rect">
            <a:avLst/>
          </a:prstGeom>
        </p:spPr>
      </p:pic>
      <p:pic>
        <p:nvPicPr>
          <p:cNvPr id="124" name="Picture 123">
            <a:extLst>
              <a:ext uri="{FF2B5EF4-FFF2-40B4-BE49-F238E27FC236}">
                <a16:creationId xmlns:a16="http://schemas.microsoft.com/office/drawing/2014/main" id="{2BCEA35F-72D9-4707-B4DF-4EA77B651F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0117336" y="1241041"/>
            <a:ext cx="296068" cy="270390"/>
          </a:xfrm>
          <a:prstGeom prst="rect">
            <a:avLst/>
          </a:prstGeom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3526C5DA-612F-49BF-B661-BD0542576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827961" y="1245498"/>
            <a:ext cx="296068" cy="270390"/>
          </a:xfrm>
          <a:prstGeom prst="rect">
            <a:avLst/>
          </a:prstGeom>
        </p:spPr>
      </p:pic>
      <p:pic>
        <p:nvPicPr>
          <p:cNvPr id="126" name="Picture 125">
            <a:extLst>
              <a:ext uri="{FF2B5EF4-FFF2-40B4-BE49-F238E27FC236}">
                <a16:creationId xmlns:a16="http://schemas.microsoft.com/office/drawing/2014/main" id="{ECDC6235-A669-49FB-A952-2306A87452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530980" y="1241041"/>
            <a:ext cx="296068" cy="270390"/>
          </a:xfrm>
          <a:prstGeom prst="rect">
            <a:avLst/>
          </a:prstGeom>
        </p:spPr>
      </p:pic>
      <p:pic>
        <p:nvPicPr>
          <p:cNvPr id="127" name="Picture 126">
            <a:extLst>
              <a:ext uri="{FF2B5EF4-FFF2-40B4-BE49-F238E27FC236}">
                <a16:creationId xmlns:a16="http://schemas.microsoft.com/office/drawing/2014/main" id="{CB33AFC6-0F3A-4C6C-812A-3CA50F0AEA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9227056" y="1246688"/>
            <a:ext cx="296068" cy="270390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id="{98E38C72-7C9C-4D20-8831-81D00A0806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930075" y="1242231"/>
            <a:ext cx="296068" cy="270390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id="{8BE96F56-CB14-4CB9-94B4-3E6DEF153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640700" y="1246688"/>
            <a:ext cx="296068" cy="270390"/>
          </a:xfrm>
          <a:prstGeom prst="rect">
            <a:avLst/>
          </a:prstGeom>
        </p:spPr>
      </p:pic>
      <p:pic>
        <p:nvPicPr>
          <p:cNvPr id="130" name="Picture 129">
            <a:extLst>
              <a:ext uri="{FF2B5EF4-FFF2-40B4-BE49-F238E27FC236}">
                <a16:creationId xmlns:a16="http://schemas.microsoft.com/office/drawing/2014/main" id="{6068A26D-3738-4550-B4F0-74837D09DF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343719" y="1242231"/>
            <a:ext cx="296068" cy="270390"/>
          </a:xfrm>
          <a:prstGeom prst="rect">
            <a:avLst/>
          </a:prstGeom>
        </p:spPr>
      </p:pic>
      <p:pic>
        <p:nvPicPr>
          <p:cNvPr id="131" name="Picture 130">
            <a:extLst>
              <a:ext uri="{FF2B5EF4-FFF2-40B4-BE49-F238E27FC236}">
                <a16:creationId xmlns:a16="http://schemas.microsoft.com/office/drawing/2014/main" id="{D10163C8-B68C-4B4C-9A55-EF2BF39B5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058272" y="1251233"/>
            <a:ext cx="296068" cy="270390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2F2BE319-E5B5-461B-A7D2-03FB6702A0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761291" y="1246776"/>
            <a:ext cx="296068" cy="270390"/>
          </a:xfrm>
          <a:prstGeom prst="rect">
            <a:avLst/>
          </a:prstGeom>
        </p:spPr>
      </p:pic>
      <p:pic>
        <p:nvPicPr>
          <p:cNvPr id="133" name="Picture 132">
            <a:extLst>
              <a:ext uri="{FF2B5EF4-FFF2-40B4-BE49-F238E27FC236}">
                <a16:creationId xmlns:a16="http://schemas.microsoft.com/office/drawing/2014/main" id="{49A19992-34F7-4D22-9784-FAD721E4AD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471916" y="1251233"/>
            <a:ext cx="296068" cy="2703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F61AFE-68CC-45FE-8405-56E7BCC4E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ATLAS RPC model 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6DA7D-B331-40AB-B4CC-5B4061244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21/10/28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94AEBB-7731-44B0-B685-68257824F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D0471C-3FA2-4C82-8689-9A1DB4C40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FA821-DB46-47F1-8A40-5A3B65E32F9E}" type="slidenum">
              <a:rPr lang="en-US" smtClean="0"/>
              <a:t>4</a:t>
            </a:fld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E8B7ED4-031C-4AA6-AA80-8985FD5C97BC}"/>
              </a:ext>
            </a:extLst>
          </p:cNvPr>
          <p:cNvGrpSpPr/>
          <p:nvPr/>
        </p:nvGrpSpPr>
        <p:grpSpPr>
          <a:xfrm>
            <a:off x="181143" y="957155"/>
            <a:ext cx="5513436" cy="805038"/>
            <a:chOff x="6149283" y="1289433"/>
            <a:chExt cx="5513436" cy="80503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FF9CEE0-80BD-44C5-A526-32C166193ACC}"/>
                </a:ext>
              </a:extLst>
            </p:cNvPr>
            <p:cNvGrpSpPr/>
            <p:nvPr/>
          </p:nvGrpSpPr>
          <p:grpSpPr>
            <a:xfrm>
              <a:off x="6149283" y="1289433"/>
              <a:ext cx="5513436" cy="805038"/>
              <a:chOff x="6149283" y="1289433"/>
              <a:chExt cx="5513436" cy="805038"/>
            </a:xfrm>
          </p:grpSpPr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B0822105-F8FF-4A9D-BC09-A56A795F406B}"/>
                  </a:ext>
                </a:extLst>
              </p:cNvPr>
              <p:cNvSpPr/>
              <p:nvPr/>
            </p:nvSpPr>
            <p:spPr>
              <a:xfrm>
                <a:off x="8136923" y="2014153"/>
                <a:ext cx="729049" cy="80318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2A228ED-B6F8-4265-992D-020D2E8F4DD5}"/>
                  </a:ext>
                </a:extLst>
              </p:cNvPr>
              <p:cNvSpPr/>
              <p:nvPr/>
            </p:nvSpPr>
            <p:spPr>
              <a:xfrm>
                <a:off x="9335996" y="2014152"/>
                <a:ext cx="729049" cy="80318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286F84C5-ED4B-43C2-94BF-1C47CAB76953}"/>
                  </a:ext>
                </a:extLst>
              </p:cNvPr>
              <p:cNvSpPr/>
              <p:nvPr/>
            </p:nvSpPr>
            <p:spPr>
              <a:xfrm>
                <a:off x="10535069" y="2014152"/>
                <a:ext cx="729049" cy="80318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D256946B-A8A6-4C84-B1BB-4E7D1D5754C3}"/>
                  </a:ext>
                </a:extLst>
              </p:cNvPr>
              <p:cNvSpPr/>
              <p:nvPr/>
            </p:nvSpPr>
            <p:spPr>
              <a:xfrm>
                <a:off x="7992763" y="1502780"/>
                <a:ext cx="3669956" cy="513026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/>
                  <a:t>Readout panel</a:t>
                </a: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4091C4CA-0310-41CD-8363-7C5C9367A213}"/>
                  </a:ext>
                </a:extLst>
              </p:cNvPr>
              <p:cNvSpPr/>
              <p:nvPr/>
            </p:nvSpPr>
            <p:spPr>
              <a:xfrm>
                <a:off x="7992763" y="1423289"/>
                <a:ext cx="3669956" cy="78278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3932C33-E812-436A-B3C4-50B2636396D8}"/>
                  </a:ext>
                </a:extLst>
              </p:cNvPr>
              <p:cNvSpPr txBox="1"/>
              <p:nvPr/>
            </p:nvSpPr>
            <p:spPr>
              <a:xfrm>
                <a:off x="6149283" y="1646949"/>
                <a:ext cx="1313934" cy="307777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Readout strip</a:t>
                </a:r>
              </a:p>
            </p:txBody>
          </p: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759AFF8E-D64A-494E-B415-AC5400C55943}"/>
                  </a:ext>
                </a:extLst>
              </p:cNvPr>
              <p:cNvCxnSpPr>
                <a:cxnSpLocks/>
                <a:stCxn id="35" idx="1"/>
                <a:endCxn id="41" idx="3"/>
              </p:cNvCxnSpPr>
              <p:nvPr/>
            </p:nvCxnSpPr>
            <p:spPr>
              <a:xfrm flipH="1" flipV="1">
                <a:off x="7463217" y="1800838"/>
                <a:ext cx="673706" cy="253474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2BF5C1BD-0BB6-49DB-BA87-64638DF84554}"/>
                  </a:ext>
                </a:extLst>
              </p:cNvPr>
              <p:cNvSpPr txBox="1"/>
              <p:nvPr/>
            </p:nvSpPr>
            <p:spPr>
              <a:xfrm>
                <a:off x="6151371" y="1289433"/>
                <a:ext cx="1313934" cy="307777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Ground panel</a:t>
                </a:r>
              </a:p>
            </p:txBody>
          </p:sp>
        </p:grp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609E904F-1DA4-4B7D-9D92-4CA5F370E723}"/>
                </a:ext>
              </a:extLst>
            </p:cNvPr>
            <p:cNvCxnSpPr>
              <a:cxnSpLocks/>
              <a:stCxn id="40" idx="1"/>
              <a:endCxn id="49" idx="3"/>
            </p:cNvCxnSpPr>
            <p:nvPr/>
          </p:nvCxnSpPr>
          <p:spPr>
            <a:xfrm flipH="1" flipV="1">
              <a:off x="7465305" y="1443322"/>
              <a:ext cx="527458" cy="19106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AADB6C7-0E06-4675-91A0-08120A0C6CFD}"/>
              </a:ext>
            </a:extLst>
          </p:cNvPr>
          <p:cNvGrpSpPr/>
          <p:nvPr/>
        </p:nvGrpSpPr>
        <p:grpSpPr>
          <a:xfrm rot="10800000">
            <a:off x="2024735" y="3036411"/>
            <a:ext cx="3669956" cy="671182"/>
            <a:chOff x="7842586" y="3536457"/>
            <a:chExt cx="3669956" cy="671182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6C772610-5653-47B0-B676-6C1CB41C9CB2}"/>
                </a:ext>
              </a:extLst>
            </p:cNvPr>
            <p:cNvSpPr/>
            <p:nvPr/>
          </p:nvSpPr>
          <p:spPr>
            <a:xfrm>
              <a:off x="7842586" y="4127321"/>
              <a:ext cx="3669956" cy="80318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6239DBD2-4AD8-46A2-8ECD-B00385EAC646}"/>
                </a:ext>
              </a:extLst>
            </p:cNvPr>
            <p:cNvSpPr/>
            <p:nvPr/>
          </p:nvSpPr>
          <p:spPr>
            <a:xfrm rot="10800000">
              <a:off x="7842586" y="3615948"/>
              <a:ext cx="3669956" cy="513026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600" dirty="0"/>
                <a:t>Readout panel</a:t>
              </a:r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A6E754C5-390C-4B44-8E78-52D2F8B8AF17}"/>
                </a:ext>
              </a:extLst>
            </p:cNvPr>
            <p:cNvSpPr/>
            <p:nvPr/>
          </p:nvSpPr>
          <p:spPr>
            <a:xfrm>
              <a:off x="7842586" y="3536457"/>
              <a:ext cx="3669956" cy="78278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47860B7D-CCF3-4A1D-A8C1-6386E0A1A689}"/>
              </a:ext>
            </a:extLst>
          </p:cNvPr>
          <p:cNvGrpSpPr/>
          <p:nvPr/>
        </p:nvGrpSpPr>
        <p:grpSpPr>
          <a:xfrm>
            <a:off x="181143" y="1694457"/>
            <a:ext cx="5513845" cy="1281937"/>
            <a:chOff x="6148874" y="2019027"/>
            <a:chExt cx="5513845" cy="1281937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A628B0E6-FF45-4728-A383-2CEF90043F8B}"/>
                </a:ext>
              </a:extLst>
            </p:cNvPr>
            <p:cNvGrpSpPr/>
            <p:nvPr/>
          </p:nvGrpSpPr>
          <p:grpSpPr>
            <a:xfrm>
              <a:off x="6148874" y="2019027"/>
              <a:ext cx="5513845" cy="1281937"/>
              <a:chOff x="5839955" y="1629790"/>
              <a:chExt cx="5513845" cy="128193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B6D0DC5B-11D9-4A37-847B-ACAF7D8192F0}"/>
                  </a:ext>
                </a:extLst>
              </p:cNvPr>
              <p:cNvGrpSpPr/>
              <p:nvPr/>
            </p:nvGrpSpPr>
            <p:grpSpPr>
              <a:xfrm>
                <a:off x="7683844" y="1742302"/>
                <a:ext cx="3669956" cy="1165395"/>
                <a:chOff x="7488196" y="1624913"/>
                <a:chExt cx="3669956" cy="1165395"/>
              </a:xfrm>
            </p:grpSpPr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5F158008-820E-4525-9C59-8C2F4095C691}"/>
                    </a:ext>
                  </a:extLst>
                </p:cNvPr>
                <p:cNvSpPr/>
                <p:nvPr/>
              </p:nvSpPr>
              <p:spPr>
                <a:xfrm>
                  <a:off x="7488196" y="1810265"/>
                  <a:ext cx="3669956" cy="247135"/>
                </a:xfrm>
                <a:prstGeom prst="rect">
                  <a:avLst/>
                </a:prstGeom>
                <a:solidFill>
                  <a:srgbClr val="9D3413"/>
                </a:solidFill>
                <a:ln>
                  <a:solidFill>
                    <a:srgbClr val="9D3413"/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/>
                    <a:t>Medium-resistive electrode</a:t>
                  </a:r>
                </a:p>
              </p:txBody>
            </p:sp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46ADCD95-4F35-47A3-B69A-63F82AC62805}"/>
                    </a:ext>
                  </a:extLst>
                </p:cNvPr>
                <p:cNvSpPr/>
                <p:nvPr/>
              </p:nvSpPr>
              <p:spPr>
                <a:xfrm>
                  <a:off x="7488196" y="1717589"/>
                  <a:ext cx="3669956" cy="92676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68AF0D99-2E45-49A1-BB6E-7F886B47B2A8}"/>
                    </a:ext>
                  </a:extLst>
                </p:cNvPr>
                <p:cNvSpPr/>
                <p:nvPr/>
              </p:nvSpPr>
              <p:spPr>
                <a:xfrm>
                  <a:off x="7488196" y="1624913"/>
                  <a:ext cx="3669956" cy="92676"/>
                </a:xfrm>
                <a:prstGeom prst="rect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" name="Rectangle 9">
                  <a:extLst>
                    <a:ext uri="{FF2B5EF4-FFF2-40B4-BE49-F238E27FC236}">
                      <a16:creationId xmlns:a16="http://schemas.microsoft.com/office/drawing/2014/main" id="{8C90BB75-CBDF-449E-8BF5-30882A8ECCEA}"/>
                    </a:ext>
                  </a:extLst>
                </p:cNvPr>
                <p:cNvSpPr/>
                <p:nvPr/>
              </p:nvSpPr>
              <p:spPr>
                <a:xfrm>
                  <a:off x="7488196" y="2057400"/>
                  <a:ext cx="3669956" cy="278027"/>
                </a:xfrm>
                <a:prstGeom prst="rect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600" dirty="0"/>
                    <a:t>Working gas</a:t>
                  </a:r>
                </a:p>
              </p:txBody>
            </p: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95C7732E-7198-4601-B1FC-E25366A6D228}"/>
                    </a:ext>
                  </a:extLst>
                </p:cNvPr>
                <p:cNvSpPr/>
                <p:nvPr/>
              </p:nvSpPr>
              <p:spPr>
                <a:xfrm>
                  <a:off x="7488196" y="2341384"/>
                  <a:ext cx="3669956" cy="247135"/>
                </a:xfrm>
                <a:prstGeom prst="rect">
                  <a:avLst/>
                </a:prstGeom>
                <a:solidFill>
                  <a:srgbClr val="9D3413"/>
                </a:solidFill>
                <a:ln>
                  <a:solidFill>
                    <a:srgbClr val="9D3413"/>
                  </a:solidFill>
                </a:ln>
              </p:spPr>
              <p:style>
                <a:lnRef idx="2">
                  <a:schemeClr val="accent4">
                    <a:shade val="50000"/>
                  </a:schemeClr>
                </a:lnRef>
                <a:fillRef idx="1">
                  <a:schemeClr val="accent4"/>
                </a:fillRef>
                <a:effectRef idx="0">
                  <a:schemeClr val="accent4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3DAF2E47-F2C3-484E-AADC-BAD0ABAB579D}"/>
                    </a:ext>
                  </a:extLst>
                </p:cNvPr>
                <p:cNvSpPr/>
                <p:nvPr/>
              </p:nvSpPr>
              <p:spPr>
                <a:xfrm>
                  <a:off x="7488196" y="2594476"/>
                  <a:ext cx="3669956" cy="92676"/>
                </a:xfrm>
                <a:prstGeom prst="rect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BB4D7C49-BF16-4F39-BEC7-FB65F47B4175}"/>
                    </a:ext>
                  </a:extLst>
                </p:cNvPr>
                <p:cNvSpPr/>
                <p:nvPr/>
              </p:nvSpPr>
              <p:spPr>
                <a:xfrm>
                  <a:off x="7488196" y="2697632"/>
                  <a:ext cx="3669956" cy="92676"/>
                </a:xfrm>
                <a:prstGeom prst="rect">
                  <a:avLst/>
                </a:prstGeom>
              </p:spPr>
              <p:style>
                <a:lnRef idx="2">
                  <a:schemeClr val="accent3">
                    <a:shade val="50000"/>
                  </a:schemeClr>
                </a:lnRef>
                <a:fillRef idx="1">
                  <a:schemeClr val="accent3"/>
                </a:fillRef>
                <a:effectRef idx="0">
                  <a:schemeClr val="accent3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3D0A5E8-F4F1-4BE5-B038-DA2D7E05312A}"/>
                  </a:ext>
                </a:extLst>
              </p:cNvPr>
              <p:cNvSpPr txBox="1"/>
              <p:nvPr/>
            </p:nvSpPr>
            <p:spPr>
              <a:xfrm>
                <a:off x="5839955" y="1629790"/>
                <a:ext cx="1313934" cy="307777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Insulating layer</a:t>
                </a:r>
              </a:p>
            </p:txBody>
          </p: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FC1131BE-5D96-4742-9BB2-F5D819DA2753}"/>
                  </a:ext>
                </a:extLst>
              </p:cNvPr>
              <p:cNvCxnSpPr>
                <a:cxnSpLocks/>
                <a:stCxn id="9" idx="1"/>
                <a:endCxn id="18" idx="3"/>
              </p:cNvCxnSpPr>
              <p:nvPr/>
            </p:nvCxnSpPr>
            <p:spPr>
              <a:xfrm flipH="1" flipV="1">
                <a:off x="7153889" y="1783679"/>
                <a:ext cx="529955" cy="4961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>
                <a:extLst>
                  <a:ext uri="{FF2B5EF4-FFF2-40B4-BE49-F238E27FC236}">
                    <a16:creationId xmlns:a16="http://schemas.microsoft.com/office/drawing/2014/main" id="{6C2BF7E5-0228-40A1-86F4-CCE40F3A4DEE}"/>
                  </a:ext>
                </a:extLst>
              </p:cNvPr>
              <p:cNvCxnSpPr>
                <a:cxnSpLocks/>
                <a:stCxn id="12" idx="1"/>
                <a:endCxn id="30" idx="3"/>
              </p:cNvCxnSpPr>
              <p:nvPr/>
            </p:nvCxnSpPr>
            <p:spPr>
              <a:xfrm flipH="1" flipV="1">
                <a:off x="7158680" y="2757839"/>
                <a:ext cx="525164" cy="364"/>
              </a:xfrm>
              <a:prstGeom prst="straightConnector1">
                <a:avLst/>
              </a:prstGeom>
              <a:ln w="1905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5721646-0956-4F16-B59B-C468B2D31772}"/>
                  </a:ext>
                </a:extLst>
              </p:cNvPr>
              <p:cNvSpPr txBox="1"/>
              <p:nvPr/>
            </p:nvSpPr>
            <p:spPr>
              <a:xfrm>
                <a:off x="5844746" y="2603950"/>
                <a:ext cx="1313934" cy="307777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Graphite layer</a:t>
                </a:r>
              </a:p>
            </p:txBody>
          </p:sp>
          <p:sp>
            <p:nvSpPr>
              <p:cNvPr id="139" name="TextBox 138">
                <a:extLst>
                  <a:ext uri="{FF2B5EF4-FFF2-40B4-BE49-F238E27FC236}">
                    <a16:creationId xmlns:a16="http://schemas.microsoft.com/office/drawing/2014/main" id="{3EA6F4D9-476B-43FB-A485-D96A35A94A7E}"/>
                  </a:ext>
                </a:extLst>
              </p:cNvPr>
              <p:cNvSpPr txBox="1"/>
              <p:nvPr/>
            </p:nvSpPr>
            <p:spPr>
              <a:xfrm>
                <a:off x="6148135" y="2161414"/>
                <a:ext cx="1008528" cy="307777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dirty="0"/>
                  <a:t>Avalanche</a:t>
                </a:r>
                <a:endParaRPr lang="en-US" sz="1400" dirty="0"/>
              </a:p>
            </p:txBody>
          </p:sp>
        </p:grp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756F9F5B-4E09-442A-AC2B-10A3F777D78D}"/>
                </a:ext>
              </a:extLst>
            </p:cNvPr>
            <p:cNvSpPr/>
            <p:nvPr/>
          </p:nvSpPr>
          <p:spPr>
            <a:xfrm>
              <a:off x="10740512" y="2565683"/>
              <a:ext cx="741404" cy="261612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/>
                <a:t>Spacer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1" name="Table 71">
                <a:extLst>
                  <a:ext uri="{FF2B5EF4-FFF2-40B4-BE49-F238E27FC236}">
                    <a16:creationId xmlns:a16="http://schemas.microsoft.com/office/drawing/2014/main" id="{4431DF63-C003-4B46-801E-BA67398F3B3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05037605"/>
                  </p:ext>
                </p:extLst>
              </p:nvPr>
            </p:nvGraphicFramePr>
            <p:xfrm>
              <a:off x="3375111" y="4510558"/>
              <a:ext cx="5441778" cy="1854200"/>
            </p:xfrm>
            <a:graphic>
              <a:graphicData uri="http://schemas.openxmlformats.org/drawingml/2006/table">
                <a:tbl>
                  <a:tblPr firstRow="1" bandRow="1" bandCol="1">
                    <a:tableStyleId>{69012ECD-51FC-41F1-AA8D-1B2483CD663E}</a:tableStyleId>
                  </a:tblPr>
                  <a:tblGrid>
                    <a:gridCol w="1695808">
                      <a:extLst>
                        <a:ext uri="{9D8B030D-6E8A-4147-A177-3AD203B41FA5}">
                          <a16:colId xmlns:a16="http://schemas.microsoft.com/office/drawing/2014/main" val="1472373332"/>
                        </a:ext>
                      </a:extLst>
                    </a:gridCol>
                    <a:gridCol w="3745970">
                      <a:extLst>
                        <a:ext uri="{9D8B030D-6E8A-4147-A177-3AD203B41FA5}">
                          <a16:colId xmlns:a16="http://schemas.microsoft.com/office/drawing/2014/main" val="1824685960"/>
                        </a:ext>
                      </a:extLst>
                    </a:gridCol>
                  </a:tblGrid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Key parameters of current RPC detectors</a:t>
                          </a:r>
                        </a:p>
                      </a:txBody>
                      <a:tcPr>
                        <a:solidFill>
                          <a:srgbClr val="0074A7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9400265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Time resolution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1600" b="0" smtClean="0">
                                  <a:latin typeface="Cambria Math" panose="02040503050406030204" pitchFamily="18" charset="0"/>
                                </a:rPr>
                                <m:t>1.1 </m:t>
                              </m:r>
                            </m:oMath>
                          </a14:m>
                          <a:r>
                            <a:rPr lang="en-US" sz="1600" dirty="0"/>
                            <a:t>ns for gap</a:t>
                          </a:r>
                          <a:r>
                            <a:rPr lang="en-US" sz="1600" baseline="0" dirty="0"/>
                            <a:t> size = </a:t>
                          </a:r>
                          <a14:m>
                            <m:oMath xmlns:m="http://schemas.openxmlformats.org/officeDocument/2006/math">
                              <m:r>
                                <a:rPr lang="en-US" sz="1600" b="0" i="0" baseline="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1600" b="0" i="1" baseline="0" smtClean="0">
                                  <a:latin typeface="Cambria Math" panose="02040503050406030204" pitchFamily="18" charset="0"/>
                                </a:rPr>
                                <m:t>𝑚𝑚</m:t>
                              </m:r>
                            </m:oMath>
                          </a14:m>
                          <a:endParaRPr lang="en-US" sz="1600" b="0" baseline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744134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Spatial resolution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n-US" sz="1600" b="0" smtClean="0">
                                  <a:latin typeface="Cambria Math" panose="02040503050406030204" pitchFamily="18" charset="0"/>
                                </a:rPr>
                                <m:t>Pitch</m:t>
                              </m:r>
                              <m:r>
                                <a:rPr lang="en-US" sz="1600" b="0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1600" b="0" smtClean="0">
                                      <a:latin typeface="Cambria Math" panose="02040503050406030204" pitchFamily="18" charset="0"/>
                                    </a:rPr>
                                    <m:t>12</m:t>
                                  </m:r>
                                </m:e>
                              </m:rad>
                            </m:oMath>
                          </a14:m>
                          <a:r>
                            <a:rPr lang="en-US" sz="1600" dirty="0"/>
                            <a:t> or higher with weighted charge</a:t>
                          </a:r>
                          <a:endParaRPr lang="en-US" sz="160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0635511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Rate capacity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1600" b="0" smtClean="0">
                                  <a:latin typeface="Cambria Math" panose="02040503050406030204" pitchFamily="18" charset="0"/>
                                </a:rPr>
                                <m:t>100 </m:t>
                              </m:r>
                              <m:r>
                                <m:rPr>
                                  <m:sty m:val="p"/>
                                </m:rPr>
                                <a:rPr lang="en-US" sz="1600" b="0" smtClean="0">
                                  <a:latin typeface="Cambria Math" panose="02040503050406030204" pitchFamily="18" charset="0"/>
                                </a:rPr>
                                <m:t>Hz</m:t>
                              </m:r>
                              <m:r>
                                <a:rPr lang="en-US" sz="1600" b="0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sSup>
                                <m:sSupPr>
                                  <m:ctrlPr>
                                    <a:rPr lang="en-US" altLang="zh-CN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altLang="zh-CN" sz="1600" dirty="0" smtClean="0">
                                      <a:latin typeface="Cambria Math" panose="02040503050406030204" pitchFamily="18" charset="0"/>
                                    </a:rPr>
                                    <m:t>cm</m:t>
                                  </m:r>
                                </m:e>
                                <m:sup>
                                  <m:r>
                                    <a:rPr lang="en-US" altLang="zh-CN" sz="1600" b="0" dirty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600" dirty="0"/>
                            <a:t> for the</a:t>
                          </a:r>
                          <a:r>
                            <a:rPr lang="en-US" sz="1600" baseline="0" dirty="0"/>
                            <a:t> designed lifetime</a:t>
                          </a:r>
                          <a:endParaRPr lang="en-US" sz="160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2947925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Efficiency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r>
                                <a:rPr lang="en-US" sz="1600" b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~96%</m:t>
                              </m:r>
                            </m:oMath>
                          </a14:m>
                          <a:r>
                            <a:rPr lang="en-US" sz="160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1600" dirty="0"/>
                            <a:t>during ATLAS operation</a:t>
                          </a:r>
                          <a:endParaRPr lang="en-US" sz="1600" i="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9768231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71" name="Table 71">
                <a:extLst>
                  <a:ext uri="{FF2B5EF4-FFF2-40B4-BE49-F238E27FC236}">
                    <a16:creationId xmlns:a16="http://schemas.microsoft.com/office/drawing/2014/main" id="{4431DF63-C003-4B46-801E-BA67398F3B3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305037605"/>
                  </p:ext>
                </p:extLst>
              </p:nvPr>
            </p:nvGraphicFramePr>
            <p:xfrm>
              <a:off x="3375111" y="4510558"/>
              <a:ext cx="5441778" cy="1854200"/>
            </p:xfrm>
            <a:graphic>
              <a:graphicData uri="http://schemas.openxmlformats.org/drawingml/2006/table">
                <a:tbl>
                  <a:tblPr firstRow="1" bandRow="1" bandCol="1">
                    <a:tableStyleId>{69012ECD-51FC-41F1-AA8D-1B2483CD663E}</a:tableStyleId>
                  </a:tblPr>
                  <a:tblGrid>
                    <a:gridCol w="1695808">
                      <a:extLst>
                        <a:ext uri="{9D8B030D-6E8A-4147-A177-3AD203B41FA5}">
                          <a16:colId xmlns:a16="http://schemas.microsoft.com/office/drawing/2014/main" val="1472373332"/>
                        </a:ext>
                      </a:extLst>
                    </a:gridCol>
                    <a:gridCol w="3745970">
                      <a:extLst>
                        <a:ext uri="{9D8B030D-6E8A-4147-A177-3AD203B41FA5}">
                          <a16:colId xmlns:a16="http://schemas.microsoft.com/office/drawing/2014/main" val="1824685960"/>
                        </a:ext>
                      </a:extLst>
                    </a:gridCol>
                  </a:tblGrid>
                  <a:tr h="370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Key parameters of current RPC detectors</a:t>
                          </a:r>
                        </a:p>
                      </a:txBody>
                      <a:tcPr>
                        <a:solidFill>
                          <a:srgbClr val="0074A7"/>
                        </a:solid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9400265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Time resolution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45270" t="-106667" r="-338" b="-30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744134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Spatial resolution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45270" t="-213793" r="-338" b="-21379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635511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Rate capacity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45270" t="-303333" r="-338" b="-10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94792505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r>
                            <a:rPr lang="en-US" sz="1600" dirty="0"/>
                            <a:t>Efficiency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blipFill>
                          <a:blip r:embed="rId4"/>
                          <a:stretch>
                            <a:fillRect l="-45270" t="-417241" r="-338" b="-1034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97682318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53" name="Group 52">
            <a:extLst>
              <a:ext uri="{FF2B5EF4-FFF2-40B4-BE49-F238E27FC236}">
                <a16:creationId xmlns:a16="http://schemas.microsoft.com/office/drawing/2014/main" id="{FB9FBF8B-70F9-49E2-A796-E3EA512DFD1B}"/>
              </a:ext>
            </a:extLst>
          </p:cNvPr>
          <p:cNvGrpSpPr/>
          <p:nvPr/>
        </p:nvGrpSpPr>
        <p:grpSpPr>
          <a:xfrm>
            <a:off x="6898559" y="2589279"/>
            <a:ext cx="5112525" cy="1530115"/>
            <a:chOff x="1304830" y="1372460"/>
            <a:chExt cx="6468787" cy="1623687"/>
          </a:xfrm>
        </p:grpSpPr>
        <p:pic>
          <p:nvPicPr>
            <p:cNvPr id="58" name="Picture 57">
              <a:extLst>
                <a:ext uri="{FF2B5EF4-FFF2-40B4-BE49-F238E27FC236}">
                  <a16:creationId xmlns:a16="http://schemas.microsoft.com/office/drawing/2014/main" id="{1B12940C-6BE2-4E03-B626-B2FD0C565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215002" y="1599632"/>
              <a:ext cx="378219" cy="286925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206D928F-B9FF-42AB-BD05-182A2D82A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7110481" y="1909513"/>
              <a:ext cx="378219" cy="286925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C97DD6E5-E779-41FC-A82C-FED6D8AE2D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6983761" y="2203635"/>
              <a:ext cx="378219" cy="286925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F87F54ED-50E6-4A9E-8D1E-CD1303EED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flipH="1">
              <a:off x="6855353" y="2540931"/>
              <a:ext cx="378219" cy="286925"/>
            </a:xfrm>
            <a:prstGeom prst="rect">
              <a:avLst/>
            </a:prstGeom>
          </p:spPr>
        </p:pic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B3B0EC2E-1E59-48A6-AA41-AC25690F8BF1}"/>
                </a:ext>
              </a:extLst>
            </p:cNvPr>
            <p:cNvGrpSpPr/>
            <p:nvPr/>
          </p:nvGrpSpPr>
          <p:grpSpPr>
            <a:xfrm>
              <a:off x="1304830" y="1372460"/>
              <a:ext cx="6468787" cy="1623687"/>
              <a:chOff x="1304832" y="1372460"/>
              <a:chExt cx="6468787" cy="1623687"/>
            </a:xfrm>
          </p:grpSpPr>
          <p:grpSp>
            <p:nvGrpSpPr>
              <p:cNvPr id="70" name="Group 69">
                <a:extLst>
                  <a:ext uri="{FF2B5EF4-FFF2-40B4-BE49-F238E27FC236}">
                    <a16:creationId xmlns:a16="http://schemas.microsoft.com/office/drawing/2014/main" id="{682A5674-7383-4AF6-B807-65D2B0280C54}"/>
                  </a:ext>
                </a:extLst>
              </p:cNvPr>
              <p:cNvGrpSpPr/>
              <p:nvPr/>
            </p:nvGrpSpPr>
            <p:grpSpPr>
              <a:xfrm>
                <a:off x="1562057" y="1372460"/>
                <a:ext cx="6211562" cy="1623687"/>
                <a:chOff x="3396834" y="1372461"/>
                <a:chExt cx="6211562" cy="1623687"/>
              </a:xfrm>
            </p:grpSpPr>
            <p:sp>
              <p:nvSpPr>
                <p:cNvPr id="86" name="文本框 141">
                  <a:extLst>
                    <a:ext uri="{FF2B5EF4-FFF2-40B4-BE49-F238E27FC236}">
                      <a16:creationId xmlns:a16="http://schemas.microsoft.com/office/drawing/2014/main" id="{E637B106-A167-43B4-B012-29F8CE28AE4F}"/>
                    </a:ext>
                  </a:extLst>
                </p:cNvPr>
                <p:cNvSpPr txBox="1"/>
                <p:nvPr/>
              </p:nvSpPr>
              <p:spPr>
                <a:xfrm rot="17557279">
                  <a:off x="8635894" y="2023646"/>
                  <a:ext cx="1623687" cy="3213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dirty="0"/>
                    <a:t>Frontend electronics</a:t>
                  </a:r>
                </a:p>
              </p:txBody>
            </p:sp>
            <p:grpSp>
              <p:nvGrpSpPr>
                <p:cNvPr id="88" name="组合 142">
                  <a:extLst>
                    <a:ext uri="{FF2B5EF4-FFF2-40B4-BE49-F238E27FC236}">
                      <a16:creationId xmlns:a16="http://schemas.microsoft.com/office/drawing/2014/main" id="{52829A4B-974A-4096-A06F-109283C7954D}"/>
                    </a:ext>
                  </a:extLst>
                </p:cNvPr>
                <p:cNvGrpSpPr/>
                <p:nvPr/>
              </p:nvGrpSpPr>
              <p:grpSpPr>
                <a:xfrm>
                  <a:off x="3396834" y="1828850"/>
                  <a:ext cx="6031162" cy="198459"/>
                  <a:chOff x="1266091" y="2344722"/>
                  <a:chExt cx="7319613" cy="252120"/>
                </a:xfrm>
              </p:grpSpPr>
              <p:sp>
                <p:nvSpPr>
                  <p:cNvPr id="91" name="平行四边形 29">
                    <a:extLst>
                      <a:ext uri="{FF2B5EF4-FFF2-40B4-BE49-F238E27FC236}">
                        <a16:creationId xmlns:a16="http://schemas.microsoft.com/office/drawing/2014/main" id="{BC7829A3-40F6-45D7-849E-FC388128FE11}"/>
                      </a:ext>
                    </a:extLst>
                  </p:cNvPr>
                  <p:cNvSpPr/>
                  <p:nvPr/>
                </p:nvSpPr>
                <p:spPr>
                  <a:xfrm>
                    <a:off x="1266091" y="2344722"/>
                    <a:ext cx="6834554" cy="252120"/>
                  </a:xfrm>
                  <a:prstGeom prst="parallelogram">
                    <a:avLst>
                      <a:gd name="adj" fmla="val 50000"/>
                    </a:avLst>
                  </a:prstGeom>
                  <a:ln/>
                </p:spPr>
                <p:style>
                  <a:lnRef idx="2">
                    <a:schemeClr val="accent4">
                      <a:shade val="50000"/>
                    </a:schemeClr>
                  </a:lnRef>
                  <a:fillRef idx="1">
                    <a:schemeClr val="accent4"/>
                  </a:fillRef>
                  <a:effectRef idx="0">
                    <a:schemeClr val="accent4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92" name="直接连接符 87">
                    <a:extLst>
                      <a:ext uri="{FF2B5EF4-FFF2-40B4-BE49-F238E27FC236}">
                        <a16:creationId xmlns:a16="http://schemas.microsoft.com/office/drawing/2014/main" id="{75E411D8-F377-4457-858F-A0B37BDC35E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 flipV="1">
                    <a:off x="8124021" y="2392988"/>
                    <a:ext cx="461683" cy="86087"/>
                  </a:xfrm>
                  <a:prstGeom prst="lin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72" name="平行四边形 29">
                <a:extLst>
                  <a:ext uri="{FF2B5EF4-FFF2-40B4-BE49-F238E27FC236}">
                    <a16:creationId xmlns:a16="http://schemas.microsoft.com/office/drawing/2014/main" id="{5B060CC9-63E1-4BC2-A8F7-BEAE79B76D44}"/>
                  </a:ext>
                </a:extLst>
              </p:cNvPr>
              <p:cNvSpPr/>
              <p:nvPr/>
            </p:nvSpPr>
            <p:spPr>
              <a:xfrm>
                <a:off x="1660001" y="1527506"/>
                <a:ext cx="5631488" cy="198459"/>
              </a:xfrm>
              <a:prstGeom prst="parallelogram">
                <a:avLst>
                  <a:gd name="adj" fmla="val 50000"/>
                </a:avLst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73" name="直接连接符 87">
                <a:extLst>
                  <a:ext uri="{FF2B5EF4-FFF2-40B4-BE49-F238E27FC236}">
                    <a16:creationId xmlns:a16="http://schemas.microsoft.com/office/drawing/2014/main" id="{301B8340-AE48-4836-9523-38F44771D47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259491" y="1579373"/>
                <a:ext cx="479211" cy="57342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4" name="平行四边形 29">
                <a:extLst>
                  <a:ext uri="{FF2B5EF4-FFF2-40B4-BE49-F238E27FC236}">
                    <a16:creationId xmlns:a16="http://schemas.microsoft.com/office/drawing/2014/main" id="{722949BE-9F55-46CA-8E4B-F9A1A0D7BA9A}"/>
                  </a:ext>
                </a:extLst>
              </p:cNvPr>
              <p:cNvSpPr/>
              <p:nvPr/>
            </p:nvSpPr>
            <p:spPr>
              <a:xfrm>
                <a:off x="1449480" y="2130140"/>
                <a:ext cx="5631488" cy="198459"/>
              </a:xfrm>
              <a:prstGeom prst="parallelogram">
                <a:avLst>
                  <a:gd name="adj" fmla="val 50000"/>
                </a:avLst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5" name="直接连接符 87">
                <a:extLst>
                  <a:ext uri="{FF2B5EF4-FFF2-40B4-BE49-F238E27FC236}">
                    <a16:creationId xmlns:a16="http://schemas.microsoft.com/office/drawing/2014/main" id="{2BFDC40F-07F9-4C00-BF68-CC2C396012A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076866" y="2162135"/>
                <a:ext cx="411834" cy="41500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76" name="平行四边形 29">
                <a:extLst>
                  <a:ext uri="{FF2B5EF4-FFF2-40B4-BE49-F238E27FC236}">
                    <a16:creationId xmlns:a16="http://schemas.microsoft.com/office/drawing/2014/main" id="{AE41F08C-80EC-4BC6-B783-B80D24D152F0}"/>
                  </a:ext>
                </a:extLst>
              </p:cNvPr>
              <p:cNvSpPr/>
              <p:nvPr/>
            </p:nvSpPr>
            <p:spPr>
              <a:xfrm>
                <a:off x="1304832" y="2449104"/>
                <a:ext cx="5631488" cy="198459"/>
              </a:xfrm>
              <a:prstGeom prst="parallelogram">
                <a:avLst>
                  <a:gd name="adj" fmla="val 50000"/>
                </a:avLst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7" name="直接连接符 87">
                <a:extLst>
                  <a:ext uri="{FF2B5EF4-FFF2-40B4-BE49-F238E27FC236}">
                    <a16:creationId xmlns:a16="http://schemas.microsoft.com/office/drawing/2014/main" id="{6F42B22A-C7DF-4753-8D76-88C7881447F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908471" y="2495017"/>
                <a:ext cx="453509" cy="45914"/>
              </a:xfrm>
              <a:prstGeom prst="lin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33C0C4D-0823-43D2-980F-F4D74BF368E3}"/>
              </a:ext>
            </a:extLst>
          </p:cNvPr>
          <p:cNvGrpSpPr/>
          <p:nvPr/>
        </p:nvGrpSpPr>
        <p:grpSpPr>
          <a:xfrm>
            <a:off x="7227832" y="1445033"/>
            <a:ext cx="4690848" cy="1039046"/>
            <a:chOff x="6782288" y="1053174"/>
            <a:chExt cx="4690848" cy="1039046"/>
          </a:xfrm>
        </p:grpSpPr>
        <p:sp>
          <p:nvSpPr>
            <p:cNvPr id="24" name="Parallelogram 23">
              <a:extLst>
                <a:ext uri="{FF2B5EF4-FFF2-40B4-BE49-F238E27FC236}">
                  <a16:creationId xmlns:a16="http://schemas.microsoft.com/office/drawing/2014/main" id="{48AC6F91-94F7-4026-98D5-3EBB839B7D99}"/>
                </a:ext>
              </a:extLst>
            </p:cNvPr>
            <p:cNvSpPr/>
            <p:nvPr/>
          </p:nvSpPr>
          <p:spPr>
            <a:xfrm>
              <a:off x="6782288" y="1061167"/>
              <a:ext cx="586356" cy="1031053"/>
            </a:xfrm>
            <a:prstGeom prst="parallelogram">
              <a:avLst>
                <a:gd name="adj" fmla="val 64185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Parallelogram 93">
              <a:extLst>
                <a:ext uri="{FF2B5EF4-FFF2-40B4-BE49-F238E27FC236}">
                  <a16:creationId xmlns:a16="http://schemas.microsoft.com/office/drawing/2014/main" id="{36FC26D1-CA7C-4B8A-A370-9573A14CD6F5}"/>
                </a:ext>
              </a:extLst>
            </p:cNvPr>
            <p:cNvSpPr/>
            <p:nvPr/>
          </p:nvSpPr>
          <p:spPr>
            <a:xfrm>
              <a:off x="7075466" y="1061167"/>
              <a:ext cx="586356" cy="1031053"/>
            </a:xfrm>
            <a:prstGeom prst="parallelogram">
              <a:avLst>
                <a:gd name="adj" fmla="val 64185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Parallelogram 102">
              <a:extLst>
                <a:ext uri="{FF2B5EF4-FFF2-40B4-BE49-F238E27FC236}">
                  <a16:creationId xmlns:a16="http://schemas.microsoft.com/office/drawing/2014/main" id="{4152824E-4B90-4528-BEAA-71F65164CB10}"/>
                </a:ext>
              </a:extLst>
            </p:cNvPr>
            <p:cNvSpPr/>
            <p:nvPr/>
          </p:nvSpPr>
          <p:spPr>
            <a:xfrm>
              <a:off x="7368644" y="1061167"/>
              <a:ext cx="586356" cy="1031053"/>
            </a:xfrm>
            <a:prstGeom prst="parallelogram">
              <a:avLst>
                <a:gd name="adj" fmla="val 64185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Parallelogram 103">
              <a:extLst>
                <a:ext uri="{FF2B5EF4-FFF2-40B4-BE49-F238E27FC236}">
                  <a16:creationId xmlns:a16="http://schemas.microsoft.com/office/drawing/2014/main" id="{0B78183D-0646-411F-A8E1-E17D223EA960}"/>
                </a:ext>
              </a:extLst>
            </p:cNvPr>
            <p:cNvSpPr/>
            <p:nvPr/>
          </p:nvSpPr>
          <p:spPr>
            <a:xfrm>
              <a:off x="7661822" y="1061167"/>
              <a:ext cx="586356" cy="1031053"/>
            </a:xfrm>
            <a:prstGeom prst="parallelogram">
              <a:avLst>
                <a:gd name="adj" fmla="val 64185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Parallelogram 104">
              <a:extLst>
                <a:ext uri="{FF2B5EF4-FFF2-40B4-BE49-F238E27FC236}">
                  <a16:creationId xmlns:a16="http://schemas.microsoft.com/office/drawing/2014/main" id="{F58AAB87-0C7E-4580-8E33-861E911B5CA6}"/>
                </a:ext>
              </a:extLst>
            </p:cNvPr>
            <p:cNvSpPr/>
            <p:nvPr/>
          </p:nvSpPr>
          <p:spPr>
            <a:xfrm>
              <a:off x="7955000" y="1059956"/>
              <a:ext cx="586356" cy="1031053"/>
            </a:xfrm>
            <a:prstGeom prst="parallelogram">
              <a:avLst>
                <a:gd name="adj" fmla="val 64185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Parallelogram 105">
              <a:extLst>
                <a:ext uri="{FF2B5EF4-FFF2-40B4-BE49-F238E27FC236}">
                  <a16:creationId xmlns:a16="http://schemas.microsoft.com/office/drawing/2014/main" id="{142A2D92-C7B6-49BE-B74F-7AD368E695AC}"/>
                </a:ext>
              </a:extLst>
            </p:cNvPr>
            <p:cNvSpPr/>
            <p:nvPr/>
          </p:nvSpPr>
          <p:spPr>
            <a:xfrm>
              <a:off x="8248178" y="1059956"/>
              <a:ext cx="586356" cy="1031053"/>
            </a:xfrm>
            <a:prstGeom prst="parallelogram">
              <a:avLst>
                <a:gd name="adj" fmla="val 64185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7" name="Parallelogram 106">
              <a:extLst>
                <a:ext uri="{FF2B5EF4-FFF2-40B4-BE49-F238E27FC236}">
                  <a16:creationId xmlns:a16="http://schemas.microsoft.com/office/drawing/2014/main" id="{D134DDCE-B04E-444C-A7CD-22EAAACD1E5C}"/>
                </a:ext>
              </a:extLst>
            </p:cNvPr>
            <p:cNvSpPr/>
            <p:nvPr/>
          </p:nvSpPr>
          <p:spPr>
            <a:xfrm>
              <a:off x="8541356" y="1059956"/>
              <a:ext cx="586356" cy="1031053"/>
            </a:xfrm>
            <a:prstGeom prst="parallelogram">
              <a:avLst>
                <a:gd name="adj" fmla="val 64185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8" name="Parallelogram 107">
              <a:extLst>
                <a:ext uri="{FF2B5EF4-FFF2-40B4-BE49-F238E27FC236}">
                  <a16:creationId xmlns:a16="http://schemas.microsoft.com/office/drawing/2014/main" id="{06D75496-61BE-4565-9D42-AA475BF2C9D7}"/>
                </a:ext>
              </a:extLst>
            </p:cNvPr>
            <p:cNvSpPr/>
            <p:nvPr/>
          </p:nvSpPr>
          <p:spPr>
            <a:xfrm>
              <a:off x="8834534" y="1059956"/>
              <a:ext cx="586356" cy="1031053"/>
            </a:xfrm>
            <a:prstGeom prst="parallelogram">
              <a:avLst>
                <a:gd name="adj" fmla="val 64185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Parallelogram 108">
              <a:extLst>
                <a:ext uri="{FF2B5EF4-FFF2-40B4-BE49-F238E27FC236}">
                  <a16:creationId xmlns:a16="http://schemas.microsoft.com/office/drawing/2014/main" id="{636F919F-0903-40F2-B53E-54380B5DA792}"/>
                </a:ext>
              </a:extLst>
            </p:cNvPr>
            <p:cNvSpPr/>
            <p:nvPr/>
          </p:nvSpPr>
          <p:spPr>
            <a:xfrm>
              <a:off x="9127712" y="1054385"/>
              <a:ext cx="586356" cy="1031053"/>
            </a:xfrm>
            <a:prstGeom prst="parallelogram">
              <a:avLst>
                <a:gd name="adj" fmla="val 64185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Parallelogram 109">
              <a:extLst>
                <a:ext uri="{FF2B5EF4-FFF2-40B4-BE49-F238E27FC236}">
                  <a16:creationId xmlns:a16="http://schemas.microsoft.com/office/drawing/2014/main" id="{DF7A13B1-E145-42F8-A37F-5F5FEDD9F0CA}"/>
                </a:ext>
              </a:extLst>
            </p:cNvPr>
            <p:cNvSpPr/>
            <p:nvPr/>
          </p:nvSpPr>
          <p:spPr>
            <a:xfrm>
              <a:off x="9420890" y="1054385"/>
              <a:ext cx="586356" cy="1031053"/>
            </a:xfrm>
            <a:prstGeom prst="parallelogram">
              <a:avLst>
                <a:gd name="adj" fmla="val 64185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1" name="Parallelogram 110">
              <a:extLst>
                <a:ext uri="{FF2B5EF4-FFF2-40B4-BE49-F238E27FC236}">
                  <a16:creationId xmlns:a16="http://schemas.microsoft.com/office/drawing/2014/main" id="{D37C54F5-3736-4ACF-B302-8162620932CD}"/>
                </a:ext>
              </a:extLst>
            </p:cNvPr>
            <p:cNvSpPr/>
            <p:nvPr/>
          </p:nvSpPr>
          <p:spPr>
            <a:xfrm>
              <a:off x="9714068" y="1054385"/>
              <a:ext cx="586356" cy="1031053"/>
            </a:xfrm>
            <a:prstGeom prst="parallelogram">
              <a:avLst>
                <a:gd name="adj" fmla="val 64185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Parallelogram 111">
              <a:extLst>
                <a:ext uri="{FF2B5EF4-FFF2-40B4-BE49-F238E27FC236}">
                  <a16:creationId xmlns:a16="http://schemas.microsoft.com/office/drawing/2014/main" id="{9E7D4544-3115-4455-924A-B3E122F0ACB9}"/>
                </a:ext>
              </a:extLst>
            </p:cNvPr>
            <p:cNvSpPr/>
            <p:nvPr/>
          </p:nvSpPr>
          <p:spPr>
            <a:xfrm>
              <a:off x="10007246" y="1054385"/>
              <a:ext cx="586356" cy="1031053"/>
            </a:xfrm>
            <a:prstGeom prst="parallelogram">
              <a:avLst>
                <a:gd name="adj" fmla="val 64185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Parallelogram 112">
              <a:extLst>
                <a:ext uri="{FF2B5EF4-FFF2-40B4-BE49-F238E27FC236}">
                  <a16:creationId xmlns:a16="http://schemas.microsoft.com/office/drawing/2014/main" id="{ACC42566-B752-4E8F-B8C7-BDE88043BF6E}"/>
                </a:ext>
              </a:extLst>
            </p:cNvPr>
            <p:cNvSpPr/>
            <p:nvPr/>
          </p:nvSpPr>
          <p:spPr>
            <a:xfrm>
              <a:off x="10300424" y="1053174"/>
              <a:ext cx="586356" cy="1031053"/>
            </a:xfrm>
            <a:prstGeom prst="parallelogram">
              <a:avLst>
                <a:gd name="adj" fmla="val 64185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Parallelogram 113">
              <a:extLst>
                <a:ext uri="{FF2B5EF4-FFF2-40B4-BE49-F238E27FC236}">
                  <a16:creationId xmlns:a16="http://schemas.microsoft.com/office/drawing/2014/main" id="{EA05D498-E496-40FF-A359-F952C8B2C239}"/>
                </a:ext>
              </a:extLst>
            </p:cNvPr>
            <p:cNvSpPr/>
            <p:nvPr/>
          </p:nvSpPr>
          <p:spPr>
            <a:xfrm>
              <a:off x="10593602" y="1053174"/>
              <a:ext cx="586356" cy="1031053"/>
            </a:xfrm>
            <a:prstGeom prst="parallelogram">
              <a:avLst>
                <a:gd name="adj" fmla="val 64185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Parallelogram 114">
              <a:extLst>
                <a:ext uri="{FF2B5EF4-FFF2-40B4-BE49-F238E27FC236}">
                  <a16:creationId xmlns:a16="http://schemas.microsoft.com/office/drawing/2014/main" id="{16BE7975-FCAE-48E5-9507-57C300D051D5}"/>
                </a:ext>
              </a:extLst>
            </p:cNvPr>
            <p:cNvSpPr/>
            <p:nvPr/>
          </p:nvSpPr>
          <p:spPr>
            <a:xfrm>
              <a:off x="10886780" y="1053174"/>
              <a:ext cx="586356" cy="1031053"/>
            </a:xfrm>
            <a:prstGeom prst="parallelogram">
              <a:avLst>
                <a:gd name="adj" fmla="val 64185"/>
              </a:avLst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Arrow: Up 25">
            <a:extLst>
              <a:ext uri="{FF2B5EF4-FFF2-40B4-BE49-F238E27FC236}">
                <a16:creationId xmlns:a16="http://schemas.microsoft.com/office/drawing/2014/main" id="{0EBF2F24-75F4-40CD-9C23-4DFF0F469A7B}"/>
              </a:ext>
            </a:extLst>
          </p:cNvPr>
          <p:cNvSpPr/>
          <p:nvPr/>
        </p:nvSpPr>
        <p:spPr>
          <a:xfrm rot="1117437">
            <a:off x="9270391" y="1420786"/>
            <a:ext cx="142771" cy="783333"/>
          </a:xfrm>
          <a:prstGeom prst="upArrow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Arrow: Up 134">
            <a:extLst>
              <a:ext uri="{FF2B5EF4-FFF2-40B4-BE49-F238E27FC236}">
                <a16:creationId xmlns:a16="http://schemas.microsoft.com/office/drawing/2014/main" id="{EEDDC2FD-9981-4B78-A2D4-62DC5F7C6908}"/>
              </a:ext>
            </a:extLst>
          </p:cNvPr>
          <p:cNvSpPr/>
          <p:nvPr/>
        </p:nvSpPr>
        <p:spPr>
          <a:xfrm rot="5400000">
            <a:off x="10243590" y="1885679"/>
            <a:ext cx="142579" cy="2423016"/>
          </a:xfrm>
          <a:prstGeom prst="upArrow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1BA3933-324C-4234-9AD8-8A56E8285C38}"/>
              </a:ext>
            </a:extLst>
          </p:cNvPr>
          <p:cNvSpPr txBox="1"/>
          <p:nvPr/>
        </p:nvSpPr>
        <p:spPr>
          <a:xfrm>
            <a:off x="1915714" y="3920693"/>
            <a:ext cx="3874487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RPC structure &amp;</a:t>
            </a:r>
            <a:r>
              <a:rPr lang="zh-CN" altLang="en-US" sz="1600" dirty="0"/>
              <a:t> </a:t>
            </a:r>
            <a:r>
              <a:rPr lang="en-US" sz="1600" dirty="0"/>
              <a:t>signal induction 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6053B050-C2F5-487F-8E54-593DBE49801E}"/>
              </a:ext>
            </a:extLst>
          </p:cNvPr>
          <p:cNvSpPr txBox="1"/>
          <p:nvPr/>
        </p:nvSpPr>
        <p:spPr>
          <a:xfrm>
            <a:off x="7170698" y="3932026"/>
            <a:ext cx="4025583" cy="3385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Readout scheme &amp;</a:t>
            </a:r>
            <a:r>
              <a:rPr lang="zh-CN" altLang="en-US" sz="1600" dirty="0"/>
              <a:t> </a:t>
            </a:r>
            <a:r>
              <a:rPr lang="en-US" sz="1600" dirty="0"/>
              <a:t>signal propagation</a:t>
            </a:r>
          </a:p>
        </p:txBody>
      </p:sp>
      <p:sp>
        <p:nvSpPr>
          <p:cNvPr id="31" name="Explosion: 8 Points 30">
            <a:extLst>
              <a:ext uri="{FF2B5EF4-FFF2-40B4-BE49-F238E27FC236}">
                <a16:creationId xmlns:a16="http://schemas.microsoft.com/office/drawing/2014/main" id="{39FEB686-B29D-4333-9F34-A5D718F6E933}"/>
              </a:ext>
            </a:extLst>
          </p:cNvPr>
          <p:cNvSpPr/>
          <p:nvPr/>
        </p:nvSpPr>
        <p:spPr>
          <a:xfrm>
            <a:off x="2423626" y="2273426"/>
            <a:ext cx="228600" cy="236655"/>
          </a:xfrm>
          <a:prstGeom prst="irregularSeal1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Arrow: Up 136">
            <a:extLst>
              <a:ext uri="{FF2B5EF4-FFF2-40B4-BE49-F238E27FC236}">
                <a16:creationId xmlns:a16="http://schemas.microsoft.com/office/drawing/2014/main" id="{8763C793-0982-41BC-9D42-135CD088911E}"/>
              </a:ext>
            </a:extLst>
          </p:cNvPr>
          <p:cNvSpPr/>
          <p:nvPr/>
        </p:nvSpPr>
        <p:spPr>
          <a:xfrm>
            <a:off x="2457105" y="1785564"/>
            <a:ext cx="159422" cy="489008"/>
          </a:xfrm>
          <a:prstGeom prst="upArrow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0" name="Straight Arrow Connector 139">
            <a:extLst>
              <a:ext uri="{FF2B5EF4-FFF2-40B4-BE49-F238E27FC236}">
                <a16:creationId xmlns:a16="http://schemas.microsoft.com/office/drawing/2014/main" id="{A6D40BAF-1E80-402A-ADF9-EB3DBF5B151F}"/>
              </a:ext>
            </a:extLst>
          </p:cNvPr>
          <p:cNvCxnSpPr>
            <a:cxnSpLocks/>
            <a:stCxn id="31" idx="1"/>
            <a:endCxn id="139" idx="3"/>
          </p:cNvCxnSpPr>
          <p:nvPr/>
        </p:nvCxnSpPr>
        <p:spPr>
          <a:xfrm flipH="1">
            <a:off x="1497851" y="2367814"/>
            <a:ext cx="925775" cy="12156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DBE58839-B73D-4042-B31E-937B0E9EE54E}"/>
              </a:ext>
            </a:extLst>
          </p:cNvPr>
          <p:cNvCxnSpPr>
            <a:cxnSpLocks/>
          </p:cNvCxnSpPr>
          <p:nvPr/>
        </p:nvCxnSpPr>
        <p:spPr>
          <a:xfrm flipH="1">
            <a:off x="7472594" y="1100685"/>
            <a:ext cx="76947" cy="2307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B272DAEE-7ADA-456F-907C-F889BF34332C}"/>
              </a:ext>
            </a:extLst>
          </p:cNvPr>
          <p:cNvCxnSpPr>
            <a:cxnSpLocks/>
          </p:cNvCxnSpPr>
          <p:nvPr/>
        </p:nvCxnSpPr>
        <p:spPr>
          <a:xfrm flipH="1">
            <a:off x="7751426" y="1100684"/>
            <a:ext cx="76947" cy="2307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7" name="Straight Connector 156">
            <a:extLst>
              <a:ext uri="{FF2B5EF4-FFF2-40B4-BE49-F238E27FC236}">
                <a16:creationId xmlns:a16="http://schemas.microsoft.com/office/drawing/2014/main" id="{5609E136-B644-42E7-A77E-8BFECD402ED5}"/>
              </a:ext>
            </a:extLst>
          </p:cNvPr>
          <p:cNvCxnSpPr>
            <a:cxnSpLocks/>
          </p:cNvCxnSpPr>
          <p:nvPr/>
        </p:nvCxnSpPr>
        <p:spPr>
          <a:xfrm flipH="1">
            <a:off x="8036369" y="1106808"/>
            <a:ext cx="76947" cy="2307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0377F362-0509-467D-8B89-2C369F4039E8}"/>
              </a:ext>
            </a:extLst>
          </p:cNvPr>
          <p:cNvCxnSpPr>
            <a:cxnSpLocks/>
          </p:cNvCxnSpPr>
          <p:nvPr/>
        </p:nvCxnSpPr>
        <p:spPr>
          <a:xfrm flipH="1">
            <a:off x="8315201" y="1106807"/>
            <a:ext cx="76947" cy="2307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F15393BB-1F7B-4A79-9412-8831431DE5EF}"/>
              </a:ext>
            </a:extLst>
          </p:cNvPr>
          <p:cNvCxnSpPr>
            <a:cxnSpLocks/>
          </p:cNvCxnSpPr>
          <p:nvPr/>
        </p:nvCxnSpPr>
        <p:spPr>
          <a:xfrm flipH="1">
            <a:off x="8653702" y="1095141"/>
            <a:ext cx="76947" cy="2307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A455E761-6B5C-4FC2-84E5-D6B782DEFE6C}"/>
              </a:ext>
            </a:extLst>
          </p:cNvPr>
          <p:cNvCxnSpPr>
            <a:cxnSpLocks/>
          </p:cNvCxnSpPr>
          <p:nvPr/>
        </p:nvCxnSpPr>
        <p:spPr>
          <a:xfrm flipH="1">
            <a:off x="8932534" y="1095140"/>
            <a:ext cx="76947" cy="2307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9B4742BF-954F-4E7C-B4F5-AC991E07F8E0}"/>
              </a:ext>
            </a:extLst>
          </p:cNvPr>
          <p:cNvCxnSpPr>
            <a:cxnSpLocks/>
          </p:cNvCxnSpPr>
          <p:nvPr/>
        </p:nvCxnSpPr>
        <p:spPr>
          <a:xfrm flipH="1">
            <a:off x="9217477" y="1101264"/>
            <a:ext cx="76947" cy="2307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4D4C3882-1765-45D5-9D62-202A6831AB98}"/>
              </a:ext>
            </a:extLst>
          </p:cNvPr>
          <p:cNvCxnSpPr>
            <a:cxnSpLocks/>
          </p:cNvCxnSpPr>
          <p:nvPr/>
        </p:nvCxnSpPr>
        <p:spPr>
          <a:xfrm flipH="1">
            <a:off x="9496309" y="1101263"/>
            <a:ext cx="76947" cy="2307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85DAC6E0-2567-4531-A670-EDA25FD39648}"/>
              </a:ext>
            </a:extLst>
          </p:cNvPr>
          <p:cNvCxnSpPr>
            <a:cxnSpLocks/>
          </p:cNvCxnSpPr>
          <p:nvPr/>
        </p:nvCxnSpPr>
        <p:spPr>
          <a:xfrm flipH="1">
            <a:off x="9814142" y="1106607"/>
            <a:ext cx="76947" cy="2307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3E6F9551-5BFE-4FC5-95BB-01BE1EC21B0F}"/>
              </a:ext>
            </a:extLst>
          </p:cNvPr>
          <p:cNvCxnSpPr>
            <a:cxnSpLocks/>
          </p:cNvCxnSpPr>
          <p:nvPr/>
        </p:nvCxnSpPr>
        <p:spPr>
          <a:xfrm flipH="1">
            <a:off x="10092974" y="1106606"/>
            <a:ext cx="76947" cy="2307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45D9B20E-567C-4618-A22A-A6933F686DD7}"/>
              </a:ext>
            </a:extLst>
          </p:cNvPr>
          <p:cNvCxnSpPr>
            <a:cxnSpLocks/>
          </p:cNvCxnSpPr>
          <p:nvPr/>
        </p:nvCxnSpPr>
        <p:spPr>
          <a:xfrm flipH="1">
            <a:off x="10377917" y="1112730"/>
            <a:ext cx="76947" cy="2307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9C8C6B9A-76E1-4540-9F99-99D4A33B82E1}"/>
              </a:ext>
            </a:extLst>
          </p:cNvPr>
          <p:cNvCxnSpPr>
            <a:cxnSpLocks/>
          </p:cNvCxnSpPr>
          <p:nvPr/>
        </p:nvCxnSpPr>
        <p:spPr>
          <a:xfrm flipH="1">
            <a:off x="10656749" y="1112729"/>
            <a:ext cx="76947" cy="2307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7" name="Straight Connector 166">
            <a:extLst>
              <a:ext uri="{FF2B5EF4-FFF2-40B4-BE49-F238E27FC236}">
                <a16:creationId xmlns:a16="http://schemas.microsoft.com/office/drawing/2014/main" id="{9065F7E8-F159-46CD-99E2-6BE9CB292C7C}"/>
              </a:ext>
            </a:extLst>
          </p:cNvPr>
          <p:cNvCxnSpPr>
            <a:cxnSpLocks/>
          </p:cNvCxnSpPr>
          <p:nvPr/>
        </p:nvCxnSpPr>
        <p:spPr>
          <a:xfrm flipH="1">
            <a:off x="10995250" y="1101063"/>
            <a:ext cx="76947" cy="2307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7CE583AF-096F-4EE0-B0AF-4931692FDAF2}"/>
              </a:ext>
            </a:extLst>
          </p:cNvPr>
          <p:cNvCxnSpPr>
            <a:cxnSpLocks/>
          </p:cNvCxnSpPr>
          <p:nvPr/>
        </p:nvCxnSpPr>
        <p:spPr>
          <a:xfrm flipH="1">
            <a:off x="11274082" y="1101062"/>
            <a:ext cx="76947" cy="2307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EF4474C0-E0BA-41A2-A21B-40EE3862C41B}"/>
              </a:ext>
            </a:extLst>
          </p:cNvPr>
          <p:cNvCxnSpPr>
            <a:cxnSpLocks/>
          </p:cNvCxnSpPr>
          <p:nvPr/>
        </p:nvCxnSpPr>
        <p:spPr>
          <a:xfrm flipH="1">
            <a:off x="11559025" y="1107186"/>
            <a:ext cx="76947" cy="23077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1" name="文本框 141">
            <a:extLst>
              <a:ext uri="{FF2B5EF4-FFF2-40B4-BE49-F238E27FC236}">
                <a16:creationId xmlns:a16="http://schemas.microsoft.com/office/drawing/2014/main" id="{08215E44-F1A0-43C9-8D07-693C1D0AA8A2}"/>
              </a:ext>
            </a:extLst>
          </p:cNvPr>
          <p:cNvSpPr txBox="1"/>
          <p:nvPr/>
        </p:nvSpPr>
        <p:spPr>
          <a:xfrm>
            <a:off x="8689765" y="749029"/>
            <a:ext cx="1530115" cy="251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Frontend electronics</a:t>
            </a:r>
          </a:p>
        </p:txBody>
      </p:sp>
      <p:sp>
        <p:nvSpPr>
          <p:cNvPr id="116" name="Arrow: Up 115">
            <a:extLst>
              <a:ext uri="{FF2B5EF4-FFF2-40B4-BE49-F238E27FC236}">
                <a16:creationId xmlns:a16="http://schemas.microsoft.com/office/drawing/2014/main" id="{DF8C7CC9-81C5-441C-B809-DF6857C95C62}"/>
              </a:ext>
            </a:extLst>
          </p:cNvPr>
          <p:cNvSpPr/>
          <p:nvPr/>
        </p:nvSpPr>
        <p:spPr>
          <a:xfrm rot="10800000">
            <a:off x="2452897" y="2508904"/>
            <a:ext cx="159422" cy="489008"/>
          </a:xfrm>
          <a:prstGeom prst="upArrow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id="{89EAAF28-FE49-47CC-ADA9-C151851613F9}"/>
              </a:ext>
            </a:extLst>
          </p:cNvPr>
          <p:cNvSpPr/>
          <p:nvPr/>
        </p:nvSpPr>
        <p:spPr>
          <a:xfrm>
            <a:off x="5746541" y="1870015"/>
            <a:ext cx="87320" cy="1031053"/>
          </a:xfrm>
          <a:prstGeom prst="rightBrace">
            <a:avLst/>
          </a:prstGeom>
          <a:noFill/>
          <a:ln w="19050">
            <a:solidFill>
              <a:srgbClr val="0074A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BB1024A3-252B-4D9D-AD49-11908E558DC4}"/>
              </a:ext>
            </a:extLst>
          </p:cNvPr>
          <p:cNvSpPr/>
          <p:nvPr/>
        </p:nvSpPr>
        <p:spPr>
          <a:xfrm rot="12023729">
            <a:off x="9123161" y="2242378"/>
            <a:ext cx="45719" cy="328896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0FBF9BAB-07ED-44D3-82EF-763EFBDFC1B2}"/>
              </a:ext>
            </a:extLst>
          </p:cNvPr>
          <p:cNvSpPr/>
          <p:nvPr/>
        </p:nvSpPr>
        <p:spPr>
          <a:xfrm rot="16200000">
            <a:off x="7887031" y="2101425"/>
            <a:ext cx="59984" cy="1981388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Explosion: 8 Points 116">
            <a:extLst>
              <a:ext uri="{FF2B5EF4-FFF2-40B4-BE49-F238E27FC236}">
                <a16:creationId xmlns:a16="http://schemas.microsoft.com/office/drawing/2014/main" id="{80478A0B-E510-45DF-AFE2-98D53147BC6D}"/>
              </a:ext>
            </a:extLst>
          </p:cNvPr>
          <p:cNvSpPr/>
          <p:nvPr/>
        </p:nvSpPr>
        <p:spPr>
          <a:xfrm>
            <a:off x="8905138" y="2985267"/>
            <a:ext cx="228600" cy="236655"/>
          </a:xfrm>
          <a:prstGeom prst="irregularSeal1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Explosion: 8 Points 149">
            <a:extLst>
              <a:ext uri="{FF2B5EF4-FFF2-40B4-BE49-F238E27FC236}">
                <a16:creationId xmlns:a16="http://schemas.microsoft.com/office/drawing/2014/main" id="{1C5B3C22-9DF2-42AC-A4E9-566D65979C8F}"/>
              </a:ext>
            </a:extLst>
          </p:cNvPr>
          <p:cNvSpPr/>
          <p:nvPr/>
        </p:nvSpPr>
        <p:spPr>
          <a:xfrm>
            <a:off x="9098511" y="2055829"/>
            <a:ext cx="228600" cy="236655"/>
          </a:xfrm>
          <a:prstGeom prst="irregularSeal1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994BE2-2749-49A9-B9A1-B84383627173}"/>
              </a:ext>
            </a:extLst>
          </p:cNvPr>
          <p:cNvSpPr txBox="1"/>
          <p:nvPr/>
        </p:nvSpPr>
        <p:spPr>
          <a:xfrm rot="5400000">
            <a:off x="5598420" y="2264298"/>
            <a:ext cx="9849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Gas gap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1755BC7E-20E5-7141-96EC-B445C3A5DF41}"/>
              </a:ext>
            </a:extLst>
          </p:cNvPr>
          <p:cNvSpPr txBox="1"/>
          <p:nvPr/>
        </p:nvSpPr>
        <p:spPr>
          <a:xfrm>
            <a:off x="6037084" y="3116112"/>
            <a:ext cx="9495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/>
              <a:t>Eta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Panel</a:t>
            </a:r>
          </a:p>
        </p:txBody>
      </p:sp>
      <p:sp>
        <p:nvSpPr>
          <p:cNvPr id="138" name="文本框 137">
            <a:extLst>
              <a:ext uri="{FF2B5EF4-FFF2-40B4-BE49-F238E27FC236}">
                <a16:creationId xmlns:a16="http://schemas.microsoft.com/office/drawing/2014/main" id="{86FD1F7E-2832-FD48-A360-86067243AE20}"/>
              </a:ext>
            </a:extLst>
          </p:cNvPr>
          <p:cNvSpPr txBox="1"/>
          <p:nvPr/>
        </p:nvSpPr>
        <p:spPr>
          <a:xfrm>
            <a:off x="6351950" y="1533828"/>
            <a:ext cx="946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1600" dirty="0"/>
              <a:t>Phi</a:t>
            </a:r>
            <a:r>
              <a:rPr kumimoji="1" lang="zh-CN" altLang="en-US" sz="1600" dirty="0"/>
              <a:t> </a:t>
            </a:r>
            <a:r>
              <a:rPr kumimoji="1" lang="en-US" altLang="zh-CN" sz="1600" dirty="0"/>
              <a:t>Panel</a:t>
            </a:r>
          </a:p>
        </p:txBody>
      </p:sp>
    </p:spTree>
    <p:extLst>
      <p:ext uri="{BB962C8B-B14F-4D97-AF65-F5344CB8AC3E}">
        <p14:creationId xmlns:p14="http://schemas.microsoft.com/office/powerpoint/2010/main" val="36519096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F558F-036F-49E0-8120-3C6DCDB13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Current RPC systems </a:t>
            </a:r>
            <a:r>
              <a:rPr lang="en" altLang="zh-CN" dirty="0"/>
              <a:t>of the ATLAS detector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F6817C-CFF8-47CB-88CF-44C63CA10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053" y="824776"/>
            <a:ext cx="6401682" cy="5250416"/>
          </a:xfrm>
        </p:spPr>
        <p:txBody>
          <a:bodyPr>
            <a:normAutofit/>
          </a:bodyPr>
          <a:lstStyle/>
          <a:p>
            <a:r>
              <a:rPr lang="en-US" dirty="0"/>
              <a:t>Arrangements</a:t>
            </a:r>
          </a:p>
          <a:p>
            <a:pPr lvl="1"/>
            <a:r>
              <a:rPr lang="en-US" dirty="0"/>
              <a:t>One layer of RPC </a:t>
            </a:r>
            <a:r>
              <a:rPr lang="en-US" altLang="zh-CN" dirty="0"/>
              <a:t>chamber</a:t>
            </a:r>
            <a:r>
              <a:rPr lang="en-US" dirty="0"/>
              <a:t> in Barrel Outer</a:t>
            </a:r>
          </a:p>
          <a:p>
            <a:pPr lvl="1"/>
            <a:r>
              <a:rPr lang="en-US" dirty="0"/>
              <a:t>Two layers of RPC </a:t>
            </a:r>
            <a:r>
              <a:rPr lang="en-US" altLang="zh-CN" dirty="0"/>
              <a:t>chambers</a:t>
            </a:r>
            <a:r>
              <a:rPr lang="en-US" dirty="0"/>
              <a:t> in Barrel Middle</a:t>
            </a:r>
          </a:p>
          <a:p>
            <a:pPr lvl="1"/>
            <a:r>
              <a:rPr lang="en-US" dirty="0"/>
              <a:t>No RPCs in Barrel Inner currently</a:t>
            </a:r>
          </a:p>
          <a:p>
            <a:r>
              <a:rPr lang="en-US" dirty="0"/>
              <a:t>Limitations</a:t>
            </a:r>
          </a:p>
          <a:p>
            <a:pPr lvl="1"/>
            <a:r>
              <a:rPr lang="en-US" dirty="0"/>
              <a:t>Geometrical</a:t>
            </a:r>
            <a:r>
              <a:rPr lang="zh-CN" altLang="en-US" dirty="0"/>
              <a:t> </a:t>
            </a:r>
            <a:r>
              <a:rPr lang="en-US" altLang="zh-CN" dirty="0"/>
              <a:t>acceptance</a:t>
            </a:r>
          </a:p>
          <a:p>
            <a:pPr lvl="2"/>
            <a:r>
              <a:rPr lang="en-US" altLang="zh-CN" dirty="0"/>
              <a:t>Around 70% for BM/BO RPCs</a:t>
            </a:r>
          </a:p>
          <a:p>
            <a:pPr lvl="2"/>
            <a:r>
              <a:rPr lang="en-US" altLang="zh-CN" dirty="0"/>
              <a:t>Due to magnetic coils and supporting structures</a:t>
            </a:r>
          </a:p>
          <a:p>
            <a:pPr lvl="1"/>
            <a:r>
              <a:rPr lang="en-US" dirty="0"/>
              <a:t>Trigger efficiency</a:t>
            </a:r>
          </a:p>
          <a:p>
            <a:pPr lvl="2"/>
            <a:r>
              <a:rPr lang="en-US" altLang="zh-CN" dirty="0"/>
              <a:t>HV (</a:t>
            </a:r>
            <a:r>
              <a:rPr lang="en" altLang="zh-CN" dirty="0"/>
              <a:t>total charge delivered per count</a:t>
            </a:r>
            <a:r>
              <a:rPr lang="en-US" altLang="zh-CN" dirty="0"/>
              <a:t>)</a:t>
            </a:r>
            <a:r>
              <a:rPr lang="zh-CN" altLang="en-US" dirty="0"/>
              <a:t> </a:t>
            </a:r>
            <a:r>
              <a:rPr lang="en-US" altLang="zh-CN" dirty="0"/>
              <a:t>must be lowered, to avoid accumulating charge damaging the RPC electrode due to the present RPC </a:t>
            </a:r>
            <a:r>
              <a:rPr lang="en" altLang="zh-CN" dirty="0"/>
              <a:t>longevity</a:t>
            </a:r>
            <a:endParaRPr lang="en-US" altLang="zh-CN" dirty="0"/>
          </a:p>
          <a:p>
            <a:pPr lvl="2"/>
            <a:r>
              <a:rPr lang="en" altLang="zh-CN" dirty="0"/>
              <a:t>The single-gap efficiency will have to be reduced on average by 15%</a:t>
            </a:r>
            <a:endParaRPr lang="en-US" altLang="zh-CN" dirty="0"/>
          </a:p>
          <a:p>
            <a:pPr marL="1097280" lvl="2" indent="0">
              <a:buNone/>
            </a:pPr>
            <a:endParaRPr lang="en-US" altLang="zh-CN" dirty="0"/>
          </a:p>
          <a:p>
            <a:pPr lvl="2"/>
            <a:endParaRPr lang="en-US" altLang="zh-CN" dirty="0"/>
          </a:p>
          <a:p>
            <a:pPr lvl="2"/>
            <a:endParaRPr lang="en-US" altLang="zh-CN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AA82ED-E5FF-4D80-8F55-B9BB28F14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21/10/28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5441E4-502F-42DA-93F0-F813AB968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FA821-DB46-47F1-8A40-5A3B65E32F9E}" type="slidenum">
              <a:rPr lang="en-US" smtClean="0"/>
              <a:t>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4AA371-44D5-47BB-BB2C-30C095B2B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D11D19A-8BE4-4E3B-AC14-40994826A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1336" y="739748"/>
            <a:ext cx="4542464" cy="2715928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8FDBF72-656C-48F0-99A6-05C292D2C845}"/>
              </a:ext>
            </a:extLst>
          </p:cNvPr>
          <p:cNvCxnSpPr>
            <a:cxnSpLocks/>
          </p:cNvCxnSpPr>
          <p:nvPr/>
        </p:nvCxnSpPr>
        <p:spPr>
          <a:xfrm flipV="1">
            <a:off x="5556250" y="1242504"/>
            <a:ext cx="1255086" cy="20529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95CEDA8-1AF5-4BE0-B26E-6A2EE7335512}"/>
              </a:ext>
            </a:extLst>
          </p:cNvPr>
          <p:cNvCxnSpPr>
            <a:cxnSpLocks/>
          </p:cNvCxnSpPr>
          <p:nvPr/>
        </p:nvCxnSpPr>
        <p:spPr>
          <a:xfrm flipV="1">
            <a:off x="5791201" y="1695450"/>
            <a:ext cx="1020135" cy="10499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A60EC89-39AC-4910-ACF6-B6AD24FF9286}"/>
              </a:ext>
            </a:extLst>
          </p:cNvPr>
          <p:cNvCxnSpPr>
            <a:cxnSpLocks/>
          </p:cNvCxnSpPr>
          <p:nvPr/>
        </p:nvCxnSpPr>
        <p:spPr>
          <a:xfrm flipV="1">
            <a:off x="5791201" y="1800448"/>
            <a:ext cx="1339849" cy="2153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6">
            <a:extLst>
              <a:ext uri="{FF2B5EF4-FFF2-40B4-BE49-F238E27FC236}">
                <a16:creationId xmlns:a16="http://schemas.microsoft.com/office/drawing/2014/main" id="{8E6988CA-E996-AB42-9F71-6900038263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9395"/>
          <a:stretch/>
        </p:blipFill>
        <p:spPr>
          <a:xfrm>
            <a:off x="6887735" y="3582565"/>
            <a:ext cx="4002770" cy="3008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0686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9F558F-036F-49E0-8120-3C6DCDB13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Upgrades of RPC detectors for HL-LHC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F6817C-CFF8-47CB-88CF-44C63CA10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781" y="829234"/>
            <a:ext cx="5694219" cy="5509221"/>
          </a:xfrm>
        </p:spPr>
        <p:txBody>
          <a:bodyPr>
            <a:normAutofit/>
          </a:bodyPr>
          <a:lstStyle/>
          <a:p>
            <a:r>
              <a:rPr lang="en-US" dirty="0"/>
              <a:t>Upgrade method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Installing </a:t>
            </a:r>
            <a:r>
              <a:rPr lang="en-US" altLang="zh-CN" dirty="0">
                <a:solidFill>
                  <a:srgbClr val="FF0000"/>
                </a:solidFill>
              </a:rPr>
              <a:t>thin-gap RPCs </a:t>
            </a:r>
            <a:r>
              <a:rPr lang="en-US" dirty="0">
                <a:solidFill>
                  <a:srgbClr val="FF0000"/>
                </a:solidFill>
              </a:rPr>
              <a:t>in the BI layer </a:t>
            </a:r>
          </a:p>
          <a:p>
            <a:r>
              <a:rPr lang="en-US" dirty="0"/>
              <a:t>An additional layer of BI RPCs can …</a:t>
            </a:r>
          </a:p>
          <a:p>
            <a:pPr lvl="1"/>
            <a:r>
              <a:rPr lang="en-US" dirty="0"/>
              <a:t>Keep the high trigger efficiency</a:t>
            </a:r>
          </a:p>
          <a:p>
            <a:pPr lvl="1"/>
            <a:r>
              <a:rPr lang="en-US" dirty="0"/>
              <a:t>Improve trigger selectivity</a:t>
            </a:r>
          </a:p>
          <a:p>
            <a:pPr lvl="1"/>
            <a:r>
              <a:rPr lang="en-US" dirty="0"/>
              <a:t>Reduce trigger fake rate</a:t>
            </a:r>
          </a:p>
          <a:p>
            <a:pPr lvl="1"/>
            <a:r>
              <a:rPr lang="en-US" dirty="0"/>
              <a:t>Increase geometrical coverage</a:t>
            </a:r>
          </a:p>
          <a:p>
            <a:r>
              <a:rPr lang="en-US" sz="2400" dirty="0"/>
              <a:t>Other improvements</a:t>
            </a:r>
          </a:p>
          <a:p>
            <a:pPr lvl="1"/>
            <a:r>
              <a:rPr lang="en" altLang="zh-CN" dirty="0"/>
              <a:t>New front-end electronics for amplifying and discriminating the avalanche signals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AA82ED-E5FF-4D80-8F55-B9BB28F14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21/10/28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5441E4-502F-42DA-93F0-F813AB968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FA821-DB46-47F1-8A40-5A3B65E32F9E}" type="slidenum">
              <a:rPr lang="en-US" smtClean="0"/>
              <a:t>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4AA371-44D5-47BB-BB2C-30C095B2B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5"/>
            <a:ext cx="4114800" cy="365125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B9B807-2FFB-4DBB-BCC3-09274E1268D0}"/>
              </a:ext>
            </a:extLst>
          </p:cNvPr>
          <p:cNvSpPr txBox="1"/>
          <p:nvPr/>
        </p:nvSpPr>
        <p:spPr>
          <a:xfrm>
            <a:off x="9908868" y="3441740"/>
            <a:ext cx="9271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C00000"/>
                </a:solidFill>
              </a:rPr>
              <a:t>Present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89F633-AACD-49D9-BDC4-FC4CF99FD056}"/>
              </a:ext>
            </a:extLst>
          </p:cNvPr>
          <p:cNvGrpSpPr/>
          <p:nvPr/>
        </p:nvGrpSpPr>
        <p:grpSpPr>
          <a:xfrm>
            <a:off x="6682597" y="1443569"/>
            <a:ext cx="5048693" cy="3186096"/>
            <a:chOff x="6568349" y="3241985"/>
            <a:chExt cx="5048693" cy="318609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A190E14-3E6D-4836-ADB9-FA6EC0D8F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68349" y="3293534"/>
              <a:ext cx="4550944" cy="313454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3B86AF9F-D9E7-43BF-BD90-56BF8C2A6A11}"/>
                    </a:ext>
                  </a:extLst>
                </p:cNvPr>
                <p:cNvSpPr txBox="1"/>
                <p:nvPr/>
              </p:nvSpPr>
              <p:spPr>
                <a:xfrm>
                  <a:off x="8278115" y="3241985"/>
                  <a:ext cx="3338927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i="1" dirty="0"/>
                    <a:t>Eff. </a:t>
                  </a:r>
                  <a14:m>
                    <m:oMath xmlns:m="http://schemas.openxmlformats.org/officeDocument/2006/math">
                      <m:r>
                        <a:rPr lang="en-US" sz="1400" b="1" i="1" smtClean="0">
                          <a:latin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lang="en-US" sz="1400" b="1" i="1" dirty="0"/>
                    <a:t> Accept. </a:t>
                  </a:r>
                  <a:r>
                    <a:rPr lang="en-US" sz="1400" dirty="0"/>
                    <a:t>in worst case for </a:t>
                  </a:r>
                  <a14:m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25 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𝐺𝑒𝑉</m:t>
                      </m:r>
                    </m:oMath>
                  </a14:m>
                  <a:r>
                    <a:rPr lang="en-US" sz="1400" b="1" dirty="0"/>
                    <a:t> </a:t>
                  </a:r>
                  <a:endParaRPr lang="en-US" sz="1400" b="1" i="1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3B86AF9F-D9E7-43BF-BD90-56BF8C2A6A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78115" y="3241985"/>
                  <a:ext cx="3338927" cy="307777"/>
                </a:xfrm>
                <a:prstGeom prst="rect">
                  <a:avLst/>
                </a:prstGeom>
                <a:blipFill>
                  <a:blip r:embed="rId5"/>
                  <a:stretch>
                    <a:fillRect t="-3922" b="-1960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74AA726-2A1A-4708-80FF-CCE497F747CB}"/>
              </a:ext>
            </a:extLst>
          </p:cNvPr>
          <p:cNvSpPr txBox="1"/>
          <p:nvPr/>
        </p:nvSpPr>
        <p:spPr>
          <a:xfrm>
            <a:off x="10033411" y="3489751"/>
            <a:ext cx="73025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C00000"/>
                </a:solidFill>
              </a:rPr>
              <a:t>present</a:t>
            </a:r>
          </a:p>
        </p:txBody>
      </p:sp>
      <p:pic>
        <p:nvPicPr>
          <p:cNvPr id="20" name="Picture 9">
            <a:extLst>
              <a:ext uri="{FF2B5EF4-FFF2-40B4-BE49-F238E27FC236}">
                <a16:creationId xmlns:a16="http://schemas.microsoft.com/office/drawing/2014/main" id="{0844E864-71DC-1746-A0C3-6E97B19A26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980" y="4917799"/>
            <a:ext cx="5770291" cy="99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097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1804F-5509-46E4-BCF0-99E541C86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BIS78 RPC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191D2E-8082-4A96-8849-7A661B429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1857" y="839645"/>
            <a:ext cx="5894142" cy="5659856"/>
          </a:xfrm>
        </p:spPr>
        <p:txBody>
          <a:bodyPr/>
          <a:lstStyle/>
          <a:p>
            <a:r>
              <a:rPr lang="en-US" dirty="0"/>
              <a:t>BIS78 RPC</a:t>
            </a:r>
          </a:p>
          <a:p>
            <a:pPr lvl="1"/>
            <a:r>
              <a:rPr lang="en-US" altLang="zh-CN" dirty="0"/>
              <a:t>BIS: MDT </a:t>
            </a:r>
            <a:r>
              <a:rPr lang="en-US" altLang="zh-CN" dirty="0">
                <a:sym typeface="Wingdings" panose="05000000000000000000" pitchFamily="2" charset="2"/>
              </a:rPr>
              <a:t></a:t>
            </a:r>
            <a:r>
              <a:rPr lang="en-US" altLang="zh-CN" dirty="0" err="1">
                <a:sym typeface="Wingdings" panose="05000000000000000000" pitchFamily="2" charset="2"/>
              </a:rPr>
              <a:t>sMDT</a:t>
            </a:r>
            <a:r>
              <a:rPr lang="en-US" altLang="zh-CN" dirty="0">
                <a:sym typeface="Wingdings" panose="05000000000000000000" pitchFamily="2" charset="2"/>
              </a:rPr>
              <a:t> + thin-gap RPC</a:t>
            </a:r>
          </a:p>
          <a:p>
            <a:pPr lvl="1"/>
            <a:r>
              <a:rPr lang="en" altLang="zh-CN" dirty="0"/>
              <a:t>Covering the area of  present BIS7 and BIS8 MDTs</a:t>
            </a:r>
          </a:p>
          <a:p>
            <a:pPr lvl="1"/>
            <a:r>
              <a:rPr lang="en" dirty="0"/>
              <a:t>Running in present</a:t>
            </a:r>
            <a:r>
              <a:rPr lang="zh-CN" altLang="en-US" dirty="0"/>
              <a:t> </a:t>
            </a:r>
            <a:r>
              <a:rPr lang="en" dirty="0"/>
              <a:t>Phase-I Upgrade</a:t>
            </a:r>
            <a:r>
              <a:rPr lang="zh-CN" altLang="en-US" dirty="0"/>
              <a:t> </a:t>
            </a:r>
            <a:r>
              <a:rPr lang="en" dirty="0"/>
              <a:t>to verify the feasibility</a:t>
            </a:r>
            <a:endParaRPr lang="en-US" dirty="0"/>
          </a:p>
          <a:p>
            <a:r>
              <a:rPr lang="en-US" dirty="0"/>
              <a:t>New RPC design</a:t>
            </a:r>
          </a:p>
          <a:p>
            <a:pPr lvl="1"/>
            <a:r>
              <a:rPr lang="en-US" dirty="0"/>
              <a:t>Gap size: 2 mm </a:t>
            </a:r>
            <a:r>
              <a:rPr lang="en-US" dirty="0">
                <a:sym typeface="Wingdings" panose="05000000000000000000" pitchFamily="2" charset="2"/>
              </a:rPr>
              <a:t> 1 mm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Electrode thickness: 1.8 mm  1.2 mm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Advantages</a:t>
            </a:r>
          </a:p>
          <a:p>
            <a:pPr lvl="2"/>
            <a:r>
              <a:rPr lang="en" altLang="zh-CN" dirty="0"/>
              <a:t>To reduce the required voltage from 9600 V to 5400 V</a:t>
            </a:r>
          </a:p>
          <a:p>
            <a:pPr lvl="2"/>
            <a:r>
              <a:rPr lang="en" altLang="zh-CN" dirty="0"/>
              <a:t>To reduce the total chamber thickness</a:t>
            </a:r>
          </a:p>
          <a:p>
            <a:pPr lvl="2"/>
            <a:r>
              <a:rPr lang="en" altLang="zh-CN" dirty="0"/>
              <a:t>To improve the time resolution from about 1.1 ns to 0.4 ns and the signal-to-noise ratio</a:t>
            </a:r>
            <a:endParaRPr lang="en-US" altLang="zh-CN" dirty="0">
              <a:sym typeface="Wingdings" panose="05000000000000000000" pitchFamily="2" charset="2"/>
            </a:endParaRPr>
          </a:p>
          <a:p>
            <a:pPr lvl="2"/>
            <a:endParaRPr lang="en-US" dirty="0">
              <a:sym typeface="Wingdings" panose="05000000000000000000" pitchFamily="2" charset="2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2C794F-6893-4FC8-9A22-CFB4883CA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21/10/28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72C69-C313-4155-BF67-79226715F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Introduction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7930B-6503-42CC-A8A5-F5ED0026B8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D6AC-2ADA-4471-91EE-7DCB695E1A92}" type="slidenum">
              <a:rPr lang="en-US" smtClean="0"/>
              <a:t>7</a:t>
            </a:fld>
            <a:endParaRPr 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555461F-5047-044D-846A-3AEFD0DE2A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722" r="4456"/>
          <a:stretch/>
        </p:blipFill>
        <p:spPr>
          <a:xfrm>
            <a:off x="6095999" y="780079"/>
            <a:ext cx="5654222" cy="344178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1948D20-B367-AB4A-8341-1A0841729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2235" y="4233868"/>
            <a:ext cx="4194498" cy="2253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4917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E0DC9F-E076-49D7-AF1C-C005D15C9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USTC-cluster’s responsibility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3EDA17-90B6-4C2F-941C-CF4CA4727A4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01780" y="843239"/>
                <a:ext cx="11388437" cy="1886474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USTC-cluster’s responsibility</a:t>
                </a:r>
              </a:p>
              <a:p>
                <a:pPr lvl="1"/>
                <a:r>
                  <a:rPr lang="en-US" dirty="0"/>
                  <a:t>R&amp;D for double-end readout</a:t>
                </a:r>
              </a:p>
              <a:p>
                <a:pPr lvl="1"/>
                <a:r>
                  <a:rPr lang="en-US" dirty="0"/>
                  <a:t>Production of all BIS readout panels: PCB + paper-honeycomb</a:t>
                </a:r>
              </a:p>
              <a:p>
                <a:pPr lvl="1"/>
                <a:r>
                  <a:rPr lang="en-US" dirty="0"/>
                  <a:t>Assembly and test of all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288</m:t>
                    </m:r>
                  </m:oMath>
                </a14:m>
                <a:r>
                  <a:rPr lang="en-US" dirty="0"/>
                  <a:t> BIS RPCs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E3EDA17-90B6-4C2F-941C-CF4CA4727A4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01780" y="843239"/>
                <a:ext cx="11388437" cy="1886474"/>
              </a:xfrm>
              <a:blipFill>
                <a:blip r:embed="rId2"/>
                <a:stretch>
                  <a:fillRect l="-780" t="-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7E672D-A461-42CA-BCAF-39F7822BC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21/10/28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2323B-86C2-4A46-A820-B0677DDB0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Introduction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AEE7-FB92-4E3A-9D07-04C610AD7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4FA821-DB46-47F1-8A40-5A3B65E32F9E}" type="slidenum">
              <a:rPr lang="en-US" smtClean="0"/>
              <a:t>8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0C78FC7-7E80-EF47-822C-686DCF1E8BE7}"/>
              </a:ext>
            </a:extLst>
          </p:cNvPr>
          <p:cNvSpPr txBox="1">
            <a:spLocks/>
          </p:cNvSpPr>
          <p:nvPr/>
        </p:nvSpPr>
        <p:spPr>
          <a:xfrm>
            <a:off x="401779" y="2427364"/>
            <a:ext cx="11388437" cy="4350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-18288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0074A7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Microsoft YaHei UI" panose="020B0503020204020204" pitchFamily="34" charset="-122"/>
                <a:cs typeface="Arial" panose="020B0604020202020204" pitchFamily="34" charset="0"/>
              </a:defRPr>
            </a:lvl1pPr>
            <a:lvl2pPr marL="548640" indent="-18288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74A7"/>
              </a:buClr>
              <a:buFont typeface="Arial" panose="020B0604020202020204" pitchFamily="34" charset="0"/>
              <a:buChar char="•"/>
              <a:defRPr lang="zh-CN" altLang="en-US" sz="2000" kern="1200" dirty="0">
                <a:solidFill>
                  <a:schemeClr val="tx1"/>
                </a:solidFill>
                <a:latin typeface="+mn-lt"/>
                <a:ea typeface="Microsoft YaHei UI" panose="020B0503020204020204" pitchFamily="34" charset="-122"/>
                <a:cs typeface="Arial" panose="020B0604020202020204" pitchFamily="34" charset="0"/>
              </a:defRPr>
            </a:lvl2pPr>
            <a:lvl3pPr marL="1371600" indent="-27432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Microsoft YaHei UI" panose="020B0503020204020204" pitchFamily="34" charset="-122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00" kern="12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800" kern="1200">
                <a:solidFill>
                  <a:schemeClr val="tx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Our</a:t>
            </a:r>
            <a:r>
              <a:rPr lang="zh-CN" altLang="en-US" dirty="0"/>
              <a:t> </a:t>
            </a:r>
            <a:r>
              <a:rPr lang="en-US" dirty="0"/>
              <a:t>finished</a:t>
            </a:r>
            <a:r>
              <a:rPr lang="zh-CN" altLang="en-US" dirty="0"/>
              <a:t> </a:t>
            </a:r>
            <a:r>
              <a:rPr lang="en-US" dirty="0"/>
              <a:t>work</a:t>
            </a:r>
          </a:p>
          <a:p>
            <a:pPr lvl="1"/>
            <a:r>
              <a:rPr lang="en-US" dirty="0"/>
              <a:t>Have</a:t>
            </a:r>
            <a:r>
              <a:rPr lang="zh-CN" altLang="en-US" dirty="0"/>
              <a:t> </a:t>
            </a:r>
            <a:r>
              <a:rPr lang="en-US" dirty="0"/>
              <a:t>Assembled four RPC singlets</a:t>
            </a:r>
          </a:p>
          <a:p>
            <a:pPr lvl="2"/>
            <a:r>
              <a:rPr lang="en-US" dirty="0"/>
              <a:t>BIS7s size, similar to the size of BIS small ones</a:t>
            </a:r>
          </a:p>
          <a:p>
            <a:pPr lvl="2"/>
            <a:r>
              <a:rPr lang="en-US" dirty="0"/>
              <a:t>Readout panels and gas gaps rent from the Phase I upgrade project</a:t>
            </a:r>
          </a:p>
          <a:p>
            <a:pPr lvl="2"/>
            <a:r>
              <a:rPr lang="en-US" dirty="0"/>
              <a:t>Front-end boards designed by Roma II with discrete elements</a:t>
            </a:r>
          </a:p>
          <a:p>
            <a:pPr lvl="1"/>
            <a:r>
              <a:rPr lang="en-US" dirty="0"/>
              <a:t>Have tested the assembly</a:t>
            </a:r>
            <a:r>
              <a:rPr lang="zh-CN" altLang="en-US" dirty="0"/>
              <a:t> </a:t>
            </a:r>
            <a:r>
              <a:rPr lang="en-US" dirty="0"/>
              <a:t>RPC singlets’ performances</a:t>
            </a:r>
          </a:p>
          <a:p>
            <a:pPr lvl="2"/>
            <a:r>
              <a:rPr lang="en-US" dirty="0"/>
              <a:t>Efficiency-HV curves</a:t>
            </a:r>
          </a:p>
          <a:p>
            <a:pPr lvl="2"/>
            <a:r>
              <a:rPr lang="en-US" dirty="0"/>
              <a:t>Cluster</a:t>
            </a:r>
            <a:r>
              <a:rPr lang="zh-CN" altLang="en-US" dirty="0"/>
              <a:t> </a:t>
            </a:r>
            <a:r>
              <a:rPr lang="en-US" altLang="zh-CN" dirty="0"/>
              <a:t>Size</a:t>
            </a:r>
            <a:endParaRPr lang="en-US" dirty="0"/>
          </a:p>
          <a:p>
            <a:pPr lvl="2"/>
            <a:r>
              <a:rPr lang="en-US" dirty="0"/>
              <a:t>Time resolution</a:t>
            </a:r>
          </a:p>
          <a:p>
            <a:pPr lvl="1"/>
            <a:r>
              <a:rPr lang="en-US" altLang="zh-CN" dirty="0"/>
              <a:t>To show the assembly ability of USTC for the upcoming mass production</a:t>
            </a:r>
          </a:p>
          <a:p>
            <a:pPr lvl="2"/>
            <a:endParaRPr lang="en-US" dirty="0"/>
          </a:p>
          <a:p>
            <a:pPr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7700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E10165-5B05-D440-87BB-7242B996F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CN" dirty="0"/>
              <a:t>CONTENT</a:t>
            </a:r>
            <a:endParaRPr kumimoji="1"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EF8132A-CF06-D947-A314-30627625E9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b="1" dirty="0">
                <a:solidFill>
                  <a:schemeClr val="tx2">
                    <a:alpha val="20000"/>
                  </a:schemeClr>
                </a:solidFill>
              </a:rPr>
              <a:t>INTRODUTION</a:t>
            </a:r>
          </a:p>
          <a:p>
            <a:pPr lvl="1"/>
            <a:r>
              <a:rPr lang="en-US" altLang="zh-CN" dirty="0">
                <a:solidFill>
                  <a:schemeClr val="tx2">
                    <a:alpha val="20000"/>
                  </a:schemeClr>
                </a:solidFill>
              </a:rPr>
              <a:t>The</a:t>
            </a:r>
            <a:r>
              <a:rPr lang="zh-CN" altLang="en-US" dirty="0">
                <a:solidFill>
                  <a:schemeClr val="tx2">
                    <a:alpha val="2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tx2">
                    <a:alpha val="20000"/>
                  </a:schemeClr>
                </a:solidFill>
              </a:rPr>
              <a:t>ATLAS</a:t>
            </a:r>
            <a:r>
              <a:rPr lang="zh-CN" altLang="en-US" dirty="0">
                <a:solidFill>
                  <a:schemeClr val="tx2">
                    <a:alpha val="20000"/>
                  </a:schemeClr>
                </a:solidFill>
              </a:rPr>
              <a:t> </a:t>
            </a:r>
            <a:r>
              <a:rPr lang="en-US" altLang="zh-CN" dirty="0">
                <a:solidFill>
                  <a:schemeClr val="tx2">
                    <a:alpha val="20000"/>
                  </a:schemeClr>
                </a:solidFill>
              </a:rPr>
              <a:t>RPC model</a:t>
            </a:r>
          </a:p>
          <a:p>
            <a:pPr lvl="1"/>
            <a:r>
              <a:rPr lang="en-US" altLang="zh-CN" dirty="0">
                <a:solidFill>
                  <a:schemeClr val="tx2">
                    <a:alpha val="20000"/>
                  </a:schemeClr>
                </a:solidFill>
              </a:rPr>
              <a:t>Current RPC systems of the ATLAS detector and the Limitations</a:t>
            </a:r>
          </a:p>
          <a:p>
            <a:pPr lvl="1"/>
            <a:r>
              <a:rPr lang="en-US" altLang="zh-CN" dirty="0">
                <a:solidFill>
                  <a:schemeClr val="tx2">
                    <a:alpha val="20000"/>
                  </a:schemeClr>
                </a:solidFill>
              </a:rPr>
              <a:t>Upgrades of RPC detectors for HL-LHC</a:t>
            </a:r>
          </a:p>
          <a:p>
            <a:pPr lvl="1"/>
            <a:r>
              <a:rPr lang="en-US" altLang="zh-CN" dirty="0">
                <a:solidFill>
                  <a:schemeClr val="tx2">
                    <a:alpha val="20000"/>
                  </a:schemeClr>
                </a:solidFill>
              </a:rPr>
              <a:t>BIS78 and USTC-cluster’s responsibility</a:t>
            </a:r>
            <a:endParaRPr lang="en-US" altLang="zh-CN" b="1" dirty="0"/>
          </a:p>
          <a:p>
            <a:r>
              <a:rPr lang="en-US" altLang="zh-CN" b="1" dirty="0"/>
              <a:t>SINGLET ASSEMBLY</a:t>
            </a:r>
          </a:p>
          <a:p>
            <a:pPr lvl="1"/>
            <a:r>
              <a:rPr kumimoji="1" lang="en-US" altLang="zh-CN" dirty="0"/>
              <a:t>Gas gap training &amp; test</a:t>
            </a:r>
          </a:p>
          <a:p>
            <a:pPr lvl="1"/>
            <a:r>
              <a:rPr kumimoji="1" lang="en-US" altLang="zh-CN" dirty="0"/>
              <a:t>FE board soldering &amp; connectivity test</a:t>
            </a:r>
          </a:p>
          <a:p>
            <a:pPr lvl="1"/>
            <a:r>
              <a:rPr kumimoji="1" lang="en-US" altLang="zh-CN" dirty="0"/>
              <a:t>Assembly procedure</a:t>
            </a:r>
          </a:p>
          <a:p>
            <a:r>
              <a:rPr lang="en-US" altLang="zh-CN" b="1" dirty="0">
                <a:solidFill>
                  <a:schemeClr val="tx2">
                    <a:alpha val="20000"/>
                  </a:schemeClr>
                </a:solidFill>
              </a:rPr>
              <a:t>TEST RESULTS</a:t>
            </a:r>
          </a:p>
          <a:p>
            <a:pPr lvl="1"/>
            <a:r>
              <a:rPr lang="en-US" altLang="zh-CN" dirty="0">
                <a:solidFill>
                  <a:schemeClr val="tx2">
                    <a:alpha val="20000"/>
                  </a:schemeClr>
                </a:solidFill>
              </a:rPr>
              <a:t>Experiment Setup</a:t>
            </a:r>
          </a:p>
          <a:p>
            <a:pPr lvl="1"/>
            <a:r>
              <a:rPr lang="en-US" altLang="zh-CN" dirty="0">
                <a:solidFill>
                  <a:schemeClr val="tx2">
                    <a:alpha val="20000"/>
                  </a:schemeClr>
                </a:solidFill>
              </a:rPr>
              <a:t>Efficiency-HV Curves</a:t>
            </a:r>
            <a:r>
              <a:rPr lang="zh-CN" altLang="en-US" dirty="0">
                <a:solidFill>
                  <a:schemeClr val="tx2">
                    <a:alpha val="20000"/>
                  </a:schemeClr>
                </a:solidFill>
              </a:rPr>
              <a:t>、</a:t>
            </a:r>
            <a:r>
              <a:rPr lang="en-US" altLang="zh-CN" dirty="0">
                <a:solidFill>
                  <a:schemeClr val="tx2">
                    <a:alpha val="20000"/>
                  </a:schemeClr>
                </a:solidFill>
              </a:rPr>
              <a:t>Cluster Size</a:t>
            </a:r>
            <a:r>
              <a:rPr lang="zh-CN" altLang="en-US" dirty="0">
                <a:solidFill>
                  <a:schemeClr val="tx2">
                    <a:alpha val="20000"/>
                  </a:schemeClr>
                </a:solidFill>
              </a:rPr>
              <a:t>、</a:t>
            </a:r>
            <a:r>
              <a:rPr lang="en-US" altLang="zh-CN" dirty="0">
                <a:solidFill>
                  <a:schemeClr val="tx2">
                    <a:alpha val="20000"/>
                  </a:schemeClr>
                </a:solidFill>
              </a:rPr>
              <a:t>Time Resolution</a:t>
            </a:r>
          </a:p>
          <a:p>
            <a:r>
              <a:rPr lang="en-US" altLang="zh-CN" b="1" dirty="0">
                <a:solidFill>
                  <a:schemeClr val="tx2">
                    <a:alpha val="20000"/>
                  </a:schemeClr>
                </a:solidFill>
              </a:rPr>
              <a:t>CONCLUSION</a:t>
            </a:r>
          </a:p>
          <a:p>
            <a:endParaRPr kumimoji="1"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F4C760-1F58-974E-9B76-AB4FC8FA0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 dirty="0"/>
              <a:t>21/10/28</a:t>
            </a: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D352C5-A9BE-BE47-9114-9C67E2C3C1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Singlet Assembly</a:t>
            </a: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CAD1CA-EC79-4E42-8FF4-97C0C3FBE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7D6AC-2ADA-4471-91EE-7DCB695E1A9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863393"/>
      </p:ext>
    </p:extLst>
  </p:cSld>
  <p:clrMapOvr>
    <a:masterClrMapping/>
  </p:clrMapOvr>
</p:sld>
</file>

<file path=ppt/theme/theme1.xml><?xml version="1.0" encoding="utf-8"?>
<a:theme xmlns:a="http://schemas.openxmlformats.org/drawingml/2006/main" name="16-9USTC+ATLAS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STC_ATLAS_v2.3_16_9.potx" id="{441A20F1-A283-4D77-ABCF-F4C063C76C6C}" vid="{6DEC371A-72BD-4D1D-A224-E3C8D459740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USTC_ATLAS_v2.3_16_9</Template>
  <TotalTime>48374</TotalTime>
  <Words>1512</Words>
  <Application>Microsoft Macintosh PowerPoint</Application>
  <PresentationFormat>宽屏</PresentationFormat>
  <Paragraphs>372</Paragraphs>
  <Slides>26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1" baseType="lpstr">
      <vt:lpstr>Microsoft YaHei UI</vt:lpstr>
      <vt:lpstr>Arial</vt:lpstr>
      <vt:lpstr>Calibri</vt:lpstr>
      <vt:lpstr>Cambria Math</vt:lpstr>
      <vt:lpstr>16-9USTC+ATLAS</vt:lpstr>
      <vt:lpstr>Assembly and tests of RPC at USTC for the ATLAS Phase-II Upgrade</vt:lpstr>
      <vt:lpstr>OUTLINE</vt:lpstr>
      <vt:lpstr>CONTENT</vt:lpstr>
      <vt:lpstr>The ATLAS RPC model </vt:lpstr>
      <vt:lpstr>Current RPC systems of the ATLAS detector</vt:lpstr>
      <vt:lpstr>Upgrades of RPC detectors for HL-LHC</vt:lpstr>
      <vt:lpstr>BIS78 RPC</vt:lpstr>
      <vt:lpstr>USTC-cluster’s responsibility</vt:lpstr>
      <vt:lpstr>CONTENT</vt:lpstr>
      <vt:lpstr>Gas gap training &amp; test</vt:lpstr>
      <vt:lpstr>FE Board --- Selection of working points</vt:lpstr>
      <vt:lpstr>FE board soldering</vt:lpstr>
      <vt:lpstr>FE board connectivity test</vt:lpstr>
      <vt:lpstr>Assembly procedure</vt:lpstr>
      <vt:lpstr>Gantt chart for assembly activity</vt:lpstr>
      <vt:lpstr>Document archives</vt:lpstr>
      <vt:lpstr>CONTENT</vt:lpstr>
      <vt:lpstr>Experiment Setup</vt:lpstr>
      <vt:lpstr>Experiment Setup</vt:lpstr>
      <vt:lpstr>Process of signal transmission and data taking</vt:lpstr>
      <vt:lpstr>Efficiency-HV Curves</vt:lpstr>
      <vt:lpstr>Cluster Size</vt:lpstr>
      <vt:lpstr>Time Resolution</vt:lpstr>
      <vt:lpstr>CONTENT</vt:lpstr>
      <vt:lpstr>Conclusion</vt:lpstr>
      <vt:lpstr>Thanks!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RPC assembly activities in USTC</dc:title>
  <dc:creator>Xie Xiangyu</dc:creator>
  <cp:lastModifiedBy>丁 玥心</cp:lastModifiedBy>
  <cp:revision>17</cp:revision>
  <dcterms:created xsi:type="dcterms:W3CDTF">2021-07-05T05:39:26Z</dcterms:created>
  <dcterms:modified xsi:type="dcterms:W3CDTF">2021-11-27T23:03:17Z</dcterms:modified>
</cp:coreProperties>
</file>