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79.jpg" ContentType="image/jp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99.jpg" ContentType="image/jp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1586" r:id="rId2"/>
    <p:sldId id="1587" r:id="rId3"/>
    <p:sldId id="1309" r:id="rId4"/>
    <p:sldId id="1585" r:id="rId5"/>
    <p:sldId id="1612" r:id="rId6"/>
    <p:sldId id="1611" r:id="rId7"/>
    <p:sldId id="1604" r:id="rId8"/>
    <p:sldId id="1616" r:id="rId9"/>
    <p:sldId id="1602" r:id="rId10"/>
    <p:sldId id="1539" r:id="rId11"/>
    <p:sldId id="1500" r:id="rId12"/>
    <p:sldId id="1544" r:id="rId13"/>
    <p:sldId id="1601" r:id="rId14"/>
    <p:sldId id="1620" r:id="rId15"/>
    <p:sldId id="1605" r:id="rId16"/>
    <p:sldId id="1608" r:id="rId17"/>
    <p:sldId id="1599" r:id="rId18"/>
    <p:sldId id="1588" r:id="rId19"/>
    <p:sldId id="1561" r:id="rId20"/>
    <p:sldId id="1615" r:id="rId21"/>
    <p:sldId id="278" r:id="rId22"/>
    <p:sldId id="1550" r:id="rId23"/>
    <p:sldId id="1552" r:id="rId24"/>
    <p:sldId id="1508" r:id="rId25"/>
    <p:sldId id="1305" r:id="rId26"/>
    <p:sldId id="1511" r:id="rId27"/>
    <p:sldId id="1619" r:id="rId28"/>
    <p:sldId id="1618" r:id="rId29"/>
    <p:sldId id="1621" r:id="rId30"/>
    <p:sldId id="1594" r:id="rId31"/>
    <p:sldId id="1593" r:id="rId32"/>
    <p:sldId id="1559" r:id="rId33"/>
    <p:sldId id="1507" r:id="rId34"/>
    <p:sldId id="1549" r:id="rId35"/>
    <p:sldId id="1503" r:id="rId36"/>
  </p:sldIdLst>
  <p:sldSz cx="12192000" cy="6858000"/>
  <p:notesSz cx="6946900" cy="10007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  <a:srgbClr val="3230F2"/>
    <a:srgbClr val="C2FFF0"/>
    <a:srgbClr val="CBE1F3"/>
    <a:srgbClr val="E58DEA"/>
    <a:srgbClr val="98D1EB"/>
    <a:srgbClr val="FFC003"/>
    <a:srgbClr val="FB000D"/>
    <a:srgbClr val="0501FE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7" autoAdjust="0"/>
    <p:restoredTop sz="95840" autoAdjust="0"/>
  </p:normalViewPr>
  <p:slideViewPr>
    <p:cSldViewPr>
      <p:cViewPr varScale="1">
        <p:scale>
          <a:sx n="83" d="100"/>
          <a:sy n="83" d="100"/>
        </p:scale>
        <p:origin x="395" y="2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85" d="100"/>
        <a:sy n="85" d="100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7538"/>
            <a:ext cx="30099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9507538"/>
            <a:ext cx="30099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0C9266C3-96A6-42E2-B08E-FE69F6986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465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50888"/>
            <a:ext cx="6670675" cy="3752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754563"/>
            <a:ext cx="5095875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7538"/>
            <a:ext cx="30099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9507538"/>
            <a:ext cx="30099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E3A2A76D-C631-46CF-AF21-C18EB03A8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897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3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236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12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164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13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kumimoji="0" lang="zh-CN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90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14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247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15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68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16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97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17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51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50888"/>
            <a:ext cx="6670675" cy="3752850"/>
          </a:xfrm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Times New Roman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D880E23B-9BC4-F74C-8F13-CD44399698D0}" type="slidenum">
              <a:rPr kumimoji="0" lang="en-US" altLang="zh-CN" sz="1200">
                <a:solidFill>
                  <a:schemeClr val="tx1"/>
                </a:solidFill>
              </a:rPr>
              <a:pPr/>
              <a:t>18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71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19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37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20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56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50888"/>
            <a:ext cx="6670675" cy="3752850"/>
          </a:xfrm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Times New Roman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D880E23B-9BC4-F74C-8F13-CD44399698D0}" type="slidenum">
              <a:rPr kumimoji="0" lang="en-US" altLang="zh-CN" sz="1200">
                <a:solidFill>
                  <a:schemeClr val="tx1"/>
                </a:solidFill>
              </a:rPr>
              <a:pPr/>
              <a:t>4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78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22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58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23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16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24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72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25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36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26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856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27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84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28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854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29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116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30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52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50888"/>
            <a:ext cx="6670675" cy="3752850"/>
          </a:xfrm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Times New Roman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D880E23B-9BC4-F74C-8F13-CD44399698D0}" type="slidenum">
              <a:rPr kumimoji="0" lang="en-US" altLang="zh-CN" sz="1200">
                <a:solidFill>
                  <a:schemeClr val="tx1"/>
                </a:solidFill>
              </a:rPr>
              <a:pPr/>
              <a:t>31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5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978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32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8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33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36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34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6153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24384C-AB2C-C944-AC5B-92C9B153A03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86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6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671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7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933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8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19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9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3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10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820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11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1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6248400"/>
            <a:ext cx="54864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algn="r">
              <a:defRPr sz="1200">
                <a:solidFill>
                  <a:srgbClr val="0066FF"/>
                </a:solidFill>
                <a:latin typeface="+mj-lt"/>
              </a:defRPr>
            </a:lvl1pPr>
          </a:lstStyle>
          <a:p>
            <a:pPr>
              <a:defRPr/>
            </a:pPr>
            <a:fld id="{3F916A90-024D-4E8F-A896-F90CF7992E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61BA8-E1A2-4C06-BFB5-0CFDEEDE6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56107-43D3-40EF-AAE6-83E0AB5A4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0"/>
            <a:ext cx="27432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80264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E7AB4-5763-4BCF-859B-9E467D90BF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E65AA-9D6E-4EA9-83A3-21E232B7E2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XR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92405" y="6597353"/>
            <a:ext cx="2540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05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97353"/>
            <a:ext cx="4522688" cy="313184"/>
          </a:xfrm>
          <a:prstGeom prst="rect">
            <a:avLst/>
          </a:prstGeom>
          <a:ln/>
        </p:spPr>
        <p:txBody>
          <a:bodyPr/>
          <a:lstStyle>
            <a:lvl1pPr>
              <a:defRPr sz="105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00683" y="6597352"/>
            <a:ext cx="2540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15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487489" y="14812"/>
            <a:ext cx="9601067" cy="1037927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35261653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92405" y="6597353"/>
            <a:ext cx="2540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05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97353"/>
            <a:ext cx="4522688" cy="313184"/>
          </a:xfrm>
          <a:prstGeom prst="rect">
            <a:avLst/>
          </a:prstGeom>
          <a:ln/>
        </p:spPr>
        <p:txBody>
          <a:bodyPr/>
          <a:lstStyle>
            <a:lvl1pPr>
              <a:defRPr sz="105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00683" y="6597352"/>
            <a:ext cx="2540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15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97923" y="14812"/>
            <a:ext cx="10515600" cy="1135813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692920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2" y="1524000"/>
            <a:ext cx="10164233" cy="17526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1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" y="6248400"/>
            <a:ext cx="4978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9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55521244-82BB-4013-9D99-4A76F85B42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172"/>
            <a:ext cx="10160000" cy="83819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 lang="en-US" sz="1800" b="0" i="0" dirty="0">
                <a:solidFill>
                  <a:srgbClr val="C00000"/>
                </a:solidFill>
                <a:latin typeface="Helvetica" pitchFamily="2" charset="0"/>
                <a:ea typeface="+mj-ea"/>
                <a:cs typeface="Arial (headings)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7D008-2172-40C5-B664-D71263EA75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3F61F-6380-4DC8-92A4-ECA9282C0F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4953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4953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DBE9F-2E8D-47F0-ACA8-3716C1A245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97DF3-94A1-4467-B2A9-E3F7BBA71C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9CCED-7636-4F1A-A39E-A1E457441A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90B81-0370-4A2B-A400-662148345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5D37D-6CF1-4CC0-B852-341DA819F4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178"/>
            <a:ext cx="10668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70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1200" y="62484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rgbClr val="0066FF"/>
                </a:solidFill>
                <a:latin typeface="Chalkboard"/>
                <a:cs typeface="Chalkboard"/>
              </a:defRPr>
            </a:lvl1pPr>
          </a:lstStyle>
          <a:p>
            <a:pPr>
              <a:defRPr/>
            </a:pPr>
            <a:r>
              <a:rPr lang="zh-CN" altLang="en-US"/>
              <a:t>张黎明</a:t>
            </a:r>
            <a:endParaRPr lang="en-US" altLang="en-US" dirty="0"/>
          </a:p>
        </p:txBody>
      </p:sp>
      <p:sp>
        <p:nvSpPr>
          <p:cNvPr id="370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008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FF"/>
                </a:solidFill>
                <a:latin typeface="+mj-lt"/>
              </a:defRPr>
            </a:lvl1pPr>
          </a:lstStyle>
          <a:p>
            <a:pPr>
              <a:defRPr/>
            </a:pPr>
            <a:fld id="{7FE052A5-0EBA-4DA8-BB04-F4EA854C9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50" b="1" i="0">
          <a:solidFill>
            <a:srgbClr val="C00000"/>
          </a:solidFill>
          <a:latin typeface="Helvetica" pitchFamily="2" charset="0"/>
          <a:ea typeface="+mj-ea"/>
          <a:cs typeface="Helvetica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Freestyle Script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Freestyle Script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Freestyle Script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Freestyle Script" pitchFamily="66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Freestyle Script" pitchFamily="66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Freestyle Script" pitchFamily="66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Freestyle Script" pitchFamily="66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Freestyle Script" pitchFamily="66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65000"/>
        <a:buFont typeface="Wingdings" pitchFamily="2" charset="2"/>
        <a:buChar char="n"/>
        <a:defRPr sz="1800" b="1">
          <a:solidFill>
            <a:srgbClr val="000000"/>
          </a:solidFill>
          <a:latin typeface="Helvetica" pitchFamily="2" charset="0"/>
          <a:ea typeface="+mn-ea"/>
          <a:cs typeface="+mn-cs"/>
        </a:defRPr>
      </a:lvl1pPr>
      <a:lvl2pPr marL="502444" indent="-244079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SzPct val="60000"/>
        <a:buFont typeface="Wingdings" pitchFamily="2" charset="2"/>
        <a:buChar char="q"/>
        <a:defRPr sz="1800">
          <a:solidFill>
            <a:srgbClr val="C00000"/>
          </a:solidFill>
          <a:latin typeface="Helvetica" pitchFamily="2" charset="0"/>
        </a:defRPr>
      </a:lvl2pPr>
      <a:lvl3pPr marL="766763" indent="-263129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Helvetica" pitchFamily="2" charset="0"/>
        </a:defRPr>
      </a:lvl3pPr>
      <a:lvl4pPr marL="1004888" indent="-236935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SzPct val="70000"/>
        <a:buFont typeface="Wingdings" pitchFamily="2" charset="2"/>
        <a:buChar char="q"/>
        <a:defRPr sz="1350">
          <a:solidFill>
            <a:schemeClr val="tx1"/>
          </a:solidFill>
          <a:latin typeface="Helvetica" pitchFamily="2" charset="0"/>
        </a:defRPr>
      </a:lvl4pPr>
      <a:lvl5pPr marL="1260872" indent="-2547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350">
          <a:solidFill>
            <a:schemeClr val="tx1"/>
          </a:solidFill>
          <a:latin typeface="Helvetica" pitchFamily="2" charset="0"/>
        </a:defRPr>
      </a:lvl5pPr>
      <a:lvl6pPr marL="1603772" indent="-25479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1946672" indent="-25479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289572" indent="-25479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632472" indent="-25479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4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10" Type="http://schemas.openxmlformats.org/officeDocument/2006/relationships/image" Target="../media/image41.png"/><Relationship Id="rId4" Type="http://schemas.openxmlformats.org/officeDocument/2006/relationships/image" Target="../media/image151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181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51.png"/><Relationship Id="rId3" Type="http://schemas.openxmlformats.org/officeDocument/2006/relationships/image" Target="../media/image540.png"/><Relationship Id="rId7" Type="http://schemas.openxmlformats.org/officeDocument/2006/relationships/image" Target="../media/image331.png"/><Relationship Id="rId12" Type="http://schemas.openxmlformats.org/officeDocument/2006/relationships/image" Target="../media/image3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1.png"/><Relationship Id="rId11" Type="http://schemas.openxmlformats.org/officeDocument/2006/relationships/image" Target="../media/image371.png"/><Relationship Id="rId5" Type="http://schemas.openxmlformats.org/officeDocument/2006/relationships/image" Target="../media/image311.png"/><Relationship Id="rId10" Type="http://schemas.openxmlformats.org/officeDocument/2006/relationships/image" Target="../media/image361.png"/><Relationship Id="rId4" Type="http://schemas.openxmlformats.org/officeDocument/2006/relationships/image" Target="../media/image48.png"/><Relationship Id="rId9" Type="http://schemas.openxmlformats.org/officeDocument/2006/relationships/image" Target="../media/image350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130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11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3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450.png"/><Relationship Id="rId3" Type="http://schemas.openxmlformats.org/officeDocument/2006/relationships/image" Target="../media/image580.png"/><Relationship Id="rId7" Type="http://schemas.openxmlformats.org/officeDocument/2006/relationships/image" Target="../media/image390.pn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1.png"/><Relationship Id="rId11" Type="http://schemas.openxmlformats.org/officeDocument/2006/relationships/image" Target="../media/image430.png"/><Relationship Id="rId5" Type="http://schemas.openxmlformats.org/officeDocument/2006/relationships/image" Target="../media/image63.png"/><Relationship Id="rId10" Type="http://schemas.openxmlformats.org/officeDocument/2006/relationships/image" Target="../media/image420.png"/><Relationship Id="rId4" Type="http://schemas.openxmlformats.org/officeDocument/2006/relationships/image" Target="../media/image370.png"/><Relationship Id="rId9" Type="http://schemas.openxmlformats.org/officeDocument/2006/relationships/image" Target="../media/image411.png"/><Relationship Id="rId14" Type="http://schemas.openxmlformats.org/officeDocument/2006/relationships/image" Target="../media/image4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461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3" Type="http://schemas.openxmlformats.org/officeDocument/2006/relationships/image" Target="../media/image620.png"/><Relationship Id="rId7" Type="http://schemas.openxmlformats.org/officeDocument/2006/relationships/image" Target="../media/image73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1.png"/><Relationship Id="rId5" Type="http://schemas.openxmlformats.org/officeDocument/2006/relationships/image" Target="../media/image680.png"/><Relationship Id="rId10" Type="http://schemas.openxmlformats.org/officeDocument/2006/relationships/image" Target="../media/image74.gif"/><Relationship Id="rId4" Type="http://schemas.openxmlformats.org/officeDocument/2006/relationships/image" Target="../media/image71.png"/><Relationship Id="rId9" Type="http://schemas.openxmlformats.org/officeDocument/2006/relationships/image" Target="../media/image7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0.png"/><Relationship Id="rId7" Type="http://schemas.openxmlformats.org/officeDocument/2006/relationships/image" Target="../media/image410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3" Type="http://schemas.openxmlformats.org/officeDocument/2006/relationships/image" Target="../media/image470.png"/><Relationship Id="rId7" Type="http://schemas.openxmlformats.org/officeDocument/2006/relationships/image" Target="../media/image87.png"/><Relationship Id="rId12" Type="http://schemas.openxmlformats.org/officeDocument/2006/relationships/image" Target="../media/image5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0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0.png"/><Relationship Id="rId4" Type="http://schemas.openxmlformats.org/officeDocument/2006/relationships/image" Target="../media/image9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1.png"/><Relationship Id="rId5" Type="http://schemas.openxmlformats.org/officeDocument/2006/relationships/image" Target="../media/image93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1.png"/><Relationship Id="rId13" Type="http://schemas.openxmlformats.org/officeDocument/2006/relationships/image" Target="../media/image112.png"/><Relationship Id="rId3" Type="http://schemas.openxmlformats.org/officeDocument/2006/relationships/image" Target="../media/image103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15" Type="http://schemas.openxmlformats.org/officeDocument/2006/relationships/image" Target="../media/image114.png"/><Relationship Id="rId10" Type="http://schemas.openxmlformats.org/officeDocument/2006/relationships/image" Target="../media/image108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Relationship Id="rId1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02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png"/><Relationship Id="rId5" Type="http://schemas.openxmlformats.org/officeDocument/2006/relationships/image" Target="../media/image850.pn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3" Type="http://schemas.openxmlformats.org/officeDocument/2006/relationships/image" Target="../media/image870.png"/><Relationship Id="rId7" Type="http://schemas.openxmlformats.org/officeDocument/2006/relationships/image" Target="../media/image9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5" Type="http://schemas.openxmlformats.org/officeDocument/2006/relationships/image" Target="../media/image890.png"/><Relationship Id="rId4" Type="http://schemas.openxmlformats.org/officeDocument/2006/relationships/image" Target="../media/image132.png"/><Relationship Id="rId9" Type="http://schemas.openxmlformats.org/officeDocument/2006/relationships/image" Target="../media/image9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3" Type="http://schemas.openxmlformats.org/officeDocument/2006/relationships/image" Target="../media/image940.png"/><Relationship Id="rId7" Type="http://schemas.openxmlformats.org/officeDocument/2006/relationships/image" Target="../media/image9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0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emf"/><Relationship Id="rId5" Type="http://schemas.openxmlformats.org/officeDocument/2006/relationships/image" Target="../media/image1020.png"/><Relationship Id="rId4" Type="http://schemas.openxmlformats.org/officeDocument/2006/relationships/image" Target="../media/image1010.png"/><Relationship Id="rId9" Type="http://schemas.openxmlformats.org/officeDocument/2006/relationships/image" Target="../media/image10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0.png"/><Relationship Id="rId11" Type="http://schemas.openxmlformats.org/officeDocument/2006/relationships/image" Target="../media/image27.jpeg"/><Relationship Id="rId5" Type="http://schemas.openxmlformats.org/officeDocument/2006/relationships/image" Target="../media/image24.png"/><Relationship Id="rId10" Type="http://schemas.openxmlformats.org/officeDocument/2006/relationships/image" Target="../media/image260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38B21-DB85-D644-BBF6-44108E45A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799" y="1333500"/>
            <a:ext cx="8839201" cy="16383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ea typeface="STKaiti" charset="-122"/>
                <a:cs typeface="Arial" panose="020B0604020202020204" pitchFamily="34" charset="0"/>
              </a:rPr>
              <a:t>Indirect</a:t>
            </a:r>
            <a:r>
              <a:rPr lang="zh-CN" altLang="en-US" sz="3600" dirty="0">
                <a:ea typeface="STKaiti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ea typeface="STKaiti" charset="-122"/>
                <a:cs typeface="Arial" panose="020B0604020202020204" pitchFamily="34" charset="0"/>
              </a:rPr>
              <a:t>search</a:t>
            </a:r>
            <a:r>
              <a:rPr lang="zh-CN" altLang="en-US" sz="3600" dirty="0">
                <a:ea typeface="STKaiti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ea typeface="STKaiti" charset="-122"/>
                <a:cs typeface="Arial" panose="020B0604020202020204" pitchFamily="34" charset="0"/>
              </a:rPr>
              <a:t>for</a:t>
            </a:r>
            <a:r>
              <a:rPr lang="zh-CN" altLang="en-US" sz="3600" dirty="0">
                <a:ea typeface="STKaiti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ea typeface="STKaiti" charset="-122"/>
                <a:cs typeface="Arial" panose="020B0604020202020204" pitchFamily="34" charset="0"/>
              </a:rPr>
              <a:t>new</a:t>
            </a:r>
            <a:r>
              <a:rPr lang="zh-CN" altLang="en-US" sz="3600" dirty="0">
                <a:ea typeface="STKaiti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ea typeface="STKaiti" charset="-122"/>
                <a:cs typeface="Arial" panose="020B0604020202020204" pitchFamily="34" charset="0"/>
              </a:rPr>
              <a:t>physic</a:t>
            </a:r>
            <a:r>
              <a:rPr lang="zh-CN" altLang="en-US" sz="3600" dirty="0">
                <a:ea typeface="STKaiti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ea typeface="STKaiti" charset="-122"/>
                <a:cs typeface="Arial" panose="020B0604020202020204" pitchFamily="34" charset="0"/>
              </a:rPr>
              <a:t>at</a:t>
            </a:r>
            <a:r>
              <a:rPr lang="zh-CN" altLang="en-US" sz="3600" dirty="0">
                <a:ea typeface="STKaiti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ea typeface="STKaiti" charset="-122"/>
                <a:cs typeface="Arial" panose="020B0604020202020204" pitchFamily="34" charset="0"/>
              </a:rPr>
              <a:t>LHCb</a:t>
            </a:r>
            <a:br>
              <a:rPr lang="en-US" altLang="zh-CN" sz="3600" dirty="0">
                <a:ea typeface="STKaiti" charset="-122"/>
                <a:cs typeface="Arial" panose="020B0604020202020204" pitchFamily="34" charset="0"/>
              </a:rPr>
            </a:br>
            <a:r>
              <a:rPr lang="en-US" altLang="zh-CN" sz="3200" dirty="0">
                <a:solidFill>
                  <a:schemeClr val="tx1"/>
                </a:solidFill>
                <a:ea typeface="STKaiti" charset="-122"/>
                <a:cs typeface="Arial" panose="020B0604020202020204" pitchFamily="34" charset="0"/>
              </a:rPr>
              <a:t>CP</a:t>
            </a:r>
            <a:r>
              <a:rPr lang="zh-CN" altLang="en-US" sz="3200" dirty="0">
                <a:solidFill>
                  <a:schemeClr val="tx1"/>
                </a:solidFill>
                <a:ea typeface="STKaiti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ea typeface="STKaiti" charset="-122"/>
                <a:cs typeface="Arial" panose="020B0604020202020204" pitchFamily="34" charset="0"/>
              </a:rPr>
              <a:t>violation</a:t>
            </a:r>
            <a:r>
              <a:rPr lang="zh-CN" altLang="en-US" sz="3200" dirty="0">
                <a:solidFill>
                  <a:schemeClr val="tx1"/>
                </a:solidFill>
                <a:ea typeface="STKaiti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ea typeface="STKaiti" charset="-122"/>
                <a:cs typeface="Arial" panose="020B0604020202020204" pitchFamily="34" charset="0"/>
              </a:rPr>
              <a:t>and</a:t>
            </a:r>
            <a:r>
              <a:rPr lang="zh-CN" altLang="en-US" sz="3200" dirty="0">
                <a:solidFill>
                  <a:schemeClr val="tx1"/>
                </a:solidFill>
                <a:ea typeface="STKaiti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ea typeface="STKaiti" charset="-122"/>
                <a:cs typeface="Arial" panose="020B0604020202020204" pitchFamily="34" charset="0"/>
              </a:rPr>
              <a:t>rare</a:t>
            </a:r>
            <a:r>
              <a:rPr lang="zh-CN" altLang="en-US" sz="3200" dirty="0">
                <a:solidFill>
                  <a:schemeClr val="tx1"/>
                </a:solidFill>
                <a:ea typeface="STKaiti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ea typeface="STKaiti" charset="-122"/>
                <a:cs typeface="Arial" panose="020B0604020202020204" pitchFamily="34" charset="0"/>
              </a:rPr>
              <a:t>decays of B mesons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75A63-F06D-5A4E-B29D-C4F5EAAF9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4650" y="3352800"/>
            <a:ext cx="6553200" cy="457200"/>
          </a:xfrm>
        </p:spPr>
        <p:txBody>
          <a:bodyPr/>
          <a:lstStyle/>
          <a:p>
            <a:r>
              <a:rPr lang="ja-JP" altLang="en-US" sz="2800">
                <a:solidFill>
                  <a:srgbClr val="3230F2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谢跃红</a:t>
            </a:r>
            <a:r>
              <a:rPr lang="zh-CN" altLang="en-US" sz="2800" dirty="0">
                <a:solidFill>
                  <a:srgbClr val="3230F2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（</a:t>
            </a:r>
            <a:r>
              <a:rPr lang="ja-JP" altLang="en-US" sz="2800">
                <a:solidFill>
                  <a:srgbClr val="3230F2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华中师范</a:t>
            </a:r>
            <a:r>
              <a:rPr lang="zh-CN" altLang="en-US" sz="2800" dirty="0">
                <a:solidFill>
                  <a:srgbClr val="3230F2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大学）</a:t>
            </a:r>
            <a:endParaRPr lang="en-US" sz="2700" dirty="0">
              <a:solidFill>
                <a:srgbClr val="3230F2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pic>
        <p:nvPicPr>
          <p:cNvPr id="5" name="Picture 40" descr="lhcblogo">
            <a:extLst>
              <a:ext uri="{FF2B5EF4-FFF2-40B4-BE49-F238E27FC236}">
                <a16:creationId xmlns:a16="http://schemas.microsoft.com/office/drawing/2014/main" id="{50EF1A77-F77B-6143-B5BA-64D6D6C65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40030"/>
            <a:ext cx="1200150" cy="82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534CB0-A5AD-3C4E-BB9B-6932F9AD1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381000"/>
            <a:ext cx="2818471" cy="685800"/>
          </a:xfrm>
          <a:prstGeom prst="rect">
            <a:avLst/>
          </a:prstGeom>
        </p:spPr>
      </p:pic>
      <p:sp>
        <p:nvSpPr>
          <p:cNvPr id="8" name="Rectangle 14">
            <a:extLst>
              <a:ext uri="{FF2B5EF4-FFF2-40B4-BE49-F238E27FC236}">
                <a16:creationId xmlns:a16="http://schemas.microsoft.com/office/drawing/2014/main" id="{7455A4BB-15DA-3A42-AF9B-CED1C7E01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370" y="4400550"/>
            <a:ext cx="545483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spcAft>
                <a:spcPts val="450"/>
              </a:spcAft>
              <a:defRPr/>
            </a:pPr>
            <a:endParaRPr kumimoji="0" lang="en-US" altLang="zh-CN" sz="1800" b="1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>
              <a:spcBef>
                <a:spcPts val="0"/>
              </a:spcBef>
              <a:spcAft>
                <a:spcPts val="450"/>
              </a:spcAft>
              <a:defRPr/>
            </a:pPr>
            <a:r>
              <a:rPr kumimoji="0" lang="ja-JP" altLang="en-US" sz="240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第七届中国</a:t>
            </a:r>
            <a:r>
              <a:rPr kumimoji="0" lang="en-US" altLang="ja-JP" sz="24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LHC</a:t>
            </a:r>
            <a:r>
              <a:rPr kumimoji="0" lang="ja-JP" altLang="en-US" sz="2400">
                <a:solidFill>
                  <a:srgbClr val="000000"/>
                </a:solidFill>
                <a:latin typeface="微软雅黑"/>
                <a:ea typeface="微软雅黑"/>
                <a:cs typeface="微软雅黑"/>
              </a:rPr>
              <a:t>物理研讨会</a:t>
            </a:r>
            <a:endParaRPr kumimoji="0" lang="en-US" altLang="zh-CN" sz="2400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  <a:p>
            <a:pPr>
              <a:spcBef>
                <a:spcPts val="0"/>
              </a:spcBef>
              <a:spcAft>
                <a:spcPts val="450"/>
              </a:spcAft>
              <a:defRPr/>
            </a:pPr>
            <a:r>
              <a:rPr kumimoji="0" lang="en-US" altLang="zh-CN" sz="24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Wingdings"/>
              </a:rPr>
              <a:t>2021</a:t>
            </a:r>
            <a:r>
              <a:rPr kumimoji="0" lang="ja-JP" altLang="en-US" sz="2400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Wingdings"/>
              </a:rPr>
              <a:t>年</a:t>
            </a:r>
            <a:r>
              <a:rPr kumimoji="0" lang="en-US" altLang="zh-CN" sz="24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Wingdings"/>
              </a:rPr>
              <a:t>11</a:t>
            </a:r>
            <a:r>
              <a:rPr kumimoji="0" lang="ja-JP" altLang="en-US" sz="2400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Wingdings"/>
              </a:rPr>
              <a:t>月</a:t>
            </a:r>
            <a:r>
              <a:rPr kumimoji="0" lang="en-US" altLang="zh-CN" sz="2400" dirty="0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Wingdings"/>
              </a:rPr>
              <a:t>25-28</a:t>
            </a:r>
            <a:r>
              <a:rPr kumimoji="0" lang="ja-JP" altLang="en-US" sz="2400">
                <a:solidFill>
                  <a:srgbClr val="000000"/>
                </a:solidFill>
                <a:latin typeface="微软雅黑"/>
                <a:ea typeface="微软雅黑"/>
                <a:cs typeface="微软雅黑"/>
                <a:sym typeface="Wingdings"/>
              </a:rPr>
              <a:t>日</a:t>
            </a:r>
            <a:endParaRPr kumimoji="0" lang="en-US" altLang="zh-CN" sz="2800" dirty="0">
              <a:solidFill>
                <a:srgbClr val="000000"/>
              </a:solidFill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40558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774826" y="44624"/>
                <a:ext cx="8893174" cy="658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cs typeface="Helvetica" charset="0"/>
                  </a:rPr>
                  <a:t> mixing frequency</a:t>
                </a:r>
                <a:endParaRPr lang="zh-CN" altLang="en-US" sz="3600" b="1" dirty="0">
                  <a:solidFill>
                    <a:srgbClr val="C0000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826" y="44624"/>
                <a:ext cx="8893174" cy="658898"/>
              </a:xfrm>
              <a:prstGeom prst="rect">
                <a:avLst/>
              </a:prstGeom>
              <a:blipFill>
                <a:blip r:embed="rId3"/>
                <a:stretch>
                  <a:fillRect t="-12037" b="-342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758F5E43-B5D6-44F4-98C5-F5D7EBF66519}"/>
              </a:ext>
            </a:extLst>
          </p:cNvPr>
          <p:cNvSpPr/>
          <p:nvPr/>
        </p:nvSpPr>
        <p:spPr bwMode="auto">
          <a:xfrm>
            <a:off x="193576" y="228600"/>
            <a:ext cx="2016224" cy="40831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arXiv:2104.04421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202175D6-6B5D-4715-A67D-4A418BCABEE0}"/>
                  </a:ext>
                </a:extLst>
              </p:cNvPr>
              <p:cNvSpPr/>
              <p:nvPr/>
            </p:nvSpPr>
            <p:spPr>
              <a:xfrm>
                <a:off x="6019800" y="1676400"/>
                <a:ext cx="4648200" cy="4070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i="1">
                          <a:latin typeface="Cambria Math" panose="02040503050406030204" pitchFamily="18" charset="0"/>
                          <a:cs typeface="Helvetica"/>
                        </a:rPr>
                        <m:t>Δ</m:t>
                      </m:r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Helvetica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  <a:cs typeface="Helvetica"/>
                            </a:rPr>
                            <m:t>𝒔</m:t>
                          </m:r>
                        </m:sub>
                      </m:sSub>
                      <m:r>
                        <a:rPr lang="en-US" altLang="zh-CN" sz="2000" b="1">
                          <a:latin typeface="Cambria Math" panose="02040503050406030204" pitchFamily="18" charset="0"/>
                          <a:cs typeface="Helvetica"/>
                        </a:rPr>
                        <m:t>=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  <a:cs typeface="Helvetica"/>
                        </a:rPr>
                        <m:t>𝟏𝟕</m:t>
                      </m:r>
                      <m:r>
                        <a:rPr lang="en-US" altLang="zh-CN" sz="2000" b="1">
                          <a:latin typeface="Cambria Math" panose="02040503050406030204" pitchFamily="18" charset="0"/>
                          <a:cs typeface="Helvetica"/>
                        </a:rPr>
                        <m:t>.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  <a:cs typeface="Helvetica"/>
                        </a:rPr>
                        <m:t>𝟕𝟔𝟓𝟔</m:t>
                      </m:r>
                      <m:r>
                        <a:rPr lang="en-US" altLang="zh-CN" sz="2000" b="1">
                          <a:latin typeface="Cambria Math" panose="02040503050406030204" pitchFamily="18" charset="0"/>
                          <a:cs typeface="Helvetica"/>
                        </a:rPr>
                        <m:t>±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  <a:cs typeface="Helvetica"/>
                        </a:rPr>
                        <m:t>𝟎</m:t>
                      </m:r>
                      <m:r>
                        <a:rPr lang="en-US" altLang="zh-CN" sz="2000" b="1">
                          <a:latin typeface="Cambria Math" panose="02040503050406030204" pitchFamily="18" charset="0"/>
                          <a:cs typeface="Helvetica"/>
                        </a:rPr>
                        <m:t>.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  <a:cs typeface="Helvetica"/>
                        </a:rPr>
                        <m:t>𝟎𝟎𝟓𝟕</m:t>
                      </m:r>
                      <m:r>
                        <a:rPr lang="en-US" altLang="zh-CN" sz="2000" b="1">
                          <a:latin typeface="Cambria Math" panose="02040503050406030204" pitchFamily="18" charset="0"/>
                          <a:cs typeface="Helvetica"/>
                        </a:rPr>
                        <m:t> </m:t>
                      </m:r>
                      <m:r>
                        <a:rPr lang="en-US" altLang="zh-CN" sz="2000" b="1" i="0">
                          <a:latin typeface="Cambria Math" panose="02040503050406030204" pitchFamily="18" charset="0"/>
                          <a:cs typeface="Helvetica"/>
                        </a:rPr>
                        <m:t>𝐩</m:t>
                      </m:r>
                      <m:sSup>
                        <m:sSup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pPr>
                        <m:e>
                          <m:r>
                            <a:rPr lang="en-US" altLang="zh-CN" sz="2000" b="1" i="0">
                              <a:latin typeface="Cambria Math" panose="02040503050406030204" pitchFamily="18" charset="0"/>
                              <a:cs typeface="Helvetica"/>
                            </a:rPr>
                            <m:t>𝐬</m:t>
                          </m:r>
                        </m:e>
                        <m:sup>
                          <m:r>
                            <a:rPr lang="en-US" altLang="zh-CN" sz="2000" b="1" i="0">
                              <a:latin typeface="Cambria Math" panose="02040503050406030204" pitchFamily="18" charset="0"/>
                              <a:cs typeface="Helvetica"/>
                            </a:rPr>
                            <m:t>−</m:t>
                          </m:r>
                          <m:r>
                            <a:rPr lang="en-US" altLang="zh-CN" sz="2000" b="1" i="0">
                              <a:latin typeface="Cambria Math" panose="02040503050406030204" pitchFamily="18" charset="0"/>
                              <a:cs typeface="Helvetica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altLang="zh-CN" sz="2000" b="1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202175D6-6B5D-4715-A67D-4A418BCABE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676400"/>
                <a:ext cx="4648200" cy="407099"/>
              </a:xfrm>
              <a:prstGeom prst="rect">
                <a:avLst/>
              </a:prstGeom>
              <a:blipFill>
                <a:blip r:embed="rId4"/>
                <a:stretch>
                  <a:fillRect b="-10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723BB53D-1A17-43BF-BC8E-FB4449D39703}"/>
                  </a:ext>
                </a:extLst>
              </p:cNvPr>
              <p:cNvSpPr/>
              <p:nvPr/>
            </p:nvSpPr>
            <p:spPr>
              <a:xfrm>
                <a:off x="6019800" y="2286000"/>
                <a:ext cx="4953000" cy="388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b="1" dirty="0">
                    <a:latin typeface="Helvetica"/>
                    <a:cs typeface="Helvetica"/>
                  </a:rPr>
                  <a:t>SM prediction: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𝜟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𝒔</m:t>
                        </m:r>
                      </m:sub>
                    </m:sSub>
                    <m:r>
                      <a:rPr lang="en-US" altLang="zh-CN" b="1">
                        <a:latin typeface="Cambria Math" panose="02040503050406030204" pitchFamily="18" charset="0"/>
                        <a:cs typeface="Helvetica"/>
                      </a:rPr>
                      <m:t>=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𝟏𝟖</m:t>
                    </m:r>
                    <m:r>
                      <a:rPr lang="en-US" altLang="zh-CN" b="1"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sSubSup>
                      <m:sSub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𝟒</m:t>
                        </m:r>
                      </m:e>
                      <m:sub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−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𝟏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.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𝟐</m:t>
                        </m:r>
                      </m:sub>
                      <m:sup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+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𝟎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.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𝟕</m:t>
                        </m:r>
                      </m:sup>
                    </m:sSubSup>
                    <m:r>
                      <a:rPr lang="en-US" altLang="zh-CN" b="1">
                        <a:latin typeface="Cambria Math" panose="02040503050406030204" pitchFamily="18" charset="0"/>
                        <a:cs typeface="Helvetica"/>
                      </a:rPr>
                      <m:t> </m:t>
                    </m:r>
                    <m:r>
                      <a:rPr lang="en-US" altLang="zh-CN" b="1" i="0">
                        <a:latin typeface="Cambria Math" panose="02040503050406030204" pitchFamily="18" charset="0"/>
                        <a:cs typeface="Helvetica"/>
                      </a:rPr>
                      <m:t>𝐩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pPr>
                      <m:e>
                        <m:r>
                          <a:rPr lang="en-US" altLang="zh-CN" b="1" i="0">
                            <a:latin typeface="Cambria Math" panose="02040503050406030204" pitchFamily="18" charset="0"/>
                            <a:cs typeface="Helvetica"/>
                          </a:rPr>
                          <m:t>𝐬</m:t>
                        </m:r>
                      </m:e>
                      <m:sup>
                        <m:r>
                          <a:rPr lang="en-US" altLang="zh-CN" b="1" i="0">
                            <a:latin typeface="Cambria Math" panose="02040503050406030204" pitchFamily="18" charset="0"/>
                            <a:cs typeface="Helvetica"/>
                          </a:rPr>
                          <m:t>−</m:t>
                        </m:r>
                        <m:r>
                          <a:rPr lang="en-US" altLang="zh-CN" b="1" i="0">
                            <a:latin typeface="Cambria Math" panose="02040503050406030204" pitchFamily="18" charset="0"/>
                            <a:cs typeface="Helvetica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b="1" dirty="0">
                    <a:latin typeface="Helvetica"/>
                    <a:cs typeface="Helvetica"/>
                  </a:rPr>
                  <a:t> </a:t>
                </a: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723BB53D-1A17-43BF-BC8E-FB4449D39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2286000"/>
                <a:ext cx="4953000" cy="388568"/>
              </a:xfrm>
              <a:prstGeom prst="rect">
                <a:avLst/>
              </a:prstGeom>
              <a:blipFill>
                <a:blip r:embed="rId5"/>
                <a:stretch>
                  <a:fillRect l="-1108" t="-3125" b="-234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042A03-EACF-4C22-AD85-387DD6CAE469}"/>
                  </a:ext>
                </a:extLst>
              </p:cNvPr>
              <p:cNvSpPr/>
              <p:nvPr/>
            </p:nvSpPr>
            <p:spPr>
              <a:xfrm>
                <a:off x="762000" y="2057400"/>
                <a:ext cx="4038600" cy="589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𝑷</m:t>
                    </m:r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𝒕</m:t>
                        </m:r>
                      </m:e>
                    </m:d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∼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𝒆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bPr>
                          <m:e>
                            <m:r>
                              <a:rPr lang="en-US" altLang="zh-CN" b="1">
                                <a:latin typeface="Cambria Math" panose="02040503050406030204" pitchFamily="18" charset="0"/>
                                <a:cs typeface="Helvetica"/>
                              </a:rPr>
                              <m:t>𝚪</m:t>
                            </m:r>
                          </m:e>
                          <m:sub>
                            <m:r>
                              <a:rPr lang="en-US" altLang="zh-CN" b="1">
                                <a:latin typeface="Cambria Math" panose="02040503050406030204" pitchFamily="18" charset="0"/>
                                <a:cs typeface="Helvetica"/>
                              </a:rPr>
                              <m:t>𝐬</m:t>
                            </m:r>
                          </m:sub>
                        </m:sSub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𝐭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𝐜𝐨𝐬𝐡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  <a:cs typeface="Helvetica"/>
                                  </a:rPr>
                                </m:ctrlPr>
                              </m:fPr>
                              <m:num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  <a:cs typeface="Helvetica"/>
                                  </a:rPr>
                                  <m:t>𝚫</m:t>
                                </m:r>
                                <m:sSub>
                                  <m:sSub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  <a:cs typeface="Helvetica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1">
                                        <a:latin typeface="Cambria Math" panose="02040503050406030204" pitchFamily="18" charset="0"/>
                                        <a:cs typeface="Helvetica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altLang="zh-CN" b="1">
                                        <a:latin typeface="Cambria Math" panose="02040503050406030204" pitchFamily="18" charset="0"/>
                                        <a:cs typeface="Helvetica"/>
                                      </a:rPr>
                                      <m:t>𝐬</m:t>
                                    </m:r>
                                  </m:sub>
                                </m:sSub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  <a:cs typeface="Helvetica"/>
                                  </a:rPr>
                                  <m:t>𝐭</m:t>
                                </m:r>
                              </m:num>
                              <m:den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  <a:cs typeface="Helvetica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±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𝐜𝐨𝐬</m:t>
                        </m:r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dPr>
                          <m:e>
                            <m:r>
                              <a:rPr lang="en-US" altLang="zh-CN" b="1">
                                <a:latin typeface="Cambria Math" panose="02040503050406030204" pitchFamily="18" charset="0"/>
                                <a:cs typeface="Helvetica"/>
                              </a:rPr>
                              <m:t>𝚫</m:t>
                            </m:r>
                            <m:sSub>
                              <m:sSub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  <a:cs typeface="Helvetica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  <a:cs typeface="Helvetica"/>
                                  </a:rPr>
                                  <m:t>𝐦</m:t>
                                </m:r>
                              </m:e>
                              <m:sub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  <a:cs typeface="Helvetica"/>
                                  </a:rPr>
                                  <m:t>𝐬</m:t>
                                </m:r>
                              </m:sub>
                            </m:sSub>
                            <m:r>
                              <a:rPr lang="en-US" altLang="zh-CN" b="1">
                                <a:latin typeface="Cambria Math" panose="02040503050406030204" pitchFamily="18" charset="0"/>
                                <a:cs typeface="Helvetica"/>
                              </a:rPr>
                              <m:t>𝐭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b="1" dirty="0">
                    <a:latin typeface="Helvetica"/>
                    <a:cs typeface="Helvetica"/>
                  </a:rPr>
                  <a:t> </a:t>
                </a: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5042A03-EACF-4C22-AD85-387DD6CAE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057400"/>
                <a:ext cx="4038600" cy="589777"/>
              </a:xfrm>
              <a:prstGeom prst="rect">
                <a:avLst/>
              </a:prstGeom>
              <a:blipFill>
                <a:blip r:embed="rId6"/>
                <a:stretch>
                  <a:fillRect b="-10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4F94F951-AA3E-48C4-A0A4-073DFF5AFF8F}"/>
                  </a:ext>
                </a:extLst>
              </p:cNvPr>
              <p:cNvSpPr/>
              <p:nvPr/>
            </p:nvSpPr>
            <p:spPr>
              <a:xfrm>
                <a:off x="533400" y="1190124"/>
                <a:ext cx="4724400" cy="7148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Tahoma" charset="0"/>
                      </a:rPr>
                      <m:t>𝚫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𝐦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𝐬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0930F1"/>
                    </a:solidFill>
                    <a:cs typeface="Tahoma" charset="0"/>
                  </a:rPr>
                  <a:t>: determined mainly in flavor specific decay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𝑩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𝟎</m:t>
                        </m:r>
                      </m:sup>
                    </m:sSubSup>
                    <m:r>
                      <a:rPr lang="en-US" sz="20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Tahoma" charset="0"/>
                      </a:rPr>
                      <m:t>→</m:t>
                    </m:r>
                    <m:sSubSup>
                      <m:sSubSupPr>
                        <m:ctrlPr>
                          <a:rPr lang="en-US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𝑫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en-US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𝝅</m:t>
                        </m:r>
                      </m:e>
                      <m:sup>
                        <m:r>
                          <a:rPr lang="en-US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000" b="1" dirty="0">
                  <a:solidFill>
                    <a:srgbClr val="0930F1"/>
                  </a:solidFill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4F94F951-AA3E-48C4-A0A4-073DFF5AF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90124"/>
                <a:ext cx="4724400" cy="714876"/>
              </a:xfrm>
              <a:prstGeom prst="rect">
                <a:avLst/>
              </a:prstGeom>
              <a:blipFill>
                <a:blip r:embed="rId7"/>
                <a:stretch>
                  <a:fillRect l="-1419" t="-3390" b="-14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CD0FF615-7EE2-46FE-B601-1437D0198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10</a:t>
            </a:fld>
            <a:endParaRPr lang="en-US" altLang="en-US" dirty="0">
              <a:latin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8076C3-7CF0-44AC-AABF-F1498EC027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372" y="2971800"/>
            <a:ext cx="4502828" cy="31863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4C843D-4F6C-4805-980E-C6D46A1C0E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200" y="3547659"/>
            <a:ext cx="6496487" cy="2472141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F74E4E88-51A1-4A79-A5CB-A875C78133D4}"/>
              </a:ext>
            </a:extLst>
          </p:cNvPr>
          <p:cNvSpPr/>
          <p:nvPr/>
        </p:nvSpPr>
        <p:spPr>
          <a:xfrm>
            <a:off x="6019800" y="1219200"/>
            <a:ext cx="38164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930F1"/>
                </a:solidFill>
                <a:latin typeface="Helvetica"/>
                <a:cs typeface="Helvetica"/>
              </a:rPr>
              <a:t>LHCb combination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9739FD2-DD64-4ACA-8CA6-0FF26ECBB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7400" y="6248400"/>
                <a:ext cx="9086800" cy="375552"/>
              </a:xfrm>
              <a:prstGeom prst="rect">
                <a:avLst/>
              </a:prstGeom>
              <a:solidFill>
                <a:srgbClr val="C2FFF0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  <a:buSzPct val="70000"/>
                </a:pPr>
                <a:r>
                  <a:rPr lang="en-US" altLang="zh-CN" b="1" dirty="0">
                    <a:latin typeface="Helvetica" charset="0"/>
                    <a:cs typeface="Helvetica" charset="0"/>
                  </a:rPr>
                  <a:t>Precise determination of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  <a:cs typeface="Helvetica" charset="0"/>
                      </a:rPr>
                      <m:t>𝚫</m:t>
                    </m:r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  <a:cs typeface="Helvetica" charset="0"/>
                          </a:rPr>
                          <m:t>𝐦</m:t>
                        </m:r>
                      </m:e>
                      <m:sub>
                        <m:r>
                          <a:rPr lang="en-US" altLang="zh-CN" b="1" i="0" smtClean="0">
                            <a:latin typeface="Cambria Math" panose="02040503050406030204" pitchFamily="18" charset="0"/>
                            <a:cs typeface="Helvetica" charset="0"/>
                          </a:rPr>
                          <m:t>𝐬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Helvetica" charset="0"/>
                    <a:cs typeface="Helvetica" charset="0"/>
                  </a:rPr>
                  <a:t> paves the way for CPV measurements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b="1" dirty="0">
                    <a:latin typeface="Helvetica" charset="0"/>
                    <a:cs typeface="Helvetica" charset="0"/>
                  </a:rPr>
                  <a:t> decays</a:t>
                </a: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9739FD2-DD64-4ACA-8CA6-0FF26ECBB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7400" y="6248400"/>
                <a:ext cx="9086800" cy="375552"/>
              </a:xfrm>
              <a:prstGeom prst="rect">
                <a:avLst/>
              </a:prstGeom>
              <a:blipFill>
                <a:blip r:embed="rId10"/>
                <a:stretch>
                  <a:fillRect l="-134" t="-4839" b="-258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32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9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984425" y="44624"/>
                <a:ext cx="7921575" cy="658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  <a:ea typeface="黑体"/>
                    <a:cs typeface="Helvetica" charset="0"/>
                  </a:rPr>
                  <a:t>Observation of CPV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𝟎</m:t>
                        </m:r>
                      </m:sup>
                    </m:sSubSup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charset="0"/>
                      </a:rPr>
                      <m:t>→</m:t>
                    </m:r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𝑲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𝑲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黑体"/>
                    <a:ea typeface="黑体"/>
                    <a:cs typeface="黑体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4425" y="44624"/>
                <a:ext cx="7921575" cy="658898"/>
              </a:xfrm>
              <a:prstGeom prst="rect">
                <a:avLst/>
              </a:prstGeom>
              <a:blipFill>
                <a:blip r:embed="rId3"/>
                <a:stretch>
                  <a:fillRect l="-154" t="-12963" b="-407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582B7E9-84A2-4E30-BFA0-4B8DD069461B}"/>
                  </a:ext>
                </a:extLst>
              </p:cNvPr>
              <p:cNvSpPr/>
              <p:nvPr/>
            </p:nvSpPr>
            <p:spPr bwMode="auto">
              <a:xfrm>
                <a:off x="1066800" y="1219200"/>
                <a:ext cx="7101408" cy="1055179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CP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cosh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sinh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66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582B7E9-84A2-4E30-BFA0-4B8DD06946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800" y="1219200"/>
                <a:ext cx="7101408" cy="10551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37BFE602-B864-432F-A980-FDC6632CB863}"/>
              </a:ext>
            </a:extLst>
          </p:cNvPr>
          <p:cNvSpPr/>
          <p:nvPr/>
        </p:nvSpPr>
        <p:spPr>
          <a:xfrm>
            <a:off x="1290628" y="789653"/>
            <a:ext cx="853917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SzPct val="80000"/>
              <a:buFont typeface="Wingdings" panose="05000000000000000000" pitchFamily="2" charset="2"/>
              <a:buChar char="q"/>
            </a:pPr>
            <a:r>
              <a:rPr lang="en-US" altLang="zh-CN" sz="2000" b="1" dirty="0" err="1">
                <a:latin typeface="Helvetica"/>
                <a:cs typeface="Helvetica"/>
              </a:rPr>
              <a:t>Flavour</a:t>
            </a:r>
            <a:r>
              <a:rPr lang="en-US" altLang="zh-CN" sz="2000" b="1" dirty="0">
                <a:latin typeface="Helvetica"/>
                <a:cs typeface="Helvetica"/>
              </a:rPr>
              <a:t>-tagged time-dependent analysis with 2015+2016 data </a:t>
            </a:r>
            <a:endParaRPr lang="zh-CN" altLang="en-US" sz="2000" b="1" dirty="0">
              <a:latin typeface="Helvetica"/>
              <a:cs typeface="Helvetic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B19C435-6A78-4597-A0A9-681322AC5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324255"/>
            <a:ext cx="6337920" cy="29379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E0DAF-8E08-4346-A2A1-78091D58B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152" y="2350579"/>
            <a:ext cx="3051448" cy="285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B8BC868C-FC13-47C6-BE99-EEE5CACEB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3000" y="5449657"/>
                <a:ext cx="10117832" cy="417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𝑺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𝑲𝑲</m:t>
                        </m:r>
                      </m:sub>
                    </m:sSub>
                    <m:r>
                      <a:rPr lang="en-US" altLang="zh-CN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=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𝟎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𝟏𝟐𝟑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±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𝟎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𝟎𝟑𝟒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±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𝟎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𝟎𝟏𝟓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,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 </m:t>
                    </m:r>
                    <m:r>
                      <a:rPr lang="zh-CN" alt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  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𝑪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𝑲𝑲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=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𝟎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𝟏𝟔𝟒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±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𝟎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𝟎𝟑𝟒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±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𝟎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𝟎𝟏𝟒</m:t>
                    </m:r>
                  </m:oMath>
                </a14:m>
                <a:r>
                  <a:rPr lang="en-US" altLang="zh-CN" b="1" dirty="0">
                    <a:latin typeface="Helvetica"/>
                    <a:cs typeface="Helvetica"/>
                  </a:rPr>
                  <a:t>, </a:t>
                </a:r>
                <a:r>
                  <a:rPr lang="zh-CN" altLang="en-US" b="1" dirty="0">
                    <a:latin typeface="Helvetica"/>
                    <a:cs typeface="Helvetica"/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dirty="0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Sup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cs typeface="Helvetica"/>
                          </a:rPr>
                          <m:t>𝑨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cs typeface="Helvetica"/>
                          </a:rPr>
                          <m:t>𝑲𝑲</m:t>
                        </m:r>
                      </m:sub>
                      <m:sup>
                        <m:r>
                          <a:rPr lang="en-US" altLang="zh-CN" b="1" i="1" dirty="0">
                            <a:latin typeface="Cambria Math" panose="02040503050406030204" pitchFamily="18" charset="0"/>
                            <a:cs typeface="Helvetica"/>
                          </a:rPr>
                          <m:t>𝜟</m:t>
                        </m:r>
                      </m:sup>
                    </m:sSubSup>
                    <m:r>
                      <a:rPr lang="en-US" altLang="zh-CN" b="1" i="1" dirty="0">
                        <a:latin typeface="Cambria Math" panose="02040503050406030204" pitchFamily="18" charset="0"/>
                        <a:cs typeface="Helvetica"/>
                      </a:rPr>
                      <m:t>=−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cs typeface="Helvetica"/>
                      </a:rPr>
                      <m:t>𝟎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cs typeface="Helvetica"/>
                      </a:rPr>
                      <m:t>𝟖𝟑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cs typeface="Helvetica"/>
                      </a:rPr>
                      <m:t>±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cs typeface="Helvetica"/>
                      </a:rPr>
                      <m:t>𝟎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cs typeface="Helvetica"/>
                      </a:rPr>
                      <m:t>𝟎𝟓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cs typeface="Helvetica"/>
                      </a:rPr>
                      <m:t>±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cs typeface="Helvetica"/>
                      </a:rPr>
                      <m:t>𝟎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cs typeface="Helvetica"/>
                      </a:rPr>
                      <m:t>𝟎𝟗</m:t>
                    </m:r>
                  </m:oMath>
                </a14:m>
                <a:endParaRPr lang="en-US" altLang="zh-CN" b="1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B8BC868C-FC13-47C6-BE99-EEE5CACEB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5449657"/>
                <a:ext cx="10117832" cy="417743"/>
              </a:xfrm>
              <a:prstGeom prst="rect">
                <a:avLst/>
              </a:prstGeom>
              <a:blipFill>
                <a:blip r:embed="rId7"/>
                <a:stretch>
                  <a:fillRect b="-2058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FB7ADF4-1576-4FF2-B1E8-98B7B9BE7FC1}"/>
              </a:ext>
            </a:extLst>
          </p:cNvPr>
          <p:cNvSpPr/>
          <p:nvPr/>
        </p:nvSpPr>
        <p:spPr bwMode="auto">
          <a:xfrm>
            <a:off x="76200" y="201283"/>
            <a:ext cx="2016224" cy="40831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JHEP 03 (2021) 075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5098FCC-7C5B-D346-8AA6-1019035712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11</a:t>
            </a:fld>
            <a:endParaRPr lang="en-US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8CC1289-1D3F-F24C-8678-3F16B00FA0B5}"/>
                  </a:ext>
                </a:extLst>
              </p:cNvPr>
              <p:cNvSpPr txBox="1"/>
              <p:nvPr/>
            </p:nvSpPr>
            <p:spPr>
              <a:xfrm>
                <a:off x="8642505" y="1472625"/>
                <a:ext cx="2711296" cy="59035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Large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CPV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expected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as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a</a:t>
                </a:r>
                <a:r>
                  <a:rPr lang="zh-CN" altLang="en-US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𝒃</m:t>
                    </m:r>
                    <m:r>
                      <a:rPr lang="en-US" altLang="zh-CN" sz="16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CN" sz="16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accPr>
                      <m:e>
                        <m:r>
                          <a:rPr lang="en-US" altLang="zh-CN" sz="16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𝒖</m:t>
                        </m:r>
                      </m:e>
                    </m:acc>
                    <m:r>
                      <a:rPr lang="en-US" altLang="zh-CN" sz="1600" b="1" i="1" smtClean="0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𝒔</m:t>
                    </m:r>
                  </m:oMath>
                </a14:m>
                <a:r>
                  <a:rPr lang="zh-CN" altLang="en-US" sz="1600" dirty="0"/>
                  <a:t> </a:t>
                </a:r>
                <a:r>
                  <a:rPr lang="en-US" altLang="zh-CN" sz="1600" dirty="0"/>
                  <a:t>transition</a:t>
                </a:r>
                <a:r>
                  <a:rPr lang="zh-CN" altLang="en-US" sz="1600" dirty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8CC1289-1D3F-F24C-8678-3F16B00FA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505" y="1472625"/>
                <a:ext cx="2711296" cy="590354"/>
              </a:xfrm>
              <a:prstGeom prst="rect">
                <a:avLst/>
              </a:prstGeom>
              <a:blipFill>
                <a:blip r:embed="rId9"/>
                <a:stretch>
                  <a:fillRect l="-1395" t="-2083" b="-10417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25">
                <a:extLst>
                  <a:ext uri="{FF2B5EF4-FFF2-40B4-BE49-F238E27FC236}">
                    <a16:creationId xmlns:a16="http://schemas.microsoft.com/office/drawing/2014/main" id="{57E770A3-2546-46D5-B084-1DF6CFDE6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600" y="6172200"/>
                <a:ext cx="8763000" cy="375552"/>
              </a:xfrm>
              <a:prstGeom prst="rect">
                <a:avLst/>
              </a:prstGeom>
              <a:solidFill>
                <a:srgbClr val="C2FFF0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  <a:buSzPct val="70000"/>
                </a:pPr>
                <a:r>
                  <a:rPr lang="en-US" altLang="zh-CN" b="1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First observation of time-dependent CP violation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decays!</a:t>
                </a:r>
              </a:p>
            </p:txBody>
          </p:sp>
        </mc:Choice>
        <mc:Fallback xmlns="">
          <p:sp>
            <p:nvSpPr>
              <p:cNvPr id="17" name="矩形 25">
                <a:extLst>
                  <a:ext uri="{FF2B5EF4-FFF2-40B4-BE49-F238E27FC236}">
                    <a16:creationId xmlns:a16="http://schemas.microsoft.com/office/drawing/2014/main" id="{57E770A3-2546-46D5-B084-1DF6CFDE6F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6172200"/>
                <a:ext cx="8763000" cy="375552"/>
              </a:xfrm>
              <a:prstGeom prst="rect">
                <a:avLst/>
              </a:prstGeom>
              <a:blipFill>
                <a:blip r:embed="rId10"/>
                <a:stretch>
                  <a:fillRect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741512" y="6972"/>
                <a:ext cx="8697888" cy="6679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charset="0"/>
                  </a:rPr>
                  <a:t> mixing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𝝓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𝒔</m:t>
                        </m:r>
                      </m:sub>
                    </m:sSub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charset="0"/>
                      </a:rPr>
                      <m:t>=−</m:t>
                    </m:r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charset="0"/>
                      </a:rPr>
                      <m:t>𝟐</m:t>
                    </m:r>
                    <m:sSubSup>
                      <m:sSub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𝜷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𝐞𝐟𝐟</m:t>
                        </m:r>
                      </m:sup>
                    </m:sSubSup>
                  </m:oMath>
                </a14:m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黑体"/>
                  <a:cs typeface="Helvetica" charset="0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1512" y="6972"/>
                <a:ext cx="8697888" cy="667940"/>
              </a:xfrm>
              <a:prstGeom prst="rect">
                <a:avLst/>
              </a:prstGeom>
              <a:blipFill>
                <a:blip r:embed="rId3"/>
                <a:stretch>
                  <a:fillRect t="-11818" b="-4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C00CD35-2B5D-4BA8-9919-02967C7F538D}"/>
              </a:ext>
            </a:extLst>
          </p:cNvPr>
          <p:cNvSpPr/>
          <p:nvPr/>
        </p:nvSpPr>
        <p:spPr bwMode="auto">
          <a:xfrm>
            <a:off x="76200" y="44625"/>
            <a:ext cx="2808312" cy="76526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 err="1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LHCb</a:t>
            </a: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EPJC 80 (2020) 601</a:t>
            </a:r>
          </a:p>
          <a:p>
            <a:pPr>
              <a:spcAft>
                <a:spcPts val="0"/>
              </a:spcAft>
            </a:pPr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ATLAS, EPJC 81 (2021) 342</a:t>
            </a:r>
          </a:p>
          <a:p>
            <a:pPr>
              <a:spcAft>
                <a:spcPts val="0"/>
              </a:spcAft>
            </a:pPr>
            <a:r>
              <a:rPr lang="en-US" altLang="zh-CN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CMS, PLB 816 (2021) 136188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43E349B-BBEE-425D-AC5D-2A82AF473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63" y="2431319"/>
            <a:ext cx="4943937" cy="32836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21">
                <a:extLst>
                  <a:ext uri="{FF2B5EF4-FFF2-40B4-BE49-F238E27FC236}">
                    <a16:creationId xmlns:a16="http://schemas.microsoft.com/office/drawing/2014/main" id="{1ED59FE5-A3A5-794D-BC6B-FA0314AB07B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705600" y="2525700"/>
              <a:ext cx="4800598" cy="26559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1922716336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648906336"/>
                        </a:ext>
                      </a:extLst>
                    </a:gridCol>
                    <a:gridCol w="1904998">
                      <a:extLst>
                        <a:ext uri="{9D8B030D-6E8A-4147-A177-3AD203B41FA5}">
                          <a16:colId xmlns:a16="http://schemas.microsoft.com/office/drawing/2014/main" val="2356437522"/>
                        </a:ext>
                      </a:extLst>
                    </a:gridCol>
                  </a:tblGrid>
                  <a:tr h="34772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dirty="0"/>
                            <a:t>Collab.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 (</a:t>
                          </a:r>
                          <a:r>
                            <a:rPr lang="en-US" sz="1600" dirty="0" err="1"/>
                            <a:t>mrad</a:t>
                          </a:r>
                          <a:r>
                            <a:rPr lang="en-US" sz="1600" dirty="0"/>
                            <a:t>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6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0" smtClean="0"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sz="1600" b="1" i="0" smtClean="0">
                                      <a:latin typeface="Cambria Math" panose="02040503050406030204" pitchFamily="18" charset="0"/>
                                    </a:rPr>
                                    <m:t>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0" dirty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  <m:sSup>
                                <m:sSupPr>
                                  <m:ctrlPr>
                                    <a:rPr lang="en-US" sz="16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0" dirty="0" smtClean="0">
                                      <a:latin typeface="Cambria Math" panose="02040503050406030204" pitchFamily="18" charset="0"/>
                                    </a:rPr>
                                    <m:t>𝐬</m:t>
                                  </m:r>
                                </m:e>
                                <m:sup>
                                  <m:r>
                                    <a:rPr lang="en-US" sz="1600" b="1" i="0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0" dirty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dirty="0"/>
                            <a:t>)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9235478"/>
                      </a:ext>
                    </a:extLst>
                  </a:tr>
                  <a:tr h="404516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:r>
                            <a:rPr lang="en-US" sz="1600" kern="1200" dirty="0" err="1">
                              <a:solidFill>
                                <a:srgbClr val="FF00FF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LHCb</a:t>
                          </a:r>
                          <a:endParaRPr lang="en-US" sz="1600" b="0" i="1" kern="1200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kern="1200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/>
                                  </a:rPr>
                                  <m:t>−42±25</m:t>
                                </m:r>
                              </m:oMath>
                            </m:oMathPara>
                          </a14:m>
                          <a:endParaRPr lang="en-US" sz="1600" kern="1200" dirty="0">
                            <a:solidFill>
                              <a:srgbClr val="FF00FF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0.0813±0.0048</m:t>
                                </m:r>
                              </m:oMath>
                            </m:oMathPara>
                          </a14:m>
                          <a:endParaRPr lang="en-US" sz="1600" kern="1200" dirty="0">
                            <a:solidFill>
                              <a:srgbClr val="FF00FF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5680710"/>
                      </a:ext>
                    </a:extLst>
                  </a:tr>
                  <a:tr h="404516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ATLAS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/>
                                  </a:rPr>
                                  <m:t>−87±41</m:t>
                                </m:r>
                              </m:oMath>
                            </m:oMathPara>
                          </a14:m>
                          <a:endParaRPr lang="en-US" sz="1600" kern="1200" dirty="0">
                            <a:solidFill>
                              <a:schemeClr val="tx1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0.0657±0.0057</m:t>
                                </m:r>
                              </m:oMath>
                            </m:oMathPara>
                          </a14:m>
                          <a:endParaRPr lang="en-US" sz="1600" kern="1200" dirty="0">
                            <a:solidFill>
                              <a:schemeClr val="tx1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7372587"/>
                      </a:ext>
                    </a:extLst>
                  </a:tr>
                  <a:tr h="460012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CMS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/>
                                  </a:rPr>
                                  <m:t>−21±45</m:t>
                                </m:r>
                              </m:oMath>
                            </m:oMathPara>
                          </a14:m>
                          <a:endParaRPr lang="en-US" sz="1600" kern="1200" dirty="0">
                            <a:solidFill>
                              <a:schemeClr val="tx1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0.1032±0.0106</m:t>
                                </m:r>
                              </m:oMath>
                            </m:oMathPara>
                          </a14:m>
                          <a:endParaRPr lang="en-US" sz="1600" kern="1200" dirty="0">
                            <a:solidFill>
                              <a:schemeClr val="tx1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9272996"/>
                      </a:ext>
                    </a:extLst>
                  </a:tr>
                  <a:tr h="460012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:r>
                            <a:rPr lang="en-US" sz="1600" kern="1200" dirty="0">
                              <a:solidFill>
                                <a:srgbClr val="3230F2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HFLAV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kern="1200" smtClean="0">
                                    <a:solidFill>
                                      <a:srgbClr val="3230F2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/>
                                  </a:rPr>
                                  <m:t>−50±19</m:t>
                                </m:r>
                              </m:oMath>
                            </m:oMathPara>
                          </a14:m>
                          <a:endParaRPr lang="en-US" sz="1600" kern="1200" dirty="0">
                            <a:solidFill>
                              <a:srgbClr val="3230F2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b="0" i="1" kern="1200" smtClean="0">
                                    <a:solidFill>
                                      <a:srgbClr val="3230F2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/>
                                  </a:rPr>
                                  <m:t>0.082±0.005</m:t>
                                </m:r>
                              </m:oMath>
                            </m:oMathPara>
                          </a14:m>
                          <a:endParaRPr lang="en-US" sz="1600" kern="1200" dirty="0">
                            <a:solidFill>
                              <a:srgbClr val="3230F2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8717689"/>
                      </a:ext>
                    </a:extLst>
                  </a:tr>
                  <a:tr h="38800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:r>
                            <a:rPr lang="en-US" altLang="zh-CN" sz="1600" kern="1200" dirty="0">
                              <a:solidFill>
                                <a:srgbClr val="C00000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SM</a:t>
                          </a:r>
                          <a:r>
                            <a:rPr lang="zh-CN" altLang="en-US" sz="1600" kern="1200" dirty="0">
                              <a:solidFill>
                                <a:srgbClr val="C00000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 </a:t>
                          </a:r>
                          <a:r>
                            <a:rPr lang="en-US" altLang="zh-CN" sz="1600" kern="1200" dirty="0">
                              <a:solidFill>
                                <a:srgbClr val="C00000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value</a:t>
                          </a:r>
                        </a:p>
                        <a:p>
                          <a:pPr marL="0" algn="l" defTabSz="914400" rtl="0" eaLnBrk="1" latinLnBrk="0" hangingPunct="1"/>
                          <a:r>
                            <a:rPr lang="en-US" altLang="zh-CN" sz="1600" kern="1200" dirty="0">
                              <a:solidFill>
                                <a:srgbClr val="C00000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(</a:t>
                          </a:r>
                          <a:r>
                            <a:rPr lang="en-US" sz="1600" kern="1200" dirty="0" err="1">
                              <a:solidFill>
                                <a:srgbClr val="C00000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CKMfitter</a:t>
                          </a:r>
                          <a:r>
                            <a:rPr lang="en-US" altLang="zh-CN" sz="1600" kern="1200" dirty="0">
                              <a:solidFill>
                                <a:srgbClr val="C00000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)</a:t>
                          </a:r>
                          <a:endParaRPr lang="en-US" sz="1600" kern="1200" dirty="0">
                            <a:solidFill>
                              <a:srgbClr val="C00000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kern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/>
                                  </a:rPr>
                                  <m:t>−37±1</m:t>
                                </m:r>
                              </m:oMath>
                            </m:oMathPara>
                          </a14:m>
                          <a:endParaRPr lang="en-US" sz="1600" kern="1200" dirty="0">
                            <a:solidFill>
                              <a:srgbClr val="C00000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b="0" i="1" kern="1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/>
                                  </a:rPr>
                                  <m:t>0.091±0.013</m:t>
                                </m:r>
                              </m:oMath>
                            </m:oMathPara>
                          </a14:m>
                          <a:endParaRPr lang="en-US" sz="1600" kern="1200" dirty="0">
                            <a:solidFill>
                              <a:srgbClr val="C00000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2585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21">
                <a:extLst>
                  <a:ext uri="{FF2B5EF4-FFF2-40B4-BE49-F238E27FC236}">
                    <a16:creationId xmlns:a16="http://schemas.microsoft.com/office/drawing/2014/main" id="{1ED59FE5-A3A5-794D-BC6B-FA0314AB07B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705600" y="2525700"/>
              <a:ext cx="4800598" cy="26559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1922716336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648906336"/>
                        </a:ext>
                      </a:extLst>
                    </a:gridCol>
                    <a:gridCol w="1904998">
                      <a:extLst>
                        <a:ext uri="{9D8B030D-6E8A-4147-A177-3AD203B41FA5}">
                          <a16:colId xmlns:a16="http://schemas.microsoft.com/office/drawing/2014/main" val="2356437522"/>
                        </a:ext>
                      </a:extLst>
                    </a:gridCol>
                  </a:tblGrid>
                  <a:tr h="347724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algn="l"/>
                          <a:r>
                            <a:rPr lang="en-US" sz="1600" dirty="0"/>
                            <a:t>Collab.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12000" t="-5263" r="-140889" b="-6877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52396" t="-5263" r="-1278" b="-6877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9235478"/>
                      </a:ext>
                    </a:extLst>
                  </a:tr>
                  <a:tr h="404516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:r>
                            <a:rPr lang="en-US" sz="1600" kern="1200" dirty="0" err="1">
                              <a:solidFill>
                                <a:srgbClr val="FF00FF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LHCb</a:t>
                          </a:r>
                          <a:endParaRPr lang="en-US" sz="1600" b="0" i="1" kern="1200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12000" t="-90909" r="-140889" b="-493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52396" t="-90909" r="-1278" b="-4939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5680710"/>
                      </a:ext>
                    </a:extLst>
                  </a:tr>
                  <a:tr h="404516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ATLAS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12000" t="-188060" r="-140889" b="-3865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52396" t="-188060" r="-1278" b="-3865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7372587"/>
                      </a:ext>
                    </a:extLst>
                  </a:tr>
                  <a:tr h="460012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CMS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12000" t="-257333" r="-140889" b="-24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52396" t="-257333" r="-1278" b="-245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9272996"/>
                      </a:ext>
                    </a:extLst>
                  </a:tr>
                  <a:tr h="460012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:r>
                            <a:rPr lang="en-US" sz="1600" kern="1200" dirty="0">
                              <a:solidFill>
                                <a:srgbClr val="3230F2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HFLAV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12000" t="-352632" r="-140889" b="-142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52396" t="-352632" r="-1278" b="-1421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8717689"/>
                      </a:ext>
                    </a:extLst>
                  </a:tr>
                  <a:tr h="57912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algn="l" defTabSz="914400" rtl="0" eaLnBrk="1" latinLnBrk="0" hangingPunct="1"/>
                          <a:r>
                            <a:rPr lang="en-US" altLang="zh-CN" sz="1600" kern="1200" dirty="0">
                              <a:solidFill>
                                <a:srgbClr val="C00000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SM</a:t>
                          </a:r>
                          <a:r>
                            <a:rPr lang="zh-CN" altLang="en-US" sz="1600" kern="1200" dirty="0">
                              <a:solidFill>
                                <a:srgbClr val="C00000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 </a:t>
                          </a:r>
                          <a:r>
                            <a:rPr lang="en-US" altLang="zh-CN" sz="1600" kern="1200" dirty="0">
                              <a:solidFill>
                                <a:srgbClr val="C00000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value</a:t>
                          </a:r>
                        </a:p>
                        <a:p>
                          <a:pPr marL="0" algn="l" defTabSz="914400" rtl="0" eaLnBrk="1" latinLnBrk="0" hangingPunct="1"/>
                          <a:r>
                            <a:rPr lang="en-US" altLang="zh-CN" sz="1600" kern="1200" dirty="0">
                              <a:solidFill>
                                <a:srgbClr val="C00000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(</a:t>
                          </a:r>
                          <a:r>
                            <a:rPr lang="en-US" sz="1600" kern="1200" dirty="0" err="1">
                              <a:solidFill>
                                <a:srgbClr val="C00000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CKMfitter</a:t>
                          </a:r>
                          <a:r>
                            <a:rPr lang="en-US" altLang="zh-CN" sz="1600" kern="1200" dirty="0">
                              <a:solidFill>
                                <a:srgbClr val="C00000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)</a:t>
                          </a:r>
                          <a:endParaRPr lang="en-US" sz="1600" kern="1200" dirty="0">
                            <a:solidFill>
                              <a:srgbClr val="C00000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12000" t="-362105" r="-140889" b="-1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52396" t="-362105" r="-1278" b="-1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2585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1385E66F-A76C-084E-A40F-27AA501918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12</a:t>
            </a:fld>
            <a:endParaRPr lang="en-US" altLang="en-US" dirty="0">
              <a:latin typeface="+mn-lt"/>
            </a:endParaRPr>
          </a:p>
        </p:txBody>
      </p:sp>
      <p:sp>
        <p:nvSpPr>
          <p:cNvPr id="14" name="矩形 15">
            <a:extLst>
              <a:ext uri="{FF2B5EF4-FFF2-40B4-BE49-F238E27FC236}">
                <a16:creationId xmlns:a16="http://schemas.microsoft.com/office/drawing/2014/main" id="{B96E6998-102F-8A42-B235-6126A24B6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31468"/>
            <a:ext cx="10744200" cy="369332"/>
          </a:xfrm>
          <a:prstGeom prst="rect">
            <a:avLst/>
          </a:prstGeom>
          <a:solidFill>
            <a:srgbClr val="C2FFF0"/>
          </a:solidFill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SzPct val="70000"/>
            </a:pPr>
            <a:r>
              <a:rPr lang="en-US" altLang="zh-CN" b="1" dirty="0">
                <a:latin typeface="Helvetica" charset="0"/>
                <a:cs typeface="Helvetica" charset="0"/>
              </a:rPr>
              <a:t>LHCb-China</a:t>
            </a:r>
            <a:r>
              <a:rPr lang="zh-CN" altLang="en-US" b="1" dirty="0">
                <a:latin typeface="Helvetica" charset="0"/>
                <a:cs typeface="Helvetica" charset="0"/>
              </a:rPr>
              <a:t> </a:t>
            </a:r>
            <a:r>
              <a:rPr lang="en-US" altLang="zh-CN" b="1" dirty="0">
                <a:latin typeface="Helvetica" charset="0"/>
                <a:cs typeface="Helvetica" charset="0"/>
              </a:rPr>
              <a:t>team has played a leading role.  Results with full Run 2 data coming soon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41E4275-A56F-ED40-9D57-3463F1465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853052"/>
            <a:ext cx="2667000" cy="150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42">
            <a:extLst>
              <a:ext uri="{FF2B5EF4-FFF2-40B4-BE49-F238E27FC236}">
                <a16:creationId xmlns:a16="http://schemas.microsoft.com/office/drawing/2014/main" id="{93DDF6F5-4672-254A-B438-85FBF2906207}"/>
              </a:ext>
            </a:extLst>
          </p:cNvPr>
          <p:cNvSpPr/>
          <p:nvPr/>
        </p:nvSpPr>
        <p:spPr bwMode="auto">
          <a:xfrm>
            <a:off x="8610600" y="1219200"/>
            <a:ext cx="696888" cy="7343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altLang="zh-CN" b="1" dirty="0">
                <a:solidFill>
                  <a:srgbClr val="FF0000"/>
                </a:solidFill>
                <a:latin typeface="+mn-lt"/>
                <a:ea typeface="ＭＳ Ｐゴシック" charset="0"/>
              </a:rPr>
              <a:t>NP?</a:t>
            </a:r>
            <a:endParaRPr lang="zh-CN" altLang="en-US" b="1" dirty="0">
              <a:solidFill>
                <a:srgbClr val="FF0000"/>
              </a:solidFill>
              <a:latin typeface="+mn-lt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21">
                <a:extLst>
                  <a:ext uri="{FF2B5EF4-FFF2-40B4-BE49-F238E27FC236}">
                    <a16:creationId xmlns:a16="http://schemas.microsoft.com/office/drawing/2014/main" id="{36E05637-BF98-2141-AE02-EC7266830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1034004"/>
                <a:ext cx="6629400" cy="798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eaLnBrk="0" hangingPunct="0"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:r>
                  <a:rPr lang="en-US" altLang="zh-CN" sz="2000" b="1" dirty="0">
                    <a:solidFill>
                      <a:srgbClr val="3230F2"/>
                    </a:solidFill>
                    <a:cs typeface="Helvetica" charset="0"/>
                  </a:rPr>
                  <a:t>CPV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  <m:r>
                      <a:rPr lang="en-US" altLang="zh-CN" sz="2000" b="1" i="1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2000" b="1" i="1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𝑱</m:t>
                    </m:r>
                    <m:r>
                      <a:rPr lang="en-US" altLang="zh-CN" sz="2000" b="1" i="1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/</m:t>
                    </m:r>
                    <m:r>
                      <a:rPr lang="en-US" altLang="zh-CN" sz="2000" b="1" i="1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𝝍𝝓</m:t>
                    </m:r>
                  </m:oMath>
                </a14:m>
                <a:r>
                  <a:rPr lang="en-US" altLang="zh-CN" sz="2000" b="1" dirty="0">
                    <a:solidFill>
                      <a:srgbClr val="3230F2"/>
                    </a:solidFill>
                    <a:latin typeface="Helvetica" charset="0"/>
                    <a:ea typeface="ＭＳ Ｐゴシック" charset="0"/>
                    <a:cs typeface="Helvetica" charset="0"/>
                  </a:rPr>
                  <a:t>:</a:t>
                </a:r>
                <a:r>
                  <a:rPr lang="zh-CN" altLang="en-US" sz="2000" b="1" dirty="0">
                    <a:solidFill>
                      <a:srgbClr val="3230F2"/>
                    </a:solidFill>
                    <a:latin typeface="Helvetica" charset="0"/>
                    <a:ea typeface="ＭＳ Ｐゴシック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 </m:t>
                    </m:r>
                    <m:r>
                      <a:rPr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  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b="1" i="0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𝐀</m:t>
                        </m:r>
                      </m:e>
                      <m:sub>
                        <m:r>
                          <a:rPr lang="en-US" altLang="zh-CN" sz="2000" b="1" i="0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𝐂𝐏</m:t>
                        </m:r>
                      </m:sub>
                    </m:sSub>
                    <m:d>
                      <m:dPr>
                        <m:ctrlPr>
                          <a:rPr lang="en-US" altLang="zh-CN" sz="2000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r>
                          <a:rPr lang="en-US" altLang="zh-CN" sz="2000" b="1" i="0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𝐭</m:t>
                        </m:r>
                      </m:e>
                    </m:d>
                    <m:r>
                      <a:rPr lang="en-US" altLang="zh-CN" sz="2000" b="1" i="0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∝</m:t>
                    </m:r>
                    <m:r>
                      <a:rPr lang="en-US" altLang="zh-CN" sz="2000" b="1" i="0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𝐬𝐢𝐧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b="1" i="0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𝛟</m:t>
                        </m:r>
                      </m:e>
                      <m:sub>
                        <m:r>
                          <a:rPr lang="en-US" altLang="zh-CN" sz="2000" b="1" i="0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𝐬</m:t>
                        </m:r>
                      </m:sub>
                    </m:sSub>
                    <m:r>
                      <a:rPr lang="en-US" altLang="zh-CN" sz="2000" b="1" i="0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𝐬𝐢𝐧</m:t>
                    </m:r>
                    <m:r>
                      <a:rPr lang="en-US" altLang="zh-CN" sz="2000" b="1" i="0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(</m:t>
                    </m:r>
                    <m:r>
                      <a:rPr lang="en-US" altLang="zh-CN" sz="2000" b="1" i="0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𝚫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b="1" i="0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𝐦</m:t>
                        </m:r>
                      </m:e>
                      <m:sub>
                        <m:r>
                          <a:rPr lang="en-US" altLang="zh-CN" sz="2000" b="1" i="0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𝐬</m:t>
                        </m:r>
                      </m:sub>
                    </m:sSub>
                    <m:r>
                      <a:rPr lang="en-US" altLang="zh-CN" sz="2000" b="1" i="0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𝐭</m:t>
                    </m:r>
                    <m:r>
                      <a:rPr lang="en-US" altLang="zh-CN" sz="2000" b="1" i="0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)</m:t>
                    </m:r>
                  </m:oMath>
                </a14:m>
                <a:endParaRPr lang="en-US" altLang="zh-CN" sz="2000" b="1" dirty="0">
                  <a:solidFill>
                    <a:srgbClr val="3230F2"/>
                  </a:solidFill>
                  <a:latin typeface="Helvetica" charset="0"/>
                  <a:ea typeface="ＭＳ Ｐゴシック" charset="0"/>
                  <a:cs typeface="Helvetica" charset="0"/>
                </a:endParaRPr>
              </a:p>
              <a:p>
                <a:pPr eaLnBrk="0" hangingPunct="0">
                  <a:spcAft>
                    <a:spcPts val="600"/>
                  </a:spcAft>
                  <a:buSzPct val="70000"/>
                </a:pPr>
                <a:r>
                  <a:rPr lang="en-US" altLang="zh-CN" sz="2000" b="1" dirty="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</a:rPr>
                  <a:t>   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</a:rPr>
                  <a:t>Tiny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</a:rPr>
                  <a:t>in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Helvetica" charset="0"/>
                  </a:rPr>
                  <a:t>SM, </a:t>
                </a:r>
                <a:r>
                  <a:rPr lang="en-US" altLang="zh-CN" sz="2000" dirty="0">
                    <a:latin typeface="Helvetica" charset="0"/>
                    <a:ea typeface="ＭＳ Ｐゴシック" charset="0"/>
                    <a:cs typeface="Helvetica" charset="0"/>
                  </a:rPr>
                  <a:t>s</a:t>
                </a:r>
                <a:r>
                  <a:rPr lang="en-US" altLang="zh-CN" sz="2000" dirty="0">
                    <a:solidFill>
                      <a:schemeClr val="tx1"/>
                    </a:solidFill>
                    <a:cs typeface="Helvetica" charset="0"/>
                  </a:rPr>
                  <a:t>ensitive to NP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cs typeface="Helvetica" charset="0"/>
                  </a:rPr>
                  <a:t> mixing </a:t>
                </a:r>
                <a:endParaRPr lang="en-US" altLang="zh-CN" sz="2000" dirty="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0" name="矩形 21">
                <a:extLst>
                  <a:ext uri="{FF2B5EF4-FFF2-40B4-BE49-F238E27FC236}">
                    <a16:creationId xmlns:a16="http://schemas.microsoft.com/office/drawing/2014/main" id="{36E05637-BF98-2141-AE02-EC7266830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1034004"/>
                <a:ext cx="6629400" cy="798808"/>
              </a:xfrm>
              <a:prstGeom prst="rect">
                <a:avLst/>
              </a:prstGeom>
              <a:blipFill>
                <a:blip r:embed="rId7"/>
                <a:stretch>
                  <a:fillRect l="-184" t="-3053" b="-1221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301EE94A-DA18-4C97-B3BA-B8703189C459}"/>
              </a:ext>
            </a:extLst>
          </p:cNvPr>
          <p:cNvSpPr/>
          <p:nvPr/>
        </p:nvSpPr>
        <p:spPr>
          <a:xfrm>
            <a:off x="6629132" y="5421868"/>
            <a:ext cx="5233164" cy="369332"/>
          </a:xfrm>
          <a:prstGeom prst="rect">
            <a:avLst/>
          </a:prstGeom>
          <a:solidFill>
            <a:srgbClr val="CBE1F3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latin typeface="Helvetica" charset="0"/>
                <a:cs typeface="Helvetica" charset="0"/>
              </a:rPr>
              <a:t>Consistent</a:t>
            </a:r>
            <a:r>
              <a:rPr lang="zh-CN" altLang="en-US" dirty="0">
                <a:latin typeface="Helvetica" charset="0"/>
                <a:cs typeface="Helvetica" charset="0"/>
              </a:rPr>
              <a:t> </a:t>
            </a:r>
            <a:r>
              <a:rPr lang="en-US" altLang="zh-CN" dirty="0">
                <a:latin typeface="Helvetica" charset="0"/>
                <a:cs typeface="Helvetica" charset="0"/>
              </a:rPr>
              <a:t>with</a:t>
            </a:r>
            <a:r>
              <a:rPr lang="zh-CN" altLang="en-US" dirty="0">
                <a:latin typeface="Helvetica" charset="0"/>
                <a:cs typeface="Helvetica" charset="0"/>
              </a:rPr>
              <a:t> </a:t>
            </a:r>
            <a:r>
              <a:rPr lang="en-US" altLang="zh-CN" dirty="0">
                <a:latin typeface="Helvetica" charset="0"/>
                <a:cs typeface="Helvetica" charset="0"/>
              </a:rPr>
              <a:t>SM</a:t>
            </a:r>
            <a:r>
              <a:rPr lang="zh-CN" altLang="en-US" dirty="0">
                <a:latin typeface="Helvetica" charset="0"/>
                <a:cs typeface="Helvetica" charset="0"/>
              </a:rPr>
              <a:t> </a:t>
            </a:r>
            <a:r>
              <a:rPr lang="en-US" altLang="zh-CN" dirty="0">
                <a:latin typeface="Helvetica" charset="0"/>
                <a:cs typeface="Helvetica" charset="0"/>
              </a:rPr>
              <a:t>prediction</a:t>
            </a:r>
            <a:r>
              <a:rPr lang="zh-CN" altLang="en-US" dirty="0">
                <a:latin typeface="Helvetica" charset="0"/>
                <a:cs typeface="Helvetica" charset="0"/>
              </a:rPr>
              <a:t> </a:t>
            </a:r>
            <a:r>
              <a:rPr lang="en-US" altLang="zh-CN" dirty="0">
                <a:latin typeface="Helvetica" charset="0"/>
                <a:cs typeface="Helvetica" charset="0"/>
              </a:rPr>
              <a:t>and</a:t>
            </a:r>
            <a:r>
              <a:rPr lang="zh-CN" altLang="en-US" dirty="0">
                <a:latin typeface="Helvetica" charset="0"/>
                <a:cs typeface="Helvetica" charset="0"/>
              </a:rPr>
              <a:t>  </a:t>
            </a:r>
            <a:r>
              <a:rPr lang="en-US" altLang="zh-CN" dirty="0">
                <a:latin typeface="Helvetica" charset="0"/>
                <a:cs typeface="Helvetica" charset="0"/>
              </a:rPr>
              <a:t>CP</a:t>
            </a:r>
            <a:r>
              <a:rPr lang="zh-CN" altLang="en-US" dirty="0">
                <a:latin typeface="Helvetica" charset="0"/>
                <a:cs typeface="Helvetica" charset="0"/>
              </a:rPr>
              <a:t> </a:t>
            </a:r>
            <a:r>
              <a:rPr lang="en-US" altLang="zh-CN" dirty="0">
                <a:latin typeface="Helvetica" charset="0"/>
                <a:cs typeface="Helvetica" charset="0"/>
              </a:rPr>
              <a:t>invariance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3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2374553" y="44625"/>
                <a:ext cx="6769447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r>
                      <a:rPr lang="en-US" altLang="zh-CN" sz="3600" b="1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charset="0"/>
                      </a:rPr>
                      <m:t>𝑩</m:t>
                    </m:r>
                    <m:r>
                      <a:rPr lang="en-US" altLang="zh-CN" sz="3600" b="1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charset="0"/>
                      </a:rPr>
                      <m:t>→</m:t>
                    </m:r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charset="0"/>
                      </a:rPr>
                      <m:t>𝑲</m:t>
                    </m:r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charset="0"/>
                      </a:rPr>
                      <m:t>𝝅</m:t>
                    </m:r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charset="0"/>
                  </a:rPr>
                  <a:t> puzzle confirmed </a:t>
                </a:r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  <a:ea typeface="黑体"/>
                    <a:cs typeface="Helvetica" charset="0"/>
                  </a:rPr>
                  <a:t> </a:t>
                </a:r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4553" y="44625"/>
                <a:ext cx="6769447" cy="646331"/>
              </a:xfrm>
              <a:prstGeom prst="rect">
                <a:avLst/>
              </a:prstGeom>
              <a:blipFill>
                <a:blip r:embed="rId3"/>
                <a:stretch>
                  <a:fillRect t="-14151" b="-424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0E195670-F30E-4A87-9470-AFEC8DDBD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820447"/>
            <a:ext cx="5735820" cy="27360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C814806-AE36-461D-9FBF-DF217FF62497}"/>
                  </a:ext>
                </a:extLst>
              </p:cNvPr>
              <p:cNvSpPr/>
              <p:nvPr/>
            </p:nvSpPr>
            <p:spPr>
              <a:xfrm>
                <a:off x="6262192" y="3293822"/>
                <a:ext cx="5472608" cy="400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Helvetica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Helvetica"/>
                          </a:rPr>
                          <m:t>CP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Helvetica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Helvetica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Helvetica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Helvetica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altLang="zh-CN" sz="2000">
                        <a:latin typeface="Cambria Math" panose="02040503050406030204" pitchFamily="18" charset="0"/>
                        <a:cs typeface="Helvetica"/>
                      </a:rPr>
                      <m:t>=0.025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Helvetica"/>
                      </a:rPr>
                      <m:t>±0.015±0.006±0.003</m:t>
                    </m:r>
                  </m:oMath>
                </a14:m>
                <a:r>
                  <a:rPr lang="en-US" altLang="zh-CN" sz="2000" dirty="0">
                    <a:latin typeface="Helvetica"/>
                    <a:cs typeface="Helvetica"/>
                  </a:rPr>
                  <a:t> </a:t>
                </a:r>
                <a:endParaRPr lang="en-US" altLang="zh-CN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C814806-AE36-461D-9FBF-DF217FF624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192" y="3293822"/>
                <a:ext cx="547260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2FC0AA0D-E9FD-4957-AB77-E8DA296BC8C0}"/>
                  </a:ext>
                </a:extLst>
              </p:cNvPr>
              <p:cNvSpPr/>
              <p:nvPr/>
            </p:nvSpPr>
            <p:spPr>
              <a:xfrm>
                <a:off x="1295400" y="773816"/>
                <a:ext cx="839515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altLang="zh-CN" sz="2000" b="1" dirty="0">
                    <a:latin typeface="Helvetica"/>
                    <a:cs typeface="Helvetica"/>
                  </a:rPr>
                  <a:t>Anomaly in CP asymmetries of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latin typeface="Cambria Math" panose="02040503050406030204" pitchFamily="18" charset="0"/>
                        <a:cs typeface="Helvetica"/>
                      </a:rPr>
                      <m:t>𝑩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  <a:cs typeface="Helvetica"/>
                      </a:rPr>
                      <m:t>→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  <a:cs typeface="Helvetica"/>
                      </a:rPr>
                      <m:t>𝑲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  <a:cs typeface="Helvetica"/>
                      </a:rPr>
                      <m:t>𝝅</m:t>
                    </m:r>
                  </m:oMath>
                </a14:m>
                <a:r>
                  <a:rPr lang="zh-CN" altLang="en-US" sz="2000" b="1" dirty="0">
                    <a:latin typeface="Helvetica"/>
                    <a:cs typeface="Helvetica"/>
                  </a:rPr>
                  <a:t> </a:t>
                </a:r>
                <a:r>
                  <a:rPr lang="en-US" altLang="zh-CN" sz="2000" b="1" dirty="0">
                    <a:latin typeface="Helvetica"/>
                    <a:cs typeface="Helvetica"/>
                  </a:rPr>
                  <a:t>decays</a:t>
                </a:r>
                <a:endParaRPr lang="zh-CN" altLang="en-US" sz="2000" b="1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2FC0AA0D-E9FD-4957-AB77-E8DA296BC8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773816"/>
                <a:ext cx="8395156" cy="400110"/>
              </a:xfrm>
              <a:prstGeom prst="rect">
                <a:avLst/>
              </a:prstGeom>
              <a:blipFill>
                <a:blip r:embed="rId6"/>
                <a:stretch>
                  <a:fillRect l="-604" t="-312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2BD1202-B3CC-4CEA-9E32-31F86798EDFA}"/>
                  </a:ext>
                </a:extLst>
              </p:cNvPr>
              <p:cNvSpPr/>
              <p:nvPr/>
            </p:nvSpPr>
            <p:spPr>
              <a:xfrm>
                <a:off x="1371600" y="2362200"/>
                <a:ext cx="8395156" cy="4510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altLang="zh-CN" sz="2000" b="1" dirty="0">
                    <a:latin typeface="Helvetica"/>
                    <a:cs typeface="Helvetica"/>
                  </a:rPr>
                  <a:t>Improved</a:t>
                </a:r>
                <a:r>
                  <a:rPr lang="zh-CN" altLang="en-US" sz="2000" b="1" dirty="0">
                    <a:latin typeface="Helvetica"/>
                    <a:cs typeface="Helvetica"/>
                  </a:rPr>
                  <a:t> </a:t>
                </a:r>
                <a:r>
                  <a:rPr lang="en-US" altLang="zh-CN" sz="2000" b="1" dirty="0">
                    <a:latin typeface="Helvetica"/>
                    <a:cs typeface="Helvetica"/>
                  </a:rPr>
                  <a:t>measurement</a:t>
                </a:r>
                <a:r>
                  <a:rPr lang="zh-CN" altLang="en-US" sz="2000" b="1" dirty="0">
                    <a:latin typeface="Helvetica"/>
                    <a:cs typeface="Helvetica"/>
                  </a:rPr>
                  <a:t> </a:t>
                </a:r>
                <a:r>
                  <a:rPr lang="en-US" altLang="zh-CN" sz="2000" b="1" dirty="0">
                    <a:latin typeface="Helvetica"/>
                    <a:cs typeface="Helvetica"/>
                  </a:rPr>
                  <a:t>of</a:t>
                </a:r>
                <a:r>
                  <a:rPr lang="zh-CN" altLang="en-US" sz="2000" b="1" dirty="0">
                    <a:latin typeface="Helvetica"/>
                    <a:cs typeface="Helvetic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  <a:cs typeface="Helvetica"/>
                          </a:rPr>
                          <m:t>𝑨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  <a:cs typeface="Helvetica"/>
                          </a:rPr>
                          <m:t>𝑪𝑷</m:t>
                        </m:r>
                      </m:sub>
                    </m:sSub>
                    <m:d>
                      <m:dPr>
                        <m:ctrlPr>
                          <a:rPr lang="en-US" altLang="zh-CN" sz="2000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cs typeface="Helvetica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cs typeface="Helvetica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cs typeface="Helvetica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cs typeface="Helvetica"/>
                              </a:rPr>
                              <m:t>𝟎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000" b="1" dirty="0">
                    <a:latin typeface="Helvetica"/>
                    <a:cs typeface="Helvetica"/>
                  </a:rPr>
                  <a:t> with </a:t>
                </a:r>
                <a:r>
                  <a:rPr lang="en-US" altLang="zh-CN" sz="2000" b="1" dirty="0" err="1">
                    <a:latin typeface="Helvetica"/>
                    <a:cs typeface="Helvetica"/>
                  </a:rPr>
                  <a:t>LHCb</a:t>
                </a:r>
                <a:r>
                  <a:rPr lang="en-US" altLang="zh-CN" sz="2000" b="1" dirty="0">
                    <a:latin typeface="Helvetica"/>
                    <a:cs typeface="Helvetica"/>
                  </a:rPr>
                  <a:t> Run2 data </a:t>
                </a:r>
                <a:endParaRPr lang="zh-CN" altLang="en-US" sz="2000" b="1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2BD1202-B3CC-4CEA-9E32-31F86798ED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362200"/>
                <a:ext cx="8395156" cy="451086"/>
              </a:xfrm>
              <a:prstGeom prst="rect">
                <a:avLst/>
              </a:prstGeom>
              <a:blipFill>
                <a:blip r:embed="rId7"/>
                <a:stretch>
                  <a:fillRect l="-605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9640759-054D-49B9-B183-EAA01B860392}"/>
                  </a:ext>
                </a:extLst>
              </p:cNvPr>
              <p:cNvSpPr/>
              <p:nvPr/>
            </p:nvSpPr>
            <p:spPr>
              <a:xfrm>
                <a:off x="3951049" y="1752600"/>
                <a:ext cx="328795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>
                          <a:latin typeface="Cambria Math" panose="02040503050406030204" pitchFamily="18" charset="0"/>
                          <a:cs typeface="Helvetica"/>
                        </a:rPr>
                        <m:t> 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𝛥</m:t>
                          </m:r>
                          <m: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CP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𝐾</m:t>
                          </m:r>
                          <m: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𝜋</m:t>
                          </m:r>
                        </m:e>
                      </m:d>
                      <m:r>
                        <a:rPr lang="en-US" altLang="zh-CN" sz="2000" i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≈0.124±0.021</m:t>
                      </m:r>
                    </m:oMath>
                  </m:oMathPara>
                </a14:m>
                <a:endParaRPr lang="en-US" i="1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9640759-054D-49B9-B183-EAA01B860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049" y="1752600"/>
                <a:ext cx="3287951" cy="400110"/>
              </a:xfrm>
              <a:prstGeom prst="rect">
                <a:avLst/>
              </a:prstGeom>
              <a:blipFill>
                <a:blip r:embed="rId8"/>
                <a:stretch>
                  <a:fillRect l="-769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03E933A4-F5F4-4138-94B9-68F6C319375C}"/>
                  </a:ext>
                </a:extLst>
              </p:cNvPr>
              <p:cNvSpPr/>
              <p:nvPr/>
            </p:nvSpPr>
            <p:spPr>
              <a:xfrm>
                <a:off x="4038600" y="1230868"/>
                <a:ext cx="585286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𝛥</m:t>
                          </m:r>
                          <m: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CP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𝐾</m:t>
                          </m:r>
                          <m: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𝜋</m:t>
                          </m:r>
                        </m:e>
                      </m:d>
                      <m:r>
                        <a:rPr lang="en-US" altLang="zh-CN" sz="2000" i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CP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−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CP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≈0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03E933A4-F5F4-4138-94B9-68F6C31937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230868"/>
                <a:ext cx="5852864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1EF82997-187F-43D9-85EA-28AAA14EEF18}"/>
                  </a:ext>
                </a:extLst>
              </p:cNvPr>
              <p:cNvSpPr/>
              <p:nvPr/>
            </p:nvSpPr>
            <p:spPr>
              <a:xfrm>
                <a:off x="6254552" y="4055822"/>
                <a:ext cx="517544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latin typeface="Helvetica"/>
                    <a:cs typeface="Helvetica"/>
                  </a:rPr>
                  <a:t>WA:</a:t>
                </a:r>
                <a:r>
                  <a:rPr lang="zh-CN" altLang="en-US" sz="2000" dirty="0">
                    <a:latin typeface="Helvetica"/>
                    <a:cs typeface="Helvetica"/>
                  </a:rPr>
                  <a:t>   </a:t>
                </a:r>
                <a:r>
                  <a:rPr lang="en-US" altLang="zh-CN" sz="2000" dirty="0">
                    <a:latin typeface="Helvetica"/>
                    <a:cs typeface="Helvetic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Helvetica"/>
                          </a:rPr>
                          <m:t> 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cs typeface="Helvetica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Helvetica"/>
                          </a:rPr>
                          <m:t>CP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Helvetica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Helvetica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Helvetica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Helvetica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altLang="zh-CN" sz="2000">
                        <a:latin typeface="Cambria Math" panose="02040503050406030204" pitchFamily="18" charset="0"/>
                        <a:cs typeface="Helvetica"/>
                      </a:rPr>
                      <m:t>=0.040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Helvetica"/>
                      </a:rPr>
                      <m:t>±0.021</m:t>
                    </m:r>
                  </m:oMath>
                </a14:m>
                <a:endParaRPr lang="en-US" altLang="zh-CN" sz="2000" dirty="0">
                  <a:solidFill>
                    <a:srgbClr val="0930F1"/>
                  </a:solidFill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1EF82997-187F-43D9-85EA-28AAA14EE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552" y="4055822"/>
                <a:ext cx="5175448" cy="400110"/>
              </a:xfrm>
              <a:prstGeom prst="rect">
                <a:avLst/>
              </a:prstGeom>
              <a:blipFill>
                <a:blip r:embed="rId10"/>
                <a:stretch>
                  <a:fillRect l="-1225" t="-3030" b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DAD16315-E720-4927-95DC-676739E472EC}"/>
                  </a:ext>
                </a:extLst>
              </p:cNvPr>
              <p:cNvSpPr/>
              <p:nvPr/>
            </p:nvSpPr>
            <p:spPr>
              <a:xfrm>
                <a:off x="6248400" y="4501354"/>
                <a:ext cx="51054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chemeClr val="tx1"/>
                    </a:solidFill>
                    <a:latin typeface="Helvetica"/>
                    <a:cs typeface="Helvetica"/>
                  </a:rPr>
                  <a:t> 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Helvetica"/>
                    <a:cs typeface="Helvetica"/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CP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altLang="zh-CN" sz="2000">
                        <a:latin typeface="Cambria Math" panose="02040503050406030204" pitchFamily="18" charset="0"/>
                        <a:cs typeface="Helvetica"/>
                      </a:rPr>
                      <m:t>=0.0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Helvetica"/>
                      </a:rPr>
                      <m:t>31±0.013</m:t>
                    </m:r>
                  </m:oMath>
                </a14:m>
                <a:endParaRPr lang="en-US" altLang="zh-CN" sz="2000" dirty="0">
                  <a:solidFill>
                    <a:srgbClr val="0930F1"/>
                  </a:solidFill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DAD16315-E720-4927-95DC-676739E472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4501354"/>
                <a:ext cx="5105400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D0180656-D570-4D4D-9AE8-BB1E86326FE5}"/>
              </a:ext>
            </a:extLst>
          </p:cNvPr>
          <p:cNvSpPr/>
          <p:nvPr/>
        </p:nvSpPr>
        <p:spPr bwMode="auto">
          <a:xfrm>
            <a:off x="76200" y="228600"/>
            <a:ext cx="2016224" cy="40831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PRL 126 (2021) 091802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ACD1D7-30D7-0843-8827-D7EEDFB4D2CA}"/>
              </a:ext>
            </a:extLst>
          </p:cNvPr>
          <p:cNvSpPr/>
          <p:nvPr/>
        </p:nvSpPr>
        <p:spPr>
          <a:xfrm>
            <a:off x="2099827" y="1733490"/>
            <a:ext cx="1609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Experiments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3845243-63BA-504F-BF8E-CD10ED43FAEF}"/>
                  </a:ext>
                </a:extLst>
              </p:cNvPr>
              <p:cNvSpPr/>
              <p:nvPr/>
            </p:nvSpPr>
            <p:spPr>
              <a:xfrm>
                <a:off x="7696200" y="1733490"/>
                <a:ext cx="32879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5.5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𝜎</m:t>
                    </m:r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discrepancy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from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zero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3845243-63BA-504F-BF8E-CD10ED43F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1733490"/>
                <a:ext cx="3287951" cy="400110"/>
              </a:xfrm>
              <a:prstGeom prst="rect">
                <a:avLst/>
              </a:prstGeom>
              <a:blipFill>
                <a:blip r:embed="rId12"/>
                <a:stretch>
                  <a:fillRect l="-1923" t="-3030" r="-769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A3C0E67E-1AAF-554D-9909-C65470CF4082}"/>
              </a:ext>
            </a:extLst>
          </p:cNvPr>
          <p:cNvSpPr/>
          <p:nvPr/>
        </p:nvSpPr>
        <p:spPr>
          <a:xfrm>
            <a:off x="2057400" y="1219200"/>
            <a:ext cx="1752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Helvetica"/>
                <a:cs typeface="Helvetica"/>
              </a:rPr>
              <a:t>SM</a:t>
            </a:r>
            <a:r>
              <a:rPr lang="zh-CN" altLang="en-US" sz="2000" dirty="0">
                <a:latin typeface="Helvetica"/>
                <a:cs typeface="Helvetica"/>
              </a:rPr>
              <a:t> </a:t>
            </a:r>
            <a:r>
              <a:rPr lang="en-US" altLang="zh-CN" sz="2000" dirty="0">
                <a:latin typeface="Helvetica"/>
                <a:cs typeface="Helvetica"/>
              </a:rPr>
              <a:t>prediction</a:t>
            </a:r>
            <a:endParaRPr lang="en-US" sz="2000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62C3F69-0D14-0C4A-B05C-4B12F96353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13</a:t>
            </a:fld>
            <a:endParaRPr lang="en-US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40F5D91-1279-1749-B22F-959C9E744D9C}"/>
                  </a:ext>
                </a:extLst>
              </p:cNvPr>
              <p:cNvSpPr/>
              <p:nvPr/>
            </p:nvSpPr>
            <p:spPr>
              <a:xfrm>
                <a:off x="3352800" y="5619690"/>
                <a:ext cx="326339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a:rPr lang="en-US" altLang="zh-CN" sz="2000" b="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𝛥</m:t>
                          </m:r>
                          <m:r>
                            <a:rPr lang="en-US" altLang="zh-CN" sz="2000" b="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𝐴</m:t>
                          </m:r>
                        </m:e>
                        <m:sub>
                          <m:r>
                            <a:rPr lang="en-US" altLang="zh-CN" sz="2000" b="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𝐶𝑃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r>
                            <a:rPr lang="en-US" altLang="zh-CN" sz="2000" b="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𝐾</m:t>
                          </m:r>
                          <m:r>
                            <a:rPr lang="en-US" altLang="zh-CN" sz="2000" b="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𝜋</m:t>
                          </m:r>
                        </m:e>
                      </m:d>
                      <m:r>
                        <a:rPr lang="en-US" altLang="zh-CN" sz="2000" b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=</m:t>
                      </m:r>
                      <m:r>
                        <a:rPr lang="en-US" altLang="zh-CN" sz="2000" b="0" i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0</m:t>
                      </m:r>
                      <m:r>
                        <a:rPr lang="en-US" altLang="zh-CN" sz="2000" b="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.</m:t>
                      </m:r>
                      <m:r>
                        <a:rPr lang="en-US" altLang="zh-CN" sz="2000" b="0" i="1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115±0.014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40F5D91-1279-1749-B22F-959C9E744D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619690"/>
                <a:ext cx="3263394" cy="400110"/>
              </a:xfrm>
              <a:prstGeom prst="rect">
                <a:avLst/>
              </a:prstGeom>
              <a:blipFill>
                <a:blip r:embed="rId1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D8DC0F3D-B9E9-DF4E-9473-EEBE3D480F6F}"/>
              </a:ext>
            </a:extLst>
          </p:cNvPr>
          <p:cNvSpPr/>
          <p:nvPr/>
        </p:nvSpPr>
        <p:spPr bwMode="auto">
          <a:xfrm>
            <a:off x="6400800" y="4572000"/>
            <a:ext cx="381000" cy="225254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749BEE5-B13E-CB4A-9AA5-A5832BC110E4}"/>
                  </a:ext>
                </a:extLst>
              </p:cNvPr>
              <p:cNvSpPr/>
              <p:nvPr/>
            </p:nvSpPr>
            <p:spPr>
              <a:xfrm>
                <a:off x="7010400" y="5619690"/>
                <a:ext cx="307475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8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𝜎</m:t>
                    </m:r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discrepancy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from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Helvetica"/>
                    <a:cs typeface="Helvetica"/>
                  </a:rPr>
                  <a:t>zero</a:t>
                </a:r>
                <a:endParaRPr lang="en-US" sz="20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749BEE5-B13E-CB4A-9AA5-A5832BC110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5619690"/>
                <a:ext cx="3074752" cy="400110"/>
              </a:xfrm>
              <a:prstGeom prst="rect">
                <a:avLst/>
              </a:prstGeom>
              <a:blipFill>
                <a:blip r:embed="rId14"/>
                <a:stretch>
                  <a:fillRect l="-1984" t="-7576" r="-119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5">
            <a:extLst>
              <a:ext uri="{FF2B5EF4-FFF2-40B4-BE49-F238E27FC236}">
                <a16:creationId xmlns:a16="http://schemas.microsoft.com/office/drawing/2014/main" id="{CD704961-EC9A-6D43-A2B1-23C26742F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784" y="6183868"/>
            <a:ext cx="7500416" cy="369332"/>
          </a:xfrm>
          <a:prstGeom prst="rect">
            <a:avLst/>
          </a:prstGeom>
          <a:solidFill>
            <a:srgbClr val="C2FFF0"/>
          </a:solidFill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Helvetica"/>
                <a:cs typeface="Helvetica"/>
              </a:rPr>
              <a:t>More</a:t>
            </a:r>
            <a:r>
              <a:rPr lang="zh-CN" altLang="en-US" sz="1800" b="1" dirty="0">
                <a:latin typeface="Helvetica"/>
                <a:cs typeface="Helvetica"/>
              </a:rPr>
              <a:t> </a:t>
            </a:r>
            <a:r>
              <a:rPr lang="en-US" altLang="zh-CN" sz="1800" b="1" dirty="0">
                <a:latin typeface="Helvetica"/>
                <a:cs typeface="Helvetica"/>
              </a:rPr>
              <a:t>complete</a:t>
            </a:r>
            <a:r>
              <a:rPr lang="zh-CN" altLang="en-US" sz="1800" b="1" dirty="0">
                <a:latin typeface="Helvetica"/>
                <a:cs typeface="Helvetica"/>
              </a:rPr>
              <a:t> </a:t>
            </a:r>
            <a:r>
              <a:rPr lang="en-US" altLang="zh-CN" sz="1800" b="1" dirty="0">
                <a:latin typeface="Helvetica"/>
                <a:cs typeface="Helvetica"/>
              </a:rPr>
              <a:t>examination</a:t>
            </a:r>
            <a:r>
              <a:rPr lang="zh-CN" altLang="en-US" sz="1800" b="1" dirty="0">
                <a:latin typeface="Helvetica"/>
                <a:cs typeface="Helvetica"/>
              </a:rPr>
              <a:t> </a:t>
            </a:r>
            <a:r>
              <a:rPr lang="en-US" altLang="zh-CN" sz="1800" b="1" dirty="0">
                <a:latin typeface="Helvetica"/>
                <a:cs typeface="Helvetica"/>
              </a:rPr>
              <a:t>of</a:t>
            </a:r>
            <a:r>
              <a:rPr lang="zh-CN" altLang="en-US" sz="1800" b="1" dirty="0">
                <a:latin typeface="Helvetica"/>
                <a:cs typeface="Helvetica"/>
              </a:rPr>
              <a:t> </a:t>
            </a:r>
            <a:r>
              <a:rPr lang="en-US" altLang="zh-CN" sz="1800" b="1" dirty="0">
                <a:latin typeface="Helvetica"/>
                <a:cs typeface="Helvetica"/>
              </a:rPr>
              <a:t>the</a:t>
            </a:r>
            <a:r>
              <a:rPr lang="zh-CN" altLang="en-US" sz="1800" b="1" dirty="0">
                <a:latin typeface="Helvetica"/>
                <a:cs typeface="Helvetica"/>
              </a:rPr>
              <a:t> </a:t>
            </a:r>
            <a:r>
              <a:rPr lang="en-US" altLang="zh-CN" sz="1800" b="1" dirty="0">
                <a:latin typeface="Helvetica"/>
                <a:cs typeface="Helvetica"/>
              </a:rPr>
              <a:t>SM</a:t>
            </a:r>
            <a:r>
              <a:rPr lang="zh-CN" altLang="en-US" sz="1800" b="1" dirty="0">
                <a:latin typeface="Helvetica"/>
                <a:cs typeface="Helvetica"/>
              </a:rPr>
              <a:t> </a:t>
            </a:r>
            <a:r>
              <a:rPr lang="en-US" altLang="zh-CN" sz="1800" b="1" dirty="0">
                <a:latin typeface="Helvetica"/>
                <a:cs typeface="Helvetica"/>
              </a:rPr>
              <a:t>prediction</a:t>
            </a:r>
            <a:r>
              <a:rPr lang="zh-CN" altLang="en-US" sz="1800" b="1" dirty="0">
                <a:latin typeface="Helvetica"/>
                <a:cs typeface="Helvetica"/>
              </a:rPr>
              <a:t> </a:t>
            </a:r>
            <a:r>
              <a:rPr lang="en-US" altLang="zh-CN" sz="1800" b="1" dirty="0">
                <a:latin typeface="Helvetica"/>
                <a:cs typeface="Helvetica"/>
              </a:rPr>
              <a:t>is</a:t>
            </a:r>
            <a:r>
              <a:rPr lang="zh-CN" altLang="en-US" sz="1800" b="1" dirty="0">
                <a:latin typeface="Helvetica"/>
                <a:cs typeface="Helvetica"/>
              </a:rPr>
              <a:t> </a:t>
            </a:r>
            <a:r>
              <a:rPr lang="en-US" altLang="zh-CN" sz="1800" b="1" dirty="0">
                <a:latin typeface="Helvetica"/>
                <a:cs typeface="Helvetica"/>
              </a:rPr>
              <a:t>needed</a:t>
            </a:r>
            <a:r>
              <a:rPr lang="zh-CN" altLang="en-US" sz="1800" b="1" dirty="0">
                <a:latin typeface="Helvetica"/>
                <a:cs typeface="Helvetica"/>
              </a:rPr>
              <a:t> </a:t>
            </a:r>
            <a:endParaRPr lang="en-US" altLang="zh-CN" sz="1800" b="1" dirty="0">
              <a:latin typeface="Helvetica"/>
              <a:cs typeface="Helvetica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1D2C16F-CCE2-42A3-BC61-553914E54DD4}"/>
              </a:ext>
            </a:extLst>
          </p:cNvPr>
          <p:cNvSpPr/>
          <p:nvPr/>
        </p:nvSpPr>
        <p:spPr>
          <a:xfrm>
            <a:off x="1447800" y="5638800"/>
            <a:ext cx="16764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zh-CN" sz="2000" b="1" dirty="0">
                <a:latin typeface="Helvetica"/>
                <a:cs typeface="Helvetica"/>
              </a:rPr>
              <a:t>New WA</a:t>
            </a:r>
            <a:endParaRPr lang="zh-CN" altLang="en-US" sz="20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4008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9" grpId="0"/>
      <p:bldP spid="24" grpId="0"/>
      <p:bldP spid="7" grpId="0"/>
      <p:bldP spid="9" grpId="0" animBg="1"/>
      <p:bldP spid="23" grpId="0"/>
      <p:bldP spid="25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774826" y="44625"/>
                <a:ext cx="7921575" cy="653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panose="020B0604020202020204" pitchFamily="34" charset="0"/>
                  </a:rPr>
                  <a:t>CPV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±</m:t>
                        </m:r>
                      </m:sup>
                    </m:sSup>
                    <m:r>
                      <a:rPr lang="en-US" altLang="zh-CN" sz="3600" b="1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±</m:t>
                        </m:r>
                      </m:sup>
                    </m:sSup>
                    <m:r>
                      <a:rPr lang="en-US" altLang="zh-CN" sz="3600" b="1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600" b="1" i="1" dirty="0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±</m:t>
                        </m:r>
                      </m:sup>
                    </m:sSup>
                    <m:r>
                      <a:rPr lang="en-US" altLang="zh-CN" sz="3600" b="1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826" y="44625"/>
                <a:ext cx="7921575" cy="653320"/>
              </a:xfrm>
              <a:prstGeom prst="rect">
                <a:avLst/>
              </a:prstGeom>
              <a:blipFill>
                <a:blip r:embed="rId3"/>
                <a:stretch>
                  <a:fillRect t="-13084" b="-420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C0E515B-18CA-4C06-A359-446373C4B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14</a:t>
            </a:fld>
            <a:endParaRPr lang="en-US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3E268DF2-B20B-421E-9A96-049C3CC4A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399" y="838200"/>
                <a:ext cx="916300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CP violation due to interference of diagrams involving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𝒄𝒃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𝒖𝒃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endParaRPr lang="zh-CN" altLang="en-US" sz="2000" b="1" dirty="0">
                  <a:solidFill>
                    <a:srgbClr val="3230F2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3E268DF2-B20B-421E-9A96-049C3CC4A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399" y="838200"/>
                <a:ext cx="9163001" cy="400110"/>
              </a:xfrm>
              <a:prstGeom prst="rect">
                <a:avLst/>
              </a:prstGeom>
              <a:blipFill>
                <a:blip r:embed="rId4"/>
                <a:stretch>
                  <a:fillRect l="-399" t="-1538" b="-2307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" descr="Screen Shot 2015-12-19 at 10.42.44 PM.png">
            <a:extLst>
              <a:ext uri="{FF2B5EF4-FFF2-40B4-BE49-F238E27FC236}">
                <a16:creationId xmlns:a16="http://schemas.microsoft.com/office/drawing/2014/main" id="{100C7E0B-37B3-4907-A5F0-F1AFA5BA8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3109"/>
            <a:ext cx="2819400" cy="135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871D876-0806-4C7B-A9E8-FEEBD0A6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5410200" cy="192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A01453D-B3FA-4A6B-A5CC-FC76FD29C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3678498"/>
            <a:ext cx="4760112" cy="2955830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A0584BD-5D9A-4BD4-8AE3-7EA8F6B296EE}"/>
              </a:ext>
            </a:extLst>
          </p:cNvPr>
          <p:cNvCxnSpPr>
            <a:cxnSpLocks/>
          </p:cNvCxnSpPr>
          <p:nvPr/>
        </p:nvCxnSpPr>
        <p:spPr bwMode="auto">
          <a:xfrm>
            <a:off x="2245512" y="3962400"/>
            <a:ext cx="2514600" cy="0"/>
          </a:xfrm>
          <a:prstGeom prst="line">
            <a:avLst/>
          </a:prstGeom>
          <a:ln w="28575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EE1C597-20C5-4F2E-ABFE-B6142D719411}"/>
              </a:ext>
            </a:extLst>
          </p:cNvPr>
          <p:cNvCxnSpPr>
            <a:cxnSpLocks/>
          </p:cNvCxnSpPr>
          <p:nvPr/>
        </p:nvCxnSpPr>
        <p:spPr bwMode="auto">
          <a:xfrm>
            <a:off x="2245512" y="5410200"/>
            <a:ext cx="2514600" cy="0"/>
          </a:xfrm>
          <a:prstGeom prst="line">
            <a:avLst/>
          </a:prstGeom>
          <a:ln w="28575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2">
                <a:extLst>
                  <a:ext uri="{FF2B5EF4-FFF2-40B4-BE49-F238E27FC236}">
                    <a16:creationId xmlns:a16="http://schemas.microsoft.com/office/drawing/2014/main" id="{79749182-4678-45BB-9C1F-183A826D6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3600" y="3962364"/>
                <a:ext cx="2895600" cy="2209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World-class measurements of CPV in a series of decay modes</a:t>
                </a:r>
              </a:p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endParaRPr lang="en-US" altLang="zh-CN" b="1" dirty="0">
                  <a:solidFill>
                    <a:srgbClr val="3230F2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Inputs for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𝜸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 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determination </a:t>
                </a:r>
                <a:endParaRPr lang="zh-CN" altLang="en-US" sz="20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矩形 2">
                <a:extLst>
                  <a:ext uri="{FF2B5EF4-FFF2-40B4-BE49-F238E27FC236}">
                    <a16:creationId xmlns:a16="http://schemas.microsoft.com/office/drawing/2014/main" id="{79749182-4678-45BB-9C1F-183A826D63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3600" y="3962364"/>
                <a:ext cx="2895600" cy="2209836"/>
              </a:xfrm>
              <a:prstGeom prst="rect">
                <a:avLst/>
              </a:prstGeom>
              <a:blipFill>
                <a:blip r:embed="rId8"/>
                <a:stretch>
                  <a:fillRect l="-1895" t="-1653" b="-413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: 圆角 15">
            <a:extLst>
              <a:ext uri="{FF2B5EF4-FFF2-40B4-BE49-F238E27FC236}">
                <a16:creationId xmlns:a16="http://schemas.microsoft.com/office/drawing/2014/main" id="{0244524E-3F0E-4621-A143-237512EBB46E}"/>
              </a:ext>
            </a:extLst>
          </p:cNvPr>
          <p:cNvSpPr/>
          <p:nvPr/>
        </p:nvSpPr>
        <p:spPr bwMode="auto">
          <a:xfrm>
            <a:off x="193576" y="76200"/>
            <a:ext cx="2016224" cy="40831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JHEP 04 (2021) 081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DBE4CEA-DE09-4348-90FC-DDFC9A41FF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5000" y="228599"/>
            <a:ext cx="2514600" cy="6223921"/>
          </a:xfrm>
          <a:prstGeom prst="rect">
            <a:avLst/>
          </a:prstGeom>
          <a:ln w="28575">
            <a:solidFill>
              <a:srgbClr val="3230F2"/>
            </a:solidFill>
          </a:ln>
        </p:spPr>
      </p:pic>
    </p:spTree>
    <p:extLst>
      <p:ext uri="{BB962C8B-B14F-4D97-AF65-F5344CB8AC3E}">
        <p14:creationId xmlns:p14="http://schemas.microsoft.com/office/powerpoint/2010/main" val="346814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774826" y="44625"/>
                <a:ext cx="7921575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panose="020B0604020202020204" pitchFamily="34" charset="0"/>
                  </a:rPr>
                  <a:t>Huge improvement in </a:t>
                </a:r>
                <a14:m>
                  <m:oMath xmlns:m="http://schemas.openxmlformats.org/officeDocument/2006/math">
                    <m:r>
                      <a:rPr lang="en-US" altLang="zh-CN" sz="3600" b="1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𝜸</m:t>
                    </m:r>
                  </m:oMath>
                </a14:m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826" y="44625"/>
                <a:ext cx="7921575" cy="646331"/>
              </a:xfrm>
              <a:prstGeom prst="rect">
                <a:avLst/>
              </a:prstGeom>
              <a:blipFill>
                <a:blip r:embed="rId3"/>
                <a:stretch>
                  <a:fillRect t="-14151" b="-424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">
                <a:extLst>
                  <a:ext uri="{FF2B5EF4-FFF2-40B4-BE49-F238E27FC236}">
                    <a16:creationId xmlns:a16="http://schemas.microsoft.com/office/drawing/2014/main" id="{2C967186-E285-422C-B196-604BC1E7F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762000"/>
                <a:ext cx="8458200" cy="1138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sz="2000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Determine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3230F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𝜸</m:t>
                    </m:r>
                    <m:r>
                      <a:rPr lang="en-US" altLang="zh-CN" sz="2000" b="1" i="1">
                        <a:solidFill>
                          <a:srgbClr val="3230F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from CP violation measurements</a:t>
                </a:r>
              </a:p>
              <a:p>
                <a:pPr marL="800100" lvl="1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 many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𝐵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i="1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𝐷</m:t>
                    </m:r>
                    <m:r>
                      <a:rPr lang="en-US" altLang="zh-CN" sz="2000" b="0" i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𝐾</m:t>
                    </m:r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𝐵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𝐷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𝜋</m:t>
                    </m:r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decays modes</a:t>
                </a:r>
              </a:p>
              <a:p>
                <a:pPr marL="800100" lvl="1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Using external inputs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𝐷</m:t>
                    </m:r>
                    <m:r>
                      <a:rPr lang="en-US" altLang="zh-CN" sz="2000" b="0" i="0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decay amplitudes and strong phases </a:t>
                </a:r>
                <a:endParaRPr lang="en-US" altLang="zh-CN" sz="2000" dirty="0">
                  <a:solidFill>
                    <a:srgbClr val="2D2BCC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矩形 2">
                <a:extLst>
                  <a:ext uri="{FF2B5EF4-FFF2-40B4-BE49-F238E27FC236}">
                    <a16:creationId xmlns:a16="http://schemas.microsoft.com/office/drawing/2014/main" id="{2C967186-E285-422C-B196-604BC1E7FD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762000"/>
                <a:ext cx="8458200" cy="1138773"/>
              </a:xfrm>
              <a:prstGeom prst="rect">
                <a:avLst/>
              </a:prstGeom>
              <a:blipFill>
                <a:blip r:embed="rId4"/>
                <a:stretch>
                  <a:fillRect l="-649" t="-2139" b="-909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C0E515B-18CA-4C06-A359-446373C4B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15</a:t>
            </a:fld>
            <a:endParaRPr lang="en-US" altLang="en-US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A119A-10BD-3F4D-8C48-DE9B10F917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057400"/>
            <a:ext cx="4953000" cy="32976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960442-9182-F44C-932D-152F0CF96D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16" y="2057400"/>
            <a:ext cx="4702384" cy="3299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FAA846-339D-624E-92DD-024A0438B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7" y="2133600"/>
            <a:ext cx="1463723" cy="2743201"/>
          </a:xfrm>
          <a:prstGeom prst="rect">
            <a:avLst/>
          </a:prstGeom>
          <a:solidFill>
            <a:schemeClr val="accent5"/>
          </a:solidFill>
          <a:ln w="19050">
            <a:solidFill>
              <a:srgbClr val="3230F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A45D1CC-D0A9-9A4A-9813-0487AA581AB3}"/>
                  </a:ext>
                </a:extLst>
              </p:cNvPr>
              <p:cNvSpPr txBox="1"/>
              <p:nvPr/>
            </p:nvSpPr>
            <p:spPr>
              <a:xfrm>
                <a:off x="2343199" y="5461007"/>
                <a:ext cx="7410401" cy="406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zh-CN" b="1" dirty="0">
                    <a:solidFill>
                      <a:srgbClr val="3230F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panose="020B0604020202020204" pitchFamily="34" charset="0"/>
                  </a:rPr>
                  <a:t>LHCb: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3230F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𝜸</m:t>
                    </m:r>
                    <m:r>
                      <a:rPr lang="en-US" altLang="zh-CN" b="1" i="1" smtClean="0">
                        <a:solidFill>
                          <a:srgbClr val="3230F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altLang="zh-CN" b="1" i="1" smtClean="0">
                            <a:solidFill>
                              <a:srgbClr val="3230F2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3230F2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𝟔𝟓</m:t>
                        </m:r>
                        <m:r>
                          <a:rPr lang="en-US" altLang="zh-CN" b="1" i="1">
                            <a:solidFill>
                              <a:srgbClr val="3230F2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.</m:t>
                        </m:r>
                        <m:sSubSup>
                          <m:sSubSupPr>
                            <m:ctrlPr>
                              <a:rPr lang="en-US" altLang="zh-CN" b="1" i="1">
                                <a:solidFill>
                                  <a:srgbClr val="3230F2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b="1" i="1">
                                <a:solidFill>
                                  <a:srgbClr val="3230F2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𝟒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3230F2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−</m:t>
                            </m:r>
                            <m:r>
                              <a:rPr lang="en-US" altLang="zh-CN" b="1" i="1">
                                <a:solidFill>
                                  <a:srgbClr val="3230F2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𝟒</m:t>
                            </m:r>
                            <m:r>
                              <a:rPr lang="en-US" altLang="zh-CN" b="1" i="1">
                                <a:solidFill>
                                  <a:srgbClr val="3230F2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.</m:t>
                            </m:r>
                            <m:r>
                              <a:rPr lang="en-US" altLang="zh-CN" b="1" i="1">
                                <a:solidFill>
                                  <a:srgbClr val="3230F2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zh-CN" b="1" i="1">
                                <a:solidFill>
                                  <a:srgbClr val="3230F2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+</m:t>
                            </m:r>
                            <m:r>
                              <a:rPr lang="en-US" altLang="zh-CN" b="1" i="1">
                                <a:solidFill>
                                  <a:srgbClr val="3230F2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𝟑</m:t>
                            </m:r>
                            <m:r>
                              <a:rPr lang="en-US" altLang="zh-CN" b="1" i="1">
                                <a:solidFill>
                                  <a:srgbClr val="3230F2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.</m:t>
                            </m:r>
                            <m:r>
                              <a:rPr lang="en-US" altLang="zh-CN" b="1" i="1">
                                <a:solidFill>
                                  <a:srgbClr val="3230F2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𝟖</m:t>
                            </m:r>
                          </m:sup>
                        </m:sSubSup>
                      </m:e>
                    </m:d>
                    <m:r>
                      <a:rPr lang="en-US" altLang="zh-CN" b="1" i="1" smtClean="0">
                        <a:solidFill>
                          <a:srgbClr val="3230F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</a:rPr>
                      <m:t>°</m:t>
                    </m:r>
                  </m:oMath>
                </a14:m>
                <a:r>
                  <a:rPr lang="en-US" b="1" dirty="0">
                    <a:solidFill>
                      <a:srgbClr val="3230F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mbria Math" panose="02040503050406030204" pitchFamily="18" charset="0"/>
                    <a:ea typeface="黑体"/>
                    <a:cs typeface="Helvetica" panose="020B0604020202020204" pitchFamily="34" charset="0"/>
                  </a:rPr>
                  <a:t>    </a:t>
                </a:r>
                <a:r>
                  <a:rPr lang="en-U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panose="020B0604020202020204" pitchFamily="34" charset="0"/>
                  </a:rPr>
                  <a:t>Babar: </a:t>
                </a:r>
                <a14:m>
                  <m:oMath xmlns:m="http://schemas.openxmlformats.org/officeDocument/2006/math">
                    <m:r>
                      <a:rPr lang="en-US" altLang="zh-CN" b="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𝛾</m:t>
                    </m:r>
                    <m:r>
                      <a:rPr lang="en-US" altLang="zh-CN" b="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</a:rPr>
                          <m:t>70±18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 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</a:rPr>
                      <m:t>°</m:t>
                    </m:r>
                    <m:r>
                      <a:rPr lang="en-US" altLang="zh-CN" b="0" i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panose="020B0604020202020204" pitchFamily="34" charset="0"/>
                  </a:rPr>
                  <a:t>    BELLE: </a:t>
                </a:r>
                <a14:m>
                  <m:oMath xmlns:m="http://schemas.openxmlformats.org/officeDocument/2006/math">
                    <m:r>
                      <a:rPr lang="en-US" altLang="zh-CN" b="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𝛾</m:t>
                    </m:r>
                    <m:r>
                      <a:rPr lang="en-US" altLang="zh-CN" b="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</a:rPr>
                          <m:t>7</m:t>
                        </m:r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</a:rPr>
                              <m:t>3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</a:rPr>
                              <m:t>−15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</a:rPr>
                              <m:t>+13</m:t>
                            </m:r>
                          </m:sup>
                        </m:sSubSup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lang="en-US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ambria Math" panose="02040503050406030204" pitchFamily="18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A45D1CC-D0A9-9A4A-9813-0487AA581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99" y="5461007"/>
                <a:ext cx="7410401" cy="406393"/>
              </a:xfrm>
              <a:prstGeom prst="rect">
                <a:avLst/>
              </a:prstGeom>
              <a:blipFill>
                <a:blip r:embed="rId8"/>
                <a:stretch>
                  <a:fillRect l="-685" t="-3030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: 圆角 15">
            <a:extLst>
              <a:ext uri="{FF2B5EF4-FFF2-40B4-BE49-F238E27FC236}">
                <a16:creationId xmlns:a16="http://schemas.microsoft.com/office/drawing/2014/main" id="{68EDCA51-179C-4144-BC15-FDCAF8B129EA}"/>
              </a:ext>
            </a:extLst>
          </p:cNvPr>
          <p:cNvSpPr/>
          <p:nvPr/>
        </p:nvSpPr>
        <p:spPr bwMode="auto">
          <a:xfrm>
            <a:off x="193576" y="228600"/>
            <a:ext cx="2016224" cy="40831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arXiv:2110.02350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F0150D7-112D-4DB4-B7EC-7D1E8D92237C}"/>
                  </a:ext>
                </a:extLst>
              </p:cNvPr>
              <p:cNvSpPr/>
              <p:nvPr/>
            </p:nvSpPr>
            <p:spPr>
              <a:xfrm>
                <a:off x="2326621" y="5943600"/>
                <a:ext cx="3921779" cy="407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zh-CN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panose="020B0604020202020204" pitchFamily="34" charset="0"/>
                  </a:rPr>
                  <a:t>CKM fit prediction: 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𝜸</m:t>
                    </m:r>
                    <m:r>
                      <a:rPr lang="en-US" altLang="zh-CN" b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altLang="zh-CN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𝟔𝟓</m:t>
                        </m:r>
                        <m:r>
                          <a:rPr lang="en-US" altLang="zh-CN" b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.</m:t>
                        </m:r>
                        <m:sSubSup>
                          <m:sSubSupPr>
                            <m:ctrlPr>
                              <a:rPr lang="en-US" altLang="zh-CN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b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𝟕</m:t>
                            </m:r>
                          </m:e>
                          <m:sub>
                            <m:r>
                              <a:rPr lang="en-US" altLang="zh-CN" b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−</m:t>
                            </m:r>
                            <m:r>
                              <a:rPr lang="en-US" altLang="zh-CN" b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𝟐</m:t>
                            </m:r>
                            <m:r>
                              <a:rPr lang="en-US" altLang="zh-CN" b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.</m:t>
                            </m:r>
                            <m:r>
                              <a:rPr lang="en-US" altLang="zh-CN" b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𝟕</m:t>
                            </m:r>
                          </m:sub>
                          <m:sup>
                            <m:r>
                              <a:rPr lang="en-US" altLang="zh-CN" b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+</m:t>
                            </m:r>
                            <m:r>
                              <a:rPr lang="en-US" altLang="zh-CN" b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𝟎</m:t>
                            </m:r>
                            <m:r>
                              <a:rPr lang="en-US" altLang="zh-CN" b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.</m:t>
                            </m:r>
                            <m:r>
                              <a:rPr lang="en-US" altLang="zh-CN" b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panose="020B0604020202020204" pitchFamily="34" charset="0"/>
                              </a:rPr>
                              <m:t>𝟗</m:t>
                            </m:r>
                          </m:sup>
                        </m:sSubSup>
                      </m:e>
                    </m:d>
                    <m:r>
                      <a:rPr lang="en-US" altLang="zh-CN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</a:rPr>
                      <m:t>°</m:t>
                    </m:r>
                  </m:oMath>
                </a14:m>
                <a:endPara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mbria Math" panose="02040503050406030204" pitchFamily="18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F0150D7-112D-4DB4-B7EC-7D1E8D9223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621" y="5943600"/>
                <a:ext cx="3921779" cy="407997"/>
              </a:xfrm>
              <a:prstGeom prst="rect">
                <a:avLst/>
              </a:prstGeom>
              <a:blipFill>
                <a:blip r:embed="rId9"/>
                <a:stretch>
                  <a:fillRect l="-1290"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690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2689226" y="44625"/>
                <a:ext cx="6683374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𝐕</m:t>
                        </m:r>
                      </m:e>
                      <m:sub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𝐮𝐛</m:t>
                        </m:r>
                      </m:sub>
                    </m:sSub>
                    <m:r>
                      <a:rPr lang="en-US" altLang="zh-CN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/</m:t>
                    </m:r>
                    <m:sSub>
                      <m:sSub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𝐕</m:t>
                        </m:r>
                      </m:e>
                      <m:sub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𝐜𝐛</m:t>
                        </m:r>
                      </m:sub>
                    </m:sSub>
                  </m:oMath>
                </a14:m>
                <a:r>
                  <a:rPr lang="zh-CN" altLang="en-US" sz="36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measurements </a:t>
                </a:r>
                <a:endParaRPr lang="zh-CN" altLang="en-US" sz="3600" b="1" dirty="0">
                  <a:solidFill>
                    <a:srgbClr val="C0000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9226" y="44625"/>
                <a:ext cx="6683374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577E7E4-49D0-48D0-A659-1F9B9E4371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" y="3810000"/>
                <a:ext cx="3799326" cy="2450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800"/>
                  </a:spcAft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Helvetica" charset="0"/>
                    <a:cs typeface="Helvetica" charset="0"/>
                  </a:rPr>
                  <a:t>Inclusive: high background </a:t>
                </a:r>
                <a:endParaRPr lang="en-US" altLang="zh-CN" sz="1600" dirty="0">
                  <a:latin typeface="Helvetica" charset="0"/>
                  <a:cs typeface="Helvetica" charset="0"/>
                </a:endParaRPr>
              </a:p>
              <a:p>
                <a:pPr>
                  <a:spcAft>
                    <a:spcPts val="1800"/>
                  </a:spcAft>
                  <a:buSzPct val="70000"/>
                </a:pPr>
                <a:r>
                  <a:rPr lang="en-US" altLang="zh-CN" sz="1600" dirty="0">
                    <a:cs typeface="Helvetica" charset="0"/>
                  </a:rPr>
                  <a:t>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600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600" i="1">
                                <a:solidFill>
                                  <a:srgbClr val="3230F2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rgbClr val="3230F2"/>
                                    </a:solidFill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srgbClr val="3230F2"/>
                                    </a:solidFill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srgbClr val="3230F2"/>
                                    </a:solidFill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ub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rgbClr val="3230F2"/>
                                    </a:solidFill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srgbClr val="3230F2"/>
                                    </a:solidFill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srgbClr val="3230F2"/>
                                    </a:solidFill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cb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CN" sz="160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=0.</m:t>
                    </m:r>
                    <m:r>
                      <a:rPr lang="en-US" altLang="zh-CN" sz="1600" i="1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102±0.007</m:t>
                    </m:r>
                  </m:oMath>
                </a14:m>
                <a:r>
                  <a:rPr lang="en-US" altLang="zh-CN" sz="1600" dirty="0">
                    <a:solidFill>
                      <a:srgbClr val="3230F2"/>
                    </a:solidFill>
                    <a:latin typeface="Helvetica" charset="0"/>
                    <a:cs typeface="Helvetica" charset="0"/>
                  </a:rPr>
                  <a:t> </a:t>
                </a:r>
                <a:endParaRPr lang="en-US" altLang="zh-CN" b="1" dirty="0">
                  <a:latin typeface="Helvetica" charset="0"/>
                  <a:cs typeface="Helvetica" charset="0"/>
                </a:endParaRPr>
              </a:p>
              <a:p>
                <a:pPr marL="285750" indent="-285750">
                  <a:spcAft>
                    <a:spcPts val="1800"/>
                  </a:spcAft>
                  <a:buSzPct val="100000"/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Helvetica" charset="0"/>
                    <a:cs typeface="Helvetica" charset="0"/>
                  </a:rPr>
                  <a:t>Exclusive: need LQCD  inputs </a:t>
                </a:r>
                <a:endParaRPr lang="en-US" altLang="zh-CN" sz="1600" dirty="0">
                  <a:solidFill>
                    <a:schemeClr val="tx1"/>
                  </a:solidFill>
                  <a:latin typeface="Helvetica" charset="0"/>
                  <a:cs typeface="Helvetica" charset="0"/>
                </a:endParaRPr>
              </a:p>
              <a:p>
                <a:pPr>
                  <a:spcAft>
                    <a:spcPts val="600"/>
                  </a:spcAft>
                  <a:buSzPct val="70000"/>
                </a:pPr>
                <a:r>
                  <a:rPr lang="en-US" altLang="zh-CN" sz="1600" dirty="0">
                    <a:solidFill>
                      <a:srgbClr val="3230F2"/>
                    </a:solidFill>
                    <a:cs typeface="Helvetica" charset="0"/>
                  </a:rPr>
                  <a:t>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ub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cb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CN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/>
                      </a:rPr>
                      <m:t>=0.093±0.004</m:t>
                    </m:r>
                  </m:oMath>
                </a14:m>
                <a:endParaRPr lang="en-US" altLang="zh-CN" sz="1600" i="1" dirty="0">
                  <a:solidFill>
                    <a:srgbClr val="C00000"/>
                  </a:solidFill>
                  <a:latin typeface="Cambria Math" panose="02040503050406030204" pitchFamily="18" charset="0"/>
                  <a:cs typeface="Helvetica"/>
                </a:endParaRPr>
              </a:p>
              <a:p>
                <a:pPr>
                  <a:spcAft>
                    <a:spcPts val="600"/>
                  </a:spcAft>
                  <a:buSzPct val="70000"/>
                </a:pPr>
                <a:endParaRPr lang="en-US" altLang="zh-CN" sz="1600" dirty="0">
                  <a:solidFill>
                    <a:srgbClr val="0930F1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577E7E4-49D0-48D0-A659-1F9B9E4371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3810000"/>
                <a:ext cx="3799326" cy="2450286"/>
              </a:xfrm>
              <a:prstGeom prst="rect">
                <a:avLst/>
              </a:prstGeom>
              <a:blipFill>
                <a:blip r:embed="rId4"/>
                <a:stretch>
                  <a:fillRect l="-1003" t="-1036" r="-66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21">
            <a:extLst>
              <a:ext uri="{FF2B5EF4-FFF2-40B4-BE49-F238E27FC236}">
                <a16:creationId xmlns:a16="http://schemas.microsoft.com/office/drawing/2014/main" id="{51882D53-F76C-4E4D-9CD2-F6D6D4430EF2}"/>
              </a:ext>
            </a:extLst>
          </p:cNvPr>
          <p:cNvSpPr/>
          <p:nvPr/>
        </p:nvSpPr>
        <p:spPr>
          <a:xfrm>
            <a:off x="457200" y="3087469"/>
            <a:ext cx="48006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b="1" dirty="0">
                <a:solidFill>
                  <a:srgbClr val="0930F1"/>
                </a:solidFill>
                <a:latin typeface="Helvetica"/>
                <a:cs typeface="Helvetica"/>
              </a:rPr>
              <a:t>Tension between inclusive and exclusive determinations</a:t>
            </a:r>
            <a:endParaRPr lang="zh-CN" altLang="en-US" b="1" dirty="0">
              <a:solidFill>
                <a:srgbClr val="0930F1"/>
              </a:solidFill>
              <a:latin typeface="Helvetica"/>
              <a:cs typeface="Helvetic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339D9EA-73B9-4EA3-A07A-50CB94518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843397"/>
            <a:ext cx="3429000" cy="2204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66C31DF0-F814-43DA-8F2B-7F304E63B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160" y="3812806"/>
                <a:ext cx="3560440" cy="415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SzPct val="10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|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𝐕</m:t>
                        </m:r>
                      </m:e>
                      <m:sub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𝐮𝐛</m:t>
                        </m:r>
                      </m:sub>
                    </m:sSub>
                    <m:r>
                      <a:rPr lang="en-US" altLang="zh-CN" b="1">
                        <a:latin typeface="Cambria Math" panose="02040503050406030204" pitchFamily="18" charset="0"/>
                        <a:cs typeface="Helvetica"/>
                      </a:rPr>
                      <m:t>/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𝐕</m:t>
                        </m:r>
                      </m:e>
                      <m:sub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𝐜𝐛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|</m:t>
                    </m:r>
                  </m:oMath>
                </a14:m>
                <a:r>
                  <a:rPr lang="en-US" altLang="zh-CN" b="1" dirty="0">
                    <a:latin typeface="Helvetica" charset="0"/>
                    <a:cs typeface="Helvetica" charset="0"/>
                  </a:rPr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charset="0"/>
                          </a:rPr>
                          <m:t> 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  <a:cs typeface="Helvetica" charset="0"/>
                          </a:rPr>
                          <m:t>𝚲</m:t>
                        </m:r>
                      </m:e>
                      <m:sub>
                        <m:r>
                          <a:rPr lang="en-US" altLang="zh-CN" b="1">
                            <a:latin typeface="Cambria Math" panose="02040503050406030204" pitchFamily="18" charset="0"/>
                            <a:cs typeface="Helvetica" charset="0"/>
                          </a:rPr>
                          <m:t>𝐛</m:t>
                        </m:r>
                      </m:sub>
                      <m:sup>
                        <m:r>
                          <a:rPr lang="en-US" altLang="zh-CN" b="1"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  <m:r>
                      <a:rPr lang="en-US" altLang="zh-CN" b="1" i="1"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 charset="0"/>
                      </a:rPr>
                      <m:t>𝒑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charset="0"/>
                          </a:rPr>
                          <m:t>𝝁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cs typeface="Helvetica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Helvetica" charset="0"/>
                    <a:cs typeface="Helvetica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66C31DF0-F814-43DA-8F2B-7F304E63BB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9160" y="3812806"/>
                <a:ext cx="3560440" cy="415050"/>
              </a:xfrm>
              <a:prstGeom prst="rect">
                <a:avLst/>
              </a:prstGeom>
              <a:blipFill>
                <a:blip r:embed="rId6"/>
                <a:stretch>
                  <a:fillRect l="-1199" t="-2899" b="-1449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90F2F24-65A8-4179-B3BB-05F0B98F69A4}"/>
                  </a:ext>
                </a:extLst>
              </p:cNvPr>
              <p:cNvSpPr/>
              <p:nvPr/>
            </p:nvSpPr>
            <p:spPr>
              <a:xfrm>
                <a:off x="4997624" y="4218118"/>
                <a:ext cx="3384376" cy="5305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ub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cb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CN" sz="1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/>
                      </a:rPr>
                      <m:t> </m:t>
                    </m:r>
                    <m:r>
                      <a:rPr lang="en-US" altLang="zh-CN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/>
                      </a:rPr>
                      <m:t>=0.083±0.004±0.004</m:t>
                    </m:r>
                  </m:oMath>
                </a14:m>
                <a:r>
                  <a:rPr lang="en-US" altLang="zh-CN" sz="1600" dirty="0">
                    <a:solidFill>
                      <a:srgbClr val="C00000"/>
                    </a:solidFill>
                    <a:latin typeface="Helvetica"/>
                    <a:cs typeface="Helvetica"/>
                  </a:rPr>
                  <a:t>    </a:t>
                </a:r>
                <a:endParaRPr lang="zh-CN" altLang="en-US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90F2F24-65A8-4179-B3BB-05F0B98F69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624" y="4218118"/>
                <a:ext cx="3384376" cy="5305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F574111B-6148-4306-BCE2-61CA5D74F4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16</a:t>
            </a:fld>
            <a:endParaRPr lang="en-US" altLang="en-US" dirty="0">
              <a:latin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C055608-EBEF-4F6F-B1E0-355A9B9352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9387" y="3124200"/>
            <a:ext cx="3227813" cy="2376264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3E5153E4-3C07-4D30-BBD8-259B3256D33D}"/>
              </a:ext>
            </a:extLst>
          </p:cNvPr>
          <p:cNvSpPr/>
          <p:nvPr/>
        </p:nvSpPr>
        <p:spPr>
          <a:xfrm>
            <a:off x="4648200" y="3135868"/>
            <a:ext cx="398642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b="1" dirty="0" err="1">
                <a:solidFill>
                  <a:srgbClr val="0930F1"/>
                </a:solidFill>
                <a:latin typeface="Helvetica"/>
                <a:cs typeface="Helvetica"/>
              </a:rPr>
              <a:t>LHCb</a:t>
            </a:r>
            <a:r>
              <a:rPr lang="en-US" altLang="zh-CN" b="1" dirty="0">
                <a:solidFill>
                  <a:srgbClr val="0930F1"/>
                </a:solidFill>
                <a:latin typeface="Helvetica"/>
                <a:cs typeface="Helvetica"/>
              </a:rPr>
              <a:t> exclusive measurements</a:t>
            </a:r>
            <a:endParaRPr lang="zh-CN" altLang="en-US" b="1" dirty="0">
              <a:solidFill>
                <a:srgbClr val="0930F1"/>
              </a:solidFill>
              <a:latin typeface="Helvetica"/>
              <a:cs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1E950928-C4C8-40EA-A865-AD67EC7EE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9160" y="4803406"/>
                <a:ext cx="3402273" cy="404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SzPct val="10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cs typeface="Helvetica"/>
                      </a:rPr>
                      <m:t>|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𝐕</m:t>
                        </m:r>
                      </m:e>
                      <m:sub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𝐮𝐛</m:t>
                        </m:r>
                      </m:sub>
                    </m:sSub>
                    <m:r>
                      <a:rPr lang="en-US" altLang="zh-CN" b="1">
                        <a:latin typeface="Cambria Math" panose="02040503050406030204" pitchFamily="18" charset="0"/>
                        <a:cs typeface="Helvetica"/>
                      </a:rPr>
                      <m:t>/</m:t>
                    </m:r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𝐕</m:t>
                        </m:r>
                      </m:e>
                      <m:sub>
                        <m:r>
                          <a:rPr lang="en-US" altLang="zh-CN" b="1">
                            <a:latin typeface="Cambria Math" panose="02040503050406030204" pitchFamily="18" charset="0"/>
                            <a:cs typeface="Helvetica"/>
                          </a:rPr>
                          <m:t>𝐜𝐛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|</m:t>
                    </m:r>
                  </m:oMath>
                </a14:m>
                <a:r>
                  <a:rPr lang="en-US" altLang="zh-CN" b="1" dirty="0">
                    <a:latin typeface="Helvetica" charset="0"/>
                    <a:cs typeface="Helvetica" charset="0"/>
                  </a:rPr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  <m:r>
                      <a:rPr lang="en-US" altLang="zh-CN" b="1" i="1"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𝝂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Helvetica" charset="0"/>
                    <a:cs typeface="Helvetica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1E950928-C4C8-40EA-A865-AD67EC7EE3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9160" y="4803406"/>
                <a:ext cx="3402273" cy="404406"/>
              </a:xfrm>
              <a:prstGeom prst="rect">
                <a:avLst/>
              </a:prstGeom>
              <a:blipFill>
                <a:blip r:embed="rId9"/>
                <a:stretch>
                  <a:fillRect l="-1254" t="-6061" b="-1818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D4690940-39A4-4EAD-AEC2-41EE9728630C}"/>
                  </a:ext>
                </a:extLst>
              </p:cNvPr>
              <p:cNvSpPr/>
              <p:nvPr/>
            </p:nvSpPr>
            <p:spPr>
              <a:xfrm>
                <a:off x="4953000" y="5794006"/>
                <a:ext cx="4343400" cy="5305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1600" dirty="0">
                    <a:solidFill>
                      <a:schemeClr val="tx1"/>
                    </a:solidFill>
                    <a:latin typeface="Helvetica"/>
                    <a:cs typeface="Helvetica"/>
                  </a:rPr>
                  <a:t>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𝑞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Helvetica"/>
                    <a:cs typeface="Helvetica"/>
                  </a:rPr>
                  <a:t>: LQCD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FF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Helvetica"/>
                    <a:cs typeface="Helvetic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1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ub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cb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CN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/>
                      </a:rPr>
                      <m:t>=0.095±0.008  </m:t>
                    </m:r>
                  </m:oMath>
                </a14:m>
                <a:r>
                  <a:rPr lang="en-US" altLang="zh-CN" sz="1600" dirty="0">
                    <a:solidFill>
                      <a:srgbClr val="C00000"/>
                    </a:solidFill>
                    <a:latin typeface="Helvetica"/>
                    <a:cs typeface="Helvetica"/>
                  </a:rPr>
                  <a:t>  </a:t>
                </a:r>
                <a:endParaRPr lang="zh-CN" altLang="en-US" sz="1600" dirty="0">
                  <a:solidFill>
                    <a:schemeClr val="tx1"/>
                  </a:solidFill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D4690940-39A4-4EAD-AEC2-41EE972863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5794006"/>
                <a:ext cx="4343400" cy="530594"/>
              </a:xfrm>
              <a:prstGeom prst="rect">
                <a:avLst/>
              </a:prstGeom>
              <a:blipFill>
                <a:blip r:embed="rId10"/>
                <a:stretch>
                  <a:fillRect l="-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275A0AA0-FE52-4B15-B1DB-E58F98F5E77A}"/>
                  </a:ext>
                </a:extLst>
              </p:cNvPr>
              <p:cNvSpPr/>
              <p:nvPr/>
            </p:nvSpPr>
            <p:spPr>
              <a:xfrm>
                <a:off x="4996880" y="5334000"/>
                <a:ext cx="5366320" cy="4864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1600" dirty="0">
                    <a:solidFill>
                      <a:schemeClr val="tx1"/>
                    </a:solidFill>
                    <a:latin typeface="Helvetica"/>
                    <a:cs typeface="Helvetica"/>
                  </a:rPr>
                  <a:t>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𝑞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Helvetica"/>
                    <a:cs typeface="Helvetica"/>
                  </a:rPr>
                  <a:t>: LCSR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FF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𝐾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ub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6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cb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CN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/>
                      </a:rPr>
                      <m:t> 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/>
                      </a:rPr>
                      <m:t>=0.061±0.004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Helvetica"/>
                    <a:cs typeface="Helvetica"/>
                  </a:rPr>
                  <a:t>    </a:t>
                </a:r>
                <a:endParaRPr lang="zh-CN" altLang="en-US" dirty="0">
                  <a:solidFill>
                    <a:schemeClr val="tx1"/>
                  </a:solidFill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275A0AA0-FE52-4B15-B1DB-E58F98F5E7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880" y="5334000"/>
                <a:ext cx="5366320" cy="486480"/>
              </a:xfrm>
              <a:prstGeom prst="rect">
                <a:avLst/>
              </a:prstGeom>
              <a:blipFill>
                <a:blip r:embed="rId11"/>
                <a:stretch>
                  <a:fillRect l="-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13D9547C-4A6B-4B0D-B0AC-13190AD54D1D}"/>
              </a:ext>
            </a:extLst>
          </p:cNvPr>
          <p:cNvSpPr/>
          <p:nvPr/>
        </p:nvSpPr>
        <p:spPr bwMode="auto">
          <a:xfrm>
            <a:off x="304800" y="201283"/>
            <a:ext cx="2088232" cy="40831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l" eaLnBrk="1" hangingPunct="1"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PRL 126 (2021) 081804</a:t>
            </a:r>
          </a:p>
          <a:p>
            <a:pPr lvl="0"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Nature Physics 11 (2015) 743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721F8787-24C2-4D07-AF92-B459B719A7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5377" y="1124894"/>
            <a:ext cx="3986423" cy="1665162"/>
          </a:xfrm>
          <a:prstGeom prst="rect">
            <a:avLst/>
          </a:prstGeom>
        </p:spPr>
      </p:pic>
      <p:cxnSp>
        <p:nvCxnSpPr>
          <p:cNvPr id="35" name="直线连接符 4">
            <a:extLst>
              <a:ext uri="{FF2B5EF4-FFF2-40B4-BE49-F238E27FC236}">
                <a16:creationId xmlns:a16="http://schemas.microsoft.com/office/drawing/2014/main" id="{2268805A-0EE7-44A6-83D4-EA58D697DD67}"/>
              </a:ext>
            </a:extLst>
          </p:cNvPr>
          <p:cNvCxnSpPr>
            <a:cxnSpLocks/>
          </p:cNvCxnSpPr>
          <p:nvPr/>
        </p:nvCxnSpPr>
        <p:spPr bwMode="auto">
          <a:xfrm flipH="1">
            <a:off x="7162800" y="1468019"/>
            <a:ext cx="685800" cy="101249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直线箭头连接符 11">
            <a:extLst>
              <a:ext uri="{FF2B5EF4-FFF2-40B4-BE49-F238E27FC236}">
                <a16:creationId xmlns:a16="http://schemas.microsoft.com/office/drawing/2014/main" id="{7CBB4703-8A58-4786-83CB-B8EC7B754D1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81329" y="1554886"/>
            <a:ext cx="864096" cy="1597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892FC33-A235-4464-89C8-7472F4E5C4C1}"/>
                  </a:ext>
                </a:extLst>
              </p:cNvPr>
              <p:cNvSpPr txBox="1"/>
              <p:nvPr/>
            </p:nvSpPr>
            <p:spPr>
              <a:xfrm>
                <a:off x="5286958" y="1339973"/>
                <a:ext cx="864097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cs typeface="Helvetica" panose="020B060402020202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ulν</m:t>
                    </m:r>
                  </m:oMath>
                </a14:m>
                <a:endParaRPr kumimoji="1" lang="en-US" altLang="zh-CN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892FC33-A235-4464-89C8-7472F4E5C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958" y="1339973"/>
                <a:ext cx="864097" cy="369332"/>
              </a:xfrm>
              <a:prstGeom prst="rect">
                <a:avLst/>
              </a:prstGeom>
              <a:blipFill>
                <a:blip r:embed="rId13"/>
                <a:stretch>
                  <a:fillRect l="-4861" t="-8065" b="-2419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3AD1AA3-95D9-42A6-90BB-1D8D99E87608}"/>
                  </a:ext>
                </a:extLst>
              </p:cNvPr>
              <p:cNvSpPr txBox="1"/>
              <p:nvPr/>
            </p:nvSpPr>
            <p:spPr>
              <a:xfrm>
                <a:off x="5257800" y="2099665"/>
                <a:ext cx="893256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cs typeface="Helvetica" panose="020B060402020202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clν</m:t>
                    </m:r>
                  </m:oMath>
                </a14:m>
                <a:endParaRPr kumimoji="1" lang="en-US" altLang="zh-CN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3AD1AA3-95D9-42A6-90BB-1D8D99E87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099665"/>
                <a:ext cx="893256" cy="369332"/>
              </a:xfrm>
              <a:prstGeom prst="rect">
                <a:avLst/>
              </a:prstGeom>
              <a:blipFill>
                <a:blip r:embed="rId14"/>
                <a:stretch>
                  <a:fillRect l="-5405" t="-6349" b="-2222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线箭头连接符 11">
            <a:extLst>
              <a:ext uri="{FF2B5EF4-FFF2-40B4-BE49-F238E27FC236}">
                <a16:creationId xmlns:a16="http://schemas.microsoft.com/office/drawing/2014/main" id="{DC345ABB-21F2-454C-A27E-310F7C9ADF5C}"/>
              </a:ext>
            </a:extLst>
          </p:cNvPr>
          <p:cNvCxnSpPr>
            <a:cxnSpLocks/>
          </p:cNvCxnSpPr>
          <p:nvPr/>
        </p:nvCxnSpPr>
        <p:spPr bwMode="auto">
          <a:xfrm flipH="1">
            <a:off x="6200967" y="2260107"/>
            <a:ext cx="864094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椭圆 39">
            <a:extLst>
              <a:ext uri="{FF2B5EF4-FFF2-40B4-BE49-F238E27FC236}">
                <a16:creationId xmlns:a16="http://schemas.microsoft.com/office/drawing/2014/main" id="{1C59851D-D3C8-470F-A363-3B5ED518AA93}"/>
              </a:ext>
            </a:extLst>
          </p:cNvPr>
          <p:cNvSpPr/>
          <p:nvPr/>
        </p:nvSpPr>
        <p:spPr bwMode="auto">
          <a:xfrm>
            <a:off x="7010400" y="1875656"/>
            <a:ext cx="326340" cy="271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zh-CN" altLang="en-US" sz="4400" b="1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7CD4E780-ABA0-4AEF-9D9A-80F31D0AE14B}"/>
              </a:ext>
            </a:extLst>
          </p:cNvPr>
          <p:cNvSpPr/>
          <p:nvPr/>
        </p:nvSpPr>
        <p:spPr bwMode="auto">
          <a:xfrm>
            <a:off x="7041232" y="1542598"/>
            <a:ext cx="295509" cy="29513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zh-CN" altLang="en-US" sz="4400" b="1">
              <a:solidFill>
                <a:srgbClr val="FF0000"/>
              </a:solidFill>
              <a:ea typeface="宋体" charset="0"/>
              <a:cs typeface="宋体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6ECCB54-3FAB-4AD9-9476-0A796040EC4F}"/>
              </a:ext>
            </a:extLst>
          </p:cNvPr>
          <p:cNvSpPr/>
          <p:nvPr/>
        </p:nvSpPr>
        <p:spPr bwMode="auto">
          <a:xfrm>
            <a:off x="8763000" y="4267200"/>
            <a:ext cx="3227813" cy="395064"/>
          </a:xfrm>
          <a:prstGeom prst="rect">
            <a:avLst/>
          </a:prstGeom>
          <a:solidFill>
            <a:srgbClr val="CBE1F3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7F9C832-4259-476B-B0E3-E4FC6C9C581E}"/>
              </a:ext>
            </a:extLst>
          </p:cNvPr>
          <p:cNvSpPr/>
          <p:nvPr/>
        </p:nvSpPr>
        <p:spPr bwMode="auto">
          <a:xfrm>
            <a:off x="8763000" y="3505200"/>
            <a:ext cx="3227813" cy="762000"/>
          </a:xfrm>
          <a:prstGeom prst="rect">
            <a:avLst/>
          </a:prstGeom>
          <a:solidFill>
            <a:schemeClr val="accent1">
              <a:lumMod val="40000"/>
              <a:lumOff val="60000"/>
              <a:alpha val="34902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9B2AB9C-5588-4096-8C08-965101327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400" y="6400800"/>
            <a:ext cx="8324800" cy="369332"/>
          </a:xfrm>
          <a:prstGeom prst="rect">
            <a:avLst/>
          </a:prstGeom>
          <a:solidFill>
            <a:srgbClr val="C2FFF0"/>
          </a:solidFill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SzPct val="70000"/>
            </a:pPr>
            <a:r>
              <a:rPr lang="en-US" altLang="zh-CN" b="1" dirty="0">
                <a:solidFill>
                  <a:schemeClr val="tx1"/>
                </a:solidFill>
                <a:cs typeface="Helvetica" charset="0"/>
              </a:rPr>
              <a:t>Demonstration of </a:t>
            </a:r>
            <a:r>
              <a:rPr lang="en-US" altLang="zh-CN" b="1" dirty="0" err="1">
                <a:solidFill>
                  <a:schemeClr val="tx1"/>
                </a:solidFill>
                <a:cs typeface="Helvetica" charset="0"/>
              </a:rPr>
              <a:t>LHCb’s</a:t>
            </a:r>
            <a:r>
              <a:rPr lang="en-US" altLang="zh-CN" b="1" dirty="0">
                <a:solidFill>
                  <a:schemeClr val="tx1"/>
                </a:solidFill>
                <a:cs typeface="Helvetica" charset="0"/>
              </a:rPr>
              <a:t> ability to study semi-leptonic B decays.</a:t>
            </a:r>
            <a:endParaRPr lang="en-US" altLang="zh-CN" b="1" dirty="0">
              <a:latin typeface="Helvetica" charset="0"/>
              <a:cs typeface="Helvetica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DE4733-564A-8744-B3A1-59F31014745A}"/>
              </a:ext>
            </a:extLst>
          </p:cNvPr>
          <p:cNvCxnSpPr>
            <a:cxnSpLocks/>
          </p:cNvCxnSpPr>
          <p:nvPr/>
        </p:nvCxnSpPr>
        <p:spPr bwMode="auto">
          <a:xfrm>
            <a:off x="6781800" y="5486400"/>
            <a:ext cx="2057400" cy="152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6945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1" grpId="0"/>
      <p:bldP spid="19" grpId="0"/>
      <p:bldP spid="25" grpId="0"/>
      <p:bldP spid="26" grpId="0"/>
      <p:bldP spid="31" grpId="0" animBg="1"/>
      <p:bldP spid="32" grpId="0" animBg="1"/>
      <p:bldP spid="7" grpId="0" animBg="1"/>
      <p:bldP spid="42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74826" y="44625"/>
            <a:ext cx="7921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黑体"/>
                <a:cs typeface="Helvetica" panose="020B0604020202020204" pitchFamily="34" charset="0"/>
              </a:rPr>
              <a:t>Global fit 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黑体"/>
              <a:ea typeface="黑体"/>
              <a:cs typeface="黑体"/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C0E515B-18CA-4C06-A359-446373C4B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17</a:t>
            </a:fld>
            <a:endParaRPr lang="en-US" altLang="en-US" dirty="0">
              <a:latin typeface="+mn-lt"/>
            </a:endParaRPr>
          </a:p>
        </p:txBody>
      </p:sp>
      <p:pic>
        <p:nvPicPr>
          <p:cNvPr id="6" name="图片 13">
            <a:extLst>
              <a:ext uri="{FF2B5EF4-FFF2-40B4-BE49-F238E27FC236}">
                <a16:creationId xmlns:a16="http://schemas.microsoft.com/office/drawing/2014/main" id="{D98D1F1F-7534-7249-8398-B86224A1C8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3884046" cy="3875829"/>
          </a:xfrm>
          <a:prstGeom prst="rect">
            <a:avLst/>
          </a:prstGeom>
        </p:spPr>
      </p:pic>
      <p:sp>
        <p:nvSpPr>
          <p:cNvPr id="8" name="矩形 15">
            <a:extLst>
              <a:ext uri="{FF2B5EF4-FFF2-40B4-BE49-F238E27FC236}">
                <a16:creationId xmlns:a16="http://schemas.microsoft.com/office/drawing/2014/main" id="{74F5BA12-F359-E646-B3BD-77FF28837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990600"/>
            <a:ext cx="29523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SzPct val="70000"/>
            </a:pPr>
            <a:r>
              <a:rPr lang="en-US" altLang="zh-CN" sz="2000" b="1" dirty="0">
                <a:solidFill>
                  <a:srgbClr val="3230F2"/>
                </a:solidFill>
                <a:latin typeface="Helvetica" charset="0"/>
                <a:cs typeface="Helvetica" charset="0"/>
              </a:rPr>
              <a:t>When LHC started </a:t>
            </a:r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id="{8C616D5E-12EF-C243-A09A-1064E3B49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360" y="990600"/>
            <a:ext cx="31984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SzPct val="70000"/>
            </a:pPr>
            <a:r>
              <a:rPr lang="en-US" altLang="zh-CN" sz="2000" b="1" dirty="0">
                <a:solidFill>
                  <a:srgbClr val="3230F2"/>
                </a:solidFill>
                <a:latin typeface="Helvetica" charset="0"/>
                <a:cs typeface="Helvetica" charset="0"/>
              </a:rPr>
              <a:t>Current picture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4FFA183-1B33-4353-9654-0E29475B2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447800"/>
            <a:ext cx="3836151" cy="357102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FB85F1A-A029-48FD-A5B4-68BF3F22C5BE}"/>
              </a:ext>
            </a:extLst>
          </p:cNvPr>
          <p:cNvSpPr txBox="1"/>
          <p:nvPr/>
        </p:nvSpPr>
        <p:spPr>
          <a:xfrm>
            <a:off x="6436071" y="4953000"/>
            <a:ext cx="4536729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Helvetica" charset="0"/>
                <a:cs typeface="Helvetica" charset="0"/>
              </a:rPr>
              <a:t>Presented by </a:t>
            </a:r>
            <a:r>
              <a:rPr lang="zh-CN" altLang="en-US" dirty="0">
                <a:solidFill>
                  <a:srgbClr val="C00000"/>
                </a:solidFill>
                <a:latin typeface="Helvetica" charset="0"/>
                <a:cs typeface="Helvetica" charset="0"/>
              </a:rPr>
              <a:t>钱文斌</a:t>
            </a:r>
            <a:r>
              <a:rPr lang="en-US" altLang="zh-CN" dirty="0">
                <a:solidFill>
                  <a:srgbClr val="C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zh-CN" dirty="0">
                <a:latin typeface="Helvetica" charset="0"/>
                <a:cs typeface="Helvetica" charset="0"/>
              </a:rPr>
              <a:t>at CKM 2021</a:t>
            </a:r>
          </a:p>
        </p:txBody>
      </p:sp>
      <p:sp>
        <p:nvSpPr>
          <p:cNvPr id="13" name="矩形 25">
            <a:extLst>
              <a:ext uri="{FF2B5EF4-FFF2-40B4-BE49-F238E27FC236}">
                <a16:creationId xmlns:a16="http://schemas.microsoft.com/office/drawing/2014/main" id="{146C7804-8416-4C7F-8C0D-BE195B7A8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943600"/>
            <a:ext cx="8763000" cy="369332"/>
          </a:xfrm>
          <a:prstGeom prst="rect">
            <a:avLst/>
          </a:prstGeom>
          <a:solidFill>
            <a:srgbClr val="C2FFF0"/>
          </a:solidFill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Helvetica"/>
                <a:cs typeface="Helvetica"/>
              </a:rPr>
              <a:t>Flavour</a:t>
            </a:r>
            <a:r>
              <a:rPr lang="en-US" altLang="zh-CN" b="1" dirty="0">
                <a:latin typeface="Helvetica"/>
                <a:cs typeface="Helvetica"/>
              </a:rPr>
              <a:t> and CP violation in quark sector well described by CKM mechanism!</a:t>
            </a:r>
            <a:endParaRPr lang="en-US" altLang="zh-CN" sz="1800" b="1" dirty="0">
              <a:latin typeface="Helvetica"/>
              <a:cs typeface="Helvetic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E40E942-7CFA-43F9-BF14-0CCA1DAD298D}"/>
              </a:ext>
            </a:extLst>
          </p:cNvPr>
          <p:cNvSpPr txBox="1"/>
          <p:nvPr/>
        </p:nvSpPr>
        <p:spPr>
          <a:xfrm>
            <a:off x="10017663" y="2831068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Helvetica"/>
                <a:cs typeface="Helvetica"/>
              </a:rPr>
              <a:t>p-value</a:t>
            </a:r>
            <a:r>
              <a:rPr lang="zh-CN" altLang="en-US" b="1" dirty="0">
                <a:latin typeface="Helvetica"/>
                <a:cs typeface="Helvetica"/>
              </a:rPr>
              <a:t> </a:t>
            </a:r>
            <a:r>
              <a:rPr lang="en-US" altLang="zh-CN" b="1" dirty="0">
                <a:latin typeface="Helvetica"/>
                <a:cs typeface="Helvetica"/>
              </a:rPr>
              <a:t>~</a:t>
            </a:r>
            <a:r>
              <a:rPr lang="zh-CN" altLang="en-US" b="1" dirty="0">
                <a:latin typeface="Helvetica"/>
                <a:cs typeface="Helvetica"/>
              </a:rPr>
              <a:t> </a:t>
            </a:r>
            <a:r>
              <a:rPr lang="en-US" altLang="zh-CN" b="1" dirty="0">
                <a:latin typeface="Helvetica"/>
                <a:cs typeface="Helvetica"/>
              </a:rPr>
              <a:t>29%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09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171700"/>
            <a:ext cx="7620000" cy="12573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4000" dirty="0"/>
              <a:t>Rare decays</a:t>
            </a:r>
            <a:r>
              <a:rPr lang="zh-CN" altLang="en-US" sz="4000" dirty="0"/>
              <a:t> </a:t>
            </a:r>
            <a:r>
              <a:rPr lang="en-US" altLang="zh-CN" sz="4000" dirty="0"/>
              <a:t>&amp;</a:t>
            </a:r>
            <a:r>
              <a:rPr lang="zh-CN" altLang="en-US" sz="4000" dirty="0"/>
              <a:t> </a:t>
            </a:r>
            <a:br>
              <a:rPr lang="en-US" altLang="zh-CN" sz="4000" dirty="0"/>
            </a:br>
            <a:r>
              <a:rPr lang="en-US" altLang="zh-CN" sz="4000" dirty="0"/>
              <a:t>lepton</a:t>
            </a:r>
            <a:r>
              <a:rPr lang="zh-CN" altLang="en-US" sz="4000" dirty="0"/>
              <a:t> </a:t>
            </a:r>
            <a:r>
              <a:rPr lang="en-US" altLang="zh-CN" sz="4000" dirty="0" err="1"/>
              <a:t>flavour</a:t>
            </a:r>
            <a:r>
              <a:rPr lang="zh-CN" altLang="en-US" sz="4000" dirty="0"/>
              <a:t> </a:t>
            </a:r>
            <a:r>
              <a:rPr lang="en-US" altLang="zh-CN" sz="4000" dirty="0"/>
              <a:t>universality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B7861F-C545-FE49-8AC7-4C7C116D6D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18</a:t>
            </a:fld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6646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">
                <a:extLst>
                  <a:ext uri="{FF2B5EF4-FFF2-40B4-BE49-F238E27FC236}">
                    <a16:creationId xmlns:a16="http://schemas.microsoft.com/office/drawing/2014/main" id="{107D9308-5023-477A-B9B2-739ED82E5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800" y="764704"/>
                <a:ext cx="828092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𝒃</m:t>
                    </m:r>
                    <m:r>
                      <a:rPr lang="en-US" altLang="zh-CN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𝒔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decays described by effective Hamiltonian </a:t>
                </a:r>
                <a:endParaRPr lang="en-US" altLang="zh-CN" sz="2000" b="1" dirty="0">
                  <a:solidFill>
                    <a:srgbClr val="2D2BCC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矩形 2">
                <a:extLst>
                  <a:ext uri="{FF2B5EF4-FFF2-40B4-BE49-F238E27FC236}">
                    <a16:creationId xmlns:a16="http://schemas.microsoft.com/office/drawing/2014/main" id="{107D9308-5023-477A-B9B2-739ED82E5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7800" y="764704"/>
                <a:ext cx="8280921" cy="400110"/>
              </a:xfrm>
              <a:prstGeom prst="rect">
                <a:avLst/>
              </a:prstGeom>
              <a:blipFill>
                <a:blip r:embed="rId3"/>
                <a:stretch>
                  <a:fillRect l="-663" t="-6061" b="-2727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">
                <a:extLst>
                  <a:ext uri="{FF2B5EF4-FFF2-40B4-BE49-F238E27FC236}">
                    <a16:creationId xmlns:a16="http://schemas.microsoft.com/office/drawing/2014/main" id="{58978F44-00D7-48F3-B2E0-5767A17FC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2016" y="1196752"/>
                <a:ext cx="6112297" cy="715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defRPr/>
                </a:pPr>
                <a:r>
                  <a:rPr lang="en-US" altLang="zh-CN" sz="2000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𝐻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r>
                      <a:rPr lang="en-US" altLang="zh-CN" sz="240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40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G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F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tb</m:t>
                        </m:r>
                      </m:sub>
                    </m:sSub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ts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∗</m:t>
                        </m:r>
                      </m:sup>
                    </m:sSubSup>
                    <m:nary>
                      <m:naryPr>
                        <m:chr m:val="∑"/>
                        <m:supHide m:val="on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naryPr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0930F1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0930F1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2400" i="1">
                                <a:solidFill>
                                  <a:srgbClr val="0930F1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0930F1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zh-CN" sz="240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+ 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𝐾</m:t>
                        </m:r>
                      </m:num>
                      <m:den>
                        <m:sSubSup>
                          <m:sSubSupPr>
                            <m:ctrlPr>
                              <a:rPr lang="en-US" altLang="zh-CN" sz="2400" i="1">
                                <a:solidFill>
                                  <a:srgbClr val="36990D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400">
                                <a:solidFill>
                                  <a:srgbClr val="36990D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  </m:t>
                            </m:r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6990D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36990D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NP</m:t>
                            </m:r>
                          </m:sub>
                          <m:sup>
                            <m:r>
                              <a:rPr lang="en-US" altLang="zh-CN" sz="2400">
                                <a:solidFill>
                                  <a:srgbClr val="36990D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bSup>
                      <m:sSubSupPr>
                        <m:ctrlPr>
                          <a:rPr lang="en-US" altLang="zh-CN" sz="2400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𝑂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240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(6)</m:t>
                        </m:r>
                      </m:sup>
                    </m:sSubSup>
                  </m:oMath>
                </a14:m>
                <a:endParaRPr lang="en-US" altLang="zh-CN" sz="2000" i="1" dirty="0">
                  <a:solidFill>
                    <a:srgbClr val="2D2BCC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矩形 2">
                <a:extLst>
                  <a:ext uri="{FF2B5EF4-FFF2-40B4-BE49-F238E27FC236}">
                    <a16:creationId xmlns:a16="http://schemas.microsoft.com/office/drawing/2014/main" id="{58978F44-00D7-48F3-B2E0-5767A17FCF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2016" y="1196752"/>
                <a:ext cx="6112297" cy="715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CAE1D8D0-7F8E-4795-8E98-BA03CCF6C2B1}"/>
              </a:ext>
            </a:extLst>
          </p:cNvPr>
          <p:cNvSpPr txBox="1"/>
          <p:nvPr/>
        </p:nvSpPr>
        <p:spPr bwMode="auto">
          <a:xfrm>
            <a:off x="2927648" y="4267200"/>
            <a:ext cx="6624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altLang="zh-CN" sz="1600" dirty="0">
                <a:solidFill>
                  <a:srgbClr val="0930F1"/>
                </a:solidFill>
                <a:latin typeface="Tahoma" charset="0"/>
                <a:cs typeface="Tahoma" charset="0"/>
              </a:rPr>
              <a:t>7: photon penguin</a:t>
            </a:r>
            <a:r>
              <a:rPr lang="en-US" altLang="zh-CN" sz="1600" dirty="0">
                <a:latin typeface="Tahoma" charset="0"/>
                <a:cs typeface="Tahoma" charset="0"/>
              </a:rPr>
              <a:t>; </a:t>
            </a:r>
            <a:r>
              <a:rPr lang="en-US" altLang="zh-CN" sz="1600" dirty="0">
                <a:solidFill>
                  <a:srgbClr val="0930F1"/>
                </a:solidFill>
                <a:latin typeface="Tahoma" charset="0"/>
                <a:cs typeface="Tahoma" charset="0"/>
              </a:rPr>
              <a:t>9,10: EW penguin</a:t>
            </a:r>
            <a:r>
              <a:rPr lang="en-US" altLang="zh-CN" sz="1600" dirty="0">
                <a:latin typeface="Tahoma" charset="0"/>
                <a:cs typeface="Tahoma" charset="0"/>
              </a:rPr>
              <a:t>; </a:t>
            </a:r>
            <a:r>
              <a:rPr lang="en-US" altLang="zh-CN" sz="1600" dirty="0">
                <a:solidFill>
                  <a:srgbClr val="36990D"/>
                </a:solidFill>
                <a:latin typeface="Tahoma" charset="0"/>
                <a:cs typeface="Tahoma" charset="0"/>
              </a:rPr>
              <a:t>S,P: </a:t>
            </a:r>
            <a:r>
              <a:rPr lang="zh-CN" altLang="en-US" sz="1600" dirty="0">
                <a:solidFill>
                  <a:srgbClr val="36990D"/>
                </a:solidFill>
                <a:latin typeface="Tahoma" charset="0"/>
                <a:cs typeface="Tahoma" charset="0"/>
              </a:rPr>
              <a:t>（</a:t>
            </a:r>
            <a:r>
              <a:rPr lang="en-US" altLang="zh-CN" sz="1600" dirty="0">
                <a:solidFill>
                  <a:srgbClr val="36990D"/>
                </a:solidFill>
                <a:latin typeface="Tahoma" charset="0"/>
                <a:cs typeface="Tahoma" charset="0"/>
              </a:rPr>
              <a:t>pseudo-</a:t>
            </a:r>
            <a:r>
              <a:rPr lang="zh-CN" altLang="en-US" sz="1600" dirty="0">
                <a:solidFill>
                  <a:srgbClr val="36990D"/>
                </a:solidFill>
                <a:latin typeface="Tahoma" charset="0"/>
                <a:cs typeface="Tahoma" charset="0"/>
              </a:rPr>
              <a:t>）</a:t>
            </a:r>
            <a:r>
              <a:rPr lang="en-US" altLang="zh-CN" sz="1600" dirty="0">
                <a:solidFill>
                  <a:srgbClr val="36990D"/>
                </a:solidFill>
                <a:latin typeface="Tahoma" charset="0"/>
                <a:cs typeface="Tahoma" charset="0"/>
              </a:rPr>
              <a:t>scalar penguin</a:t>
            </a:r>
            <a:endParaRPr lang="en-US" sz="1600" dirty="0">
              <a:solidFill>
                <a:srgbClr val="36990D"/>
              </a:solidFill>
              <a:latin typeface="Tahoma" charset="0"/>
              <a:cs typeface="Tahoma" charset="0"/>
            </a:endParaRPr>
          </a:p>
        </p:txBody>
      </p:sp>
      <p:sp>
        <p:nvSpPr>
          <p:cNvPr id="38" name="矩形 2">
            <a:extLst>
              <a:ext uri="{FF2B5EF4-FFF2-40B4-BE49-F238E27FC236}">
                <a16:creationId xmlns:a16="http://schemas.microsoft.com/office/drawing/2014/main" id="{BF2B7695-5D55-4A1B-BA9E-EDE2AF34B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286000"/>
            <a:ext cx="5616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Sensitivity to Wilson coefficients</a:t>
            </a:r>
            <a:endParaRPr lang="en-US" altLang="zh-CN" sz="2000" b="1" dirty="0">
              <a:solidFill>
                <a:srgbClr val="2D2BC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B87E42-D8AA-4207-A842-41FB502B6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2819400"/>
            <a:ext cx="7272808" cy="1437695"/>
          </a:xfrm>
          <a:prstGeom prst="rect">
            <a:avLst/>
          </a:prstGeom>
        </p:spPr>
      </p:pic>
      <p:sp>
        <p:nvSpPr>
          <p:cNvPr id="39" name="TextBox 1">
            <a:extLst>
              <a:ext uri="{FF2B5EF4-FFF2-40B4-BE49-F238E27FC236}">
                <a16:creationId xmlns:a16="http://schemas.microsoft.com/office/drawing/2014/main" id="{7CE4F7DF-61A7-454A-9E2C-DEE151D46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328" y="5750271"/>
            <a:ext cx="2088232" cy="55399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 dirty="0"/>
          </a:p>
          <a:p>
            <a:pPr eaLnBrk="1" hangingPunct="1"/>
            <a:r>
              <a:rPr lang="en-US" sz="1400" dirty="0"/>
              <a:t> </a:t>
            </a:r>
          </a:p>
        </p:txBody>
      </p:sp>
      <p:pic>
        <p:nvPicPr>
          <p:cNvPr id="41" name="图片 2" descr="Screen Shot 2015-12-20 at 12.47.35 AM.png">
            <a:extLst>
              <a:ext uri="{FF2B5EF4-FFF2-40B4-BE49-F238E27FC236}">
                <a16:creationId xmlns:a16="http://schemas.microsoft.com/office/drawing/2014/main" id="{3175B58F-B903-4365-A4F9-CD7C6991A6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38" y="5109224"/>
            <a:ext cx="2412847" cy="134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3" descr="Screen Shot 2015-12-20 at 12.47.42 AM.png">
            <a:extLst>
              <a:ext uri="{FF2B5EF4-FFF2-40B4-BE49-F238E27FC236}">
                <a16:creationId xmlns:a16="http://schemas.microsoft.com/office/drawing/2014/main" id="{6B38FB73-68EA-43E1-99E8-86A77088A5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730" y="5246217"/>
            <a:ext cx="2177070" cy="99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">
                <a:extLst>
                  <a:ext uri="{FF2B5EF4-FFF2-40B4-BE49-F238E27FC236}">
                    <a16:creationId xmlns:a16="http://schemas.microsoft.com/office/drawing/2014/main" id="{673C474A-D753-4588-B21E-F1C4978E8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4000" y="4800600"/>
                <a:ext cx="5616623" cy="1508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Theoretically clean probes of NP</a:t>
                </a:r>
              </a:p>
              <a:p>
                <a:pPr marL="800100" lvl="1" indent="-3429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2000" dirty="0">
                    <a:solidFill>
                      <a:srgbClr val="0930F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Pure leptonic decays</a:t>
                </a:r>
              </a:p>
              <a:p>
                <a:pPr marL="800100" lvl="1" indent="-3429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2000" dirty="0">
                    <a:solidFill>
                      <a:srgbClr val="0930F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Special angular observables</a:t>
                </a:r>
              </a:p>
              <a:p>
                <a:pPr marL="800100" lvl="1" indent="-3429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2000" dirty="0">
                    <a:solidFill>
                      <a:srgbClr val="0930F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Ratio between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𝑒</m:t>
                    </m:r>
                    <m:r>
                      <a:rPr lang="en-US" altLang="zh-CN" sz="2000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/</m:t>
                    </m:r>
                    <m:r>
                      <a:rPr lang="en-US" altLang="zh-CN" sz="2000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𝜇</m:t>
                    </m:r>
                    <m:r>
                      <a:rPr lang="en-US" altLang="zh-CN" sz="2000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/</m:t>
                    </m:r>
                    <m:r>
                      <a:rPr lang="en-US" altLang="zh-CN" sz="2000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𝜏</m:t>
                    </m:r>
                  </m:oMath>
                </a14:m>
                <a:endParaRPr lang="en-US" altLang="zh-CN" sz="2000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矩形 2">
                <a:extLst>
                  <a:ext uri="{FF2B5EF4-FFF2-40B4-BE49-F238E27FC236}">
                    <a16:creationId xmlns:a16="http://schemas.microsoft.com/office/drawing/2014/main" id="{673C474A-D753-4588-B21E-F1C4978E84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4800600"/>
                <a:ext cx="5616623" cy="1508105"/>
              </a:xfrm>
              <a:prstGeom prst="rect">
                <a:avLst/>
              </a:prstGeom>
              <a:blipFill>
                <a:blip r:embed="rId8"/>
                <a:stretch>
                  <a:fillRect l="-977" t="-2024" b="-647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5">
                <a:extLst>
                  <a:ext uri="{FF2B5EF4-FFF2-40B4-BE49-F238E27FC236}">
                    <a16:creationId xmlns:a16="http://schemas.microsoft.com/office/drawing/2014/main" id="{0CEAA091-43B9-4D8F-939F-6DF6C0E777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0" y="76200"/>
                <a:ext cx="7620000" cy="838199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FCNC </a:t>
                </a:r>
                <a14:m>
                  <m:oMath xmlns:m="http://schemas.openxmlformats.org/officeDocument/2006/math">
                    <m:r>
                      <a:rPr lang="en-US" altLang="zh-CN" i="1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𝒃</m:t>
                    </m:r>
                    <m:r>
                      <a:rPr lang="en-US" altLang="zh-CN" i="1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i="1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𝒔</m:t>
                    </m:r>
                    <m:sSup>
                      <m:sSupPr>
                        <m:ctrlPr>
                          <a:rPr lang="en-US" altLang="zh-CN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 decays</a:t>
                </a:r>
                <a:endParaRPr lang="zh-CN" altLang="en-US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itle 5">
                <a:extLst>
                  <a:ext uri="{FF2B5EF4-FFF2-40B4-BE49-F238E27FC236}">
                    <a16:creationId xmlns:a16="http://schemas.microsoft.com/office/drawing/2014/main" id="{0CEAA091-43B9-4D8F-939F-6DF6C0E77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0" y="76200"/>
                <a:ext cx="7620000" cy="838199"/>
              </a:xfrm>
              <a:blipFill>
                <a:blip r:embed="rId9"/>
                <a:stretch>
                  <a:fillRect t="-12409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E28BE088-3AAA-429A-A6B8-EDED359433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19</a:t>
            </a:fld>
            <a:endParaRPr lang="en-US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F11B1F8-8BCE-428E-ADEF-26FBE3FFB25E}"/>
                  </a:ext>
                </a:extLst>
              </p:cNvPr>
              <p:cNvSpPr txBox="1"/>
              <p:nvPr/>
            </p:nvSpPr>
            <p:spPr bwMode="auto">
              <a:xfrm>
                <a:off x="8229600" y="1264157"/>
                <a:ext cx="3124201" cy="945643"/>
              </a:xfrm>
              <a:prstGeom prst="rect">
                <a:avLst/>
              </a:prstGeom>
              <a:solidFill>
                <a:srgbClr val="CBE1F3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dirty="0">
                    <a:latin typeface="Tahoma" charset="0"/>
                    <a:cs typeface="Tahoma" charset="0"/>
                  </a:rPr>
                  <a:t>New physics can </a:t>
                </a:r>
              </a:p>
              <a:p>
                <a:pPr eaLnBrk="1" hangingPunct="1"/>
                <a:r>
                  <a:rPr lang="en-US" dirty="0">
                    <a:latin typeface="Tahoma" charset="0"/>
                    <a:cs typeface="Tahoma" charset="0"/>
                  </a:rPr>
                  <a:t>affect </a:t>
                </a:r>
                <a:r>
                  <a:rPr lang="en-US" dirty="0">
                    <a:solidFill>
                      <a:srgbClr val="C00000"/>
                    </a:solidFill>
                    <a:latin typeface="Tahoma" charset="0"/>
                    <a:cs typeface="Tahoma" charset="0"/>
                  </a:rPr>
                  <a:t>Wilson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latin typeface="Tahoma" charset="0"/>
                    <a:cs typeface="Tahoma" charset="0"/>
                  </a:rPr>
                  <a:t> or add new </a:t>
                </a:r>
                <a:r>
                  <a:rPr lang="en-US" altLang="zh-CN" dirty="0">
                    <a:solidFill>
                      <a:srgbClr val="C00000"/>
                    </a:solidFill>
                    <a:latin typeface="Tahoma" charset="0"/>
                    <a:cs typeface="Tahoma" charset="0"/>
                  </a:rPr>
                  <a:t>operators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𝑂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ahoma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1600" dirty="0">
                  <a:latin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F11B1F8-8BCE-428E-ADEF-26FBE3FFB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9600" y="1264157"/>
                <a:ext cx="3124201" cy="945643"/>
              </a:xfrm>
              <a:prstGeom prst="rect">
                <a:avLst/>
              </a:prstGeom>
              <a:blipFill>
                <a:blip r:embed="rId10"/>
                <a:stretch>
                  <a:fillRect l="-1626" t="-2667" b="-666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57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3FCEA63-3B8A-544C-8F44-A7402042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76200"/>
            <a:ext cx="7620000" cy="838199"/>
          </a:xfrm>
        </p:spPr>
        <p:txBody>
          <a:bodyPr>
            <a:normAutofit/>
          </a:bodyPr>
          <a:lstStyle/>
          <a:p>
            <a:r>
              <a:rPr lang="en-US" dirty="0" err="1"/>
              <a:t>LHCb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F213C3B-3F98-F84D-9E06-66081C0547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>
                <a:latin typeface="+mn-lt"/>
              </a:rPr>
              <a:pPr>
                <a:defRPr/>
              </a:pPr>
              <a:t>2</a:t>
            </a:fld>
            <a:endParaRPr lang="en-US" altLang="en-US" dirty="0">
              <a:latin typeface="+mn-lt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A8E99404-30E9-7346-96B7-14F5BCA3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312" y="1654294"/>
            <a:ext cx="5651897" cy="3146306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84F76BF6-7044-3544-A3CA-1FAAF54079F0}"/>
              </a:ext>
            </a:extLst>
          </p:cNvPr>
          <p:cNvSpPr txBox="1"/>
          <p:nvPr/>
        </p:nvSpPr>
        <p:spPr>
          <a:xfrm>
            <a:off x="8346504" y="1806476"/>
            <a:ext cx="25500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中国单位：</a:t>
            </a:r>
            <a:endParaRPr lang="en-US" altLang="zh-CN" sz="20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清华大学</a:t>
            </a:r>
            <a:endParaRPr lang="en-US" altLang="zh-CN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华中师范大学</a:t>
            </a:r>
            <a:endParaRPr lang="en-US" altLang="zh-CN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中国科学院大学</a:t>
            </a:r>
            <a:endParaRPr lang="en-US" altLang="zh-CN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2000" b="1" dirty="0">
                <a:latin typeface="Arial" panose="020B0604020202020204" pitchFamily="34" charset="0"/>
                <a:ea typeface="宋体" panose="02010600030101010101" pitchFamily="2" charset="-122"/>
              </a:rPr>
              <a:t>武汉大学</a:t>
            </a:r>
            <a:endParaRPr lang="en-US" altLang="zh-CN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高能物理研究所</a:t>
            </a:r>
            <a:endParaRPr lang="en-US" altLang="zh-CN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华南师范大学</a:t>
            </a:r>
            <a:endParaRPr lang="en-US" altLang="zh-CN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湖南大学</a:t>
            </a:r>
            <a:endParaRPr lang="en-US" altLang="zh-CN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北京大学</a:t>
            </a:r>
            <a:endParaRPr lang="en-US" altLang="zh-CN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26AE6B8E-45BA-5843-B1CB-E012AA9BB352}"/>
              </a:ext>
            </a:extLst>
          </p:cNvPr>
          <p:cNvSpPr txBox="1">
            <a:spLocks/>
          </p:cNvSpPr>
          <p:nvPr/>
        </p:nvSpPr>
        <p:spPr bwMode="auto">
          <a:xfrm>
            <a:off x="2438400" y="5105400"/>
            <a:ext cx="8686800" cy="139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Understand</a:t>
            </a:r>
            <a:r>
              <a:rPr lang="zh-CN" altLang="en-US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matter-antimatter</a:t>
            </a:r>
            <a:r>
              <a:rPr lang="zh-CN" altLang="en-US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imbalance</a:t>
            </a:r>
            <a:r>
              <a:rPr lang="zh-CN" altLang="en-US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(CP</a:t>
            </a:r>
            <a:r>
              <a:rPr lang="zh-CN" altLang="en-US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violation)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Search</a:t>
            </a:r>
            <a:r>
              <a:rPr lang="zh-CN" altLang="en-US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for</a:t>
            </a:r>
            <a:r>
              <a:rPr lang="zh-CN" altLang="en-US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new</a:t>
            </a:r>
            <a:r>
              <a:rPr lang="zh-CN" altLang="en-US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physics</a:t>
            </a:r>
            <a:r>
              <a:rPr lang="zh-CN" altLang="en-US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(Rare</a:t>
            </a:r>
            <a:r>
              <a:rPr lang="zh-CN" altLang="en-US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decays)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Explore</a:t>
            </a:r>
            <a:r>
              <a:rPr lang="zh-CN" altLang="en-US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and</a:t>
            </a:r>
            <a:r>
              <a:rPr lang="zh-CN" altLang="en-US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understand</a:t>
            </a:r>
            <a:r>
              <a:rPr lang="zh-CN" altLang="en-US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QCD</a:t>
            </a:r>
            <a:r>
              <a:rPr lang="zh-CN" altLang="en-US" dirty="0">
                <a:solidFill>
                  <a:srgbClr val="0000FF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 </a:t>
            </a:r>
            <a:r>
              <a:rPr lang="en-US" altLang="zh-CN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(Hadron</a:t>
            </a:r>
            <a:r>
              <a:rPr lang="zh-CN" altLang="en-US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properties,</a:t>
            </a:r>
            <a:r>
              <a:rPr lang="zh-CN" altLang="en-US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exotic</a:t>
            </a:r>
            <a:r>
              <a:rPr lang="zh-CN" altLang="en-US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Helvetica" panose="020B0604020202020204" pitchFamily="34" charset="0"/>
                <a:ea typeface="黑体" panose="02010609060101010101" pitchFamily="49" charset="-122"/>
                <a:cs typeface="Helvetica" panose="020B0604020202020204" pitchFamily="34" charset="0"/>
              </a:rPr>
              <a:t>hadrons)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F8F437-39C4-3F45-93EE-D9445535286D}"/>
              </a:ext>
            </a:extLst>
          </p:cNvPr>
          <p:cNvSpPr txBox="1"/>
          <p:nvPr/>
        </p:nvSpPr>
        <p:spPr>
          <a:xfrm>
            <a:off x="2438401" y="1066800"/>
            <a:ext cx="7364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/>
              <a:t>LHCb</a:t>
            </a:r>
            <a:r>
              <a:rPr lang="zh-CN" altLang="en-US" sz="2000" dirty="0"/>
              <a:t> </a:t>
            </a:r>
            <a:r>
              <a:rPr lang="en-US" altLang="ja-JP" sz="2000" dirty="0"/>
              <a:t>co</a:t>
            </a:r>
            <a:r>
              <a:rPr lang="en-US" altLang="zh-CN" sz="2000" dirty="0"/>
              <a:t>llaboration</a:t>
            </a:r>
            <a:r>
              <a:rPr lang="zh-CN" altLang="en-US" sz="2000" dirty="0"/>
              <a:t>： </a:t>
            </a:r>
            <a:r>
              <a:rPr lang="en-US" altLang="zh-CN" sz="2000" dirty="0"/>
              <a:t>19</a:t>
            </a:r>
            <a:r>
              <a:rPr lang="zh-CN" altLang="en-US" sz="2000" dirty="0"/>
              <a:t> </a:t>
            </a:r>
            <a:r>
              <a:rPr lang="en-US" altLang="zh-CN" sz="2000" dirty="0"/>
              <a:t>counties,</a:t>
            </a:r>
            <a:r>
              <a:rPr lang="zh-CN" altLang="en-US" sz="2000" dirty="0"/>
              <a:t> </a:t>
            </a:r>
            <a:r>
              <a:rPr lang="en-US" altLang="zh-CN" sz="2000" dirty="0"/>
              <a:t>87</a:t>
            </a:r>
            <a:r>
              <a:rPr lang="zh-CN" altLang="en-US" sz="2000" dirty="0"/>
              <a:t> </a:t>
            </a:r>
            <a:r>
              <a:rPr lang="en-US" altLang="zh-CN" sz="2000" dirty="0"/>
              <a:t>institutes,</a:t>
            </a:r>
            <a:r>
              <a:rPr lang="zh-CN" altLang="en-US" sz="2000" dirty="0"/>
              <a:t> </a:t>
            </a:r>
            <a:r>
              <a:rPr lang="en-US" altLang="zh-CN" sz="2000" dirty="0"/>
              <a:t>1507</a:t>
            </a:r>
            <a:r>
              <a:rPr lang="zh-CN" altLang="en-US" sz="2000" dirty="0"/>
              <a:t> </a:t>
            </a:r>
            <a:r>
              <a:rPr lang="en-US" altLang="zh-CN" sz="2000" dirty="0"/>
              <a:t>members</a:t>
            </a:r>
            <a:r>
              <a:rPr lang="zh-CN" altLang="en-US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4262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820304" y="-181169"/>
                <a:ext cx="7921575" cy="769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bSupPr>
                        <m:e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(</m:t>
                          </m:r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𝒔</m:t>
                          </m:r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)</m:t>
                          </m:r>
                        </m:sub>
                        <m:sup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𝟎</m:t>
                          </m:r>
                        </m:sup>
                      </m:sSubSup>
                      <m:r>
                        <a:rPr lang="en-US" altLang="zh-CN" sz="3600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→</m:t>
                      </m:r>
                      <m:sSup>
                        <m:sSupPr>
                          <m:ctrlP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pPr>
                        <m:e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𝝁</m:t>
                          </m:r>
                        </m:e>
                        <m:sup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pPr>
                        <m:e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𝝁</m:t>
                          </m:r>
                        </m:e>
                        <m:sup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0304" y="-181169"/>
                <a:ext cx="7921575" cy="769634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F3277E5B-8031-4DEC-A83D-BDBFB96E4F9D}"/>
              </a:ext>
            </a:extLst>
          </p:cNvPr>
          <p:cNvSpPr/>
          <p:nvPr/>
        </p:nvSpPr>
        <p:spPr bwMode="auto">
          <a:xfrm>
            <a:off x="104800" y="112022"/>
            <a:ext cx="1800200" cy="652683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arXiv:2108.09283,</a:t>
            </a:r>
          </a:p>
          <a:p>
            <a:pPr>
              <a:spcAft>
                <a:spcPts val="0"/>
              </a:spcAft>
            </a:pPr>
            <a:r>
              <a:rPr lang="en-US" altLang="zh-CN" sz="14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arXiv:2108.09284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ABB733-E110-4808-ABC5-533EBC0FB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40" y="887884"/>
            <a:ext cx="3105660" cy="21462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5CC92374-4E17-4C81-A4A6-4E8AE4CCC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00" y="5949048"/>
                <a:ext cx="9906000" cy="375552"/>
              </a:xfrm>
              <a:prstGeom prst="rect">
                <a:avLst/>
              </a:prstGeom>
              <a:solidFill>
                <a:srgbClr val="C2FFF0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SzPct val="70000"/>
                </a:pPr>
                <a:r>
                  <a:rPr lang="en-US" altLang="zh-CN" b="1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LHCb and CMS results agree with SM. ATLAS has no clear 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𝝁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yet</a:t>
                </a: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5CC92374-4E17-4C81-A4A6-4E8AE4CCC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5949048"/>
                <a:ext cx="9906000" cy="375552"/>
              </a:xfrm>
              <a:prstGeom prst="rect">
                <a:avLst/>
              </a:prstGeom>
              <a:blipFill>
                <a:blip r:embed="rId5"/>
                <a:stretch>
                  <a:fillRect l="-554" t="-6452" b="-258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6D949006-CD68-45DE-8713-6C0E61AED2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20</a:t>
            </a:fld>
            <a:endParaRPr lang="en-US" altLang="en-US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A4BCF-C4C7-184E-B4BD-5242D5257A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3568623" cy="2537258"/>
          </a:xfrm>
          <a:prstGeom prst="rect">
            <a:avLst/>
          </a:prstGeom>
        </p:spPr>
      </p:pic>
      <p:pic>
        <p:nvPicPr>
          <p:cNvPr id="22" name="图片 37">
            <a:extLst>
              <a:ext uri="{FF2B5EF4-FFF2-40B4-BE49-F238E27FC236}">
                <a16:creationId xmlns:a16="http://schemas.microsoft.com/office/drawing/2014/main" id="{3403ED0E-D031-434A-A0B4-E8B6AD44D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887884"/>
            <a:ext cx="2301109" cy="2074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20">
                <a:extLst>
                  <a:ext uri="{FF2B5EF4-FFF2-40B4-BE49-F238E27FC236}">
                    <a16:creationId xmlns:a16="http://schemas.microsoft.com/office/drawing/2014/main" id="{D1285896-C1A8-D540-8F88-A3A66C528B1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2010425"/>
                  </p:ext>
                </p:extLst>
              </p:nvPr>
            </p:nvGraphicFramePr>
            <p:xfrm>
              <a:off x="3972001" y="3505200"/>
              <a:ext cx="6924599" cy="194487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905000">
                      <a:extLst>
                        <a:ext uri="{9D8B030D-6E8A-4147-A177-3AD203B41FA5}">
                          <a16:colId xmlns:a16="http://schemas.microsoft.com/office/drawing/2014/main" val="2389409040"/>
                        </a:ext>
                      </a:extLst>
                    </a:gridCol>
                    <a:gridCol w="2711399">
                      <a:extLst>
                        <a:ext uri="{9D8B030D-6E8A-4147-A177-3AD203B41FA5}">
                          <a16:colId xmlns:a16="http://schemas.microsoft.com/office/drawing/2014/main" val="3486666302"/>
                        </a:ext>
                      </a:extLst>
                    </a:gridCol>
                    <a:gridCol w="2308200">
                      <a:extLst>
                        <a:ext uri="{9D8B030D-6E8A-4147-A177-3AD203B41FA5}">
                          <a16:colId xmlns:a16="http://schemas.microsoft.com/office/drawing/2014/main" val="124742015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endParaRPr lang="en-US" sz="2000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  <m:d>
                                  <m:d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  <m:sub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sub>
                                      <m:sup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p>
                                    </m:sSubSup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sSup>
                                      <m:sSupPr>
                                        <m:ctrlP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e>
                                      <m:sup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e>
                                      <m:sup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  <m:d>
                                  <m:d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e>
                                      <m:sup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p>
                                    </m:sSup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→</m:t>
                                    </m:r>
                                    <m:sSup>
                                      <m:sSupPr>
                                        <m:ctrlP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e>
                                      <m:sup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𝝁</m:t>
                                        </m:r>
                                      </m:e>
                                      <m:sup>
                                        <m:r>
                                          <a:rPr lang="en-US" sz="18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5681900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/>
                            <a:t>LHCb (11-18)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altLang="zh-CN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Helvetica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Helvetica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Helvetica"/>
                                          </a:rPr>
                                          <m:t>3.09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Helvetica"/>
                                          </a:rPr>
                                          <m:t>−0.43  −0.11</m:t>
                                        </m:r>
                                      </m:sub>
                                      <m:sup>
                                        <m:r>
                                          <a:rPr lang="en-US" altLang="zh-CN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Helvetica"/>
                                          </a:rPr>
                                          <m:t>+0.46 +0.15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altLang="zh-CN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×1</m:t>
                                </m:r>
                                <m:sSup>
                                  <m:sSupPr>
                                    <m:ctrlP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Helvetic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Helvetica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Helvetica"/>
                                      </a:rPr>
                                      <m:t>−9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&lt;2.6×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9851884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/>
                            <a:t>CMS (11-16)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2.9±0.7±0.2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&lt;3.6×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605326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/>
                            <a:t>ATLAS (11-16)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2.8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−0.7</m:t>
                                        </m:r>
                                      </m:sub>
                                      <m:sup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+0.8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sup>
                                </m:s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&lt;2.1×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−10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1488098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>
                              <a:solidFill>
                                <a:srgbClr val="C00000"/>
                              </a:solidFill>
                            </a:rPr>
                            <a:t>SM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altLang="zh-CN" sz="18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Helvetica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Helvetica"/>
                                    </a:rPr>
                                    <m:t>3.66±0.14</m:t>
                                  </m:r>
                                </m:e>
                              </m:d>
                              <m:r>
                                <a:rPr lang="en-US" altLang="zh-CN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Helvetica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Helvetica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Helvetica"/>
                                    </a:rPr>
                                    <m:t>−9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(1.03±0.05)</m:t>
                                </m:r>
                                <m:r>
                                  <a:rPr lang="en-US" altLang="zh-CN" sz="18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Helvetica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Helvetic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8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Helvetica"/>
                                      </a:rPr>
                                      <m:t>−9</m:t>
                                    </m:r>
                                  </m:sup>
                                </m:sSup>
                                <m:r>
                                  <a:rPr lang="en-US" altLang="zh-CN" sz="1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Helvetica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4730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20">
                <a:extLst>
                  <a:ext uri="{FF2B5EF4-FFF2-40B4-BE49-F238E27FC236}">
                    <a16:creationId xmlns:a16="http://schemas.microsoft.com/office/drawing/2014/main" id="{D1285896-C1A8-D540-8F88-A3A66C528B1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2010425"/>
                  </p:ext>
                </p:extLst>
              </p:nvPr>
            </p:nvGraphicFramePr>
            <p:xfrm>
              <a:off x="3972001" y="3505200"/>
              <a:ext cx="6924599" cy="194487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905000">
                      <a:extLst>
                        <a:ext uri="{9D8B030D-6E8A-4147-A177-3AD203B41FA5}">
                          <a16:colId xmlns:a16="http://schemas.microsoft.com/office/drawing/2014/main" val="2389409040"/>
                        </a:ext>
                      </a:extLst>
                    </a:gridCol>
                    <a:gridCol w="2711399">
                      <a:extLst>
                        <a:ext uri="{9D8B030D-6E8A-4147-A177-3AD203B41FA5}">
                          <a16:colId xmlns:a16="http://schemas.microsoft.com/office/drawing/2014/main" val="3486666302"/>
                        </a:ext>
                      </a:extLst>
                    </a:gridCol>
                    <a:gridCol w="2308200">
                      <a:extLst>
                        <a:ext uri="{9D8B030D-6E8A-4147-A177-3AD203B41FA5}">
                          <a16:colId xmlns:a16="http://schemas.microsoft.com/office/drawing/2014/main" val="1247420152"/>
                        </a:ext>
                      </a:extLst>
                    </a:gridCol>
                  </a:tblGrid>
                  <a:tr h="401066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endParaRPr lang="en-US" sz="2000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70562" t="-3030" r="-86067" b="-406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00264" t="-3030" r="-1055" b="-4060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5681900"/>
                      </a:ext>
                    </a:extLst>
                  </a:tr>
                  <a:tr h="401066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/>
                            <a:t>LHCb (11-18)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70562" t="-103030" r="-86067" b="-306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00264" t="-103030" r="-1055" b="-3060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9851884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/>
                            <a:t>CMS (11-16)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70562" t="-219672" r="-86067" b="-231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00264" t="-219672" r="-1055" b="-2311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0605326"/>
                      </a:ext>
                    </a:extLst>
                  </a:tr>
                  <a:tr h="401066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/>
                            <a:t>ATLAS (11-16)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70562" t="-295455" r="-86067" b="-1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00264" t="-295455" r="-1055" b="-1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1488098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>
                              <a:solidFill>
                                <a:srgbClr val="C00000"/>
                              </a:solidFill>
                            </a:rPr>
                            <a:t>SM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70562" t="-427869" r="-86067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00264" t="-427869" r="-1055" b="-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47301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矩形: 圆角 39">
            <a:extLst>
              <a:ext uri="{FF2B5EF4-FFF2-40B4-BE49-F238E27FC236}">
                <a16:creationId xmlns:a16="http://schemas.microsoft.com/office/drawing/2014/main" id="{475CEAF9-16B9-6B4B-AC63-27B3C8AD3AFC}"/>
              </a:ext>
            </a:extLst>
          </p:cNvPr>
          <p:cNvSpPr/>
          <p:nvPr/>
        </p:nvSpPr>
        <p:spPr bwMode="auto">
          <a:xfrm>
            <a:off x="4953000" y="2944483"/>
            <a:ext cx="1656184" cy="40831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0930F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JHEP 04 (2020) 188</a:t>
            </a:r>
            <a:endParaRPr lang="en-US" altLang="zh-CN" sz="1400" dirty="0">
              <a:solidFill>
                <a:srgbClr val="0930F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35">
            <a:extLst>
              <a:ext uri="{FF2B5EF4-FFF2-40B4-BE49-F238E27FC236}">
                <a16:creationId xmlns:a16="http://schemas.microsoft.com/office/drawing/2014/main" id="{C4766AA5-2091-804E-A1FF-A436C8247D72}"/>
              </a:ext>
            </a:extLst>
          </p:cNvPr>
          <p:cNvSpPr/>
          <p:nvPr/>
        </p:nvSpPr>
        <p:spPr bwMode="auto">
          <a:xfrm>
            <a:off x="8305800" y="2944483"/>
            <a:ext cx="1656184" cy="40831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0930F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JHEP 04 (2019) 098</a:t>
            </a:r>
            <a:endParaRPr lang="en-US" altLang="zh-CN" sz="1400" dirty="0">
              <a:solidFill>
                <a:srgbClr val="0930F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3" name="Picture 2" descr="See the source image">
            <a:extLst>
              <a:ext uri="{FF2B5EF4-FFF2-40B4-BE49-F238E27FC236}">
                <a16:creationId xmlns:a16="http://schemas.microsoft.com/office/drawing/2014/main" id="{8637F320-23E9-FF48-8853-658393FBE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328102" cy="32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0" descr="lhcblogo">
            <a:extLst>
              <a:ext uri="{FF2B5EF4-FFF2-40B4-BE49-F238E27FC236}">
                <a16:creationId xmlns:a16="http://schemas.microsoft.com/office/drawing/2014/main" id="{D3B3C53F-7FC7-DA46-AF80-A7CE65266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504056" cy="34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AD15BF8-AEDC-48CC-852E-D523021F87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6200" y="887885"/>
            <a:ext cx="2904014" cy="2160116"/>
          </a:xfrm>
          <a:prstGeom prst="rect">
            <a:avLst/>
          </a:prstGeom>
        </p:spPr>
      </p:pic>
      <p:pic>
        <p:nvPicPr>
          <p:cNvPr id="20" name="图片 43">
            <a:extLst>
              <a:ext uri="{FF2B5EF4-FFF2-40B4-BE49-F238E27FC236}">
                <a16:creationId xmlns:a16="http://schemas.microsoft.com/office/drawing/2014/main" id="{77EEE003-12ED-4D95-B198-CCB8CDB3C1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7600" y="2114963"/>
            <a:ext cx="430564" cy="5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2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5"/>
              <p:cNvSpPr txBox="1"/>
              <p:nvPr/>
            </p:nvSpPr>
            <p:spPr>
              <a:xfrm>
                <a:off x="1919536" y="838200"/>
                <a:ext cx="8502013" cy="66947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354416" marR="4607" indent="-342900" defTabSz="829178" fontAlgn="auto">
                  <a:lnSpc>
                    <a:spcPct val="1117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q"/>
                </a:pPr>
                <a:r>
                  <a:rPr lang="en-US" sz="2000" b="1" spc="-5" dirty="0">
                    <a:latin typeface="Arial"/>
                    <a:cs typeface="Arial"/>
                  </a:rPr>
                  <a:t>Mea</a:t>
                </a:r>
                <a:r>
                  <a:rPr lang="en-US" sz="2000" b="1" dirty="0">
                    <a:latin typeface="Arial"/>
                    <a:cs typeface="Arial"/>
                  </a:rPr>
                  <a:t>s</a:t>
                </a:r>
                <a:r>
                  <a:rPr lang="en-US" sz="2000" b="1" spc="-18" dirty="0">
                    <a:latin typeface="Arial"/>
                    <a:cs typeface="Arial"/>
                  </a:rPr>
                  <a:t>u</a:t>
                </a:r>
                <a:r>
                  <a:rPr lang="en-US" sz="2000" b="1" dirty="0">
                    <a:latin typeface="Arial"/>
                    <a:cs typeface="Arial"/>
                  </a:rPr>
                  <a:t>r</a:t>
                </a:r>
                <a:r>
                  <a:rPr lang="en-US" sz="2000" b="1" spc="-5" dirty="0">
                    <a:latin typeface="Arial"/>
                    <a:cs typeface="Arial"/>
                  </a:rPr>
                  <a:t>e</a:t>
                </a:r>
                <a:r>
                  <a:rPr lang="en-US" sz="2000" b="1" spc="-14" dirty="0">
                    <a:latin typeface="Arial"/>
                    <a:cs typeface="Arial"/>
                  </a:rPr>
                  <a:t>ments</a:t>
                </a:r>
                <a:r>
                  <a:rPr lang="en-US" sz="2000" b="1" dirty="0">
                    <a:latin typeface="Arial"/>
                    <a:cs typeface="Arial"/>
                  </a:rPr>
                  <a:t> c</a:t>
                </a:r>
                <a:r>
                  <a:rPr lang="en-US" sz="2000" b="1" spc="-18" dirty="0">
                    <a:latin typeface="Arial"/>
                    <a:cs typeface="Arial"/>
                  </a:rPr>
                  <a:t>o</a:t>
                </a:r>
                <a:r>
                  <a:rPr lang="en-US" sz="2000" b="1" spc="-14" dirty="0">
                    <a:latin typeface="Arial"/>
                    <a:cs typeface="Arial"/>
                  </a:rPr>
                  <a:t>n</a:t>
                </a:r>
                <a:r>
                  <a:rPr lang="en-US" sz="2000" b="1" spc="-5" dirty="0">
                    <a:latin typeface="Arial"/>
                    <a:cs typeface="Arial"/>
                  </a:rPr>
                  <a:t>s</a:t>
                </a:r>
                <a:r>
                  <a:rPr lang="en-US" sz="2000" b="1" spc="-14" dirty="0">
                    <a:latin typeface="Arial"/>
                    <a:cs typeface="Arial"/>
                  </a:rPr>
                  <a:t>is</a:t>
                </a:r>
                <a:r>
                  <a:rPr lang="en-US" sz="2000" b="1" spc="-5" dirty="0">
                    <a:latin typeface="Arial"/>
                    <a:cs typeface="Arial"/>
                  </a:rPr>
                  <a:t>te</a:t>
                </a:r>
                <a:r>
                  <a:rPr lang="en-US" sz="2000" b="1" spc="-14" dirty="0">
                    <a:latin typeface="Arial"/>
                    <a:cs typeface="Arial"/>
                  </a:rPr>
                  <a:t>n</a:t>
                </a:r>
                <a:r>
                  <a:rPr lang="en-US" sz="2000" b="1" spc="-5" dirty="0">
                    <a:latin typeface="Arial"/>
                    <a:cs typeface="Arial"/>
                  </a:rPr>
                  <a:t>t</a:t>
                </a:r>
                <a:r>
                  <a:rPr lang="en-US" sz="2000" b="1" spc="-14" dirty="0">
                    <a:latin typeface="Arial"/>
                    <a:cs typeface="Arial"/>
                  </a:rPr>
                  <a:t>ly</a:t>
                </a:r>
                <a:r>
                  <a:rPr lang="en-US" sz="2000" b="1" dirty="0">
                    <a:latin typeface="Arial"/>
                    <a:cs typeface="Arial"/>
                  </a:rPr>
                  <a:t> </a:t>
                </a:r>
                <a:r>
                  <a:rPr lang="en-US" sz="2000" b="1" spc="-18" dirty="0">
                    <a:latin typeface="Arial"/>
                    <a:cs typeface="Arial"/>
                  </a:rPr>
                  <a:t>b</a:t>
                </a:r>
                <a:r>
                  <a:rPr lang="en-US" sz="2000" b="1" dirty="0">
                    <a:latin typeface="Arial"/>
                    <a:cs typeface="Arial"/>
                  </a:rPr>
                  <a:t>e</a:t>
                </a:r>
                <a:r>
                  <a:rPr lang="en-US" sz="2000" b="1" spc="-23" dirty="0">
                    <a:latin typeface="Arial"/>
                    <a:cs typeface="Arial"/>
                  </a:rPr>
                  <a:t>l</a:t>
                </a:r>
                <a:r>
                  <a:rPr lang="en-US" sz="2000" b="1" spc="-18" dirty="0">
                    <a:latin typeface="Arial"/>
                    <a:cs typeface="Arial"/>
                  </a:rPr>
                  <a:t>ow</a:t>
                </a:r>
                <a:r>
                  <a:rPr lang="en-US" sz="2000" b="1" spc="-5" dirty="0">
                    <a:latin typeface="Arial"/>
                    <a:cs typeface="Arial"/>
                  </a:rPr>
                  <a:t> </a:t>
                </a:r>
                <a:r>
                  <a:rPr lang="en-US" sz="2000" b="1" spc="-23" dirty="0">
                    <a:latin typeface="Arial"/>
                    <a:cs typeface="Arial"/>
                  </a:rPr>
                  <a:t>SM</a:t>
                </a:r>
                <a:r>
                  <a:rPr lang="en-US" sz="2000" b="1" spc="-5" dirty="0">
                    <a:latin typeface="Arial"/>
                    <a:cs typeface="Arial"/>
                  </a:rPr>
                  <a:t> </a:t>
                </a:r>
                <a:r>
                  <a:rPr lang="en-US" sz="2000" b="1" spc="-14" dirty="0">
                    <a:latin typeface="Arial"/>
                    <a:cs typeface="Arial"/>
                  </a:rPr>
                  <a:t>p</a:t>
                </a:r>
                <a:r>
                  <a:rPr lang="en-US" sz="2000" b="1" spc="-9" dirty="0">
                    <a:latin typeface="Arial"/>
                    <a:cs typeface="Arial"/>
                  </a:rPr>
                  <a:t>r</a:t>
                </a:r>
                <a:r>
                  <a:rPr lang="en-US" sz="2000" b="1" dirty="0">
                    <a:latin typeface="Arial"/>
                    <a:cs typeface="Arial"/>
                  </a:rPr>
                  <a:t>e</a:t>
                </a:r>
                <a:r>
                  <a:rPr lang="en-US" sz="2000" b="1" spc="-14" dirty="0">
                    <a:latin typeface="Arial"/>
                    <a:cs typeface="Arial"/>
                  </a:rPr>
                  <a:t>dic</a:t>
                </a:r>
                <a:r>
                  <a:rPr lang="en-US" sz="2000" b="1" spc="-5" dirty="0">
                    <a:latin typeface="Arial"/>
                    <a:cs typeface="Arial"/>
                  </a:rPr>
                  <a:t>t</a:t>
                </a:r>
                <a:r>
                  <a:rPr lang="en-US" sz="2000" b="1" spc="-14" dirty="0">
                    <a:latin typeface="Arial"/>
                    <a:cs typeface="Arial"/>
                  </a:rPr>
                  <a:t>ions 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pc="-14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en-US" sz="2000" b="1" i="1" spc="-14" smtClean="0">
                            <a:latin typeface="Cambria Math" panose="02040503050406030204" pitchFamily="18" charset="0"/>
                            <a:cs typeface="Arial"/>
                          </a:rPr>
                          <m:t>𝒒</m:t>
                        </m:r>
                      </m:e>
                      <m:sup>
                        <m:r>
                          <a:rPr lang="en-US" sz="2000" b="1" i="1" spc="-14" smtClean="0">
                            <a:latin typeface="Cambria Math" panose="02040503050406030204" pitchFamily="18" charset="0"/>
                            <a:cs typeface="Arial"/>
                          </a:rPr>
                          <m:t>𝟐</m:t>
                        </m:r>
                      </m:sup>
                    </m:sSup>
                  </m:oMath>
                </a14:m>
                <a:endParaRPr lang="en-US" sz="2000" b="1" spc="-14" dirty="0">
                  <a:latin typeface="Arial"/>
                  <a:cs typeface="Arial"/>
                </a:endParaRPr>
              </a:p>
              <a:p>
                <a:pPr marL="11516" marR="4607" defTabSz="829178" fontAlgn="auto">
                  <a:lnSpc>
                    <a:spcPct val="1117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000" b="1" spc="10" dirty="0">
                    <a:solidFill>
                      <a:srgbClr val="C00000"/>
                    </a:solidFill>
                    <a:latin typeface="Arial"/>
                    <a:cs typeface="Arial"/>
                  </a:rPr>
                  <a:t>     </a:t>
                </a:r>
                <a:r>
                  <a:rPr lang="en-US" altLang="zh-CN" sz="2000" spc="10" dirty="0">
                    <a:solidFill>
                      <a:srgbClr val="3230F2"/>
                    </a:solidFill>
                    <a:latin typeface="Arial"/>
                    <a:cs typeface="Arial"/>
                  </a:rPr>
                  <a:t>Caveat</a:t>
                </a:r>
                <a:r>
                  <a:rPr lang="en-US" altLang="zh-CN" sz="2000" dirty="0">
                    <a:solidFill>
                      <a:srgbClr val="3230F2"/>
                    </a:solidFill>
                    <a:latin typeface="Arial"/>
                    <a:cs typeface="Arial"/>
                  </a:rPr>
                  <a:t>: </a:t>
                </a:r>
                <a:r>
                  <a:rPr lang="en-US" altLang="zh-CN" sz="2000" spc="-5" dirty="0">
                    <a:solidFill>
                      <a:srgbClr val="3230F2"/>
                    </a:solidFill>
                    <a:latin typeface="Arial"/>
                    <a:cs typeface="Arial"/>
                  </a:rPr>
                  <a:t>s</a:t>
                </a:r>
                <a:r>
                  <a:rPr lang="en-US" altLang="zh-CN" sz="2000" spc="-20" dirty="0">
                    <a:solidFill>
                      <a:srgbClr val="3230F2"/>
                    </a:solidFill>
                    <a:latin typeface="Arial"/>
                    <a:cs typeface="Arial"/>
                  </a:rPr>
                  <a:t>i</a:t>
                </a:r>
                <a:r>
                  <a:rPr lang="en-US" altLang="zh-CN" sz="2000" spc="-10" dirty="0">
                    <a:solidFill>
                      <a:srgbClr val="3230F2"/>
                    </a:solidFill>
                    <a:latin typeface="Arial"/>
                    <a:cs typeface="Arial"/>
                  </a:rPr>
                  <a:t>g</a:t>
                </a:r>
                <a:r>
                  <a:rPr lang="en-US" altLang="zh-CN" sz="2000" spc="-20" dirty="0">
                    <a:solidFill>
                      <a:srgbClr val="3230F2"/>
                    </a:solidFill>
                    <a:latin typeface="Arial"/>
                    <a:cs typeface="Arial"/>
                  </a:rPr>
                  <a:t>n</a:t>
                </a:r>
                <a:r>
                  <a:rPr lang="en-US" altLang="zh-CN" sz="2000" spc="-10" dirty="0">
                    <a:solidFill>
                      <a:srgbClr val="3230F2"/>
                    </a:solidFill>
                    <a:latin typeface="Arial"/>
                    <a:cs typeface="Arial"/>
                  </a:rPr>
                  <a:t>i</a:t>
                </a:r>
                <a:r>
                  <a:rPr lang="en-US" altLang="zh-CN" sz="2000" dirty="0">
                    <a:solidFill>
                      <a:srgbClr val="3230F2"/>
                    </a:solidFill>
                    <a:latin typeface="Arial"/>
                    <a:cs typeface="Arial"/>
                  </a:rPr>
                  <a:t>f</a:t>
                </a:r>
                <a:r>
                  <a:rPr lang="en-US" altLang="zh-CN" sz="2000" spc="-20" dirty="0">
                    <a:solidFill>
                      <a:srgbClr val="3230F2"/>
                    </a:solidFill>
                    <a:latin typeface="Arial"/>
                    <a:cs typeface="Arial"/>
                  </a:rPr>
                  <a:t>i</a:t>
                </a:r>
                <a:r>
                  <a:rPr lang="en-US" altLang="zh-CN" sz="2000" spc="-5" dirty="0">
                    <a:solidFill>
                      <a:srgbClr val="3230F2"/>
                    </a:solidFill>
                    <a:latin typeface="Arial"/>
                    <a:cs typeface="Arial"/>
                  </a:rPr>
                  <a:t>c</a:t>
                </a:r>
                <a:r>
                  <a:rPr lang="en-US" altLang="zh-CN" sz="2000" spc="5" dirty="0">
                    <a:solidFill>
                      <a:srgbClr val="3230F2"/>
                    </a:solidFill>
                    <a:latin typeface="Arial"/>
                    <a:cs typeface="Arial"/>
                  </a:rPr>
                  <a:t>a</a:t>
                </a:r>
                <a:r>
                  <a:rPr lang="en-US" altLang="zh-CN" sz="2000" spc="-10" dirty="0">
                    <a:solidFill>
                      <a:srgbClr val="3230F2"/>
                    </a:solidFill>
                    <a:latin typeface="Arial"/>
                    <a:cs typeface="Arial"/>
                  </a:rPr>
                  <a:t>n</a:t>
                </a:r>
                <a:r>
                  <a:rPr lang="en-US" altLang="zh-CN" sz="2000" dirty="0">
                    <a:solidFill>
                      <a:srgbClr val="3230F2"/>
                    </a:solidFill>
                    <a:latin typeface="Arial"/>
                    <a:cs typeface="Arial"/>
                  </a:rPr>
                  <a:t>t</a:t>
                </a:r>
                <a:r>
                  <a:rPr lang="en-US" altLang="zh-CN" sz="2000" spc="-5" dirty="0">
                    <a:solidFill>
                      <a:srgbClr val="3230F2"/>
                    </a:solidFill>
                    <a:latin typeface="Arial"/>
                    <a:cs typeface="Arial"/>
                  </a:rPr>
                  <a:t> </a:t>
                </a:r>
                <a:r>
                  <a:rPr lang="en-US" altLang="zh-CN" sz="2000" dirty="0">
                    <a:solidFill>
                      <a:srgbClr val="3230F2"/>
                    </a:solidFill>
                    <a:latin typeface="Arial"/>
                    <a:cs typeface="Arial"/>
                  </a:rPr>
                  <a:t>t</a:t>
                </a:r>
                <a:r>
                  <a:rPr lang="en-US" altLang="zh-CN" sz="2000" spc="-20" dirty="0">
                    <a:solidFill>
                      <a:srgbClr val="3230F2"/>
                    </a:solidFill>
                    <a:latin typeface="Arial"/>
                    <a:cs typeface="Arial"/>
                  </a:rPr>
                  <a:t>h</a:t>
                </a:r>
                <a:r>
                  <a:rPr lang="en-US" altLang="zh-CN" sz="2000" spc="-10" dirty="0">
                    <a:solidFill>
                      <a:srgbClr val="3230F2"/>
                    </a:solidFill>
                    <a:latin typeface="Arial"/>
                    <a:cs typeface="Arial"/>
                  </a:rPr>
                  <a:t>e</a:t>
                </a:r>
                <a:r>
                  <a:rPr lang="en-US" altLang="zh-CN" sz="2000" spc="-5" dirty="0">
                    <a:solidFill>
                      <a:srgbClr val="3230F2"/>
                    </a:solidFill>
                    <a:latin typeface="Arial"/>
                    <a:cs typeface="Arial"/>
                  </a:rPr>
                  <a:t>or</a:t>
                </a:r>
                <a:r>
                  <a:rPr lang="en-US" altLang="zh-CN" sz="2000" dirty="0">
                    <a:solidFill>
                      <a:srgbClr val="3230F2"/>
                    </a:solidFill>
                    <a:latin typeface="Arial"/>
                    <a:cs typeface="Arial"/>
                  </a:rPr>
                  <a:t>y </a:t>
                </a:r>
                <a:r>
                  <a:rPr lang="en-US" altLang="zh-CN" sz="2000" spc="-10" dirty="0">
                    <a:solidFill>
                      <a:srgbClr val="3230F2"/>
                    </a:solidFill>
                    <a:latin typeface="Arial"/>
                    <a:cs typeface="Arial"/>
                  </a:rPr>
                  <a:t>u</a:t>
                </a:r>
                <a:r>
                  <a:rPr lang="en-US" altLang="zh-CN" sz="2000" spc="-20" dirty="0">
                    <a:solidFill>
                      <a:srgbClr val="3230F2"/>
                    </a:solidFill>
                    <a:latin typeface="Arial"/>
                    <a:cs typeface="Arial"/>
                  </a:rPr>
                  <a:t>n</a:t>
                </a:r>
                <a:r>
                  <a:rPr lang="en-US" altLang="zh-CN" sz="2000" spc="-10" dirty="0">
                    <a:solidFill>
                      <a:srgbClr val="3230F2"/>
                    </a:solidFill>
                    <a:latin typeface="Arial"/>
                    <a:cs typeface="Arial"/>
                  </a:rPr>
                  <a:t>c</a:t>
                </a:r>
                <a:r>
                  <a:rPr lang="en-US" altLang="zh-CN" sz="2000" spc="-5" dirty="0">
                    <a:solidFill>
                      <a:srgbClr val="3230F2"/>
                    </a:solidFill>
                    <a:latin typeface="Arial"/>
                    <a:cs typeface="Arial"/>
                  </a:rPr>
                  <a:t>er</a:t>
                </a:r>
                <a:r>
                  <a:rPr lang="en-US" altLang="zh-CN" sz="2000" spc="10" dirty="0">
                    <a:solidFill>
                      <a:srgbClr val="3230F2"/>
                    </a:solidFill>
                    <a:latin typeface="Arial"/>
                    <a:cs typeface="Arial"/>
                  </a:rPr>
                  <a:t>t</a:t>
                </a:r>
                <a:r>
                  <a:rPr lang="en-US" altLang="zh-CN" sz="2000" spc="-5" dirty="0">
                    <a:solidFill>
                      <a:srgbClr val="3230F2"/>
                    </a:solidFill>
                    <a:latin typeface="Arial"/>
                    <a:cs typeface="Arial"/>
                  </a:rPr>
                  <a:t>a</a:t>
                </a:r>
                <a:r>
                  <a:rPr lang="en-US" altLang="zh-CN" sz="2000" spc="-20" dirty="0">
                    <a:solidFill>
                      <a:srgbClr val="3230F2"/>
                    </a:solidFill>
                    <a:latin typeface="Arial"/>
                    <a:cs typeface="Arial"/>
                  </a:rPr>
                  <a:t>i</a:t>
                </a:r>
                <a:r>
                  <a:rPr lang="en-US" altLang="zh-CN" sz="2000" spc="-10" dirty="0">
                    <a:solidFill>
                      <a:srgbClr val="3230F2"/>
                    </a:solidFill>
                    <a:latin typeface="Arial"/>
                    <a:cs typeface="Arial"/>
                  </a:rPr>
                  <a:t>n</a:t>
                </a:r>
                <a:r>
                  <a:rPr lang="en-US" altLang="zh-CN" sz="2000" dirty="0">
                    <a:solidFill>
                      <a:srgbClr val="3230F2"/>
                    </a:solidFill>
                    <a:latin typeface="Arial"/>
                    <a:cs typeface="Arial"/>
                  </a:rPr>
                  <a:t>t</a:t>
                </a:r>
                <a:r>
                  <a:rPr lang="en-US" altLang="zh-CN" sz="2000" spc="-20" dirty="0">
                    <a:solidFill>
                      <a:srgbClr val="3230F2"/>
                    </a:solidFill>
                    <a:latin typeface="Arial"/>
                    <a:cs typeface="Arial"/>
                  </a:rPr>
                  <a:t>i</a:t>
                </a:r>
                <a:r>
                  <a:rPr lang="en-US" altLang="zh-CN" sz="2000" spc="5" dirty="0">
                    <a:solidFill>
                      <a:srgbClr val="3230F2"/>
                    </a:solidFill>
                    <a:latin typeface="Arial"/>
                    <a:cs typeface="Arial"/>
                  </a:rPr>
                  <a:t>e</a:t>
                </a:r>
                <a:r>
                  <a:rPr lang="en-US" altLang="zh-CN" sz="2000" dirty="0">
                    <a:solidFill>
                      <a:srgbClr val="3230F2"/>
                    </a:solidFill>
                    <a:latin typeface="Arial"/>
                    <a:cs typeface="Arial"/>
                  </a:rPr>
                  <a:t>s f</a:t>
                </a:r>
                <a:r>
                  <a:rPr lang="en-US" altLang="zh-CN" sz="2000" spc="-5" dirty="0">
                    <a:solidFill>
                      <a:srgbClr val="3230F2"/>
                    </a:solidFill>
                    <a:latin typeface="Arial"/>
                    <a:cs typeface="Arial"/>
                  </a:rPr>
                  <a:t>r</a:t>
                </a:r>
                <a:r>
                  <a:rPr lang="en-US" altLang="zh-CN" sz="2000" spc="5" dirty="0">
                    <a:solidFill>
                      <a:srgbClr val="3230F2"/>
                    </a:solidFill>
                    <a:latin typeface="Arial"/>
                    <a:cs typeface="Arial"/>
                  </a:rPr>
                  <a:t>o</a:t>
                </a:r>
                <a:r>
                  <a:rPr lang="en-US" altLang="zh-CN" sz="2000" dirty="0">
                    <a:solidFill>
                      <a:srgbClr val="3230F2"/>
                    </a:solidFill>
                    <a:latin typeface="Arial"/>
                    <a:cs typeface="Arial"/>
                  </a:rPr>
                  <a:t>m</a:t>
                </a:r>
                <a:r>
                  <a:rPr lang="en-US" altLang="zh-CN" sz="2000" spc="-15" dirty="0">
                    <a:solidFill>
                      <a:srgbClr val="3230F2"/>
                    </a:solidFill>
                    <a:latin typeface="Arial"/>
                    <a:cs typeface="Arial"/>
                  </a:rPr>
                  <a:t> </a:t>
                </a:r>
                <a:r>
                  <a:rPr lang="en-US" altLang="zh-CN" sz="2000" spc="-10" dirty="0">
                    <a:solidFill>
                      <a:srgbClr val="3230F2"/>
                    </a:solidFill>
                    <a:latin typeface="Arial"/>
                    <a:cs typeface="Arial"/>
                  </a:rPr>
                  <a:t>h</a:t>
                </a:r>
                <a:r>
                  <a:rPr lang="en-US" altLang="zh-CN" sz="2000" spc="5" dirty="0">
                    <a:solidFill>
                      <a:srgbClr val="3230F2"/>
                    </a:solidFill>
                    <a:latin typeface="Arial"/>
                    <a:cs typeface="Arial"/>
                  </a:rPr>
                  <a:t>a</a:t>
                </a:r>
                <a:r>
                  <a:rPr lang="en-US" altLang="zh-CN" sz="2000" spc="-20" dirty="0">
                    <a:solidFill>
                      <a:srgbClr val="3230F2"/>
                    </a:solidFill>
                    <a:latin typeface="Arial"/>
                    <a:cs typeface="Arial"/>
                  </a:rPr>
                  <a:t>dro</a:t>
                </a:r>
                <a:r>
                  <a:rPr lang="en-US" altLang="zh-CN" sz="2000" spc="-10" dirty="0">
                    <a:solidFill>
                      <a:srgbClr val="3230F2"/>
                    </a:solidFill>
                    <a:latin typeface="Arial"/>
                    <a:cs typeface="Arial"/>
                  </a:rPr>
                  <a:t>n</a:t>
                </a:r>
                <a:r>
                  <a:rPr lang="en-US" altLang="zh-CN" sz="2000" spc="-20" dirty="0">
                    <a:solidFill>
                      <a:srgbClr val="3230F2"/>
                    </a:solidFill>
                    <a:latin typeface="Arial"/>
                    <a:cs typeface="Arial"/>
                  </a:rPr>
                  <a:t>i</a:t>
                </a:r>
                <a:r>
                  <a:rPr lang="en-US" altLang="zh-CN" sz="2000" dirty="0">
                    <a:solidFill>
                      <a:srgbClr val="3230F2"/>
                    </a:solidFill>
                    <a:latin typeface="Arial"/>
                    <a:cs typeface="Arial"/>
                  </a:rPr>
                  <a:t>c</a:t>
                </a:r>
                <a:r>
                  <a:rPr lang="en-US" altLang="zh-CN" sz="2000" spc="-5" dirty="0">
                    <a:solidFill>
                      <a:srgbClr val="3230F2"/>
                    </a:solidFill>
                    <a:latin typeface="Arial"/>
                    <a:cs typeface="Arial"/>
                  </a:rPr>
                  <a:t> </a:t>
                </a:r>
                <a:r>
                  <a:rPr lang="en-US" altLang="zh-CN" sz="2000" dirty="0">
                    <a:solidFill>
                      <a:srgbClr val="3230F2"/>
                    </a:solidFill>
                    <a:latin typeface="Arial"/>
                    <a:cs typeface="Arial"/>
                  </a:rPr>
                  <a:t>f</a:t>
                </a:r>
                <a:r>
                  <a:rPr lang="en-US" altLang="zh-CN" sz="2000" spc="-5" dirty="0">
                    <a:solidFill>
                      <a:srgbClr val="3230F2"/>
                    </a:solidFill>
                    <a:latin typeface="Arial"/>
                    <a:cs typeface="Arial"/>
                  </a:rPr>
                  <a:t>or</a:t>
                </a:r>
                <a:r>
                  <a:rPr lang="en-US" altLang="zh-CN" sz="2000" dirty="0">
                    <a:solidFill>
                      <a:srgbClr val="3230F2"/>
                    </a:solidFill>
                    <a:latin typeface="Arial"/>
                    <a:cs typeface="Arial"/>
                  </a:rPr>
                  <a:t>m</a:t>
                </a:r>
                <a:r>
                  <a:rPr lang="en-US" altLang="zh-CN" sz="2000" spc="-5" dirty="0">
                    <a:solidFill>
                      <a:srgbClr val="3230F2"/>
                    </a:solidFill>
                    <a:latin typeface="Arial"/>
                    <a:cs typeface="Arial"/>
                  </a:rPr>
                  <a:t> </a:t>
                </a:r>
                <a:r>
                  <a:rPr lang="en-US" altLang="zh-CN" sz="2000" dirty="0">
                    <a:solidFill>
                      <a:srgbClr val="3230F2"/>
                    </a:solidFill>
                    <a:latin typeface="Arial"/>
                    <a:cs typeface="Arial"/>
                  </a:rPr>
                  <a:t>f</a:t>
                </a:r>
                <a:r>
                  <a:rPr lang="en-US" altLang="zh-CN" sz="2000" spc="5" dirty="0">
                    <a:solidFill>
                      <a:srgbClr val="3230F2"/>
                    </a:solidFill>
                    <a:latin typeface="Arial"/>
                    <a:cs typeface="Arial"/>
                  </a:rPr>
                  <a:t>a</a:t>
                </a:r>
                <a:r>
                  <a:rPr lang="en-US" altLang="zh-CN" sz="2000" spc="-5" dirty="0">
                    <a:solidFill>
                      <a:srgbClr val="3230F2"/>
                    </a:solidFill>
                    <a:latin typeface="Arial"/>
                    <a:cs typeface="Arial"/>
                  </a:rPr>
                  <a:t>c</a:t>
                </a:r>
                <a:r>
                  <a:rPr lang="en-US" altLang="zh-CN" sz="2000" spc="10" dirty="0">
                    <a:solidFill>
                      <a:srgbClr val="3230F2"/>
                    </a:solidFill>
                    <a:latin typeface="Arial"/>
                    <a:cs typeface="Arial"/>
                  </a:rPr>
                  <a:t>t</a:t>
                </a:r>
                <a:r>
                  <a:rPr lang="en-US" altLang="zh-CN" sz="2000" spc="-5" dirty="0">
                    <a:solidFill>
                      <a:srgbClr val="3230F2"/>
                    </a:solidFill>
                    <a:latin typeface="Arial"/>
                    <a:cs typeface="Arial"/>
                  </a:rPr>
                  <a:t>ors</a:t>
                </a:r>
                <a:endParaRPr lang="en-US" altLang="zh-CN" sz="2000" dirty="0">
                  <a:solidFill>
                    <a:srgbClr val="3230F2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5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6" y="838200"/>
                <a:ext cx="8502013" cy="669479"/>
              </a:xfrm>
              <a:prstGeom prst="rect">
                <a:avLst/>
              </a:prstGeom>
              <a:blipFill>
                <a:blip r:embed="rId3"/>
                <a:stretch>
                  <a:fillRect l="-1577" t="-9174" b="-22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6"/>
          <p:cNvSpPr/>
          <p:nvPr/>
        </p:nvSpPr>
        <p:spPr>
          <a:xfrm>
            <a:off x="2223676" y="4493860"/>
            <a:ext cx="3080237" cy="21671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 fontAlgn="auto">
              <a:spcBef>
                <a:spcPts val="0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79576" y="2091095"/>
            <a:ext cx="3024336" cy="21315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 fontAlgn="auto">
              <a:spcBef>
                <a:spcPts val="0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40150" y="1826568"/>
            <a:ext cx="1391754" cy="15388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11516" defTabSz="829178" fontAlgn="auto"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JHEP 06(2014)133</a:t>
            </a:r>
            <a:endParaRPr lang="en-US" sz="997" dirty="0">
              <a:solidFill>
                <a:srgbClr val="FF00FF"/>
              </a:solidFill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08168" y="1826568"/>
            <a:ext cx="145963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defTabSz="829178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PRL 127 (2021) 151801</a:t>
            </a:r>
            <a:endParaRPr lang="en-US" altLang="zh-CN" sz="1000" dirty="0">
              <a:solidFill>
                <a:srgbClr val="FF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07968" y="4572745"/>
            <a:ext cx="2808312" cy="20162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 fontAlgn="auto">
              <a:spcBef>
                <a:spcPts val="0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4">
                <a:extLst>
                  <a:ext uri="{FF2B5EF4-FFF2-40B4-BE49-F238E27FC236}">
                    <a16:creationId xmlns:a16="http://schemas.microsoft.com/office/drawing/2014/main" id="{E58AA8E8-74F2-44EA-A04E-324A951051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4826" y="44625"/>
                <a:ext cx="7921575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𝒃</m:t>
                    </m:r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𝒔</m:t>
                    </m:r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panose="020B0604020202020204" pitchFamily="34" charset="0"/>
                  </a:rPr>
                  <a:t> branching fractions</a:t>
                </a:r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 Box 4">
                <a:extLst>
                  <a:ext uri="{FF2B5EF4-FFF2-40B4-BE49-F238E27FC236}">
                    <a16:creationId xmlns:a16="http://schemas.microsoft.com/office/drawing/2014/main" id="{E58AA8E8-74F2-44EA-A04E-324A95105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826" y="44625"/>
                <a:ext cx="7921575" cy="646331"/>
              </a:xfrm>
              <a:prstGeom prst="rect">
                <a:avLst/>
              </a:prstGeom>
              <a:blipFill>
                <a:blip r:embed="rId7"/>
                <a:stretch>
                  <a:fillRect t="-15094" b="-415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 descr="http://lhcb-public.web.cern.ch/Images2021/PhimumuBF_s.png">
            <a:extLst>
              <a:ext uri="{FF2B5EF4-FFF2-40B4-BE49-F238E27FC236}">
                <a16:creationId xmlns:a16="http://schemas.microsoft.com/office/drawing/2014/main" id="{4B9A45CC-3220-40D8-B54F-B39783C4F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5" y="2091096"/>
            <a:ext cx="3128641" cy="212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ject 12">
            <a:extLst>
              <a:ext uri="{FF2B5EF4-FFF2-40B4-BE49-F238E27FC236}">
                <a16:creationId xmlns:a16="http://schemas.microsoft.com/office/drawing/2014/main" id="{9B021BE6-154C-445C-A755-71EF4988208C}"/>
              </a:ext>
            </a:extLst>
          </p:cNvPr>
          <p:cNvSpPr txBox="1"/>
          <p:nvPr/>
        </p:nvSpPr>
        <p:spPr>
          <a:xfrm>
            <a:off x="3912158" y="4347296"/>
            <a:ext cx="1391754" cy="153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defTabSz="829178" fontAlgn="auto"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JHEP 04(2017)142</a:t>
            </a:r>
          </a:p>
        </p:txBody>
      </p:sp>
      <p:sp>
        <p:nvSpPr>
          <p:cNvPr id="27" name="object 18">
            <a:extLst>
              <a:ext uri="{FF2B5EF4-FFF2-40B4-BE49-F238E27FC236}">
                <a16:creationId xmlns:a16="http://schemas.microsoft.com/office/drawing/2014/main" id="{2BEDCC43-B524-441C-A096-3379F1849111}"/>
              </a:ext>
            </a:extLst>
          </p:cNvPr>
          <p:cNvSpPr txBox="1"/>
          <p:nvPr/>
        </p:nvSpPr>
        <p:spPr>
          <a:xfrm>
            <a:off x="7608168" y="4356720"/>
            <a:ext cx="1391754" cy="153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defTabSz="829178" fontAlgn="auto"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JHEP 06(2015)</a:t>
            </a:r>
            <a:r>
              <a:rPr lang="en-US" sz="10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sz="1000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C7A8547-06EA-4B59-B432-837440E24606}"/>
                  </a:ext>
                </a:extLst>
              </p:cNvPr>
              <p:cNvSpPr txBox="1"/>
              <p:nvPr/>
            </p:nvSpPr>
            <p:spPr bwMode="auto">
              <a:xfrm>
                <a:off x="6022671" y="1600200"/>
                <a:ext cx="157543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𝑠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0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ahoma" charset="0"/>
                        </a:rPr>
                        <m:t>→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ahoma" charset="0"/>
                        </a:rPr>
                        <m:t>𝜙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latin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C7A8547-06EA-4B59-B432-837440E24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2671" y="1600200"/>
                <a:ext cx="157543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3FCC0D0-5AFA-4C69-B6AF-A9D7C7857C04}"/>
                  </a:ext>
                </a:extLst>
              </p:cNvPr>
              <p:cNvSpPr txBox="1"/>
              <p:nvPr/>
            </p:nvSpPr>
            <p:spPr bwMode="auto">
              <a:xfrm>
                <a:off x="2130136" y="1600200"/>
                <a:ext cx="174278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𝐵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+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ahoma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latin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3FCC0D0-5AFA-4C69-B6AF-A9D7C7857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0136" y="1600200"/>
                <a:ext cx="174278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76C7D4E7-BEC7-4D9F-92EB-A429A6ABE562}"/>
                  </a:ext>
                </a:extLst>
              </p:cNvPr>
              <p:cNvSpPr txBox="1"/>
              <p:nvPr/>
            </p:nvSpPr>
            <p:spPr bwMode="auto">
              <a:xfrm>
                <a:off x="2043516" y="4038600"/>
                <a:ext cx="177644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𝐵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ahoma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𝐾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latin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76C7D4E7-BEC7-4D9F-92EB-A429A6ABE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43516" y="4038600"/>
                <a:ext cx="177644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D1EE186-E073-4BD2-A4B3-C44C8B2D92BA}"/>
                  </a:ext>
                </a:extLst>
              </p:cNvPr>
              <p:cNvSpPr txBox="1"/>
              <p:nvPr/>
            </p:nvSpPr>
            <p:spPr bwMode="auto">
              <a:xfrm>
                <a:off x="5963395" y="4048780"/>
                <a:ext cx="164641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b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0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ahoma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Λ</m:t>
                          </m:r>
                        </m:e>
                        <m:sup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latin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D1EE186-E073-4BD2-A4B3-C44C8B2D9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63395" y="4048780"/>
                <a:ext cx="1646413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>
            <a:extLst>
              <a:ext uri="{FF2B5EF4-FFF2-40B4-BE49-F238E27FC236}">
                <a16:creationId xmlns:a16="http://schemas.microsoft.com/office/drawing/2014/main" id="{0A4BA6B7-5B6E-4A40-BA44-46722B8C9D53}"/>
              </a:ext>
            </a:extLst>
          </p:cNvPr>
          <p:cNvSpPr/>
          <p:nvPr/>
        </p:nvSpPr>
        <p:spPr bwMode="auto">
          <a:xfrm>
            <a:off x="2783634" y="2556520"/>
            <a:ext cx="864095" cy="10801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93F5D87D-A832-446D-9CF3-A690B59B8868}"/>
              </a:ext>
            </a:extLst>
          </p:cNvPr>
          <p:cNvSpPr/>
          <p:nvPr/>
        </p:nvSpPr>
        <p:spPr bwMode="auto">
          <a:xfrm>
            <a:off x="6168008" y="3132584"/>
            <a:ext cx="720080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95D60951-BDDA-4D1D-8FDC-149B2691A75F}"/>
              </a:ext>
            </a:extLst>
          </p:cNvPr>
          <p:cNvSpPr/>
          <p:nvPr/>
        </p:nvSpPr>
        <p:spPr bwMode="auto">
          <a:xfrm>
            <a:off x="2783633" y="5436840"/>
            <a:ext cx="792088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2D6186D9-62C4-4C39-9FEB-4737BD00F98F}"/>
              </a:ext>
            </a:extLst>
          </p:cNvPr>
          <p:cNvSpPr/>
          <p:nvPr/>
        </p:nvSpPr>
        <p:spPr bwMode="auto">
          <a:xfrm>
            <a:off x="6294511" y="5670848"/>
            <a:ext cx="639689" cy="80615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1D5D1E45-BA20-493E-998B-30C6AC1E41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21</a:t>
            </a:fld>
            <a:endParaRPr lang="en-US" altLang="en-US" dirty="0">
              <a:latin typeface="+mn-lt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774826" y="44624"/>
                <a:ext cx="7921575" cy="658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黑体"/>
                  </a:rPr>
                  <a:t>Angular analysis: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𝑩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𝟎</m:t>
                        </m:r>
                      </m:sup>
                    </m:sSup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→</m:t>
                    </m:r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𝑲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∗</m:t>
                        </m:r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𝝁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𝝁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826" y="44624"/>
                <a:ext cx="7921575" cy="658898"/>
              </a:xfrm>
              <a:prstGeom prst="rect">
                <a:avLst/>
              </a:prstGeom>
              <a:blipFill>
                <a:blip r:embed="rId3"/>
                <a:stretch>
                  <a:fillRect t="-12963" b="-407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bject 27">
            <a:extLst>
              <a:ext uri="{FF2B5EF4-FFF2-40B4-BE49-F238E27FC236}">
                <a16:creationId xmlns:a16="http://schemas.microsoft.com/office/drawing/2014/main" id="{2F75F3A1-B60D-461E-91C9-EEC63EE2958A}"/>
              </a:ext>
            </a:extLst>
          </p:cNvPr>
          <p:cNvSpPr/>
          <p:nvPr/>
        </p:nvSpPr>
        <p:spPr>
          <a:xfrm>
            <a:off x="3998977" y="966990"/>
            <a:ext cx="4002023" cy="17358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28">
            <a:extLst>
              <a:ext uri="{FF2B5EF4-FFF2-40B4-BE49-F238E27FC236}">
                <a16:creationId xmlns:a16="http://schemas.microsoft.com/office/drawing/2014/main" id="{AC1DAC48-058D-4AD1-AB25-B9FF34E961A0}"/>
              </a:ext>
            </a:extLst>
          </p:cNvPr>
          <p:cNvSpPr/>
          <p:nvPr/>
        </p:nvSpPr>
        <p:spPr>
          <a:xfrm>
            <a:off x="4203193" y="968514"/>
            <a:ext cx="565403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29">
            <a:extLst>
              <a:ext uri="{FF2B5EF4-FFF2-40B4-BE49-F238E27FC236}">
                <a16:creationId xmlns:a16="http://schemas.microsoft.com/office/drawing/2014/main" id="{B534B628-CC6D-44A6-BCF2-67202B145030}"/>
              </a:ext>
            </a:extLst>
          </p:cNvPr>
          <p:cNvSpPr/>
          <p:nvPr/>
        </p:nvSpPr>
        <p:spPr>
          <a:xfrm>
            <a:off x="4424173" y="1180349"/>
            <a:ext cx="373379" cy="4663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30">
            <a:extLst>
              <a:ext uri="{FF2B5EF4-FFF2-40B4-BE49-F238E27FC236}">
                <a16:creationId xmlns:a16="http://schemas.microsoft.com/office/drawing/2014/main" id="{A83878E8-745B-4B82-BA04-89227E0EB3E6}"/>
              </a:ext>
            </a:extLst>
          </p:cNvPr>
          <p:cNvSpPr/>
          <p:nvPr/>
        </p:nvSpPr>
        <p:spPr>
          <a:xfrm>
            <a:off x="7066789" y="1091958"/>
            <a:ext cx="565403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31">
            <a:extLst>
              <a:ext uri="{FF2B5EF4-FFF2-40B4-BE49-F238E27FC236}">
                <a16:creationId xmlns:a16="http://schemas.microsoft.com/office/drawing/2014/main" id="{B36A9640-B904-4AFD-860F-FF8A4677BB7E}"/>
              </a:ext>
            </a:extLst>
          </p:cNvPr>
          <p:cNvSpPr/>
          <p:nvPr/>
        </p:nvSpPr>
        <p:spPr>
          <a:xfrm>
            <a:off x="7287768" y="1306842"/>
            <a:ext cx="394715" cy="4663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32">
            <a:extLst>
              <a:ext uri="{FF2B5EF4-FFF2-40B4-BE49-F238E27FC236}">
                <a16:creationId xmlns:a16="http://schemas.microsoft.com/office/drawing/2014/main" id="{F2D5CBF1-4D61-495A-A163-CBF6242914DF}"/>
              </a:ext>
            </a:extLst>
          </p:cNvPr>
          <p:cNvSpPr/>
          <p:nvPr/>
        </p:nvSpPr>
        <p:spPr>
          <a:xfrm>
            <a:off x="5972557" y="703337"/>
            <a:ext cx="565403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34">
            <a:extLst>
              <a:ext uri="{FF2B5EF4-FFF2-40B4-BE49-F238E27FC236}">
                <a16:creationId xmlns:a16="http://schemas.microsoft.com/office/drawing/2014/main" id="{BD3E238D-8B66-41E2-8E67-35544FF9A49E}"/>
              </a:ext>
            </a:extLst>
          </p:cNvPr>
          <p:cNvSpPr txBox="1"/>
          <p:nvPr/>
        </p:nvSpPr>
        <p:spPr>
          <a:xfrm>
            <a:off x="6701925" y="1953013"/>
            <a:ext cx="29273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600" b="1" spc="-15" baseline="-16203" dirty="0">
                <a:latin typeface="Symbol"/>
                <a:cs typeface="Symbol"/>
              </a:rPr>
              <a:t></a:t>
            </a:r>
            <a:r>
              <a:rPr sz="1600" b="1" spc="-10" dirty="0">
                <a:latin typeface="Calibri"/>
                <a:cs typeface="Calibri"/>
              </a:rPr>
              <a:t>+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8" name="object 35">
            <a:extLst>
              <a:ext uri="{FF2B5EF4-FFF2-40B4-BE49-F238E27FC236}">
                <a16:creationId xmlns:a16="http://schemas.microsoft.com/office/drawing/2014/main" id="{AC37E971-718B-4245-ADC3-F608AD67B731}"/>
              </a:ext>
            </a:extLst>
          </p:cNvPr>
          <p:cNvSpPr txBox="1"/>
          <p:nvPr/>
        </p:nvSpPr>
        <p:spPr>
          <a:xfrm>
            <a:off x="4380656" y="1105647"/>
            <a:ext cx="27368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5" dirty="0">
                <a:solidFill>
                  <a:srgbClr val="FF0000"/>
                </a:solidFill>
                <a:latin typeface="Symbol"/>
                <a:cs typeface="Symbol"/>
              </a:rPr>
              <a:t></a:t>
            </a:r>
            <a:r>
              <a:rPr sz="2400" b="1" spc="-15" baseline="-20833" dirty="0">
                <a:solidFill>
                  <a:srgbClr val="FF0000"/>
                </a:solidFill>
                <a:latin typeface="MT Extra"/>
                <a:cs typeface="MT Extra"/>
              </a:rPr>
              <a:t></a:t>
            </a:r>
            <a:endParaRPr sz="2400" baseline="-20833">
              <a:latin typeface="MT Extra"/>
              <a:cs typeface="MT Extra"/>
            </a:endParaRPr>
          </a:p>
        </p:txBody>
      </p:sp>
      <p:sp>
        <p:nvSpPr>
          <p:cNvPr id="59" name="object 36">
            <a:extLst>
              <a:ext uri="{FF2B5EF4-FFF2-40B4-BE49-F238E27FC236}">
                <a16:creationId xmlns:a16="http://schemas.microsoft.com/office/drawing/2014/main" id="{17CB66BF-3523-483E-AE65-8787312EF195}"/>
              </a:ext>
            </a:extLst>
          </p:cNvPr>
          <p:cNvSpPr txBox="1"/>
          <p:nvPr/>
        </p:nvSpPr>
        <p:spPr>
          <a:xfrm>
            <a:off x="7244369" y="1228518"/>
            <a:ext cx="18478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dirty="0">
                <a:solidFill>
                  <a:srgbClr val="FF0000"/>
                </a:solidFill>
                <a:latin typeface="Symbol"/>
                <a:cs typeface="Symbol"/>
              </a:rPr>
              <a:t>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60" name="object 37">
            <a:extLst>
              <a:ext uri="{FF2B5EF4-FFF2-40B4-BE49-F238E27FC236}">
                <a16:creationId xmlns:a16="http://schemas.microsoft.com/office/drawing/2014/main" id="{DDCEE912-E75B-45A0-9E19-A63866B8B9B0}"/>
              </a:ext>
            </a:extLst>
          </p:cNvPr>
          <p:cNvSpPr txBox="1"/>
          <p:nvPr/>
        </p:nvSpPr>
        <p:spPr>
          <a:xfrm>
            <a:off x="7404389" y="1401309"/>
            <a:ext cx="13652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1" name="object 38">
            <a:extLst>
              <a:ext uri="{FF2B5EF4-FFF2-40B4-BE49-F238E27FC236}">
                <a16:creationId xmlns:a16="http://schemas.microsoft.com/office/drawing/2014/main" id="{360C5D35-D65E-45FE-8A73-4C4AF822331B}"/>
              </a:ext>
            </a:extLst>
          </p:cNvPr>
          <p:cNvSpPr txBox="1"/>
          <p:nvPr/>
        </p:nvSpPr>
        <p:spPr>
          <a:xfrm>
            <a:off x="5012439" y="1111493"/>
            <a:ext cx="29908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600" b="1" spc="-67" baseline="-16203" dirty="0">
                <a:latin typeface="Symbol"/>
                <a:cs typeface="Symbol"/>
              </a:rPr>
              <a:t></a:t>
            </a:r>
            <a:r>
              <a:rPr sz="1600" b="1" spc="-10" dirty="0">
                <a:latin typeface="Calibri"/>
                <a:cs typeface="Calibri"/>
              </a:rPr>
              <a:t>+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2" name="object 39">
            <a:extLst>
              <a:ext uri="{FF2B5EF4-FFF2-40B4-BE49-F238E27FC236}">
                <a16:creationId xmlns:a16="http://schemas.microsoft.com/office/drawing/2014/main" id="{59111FD8-4266-4837-BABE-908C0A2B9BEE}"/>
              </a:ext>
            </a:extLst>
          </p:cNvPr>
          <p:cNvSpPr txBox="1"/>
          <p:nvPr/>
        </p:nvSpPr>
        <p:spPr>
          <a:xfrm>
            <a:off x="5004621" y="1878093"/>
            <a:ext cx="25971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600" b="1" spc="-67" baseline="-16203" dirty="0">
                <a:latin typeface="Symbol"/>
                <a:cs typeface="Symbol"/>
              </a:rPr>
              <a:t></a:t>
            </a:r>
            <a:r>
              <a:rPr sz="1600" b="1" spc="-5" dirty="0">
                <a:latin typeface="Calibri"/>
                <a:cs typeface="Calibri"/>
              </a:rPr>
              <a:t>-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3" name="object 40">
            <a:extLst>
              <a:ext uri="{FF2B5EF4-FFF2-40B4-BE49-F238E27FC236}">
                <a16:creationId xmlns:a16="http://schemas.microsoft.com/office/drawing/2014/main" id="{78D240B1-F9EF-4729-9E77-20A50CCB1A0B}"/>
              </a:ext>
            </a:extLst>
          </p:cNvPr>
          <p:cNvSpPr/>
          <p:nvPr/>
        </p:nvSpPr>
        <p:spPr>
          <a:xfrm>
            <a:off x="5294377" y="1637550"/>
            <a:ext cx="475487" cy="5669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41">
            <a:extLst>
              <a:ext uri="{FF2B5EF4-FFF2-40B4-BE49-F238E27FC236}">
                <a16:creationId xmlns:a16="http://schemas.microsoft.com/office/drawing/2014/main" id="{F7B385BD-F38B-4983-B702-0704795D7A07}"/>
              </a:ext>
            </a:extLst>
          </p:cNvPr>
          <p:cNvSpPr/>
          <p:nvPr/>
        </p:nvSpPr>
        <p:spPr>
          <a:xfrm>
            <a:off x="5481829" y="1666505"/>
            <a:ext cx="321563" cy="3886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42">
            <a:extLst>
              <a:ext uri="{FF2B5EF4-FFF2-40B4-BE49-F238E27FC236}">
                <a16:creationId xmlns:a16="http://schemas.microsoft.com/office/drawing/2014/main" id="{204F2ACB-BAF9-4936-B70F-424CCE2E93E5}"/>
              </a:ext>
            </a:extLst>
          </p:cNvPr>
          <p:cNvSpPr txBox="1"/>
          <p:nvPr/>
        </p:nvSpPr>
        <p:spPr>
          <a:xfrm>
            <a:off x="5577140" y="1480378"/>
            <a:ext cx="275590" cy="4898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4"/>
            <a:r>
              <a:rPr b="1" dirty="0">
                <a:solidFill>
                  <a:srgbClr val="548235"/>
                </a:solidFill>
                <a:latin typeface="Calibri"/>
                <a:cs typeface="Calibri"/>
              </a:rPr>
              <a:t>W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50"/>
              </a:spcBef>
            </a:pPr>
            <a:r>
              <a:rPr sz="1300" b="1" spc="10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6" name="object 43">
            <a:extLst>
              <a:ext uri="{FF2B5EF4-FFF2-40B4-BE49-F238E27FC236}">
                <a16:creationId xmlns:a16="http://schemas.microsoft.com/office/drawing/2014/main" id="{65E922AC-89DC-4928-8860-4E7B92539214}"/>
              </a:ext>
            </a:extLst>
          </p:cNvPr>
          <p:cNvSpPr txBox="1"/>
          <p:nvPr/>
        </p:nvSpPr>
        <p:spPr>
          <a:xfrm>
            <a:off x="6212928" y="1239707"/>
            <a:ext cx="784225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69">
              <a:lnSpc>
                <a:spcPts val="2845"/>
              </a:lnSpc>
              <a:tabLst>
                <a:tab pos="542290" algn="l"/>
              </a:tabLst>
            </a:pPr>
            <a:r>
              <a:rPr sz="1600" b="1" u="sng" spc="-5" dirty="0">
                <a:latin typeface="Calibri"/>
                <a:cs typeface="Calibri"/>
              </a:rPr>
              <a:t> </a:t>
            </a:r>
            <a:r>
              <a:rPr sz="1600" b="1" u="sng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	</a:t>
            </a:r>
            <a:r>
              <a:rPr sz="3600" b="1" spc="-7" baseline="-16203" dirty="0">
                <a:latin typeface="Calibri"/>
                <a:cs typeface="Calibri"/>
              </a:rPr>
              <a:t>K</a:t>
            </a:r>
            <a:r>
              <a:rPr sz="1600" b="1" spc="-5" dirty="0">
                <a:latin typeface="Calibri"/>
                <a:cs typeface="Calibri"/>
              </a:rPr>
              <a:t>-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</a:pPr>
            <a:r>
              <a:rPr b="1" dirty="0">
                <a:solidFill>
                  <a:srgbClr val="990099"/>
                </a:solidFill>
                <a:latin typeface="Calibri"/>
                <a:cs typeface="Calibri"/>
              </a:rPr>
              <a:t>K*</a:t>
            </a:r>
            <a:endParaRPr>
              <a:latin typeface="Calibri"/>
              <a:cs typeface="Calibri"/>
            </a:endParaRPr>
          </a:p>
        </p:txBody>
      </p:sp>
      <p:sp>
        <p:nvSpPr>
          <p:cNvPr id="67" name="object 44">
            <a:extLst>
              <a:ext uri="{FF2B5EF4-FFF2-40B4-BE49-F238E27FC236}">
                <a16:creationId xmlns:a16="http://schemas.microsoft.com/office/drawing/2014/main" id="{0575D33F-7C4D-40E4-B4FC-4368A18B8577}"/>
              </a:ext>
            </a:extLst>
          </p:cNvPr>
          <p:cNvSpPr txBox="1"/>
          <p:nvPr/>
        </p:nvSpPr>
        <p:spPr>
          <a:xfrm>
            <a:off x="5923853" y="1874862"/>
            <a:ext cx="16827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dirty="0">
                <a:latin typeface="Calibri"/>
                <a:cs typeface="Calibri"/>
              </a:rPr>
              <a:t>B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8" name="object 45">
            <a:extLst>
              <a:ext uri="{FF2B5EF4-FFF2-40B4-BE49-F238E27FC236}">
                <a16:creationId xmlns:a16="http://schemas.microsoft.com/office/drawing/2014/main" id="{31F1852D-47E9-4E8C-9FD3-031D01D259A7}"/>
              </a:ext>
            </a:extLst>
          </p:cNvPr>
          <p:cNvSpPr txBox="1"/>
          <p:nvPr/>
        </p:nvSpPr>
        <p:spPr>
          <a:xfrm>
            <a:off x="5439980" y="1754593"/>
            <a:ext cx="16256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q</a:t>
            </a:r>
            <a:endParaRPr sz="200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object 46">
                <a:extLst>
                  <a:ext uri="{FF2B5EF4-FFF2-40B4-BE49-F238E27FC236}">
                    <a16:creationId xmlns:a16="http://schemas.microsoft.com/office/drawing/2014/main" id="{4EAB2889-9745-4EBC-9B61-A536CF982E08}"/>
                  </a:ext>
                </a:extLst>
              </p:cNvPr>
              <p:cNvSpPr txBox="1"/>
              <p:nvPr/>
            </p:nvSpPr>
            <p:spPr>
              <a:xfrm>
                <a:off x="2243095" y="5528265"/>
                <a:ext cx="8050001" cy="68935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285750" marR="61849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b="1" spc="5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8</a:t>
                </a:r>
                <a:r>
                  <a:rPr lang="en-US" b="1" spc="-10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independent</a:t>
                </a:r>
                <a:r>
                  <a:rPr lang="en-US" b="1" spc="-25" dirty="0">
                    <a:solidFill>
                      <a:srgbClr val="0930F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b="1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r>
                  <a:rPr lang="en-US" b="1" spc="-15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</a:t>
                </a:r>
                <a:r>
                  <a:rPr lang="en-US" b="1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-</a:t>
                </a:r>
                <a:r>
                  <a:rPr lang="en-US" b="1" spc="-25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</a:t>
                </a:r>
                <a:r>
                  <a:rPr lang="en-US" b="1" spc="-20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</a:t>
                </a:r>
                <a:r>
                  <a:rPr lang="en-US" b="1" spc="-10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</a:t>
                </a:r>
                <a:r>
                  <a:rPr lang="en-US" b="1" spc="-50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</a:t>
                </a:r>
                <a:r>
                  <a:rPr lang="en-US" b="1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</a:t>
                </a:r>
                <a:r>
                  <a:rPr lang="en-US" b="1" spc="-20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g</a:t>
                </a:r>
                <a:r>
                  <a:rPr lang="en-US" b="1" spc="-5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</a:t>
                </a:r>
                <a:r>
                  <a:rPr lang="en-US" b="1" spc="-10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</a:t>
                </a:r>
                <a:r>
                  <a:rPr lang="en-US" b="1" spc="-10" dirty="0">
                    <a:solidFill>
                      <a:srgbClr val="0930F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b="1" spc="-5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</a:t>
                </a:r>
                <a:r>
                  <a:rPr lang="en-US" b="1" spc="-10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</a:t>
                </a:r>
                <a:r>
                  <a:rPr lang="en-US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b="1" spc="-10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</a:t>
                </a:r>
                <a:r>
                  <a:rPr lang="en-US" b="1" spc="-5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</a:t>
                </a:r>
                <a:r>
                  <a:rPr lang="en-US" b="1" spc="-35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</a:t>
                </a:r>
                <a:r>
                  <a:rPr lang="en-US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ab</a:t>
                </a:r>
                <a:r>
                  <a:rPr lang="en-US" b="1" spc="-5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r>
                  <a:rPr lang="en-US" b="1" spc="-10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</a:t>
                </a:r>
                <a:r>
                  <a:rPr lang="en-US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s:</a:t>
                </a:r>
                <a:r>
                  <a:rPr lang="en-US" altLang="zh-CN" b="1" spc="-5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b="1" i="1" spc="-10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</a:t>
                </a:r>
                <a:r>
                  <a:rPr lang="en-US" b="1" spc="-7" baseline="-20833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r>
                  <a:rPr lang="en-US" b="1" i="1" spc="5" baseline="-20833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</a:t>
                </a:r>
                <a:r>
                  <a:rPr lang="en-US" b="1" i="1" spc="15" baseline="-20833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</a:t>
                </a:r>
                <a:r>
                  <a:rPr lang="en-US" b="1" i="1" spc="-15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</a:t>
                </a:r>
                <a:r>
                  <a:rPr lang="en-US" b="1" spc="-15" baseline="-20833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</a:t>
                </a:r>
                <a:r>
                  <a:rPr lang="en-US" b="1" spc="-22" baseline="-20833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</a:t>
                </a:r>
                <a:r>
                  <a:rPr lang="en-US" b="1" i="1" spc="-5" baseline="-20833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,</a:t>
                </a:r>
                <a:r>
                  <a:rPr lang="en-US" b="1" i="1" baseline="-20833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 </a:t>
                </a:r>
                <a:r>
                  <a:rPr lang="en-US" b="1" i="1" spc="-10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b="1" spc="-7" baseline="-20833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3,4,5,7,8,9</a:t>
                </a:r>
                <a:r>
                  <a:rPr lang="en-US" b="1" i="1" spc="-7" baseline="-20833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endParaRPr lang="en-US" b="1" i="1" spc="-7" baseline="-20833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285750" marR="61849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b="1" spc="-5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Fo</a:t>
                </a:r>
                <a:r>
                  <a:rPr lang="en-US" b="1" spc="-15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rm</a:t>
                </a:r>
                <a:r>
                  <a:rPr lang="en-US" b="1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b="1" spc="-35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</a:t>
                </a:r>
                <a:r>
                  <a:rPr lang="en-US" b="1" spc="-10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</a:t>
                </a:r>
                <a:r>
                  <a:rPr lang="en-US" b="1" spc="-20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r>
                  <a:rPr lang="en-US" b="1" spc="-25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</a:t>
                </a:r>
                <a:r>
                  <a:rPr lang="en-US" b="1" spc="-5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</a:t>
                </a:r>
                <a:r>
                  <a:rPr lang="en-US" b="1" spc="-10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rs</a:t>
                </a:r>
                <a:r>
                  <a:rPr lang="en-US" b="1" spc="-5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cancel at leading order: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𝒊</m:t>
                        </m:r>
                      </m:sub>
                      <m:sup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′</m:t>
                        </m:r>
                      </m:sup>
                    </m:sSubSup>
                    <m:r>
                      <a:rPr lang="en-US" altLang="zh-CN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en-US" altLang="zh-CN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b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𝐋</m:t>
                            </m:r>
                          </m:sub>
                        </m:sSub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</m:t>
                        </m:r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𝟏</m:t>
                        </m:r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b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𝐋</m:t>
                            </m:r>
                          </m:sub>
                        </m:sSub>
                        <m:r>
                          <a:rPr lang="en-US" altLang="zh-CN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b="1" i="1" spc="-5" dirty="0">
                    <a:solidFill>
                      <a:schemeClr val="tx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</a:t>
                </a:r>
                <a:endParaRPr lang="en-US" b="1" i="1" spc="-7" baseline="-20833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71" name="object 46">
                <a:extLst>
                  <a:ext uri="{FF2B5EF4-FFF2-40B4-BE49-F238E27FC236}">
                    <a16:creationId xmlns:a16="http://schemas.microsoft.com/office/drawing/2014/main" id="{4EAB2889-9745-4EBC-9B61-A536CF982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095" y="5528265"/>
                <a:ext cx="8050001" cy="689356"/>
              </a:xfrm>
              <a:prstGeom prst="rect">
                <a:avLst/>
              </a:prstGeom>
              <a:blipFill>
                <a:blip r:embed="rId12"/>
                <a:stretch>
                  <a:fillRect l="-1665" t="-11504" b="-16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A35BC91-DDB3-4311-B72F-6447CE4406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15681" y="2875351"/>
            <a:ext cx="5976664" cy="2355701"/>
          </a:xfrm>
          <a:prstGeom prst="rect">
            <a:avLst/>
          </a:prstGeom>
        </p:spPr>
      </p:pic>
      <p:sp>
        <p:nvSpPr>
          <p:cNvPr id="36" name="object 21">
            <a:extLst>
              <a:ext uri="{FF2B5EF4-FFF2-40B4-BE49-F238E27FC236}">
                <a16:creationId xmlns:a16="http://schemas.microsoft.com/office/drawing/2014/main" id="{B73FF959-8FBC-42A2-BBE0-05E8DD5B9F51}"/>
              </a:ext>
            </a:extLst>
          </p:cNvPr>
          <p:cNvSpPr/>
          <p:nvPr/>
        </p:nvSpPr>
        <p:spPr>
          <a:xfrm>
            <a:off x="7176120" y="2996953"/>
            <a:ext cx="260350" cy="274955"/>
          </a:xfrm>
          <a:custGeom>
            <a:avLst/>
            <a:gdLst/>
            <a:ahLst/>
            <a:cxnLst/>
            <a:rect l="l" t="t" r="r" b="b"/>
            <a:pathLst>
              <a:path w="260350" h="274954">
                <a:moveTo>
                  <a:pt x="116890" y="0"/>
                </a:moveTo>
                <a:lnTo>
                  <a:pt x="77031" y="11294"/>
                </a:lnTo>
                <a:lnTo>
                  <a:pt x="43319" y="34507"/>
                </a:lnTo>
                <a:lnTo>
                  <a:pt x="17927" y="67341"/>
                </a:lnTo>
                <a:lnTo>
                  <a:pt x="3029" y="107497"/>
                </a:lnTo>
                <a:lnTo>
                  <a:pt x="0" y="137200"/>
                </a:lnTo>
                <a:lnTo>
                  <a:pt x="107" y="142839"/>
                </a:lnTo>
                <a:lnTo>
                  <a:pt x="8066" y="184841"/>
                </a:lnTo>
                <a:lnTo>
                  <a:pt x="27489" y="221163"/>
                </a:lnTo>
                <a:lnTo>
                  <a:pt x="56730" y="249688"/>
                </a:lnTo>
                <a:lnTo>
                  <a:pt x="94146" y="268299"/>
                </a:lnTo>
                <a:lnTo>
                  <a:pt x="138092" y="274879"/>
                </a:lnTo>
                <a:lnTo>
                  <a:pt x="151558" y="273285"/>
                </a:lnTo>
                <a:lnTo>
                  <a:pt x="188970" y="260115"/>
                </a:lnTo>
                <a:lnTo>
                  <a:pt x="220400" y="235596"/>
                </a:lnTo>
                <a:lnTo>
                  <a:pt x="243911" y="201313"/>
                </a:lnTo>
                <a:lnTo>
                  <a:pt x="257566" y="158850"/>
                </a:lnTo>
                <a:lnTo>
                  <a:pt x="260236" y="126781"/>
                </a:lnTo>
                <a:lnTo>
                  <a:pt x="258542" y="112734"/>
                </a:lnTo>
                <a:lnTo>
                  <a:pt x="245657" y="73757"/>
                </a:lnTo>
                <a:lnTo>
                  <a:pt x="222083" y="41084"/>
                </a:lnTo>
                <a:lnTo>
                  <a:pt x="189126" y="16717"/>
                </a:lnTo>
                <a:lnTo>
                  <a:pt x="148091" y="2657"/>
                </a:lnTo>
                <a:lnTo>
                  <a:pt x="11689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1">
            <a:extLst>
              <a:ext uri="{FF2B5EF4-FFF2-40B4-BE49-F238E27FC236}">
                <a16:creationId xmlns:a16="http://schemas.microsoft.com/office/drawing/2014/main" id="{916274A5-10E9-4CE3-8D89-97BDEAEA39ED}"/>
              </a:ext>
            </a:extLst>
          </p:cNvPr>
          <p:cNvSpPr/>
          <p:nvPr/>
        </p:nvSpPr>
        <p:spPr>
          <a:xfrm>
            <a:off x="7131794" y="3802118"/>
            <a:ext cx="260350" cy="274955"/>
          </a:xfrm>
          <a:custGeom>
            <a:avLst/>
            <a:gdLst/>
            <a:ahLst/>
            <a:cxnLst/>
            <a:rect l="l" t="t" r="r" b="b"/>
            <a:pathLst>
              <a:path w="260350" h="274954">
                <a:moveTo>
                  <a:pt x="116890" y="0"/>
                </a:moveTo>
                <a:lnTo>
                  <a:pt x="77031" y="11294"/>
                </a:lnTo>
                <a:lnTo>
                  <a:pt x="43319" y="34507"/>
                </a:lnTo>
                <a:lnTo>
                  <a:pt x="17927" y="67341"/>
                </a:lnTo>
                <a:lnTo>
                  <a:pt x="3029" y="107497"/>
                </a:lnTo>
                <a:lnTo>
                  <a:pt x="0" y="137200"/>
                </a:lnTo>
                <a:lnTo>
                  <a:pt x="107" y="142839"/>
                </a:lnTo>
                <a:lnTo>
                  <a:pt x="8066" y="184841"/>
                </a:lnTo>
                <a:lnTo>
                  <a:pt x="27489" y="221163"/>
                </a:lnTo>
                <a:lnTo>
                  <a:pt x="56730" y="249688"/>
                </a:lnTo>
                <a:lnTo>
                  <a:pt x="94146" y="268299"/>
                </a:lnTo>
                <a:lnTo>
                  <a:pt x="138092" y="274879"/>
                </a:lnTo>
                <a:lnTo>
                  <a:pt x="151558" y="273285"/>
                </a:lnTo>
                <a:lnTo>
                  <a:pt x="188970" y="260115"/>
                </a:lnTo>
                <a:lnTo>
                  <a:pt x="220400" y="235596"/>
                </a:lnTo>
                <a:lnTo>
                  <a:pt x="243911" y="201313"/>
                </a:lnTo>
                <a:lnTo>
                  <a:pt x="257566" y="158850"/>
                </a:lnTo>
                <a:lnTo>
                  <a:pt x="260236" y="126781"/>
                </a:lnTo>
                <a:lnTo>
                  <a:pt x="258542" y="112734"/>
                </a:lnTo>
                <a:lnTo>
                  <a:pt x="245657" y="73757"/>
                </a:lnTo>
                <a:lnTo>
                  <a:pt x="222083" y="41084"/>
                </a:lnTo>
                <a:lnTo>
                  <a:pt x="189126" y="16717"/>
                </a:lnTo>
                <a:lnTo>
                  <a:pt x="148091" y="2657"/>
                </a:lnTo>
                <a:lnTo>
                  <a:pt x="11689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1">
            <a:extLst>
              <a:ext uri="{FF2B5EF4-FFF2-40B4-BE49-F238E27FC236}">
                <a16:creationId xmlns:a16="http://schemas.microsoft.com/office/drawing/2014/main" id="{0B98492F-4291-4DD6-88B5-937330DF7776}"/>
              </a:ext>
            </a:extLst>
          </p:cNvPr>
          <p:cNvSpPr/>
          <p:nvPr/>
        </p:nvSpPr>
        <p:spPr>
          <a:xfrm>
            <a:off x="5735960" y="4162158"/>
            <a:ext cx="260350" cy="274955"/>
          </a:xfrm>
          <a:custGeom>
            <a:avLst/>
            <a:gdLst/>
            <a:ahLst/>
            <a:cxnLst/>
            <a:rect l="l" t="t" r="r" b="b"/>
            <a:pathLst>
              <a:path w="260350" h="274954">
                <a:moveTo>
                  <a:pt x="116890" y="0"/>
                </a:moveTo>
                <a:lnTo>
                  <a:pt x="77031" y="11294"/>
                </a:lnTo>
                <a:lnTo>
                  <a:pt x="43319" y="34507"/>
                </a:lnTo>
                <a:lnTo>
                  <a:pt x="17927" y="67341"/>
                </a:lnTo>
                <a:lnTo>
                  <a:pt x="3029" y="107497"/>
                </a:lnTo>
                <a:lnTo>
                  <a:pt x="0" y="137200"/>
                </a:lnTo>
                <a:lnTo>
                  <a:pt x="107" y="142839"/>
                </a:lnTo>
                <a:lnTo>
                  <a:pt x="8066" y="184841"/>
                </a:lnTo>
                <a:lnTo>
                  <a:pt x="27489" y="221163"/>
                </a:lnTo>
                <a:lnTo>
                  <a:pt x="56730" y="249688"/>
                </a:lnTo>
                <a:lnTo>
                  <a:pt x="94146" y="268299"/>
                </a:lnTo>
                <a:lnTo>
                  <a:pt x="138092" y="274879"/>
                </a:lnTo>
                <a:lnTo>
                  <a:pt x="151558" y="273285"/>
                </a:lnTo>
                <a:lnTo>
                  <a:pt x="188970" y="260115"/>
                </a:lnTo>
                <a:lnTo>
                  <a:pt x="220400" y="235596"/>
                </a:lnTo>
                <a:lnTo>
                  <a:pt x="243911" y="201313"/>
                </a:lnTo>
                <a:lnTo>
                  <a:pt x="257566" y="158850"/>
                </a:lnTo>
                <a:lnTo>
                  <a:pt x="260236" y="126781"/>
                </a:lnTo>
                <a:lnTo>
                  <a:pt x="258542" y="112734"/>
                </a:lnTo>
                <a:lnTo>
                  <a:pt x="245657" y="73757"/>
                </a:lnTo>
                <a:lnTo>
                  <a:pt x="222083" y="41084"/>
                </a:lnTo>
                <a:lnTo>
                  <a:pt x="189126" y="16717"/>
                </a:lnTo>
                <a:lnTo>
                  <a:pt x="148091" y="2657"/>
                </a:lnTo>
                <a:lnTo>
                  <a:pt x="11689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1">
            <a:extLst>
              <a:ext uri="{FF2B5EF4-FFF2-40B4-BE49-F238E27FC236}">
                <a16:creationId xmlns:a16="http://schemas.microsoft.com/office/drawing/2014/main" id="{FC1FB093-880D-4045-B76C-207065D1DA69}"/>
              </a:ext>
            </a:extLst>
          </p:cNvPr>
          <p:cNvSpPr/>
          <p:nvPr/>
        </p:nvSpPr>
        <p:spPr>
          <a:xfrm>
            <a:off x="7491834" y="4162158"/>
            <a:ext cx="260350" cy="274955"/>
          </a:xfrm>
          <a:custGeom>
            <a:avLst/>
            <a:gdLst/>
            <a:ahLst/>
            <a:cxnLst/>
            <a:rect l="l" t="t" r="r" b="b"/>
            <a:pathLst>
              <a:path w="260350" h="274954">
                <a:moveTo>
                  <a:pt x="116890" y="0"/>
                </a:moveTo>
                <a:lnTo>
                  <a:pt x="77031" y="11294"/>
                </a:lnTo>
                <a:lnTo>
                  <a:pt x="43319" y="34507"/>
                </a:lnTo>
                <a:lnTo>
                  <a:pt x="17927" y="67341"/>
                </a:lnTo>
                <a:lnTo>
                  <a:pt x="3029" y="107497"/>
                </a:lnTo>
                <a:lnTo>
                  <a:pt x="0" y="137200"/>
                </a:lnTo>
                <a:lnTo>
                  <a:pt x="107" y="142839"/>
                </a:lnTo>
                <a:lnTo>
                  <a:pt x="8066" y="184841"/>
                </a:lnTo>
                <a:lnTo>
                  <a:pt x="27489" y="221163"/>
                </a:lnTo>
                <a:lnTo>
                  <a:pt x="56730" y="249688"/>
                </a:lnTo>
                <a:lnTo>
                  <a:pt x="94146" y="268299"/>
                </a:lnTo>
                <a:lnTo>
                  <a:pt x="138092" y="274879"/>
                </a:lnTo>
                <a:lnTo>
                  <a:pt x="151558" y="273285"/>
                </a:lnTo>
                <a:lnTo>
                  <a:pt x="188970" y="260115"/>
                </a:lnTo>
                <a:lnTo>
                  <a:pt x="220400" y="235596"/>
                </a:lnTo>
                <a:lnTo>
                  <a:pt x="243911" y="201313"/>
                </a:lnTo>
                <a:lnTo>
                  <a:pt x="257566" y="158850"/>
                </a:lnTo>
                <a:lnTo>
                  <a:pt x="260236" y="126781"/>
                </a:lnTo>
                <a:lnTo>
                  <a:pt x="258542" y="112734"/>
                </a:lnTo>
                <a:lnTo>
                  <a:pt x="245657" y="73757"/>
                </a:lnTo>
                <a:lnTo>
                  <a:pt x="222083" y="41084"/>
                </a:lnTo>
                <a:lnTo>
                  <a:pt x="189126" y="16717"/>
                </a:lnTo>
                <a:lnTo>
                  <a:pt x="148091" y="2657"/>
                </a:lnTo>
                <a:lnTo>
                  <a:pt x="11689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1">
            <a:extLst>
              <a:ext uri="{FF2B5EF4-FFF2-40B4-BE49-F238E27FC236}">
                <a16:creationId xmlns:a16="http://schemas.microsoft.com/office/drawing/2014/main" id="{C1BFDCAB-03AF-4442-9BB7-584A04EA3878}"/>
              </a:ext>
            </a:extLst>
          </p:cNvPr>
          <p:cNvSpPr/>
          <p:nvPr/>
        </p:nvSpPr>
        <p:spPr>
          <a:xfrm>
            <a:off x="5879976" y="4581129"/>
            <a:ext cx="260350" cy="274955"/>
          </a:xfrm>
          <a:custGeom>
            <a:avLst/>
            <a:gdLst/>
            <a:ahLst/>
            <a:cxnLst/>
            <a:rect l="l" t="t" r="r" b="b"/>
            <a:pathLst>
              <a:path w="260350" h="274954">
                <a:moveTo>
                  <a:pt x="116890" y="0"/>
                </a:moveTo>
                <a:lnTo>
                  <a:pt x="77031" y="11294"/>
                </a:lnTo>
                <a:lnTo>
                  <a:pt x="43319" y="34507"/>
                </a:lnTo>
                <a:lnTo>
                  <a:pt x="17927" y="67341"/>
                </a:lnTo>
                <a:lnTo>
                  <a:pt x="3029" y="107497"/>
                </a:lnTo>
                <a:lnTo>
                  <a:pt x="0" y="137200"/>
                </a:lnTo>
                <a:lnTo>
                  <a:pt x="107" y="142839"/>
                </a:lnTo>
                <a:lnTo>
                  <a:pt x="8066" y="184841"/>
                </a:lnTo>
                <a:lnTo>
                  <a:pt x="27489" y="221163"/>
                </a:lnTo>
                <a:lnTo>
                  <a:pt x="56730" y="249688"/>
                </a:lnTo>
                <a:lnTo>
                  <a:pt x="94146" y="268299"/>
                </a:lnTo>
                <a:lnTo>
                  <a:pt x="138092" y="274879"/>
                </a:lnTo>
                <a:lnTo>
                  <a:pt x="151558" y="273285"/>
                </a:lnTo>
                <a:lnTo>
                  <a:pt x="188970" y="260115"/>
                </a:lnTo>
                <a:lnTo>
                  <a:pt x="220400" y="235596"/>
                </a:lnTo>
                <a:lnTo>
                  <a:pt x="243911" y="201313"/>
                </a:lnTo>
                <a:lnTo>
                  <a:pt x="257566" y="158850"/>
                </a:lnTo>
                <a:lnTo>
                  <a:pt x="260236" y="126781"/>
                </a:lnTo>
                <a:lnTo>
                  <a:pt x="258542" y="112734"/>
                </a:lnTo>
                <a:lnTo>
                  <a:pt x="245657" y="73757"/>
                </a:lnTo>
                <a:lnTo>
                  <a:pt x="222083" y="41084"/>
                </a:lnTo>
                <a:lnTo>
                  <a:pt x="189126" y="16717"/>
                </a:lnTo>
                <a:lnTo>
                  <a:pt x="148091" y="2657"/>
                </a:lnTo>
                <a:lnTo>
                  <a:pt x="11689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1">
            <a:extLst>
              <a:ext uri="{FF2B5EF4-FFF2-40B4-BE49-F238E27FC236}">
                <a16:creationId xmlns:a16="http://schemas.microsoft.com/office/drawing/2014/main" id="{17448087-AF09-4626-8905-8B5CB5C60726}"/>
              </a:ext>
            </a:extLst>
          </p:cNvPr>
          <p:cNvSpPr/>
          <p:nvPr/>
        </p:nvSpPr>
        <p:spPr>
          <a:xfrm>
            <a:off x="5735960" y="4941169"/>
            <a:ext cx="260350" cy="274955"/>
          </a:xfrm>
          <a:custGeom>
            <a:avLst/>
            <a:gdLst/>
            <a:ahLst/>
            <a:cxnLst/>
            <a:rect l="l" t="t" r="r" b="b"/>
            <a:pathLst>
              <a:path w="260350" h="274954">
                <a:moveTo>
                  <a:pt x="116890" y="0"/>
                </a:moveTo>
                <a:lnTo>
                  <a:pt x="77031" y="11294"/>
                </a:lnTo>
                <a:lnTo>
                  <a:pt x="43319" y="34507"/>
                </a:lnTo>
                <a:lnTo>
                  <a:pt x="17927" y="67341"/>
                </a:lnTo>
                <a:lnTo>
                  <a:pt x="3029" y="107497"/>
                </a:lnTo>
                <a:lnTo>
                  <a:pt x="0" y="137200"/>
                </a:lnTo>
                <a:lnTo>
                  <a:pt x="107" y="142839"/>
                </a:lnTo>
                <a:lnTo>
                  <a:pt x="8066" y="184841"/>
                </a:lnTo>
                <a:lnTo>
                  <a:pt x="27489" y="221163"/>
                </a:lnTo>
                <a:lnTo>
                  <a:pt x="56730" y="249688"/>
                </a:lnTo>
                <a:lnTo>
                  <a:pt x="94146" y="268299"/>
                </a:lnTo>
                <a:lnTo>
                  <a:pt x="138092" y="274879"/>
                </a:lnTo>
                <a:lnTo>
                  <a:pt x="151558" y="273285"/>
                </a:lnTo>
                <a:lnTo>
                  <a:pt x="188970" y="260115"/>
                </a:lnTo>
                <a:lnTo>
                  <a:pt x="220400" y="235596"/>
                </a:lnTo>
                <a:lnTo>
                  <a:pt x="243911" y="201313"/>
                </a:lnTo>
                <a:lnTo>
                  <a:pt x="257566" y="158850"/>
                </a:lnTo>
                <a:lnTo>
                  <a:pt x="260236" y="126781"/>
                </a:lnTo>
                <a:lnTo>
                  <a:pt x="258542" y="112734"/>
                </a:lnTo>
                <a:lnTo>
                  <a:pt x="245657" y="73757"/>
                </a:lnTo>
                <a:lnTo>
                  <a:pt x="222083" y="41084"/>
                </a:lnTo>
                <a:lnTo>
                  <a:pt x="189126" y="16717"/>
                </a:lnTo>
                <a:lnTo>
                  <a:pt x="148091" y="2657"/>
                </a:lnTo>
                <a:lnTo>
                  <a:pt x="11689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1">
            <a:extLst>
              <a:ext uri="{FF2B5EF4-FFF2-40B4-BE49-F238E27FC236}">
                <a16:creationId xmlns:a16="http://schemas.microsoft.com/office/drawing/2014/main" id="{1C7FD1B4-16A6-4166-963E-8957D039D9AC}"/>
              </a:ext>
            </a:extLst>
          </p:cNvPr>
          <p:cNvSpPr/>
          <p:nvPr/>
        </p:nvSpPr>
        <p:spPr>
          <a:xfrm>
            <a:off x="7491834" y="4941169"/>
            <a:ext cx="260350" cy="274955"/>
          </a:xfrm>
          <a:custGeom>
            <a:avLst/>
            <a:gdLst/>
            <a:ahLst/>
            <a:cxnLst/>
            <a:rect l="l" t="t" r="r" b="b"/>
            <a:pathLst>
              <a:path w="260350" h="274954">
                <a:moveTo>
                  <a:pt x="116890" y="0"/>
                </a:moveTo>
                <a:lnTo>
                  <a:pt x="77031" y="11294"/>
                </a:lnTo>
                <a:lnTo>
                  <a:pt x="43319" y="34507"/>
                </a:lnTo>
                <a:lnTo>
                  <a:pt x="17927" y="67341"/>
                </a:lnTo>
                <a:lnTo>
                  <a:pt x="3029" y="107497"/>
                </a:lnTo>
                <a:lnTo>
                  <a:pt x="0" y="137200"/>
                </a:lnTo>
                <a:lnTo>
                  <a:pt x="107" y="142839"/>
                </a:lnTo>
                <a:lnTo>
                  <a:pt x="8066" y="184841"/>
                </a:lnTo>
                <a:lnTo>
                  <a:pt x="27489" y="221163"/>
                </a:lnTo>
                <a:lnTo>
                  <a:pt x="56730" y="249688"/>
                </a:lnTo>
                <a:lnTo>
                  <a:pt x="94146" y="268299"/>
                </a:lnTo>
                <a:lnTo>
                  <a:pt x="138092" y="274879"/>
                </a:lnTo>
                <a:lnTo>
                  <a:pt x="151558" y="273285"/>
                </a:lnTo>
                <a:lnTo>
                  <a:pt x="188970" y="260115"/>
                </a:lnTo>
                <a:lnTo>
                  <a:pt x="220400" y="235596"/>
                </a:lnTo>
                <a:lnTo>
                  <a:pt x="243911" y="201313"/>
                </a:lnTo>
                <a:lnTo>
                  <a:pt x="257566" y="158850"/>
                </a:lnTo>
                <a:lnTo>
                  <a:pt x="260236" y="126781"/>
                </a:lnTo>
                <a:lnTo>
                  <a:pt x="258542" y="112734"/>
                </a:lnTo>
                <a:lnTo>
                  <a:pt x="245657" y="73757"/>
                </a:lnTo>
                <a:lnTo>
                  <a:pt x="222083" y="41084"/>
                </a:lnTo>
                <a:lnTo>
                  <a:pt x="189126" y="16717"/>
                </a:lnTo>
                <a:lnTo>
                  <a:pt x="148091" y="2657"/>
                </a:lnTo>
                <a:lnTo>
                  <a:pt x="11689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1">
            <a:extLst>
              <a:ext uri="{FF2B5EF4-FFF2-40B4-BE49-F238E27FC236}">
                <a16:creationId xmlns:a16="http://schemas.microsoft.com/office/drawing/2014/main" id="{C5DBD9CB-BAD5-4E02-B6B4-FAB7F1E1748B}"/>
              </a:ext>
            </a:extLst>
          </p:cNvPr>
          <p:cNvSpPr/>
          <p:nvPr/>
        </p:nvSpPr>
        <p:spPr>
          <a:xfrm>
            <a:off x="7248128" y="4522198"/>
            <a:ext cx="260350" cy="274955"/>
          </a:xfrm>
          <a:custGeom>
            <a:avLst/>
            <a:gdLst/>
            <a:ahLst/>
            <a:cxnLst/>
            <a:rect l="l" t="t" r="r" b="b"/>
            <a:pathLst>
              <a:path w="260350" h="274954">
                <a:moveTo>
                  <a:pt x="116890" y="0"/>
                </a:moveTo>
                <a:lnTo>
                  <a:pt x="77031" y="11294"/>
                </a:lnTo>
                <a:lnTo>
                  <a:pt x="43319" y="34507"/>
                </a:lnTo>
                <a:lnTo>
                  <a:pt x="17927" y="67341"/>
                </a:lnTo>
                <a:lnTo>
                  <a:pt x="3029" y="107497"/>
                </a:lnTo>
                <a:lnTo>
                  <a:pt x="0" y="137200"/>
                </a:lnTo>
                <a:lnTo>
                  <a:pt x="107" y="142839"/>
                </a:lnTo>
                <a:lnTo>
                  <a:pt x="8066" y="184841"/>
                </a:lnTo>
                <a:lnTo>
                  <a:pt x="27489" y="221163"/>
                </a:lnTo>
                <a:lnTo>
                  <a:pt x="56730" y="249688"/>
                </a:lnTo>
                <a:lnTo>
                  <a:pt x="94146" y="268299"/>
                </a:lnTo>
                <a:lnTo>
                  <a:pt x="138092" y="274879"/>
                </a:lnTo>
                <a:lnTo>
                  <a:pt x="151558" y="273285"/>
                </a:lnTo>
                <a:lnTo>
                  <a:pt x="188970" y="260115"/>
                </a:lnTo>
                <a:lnTo>
                  <a:pt x="220400" y="235596"/>
                </a:lnTo>
                <a:lnTo>
                  <a:pt x="243911" y="201313"/>
                </a:lnTo>
                <a:lnTo>
                  <a:pt x="257566" y="158850"/>
                </a:lnTo>
                <a:lnTo>
                  <a:pt x="260236" y="126781"/>
                </a:lnTo>
                <a:lnTo>
                  <a:pt x="258542" y="112734"/>
                </a:lnTo>
                <a:lnTo>
                  <a:pt x="245657" y="73757"/>
                </a:lnTo>
                <a:lnTo>
                  <a:pt x="222083" y="41084"/>
                </a:lnTo>
                <a:lnTo>
                  <a:pt x="189126" y="16717"/>
                </a:lnTo>
                <a:lnTo>
                  <a:pt x="148091" y="2657"/>
                </a:lnTo>
                <a:lnTo>
                  <a:pt x="11689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A7AA56A2-7533-4A3C-A6F2-D6063F56B5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22</a:t>
            </a:fld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9430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2213025" y="44624"/>
                <a:ext cx="7921575" cy="658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𝑩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𝟎</m:t>
                        </m:r>
                      </m:sup>
                    </m:sSup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→</m:t>
                    </m:r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𝑲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∗</m:t>
                        </m:r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𝝁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𝝁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黑体"/>
                  </a:rPr>
                  <a:t> angular distributions</a:t>
                </a:r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13025" y="44624"/>
                <a:ext cx="7921575" cy="658898"/>
              </a:xfrm>
              <a:prstGeom prst="rect">
                <a:avLst/>
              </a:prstGeom>
              <a:blipFill>
                <a:blip r:embed="rId3"/>
                <a:stretch>
                  <a:fillRect t="-12963" r="-2538" b="-407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CEEE5643-1281-464E-BBFB-6C750D0FB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1524000"/>
            <a:ext cx="5791201" cy="3945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2">
                <a:extLst>
                  <a:ext uri="{FF2B5EF4-FFF2-40B4-BE49-F238E27FC236}">
                    <a16:creationId xmlns:a16="http://schemas.microsoft.com/office/drawing/2014/main" id="{FBB44E9D-817F-4726-9AF9-3AC1003A7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536" y="836713"/>
                <a:ext cx="8568953" cy="400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𝟓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′</m:t>
                        </m:r>
                      </m:sup>
                    </m:sSubSup>
                    <m:r>
                      <a:rPr lang="en-US" altLang="zh-CN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 tension with SM predictions with 2011-2016 data</a:t>
                </a:r>
              </a:p>
            </p:txBody>
          </p:sp>
        </mc:Choice>
        <mc:Fallback xmlns="">
          <p:sp>
            <p:nvSpPr>
              <p:cNvPr id="18" name="矩形 2">
                <a:extLst>
                  <a:ext uri="{FF2B5EF4-FFF2-40B4-BE49-F238E27FC236}">
                    <a16:creationId xmlns:a16="http://schemas.microsoft.com/office/drawing/2014/main" id="{FBB44E9D-817F-4726-9AF9-3AC1003A7F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6" y="836713"/>
                <a:ext cx="8568953" cy="400879"/>
              </a:xfrm>
              <a:prstGeom prst="rect">
                <a:avLst/>
              </a:prstGeom>
              <a:blipFill>
                <a:blip r:embed="rId5"/>
                <a:stretch>
                  <a:fillRect l="-640" t="-7576" b="-2575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7981C0B6-90F7-4E6C-B817-BD829D61A1E5}"/>
              </a:ext>
            </a:extLst>
          </p:cNvPr>
          <p:cNvSpPr/>
          <p:nvPr/>
        </p:nvSpPr>
        <p:spPr bwMode="auto">
          <a:xfrm>
            <a:off x="117376" y="228600"/>
            <a:ext cx="2016224" cy="40709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PRL 125 (2020) 011802 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D722943-E9DF-4E98-9C68-4C5989741978}"/>
              </a:ext>
            </a:extLst>
          </p:cNvPr>
          <p:cNvSpPr/>
          <p:nvPr/>
        </p:nvSpPr>
        <p:spPr bwMode="auto">
          <a:xfrm>
            <a:off x="3962400" y="4419600"/>
            <a:ext cx="576064" cy="9361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D504CA0-BB49-41CB-B962-4B78CD0E9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23</a:t>
            </a:fld>
            <a:endParaRPr lang="en-US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1568E7C6-A7A9-448C-9BA8-BFDB5F6217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2242523"/>
                  </p:ext>
                </p:extLst>
              </p:nvPr>
            </p:nvGraphicFramePr>
            <p:xfrm>
              <a:off x="838200" y="5562600"/>
              <a:ext cx="4952999" cy="110744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239028">
                      <a:extLst>
                        <a:ext uri="{9D8B030D-6E8A-4147-A177-3AD203B41FA5}">
                          <a16:colId xmlns:a16="http://schemas.microsoft.com/office/drawing/2014/main" val="1755788355"/>
                        </a:ext>
                      </a:extLst>
                    </a:gridCol>
                    <a:gridCol w="949889">
                      <a:extLst>
                        <a:ext uri="{9D8B030D-6E8A-4147-A177-3AD203B41FA5}">
                          <a16:colId xmlns:a16="http://schemas.microsoft.com/office/drawing/2014/main" val="3615279857"/>
                        </a:ext>
                      </a:extLst>
                    </a:gridCol>
                    <a:gridCol w="1764082">
                      <a:extLst>
                        <a:ext uri="{9D8B030D-6E8A-4147-A177-3AD203B41FA5}">
                          <a16:colId xmlns:a16="http://schemas.microsoft.com/office/drawing/2014/main" val="13365249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endParaRPr lang="en-US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/>
                            <a:t>Run 1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/>
                            <a:t>Run1+2016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1150895"/>
                      </a:ext>
                    </a:extLst>
                  </a:tr>
                  <a:tr h="151079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4.0</m:t>
                              </m:r>
                              <m: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&lt;6.0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Ge</m:t>
                              </m:r>
                              <m:sSup>
                                <m:sSupPr>
                                  <m:ctrlPr>
                                    <a:rPr lang="en-US" altLang="zh-CN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b="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V</m:t>
                                  </m:r>
                                </m:e>
                                <m:sup>
                                  <m:r>
                                    <a:rPr lang="en-US" altLang="zh-CN" sz="1800" b="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dirty="0">
                              <a:solidFill>
                                <a:srgbClr val="2D2BCC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:endParaRPr lang="en-US" altLang="zh-CN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>
                              <a:solidFill>
                                <a:srgbClr val="0930F1"/>
                              </a:solidFill>
                            </a:rPr>
                            <a:t>2.8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endParaRPr lang="en-US" sz="1800" dirty="0">
                            <a:solidFill>
                              <a:srgbClr val="0930F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2.5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endParaRPr 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4723276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6.0&lt;</m:t>
                              </m:r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&lt;8.0</m:t>
                              </m:r>
                            </m:oMath>
                          </a14:m>
                          <a:r>
                            <a:rPr lang="en-US" altLang="zh-CN" sz="1800" dirty="0">
                              <a:solidFill>
                                <a:schemeClr val="tx1"/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Ge</m:t>
                              </m:r>
                              <m:sSup>
                                <m:sSupPr>
                                  <m:ctrlPr>
                                    <a:rPr lang="en-US" altLang="zh-CN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b="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V</m:t>
                                  </m:r>
                                </m:e>
                                <m:sup>
                                  <m:r>
                                    <a:rPr lang="en-US" altLang="zh-CN" sz="1800" b="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0930F1"/>
                              </a:solidFill>
                            </a:rPr>
                            <a:t>3.0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endParaRPr lang="en-US" sz="1800" dirty="0">
                            <a:solidFill>
                              <a:srgbClr val="0930F1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rgbClr val="FF0000"/>
                              </a:solidFill>
                            </a:rPr>
                            <a:t>2.9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endParaRPr 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77755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1568E7C6-A7A9-448C-9BA8-BFDB5F6217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2242523"/>
                  </p:ext>
                </p:extLst>
              </p:nvPr>
            </p:nvGraphicFramePr>
            <p:xfrm>
              <a:off x="838200" y="5562600"/>
              <a:ext cx="4952999" cy="110744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239028">
                      <a:extLst>
                        <a:ext uri="{9D8B030D-6E8A-4147-A177-3AD203B41FA5}">
                          <a16:colId xmlns:a16="http://schemas.microsoft.com/office/drawing/2014/main" val="1755788355"/>
                        </a:ext>
                      </a:extLst>
                    </a:gridCol>
                    <a:gridCol w="949889">
                      <a:extLst>
                        <a:ext uri="{9D8B030D-6E8A-4147-A177-3AD203B41FA5}">
                          <a16:colId xmlns:a16="http://schemas.microsoft.com/office/drawing/2014/main" val="3615279857"/>
                        </a:ext>
                      </a:extLst>
                    </a:gridCol>
                    <a:gridCol w="1764082">
                      <a:extLst>
                        <a:ext uri="{9D8B030D-6E8A-4147-A177-3AD203B41FA5}">
                          <a16:colId xmlns:a16="http://schemas.microsoft.com/office/drawing/2014/main" val="13365249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endParaRPr lang="en-US" dirty="0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/>
                            <a:t>Run 1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Times New Roman"/>
                            </a:defRPr>
                          </a:lvl9pPr>
                        </a:lstStyle>
                        <a:p>
                          <a:r>
                            <a:rPr lang="en-US" sz="1800" dirty="0"/>
                            <a:t>Run1+2016</a:t>
                          </a:r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CC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115089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72" t="-108197" r="-122283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38065" t="-108197" r="-190323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80690" t="-108197" r="-1724" b="-1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47232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72" t="-208197" r="-122283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38065" t="-208197" r="-190323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80690" t="-208197" r="-1724" b="-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777551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6D54AA25-6480-4C37-B6C2-DA0F72DDE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616906"/>
            <a:ext cx="5807395" cy="39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1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720801" y="76200"/>
                <a:ext cx="7921575" cy="6694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pPr>
                        <m:e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+</m:t>
                          </m:r>
                        </m:sup>
                      </m:sSup>
                      <m:r>
                        <a:rPr lang="en-US" altLang="zh-CN" sz="3600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→</m:t>
                      </m:r>
                      <m:sSup>
                        <m:sSupPr>
                          <m:ctrlP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pPr>
                        <m:e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pPr>
                        <m:e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𝝁</m:t>
                          </m:r>
                        </m:e>
                        <m:sup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pPr>
                        <m:e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𝝁</m:t>
                          </m:r>
                        </m:e>
                        <m:sup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0801" y="76200"/>
                <a:ext cx="7921575" cy="669414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: 圆角 5">
            <a:extLst>
              <a:ext uri="{FF2B5EF4-FFF2-40B4-BE49-F238E27FC236}">
                <a16:creationId xmlns:a16="http://schemas.microsoft.com/office/drawing/2014/main" id="{5B768A66-0C6C-43CF-B3B4-3B07927BFD00}"/>
              </a:ext>
            </a:extLst>
          </p:cNvPr>
          <p:cNvSpPr/>
          <p:nvPr/>
        </p:nvSpPr>
        <p:spPr bwMode="auto">
          <a:xfrm>
            <a:off x="228600" y="260649"/>
            <a:ext cx="2016224" cy="40709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PRL 126 (2021) 161802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">
                <a:extLst>
                  <a:ext uri="{FF2B5EF4-FFF2-40B4-BE49-F238E27FC236}">
                    <a16:creationId xmlns:a16="http://schemas.microsoft.com/office/drawing/2014/main" id="{397D3E96-5925-4E33-BD05-7EB1E1DBB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537" y="908721"/>
                <a:ext cx="8424937" cy="1457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First 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930F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930F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930F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  <m:r>
                      <a:rPr lang="en-US" altLang="zh-CN" sz="2000" b="1" i="1">
                        <a:solidFill>
                          <a:srgbClr val="0930F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→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930F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930F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𝑲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930F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930F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930F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𝝁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930F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930F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930F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𝝁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930F1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930F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using full Run1+Run2 sample</a:t>
                </a:r>
              </a:p>
              <a:p>
                <a:pPr lvl="0" algn="l">
                  <a:spcBef>
                    <a:spcPct val="20000"/>
                  </a:spcBef>
                  <a:defRPr/>
                </a:pPr>
                <a:r>
                  <a:rPr lang="en-US" altLang="zh-CN" sz="2000" b="1" dirty="0">
                    <a:solidFill>
                      <a:srgbClr val="0930F1"/>
                    </a:solidFill>
                    <a:cs typeface="Helvetica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𝟓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altLang="zh-CN" sz="2000" b="1" dirty="0">
                    <a:solidFill>
                      <a:srgbClr val="0930F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pattern consistent with that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𝐵</m:t>
                        </m:r>
                      </m:e>
                      <m:sup>
                        <m:r>
                          <a:rPr lang="en-US" altLang="zh-CN" sz="2000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0</m:t>
                        </m:r>
                      </m:sup>
                    </m:sSup>
                    <m:r>
                      <a:rPr lang="en-US" altLang="zh-CN" sz="2000" i="1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𝜇</m:t>
                        </m:r>
                      </m:e>
                      <m:sup>
                        <m:r>
                          <a:rPr lang="en-US" altLang="zh-CN" sz="2000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2000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𝜇</m:t>
                        </m:r>
                      </m:e>
                      <m:sup>
                        <m:r>
                          <a:rPr lang="en-US" altLang="zh-CN" sz="2000" i="1"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lvl="0" algn="l">
                  <a:spcBef>
                    <a:spcPct val="20000"/>
                  </a:spcBef>
                  <a:defRPr/>
                </a:pPr>
                <a:r>
                  <a:rPr lang="en-US" altLang="zh-CN" sz="2000" b="1" dirty="0">
                    <a:solidFill>
                      <a:srgbClr val="FF0000"/>
                    </a:solidFill>
                    <a:cs typeface="Helvetica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𝟑</m:t>
                        </m:r>
                      </m:den>
                    </m:f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𝑭𝑩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/(</m:t>
                    </m:r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𝟏</m:t>
                    </m:r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𝑭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𝑳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tension with SM in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6.0&lt;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𝑞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&lt;8.0 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Ge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V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矩形 2">
                <a:extLst>
                  <a:ext uri="{FF2B5EF4-FFF2-40B4-BE49-F238E27FC236}">
                    <a16:creationId xmlns:a16="http://schemas.microsoft.com/office/drawing/2014/main" id="{397D3E96-5925-4E33-BD05-7EB1E1DBB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7" y="908721"/>
                <a:ext cx="8424937" cy="1457771"/>
              </a:xfrm>
              <a:prstGeom prst="rect">
                <a:avLst/>
              </a:prstGeom>
              <a:blipFill>
                <a:blip r:embed="rId4"/>
                <a:stretch>
                  <a:fillRect l="-651" t="-1674" b="-209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F2D3F778-E259-4AB1-97B3-FC1E1A8DA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056" y="2728676"/>
            <a:ext cx="7740352" cy="2860565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6A50347-DE59-4405-A813-CD5E1E4D8311}"/>
              </a:ext>
            </a:extLst>
          </p:cNvPr>
          <p:cNvSpPr/>
          <p:nvPr/>
        </p:nvSpPr>
        <p:spPr bwMode="auto">
          <a:xfrm>
            <a:off x="3215680" y="3429000"/>
            <a:ext cx="905444" cy="11521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E21D1B7-A450-4CCD-B674-0C8A42A87B5B}"/>
              </a:ext>
            </a:extLst>
          </p:cNvPr>
          <p:cNvSpPr/>
          <p:nvPr/>
        </p:nvSpPr>
        <p:spPr bwMode="auto">
          <a:xfrm>
            <a:off x="7062764" y="3861048"/>
            <a:ext cx="905444" cy="1152128"/>
          </a:xfrm>
          <a:prstGeom prst="ellipse">
            <a:avLst/>
          </a:prstGeom>
          <a:noFill/>
          <a:ln w="38100" cap="flat" cmpd="sng" algn="ctr">
            <a:solidFill>
              <a:srgbClr val="0930F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65D0A06-75D9-4011-80E4-B90D09741D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24</a:t>
            </a:fld>
            <a:endParaRPr lang="en-US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5F2FD685-CD8B-4E8B-A1FF-42FD0D063039}"/>
                  </a:ext>
                </a:extLst>
              </p:cNvPr>
              <p:cNvSpPr/>
              <p:nvPr/>
            </p:nvSpPr>
            <p:spPr>
              <a:xfrm>
                <a:off x="2633417" y="5619690"/>
                <a:ext cx="20147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𝟑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.</m:t>
                    </m:r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𝟎</m:t>
                    </m:r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𝝈</m:t>
                    </m:r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from SM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5F2FD685-CD8B-4E8B-A1FF-42FD0D0630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417" y="5619690"/>
                <a:ext cx="2014782" cy="400110"/>
              </a:xfrm>
              <a:prstGeom prst="rect">
                <a:avLst/>
              </a:prstGeom>
              <a:blipFill>
                <a:blip r:embed="rId6"/>
                <a:stretch>
                  <a:fillRect l="-3333" t="-7576" r="-2424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001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74826" y="44625"/>
            <a:ext cx="7921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黑体"/>
                <a:cs typeface="Helvetica" panose="020B0604020202020204" pitchFamily="34" charset="0"/>
              </a:rPr>
              <a:t>Lepton flavor universality test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panose="020B0604020202020204" pitchFamily="34" charset="0"/>
              <a:ea typeface="黑体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">
                <a:extLst>
                  <a:ext uri="{FF2B5EF4-FFF2-40B4-BE49-F238E27FC236}">
                    <a16:creationId xmlns:a16="http://schemas.microsoft.com/office/drawing/2014/main" id="{107D9308-5023-477A-B9B2-739ED82E5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536" y="2265546"/>
                <a:ext cx="8280921" cy="2203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𝐑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2000" b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(∗)</m:t>
                            </m:r>
                          </m:sup>
                        </m:sSup>
                      </m:sub>
                    </m:sSub>
                    <m:r>
                      <a:rPr lang="en-US" altLang="zh-CN" sz="20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r>
                      <a:rPr lang="en-US" altLang="zh-CN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𝟏</m:t>
                    </m:r>
                    <m:r>
                      <a:rPr lang="en-US" altLang="zh-CN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.</m:t>
                    </m:r>
                    <m:r>
                      <a:rPr lang="en-US" altLang="zh-CN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𝟎𝟎𝟎</m:t>
                    </m:r>
                    <m:r>
                      <a:rPr lang="en-US" altLang="zh-CN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±</m:t>
                    </m:r>
                    <m:r>
                      <a:rPr lang="en-US" altLang="zh-CN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𝟎</m:t>
                    </m:r>
                    <m:r>
                      <a:rPr lang="en-US" altLang="zh-CN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.</m:t>
                    </m:r>
                    <m:r>
                      <a:rPr lang="en-US" altLang="zh-CN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𝟎𝟎𝟏</m:t>
                    </m:r>
                    <m:r>
                      <a:rPr lang="en-US" altLang="zh-CN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 the SM, with </a:t>
                </a:r>
                <a:r>
                  <a:rPr lang="en-US" altLang="zh-CN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uncertainties related to form factors largely cancelled</a:t>
                </a:r>
              </a:p>
              <a:p>
                <a: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/>
                </a:pPr>
                <a:endParaRPr lang="en-US" altLang="zh-CN" sz="2000" b="1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Challenge: </a:t>
                </a:r>
                <a:r>
                  <a:rPr lang="en-US" altLang="zh-CN" sz="2000" b="1" spc="-5" dirty="0">
                    <a:solidFill>
                      <a:srgbClr val="7F0000"/>
                    </a:solidFill>
                    <a:latin typeface="Arial"/>
                    <a:cs typeface="Arial"/>
                  </a:rPr>
                  <a:t>electron </a:t>
                </a:r>
                <a:r>
                  <a:rPr lang="en-US" sz="2000" b="1" spc="-5" dirty="0" err="1">
                    <a:solidFill>
                      <a:srgbClr val="7F0000"/>
                    </a:solidFill>
                    <a:latin typeface="Arial"/>
                    <a:cs typeface="Arial"/>
                  </a:rPr>
                  <a:t>B</a:t>
                </a:r>
                <a:r>
                  <a:rPr lang="en-US" sz="2000" b="1" spc="-10" dirty="0" err="1">
                    <a:solidFill>
                      <a:srgbClr val="7F0000"/>
                    </a:solidFill>
                    <a:latin typeface="Arial"/>
                    <a:cs typeface="Arial"/>
                  </a:rPr>
                  <a:t>r</a:t>
                </a:r>
                <a:r>
                  <a:rPr lang="en-US" sz="2000" b="1" spc="-5" dirty="0" err="1">
                    <a:solidFill>
                      <a:srgbClr val="7F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2000" b="1" dirty="0" err="1">
                    <a:solidFill>
                      <a:srgbClr val="7F0000"/>
                    </a:solidFill>
                    <a:latin typeface="Arial"/>
                    <a:cs typeface="Arial"/>
                  </a:rPr>
                  <a:t>m</a:t>
                </a:r>
                <a:r>
                  <a:rPr lang="en-US" sz="2000" b="1" spc="-5" dirty="0" err="1">
                    <a:solidFill>
                      <a:srgbClr val="7F0000"/>
                    </a:solidFill>
                    <a:latin typeface="Arial"/>
                    <a:cs typeface="Arial"/>
                  </a:rPr>
                  <a:t>st</a:t>
                </a:r>
                <a:r>
                  <a:rPr lang="en-US" sz="2000" b="1" dirty="0" err="1">
                    <a:solidFill>
                      <a:srgbClr val="7F0000"/>
                    </a:solidFill>
                    <a:latin typeface="Arial"/>
                    <a:cs typeface="Arial"/>
                  </a:rPr>
                  <a:t>r</a:t>
                </a:r>
                <a:r>
                  <a:rPr lang="en-US" sz="2000" b="1" spc="-5" dirty="0" err="1">
                    <a:solidFill>
                      <a:srgbClr val="7F0000"/>
                    </a:solidFill>
                    <a:latin typeface="Arial"/>
                    <a:cs typeface="Arial"/>
                  </a:rPr>
                  <a:t>a</a:t>
                </a:r>
                <a:r>
                  <a:rPr lang="en-US" sz="2000" b="1" spc="-15" dirty="0" err="1">
                    <a:solidFill>
                      <a:srgbClr val="7F0000"/>
                    </a:solidFill>
                    <a:latin typeface="Arial"/>
                    <a:cs typeface="Arial"/>
                  </a:rPr>
                  <a:t>hlungs</a:t>
                </a:r>
                <a:endParaRPr lang="en-US" altLang="zh-CN" sz="2000" b="1" dirty="0">
                  <a:solidFill>
                    <a:srgbClr val="3230F2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/>
                </a:pPr>
                <a:endParaRPr lang="en-US" altLang="zh-CN" sz="2000" b="1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Double ratio technique  </a:t>
                </a:r>
                <a:r>
                  <a:rPr lang="en-US" altLang="zh-CN" sz="2000" b="1" dirty="0">
                    <a:solidFill>
                      <a:srgbClr val="0930F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矩形 2">
                <a:extLst>
                  <a:ext uri="{FF2B5EF4-FFF2-40B4-BE49-F238E27FC236}">
                    <a16:creationId xmlns:a16="http://schemas.microsoft.com/office/drawing/2014/main" id="{107D9308-5023-477A-B9B2-739ED82E5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6" y="2265546"/>
                <a:ext cx="8280921" cy="2203039"/>
              </a:xfrm>
              <a:prstGeom prst="rect">
                <a:avLst/>
              </a:prstGeom>
              <a:blipFill>
                <a:blip r:embed="rId3"/>
                <a:stretch>
                  <a:fillRect l="-613" t="-571" b="-4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26">
            <a:extLst>
              <a:ext uri="{FF2B5EF4-FFF2-40B4-BE49-F238E27FC236}">
                <a16:creationId xmlns:a16="http://schemas.microsoft.com/office/drawing/2014/main" id="{2FD5D461-8E72-42FE-8CFB-BE9D983DDA8B}"/>
              </a:ext>
            </a:extLst>
          </p:cNvPr>
          <p:cNvSpPr/>
          <p:nvPr/>
        </p:nvSpPr>
        <p:spPr>
          <a:xfrm>
            <a:off x="6872536" y="3574287"/>
            <a:ext cx="2736304" cy="20854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7">
            <a:extLst>
              <a:ext uri="{FF2B5EF4-FFF2-40B4-BE49-F238E27FC236}">
                <a16:creationId xmlns:a16="http://schemas.microsoft.com/office/drawing/2014/main" id="{EB96F649-0212-4357-A6E4-769B2BD52111}"/>
              </a:ext>
            </a:extLst>
          </p:cNvPr>
          <p:cNvSpPr txBox="1"/>
          <p:nvPr/>
        </p:nvSpPr>
        <p:spPr>
          <a:xfrm>
            <a:off x="6872536" y="5734529"/>
            <a:ext cx="4176464" cy="285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70">
              <a:lnSpc>
                <a:spcPct val="111700"/>
              </a:lnSpc>
            </a:pPr>
            <a:r>
              <a:rPr lang="en-US" b="1" spc="-5" dirty="0">
                <a:solidFill>
                  <a:srgbClr val="7F0000"/>
                </a:solidFill>
                <a:latin typeface="Arial"/>
                <a:cs typeface="Arial"/>
              </a:rPr>
              <a:t>E</a:t>
            </a:r>
            <a:r>
              <a:rPr lang="en-US" altLang="zh-CN" b="1" dirty="0">
                <a:solidFill>
                  <a:srgbClr val="7F0000"/>
                </a:solidFill>
                <a:latin typeface="Arial"/>
                <a:cs typeface="Arial"/>
              </a:rPr>
              <a:t>lectron </a:t>
            </a:r>
            <a:r>
              <a:rPr b="1" dirty="0">
                <a:solidFill>
                  <a:srgbClr val="7F0000"/>
                </a:solidFill>
                <a:latin typeface="Arial"/>
                <a:cs typeface="Arial"/>
              </a:rPr>
              <a:t> </a:t>
            </a:r>
            <a:r>
              <a:rPr b="1" spc="-5" dirty="0" err="1">
                <a:solidFill>
                  <a:srgbClr val="7F0000"/>
                </a:solidFill>
                <a:latin typeface="Arial"/>
                <a:cs typeface="Arial"/>
              </a:rPr>
              <a:t>B</a:t>
            </a:r>
            <a:r>
              <a:rPr b="1" spc="-10" dirty="0" err="1">
                <a:solidFill>
                  <a:srgbClr val="7F0000"/>
                </a:solidFill>
                <a:latin typeface="Arial"/>
                <a:cs typeface="Arial"/>
              </a:rPr>
              <a:t>r</a:t>
            </a:r>
            <a:r>
              <a:rPr b="1" spc="-5" dirty="0" err="1">
                <a:solidFill>
                  <a:srgbClr val="7F0000"/>
                </a:solidFill>
                <a:latin typeface="Arial"/>
                <a:cs typeface="Arial"/>
              </a:rPr>
              <a:t>e</a:t>
            </a:r>
            <a:r>
              <a:rPr b="1" dirty="0" err="1">
                <a:solidFill>
                  <a:srgbClr val="7F0000"/>
                </a:solidFill>
                <a:latin typeface="Arial"/>
                <a:cs typeface="Arial"/>
              </a:rPr>
              <a:t>m</a:t>
            </a:r>
            <a:r>
              <a:rPr b="1" spc="-5" dirty="0" err="1">
                <a:solidFill>
                  <a:srgbClr val="7F0000"/>
                </a:solidFill>
                <a:latin typeface="Arial"/>
                <a:cs typeface="Arial"/>
              </a:rPr>
              <a:t>st</a:t>
            </a:r>
            <a:r>
              <a:rPr b="1" dirty="0" err="1">
                <a:solidFill>
                  <a:srgbClr val="7F0000"/>
                </a:solidFill>
                <a:latin typeface="Arial"/>
                <a:cs typeface="Arial"/>
              </a:rPr>
              <a:t>r</a:t>
            </a:r>
            <a:r>
              <a:rPr b="1" spc="-5" dirty="0" err="1">
                <a:solidFill>
                  <a:srgbClr val="7F0000"/>
                </a:solidFill>
                <a:latin typeface="Arial"/>
                <a:cs typeface="Arial"/>
              </a:rPr>
              <a:t>a</a:t>
            </a:r>
            <a:r>
              <a:rPr b="1" spc="-15" dirty="0" err="1">
                <a:solidFill>
                  <a:srgbClr val="7F0000"/>
                </a:solidFill>
                <a:latin typeface="Arial"/>
                <a:cs typeface="Arial"/>
              </a:rPr>
              <a:t>hlung</a:t>
            </a:r>
            <a:r>
              <a:rPr lang="en-US" b="1" spc="-15" dirty="0" err="1">
                <a:solidFill>
                  <a:srgbClr val="7F0000"/>
                </a:solidFill>
                <a:latin typeface="Arial"/>
                <a:cs typeface="Arial"/>
              </a:rPr>
              <a:t>s</a:t>
            </a:r>
            <a:r>
              <a:rPr b="1" spc="-10" dirty="0">
                <a:solidFill>
                  <a:srgbClr val="7F0000"/>
                </a:solidFill>
                <a:latin typeface="Arial"/>
                <a:cs typeface="Arial"/>
              </a:rPr>
              <a:t> r</a:t>
            </a:r>
            <a:r>
              <a:rPr b="1" dirty="0">
                <a:solidFill>
                  <a:srgbClr val="7F0000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7F0000"/>
                </a:solidFill>
                <a:latin typeface="Arial"/>
                <a:cs typeface="Arial"/>
              </a:rPr>
              <a:t>c</a:t>
            </a:r>
            <a:r>
              <a:rPr b="1" spc="-20" dirty="0">
                <a:solidFill>
                  <a:srgbClr val="7F0000"/>
                </a:solidFill>
                <a:latin typeface="Arial"/>
                <a:cs typeface="Arial"/>
              </a:rPr>
              <a:t>o</a:t>
            </a:r>
            <a:r>
              <a:rPr b="1" dirty="0">
                <a:solidFill>
                  <a:srgbClr val="7F0000"/>
                </a:solidFill>
                <a:latin typeface="Arial"/>
                <a:cs typeface="Arial"/>
              </a:rPr>
              <a:t>v</a:t>
            </a:r>
            <a:r>
              <a:rPr b="1" spc="-5" dirty="0">
                <a:solidFill>
                  <a:srgbClr val="7F0000"/>
                </a:solidFill>
                <a:latin typeface="Arial"/>
                <a:cs typeface="Arial"/>
              </a:rPr>
              <a:t>e</a:t>
            </a:r>
            <a:r>
              <a:rPr b="1" spc="-10" dirty="0">
                <a:solidFill>
                  <a:srgbClr val="7F0000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srgbClr val="7F0000"/>
                </a:solidFill>
                <a:latin typeface="Arial"/>
                <a:cs typeface="Arial"/>
              </a:rPr>
              <a:t>y</a:t>
            </a:r>
            <a:endParaRPr dirty="0">
              <a:latin typeface="Arial"/>
              <a:cs typeface="Arial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53C7CCAD-5E0D-47D5-99A4-440935F640F8}"/>
              </a:ext>
            </a:extLst>
          </p:cNvPr>
          <p:cNvSpPr/>
          <p:nvPr/>
        </p:nvSpPr>
        <p:spPr bwMode="auto">
          <a:xfrm rot="19943140">
            <a:off x="8481068" y="3424613"/>
            <a:ext cx="1479838" cy="1090176"/>
          </a:xfrm>
          <a:prstGeom prst="ellipse">
            <a:avLst/>
          </a:prstGeom>
          <a:noFill/>
          <a:ln w="38100" cap="flat" cmpd="sng" algn="ctr">
            <a:solidFill>
              <a:srgbClr val="2951D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zh-CN" alt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id="{55CB405E-3F83-4474-878A-CBD94A94D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796" y="3067471"/>
            <a:ext cx="2160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2951D0"/>
                </a:solidFill>
                <a:latin typeface="Helvetica"/>
                <a:cs typeface="Helvetica"/>
              </a:rPr>
              <a:t>Difficult to recover</a:t>
            </a:r>
            <a:endParaRPr lang="zh-CN" altLang="en-US" sz="1600" b="1" dirty="0">
              <a:solidFill>
                <a:srgbClr val="2951D0"/>
              </a:solidFill>
              <a:latin typeface="Helvetica"/>
              <a:cs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0EFF1715-FCF6-4E85-BD09-2E9240BCD846}"/>
                  </a:ext>
                </a:extLst>
              </p:cNvPr>
              <p:cNvSpPr/>
              <p:nvPr/>
            </p:nvSpPr>
            <p:spPr>
              <a:xfrm>
                <a:off x="2108448" y="1052737"/>
                <a:ext cx="8676456" cy="791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𝐑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(∗)</m:t>
                              </m:r>
                            </m:sup>
                          </m:sSup>
                        </m:sub>
                      </m:sSub>
                      <m:r>
                        <a:rPr lang="en-US" altLang="zh-CN" sz="2000" b="1" i="1" dirty="0">
                          <a:solidFill>
                            <a:srgbClr val="2951D0"/>
                          </a:solidFill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000" b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𝐁</m:t>
                          </m:r>
                          <m:r>
                            <a:rPr lang="en-US" altLang="zh-CN" sz="2000" b="1" i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(</m:t>
                          </m:r>
                          <m:r>
                            <a:rPr lang="en-US" altLang="zh-CN" sz="2000" b="1" i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𝑩</m:t>
                          </m:r>
                          <m:r>
                            <a:rPr lang="en-US" altLang="zh-CN" sz="2000" b="1" i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𝑲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zh-CN" sz="2000" b="1" i="1" dirty="0">
                                      <a:solidFill>
                                        <a:srgbClr val="2951D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1" i="1" dirty="0">
                                      <a:solidFill>
                                        <a:srgbClr val="2951D0"/>
                                      </a:solidFill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  <m:sSup>
                            <m:sSupPr>
                              <m:ctrlP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b="1" i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 )</m:t>
                          </m:r>
                        </m:num>
                        <m:den>
                          <m:r>
                            <a:rPr lang="en-US" altLang="zh-CN" sz="2000" b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𝐁</m:t>
                          </m:r>
                          <m:r>
                            <a:rPr lang="en-US" altLang="zh-CN" sz="2000" b="1" i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(</m:t>
                          </m:r>
                          <m:r>
                            <a:rPr lang="en-US" altLang="zh-CN" sz="2000" b="1" i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𝑩</m:t>
                          </m:r>
                          <m:r>
                            <a:rPr lang="en-US" altLang="zh-CN" sz="2000" b="1" i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(∗)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sz="2000" b="1" i="1" dirty="0">
                                  <a:solidFill>
                                    <a:srgbClr val="2951D0"/>
                                  </a:solidFill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b="1" i="1" dirty="0">
                              <a:solidFill>
                                <a:srgbClr val="2951D0"/>
                              </a:solidFill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)</m:t>
                          </m:r>
                        </m:den>
                      </m:f>
                      <m:r>
                        <a:rPr lang="en-US" altLang="zh-CN" sz="2000" b="1" i="1" dirty="0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 dirty="0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000" b="1" dirty="0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𝐁</m:t>
                          </m:r>
                          <m:d>
                            <m:dPr>
                              <m:ctrlP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𝑩</m:t>
                              </m:r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(∗)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/</m:t>
                          </m:r>
                          <m:r>
                            <a:rPr lang="en-US" altLang="zh-CN" sz="2000" b="1" dirty="0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𝐁</m:t>
                          </m:r>
                          <m:d>
                            <m:dPr>
                              <m:ctrlP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𝑩</m:t>
                              </m:r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(∗)</m:t>
                                  </m:r>
                                </m:sup>
                              </m:sSup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𝑱</m:t>
                              </m:r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/</m:t>
                              </m:r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𝝍</m:t>
                              </m:r>
                              <m:d>
                                <m:d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en-US" altLang="zh-CN" sz="2000" b="1" i="1" dirty="0"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1" i="1" dirty="0"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en-US" altLang="zh-CN" sz="2000" b="1" i="1" dirty="0"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altLang="zh-CN" sz="2000" b="1" i="1" dirty="0"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1" i="1" dirty="0"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en-US" altLang="zh-CN" sz="2000" b="1" i="1" dirty="0"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>
                            <a:rPr lang="en-US" altLang="zh-CN" sz="2000" b="1" dirty="0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𝐁</m:t>
                          </m:r>
                          <m:d>
                            <m:dPr>
                              <m:ctrlP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𝑩</m:t>
                              </m:r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(∗)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2000" b="1" i="1" dirty="0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/</m:t>
                          </m:r>
                          <m:r>
                            <a:rPr lang="en-US" altLang="zh-CN" sz="2000" b="1" dirty="0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𝐁</m:t>
                          </m:r>
                          <m:d>
                            <m:dPr>
                              <m:ctrlP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𝑩</m:t>
                              </m:r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(∗)</m:t>
                                  </m:r>
                                </m:sup>
                              </m:sSup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𝑱</m:t>
                              </m:r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/</m:t>
                              </m:r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𝝍</m:t>
                              </m:r>
                              <m:d>
                                <m:dPr>
                                  <m:ctrlP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en-US" altLang="zh-CN" sz="2000" b="1" i="1" dirty="0"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1" i="1" dirty="0"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en-US" altLang="zh-CN" sz="2000" b="1" i="1" dirty="0">
                                          <a:latin typeface="Cambria Math" panose="02040503050406030204" pitchFamily="18" charset="0"/>
                                          <a:cs typeface="Helvetica" panose="020B0604020202020204" pitchFamily="34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r>
                                    <a:rPr lang="en-US" altLang="zh-CN" sz="2000" b="1" i="1" dirty="0">
                                      <a:latin typeface="Cambria Math" panose="02040503050406030204" pitchFamily="18" charset="0"/>
                                      <a:cs typeface="Helvetica" panose="020B0604020202020204" pitchFamily="34" charset="0"/>
                                    </a:rPr>
                                    <m:t>𝒆</m:t>
                                  </m:r>
                                </m:e>
                              </m:d>
                              <m:r>
                                <a:rPr lang="en-US" altLang="zh-CN" sz="2000" b="1" i="1" dirty="0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0EFF1715-FCF6-4E85-BD09-2E9240BCD8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448" y="1052737"/>
                <a:ext cx="8676456" cy="791435"/>
              </a:xfrm>
              <a:prstGeom prst="rect">
                <a:avLst/>
              </a:prstGeom>
              <a:blipFill>
                <a:blip r:embed="rId5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FF3D3F43-5C2B-4E33-B614-EEE5747704B9}"/>
              </a:ext>
            </a:extLst>
          </p:cNvPr>
          <p:cNvSpPr/>
          <p:nvPr/>
        </p:nvSpPr>
        <p:spPr bwMode="auto">
          <a:xfrm>
            <a:off x="5168280" y="980728"/>
            <a:ext cx="5544616" cy="1080120"/>
          </a:xfrm>
          <a:prstGeom prst="rect">
            <a:avLst/>
          </a:prstGeom>
          <a:solidFill>
            <a:srgbClr val="FF66CC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8A226BEE-526A-48DE-8426-32A6A9C7CD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25</a:t>
            </a:fld>
            <a:endParaRPr lang="en-US" altLang="en-US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D85B30-EDE9-D745-8156-07F3B9F906CA}"/>
              </a:ext>
            </a:extLst>
          </p:cNvPr>
          <p:cNvSpPr/>
          <p:nvPr/>
        </p:nvSpPr>
        <p:spPr bwMode="auto">
          <a:xfrm>
            <a:off x="5105400" y="914400"/>
            <a:ext cx="5715000" cy="13511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35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2" grpId="0" animBg="1"/>
      <p:bldP spid="9" grpId="0"/>
      <p:bldP spid="4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774826" y="44625"/>
                <a:ext cx="7921575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𝐑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𝑲</m:t>
                        </m:r>
                      </m:sub>
                    </m:sSub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panose="020B0604020202020204" pitchFamily="34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3600" b="1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826" y="44625"/>
                <a:ext cx="7921575" cy="646331"/>
              </a:xfrm>
              <a:prstGeom prst="rect">
                <a:avLst/>
              </a:prstGeom>
              <a:blipFill>
                <a:blip r:embed="rId3"/>
                <a:stretch>
                  <a:fillRect t="-13725" b="-411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: 圆角 5">
            <a:extLst>
              <a:ext uri="{FF2B5EF4-FFF2-40B4-BE49-F238E27FC236}">
                <a16:creationId xmlns:a16="http://schemas.microsoft.com/office/drawing/2014/main" id="{C00EAC5C-D666-4E22-BE04-F2B9CF6B5A9A}"/>
              </a:ext>
            </a:extLst>
          </p:cNvPr>
          <p:cNvSpPr/>
          <p:nvPr/>
        </p:nvSpPr>
        <p:spPr bwMode="auto">
          <a:xfrm>
            <a:off x="176808" y="126301"/>
            <a:ext cx="1728192" cy="40709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arXiv:2105.14007</a:t>
            </a: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404C49C2-B0C1-4403-AD63-2100F195B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914400"/>
            <a:ext cx="84249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New result </a:t>
            </a:r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full Run1+Run2 sample </a:t>
            </a:r>
            <a:endParaRPr lang="en-US" altLang="zh-CN" sz="2000" b="1" dirty="0">
              <a:solidFill>
                <a:srgbClr val="2D2BC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F178CA-508D-42F3-B79C-8CE71BD0B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514600"/>
            <a:ext cx="4302616" cy="3044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199574F-8D7B-4263-996E-F4238FBAB9E6}"/>
                  </a:ext>
                </a:extLst>
              </p:cNvPr>
              <p:cNvSpPr/>
              <p:nvPr/>
            </p:nvSpPr>
            <p:spPr>
              <a:xfrm>
                <a:off x="2495601" y="1524000"/>
                <a:ext cx="5743471" cy="439736"/>
              </a:xfrm>
              <a:prstGeom prst="rect">
                <a:avLst/>
              </a:prstGeom>
              <a:solidFill>
                <a:srgbClr val="C2FFF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R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1.1&lt;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&lt;6.0 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Ge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0.846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−0.039  −0.012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+0.042 +0.013</m:t>
                          </m:r>
                        </m:sup>
                      </m:sSubSup>
                    </m:oMath>
                  </m:oMathPara>
                </a14:m>
                <a:endParaRPr lang="en-US" altLang="zh-CN" sz="2000" i="1" dirty="0">
                  <a:solidFill>
                    <a:srgbClr val="FF0000"/>
                  </a:solidFill>
                  <a:latin typeface="Cambria Math" panose="02040503050406030204" pitchFamily="18" charset="0"/>
                  <a:cs typeface="Helvetica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199574F-8D7B-4263-996E-F4238FBAB9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01" y="1524000"/>
                <a:ext cx="5743471" cy="439736"/>
              </a:xfrm>
              <a:prstGeom prst="rect">
                <a:avLst/>
              </a:prstGeom>
              <a:blipFill>
                <a:blip r:embed="rId5"/>
                <a:stretch>
                  <a:fillRect t="-285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334B8D0-CDAC-4E0A-A63C-B3CAD62E5603}"/>
                  </a:ext>
                </a:extLst>
              </p:cNvPr>
              <p:cNvSpPr/>
              <p:nvPr/>
            </p:nvSpPr>
            <p:spPr>
              <a:xfrm>
                <a:off x="8516185" y="1524000"/>
                <a:ext cx="201478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𝟑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.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𝟏</m:t>
                    </m:r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𝝈</m:t>
                    </m:r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from SM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334B8D0-CDAC-4E0A-A63C-B3CAD62E56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185" y="1524000"/>
                <a:ext cx="2014783" cy="400110"/>
              </a:xfrm>
              <a:prstGeom prst="rect">
                <a:avLst/>
              </a:prstGeom>
              <a:blipFill>
                <a:blip r:embed="rId6"/>
                <a:stretch>
                  <a:fillRect l="-3145" t="-6250" r="-188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96E96161-0367-408D-BC30-28F47B5E0A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2563057"/>
            <a:ext cx="4565158" cy="2999543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C0E515B-18CA-4C06-A359-446373C4B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26</a:t>
            </a:fld>
            <a:endParaRPr lang="en-US" altLang="en-US" dirty="0">
              <a:latin typeface="+mn-lt"/>
            </a:endParaRPr>
          </a:p>
        </p:txBody>
      </p:sp>
      <p:sp>
        <p:nvSpPr>
          <p:cNvPr id="17" name="椭圆 15">
            <a:extLst>
              <a:ext uri="{FF2B5EF4-FFF2-40B4-BE49-F238E27FC236}">
                <a16:creationId xmlns:a16="http://schemas.microsoft.com/office/drawing/2014/main" id="{547AAA00-AA7A-6A42-A944-A966DA0B87B4}"/>
              </a:ext>
            </a:extLst>
          </p:cNvPr>
          <p:cNvSpPr/>
          <p:nvPr/>
        </p:nvSpPr>
        <p:spPr bwMode="auto">
          <a:xfrm>
            <a:off x="6975033" y="4495800"/>
            <a:ext cx="1102167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914400" y="44624"/>
                <a:ext cx="9448800" cy="813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𝐑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𝒑𝑲</m:t>
                        </m:r>
                      </m:sub>
                    </m:sSub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  <a:ea typeface="黑体"/>
                    <a:cs typeface="Helvetica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𝐑</m:t>
                        </m:r>
                      </m:e>
                      <m:sub>
                        <m:sSup>
                          <m:sSupPr>
                            <m:ctrlPr>
                              <a:rPr lang="en-US" altLang="zh-CN" sz="36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36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36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  <m:t>∗</m:t>
                            </m:r>
                            <m:r>
                              <a:rPr lang="en-US" altLang="zh-CN" sz="36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  <m:t>𝟎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  <a:ea typeface="黑体"/>
                    <a:cs typeface="Helvetica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𝐑</m:t>
                        </m:r>
                      </m:e>
                      <m:sub>
                        <m:sSup>
                          <m:sSupPr>
                            <m:ctrlPr>
                              <a:rPr lang="en-US" altLang="zh-CN" sz="36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a:rPr lang="en-US" altLang="zh-CN" sz="36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36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  <m:t>∗</m:t>
                            </m:r>
                            <m:r>
                              <a:rPr lang="en-US" altLang="zh-CN" sz="36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charset="0"/>
                      </a:rPr>
                      <m:t> </m:t>
                    </m:r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  <a:ea typeface="黑体"/>
                    <a:cs typeface="Helvetica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𝐑</m:t>
                        </m:r>
                      </m:e>
                      <m:sub>
                        <m:sSubSup>
                          <m:sSubSupPr>
                            <m:ctrlPr>
                              <a:rPr lang="en-US" altLang="zh-CN" sz="36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a:rPr lang="en-US" altLang="zh-CN" sz="3600" b="1" i="1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zh-CN" sz="36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  <m:t>𝑺</m:t>
                            </m:r>
                          </m:sub>
                          <m:sup>
                            <m:r>
                              <a:rPr lang="en-US" altLang="zh-CN" sz="3600" b="1" i="1" smtClean="0">
                                <a:solidFill>
                                  <a:srgbClr val="C00000"/>
                                </a:solidFill>
                                <a:effectLst>
                                  <a:outerShdw blurRad="38100" dist="38100" dir="2700000" algn="tl">
                                    <a:srgbClr val="DDDDDD"/>
                                  </a:outerShdw>
                                </a:effectLst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  <m:t>𝟎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US" altLang="zh-CN" sz="3600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</a:t>
                </a:r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4624"/>
                <a:ext cx="9448800" cy="813364"/>
              </a:xfrm>
              <a:prstGeom prst="rect">
                <a:avLst/>
              </a:prstGeom>
              <a:blipFill>
                <a:blip r:embed="rId3"/>
                <a:stretch>
                  <a:fillRect t="-11940" b="-119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C469D5-BA27-42BD-AD3E-A49543D7E628}"/>
              </a:ext>
            </a:extLst>
          </p:cNvPr>
          <p:cNvSpPr/>
          <p:nvPr/>
        </p:nvSpPr>
        <p:spPr bwMode="auto">
          <a:xfrm>
            <a:off x="76200" y="964501"/>
            <a:ext cx="2016224" cy="40709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JHEP 05 (2020) 040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7631A9AC-DD7C-4D9F-847E-5248B41F2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536" y="913215"/>
                <a:ext cx="8568952" cy="427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2000" b="1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1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(Run1+2016)</a:t>
                </a:r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7631A9AC-DD7C-4D9F-847E-5248B41F2B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6" y="913215"/>
                <a:ext cx="8568952" cy="427618"/>
              </a:xfrm>
              <a:prstGeom prst="rect">
                <a:avLst/>
              </a:prstGeom>
              <a:blipFill>
                <a:blip r:embed="rId4"/>
                <a:stretch>
                  <a:fillRect l="-640" t="-2857" b="-2428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6EB9DE3-CD24-49E4-AFEA-CDC456000EE9}"/>
                  </a:ext>
                </a:extLst>
              </p:cNvPr>
              <p:cNvSpPr/>
              <p:nvPr/>
            </p:nvSpPr>
            <p:spPr>
              <a:xfrm>
                <a:off x="2584778" y="1484785"/>
                <a:ext cx="5743471" cy="445891"/>
              </a:xfrm>
              <a:prstGeom prst="rect">
                <a:avLst/>
              </a:prstGeom>
              <a:solidFill>
                <a:srgbClr val="C2FFF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 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 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R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𝑝𝐾</m:t>
                          </m:r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0.1&lt;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&lt;6.0 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Ge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0.86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−0.11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+0.14</m:t>
                          </m:r>
                        </m:sup>
                      </m:sSubSup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±0.05</m:t>
                      </m:r>
                    </m:oMath>
                  </m:oMathPara>
                </a14:m>
                <a:endParaRPr lang="en-US" altLang="zh-CN" sz="2000" i="1" dirty="0">
                  <a:solidFill>
                    <a:srgbClr val="FF0000"/>
                  </a:solidFill>
                  <a:latin typeface="Cambria Math" panose="02040503050406030204" pitchFamily="18" charset="0"/>
                  <a:cs typeface="Helvetica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6EB9DE3-CD24-49E4-AFEA-CDC456000E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778" y="1484785"/>
                <a:ext cx="5743471" cy="445891"/>
              </a:xfrm>
              <a:prstGeom prst="rect">
                <a:avLst/>
              </a:prstGeom>
              <a:blipFill>
                <a:blip r:embed="rId5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">
                <a:extLst>
                  <a:ext uri="{FF2B5EF4-FFF2-40B4-BE49-F238E27FC236}">
                    <a16:creationId xmlns:a16="http://schemas.microsoft.com/office/drawing/2014/main" id="{35576C25-A2CF-41F4-9076-AF2E94A99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536" y="2132857"/>
                <a:ext cx="8568952" cy="407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p>
                    <m:r>
                      <a:rPr lang="en-US" altLang="zh-CN" sz="2000" b="1" i="1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∗</m:t>
                        </m:r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(Run1)</a:t>
                </a:r>
              </a:p>
            </p:txBody>
          </p:sp>
        </mc:Choice>
        <mc:Fallback xmlns="">
          <p:sp>
            <p:nvSpPr>
              <p:cNvPr id="11" name="矩形 2">
                <a:extLst>
                  <a:ext uri="{FF2B5EF4-FFF2-40B4-BE49-F238E27FC236}">
                    <a16:creationId xmlns:a16="http://schemas.microsoft.com/office/drawing/2014/main" id="{35576C25-A2CF-41F4-9076-AF2E94A99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6" y="2132857"/>
                <a:ext cx="8568952" cy="407099"/>
              </a:xfrm>
              <a:prstGeom prst="rect">
                <a:avLst/>
              </a:prstGeom>
              <a:blipFill>
                <a:blip r:embed="rId6"/>
                <a:stretch>
                  <a:fillRect l="-640" t="-5970" b="-2686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39602BB7-AACA-4ED5-8DFE-BEBD3B47CD48}"/>
                  </a:ext>
                </a:extLst>
              </p:cNvPr>
              <p:cNvSpPr/>
              <p:nvPr/>
            </p:nvSpPr>
            <p:spPr>
              <a:xfrm>
                <a:off x="2567609" y="2857886"/>
                <a:ext cx="5743471" cy="787139"/>
              </a:xfrm>
              <a:prstGeom prst="rect">
                <a:avLst/>
              </a:prstGeom>
              <a:solidFill>
                <a:srgbClr val="C2FFF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R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∗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0.045&lt;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&lt;1.1 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Ge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0.66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−0.07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+0.11</m:t>
                          </m:r>
                        </m:sup>
                      </m:sSubSup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±0.05</m:t>
                      </m:r>
                    </m:oMath>
                  </m:oMathPara>
                </a14:m>
                <a:endParaRPr lang="en-US" altLang="zh-CN" sz="2000" i="1" dirty="0">
                  <a:solidFill>
                    <a:srgbClr val="FF0000"/>
                  </a:solidFill>
                  <a:latin typeface="Cambria Math" panose="02040503050406030204" pitchFamily="18" charset="0"/>
                  <a:cs typeface="Helvetica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R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∗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1.1     &lt;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&lt;6.0 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Ge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0.69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−0.07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+0.11</m:t>
                          </m:r>
                        </m:sup>
                      </m:sSubSup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±0.05</m:t>
                      </m:r>
                    </m:oMath>
                  </m:oMathPara>
                </a14:m>
                <a:endParaRPr lang="en-US" altLang="zh-CN" sz="2000" i="1" dirty="0">
                  <a:solidFill>
                    <a:srgbClr val="FF0000"/>
                  </a:solidFill>
                  <a:latin typeface="Cambria Math" panose="02040503050406030204" pitchFamily="18" charset="0"/>
                  <a:cs typeface="Helvetica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39602BB7-AACA-4ED5-8DFE-BEBD3B47CD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09" y="2857886"/>
                <a:ext cx="5743471" cy="787139"/>
              </a:xfrm>
              <a:prstGeom prst="rect">
                <a:avLst/>
              </a:prstGeom>
              <a:blipFill>
                <a:blip r:embed="rId8"/>
                <a:stretch>
                  <a:fillRect b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6F59A12-96BA-49CF-A2A7-A20F4AD18080}"/>
                  </a:ext>
                </a:extLst>
              </p:cNvPr>
              <p:cNvSpPr/>
              <p:nvPr/>
            </p:nvSpPr>
            <p:spPr>
              <a:xfrm>
                <a:off x="8747536" y="2844804"/>
                <a:ext cx="256512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2.1-2.3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𝝈</m:t>
                    </m:r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below SM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6F59A12-96BA-49CF-A2A7-A20F4AD180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536" y="2844804"/>
                <a:ext cx="2565126" cy="400110"/>
              </a:xfrm>
              <a:prstGeom prst="rect">
                <a:avLst/>
              </a:prstGeom>
              <a:blipFill>
                <a:blip r:embed="rId9"/>
                <a:stretch>
                  <a:fillRect l="-2613" t="-7692" r="-1425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20D8796-05ED-4841-96B1-4287D1B99BFB}"/>
                  </a:ext>
                </a:extLst>
              </p:cNvPr>
              <p:cNvSpPr/>
              <p:nvPr/>
            </p:nvSpPr>
            <p:spPr>
              <a:xfrm>
                <a:off x="8793368" y="3244914"/>
                <a:ext cx="256512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2.4-2.5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𝝈</m:t>
                    </m:r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below SM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20D8796-05ED-4841-96B1-4287D1B99B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368" y="3244914"/>
                <a:ext cx="2565126" cy="400110"/>
              </a:xfrm>
              <a:prstGeom prst="rect">
                <a:avLst/>
              </a:prstGeom>
              <a:blipFill>
                <a:blip r:embed="rId10"/>
                <a:stretch>
                  <a:fillRect l="-2375" t="-6061" r="-166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775CB97-6302-4069-B4EC-FEC1F9D74DFE}"/>
              </a:ext>
            </a:extLst>
          </p:cNvPr>
          <p:cNvSpPr/>
          <p:nvPr/>
        </p:nvSpPr>
        <p:spPr bwMode="auto">
          <a:xfrm>
            <a:off x="0" y="2107501"/>
            <a:ext cx="2016224" cy="40709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JHEP 08 (2017) 055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19953F47-FFFA-498B-A3F0-453A397E7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27</a:t>
            </a:fld>
            <a:endParaRPr lang="en-US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2">
                <a:extLst>
                  <a:ext uri="{FF2B5EF4-FFF2-40B4-BE49-F238E27FC236}">
                    <a16:creationId xmlns:a16="http://schemas.microsoft.com/office/drawing/2014/main" id="{CC3E8700-0445-43B6-A21B-68FEB53CD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536" y="3962400"/>
                <a:ext cx="7300664" cy="422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p>
                    <m:r>
                      <a:rPr lang="en-US" altLang="zh-CN" sz="2000" b="1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b="1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∗+</m:t>
                        </m:r>
                      </m:sup>
                    </m:sSup>
                    <m:r>
                      <a:rPr lang="en-US" altLang="zh-CN" sz="2000" b="1" i="1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(Run1+Run2)</a:t>
                </a:r>
              </a:p>
            </p:txBody>
          </p:sp>
        </mc:Choice>
        <mc:Fallback xmlns="">
          <p:sp>
            <p:nvSpPr>
              <p:cNvPr id="19" name="矩形 2">
                <a:extLst>
                  <a:ext uri="{FF2B5EF4-FFF2-40B4-BE49-F238E27FC236}">
                    <a16:creationId xmlns:a16="http://schemas.microsoft.com/office/drawing/2014/main" id="{CC3E8700-0445-43B6-A21B-68FEB53CD9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6" y="3962400"/>
                <a:ext cx="7300664" cy="422936"/>
              </a:xfrm>
              <a:prstGeom prst="rect">
                <a:avLst/>
              </a:prstGeom>
              <a:blipFill>
                <a:blip r:embed="rId11"/>
                <a:stretch>
                  <a:fillRect l="-751" t="-2899" b="-2463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670B6A6-637C-4139-B636-E67AD71182BC}"/>
                  </a:ext>
                </a:extLst>
              </p:cNvPr>
              <p:cNvSpPr/>
              <p:nvPr/>
            </p:nvSpPr>
            <p:spPr>
              <a:xfrm>
                <a:off x="2562329" y="4546545"/>
                <a:ext cx="5743471" cy="491673"/>
              </a:xfrm>
              <a:prstGeom prst="rect">
                <a:avLst/>
              </a:prstGeom>
              <a:solidFill>
                <a:srgbClr val="C2FFF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a:rPr lang="en-US" altLang="zh-CN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R</m:t>
                          </m:r>
                        </m:e>
                        <m:sub>
                          <m:sSubSup>
                            <m:sSubSupPr>
                              <m:ctrlP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0</m:t>
                              </m:r>
                            </m:sup>
                          </m:sSubSup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1</m:t>
                          </m:r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.1&lt;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&lt;6.0 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Ge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0.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6</m:t>
                          </m:r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6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−0.1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4 −0.04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+0.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20 +0.02</m:t>
                          </m:r>
                        </m:sup>
                      </m:sSubSup>
                    </m:oMath>
                  </m:oMathPara>
                </a14:m>
                <a:endParaRPr lang="en-US" altLang="zh-CN" sz="2000" i="1" dirty="0">
                  <a:solidFill>
                    <a:srgbClr val="FF0000"/>
                  </a:solidFill>
                  <a:latin typeface="Cambria Math" panose="02040503050406030204" pitchFamily="18" charset="0"/>
                  <a:cs typeface="Helvetica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670B6A6-637C-4139-B636-E67AD71182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329" y="4546545"/>
                <a:ext cx="5743471" cy="4916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DE8FB15-5FDB-4B89-8174-80E2B33F13CE}"/>
                  </a:ext>
                </a:extLst>
              </p:cNvPr>
              <p:cNvSpPr/>
              <p:nvPr/>
            </p:nvSpPr>
            <p:spPr>
              <a:xfrm>
                <a:off x="2562329" y="5257800"/>
                <a:ext cx="5743471" cy="439736"/>
              </a:xfrm>
              <a:prstGeom prst="rect">
                <a:avLst/>
              </a:prstGeom>
              <a:solidFill>
                <a:srgbClr val="C2FFF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   </m:t>
                      </m:r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R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∗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0.045</m:t>
                          </m:r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&lt;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&lt;6.0 </m:t>
                          </m:r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Ge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0.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70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−0.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13 −0.04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+0.1</m:t>
                          </m:r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8 +0.03</m:t>
                          </m:r>
                        </m:sup>
                      </m:sSubSup>
                    </m:oMath>
                  </m:oMathPara>
                </a14:m>
                <a:endParaRPr lang="en-US" altLang="zh-CN" sz="2000" i="1" dirty="0">
                  <a:solidFill>
                    <a:srgbClr val="FF0000"/>
                  </a:solidFill>
                  <a:latin typeface="Cambria Math" panose="02040503050406030204" pitchFamily="18" charset="0"/>
                  <a:cs typeface="Helvetica"/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DE8FB15-5FDB-4B89-8174-80E2B33F1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329" y="5257800"/>
                <a:ext cx="5743471" cy="439736"/>
              </a:xfrm>
              <a:prstGeom prst="rect">
                <a:avLst/>
              </a:prstGeom>
              <a:blipFill>
                <a:blip r:embed="rId13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EA17B69D-36EB-4654-AD91-CEC63840B31D}"/>
              </a:ext>
            </a:extLst>
          </p:cNvPr>
          <p:cNvSpPr/>
          <p:nvPr/>
        </p:nvSpPr>
        <p:spPr bwMode="auto">
          <a:xfrm>
            <a:off x="76200" y="3936301"/>
            <a:ext cx="2016224" cy="40709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arXiv:2110.09501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B68708E0-B27B-4DC8-A208-3C1A00419377}"/>
                  </a:ext>
                </a:extLst>
              </p:cNvPr>
              <p:cNvSpPr/>
              <p:nvPr/>
            </p:nvSpPr>
            <p:spPr>
              <a:xfrm>
                <a:off x="8839200" y="4686180"/>
                <a:ext cx="21242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1.5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𝝈</m:t>
                    </m:r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below SM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B68708E0-B27B-4DC8-A208-3C1A00419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0" y="4686180"/>
                <a:ext cx="2124299" cy="400110"/>
              </a:xfrm>
              <a:prstGeom prst="rect">
                <a:avLst/>
              </a:prstGeom>
              <a:blipFill>
                <a:blip r:embed="rId14"/>
                <a:stretch>
                  <a:fillRect l="-2874" t="-7692" r="-2011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90C4EC2-4A6F-4A60-B8C5-5CAF35B0A91C}"/>
                  </a:ext>
                </a:extLst>
              </p:cNvPr>
              <p:cNvSpPr/>
              <p:nvPr/>
            </p:nvSpPr>
            <p:spPr>
              <a:xfrm>
                <a:off x="8885032" y="5314890"/>
                <a:ext cx="21242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1.4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𝝈</m:t>
                    </m:r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below SM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90C4EC2-4A6F-4A60-B8C5-5CAF35B0A9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5032" y="5314890"/>
                <a:ext cx="2124299" cy="400110"/>
              </a:xfrm>
              <a:prstGeom prst="rect">
                <a:avLst/>
              </a:prstGeom>
              <a:blipFill>
                <a:blip r:embed="rId15"/>
                <a:stretch>
                  <a:fillRect l="-3161" t="-7576" r="-201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7BA15D40-4B64-4974-8951-0E10716A9F8A}"/>
                  </a:ext>
                </a:extLst>
              </p:cNvPr>
              <p:cNvSpPr/>
              <p:nvPr/>
            </p:nvSpPr>
            <p:spPr>
              <a:xfrm>
                <a:off x="8763000" y="1447800"/>
                <a:ext cx="212429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(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1.0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𝝈</m:t>
                    </m:r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below SM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7BA15D40-4B64-4974-8951-0E10716A9F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1447800"/>
                <a:ext cx="2124299" cy="400110"/>
              </a:xfrm>
              <a:prstGeom prst="rect">
                <a:avLst/>
              </a:prstGeom>
              <a:blipFill>
                <a:blip r:embed="rId16"/>
                <a:stretch>
                  <a:fillRect l="-3161" t="-7692" r="-201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145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20" grpId="0" animBg="1"/>
      <p:bldP spid="21" grpId="0" animBg="1"/>
      <p:bldP spid="23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74826" y="44624"/>
            <a:ext cx="7921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黑体"/>
                <a:cs typeface="Helvetica" charset="0"/>
              </a:rPr>
              <a:t>More rare decays (1)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黑体"/>
              <a:ea typeface="黑体"/>
              <a:cs typeface="黑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7631A9AC-DD7C-4D9F-847E-5248B41F2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848" y="1131546"/>
                <a:ext cx="4377952" cy="468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sz="2000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</m:t>
                        </m:r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𝒔</m:t>
                        </m:r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)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2000" b="1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𝝁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𝝁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𝝁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𝝁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b="1" dirty="0">
                  <a:solidFill>
                    <a:srgbClr val="2D2BCC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7631A9AC-DD7C-4D9F-847E-5248B41F2B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9848" y="1131546"/>
                <a:ext cx="4377952" cy="468654"/>
              </a:xfrm>
              <a:prstGeom prst="rect">
                <a:avLst/>
              </a:prstGeom>
              <a:blipFill>
                <a:blip r:embed="rId3"/>
                <a:stretch>
                  <a:fillRect l="-1252" t="-2597" b="-1298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19953F47-FFFA-498B-A3F0-453A397E7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28</a:t>
            </a:fld>
            <a:endParaRPr lang="en-US" altLang="en-US" dirty="0">
              <a:latin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2BF80FF-8A23-4440-A47A-88A730F3D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990600"/>
            <a:ext cx="5791200" cy="2071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9D38AC10-DB5D-4742-8A2F-6F2D37916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3610982"/>
                <a:ext cx="4377952" cy="427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sz="2000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Photon polarization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b="1" i="0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000" b="1" i="0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2000" b="1" i="0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2000" b="1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1" i="0" smtClean="0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𝚲</m:t>
                    </m:r>
                    <m:r>
                      <a:rPr lang="en-US" altLang="zh-CN" sz="2000" b="1" i="1" smtClean="0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𝜸</m:t>
                    </m:r>
                  </m:oMath>
                </a14:m>
                <a:endParaRPr lang="en-US" altLang="zh-CN" sz="2000" b="1" dirty="0">
                  <a:solidFill>
                    <a:srgbClr val="2D2BCC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9D38AC10-DB5D-4742-8A2F-6F2D379168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3610982"/>
                <a:ext cx="4377952" cy="427618"/>
              </a:xfrm>
              <a:prstGeom prst="rect">
                <a:avLst/>
              </a:prstGeom>
              <a:blipFill>
                <a:blip r:embed="rId5"/>
                <a:stretch>
                  <a:fillRect l="-1253" t="-1408" b="-2253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7D24F49-4223-4377-9E5E-3434F49994E6}"/>
              </a:ext>
            </a:extLst>
          </p:cNvPr>
          <p:cNvSpPr/>
          <p:nvPr/>
        </p:nvSpPr>
        <p:spPr bwMode="auto">
          <a:xfrm>
            <a:off x="76200" y="685800"/>
            <a:ext cx="2016224" cy="40709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arXiv:2111.11339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584EF39E-6F3A-44B3-B954-5811B6EFCFC3}"/>
                  </a:ext>
                </a:extLst>
              </p:cNvPr>
              <p:cNvSpPr/>
              <p:nvPr/>
            </p:nvSpPr>
            <p:spPr>
              <a:xfrm>
                <a:off x="914400" y="5507006"/>
                <a:ext cx="4648200" cy="436594"/>
              </a:xfrm>
              <a:prstGeom prst="rect">
                <a:avLst/>
              </a:prstGeom>
              <a:solidFill>
                <a:srgbClr val="C2FFF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 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 </m:t>
                      </m:r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𝛾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0.82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−0.26 −0.13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+0.17+0.04</m:t>
                          </m:r>
                        </m:sup>
                      </m:sSubSup>
                    </m:oMath>
                  </m:oMathPara>
                </a14:m>
                <a:endParaRPr lang="en-US" altLang="zh-CN" sz="2000" i="1" dirty="0">
                  <a:solidFill>
                    <a:srgbClr val="FF0000"/>
                  </a:solidFill>
                  <a:latin typeface="Cambria Math" panose="02040503050406030204" pitchFamily="18" charset="0"/>
                  <a:cs typeface="Helvetica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584EF39E-6F3A-44B3-B954-5811B6EFCF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507006"/>
                <a:ext cx="4648200" cy="436594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89973894-857C-4647-82CE-BE40F13C3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3650617"/>
            <a:ext cx="5562600" cy="23111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477698-4D92-4EE8-B67D-C7BD54F65146}"/>
                  </a:ext>
                </a:extLst>
              </p:cNvPr>
              <p:cNvSpPr/>
              <p:nvPr/>
            </p:nvSpPr>
            <p:spPr>
              <a:xfrm>
                <a:off x="1600200" y="4114347"/>
                <a:ext cx="3352800" cy="7624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 </m:t>
                      </m:r>
                      <m:f>
                        <m:f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Γ</m:t>
                          </m:r>
                        </m:num>
                        <m:den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𝑑𝑐𝑜𝑠</m:t>
                          </m:r>
                          <m:sSub>
                            <m:sSubPr>
                              <m:ctrlPr>
                                <a:rPr lang="en-US" altLang="zh-CN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∝1−</m:t>
                      </m:r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Λ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𝛾</m:t>
                          </m:r>
                        </m:sub>
                      </m:sSub>
                      <m:func>
                        <m:func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𝑝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altLang="zh-CN" sz="2000" i="1" dirty="0">
                  <a:solidFill>
                    <a:srgbClr val="FF0000"/>
                  </a:solidFill>
                  <a:latin typeface="Cambria Math" panose="02040503050406030204" pitchFamily="18" charset="0"/>
                  <a:cs typeface="Helvetica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477698-4D92-4EE8-B67D-C7BD54F651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114347"/>
                <a:ext cx="3352800" cy="7624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">
                <a:extLst>
                  <a:ext uri="{FF2B5EF4-FFF2-40B4-BE49-F238E27FC236}">
                    <a16:creationId xmlns:a16="http://schemas.microsoft.com/office/drawing/2014/main" id="{F03E6C1A-62E4-4484-899E-F42B797A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400" y="4876800"/>
                <a:ext cx="3276600" cy="424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SM prediction: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b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𝜆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𝛾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/>
                      </a:rPr>
                      <m:t>≈1</m:t>
                    </m:r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矩形 2">
                <a:extLst>
                  <a:ext uri="{FF2B5EF4-FFF2-40B4-BE49-F238E27FC236}">
                    <a16:creationId xmlns:a16="http://schemas.microsoft.com/office/drawing/2014/main" id="{F03E6C1A-62E4-4484-899E-F42B797AC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6400" y="4876800"/>
                <a:ext cx="3276600" cy="424603"/>
              </a:xfrm>
              <a:prstGeom prst="rect">
                <a:avLst/>
              </a:prstGeom>
              <a:blipFill>
                <a:blip r:embed="rId9"/>
                <a:stretch>
                  <a:fillRect l="-1859" t="-7143" b="-1857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0375F6A-6D61-4B6B-95FA-6AC332CF9D1F}"/>
              </a:ext>
            </a:extLst>
          </p:cNvPr>
          <p:cNvSpPr/>
          <p:nvPr/>
        </p:nvSpPr>
        <p:spPr bwMode="auto">
          <a:xfrm>
            <a:off x="76200" y="3276600"/>
            <a:ext cx="2016224" cy="40709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arXiv:2111.10194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97BEDFF0-AFE3-45CD-9BA9-EAD9A42CD102}"/>
                  </a:ext>
                </a:extLst>
              </p:cNvPr>
              <p:cNvSpPr/>
              <p:nvPr/>
            </p:nvSpPr>
            <p:spPr>
              <a:xfrm>
                <a:off x="533400" y="1879861"/>
                <a:ext cx="5334000" cy="787139"/>
              </a:xfrm>
              <a:prstGeom prst="rect">
                <a:avLst/>
              </a:prstGeom>
              <a:solidFill>
                <a:srgbClr val="C2FFF0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B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𝑠</m:t>
                            </m:r>
                          </m:sub>
                          <m:sup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&lt;8.6×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altLang="zh-CN" sz="2000" b="0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Helvetica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Helvetica"/>
                  </a:rPr>
                  <a:t>at 90% CL</a:t>
                </a:r>
                <a:endParaRPr lang="en-US" altLang="zh-CN" sz="2000" i="1" dirty="0">
                  <a:solidFill>
                    <a:srgbClr val="FF0000"/>
                  </a:solidFill>
                  <a:latin typeface="Cambria Math" panose="02040503050406030204" pitchFamily="18" charset="0"/>
                  <a:cs typeface="Helvetica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B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&lt;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1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8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altLang="zh-CN" sz="2000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Helvetica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Helvetica"/>
                  </a:rPr>
                  <a:t>at 90% CL</a:t>
                </a:r>
                <a:endParaRPr lang="en-US" altLang="zh-CN" sz="2000" i="1" dirty="0">
                  <a:solidFill>
                    <a:srgbClr val="FF0000"/>
                  </a:solidFill>
                  <a:latin typeface="Cambria Math" panose="02040503050406030204" pitchFamily="18" charset="0"/>
                  <a:cs typeface="Helvetica"/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97BEDFF0-AFE3-45CD-9BA9-EAD9A42CD1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79861"/>
                <a:ext cx="5334000" cy="787139"/>
              </a:xfrm>
              <a:prstGeom prst="rect">
                <a:avLst/>
              </a:prstGeom>
              <a:blipFill>
                <a:blip r:embed="rId10"/>
                <a:stretch>
                  <a:fillRect t="-2308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853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74826" y="44624"/>
            <a:ext cx="7921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黑体"/>
                <a:cs typeface="Helvetica" charset="0"/>
              </a:rPr>
              <a:t>More rare decays (2)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黑体"/>
              <a:ea typeface="黑体"/>
              <a:cs typeface="黑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7631A9AC-DD7C-4D9F-847E-5248B41F2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848" y="1707549"/>
                <a:ext cx="5673352" cy="407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sz="2000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Search for annihilation 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p>
                    <m:r>
                      <a:rPr lang="en-US" altLang="zh-CN" sz="2000" b="1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𝑱</m:t>
                    </m:r>
                    <m:r>
                      <a:rPr lang="en-US" altLang="zh-CN" sz="2000" b="1" i="1" smtClean="0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/</m:t>
                    </m:r>
                    <m:r>
                      <a:rPr lang="en-US" altLang="zh-CN" sz="2000" b="1" i="1" smtClean="0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𝝍𝝓</m:t>
                    </m:r>
                  </m:oMath>
                </a14:m>
                <a:endParaRPr lang="en-US" altLang="zh-CN" sz="2000" b="1" dirty="0">
                  <a:solidFill>
                    <a:srgbClr val="2D2BCC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7631A9AC-DD7C-4D9F-847E-5248B41F2B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9848" y="1707549"/>
                <a:ext cx="5673352" cy="407099"/>
              </a:xfrm>
              <a:prstGeom prst="rect">
                <a:avLst/>
              </a:prstGeom>
              <a:blipFill>
                <a:blip r:embed="rId3"/>
                <a:stretch>
                  <a:fillRect l="-967" t="-4478" b="-2686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19953F47-FFFA-498B-A3F0-453A397E7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29</a:t>
            </a:fld>
            <a:endParaRPr lang="en-US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26CE11E5-A6FC-410B-BABB-8B7ECB9E0988}"/>
                  </a:ext>
                </a:extLst>
              </p:cNvPr>
              <p:cNvSpPr/>
              <p:nvPr/>
            </p:nvSpPr>
            <p:spPr>
              <a:xfrm>
                <a:off x="838200" y="2379664"/>
                <a:ext cx="5334000" cy="439736"/>
              </a:xfrm>
              <a:prstGeom prst="rect">
                <a:avLst/>
              </a:prstGeom>
              <a:solidFill>
                <a:srgbClr val="C2FFF0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B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→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𝐽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/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𝜓𝜙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&lt;1.1×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altLang="zh-CN" sz="2000" b="0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Helvetica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Helvetica"/>
                  </a:rPr>
                  <a:t>at 90% CL</a:t>
                </a:r>
                <a:endParaRPr lang="en-US" altLang="zh-CN" sz="2000" i="1" dirty="0">
                  <a:solidFill>
                    <a:srgbClr val="FF0000"/>
                  </a:solidFill>
                  <a:latin typeface="Cambria Math" panose="02040503050406030204" pitchFamily="18" charset="0"/>
                  <a:cs typeface="Helvetica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26CE11E5-A6FC-410B-BABB-8B7ECB9E09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379664"/>
                <a:ext cx="5334000" cy="439736"/>
              </a:xfrm>
              <a:prstGeom prst="rect">
                <a:avLst/>
              </a:prstGeom>
              <a:blipFill>
                <a:blip r:embed="rId4"/>
                <a:stretch>
                  <a:fillRect t="-4110" b="-16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9D38AC10-DB5D-4742-8A2F-6F2D37916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4359904"/>
                <a:ext cx="5673352" cy="407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sz="2000" b="1" dirty="0">
                    <a:solidFill>
                      <a:srgbClr val="2D2BCC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Search for annihilation 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0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p>
                    <m:r>
                      <a:rPr lang="en-US" altLang="zh-CN" sz="2000" b="1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rgbClr val="2D2BCC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𝝓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𝝁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𝝁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2D2BCC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b="1" dirty="0">
                  <a:solidFill>
                    <a:srgbClr val="2D2BCC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9D38AC10-DB5D-4742-8A2F-6F2D379168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4359904"/>
                <a:ext cx="5673352" cy="407099"/>
              </a:xfrm>
              <a:prstGeom prst="rect">
                <a:avLst/>
              </a:prstGeom>
              <a:blipFill>
                <a:blip r:embed="rId5"/>
                <a:stretch>
                  <a:fillRect l="-967" t="-4478" b="-2686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7D24F49-4223-4377-9E5E-3434F49994E6}"/>
              </a:ext>
            </a:extLst>
          </p:cNvPr>
          <p:cNvSpPr/>
          <p:nvPr/>
        </p:nvSpPr>
        <p:spPr bwMode="auto">
          <a:xfrm>
            <a:off x="76200" y="1269301"/>
            <a:ext cx="2016224" cy="40709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CPC 45 (2021) 043001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0375F6A-6D61-4B6B-95FA-6AC332CF9D1F}"/>
              </a:ext>
            </a:extLst>
          </p:cNvPr>
          <p:cNvSpPr/>
          <p:nvPr/>
        </p:nvSpPr>
        <p:spPr bwMode="auto">
          <a:xfrm>
            <a:off x="76200" y="3928803"/>
            <a:ext cx="2016224" cy="40709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LHCb-PAPER-2021-042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11B45D3-CDA0-4176-A9AC-64A514039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271" y="3933825"/>
            <a:ext cx="3457129" cy="2210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F0BC73D-156A-41EE-AB75-01B666159AB9}"/>
                  </a:ext>
                </a:extLst>
              </p:cNvPr>
              <p:cNvSpPr/>
              <p:nvPr/>
            </p:nvSpPr>
            <p:spPr>
              <a:xfrm>
                <a:off x="838200" y="4970464"/>
                <a:ext cx="5334000" cy="439736"/>
              </a:xfrm>
              <a:prstGeom prst="rect">
                <a:avLst/>
              </a:prstGeom>
              <a:solidFill>
                <a:srgbClr val="C2FFF0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B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→</m:t>
                        </m:r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𝜙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Helvetica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/>
                      </a:rPr>
                      <m:t>&lt;3.2×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en-US" altLang="zh-CN" sz="2000" b="0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Helvetica"/>
                  </a:rPr>
                  <a:t> </a:t>
                </a:r>
                <a:r>
                  <a:rPr lang="en-US" altLang="zh-CN" sz="2000" b="0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Helvetica"/>
                  </a:rPr>
                  <a:t>at 90% CL</a:t>
                </a: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F0BC73D-156A-41EE-AB75-01B666159A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970464"/>
                <a:ext cx="5334000" cy="439736"/>
              </a:xfrm>
              <a:prstGeom prst="rect">
                <a:avLst/>
              </a:prstGeom>
              <a:blipFill>
                <a:blip r:embed="rId7"/>
                <a:stretch>
                  <a:fillRect t="-4110" b="-16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CAEE4633-3675-4660-9100-75B1A025C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0916" y="980331"/>
            <a:ext cx="3500484" cy="2372469"/>
          </a:xfrm>
          <a:prstGeom prst="rect">
            <a:avLst/>
          </a:prstGeom>
        </p:spPr>
      </p:pic>
      <p:sp>
        <p:nvSpPr>
          <p:cNvPr id="17" name="矩形 15">
            <a:extLst>
              <a:ext uri="{FF2B5EF4-FFF2-40B4-BE49-F238E27FC236}">
                <a16:creationId xmlns:a16="http://schemas.microsoft.com/office/drawing/2014/main" id="{C076E691-28B2-40AB-9F61-28F49885D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697468"/>
            <a:ext cx="396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SzPct val="70000"/>
            </a:pPr>
            <a:r>
              <a:rPr lang="en-US" altLang="zh-CN" b="1" dirty="0">
                <a:latin typeface="Helvetica" charset="0"/>
                <a:cs typeface="Helvetica" charset="0"/>
              </a:rPr>
              <a:t>(by LHCb-China</a:t>
            </a:r>
            <a:r>
              <a:rPr lang="zh-CN" altLang="en-US" b="1" dirty="0">
                <a:latin typeface="Helvetica" charset="0"/>
                <a:cs typeface="Helvetica" charset="0"/>
              </a:rPr>
              <a:t> </a:t>
            </a:r>
            <a:r>
              <a:rPr lang="en-US" altLang="zh-CN" b="1" dirty="0">
                <a:latin typeface="Helvetica" charset="0"/>
                <a:cs typeface="Helvetica" charset="0"/>
              </a:rPr>
              <a:t>members)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F38C9D2F-F355-4802-89F8-C32D3969D76F}"/>
              </a:ext>
            </a:extLst>
          </p:cNvPr>
          <p:cNvSpPr/>
          <p:nvPr/>
        </p:nvSpPr>
        <p:spPr bwMode="auto">
          <a:xfrm>
            <a:off x="9144000" y="5410200"/>
            <a:ext cx="3810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DD142207-7FCC-4BB7-BBF3-D767957E4FDF}"/>
              </a:ext>
            </a:extLst>
          </p:cNvPr>
          <p:cNvCxnSpPr>
            <a:cxnSpLocks/>
          </p:cNvCxnSpPr>
          <p:nvPr/>
        </p:nvCxnSpPr>
        <p:spPr bwMode="auto">
          <a:xfrm flipV="1">
            <a:off x="7924800" y="2895600"/>
            <a:ext cx="1219200" cy="4572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11558B5-12DC-4F7D-9706-755397473CFF}"/>
                  </a:ext>
                </a:extLst>
              </p:cNvPr>
              <p:cNvSpPr txBox="1"/>
              <p:nvPr/>
            </p:nvSpPr>
            <p:spPr>
              <a:xfrm>
                <a:off x="7162800" y="3124200"/>
                <a:ext cx="7503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2.8</m:t>
                      </m:r>
                      <m:r>
                        <a:rPr lang="en-US" sz="2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11558B5-12DC-4F7D-9706-755397473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124200"/>
                <a:ext cx="75039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5F035216-27CA-49E8-BC1C-4731716BFC60}"/>
              </a:ext>
            </a:extLst>
          </p:cNvPr>
          <p:cNvSpPr txBox="1"/>
          <p:nvPr/>
        </p:nvSpPr>
        <p:spPr>
          <a:xfrm>
            <a:off x="7924800" y="6076890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 signal</a:t>
            </a:r>
          </a:p>
        </p:txBody>
      </p:sp>
    </p:spTree>
    <p:extLst>
      <p:ext uri="{BB962C8B-B14F-4D97-AF65-F5344CB8AC3E}">
        <p14:creationId xmlns:p14="http://schemas.microsoft.com/office/powerpoint/2010/main" val="35600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1D15A5B-2BD0-4BB2-AEC4-3DF9B9AD62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9275" b="8864"/>
          <a:stretch/>
        </p:blipFill>
        <p:spPr>
          <a:xfrm>
            <a:off x="5498797" y="1155861"/>
            <a:ext cx="5494193" cy="349195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9699167-81D5-4DF3-8E0E-DAD4BCFC2689}"/>
              </a:ext>
            </a:extLst>
          </p:cNvPr>
          <p:cNvGrpSpPr/>
          <p:nvPr/>
        </p:nvGrpSpPr>
        <p:grpSpPr>
          <a:xfrm>
            <a:off x="6104165" y="1795170"/>
            <a:ext cx="4944835" cy="3157830"/>
            <a:chOff x="1106041" y="2041071"/>
            <a:chExt cx="6593113" cy="4210440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280547F6-F81D-4276-8DE0-8AA6D440988B}"/>
                </a:ext>
              </a:extLst>
            </p:cNvPr>
            <p:cNvGrpSpPr/>
            <p:nvPr/>
          </p:nvGrpSpPr>
          <p:grpSpPr>
            <a:xfrm>
              <a:off x="1208312" y="2041071"/>
              <a:ext cx="6373590" cy="3818516"/>
              <a:chOff x="1170211" y="2041071"/>
              <a:chExt cx="6373590" cy="3818516"/>
            </a:xfrm>
          </p:grpSpPr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812EA853-A230-40F2-A428-DC505404601C}"/>
                  </a:ext>
                </a:extLst>
              </p:cNvPr>
              <p:cNvCxnSpPr/>
              <p:nvPr/>
            </p:nvCxnSpPr>
            <p:spPr>
              <a:xfrm>
                <a:off x="3200400" y="3336471"/>
                <a:ext cx="0" cy="2467382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CA23DF5C-DD39-43C9-A2DB-8BCF4BD8C8E4}"/>
                  </a:ext>
                </a:extLst>
              </p:cNvPr>
              <p:cNvCxnSpPr/>
              <p:nvPr/>
            </p:nvCxnSpPr>
            <p:spPr>
              <a:xfrm>
                <a:off x="1170211" y="3298370"/>
                <a:ext cx="0" cy="2561217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D4779F1C-D987-49FD-8AF5-F703238FD012}"/>
                  </a:ext>
                </a:extLst>
              </p:cNvPr>
              <p:cNvCxnSpPr/>
              <p:nvPr/>
            </p:nvCxnSpPr>
            <p:spPr>
              <a:xfrm flipH="1">
                <a:off x="4669971" y="2041071"/>
                <a:ext cx="1" cy="3762782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93BBFE75-EB2B-430F-801F-4C2145D1BF9C}"/>
                  </a:ext>
                </a:extLst>
              </p:cNvPr>
              <p:cNvCxnSpPr/>
              <p:nvPr/>
            </p:nvCxnSpPr>
            <p:spPr>
              <a:xfrm flipH="1">
                <a:off x="7543800" y="2041071"/>
                <a:ext cx="1" cy="3762782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3A0BD47D-B4EE-4A0B-9520-5B5070DB8641}"/>
                  </a:ext>
                </a:extLst>
              </p:cNvPr>
              <p:cNvCxnSpPr/>
              <p:nvPr/>
            </p:nvCxnSpPr>
            <p:spPr>
              <a:xfrm>
                <a:off x="1182618" y="4305300"/>
                <a:ext cx="1992970" cy="0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矩形 15">
                    <a:extLst>
                      <a:ext uri="{FF2B5EF4-FFF2-40B4-BE49-F238E27FC236}">
                        <a16:creationId xmlns:a16="http://schemas.microsoft.com/office/drawing/2014/main" id="{2949DB31-09CA-4C2C-B1EF-27D08DB6091C}"/>
                      </a:ext>
                    </a:extLst>
                  </p:cNvPr>
                  <p:cNvSpPr/>
                  <p:nvPr/>
                </p:nvSpPr>
                <p:spPr>
                  <a:xfrm rot="19208140">
                    <a:off x="1289906" y="3851011"/>
                    <a:ext cx="2031925" cy="683435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19050">
                    <a:solidFill>
                      <a:srgbClr val="0000FF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kumimoji="1" lang="en-US" altLang="zh-CN" sz="1350" b="1" dirty="0">
                        <a:solidFill>
                          <a:srgbClr val="0000F6"/>
                        </a:solidFill>
                        <a:ea typeface="Times New Roman" charset="0"/>
                        <a:cs typeface="Times New Roman" charset="0"/>
                      </a:rPr>
                      <a:t>Run 1 (2010-12)</a:t>
                    </a:r>
                  </a:p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r>
                          <a:rPr kumimoji="1" lang="en-US" altLang="zh-CN" sz="1350" b="1" i="1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𝟑</m:t>
                        </m:r>
                        <m:r>
                          <a:rPr kumimoji="1" lang="en-US" altLang="zh-CN" sz="1350" b="1" i="1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a:rPr kumimoji="1" lang="en-US" altLang="zh-CN" sz="1350" b="1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𝐟</m:t>
                        </m:r>
                        <m:sSup>
                          <m:sSupPr>
                            <m:ctrlPr>
                              <a:rPr kumimoji="1" lang="en-US" altLang="zh-CN" sz="1350" b="1" i="1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350" b="1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𝐛</m:t>
                            </m:r>
                          </m:e>
                          <m:sup>
                            <m:r>
                              <a:rPr kumimoji="1" lang="en-US" altLang="zh-CN" sz="1350" b="1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r>
                              <a:rPr kumimoji="1" lang="en-US" altLang="zh-CN" sz="1350" b="1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𝟏</m:t>
                            </m:r>
                          </m:sup>
                        </m:sSup>
                      </m:oMath>
                    </a14:m>
                    <a:r>
                      <a:rPr kumimoji="1" lang="en-US" altLang="zh-CN" sz="1350" b="1" dirty="0">
                        <a:solidFill>
                          <a:srgbClr val="0000F6"/>
                        </a:solidFill>
                        <a:ea typeface="Times New Roman" charset="0"/>
                        <a:cs typeface="Times New Roman" charset="0"/>
                      </a:rPr>
                      <a:t> at 7/8 </a:t>
                    </a:r>
                    <a:r>
                      <a:rPr kumimoji="1" lang="en-US" altLang="zh-CN" sz="1350" b="1" dirty="0" err="1">
                        <a:solidFill>
                          <a:srgbClr val="0000F6"/>
                        </a:solidFill>
                        <a:ea typeface="Times New Roman" charset="0"/>
                        <a:cs typeface="Times New Roman" charset="0"/>
                      </a:rPr>
                      <a:t>TeV</a:t>
                    </a:r>
                    <a:endParaRPr kumimoji="1" lang="en-US" altLang="zh-CN" sz="1350" b="1" dirty="0">
                      <a:solidFill>
                        <a:srgbClr val="0000F6"/>
                      </a:solidFill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16" name="矩形 15">
                    <a:extLst>
                      <a:ext uri="{FF2B5EF4-FFF2-40B4-BE49-F238E27FC236}">
                        <a16:creationId xmlns:a16="http://schemas.microsoft.com/office/drawing/2014/main" id="{2949DB31-09CA-4C2C-B1EF-27D08DB6091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208140">
                    <a:off x="1289906" y="3851011"/>
                    <a:ext cx="2031925" cy="68343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00"/>
                    </a:stretch>
                  </a:blipFill>
                  <a:ln w="19050">
                    <a:solidFill>
                      <a:srgbClr val="0000FF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43497192-50C5-413F-AAC7-607691C816E1}"/>
                  </a:ext>
                </a:extLst>
              </p:cNvPr>
              <p:cNvCxnSpPr/>
              <p:nvPr/>
            </p:nvCxnSpPr>
            <p:spPr>
              <a:xfrm flipV="1">
                <a:off x="4654782" y="4893129"/>
                <a:ext cx="2884457" cy="10885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矩形 17">
                    <a:extLst>
                      <a:ext uri="{FF2B5EF4-FFF2-40B4-BE49-F238E27FC236}">
                        <a16:creationId xmlns:a16="http://schemas.microsoft.com/office/drawing/2014/main" id="{1F7D29DD-8E42-4CA9-B819-0FCFD72500CF}"/>
                      </a:ext>
                    </a:extLst>
                  </p:cNvPr>
                  <p:cNvSpPr/>
                  <p:nvPr/>
                </p:nvSpPr>
                <p:spPr>
                  <a:xfrm rot="19208140">
                    <a:off x="5302784" y="4296370"/>
                    <a:ext cx="2228485" cy="745675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19050">
                    <a:solidFill>
                      <a:srgbClr val="0000FF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kumimoji="1" lang="en-US" altLang="zh-CN" sz="1500" b="1" dirty="0">
                        <a:solidFill>
                          <a:srgbClr val="0000F6"/>
                        </a:solidFill>
                        <a:ea typeface="Times New Roman" charset="0"/>
                        <a:cs typeface="Times New Roman" charset="0"/>
                      </a:rPr>
                      <a:t>Run 2 (2015-18)</a:t>
                    </a:r>
                  </a:p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r>
                          <a:rPr kumimoji="1" lang="en-US" altLang="zh-CN" sz="1500" b="1" i="1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𝟔</m:t>
                        </m:r>
                        <m:r>
                          <a:rPr kumimoji="1" lang="en-US" altLang="zh-CN" sz="1500" b="1" i="1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a:rPr kumimoji="1" lang="en-US" altLang="zh-CN" sz="1500" b="1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𝐟</m:t>
                        </m:r>
                        <m:sSup>
                          <m:sSupPr>
                            <m:ctrlPr>
                              <a:rPr kumimoji="1" lang="en-US" altLang="zh-CN" sz="1500" b="1" i="1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500" b="1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𝐛</m:t>
                            </m:r>
                          </m:e>
                          <m:sup>
                            <m:r>
                              <a:rPr kumimoji="1" lang="en-US" altLang="zh-CN" sz="1500" b="1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r>
                              <a:rPr kumimoji="1" lang="en-US" altLang="zh-CN" sz="1500" b="1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𝟏</m:t>
                            </m:r>
                          </m:sup>
                        </m:sSup>
                      </m:oMath>
                    </a14:m>
                    <a:r>
                      <a:rPr kumimoji="1" lang="en-US" altLang="zh-CN" sz="1500" b="1" dirty="0">
                        <a:solidFill>
                          <a:srgbClr val="0000F6"/>
                        </a:solidFill>
                        <a:ea typeface="Times New Roman" charset="0"/>
                        <a:cs typeface="Times New Roman" charset="0"/>
                      </a:rPr>
                      <a:t> at 13 </a:t>
                    </a:r>
                    <a:r>
                      <a:rPr kumimoji="1" lang="en-US" altLang="zh-CN" sz="1500" b="1" dirty="0" err="1">
                        <a:solidFill>
                          <a:srgbClr val="0000F6"/>
                        </a:solidFill>
                        <a:ea typeface="Times New Roman" charset="0"/>
                        <a:cs typeface="Times New Roman" charset="0"/>
                      </a:rPr>
                      <a:t>TeV</a:t>
                    </a:r>
                    <a:endParaRPr kumimoji="1" lang="en-US" altLang="zh-CN" sz="1500" b="1" dirty="0">
                      <a:solidFill>
                        <a:srgbClr val="0000F6"/>
                      </a:solidFill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18" name="矩形 17">
                    <a:extLst>
                      <a:ext uri="{FF2B5EF4-FFF2-40B4-BE49-F238E27FC236}">
                        <a16:creationId xmlns:a16="http://schemas.microsoft.com/office/drawing/2014/main" id="{1F7D29DD-8E42-4CA9-B819-0FCFD72500C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208140">
                    <a:off x="5302784" y="4296370"/>
                    <a:ext cx="2228485" cy="74567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99"/>
                    </a:stretch>
                  </a:blipFill>
                  <a:ln w="19050">
                    <a:solidFill>
                      <a:srgbClr val="0000FF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C52A0471-9684-46F2-953A-B2081E458F9E}"/>
                  </a:ext>
                </a:extLst>
              </p:cNvPr>
              <p:cNvCxnSpPr/>
              <p:nvPr/>
            </p:nvCxnSpPr>
            <p:spPr>
              <a:xfrm flipV="1">
                <a:off x="3232630" y="4599013"/>
                <a:ext cx="1432028" cy="1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342675B-FB00-47AA-A98B-38C94FD38366}"/>
                  </a:ext>
                </a:extLst>
              </p:cNvPr>
              <p:cNvSpPr/>
              <p:nvPr/>
            </p:nvSpPr>
            <p:spPr>
              <a:xfrm rot="19208140">
                <a:off x="3550352" y="4277102"/>
                <a:ext cx="937987" cy="5539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zh-CN" sz="2100" b="1" dirty="0">
                    <a:solidFill>
                      <a:srgbClr val="0000F6"/>
                    </a:solidFill>
                    <a:ea typeface="Times New Roman" charset="0"/>
                    <a:cs typeface="Times New Roman" charset="0"/>
                  </a:rPr>
                  <a:t>LS1</a:t>
                </a:r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294A3E9-20B0-4894-9BA9-77B461CC2CFB}"/>
                </a:ext>
              </a:extLst>
            </p:cNvPr>
            <p:cNvSpPr txBox="1"/>
            <p:nvPr/>
          </p:nvSpPr>
          <p:spPr>
            <a:xfrm>
              <a:off x="1106041" y="5851402"/>
              <a:ext cx="6593113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350" b="1" dirty="0">
                  <a:solidFill>
                    <a:srgbClr val="0000FF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2010    2011   2012   </a:t>
              </a:r>
              <a:r>
                <a:rPr lang="en-US" altLang="zh-CN" sz="1350" b="1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2013   2014    </a:t>
              </a:r>
              <a:r>
                <a:rPr lang="en-US" altLang="zh-CN" sz="1350" b="1" dirty="0">
                  <a:solidFill>
                    <a:srgbClr val="FF0000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2015   2016    2017    2018</a:t>
              </a:r>
              <a:endParaRPr lang="zh-CN" altLang="en-US" sz="135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4BC84D4-9F67-4DA9-B9A5-1F47E0789082}"/>
              </a:ext>
            </a:extLst>
          </p:cNvPr>
          <p:cNvSpPr txBox="1"/>
          <p:nvPr/>
        </p:nvSpPr>
        <p:spPr>
          <a:xfrm>
            <a:off x="6400799" y="937133"/>
            <a:ext cx="46807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latin typeface="Helvetica" charset="0"/>
                <a:cs typeface="Helvetica" charset="0"/>
              </a:rPr>
              <a:t> </a:t>
            </a:r>
            <a:r>
              <a:rPr lang="en-US" altLang="zh-CN" b="1" dirty="0">
                <a:latin typeface="Helvetica" charset="0"/>
                <a:cs typeface="Helvetica" charset="0"/>
              </a:rPr>
              <a:t>Run 1: 3 fb</a:t>
            </a:r>
            <a:r>
              <a:rPr lang="en-US" altLang="zh-CN" b="1" baseline="30000" dirty="0">
                <a:latin typeface="Helvetica" charset="0"/>
                <a:cs typeface="Helvetica" charset="0"/>
              </a:rPr>
              <a:t>-1</a:t>
            </a:r>
            <a:r>
              <a:rPr lang="en-US" altLang="zh-CN" b="1" dirty="0">
                <a:latin typeface="Helvetica" charset="0"/>
                <a:cs typeface="Helvetica" charset="0"/>
              </a:rPr>
              <a:t>, Run 2: 6 fb</a:t>
            </a:r>
            <a:r>
              <a:rPr lang="en-US" altLang="zh-CN" b="1" baseline="30000" dirty="0">
                <a:latin typeface="Helvetica" charset="0"/>
                <a:cs typeface="Helvetica" charset="0"/>
              </a:rPr>
              <a:t>-1</a:t>
            </a:r>
            <a:endParaRPr lang="en-US" altLang="zh-CN" sz="2000" b="1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E453D3C5-EE93-4101-BD86-8F9B266C9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76200"/>
            <a:ext cx="7620000" cy="838199"/>
          </a:xfrm>
        </p:spPr>
        <p:txBody>
          <a:bodyPr>
            <a:normAutofit/>
          </a:bodyPr>
          <a:lstStyle/>
          <a:p>
            <a:r>
              <a:rPr lang="en-US" altLang="zh-CN" dirty="0"/>
              <a:t>LHCb data samples</a:t>
            </a:r>
            <a:endParaRPr lang="en-US" dirty="0"/>
          </a:p>
        </p:txBody>
      </p:sp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98779A73-A2CE-4E16-830F-DA7FBCABD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>
                <a:latin typeface="+mn-lt"/>
              </a:rPr>
              <a:pPr>
                <a:defRPr/>
              </a:pPr>
              <a:t>3</a:t>
            </a:fld>
            <a:endParaRPr lang="en-US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70126F9-5F72-48B0-9476-8FBF007754E8}"/>
                  </a:ext>
                </a:extLst>
              </p:cNvPr>
              <p:cNvSpPr txBox="1"/>
              <p:nvPr/>
            </p:nvSpPr>
            <p:spPr bwMode="auto">
              <a:xfrm>
                <a:off x="2895600" y="5334727"/>
                <a:ext cx="5943600" cy="837473"/>
              </a:xfrm>
              <a:prstGeom prst="rect">
                <a:avLst/>
              </a:prstGeom>
              <a:solidFill>
                <a:srgbClr val="C2FFF0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l">
                  <a:spcAft>
                    <a:spcPts val="600"/>
                  </a:spcAft>
                  <a:buSzPct val="70000"/>
                </a:pPr>
                <a:r>
                  <a:rPr lang="en-US" altLang="zh-CN" sz="2000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Large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production cross sections:</a:t>
                </a:r>
                <a:endParaRPr lang="en-US" altLang="zh-CN" sz="2000" i="1" dirty="0">
                  <a:solidFill>
                    <a:srgbClr val="C00000"/>
                  </a:solidFill>
                  <a:latin typeface="Cambria Math" panose="02040503050406030204" pitchFamily="18" charset="0"/>
                  <a:cs typeface="Helvetica" charset="0"/>
                </a:endParaRPr>
              </a:p>
              <a:p>
                <a:pPr algn="l">
                  <a:spcAft>
                    <a:spcPts val="1200"/>
                  </a:spcAft>
                  <a:buSzPct val="70000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𝜎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𝑏</m:t>
                        </m:r>
                        <m:acc>
                          <m:accPr>
                            <m:chr m:val="̅"/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𝑏</m:t>
                            </m:r>
                          </m:e>
                        </m:acc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𝑋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∼0.5%× </m:t>
                    </m:r>
                    <m:sSubSup>
                      <m:sSub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𝑝𝑝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inelas</m:t>
                        </m:r>
                      </m:sup>
                    </m:sSubSup>
                  </m:oMath>
                </a14:m>
                <a:r>
                  <a:rPr lang="en-US" altLang="zh-CN" sz="2000" i="1" dirty="0">
                    <a:solidFill>
                      <a:schemeClr val="tx1"/>
                    </a:solidFill>
                    <a:latin typeface="Cambria Math" panose="02040503050406030204" pitchFamily="18" charset="0"/>
                    <a:cs typeface="Helvetica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𝜎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d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Helvetica" charset="0"/>
                              </a:rPr>
                              <m:t>𝑐</m:t>
                            </m:r>
                          </m:e>
                        </m:acc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𝑋</m:t>
                        </m:r>
                      </m:e>
                    </m:d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∼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10</m:t>
                    </m:r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%× </m:t>
                    </m:r>
                    <m:sSubSup>
                      <m:sSub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𝑝𝑝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inela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𝑠</m:t>
                        </m:r>
                      </m:sup>
                    </m:sSubSup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70126F9-5F72-48B0-9476-8FBF00775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5600" y="5334727"/>
                <a:ext cx="5943600" cy="837473"/>
              </a:xfrm>
              <a:prstGeom prst="rect">
                <a:avLst/>
              </a:prstGeom>
              <a:blipFill>
                <a:blip r:embed="rId6"/>
                <a:stretch>
                  <a:fillRect l="-921" t="-1429" b="-7143"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46D0ACAB-6C90-4B53-8E7F-4B76E85ED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752600"/>
            <a:ext cx="4203208" cy="2808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15">
                <a:extLst>
                  <a:ext uri="{FF2B5EF4-FFF2-40B4-BE49-F238E27FC236}">
                    <a16:creationId xmlns:a16="http://schemas.microsoft.com/office/drawing/2014/main" id="{F0567741-2663-4E80-B9EF-5FBC916C11DB}"/>
                  </a:ext>
                </a:extLst>
              </p:cNvPr>
              <p:cNvSpPr txBox="1"/>
              <p:nvPr/>
            </p:nvSpPr>
            <p:spPr>
              <a:xfrm>
                <a:off x="457200" y="990600"/>
                <a:ext cx="4953000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>
                    <a:latin typeface="+mj-ea"/>
                    <a:ea typeface="+mj-ea"/>
                  </a:rPr>
                  <a:t>Luminosity levelling 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  <a:ea typeface="+mj-ea"/>
                      </a:rPr>
                      <m:t>𝑳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  <a:ea typeface="+mj-ea"/>
                      </a:rPr>
                      <m:t>∼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  <a:ea typeface="+mj-ea"/>
                      </a:rPr>
                      <m:t>𝟑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  <a:ea typeface="+mj-ea"/>
                      </a:rPr>
                      <m:t>×</m:t>
                    </m:r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en-US" altLang="ja-JP" b="1" i="1" smtClean="0">
                            <a:latin typeface="Cambria Math" panose="02040503050406030204" pitchFamily="18" charset="0"/>
                            <a:ea typeface="+mj-ea"/>
                          </a:rPr>
                          <m:t>𝟏𝟎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  <a:ea typeface="+mj-ea"/>
                          </a:rPr>
                          <m:t>𝟑𝟐</m:t>
                        </m:r>
                      </m:sup>
                    </m:sSup>
                    <m:r>
                      <a:rPr lang="en-US" altLang="ja-JP" b="1" i="1" smtClean="0">
                        <a:latin typeface="Cambria Math" panose="02040503050406030204" pitchFamily="18" charset="0"/>
                        <a:ea typeface="+mj-ea"/>
                      </a:rPr>
                      <m:t>  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  <a:ea typeface="+mj-ea"/>
                      </a:rPr>
                      <m:t>𝐜</m:t>
                    </m:r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en-US" altLang="ja-JP" b="1" i="0" smtClean="0">
                            <a:latin typeface="Cambria Math" panose="02040503050406030204" pitchFamily="18" charset="0"/>
                            <a:ea typeface="+mj-ea"/>
                          </a:rPr>
                          <m:t>𝐦</m:t>
                        </m:r>
                      </m:e>
                      <m:sup>
                        <m:r>
                          <a:rPr lang="en-US" altLang="ja-JP" b="1" i="0" smtClean="0">
                            <a:latin typeface="Cambria Math" panose="02040503050406030204" pitchFamily="18" charset="0"/>
                            <a:ea typeface="+mj-ea"/>
                          </a:rPr>
                          <m:t>−</m:t>
                        </m:r>
                        <m:r>
                          <a:rPr lang="en-US" altLang="ja-JP" b="1" i="0" smtClean="0">
                            <a:latin typeface="Cambria Math" panose="02040503050406030204" pitchFamily="18" charset="0"/>
                            <a:ea typeface="+mj-ea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  <a:ea typeface="+mj-ea"/>
                          </a:rPr>
                        </m:ctrlPr>
                      </m:sSupPr>
                      <m:e>
                        <m:r>
                          <a:rPr lang="en-US" altLang="ja-JP" b="1" i="0" smtClean="0">
                            <a:latin typeface="Cambria Math" panose="02040503050406030204" pitchFamily="18" charset="0"/>
                            <a:ea typeface="+mj-ea"/>
                          </a:rPr>
                          <m:t>𝐬</m:t>
                        </m:r>
                      </m:e>
                      <m:sup>
                        <m:r>
                          <a:rPr lang="en-US" altLang="ja-JP" b="1" i="0" smtClean="0">
                            <a:latin typeface="Cambria Math" panose="02040503050406030204" pitchFamily="18" charset="0"/>
                            <a:ea typeface="+mj-ea"/>
                          </a:rPr>
                          <m:t>−</m:t>
                        </m:r>
                        <m:r>
                          <a:rPr lang="en-US" altLang="ja-JP" b="1" i="0" smtClean="0">
                            <a:latin typeface="Cambria Math" panose="02040503050406030204" pitchFamily="18" charset="0"/>
                            <a:ea typeface="+mj-ea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ja-JP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15">
                <a:extLst>
                  <a:ext uri="{FF2B5EF4-FFF2-40B4-BE49-F238E27FC236}">
                    <a16:creationId xmlns:a16="http://schemas.microsoft.com/office/drawing/2014/main" id="{F0567741-2663-4E80-B9EF-5FBC916C1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90600"/>
                <a:ext cx="4953000" cy="375552"/>
              </a:xfrm>
              <a:prstGeom prst="rect">
                <a:avLst/>
              </a:prstGeom>
              <a:blipFill>
                <a:blip r:embed="rId8"/>
                <a:stretch>
                  <a:fillRect l="-984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4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74826" y="44625"/>
            <a:ext cx="7921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黑体"/>
                <a:cs typeface="Helvetica" panose="020B0604020202020204" pitchFamily="34" charset="0"/>
              </a:rPr>
              <a:t>Summary and prospects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黑体"/>
              <a:ea typeface="黑体"/>
              <a:cs typeface="黑体"/>
            </a:endParaRPr>
          </a:p>
        </p:txBody>
      </p:sp>
      <p:sp>
        <p:nvSpPr>
          <p:cNvPr id="7" name="矩形 2">
            <a:extLst>
              <a:ext uri="{FF2B5EF4-FFF2-40B4-BE49-F238E27FC236}">
                <a16:creationId xmlns:a16="http://schemas.microsoft.com/office/drawing/2014/main" id="{2C967186-E285-422C-B196-604BC1E7F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1" y="836713"/>
            <a:ext cx="9372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There is no sign of CP violation beyond the SM source yet, despite the continuous and  significant improvements on key parameters 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C0E515B-18CA-4C06-A359-446373C4B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30</a:t>
            </a:fld>
            <a:endParaRPr lang="en-US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7DBDA966-86D4-4969-A2FD-5B0253BE3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2020525"/>
                <a:ext cx="9372600" cy="1179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Coherent anomalies are seen in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𝒒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region of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𝒃</m:t>
                    </m:r>
                    <m:r>
                      <a:rPr lang="en-US" altLang="zh-CN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𝒔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𝒍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decays</a:t>
                </a:r>
              </a:p>
              <a:p>
                <a:pPr marL="800100" lvl="1" indent="-3429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𝐾</m:t>
                        </m:r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𝑆</m:t>
                            </m:r>
                          </m:sub>
                        </m:sSub>
                      </m:sub>
                    </m:sSub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&lt;1, </m:t>
                    </m:r>
                    <m:sSubSup>
                      <m:sSub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5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puzzle,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𝑏</m:t>
                        </m:r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→</m:t>
                        </m:r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𝑠</m:t>
                        </m:r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differential rates below SM calculations</a:t>
                </a:r>
                <a:endParaRPr lang="en-US" altLang="zh-CN" sz="2000" b="1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800100" lvl="1" indent="-3429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2000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Plausible scenario: new physics contribution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𝑏</m:t>
                        </m:r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→</m:t>
                        </m:r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𝑠</m:t>
                        </m:r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i="1" dirty="0">
                    <a:solidFill>
                      <a:srgbClr val="C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7DBDA966-86D4-4969-A2FD-5B0253BE3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2020525"/>
                <a:ext cx="9372600" cy="1179875"/>
              </a:xfrm>
              <a:prstGeom prst="rect">
                <a:avLst/>
              </a:prstGeom>
              <a:blipFill>
                <a:blip r:embed="rId3"/>
                <a:stretch>
                  <a:fillRect l="-585" t="-1546" b="-82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1D3AD358-9D81-48C8-8430-5E28190E1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" y="3505200"/>
                <a:ext cx="10134600" cy="1830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Opportunities with Run 3 (20-30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𝐟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𝐛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  <m:r>
                          <a:rPr lang="en-US" altLang="zh-CN" sz="2000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 </a:t>
                </a:r>
              </a:p>
              <a:p>
                <a:pPr marL="800100" lvl="1" indent="-3429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2000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Higher precision in benchmark measurements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𝛾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𝛽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𝑠</m:t>
                        </m:r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/</m:t>
                        </m:r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𝑑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angular distributions  and LFU tests in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𝑏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𝑠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𝑙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𝑙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decays, …</a:t>
                </a:r>
              </a:p>
              <a:p>
                <a:pPr marL="800100" lvl="1" indent="-342900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2000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Wider scope for exploitation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: LFU tests in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𝑏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𝑙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𝑙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decays, CPV in baryon decays, CPV in rare decays,…</a:t>
                </a:r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1D3AD358-9D81-48C8-8430-5E28190E12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3505200"/>
                <a:ext cx="10134600" cy="1830629"/>
              </a:xfrm>
              <a:prstGeom prst="rect">
                <a:avLst/>
              </a:prstGeom>
              <a:blipFill>
                <a:blip r:embed="rId4"/>
                <a:stretch>
                  <a:fillRect l="-541" t="-1000" b="-5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F0E889C0-3C36-47B8-A48A-995B1F4FB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491848"/>
            <a:ext cx="8763000" cy="707886"/>
          </a:xfrm>
          <a:prstGeom prst="rect">
            <a:avLst/>
          </a:prstGeom>
          <a:solidFill>
            <a:srgbClr val="C2FFF0"/>
          </a:solidFill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70000"/>
            </a:pPr>
            <a:r>
              <a:rPr lang="en-US" altLang="zh-CN" sz="2000" b="1" dirty="0">
                <a:solidFill>
                  <a:schemeClr val="tx1"/>
                </a:solidFill>
                <a:latin typeface="Helvetica" charset="0"/>
                <a:cs typeface="Helvetica" charset="0"/>
              </a:rPr>
              <a:t>LHCb-China team </a:t>
            </a:r>
            <a:r>
              <a:rPr lang="en-US" altLang="zh-CN" sz="2000" b="1" dirty="0">
                <a:latin typeface="Helvetica" charset="0"/>
                <a:cs typeface="Helvetica" charset="0"/>
              </a:rPr>
              <a:t>is </a:t>
            </a:r>
            <a:r>
              <a:rPr lang="en-US" altLang="zh-CN" sz="2000" b="1" dirty="0">
                <a:solidFill>
                  <a:schemeClr val="tx1"/>
                </a:solidFill>
                <a:latin typeface="Helvetica" charset="0"/>
                <a:cs typeface="Helvetica" charset="0"/>
              </a:rPr>
              <a:t>currently focusing on CP violation measurements, meanwhile  extending our study to rare decays.</a:t>
            </a:r>
          </a:p>
        </p:txBody>
      </p:sp>
    </p:spTree>
    <p:extLst>
      <p:ext uri="{BB962C8B-B14F-4D97-AF65-F5344CB8AC3E}">
        <p14:creationId xmlns:p14="http://schemas.microsoft.com/office/powerpoint/2010/main" val="400238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171700"/>
            <a:ext cx="7620000" cy="12573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4000" dirty="0"/>
              <a:t>Backup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B7861F-C545-FE49-8AC7-4C7C116D6D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31</a:t>
            </a:fld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581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774826" y="44624"/>
                <a:ext cx="7561535" cy="769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bSupPr>
                        <m:e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(</m:t>
                          </m:r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𝒔</m:t>
                          </m:r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)</m:t>
                          </m:r>
                        </m:sub>
                        <m:sup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𝟎</m:t>
                          </m:r>
                        </m:sup>
                      </m:sSubSup>
                      <m:r>
                        <a:rPr lang="en-US" altLang="zh-CN" sz="3600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mbria Math" panose="02040503050406030204" pitchFamily="18" charset="0"/>
                          <a:ea typeface="黑体"/>
                          <a:cs typeface="黑体"/>
                        </a:rPr>
                        <m:t>→</m:t>
                      </m:r>
                      <m:sSup>
                        <m:sSupPr>
                          <m:ctrlP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pPr>
                        <m:e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𝝁</m:t>
                          </m:r>
                        </m:e>
                        <m:sup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</m:ctrlPr>
                        </m:sSupPr>
                        <m:e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𝝁</m:t>
                          </m:r>
                        </m:e>
                        <m:sup>
                          <m:r>
                            <a:rPr lang="en-US" altLang="zh-CN" sz="3600" b="1" i="1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DDDDDD"/>
                                </a:outerShdw>
                              </a:effectLst>
                              <a:latin typeface="Cambria Math" panose="02040503050406030204" pitchFamily="18" charset="0"/>
                              <a:ea typeface="黑体"/>
                              <a:cs typeface="黑体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826" y="44624"/>
                <a:ext cx="7561535" cy="7696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>
            <a:extLst>
              <a:ext uri="{FF2B5EF4-FFF2-40B4-BE49-F238E27FC236}">
                <a16:creationId xmlns:a16="http://schemas.microsoft.com/office/drawing/2014/main" id="{4E5AE9FB-CD04-4D59-AC36-3519326F183B}"/>
              </a:ext>
            </a:extLst>
          </p:cNvPr>
          <p:cNvSpPr/>
          <p:nvPr/>
        </p:nvSpPr>
        <p:spPr>
          <a:xfrm>
            <a:off x="765447" y="764704"/>
            <a:ext cx="723555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sz="2000" b="1" dirty="0">
                <a:latin typeface="Helvetica"/>
                <a:cs typeface="Helvetica"/>
              </a:rPr>
              <a:t>Very rare, theoretically clean, with high sensitivity to NP</a:t>
            </a:r>
            <a:endParaRPr lang="en-US" altLang="zh-CN" sz="2000" b="1" i="1" dirty="0">
              <a:latin typeface="Cambria Math" panose="02040503050406030204" pitchFamily="18" charset="0"/>
              <a:cs typeface="Helvetic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125D19F-081F-43C8-ACF0-C029FC54A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740" y="764705"/>
            <a:ext cx="3252260" cy="1535901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EF18C09C-52F3-45A3-A855-21FB36DAD80A}"/>
              </a:ext>
            </a:extLst>
          </p:cNvPr>
          <p:cNvSpPr/>
          <p:nvPr/>
        </p:nvSpPr>
        <p:spPr>
          <a:xfrm>
            <a:off x="762000" y="2236802"/>
            <a:ext cx="468052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sz="2000" b="1" dirty="0">
                <a:latin typeface="Helvetica"/>
                <a:cs typeface="Helvetica"/>
              </a:rPr>
              <a:t>More than 30 years of pursuit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39FB0328-98EE-4FA5-87F5-25DC7F26143B}"/>
                  </a:ext>
                </a:extLst>
              </p:cNvPr>
              <p:cNvSpPr/>
              <p:nvPr/>
            </p:nvSpPr>
            <p:spPr>
              <a:xfrm>
                <a:off x="1371600" y="1484784"/>
                <a:ext cx="4032448" cy="6482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B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SM</m:t>
                          </m:r>
                        </m:sup>
                      </m:sSup>
                      <m:d>
                        <m:dPr>
                          <m:ctrlPr>
                            <a:rPr lang="en-US" altLang="zh-CN" sz="16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6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bSupPr>
                            <m:e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6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6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6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160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=</m:t>
                      </m:r>
                      <m:d>
                        <m:dPr>
                          <m:ctrlPr>
                            <a:rPr lang="en-US" altLang="zh-CN" sz="16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r>
                            <a:rPr lang="en-US" altLang="zh-CN" sz="16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3.66±0.14</m:t>
                          </m:r>
                        </m:e>
                      </m:d>
                      <m:r>
                        <a:rPr lang="en-US" altLang="zh-CN" sz="160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×1</m:t>
                      </m:r>
                      <m:sSup>
                        <m:sSupPr>
                          <m:ctrlPr>
                            <a:rPr lang="en-US" altLang="zh-CN" sz="16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pPr>
                        <m:e>
                          <m:r>
                            <a:rPr lang="en-US" altLang="zh-CN" sz="16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0</m:t>
                          </m:r>
                        </m:e>
                        <m:sup>
                          <m:r>
                            <a:rPr lang="en-US" altLang="zh-CN" sz="16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−9</m:t>
                          </m:r>
                        </m:sup>
                      </m:sSup>
                    </m:oMath>
                  </m:oMathPara>
                </a14:m>
                <a:endParaRPr lang="en-US" altLang="zh-CN" sz="1600" dirty="0">
                  <a:solidFill>
                    <a:srgbClr val="0930F1"/>
                  </a:solidFill>
                  <a:latin typeface="Cambria Math" panose="02040503050406030204" pitchFamily="18" charset="0"/>
                  <a:cs typeface="Helvetica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B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16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SM</m:t>
                          </m:r>
                        </m:sup>
                      </m:sSup>
                      <m:d>
                        <m:dPr>
                          <m:ctrlPr>
                            <a:rPr lang="en-US" altLang="zh-CN" sz="16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6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16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6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600" i="1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</m:ctrlPr>
                            </m:sSupPr>
                            <m:e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sz="1600">
                                  <a:solidFill>
                                    <a:srgbClr val="0930F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160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=</m:t>
                      </m:r>
                      <m:d>
                        <m:dPr>
                          <m:ctrlPr>
                            <a:rPr lang="en-US" altLang="zh-CN" sz="16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dPr>
                        <m:e>
                          <m:r>
                            <a:rPr lang="en-US" altLang="zh-CN" sz="16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1.03±0.05</m:t>
                          </m:r>
                        </m:e>
                      </m:d>
                      <m:r>
                        <a:rPr lang="en-US" altLang="zh-CN" sz="1600">
                          <a:solidFill>
                            <a:srgbClr val="0930F1"/>
                          </a:solidFill>
                          <a:latin typeface="Cambria Math" panose="02040503050406030204" pitchFamily="18" charset="0"/>
                          <a:cs typeface="Helvetica"/>
                        </a:rPr>
                        <m:t>×1</m:t>
                      </m:r>
                      <m:sSup>
                        <m:sSupPr>
                          <m:ctrlPr>
                            <a:rPr lang="en-US" altLang="zh-CN" sz="1600" i="1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</m:ctrlPr>
                        </m:sSupPr>
                        <m:e>
                          <m:r>
                            <a:rPr lang="en-US" altLang="zh-CN" sz="16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0</m:t>
                          </m:r>
                        </m:e>
                        <m:sup>
                          <m:r>
                            <a:rPr lang="en-US" altLang="zh-CN" sz="1600">
                              <a:solidFill>
                                <a:srgbClr val="0930F1"/>
                              </a:solidFill>
                              <a:latin typeface="Cambria Math" panose="02040503050406030204" pitchFamily="18" charset="0"/>
                              <a:cs typeface="Helvetica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solidFill>
                    <a:srgbClr val="0930F1"/>
                  </a:solidFill>
                  <a:latin typeface="Cambria Math" panose="02040503050406030204" pitchFamily="18" charset="0"/>
                  <a:cs typeface="Helvetica"/>
                </a:endParaRPr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39FB0328-98EE-4FA5-87F5-25DC7F261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484784"/>
                <a:ext cx="4032448" cy="648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EFB8C935-0F67-4889-B0A5-12441CA44B10}"/>
              </a:ext>
            </a:extLst>
          </p:cNvPr>
          <p:cNvSpPr/>
          <p:nvPr/>
        </p:nvSpPr>
        <p:spPr bwMode="auto">
          <a:xfrm>
            <a:off x="4439816" y="1093830"/>
            <a:ext cx="2680962" cy="39095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200" dirty="0" err="1">
                <a:solidFill>
                  <a:srgbClr val="36990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Beneke</a:t>
            </a:r>
            <a:r>
              <a:rPr lang="en-US" altLang="zh-CN" sz="1200" dirty="0">
                <a:solidFill>
                  <a:srgbClr val="36990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altLang="zh-CN" sz="1200" dirty="0" err="1">
                <a:solidFill>
                  <a:srgbClr val="36990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Bobeth</a:t>
            </a:r>
            <a:r>
              <a:rPr lang="en-US" altLang="zh-CN" sz="1200" dirty="0">
                <a:solidFill>
                  <a:srgbClr val="36990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JHEP 10 (2019 232)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C0234CC-D6C7-4AFF-96C9-C9A73DB20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633" y="2636912"/>
            <a:ext cx="5630853" cy="3938938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0B1CB88-D056-4CA6-A5ED-983EAF11A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352" y="5013176"/>
            <a:ext cx="2039144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SzPct val="70000"/>
              <a:buFont typeface="Courier New" panose="02070309020205020404" pitchFamily="49" charset="0"/>
              <a:buChar char="o"/>
            </a:pPr>
            <a:r>
              <a:rPr lang="en-US" altLang="zh-CN" sz="1600" b="1" dirty="0">
                <a:latin typeface="Helvetica" charset="0"/>
                <a:cs typeface="Helvetica" charset="0"/>
              </a:rPr>
              <a:t>LHC 2011-2016 combination</a:t>
            </a:r>
          </a:p>
          <a:p>
            <a:pPr marL="285750" indent="-285750">
              <a:spcAft>
                <a:spcPts val="600"/>
              </a:spcAft>
              <a:buSzPct val="70000"/>
              <a:buFont typeface="Wingdings" panose="05000000000000000000" pitchFamily="2" charset="2"/>
              <a:buChar char="§"/>
            </a:pPr>
            <a:r>
              <a:rPr lang="en-US" altLang="zh-CN" sz="1600" b="1" dirty="0" err="1">
                <a:solidFill>
                  <a:srgbClr val="0930F1"/>
                </a:solidFill>
                <a:latin typeface="Helvetica" charset="0"/>
                <a:cs typeface="Helvetica" charset="0"/>
              </a:rPr>
              <a:t>LHCb</a:t>
            </a:r>
            <a:r>
              <a:rPr lang="en-US" altLang="zh-CN" sz="1600" b="1" dirty="0">
                <a:solidFill>
                  <a:srgbClr val="0930F1"/>
                </a:solidFill>
                <a:latin typeface="Helvetica" charset="0"/>
                <a:cs typeface="Helvetica" charset="0"/>
              </a:rPr>
              <a:t> Run2 update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1C6C5CC-E801-48CC-8568-4A7BA80CAA99}"/>
              </a:ext>
            </a:extLst>
          </p:cNvPr>
          <p:cNvSpPr/>
          <p:nvPr/>
        </p:nvSpPr>
        <p:spPr bwMode="auto">
          <a:xfrm>
            <a:off x="8040216" y="5157192"/>
            <a:ext cx="216024" cy="9361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CA9FC7B-A884-491F-847D-2A7CC7707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32</a:t>
            </a:fld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75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2" grpId="0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2278882" y="44624"/>
                <a:ext cx="7921575" cy="658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𝑩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𝒔</m:t>
                        </m:r>
                      </m:sub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𝟎</m:t>
                        </m:r>
                      </m:sup>
                    </m:sSubSup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→</m:t>
                    </m:r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𝝓</m:t>
                    </m:r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𝝁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𝝁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 </a:t>
                </a:r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BF update</a:t>
                </a:r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8882" y="44624"/>
                <a:ext cx="7921575" cy="658898"/>
              </a:xfrm>
              <a:prstGeom prst="rect">
                <a:avLst/>
              </a:prstGeom>
              <a:blipFill>
                <a:blip r:embed="rId3"/>
                <a:stretch>
                  <a:fillRect t="-12963" b="-407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://lhcb-public.web.cern.ch/Images2021/PhimumuBF_s.png">
            <a:extLst>
              <a:ext uri="{FF2B5EF4-FFF2-40B4-BE49-F238E27FC236}">
                <a16:creationId xmlns:a16="http://schemas.microsoft.com/office/drawing/2014/main" id="{4273DB25-00E8-4C42-A400-E37920A47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152" y="4077072"/>
            <a:ext cx="3842240" cy="260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55B37943-FEF7-4EFE-A3A3-DF4BEDEDCB3D}"/>
              </a:ext>
            </a:extLst>
          </p:cNvPr>
          <p:cNvSpPr/>
          <p:nvPr/>
        </p:nvSpPr>
        <p:spPr bwMode="auto">
          <a:xfrm>
            <a:off x="8904312" y="260649"/>
            <a:ext cx="1728192" cy="35786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 err="1">
                <a:solidFill>
                  <a:srgbClr val="0930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arXiv</a:t>
            </a:r>
            <a:r>
              <a:rPr lang="en-US" altLang="zh-CN" sz="1400" b="1" dirty="0">
                <a:solidFill>
                  <a:srgbClr val="0930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2105.14007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8DECD563-CC16-4D65-87A1-133772777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536" y="940659"/>
                <a:ext cx="8424937" cy="407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BF from  Run 1+2 data,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𝑱</m:t>
                    </m:r>
                    <m:r>
                      <a:rPr lang="en-US" altLang="zh-CN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/</m:t>
                    </m:r>
                    <m:r>
                      <a:rPr lang="en-US" altLang="zh-CN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𝝍𝝓</m:t>
                    </m:r>
                  </m:oMath>
                </a14:m>
                <a:r>
                  <a:rPr lang="en-US" altLang="zh-CN" sz="20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for normalization   </a:t>
                </a:r>
                <a:endParaRPr lang="en-US" altLang="zh-CN" sz="2000" b="1" dirty="0">
                  <a:solidFill>
                    <a:srgbClr val="2D2BCC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矩形 2">
                <a:extLst>
                  <a:ext uri="{FF2B5EF4-FFF2-40B4-BE49-F238E27FC236}">
                    <a16:creationId xmlns:a16="http://schemas.microsoft.com/office/drawing/2014/main" id="{8DECD563-CC16-4D65-87A1-133772777D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6" y="940659"/>
                <a:ext cx="8424937" cy="407099"/>
              </a:xfrm>
              <a:prstGeom prst="rect">
                <a:avLst/>
              </a:prstGeom>
              <a:blipFill>
                <a:blip r:embed="rId5"/>
                <a:stretch>
                  <a:fillRect l="-651" t="-4478" b="-2686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8761ABB5-50A4-4FCC-AC71-B2E66475B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617" y="1315730"/>
            <a:ext cx="6208677" cy="2185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0098D0A2-E596-47C3-986F-2F7F55529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976" y="3501009"/>
                <a:ext cx="7480449" cy="404983"/>
              </a:xfrm>
              <a:prstGeom prst="rect">
                <a:avLst/>
              </a:prstGeom>
              <a:solidFill>
                <a:srgbClr val="C2FFF0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Helvetica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8.14±0.21±0.16±0.13±0.09±0.39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cs typeface="Helvetica" panose="020B0604020202020204" pitchFamily="34" charset="0"/>
                        </a:rPr>
                        <m:t>×1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cs typeface="Helvetica" panose="020B0604020202020204" pitchFamily="34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solidFill>
                    <a:srgbClr val="2D2BCC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矩形 2">
                <a:extLst>
                  <a:ext uri="{FF2B5EF4-FFF2-40B4-BE49-F238E27FC236}">
                    <a16:creationId xmlns:a16="http://schemas.microsoft.com/office/drawing/2014/main" id="{0098D0A2-E596-47C3-986F-2F7F55529D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1976" y="3501009"/>
                <a:ext cx="7480449" cy="404983"/>
              </a:xfrm>
              <a:prstGeom prst="rect">
                <a:avLst/>
              </a:prstGeom>
              <a:blipFill>
                <a:blip r:embed="rId7"/>
                <a:stretch>
                  <a:fillRect b="-746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7647D7CA-D87F-4FB8-9DC6-E16D1B143E9A}"/>
              </a:ext>
            </a:extLst>
          </p:cNvPr>
          <p:cNvSpPr/>
          <p:nvPr/>
        </p:nvSpPr>
        <p:spPr bwMode="auto">
          <a:xfrm>
            <a:off x="6456040" y="5085184"/>
            <a:ext cx="576064" cy="97405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4DE37786-D301-46A0-8865-5D484D3AA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336" y="4941168"/>
                <a:ext cx="3718600" cy="37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SzPct val="70000"/>
                </a:pP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𝟏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𝟏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&lt;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𝒒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𝟐</m:t>
                        </m:r>
                      </m:sup>
                    </m:sSup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=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𝒎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/>
                          </a:rPr>
                          <m:t>𝟐</m:t>
                        </m:r>
                      </m:sup>
                    </m:sSup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(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𝝁𝝁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)&lt;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𝟔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/>
                      </a:rPr>
                      <m:t>𝟎</m:t>
                    </m:r>
                  </m:oMath>
                </a14:m>
                <a:r>
                  <a:rPr lang="en-US" altLang="zh-CN" b="1" dirty="0">
                    <a:latin typeface="Helvetica"/>
                    <a:cs typeface="Helvetic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dirty="0">
                        <a:latin typeface="Cambria Math" panose="02040503050406030204" pitchFamily="18" charset="0"/>
                        <a:cs typeface="Helvetica"/>
                      </a:rPr>
                      <m:t>𝐆𝐞</m:t>
                    </m:r>
                    <m:sSup>
                      <m:sSupPr>
                        <m:ctrlPr>
                          <a:rPr lang="en-US" altLang="zh-CN" b="1" i="1" dirty="0">
                            <a:latin typeface="Cambria Math" panose="02040503050406030204" pitchFamily="18" charset="0"/>
                            <a:cs typeface="Helvetica"/>
                          </a:rPr>
                        </m:ctrlPr>
                      </m:sSupPr>
                      <m:e>
                        <m:r>
                          <a:rPr lang="en-US" altLang="zh-CN" b="1" dirty="0">
                            <a:latin typeface="Cambria Math" panose="02040503050406030204" pitchFamily="18" charset="0"/>
                            <a:cs typeface="Helvetica"/>
                          </a:rPr>
                          <m:t>𝐕</m:t>
                        </m:r>
                      </m:e>
                      <m:sup>
                        <m:r>
                          <a:rPr lang="en-US" altLang="zh-CN" b="1" dirty="0">
                            <a:latin typeface="Cambria Math" panose="02040503050406030204" pitchFamily="18" charset="0"/>
                            <a:cs typeface="Helvetica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b="1" dirty="0">
                    <a:latin typeface="Helvetica"/>
                    <a:cs typeface="Helvetica"/>
                  </a:rPr>
                  <a:t>:</a:t>
                </a: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4DE37786-D301-46A0-8865-5D484D3AA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1336" y="4941168"/>
                <a:ext cx="3718600" cy="375552"/>
              </a:xfrm>
              <a:prstGeom prst="rect">
                <a:avLst/>
              </a:prstGeom>
              <a:blipFill>
                <a:blip r:embed="rId8"/>
                <a:stretch>
                  <a:fillRect t="-6557" b="-2786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2">
            <a:extLst>
              <a:ext uri="{FF2B5EF4-FFF2-40B4-BE49-F238E27FC236}">
                <a16:creationId xmlns:a16="http://schemas.microsoft.com/office/drawing/2014/main" id="{709129CC-C8B2-457C-B864-BF3B35125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0936" y="4077073"/>
            <a:ext cx="3581008" cy="40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Differential rate</a:t>
            </a:r>
            <a:endParaRPr lang="en-US" altLang="zh-CN" sz="2000" b="1" dirty="0">
              <a:solidFill>
                <a:srgbClr val="2D2BC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D0AEB87-2162-4548-AF87-54741C0D8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536" y="5445224"/>
                <a:ext cx="3528392" cy="73013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SzPct val="70000"/>
                </a:pP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/>
                      </a:rPr>
                      <m:t>𝟑</m:t>
                    </m:r>
                    <m:r>
                      <a:rPr lang="en-US" altLang="zh-CN" sz="24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/>
                      </a:rPr>
                      <m:t>.</m:t>
                    </m:r>
                    <m:r>
                      <a:rPr lang="en-US" altLang="zh-CN" sz="24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/>
                      </a:rPr>
                      <m:t>𝟔</m:t>
                    </m:r>
                    <m:r>
                      <a:rPr lang="en-US" altLang="zh-CN" sz="2400" b="1" i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/>
                      </a:rPr>
                      <m:t>𝝈</m:t>
                    </m:r>
                    <m:r>
                      <a:rPr lang="en-US" altLang="zh-CN" sz="2400" b="1">
                        <a:solidFill>
                          <a:srgbClr val="0930F1"/>
                        </a:solidFill>
                        <a:latin typeface="Cambria Math" panose="02040503050406030204" pitchFamily="18" charset="0"/>
                        <a:cs typeface="Helvetica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0930F1"/>
                    </a:solidFill>
                    <a:latin typeface="Helvetica"/>
                    <a:cs typeface="Helvetica"/>
                  </a:rPr>
                  <a:t>below  SM prediction based on LQCD+LCSR </a:t>
                </a:r>
                <a:endParaRPr lang="en-US" altLang="zh-CN" b="1" dirty="0">
                  <a:solidFill>
                    <a:srgbClr val="0930F1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D0AEB87-2162-4548-AF87-54741C0D8B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9536" y="5445224"/>
                <a:ext cx="3528392" cy="730136"/>
              </a:xfrm>
              <a:prstGeom prst="rect">
                <a:avLst/>
              </a:prstGeom>
              <a:blipFill>
                <a:blip r:embed="rId9"/>
                <a:stretch>
                  <a:fillRect l="-1554" b="-125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20702B87-48C1-425A-84E5-4E0EB974E7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33</a:t>
            </a:fld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389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774826" y="44624"/>
                <a:ext cx="8893175" cy="658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𝑩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𝒔</m:t>
                        </m:r>
                      </m:sub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𝟎</m:t>
                        </m:r>
                      </m:sup>
                    </m:sSubSup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→</m:t>
                    </m:r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𝝓</m:t>
                    </m:r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𝝁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𝝁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 </a:t>
                </a:r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anose="020B0604020202020204" pitchFamily="34" charset="0"/>
                    <a:ea typeface="黑体"/>
                    <a:cs typeface="Helvetica" panose="020B0604020202020204" pitchFamily="34" charset="0"/>
                  </a:rPr>
                  <a:t>angular analysis  </a:t>
                </a:r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anose="020B0604020202020204" pitchFamily="34" charset="0"/>
                  <a:ea typeface="黑体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826" y="44624"/>
                <a:ext cx="8893175" cy="658898"/>
              </a:xfrm>
              <a:prstGeom prst="rect">
                <a:avLst/>
              </a:prstGeom>
              <a:blipFill>
                <a:blip r:embed="rId3"/>
                <a:stretch>
                  <a:fillRect t="-12963" b="-407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88" name="Slide Number Placeholder 3"/>
          <p:cNvSpPr txBox="1">
            <a:spLocks/>
          </p:cNvSpPr>
          <p:nvPr/>
        </p:nvSpPr>
        <p:spPr bwMode="auto">
          <a:xfrm>
            <a:off x="9906000" y="6245225"/>
            <a:ext cx="533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B7FDA686-0669-0848-ACD5-27573CC278B7}" type="slidenum">
              <a:rPr kumimoji="0" lang="en-US" altLang="zh-CN" sz="1200">
                <a:solidFill>
                  <a:srgbClr val="898989"/>
                </a:solidFill>
              </a:rPr>
              <a:pPr eaLnBrk="1" hangingPunct="1"/>
              <a:t>34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5B37943-FEF7-4EFE-A3A3-DF4BEDEDCB3D}"/>
              </a:ext>
            </a:extLst>
          </p:cNvPr>
          <p:cNvSpPr/>
          <p:nvPr/>
        </p:nvSpPr>
        <p:spPr bwMode="auto">
          <a:xfrm>
            <a:off x="9642376" y="202501"/>
            <a:ext cx="2016224" cy="40709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0930F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arXiv:2107.13428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032E14-C70D-4A01-89B5-87E902A7A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838200"/>
            <a:ext cx="6642484" cy="172384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F9185CE-76AB-4F16-AC04-D708A6F52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710498"/>
            <a:ext cx="4426936" cy="29588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8423B0-3859-494F-A5A4-7EE757419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880" y="3700184"/>
            <a:ext cx="4366601" cy="2969176"/>
          </a:xfrm>
          <a:prstGeom prst="rect">
            <a:avLst/>
          </a:prstGeom>
        </p:spPr>
      </p:pic>
      <p:sp>
        <p:nvSpPr>
          <p:cNvPr id="13" name="矩形 2">
            <a:extLst>
              <a:ext uri="{FF2B5EF4-FFF2-40B4-BE49-F238E27FC236}">
                <a16:creationId xmlns:a16="http://schemas.microsoft.com/office/drawing/2014/main" id="{093D634C-F69C-4427-9C91-EEA41C0FA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7" y="2877886"/>
            <a:ext cx="8424937" cy="40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 in general consistent with SM expectations</a:t>
            </a:r>
            <a:endParaRPr lang="en-US" altLang="zh-CN" sz="2000" b="1" dirty="0">
              <a:solidFill>
                <a:srgbClr val="2D2BC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822CFB-F015-4508-9489-285DDBCC0BA7}"/>
              </a:ext>
            </a:extLst>
          </p:cNvPr>
          <p:cNvSpPr/>
          <p:nvPr/>
        </p:nvSpPr>
        <p:spPr bwMode="auto">
          <a:xfrm>
            <a:off x="8763236" y="982215"/>
            <a:ext cx="252537" cy="288032"/>
          </a:xfrm>
          <a:prstGeom prst="rect">
            <a:avLst/>
          </a:prstGeom>
          <a:solidFill>
            <a:srgbClr val="92D05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0E08D27-5163-4C8B-9473-90A7844A7B44}"/>
              </a:ext>
            </a:extLst>
          </p:cNvPr>
          <p:cNvSpPr/>
          <p:nvPr/>
        </p:nvSpPr>
        <p:spPr bwMode="auto">
          <a:xfrm>
            <a:off x="7863645" y="1630287"/>
            <a:ext cx="252537" cy="288032"/>
          </a:xfrm>
          <a:prstGeom prst="rect">
            <a:avLst/>
          </a:prstGeom>
          <a:solidFill>
            <a:srgbClr val="92D05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78415D7-7EEB-47AD-9762-F8F87B38ED22}"/>
              </a:ext>
            </a:extLst>
          </p:cNvPr>
          <p:cNvSpPr/>
          <p:nvPr/>
        </p:nvSpPr>
        <p:spPr bwMode="auto">
          <a:xfrm>
            <a:off x="9771348" y="1414263"/>
            <a:ext cx="252537" cy="288032"/>
          </a:xfrm>
          <a:prstGeom prst="rect">
            <a:avLst/>
          </a:prstGeom>
          <a:solidFill>
            <a:srgbClr val="92D05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2AA5A3E-6F4C-4A74-B4DD-58F6B59CCCCC}"/>
              </a:ext>
            </a:extLst>
          </p:cNvPr>
          <p:cNvSpPr/>
          <p:nvPr/>
        </p:nvSpPr>
        <p:spPr bwMode="auto">
          <a:xfrm>
            <a:off x="9519829" y="1918319"/>
            <a:ext cx="252537" cy="288032"/>
          </a:xfrm>
          <a:prstGeom prst="rect">
            <a:avLst/>
          </a:prstGeom>
          <a:solidFill>
            <a:srgbClr val="92D05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3333EF-E033-4375-A957-9718C6A7C3AB}"/>
              </a:ext>
            </a:extLst>
          </p:cNvPr>
          <p:cNvSpPr/>
          <p:nvPr/>
        </p:nvSpPr>
        <p:spPr bwMode="auto">
          <a:xfrm>
            <a:off x="7899140" y="2278359"/>
            <a:ext cx="252537" cy="288032"/>
          </a:xfrm>
          <a:prstGeom prst="rect">
            <a:avLst/>
          </a:prstGeom>
          <a:solidFill>
            <a:srgbClr val="FF66CC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CC"/>
              </a:solidFill>
              <a:latin typeface="Times New Roman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CC0583E-92BA-4883-8236-B865BEBB26E3}"/>
              </a:ext>
            </a:extLst>
          </p:cNvPr>
          <p:cNvSpPr/>
          <p:nvPr/>
        </p:nvSpPr>
        <p:spPr bwMode="auto">
          <a:xfrm>
            <a:off x="9735853" y="2278359"/>
            <a:ext cx="252537" cy="288032"/>
          </a:xfrm>
          <a:prstGeom prst="rect">
            <a:avLst/>
          </a:prstGeom>
          <a:solidFill>
            <a:srgbClr val="FF66CC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CC"/>
              </a:solidFill>
              <a:latin typeface="Times New Roman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221D8A4-D22A-4CC9-B9E5-64DF3671564A}"/>
              </a:ext>
            </a:extLst>
          </p:cNvPr>
          <p:cNvSpPr/>
          <p:nvPr/>
        </p:nvSpPr>
        <p:spPr bwMode="auto">
          <a:xfrm>
            <a:off x="9735853" y="1702295"/>
            <a:ext cx="252537" cy="288032"/>
          </a:xfrm>
          <a:prstGeom prst="rect">
            <a:avLst/>
          </a:prstGeom>
          <a:solidFill>
            <a:srgbClr val="FF66CC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CC"/>
              </a:solidFill>
              <a:latin typeface="Times New Roman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ABCBB5A-73CE-42DE-A5EE-7B25A154A69B}"/>
              </a:ext>
            </a:extLst>
          </p:cNvPr>
          <p:cNvSpPr/>
          <p:nvPr/>
        </p:nvSpPr>
        <p:spPr bwMode="auto">
          <a:xfrm>
            <a:off x="8079669" y="1918319"/>
            <a:ext cx="252537" cy="288032"/>
          </a:xfrm>
          <a:prstGeom prst="rect">
            <a:avLst/>
          </a:prstGeom>
          <a:solidFill>
            <a:srgbClr val="FF66CC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4400">
              <a:solidFill>
                <a:srgbClr val="FF66CC"/>
              </a:solidFill>
              <a:latin typeface="Times New Roman" pitchFamily="18" charset="0"/>
            </a:endParaRPr>
          </a:p>
        </p:txBody>
      </p:sp>
      <p:sp>
        <p:nvSpPr>
          <p:cNvPr id="23" name="矩形 2">
            <a:extLst>
              <a:ext uri="{FF2B5EF4-FFF2-40B4-BE49-F238E27FC236}">
                <a16:creationId xmlns:a16="http://schemas.microsoft.com/office/drawing/2014/main" id="{4B7EB9AD-BBFE-4A48-800A-5FEE9F077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5" y="764704"/>
            <a:ext cx="31096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Angular observables  </a:t>
            </a:r>
            <a:endParaRPr lang="en-US" altLang="zh-CN" sz="2000" b="1" dirty="0">
              <a:solidFill>
                <a:srgbClr val="2D2BC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">
                <a:extLst>
                  <a:ext uri="{FF2B5EF4-FFF2-40B4-BE49-F238E27FC236}">
                    <a16:creationId xmlns:a16="http://schemas.microsoft.com/office/drawing/2014/main" id="{7B1F302F-DE41-475E-90DA-C5E8E7712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600" y="3327821"/>
                <a:ext cx="2952328" cy="338554"/>
              </a:xfrm>
              <a:prstGeom prst="rect">
                <a:avLst/>
              </a:prstGeom>
              <a:solidFill>
                <a:srgbClr val="E9F6DC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defRPr/>
                </a:pPr>
                <a:r>
                  <a:rPr lang="en-US" altLang="zh-CN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CP average: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𝐿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7</m:t>
                        </m:r>
                      </m:sub>
                    </m:sSub>
                  </m:oMath>
                </a14:m>
                <a:endParaRPr lang="en-US" altLang="zh-CN" sz="16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矩形 2">
                <a:extLst>
                  <a:ext uri="{FF2B5EF4-FFF2-40B4-BE49-F238E27FC236}">
                    <a16:creationId xmlns:a16="http://schemas.microsoft.com/office/drawing/2014/main" id="{7B1F302F-DE41-475E-90DA-C5E8E7712D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5600" y="3327821"/>
                <a:ext cx="2952328" cy="338554"/>
              </a:xfrm>
              <a:prstGeom prst="rect">
                <a:avLst/>
              </a:prstGeom>
              <a:blipFill>
                <a:blip r:embed="rId7"/>
                <a:stretch>
                  <a:fillRect l="-1031" t="-5455" b="-2363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">
                <a:extLst>
                  <a:ext uri="{FF2B5EF4-FFF2-40B4-BE49-F238E27FC236}">
                    <a16:creationId xmlns:a16="http://schemas.microsoft.com/office/drawing/2014/main" id="{BB440E68-2754-4622-9903-65F7DF5B5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5797" y="3323398"/>
                <a:ext cx="3078596" cy="345159"/>
              </a:xfrm>
              <a:prstGeom prst="rect">
                <a:avLst/>
              </a:prstGeom>
              <a:solidFill>
                <a:srgbClr val="FF66CC">
                  <a:alpha val="20000"/>
                </a:srgbClr>
              </a:solidFill>
              <a:ln>
                <a:solidFill>
                  <a:srgbClr val="000000">
                    <a:alpha val="20000"/>
                  </a:srgbClr>
                </a:solidFill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  <a:defRPr/>
                </a:pPr>
                <a:r>
                  <a:rPr lang="en-US" altLang="zh-CN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CP asymmetries: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𝐹𝐵</m:t>
                        </m:r>
                      </m:sub>
                      <m:sup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𝐶𝑃</m:t>
                        </m:r>
                      </m:sup>
                    </m:sSubSup>
                    <m:r>
                      <a:rPr lang="en-US" altLang="zh-C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5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8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9</m:t>
                        </m:r>
                      </m:sub>
                    </m:sSub>
                  </m:oMath>
                </a14:m>
                <a:r>
                  <a:rPr lang="en-US" altLang="zh-CN" sz="1600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 </a:t>
                </a:r>
                <a:endParaRPr lang="en-US" altLang="zh-CN" sz="1600" dirty="0">
                  <a:solidFill>
                    <a:srgbClr val="2D2BCC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矩形 2">
                <a:extLst>
                  <a:ext uri="{FF2B5EF4-FFF2-40B4-BE49-F238E27FC236}">
                    <a16:creationId xmlns:a16="http://schemas.microsoft.com/office/drawing/2014/main" id="{BB440E68-2754-4622-9903-65F7DF5B58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5797" y="3323398"/>
                <a:ext cx="3078596" cy="345159"/>
              </a:xfrm>
              <a:prstGeom prst="rect">
                <a:avLst/>
              </a:prstGeom>
              <a:blipFill>
                <a:blip r:embed="rId8"/>
                <a:stretch>
                  <a:fillRect l="-986" t="-1695" b="-18644"/>
                </a:stretch>
              </a:blipFill>
              <a:ln>
                <a:solidFill>
                  <a:srgbClr val="000000">
                    <a:alpha val="20000"/>
                  </a:srgb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47F9186F-1525-4780-B763-10F320145B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34</a:t>
            </a:fld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828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774826" y="6972"/>
                <a:ext cx="8664575" cy="6679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 eaLnBrk="0" hangingPunct="0"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charset="0"/>
                  </a:rPr>
                  <a:t> mixing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𝝓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𝒔</m:t>
                        </m:r>
                      </m:sub>
                    </m:sSub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charset="0"/>
                      </a:rPr>
                      <m:t>=−</m:t>
                    </m:r>
                    <m:r>
                      <a:rPr lang="en-US" altLang="zh-CN" sz="3600" b="1" i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charset="0"/>
                      </a:rPr>
                      <m:t>𝟐</m:t>
                    </m:r>
                    <m:sSubSup>
                      <m:sSubSupPr>
                        <m:ctrlP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𝜷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3600" b="1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𝐞𝐟𝐟</m:t>
                        </m:r>
                      </m:sup>
                    </m:sSubSup>
                  </m:oMath>
                </a14:m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4826" y="6972"/>
                <a:ext cx="8664575" cy="667940"/>
              </a:xfrm>
              <a:prstGeom prst="rect">
                <a:avLst/>
              </a:prstGeom>
              <a:blipFill>
                <a:blip r:embed="rId3"/>
                <a:stretch>
                  <a:fillRect t="-9434" b="-396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B78A77C-1788-4CD1-ACDA-2151BFBB4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1584" y="829992"/>
                <a:ext cx="5400600" cy="798808"/>
              </a:xfrm>
              <a:prstGeom prst="rect">
                <a:avLst/>
              </a:prstGeom>
              <a:solidFill>
                <a:srgbClr val="C2FFF0"/>
              </a:solidFill>
              <a:ln>
                <a:solidFill>
                  <a:srgbClr val="DEF1CA"/>
                </a:solidFill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Aft>
                    <a:spcPts val="600"/>
                  </a:spcAft>
                  <a:buSzPct val="7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𝝓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Helvetica" charset="0"/>
                    <a:ea typeface="ＭＳ Ｐゴシック" charset="0"/>
                    <a:cs typeface="Helvetica" charset="0"/>
                  </a:rPr>
                  <a:t>: sensitive to new physics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Helvetica" charset="0"/>
                    <a:ea typeface="ＭＳ Ｐゴシック" charset="0"/>
                    <a:cs typeface="Helvetica" charset="0"/>
                  </a:rPr>
                  <a:t> mixing. </a:t>
                </a:r>
              </a:p>
              <a:p>
                <a:pPr eaLnBrk="0" hangingPunct="0">
                  <a:spcAft>
                    <a:spcPts val="600"/>
                  </a:spcAft>
                  <a:buSzPct val="70000"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Helvetica" charset="0"/>
                    <a:ea typeface="ＭＳ Ｐゴシック" charset="0"/>
                    <a:cs typeface="Helvetica" charset="0"/>
                  </a:rPr>
                  <a:t>Golden channel: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𝑱</m:t>
                    </m:r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/</m:t>
                    </m:r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𝝍𝝓</m:t>
                    </m:r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(→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)</m:t>
                    </m:r>
                  </m:oMath>
                </a14:m>
                <a:endParaRPr lang="en-US" altLang="zh-CN" sz="2000" b="1" dirty="0">
                  <a:solidFill>
                    <a:srgbClr val="FF0000"/>
                  </a:solidFill>
                  <a:latin typeface="Helvetica" charset="0"/>
                  <a:ea typeface="ＭＳ Ｐゴシック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B78A77C-1788-4CD1-ACDA-2151BFBB46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1584" y="829992"/>
                <a:ext cx="5400600" cy="798808"/>
              </a:xfrm>
              <a:prstGeom prst="rect">
                <a:avLst/>
              </a:prstGeom>
              <a:blipFill>
                <a:blip r:embed="rId4"/>
                <a:stretch>
                  <a:fillRect l="-937" t="-1538" b="-12308"/>
                </a:stretch>
              </a:blipFill>
              <a:ln>
                <a:solidFill>
                  <a:srgbClr val="DEF1CA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椭圆 30">
            <a:extLst>
              <a:ext uri="{FF2B5EF4-FFF2-40B4-BE49-F238E27FC236}">
                <a16:creationId xmlns:a16="http://schemas.microsoft.com/office/drawing/2014/main" id="{8B468303-AC94-4E42-B3D6-F06D15960984}"/>
              </a:ext>
            </a:extLst>
          </p:cNvPr>
          <p:cNvSpPr/>
          <p:nvPr/>
        </p:nvSpPr>
        <p:spPr bwMode="auto">
          <a:xfrm>
            <a:off x="6168008" y="1929740"/>
            <a:ext cx="651520" cy="55616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zh-CN" altLang="en-US" sz="4400">
              <a:solidFill>
                <a:srgbClr val="FF6600"/>
              </a:solidFill>
              <a:latin typeface="Times New Roman" pitchFamily="18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4072F62E-EDD2-4EEA-BFFF-380B431AE9C2}"/>
                  </a:ext>
                </a:extLst>
              </p:cNvPr>
              <p:cNvSpPr/>
              <p:nvPr/>
            </p:nvSpPr>
            <p:spPr bwMode="auto">
              <a:xfrm>
                <a:off x="2351584" y="1837836"/>
                <a:ext cx="5688632" cy="72008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CP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>
                  <a:solidFill>
                    <a:srgbClr val="FF66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4072F62E-EDD2-4EEA-BFFF-380B431AE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1584" y="1837836"/>
                <a:ext cx="5688632" cy="720080"/>
              </a:xfrm>
              <a:prstGeom prst="rect">
                <a:avLst/>
              </a:prstGeom>
              <a:blipFill>
                <a:blip r:embed="rId5"/>
                <a:stretch>
                  <a:fillRect b="-7018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2">
            <a:extLst>
              <a:ext uri="{FF2B5EF4-FFF2-40B4-BE49-F238E27FC236}">
                <a16:creationId xmlns:a16="http://schemas.microsoft.com/office/drawing/2014/main" id="{5E285DC2-21AB-4C9E-9896-C8729C637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660" y="980728"/>
            <a:ext cx="241782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984E5796-1EAE-42DA-B91B-F96504891FF0}"/>
              </a:ext>
            </a:extLst>
          </p:cNvPr>
          <p:cNvSpPr/>
          <p:nvPr/>
        </p:nvSpPr>
        <p:spPr bwMode="auto">
          <a:xfrm>
            <a:off x="8904312" y="1291988"/>
            <a:ext cx="648072" cy="69685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ＭＳ Ｐゴシック" charset="0"/>
              </a:rPr>
              <a:t>NP?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0FCA123-5F8D-4676-8539-F0E44AC6C786}"/>
              </a:ext>
            </a:extLst>
          </p:cNvPr>
          <p:cNvSpPr txBox="1"/>
          <p:nvPr/>
        </p:nvSpPr>
        <p:spPr bwMode="auto">
          <a:xfrm>
            <a:off x="2063552" y="2708920"/>
            <a:ext cx="8460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930F1"/>
                </a:solidFill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Good flavor tagging &amp; time reconstruction performance essential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15B44FD-D887-4BAD-BB20-E7503D0D3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016" y="3140968"/>
            <a:ext cx="3668994" cy="1930062"/>
          </a:xfrm>
          <a:prstGeom prst="rect">
            <a:avLst/>
          </a:prstGeom>
          <a:ln>
            <a:noFill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A5E3572-AD29-4404-B5E9-048539A0DA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568" y="3140968"/>
            <a:ext cx="3168352" cy="1956757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表格 17">
                <a:extLst>
                  <a:ext uri="{FF2B5EF4-FFF2-40B4-BE49-F238E27FC236}">
                    <a16:creationId xmlns:a16="http://schemas.microsoft.com/office/drawing/2014/main" id="{59EA5A63-31FE-4EA6-98A9-2B2803489F9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06352" y="5181600"/>
              <a:ext cx="9747448" cy="17136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5739">
                      <a:extLst>
                        <a:ext uri="{9D8B030D-6E8A-4147-A177-3AD203B41FA5}">
                          <a16:colId xmlns:a16="http://schemas.microsoft.com/office/drawing/2014/main" val="1922716336"/>
                        </a:ext>
                      </a:extLst>
                    </a:gridCol>
                    <a:gridCol w="1784355">
                      <a:extLst>
                        <a:ext uri="{9D8B030D-6E8A-4147-A177-3AD203B41FA5}">
                          <a16:colId xmlns:a16="http://schemas.microsoft.com/office/drawing/2014/main" val="648906336"/>
                        </a:ext>
                      </a:extLst>
                    </a:gridCol>
                    <a:gridCol w="840905">
                      <a:extLst>
                        <a:ext uri="{9D8B030D-6E8A-4147-A177-3AD203B41FA5}">
                          <a16:colId xmlns:a16="http://schemas.microsoft.com/office/drawing/2014/main" val="2356437522"/>
                        </a:ext>
                      </a:extLst>
                    </a:gridCol>
                    <a:gridCol w="1408249">
                      <a:extLst>
                        <a:ext uri="{9D8B030D-6E8A-4147-A177-3AD203B41FA5}">
                          <a16:colId xmlns:a16="http://schemas.microsoft.com/office/drawing/2014/main" val="1850495962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069204959"/>
                        </a:ext>
                      </a:extLst>
                    </a:gridCol>
                  </a:tblGrid>
                  <a:tr h="372054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i="0" dirty="0">
                              <a:latin typeface="+mj-lt"/>
                            </a:rPr>
                            <a:t>tagging power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dirty="0"/>
                            <a:t>Signal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yields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features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9235478"/>
                      </a:ext>
                    </a:extLst>
                  </a:tr>
                  <a:tr h="324111">
                    <a:tc>
                      <a:txBody>
                        <a:bodyPr/>
                        <a:lstStyle/>
                        <a:p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ATLAS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1.75%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70 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453k</a:t>
                          </a:r>
                          <a:endParaRPr lang="en-US" sz="1600" kern="1200" dirty="0">
                            <a:solidFill>
                              <a:schemeClr val="tx1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Helvetica"/>
                              <a:cs typeface="Helvetica"/>
                            </a:rPr>
                            <a:t>new Inner B-Layers improve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Helvetica"/>
                                    </a:rPr>
                                    <m:t>𝑡</m:t>
                                  </m:r>
                                </m:sub>
                              </m:sSub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97372587"/>
                      </a:ext>
                    </a:extLst>
                  </a:tr>
                  <a:tr h="291143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CMS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~10%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75 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48.5k</a:t>
                          </a:r>
                          <a:endParaRPr lang="en-US" sz="1600" kern="1200" dirty="0">
                            <a:solidFill>
                              <a:schemeClr val="tx1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Helvetica"/>
                              <a:cs typeface="Helvetica"/>
                            </a:rPr>
                            <a:t>new DNN  OS muon tagger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9272996"/>
                      </a:ext>
                    </a:extLst>
                  </a:tr>
                  <a:tr h="464009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sz="1600" kern="1200" dirty="0" err="1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LHCb</a:t>
                          </a:r>
                          <a:endParaRPr lang="en-US" sz="1600" kern="1200" dirty="0">
                            <a:solidFill>
                              <a:schemeClr val="tx1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4.73%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45 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117k</a:t>
                          </a:r>
                          <a:endParaRPr lang="en-US" sz="1600" kern="1200" dirty="0">
                            <a:solidFill>
                              <a:schemeClr val="tx1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0000"/>
                            </a:lnSpc>
                            <a:spcAft>
                              <a:spcPts val="600"/>
                            </a:spcAft>
                            <a:buSzPct val="70000"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Helvetica"/>
                              <a:cs typeface="Helvetica"/>
                            </a:rPr>
                            <a:t>excellent K/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Helvetica"/>
                              <a:cs typeface="Helvetica"/>
                            </a:rPr>
                            <a:t> separation &amp; vertex</a:t>
                          </a:r>
                          <a:r>
                            <a:rPr lang="en-US" altLang="zh-CN" sz="1600" baseline="0" dirty="0">
                              <a:solidFill>
                                <a:schemeClr val="tx1"/>
                              </a:solidFill>
                              <a:latin typeface="Helvetica"/>
                              <a:cs typeface="Helvetica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Helvetica"/>
                              <a:cs typeface="Helvetica"/>
                            </a:rPr>
                            <a:t>reconstruction</a:t>
                          </a:r>
                          <a:endParaRPr lang="en-US" altLang="zh-CN" sz="1600" dirty="0">
                            <a:solidFill>
                              <a:schemeClr val="tx1"/>
                            </a:solidFill>
                            <a:latin typeface="Helvetica" charset="0"/>
                            <a:cs typeface="Helvetica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15219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表格 17">
                <a:extLst>
                  <a:ext uri="{FF2B5EF4-FFF2-40B4-BE49-F238E27FC236}">
                    <a16:creationId xmlns:a16="http://schemas.microsoft.com/office/drawing/2014/main" id="{59EA5A63-31FE-4EA6-98A9-2B2803489F9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06352" y="5181600"/>
              <a:ext cx="9747448" cy="17136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5739">
                      <a:extLst>
                        <a:ext uri="{9D8B030D-6E8A-4147-A177-3AD203B41FA5}">
                          <a16:colId xmlns:a16="http://schemas.microsoft.com/office/drawing/2014/main" val="1922716336"/>
                        </a:ext>
                      </a:extLst>
                    </a:gridCol>
                    <a:gridCol w="1784355">
                      <a:extLst>
                        <a:ext uri="{9D8B030D-6E8A-4147-A177-3AD203B41FA5}">
                          <a16:colId xmlns:a16="http://schemas.microsoft.com/office/drawing/2014/main" val="648906336"/>
                        </a:ext>
                      </a:extLst>
                    </a:gridCol>
                    <a:gridCol w="840905">
                      <a:extLst>
                        <a:ext uri="{9D8B030D-6E8A-4147-A177-3AD203B41FA5}">
                          <a16:colId xmlns:a16="http://schemas.microsoft.com/office/drawing/2014/main" val="2356437522"/>
                        </a:ext>
                      </a:extLst>
                    </a:gridCol>
                    <a:gridCol w="1408249">
                      <a:extLst>
                        <a:ext uri="{9D8B030D-6E8A-4147-A177-3AD203B41FA5}">
                          <a16:colId xmlns:a16="http://schemas.microsoft.com/office/drawing/2014/main" val="1850495962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069204959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i="0" dirty="0">
                              <a:latin typeface="+mj-lt"/>
                            </a:rPr>
                            <a:t>tagging power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42424" t="-4348" r="-725758" b="-19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dirty="0"/>
                            <a:t>Signal</a:t>
                          </a:r>
                          <a:r>
                            <a:rPr lang="zh-CN" altLang="en-US" sz="1600" dirty="0"/>
                            <a:t> </a:t>
                          </a:r>
                          <a:r>
                            <a:rPr lang="en-US" altLang="zh-CN" sz="1600" dirty="0"/>
                            <a:t>yields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features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923547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ATLAS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1.75%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70 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453k</a:t>
                          </a:r>
                          <a:endParaRPr lang="en-US" sz="1600" kern="1200" dirty="0">
                            <a:solidFill>
                              <a:schemeClr val="tx1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10109" t="-184615" r="-546" b="-24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737258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CMS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~10%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75 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48.5k</a:t>
                          </a:r>
                          <a:endParaRPr lang="en-US" sz="1600" kern="1200" dirty="0">
                            <a:solidFill>
                              <a:schemeClr val="tx1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Helvetica"/>
                              <a:cs typeface="Helvetica"/>
                            </a:rPr>
                            <a:t>new DNN  OS muon tagger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9272996"/>
                      </a:ext>
                    </a:extLst>
                  </a:tr>
                  <a:tr h="464009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sz="1600" kern="1200" dirty="0" err="1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LHCb</a:t>
                          </a:r>
                          <a:endParaRPr lang="en-US" sz="1600" kern="1200" dirty="0">
                            <a:solidFill>
                              <a:schemeClr val="tx1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4.73%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45 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kern="1200" dirty="0">
                              <a:solidFill>
                                <a:schemeClr val="tx1"/>
                              </a:solidFill>
                              <a:latin typeface="Helvetica"/>
                              <a:ea typeface="+mn-ea"/>
                              <a:cs typeface="Helvetica"/>
                            </a:rPr>
                            <a:t>117k</a:t>
                          </a:r>
                          <a:endParaRPr lang="en-US" sz="1600" kern="1200" dirty="0">
                            <a:solidFill>
                              <a:schemeClr val="tx1"/>
                            </a:solidFill>
                            <a:latin typeface="Helvetica"/>
                            <a:ea typeface="+mn-ea"/>
                            <a:cs typeface="Helvetica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10109" t="-270270" r="-546" b="-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15219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602ADD8F-D6B3-C645-82E8-378F5165E3B7}"/>
              </a:ext>
            </a:extLst>
          </p:cNvPr>
          <p:cNvSpPr txBox="1">
            <a:spLocks/>
          </p:cNvSpPr>
          <p:nvPr/>
        </p:nvSpPr>
        <p:spPr bwMode="auto">
          <a:xfrm>
            <a:off x="9347200" y="64008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3366FF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 algn="r">
                <a:defRPr/>
              </a:pPr>
              <a:t>35</a:t>
            </a:fld>
            <a:endParaRPr lang="en-US" altLang="en-US" dirty="0">
              <a:latin typeface="+mn-lt"/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6BFC4873-19F5-2D4F-B68C-316EDA720F9B}"/>
              </a:ext>
            </a:extLst>
          </p:cNvPr>
          <p:cNvSpPr txBox="1">
            <a:spLocks/>
          </p:cNvSpPr>
          <p:nvPr/>
        </p:nvSpPr>
        <p:spPr bwMode="auto">
          <a:xfrm>
            <a:off x="9499600" y="65532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3366FF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51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3181350" y="2171700"/>
            <a:ext cx="5829300" cy="85725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4000" dirty="0"/>
              <a:t>CP</a:t>
            </a:r>
            <a:r>
              <a:rPr lang="zh-CN" altLang="en-US" sz="4000" dirty="0"/>
              <a:t> </a:t>
            </a:r>
            <a:r>
              <a:rPr lang="en-US" altLang="zh-CN" sz="4000" dirty="0"/>
              <a:t>violation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B7861F-C545-FE49-8AC7-4C7C116D6D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4</a:t>
            </a:fld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362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90850" y="44625"/>
            <a:ext cx="7921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Helvetica" charset="0"/>
                <a:cs typeface="Helvetica" charset="0"/>
              </a:rPr>
              <a:t>CKM mixing matrix </a:t>
            </a:r>
            <a:endParaRPr lang="zh-CN" altLang="en-US" sz="3600" b="1" dirty="0">
              <a:solidFill>
                <a:srgbClr val="C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C29C047-598B-4827-B6F3-6CBAAD30A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14400"/>
            <a:ext cx="7063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SzPct val="70000"/>
              <a:buFont typeface="Wingdings" panose="05000000000000000000" pitchFamily="2" charset="2"/>
              <a:buChar char="q"/>
            </a:pPr>
            <a:r>
              <a:rPr lang="en-US" altLang="zh-CN" sz="2000" b="1" dirty="0">
                <a:latin typeface="Helvetica" charset="0"/>
                <a:cs typeface="Helvetica" charset="0"/>
              </a:rPr>
              <a:t>Origin of CPV in SM:</a:t>
            </a:r>
            <a:r>
              <a:rPr lang="en-US" altLang="zh-CN" sz="2000" b="1" dirty="0">
                <a:solidFill>
                  <a:srgbClr val="FF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zh-CN" sz="2000" b="1" dirty="0">
                <a:latin typeface="Helvetica" charset="0"/>
                <a:cs typeface="Helvetica" charset="0"/>
              </a:rPr>
              <a:t>nonz</a:t>
            </a:r>
            <a:r>
              <a:rPr lang="en-US" altLang="zh-CN" b="1" dirty="0">
                <a:latin typeface="Helvetica" charset="0"/>
                <a:cs typeface="Helvetica" charset="0"/>
              </a:rPr>
              <a:t>er</a:t>
            </a:r>
            <a:r>
              <a:rPr lang="en-US" altLang="zh-CN" sz="2000" b="1" dirty="0">
                <a:latin typeface="Helvetica" charset="0"/>
                <a:cs typeface="Helvetica" charset="0"/>
              </a:rPr>
              <a:t>o CKM weak phase</a:t>
            </a:r>
          </a:p>
        </p:txBody>
      </p: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FB8161F1-5428-2D47-8A83-1368A15654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5</a:t>
            </a:fld>
            <a:endParaRPr lang="en-US" altLang="en-US" dirty="0">
              <a:latin typeface="+mn-lt"/>
            </a:endParaRPr>
          </a:p>
        </p:txBody>
      </p:sp>
      <p:pic>
        <p:nvPicPr>
          <p:cNvPr id="34" name="图片 14">
            <a:extLst>
              <a:ext uri="{FF2B5EF4-FFF2-40B4-BE49-F238E27FC236}">
                <a16:creationId xmlns:a16="http://schemas.microsoft.com/office/drawing/2014/main" id="{41E23758-A51D-3249-82D5-949F99E7B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118" y="1371600"/>
            <a:ext cx="4616897" cy="1768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41">
                <a:extLst>
                  <a:ext uri="{FF2B5EF4-FFF2-40B4-BE49-F238E27FC236}">
                    <a16:creationId xmlns:a16="http://schemas.microsoft.com/office/drawing/2014/main" id="{ED4D3858-AFC0-ED44-8BA0-E3DC3473B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4605" y="3140412"/>
                <a:ext cx="1255546" cy="640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600"/>
                  </a:spcAft>
                  <a:buSzPct val="7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𝒕𝒅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pPr>
                        <m:e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−</m:t>
                          </m:r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𝒊</m:t>
                          </m:r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𝜷</m:t>
                          </m:r>
                        </m:sup>
                      </m:sSup>
                    </m:oMath>
                  </m:oMathPara>
                </a14:m>
                <a:endParaRPr lang="en-US" altLang="zh-CN" sz="1600" b="1" dirty="0">
                  <a:solidFill>
                    <a:srgbClr val="2951D0"/>
                  </a:solidFill>
                  <a:latin typeface="Helvetica" charset="0"/>
                  <a:cs typeface="Helvetica" charset="0"/>
                </a:endParaRPr>
              </a:p>
              <a:p>
                <a:pPr algn="l">
                  <a:spcAft>
                    <a:spcPts val="600"/>
                  </a:spcAft>
                  <a:buSzPct val="70000"/>
                </a:pPr>
                <a:r>
                  <a:rPr lang="en-US" altLang="zh-CN" sz="1400" b="1" dirty="0">
                    <a:solidFill>
                      <a:srgbClr val="2951D0"/>
                    </a:solidFill>
                    <a:latin typeface="Helvetica" charset="0"/>
                    <a:cs typeface="Helvetica" charset="0"/>
                  </a:rPr>
                  <a:t>CPV</a:t>
                </a:r>
                <a:r>
                  <a:rPr lang="zh-CN" altLang="en-US" sz="1400" b="1" dirty="0">
                    <a:solidFill>
                      <a:srgbClr val="2951D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1400" b="1" dirty="0">
                    <a:solidFill>
                      <a:srgbClr val="2951D0"/>
                    </a:solidFill>
                    <a:latin typeface="Helvetica" charset="0"/>
                    <a:cs typeface="Helvetica" charset="0"/>
                  </a:rPr>
                  <a:t>in</a:t>
                </a:r>
                <a:r>
                  <a:rPr lang="zh-CN" altLang="en-US" sz="1400" b="1" dirty="0">
                    <a:solidFill>
                      <a:srgbClr val="2951D0"/>
                    </a:solidFill>
                    <a:latin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2951D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2951D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2951D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altLang="zh-CN" sz="1400" b="1" dirty="0">
                  <a:solidFill>
                    <a:srgbClr val="2951D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35" name="矩形 41">
                <a:extLst>
                  <a:ext uri="{FF2B5EF4-FFF2-40B4-BE49-F238E27FC236}">
                    <a16:creationId xmlns:a16="http://schemas.microsoft.com/office/drawing/2014/main" id="{ED4D3858-AFC0-ED44-8BA0-E3DC3473B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24605" y="3140412"/>
                <a:ext cx="1255546" cy="640175"/>
              </a:xfrm>
              <a:prstGeom prst="rect">
                <a:avLst/>
              </a:prstGeom>
              <a:blipFill>
                <a:blip r:embed="rId5"/>
                <a:stretch>
                  <a:fillRect l="-1456" b="-104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42">
                <a:extLst>
                  <a:ext uri="{FF2B5EF4-FFF2-40B4-BE49-F238E27FC236}">
                    <a16:creationId xmlns:a16="http://schemas.microsoft.com/office/drawing/2014/main" id="{F4658C61-0064-D540-9C9A-5ECA3EEB1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2366" y="3140412"/>
                <a:ext cx="1255546" cy="644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600"/>
                  </a:spcAft>
                  <a:buSzPct val="7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−|</m:t>
                      </m:r>
                      <m:sSub>
                        <m:sSubPr>
                          <m:ctrlP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𝒕𝒔</m:t>
                          </m:r>
                        </m:sub>
                      </m:sSub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|</m:t>
                      </m:r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pPr>
                        <m:e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𝒊</m:t>
                          </m:r>
                          <m:sSub>
                            <m:sSubPr>
                              <m:ctrlPr>
                                <a:rPr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altLang="zh-CN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𝒔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altLang="zh-CN" sz="1600" b="1" dirty="0">
                  <a:solidFill>
                    <a:srgbClr val="2951D0"/>
                  </a:solidFill>
                  <a:latin typeface="Helvetica" charset="0"/>
                  <a:cs typeface="Helvetica" charset="0"/>
                </a:endParaRPr>
              </a:p>
              <a:p>
                <a:pPr algn="l">
                  <a:spcAft>
                    <a:spcPts val="600"/>
                  </a:spcAft>
                  <a:buSzPct val="70000"/>
                </a:pPr>
                <a:r>
                  <a:rPr lang="en-US" altLang="zh-CN" sz="1400" b="1" dirty="0">
                    <a:solidFill>
                      <a:srgbClr val="2951D0"/>
                    </a:solidFill>
                    <a:latin typeface="Helvetica" charset="0"/>
                    <a:cs typeface="Helvetica" charset="0"/>
                  </a:rPr>
                  <a:t>CPV</a:t>
                </a:r>
                <a:r>
                  <a:rPr lang="zh-CN" altLang="en-US" sz="1400" b="1" dirty="0">
                    <a:solidFill>
                      <a:srgbClr val="2951D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1400" b="1" dirty="0">
                    <a:solidFill>
                      <a:srgbClr val="2951D0"/>
                    </a:solidFill>
                    <a:latin typeface="Helvetica" charset="0"/>
                    <a:cs typeface="Helvetica" charset="0"/>
                  </a:rPr>
                  <a:t>in</a:t>
                </a:r>
                <a:r>
                  <a:rPr lang="zh-CN" altLang="en-US" sz="1400" b="1" dirty="0">
                    <a:solidFill>
                      <a:srgbClr val="2951D0"/>
                    </a:solidFill>
                    <a:latin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2951D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2951D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2951D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2951D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</m:oMath>
                </a14:m>
                <a:endParaRPr lang="en-US" altLang="zh-CN" sz="1400" b="1" dirty="0">
                  <a:solidFill>
                    <a:srgbClr val="2951D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36" name="矩形 42">
                <a:extLst>
                  <a:ext uri="{FF2B5EF4-FFF2-40B4-BE49-F238E27FC236}">
                    <a16:creationId xmlns:a16="http://schemas.microsoft.com/office/drawing/2014/main" id="{F4658C61-0064-D540-9C9A-5ECA3EEB1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12366" y="3140412"/>
                <a:ext cx="1255546" cy="644985"/>
              </a:xfrm>
              <a:prstGeom prst="rect">
                <a:avLst/>
              </a:prstGeom>
              <a:blipFill>
                <a:blip r:embed="rId6"/>
                <a:stretch>
                  <a:fillRect l="-1456" b="-943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 44">
            <a:extLst>
              <a:ext uri="{FF2B5EF4-FFF2-40B4-BE49-F238E27FC236}">
                <a16:creationId xmlns:a16="http://schemas.microsoft.com/office/drawing/2014/main" id="{29E61FF1-74C5-2641-9477-02CF78392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118926"/>
            <a:ext cx="14840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ct val="70000"/>
            </a:pPr>
            <a:r>
              <a:rPr lang="en-US" altLang="zh-CN" sz="1400" b="1" dirty="0">
                <a:solidFill>
                  <a:srgbClr val="2951D0"/>
                </a:solidFill>
                <a:latin typeface="Helvetica" charset="0"/>
                <a:cs typeface="Helvetica" charset="0"/>
              </a:rPr>
              <a:t>CPV</a:t>
            </a:r>
            <a:r>
              <a:rPr lang="zh-CN" altLang="en-US" sz="1400" b="1" dirty="0">
                <a:solidFill>
                  <a:srgbClr val="2951D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zh-CN" sz="1400" b="1" dirty="0">
                <a:solidFill>
                  <a:srgbClr val="2951D0"/>
                </a:solidFill>
                <a:latin typeface="Helvetica" charset="0"/>
                <a:cs typeface="Helvetica" charset="0"/>
              </a:rPr>
              <a:t>in</a:t>
            </a:r>
            <a:r>
              <a:rPr lang="zh-CN" altLang="en-US" sz="1400" b="1" dirty="0">
                <a:solidFill>
                  <a:srgbClr val="2951D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zh-CN" sz="1400" b="1" dirty="0">
                <a:solidFill>
                  <a:srgbClr val="2951D0"/>
                </a:solidFill>
                <a:latin typeface="Helvetica" charset="0"/>
                <a:cs typeface="Helvetica" charset="0"/>
              </a:rPr>
              <a:t>charm</a:t>
            </a:r>
          </a:p>
        </p:txBody>
      </p:sp>
      <p:cxnSp>
        <p:nvCxnSpPr>
          <p:cNvPr id="38" name="直接箭头连接符 45">
            <a:extLst>
              <a:ext uri="{FF2B5EF4-FFF2-40B4-BE49-F238E27FC236}">
                <a16:creationId xmlns:a16="http://schemas.microsoft.com/office/drawing/2014/main" id="{8244DF39-7B9B-C948-ADE9-7C76A53ED01A}"/>
              </a:ext>
            </a:extLst>
          </p:cNvPr>
          <p:cNvCxnSpPr>
            <a:cxnSpLocks/>
          </p:cNvCxnSpPr>
          <p:nvPr/>
        </p:nvCxnSpPr>
        <p:spPr bwMode="auto">
          <a:xfrm flipH="1">
            <a:off x="11200598" y="1844268"/>
            <a:ext cx="1" cy="13367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2951D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矩形 46">
            <a:extLst>
              <a:ext uri="{FF2B5EF4-FFF2-40B4-BE49-F238E27FC236}">
                <a16:creationId xmlns:a16="http://schemas.microsoft.com/office/drawing/2014/main" id="{3FEEED8A-5D4C-634D-A3A5-FDA56B820E08}"/>
              </a:ext>
            </a:extLst>
          </p:cNvPr>
          <p:cNvSpPr/>
          <p:nvPr/>
        </p:nvSpPr>
        <p:spPr bwMode="auto">
          <a:xfrm>
            <a:off x="10264494" y="1484228"/>
            <a:ext cx="1111531" cy="35323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矩形 48">
            <a:extLst>
              <a:ext uri="{FF2B5EF4-FFF2-40B4-BE49-F238E27FC236}">
                <a16:creationId xmlns:a16="http://schemas.microsoft.com/office/drawing/2014/main" id="{0876228C-4BCE-5F42-A170-8CB2AEE03B30}"/>
              </a:ext>
            </a:extLst>
          </p:cNvPr>
          <p:cNvSpPr/>
          <p:nvPr/>
        </p:nvSpPr>
        <p:spPr bwMode="auto">
          <a:xfrm>
            <a:off x="9040358" y="2420331"/>
            <a:ext cx="1327555" cy="36004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矩形 50">
            <a:extLst>
              <a:ext uri="{FF2B5EF4-FFF2-40B4-BE49-F238E27FC236}">
                <a16:creationId xmlns:a16="http://schemas.microsoft.com/office/drawing/2014/main" id="{9EBE08C5-A45F-3B41-91E9-CFBB35984BED}"/>
              </a:ext>
            </a:extLst>
          </p:cNvPr>
          <p:cNvSpPr/>
          <p:nvPr/>
        </p:nvSpPr>
        <p:spPr bwMode="auto">
          <a:xfrm>
            <a:off x="7640795" y="2427141"/>
            <a:ext cx="1327555" cy="35323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矩形 51">
            <a:extLst>
              <a:ext uri="{FF2B5EF4-FFF2-40B4-BE49-F238E27FC236}">
                <a16:creationId xmlns:a16="http://schemas.microsoft.com/office/drawing/2014/main" id="{866665AA-5A82-F444-A589-3C3ADED651EC}"/>
              </a:ext>
            </a:extLst>
          </p:cNvPr>
          <p:cNvSpPr/>
          <p:nvPr/>
        </p:nvSpPr>
        <p:spPr bwMode="auto">
          <a:xfrm>
            <a:off x="7672206" y="1988284"/>
            <a:ext cx="1327555" cy="35323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normalizeH="0" baseline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8" name="直接箭头连接符 52">
            <a:extLst>
              <a:ext uri="{FF2B5EF4-FFF2-40B4-BE49-F238E27FC236}">
                <a16:creationId xmlns:a16="http://schemas.microsoft.com/office/drawing/2014/main" id="{99BFE8E2-7C82-974D-8220-DB9AB1A879E7}"/>
              </a:ext>
            </a:extLst>
          </p:cNvPr>
          <p:cNvCxnSpPr>
            <a:cxnSpLocks/>
          </p:cNvCxnSpPr>
          <p:nvPr/>
        </p:nvCxnSpPr>
        <p:spPr bwMode="auto">
          <a:xfrm>
            <a:off x="9616422" y="2780372"/>
            <a:ext cx="0" cy="3815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2951D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直接箭头连接符 53">
            <a:extLst>
              <a:ext uri="{FF2B5EF4-FFF2-40B4-BE49-F238E27FC236}">
                <a16:creationId xmlns:a16="http://schemas.microsoft.com/office/drawing/2014/main" id="{B5DFE59E-7D1B-1945-B861-6CEB12E8E237}"/>
              </a:ext>
            </a:extLst>
          </p:cNvPr>
          <p:cNvCxnSpPr>
            <a:cxnSpLocks/>
          </p:cNvCxnSpPr>
          <p:nvPr/>
        </p:nvCxnSpPr>
        <p:spPr bwMode="auto">
          <a:xfrm>
            <a:off x="8320278" y="2780372"/>
            <a:ext cx="0" cy="3815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2951D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矩形 54">
                <a:extLst>
                  <a:ext uri="{FF2B5EF4-FFF2-40B4-BE49-F238E27FC236}">
                    <a16:creationId xmlns:a16="http://schemas.microsoft.com/office/drawing/2014/main" id="{80A319CD-48CB-B844-B920-F404EF0E2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57462" y="3140412"/>
                <a:ext cx="1519807" cy="637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spcAft>
                    <a:spcPts val="600"/>
                  </a:spcAft>
                  <a:buSzPct val="7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|</m:t>
                      </m:r>
                      <m:sSub>
                        <m:sSubPr>
                          <m:ctrlP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𝑽</m:t>
                          </m:r>
                        </m:e>
                        <m:sub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𝒖𝒃</m:t>
                          </m:r>
                        </m:sub>
                      </m:sSub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|</m:t>
                      </m:r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pPr>
                        <m:e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−</m:t>
                          </m:r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𝒊</m:t>
                          </m:r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𝜸</m:t>
                          </m:r>
                        </m:sup>
                      </m:sSup>
                    </m:oMath>
                  </m:oMathPara>
                </a14:m>
                <a:endParaRPr lang="en-US" altLang="zh-CN" sz="1600" b="1" dirty="0">
                  <a:solidFill>
                    <a:srgbClr val="FF0000"/>
                  </a:solidFill>
                  <a:latin typeface="Helvetica" charset="0"/>
                  <a:cs typeface="Helvetica" charset="0"/>
                </a:endParaRPr>
              </a:p>
              <a:p>
                <a:pPr>
                  <a:spcAft>
                    <a:spcPts val="600"/>
                  </a:spcAft>
                  <a:buSzPct val="70000"/>
                </a:pPr>
                <a:r>
                  <a:rPr lang="en-US" altLang="zh-CN" sz="1400" b="1" dirty="0">
                    <a:solidFill>
                      <a:srgbClr val="2951D0"/>
                    </a:solidFill>
                    <a:latin typeface="Helvetica" charset="0"/>
                    <a:cs typeface="Helvetica" charset="0"/>
                  </a:rPr>
                  <a:t>CPV</a:t>
                </a:r>
                <a:r>
                  <a:rPr lang="zh-CN" altLang="en-US" sz="1400" b="1" dirty="0">
                    <a:solidFill>
                      <a:srgbClr val="2951D0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1400" b="1" dirty="0">
                    <a:solidFill>
                      <a:srgbClr val="2951D0"/>
                    </a:solidFill>
                    <a:latin typeface="Helvetica" charset="0"/>
                    <a:cs typeface="Helvetica" charset="0"/>
                  </a:rPr>
                  <a:t>in</a:t>
                </a:r>
                <a:r>
                  <a:rPr lang="zh-CN" altLang="en-US" sz="1400" b="1" dirty="0">
                    <a:solidFill>
                      <a:srgbClr val="2951D0"/>
                    </a:solidFill>
                    <a:latin typeface="Helvetica" charset="0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2951D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𝑩</m:t>
                    </m:r>
                    <m:r>
                      <a:rPr lang="en-US" altLang="zh-CN" sz="1400" b="1" i="1" smtClean="0">
                        <a:solidFill>
                          <a:srgbClr val="2951D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2951D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𝑫𝑲</m:t>
                    </m:r>
                  </m:oMath>
                </a14:m>
                <a:endParaRPr lang="en-US" altLang="zh-CN" sz="1400" b="1" dirty="0">
                  <a:solidFill>
                    <a:srgbClr val="2951D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58" name="矩形 54">
                <a:extLst>
                  <a:ext uri="{FF2B5EF4-FFF2-40B4-BE49-F238E27FC236}">
                    <a16:creationId xmlns:a16="http://schemas.microsoft.com/office/drawing/2014/main" id="{80A319CD-48CB-B844-B920-F404EF0E2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7462" y="3140412"/>
                <a:ext cx="1519807" cy="637290"/>
              </a:xfrm>
              <a:prstGeom prst="rect">
                <a:avLst/>
              </a:prstGeom>
              <a:blipFill>
                <a:blip r:embed="rId7"/>
                <a:stretch>
                  <a:fillRect l="-1205" b="-952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直接箭头连接符 55">
            <a:extLst>
              <a:ext uri="{FF2B5EF4-FFF2-40B4-BE49-F238E27FC236}">
                <a16:creationId xmlns:a16="http://schemas.microsoft.com/office/drawing/2014/main" id="{E6E3D97B-A9B4-024D-8451-7DCE8D920D4C}"/>
              </a:ext>
            </a:extLst>
          </p:cNvPr>
          <p:cNvCxnSpPr>
            <a:cxnSpLocks/>
            <a:stCxn id="44" idx="1"/>
          </p:cNvCxnSpPr>
          <p:nvPr/>
        </p:nvCxnSpPr>
        <p:spPr bwMode="auto">
          <a:xfrm flipH="1">
            <a:off x="6771290" y="2164900"/>
            <a:ext cx="900916" cy="9540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2951D0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DECB8269-9E16-714E-9643-83B8CA6D4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138220"/>
              </p:ext>
            </p:extLst>
          </p:nvPr>
        </p:nvGraphicFramePr>
        <p:xfrm>
          <a:off x="1578224" y="1905000"/>
          <a:ext cx="4136776" cy="1300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0" name="Equation" r:id="rId8" imgW="1358310" imgH="710891" progId="Equation.3">
                  <p:embed/>
                </p:oleObj>
              </mc:Choice>
              <mc:Fallback>
                <p:oleObj name="Equation" r:id="rId8" imgW="1358310" imgH="710891" progId="Equation.3">
                  <p:embed/>
                  <p:pic>
                    <p:nvPicPr>
                      <p:cNvPr id="64" name="Object 63">
                        <a:extLst>
                          <a:ext uri="{FF2B5EF4-FFF2-40B4-BE49-F238E27FC236}">
                            <a16:creationId xmlns:a16="http://schemas.microsoft.com/office/drawing/2014/main" id="{DECB8269-9E16-714E-9643-83B8CA6D48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224" y="1905000"/>
                        <a:ext cx="4136776" cy="1300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000B6E-4CA5-394C-9F4F-C774300580C7}"/>
                  </a:ext>
                </a:extLst>
              </p:cNvPr>
              <p:cNvSpPr/>
              <p:nvPr/>
            </p:nvSpPr>
            <p:spPr>
              <a:xfrm>
                <a:off x="7393946" y="914400"/>
                <a:ext cx="44961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b="0" dirty="0">
                    <a:solidFill>
                      <a:srgbClr val="3230F2"/>
                    </a:solidFill>
                    <a:cs typeface="Helvetica" charset="0"/>
                  </a:rPr>
                  <a:t>（</a:t>
                </a:r>
                <a14:m>
                  <m:oMath xmlns:m="http://schemas.openxmlformats.org/officeDocument/2006/math">
                    <m:r>
                      <a:rPr lang="en-US" altLang="zh-CN" b="0" i="1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𝜂</m:t>
                    </m:r>
                    <m:r>
                      <a:rPr lang="en-US" altLang="zh-CN" b="0" i="1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≠0</m:t>
                    </m:r>
                  </m:oMath>
                </a14:m>
                <a:r>
                  <a:rPr lang="en-US" altLang="zh-CN" dirty="0">
                    <a:solidFill>
                      <a:srgbClr val="3230F2"/>
                    </a:solidFill>
                    <a:latin typeface="Helvetica" charset="0"/>
                    <a:cs typeface="Helvetica" charset="0"/>
                  </a:rPr>
                  <a:t> in</a:t>
                </a:r>
                <a:r>
                  <a:rPr lang="zh-CN" altLang="en-US" dirty="0">
                    <a:solidFill>
                      <a:srgbClr val="3230F2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dirty="0">
                    <a:solidFill>
                      <a:srgbClr val="3230F2"/>
                    </a:solidFill>
                    <a:latin typeface="Helvetica" charset="0"/>
                    <a:cs typeface="Helvetica" charset="0"/>
                  </a:rPr>
                  <a:t>Wolfenstein parameterization</a:t>
                </a:r>
                <a:r>
                  <a:rPr lang="zh-CN" altLang="en-US" dirty="0">
                    <a:solidFill>
                      <a:srgbClr val="3230F2"/>
                    </a:solidFill>
                    <a:latin typeface="Helvetica" charset="0"/>
                    <a:cs typeface="Helvetica" charset="0"/>
                  </a:rPr>
                  <a:t>）</a:t>
                </a:r>
                <a:endParaRPr lang="en-US" dirty="0">
                  <a:solidFill>
                    <a:srgbClr val="3230F2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000B6E-4CA5-394C-9F4F-C774300580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946" y="914400"/>
                <a:ext cx="4496103" cy="369332"/>
              </a:xfrm>
              <a:prstGeom prst="rect">
                <a:avLst/>
              </a:prstGeom>
              <a:blipFill>
                <a:blip r:embed="rId10"/>
                <a:stretch>
                  <a:fillRect l="-1221" t="-8197" r="-67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5">
            <a:extLst>
              <a:ext uri="{FF2B5EF4-FFF2-40B4-BE49-F238E27FC236}">
                <a16:creationId xmlns:a16="http://schemas.microsoft.com/office/drawing/2014/main" id="{CF2B65B6-3051-45AF-837A-BA446F339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3085" y="4038600"/>
            <a:ext cx="3355915" cy="25169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60346BAC-C026-49AF-A2D9-ABAF17D62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00" y="4771524"/>
                <a:ext cx="6172200" cy="714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SzPct val="70000"/>
                  <a:buFont typeface="Wingdings" panose="05000000000000000000" pitchFamily="2" charset="2"/>
                  <a:buChar char="q"/>
                </a:pP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CPV provided by the SM is short by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Helvetica" charset="0"/>
                      </a:rPr>
                      <m:t>𝟏</m:t>
                    </m:r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cs typeface="Helvetica" charset="0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 to explain the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B</a:t>
                </a: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aryon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A</a:t>
                </a: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symmetry in the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U</a:t>
                </a: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niverse</a:t>
                </a: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60346BAC-C026-49AF-A2D9-ABAF17D623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4771524"/>
                <a:ext cx="6172200" cy="714876"/>
              </a:xfrm>
              <a:prstGeom prst="rect">
                <a:avLst/>
              </a:prstGeom>
              <a:blipFill>
                <a:blip r:embed="rId12"/>
                <a:stretch>
                  <a:fillRect l="-198" t="-3419" r="-296" b="-153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719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90850" y="152400"/>
            <a:ext cx="7921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3600" b="1" dirty="0" err="1">
                <a:solidFill>
                  <a:srgbClr val="C00000"/>
                </a:solidFill>
                <a:latin typeface="Helvetica" charset="0"/>
                <a:cs typeface="Helvetica" charset="0"/>
              </a:rPr>
              <a:t>Unitarity</a:t>
            </a:r>
            <a:r>
              <a:rPr lang="en-US" altLang="zh-CN" sz="3600" b="1" dirty="0">
                <a:solidFill>
                  <a:srgbClr val="C00000"/>
                </a:solidFill>
                <a:latin typeface="Helvetica" charset="0"/>
                <a:cs typeface="Helvetica" charset="0"/>
              </a:rPr>
              <a:t> triangles</a:t>
            </a:r>
            <a:endParaRPr lang="zh-CN" altLang="en-US" sz="3600" b="1" dirty="0">
              <a:solidFill>
                <a:srgbClr val="C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FB8161F1-5428-2D47-8A83-1368A15654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6</a:t>
            </a:fld>
            <a:endParaRPr lang="en-US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矩形 23">
                <a:extLst>
                  <a:ext uri="{FF2B5EF4-FFF2-40B4-BE49-F238E27FC236}">
                    <a16:creationId xmlns:a16="http://schemas.microsoft.com/office/drawing/2014/main" id="{A5173100-8FED-E046-B3B5-63F5FB412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199" y="990600"/>
                <a:ext cx="10210801" cy="441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SzPct val="70000"/>
                </a:pP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Test</a:t>
                </a:r>
                <a:r>
                  <a:rPr lang="zh-CN" altLang="en-US" sz="2000" b="1" dirty="0"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 err="1">
                    <a:latin typeface="Helvetica" charset="0"/>
                    <a:cs typeface="Helvetica" charset="0"/>
                  </a:rPr>
                  <a:t>unitarity</a:t>
                </a:r>
                <a:r>
                  <a:rPr lang="zh-CN" altLang="en-US" sz="2000" b="1" dirty="0"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by</a:t>
                </a:r>
                <a:r>
                  <a:rPr lang="zh-CN" altLang="en-US" sz="2000" b="1" dirty="0"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measuring</a:t>
                </a:r>
                <a:r>
                  <a:rPr lang="zh-CN" altLang="en-US" sz="2000" b="1" dirty="0"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sides (</a:t>
                </a:r>
                <a:r>
                  <a:rPr lang="en-US" altLang="zh-CN" sz="2000" b="1" dirty="0">
                    <a:solidFill>
                      <a:srgbClr val="3230F2"/>
                    </a:solidFill>
                    <a:latin typeface="Helvetica" charset="0"/>
                    <a:cs typeface="Helvetica" charset="0"/>
                  </a:rPr>
                  <a:t>rates,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2000" b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𝒒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0930F1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2000" b="1" dirty="0">
                    <a:solidFill>
                      <a:srgbClr val="0930F1"/>
                    </a:solidFill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solidFill>
                      <a:srgbClr val="3230F2"/>
                    </a:solidFill>
                    <a:latin typeface="Helvetica" charset="0"/>
                    <a:cs typeface="Helvetica" charset="0"/>
                  </a:rPr>
                  <a:t>mixing</a:t>
                </a: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)</a:t>
                </a:r>
                <a:r>
                  <a:rPr lang="zh-CN" altLang="en-US" sz="2000" b="1" dirty="0"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and</a:t>
                </a:r>
                <a:r>
                  <a:rPr lang="zh-CN" altLang="en-US" sz="2000" b="1" dirty="0"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angles</a:t>
                </a:r>
                <a:r>
                  <a:rPr lang="zh-CN" altLang="en-US" sz="2000" b="1" dirty="0">
                    <a:latin typeface="Helvetica" charset="0"/>
                    <a:cs typeface="Helvetica" charset="0"/>
                  </a:rPr>
                  <a:t> </a:t>
                </a: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(</a:t>
                </a:r>
                <a:r>
                  <a:rPr lang="en-US" altLang="zh-CN" sz="2000" b="1" dirty="0">
                    <a:solidFill>
                      <a:srgbClr val="3230F2"/>
                    </a:solidFill>
                    <a:latin typeface="Helvetica" charset="0"/>
                    <a:cs typeface="Helvetica" charset="0"/>
                  </a:rPr>
                  <a:t>CP asymmetries</a:t>
                </a:r>
                <a:r>
                  <a:rPr lang="en-US" altLang="zh-CN" sz="2000" b="1" dirty="0">
                    <a:latin typeface="Helvetica" charset="0"/>
                    <a:cs typeface="Helvetica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6" name="矩形 23">
                <a:extLst>
                  <a:ext uri="{FF2B5EF4-FFF2-40B4-BE49-F238E27FC236}">
                    <a16:creationId xmlns:a16="http://schemas.microsoft.com/office/drawing/2014/main" id="{A5173100-8FED-E046-B3B5-63F5FB412E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9199" y="990600"/>
                <a:ext cx="10210801" cy="441852"/>
              </a:xfrm>
              <a:prstGeom prst="rect">
                <a:avLst/>
              </a:prstGeom>
              <a:blipFill>
                <a:blip r:embed="rId3"/>
                <a:stretch>
                  <a:fillRect l="-622" b="-1944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DD1FC02-EA9C-AD45-BDB7-47CEA236D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78863"/>
            <a:ext cx="3352800" cy="1854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7DD78A-2BC0-CD44-8F19-839573206A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74" y="1752600"/>
            <a:ext cx="3877226" cy="21289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BF19EE6-FA78-4B45-ADDF-73BCBDA9DB5D}"/>
              </a:ext>
            </a:extLst>
          </p:cNvPr>
          <p:cNvSpPr/>
          <p:nvPr/>
        </p:nvSpPr>
        <p:spPr bwMode="auto">
          <a:xfrm>
            <a:off x="2352550" y="2705395"/>
            <a:ext cx="314450" cy="240268"/>
          </a:xfrm>
          <a:prstGeom prst="ellipse">
            <a:avLst/>
          </a:prstGeom>
          <a:solidFill>
            <a:srgbClr val="E58DEA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2474E3-46D8-B84A-82EB-20DA36185E16}"/>
              </a:ext>
            </a:extLst>
          </p:cNvPr>
          <p:cNvSpPr/>
          <p:nvPr/>
        </p:nvSpPr>
        <p:spPr bwMode="auto">
          <a:xfrm>
            <a:off x="2123950" y="3238795"/>
            <a:ext cx="314450" cy="240268"/>
          </a:xfrm>
          <a:prstGeom prst="ellipse">
            <a:avLst/>
          </a:prstGeom>
          <a:solidFill>
            <a:srgbClr val="E58DEA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04B5949-2E71-8949-ABF3-396D3DB6D3BF}"/>
              </a:ext>
            </a:extLst>
          </p:cNvPr>
          <p:cNvSpPr/>
          <p:nvPr/>
        </p:nvSpPr>
        <p:spPr bwMode="auto">
          <a:xfrm>
            <a:off x="3647950" y="3238795"/>
            <a:ext cx="314450" cy="240268"/>
          </a:xfrm>
          <a:prstGeom prst="ellipse">
            <a:avLst/>
          </a:prstGeom>
          <a:solidFill>
            <a:srgbClr val="E58DEA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D69379C-6E3B-1E42-B258-6F34ED651F97}"/>
              </a:ext>
            </a:extLst>
          </p:cNvPr>
          <p:cNvSpPr/>
          <p:nvPr/>
        </p:nvSpPr>
        <p:spPr bwMode="auto">
          <a:xfrm>
            <a:off x="9076774" y="3264932"/>
            <a:ext cx="314450" cy="240268"/>
          </a:xfrm>
          <a:prstGeom prst="ellipse">
            <a:avLst/>
          </a:prstGeom>
          <a:solidFill>
            <a:srgbClr val="E58DEA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" name="图片 2">
            <a:extLst>
              <a:ext uri="{FF2B5EF4-FFF2-40B4-BE49-F238E27FC236}">
                <a16:creationId xmlns:a16="http://schemas.microsoft.com/office/drawing/2014/main" id="{87772D14-D61E-5343-97F7-8CBED6AE9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3829565"/>
            <a:ext cx="3352800" cy="1993557"/>
          </a:xfrm>
          <a:prstGeom prst="rect">
            <a:avLst/>
          </a:prstGeom>
        </p:spPr>
      </p:pic>
      <p:pic>
        <p:nvPicPr>
          <p:cNvPr id="32" name="图片 16" descr="Screen Shot 2016-08-08 at 6.08.41 PM.png">
            <a:extLst>
              <a:ext uri="{FF2B5EF4-FFF2-40B4-BE49-F238E27FC236}">
                <a16:creationId xmlns:a16="http://schemas.microsoft.com/office/drawing/2014/main" id="{197D6530-5580-1441-9150-CA2FF8295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343400"/>
            <a:ext cx="1883635" cy="10782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ECF7326-E757-4F42-A234-CF0311B700CE}"/>
                  </a:ext>
                </a:extLst>
              </p:cNvPr>
              <p:cNvSpPr txBox="1"/>
              <p:nvPr/>
            </p:nvSpPr>
            <p:spPr>
              <a:xfrm>
                <a:off x="8382000" y="4495800"/>
                <a:ext cx="567784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𝑱</m:t>
                    </m:r>
                    <m:r>
                      <a:rPr lang="en-US" altLang="zh-CN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/</m:t>
                    </m:r>
                    <m:r>
                      <a:rPr lang="en-US" altLang="zh-CN" sz="11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𝝍𝝓</m:t>
                    </m:r>
                  </m:oMath>
                </a14:m>
                <a:r>
                  <a:rPr lang="en-US" altLang="zh-CN" sz="1100" b="1" dirty="0">
                    <a:solidFill>
                      <a:schemeClr val="tx1"/>
                    </a:solidFill>
                    <a:latin typeface="Helvetica" charset="0"/>
                    <a:cs typeface="Helvetica" charset="0"/>
                  </a:rPr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ECF7326-E757-4F42-A234-CF0311B70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4495800"/>
                <a:ext cx="567784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85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74826" y="44625"/>
            <a:ext cx="7921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黑体"/>
                <a:cs typeface="Helvetica" panose="020B0604020202020204" pitchFamily="34" charset="0"/>
              </a:rPr>
              <a:t>When LHC started 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黑体"/>
              <a:ea typeface="黑体"/>
              <a:cs typeface="黑体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">
                <a:extLst>
                  <a:ext uri="{FF2B5EF4-FFF2-40B4-BE49-F238E27FC236}">
                    <a16:creationId xmlns:a16="http://schemas.microsoft.com/office/drawing/2014/main" id="{2C967186-E285-422C-B196-604BC1E7F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897868"/>
                <a:ext cx="60959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Need significant</a:t>
                </a:r>
                <a:r>
                  <a:rPr lang="zh-CN" altLang="en-US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improvement</a:t>
                </a:r>
                <a:r>
                  <a:rPr lang="zh-CN" altLang="en-US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in</a:t>
                </a:r>
                <a:r>
                  <a:rPr lang="zh-CN" altLang="en-US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𝜸</m:t>
                    </m:r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and</a:t>
                </a:r>
                <a:r>
                  <a:rPr lang="zh-CN" altLang="en-US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|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𝑽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𝒖𝒃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|</m:t>
                    </m:r>
                  </m:oMath>
                </a14:m>
                <a:endParaRPr lang="en-US" altLang="zh-CN" b="1" dirty="0">
                  <a:solidFill>
                    <a:srgbClr val="3230F2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矩形 2">
                <a:extLst>
                  <a:ext uri="{FF2B5EF4-FFF2-40B4-BE49-F238E27FC236}">
                    <a16:creationId xmlns:a16="http://schemas.microsoft.com/office/drawing/2014/main" id="{2C967186-E285-422C-B196-604BC1E7FD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3897868"/>
                <a:ext cx="6095999" cy="369332"/>
              </a:xfrm>
              <a:prstGeom prst="rect">
                <a:avLst/>
              </a:prstGeom>
              <a:blipFill>
                <a:blip r:embed="rId3"/>
                <a:stretch>
                  <a:fillRect l="-62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C0E515B-18CA-4C06-A359-446373C4B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7</a:t>
            </a:fld>
            <a:endParaRPr lang="en-US" altLang="en-US" dirty="0">
              <a:latin typeface="+mn-lt"/>
            </a:endParaRPr>
          </a:p>
        </p:txBody>
      </p:sp>
      <p:pic>
        <p:nvPicPr>
          <p:cNvPr id="2050" name="Picture 2" descr="http://ckmfitter.in2p3.fr/www/results/plots_lp11/png/rhoeta_small_loop.png">
            <a:extLst>
              <a:ext uri="{FF2B5EF4-FFF2-40B4-BE49-F238E27FC236}">
                <a16:creationId xmlns:a16="http://schemas.microsoft.com/office/drawing/2014/main" id="{419918E4-9AF3-4BB0-9B15-06EC70A26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520916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kmfitter.in2p3.fr/www/results/plots_lp11/png/rhoeta_small_bothgam.png">
            <a:extLst>
              <a:ext uri="{FF2B5EF4-FFF2-40B4-BE49-F238E27FC236}">
                <a16:creationId xmlns:a16="http://schemas.microsoft.com/office/drawing/2014/main" id="{6496D593-F8ED-4FB0-B345-660FF9F41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310"/>
            <a:ext cx="5221809" cy="259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">
                <a:extLst>
                  <a:ext uri="{FF2B5EF4-FFF2-40B4-BE49-F238E27FC236}">
                    <a16:creationId xmlns:a16="http://schemas.microsoft.com/office/drawing/2014/main" id="{A5DCF073-0589-4304-817E-3F96050C8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2" y="838200"/>
                <a:ext cx="5181598" cy="37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system poorly constrained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𝝓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and</a:t>
                </a:r>
                <a:r>
                  <a:rPr lang="zh-CN" altLang="en-US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𝚫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𝐦</m:t>
                        </m:r>
                      </m:e>
                      <m:sub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𝐬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4" name="矩形 2">
                <a:extLst>
                  <a:ext uri="{FF2B5EF4-FFF2-40B4-BE49-F238E27FC236}">
                    <a16:creationId xmlns:a16="http://schemas.microsoft.com/office/drawing/2014/main" id="{A5DCF073-0589-4304-817E-3F96050C8D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2" y="838200"/>
                <a:ext cx="5181598" cy="375552"/>
              </a:xfrm>
              <a:prstGeom prst="rect">
                <a:avLst/>
              </a:prstGeom>
              <a:blipFill>
                <a:blip r:embed="rId6"/>
                <a:stretch>
                  <a:fillRect l="-706" t="-6557" r="-364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D851570D-4B0B-45D4-B10E-2A2CB6F17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00200"/>
            <a:ext cx="3382639" cy="24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25CA9CB-2F4E-46AB-87EE-FE2F428A8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0" y="4237458"/>
            <a:ext cx="2821974" cy="2539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3E268DF2-B20B-421E-9A96-049C3CC4A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838200"/>
                <a:ext cx="55626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CPV and mixing well measured (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𝜷</m:t>
                    </m:r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and</a:t>
                </a:r>
                <a:r>
                  <a:rPr lang="zh-CN" altLang="en-US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𝚫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𝐦</m:t>
                        </m:r>
                      </m:e>
                      <m:sub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𝐝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) </a:t>
                </a:r>
                <a:endParaRPr lang="zh-CN" altLang="en-US" sz="2000" b="1" dirty="0">
                  <a:solidFill>
                    <a:srgbClr val="3230F2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3E268DF2-B20B-421E-9A96-049C3CC4A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838200"/>
                <a:ext cx="5562600" cy="400110"/>
              </a:xfrm>
              <a:prstGeom prst="rect">
                <a:avLst/>
              </a:prstGeom>
              <a:blipFill>
                <a:blip r:embed="rId9"/>
                <a:stretch>
                  <a:fillRect l="-768" t="-1538" r="-3399" b="-2307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227FF4A-79F5-4982-A4B7-9D6E940BDAB7}"/>
                  </a:ext>
                </a:extLst>
              </p:cNvPr>
              <p:cNvSpPr txBox="1"/>
              <p:nvPr/>
            </p:nvSpPr>
            <p:spPr>
              <a:xfrm>
                <a:off x="8190201" y="3657600"/>
                <a:ext cx="7251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=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227FF4A-79F5-4982-A4B7-9D6E940BD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201" y="3657600"/>
                <a:ext cx="725199" cy="369332"/>
              </a:xfrm>
              <a:prstGeom prst="rect">
                <a:avLst/>
              </a:prstGeom>
              <a:blipFill>
                <a:blip r:embed="rId10"/>
                <a:stretch>
                  <a:fillRect t="-8197" r="-588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14671346-202C-4EA1-886A-6359E6BAF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2200"/>
            <a:ext cx="990599" cy="7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454DEB3-B31A-40CF-8166-7E255910B9F8}"/>
              </a:ext>
            </a:extLst>
          </p:cNvPr>
          <p:cNvSpPr/>
          <p:nvPr/>
        </p:nvSpPr>
        <p:spPr>
          <a:xfrm>
            <a:off x="5334000" y="1981200"/>
            <a:ext cx="1487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Standard candle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807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1" y="44625"/>
            <a:ext cx="1005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黑体"/>
                <a:cs typeface="Helvetica" panose="020B0604020202020204" pitchFamily="34" charset="0"/>
              </a:rPr>
              <a:t>Challenges for CPV &amp; mixing measurements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黑体"/>
              <a:ea typeface="黑体"/>
              <a:cs typeface="黑体"/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C0E515B-18CA-4C06-A359-446373C4B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8</a:t>
            </a:fld>
            <a:endParaRPr lang="en-US" altLang="en-US" dirty="0">
              <a:latin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841E96-705B-4474-A11A-E38BD4A95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6177648"/>
            <a:ext cx="8324800" cy="375552"/>
          </a:xfrm>
          <a:prstGeom prst="rect">
            <a:avLst/>
          </a:prstGeom>
          <a:solidFill>
            <a:srgbClr val="C2FFF0"/>
          </a:solidFill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SzPct val="70000"/>
            </a:pPr>
            <a:r>
              <a:rPr lang="en-US" altLang="zh-CN" b="1" dirty="0">
                <a:latin typeface="Helvetica" charset="0"/>
                <a:cs typeface="Helvetica" charset="0"/>
              </a:rPr>
              <a:t>CPV measurements usually have very long analysis cycle!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FDA7BFE-A397-4AF6-AFB5-CA6ED44D0473}"/>
                  </a:ext>
                </a:extLst>
              </p:cNvPr>
              <p:cNvSpPr txBox="1"/>
              <p:nvPr/>
            </p:nvSpPr>
            <p:spPr>
              <a:xfrm>
                <a:off x="2277616" y="879309"/>
                <a:ext cx="7704584" cy="81785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</m:ctrlPr>
                        </m:sSubPr>
                        <m:e>
                          <m:r>
                            <a:rPr kumimoji="1"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  <m:t>𝐀</m:t>
                          </m:r>
                        </m:e>
                        <m:sub>
                          <m:r>
                            <a:rPr kumimoji="1"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  <m:t>𝐂𝐏</m:t>
                          </m:r>
                        </m:sub>
                      </m:sSub>
                      <m:d>
                        <m:dPr>
                          <m:ctrlPr>
                            <a:rPr kumimoji="1"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</m:ctrlPr>
                        </m:dPr>
                        <m:e>
                          <m:r>
                            <a:rPr kumimoji="1"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  <m:t>𝐭</m:t>
                          </m:r>
                        </m:e>
                      </m:d>
                      <m:r>
                        <a:rPr kumimoji="1" lang="en-US" altLang="zh-CN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黑体"/>
                        </a:rPr>
                        <m:t>≡</m:t>
                      </m:r>
                      <m:f>
                        <m:fPr>
                          <m:ctrlPr>
                            <a:rPr kumimoji="1"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  <m:t>𝚪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1" lang="en-US" altLang="zh-CN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1" lang="en-US" altLang="zh-CN" sz="20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0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𝐁</m:t>
                                      </m:r>
                                    </m:e>
                                  </m:acc>
                                  <m:r>
                                    <a:rPr kumimoji="1" lang="en-US" altLang="zh-CN" sz="20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→</m:t>
                                  </m:r>
                                  <m:r>
                                    <a:rPr kumimoji="1" lang="en-US" altLang="zh-CN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𝒇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kumimoji="1" lang="en-US" altLang="zh-CN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  <m:t>𝐭</m:t>
                              </m:r>
                            </m:e>
                          </m:d>
                          <m:r>
                            <a:rPr kumimoji="1"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  <m:t>𝚪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1" lang="en-US" altLang="zh-CN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000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𝐁</m:t>
                                  </m:r>
                                  <m:r>
                                    <a:rPr kumimoji="1" lang="en-US" altLang="zh-CN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→</m:t>
                                  </m:r>
                                  <m:r>
                                    <a:rPr kumimoji="1" lang="en-US" altLang="zh-CN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𝒇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kumimoji="1" lang="en-US" altLang="zh-CN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  <m:t>𝐭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kumimoji="1" lang="en-US" altLang="zh-CN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  <m:t>𝚪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1" lang="en-US" altLang="zh-CN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1" lang="en-US" altLang="zh-CN" sz="20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2000" b="1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微软雅黑" panose="020B0503020204020204" pitchFamily="34" charset="-122"/>
                                        </a:rPr>
                                        <m:t>𝐁</m:t>
                                      </m:r>
                                    </m:e>
                                  </m:acc>
                                  <m:r>
                                    <a:rPr kumimoji="1" lang="en-US" altLang="zh-CN" sz="20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→</m:t>
                                  </m:r>
                                  <m:r>
                                    <a:rPr kumimoji="1" lang="en-US" altLang="zh-CN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𝒇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kumimoji="1" lang="en-US" altLang="zh-CN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  <m:t>𝐭</m:t>
                              </m:r>
                            </m:e>
                          </m:d>
                          <m:r>
                            <a:rPr kumimoji="1" lang="en-US" altLang="zh-CN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  <m:t>𝚪</m:t>
                              </m:r>
                            </m:e>
                            <m:sub>
                              <m:d>
                                <m:dPr>
                                  <m:ctrlPr>
                                    <a:rPr kumimoji="1" lang="en-US" altLang="zh-CN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20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𝐁</m:t>
                                  </m:r>
                                  <m:r>
                                    <a:rPr kumimoji="1" lang="en-US" altLang="zh-CN" sz="20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→</m:t>
                                  </m:r>
                                  <m:r>
                                    <a:rPr kumimoji="1" lang="en-US" altLang="zh-CN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</a:rPr>
                                    <m:t>𝒇</m:t>
                                  </m:r>
                                </m:e>
                              </m:d>
                            </m:sub>
                          </m:sSub>
                          <m:d>
                            <m:dPr>
                              <m:ctrlPr>
                                <a:rPr kumimoji="1" lang="en-US" altLang="zh-CN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黑体"/>
                                </a:rPr>
                                <m:t>𝐭</m:t>
                              </m:r>
                            </m:e>
                          </m:d>
                        </m:den>
                      </m:f>
                      <m:r>
                        <a:rPr kumimoji="1" lang="en-US" altLang="zh-CN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黑体"/>
                        </a:rPr>
                        <m:t> ≈</m:t>
                      </m:r>
                      <m:r>
                        <a:rPr kumimoji="1"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黑体"/>
                        </a:rPr>
                        <m:t>−</m:t>
                      </m:r>
                      <m:r>
                        <a:rPr kumimoji="1" lang="en-US" altLang="zh-CN" sz="2000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黑体"/>
                        </a:rPr>
                        <m:t>𝑪</m:t>
                      </m:r>
                      <m:func>
                        <m:funcPr>
                          <m:ctrlPr>
                            <a:rPr kumimoji="1" lang="en-US" altLang="zh-CN" sz="2000" b="1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</m:ctrlPr>
                        </m:funcPr>
                        <m:fName>
                          <m:r>
                            <a:rPr kumimoji="1" lang="en-US" altLang="zh-CN" sz="2000" b="1" i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  <m:t>𝐜𝐨𝐬</m:t>
                          </m:r>
                        </m:fName>
                        <m:e>
                          <m:r>
                            <a:rPr kumimoji="1" lang="en-US" altLang="zh-CN" sz="2000" b="1" i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  <m:t>𝚫</m:t>
                          </m:r>
                          <m:r>
                            <a:rPr kumimoji="1" lang="en-US" altLang="zh-CN" sz="2000" b="1" i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  <m:t>𝐦𝐭</m:t>
                          </m:r>
                        </m:e>
                      </m:func>
                      <m:r>
                        <a:rPr kumimoji="1" lang="en-US" altLang="zh-CN" sz="2000" b="1" i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黑体"/>
                        </a:rPr>
                        <m:t>+</m:t>
                      </m:r>
                      <m:r>
                        <a:rPr kumimoji="1" lang="en-US" altLang="zh-CN" sz="2000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黑体"/>
                        </a:rPr>
                        <m:t>𝑺</m:t>
                      </m:r>
                      <m:func>
                        <m:funcPr>
                          <m:ctrlPr>
                            <a:rPr kumimoji="1" lang="en-US" altLang="zh-CN" sz="2000" b="1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</m:ctrlPr>
                        </m:funcPr>
                        <m:fName>
                          <m:r>
                            <a:rPr kumimoji="1" lang="en-US" altLang="zh-CN" sz="2000" b="1" i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  <m:t>𝐬𝐢𝐧</m:t>
                          </m:r>
                        </m:fName>
                        <m:e>
                          <m:r>
                            <a:rPr kumimoji="1" lang="en-US" altLang="zh-CN" sz="2000" b="1" i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  <m:t>𝚫</m:t>
                          </m:r>
                          <m:r>
                            <a:rPr kumimoji="1" lang="en-US" altLang="zh-CN" sz="2000" b="1" i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黑体"/>
                            </a:rPr>
                            <m:t>𝐦𝐭</m:t>
                          </m:r>
                        </m:e>
                      </m:func>
                    </m:oMath>
                  </m:oMathPara>
                </a14:m>
                <a:endParaRPr kumimoji="1" lang="en-US" altLang="zh-CN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FDA7BFE-A397-4AF6-AFB5-CA6ED44D0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616" y="879309"/>
                <a:ext cx="7704584" cy="8178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">
                <a:extLst>
                  <a:ext uri="{FF2B5EF4-FFF2-40B4-BE49-F238E27FC236}">
                    <a16:creationId xmlns:a16="http://schemas.microsoft.com/office/drawing/2014/main" id="{785E60D3-C304-460A-835A-714D706D6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200" y="3792948"/>
                <a:ext cx="8020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/>
                </a:pPr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Flavor tagging:</a:t>
                </a:r>
                <a:r>
                  <a:rPr lang="en-US" altLang="zh-CN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identify the initial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𝐵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flavor &amp; calibrate the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mistag</a:t>
                </a:r>
                <a:r>
                  <a:rPr lang="en-US" altLang="zh-CN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rate</a:t>
                </a:r>
                <a:endParaRPr lang="en-US" altLang="zh-CN" dirty="0">
                  <a:solidFill>
                    <a:srgbClr val="3230F2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矩形 2">
                <a:extLst>
                  <a:ext uri="{FF2B5EF4-FFF2-40B4-BE49-F238E27FC236}">
                    <a16:creationId xmlns:a16="http://schemas.microsoft.com/office/drawing/2014/main" id="{785E60D3-C304-460A-835A-714D706D67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3792948"/>
                <a:ext cx="8020000" cy="369332"/>
              </a:xfrm>
              <a:prstGeom prst="rect">
                <a:avLst/>
              </a:prstGeom>
              <a:blipFill>
                <a:blip r:embed="rId4"/>
                <a:stretch>
                  <a:fillRect l="-532" t="-8197" b="-2459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0E46739D-A769-422D-9D10-899FAF4F0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16" y="1981200"/>
            <a:ext cx="2762582" cy="1453247"/>
          </a:xfrm>
          <a:prstGeom prst="rect">
            <a:avLst/>
          </a:prstGeom>
          <a:ln>
            <a:noFill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27B1E68-FB8E-4EEE-B947-2A16DBD07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568" y="1987796"/>
            <a:ext cx="2385622" cy="1473347"/>
          </a:xfrm>
          <a:prstGeom prst="rect">
            <a:avLst/>
          </a:prstGeom>
          <a:ln>
            <a:noFill/>
          </a:ln>
        </p:spPr>
      </p:pic>
      <p:sp>
        <p:nvSpPr>
          <p:cNvPr id="18" name="矩形 2">
            <a:extLst>
              <a:ext uri="{FF2B5EF4-FFF2-40B4-BE49-F238E27FC236}">
                <a16:creationId xmlns:a16="http://schemas.microsoft.com/office/drawing/2014/main" id="{DA3709A6-06B6-42C1-83D0-DCA4BEB4C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202871"/>
            <a:ext cx="891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zh-CN" b="1" dirty="0">
                <a:solidFill>
                  <a:srgbClr val="3230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Decay time reconstruction</a:t>
            </a:r>
            <a:r>
              <a:rPr lang="en-US" altLang="zh-CN" dirty="0">
                <a:solidFill>
                  <a:srgbClr val="3230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altLang="zh-CN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estimate decay time, calibrate 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time</a:t>
            </a:r>
            <a:r>
              <a:rPr lang="en-US" altLang="zh-CN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resolution,  </a:t>
            </a:r>
            <a:endParaRPr lang="zh-CN" altLang="en-US" dirty="0">
              <a:solidFill>
                <a:srgbClr val="3230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矩形 2">
            <a:extLst>
              <a:ext uri="{FF2B5EF4-FFF2-40B4-BE49-F238E27FC236}">
                <a16:creationId xmlns:a16="http://schemas.microsoft.com/office/drawing/2014/main" id="{EDD857BF-0A76-4904-99E2-649451692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583668"/>
            <a:ext cx="944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zh-CN" b="1" dirty="0">
                <a:solidFill>
                  <a:srgbClr val="3230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Detector efficiency: 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determine  efficiency as a function of decay time</a:t>
            </a:r>
          </a:p>
        </p:txBody>
      </p:sp>
      <p:sp>
        <p:nvSpPr>
          <p:cNvPr id="20" name="矩形 2">
            <a:extLst>
              <a:ext uri="{FF2B5EF4-FFF2-40B4-BE49-F238E27FC236}">
                <a16:creationId xmlns:a16="http://schemas.microsoft.com/office/drawing/2014/main" id="{4B176689-52AF-47EC-A1AC-232F94AEA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029200"/>
            <a:ext cx="944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zh-CN" b="1" dirty="0">
                <a:solidFill>
                  <a:srgbClr val="3230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Nuisance asymmetries: 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control of production asymmetry, detection asymmetry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104DBDE9-EE40-404F-94E8-9ACC67DA7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200" y="5562600"/>
                <a:ext cx="8991600" cy="375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Font typeface="Wingdings" panose="05000000000000000000" pitchFamily="2" charset="2"/>
                  <a:buChar char="§"/>
                  <a:defRPr/>
                </a:pPr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Fast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oscillation: </a:t>
                </a:r>
                <a:r>
                  <a:rPr lang="en-US" altLang="zh-CN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need excellent time resolution</a:t>
                </a:r>
              </a:p>
            </p:txBody>
          </p:sp>
        </mc:Choice>
        <mc:Fallback xmlns="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104DBDE9-EE40-404F-94E8-9ACC67DA7E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0200" y="5562600"/>
                <a:ext cx="8991600" cy="375552"/>
              </a:xfrm>
              <a:prstGeom prst="rect">
                <a:avLst/>
              </a:prstGeom>
              <a:blipFill>
                <a:blip r:embed="rId7"/>
                <a:stretch>
                  <a:fillRect l="-475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39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1984425" y="44625"/>
                <a:ext cx="7921575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panose="020B0604020202020204" pitchFamily="34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en-US" altLang="zh-CN" sz="3600" b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𝟐</m:t>
                    </m:r>
                    <m:r>
                      <a:rPr lang="en-US" altLang="zh-CN" sz="3600" b="1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Helvetica" panose="020B0604020202020204" pitchFamily="34" charset="0"/>
                      </a:rPr>
                      <m:t>𝜷</m:t>
                    </m:r>
                  </m:oMath>
                </a14:m>
                <a:r>
                  <a:rPr lang="en-US" altLang="zh-CN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黑体"/>
                    <a:cs typeface="Helvetica" panose="020B0604020202020204" pitchFamily="34" charset="0"/>
                  </a:rPr>
                  <a:t> from Run 1 data</a:t>
                </a:r>
                <a:endParaRPr lang="zh-CN" altLang="en-US" sz="3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黑体"/>
                  <a:ea typeface="黑体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4425" y="44625"/>
                <a:ext cx="7921575" cy="646331"/>
              </a:xfrm>
              <a:prstGeom prst="rect">
                <a:avLst/>
              </a:prstGeom>
              <a:blipFill>
                <a:blip r:embed="rId3"/>
                <a:stretch>
                  <a:fillRect t="-14151" b="-424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C0E515B-18CA-4C06-A359-446373C4BE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400800"/>
            <a:ext cx="2844800" cy="457200"/>
          </a:xfrm>
        </p:spPr>
        <p:txBody>
          <a:bodyPr/>
          <a:lstStyle/>
          <a:p>
            <a:pPr>
              <a:defRPr/>
            </a:pPr>
            <a:fld id="{3739CCED-7636-4F1A-A39E-A1E457441A63}" type="slidenum">
              <a:rPr lang="en-US" altLang="en-US" smtClean="0">
                <a:latin typeface="+mn-lt"/>
              </a:rPr>
              <a:pPr>
                <a:defRPr/>
              </a:pPr>
              <a:t>9</a:t>
            </a:fld>
            <a:endParaRPr lang="en-US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7152A95-0DB3-476E-ABD2-30EB848EAFB4}"/>
                  </a:ext>
                </a:extLst>
              </p:cNvPr>
              <p:cNvSpPr/>
              <p:nvPr/>
            </p:nvSpPr>
            <p:spPr>
              <a:xfrm>
                <a:off x="6781800" y="5105400"/>
                <a:ext cx="4064004" cy="8771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l">
                  <a:spcAft>
                    <a:spcPts val="600"/>
                  </a:spcAft>
                  <a:buSzPct val="70000"/>
                </a:pPr>
                <a:r>
                  <a:rPr lang="en-US" altLang="zh-CN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LHCb: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𝐬𝐢𝐧𝟐</m:t>
                    </m:r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𝜷</m:t>
                    </m:r>
                    <m:r>
                      <a:rPr lang="en-US" altLang="zh-CN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r>
                      <a:rPr lang="en-US" altLang="zh-CN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𝟕𝟔𝟎</m:t>
                    </m:r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±</m:t>
                    </m:r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𝟎𝟑𝟒</m:t>
                    </m:r>
                  </m:oMath>
                </a14:m>
                <a:endParaRPr lang="en-US" altLang="zh-CN" b="1" dirty="0">
                  <a:solidFill>
                    <a:srgbClr val="C00000"/>
                  </a:solidFill>
                  <a:latin typeface="Helvetica" charset="0"/>
                  <a:cs typeface="Helvetica" charset="0"/>
                </a:endParaRPr>
              </a:p>
              <a:p>
                <a:pPr lvl="0" algn="l">
                  <a:spcAft>
                    <a:spcPts val="600"/>
                  </a:spcAft>
                  <a:buSzPct val="70000"/>
                </a:pPr>
                <a:r>
                  <a:rPr lang="en-US" altLang="zh-CN" b="1" dirty="0">
                    <a:solidFill>
                      <a:srgbClr val="000000"/>
                    </a:solidFill>
                    <a:latin typeface="Helvetica" charset="0"/>
                    <a:cs typeface="Helvetica" charset="0"/>
                  </a:rPr>
                  <a:t>WA:    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𝐬𝐢𝐧𝟐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𝜷</m:t>
                    </m:r>
                    <m:r>
                      <a:rPr lang="en-US" altLang="zh-CN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r>
                      <a:rPr lang="en-US" altLang="zh-CN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𝟕𝟎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±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𝟎𝟐</m:t>
                    </m:r>
                  </m:oMath>
                </a14:m>
                <a:endParaRPr lang="en-US" altLang="zh-CN" sz="2800" b="1" dirty="0">
                  <a:solidFill>
                    <a:srgbClr val="00000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67152A95-0DB3-476E-ABD2-30EB848EA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5105400"/>
                <a:ext cx="4064004" cy="877163"/>
              </a:xfrm>
              <a:prstGeom prst="rect">
                <a:avLst/>
              </a:prstGeom>
              <a:blipFill>
                <a:blip r:embed="rId4"/>
                <a:stretch>
                  <a:fillRect l="-1351" t="-4196" b="-6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61040D9-82DC-44BA-81FA-F1891D675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1" y="990600"/>
            <a:ext cx="3809999" cy="246178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D1377E-5E6D-4860-802B-C0B2B1E15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6" y="3581400"/>
            <a:ext cx="3702004" cy="2579846"/>
          </a:xfrm>
          <a:prstGeom prst="rect">
            <a:avLst/>
          </a:prstGeom>
        </p:spPr>
      </p:pic>
      <p:sp>
        <p:nvSpPr>
          <p:cNvPr id="10" name="矩形: 圆角 15">
            <a:extLst>
              <a:ext uri="{FF2B5EF4-FFF2-40B4-BE49-F238E27FC236}">
                <a16:creationId xmlns:a16="http://schemas.microsoft.com/office/drawing/2014/main" id="{63201F7C-3741-4261-B4B2-68CF5D3CD459}"/>
              </a:ext>
            </a:extLst>
          </p:cNvPr>
          <p:cNvSpPr/>
          <p:nvPr/>
        </p:nvSpPr>
        <p:spPr bwMode="auto">
          <a:xfrm>
            <a:off x="193576" y="201283"/>
            <a:ext cx="2016224" cy="40831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en-US" altLang="zh-CN" sz="1400" b="1" dirty="0">
                <a:solidFill>
                  <a:srgbClr val="FF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JHEP 11 (2017) 170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841E96-705B-4474-A11A-E38BD4A95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400" y="6400800"/>
            <a:ext cx="8324800" cy="375552"/>
          </a:xfrm>
          <a:prstGeom prst="rect">
            <a:avLst/>
          </a:prstGeom>
          <a:solidFill>
            <a:srgbClr val="C2FFF0"/>
          </a:solidFill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SzPct val="70000"/>
            </a:pPr>
            <a:r>
              <a:rPr lang="en-US" altLang="zh-CN" b="1" dirty="0">
                <a:latin typeface="Helvetica" charset="0"/>
                <a:cs typeface="Helvetica" charset="0"/>
              </a:rPr>
              <a:t>Run 2 analysis ongoing, precision expected to exceed B factories  </a:t>
            </a:r>
          </a:p>
        </p:txBody>
      </p:sp>
      <p:pic>
        <p:nvPicPr>
          <p:cNvPr id="6146" name="Picture 2" descr="https://hflav-eos.web.cern.ch/hflav-eos/triangle/latest/plots/btoccsS_CP.png">
            <a:extLst>
              <a:ext uri="{FF2B5EF4-FFF2-40B4-BE49-F238E27FC236}">
                <a16:creationId xmlns:a16="http://schemas.microsoft.com/office/drawing/2014/main" id="{A8F99CE0-804A-4DC5-9B93-23011879B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19200"/>
            <a:ext cx="3770531" cy="377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506D596-31EC-4476-BA66-07EE7E49F80B}"/>
                  </a:ext>
                </a:extLst>
              </p:cNvPr>
              <p:cNvSpPr/>
              <p:nvPr/>
            </p:nvSpPr>
            <p:spPr>
              <a:xfrm>
                <a:off x="6953348" y="1002268"/>
                <a:ext cx="24192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𝒃</m:t>
                    </m:r>
                    <m:r>
                      <a:rPr lang="en-US" altLang="zh-CN" b="1" i="1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b="1" i="1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b="1" i="1" smtClean="0">
                            <a:solidFill>
                              <a:srgbClr val="3230F2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lang="en-US" altLang="zh-CN" b="1" i="1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𝒔</m:t>
                    </m:r>
                    <m:r>
                      <a:rPr lang="en-US" altLang="zh-CN" b="1" i="1" smtClean="0">
                        <a:solidFill>
                          <a:srgbClr val="3230F2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3230F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combination</a:t>
                </a:r>
                <a:endParaRPr lang="en-US" b="1" dirty="0">
                  <a:solidFill>
                    <a:srgbClr val="3230F2"/>
                  </a:solidFill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506D596-31EC-4476-BA66-07EE7E49F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348" y="1002268"/>
                <a:ext cx="2419252" cy="369332"/>
              </a:xfrm>
              <a:prstGeom prst="rect">
                <a:avLst/>
              </a:prstGeom>
              <a:blipFill>
                <a:blip r:embed="rId8"/>
                <a:stretch>
                  <a:fillRect t="-8197" r="-176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639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Custom 1">
      <a:majorFont>
        <a:latin typeface="Freestyle Scrip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52603</TotalTime>
  <Words>2163</Words>
  <Application>Microsoft Office PowerPoint</Application>
  <PresentationFormat>宽屏</PresentationFormat>
  <Paragraphs>411</Paragraphs>
  <Slides>35</Slides>
  <Notes>33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7" baseType="lpstr">
      <vt:lpstr>Arial (headings)</vt:lpstr>
      <vt:lpstr>Chalkboard</vt:lpstr>
      <vt:lpstr>ＭＳ Ｐゴシック</vt:lpstr>
      <vt:lpstr>STKaiti</vt:lpstr>
      <vt:lpstr>宋体</vt:lpstr>
      <vt:lpstr>微软雅黑</vt:lpstr>
      <vt:lpstr>等线</vt:lpstr>
      <vt:lpstr>黑体</vt:lpstr>
      <vt:lpstr>Arial</vt:lpstr>
      <vt:lpstr>Calibri</vt:lpstr>
      <vt:lpstr>Cambria Math</vt:lpstr>
      <vt:lpstr>Courier New</vt:lpstr>
      <vt:lpstr>Freestyle Script</vt:lpstr>
      <vt:lpstr>Garamond</vt:lpstr>
      <vt:lpstr>Helvetica</vt:lpstr>
      <vt:lpstr>MT Extra</vt:lpstr>
      <vt:lpstr>Symbol</vt:lpstr>
      <vt:lpstr>Tahoma</vt:lpstr>
      <vt:lpstr>Times New Roman</vt:lpstr>
      <vt:lpstr>Wingdings</vt:lpstr>
      <vt:lpstr>Edge</vt:lpstr>
      <vt:lpstr>Equation</vt:lpstr>
      <vt:lpstr>Indirect search for new physic at LHCb CP violation and rare decays of B mesons</vt:lpstr>
      <vt:lpstr>LHCb experiment</vt:lpstr>
      <vt:lpstr>LHCb data samples</vt:lpstr>
      <vt:lpstr>CP violation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Rare decays &amp;  lepton flavour universality</vt:lpstr>
      <vt:lpstr>FCNC b→sl^+ l^- decays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Backup 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LHCb实验上的 CP破坏测量</dc:title>
  <dc:subject/>
  <dc:creator>xieyh</dc:creator>
  <cp:keywords/>
  <dc:description/>
  <cp:lastModifiedBy>xieyh</cp:lastModifiedBy>
  <cp:revision>2601</cp:revision>
  <cp:lastPrinted>2016-09-04T02:05:53Z</cp:lastPrinted>
  <dcterms:created xsi:type="dcterms:W3CDTF">2013-11-18T14:11:15Z</dcterms:created>
  <dcterms:modified xsi:type="dcterms:W3CDTF">2021-11-25T14:17:41Z</dcterms:modified>
  <cp:category/>
</cp:coreProperties>
</file>