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48" r:id="rId2"/>
  </p:sldMasterIdLst>
  <p:notesMasterIdLst>
    <p:notesMasterId r:id="rId116"/>
  </p:notesMasterIdLst>
  <p:handoutMasterIdLst>
    <p:handoutMasterId r:id="rId117"/>
  </p:handoutMasterIdLst>
  <p:sldIdLst>
    <p:sldId id="427" r:id="rId3"/>
    <p:sldId id="614" r:id="rId4"/>
    <p:sldId id="615" r:id="rId5"/>
    <p:sldId id="277" r:id="rId6"/>
    <p:sldId id="263" r:id="rId7"/>
    <p:sldId id="600" r:id="rId8"/>
    <p:sldId id="438" r:id="rId9"/>
    <p:sldId id="641" r:id="rId10"/>
    <p:sldId id="626" r:id="rId11"/>
    <p:sldId id="643" r:id="rId12"/>
    <p:sldId id="437" r:id="rId13"/>
    <p:sldId id="577" r:id="rId14"/>
    <p:sldId id="285" r:id="rId15"/>
    <p:sldId id="439" r:id="rId16"/>
    <p:sldId id="275" r:id="rId17"/>
    <p:sldId id="596" r:id="rId18"/>
    <p:sldId id="590" r:id="rId19"/>
    <p:sldId id="593" r:id="rId20"/>
    <p:sldId id="579" r:id="rId21"/>
    <p:sldId id="607" r:id="rId22"/>
    <p:sldId id="580" r:id="rId23"/>
    <p:sldId id="494" r:id="rId24"/>
    <p:sldId id="492" r:id="rId25"/>
    <p:sldId id="493" r:id="rId26"/>
    <p:sldId id="594" r:id="rId27"/>
    <p:sldId id="306" r:id="rId28"/>
    <p:sldId id="293" r:id="rId29"/>
    <p:sldId id="639" r:id="rId30"/>
    <p:sldId id="374" r:id="rId31"/>
    <p:sldId id="514" r:id="rId32"/>
    <p:sldId id="518" r:id="rId33"/>
    <p:sldId id="584" r:id="rId34"/>
    <p:sldId id="686" r:id="rId35"/>
    <p:sldId id="622" r:id="rId36"/>
    <p:sldId id="623" r:id="rId37"/>
    <p:sldId id="718" r:id="rId38"/>
    <p:sldId id="520" r:id="rId39"/>
    <p:sldId id="521" r:id="rId40"/>
    <p:sldId id="522" r:id="rId41"/>
    <p:sldId id="685" r:id="rId42"/>
    <p:sldId id="523" r:id="rId43"/>
    <p:sldId id="530" r:id="rId44"/>
    <p:sldId id="610" r:id="rId45"/>
    <p:sldId id="627" r:id="rId46"/>
    <p:sldId id="628" r:id="rId47"/>
    <p:sldId id="1122" r:id="rId48"/>
    <p:sldId id="719" r:id="rId49"/>
    <p:sldId id="684" r:id="rId50"/>
    <p:sldId id="380" r:id="rId51"/>
    <p:sldId id="629" r:id="rId52"/>
    <p:sldId id="687" r:id="rId53"/>
    <p:sldId id="689" r:id="rId54"/>
    <p:sldId id="690" r:id="rId55"/>
    <p:sldId id="391" r:id="rId56"/>
    <p:sldId id="723" r:id="rId57"/>
    <p:sldId id="507" r:id="rId58"/>
    <p:sldId id="292" r:id="rId59"/>
    <p:sldId id="612" r:id="rId60"/>
    <p:sldId id="613" r:id="rId61"/>
    <p:sldId id="424" r:id="rId62"/>
    <p:sldId id="587" r:id="rId63"/>
    <p:sldId id="256" r:id="rId64"/>
    <p:sldId id="611" r:id="rId65"/>
    <p:sldId id="547" r:id="rId66"/>
    <p:sldId id="1127" r:id="rId67"/>
    <p:sldId id="721" r:id="rId68"/>
    <p:sldId id="620" r:id="rId69"/>
    <p:sldId id="486" r:id="rId70"/>
    <p:sldId id="619" r:id="rId71"/>
    <p:sldId id="317" r:id="rId72"/>
    <p:sldId id="1123" r:id="rId73"/>
    <p:sldId id="562" r:id="rId74"/>
    <p:sldId id="1125" r:id="rId75"/>
    <p:sldId id="1126" r:id="rId76"/>
    <p:sldId id="703" r:id="rId77"/>
    <p:sldId id="700" r:id="rId78"/>
    <p:sldId id="704" r:id="rId79"/>
    <p:sldId id="548" r:id="rId80"/>
    <p:sldId id="606" r:id="rId81"/>
    <p:sldId id="551" r:id="rId82"/>
    <p:sldId id="564" r:id="rId83"/>
    <p:sldId id="567" r:id="rId84"/>
    <p:sldId id="396" r:id="rId85"/>
    <p:sldId id="918" r:id="rId86"/>
    <p:sldId id="346" r:id="rId87"/>
    <p:sldId id="568" r:id="rId88"/>
    <p:sldId id="570" r:id="rId89"/>
    <p:sldId id="575" r:id="rId90"/>
    <p:sldId id="571" r:id="rId91"/>
    <p:sldId id="348" r:id="rId92"/>
    <p:sldId id="701" r:id="rId93"/>
    <p:sldId id="334" r:id="rId94"/>
    <p:sldId id="724" r:id="rId95"/>
    <p:sldId id="705" r:id="rId96"/>
    <p:sldId id="720" r:id="rId97"/>
    <p:sldId id="917" r:id="rId98"/>
    <p:sldId id="914" r:id="rId99"/>
    <p:sldId id="544" r:id="rId100"/>
    <p:sldId id="602" r:id="rId101"/>
    <p:sldId id="706" r:id="rId102"/>
    <p:sldId id="707" r:id="rId103"/>
    <p:sldId id="603" r:id="rId104"/>
    <p:sldId id="358" r:id="rId105"/>
    <p:sldId id="604" r:id="rId106"/>
    <p:sldId id="511" r:id="rId107"/>
    <p:sldId id="407" r:id="rId108"/>
    <p:sldId id="621" r:id="rId109"/>
    <p:sldId id="1128" r:id="rId110"/>
    <p:sldId id="618" r:id="rId111"/>
    <p:sldId id="565" r:id="rId112"/>
    <p:sldId id="525" r:id="rId113"/>
    <p:sldId id="300" r:id="rId114"/>
    <p:sldId id="691" r:id="rId115"/>
  </p:sldIdLst>
  <p:sldSz cx="9144000" cy="6858000" type="screen4x3"/>
  <p:notesSz cx="6858000" cy="9144000"/>
  <p:defaultTextStyle>
    <a:defPPr>
      <a:defRPr lang="zh-CN"/>
    </a:defPPr>
    <a:lvl1pPr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59"/>
  </p:normalViewPr>
  <p:slideViewPr>
    <p:cSldViewPr>
      <p:cViewPr>
        <p:scale>
          <a:sx n="95" d="100"/>
          <a:sy n="95" d="100"/>
        </p:scale>
        <p:origin x="2120"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4" d="100"/>
        <a:sy n="144" d="100"/>
      </p:scale>
      <p:origin x="0" y="32448"/>
    </p:cViewPr>
  </p:sorterViewPr>
  <p:notesViewPr>
    <p:cSldViewPr>
      <p:cViewPr varScale="1">
        <p:scale>
          <a:sx n="44" d="100"/>
          <a:sy n="44" d="100"/>
        </p:scale>
        <p:origin x="-2117"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viewProps" Target="view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image" Target="../media/image12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image" Target="../media/image17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image" Target="../media/image185.emf"/><Relationship Id="rId5" Type="http://schemas.openxmlformats.org/officeDocument/2006/relationships/image" Target="../media/image189.emf"/><Relationship Id="rId4" Type="http://schemas.openxmlformats.org/officeDocument/2006/relationships/image" Target="../media/image18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image" Target="../media/image2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5.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gi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8B549CE-3B0F-F947-A62D-113DD89ABB2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19" name="Rectangle 3">
            <a:extLst>
              <a:ext uri="{FF2B5EF4-FFF2-40B4-BE49-F238E27FC236}">
                <a16:creationId xmlns:a16="http://schemas.microsoft.com/office/drawing/2014/main" id="{0355F8FA-12C1-EF45-8C5F-B91289CE8386}"/>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20" name="Rectangle 4">
            <a:extLst>
              <a:ext uri="{FF2B5EF4-FFF2-40B4-BE49-F238E27FC236}">
                <a16:creationId xmlns:a16="http://schemas.microsoft.com/office/drawing/2014/main" id="{13E66224-1127-454A-8573-2E548FB3BDD1}"/>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86021" name="Rectangle 5">
            <a:extLst>
              <a:ext uri="{FF2B5EF4-FFF2-40B4-BE49-F238E27FC236}">
                <a16:creationId xmlns:a16="http://schemas.microsoft.com/office/drawing/2014/main" id="{1A0B9BB2-F8DA-8D4D-A74E-90B447874B86}"/>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smtClean="0"/>
            </a:lvl1pPr>
          </a:lstStyle>
          <a:p>
            <a:pPr>
              <a:defRPr/>
            </a:pPr>
            <a:fld id="{39CC142F-7222-0243-86E1-D060661FE3D4}"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002CC72-5E5B-EC46-BA49-09DAC963A5E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6147" name="Rectangle 3">
            <a:extLst>
              <a:ext uri="{FF2B5EF4-FFF2-40B4-BE49-F238E27FC236}">
                <a16:creationId xmlns:a16="http://schemas.microsoft.com/office/drawing/2014/main" id="{92AD3CB6-A57C-1949-B2BA-47E297B6605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34820" name="Rectangle 4">
            <a:extLst>
              <a:ext uri="{FF2B5EF4-FFF2-40B4-BE49-F238E27FC236}">
                <a16:creationId xmlns:a16="http://schemas.microsoft.com/office/drawing/2014/main" id="{8B2516E0-DFCF-DE48-A4BE-0A1D5FD1589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FC6A0C-9B34-514C-A4CF-A04F9FC7ABA5}"/>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a:extLst>
              <a:ext uri="{FF2B5EF4-FFF2-40B4-BE49-F238E27FC236}">
                <a16:creationId xmlns:a16="http://schemas.microsoft.com/office/drawing/2014/main" id="{00DC5408-26EA-F543-B391-697C56985CD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latin typeface="Arial" charset="0"/>
                <a:ea typeface="宋体" charset="0"/>
                <a:cs typeface="宋体" charset="0"/>
              </a:defRPr>
            </a:lvl1pPr>
          </a:lstStyle>
          <a:p>
            <a:pPr>
              <a:defRPr/>
            </a:pPr>
            <a:endParaRPr lang="en-US" altLang="zh-CN"/>
          </a:p>
        </p:txBody>
      </p:sp>
      <p:sp>
        <p:nvSpPr>
          <p:cNvPr id="6151" name="Rectangle 7">
            <a:extLst>
              <a:ext uri="{FF2B5EF4-FFF2-40B4-BE49-F238E27FC236}">
                <a16:creationId xmlns:a16="http://schemas.microsoft.com/office/drawing/2014/main" id="{E5A1D6D1-DDB3-E446-A40E-1FD7DE7B4DB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smtClean="0"/>
            </a:lvl1pPr>
          </a:lstStyle>
          <a:p>
            <a:pPr>
              <a:defRPr/>
            </a:pPr>
            <a:fld id="{57792A00-A193-0E44-A386-7554A42E102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182D84-B832-054D-B12E-747F8EE3EE63}" type="slidenum">
              <a:rPr lang="en-US" altLang="zh-CN"/>
              <a:pPr/>
              <a:t>4</a:t>
            </a:fld>
            <a:endParaRPr lang="en-US" altLang="zh-CN"/>
          </a:p>
        </p:txBody>
      </p:sp>
      <p:sp>
        <p:nvSpPr>
          <p:cNvPr id="192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251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CD8CFDEE-6E4B-FC49-A655-501FDE4B1AE6}" type="slidenum">
              <a:rPr kumimoji="0" lang="en-US" altLang="zh-CN" sz="1200"/>
              <a:pPr/>
              <a:t>27</a:t>
            </a:fld>
            <a:endParaRPr kumimoji="0" lang="en-US" altLang="zh-CN" sz="1200"/>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noFill/>
        </p:spPr>
        <p:txBody>
          <a:bodyPr/>
          <a:lstStyle/>
          <a:p>
            <a:endParaRPr kumimoji="0" lang="zh-CN" altLang="en-US"/>
          </a:p>
        </p:txBody>
      </p:sp>
    </p:spTree>
    <p:extLst>
      <p:ext uri="{BB962C8B-B14F-4D97-AF65-F5344CB8AC3E}">
        <p14:creationId xmlns:p14="http://schemas.microsoft.com/office/powerpoint/2010/main" val="2234968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7B3D58F9-4B32-DE47-913E-8FFDC1C716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0BDB4CC8-AA53-7246-8A59-F21B6B1FF8EC}" type="slidenum">
              <a:rPr lang="en-US" altLang="zh-CN" sz="1200"/>
              <a:pPr>
                <a:spcBef>
                  <a:spcPct val="0"/>
                </a:spcBef>
                <a:buFontTx/>
                <a:buNone/>
              </a:pPr>
              <a:t>29</a:t>
            </a:fld>
            <a:endParaRPr lang="en-US" altLang="zh-CN" sz="1200"/>
          </a:p>
        </p:txBody>
      </p:sp>
      <p:sp>
        <p:nvSpPr>
          <p:cNvPr id="61442" name="Rectangle 2">
            <a:extLst>
              <a:ext uri="{FF2B5EF4-FFF2-40B4-BE49-F238E27FC236}">
                <a16:creationId xmlns:a16="http://schemas.microsoft.com/office/drawing/2014/main" id="{DADB773F-1A69-514E-A8CD-B90E8706BC47}"/>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A0D929B5-CA37-644F-8E7B-EF1835C0CE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FCE755D-2A66-BF4C-BE5C-EFA5195F9A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48771A14-38B9-054D-A3C4-312880F1D3E5}" type="slidenum">
              <a:rPr lang="en-US" altLang="zh-CN" sz="1200"/>
              <a:pPr>
                <a:spcBef>
                  <a:spcPct val="0"/>
                </a:spcBef>
                <a:buFontTx/>
                <a:buNone/>
              </a:pPr>
              <a:t>30</a:t>
            </a:fld>
            <a:endParaRPr lang="en-US" altLang="zh-CN" sz="1200"/>
          </a:p>
        </p:txBody>
      </p:sp>
      <p:sp>
        <p:nvSpPr>
          <p:cNvPr id="64514" name="Rectangle 2">
            <a:extLst>
              <a:ext uri="{FF2B5EF4-FFF2-40B4-BE49-F238E27FC236}">
                <a16:creationId xmlns:a16="http://schemas.microsoft.com/office/drawing/2014/main" id="{9D767C88-4235-E04A-98D9-B71598048943}"/>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A7CF186-EBD3-9041-B2EB-3C518CBF92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E1ACD166-2873-464C-A93E-6567B488BC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DA9628C-059C-D74B-AC10-70CE2C8A9881}" type="slidenum">
              <a:rPr lang="en-US" altLang="zh-CN" sz="1200"/>
              <a:pPr>
                <a:spcBef>
                  <a:spcPct val="0"/>
                </a:spcBef>
                <a:buFontTx/>
                <a:buNone/>
              </a:pPr>
              <a:t>31</a:t>
            </a:fld>
            <a:endParaRPr lang="en-US" altLang="zh-CN" sz="1200"/>
          </a:p>
        </p:txBody>
      </p:sp>
      <p:sp>
        <p:nvSpPr>
          <p:cNvPr id="66562" name="Rectangle 2">
            <a:extLst>
              <a:ext uri="{FF2B5EF4-FFF2-40B4-BE49-F238E27FC236}">
                <a16:creationId xmlns:a16="http://schemas.microsoft.com/office/drawing/2014/main" id="{BFAA68D0-941D-B648-B9FC-CCAA2C7EE3D5}"/>
              </a:ext>
            </a:extLst>
          </p:cNvPr>
          <p:cNvSpPr>
            <a:spLocks noGrp="1" noRot="1" noChangeAspect="1" noChangeArrowheads="1" noTextEdit="1"/>
          </p:cNvSpPr>
          <p:nvPr>
            <p:ph type="sldImg"/>
          </p:nvPr>
        </p:nvSpPr>
        <p:spPr>
          <a:xfrm>
            <a:off x="1146175" y="685800"/>
            <a:ext cx="4572000" cy="3429000"/>
          </a:xfrm>
          <a:ln/>
        </p:spPr>
      </p:sp>
      <p:sp>
        <p:nvSpPr>
          <p:cNvPr id="66563" name="Rectangle 3">
            <a:extLst>
              <a:ext uri="{FF2B5EF4-FFF2-40B4-BE49-F238E27FC236}">
                <a16:creationId xmlns:a16="http://schemas.microsoft.com/office/drawing/2014/main" id="{273E751C-DF39-F143-9152-2EDE8D650A27}"/>
              </a:ext>
            </a:extLst>
          </p:cNvPr>
          <p:cNvSpPr>
            <a:spLocks noGrp="1" noChangeArrowheads="1"/>
          </p:cNvSpPr>
          <p:nvPr>
            <p:ph type="body" idx="1"/>
          </p:nvPr>
        </p:nvSpPr>
        <p:spPr>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7" tIns="44934" rIns="89867" bIns="44934"/>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FDEFB8A-D69D-7F42-80BE-028BA49721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045D933-37B7-1E4E-AD53-699CD4B44DFD}" type="slidenum">
              <a:rPr lang="en-US" altLang="zh-CN" sz="1200"/>
              <a:pPr>
                <a:spcBef>
                  <a:spcPct val="0"/>
                </a:spcBef>
                <a:buFontTx/>
                <a:buNone/>
              </a:pPr>
              <a:t>37</a:t>
            </a:fld>
            <a:endParaRPr lang="en-US" altLang="zh-CN" sz="1200"/>
          </a:p>
        </p:txBody>
      </p:sp>
      <p:sp>
        <p:nvSpPr>
          <p:cNvPr id="69634" name="Rectangle 2">
            <a:extLst>
              <a:ext uri="{FF2B5EF4-FFF2-40B4-BE49-F238E27FC236}">
                <a16:creationId xmlns:a16="http://schemas.microsoft.com/office/drawing/2014/main" id="{43C19ADD-1430-AF45-9B3B-BF648AF3122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059C8E0F-1D18-7A47-8EF6-6A08615B33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F55F0B41-A317-0B41-A858-620299AB3B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6A1F4B60-5FAB-9B4F-BA75-D770EF65E232}" type="slidenum">
              <a:rPr lang="en-US" altLang="zh-CN" sz="1200"/>
              <a:pPr>
                <a:spcBef>
                  <a:spcPct val="0"/>
                </a:spcBef>
                <a:buFontTx/>
                <a:buNone/>
              </a:pPr>
              <a:t>38</a:t>
            </a:fld>
            <a:endParaRPr lang="en-US" altLang="zh-CN" sz="1200"/>
          </a:p>
        </p:txBody>
      </p:sp>
      <p:sp>
        <p:nvSpPr>
          <p:cNvPr id="71682" name="Rectangle 2">
            <a:extLst>
              <a:ext uri="{FF2B5EF4-FFF2-40B4-BE49-F238E27FC236}">
                <a16:creationId xmlns:a16="http://schemas.microsoft.com/office/drawing/2014/main" id="{AE4CF81C-2F77-D945-8D2A-11FDBB02F220}"/>
              </a:ext>
            </a:extLst>
          </p:cNvPr>
          <p:cNvSpPr>
            <a:spLocks noGrp="1" noRot="1" noChangeAspect="1" noChangeArrowheads="1" noTextEdit="1"/>
          </p:cNvSpPr>
          <p:nvPr>
            <p:ph type="sldImg"/>
          </p:nvPr>
        </p:nvSpPr>
        <p:spPr>
          <a:xfrm>
            <a:off x="1146175" y="685800"/>
            <a:ext cx="4572000" cy="3429000"/>
          </a:xfrm>
          <a:ln/>
        </p:spPr>
      </p:sp>
      <p:sp>
        <p:nvSpPr>
          <p:cNvPr id="71683" name="Rectangle 3">
            <a:extLst>
              <a:ext uri="{FF2B5EF4-FFF2-40B4-BE49-F238E27FC236}">
                <a16:creationId xmlns:a16="http://schemas.microsoft.com/office/drawing/2014/main" id="{F1950B35-3937-BD42-AF23-354D68B24F72}"/>
              </a:ext>
            </a:extLst>
          </p:cNvPr>
          <p:cNvSpPr>
            <a:spLocks noGrp="1" noChangeArrowheads="1"/>
          </p:cNvSpPr>
          <p:nvPr>
            <p:ph type="body" idx="1"/>
          </p:nvPr>
        </p:nvSpPr>
        <p:spPr>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7" tIns="44934" rIns="89867" bIns="44934"/>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A9817EA0-5E2A-DD45-960E-63B8036DEE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512B93D0-9C36-2547-9EB5-A9D762DF6E1D}" type="slidenum">
              <a:rPr lang="en-US" altLang="zh-CN" sz="1200"/>
              <a:pPr>
                <a:spcBef>
                  <a:spcPct val="0"/>
                </a:spcBef>
                <a:buFontTx/>
                <a:buNone/>
              </a:pPr>
              <a:t>39</a:t>
            </a:fld>
            <a:endParaRPr lang="en-US" altLang="zh-CN" sz="1200"/>
          </a:p>
        </p:txBody>
      </p:sp>
      <p:sp>
        <p:nvSpPr>
          <p:cNvPr id="73730" name="Rectangle 2">
            <a:extLst>
              <a:ext uri="{FF2B5EF4-FFF2-40B4-BE49-F238E27FC236}">
                <a16:creationId xmlns:a16="http://schemas.microsoft.com/office/drawing/2014/main" id="{B72246CA-3627-CE48-AD96-FD7CC1A50CEF}"/>
              </a:ext>
            </a:extLst>
          </p:cNvPr>
          <p:cNvSpPr>
            <a:spLocks noGrp="1" noRot="1" noChangeAspect="1" noChangeArrowheads="1" noTextEdit="1"/>
          </p:cNvSpPr>
          <p:nvPr>
            <p:ph type="sldImg"/>
          </p:nvPr>
        </p:nvSpPr>
        <p:spPr>
          <a:xfrm>
            <a:off x="1146175" y="685800"/>
            <a:ext cx="4572000" cy="3429000"/>
          </a:xfrm>
          <a:ln/>
        </p:spPr>
      </p:sp>
      <p:sp>
        <p:nvSpPr>
          <p:cNvPr id="73731" name="Rectangle 3">
            <a:extLst>
              <a:ext uri="{FF2B5EF4-FFF2-40B4-BE49-F238E27FC236}">
                <a16:creationId xmlns:a16="http://schemas.microsoft.com/office/drawing/2014/main" id="{88441359-3BD0-BA42-9965-EA4A4ACBA004}"/>
              </a:ext>
            </a:extLst>
          </p:cNvPr>
          <p:cNvSpPr>
            <a:spLocks noGrp="1" noChangeArrowheads="1"/>
          </p:cNvSpPr>
          <p:nvPr>
            <p:ph type="body" idx="1"/>
          </p:nvPr>
        </p:nvSpPr>
        <p:spPr>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7" tIns="44934" rIns="89867" bIns="44934"/>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EC0CF7E3-0C10-8744-8248-8FACE7F1AC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A8D21B2-4746-D34D-BF95-C6FF64103538}" type="slidenum">
              <a:rPr lang="en-US" altLang="zh-CN" sz="1200"/>
              <a:pPr>
                <a:spcBef>
                  <a:spcPct val="0"/>
                </a:spcBef>
                <a:buFontTx/>
                <a:buNone/>
              </a:pPr>
              <a:t>41</a:t>
            </a:fld>
            <a:endParaRPr lang="en-US" altLang="zh-CN" sz="1200"/>
          </a:p>
        </p:txBody>
      </p:sp>
      <p:sp>
        <p:nvSpPr>
          <p:cNvPr id="77826" name="Rectangle 2">
            <a:extLst>
              <a:ext uri="{FF2B5EF4-FFF2-40B4-BE49-F238E27FC236}">
                <a16:creationId xmlns:a16="http://schemas.microsoft.com/office/drawing/2014/main" id="{2195D419-247F-9142-852B-D03A7DA60706}"/>
              </a:ext>
            </a:extLst>
          </p:cNvPr>
          <p:cNvSpPr>
            <a:spLocks noGrp="1" noRot="1" noChangeAspect="1" noChangeArrowheads="1" noTextEdit="1"/>
          </p:cNvSpPr>
          <p:nvPr>
            <p:ph type="sldImg"/>
          </p:nvPr>
        </p:nvSpPr>
        <p:spPr>
          <a:xfrm>
            <a:off x="1141413" y="685800"/>
            <a:ext cx="4572000" cy="3429000"/>
          </a:xfrm>
          <a:ln/>
        </p:spPr>
      </p:sp>
      <p:sp>
        <p:nvSpPr>
          <p:cNvPr id="77827" name="Rectangle 3">
            <a:extLst>
              <a:ext uri="{FF2B5EF4-FFF2-40B4-BE49-F238E27FC236}">
                <a16:creationId xmlns:a16="http://schemas.microsoft.com/office/drawing/2014/main" id="{C6EFF56B-0866-0A41-93A3-A5C68DEF0F52}"/>
              </a:ext>
            </a:extLst>
          </p:cNvPr>
          <p:cNvSpPr>
            <a:spLocks noGrp="1" noChangeArrowheads="1"/>
          </p:cNvSpPr>
          <p:nvPr>
            <p:ph type="body" idx="1"/>
          </p:nvPr>
        </p:nvSpPr>
        <p:spPr>
          <a:xfrm>
            <a:off x="912813" y="4343400"/>
            <a:ext cx="50323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7" tIns="44934" rIns="89867" bIns="44934"/>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C64783F4-919C-4447-9796-498B75BF18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17B30B45-78FE-B941-B842-EA3F41CEE13F}" type="slidenum">
              <a:rPr lang="en-US" altLang="zh-CN" sz="1200"/>
              <a:pPr>
                <a:spcBef>
                  <a:spcPct val="0"/>
                </a:spcBef>
                <a:buFontTx/>
                <a:buNone/>
              </a:pPr>
              <a:t>43</a:t>
            </a:fld>
            <a:endParaRPr lang="en-US" altLang="zh-CN" sz="1200"/>
          </a:p>
        </p:txBody>
      </p:sp>
      <p:sp>
        <p:nvSpPr>
          <p:cNvPr id="79874" name="Rectangle 2">
            <a:extLst>
              <a:ext uri="{FF2B5EF4-FFF2-40B4-BE49-F238E27FC236}">
                <a16:creationId xmlns:a16="http://schemas.microsoft.com/office/drawing/2014/main" id="{F5294F14-8BE6-1049-96EA-80A5F67156A4}"/>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7B845D8A-7C97-8A4A-B5AE-CF820E1398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8BC3BE3-9AE4-D146-8F73-596B82A7E0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AC81678-1252-1F4E-BF67-A02DE5D9DDCC}" type="slidenum">
              <a:rPr lang="en-US" altLang="zh-CN" sz="1200"/>
              <a:pPr>
                <a:spcBef>
                  <a:spcPct val="0"/>
                </a:spcBef>
                <a:buFontTx/>
                <a:buNone/>
              </a:pPr>
              <a:t>44</a:t>
            </a:fld>
            <a:endParaRPr lang="en-US" altLang="zh-CN" sz="1200"/>
          </a:p>
        </p:txBody>
      </p:sp>
      <p:sp>
        <p:nvSpPr>
          <p:cNvPr id="148482" name="Rectangle 2">
            <a:extLst>
              <a:ext uri="{FF2B5EF4-FFF2-40B4-BE49-F238E27FC236}">
                <a16:creationId xmlns:a16="http://schemas.microsoft.com/office/drawing/2014/main" id="{20B75D5C-8CB1-2446-964D-16D7E78DCDEE}"/>
              </a:ext>
            </a:extLst>
          </p:cNvPr>
          <p:cNvSpPr>
            <a:spLocks noGrp="1" noRot="1" noChangeAspect="1" noChangeArrowheads="1" noTextEdit="1"/>
          </p:cNvSpPr>
          <p:nvPr>
            <p:ph type="sldImg"/>
          </p:nvPr>
        </p:nvSpPr>
        <p:spPr>
          <a:xfrm>
            <a:off x="1174750" y="695325"/>
            <a:ext cx="4635500" cy="3476625"/>
          </a:xfrm>
          <a:solidFill>
            <a:srgbClr val="FFFFFF"/>
          </a:solidFill>
          <a:ln/>
        </p:spPr>
      </p:sp>
      <p:sp>
        <p:nvSpPr>
          <p:cNvPr id="148483" name="Rectangle 3">
            <a:extLst>
              <a:ext uri="{FF2B5EF4-FFF2-40B4-BE49-F238E27FC236}">
                <a16:creationId xmlns:a16="http://schemas.microsoft.com/office/drawing/2014/main" id="{7E222943-3E86-8B47-B81A-F92D1B104896}"/>
              </a:ext>
            </a:extLst>
          </p:cNvPr>
          <p:cNvSpPr>
            <a:spLocks noGrp="1" noChangeArrowheads="1"/>
          </p:cNvSpPr>
          <p:nvPr>
            <p:ph type="body" idx="1"/>
          </p:nvPr>
        </p:nvSpPr>
        <p:spPr>
          <a:xfrm>
            <a:off x="698500" y="4403725"/>
            <a:ext cx="5588000" cy="4171950"/>
          </a:xfrm>
          <a:solidFill>
            <a:srgbClr val="FFFFFF"/>
          </a:solidFill>
          <a:ln>
            <a:solidFill>
              <a:srgbClr val="000000"/>
            </a:solidFill>
            <a:miter lim="800000"/>
            <a:headEnd/>
            <a:tailEnd/>
          </a:ln>
        </p:spPr>
        <p:txBody>
          <a:bodyPr lIns="92885" tIns="46442" rIns="92885" bIns="46442"/>
          <a:lstStyle/>
          <a:p>
            <a:pPr eaLnBrk="1" hangingPunct="1"/>
            <a:endParaRPr lang="zh-CN"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86B3993D-19FB-224F-A48F-C636849AD16B}" type="slidenum">
              <a:rPr kumimoji="0" lang="en-US" altLang="zh-CN" sz="1200"/>
              <a:pPr/>
              <a:t>5</a:t>
            </a:fld>
            <a:endParaRPr kumimoji="0" lang="en-US" altLang="zh-CN"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kumimoji="0"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a:extLst>
              <a:ext uri="{FF2B5EF4-FFF2-40B4-BE49-F238E27FC236}">
                <a16:creationId xmlns:a16="http://schemas.microsoft.com/office/drawing/2014/main" id="{487AFDAA-FAE2-1043-8152-A13BF0111C69}"/>
              </a:ext>
            </a:extLst>
          </p:cNvPr>
          <p:cNvSpPr>
            <a:spLocks noGrp="1" noRot="1" noChangeAspect="1" noChangeArrowheads="1" noTextEdit="1"/>
          </p:cNvSpPr>
          <p:nvPr>
            <p:ph type="sldImg"/>
          </p:nvPr>
        </p:nvSpPr>
        <p:spPr>
          <a:ln/>
        </p:spPr>
      </p:sp>
      <p:sp>
        <p:nvSpPr>
          <p:cNvPr id="150530" name="备注占位符 2">
            <a:extLst>
              <a:ext uri="{FF2B5EF4-FFF2-40B4-BE49-F238E27FC236}">
                <a16:creationId xmlns:a16="http://schemas.microsoft.com/office/drawing/2014/main" id="{129D3C3B-5211-1442-8CD7-B83ECE746B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zh-CN">
                <a:latin typeface="Arial" panose="020B0604020202020204" pitchFamily="34" charset="0"/>
                <a:ea typeface="宋体" panose="02010600030101010101" pitchFamily="2" charset="-122"/>
              </a:rPr>
              <a:t>重离子碰撞产生强子的多重数、产额、动量谱和关联， 特别是由横动量小于</a:t>
            </a:r>
            <a:r>
              <a:rPr lang="en-US" altLang="zh-CN">
                <a:latin typeface="Arial" panose="020B0604020202020204" pitchFamily="34" charset="0"/>
                <a:ea typeface="宋体" panose="02010600030101010101" pitchFamily="2" charset="-122"/>
              </a:rPr>
              <a:t>1.5 GeV/c </a:t>
            </a:r>
            <a:r>
              <a:rPr lang="zh-CN" altLang="zh-CN">
                <a:latin typeface="Arial" panose="020B0604020202020204" pitchFamily="34" charset="0"/>
                <a:ea typeface="宋体" panose="02010600030101010101" pitchFamily="2" charset="-122"/>
              </a:rPr>
              <a:t>粒子组成的软区反应了碰撞产生系统的整体性质。特别是我们希望通过测量软强子能够推断出碰撞的初始条件、它的热化程度及其状态方程。</a:t>
            </a:r>
          </a:p>
          <a:p>
            <a:pPr eaLnBrk="1" hangingPunct="1"/>
            <a:r>
              <a:rPr lang="zh-CN" altLang="zh-CN">
                <a:latin typeface="Arial" panose="020B0604020202020204" pitchFamily="34" charset="0"/>
                <a:ea typeface="宋体" panose="02010600030101010101" pitchFamily="2" charset="-122"/>
              </a:rPr>
              <a:t>测得的强子谱反映了强子之间的弹性碰撞停止后，物质在动力学冻结状态下的整体性质。在这一阶段，系统已经相对稀释并“冷”。但是从动力学冻结时强子谱的详细性质，可以得到碰撞早期更热和更密阶段的信息。早期阶段的更直接的信息可以从不同强子组分的积分产额中推导出来，这些粒子组分的变化只有通过非弹性碰撞得到。这些非弹碰撞在动力学冻结以前已经在化学冻结时停止。</a:t>
            </a:r>
          </a:p>
          <a:p>
            <a:pPr eaLnBrk="1" hangingPunct="1"/>
            <a:endParaRPr lang="zh-CN" altLang="en-US">
              <a:latin typeface="Arial" panose="020B0604020202020204" pitchFamily="34" charset="0"/>
              <a:ea typeface="宋体" panose="02010600030101010101" pitchFamily="2" charset="-122"/>
            </a:endParaRPr>
          </a:p>
        </p:txBody>
      </p:sp>
      <p:sp>
        <p:nvSpPr>
          <p:cNvPr id="150531" name="幻灯片编号占位符 3">
            <a:extLst>
              <a:ext uri="{FF2B5EF4-FFF2-40B4-BE49-F238E27FC236}">
                <a16:creationId xmlns:a16="http://schemas.microsoft.com/office/drawing/2014/main" id="{DD7A09EB-37AD-404A-ACBF-BBF78B0BB80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349E25E-7083-934E-95C4-D175C3FAA578}" type="slidenum">
              <a:rPr lang="en-US" altLang="zh-CN" sz="1200"/>
              <a:pPr>
                <a:spcBef>
                  <a:spcPct val="0"/>
                </a:spcBef>
                <a:buFontTx/>
                <a:buNone/>
              </a:pPr>
              <a:t>45</a:t>
            </a:fld>
            <a:endParaRPr lang="en-US" altLang="zh-CN"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9E1222-2090-DD46-A9AD-25464B5D7858}"/>
              </a:ext>
            </a:extLst>
          </p:cNvPr>
          <p:cNvSpPr>
            <a:spLocks noGrp="1" noChangeArrowheads="1"/>
          </p:cNvSpPr>
          <p:nvPr>
            <p:ph type="sldNum" sz="quarter" idx="5"/>
          </p:nvPr>
        </p:nvSpPr>
        <p:spPr>
          <a:ln/>
        </p:spPr>
        <p:txBody>
          <a:bodyPr/>
          <a:lstStyle/>
          <a:p>
            <a:fld id="{4DE59A6F-EA48-A146-8AA6-9440CD864605}" type="slidenum">
              <a:rPr lang="en-US" altLang="zh-CN"/>
              <a:pPr/>
              <a:t>46</a:t>
            </a:fld>
            <a:endParaRPr lang="en-US" altLang="zh-CN"/>
          </a:p>
        </p:txBody>
      </p:sp>
      <p:sp>
        <p:nvSpPr>
          <p:cNvPr id="364546" name="Rectangle 2">
            <a:extLst>
              <a:ext uri="{FF2B5EF4-FFF2-40B4-BE49-F238E27FC236}">
                <a16:creationId xmlns:a16="http://schemas.microsoft.com/office/drawing/2014/main" id="{E6C6492C-E267-244A-8AE3-7F18F5C2DC5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4547" name="Rectangle 3">
            <a:extLst>
              <a:ext uri="{FF2B5EF4-FFF2-40B4-BE49-F238E27FC236}">
                <a16:creationId xmlns:a16="http://schemas.microsoft.com/office/drawing/2014/main" id="{2177BA4E-4ECE-4844-A726-53ED146BCE1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7" tIns="45713" rIns="91427" bIns="45713"/>
          <a:lstStyle/>
          <a:p>
            <a:endParaRPr lang="zh-CN" altLang="zh-CN"/>
          </a:p>
        </p:txBody>
      </p:sp>
    </p:spTree>
    <p:extLst>
      <p:ext uri="{BB962C8B-B14F-4D97-AF65-F5344CB8AC3E}">
        <p14:creationId xmlns:p14="http://schemas.microsoft.com/office/powerpoint/2010/main" val="177582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QGP</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的产生依赖于重离子碰撞早期产生物质的初始条件。</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  </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重子数的输运（或阻止）（</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Baryon number transport (or stopping)</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）是高能核核碰撞中的一个重要观测量，因为</a:t>
            </a:r>
            <a:r>
              <a:rPr kumimoji="1" lang="en-US"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degree of baryon stopping </a:t>
            </a:r>
            <a:r>
              <a:rPr kumimoji="1" lang="zh-CN" altLang="zh-CN" sz="1400" kern="1200" dirty="0">
                <a:solidFill>
                  <a:schemeClr val="tx1"/>
                </a:solidFill>
                <a:effectLst/>
                <a:latin typeface="Arial" panose="020B0604020202020204" pitchFamily="34" charset="0"/>
                <a:ea typeface="宋体" panose="02010600030101010101" pitchFamily="2" charset="-122"/>
                <a:cs typeface="宋体" panose="02010600030101010101" pitchFamily="2" charset="-122"/>
              </a:rPr>
              <a:t>影响碰撞中的整个动力学演化。它对初态部分子的平衡、粒子产生、热与化学平衡、集体膨胀的演化都有影响。重子数的输运可以通过测量反质子与质子之比得到。</a:t>
            </a:r>
          </a:p>
        </p:txBody>
      </p:sp>
      <p:sp>
        <p:nvSpPr>
          <p:cNvPr id="4" name="幻灯片编号占位符 3"/>
          <p:cNvSpPr>
            <a:spLocks noGrp="1"/>
          </p:cNvSpPr>
          <p:nvPr>
            <p:ph type="sldNum" sz="quarter" idx="10"/>
          </p:nvPr>
        </p:nvSpPr>
        <p:spPr/>
        <p:txBody>
          <a:bodyPr/>
          <a:lstStyle/>
          <a:p>
            <a:pPr>
              <a:defRPr/>
            </a:pPr>
            <a:fld id="{399627DE-F9D8-5E4A-B7A3-DCBDFFC306DB}" type="slidenum">
              <a:rPr lang="en-US" altLang="zh-CN" smtClean="0"/>
              <a:t>48</a:t>
            </a:fld>
            <a:endParaRPr lang="en-US" altLang="zh-CN"/>
          </a:p>
        </p:txBody>
      </p:sp>
    </p:spTree>
    <p:extLst>
      <p:ext uri="{BB962C8B-B14F-4D97-AF65-F5344CB8AC3E}">
        <p14:creationId xmlns:p14="http://schemas.microsoft.com/office/powerpoint/2010/main" val="303029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78555A-E6F8-0647-B921-B34AE2D46588}"/>
              </a:ext>
            </a:extLst>
          </p:cNvPr>
          <p:cNvSpPr>
            <a:spLocks noGrp="1" noChangeArrowheads="1"/>
          </p:cNvSpPr>
          <p:nvPr>
            <p:ph type="sldNum" sz="quarter" idx="5"/>
          </p:nvPr>
        </p:nvSpPr>
        <p:spPr>
          <a:ln/>
        </p:spPr>
        <p:txBody>
          <a:bodyPr/>
          <a:lstStyle/>
          <a:p>
            <a:fld id="{242F1B3D-BEDC-0A47-9645-ACA3255471DC}" type="slidenum">
              <a:rPr lang="en-US" altLang="zh-CN"/>
              <a:pPr/>
              <a:t>49</a:t>
            </a:fld>
            <a:endParaRPr lang="en-US" altLang="zh-CN"/>
          </a:p>
        </p:txBody>
      </p:sp>
      <p:sp>
        <p:nvSpPr>
          <p:cNvPr id="333826" name="Rectangle 2">
            <a:extLst>
              <a:ext uri="{FF2B5EF4-FFF2-40B4-BE49-F238E27FC236}">
                <a16:creationId xmlns:a16="http://schemas.microsoft.com/office/drawing/2014/main" id="{47FE7E93-4F47-8048-98A8-DC738CE3002F}"/>
              </a:ext>
            </a:extLst>
          </p:cNvPr>
          <p:cNvSpPr>
            <a:spLocks noGrp="1" noRot="1" noChangeAspect="1" noChangeArrowheads="1" noTextEdit="1"/>
          </p:cNvSpPr>
          <p:nvPr>
            <p:ph type="sldImg"/>
          </p:nvPr>
        </p:nvSpPr>
        <p:spPr>
          <a:ln/>
        </p:spPr>
      </p:sp>
      <p:sp>
        <p:nvSpPr>
          <p:cNvPr id="333827" name="Rectangle 3">
            <a:extLst>
              <a:ext uri="{FF2B5EF4-FFF2-40B4-BE49-F238E27FC236}">
                <a16:creationId xmlns:a16="http://schemas.microsoft.com/office/drawing/2014/main" id="{15297BDE-C353-E042-827B-8459787C5C1D}"/>
              </a:ext>
            </a:extLst>
          </p:cNvPr>
          <p:cNvSpPr>
            <a:spLocks noGrp="1" noChangeArrowheads="1"/>
          </p:cNvSpPr>
          <p:nvPr>
            <p:ph type="body" idx="1"/>
          </p:nvPr>
        </p:nvSpPr>
        <p:spPr>
          <a:xfrm>
            <a:off x="914400" y="4343400"/>
            <a:ext cx="5029200" cy="4114800"/>
          </a:xfrm>
        </p:spPr>
        <p:txBody>
          <a:bodyPr lIns="91427" tIns="45713" rIns="91427" bIns="45713"/>
          <a:lstStyle/>
          <a:p>
            <a:r>
              <a:rPr lang="en-US" altLang="zh-CN"/>
              <a:t>At first, I want to show a short explanation of a model to describe the pt distribution.</a:t>
            </a:r>
          </a:p>
          <a:p>
            <a:r>
              <a:rPr lang="en-US" altLang="zh-CN"/>
              <a:t>This model is established to describe particle mass dependence of pt distribution in low pT region.</a:t>
            </a:r>
          </a:p>
          <a:p>
            <a:r>
              <a:rPr lang="en-US" altLang="zh-CN"/>
              <a:t>The source is in local thermal equilibration and it s boosted.</a:t>
            </a:r>
          </a:p>
          <a:p>
            <a:r>
              <a:rPr lang="en-US" altLang="zh-CN"/>
              <a:t>Simply take boltzmann distibution and take enregy term as four momentum with flow effect.</a:t>
            </a:r>
          </a:p>
          <a:p>
            <a:r>
              <a:rPr lang="en-US" altLang="zh-CN"/>
              <a:t>Here we consider transverse direction and then the transverse momentum distribution is described this formula.</a:t>
            </a:r>
          </a:p>
          <a:p>
            <a:r>
              <a:rPr lang="en-US" altLang="zh-CN"/>
              <a:t>The parameters to characterized the system is temperature and flow velocity.</a:t>
            </a:r>
          </a:p>
        </p:txBody>
      </p:sp>
    </p:spTree>
    <p:extLst>
      <p:ext uri="{BB962C8B-B14F-4D97-AF65-F5344CB8AC3E}">
        <p14:creationId xmlns:p14="http://schemas.microsoft.com/office/powerpoint/2010/main" val="3318591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幻灯片图像占位符 1">
            <a:extLst>
              <a:ext uri="{FF2B5EF4-FFF2-40B4-BE49-F238E27FC236}">
                <a16:creationId xmlns:a16="http://schemas.microsoft.com/office/drawing/2014/main" id="{D789FD00-87C5-ED4C-8FF0-2F9294ADF864}"/>
              </a:ext>
            </a:extLst>
          </p:cNvPr>
          <p:cNvSpPr>
            <a:spLocks noGrp="1" noRot="1" noChangeAspect="1" noChangeArrowheads="1" noTextEdit="1"/>
          </p:cNvSpPr>
          <p:nvPr>
            <p:ph type="sldImg"/>
          </p:nvPr>
        </p:nvSpPr>
        <p:spPr>
          <a:ln/>
        </p:spPr>
      </p:sp>
      <p:sp>
        <p:nvSpPr>
          <p:cNvPr id="153602" name="备注占位符 2">
            <a:extLst>
              <a:ext uri="{FF2B5EF4-FFF2-40B4-BE49-F238E27FC236}">
                <a16:creationId xmlns:a16="http://schemas.microsoft.com/office/drawing/2014/main" id="{FAF07D38-8E0B-B041-B8E8-382B8DE2F4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a typeface="宋体" panose="02010600030101010101" pitchFamily="2" charset="-122"/>
            </a:endParaRPr>
          </a:p>
        </p:txBody>
      </p:sp>
      <p:sp>
        <p:nvSpPr>
          <p:cNvPr id="153603" name="幻灯片编号占位符 3">
            <a:extLst>
              <a:ext uri="{FF2B5EF4-FFF2-40B4-BE49-F238E27FC236}">
                <a16:creationId xmlns:a16="http://schemas.microsoft.com/office/drawing/2014/main" id="{55555DD1-F3D7-D844-853A-3E97F63A5F8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668F28C-8567-C04B-82E8-8371EE5C3B79}" type="slidenum">
              <a:rPr lang="en-US" altLang="zh-CN" sz="1200"/>
              <a:pPr>
                <a:spcBef>
                  <a:spcPct val="0"/>
                </a:spcBef>
                <a:buFontTx/>
                <a:buNone/>
              </a:pPr>
              <a:t>50</a:t>
            </a:fld>
            <a:endParaRPr lang="en-US" altLang="zh-CN"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CF019-3D31-BC45-AAEF-D8C54EBE1FD6}" type="slidenum">
              <a:rPr lang="en-US" altLang="zh-CN"/>
              <a:pPr/>
              <a:t>52</a:t>
            </a:fld>
            <a:endParaRPr lang="en-US" altLang="zh-CN"/>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05616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A0E02-F6DC-2D4A-87D6-3CC8951D0431}" type="slidenum">
              <a:rPr lang="en-US" altLang="zh-CN"/>
              <a:pPr/>
              <a:t>53</a:t>
            </a:fld>
            <a:endParaRPr lang="en-US" altLang="zh-CN"/>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764335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3FD5CB64-028A-B448-A1D6-B5AF6C3AF6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FA6B911-6040-6D49-A406-34D802D612AF}" type="slidenum">
              <a:rPr lang="en-US" altLang="zh-CN" sz="1200"/>
              <a:pPr>
                <a:spcBef>
                  <a:spcPct val="0"/>
                </a:spcBef>
                <a:buFontTx/>
                <a:buNone/>
              </a:pPr>
              <a:t>54</a:t>
            </a:fld>
            <a:endParaRPr lang="en-US" altLang="zh-CN" sz="1200"/>
          </a:p>
        </p:txBody>
      </p:sp>
      <p:sp>
        <p:nvSpPr>
          <p:cNvPr id="84994" name="Rectangle 2">
            <a:extLst>
              <a:ext uri="{FF2B5EF4-FFF2-40B4-BE49-F238E27FC236}">
                <a16:creationId xmlns:a16="http://schemas.microsoft.com/office/drawing/2014/main" id="{6C3CA2E8-266D-124C-9551-D1C19D6D4DC4}"/>
              </a:ext>
            </a:extLst>
          </p:cNvPr>
          <p:cNvSpPr>
            <a:spLocks noGrp="1" noRot="1" noChangeAspect="1" noChangeArrowheads="1" noTextEdit="1"/>
          </p:cNvSpPr>
          <p:nvPr>
            <p:ph type="sldImg"/>
          </p:nvPr>
        </p:nvSpPr>
        <p:spPr>
          <a:xfrm>
            <a:off x="1101725" y="676275"/>
            <a:ext cx="4608513" cy="3455988"/>
          </a:xfrm>
          <a:ln/>
        </p:spPr>
      </p:sp>
      <p:sp>
        <p:nvSpPr>
          <p:cNvPr id="84995" name="Rectangle 3">
            <a:extLst>
              <a:ext uri="{FF2B5EF4-FFF2-40B4-BE49-F238E27FC236}">
                <a16:creationId xmlns:a16="http://schemas.microsoft.com/office/drawing/2014/main" id="{C9156C13-1861-8348-8C27-3C595DCA9743}"/>
              </a:ext>
            </a:extLst>
          </p:cNvPr>
          <p:cNvSpPr>
            <a:spLocks noGrp="1" noChangeArrowheads="1"/>
          </p:cNvSpPr>
          <p:nvPr>
            <p:ph type="body" idx="1"/>
          </p:nvPr>
        </p:nvSpPr>
        <p:spPr>
          <a:xfrm>
            <a:off x="896938" y="4360863"/>
            <a:ext cx="5014912" cy="4132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sz="1400" dirty="0">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AE81BF60-67C8-904A-A8D9-CC6336B1AD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B6940C0-E2F3-6D41-94FD-85C742009176}" type="slidenum">
              <a:rPr lang="en-US" altLang="zh-CN" sz="1200"/>
              <a:pPr>
                <a:spcBef>
                  <a:spcPct val="0"/>
                </a:spcBef>
                <a:buFontTx/>
                <a:buNone/>
              </a:pPr>
              <a:t>55</a:t>
            </a:fld>
            <a:endParaRPr lang="en-US" altLang="zh-CN" sz="1200"/>
          </a:p>
        </p:txBody>
      </p:sp>
      <p:sp>
        <p:nvSpPr>
          <p:cNvPr id="155650" name="Rectangle 2">
            <a:extLst>
              <a:ext uri="{FF2B5EF4-FFF2-40B4-BE49-F238E27FC236}">
                <a16:creationId xmlns:a16="http://schemas.microsoft.com/office/drawing/2014/main" id="{661AC994-5E58-8240-BFA2-203C729E1D00}"/>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04C4EFB0-3979-C24F-B361-88437DBD70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7F627DB-FB7B-3E48-86F5-3E34FA7838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C808CED8-8DA0-A443-97BB-F0934E644B02}" type="slidenum">
              <a:rPr lang="en-US" altLang="zh-CN" sz="1200"/>
              <a:pPr>
                <a:spcBef>
                  <a:spcPct val="0"/>
                </a:spcBef>
                <a:buFontTx/>
                <a:buNone/>
              </a:pPr>
              <a:t>56</a:t>
            </a:fld>
            <a:endParaRPr lang="en-US" altLang="zh-CN" sz="1200"/>
          </a:p>
        </p:txBody>
      </p:sp>
      <p:sp>
        <p:nvSpPr>
          <p:cNvPr id="87042" name="Rectangle 2">
            <a:extLst>
              <a:ext uri="{FF2B5EF4-FFF2-40B4-BE49-F238E27FC236}">
                <a16:creationId xmlns:a16="http://schemas.microsoft.com/office/drawing/2014/main" id="{0D2365F8-3239-9649-BE12-45B5FC481FF7}"/>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72F3FA30-ADBD-5A44-86E8-3B4AD89FF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a:extLst>
              <a:ext uri="{FF2B5EF4-FFF2-40B4-BE49-F238E27FC236}">
                <a16:creationId xmlns:a16="http://schemas.microsoft.com/office/drawing/2014/main" id="{ADE785BC-32F4-6A49-BCB6-A3120A353247}"/>
              </a:ext>
            </a:extLst>
          </p:cNvPr>
          <p:cNvSpPr>
            <a:spLocks noGrp="1" noRot="1" noChangeAspect="1" noChangeArrowheads="1" noTextEdit="1"/>
          </p:cNvSpPr>
          <p:nvPr>
            <p:ph type="sldImg"/>
          </p:nvPr>
        </p:nvSpPr>
        <p:spPr>
          <a:ln/>
        </p:spPr>
      </p:sp>
      <p:sp>
        <p:nvSpPr>
          <p:cNvPr id="144386" name="备注占位符 2">
            <a:extLst>
              <a:ext uri="{FF2B5EF4-FFF2-40B4-BE49-F238E27FC236}">
                <a16:creationId xmlns:a16="http://schemas.microsoft.com/office/drawing/2014/main" id="{1F34318C-CA8B-5243-81D0-CC993F4BB5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ea typeface="宋体" panose="02010600030101010101" pitchFamily="2" charset="-122"/>
              </a:rPr>
              <a:t>将气体加热</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当其原子达到几千甚至上万摄氏度时</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电子就会被原子</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原子变成只带正电荷的离子</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此时</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电子和离子带的电荷相反</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但数量相等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这种状态称做等离子态</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大家常见的霓虹灯</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在它点亮以后</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灯管里的气体就被电离了</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成为电子与离子的混合物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极光</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是我们看见的大自然里的等离子体</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轻度电离的等离子体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离子温度一般远低于电子温度</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称之为“低温等离子体”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如：射流低温等离子放电到等离子体中心温度达数千度</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是</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热</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高度电离的等离子体</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离子温度和电子温度都很高</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称为“高温等离子体”（等离子体工艺中操作温度约为</a:t>
            </a:r>
            <a:r>
              <a:rPr lang="en-US" altLang="zh-CN">
                <a:latin typeface="Arial" panose="020B0604020202020204" pitchFamily="34" charset="0"/>
                <a:ea typeface="宋体" panose="02010600030101010101" pitchFamily="2" charset="-122"/>
              </a:rPr>
              <a:t>5000-20000 K</a:t>
            </a:r>
            <a:r>
              <a:rPr lang="zh-CN" altLang="en-US">
                <a:latin typeface="Arial" panose="020B0604020202020204" pitchFamily="34" charset="0"/>
                <a:ea typeface="宋体" panose="02010600030101010101" pitchFamily="2" charset="-122"/>
              </a:rPr>
              <a:t>）</a:t>
            </a:r>
          </a:p>
          <a:p>
            <a:pPr eaLnBrk="1" hangingPunct="1"/>
            <a:r>
              <a:rPr lang="zh-CN" altLang="en-US">
                <a:latin typeface="Arial" panose="020B0604020202020204" pitchFamily="34" charset="0"/>
                <a:ea typeface="宋体" panose="02010600030101010101" pitchFamily="2" charset="-122"/>
              </a:rPr>
              <a:t>冰升温至</a:t>
            </a:r>
            <a:r>
              <a:rPr lang="en-US" altLang="zh-CN">
                <a:latin typeface="Arial" panose="020B0604020202020204" pitchFamily="34" charset="0"/>
                <a:ea typeface="宋体" panose="02010600030101010101" pitchFamily="2" charset="-122"/>
              </a:rPr>
              <a:t>0℃</a:t>
            </a:r>
            <a:r>
              <a:rPr lang="zh-CN" altLang="en-US">
                <a:latin typeface="Arial" panose="020B0604020202020204" pitchFamily="34" charset="0"/>
                <a:ea typeface="宋体" panose="02010600030101010101" pitchFamily="2" charset="-122"/>
              </a:rPr>
              <a:t>会变成水，如果继续使温度上升至</a:t>
            </a:r>
            <a:r>
              <a:rPr lang="en-US" altLang="zh-CN">
                <a:latin typeface="Arial" panose="020B0604020202020204" pitchFamily="34" charset="0"/>
                <a:ea typeface="宋体" panose="02010600030101010101" pitchFamily="2" charset="-122"/>
              </a:rPr>
              <a:t>100%</a:t>
            </a:r>
            <a:r>
              <a:rPr lang="zh-CN" altLang="en-US">
                <a:latin typeface="Arial" panose="020B0604020202020204" pitchFamily="34" charset="0"/>
                <a:ea typeface="宋体" panose="02010600030101010101" pitchFamily="2" charset="-122"/>
              </a:rPr>
              <a:t>，那么水就会沸腾成为水蒸气。我们知道，随着温度的上升，物质的存在状态一般会呈现出固态→液态→气态三种物态的转化过程，我们把这三种基本形态称为物质的三态。那么对于气态物质，温度升至几千度时，将会有什么新变化呢</a:t>
            </a:r>
            <a:r>
              <a:rPr lang="en-US" altLang="zh-CN">
                <a:latin typeface="Arial" panose="020B0604020202020204" pitchFamily="34" charset="0"/>
                <a:ea typeface="宋体" panose="02010600030101010101" pitchFamily="2" charset="-122"/>
              </a:rPr>
              <a:t>? </a:t>
            </a:r>
            <a:r>
              <a:rPr lang="zh-CN" altLang="en-US">
                <a:latin typeface="Arial" panose="020B0604020202020204" pitchFamily="34" charset="0"/>
                <a:ea typeface="宋体" panose="02010600030101010101" pitchFamily="2" charset="-122"/>
              </a:rPr>
              <a:t>由于物质分子热运动加剧，相互间的碰撞就会使气体分子产生电离，这样物质就变成由自由运动并相互作用的正离子和电子组成的混合物</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蜡烛的火焰就处于这种状态</a:t>
            </a:r>
            <a:r>
              <a:rPr lang="en-US" altLang="zh-CN">
                <a:latin typeface="Arial" panose="020B0604020202020204" pitchFamily="34" charset="0"/>
                <a:ea typeface="宋体" panose="02010600030101010101" pitchFamily="2" charset="-122"/>
              </a:rPr>
              <a:t>)</a:t>
            </a:r>
            <a:r>
              <a:rPr lang="zh-CN" altLang="en-US">
                <a:latin typeface="Arial" panose="020B0604020202020204" pitchFamily="34" charset="0"/>
                <a:ea typeface="宋体" panose="02010600030101010101" pitchFamily="2" charset="-122"/>
              </a:rPr>
              <a:t>。我们把物质的这种存在状态称为物质的第四态，即等离子体</a:t>
            </a:r>
            <a:r>
              <a:rPr lang="en-US" altLang="zh-CN">
                <a:latin typeface="Arial" panose="020B0604020202020204" pitchFamily="34" charset="0"/>
                <a:ea typeface="宋体" panose="02010600030101010101" pitchFamily="2" charset="-122"/>
              </a:rPr>
              <a:t>(plasma)</a:t>
            </a:r>
            <a:r>
              <a:rPr lang="zh-CN" altLang="en-US">
                <a:latin typeface="Arial" panose="020B0604020202020204" pitchFamily="34" charset="0"/>
                <a:ea typeface="宋体" panose="02010600030101010101" pitchFamily="2" charset="-122"/>
              </a:rPr>
              <a:t>。因为电离过程中正离子和电子总是成对出现，所以等离子体中正离子和电子的总数大致相等，总体来看为准电中性。反过来，我们可以把等离子体定义为：正离子和电子的密度大致相等的电离气体。</a:t>
            </a:r>
          </a:p>
          <a:p>
            <a:pPr eaLnBrk="1" hangingPunct="1"/>
            <a:r>
              <a:rPr lang="zh-CN" altLang="en-US">
                <a:latin typeface="Arial" panose="020B0604020202020204" pitchFamily="34" charset="0"/>
                <a:ea typeface="宋体" panose="02010600030101010101" pitchFamily="2" charset="-122"/>
              </a:rPr>
              <a:t>在人工生成等离子体的方法中，气体放电法比加热的办法更加简便高效，诸如荧光灯、霓虹灯、电弧焊等等。</a:t>
            </a:r>
            <a:r>
              <a:rPr lang="en-US" altLang="zh-CN">
                <a:latin typeface="Arial" panose="020B0604020202020204" pitchFamily="34" charset="0"/>
                <a:ea typeface="宋体" panose="02010600030101010101" pitchFamily="2" charset="-122"/>
              </a:rPr>
              <a:t>.</a:t>
            </a:r>
            <a:endParaRPr lang="zh-CN" altLang="en-US">
              <a:latin typeface="Arial" panose="020B0604020202020204" pitchFamily="34" charset="0"/>
              <a:ea typeface="宋体" panose="02010600030101010101" pitchFamily="2" charset="-122"/>
            </a:endParaRPr>
          </a:p>
          <a:p>
            <a:pPr eaLnBrk="1" hangingPunct="1"/>
            <a:r>
              <a:rPr lang="zh-CN" altLang="en-US">
                <a:latin typeface="Arial" panose="020B0604020202020204" pitchFamily="34" charset="0"/>
                <a:ea typeface="宋体" panose="02010600030101010101" pitchFamily="2" charset="-122"/>
              </a:rPr>
              <a:t>当外加电压达到击穿电压时，气体分子被电离，产生包括电子、离子、原子和原子团在内的混合体。</a:t>
            </a:r>
          </a:p>
        </p:txBody>
      </p:sp>
      <p:sp>
        <p:nvSpPr>
          <p:cNvPr id="144387" name="幻灯片编号占位符 3">
            <a:extLst>
              <a:ext uri="{FF2B5EF4-FFF2-40B4-BE49-F238E27FC236}">
                <a16:creationId xmlns:a16="http://schemas.microsoft.com/office/drawing/2014/main" id="{5E35FD13-82F0-B844-8271-4CDACCDA88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EC5371C-10D9-B84E-93A8-6368E95197E2}" type="slidenum">
              <a:rPr lang="en-US" altLang="zh-CN" sz="1200"/>
              <a:pPr>
                <a:spcBef>
                  <a:spcPct val="0"/>
                </a:spcBef>
                <a:buFontTx/>
                <a:buNone/>
              </a:pPr>
              <a:t>9</a:t>
            </a:fld>
            <a:endParaRPr lang="en-US" altLang="zh-CN"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AE4E25EF-6DF9-C44B-AAB1-8C068A3F68A6}" type="slidenum">
              <a:rPr kumimoji="0" lang="en-US" altLang="zh-CN" sz="1200"/>
              <a:pPr/>
              <a:t>57</a:t>
            </a:fld>
            <a:endParaRPr kumimoji="0" lang="en-US" altLang="zh-CN"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kumimoji="0"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8BECE6-3854-EB4F-BB8F-E97758E2164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fld id="{DE977D78-7811-454F-97CF-E406C95ACC80}" type="slidenum">
              <a:rPr kumimoji="0" lang="en-US" altLang="zh-CN" sz="1200"/>
              <a:pPr/>
              <a:t>60</a:t>
            </a:fld>
            <a:endParaRPr kumimoji="0" lang="en-US" altLang="zh-CN" sz="1200"/>
          </a:p>
        </p:txBody>
      </p:sp>
      <p:sp>
        <p:nvSpPr>
          <p:cNvPr id="405506" name="Rectangle 2">
            <a:extLst>
              <a:ext uri="{FF2B5EF4-FFF2-40B4-BE49-F238E27FC236}">
                <a16:creationId xmlns:a16="http://schemas.microsoft.com/office/drawing/2014/main" id="{9086405C-9AAA-D247-954D-525FEB3CCAE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5507" name="Rectangle 3">
            <a:extLst>
              <a:ext uri="{FF2B5EF4-FFF2-40B4-BE49-F238E27FC236}">
                <a16:creationId xmlns:a16="http://schemas.microsoft.com/office/drawing/2014/main" id="{F7AC9DB7-351F-7B43-A750-3C3F387DC6A7}"/>
              </a:ext>
            </a:extLst>
          </p:cNvPr>
          <p:cNvSpPr>
            <a:spLocks noGrp="1" noChangeArrowheads="1"/>
          </p:cNvSpPr>
          <p:nvPr>
            <p:ph type="body" idx="1"/>
          </p:nvPr>
        </p:nvSpPr>
        <p:spPr>
          <a:xfrm>
            <a:off x="914400" y="4343400"/>
            <a:ext cx="5029200" cy="4114800"/>
          </a:xfrm>
        </p:spPr>
        <p:txBody>
          <a:bodyPr/>
          <a:lstStyle/>
          <a:p>
            <a:pPr>
              <a:defRPr/>
            </a:pPr>
            <a:endParaRPr kumimoji="0" lang="en-US"/>
          </a:p>
        </p:txBody>
      </p:sp>
    </p:spTree>
    <p:extLst>
      <p:ext uri="{BB962C8B-B14F-4D97-AF65-F5344CB8AC3E}">
        <p14:creationId xmlns:p14="http://schemas.microsoft.com/office/powerpoint/2010/main" val="3418445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6D0C90F6-95B5-174D-8602-8E9943BAD3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56067835-1577-2B4F-9878-C5FC351E41EA}" type="slidenum">
              <a:rPr lang="en-US" altLang="zh-CN" sz="1200"/>
              <a:pPr>
                <a:spcBef>
                  <a:spcPct val="0"/>
                </a:spcBef>
                <a:buFontTx/>
                <a:buNone/>
              </a:pPr>
              <a:t>61</a:t>
            </a:fld>
            <a:endParaRPr lang="en-US" altLang="zh-CN" sz="1200"/>
          </a:p>
        </p:txBody>
      </p:sp>
      <p:sp>
        <p:nvSpPr>
          <p:cNvPr id="91138" name="Rectangle 2">
            <a:extLst>
              <a:ext uri="{FF2B5EF4-FFF2-40B4-BE49-F238E27FC236}">
                <a16:creationId xmlns:a16="http://schemas.microsoft.com/office/drawing/2014/main" id="{504035E3-D926-8144-8265-B631B72A3838}"/>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AF99F43-50A0-3748-BAD3-2D7BBE4DD5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DB63F8D-7918-4749-AA16-A73D61637D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7CE1859-96F5-3F48-AC3F-F877CF695862}" type="slidenum">
              <a:rPr lang="en-US" altLang="zh-CN" sz="1200"/>
              <a:pPr>
                <a:spcBef>
                  <a:spcPct val="0"/>
                </a:spcBef>
                <a:buFontTx/>
                <a:buNone/>
              </a:pPr>
              <a:t>63</a:t>
            </a:fld>
            <a:endParaRPr lang="en-US" altLang="zh-CN" sz="1200"/>
          </a:p>
        </p:txBody>
      </p:sp>
      <p:sp>
        <p:nvSpPr>
          <p:cNvPr id="93186" name="Rectangle 7">
            <a:extLst>
              <a:ext uri="{FF2B5EF4-FFF2-40B4-BE49-F238E27FC236}">
                <a16:creationId xmlns:a16="http://schemas.microsoft.com/office/drawing/2014/main" id="{F0AC3DF5-7AAA-DC40-8916-28FB57861DB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7B22E32F-EAD7-014E-AD1B-A2D5E5F7910E}" type="slidenum">
              <a:rPr lang="en-US" altLang="zh-CN" sz="1200"/>
              <a:pPr algn="r" eaLnBrk="1" hangingPunct="1"/>
              <a:t>63</a:t>
            </a:fld>
            <a:endParaRPr lang="en-US" altLang="zh-CN" sz="1200"/>
          </a:p>
        </p:txBody>
      </p:sp>
      <p:sp>
        <p:nvSpPr>
          <p:cNvPr id="93187" name="Rectangle 7">
            <a:extLst>
              <a:ext uri="{FF2B5EF4-FFF2-40B4-BE49-F238E27FC236}">
                <a16:creationId xmlns:a16="http://schemas.microsoft.com/office/drawing/2014/main" id="{C1F4E0C5-F76B-1249-BA30-7B6031C1D4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defTabSz="865188">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defTabSz="865188">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defTabSz="865188">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defTabSz="86518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4529D5BD-59CC-C043-9CB5-B2FC63CC6EA5}" type="slidenum">
              <a:rPr lang="en-US" altLang="zh-CN" sz="1100"/>
              <a:pPr algn="r" eaLnBrk="1" hangingPunct="1"/>
              <a:t>63</a:t>
            </a:fld>
            <a:endParaRPr lang="en-US" altLang="zh-CN" sz="1100"/>
          </a:p>
        </p:txBody>
      </p:sp>
      <p:sp>
        <p:nvSpPr>
          <p:cNvPr id="93188" name="Rectangle 2">
            <a:extLst>
              <a:ext uri="{FF2B5EF4-FFF2-40B4-BE49-F238E27FC236}">
                <a16:creationId xmlns:a16="http://schemas.microsoft.com/office/drawing/2014/main" id="{A28DEF41-56F6-5244-BEF0-B273FCC09B40}"/>
              </a:ext>
            </a:extLst>
          </p:cNvPr>
          <p:cNvSpPr>
            <a:spLocks noGrp="1" noRot="1" noChangeAspect="1" noChangeArrowheads="1" noTextEdit="1"/>
          </p:cNvSpPr>
          <p:nvPr>
            <p:ph type="sldImg"/>
          </p:nvPr>
        </p:nvSpPr>
        <p:spPr>
          <a:xfrm>
            <a:off x="1144588" y="685800"/>
            <a:ext cx="4572000" cy="3429000"/>
          </a:xfrm>
          <a:ln/>
        </p:spPr>
      </p:sp>
      <p:sp>
        <p:nvSpPr>
          <p:cNvPr id="93189" name="Rectangle 3">
            <a:extLst>
              <a:ext uri="{FF2B5EF4-FFF2-40B4-BE49-F238E27FC236}">
                <a16:creationId xmlns:a16="http://schemas.microsoft.com/office/drawing/2014/main" id="{F511359F-46D7-0E47-A6CA-7B22D1C41E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p>
            <a:pPr eaLnBrk="1" hangingPunct="1"/>
            <a:r>
              <a:rPr kumimoji="0" lang="en-US" altLang="zh-CN">
                <a:latin typeface="Arial" panose="020B0604020202020204" pitchFamily="34" charset="0"/>
                <a:ea typeface="宋体" panose="02010600030101010101" pitchFamily="2" charset="-122"/>
              </a:rPr>
              <a:t>Glauber model has been used to calculate the eccentricities, but it is similar in the case of CGC model.</a:t>
            </a:r>
          </a:p>
          <a:p>
            <a:pPr eaLnBrk="1" hangingPunct="1"/>
            <a:r>
              <a:rPr kumimoji="0" lang="en-US" altLang="zh-CN">
                <a:latin typeface="Arial" panose="020B0604020202020204" pitchFamily="34" charset="0"/>
                <a:ea typeface="宋体" panose="02010600030101010101" pitchFamily="2" charset="-122"/>
              </a:rPr>
              <a:t>(i) There is a clear number of quark (NQ) scaling for all systems and beam energies</a:t>
            </a:r>
          </a:p>
          <a:p>
            <a:pPr eaLnBrk="1" hangingPunct="1"/>
            <a:r>
              <a:rPr kumimoji="0" lang="en-US" altLang="zh-CN">
                <a:latin typeface="Arial" panose="020B0604020202020204" pitchFamily="34" charset="0"/>
                <a:ea typeface="宋体" panose="02010600030101010101" pitchFamily="2" charset="-122"/>
              </a:rPr>
              <a:t>studied here. (Due to the limited statics, this test is not done for Cu+Cu collisions at</a:t>
            </a:r>
          </a:p>
          <a:p>
            <a:pPr eaLnBrk="1" hangingPunct="1"/>
            <a:r>
              <a:rPr kumimoji="0" lang="en-US" altLang="zh-CN" i="1">
                <a:latin typeface="Arial" panose="020B0604020202020204" pitchFamily="34" charset="0"/>
                <a:ea typeface="宋体" panose="02010600030101010101" pitchFamily="2" charset="-122"/>
              </a:rPr>
              <a:t>√𝑠𝑁𝑁 </a:t>
            </a:r>
            <a:r>
              <a:rPr kumimoji="0" lang="en-US" altLang="zh-CN">
                <a:latin typeface="Arial" panose="020B0604020202020204" pitchFamily="34" charset="0"/>
                <a:ea typeface="宋体" panose="02010600030101010101" pitchFamily="2" charset="-122"/>
              </a:rPr>
              <a:t>= 62.4 GeV.) It indicate the partonic collectivity has been built up at RHIC.</a:t>
            </a:r>
          </a:p>
          <a:p>
            <a:pPr eaLnBrk="1" hangingPunct="1"/>
            <a:r>
              <a:rPr kumimoji="0" lang="en-US" altLang="zh-CN">
                <a:latin typeface="Arial" panose="020B0604020202020204" pitchFamily="34" charset="0"/>
                <a:ea typeface="宋体" panose="02010600030101010101" pitchFamily="2" charset="-122"/>
              </a:rPr>
              <a:t>(ii) After removing the initial geometry by eccentricity, stronger collective flow can be observed in the larger system.</a:t>
            </a:r>
          </a:p>
          <a:p>
            <a:pPr eaLnBrk="1" hangingPunct="1"/>
            <a:endParaRPr kumimoji="0" lang="en-US" altLang="zh-CN">
              <a:latin typeface="Arial" panose="020B0604020202020204" pitchFamily="34" charset="0"/>
              <a:ea typeface="宋体" panose="02010600030101010101" pitchFamily="2" charset="-122"/>
            </a:endParaRPr>
          </a:p>
          <a:p>
            <a:pPr eaLnBrk="1" hangingPunct="1"/>
            <a:endParaRPr kumimoji="0" lang="zh-CN" altLang="en-US" b="1">
              <a:latin typeface="Arial" panose="020B060402020202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D81B82D-2B75-BC41-90E4-C5BC438ACA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21E28155-E9DD-824A-BBD0-6020DC97073A}" type="slidenum">
              <a:rPr lang="en-US" altLang="zh-CN" sz="1200"/>
              <a:pPr>
                <a:spcBef>
                  <a:spcPct val="0"/>
                </a:spcBef>
                <a:buFontTx/>
                <a:buNone/>
              </a:pPr>
              <a:t>64</a:t>
            </a:fld>
            <a:endParaRPr lang="en-US" altLang="zh-CN" sz="1200"/>
          </a:p>
        </p:txBody>
      </p:sp>
      <p:sp>
        <p:nvSpPr>
          <p:cNvPr id="95234" name="Rectangle 2">
            <a:extLst>
              <a:ext uri="{FF2B5EF4-FFF2-40B4-BE49-F238E27FC236}">
                <a16:creationId xmlns:a16="http://schemas.microsoft.com/office/drawing/2014/main" id="{F85750F1-B2A8-CD4F-A297-B39E865859CE}"/>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754DA1C0-162F-7840-A682-23B4CFE17B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D7D2A1-E159-CC43-B53B-3BEFE016930D}"/>
              </a:ext>
            </a:extLst>
          </p:cNvPr>
          <p:cNvSpPr>
            <a:spLocks noGrp="1" noChangeArrowheads="1"/>
          </p:cNvSpPr>
          <p:nvPr>
            <p:ph type="sldNum" sz="quarter" idx="5"/>
          </p:nvPr>
        </p:nvSpPr>
        <p:spPr>
          <a:ln/>
        </p:spPr>
        <p:txBody>
          <a:bodyPr/>
          <a:lstStyle/>
          <a:p>
            <a:fld id="{F48CE744-782B-C34E-A9D9-6650E7CFB0B2}" type="slidenum">
              <a:rPr lang="en-US" altLang="zh-CN"/>
              <a:pPr/>
              <a:t>68</a:t>
            </a:fld>
            <a:endParaRPr lang="en-US" altLang="zh-CN"/>
          </a:p>
        </p:txBody>
      </p:sp>
      <p:sp>
        <p:nvSpPr>
          <p:cNvPr id="493570" name="Rectangle 2">
            <a:extLst>
              <a:ext uri="{FF2B5EF4-FFF2-40B4-BE49-F238E27FC236}">
                <a16:creationId xmlns:a16="http://schemas.microsoft.com/office/drawing/2014/main" id="{B9686CBD-B462-D645-A0C7-97342C076D5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3571" name="Rectangle 3">
            <a:extLst>
              <a:ext uri="{FF2B5EF4-FFF2-40B4-BE49-F238E27FC236}">
                <a16:creationId xmlns:a16="http://schemas.microsoft.com/office/drawing/2014/main" id="{A2AB4E3C-FB87-0A43-8B4A-BA00C1155DF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dirty="0"/>
          </a:p>
        </p:txBody>
      </p:sp>
    </p:spTree>
    <p:extLst>
      <p:ext uri="{BB962C8B-B14F-4D97-AF65-F5344CB8AC3E}">
        <p14:creationId xmlns:p14="http://schemas.microsoft.com/office/powerpoint/2010/main" val="1222931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79D525-3753-7A42-8F9B-7CC014DE3743}" type="slidenum">
              <a:rPr lang="en-US"/>
              <a:pPr/>
              <a:t>71</a:t>
            </a:fld>
            <a:endParaRPr lang="en-US"/>
          </a:p>
        </p:txBody>
      </p:sp>
      <p:sp>
        <p:nvSpPr>
          <p:cNvPr id="4577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0571" tIns="45286" rIns="90571" bIns="45286">
            <a:prstTxWarp prst="textNoShape">
              <a:avLst/>
            </a:prstTxWarp>
          </a:bodyPr>
          <a:lstStyle/>
          <a:p>
            <a:endParaRPr lang="en-US"/>
          </a:p>
        </p:txBody>
      </p:sp>
    </p:spTree>
    <p:extLst>
      <p:ext uri="{BB962C8B-B14F-4D97-AF65-F5344CB8AC3E}">
        <p14:creationId xmlns:p14="http://schemas.microsoft.com/office/powerpoint/2010/main" val="2261728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9A312D4E-4B1D-5844-B715-AB6354578D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891CFB0-CC62-0545-BDE4-5393C39261A0}" type="slidenum">
              <a:rPr lang="en-US" altLang="zh-CN" sz="1200"/>
              <a:pPr>
                <a:spcBef>
                  <a:spcPct val="0"/>
                </a:spcBef>
                <a:buFontTx/>
                <a:buNone/>
              </a:pPr>
              <a:t>72</a:t>
            </a:fld>
            <a:endParaRPr lang="en-US" altLang="zh-CN" sz="1200"/>
          </a:p>
        </p:txBody>
      </p:sp>
      <p:sp>
        <p:nvSpPr>
          <p:cNvPr id="101378" name="Rectangle 2">
            <a:extLst>
              <a:ext uri="{FF2B5EF4-FFF2-40B4-BE49-F238E27FC236}">
                <a16:creationId xmlns:a16="http://schemas.microsoft.com/office/drawing/2014/main" id="{F1A16E15-1620-B747-AEE4-BC926D839F7C}"/>
              </a:ext>
            </a:extLst>
          </p:cNvPr>
          <p:cNvSpPr>
            <a:spLocks noGrp="1" noRot="1" noChangeAspect="1" noChangeArrowheads="1" noTextEdit="1"/>
          </p:cNvSpPr>
          <p:nvPr>
            <p:ph type="sldImg"/>
          </p:nvPr>
        </p:nvSpPr>
        <p:spPr>
          <a:solidFill>
            <a:srgbClr val="FFFFFF"/>
          </a:solidFill>
          <a:ln/>
        </p:spPr>
      </p:sp>
      <p:sp>
        <p:nvSpPr>
          <p:cNvPr id="101379" name="Rectangle 3">
            <a:extLst>
              <a:ext uri="{FF2B5EF4-FFF2-40B4-BE49-F238E27FC236}">
                <a16:creationId xmlns:a16="http://schemas.microsoft.com/office/drawing/2014/main" id="{41112C27-BA4B-2C40-A430-EDC28F83E341}"/>
              </a:ext>
            </a:extLst>
          </p:cNvPr>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79F32A2-0A3E-6E4D-9FF6-38A58B39EC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AEBD8A7A-37D4-6341-BBAA-CF12E7AE6CA1}" type="slidenum">
              <a:rPr lang="en-US" altLang="zh-CN" sz="1200"/>
              <a:pPr>
                <a:spcBef>
                  <a:spcPct val="0"/>
                </a:spcBef>
                <a:buFontTx/>
                <a:buNone/>
              </a:pPr>
              <a:t>78</a:t>
            </a:fld>
            <a:endParaRPr lang="en-US" altLang="zh-CN" sz="1200"/>
          </a:p>
        </p:txBody>
      </p:sp>
      <p:sp>
        <p:nvSpPr>
          <p:cNvPr id="103426" name="Rectangle 7">
            <a:extLst>
              <a:ext uri="{FF2B5EF4-FFF2-40B4-BE49-F238E27FC236}">
                <a16:creationId xmlns:a16="http://schemas.microsoft.com/office/drawing/2014/main" id="{2CA93AD5-0706-C643-A3B2-B2E7E44D96C9}"/>
              </a:ext>
            </a:extLst>
          </p:cNvPr>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6" tIns="43658" rIns="87316" bIns="43658" anchor="b"/>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C9504BDB-916C-1A4C-9ABB-2AAE48D91BF6}" type="slidenum">
              <a:rPr lang="en-US" altLang="zh-CN" sz="1100"/>
              <a:pPr algn="r" eaLnBrk="1" hangingPunct="1"/>
              <a:t>78</a:t>
            </a:fld>
            <a:endParaRPr lang="en-US" altLang="zh-CN" sz="1100"/>
          </a:p>
        </p:txBody>
      </p:sp>
      <p:sp>
        <p:nvSpPr>
          <p:cNvPr id="103427" name="Rectangle 2">
            <a:extLst>
              <a:ext uri="{FF2B5EF4-FFF2-40B4-BE49-F238E27FC236}">
                <a16:creationId xmlns:a16="http://schemas.microsoft.com/office/drawing/2014/main" id="{AE47871C-C3DE-A242-B1F7-5CE903F13056}"/>
              </a:ext>
            </a:extLst>
          </p:cNvPr>
          <p:cNvSpPr>
            <a:spLocks noGrp="1" noRot="1" noChangeAspect="1" noChangeArrowheads="1" noTextEdit="1"/>
          </p:cNvSpPr>
          <p:nvPr>
            <p:ph type="sldImg"/>
          </p:nvPr>
        </p:nvSpPr>
        <p:spPr>
          <a:xfrm>
            <a:off x="1143000" y="687388"/>
            <a:ext cx="4572000" cy="3429000"/>
          </a:xfrm>
          <a:ln/>
        </p:spPr>
      </p:sp>
      <p:sp>
        <p:nvSpPr>
          <p:cNvPr id="103428" name="Rectangle 3">
            <a:extLst>
              <a:ext uri="{FF2B5EF4-FFF2-40B4-BE49-F238E27FC236}">
                <a16:creationId xmlns:a16="http://schemas.microsoft.com/office/drawing/2014/main" id="{A7BBBE04-59EF-2249-A65A-002A5994986D}"/>
              </a:ext>
            </a:extLst>
          </p:cNvPr>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16" tIns="43658" rIns="87316" bIns="43658"/>
          <a:lstStyle/>
          <a:p>
            <a:pPr eaLnBrk="1" hangingPunct="1"/>
            <a:endParaRPr kumimoji="0" lang="zh-CN" altLang="en-US" b="1">
              <a:latin typeface="Arial" panose="020B060402020202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1CC95945-369A-2646-8D45-948ADE119EB1}"/>
              </a:ext>
            </a:extLst>
          </p:cNvPr>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71" tIns="44685" rIns="89371" bIns="44685" anchor="b"/>
          <a:lstStyle>
            <a:lvl1pPr defTabSz="871538">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defTabSz="871538">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defTabSz="871538">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defTabSz="871538">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defTabSz="871538">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defTabSz="87153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defTabSz="87153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defTabSz="87153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defTabSz="871538"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fld id="{718A90E8-EFB0-FE44-B458-14FF28CE543E}" type="slidenum">
              <a:rPr lang="en-US" altLang="zh-CN" sz="1100" b="1">
                <a:solidFill>
                  <a:schemeClr val="accent2"/>
                </a:solidFill>
              </a:rPr>
              <a:pPr algn="r" eaLnBrk="1" hangingPunct="1"/>
              <a:t>80</a:t>
            </a:fld>
            <a:endParaRPr lang="en-US" altLang="zh-CN" sz="1100" b="1">
              <a:solidFill>
                <a:schemeClr val="accent2"/>
              </a:solidFill>
            </a:endParaRPr>
          </a:p>
        </p:txBody>
      </p:sp>
      <p:sp>
        <p:nvSpPr>
          <p:cNvPr id="106498" name="Rectangle 2">
            <a:extLst>
              <a:ext uri="{FF2B5EF4-FFF2-40B4-BE49-F238E27FC236}">
                <a16:creationId xmlns:a16="http://schemas.microsoft.com/office/drawing/2014/main" id="{5E367D29-56BC-3742-A660-2368CC2BD9D5}"/>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C304D3BA-D531-1E44-9FFC-EFBB1B4AD3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A3F897A6-62D5-9E43-8060-588001DA7F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21CC055-CF64-C84D-8FAE-7BB325E09C12}" type="slidenum">
              <a:rPr lang="en-US" altLang="zh-CN" sz="1200"/>
              <a:pPr>
                <a:spcBef>
                  <a:spcPct val="0"/>
                </a:spcBef>
                <a:buFontTx/>
                <a:buNone/>
              </a:pPr>
              <a:t>12</a:t>
            </a:fld>
            <a:endParaRPr lang="en-US" altLang="zh-CN" sz="1200"/>
          </a:p>
        </p:txBody>
      </p:sp>
      <p:sp>
        <p:nvSpPr>
          <p:cNvPr id="41986" name="Rectangle 2">
            <a:extLst>
              <a:ext uri="{FF2B5EF4-FFF2-40B4-BE49-F238E27FC236}">
                <a16:creationId xmlns:a16="http://schemas.microsoft.com/office/drawing/2014/main" id="{8C9A3C67-56CF-4F4C-8FC6-CDC9AED36E38}"/>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4C26AA5-CA97-0A47-81F2-3F464DA1AD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27272BD1-8884-1442-8AFE-4E25576A6BF2}"/>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9FDBC0CB-1045-0C4B-9285-BF6724B823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
        <p:nvSpPr>
          <p:cNvPr id="109571" name="Slide Number Placeholder 3">
            <a:extLst>
              <a:ext uri="{FF2B5EF4-FFF2-40B4-BE49-F238E27FC236}">
                <a16:creationId xmlns:a16="http://schemas.microsoft.com/office/drawing/2014/main" id="{C08B96A9-B430-8E41-8EE6-AD339FCEAA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3A32CBFB-CF04-D846-9CCC-A64F43D3122E}" type="slidenum">
              <a:rPr lang="en-US" altLang="zh-CN" sz="1200"/>
              <a:pPr>
                <a:spcBef>
                  <a:spcPct val="0"/>
                </a:spcBef>
                <a:buFontTx/>
                <a:buNone/>
              </a:pPr>
              <a:t>82</a:t>
            </a:fld>
            <a:endParaRPr lang="en-US" altLang="zh-CN"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en-US" altLang="zh-CN" dirty="0"/>
              <a:t>In</a:t>
            </a:r>
            <a:r>
              <a:rPr kumimoji="1" lang="zh-CN" altLang="en-US" dirty="0"/>
              <a:t> </a:t>
            </a:r>
            <a:r>
              <a:rPr kumimoji="1" lang="en-US" altLang="zh-CN" dirty="0"/>
              <a:t>my</a:t>
            </a:r>
            <a:r>
              <a:rPr kumimoji="1" lang="zh-CN" altLang="en-US" dirty="0"/>
              <a:t> </a:t>
            </a:r>
            <a:r>
              <a:rPr kumimoji="1" lang="en-US" altLang="zh-CN" dirty="0"/>
              <a:t>talk,</a:t>
            </a:r>
            <a:r>
              <a:rPr kumimoji="1" lang="zh-CN" altLang="en-US" dirty="0"/>
              <a:t> </a:t>
            </a:r>
            <a:r>
              <a:rPr kumimoji="1" lang="en-US" altLang="zh-CN" dirty="0"/>
              <a:t>I</a:t>
            </a:r>
            <a:r>
              <a:rPr kumimoji="1" lang="zh-CN" altLang="en-US" dirty="0"/>
              <a:t> </a:t>
            </a:r>
            <a:r>
              <a:rPr kumimoji="1" lang="en-US" altLang="zh-CN" dirty="0"/>
              <a:t>will</a:t>
            </a:r>
            <a:r>
              <a:rPr kumimoji="1" lang="zh-CN" altLang="en-US" dirty="0"/>
              <a:t> </a:t>
            </a:r>
            <a:r>
              <a:rPr kumimoji="1" lang="en-US" altLang="zh-CN" dirty="0"/>
              <a:t>focus</a:t>
            </a:r>
            <a:r>
              <a:rPr kumimoji="1" lang="zh-CN" altLang="en-US" dirty="0"/>
              <a:t> </a:t>
            </a:r>
            <a:r>
              <a:rPr kumimoji="1" lang="en-US" altLang="zh-CN" dirty="0"/>
              <a:t>on</a:t>
            </a:r>
            <a:r>
              <a:rPr kumimoji="1" lang="zh-CN" altLang="en-US" dirty="0"/>
              <a:t> </a:t>
            </a:r>
            <a:r>
              <a:rPr kumimoji="1" lang="en-US" altLang="zh-CN" dirty="0"/>
              <a:t>how</a:t>
            </a:r>
            <a:r>
              <a:rPr kumimoji="1" lang="zh-CN" altLang="en-US" dirty="0"/>
              <a:t> </a:t>
            </a:r>
            <a:r>
              <a:rPr kumimoji="1" lang="en-US" altLang="zh-CN" dirty="0"/>
              <a:t>we</a:t>
            </a:r>
            <a:r>
              <a:rPr kumimoji="1" lang="zh-CN" altLang="en-US" dirty="0"/>
              <a:t> </a:t>
            </a:r>
            <a:r>
              <a:rPr kumimoji="1" lang="en-US" altLang="zh-CN" dirty="0"/>
              <a:t>search</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QCD</a:t>
            </a:r>
            <a:r>
              <a:rPr kumimoji="1" lang="zh-CN" altLang="en-US" dirty="0"/>
              <a:t> </a:t>
            </a:r>
            <a:r>
              <a:rPr kumimoji="1" lang="en-US" altLang="zh-CN" dirty="0"/>
              <a:t>critical</a:t>
            </a:r>
            <a:r>
              <a:rPr kumimoji="1" lang="zh-CN" altLang="en-US" dirty="0"/>
              <a:t> </a:t>
            </a:r>
            <a:r>
              <a:rPr kumimoji="1" lang="en-US" altLang="zh-CN" dirty="0"/>
              <a:t>point</a:t>
            </a:r>
            <a:r>
              <a:rPr kumimoji="1" lang="zh-CN" altLang="en-US" dirty="0"/>
              <a:t> </a:t>
            </a:r>
            <a:r>
              <a:rPr kumimoji="1" lang="en-US" altLang="zh-CN" dirty="0"/>
              <a:t>by</a:t>
            </a:r>
            <a:r>
              <a:rPr kumimoji="1" lang="zh-CN" altLang="en-US" dirty="0"/>
              <a:t> </a:t>
            </a:r>
            <a:r>
              <a:rPr kumimoji="1" lang="en-US" altLang="zh-CN" dirty="0"/>
              <a:t>using</a:t>
            </a:r>
            <a:r>
              <a:rPr kumimoji="1" lang="zh-CN" altLang="en-US" dirty="0"/>
              <a:t> </a:t>
            </a:r>
            <a:r>
              <a:rPr kumimoji="1" lang="en-US" altLang="zh-CN" dirty="0"/>
              <a:t>fluctuation</a:t>
            </a:r>
            <a:r>
              <a:rPr kumimoji="1" lang="zh-CN" altLang="en-US" dirty="0"/>
              <a:t> </a:t>
            </a:r>
            <a:r>
              <a:rPr kumimoji="1" lang="en-US" altLang="zh-CN" dirty="0"/>
              <a:t>observable</a:t>
            </a:r>
            <a:r>
              <a:rPr kumimoji="1" lang="zh-CN" altLang="en-US" dirty="0"/>
              <a:t> </a:t>
            </a:r>
            <a:r>
              <a:rPr kumimoji="1" lang="en-US" altLang="zh-CN" dirty="0"/>
              <a:t>in</a:t>
            </a:r>
            <a:r>
              <a:rPr kumimoji="1" lang="zh-CN" altLang="en-US" dirty="0"/>
              <a:t> </a:t>
            </a:r>
            <a:r>
              <a:rPr kumimoji="1" lang="en-US" altLang="zh-CN" dirty="0"/>
              <a:t>heavy-ion</a:t>
            </a:r>
            <a:r>
              <a:rPr kumimoji="1" lang="zh-CN" altLang="en-US" dirty="0"/>
              <a:t> </a:t>
            </a:r>
            <a:r>
              <a:rPr kumimoji="1" lang="en-US" altLang="zh-CN" dirty="0"/>
              <a:t>experiment.</a:t>
            </a:r>
            <a:r>
              <a:rPr kumimoji="1" lang="zh-CN" altLang="en-US" dirty="0"/>
              <a:t> </a:t>
            </a:r>
            <a:r>
              <a:rPr kumimoji="1" lang="en-US" altLang="zh-CN" dirty="0"/>
              <a:t>Due</a:t>
            </a:r>
            <a:r>
              <a:rPr kumimoji="1" lang="zh-CN" altLang="en-US" dirty="0"/>
              <a:t> </a:t>
            </a:r>
            <a:r>
              <a:rPr kumimoji="1" lang="en-US" altLang="zh-CN" dirty="0"/>
              <a:t>lattice</a:t>
            </a:r>
            <a:r>
              <a:rPr kumimoji="1" lang="zh-CN" altLang="en-US" dirty="0"/>
              <a:t> </a:t>
            </a:r>
            <a:r>
              <a:rPr kumimoji="1" lang="en-US" altLang="zh-CN" dirty="0"/>
              <a:t>QCD</a:t>
            </a:r>
            <a:endParaRPr kumimoji="1" lang="zh-CN" altLang="en-US" dirty="0"/>
          </a:p>
        </p:txBody>
      </p:sp>
      <p:sp>
        <p:nvSpPr>
          <p:cNvPr id="4" name="幻灯片编号占位符 3"/>
          <p:cNvSpPr>
            <a:spLocks noGrp="1"/>
          </p:cNvSpPr>
          <p:nvPr>
            <p:ph type="sldNum" sz="quarter" idx="10"/>
          </p:nvPr>
        </p:nvSpPr>
        <p:spPr/>
        <p:txBody>
          <a:bodyPr/>
          <a:lstStyle/>
          <a:p>
            <a:fld id="{AEDB99B7-93E1-9F47-AACA-0757A68DB5D8}" type="slidenum">
              <a:rPr lang="en-US" smtClean="0"/>
              <a:pPr/>
              <a:t>83</a:t>
            </a:fld>
            <a:endParaRPr lang="en-US"/>
          </a:p>
        </p:txBody>
      </p:sp>
    </p:spTree>
    <p:extLst>
      <p:ext uri="{BB962C8B-B14F-4D97-AF65-F5344CB8AC3E}">
        <p14:creationId xmlns:p14="http://schemas.microsoft.com/office/powerpoint/2010/main" val="102023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ea typeface="宋体" pitchFamily="-107" charset="-122"/>
            </a:endParaRPr>
          </a:p>
        </p:txBody>
      </p:sp>
      <p:sp>
        <p:nvSpPr>
          <p:cNvPr id="17412" name="Slide Number Placeholder 3"/>
          <p:cNvSpPr>
            <a:spLocks noGrp="1"/>
          </p:cNvSpPr>
          <p:nvPr>
            <p:ph type="sldNum" sz="quarter" idx="5"/>
          </p:nvPr>
        </p:nvSpPr>
        <p:spPr bwMode="auto">
          <a:noFill/>
          <a:ln>
            <a:miter lim="800000"/>
            <a:headEnd/>
            <a:tailEnd/>
          </a:ln>
        </p:spPr>
        <p:txBody>
          <a:bodyPr/>
          <a:lstStyle/>
          <a:p>
            <a:fld id="{2E4FE654-D015-B74C-8045-6812A3260489}" type="slidenum">
              <a:rPr lang="en-US"/>
              <a:pPr/>
              <a:t>84</a:t>
            </a:fld>
            <a:endParaRPr lang="en-US"/>
          </a:p>
        </p:txBody>
      </p:sp>
    </p:spTree>
    <p:extLst>
      <p:ext uri="{BB962C8B-B14F-4D97-AF65-F5344CB8AC3E}">
        <p14:creationId xmlns:p14="http://schemas.microsoft.com/office/powerpoint/2010/main" val="2210552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B893D-CA12-ED4A-B200-96D4DFDCF42C}" type="slidenum">
              <a:rPr lang="en-US"/>
              <a:pPr/>
              <a:t>85</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1960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8A717F18-82AD-D942-85F2-DAD3D8392871}"/>
              </a:ext>
            </a:extLst>
          </p:cNvPr>
          <p:cNvSpPr>
            <a:spLocks noGrp="1" noRot="1" noChangeAspect="1" noChangeArrowheads="1" noTextEdit="1"/>
          </p:cNvSpPr>
          <p:nvPr>
            <p:ph type="sldImg"/>
          </p:nvPr>
        </p:nvSpPr>
        <p:spPr>
          <a:ln/>
        </p:spPr>
      </p:sp>
      <p:sp>
        <p:nvSpPr>
          <p:cNvPr id="117762" name="Notes Placeholder 2">
            <a:extLst>
              <a:ext uri="{FF2B5EF4-FFF2-40B4-BE49-F238E27FC236}">
                <a16:creationId xmlns:a16="http://schemas.microsoft.com/office/drawing/2014/main" id="{A0ED517A-69B2-A84C-A925-CC88A8C418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
        <p:nvSpPr>
          <p:cNvPr id="117763" name="Slide Number Placeholder 3">
            <a:extLst>
              <a:ext uri="{FF2B5EF4-FFF2-40B4-BE49-F238E27FC236}">
                <a16:creationId xmlns:a16="http://schemas.microsoft.com/office/drawing/2014/main" id="{5E6D9E30-AA1B-6F4B-AA72-5BF4D4673B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8B945A29-5486-AD4C-9444-769B6E367208}" type="slidenum">
              <a:rPr lang="en-US" altLang="zh-CN" sz="1200"/>
              <a:pPr>
                <a:spcBef>
                  <a:spcPct val="0"/>
                </a:spcBef>
                <a:buFontTx/>
                <a:buNone/>
              </a:pPr>
              <a:t>89</a:t>
            </a:fld>
            <a:endParaRPr lang="en-US" altLang="zh-CN"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08A142D2-4E53-4C44-95A2-5AC8EE423E84}"/>
              </a:ext>
            </a:extLst>
          </p:cNvPr>
          <p:cNvSpPr>
            <a:spLocks noGrp="1" noRot="1" noChangeAspect="1" noChangeArrowheads="1" noTextEdit="1"/>
          </p:cNvSpPr>
          <p:nvPr>
            <p:ph type="sldImg"/>
          </p:nvPr>
        </p:nvSpPr>
        <p:spPr>
          <a:ln/>
        </p:spPr>
      </p:sp>
      <p:sp>
        <p:nvSpPr>
          <p:cNvPr id="161794" name="Notes Placeholder 2">
            <a:extLst>
              <a:ext uri="{FF2B5EF4-FFF2-40B4-BE49-F238E27FC236}">
                <a16:creationId xmlns:a16="http://schemas.microsoft.com/office/drawing/2014/main" id="{DCE38FDE-5127-3E43-B973-935B8105B9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solidFill>
                <a:srgbClr val="C00000"/>
              </a:solidFill>
              <a:latin typeface="Arial" panose="020B0604020202020204" pitchFamily="34" charset="0"/>
              <a:ea typeface="宋体" panose="02010600030101010101" pitchFamily="2" charset="-122"/>
            </a:endParaRPr>
          </a:p>
        </p:txBody>
      </p:sp>
      <p:sp>
        <p:nvSpPr>
          <p:cNvPr id="161795" name="Slide Number Placeholder 3">
            <a:extLst>
              <a:ext uri="{FF2B5EF4-FFF2-40B4-BE49-F238E27FC236}">
                <a16:creationId xmlns:a16="http://schemas.microsoft.com/office/drawing/2014/main" id="{4B8160A0-77C5-BE41-8619-A0E091F22D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37AE74CA-201B-0240-8AC6-814F6C723FE5}" type="slidenum">
              <a:rPr lang="en-US" altLang="zh-CN" sz="1200"/>
              <a:pPr>
                <a:spcBef>
                  <a:spcPct val="0"/>
                </a:spcBef>
                <a:buFontTx/>
                <a:buNone/>
              </a:pPr>
              <a:t>91</a:t>
            </a:fld>
            <a:endParaRPr lang="en-US" altLang="zh-CN"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E21F54D0-7389-F647-B4CF-FD6D005414A1}"/>
              </a:ext>
            </a:extLst>
          </p:cNvPr>
          <p:cNvSpPr>
            <a:spLocks noGrp="1" noRot="1" noChangeAspect="1" noChangeArrowheads="1" noTextEdit="1"/>
          </p:cNvSpPr>
          <p:nvPr>
            <p:ph type="sldImg"/>
          </p:nvPr>
        </p:nvSpPr>
        <p:spPr>
          <a:ln/>
        </p:spPr>
      </p:sp>
      <p:sp>
        <p:nvSpPr>
          <p:cNvPr id="115714" name="Notes Placeholder 2">
            <a:extLst>
              <a:ext uri="{FF2B5EF4-FFF2-40B4-BE49-F238E27FC236}">
                <a16:creationId xmlns:a16="http://schemas.microsoft.com/office/drawing/2014/main" id="{4FC61335-F556-EE4D-9D6A-D8F2D6AD96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en-US" altLang="zh-CN">
              <a:latin typeface="Calibri" panose="020F0502020204030204" pitchFamily="34" charset="0"/>
              <a:ea typeface="宋体" panose="02010600030101010101" pitchFamily="2" charset="-122"/>
            </a:endParaRPr>
          </a:p>
        </p:txBody>
      </p:sp>
      <p:sp>
        <p:nvSpPr>
          <p:cNvPr id="115715" name="Slide Number Placeholder 3">
            <a:extLst>
              <a:ext uri="{FF2B5EF4-FFF2-40B4-BE49-F238E27FC236}">
                <a16:creationId xmlns:a16="http://schemas.microsoft.com/office/drawing/2014/main" id="{7DC207B8-57C0-6648-9045-9B8BE198D2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F4A81F74-16F7-E04E-A1A6-1A9A8612B96C}" type="slidenum">
              <a:rPr lang="en-US" altLang="zh-CN" sz="1200">
                <a:latin typeface="Calibri" panose="020F0502020204030204" pitchFamily="34" charset="0"/>
              </a:rPr>
              <a:pPr>
                <a:spcBef>
                  <a:spcPct val="0"/>
                </a:spcBef>
                <a:buFontTx/>
                <a:buNone/>
              </a:pPr>
              <a:t>93</a:t>
            </a:fld>
            <a:endParaRPr lang="en-US" altLang="zh-CN" sz="1200">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1815007C-B356-5549-8FD7-E072A366AC81}"/>
              </a:ext>
            </a:extLst>
          </p:cNvPr>
          <p:cNvSpPr>
            <a:spLocks noGrp="1" noRot="1" noChangeAspect="1" noChangeArrowheads="1" noTextEdit="1"/>
          </p:cNvSpPr>
          <p:nvPr>
            <p:ph type="sldImg"/>
          </p:nvPr>
        </p:nvSpPr>
        <p:spPr>
          <a:ln/>
        </p:spPr>
      </p:sp>
      <p:sp>
        <p:nvSpPr>
          <p:cNvPr id="165890" name="Notes Placeholder 2">
            <a:extLst>
              <a:ext uri="{FF2B5EF4-FFF2-40B4-BE49-F238E27FC236}">
                <a16:creationId xmlns:a16="http://schemas.microsoft.com/office/drawing/2014/main" id="{76F7E270-3270-0B4C-A1BC-0122D76D45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latin typeface="Arial" panose="020B0604020202020204" pitchFamily="34" charset="0"/>
              <a:ea typeface="宋体" panose="02010600030101010101" pitchFamily="2" charset="-122"/>
            </a:endParaRPr>
          </a:p>
        </p:txBody>
      </p:sp>
      <p:sp>
        <p:nvSpPr>
          <p:cNvPr id="165891" name="Slide Number Placeholder 3">
            <a:extLst>
              <a:ext uri="{FF2B5EF4-FFF2-40B4-BE49-F238E27FC236}">
                <a16:creationId xmlns:a16="http://schemas.microsoft.com/office/drawing/2014/main" id="{4FD4F78F-DF45-FD46-9F77-426D0D24CC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1D73B380-991C-334D-881E-08432092C266}" type="slidenum">
              <a:rPr lang="en-US" altLang="zh-CN" sz="1200"/>
              <a:pPr>
                <a:spcBef>
                  <a:spcPct val="0"/>
                </a:spcBef>
                <a:buFontTx/>
                <a:buNone/>
              </a:pPr>
              <a:t>95</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32437AF3-BD5C-5A47-9BA6-5A294F431B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E16C4A9F-BB2F-9F49-8F49-65A3ADE496D0}" type="slidenum">
              <a:rPr lang="en-US" altLang="zh-CN" sz="1200"/>
              <a:pPr>
                <a:spcBef>
                  <a:spcPct val="0"/>
                </a:spcBef>
                <a:buFontTx/>
                <a:buNone/>
              </a:pPr>
              <a:t>101</a:t>
            </a:fld>
            <a:endParaRPr lang="en-US" altLang="zh-CN" sz="1200"/>
          </a:p>
        </p:txBody>
      </p:sp>
      <p:sp>
        <p:nvSpPr>
          <p:cNvPr id="169986" name="Rectangle 2">
            <a:extLst>
              <a:ext uri="{FF2B5EF4-FFF2-40B4-BE49-F238E27FC236}">
                <a16:creationId xmlns:a16="http://schemas.microsoft.com/office/drawing/2014/main" id="{66622482-38FB-9942-86EA-834368805DDB}"/>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EAB5557-4FA6-E54A-AD00-139C3B831F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ea typeface="宋体" panose="02010600030101010101" pitchFamily="2" charset="-122"/>
              </a:rPr>
              <a:t>3</a:t>
            </a:r>
            <a:r>
              <a:rPr lang="zh-CN" altLang="en-US">
                <a:latin typeface="Arial" panose="020B0604020202020204" pitchFamily="34" charset="0"/>
                <a:ea typeface="宋体" panose="02010600030101010101" pitchFamily="2" charset="-122"/>
              </a:rPr>
              <a:t>）新型电子计算机技术运用于数据获取系统。</a:t>
            </a:r>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71F5F87-EC7E-1846-8EDF-B80C16558F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DD1F9653-571F-4545-ABC4-F042762CF2B8}" type="slidenum">
              <a:rPr lang="en-US" altLang="zh-CN" sz="1200">
                <a:latin typeface="Calibri" panose="020F0502020204030204" pitchFamily="34" charset="0"/>
              </a:rPr>
              <a:pPr>
                <a:spcBef>
                  <a:spcPct val="0"/>
                </a:spcBef>
                <a:buFontTx/>
                <a:buNone/>
              </a:pPr>
              <a:t>102</a:t>
            </a:fld>
            <a:endParaRPr lang="en-US" altLang="zh-CN" sz="1200">
              <a:latin typeface="Calibri" panose="020F0502020204030204" pitchFamily="34" charset="0"/>
            </a:endParaRPr>
          </a:p>
        </p:txBody>
      </p:sp>
      <p:sp>
        <p:nvSpPr>
          <p:cNvPr id="124930" name="Rectangle 2">
            <a:extLst>
              <a:ext uri="{FF2B5EF4-FFF2-40B4-BE49-F238E27FC236}">
                <a16:creationId xmlns:a16="http://schemas.microsoft.com/office/drawing/2014/main" id="{F31A1763-C6B7-6547-BCE4-E37ACD05121E}"/>
              </a:ext>
            </a:extLst>
          </p:cNvPr>
          <p:cNvSpPr>
            <a:spLocks noGrp="1" noRot="1" noChangeAspect="1" noChangeArrowheads="1" noTextEdit="1"/>
          </p:cNvSpPr>
          <p:nvPr>
            <p:ph type="sldImg"/>
          </p:nvPr>
        </p:nvSpPr>
        <p:spPr>
          <a:solidFill>
            <a:srgbClr val="FFFFFF"/>
          </a:solidFill>
          <a:ln/>
        </p:spPr>
      </p:sp>
      <p:sp>
        <p:nvSpPr>
          <p:cNvPr id="124931" name="Rectangle 3">
            <a:extLst>
              <a:ext uri="{FF2B5EF4-FFF2-40B4-BE49-F238E27FC236}">
                <a16:creationId xmlns:a16="http://schemas.microsoft.com/office/drawing/2014/main" id="{67C5155C-862C-3247-8546-FFFDC3316F3F}"/>
              </a:ext>
            </a:extLst>
          </p:cNvPr>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spcBef>
                <a:spcPct val="0"/>
              </a:spcBef>
            </a:pPr>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fld id="{A821DB77-888F-EF43-80C7-5BBE14D701EE}" type="slidenum">
              <a:rPr kumimoji="0" lang="en-US" altLang="zh-CN" sz="1200"/>
              <a:pPr/>
              <a:t>13</a:t>
            </a:fld>
            <a:endParaRPr kumimoji="0" lang="en-US" altLang="zh-CN"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kumimoji="0"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337DD36-6A9E-9E47-A649-2ECC791AA4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9DC7DCA5-96D7-3245-8947-6A9DDB063201}" type="slidenum">
              <a:rPr lang="en-US" altLang="zh-CN" sz="1200"/>
              <a:pPr>
                <a:spcBef>
                  <a:spcPct val="0"/>
                </a:spcBef>
                <a:buFontTx/>
                <a:buNone/>
              </a:pPr>
              <a:t>106</a:t>
            </a:fld>
            <a:endParaRPr lang="en-US" altLang="zh-CN" sz="1200"/>
          </a:p>
        </p:txBody>
      </p:sp>
      <p:sp>
        <p:nvSpPr>
          <p:cNvPr id="59394" name="Rectangle 2">
            <a:extLst>
              <a:ext uri="{FF2B5EF4-FFF2-40B4-BE49-F238E27FC236}">
                <a16:creationId xmlns:a16="http://schemas.microsoft.com/office/drawing/2014/main" id="{B98EB744-E09E-8E40-8EF0-8CFFC0FCBCB7}"/>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A2BF9FB-694B-BA4B-BA39-C6B17286FF4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E3BCB724-AE03-264D-AD1F-C3D0CE6D1B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DB492A50-7EFA-3049-90EE-733077B03D68}" type="slidenum">
              <a:rPr lang="en-US" altLang="zh-CN" sz="1200"/>
              <a:pPr>
                <a:spcBef>
                  <a:spcPct val="0"/>
                </a:spcBef>
                <a:buFontTx/>
                <a:buNone/>
              </a:pPr>
              <a:t>111</a:t>
            </a:fld>
            <a:endParaRPr lang="en-US" altLang="zh-CN" sz="1200"/>
          </a:p>
        </p:txBody>
      </p:sp>
      <p:sp>
        <p:nvSpPr>
          <p:cNvPr id="136194" name="Rectangle 2">
            <a:extLst>
              <a:ext uri="{FF2B5EF4-FFF2-40B4-BE49-F238E27FC236}">
                <a16:creationId xmlns:a16="http://schemas.microsoft.com/office/drawing/2014/main" id="{D523D002-07CF-4A4E-9A9A-D1D3C5C62D5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F249ECDB-9207-5741-AF46-334007E0C5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7A3C7-4D98-7046-BF2B-AEA0EB672CFD}" type="slidenum">
              <a:rPr lang="en-US" altLang="zh-CN"/>
              <a:pPr/>
              <a:t>113</a:t>
            </a:fld>
            <a:endParaRPr lang="en-US" altLang="zh-CN"/>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4968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0E2A3D8-B077-0246-B154-09AE98FC70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3EEB8328-A0D3-BE4F-8143-CD48E61AAAD4}" type="slidenum">
              <a:rPr lang="en-US" altLang="zh-CN" sz="1200"/>
              <a:pPr>
                <a:spcBef>
                  <a:spcPct val="0"/>
                </a:spcBef>
                <a:buFontTx/>
                <a:buNone/>
              </a:pPr>
              <a:t>16</a:t>
            </a:fld>
            <a:endParaRPr lang="en-US" altLang="zh-CN" sz="1200"/>
          </a:p>
        </p:txBody>
      </p:sp>
      <p:sp>
        <p:nvSpPr>
          <p:cNvPr id="46082" name="Rectangle 2">
            <a:extLst>
              <a:ext uri="{FF2B5EF4-FFF2-40B4-BE49-F238E27FC236}">
                <a16:creationId xmlns:a16="http://schemas.microsoft.com/office/drawing/2014/main" id="{552E9F4C-C672-7945-AA63-704E589E6F87}"/>
              </a:ext>
            </a:extLst>
          </p:cNvPr>
          <p:cNvSpPr>
            <a:spLocks noGrp="1" noRot="1" noChangeAspect="1"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C3C22A01-3590-284E-BCF3-F3EC057C752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43A5F3-2DE8-E342-8B85-BCC1F11B6B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7FDE2E9A-D6B2-FB4D-A706-389AD3B733CA}" type="slidenum">
              <a:rPr lang="en-US" altLang="zh-CN" sz="1200"/>
              <a:pPr>
                <a:spcBef>
                  <a:spcPct val="0"/>
                </a:spcBef>
                <a:buFontTx/>
                <a:buNone/>
              </a:pPr>
              <a:t>19</a:t>
            </a:fld>
            <a:endParaRPr lang="en-US" altLang="zh-CN" sz="1200"/>
          </a:p>
        </p:txBody>
      </p:sp>
      <p:sp>
        <p:nvSpPr>
          <p:cNvPr id="50178" name="Rectangle 2">
            <a:extLst>
              <a:ext uri="{FF2B5EF4-FFF2-40B4-BE49-F238E27FC236}">
                <a16:creationId xmlns:a16="http://schemas.microsoft.com/office/drawing/2014/main" id="{603F924D-E989-5541-A37A-BE5F04BF19D9}"/>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80CB2A4-E02D-6D4A-9335-A65780B254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43E8E890-769E-1E4D-91C9-E736B41606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fld id="{4E70C8DD-A776-9348-8521-9DC4C604F6A7}" type="slidenum">
              <a:rPr lang="en-US" altLang="zh-CN" sz="1200">
                <a:ea typeface="ＭＳ Ｐゴシック" panose="020B0600070205080204" pitchFamily="34" charset="-128"/>
              </a:rPr>
              <a:pPr>
                <a:spcBef>
                  <a:spcPct val="0"/>
                </a:spcBef>
                <a:buFontTx/>
                <a:buNone/>
              </a:pPr>
              <a:t>20</a:t>
            </a:fld>
            <a:endParaRPr lang="en-US" altLang="zh-CN" sz="1200">
              <a:ea typeface="ＭＳ Ｐゴシック" panose="020B0600070205080204" pitchFamily="34" charset="-128"/>
            </a:endParaRPr>
          </a:p>
        </p:txBody>
      </p:sp>
      <p:sp>
        <p:nvSpPr>
          <p:cNvPr id="52226" name="Rectangle 2">
            <a:extLst>
              <a:ext uri="{FF2B5EF4-FFF2-40B4-BE49-F238E27FC236}">
                <a16:creationId xmlns:a16="http://schemas.microsoft.com/office/drawing/2014/main" id="{55D82040-D663-E444-B81D-DC92A549AEE3}"/>
              </a:ext>
            </a:extLst>
          </p:cNvPr>
          <p:cNvSpPr>
            <a:spLocks noGrp="1" noRot="1" noChangeAspect="1"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869F7E74-114B-3046-B099-9B47722211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z="1600">
              <a:latin typeface="Lucida Grande" panose="020B0600040502020204" pitchFamily="34" charset="0"/>
              <a:ea typeface="宋体" panose="02010600030101010101" pitchFamily="2" charset="-122"/>
              <a:sym typeface="Lucida Grande" panose="020B06000405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下面我们展示一下重离子对撞的各个演化阶段。</a:t>
            </a:r>
            <a:endParaRPr lang="en-US" altLang="zh-CN" dirty="0"/>
          </a:p>
          <a:p>
            <a:pPr marL="228600" indent="-228600">
              <a:buAutoNum type="arabicPeriod"/>
            </a:pPr>
            <a:r>
              <a:rPr lang="zh-CN" altLang="en-US" baseline="0" dirty="0"/>
              <a:t>首先，高速运动的重离子由于相对论收缩，成为一个圆盘。</a:t>
            </a:r>
            <a:endParaRPr lang="en-US" altLang="zh-CN" baseline="0" dirty="0"/>
          </a:p>
          <a:p>
            <a:pPr marL="228600" indent="-228600">
              <a:buAutoNum type="arabicPeriod"/>
            </a:pPr>
            <a:r>
              <a:rPr lang="en-US" baseline="0" dirty="0"/>
              <a:t> </a:t>
            </a:r>
            <a:r>
              <a:rPr lang="zh-CN" altLang="en-US" baseline="0" dirty="0"/>
              <a:t>然后，碰撞初期动量传递很大，主要物理过程是硬散射，比如夸克的对产生， </a:t>
            </a:r>
            <a:r>
              <a:rPr lang="en-US" altLang="zh-CN" baseline="0" dirty="0"/>
              <a:t>Jet</a:t>
            </a:r>
            <a:r>
              <a:rPr lang="zh-CN" altLang="en-US" baseline="0" dirty="0"/>
              <a:t>的产生与碎裂。</a:t>
            </a:r>
            <a:endParaRPr lang="en-US" altLang="zh-CN" baseline="0" dirty="0"/>
          </a:p>
          <a:p>
            <a:pPr marL="228600" indent="-228600">
              <a:buAutoNum type="arabicPeriod"/>
            </a:pPr>
            <a:r>
              <a:rPr lang="en-US" baseline="0" dirty="0"/>
              <a:t> </a:t>
            </a:r>
            <a:r>
              <a:rPr lang="zh-CN" altLang="en-US" baseline="0" dirty="0"/>
              <a:t>能量的沉积，导致系统迅速热化，解禁闭的夸克胶子形成</a:t>
            </a:r>
            <a:r>
              <a:rPr lang="en-US" altLang="zh-CN" baseline="0" dirty="0"/>
              <a:t>QGP</a:t>
            </a:r>
            <a:r>
              <a:rPr lang="zh-CN" altLang="en-US" baseline="0" dirty="0"/>
              <a:t>。并逐渐向外膨胀冷却。当系统冷却到一定温度，</a:t>
            </a:r>
            <a:endParaRPr lang="en-US" altLang="zh-CN" baseline="0" dirty="0"/>
          </a:p>
          <a:p>
            <a:pPr marL="228600" indent="-228600">
              <a:buNone/>
            </a:pPr>
            <a:r>
              <a:rPr lang="zh-CN" altLang="en-US" baseline="0" dirty="0"/>
              <a:t>系统进入强子阶段，夸克合并成强子。</a:t>
            </a:r>
            <a:endParaRPr lang="en-US" altLang="zh-CN" baseline="0" dirty="0"/>
          </a:p>
          <a:p>
            <a:pPr marL="228600" indent="-228600">
              <a:buNone/>
            </a:pPr>
            <a:r>
              <a:rPr lang="en-US" altLang="zh-CN" baseline="0" dirty="0"/>
              <a:t>4. </a:t>
            </a:r>
            <a:r>
              <a:rPr lang="zh-CN" altLang="en-US" baseline="0" dirty="0"/>
              <a:t>接下来，强子会发生化学冻结，这时候非弹性散射停止，强子的产额不再改变。然后是热冻结，也就是弹性散射停止，粒子的动量谱不再改变。</a:t>
            </a:r>
            <a:endParaRPr lang="en-US" dirty="0"/>
          </a:p>
        </p:txBody>
      </p:sp>
      <p:sp>
        <p:nvSpPr>
          <p:cNvPr id="4" name="Slide Number Placeholder 3"/>
          <p:cNvSpPr>
            <a:spLocks noGrp="1"/>
          </p:cNvSpPr>
          <p:nvPr>
            <p:ph type="sldNum" sz="quarter" idx="10"/>
          </p:nvPr>
        </p:nvSpPr>
        <p:spPr/>
        <p:txBody>
          <a:bodyPr/>
          <a:lstStyle/>
          <a:p>
            <a:fld id="{F6CC29D4-D01D-46F2-9767-EF48003689AE}"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a:t>单击此处编辑母版标题样式</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en-US"/>
          </a:p>
        </p:txBody>
      </p:sp>
      <p:sp>
        <p:nvSpPr>
          <p:cNvPr id="4" name="Rectangle 4">
            <a:extLst>
              <a:ext uri="{FF2B5EF4-FFF2-40B4-BE49-F238E27FC236}">
                <a16:creationId xmlns:a16="http://schemas.microsoft.com/office/drawing/2014/main" id="{39E2BEE7-F89E-5E4F-BEBA-7445944BB80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BE3970B-2E3E-ED47-97D9-76412E657E5A}"/>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6" name="Rectangle 6">
            <a:extLst>
              <a:ext uri="{FF2B5EF4-FFF2-40B4-BE49-F238E27FC236}">
                <a16:creationId xmlns:a16="http://schemas.microsoft.com/office/drawing/2014/main" id="{47301DAB-C921-334C-A49B-074480A33108}"/>
              </a:ext>
            </a:extLst>
          </p:cNvPr>
          <p:cNvSpPr>
            <a:spLocks noGrp="1" noChangeArrowheads="1"/>
          </p:cNvSpPr>
          <p:nvPr>
            <p:ph type="sldNum" sz="quarter" idx="12"/>
          </p:nvPr>
        </p:nvSpPr>
        <p:spPr>
          <a:ln/>
        </p:spPr>
        <p:txBody>
          <a:bodyPr/>
          <a:lstStyle>
            <a:lvl1pPr>
              <a:defRPr/>
            </a:lvl1pPr>
          </a:lstStyle>
          <a:p>
            <a:pPr>
              <a:defRPr/>
            </a:pPr>
            <a:fld id="{0D30CAC6-D326-374C-A3D8-76631521D646}" type="slidenum">
              <a:rPr lang="en-US" altLang="zh-CN"/>
              <a:pPr>
                <a:defRPr/>
              </a:pPr>
              <a:t>‹#›</a:t>
            </a:fld>
            <a:endParaRPr lang="en-US" altLang="zh-CN"/>
          </a:p>
        </p:txBody>
      </p:sp>
    </p:spTree>
    <p:extLst>
      <p:ext uri="{BB962C8B-B14F-4D97-AF65-F5344CB8AC3E}">
        <p14:creationId xmlns:p14="http://schemas.microsoft.com/office/powerpoint/2010/main" val="95802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及垂直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2A0D3E1E-0D50-FF41-A9BD-3C61954A272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EC52D3B-01B5-3343-BF45-1E4AF04A41C5}"/>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6" name="Rectangle 6">
            <a:extLst>
              <a:ext uri="{FF2B5EF4-FFF2-40B4-BE49-F238E27FC236}">
                <a16:creationId xmlns:a16="http://schemas.microsoft.com/office/drawing/2014/main" id="{391FCBBF-B8FC-E141-97C6-1B0DFDE654EC}"/>
              </a:ext>
            </a:extLst>
          </p:cNvPr>
          <p:cNvSpPr>
            <a:spLocks noGrp="1" noChangeArrowheads="1"/>
          </p:cNvSpPr>
          <p:nvPr>
            <p:ph type="sldNum" sz="quarter" idx="12"/>
          </p:nvPr>
        </p:nvSpPr>
        <p:spPr>
          <a:ln/>
        </p:spPr>
        <p:txBody>
          <a:bodyPr/>
          <a:lstStyle>
            <a:lvl1pPr>
              <a:defRPr/>
            </a:lvl1pPr>
          </a:lstStyle>
          <a:p>
            <a:pPr>
              <a:defRPr/>
            </a:pPr>
            <a:fld id="{C17A7AB0-E055-E240-91EF-EF78A4CFDC66}" type="slidenum">
              <a:rPr lang="en-US" altLang="zh-CN"/>
              <a:pPr>
                <a:defRPr/>
              </a:pPr>
              <a:t>‹#›</a:t>
            </a:fld>
            <a:endParaRPr lang="en-US" altLang="zh-CN"/>
          </a:p>
        </p:txBody>
      </p:sp>
    </p:spTree>
    <p:extLst>
      <p:ext uri="{BB962C8B-B14F-4D97-AF65-F5344CB8AC3E}">
        <p14:creationId xmlns:p14="http://schemas.microsoft.com/office/powerpoint/2010/main" val="245514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标题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2873AD12-CB41-8344-ACE8-353A7CB93E9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2CFACA7-E38A-394F-82E8-132536137D19}"/>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6" name="Rectangle 6">
            <a:extLst>
              <a:ext uri="{FF2B5EF4-FFF2-40B4-BE49-F238E27FC236}">
                <a16:creationId xmlns:a16="http://schemas.microsoft.com/office/drawing/2014/main" id="{F7D0A321-DB56-7C45-B867-BB28B2095A07}"/>
              </a:ext>
            </a:extLst>
          </p:cNvPr>
          <p:cNvSpPr>
            <a:spLocks noGrp="1" noChangeArrowheads="1"/>
          </p:cNvSpPr>
          <p:nvPr>
            <p:ph type="sldNum" sz="quarter" idx="12"/>
          </p:nvPr>
        </p:nvSpPr>
        <p:spPr>
          <a:ln/>
        </p:spPr>
        <p:txBody>
          <a:bodyPr/>
          <a:lstStyle>
            <a:lvl1pPr>
              <a:defRPr/>
            </a:lvl1pPr>
          </a:lstStyle>
          <a:p>
            <a:pPr>
              <a:defRPr/>
            </a:pPr>
            <a:fld id="{44646C8C-883A-3846-97A9-53C8A7C5CEC8}" type="slidenum">
              <a:rPr lang="en-US" altLang="zh-CN"/>
              <a:pPr>
                <a:defRPr/>
              </a:pPr>
              <a:t>‹#›</a:t>
            </a:fld>
            <a:endParaRPr lang="en-US" altLang="zh-CN"/>
          </a:p>
        </p:txBody>
      </p:sp>
    </p:spTree>
    <p:extLst>
      <p:ext uri="{BB962C8B-B14F-4D97-AF65-F5344CB8AC3E}">
        <p14:creationId xmlns:p14="http://schemas.microsoft.com/office/powerpoint/2010/main" val="273359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6">
            <a:extLst>
              <a:ext uri="{FF2B5EF4-FFF2-40B4-BE49-F238E27FC236}">
                <a16:creationId xmlns:a16="http://schemas.microsoft.com/office/drawing/2014/main" id="{4103B74F-B313-074B-AEB2-C9ED1C8C90F7}"/>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27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及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60688810-3BE1-484F-A2DC-1DCCCF998CCE}"/>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495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片段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54D66AC2-9008-AB4D-A727-D537D172A7C1}"/>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172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99F132D0-30D9-8D45-9375-B7B53F03027B}"/>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81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对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ltLang="zh-CN"/>
              <a:t>Click to edit Master text styles
</a:t>
            </a:r>
            <a:r>
              <a:rPr lang="zh-CN" altLang="en-US"/>
              <a:t>第二等级
第三等级
第四等级
第五等级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zh-CN"/>
              <a:t>Click to edit Master text styles
</a:t>
            </a:r>
            <a:r>
              <a:rPr lang="zh-CN" altLang="en-US"/>
              <a:t>第二等级
第三等级
第四等级
第五等级</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ltLang="zh-CN"/>
              <a:t>Click to edit Master text styles
</a:t>
            </a:r>
            <a:r>
              <a:rPr lang="zh-CN" altLang="en-US"/>
              <a:t>第二等级
第三等级
第四等级
第五等级</a:t>
            </a:r>
            <a:endParaRPr lang="en-US"/>
          </a:p>
        </p:txBody>
      </p:sp>
      <p:sp>
        <p:nvSpPr>
          <p:cNvPr id="7" name="Rectangle 6">
            <a:extLst>
              <a:ext uri="{FF2B5EF4-FFF2-40B4-BE49-F238E27FC236}">
                <a16:creationId xmlns:a16="http://schemas.microsoft.com/office/drawing/2014/main" id="{A5092749-E27F-5F4C-AE50-100535C90892}"/>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42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6">
            <a:extLst>
              <a:ext uri="{FF2B5EF4-FFF2-40B4-BE49-F238E27FC236}">
                <a16:creationId xmlns:a16="http://schemas.microsoft.com/office/drawing/2014/main" id="{40D1EA1F-A42A-8448-A4C9-8E2C43CC5DB1}"/>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25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BD0A8A2-E4B2-0F4B-A777-F52F5D30F5F8}"/>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760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带提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ltLang="zh-CN"/>
              <a:t>Click to edit Master text styles
</a:t>
            </a:r>
            <a:r>
              <a:rPr lang="zh-CN" altLang="en-US"/>
              <a:t>第二等级
第三等级
第四等级
第五等级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DE7EB3AE-F58C-AB45-AA3E-F95F5F01C66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84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及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8EA44CED-9000-7F4B-9B10-168DA0B4236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5D4EF25-E237-8542-B04A-BD74F2014210}"/>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6" name="Rectangle 6">
            <a:extLst>
              <a:ext uri="{FF2B5EF4-FFF2-40B4-BE49-F238E27FC236}">
                <a16:creationId xmlns:a16="http://schemas.microsoft.com/office/drawing/2014/main" id="{6534AAFE-DA7A-F34E-B671-DAE9FAFCA1B3}"/>
              </a:ext>
            </a:extLst>
          </p:cNvPr>
          <p:cNvSpPr>
            <a:spLocks noGrp="1" noChangeArrowheads="1"/>
          </p:cNvSpPr>
          <p:nvPr>
            <p:ph type="sldNum" sz="quarter" idx="12"/>
          </p:nvPr>
        </p:nvSpPr>
        <p:spPr>
          <a:ln/>
        </p:spPr>
        <p:txBody>
          <a:bodyPr/>
          <a:lstStyle>
            <a:lvl1pPr>
              <a:defRPr/>
            </a:lvl1pPr>
          </a:lstStyle>
          <a:p>
            <a:pPr>
              <a:defRPr/>
            </a:pPr>
            <a:fld id="{9862B615-61C2-9640-8C3F-65AD4E51269D}" type="slidenum">
              <a:rPr lang="en-US" altLang="zh-CN"/>
              <a:pPr>
                <a:defRPr/>
              </a:pPr>
              <a:t>‹#›</a:t>
            </a:fld>
            <a:endParaRPr lang="en-US" altLang="zh-CN"/>
          </a:p>
        </p:txBody>
      </p:sp>
    </p:spTree>
    <p:extLst>
      <p:ext uri="{BB962C8B-B14F-4D97-AF65-F5344CB8AC3E}">
        <p14:creationId xmlns:p14="http://schemas.microsoft.com/office/powerpoint/2010/main" val="1450029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带题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A228F8C1-008E-4F4F-865B-43FAAC2DEB1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0647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及垂直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F16CB326-F7EE-424F-A73E-25E63495A4BA}"/>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4822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标题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r>
              <a:rPr lang="en-US" altLang="zh-CN"/>
              <a:t>Click to edit Master text styles
</a:t>
            </a:r>
            <a:r>
              <a:rPr lang="zh-CN" altLang="en-US"/>
              <a:t>第二等级
第三等级
第四等级
第五等级</a:t>
            </a:r>
            <a:endParaRPr lang="en-US"/>
          </a:p>
        </p:txBody>
      </p:sp>
      <p:sp>
        <p:nvSpPr>
          <p:cNvPr id="4" name="Rectangle 6">
            <a:extLst>
              <a:ext uri="{FF2B5EF4-FFF2-40B4-BE49-F238E27FC236}">
                <a16:creationId xmlns:a16="http://schemas.microsoft.com/office/drawing/2014/main" id="{7C056F0D-4D18-0D47-8909-B5815754BC96}"/>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9361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标题, 文字及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648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2D951681-B6FD-4E41-84BC-2A803265F805}"/>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569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标题, 文字及艺术剪辑">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6">
            <a:extLst>
              <a:ext uri="{FF2B5EF4-FFF2-40B4-BE49-F238E27FC236}">
                <a16:creationId xmlns:a16="http://schemas.microsoft.com/office/drawing/2014/main" id="{E435CF71-2F08-5D4D-8D12-ABEC8BDCC75F}"/>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4694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标题及 4 内容">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57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Content Placeholder 5"/>
          <p:cNvSpPr>
            <a:spLocks noGrp="1"/>
          </p:cNvSpPr>
          <p:nvPr>
            <p:ph sz="quarter" idx="4"/>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7" name="Rectangle 6">
            <a:extLst>
              <a:ext uri="{FF2B5EF4-FFF2-40B4-BE49-F238E27FC236}">
                <a16:creationId xmlns:a16="http://schemas.microsoft.com/office/drawing/2014/main" id="{4BABF704-1896-6645-BE99-E3781393CADE}"/>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830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标题及文字超过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half" idx="2"/>
          </p:nvPr>
        </p:nvSpPr>
        <p:spPr>
          <a:xfrm>
            <a:off x="457200" y="3938588"/>
            <a:ext cx="8229600" cy="2187575"/>
          </a:xfrm>
        </p:spPr>
        <p:txBody>
          <a:bodyPr/>
          <a:lstStyle/>
          <a:p>
            <a:r>
              <a:rPr lang="en-US" altLang="zh-CN"/>
              <a:t>Click to edit Master text styles
</a:t>
            </a:r>
            <a:r>
              <a:rPr lang="zh-CN" altLang="en-US"/>
              <a:t>第二等级
第三等级
第四等级
第五等级</a:t>
            </a:r>
            <a:endParaRPr lang="en-US"/>
          </a:p>
        </p:txBody>
      </p:sp>
      <p:sp>
        <p:nvSpPr>
          <p:cNvPr id="5" name="Rectangle 6">
            <a:extLst>
              <a:ext uri="{FF2B5EF4-FFF2-40B4-BE49-F238E27FC236}">
                <a16:creationId xmlns:a16="http://schemas.microsoft.com/office/drawing/2014/main" id="{39F59A96-5442-6745-B6EC-3200901E3079}"/>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7693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标题, 双内容及文字">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57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5" name="Text Placeholder 4"/>
          <p:cNvSpPr>
            <a:spLocks noGrp="1"/>
          </p:cNvSpPr>
          <p:nvPr>
            <p:ph type="body" sz="half" idx="3"/>
          </p:nvPr>
        </p:nvSpPr>
        <p:spPr>
          <a:xfrm>
            <a:off x="4648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27CBBC52-5AEE-9442-9003-4B87EFD7B9F2}"/>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1616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标题, 文字,及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19D9D187-8F23-EA47-9A8E-7C64C6ABF7BB}"/>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5583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标题, 内容,及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r>
              <a:rPr lang="en-US" altLang="zh-CN"/>
              <a:t>Click to edit Master text styles
</a:t>
            </a:r>
            <a:r>
              <a:rPr lang="zh-CN" altLang="en-US"/>
              <a:t>第二等级
第三等级
第四等级
第五等级</a:t>
            </a:r>
            <a:endParaRPr lang="en-US"/>
          </a:p>
        </p:txBody>
      </p:sp>
      <p:sp>
        <p:nvSpPr>
          <p:cNvPr id="4" name="Content Placeholder 3"/>
          <p:cNvSpPr>
            <a:spLocks noGrp="1"/>
          </p:cNvSpPr>
          <p:nvPr>
            <p:ph sz="quarter" idx="2"/>
          </p:nvPr>
        </p:nvSpPr>
        <p:spPr>
          <a:xfrm>
            <a:off x="4648200" y="1600200"/>
            <a:ext cx="4038600" cy="2185988"/>
          </a:xfrm>
        </p:spPr>
        <p:txBody>
          <a:bodyPr/>
          <a:lstStyle/>
          <a:p>
            <a:r>
              <a:rPr lang="en-US" altLang="zh-CN"/>
              <a:t>Click to edit Master text styles
</a:t>
            </a:r>
            <a:r>
              <a:rPr lang="zh-CN" altLang="en-US"/>
              <a:t>第二等级
第三等级
第四等级
第五等级</a:t>
            </a:r>
            <a:endParaRPr lang="en-US"/>
          </a:p>
        </p:txBody>
      </p:sp>
      <p:sp>
        <p:nvSpPr>
          <p:cNvPr id="5" name="Content Placeholder 4"/>
          <p:cNvSpPr>
            <a:spLocks noGrp="1"/>
          </p:cNvSpPr>
          <p:nvPr>
            <p:ph sz="quarter" idx="3"/>
          </p:nvPr>
        </p:nvSpPr>
        <p:spPr>
          <a:xfrm>
            <a:off x="4648200" y="3938588"/>
            <a:ext cx="4038600" cy="2187575"/>
          </a:xfrm>
        </p:spPr>
        <p:txBody>
          <a:bodyPr/>
          <a:lstStyle/>
          <a:p>
            <a:r>
              <a:rPr lang="en-US" altLang="zh-CN"/>
              <a:t>Click to edit Master text styles
</a:t>
            </a:r>
            <a:r>
              <a:rPr lang="zh-CN" altLang="en-US"/>
              <a:t>第二等级
第三等级
第四等级
第五等级</a:t>
            </a:r>
            <a:endParaRPr lang="en-US"/>
          </a:p>
        </p:txBody>
      </p:sp>
      <p:sp>
        <p:nvSpPr>
          <p:cNvPr id="6" name="Rectangle 6">
            <a:extLst>
              <a:ext uri="{FF2B5EF4-FFF2-40B4-BE49-F238E27FC236}">
                <a16:creationId xmlns:a16="http://schemas.microsoft.com/office/drawing/2014/main" id="{607124BC-CE2B-FF42-AA52-D621540F055C}"/>
              </a:ext>
            </a:extLst>
          </p:cNvPr>
          <p:cNvSpPr>
            <a:spLocks noGrp="1" noChangeArrowheads="1"/>
          </p:cNvSpPr>
          <p:nvPr>
            <p:ph type="sldNum"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166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片段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zh-CN" altLang="en-US"/>
              <a:t>编辑母版文本样式
第二级
第三级
第四级
第五级</a:t>
            </a:r>
            <a:endParaRPr lang="en-US"/>
          </a:p>
        </p:txBody>
      </p:sp>
      <p:sp>
        <p:nvSpPr>
          <p:cNvPr id="4" name="Rectangle 4">
            <a:extLst>
              <a:ext uri="{FF2B5EF4-FFF2-40B4-BE49-F238E27FC236}">
                <a16:creationId xmlns:a16="http://schemas.microsoft.com/office/drawing/2014/main" id="{A5229AB9-CE8A-A946-BE97-6EE2A5E9FE6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EC24C8DC-A29B-7A41-87FC-7E9816CBF8DB}"/>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6" name="Rectangle 6">
            <a:extLst>
              <a:ext uri="{FF2B5EF4-FFF2-40B4-BE49-F238E27FC236}">
                <a16:creationId xmlns:a16="http://schemas.microsoft.com/office/drawing/2014/main" id="{4CDEDFAC-290A-EF43-A6ED-B7D0D1696E3B}"/>
              </a:ext>
            </a:extLst>
          </p:cNvPr>
          <p:cNvSpPr>
            <a:spLocks noGrp="1" noChangeArrowheads="1"/>
          </p:cNvSpPr>
          <p:nvPr>
            <p:ph type="sldNum" sz="quarter" idx="12"/>
          </p:nvPr>
        </p:nvSpPr>
        <p:spPr>
          <a:ln/>
        </p:spPr>
        <p:txBody>
          <a:bodyPr/>
          <a:lstStyle>
            <a:lvl1pPr>
              <a:defRPr/>
            </a:lvl1pPr>
          </a:lstStyle>
          <a:p>
            <a:pPr>
              <a:defRPr/>
            </a:pPr>
            <a:fld id="{F42589DA-B503-8F42-BA1E-AE5E8038E3F5}" type="slidenum">
              <a:rPr lang="en-US" altLang="zh-CN"/>
              <a:pPr>
                <a:defRPr/>
              </a:pPr>
              <a:t>‹#›</a:t>
            </a:fld>
            <a:endParaRPr lang="en-US" altLang="zh-CN"/>
          </a:p>
        </p:txBody>
      </p:sp>
    </p:spTree>
    <p:extLst>
      <p:ext uri="{BB962C8B-B14F-4D97-AF65-F5344CB8AC3E}">
        <p14:creationId xmlns:p14="http://schemas.microsoft.com/office/powerpoint/2010/main" val="2287224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A24C12D-8C8C-E74C-B9BF-096D15337AB6}"/>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mtClean="0">
                <a:latin typeface="Calibri" panose="020F0502020204030204" pitchFamily="34" charset="0"/>
                <a:ea typeface="黑体" panose="02010609060101010101" pitchFamily="49" charset="-122"/>
              </a:defRPr>
            </a:lvl1pPr>
          </a:lstStyle>
          <a:p>
            <a:pPr>
              <a:defRPr/>
            </a:pPr>
            <a:fld id="{7F1EEB84-7E07-4D4B-B54B-5913185C88E7}" type="datetime1">
              <a:rPr lang="zh-CN" altLang="en-US"/>
              <a:pPr>
                <a:defRPr/>
              </a:pPr>
              <a:t>2021/5/29</a:t>
            </a:fld>
            <a:endParaRPr lang="zh-CN" altLang="en-US"/>
          </a:p>
        </p:txBody>
      </p:sp>
      <p:sp>
        <p:nvSpPr>
          <p:cNvPr id="3" name="页脚占位符 4">
            <a:extLst>
              <a:ext uri="{FF2B5EF4-FFF2-40B4-BE49-F238E27FC236}">
                <a16:creationId xmlns:a16="http://schemas.microsoft.com/office/drawing/2014/main" id="{255608BF-AC01-524E-9152-76C1B141A279}"/>
              </a:ext>
            </a:extLst>
          </p:cNvPr>
          <p:cNvSpPr>
            <a:spLocks noGrp="1"/>
          </p:cNvSpPr>
          <p:nvPr>
            <p:ph type="ftr" sz="quarter" idx="11"/>
          </p:nvPr>
        </p:nvSpPr>
        <p:spPr>
          <a:xfrm>
            <a:off x="3124200" y="6356350"/>
            <a:ext cx="3662363"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atin typeface="Arial" charset="0"/>
                <a:ea typeface="黑体" charset="0"/>
                <a:cs typeface="黑体" charset="0"/>
              </a:defRPr>
            </a:lvl1pPr>
          </a:lstStyle>
          <a:p>
            <a:pPr>
              <a:defRPr/>
            </a:pPr>
            <a:endParaRPr lang="zh-CN" altLang="en-US"/>
          </a:p>
        </p:txBody>
      </p:sp>
      <p:sp>
        <p:nvSpPr>
          <p:cNvPr id="4" name="灯片编号占位符 5">
            <a:extLst>
              <a:ext uri="{FF2B5EF4-FFF2-40B4-BE49-F238E27FC236}">
                <a16:creationId xmlns:a16="http://schemas.microsoft.com/office/drawing/2014/main" id="{3C2F7E65-0F3A-7248-807B-698DB416B765}"/>
              </a:ext>
            </a:extLst>
          </p:cNvPr>
          <p:cNvSpPr>
            <a:spLocks noGrp="1"/>
          </p:cNvSpPr>
          <p:nvPr>
            <p:ph type="sldNum" sz="quarter" idx="12"/>
          </p:nvPr>
        </p:nvSpPr>
        <p:spPr>
          <a:xfrm>
            <a:off x="8215313" y="6356350"/>
            <a:ext cx="471487" cy="365125"/>
          </a:xfrm>
        </p:spPr>
        <p:txBody>
          <a:bodyPr/>
          <a:lstStyle>
            <a:lvl1pPr>
              <a:defRPr sz="1400" smtClean="0">
                <a:latin typeface="Calibri" panose="020F0502020204030204" pitchFamily="34" charset="0"/>
                <a:ea typeface="黑体" panose="02010609060101010101" pitchFamily="49" charset="-122"/>
              </a:defRPr>
            </a:lvl1pPr>
          </a:lstStyle>
          <a:p>
            <a:pPr>
              <a:defRPr/>
            </a:pPr>
            <a:fld id="{03C50406-9126-8949-849E-D6F6165C2D1A}" type="slidenum">
              <a:rPr lang="zh-CN" altLang="en-US"/>
              <a:pPr>
                <a:defRPr/>
              </a:pPr>
              <a:t>‹#›</a:t>
            </a:fld>
            <a:endParaRPr lang="zh-CN" altLang="en-US"/>
          </a:p>
        </p:txBody>
      </p:sp>
    </p:spTree>
    <p:extLst>
      <p:ext uri="{BB962C8B-B14F-4D97-AF65-F5344CB8AC3E}">
        <p14:creationId xmlns:p14="http://schemas.microsoft.com/office/powerpoint/2010/main" val="791173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9A273C5-F43C-E942-A45B-5255A9EF5067}"/>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mtClean="0">
                <a:latin typeface="Calibri" panose="020F0502020204030204" pitchFamily="34" charset="0"/>
                <a:ea typeface="黑体" panose="02010609060101010101" pitchFamily="49" charset="-122"/>
              </a:defRPr>
            </a:lvl1pPr>
          </a:lstStyle>
          <a:p>
            <a:pPr>
              <a:defRPr/>
            </a:pPr>
            <a:fld id="{6ACBBBDA-9CC1-FF43-9A95-A58C6A49A7B8}" type="datetime1">
              <a:rPr lang="zh-CN" altLang="en-US"/>
              <a:pPr>
                <a:defRPr/>
              </a:pPr>
              <a:t>2021/5/29</a:t>
            </a:fld>
            <a:endParaRPr lang="zh-CN" altLang="en-US"/>
          </a:p>
        </p:txBody>
      </p:sp>
      <p:sp>
        <p:nvSpPr>
          <p:cNvPr id="3" name="页脚占位符 4">
            <a:extLst>
              <a:ext uri="{FF2B5EF4-FFF2-40B4-BE49-F238E27FC236}">
                <a16:creationId xmlns:a16="http://schemas.microsoft.com/office/drawing/2014/main" id="{AB4795C2-C197-0B4A-89A2-7A364086A98F}"/>
              </a:ext>
            </a:extLst>
          </p:cNvPr>
          <p:cNvSpPr>
            <a:spLocks noGrp="1"/>
          </p:cNvSpPr>
          <p:nvPr>
            <p:ph type="ftr" sz="quarter" idx="11"/>
          </p:nvPr>
        </p:nvSpPr>
        <p:spPr>
          <a:xfrm>
            <a:off x="3124200" y="6356350"/>
            <a:ext cx="3662363"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atin typeface="Arial" charset="0"/>
                <a:ea typeface="黑体" charset="0"/>
                <a:cs typeface="黑体" charset="0"/>
              </a:defRPr>
            </a:lvl1pPr>
          </a:lstStyle>
          <a:p>
            <a:pPr>
              <a:defRPr/>
            </a:pPr>
            <a:endParaRPr lang="zh-CN" altLang="en-US"/>
          </a:p>
        </p:txBody>
      </p:sp>
      <p:sp>
        <p:nvSpPr>
          <p:cNvPr id="4" name="灯片编号占位符 5">
            <a:extLst>
              <a:ext uri="{FF2B5EF4-FFF2-40B4-BE49-F238E27FC236}">
                <a16:creationId xmlns:a16="http://schemas.microsoft.com/office/drawing/2014/main" id="{308E5289-B02A-1B48-8156-AC4F382CABE1}"/>
              </a:ext>
            </a:extLst>
          </p:cNvPr>
          <p:cNvSpPr>
            <a:spLocks noGrp="1"/>
          </p:cNvSpPr>
          <p:nvPr>
            <p:ph type="sldNum" sz="quarter" idx="12"/>
          </p:nvPr>
        </p:nvSpPr>
        <p:spPr>
          <a:xfrm>
            <a:off x="8215313" y="6356350"/>
            <a:ext cx="471487" cy="365125"/>
          </a:xfrm>
        </p:spPr>
        <p:txBody>
          <a:bodyPr/>
          <a:lstStyle>
            <a:lvl1pPr>
              <a:defRPr sz="1400" smtClean="0">
                <a:latin typeface="Calibri" panose="020F0502020204030204" pitchFamily="34" charset="0"/>
                <a:ea typeface="黑体" panose="02010609060101010101" pitchFamily="49" charset="-122"/>
              </a:defRPr>
            </a:lvl1pPr>
          </a:lstStyle>
          <a:p>
            <a:pPr>
              <a:defRPr/>
            </a:pPr>
            <a:fld id="{508BD7D8-B15B-2147-B3DC-487E4179DCFD}" type="slidenum">
              <a:rPr lang="zh-CN" altLang="en-US"/>
              <a:pPr>
                <a:defRPr/>
              </a:pPr>
              <a:t>‹#›</a:t>
            </a:fld>
            <a:endParaRPr lang="zh-CN" altLang="en-US"/>
          </a:p>
        </p:txBody>
      </p:sp>
    </p:spTree>
    <p:extLst>
      <p:ext uri="{BB962C8B-B14F-4D97-AF65-F5344CB8AC3E}">
        <p14:creationId xmlns:p14="http://schemas.microsoft.com/office/powerpoint/2010/main" val="2655053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23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zh-CN" altLang="en-US"/>
              <a:t>编辑母版文本样式
第二级
第三级
第四级
第五级</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6BB4D48E-95FA-2D44-A9C8-4AF94D09BF5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F952ADA-AABF-F347-86FB-657CB23459AA}"/>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7" name="Rectangle 6">
            <a:extLst>
              <a:ext uri="{FF2B5EF4-FFF2-40B4-BE49-F238E27FC236}">
                <a16:creationId xmlns:a16="http://schemas.microsoft.com/office/drawing/2014/main" id="{3EFA6C15-93AF-284A-9556-4A502164E917}"/>
              </a:ext>
            </a:extLst>
          </p:cNvPr>
          <p:cNvSpPr>
            <a:spLocks noGrp="1" noChangeArrowheads="1"/>
          </p:cNvSpPr>
          <p:nvPr>
            <p:ph type="sldNum" sz="quarter" idx="12"/>
          </p:nvPr>
        </p:nvSpPr>
        <p:spPr>
          <a:ln/>
        </p:spPr>
        <p:txBody>
          <a:bodyPr/>
          <a:lstStyle>
            <a:lvl1pPr>
              <a:defRPr/>
            </a:lvl1pPr>
          </a:lstStyle>
          <a:p>
            <a:pPr>
              <a:defRPr/>
            </a:pPr>
            <a:fld id="{03A497CA-5C83-7D4B-9071-AC5E8C38F68D}" type="slidenum">
              <a:rPr lang="en-US" altLang="zh-CN"/>
              <a:pPr>
                <a:defRPr/>
              </a:pPr>
              <a:t>‹#›</a:t>
            </a:fld>
            <a:endParaRPr lang="en-US" altLang="zh-CN"/>
          </a:p>
        </p:txBody>
      </p:sp>
    </p:spTree>
    <p:extLst>
      <p:ext uri="{BB962C8B-B14F-4D97-AF65-F5344CB8AC3E}">
        <p14:creationId xmlns:p14="http://schemas.microsoft.com/office/powerpoint/2010/main" val="1197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对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zh-CN" altLang="en-US"/>
              <a:t>编辑母版文本样式
第二级
第三级
第四级
第五级</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编辑母版文本样式
第二级
第三级
第四级
第五级</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zh-CN" altLang="en-US"/>
              <a:t>编辑母版文本样式
第二级
第三级
第四级
第五级</a:t>
            </a:r>
            <a:endParaRPr lang="en-US"/>
          </a:p>
        </p:txBody>
      </p:sp>
      <p:sp>
        <p:nvSpPr>
          <p:cNvPr id="7" name="Rectangle 4">
            <a:extLst>
              <a:ext uri="{FF2B5EF4-FFF2-40B4-BE49-F238E27FC236}">
                <a16:creationId xmlns:a16="http://schemas.microsoft.com/office/drawing/2014/main" id="{E95E307A-7D3D-1745-8100-4607A56FBF3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F38CEF9A-4FB5-1449-A389-0001AB5DD0F8}"/>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9" name="Rectangle 6">
            <a:extLst>
              <a:ext uri="{FF2B5EF4-FFF2-40B4-BE49-F238E27FC236}">
                <a16:creationId xmlns:a16="http://schemas.microsoft.com/office/drawing/2014/main" id="{C690A16D-27AD-CB41-BAE6-EBAA2DB69E12}"/>
              </a:ext>
            </a:extLst>
          </p:cNvPr>
          <p:cNvSpPr>
            <a:spLocks noGrp="1" noChangeArrowheads="1"/>
          </p:cNvSpPr>
          <p:nvPr>
            <p:ph type="sldNum" sz="quarter" idx="12"/>
          </p:nvPr>
        </p:nvSpPr>
        <p:spPr>
          <a:ln/>
        </p:spPr>
        <p:txBody>
          <a:bodyPr/>
          <a:lstStyle>
            <a:lvl1pPr>
              <a:defRPr/>
            </a:lvl1pPr>
          </a:lstStyle>
          <a:p>
            <a:pPr>
              <a:defRPr/>
            </a:pPr>
            <a:fld id="{6E420DB2-1D7D-394C-8F85-8EB5120D4C01}" type="slidenum">
              <a:rPr lang="en-US" altLang="zh-CN"/>
              <a:pPr>
                <a:defRPr/>
              </a:pPr>
              <a:t>‹#›</a:t>
            </a:fld>
            <a:endParaRPr lang="en-US" altLang="zh-CN"/>
          </a:p>
        </p:txBody>
      </p:sp>
    </p:spTree>
    <p:extLst>
      <p:ext uri="{BB962C8B-B14F-4D97-AF65-F5344CB8AC3E}">
        <p14:creationId xmlns:p14="http://schemas.microsoft.com/office/powerpoint/2010/main" val="12723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Rectangle 4">
            <a:extLst>
              <a:ext uri="{FF2B5EF4-FFF2-40B4-BE49-F238E27FC236}">
                <a16:creationId xmlns:a16="http://schemas.microsoft.com/office/drawing/2014/main" id="{AC39350D-F34B-D540-AD57-2FA67B2FECA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B291963-4B3C-C445-84CA-52377F3ED3DC}"/>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5" name="Rectangle 6">
            <a:extLst>
              <a:ext uri="{FF2B5EF4-FFF2-40B4-BE49-F238E27FC236}">
                <a16:creationId xmlns:a16="http://schemas.microsoft.com/office/drawing/2014/main" id="{04B6B228-5192-DC41-85CD-2785BAEAB289}"/>
              </a:ext>
            </a:extLst>
          </p:cNvPr>
          <p:cNvSpPr>
            <a:spLocks noGrp="1" noChangeArrowheads="1"/>
          </p:cNvSpPr>
          <p:nvPr>
            <p:ph type="sldNum" sz="quarter" idx="12"/>
          </p:nvPr>
        </p:nvSpPr>
        <p:spPr>
          <a:ln/>
        </p:spPr>
        <p:txBody>
          <a:bodyPr/>
          <a:lstStyle>
            <a:lvl1pPr>
              <a:defRPr/>
            </a:lvl1pPr>
          </a:lstStyle>
          <a:p>
            <a:pPr>
              <a:defRPr/>
            </a:pPr>
            <a:fld id="{7888FE66-52EF-A742-BA82-9629F01C8A3E}" type="slidenum">
              <a:rPr lang="en-US" altLang="zh-CN"/>
              <a:pPr>
                <a:defRPr/>
              </a:pPr>
              <a:t>‹#›</a:t>
            </a:fld>
            <a:endParaRPr lang="en-US" altLang="zh-CN"/>
          </a:p>
        </p:txBody>
      </p:sp>
    </p:spTree>
    <p:extLst>
      <p:ext uri="{BB962C8B-B14F-4D97-AF65-F5344CB8AC3E}">
        <p14:creationId xmlns:p14="http://schemas.microsoft.com/office/powerpoint/2010/main" val="365923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C05E60-F645-1345-9FFB-4CB91E9F8B7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A963FAB2-388C-6C4D-936A-53E750A22500}"/>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4" name="Rectangle 6">
            <a:extLst>
              <a:ext uri="{FF2B5EF4-FFF2-40B4-BE49-F238E27FC236}">
                <a16:creationId xmlns:a16="http://schemas.microsoft.com/office/drawing/2014/main" id="{58D8746E-17FF-184A-A91B-94474DA30999}"/>
              </a:ext>
            </a:extLst>
          </p:cNvPr>
          <p:cNvSpPr>
            <a:spLocks noGrp="1" noChangeArrowheads="1"/>
          </p:cNvSpPr>
          <p:nvPr>
            <p:ph type="sldNum" sz="quarter" idx="12"/>
          </p:nvPr>
        </p:nvSpPr>
        <p:spPr>
          <a:ln/>
        </p:spPr>
        <p:txBody>
          <a:bodyPr/>
          <a:lstStyle>
            <a:lvl1pPr>
              <a:defRPr/>
            </a:lvl1pPr>
          </a:lstStyle>
          <a:p>
            <a:pPr>
              <a:defRPr/>
            </a:pPr>
            <a:fld id="{3D1149FC-4105-0646-9DC7-40EDC9E5BBBF}" type="slidenum">
              <a:rPr lang="en-US" altLang="zh-CN"/>
              <a:pPr>
                <a:defRPr/>
              </a:pPr>
              <a:t>‹#›</a:t>
            </a:fld>
            <a:endParaRPr lang="en-US" altLang="zh-CN"/>
          </a:p>
        </p:txBody>
      </p:sp>
    </p:spTree>
    <p:extLst>
      <p:ext uri="{BB962C8B-B14F-4D97-AF65-F5344CB8AC3E}">
        <p14:creationId xmlns:p14="http://schemas.microsoft.com/office/powerpoint/2010/main" val="326327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带提要">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CN" altLang="en-US"/>
              <a:t>编辑母版文本样式
第二级
第三级
第四级
第五级</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8EDBF7E6-D615-F346-8AAE-F656947E1A9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D2970ED-43B0-8242-AB55-C3AEADA6416A}"/>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7" name="Rectangle 6">
            <a:extLst>
              <a:ext uri="{FF2B5EF4-FFF2-40B4-BE49-F238E27FC236}">
                <a16:creationId xmlns:a16="http://schemas.microsoft.com/office/drawing/2014/main" id="{B91EC300-D467-8545-8244-7A71BE8CC9DF}"/>
              </a:ext>
            </a:extLst>
          </p:cNvPr>
          <p:cNvSpPr>
            <a:spLocks noGrp="1" noChangeArrowheads="1"/>
          </p:cNvSpPr>
          <p:nvPr>
            <p:ph type="sldNum" sz="quarter" idx="12"/>
          </p:nvPr>
        </p:nvSpPr>
        <p:spPr>
          <a:ln/>
        </p:spPr>
        <p:txBody>
          <a:bodyPr/>
          <a:lstStyle>
            <a:lvl1pPr>
              <a:defRPr/>
            </a:lvl1pPr>
          </a:lstStyle>
          <a:p>
            <a:pPr>
              <a:defRPr/>
            </a:pPr>
            <a:fld id="{3A2B4B81-3EBA-F041-995F-956D372872A1}" type="slidenum">
              <a:rPr lang="en-US" altLang="zh-CN"/>
              <a:pPr>
                <a:defRPr/>
              </a:pPr>
              <a:t>‹#›</a:t>
            </a:fld>
            <a:endParaRPr lang="en-US" altLang="zh-CN"/>
          </a:p>
        </p:txBody>
      </p:sp>
    </p:spTree>
    <p:extLst>
      <p:ext uri="{BB962C8B-B14F-4D97-AF65-F5344CB8AC3E}">
        <p14:creationId xmlns:p14="http://schemas.microsoft.com/office/powerpoint/2010/main" val="369253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带题要">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a:t>编辑母版文本样式
第二级
第三级
第四级
第五级</a:t>
            </a:r>
            <a:endParaRPr lang="en-US"/>
          </a:p>
        </p:txBody>
      </p:sp>
      <p:sp>
        <p:nvSpPr>
          <p:cNvPr id="5" name="Rectangle 4">
            <a:extLst>
              <a:ext uri="{FF2B5EF4-FFF2-40B4-BE49-F238E27FC236}">
                <a16:creationId xmlns:a16="http://schemas.microsoft.com/office/drawing/2014/main" id="{6601BF2F-97C1-2144-B49C-B629B10296B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B8B0F9B1-6557-E74A-B33C-D51463ED0DF4}"/>
              </a:ext>
            </a:extLst>
          </p:cNvPr>
          <p:cNvSpPr>
            <a:spLocks noGrp="1" noChangeArrowheads="1"/>
          </p:cNvSpPr>
          <p:nvPr>
            <p:ph type="ftr" sz="quarter" idx="11"/>
          </p:nvPr>
        </p:nvSpPr>
        <p:spPr>
          <a:ln/>
        </p:spPr>
        <p:txBody>
          <a:bodyPr/>
          <a:lstStyle>
            <a:lvl1pPr>
              <a:defRPr/>
            </a:lvl1pPr>
          </a:lstStyle>
          <a:p>
            <a:pPr>
              <a:defRPr/>
            </a:pPr>
            <a:r>
              <a:rPr lang="en-US" altLang="zh-CN"/>
              <a:t>June 3-7, Guiyang</a:t>
            </a:r>
          </a:p>
        </p:txBody>
      </p:sp>
      <p:sp>
        <p:nvSpPr>
          <p:cNvPr id="7" name="Rectangle 6">
            <a:extLst>
              <a:ext uri="{FF2B5EF4-FFF2-40B4-BE49-F238E27FC236}">
                <a16:creationId xmlns:a16="http://schemas.microsoft.com/office/drawing/2014/main" id="{BB260A98-780C-B640-91F2-62DC8507C423}"/>
              </a:ext>
            </a:extLst>
          </p:cNvPr>
          <p:cNvSpPr>
            <a:spLocks noGrp="1" noChangeArrowheads="1"/>
          </p:cNvSpPr>
          <p:nvPr>
            <p:ph type="sldNum" sz="quarter" idx="12"/>
          </p:nvPr>
        </p:nvSpPr>
        <p:spPr>
          <a:ln/>
        </p:spPr>
        <p:txBody>
          <a:bodyPr/>
          <a:lstStyle>
            <a:lvl1pPr>
              <a:defRPr/>
            </a:lvl1pPr>
          </a:lstStyle>
          <a:p>
            <a:pPr>
              <a:defRPr/>
            </a:pPr>
            <a:fld id="{1B3744A1-3618-4746-9490-20D77D84477B}" type="slidenum">
              <a:rPr lang="en-US" altLang="zh-CN"/>
              <a:pPr>
                <a:defRPr/>
              </a:pPr>
              <a:t>‹#›</a:t>
            </a:fld>
            <a:endParaRPr lang="en-US" altLang="zh-CN"/>
          </a:p>
        </p:txBody>
      </p:sp>
    </p:spTree>
    <p:extLst>
      <p:ext uri="{BB962C8B-B14F-4D97-AF65-F5344CB8AC3E}">
        <p14:creationId xmlns:p14="http://schemas.microsoft.com/office/powerpoint/2010/main" val="82461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1EA2635-D74C-C14B-94A9-3E9D135794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27" name="Rectangle 3">
            <a:extLst>
              <a:ext uri="{FF2B5EF4-FFF2-40B4-BE49-F238E27FC236}">
                <a16:creationId xmlns:a16="http://schemas.microsoft.com/office/drawing/2014/main" id="{AB511B43-1FD7-624E-8764-D8C2A1F9429F}"/>
              </a:ext>
            </a:extLst>
          </p:cNvPr>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
第二级
第三级
第四级
第五级</a:t>
            </a:r>
            <a:endParaRPr lang="en-US" altLang="zh-CN"/>
          </a:p>
        </p:txBody>
      </p:sp>
      <p:sp>
        <p:nvSpPr>
          <p:cNvPr id="95236" name="Rectangle 4">
            <a:extLst>
              <a:ext uri="{FF2B5EF4-FFF2-40B4-BE49-F238E27FC236}">
                <a16:creationId xmlns:a16="http://schemas.microsoft.com/office/drawing/2014/main" id="{84A2FAF1-F408-3A44-99F4-3806FB4BFEE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ea typeface="宋体" charset="0"/>
              </a:defRPr>
            </a:lvl1pPr>
          </a:lstStyle>
          <a:p>
            <a:pPr>
              <a:defRPr/>
            </a:pPr>
            <a:endParaRPr lang="en-US" altLang="zh-CN"/>
          </a:p>
        </p:txBody>
      </p:sp>
      <p:sp>
        <p:nvSpPr>
          <p:cNvPr id="95237" name="Rectangle 5">
            <a:extLst>
              <a:ext uri="{FF2B5EF4-FFF2-40B4-BE49-F238E27FC236}">
                <a16:creationId xmlns:a16="http://schemas.microsoft.com/office/drawing/2014/main" id="{F12B3CD6-7472-AF45-96A6-8A6442805942}"/>
              </a:ext>
            </a:extLst>
          </p:cNvPr>
          <p:cNvSpPr>
            <a:spLocks noGrp="1" noChangeArrowheads="1"/>
          </p:cNvSpPr>
          <p:nvPr>
            <p:ph type="ftr" sz="quarter" idx="3"/>
          </p:nvPr>
        </p:nvSpPr>
        <p:spPr bwMode="auto">
          <a:xfrm>
            <a:off x="2971800" y="6381750"/>
            <a:ext cx="3733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ea typeface="宋体" charset="0"/>
              </a:defRPr>
            </a:lvl1pPr>
          </a:lstStyle>
          <a:p>
            <a:pPr>
              <a:defRPr/>
            </a:pPr>
            <a:r>
              <a:rPr lang="en-US" altLang="zh-CN"/>
              <a:t>June 3-7, Guiyang</a:t>
            </a:r>
          </a:p>
        </p:txBody>
      </p:sp>
      <p:sp>
        <p:nvSpPr>
          <p:cNvPr id="95238" name="Rectangle 6">
            <a:extLst>
              <a:ext uri="{FF2B5EF4-FFF2-40B4-BE49-F238E27FC236}">
                <a16:creationId xmlns:a16="http://schemas.microsoft.com/office/drawing/2014/main" id="{A25ADC5D-970A-EB40-B3DA-FE9F98AAB3E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smtClean="0"/>
            </a:lvl1pPr>
          </a:lstStyle>
          <a:p>
            <a:pPr>
              <a:defRPr/>
            </a:pPr>
            <a:fld id="{55B23F78-E089-6E49-8BC4-CD7A1AE6F17F}" type="slidenum">
              <a:rPr lang="en-US" altLang="zh-CN"/>
              <a:pPr>
                <a:defRPr/>
              </a:pPr>
              <a:t>‹#›</a:t>
            </a:fld>
            <a:endParaRPr lang="en-US" altLang="zh-CN"/>
          </a:p>
        </p:txBody>
      </p:sp>
      <p:pic>
        <p:nvPicPr>
          <p:cNvPr id="1031" name="Picture 8" descr="star">
            <a:extLst>
              <a:ext uri="{FF2B5EF4-FFF2-40B4-BE49-F238E27FC236}">
                <a16:creationId xmlns:a16="http://schemas.microsoft.com/office/drawing/2014/main" id="{72709543-5619-164B-BA54-2352F366E31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35449"/>
          <a:stretch>
            <a:fillRect/>
          </a:stretch>
        </p:blipFill>
        <p:spPr bwMode="auto">
          <a:xfrm>
            <a:off x="8137525" y="0"/>
            <a:ext cx="10064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descr="CCNU">
            <a:extLst>
              <a:ext uri="{FF2B5EF4-FFF2-40B4-BE49-F238E27FC236}">
                <a16:creationId xmlns:a16="http://schemas.microsoft.com/office/drawing/2014/main" id="{E15742A4-272E-374F-817B-F1D6EEEC1D8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381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宋体" charset="0"/>
          <a:cs typeface="宋体" charset="0"/>
        </a:defRPr>
      </a:lvl2pPr>
      <a:lvl3pPr algn="ctr" rtl="0" eaLnBrk="1" fontAlgn="base" hangingPunct="1">
        <a:spcBef>
          <a:spcPct val="0"/>
        </a:spcBef>
        <a:spcAft>
          <a:spcPct val="0"/>
        </a:spcAft>
        <a:defRPr kumimoji="1" sz="4400">
          <a:solidFill>
            <a:schemeClr val="tx2"/>
          </a:solidFill>
          <a:latin typeface="Arial" charset="0"/>
          <a:ea typeface="宋体" charset="0"/>
          <a:cs typeface="宋体" charset="0"/>
        </a:defRPr>
      </a:lvl3pPr>
      <a:lvl4pPr algn="ctr" rtl="0" eaLnBrk="1" fontAlgn="base" hangingPunct="1">
        <a:spcBef>
          <a:spcPct val="0"/>
        </a:spcBef>
        <a:spcAft>
          <a:spcPct val="0"/>
        </a:spcAft>
        <a:defRPr kumimoji="1" sz="4400">
          <a:solidFill>
            <a:schemeClr val="tx2"/>
          </a:solidFill>
          <a:latin typeface="Arial" charset="0"/>
          <a:ea typeface="宋体" charset="0"/>
          <a:cs typeface="宋体" charset="0"/>
        </a:defRPr>
      </a:lvl4pPr>
      <a:lvl5pPr algn="ctr" rtl="0" eaLnBrk="1" fontAlgn="base" hangingPunct="1">
        <a:spcBef>
          <a:spcPct val="0"/>
        </a:spcBef>
        <a:spcAft>
          <a:spcPct val="0"/>
        </a:spcAft>
        <a:defRPr kumimoji="1" sz="4400">
          <a:solidFill>
            <a:schemeClr val="tx2"/>
          </a:solidFill>
          <a:latin typeface="Arial" charset="0"/>
          <a:ea typeface="宋体" charset="0"/>
          <a:cs typeface="宋体" charset="0"/>
        </a:defRPr>
      </a:lvl5pPr>
      <a:lvl6pPr marL="457200" algn="ctr" rtl="0" eaLnBrk="1" fontAlgn="base" hangingPunct="1">
        <a:spcBef>
          <a:spcPct val="0"/>
        </a:spcBef>
        <a:spcAft>
          <a:spcPct val="0"/>
        </a:spcAft>
        <a:defRPr sz="4400">
          <a:solidFill>
            <a:schemeClr val="tx2"/>
          </a:solidFill>
          <a:latin typeface="Arial" charset="0"/>
          <a:ea typeface="宋体" charset="0"/>
          <a:cs typeface="宋体" charset="0"/>
        </a:defRPr>
      </a:lvl6pPr>
      <a:lvl7pPr marL="914400" algn="ctr" rtl="0" eaLnBrk="1" fontAlgn="base" hangingPunct="1">
        <a:spcBef>
          <a:spcPct val="0"/>
        </a:spcBef>
        <a:spcAft>
          <a:spcPct val="0"/>
        </a:spcAft>
        <a:defRPr sz="4400">
          <a:solidFill>
            <a:schemeClr val="tx2"/>
          </a:solidFill>
          <a:latin typeface="Arial" charset="0"/>
          <a:ea typeface="宋体" charset="0"/>
          <a:cs typeface="宋体" charset="0"/>
        </a:defRPr>
      </a:lvl7pPr>
      <a:lvl8pPr marL="1371600" algn="ctr" rtl="0" eaLnBrk="1" fontAlgn="base" hangingPunct="1">
        <a:spcBef>
          <a:spcPct val="0"/>
        </a:spcBef>
        <a:spcAft>
          <a:spcPct val="0"/>
        </a:spcAft>
        <a:defRPr sz="4400">
          <a:solidFill>
            <a:schemeClr val="tx2"/>
          </a:solidFill>
          <a:latin typeface="Arial" charset="0"/>
          <a:ea typeface="宋体" charset="0"/>
          <a:cs typeface="宋体" charset="0"/>
        </a:defRPr>
      </a:lvl8pPr>
      <a:lvl9pPr marL="1828800" algn="ctr" rtl="0" eaLnBrk="1" fontAlgn="base" hangingPunct="1">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B5BC48-B479-5949-97BD-08AA612347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a:extLst>
              <a:ext uri="{FF2B5EF4-FFF2-40B4-BE49-F238E27FC236}">
                <a16:creationId xmlns:a16="http://schemas.microsoft.com/office/drawing/2014/main" id="{F92F649F-D19B-CE4D-ABEC-D730F122C3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30" name="Rectangle 6">
            <a:extLst>
              <a:ext uri="{FF2B5EF4-FFF2-40B4-BE49-F238E27FC236}">
                <a16:creationId xmlns:a16="http://schemas.microsoft.com/office/drawing/2014/main" id="{16484B4E-FBA1-9E40-A49A-84153F18E911}"/>
              </a:ext>
            </a:extLst>
          </p:cNvPr>
          <p:cNvSpPr>
            <a:spLocks noGrp="1" noChangeArrowheads="1"/>
          </p:cNvSpPr>
          <p:nvPr>
            <p:ph type="sldNum" sz="quarter" idx="4"/>
          </p:nvPr>
        </p:nvSpPr>
        <p:spPr bwMode="auto">
          <a:xfrm>
            <a:off x="609600" y="6384925"/>
            <a:ext cx="8534400" cy="4730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2400" b="1">
                <a:latin typeface="Arial" charset="0"/>
                <a:ea typeface="宋体" charset="0"/>
              </a:defRPr>
            </a:lvl1pPr>
          </a:lstStyle>
          <a:p>
            <a:pPr>
              <a:defRPr/>
            </a:pPr>
            <a:endParaRPr lang="en-US"/>
          </a:p>
        </p:txBody>
      </p:sp>
      <p:pic>
        <p:nvPicPr>
          <p:cNvPr id="13317" name="Picture 9" descr="star">
            <a:extLst>
              <a:ext uri="{FF2B5EF4-FFF2-40B4-BE49-F238E27FC236}">
                <a16:creationId xmlns:a16="http://schemas.microsoft.com/office/drawing/2014/main" id="{9E4313B4-0861-8F42-9997-5D41D080AD41}"/>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r="35449"/>
          <a:stretch>
            <a:fillRect/>
          </a:stretch>
        </p:blipFill>
        <p:spPr bwMode="auto">
          <a:xfrm>
            <a:off x="8137525" y="0"/>
            <a:ext cx="10064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4" descr="CCNU">
            <a:extLst>
              <a:ext uri="{FF2B5EF4-FFF2-40B4-BE49-F238E27FC236}">
                <a16:creationId xmlns:a16="http://schemas.microsoft.com/office/drawing/2014/main" id="{1BE882FF-0DD7-964E-BCC3-5CB7F7588593}"/>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200" y="7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defRPr>
      </a:lvl5pPr>
      <a:lvl6pPr marL="457200" algn="ctr" rtl="0" fontAlgn="base">
        <a:spcBef>
          <a:spcPct val="0"/>
        </a:spcBef>
        <a:spcAft>
          <a:spcPct val="0"/>
        </a:spcAft>
        <a:defRPr sz="4400">
          <a:solidFill>
            <a:schemeClr val="tx2"/>
          </a:solidFill>
          <a:latin typeface="Arial" charset="0"/>
          <a:ea typeface="宋体" charset="0"/>
          <a:cs typeface="宋体" charset="0"/>
        </a:defRPr>
      </a:lvl6pPr>
      <a:lvl7pPr marL="914400" algn="ctr" rtl="0" fontAlgn="base">
        <a:spcBef>
          <a:spcPct val="0"/>
        </a:spcBef>
        <a:spcAft>
          <a:spcPct val="0"/>
        </a:spcAft>
        <a:defRPr sz="4400">
          <a:solidFill>
            <a:schemeClr val="tx2"/>
          </a:solidFill>
          <a:latin typeface="Arial" charset="0"/>
          <a:ea typeface="宋体" charset="0"/>
          <a:cs typeface="宋体" charset="0"/>
        </a:defRPr>
      </a:lvl7pPr>
      <a:lvl8pPr marL="1371600" algn="ctr" rtl="0" fontAlgn="base">
        <a:spcBef>
          <a:spcPct val="0"/>
        </a:spcBef>
        <a:spcAft>
          <a:spcPct val="0"/>
        </a:spcAft>
        <a:defRPr sz="4400">
          <a:solidFill>
            <a:schemeClr val="tx2"/>
          </a:solidFill>
          <a:latin typeface="Arial" charset="0"/>
          <a:ea typeface="宋体" charset="0"/>
          <a:cs typeface="宋体" charset="0"/>
        </a:defRPr>
      </a:lvl8pPr>
      <a:lvl9pPr marL="1828800" algn="ctr" rtl="0" fontAlgn="base">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3.xml"/><Relationship Id="rId1" Type="http://schemas.openxmlformats.org/officeDocument/2006/relationships/vmlDrawing" Target="../drawings/vmlDrawing19.vml"/><Relationship Id="rId5" Type="http://schemas.openxmlformats.org/officeDocument/2006/relationships/image" Target="../media/image219.png"/><Relationship Id="rId4" Type="http://schemas.openxmlformats.org/officeDocument/2006/relationships/image" Target="../media/image226.emf"/></Relationships>
</file>

<file path=ppt/slides/_rels/slide10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28.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slideLayout" Target="../slideLayouts/slideLayout13.xml"/><Relationship Id="rId1" Type="http://schemas.openxmlformats.org/officeDocument/2006/relationships/vmlDrawing" Target="../drawings/vmlDrawing20.vml"/><Relationship Id="rId5" Type="http://schemas.openxmlformats.org/officeDocument/2006/relationships/image" Target="../media/image197.emf"/><Relationship Id="rId4" Type="http://schemas.openxmlformats.org/officeDocument/2006/relationships/oleObject" Target="../embeddings/oleObject34.bin"/></Relationships>
</file>

<file path=ppt/slides/_rels/slide10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slideLayout" Target="../slideLayouts/slideLayout23.xml"/><Relationship Id="rId1" Type="http://schemas.openxmlformats.org/officeDocument/2006/relationships/vmlDrawing" Target="../drawings/vmlDrawing21.vml"/><Relationship Id="rId6" Type="http://schemas.openxmlformats.org/officeDocument/2006/relationships/image" Target="../media/image143.png"/><Relationship Id="rId5" Type="http://schemas.openxmlformats.org/officeDocument/2006/relationships/image" Target="../media/image231.emf"/><Relationship Id="rId4" Type="http://schemas.openxmlformats.org/officeDocument/2006/relationships/oleObject" Target="../embeddings/oleObject35.bin"/></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image" Target="../media/image23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23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jpeg"/><Relationship Id="rId7" Type="http://schemas.openxmlformats.org/officeDocument/2006/relationships/image" Target="../media/image40.png"/><Relationship Id="rId12"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hyperlink" Target="http://www.star.bnl.gov/protected/spectra/ruanlj/TOFrpaper/tofr_beta_p_prplot.gif" TargetMode="External"/><Relationship Id="rId9" Type="http://schemas.openxmlformats.org/officeDocument/2006/relationships/image" Target="../media/image44.gif"/></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62.wmf"/><Relationship Id="rId3" Type="http://schemas.openxmlformats.org/officeDocument/2006/relationships/notesSlide" Target="../notesSlides/notesSlide10.xml"/><Relationship Id="rId7" Type="http://schemas.openxmlformats.org/officeDocument/2006/relationships/image" Target="../media/image59.wmf"/><Relationship Id="rId12" Type="http://schemas.openxmlformats.org/officeDocument/2006/relationships/oleObject" Target="../embeddings/oleObject7.bin"/><Relationship Id="rId17" Type="http://schemas.openxmlformats.org/officeDocument/2006/relationships/image" Target="../media/image65.emf"/><Relationship Id="rId2" Type="http://schemas.openxmlformats.org/officeDocument/2006/relationships/slideLayout" Target="../slideLayouts/slideLayout18.xml"/><Relationship Id="rId16" Type="http://schemas.openxmlformats.org/officeDocument/2006/relationships/image" Target="../media/image63.wmf"/><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61.wmf"/><Relationship Id="rId5" Type="http://schemas.openxmlformats.org/officeDocument/2006/relationships/image" Target="../media/image58.wmf"/><Relationship Id="rId15" Type="http://schemas.openxmlformats.org/officeDocument/2006/relationships/oleObject" Target="../embeddings/oleObject8.bin"/><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60.wmf"/><Relationship Id="rId1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0.e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73.emf"/><Relationship Id="rId5" Type="http://schemas.openxmlformats.org/officeDocument/2006/relationships/oleObject" Target="../embeddings/oleObject10.bin"/><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emf"/><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81.e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93.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96.png"/><Relationship Id="rId5" Type="http://schemas.openxmlformats.org/officeDocument/2006/relationships/oleObject" Target="../embeddings/oleObject14.bin"/><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01.tif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vmlDrawing" Target="../drawings/vmlDrawing9.vml"/><Relationship Id="rId6" Type="http://schemas.openxmlformats.org/officeDocument/2006/relationships/image" Target="../media/image102.emf"/><Relationship Id="rId5" Type="http://schemas.openxmlformats.org/officeDocument/2006/relationships/oleObject" Target="../embeddings/oleObject15.bin"/><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10.e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109.emf"/><Relationship Id="rId4" Type="http://schemas.openxmlformats.org/officeDocument/2006/relationships/oleObject" Target="../embeddings/oleObject16.bin"/></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118.emf"/><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16.png"/><Relationship Id="rId11" Type="http://schemas.openxmlformats.org/officeDocument/2006/relationships/image" Target="../media/image121.emf"/><Relationship Id="rId5" Type="http://schemas.openxmlformats.org/officeDocument/2006/relationships/image" Target="../media/image115.png"/><Relationship Id="rId10" Type="http://schemas.openxmlformats.org/officeDocument/2006/relationships/image" Target="../media/image120.emf"/><Relationship Id="rId4" Type="http://schemas.openxmlformats.org/officeDocument/2006/relationships/image" Target="../media/image114.png"/><Relationship Id="rId9" Type="http://schemas.openxmlformats.org/officeDocument/2006/relationships/image" Target="../media/image119.emf"/></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5.png"/><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image" Target="../media/image126.emf"/><Relationship Id="rId5" Type="http://schemas.openxmlformats.org/officeDocument/2006/relationships/oleObject" Target="../embeddings/oleObject18.bin"/><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2.vml"/><Relationship Id="rId5" Type="http://schemas.openxmlformats.org/officeDocument/2006/relationships/image" Target="../media/image137.png"/><Relationship Id="rId4" Type="http://schemas.openxmlformats.org/officeDocument/2006/relationships/image" Target="../media/image136.emf"/></Relationships>
</file>

<file path=ppt/slides/_rels/slide66.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3.xml"/><Relationship Id="rId5" Type="http://schemas.openxmlformats.org/officeDocument/2006/relationships/image" Target="../media/image152.png"/><Relationship Id="rId4" Type="http://schemas.openxmlformats.org/officeDocument/2006/relationships/image" Target="../media/image151.png"/></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158.emf"/><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image" Target="../media/image159.emf"/><Relationship Id="rId1" Type="http://schemas.openxmlformats.org/officeDocument/2006/relationships/slideLayout" Target="../slideLayouts/slideLayout13.xml"/><Relationship Id="rId6" Type="http://schemas.openxmlformats.org/officeDocument/2006/relationships/image" Target="../media/image163.e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slides/_rels/slide77.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 Id="rId5" Type="http://schemas.openxmlformats.org/officeDocument/2006/relationships/image" Target="../media/image173.png"/><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2.xml"/><Relationship Id="rId7" Type="http://schemas.openxmlformats.org/officeDocument/2006/relationships/image" Target="../media/image180.emf"/><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image" Target="../media/image179.emf"/><Relationship Id="rId4" Type="http://schemas.openxmlformats.org/officeDocument/2006/relationships/oleObject" Target="../embeddings/oleObject20.bin"/><Relationship Id="rId9" Type="http://schemas.openxmlformats.org/officeDocument/2006/relationships/image" Target="../media/image181.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84.png"/><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182.emf"/><Relationship Id="rId5" Type="http://schemas.openxmlformats.org/officeDocument/2006/relationships/oleObject" Target="../embeddings/oleObject23.bin"/><Relationship Id="rId4" Type="http://schemas.openxmlformats.org/officeDocument/2006/relationships/image" Target="../media/image183.png"/></Relationships>
</file>

<file path=ppt/slides/_rels/slide86.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oleObject" Target="../embeddings/oleObject28.bin"/><Relationship Id="rId3" Type="http://schemas.openxmlformats.org/officeDocument/2006/relationships/oleObject" Target="../embeddings/oleObject24.bin"/><Relationship Id="rId7" Type="http://schemas.openxmlformats.org/officeDocument/2006/relationships/image" Target="../media/image190.png"/><Relationship Id="rId12" Type="http://schemas.openxmlformats.org/officeDocument/2006/relationships/image" Target="../media/image188.e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186.emf"/><Relationship Id="rId11" Type="http://schemas.openxmlformats.org/officeDocument/2006/relationships/oleObject" Target="../embeddings/oleObject27.bin"/><Relationship Id="rId5" Type="http://schemas.openxmlformats.org/officeDocument/2006/relationships/oleObject" Target="../embeddings/oleObject25.bin"/><Relationship Id="rId10" Type="http://schemas.openxmlformats.org/officeDocument/2006/relationships/image" Target="../media/image187.emf"/><Relationship Id="rId4" Type="http://schemas.openxmlformats.org/officeDocument/2006/relationships/image" Target="../media/image185.emf"/><Relationship Id="rId9" Type="http://schemas.openxmlformats.org/officeDocument/2006/relationships/oleObject" Target="../embeddings/oleObject26.bin"/><Relationship Id="rId14" Type="http://schemas.openxmlformats.org/officeDocument/2006/relationships/image" Target="../media/image189.emf"/></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slideLayout" Target="../slideLayouts/slideLayout13.xml"/><Relationship Id="rId1" Type="http://schemas.openxmlformats.org/officeDocument/2006/relationships/vmlDrawing" Target="../drawings/vmlDrawing16.vml"/><Relationship Id="rId5" Type="http://schemas.openxmlformats.org/officeDocument/2006/relationships/image" Target="../media/image197.emf"/><Relationship Id="rId4" Type="http://schemas.openxmlformats.org/officeDocument/2006/relationships/oleObject" Target="../embeddings/oleObject29.bin"/></Relationships>
</file>

<file path=ppt/slides/_rels/slide9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emf"/><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202.emf"/><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209.png"/><Relationship Id="rId4" Type="http://schemas.openxmlformats.org/officeDocument/2006/relationships/image" Target="../media/image208.png"/></Relationships>
</file>

<file path=ppt/slides/_rels/slide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emf"/><Relationship Id="rId1" Type="http://schemas.openxmlformats.org/officeDocument/2006/relationships/slideLayout" Target="../slideLayouts/slideLayout13.xml"/><Relationship Id="rId5" Type="http://schemas.openxmlformats.org/officeDocument/2006/relationships/image" Target="../media/image213.emf"/><Relationship Id="rId4" Type="http://schemas.openxmlformats.org/officeDocument/2006/relationships/image" Target="../media/image212.emf"/></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216.tiff"/><Relationship Id="rId7" Type="http://schemas.openxmlformats.org/officeDocument/2006/relationships/image" Target="../media/image218.png"/><Relationship Id="rId2" Type="http://schemas.openxmlformats.org/officeDocument/2006/relationships/slideLayout" Target="../slideLayouts/slideLayout17.xml"/><Relationship Id="rId1" Type="http://schemas.openxmlformats.org/officeDocument/2006/relationships/vmlDrawing" Target="../drawings/vmlDrawing17.vml"/><Relationship Id="rId6" Type="http://schemas.openxmlformats.org/officeDocument/2006/relationships/image" Target="../media/image217.png"/><Relationship Id="rId11" Type="http://schemas.openxmlformats.org/officeDocument/2006/relationships/image" Target="../media/image220.emf"/><Relationship Id="rId5" Type="http://schemas.openxmlformats.org/officeDocument/2006/relationships/image" Target="../media/image214.emf"/><Relationship Id="rId10" Type="http://schemas.openxmlformats.org/officeDocument/2006/relationships/image" Target="../media/image219.png"/><Relationship Id="rId4" Type="http://schemas.openxmlformats.org/officeDocument/2006/relationships/oleObject" Target="../embeddings/oleObject30.bin"/><Relationship Id="rId9" Type="http://schemas.openxmlformats.org/officeDocument/2006/relationships/image" Target="../media/image215.png"/></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30.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31.xml"/><Relationship Id="rId1" Type="http://schemas.openxmlformats.org/officeDocument/2006/relationships/vmlDrawing" Target="../drawings/vmlDrawing18.vml"/><Relationship Id="rId4" Type="http://schemas.openxmlformats.org/officeDocument/2006/relationships/image" Target="../media/image2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47A0C224-F0BE-D747-9F04-55EDD2A9C2A3}"/>
              </a:ext>
            </a:extLst>
          </p:cNvPr>
          <p:cNvSpPr>
            <a:spLocks noGrp="1" noChangeArrowheads="1"/>
          </p:cNvSpPr>
          <p:nvPr>
            <p:ph type="ctrTitle"/>
          </p:nvPr>
        </p:nvSpPr>
        <p:spPr>
          <a:xfrm>
            <a:off x="1729408" y="188640"/>
            <a:ext cx="5486400" cy="1470025"/>
          </a:xfrm>
        </p:spPr>
        <p:txBody>
          <a:bodyPr/>
          <a:lstStyle/>
          <a:p>
            <a:pPr eaLnBrk="1" hangingPunct="1"/>
            <a:r>
              <a:rPr kumimoji="0" lang="zh-CN" altLang="en-US" sz="3600" b="1" dirty="0">
                <a:solidFill>
                  <a:srgbClr val="FF0000"/>
                </a:solidFill>
              </a:rPr>
              <a:t>夸克胶子等离子体的寻找与</a:t>
            </a:r>
            <a:r>
              <a:rPr kumimoji="0" lang="en-US" altLang="zh-CN" sz="3600" b="1" dirty="0">
                <a:solidFill>
                  <a:srgbClr val="FF0000"/>
                </a:solidFill>
              </a:rPr>
              <a:t>QCD</a:t>
            </a:r>
            <a:r>
              <a:rPr kumimoji="0" lang="zh-CN" altLang="en-US" sz="3600" b="1" dirty="0">
                <a:solidFill>
                  <a:srgbClr val="FF0000"/>
                </a:solidFill>
              </a:rPr>
              <a:t>相图研究</a:t>
            </a:r>
            <a:endParaRPr kumimoji="0" lang="en-US" altLang="zh-CN" sz="3600" b="1" dirty="0">
              <a:solidFill>
                <a:srgbClr val="FF0000"/>
              </a:solidFill>
            </a:endParaRPr>
          </a:p>
        </p:txBody>
      </p:sp>
      <p:sp>
        <p:nvSpPr>
          <p:cNvPr id="36866" name="Rectangle 3">
            <a:extLst>
              <a:ext uri="{FF2B5EF4-FFF2-40B4-BE49-F238E27FC236}">
                <a16:creationId xmlns:a16="http://schemas.microsoft.com/office/drawing/2014/main" id="{62E95A0C-CAFE-E445-9A63-47BD736988B1}"/>
              </a:ext>
            </a:extLst>
          </p:cNvPr>
          <p:cNvSpPr>
            <a:spLocks noGrp="1" noChangeArrowheads="1"/>
          </p:cNvSpPr>
          <p:nvPr>
            <p:ph type="subTitle" idx="1"/>
          </p:nvPr>
        </p:nvSpPr>
        <p:spPr>
          <a:xfrm>
            <a:off x="1165312" y="1684314"/>
            <a:ext cx="6813376" cy="3904456"/>
          </a:xfrm>
        </p:spPr>
        <p:txBody>
          <a:bodyPr/>
          <a:lstStyle/>
          <a:p>
            <a:pPr eaLnBrk="1" hangingPunct="1"/>
            <a:endParaRPr kumimoji="0" lang="en-US" altLang="zh-CN" sz="2400" b="1" dirty="0">
              <a:solidFill>
                <a:schemeClr val="accent2"/>
              </a:solidFill>
            </a:endParaRPr>
          </a:p>
          <a:p>
            <a:pPr eaLnBrk="1" hangingPunct="1"/>
            <a:r>
              <a:rPr kumimoji="0" lang="zh-CN" altLang="en-US" sz="2400" b="1" dirty="0">
                <a:solidFill>
                  <a:schemeClr val="accent2"/>
                </a:solidFill>
              </a:rPr>
              <a:t>刘 峰</a:t>
            </a:r>
            <a:endParaRPr kumimoji="0" lang="en-US" altLang="zh-CN" sz="2400" b="1" dirty="0">
              <a:solidFill>
                <a:schemeClr val="accent2"/>
              </a:solidFill>
            </a:endParaRPr>
          </a:p>
          <a:p>
            <a:pPr eaLnBrk="1" hangingPunct="1"/>
            <a:endParaRPr kumimoji="0" lang="en-US" altLang="zh-CN" sz="2400" b="1" dirty="0">
              <a:solidFill>
                <a:schemeClr val="accent2"/>
              </a:solidFill>
            </a:endParaRPr>
          </a:p>
          <a:p>
            <a:pPr eaLnBrk="1" hangingPunct="1"/>
            <a:r>
              <a:rPr kumimoji="0" lang="en-US" altLang="zh-CN" sz="2400" b="1" dirty="0">
                <a:solidFill>
                  <a:schemeClr val="accent2"/>
                </a:solidFill>
              </a:rPr>
              <a:t>  </a:t>
            </a:r>
            <a:r>
              <a:rPr kumimoji="0" lang="zh-CN" altLang="en-US" sz="2400" b="1" dirty="0">
                <a:solidFill>
                  <a:schemeClr val="accent2"/>
                </a:solidFill>
              </a:rPr>
              <a:t>华中师范大学粒子物理研究所</a:t>
            </a:r>
            <a:endParaRPr kumimoji="0" lang="en-US" altLang="zh-CN" sz="2400" b="1" dirty="0">
              <a:solidFill>
                <a:schemeClr val="accent2"/>
              </a:solidFill>
            </a:endParaRPr>
          </a:p>
          <a:p>
            <a:pPr eaLnBrk="1" hangingPunct="1"/>
            <a:endParaRPr kumimoji="0" lang="en-US" altLang="zh-CN" sz="2400" b="1" dirty="0">
              <a:solidFill>
                <a:schemeClr val="accent2"/>
              </a:solidFill>
            </a:endParaRPr>
          </a:p>
          <a:p>
            <a:pPr eaLnBrk="1" hangingPunct="1"/>
            <a:r>
              <a:rPr lang="en-US" altLang="zh-CN" sz="1800" i="1" dirty="0">
                <a:solidFill>
                  <a:srgbClr val="800000"/>
                </a:solidFill>
              </a:rPr>
              <a:t>Thanks to X.F. Luo, S.S. Shi and N. Xu for exciting discussions !</a:t>
            </a:r>
            <a:endParaRPr kumimoji="0" lang="en-US" altLang="zh-CN" sz="1800" b="1" dirty="0">
              <a:solidFill>
                <a:schemeClr val="accent2"/>
              </a:solidFill>
            </a:endParaRPr>
          </a:p>
          <a:p>
            <a:pPr eaLnBrk="1" hangingPunct="1"/>
            <a:endParaRPr kumimoji="0" lang="en-US" altLang="zh-CN" sz="2000" b="1" dirty="0">
              <a:solidFill>
                <a:schemeClr val="accent2"/>
              </a:solidFill>
            </a:endParaRPr>
          </a:p>
          <a:p>
            <a:pPr eaLnBrk="1" hangingPunct="1"/>
            <a:r>
              <a:rPr kumimoji="0" lang="en-US" altLang="zh-CN" sz="2000" b="1" dirty="0">
                <a:solidFill>
                  <a:schemeClr val="accent2"/>
                </a:solidFill>
              </a:rPr>
              <a:t>2021</a:t>
            </a:r>
            <a:r>
              <a:rPr kumimoji="0" lang="zh-CN" altLang="en-US" sz="2000" b="1" dirty="0">
                <a:solidFill>
                  <a:schemeClr val="accent2"/>
                </a:solidFill>
              </a:rPr>
              <a:t>年</a:t>
            </a:r>
            <a:r>
              <a:rPr kumimoji="0" lang="en-US" altLang="zh-CN" sz="2000" b="1" dirty="0">
                <a:solidFill>
                  <a:schemeClr val="accent2"/>
                </a:solidFill>
              </a:rPr>
              <a:t>5</a:t>
            </a:r>
            <a:r>
              <a:rPr kumimoji="0" lang="zh-CN" altLang="en-US" sz="2000" b="1" dirty="0">
                <a:solidFill>
                  <a:schemeClr val="accent2"/>
                </a:solidFill>
              </a:rPr>
              <a:t>月</a:t>
            </a:r>
            <a:r>
              <a:rPr kumimoji="0" lang="en-US" altLang="zh-CN" sz="2000" b="1" dirty="0">
                <a:solidFill>
                  <a:schemeClr val="accent2"/>
                </a:solidFill>
              </a:rPr>
              <a:t>29</a:t>
            </a:r>
            <a:r>
              <a:rPr kumimoji="0" lang="zh-CN" altLang="en-US" sz="2000" b="1" dirty="0">
                <a:solidFill>
                  <a:schemeClr val="accent2"/>
                </a:solidFill>
              </a:rPr>
              <a:t>日 新乡</a:t>
            </a:r>
            <a:endParaRPr kumimoji="0" lang="en-US" altLang="zh-CN" sz="2000" b="1" dirty="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E23FB70B-4674-E149-9110-24AD190A642D}"/>
              </a:ext>
            </a:extLst>
          </p:cNvPr>
          <p:cNvSpPr>
            <a:spLocks noChangeArrowheads="1"/>
          </p:cNvSpPr>
          <p:nvPr/>
        </p:nvSpPr>
        <p:spPr bwMode="auto">
          <a:xfrm>
            <a:off x="457200" y="927100"/>
            <a:ext cx="8610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endParaRPr kumimoji="0" lang="en-US" altLang="zh-CN" sz="2800"/>
          </a:p>
          <a:p>
            <a:pPr eaLnBrk="1" hangingPunct="1">
              <a:buFontTx/>
              <a:buNone/>
            </a:pPr>
            <a:r>
              <a:rPr kumimoji="0" lang="zh-CN" altLang="en-US" sz="3600"/>
              <a:t>由夸克和胶子组成的等离子体。</a:t>
            </a:r>
            <a:endParaRPr kumimoji="0" lang="en-US" altLang="zh-CN" sz="3600"/>
          </a:p>
          <a:p>
            <a:pPr eaLnBrk="1" hangingPunct="1">
              <a:buFontTx/>
              <a:buNone/>
            </a:pPr>
            <a:r>
              <a:rPr kumimoji="0" lang="zh-CN" altLang="en-US" sz="3600"/>
              <a:t>夸克、胶子：  组成物质的最基础单元</a:t>
            </a:r>
            <a:endParaRPr kumimoji="0" lang="en-US" altLang="zh-CN" sz="3600"/>
          </a:p>
          <a:p>
            <a:pPr eaLnBrk="1" hangingPunct="1">
              <a:buFontTx/>
              <a:buNone/>
            </a:pPr>
            <a:endParaRPr kumimoji="0" lang="en-US" altLang="zh-CN" sz="3600"/>
          </a:p>
          <a:p>
            <a:pPr eaLnBrk="1" hangingPunct="1">
              <a:spcBef>
                <a:spcPct val="0"/>
              </a:spcBef>
              <a:buFontTx/>
              <a:buNone/>
            </a:pPr>
            <a:r>
              <a:rPr kumimoji="0" lang="en-US" altLang="zh-CN" b="1">
                <a:solidFill>
                  <a:schemeClr val="accent2"/>
                </a:solidFill>
              </a:rPr>
              <a:t>Temperature, </a:t>
            </a:r>
            <a:r>
              <a:rPr kumimoji="0" lang="zh-CN" altLang="en-US" b="1">
                <a:solidFill>
                  <a:schemeClr val="accent2"/>
                </a:solidFill>
              </a:rPr>
              <a:t> </a:t>
            </a:r>
            <a:r>
              <a:rPr kumimoji="0" lang="en-US" altLang="zh-CN" b="1">
                <a:solidFill>
                  <a:schemeClr val="accent2"/>
                </a:solidFill>
              </a:rPr>
              <a:t>MeV ~ 1.16 x 10</a:t>
            </a:r>
            <a:r>
              <a:rPr kumimoji="0" lang="en-US" altLang="zh-CN" b="1" baseline="30000">
                <a:solidFill>
                  <a:schemeClr val="accent2"/>
                </a:solidFill>
              </a:rPr>
              <a:t>10 </a:t>
            </a:r>
            <a:r>
              <a:rPr kumimoji="0" lang="en-US" altLang="zh-CN" b="1">
                <a:solidFill>
                  <a:schemeClr val="accent2"/>
                </a:solidFill>
              </a:rPr>
              <a:t>K</a:t>
            </a:r>
          </a:p>
          <a:p>
            <a:pPr eaLnBrk="1" hangingPunct="1">
              <a:spcBef>
                <a:spcPct val="0"/>
              </a:spcBef>
              <a:buFontTx/>
              <a:buNone/>
            </a:pPr>
            <a:r>
              <a:rPr kumimoji="0" lang="en-US" altLang="zh-CN" b="1">
                <a:solidFill>
                  <a:schemeClr val="accent2"/>
                </a:solidFill>
              </a:rPr>
              <a:t>10</a:t>
            </a:r>
            <a:r>
              <a:rPr kumimoji="0" lang="en-US" altLang="zh-CN" b="1" baseline="30000">
                <a:solidFill>
                  <a:schemeClr val="accent2"/>
                </a:solidFill>
              </a:rPr>
              <a:t>-6</a:t>
            </a:r>
            <a:r>
              <a:rPr kumimoji="0" lang="en-US" altLang="zh-CN" b="1">
                <a:solidFill>
                  <a:schemeClr val="accent2"/>
                </a:solidFill>
              </a:rPr>
              <a:t> second after the Big Bang T~10</a:t>
            </a:r>
            <a:r>
              <a:rPr kumimoji="0" lang="en-US" altLang="zh-CN" b="1" baseline="30000">
                <a:solidFill>
                  <a:schemeClr val="accent2"/>
                </a:solidFill>
              </a:rPr>
              <a:t>13 </a:t>
            </a:r>
            <a:r>
              <a:rPr kumimoji="0" lang="en-US" altLang="zh-CN" b="1">
                <a:solidFill>
                  <a:schemeClr val="accent2"/>
                </a:solidFill>
              </a:rPr>
              <a:t>K</a:t>
            </a:r>
            <a:endParaRPr kumimoji="0" lang="en-US" altLang="zh-CN"/>
          </a:p>
        </p:txBody>
      </p:sp>
      <p:sp>
        <p:nvSpPr>
          <p:cNvPr id="145410" name="Title 1">
            <a:extLst>
              <a:ext uri="{FF2B5EF4-FFF2-40B4-BE49-F238E27FC236}">
                <a16:creationId xmlns:a16="http://schemas.microsoft.com/office/drawing/2014/main" id="{DA48C7DE-2ECF-134B-B3A0-37EA1E38B0B7}"/>
              </a:ext>
            </a:extLst>
          </p:cNvPr>
          <p:cNvSpPr>
            <a:spLocks noGrp="1" noChangeArrowheads="1"/>
          </p:cNvSpPr>
          <p:nvPr>
            <p:ph type="ctrTitle"/>
          </p:nvPr>
        </p:nvSpPr>
        <p:spPr>
          <a:xfrm>
            <a:off x="990600" y="228600"/>
            <a:ext cx="7772400" cy="762000"/>
          </a:xfrm>
        </p:spPr>
        <p:txBody>
          <a:bodyPr/>
          <a:lstStyle/>
          <a:p>
            <a:pPr eaLnBrk="1" hangingPunct="1"/>
            <a:r>
              <a:rPr kumimoji="0" lang="zh-CN" altLang="en-US" sz="3600"/>
              <a:t>夸克胶子等离子体</a:t>
            </a:r>
            <a:endParaRPr kumimoji="0" lang="en-US" altLang="zh-CN" sz="36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47">
            <a:extLst>
              <a:ext uri="{FF2B5EF4-FFF2-40B4-BE49-F238E27FC236}">
                <a16:creationId xmlns:a16="http://schemas.microsoft.com/office/drawing/2014/main" id="{8F73FE7D-12F5-8145-A545-86D97C25E02C}"/>
              </a:ext>
            </a:extLst>
          </p:cNvPr>
          <p:cNvSpPr>
            <a:spLocks noChangeShapeType="1"/>
          </p:cNvSpPr>
          <p:nvPr/>
        </p:nvSpPr>
        <p:spPr bwMode="auto">
          <a:xfrm>
            <a:off x="0" y="990600"/>
            <a:ext cx="9144000" cy="0"/>
          </a:xfrm>
          <a:prstGeom prst="line">
            <a:avLst/>
          </a:prstGeom>
          <a:noFill/>
          <a:ln w="38100">
            <a:solidFill>
              <a:srgbClr val="66006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882" name="Line 48">
            <a:extLst>
              <a:ext uri="{FF2B5EF4-FFF2-40B4-BE49-F238E27FC236}">
                <a16:creationId xmlns:a16="http://schemas.microsoft.com/office/drawing/2014/main" id="{C780B214-A20F-F64A-A472-B5D8CA152FC3}"/>
              </a:ext>
            </a:extLst>
          </p:cNvPr>
          <p:cNvSpPr>
            <a:spLocks noChangeShapeType="1"/>
          </p:cNvSpPr>
          <p:nvPr/>
        </p:nvSpPr>
        <p:spPr bwMode="auto">
          <a:xfrm>
            <a:off x="0" y="1044575"/>
            <a:ext cx="9144000" cy="0"/>
          </a:xfrm>
          <a:prstGeom prst="line">
            <a:avLst/>
          </a:prstGeom>
          <a:noFill/>
          <a:ln w="9525">
            <a:solidFill>
              <a:srgbClr val="660066"/>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122883" name="Group 54">
            <a:extLst>
              <a:ext uri="{FF2B5EF4-FFF2-40B4-BE49-F238E27FC236}">
                <a16:creationId xmlns:a16="http://schemas.microsoft.com/office/drawing/2014/main" id="{D5AE297A-0897-7042-855B-067E818C47AC}"/>
              </a:ext>
            </a:extLst>
          </p:cNvPr>
          <p:cNvGrpSpPr>
            <a:grpSpLocks/>
          </p:cNvGrpSpPr>
          <p:nvPr/>
        </p:nvGrpSpPr>
        <p:grpSpPr bwMode="auto">
          <a:xfrm>
            <a:off x="1828800" y="990600"/>
            <a:ext cx="304800" cy="762000"/>
            <a:chOff x="5452" y="768"/>
            <a:chExt cx="192" cy="480"/>
          </a:xfrm>
        </p:grpSpPr>
        <p:sp>
          <p:nvSpPr>
            <p:cNvPr id="122903" name="AutoShape 13">
              <a:extLst>
                <a:ext uri="{FF2B5EF4-FFF2-40B4-BE49-F238E27FC236}">
                  <a16:creationId xmlns:a16="http://schemas.microsoft.com/office/drawing/2014/main" id="{2FA55774-5779-914D-9487-B36B03664865}"/>
                </a:ext>
              </a:extLst>
            </p:cNvPr>
            <p:cNvSpPr>
              <a:spLocks noChangeArrowheads="1"/>
            </p:cNvSpPr>
            <p:nvPr/>
          </p:nvSpPr>
          <p:spPr bwMode="auto">
            <a:xfrm>
              <a:off x="5520" y="1008"/>
              <a:ext cx="96" cy="240"/>
            </a:xfrm>
            <a:prstGeom prst="upArrow">
              <a:avLst>
                <a:gd name="adj1" fmla="val 50000"/>
                <a:gd name="adj2" fmla="val 62500"/>
              </a:avLst>
            </a:prstGeom>
            <a:solidFill>
              <a:srgbClr val="00CCFF"/>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4" name="Text Box 14">
              <a:extLst>
                <a:ext uri="{FF2B5EF4-FFF2-40B4-BE49-F238E27FC236}">
                  <a16:creationId xmlns:a16="http://schemas.microsoft.com/office/drawing/2014/main" id="{C2FD3A0D-9780-604C-BB09-FF8EEB716205}"/>
                </a:ext>
              </a:extLst>
            </p:cNvPr>
            <p:cNvSpPr txBox="1">
              <a:spLocks noChangeArrowheads="1"/>
            </p:cNvSpPr>
            <p:nvPr/>
          </p:nvSpPr>
          <p:spPr bwMode="auto">
            <a:xfrm>
              <a:off x="5452" y="768"/>
              <a:ext cx="19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a:solidFill>
                    <a:srgbClr val="00CCFF"/>
                  </a:solidFill>
                  <a:latin typeface="Times New Roman" panose="02020603050405020304" pitchFamily="18" charset="0"/>
                </a:rPr>
                <a:t>N</a:t>
              </a:r>
            </a:p>
          </p:txBody>
        </p:sp>
      </p:grpSp>
      <p:grpSp>
        <p:nvGrpSpPr>
          <p:cNvPr id="122884" name="Group 61">
            <a:extLst>
              <a:ext uri="{FF2B5EF4-FFF2-40B4-BE49-F238E27FC236}">
                <a16:creationId xmlns:a16="http://schemas.microsoft.com/office/drawing/2014/main" id="{CE23BEA2-A8C5-3A43-8C20-671FE38A7D94}"/>
              </a:ext>
            </a:extLst>
          </p:cNvPr>
          <p:cNvGrpSpPr>
            <a:grpSpLocks/>
          </p:cNvGrpSpPr>
          <p:nvPr/>
        </p:nvGrpSpPr>
        <p:grpSpPr bwMode="auto">
          <a:xfrm>
            <a:off x="125413" y="877888"/>
            <a:ext cx="8229600" cy="5346700"/>
            <a:chOff x="192" y="816"/>
            <a:chExt cx="5184" cy="3368"/>
          </a:xfrm>
        </p:grpSpPr>
        <p:graphicFrame>
          <p:nvGraphicFramePr>
            <p:cNvPr id="122891" name="Object 4">
              <a:extLst>
                <a:ext uri="{FF2B5EF4-FFF2-40B4-BE49-F238E27FC236}">
                  <a16:creationId xmlns:a16="http://schemas.microsoft.com/office/drawing/2014/main" id="{AFD9891C-0B0B-354B-8778-7E321EADD090}"/>
                </a:ext>
              </a:extLst>
            </p:cNvPr>
            <p:cNvGraphicFramePr>
              <a:graphicFrameLocks noChangeAspect="1"/>
            </p:cNvGraphicFramePr>
            <p:nvPr/>
          </p:nvGraphicFramePr>
          <p:xfrm>
            <a:off x="192" y="816"/>
            <a:ext cx="4524" cy="3368"/>
          </p:xfrm>
          <a:graphic>
            <a:graphicData uri="http://schemas.openxmlformats.org/presentationml/2006/ole">
              <mc:AlternateContent xmlns:mc="http://schemas.openxmlformats.org/markup-compatibility/2006">
                <mc:Choice xmlns:v="urn:schemas-microsoft-com:vml" Requires="v">
                  <p:oleObj spid="_x0000_s122992" name="CorelDRAW" r:id="rId3" imgW="5283200" imgH="3937000" progId="">
                    <p:embed/>
                  </p:oleObj>
                </mc:Choice>
                <mc:Fallback>
                  <p:oleObj name="CorelDRAW" r:id="rId3" imgW="5283200" imgH="39370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816"/>
                          <a:ext cx="4524" cy="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92" name="Text Box 7">
              <a:extLst>
                <a:ext uri="{FF2B5EF4-FFF2-40B4-BE49-F238E27FC236}">
                  <a16:creationId xmlns:a16="http://schemas.microsoft.com/office/drawing/2014/main" id="{A9E3B332-4D6F-7B4F-8B58-09682E8053D2}"/>
                </a:ext>
              </a:extLst>
            </p:cNvPr>
            <p:cNvSpPr txBox="1">
              <a:spLocks noChangeArrowheads="1"/>
            </p:cNvSpPr>
            <p:nvPr/>
          </p:nvSpPr>
          <p:spPr bwMode="auto">
            <a:xfrm>
              <a:off x="1609" y="3168"/>
              <a:ext cx="75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en-US" altLang="zh-CN" sz="2000" b="1">
                  <a:latin typeface="Times New Roman" panose="02020603050405020304" pitchFamily="18" charset="0"/>
                </a:rPr>
                <a:t>CSRm</a:t>
              </a:r>
            </a:p>
            <a:p>
              <a:pPr algn="ctr" eaLnBrk="1" hangingPunct="1">
                <a:spcBef>
                  <a:spcPct val="50000"/>
                </a:spcBef>
              </a:pPr>
              <a:r>
                <a:rPr kumimoji="1" lang="zh-CN" altLang="en-US" sz="1400" b="1">
                  <a:latin typeface="Times New Roman" panose="02020603050405020304" pitchFamily="18" charset="0"/>
                  <a:ea typeface="黑体" panose="02010609060101010101" pitchFamily="49" charset="-122"/>
                </a:rPr>
                <a:t>冷却储存环</a:t>
              </a:r>
              <a:endParaRPr kumimoji="1" lang="en-US" altLang="zh-CN" sz="1400" b="1">
                <a:latin typeface="Times New Roman" panose="02020603050405020304" pitchFamily="18" charset="0"/>
              </a:endParaRPr>
            </a:p>
          </p:txBody>
        </p:sp>
        <p:sp>
          <p:nvSpPr>
            <p:cNvPr id="122893" name="Text Box 8">
              <a:extLst>
                <a:ext uri="{FF2B5EF4-FFF2-40B4-BE49-F238E27FC236}">
                  <a16:creationId xmlns:a16="http://schemas.microsoft.com/office/drawing/2014/main" id="{F6C1B059-063C-3A47-9525-1127CE197903}"/>
                </a:ext>
              </a:extLst>
            </p:cNvPr>
            <p:cNvSpPr txBox="1">
              <a:spLocks noChangeArrowheads="1"/>
            </p:cNvSpPr>
            <p:nvPr/>
          </p:nvSpPr>
          <p:spPr bwMode="auto">
            <a:xfrm>
              <a:off x="3491" y="2032"/>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CSRe</a:t>
              </a:r>
            </a:p>
          </p:txBody>
        </p:sp>
        <p:sp>
          <p:nvSpPr>
            <p:cNvPr id="122894" name="Text Box 9">
              <a:extLst>
                <a:ext uri="{FF2B5EF4-FFF2-40B4-BE49-F238E27FC236}">
                  <a16:creationId xmlns:a16="http://schemas.microsoft.com/office/drawing/2014/main" id="{7693AD95-9EE8-E245-AE62-7918200FDB77}"/>
                </a:ext>
              </a:extLst>
            </p:cNvPr>
            <p:cNvSpPr txBox="1">
              <a:spLocks noChangeArrowheads="1"/>
            </p:cNvSpPr>
            <p:nvPr/>
          </p:nvSpPr>
          <p:spPr bwMode="auto">
            <a:xfrm>
              <a:off x="1741" y="1485"/>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SFC</a:t>
              </a:r>
            </a:p>
          </p:txBody>
        </p:sp>
        <p:sp>
          <p:nvSpPr>
            <p:cNvPr id="122895" name="Text Box 10">
              <a:extLst>
                <a:ext uri="{FF2B5EF4-FFF2-40B4-BE49-F238E27FC236}">
                  <a16:creationId xmlns:a16="http://schemas.microsoft.com/office/drawing/2014/main" id="{3F7F9BA5-E793-8046-8D4D-F5D892132DFF}"/>
                </a:ext>
              </a:extLst>
            </p:cNvPr>
            <p:cNvSpPr txBox="1">
              <a:spLocks noChangeArrowheads="1"/>
            </p:cNvSpPr>
            <p:nvPr/>
          </p:nvSpPr>
          <p:spPr bwMode="auto">
            <a:xfrm>
              <a:off x="336" y="120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CN" sz="2000" b="1">
                  <a:latin typeface="Times New Roman" panose="02020603050405020304" pitchFamily="18" charset="0"/>
                </a:rPr>
                <a:t>SSC</a:t>
              </a:r>
            </a:p>
          </p:txBody>
        </p:sp>
        <p:sp>
          <p:nvSpPr>
            <p:cNvPr id="122896" name="Text Box 11">
              <a:extLst>
                <a:ext uri="{FF2B5EF4-FFF2-40B4-BE49-F238E27FC236}">
                  <a16:creationId xmlns:a16="http://schemas.microsoft.com/office/drawing/2014/main" id="{EB36792D-A690-A04F-BD96-00E88F68E58E}"/>
                </a:ext>
              </a:extLst>
            </p:cNvPr>
            <p:cNvSpPr txBox="1">
              <a:spLocks noChangeArrowheads="1"/>
            </p:cNvSpPr>
            <p:nvPr/>
          </p:nvSpPr>
          <p:spPr bwMode="auto">
            <a:xfrm>
              <a:off x="2496" y="912"/>
              <a:ext cx="288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800" b="1">
                  <a:latin typeface="Times New Roman" panose="02020603050405020304" pitchFamily="18" charset="0"/>
                </a:rPr>
                <a:t>SFC: 	</a:t>
              </a:r>
              <a:r>
                <a:rPr kumimoji="1" lang="en-US" altLang="zh-CN" sz="1800" b="1">
                  <a:latin typeface="Times New Roman" panose="02020603050405020304" pitchFamily="18" charset="0"/>
                  <a:sym typeface="Symbol" pitchFamily="2" charset="2"/>
                </a:rPr>
                <a:t> </a:t>
              </a:r>
              <a:r>
                <a:rPr kumimoji="1" lang="en-US" altLang="zh-CN" sz="1800" b="1">
                  <a:latin typeface="Times New Roman" panose="02020603050405020304" pitchFamily="18" charset="0"/>
                </a:rPr>
                <a:t>10 AMeV (H.I.)</a:t>
              </a:r>
            </a:p>
            <a:p>
              <a:pPr eaLnBrk="1" hangingPunct="1"/>
              <a:r>
                <a:rPr kumimoji="1" lang="en-US" altLang="zh-CN" sz="1800" b="1">
                  <a:latin typeface="Times New Roman" panose="02020603050405020304" pitchFamily="18" charset="0"/>
                </a:rPr>
                <a:t>SSC: 	</a:t>
              </a:r>
              <a:r>
                <a:rPr kumimoji="1" lang="en-US" altLang="zh-CN" sz="1800" b="1">
                  <a:sym typeface="Symbol" pitchFamily="2" charset="2"/>
                </a:rPr>
                <a:t> </a:t>
              </a:r>
              <a:r>
                <a:rPr kumimoji="1" lang="en-US" altLang="zh-CN" sz="1800" b="1">
                  <a:latin typeface="Times New Roman" panose="02020603050405020304" pitchFamily="18" charset="0"/>
                </a:rPr>
                <a:t>100 AMeV (H.I.)</a:t>
              </a:r>
            </a:p>
            <a:p>
              <a:pPr eaLnBrk="1" hangingPunct="1"/>
              <a:r>
                <a:rPr kumimoji="1" lang="en-US" altLang="zh-CN" sz="1800" b="1">
                  <a:solidFill>
                    <a:srgbClr val="FF0000"/>
                  </a:solidFill>
                  <a:latin typeface="Times New Roman" panose="02020603050405020304" pitchFamily="18" charset="0"/>
                </a:rPr>
                <a:t>CSRm: 	</a:t>
              </a:r>
              <a:r>
                <a:rPr kumimoji="1" lang="en-US" altLang="zh-CN" sz="1800" b="1">
                  <a:solidFill>
                    <a:srgbClr val="FF0000"/>
                  </a:solidFill>
                  <a:sym typeface="Symbol" pitchFamily="2" charset="2"/>
                </a:rPr>
                <a:t> </a:t>
              </a:r>
              <a:r>
                <a:rPr kumimoji="1" lang="en-US" altLang="zh-CN" sz="1800" b="1">
                  <a:solidFill>
                    <a:srgbClr val="FF0000"/>
                  </a:solidFill>
                  <a:latin typeface="Times New Roman" panose="02020603050405020304" pitchFamily="18" charset="0"/>
                </a:rPr>
                <a:t>1000 AMeV (H.I.)</a:t>
              </a:r>
              <a:endParaRPr kumimoji="1" lang="en-US" altLang="zh-CN" sz="1800" b="1">
                <a:solidFill>
                  <a:srgbClr val="FF0000"/>
                </a:solidFill>
                <a:latin typeface="Times New Roman" panose="02020603050405020304" pitchFamily="18" charset="0"/>
                <a:sym typeface="Symbol" pitchFamily="2" charset="2"/>
              </a:endParaRPr>
            </a:p>
          </p:txBody>
        </p:sp>
        <p:sp>
          <p:nvSpPr>
            <p:cNvPr id="122897" name="Text Box 50">
              <a:extLst>
                <a:ext uri="{FF2B5EF4-FFF2-40B4-BE49-F238E27FC236}">
                  <a16:creationId xmlns:a16="http://schemas.microsoft.com/office/drawing/2014/main" id="{678C0463-3943-F34B-B15E-238D36867C56}"/>
                </a:ext>
              </a:extLst>
            </p:cNvPr>
            <p:cNvSpPr txBox="1">
              <a:spLocks noChangeArrowheads="1"/>
            </p:cNvSpPr>
            <p:nvPr/>
          </p:nvSpPr>
          <p:spPr bwMode="auto">
            <a:xfrm rot="-5400000">
              <a:off x="2638" y="2422"/>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000" b="1">
                  <a:latin typeface="Times New Roman" panose="02020603050405020304" pitchFamily="18" charset="0"/>
                </a:rPr>
                <a:t>RIBLL2</a:t>
              </a:r>
            </a:p>
          </p:txBody>
        </p:sp>
        <p:sp>
          <p:nvSpPr>
            <p:cNvPr id="122898" name="Oval 51">
              <a:extLst>
                <a:ext uri="{FF2B5EF4-FFF2-40B4-BE49-F238E27FC236}">
                  <a16:creationId xmlns:a16="http://schemas.microsoft.com/office/drawing/2014/main" id="{2BE0D963-B964-B842-BF57-6A799B989EBE}"/>
                </a:ext>
              </a:extLst>
            </p:cNvPr>
            <p:cNvSpPr>
              <a:spLocks noChangeArrowheads="1"/>
            </p:cNvSpPr>
            <p:nvPr/>
          </p:nvSpPr>
          <p:spPr bwMode="auto">
            <a:xfrm>
              <a:off x="1776" y="1714"/>
              <a:ext cx="288" cy="57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899" name="Oval 52">
              <a:extLst>
                <a:ext uri="{FF2B5EF4-FFF2-40B4-BE49-F238E27FC236}">
                  <a16:creationId xmlns:a16="http://schemas.microsoft.com/office/drawing/2014/main" id="{79A391D8-3173-0947-A78A-9F1A31796D88}"/>
                </a:ext>
              </a:extLst>
            </p:cNvPr>
            <p:cNvSpPr>
              <a:spLocks noChangeArrowheads="1"/>
            </p:cNvSpPr>
            <p:nvPr/>
          </p:nvSpPr>
          <p:spPr bwMode="auto">
            <a:xfrm>
              <a:off x="328" y="1384"/>
              <a:ext cx="384" cy="38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0" name="Text Box 53">
              <a:extLst>
                <a:ext uri="{FF2B5EF4-FFF2-40B4-BE49-F238E27FC236}">
                  <a16:creationId xmlns:a16="http://schemas.microsoft.com/office/drawing/2014/main" id="{699EFAB7-4AC0-7048-9950-142586184B10}"/>
                </a:ext>
              </a:extLst>
            </p:cNvPr>
            <p:cNvSpPr txBox="1">
              <a:spLocks noChangeArrowheads="1"/>
            </p:cNvSpPr>
            <p:nvPr/>
          </p:nvSpPr>
          <p:spPr bwMode="auto">
            <a:xfrm rot="-5400000">
              <a:off x="457" y="2854"/>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000" b="1">
                  <a:latin typeface="Times New Roman" panose="02020603050405020304" pitchFamily="18" charset="0"/>
                </a:rPr>
                <a:t>RIBLL1</a:t>
              </a:r>
            </a:p>
          </p:txBody>
        </p:sp>
        <p:sp>
          <p:nvSpPr>
            <p:cNvPr id="122901" name="Oval 55">
              <a:extLst>
                <a:ext uri="{FF2B5EF4-FFF2-40B4-BE49-F238E27FC236}">
                  <a16:creationId xmlns:a16="http://schemas.microsoft.com/office/drawing/2014/main" id="{8D04F1D4-88B6-F043-A3A8-AE117582A0EC}"/>
                </a:ext>
              </a:extLst>
            </p:cNvPr>
            <p:cNvSpPr>
              <a:spLocks noChangeArrowheads="1"/>
            </p:cNvSpPr>
            <p:nvPr/>
          </p:nvSpPr>
          <p:spPr bwMode="auto">
            <a:xfrm>
              <a:off x="576" y="2400"/>
              <a:ext cx="384" cy="1056"/>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2902" name="Oval 60">
              <a:extLst>
                <a:ext uri="{FF2B5EF4-FFF2-40B4-BE49-F238E27FC236}">
                  <a16:creationId xmlns:a16="http://schemas.microsoft.com/office/drawing/2014/main" id="{6B8AF3A4-2082-1E40-B55F-D3A845207719}"/>
                </a:ext>
              </a:extLst>
            </p:cNvPr>
            <p:cNvSpPr>
              <a:spLocks noChangeArrowheads="1"/>
            </p:cNvSpPr>
            <p:nvPr/>
          </p:nvSpPr>
          <p:spPr bwMode="auto">
            <a:xfrm>
              <a:off x="1152" y="2784"/>
              <a:ext cx="1680" cy="129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122885" name="矩形 24">
            <a:extLst>
              <a:ext uri="{FF2B5EF4-FFF2-40B4-BE49-F238E27FC236}">
                <a16:creationId xmlns:a16="http://schemas.microsoft.com/office/drawing/2014/main" id="{CB701BD7-B775-FA45-BAF8-8546087A2006}"/>
              </a:ext>
            </a:extLst>
          </p:cNvPr>
          <p:cNvSpPr>
            <a:spLocks noChangeArrowheads="1"/>
          </p:cNvSpPr>
          <p:nvPr/>
        </p:nvSpPr>
        <p:spPr bwMode="auto">
          <a:xfrm>
            <a:off x="1116013" y="142875"/>
            <a:ext cx="7239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a:latin typeface="华文细黑" panose="02010600040101010101" pitchFamily="2" charset="-122"/>
                <a:ea typeface="华文细黑" panose="02010600040101010101" pitchFamily="2" charset="-122"/>
              </a:rPr>
              <a:t>兰州</a:t>
            </a:r>
            <a:r>
              <a:rPr lang="zh-CN" altLang="en-US">
                <a:solidFill>
                  <a:srgbClr val="000000"/>
                </a:solidFill>
                <a:latin typeface="华文细黑" panose="02010600040101010101" pitchFamily="2" charset="-122"/>
                <a:ea typeface="华文细黑" panose="02010600040101010101" pitchFamily="2" charset="-122"/>
              </a:rPr>
              <a:t>重离子加速器</a:t>
            </a:r>
            <a:r>
              <a:rPr kumimoji="1" lang="zh-CN" altLang="en-US">
                <a:latin typeface="华文细黑" panose="02010600040101010101" pitchFamily="2" charset="-122"/>
                <a:ea typeface="华文细黑" panose="02010600040101010101" pitchFamily="2" charset="-122"/>
              </a:rPr>
              <a:t>冷却储存环</a:t>
            </a:r>
            <a:r>
              <a:rPr lang="en-US" altLang="zh-CN">
                <a:solidFill>
                  <a:srgbClr val="000000"/>
                </a:solidFill>
                <a:ea typeface="黑体" panose="02010609060101010101" pitchFamily="49" charset="-122"/>
              </a:rPr>
              <a:t>(HIRFL-CSR</a:t>
            </a:r>
            <a:r>
              <a:rPr lang="zh-CN" altLang="en-US">
                <a:solidFill>
                  <a:srgbClr val="000000"/>
                </a:solidFill>
                <a:ea typeface="黑体" panose="02010609060101010101" pitchFamily="49" charset="-122"/>
              </a:rPr>
              <a:t>）</a:t>
            </a:r>
            <a:endParaRPr lang="en-US" altLang="zh-CN" b="1">
              <a:solidFill>
                <a:srgbClr val="000000"/>
              </a:solidFill>
            </a:endParaRPr>
          </a:p>
        </p:txBody>
      </p:sp>
      <p:pic>
        <p:nvPicPr>
          <p:cNvPr id="26" name="图片 6">
            <a:extLst>
              <a:ext uri="{FF2B5EF4-FFF2-40B4-BE49-F238E27FC236}">
                <a16:creationId xmlns:a16="http://schemas.microsoft.com/office/drawing/2014/main" id="{4C12C0D9-12F6-3F44-95DC-C89DA0C3013B}"/>
              </a:ext>
            </a:extLst>
          </p:cNvPr>
          <p:cNvPicPr>
            <a:picLocks noChangeAspect="1"/>
          </p:cNvPicPr>
          <p:nvPr/>
        </p:nvPicPr>
        <p:blipFill>
          <a:blip r:embed="rId5"/>
          <a:srcRect l="3252" r="25730" b="1302"/>
          <a:stretch>
            <a:fillRect/>
          </a:stretch>
        </p:blipFill>
        <p:spPr>
          <a:xfrm>
            <a:off x="7162800" y="4841875"/>
            <a:ext cx="1576388" cy="1330325"/>
          </a:xfrm>
          <a:prstGeom prst="rect">
            <a:avLst/>
          </a:prstGeom>
          <a:noFill/>
          <a:ln>
            <a:noFill/>
          </a:ln>
          <a:effectLst>
            <a:outerShdw blurRad="50800" dist="101600" dir="2700000">
              <a:schemeClr val="tx1">
                <a:alpha val="43000"/>
              </a:schemeClr>
            </a:outerShdw>
          </a:effectLst>
        </p:spPr>
      </p:pic>
      <p:sp>
        <p:nvSpPr>
          <p:cNvPr id="122887" name="TextBox 26">
            <a:extLst>
              <a:ext uri="{FF2B5EF4-FFF2-40B4-BE49-F238E27FC236}">
                <a16:creationId xmlns:a16="http://schemas.microsoft.com/office/drawing/2014/main" id="{B71ECC34-D5DE-6D48-ABFD-199AADD1D449}"/>
              </a:ext>
            </a:extLst>
          </p:cNvPr>
          <p:cNvSpPr txBox="1">
            <a:spLocks noChangeArrowheads="1"/>
          </p:cNvSpPr>
          <p:nvPr/>
        </p:nvSpPr>
        <p:spPr bwMode="auto">
          <a:xfrm>
            <a:off x="7315200" y="4033838"/>
            <a:ext cx="171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a:solidFill>
                  <a:srgbClr val="000000"/>
                </a:solidFill>
                <a:latin typeface="华文细黑" panose="02010600040101010101" pitchFamily="2" charset="-122"/>
                <a:ea typeface="华文细黑" panose="02010600040101010101" pitchFamily="2" charset="-122"/>
              </a:rPr>
              <a:t>外靶实验</a:t>
            </a:r>
            <a:endParaRPr lang="en-US" altLang="zh-CN" sz="1800">
              <a:solidFill>
                <a:srgbClr val="000000"/>
              </a:solidFill>
              <a:latin typeface="华文细黑" panose="02010600040101010101" pitchFamily="2" charset="-122"/>
              <a:ea typeface="华文细黑" panose="02010600040101010101" pitchFamily="2" charset="-122"/>
            </a:endParaRPr>
          </a:p>
          <a:p>
            <a:pPr algn="ctr" eaLnBrk="1" hangingPunct="1"/>
            <a:r>
              <a:rPr lang="zh-CN" altLang="en-US" sz="1800">
                <a:solidFill>
                  <a:srgbClr val="000000"/>
                </a:solidFill>
                <a:latin typeface="华文细黑" panose="02010600040101010101" pitchFamily="2" charset="-122"/>
                <a:ea typeface="华文细黑" panose="02010600040101010101" pitchFamily="2" charset="-122"/>
              </a:rPr>
              <a:t>装置</a:t>
            </a:r>
            <a:r>
              <a:rPr lang="en-US" altLang="zh-CN" sz="1800">
                <a:solidFill>
                  <a:srgbClr val="000000"/>
                </a:solidFill>
              </a:rPr>
              <a:t>(CEE)</a:t>
            </a:r>
          </a:p>
        </p:txBody>
      </p:sp>
      <p:cxnSp>
        <p:nvCxnSpPr>
          <p:cNvPr id="29" name="Straight Connector 28">
            <a:extLst>
              <a:ext uri="{FF2B5EF4-FFF2-40B4-BE49-F238E27FC236}">
                <a16:creationId xmlns:a16="http://schemas.microsoft.com/office/drawing/2014/main" id="{3F870C3C-443E-6343-ADE1-B68FA6963D6D}"/>
              </a:ext>
            </a:extLst>
          </p:cNvPr>
          <p:cNvCxnSpPr/>
          <p:nvPr/>
        </p:nvCxnSpPr>
        <p:spPr>
          <a:xfrm rot="10800000">
            <a:off x="5029200" y="4075113"/>
            <a:ext cx="2133600" cy="76676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1EBCD51-8BAF-3848-B056-3F801C0E889E}"/>
              </a:ext>
            </a:extLst>
          </p:cNvPr>
          <p:cNvCxnSpPr/>
          <p:nvPr/>
        </p:nvCxnSpPr>
        <p:spPr>
          <a:xfrm rot="10800000">
            <a:off x="5029200" y="4075113"/>
            <a:ext cx="2133600" cy="209708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4" name="5-Point Star 23">
            <a:extLst>
              <a:ext uri="{FF2B5EF4-FFF2-40B4-BE49-F238E27FC236}">
                <a16:creationId xmlns:a16="http://schemas.microsoft.com/office/drawing/2014/main" id="{601C6FEB-080A-4341-BC5E-C88C3DC853CA}"/>
              </a:ext>
            </a:extLst>
          </p:cNvPr>
          <p:cNvSpPr/>
          <p:nvPr/>
        </p:nvSpPr>
        <p:spPr>
          <a:xfrm>
            <a:off x="4876800" y="3922713"/>
            <a:ext cx="381000" cy="34448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C9A62F10-0EF1-F549-BE52-9F0BE9063EB4}"/>
              </a:ext>
            </a:extLst>
          </p:cNvPr>
          <p:cNvCxnSpPr/>
          <p:nvPr/>
        </p:nvCxnSpPr>
        <p:spPr>
          <a:xfrm>
            <a:off x="1371600" y="3365500"/>
            <a:ext cx="533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Rounded Rectangle 67">
            <a:extLst>
              <a:ext uri="{FF2B5EF4-FFF2-40B4-BE49-F238E27FC236}">
                <a16:creationId xmlns:a16="http://schemas.microsoft.com/office/drawing/2014/main" id="{88EF8C98-5BB1-B54C-A7D4-B194ACC4F541}"/>
              </a:ext>
            </a:extLst>
          </p:cNvPr>
          <p:cNvSpPr/>
          <p:nvPr/>
        </p:nvSpPr>
        <p:spPr>
          <a:xfrm>
            <a:off x="685800" y="609600"/>
            <a:ext cx="7924800" cy="4572000"/>
          </a:xfrm>
          <a:prstGeom prst="roundRect">
            <a:avLst>
              <a:gd name="adj" fmla="val 3228"/>
            </a:avLst>
          </a:prstGeom>
          <a:no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168963" name="矩形 60">
            <a:extLst>
              <a:ext uri="{FF2B5EF4-FFF2-40B4-BE49-F238E27FC236}">
                <a16:creationId xmlns:a16="http://schemas.microsoft.com/office/drawing/2014/main" id="{7FC11319-EDFE-A64E-829D-9C00BB3AFD1C}"/>
              </a:ext>
            </a:extLst>
          </p:cNvPr>
          <p:cNvSpPr>
            <a:spLocks noChangeArrowheads="1"/>
          </p:cNvSpPr>
          <p:nvPr/>
        </p:nvSpPr>
        <p:spPr bwMode="auto">
          <a:xfrm>
            <a:off x="1411288" y="-36513"/>
            <a:ext cx="6554787"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a:solidFill>
                  <a:srgbClr val="000000"/>
                </a:solidFill>
                <a:ea typeface="黑体" panose="02010609060101010101" pitchFamily="49" charset="-122"/>
                <a:sym typeface="Webdings" pitchFamily="2" charset="2"/>
              </a:rPr>
              <a:t>兰州重离子加速器上</a:t>
            </a:r>
            <a:r>
              <a:rPr lang="en-US" altLang="zh-CN" sz="3200" b="1">
                <a:solidFill>
                  <a:srgbClr val="000000"/>
                </a:solidFill>
                <a:ea typeface="黑体" panose="02010609060101010101" pitchFamily="49" charset="-122"/>
                <a:sym typeface="Webdings" pitchFamily="2" charset="2"/>
              </a:rPr>
              <a:t>CEE</a:t>
            </a:r>
            <a:r>
              <a:rPr lang="zh-CN" altLang="en-US" sz="3200" b="1">
                <a:solidFill>
                  <a:srgbClr val="000000"/>
                </a:solidFill>
                <a:ea typeface="黑体" panose="02010609060101010101" pitchFamily="49" charset="-122"/>
                <a:sym typeface="Webdings" pitchFamily="2" charset="2"/>
              </a:rPr>
              <a:t>的研制</a:t>
            </a:r>
            <a:endParaRPr lang="en-US" altLang="zh-CN" sz="3200" b="1">
              <a:solidFill>
                <a:srgbClr val="000000"/>
              </a:solidFill>
              <a:latin typeface="华文细黑" panose="02010600040101010101" pitchFamily="2" charset="-122"/>
              <a:ea typeface="华文细黑" panose="02010600040101010101" pitchFamily="2" charset="-122"/>
            </a:endParaRPr>
          </a:p>
        </p:txBody>
      </p:sp>
      <p:grpSp>
        <p:nvGrpSpPr>
          <p:cNvPr id="168964" name="Group 166">
            <a:extLst>
              <a:ext uri="{FF2B5EF4-FFF2-40B4-BE49-F238E27FC236}">
                <a16:creationId xmlns:a16="http://schemas.microsoft.com/office/drawing/2014/main" id="{CDEAA67B-80C4-8547-A110-5796B53C23D6}"/>
              </a:ext>
            </a:extLst>
          </p:cNvPr>
          <p:cNvGrpSpPr>
            <a:grpSpLocks/>
          </p:cNvGrpSpPr>
          <p:nvPr/>
        </p:nvGrpSpPr>
        <p:grpSpPr bwMode="auto">
          <a:xfrm>
            <a:off x="1198563" y="1700213"/>
            <a:ext cx="6345237" cy="3089275"/>
            <a:chOff x="990" y="2222"/>
            <a:chExt cx="7584" cy="2941"/>
          </a:xfrm>
        </p:grpSpPr>
        <p:sp>
          <p:nvSpPr>
            <p:cNvPr id="169007" name="Text Box 168">
              <a:extLst>
                <a:ext uri="{FF2B5EF4-FFF2-40B4-BE49-F238E27FC236}">
                  <a16:creationId xmlns:a16="http://schemas.microsoft.com/office/drawing/2014/main" id="{6E7F01C1-E7FF-BE41-A736-15D757648BA8}"/>
                </a:ext>
              </a:extLst>
            </p:cNvPr>
            <p:cNvSpPr txBox="1">
              <a:spLocks noChangeArrowheads="1"/>
            </p:cNvSpPr>
            <p:nvPr/>
          </p:nvSpPr>
          <p:spPr bwMode="auto">
            <a:xfrm>
              <a:off x="2502" y="2840"/>
              <a:ext cx="34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00">
                  <a:cs typeface="Arial" panose="020B0604020202020204" pitchFamily="34" charset="0"/>
                </a:rPr>
                <a:t>靶</a:t>
              </a:r>
              <a:endParaRPr lang="zh-CN" altLang="zh-CN" sz="1600">
                <a:cs typeface="Arial" panose="020B0604020202020204" pitchFamily="34" charset="0"/>
              </a:endParaRPr>
            </a:p>
          </p:txBody>
        </p:sp>
        <p:grpSp>
          <p:nvGrpSpPr>
            <p:cNvPr id="169008" name="Group 169">
              <a:extLst>
                <a:ext uri="{FF2B5EF4-FFF2-40B4-BE49-F238E27FC236}">
                  <a16:creationId xmlns:a16="http://schemas.microsoft.com/office/drawing/2014/main" id="{E8804C37-8FCD-074F-9186-3DC242F9F836}"/>
                </a:ext>
              </a:extLst>
            </p:cNvPr>
            <p:cNvGrpSpPr>
              <a:grpSpLocks/>
            </p:cNvGrpSpPr>
            <p:nvPr/>
          </p:nvGrpSpPr>
          <p:grpSpPr bwMode="auto">
            <a:xfrm>
              <a:off x="3069" y="2222"/>
              <a:ext cx="5505" cy="2941"/>
              <a:chOff x="3069" y="2172"/>
              <a:chExt cx="5505" cy="2941"/>
            </a:xfrm>
          </p:grpSpPr>
          <p:cxnSp>
            <p:nvCxnSpPr>
              <p:cNvPr id="169010" name="AutoShape 170">
                <a:extLst>
                  <a:ext uri="{FF2B5EF4-FFF2-40B4-BE49-F238E27FC236}">
                    <a16:creationId xmlns:a16="http://schemas.microsoft.com/office/drawing/2014/main" id="{A07650AE-E0A6-894E-BCAA-8A9FEF7B5518}"/>
                  </a:ext>
                </a:extLst>
              </p:cNvPr>
              <p:cNvCxnSpPr>
                <a:cxnSpLocks noChangeShapeType="1"/>
              </p:cNvCxnSpPr>
              <p:nvPr/>
            </p:nvCxnSpPr>
            <p:spPr bwMode="auto">
              <a:xfrm rot="16200000" flipH="1">
                <a:off x="2987" y="3884"/>
                <a:ext cx="696" cy="5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9011" name="AutoShape 173">
                <a:extLst>
                  <a:ext uri="{FF2B5EF4-FFF2-40B4-BE49-F238E27FC236}">
                    <a16:creationId xmlns:a16="http://schemas.microsoft.com/office/drawing/2014/main" id="{9FFFADF9-A273-B546-8D36-FBD6351C4477}"/>
                  </a:ext>
                </a:extLst>
              </p:cNvPr>
              <p:cNvCxnSpPr>
                <a:cxnSpLocks noChangeShapeType="1"/>
              </p:cNvCxnSpPr>
              <p:nvPr/>
            </p:nvCxnSpPr>
            <p:spPr bwMode="auto">
              <a:xfrm rot="16200000" flipH="1">
                <a:off x="2977" y="3798"/>
                <a:ext cx="216" cy="0"/>
              </a:xfrm>
              <a:prstGeom prst="straightConnector1">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169012" name="AutoShape 177">
                <a:extLst>
                  <a:ext uri="{FF2B5EF4-FFF2-40B4-BE49-F238E27FC236}">
                    <a16:creationId xmlns:a16="http://schemas.microsoft.com/office/drawing/2014/main" id="{497EA43E-EF0E-E545-B529-CDE6FFC4BFF9}"/>
                  </a:ext>
                </a:extLst>
              </p:cNvPr>
              <p:cNvCxnSpPr>
                <a:cxnSpLocks noChangeShapeType="1"/>
              </p:cNvCxnSpPr>
              <p:nvPr/>
            </p:nvCxnSpPr>
            <p:spPr bwMode="auto">
              <a:xfrm rot="5400000" flipH="1" flipV="1">
                <a:off x="2941" y="3142"/>
                <a:ext cx="773" cy="51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9013" name="AutoShape 176">
                <a:extLst>
                  <a:ext uri="{FF2B5EF4-FFF2-40B4-BE49-F238E27FC236}">
                    <a16:creationId xmlns:a16="http://schemas.microsoft.com/office/drawing/2014/main" id="{A38E4A5B-B8D5-B248-878B-9F3E07EEB05D}"/>
                  </a:ext>
                </a:extLst>
              </p:cNvPr>
              <p:cNvCxnSpPr>
                <a:cxnSpLocks noChangeShapeType="1"/>
              </p:cNvCxnSpPr>
              <p:nvPr/>
            </p:nvCxnSpPr>
            <p:spPr bwMode="auto">
              <a:xfrm flipV="1">
                <a:off x="3070" y="3786"/>
                <a:ext cx="5322" cy="9"/>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14" name="AutoShape 176">
                <a:extLst>
                  <a:ext uri="{FF2B5EF4-FFF2-40B4-BE49-F238E27FC236}">
                    <a16:creationId xmlns:a16="http://schemas.microsoft.com/office/drawing/2014/main" id="{9EA80130-071B-2F44-BF61-65E277C06A94}"/>
                  </a:ext>
                </a:extLst>
              </p:cNvPr>
              <p:cNvCxnSpPr>
                <a:cxnSpLocks noChangeShapeType="1"/>
              </p:cNvCxnSpPr>
              <p:nvPr/>
            </p:nvCxnSpPr>
            <p:spPr bwMode="auto">
              <a:xfrm>
                <a:off x="3085" y="3786"/>
                <a:ext cx="5489" cy="145"/>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5" name="AutoShape 176">
                <a:extLst>
                  <a:ext uri="{FF2B5EF4-FFF2-40B4-BE49-F238E27FC236}">
                    <a16:creationId xmlns:a16="http://schemas.microsoft.com/office/drawing/2014/main" id="{A2F6EE85-3EFE-9E40-B992-42CDF5A306F9}"/>
                  </a:ext>
                </a:extLst>
              </p:cNvPr>
              <p:cNvCxnSpPr>
                <a:cxnSpLocks noChangeShapeType="1"/>
              </p:cNvCxnSpPr>
              <p:nvPr/>
            </p:nvCxnSpPr>
            <p:spPr bwMode="auto">
              <a:xfrm>
                <a:off x="3100" y="3786"/>
                <a:ext cx="4473" cy="1327"/>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6" name="AutoShape 176">
                <a:extLst>
                  <a:ext uri="{FF2B5EF4-FFF2-40B4-BE49-F238E27FC236}">
                    <a16:creationId xmlns:a16="http://schemas.microsoft.com/office/drawing/2014/main" id="{4964261C-2D51-7441-980F-C95A122F0B0B}"/>
                  </a:ext>
                </a:extLst>
              </p:cNvPr>
              <p:cNvCxnSpPr>
                <a:cxnSpLocks noChangeShapeType="1"/>
              </p:cNvCxnSpPr>
              <p:nvPr/>
            </p:nvCxnSpPr>
            <p:spPr bwMode="auto">
              <a:xfrm flipV="1">
                <a:off x="3115" y="3517"/>
                <a:ext cx="5095" cy="269"/>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7" name="AutoShape 176">
                <a:extLst>
                  <a:ext uri="{FF2B5EF4-FFF2-40B4-BE49-F238E27FC236}">
                    <a16:creationId xmlns:a16="http://schemas.microsoft.com/office/drawing/2014/main" id="{61EEF27B-DDFB-B440-A4FD-0337F292F6B2}"/>
                  </a:ext>
                </a:extLst>
              </p:cNvPr>
              <p:cNvCxnSpPr>
                <a:cxnSpLocks noChangeShapeType="1"/>
              </p:cNvCxnSpPr>
              <p:nvPr/>
            </p:nvCxnSpPr>
            <p:spPr bwMode="auto">
              <a:xfrm flipV="1">
                <a:off x="3085" y="3248"/>
                <a:ext cx="5140" cy="538"/>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18" name="AutoShape 176">
                <a:extLst>
                  <a:ext uri="{FF2B5EF4-FFF2-40B4-BE49-F238E27FC236}">
                    <a16:creationId xmlns:a16="http://schemas.microsoft.com/office/drawing/2014/main" id="{2488AF84-3E3D-2140-8543-798889DF4259}"/>
                  </a:ext>
                </a:extLst>
              </p:cNvPr>
              <p:cNvCxnSpPr>
                <a:cxnSpLocks noChangeShapeType="1"/>
              </p:cNvCxnSpPr>
              <p:nvPr/>
            </p:nvCxnSpPr>
            <p:spPr bwMode="auto">
              <a:xfrm flipV="1">
                <a:off x="3085" y="2979"/>
                <a:ext cx="5110" cy="816"/>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19" name="AutoShape 176">
                <a:extLst>
                  <a:ext uri="{FF2B5EF4-FFF2-40B4-BE49-F238E27FC236}">
                    <a16:creationId xmlns:a16="http://schemas.microsoft.com/office/drawing/2014/main" id="{FF29D964-343A-6342-9BAF-5999E64EC6A5}"/>
                  </a:ext>
                </a:extLst>
              </p:cNvPr>
              <p:cNvCxnSpPr>
                <a:cxnSpLocks noChangeShapeType="1"/>
              </p:cNvCxnSpPr>
              <p:nvPr/>
            </p:nvCxnSpPr>
            <p:spPr bwMode="auto">
              <a:xfrm flipV="1">
                <a:off x="3085" y="2710"/>
                <a:ext cx="5110" cy="1085"/>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0" name="AutoShape 176">
                <a:extLst>
                  <a:ext uri="{FF2B5EF4-FFF2-40B4-BE49-F238E27FC236}">
                    <a16:creationId xmlns:a16="http://schemas.microsoft.com/office/drawing/2014/main" id="{A29C2B0C-0090-1C4D-96E3-61E83D7BD938}"/>
                  </a:ext>
                </a:extLst>
              </p:cNvPr>
              <p:cNvCxnSpPr>
                <a:cxnSpLocks noChangeShapeType="1"/>
              </p:cNvCxnSpPr>
              <p:nvPr/>
            </p:nvCxnSpPr>
            <p:spPr bwMode="auto">
              <a:xfrm flipV="1">
                <a:off x="3085" y="2441"/>
                <a:ext cx="5110" cy="1357"/>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21" name="AutoShape 176">
                <a:extLst>
                  <a:ext uri="{FF2B5EF4-FFF2-40B4-BE49-F238E27FC236}">
                    <a16:creationId xmlns:a16="http://schemas.microsoft.com/office/drawing/2014/main" id="{945EC7A5-0604-624F-8151-B5EBB39A1F66}"/>
                  </a:ext>
                </a:extLst>
              </p:cNvPr>
              <p:cNvCxnSpPr>
                <a:cxnSpLocks noChangeShapeType="1"/>
              </p:cNvCxnSpPr>
              <p:nvPr/>
            </p:nvCxnSpPr>
            <p:spPr bwMode="auto">
              <a:xfrm flipV="1">
                <a:off x="3085" y="2172"/>
                <a:ext cx="5110" cy="1626"/>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2" name="AutoShape 176">
                <a:extLst>
                  <a:ext uri="{FF2B5EF4-FFF2-40B4-BE49-F238E27FC236}">
                    <a16:creationId xmlns:a16="http://schemas.microsoft.com/office/drawing/2014/main" id="{C107ACED-DABC-AA45-8E44-9B6BD7AA5E97}"/>
                  </a:ext>
                </a:extLst>
              </p:cNvPr>
              <p:cNvCxnSpPr>
                <a:cxnSpLocks noChangeShapeType="1"/>
              </p:cNvCxnSpPr>
              <p:nvPr/>
            </p:nvCxnSpPr>
            <p:spPr bwMode="auto">
              <a:xfrm flipV="1">
                <a:off x="3085" y="3024"/>
                <a:ext cx="1664" cy="774"/>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3" name="AutoShape 176">
                <a:extLst>
                  <a:ext uri="{FF2B5EF4-FFF2-40B4-BE49-F238E27FC236}">
                    <a16:creationId xmlns:a16="http://schemas.microsoft.com/office/drawing/2014/main" id="{82CEC188-8B00-DA43-8626-1A59C1DB2894}"/>
                  </a:ext>
                </a:extLst>
              </p:cNvPr>
              <p:cNvCxnSpPr>
                <a:cxnSpLocks noChangeShapeType="1"/>
              </p:cNvCxnSpPr>
              <p:nvPr/>
            </p:nvCxnSpPr>
            <p:spPr bwMode="auto">
              <a:xfrm>
                <a:off x="3085" y="3795"/>
                <a:ext cx="5140" cy="230"/>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24" name="AutoShape 176">
                <a:extLst>
                  <a:ext uri="{FF2B5EF4-FFF2-40B4-BE49-F238E27FC236}">
                    <a16:creationId xmlns:a16="http://schemas.microsoft.com/office/drawing/2014/main" id="{D8408BCA-9CD0-0A4E-B2A9-874A826BDEDE}"/>
                  </a:ext>
                </a:extLst>
              </p:cNvPr>
              <p:cNvCxnSpPr>
                <a:cxnSpLocks noChangeShapeType="1"/>
              </p:cNvCxnSpPr>
              <p:nvPr/>
            </p:nvCxnSpPr>
            <p:spPr bwMode="auto">
              <a:xfrm>
                <a:off x="3085" y="3786"/>
                <a:ext cx="1664" cy="861"/>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5" name="AutoShape 176">
                <a:extLst>
                  <a:ext uri="{FF2B5EF4-FFF2-40B4-BE49-F238E27FC236}">
                    <a16:creationId xmlns:a16="http://schemas.microsoft.com/office/drawing/2014/main" id="{3CBC94C0-C779-8040-A963-E91218462ECF}"/>
                  </a:ext>
                </a:extLst>
              </p:cNvPr>
              <p:cNvCxnSpPr>
                <a:cxnSpLocks noChangeShapeType="1"/>
              </p:cNvCxnSpPr>
              <p:nvPr/>
            </p:nvCxnSpPr>
            <p:spPr bwMode="auto">
              <a:xfrm>
                <a:off x="3085" y="3777"/>
                <a:ext cx="4925" cy="1191"/>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26" name="AutoShape 176">
                <a:extLst>
                  <a:ext uri="{FF2B5EF4-FFF2-40B4-BE49-F238E27FC236}">
                    <a16:creationId xmlns:a16="http://schemas.microsoft.com/office/drawing/2014/main" id="{85418E0F-9DC9-5C42-90F4-852BAEA84D6F}"/>
                  </a:ext>
                </a:extLst>
              </p:cNvPr>
              <p:cNvCxnSpPr>
                <a:cxnSpLocks noChangeShapeType="1"/>
              </p:cNvCxnSpPr>
              <p:nvPr/>
            </p:nvCxnSpPr>
            <p:spPr bwMode="auto">
              <a:xfrm>
                <a:off x="3085" y="3768"/>
                <a:ext cx="4925" cy="402"/>
              </a:xfrm>
              <a:prstGeom prst="straightConnector1">
                <a:avLst/>
              </a:prstGeom>
              <a:noFill/>
              <a:ln w="9525">
                <a:solidFill>
                  <a:srgbClr val="000090"/>
                </a:solidFill>
                <a:prstDash val="dash"/>
                <a:round/>
                <a:headEnd/>
                <a:tailEnd type="arrow" w="sm" len="sm"/>
              </a:ln>
              <a:extLst>
                <a:ext uri="{909E8E84-426E-40DD-AFC4-6F175D3DCCD1}">
                  <a14:hiddenFill xmlns:a14="http://schemas.microsoft.com/office/drawing/2010/main">
                    <a:noFill/>
                  </a14:hiddenFill>
                </a:ext>
              </a:extLst>
            </p:spPr>
          </p:cxnSp>
          <p:cxnSp>
            <p:nvCxnSpPr>
              <p:cNvPr id="169027" name="AutoShape 176">
                <a:extLst>
                  <a:ext uri="{FF2B5EF4-FFF2-40B4-BE49-F238E27FC236}">
                    <a16:creationId xmlns:a16="http://schemas.microsoft.com/office/drawing/2014/main" id="{E800E080-FDE6-F042-869C-B1AD5D7334CB}"/>
                  </a:ext>
                </a:extLst>
              </p:cNvPr>
              <p:cNvCxnSpPr>
                <a:cxnSpLocks noChangeShapeType="1"/>
              </p:cNvCxnSpPr>
              <p:nvPr/>
            </p:nvCxnSpPr>
            <p:spPr bwMode="auto">
              <a:xfrm>
                <a:off x="3085" y="3786"/>
                <a:ext cx="1573" cy="696"/>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8" name="AutoShape 176">
                <a:extLst>
                  <a:ext uri="{FF2B5EF4-FFF2-40B4-BE49-F238E27FC236}">
                    <a16:creationId xmlns:a16="http://schemas.microsoft.com/office/drawing/2014/main" id="{203B466D-5779-D648-8A5E-B702C1FDFA53}"/>
                  </a:ext>
                </a:extLst>
              </p:cNvPr>
              <p:cNvCxnSpPr>
                <a:cxnSpLocks noChangeShapeType="1"/>
              </p:cNvCxnSpPr>
              <p:nvPr/>
            </p:nvCxnSpPr>
            <p:spPr bwMode="auto">
              <a:xfrm rot="16200000" flipH="1">
                <a:off x="3159" y="3712"/>
                <a:ext cx="696" cy="845"/>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29" name="AutoShape 176">
                <a:extLst>
                  <a:ext uri="{FF2B5EF4-FFF2-40B4-BE49-F238E27FC236}">
                    <a16:creationId xmlns:a16="http://schemas.microsoft.com/office/drawing/2014/main" id="{F0B6E66A-8E01-7F45-A656-887B89106173}"/>
                  </a:ext>
                </a:extLst>
              </p:cNvPr>
              <p:cNvCxnSpPr>
                <a:cxnSpLocks noChangeShapeType="1"/>
              </p:cNvCxnSpPr>
              <p:nvPr/>
            </p:nvCxnSpPr>
            <p:spPr bwMode="auto">
              <a:xfrm rot="5400000" flipH="1" flipV="1">
                <a:off x="3052" y="3266"/>
                <a:ext cx="550" cy="515"/>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30" name="AutoShape 176">
                <a:extLst>
                  <a:ext uri="{FF2B5EF4-FFF2-40B4-BE49-F238E27FC236}">
                    <a16:creationId xmlns:a16="http://schemas.microsoft.com/office/drawing/2014/main" id="{C8BFBCF3-9D5D-5D4B-A991-831979A40F14}"/>
                  </a:ext>
                </a:extLst>
              </p:cNvPr>
              <p:cNvCxnSpPr>
                <a:cxnSpLocks noChangeShapeType="1"/>
              </p:cNvCxnSpPr>
              <p:nvPr/>
            </p:nvCxnSpPr>
            <p:spPr bwMode="auto">
              <a:xfrm flipV="1">
                <a:off x="3085" y="3248"/>
                <a:ext cx="754" cy="538"/>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31" name="AutoShape 176">
                <a:extLst>
                  <a:ext uri="{FF2B5EF4-FFF2-40B4-BE49-F238E27FC236}">
                    <a16:creationId xmlns:a16="http://schemas.microsoft.com/office/drawing/2014/main" id="{03DEDDDC-0777-8646-A8D9-C417BB0EB75A}"/>
                  </a:ext>
                </a:extLst>
              </p:cNvPr>
              <p:cNvCxnSpPr>
                <a:cxnSpLocks noChangeShapeType="1"/>
              </p:cNvCxnSpPr>
              <p:nvPr/>
            </p:nvCxnSpPr>
            <p:spPr bwMode="auto">
              <a:xfrm flipV="1">
                <a:off x="3085" y="3248"/>
                <a:ext cx="936" cy="547"/>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cxnSp>
            <p:nvCxnSpPr>
              <p:cNvPr id="169032" name="AutoShape 176">
                <a:extLst>
                  <a:ext uri="{FF2B5EF4-FFF2-40B4-BE49-F238E27FC236}">
                    <a16:creationId xmlns:a16="http://schemas.microsoft.com/office/drawing/2014/main" id="{2FFF718E-0985-8343-AA82-F5BA8983ED85}"/>
                  </a:ext>
                </a:extLst>
              </p:cNvPr>
              <p:cNvCxnSpPr>
                <a:cxnSpLocks noChangeShapeType="1"/>
              </p:cNvCxnSpPr>
              <p:nvPr/>
            </p:nvCxnSpPr>
            <p:spPr bwMode="auto">
              <a:xfrm>
                <a:off x="3084" y="3795"/>
                <a:ext cx="4853" cy="688"/>
              </a:xfrm>
              <a:prstGeom prst="straightConnector1">
                <a:avLst/>
              </a:prstGeom>
              <a:noFill/>
              <a:ln w="9525">
                <a:solidFill>
                  <a:srgbClr val="FFFF00"/>
                </a:solidFill>
                <a:prstDash val="dash"/>
                <a:round/>
                <a:headEnd/>
                <a:tailEnd type="arrow" w="sm" len="sm"/>
              </a:ln>
              <a:extLst>
                <a:ext uri="{909E8E84-426E-40DD-AFC4-6F175D3DCCD1}">
                  <a14:hiddenFill xmlns:a14="http://schemas.microsoft.com/office/drawing/2010/main">
                    <a:noFill/>
                  </a14:hiddenFill>
                </a:ext>
              </a:extLst>
            </p:spPr>
          </p:cxnSp>
          <p:cxnSp>
            <p:nvCxnSpPr>
              <p:cNvPr id="169033" name="AutoShape 176">
                <a:extLst>
                  <a:ext uri="{FF2B5EF4-FFF2-40B4-BE49-F238E27FC236}">
                    <a16:creationId xmlns:a16="http://schemas.microsoft.com/office/drawing/2014/main" id="{C3BD2762-2206-9B48-91C2-02D31F703864}"/>
                  </a:ext>
                </a:extLst>
              </p:cNvPr>
              <p:cNvCxnSpPr>
                <a:cxnSpLocks noChangeShapeType="1"/>
              </p:cNvCxnSpPr>
              <p:nvPr/>
            </p:nvCxnSpPr>
            <p:spPr bwMode="auto">
              <a:xfrm>
                <a:off x="3083" y="3813"/>
                <a:ext cx="5491" cy="574"/>
              </a:xfrm>
              <a:prstGeom prst="straightConnector1">
                <a:avLst/>
              </a:prstGeom>
              <a:noFill/>
              <a:ln w="9525">
                <a:solidFill>
                  <a:srgbClr val="008000"/>
                </a:solidFill>
                <a:prstDash val="dash"/>
                <a:round/>
                <a:headEnd/>
                <a:tailEnd type="arrow" w="sm" len="sm"/>
              </a:ln>
              <a:extLst>
                <a:ext uri="{909E8E84-426E-40DD-AFC4-6F175D3DCCD1}">
                  <a14:hiddenFill xmlns:a14="http://schemas.microsoft.com/office/drawing/2010/main">
                    <a:noFill/>
                  </a14:hiddenFill>
                </a:ext>
              </a:extLst>
            </p:spPr>
          </p:cxnSp>
          <p:cxnSp>
            <p:nvCxnSpPr>
              <p:cNvPr id="169034" name="AutoShape 176">
                <a:extLst>
                  <a:ext uri="{FF2B5EF4-FFF2-40B4-BE49-F238E27FC236}">
                    <a16:creationId xmlns:a16="http://schemas.microsoft.com/office/drawing/2014/main" id="{5D59314E-4BAA-A84E-B4CE-D7E4E478108C}"/>
                  </a:ext>
                </a:extLst>
              </p:cNvPr>
              <p:cNvCxnSpPr>
                <a:cxnSpLocks noChangeShapeType="1"/>
              </p:cNvCxnSpPr>
              <p:nvPr/>
            </p:nvCxnSpPr>
            <p:spPr bwMode="auto">
              <a:xfrm>
                <a:off x="3082" y="3831"/>
                <a:ext cx="4928" cy="919"/>
              </a:xfrm>
              <a:prstGeom prst="straightConnector1">
                <a:avLst/>
              </a:prstGeom>
              <a:noFill/>
              <a:ln w="9525">
                <a:solidFill>
                  <a:srgbClr val="FF0000"/>
                </a:solidFill>
                <a:prstDash val="dash"/>
                <a:round/>
                <a:headEnd/>
                <a:tailEnd type="arrow" w="sm" len="sm"/>
              </a:ln>
              <a:extLst>
                <a:ext uri="{909E8E84-426E-40DD-AFC4-6F175D3DCCD1}">
                  <a14:hiddenFill xmlns:a14="http://schemas.microsoft.com/office/drawing/2010/main">
                    <a:noFill/>
                  </a14:hiddenFill>
                </a:ext>
              </a:extLst>
            </p:spPr>
          </p:cxnSp>
        </p:grpSp>
        <p:sp>
          <p:nvSpPr>
            <p:cNvPr id="169009" name="Text Box 168">
              <a:extLst>
                <a:ext uri="{FF2B5EF4-FFF2-40B4-BE49-F238E27FC236}">
                  <a16:creationId xmlns:a16="http://schemas.microsoft.com/office/drawing/2014/main" id="{2342E97C-D66C-874F-8158-5315FCF743BB}"/>
                </a:ext>
              </a:extLst>
            </p:cNvPr>
            <p:cNvSpPr txBox="1">
              <a:spLocks noChangeArrowheads="1"/>
            </p:cNvSpPr>
            <p:nvPr/>
          </p:nvSpPr>
          <p:spPr bwMode="auto">
            <a:xfrm>
              <a:off x="990" y="3506"/>
              <a:ext cx="1099" cy="234"/>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重离子束</a:t>
              </a:r>
              <a:endParaRPr lang="zh-CN" altLang="zh-CN" sz="1600">
                <a:cs typeface="Arial" panose="020B0604020202020204" pitchFamily="34" charset="0"/>
              </a:endParaRPr>
            </a:p>
          </p:txBody>
        </p:sp>
      </p:grpSp>
      <p:cxnSp>
        <p:nvCxnSpPr>
          <p:cNvPr id="59" name="Straight Connector 58">
            <a:extLst>
              <a:ext uri="{FF2B5EF4-FFF2-40B4-BE49-F238E27FC236}">
                <a16:creationId xmlns:a16="http://schemas.microsoft.com/office/drawing/2014/main" id="{EFFEB322-72ED-B549-A4CF-F7101E6C6129}"/>
              </a:ext>
            </a:extLst>
          </p:cNvPr>
          <p:cNvCxnSpPr/>
          <p:nvPr/>
        </p:nvCxnSpPr>
        <p:spPr>
          <a:xfrm rot="16200000" flipH="1">
            <a:off x="2431257" y="2774156"/>
            <a:ext cx="698500" cy="341313"/>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sp>
        <p:nvSpPr>
          <p:cNvPr id="168966" name="Text Box 148">
            <a:extLst>
              <a:ext uri="{FF2B5EF4-FFF2-40B4-BE49-F238E27FC236}">
                <a16:creationId xmlns:a16="http://schemas.microsoft.com/office/drawing/2014/main" id="{1E170E0C-7FAB-954F-976D-E7C652213DC8}"/>
              </a:ext>
            </a:extLst>
          </p:cNvPr>
          <p:cNvSpPr txBox="1">
            <a:spLocks noChangeArrowheads="1"/>
          </p:cNvSpPr>
          <p:nvPr/>
        </p:nvSpPr>
        <p:spPr bwMode="auto">
          <a:xfrm>
            <a:off x="7245350" y="2876550"/>
            <a:ext cx="1289050" cy="246063"/>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零度角量能器</a:t>
            </a:r>
            <a:endParaRPr lang="zh-CN" altLang="zh-CN" sz="1600">
              <a:cs typeface="Arial" panose="020B0604020202020204" pitchFamily="34" charset="0"/>
            </a:endParaRPr>
          </a:p>
        </p:txBody>
      </p:sp>
      <p:sp>
        <p:nvSpPr>
          <p:cNvPr id="133" name="Rectangle 160">
            <a:extLst>
              <a:ext uri="{FF2B5EF4-FFF2-40B4-BE49-F238E27FC236}">
                <a16:creationId xmlns:a16="http://schemas.microsoft.com/office/drawing/2014/main" id="{F430D18E-F524-0144-B8B1-89C081266CFC}"/>
              </a:ext>
            </a:extLst>
          </p:cNvPr>
          <p:cNvSpPr>
            <a:spLocks noChangeArrowheads="1"/>
          </p:cNvSpPr>
          <p:nvPr/>
        </p:nvSpPr>
        <p:spPr bwMode="auto">
          <a:xfrm>
            <a:off x="7435850" y="3194050"/>
            <a:ext cx="488950" cy="347663"/>
          </a:xfrm>
          <a:prstGeom prst="rect">
            <a:avLst/>
          </a:prstGeom>
          <a:solidFill>
            <a:schemeClr val="accent6">
              <a:lumMod val="75000"/>
            </a:schemeClr>
          </a:solidFill>
          <a:ln w="9525">
            <a:solidFill>
              <a:schemeClr val="tx1">
                <a:alpha val="47000"/>
              </a:schemeClr>
            </a:solidFill>
            <a:miter lim="800000"/>
            <a:headEnd/>
            <a:tailEnd/>
          </a:ln>
        </p:spPr>
        <p:txBody>
          <a:bodyPr/>
          <a:lstStyle/>
          <a:p>
            <a:pPr eaLnBrk="1" hangingPunct="1">
              <a:spcBef>
                <a:spcPct val="20000"/>
              </a:spcBef>
              <a:buFontTx/>
              <a:buChar char="•"/>
              <a:defRPr/>
            </a:pPr>
            <a:endParaRPr lang="zh-CN" altLang="en-US" sz="2000"/>
          </a:p>
        </p:txBody>
      </p:sp>
      <p:grpSp>
        <p:nvGrpSpPr>
          <p:cNvPr id="168968" name="Group 84">
            <a:extLst>
              <a:ext uri="{FF2B5EF4-FFF2-40B4-BE49-F238E27FC236}">
                <a16:creationId xmlns:a16="http://schemas.microsoft.com/office/drawing/2014/main" id="{79CD8398-5F82-CB48-8818-FB50A2679A57}"/>
              </a:ext>
            </a:extLst>
          </p:cNvPr>
          <p:cNvGrpSpPr>
            <a:grpSpLocks/>
          </p:cNvGrpSpPr>
          <p:nvPr/>
        </p:nvGrpSpPr>
        <p:grpSpPr bwMode="auto">
          <a:xfrm>
            <a:off x="2989263" y="1416050"/>
            <a:ext cx="1870075" cy="3530600"/>
            <a:chOff x="2988696" y="1621680"/>
            <a:chExt cx="1869892" cy="3530040"/>
          </a:xfrm>
        </p:grpSpPr>
        <p:sp>
          <p:nvSpPr>
            <p:cNvPr id="169004" name="Text Box 145">
              <a:extLst>
                <a:ext uri="{FF2B5EF4-FFF2-40B4-BE49-F238E27FC236}">
                  <a16:creationId xmlns:a16="http://schemas.microsoft.com/office/drawing/2014/main" id="{5B7C9E34-C95B-D34E-B048-156A749E3444}"/>
                </a:ext>
              </a:extLst>
            </p:cNvPr>
            <p:cNvSpPr txBox="1">
              <a:spLocks noChangeArrowheads="1"/>
            </p:cNvSpPr>
            <p:nvPr/>
          </p:nvSpPr>
          <p:spPr bwMode="auto">
            <a:xfrm>
              <a:off x="3256421" y="1621680"/>
              <a:ext cx="1525196"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超导二极磁铁</a:t>
              </a:r>
              <a:endParaRPr lang="zh-CN" altLang="zh-CN" sz="1600">
                <a:cs typeface="Arial" panose="020B0604020202020204" pitchFamily="34" charset="0"/>
              </a:endParaRPr>
            </a:p>
          </p:txBody>
        </p:sp>
        <p:sp>
          <p:nvSpPr>
            <p:cNvPr id="169005" name="AutoShape 163">
              <a:extLst>
                <a:ext uri="{FF2B5EF4-FFF2-40B4-BE49-F238E27FC236}">
                  <a16:creationId xmlns:a16="http://schemas.microsoft.com/office/drawing/2014/main" id="{FDFDE14A-CCC0-6943-97CB-6E8416459C06}"/>
                </a:ext>
              </a:extLst>
            </p:cNvPr>
            <p:cNvSpPr>
              <a:spLocks noChangeArrowheads="1"/>
            </p:cNvSpPr>
            <p:nvPr/>
          </p:nvSpPr>
          <p:spPr bwMode="auto">
            <a:xfrm>
              <a:off x="2988696" y="1890555"/>
              <a:ext cx="1869892" cy="803475"/>
            </a:xfrm>
            <a:prstGeom prst="flowChartAlternateProcess">
              <a:avLst/>
            </a:prstGeom>
            <a:gradFill rotWithShape="0">
              <a:gsLst>
                <a:gs pos="0">
                  <a:srgbClr val="31859C"/>
                </a:gs>
                <a:gs pos="100000">
                  <a:srgbClr val="D6E7EB"/>
                </a:gs>
              </a:gsLst>
              <a:path path="shape">
                <a:fillToRect l="50000" t="50000" r="50000" b="50000"/>
              </a:path>
            </a:gra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6" name="AutoShape 164">
              <a:extLst>
                <a:ext uri="{FF2B5EF4-FFF2-40B4-BE49-F238E27FC236}">
                  <a16:creationId xmlns:a16="http://schemas.microsoft.com/office/drawing/2014/main" id="{B3284464-1845-F842-8B71-E4F3EB9B729E}"/>
                </a:ext>
              </a:extLst>
            </p:cNvPr>
            <p:cNvSpPr>
              <a:spLocks noChangeArrowheads="1"/>
            </p:cNvSpPr>
            <p:nvPr/>
          </p:nvSpPr>
          <p:spPr bwMode="auto">
            <a:xfrm>
              <a:off x="2988696" y="4348245"/>
              <a:ext cx="1869892" cy="803475"/>
            </a:xfrm>
            <a:prstGeom prst="flowChartAlternateProcess">
              <a:avLst/>
            </a:prstGeom>
            <a:gradFill rotWithShape="0">
              <a:gsLst>
                <a:gs pos="0">
                  <a:srgbClr val="31859C"/>
                </a:gs>
                <a:gs pos="100000">
                  <a:srgbClr val="D6E7EB"/>
                </a:gs>
              </a:gsLst>
              <a:path path="shape">
                <a:fillToRect l="50000" t="50000" r="50000" b="50000"/>
              </a:path>
            </a:gra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grpSp>
      <p:cxnSp>
        <p:nvCxnSpPr>
          <p:cNvPr id="168969" name="AutoShape 170">
            <a:extLst>
              <a:ext uri="{FF2B5EF4-FFF2-40B4-BE49-F238E27FC236}">
                <a16:creationId xmlns:a16="http://schemas.microsoft.com/office/drawing/2014/main" id="{BCC32DFD-4CA9-ED4F-B432-2C1A47E34DEB}"/>
              </a:ext>
            </a:extLst>
          </p:cNvPr>
          <p:cNvCxnSpPr>
            <a:cxnSpLocks noChangeShapeType="1"/>
          </p:cNvCxnSpPr>
          <p:nvPr/>
        </p:nvCxnSpPr>
        <p:spPr bwMode="auto">
          <a:xfrm rot="16200000" flipH="1">
            <a:off x="2815431" y="3510757"/>
            <a:ext cx="731837" cy="4191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0" name="AutoShape 172">
            <a:extLst>
              <a:ext uri="{FF2B5EF4-FFF2-40B4-BE49-F238E27FC236}">
                <a16:creationId xmlns:a16="http://schemas.microsoft.com/office/drawing/2014/main" id="{36794274-1D5D-F546-B4C8-4476A1098D31}"/>
              </a:ext>
            </a:extLst>
          </p:cNvPr>
          <p:cNvCxnSpPr>
            <a:cxnSpLocks noChangeShapeType="1"/>
          </p:cNvCxnSpPr>
          <p:nvPr/>
        </p:nvCxnSpPr>
        <p:spPr bwMode="auto">
          <a:xfrm flipV="1">
            <a:off x="1219200" y="3354388"/>
            <a:ext cx="6726238" cy="9525"/>
          </a:xfrm>
          <a:prstGeom prst="straightConnector1">
            <a:avLst/>
          </a:prstGeom>
          <a:noFill/>
          <a:ln w="9525">
            <a:solidFill>
              <a:srgbClr val="000000"/>
            </a:solidFill>
            <a:prstDash val="lgDashDot"/>
            <a:round/>
            <a:headEnd/>
            <a:tailEnd/>
          </a:ln>
          <a:extLst>
            <a:ext uri="{909E8E84-426E-40DD-AFC4-6F175D3DCCD1}">
              <a14:hiddenFill xmlns:a14="http://schemas.microsoft.com/office/drawing/2010/main">
                <a:noFill/>
              </a14:hiddenFill>
            </a:ext>
          </a:extLst>
        </p:spPr>
      </p:cxnSp>
      <p:sp>
        <p:nvSpPr>
          <p:cNvPr id="155" name="AutoShape 174">
            <a:extLst>
              <a:ext uri="{FF2B5EF4-FFF2-40B4-BE49-F238E27FC236}">
                <a16:creationId xmlns:a16="http://schemas.microsoft.com/office/drawing/2014/main" id="{CB83384C-57D5-0544-851B-57BA17FE9BC7}"/>
              </a:ext>
            </a:extLst>
          </p:cNvPr>
          <p:cNvSpPr>
            <a:spLocks noChangeArrowheads="1"/>
          </p:cNvSpPr>
          <p:nvPr/>
        </p:nvSpPr>
        <p:spPr bwMode="auto">
          <a:xfrm>
            <a:off x="2286000" y="3290888"/>
            <a:ext cx="228600" cy="139700"/>
          </a:xfrm>
          <a:prstGeom prst="roundRect">
            <a:avLst>
              <a:gd name="adj" fmla="val 16667"/>
            </a:avLst>
          </a:prstGeom>
          <a:solidFill>
            <a:schemeClr val="tx2">
              <a:lumMod val="60000"/>
              <a:lumOff val="40000"/>
              <a:alpha val="37000"/>
            </a:schemeClr>
          </a:solidFill>
          <a:ln w="38100" cap="flat" cmpd="dbl" algn="ctr">
            <a:solidFill>
              <a:schemeClr val="tx2">
                <a:lumMod val="60000"/>
                <a:lumOff val="40000"/>
              </a:schemeClr>
            </a:solidFill>
            <a:prstDash val="solid"/>
            <a:round/>
            <a:headEnd type="none" w="med" len="med"/>
            <a:tailEnd type="none" w="med" len="med"/>
          </a:ln>
        </p:spPr>
        <p:txBody>
          <a:bodyPr/>
          <a:lstStyle/>
          <a:p>
            <a:pPr eaLnBrk="1" hangingPunct="1">
              <a:spcBef>
                <a:spcPct val="20000"/>
              </a:spcBef>
              <a:buFontTx/>
              <a:buChar char="•"/>
              <a:defRPr/>
            </a:pPr>
            <a:endParaRPr lang="zh-CN" altLang="en-US" sz="2000"/>
          </a:p>
        </p:txBody>
      </p:sp>
      <p:cxnSp>
        <p:nvCxnSpPr>
          <p:cNvPr id="168972" name="AutoShape 175">
            <a:extLst>
              <a:ext uri="{FF2B5EF4-FFF2-40B4-BE49-F238E27FC236}">
                <a16:creationId xmlns:a16="http://schemas.microsoft.com/office/drawing/2014/main" id="{9AAD9925-A50B-974C-837D-9813F91CF6FC}"/>
              </a:ext>
            </a:extLst>
          </p:cNvPr>
          <p:cNvCxnSpPr>
            <a:cxnSpLocks noChangeShapeType="1"/>
          </p:cNvCxnSpPr>
          <p:nvPr/>
        </p:nvCxnSpPr>
        <p:spPr bwMode="auto">
          <a:xfrm>
            <a:off x="2959100" y="3354388"/>
            <a:ext cx="4133850" cy="169862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3" name="AutoShape 176">
            <a:extLst>
              <a:ext uri="{FF2B5EF4-FFF2-40B4-BE49-F238E27FC236}">
                <a16:creationId xmlns:a16="http://schemas.microsoft.com/office/drawing/2014/main" id="{ABD22CCA-9539-1A46-9C5D-63675BEF9E1A}"/>
              </a:ext>
            </a:extLst>
          </p:cNvPr>
          <p:cNvCxnSpPr>
            <a:cxnSpLocks noChangeShapeType="1"/>
          </p:cNvCxnSpPr>
          <p:nvPr/>
        </p:nvCxnSpPr>
        <p:spPr bwMode="auto">
          <a:xfrm flipV="1">
            <a:off x="2959100" y="1617663"/>
            <a:ext cx="4133850" cy="1736725"/>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cxnSp>
        <p:nvCxnSpPr>
          <p:cNvPr id="168974" name="AutoShape 177">
            <a:extLst>
              <a:ext uri="{FF2B5EF4-FFF2-40B4-BE49-F238E27FC236}">
                <a16:creationId xmlns:a16="http://schemas.microsoft.com/office/drawing/2014/main" id="{A529CE27-60B9-F94A-8174-75058E3E6FC4}"/>
              </a:ext>
            </a:extLst>
          </p:cNvPr>
          <p:cNvCxnSpPr>
            <a:cxnSpLocks noChangeShapeType="1"/>
          </p:cNvCxnSpPr>
          <p:nvPr/>
        </p:nvCxnSpPr>
        <p:spPr bwMode="auto">
          <a:xfrm rot="5400000" flipH="1" flipV="1">
            <a:off x="2769393" y="2732882"/>
            <a:ext cx="811213" cy="431800"/>
          </a:xfrm>
          <a:prstGeom prst="straightConnector1">
            <a:avLst/>
          </a:prstGeom>
          <a:noFill/>
          <a:ln w="9525">
            <a:solidFill>
              <a:srgbClr val="FFFF00"/>
            </a:solidFill>
            <a:prstDash val="dash"/>
            <a:round/>
            <a:headEnd/>
            <a:tailEnd/>
          </a:ln>
          <a:extLst>
            <a:ext uri="{909E8E84-426E-40DD-AFC4-6F175D3DCCD1}">
              <a14:hiddenFill xmlns:a14="http://schemas.microsoft.com/office/drawing/2010/main">
                <a:noFill/>
              </a14:hiddenFill>
            </a:ext>
          </a:extLst>
        </p:spPr>
      </p:cxnSp>
      <p:sp>
        <p:nvSpPr>
          <p:cNvPr id="168975" name="Text Box 168">
            <a:extLst>
              <a:ext uri="{FF2B5EF4-FFF2-40B4-BE49-F238E27FC236}">
                <a16:creationId xmlns:a16="http://schemas.microsoft.com/office/drawing/2014/main" id="{872C7DDF-B0EE-6542-86DA-D2EED73C6BF9}"/>
              </a:ext>
            </a:extLst>
          </p:cNvPr>
          <p:cNvSpPr txBox="1">
            <a:spLocks noChangeArrowheads="1"/>
          </p:cNvSpPr>
          <p:nvPr/>
        </p:nvSpPr>
        <p:spPr bwMode="auto">
          <a:xfrm>
            <a:off x="1219200" y="1927225"/>
            <a:ext cx="1071563" cy="492125"/>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t>微像素</a:t>
            </a:r>
            <a:endParaRPr lang="en-US" altLang="zh-CN" sz="1600"/>
          </a:p>
          <a:p>
            <a:pPr algn="just" eaLnBrk="1" hangingPunct="1">
              <a:spcBef>
                <a:spcPct val="0"/>
              </a:spcBef>
            </a:pPr>
            <a:r>
              <a:rPr lang="zh-CN" altLang="en-US" sz="1600"/>
              <a:t>定位探测器</a:t>
            </a:r>
            <a:r>
              <a:rPr lang="en-US" altLang="zh-CN" sz="1600"/>
              <a:t> </a:t>
            </a:r>
            <a:endParaRPr lang="zh-CN" altLang="zh-CN" sz="1600">
              <a:cs typeface="Arial" panose="020B0604020202020204" pitchFamily="34" charset="0"/>
            </a:endParaRPr>
          </a:p>
        </p:txBody>
      </p:sp>
      <p:cxnSp>
        <p:nvCxnSpPr>
          <p:cNvPr id="176" name="Straight Connector 175">
            <a:extLst>
              <a:ext uri="{FF2B5EF4-FFF2-40B4-BE49-F238E27FC236}">
                <a16:creationId xmlns:a16="http://schemas.microsoft.com/office/drawing/2014/main" id="{711ABD8D-6C3C-6747-A2D2-B31B64A301C6}"/>
              </a:ext>
            </a:extLst>
          </p:cNvPr>
          <p:cNvCxnSpPr/>
          <p:nvPr/>
        </p:nvCxnSpPr>
        <p:spPr>
          <a:xfrm rot="16200000" flipH="1">
            <a:off x="1642269" y="2532856"/>
            <a:ext cx="871538" cy="644525"/>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nvGrpSpPr>
          <p:cNvPr id="168977" name="Group 83">
            <a:extLst>
              <a:ext uri="{FF2B5EF4-FFF2-40B4-BE49-F238E27FC236}">
                <a16:creationId xmlns:a16="http://schemas.microsoft.com/office/drawing/2014/main" id="{04FFF4AF-5E8B-CC44-8996-35B93B0D7BD6}"/>
              </a:ext>
            </a:extLst>
          </p:cNvPr>
          <p:cNvGrpSpPr>
            <a:grpSpLocks/>
          </p:cNvGrpSpPr>
          <p:nvPr/>
        </p:nvGrpSpPr>
        <p:grpSpPr bwMode="auto">
          <a:xfrm>
            <a:off x="1447800" y="1674813"/>
            <a:ext cx="5173663" cy="2921000"/>
            <a:chOff x="1447604" y="1880052"/>
            <a:chExt cx="5173786" cy="2921342"/>
          </a:xfrm>
        </p:grpSpPr>
        <p:sp>
          <p:nvSpPr>
            <p:cNvPr id="168993" name="Text Box 146">
              <a:extLst>
                <a:ext uri="{FF2B5EF4-FFF2-40B4-BE49-F238E27FC236}">
                  <a16:creationId xmlns:a16="http://schemas.microsoft.com/office/drawing/2014/main" id="{8F6DD320-3B47-104E-8B4F-2FE20D739FB9}"/>
                </a:ext>
              </a:extLst>
            </p:cNvPr>
            <p:cNvSpPr txBox="1">
              <a:spLocks noChangeArrowheads="1"/>
            </p:cNvSpPr>
            <p:nvPr/>
          </p:nvSpPr>
          <p:spPr bwMode="auto">
            <a:xfrm>
              <a:off x="5333800" y="1880052"/>
              <a:ext cx="1287590"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600">
                  <a:cs typeface="Arial" panose="020B0604020202020204" pitchFamily="34" charset="0"/>
                </a:rPr>
                <a:t>多丝漂移室</a:t>
              </a:r>
              <a:endParaRPr lang="zh-CN" altLang="zh-CN" sz="1600">
                <a:cs typeface="Arial" panose="020B0604020202020204" pitchFamily="34" charset="0"/>
              </a:endParaRPr>
            </a:p>
          </p:txBody>
        </p:sp>
        <p:sp>
          <p:nvSpPr>
            <p:cNvPr id="168994" name="Text Box 147">
              <a:extLst>
                <a:ext uri="{FF2B5EF4-FFF2-40B4-BE49-F238E27FC236}">
                  <a16:creationId xmlns:a16="http://schemas.microsoft.com/office/drawing/2014/main" id="{32FF34AA-2CEA-2C42-A106-4A996C6DA2C2}"/>
                </a:ext>
              </a:extLst>
            </p:cNvPr>
            <p:cNvSpPr txBox="1">
              <a:spLocks noChangeArrowheads="1"/>
            </p:cNvSpPr>
            <p:nvPr/>
          </p:nvSpPr>
          <p:spPr bwMode="auto">
            <a:xfrm>
              <a:off x="1447604" y="4418615"/>
              <a:ext cx="1175480"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时间投影室</a:t>
              </a:r>
              <a:endParaRPr lang="zh-CN" altLang="zh-CN" sz="1600">
                <a:cs typeface="Arial" panose="020B0604020202020204" pitchFamily="34" charset="0"/>
              </a:endParaRPr>
            </a:p>
          </p:txBody>
        </p:sp>
        <p:grpSp>
          <p:nvGrpSpPr>
            <p:cNvPr id="168995" name="Group 82">
              <a:extLst>
                <a:ext uri="{FF2B5EF4-FFF2-40B4-BE49-F238E27FC236}">
                  <a16:creationId xmlns:a16="http://schemas.microsoft.com/office/drawing/2014/main" id="{69A39FCA-1B44-4C46-96AF-3C4523E2D217}"/>
                </a:ext>
              </a:extLst>
            </p:cNvPr>
            <p:cNvGrpSpPr>
              <a:grpSpLocks/>
            </p:cNvGrpSpPr>
            <p:nvPr/>
          </p:nvGrpSpPr>
          <p:grpSpPr bwMode="auto">
            <a:xfrm>
              <a:off x="3048003" y="2304843"/>
              <a:ext cx="2797821" cy="2496551"/>
              <a:chOff x="3048003" y="2304843"/>
              <a:chExt cx="2797821" cy="2496551"/>
            </a:xfrm>
          </p:grpSpPr>
          <p:sp>
            <p:nvSpPr>
              <p:cNvPr id="168997" name="Rectangle 150">
                <a:extLst>
                  <a:ext uri="{FF2B5EF4-FFF2-40B4-BE49-F238E27FC236}">
                    <a16:creationId xmlns:a16="http://schemas.microsoft.com/office/drawing/2014/main" id="{58E793F2-877C-C34D-9003-24E942ECC443}"/>
                  </a:ext>
                </a:extLst>
              </p:cNvPr>
              <p:cNvSpPr>
                <a:spLocks noChangeArrowheads="1"/>
              </p:cNvSpPr>
              <p:nvPr/>
            </p:nvSpPr>
            <p:spPr bwMode="auto">
              <a:xfrm>
                <a:off x="5381488" y="2562165"/>
                <a:ext cx="112947" cy="81502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98" name="Rectangle 151">
                <a:extLst>
                  <a:ext uri="{FF2B5EF4-FFF2-40B4-BE49-F238E27FC236}">
                    <a16:creationId xmlns:a16="http://schemas.microsoft.com/office/drawing/2014/main" id="{ED06AD79-F243-2E4F-9369-41190A55C7F4}"/>
                  </a:ext>
                </a:extLst>
              </p:cNvPr>
              <p:cNvSpPr>
                <a:spLocks noChangeArrowheads="1"/>
              </p:cNvSpPr>
              <p:nvPr/>
            </p:nvSpPr>
            <p:spPr bwMode="auto">
              <a:xfrm>
                <a:off x="5055198" y="2672446"/>
                <a:ext cx="112947" cy="720502"/>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99" name="Rectangle 152">
                <a:extLst>
                  <a:ext uri="{FF2B5EF4-FFF2-40B4-BE49-F238E27FC236}">
                    <a16:creationId xmlns:a16="http://schemas.microsoft.com/office/drawing/2014/main" id="{FF60686B-7DBC-9A48-A955-AF6C4B167B5B}"/>
                  </a:ext>
                </a:extLst>
              </p:cNvPr>
              <p:cNvSpPr>
                <a:spLocks noChangeArrowheads="1"/>
              </p:cNvSpPr>
              <p:nvPr/>
            </p:nvSpPr>
            <p:spPr bwMode="auto">
              <a:xfrm>
                <a:off x="5732877" y="2304843"/>
                <a:ext cx="112947" cy="106499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0" name="Rectangle 153">
                <a:extLst>
                  <a:ext uri="{FF2B5EF4-FFF2-40B4-BE49-F238E27FC236}">
                    <a16:creationId xmlns:a16="http://schemas.microsoft.com/office/drawing/2014/main" id="{CE654589-7E8C-4A4F-9375-809A4D41811A}"/>
                  </a:ext>
                </a:extLst>
              </p:cNvPr>
              <p:cNvSpPr>
                <a:spLocks noChangeArrowheads="1"/>
              </p:cNvSpPr>
              <p:nvPr/>
            </p:nvSpPr>
            <p:spPr bwMode="auto">
              <a:xfrm>
                <a:off x="5732877" y="3736395"/>
                <a:ext cx="112947" cy="106499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1" name="Rectangle 154">
                <a:extLst>
                  <a:ext uri="{FF2B5EF4-FFF2-40B4-BE49-F238E27FC236}">
                    <a16:creationId xmlns:a16="http://schemas.microsoft.com/office/drawing/2014/main" id="{837C278E-7F22-6548-B1FB-6DA1E159E7E2}"/>
                  </a:ext>
                </a:extLst>
              </p:cNvPr>
              <p:cNvSpPr>
                <a:spLocks noChangeArrowheads="1"/>
              </p:cNvSpPr>
              <p:nvPr/>
            </p:nvSpPr>
            <p:spPr bwMode="auto">
              <a:xfrm>
                <a:off x="5381488" y="3695433"/>
                <a:ext cx="112947" cy="815029"/>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9002" name="Rectangle 155">
                <a:extLst>
                  <a:ext uri="{FF2B5EF4-FFF2-40B4-BE49-F238E27FC236}">
                    <a16:creationId xmlns:a16="http://schemas.microsoft.com/office/drawing/2014/main" id="{495BEC96-7569-944D-90FD-20C9C586C865}"/>
                  </a:ext>
                </a:extLst>
              </p:cNvPr>
              <p:cNvSpPr>
                <a:spLocks noChangeArrowheads="1"/>
              </p:cNvSpPr>
              <p:nvPr/>
            </p:nvSpPr>
            <p:spPr bwMode="auto">
              <a:xfrm>
                <a:off x="5055198" y="3695433"/>
                <a:ext cx="112947" cy="717351"/>
              </a:xfrm>
              <a:prstGeom prst="rect">
                <a:avLst/>
              </a:prstGeom>
              <a:solidFill>
                <a:srgbClr val="00B05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27" name="Rounded Rectangle 126">
                <a:extLst>
                  <a:ext uri="{FF2B5EF4-FFF2-40B4-BE49-F238E27FC236}">
                    <a16:creationId xmlns:a16="http://schemas.microsoft.com/office/drawing/2014/main" id="{EC31F8AD-83BD-0645-981A-BBC2BB813833}"/>
                  </a:ext>
                </a:extLst>
              </p:cNvPr>
              <p:cNvSpPr/>
              <p:nvPr/>
            </p:nvSpPr>
            <p:spPr>
              <a:xfrm>
                <a:off x="3047842" y="2851716"/>
                <a:ext cx="1716129" cy="1340007"/>
              </a:xfrm>
              <a:prstGeom prst="roundRect">
                <a:avLst>
                  <a:gd name="adj" fmla="val 4666"/>
                </a:avLst>
              </a:prstGeom>
              <a:gradFill flip="none" rotWithShape="1">
                <a:gsLst>
                  <a:gs pos="0">
                    <a:schemeClr val="accent1">
                      <a:tint val="100000"/>
                      <a:shade val="100000"/>
                      <a:satMod val="130000"/>
                      <a:alpha val="38000"/>
                    </a:schemeClr>
                  </a:gs>
                  <a:gs pos="100000">
                    <a:schemeClr val="accent1">
                      <a:tint val="50000"/>
                      <a:shade val="100000"/>
                      <a:satMod val="350000"/>
                      <a:alpha val="38000"/>
                    </a:schemeClr>
                  </a:gs>
                </a:gsLst>
                <a:lin ang="16200000" scaled="0"/>
                <a:tileRect/>
              </a:gradFill>
              <a:ln w="76200" cap="flat" cmpd="tri"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grpSp>
        <p:cxnSp>
          <p:nvCxnSpPr>
            <p:cNvPr id="177" name="Straight Connector 176">
              <a:extLst>
                <a:ext uri="{FF2B5EF4-FFF2-40B4-BE49-F238E27FC236}">
                  <a16:creationId xmlns:a16="http://schemas.microsoft.com/office/drawing/2014/main" id="{7BFB28BB-874B-A24E-BE7A-0F6C84CB7F0F}"/>
                </a:ext>
              </a:extLst>
            </p:cNvPr>
            <p:cNvCxnSpPr/>
            <p:nvPr/>
          </p:nvCxnSpPr>
          <p:spPr>
            <a:xfrm rot="5400000" flipH="1" flipV="1">
              <a:off x="2296917" y="3685300"/>
              <a:ext cx="431851" cy="1063650"/>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grpSp>
        <p:nvGrpSpPr>
          <p:cNvPr id="168978" name="Group 86">
            <a:extLst>
              <a:ext uri="{FF2B5EF4-FFF2-40B4-BE49-F238E27FC236}">
                <a16:creationId xmlns:a16="http://schemas.microsoft.com/office/drawing/2014/main" id="{AC4B33E6-245C-8140-94A0-3E4E5C8FBE40}"/>
              </a:ext>
            </a:extLst>
          </p:cNvPr>
          <p:cNvGrpSpPr>
            <a:grpSpLocks/>
          </p:cNvGrpSpPr>
          <p:nvPr/>
        </p:nvGrpSpPr>
        <p:grpSpPr bwMode="auto">
          <a:xfrm>
            <a:off x="1447800" y="1370013"/>
            <a:ext cx="6561138" cy="3683000"/>
            <a:chOff x="1447604" y="1575467"/>
            <a:chExt cx="6560936" cy="3682333"/>
          </a:xfrm>
        </p:grpSpPr>
        <p:sp>
          <p:nvSpPr>
            <p:cNvPr id="168983" name="Text Box 147">
              <a:extLst>
                <a:ext uri="{FF2B5EF4-FFF2-40B4-BE49-F238E27FC236}">
                  <a16:creationId xmlns:a16="http://schemas.microsoft.com/office/drawing/2014/main" id="{C1A509DA-C7CA-1945-8737-1F7EF1524629}"/>
                </a:ext>
              </a:extLst>
            </p:cNvPr>
            <p:cNvSpPr txBox="1">
              <a:spLocks noChangeArrowheads="1"/>
            </p:cNvSpPr>
            <p:nvPr/>
          </p:nvSpPr>
          <p:spPr bwMode="auto">
            <a:xfrm>
              <a:off x="6552785" y="1575467"/>
              <a:ext cx="1455755"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飞行时间探测器</a:t>
              </a:r>
              <a:endParaRPr lang="zh-CN" altLang="zh-CN" sz="1600">
                <a:cs typeface="Arial" panose="020B0604020202020204" pitchFamily="34" charset="0"/>
              </a:endParaRPr>
            </a:p>
          </p:txBody>
        </p:sp>
        <p:sp>
          <p:nvSpPr>
            <p:cNvPr id="168984" name="Rectangle 156">
              <a:extLst>
                <a:ext uri="{FF2B5EF4-FFF2-40B4-BE49-F238E27FC236}">
                  <a16:creationId xmlns:a16="http://schemas.microsoft.com/office/drawing/2014/main" id="{05823938-6B87-BC4C-A9C1-F7743206AE94}"/>
                </a:ext>
              </a:extLst>
            </p:cNvPr>
            <p:cNvSpPr>
              <a:spLocks noChangeArrowheads="1"/>
            </p:cNvSpPr>
            <p:nvPr/>
          </p:nvSpPr>
          <p:spPr bwMode="auto">
            <a:xfrm>
              <a:off x="6745212" y="1934089"/>
              <a:ext cx="112947" cy="1504022"/>
            </a:xfrm>
            <a:prstGeom prst="rect">
              <a:avLst/>
            </a:prstGeom>
            <a:solidFill>
              <a:srgbClr val="FFC00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85" name="Rectangle 156">
              <a:extLst>
                <a:ext uri="{FF2B5EF4-FFF2-40B4-BE49-F238E27FC236}">
                  <a16:creationId xmlns:a16="http://schemas.microsoft.com/office/drawing/2014/main" id="{CE4CB889-39E8-D043-8B77-C0247C362429}"/>
                </a:ext>
              </a:extLst>
            </p:cNvPr>
            <p:cNvSpPr>
              <a:spLocks noChangeArrowheads="1"/>
            </p:cNvSpPr>
            <p:nvPr/>
          </p:nvSpPr>
          <p:spPr bwMode="auto">
            <a:xfrm>
              <a:off x="6745212" y="3677578"/>
              <a:ext cx="112947" cy="1504022"/>
            </a:xfrm>
            <a:prstGeom prst="rect">
              <a:avLst/>
            </a:prstGeom>
            <a:solidFill>
              <a:srgbClr val="FFC000"/>
            </a:solidFill>
            <a:ln w="9525">
              <a:solidFill>
                <a:srgbClr val="000000"/>
              </a:solidFill>
              <a:miter lim="800000"/>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cxnSp>
          <p:nvCxnSpPr>
            <p:cNvPr id="168986" name="AutoShape 165">
              <a:extLst>
                <a:ext uri="{FF2B5EF4-FFF2-40B4-BE49-F238E27FC236}">
                  <a16:creationId xmlns:a16="http://schemas.microsoft.com/office/drawing/2014/main" id="{3FDBAF61-EC09-1749-AD91-90153FC7CF70}"/>
                </a:ext>
              </a:extLst>
            </p:cNvPr>
            <p:cNvCxnSpPr>
              <a:cxnSpLocks noChangeShapeType="1"/>
            </p:cNvCxnSpPr>
            <p:nvPr/>
          </p:nvCxnSpPr>
          <p:spPr bwMode="auto">
            <a:xfrm flipH="1">
              <a:off x="3361838" y="4290479"/>
              <a:ext cx="1359541" cy="0"/>
            </a:xfrm>
            <a:prstGeom prst="straightConnector1">
              <a:avLst/>
            </a:prstGeom>
            <a:noFill/>
            <a:ln w="57150">
              <a:solidFill>
                <a:srgbClr val="FFC000"/>
              </a:solidFill>
              <a:round/>
              <a:headEnd/>
              <a:tailEnd/>
            </a:ln>
            <a:extLst>
              <a:ext uri="{909E8E84-426E-40DD-AFC4-6F175D3DCCD1}">
                <a14:hiddenFill xmlns:a14="http://schemas.microsoft.com/office/drawing/2010/main">
                  <a:noFill/>
                </a14:hiddenFill>
              </a:ext>
            </a:extLst>
          </p:spPr>
        </p:cxnSp>
        <p:sp>
          <p:nvSpPr>
            <p:cNvPr id="168987" name="Text Box 167">
              <a:extLst>
                <a:ext uri="{FF2B5EF4-FFF2-40B4-BE49-F238E27FC236}">
                  <a16:creationId xmlns:a16="http://schemas.microsoft.com/office/drawing/2014/main" id="{53174899-D661-4943-8FD2-87DF8252AFAE}"/>
                </a:ext>
              </a:extLst>
            </p:cNvPr>
            <p:cNvSpPr txBox="1">
              <a:spLocks noChangeArrowheads="1"/>
            </p:cNvSpPr>
            <p:nvPr/>
          </p:nvSpPr>
          <p:spPr bwMode="auto">
            <a:xfrm>
              <a:off x="1447604" y="3943881"/>
              <a:ext cx="838314"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en-US" altLang="zh-CN" sz="1600">
                  <a:cs typeface="Arial" panose="020B0604020202020204" pitchFamily="34" charset="0"/>
                </a:rPr>
                <a:t>T</a:t>
              </a:r>
              <a:r>
                <a:rPr lang="en-US" altLang="zh-CN" sz="1600" baseline="-25000">
                  <a:cs typeface="Arial" panose="020B0604020202020204" pitchFamily="34" charset="0"/>
                </a:rPr>
                <a:t>0</a:t>
              </a:r>
              <a:r>
                <a:rPr lang="zh-CN" altLang="en-US" sz="1600">
                  <a:cs typeface="Arial" panose="020B0604020202020204" pitchFamily="34" charset="0"/>
                </a:rPr>
                <a:t>探测器</a:t>
              </a:r>
              <a:endParaRPr lang="zh-CN" altLang="zh-CN" sz="1600">
                <a:cs typeface="Arial" panose="020B0604020202020204" pitchFamily="34" charset="0"/>
              </a:endParaRPr>
            </a:p>
          </p:txBody>
        </p:sp>
        <p:sp>
          <p:nvSpPr>
            <p:cNvPr id="168988" name="AutoShape 174">
              <a:extLst>
                <a:ext uri="{FF2B5EF4-FFF2-40B4-BE49-F238E27FC236}">
                  <a16:creationId xmlns:a16="http://schemas.microsoft.com/office/drawing/2014/main" id="{0BA6E6AA-FA46-C84E-995D-F83DEA5DFF49}"/>
                </a:ext>
              </a:extLst>
            </p:cNvPr>
            <p:cNvSpPr>
              <a:spLocks noChangeArrowheads="1"/>
            </p:cNvSpPr>
            <p:nvPr/>
          </p:nvSpPr>
          <p:spPr bwMode="auto">
            <a:xfrm>
              <a:off x="2776189" y="3385125"/>
              <a:ext cx="269398" cy="364452"/>
            </a:xfrm>
            <a:prstGeom prst="roundRect">
              <a:avLst>
                <a:gd name="adj" fmla="val 16667"/>
              </a:avLst>
            </a:prstGeom>
            <a:solidFill>
              <a:srgbClr val="FFC000">
                <a:alpha val="32156"/>
              </a:srgbClr>
            </a:solidFill>
            <a:ln w="9525">
              <a:solidFill>
                <a:srgbClr val="000000"/>
              </a:solidFill>
              <a:round/>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p>
          </p:txBody>
        </p:sp>
        <p:sp>
          <p:nvSpPr>
            <p:cNvPr id="168989" name="Text Box 168">
              <a:extLst>
                <a:ext uri="{FF2B5EF4-FFF2-40B4-BE49-F238E27FC236}">
                  <a16:creationId xmlns:a16="http://schemas.microsoft.com/office/drawing/2014/main" id="{8CC6FC7A-A412-E14D-80B2-A335A80989E8}"/>
                </a:ext>
              </a:extLst>
            </p:cNvPr>
            <p:cNvSpPr txBox="1">
              <a:spLocks noChangeArrowheads="1"/>
            </p:cNvSpPr>
            <p:nvPr/>
          </p:nvSpPr>
          <p:spPr bwMode="auto">
            <a:xfrm>
              <a:off x="4928866" y="5012031"/>
              <a:ext cx="1763639" cy="245769"/>
            </a:xfrm>
            <a:prstGeom prst="rect">
              <a:avLst/>
            </a:prstGeom>
            <a:solidFill>
              <a:srgbClr val="FFFFFF"/>
            </a:solidFill>
            <a:ln w="9525">
              <a:solidFill>
                <a:srgbClr val="FFFFFF"/>
              </a:solidFill>
              <a:miter lim="800000"/>
              <a:headEnd/>
              <a:tailEnd/>
            </a:ln>
          </p:spPr>
          <p:txBody>
            <a:bodyPr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600">
                  <a:cs typeface="Arial" panose="020B0604020202020204" pitchFamily="34" charset="0"/>
                </a:rPr>
                <a:t>内飞行时间探测器</a:t>
              </a:r>
              <a:endParaRPr lang="zh-CN" altLang="zh-CN" sz="1600">
                <a:cs typeface="Arial" panose="020B0604020202020204" pitchFamily="34" charset="0"/>
              </a:endParaRPr>
            </a:p>
          </p:txBody>
        </p:sp>
        <p:cxnSp>
          <p:nvCxnSpPr>
            <p:cNvPr id="168990" name="AutoShape 191">
              <a:extLst>
                <a:ext uri="{FF2B5EF4-FFF2-40B4-BE49-F238E27FC236}">
                  <a16:creationId xmlns:a16="http://schemas.microsoft.com/office/drawing/2014/main" id="{04828A32-2FB5-9544-99EF-03BA2BFD663F}"/>
                </a:ext>
              </a:extLst>
            </p:cNvPr>
            <p:cNvCxnSpPr>
              <a:cxnSpLocks noChangeShapeType="1"/>
            </p:cNvCxnSpPr>
            <p:nvPr/>
          </p:nvCxnSpPr>
          <p:spPr bwMode="auto">
            <a:xfrm flipH="1">
              <a:off x="3390284" y="2747596"/>
              <a:ext cx="1359541" cy="0"/>
            </a:xfrm>
            <a:prstGeom prst="straightConnector1">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168" name="Straight Connector 167">
              <a:extLst>
                <a:ext uri="{FF2B5EF4-FFF2-40B4-BE49-F238E27FC236}">
                  <a16:creationId xmlns:a16="http://schemas.microsoft.com/office/drawing/2014/main" id="{237FB5DD-9B79-3847-B536-592A96061808}"/>
                </a:ext>
              </a:extLst>
            </p:cNvPr>
            <p:cNvCxnSpPr/>
            <p:nvPr/>
          </p:nvCxnSpPr>
          <p:spPr>
            <a:xfrm rot="10800000">
              <a:off x="4571708" y="4291187"/>
              <a:ext cx="757215" cy="722182"/>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178" name="Straight Connector 177">
              <a:extLst>
                <a:ext uri="{FF2B5EF4-FFF2-40B4-BE49-F238E27FC236}">
                  <a16:creationId xmlns:a16="http://schemas.microsoft.com/office/drawing/2014/main" id="{8FC25785-FD19-9E4B-86A6-FCD7B139AEB6}"/>
                </a:ext>
              </a:extLst>
            </p:cNvPr>
            <p:cNvCxnSpPr/>
            <p:nvPr/>
          </p:nvCxnSpPr>
          <p:spPr>
            <a:xfrm rot="5400000" flipH="1" flipV="1">
              <a:off x="2290556" y="3322909"/>
              <a:ext cx="196814" cy="1044543"/>
            </a:xfrm>
            <a:prstGeom prst="line">
              <a:avLst/>
            </a:prstGeom>
            <a:ln w="9525" cap="flat" cmpd="sng" algn="ctr">
              <a:solidFill>
                <a:srgbClr val="008000"/>
              </a:solidFill>
              <a:prstDash val="solid"/>
              <a:round/>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sp>
        <p:nvSpPr>
          <p:cNvPr id="168979" name="TextBox 180">
            <a:extLst>
              <a:ext uri="{FF2B5EF4-FFF2-40B4-BE49-F238E27FC236}">
                <a16:creationId xmlns:a16="http://schemas.microsoft.com/office/drawing/2014/main" id="{480415AF-2955-FA48-87AF-947BD5CB19F4}"/>
              </a:ext>
            </a:extLst>
          </p:cNvPr>
          <p:cNvSpPr txBox="1">
            <a:spLocks noChangeArrowheads="1"/>
          </p:cNvSpPr>
          <p:nvPr/>
        </p:nvSpPr>
        <p:spPr bwMode="auto">
          <a:xfrm>
            <a:off x="2474913" y="685800"/>
            <a:ext cx="481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rgbClr val="800000"/>
                </a:solidFill>
              </a:rPr>
              <a:t>低温高密核物质测量谱仪（</a:t>
            </a:r>
            <a:r>
              <a:rPr lang="en-US" altLang="zh-CN" sz="2400" b="1">
                <a:solidFill>
                  <a:srgbClr val="800000"/>
                </a:solidFill>
              </a:rPr>
              <a:t>CEE</a:t>
            </a:r>
            <a:r>
              <a:rPr lang="zh-CN" altLang="en-US" sz="2400" b="1">
                <a:solidFill>
                  <a:srgbClr val="800000"/>
                </a:solidFill>
              </a:rPr>
              <a:t>）</a:t>
            </a:r>
          </a:p>
        </p:txBody>
      </p:sp>
      <p:pic>
        <p:nvPicPr>
          <p:cNvPr id="168980" name="Picture 79">
            <a:extLst>
              <a:ext uri="{FF2B5EF4-FFF2-40B4-BE49-F238E27FC236}">
                <a16:creationId xmlns:a16="http://schemas.microsoft.com/office/drawing/2014/main" id="{32B82643-E625-B247-B943-3497417E5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3224213"/>
            <a:ext cx="23018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ounded Rectangle 87">
            <a:extLst>
              <a:ext uri="{FF2B5EF4-FFF2-40B4-BE49-F238E27FC236}">
                <a16:creationId xmlns:a16="http://schemas.microsoft.com/office/drawing/2014/main" id="{638972C6-4D5C-6F40-8E15-4B9BD0A3A8FE}"/>
              </a:ext>
            </a:extLst>
          </p:cNvPr>
          <p:cNvSpPr/>
          <p:nvPr/>
        </p:nvSpPr>
        <p:spPr>
          <a:xfrm>
            <a:off x="685800" y="5257800"/>
            <a:ext cx="7924800" cy="1273175"/>
          </a:xfrm>
          <a:prstGeom prst="roundRect">
            <a:avLst>
              <a:gd name="adj" fmla="val 3228"/>
            </a:avLst>
          </a:prstGeom>
          <a:noFill/>
          <a:ln w="57150" cap="flat" cmpd="thickThin" algn="ctr">
            <a:solidFill>
              <a:srgbClr val="1B400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dirty="0"/>
          </a:p>
        </p:txBody>
      </p:sp>
      <p:sp>
        <p:nvSpPr>
          <p:cNvPr id="168982" name="TextBox 89">
            <a:extLst>
              <a:ext uri="{FF2B5EF4-FFF2-40B4-BE49-F238E27FC236}">
                <a16:creationId xmlns:a16="http://schemas.microsoft.com/office/drawing/2014/main" id="{3F11847E-57C8-2E4A-A5F5-E351276963A5}"/>
              </a:ext>
            </a:extLst>
          </p:cNvPr>
          <p:cNvSpPr txBox="1">
            <a:spLocks noChangeArrowheads="1"/>
          </p:cNvSpPr>
          <p:nvPr/>
        </p:nvSpPr>
        <p:spPr bwMode="auto">
          <a:xfrm>
            <a:off x="723900" y="5330825"/>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pPr>
            <a:r>
              <a:rPr lang="zh-CN" altLang="en-US" sz="1800">
                <a:latin typeface="华文细黑" panose="02010600040101010101" pitchFamily="2" charset="-122"/>
                <a:ea typeface="华文细黑" panose="02010600040101010101" pitchFamily="2" charset="-122"/>
              </a:rPr>
              <a:t>完成物理目标对仪器的要求</a:t>
            </a:r>
            <a:endParaRPr lang="en-US" altLang="zh-CN" sz="1800">
              <a:latin typeface="华文细黑" panose="02010600040101010101" pitchFamily="2" charset="-122"/>
              <a:ea typeface="华文细黑" panose="02010600040101010101" pitchFamily="2" charset="-122"/>
            </a:endParaRPr>
          </a:p>
          <a:p>
            <a:pPr algn="just" eaLnBrk="1" hangingPunct="1">
              <a:spcBef>
                <a:spcPct val="0"/>
              </a:spcBef>
            </a:pP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1) </a:t>
            </a:r>
            <a:r>
              <a:rPr lang="zh-CN" altLang="en-US" sz="1800">
                <a:latin typeface="华文细黑" panose="02010600040101010101" pitchFamily="2" charset="-122"/>
                <a:ea typeface="华文细黑" panose="02010600040101010101" pitchFamily="2" charset="-122"/>
              </a:rPr>
              <a:t>精确的束流定位</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2)</a:t>
            </a:r>
            <a:r>
              <a:rPr lang="zh-CN" altLang="en-US" sz="1800">
                <a:latin typeface="华文细黑" panose="02010600040101010101" pitchFamily="2" charset="-122"/>
                <a:ea typeface="华文细黑" panose="02010600040101010101" pitchFamily="2" charset="-122"/>
              </a:rPr>
              <a:t>高精度的位置测量</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endParaRPr lang="en-US" altLang="zh-CN" sz="1800">
              <a:latin typeface="华文细黑" panose="02010600040101010101" pitchFamily="2" charset="-122"/>
              <a:ea typeface="华文细黑" panose="02010600040101010101" pitchFamily="2" charset="-122"/>
            </a:endParaRPr>
          </a:p>
          <a:p>
            <a:pPr eaLnBrk="1" hangingPunct="1">
              <a:spcBef>
                <a:spcPct val="0"/>
              </a:spcBef>
            </a:pP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3)</a:t>
            </a:r>
            <a:r>
              <a:rPr lang="zh-CN" altLang="en-US" sz="1800">
                <a:latin typeface="华文细黑" panose="02010600040101010101" pitchFamily="2" charset="-122"/>
                <a:ea typeface="华文细黑" panose="02010600040101010101" pitchFamily="2" charset="-122"/>
              </a:rPr>
              <a:t>良好的粒子分辨</a:t>
            </a:r>
            <a:r>
              <a:rPr lang="en-US"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4) </a:t>
            </a:r>
            <a:r>
              <a:rPr lang="zh-CN" altLang="en-US" sz="1800">
                <a:latin typeface="华文细黑" panose="02010600040101010101" pitchFamily="2" charset="-122"/>
                <a:ea typeface="华文细黑" panose="02010600040101010101" pitchFamily="2" charset="-122"/>
              </a:rPr>
              <a:t>新型数据获取系统</a:t>
            </a:r>
            <a:r>
              <a:rPr lang="en-US" altLang="zh-CN" sz="1800">
                <a:latin typeface="华文细黑" panose="02010600040101010101" pitchFamily="2" charset="-122"/>
                <a:ea typeface="华文细黑" panose="02010600040101010101" pitchFamily="2" charset="-122"/>
              </a:rPr>
              <a:t> 		</a:t>
            </a:r>
          </a:p>
          <a:p>
            <a:pPr eaLnBrk="1" hangingPunct="1">
              <a:spcBef>
                <a:spcPct val="0"/>
              </a:spcBef>
            </a:pPr>
            <a:r>
              <a:rPr lang="zh-CN" altLang="zh-CN" sz="1800">
                <a:latin typeface="华文细黑" panose="02010600040101010101" pitchFamily="2" charset="-122"/>
                <a:ea typeface="华文细黑" panose="02010600040101010101" pitchFamily="2" charset="-122"/>
              </a:rPr>
              <a:t> </a:t>
            </a:r>
            <a:r>
              <a:rPr lang="zh-CN" altLang="en-US" sz="1800">
                <a:latin typeface="华文细黑" panose="02010600040101010101" pitchFamily="2" charset="-122"/>
                <a:ea typeface="华文细黑" panose="02010600040101010101" pitchFamily="2" charset="-122"/>
              </a:rPr>
              <a:t>   </a:t>
            </a:r>
            <a:r>
              <a:rPr lang="en-US" altLang="zh-CN" sz="1800">
                <a:latin typeface="华文细黑" panose="02010600040101010101" pitchFamily="2" charset="-122"/>
                <a:ea typeface="华文细黑" panose="02010600040101010101" pitchFamily="2" charset="-122"/>
              </a:rPr>
              <a:t> 5) </a:t>
            </a:r>
            <a:r>
              <a:rPr lang="zh-CN" altLang="en-US" sz="1800">
                <a:latin typeface="华文细黑" panose="02010600040101010101" pitchFamily="2" charset="-122"/>
                <a:ea typeface="华文细黑" panose="02010600040101010101" pitchFamily="2" charset="-122"/>
              </a:rPr>
              <a:t>大接收度超导二极磁铁</a:t>
            </a:r>
            <a:endParaRPr lang="en-US" altLang="zh-CN" sz="1800">
              <a:latin typeface="华文细黑" panose="02010600040101010101" pitchFamily="2" charset="-122"/>
              <a:ea typeface="华文细黑" panose="02010600040101010101" pitchFamily="2"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066CA9BE-2649-8043-A9C9-013E139154D5}"/>
              </a:ext>
            </a:extLst>
          </p:cNvPr>
          <p:cNvSpPr>
            <a:spLocks noGrp="1" noChangeArrowheads="1"/>
          </p:cNvSpPr>
          <p:nvPr>
            <p:ph type="title"/>
          </p:nvPr>
        </p:nvSpPr>
        <p:spPr>
          <a:xfrm>
            <a:off x="636588" y="9525"/>
            <a:ext cx="8486775" cy="685800"/>
          </a:xfrm>
        </p:spPr>
        <p:txBody>
          <a:bodyPr/>
          <a:lstStyle/>
          <a:p>
            <a:pPr eaLnBrk="1" hangingPunct="1"/>
            <a:r>
              <a:rPr lang="en-US" altLang="zh-CN" sz="2800">
                <a:solidFill>
                  <a:srgbClr val="FF0000"/>
                </a:solidFill>
                <a:cs typeface="Arial" panose="020B0604020202020204" pitchFamily="34" charset="0"/>
              </a:rPr>
              <a:t>Summary and Outlook</a:t>
            </a:r>
          </a:p>
        </p:txBody>
      </p:sp>
      <p:sp>
        <p:nvSpPr>
          <p:cNvPr id="14" name="Rounded Rectangle 13">
            <a:extLst>
              <a:ext uri="{FF2B5EF4-FFF2-40B4-BE49-F238E27FC236}">
                <a16:creationId xmlns:a16="http://schemas.microsoft.com/office/drawing/2014/main" id="{95FF95D8-0951-1044-A305-CC841F95D34E}"/>
              </a:ext>
            </a:extLst>
          </p:cNvPr>
          <p:cNvSpPr>
            <a:spLocks noChangeArrowheads="1"/>
          </p:cNvSpPr>
          <p:nvPr/>
        </p:nvSpPr>
        <p:spPr bwMode="auto">
          <a:xfrm>
            <a:off x="398463" y="762000"/>
            <a:ext cx="8402637" cy="1676400"/>
          </a:xfrm>
          <a:prstGeom prst="roundRect">
            <a:avLst>
              <a:gd name="adj" fmla="val 5574"/>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400" b="1">
                <a:ea typeface="黑体" panose="02010609060101010101" pitchFamily="49" charset="-122"/>
              </a:rPr>
              <a:t>（</a:t>
            </a:r>
            <a:r>
              <a:rPr kumimoji="0" lang="en-US" altLang="zh-CN" sz="2400" b="1">
                <a:ea typeface="黑体" panose="02010609060101010101" pitchFamily="49" charset="-122"/>
              </a:rPr>
              <a:t>I</a:t>
            </a:r>
            <a:r>
              <a:rPr kumimoji="0" lang="zh-CN" altLang="en-US" sz="2400" b="1">
                <a:ea typeface="黑体" panose="02010609060101010101" pitchFamily="49" charset="-122"/>
              </a:rPr>
              <a:t>）</a:t>
            </a:r>
            <a:r>
              <a:rPr kumimoji="0" lang="en-US" altLang="zh-CN" sz="2400" b="1"/>
              <a:t>2000 - 2012: RHIC, LHC</a:t>
            </a:r>
          </a:p>
          <a:p>
            <a:pPr eaLnBrk="1" hangingPunct="1">
              <a:buFontTx/>
              <a:buAutoNum type="arabicParenR"/>
            </a:pPr>
            <a:r>
              <a:rPr kumimoji="0" lang="zh-CN" altLang="en-US" sz="2000">
                <a:solidFill>
                  <a:srgbClr val="000000"/>
                </a:solidFill>
                <a:latin typeface="宋体" panose="02010600030101010101" pitchFamily="2" charset="-122"/>
              </a:rPr>
              <a:t>强耦合夸克胶子等离子体产生，其物理性质类似于粘滞系数与熵密度之比接近于零的理想液体。</a:t>
            </a:r>
            <a:endParaRPr kumimoji="0" lang="en-US" altLang="zh-CN" sz="2000">
              <a:solidFill>
                <a:srgbClr val="000000"/>
              </a:solidFill>
              <a:latin typeface="宋体" panose="02010600030101010101" pitchFamily="2" charset="-122"/>
            </a:endParaRPr>
          </a:p>
          <a:p>
            <a:pPr eaLnBrk="1" hangingPunct="1">
              <a:buFontTx/>
              <a:buAutoNum type="arabicParenR"/>
            </a:pPr>
            <a:endParaRPr kumimoji="0" lang="en-US" altLang="zh-CN" sz="1000">
              <a:solidFill>
                <a:srgbClr val="000000"/>
              </a:solidFill>
              <a:latin typeface="宋体" panose="02010600030101010101" pitchFamily="2" charset="-122"/>
            </a:endParaRPr>
          </a:p>
          <a:p>
            <a:pPr eaLnBrk="1" hangingPunct="1">
              <a:buFontTx/>
              <a:buAutoNum type="arabicParenR"/>
            </a:pPr>
            <a:r>
              <a:rPr kumimoji="0" lang="zh-CN" altLang="en-US" sz="2000">
                <a:solidFill>
                  <a:srgbClr val="000000"/>
                </a:solidFill>
                <a:latin typeface="宋体" panose="02010600030101010101" pitchFamily="2" charset="-122"/>
              </a:rPr>
              <a:t>在</a:t>
            </a:r>
            <a:r>
              <a:rPr kumimoji="0" lang="zh-CN" altLang="en-US" sz="2000" b="1">
                <a:solidFill>
                  <a:srgbClr val="000000"/>
                </a:solidFill>
                <a:latin typeface="Times New Roman" panose="02020603050405020304" pitchFamily="18" charset="0"/>
                <a:cs typeface="Times New Roman" panose="02020603050405020304" pitchFamily="18" charset="0"/>
              </a:rPr>
              <a:t>μ</a:t>
            </a:r>
            <a:r>
              <a:rPr kumimoji="0" lang="en-US" altLang="zh-CN" sz="2000" b="1" baseline="-25000">
                <a:solidFill>
                  <a:srgbClr val="000000"/>
                </a:solidFill>
                <a:latin typeface="Times New Roman" panose="02020603050405020304" pitchFamily="18" charset="0"/>
                <a:cs typeface="Times New Roman" panose="02020603050405020304" pitchFamily="18" charset="0"/>
              </a:rPr>
              <a:t>B</a:t>
            </a:r>
            <a:r>
              <a:rPr kumimoji="0" lang="zh-CN" altLang="en-US" sz="2000" b="1">
                <a:solidFill>
                  <a:srgbClr val="000000"/>
                </a:solidFill>
                <a:latin typeface="Times New Roman" panose="02020603050405020304" pitchFamily="18" charset="0"/>
                <a:cs typeface="Times New Roman" panose="02020603050405020304" pitchFamily="18" charset="0"/>
              </a:rPr>
              <a:t>＝</a:t>
            </a:r>
            <a:r>
              <a:rPr kumimoji="0" lang="en-US" altLang="zh-CN" sz="2000" b="1">
                <a:solidFill>
                  <a:srgbClr val="000000"/>
                </a:solidFill>
                <a:latin typeface="Times New Roman" panose="02020603050405020304" pitchFamily="18" charset="0"/>
                <a:cs typeface="Times New Roman" panose="02020603050405020304" pitchFamily="18" charset="0"/>
              </a:rPr>
              <a:t>0</a:t>
            </a:r>
            <a:r>
              <a:rPr kumimoji="0" lang="zh-CN" altLang="en-US" sz="2000">
                <a:solidFill>
                  <a:srgbClr val="000000"/>
                </a:solidFill>
                <a:latin typeface="Times New Roman" panose="02020603050405020304" pitchFamily="18" charset="0"/>
                <a:cs typeface="Times New Roman" panose="02020603050405020304" pitchFamily="18" charset="0"/>
              </a:rPr>
              <a:t>附近的相变是平滑过渡。</a:t>
            </a:r>
            <a:endParaRPr kumimoji="0" lang="en-US" altLang="zh-CN" sz="2000">
              <a:solidFill>
                <a:srgbClr val="000000"/>
              </a:solidFill>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AC543F16-E655-5F4C-9E5D-C820CD060BD5}"/>
              </a:ext>
            </a:extLst>
          </p:cNvPr>
          <p:cNvSpPr>
            <a:spLocks noChangeArrowheads="1"/>
          </p:cNvSpPr>
          <p:nvPr/>
        </p:nvSpPr>
        <p:spPr bwMode="auto">
          <a:xfrm>
            <a:off x="398463" y="2628900"/>
            <a:ext cx="8415337" cy="1981200"/>
          </a:xfrm>
          <a:prstGeom prst="roundRect">
            <a:avLst>
              <a:gd name="adj" fmla="val 5667"/>
            </a:avLst>
          </a:prstGeom>
          <a:solidFill>
            <a:schemeClr val="bg1"/>
          </a:solidFill>
          <a:ln w="9525">
            <a:solidFill>
              <a:srgbClr val="4A7EBB"/>
            </a:solidFill>
            <a:round/>
            <a:headEnd/>
            <a:tailEnd/>
          </a:ln>
          <a:effectLst>
            <a:outerShdw blurRad="63500" dist="23000" dir="5400000" rotWithShape="0">
              <a:srgbClr val="000000">
                <a:alpha val="34999"/>
              </a:srgbClr>
            </a:outerShdw>
          </a:effec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400" b="1">
                <a:ea typeface="黑体" panose="02010609060101010101" pitchFamily="49" charset="-122"/>
              </a:rPr>
              <a:t>（</a:t>
            </a:r>
            <a:r>
              <a:rPr kumimoji="0" lang="en-US" altLang="zh-CN" sz="2400" b="1">
                <a:ea typeface="黑体" panose="02010609060101010101" pitchFamily="49" charset="-122"/>
              </a:rPr>
              <a:t>II</a:t>
            </a:r>
            <a:r>
              <a:rPr kumimoji="0" lang="zh-CN" altLang="en-US" sz="2400" b="1">
                <a:ea typeface="黑体" panose="02010609060101010101" pitchFamily="49" charset="-122"/>
              </a:rPr>
              <a:t>）</a:t>
            </a:r>
            <a:r>
              <a:rPr kumimoji="0" lang="en-US" altLang="zh-CN" sz="2400" b="1"/>
              <a:t>20</a:t>
            </a:r>
            <a:r>
              <a:rPr kumimoji="0" lang="en-US" altLang="zh-CN" sz="2400" b="1">
                <a:ea typeface="黑体" panose="02010609060101010101" pitchFamily="49" charset="-122"/>
              </a:rPr>
              <a:t>10</a:t>
            </a:r>
            <a:r>
              <a:rPr kumimoji="0" lang="en-US" altLang="zh-CN" sz="2400" b="1"/>
              <a:t> - 201</a:t>
            </a:r>
            <a:r>
              <a:rPr kumimoji="0" lang="en-US" altLang="zh-CN" sz="2400" b="1">
                <a:ea typeface="黑体" panose="02010609060101010101" pitchFamily="49" charset="-122"/>
              </a:rPr>
              <a:t>4</a:t>
            </a:r>
            <a:r>
              <a:rPr kumimoji="0" lang="en-US" altLang="zh-CN" sz="2400" b="1"/>
              <a:t>: RHIC </a:t>
            </a:r>
            <a:r>
              <a:rPr kumimoji="0" lang="en-US" altLang="zh-CN" sz="2400" b="1">
                <a:ea typeface="黑体" panose="02010609060101010101" pitchFamily="49" charset="-122"/>
              </a:rPr>
              <a:t>BES-I </a:t>
            </a:r>
            <a:r>
              <a:rPr kumimoji="0" lang="en-US" altLang="zh-CN" sz="1500"/>
              <a:t>(</a:t>
            </a:r>
            <a:r>
              <a:rPr kumimoji="0" lang="en-US" altLang="zh-CN" sz="1500">
                <a:solidFill>
                  <a:srgbClr val="000000"/>
                </a:solidFill>
                <a:latin typeface="宋体" panose="02010600030101010101" pitchFamily="2" charset="-122"/>
              </a:rPr>
              <a:t>20</a:t>
            </a:r>
            <a:r>
              <a:rPr kumimoji="0" lang="zh-CN" altLang="en-US" sz="1500">
                <a:solidFill>
                  <a:srgbClr val="000000"/>
                </a:solidFill>
                <a:latin typeface="宋体" panose="02010600030101010101" pitchFamily="2" charset="-122"/>
              </a:rPr>
              <a:t>≤μ</a:t>
            </a:r>
            <a:r>
              <a:rPr kumimoji="0" lang="en-US" altLang="zh-CN" sz="1500" baseline="-25000">
                <a:solidFill>
                  <a:srgbClr val="000000"/>
                </a:solidFill>
                <a:latin typeface="宋体" panose="02010600030101010101" pitchFamily="2" charset="-122"/>
              </a:rPr>
              <a:t>B</a:t>
            </a:r>
            <a:r>
              <a:rPr kumimoji="0" lang="zh-CN" altLang="en-US" sz="1500">
                <a:solidFill>
                  <a:srgbClr val="000000"/>
                </a:solidFill>
                <a:latin typeface="宋体" panose="02010600030101010101" pitchFamily="2" charset="-122"/>
              </a:rPr>
              <a:t>≤</a:t>
            </a:r>
            <a:r>
              <a:rPr kumimoji="0" lang="en-US" altLang="zh-CN" sz="1500">
                <a:solidFill>
                  <a:srgbClr val="000000"/>
                </a:solidFill>
                <a:latin typeface="宋体" panose="02010600030101010101" pitchFamily="2" charset="-122"/>
              </a:rPr>
              <a:t>400 MeV, 200</a:t>
            </a:r>
            <a:r>
              <a:rPr kumimoji="0" lang="en-US" altLang="zh-CN" sz="1600">
                <a:solidFill>
                  <a:srgbClr val="000000"/>
                </a:solidFill>
                <a:latin typeface="宋体" panose="02010600030101010101" pitchFamily="2" charset="-122"/>
              </a:rPr>
              <a:t>≥</a:t>
            </a:r>
            <a:r>
              <a:rPr kumimoji="0" lang="en-US" altLang="zh-CN" sz="1500" b="1" i="1">
                <a:solidFill>
                  <a:srgbClr val="000000"/>
                </a:solidFill>
                <a:latin typeface="宋体" panose="02010600030101010101" pitchFamily="2" charset="-122"/>
              </a:rPr>
              <a:t>√s</a:t>
            </a:r>
            <a:r>
              <a:rPr kumimoji="0" lang="en-US" altLang="zh-CN" sz="1500" b="1" i="1" baseline="-25000">
                <a:solidFill>
                  <a:srgbClr val="000000"/>
                </a:solidFill>
                <a:latin typeface="宋体" panose="02010600030101010101" pitchFamily="2" charset="-122"/>
              </a:rPr>
              <a:t>NN </a:t>
            </a:r>
            <a:r>
              <a:rPr kumimoji="0" lang="en-US" altLang="zh-CN" sz="1600">
                <a:solidFill>
                  <a:srgbClr val="000000"/>
                </a:solidFill>
                <a:latin typeface="宋体" panose="02010600030101010101" pitchFamily="2" charset="-122"/>
              </a:rPr>
              <a:t>≥</a:t>
            </a:r>
            <a:r>
              <a:rPr kumimoji="0" lang="en-US" altLang="zh-CN" sz="1500">
                <a:solidFill>
                  <a:srgbClr val="000000"/>
                </a:solidFill>
                <a:latin typeface="宋体" panose="02010600030101010101" pitchFamily="2" charset="-122"/>
              </a:rPr>
              <a:t>7.7 GeV</a:t>
            </a:r>
            <a:r>
              <a:rPr kumimoji="0" lang="en-US" altLang="zh-CN" sz="1500"/>
              <a:t>)</a:t>
            </a:r>
            <a:endParaRPr kumimoji="0" lang="en-US" altLang="zh-CN" sz="1500">
              <a:solidFill>
                <a:srgbClr val="000000"/>
              </a:solidFill>
              <a:latin typeface="宋体" panose="02010600030101010101" pitchFamily="2" charset="-122"/>
            </a:endParaRPr>
          </a:p>
          <a:p>
            <a:pPr eaLnBrk="1" hangingPunct="1">
              <a:spcBef>
                <a:spcPct val="20000"/>
              </a:spcBef>
              <a:buFontTx/>
              <a:buAutoNum type="arabicParenR"/>
              <a:defRPr/>
            </a:pP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a:solidFill>
                  <a:srgbClr val="000000"/>
                </a:solidFill>
                <a:latin typeface="宋体" panose="02010600030101010101" pitchFamily="2" charset="-122"/>
              </a:rPr>
              <a:t>≤</a:t>
            </a:r>
            <a:r>
              <a:rPr kumimoji="0" lang="en-US" altLang="zh-CN" sz="2000">
                <a:solidFill>
                  <a:srgbClr val="000000"/>
                </a:solidFill>
                <a:latin typeface="宋体" panose="02010600030101010101" pitchFamily="2" charset="-122"/>
              </a:rPr>
              <a:t>15 GeV, </a:t>
            </a:r>
            <a:r>
              <a:rPr kumimoji="0" lang="zh-CN" altLang="en-US" sz="2000">
                <a:solidFill>
                  <a:srgbClr val="000000"/>
                </a:solidFill>
                <a:latin typeface="宋体" panose="02010600030101010101" pitchFamily="2" charset="-122"/>
              </a:rPr>
              <a:t>μ</a:t>
            </a:r>
            <a:r>
              <a:rPr kumimoji="0" lang="en-US" altLang="zh-CN" sz="2000" baseline="-25000">
                <a:solidFill>
                  <a:srgbClr val="000000"/>
                </a:solidFill>
                <a:latin typeface="宋体" panose="02010600030101010101" pitchFamily="2" charset="-122"/>
              </a:rPr>
              <a:t>B</a:t>
            </a:r>
            <a:r>
              <a:rPr kumimoji="0" lang="en-US" altLang="zh-CN" sz="2000">
                <a:solidFill>
                  <a:srgbClr val="000000"/>
                </a:solidFill>
                <a:latin typeface="宋体" panose="02010600030101010101" pitchFamily="2" charset="-122"/>
              </a:rPr>
              <a:t>≥300 MeV,</a:t>
            </a:r>
            <a:r>
              <a:rPr kumimoji="0" lang="zh-CN" altLang="en-US" sz="2000">
                <a:solidFill>
                  <a:srgbClr val="000000"/>
                </a:solidFill>
                <a:latin typeface="宋体" panose="02010600030101010101" pitchFamily="2" charset="-122"/>
              </a:rPr>
              <a:t>夸克胶子等离子体</a:t>
            </a:r>
            <a:r>
              <a:rPr kumimoji="0" lang="en-US" altLang="zh-CN" sz="2000">
                <a:solidFill>
                  <a:srgbClr val="000000"/>
                </a:solidFill>
                <a:latin typeface="宋体" panose="02010600030101010101" pitchFamily="2" charset="-122"/>
              </a:rPr>
              <a:t>(QGP)</a:t>
            </a:r>
            <a:r>
              <a:rPr kumimoji="0" lang="zh-CN" altLang="en-US" sz="2000">
                <a:solidFill>
                  <a:srgbClr val="000000"/>
                </a:solidFill>
                <a:latin typeface="宋体" panose="02010600030101010101" pitchFamily="2" charset="-122"/>
              </a:rPr>
              <a:t>信号逐渐消失，强子相互作用主导。</a:t>
            </a:r>
            <a:endParaRPr kumimoji="0" lang="en-US" altLang="zh-CN" sz="2000">
              <a:solidFill>
                <a:srgbClr val="000000"/>
              </a:solidFill>
              <a:latin typeface="宋体" panose="02010600030101010101" pitchFamily="2" charset="-122"/>
            </a:endParaRPr>
          </a:p>
          <a:p>
            <a:pPr eaLnBrk="1" hangingPunct="1">
              <a:spcBef>
                <a:spcPct val="20000"/>
              </a:spcBef>
              <a:buFontTx/>
              <a:buAutoNum type="arabicParenR"/>
              <a:defRPr/>
            </a:pPr>
            <a:endParaRPr kumimoji="0" lang="en-US" altLang="zh-CN" sz="1000">
              <a:solidFill>
                <a:srgbClr val="000000"/>
              </a:solidFill>
              <a:latin typeface="宋体" panose="02010600030101010101" pitchFamily="2" charset="-122"/>
            </a:endParaRPr>
          </a:p>
          <a:p>
            <a:pPr eaLnBrk="1" hangingPunct="1">
              <a:spcBef>
                <a:spcPct val="20000"/>
              </a:spcBef>
              <a:buFontTx/>
              <a:buAutoNum type="arabicParenR"/>
              <a:defRPr/>
            </a:pPr>
            <a:r>
              <a:rPr kumimoji="0" lang="zh-CN" altLang="en-US" sz="2000">
                <a:solidFill>
                  <a:srgbClr val="000000"/>
                </a:solidFill>
                <a:latin typeface="宋体" panose="02010600030101010101" pitchFamily="2" charset="-122"/>
              </a:rPr>
              <a:t>集体流和涨落实验结果有</a:t>
            </a:r>
            <a:r>
              <a:rPr kumimoji="0" lang="zh-CN" altLang="en-US" sz="2000">
                <a:solidFill>
                  <a:srgbClr val="000000"/>
                </a:solidFill>
                <a:latin typeface="Times New Roman" panose="02020603050405020304" pitchFamily="18" charset="0"/>
                <a:cs typeface="Times New Roman" panose="02020603050405020304" pitchFamily="18" charset="0"/>
              </a:rPr>
              <a:t>相变迹象。但是需要更高精度的数据来进一步证明。</a:t>
            </a:r>
            <a:endParaRPr kumimoji="0" lang="en-US" altLang="zh-CN" sz="2000" b="1">
              <a:solidFill>
                <a:srgbClr val="800000"/>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6DE2C09F-425B-B741-8B9F-C38A407489A9}"/>
              </a:ext>
            </a:extLst>
          </p:cNvPr>
          <p:cNvSpPr>
            <a:spLocks noChangeArrowheads="1"/>
          </p:cNvSpPr>
          <p:nvPr/>
        </p:nvSpPr>
        <p:spPr bwMode="auto">
          <a:xfrm>
            <a:off x="381000" y="4724400"/>
            <a:ext cx="8382000" cy="1676400"/>
          </a:xfrm>
          <a:prstGeom prst="roundRect">
            <a:avLst>
              <a:gd name="adj" fmla="val 5667"/>
            </a:avLst>
          </a:prstGeom>
          <a:solidFill>
            <a:srgbClr val="FFFF00"/>
          </a:solidFill>
          <a:ln w="9525">
            <a:solidFill>
              <a:srgbClr val="4A7EBB"/>
            </a:solidFill>
            <a:round/>
            <a:headEnd/>
            <a:tailEnd/>
          </a:ln>
          <a:effectLst>
            <a:outerShdw blurRad="63500" dist="23000" dir="5400000" rotWithShape="0">
              <a:srgbClr val="000000">
                <a:alpha val="34999"/>
              </a:srgbClr>
            </a:outerShdw>
          </a:effectLst>
        </p:spPr>
        <p:txBody>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400" b="1">
                <a:ea typeface="黑体" panose="02010609060101010101" pitchFamily="49" charset="-122"/>
              </a:rPr>
              <a:t>（</a:t>
            </a:r>
            <a:r>
              <a:rPr kumimoji="0" lang="en-US" altLang="zh-CN" sz="2400" b="1">
                <a:ea typeface="黑体" panose="02010609060101010101" pitchFamily="49" charset="-122"/>
              </a:rPr>
              <a:t>III</a:t>
            </a:r>
            <a:r>
              <a:rPr kumimoji="0" lang="zh-CN" altLang="en-US" sz="2400" b="1">
                <a:ea typeface="黑体" panose="02010609060101010101" pitchFamily="49" charset="-122"/>
              </a:rPr>
              <a:t>）</a:t>
            </a:r>
            <a:r>
              <a:rPr kumimoji="0" lang="en-US" altLang="zh-CN" sz="2400" b="1"/>
              <a:t>20</a:t>
            </a:r>
            <a:r>
              <a:rPr kumimoji="0" lang="en-US" altLang="zh-CN" sz="2400" b="1">
                <a:ea typeface="黑体" panose="02010609060101010101" pitchFamily="49" charset="-122"/>
              </a:rPr>
              <a:t>18</a:t>
            </a:r>
            <a:r>
              <a:rPr kumimoji="0" lang="en-US" altLang="zh-CN" sz="2400" b="1"/>
              <a:t> </a:t>
            </a:r>
            <a:r>
              <a:rPr kumimoji="0" lang="en-US" altLang="zh-CN" sz="2400" b="1">
                <a:ea typeface="黑体" panose="02010609060101010101" pitchFamily="49" charset="-122"/>
              </a:rPr>
              <a:t>– </a:t>
            </a:r>
            <a:r>
              <a:rPr kumimoji="0" lang="en-US" altLang="en-US" sz="2400" b="1">
                <a:ea typeface="黑体" panose="02010609060101010101" pitchFamily="49" charset="-122"/>
              </a:rPr>
              <a:t>QCD相变临界点及相边界的寻找</a:t>
            </a:r>
            <a:endParaRPr kumimoji="0" lang="en-US" altLang="zh-CN" sz="2400" b="1">
              <a:ea typeface="黑体" panose="02010609060101010101" pitchFamily="49" charset="-122"/>
            </a:endParaRPr>
          </a:p>
          <a:p>
            <a:pPr eaLnBrk="1" hangingPunct="1">
              <a:spcBef>
                <a:spcPct val="20000"/>
              </a:spcBef>
              <a:defRPr/>
            </a:pPr>
            <a:r>
              <a:rPr kumimoji="0" lang="zh-CN" altLang="en-US" sz="2000" b="1">
                <a:ea typeface="黑体" panose="02010609060101010101" pitchFamily="49" charset="-122"/>
              </a:rPr>
              <a:t> </a:t>
            </a:r>
            <a:r>
              <a:rPr kumimoji="0" lang="zh-CN" altLang="zh-CN" sz="2000" b="1">
                <a:ea typeface="黑体" panose="02010609060101010101" pitchFamily="49" charset="-122"/>
              </a:rPr>
              <a:t>1</a:t>
            </a:r>
            <a:r>
              <a:rPr kumimoji="0" lang="zh-CN" altLang="en-US" sz="2000" b="1">
                <a:ea typeface="黑体" panose="02010609060101010101" pitchFamily="49" charset="-122"/>
              </a:rPr>
              <a:t>）</a:t>
            </a:r>
            <a:r>
              <a:rPr kumimoji="0" lang="en-US" altLang="ja-JP" sz="2000" b="1"/>
              <a:t>RHIC BES-II: focus at √</a:t>
            </a:r>
            <a:r>
              <a:rPr kumimoji="0" lang="en-US" altLang="ja-JP" sz="2000" b="1" i="1"/>
              <a:t>s</a:t>
            </a:r>
            <a:r>
              <a:rPr kumimoji="0" lang="en-US" altLang="ja-JP" sz="2000" b="1" i="1" baseline="-25000"/>
              <a:t>NN</a:t>
            </a:r>
            <a:r>
              <a:rPr kumimoji="0" lang="en-US" altLang="ja-JP" sz="2000" b="1" i="1"/>
              <a:t> ≤ 20 </a:t>
            </a:r>
            <a:r>
              <a:rPr kumimoji="0" lang="en-US" altLang="ja-JP" sz="2000" b="1"/>
              <a:t>GeV region</a:t>
            </a:r>
          </a:p>
          <a:p>
            <a:pPr eaLnBrk="1" hangingPunct="1">
              <a:spcBef>
                <a:spcPct val="20000"/>
              </a:spcBef>
              <a:defRPr/>
            </a:pPr>
            <a:r>
              <a:rPr kumimoji="0" lang="en-US" altLang="zh-CN" sz="2000" b="1"/>
              <a:t>2</a:t>
            </a:r>
            <a:r>
              <a:rPr kumimoji="0" lang="zh-CN" altLang="en-US" sz="2000" b="1"/>
              <a:t>）</a:t>
            </a:r>
            <a:r>
              <a:rPr kumimoji="0" lang="en-US" altLang="zh-CN" sz="2000" b="1">
                <a:cs typeface="Arial" panose="020B0604020202020204" pitchFamily="34" charset="0"/>
              </a:rPr>
              <a:t>FAIR CBM </a:t>
            </a:r>
            <a:r>
              <a:rPr kumimoji="0" lang="en-US" altLang="zh-CN" sz="2000" b="1">
                <a:latin typeface="宋体" panose="02010600030101010101" pitchFamily="2" charset="-122"/>
              </a:rPr>
              <a:t>(</a:t>
            </a: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b="1">
                <a:solidFill>
                  <a:srgbClr val="000000"/>
                </a:solidFill>
                <a:latin typeface="宋体" panose="02010600030101010101" pitchFamily="2" charset="-122"/>
              </a:rPr>
              <a:t>≤</a:t>
            </a:r>
            <a:r>
              <a:rPr kumimoji="0" lang="zh-CN" altLang="ja-JP" sz="2000" b="1">
                <a:solidFill>
                  <a:srgbClr val="000000"/>
                </a:solidFill>
                <a:latin typeface="宋体" panose="02010600030101010101" pitchFamily="2" charset="-122"/>
              </a:rPr>
              <a:t>1</a:t>
            </a:r>
            <a:r>
              <a:rPr kumimoji="0" lang="en-US" altLang="zh-CN" sz="2000" b="1">
                <a:solidFill>
                  <a:srgbClr val="000000"/>
                </a:solidFill>
                <a:latin typeface="宋体" panose="02010600030101010101" pitchFamily="2" charset="-122"/>
              </a:rPr>
              <a:t>2 GeV,</a:t>
            </a:r>
            <a:r>
              <a:rPr kumimoji="0" lang="zh-CN" altLang="en-US" sz="2000" b="1">
                <a:solidFill>
                  <a:srgbClr val="000000"/>
                </a:solidFill>
                <a:latin typeface="宋体" panose="02010600030101010101" pitchFamily="2" charset="-122"/>
              </a:rPr>
              <a:t>μ</a:t>
            </a:r>
            <a:r>
              <a:rPr kumimoji="0" lang="en-US" altLang="zh-CN" sz="2000" b="1" baseline="-25000">
                <a:solidFill>
                  <a:srgbClr val="000000"/>
                </a:solidFill>
                <a:latin typeface="宋体" panose="02010600030101010101" pitchFamily="2" charset="-122"/>
              </a:rPr>
              <a:t>B</a:t>
            </a:r>
            <a:r>
              <a:rPr kumimoji="0" lang="en-US" altLang="zh-CN" sz="2000" b="1">
                <a:solidFill>
                  <a:srgbClr val="000000"/>
                </a:solidFill>
                <a:latin typeface="宋体" panose="02010600030101010101" pitchFamily="2" charset="-122"/>
              </a:rPr>
              <a:t>≥300 MeV</a:t>
            </a:r>
            <a:r>
              <a:rPr kumimoji="0" lang="en-US" altLang="zh-CN" sz="2000" b="1">
                <a:latin typeface="宋体" panose="02010600030101010101" pitchFamily="2" charset="-122"/>
              </a:rPr>
              <a:t>)</a:t>
            </a:r>
            <a:endParaRPr kumimoji="0" lang="en-US" altLang="zh-CN" sz="2000" b="1">
              <a:solidFill>
                <a:srgbClr val="000000"/>
              </a:solidFill>
              <a:latin typeface="宋体" panose="02010600030101010101" pitchFamily="2" charset="-122"/>
            </a:endParaRPr>
          </a:p>
          <a:p>
            <a:pPr eaLnBrk="1" hangingPunct="1">
              <a:spcBef>
                <a:spcPct val="20000"/>
              </a:spcBef>
              <a:defRPr/>
            </a:pPr>
            <a:r>
              <a:rPr kumimoji="0" lang="zh-CN" altLang="en-US" sz="2000" b="1">
                <a:solidFill>
                  <a:srgbClr val="000000"/>
                </a:solidFill>
                <a:latin typeface="宋体" panose="02010600030101010101" pitchFamily="2" charset="-122"/>
              </a:rPr>
              <a:t>  最新高科技加速器群</a:t>
            </a:r>
            <a:r>
              <a:rPr kumimoji="0" lang="en-US" altLang="zh-CN" sz="2000" b="1">
                <a:solidFill>
                  <a:srgbClr val="000000"/>
                </a:solidFill>
                <a:latin typeface="宋体" panose="02010600030101010101" pitchFamily="2" charset="-122"/>
              </a:rPr>
              <a:t>(FAIR)</a:t>
            </a:r>
            <a:r>
              <a:rPr kumimoji="0" lang="zh-CN" altLang="en-US" sz="2000" b="1">
                <a:solidFill>
                  <a:srgbClr val="000000"/>
                </a:solidFill>
                <a:latin typeface="宋体" panose="02010600030101010101" pitchFamily="2" charset="-122"/>
              </a:rPr>
              <a:t>，第四代固定靶实验</a:t>
            </a:r>
            <a:r>
              <a:rPr kumimoji="0" lang="en-US" altLang="zh-CN" sz="2000" b="1">
                <a:solidFill>
                  <a:srgbClr val="000000"/>
                </a:solidFill>
                <a:latin typeface="宋体" panose="02010600030101010101" pitchFamily="2" charset="-122"/>
              </a:rPr>
              <a:t>(CBM)</a:t>
            </a:r>
            <a:r>
              <a:rPr kumimoji="0" lang="zh-CN" altLang="en-US" sz="2000" b="1">
                <a:solidFill>
                  <a:srgbClr val="000000"/>
                </a:solidFill>
                <a:latin typeface="宋体" panose="02010600030101010101" pitchFamily="2" charset="-122"/>
              </a:rPr>
              <a:t>，亮度高</a:t>
            </a:r>
            <a:endParaRPr kumimoji="0" lang="en-US" altLang="zh-CN" sz="2000" b="1">
              <a:solidFill>
                <a:srgbClr val="000000"/>
              </a:solidFill>
              <a:latin typeface="宋体" panose="02010600030101010101" pitchFamily="2" charset="-122"/>
            </a:endParaRPr>
          </a:p>
          <a:p>
            <a:pPr eaLnBrk="1" hangingPunct="1">
              <a:spcBef>
                <a:spcPct val="20000"/>
              </a:spcBef>
              <a:buFontTx/>
              <a:buAutoNum type="arabicParenR"/>
              <a:defRPr/>
            </a:pPr>
            <a:endParaRPr kumimoji="0" lang="en-US" altLang="zh-CN" sz="1000">
              <a:solidFill>
                <a:srgbClr val="000000"/>
              </a:solidFill>
              <a:latin typeface="宋体" panose="02010600030101010101" pitchFamily="2" charset="-122"/>
            </a:endParaRPr>
          </a:p>
          <a:p>
            <a:pPr eaLnBrk="1" hangingPunct="1">
              <a:spcBef>
                <a:spcPct val="20000"/>
              </a:spcBef>
              <a:defRPr/>
            </a:pPr>
            <a:r>
              <a:rPr kumimoji="0" lang="zh-CN" altLang="en-US" sz="2000" b="1">
                <a:latin typeface="宋体" panose="02010600030101010101" pitchFamily="2" charset="-122"/>
              </a:rPr>
              <a:t> </a:t>
            </a:r>
            <a:endParaRPr kumimoji="0" lang="en-US" altLang="zh-CN" sz="2000">
              <a:latin typeface="宋体" panose="02010600030101010101" pitchFamily="2" charset="-122"/>
            </a:endParaRPr>
          </a:p>
        </p:txBody>
      </p:sp>
      <p:sp>
        <p:nvSpPr>
          <p:cNvPr id="123909" name="Line 26">
            <a:extLst>
              <a:ext uri="{FF2B5EF4-FFF2-40B4-BE49-F238E27FC236}">
                <a16:creationId xmlns:a16="http://schemas.microsoft.com/office/drawing/2014/main" id="{874147DE-02B4-AB45-9501-85EA17808E35}"/>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WordArt 2">
            <a:extLst>
              <a:ext uri="{FF2B5EF4-FFF2-40B4-BE49-F238E27FC236}">
                <a16:creationId xmlns:a16="http://schemas.microsoft.com/office/drawing/2014/main" id="{EB3B66B0-AB1A-D349-8638-013FBD36291C}"/>
              </a:ext>
            </a:extLst>
          </p:cNvPr>
          <p:cNvSpPr>
            <a:spLocks noChangeArrowheads="1" noChangeShapeType="1" noTextEdit="1"/>
          </p:cNvSpPr>
          <p:nvPr/>
        </p:nvSpPr>
        <p:spPr bwMode="auto">
          <a:xfrm>
            <a:off x="3124200" y="2133600"/>
            <a:ext cx="2276475" cy="2438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pPr algn="ctr"/>
            <a:r>
              <a:rPr lang="en" altLang="zh-CN" sz="3600" kern="10">
                <a:ln w="9525">
                  <a:round/>
                  <a:headEnd/>
                  <a:tailEnd/>
                </a:ln>
                <a:gradFill rotWithShape="1">
                  <a:gsLst>
                    <a:gs pos="0">
                      <a:srgbClr val="FFE701"/>
                    </a:gs>
                    <a:gs pos="100000">
                      <a:srgbClr val="FE3E02"/>
                    </a:gs>
                  </a:gsLst>
                  <a:lin ang="5400000" scaled="1"/>
                </a:gradFill>
                <a:latin typeface="宋体" panose="02010600030101010101" pitchFamily="2" charset="-122"/>
              </a:rPr>
              <a:t>Thanks!</a:t>
            </a:r>
            <a:endParaRPr lang="zh-CN" altLang="en-US" sz="3600" kern="10">
              <a:ln w="9525">
                <a:round/>
                <a:headEnd/>
                <a:tailEnd/>
              </a:ln>
              <a:gradFill rotWithShape="1">
                <a:gsLst>
                  <a:gs pos="0">
                    <a:srgbClr val="FFE701"/>
                  </a:gs>
                  <a:gs pos="100000">
                    <a:srgbClr val="FE3E02"/>
                  </a:gs>
                </a:gsLst>
                <a:lin ang="5400000" scaled="1"/>
              </a:gradFill>
              <a:latin typeface="宋体" panose="02010600030101010101" pitchFamily="2"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8FE9D79F-3D35-F945-8953-740A9DFC78C3}"/>
              </a:ext>
            </a:extLst>
          </p:cNvPr>
          <p:cNvSpPr txBox="1">
            <a:spLocks noChangeArrowheads="1"/>
          </p:cNvSpPr>
          <p:nvPr/>
        </p:nvSpPr>
        <p:spPr bwMode="auto">
          <a:xfrm>
            <a:off x="-114300" y="-76200"/>
            <a:ext cx="944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ja-JP" altLang="en-US" sz="2800">
                <a:latin typeface="宋体" panose="02010600030101010101" pitchFamily="2" charset="-122"/>
              </a:rPr>
              <a:t>守恒量（重子数，电荷数，奇异数）高阶矩的分析</a:t>
            </a:r>
            <a:endParaRPr kumimoji="0" lang="en-US" altLang="zh-CN" sz="2800">
              <a:cs typeface="Arial" panose="020B0604020202020204" pitchFamily="34" charset="0"/>
            </a:endParaRPr>
          </a:p>
        </p:txBody>
      </p:sp>
      <p:sp>
        <p:nvSpPr>
          <p:cNvPr id="118786" name="TextBox 5">
            <a:extLst>
              <a:ext uri="{FF2B5EF4-FFF2-40B4-BE49-F238E27FC236}">
                <a16:creationId xmlns:a16="http://schemas.microsoft.com/office/drawing/2014/main" id="{8368C81E-D45E-F248-A94A-EEBB9334C6B6}"/>
              </a:ext>
            </a:extLst>
          </p:cNvPr>
          <p:cNvSpPr txBox="1">
            <a:spLocks noChangeArrowheads="1"/>
          </p:cNvSpPr>
          <p:nvPr/>
        </p:nvSpPr>
        <p:spPr bwMode="auto">
          <a:xfrm>
            <a:off x="457200" y="4124325"/>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latin typeface="宋体" panose="02010600030101010101" pitchFamily="2" charset="-122"/>
              </a:rPr>
              <a:t> </a:t>
            </a:r>
            <a:r>
              <a:rPr kumimoji="0" lang="zh-CN" altLang="en-US" sz="2000" b="1">
                <a:latin typeface="宋体" panose="02010600030101010101" pitchFamily="2" charset="-122"/>
              </a:rPr>
              <a:t>  </a:t>
            </a:r>
            <a:r>
              <a:rPr kumimoji="0" lang="en-US" altLang="zh-CN" sz="2000" b="1">
                <a:latin typeface="宋体" panose="02010600030101010101" pitchFamily="2" charset="-122"/>
              </a:rPr>
              <a:t>1) </a:t>
            </a:r>
            <a:r>
              <a:rPr kumimoji="0" lang="zh-CN" altLang="en-US" sz="2000" b="1">
                <a:latin typeface="宋体" panose="02010600030101010101" pitchFamily="2" charset="-122"/>
              </a:rPr>
              <a:t>守恒量对相变边界、临界点敏感。强相互作用中：</a:t>
            </a:r>
            <a:r>
              <a:rPr kumimoji="0" lang="en-US" altLang="zh-CN" sz="2000" b="1">
                <a:latin typeface="宋体" panose="02010600030101010101" pitchFamily="2" charset="-122"/>
              </a:rPr>
              <a:t>B,S,Q</a:t>
            </a:r>
            <a:r>
              <a:rPr kumimoji="0" lang="zh-CN" altLang="en-US" sz="2000" b="1">
                <a:latin typeface="宋体" panose="02010600030101010101" pitchFamily="2" charset="-122"/>
              </a:rPr>
              <a:t>。</a:t>
            </a:r>
            <a:r>
              <a:rPr kumimoji="0" lang="en-US" altLang="zh-CN" sz="2000" b="1">
                <a:latin typeface="宋体" panose="02010600030101010101" pitchFamily="2" charset="-122"/>
              </a:rPr>
              <a:t>QCD</a:t>
            </a:r>
            <a:r>
              <a:rPr kumimoji="0" lang="zh-CN" altLang="en-US" sz="2000" b="1">
                <a:latin typeface="宋体" panose="02010600030101010101" pitchFamily="2" charset="-122"/>
              </a:rPr>
              <a:t>格点预言相变可能。</a:t>
            </a:r>
            <a:r>
              <a:rPr kumimoji="0" lang="ja-JP" altLang="en-US" sz="2000">
                <a:solidFill>
                  <a:srgbClr val="800000"/>
                </a:solidFill>
                <a:latin typeface="宋体" panose="02010600030101010101" pitchFamily="2" charset="-122"/>
              </a:rPr>
              <a:t>临界点</a:t>
            </a:r>
            <a:r>
              <a:rPr kumimoji="0" lang="en-US" altLang="ja-JP" sz="2000">
                <a:solidFill>
                  <a:srgbClr val="800000"/>
                </a:solidFill>
                <a:latin typeface="宋体" panose="02010600030101010101" pitchFamily="2" charset="-122"/>
              </a:rPr>
              <a:t> </a:t>
            </a:r>
            <a:r>
              <a:rPr kumimoji="0" lang="en-US" altLang="ja-JP" sz="2000">
                <a:solidFill>
                  <a:srgbClr val="800000"/>
                </a:solidFill>
                <a:latin typeface="Wingdings" pitchFamily="2" charset="2"/>
              </a:rPr>
              <a:t></a:t>
            </a:r>
            <a:r>
              <a:rPr kumimoji="0" lang="en-US" altLang="ja-JP" sz="2000">
                <a:solidFill>
                  <a:srgbClr val="800000"/>
                </a:solidFill>
                <a:latin typeface="宋体" panose="02010600030101010101" pitchFamily="2" charset="-122"/>
              </a:rPr>
              <a:t> </a:t>
            </a:r>
            <a:r>
              <a:rPr kumimoji="0" lang="ja-JP" altLang="en-US" sz="2000">
                <a:solidFill>
                  <a:srgbClr val="800000"/>
                </a:solidFill>
                <a:latin typeface="宋体" panose="02010600030101010101" pitchFamily="2" charset="-122"/>
              </a:rPr>
              <a:t>临界</a:t>
            </a:r>
            <a:r>
              <a:rPr kumimoji="0" lang="zh-CN" altLang="en-US" sz="2000">
                <a:solidFill>
                  <a:srgbClr val="800000"/>
                </a:solidFill>
                <a:latin typeface="宋体" panose="02010600030101010101" pitchFamily="2" charset="-122"/>
              </a:rPr>
              <a:t>区！</a:t>
            </a:r>
            <a:endParaRPr kumimoji="0" lang="en-US" altLang="zh-CN" sz="2000" b="1">
              <a:latin typeface="宋体" panose="02010600030101010101" pitchFamily="2" charset="-122"/>
            </a:endParaRPr>
          </a:p>
          <a:p>
            <a:pPr eaLnBrk="1" hangingPunct="1">
              <a:buFontTx/>
              <a:buNone/>
            </a:pPr>
            <a:r>
              <a:rPr kumimoji="0" lang="en-US" altLang="zh-CN" sz="2000" b="1">
                <a:latin typeface="宋体" panose="02010600030101010101" pitchFamily="2" charset="-122"/>
              </a:rPr>
              <a:t>  2) RHIC BES-I </a:t>
            </a:r>
            <a:r>
              <a:rPr kumimoji="0" lang="zh-CN" altLang="en-US" sz="2000" b="1">
                <a:latin typeface="宋体" panose="02010600030101010101" pitchFamily="2" charset="-122"/>
              </a:rPr>
              <a:t>结果有相变迹象。</a:t>
            </a:r>
            <a:endParaRPr kumimoji="0" lang="en-US" altLang="zh-CN" sz="2000" b="1">
              <a:latin typeface="宋体" panose="02010600030101010101" pitchFamily="2" charset="-122"/>
            </a:endParaRPr>
          </a:p>
          <a:p>
            <a:pPr eaLnBrk="1" hangingPunct="1">
              <a:buFontTx/>
              <a:buNone/>
            </a:pPr>
            <a:r>
              <a:rPr kumimoji="0" lang="en-US" altLang="zh-CN" sz="2000" b="1">
                <a:latin typeface="宋体" panose="02010600030101010101" pitchFamily="2" charset="-122"/>
              </a:rPr>
              <a:t>  3) √s</a:t>
            </a:r>
            <a:r>
              <a:rPr kumimoji="0" lang="en-US" altLang="zh-CN" sz="2000" b="1" baseline="-25000">
                <a:latin typeface="宋体" panose="02010600030101010101" pitchFamily="2" charset="-122"/>
              </a:rPr>
              <a:t>NN </a:t>
            </a:r>
            <a:r>
              <a:rPr kumimoji="0" lang="zh-CN" altLang="en-US" sz="2000" b="1">
                <a:latin typeface="宋体" panose="02010600030101010101" pitchFamily="2" charset="-122"/>
              </a:rPr>
              <a:t>≤</a:t>
            </a:r>
            <a:r>
              <a:rPr kumimoji="0" lang="en-US" altLang="zh-CN" sz="2000" b="1">
                <a:latin typeface="宋体" panose="02010600030101010101" pitchFamily="2" charset="-122"/>
              </a:rPr>
              <a:t>12 GeV</a:t>
            </a:r>
            <a:r>
              <a:rPr kumimoji="0" lang="zh-CN" altLang="en-US" sz="2000" b="1">
                <a:latin typeface="宋体" panose="02010600030101010101" pitchFamily="2" charset="-122"/>
              </a:rPr>
              <a:t>，对撞机亮度有限，需要新的加速器和探测器</a:t>
            </a:r>
            <a:endParaRPr kumimoji="0" lang="en-US" altLang="zh-CN" sz="2000" b="1">
              <a:latin typeface="宋体" panose="02010600030101010101" pitchFamily="2" charset="-122"/>
            </a:endParaRPr>
          </a:p>
        </p:txBody>
      </p:sp>
      <p:cxnSp>
        <p:nvCxnSpPr>
          <p:cNvPr id="8" name="Straight Arrow Connector 7">
            <a:extLst>
              <a:ext uri="{FF2B5EF4-FFF2-40B4-BE49-F238E27FC236}">
                <a16:creationId xmlns:a16="http://schemas.microsoft.com/office/drawing/2014/main" id="{1439D6ED-6AB4-8641-B0DC-0E9FE988C78C}"/>
              </a:ext>
            </a:extLst>
          </p:cNvPr>
          <p:cNvCxnSpPr>
            <a:cxnSpLocks noChangeShapeType="1"/>
          </p:cNvCxnSpPr>
          <p:nvPr/>
        </p:nvCxnSpPr>
        <p:spPr bwMode="auto">
          <a:xfrm rot="5400000">
            <a:off x="1395413" y="2895600"/>
            <a:ext cx="458788" cy="1587"/>
          </a:xfrm>
          <a:prstGeom prst="straightConnector1">
            <a:avLst/>
          </a:prstGeom>
          <a:noFill/>
          <a:ln w="25400">
            <a:solidFill>
              <a:srgbClr val="008000"/>
            </a:solidFill>
            <a:round/>
            <a:headEnd/>
            <a:tailEnd type="arrow" w="med" len="med"/>
          </a:ln>
          <a:effectLst>
            <a:outerShdw blurRad="63500" dist="20000" dir="5400000" rotWithShape="0">
              <a:srgbClr val="000000">
                <a:alpha val="37999"/>
              </a:srgbClr>
            </a:outerShdw>
          </a:effectLst>
        </p:spPr>
      </p:cxnSp>
      <p:sp>
        <p:nvSpPr>
          <p:cNvPr id="118788" name="TextBox 38">
            <a:extLst>
              <a:ext uri="{FF2B5EF4-FFF2-40B4-BE49-F238E27FC236}">
                <a16:creationId xmlns:a16="http://schemas.microsoft.com/office/drawing/2014/main" id="{94A58307-9116-1E46-86D7-3D0718A8977B}"/>
              </a:ext>
            </a:extLst>
          </p:cNvPr>
          <p:cNvSpPr txBox="1">
            <a:spLocks noChangeArrowheads="1"/>
          </p:cNvSpPr>
          <p:nvPr/>
        </p:nvSpPr>
        <p:spPr bwMode="auto">
          <a:xfrm>
            <a:off x="7188200" y="3949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pic>
        <p:nvPicPr>
          <p:cNvPr id="118789" name="图片 3">
            <a:extLst>
              <a:ext uri="{FF2B5EF4-FFF2-40B4-BE49-F238E27FC236}">
                <a16:creationId xmlns:a16="http://schemas.microsoft.com/office/drawing/2014/main" id="{54BF78A6-E100-0E45-90A1-D8FAA398670D}"/>
              </a:ext>
            </a:extLst>
          </p:cNvPr>
          <p:cNvPicPr>
            <a:picLocks noChangeAspect="1"/>
          </p:cNvPicPr>
          <p:nvPr/>
        </p:nvPicPr>
        <p:blipFill>
          <a:blip r:embed="rId2">
            <a:extLst>
              <a:ext uri="{28A0092B-C50C-407E-A947-70E740481C1C}">
                <a14:useLocalDpi xmlns:a14="http://schemas.microsoft.com/office/drawing/2010/main" val="0"/>
              </a:ext>
            </a:extLst>
          </a:blip>
          <a:srcRect r="3957"/>
          <a:stretch>
            <a:fillRect/>
          </a:stretch>
        </p:blipFill>
        <p:spPr bwMode="auto">
          <a:xfrm>
            <a:off x="228600" y="1071563"/>
            <a:ext cx="43434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Box 49">
            <a:extLst>
              <a:ext uri="{FF2B5EF4-FFF2-40B4-BE49-F238E27FC236}">
                <a16:creationId xmlns:a16="http://schemas.microsoft.com/office/drawing/2014/main" id="{E4BAA9E3-D6C6-444B-9A0D-875A625EE275}"/>
              </a:ext>
            </a:extLst>
          </p:cNvPr>
          <p:cNvSpPr txBox="1">
            <a:spLocks noChangeArrowheads="1"/>
          </p:cNvSpPr>
          <p:nvPr/>
        </p:nvSpPr>
        <p:spPr bwMode="auto">
          <a:xfrm>
            <a:off x="546100" y="727075"/>
            <a:ext cx="4108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a:latin typeface="Times New Roman" panose="02020603050405020304" pitchFamily="18" charset="0"/>
                <a:cs typeface="Times New Roman" panose="02020603050405020304" pitchFamily="18" charset="0"/>
              </a:rPr>
              <a:t>M. Stephanov, J.PG: 38,124147(11)</a:t>
            </a:r>
            <a:endParaRPr kumimoji="0" lang="en-US" altLang="zh-CN" sz="1600">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559E41A2-2188-A645-9921-6AE8505A13E1}"/>
              </a:ext>
            </a:extLst>
          </p:cNvPr>
          <p:cNvSpPr>
            <a:spLocks noChangeArrowheads="1"/>
          </p:cNvSpPr>
          <p:nvPr/>
        </p:nvSpPr>
        <p:spPr bwMode="auto">
          <a:xfrm>
            <a:off x="330200" y="688975"/>
            <a:ext cx="8458200" cy="2947988"/>
          </a:xfrm>
          <a:prstGeom prst="roundRect">
            <a:avLst>
              <a:gd name="adj" fmla="val 4120"/>
            </a:avLst>
          </a:prstGeom>
          <a:noFill/>
          <a:ln w="38100" cmpd="dbl">
            <a:solidFill>
              <a:srgbClr val="800000"/>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52" name="Rounded Rectangle 51">
            <a:extLst>
              <a:ext uri="{FF2B5EF4-FFF2-40B4-BE49-F238E27FC236}">
                <a16:creationId xmlns:a16="http://schemas.microsoft.com/office/drawing/2014/main" id="{0FA9A87F-CA06-3C4F-A787-B91027A6EE2B}"/>
              </a:ext>
            </a:extLst>
          </p:cNvPr>
          <p:cNvSpPr>
            <a:spLocks noChangeArrowheads="1"/>
          </p:cNvSpPr>
          <p:nvPr/>
        </p:nvSpPr>
        <p:spPr bwMode="auto">
          <a:xfrm>
            <a:off x="342900" y="3709988"/>
            <a:ext cx="8458200" cy="2538412"/>
          </a:xfrm>
          <a:prstGeom prst="roundRect">
            <a:avLst>
              <a:gd name="adj" fmla="val 4120"/>
            </a:avLst>
          </a:prstGeom>
          <a:noFill/>
          <a:ln w="38100" cmpd="dbl">
            <a:solidFill>
              <a:srgbClr val="800000"/>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8793" name="TextBox 52">
            <a:extLst>
              <a:ext uri="{FF2B5EF4-FFF2-40B4-BE49-F238E27FC236}">
                <a16:creationId xmlns:a16="http://schemas.microsoft.com/office/drawing/2014/main" id="{08F5BD41-BF4B-9148-83A4-AB419243339F}"/>
              </a:ext>
            </a:extLst>
          </p:cNvPr>
          <p:cNvSpPr txBox="1">
            <a:spLocks noChangeArrowheads="1"/>
          </p:cNvSpPr>
          <p:nvPr/>
        </p:nvSpPr>
        <p:spPr bwMode="auto">
          <a:xfrm>
            <a:off x="8915400" y="5778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18794" name="Line 26">
            <a:extLst>
              <a:ext uri="{FF2B5EF4-FFF2-40B4-BE49-F238E27FC236}">
                <a16:creationId xmlns:a16="http://schemas.microsoft.com/office/drawing/2014/main" id="{71706AE1-C9CC-F846-93AA-23E61A866024}"/>
              </a:ext>
            </a:extLst>
          </p:cNvPr>
          <p:cNvSpPr>
            <a:spLocks noChangeShapeType="1"/>
          </p:cNvSpPr>
          <p:nvPr/>
        </p:nvSpPr>
        <p:spPr bwMode="auto">
          <a:xfrm flipV="1">
            <a:off x="395288" y="5334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18795" name="Picture 13">
            <a:extLst>
              <a:ext uri="{FF2B5EF4-FFF2-40B4-BE49-F238E27FC236}">
                <a16:creationId xmlns:a16="http://schemas.microsoft.com/office/drawing/2014/main" id="{92E56757-F506-FA49-8D77-78835A7D9CCB}"/>
              </a:ext>
            </a:extLst>
          </p:cNvPr>
          <p:cNvPicPr>
            <a:picLocks noChangeAspect="1"/>
          </p:cNvPicPr>
          <p:nvPr/>
        </p:nvPicPr>
        <p:blipFill>
          <a:blip r:embed="rId3">
            <a:extLst>
              <a:ext uri="{28A0092B-C50C-407E-A947-70E740481C1C}">
                <a14:useLocalDpi xmlns:a14="http://schemas.microsoft.com/office/drawing/2010/main" val="0"/>
              </a:ext>
            </a:extLst>
          </a:blip>
          <a:srcRect l="2554" t="33908" r="11559"/>
          <a:stretch>
            <a:fillRect/>
          </a:stretch>
        </p:blipFill>
        <p:spPr bwMode="auto">
          <a:xfrm>
            <a:off x="5213350" y="8382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F70789-5531-A044-990F-B1575FD84016}"/>
              </a:ext>
            </a:extLst>
          </p:cNvPr>
          <p:cNvSpPr txBox="1"/>
          <p:nvPr/>
        </p:nvSpPr>
        <p:spPr>
          <a:xfrm>
            <a:off x="173038" y="4803830"/>
            <a:ext cx="8666162" cy="1951303"/>
          </a:xfrm>
          <a:prstGeom prst="rect">
            <a:avLst/>
          </a:prstGeom>
          <a:noFill/>
        </p:spPr>
        <p:txBody>
          <a:bodyPr wrap="square">
            <a:spAutoFit/>
          </a:bodyPr>
          <a:lstStyle/>
          <a:p>
            <a:pPr marL="342900" indent="-342900" eaLnBrk="1" hangingPunct="1">
              <a:spcBef>
                <a:spcPct val="20000"/>
              </a:spcBef>
              <a:buFont typeface="Wingdings" charset="2"/>
              <a:buChar char="Ø"/>
              <a:defRPr/>
            </a:pPr>
            <a:r>
              <a:rPr lang="zh-CN" altLang="en-US" dirty="0"/>
              <a:t>碰撞能量小于</a:t>
            </a:r>
            <a:r>
              <a:rPr lang="en-US" altLang="zh-CN" dirty="0"/>
              <a:t>14.5</a:t>
            </a:r>
            <a:r>
              <a:rPr lang="zh-CN" altLang="en-US" dirty="0"/>
              <a:t> </a:t>
            </a:r>
            <a:r>
              <a:rPr lang="en-US" altLang="zh-CN" dirty="0" err="1"/>
              <a:t>GeV</a:t>
            </a:r>
            <a:r>
              <a:rPr lang="zh-CN" altLang="en-US" dirty="0"/>
              <a:t>：除</a:t>
            </a:r>
            <a:r>
              <a:rPr lang="de-DE" altLang="zh-CN" dirty="0" err="1"/>
              <a:t>ϕ</a:t>
            </a:r>
            <a:r>
              <a:rPr lang="zh-CN" altLang="en-US" dirty="0"/>
              <a:t>介子之外的所有介子和产生的重子</a:t>
            </a:r>
            <a:r>
              <a:rPr lang="en-US" altLang="zh-CN" dirty="0"/>
              <a:t>v</a:t>
            </a:r>
            <a:r>
              <a:rPr lang="en-US" altLang="zh-CN" baseline="-25000" dirty="0"/>
              <a:t>1</a:t>
            </a:r>
            <a:r>
              <a:rPr lang="zh-CN" altLang="en-US" dirty="0"/>
              <a:t>相对于快度的斜率均小于零</a:t>
            </a:r>
            <a:endParaRPr lang="en-US" altLang="zh-CN" dirty="0"/>
          </a:p>
          <a:p>
            <a:pPr eaLnBrk="1" hangingPunct="1">
              <a:spcBef>
                <a:spcPct val="20000"/>
              </a:spcBef>
              <a:buFontTx/>
              <a:buChar char="•"/>
              <a:defRPr/>
            </a:pPr>
            <a:r>
              <a:rPr lang="zh-CN" altLang="zh-CN" b="1" i="1" dirty="0">
                <a:solidFill>
                  <a:srgbClr val="FF0000"/>
                </a:solidFill>
              </a:rPr>
              <a:t> </a:t>
            </a:r>
            <a:r>
              <a:rPr lang="zh-CN" altLang="en-US" b="1" i="1" dirty="0">
                <a:solidFill>
                  <a:srgbClr val="FF0000"/>
                </a:solidFill>
              </a:rPr>
              <a:t>   </a:t>
            </a:r>
            <a:r>
              <a:rPr lang="zh-CN" altLang="en-US" i="1" dirty="0">
                <a:solidFill>
                  <a:srgbClr val="FF0000"/>
                </a:solidFill>
              </a:rPr>
              <a:t>碰撞所产生介质性质的差异</a:t>
            </a:r>
            <a:r>
              <a:rPr lang="en-US" i="1" dirty="0">
                <a:solidFill>
                  <a:srgbClr val="FF0000"/>
                </a:solidFill>
              </a:rPr>
              <a:t>? </a:t>
            </a:r>
            <a:r>
              <a:rPr lang="zh-CN" altLang="en-US" i="1" dirty="0">
                <a:solidFill>
                  <a:srgbClr val="FF0000"/>
                </a:solidFill>
              </a:rPr>
              <a:t> 需要更高精度的数据</a:t>
            </a:r>
            <a:r>
              <a:rPr lang="zh-CN" altLang="zh-CN" i="1" dirty="0">
                <a:solidFill>
                  <a:srgbClr val="FF0000"/>
                </a:solidFill>
              </a:rPr>
              <a:t>。</a:t>
            </a:r>
            <a:endParaRPr lang="en-US" i="1" dirty="0">
              <a:solidFill>
                <a:srgbClr val="FF0000"/>
              </a:solidFill>
            </a:endParaRPr>
          </a:p>
          <a:p>
            <a:pPr eaLnBrk="1" hangingPunct="1">
              <a:spcBef>
                <a:spcPct val="20000"/>
              </a:spcBef>
              <a:buFontTx/>
              <a:buChar char="•"/>
              <a:defRPr/>
            </a:pPr>
            <a:endParaRPr lang="en-US" sz="1400" b="1" i="1" dirty="0">
              <a:solidFill>
                <a:srgbClr val="3366FF"/>
              </a:solidFill>
            </a:endParaRPr>
          </a:p>
          <a:p>
            <a:pPr marL="342900" indent="-342900" eaLnBrk="1" hangingPunct="1">
              <a:spcBef>
                <a:spcPct val="20000"/>
              </a:spcBef>
              <a:buFontTx/>
              <a:buChar char="•"/>
              <a:defRPr/>
            </a:pPr>
            <a:r>
              <a:rPr lang="en-US" sz="1200" b="1" dirty="0">
                <a:solidFill>
                  <a:schemeClr val="bg1">
                    <a:lumMod val="50000"/>
                  </a:schemeClr>
                </a:solidFill>
              </a:rPr>
              <a:t>STAR:</a:t>
            </a:r>
            <a:r>
              <a:rPr lang="en-US" sz="1200" dirty="0">
                <a:solidFill>
                  <a:schemeClr val="bg1">
                    <a:lumMod val="50000"/>
                  </a:schemeClr>
                </a:solidFill>
              </a:rPr>
              <a:t> Phys. Rev. </a:t>
            </a:r>
            <a:r>
              <a:rPr lang="en-US" sz="1200" dirty="0" err="1">
                <a:solidFill>
                  <a:schemeClr val="bg1">
                    <a:lumMod val="50000"/>
                  </a:schemeClr>
                </a:solidFill>
              </a:rPr>
              <a:t>Lett</a:t>
            </a:r>
            <a:r>
              <a:rPr lang="en-US" sz="1200" dirty="0">
                <a:solidFill>
                  <a:schemeClr val="bg1">
                    <a:lumMod val="50000"/>
                  </a:schemeClr>
                </a:solidFill>
              </a:rPr>
              <a:t>. </a:t>
            </a:r>
            <a:r>
              <a:rPr lang="en-US" sz="1200" b="1" dirty="0">
                <a:solidFill>
                  <a:schemeClr val="bg1">
                    <a:lumMod val="50000"/>
                  </a:schemeClr>
                </a:solidFill>
              </a:rPr>
              <a:t>1</a:t>
            </a:r>
            <a:r>
              <a:rPr lang="en-US" altLang="zh-CN" sz="1200" b="1" dirty="0">
                <a:solidFill>
                  <a:schemeClr val="bg1">
                    <a:lumMod val="50000"/>
                  </a:schemeClr>
                </a:solidFill>
              </a:rPr>
              <a:t>20</a:t>
            </a:r>
            <a:r>
              <a:rPr lang="en-US" sz="1200" dirty="0">
                <a:solidFill>
                  <a:schemeClr val="bg1">
                    <a:lumMod val="50000"/>
                  </a:schemeClr>
                </a:solidFill>
              </a:rPr>
              <a:t>, </a:t>
            </a:r>
            <a:r>
              <a:rPr lang="en-US" altLang="zh-CN" sz="1200" dirty="0">
                <a:solidFill>
                  <a:schemeClr val="bg1">
                    <a:lumMod val="50000"/>
                  </a:schemeClr>
                </a:solidFill>
              </a:rPr>
              <a:t>062301</a:t>
            </a:r>
            <a:r>
              <a:rPr lang="en-US" sz="1200" dirty="0">
                <a:solidFill>
                  <a:schemeClr val="bg1">
                    <a:lumMod val="50000"/>
                  </a:schemeClr>
                </a:solidFill>
              </a:rPr>
              <a:t>(201</a:t>
            </a:r>
            <a:r>
              <a:rPr lang="en-US" altLang="zh-CN" sz="1200" dirty="0">
                <a:solidFill>
                  <a:schemeClr val="bg1">
                    <a:lumMod val="50000"/>
                  </a:schemeClr>
                </a:solidFill>
              </a:rPr>
              <a:t>8</a:t>
            </a:r>
            <a:r>
              <a:rPr lang="en-US" sz="1200" dirty="0">
                <a:solidFill>
                  <a:schemeClr val="bg1">
                    <a:lumMod val="50000"/>
                  </a:schemeClr>
                </a:solidFill>
              </a:rPr>
              <a:t>)</a:t>
            </a:r>
          </a:p>
        </p:txBody>
      </p:sp>
      <p:sp>
        <p:nvSpPr>
          <p:cNvPr id="166914" name="Rectangle 28">
            <a:extLst>
              <a:ext uri="{FF2B5EF4-FFF2-40B4-BE49-F238E27FC236}">
                <a16:creationId xmlns:a16="http://schemas.microsoft.com/office/drawing/2014/main" id="{6B06E96D-AB01-234C-BAFC-DDC2F34F77D9}"/>
              </a:ext>
            </a:extLst>
          </p:cNvPr>
          <p:cNvSpPr>
            <a:spLocks noChangeArrowheads="1"/>
          </p:cNvSpPr>
          <p:nvPr/>
        </p:nvSpPr>
        <p:spPr bwMode="auto">
          <a:xfrm>
            <a:off x="609600" y="74613"/>
            <a:ext cx="8001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3" tIns="45587" rIns="91173" bIns="45587"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400" b="1">
                <a:solidFill>
                  <a:schemeClr val="tx2"/>
                </a:solidFill>
                <a:latin typeface="Times New Roman" panose="02020603050405020304" pitchFamily="18" charset="0"/>
              </a:rPr>
              <a:t>相结构：能量扫描直接流</a:t>
            </a:r>
            <a:endParaRPr lang="el-GR" altLang="zh-CN" sz="4400" baseline="-25000"/>
          </a:p>
        </p:txBody>
      </p:sp>
      <p:pic>
        <p:nvPicPr>
          <p:cNvPr id="166915" name="图片 1">
            <a:extLst>
              <a:ext uri="{FF2B5EF4-FFF2-40B4-BE49-F238E27FC236}">
                <a16:creationId xmlns:a16="http://schemas.microsoft.com/office/drawing/2014/main" id="{7863F445-6005-2742-B047-C9D061BFA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763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58369" name="Picture 2" descr="evolution4b">
            <a:extLst>
              <a:ext uri="{FF2B5EF4-FFF2-40B4-BE49-F238E27FC236}">
                <a16:creationId xmlns:a16="http://schemas.microsoft.com/office/drawing/2014/main" id="{BC56765D-8EB2-7F49-A414-BCABA10A7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32" b="60977"/>
          <a:stretch>
            <a:fillRect/>
          </a:stretch>
        </p:blipFill>
        <p:spPr bwMode="auto">
          <a:xfrm>
            <a:off x="381000" y="1447800"/>
            <a:ext cx="8382000" cy="1966913"/>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sp>
        <p:nvSpPr>
          <p:cNvPr id="380931" name="Rectangle 3">
            <a:extLst>
              <a:ext uri="{FF2B5EF4-FFF2-40B4-BE49-F238E27FC236}">
                <a16:creationId xmlns:a16="http://schemas.microsoft.com/office/drawing/2014/main" id="{FFDE2010-9E26-1940-BED4-CE0BDD53B976}"/>
              </a:ext>
            </a:extLst>
          </p:cNvPr>
          <p:cNvSpPr>
            <a:spLocks noGrp="1" noChangeArrowheads="1"/>
          </p:cNvSpPr>
          <p:nvPr>
            <p:ph type="title"/>
          </p:nvPr>
        </p:nvSpPr>
        <p:spPr>
          <a:xfrm>
            <a:off x="457200" y="76200"/>
            <a:ext cx="8458200" cy="1143000"/>
          </a:xfrm>
        </p:spPr>
        <p:txBody>
          <a:bodyPr/>
          <a:lstStyle/>
          <a:p>
            <a:pPr eaLnBrk="1" hangingPunct="1">
              <a:defRPr/>
            </a:pPr>
            <a:r>
              <a:rPr kumimoji="0" lang="en-US" altLang="zh-CN" sz="3600" b="1">
                <a:effectLst>
                  <a:outerShdw blurRad="38100" dist="38100" dir="2700000" algn="tl">
                    <a:srgbClr val="DDDDDD"/>
                  </a:outerShdw>
                </a:effectLst>
              </a:rPr>
              <a:t>High-energy Nuclear Collisions</a:t>
            </a:r>
            <a:endParaRPr kumimoji="0" lang="en-US" altLang="zh-CN" sz="3600">
              <a:effectLst>
                <a:outerShdw blurRad="38100" dist="38100" dir="2700000" algn="tl">
                  <a:srgbClr val="DDDDDD"/>
                </a:outerShdw>
              </a:effectLst>
              <a:latin typeface="Arial Black" charset="0"/>
            </a:endParaRPr>
          </a:p>
        </p:txBody>
      </p:sp>
      <p:sp>
        <p:nvSpPr>
          <p:cNvPr id="58371" name="Rectangle 4">
            <a:extLst>
              <a:ext uri="{FF2B5EF4-FFF2-40B4-BE49-F238E27FC236}">
                <a16:creationId xmlns:a16="http://schemas.microsoft.com/office/drawing/2014/main" id="{22705642-31B2-CE4D-B05F-7A99C149E9E4}"/>
              </a:ext>
            </a:extLst>
          </p:cNvPr>
          <p:cNvSpPr>
            <a:spLocks noChangeArrowheads="1"/>
          </p:cNvSpPr>
          <p:nvPr/>
        </p:nvSpPr>
        <p:spPr bwMode="auto">
          <a:xfrm>
            <a:off x="1965325" y="14478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i="1">
                <a:solidFill>
                  <a:srgbClr val="02621E"/>
                </a:solidFill>
              </a:rPr>
              <a:t>time</a:t>
            </a:r>
            <a:endParaRPr lang="en-US" altLang="zh-CN" sz="1800"/>
          </a:p>
        </p:txBody>
      </p:sp>
      <p:sp>
        <p:nvSpPr>
          <p:cNvPr id="58372" name="AutoShape 5">
            <a:extLst>
              <a:ext uri="{FF2B5EF4-FFF2-40B4-BE49-F238E27FC236}">
                <a16:creationId xmlns:a16="http://schemas.microsoft.com/office/drawing/2014/main" id="{86DA82AE-46C9-E948-A640-D5FDC7A8D930}"/>
              </a:ext>
            </a:extLst>
          </p:cNvPr>
          <p:cNvSpPr>
            <a:spLocks noChangeArrowheads="1"/>
          </p:cNvSpPr>
          <p:nvPr/>
        </p:nvSpPr>
        <p:spPr bwMode="auto">
          <a:xfrm>
            <a:off x="2606675" y="1600200"/>
            <a:ext cx="3565525" cy="76200"/>
          </a:xfrm>
          <a:prstGeom prst="rightArrow">
            <a:avLst>
              <a:gd name="adj1" fmla="val 55556"/>
              <a:gd name="adj2" fmla="val 565833"/>
            </a:avLst>
          </a:prstGeom>
          <a:gradFill rotWithShape="0">
            <a:gsLst>
              <a:gs pos="0">
                <a:srgbClr val="FFFF66"/>
              </a:gs>
              <a:gs pos="100000">
                <a:srgbClr val="FF0000"/>
              </a:gs>
            </a:gsLst>
            <a:lin ang="0" scaled="1"/>
          </a:gra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1800"/>
          </a:p>
        </p:txBody>
      </p:sp>
      <p:sp>
        <p:nvSpPr>
          <p:cNvPr id="58373" name="Text Box 6">
            <a:extLst>
              <a:ext uri="{FF2B5EF4-FFF2-40B4-BE49-F238E27FC236}">
                <a16:creationId xmlns:a16="http://schemas.microsoft.com/office/drawing/2014/main" id="{565AAC96-923A-4047-9B54-C92A698192EF}"/>
              </a:ext>
            </a:extLst>
          </p:cNvPr>
          <p:cNvSpPr txBox="1">
            <a:spLocks noChangeArrowheads="1"/>
          </p:cNvSpPr>
          <p:nvPr/>
        </p:nvSpPr>
        <p:spPr bwMode="auto">
          <a:xfrm>
            <a:off x="666750" y="3733800"/>
            <a:ext cx="2211388" cy="711200"/>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2000" b="1" dirty="0">
                <a:solidFill>
                  <a:schemeClr val="tx2"/>
                </a:solidFill>
              </a:rPr>
              <a:t>Initial conditions</a:t>
            </a:r>
          </a:p>
          <a:p>
            <a:pPr eaLnBrk="1" hangingPunct="1">
              <a:spcBef>
                <a:spcPct val="0"/>
              </a:spcBef>
              <a:buFontTx/>
              <a:buNone/>
            </a:pPr>
            <a:r>
              <a:rPr kumimoji="1" lang="en-US" altLang="zh-CN" sz="2000" b="1" dirty="0">
                <a:solidFill>
                  <a:schemeClr val="tx2"/>
                </a:solidFill>
              </a:rPr>
              <a:t>and interactions</a:t>
            </a:r>
          </a:p>
        </p:txBody>
      </p:sp>
      <p:grpSp>
        <p:nvGrpSpPr>
          <p:cNvPr id="58374" name="Group 7">
            <a:extLst>
              <a:ext uri="{FF2B5EF4-FFF2-40B4-BE49-F238E27FC236}">
                <a16:creationId xmlns:a16="http://schemas.microsoft.com/office/drawing/2014/main" id="{5C1ED378-E2E7-E643-8EDE-B487170819C2}"/>
              </a:ext>
            </a:extLst>
          </p:cNvPr>
          <p:cNvGrpSpPr>
            <a:grpSpLocks/>
          </p:cNvGrpSpPr>
          <p:nvPr/>
        </p:nvGrpSpPr>
        <p:grpSpPr bwMode="auto">
          <a:xfrm>
            <a:off x="1295400" y="3124200"/>
            <a:ext cx="1219200" cy="609600"/>
            <a:chOff x="960" y="1968"/>
            <a:chExt cx="768" cy="384"/>
          </a:xfrm>
        </p:grpSpPr>
        <p:grpSp>
          <p:nvGrpSpPr>
            <p:cNvPr id="58389" name="Group 8">
              <a:extLst>
                <a:ext uri="{FF2B5EF4-FFF2-40B4-BE49-F238E27FC236}">
                  <a16:creationId xmlns:a16="http://schemas.microsoft.com/office/drawing/2014/main" id="{6F503F85-B97E-8947-A00A-C11378EBDED0}"/>
                </a:ext>
              </a:extLst>
            </p:cNvPr>
            <p:cNvGrpSpPr>
              <a:grpSpLocks/>
            </p:cNvGrpSpPr>
            <p:nvPr/>
          </p:nvGrpSpPr>
          <p:grpSpPr bwMode="auto">
            <a:xfrm>
              <a:off x="960" y="1968"/>
              <a:ext cx="768" cy="192"/>
              <a:chOff x="960" y="1968"/>
              <a:chExt cx="768" cy="192"/>
            </a:xfrm>
          </p:grpSpPr>
          <p:sp>
            <p:nvSpPr>
              <p:cNvPr id="58391" name="Line 9">
                <a:extLst>
                  <a:ext uri="{FF2B5EF4-FFF2-40B4-BE49-F238E27FC236}">
                    <a16:creationId xmlns:a16="http://schemas.microsoft.com/office/drawing/2014/main" id="{1DDBF247-FCC9-F140-ADD0-92F14F17A02B}"/>
                  </a:ext>
                </a:extLst>
              </p:cNvPr>
              <p:cNvSpPr>
                <a:spLocks noChangeShapeType="1"/>
              </p:cNvSpPr>
              <p:nvPr/>
            </p:nvSpPr>
            <p:spPr bwMode="auto">
              <a:xfrm>
                <a:off x="960"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92" name="Line 10">
                <a:extLst>
                  <a:ext uri="{FF2B5EF4-FFF2-40B4-BE49-F238E27FC236}">
                    <a16:creationId xmlns:a16="http://schemas.microsoft.com/office/drawing/2014/main" id="{F85BEAE3-3F69-4C46-9359-0B3B01C7DF6A}"/>
                  </a:ext>
                </a:extLst>
              </p:cNvPr>
              <p:cNvSpPr>
                <a:spLocks noChangeShapeType="1"/>
              </p:cNvSpPr>
              <p:nvPr/>
            </p:nvSpPr>
            <p:spPr bwMode="auto">
              <a:xfrm>
                <a:off x="1728"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93" name="Line 11">
                <a:extLst>
                  <a:ext uri="{FF2B5EF4-FFF2-40B4-BE49-F238E27FC236}">
                    <a16:creationId xmlns:a16="http://schemas.microsoft.com/office/drawing/2014/main" id="{A7498296-CDED-9544-95F5-50A2BEFB6806}"/>
                  </a:ext>
                </a:extLst>
              </p:cNvPr>
              <p:cNvSpPr>
                <a:spLocks noChangeShapeType="1"/>
              </p:cNvSpPr>
              <p:nvPr/>
            </p:nvSpPr>
            <p:spPr bwMode="auto">
              <a:xfrm>
                <a:off x="960" y="2160"/>
                <a:ext cx="76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90" name="Line 12">
              <a:extLst>
                <a:ext uri="{FF2B5EF4-FFF2-40B4-BE49-F238E27FC236}">
                  <a16:creationId xmlns:a16="http://schemas.microsoft.com/office/drawing/2014/main" id="{AD062C83-5256-F243-9212-BAE657209430}"/>
                </a:ext>
              </a:extLst>
            </p:cNvPr>
            <p:cNvSpPr>
              <a:spLocks noChangeShapeType="1"/>
            </p:cNvSpPr>
            <p:nvPr/>
          </p:nvSpPr>
          <p:spPr bwMode="auto">
            <a:xfrm>
              <a:off x="1344" y="2160"/>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75" name="Text Box 13">
            <a:extLst>
              <a:ext uri="{FF2B5EF4-FFF2-40B4-BE49-F238E27FC236}">
                <a16:creationId xmlns:a16="http://schemas.microsoft.com/office/drawing/2014/main" id="{414C3633-E790-3042-9A35-73855552635C}"/>
              </a:ext>
            </a:extLst>
          </p:cNvPr>
          <p:cNvSpPr txBox="1">
            <a:spLocks noChangeArrowheads="1"/>
          </p:cNvSpPr>
          <p:nvPr/>
        </p:nvSpPr>
        <p:spPr bwMode="auto">
          <a:xfrm>
            <a:off x="6018213" y="3733800"/>
            <a:ext cx="1943100" cy="711200"/>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2000" b="1">
                <a:solidFill>
                  <a:schemeClr val="tx2"/>
                </a:solidFill>
              </a:rPr>
              <a:t>Cooling down </a:t>
            </a:r>
          </a:p>
          <a:p>
            <a:pPr eaLnBrk="1" hangingPunct="1">
              <a:spcBef>
                <a:spcPct val="0"/>
              </a:spcBef>
              <a:buFontTx/>
              <a:buNone/>
            </a:pPr>
            <a:r>
              <a:rPr kumimoji="1" lang="en-US" altLang="zh-CN" sz="2000" b="1">
                <a:solidFill>
                  <a:schemeClr val="tx2"/>
                </a:solidFill>
              </a:rPr>
              <a:t>freezing out </a:t>
            </a:r>
          </a:p>
        </p:txBody>
      </p:sp>
      <p:grpSp>
        <p:nvGrpSpPr>
          <p:cNvPr id="58376" name="Group 14">
            <a:extLst>
              <a:ext uri="{FF2B5EF4-FFF2-40B4-BE49-F238E27FC236}">
                <a16:creationId xmlns:a16="http://schemas.microsoft.com/office/drawing/2014/main" id="{D932B405-7F40-0B4C-9837-466C904FBE7E}"/>
              </a:ext>
            </a:extLst>
          </p:cNvPr>
          <p:cNvGrpSpPr>
            <a:grpSpLocks/>
          </p:cNvGrpSpPr>
          <p:nvPr/>
        </p:nvGrpSpPr>
        <p:grpSpPr bwMode="auto">
          <a:xfrm>
            <a:off x="6172200" y="3124200"/>
            <a:ext cx="1219200" cy="609600"/>
            <a:chOff x="960" y="1968"/>
            <a:chExt cx="768" cy="384"/>
          </a:xfrm>
        </p:grpSpPr>
        <p:grpSp>
          <p:nvGrpSpPr>
            <p:cNvPr id="58384" name="Group 15">
              <a:extLst>
                <a:ext uri="{FF2B5EF4-FFF2-40B4-BE49-F238E27FC236}">
                  <a16:creationId xmlns:a16="http://schemas.microsoft.com/office/drawing/2014/main" id="{1E05CC7F-4A09-DA44-9C71-1552BA3448ED}"/>
                </a:ext>
              </a:extLst>
            </p:cNvPr>
            <p:cNvGrpSpPr>
              <a:grpSpLocks/>
            </p:cNvGrpSpPr>
            <p:nvPr/>
          </p:nvGrpSpPr>
          <p:grpSpPr bwMode="auto">
            <a:xfrm>
              <a:off x="960" y="1968"/>
              <a:ext cx="768" cy="192"/>
              <a:chOff x="960" y="1968"/>
              <a:chExt cx="768" cy="192"/>
            </a:xfrm>
          </p:grpSpPr>
          <p:sp>
            <p:nvSpPr>
              <p:cNvPr id="58386" name="Line 16">
                <a:extLst>
                  <a:ext uri="{FF2B5EF4-FFF2-40B4-BE49-F238E27FC236}">
                    <a16:creationId xmlns:a16="http://schemas.microsoft.com/office/drawing/2014/main" id="{36C5611D-24D4-974D-A8F1-9D9542038822}"/>
                  </a:ext>
                </a:extLst>
              </p:cNvPr>
              <p:cNvSpPr>
                <a:spLocks noChangeShapeType="1"/>
              </p:cNvSpPr>
              <p:nvPr/>
            </p:nvSpPr>
            <p:spPr bwMode="auto">
              <a:xfrm>
                <a:off x="960"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7" name="Line 17">
                <a:extLst>
                  <a:ext uri="{FF2B5EF4-FFF2-40B4-BE49-F238E27FC236}">
                    <a16:creationId xmlns:a16="http://schemas.microsoft.com/office/drawing/2014/main" id="{397685FB-3B87-5240-9686-ABA298D7CA5C}"/>
                  </a:ext>
                </a:extLst>
              </p:cNvPr>
              <p:cNvSpPr>
                <a:spLocks noChangeShapeType="1"/>
              </p:cNvSpPr>
              <p:nvPr/>
            </p:nvSpPr>
            <p:spPr bwMode="auto">
              <a:xfrm>
                <a:off x="1728" y="1968"/>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8" name="Line 18">
                <a:extLst>
                  <a:ext uri="{FF2B5EF4-FFF2-40B4-BE49-F238E27FC236}">
                    <a16:creationId xmlns:a16="http://schemas.microsoft.com/office/drawing/2014/main" id="{D41FADD1-FAE6-B04B-B127-A9AF463AB8ED}"/>
                  </a:ext>
                </a:extLst>
              </p:cNvPr>
              <p:cNvSpPr>
                <a:spLocks noChangeShapeType="1"/>
              </p:cNvSpPr>
              <p:nvPr/>
            </p:nvSpPr>
            <p:spPr bwMode="auto">
              <a:xfrm>
                <a:off x="960" y="2160"/>
                <a:ext cx="76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85" name="Line 19">
              <a:extLst>
                <a:ext uri="{FF2B5EF4-FFF2-40B4-BE49-F238E27FC236}">
                  <a16:creationId xmlns:a16="http://schemas.microsoft.com/office/drawing/2014/main" id="{D0ADFB42-E5DF-7941-AF45-3222438D174B}"/>
                </a:ext>
              </a:extLst>
            </p:cNvPr>
            <p:cNvSpPr>
              <a:spLocks noChangeShapeType="1"/>
            </p:cNvSpPr>
            <p:nvPr/>
          </p:nvSpPr>
          <p:spPr bwMode="auto">
            <a:xfrm>
              <a:off x="1344" y="2160"/>
              <a:ext cx="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0948" name="Text Box 20">
            <a:extLst>
              <a:ext uri="{FF2B5EF4-FFF2-40B4-BE49-F238E27FC236}">
                <a16:creationId xmlns:a16="http://schemas.microsoft.com/office/drawing/2014/main" id="{E54A1C7E-57C2-1A42-AD9F-7D7E2D543D0A}"/>
              </a:ext>
            </a:extLst>
          </p:cNvPr>
          <p:cNvSpPr txBox="1">
            <a:spLocks noChangeArrowheads="1"/>
          </p:cNvSpPr>
          <p:nvPr/>
        </p:nvSpPr>
        <p:spPr bwMode="auto">
          <a:xfrm>
            <a:off x="3352800" y="3716338"/>
            <a:ext cx="1971675" cy="406400"/>
          </a:xfrm>
          <a:prstGeom prst="rect">
            <a:avLst/>
          </a:prstGeom>
          <a:solidFill>
            <a:srgbClr val="FFFF99"/>
          </a:solidFill>
          <a:ln w="9525">
            <a:solidFill>
              <a:srgbClr val="FF3300"/>
            </a:solidFill>
            <a:miter lim="800000"/>
            <a:headEnd/>
            <a:tailEnd/>
          </a:ln>
          <a:effectLst/>
        </p:spPr>
        <p:txBody>
          <a:bodyPr wrap="none">
            <a:spAutoFit/>
          </a:bodyPr>
          <a:lstStyle/>
          <a:p>
            <a:pPr eaLnBrk="1" hangingPunct="1">
              <a:defRPr/>
            </a:pPr>
            <a:r>
              <a:rPr kumimoji="1" lang="en-US" altLang="zh-CN" sz="2000" b="1">
                <a:effectLst>
                  <a:outerShdw blurRad="38100" dist="38100" dir="2700000" algn="tl">
                    <a:srgbClr val="FFFFFF"/>
                  </a:outerShdw>
                </a:effectLst>
                <a:latin typeface="Arial" charset="0"/>
                <a:ea typeface="宋体" charset="0"/>
              </a:rPr>
              <a:t>Hot and Dense</a:t>
            </a:r>
            <a:endParaRPr kumimoji="1" lang="en-US" altLang="zh-CN" sz="2400">
              <a:latin typeface="Impact" charset="0"/>
              <a:ea typeface="宋体" charset="0"/>
            </a:endParaRPr>
          </a:p>
        </p:txBody>
      </p:sp>
      <p:sp>
        <p:nvSpPr>
          <p:cNvPr id="58378" name="Line 21">
            <a:extLst>
              <a:ext uri="{FF2B5EF4-FFF2-40B4-BE49-F238E27FC236}">
                <a16:creationId xmlns:a16="http://schemas.microsoft.com/office/drawing/2014/main" id="{011BF203-AA7A-5A48-8CAE-D9A02B8BEB77}"/>
              </a:ext>
            </a:extLst>
          </p:cNvPr>
          <p:cNvSpPr>
            <a:spLocks noChangeShapeType="1"/>
          </p:cNvSpPr>
          <p:nvPr/>
        </p:nvSpPr>
        <p:spPr bwMode="auto">
          <a:xfrm>
            <a:off x="4191000" y="4191000"/>
            <a:ext cx="0" cy="6858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79" name="Line 22">
            <a:extLst>
              <a:ext uri="{FF2B5EF4-FFF2-40B4-BE49-F238E27FC236}">
                <a16:creationId xmlns:a16="http://schemas.microsoft.com/office/drawing/2014/main" id="{E723E743-A466-834F-8566-7C78F4D600D8}"/>
              </a:ext>
            </a:extLst>
          </p:cNvPr>
          <p:cNvSpPr>
            <a:spLocks noChangeShapeType="1"/>
          </p:cNvSpPr>
          <p:nvPr/>
        </p:nvSpPr>
        <p:spPr bwMode="auto">
          <a:xfrm>
            <a:off x="4191000" y="3200400"/>
            <a:ext cx="0" cy="533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0" name="Text Box 23">
            <a:extLst>
              <a:ext uri="{FF2B5EF4-FFF2-40B4-BE49-F238E27FC236}">
                <a16:creationId xmlns:a16="http://schemas.microsoft.com/office/drawing/2014/main" id="{8CD5C860-A0D1-3340-AC5B-11A3816687FF}"/>
              </a:ext>
            </a:extLst>
          </p:cNvPr>
          <p:cNvSpPr txBox="1">
            <a:spLocks noChangeArrowheads="1"/>
          </p:cNvSpPr>
          <p:nvPr/>
        </p:nvSpPr>
        <p:spPr bwMode="auto">
          <a:xfrm>
            <a:off x="1050925" y="55832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kumimoji="1" lang="en-US" altLang="zh-CN" sz="2400"/>
          </a:p>
        </p:txBody>
      </p:sp>
      <p:sp>
        <p:nvSpPr>
          <p:cNvPr id="58381" name="Text Box 24">
            <a:extLst>
              <a:ext uri="{FF2B5EF4-FFF2-40B4-BE49-F238E27FC236}">
                <a16:creationId xmlns:a16="http://schemas.microsoft.com/office/drawing/2014/main" id="{F3785F09-188F-AC45-A20F-10D1B329F0E1}"/>
              </a:ext>
            </a:extLst>
          </p:cNvPr>
          <p:cNvSpPr txBox="1">
            <a:spLocks noChangeArrowheads="1"/>
          </p:cNvSpPr>
          <p:nvPr/>
        </p:nvSpPr>
        <p:spPr bwMode="auto">
          <a:xfrm>
            <a:off x="1403350" y="4876800"/>
            <a:ext cx="6064250" cy="1381125"/>
          </a:xfrm>
          <a:prstGeom prst="rect">
            <a:avLst/>
          </a:prstGeom>
          <a:solidFill>
            <a:srgbClr val="FFFF99"/>
          </a:solidFill>
          <a:ln w="9525">
            <a:solidFill>
              <a:srgbClr val="FF3300"/>
            </a:solidFill>
            <a:miter lim="800000"/>
            <a:headEnd/>
            <a:tailEnd/>
          </a:ln>
        </p:spPr>
        <p:txBody>
          <a:bodyPr>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t>Experimental probes:</a:t>
            </a:r>
          </a:p>
          <a:p>
            <a:pPr eaLnBrk="1" hangingPunct="1">
              <a:spcBef>
                <a:spcPct val="0"/>
              </a:spcBef>
              <a:buFontTx/>
              <a:buNone/>
            </a:pPr>
            <a:r>
              <a:rPr lang="en-US" altLang="zh-CN" sz="2000" b="1"/>
              <a:t>1) </a:t>
            </a:r>
            <a:r>
              <a:rPr kumimoji="0" lang="en-US" altLang="zh-CN" sz="2000" b="1" i="1" u="sng">
                <a:solidFill>
                  <a:srgbClr val="000000"/>
                </a:solidFill>
                <a:latin typeface="Verdana" panose="020B0604030504040204" pitchFamily="34" charset="0"/>
              </a:rPr>
              <a:t>Penetrating probes:</a:t>
            </a:r>
            <a:r>
              <a:rPr lang="en-US" altLang="zh-CN" sz="2400" b="1">
                <a:latin typeface="Verdana" panose="020B0604030504040204" pitchFamily="34" charset="0"/>
              </a:rPr>
              <a:t> </a:t>
            </a:r>
            <a:r>
              <a:rPr kumimoji="0" lang="zh-CN" altLang="en-US" sz="2000">
                <a:solidFill>
                  <a:srgbClr val="CC3300"/>
                </a:solidFill>
                <a:latin typeface="Verdana" panose="020B0604030504040204" pitchFamily="34" charset="0"/>
              </a:rPr>
              <a:t>“</a:t>
            </a:r>
            <a:r>
              <a:rPr kumimoji="0" lang="en-US" altLang="zh-CN" sz="2000">
                <a:solidFill>
                  <a:srgbClr val="CC3300"/>
                </a:solidFill>
                <a:latin typeface="Verdana" panose="020B0604030504040204" pitchFamily="34" charset="0"/>
              </a:rPr>
              <a:t>jets</a:t>
            </a:r>
            <a:r>
              <a:rPr kumimoji="0" lang="zh-CN" altLang="en-US" sz="2000">
                <a:solidFill>
                  <a:srgbClr val="CC3300"/>
                </a:solidFill>
                <a:latin typeface="Verdana" panose="020B0604030504040204" pitchFamily="34" charset="0"/>
              </a:rPr>
              <a:t>”</a:t>
            </a:r>
            <a:r>
              <a:rPr kumimoji="0" lang="en-US" altLang="zh-CN" sz="2400" b="1">
                <a:latin typeface="Verdana" panose="020B0604030504040204" pitchFamily="34" charset="0"/>
              </a:rPr>
              <a:t> </a:t>
            </a:r>
            <a:r>
              <a:rPr lang="en-US" altLang="zh-CN" sz="2000" b="1"/>
              <a:t>Energy loss</a:t>
            </a:r>
          </a:p>
          <a:p>
            <a:pPr eaLnBrk="1" hangingPunct="1">
              <a:spcBef>
                <a:spcPct val="0"/>
              </a:spcBef>
              <a:buFontTx/>
              <a:buNone/>
            </a:pPr>
            <a:r>
              <a:rPr lang="en-US" altLang="zh-CN" sz="2000" b="1"/>
              <a:t>2) </a:t>
            </a:r>
            <a:r>
              <a:rPr kumimoji="0" lang="en-US" altLang="zh-CN" sz="2000" b="1" i="1" u="sng">
                <a:solidFill>
                  <a:srgbClr val="000000"/>
                </a:solidFill>
                <a:latin typeface="Verdana" panose="020B0604030504040204" pitchFamily="34" charset="0"/>
              </a:rPr>
              <a:t>Bulk probes</a:t>
            </a:r>
            <a:r>
              <a:rPr lang="en-US" altLang="zh-CN" sz="2000" b="1">
                <a:latin typeface="Verdana" panose="020B0604030504040204" pitchFamily="34" charset="0"/>
              </a:rPr>
              <a:t> :</a:t>
            </a:r>
            <a:r>
              <a:rPr lang="en-US" altLang="zh-CN" sz="2000" b="1">
                <a:solidFill>
                  <a:srgbClr val="FF3300"/>
                </a:solidFill>
              </a:rPr>
              <a:t>Elliptic flow</a:t>
            </a:r>
            <a:r>
              <a:rPr lang="en-US" altLang="zh-CN" sz="2000" b="1"/>
              <a:t>, radial flow</a:t>
            </a:r>
          </a:p>
          <a:p>
            <a:pPr eaLnBrk="1" hangingPunct="1">
              <a:spcBef>
                <a:spcPct val="0"/>
              </a:spcBef>
              <a:buFontTx/>
              <a:buNone/>
            </a:pPr>
            <a:r>
              <a:rPr lang="en-US" altLang="zh-CN" sz="2000" b="1"/>
              <a:t>3) </a:t>
            </a:r>
            <a:r>
              <a:rPr kumimoji="0" lang="en-US" altLang="zh-CN" sz="2000" b="1" i="1" u="sng">
                <a:solidFill>
                  <a:srgbClr val="000000"/>
                </a:solidFill>
                <a:latin typeface="Verdana" panose="020B0604030504040204" pitchFamily="34" charset="0"/>
              </a:rPr>
              <a:t>Fluctuation</a:t>
            </a:r>
            <a:r>
              <a:rPr lang="en-US" altLang="zh-CN" sz="2000" b="1">
                <a:latin typeface="Verdana" panose="020B0604030504040204" pitchFamily="34" charset="0"/>
              </a:rPr>
              <a:t>:</a:t>
            </a:r>
            <a:endParaRPr lang="en-US" altLang="zh-CN" sz="2000" b="1"/>
          </a:p>
        </p:txBody>
      </p:sp>
      <p:sp>
        <p:nvSpPr>
          <p:cNvPr id="58382" name="Line 25">
            <a:extLst>
              <a:ext uri="{FF2B5EF4-FFF2-40B4-BE49-F238E27FC236}">
                <a16:creationId xmlns:a16="http://schemas.microsoft.com/office/drawing/2014/main" id="{820E195E-2293-8B40-B698-982844A71E1C}"/>
              </a:ext>
            </a:extLst>
          </p:cNvPr>
          <p:cNvSpPr>
            <a:spLocks noChangeShapeType="1"/>
          </p:cNvSpPr>
          <p:nvPr/>
        </p:nvSpPr>
        <p:spPr bwMode="auto">
          <a:xfrm flipV="1">
            <a:off x="539750" y="6308725"/>
            <a:ext cx="7777163"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8383" name="Line 26">
            <a:extLst>
              <a:ext uri="{FF2B5EF4-FFF2-40B4-BE49-F238E27FC236}">
                <a16:creationId xmlns:a16="http://schemas.microsoft.com/office/drawing/2014/main" id="{D517342E-3A12-414C-9D3D-BB4B905B00AB}"/>
              </a:ext>
            </a:extLst>
          </p:cNvPr>
          <p:cNvSpPr>
            <a:spLocks noChangeShapeType="1"/>
          </p:cNvSpPr>
          <p:nvPr/>
        </p:nvSpPr>
        <p:spPr bwMode="auto">
          <a:xfrm flipV="1">
            <a:off x="395288" y="1196975"/>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Text Box 13">
            <a:extLst>
              <a:ext uri="{FF2B5EF4-FFF2-40B4-BE49-F238E27FC236}">
                <a16:creationId xmlns:a16="http://schemas.microsoft.com/office/drawing/2014/main" id="{4CC291E4-EE06-434E-B097-798914077A71}"/>
              </a:ext>
            </a:extLst>
          </p:cNvPr>
          <p:cNvSpPr txBox="1">
            <a:spLocks noChangeArrowheads="1"/>
          </p:cNvSpPr>
          <p:nvPr/>
        </p:nvSpPr>
        <p:spPr bwMode="auto">
          <a:xfrm>
            <a:off x="5324475" y="4450517"/>
            <a:ext cx="3142207" cy="338554"/>
          </a:xfrm>
          <a:prstGeom prst="rect">
            <a:avLst/>
          </a:prstGeom>
          <a:solidFill>
            <a:srgbClr val="FFFF99"/>
          </a:solidFill>
          <a:ln w="9525">
            <a:solidFill>
              <a:srgbClr val="FF0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600" b="1" dirty="0">
                <a:solidFill>
                  <a:srgbClr val="FF0000"/>
                </a:solidFill>
              </a:rPr>
              <a:t>Chemical/kinetic</a:t>
            </a:r>
            <a:r>
              <a:rPr kumimoji="1" lang="zh-CN" altLang="en-US" sz="1600" b="1" dirty="0">
                <a:solidFill>
                  <a:srgbClr val="FF0000"/>
                </a:solidFill>
              </a:rPr>
              <a:t>  </a:t>
            </a:r>
            <a:r>
              <a:rPr kumimoji="1" lang="en-US" altLang="zh-CN" sz="1600" b="1" dirty="0">
                <a:solidFill>
                  <a:schemeClr val="tx2"/>
                </a:solidFill>
              </a:rPr>
              <a:t>freezing out </a:t>
            </a:r>
          </a:p>
        </p:txBody>
      </p:sp>
      <p:cxnSp>
        <p:nvCxnSpPr>
          <p:cNvPr id="11" name="直线箭头连接符 10">
            <a:extLst>
              <a:ext uri="{FF2B5EF4-FFF2-40B4-BE49-F238E27FC236}">
                <a16:creationId xmlns:a16="http://schemas.microsoft.com/office/drawing/2014/main" id="{CC97BCA5-A9E9-DE43-8891-C9223CB5D90C}"/>
              </a:ext>
            </a:extLst>
          </p:cNvPr>
          <p:cNvCxnSpPr/>
          <p:nvPr/>
        </p:nvCxnSpPr>
        <p:spPr bwMode="auto">
          <a:xfrm flipV="1">
            <a:off x="6705600" y="3429000"/>
            <a:ext cx="457200" cy="1104900"/>
          </a:xfrm>
          <a:prstGeom prst="straightConnector1">
            <a:avLst/>
          </a:prstGeom>
          <a:noFill/>
          <a:ln w="41275">
            <a:solidFill>
              <a:srgbClr val="FF0000"/>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8" name="直线箭头连接符 37">
            <a:extLst>
              <a:ext uri="{FF2B5EF4-FFF2-40B4-BE49-F238E27FC236}">
                <a16:creationId xmlns:a16="http://schemas.microsoft.com/office/drawing/2014/main" id="{15ED8288-3D9F-A54C-9AC7-242F7265F4E1}"/>
              </a:ext>
            </a:extLst>
          </p:cNvPr>
          <p:cNvCxnSpPr>
            <a:cxnSpLocks/>
          </p:cNvCxnSpPr>
          <p:nvPr/>
        </p:nvCxnSpPr>
        <p:spPr bwMode="auto">
          <a:xfrm flipH="1" flipV="1">
            <a:off x="5743535" y="3178969"/>
            <a:ext cx="55602" cy="1354931"/>
          </a:xfrm>
          <a:prstGeom prst="straightConnector1">
            <a:avLst/>
          </a:prstGeom>
          <a:noFill/>
          <a:ln w="41275">
            <a:solidFill>
              <a:srgbClr val="FF0000"/>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0948"/>
                                        </p:tgtEl>
                                        <p:attrNameLst>
                                          <p:attrName>style.visibility</p:attrName>
                                        </p:attrNameLst>
                                      </p:cBhvr>
                                      <p:to>
                                        <p:strVal val="visible"/>
                                      </p:to>
                                    </p:set>
                                    <p:anim calcmode="lin" valueType="num">
                                      <p:cBhvr additive="base">
                                        <p:cTn id="11" dur="500" fill="hold"/>
                                        <p:tgtEl>
                                          <p:spTgt spid="380948"/>
                                        </p:tgtEl>
                                        <p:attrNameLst>
                                          <p:attrName>ppt_x</p:attrName>
                                        </p:attrNameLst>
                                      </p:cBhvr>
                                      <p:tavLst>
                                        <p:tav tm="0">
                                          <p:val>
                                            <p:strVal val="#ppt_x"/>
                                          </p:val>
                                        </p:tav>
                                        <p:tav tm="100000">
                                          <p:val>
                                            <p:strVal val="#ppt_x"/>
                                          </p:val>
                                        </p:tav>
                                      </p:tavLst>
                                    </p:anim>
                                    <p:anim calcmode="lin" valueType="num">
                                      <p:cBhvr additive="base">
                                        <p:cTn id="12" dur="500" fill="hold"/>
                                        <p:tgtEl>
                                          <p:spTgt spid="3809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375"/>
                                        </p:tgtEl>
                                        <p:attrNameLst>
                                          <p:attrName>style.visibility</p:attrName>
                                        </p:attrNameLst>
                                      </p:cBhvr>
                                      <p:to>
                                        <p:strVal val="visible"/>
                                      </p:to>
                                    </p:set>
                                    <p:anim calcmode="lin" valueType="num">
                                      <p:cBhvr additive="base">
                                        <p:cTn id="17" dur="500" fill="hold"/>
                                        <p:tgtEl>
                                          <p:spTgt spid="58375"/>
                                        </p:tgtEl>
                                        <p:attrNameLst>
                                          <p:attrName>ppt_x</p:attrName>
                                        </p:attrNameLst>
                                      </p:cBhvr>
                                      <p:tavLst>
                                        <p:tav tm="0">
                                          <p:val>
                                            <p:strVal val="#ppt_x"/>
                                          </p:val>
                                        </p:tav>
                                        <p:tav tm="100000">
                                          <p:val>
                                            <p:strVal val="#ppt_x"/>
                                          </p:val>
                                        </p:tav>
                                      </p:tavLst>
                                    </p:anim>
                                    <p:anim calcmode="lin" valueType="num">
                                      <p:cBhvr additive="base">
                                        <p:cTn id="18"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heckerboard(across)">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8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P spid="58375" grpId="0" animBg="1"/>
      <p:bldP spid="380948" grpId="0" animBg="1"/>
      <p:bldP spid="58381" grpId="0" animBg="1"/>
      <p:bldP spid="2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a:extLst>
              <a:ext uri="{FF2B5EF4-FFF2-40B4-BE49-F238E27FC236}">
                <a16:creationId xmlns:a16="http://schemas.microsoft.com/office/drawing/2014/main" id="{20A05798-464B-EC4C-8E64-473C9A41D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95" t="29167" r="14063" b="14583"/>
          <a:stretch>
            <a:fillRect/>
          </a:stretch>
        </p:blipFill>
        <p:spPr bwMode="auto">
          <a:xfrm>
            <a:off x="685800" y="762000"/>
            <a:ext cx="673576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Box 2">
            <a:extLst>
              <a:ext uri="{FF2B5EF4-FFF2-40B4-BE49-F238E27FC236}">
                <a16:creationId xmlns:a16="http://schemas.microsoft.com/office/drawing/2014/main" id="{B08223BA-1084-C54C-8437-CA0493901165}"/>
              </a:ext>
            </a:extLst>
          </p:cNvPr>
          <p:cNvSpPr txBox="1">
            <a:spLocks noChangeArrowheads="1"/>
          </p:cNvSpPr>
          <p:nvPr/>
        </p:nvSpPr>
        <p:spPr bwMode="auto">
          <a:xfrm>
            <a:off x="304800" y="134938"/>
            <a:ext cx="8534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a:t>Low </a:t>
            </a:r>
            <a:r>
              <a:rPr kumimoji="0" lang="en-US" altLang="zh-CN" b="1" i="1"/>
              <a:t>η/s</a:t>
            </a:r>
            <a:r>
              <a:rPr kumimoji="0" lang="en-US" altLang="zh-CN"/>
              <a:t> QCD Matter Created at RHIC</a:t>
            </a:r>
          </a:p>
        </p:txBody>
      </p:sp>
      <p:sp>
        <p:nvSpPr>
          <p:cNvPr id="97283" name="TextBox 4">
            <a:extLst>
              <a:ext uri="{FF2B5EF4-FFF2-40B4-BE49-F238E27FC236}">
                <a16:creationId xmlns:a16="http://schemas.microsoft.com/office/drawing/2014/main" id="{9BE706AA-2743-D045-9A1A-DF68B5104E45}"/>
              </a:ext>
            </a:extLst>
          </p:cNvPr>
          <p:cNvSpPr txBox="1">
            <a:spLocks noChangeArrowheads="1"/>
          </p:cNvSpPr>
          <p:nvPr/>
        </p:nvSpPr>
        <p:spPr bwMode="auto">
          <a:xfrm>
            <a:off x="685800" y="5494338"/>
            <a:ext cx="7696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400"/>
              <a:t>Heavy Ion Collisions at RHIC: </a:t>
            </a:r>
            <a:r>
              <a:rPr kumimoji="0" lang="en-US" altLang="en-US" sz="2400"/>
              <a:t>“</a:t>
            </a:r>
            <a:r>
              <a:rPr kumimoji="0" lang="en-US" altLang="zh-CN" sz="2400"/>
              <a:t>Strongly Interaction</a:t>
            </a:r>
          </a:p>
          <a:p>
            <a:pPr eaLnBrk="1" hangingPunct="1"/>
            <a:r>
              <a:rPr kumimoji="0" lang="en-US" altLang="zh-CN" sz="2400"/>
              <a:t>Matter</a:t>
            </a:r>
            <a:r>
              <a:rPr kumimoji="0" lang="en-US" altLang="en-US" sz="2400"/>
              <a:t>”</a:t>
            </a:r>
            <a:r>
              <a:rPr kumimoji="0" lang="en-US" altLang="zh-CN" sz="2400"/>
              <a:t> with small </a:t>
            </a:r>
            <a:r>
              <a:rPr kumimoji="0" lang="en-US" altLang="zh-CN" sz="2400" b="1" i="1"/>
              <a:t>η/s ≤ 1/4π, at the quantum limit.</a:t>
            </a:r>
            <a:endParaRPr kumimoji="0" lang="en-US" altLang="zh-CN" sz="2400"/>
          </a:p>
        </p:txBody>
      </p:sp>
      <p:sp>
        <p:nvSpPr>
          <p:cNvPr id="97284" name="TextBox 5">
            <a:extLst>
              <a:ext uri="{FF2B5EF4-FFF2-40B4-BE49-F238E27FC236}">
                <a16:creationId xmlns:a16="http://schemas.microsoft.com/office/drawing/2014/main" id="{7A8D4DAA-4A1A-274E-907B-6DED12B6B5FA}"/>
              </a:ext>
            </a:extLst>
          </p:cNvPr>
          <p:cNvSpPr txBox="1">
            <a:spLocks noChangeArrowheads="1"/>
          </p:cNvSpPr>
          <p:nvPr/>
        </p:nvSpPr>
        <p:spPr bwMode="auto">
          <a:xfrm>
            <a:off x="6737350" y="1828800"/>
            <a:ext cx="1570038"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b="1">
                <a:solidFill>
                  <a:srgbClr val="FF0000"/>
                </a:solidFill>
              </a:rPr>
              <a:t>RHIC results</a:t>
            </a:r>
          </a:p>
        </p:txBody>
      </p:sp>
      <p:cxnSp>
        <p:nvCxnSpPr>
          <p:cNvPr id="8" name="Straight Arrow Connector 7">
            <a:extLst>
              <a:ext uri="{FF2B5EF4-FFF2-40B4-BE49-F238E27FC236}">
                <a16:creationId xmlns:a16="http://schemas.microsoft.com/office/drawing/2014/main" id="{D2C5C9D0-AD7F-444C-8D4F-E42F6EACD228}"/>
              </a:ext>
            </a:extLst>
          </p:cNvPr>
          <p:cNvCxnSpPr>
            <a:cxnSpLocks noChangeShapeType="1"/>
            <a:stCxn id="97284" idx="2"/>
          </p:cNvCxnSpPr>
          <p:nvPr/>
        </p:nvCxnSpPr>
        <p:spPr bwMode="auto">
          <a:xfrm rot="5400000">
            <a:off x="5812632" y="2710656"/>
            <a:ext cx="2220912" cy="11969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p:spPr>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700"/>
            <a:ext cx="8382000" cy="488950"/>
          </a:xfrm>
        </p:spPr>
        <p:txBody>
          <a:bodyPr>
            <a:noAutofit/>
          </a:bodyPr>
          <a:lstStyle/>
          <a:p>
            <a:r>
              <a:rPr lang="en-US" sz="3600" dirty="0"/>
              <a:t>Higher Moments of Net-Q, -K, -</a:t>
            </a:r>
            <a:r>
              <a:rPr lang="en-US" sz="3600" dirty="0" err="1"/>
              <a:t>p</a:t>
            </a:r>
            <a:endParaRPr lang="en-US" sz="3600" dirty="0"/>
          </a:p>
        </p:txBody>
      </p:sp>
      <p:pic>
        <p:nvPicPr>
          <p:cNvPr id="4" name="Picture 3" descr="plot15_netqkp_oct2015.pdf"/>
          <p:cNvPicPr>
            <a:picLocks noChangeAspect="1"/>
          </p:cNvPicPr>
          <p:nvPr/>
        </p:nvPicPr>
        <p:blipFill>
          <a:blip r:embed="rId3"/>
          <a:srcRect t="2721" r="1123"/>
          <a:stretch>
            <a:fillRect/>
          </a:stretch>
        </p:blipFill>
        <p:spPr>
          <a:xfrm>
            <a:off x="0" y="685800"/>
            <a:ext cx="6569279" cy="4572000"/>
          </a:xfrm>
          <a:prstGeom prst="rect">
            <a:avLst/>
          </a:prstGeom>
        </p:spPr>
      </p:pic>
      <p:sp>
        <p:nvSpPr>
          <p:cNvPr id="5" name="TextBox 4"/>
          <p:cNvSpPr txBox="1"/>
          <p:nvPr/>
        </p:nvSpPr>
        <p:spPr>
          <a:xfrm>
            <a:off x="271803" y="5369859"/>
            <a:ext cx="8458200" cy="1015663"/>
          </a:xfrm>
          <a:prstGeom prst="rect">
            <a:avLst/>
          </a:prstGeom>
          <a:noFill/>
        </p:spPr>
        <p:txBody>
          <a:bodyPr wrap="square" rtlCol="0">
            <a:spAutoFit/>
          </a:bodyPr>
          <a:lstStyle/>
          <a:p>
            <a:pPr marL="342900" indent="-342900">
              <a:buAutoNum type="arabicParenR"/>
            </a:pPr>
            <a:r>
              <a:rPr lang="en-US" sz="2000" dirty="0">
                <a:latin typeface="Arial"/>
                <a:cs typeface="Arial"/>
              </a:rPr>
              <a:t>The results of net-Q and net-Kaon show flat energy dependence.</a:t>
            </a:r>
          </a:p>
          <a:p>
            <a:pPr marL="342900" indent="-342900">
              <a:buAutoNum type="arabicParenR"/>
            </a:pPr>
            <a:r>
              <a:rPr lang="en-US" sz="2000" dirty="0">
                <a:latin typeface="Arial"/>
                <a:cs typeface="Arial"/>
              </a:rPr>
              <a:t>Net-p shows </a:t>
            </a:r>
            <a:r>
              <a:rPr lang="en-US" sz="2000" b="1" dirty="0">
                <a:solidFill>
                  <a:srgbClr val="800000"/>
                </a:solidFill>
                <a:latin typeface="Arial"/>
                <a:cs typeface="Arial"/>
              </a:rPr>
              <a:t>non-monotonic energy dependence </a:t>
            </a:r>
            <a:r>
              <a:rPr lang="en-US" sz="2000" dirty="0">
                <a:latin typeface="Arial"/>
                <a:cs typeface="Arial"/>
              </a:rPr>
              <a:t>in the most central Au+Au collisions starting at </a:t>
            </a:r>
            <a:r>
              <a:rPr lang="en-US" sz="2000" b="1" dirty="0">
                <a:latin typeface="Arial"/>
                <a:cs typeface="Arial"/>
              </a:rPr>
              <a:t>√</a:t>
            </a:r>
            <a:r>
              <a:rPr lang="en-US" sz="2000" b="1" dirty="0" err="1">
                <a:latin typeface="Arial"/>
                <a:cs typeface="Arial"/>
              </a:rPr>
              <a:t>s</a:t>
            </a:r>
            <a:r>
              <a:rPr lang="en-US" sz="2000" b="1" baseline="-25000" dirty="0" err="1">
                <a:latin typeface="Arial"/>
                <a:cs typeface="Arial"/>
              </a:rPr>
              <a:t>NN</a:t>
            </a:r>
            <a:r>
              <a:rPr lang="en-US" sz="2000" b="1" dirty="0">
                <a:latin typeface="Arial"/>
                <a:cs typeface="Arial"/>
              </a:rPr>
              <a:t> </a:t>
            </a:r>
            <a:r>
              <a:rPr lang="en-US" sz="2000" dirty="0">
                <a:latin typeface="Arial"/>
                <a:cs typeface="Arial"/>
              </a:rPr>
              <a:t>&lt; 27 GeV!</a:t>
            </a:r>
          </a:p>
        </p:txBody>
      </p:sp>
      <p:graphicFrame>
        <p:nvGraphicFramePr>
          <p:cNvPr id="7" name="Object 6"/>
          <p:cNvGraphicFramePr>
            <a:graphicFrameLocks noChangeAspect="1"/>
          </p:cNvGraphicFramePr>
          <p:nvPr/>
        </p:nvGraphicFramePr>
        <p:xfrm>
          <a:off x="6616700" y="1023938"/>
          <a:ext cx="2316162" cy="1554162"/>
        </p:xfrm>
        <a:graphic>
          <a:graphicData uri="http://schemas.openxmlformats.org/presentationml/2006/ole">
            <mc:AlternateContent xmlns:mc="http://schemas.openxmlformats.org/markup-compatibility/2006">
              <mc:Choice xmlns:v="urn:schemas-microsoft-com:vml" Requires="v">
                <p:oleObj spid="_x0000_s288771" name="Equation" r:id="rId4" imgW="965200" imgH="647700" progId="Equation.3">
                  <p:embed/>
                </p:oleObj>
              </mc:Choice>
              <mc:Fallback>
                <p:oleObj name="Equation" r:id="rId4" imgW="965200" imgH="647700"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700" y="1023938"/>
                        <a:ext cx="2316162" cy="15541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TextBox 8"/>
          <p:cNvSpPr txBox="1"/>
          <p:nvPr/>
        </p:nvSpPr>
        <p:spPr>
          <a:xfrm>
            <a:off x="6553200" y="2971800"/>
            <a:ext cx="2686853" cy="1015663"/>
          </a:xfrm>
          <a:prstGeom prst="rect">
            <a:avLst/>
          </a:prstGeom>
          <a:noFill/>
        </p:spPr>
        <p:txBody>
          <a:bodyPr wrap="none" rtlCol="0">
            <a:spAutoFit/>
          </a:bodyPr>
          <a:lstStyle/>
          <a:p>
            <a:r>
              <a:rPr lang="en-US" dirty="0">
                <a:latin typeface="Arial"/>
                <a:cs typeface="Arial"/>
              </a:rPr>
              <a:t>In STAR:</a:t>
            </a:r>
          </a:p>
          <a:p>
            <a:endParaRPr lang="en-US" dirty="0">
              <a:latin typeface="Arial"/>
              <a:cs typeface="Arial"/>
            </a:endParaRPr>
          </a:p>
          <a:p>
            <a:r>
              <a:rPr lang="en-US" sz="2400" dirty="0">
                <a:latin typeface="Arial"/>
                <a:cs typeface="Arial"/>
              </a:rPr>
              <a:t>σ(Q) &gt; σ(K) &gt; </a:t>
            </a:r>
            <a:r>
              <a:rPr lang="en-US" sz="2400" dirty="0" err="1">
                <a:latin typeface="Arial"/>
                <a:cs typeface="Arial"/>
              </a:rPr>
              <a:t>σ(p</a:t>
            </a:r>
            <a:r>
              <a:rPr lang="en-US" sz="2400" dirty="0">
                <a:latin typeface="Arial"/>
                <a:cs typeface="Arial"/>
              </a:rPr>
              <a:t>) </a:t>
            </a:r>
          </a:p>
        </p:txBody>
      </p:sp>
      <p:sp>
        <p:nvSpPr>
          <p:cNvPr id="8" name="Rectangle 7"/>
          <p:cNvSpPr/>
          <p:nvPr/>
        </p:nvSpPr>
        <p:spPr>
          <a:xfrm>
            <a:off x="3340100" y="2730500"/>
            <a:ext cx="3276600" cy="2527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26"/>
          <p:cNvSpPr>
            <a:spLocks noChangeShapeType="1"/>
          </p:cNvSpPr>
          <p:nvPr/>
        </p:nvSpPr>
        <p:spPr bwMode="auto">
          <a:xfrm flipV="1">
            <a:off x="395288" y="6477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37244291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E37E0F3-2615-8641-9469-E46E7EEAC0A2}"/>
              </a:ext>
            </a:extLst>
          </p:cNvPr>
          <p:cNvSpPr>
            <a:spLocks noGrp="1" noChangeArrowheads="1"/>
          </p:cNvSpPr>
          <p:nvPr>
            <p:ph type="title"/>
          </p:nvPr>
        </p:nvSpPr>
        <p:spPr>
          <a:xfrm>
            <a:off x="468313" y="260350"/>
            <a:ext cx="8229600" cy="666750"/>
          </a:xfrm>
        </p:spPr>
        <p:txBody>
          <a:bodyPr/>
          <a:lstStyle/>
          <a:p>
            <a:pPr eaLnBrk="1" hangingPunct="1"/>
            <a:r>
              <a:rPr lang="en-US" altLang="zh-CN" sz="4000"/>
              <a:t>How Perfect ? </a:t>
            </a:r>
          </a:p>
        </p:txBody>
      </p:sp>
      <p:pic>
        <p:nvPicPr>
          <p:cNvPr id="128002" name="Picture 3" descr="derek">
            <a:extLst>
              <a:ext uri="{FF2B5EF4-FFF2-40B4-BE49-F238E27FC236}">
                <a16:creationId xmlns:a16="http://schemas.microsoft.com/office/drawing/2014/main" id="{9A7D60B6-D372-2E43-99A7-26F8837E2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1" t="7628" r="5806"/>
          <a:stretch>
            <a:fillRect/>
          </a:stretch>
        </p:blipFill>
        <p:spPr bwMode="auto">
          <a:xfrm>
            <a:off x="4500563" y="908050"/>
            <a:ext cx="38100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4">
            <a:extLst>
              <a:ext uri="{FF2B5EF4-FFF2-40B4-BE49-F238E27FC236}">
                <a16:creationId xmlns:a16="http://schemas.microsoft.com/office/drawing/2014/main" id="{46F4C529-7925-4F4E-8CF5-EC8C490CED99}"/>
              </a:ext>
            </a:extLst>
          </p:cNvPr>
          <p:cNvSpPr txBox="1">
            <a:spLocks noChangeArrowheads="1"/>
          </p:cNvSpPr>
          <p:nvPr/>
        </p:nvSpPr>
        <p:spPr bwMode="auto">
          <a:xfrm>
            <a:off x="1295400" y="4648200"/>
            <a:ext cx="7010400" cy="1138238"/>
          </a:xfrm>
          <a:prstGeom prst="rect">
            <a:avLst/>
          </a:prstGeom>
          <a:solidFill>
            <a:srgbClr val="FF9900"/>
          </a:solidFill>
          <a:ln w="9525">
            <a:solidFill>
              <a:srgbClr val="FF0000"/>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2000">
                <a:solidFill>
                  <a:schemeClr val="bg1"/>
                </a:solidFill>
              </a:rPr>
              <a:t>v</a:t>
            </a:r>
            <a:r>
              <a:rPr lang="en-US" altLang="zh-CN" sz="2000" baseline="-25000">
                <a:solidFill>
                  <a:schemeClr val="bg1"/>
                </a:solidFill>
              </a:rPr>
              <a:t>2</a:t>
            </a:r>
            <a:r>
              <a:rPr lang="en-US" altLang="zh-CN" sz="2000">
                <a:solidFill>
                  <a:schemeClr val="bg1"/>
                </a:solidFill>
              </a:rPr>
              <a:t>/</a:t>
            </a:r>
            <a:r>
              <a:rPr lang="en-US" altLang="zh-CN" sz="2000">
                <a:solidFill>
                  <a:schemeClr val="bg1"/>
                </a:solidFill>
                <a:sym typeface="Symbol" pitchFamily="2" charset="2"/>
              </a:rPr>
              <a:t> approaches the limit of ideal hydrodynamics</a:t>
            </a:r>
            <a:endParaRPr lang="en-US" altLang="zh-CN" sz="2000">
              <a:solidFill>
                <a:schemeClr val="bg1"/>
              </a:solidFill>
            </a:endParaRPr>
          </a:p>
          <a:p>
            <a:pPr eaLnBrk="1" hangingPunct="1">
              <a:buFontTx/>
              <a:buNone/>
            </a:pPr>
            <a:r>
              <a:rPr lang="en-US" altLang="zh-CN" sz="2000">
                <a:solidFill>
                  <a:schemeClr val="bg1"/>
                </a:solidFill>
              </a:rPr>
              <a:t>Viscosity reduces v</a:t>
            </a:r>
            <a:r>
              <a:rPr lang="en-US" altLang="zh-CN" sz="2000" baseline="-25000">
                <a:solidFill>
                  <a:schemeClr val="bg1"/>
                </a:solidFill>
              </a:rPr>
              <a:t>2</a:t>
            </a:r>
            <a:r>
              <a:rPr lang="en-US" altLang="zh-CN" sz="2000">
                <a:solidFill>
                  <a:schemeClr val="bg1"/>
                </a:solidFill>
              </a:rPr>
              <a:t> </a:t>
            </a:r>
          </a:p>
          <a:p>
            <a:pPr eaLnBrk="1" hangingPunct="1">
              <a:buFontTx/>
              <a:buNone/>
            </a:pPr>
            <a:r>
              <a:rPr lang="en-US" altLang="zh-CN" sz="2000">
                <a:solidFill>
                  <a:schemeClr val="bg1"/>
                </a:solidFill>
              </a:rPr>
              <a:t>Viscosity needs to be small in order to explain data</a:t>
            </a:r>
          </a:p>
        </p:txBody>
      </p:sp>
      <p:sp>
        <p:nvSpPr>
          <p:cNvPr id="128004" name="Rectangle 7">
            <a:extLst>
              <a:ext uri="{FF2B5EF4-FFF2-40B4-BE49-F238E27FC236}">
                <a16:creationId xmlns:a16="http://schemas.microsoft.com/office/drawing/2014/main" id="{661F4B73-9E91-2445-AD6A-D2C826B0C0FD}"/>
              </a:ext>
            </a:extLst>
          </p:cNvPr>
          <p:cNvSpPr>
            <a:spLocks noChangeArrowheads="1"/>
          </p:cNvSpPr>
          <p:nvPr/>
        </p:nvSpPr>
        <p:spPr bwMode="auto">
          <a:xfrm>
            <a:off x="5029200" y="38100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200" b="1">
                <a:solidFill>
                  <a:srgbClr val="2A7E50"/>
                </a:solidFill>
                <a:latin typeface="Comic Sans MS" panose="030F0902030302020204" pitchFamily="66" charset="0"/>
              </a:rPr>
              <a:t>D. Teaney, PRC 68 034913 (2003)</a:t>
            </a:r>
          </a:p>
        </p:txBody>
      </p:sp>
      <p:sp>
        <p:nvSpPr>
          <p:cNvPr id="128005" name="Text Box 8">
            <a:extLst>
              <a:ext uri="{FF2B5EF4-FFF2-40B4-BE49-F238E27FC236}">
                <a16:creationId xmlns:a16="http://schemas.microsoft.com/office/drawing/2014/main" id="{AA457A50-26E6-1A48-89C4-D81DF74D4FA0}"/>
              </a:ext>
            </a:extLst>
          </p:cNvPr>
          <p:cNvSpPr txBox="1">
            <a:spLocks noChangeArrowheads="1"/>
          </p:cNvSpPr>
          <p:nvPr/>
        </p:nvSpPr>
        <p:spPr bwMode="auto">
          <a:xfrm>
            <a:off x="1371600" y="5930900"/>
            <a:ext cx="7162800" cy="400050"/>
          </a:xfrm>
          <a:prstGeom prst="rect">
            <a:avLst/>
          </a:prstGeom>
          <a:solidFill>
            <a:srgbClr val="FF9900"/>
          </a:solidFill>
          <a:ln w="9525">
            <a:solidFill>
              <a:srgbClr val="FF0000"/>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2000">
                <a:solidFill>
                  <a:schemeClr val="accent2"/>
                </a:solidFill>
              </a:rPr>
              <a:t>Almost nothing can be more liquid-like than it !</a:t>
            </a:r>
          </a:p>
        </p:txBody>
      </p:sp>
      <p:graphicFrame>
        <p:nvGraphicFramePr>
          <p:cNvPr id="128006" name="Object 9">
            <a:extLst>
              <a:ext uri="{FF2B5EF4-FFF2-40B4-BE49-F238E27FC236}">
                <a16:creationId xmlns:a16="http://schemas.microsoft.com/office/drawing/2014/main" id="{85715197-5CA6-9D4F-8FC9-DB335794DC4C}"/>
              </a:ext>
            </a:extLst>
          </p:cNvPr>
          <p:cNvGraphicFramePr>
            <a:graphicFrameLocks noChangeAspect="1"/>
          </p:cNvGraphicFramePr>
          <p:nvPr/>
        </p:nvGraphicFramePr>
        <p:xfrm>
          <a:off x="5486400" y="1524000"/>
          <a:ext cx="1371600" cy="544513"/>
        </p:xfrm>
        <a:graphic>
          <a:graphicData uri="http://schemas.openxmlformats.org/presentationml/2006/ole">
            <mc:AlternateContent xmlns:mc="http://schemas.openxmlformats.org/markup-compatibility/2006">
              <mc:Choice xmlns:v="urn:schemas-microsoft-com:vml" Requires="v">
                <p:oleObj spid="_x0000_s128098" name="Equation" r:id="rId4" imgW="927100" imgH="368300" progId="Equation.3">
                  <p:embed/>
                </p:oleObj>
              </mc:Choice>
              <mc:Fallback>
                <p:oleObj name="Equation" r:id="rId4" imgW="927100" imgH="368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524000"/>
                        <a:ext cx="1371600"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28007" name="组合 13">
            <a:extLst>
              <a:ext uri="{FF2B5EF4-FFF2-40B4-BE49-F238E27FC236}">
                <a16:creationId xmlns:a16="http://schemas.microsoft.com/office/drawing/2014/main" id="{4D5C5B98-69B0-4046-908E-ED67ACAF28D7}"/>
              </a:ext>
            </a:extLst>
          </p:cNvPr>
          <p:cNvGrpSpPr>
            <a:grpSpLocks/>
          </p:cNvGrpSpPr>
          <p:nvPr/>
        </p:nvGrpSpPr>
        <p:grpSpPr bwMode="auto">
          <a:xfrm>
            <a:off x="304800" y="1219200"/>
            <a:ext cx="3657600" cy="3200400"/>
            <a:chOff x="487114" y="914400"/>
            <a:chExt cx="4375547" cy="3661320"/>
          </a:xfrm>
        </p:grpSpPr>
        <p:pic>
          <p:nvPicPr>
            <p:cNvPr id="128009" name="Picture 1">
              <a:extLst>
                <a:ext uri="{FF2B5EF4-FFF2-40B4-BE49-F238E27FC236}">
                  <a16:creationId xmlns:a16="http://schemas.microsoft.com/office/drawing/2014/main" id="{5BCC629C-14AA-474D-A456-D0D56CE81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73" t="8203" r="8723" b="4883"/>
            <a:stretch>
              <a:fillRect/>
            </a:stretch>
          </p:blipFill>
          <p:spPr bwMode="auto">
            <a:xfrm>
              <a:off x="487114" y="914400"/>
              <a:ext cx="4375547" cy="36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8010" name="Rectangle 9">
              <a:extLst>
                <a:ext uri="{FF2B5EF4-FFF2-40B4-BE49-F238E27FC236}">
                  <a16:creationId xmlns:a16="http://schemas.microsoft.com/office/drawing/2014/main" id="{52351B5F-4E32-B04C-91F4-39442F816E6D}"/>
                </a:ext>
              </a:extLst>
            </p:cNvPr>
            <p:cNvSpPr>
              <a:spLocks/>
            </p:cNvSpPr>
            <p:nvPr/>
          </p:nvSpPr>
          <p:spPr bwMode="auto">
            <a:xfrm>
              <a:off x="2288241" y="4223617"/>
              <a:ext cx="2483263" cy="35210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cs typeface="Arial" panose="020B0604020202020204" pitchFamily="34" charset="0"/>
                </a:rPr>
                <a:t>1/S dN</a:t>
              </a:r>
              <a:r>
                <a:rPr kumimoji="0" lang="en-US" altLang="zh-CN" sz="2000" b="1" baseline="-6000">
                  <a:cs typeface="Arial" panose="020B0604020202020204" pitchFamily="34" charset="0"/>
                </a:rPr>
                <a:t>ch</a:t>
              </a:r>
              <a:r>
                <a:rPr kumimoji="0" lang="en-US" altLang="zh-CN" sz="2000" b="1">
                  <a:cs typeface="Arial" panose="020B0604020202020204" pitchFamily="34" charset="0"/>
                </a:rPr>
                <a:t>/dy (fm</a:t>
              </a:r>
              <a:r>
                <a:rPr kumimoji="0" lang="en-US" altLang="zh-CN" sz="2000" b="1" baseline="32000">
                  <a:cs typeface="Arial" panose="020B0604020202020204" pitchFamily="34" charset="0"/>
                </a:rPr>
                <a:t>-2</a:t>
              </a:r>
              <a:r>
                <a:rPr kumimoji="0" lang="en-US" altLang="zh-CN" sz="2000" b="1">
                  <a:cs typeface="Arial" panose="020B0604020202020204" pitchFamily="34" charset="0"/>
                </a:rPr>
                <a:t>)</a:t>
              </a:r>
            </a:p>
          </p:txBody>
        </p:sp>
      </p:grpSp>
      <p:sp>
        <p:nvSpPr>
          <p:cNvPr id="128008" name="Rectangle 5">
            <a:extLst>
              <a:ext uri="{FF2B5EF4-FFF2-40B4-BE49-F238E27FC236}">
                <a16:creationId xmlns:a16="http://schemas.microsoft.com/office/drawing/2014/main" id="{44C896F1-A89B-0946-95E2-5D72EED26A0D}"/>
              </a:ext>
            </a:extLst>
          </p:cNvPr>
          <p:cNvSpPr>
            <a:spLocks/>
          </p:cNvSpPr>
          <p:nvPr/>
        </p:nvSpPr>
        <p:spPr bwMode="auto">
          <a:xfrm>
            <a:off x="381000" y="1019175"/>
            <a:ext cx="3727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300">
                <a:cs typeface="Arial" panose="020B0604020202020204" pitchFamily="34" charset="0"/>
              </a:rPr>
              <a:t>S. A. Voloshin (STAR) : J. Phys. G</a:t>
            </a:r>
            <a:r>
              <a:rPr kumimoji="0" lang="en-US" altLang="zh-CN" sz="1300" b="1">
                <a:cs typeface="Arial" panose="020B0604020202020204" pitchFamily="34" charset="0"/>
              </a:rPr>
              <a:t>34</a:t>
            </a:r>
            <a:r>
              <a:rPr kumimoji="0" lang="en-US" altLang="zh-CN" sz="1300">
                <a:cs typeface="Arial" panose="020B0604020202020204" pitchFamily="34" charset="0"/>
              </a:rPr>
              <a:t>, S883 (2007)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phasediag_125">
            <a:extLst>
              <a:ext uri="{FF2B5EF4-FFF2-40B4-BE49-F238E27FC236}">
                <a16:creationId xmlns:a16="http://schemas.microsoft.com/office/drawing/2014/main" id="{55038DDB-6FF6-AE45-904B-0E05EDE5B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29600" cy="5397500"/>
          </a:xfrm>
          <a:prstGeom prst="rect">
            <a:avLst/>
          </a:prstGeom>
          <a:solidFill>
            <a:schemeClr val="bg1"/>
          </a:solidFill>
          <a:ln w="57150" cmpd="thickThin">
            <a:solidFill>
              <a:srgbClr val="CC0000"/>
            </a:solidFill>
            <a:miter lim="800000"/>
            <a:headEnd/>
            <a:tailEnd/>
          </a:ln>
        </p:spPr>
      </p:pic>
      <p:sp>
        <p:nvSpPr>
          <p:cNvPr id="44034" name="Text Box 3">
            <a:extLst>
              <a:ext uri="{FF2B5EF4-FFF2-40B4-BE49-F238E27FC236}">
                <a16:creationId xmlns:a16="http://schemas.microsoft.com/office/drawing/2014/main" id="{F465B7BA-65A6-2B4D-802A-9BF494528512}"/>
              </a:ext>
            </a:extLst>
          </p:cNvPr>
          <p:cNvSpPr txBox="1">
            <a:spLocks noChangeArrowheads="1"/>
          </p:cNvSpPr>
          <p:nvPr/>
        </p:nvSpPr>
        <p:spPr bwMode="auto">
          <a:xfrm>
            <a:off x="990600" y="273050"/>
            <a:ext cx="7067550" cy="641350"/>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600" b="1">
                <a:solidFill>
                  <a:srgbClr val="FF0000"/>
                </a:solidFill>
              </a:rPr>
              <a:t>Quark-Hadron Phase Transition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29849302-34BF-2149-8040-6399F89F65C0}"/>
              </a:ext>
            </a:extLst>
          </p:cNvPr>
          <p:cNvSpPr>
            <a:spLocks noGrp="1" noChangeArrowheads="1"/>
          </p:cNvSpPr>
          <p:nvPr>
            <p:ph type="title"/>
          </p:nvPr>
        </p:nvSpPr>
        <p:spPr>
          <a:xfrm>
            <a:off x="952500" y="25400"/>
            <a:ext cx="7404100" cy="496888"/>
          </a:xfrm>
        </p:spPr>
        <p:txBody>
          <a:bodyPr/>
          <a:lstStyle/>
          <a:p>
            <a:pPr eaLnBrk="1" hangingPunct="1"/>
            <a:r>
              <a:rPr kumimoji="0" lang="en-US" altLang="zh-CN" sz="3600"/>
              <a:t>Bulk Properties at Freeze-out</a:t>
            </a:r>
          </a:p>
        </p:txBody>
      </p:sp>
      <p:pic>
        <p:nvPicPr>
          <p:cNvPr id="134146" name="Picture 4">
            <a:extLst>
              <a:ext uri="{FF2B5EF4-FFF2-40B4-BE49-F238E27FC236}">
                <a16:creationId xmlns:a16="http://schemas.microsoft.com/office/drawing/2014/main" id="{6EDF8BB6-93ED-5141-9146-E5C61CFDF94D}"/>
              </a:ext>
            </a:extLst>
          </p:cNvPr>
          <p:cNvPicPr>
            <a:picLocks noChangeAspect="1"/>
          </p:cNvPicPr>
          <p:nvPr/>
        </p:nvPicPr>
        <p:blipFill>
          <a:blip r:embed="rId2">
            <a:extLst>
              <a:ext uri="{28A0092B-C50C-407E-A947-70E740481C1C}">
                <a14:useLocalDpi xmlns:a14="http://schemas.microsoft.com/office/drawing/2010/main" val="0"/>
              </a:ext>
            </a:extLst>
          </a:blip>
          <a:srcRect l="3842" r="9763"/>
          <a:stretch>
            <a:fillRect/>
          </a:stretch>
        </p:blipFill>
        <p:spPr bwMode="auto">
          <a:xfrm>
            <a:off x="4533900" y="876300"/>
            <a:ext cx="42291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B5D986A8-0E7E-5641-8277-1DCF391B85F2}"/>
              </a:ext>
            </a:extLst>
          </p:cNvPr>
          <p:cNvSpPr>
            <a:spLocks noChangeArrowheads="1"/>
          </p:cNvSpPr>
          <p:nvPr/>
        </p:nvSpPr>
        <p:spPr bwMode="auto">
          <a:xfrm>
            <a:off x="152400" y="762000"/>
            <a:ext cx="8839200" cy="5486400"/>
          </a:xfrm>
          <a:prstGeom prst="roundRect">
            <a:avLst>
              <a:gd name="adj" fmla="val 3787"/>
            </a:avLst>
          </a:prstGeom>
          <a:noFill/>
          <a:ln w="57150" cmpd="thinThick">
            <a:solidFill>
              <a:srgbClr val="80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34148" name="TextBox 7">
            <a:extLst>
              <a:ext uri="{FF2B5EF4-FFF2-40B4-BE49-F238E27FC236}">
                <a16:creationId xmlns:a16="http://schemas.microsoft.com/office/drawing/2014/main" id="{EB2C1049-2147-0F48-8917-7D8E6E32E171}"/>
              </a:ext>
            </a:extLst>
          </p:cNvPr>
          <p:cNvSpPr txBox="1">
            <a:spLocks noChangeArrowheads="1"/>
          </p:cNvSpPr>
          <p:nvPr/>
        </p:nvSpPr>
        <p:spPr bwMode="auto">
          <a:xfrm>
            <a:off x="4800600" y="4572000"/>
            <a:ext cx="411956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i="1"/>
              <a:t>Kinetic Freeze-out: </a:t>
            </a:r>
            <a:endParaRPr kumimoji="0" lang="en-US" altLang="zh-CN" sz="1600"/>
          </a:p>
          <a:p>
            <a:pPr eaLnBrk="1" hangingPunct="1">
              <a:buFontTx/>
              <a:buChar char="-"/>
            </a:pPr>
            <a:r>
              <a:rPr kumimoji="0" lang="en-US" altLang="zh-CN" sz="1600"/>
              <a:t> Central collisions =&gt; lower value of</a:t>
            </a:r>
          </a:p>
          <a:p>
            <a:pPr eaLnBrk="1" hangingPunct="1"/>
            <a:r>
              <a:rPr kumimoji="0" lang="en-US" altLang="zh-CN" sz="1600" b="1" i="1">
                <a:solidFill>
                  <a:srgbClr val="800000"/>
                </a:solidFill>
              </a:rPr>
              <a:t>   T</a:t>
            </a:r>
            <a:r>
              <a:rPr kumimoji="0" lang="en-US" altLang="zh-CN" sz="1600" b="1" i="1" baseline="-25000">
                <a:solidFill>
                  <a:srgbClr val="800000"/>
                </a:solidFill>
              </a:rPr>
              <a:t>kin</a:t>
            </a:r>
            <a:r>
              <a:rPr kumimoji="0" lang="en-US" altLang="zh-CN" sz="1600" b="1" i="1">
                <a:solidFill>
                  <a:srgbClr val="800000"/>
                </a:solidFill>
              </a:rPr>
              <a:t> </a:t>
            </a:r>
            <a:r>
              <a:rPr kumimoji="0" lang="en-US" altLang="zh-CN" sz="1600"/>
              <a:t>and larger collectivity </a:t>
            </a:r>
            <a:r>
              <a:rPr kumimoji="0" lang="en-US" altLang="zh-CN" sz="1600" b="1" i="1">
                <a:solidFill>
                  <a:srgbClr val="800000"/>
                </a:solidFill>
              </a:rPr>
              <a:t>β</a:t>
            </a:r>
            <a:r>
              <a:rPr kumimoji="0" lang="en-US" altLang="zh-CN" sz="1600"/>
              <a:t> </a:t>
            </a:r>
          </a:p>
          <a:p>
            <a:pPr eaLnBrk="1" hangingPunct="1"/>
            <a:endParaRPr kumimoji="0" lang="en-US" altLang="zh-CN" sz="1600"/>
          </a:p>
          <a:p>
            <a:pPr eaLnBrk="1" hangingPunct="1">
              <a:buFontTx/>
              <a:buChar char="-"/>
            </a:pPr>
            <a:r>
              <a:rPr kumimoji="0" lang="en-US" altLang="zh-CN" sz="1600"/>
              <a:t> Stronger collectivity at higher energy</a:t>
            </a:r>
          </a:p>
          <a:p>
            <a:pPr eaLnBrk="1" hangingPunct="1"/>
            <a:endParaRPr kumimoji="0" lang="en-US" altLang="zh-CN" sz="800"/>
          </a:p>
          <a:p>
            <a:pPr eaLnBrk="1" hangingPunct="1"/>
            <a:r>
              <a:rPr kumimoji="0" lang="en-US" altLang="zh-CN" sz="1400"/>
              <a:t> </a:t>
            </a:r>
          </a:p>
        </p:txBody>
      </p:sp>
      <p:sp>
        <p:nvSpPr>
          <p:cNvPr id="134149" name="TextBox 8">
            <a:extLst>
              <a:ext uri="{FF2B5EF4-FFF2-40B4-BE49-F238E27FC236}">
                <a16:creationId xmlns:a16="http://schemas.microsoft.com/office/drawing/2014/main" id="{3697260C-F517-0242-A8C7-0E2CAE3F7AAE}"/>
              </a:ext>
            </a:extLst>
          </p:cNvPr>
          <p:cNvSpPr txBox="1">
            <a:spLocks noChangeArrowheads="1"/>
          </p:cNvSpPr>
          <p:nvPr/>
        </p:nvSpPr>
        <p:spPr bwMode="auto">
          <a:xfrm>
            <a:off x="533400" y="4495800"/>
            <a:ext cx="372586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i="1"/>
              <a:t>Chemical Freeze-out: (GCE)</a:t>
            </a:r>
          </a:p>
          <a:p>
            <a:pPr eaLnBrk="1" hangingPunct="1"/>
            <a:r>
              <a:rPr kumimoji="0" lang="en-US" altLang="zh-CN" sz="1600"/>
              <a:t> - Central collisions. </a:t>
            </a:r>
          </a:p>
          <a:p>
            <a:pPr eaLnBrk="1" hangingPunct="1"/>
            <a:r>
              <a:rPr kumimoji="0" lang="en-US" altLang="zh-CN" sz="1600"/>
              <a:t> - Centrality dependence of </a:t>
            </a:r>
            <a:r>
              <a:rPr kumimoji="0" lang="en-US" altLang="zh-CN" sz="1600" b="1" i="1">
                <a:solidFill>
                  <a:srgbClr val="800000"/>
                </a:solidFill>
              </a:rPr>
              <a:t>T</a:t>
            </a:r>
            <a:r>
              <a:rPr kumimoji="0" lang="en-US" altLang="zh-CN" sz="1600" b="1" i="1" baseline="-25000">
                <a:solidFill>
                  <a:srgbClr val="800000"/>
                </a:solidFill>
              </a:rPr>
              <a:t>ch</a:t>
            </a:r>
            <a:r>
              <a:rPr kumimoji="0" lang="en-US" altLang="zh-CN" sz="1600"/>
              <a:t> and </a:t>
            </a:r>
            <a:r>
              <a:rPr kumimoji="0" lang="en-US" altLang="zh-CN" sz="1600" b="1" i="1">
                <a:solidFill>
                  <a:srgbClr val="800000"/>
                </a:solidFill>
              </a:rPr>
              <a:t>μ</a:t>
            </a:r>
            <a:r>
              <a:rPr kumimoji="0" lang="en-US" altLang="zh-CN" sz="1600" b="1" i="1" baseline="-25000">
                <a:solidFill>
                  <a:srgbClr val="800000"/>
                </a:solidFill>
              </a:rPr>
              <a:t>B</a:t>
            </a:r>
            <a:r>
              <a:rPr kumimoji="0" lang="en-US" altLang="zh-CN" sz="1600"/>
              <a:t>!</a:t>
            </a:r>
          </a:p>
        </p:txBody>
      </p:sp>
      <p:pic>
        <p:nvPicPr>
          <p:cNvPr id="134150" name="Picture 10" descr="plot2_cfo_march2014.eps">
            <a:extLst>
              <a:ext uri="{FF2B5EF4-FFF2-40B4-BE49-F238E27FC236}">
                <a16:creationId xmlns:a16="http://schemas.microsoft.com/office/drawing/2014/main" id="{3FD7D50E-7AD3-9545-83C3-D54F411FCD18}"/>
              </a:ext>
            </a:extLst>
          </p:cNvPr>
          <p:cNvPicPr>
            <a:picLocks noChangeAspect="1"/>
          </p:cNvPicPr>
          <p:nvPr/>
        </p:nvPicPr>
        <p:blipFill>
          <a:blip r:embed="rId3">
            <a:extLst>
              <a:ext uri="{28A0092B-C50C-407E-A947-70E740481C1C}">
                <a14:useLocalDpi xmlns:a14="http://schemas.microsoft.com/office/drawing/2010/main" val="0"/>
              </a:ext>
            </a:extLst>
          </a:blip>
          <a:srcRect l="4839" t="6493" b="-2763"/>
          <a:stretch>
            <a:fillRect/>
          </a:stretch>
        </p:blipFill>
        <p:spPr bwMode="auto">
          <a:xfrm>
            <a:off x="457200" y="876300"/>
            <a:ext cx="40259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TextBox 11">
            <a:extLst>
              <a:ext uri="{FF2B5EF4-FFF2-40B4-BE49-F238E27FC236}">
                <a16:creationId xmlns:a16="http://schemas.microsoft.com/office/drawing/2014/main" id="{C3214B0F-C3F3-694C-9411-A578E1150F45}"/>
              </a:ext>
            </a:extLst>
          </p:cNvPr>
          <p:cNvSpPr txBox="1">
            <a:spLocks noChangeArrowheads="1"/>
          </p:cNvSpPr>
          <p:nvPr/>
        </p:nvSpPr>
        <p:spPr bwMode="auto">
          <a:xfrm>
            <a:off x="-317500" y="6286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34152" name="TextBox 12">
            <a:extLst>
              <a:ext uri="{FF2B5EF4-FFF2-40B4-BE49-F238E27FC236}">
                <a16:creationId xmlns:a16="http://schemas.microsoft.com/office/drawing/2014/main" id="{0BEFC719-8175-874B-B51D-593B1417BF2A}"/>
              </a:ext>
            </a:extLst>
          </p:cNvPr>
          <p:cNvSpPr txBox="1">
            <a:spLocks noChangeArrowheads="1"/>
          </p:cNvSpPr>
          <p:nvPr/>
        </p:nvSpPr>
        <p:spPr bwMode="auto">
          <a:xfrm>
            <a:off x="5486400" y="4025900"/>
            <a:ext cx="3198813"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000"/>
              <a:t>Collective velocity &lt;β&gt; (c)</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B36472EA-2CFE-AA4B-A7B3-E0C566A44896}"/>
              </a:ext>
            </a:extLst>
          </p:cNvPr>
          <p:cNvSpPr>
            <a:spLocks noGrp="1" noChangeArrowheads="1"/>
          </p:cNvSpPr>
          <p:nvPr>
            <p:ph type="title"/>
          </p:nvPr>
        </p:nvSpPr>
        <p:spPr>
          <a:xfrm>
            <a:off x="793750" y="274638"/>
            <a:ext cx="7473950" cy="639762"/>
          </a:xfrm>
        </p:spPr>
        <p:txBody>
          <a:bodyPr/>
          <a:lstStyle/>
          <a:p>
            <a:pPr eaLnBrk="1" hangingPunct="1"/>
            <a:r>
              <a:rPr kumimoji="0" lang="en-US" altLang="zh-CN" sz="3200"/>
              <a:t>Suppression and Correlation</a:t>
            </a:r>
            <a:endParaRPr kumimoji="0" lang="en-US" altLang="zh-CN" sz="3200" baseline="-25000"/>
          </a:p>
        </p:txBody>
      </p:sp>
      <p:sp>
        <p:nvSpPr>
          <p:cNvPr id="135170" name="Rectangle 3">
            <a:extLst>
              <a:ext uri="{FF2B5EF4-FFF2-40B4-BE49-F238E27FC236}">
                <a16:creationId xmlns:a16="http://schemas.microsoft.com/office/drawing/2014/main" id="{984FA6AE-8560-C843-A4DF-878A3ED79D14}"/>
              </a:ext>
            </a:extLst>
          </p:cNvPr>
          <p:cNvSpPr>
            <a:spLocks noChangeArrowheads="1"/>
          </p:cNvSpPr>
          <p:nvPr/>
        </p:nvSpPr>
        <p:spPr bwMode="auto">
          <a:xfrm>
            <a:off x="4038600" y="46482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135171" name="Text Box 4">
            <a:extLst>
              <a:ext uri="{FF2B5EF4-FFF2-40B4-BE49-F238E27FC236}">
                <a16:creationId xmlns:a16="http://schemas.microsoft.com/office/drawing/2014/main" id="{55F701DE-C7E8-EC42-A433-408DCF5AA212}"/>
              </a:ext>
            </a:extLst>
          </p:cNvPr>
          <p:cNvSpPr txBox="1">
            <a:spLocks noChangeArrowheads="1"/>
          </p:cNvSpPr>
          <p:nvPr/>
        </p:nvSpPr>
        <p:spPr bwMode="auto">
          <a:xfrm>
            <a:off x="609600" y="4346575"/>
            <a:ext cx="7875588" cy="19018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CN" sz="1800"/>
              <a:t>In central Au+Au collisions: hadrons are suppressed and back-to-back </a:t>
            </a:r>
            <a:r>
              <a:rPr kumimoji="0" lang="zh-CN" altLang="en-US" sz="1800"/>
              <a:t>‘</a:t>
            </a:r>
            <a:r>
              <a:rPr kumimoji="0" lang="en-US" altLang="zh-CN" sz="1800"/>
              <a:t>jets</a:t>
            </a:r>
            <a:r>
              <a:rPr kumimoji="0" lang="zh-CN" altLang="en-US" sz="1800"/>
              <a:t>’</a:t>
            </a:r>
            <a:r>
              <a:rPr kumimoji="0" lang="en-US" altLang="zh-CN" sz="1800"/>
              <a:t> </a:t>
            </a:r>
          </a:p>
          <a:p>
            <a:pPr eaLnBrk="1" hangingPunct="1">
              <a:spcBef>
                <a:spcPct val="0"/>
              </a:spcBef>
              <a:buFontTx/>
              <a:buNone/>
            </a:pPr>
            <a:r>
              <a:rPr kumimoji="0" lang="en-US" altLang="zh-CN" sz="1800"/>
              <a:t>are disappeared. Different from p+p and d+Au collisions.</a:t>
            </a:r>
            <a:r>
              <a:rPr kumimoji="0" lang="en-US" altLang="zh-CN" sz="1800">
                <a:solidFill>
                  <a:srgbClr val="990000"/>
                </a:solidFill>
              </a:rPr>
              <a:t> </a:t>
            </a:r>
          </a:p>
          <a:p>
            <a:pPr eaLnBrk="1" hangingPunct="1">
              <a:spcBef>
                <a:spcPct val="0"/>
              </a:spcBef>
              <a:buFontTx/>
              <a:buNone/>
            </a:pPr>
            <a:r>
              <a:rPr kumimoji="0" lang="en-US" altLang="zh-CN" sz="1800">
                <a:solidFill>
                  <a:srgbClr val="990000"/>
                </a:solidFill>
              </a:rPr>
              <a:t> </a:t>
            </a:r>
            <a:r>
              <a:rPr kumimoji="0" lang="en-US" altLang="zh-CN" sz="1800" u="sng">
                <a:solidFill>
                  <a:srgbClr val="990000"/>
                </a:solidFill>
              </a:rPr>
              <a:t>Energy density at RHIC: </a:t>
            </a:r>
            <a:r>
              <a:rPr kumimoji="0" lang="en-US" altLang="zh-CN" sz="2800" b="1" u="sng">
                <a:solidFill>
                  <a:srgbClr val="990000"/>
                </a:solidFill>
                <a:latin typeface="Arial Black" panose="020B0604020202020204" pitchFamily="34" charset="0"/>
                <a:sym typeface="Symbol" pitchFamily="2" charset="2"/>
              </a:rPr>
              <a:t></a:t>
            </a:r>
            <a:r>
              <a:rPr kumimoji="0" lang="en-US" altLang="zh-CN" sz="1800" u="sng">
                <a:solidFill>
                  <a:srgbClr val="990000"/>
                </a:solidFill>
              </a:rPr>
              <a:t>  &gt; 5 GeV/fm</a:t>
            </a:r>
            <a:r>
              <a:rPr kumimoji="0" lang="en-US" altLang="zh-CN" sz="1800" u="sng" baseline="30000">
                <a:solidFill>
                  <a:srgbClr val="990000"/>
                </a:solidFill>
              </a:rPr>
              <a:t>3 </a:t>
            </a:r>
            <a:r>
              <a:rPr kumimoji="0" lang="en-US" altLang="zh-CN" sz="1800" u="sng">
                <a:solidFill>
                  <a:srgbClr val="990000"/>
                </a:solidFill>
              </a:rPr>
              <a:t>~ 30</a:t>
            </a:r>
            <a:r>
              <a:rPr kumimoji="0" lang="en-US" altLang="zh-CN" sz="2800" b="1" u="sng">
                <a:solidFill>
                  <a:srgbClr val="990000"/>
                </a:solidFill>
                <a:latin typeface="Arial Black" panose="020B0604020202020204" pitchFamily="34" charset="0"/>
                <a:sym typeface="Symbol" pitchFamily="2" charset="2"/>
              </a:rPr>
              <a:t></a:t>
            </a:r>
            <a:r>
              <a:rPr kumimoji="0" lang="en-US" altLang="zh-CN" sz="2000" b="1" u="sng" baseline="-25000">
                <a:solidFill>
                  <a:srgbClr val="990000"/>
                </a:solidFill>
                <a:latin typeface="Arial Black" panose="020B0604020202020204" pitchFamily="34" charset="0"/>
                <a:sym typeface="Symbol" pitchFamily="2" charset="2"/>
              </a:rPr>
              <a:t>0</a:t>
            </a:r>
            <a:endParaRPr kumimoji="0" lang="en-US" altLang="zh-CN" sz="1800">
              <a:solidFill>
                <a:srgbClr val="990000"/>
              </a:solidFill>
            </a:endParaRPr>
          </a:p>
          <a:p>
            <a:pPr eaLnBrk="1" hangingPunct="1">
              <a:spcBef>
                <a:spcPct val="0"/>
              </a:spcBef>
              <a:buFontTx/>
              <a:buNone/>
            </a:pPr>
            <a:r>
              <a:rPr kumimoji="0" lang="en-US" altLang="zh-CN" sz="1800"/>
              <a:t>Parton energy loss:		Bjorken			1982</a:t>
            </a:r>
          </a:p>
          <a:p>
            <a:pPr eaLnBrk="1" hangingPunct="1">
              <a:spcBef>
                <a:spcPct val="0"/>
              </a:spcBef>
              <a:buFontTx/>
              <a:buNone/>
            </a:pPr>
            <a:r>
              <a:rPr kumimoji="0" lang="en-US" altLang="zh-CN" sz="1800"/>
              <a:t>(</a:t>
            </a:r>
            <a:r>
              <a:rPr kumimoji="0" lang="zh-CN" altLang="en-US" sz="1800"/>
              <a:t>“</a:t>
            </a:r>
            <a:r>
              <a:rPr kumimoji="0" lang="en-US" altLang="zh-CN" sz="1800" b="1" u="sng"/>
              <a:t>Jet quenching</a:t>
            </a:r>
            <a:r>
              <a:rPr kumimoji="0" lang="zh-CN" altLang="en-US" sz="1800"/>
              <a:t>”</a:t>
            </a:r>
            <a:r>
              <a:rPr kumimoji="0" lang="en-US" altLang="zh-CN" sz="1800"/>
              <a:t>)		Gyulassy &amp; Wang 	1992</a:t>
            </a:r>
          </a:p>
          <a:p>
            <a:pPr eaLnBrk="1" hangingPunct="1">
              <a:spcBef>
                <a:spcPct val="0"/>
              </a:spcBef>
              <a:buFontTx/>
              <a:buNone/>
            </a:pPr>
            <a:r>
              <a:rPr kumimoji="0" lang="en-US" altLang="zh-CN" sz="1800"/>
              <a:t>…	</a:t>
            </a:r>
          </a:p>
        </p:txBody>
      </p:sp>
      <p:pic>
        <p:nvPicPr>
          <p:cNvPr id="135172" name="Picture 5">
            <a:extLst>
              <a:ext uri="{FF2B5EF4-FFF2-40B4-BE49-F238E27FC236}">
                <a16:creationId xmlns:a16="http://schemas.microsoft.com/office/drawing/2014/main" id="{76F72233-994A-C344-A378-71C64ADF9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39"/>
          <a:stretch>
            <a:fillRect/>
          </a:stretch>
        </p:blipFill>
        <p:spPr bwMode="auto">
          <a:xfrm>
            <a:off x="533400" y="838200"/>
            <a:ext cx="7924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47D70996-249F-B248-8560-FD848039BF77}"/>
              </a:ext>
            </a:extLst>
          </p:cNvPr>
          <p:cNvSpPr>
            <a:spLocks noGrp="1"/>
          </p:cNvSpPr>
          <p:nvPr>
            <p:ph type="sldNum" sz="quarter" idx="12"/>
          </p:nvPr>
        </p:nvSpPr>
        <p:spPr bwMode="auto">
          <a:xfrm>
            <a:off x="8305800" y="6477000"/>
            <a:ext cx="609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Courier" pitchFamily="2" charset="0"/>
                <a:ea typeface="SimSun" panose="02010600030101010101" pitchFamily="2" charset="-122"/>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fld id="{25AFCD1C-E2FE-944C-94EF-C6DBE388E771}" type="slidenum">
              <a:rPr lang="en-US" altLang="zh-CN" smtClean="0"/>
              <a:pPr/>
              <a:t>112</a:t>
            </a:fld>
            <a:endParaRPr lang="en-US" altLang="zh-CN" sz="1200"/>
          </a:p>
        </p:txBody>
      </p:sp>
      <p:pic>
        <p:nvPicPr>
          <p:cNvPr id="72709" name="Picture 5">
            <a:extLst>
              <a:ext uri="{FF2B5EF4-FFF2-40B4-BE49-F238E27FC236}">
                <a16:creationId xmlns:a16="http://schemas.microsoft.com/office/drawing/2014/main" id="{042070F6-DD5A-DA48-B7F7-9EE25DE4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1" t="48985" r="14790" b="5499"/>
          <a:stretch>
            <a:fillRect/>
          </a:stretch>
        </p:blipFill>
        <p:spPr bwMode="auto">
          <a:xfrm>
            <a:off x="1722438" y="796925"/>
            <a:ext cx="5592762"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6" name="Rectangle 2">
            <a:extLst>
              <a:ext uri="{FF2B5EF4-FFF2-40B4-BE49-F238E27FC236}">
                <a16:creationId xmlns:a16="http://schemas.microsoft.com/office/drawing/2014/main" id="{63919AED-4BC4-9141-A040-472AEAC6D771}"/>
              </a:ext>
            </a:extLst>
          </p:cNvPr>
          <p:cNvSpPr>
            <a:spLocks noGrp="1" noChangeArrowheads="1"/>
          </p:cNvSpPr>
          <p:nvPr>
            <p:ph type="title"/>
          </p:nvPr>
        </p:nvSpPr>
        <p:spPr>
          <a:xfrm>
            <a:off x="1981200" y="-152400"/>
            <a:ext cx="6096000" cy="1143000"/>
          </a:xfrm>
        </p:spPr>
        <p:txBody>
          <a:bodyPr/>
          <a:lstStyle/>
          <a:p>
            <a:r>
              <a:rPr lang="en-US" altLang="zh-CN" sz="3600" b="1">
                <a:effectLst>
                  <a:outerShdw blurRad="38100" dist="38100" dir="2700000" algn="tl">
                    <a:srgbClr val="C0C0C0"/>
                  </a:outerShdw>
                </a:effectLst>
                <a:latin typeface="Arial" panose="020B0604020202020204" pitchFamily="34" charset="0"/>
                <a:ea typeface="SimSun" panose="02010600030101010101" pitchFamily="2" charset="-122"/>
              </a:rPr>
              <a:t>Model Comparison</a:t>
            </a:r>
          </a:p>
        </p:txBody>
      </p:sp>
      <p:sp>
        <p:nvSpPr>
          <p:cNvPr id="72708" name="Text Box 4">
            <a:extLst>
              <a:ext uri="{FF2B5EF4-FFF2-40B4-BE49-F238E27FC236}">
                <a16:creationId xmlns:a16="http://schemas.microsoft.com/office/drawing/2014/main" id="{A7E427C1-B211-664F-A0F3-7CA7F93549F1}"/>
              </a:ext>
            </a:extLst>
          </p:cNvPr>
          <p:cNvSpPr txBox="1">
            <a:spLocks noChangeArrowheads="1"/>
          </p:cNvSpPr>
          <p:nvPr/>
        </p:nvSpPr>
        <p:spPr bwMode="auto">
          <a:xfrm>
            <a:off x="838200" y="5105400"/>
            <a:ext cx="7620000" cy="1284288"/>
          </a:xfrm>
          <a:prstGeom prst="rect">
            <a:avLst/>
          </a:prstGeom>
          <a:noFill/>
          <a:ln w="952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eaLnBrk="0" hangingPunct="0">
              <a:defRPr sz="2400">
                <a:solidFill>
                  <a:schemeClr val="tx1"/>
                </a:solidFill>
                <a:latin typeface="Times New Roman" panose="02020603050405020304" pitchFamily="18" charset="0"/>
              </a:defRPr>
            </a:lvl1pPr>
            <a:lvl2pPr marL="914400" indent="-457200" algn="l" eaLnBrk="0" hangingPunct="0">
              <a:defRPr sz="2400">
                <a:solidFill>
                  <a:schemeClr val="tx1"/>
                </a:solidFill>
                <a:latin typeface="Times New Roman" panose="02020603050405020304" pitchFamily="18" charset="0"/>
              </a:defRPr>
            </a:lvl2pPr>
            <a:lvl3pPr marL="1371600" indent="-457200" algn="l" eaLnBrk="0" hangingPunct="0">
              <a:defRPr sz="2400">
                <a:solidFill>
                  <a:schemeClr val="tx1"/>
                </a:solidFill>
                <a:latin typeface="Times New Roman" panose="02020603050405020304" pitchFamily="18" charset="0"/>
              </a:defRPr>
            </a:lvl3pPr>
            <a:lvl4pPr marL="1828800" indent="-457200" algn="l" eaLnBrk="0" hangingPunct="0">
              <a:defRPr sz="2400">
                <a:solidFill>
                  <a:schemeClr val="tx1"/>
                </a:solidFill>
                <a:latin typeface="Times New Roman" panose="02020603050405020304" pitchFamily="18" charset="0"/>
              </a:defRPr>
            </a:lvl4pPr>
            <a:lvl5pPr marL="2286000" indent="-457200" algn="l"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70000"/>
              </a:lnSpc>
              <a:spcBef>
                <a:spcPct val="50000"/>
              </a:spcBef>
              <a:buFont typeface="Times" pitchFamily="2" charset="0"/>
              <a:buNone/>
            </a:pPr>
            <a:r>
              <a:rPr lang="en-US" altLang="zh-CN" sz="1800">
                <a:latin typeface="Arial" panose="020B0604020202020204" pitchFamily="34" charset="0"/>
                <a:ea typeface="SimSun" panose="02010600030101010101" pitchFamily="2" charset="-122"/>
              </a:rPr>
              <a:t>1) The &lt;p</a:t>
            </a:r>
            <a:r>
              <a:rPr lang="en-US" altLang="zh-CN" sz="1800" baseline="-25000">
                <a:latin typeface="Arial" panose="020B0604020202020204" pitchFamily="34" charset="0"/>
                <a:ea typeface="SimSun" panose="02010600030101010101" pitchFamily="2" charset="-122"/>
              </a:rPr>
              <a:t>t</a:t>
            </a:r>
            <a:r>
              <a:rPr lang="en-US" altLang="zh-CN" sz="1800">
                <a:latin typeface="Arial" panose="020B0604020202020204" pitchFamily="34" charset="0"/>
                <a:ea typeface="SimSun" panose="02010600030101010101" pitchFamily="2" charset="-122"/>
              </a:rPr>
              <a:t>&gt; increases vs. centrality  </a:t>
            </a:r>
            <a:r>
              <a:rPr lang="en-US" altLang="zh-CN" sz="1800">
                <a:latin typeface="Arial" panose="020B0604020202020204" pitchFamily="34" charset="0"/>
                <a:ea typeface="SimSun" panose="02010600030101010101" pitchFamily="2" charset="-122"/>
                <a:sym typeface="Symbol" pitchFamily="2" charset="2"/>
              </a:rPr>
              <a:t> collective expansion</a:t>
            </a:r>
            <a:endParaRPr lang="en-US" altLang="zh-CN" sz="1800">
              <a:latin typeface="Arial" panose="020B0604020202020204" pitchFamily="34" charset="0"/>
              <a:ea typeface="SimSun" panose="02010600030101010101" pitchFamily="2" charset="-122"/>
            </a:endParaRPr>
          </a:p>
          <a:p>
            <a:pPr eaLnBrk="1" hangingPunct="1">
              <a:lnSpc>
                <a:spcPct val="70000"/>
              </a:lnSpc>
              <a:spcBef>
                <a:spcPct val="50000"/>
              </a:spcBef>
              <a:buFont typeface="Times" pitchFamily="2" charset="0"/>
              <a:buNone/>
            </a:pPr>
            <a:r>
              <a:rPr lang="en-US" altLang="zh-CN" sz="1800">
                <a:latin typeface="Arial" panose="020B0604020202020204" pitchFamily="34" charset="0"/>
                <a:ea typeface="SimSun" panose="02010600030101010101" pitchFamily="2" charset="-122"/>
              </a:rPr>
              <a:t>2) RQMD describes transverse motion </a:t>
            </a:r>
            <a:r>
              <a:rPr lang="en-US" altLang="zh-CN" sz="1800">
                <a:latin typeface="Arial" panose="020B0604020202020204" pitchFamily="34" charset="0"/>
                <a:ea typeface="SimSun" panose="02010600030101010101" pitchFamily="2" charset="-122"/>
                <a:sym typeface="Symbol" pitchFamily="2" charset="2"/>
              </a:rPr>
              <a:t></a:t>
            </a:r>
            <a:r>
              <a:rPr lang="en-US" altLang="zh-CN" sz="1800">
                <a:latin typeface="Arial" panose="020B0604020202020204" pitchFamily="34" charset="0"/>
                <a:ea typeface="SimSun" panose="02010600030101010101" pitchFamily="2" charset="-122"/>
                <a:sym typeface="Wingdings" pitchFamily="2" charset="2"/>
              </a:rPr>
              <a:t> hadronic re-scattering</a:t>
            </a:r>
          </a:p>
          <a:p>
            <a:pPr eaLnBrk="1" hangingPunct="1">
              <a:lnSpc>
                <a:spcPct val="70000"/>
              </a:lnSpc>
              <a:spcBef>
                <a:spcPct val="50000"/>
              </a:spcBef>
              <a:buFont typeface="Times" pitchFamily="2" charset="0"/>
              <a:buNone/>
            </a:pPr>
            <a:r>
              <a:rPr lang="en-US" altLang="zh-CN" sz="1800">
                <a:latin typeface="Arial" panose="020B0604020202020204" pitchFamily="34" charset="0"/>
                <a:ea typeface="SimSun" panose="02010600030101010101" pitchFamily="2" charset="-122"/>
                <a:sym typeface="Wingdings" pitchFamily="2" charset="2"/>
              </a:rPr>
              <a:t>3) RQMD underestimates pbar yield due to large annihilation X-section</a:t>
            </a:r>
          </a:p>
          <a:p>
            <a:pPr eaLnBrk="1" hangingPunct="1">
              <a:lnSpc>
                <a:spcPct val="70000"/>
              </a:lnSpc>
              <a:spcBef>
                <a:spcPct val="50000"/>
              </a:spcBef>
              <a:buFont typeface="Times" pitchFamily="2" charset="0"/>
              <a:buNone/>
            </a:pPr>
            <a:r>
              <a:rPr lang="en-US" altLang="zh-CN" sz="1800">
                <a:latin typeface="Arial" panose="020B0604020202020204" pitchFamily="34" charset="0"/>
                <a:ea typeface="SimSun" panose="02010600030101010101" pitchFamily="2" charset="-122"/>
                <a:sym typeface="Wingdings" pitchFamily="2" charset="2"/>
              </a:rPr>
              <a:t>	 </a:t>
            </a:r>
            <a:r>
              <a:rPr lang="en-US" altLang="zh-CN" sz="1800" b="1">
                <a:solidFill>
                  <a:srgbClr val="912400"/>
                </a:solidFill>
                <a:latin typeface="Arial" panose="020B0604020202020204" pitchFamily="34" charset="0"/>
                <a:ea typeface="SimSun" panose="02010600030101010101" pitchFamily="2" charset="-122"/>
                <a:sym typeface="Symbol" pitchFamily="2" charset="2"/>
              </a:rPr>
              <a:t></a:t>
            </a:r>
            <a:r>
              <a:rPr lang="en-US" altLang="zh-CN" sz="1800" b="1">
                <a:solidFill>
                  <a:srgbClr val="912400"/>
                </a:solidFill>
                <a:latin typeface="Arial" panose="020B0604020202020204" pitchFamily="34" charset="0"/>
                <a:ea typeface="SimSun" panose="02010600030101010101" pitchFamily="2" charset="-122"/>
                <a:sym typeface="Wingdings" pitchFamily="2" charset="2"/>
              </a:rPr>
              <a:t> re-scattering at earlier pre-hadronic stage?</a:t>
            </a:r>
            <a:r>
              <a:rPr lang="en-US" altLang="zh-CN" sz="1800">
                <a:latin typeface="Arial" panose="020B0604020202020204" pitchFamily="34" charset="0"/>
                <a:ea typeface="SimSun" panose="02010600030101010101" pitchFamily="2" charset="-122"/>
                <a:sym typeface="Wingdings" pitchFamily="2" charset="2"/>
              </a:rPr>
              <a:t>  </a:t>
            </a:r>
          </a:p>
        </p:txBody>
      </p:sp>
    </p:spTree>
    <p:extLst>
      <p:ext uri="{BB962C8B-B14F-4D97-AF65-F5344CB8AC3E}">
        <p14:creationId xmlns:p14="http://schemas.microsoft.com/office/powerpoint/2010/main" val="10147017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143000" y="-228600"/>
            <a:ext cx="7772400" cy="1143000"/>
          </a:xfrm>
        </p:spPr>
        <p:txBody>
          <a:bodyPr/>
          <a:lstStyle/>
          <a:p>
            <a:r>
              <a:rPr lang="en-US" altLang="zh-CN">
                <a:solidFill>
                  <a:schemeClr val="tx1"/>
                </a:solidFill>
                <a:effectLst>
                  <a:outerShdw blurRad="38100" dist="38100" dir="2700000" algn="tl">
                    <a:srgbClr val="C0C0C0"/>
                  </a:outerShdw>
                </a:effectLst>
              </a:rPr>
              <a:t>Baryon Ratios</a:t>
            </a:r>
            <a:endParaRPr lang="en-US" altLang="zh-CN" sz="3600" b="1">
              <a:solidFill>
                <a:schemeClr val="tx1"/>
              </a:solidFill>
              <a:effectLst>
                <a:outerShdw blurRad="38100" dist="38100" dir="2700000" algn="tl">
                  <a:srgbClr val="C0C0C0"/>
                </a:outerShdw>
              </a:effectLst>
            </a:endParaRPr>
          </a:p>
        </p:txBody>
      </p:sp>
      <p:pic>
        <p:nvPicPr>
          <p:cNvPr id="30720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458" t="51137" r="34694" b="5556"/>
          <a:stretch>
            <a:fillRect/>
          </a:stretch>
        </p:blipFill>
        <p:spPr>
          <a:xfrm>
            <a:off x="381000" y="838200"/>
            <a:ext cx="4114800" cy="4114800"/>
          </a:xfrm>
          <a:noFill/>
          <a:ln/>
        </p:spPr>
      </p:pic>
      <p:pic>
        <p:nvPicPr>
          <p:cNvPr id="307204"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8078" t="37038" r="13319" b="5556"/>
          <a:stretch>
            <a:fillRect/>
          </a:stretch>
        </p:blipFill>
        <p:spPr>
          <a:xfrm>
            <a:off x="4800600" y="990600"/>
            <a:ext cx="3835400" cy="3962400"/>
          </a:xfrm>
          <a:noFill/>
          <a:ln/>
        </p:spPr>
      </p:pic>
      <p:sp>
        <p:nvSpPr>
          <p:cNvPr id="307205" name="Text Box 5"/>
          <p:cNvSpPr txBox="1">
            <a:spLocks noChangeArrowheads="1"/>
          </p:cNvSpPr>
          <p:nvPr/>
        </p:nvSpPr>
        <p:spPr bwMode="auto">
          <a:xfrm>
            <a:off x="1371600" y="5029200"/>
            <a:ext cx="6764338" cy="1016000"/>
          </a:xfrm>
          <a:prstGeom prst="rect">
            <a:avLst/>
          </a:prstGeom>
          <a:noFill/>
          <a:ln w="952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Tx/>
              <a:buAutoNum type="arabicParenR"/>
            </a:pPr>
            <a:r>
              <a:rPr lang="en-US" altLang="zh-CN" sz="2000"/>
              <a:t>At RHIC pbar/p, lbar/pbar ~ constant vs. centrality</a:t>
            </a:r>
          </a:p>
          <a:p>
            <a:pPr>
              <a:buFontTx/>
              <a:buAutoNum type="arabicParenR"/>
            </a:pPr>
            <a:r>
              <a:rPr lang="en-US" altLang="zh-CN" sz="2000"/>
              <a:t>At AGS, factor ~100 / SPS factor ~ 2 variation</a:t>
            </a:r>
          </a:p>
          <a:p>
            <a:pPr>
              <a:buFontTx/>
              <a:buNone/>
            </a:pPr>
            <a:r>
              <a:rPr lang="en-US" altLang="zh-CN" sz="2000"/>
              <a:t>       </a:t>
            </a:r>
            <a:r>
              <a:rPr lang="en-US" altLang="zh-CN" sz="2000">
                <a:solidFill>
                  <a:srgbClr val="CC0000"/>
                </a:solidFill>
              </a:rPr>
              <a:t>=&gt; re-scatterings at hadronic stage reduced at RHIC !</a:t>
            </a:r>
            <a:r>
              <a:rPr lang="en-US" altLang="zh-CN" sz="1800">
                <a:solidFill>
                  <a:srgbClr val="CC0000"/>
                </a:solidFill>
              </a:rPr>
              <a:t> </a:t>
            </a:r>
          </a:p>
        </p:txBody>
      </p:sp>
      <p:sp>
        <p:nvSpPr>
          <p:cNvPr id="307206" name="Line 6"/>
          <p:cNvSpPr>
            <a:spLocks noChangeShapeType="1"/>
          </p:cNvSpPr>
          <p:nvPr/>
        </p:nvSpPr>
        <p:spPr bwMode="auto">
          <a:xfrm>
            <a:off x="914400" y="8382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307207" name="Line 7"/>
          <p:cNvSpPr>
            <a:spLocks noChangeShapeType="1"/>
          </p:cNvSpPr>
          <p:nvPr/>
        </p:nvSpPr>
        <p:spPr bwMode="auto">
          <a:xfrm>
            <a:off x="914400" y="62484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3259578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a:extLst>
              <a:ext uri="{FF2B5EF4-FFF2-40B4-BE49-F238E27FC236}">
                <a16:creationId xmlns:a16="http://schemas.microsoft.com/office/drawing/2014/main" id="{BE19FD3E-2A69-F742-940A-3C2C8963F608}"/>
              </a:ext>
            </a:extLst>
          </p:cNvPr>
          <p:cNvSpPr>
            <a:spLocks noGrp="1" noChangeArrowheads="1"/>
          </p:cNvSpPr>
          <p:nvPr>
            <p:ph type="title"/>
          </p:nvPr>
        </p:nvSpPr>
        <p:spPr>
          <a:xfrm>
            <a:off x="762000" y="-177800"/>
            <a:ext cx="7799388" cy="990600"/>
          </a:xfrm>
        </p:spPr>
        <p:txBody>
          <a:bodyPr/>
          <a:lstStyle/>
          <a:p>
            <a:pPr eaLnBrk="1" hangingPunct="1"/>
            <a:r>
              <a:rPr kumimoji="0" lang="en-US" altLang="zh-CN" sz="3600"/>
              <a:t>How to Address the Problem?</a:t>
            </a:r>
            <a:endParaRPr kumimoji="0" lang="en-US" altLang="zh-CN" sz="3600" b="1" i="1"/>
          </a:p>
        </p:txBody>
      </p:sp>
      <p:sp>
        <p:nvSpPr>
          <p:cNvPr id="395267" name="Text Box 3">
            <a:extLst>
              <a:ext uri="{FF2B5EF4-FFF2-40B4-BE49-F238E27FC236}">
                <a16:creationId xmlns:a16="http://schemas.microsoft.com/office/drawing/2014/main" id="{17137F75-5506-A345-98A2-5F5CB1FE5015}"/>
              </a:ext>
            </a:extLst>
          </p:cNvPr>
          <p:cNvSpPr txBox="1">
            <a:spLocks noChangeArrowheads="1"/>
          </p:cNvSpPr>
          <p:nvPr/>
        </p:nvSpPr>
        <p:spPr bwMode="auto">
          <a:xfrm>
            <a:off x="381000" y="914400"/>
            <a:ext cx="8302625" cy="5822950"/>
          </a:xfrm>
          <a:prstGeom prst="rect">
            <a:avLst/>
          </a:prstGeom>
          <a:noFill/>
          <a:ln w="38100" cmpd="dbl">
            <a:noFill/>
            <a:miter lim="800000"/>
            <a:headEnd/>
            <a:tailEnd/>
          </a:ln>
          <a:effectLst/>
        </p:spPr>
        <p:txBody>
          <a:bodyPr>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en-US" altLang="zh-CN" sz="2000"/>
              <a:t> The confinement:</a:t>
            </a:r>
          </a:p>
          <a:p>
            <a:pPr eaLnBrk="1" hangingPunct="1">
              <a:spcBef>
                <a:spcPct val="20000"/>
              </a:spcBef>
              <a:defRPr/>
            </a:pPr>
            <a:r>
              <a:rPr kumimoji="0" lang="zh-CN" altLang="en-US" sz="2000">
                <a:sym typeface="Symbol" pitchFamily="2" charset="2"/>
              </a:rPr>
              <a:t>     </a:t>
            </a:r>
            <a:r>
              <a:rPr kumimoji="0" lang="en-US" altLang="zh-CN" sz="1600">
                <a:sym typeface="Symbol" pitchFamily="2" charset="2"/>
              </a:rPr>
              <a:t>Quarks are the basic building blocks of matter. </a:t>
            </a:r>
          </a:p>
          <a:p>
            <a:pPr eaLnBrk="1" hangingPunct="1">
              <a:spcBef>
                <a:spcPct val="20000"/>
              </a:spcBef>
              <a:defRPr/>
            </a:pPr>
            <a:r>
              <a:rPr kumimoji="0" lang="zh-CN" altLang="en-US" sz="1600">
                <a:sym typeface="Symbol" pitchFamily="2" charset="2"/>
              </a:rPr>
              <a:t>      </a:t>
            </a:r>
            <a:r>
              <a:rPr kumimoji="0" lang="en-US" altLang="zh-CN" sz="1600">
                <a:sym typeface="Symbol" pitchFamily="2" charset="2"/>
              </a:rPr>
              <a:t>No free quarks are seen, confined within hadron:</a:t>
            </a:r>
          </a:p>
          <a:p>
            <a:pPr eaLnBrk="1" hangingPunct="1">
              <a:spcBef>
                <a:spcPct val="20000"/>
              </a:spcBef>
              <a:defRPr/>
            </a:pPr>
            <a:r>
              <a:rPr kumimoji="0" lang="en-US" altLang="zh-CN" sz="1600">
                <a:sym typeface="Symbol" pitchFamily="2" charset="2"/>
              </a:rPr>
              <a:t>	 </a:t>
            </a:r>
            <a:r>
              <a:rPr kumimoji="0" lang="en-US" altLang="zh-CN" sz="1600">
                <a:solidFill>
                  <a:srgbClr val="CC0000"/>
                </a:solidFill>
                <a:sym typeface="Symbol" pitchFamily="2" charset="2"/>
              </a:rPr>
              <a:t>v</a:t>
            </a:r>
            <a:r>
              <a:rPr kumimoji="0" lang="en-US" altLang="zh-CN" sz="1600" baseline="-25000">
                <a:solidFill>
                  <a:srgbClr val="CC0000"/>
                </a:solidFill>
                <a:sym typeface="Symbol" pitchFamily="2" charset="2"/>
              </a:rPr>
              <a:t>0</a:t>
            </a:r>
            <a:r>
              <a:rPr kumimoji="0" lang="en-US" altLang="zh-CN" sz="1600">
                <a:solidFill>
                  <a:srgbClr val="CC0000"/>
                </a:solidFill>
                <a:sym typeface="Symbol" pitchFamily="2" charset="2"/>
              </a:rPr>
              <a:t> ~ 1 fm</a:t>
            </a:r>
            <a:r>
              <a:rPr kumimoji="0" lang="en-US" altLang="zh-CN" sz="1600" baseline="30000">
                <a:solidFill>
                  <a:srgbClr val="CC0000"/>
                </a:solidFill>
                <a:sym typeface="Symbol" pitchFamily="2" charset="2"/>
              </a:rPr>
              <a:t>3</a:t>
            </a:r>
            <a:r>
              <a:rPr kumimoji="0" lang="en-US" altLang="zh-CN" sz="1600">
                <a:solidFill>
                  <a:srgbClr val="CC0000"/>
                </a:solidFill>
                <a:sym typeface="Symbol" pitchFamily="2" charset="2"/>
              </a:rPr>
              <a:t>,   </a:t>
            </a:r>
            <a:r>
              <a:rPr kumimoji="0" lang="en-US" altLang="zh-CN" sz="1600" baseline="-25000">
                <a:solidFill>
                  <a:srgbClr val="CC0000"/>
                </a:solidFill>
                <a:sym typeface="Symbol" pitchFamily="2" charset="2"/>
              </a:rPr>
              <a:t>0</a:t>
            </a:r>
            <a:r>
              <a:rPr kumimoji="0" lang="en-US" altLang="zh-CN" sz="1600">
                <a:solidFill>
                  <a:srgbClr val="CC0000"/>
                </a:solidFill>
                <a:sym typeface="Symbol" pitchFamily="2" charset="2"/>
              </a:rPr>
              <a:t> ~ 0.16 fm</a:t>
            </a:r>
            <a:r>
              <a:rPr kumimoji="0" lang="en-US" altLang="zh-CN" sz="1600" baseline="30000">
                <a:solidFill>
                  <a:srgbClr val="CC0000"/>
                </a:solidFill>
                <a:sym typeface="Symbol" pitchFamily="2" charset="2"/>
              </a:rPr>
              <a:t>-3</a:t>
            </a:r>
            <a:r>
              <a:rPr kumimoji="0" lang="en-US" altLang="zh-CN" sz="1600">
                <a:solidFill>
                  <a:srgbClr val="CC0000"/>
                </a:solidFill>
                <a:sym typeface="Symbol" pitchFamily="2" charset="2"/>
              </a:rPr>
              <a:t>,    </a:t>
            </a:r>
            <a:r>
              <a:rPr kumimoji="0" lang="en-US" altLang="zh-CN" sz="1600" baseline="-25000">
                <a:solidFill>
                  <a:srgbClr val="CC0000"/>
                </a:solidFill>
                <a:sym typeface="Symbol" pitchFamily="2" charset="2"/>
              </a:rPr>
              <a:t>0</a:t>
            </a:r>
            <a:r>
              <a:rPr kumimoji="0" lang="en-US" altLang="zh-CN" sz="1600">
                <a:solidFill>
                  <a:srgbClr val="CC0000"/>
                </a:solidFill>
                <a:sym typeface="Symbol" pitchFamily="2" charset="2"/>
              </a:rPr>
              <a:t> ~ 0.15 GeV/fm</a:t>
            </a:r>
            <a:r>
              <a:rPr kumimoji="0" lang="en-US" altLang="zh-CN" sz="1600" baseline="30000">
                <a:solidFill>
                  <a:srgbClr val="CC0000"/>
                </a:solidFill>
                <a:sym typeface="Symbol" pitchFamily="2" charset="2"/>
              </a:rPr>
              <a:t>3</a:t>
            </a:r>
            <a:endParaRPr kumimoji="0" lang="en-US" altLang="zh-CN" sz="1600">
              <a:sym typeface="Symbol" pitchFamily="2" charset="2"/>
            </a:endParaRPr>
          </a:p>
          <a:p>
            <a:pPr eaLnBrk="1" hangingPunct="1">
              <a:spcBef>
                <a:spcPct val="20000"/>
              </a:spcBef>
              <a:defRPr/>
            </a:pPr>
            <a:endParaRPr lang="en-US" altLang="zh-CN" sz="2000" b="1">
              <a:solidFill>
                <a:srgbClr val="FF0066"/>
              </a:solidFill>
              <a:latin typeface="黑体" panose="02010609060101010101" pitchFamily="49" charset="-122"/>
              <a:ea typeface="黑体" panose="02010609060101010101" pitchFamily="49" charset="-122"/>
            </a:endParaRPr>
          </a:p>
          <a:p>
            <a:pPr eaLnBrk="1" hangingPunct="1">
              <a:spcBef>
                <a:spcPct val="20000"/>
              </a:spcBef>
              <a:defRPr/>
            </a:pPr>
            <a:r>
              <a:rPr lang="zh-CN" altLang="en-US" sz="2000" b="1">
                <a:solidFill>
                  <a:srgbClr val="FF0066"/>
                </a:solidFill>
                <a:latin typeface="黑体" panose="02010609060101010101" pitchFamily="49" charset="-122"/>
                <a:ea typeface="黑体" panose="02010609060101010101" pitchFamily="49" charset="-122"/>
              </a:rPr>
              <a:t>重要的科学问题：</a:t>
            </a:r>
            <a:endParaRPr lang="en-US" altLang="zh-CN" sz="2000" b="1">
              <a:solidFill>
                <a:srgbClr val="FF0066"/>
              </a:solidFill>
              <a:latin typeface="黑体" panose="02010609060101010101" pitchFamily="49" charset="-122"/>
              <a:ea typeface="黑体" panose="02010609060101010101" pitchFamily="49" charset="-122"/>
            </a:endParaRPr>
          </a:p>
          <a:p>
            <a:pPr eaLnBrk="1" hangingPunct="1">
              <a:spcBef>
                <a:spcPct val="20000"/>
              </a:spcBef>
              <a:defRPr/>
            </a:pPr>
            <a:r>
              <a:rPr lang="zh-CN" altLang="en-US" sz="1600" b="1">
                <a:solidFill>
                  <a:schemeClr val="accent2"/>
                </a:solidFill>
                <a:latin typeface="文鼎CS中黑" pitchFamily="49" charset="-122"/>
                <a:ea typeface="文鼎CS中黑" pitchFamily="49" charset="-122"/>
              </a:rPr>
              <a:t>夸克能否解除禁闭，产生新物质形态</a:t>
            </a:r>
            <a:r>
              <a:rPr lang="en-US" altLang="zh-CN" sz="1600" b="1">
                <a:solidFill>
                  <a:schemeClr val="accent2"/>
                </a:solidFill>
                <a:latin typeface="Times New Roman" panose="02020603050405020304" pitchFamily="18" charset="0"/>
                <a:ea typeface="文鼎CS中黑" pitchFamily="49" charset="-122"/>
              </a:rPr>
              <a:t>—</a:t>
            </a:r>
            <a:r>
              <a:rPr lang="zh-CN" altLang="en-US" sz="1600" b="1">
                <a:solidFill>
                  <a:schemeClr val="accent2"/>
                </a:solidFill>
                <a:latin typeface="文鼎CS中黑" pitchFamily="49" charset="-122"/>
                <a:ea typeface="文鼎CS中黑" pitchFamily="49" charset="-122"/>
              </a:rPr>
              <a:t>夸克胶子等离子体（</a:t>
            </a:r>
            <a:r>
              <a:rPr lang="en-US" altLang="zh-CN" sz="1600" b="1">
                <a:solidFill>
                  <a:schemeClr val="accent2"/>
                </a:solidFill>
                <a:latin typeface="文鼎CS中黑" pitchFamily="49" charset="-122"/>
                <a:ea typeface="文鼎CS中黑" pitchFamily="49" charset="-122"/>
              </a:rPr>
              <a:t>QGP</a:t>
            </a:r>
            <a:r>
              <a:rPr lang="zh-CN" altLang="en-US" sz="1600" b="1">
                <a:solidFill>
                  <a:schemeClr val="accent2"/>
                </a:solidFill>
                <a:latin typeface="文鼎CS中黑" pitchFamily="49" charset="-122"/>
                <a:ea typeface="文鼎CS中黑" pitchFamily="49" charset="-122"/>
              </a:rPr>
              <a:t>）？</a:t>
            </a:r>
            <a:endParaRPr lang="en-US" altLang="zh-CN" sz="1600" b="1">
              <a:solidFill>
                <a:schemeClr val="accent2"/>
              </a:solidFill>
              <a:latin typeface="文鼎CS中黑" pitchFamily="49" charset="-122"/>
              <a:ea typeface="文鼎CS中黑" pitchFamily="49" charset="-122"/>
            </a:endParaRPr>
          </a:p>
          <a:p>
            <a:pPr eaLnBrk="1" hangingPunct="1">
              <a:spcBef>
                <a:spcPct val="20000"/>
              </a:spcBef>
              <a:defRPr/>
            </a:pPr>
            <a:r>
              <a:rPr lang="en-US" altLang="zh-CN" sz="1600" b="1">
                <a:solidFill>
                  <a:schemeClr val="accent2"/>
                </a:solidFill>
                <a:effectLst>
                  <a:outerShdw blurRad="38100" dist="38100" dir="2700000" algn="tl">
                    <a:srgbClr val="C0C0C0"/>
                  </a:outerShdw>
                </a:effectLst>
                <a:latin typeface="文鼎CS中黑" pitchFamily="49" charset="-122"/>
                <a:ea typeface="文鼎CS中黑" pitchFamily="49" charset="-122"/>
              </a:rPr>
              <a:t>QCD </a:t>
            </a:r>
            <a:r>
              <a:rPr lang="zh-CN" altLang="en-US" sz="1600" b="1">
                <a:solidFill>
                  <a:schemeClr val="accent2"/>
                </a:solidFill>
                <a:effectLst>
                  <a:outerShdw blurRad="38100" dist="38100" dir="2700000" algn="tl">
                    <a:srgbClr val="C0C0C0"/>
                  </a:outerShdw>
                </a:effectLst>
                <a:latin typeface="文鼎CS中黑" pitchFamily="49" charset="-122"/>
                <a:ea typeface="文鼎CS中黑" pitchFamily="49" charset="-122"/>
              </a:rPr>
              <a:t>相结构 ？相变临界点是否存在 ？</a:t>
            </a:r>
            <a:endParaRPr lang="en-US" altLang="zh-CN" sz="1600">
              <a:solidFill>
                <a:schemeClr val="accent2"/>
              </a:solidFill>
              <a:effectLst>
                <a:outerShdw blurRad="38100" dist="38100" dir="2700000" algn="tl">
                  <a:srgbClr val="C0C0C0"/>
                </a:outerShdw>
              </a:effectLst>
              <a:latin typeface="文鼎CS中黑" pitchFamily="49" charset="-122"/>
              <a:ea typeface="文鼎CS中黑" pitchFamily="49" charset="-122"/>
            </a:endParaRPr>
          </a:p>
          <a:p>
            <a:pPr eaLnBrk="1" hangingPunct="1">
              <a:spcBef>
                <a:spcPct val="20000"/>
              </a:spcBef>
              <a:defRPr/>
            </a:pPr>
            <a:endParaRPr kumimoji="0" lang="en-US" altLang="zh-CN" sz="2000" baseline="-25000">
              <a:sym typeface="Symbol" pitchFamily="2" charset="2"/>
            </a:endParaRPr>
          </a:p>
          <a:p>
            <a:pPr eaLnBrk="1" hangingPunct="1">
              <a:spcBef>
                <a:spcPct val="20000"/>
              </a:spcBef>
              <a:defRPr/>
            </a:pPr>
            <a:r>
              <a:rPr kumimoji="0" lang="zh-CN" altLang="en-US" sz="2000">
                <a:sym typeface="Symbol" pitchFamily="2" charset="2"/>
              </a:rPr>
              <a:t> </a:t>
            </a:r>
            <a:r>
              <a:rPr kumimoji="0" lang="en-US" altLang="zh-CN" sz="2000">
                <a:sym typeface="Symbol" pitchFamily="2" charset="2"/>
              </a:rPr>
              <a:t> </a:t>
            </a:r>
            <a:r>
              <a:rPr kumimoji="0" lang="en-US" altLang="zh-CN" sz="2000" b="1">
                <a:sym typeface="Symbol" pitchFamily="2" charset="2"/>
              </a:rPr>
              <a:t>Heavy ion collisions</a:t>
            </a:r>
            <a:r>
              <a:rPr kumimoji="0" lang="en-US" altLang="zh-CN" sz="2000">
                <a:sym typeface="Symbol" pitchFamily="2" charset="2"/>
              </a:rPr>
              <a:t>: Large, hot/dense system</a:t>
            </a:r>
          </a:p>
          <a:p>
            <a:pPr eaLnBrk="1" hangingPunct="1">
              <a:lnSpc>
                <a:spcPct val="60000"/>
              </a:lnSpc>
              <a:spcBef>
                <a:spcPct val="20000"/>
              </a:spcBef>
              <a:defRPr/>
            </a:pPr>
            <a:r>
              <a:rPr kumimoji="0" lang="zh-CN" altLang="en-US" sz="2000">
                <a:sym typeface="Symbol" pitchFamily="2" charset="2"/>
              </a:rPr>
              <a:t> </a:t>
            </a:r>
            <a:r>
              <a:rPr kumimoji="0" lang="en-US" altLang="zh-CN" sz="2000">
                <a:sym typeface="Symbol" pitchFamily="2" charset="2"/>
              </a:rPr>
              <a:t>	</a:t>
            </a:r>
            <a:r>
              <a:rPr kumimoji="0" lang="en-US" altLang="zh-CN" sz="1800">
                <a:solidFill>
                  <a:srgbClr val="CC0000"/>
                </a:solidFill>
                <a:sym typeface="Symbol" pitchFamily="2" charset="2"/>
              </a:rPr>
              <a:t>v ~  1000 fm</a:t>
            </a:r>
            <a:r>
              <a:rPr kumimoji="0" lang="en-US" altLang="zh-CN" sz="1800" baseline="30000">
                <a:solidFill>
                  <a:srgbClr val="CC0000"/>
                </a:solidFill>
                <a:sym typeface="Symbol" pitchFamily="2" charset="2"/>
              </a:rPr>
              <a:t>3      </a:t>
            </a:r>
            <a:r>
              <a:rPr kumimoji="0" lang="en-US" altLang="zh-CN" sz="1800">
                <a:solidFill>
                  <a:srgbClr val="CC0000"/>
                </a:solidFill>
                <a:sym typeface="Symbol" pitchFamily="2" charset="2"/>
              </a:rPr>
              <a:t>=  1000 v</a:t>
            </a:r>
            <a:r>
              <a:rPr kumimoji="0" lang="en-US" altLang="zh-CN" sz="1800" baseline="-25000">
                <a:solidFill>
                  <a:srgbClr val="CC0000"/>
                </a:solidFill>
                <a:sym typeface="Symbol" pitchFamily="2" charset="2"/>
              </a:rPr>
              <a:t>0</a:t>
            </a:r>
            <a:endParaRPr kumimoji="0" lang="en-US" altLang="zh-CN" sz="1800">
              <a:sym typeface="Symbol" pitchFamily="2" charset="2"/>
            </a:endParaRPr>
          </a:p>
          <a:p>
            <a:pPr eaLnBrk="1" hangingPunct="1">
              <a:lnSpc>
                <a:spcPct val="60000"/>
              </a:lnSpc>
              <a:spcBef>
                <a:spcPct val="20000"/>
              </a:spcBef>
              <a:defRPr/>
            </a:pPr>
            <a:r>
              <a:rPr kumimoji="0" lang="zh-CN" altLang="en-US" sz="1800" baseline="-25000">
                <a:sym typeface="Symbol" pitchFamily="2" charset="2"/>
              </a:rPr>
              <a:t>          </a:t>
            </a:r>
            <a:r>
              <a:rPr kumimoji="0" lang="en-US" altLang="zh-CN" sz="1800" baseline="-25000">
                <a:sym typeface="Symbol" pitchFamily="2" charset="2"/>
              </a:rPr>
              <a:t> </a:t>
            </a:r>
            <a:r>
              <a:rPr kumimoji="0" lang="zh-CN" altLang="en-US" sz="1800" baseline="-25000">
                <a:sym typeface="Symbol" pitchFamily="2" charset="2"/>
              </a:rPr>
              <a:t>  </a:t>
            </a:r>
            <a:r>
              <a:rPr kumimoji="0" lang="en-US" altLang="zh-CN" sz="1800">
                <a:solidFill>
                  <a:srgbClr val="CC0000"/>
                </a:solidFill>
                <a:sym typeface="Symbol" pitchFamily="2" charset="2"/>
              </a:rPr>
              <a:t>   &gt;&gt; 3 fm</a:t>
            </a:r>
            <a:r>
              <a:rPr kumimoji="0" lang="en-US" altLang="zh-CN" sz="1800" baseline="30000">
                <a:solidFill>
                  <a:srgbClr val="CC0000"/>
                </a:solidFill>
                <a:sym typeface="Symbol" pitchFamily="2" charset="2"/>
              </a:rPr>
              <a:t>-3            </a:t>
            </a:r>
            <a:r>
              <a:rPr kumimoji="0" lang="en-US" altLang="zh-CN" sz="1800">
                <a:solidFill>
                  <a:srgbClr val="CC0000"/>
                </a:solidFill>
                <a:sym typeface="Symbol" pitchFamily="2" charset="2"/>
              </a:rPr>
              <a:t>~  20 </a:t>
            </a:r>
            <a:r>
              <a:rPr kumimoji="0" lang="en-US" altLang="zh-CN" sz="1800" baseline="-25000">
                <a:solidFill>
                  <a:srgbClr val="CC0000"/>
                </a:solidFill>
                <a:sym typeface="Symbol" pitchFamily="2" charset="2"/>
              </a:rPr>
              <a:t>0            </a:t>
            </a:r>
            <a:r>
              <a:rPr kumimoji="0" lang="en-US" altLang="zh-CN" sz="1800">
                <a:solidFill>
                  <a:srgbClr val="CC0000"/>
                </a:solidFill>
                <a:sym typeface="Symbol" pitchFamily="2" charset="2"/>
              </a:rPr>
              <a:t> </a:t>
            </a:r>
            <a:r>
              <a:rPr kumimoji="0" lang="en-US" altLang="zh-CN" sz="1800" b="1"/>
              <a:t>Quark Gluon Plasma (QGP)</a:t>
            </a:r>
            <a:r>
              <a:rPr kumimoji="0" lang="en-US" altLang="zh-CN" sz="1800">
                <a:solidFill>
                  <a:srgbClr val="CC0000"/>
                </a:solidFill>
                <a:sym typeface="Symbol" pitchFamily="2" charset="2"/>
              </a:rPr>
              <a:t>   </a:t>
            </a:r>
          </a:p>
          <a:p>
            <a:pPr eaLnBrk="1" hangingPunct="1">
              <a:lnSpc>
                <a:spcPct val="80000"/>
              </a:lnSpc>
              <a:spcBef>
                <a:spcPct val="20000"/>
              </a:spcBef>
              <a:defRPr/>
            </a:pPr>
            <a:r>
              <a:rPr kumimoji="0" lang="zh-CN" altLang="en-US" sz="1800">
                <a:solidFill>
                  <a:srgbClr val="CC0000"/>
                </a:solidFill>
                <a:sym typeface="Symbol" pitchFamily="2" charset="2"/>
              </a:rPr>
              <a:t>       </a:t>
            </a:r>
            <a:r>
              <a:rPr kumimoji="0" lang="en-US" altLang="zh-CN" sz="1800">
                <a:solidFill>
                  <a:srgbClr val="CC0000"/>
                </a:solidFill>
                <a:sym typeface="Symbol" pitchFamily="2" charset="2"/>
              </a:rPr>
              <a:t>    &gt;&gt; 3 GeV/fm</a:t>
            </a:r>
            <a:r>
              <a:rPr kumimoji="0" lang="en-US" altLang="zh-CN" sz="1800" baseline="30000">
                <a:solidFill>
                  <a:srgbClr val="CC0000"/>
                </a:solidFill>
                <a:sym typeface="Symbol" pitchFamily="2" charset="2"/>
              </a:rPr>
              <a:t>3  </a:t>
            </a:r>
            <a:r>
              <a:rPr kumimoji="0" lang="en-US" altLang="zh-CN" sz="1800">
                <a:solidFill>
                  <a:srgbClr val="CC0000"/>
                </a:solidFill>
                <a:sym typeface="Symbol" pitchFamily="2" charset="2"/>
              </a:rPr>
              <a:t>~  20 </a:t>
            </a:r>
            <a:r>
              <a:rPr kumimoji="0" lang="en-US" altLang="zh-CN" sz="1800" baseline="-25000">
                <a:solidFill>
                  <a:srgbClr val="CC0000"/>
                </a:solidFill>
                <a:sym typeface="Symbol" pitchFamily="2" charset="2"/>
              </a:rPr>
              <a:t>0</a:t>
            </a:r>
            <a:r>
              <a:rPr kumimoji="0" lang="en-US" altLang="zh-CN" sz="1800">
                <a:solidFill>
                  <a:srgbClr val="CC0000"/>
                </a:solidFill>
                <a:sym typeface="Symbol" pitchFamily="2" charset="2"/>
              </a:rPr>
              <a:t> </a:t>
            </a:r>
          </a:p>
          <a:p>
            <a:pPr eaLnBrk="1" hangingPunct="1">
              <a:spcBef>
                <a:spcPct val="20000"/>
              </a:spcBef>
              <a:defRPr/>
            </a:pPr>
            <a:r>
              <a:rPr kumimoji="0" lang="en-US" altLang="zh-CN" sz="2000">
                <a:solidFill>
                  <a:srgbClr val="CC0000"/>
                </a:solidFill>
                <a:sym typeface="Symbol" pitchFamily="2" charset="2"/>
              </a:rPr>
              <a:t> </a:t>
            </a:r>
            <a:r>
              <a:rPr kumimoji="0" lang="en-US" altLang="zh-CN">
                <a:solidFill>
                  <a:srgbClr val="CC0000"/>
                </a:solidFill>
                <a:sym typeface="Symbol" pitchFamily="2" charset="2"/>
              </a:rPr>
              <a:t>	</a:t>
            </a:r>
            <a:r>
              <a:rPr kumimoji="0" lang="en-US" altLang="zh-CN" sz="1600" b="1" i="1"/>
              <a:t>QGP: Quarks and gluons are </a:t>
            </a:r>
            <a:r>
              <a:rPr kumimoji="0" lang="en-US" altLang="en-US" sz="1600" b="1" i="1"/>
              <a:t>‘</a:t>
            </a:r>
            <a:r>
              <a:rPr kumimoji="0" lang="en-US" altLang="zh-CN" sz="1600" b="1" i="1"/>
              <a:t>freely</a:t>
            </a:r>
            <a:r>
              <a:rPr kumimoji="0" lang="en-US" altLang="en-US" sz="1600" b="1" i="1"/>
              <a:t>’</a:t>
            </a:r>
            <a:r>
              <a:rPr kumimoji="0" lang="en-US" altLang="zh-CN" sz="1600" b="1" i="1"/>
              <a:t> moving in a large volume</a:t>
            </a:r>
          </a:p>
          <a:p>
            <a:pPr eaLnBrk="1" hangingPunct="1">
              <a:spcBef>
                <a:spcPct val="20000"/>
              </a:spcBef>
              <a:defRPr/>
            </a:pPr>
            <a:r>
              <a:rPr kumimoji="0" lang="zh-CN" altLang="en-US" sz="1600"/>
              <a:t> </a:t>
            </a:r>
            <a:r>
              <a:rPr kumimoji="0" lang="en-US" altLang="zh-CN" sz="1600"/>
              <a:t>                New form of </a:t>
            </a:r>
            <a:r>
              <a:rPr kumimoji="0" lang="en-US" altLang="zh-CN" sz="1600" b="1" i="1"/>
              <a:t>matter with partonic degrees of freedom</a:t>
            </a:r>
          </a:p>
          <a:p>
            <a:pPr eaLnBrk="1" hangingPunct="1">
              <a:spcBef>
                <a:spcPct val="20000"/>
              </a:spcBef>
              <a:buFont typeface="Wingdings" pitchFamily="2" charset="2"/>
              <a:buChar char=" "/>
              <a:defRPr/>
            </a:pPr>
            <a:r>
              <a:rPr kumimoji="0" lang="zh-CN" altLang="en-US" sz="1600" b="1" i="1"/>
              <a:t>        </a:t>
            </a:r>
            <a:r>
              <a:rPr kumimoji="0" lang="en-US" altLang="zh-CN" sz="1600" b="1" i="1"/>
              <a:t>QCD Phase Structure</a:t>
            </a:r>
            <a:endParaRPr kumimoji="0" lang="en-US" altLang="zh-CN" sz="1600">
              <a:sym typeface="Symbol" pitchFamily="2" charset="2"/>
            </a:endParaRPr>
          </a:p>
          <a:p>
            <a:pPr eaLnBrk="1" hangingPunct="1">
              <a:spcBef>
                <a:spcPct val="20000"/>
              </a:spcBef>
              <a:buFont typeface="Wingdings" pitchFamily="2" charset="2"/>
              <a:buChar char=" "/>
              <a:defRPr/>
            </a:pPr>
            <a:r>
              <a:rPr kumimoji="0" lang="zh-CN" altLang="en-US" sz="1200">
                <a:sym typeface="Symbol" pitchFamily="2" charset="2"/>
              </a:rPr>
              <a:t>                                              </a:t>
            </a:r>
            <a:r>
              <a:rPr kumimoji="0" lang="en-US" altLang="zh-CN" sz="1200">
                <a:sym typeface="Symbol" pitchFamily="2" charset="2"/>
              </a:rPr>
              <a:t>- Connection with other fields</a:t>
            </a:r>
          </a:p>
          <a:p>
            <a:pPr eaLnBrk="1" hangingPunct="1">
              <a:spcBef>
                <a:spcPct val="20000"/>
              </a:spcBef>
              <a:defRPr/>
            </a:pPr>
            <a:r>
              <a:rPr kumimoji="0" lang="zh-CN" altLang="en-US" sz="1200">
                <a:solidFill>
                  <a:srgbClr val="CC0000"/>
                </a:solidFill>
                <a:sym typeface="Symbol" pitchFamily="2" charset="2"/>
              </a:rPr>
              <a:t>                                 </a:t>
            </a:r>
            <a:r>
              <a:rPr kumimoji="0" lang="en-US" altLang="zh-CN" sz="1200">
                <a:sym typeface="Symbol" pitchFamily="2" charset="2"/>
              </a:rPr>
              <a:t>cosmology, origin of the universe, evolution of the universe</a:t>
            </a:r>
          </a:p>
          <a:p>
            <a:pPr eaLnBrk="1" hangingPunct="1">
              <a:spcBef>
                <a:spcPct val="20000"/>
              </a:spcBef>
              <a:defRPr/>
            </a:pPr>
            <a:r>
              <a:rPr kumimoji="0" lang="zh-CN" altLang="en-US" sz="1200">
                <a:sym typeface="Symbol" pitchFamily="2" charset="2"/>
              </a:rPr>
              <a:t>                                </a:t>
            </a:r>
            <a:r>
              <a:rPr kumimoji="0" lang="en-US" altLang="zh-CN" sz="1200">
                <a:sym typeface="Symbol" pitchFamily="2" charset="2"/>
              </a:rPr>
              <a:t>quantum statistics with partons</a:t>
            </a:r>
            <a:endParaRPr kumimoji="0" lang="en-US" altLang="zh-CN" sz="1200">
              <a:solidFill>
                <a:srgbClr val="CC0000"/>
              </a:solidFill>
              <a:sym typeface="Symbol" pitchFamily="2" charset="2"/>
            </a:endParaRPr>
          </a:p>
        </p:txBody>
      </p:sp>
      <p:pic>
        <p:nvPicPr>
          <p:cNvPr id="40963" name="Picture 6">
            <a:extLst>
              <a:ext uri="{FF2B5EF4-FFF2-40B4-BE49-F238E27FC236}">
                <a16:creationId xmlns:a16="http://schemas.microsoft.com/office/drawing/2014/main" id="{D1D0F82B-ECD0-EF41-85AA-4773E7FDD21D}"/>
              </a:ext>
            </a:extLst>
          </p:cNvPr>
          <p:cNvPicPr>
            <a:picLocks noChangeAspect="1"/>
          </p:cNvPicPr>
          <p:nvPr/>
        </p:nvPicPr>
        <p:blipFill>
          <a:blip r:embed="rId3">
            <a:extLst>
              <a:ext uri="{28A0092B-C50C-407E-A947-70E740481C1C}">
                <a14:useLocalDpi xmlns:a14="http://schemas.microsoft.com/office/drawing/2010/main" val="0"/>
              </a:ext>
            </a:extLst>
          </a:blip>
          <a:srcRect l="24054" t="4546" r="22433" b="50000"/>
          <a:stretch>
            <a:fillRect/>
          </a:stretch>
        </p:blipFill>
        <p:spPr bwMode="auto">
          <a:xfrm>
            <a:off x="7086600" y="812800"/>
            <a:ext cx="16970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7">
            <a:extLst>
              <a:ext uri="{FF2B5EF4-FFF2-40B4-BE49-F238E27FC236}">
                <a16:creationId xmlns:a16="http://schemas.microsoft.com/office/drawing/2014/main" id="{EBC1492A-8B82-B84A-AB1A-5F5AB427BA1A}"/>
              </a:ext>
            </a:extLst>
          </p:cNvPr>
          <p:cNvSpPr txBox="1">
            <a:spLocks noChangeArrowheads="1"/>
          </p:cNvSpPr>
          <p:nvPr/>
        </p:nvSpPr>
        <p:spPr bwMode="auto">
          <a:xfrm>
            <a:off x="7162800" y="2981325"/>
            <a:ext cx="152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t>T.D. Lee</a:t>
            </a:r>
          </a:p>
        </p:txBody>
      </p:sp>
      <p:sp>
        <p:nvSpPr>
          <p:cNvPr id="40965" name="Line 32">
            <a:extLst>
              <a:ext uri="{FF2B5EF4-FFF2-40B4-BE49-F238E27FC236}">
                <a16:creationId xmlns:a16="http://schemas.microsoft.com/office/drawing/2014/main" id="{E489CDD8-7B8C-E647-B767-7E4F61EA1639}"/>
              </a:ext>
            </a:extLst>
          </p:cNvPr>
          <p:cNvSpPr>
            <a:spLocks noChangeShapeType="1"/>
          </p:cNvSpPr>
          <p:nvPr/>
        </p:nvSpPr>
        <p:spPr bwMode="auto">
          <a:xfrm>
            <a:off x="1066800" y="762000"/>
            <a:ext cx="70866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70013" y="4648200"/>
            <a:ext cx="685800" cy="6858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0" name="Rectangle 4"/>
          <p:cNvSpPr>
            <a:spLocks noChangeArrowheads="1"/>
          </p:cNvSpPr>
          <p:nvPr/>
        </p:nvSpPr>
        <p:spPr bwMode="auto">
          <a:xfrm>
            <a:off x="1371600" y="3505200"/>
            <a:ext cx="685800" cy="4572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1" name="Rectangle 5"/>
          <p:cNvSpPr>
            <a:spLocks noChangeArrowheads="1"/>
          </p:cNvSpPr>
          <p:nvPr/>
        </p:nvSpPr>
        <p:spPr bwMode="auto">
          <a:xfrm>
            <a:off x="1371600" y="5334000"/>
            <a:ext cx="685800" cy="4572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2" name="Rectangle 6"/>
          <p:cNvSpPr>
            <a:spLocks noChangeArrowheads="1"/>
          </p:cNvSpPr>
          <p:nvPr/>
        </p:nvSpPr>
        <p:spPr bwMode="auto">
          <a:xfrm>
            <a:off x="1371600" y="2819400"/>
            <a:ext cx="685800" cy="9144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3" name="Rectangle 7"/>
          <p:cNvSpPr>
            <a:spLocks noChangeArrowheads="1"/>
          </p:cNvSpPr>
          <p:nvPr/>
        </p:nvSpPr>
        <p:spPr bwMode="auto">
          <a:xfrm>
            <a:off x="1371600" y="3962400"/>
            <a:ext cx="685800" cy="6858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4" name="Rectangle 8"/>
          <p:cNvSpPr>
            <a:spLocks noChangeArrowheads="1"/>
          </p:cNvSpPr>
          <p:nvPr/>
        </p:nvSpPr>
        <p:spPr bwMode="auto">
          <a:xfrm>
            <a:off x="1371600" y="2133600"/>
            <a:ext cx="685800" cy="6858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45" name="Rectangle 9"/>
          <p:cNvSpPr>
            <a:spLocks noChangeArrowheads="1"/>
          </p:cNvSpPr>
          <p:nvPr/>
        </p:nvSpPr>
        <p:spPr bwMode="auto">
          <a:xfrm>
            <a:off x="1371600" y="1447800"/>
            <a:ext cx="685800" cy="6858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nvGrpSpPr>
          <p:cNvPr id="39946" name="Group 10"/>
          <p:cNvGrpSpPr>
            <a:grpSpLocks/>
          </p:cNvGrpSpPr>
          <p:nvPr/>
        </p:nvGrpSpPr>
        <p:grpSpPr bwMode="auto">
          <a:xfrm>
            <a:off x="1219200" y="1219200"/>
            <a:ext cx="990600" cy="5562600"/>
            <a:chOff x="769" y="768"/>
            <a:chExt cx="624" cy="3504"/>
          </a:xfrm>
        </p:grpSpPr>
        <p:sp>
          <p:nvSpPr>
            <p:cNvPr id="39947" name="Rectangle 11"/>
            <p:cNvSpPr>
              <a:spLocks noChangeArrowheads="1"/>
            </p:cNvSpPr>
            <p:nvPr/>
          </p:nvSpPr>
          <p:spPr bwMode="auto">
            <a:xfrm>
              <a:off x="865" y="3648"/>
              <a:ext cx="432" cy="384"/>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nvGrpSpPr>
            <p:cNvPr id="78890" name="Group 12"/>
            <p:cNvGrpSpPr>
              <a:grpSpLocks/>
            </p:cNvGrpSpPr>
            <p:nvPr/>
          </p:nvGrpSpPr>
          <p:grpSpPr bwMode="auto">
            <a:xfrm>
              <a:off x="864" y="768"/>
              <a:ext cx="433" cy="3024"/>
              <a:chOff x="863" y="576"/>
              <a:chExt cx="433" cy="3024"/>
            </a:xfrm>
          </p:grpSpPr>
          <p:sp>
            <p:nvSpPr>
              <p:cNvPr id="39949" name="Rectangle 13"/>
              <p:cNvSpPr>
                <a:spLocks noChangeArrowheads="1"/>
              </p:cNvSpPr>
              <p:nvPr/>
            </p:nvSpPr>
            <p:spPr bwMode="auto">
              <a:xfrm>
                <a:off x="864" y="576"/>
                <a:ext cx="432" cy="302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FF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0" name="Line 14"/>
              <p:cNvSpPr>
                <a:spLocks noChangeShapeType="1"/>
              </p:cNvSpPr>
              <p:nvPr/>
            </p:nvSpPr>
            <p:spPr bwMode="auto">
              <a:xfrm>
                <a:off x="864" y="3310"/>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1" name="Line 15"/>
              <p:cNvSpPr>
                <a:spLocks noChangeShapeType="1"/>
              </p:cNvSpPr>
              <p:nvPr/>
            </p:nvSpPr>
            <p:spPr bwMode="auto">
              <a:xfrm>
                <a:off x="864" y="3024"/>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2" name="Line 16"/>
              <p:cNvSpPr>
                <a:spLocks noChangeShapeType="1"/>
              </p:cNvSpPr>
              <p:nvPr/>
            </p:nvSpPr>
            <p:spPr bwMode="auto">
              <a:xfrm>
                <a:off x="864" y="2735"/>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3" name="Line 17"/>
              <p:cNvSpPr>
                <a:spLocks noChangeShapeType="1"/>
              </p:cNvSpPr>
              <p:nvPr/>
            </p:nvSpPr>
            <p:spPr bwMode="auto">
              <a:xfrm>
                <a:off x="864" y="2447"/>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4" name="Line 18"/>
              <p:cNvSpPr>
                <a:spLocks noChangeShapeType="1"/>
              </p:cNvSpPr>
              <p:nvPr/>
            </p:nvSpPr>
            <p:spPr bwMode="auto">
              <a:xfrm>
                <a:off x="864" y="2159"/>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5" name="Line 19"/>
              <p:cNvSpPr>
                <a:spLocks noChangeShapeType="1"/>
              </p:cNvSpPr>
              <p:nvPr/>
            </p:nvSpPr>
            <p:spPr bwMode="auto">
              <a:xfrm>
                <a:off x="864" y="1871"/>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6" name="Line 20"/>
              <p:cNvSpPr>
                <a:spLocks noChangeShapeType="1"/>
              </p:cNvSpPr>
              <p:nvPr/>
            </p:nvSpPr>
            <p:spPr bwMode="auto">
              <a:xfrm>
                <a:off x="864" y="1583"/>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7" name="Line 21"/>
              <p:cNvSpPr>
                <a:spLocks noChangeShapeType="1"/>
              </p:cNvSpPr>
              <p:nvPr/>
            </p:nvSpPr>
            <p:spPr bwMode="auto">
              <a:xfrm>
                <a:off x="864" y="1295"/>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8" name="Line 22"/>
              <p:cNvSpPr>
                <a:spLocks noChangeShapeType="1"/>
              </p:cNvSpPr>
              <p:nvPr/>
            </p:nvSpPr>
            <p:spPr bwMode="auto">
              <a:xfrm>
                <a:off x="864" y="1007"/>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59" name="Line 23"/>
              <p:cNvSpPr>
                <a:spLocks noChangeShapeType="1"/>
              </p:cNvSpPr>
              <p:nvPr/>
            </p:nvSpPr>
            <p:spPr bwMode="auto">
              <a:xfrm>
                <a:off x="864" y="719"/>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0" name="Line 24"/>
              <p:cNvSpPr>
                <a:spLocks noChangeShapeType="1"/>
              </p:cNvSpPr>
              <p:nvPr/>
            </p:nvSpPr>
            <p:spPr bwMode="auto">
              <a:xfrm>
                <a:off x="864" y="3454"/>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1" name="Line 25"/>
              <p:cNvSpPr>
                <a:spLocks noChangeShapeType="1"/>
              </p:cNvSpPr>
              <p:nvPr/>
            </p:nvSpPr>
            <p:spPr bwMode="auto">
              <a:xfrm>
                <a:off x="864" y="3168"/>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2" name="Line 26"/>
              <p:cNvSpPr>
                <a:spLocks noChangeShapeType="1"/>
              </p:cNvSpPr>
              <p:nvPr/>
            </p:nvSpPr>
            <p:spPr bwMode="auto">
              <a:xfrm>
                <a:off x="864" y="2879"/>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3" name="Line 27"/>
              <p:cNvSpPr>
                <a:spLocks noChangeShapeType="1"/>
              </p:cNvSpPr>
              <p:nvPr/>
            </p:nvSpPr>
            <p:spPr bwMode="auto">
              <a:xfrm>
                <a:off x="864" y="2591"/>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4" name="Line 28"/>
              <p:cNvSpPr>
                <a:spLocks noChangeShapeType="1"/>
              </p:cNvSpPr>
              <p:nvPr/>
            </p:nvSpPr>
            <p:spPr bwMode="auto">
              <a:xfrm>
                <a:off x="864" y="2303"/>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5" name="Line 29"/>
              <p:cNvSpPr>
                <a:spLocks noChangeShapeType="1"/>
              </p:cNvSpPr>
              <p:nvPr/>
            </p:nvSpPr>
            <p:spPr bwMode="auto">
              <a:xfrm>
                <a:off x="864" y="2016"/>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6" name="Line 30"/>
              <p:cNvSpPr>
                <a:spLocks noChangeShapeType="1"/>
              </p:cNvSpPr>
              <p:nvPr/>
            </p:nvSpPr>
            <p:spPr bwMode="auto">
              <a:xfrm>
                <a:off x="864" y="1728"/>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7" name="Line 31"/>
              <p:cNvSpPr>
                <a:spLocks noChangeShapeType="1"/>
              </p:cNvSpPr>
              <p:nvPr/>
            </p:nvSpPr>
            <p:spPr bwMode="auto">
              <a:xfrm>
                <a:off x="863" y="1439"/>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8" name="Line 32"/>
              <p:cNvSpPr>
                <a:spLocks noChangeShapeType="1"/>
              </p:cNvSpPr>
              <p:nvPr/>
            </p:nvSpPr>
            <p:spPr bwMode="auto">
              <a:xfrm>
                <a:off x="863" y="1151"/>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69" name="Line 33"/>
              <p:cNvSpPr>
                <a:spLocks noChangeShapeType="1"/>
              </p:cNvSpPr>
              <p:nvPr/>
            </p:nvSpPr>
            <p:spPr bwMode="auto">
              <a:xfrm>
                <a:off x="863" y="864"/>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39970" name="Oval 34"/>
            <p:cNvSpPr>
              <a:spLocks noChangeArrowheads="1"/>
            </p:cNvSpPr>
            <p:nvPr/>
          </p:nvSpPr>
          <p:spPr bwMode="auto">
            <a:xfrm>
              <a:off x="769" y="3648"/>
              <a:ext cx="624" cy="62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39971" name="Text Box 35"/>
          <p:cNvSpPr txBox="1">
            <a:spLocks noChangeArrowheads="1"/>
          </p:cNvSpPr>
          <p:nvPr/>
        </p:nvSpPr>
        <p:spPr bwMode="auto">
          <a:xfrm>
            <a:off x="113507" y="5108574"/>
            <a:ext cx="1295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10</a:t>
            </a:r>
            <a:r>
              <a:rPr lang="en-US" altLang="zh-CN" sz="2000" baseline="30000" dirty="0">
                <a:latin typeface="Times New Roman" charset="0"/>
              </a:rPr>
              <a:t>-6</a:t>
            </a:r>
            <a:r>
              <a:rPr lang="en-US" altLang="zh-CN" sz="2000" dirty="0">
                <a:latin typeface="Times New Roman" charset="0"/>
              </a:rPr>
              <a:t> K</a:t>
            </a:r>
          </a:p>
        </p:txBody>
      </p:sp>
      <p:sp>
        <p:nvSpPr>
          <p:cNvPr id="39972" name="Text Box 36"/>
          <p:cNvSpPr txBox="1">
            <a:spLocks noChangeArrowheads="1"/>
          </p:cNvSpPr>
          <p:nvPr/>
        </p:nvSpPr>
        <p:spPr bwMode="auto">
          <a:xfrm>
            <a:off x="265113" y="4425948"/>
            <a:ext cx="10287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zh-CN" dirty="0">
                <a:latin typeface="Times New Roman" charset="0"/>
              </a:rPr>
              <a:t>~</a:t>
            </a:r>
            <a:r>
              <a:rPr lang="en-US" altLang="zh-CN" sz="2000" dirty="0">
                <a:latin typeface="Times New Roman" charset="0"/>
              </a:rPr>
              <a:t>3 K</a:t>
            </a:r>
          </a:p>
        </p:txBody>
      </p:sp>
      <p:sp>
        <p:nvSpPr>
          <p:cNvPr id="39973" name="Text Box 37"/>
          <p:cNvSpPr txBox="1">
            <a:spLocks noChangeArrowheads="1"/>
          </p:cNvSpPr>
          <p:nvPr/>
        </p:nvSpPr>
        <p:spPr bwMode="auto">
          <a:xfrm>
            <a:off x="63783" y="3704431"/>
            <a:ext cx="130622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zh-CN" dirty="0">
                <a:latin typeface="Times New Roman" charset="0"/>
              </a:rPr>
              <a:t>~</a:t>
            </a:r>
            <a:r>
              <a:rPr lang="en-US" altLang="zh-CN" sz="2000" dirty="0">
                <a:latin typeface="Times New Roman" charset="0"/>
              </a:rPr>
              <a:t>300 K</a:t>
            </a:r>
          </a:p>
        </p:txBody>
      </p:sp>
      <p:sp>
        <p:nvSpPr>
          <p:cNvPr id="39974" name="Text Box 38"/>
          <p:cNvSpPr txBox="1">
            <a:spLocks noChangeArrowheads="1"/>
          </p:cNvSpPr>
          <p:nvPr/>
        </p:nvSpPr>
        <p:spPr bwMode="auto">
          <a:xfrm>
            <a:off x="152400" y="3276600"/>
            <a:ext cx="1295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6000 K</a:t>
            </a:r>
          </a:p>
        </p:txBody>
      </p:sp>
      <p:sp>
        <p:nvSpPr>
          <p:cNvPr id="39975" name="Text Box 39"/>
          <p:cNvSpPr txBox="1">
            <a:spLocks noChangeArrowheads="1"/>
          </p:cNvSpPr>
          <p:nvPr/>
        </p:nvSpPr>
        <p:spPr bwMode="auto">
          <a:xfrm>
            <a:off x="160597" y="2605269"/>
            <a:ext cx="10668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10</a:t>
            </a:r>
            <a:r>
              <a:rPr lang="en-US" altLang="zh-CN" sz="2000" baseline="30000" dirty="0">
                <a:latin typeface="Times New Roman" charset="0"/>
              </a:rPr>
              <a:t>6</a:t>
            </a:r>
            <a:r>
              <a:rPr lang="en-US" altLang="zh-CN" sz="2000" dirty="0">
                <a:latin typeface="Times New Roman" charset="0"/>
              </a:rPr>
              <a:t> K</a:t>
            </a:r>
          </a:p>
        </p:txBody>
      </p:sp>
      <p:sp>
        <p:nvSpPr>
          <p:cNvPr id="39976" name="Text Box 40"/>
          <p:cNvSpPr txBox="1">
            <a:spLocks noChangeArrowheads="1"/>
          </p:cNvSpPr>
          <p:nvPr/>
        </p:nvSpPr>
        <p:spPr bwMode="auto">
          <a:xfrm>
            <a:off x="228600" y="1219200"/>
            <a:ext cx="1219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10</a:t>
            </a:r>
            <a:r>
              <a:rPr lang="en-US" altLang="zh-CN" sz="2000" baseline="30000" dirty="0">
                <a:latin typeface="Times New Roman" charset="0"/>
              </a:rPr>
              <a:t>12</a:t>
            </a:r>
            <a:r>
              <a:rPr lang="en-US" altLang="zh-CN" sz="2000" dirty="0">
                <a:latin typeface="Times New Roman" charset="0"/>
              </a:rPr>
              <a:t> K</a:t>
            </a:r>
          </a:p>
        </p:txBody>
      </p:sp>
      <p:sp>
        <p:nvSpPr>
          <p:cNvPr id="39977" name="Text Box 41"/>
          <p:cNvSpPr txBox="1">
            <a:spLocks noChangeArrowheads="1"/>
          </p:cNvSpPr>
          <p:nvPr/>
        </p:nvSpPr>
        <p:spPr bwMode="auto">
          <a:xfrm>
            <a:off x="7239000" y="1219200"/>
            <a:ext cx="1371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latin typeface="Times New Roman" charset="0"/>
              </a:rPr>
              <a:t>~ 120 MeV</a:t>
            </a:r>
          </a:p>
        </p:txBody>
      </p:sp>
      <p:sp>
        <p:nvSpPr>
          <p:cNvPr id="39978" name="Line 42"/>
          <p:cNvSpPr>
            <a:spLocks noChangeShapeType="1"/>
          </p:cNvSpPr>
          <p:nvPr/>
        </p:nvSpPr>
        <p:spPr bwMode="auto">
          <a:xfrm>
            <a:off x="2208213" y="5334000"/>
            <a:ext cx="4876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79" name="Text Box 43"/>
          <p:cNvSpPr txBox="1">
            <a:spLocks noChangeArrowheads="1"/>
          </p:cNvSpPr>
          <p:nvPr/>
        </p:nvSpPr>
        <p:spPr bwMode="auto">
          <a:xfrm>
            <a:off x="7237413" y="6172200"/>
            <a:ext cx="14478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sz="1800">
                <a:solidFill>
                  <a:schemeClr val="accent2"/>
                </a:solidFill>
                <a:latin typeface="Times New Roman" charset="0"/>
              </a:rPr>
              <a:t>Trapped Ions</a:t>
            </a:r>
            <a:endParaRPr lang="en-US" altLang="zh-CN">
              <a:solidFill>
                <a:schemeClr val="accent2"/>
              </a:solidFill>
              <a:latin typeface="Times New Roman" charset="0"/>
            </a:endParaRPr>
          </a:p>
        </p:txBody>
      </p:sp>
      <p:sp>
        <p:nvSpPr>
          <p:cNvPr id="39980" name="Line 44"/>
          <p:cNvSpPr>
            <a:spLocks noChangeShapeType="1"/>
          </p:cNvSpPr>
          <p:nvPr/>
        </p:nvSpPr>
        <p:spPr bwMode="auto">
          <a:xfrm>
            <a:off x="2208213" y="4648200"/>
            <a:ext cx="152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81" name="Text Box 45"/>
          <p:cNvSpPr txBox="1">
            <a:spLocks noChangeArrowheads="1"/>
          </p:cNvSpPr>
          <p:nvPr/>
        </p:nvSpPr>
        <p:spPr bwMode="auto">
          <a:xfrm>
            <a:off x="5408613" y="4191000"/>
            <a:ext cx="1219200"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chemeClr val="accent2"/>
                </a:solidFill>
                <a:latin typeface="Times New Roman" charset="0"/>
              </a:rPr>
              <a:t>Cosmic Microwave Background</a:t>
            </a:r>
          </a:p>
        </p:txBody>
      </p:sp>
      <p:sp>
        <p:nvSpPr>
          <p:cNvPr id="39982" name="Line 46"/>
          <p:cNvSpPr>
            <a:spLocks noChangeShapeType="1"/>
          </p:cNvSpPr>
          <p:nvPr/>
        </p:nvSpPr>
        <p:spPr bwMode="auto">
          <a:xfrm>
            <a:off x="2208213" y="3962400"/>
            <a:ext cx="434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83" name="Text Box 47"/>
          <p:cNvSpPr txBox="1">
            <a:spLocks noChangeArrowheads="1"/>
          </p:cNvSpPr>
          <p:nvPr/>
        </p:nvSpPr>
        <p:spPr bwMode="auto">
          <a:xfrm>
            <a:off x="7618413" y="3505200"/>
            <a:ext cx="1371600" cy="85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chemeClr val="accent2"/>
                </a:solidFill>
                <a:latin typeface="Times New Roman" charset="0"/>
              </a:rPr>
              <a:t>Room Temperature </a:t>
            </a:r>
            <a:r>
              <a:rPr lang="en-US" altLang="zh-CN" sz="1800" b="1">
                <a:latin typeface="Times New Roman" charset="0"/>
              </a:rPr>
              <a:t>~ 1/40 eV</a:t>
            </a:r>
            <a:endParaRPr lang="en-US" altLang="zh-CN" sz="1600" b="1">
              <a:solidFill>
                <a:schemeClr val="accent1"/>
              </a:solidFill>
              <a:latin typeface="Times New Roman" charset="0"/>
            </a:endParaRPr>
          </a:p>
        </p:txBody>
      </p:sp>
      <p:sp>
        <p:nvSpPr>
          <p:cNvPr id="39984" name="Text Box 48"/>
          <p:cNvSpPr txBox="1">
            <a:spLocks noChangeArrowheads="1"/>
          </p:cNvSpPr>
          <p:nvPr/>
        </p:nvSpPr>
        <p:spPr bwMode="auto">
          <a:xfrm>
            <a:off x="2055813" y="3352800"/>
            <a:ext cx="13716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chemeClr val="accent2"/>
                </a:solidFill>
                <a:latin typeface="Times New Roman" charset="0"/>
              </a:rPr>
              <a:t>Solar Surface</a:t>
            </a:r>
            <a:endParaRPr lang="en-US" altLang="zh-CN">
              <a:latin typeface="Times New Roman" charset="0"/>
            </a:endParaRPr>
          </a:p>
        </p:txBody>
      </p:sp>
      <p:sp>
        <p:nvSpPr>
          <p:cNvPr id="39985" name="Text Box 49"/>
          <p:cNvSpPr txBox="1">
            <a:spLocks noChangeArrowheads="1"/>
          </p:cNvSpPr>
          <p:nvPr/>
        </p:nvSpPr>
        <p:spPr bwMode="auto">
          <a:xfrm>
            <a:off x="2055813" y="2667000"/>
            <a:ext cx="1295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chemeClr val="accent2"/>
                </a:solidFill>
                <a:latin typeface="Times New Roman" charset="0"/>
              </a:rPr>
              <a:t>Solar Interior</a:t>
            </a:r>
          </a:p>
        </p:txBody>
      </p:sp>
      <p:sp>
        <p:nvSpPr>
          <p:cNvPr id="39986" name="Text Box 50"/>
          <p:cNvSpPr txBox="1">
            <a:spLocks noChangeArrowheads="1"/>
          </p:cNvSpPr>
          <p:nvPr/>
        </p:nvSpPr>
        <p:spPr bwMode="auto">
          <a:xfrm>
            <a:off x="224718" y="1883285"/>
            <a:ext cx="1143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10</a:t>
            </a:r>
            <a:r>
              <a:rPr lang="en-US" altLang="zh-CN" sz="2000" baseline="30000" dirty="0">
                <a:latin typeface="Times New Roman" charset="0"/>
              </a:rPr>
              <a:t>9</a:t>
            </a:r>
            <a:r>
              <a:rPr lang="en-US" altLang="zh-CN" sz="2000" dirty="0">
                <a:latin typeface="Times New Roman" charset="0"/>
              </a:rPr>
              <a:t> K</a:t>
            </a:r>
          </a:p>
        </p:txBody>
      </p:sp>
      <p:sp>
        <p:nvSpPr>
          <p:cNvPr id="39987" name="Line 51"/>
          <p:cNvSpPr>
            <a:spLocks noChangeShapeType="1"/>
          </p:cNvSpPr>
          <p:nvPr/>
        </p:nvSpPr>
        <p:spPr bwMode="auto">
          <a:xfrm>
            <a:off x="2208213" y="21336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88" name="Text Box 52"/>
          <p:cNvSpPr txBox="1">
            <a:spLocks noChangeArrowheads="1"/>
          </p:cNvSpPr>
          <p:nvPr/>
        </p:nvSpPr>
        <p:spPr bwMode="auto">
          <a:xfrm>
            <a:off x="2970213" y="1981200"/>
            <a:ext cx="3429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chemeClr val="accent2"/>
                </a:solidFill>
                <a:latin typeface="Times New Roman" charset="0"/>
              </a:rPr>
              <a:t>Neutron Star Thermonuclear Explosion</a:t>
            </a:r>
          </a:p>
        </p:txBody>
      </p:sp>
      <p:sp>
        <p:nvSpPr>
          <p:cNvPr id="39989" name="Text Box 53"/>
          <p:cNvSpPr txBox="1">
            <a:spLocks noChangeArrowheads="1"/>
          </p:cNvSpPr>
          <p:nvPr/>
        </p:nvSpPr>
        <p:spPr bwMode="auto">
          <a:xfrm>
            <a:off x="150813" y="5562600"/>
            <a:ext cx="1295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dirty="0">
                <a:latin typeface="Times New Roman" charset="0"/>
              </a:rPr>
              <a:t>~</a:t>
            </a:r>
            <a:r>
              <a:rPr lang="en-US" altLang="zh-CN" sz="2000" dirty="0">
                <a:latin typeface="Times New Roman" charset="0"/>
              </a:rPr>
              <a:t>10</a:t>
            </a:r>
            <a:r>
              <a:rPr lang="en-US" altLang="zh-CN" sz="2000" baseline="30000" dirty="0">
                <a:latin typeface="Times New Roman" charset="0"/>
              </a:rPr>
              <a:t>-10</a:t>
            </a:r>
            <a:r>
              <a:rPr lang="en-US" altLang="zh-CN" sz="2000" dirty="0">
                <a:latin typeface="Times New Roman" charset="0"/>
              </a:rPr>
              <a:t> K</a:t>
            </a:r>
          </a:p>
        </p:txBody>
      </p:sp>
      <p:sp>
        <p:nvSpPr>
          <p:cNvPr id="39990" name="Line 54"/>
          <p:cNvSpPr>
            <a:spLocks noChangeShapeType="1"/>
          </p:cNvSpPr>
          <p:nvPr/>
        </p:nvSpPr>
        <p:spPr bwMode="auto">
          <a:xfrm>
            <a:off x="2208213" y="5791200"/>
            <a:ext cx="990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39991" name="Text Box 55"/>
          <p:cNvSpPr txBox="1">
            <a:spLocks noChangeArrowheads="1"/>
          </p:cNvSpPr>
          <p:nvPr/>
        </p:nvSpPr>
        <p:spPr bwMode="auto">
          <a:xfrm>
            <a:off x="3275013" y="5486400"/>
            <a:ext cx="2057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dirty="0">
                <a:solidFill>
                  <a:schemeClr val="accent2"/>
                </a:solidFill>
                <a:latin typeface="Times New Roman" charset="0"/>
              </a:rPr>
              <a:t>Rhodium metal spin cooling (2000)</a:t>
            </a:r>
            <a:endParaRPr lang="en-US" altLang="zh-CN" dirty="0">
              <a:solidFill>
                <a:schemeClr val="accent2"/>
              </a:solidFill>
              <a:latin typeface="Times New Roman" charset="0"/>
            </a:endParaRPr>
          </a:p>
        </p:txBody>
      </p:sp>
      <p:sp>
        <p:nvSpPr>
          <p:cNvPr id="39992" name="AutoShape 56"/>
          <p:cNvSpPr>
            <a:spLocks/>
          </p:cNvSpPr>
          <p:nvPr/>
        </p:nvSpPr>
        <p:spPr bwMode="auto">
          <a:xfrm>
            <a:off x="3351213" y="2743200"/>
            <a:ext cx="152400" cy="914400"/>
          </a:xfrm>
          <a:prstGeom prst="rightBrace">
            <a:avLst>
              <a:gd name="adj1" fmla="val 50000"/>
              <a:gd name="adj2" fmla="val 50000"/>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pic>
        <p:nvPicPr>
          <p:cNvPr id="39993" name="Picture 57" descr="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26670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94" name="Picture 58" descr="atom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3" y="2286000"/>
            <a:ext cx="1295400" cy="102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95" name="Picture 59" descr="COBE_28_dmrgalsu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4613" y="4191000"/>
            <a:ext cx="1447800"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96" name="Picture 60" descr="TwoTrappe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413" y="4876800"/>
            <a:ext cx="1447800" cy="123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9997" name="Object 61"/>
          <p:cNvGraphicFramePr>
            <a:graphicFrameLocks noChangeAspect="1"/>
          </p:cNvGraphicFramePr>
          <p:nvPr/>
        </p:nvGraphicFramePr>
        <p:xfrm>
          <a:off x="6704013" y="3505200"/>
          <a:ext cx="906462" cy="914400"/>
        </p:xfrm>
        <a:graphic>
          <a:graphicData uri="http://schemas.openxmlformats.org/presentationml/2006/ole">
            <mc:AlternateContent xmlns:mc="http://schemas.openxmlformats.org/markup-compatibility/2006">
              <mc:Choice xmlns:v="urn:schemas-microsoft-com:vml" Requires="v">
                <p:oleObj spid="_x0000_s213051" name="Clip" r:id="rId8" imgW="7315200" imgH="7391400" progId="MS_ClipArt_Gallery.2">
                  <p:embed/>
                </p:oleObj>
              </mc:Choice>
              <mc:Fallback>
                <p:oleObj name="Clip" r:id="rId8" imgW="7315200" imgH="7391400" progId="MS_ClipArt_Gallery.2">
                  <p:embed/>
                  <p:pic>
                    <p:nvPicPr>
                      <p:cNvPr id="39997" name="Object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4013" y="3505200"/>
                        <a:ext cx="906462"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98" name="Text Box 62"/>
          <p:cNvSpPr txBox="1">
            <a:spLocks noChangeArrowheads="1"/>
          </p:cNvSpPr>
          <p:nvPr/>
        </p:nvSpPr>
        <p:spPr bwMode="auto">
          <a:xfrm>
            <a:off x="3198813" y="6096000"/>
            <a:ext cx="2209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a:solidFill>
                  <a:srgbClr val="FF0000"/>
                </a:solidFill>
                <a:latin typeface="Times New Roman" charset="0"/>
              </a:rPr>
              <a:t>(Low-T World Record!)</a:t>
            </a:r>
            <a:endParaRPr lang="en-US" altLang="zh-CN">
              <a:latin typeface="Times New Roman" charset="0"/>
            </a:endParaRPr>
          </a:p>
        </p:txBody>
      </p:sp>
      <p:sp>
        <p:nvSpPr>
          <p:cNvPr id="40004" name="Text Box 68"/>
          <p:cNvSpPr txBox="1">
            <a:spLocks noChangeArrowheads="1"/>
          </p:cNvSpPr>
          <p:nvPr/>
        </p:nvSpPr>
        <p:spPr bwMode="auto">
          <a:xfrm>
            <a:off x="2433638" y="1217613"/>
            <a:ext cx="3536950" cy="46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CC0000"/>
                </a:solidFill>
                <a:latin typeface="Times New Roman" charset="0"/>
              </a:rPr>
              <a:t>Nucleus-Nucleus collisions</a:t>
            </a:r>
            <a:endParaRPr lang="en-US" altLang="zh-CN" sz="2400" dirty="0">
              <a:latin typeface="Times New Roman" charset="0"/>
            </a:endParaRPr>
          </a:p>
        </p:txBody>
      </p:sp>
      <p:sp>
        <p:nvSpPr>
          <p:cNvPr id="78888" name="Rectangle 69"/>
          <p:cNvSpPr>
            <a:spLocks noGrp="1" noChangeArrowheads="1"/>
          </p:cNvSpPr>
          <p:nvPr>
            <p:ph type="title" idx="4294967295"/>
          </p:nvPr>
        </p:nvSpPr>
        <p:spPr>
          <a:xfrm>
            <a:off x="685800" y="304800"/>
            <a:ext cx="7772400" cy="304800"/>
          </a:xfrm>
        </p:spPr>
        <p:txBody>
          <a:bodyPr>
            <a:normAutofit fontScale="90000"/>
          </a:bodyPr>
          <a:lstStyle/>
          <a:p>
            <a:r>
              <a:rPr kumimoji="0" lang="en-US" altLang="zh-CN" sz="3500" dirty="0">
                <a:solidFill>
                  <a:srgbClr val="C80000"/>
                </a:solidFill>
                <a:latin typeface="Arial" charset="0"/>
                <a:ea typeface="ＭＳ Ｐゴシック" charset="0"/>
                <a:cs typeface="ＭＳ Ｐゴシック" charset="0"/>
              </a:rPr>
              <a:t>Perspective on Temperature</a:t>
            </a:r>
          </a:p>
        </p:txBody>
      </p:sp>
      <p:cxnSp>
        <p:nvCxnSpPr>
          <p:cNvPr id="66" name="直线连接符 65"/>
          <p:cNvCxnSpPr/>
          <p:nvPr/>
        </p:nvCxnSpPr>
        <p:spPr>
          <a:xfrm flipV="1">
            <a:off x="0" y="841193"/>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2" name="幻灯片编号占位符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13</a:t>
            </a:fld>
            <a:endParaRPr kumimoji="1" lang="zh-CN" altLang="en-US"/>
          </a:p>
        </p:txBody>
      </p:sp>
    </p:spTree>
    <p:extLst>
      <p:ext uri="{BB962C8B-B14F-4D97-AF65-F5344CB8AC3E}">
        <p14:creationId xmlns:p14="http://schemas.microsoft.com/office/powerpoint/2010/main" val="213027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946"/>
                                        </p:tgtEl>
                                        <p:attrNameLst>
                                          <p:attrName>style.visibility</p:attrName>
                                        </p:attrNameLst>
                                      </p:cBhvr>
                                      <p:to>
                                        <p:strVal val="visible"/>
                                      </p:to>
                                    </p:set>
                                    <p:anim calcmode="lin" valueType="num">
                                      <p:cBhvr additive="base">
                                        <p:cTn id="7" dur="500" fill="hold"/>
                                        <p:tgtEl>
                                          <p:spTgt spid="39946"/>
                                        </p:tgtEl>
                                        <p:attrNameLst>
                                          <p:attrName>ppt_x</p:attrName>
                                        </p:attrNameLst>
                                      </p:cBhvr>
                                      <p:tavLst>
                                        <p:tav tm="0">
                                          <p:val>
                                            <p:strVal val="#ppt_x"/>
                                          </p:val>
                                        </p:tav>
                                        <p:tav tm="100000">
                                          <p:val>
                                            <p:strVal val="#ppt_x"/>
                                          </p:val>
                                        </p:tav>
                                      </p:tavLst>
                                    </p:anim>
                                    <p:anim calcmode="lin" valueType="num">
                                      <p:cBhvr additive="base">
                                        <p:cTn id="8" dur="500" fill="hold"/>
                                        <p:tgtEl>
                                          <p:spTgt spid="3994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989"/>
                                        </p:tgtEl>
                                        <p:attrNameLst>
                                          <p:attrName>style.visibility</p:attrName>
                                        </p:attrNameLst>
                                      </p:cBhvr>
                                      <p:to>
                                        <p:strVal val="visible"/>
                                      </p:to>
                                    </p:set>
                                    <p:anim calcmode="lin" valueType="num">
                                      <p:cBhvr additive="base">
                                        <p:cTn id="12" dur="500" fill="hold"/>
                                        <p:tgtEl>
                                          <p:spTgt spid="39989"/>
                                        </p:tgtEl>
                                        <p:attrNameLst>
                                          <p:attrName>ppt_x</p:attrName>
                                        </p:attrNameLst>
                                      </p:cBhvr>
                                      <p:tavLst>
                                        <p:tav tm="0">
                                          <p:val>
                                            <p:strVal val="0-#ppt_w/2"/>
                                          </p:val>
                                        </p:tav>
                                        <p:tav tm="100000">
                                          <p:val>
                                            <p:strVal val="#ppt_x"/>
                                          </p:val>
                                        </p:tav>
                                      </p:tavLst>
                                    </p:anim>
                                    <p:anim calcmode="lin" valueType="num">
                                      <p:cBhvr additive="base">
                                        <p:cTn id="13" dur="500" fill="hold"/>
                                        <p:tgtEl>
                                          <p:spTgt spid="399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7" presetClass="entr" presetSubtype="8" fill="hold" nodeType="afterEffect">
                                  <p:stCondLst>
                                    <p:cond delay="0"/>
                                  </p:stCondLst>
                                  <p:childTnLst>
                                    <p:set>
                                      <p:cBhvr>
                                        <p:cTn id="16" dur="1" fill="hold">
                                          <p:stCondLst>
                                            <p:cond delay="0"/>
                                          </p:stCondLst>
                                        </p:cTn>
                                        <p:tgtEl>
                                          <p:spTgt spid="39990"/>
                                        </p:tgtEl>
                                        <p:attrNameLst>
                                          <p:attrName>style.visibility</p:attrName>
                                        </p:attrNameLst>
                                      </p:cBhvr>
                                      <p:to>
                                        <p:strVal val="visible"/>
                                      </p:to>
                                    </p:set>
                                    <p:anim calcmode="lin" valueType="num">
                                      <p:cBhvr>
                                        <p:cTn id="17" dur="500" fill="hold"/>
                                        <p:tgtEl>
                                          <p:spTgt spid="39990"/>
                                        </p:tgtEl>
                                        <p:attrNameLst>
                                          <p:attrName>ppt_x</p:attrName>
                                        </p:attrNameLst>
                                      </p:cBhvr>
                                      <p:tavLst>
                                        <p:tav tm="0">
                                          <p:val>
                                            <p:strVal val="#ppt_x-#ppt_w/2"/>
                                          </p:val>
                                        </p:tav>
                                        <p:tav tm="100000">
                                          <p:val>
                                            <p:strVal val="#ppt_x"/>
                                          </p:val>
                                        </p:tav>
                                      </p:tavLst>
                                    </p:anim>
                                    <p:anim calcmode="lin" valueType="num">
                                      <p:cBhvr>
                                        <p:cTn id="18" dur="500" fill="hold"/>
                                        <p:tgtEl>
                                          <p:spTgt spid="39990"/>
                                        </p:tgtEl>
                                        <p:attrNameLst>
                                          <p:attrName>ppt_y</p:attrName>
                                        </p:attrNameLst>
                                      </p:cBhvr>
                                      <p:tavLst>
                                        <p:tav tm="0">
                                          <p:val>
                                            <p:strVal val="#ppt_y"/>
                                          </p:val>
                                        </p:tav>
                                        <p:tav tm="100000">
                                          <p:val>
                                            <p:strVal val="#ppt_y"/>
                                          </p:val>
                                        </p:tav>
                                      </p:tavLst>
                                    </p:anim>
                                    <p:anim calcmode="lin" valueType="num">
                                      <p:cBhvr>
                                        <p:cTn id="19" dur="500" fill="hold"/>
                                        <p:tgtEl>
                                          <p:spTgt spid="39990"/>
                                        </p:tgtEl>
                                        <p:attrNameLst>
                                          <p:attrName>ppt_w</p:attrName>
                                        </p:attrNameLst>
                                      </p:cBhvr>
                                      <p:tavLst>
                                        <p:tav tm="0">
                                          <p:val>
                                            <p:fltVal val="0"/>
                                          </p:val>
                                        </p:tav>
                                        <p:tav tm="100000">
                                          <p:val>
                                            <p:strVal val="#ppt_w"/>
                                          </p:val>
                                        </p:tav>
                                      </p:tavLst>
                                    </p:anim>
                                    <p:anim calcmode="lin" valueType="num">
                                      <p:cBhvr>
                                        <p:cTn id="20" dur="500" fill="hold"/>
                                        <p:tgtEl>
                                          <p:spTgt spid="39990"/>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39991"/>
                                        </p:tgtEl>
                                        <p:attrNameLst>
                                          <p:attrName>style.visibility</p:attrName>
                                        </p:attrNameLst>
                                      </p:cBhvr>
                                      <p:to>
                                        <p:strVal val="visible"/>
                                      </p:to>
                                    </p:set>
                                    <p:animEffect transition="in" filter="dissolve">
                                      <p:cBhvr>
                                        <p:cTn id="24" dur="500"/>
                                        <p:tgtEl>
                                          <p:spTgt spid="39991"/>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39998"/>
                                        </p:tgtEl>
                                        <p:attrNameLst>
                                          <p:attrName>style.visibility</p:attrName>
                                        </p:attrNameLst>
                                      </p:cBhvr>
                                      <p:to>
                                        <p:strVal val="visible"/>
                                      </p:to>
                                    </p:set>
                                    <p:animEffect transition="in" filter="dissolve">
                                      <p:cBhvr>
                                        <p:cTn id="28" dur="500"/>
                                        <p:tgtEl>
                                          <p:spTgt spid="399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4" fill="hold" grpId="0" nodeType="clickEffect">
                                  <p:stCondLst>
                                    <p:cond delay="0"/>
                                  </p:stCondLst>
                                  <p:childTnLst>
                                    <p:set>
                                      <p:cBhvr>
                                        <p:cTn id="32" dur="1" fill="hold">
                                          <p:stCondLst>
                                            <p:cond delay="0"/>
                                          </p:stCondLst>
                                        </p:cTn>
                                        <p:tgtEl>
                                          <p:spTgt spid="39941"/>
                                        </p:tgtEl>
                                        <p:attrNameLst>
                                          <p:attrName>style.visibility</p:attrName>
                                        </p:attrNameLst>
                                      </p:cBhvr>
                                      <p:to>
                                        <p:strVal val="visible"/>
                                      </p:to>
                                    </p:set>
                                    <p:anim calcmode="lin" valueType="num">
                                      <p:cBhvr>
                                        <p:cTn id="33" dur="500" fill="hold"/>
                                        <p:tgtEl>
                                          <p:spTgt spid="39941"/>
                                        </p:tgtEl>
                                        <p:attrNameLst>
                                          <p:attrName>ppt_x</p:attrName>
                                        </p:attrNameLst>
                                      </p:cBhvr>
                                      <p:tavLst>
                                        <p:tav tm="0">
                                          <p:val>
                                            <p:strVal val="#ppt_x"/>
                                          </p:val>
                                        </p:tav>
                                        <p:tav tm="100000">
                                          <p:val>
                                            <p:strVal val="#ppt_x"/>
                                          </p:val>
                                        </p:tav>
                                      </p:tavLst>
                                    </p:anim>
                                    <p:anim calcmode="lin" valueType="num">
                                      <p:cBhvr>
                                        <p:cTn id="34" dur="500" fill="hold"/>
                                        <p:tgtEl>
                                          <p:spTgt spid="39941"/>
                                        </p:tgtEl>
                                        <p:attrNameLst>
                                          <p:attrName>ppt_y</p:attrName>
                                        </p:attrNameLst>
                                      </p:cBhvr>
                                      <p:tavLst>
                                        <p:tav tm="0">
                                          <p:val>
                                            <p:strVal val="#ppt_y+#ppt_h/2"/>
                                          </p:val>
                                        </p:tav>
                                        <p:tav tm="100000">
                                          <p:val>
                                            <p:strVal val="#ppt_y"/>
                                          </p:val>
                                        </p:tav>
                                      </p:tavLst>
                                    </p:anim>
                                    <p:anim calcmode="lin" valueType="num">
                                      <p:cBhvr>
                                        <p:cTn id="35" dur="500" fill="hold"/>
                                        <p:tgtEl>
                                          <p:spTgt spid="39941"/>
                                        </p:tgtEl>
                                        <p:attrNameLst>
                                          <p:attrName>ppt_w</p:attrName>
                                        </p:attrNameLst>
                                      </p:cBhvr>
                                      <p:tavLst>
                                        <p:tav tm="0">
                                          <p:val>
                                            <p:strVal val="#ppt_w"/>
                                          </p:val>
                                        </p:tav>
                                        <p:tav tm="100000">
                                          <p:val>
                                            <p:strVal val="#ppt_w"/>
                                          </p:val>
                                        </p:tav>
                                      </p:tavLst>
                                    </p:anim>
                                    <p:anim calcmode="lin" valueType="num">
                                      <p:cBhvr>
                                        <p:cTn id="36" dur="500" fill="hold"/>
                                        <p:tgtEl>
                                          <p:spTgt spid="39941"/>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39971"/>
                                        </p:tgtEl>
                                        <p:attrNameLst>
                                          <p:attrName>style.visibility</p:attrName>
                                        </p:attrNameLst>
                                      </p:cBhvr>
                                      <p:to>
                                        <p:strVal val="visible"/>
                                      </p:to>
                                    </p:set>
                                    <p:anim calcmode="lin" valueType="num">
                                      <p:cBhvr additive="base">
                                        <p:cTn id="40" dur="500" fill="hold"/>
                                        <p:tgtEl>
                                          <p:spTgt spid="39971"/>
                                        </p:tgtEl>
                                        <p:attrNameLst>
                                          <p:attrName>ppt_x</p:attrName>
                                        </p:attrNameLst>
                                      </p:cBhvr>
                                      <p:tavLst>
                                        <p:tav tm="0">
                                          <p:val>
                                            <p:strVal val="0-#ppt_w/2"/>
                                          </p:val>
                                        </p:tav>
                                        <p:tav tm="100000">
                                          <p:val>
                                            <p:strVal val="#ppt_x"/>
                                          </p:val>
                                        </p:tav>
                                      </p:tavLst>
                                    </p:anim>
                                    <p:anim calcmode="lin" valueType="num">
                                      <p:cBhvr additive="base">
                                        <p:cTn id="41" dur="500" fill="hold"/>
                                        <p:tgtEl>
                                          <p:spTgt spid="39971"/>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000"/>
                            </p:stCondLst>
                            <p:childTnLst>
                              <p:par>
                                <p:cTn id="43" presetID="17" presetClass="entr" presetSubtype="8" fill="hold" nodeType="afterEffect">
                                  <p:stCondLst>
                                    <p:cond delay="0"/>
                                  </p:stCondLst>
                                  <p:childTnLst>
                                    <p:set>
                                      <p:cBhvr>
                                        <p:cTn id="44" dur="1" fill="hold">
                                          <p:stCondLst>
                                            <p:cond delay="0"/>
                                          </p:stCondLst>
                                        </p:cTn>
                                        <p:tgtEl>
                                          <p:spTgt spid="39978"/>
                                        </p:tgtEl>
                                        <p:attrNameLst>
                                          <p:attrName>style.visibility</p:attrName>
                                        </p:attrNameLst>
                                      </p:cBhvr>
                                      <p:to>
                                        <p:strVal val="visible"/>
                                      </p:to>
                                    </p:set>
                                    <p:anim calcmode="lin" valueType="num">
                                      <p:cBhvr>
                                        <p:cTn id="45" dur="500" fill="hold"/>
                                        <p:tgtEl>
                                          <p:spTgt spid="39978"/>
                                        </p:tgtEl>
                                        <p:attrNameLst>
                                          <p:attrName>ppt_x</p:attrName>
                                        </p:attrNameLst>
                                      </p:cBhvr>
                                      <p:tavLst>
                                        <p:tav tm="0">
                                          <p:val>
                                            <p:strVal val="#ppt_x-#ppt_w/2"/>
                                          </p:val>
                                        </p:tav>
                                        <p:tav tm="100000">
                                          <p:val>
                                            <p:strVal val="#ppt_x"/>
                                          </p:val>
                                        </p:tav>
                                      </p:tavLst>
                                    </p:anim>
                                    <p:anim calcmode="lin" valueType="num">
                                      <p:cBhvr>
                                        <p:cTn id="46" dur="500" fill="hold"/>
                                        <p:tgtEl>
                                          <p:spTgt spid="39978"/>
                                        </p:tgtEl>
                                        <p:attrNameLst>
                                          <p:attrName>ppt_y</p:attrName>
                                        </p:attrNameLst>
                                      </p:cBhvr>
                                      <p:tavLst>
                                        <p:tav tm="0">
                                          <p:val>
                                            <p:strVal val="#ppt_y"/>
                                          </p:val>
                                        </p:tav>
                                        <p:tav tm="100000">
                                          <p:val>
                                            <p:strVal val="#ppt_y"/>
                                          </p:val>
                                        </p:tav>
                                      </p:tavLst>
                                    </p:anim>
                                    <p:anim calcmode="lin" valueType="num">
                                      <p:cBhvr>
                                        <p:cTn id="47" dur="500" fill="hold"/>
                                        <p:tgtEl>
                                          <p:spTgt spid="39978"/>
                                        </p:tgtEl>
                                        <p:attrNameLst>
                                          <p:attrName>ppt_w</p:attrName>
                                        </p:attrNameLst>
                                      </p:cBhvr>
                                      <p:tavLst>
                                        <p:tav tm="0">
                                          <p:val>
                                            <p:fltVal val="0"/>
                                          </p:val>
                                        </p:tav>
                                        <p:tav tm="100000">
                                          <p:val>
                                            <p:strVal val="#ppt_w"/>
                                          </p:val>
                                        </p:tav>
                                      </p:tavLst>
                                    </p:anim>
                                    <p:anim calcmode="lin" valueType="num">
                                      <p:cBhvr>
                                        <p:cTn id="48" dur="500" fill="hold"/>
                                        <p:tgtEl>
                                          <p:spTgt spid="39978"/>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1500"/>
                            </p:stCondLst>
                            <p:childTnLst>
                              <p:par>
                                <p:cTn id="50" presetID="3" presetClass="entr" presetSubtype="10" fill="hold" nodeType="afterEffect">
                                  <p:stCondLst>
                                    <p:cond delay="0"/>
                                  </p:stCondLst>
                                  <p:childTnLst>
                                    <p:set>
                                      <p:cBhvr>
                                        <p:cTn id="51" dur="1" fill="hold">
                                          <p:stCondLst>
                                            <p:cond delay="0"/>
                                          </p:stCondLst>
                                        </p:cTn>
                                        <p:tgtEl>
                                          <p:spTgt spid="39996"/>
                                        </p:tgtEl>
                                        <p:attrNameLst>
                                          <p:attrName>style.visibility</p:attrName>
                                        </p:attrNameLst>
                                      </p:cBhvr>
                                      <p:to>
                                        <p:strVal val="visible"/>
                                      </p:to>
                                    </p:set>
                                    <p:animEffect transition="in" filter="blinds(horizontal)">
                                      <p:cBhvr>
                                        <p:cTn id="52" dur="500"/>
                                        <p:tgtEl>
                                          <p:spTgt spid="39996"/>
                                        </p:tgtEl>
                                      </p:cBhvr>
                                    </p:animEffect>
                                  </p:childTnLst>
                                </p:cTn>
                              </p:par>
                            </p:childTnLst>
                          </p:cTn>
                        </p:par>
                        <p:par>
                          <p:cTn id="53" fill="hold" nodeType="afterGroup">
                            <p:stCondLst>
                              <p:cond delay="2000"/>
                            </p:stCondLst>
                            <p:childTnLst>
                              <p:par>
                                <p:cTn id="54" presetID="9" presetClass="entr" presetSubtype="0" fill="hold" grpId="0" nodeType="afterEffect">
                                  <p:stCondLst>
                                    <p:cond delay="0"/>
                                  </p:stCondLst>
                                  <p:childTnLst>
                                    <p:set>
                                      <p:cBhvr>
                                        <p:cTn id="55" dur="1" fill="hold">
                                          <p:stCondLst>
                                            <p:cond delay="0"/>
                                          </p:stCondLst>
                                        </p:cTn>
                                        <p:tgtEl>
                                          <p:spTgt spid="39979"/>
                                        </p:tgtEl>
                                        <p:attrNameLst>
                                          <p:attrName>style.visibility</p:attrName>
                                        </p:attrNameLst>
                                      </p:cBhvr>
                                      <p:to>
                                        <p:strVal val="visible"/>
                                      </p:to>
                                    </p:set>
                                    <p:animEffect transition="in" filter="dissolve">
                                      <p:cBhvr>
                                        <p:cTn id="56" dur="500"/>
                                        <p:tgtEl>
                                          <p:spTgt spid="3997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4" fill="hold" grpId="0" nodeType="clickEffect">
                                  <p:stCondLst>
                                    <p:cond delay="0"/>
                                  </p:stCondLst>
                                  <p:childTnLst>
                                    <p:set>
                                      <p:cBhvr>
                                        <p:cTn id="60" dur="1" fill="hold">
                                          <p:stCondLst>
                                            <p:cond delay="0"/>
                                          </p:stCondLst>
                                        </p:cTn>
                                        <p:tgtEl>
                                          <p:spTgt spid="39938"/>
                                        </p:tgtEl>
                                        <p:attrNameLst>
                                          <p:attrName>style.visibility</p:attrName>
                                        </p:attrNameLst>
                                      </p:cBhvr>
                                      <p:to>
                                        <p:strVal val="visible"/>
                                      </p:to>
                                    </p:set>
                                    <p:anim calcmode="lin" valueType="num">
                                      <p:cBhvr>
                                        <p:cTn id="61" dur="500" fill="hold"/>
                                        <p:tgtEl>
                                          <p:spTgt spid="39938"/>
                                        </p:tgtEl>
                                        <p:attrNameLst>
                                          <p:attrName>ppt_x</p:attrName>
                                        </p:attrNameLst>
                                      </p:cBhvr>
                                      <p:tavLst>
                                        <p:tav tm="0">
                                          <p:val>
                                            <p:strVal val="#ppt_x"/>
                                          </p:val>
                                        </p:tav>
                                        <p:tav tm="100000">
                                          <p:val>
                                            <p:strVal val="#ppt_x"/>
                                          </p:val>
                                        </p:tav>
                                      </p:tavLst>
                                    </p:anim>
                                    <p:anim calcmode="lin" valueType="num">
                                      <p:cBhvr>
                                        <p:cTn id="62" dur="500" fill="hold"/>
                                        <p:tgtEl>
                                          <p:spTgt spid="39938"/>
                                        </p:tgtEl>
                                        <p:attrNameLst>
                                          <p:attrName>ppt_y</p:attrName>
                                        </p:attrNameLst>
                                      </p:cBhvr>
                                      <p:tavLst>
                                        <p:tav tm="0">
                                          <p:val>
                                            <p:strVal val="#ppt_y+#ppt_h/2"/>
                                          </p:val>
                                        </p:tav>
                                        <p:tav tm="100000">
                                          <p:val>
                                            <p:strVal val="#ppt_y"/>
                                          </p:val>
                                        </p:tav>
                                      </p:tavLst>
                                    </p:anim>
                                    <p:anim calcmode="lin" valueType="num">
                                      <p:cBhvr>
                                        <p:cTn id="63" dur="500" fill="hold"/>
                                        <p:tgtEl>
                                          <p:spTgt spid="39938"/>
                                        </p:tgtEl>
                                        <p:attrNameLst>
                                          <p:attrName>ppt_w</p:attrName>
                                        </p:attrNameLst>
                                      </p:cBhvr>
                                      <p:tavLst>
                                        <p:tav tm="0">
                                          <p:val>
                                            <p:strVal val="#ppt_w"/>
                                          </p:val>
                                        </p:tav>
                                        <p:tav tm="100000">
                                          <p:val>
                                            <p:strVal val="#ppt_w"/>
                                          </p:val>
                                        </p:tav>
                                      </p:tavLst>
                                    </p:anim>
                                    <p:anim calcmode="lin" valueType="num">
                                      <p:cBhvr>
                                        <p:cTn id="64" dur="500" fill="hold"/>
                                        <p:tgtEl>
                                          <p:spTgt spid="39938"/>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39972"/>
                                        </p:tgtEl>
                                        <p:attrNameLst>
                                          <p:attrName>style.visibility</p:attrName>
                                        </p:attrNameLst>
                                      </p:cBhvr>
                                      <p:to>
                                        <p:strVal val="visible"/>
                                      </p:to>
                                    </p:set>
                                    <p:anim calcmode="lin" valueType="num">
                                      <p:cBhvr additive="base">
                                        <p:cTn id="68" dur="500" fill="hold"/>
                                        <p:tgtEl>
                                          <p:spTgt spid="39972"/>
                                        </p:tgtEl>
                                        <p:attrNameLst>
                                          <p:attrName>ppt_x</p:attrName>
                                        </p:attrNameLst>
                                      </p:cBhvr>
                                      <p:tavLst>
                                        <p:tav tm="0">
                                          <p:val>
                                            <p:strVal val="0-#ppt_w/2"/>
                                          </p:val>
                                        </p:tav>
                                        <p:tav tm="100000">
                                          <p:val>
                                            <p:strVal val="#ppt_x"/>
                                          </p:val>
                                        </p:tav>
                                      </p:tavLst>
                                    </p:anim>
                                    <p:anim calcmode="lin" valueType="num">
                                      <p:cBhvr additive="base">
                                        <p:cTn id="69" dur="500" fill="hold"/>
                                        <p:tgtEl>
                                          <p:spTgt spid="39972"/>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1000"/>
                            </p:stCondLst>
                            <p:childTnLst>
                              <p:par>
                                <p:cTn id="71" presetID="17" presetClass="entr" presetSubtype="8" fill="hold" nodeType="afterEffect">
                                  <p:stCondLst>
                                    <p:cond delay="0"/>
                                  </p:stCondLst>
                                  <p:childTnLst>
                                    <p:set>
                                      <p:cBhvr>
                                        <p:cTn id="72" dur="1" fill="hold">
                                          <p:stCondLst>
                                            <p:cond delay="0"/>
                                          </p:stCondLst>
                                        </p:cTn>
                                        <p:tgtEl>
                                          <p:spTgt spid="39980"/>
                                        </p:tgtEl>
                                        <p:attrNameLst>
                                          <p:attrName>style.visibility</p:attrName>
                                        </p:attrNameLst>
                                      </p:cBhvr>
                                      <p:to>
                                        <p:strVal val="visible"/>
                                      </p:to>
                                    </p:set>
                                    <p:anim calcmode="lin" valueType="num">
                                      <p:cBhvr>
                                        <p:cTn id="73" dur="500" fill="hold"/>
                                        <p:tgtEl>
                                          <p:spTgt spid="39980"/>
                                        </p:tgtEl>
                                        <p:attrNameLst>
                                          <p:attrName>ppt_x</p:attrName>
                                        </p:attrNameLst>
                                      </p:cBhvr>
                                      <p:tavLst>
                                        <p:tav tm="0">
                                          <p:val>
                                            <p:strVal val="#ppt_x-#ppt_w/2"/>
                                          </p:val>
                                        </p:tav>
                                        <p:tav tm="100000">
                                          <p:val>
                                            <p:strVal val="#ppt_x"/>
                                          </p:val>
                                        </p:tav>
                                      </p:tavLst>
                                    </p:anim>
                                    <p:anim calcmode="lin" valueType="num">
                                      <p:cBhvr>
                                        <p:cTn id="74" dur="500" fill="hold"/>
                                        <p:tgtEl>
                                          <p:spTgt spid="39980"/>
                                        </p:tgtEl>
                                        <p:attrNameLst>
                                          <p:attrName>ppt_y</p:attrName>
                                        </p:attrNameLst>
                                      </p:cBhvr>
                                      <p:tavLst>
                                        <p:tav tm="0">
                                          <p:val>
                                            <p:strVal val="#ppt_y"/>
                                          </p:val>
                                        </p:tav>
                                        <p:tav tm="100000">
                                          <p:val>
                                            <p:strVal val="#ppt_y"/>
                                          </p:val>
                                        </p:tav>
                                      </p:tavLst>
                                    </p:anim>
                                    <p:anim calcmode="lin" valueType="num">
                                      <p:cBhvr>
                                        <p:cTn id="75" dur="500" fill="hold"/>
                                        <p:tgtEl>
                                          <p:spTgt spid="39980"/>
                                        </p:tgtEl>
                                        <p:attrNameLst>
                                          <p:attrName>ppt_w</p:attrName>
                                        </p:attrNameLst>
                                      </p:cBhvr>
                                      <p:tavLst>
                                        <p:tav tm="0">
                                          <p:val>
                                            <p:fltVal val="0"/>
                                          </p:val>
                                        </p:tav>
                                        <p:tav tm="100000">
                                          <p:val>
                                            <p:strVal val="#ppt_w"/>
                                          </p:val>
                                        </p:tav>
                                      </p:tavLst>
                                    </p:anim>
                                    <p:anim calcmode="lin" valueType="num">
                                      <p:cBhvr>
                                        <p:cTn id="76" dur="500" fill="hold"/>
                                        <p:tgtEl>
                                          <p:spTgt spid="39980"/>
                                        </p:tgtEl>
                                        <p:attrNameLst>
                                          <p:attrName>ppt_h</p:attrName>
                                        </p:attrNameLst>
                                      </p:cBhvr>
                                      <p:tavLst>
                                        <p:tav tm="0">
                                          <p:val>
                                            <p:strVal val="#ppt_h"/>
                                          </p:val>
                                        </p:tav>
                                        <p:tav tm="100000">
                                          <p:val>
                                            <p:strVal val="#ppt_h"/>
                                          </p:val>
                                        </p:tav>
                                      </p:tavLst>
                                    </p:anim>
                                  </p:childTnLst>
                                </p:cTn>
                              </p:par>
                            </p:childTnLst>
                          </p:cTn>
                        </p:par>
                        <p:par>
                          <p:cTn id="77" fill="hold" nodeType="afterGroup">
                            <p:stCondLst>
                              <p:cond delay="1500"/>
                            </p:stCondLst>
                            <p:childTnLst>
                              <p:par>
                                <p:cTn id="78" presetID="9" presetClass="entr" presetSubtype="0" fill="hold" nodeType="afterEffect">
                                  <p:stCondLst>
                                    <p:cond delay="0"/>
                                  </p:stCondLst>
                                  <p:childTnLst>
                                    <p:set>
                                      <p:cBhvr>
                                        <p:cTn id="79" dur="1" fill="hold">
                                          <p:stCondLst>
                                            <p:cond delay="0"/>
                                          </p:stCondLst>
                                        </p:cTn>
                                        <p:tgtEl>
                                          <p:spTgt spid="39995"/>
                                        </p:tgtEl>
                                        <p:attrNameLst>
                                          <p:attrName>style.visibility</p:attrName>
                                        </p:attrNameLst>
                                      </p:cBhvr>
                                      <p:to>
                                        <p:strVal val="visible"/>
                                      </p:to>
                                    </p:set>
                                    <p:animEffect transition="in" filter="dissolve">
                                      <p:cBhvr>
                                        <p:cTn id="80" dur="500"/>
                                        <p:tgtEl>
                                          <p:spTgt spid="39995"/>
                                        </p:tgtEl>
                                      </p:cBhvr>
                                    </p:animEffect>
                                  </p:childTnLst>
                                </p:cTn>
                              </p:par>
                            </p:childTnLst>
                          </p:cTn>
                        </p:par>
                        <p:par>
                          <p:cTn id="81" fill="hold" nodeType="afterGroup">
                            <p:stCondLst>
                              <p:cond delay="2000"/>
                            </p:stCondLst>
                            <p:childTnLst>
                              <p:par>
                                <p:cTn id="82" presetID="2" presetClass="entr" presetSubtype="3" fill="hold" grpId="0" nodeType="afterEffect">
                                  <p:stCondLst>
                                    <p:cond delay="0"/>
                                  </p:stCondLst>
                                  <p:childTnLst>
                                    <p:set>
                                      <p:cBhvr>
                                        <p:cTn id="83" dur="1" fill="hold">
                                          <p:stCondLst>
                                            <p:cond delay="0"/>
                                          </p:stCondLst>
                                        </p:cTn>
                                        <p:tgtEl>
                                          <p:spTgt spid="39981"/>
                                        </p:tgtEl>
                                        <p:attrNameLst>
                                          <p:attrName>style.visibility</p:attrName>
                                        </p:attrNameLst>
                                      </p:cBhvr>
                                      <p:to>
                                        <p:strVal val="visible"/>
                                      </p:to>
                                    </p:set>
                                    <p:anim calcmode="lin" valueType="num">
                                      <p:cBhvr additive="base">
                                        <p:cTn id="84" dur="500" fill="hold"/>
                                        <p:tgtEl>
                                          <p:spTgt spid="39981"/>
                                        </p:tgtEl>
                                        <p:attrNameLst>
                                          <p:attrName>ppt_x</p:attrName>
                                        </p:attrNameLst>
                                      </p:cBhvr>
                                      <p:tavLst>
                                        <p:tav tm="0">
                                          <p:val>
                                            <p:strVal val="1+#ppt_w/2"/>
                                          </p:val>
                                        </p:tav>
                                        <p:tav tm="100000">
                                          <p:val>
                                            <p:strVal val="#ppt_x"/>
                                          </p:val>
                                        </p:tav>
                                      </p:tavLst>
                                    </p:anim>
                                    <p:anim calcmode="lin" valueType="num">
                                      <p:cBhvr additive="base">
                                        <p:cTn id="85" dur="500" fill="hold"/>
                                        <p:tgtEl>
                                          <p:spTgt spid="39981"/>
                                        </p:tgtEl>
                                        <p:attrNameLst>
                                          <p:attrName>ppt_y</p:attrName>
                                        </p:attrNameLst>
                                      </p:cBhvr>
                                      <p:tavLst>
                                        <p:tav tm="0">
                                          <p:val>
                                            <p:strVal val="0-#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7" presetClass="entr" presetSubtype="4" fill="hold" grpId="0" nodeType="clickEffect">
                                  <p:stCondLst>
                                    <p:cond delay="0"/>
                                  </p:stCondLst>
                                  <p:childTnLst>
                                    <p:set>
                                      <p:cBhvr>
                                        <p:cTn id="89" dur="1" fill="hold">
                                          <p:stCondLst>
                                            <p:cond delay="0"/>
                                          </p:stCondLst>
                                        </p:cTn>
                                        <p:tgtEl>
                                          <p:spTgt spid="39943"/>
                                        </p:tgtEl>
                                        <p:attrNameLst>
                                          <p:attrName>style.visibility</p:attrName>
                                        </p:attrNameLst>
                                      </p:cBhvr>
                                      <p:to>
                                        <p:strVal val="visible"/>
                                      </p:to>
                                    </p:set>
                                    <p:anim calcmode="lin" valueType="num">
                                      <p:cBhvr>
                                        <p:cTn id="90" dur="500" fill="hold"/>
                                        <p:tgtEl>
                                          <p:spTgt spid="39943"/>
                                        </p:tgtEl>
                                        <p:attrNameLst>
                                          <p:attrName>ppt_x</p:attrName>
                                        </p:attrNameLst>
                                      </p:cBhvr>
                                      <p:tavLst>
                                        <p:tav tm="0">
                                          <p:val>
                                            <p:strVal val="#ppt_x"/>
                                          </p:val>
                                        </p:tav>
                                        <p:tav tm="100000">
                                          <p:val>
                                            <p:strVal val="#ppt_x"/>
                                          </p:val>
                                        </p:tav>
                                      </p:tavLst>
                                    </p:anim>
                                    <p:anim calcmode="lin" valueType="num">
                                      <p:cBhvr>
                                        <p:cTn id="91" dur="500" fill="hold"/>
                                        <p:tgtEl>
                                          <p:spTgt spid="39943"/>
                                        </p:tgtEl>
                                        <p:attrNameLst>
                                          <p:attrName>ppt_y</p:attrName>
                                        </p:attrNameLst>
                                      </p:cBhvr>
                                      <p:tavLst>
                                        <p:tav tm="0">
                                          <p:val>
                                            <p:strVal val="#ppt_y+#ppt_h/2"/>
                                          </p:val>
                                        </p:tav>
                                        <p:tav tm="100000">
                                          <p:val>
                                            <p:strVal val="#ppt_y"/>
                                          </p:val>
                                        </p:tav>
                                      </p:tavLst>
                                    </p:anim>
                                    <p:anim calcmode="lin" valueType="num">
                                      <p:cBhvr>
                                        <p:cTn id="92" dur="500" fill="hold"/>
                                        <p:tgtEl>
                                          <p:spTgt spid="39943"/>
                                        </p:tgtEl>
                                        <p:attrNameLst>
                                          <p:attrName>ppt_w</p:attrName>
                                        </p:attrNameLst>
                                      </p:cBhvr>
                                      <p:tavLst>
                                        <p:tav tm="0">
                                          <p:val>
                                            <p:strVal val="#ppt_w"/>
                                          </p:val>
                                        </p:tav>
                                        <p:tav tm="100000">
                                          <p:val>
                                            <p:strVal val="#ppt_w"/>
                                          </p:val>
                                        </p:tav>
                                      </p:tavLst>
                                    </p:anim>
                                    <p:anim calcmode="lin" valueType="num">
                                      <p:cBhvr>
                                        <p:cTn id="93" dur="500" fill="hold"/>
                                        <p:tgtEl>
                                          <p:spTgt spid="39943"/>
                                        </p:tgtEl>
                                        <p:attrNameLst>
                                          <p:attrName>ppt_h</p:attrName>
                                        </p:attrNameLst>
                                      </p:cBhvr>
                                      <p:tavLst>
                                        <p:tav tm="0">
                                          <p:val>
                                            <p:fltVal val="0"/>
                                          </p:val>
                                        </p:tav>
                                        <p:tav tm="100000">
                                          <p:val>
                                            <p:strVal val="#ppt_h"/>
                                          </p:val>
                                        </p:tav>
                                      </p:tavLst>
                                    </p:anim>
                                  </p:childTnLst>
                                </p:cTn>
                              </p:par>
                            </p:childTnLst>
                          </p:cTn>
                        </p:par>
                        <p:par>
                          <p:cTn id="94" fill="hold" nodeType="afterGroup">
                            <p:stCondLst>
                              <p:cond delay="500"/>
                            </p:stCondLst>
                            <p:childTnLst>
                              <p:par>
                                <p:cTn id="95" presetID="2" presetClass="entr" presetSubtype="8" fill="hold" grpId="0" nodeType="afterEffect">
                                  <p:stCondLst>
                                    <p:cond delay="0"/>
                                  </p:stCondLst>
                                  <p:childTnLst>
                                    <p:set>
                                      <p:cBhvr>
                                        <p:cTn id="96" dur="1" fill="hold">
                                          <p:stCondLst>
                                            <p:cond delay="0"/>
                                          </p:stCondLst>
                                        </p:cTn>
                                        <p:tgtEl>
                                          <p:spTgt spid="39973"/>
                                        </p:tgtEl>
                                        <p:attrNameLst>
                                          <p:attrName>style.visibility</p:attrName>
                                        </p:attrNameLst>
                                      </p:cBhvr>
                                      <p:to>
                                        <p:strVal val="visible"/>
                                      </p:to>
                                    </p:set>
                                    <p:anim calcmode="lin" valueType="num">
                                      <p:cBhvr additive="base">
                                        <p:cTn id="97" dur="500" fill="hold"/>
                                        <p:tgtEl>
                                          <p:spTgt spid="39973"/>
                                        </p:tgtEl>
                                        <p:attrNameLst>
                                          <p:attrName>ppt_x</p:attrName>
                                        </p:attrNameLst>
                                      </p:cBhvr>
                                      <p:tavLst>
                                        <p:tav tm="0">
                                          <p:val>
                                            <p:strVal val="0-#ppt_w/2"/>
                                          </p:val>
                                        </p:tav>
                                        <p:tav tm="100000">
                                          <p:val>
                                            <p:strVal val="#ppt_x"/>
                                          </p:val>
                                        </p:tav>
                                      </p:tavLst>
                                    </p:anim>
                                    <p:anim calcmode="lin" valueType="num">
                                      <p:cBhvr additive="base">
                                        <p:cTn id="98" dur="500" fill="hold"/>
                                        <p:tgtEl>
                                          <p:spTgt spid="39973"/>
                                        </p:tgtEl>
                                        <p:attrNameLst>
                                          <p:attrName>ppt_y</p:attrName>
                                        </p:attrNameLst>
                                      </p:cBhvr>
                                      <p:tavLst>
                                        <p:tav tm="0">
                                          <p:val>
                                            <p:strVal val="#ppt_y"/>
                                          </p:val>
                                        </p:tav>
                                        <p:tav tm="100000">
                                          <p:val>
                                            <p:strVal val="#ppt_y"/>
                                          </p:val>
                                        </p:tav>
                                      </p:tavLst>
                                    </p:anim>
                                  </p:childTnLst>
                                </p:cTn>
                              </p:par>
                            </p:childTnLst>
                          </p:cTn>
                        </p:par>
                        <p:par>
                          <p:cTn id="99" fill="hold" nodeType="afterGroup">
                            <p:stCondLst>
                              <p:cond delay="1000"/>
                            </p:stCondLst>
                            <p:childTnLst>
                              <p:par>
                                <p:cTn id="100" presetID="17" presetClass="entr" presetSubtype="8" fill="hold" nodeType="afterEffect">
                                  <p:stCondLst>
                                    <p:cond delay="0"/>
                                  </p:stCondLst>
                                  <p:childTnLst>
                                    <p:set>
                                      <p:cBhvr>
                                        <p:cTn id="101" dur="1" fill="hold">
                                          <p:stCondLst>
                                            <p:cond delay="0"/>
                                          </p:stCondLst>
                                        </p:cTn>
                                        <p:tgtEl>
                                          <p:spTgt spid="39982"/>
                                        </p:tgtEl>
                                        <p:attrNameLst>
                                          <p:attrName>style.visibility</p:attrName>
                                        </p:attrNameLst>
                                      </p:cBhvr>
                                      <p:to>
                                        <p:strVal val="visible"/>
                                      </p:to>
                                    </p:set>
                                    <p:anim calcmode="lin" valueType="num">
                                      <p:cBhvr>
                                        <p:cTn id="102" dur="500" fill="hold"/>
                                        <p:tgtEl>
                                          <p:spTgt spid="39982"/>
                                        </p:tgtEl>
                                        <p:attrNameLst>
                                          <p:attrName>ppt_x</p:attrName>
                                        </p:attrNameLst>
                                      </p:cBhvr>
                                      <p:tavLst>
                                        <p:tav tm="0">
                                          <p:val>
                                            <p:strVal val="#ppt_x-#ppt_w/2"/>
                                          </p:val>
                                        </p:tav>
                                        <p:tav tm="100000">
                                          <p:val>
                                            <p:strVal val="#ppt_x"/>
                                          </p:val>
                                        </p:tav>
                                      </p:tavLst>
                                    </p:anim>
                                    <p:anim calcmode="lin" valueType="num">
                                      <p:cBhvr>
                                        <p:cTn id="103" dur="500" fill="hold"/>
                                        <p:tgtEl>
                                          <p:spTgt spid="39982"/>
                                        </p:tgtEl>
                                        <p:attrNameLst>
                                          <p:attrName>ppt_y</p:attrName>
                                        </p:attrNameLst>
                                      </p:cBhvr>
                                      <p:tavLst>
                                        <p:tav tm="0">
                                          <p:val>
                                            <p:strVal val="#ppt_y"/>
                                          </p:val>
                                        </p:tav>
                                        <p:tav tm="100000">
                                          <p:val>
                                            <p:strVal val="#ppt_y"/>
                                          </p:val>
                                        </p:tav>
                                      </p:tavLst>
                                    </p:anim>
                                    <p:anim calcmode="lin" valueType="num">
                                      <p:cBhvr>
                                        <p:cTn id="104" dur="500" fill="hold"/>
                                        <p:tgtEl>
                                          <p:spTgt spid="39982"/>
                                        </p:tgtEl>
                                        <p:attrNameLst>
                                          <p:attrName>ppt_w</p:attrName>
                                        </p:attrNameLst>
                                      </p:cBhvr>
                                      <p:tavLst>
                                        <p:tav tm="0">
                                          <p:val>
                                            <p:fltVal val="0"/>
                                          </p:val>
                                        </p:tav>
                                        <p:tav tm="100000">
                                          <p:val>
                                            <p:strVal val="#ppt_w"/>
                                          </p:val>
                                        </p:tav>
                                      </p:tavLst>
                                    </p:anim>
                                    <p:anim calcmode="lin" valueType="num">
                                      <p:cBhvr>
                                        <p:cTn id="105" dur="500" fill="hold"/>
                                        <p:tgtEl>
                                          <p:spTgt spid="39982"/>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1500"/>
                            </p:stCondLst>
                            <p:childTnLst>
                              <p:par>
                                <p:cTn id="107" presetID="22" presetClass="entr" presetSubtype="2" fill="hold" nodeType="afterEffect">
                                  <p:stCondLst>
                                    <p:cond delay="0"/>
                                  </p:stCondLst>
                                  <p:childTnLst>
                                    <p:set>
                                      <p:cBhvr>
                                        <p:cTn id="108" dur="1" fill="hold">
                                          <p:stCondLst>
                                            <p:cond delay="0"/>
                                          </p:stCondLst>
                                        </p:cTn>
                                        <p:tgtEl>
                                          <p:spTgt spid="39997"/>
                                        </p:tgtEl>
                                        <p:attrNameLst>
                                          <p:attrName>style.visibility</p:attrName>
                                        </p:attrNameLst>
                                      </p:cBhvr>
                                      <p:to>
                                        <p:strVal val="visible"/>
                                      </p:to>
                                    </p:set>
                                    <p:animEffect transition="in" filter="wipe(right)">
                                      <p:cBhvr>
                                        <p:cTn id="109" dur="500"/>
                                        <p:tgtEl>
                                          <p:spTgt spid="39997"/>
                                        </p:tgtEl>
                                      </p:cBhvr>
                                    </p:animEffect>
                                  </p:childTnLst>
                                </p:cTn>
                              </p:par>
                            </p:childTnLst>
                          </p:cTn>
                        </p:par>
                        <p:par>
                          <p:cTn id="110" fill="hold" nodeType="afterGroup">
                            <p:stCondLst>
                              <p:cond delay="2000"/>
                            </p:stCondLst>
                            <p:childTnLst>
                              <p:par>
                                <p:cTn id="111" presetID="2" presetClass="entr" presetSubtype="2" fill="hold" grpId="0" nodeType="afterEffect">
                                  <p:stCondLst>
                                    <p:cond delay="0"/>
                                  </p:stCondLst>
                                  <p:childTnLst>
                                    <p:set>
                                      <p:cBhvr>
                                        <p:cTn id="112" dur="1" fill="hold">
                                          <p:stCondLst>
                                            <p:cond delay="0"/>
                                          </p:stCondLst>
                                        </p:cTn>
                                        <p:tgtEl>
                                          <p:spTgt spid="39983"/>
                                        </p:tgtEl>
                                        <p:attrNameLst>
                                          <p:attrName>style.visibility</p:attrName>
                                        </p:attrNameLst>
                                      </p:cBhvr>
                                      <p:to>
                                        <p:strVal val="visible"/>
                                      </p:to>
                                    </p:set>
                                    <p:anim calcmode="lin" valueType="num">
                                      <p:cBhvr additive="base">
                                        <p:cTn id="113" dur="500" fill="hold"/>
                                        <p:tgtEl>
                                          <p:spTgt spid="39983"/>
                                        </p:tgtEl>
                                        <p:attrNameLst>
                                          <p:attrName>ppt_x</p:attrName>
                                        </p:attrNameLst>
                                      </p:cBhvr>
                                      <p:tavLst>
                                        <p:tav tm="0">
                                          <p:val>
                                            <p:strVal val="1+#ppt_w/2"/>
                                          </p:val>
                                        </p:tav>
                                        <p:tav tm="100000">
                                          <p:val>
                                            <p:strVal val="#ppt_x"/>
                                          </p:val>
                                        </p:tav>
                                      </p:tavLst>
                                    </p:anim>
                                    <p:anim calcmode="lin" valueType="num">
                                      <p:cBhvr additive="base">
                                        <p:cTn id="114" dur="500" fill="hold"/>
                                        <p:tgtEl>
                                          <p:spTgt spid="39983"/>
                                        </p:tgtEl>
                                        <p:attrNameLst>
                                          <p:attrName>ppt_y</p:attrName>
                                        </p:attrNameLst>
                                      </p:cBhvr>
                                      <p:tavLst>
                                        <p:tav tm="0">
                                          <p:val>
                                            <p:strVal val="#ppt_y"/>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7" presetClass="entr" presetSubtype="4" fill="hold" grpId="0" nodeType="clickEffect">
                                  <p:stCondLst>
                                    <p:cond delay="0"/>
                                  </p:stCondLst>
                                  <p:childTnLst>
                                    <p:set>
                                      <p:cBhvr>
                                        <p:cTn id="118" dur="1" fill="hold">
                                          <p:stCondLst>
                                            <p:cond delay="0"/>
                                          </p:stCondLst>
                                        </p:cTn>
                                        <p:tgtEl>
                                          <p:spTgt spid="39940"/>
                                        </p:tgtEl>
                                        <p:attrNameLst>
                                          <p:attrName>style.visibility</p:attrName>
                                        </p:attrNameLst>
                                      </p:cBhvr>
                                      <p:to>
                                        <p:strVal val="visible"/>
                                      </p:to>
                                    </p:set>
                                    <p:anim calcmode="lin" valueType="num">
                                      <p:cBhvr>
                                        <p:cTn id="119" dur="500" fill="hold"/>
                                        <p:tgtEl>
                                          <p:spTgt spid="39940"/>
                                        </p:tgtEl>
                                        <p:attrNameLst>
                                          <p:attrName>ppt_x</p:attrName>
                                        </p:attrNameLst>
                                      </p:cBhvr>
                                      <p:tavLst>
                                        <p:tav tm="0">
                                          <p:val>
                                            <p:strVal val="#ppt_x"/>
                                          </p:val>
                                        </p:tav>
                                        <p:tav tm="100000">
                                          <p:val>
                                            <p:strVal val="#ppt_x"/>
                                          </p:val>
                                        </p:tav>
                                      </p:tavLst>
                                    </p:anim>
                                    <p:anim calcmode="lin" valueType="num">
                                      <p:cBhvr>
                                        <p:cTn id="120" dur="500" fill="hold"/>
                                        <p:tgtEl>
                                          <p:spTgt spid="39940"/>
                                        </p:tgtEl>
                                        <p:attrNameLst>
                                          <p:attrName>ppt_y</p:attrName>
                                        </p:attrNameLst>
                                      </p:cBhvr>
                                      <p:tavLst>
                                        <p:tav tm="0">
                                          <p:val>
                                            <p:strVal val="#ppt_y+#ppt_h/2"/>
                                          </p:val>
                                        </p:tav>
                                        <p:tav tm="100000">
                                          <p:val>
                                            <p:strVal val="#ppt_y"/>
                                          </p:val>
                                        </p:tav>
                                      </p:tavLst>
                                    </p:anim>
                                    <p:anim calcmode="lin" valueType="num">
                                      <p:cBhvr>
                                        <p:cTn id="121" dur="500" fill="hold"/>
                                        <p:tgtEl>
                                          <p:spTgt spid="39940"/>
                                        </p:tgtEl>
                                        <p:attrNameLst>
                                          <p:attrName>ppt_w</p:attrName>
                                        </p:attrNameLst>
                                      </p:cBhvr>
                                      <p:tavLst>
                                        <p:tav tm="0">
                                          <p:val>
                                            <p:strVal val="#ppt_w"/>
                                          </p:val>
                                        </p:tav>
                                        <p:tav tm="100000">
                                          <p:val>
                                            <p:strVal val="#ppt_w"/>
                                          </p:val>
                                        </p:tav>
                                      </p:tavLst>
                                    </p:anim>
                                    <p:anim calcmode="lin" valueType="num">
                                      <p:cBhvr>
                                        <p:cTn id="122" dur="500" fill="hold"/>
                                        <p:tgtEl>
                                          <p:spTgt spid="39940"/>
                                        </p:tgtEl>
                                        <p:attrNameLst>
                                          <p:attrName>ppt_h</p:attrName>
                                        </p:attrNameLst>
                                      </p:cBhvr>
                                      <p:tavLst>
                                        <p:tav tm="0">
                                          <p:val>
                                            <p:fltVal val="0"/>
                                          </p:val>
                                        </p:tav>
                                        <p:tav tm="100000">
                                          <p:val>
                                            <p:strVal val="#ppt_h"/>
                                          </p:val>
                                        </p:tav>
                                      </p:tavLst>
                                    </p:anim>
                                  </p:childTnLst>
                                </p:cTn>
                              </p:par>
                            </p:childTnLst>
                          </p:cTn>
                        </p:par>
                        <p:par>
                          <p:cTn id="123" fill="hold" nodeType="afterGroup">
                            <p:stCondLst>
                              <p:cond delay="500"/>
                            </p:stCondLst>
                            <p:childTnLst>
                              <p:par>
                                <p:cTn id="124" presetID="2" presetClass="entr" presetSubtype="8" fill="hold" grpId="0" nodeType="afterEffect">
                                  <p:stCondLst>
                                    <p:cond delay="0"/>
                                  </p:stCondLst>
                                  <p:childTnLst>
                                    <p:set>
                                      <p:cBhvr>
                                        <p:cTn id="125" dur="1" fill="hold">
                                          <p:stCondLst>
                                            <p:cond delay="0"/>
                                          </p:stCondLst>
                                        </p:cTn>
                                        <p:tgtEl>
                                          <p:spTgt spid="39974"/>
                                        </p:tgtEl>
                                        <p:attrNameLst>
                                          <p:attrName>style.visibility</p:attrName>
                                        </p:attrNameLst>
                                      </p:cBhvr>
                                      <p:to>
                                        <p:strVal val="visible"/>
                                      </p:to>
                                    </p:set>
                                    <p:anim calcmode="lin" valueType="num">
                                      <p:cBhvr additive="base">
                                        <p:cTn id="126" dur="500" fill="hold"/>
                                        <p:tgtEl>
                                          <p:spTgt spid="39974"/>
                                        </p:tgtEl>
                                        <p:attrNameLst>
                                          <p:attrName>ppt_x</p:attrName>
                                        </p:attrNameLst>
                                      </p:cBhvr>
                                      <p:tavLst>
                                        <p:tav tm="0">
                                          <p:val>
                                            <p:strVal val="0-#ppt_w/2"/>
                                          </p:val>
                                        </p:tav>
                                        <p:tav tm="100000">
                                          <p:val>
                                            <p:strVal val="#ppt_x"/>
                                          </p:val>
                                        </p:tav>
                                      </p:tavLst>
                                    </p:anim>
                                    <p:anim calcmode="lin" valueType="num">
                                      <p:cBhvr additive="base">
                                        <p:cTn id="127" dur="500" fill="hold"/>
                                        <p:tgtEl>
                                          <p:spTgt spid="39974"/>
                                        </p:tgtEl>
                                        <p:attrNameLst>
                                          <p:attrName>ppt_y</p:attrName>
                                        </p:attrNameLst>
                                      </p:cBhvr>
                                      <p:tavLst>
                                        <p:tav tm="0">
                                          <p:val>
                                            <p:strVal val="#ppt_y"/>
                                          </p:val>
                                        </p:tav>
                                        <p:tav tm="100000">
                                          <p:val>
                                            <p:strVal val="#ppt_y"/>
                                          </p:val>
                                        </p:tav>
                                      </p:tavLst>
                                    </p:anim>
                                  </p:childTnLst>
                                </p:cTn>
                              </p:par>
                            </p:childTnLst>
                          </p:cTn>
                        </p:par>
                        <p:par>
                          <p:cTn id="128" fill="hold" nodeType="afterGroup">
                            <p:stCondLst>
                              <p:cond delay="1000"/>
                            </p:stCondLst>
                            <p:childTnLst>
                              <p:par>
                                <p:cTn id="129" presetID="1" presetClass="entr" presetSubtype="0" fill="hold" grpId="0" nodeType="afterEffect">
                                  <p:stCondLst>
                                    <p:cond delay="0"/>
                                  </p:stCondLst>
                                  <p:childTnLst>
                                    <p:set>
                                      <p:cBhvr>
                                        <p:cTn id="130" dur="1" fill="hold">
                                          <p:stCondLst>
                                            <p:cond delay="499"/>
                                          </p:stCondLst>
                                        </p:cTn>
                                        <p:tgtEl>
                                          <p:spTgt spid="39984"/>
                                        </p:tgtEl>
                                        <p:attrNameLst>
                                          <p:attrName>style.visibility</p:attrName>
                                        </p:attrNameLst>
                                      </p:cBhvr>
                                      <p:to>
                                        <p:strVal val="visible"/>
                                      </p:to>
                                    </p:set>
                                  </p:childTnLst>
                                </p:cTn>
                              </p:par>
                            </p:childTnLst>
                          </p:cTn>
                        </p:par>
                        <p:par>
                          <p:cTn id="131" fill="hold" nodeType="afterGroup">
                            <p:stCondLst>
                              <p:cond delay="1500"/>
                            </p:stCondLst>
                            <p:childTnLst>
                              <p:par>
                                <p:cTn id="132" presetID="17" presetClass="entr" presetSubtype="4" fill="hold" grpId="0" nodeType="afterEffect">
                                  <p:stCondLst>
                                    <p:cond delay="0"/>
                                  </p:stCondLst>
                                  <p:childTnLst>
                                    <p:set>
                                      <p:cBhvr>
                                        <p:cTn id="133" dur="1" fill="hold">
                                          <p:stCondLst>
                                            <p:cond delay="0"/>
                                          </p:stCondLst>
                                        </p:cTn>
                                        <p:tgtEl>
                                          <p:spTgt spid="39942"/>
                                        </p:tgtEl>
                                        <p:attrNameLst>
                                          <p:attrName>style.visibility</p:attrName>
                                        </p:attrNameLst>
                                      </p:cBhvr>
                                      <p:to>
                                        <p:strVal val="visible"/>
                                      </p:to>
                                    </p:set>
                                    <p:anim calcmode="lin" valueType="num">
                                      <p:cBhvr>
                                        <p:cTn id="134" dur="500" fill="hold"/>
                                        <p:tgtEl>
                                          <p:spTgt spid="39942"/>
                                        </p:tgtEl>
                                        <p:attrNameLst>
                                          <p:attrName>ppt_x</p:attrName>
                                        </p:attrNameLst>
                                      </p:cBhvr>
                                      <p:tavLst>
                                        <p:tav tm="0">
                                          <p:val>
                                            <p:strVal val="#ppt_x"/>
                                          </p:val>
                                        </p:tav>
                                        <p:tav tm="100000">
                                          <p:val>
                                            <p:strVal val="#ppt_x"/>
                                          </p:val>
                                        </p:tav>
                                      </p:tavLst>
                                    </p:anim>
                                    <p:anim calcmode="lin" valueType="num">
                                      <p:cBhvr>
                                        <p:cTn id="135" dur="500" fill="hold"/>
                                        <p:tgtEl>
                                          <p:spTgt spid="39942"/>
                                        </p:tgtEl>
                                        <p:attrNameLst>
                                          <p:attrName>ppt_y</p:attrName>
                                        </p:attrNameLst>
                                      </p:cBhvr>
                                      <p:tavLst>
                                        <p:tav tm="0">
                                          <p:val>
                                            <p:strVal val="#ppt_y+#ppt_h/2"/>
                                          </p:val>
                                        </p:tav>
                                        <p:tav tm="100000">
                                          <p:val>
                                            <p:strVal val="#ppt_y"/>
                                          </p:val>
                                        </p:tav>
                                      </p:tavLst>
                                    </p:anim>
                                    <p:anim calcmode="lin" valueType="num">
                                      <p:cBhvr>
                                        <p:cTn id="136" dur="500" fill="hold"/>
                                        <p:tgtEl>
                                          <p:spTgt spid="39942"/>
                                        </p:tgtEl>
                                        <p:attrNameLst>
                                          <p:attrName>ppt_w</p:attrName>
                                        </p:attrNameLst>
                                      </p:cBhvr>
                                      <p:tavLst>
                                        <p:tav tm="0">
                                          <p:val>
                                            <p:strVal val="#ppt_w"/>
                                          </p:val>
                                        </p:tav>
                                        <p:tav tm="100000">
                                          <p:val>
                                            <p:strVal val="#ppt_w"/>
                                          </p:val>
                                        </p:tav>
                                      </p:tavLst>
                                    </p:anim>
                                    <p:anim calcmode="lin" valueType="num">
                                      <p:cBhvr>
                                        <p:cTn id="137" dur="500" fill="hold"/>
                                        <p:tgtEl>
                                          <p:spTgt spid="39942"/>
                                        </p:tgtEl>
                                        <p:attrNameLst>
                                          <p:attrName>ppt_h</p:attrName>
                                        </p:attrNameLst>
                                      </p:cBhvr>
                                      <p:tavLst>
                                        <p:tav tm="0">
                                          <p:val>
                                            <p:fltVal val="0"/>
                                          </p:val>
                                        </p:tav>
                                        <p:tav tm="100000">
                                          <p:val>
                                            <p:strVal val="#ppt_h"/>
                                          </p:val>
                                        </p:tav>
                                      </p:tavLst>
                                    </p:anim>
                                  </p:childTnLst>
                                </p:cTn>
                              </p:par>
                            </p:childTnLst>
                          </p:cTn>
                        </p:par>
                        <p:par>
                          <p:cTn id="138" fill="hold" nodeType="afterGroup">
                            <p:stCondLst>
                              <p:cond delay="2000"/>
                            </p:stCondLst>
                            <p:childTnLst>
                              <p:par>
                                <p:cTn id="139" presetID="2" presetClass="entr" presetSubtype="8" fill="hold" grpId="0" nodeType="afterEffect">
                                  <p:stCondLst>
                                    <p:cond delay="0"/>
                                  </p:stCondLst>
                                  <p:childTnLst>
                                    <p:set>
                                      <p:cBhvr>
                                        <p:cTn id="140" dur="1" fill="hold">
                                          <p:stCondLst>
                                            <p:cond delay="0"/>
                                          </p:stCondLst>
                                        </p:cTn>
                                        <p:tgtEl>
                                          <p:spTgt spid="39975"/>
                                        </p:tgtEl>
                                        <p:attrNameLst>
                                          <p:attrName>style.visibility</p:attrName>
                                        </p:attrNameLst>
                                      </p:cBhvr>
                                      <p:to>
                                        <p:strVal val="visible"/>
                                      </p:to>
                                    </p:set>
                                    <p:anim calcmode="lin" valueType="num">
                                      <p:cBhvr additive="base">
                                        <p:cTn id="141" dur="500" fill="hold"/>
                                        <p:tgtEl>
                                          <p:spTgt spid="39975"/>
                                        </p:tgtEl>
                                        <p:attrNameLst>
                                          <p:attrName>ppt_x</p:attrName>
                                        </p:attrNameLst>
                                      </p:cBhvr>
                                      <p:tavLst>
                                        <p:tav tm="0">
                                          <p:val>
                                            <p:strVal val="0-#ppt_w/2"/>
                                          </p:val>
                                        </p:tav>
                                        <p:tav tm="100000">
                                          <p:val>
                                            <p:strVal val="#ppt_x"/>
                                          </p:val>
                                        </p:tav>
                                      </p:tavLst>
                                    </p:anim>
                                    <p:anim calcmode="lin" valueType="num">
                                      <p:cBhvr additive="base">
                                        <p:cTn id="142" dur="500" fill="hold"/>
                                        <p:tgtEl>
                                          <p:spTgt spid="39975"/>
                                        </p:tgtEl>
                                        <p:attrNameLst>
                                          <p:attrName>ppt_y</p:attrName>
                                        </p:attrNameLst>
                                      </p:cBhvr>
                                      <p:tavLst>
                                        <p:tav tm="0">
                                          <p:val>
                                            <p:strVal val="#ppt_y"/>
                                          </p:val>
                                        </p:tav>
                                        <p:tav tm="100000">
                                          <p:val>
                                            <p:strVal val="#ppt_y"/>
                                          </p:val>
                                        </p:tav>
                                      </p:tavLst>
                                    </p:anim>
                                  </p:childTnLst>
                                </p:cTn>
                              </p:par>
                            </p:childTnLst>
                          </p:cTn>
                        </p:par>
                        <p:par>
                          <p:cTn id="143" fill="hold" nodeType="afterGroup">
                            <p:stCondLst>
                              <p:cond delay="2500"/>
                            </p:stCondLst>
                            <p:childTnLst>
                              <p:par>
                                <p:cTn id="144" presetID="1" presetClass="entr" presetSubtype="0" fill="hold" grpId="0" nodeType="afterEffect">
                                  <p:stCondLst>
                                    <p:cond delay="0"/>
                                  </p:stCondLst>
                                  <p:childTnLst>
                                    <p:set>
                                      <p:cBhvr>
                                        <p:cTn id="145" dur="1" fill="hold">
                                          <p:stCondLst>
                                            <p:cond delay="499"/>
                                          </p:stCondLst>
                                        </p:cTn>
                                        <p:tgtEl>
                                          <p:spTgt spid="39985"/>
                                        </p:tgtEl>
                                        <p:attrNameLst>
                                          <p:attrName>style.visibility</p:attrName>
                                        </p:attrNameLst>
                                      </p:cBhvr>
                                      <p:to>
                                        <p:strVal val="visible"/>
                                      </p:to>
                                    </p:set>
                                  </p:childTnLst>
                                </p:cTn>
                              </p:par>
                            </p:childTnLst>
                          </p:cTn>
                        </p:par>
                        <p:par>
                          <p:cTn id="146" fill="hold" nodeType="afterGroup">
                            <p:stCondLst>
                              <p:cond delay="3000"/>
                            </p:stCondLst>
                            <p:childTnLst>
                              <p:par>
                                <p:cTn id="147" presetID="22" presetClass="entr" presetSubtype="8" fill="hold" grpId="0" nodeType="afterEffect">
                                  <p:stCondLst>
                                    <p:cond delay="0"/>
                                  </p:stCondLst>
                                  <p:childTnLst>
                                    <p:set>
                                      <p:cBhvr>
                                        <p:cTn id="148" dur="1" fill="hold">
                                          <p:stCondLst>
                                            <p:cond delay="0"/>
                                          </p:stCondLst>
                                        </p:cTn>
                                        <p:tgtEl>
                                          <p:spTgt spid="39992"/>
                                        </p:tgtEl>
                                        <p:attrNameLst>
                                          <p:attrName>style.visibility</p:attrName>
                                        </p:attrNameLst>
                                      </p:cBhvr>
                                      <p:to>
                                        <p:strVal val="visible"/>
                                      </p:to>
                                    </p:set>
                                    <p:animEffect transition="in" filter="wipe(left)">
                                      <p:cBhvr>
                                        <p:cTn id="149" dur="500"/>
                                        <p:tgtEl>
                                          <p:spTgt spid="39992"/>
                                        </p:tgtEl>
                                      </p:cBhvr>
                                    </p:animEffect>
                                  </p:childTnLst>
                                </p:cTn>
                              </p:par>
                            </p:childTnLst>
                          </p:cTn>
                        </p:par>
                        <p:par>
                          <p:cTn id="150" fill="hold" nodeType="afterGroup">
                            <p:stCondLst>
                              <p:cond delay="3500"/>
                            </p:stCondLst>
                            <p:childTnLst>
                              <p:par>
                                <p:cTn id="151" presetID="22" presetClass="entr" presetSubtype="8" fill="hold" nodeType="afterEffect">
                                  <p:stCondLst>
                                    <p:cond delay="0"/>
                                  </p:stCondLst>
                                  <p:childTnLst>
                                    <p:set>
                                      <p:cBhvr>
                                        <p:cTn id="152" dur="1" fill="hold">
                                          <p:stCondLst>
                                            <p:cond delay="0"/>
                                          </p:stCondLst>
                                        </p:cTn>
                                        <p:tgtEl>
                                          <p:spTgt spid="39993"/>
                                        </p:tgtEl>
                                        <p:attrNameLst>
                                          <p:attrName>style.visibility</p:attrName>
                                        </p:attrNameLst>
                                      </p:cBhvr>
                                      <p:to>
                                        <p:strVal val="visible"/>
                                      </p:to>
                                    </p:set>
                                    <p:animEffect transition="in" filter="wipe(left)">
                                      <p:cBhvr>
                                        <p:cTn id="153" dur="500"/>
                                        <p:tgtEl>
                                          <p:spTgt spid="39993"/>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7" presetClass="entr" presetSubtype="4" fill="hold" grpId="0" nodeType="clickEffect">
                                  <p:stCondLst>
                                    <p:cond delay="0"/>
                                  </p:stCondLst>
                                  <p:childTnLst>
                                    <p:set>
                                      <p:cBhvr>
                                        <p:cTn id="157" dur="1" fill="hold">
                                          <p:stCondLst>
                                            <p:cond delay="0"/>
                                          </p:stCondLst>
                                        </p:cTn>
                                        <p:tgtEl>
                                          <p:spTgt spid="39944"/>
                                        </p:tgtEl>
                                        <p:attrNameLst>
                                          <p:attrName>style.visibility</p:attrName>
                                        </p:attrNameLst>
                                      </p:cBhvr>
                                      <p:to>
                                        <p:strVal val="visible"/>
                                      </p:to>
                                    </p:set>
                                    <p:anim calcmode="lin" valueType="num">
                                      <p:cBhvr>
                                        <p:cTn id="158" dur="500" fill="hold"/>
                                        <p:tgtEl>
                                          <p:spTgt spid="39944"/>
                                        </p:tgtEl>
                                        <p:attrNameLst>
                                          <p:attrName>ppt_x</p:attrName>
                                        </p:attrNameLst>
                                      </p:cBhvr>
                                      <p:tavLst>
                                        <p:tav tm="0">
                                          <p:val>
                                            <p:strVal val="#ppt_x"/>
                                          </p:val>
                                        </p:tav>
                                        <p:tav tm="100000">
                                          <p:val>
                                            <p:strVal val="#ppt_x"/>
                                          </p:val>
                                        </p:tav>
                                      </p:tavLst>
                                    </p:anim>
                                    <p:anim calcmode="lin" valueType="num">
                                      <p:cBhvr>
                                        <p:cTn id="159" dur="500" fill="hold"/>
                                        <p:tgtEl>
                                          <p:spTgt spid="39944"/>
                                        </p:tgtEl>
                                        <p:attrNameLst>
                                          <p:attrName>ppt_y</p:attrName>
                                        </p:attrNameLst>
                                      </p:cBhvr>
                                      <p:tavLst>
                                        <p:tav tm="0">
                                          <p:val>
                                            <p:strVal val="#ppt_y+#ppt_h/2"/>
                                          </p:val>
                                        </p:tav>
                                        <p:tav tm="100000">
                                          <p:val>
                                            <p:strVal val="#ppt_y"/>
                                          </p:val>
                                        </p:tav>
                                      </p:tavLst>
                                    </p:anim>
                                    <p:anim calcmode="lin" valueType="num">
                                      <p:cBhvr>
                                        <p:cTn id="160" dur="500" fill="hold"/>
                                        <p:tgtEl>
                                          <p:spTgt spid="39944"/>
                                        </p:tgtEl>
                                        <p:attrNameLst>
                                          <p:attrName>ppt_w</p:attrName>
                                        </p:attrNameLst>
                                      </p:cBhvr>
                                      <p:tavLst>
                                        <p:tav tm="0">
                                          <p:val>
                                            <p:strVal val="#ppt_w"/>
                                          </p:val>
                                        </p:tav>
                                        <p:tav tm="100000">
                                          <p:val>
                                            <p:strVal val="#ppt_w"/>
                                          </p:val>
                                        </p:tav>
                                      </p:tavLst>
                                    </p:anim>
                                    <p:anim calcmode="lin" valueType="num">
                                      <p:cBhvr>
                                        <p:cTn id="161" dur="500" fill="hold"/>
                                        <p:tgtEl>
                                          <p:spTgt spid="39944"/>
                                        </p:tgtEl>
                                        <p:attrNameLst>
                                          <p:attrName>ppt_h</p:attrName>
                                        </p:attrNameLst>
                                      </p:cBhvr>
                                      <p:tavLst>
                                        <p:tav tm="0">
                                          <p:val>
                                            <p:fltVal val="0"/>
                                          </p:val>
                                        </p:tav>
                                        <p:tav tm="100000">
                                          <p:val>
                                            <p:strVal val="#ppt_h"/>
                                          </p:val>
                                        </p:tav>
                                      </p:tavLst>
                                    </p:anim>
                                  </p:childTnLst>
                                </p:cTn>
                              </p:par>
                            </p:childTnLst>
                          </p:cTn>
                        </p:par>
                        <p:par>
                          <p:cTn id="162" fill="hold" nodeType="afterGroup">
                            <p:stCondLst>
                              <p:cond delay="500"/>
                            </p:stCondLst>
                            <p:childTnLst>
                              <p:par>
                                <p:cTn id="163" presetID="2" presetClass="entr" presetSubtype="8" fill="hold" grpId="0" nodeType="afterEffect">
                                  <p:stCondLst>
                                    <p:cond delay="0"/>
                                  </p:stCondLst>
                                  <p:childTnLst>
                                    <p:set>
                                      <p:cBhvr>
                                        <p:cTn id="164" dur="1" fill="hold">
                                          <p:stCondLst>
                                            <p:cond delay="0"/>
                                          </p:stCondLst>
                                        </p:cTn>
                                        <p:tgtEl>
                                          <p:spTgt spid="39986"/>
                                        </p:tgtEl>
                                        <p:attrNameLst>
                                          <p:attrName>style.visibility</p:attrName>
                                        </p:attrNameLst>
                                      </p:cBhvr>
                                      <p:to>
                                        <p:strVal val="visible"/>
                                      </p:to>
                                    </p:set>
                                    <p:anim calcmode="lin" valueType="num">
                                      <p:cBhvr additive="base">
                                        <p:cTn id="165" dur="500" fill="hold"/>
                                        <p:tgtEl>
                                          <p:spTgt spid="39986"/>
                                        </p:tgtEl>
                                        <p:attrNameLst>
                                          <p:attrName>ppt_x</p:attrName>
                                        </p:attrNameLst>
                                      </p:cBhvr>
                                      <p:tavLst>
                                        <p:tav tm="0">
                                          <p:val>
                                            <p:strVal val="0-#ppt_w/2"/>
                                          </p:val>
                                        </p:tav>
                                        <p:tav tm="100000">
                                          <p:val>
                                            <p:strVal val="#ppt_x"/>
                                          </p:val>
                                        </p:tav>
                                      </p:tavLst>
                                    </p:anim>
                                    <p:anim calcmode="lin" valueType="num">
                                      <p:cBhvr additive="base">
                                        <p:cTn id="166" dur="500" fill="hold"/>
                                        <p:tgtEl>
                                          <p:spTgt spid="39986"/>
                                        </p:tgtEl>
                                        <p:attrNameLst>
                                          <p:attrName>ppt_y</p:attrName>
                                        </p:attrNameLst>
                                      </p:cBhvr>
                                      <p:tavLst>
                                        <p:tav tm="0">
                                          <p:val>
                                            <p:strVal val="#ppt_y"/>
                                          </p:val>
                                        </p:tav>
                                        <p:tav tm="100000">
                                          <p:val>
                                            <p:strVal val="#ppt_y"/>
                                          </p:val>
                                        </p:tav>
                                      </p:tavLst>
                                    </p:anim>
                                  </p:childTnLst>
                                </p:cTn>
                              </p:par>
                            </p:childTnLst>
                          </p:cTn>
                        </p:par>
                        <p:par>
                          <p:cTn id="167" fill="hold" nodeType="afterGroup">
                            <p:stCondLst>
                              <p:cond delay="1000"/>
                            </p:stCondLst>
                            <p:childTnLst>
                              <p:par>
                                <p:cTn id="168" presetID="17" presetClass="entr" presetSubtype="8" fill="hold" nodeType="afterEffect">
                                  <p:stCondLst>
                                    <p:cond delay="0"/>
                                  </p:stCondLst>
                                  <p:childTnLst>
                                    <p:set>
                                      <p:cBhvr>
                                        <p:cTn id="169" dur="1" fill="hold">
                                          <p:stCondLst>
                                            <p:cond delay="0"/>
                                          </p:stCondLst>
                                        </p:cTn>
                                        <p:tgtEl>
                                          <p:spTgt spid="39987"/>
                                        </p:tgtEl>
                                        <p:attrNameLst>
                                          <p:attrName>style.visibility</p:attrName>
                                        </p:attrNameLst>
                                      </p:cBhvr>
                                      <p:to>
                                        <p:strVal val="visible"/>
                                      </p:to>
                                    </p:set>
                                    <p:anim calcmode="lin" valueType="num">
                                      <p:cBhvr>
                                        <p:cTn id="170" dur="500" fill="hold"/>
                                        <p:tgtEl>
                                          <p:spTgt spid="39987"/>
                                        </p:tgtEl>
                                        <p:attrNameLst>
                                          <p:attrName>ppt_x</p:attrName>
                                        </p:attrNameLst>
                                      </p:cBhvr>
                                      <p:tavLst>
                                        <p:tav tm="0">
                                          <p:val>
                                            <p:strVal val="#ppt_x-#ppt_w/2"/>
                                          </p:val>
                                        </p:tav>
                                        <p:tav tm="100000">
                                          <p:val>
                                            <p:strVal val="#ppt_x"/>
                                          </p:val>
                                        </p:tav>
                                      </p:tavLst>
                                    </p:anim>
                                    <p:anim calcmode="lin" valueType="num">
                                      <p:cBhvr>
                                        <p:cTn id="171" dur="500" fill="hold"/>
                                        <p:tgtEl>
                                          <p:spTgt spid="39987"/>
                                        </p:tgtEl>
                                        <p:attrNameLst>
                                          <p:attrName>ppt_y</p:attrName>
                                        </p:attrNameLst>
                                      </p:cBhvr>
                                      <p:tavLst>
                                        <p:tav tm="0">
                                          <p:val>
                                            <p:strVal val="#ppt_y"/>
                                          </p:val>
                                        </p:tav>
                                        <p:tav tm="100000">
                                          <p:val>
                                            <p:strVal val="#ppt_y"/>
                                          </p:val>
                                        </p:tav>
                                      </p:tavLst>
                                    </p:anim>
                                    <p:anim calcmode="lin" valueType="num">
                                      <p:cBhvr>
                                        <p:cTn id="172" dur="500" fill="hold"/>
                                        <p:tgtEl>
                                          <p:spTgt spid="39987"/>
                                        </p:tgtEl>
                                        <p:attrNameLst>
                                          <p:attrName>ppt_w</p:attrName>
                                        </p:attrNameLst>
                                      </p:cBhvr>
                                      <p:tavLst>
                                        <p:tav tm="0">
                                          <p:val>
                                            <p:fltVal val="0"/>
                                          </p:val>
                                        </p:tav>
                                        <p:tav tm="100000">
                                          <p:val>
                                            <p:strVal val="#ppt_w"/>
                                          </p:val>
                                        </p:tav>
                                      </p:tavLst>
                                    </p:anim>
                                    <p:anim calcmode="lin" valueType="num">
                                      <p:cBhvr>
                                        <p:cTn id="173" dur="500" fill="hold"/>
                                        <p:tgtEl>
                                          <p:spTgt spid="39987"/>
                                        </p:tgtEl>
                                        <p:attrNameLst>
                                          <p:attrName>ppt_h</p:attrName>
                                        </p:attrNameLst>
                                      </p:cBhvr>
                                      <p:tavLst>
                                        <p:tav tm="0">
                                          <p:val>
                                            <p:strVal val="#ppt_h"/>
                                          </p:val>
                                        </p:tav>
                                        <p:tav tm="100000">
                                          <p:val>
                                            <p:strVal val="#ppt_h"/>
                                          </p:val>
                                        </p:tav>
                                      </p:tavLst>
                                    </p:anim>
                                  </p:childTnLst>
                                </p:cTn>
                              </p:par>
                            </p:childTnLst>
                          </p:cTn>
                        </p:par>
                        <p:par>
                          <p:cTn id="174" fill="hold" nodeType="afterGroup">
                            <p:stCondLst>
                              <p:cond delay="1500"/>
                            </p:stCondLst>
                            <p:childTnLst>
                              <p:par>
                                <p:cTn id="175" presetID="17" presetClass="entr" presetSubtype="8" fill="hold" grpId="0" nodeType="afterEffect">
                                  <p:stCondLst>
                                    <p:cond delay="0"/>
                                  </p:stCondLst>
                                  <p:childTnLst>
                                    <p:set>
                                      <p:cBhvr>
                                        <p:cTn id="176" dur="1" fill="hold">
                                          <p:stCondLst>
                                            <p:cond delay="0"/>
                                          </p:stCondLst>
                                        </p:cTn>
                                        <p:tgtEl>
                                          <p:spTgt spid="39988"/>
                                        </p:tgtEl>
                                        <p:attrNameLst>
                                          <p:attrName>style.visibility</p:attrName>
                                        </p:attrNameLst>
                                      </p:cBhvr>
                                      <p:to>
                                        <p:strVal val="visible"/>
                                      </p:to>
                                    </p:set>
                                    <p:anim calcmode="lin" valueType="num">
                                      <p:cBhvr>
                                        <p:cTn id="177" dur="500" fill="hold"/>
                                        <p:tgtEl>
                                          <p:spTgt spid="39988"/>
                                        </p:tgtEl>
                                        <p:attrNameLst>
                                          <p:attrName>ppt_x</p:attrName>
                                        </p:attrNameLst>
                                      </p:cBhvr>
                                      <p:tavLst>
                                        <p:tav tm="0">
                                          <p:val>
                                            <p:strVal val="#ppt_x-#ppt_w/2"/>
                                          </p:val>
                                        </p:tav>
                                        <p:tav tm="100000">
                                          <p:val>
                                            <p:strVal val="#ppt_x"/>
                                          </p:val>
                                        </p:tav>
                                      </p:tavLst>
                                    </p:anim>
                                    <p:anim calcmode="lin" valueType="num">
                                      <p:cBhvr>
                                        <p:cTn id="178" dur="500" fill="hold"/>
                                        <p:tgtEl>
                                          <p:spTgt spid="39988"/>
                                        </p:tgtEl>
                                        <p:attrNameLst>
                                          <p:attrName>ppt_y</p:attrName>
                                        </p:attrNameLst>
                                      </p:cBhvr>
                                      <p:tavLst>
                                        <p:tav tm="0">
                                          <p:val>
                                            <p:strVal val="#ppt_y"/>
                                          </p:val>
                                        </p:tav>
                                        <p:tav tm="100000">
                                          <p:val>
                                            <p:strVal val="#ppt_y"/>
                                          </p:val>
                                        </p:tav>
                                      </p:tavLst>
                                    </p:anim>
                                    <p:anim calcmode="lin" valueType="num">
                                      <p:cBhvr>
                                        <p:cTn id="179" dur="500" fill="hold"/>
                                        <p:tgtEl>
                                          <p:spTgt spid="39988"/>
                                        </p:tgtEl>
                                        <p:attrNameLst>
                                          <p:attrName>ppt_w</p:attrName>
                                        </p:attrNameLst>
                                      </p:cBhvr>
                                      <p:tavLst>
                                        <p:tav tm="0">
                                          <p:val>
                                            <p:fltVal val="0"/>
                                          </p:val>
                                        </p:tav>
                                        <p:tav tm="100000">
                                          <p:val>
                                            <p:strVal val="#ppt_w"/>
                                          </p:val>
                                        </p:tav>
                                      </p:tavLst>
                                    </p:anim>
                                    <p:anim calcmode="lin" valueType="num">
                                      <p:cBhvr>
                                        <p:cTn id="180" dur="500" fill="hold"/>
                                        <p:tgtEl>
                                          <p:spTgt spid="39988"/>
                                        </p:tgtEl>
                                        <p:attrNameLst>
                                          <p:attrName>ppt_h</p:attrName>
                                        </p:attrNameLst>
                                      </p:cBhvr>
                                      <p:tavLst>
                                        <p:tav tm="0">
                                          <p:val>
                                            <p:strVal val="#ppt_h"/>
                                          </p:val>
                                        </p:tav>
                                        <p:tav tm="100000">
                                          <p:val>
                                            <p:strVal val="#ppt_h"/>
                                          </p:val>
                                        </p:tav>
                                      </p:tavLst>
                                    </p:anim>
                                  </p:childTnLst>
                                </p:cTn>
                              </p:par>
                            </p:childTnLst>
                          </p:cTn>
                        </p:par>
                        <p:par>
                          <p:cTn id="181" fill="hold" nodeType="afterGroup">
                            <p:stCondLst>
                              <p:cond delay="2000"/>
                            </p:stCondLst>
                            <p:childTnLst>
                              <p:par>
                                <p:cTn id="182" presetID="17" presetClass="entr" presetSubtype="1" fill="hold" nodeType="afterEffect">
                                  <p:stCondLst>
                                    <p:cond delay="0"/>
                                  </p:stCondLst>
                                  <p:childTnLst>
                                    <p:set>
                                      <p:cBhvr>
                                        <p:cTn id="183" dur="1" fill="hold">
                                          <p:stCondLst>
                                            <p:cond delay="0"/>
                                          </p:stCondLst>
                                        </p:cTn>
                                        <p:tgtEl>
                                          <p:spTgt spid="39994"/>
                                        </p:tgtEl>
                                        <p:attrNameLst>
                                          <p:attrName>style.visibility</p:attrName>
                                        </p:attrNameLst>
                                      </p:cBhvr>
                                      <p:to>
                                        <p:strVal val="visible"/>
                                      </p:to>
                                    </p:set>
                                    <p:anim calcmode="lin" valueType="num">
                                      <p:cBhvr>
                                        <p:cTn id="184" dur="500" fill="hold"/>
                                        <p:tgtEl>
                                          <p:spTgt spid="39994"/>
                                        </p:tgtEl>
                                        <p:attrNameLst>
                                          <p:attrName>ppt_x</p:attrName>
                                        </p:attrNameLst>
                                      </p:cBhvr>
                                      <p:tavLst>
                                        <p:tav tm="0">
                                          <p:val>
                                            <p:strVal val="#ppt_x"/>
                                          </p:val>
                                        </p:tav>
                                        <p:tav tm="100000">
                                          <p:val>
                                            <p:strVal val="#ppt_x"/>
                                          </p:val>
                                        </p:tav>
                                      </p:tavLst>
                                    </p:anim>
                                    <p:anim calcmode="lin" valueType="num">
                                      <p:cBhvr>
                                        <p:cTn id="185" dur="500" fill="hold"/>
                                        <p:tgtEl>
                                          <p:spTgt spid="39994"/>
                                        </p:tgtEl>
                                        <p:attrNameLst>
                                          <p:attrName>ppt_y</p:attrName>
                                        </p:attrNameLst>
                                      </p:cBhvr>
                                      <p:tavLst>
                                        <p:tav tm="0">
                                          <p:val>
                                            <p:strVal val="#ppt_y-#ppt_h/2"/>
                                          </p:val>
                                        </p:tav>
                                        <p:tav tm="100000">
                                          <p:val>
                                            <p:strVal val="#ppt_y"/>
                                          </p:val>
                                        </p:tav>
                                      </p:tavLst>
                                    </p:anim>
                                    <p:anim calcmode="lin" valueType="num">
                                      <p:cBhvr>
                                        <p:cTn id="186" dur="500" fill="hold"/>
                                        <p:tgtEl>
                                          <p:spTgt spid="39994"/>
                                        </p:tgtEl>
                                        <p:attrNameLst>
                                          <p:attrName>ppt_w</p:attrName>
                                        </p:attrNameLst>
                                      </p:cBhvr>
                                      <p:tavLst>
                                        <p:tav tm="0">
                                          <p:val>
                                            <p:strVal val="#ppt_w"/>
                                          </p:val>
                                        </p:tav>
                                        <p:tav tm="100000">
                                          <p:val>
                                            <p:strVal val="#ppt_w"/>
                                          </p:val>
                                        </p:tav>
                                      </p:tavLst>
                                    </p:anim>
                                    <p:anim calcmode="lin" valueType="num">
                                      <p:cBhvr>
                                        <p:cTn id="187" dur="500" fill="hold"/>
                                        <p:tgtEl>
                                          <p:spTgt spid="39994"/>
                                        </p:tgtEl>
                                        <p:attrNameLst>
                                          <p:attrName>ppt_h</p:attrName>
                                        </p:attrNameLst>
                                      </p:cBhvr>
                                      <p:tavLst>
                                        <p:tav tm="0">
                                          <p:val>
                                            <p:fltVal val="0"/>
                                          </p:val>
                                        </p:tav>
                                        <p:tav tm="100000">
                                          <p:val>
                                            <p:strVal val="#ppt_h"/>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7" presetClass="entr" presetSubtype="4" fill="hold" grpId="0" nodeType="clickEffect">
                                  <p:stCondLst>
                                    <p:cond delay="0"/>
                                  </p:stCondLst>
                                  <p:childTnLst>
                                    <p:set>
                                      <p:cBhvr>
                                        <p:cTn id="191" dur="1" fill="hold">
                                          <p:stCondLst>
                                            <p:cond delay="0"/>
                                          </p:stCondLst>
                                        </p:cTn>
                                        <p:tgtEl>
                                          <p:spTgt spid="39945"/>
                                        </p:tgtEl>
                                        <p:attrNameLst>
                                          <p:attrName>style.visibility</p:attrName>
                                        </p:attrNameLst>
                                      </p:cBhvr>
                                      <p:to>
                                        <p:strVal val="visible"/>
                                      </p:to>
                                    </p:set>
                                    <p:anim calcmode="lin" valueType="num">
                                      <p:cBhvr>
                                        <p:cTn id="192" dur="500" fill="hold"/>
                                        <p:tgtEl>
                                          <p:spTgt spid="39945"/>
                                        </p:tgtEl>
                                        <p:attrNameLst>
                                          <p:attrName>ppt_x</p:attrName>
                                        </p:attrNameLst>
                                      </p:cBhvr>
                                      <p:tavLst>
                                        <p:tav tm="0">
                                          <p:val>
                                            <p:strVal val="#ppt_x"/>
                                          </p:val>
                                        </p:tav>
                                        <p:tav tm="100000">
                                          <p:val>
                                            <p:strVal val="#ppt_x"/>
                                          </p:val>
                                        </p:tav>
                                      </p:tavLst>
                                    </p:anim>
                                    <p:anim calcmode="lin" valueType="num">
                                      <p:cBhvr>
                                        <p:cTn id="193" dur="500" fill="hold"/>
                                        <p:tgtEl>
                                          <p:spTgt spid="39945"/>
                                        </p:tgtEl>
                                        <p:attrNameLst>
                                          <p:attrName>ppt_y</p:attrName>
                                        </p:attrNameLst>
                                      </p:cBhvr>
                                      <p:tavLst>
                                        <p:tav tm="0">
                                          <p:val>
                                            <p:strVal val="#ppt_y+#ppt_h/2"/>
                                          </p:val>
                                        </p:tav>
                                        <p:tav tm="100000">
                                          <p:val>
                                            <p:strVal val="#ppt_y"/>
                                          </p:val>
                                        </p:tav>
                                      </p:tavLst>
                                    </p:anim>
                                    <p:anim calcmode="lin" valueType="num">
                                      <p:cBhvr>
                                        <p:cTn id="194" dur="500" fill="hold"/>
                                        <p:tgtEl>
                                          <p:spTgt spid="39945"/>
                                        </p:tgtEl>
                                        <p:attrNameLst>
                                          <p:attrName>ppt_w</p:attrName>
                                        </p:attrNameLst>
                                      </p:cBhvr>
                                      <p:tavLst>
                                        <p:tav tm="0">
                                          <p:val>
                                            <p:strVal val="#ppt_w"/>
                                          </p:val>
                                        </p:tav>
                                        <p:tav tm="100000">
                                          <p:val>
                                            <p:strVal val="#ppt_w"/>
                                          </p:val>
                                        </p:tav>
                                      </p:tavLst>
                                    </p:anim>
                                    <p:anim calcmode="lin" valueType="num">
                                      <p:cBhvr>
                                        <p:cTn id="195" dur="500" fill="hold"/>
                                        <p:tgtEl>
                                          <p:spTgt spid="39945"/>
                                        </p:tgtEl>
                                        <p:attrNameLst>
                                          <p:attrName>ppt_h</p:attrName>
                                        </p:attrNameLst>
                                      </p:cBhvr>
                                      <p:tavLst>
                                        <p:tav tm="0">
                                          <p:val>
                                            <p:fltVal val="0"/>
                                          </p:val>
                                        </p:tav>
                                        <p:tav tm="100000">
                                          <p:val>
                                            <p:strVal val="#ppt_h"/>
                                          </p:val>
                                        </p:tav>
                                      </p:tavLst>
                                    </p:anim>
                                  </p:childTnLst>
                                </p:cTn>
                              </p:par>
                            </p:childTnLst>
                          </p:cTn>
                        </p:par>
                        <p:par>
                          <p:cTn id="196" fill="hold" nodeType="afterGroup">
                            <p:stCondLst>
                              <p:cond delay="500"/>
                            </p:stCondLst>
                            <p:childTnLst>
                              <p:par>
                                <p:cTn id="197" presetID="2" presetClass="entr" presetSubtype="8" fill="hold" grpId="0" nodeType="afterEffect">
                                  <p:stCondLst>
                                    <p:cond delay="0"/>
                                  </p:stCondLst>
                                  <p:childTnLst>
                                    <p:set>
                                      <p:cBhvr>
                                        <p:cTn id="198" dur="1" fill="hold">
                                          <p:stCondLst>
                                            <p:cond delay="0"/>
                                          </p:stCondLst>
                                        </p:cTn>
                                        <p:tgtEl>
                                          <p:spTgt spid="39976"/>
                                        </p:tgtEl>
                                        <p:attrNameLst>
                                          <p:attrName>style.visibility</p:attrName>
                                        </p:attrNameLst>
                                      </p:cBhvr>
                                      <p:to>
                                        <p:strVal val="visible"/>
                                      </p:to>
                                    </p:set>
                                    <p:anim calcmode="lin" valueType="num">
                                      <p:cBhvr additive="base">
                                        <p:cTn id="199" dur="500" fill="hold"/>
                                        <p:tgtEl>
                                          <p:spTgt spid="39976"/>
                                        </p:tgtEl>
                                        <p:attrNameLst>
                                          <p:attrName>ppt_x</p:attrName>
                                        </p:attrNameLst>
                                      </p:cBhvr>
                                      <p:tavLst>
                                        <p:tav tm="0">
                                          <p:val>
                                            <p:strVal val="0-#ppt_w/2"/>
                                          </p:val>
                                        </p:tav>
                                        <p:tav tm="100000">
                                          <p:val>
                                            <p:strVal val="#ppt_x"/>
                                          </p:val>
                                        </p:tav>
                                      </p:tavLst>
                                    </p:anim>
                                    <p:anim calcmode="lin" valueType="num">
                                      <p:cBhvr additive="base">
                                        <p:cTn id="200" dur="500" fill="hold"/>
                                        <p:tgtEl>
                                          <p:spTgt spid="39976"/>
                                        </p:tgtEl>
                                        <p:attrNameLst>
                                          <p:attrName>ppt_y</p:attrName>
                                        </p:attrNameLst>
                                      </p:cBhvr>
                                      <p:tavLst>
                                        <p:tav tm="0">
                                          <p:val>
                                            <p:strVal val="#ppt_y"/>
                                          </p:val>
                                        </p:tav>
                                        <p:tav tm="100000">
                                          <p:val>
                                            <p:strVal val="#ppt_y"/>
                                          </p:val>
                                        </p:tav>
                                      </p:tavLst>
                                    </p:anim>
                                  </p:childTnLst>
                                </p:cTn>
                              </p:par>
                            </p:childTnLst>
                          </p:cTn>
                        </p:par>
                        <p:par>
                          <p:cTn id="201" fill="hold" nodeType="afterGroup">
                            <p:stCondLst>
                              <p:cond delay="1000"/>
                            </p:stCondLst>
                            <p:childTnLst>
                              <p:par>
                                <p:cTn id="202" presetID="1" presetClass="entr" presetSubtype="0" fill="hold" grpId="0" nodeType="afterEffect">
                                  <p:stCondLst>
                                    <p:cond delay="0"/>
                                  </p:stCondLst>
                                  <p:childTnLst>
                                    <p:set>
                                      <p:cBhvr>
                                        <p:cTn id="203" dur="1" fill="hold">
                                          <p:stCondLst>
                                            <p:cond delay="499"/>
                                          </p:stCondLst>
                                        </p:cTn>
                                        <p:tgtEl>
                                          <p:spTgt spid="39977"/>
                                        </p:tgtEl>
                                        <p:attrNameLst>
                                          <p:attrName>style.visibility</p:attrName>
                                        </p:attrNameLst>
                                      </p:cBhvr>
                                      <p:to>
                                        <p:strVal val="visible"/>
                                      </p:to>
                                    </p:se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1" presetClass="entr" presetSubtype="0" fill="hold" grpId="0" nodeType="clickEffect">
                                  <p:stCondLst>
                                    <p:cond delay="0"/>
                                  </p:stCondLst>
                                  <p:childTnLst>
                                    <p:set>
                                      <p:cBhvr>
                                        <p:cTn id="207" dur="1" fill="hold">
                                          <p:stCondLst>
                                            <p:cond delay="499"/>
                                          </p:stCondLst>
                                        </p:cTn>
                                        <p:tgtEl>
                                          <p:spTgt spid="40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9940" grpId="0" animBg="1"/>
      <p:bldP spid="39941" grpId="0" animBg="1"/>
      <p:bldP spid="39942" grpId="0" animBg="1"/>
      <p:bldP spid="39943" grpId="0" animBg="1"/>
      <p:bldP spid="39944" grpId="0" animBg="1"/>
      <p:bldP spid="39945" grpId="0" animBg="1"/>
      <p:bldP spid="39971" grpId="0" autoUpdateAnimBg="0"/>
      <p:bldP spid="39972" grpId="0" autoUpdateAnimBg="0"/>
      <p:bldP spid="39973" grpId="0" autoUpdateAnimBg="0"/>
      <p:bldP spid="39974" grpId="0" autoUpdateAnimBg="0"/>
      <p:bldP spid="39975" grpId="0" autoUpdateAnimBg="0"/>
      <p:bldP spid="39976" grpId="0" autoUpdateAnimBg="0"/>
      <p:bldP spid="39977" grpId="0" autoUpdateAnimBg="0"/>
      <p:bldP spid="39979" grpId="0" autoUpdateAnimBg="0"/>
      <p:bldP spid="39981" grpId="0" autoUpdateAnimBg="0"/>
      <p:bldP spid="39983" grpId="0" autoUpdateAnimBg="0"/>
      <p:bldP spid="39984" grpId="0" autoUpdateAnimBg="0"/>
      <p:bldP spid="39985" grpId="0" autoUpdateAnimBg="0"/>
      <p:bldP spid="39986" grpId="0" autoUpdateAnimBg="0"/>
      <p:bldP spid="39988" grpId="0" autoUpdateAnimBg="0"/>
      <p:bldP spid="39989" grpId="0" autoUpdateAnimBg="0"/>
      <p:bldP spid="39991" grpId="0" autoUpdateAnimBg="0"/>
      <p:bldP spid="39992" grpId="0" animBg="1"/>
      <p:bldP spid="39998" grpId="0" autoUpdateAnimBg="0"/>
      <p:bldP spid="40004"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a:extLst>
              <a:ext uri="{FF2B5EF4-FFF2-40B4-BE49-F238E27FC236}">
                <a16:creationId xmlns:a16="http://schemas.microsoft.com/office/drawing/2014/main" id="{D0C8FEC7-78BB-BA44-8F1F-10A516C49E68}"/>
              </a:ext>
            </a:extLst>
          </p:cNvPr>
          <p:cNvSpPr>
            <a:spLocks noChangeArrowheads="1"/>
          </p:cNvSpPr>
          <p:nvPr/>
        </p:nvSpPr>
        <p:spPr bwMode="auto">
          <a:xfrm>
            <a:off x="1066800" y="152400"/>
            <a:ext cx="7162800" cy="762000"/>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rgbClr val="FF0000"/>
                </a:solidFill>
              </a:rPr>
              <a:t>The Melting of Quarks and Gluons</a:t>
            </a:r>
            <a:br>
              <a:rPr lang="en-US" altLang="zh-CN" b="1">
                <a:solidFill>
                  <a:srgbClr val="FF0000"/>
                </a:solidFill>
              </a:rPr>
            </a:br>
            <a:r>
              <a:rPr lang="en-US" altLang="zh-CN" b="1">
                <a:solidFill>
                  <a:srgbClr val="FF0000"/>
                </a:solidFill>
              </a:rPr>
              <a:t>-- Quark-Gluon Plasma --</a:t>
            </a:r>
          </a:p>
        </p:txBody>
      </p:sp>
      <p:sp>
        <p:nvSpPr>
          <p:cNvPr id="43010" name="Text Box 4">
            <a:extLst>
              <a:ext uri="{FF2B5EF4-FFF2-40B4-BE49-F238E27FC236}">
                <a16:creationId xmlns:a16="http://schemas.microsoft.com/office/drawing/2014/main" id="{D23A9BAD-8DB5-A945-A19F-3E6355B5C5C0}"/>
              </a:ext>
            </a:extLst>
          </p:cNvPr>
          <p:cNvSpPr txBox="1">
            <a:spLocks noChangeArrowheads="1"/>
          </p:cNvSpPr>
          <p:nvPr/>
        </p:nvSpPr>
        <p:spPr bwMode="auto">
          <a:xfrm>
            <a:off x="762000" y="1295400"/>
            <a:ext cx="724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Matter Compression:		Vacuum Heating:</a:t>
            </a:r>
          </a:p>
        </p:txBody>
      </p:sp>
      <p:grpSp>
        <p:nvGrpSpPr>
          <p:cNvPr id="43011" name="Group 5">
            <a:extLst>
              <a:ext uri="{FF2B5EF4-FFF2-40B4-BE49-F238E27FC236}">
                <a16:creationId xmlns:a16="http://schemas.microsoft.com/office/drawing/2014/main" id="{A13711C6-74A8-4C42-8DDE-A449202EC675}"/>
              </a:ext>
            </a:extLst>
          </p:cNvPr>
          <p:cNvGrpSpPr>
            <a:grpSpLocks/>
          </p:cNvGrpSpPr>
          <p:nvPr/>
        </p:nvGrpSpPr>
        <p:grpSpPr bwMode="auto">
          <a:xfrm>
            <a:off x="609600" y="1905000"/>
            <a:ext cx="685800" cy="1676400"/>
            <a:chOff x="528" y="1440"/>
            <a:chExt cx="432" cy="1056"/>
          </a:xfrm>
        </p:grpSpPr>
        <p:sp>
          <p:nvSpPr>
            <p:cNvPr id="43721" name="Oval 6">
              <a:extLst>
                <a:ext uri="{FF2B5EF4-FFF2-40B4-BE49-F238E27FC236}">
                  <a16:creationId xmlns:a16="http://schemas.microsoft.com/office/drawing/2014/main" id="{FD09EEF0-6C2A-E44A-BDFF-45BC70882CA3}"/>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2" name="Oval 7">
              <a:extLst>
                <a:ext uri="{FF2B5EF4-FFF2-40B4-BE49-F238E27FC236}">
                  <a16:creationId xmlns:a16="http://schemas.microsoft.com/office/drawing/2014/main" id="{644276D1-03BF-014B-9ED5-28ED380EF945}"/>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3" name="Oval 8">
              <a:extLst>
                <a:ext uri="{FF2B5EF4-FFF2-40B4-BE49-F238E27FC236}">
                  <a16:creationId xmlns:a16="http://schemas.microsoft.com/office/drawing/2014/main" id="{2453C069-2DD1-C348-AC29-E4566D1F2BE4}"/>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4" name="Oval 9">
              <a:extLst>
                <a:ext uri="{FF2B5EF4-FFF2-40B4-BE49-F238E27FC236}">
                  <a16:creationId xmlns:a16="http://schemas.microsoft.com/office/drawing/2014/main" id="{362A878C-9165-9B4B-9E98-ADA9CFA76F7E}"/>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5" name="Oval 10">
              <a:extLst>
                <a:ext uri="{FF2B5EF4-FFF2-40B4-BE49-F238E27FC236}">
                  <a16:creationId xmlns:a16="http://schemas.microsoft.com/office/drawing/2014/main" id="{760B8FFD-553A-4D4D-8BA1-9BDB06E583A0}"/>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726" name="Group 11">
              <a:extLst>
                <a:ext uri="{FF2B5EF4-FFF2-40B4-BE49-F238E27FC236}">
                  <a16:creationId xmlns:a16="http://schemas.microsoft.com/office/drawing/2014/main" id="{ED34844F-1B05-6146-88AA-FBEAFDD64B17}"/>
                </a:ext>
              </a:extLst>
            </p:cNvPr>
            <p:cNvGrpSpPr>
              <a:grpSpLocks/>
            </p:cNvGrpSpPr>
            <p:nvPr/>
          </p:nvGrpSpPr>
          <p:grpSpPr bwMode="auto">
            <a:xfrm>
              <a:off x="576" y="1728"/>
              <a:ext cx="144" cy="240"/>
              <a:chOff x="576" y="1728"/>
              <a:chExt cx="144" cy="240"/>
            </a:xfrm>
          </p:grpSpPr>
          <p:sp>
            <p:nvSpPr>
              <p:cNvPr id="43786" name="Oval 12">
                <a:extLst>
                  <a:ext uri="{FF2B5EF4-FFF2-40B4-BE49-F238E27FC236}">
                    <a16:creationId xmlns:a16="http://schemas.microsoft.com/office/drawing/2014/main" id="{1F6C277B-808F-8144-A2BF-97898189F33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7" name="Oval 13">
                <a:extLst>
                  <a:ext uri="{FF2B5EF4-FFF2-40B4-BE49-F238E27FC236}">
                    <a16:creationId xmlns:a16="http://schemas.microsoft.com/office/drawing/2014/main" id="{4F206F4E-7EE7-014F-A987-77CBF905611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8" name="Oval 14">
                <a:extLst>
                  <a:ext uri="{FF2B5EF4-FFF2-40B4-BE49-F238E27FC236}">
                    <a16:creationId xmlns:a16="http://schemas.microsoft.com/office/drawing/2014/main" id="{99D1EF6E-7D03-CC4A-946B-30FA410974D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9" name="Oval 15">
                <a:extLst>
                  <a:ext uri="{FF2B5EF4-FFF2-40B4-BE49-F238E27FC236}">
                    <a16:creationId xmlns:a16="http://schemas.microsoft.com/office/drawing/2014/main" id="{C208D8CC-0879-6849-A595-650A76542B9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727" name="Oval 16">
              <a:extLst>
                <a:ext uri="{FF2B5EF4-FFF2-40B4-BE49-F238E27FC236}">
                  <a16:creationId xmlns:a16="http://schemas.microsoft.com/office/drawing/2014/main" id="{E0B6F9EB-645B-6C4F-8232-7AD4A3A0516E}"/>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8" name="Oval 17">
              <a:extLst>
                <a:ext uri="{FF2B5EF4-FFF2-40B4-BE49-F238E27FC236}">
                  <a16:creationId xmlns:a16="http://schemas.microsoft.com/office/drawing/2014/main" id="{97DB5B4B-21C5-4249-A94A-A88EFEED4158}"/>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9" name="Oval 18">
              <a:extLst>
                <a:ext uri="{FF2B5EF4-FFF2-40B4-BE49-F238E27FC236}">
                  <a16:creationId xmlns:a16="http://schemas.microsoft.com/office/drawing/2014/main" id="{4522D97E-F54E-F44E-8086-B469BD227465}"/>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30" name="Oval 19">
              <a:extLst>
                <a:ext uri="{FF2B5EF4-FFF2-40B4-BE49-F238E27FC236}">
                  <a16:creationId xmlns:a16="http://schemas.microsoft.com/office/drawing/2014/main" id="{DCAD6A53-BF96-A345-B170-6B0B2F9BFB7C}"/>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731" name="Group 20">
              <a:extLst>
                <a:ext uri="{FF2B5EF4-FFF2-40B4-BE49-F238E27FC236}">
                  <a16:creationId xmlns:a16="http://schemas.microsoft.com/office/drawing/2014/main" id="{C691795B-859C-644B-A78E-489B355D9ED6}"/>
                </a:ext>
              </a:extLst>
            </p:cNvPr>
            <p:cNvGrpSpPr>
              <a:grpSpLocks/>
            </p:cNvGrpSpPr>
            <p:nvPr/>
          </p:nvGrpSpPr>
          <p:grpSpPr bwMode="auto">
            <a:xfrm>
              <a:off x="720" y="1920"/>
              <a:ext cx="144" cy="240"/>
              <a:chOff x="576" y="1728"/>
              <a:chExt cx="144" cy="240"/>
            </a:xfrm>
          </p:grpSpPr>
          <p:sp>
            <p:nvSpPr>
              <p:cNvPr id="43782" name="Oval 21">
                <a:extLst>
                  <a:ext uri="{FF2B5EF4-FFF2-40B4-BE49-F238E27FC236}">
                    <a16:creationId xmlns:a16="http://schemas.microsoft.com/office/drawing/2014/main" id="{30313FD0-3287-EF41-93F9-7938C90EFD5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3" name="Oval 22">
                <a:extLst>
                  <a:ext uri="{FF2B5EF4-FFF2-40B4-BE49-F238E27FC236}">
                    <a16:creationId xmlns:a16="http://schemas.microsoft.com/office/drawing/2014/main" id="{44FEED18-D2DB-7D4A-9165-DCC65C589C9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4" name="Oval 23">
                <a:extLst>
                  <a:ext uri="{FF2B5EF4-FFF2-40B4-BE49-F238E27FC236}">
                    <a16:creationId xmlns:a16="http://schemas.microsoft.com/office/drawing/2014/main" id="{9D4494A7-9601-524C-B104-F28C90BAE04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5" name="Oval 24">
                <a:extLst>
                  <a:ext uri="{FF2B5EF4-FFF2-40B4-BE49-F238E27FC236}">
                    <a16:creationId xmlns:a16="http://schemas.microsoft.com/office/drawing/2014/main" id="{BAA6798B-9092-E842-9F8B-83568403CF9D}"/>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2" name="Group 25">
              <a:extLst>
                <a:ext uri="{FF2B5EF4-FFF2-40B4-BE49-F238E27FC236}">
                  <a16:creationId xmlns:a16="http://schemas.microsoft.com/office/drawing/2014/main" id="{1CCDBA40-F6DC-4747-B4AA-24B14A59C0DD}"/>
                </a:ext>
              </a:extLst>
            </p:cNvPr>
            <p:cNvGrpSpPr>
              <a:grpSpLocks/>
            </p:cNvGrpSpPr>
            <p:nvPr/>
          </p:nvGrpSpPr>
          <p:grpSpPr bwMode="auto">
            <a:xfrm>
              <a:off x="576" y="1584"/>
              <a:ext cx="144" cy="240"/>
              <a:chOff x="576" y="1728"/>
              <a:chExt cx="144" cy="240"/>
            </a:xfrm>
          </p:grpSpPr>
          <p:sp>
            <p:nvSpPr>
              <p:cNvPr id="43778" name="Oval 26">
                <a:extLst>
                  <a:ext uri="{FF2B5EF4-FFF2-40B4-BE49-F238E27FC236}">
                    <a16:creationId xmlns:a16="http://schemas.microsoft.com/office/drawing/2014/main" id="{8D053219-3604-CB46-BB44-92332419E2F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9" name="Oval 27">
                <a:extLst>
                  <a:ext uri="{FF2B5EF4-FFF2-40B4-BE49-F238E27FC236}">
                    <a16:creationId xmlns:a16="http://schemas.microsoft.com/office/drawing/2014/main" id="{E1D57364-99E6-B544-9867-F7E0121BDDE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0" name="Oval 28">
                <a:extLst>
                  <a:ext uri="{FF2B5EF4-FFF2-40B4-BE49-F238E27FC236}">
                    <a16:creationId xmlns:a16="http://schemas.microsoft.com/office/drawing/2014/main" id="{F4A50B59-4654-5545-83D4-4F0C025FDF0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81" name="Oval 29">
                <a:extLst>
                  <a:ext uri="{FF2B5EF4-FFF2-40B4-BE49-F238E27FC236}">
                    <a16:creationId xmlns:a16="http://schemas.microsoft.com/office/drawing/2014/main" id="{9344F5C6-07C7-E047-AB1D-CC394EF67A4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3" name="Group 30">
              <a:extLst>
                <a:ext uri="{FF2B5EF4-FFF2-40B4-BE49-F238E27FC236}">
                  <a16:creationId xmlns:a16="http://schemas.microsoft.com/office/drawing/2014/main" id="{D19F27E4-EF09-0D4C-8086-CE91FAECF66B}"/>
                </a:ext>
              </a:extLst>
            </p:cNvPr>
            <p:cNvGrpSpPr>
              <a:grpSpLocks/>
            </p:cNvGrpSpPr>
            <p:nvPr/>
          </p:nvGrpSpPr>
          <p:grpSpPr bwMode="auto">
            <a:xfrm>
              <a:off x="768" y="2160"/>
              <a:ext cx="144" cy="240"/>
              <a:chOff x="576" y="1728"/>
              <a:chExt cx="144" cy="240"/>
            </a:xfrm>
          </p:grpSpPr>
          <p:sp>
            <p:nvSpPr>
              <p:cNvPr id="43774" name="Oval 31">
                <a:extLst>
                  <a:ext uri="{FF2B5EF4-FFF2-40B4-BE49-F238E27FC236}">
                    <a16:creationId xmlns:a16="http://schemas.microsoft.com/office/drawing/2014/main" id="{0B6B649A-B14F-224D-9951-75673FE272C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5" name="Oval 32">
                <a:extLst>
                  <a:ext uri="{FF2B5EF4-FFF2-40B4-BE49-F238E27FC236}">
                    <a16:creationId xmlns:a16="http://schemas.microsoft.com/office/drawing/2014/main" id="{863D83E9-EB46-D141-83D2-06B3FDF169C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6" name="Oval 33">
                <a:extLst>
                  <a:ext uri="{FF2B5EF4-FFF2-40B4-BE49-F238E27FC236}">
                    <a16:creationId xmlns:a16="http://schemas.microsoft.com/office/drawing/2014/main" id="{DB4085A0-8457-6A43-83AC-96A96441E4D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7" name="Oval 34">
                <a:extLst>
                  <a:ext uri="{FF2B5EF4-FFF2-40B4-BE49-F238E27FC236}">
                    <a16:creationId xmlns:a16="http://schemas.microsoft.com/office/drawing/2014/main" id="{7B52AB04-3B94-FF43-90B2-324A90B02D7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4" name="Group 35">
              <a:extLst>
                <a:ext uri="{FF2B5EF4-FFF2-40B4-BE49-F238E27FC236}">
                  <a16:creationId xmlns:a16="http://schemas.microsoft.com/office/drawing/2014/main" id="{363E02AF-1567-E04F-9EDC-605BDF1175A5}"/>
                </a:ext>
              </a:extLst>
            </p:cNvPr>
            <p:cNvGrpSpPr>
              <a:grpSpLocks/>
            </p:cNvGrpSpPr>
            <p:nvPr/>
          </p:nvGrpSpPr>
          <p:grpSpPr bwMode="auto">
            <a:xfrm>
              <a:off x="672" y="2160"/>
              <a:ext cx="144" cy="240"/>
              <a:chOff x="576" y="1728"/>
              <a:chExt cx="144" cy="240"/>
            </a:xfrm>
          </p:grpSpPr>
          <p:sp>
            <p:nvSpPr>
              <p:cNvPr id="43770" name="Oval 36">
                <a:extLst>
                  <a:ext uri="{FF2B5EF4-FFF2-40B4-BE49-F238E27FC236}">
                    <a16:creationId xmlns:a16="http://schemas.microsoft.com/office/drawing/2014/main" id="{14E66940-029A-C24D-9F9D-E6B2FD0951E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1" name="Oval 37">
                <a:extLst>
                  <a:ext uri="{FF2B5EF4-FFF2-40B4-BE49-F238E27FC236}">
                    <a16:creationId xmlns:a16="http://schemas.microsoft.com/office/drawing/2014/main" id="{CD4D65F7-1617-1449-962C-D4DDEF279B3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2" name="Oval 38">
                <a:extLst>
                  <a:ext uri="{FF2B5EF4-FFF2-40B4-BE49-F238E27FC236}">
                    <a16:creationId xmlns:a16="http://schemas.microsoft.com/office/drawing/2014/main" id="{6F18A81E-E7EF-1F4D-99B0-5F01E0C1A95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73" name="Oval 39">
                <a:extLst>
                  <a:ext uri="{FF2B5EF4-FFF2-40B4-BE49-F238E27FC236}">
                    <a16:creationId xmlns:a16="http://schemas.microsoft.com/office/drawing/2014/main" id="{E55B7418-DBE7-4242-896D-4D545F67863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5" name="Group 40">
              <a:extLst>
                <a:ext uri="{FF2B5EF4-FFF2-40B4-BE49-F238E27FC236}">
                  <a16:creationId xmlns:a16="http://schemas.microsoft.com/office/drawing/2014/main" id="{713C068A-C716-9449-B3D7-D551C28BF1C5}"/>
                </a:ext>
              </a:extLst>
            </p:cNvPr>
            <p:cNvGrpSpPr>
              <a:grpSpLocks/>
            </p:cNvGrpSpPr>
            <p:nvPr/>
          </p:nvGrpSpPr>
          <p:grpSpPr bwMode="auto">
            <a:xfrm>
              <a:off x="576" y="2016"/>
              <a:ext cx="144" cy="240"/>
              <a:chOff x="576" y="1728"/>
              <a:chExt cx="144" cy="240"/>
            </a:xfrm>
          </p:grpSpPr>
          <p:sp>
            <p:nvSpPr>
              <p:cNvPr id="43766" name="Oval 41">
                <a:extLst>
                  <a:ext uri="{FF2B5EF4-FFF2-40B4-BE49-F238E27FC236}">
                    <a16:creationId xmlns:a16="http://schemas.microsoft.com/office/drawing/2014/main" id="{3A95B5B0-131C-9841-98A9-DCA97B95244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7" name="Oval 42">
                <a:extLst>
                  <a:ext uri="{FF2B5EF4-FFF2-40B4-BE49-F238E27FC236}">
                    <a16:creationId xmlns:a16="http://schemas.microsoft.com/office/drawing/2014/main" id="{0F2766AF-25CF-5046-B958-3A6A0FEBC76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8" name="Oval 43">
                <a:extLst>
                  <a:ext uri="{FF2B5EF4-FFF2-40B4-BE49-F238E27FC236}">
                    <a16:creationId xmlns:a16="http://schemas.microsoft.com/office/drawing/2014/main" id="{969A48B4-F55B-BF44-B5AE-75F1424B5D2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9" name="Oval 44">
                <a:extLst>
                  <a:ext uri="{FF2B5EF4-FFF2-40B4-BE49-F238E27FC236}">
                    <a16:creationId xmlns:a16="http://schemas.microsoft.com/office/drawing/2014/main" id="{2D29C695-EFAD-2E4B-A454-0908120DCE4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6" name="Group 45">
              <a:extLst>
                <a:ext uri="{FF2B5EF4-FFF2-40B4-BE49-F238E27FC236}">
                  <a16:creationId xmlns:a16="http://schemas.microsoft.com/office/drawing/2014/main" id="{50354021-8920-2940-8610-96B7AD205E8A}"/>
                </a:ext>
              </a:extLst>
            </p:cNvPr>
            <p:cNvGrpSpPr>
              <a:grpSpLocks/>
            </p:cNvGrpSpPr>
            <p:nvPr/>
          </p:nvGrpSpPr>
          <p:grpSpPr bwMode="auto">
            <a:xfrm>
              <a:off x="768" y="1584"/>
              <a:ext cx="144" cy="240"/>
              <a:chOff x="576" y="1728"/>
              <a:chExt cx="144" cy="240"/>
            </a:xfrm>
          </p:grpSpPr>
          <p:sp>
            <p:nvSpPr>
              <p:cNvPr id="43762" name="Oval 46">
                <a:extLst>
                  <a:ext uri="{FF2B5EF4-FFF2-40B4-BE49-F238E27FC236}">
                    <a16:creationId xmlns:a16="http://schemas.microsoft.com/office/drawing/2014/main" id="{EEA18AA4-B890-F04A-B569-6F00B76FE2F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3" name="Oval 47">
                <a:extLst>
                  <a:ext uri="{FF2B5EF4-FFF2-40B4-BE49-F238E27FC236}">
                    <a16:creationId xmlns:a16="http://schemas.microsoft.com/office/drawing/2014/main" id="{80CE35F1-2F39-0B41-9955-C564DA1439B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4" name="Oval 48">
                <a:extLst>
                  <a:ext uri="{FF2B5EF4-FFF2-40B4-BE49-F238E27FC236}">
                    <a16:creationId xmlns:a16="http://schemas.microsoft.com/office/drawing/2014/main" id="{485EF7DE-C2DD-E644-A607-768B507A546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5" name="Oval 49">
                <a:extLst>
                  <a:ext uri="{FF2B5EF4-FFF2-40B4-BE49-F238E27FC236}">
                    <a16:creationId xmlns:a16="http://schemas.microsoft.com/office/drawing/2014/main" id="{9D469FFD-1DC3-1C40-A18E-1811BE70C59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7" name="Group 50">
              <a:extLst>
                <a:ext uri="{FF2B5EF4-FFF2-40B4-BE49-F238E27FC236}">
                  <a16:creationId xmlns:a16="http://schemas.microsoft.com/office/drawing/2014/main" id="{CD71CF1E-2B0F-C341-A615-854614E2F3B7}"/>
                </a:ext>
              </a:extLst>
            </p:cNvPr>
            <p:cNvGrpSpPr>
              <a:grpSpLocks/>
            </p:cNvGrpSpPr>
            <p:nvPr/>
          </p:nvGrpSpPr>
          <p:grpSpPr bwMode="auto">
            <a:xfrm>
              <a:off x="672" y="1824"/>
              <a:ext cx="144" cy="240"/>
              <a:chOff x="576" y="1728"/>
              <a:chExt cx="144" cy="240"/>
            </a:xfrm>
          </p:grpSpPr>
          <p:sp>
            <p:nvSpPr>
              <p:cNvPr id="43758" name="Oval 51">
                <a:extLst>
                  <a:ext uri="{FF2B5EF4-FFF2-40B4-BE49-F238E27FC236}">
                    <a16:creationId xmlns:a16="http://schemas.microsoft.com/office/drawing/2014/main" id="{985A7E0C-DB71-8D43-A327-64F5B049638C}"/>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9" name="Oval 52">
                <a:extLst>
                  <a:ext uri="{FF2B5EF4-FFF2-40B4-BE49-F238E27FC236}">
                    <a16:creationId xmlns:a16="http://schemas.microsoft.com/office/drawing/2014/main" id="{004A5C42-7E13-1445-AF1F-B325575958F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0" name="Oval 53">
                <a:extLst>
                  <a:ext uri="{FF2B5EF4-FFF2-40B4-BE49-F238E27FC236}">
                    <a16:creationId xmlns:a16="http://schemas.microsoft.com/office/drawing/2014/main" id="{BFB5D6B6-2A8A-E440-AA27-66B4B5D88789}"/>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61" name="Oval 54">
                <a:extLst>
                  <a:ext uri="{FF2B5EF4-FFF2-40B4-BE49-F238E27FC236}">
                    <a16:creationId xmlns:a16="http://schemas.microsoft.com/office/drawing/2014/main" id="{11D08089-356D-C044-AA45-1A4CF8AB414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8" name="Group 55">
              <a:extLst>
                <a:ext uri="{FF2B5EF4-FFF2-40B4-BE49-F238E27FC236}">
                  <a16:creationId xmlns:a16="http://schemas.microsoft.com/office/drawing/2014/main" id="{B3B308F6-1FFA-0744-ACA5-D14609A872FF}"/>
                </a:ext>
              </a:extLst>
            </p:cNvPr>
            <p:cNvGrpSpPr>
              <a:grpSpLocks/>
            </p:cNvGrpSpPr>
            <p:nvPr/>
          </p:nvGrpSpPr>
          <p:grpSpPr bwMode="auto">
            <a:xfrm>
              <a:off x="816" y="1968"/>
              <a:ext cx="144" cy="240"/>
              <a:chOff x="576" y="1728"/>
              <a:chExt cx="144" cy="240"/>
            </a:xfrm>
          </p:grpSpPr>
          <p:sp>
            <p:nvSpPr>
              <p:cNvPr id="43754" name="Oval 56">
                <a:extLst>
                  <a:ext uri="{FF2B5EF4-FFF2-40B4-BE49-F238E27FC236}">
                    <a16:creationId xmlns:a16="http://schemas.microsoft.com/office/drawing/2014/main" id="{F66278C3-D691-E94C-89FA-2E48158B79B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5" name="Oval 57">
                <a:extLst>
                  <a:ext uri="{FF2B5EF4-FFF2-40B4-BE49-F238E27FC236}">
                    <a16:creationId xmlns:a16="http://schemas.microsoft.com/office/drawing/2014/main" id="{3A349440-F475-BC43-B234-67AF0FFBE88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6" name="Oval 58">
                <a:extLst>
                  <a:ext uri="{FF2B5EF4-FFF2-40B4-BE49-F238E27FC236}">
                    <a16:creationId xmlns:a16="http://schemas.microsoft.com/office/drawing/2014/main" id="{66DCE9BA-6ECC-3143-831E-E2B821720E1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7" name="Oval 59">
                <a:extLst>
                  <a:ext uri="{FF2B5EF4-FFF2-40B4-BE49-F238E27FC236}">
                    <a16:creationId xmlns:a16="http://schemas.microsoft.com/office/drawing/2014/main" id="{CCE03376-FCFF-3A4B-9649-15B6F350C06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39" name="Group 60">
              <a:extLst>
                <a:ext uri="{FF2B5EF4-FFF2-40B4-BE49-F238E27FC236}">
                  <a16:creationId xmlns:a16="http://schemas.microsoft.com/office/drawing/2014/main" id="{E7FC2E71-62CC-D94C-AF6A-6A90722D2EBB}"/>
                </a:ext>
              </a:extLst>
            </p:cNvPr>
            <p:cNvGrpSpPr>
              <a:grpSpLocks/>
            </p:cNvGrpSpPr>
            <p:nvPr/>
          </p:nvGrpSpPr>
          <p:grpSpPr bwMode="auto">
            <a:xfrm>
              <a:off x="528" y="1920"/>
              <a:ext cx="144" cy="240"/>
              <a:chOff x="576" y="1728"/>
              <a:chExt cx="144" cy="240"/>
            </a:xfrm>
          </p:grpSpPr>
          <p:sp>
            <p:nvSpPr>
              <p:cNvPr id="43750" name="Oval 61">
                <a:extLst>
                  <a:ext uri="{FF2B5EF4-FFF2-40B4-BE49-F238E27FC236}">
                    <a16:creationId xmlns:a16="http://schemas.microsoft.com/office/drawing/2014/main" id="{D0481CF6-D878-B743-AF8D-FBF8B7A14F0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1" name="Oval 62">
                <a:extLst>
                  <a:ext uri="{FF2B5EF4-FFF2-40B4-BE49-F238E27FC236}">
                    <a16:creationId xmlns:a16="http://schemas.microsoft.com/office/drawing/2014/main" id="{CCF603D3-718C-4548-B345-5567E2C3210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2" name="Oval 63">
                <a:extLst>
                  <a:ext uri="{FF2B5EF4-FFF2-40B4-BE49-F238E27FC236}">
                    <a16:creationId xmlns:a16="http://schemas.microsoft.com/office/drawing/2014/main" id="{3A4D4C2E-2237-AC40-992E-C7E34667CD99}"/>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53" name="Oval 64">
                <a:extLst>
                  <a:ext uri="{FF2B5EF4-FFF2-40B4-BE49-F238E27FC236}">
                    <a16:creationId xmlns:a16="http://schemas.microsoft.com/office/drawing/2014/main" id="{B2EBF2AC-2C77-DB4E-BDAF-FC7EB84F420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40" name="Group 65">
              <a:extLst>
                <a:ext uri="{FF2B5EF4-FFF2-40B4-BE49-F238E27FC236}">
                  <a16:creationId xmlns:a16="http://schemas.microsoft.com/office/drawing/2014/main" id="{71375D63-AD4A-E440-BB3A-6BA4EC7E8E72}"/>
                </a:ext>
              </a:extLst>
            </p:cNvPr>
            <p:cNvGrpSpPr>
              <a:grpSpLocks/>
            </p:cNvGrpSpPr>
            <p:nvPr/>
          </p:nvGrpSpPr>
          <p:grpSpPr bwMode="auto">
            <a:xfrm>
              <a:off x="672" y="1440"/>
              <a:ext cx="144" cy="240"/>
              <a:chOff x="576" y="1728"/>
              <a:chExt cx="144" cy="240"/>
            </a:xfrm>
          </p:grpSpPr>
          <p:sp>
            <p:nvSpPr>
              <p:cNvPr id="43746" name="Oval 66">
                <a:extLst>
                  <a:ext uri="{FF2B5EF4-FFF2-40B4-BE49-F238E27FC236}">
                    <a16:creationId xmlns:a16="http://schemas.microsoft.com/office/drawing/2014/main" id="{CEDDD856-E971-C747-838C-19F4FBC0D51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7" name="Oval 67">
                <a:extLst>
                  <a:ext uri="{FF2B5EF4-FFF2-40B4-BE49-F238E27FC236}">
                    <a16:creationId xmlns:a16="http://schemas.microsoft.com/office/drawing/2014/main" id="{A418DD02-DE90-AE44-9BA0-78A525B7D28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8" name="Oval 68">
                <a:extLst>
                  <a:ext uri="{FF2B5EF4-FFF2-40B4-BE49-F238E27FC236}">
                    <a16:creationId xmlns:a16="http://schemas.microsoft.com/office/drawing/2014/main" id="{18CE788F-EB3D-F648-8500-B81DEA8C44B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9" name="Oval 69">
                <a:extLst>
                  <a:ext uri="{FF2B5EF4-FFF2-40B4-BE49-F238E27FC236}">
                    <a16:creationId xmlns:a16="http://schemas.microsoft.com/office/drawing/2014/main" id="{33FF87F1-47AE-4C43-AB33-4717D7D44C1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741" name="Group 70">
              <a:extLst>
                <a:ext uri="{FF2B5EF4-FFF2-40B4-BE49-F238E27FC236}">
                  <a16:creationId xmlns:a16="http://schemas.microsoft.com/office/drawing/2014/main" id="{44F9E76B-3A5A-2745-9B4B-39C19F073AB7}"/>
                </a:ext>
              </a:extLst>
            </p:cNvPr>
            <p:cNvGrpSpPr>
              <a:grpSpLocks/>
            </p:cNvGrpSpPr>
            <p:nvPr/>
          </p:nvGrpSpPr>
          <p:grpSpPr bwMode="auto">
            <a:xfrm>
              <a:off x="624" y="2256"/>
              <a:ext cx="144" cy="240"/>
              <a:chOff x="576" y="1728"/>
              <a:chExt cx="144" cy="240"/>
            </a:xfrm>
          </p:grpSpPr>
          <p:sp>
            <p:nvSpPr>
              <p:cNvPr id="43742" name="Oval 71">
                <a:extLst>
                  <a:ext uri="{FF2B5EF4-FFF2-40B4-BE49-F238E27FC236}">
                    <a16:creationId xmlns:a16="http://schemas.microsoft.com/office/drawing/2014/main" id="{248323B8-3E0B-164C-93CC-01B86518DF2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3" name="Oval 72">
                <a:extLst>
                  <a:ext uri="{FF2B5EF4-FFF2-40B4-BE49-F238E27FC236}">
                    <a16:creationId xmlns:a16="http://schemas.microsoft.com/office/drawing/2014/main" id="{3D12D3BE-4363-C545-A2F9-CC18D3FBAC9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4" name="Oval 73">
                <a:extLst>
                  <a:ext uri="{FF2B5EF4-FFF2-40B4-BE49-F238E27FC236}">
                    <a16:creationId xmlns:a16="http://schemas.microsoft.com/office/drawing/2014/main" id="{3C87CC50-FDEA-F142-8D8C-9E6A03CA0C3D}"/>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45" name="Oval 74">
                <a:extLst>
                  <a:ext uri="{FF2B5EF4-FFF2-40B4-BE49-F238E27FC236}">
                    <a16:creationId xmlns:a16="http://schemas.microsoft.com/office/drawing/2014/main" id="{22E21A63-2388-8248-A409-55192CFFF54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grpSp>
        <p:nvGrpSpPr>
          <p:cNvPr id="43012" name="Group 75">
            <a:extLst>
              <a:ext uri="{FF2B5EF4-FFF2-40B4-BE49-F238E27FC236}">
                <a16:creationId xmlns:a16="http://schemas.microsoft.com/office/drawing/2014/main" id="{6611D542-655C-BB46-AAFB-41C98930296C}"/>
              </a:ext>
            </a:extLst>
          </p:cNvPr>
          <p:cNvGrpSpPr>
            <a:grpSpLocks/>
          </p:cNvGrpSpPr>
          <p:nvPr/>
        </p:nvGrpSpPr>
        <p:grpSpPr bwMode="auto">
          <a:xfrm>
            <a:off x="2514600" y="1905000"/>
            <a:ext cx="685800" cy="1676400"/>
            <a:chOff x="528" y="1440"/>
            <a:chExt cx="432" cy="1056"/>
          </a:xfrm>
        </p:grpSpPr>
        <p:sp>
          <p:nvSpPr>
            <p:cNvPr id="43652" name="Oval 76">
              <a:extLst>
                <a:ext uri="{FF2B5EF4-FFF2-40B4-BE49-F238E27FC236}">
                  <a16:creationId xmlns:a16="http://schemas.microsoft.com/office/drawing/2014/main" id="{ABA105CA-D1B2-0849-960F-41A934569639}"/>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3" name="Oval 77">
              <a:extLst>
                <a:ext uri="{FF2B5EF4-FFF2-40B4-BE49-F238E27FC236}">
                  <a16:creationId xmlns:a16="http://schemas.microsoft.com/office/drawing/2014/main" id="{9FB4BA84-5454-5A40-865A-8C3A12CADFD4}"/>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4" name="Oval 78">
              <a:extLst>
                <a:ext uri="{FF2B5EF4-FFF2-40B4-BE49-F238E27FC236}">
                  <a16:creationId xmlns:a16="http://schemas.microsoft.com/office/drawing/2014/main" id="{BAE91B66-D7C0-954A-AE68-17CD225F98FC}"/>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5" name="Oval 79">
              <a:extLst>
                <a:ext uri="{FF2B5EF4-FFF2-40B4-BE49-F238E27FC236}">
                  <a16:creationId xmlns:a16="http://schemas.microsoft.com/office/drawing/2014/main" id="{ADD36A33-FBCF-B64A-A3DC-600F5A32E062}"/>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6" name="Oval 80">
              <a:extLst>
                <a:ext uri="{FF2B5EF4-FFF2-40B4-BE49-F238E27FC236}">
                  <a16:creationId xmlns:a16="http://schemas.microsoft.com/office/drawing/2014/main" id="{7A43FE18-4200-534F-9F29-41E3476FA62B}"/>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657" name="Group 81">
              <a:extLst>
                <a:ext uri="{FF2B5EF4-FFF2-40B4-BE49-F238E27FC236}">
                  <a16:creationId xmlns:a16="http://schemas.microsoft.com/office/drawing/2014/main" id="{31E72D2E-4CB7-434E-8475-E40462AE77AF}"/>
                </a:ext>
              </a:extLst>
            </p:cNvPr>
            <p:cNvGrpSpPr>
              <a:grpSpLocks/>
            </p:cNvGrpSpPr>
            <p:nvPr/>
          </p:nvGrpSpPr>
          <p:grpSpPr bwMode="auto">
            <a:xfrm>
              <a:off x="576" y="1728"/>
              <a:ext cx="144" cy="240"/>
              <a:chOff x="576" y="1728"/>
              <a:chExt cx="144" cy="240"/>
            </a:xfrm>
          </p:grpSpPr>
          <p:sp>
            <p:nvSpPr>
              <p:cNvPr id="43717" name="Oval 82">
                <a:extLst>
                  <a:ext uri="{FF2B5EF4-FFF2-40B4-BE49-F238E27FC236}">
                    <a16:creationId xmlns:a16="http://schemas.microsoft.com/office/drawing/2014/main" id="{F51108D0-3F83-0D4D-8716-D5A96751717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8" name="Oval 83">
                <a:extLst>
                  <a:ext uri="{FF2B5EF4-FFF2-40B4-BE49-F238E27FC236}">
                    <a16:creationId xmlns:a16="http://schemas.microsoft.com/office/drawing/2014/main" id="{18815A2A-50A3-5F46-B7A1-46752808DC2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9" name="Oval 84">
                <a:extLst>
                  <a:ext uri="{FF2B5EF4-FFF2-40B4-BE49-F238E27FC236}">
                    <a16:creationId xmlns:a16="http://schemas.microsoft.com/office/drawing/2014/main" id="{FAEBDDC0-9B6C-1241-937C-4F27936FC7B8}"/>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20" name="Oval 85">
                <a:extLst>
                  <a:ext uri="{FF2B5EF4-FFF2-40B4-BE49-F238E27FC236}">
                    <a16:creationId xmlns:a16="http://schemas.microsoft.com/office/drawing/2014/main" id="{14A2F793-0483-F140-AD5A-A9ED9A44D3F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658" name="Oval 86">
              <a:extLst>
                <a:ext uri="{FF2B5EF4-FFF2-40B4-BE49-F238E27FC236}">
                  <a16:creationId xmlns:a16="http://schemas.microsoft.com/office/drawing/2014/main" id="{AD47947E-F91D-0E4C-958E-AE6BC9CA2A02}"/>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9" name="Oval 87">
              <a:extLst>
                <a:ext uri="{FF2B5EF4-FFF2-40B4-BE49-F238E27FC236}">
                  <a16:creationId xmlns:a16="http://schemas.microsoft.com/office/drawing/2014/main" id="{D2BC4479-2EEF-F34D-B278-7D3AEC5C1AFA}"/>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60" name="Oval 88">
              <a:extLst>
                <a:ext uri="{FF2B5EF4-FFF2-40B4-BE49-F238E27FC236}">
                  <a16:creationId xmlns:a16="http://schemas.microsoft.com/office/drawing/2014/main" id="{DDE13BCB-A4F6-6149-8497-BBF929330A2D}"/>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61" name="Oval 89">
              <a:extLst>
                <a:ext uri="{FF2B5EF4-FFF2-40B4-BE49-F238E27FC236}">
                  <a16:creationId xmlns:a16="http://schemas.microsoft.com/office/drawing/2014/main" id="{C8B5A2DD-0027-C24C-AD56-C6D12D54AAB0}"/>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662" name="Group 90">
              <a:extLst>
                <a:ext uri="{FF2B5EF4-FFF2-40B4-BE49-F238E27FC236}">
                  <a16:creationId xmlns:a16="http://schemas.microsoft.com/office/drawing/2014/main" id="{1A0B911A-E4BE-654F-BF90-C3AA2CDFBAC5}"/>
                </a:ext>
              </a:extLst>
            </p:cNvPr>
            <p:cNvGrpSpPr>
              <a:grpSpLocks/>
            </p:cNvGrpSpPr>
            <p:nvPr/>
          </p:nvGrpSpPr>
          <p:grpSpPr bwMode="auto">
            <a:xfrm>
              <a:off x="720" y="1920"/>
              <a:ext cx="144" cy="240"/>
              <a:chOff x="576" y="1728"/>
              <a:chExt cx="144" cy="240"/>
            </a:xfrm>
          </p:grpSpPr>
          <p:sp>
            <p:nvSpPr>
              <p:cNvPr id="43713" name="Oval 91">
                <a:extLst>
                  <a:ext uri="{FF2B5EF4-FFF2-40B4-BE49-F238E27FC236}">
                    <a16:creationId xmlns:a16="http://schemas.microsoft.com/office/drawing/2014/main" id="{CE4A6A3E-1539-A446-812B-EEEF9BC650A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4" name="Oval 92">
                <a:extLst>
                  <a:ext uri="{FF2B5EF4-FFF2-40B4-BE49-F238E27FC236}">
                    <a16:creationId xmlns:a16="http://schemas.microsoft.com/office/drawing/2014/main" id="{C7277CD7-EBF3-E141-8FE6-22EDB7D7533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5" name="Oval 93">
                <a:extLst>
                  <a:ext uri="{FF2B5EF4-FFF2-40B4-BE49-F238E27FC236}">
                    <a16:creationId xmlns:a16="http://schemas.microsoft.com/office/drawing/2014/main" id="{44319B9C-0525-1947-9908-3149143245D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6" name="Oval 94">
                <a:extLst>
                  <a:ext uri="{FF2B5EF4-FFF2-40B4-BE49-F238E27FC236}">
                    <a16:creationId xmlns:a16="http://schemas.microsoft.com/office/drawing/2014/main" id="{323BF85A-292E-D542-B655-55EA43D13D4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3" name="Group 95">
              <a:extLst>
                <a:ext uri="{FF2B5EF4-FFF2-40B4-BE49-F238E27FC236}">
                  <a16:creationId xmlns:a16="http://schemas.microsoft.com/office/drawing/2014/main" id="{25C097F5-F399-814C-B162-F387D70CE9B5}"/>
                </a:ext>
              </a:extLst>
            </p:cNvPr>
            <p:cNvGrpSpPr>
              <a:grpSpLocks/>
            </p:cNvGrpSpPr>
            <p:nvPr/>
          </p:nvGrpSpPr>
          <p:grpSpPr bwMode="auto">
            <a:xfrm>
              <a:off x="576" y="1584"/>
              <a:ext cx="144" cy="240"/>
              <a:chOff x="576" y="1728"/>
              <a:chExt cx="144" cy="240"/>
            </a:xfrm>
          </p:grpSpPr>
          <p:sp>
            <p:nvSpPr>
              <p:cNvPr id="43709" name="Oval 96">
                <a:extLst>
                  <a:ext uri="{FF2B5EF4-FFF2-40B4-BE49-F238E27FC236}">
                    <a16:creationId xmlns:a16="http://schemas.microsoft.com/office/drawing/2014/main" id="{0B156CE3-F7AE-A14D-B43A-F4615884CCC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0" name="Oval 97">
                <a:extLst>
                  <a:ext uri="{FF2B5EF4-FFF2-40B4-BE49-F238E27FC236}">
                    <a16:creationId xmlns:a16="http://schemas.microsoft.com/office/drawing/2014/main" id="{E371CD6C-3515-EC4B-B33D-20E5F87F0AA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1" name="Oval 98">
                <a:extLst>
                  <a:ext uri="{FF2B5EF4-FFF2-40B4-BE49-F238E27FC236}">
                    <a16:creationId xmlns:a16="http://schemas.microsoft.com/office/drawing/2014/main" id="{F7DF9F08-C79D-1A4F-B08F-A8FC508F6DD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12" name="Oval 99">
                <a:extLst>
                  <a:ext uri="{FF2B5EF4-FFF2-40B4-BE49-F238E27FC236}">
                    <a16:creationId xmlns:a16="http://schemas.microsoft.com/office/drawing/2014/main" id="{873DDAB3-15B1-404F-A911-7F048B45122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4" name="Group 100">
              <a:extLst>
                <a:ext uri="{FF2B5EF4-FFF2-40B4-BE49-F238E27FC236}">
                  <a16:creationId xmlns:a16="http://schemas.microsoft.com/office/drawing/2014/main" id="{9B79F00C-74F7-EB4E-9385-F11C54B37057}"/>
                </a:ext>
              </a:extLst>
            </p:cNvPr>
            <p:cNvGrpSpPr>
              <a:grpSpLocks/>
            </p:cNvGrpSpPr>
            <p:nvPr/>
          </p:nvGrpSpPr>
          <p:grpSpPr bwMode="auto">
            <a:xfrm>
              <a:off x="768" y="2160"/>
              <a:ext cx="144" cy="240"/>
              <a:chOff x="576" y="1728"/>
              <a:chExt cx="144" cy="240"/>
            </a:xfrm>
          </p:grpSpPr>
          <p:sp>
            <p:nvSpPr>
              <p:cNvPr id="43705" name="Oval 101">
                <a:extLst>
                  <a:ext uri="{FF2B5EF4-FFF2-40B4-BE49-F238E27FC236}">
                    <a16:creationId xmlns:a16="http://schemas.microsoft.com/office/drawing/2014/main" id="{7E258905-B099-BE40-8712-D70E7D929A8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6" name="Oval 102">
                <a:extLst>
                  <a:ext uri="{FF2B5EF4-FFF2-40B4-BE49-F238E27FC236}">
                    <a16:creationId xmlns:a16="http://schemas.microsoft.com/office/drawing/2014/main" id="{C3C6C290-1C4E-744B-BC7E-093C91C5DC0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7" name="Oval 103">
                <a:extLst>
                  <a:ext uri="{FF2B5EF4-FFF2-40B4-BE49-F238E27FC236}">
                    <a16:creationId xmlns:a16="http://schemas.microsoft.com/office/drawing/2014/main" id="{AA5E581C-C932-3641-9EBB-98F3714CF0C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8" name="Oval 104">
                <a:extLst>
                  <a:ext uri="{FF2B5EF4-FFF2-40B4-BE49-F238E27FC236}">
                    <a16:creationId xmlns:a16="http://schemas.microsoft.com/office/drawing/2014/main" id="{81C3AFB8-528E-BD41-8E83-839C94D97931}"/>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5" name="Group 105">
              <a:extLst>
                <a:ext uri="{FF2B5EF4-FFF2-40B4-BE49-F238E27FC236}">
                  <a16:creationId xmlns:a16="http://schemas.microsoft.com/office/drawing/2014/main" id="{08ABC8B4-7C65-1B4A-A91A-A8DA686A8167}"/>
                </a:ext>
              </a:extLst>
            </p:cNvPr>
            <p:cNvGrpSpPr>
              <a:grpSpLocks/>
            </p:cNvGrpSpPr>
            <p:nvPr/>
          </p:nvGrpSpPr>
          <p:grpSpPr bwMode="auto">
            <a:xfrm>
              <a:off x="672" y="2160"/>
              <a:ext cx="144" cy="240"/>
              <a:chOff x="576" y="1728"/>
              <a:chExt cx="144" cy="240"/>
            </a:xfrm>
          </p:grpSpPr>
          <p:sp>
            <p:nvSpPr>
              <p:cNvPr id="43701" name="Oval 106">
                <a:extLst>
                  <a:ext uri="{FF2B5EF4-FFF2-40B4-BE49-F238E27FC236}">
                    <a16:creationId xmlns:a16="http://schemas.microsoft.com/office/drawing/2014/main" id="{3B67063D-1CDB-B04E-B51B-18B8BFB96D3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2" name="Oval 107">
                <a:extLst>
                  <a:ext uri="{FF2B5EF4-FFF2-40B4-BE49-F238E27FC236}">
                    <a16:creationId xmlns:a16="http://schemas.microsoft.com/office/drawing/2014/main" id="{E8876E72-C7F0-4B4F-8D78-52B005B85A2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3" name="Oval 108">
                <a:extLst>
                  <a:ext uri="{FF2B5EF4-FFF2-40B4-BE49-F238E27FC236}">
                    <a16:creationId xmlns:a16="http://schemas.microsoft.com/office/drawing/2014/main" id="{D1C57CB2-F142-774B-97F1-461BD3FB087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4" name="Oval 109">
                <a:extLst>
                  <a:ext uri="{FF2B5EF4-FFF2-40B4-BE49-F238E27FC236}">
                    <a16:creationId xmlns:a16="http://schemas.microsoft.com/office/drawing/2014/main" id="{E8E9972E-94CA-7F4E-8075-7E3E49B91B1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6" name="Group 110">
              <a:extLst>
                <a:ext uri="{FF2B5EF4-FFF2-40B4-BE49-F238E27FC236}">
                  <a16:creationId xmlns:a16="http://schemas.microsoft.com/office/drawing/2014/main" id="{04E3EABE-E439-414F-8773-E8149561E026}"/>
                </a:ext>
              </a:extLst>
            </p:cNvPr>
            <p:cNvGrpSpPr>
              <a:grpSpLocks/>
            </p:cNvGrpSpPr>
            <p:nvPr/>
          </p:nvGrpSpPr>
          <p:grpSpPr bwMode="auto">
            <a:xfrm>
              <a:off x="576" y="2016"/>
              <a:ext cx="144" cy="240"/>
              <a:chOff x="576" y="1728"/>
              <a:chExt cx="144" cy="240"/>
            </a:xfrm>
          </p:grpSpPr>
          <p:sp>
            <p:nvSpPr>
              <p:cNvPr id="43697" name="Oval 111">
                <a:extLst>
                  <a:ext uri="{FF2B5EF4-FFF2-40B4-BE49-F238E27FC236}">
                    <a16:creationId xmlns:a16="http://schemas.microsoft.com/office/drawing/2014/main" id="{E8346D75-9D86-DE4C-84CE-A7745DE53E2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8" name="Oval 112">
                <a:extLst>
                  <a:ext uri="{FF2B5EF4-FFF2-40B4-BE49-F238E27FC236}">
                    <a16:creationId xmlns:a16="http://schemas.microsoft.com/office/drawing/2014/main" id="{30173082-7F60-F44D-9434-DB46665A5ED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9" name="Oval 113">
                <a:extLst>
                  <a:ext uri="{FF2B5EF4-FFF2-40B4-BE49-F238E27FC236}">
                    <a16:creationId xmlns:a16="http://schemas.microsoft.com/office/drawing/2014/main" id="{F5DAACC3-79BE-C14C-B89A-C3DEEEAC8F96}"/>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700" name="Oval 114">
                <a:extLst>
                  <a:ext uri="{FF2B5EF4-FFF2-40B4-BE49-F238E27FC236}">
                    <a16:creationId xmlns:a16="http://schemas.microsoft.com/office/drawing/2014/main" id="{A33D68FE-95CE-1C41-B165-CCB3C634B7A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7" name="Group 115">
              <a:extLst>
                <a:ext uri="{FF2B5EF4-FFF2-40B4-BE49-F238E27FC236}">
                  <a16:creationId xmlns:a16="http://schemas.microsoft.com/office/drawing/2014/main" id="{D74297BE-AC79-3F47-94A3-DA6A5EF60CD6}"/>
                </a:ext>
              </a:extLst>
            </p:cNvPr>
            <p:cNvGrpSpPr>
              <a:grpSpLocks/>
            </p:cNvGrpSpPr>
            <p:nvPr/>
          </p:nvGrpSpPr>
          <p:grpSpPr bwMode="auto">
            <a:xfrm>
              <a:off x="768" y="1584"/>
              <a:ext cx="144" cy="240"/>
              <a:chOff x="576" y="1728"/>
              <a:chExt cx="144" cy="240"/>
            </a:xfrm>
          </p:grpSpPr>
          <p:sp>
            <p:nvSpPr>
              <p:cNvPr id="43693" name="Oval 116">
                <a:extLst>
                  <a:ext uri="{FF2B5EF4-FFF2-40B4-BE49-F238E27FC236}">
                    <a16:creationId xmlns:a16="http://schemas.microsoft.com/office/drawing/2014/main" id="{F0525987-51B2-3E4D-92BE-26732C69DDD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4" name="Oval 117">
                <a:extLst>
                  <a:ext uri="{FF2B5EF4-FFF2-40B4-BE49-F238E27FC236}">
                    <a16:creationId xmlns:a16="http://schemas.microsoft.com/office/drawing/2014/main" id="{BEFA64B6-601C-7449-AB97-D6C5CF05EBEB}"/>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5" name="Oval 118">
                <a:extLst>
                  <a:ext uri="{FF2B5EF4-FFF2-40B4-BE49-F238E27FC236}">
                    <a16:creationId xmlns:a16="http://schemas.microsoft.com/office/drawing/2014/main" id="{7A6CF334-07B3-1049-9E3A-EDD54185A2D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6" name="Oval 119">
                <a:extLst>
                  <a:ext uri="{FF2B5EF4-FFF2-40B4-BE49-F238E27FC236}">
                    <a16:creationId xmlns:a16="http://schemas.microsoft.com/office/drawing/2014/main" id="{C0FB5929-DBFB-FF4D-BAE5-C305F27B63B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8" name="Group 120">
              <a:extLst>
                <a:ext uri="{FF2B5EF4-FFF2-40B4-BE49-F238E27FC236}">
                  <a16:creationId xmlns:a16="http://schemas.microsoft.com/office/drawing/2014/main" id="{9A1F0F46-0390-984F-BB5B-980F80E6BCDF}"/>
                </a:ext>
              </a:extLst>
            </p:cNvPr>
            <p:cNvGrpSpPr>
              <a:grpSpLocks/>
            </p:cNvGrpSpPr>
            <p:nvPr/>
          </p:nvGrpSpPr>
          <p:grpSpPr bwMode="auto">
            <a:xfrm>
              <a:off x="672" y="1824"/>
              <a:ext cx="144" cy="240"/>
              <a:chOff x="576" y="1728"/>
              <a:chExt cx="144" cy="240"/>
            </a:xfrm>
          </p:grpSpPr>
          <p:sp>
            <p:nvSpPr>
              <p:cNvPr id="43689" name="Oval 121">
                <a:extLst>
                  <a:ext uri="{FF2B5EF4-FFF2-40B4-BE49-F238E27FC236}">
                    <a16:creationId xmlns:a16="http://schemas.microsoft.com/office/drawing/2014/main" id="{31E3D856-6B95-F248-9B2C-C19A15A7971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0" name="Oval 122">
                <a:extLst>
                  <a:ext uri="{FF2B5EF4-FFF2-40B4-BE49-F238E27FC236}">
                    <a16:creationId xmlns:a16="http://schemas.microsoft.com/office/drawing/2014/main" id="{794C4E73-6522-3541-98AE-957708E6BA4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1" name="Oval 123">
                <a:extLst>
                  <a:ext uri="{FF2B5EF4-FFF2-40B4-BE49-F238E27FC236}">
                    <a16:creationId xmlns:a16="http://schemas.microsoft.com/office/drawing/2014/main" id="{009D1DFB-F496-2A40-86EC-30B95F0FAFD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92" name="Oval 124">
                <a:extLst>
                  <a:ext uri="{FF2B5EF4-FFF2-40B4-BE49-F238E27FC236}">
                    <a16:creationId xmlns:a16="http://schemas.microsoft.com/office/drawing/2014/main" id="{D22B5DDE-975C-914A-A319-D8807C7C68E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69" name="Group 125">
              <a:extLst>
                <a:ext uri="{FF2B5EF4-FFF2-40B4-BE49-F238E27FC236}">
                  <a16:creationId xmlns:a16="http://schemas.microsoft.com/office/drawing/2014/main" id="{164F34AA-4DD5-A140-9735-D205B400C598}"/>
                </a:ext>
              </a:extLst>
            </p:cNvPr>
            <p:cNvGrpSpPr>
              <a:grpSpLocks/>
            </p:cNvGrpSpPr>
            <p:nvPr/>
          </p:nvGrpSpPr>
          <p:grpSpPr bwMode="auto">
            <a:xfrm>
              <a:off x="816" y="1968"/>
              <a:ext cx="144" cy="240"/>
              <a:chOff x="576" y="1728"/>
              <a:chExt cx="144" cy="240"/>
            </a:xfrm>
          </p:grpSpPr>
          <p:sp>
            <p:nvSpPr>
              <p:cNvPr id="43685" name="Oval 126">
                <a:extLst>
                  <a:ext uri="{FF2B5EF4-FFF2-40B4-BE49-F238E27FC236}">
                    <a16:creationId xmlns:a16="http://schemas.microsoft.com/office/drawing/2014/main" id="{185A30E4-B43F-4F47-9324-96F2A218A07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6" name="Oval 127">
                <a:extLst>
                  <a:ext uri="{FF2B5EF4-FFF2-40B4-BE49-F238E27FC236}">
                    <a16:creationId xmlns:a16="http://schemas.microsoft.com/office/drawing/2014/main" id="{4D0C6663-2437-2B44-B202-B03BC0451E5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7" name="Oval 128">
                <a:extLst>
                  <a:ext uri="{FF2B5EF4-FFF2-40B4-BE49-F238E27FC236}">
                    <a16:creationId xmlns:a16="http://schemas.microsoft.com/office/drawing/2014/main" id="{0F14C61A-0339-084D-9584-DB436ED1BE18}"/>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8" name="Oval 129">
                <a:extLst>
                  <a:ext uri="{FF2B5EF4-FFF2-40B4-BE49-F238E27FC236}">
                    <a16:creationId xmlns:a16="http://schemas.microsoft.com/office/drawing/2014/main" id="{8395E08B-AAD2-964C-8FCB-2B6FEFCED0F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0" name="Group 130">
              <a:extLst>
                <a:ext uri="{FF2B5EF4-FFF2-40B4-BE49-F238E27FC236}">
                  <a16:creationId xmlns:a16="http://schemas.microsoft.com/office/drawing/2014/main" id="{FA9E7C97-9888-5041-9644-87EE86E40A40}"/>
                </a:ext>
              </a:extLst>
            </p:cNvPr>
            <p:cNvGrpSpPr>
              <a:grpSpLocks/>
            </p:cNvGrpSpPr>
            <p:nvPr/>
          </p:nvGrpSpPr>
          <p:grpSpPr bwMode="auto">
            <a:xfrm>
              <a:off x="528" y="1920"/>
              <a:ext cx="144" cy="240"/>
              <a:chOff x="576" y="1728"/>
              <a:chExt cx="144" cy="240"/>
            </a:xfrm>
          </p:grpSpPr>
          <p:sp>
            <p:nvSpPr>
              <p:cNvPr id="43681" name="Oval 131">
                <a:extLst>
                  <a:ext uri="{FF2B5EF4-FFF2-40B4-BE49-F238E27FC236}">
                    <a16:creationId xmlns:a16="http://schemas.microsoft.com/office/drawing/2014/main" id="{B9892C6C-907F-4243-AF6C-2DC98B5888F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2" name="Oval 132">
                <a:extLst>
                  <a:ext uri="{FF2B5EF4-FFF2-40B4-BE49-F238E27FC236}">
                    <a16:creationId xmlns:a16="http://schemas.microsoft.com/office/drawing/2014/main" id="{84BF7E70-28C8-B643-81B6-AEF49E37D29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3" name="Oval 133">
                <a:extLst>
                  <a:ext uri="{FF2B5EF4-FFF2-40B4-BE49-F238E27FC236}">
                    <a16:creationId xmlns:a16="http://schemas.microsoft.com/office/drawing/2014/main" id="{40FB324B-8659-BD41-B25C-D68D8698289B}"/>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4" name="Oval 134">
                <a:extLst>
                  <a:ext uri="{FF2B5EF4-FFF2-40B4-BE49-F238E27FC236}">
                    <a16:creationId xmlns:a16="http://schemas.microsoft.com/office/drawing/2014/main" id="{5039B3A6-CF1D-584D-8A52-95469BA90CF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1" name="Group 135">
              <a:extLst>
                <a:ext uri="{FF2B5EF4-FFF2-40B4-BE49-F238E27FC236}">
                  <a16:creationId xmlns:a16="http://schemas.microsoft.com/office/drawing/2014/main" id="{E8534AB5-9525-D546-9C54-2E8B843AB2FF}"/>
                </a:ext>
              </a:extLst>
            </p:cNvPr>
            <p:cNvGrpSpPr>
              <a:grpSpLocks/>
            </p:cNvGrpSpPr>
            <p:nvPr/>
          </p:nvGrpSpPr>
          <p:grpSpPr bwMode="auto">
            <a:xfrm>
              <a:off x="672" y="1440"/>
              <a:ext cx="144" cy="240"/>
              <a:chOff x="576" y="1728"/>
              <a:chExt cx="144" cy="240"/>
            </a:xfrm>
          </p:grpSpPr>
          <p:sp>
            <p:nvSpPr>
              <p:cNvPr id="43677" name="Oval 136">
                <a:extLst>
                  <a:ext uri="{FF2B5EF4-FFF2-40B4-BE49-F238E27FC236}">
                    <a16:creationId xmlns:a16="http://schemas.microsoft.com/office/drawing/2014/main" id="{18A31F99-AE49-A94E-A792-F5E5E2021A4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8" name="Oval 137">
                <a:extLst>
                  <a:ext uri="{FF2B5EF4-FFF2-40B4-BE49-F238E27FC236}">
                    <a16:creationId xmlns:a16="http://schemas.microsoft.com/office/drawing/2014/main" id="{7420DCFE-2AE5-714E-94BA-3BB614661CB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9" name="Oval 138">
                <a:extLst>
                  <a:ext uri="{FF2B5EF4-FFF2-40B4-BE49-F238E27FC236}">
                    <a16:creationId xmlns:a16="http://schemas.microsoft.com/office/drawing/2014/main" id="{A1421102-1B10-D745-B125-E2A43083AC3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80" name="Oval 139">
                <a:extLst>
                  <a:ext uri="{FF2B5EF4-FFF2-40B4-BE49-F238E27FC236}">
                    <a16:creationId xmlns:a16="http://schemas.microsoft.com/office/drawing/2014/main" id="{DF24E6B9-9E5D-DF49-817C-6CE3081C232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672" name="Group 140">
              <a:extLst>
                <a:ext uri="{FF2B5EF4-FFF2-40B4-BE49-F238E27FC236}">
                  <a16:creationId xmlns:a16="http://schemas.microsoft.com/office/drawing/2014/main" id="{76C1853F-5B9C-D949-B04E-FBEE22EFDCCF}"/>
                </a:ext>
              </a:extLst>
            </p:cNvPr>
            <p:cNvGrpSpPr>
              <a:grpSpLocks/>
            </p:cNvGrpSpPr>
            <p:nvPr/>
          </p:nvGrpSpPr>
          <p:grpSpPr bwMode="auto">
            <a:xfrm>
              <a:off x="624" y="2256"/>
              <a:ext cx="144" cy="240"/>
              <a:chOff x="576" y="1728"/>
              <a:chExt cx="144" cy="240"/>
            </a:xfrm>
          </p:grpSpPr>
          <p:sp>
            <p:nvSpPr>
              <p:cNvPr id="43673" name="Oval 141">
                <a:extLst>
                  <a:ext uri="{FF2B5EF4-FFF2-40B4-BE49-F238E27FC236}">
                    <a16:creationId xmlns:a16="http://schemas.microsoft.com/office/drawing/2014/main" id="{5153CC9A-1F9B-1140-A092-AEBDB0EEB4C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4" name="Oval 142">
                <a:extLst>
                  <a:ext uri="{FF2B5EF4-FFF2-40B4-BE49-F238E27FC236}">
                    <a16:creationId xmlns:a16="http://schemas.microsoft.com/office/drawing/2014/main" id="{7C5B30F6-C9BF-1C4E-BACF-89006E8BB5E1}"/>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5" name="Oval 143">
                <a:extLst>
                  <a:ext uri="{FF2B5EF4-FFF2-40B4-BE49-F238E27FC236}">
                    <a16:creationId xmlns:a16="http://schemas.microsoft.com/office/drawing/2014/main" id="{72D33679-CFCA-DB48-A12B-838304EB8E4E}"/>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76" name="Oval 144">
                <a:extLst>
                  <a:ext uri="{FF2B5EF4-FFF2-40B4-BE49-F238E27FC236}">
                    <a16:creationId xmlns:a16="http://schemas.microsoft.com/office/drawing/2014/main" id="{0FC41AB7-226A-344C-8882-9DFDB6FB609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sp>
        <p:nvSpPr>
          <p:cNvPr id="43013" name="Line 145">
            <a:extLst>
              <a:ext uri="{FF2B5EF4-FFF2-40B4-BE49-F238E27FC236}">
                <a16:creationId xmlns:a16="http://schemas.microsoft.com/office/drawing/2014/main" id="{552B0E4A-A0BF-1F46-8D6A-FDF7BCBE6A47}"/>
              </a:ext>
            </a:extLst>
          </p:cNvPr>
          <p:cNvSpPr>
            <a:spLocks noChangeShapeType="1"/>
          </p:cNvSpPr>
          <p:nvPr/>
        </p:nvSpPr>
        <p:spPr bwMode="auto">
          <a:xfrm>
            <a:off x="1295400" y="2743200"/>
            <a:ext cx="45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014" name="Line 146">
            <a:extLst>
              <a:ext uri="{FF2B5EF4-FFF2-40B4-BE49-F238E27FC236}">
                <a16:creationId xmlns:a16="http://schemas.microsoft.com/office/drawing/2014/main" id="{A31E39E9-EEF8-0445-9EDE-64B8C0930A1C}"/>
              </a:ext>
            </a:extLst>
          </p:cNvPr>
          <p:cNvSpPr>
            <a:spLocks noChangeShapeType="1"/>
          </p:cNvSpPr>
          <p:nvPr/>
        </p:nvSpPr>
        <p:spPr bwMode="auto">
          <a:xfrm flipH="1">
            <a:off x="2057400" y="2743200"/>
            <a:ext cx="4572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3015" name="Group 147">
            <a:extLst>
              <a:ext uri="{FF2B5EF4-FFF2-40B4-BE49-F238E27FC236}">
                <a16:creationId xmlns:a16="http://schemas.microsoft.com/office/drawing/2014/main" id="{49978BCB-30DB-474C-9D84-8E21A96CEC74}"/>
              </a:ext>
            </a:extLst>
          </p:cNvPr>
          <p:cNvGrpSpPr>
            <a:grpSpLocks/>
          </p:cNvGrpSpPr>
          <p:nvPr/>
        </p:nvGrpSpPr>
        <p:grpSpPr bwMode="auto">
          <a:xfrm>
            <a:off x="1600200" y="3886200"/>
            <a:ext cx="762000" cy="1524000"/>
            <a:chOff x="1008" y="2448"/>
            <a:chExt cx="480" cy="960"/>
          </a:xfrm>
        </p:grpSpPr>
        <p:sp>
          <p:nvSpPr>
            <p:cNvPr id="43601" name="Oval 148">
              <a:extLst>
                <a:ext uri="{FF2B5EF4-FFF2-40B4-BE49-F238E27FC236}">
                  <a16:creationId xmlns:a16="http://schemas.microsoft.com/office/drawing/2014/main" id="{184F7B3D-A7D5-DC4A-96DC-544B22ABF7A1}"/>
                </a:ext>
              </a:extLst>
            </p:cNvPr>
            <p:cNvSpPr>
              <a:spLocks noChangeArrowheads="1"/>
            </p:cNvSpPr>
            <p:nvPr/>
          </p:nvSpPr>
          <p:spPr bwMode="auto">
            <a:xfrm>
              <a:off x="1008" y="2448"/>
              <a:ext cx="480" cy="960"/>
            </a:xfrm>
            <a:prstGeom prst="ellipse">
              <a:avLst/>
            </a:prstGeom>
            <a:solidFill>
              <a:srgbClr val="EFD80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2" name="Oval 149">
              <a:extLst>
                <a:ext uri="{FF2B5EF4-FFF2-40B4-BE49-F238E27FC236}">
                  <a16:creationId xmlns:a16="http://schemas.microsoft.com/office/drawing/2014/main" id="{AF58D6A2-3228-A241-A710-1F698803B35A}"/>
                </a:ext>
              </a:extLst>
            </p:cNvPr>
            <p:cNvSpPr>
              <a:spLocks noChangeArrowheads="1"/>
            </p:cNvSpPr>
            <p:nvPr/>
          </p:nvSpPr>
          <p:spPr bwMode="auto">
            <a:xfrm>
              <a:off x="1152" y="254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3" name="Oval 150">
              <a:extLst>
                <a:ext uri="{FF2B5EF4-FFF2-40B4-BE49-F238E27FC236}">
                  <a16:creationId xmlns:a16="http://schemas.microsoft.com/office/drawing/2014/main" id="{805050C9-1608-2349-98B9-FE25E28ADEF8}"/>
                </a:ext>
              </a:extLst>
            </p:cNvPr>
            <p:cNvSpPr>
              <a:spLocks noChangeArrowheads="1"/>
            </p:cNvSpPr>
            <p:nvPr/>
          </p:nvSpPr>
          <p:spPr bwMode="auto">
            <a:xfrm>
              <a:off x="1152" y="268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4" name="Oval 151">
              <a:extLst>
                <a:ext uri="{FF2B5EF4-FFF2-40B4-BE49-F238E27FC236}">
                  <a16:creationId xmlns:a16="http://schemas.microsoft.com/office/drawing/2014/main" id="{B4F60885-7CF0-D643-8F6F-CA200543E99A}"/>
                </a:ext>
              </a:extLst>
            </p:cNvPr>
            <p:cNvSpPr>
              <a:spLocks noChangeArrowheads="1"/>
            </p:cNvSpPr>
            <p:nvPr/>
          </p:nvSpPr>
          <p:spPr bwMode="auto">
            <a:xfrm>
              <a:off x="120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5" name="Oval 152">
              <a:extLst>
                <a:ext uri="{FF2B5EF4-FFF2-40B4-BE49-F238E27FC236}">
                  <a16:creationId xmlns:a16="http://schemas.microsoft.com/office/drawing/2014/main" id="{A8C52F26-D656-F64A-93D9-2B81DBAD0195}"/>
                </a:ext>
              </a:extLst>
            </p:cNvPr>
            <p:cNvSpPr>
              <a:spLocks noChangeArrowheads="1"/>
            </p:cNvSpPr>
            <p:nvPr/>
          </p:nvSpPr>
          <p:spPr bwMode="auto">
            <a:xfrm>
              <a:off x="1344"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6" name="Oval 153">
              <a:extLst>
                <a:ext uri="{FF2B5EF4-FFF2-40B4-BE49-F238E27FC236}">
                  <a16:creationId xmlns:a16="http://schemas.microsoft.com/office/drawing/2014/main" id="{9697BF87-F59F-8240-866C-890B358FDE0C}"/>
                </a:ext>
              </a:extLst>
            </p:cNvPr>
            <p:cNvSpPr>
              <a:spLocks noChangeArrowheads="1"/>
            </p:cNvSpPr>
            <p:nvPr/>
          </p:nvSpPr>
          <p:spPr bwMode="auto">
            <a:xfrm>
              <a:off x="1344" y="268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7" name="Oval 154">
              <a:extLst>
                <a:ext uri="{FF2B5EF4-FFF2-40B4-BE49-F238E27FC236}">
                  <a16:creationId xmlns:a16="http://schemas.microsoft.com/office/drawing/2014/main" id="{8E23CEED-B6B3-174B-91A8-0A42CE890F80}"/>
                </a:ext>
              </a:extLst>
            </p:cNvPr>
            <p:cNvSpPr>
              <a:spLocks noChangeArrowheads="1"/>
            </p:cNvSpPr>
            <p:nvPr/>
          </p:nvSpPr>
          <p:spPr bwMode="auto">
            <a:xfrm>
              <a:off x="1152"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8" name="Oval 155">
              <a:extLst>
                <a:ext uri="{FF2B5EF4-FFF2-40B4-BE49-F238E27FC236}">
                  <a16:creationId xmlns:a16="http://schemas.microsoft.com/office/drawing/2014/main" id="{14C2495E-D2CB-6146-83B1-3AECB81C9591}"/>
                </a:ext>
              </a:extLst>
            </p:cNvPr>
            <p:cNvSpPr>
              <a:spLocks noChangeArrowheads="1"/>
            </p:cNvSpPr>
            <p:nvPr/>
          </p:nvSpPr>
          <p:spPr bwMode="auto">
            <a:xfrm>
              <a:off x="1296" y="259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9" name="Oval 156">
              <a:extLst>
                <a:ext uri="{FF2B5EF4-FFF2-40B4-BE49-F238E27FC236}">
                  <a16:creationId xmlns:a16="http://schemas.microsoft.com/office/drawing/2014/main" id="{559A504F-3452-2144-8BE7-00031567486F}"/>
                </a:ext>
              </a:extLst>
            </p:cNvPr>
            <p:cNvSpPr>
              <a:spLocks noChangeArrowheads="1"/>
            </p:cNvSpPr>
            <p:nvPr/>
          </p:nvSpPr>
          <p:spPr bwMode="auto">
            <a:xfrm>
              <a:off x="144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0" name="Oval 157">
              <a:extLst>
                <a:ext uri="{FF2B5EF4-FFF2-40B4-BE49-F238E27FC236}">
                  <a16:creationId xmlns:a16="http://schemas.microsoft.com/office/drawing/2014/main" id="{0B66F861-7AA2-FC47-8C68-4AA416A14710}"/>
                </a:ext>
              </a:extLst>
            </p:cNvPr>
            <p:cNvSpPr>
              <a:spLocks noChangeArrowheads="1"/>
            </p:cNvSpPr>
            <p:nvPr/>
          </p:nvSpPr>
          <p:spPr bwMode="auto">
            <a:xfrm>
              <a:off x="1248" y="2832"/>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1" name="Oval 158">
              <a:extLst>
                <a:ext uri="{FF2B5EF4-FFF2-40B4-BE49-F238E27FC236}">
                  <a16:creationId xmlns:a16="http://schemas.microsoft.com/office/drawing/2014/main" id="{8E8923C4-34CF-934A-B020-85E3C068BB67}"/>
                </a:ext>
              </a:extLst>
            </p:cNvPr>
            <p:cNvSpPr>
              <a:spLocks noChangeArrowheads="1"/>
            </p:cNvSpPr>
            <p:nvPr/>
          </p:nvSpPr>
          <p:spPr bwMode="auto">
            <a:xfrm>
              <a:off x="1056" y="278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2" name="Oval 159">
              <a:extLst>
                <a:ext uri="{FF2B5EF4-FFF2-40B4-BE49-F238E27FC236}">
                  <a16:creationId xmlns:a16="http://schemas.microsoft.com/office/drawing/2014/main" id="{1102D0A7-6932-9C49-989B-75DD92C5922F}"/>
                </a:ext>
              </a:extLst>
            </p:cNvPr>
            <p:cNvSpPr>
              <a:spLocks noChangeArrowheads="1"/>
            </p:cNvSpPr>
            <p:nvPr/>
          </p:nvSpPr>
          <p:spPr bwMode="auto">
            <a:xfrm>
              <a:off x="1248" y="268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3" name="Oval 160">
              <a:extLst>
                <a:ext uri="{FF2B5EF4-FFF2-40B4-BE49-F238E27FC236}">
                  <a16:creationId xmlns:a16="http://schemas.microsoft.com/office/drawing/2014/main" id="{668A72E6-8F6A-2B45-8086-FA71D7EFA6B9}"/>
                </a:ext>
              </a:extLst>
            </p:cNvPr>
            <p:cNvSpPr>
              <a:spLocks noChangeArrowheads="1"/>
            </p:cNvSpPr>
            <p:nvPr/>
          </p:nvSpPr>
          <p:spPr bwMode="auto">
            <a:xfrm>
              <a:off x="1104"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4" name="Oval 161">
              <a:extLst>
                <a:ext uri="{FF2B5EF4-FFF2-40B4-BE49-F238E27FC236}">
                  <a16:creationId xmlns:a16="http://schemas.microsoft.com/office/drawing/2014/main" id="{9391E4BD-2C5F-7742-ADD0-EC376DFB6127}"/>
                </a:ext>
              </a:extLst>
            </p:cNvPr>
            <p:cNvSpPr>
              <a:spLocks noChangeArrowheads="1"/>
            </p:cNvSpPr>
            <p:nvPr/>
          </p:nvSpPr>
          <p:spPr bwMode="auto">
            <a:xfrm>
              <a:off x="1344" y="321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5" name="Oval 162">
              <a:extLst>
                <a:ext uri="{FF2B5EF4-FFF2-40B4-BE49-F238E27FC236}">
                  <a16:creationId xmlns:a16="http://schemas.microsoft.com/office/drawing/2014/main" id="{1F822B96-775F-5142-B9E9-9615411A7461}"/>
                </a:ext>
              </a:extLst>
            </p:cNvPr>
            <p:cNvSpPr>
              <a:spLocks noChangeArrowheads="1"/>
            </p:cNvSpPr>
            <p:nvPr/>
          </p:nvSpPr>
          <p:spPr bwMode="auto">
            <a:xfrm>
              <a:off x="1296" y="30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6" name="Oval 163">
              <a:extLst>
                <a:ext uri="{FF2B5EF4-FFF2-40B4-BE49-F238E27FC236}">
                  <a16:creationId xmlns:a16="http://schemas.microsoft.com/office/drawing/2014/main" id="{949779BB-2E61-F54B-92D6-25DC406B8774}"/>
                </a:ext>
              </a:extLst>
            </p:cNvPr>
            <p:cNvSpPr>
              <a:spLocks noChangeArrowheads="1"/>
            </p:cNvSpPr>
            <p:nvPr/>
          </p:nvSpPr>
          <p:spPr bwMode="auto">
            <a:xfrm>
              <a:off x="1104" y="3120"/>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7" name="Oval 164">
              <a:extLst>
                <a:ext uri="{FF2B5EF4-FFF2-40B4-BE49-F238E27FC236}">
                  <a16:creationId xmlns:a16="http://schemas.microsoft.com/office/drawing/2014/main" id="{BFC04603-8524-FC40-A754-296F37CE01E1}"/>
                </a:ext>
              </a:extLst>
            </p:cNvPr>
            <p:cNvSpPr>
              <a:spLocks noChangeArrowheads="1"/>
            </p:cNvSpPr>
            <p:nvPr/>
          </p:nvSpPr>
          <p:spPr bwMode="auto">
            <a:xfrm>
              <a:off x="1200" y="326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8" name="Oval 165">
              <a:extLst>
                <a:ext uri="{FF2B5EF4-FFF2-40B4-BE49-F238E27FC236}">
                  <a16:creationId xmlns:a16="http://schemas.microsoft.com/office/drawing/2014/main" id="{AAE37FC5-0A90-C849-9F95-8E1C50884B71}"/>
                </a:ext>
              </a:extLst>
            </p:cNvPr>
            <p:cNvSpPr>
              <a:spLocks noChangeArrowheads="1"/>
            </p:cNvSpPr>
            <p:nvPr/>
          </p:nvSpPr>
          <p:spPr bwMode="auto">
            <a:xfrm>
              <a:off x="1248" y="278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19" name="Oval 166">
              <a:extLst>
                <a:ext uri="{FF2B5EF4-FFF2-40B4-BE49-F238E27FC236}">
                  <a16:creationId xmlns:a16="http://schemas.microsoft.com/office/drawing/2014/main" id="{95E8B403-3F5E-4440-BA5D-806954196F68}"/>
                </a:ext>
              </a:extLst>
            </p:cNvPr>
            <p:cNvSpPr>
              <a:spLocks noChangeArrowheads="1"/>
            </p:cNvSpPr>
            <p:nvPr/>
          </p:nvSpPr>
          <p:spPr bwMode="auto">
            <a:xfrm>
              <a:off x="1344"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0" name="Oval 167">
              <a:extLst>
                <a:ext uri="{FF2B5EF4-FFF2-40B4-BE49-F238E27FC236}">
                  <a16:creationId xmlns:a16="http://schemas.microsoft.com/office/drawing/2014/main" id="{8FF89C95-4695-804A-B502-66CF27DB8169}"/>
                </a:ext>
              </a:extLst>
            </p:cNvPr>
            <p:cNvSpPr>
              <a:spLocks noChangeArrowheads="1"/>
            </p:cNvSpPr>
            <p:nvPr/>
          </p:nvSpPr>
          <p:spPr bwMode="auto">
            <a:xfrm>
              <a:off x="1056" y="302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1" name="Oval 168">
              <a:extLst>
                <a:ext uri="{FF2B5EF4-FFF2-40B4-BE49-F238E27FC236}">
                  <a16:creationId xmlns:a16="http://schemas.microsoft.com/office/drawing/2014/main" id="{E03D2C41-BEE6-5F45-8788-36F425626BDA}"/>
                </a:ext>
              </a:extLst>
            </p:cNvPr>
            <p:cNvSpPr>
              <a:spLocks noChangeArrowheads="1"/>
            </p:cNvSpPr>
            <p:nvPr/>
          </p:nvSpPr>
          <p:spPr bwMode="auto">
            <a:xfrm>
              <a:off x="1152" y="316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2" name="Oval 169">
              <a:extLst>
                <a:ext uri="{FF2B5EF4-FFF2-40B4-BE49-F238E27FC236}">
                  <a16:creationId xmlns:a16="http://schemas.microsoft.com/office/drawing/2014/main" id="{36B07E1C-CC8A-914A-A469-EB8598D202EE}"/>
                </a:ext>
              </a:extLst>
            </p:cNvPr>
            <p:cNvSpPr>
              <a:spLocks noChangeArrowheads="1"/>
            </p:cNvSpPr>
            <p:nvPr/>
          </p:nvSpPr>
          <p:spPr bwMode="auto">
            <a:xfrm>
              <a:off x="1200" y="307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3" name="Oval 170">
              <a:extLst>
                <a:ext uri="{FF2B5EF4-FFF2-40B4-BE49-F238E27FC236}">
                  <a16:creationId xmlns:a16="http://schemas.microsoft.com/office/drawing/2014/main" id="{FB933570-41F2-4F4C-9D2E-07530CB7E38C}"/>
                </a:ext>
              </a:extLst>
            </p:cNvPr>
            <p:cNvSpPr>
              <a:spLocks noChangeArrowheads="1"/>
            </p:cNvSpPr>
            <p:nvPr/>
          </p:nvSpPr>
          <p:spPr bwMode="auto">
            <a:xfrm>
              <a:off x="1296"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4" name="Oval 171">
              <a:extLst>
                <a:ext uri="{FF2B5EF4-FFF2-40B4-BE49-F238E27FC236}">
                  <a16:creationId xmlns:a16="http://schemas.microsoft.com/office/drawing/2014/main" id="{CE54C0E1-7891-1E43-A07C-C65B7D20A74E}"/>
                </a:ext>
              </a:extLst>
            </p:cNvPr>
            <p:cNvSpPr>
              <a:spLocks noChangeArrowheads="1"/>
            </p:cNvSpPr>
            <p:nvPr/>
          </p:nvSpPr>
          <p:spPr bwMode="auto">
            <a:xfrm>
              <a:off x="1392" y="283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5" name="Oval 172">
              <a:extLst>
                <a:ext uri="{FF2B5EF4-FFF2-40B4-BE49-F238E27FC236}">
                  <a16:creationId xmlns:a16="http://schemas.microsoft.com/office/drawing/2014/main" id="{1F77D460-22A9-1F40-867E-76C3F938D3A9}"/>
                </a:ext>
              </a:extLst>
            </p:cNvPr>
            <p:cNvSpPr>
              <a:spLocks noChangeArrowheads="1"/>
            </p:cNvSpPr>
            <p:nvPr/>
          </p:nvSpPr>
          <p:spPr bwMode="auto">
            <a:xfrm>
              <a:off x="1344" y="292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6" name="Oval 173">
              <a:extLst>
                <a:ext uri="{FF2B5EF4-FFF2-40B4-BE49-F238E27FC236}">
                  <a16:creationId xmlns:a16="http://schemas.microsoft.com/office/drawing/2014/main" id="{897E3791-6ED2-BD44-B311-686BFE60B7DB}"/>
                </a:ext>
              </a:extLst>
            </p:cNvPr>
            <p:cNvSpPr>
              <a:spLocks noChangeArrowheads="1"/>
            </p:cNvSpPr>
            <p:nvPr/>
          </p:nvSpPr>
          <p:spPr bwMode="auto">
            <a:xfrm>
              <a:off x="1056"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7" name="Oval 174">
              <a:extLst>
                <a:ext uri="{FF2B5EF4-FFF2-40B4-BE49-F238E27FC236}">
                  <a16:creationId xmlns:a16="http://schemas.microsoft.com/office/drawing/2014/main" id="{8A0B6D2A-87BF-8745-BE13-CA8CC65103E6}"/>
                </a:ext>
              </a:extLst>
            </p:cNvPr>
            <p:cNvSpPr>
              <a:spLocks noChangeArrowheads="1"/>
            </p:cNvSpPr>
            <p:nvPr/>
          </p:nvSpPr>
          <p:spPr bwMode="auto">
            <a:xfrm>
              <a:off x="1104" y="264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8" name="Oval 175">
              <a:extLst>
                <a:ext uri="{FF2B5EF4-FFF2-40B4-BE49-F238E27FC236}">
                  <a16:creationId xmlns:a16="http://schemas.microsoft.com/office/drawing/2014/main" id="{F0DD5DD2-C424-E242-BEEF-47A4D4414C0B}"/>
                </a:ext>
              </a:extLst>
            </p:cNvPr>
            <p:cNvSpPr>
              <a:spLocks noChangeArrowheads="1"/>
            </p:cNvSpPr>
            <p:nvPr/>
          </p:nvSpPr>
          <p:spPr bwMode="auto">
            <a:xfrm>
              <a:off x="1248" y="316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29" name="Oval 176">
              <a:extLst>
                <a:ext uri="{FF2B5EF4-FFF2-40B4-BE49-F238E27FC236}">
                  <a16:creationId xmlns:a16="http://schemas.microsoft.com/office/drawing/2014/main" id="{F63C9654-0AB6-1F4F-9E79-948A661B9CA9}"/>
                </a:ext>
              </a:extLst>
            </p:cNvPr>
            <p:cNvSpPr>
              <a:spLocks noChangeArrowheads="1"/>
            </p:cNvSpPr>
            <p:nvPr/>
          </p:nvSpPr>
          <p:spPr bwMode="auto">
            <a:xfrm>
              <a:off x="1248" y="249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0" name="Oval 177">
              <a:extLst>
                <a:ext uri="{FF2B5EF4-FFF2-40B4-BE49-F238E27FC236}">
                  <a16:creationId xmlns:a16="http://schemas.microsoft.com/office/drawing/2014/main" id="{56E29E0E-556E-574D-A67F-4B86527A6D5F}"/>
                </a:ext>
              </a:extLst>
            </p:cNvPr>
            <p:cNvSpPr>
              <a:spLocks noChangeArrowheads="1"/>
            </p:cNvSpPr>
            <p:nvPr/>
          </p:nvSpPr>
          <p:spPr bwMode="auto">
            <a:xfrm>
              <a:off x="1440" y="29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1" name="Oval 178">
              <a:extLst>
                <a:ext uri="{FF2B5EF4-FFF2-40B4-BE49-F238E27FC236}">
                  <a16:creationId xmlns:a16="http://schemas.microsoft.com/office/drawing/2014/main" id="{4F83832A-C8E0-2D44-80AC-ED80F1ECB120}"/>
                </a:ext>
              </a:extLst>
            </p:cNvPr>
            <p:cNvSpPr>
              <a:spLocks noChangeArrowheads="1"/>
            </p:cNvSpPr>
            <p:nvPr/>
          </p:nvSpPr>
          <p:spPr bwMode="auto">
            <a:xfrm>
              <a:off x="1056" y="2688"/>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2" name="Oval 179">
              <a:extLst>
                <a:ext uri="{FF2B5EF4-FFF2-40B4-BE49-F238E27FC236}">
                  <a16:creationId xmlns:a16="http://schemas.microsoft.com/office/drawing/2014/main" id="{001B1519-AECF-D94C-B797-92D440F49586}"/>
                </a:ext>
              </a:extLst>
            </p:cNvPr>
            <p:cNvSpPr>
              <a:spLocks noChangeArrowheads="1"/>
            </p:cNvSpPr>
            <p:nvPr/>
          </p:nvSpPr>
          <p:spPr bwMode="auto">
            <a:xfrm>
              <a:off x="1392" y="312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3" name="Oval 180">
              <a:extLst>
                <a:ext uri="{FF2B5EF4-FFF2-40B4-BE49-F238E27FC236}">
                  <a16:creationId xmlns:a16="http://schemas.microsoft.com/office/drawing/2014/main" id="{4FE85540-3C5E-7D4B-93AE-951358BE677A}"/>
                </a:ext>
              </a:extLst>
            </p:cNvPr>
            <p:cNvSpPr>
              <a:spLocks noChangeArrowheads="1"/>
            </p:cNvSpPr>
            <p:nvPr/>
          </p:nvSpPr>
          <p:spPr bwMode="auto">
            <a:xfrm>
              <a:off x="1200" y="336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4" name="Oval 181">
              <a:extLst>
                <a:ext uri="{FF2B5EF4-FFF2-40B4-BE49-F238E27FC236}">
                  <a16:creationId xmlns:a16="http://schemas.microsoft.com/office/drawing/2014/main" id="{72006983-B2DA-C844-A3D3-B1BC69B0A088}"/>
                </a:ext>
              </a:extLst>
            </p:cNvPr>
            <p:cNvSpPr>
              <a:spLocks noChangeArrowheads="1"/>
            </p:cNvSpPr>
            <p:nvPr/>
          </p:nvSpPr>
          <p:spPr bwMode="auto">
            <a:xfrm>
              <a:off x="1104" y="3216"/>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5" name="Oval 182">
              <a:extLst>
                <a:ext uri="{FF2B5EF4-FFF2-40B4-BE49-F238E27FC236}">
                  <a16:creationId xmlns:a16="http://schemas.microsoft.com/office/drawing/2014/main" id="{5A22FE14-873E-684F-BB57-BE667A26A532}"/>
                </a:ext>
              </a:extLst>
            </p:cNvPr>
            <p:cNvSpPr>
              <a:spLocks noChangeArrowheads="1"/>
            </p:cNvSpPr>
            <p:nvPr/>
          </p:nvSpPr>
          <p:spPr bwMode="auto">
            <a:xfrm>
              <a:off x="1248" y="326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6" name="Oval 183">
              <a:extLst>
                <a:ext uri="{FF2B5EF4-FFF2-40B4-BE49-F238E27FC236}">
                  <a16:creationId xmlns:a16="http://schemas.microsoft.com/office/drawing/2014/main" id="{63745901-1C0C-5942-A576-33F7F749F816}"/>
                </a:ext>
              </a:extLst>
            </p:cNvPr>
            <p:cNvSpPr>
              <a:spLocks noChangeArrowheads="1"/>
            </p:cNvSpPr>
            <p:nvPr/>
          </p:nvSpPr>
          <p:spPr bwMode="auto">
            <a:xfrm>
              <a:off x="1344" y="278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7" name="Oval 184">
              <a:extLst>
                <a:ext uri="{FF2B5EF4-FFF2-40B4-BE49-F238E27FC236}">
                  <a16:creationId xmlns:a16="http://schemas.microsoft.com/office/drawing/2014/main" id="{8414AA1B-58AD-9946-9AAB-B6EDF47E5D82}"/>
                </a:ext>
              </a:extLst>
            </p:cNvPr>
            <p:cNvSpPr>
              <a:spLocks noChangeArrowheads="1"/>
            </p:cNvSpPr>
            <p:nvPr/>
          </p:nvSpPr>
          <p:spPr bwMode="auto">
            <a:xfrm>
              <a:off x="1344" y="307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8" name="Oval 185">
              <a:extLst>
                <a:ext uri="{FF2B5EF4-FFF2-40B4-BE49-F238E27FC236}">
                  <a16:creationId xmlns:a16="http://schemas.microsoft.com/office/drawing/2014/main" id="{25F865BC-8581-9E4E-AF20-20DA0AB8C913}"/>
                </a:ext>
              </a:extLst>
            </p:cNvPr>
            <p:cNvSpPr>
              <a:spLocks noChangeArrowheads="1"/>
            </p:cNvSpPr>
            <p:nvPr/>
          </p:nvSpPr>
          <p:spPr bwMode="auto">
            <a:xfrm>
              <a:off x="1152" y="2784"/>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39" name="Oval 186">
              <a:extLst>
                <a:ext uri="{FF2B5EF4-FFF2-40B4-BE49-F238E27FC236}">
                  <a16:creationId xmlns:a16="http://schemas.microsoft.com/office/drawing/2014/main" id="{FB831F52-37AD-1F40-8D6C-818A2DB753D6}"/>
                </a:ext>
              </a:extLst>
            </p:cNvPr>
            <p:cNvSpPr>
              <a:spLocks noChangeArrowheads="1"/>
            </p:cNvSpPr>
            <p:nvPr/>
          </p:nvSpPr>
          <p:spPr bwMode="auto">
            <a:xfrm>
              <a:off x="1392" y="30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0" name="Oval 187">
              <a:extLst>
                <a:ext uri="{FF2B5EF4-FFF2-40B4-BE49-F238E27FC236}">
                  <a16:creationId xmlns:a16="http://schemas.microsoft.com/office/drawing/2014/main" id="{6FAF6863-2337-B242-9430-EF2315DB4A00}"/>
                </a:ext>
              </a:extLst>
            </p:cNvPr>
            <p:cNvSpPr>
              <a:spLocks noChangeArrowheads="1"/>
            </p:cNvSpPr>
            <p:nvPr/>
          </p:nvSpPr>
          <p:spPr bwMode="auto">
            <a:xfrm>
              <a:off x="1248" y="28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1" name="Oval 188">
              <a:extLst>
                <a:ext uri="{FF2B5EF4-FFF2-40B4-BE49-F238E27FC236}">
                  <a16:creationId xmlns:a16="http://schemas.microsoft.com/office/drawing/2014/main" id="{96BE9768-32BA-EF45-82AD-AE279E6BB3E5}"/>
                </a:ext>
              </a:extLst>
            </p:cNvPr>
            <p:cNvSpPr>
              <a:spLocks noChangeArrowheads="1"/>
            </p:cNvSpPr>
            <p:nvPr/>
          </p:nvSpPr>
          <p:spPr bwMode="auto">
            <a:xfrm>
              <a:off x="1296" y="254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2" name="Oval 189">
              <a:extLst>
                <a:ext uri="{FF2B5EF4-FFF2-40B4-BE49-F238E27FC236}">
                  <a16:creationId xmlns:a16="http://schemas.microsoft.com/office/drawing/2014/main" id="{95F0E54F-AD15-294A-B9AA-18ADE21D8436}"/>
                </a:ext>
              </a:extLst>
            </p:cNvPr>
            <p:cNvSpPr>
              <a:spLocks noChangeArrowheads="1"/>
            </p:cNvSpPr>
            <p:nvPr/>
          </p:nvSpPr>
          <p:spPr bwMode="auto">
            <a:xfrm>
              <a:off x="1392" y="273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3" name="Oval 190">
              <a:extLst>
                <a:ext uri="{FF2B5EF4-FFF2-40B4-BE49-F238E27FC236}">
                  <a16:creationId xmlns:a16="http://schemas.microsoft.com/office/drawing/2014/main" id="{79D6618F-0E2F-FB41-ADEB-936CDEB5438D}"/>
                </a:ext>
              </a:extLst>
            </p:cNvPr>
            <p:cNvSpPr>
              <a:spLocks noChangeArrowheads="1"/>
            </p:cNvSpPr>
            <p:nvPr/>
          </p:nvSpPr>
          <p:spPr bwMode="auto">
            <a:xfrm>
              <a:off x="1392" y="259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4" name="Oval 191">
              <a:extLst>
                <a:ext uri="{FF2B5EF4-FFF2-40B4-BE49-F238E27FC236}">
                  <a16:creationId xmlns:a16="http://schemas.microsoft.com/office/drawing/2014/main" id="{99429442-8ADD-2741-A6FD-0F5700A774A3}"/>
                </a:ext>
              </a:extLst>
            </p:cNvPr>
            <p:cNvSpPr>
              <a:spLocks noChangeArrowheads="1"/>
            </p:cNvSpPr>
            <p:nvPr/>
          </p:nvSpPr>
          <p:spPr bwMode="auto">
            <a:xfrm>
              <a:off x="1200" y="259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5" name="Oval 192">
              <a:extLst>
                <a:ext uri="{FF2B5EF4-FFF2-40B4-BE49-F238E27FC236}">
                  <a16:creationId xmlns:a16="http://schemas.microsoft.com/office/drawing/2014/main" id="{E0A069BA-0060-BF4A-B7B9-84A3D351718C}"/>
                </a:ext>
              </a:extLst>
            </p:cNvPr>
            <p:cNvSpPr>
              <a:spLocks noChangeArrowheads="1"/>
            </p:cNvSpPr>
            <p:nvPr/>
          </p:nvSpPr>
          <p:spPr bwMode="auto">
            <a:xfrm>
              <a:off x="1104" y="2832"/>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6" name="Oval 193">
              <a:extLst>
                <a:ext uri="{FF2B5EF4-FFF2-40B4-BE49-F238E27FC236}">
                  <a16:creationId xmlns:a16="http://schemas.microsoft.com/office/drawing/2014/main" id="{399F0E63-CF54-8B48-9618-8D0FC5D6C7B5}"/>
                </a:ext>
              </a:extLst>
            </p:cNvPr>
            <p:cNvSpPr>
              <a:spLocks noChangeArrowheads="1"/>
            </p:cNvSpPr>
            <p:nvPr/>
          </p:nvSpPr>
          <p:spPr bwMode="auto">
            <a:xfrm>
              <a:off x="1296" y="2736"/>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7" name="Oval 194">
              <a:extLst>
                <a:ext uri="{FF2B5EF4-FFF2-40B4-BE49-F238E27FC236}">
                  <a16:creationId xmlns:a16="http://schemas.microsoft.com/office/drawing/2014/main" id="{0F2E9CAA-4A0B-AF47-A5C4-7DC71E70C3E3}"/>
                </a:ext>
              </a:extLst>
            </p:cNvPr>
            <p:cNvSpPr>
              <a:spLocks noChangeArrowheads="1"/>
            </p:cNvSpPr>
            <p:nvPr/>
          </p:nvSpPr>
          <p:spPr bwMode="auto">
            <a:xfrm>
              <a:off x="1200" y="29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8" name="Oval 195">
              <a:extLst>
                <a:ext uri="{FF2B5EF4-FFF2-40B4-BE49-F238E27FC236}">
                  <a16:creationId xmlns:a16="http://schemas.microsoft.com/office/drawing/2014/main" id="{906F2C55-EA7A-6446-8E1D-BB8263490307}"/>
                </a:ext>
              </a:extLst>
            </p:cNvPr>
            <p:cNvSpPr>
              <a:spLocks noChangeArrowheads="1"/>
            </p:cNvSpPr>
            <p:nvPr/>
          </p:nvSpPr>
          <p:spPr bwMode="auto">
            <a:xfrm>
              <a:off x="1200" y="244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49" name="Oval 196">
              <a:extLst>
                <a:ext uri="{FF2B5EF4-FFF2-40B4-BE49-F238E27FC236}">
                  <a16:creationId xmlns:a16="http://schemas.microsoft.com/office/drawing/2014/main" id="{8E33A674-EA8A-6345-B6DE-D670C348AE36}"/>
                </a:ext>
              </a:extLst>
            </p:cNvPr>
            <p:cNvSpPr>
              <a:spLocks noChangeArrowheads="1"/>
            </p:cNvSpPr>
            <p:nvPr/>
          </p:nvSpPr>
          <p:spPr bwMode="auto">
            <a:xfrm>
              <a:off x="1008" y="2928"/>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0" name="Oval 197">
              <a:extLst>
                <a:ext uri="{FF2B5EF4-FFF2-40B4-BE49-F238E27FC236}">
                  <a16:creationId xmlns:a16="http://schemas.microsoft.com/office/drawing/2014/main" id="{C9E277FA-1E6C-0B46-9339-C86CE060F387}"/>
                </a:ext>
              </a:extLst>
            </p:cNvPr>
            <p:cNvSpPr>
              <a:spLocks noChangeArrowheads="1"/>
            </p:cNvSpPr>
            <p:nvPr/>
          </p:nvSpPr>
          <p:spPr bwMode="auto">
            <a:xfrm>
              <a:off x="1296" y="331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51" name="Oval 198">
              <a:extLst>
                <a:ext uri="{FF2B5EF4-FFF2-40B4-BE49-F238E27FC236}">
                  <a16:creationId xmlns:a16="http://schemas.microsoft.com/office/drawing/2014/main" id="{59131CD9-F968-EF47-AE27-3BC860A372D2}"/>
                </a:ext>
              </a:extLst>
            </p:cNvPr>
            <p:cNvSpPr>
              <a:spLocks noChangeArrowheads="1"/>
            </p:cNvSpPr>
            <p:nvPr/>
          </p:nvSpPr>
          <p:spPr bwMode="auto">
            <a:xfrm>
              <a:off x="1152" y="30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16" name="Text Box 199">
            <a:extLst>
              <a:ext uri="{FF2B5EF4-FFF2-40B4-BE49-F238E27FC236}">
                <a16:creationId xmlns:a16="http://schemas.microsoft.com/office/drawing/2014/main" id="{2BDFCC43-A9C6-5940-8BF9-252C65A2659A}"/>
              </a:ext>
            </a:extLst>
          </p:cNvPr>
          <p:cNvSpPr txBox="1">
            <a:spLocks noChangeArrowheads="1"/>
          </p:cNvSpPr>
          <p:nvPr/>
        </p:nvSpPr>
        <p:spPr bwMode="auto">
          <a:xfrm>
            <a:off x="266700" y="5497513"/>
            <a:ext cx="4229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High Baryon Density</a:t>
            </a:r>
          </a:p>
          <a:p>
            <a:pPr eaLnBrk="1" hangingPunct="1">
              <a:spcBef>
                <a:spcPct val="0"/>
              </a:spcBef>
              <a:buFontTx/>
              <a:buNone/>
            </a:pPr>
            <a:r>
              <a:rPr lang="en-US" altLang="zh-CN" sz="2000" b="1">
                <a:solidFill>
                  <a:srgbClr val="FF0000"/>
                </a:solidFill>
              </a:rPr>
              <a:t>-- low energy heavy ion collisions</a:t>
            </a:r>
          </a:p>
          <a:p>
            <a:pPr eaLnBrk="1" hangingPunct="1">
              <a:spcBef>
                <a:spcPct val="0"/>
              </a:spcBef>
              <a:buFontTx/>
              <a:buNone/>
            </a:pPr>
            <a:r>
              <a:rPr lang="en-US" altLang="zh-CN" sz="2000" b="1">
                <a:solidFill>
                  <a:srgbClr val="FF0000"/>
                </a:solidFill>
              </a:rPr>
              <a:t>-- neutron star</a:t>
            </a:r>
            <a:r>
              <a:rPr lang="en-US" altLang="zh-CN" sz="2000" b="1">
                <a:solidFill>
                  <a:srgbClr val="FF0000"/>
                </a:solidFill>
                <a:sym typeface="Wingdings" pitchFamily="2" charset="2"/>
              </a:rPr>
              <a:t>quark star</a:t>
            </a:r>
            <a:endParaRPr lang="en-US" altLang="zh-CN" sz="2000" b="1">
              <a:solidFill>
                <a:srgbClr val="FF0000"/>
              </a:solidFill>
            </a:endParaRPr>
          </a:p>
        </p:txBody>
      </p:sp>
      <p:grpSp>
        <p:nvGrpSpPr>
          <p:cNvPr id="43017" name="Group 200">
            <a:extLst>
              <a:ext uri="{FF2B5EF4-FFF2-40B4-BE49-F238E27FC236}">
                <a16:creationId xmlns:a16="http://schemas.microsoft.com/office/drawing/2014/main" id="{8610F0A8-B0EE-0540-9928-BA4C2F358C6D}"/>
              </a:ext>
            </a:extLst>
          </p:cNvPr>
          <p:cNvGrpSpPr>
            <a:grpSpLocks/>
          </p:cNvGrpSpPr>
          <p:nvPr/>
        </p:nvGrpSpPr>
        <p:grpSpPr bwMode="auto">
          <a:xfrm>
            <a:off x="5943600" y="1905000"/>
            <a:ext cx="228600" cy="1676400"/>
            <a:chOff x="528" y="1440"/>
            <a:chExt cx="432" cy="1056"/>
          </a:xfrm>
        </p:grpSpPr>
        <p:sp>
          <p:nvSpPr>
            <p:cNvPr id="43532" name="Oval 201">
              <a:extLst>
                <a:ext uri="{FF2B5EF4-FFF2-40B4-BE49-F238E27FC236}">
                  <a16:creationId xmlns:a16="http://schemas.microsoft.com/office/drawing/2014/main" id="{F6D908E0-8655-9A46-9785-DCB7B2566BF1}"/>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3" name="Oval 202">
              <a:extLst>
                <a:ext uri="{FF2B5EF4-FFF2-40B4-BE49-F238E27FC236}">
                  <a16:creationId xmlns:a16="http://schemas.microsoft.com/office/drawing/2014/main" id="{C7206380-13F4-EB42-934F-8F342203DE90}"/>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4" name="Oval 203">
              <a:extLst>
                <a:ext uri="{FF2B5EF4-FFF2-40B4-BE49-F238E27FC236}">
                  <a16:creationId xmlns:a16="http://schemas.microsoft.com/office/drawing/2014/main" id="{036AC8B0-D3F8-DB4C-8C08-61E97DA0A010}"/>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5" name="Oval 204">
              <a:extLst>
                <a:ext uri="{FF2B5EF4-FFF2-40B4-BE49-F238E27FC236}">
                  <a16:creationId xmlns:a16="http://schemas.microsoft.com/office/drawing/2014/main" id="{58DA7997-40D5-EF49-93E9-92F11392CF6C}"/>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6" name="Oval 205">
              <a:extLst>
                <a:ext uri="{FF2B5EF4-FFF2-40B4-BE49-F238E27FC236}">
                  <a16:creationId xmlns:a16="http://schemas.microsoft.com/office/drawing/2014/main" id="{FB24241F-243E-3F4D-8CD2-356CC1BCF4B0}"/>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537" name="Group 206">
              <a:extLst>
                <a:ext uri="{FF2B5EF4-FFF2-40B4-BE49-F238E27FC236}">
                  <a16:creationId xmlns:a16="http://schemas.microsoft.com/office/drawing/2014/main" id="{2A116826-813D-684A-8967-FFF642D41B9B}"/>
                </a:ext>
              </a:extLst>
            </p:cNvPr>
            <p:cNvGrpSpPr>
              <a:grpSpLocks/>
            </p:cNvGrpSpPr>
            <p:nvPr/>
          </p:nvGrpSpPr>
          <p:grpSpPr bwMode="auto">
            <a:xfrm>
              <a:off x="576" y="1728"/>
              <a:ext cx="144" cy="240"/>
              <a:chOff x="576" y="1728"/>
              <a:chExt cx="144" cy="240"/>
            </a:xfrm>
          </p:grpSpPr>
          <p:sp>
            <p:nvSpPr>
              <p:cNvPr id="43597" name="Oval 207">
                <a:extLst>
                  <a:ext uri="{FF2B5EF4-FFF2-40B4-BE49-F238E27FC236}">
                    <a16:creationId xmlns:a16="http://schemas.microsoft.com/office/drawing/2014/main" id="{F6CD6C86-98D7-7E4B-8DE4-4BFE4F27A56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8" name="Oval 208">
                <a:extLst>
                  <a:ext uri="{FF2B5EF4-FFF2-40B4-BE49-F238E27FC236}">
                    <a16:creationId xmlns:a16="http://schemas.microsoft.com/office/drawing/2014/main" id="{F29DDF7B-82AD-1F44-A471-9FEAEEE1113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9" name="Oval 209">
                <a:extLst>
                  <a:ext uri="{FF2B5EF4-FFF2-40B4-BE49-F238E27FC236}">
                    <a16:creationId xmlns:a16="http://schemas.microsoft.com/office/drawing/2014/main" id="{A9E1CCA0-80FD-4B4C-8F48-89B58F91E94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600" name="Oval 210">
                <a:extLst>
                  <a:ext uri="{FF2B5EF4-FFF2-40B4-BE49-F238E27FC236}">
                    <a16:creationId xmlns:a16="http://schemas.microsoft.com/office/drawing/2014/main" id="{3FD227CB-DCEC-E34E-95B7-8E27A668EA5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538" name="Oval 211">
              <a:extLst>
                <a:ext uri="{FF2B5EF4-FFF2-40B4-BE49-F238E27FC236}">
                  <a16:creationId xmlns:a16="http://schemas.microsoft.com/office/drawing/2014/main" id="{EA398EF7-848A-7845-8EFE-6AD0CF0C9E28}"/>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9" name="Oval 212">
              <a:extLst>
                <a:ext uri="{FF2B5EF4-FFF2-40B4-BE49-F238E27FC236}">
                  <a16:creationId xmlns:a16="http://schemas.microsoft.com/office/drawing/2014/main" id="{650BE320-DF45-C149-AC2E-63E4EE9E32AA}"/>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40" name="Oval 213">
              <a:extLst>
                <a:ext uri="{FF2B5EF4-FFF2-40B4-BE49-F238E27FC236}">
                  <a16:creationId xmlns:a16="http://schemas.microsoft.com/office/drawing/2014/main" id="{AF4E27A6-FB07-3F4A-9705-6E8CA796AD6A}"/>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41" name="Oval 214">
              <a:extLst>
                <a:ext uri="{FF2B5EF4-FFF2-40B4-BE49-F238E27FC236}">
                  <a16:creationId xmlns:a16="http://schemas.microsoft.com/office/drawing/2014/main" id="{33C64949-3A5D-7043-9D6B-A49C3EFC0A24}"/>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542" name="Group 215">
              <a:extLst>
                <a:ext uri="{FF2B5EF4-FFF2-40B4-BE49-F238E27FC236}">
                  <a16:creationId xmlns:a16="http://schemas.microsoft.com/office/drawing/2014/main" id="{A1A5055B-3F80-C24C-B904-D8368BCED36D}"/>
                </a:ext>
              </a:extLst>
            </p:cNvPr>
            <p:cNvGrpSpPr>
              <a:grpSpLocks/>
            </p:cNvGrpSpPr>
            <p:nvPr/>
          </p:nvGrpSpPr>
          <p:grpSpPr bwMode="auto">
            <a:xfrm>
              <a:off x="720" y="1920"/>
              <a:ext cx="144" cy="240"/>
              <a:chOff x="576" y="1728"/>
              <a:chExt cx="144" cy="240"/>
            </a:xfrm>
          </p:grpSpPr>
          <p:sp>
            <p:nvSpPr>
              <p:cNvPr id="43593" name="Oval 216">
                <a:extLst>
                  <a:ext uri="{FF2B5EF4-FFF2-40B4-BE49-F238E27FC236}">
                    <a16:creationId xmlns:a16="http://schemas.microsoft.com/office/drawing/2014/main" id="{07E17EDD-2C21-B642-A014-0DCCE2CEE77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4" name="Oval 217">
                <a:extLst>
                  <a:ext uri="{FF2B5EF4-FFF2-40B4-BE49-F238E27FC236}">
                    <a16:creationId xmlns:a16="http://schemas.microsoft.com/office/drawing/2014/main" id="{EFF07C8F-2DAF-EC4A-8428-FA31AFC11B3A}"/>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5" name="Oval 218">
                <a:extLst>
                  <a:ext uri="{FF2B5EF4-FFF2-40B4-BE49-F238E27FC236}">
                    <a16:creationId xmlns:a16="http://schemas.microsoft.com/office/drawing/2014/main" id="{E17C96AE-B08D-504B-95FC-A0686EAF479C}"/>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6" name="Oval 219">
                <a:extLst>
                  <a:ext uri="{FF2B5EF4-FFF2-40B4-BE49-F238E27FC236}">
                    <a16:creationId xmlns:a16="http://schemas.microsoft.com/office/drawing/2014/main" id="{A99E1B18-2897-9243-9A92-211AD49D955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3" name="Group 220">
              <a:extLst>
                <a:ext uri="{FF2B5EF4-FFF2-40B4-BE49-F238E27FC236}">
                  <a16:creationId xmlns:a16="http://schemas.microsoft.com/office/drawing/2014/main" id="{30CA51BF-30C5-CF48-B515-1DE188C08291}"/>
                </a:ext>
              </a:extLst>
            </p:cNvPr>
            <p:cNvGrpSpPr>
              <a:grpSpLocks/>
            </p:cNvGrpSpPr>
            <p:nvPr/>
          </p:nvGrpSpPr>
          <p:grpSpPr bwMode="auto">
            <a:xfrm>
              <a:off x="576" y="1584"/>
              <a:ext cx="144" cy="240"/>
              <a:chOff x="576" y="1728"/>
              <a:chExt cx="144" cy="240"/>
            </a:xfrm>
          </p:grpSpPr>
          <p:sp>
            <p:nvSpPr>
              <p:cNvPr id="43589" name="Oval 221">
                <a:extLst>
                  <a:ext uri="{FF2B5EF4-FFF2-40B4-BE49-F238E27FC236}">
                    <a16:creationId xmlns:a16="http://schemas.microsoft.com/office/drawing/2014/main" id="{C3E70220-F98F-3D48-B7FF-49C4DFCEA84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0" name="Oval 222">
                <a:extLst>
                  <a:ext uri="{FF2B5EF4-FFF2-40B4-BE49-F238E27FC236}">
                    <a16:creationId xmlns:a16="http://schemas.microsoft.com/office/drawing/2014/main" id="{4A685244-37EE-2F47-B536-D6F48813CC2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1" name="Oval 223">
                <a:extLst>
                  <a:ext uri="{FF2B5EF4-FFF2-40B4-BE49-F238E27FC236}">
                    <a16:creationId xmlns:a16="http://schemas.microsoft.com/office/drawing/2014/main" id="{545BBC6A-230A-1C49-B045-AA9B4B756E3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92" name="Oval 224">
                <a:extLst>
                  <a:ext uri="{FF2B5EF4-FFF2-40B4-BE49-F238E27FC236}">
                    <a16:creationId xmlns:a16="http://schemas.microsoft.com/office/drawing/2014/main" id="{167D0C00-8761-A041-8543-EF33009B08B9}"/>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4" name="Group 225">
              <a:extLst>
                <a:ext uri="{FF2B5EF4-FFF2-40B4-BE49-F238E27FC236}">
                  <a16:creationId xmlns:a16="http://schemas.microsoft.com/office/drawing/2014/main" id="{5A54F3A7-7A2A-1E4C-A663-0D9F12FD875C}"/>
                </a:ext>
              </a:extLst>
            </p:cNvPr>
            <p:cNvGrpSpPr>
              <a:grpSpLocks/>
            </p:cNvGrpSpPr>
            <p:nvPr/>
          </p:nvGrpSpPr>
          <p:grpSpPr bwMode="auto">
            <a:xfrm>
              <a:off x="768" y="2160"/>
              <a:ext cx="144" cy="240"/>
              <a:chOff x="576" y="1728"/>
              <a:chExt cx="144" cy="240"/>
            </a:xfrm>
          </p:grpSpPr>
          <p:sp>
            <p:nvSpPr>
              <p:cNvPr id="43585" name="Oval 226">
                <a:extLst>
                  <a:ext uri="{FF2B5EF4-FFF2-40B4-BE49-F238E27FC236}">
                    <a16:creationId xmlns:a16="http://schemas.microsoft.com/office/drawing/2014/main" id="{8DD0A337-B664-B248-8169-0487E37FCBF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6" name="Oval 227">
                <a:extLst>
                  <a:ext uri="{FF2B5EF4-FFF2-40B4-BE49-F238E27FC236}">
                    <a16:creationId xmlns:a16="http://schemas.microsoft.com/office/drawing/2014/main" id="{02FA00D3-352F-0B40-A7C9-27A7A29F9993}"/>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7" name="Oval 228">
                <a:extLst>
                  <a:ext uri="{FF2B5EF4-FFF2-40B4-BE49-F238E27FC236}">
                    <a16:creationId xmlns:a16="http://schemas.microsoft.com/office/drawing/2014/main" id="{B9E239BB-C8DC-0341-8438-0B27661EF1A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8" name="Oval 229">
                <a:extLst>
                  <a:ext uri="{FF2B5EF4-FFF2-40B4-BE49-F238E27FC236}">
                    <a16:creationId xmlns:a16="http://schemas.microsoft.com/office/drawing/2014/main" id="{7E5B5BD6-554B-9847-A75E-6564BA622AEF}"/>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5" name="Group 230">
              <a:extLst>
                <a:ext uri="{FF2B5EF4-FFF2-40B4-BE49-F238E27FC236}">
                  <a16:creationId xmlns:a16="http://schemas.microsoft.com/office/drawing/2014/main" id="{DF2B3396-E3ED-0645-8BBD-3236631C2A46}"/>
                </a:ext>
              </a:extLst>
            </p:cNvPr>
            <p:cNvGrpSpPr>
              <a:grpSpLocks/>
            </p:cNvGrpSpPr>
            <p:nvPr/>
          </p:nvGrpSpPr>
          <p:grpSpPr bwMode="auto">
            <a:xfrm>
              <a:off x="672" y="2160"/>
              <a:ext cx="144" cy="240"/>
              <a:chOff x="576" y="1728"/>
              <a:chExt cx="144" cy="240"/>
            </a:xfrm>
          </p:grpSpPr>
          <p:sp>
            <p:nvSpPr>
              <p:cNvPr id="43581" name="Oval 231">
                <a:extLst>
                  <a:ext uri="{FF2B5EF4-FFF2-40B4-BE49-F238E27FC236}">
                    <a16:creationId xmlns:a16="http://schemas.microsoft.com/office/drawing/2014/main" id="{5DBF5B5B-519A-814D-AED0-DA2FF7373B1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2" name="Oval 232">
                <a:extLst>
                  <a:ext uri="{FF2B5EF4-FFF2-40B4-BE49-F238E27FC236}">
                    <a16:creationId xmlns:a16="http://schemas.microsoft.com/office/drawing/2014/main" id="{C288B80A-008C-5C4C-8269-C44E04DD6A7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3" name="Oval 233">
                <a:extLst>
                  <a:ext uri="{FF2B5EF4-FFF2-40B4-BE49-F238E27FC236}">
                    <a16:creationId xmlns:a16="http://schemas.microsoft.com/office/drawing/2014/main" id="{E45DBF17-1C5A-EA41-A7C8-5430D5990AD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4" name="Oval 234">
                <a:extLst>
                  <a:ext uri="{FF2B5EF4-FFF2-40B4-BE49-F238E27FC236}">
                    <a16:creationId xmlns:a16="http://schemas.microsoft.com/office/drawing/2014/main" id="{5E83F91A-8EB8-6E4C-9EDC-BC783D952E7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6" name="Group 235">
              <a:extLst>
                <a:ext uri="{FF2B5EF4-FFF2-40B4-BE49-F238E27FC236}">
                  <a16:creationId xmlns:a16="http://schemas.microsoft.com/office/drawing/2014/main" id="{75F009CF-C037-ED46-AD04-E4474343656D}"/>
                </a:ext>
              </a:extLst>
            </p:cNvPr>
            <p:cNvGrpSpPr>
              <a:grpSpLocks/>
            </p:cNvGrpSpPr>
            <p:nvPr/>
          </p:nvGrpSpPr>
          <p:grpSpPr bwMode="auto">
            <a:xfrm>
              <a:off x="576" y="2016"/>
              <a:ext cx="144" cy="240"/>
              <a:chOff x="576" y="1728"/>
              <a:chExt cx="144" cy="240"/>
            </a:xfrm>
          </p:grpSpPr>
          <p:sp>
            <p:nvSpPr>
              <p:cNvPr id="43577" name="Oval 236">
                <a:extLst>
                  <a:ext uri="{FF2B5EF4-FFF2-40B4-BE49-F238E27FC236}">
                    <a16:creationId xmlns:a16="http://schemas.microsoft.com/office/drawing/2014/main" id="{3BCF55FC-55C8-6D4D-BB3F-C2D6FFAB9A85}"/>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8" name="Oval 237">
                <a:extLst>
                  <a:ext uri="{FF2B5EF4-FFF2-40B4-BE49-F238E27FC236}">
                    <a16:creationId xmlns:a16="http://schemas.microsoft.com/office/drawing/2014/main" id="{A526C932-3E14-3740-A9B5-1C8CC506D45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9" name="Oval 238">
                <a:extLst>
                  <a:ext uri="{FF2B5EF4-FFF2-40B4-BE49-F238E27FC236}">
                    <a16:creationId xmlns:a16="http://schemas.microsoft.com/office/drawing/2014/main" id="{4B89F4CE-271F-B447-A046-C1FAE2F318F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80" name="Oval 239">
                <a:extLst>
                  <a:ext uri="{FF2B5EF4-FFF2-40B4-BE49-F238E27FC236}">
                    <a16:creationId xmlns:a16="http://schemas.microsoft.com/office/drawing/2014/main" id="{B064B960-F051-7C46-A099-C898C1284282}"/>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7" name="Group 240">
              <a:extLst>
                <a:ext uri="{FF2B5EF4-FFF2-40B4-BE49-F238E27FC236}">
                  <a16:creationId xmlns:a16="http://schemas.microsoft.com/office/drawing/2014/main" id="{8C4927AC-850C-DF43-BD62-466E95F343A5}"/>
                </a:ext>
              </a:extLst>
            </p:cNvPr>
            <p:cNvGrpSpPr>
              <a:grpSpLocks/>
            </p:cNvGrpSpPr>
            <p:nvPr/>
          </p:nvGrpSpPr>
          <p:grpSpPr bwMode="auto">
            <a:xfrm>
              <a:off x="768" y="1584"/>
              <a:ext cx="144" cy="240"/>
              <a:chOff x="576" y="1728"/>
              <a:chExt cx="144" cy="240"/>
            </a:xfrm>
          </p:grpSpPr>
          <p:sp>
            <p:nvSpPr>
              <p:cNvPr id="43573" name="Oval 241">
                <a:extLst>
                  <a:ext uri="{FF2B5EF4-FFF2-40B4-BE49-F238E27FC236}">
                    <a16:creationId xmlns:a16="http://schemas.microsoft.com/office/drawing/2014/main" id="{BE7A5DAC-E2FB-2247-916A-D60ED2AC3BEF}"/>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4" name="Oval 242">
                <a:extLst>
                  <a:ext uri="{FF2B5EF4-FFF2-40B4-BE49-F238E27FC236}">
                    <a16:creationId xmlns:a16="http://schemas.microsoft.com/office/drawing/2014/main" id="{9E4D565E-9A2B-0040-BAF3-41587D3FAD6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5" name="Oval 243">
                <a:extLst>
                  <a:ext uri="{FF2B5EF4-FFF2-40B4-BE49-F238E27FC236}">
                    <a16:creationId xmlns:a16="http://schemas.microsoft.com/office/drawing/2014/main" id="{05402C9B-A16F-2F4F-84B1-CBD48AEFEED1}"/>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6" name="Oval 244">
                <a:extLst>
                  <a:ext uri="{FF2B5EF4-FFF2-40B4-BE49-F238E27FC236}">
                    <a16:creationId xmlns:a16="http://schemas.microsoft.com/office/drawing/2014/main" id="{E42EFDF8-9F24-D14B-8B5D-DEB8CD4244BE}"/>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8" name="Group 245">
              <a:extLst>
                <a:ext uri="{FF2B5EF4-FFF2-40B4-BE49-F238E27FC236}">
                  <a16:creationId xmlns:a16="http://schemas.microsoft.com/office/drawing/2014/main" id="{C1AFEAFA-4F2C-E044-AFCD-1066A98FC028}"/>
                </a:ext>
              </a:extLst>
            </p:cNvPr>
            <p:cNvGrpSpPr>
              <a:grpSpLocks/>
            </p:cNvGrpSpPr>
            <p:nvPr/>
          </p:nvGrpSpPr>
          <p:grpSpPr bwMode="auto">
            <a:xfrm>
              <a:off x="672" y="1824"/>
              <a:ext cx="144" cy="240"/>
              <a:chOff x="576" y="1728"/>
              <a:chExt cx="144" cy="240"/>
            </a:xfrm>
          </p:grpSpPr>
          <p:sp>
            <p:nvSpPr>
              <p:cNvPr id="43569" name="Oval 246">
                <a:extLst>
                  <a:ext uri="{FF2B5EF4-FFF2-40B4-BE49-F238E27FC236}">
                    <a16:creationId xmlns:a16="http://schemas.microsoft.com/office/drawing/2014/main" id="{556A9086-ABFE-1140-9648-D30E17E83C8F}"/>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0" name="Oval 247">
                <a:extLst>
                  <a:ext uri="{FF2B5EF4-FFF2-40B4-BE49-F238E27FC236}">
                    <a16:creationId xmlns:a16="http://schemas.microsoft.com/office/drawing/2014/main" id="{CB47EFBA-F2BE-6943-B816-B8E6A542E7BE}"/>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1" name="Oval 248">
                <a:extLst>
                  <a:ext uri="{FF2B5EF4-FFF2-40B4-BE49-F238E27FC236}">
                    <a16:creationId xmlns:a16="http://schemas.microsoft.com/office/drawing/2014/main" id="{ABEEA735-A1BD-DE47-A85E-A55C0042A79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72" name="Oval 249">
                <a:extLst>
                  <a:ext uri="{FF2B5EF4-FFF2-40B4-BE49-F238E27FC236}">
                    <a16:creationId xmlns:a16="http://schemas.microsoft.com/office/drawing/2014/main" id="{E6DEC766-A205-D641-AC38-210E2059036C}"/>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49" name="Group 250">
              <a:extLst>
                <a:ext uri="{FF2B5EF4-FFF2-40B4-BE49-F238E27FC236}">
                  <a16:creationId xmlns:a16="http://schemas.microsoft.com/office/drawing/2014/main" id="{8BB527B2-9D8F-5948-BE28-4569C0192BC6}"/>
                </a:ext>
              </a:extLst>
            </p:cNvPr>
            <p:cNvGrpSpPr>
              <a:grpSpLocks/>
            </p:cNvGrpSpPr>
            <p:nvPr/>
          </p:nvGrpSpPr>
          <p:grpSpPr bwMode="auto">
            <a:xfrm>
              <a:off x="816" y="1968"/>
              <a:ext cx="144" cy="240"/>
              <a:chOff x="576" y="1728"/>
              <a:chExt cx="144" cy="240"/>
            </a:xfrm>
          </p:grpSpPr>
          <p:sp>
            <p:nvSpPr>
              <p:cNvPr id="43565" name="Oval 251">
                <a:extLst>
                  <a:ext uri="{FF2B5EF4-FFF2-40B4-BE49-F238E27FC236}">
                    <a16:creationId xmlns:a16="http://schemas.microsoft.com/office/drawing/2014/main" id="{B7CCC770-0B9B-4843-B103-5076AE6172B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6" name="Oval 252">
                <a:extLst>
                  <a:ext uri="{FF2B5EF4-FFF2-40B4-BE49-F238E27FC236}">
                    <a16:creationId xmlns:a16="http://schemas.microsoft.com/office/drawing/2014/main" id="{C95F1AC7-5657-1F49-B999-0CEC15FE30A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7" name="Oval 253">
                <a:extLst>
                  <a:ext uri="{FF2B5EF4-FFF2-40B4-BE49-F238E27FC236}">
                    <a16:creationId xmlns:a16="http://schemas.microsoft.com/office/drawing/2014/main" id="{D3AC83C0-75A3-7B4C-A2C4-E7BB481D6A9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8" name="Oval 254">
                <a:extLst>
                  <a:ext uri="{FF2B5EF4-FFF2-40B4-BE49-F238E27FC236}">
                    <a16:creationId xmlns:a16="http://schemas.microsoft.com/office/drawing/2014/main" id="{302893F2-B68F-8540-B596-BCD0F3BBC05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0" name="Group 255">
              <a:extLst>
                <a:ext uri="{FF2B5EF4-FFF2-40B4-BE49-F238E27FC236}">
                  <a16:creationId xmlns:a16="http://schemas.microsoft.com/office/drawing/2014/main" id="{99508A0C-5580-2E4E-AD41-1F3E9B3B95A9}"/>
                </a:ext>
              </a:extLst>
            </p:cNvPr>
            <p:cNvGrpSpPr>
              <a:grpSpLocks/>
            </p:cNvGrpSpPr>
            <p:nvPr/>
          </p:nvGrpSpPr>
          <p:grpSpPr bwMode="auto">
            <a:xfrm>
              <a:off x="528" y="1920"/>
              <a:ext cx="144" cy="240"/>
              <a:chOff x="576" y="1728"/>
              <a:chExt cx="144" cy="240"/>
            </a:xfrm>
          </p:grpSpPr>
          <p:sp>
            <p:nvSpPr>
              <p:cNvPr id="43561" name="Oval 256">
                <a:extLst>
                  <a:ext uri="{FF2B5EF4-FFF2-40B4-BE49-F238E27FC236}">
                    <a16:creationId xmlns:a16="http://schemas.microsoft.com/office/drawing/2014/main" id="{733EFBAC-C975-EB40-A8AB-A11C7A7228E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2" name="Oval 257">
                <a:extLst>
                  <a:ext uri="{FF2B5EF4-FFF2-40B4-BE49-F238E27FC236}">
                    <a16:creationId xmlns:a16="http://schemas.microsoft.com/office/drawing/2014/main" id="{DA912C95-0343-9C4D-A25F-74C9E7B1637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3" name="Oval 258">
                <a:extLst>
                  <a:ext uri="{FF2B5EF4-FFF2-40B4-BE49-F238E27FC236}">
                    <a16:creationId xmlns:a16="http://schemas.microsoft.com/office/drawing/2014/main" id="{005A8466-D9A3-AE4F-8D2A-47D5B24251A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4" name="Oval 259">
                <a:extLst>
                  <a:ext uri="{FF2B5EF4-FFF2-40B4-BE49-F238E27FC236}">
                    <a16:creationId xmlns:a16="http://schemas.microsoft.com/office/drawing/2014/main" id="{40CD151E-F864-AE42-B317-37460E40AD7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1" name="Group 260">
              <a:extLst>
                <a:ext uri="{FF2B5EF4-FFF2-40B4-BE49-F238E27FC236}">
                  <a16:creationId xmlns:a16="http://schemas.microsoft.com/office/drawing/2014/main" id="{A958566C-DDF1-ED4B-A348-94ED79AC622C}"/>
                </a:ext>
              </a:extLst>
            </p:cNvPr>
            <p:cNvGrpSpPr>
              <a:grpSpLocks/>
            </p:cNvGrpSpPr>
            <p:nvPr/>
          </p:nvGrpSpPr>
          <p:grpSpPr bwMode="auto">
            <a:xfrm>
              <a:off x="672" y="1440"/>
              <a:ext cx="144" cy="240"/>
              <a:chOff x="576" y="1728"/>
              <a:chExt cx="144" cy="240"/>
            </a:xfrm>
          </p:grpSpPr>
          <p:sp>
            <p:nvSpPr>
              <p:cNvPr id="43557" name="Oval 261">
                <a:extLst>
                  <a:ext uri="{FF2B5EF4-FFF2-40B4-BE49-F238E27FC236}">
                    <a16:creationId xmlns:a16="http://schemas.microsoft.com/office/drawing/2014/main" id="{B68D86BF-5971-A543-B97B-C4E7FBB1B7F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8" name="Oval 262">
                <a:extLst>
                  <a:ext uri="{FF2B5EF4-FFF2-40B4-BE49-F238E27FC236}">
                    <a16:creationId xmlns:a16="http://schemas.microsoft.com/office/drawing/2014/main" id="{FEBB3F6C-5102-A44A-A92C-04F864BB9D27}"/>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9" name="Oval 263">
                <a:extLst>
                  <a:ext uri="{FF2B5EF4-FFF2-40B4-BE49-F238E27FC236}">
                    <a16:creationId xmlns:a16="http://schemas.microsoft.com/office/drawing/2014/main" id="{A16BF6E6-9FD3-494D-A00E-F7A14D156DA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60" name="Oval 264">
                <a:extLst>
                  <a:ext uri="{FF2B5EF4-FFF2-40B4-BE49-F238E27FC236}">
                    <a16:creationId xmlns:a16="http://schemas.microsoft.com/office/drawing/2014/main" id="{CA6D25ED-18B0-5C4B-990E-5DF84C5533C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552" name="Group 265">
              <a:extLst>
                <a:ext uri="{FF2B5EF4-FFF2-40B4-BE49-F238E27FC236}">
                  <a16:creationId xmlns:a16="http://schemas.microsoft.com/office/drawing/2014/main" id="{90015CF7-3C8D-374F-BC86-F71175247984}"/>
                </a:ext>
              </a:extLst>
            </p:cNvPr>
            <p:cNvGrpSpPr>
              <a:grpSpLocks/>
            </p:cNvGrpSpPr>
            <p:nvPr/>
          </p:nvGrpSpPr>
          <p:grpSpPr bwMode="auto">
            <a:xfrm>
              <a:off x="624" y="2256"/>
              <a:ext cx="144" cy="240"/>
              <a:chOff x="576" y="1728"/>
              <a:chExt cx="144" cy="240"/>
            </a:xfrm>
          </p:grpSpPr>
          <p:sp>
            <p:nvSpPr>
              <p:cNvPr id="43553" name="Oval 266">
                <a:extLst>
                  <a:ext uri="{FF2B5EF4-FFF2-40B4-BE49-F238E27FC236}">
                    <a16:creationId xmlns:a16="http://schemas.microsoft.com/office/drawing/2014/main" id="{98F5EDE9-457B-9048-BB84-E9B484CFBD3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4" name="Oval 267">
                <a:extLst>
                  <a:ext uri="{FF2B5EF4-FFF2-40B4-BE49-F238E27FC236}">
                    <a16:creationId xmlns:a16="http://schemas.microsoft.com/office/drawing/2014/main" id="{E97992BA-8C29-EC49-B89F-1AB701C97B14}"/>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5" name="Oval 268">
                <a:extLst>
                  <a:ext uri="{FF2B5EF4-FFF2-40B4-BE49-F238E27FC236}">
                    <a16:creationId xmlns:a16="http://schemas.microsoft.com/office/drawing/2014/main" id="{2E77FD17-FC76-264D-8903-394426556557}"/>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56" name="Oval 269">
                <a:extLst>
                  <a:ext uri="{FF2B5EF4-FFF2-40B4-BE49-F238E27FC236}">
                    <a16:creationId xmlns:a16="http://schemas.microsoft.com/office/drawing/2014/main" id="{60BDB619-9C66-F54E-A620-BF4440413155}"/>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grpSp>
        <p:nvGrpSpPr>
          <p:cNvPr id="43018" name="Group 270">
            <a:extLst>
              <a:ext uri="{FF2B5EF4-FFF2-40B4-BE49-F238E27FC236}">
                <a16:creationId xmlns:a16="http://schemas.microsoft.com/office/drawing/2014/main" id="{E9FE922E-DF1E-4E45-AAC9-D443B7BFD134}"/>
              </a:ext>
            </a:extLst>
          </p:cNvPr>
          <p:cNvGrpSpPr>
            <a:grpSpLocks/>
          </p:cNvGrpSpPr>
          <p:nvPr/>
        </p:nvGrpSpPr>
        <p:grpSpPr bwMode="auto">
          <a:xfrm>
            <a:off x="8001000" y="1905000"/>
            <a:ext cx="228600" cy="1676400"/>
            <a:chOff x="528" y="1440"/>
            <a:chExt cx="432" cy="1056"/>
          </a:xfrm>
        </p:grpSpPr>
        <p:sp>
          <p:nvSpPr>
            <p:cNvPr id="43463" name="Oval 271">
              <a:extLst>
                <a:ext uri="{FF2B5EF4-FFF2-40B4-BE49-F238E27FC236}">
                  <a16:creationId xmlns:a16="http://schemas.microsoft.com/office/drawing/2014/main" id="{E3B003D9-D378-2B4D-BFC6-733950574049}"/>
                </a:ext>
              </a:extLst>
            </p:cNvPr>
            <p:cNvSpPr>
              <a:spLocks noChangeArrowheads="1"/>
            </p:cNvSpPr>
            <p:nvPr/>
          </p:nvSpPr>
          <p:spPr bwMode="auto">
            <a:xfrm>
              <a:off x="528" y="1440"/>
              <a:ext cx="432" cy="1056"/>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4" name="Oval 272">
              <a:extLst>
                <a:ext uri="{FF2B5EF4-FFF2-40B4-BE49-F238E27FC236}">
                  <a16:creationId xmlns:a16="http://schemas.microsoft.com/office/drawing/2014/main" id="{78E51BD9-35DC-AE49-B81C-3D74106D8FDA}"/>
                </a:ext>
              </a:extLst>
            </p:cNvPr>
            <p:cNvSpPr>
              <a:spLocks noChangeArrowheads="1"/>
            </p:cNvSpPr>
            <p:nvPr/>
          </p:nvSpPr>
          <p:spPr bwMode="auto">
            <a:xfrm>
              <a:off x="672" y="1536"/>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5" name="Oval 273">
              <a:extLst>
                <a:ext uri="{FF2B5EF4-FFF2-40B4-BE49-F238E27FC236}">
                  <a16:creationId xmlns:a16="http://schemas.microsoft.com/office/drawing/2014/main" id="{7BBAB9C5-9E1A-6843-861A-9614DBFF8537}"/>
                </a:ext>
              </a:extLst>
            </p:cNvPr>
            <p:cNvSpPr>
              <a:spLocks noChangeArrowheads="1"/>
            </p:cNvSpPr>
            <p:nvPr/>
          </p:nvSpPr>
          <p:spPr bwMode="auto">
            <a:xfrm>
              <a:off x="720" y="158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6" name="Oval 274">
              <a:extLst>
                <a:ext uri="{FF2B5EF4-FFF2-40B4-BE49-F238E27FC236}">
                  <a16:creationId xmlns:a16="http://schemas.microsoft.com/office/drawing/2014/main" id="{41AA5A6B-4736-3F45-948F-9F5086C6836E}"/>
                </a:ext>
              </a:extLst>
            </p:cNvPr>
            <p:cNvSpPr>
              <a:spLocks noChangeArrowheads="1"/>
            </p:cNvSpPr>
            <p:nvPr/>
          </p:nvSpPr>
          <p:spPr bwMode="auto">
            <a:xfrm>
              <a:off x="672" y="168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7" name="Oval 275">
              <a:extLst>
                <a:ext uri="{FF2B5EF4-FFF2-40B4-BE49-F238E27FC236}">
                  <a16:creationId xmlns:a16="http://schemas.microsoft.com/office/drawing/2014/main" id="{CAB6A132-C266-3E49-8399-133596EB0C49}"/>
                </a:ext>
              </a:extLst>
            </p:cNvPr>
            <p:cNvSpPr>
              <a:spLocks noChangeArrowheads="1"/>
            </p:cNvSpPr>
            <p:nvPr/>
          </p:nvSpPr>
          <p:spPr bwMode="auto">
            <a:xfrm>
              <a:off x="768" y="163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468" name="Group 276">
              <a:extLst>
                <a:ext uri="{FF2B5EF4-FFF2-40B4-BE49-F238E27FC236}">
                  <a16:creationId xmlns:a16="http://schemas.microsoft.com/office/drawing/2014/main" id="{5F918625-C3C8-294A-A849-BF4DCD4C7C95}"/>
                </a:ext>
              </a:extLst>
            </p:cNvPr>
            <p:cNvGrpSpPr>
              <a:grpSpLocks/>
            </p:cNvGrpSpPr>
            <p:nvPr/>
          </p:nvGrpSpPr>
          <p:grpSpPr bwMode="auto">
            <a:xfrm>
              <a:off x="576" y="1728"/>
              <a:ext cx="144" cy="240"/>
              <a:chOff x="576" y="1728"/>
              <a:chExt cx="144" cy="240"/>
            </a:xfrm>
          </p:grpSpPr>
          <p:sp>
            <p:nvSpPr>
              <p:cNvPr id="43528" name="Oval 277">
                <a:extLst>
                  <a:ext uri="{FF2B5EF4-FFF2-40B4-BE49-F238E27FC236}">
                    <a16:creationId xmlns:a16="http://schemas.microsoft.com/office/drawing/2014/main" id="{00F24D3A-12C6-D842-BED6-309006C5415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9" name="Oval 278">
                <a:extLst>
                  <a:ext uri="{FF2B5EF4-FFF2-40B4-BE49-F238E27FC236}">
                    <a16:creationId xmlns:a16="http://schemas.microsoft.com/office/drawing/2014/main" id="{43A4BC78-B4ED-5548-976F-EE23153A97F6}"/>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0" name="Oval 279">
                <a:extLst>
                  <a:ext uri="{FF2B5EF4-FFF2-40B4-BE49-F238E27FC236}">
                    <a16:creationId xmlns:a16="http://schemas.microsoft.com/office/drawing/2014/main" id="{318075E3-9066-9848-B6F4-E26DAC775324}"/>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31" name="Oval 280">
                <a:extLst>
                  <a:ext uri="{FF2B5EF4-FFF2-40B4-BE49-F238E27FC236}">
                    <a16:creationId xmlns:a16="http://schemas.microsoft.com/office/drawing/2014/main" id="{5BF96D45-2D00-594C-8029-71E74FCF1F56}"/>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469" name="Oval 281">
              <a:extLst>
                <a:ext uri="{FF2B5EF4-FFF2-40B4-BE49-F238E27FC236}">
                  <a16:creationId xmlns:a16="http://schemas.microsoft.com/office/drawing/2014/main" id="{683E7C72-C987-9E49-BB6E-54810FCEB5B9}"/>
                </a:ext>
              </a:extLst>
            </p:cNvPr>
            <p:cNvSpPr>
              <a:spLocks noChangeArrowheads="1"/>
            </p:cNvSpPr>
            <p:nvPr/>
          </p:nvSpPr>
          <p:spPr bwMode="auto">
            <a:xfrm>
              <a:off x="816" y="1776"/>
              <a:ext cx="144" cy="192"/>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0" name="Oval 282">
              <a:extLst>
                <a:ext uri="{FF2B5EF4-FFF2-40B4-BE49-F238E27FC236}">
                  <a16:creationId xmlns:a16="http://schemas.microsoft.com/office/drawing/2014/main" id="{B7B063E9-6407-854D-A8A8-773BEA3558C4}"/>
                </a:ext>
              </a:extLst>
            </p:cNvPr>
            <p:cNvSpPr>
              <a:spLocks noChangeArrowheads="1"/>
            </p:cNvSpPr>
            <p:nvPr/>
          </p:nvSpPr>
          <p:spPr bwMode="auto">
            <a:xfrm>
              <a:off x="864" y="1824"/>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1" name="Oval 283">
              <a:extLst>
                <a:ext uri="{FF2B5EF4-FFF2-40B4-BE49-F238E27FC236}">
                  <a16:creationId xmlns:a16="http://schemas.microsoft.com/office/drawing/2014/main" id="{CA7E87B4-E3A7-594A-B333-386289DA8617}"/>
                </a:ext>
              </a:extLst>
            </p:cNvPr>
            <p:cNvSpPr>
              <a:spLocks noChangeArrowheads="1"/>
            </p:cNvSpPr>
            <p:nvPr/>
          </p:nvSpPr>
          <p:spPr bwMode="auto">
            <a:xfrm>
              <a:off x="864" y="1920"/>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72" name="Oval 284">
              <a:extLst>
                <a:ext uri="{FF2B5EF4-FFF2-40B4-BE49-F238E27FC236}">
                  <a16:creationId xmlns:a16="http://schemas.microsoft.com/office/drawing/2014/main" id="{FEDB4987-28E4-0A4D-A738-7BDA033A1724}"/>
                </a:ext>
              </a:extLst>
            </p:cNvPr>
            <p:cNvSpPr>
              <a:spLocks noChangeArrowheads="1"/>
            </p:cNvSpPr>
            <p:nvPr/>
          </p:nvSpPr>
          <p:spPr bwMode="auto">
            <a:xfrm>
              <a:off x="912" y="1872"/>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473" name="Group 285">
              <a:extLst>
                <a:ext uri="{FF2B5EF4-FFF2-40B4-BE49-F238E27FC236}">
                  <a16:creationId xmlns:a16="http://schemas.microsoft.com/office/drawing/2014/main" id="{7F7874A3-A5CA-014F-99F0-A323A00141E6}"/>
                </a:ext>
              </a:extLst>
            </p:cNvPr>
            <p:cNvGrpSpPr>
              <a:grpSpLocks/>
            </p:cNvGrpSpPr>
            <p:nvPr/>
          </p:nvGrpSpPr>
          <p:grpSpPr bwMode="auto">
            <a:xfrm>
              <a:off x="720" y="1920"/>
              <a:ext cx="144" cy="240"/>
              <a:chOff x="576" y="1728"/>
              <a:chExt cx="144" cy="240"/>
            </a:xfrm>
          </p:grpSpPr>
          <p:sp>
            <p:nvSpPr>
              <p:cNvPr id="43524" name="Oval 286">
                <a:extLst>
                  <a:ext uri="{FF2B5EF4-FFF2-40B4-BE49-F238E27FC236}">
                    <a16:creationId xmlns:a16="http://schemas.microsoft.com/office/drawing/2014/main" id="{4A49E52E-8FDF-1141-ABFC-737F6255896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5" name="Oval 287">
                <a:extLst>
                  <a:ext uri="{FF2B5EF4-FFF2-40B4-BE49-F238E27FC236}">
                    <a16:creationId xmlns:a16="http://schemas.microsoft.com/office/drawing/2014/main" id="{BB1EF936-3A1F-0644-9FE3-003EC061A71C}"/>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6" name="Oval 288">
                <a:extLst>
                  <a:ext uri="{FF2B5EF4-FFF2-40B4-BE49-F238E27FC236}">
                    <a16:creationId xmlns:a16="http://schemas.microsoft.com/office/drawing/2014/main" id="{69B0912D-8D1C-F545-A8AA-04BA5D3F01D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7" name="Oval 289">
                <a:extLst>
                  <a:ext uri="{FF2B5EF4-FFF2-40B4-BE49-F238E27FC236}">
                    <a16:creationId xmlns:a16="http://schemas.microsoft.com/office/drawing/2014/main" id="{F7B97AA5-ECAE-E647-962D-FA14C8B6BFA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4" name="Group 290">
              <a:extLst>
                <a:ext uri="{FF2B5EF4-FFF2-40B4-BE49-F238E27FC236}">
                  <a16:creationId xmlns:a16="http://schemas.microsoft.com/office/drawing/2014/main" id="{53D0DEF4-944A-7145-B8F7-17348A9848B1}"/>
                </a:ext>
              </a:extLst>
            </p:cNvPr>
            <p:cNvGrpSpPr>
              <a:grpSpLocks/>
            </p:cNvGrpSpPr>
            <p:nvPr/>
          </p:nvGrpSpPr>
          <p:grpSpPr bwMode="auto">
            <a:xfrm>
              <a:off x="576" y="1584"/>
              <a:ext cx="144" cy="240"/>
              <a:chOff x="576" y="1728"/>
              <a:chExt cx="144" cy="240"/>
            </a:xfrm>
          </p:grpSpPr>
          <p:sp>
            <p:nvSpPr>
              <p:cNvPr id="43520" name="Oval 291">
                <a:extLst>
                  <a:ext uri="{FF2B5EF4-FFF2-40B4-BE49-F238E27FC236}">
                    <a16:creationId xmlns:a16="http://schemas.microsoft.com/office/drawing/2014/main" id="{2B871DAD-7AA9-6E49-8A60-EC9BA1553BD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1" name="Oval 292">
                <a:extLst>
                  <a:ext uri="{FF2B5EF4-FFF2-40B4-BE49-F238E27FC236}">
                    <a16:creationId xmlns:a16="http://schemas.microsoft.com/office/drawing/2014/main" id="{8CA27D67-0A24-ED4F-A889-13EB35700CA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2" name="Oval 293">
                <a:extLst>
                  <a:ext uri="{FF2B5EF4-FFF2-40B4-BE49-F238E27FC236}">
                    <a16:creationId xmlns:a16="http://schemas.microsoft.com/office/drawing/2014/main" id="{DF3AAE25-F2D7-9C4B-988B-1DB5FC301BFA}"/>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23" name="Oval 294">
                <a:extLst>
                  <a:ext uri="{FF2B5EF4-FFF2-40B4-BE49-F238E27FC236}">
                    <a16:creationId xmlns:a16="http://schemas.microsoft.com/office/drawing/2014/main" id="{A212F0E6-B7CF-2D43-8434-00DE3A7EC35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5" name="Group 295">
              <a:extLst>
                <a:ext uri="{FF2B5EF4-FFF2-40B4-BE49-F238E27FC236}">
                  <a16:creationId xmlns:a16="http://schemas.microsoft.com/office/drawing/2014/main" id="{89C5D45A-63BD-4D4A-99F8-E1E283C6E77A}"/>
                </a:ext>
              </a:extLst>
            </p:cNvPr>
            <p:cNvGrpSpPr>
              <a:grpSpLocks/>
            </p:cNvGrpSpPr>
            <p:nvPr/>
          </p:nvGrpSpPr>
          <p:grpSpPr bwMode="auto">
            <a:xfrm>
              <a:off x="768" y="2160"/>
              <a:ext cx="144" cy="240"/>
              <a:chOff x="576" y="1728"/>
              <a:chExt cx="144" cy="240"/>
            </a:xfrm>
          </p:grpSpPr>
          <p:sp>
            <p:nvSpPr>
              <p:cNvPr id="43516" name="Oval 296">
                <a:extLst>
                  <a:ext uri="{FF2B5EF4-FFF2-40B4-BE49-F238E27FC236}">
                    <a16:creationId xmlns:a16="http://schemas.microsoft.com/office/drawing/2014/main" id="{7B3CDF39-262E-454F-811B-BEC598FE940C}"/>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7" name="Oval 297">
                <a:extLst>
                  <a:ext uri="{FF2B5EF4-FFF2-40B4-BE49-F238E27FC236}">
                    <a16:creationId xmlns:a16="http://schemas.microsoft.com/office/drawing/2014/main" id="{9961BBBB-A8CA-4249-A939-4F8138442E09}"/>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8" name="Oval 298">
                <a:extLst>
                  <a:ext uri="{FF2B5EF4-FFF2-40B4-BE49-F238E27FC236}">
                    <a16:creationId xmlns:a16="http://schemas.microsoft.com/office/drawing/2014/main" id="{CEE21A53-09F2-CD4E-8D05-8F8563B42A5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9" name="Oval 299">
                <a:extLst>
                  <a:ext uri="{FF2B5EF4-FFF2-40B4-BE49-F238E27FC236}">
                    <a16:creationId xmlns:a16="http://schemas.microsoft.com/office/drawing/2014/main" id="{764F719F-2022-FE46-9208-6234104EE3FB}"/>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6" name="Group 300">
              <a:extLst>
                <a:ext uri="{FF2B5EF4-FFF2-40B4-BE49-F238E27FC236}">
                  <a16:creationId xmlns:a16="http://schemas.microsoft.com/office/drawing/2014/main" id="{FABDD559-F5AD-184B-B39C-B3776B0365FB}"/>
                </a:ext>
              </a:extLst>
            </p:cNvPr>
            <p:cNvGrpSpPr>
              <a:grpSpLocks/>
            </p:cNvGrpSpPr>
            <p:nvPr/>
          </p:nvGrpSpPr>
          <p:grpSpPr bwMode="auto">
            <a:xfrm>
              <a:off x="672" y="2160"/>
              <a:ext cx="144" cy="240"/>
              <a:chOff x="576" y="1728"/>
              <a:chExt cx="144" cy="240"/>
            </a:xfrm>
          </p:grpSpPr>
          <p:sp>
            <p:nvSpPr>
              <p:cNvPr id="43512" name="Oval 301">
                <a:extLst>
                  <a:ext uri="{FF2B5EF4-FFF2-40B4-BE49-F238E27FC236}">
                    <a16:creationId xmlns:a16="http://schemas.microsoft.com/office/drawing/2014/main" id="{88B340B1-F305-674D-B7AE-FC9ED13DED6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3" name="Oval 302">
                <a:extLst>
                  <a:ext uri="{FF2B5EF4-FFF2-40B4-BE49-F238E27FC236}">
                    <a16:creationId xmlns:a16="http://schemas.microsoft.com/office/drawing/2014/main" id="{0540707E-9C3A-8E43-9492-93D1B2DF25B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4" name="Oval 303">
                <a:extLst>
                  <a:ext uri="{FF2B5EF4-FFF2-40B4-BE49-F238E27FC236}">
                    <a16:creationId xmlns:a16="http://schemas.microsoft.com/office/drawing/2014/main" id="{325AE29E-C33D-1F42-9757-3F2515E390B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5" name="Oval 304">
                <a:extLst>
                  <a:ext uri="{FF2B5EF4-FFF2-40B4-BE49-F238E27FC236}">
                    <a16:creationId xmlns:a16="http://schemas.microsoft.com/office/drawing/2014/main" id="{B3FE72BC-C1F5-6542-995C-ADF51E99958A}"/>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7" name="Group 305">
              <a:extLst>
                <a:ext uri="{FF2B5EF4-FFF2-40B4-BE49-F238E27FC236}">
                  <a16:creationId xmlns:a16="http://schemas.microsoft.com/office/drawing/2014/main" id="{1BD0F4BD-B3C8-E34F-A89D-DCBAA2716B9B}"/>
                </a:ext>
              </a:extLst>
            </p:cNvPr>
            <p:cNvGrpSpPr>
              <a:grpSpLocks/>
            </p:cNvGrpSpPr>
            <p:nvPr/>
          </p:nvGrpSpPr>
          <p:grpSpPr bwMode="auto">
            <a:xfrm>
              <a:off x="576" y="2016"/>
              <a:ext cx="144" cy="240"/>
              <a:chOff x="576" y="1728"/>
              <a:chExt cx="144" cy="240"/>
            </a:xfrm>
          </p:grpSpPr>
          <p:sp>
            <p:nvSpPr>
              <p:cNvPr id="43508" name="Oval 306">
                <a:extLst>
                  <a:ext uri="{FF2B5EF4-FFF2-40B4-BE49-F238E27FC236}">
                    <a16:creationId xmlns:a16="http://schemas.microsoft.com/office/drawing/2014/main" id="{FA98A87B-7437-0045-ACB4-8BE7F7EAF0A2}"/>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9" name="Oval 307">
                <a:extLst>
                  <a:ext uri="{FF2B5EF4-FFF2-40B4-BE49-F238E27FC236}">
                    <a16:creationId xmlns:a16="http://schemas.microsoft.com/office/drawing/2014/main" id="{1CF42B50-AE95-484F-8B48-1E90F0459510}"/>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0" name="Oval 308">
                <a:extLst>
                  <a:ext uri="{FF2B5EF4-FFF2-40B4-BE49-F238E27FC236}">
                    <a16:creationId xmlns:a16="http://schemas.microsoft.com/office/drawing/2014/main" id="{4C618D1F-30A4-D343-BA5E-27767207AFB5}"/>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11" name="Oval 309">
                <a:extLst>
                  <a:ext uri="{FF2B5EF4-FFF2-40B4-BE49-F238E27FC236}">
                    <a16:creationId xmlns:a16="http://schemas.microsoft.com/office/drawing/2014/main" id="{92F96631-66A6-7C49-8A45-613A3E060F4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8" name="Group 310">
              <a:extLst>
                <a:ext uri="{FF2B5EF4-FFF2-40B4-BE49-F238E27FC236}">
                  <a16:creationId xmlns:a16="http://schemas.microsoft.com/office/drawing/2014/main" id="{B9355E69-AA2F-3049-9BBC-6DBCC82F04EB}"/>
                </a:ext>
              </a:extLst>
            </p:cNvPr>
            <p:cNvGrpSpPr>
              <a:grpSpLocks/>
            </p:cNvGrpSpPr>
            <p:nvPr/>
          </p:nvGrpSpPr>
          <p:grpSpPr bwMode="auto">
            <a:xfrm>
              <a:off x="768" y="1584"/>
              <a:ext cx="144" cy="240"/>
              <a:chOff x="576" y="1728"/>
              <a:chExt cx="144" cy="240"/>
            </a:xfrm>
          </p:grpSpPr>
          <p:sp>
            <p:nvSpPr>
              <p:cNvPr id="43504" name="Oval 311">
                <a:extLst>
                  <a:ext uri="{FF2B5EF4-FFF2-40B4-BE49-F238E27FC236}">
                    <a16:creationId xmlns:a16="http://schemas.microsoft.com/office/drawing/2014/main" id="{19412153-CAFF-5541-AD2A-D1B0ACD1279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5" name="Oval 312">
                <a:extLst>
                  <a:ext uri="{FF2B5EF4-FFF2-40B4-BE49-F238E27FC236}">
                    <a16:creationId xmlns:a16="http://schemas.microsoft.com/office/drawing/2014/main" id="{A09669DF-938D-A945-999F-1481EE21173B}"/>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6" name="Oval 313">
                <a:extLst>
                  <a:ext uri="{FF2B5EF4-FFF2-40B4-BE49-F238E27FC236}">
                    <a16:creationId xmlns:a16="http://schemas.microsoft.com/office/drawing/2014/main" id="{01D83312-9FE8-5F47-A28B-B16D1EC6A492}"/>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7" name="Oval 314">
                <a:extLst>
                  <a:ext uri="{FF2B5EF4-FFF2-40B4-BE49-F238E27FC236}">
                    <a16:creationId xmlns:a16="http://schemas.microsoft.com/office/drawing/2014/main" id="{FB6167B0-B70B-3447-A54D-B8B111132200}"/>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79" name="Group 315">
              <a:extLst>
                <a:ext uri="{FF2B5EF4-FFF2-40B4-BE49-F238E27FC236}">
                  <a16:creationId xmlns:a16="http://schemas.microsoft.com/office/drawing/2014/main" id="{11A0CC4F-B1EC-F843-94C3-30E2100BD5E6}"/>
                </a:ext>
              </a:extLst>
            </p:cNvPr>
            <p:cNvGrpSpPr>
              <a:grpSpLocks/>
            </p:cNvGrpSpPr>
            <p:nvPr/>
          </p:nvGrpSpPr>
          <p:grpSpPr bwMode="auto">
            <a:xfrm>
              <a:off x="672" y="1824"/>
              <a:ext cx="144" cy="240"/>
              <a:chOff x="576" y="1728"/>
              <a:chExt cx="144" cy="240"/>
            </a:xfrm>
          </p:grpSpPr>
          <p:sp>
            <p:nvSpPr>
              <p:cNvPr id="43500" name="Oval 316">
                <a:extLst>
                  <a:ext uri="{FF2B5EF4-FFF2-40B4-BE49-F238E27FC236}">
                    <a16:creationId xmlns:a16="http://schemas.microsoft.com/office/drawing/2014/main" id="{48CC4010-FB8A-6C44-8892-0280C84DE3F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1" name="Oval 317">
                <a:extLst>
                  <a:ext uri="{FF2B5EF4-FFF2-40B4-BE49-F238E27FC236}">
                    <a16:creationId xmlns:a16="http://schemas.microsoft.com/office/drawing/2014/main" id="{4895D364-0163-C345-B32F-2C6A9ED75ABD}"/>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2" name="Oval 318">
                <a:extLst>
                  <a:ext uri="{FF2B5EF4-FFF2-40B4-BE49-F238E27FC236}">
                    <a16:creationId xmlns:a16="http://schemas.microsoft.com/office/drawing/2014/main" id="{A7066E69-2970-3C45-8502-3F50CC56A913}"/>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503" name="Oval 319">
                <a:extLst>
                  <a:ext uri="{FF2B5EF4-FFF2-40B4-BE49-F238E27FC236}">
                    <a16:creationId xmlns:a16="http://schemas.microsoft.com/office/drawing/2014/main" id="{E08783C1-3CAD-1740-99AF-A70560CDB3B8}"/>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0" name="Group 320">
              <a:extLst>
                <a:ext uri="{FF2B5EF4-FFF2-40B4-BE49-F238E27FC236}">
                  <a16:creationId xmlns:a16="http://schemas.microsoft.com/office/drawing/2014/main" id="{ACFD3330-716B-614C-A92A-CC6DF42E7544}"/>
                </a:ext>
              </a:extLst>
            </p:cNvPr>
            <p:cNvGrpSpPr>
              <a:grpSpLocks/>
            </p:cNvGrpSpPr>
            <p:nvPr/>
          </p:nvGrpSpPr>
          <p:grpSpPr bwMode="auto">
            <a:xfrm>
              <a:off x="816" y="1968"/>
              <a:ext cx="144" cy="240"/>
              <a:chOff x="576" y="1728"/>
              <a:chExt cx="144" cy="240"/>
            </a:xfrm>
          </p:grpSpPr>
          <p:sp>
            <p:nvSpPr>
              <p:cNvPr id="43496" name="Oval 321">
                <a:extLst>
                  <a:ext uri="{FF2B5EF4-FFF2-40B4-BE49-F238E27FC236}">
                    <a16:creationId xmlns:a16="http://schemas.microsoft.com/office/drawing/2014/main" id="{C12F043D-0AC8-0846-8B75-D29D87C6559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7" name="Oval 322">
                <a:extLst>
                  <a:ext uri="{FF2B5EF4-FFF2-40B4-BE49-F238E27FC236}">
                    <a16:creationId xmlns:a16="http://schemas.microsoft.com/office/drawing/2014/main" id="{1AAC354D-0250-F640-AA40-97B8D3B38D18}"/>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8" name="Oval 323">
                <a:extLst>
                  <a:ext uri="{FF2B5EF4-FFF2-40B4-BE49-F238E27FC236}">
                    <a16:creationId xmlns:a16="http://schemas.microsoft.com/office/drawing/2014/main" id="{BD9B70A1-1682-E147-97B7-555E2AE185E0}"/>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9" name="Oval 324">
                <a:extLst>
                  <a:ext uri="{FF2B5EF4-FFF2-40B4-BE49-F238E27FC236}">
                    <a16:creationId xmlns:a16="http://schemas.microsoft.com/office/drawing/2014/main" id="{A8A99739-A6F2-1843-9344-A1E9EDDD6E73}"/>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1" name="Group 325">
              <a:extLst>
                <a:ext uri="{FF2B5EF4-FFF2-40B4-BE49-F238E27FC236}">
                  <a16:creationId xmlns:a16="http://schemas.microsoft.com/office/drawing/2014/main" id="{774992BE-1170-A24F-BBBF-B1F84649712E}"/>
                </a:ext>
              </a:extLst>
            </p:cNvPr>
            <p:cNvGrpSpPr>
              <a:grpSpLocks/>
            </p:cNvGrpSpPr>
            <p:nvPr/>
          </p:nvGrpSpPr>
          <p:grpSpPr bwMode="auto">
            <a:xfrm>
              <a:off x="528" y="1920"/>
              <a:ext cx="144" cy="240"/>
              <a:chOff x="576" y="1728"/>
              <a:chExt cx="144" cy="240"/>
            </a:xfrm>
          </p:grpSpPr>
          <p:sp>
            <p:nvSpPr>
              <p:cNvPr id="43492" name="Oval 326">
                <a:extLst>
                  <a:ext uri="{FF2B5EF4-FFF2-40B4-BE49-F238E27FC236}">
                    <a16:creationId xmlns:a16="http://schemas.microsoft.com/office/drawing/2014/main" id="{1227AACF-41DD-5B42-8E9A-87FB0165016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3" name="Oval 327">
                <a:extLst>
                  <a:ext uri="{FF2B5EF4-FFF2-40B4-BE49-F238E27FC236}">
                    <a16:creationId xmlns:a16="http://schemas.microsoft.com/office/drawing/2014/main" id="{BC2C03C5-E16C-8F4B-B2F6-D6D3B13A7359}"/>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4" name="Oval 328">
                <a:extLst>
                  <a:ext uri="{FF2B5EF4-FFF2-40B4-BE49-F238E27FC236}">
                    <a16:creationId xmlns:a16="http://schemas.microsoft.com/office/drawing/2014/main" id="{6966981D-B27F-F04D-8D63-F4B56DEC071D}"/>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5" name="Oval 329">
                <a:extLst>
                  <a:ext uri="{FF2B5EF4-FFF2-40B4-BE49-F238E27FC236}">
                    <a16:creationId xmlns:a16="http://schemas.microsoft.com/office/drawing/2014/main" id="{990739E4-B468-764C-BE6B-C8AF1841A7C1}"/>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2" name="Group 330">
              <a:extLst>
                <a:ext uri="{FF2B5EF4-FFF2-40B4-BE49-F238E27FC236}">
                  <a16:creationId xmlns:a16="http://schemas.microsoft.com/office/drawing/2014/main" id="{8133AB44-24C8-6946-AA72-B8CB1B0FE30A}"/>
                </a:ext>
              </a:extLst>
            </p:cNvPr>
            <p:cNvGrpSpPr>
              <a:grpSpLocks/>
            </p:cNvGrpSpPr>
            <p:nvPr/>
          </p:nvGrpSpPr>
          <p:grpSpPr bwMode="auto">
            <a:xfrm>
              <a:off x="672" y="1440"/>
              <a:ext cx="144" cy="240"/>
              <a:chOff x="576" y="1728"/>
              <a:chExt cx="144" cy="240"/>
            </a:xfrm>
          </p:grpSpPr>
          <p:sp>
            <p:nvSpPr>
              <p:cNvPr id="43488" name="Oval 331">
                <a:extLst>
                  <a:ext uri="{FF2B5EF4-FFF2-40B4-BE49-F238E27FC236}">
                    <a16:creationId xmlns:a16="http://schemas.microsoft.com/office/drawing/2014/main" id="{D815EADB-200C-F04B-93AA-72D6D5765E3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9" name="Oval 332">
                <a:extLst>
                  <a:ext uri="{FF2B5EF4-FFF2-40B4-BE49-F238E27FC236}">
                    <a16:creationId xmlns:a16="http://schemas.microsoft.com/office/drawing/2014/main" id="{7313ED4B-EB77-0F41-977E-E4E81E652C2F}"/>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0" name="Oval 333">
                <a:extLst>
                  <a:ext uri="{FF2B5EF4-FFF2-40B4-BE49-F238E27FC236}">
                    <a16:creationId xmlns:a16="http://schemas.microsoft.com/office/drawing/2014/main" id="{7409A8AF-73D9-054C-A986-338DF6871EF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91" name="Oval 334">
                <a:extLst>
                  <a:ext uri="{FF2B5EF4-FFF2-40B4-BE49-F238E27FC236}">
                    <a16:creationId xmlns:a16="http://schemas.microsoft.com/office/drawing/2014/main" id="{E4301CBF-A5B5-1F4B-BB90-F042723109E4}"/>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483" name="Group 335">
              <a:extLst>
                <a:ext uri="{FF2B5EF4-FFF2-40B4-BE49-F238E27FC236}">
                  <a16:creationId xmlns:a16="http://schemas.microsoft.com/office/drawing/2014/main" id="{E7821800-DED9-CB4B-8D1A-4039955BAC91}"/>
                </a:ext>
              </a:extLst>
            </p:cNvPr>
            <p:cNvGrpSpPr>
              <a:grpSpLocks/>
            </p:cNvGrpSpPr>
            <p:nvPr/>
          </p:nvGrpSpPr>
          <p:grpSpPr bwMode="auto">
            <a:xfrm>
              <a:off x="624" y="2256"/>
              <a:ext cx="144" cy="240"/>
              <a:chOff x="576" y="1728"/>
              <a:chExt cx="144" cy="240"/>
            </a:xfrm>
          </p:grpSpPr>
          <p:sp>
            <p:nvSpPr>
              <p:cNvPr id="43484" name="Oval 336">
                <a:extLst>
                  <a:ext uri="{FF2B5EF4-FFF2-40B4-BE49-F238E27FC236}">
                    <a16:creationId xmlns:a16="http://schemas.microsoft.com/office/drawing/2014/main" id="{52B0DE73-4A10-1845-B941-3131BB54F44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5" name="Oval 337">
                <a:extLst>
                  <a:ext uri="{FF2B5EF4-FFF2-40B4-BE49-F238E27FC236}">
                    <a16:creationId xmlns:a16="http://schemas.microsoft.com/office/drawing/2014/main" id="{1CEE8EDD-4AE2-394F-82BA-FBC50DA93085}"/>
                  </a:ext>
                </a:extLst>
              </p:cNvPr>
              <p:cNvSpPr>
                <a:spLocks noChangeArrowheads="1"/>
              </p:cNvSpPr>
              <p:nvPr/>
            </p:nvSpPr>
            <p:spPr bwMode="auto">
              <a:xfrm>
                <a:off x="624" y="1776"/>
                <a:ext cx="48"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6" name="Oval 338">
                <a:extLst>
                  <a:ext uri="{FF2B5EF4-FFF2-40B4-BE49-F238E27FC236}">
                    <a16:creationId xmlns:a16="http://schemas.microsoft.com/office/drawing/2014/main" id="{CEF7AE11-6600-3746-AB00-428AE60694CF}"/>
                  </a:ext>
                </a:extLst>
              </p:cNvPr>
              <p:cNvSpPr>
                <a:spLocks noChangeArrowheads="1"/>
              </p:cNvSpPr>
              <p:nvPr/>
            </p:nvSpPr>
            <p:spPr bwMode="auto">
              <a:xfrm>
                <a:off x="624" y="1872"/>
                <a:ext cx="48"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87" name="Oval 339">
                <a:extLst>
                  <a:ext uri="{FF2B5EF4-FFF2-40B4-BE49-F238E27FC236}">
                    <a16:creationId xmlns:a16="http://schemas.microsoft.com/office/drawing/2014/main" id="{BB316807-B729-D74F-8202-F98131F72AC7}"/>
                  </a:ext>
                </a:extLst>
              </p:cNvPr>
              <p:cNvSpPr>
                <a:spLocks noChangeArrowheads="1"/>
              </p:cNvSpPr>
              <p:nvPr/>
            </p:nvSpPr>
            <p:spPr bwMode="auto">
              <a:xfrm>
                <a:off x="672" y="1824"/>
                <a:ext cx="48"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sp>
        <p:nvSpPr>
          <p:cNvPr id="43019" name="Line 340">
            <a:extLst>
              <a:ext uri="{FF2B5EF4-FFF2-40B4-BE49-F238E27FC236}">
                <a16:creationId xmlns:a16="http://schemas.microsoft.com/office/drawing/2014/main" id="{D056368B-5F06-D943-AD76-B5C57B5DE81A}"/>
              </a:ext>
            </a:extLst>
          </p:cNvPr>
          <p:cNvSpPr>
            <a:spLocks noChangeShapeType="1"/>
          </p:cNvSpPr>
          <p:nvPr/>
        </p:nvSpPr>
        <p:spPr bwMode="auto">
          <a:xfrm>
            <a:off x="6172200" y="2743200"/>
            <a:ext cx="762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020" name="Line 341">
            <a:extLst>
              <a:ext uri="{FF2B5EF4-FFF2-40B4-BE49-F238E27FC236}">
                <a16:creationId xmlns:a16="http://schemas.microsoft.com/office/drawing/2014/main" id="{FD0A1600-1DAF-8548-B5CF-092081386B15}"/>
              </a:ext>
            </a:extLst>
          </p:cNvPr>
          <p:cNvSpPr>
            <a:spLocks noChangeShapeType="1"/>
          </p:cNvSpPr>
          <p:nvPr/>
        </p:nvSpPr>
        <p:spPr bwMode="auto">
          <a:xfrm flipH="1">
            <a:off x="7239000" y="2743200"/>
            <a:ext cx="7620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3021" name="Group 1">
            <a:extLst>
              <a:ext uri="{FF2B5EF4-FFF2-40B4-BE49-F238E27FC236}">
                <a16:creationId xmlns:a16="http://schemas.microsoft.com/office/drawing/2014/main" id="{DE8D0D1F-AECA-B649-933A-9794F5FD162D}"/>
              </a:ext>
            </a:extLst>
          </p:cNvPr>
          <p:cNvGrpSpPr>
            <a:grpSpLocks/>
          </p:cNvGrpSpPr>
          <p:nvPr/>
        </p:nvGrpSpPr>
        <p:grpSpPr bwMode="auto">
          <a:xfrm>
            <a:off x="5867400" y="3733800"/>
            <a:ext cx="2209800" cy="1676400"/>
            <a:chOff x="5181600" y="3733800"/>
            <a:chExt cx="2209800" cy="1676400"/>
          </a:xfrm>
        </p:grpSpPr>
        <p:sp>
          <p:nvSpPr>
            <p:cNvPr id="43028" name="Rectangle 2">
              <a:extLst>
                <a:ext uri="{FF2B5EF4-FFF2-40B4-BE49-F238E27FC236}">
                  <a16:creationId xmlns:a16="http://schemas.microsoft.com/office/drawing/2014/main" id="{8E90B64F-6D09-6F4A-AAAB-8157B0C0B291}"/>
                </a:ext>
              </a:extLst>
            </p:cNvPr>
            <p:cNvSpPr>
              <a:spLocks noChangeArrowheads="1"/>
            </p:cNvSpPr>
            <p:nvPr/>
          </p:nvSpPr>
          <p:spPr bwMode="auto">
            <a:xfrm>
              <a:off x="5410200" y="3733800"/>
              <a:ext cx="1752600" cy="1676400"/>
            </a:xfrm>
            <a:prstGeom prst="rect">
              <a:avLst/>
            </a:prstGeom>
            <a:solidFill>
              <a:srgbClr val="EFD80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9" name="Oval 342">
              <a:extLst>
                <a:ext uri="{FF2B5EF4-FFF2-40B4-BE49-F238E27FC236}">
                  <a16:creationId xmlns:a16="http://schemas.microsoft.com/office/drawing/2014/main" id="{157B710E-6D21-074F-BAA1-28D8959E68EA}"/>
                </a:ext>
              </a:extLst>
            </p:cNvPr>
            <p:cNvSpPr>
              <a:spLocks noChangeArrowheads="1"/>
            </p:cNvSpPr>
            <p:nvPr/>
          </p:nvSpPr>
          <p:spPr bwMode="auto">
            <a:xfrm>
              <a:off x="7010400" y="3733800"/>
              <a:ext cx="381000" cy="1676400"/>
            </a:xfrm>
            <a:prstGeom prst="ellipse">
              <a:avLst/>
            </a:prstGeom>
            <a:solidFill>
              <a:srgbClr val="EFD801"/>
            </a:solidFill>
            <a:ln w="9525">
              <a:solidFill>
                <a:srgbClr val="EFD80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0" name="Oval 343">
              <a:extLst>
                <a:ext uri="{FF2B5EF4-FFF2-40B4-BE49-F238E27FC236}">
                  <a16:creationId xmlns:a16="http://schemas.microsoft.com/office/drawing/2014/main" id="{6855153C-3D9B-BD4C-B775-4EB82C9A5F68}"/>
                </a:ext>
              </a:extLst>
            </p:cNvPr>
            <p:cNvSpPr>
              <a:spLocks noChangeArrowheads="1"/>
            </p:cNvSpPr>
            <p:nvPr/>
          </p:nvSpPr>
          <p:spPr bwMode="auto">
            <a:xfrm>
              <a:off x="7137400" y="3886200"/>
              <a:ext cx="127000" cy="3810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1" name="Oval 344">
              <a:extLst>
                <a:ext uri="{FF2B5EF4-FFF2-40B4-BE49-F238E27FC236}">
                  <a16:creationId xmlns:a16="http://schemas.microsoft.com/office/drawing/2014/main" id="{1260311E-70F1-2C4F-ABBB-5BF8E85B832B}"/>
                </a:ext>
              </a:extLst>
            </p:cNvPr>
            <p:cNvSpPr>
              <a:spLocks noChangeArrowheads="1"/>
            </p:cNvSpPr>
            <p:nvPr/>
          </p:nvSpPr>
          <p:spPr bwMode="auto">
            <a:xfrm>
              <a:off x="7180263" y="3962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2" name="Oval 345">
              <a:extLst>
                <a:ext uri="{FF2B5EF4-FFF2-40B4-BE49-F238E27FC236}">
                  <a16:creationId xmlns:a16="http://schemas.microsoft.com/office/drawing/2014/main" id="{F54A5279-499A-884C-BD3F-380E760DEAC4}"/>
                </a:ext>
              </a:extLst>
            </p:cNvPr>
            <p:cNvSpPr>
              <a:spLocks noChangeArrowheads="1"/>
            </p:cNvSpPr>
            <p:nvPr/>
          </p:nvSpPr>
          <p:spPr bwMode="auto">
            <a:xfrm>
              <a:off x="7137400" y="4114800"/>
              <a:ext cx="42863"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3" name="Oval 346">
              <a:extLst>
                <a:ext uri="{FF2B5EF4-FFF2-40B4-BE49-F238E27FC236}">
                  <a16:creationId xmlns:a16="http://schemas.microsoft.com/office/drawing/2014/main" id="{22382339-CDB5-894E-B5DB-45192E783606}"/>
                </a:ext>
              </a:extLst>
            </p:cNvPr>
            <p:cNvSpPr>
              <a:spLocks noChangeArrowheads="1"/>
            </p:cNvSpPr>
            <p:nvPr/>
          </p:nvSpPr>
          <p:spPr bwMode="auto">
            <a:xfrm>
              <a:off x="7221538" y="4038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34" name="Group 347">
              <a:extLst>
                <a:ext uri="{FF2B5EF4-FFF2-40B4-BE49-F238E27FC236}">
                  <a16:creationId xmlns:a16="http://schemas.microsoft.com/office/drawing/2014/main" id="{C4D0E40A-8E8F-7145-A367-E04E5E465D48}"/>
                </a:ext>
              </a:extLst>
            </p:cNvPr>
            <p:cNvGrpSpPr>
              <a:grpSpLocks/>
            </p:cNvGrpSpPr>
            <p:nvPr/>
          </p:nvGrpSpPr>
          <p:grpSpPr bwMode="auto">
            <a:xfrm>
              <a:off x="7053263" y="4191000"/>
              <a:ext cx="127000" cy="381000"/>
              <a:chOff x="576" y="1728"/>
              <a:chExt cx="144" cy="240"/>
            </a:xfrm>
          </p:grpSpPr>
          <p:sp>
            <p:nvSpPr>
              <p:cNvPr id="43459" name="Oval 348">
                <a:extLst>
                  <a:ext uri="{FF2B5EF4-FFF2-40B4-BE49-F238E27FC236}">
                    <a16:creationId xmlns:a16="http://schemas.microsoft.com/office/drawing/2014/main" id="{82E47655-5027-6F4E-A38D-7F5EF82C33F8}"/>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0" name="Oval 349">
                <a:extLst>
                  <a:ext uri="{FF2B5EF4-FFF2-40B4-BE49-F238E27FC236}">
                    <a16:creationId xmlns:a16="http://schemas.microsoft.com/office/drawing/2014/main" id="{C58646E0-7235-004F-AB15-9965B99DDC2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1" name="Oval 350">
                <a:extLst>
                  <a:ext uri="{FF2B5EF4-FFF2-40B4-BE49-F238E27FC236}">
                    <a16:creationId xmlns:a16="http://schemas.microsoft.com/office/drawing/2014/main" id="{D1DAE924-53F5-CA49-A08E-479B712E5B75}"/>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62" name="Oval 351">
                <a:extLst>
                  <a:ext uri="{FF2B5EF4-FFF2-40B4-BE49-F238E27FC236}">
                    <a16:creationId xmlns:a16="http://schemas.microsoft.com/office/drawing/2014/main" id="{A99E4385-6437-A543-84DB-9272C8451C8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35" name="Oval 352">
              <a:extLst>
                <a:ext uri="{FF2B5EF4-FFF2-40B4-BE49-F238E27FC236}">
                  <a16:creationId xmlns:a16="http://schemas.microsoft.com/office/drawing/2014/main" id="{DDA180A3-C982-454A-A0DA-4110E892B8C6}"/>
                </a:ext>
              </a:extLst>
            </p:cNvPr>
            <p:cNvSpPr>
              <a:spLocks noChangeArrowheads="1"/>
            </p:cNvSpPr>
            <p:nvPr/>
          </p:nvSpPr>
          <p:spPr bwMode="auto">
            <a:xfrm>
              <a:off x="7264400" y="4267200"/>
              <a:ext cx="127000" cy="3048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6" name="Oval 353">
              <a:extLst>
                <a:ext uri="{FF2B5EF4-FFF2-40B4-BE49-F238E27FC236}">
                  <a16:creationId xmlns:a16="http://schemas.microsoft.com/office/drawing/2014/main" id="{95D97E4E-7866-3149-BFA1-B86523DE8114}"/>
                </a:ext>
              </a:extLst>
            </p:cNvPr>
            <p:cNvSpPr>
              <a:spLocks noChangeArrowheads="1"/>
            </p:cNvSpPr>
            <p:nvPr/>
          </p:nvSpPr>
          <p:spPr bwMode="auto">
            <a:xfrm>
              <a:off x="7307263" y="4343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7" name="Oval 354">
              <a:extLst>
                <a:ext uri="{FF2B5EF4-FFF2-40B4-BE49-F238E27FC236}">
                  <a16:creationId xmlns:a16="http://schemas.microsoft.com/office/drawing/2014/main" id="{35381078-0359-6F40-82B5-CEA354991C73}"/>
                </a:ext>
              </a:extLst>
            </p:cNvPr>
            <p:cNvSpPr>
              <a:spLocks noChangeArrowheads="1"/>
            </p:cNvSpPr>
            <p:nvPr/>
          </p:nvSpPr>
          <p:spPr bwMode="auto">
            <a:xfrm>
              <a:off x="7307263" y="4495800"/>
              <a:ext cx="41275"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38" name="Oval 355">
              <a:extLst>
                <a:ext uri="{FF2B5EF4-FFF2-40B4-BE49-F238E27FC236}">
                  <a16:creationId xmlns:a16="http://schemas.microsoft.com/office/drawing/2014/main" id="{46E444B2-1AFD-344E-BBEF-1C953AE4EA28}"/>
                </a:ext>
              </a:extLst>
            </p:cNvPr>
            <p:cNvSpPr>
              <a:spLocks noChangeArrowheads="1"/>
            </p:cNvSpPr>
            <p:nvPr/>
          </p:nvSpPr>
          <p:spPr bwMode="auto">
            <a:xfrm>
              <a:off x="7348538" y="4419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39" name="Group 356">
              <a:extLst>
                <a:ext uri="{FF2B5EF4-FFF2-40B4-BE49-F238E27FC236}">
                  <a16:creationId xmlns:a16="http://schemas.microsoft.com/office/drawing/2014/main" id="{BE4BC75B-5447-6844-9225-2B9B2AF2A70A}"/>
                </a:ext>
              </a:extLst>
            </p:cNvPr>
            <p:cNvGrpSpPr>
              <a:grpSpLocks/>
            </p:cNvGrpSpPr>
            <p:nvPr/>
          </p:nvGrpSpPr>
          <p:grpSpPr bwMode="auto">
            <a:xfrm>
              <a:off x="7180263" y="4495800"/>
              <a:ext cx="127000" cy="381000"/>
              <a:chOff x="576" y="1728"/>
              <a:chExt cx="144" cy="240"/>
            </a:xfrm>
          </p:grpSpPr>
          <p:sp>
            <p:nvSpPr>
              <p:cNvPr id="43455" name="Oval 357">
                <a:extLst>
                  <a:ext uri="{FF2B5EF4-FFF2-40B4-BE49-F238E27FC236}">
                    <a16:creationId xmlns:a16="http://schemas.microsoft.com/office/drawing/2014/main" id="{A8AB8A8A-D073-5246-B72E-3BBE98F38B0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6" name="Oval 358">
                <a:extLst>
                  <a:ext uri="{FF2B5EF4-FFF2-40B4-BE49-F238E27FC236}">
                    <a16:creationId xmlns:a16="http://schemas.microsoft.com/office/drawing/2014/main" id="{C0DE44AD-BAE3-444D-8FE5-8A5B4AD71AC4}"/>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7" name="Oval 359">
                <a:extLst>
                  <a:ext uri="{FF2B5EF4-FFF2-40B4-BE49-F238E27FC236}">
                    <a16:creationId xmlns:a16="http://schemas.microsoft.com/office/drawing/2014/main" id="{6A244300-D767-8E46-8878-06AD7A1ADCB2}"/>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8" name="Oval 360">
                <a:extLst>
                  <a:ext uri="{FF2B5EF4-FFF2-40B4-BE49-F238E27FC236}">
                    <a16:creationId xmlns:a16="http://schemas.microsoft.com/office/drawing/2014/main" id="{C56BE493-508B-504A-9CA0-D4EC8AF6D54B}"/>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0" name="Group 361">
              <a:extLst>
                <a:ext uri="{FF2B5EF4-FFF2-40B4-BE49-F238E27FC236}">
                  <a16:creationId xmlns:a16="http://schemas.microsoft.com/office/drawing/2014/main" id="{F42F2090-EB9B-7341-AC49-87DBE0ADC5DD}"/>
                </a:ext>
              </a:extLst>
            </p:cNvPr>
            <p:cNvGrpSpPr>
              <a:grpSpLocks/>
            </p:cNvGrpSpPr>
            <p:nvPr/>
          </p:nvGrpSpPr>
          <p:grpSpPr bwMode="auto">
            <a:xfrm>
              <a:off x="7053263" y="3962400"/>
              <a:ext cx="127000" cy="381000"/>
              <a:chOff x="576" y="1728"/>
              <a:chExt cx="144" cy="240"/>
            </a:xfrm>
          </p:grpSpPr>
          <p:sp>
            <p:nvSpPr>
              <p:cNvPr id="43451" name="Oval 362">
                <a:extLst>
                  <a:ext uri="{FF2B5EF4-FFF2-40B4-BE49-F238E27FC236}">
                    <a16:creationId xmlns:a16="http://schemas.microsoft.com/office/drawing/2014/main" id="{049FAFC9-B127-5D4F-AE3E-AB081F6C4D46}"/>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2" name="Oval 363">
                <a:extLst>
                  <a:ext uri="{FF2B5EF4-FFF2-40B4-BE49-F238E27FC236}">
                    <a16:creationId xmlns:a16="http://schemas.microsoft.com/office/drawing/2014/main" id="{45234564-AC88-8F4E-9D42-D09619A8CC03}"/>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3" name="Oval 364">
                <a:extLst>
                  <a:ext uri="{FF2B5EF4-FFF2-40B4-BE49-F238E27FC236}">
                    <a16:creationId xmlns:a16="http://schemas.microsoft.com/office/drawing/2014/main" id="{CBF797B4-095D-6B4C-94BA-B20AFF6A3247}"/>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4" name="Oval 365">
                <a:extLst>
                  <a:ext uri="{FF2B5EF4-FFF2-40B4-BE49-F238E27FC236}">
                    <a16:creationId xmlns:a16="http://schemas.microsoft.com/office/drawing/2014/main" id="{38348B79-6288-F84D-A0AE-638DBFD07EEA}"/>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1" name="Group 366">
              <a:extLst>
                <a:ext uri="{FF2B5EF4-FFF2-40B4-BE49-F238E27FC236}">
                  <a16:creationId xmlns:a16="http://schemas.microsoft.com/office/drawing/2014/main" id="{4924C75F-0540-B54F-809F-D9EFC701D93E}"/>
                </a:ext>
              </a:extLst>
            </p:cNvPr>
            <p:cNvGrpSpPr>
              <a:grpSpLocks/>
            </p:cNvGrpSpPr>
            <p:nvPr/>
          </p:nvGrpSpPr>
          <p:grpSpPr bwMode="auto">
            <a:xfrm>
              <a:off x="7221538" y="4876800"/>
              <a:ext cx="127000" cy="381000"/>
              <a:chOff x="576" y="1728"/>
              <a:chExt cx="144" cy="240"/>
            </a:xfrm>
          </p:grpSpPr>
          <p:sp>
            <p:nvSpPr>
              <p:cNvPr id="43447" name="Oval 367">
                <a:extLst>
                  <a:ext uri="{FF2B5EF4-FFF2-40B4-BE49-F238E27FC236}">
                    <a16:creationId xmlns:a16="http://schemas.microsoft.com/office/drawing/2014/main" id="{3BEC1696-E956-124E-BA04-4DA845618DD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8" name="Oval 368">
                <a:extLst>
                  <a:ext uri="{FF2B5EF4-FFF2-40B4-BE49-F238E27FC236}">
                    <a16:creationId xmlns:a16="http://schemas.microsoft.com/office/drawing/2014/main" id="{2CD9A620-D85B-7448-ACD9-59E5C4EF094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9" name="Oval 369">
                <a:extLst>
                  <a:ext uri="{FF2B5EF4-FFF2-40B4-BE49-F238E27FC236}">
                    <a16:creationId xmlns:a16="http://schemas.microsoft.com/office/drawing/2014/main" id="{4B8BF4CD-F508-E84A-9F7A-D8C394B936AF}"/>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50" name="Oval 370">
                <a:extLst>
                  <a:ext uri="{FF2B5EF4-FFF2-40B4-BE49-F238E27FC236}">
                    <a16:creationId xmlns:a16="http://schemas.microsoft.com/office/drawing/2014/main" id="{78430B9A-CF62-0845-BBE5-7A4A313D717C}"/>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2" name="Group 371">
              <a:extLst>
                <a:ext uri="{FF2B5EF4-FFF2-40B4-BE49-F238E27FC236}">
                  <a16:creationId xmlns:a16="http://schemas.microsoft.com/office/drawing/2014/main" id="{053DEA2C-6F62-A941-9E43-070B8D8AEBDF}"/>
                </a:ext>
              </a:extLst>
            </p:cNvPr>
            <p:cNvGrpSpPr>
              <a:grpSpLocks/>
            </p:cNvGrpSpPr>
            <p:nvPr/>
          </p:nvGrpSpPr>
          <p:grpSpPr bwMode="auto">
            <a:xfrm>
              <a:off x="7137400" y="4876800"/>
              <a:ext cx="127000" cy="381000"/>
              <a:chOff x="576" y="1728"/>
              <a:chExt cx="144" cy="240"/>
            </a:xfrm>
          </p:grpSpPr>
          <p:sp>
            <p:nvSpPr>
              <p:cNvPr id="43443" name="Oval 372">
                <a:extLst>
                  <a:ext uri="{FF2B5EF4-FFF2-40B4-BE49-F238E27FC236}">
                    <a16:creationId xmlns:a16="http://schemas.microsoft.com/office/drawing/2014/main" id="{AA301EB7-2A18-4A4E-8C2E-5C201B9942A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4" name="Oval 373">
                <a:extLst>
                  <a:ext uri="{FF2B5EF4-FFF2-40B4-BE49-F238E27FC236}">
                    <a16:creationId xmlns:a16="http://schemas.microsoft.com/office/drawing/2014/main" id="{60E1C778-B733-D74A-A55F-65933AC91B2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5" name="Oval 374">
                <a:extLst>
                  <a:ext uri="{FF2B5EF4-FFF2-40B4-BE49-F238E27FC236}">
                    <a16:creationId xmlns:a16="http://schemas.microsoft.com/office/drawing/2014/main" id="{E41BE322-F22C-D340-B173-6C8314F8D7EF}"/>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6" name="Oval 375">
                <a:extLst>
                  <a:ext uri="{FF2B5EF4-FFF2-40B4-BE49-F238E27FC236}">
                    <a16:creationId xmlns:a16="http://schemas.microsoft.com/office/drawing/2014/main" id="{F686CBCA-681E-2E47-8502-93781487B639}"/>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3" name="Group 376">
              <a:extLst>
                <a:ext uri="{FF2B5EF4-FFF2-40B4-BE49-F238E27FC236}">
                  <a16:creationId xmlns:a16="http://schemas.microsoft.com/office/drawing/2014/main" id="{88BA9F75-406F-0247-AECA-4C815A72A3CF}"/>
                </a:ext>
              </a:extLst>
            </p:cNvPr>
            <p:cNvGrpSpPr>
              <a:grpSpLocks/>
            </p:cNvGrpSpPr>
            <p:nvPr/>
          </p:nvGrpSpPr>
          <p:grpSpPr bwMode="auto">
            <a:xfrm>
              <a:off x="7053263" y="4648200"/>
              <a:ext cx="127000" cy="381000"/>
              <a:chOff x="576" y="1728"/>
              <a:chExt cx="144" cy="240"/>
            </a:xfrm>
          </p:grpSpPr>
          <p:sp>
            <p:nvSpPr>
              <p:cNvPr id="43439" name="Oval 377">
                <a:extLst>
                  <a:ext uri="{FF2B5EF4-FFF2-40B4-BE49-F238E27FC236}">
                    <a16:creationId xmlns:a16="http://schemas.microsoft.com/office/drawing/2014/main" id="{D6D416DD-DBF8-AF4C-8161-98B580FA4F83}"/>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0" name="Oval 378">
                <a:extLst>
                  <a:ext uri="{FF2B5EF4-FFF2-40B4-BE49-F238E27FC236}">
                    <a16:creationId xmlns:a16="http://schemas.microsoft.com/office/drawing/2014/main" id="{744561D2-A490-0D4E-A7EC-F61F05A6E38E}"/>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1" name="Oval 379">
                <a:extLst>
                  <a:ext uri="{FF2B5EF4-FFF2-40B4-BE49-F238E27FC236}">
                    <a16:creationId xmlns:a16="http://schemas.microsoft.com/office/drawing/2014/main" id="{54B5E83F-4B8B-7F42-8F79-872B542589E1}"/>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42" name="Oval 380">
                <a:extLst>
                  <a:ext uri="{FF2B5EF4-FFF2-40B4-BE49-F238E27FC236}">
                    <a16:creationId xmlns:a16="http://schemas.microsoft.com/office/drawing/2014/main" id="{896D156C-0C8A-5540-9D8F-7DB34AFA4E0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4" name="Group 381">
              <a:extLst>
                <a:ext uri="{FF2B5EF4-FFF2-40B4-BE49-F238E27FC236}">
                  <a16:creationId xmlns:a16="http://schemas.microsoft.com/office/drawing/2014/main" id="{F7681001-9F59-2D42-8391-04C16E6AC130}"/>
                </a:ext>
              </a:extLst>
            </p:cNvPr>
            <p:cNvGrpSpPr>
              <a:grpSpLocks/>
            </p:cNvGrpSpPr>
            <p:nvPr/>
          </p:nvGrpSpPr>
          <p:grpSpPr bwMode="auto">
            <a:xfrm>
              <a:off x="7221538" y="3962400"/>
              <a:ext cx="127000" cy="381000"/>
              <a:chOff x="576" y="1728"/>
              <a:chExt cx="144" cy="240"/>
            </a:xfrm>
          </p:grpSpPr>
          <p:sp>
            <p:nvSpPr>
              <p:cNvPr id="43435" name="Oval 382">
                <a:extLst>
                  <a:ext uri="{FF2B5EF4-FFF2-40B4-BE49-F238E27FC236}">
                    <a16:creationId xmlns:a16="http://schemas.microsoft.com/office/drawing/2014/main" id="{82911CF5-129C-7A4E-876B-9498CA6ED0D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6" name="Oval 383">
                <a:extLst>
                  <a:ext uri="{FF2B5EF4-FFF2-40B4-BE49-F238E27FC236}">
                    <a16:creationId xmlns:a16="http://schemas.microsoft.com/office/drawing/2014/main" id="{1059E388-C711-D242-A219-DE6C22E33C7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7" name="Oval 384">
                <a:extLst>
                  <a:ext uri="{FF2B5EF4-FFF2-40B4-BE49-F238E27FC236}">
                    <a16:creationId xmlns:a16="http://schemas.microsoft.com/office/drawing/2014/main" id="{23FD5E30-E0F6-8845-AC29-D5F7208775B8}"/>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8" name="Oval 385">
                <a:extLst>
                  <a:ext uri="{FF2B5EF4-FFF2-40B4-BE49-F238E27FC236}">
                    <a16:creationId xmlns:a16="http://schemas.microsoft.com/office/drawing/2014/main" id="{300D2F18-629C-9A4A-BF29-53B8AF6CE4E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5" name="Group 386">
              <a:extLst>
                <a:ext uri="{FF2B5EF4-FFF2-40B4-BE49-F238E27FC236}">
                  <a16:creationId xmlns:a16="http://schemas.microsoft.com/office/drawing/2014/main" id="{244B9F5C-2F8B-5646-8BA3-5D3DD3EA209D}"/>
                </a:ext>
              </a:extLst>
            </p:cNvPr>
            <p:cNvGrpSpPr>
              <a:grpSpLocks/>
            </p:cNvGrpSpPr>
            <p:nvPr/>
          </p:nvGrpSpPr>
          <p:grpSpPr bwMode="auto">
            <a:xfrm>
              <a:off x="7137400" y="4343400"/>
              <a:ext cx="127000" cy="381000"/>
              <a:chOff x="576" y="1728"/>
              <a:chExt cx="144" cy="240"/>
            </a:xfrm>
          </p:grpSpPr>
          <p:sp>
            <p:nvSpPr>
              <p:cNvPr id="43431" name="Oval 387">
                <a:extLst>
                  <a:ext uri="{FF2B5EF4-FFF2-40B4-BE49-F238E27FC236}">
                    <a16:creationId xmlns:a16="http://schemas.microsoft.com/office/drawing/2014/main" id="{AFA220F6-9DC9-6F4F-9742-DA9D6746230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2" name="Oval 388">
                <a:extLst>
                  <a:ext uri="{FF2B5EF4-FFF2-40B4-BE49-F238E27FC236}">
                    <a16:creationId xmlns:a16="http://schemas.microsoft.com/office/drawing/2014/main" id="{DF5CE8BC-98A4-0A4F-BCFA-80E80A7464D0}"/>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3" name="Oval 389">
                <a:extLst>
                  <a:ext uri="{FF2B5EF4-FFF2-40B4-BE49-F238E27FC236}">
                    <a16:creationId xmlns:a16="http://schemas.microsoft.com/office/drawing/2014/main" id="{A1719F32-EABE-3E46-AECF-068AA14AFD3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4" name="Oval 390">
                <a:extLst>
                  <a:ext uri="{FF2B5EF4-FFF2-40B4-BE49-F238E27FC236}">
                    <a16:creationId xmlns:a16="http://schemas.microsoft.com/office/drawing/2014/main" id="{BCFF7262-69D4-D74A-917F-92F549894CBF}"/>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6" name="Group 391">
              <a:extLst>
                <a:ext uri="{FF2B5EF4-FFF2-40B4-BE49-F238E27FC236}">
                  <a16:creationId xmlns:a16="http://schemas.microsoft.com/office/drawing/2014/main" id="{14C62A27-75BA-4A4A-A134-7F13B5489F90}"/>
                </a:ext>
              </a:extLst>
            </p:cNvPr>
            <p:cNvGrpSpPr>
              <a:grpSpLocks/>
            </p:cNvGrpSpPr>
            <p:nvPr/>
          </p:nvGrpSpPr>
          <p:grpSpPr bwMode="auto">
            <a:xfrm>
              <a:off x="7264400" y="4572000"/>
              <a:ext cx="127000" cy="381000"/>
              <a:chOff x="576" y="1728"/>
              <a:chExt cx="144" cy="240"/>
            </a:xfrm>
          </p:grpSpPr>
          <p:sp>
            <p:nvSpPr>
              <p:cNvPr id="43427" name="Oval 392">
                <a:extLst>
                  <a:ext uri="{FF2B5EF4-FFF2-40B4-BE49-F238E27FC236}">
                    <a16:creationId xmlns:a16="http://schemas.microsoft.com/office/drawing/2014/main" id="{A7E7D435-B509-464E-8A38-6533282656E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8" name="Oval 393">
                <a:extLst>
                  <a:ext uri="{FF2B5EF4-FFF2-40B4-BE49-F238E27FC236}">
                    <a16:creationId xmlns:a16="http://schemas.microsoft.com/office/drawing/2014/main" id="{6D1567E7-1AE1-604A-A12D-F1DD17E609ED}"/>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9" name="Oval 394">
                <a:extLst>
                  <a:ext uri="{FF2B5EF4-FFF2-40B4-BE49-F238E27FC236}">
                    <a16:creationId xmlns:a16="http://schemas.microsoft.com/office/drawing/2014/main" id="{CE3DC105-424D-474F-9080-E127FA06C84C}"/>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30" name="Oval 395">
                <a:extLst>
                  <a:ext uri="{FF2B5EF4-FFF2-40B4-BE49-F238E27FC236}">
                    <a16:creationId xmlns:a16="http://schemas.microsoft.com/office/drawing/2014/main" id="{934E58B6-6904-654D-A7D4-663CC967491A}"/>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7" name="Group 396">
              <a:extLst>
                <a:ext uri="{FF2B5EF4-FFF2-40B4-BE49-F238E27FC236}">
                  <a16:creationId xmlns:a16="http://schemas.microsoft.com/office/drawing/2014/main" id="{8843CD73-9241-F146-99E5-5B757DECDF96}"/>
                </a:ext>
              </a:extLst>
            </p:cNvPr>
            <p:cNvGrpSpPr>
              <a:grpSpLocks/>
            </p:cNvGrpSpPr>
            <p:nvPr/>
          </p:nvGrpSpPr>
          <p:grpSpPr bwMode="auto">
            <a:xfrm>
              <a:off x="7010400" y="4495800"/>
              <a:ext cx="127000" cy="381000"/>
              <a:chOff x="576" y="1728"/>
              <a:chExt cx="144" cy="240"/>
            </a:xfrm>
          </p:grpSpPr>
          <p:sp>
            <p:nvSpPr>
              <p:cNvPr id="43423" name="Oval 397">
                <a:extLst>
                  <a:ext uri="{FF2B5EF4-FFF2-40B4-BE49-F238E27FC236}">
                    <a16:creationId xmlns:a16="http://schemas.microsoft.com/office/drawing/2014/main" id="{F5A9B130-51A0-4E4C-B651-51E9B9DD3E37}"/>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4" name="Oval 398">
                <a:extLst>
                  <a:ext uri="{FF2B5EF4-FFF2-40B4-BE49-F238E27FC236}">
                    <a16:creationId xmlns:a16="http://schemas.microsoft.com/office/drawing/2014/main" id="{7FC80A18-0440-3942-BFD3-AD669F68CC3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5" name="Oval 399">
                <a:extLst>
                  <a:ext uri="{FF2B5EF4-FFF2-40B4-BE49-F238E27FC236}">
                    <a16:creationId xmlns:a16="http://schemas.microsoft.com/office/drawing/2014/main" id="{949D2A38-A781-5448-94A2-A8A00325AAAC}"/>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6" name="Oval 400">
                <a:extLst>
                  <a:ext uri="{FF2B5EF4-FFF2-40B4-BE49-F238E27FC236}">
                    <a16:creationId xmlns:a16="http://schemas.microsoft.com/office/drawing/2014/main" id="{3AC6A285-C819-6E4D-A6B2-393D6CC30988}"/>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8" name="Group 401">
              <a:extLst>
                <a:ext uri="{FF2B5EF4-FFF2-40B4-BE49-F238E27FC236}">
                  <a16:creationId xmlns:a16="http://schemas.microsoft.com/office/drawing/2014/main" id="{C95921EA-0BA9-284B-BBB5-B35B637B369E}"/>
                </a:ext>
              </a:extLst>
            </p:cNvPr>
            <p:cNvGrpSpPr>
              <a:grpSpLocks/>
            </p:cNvGrpSpPr>
            <p:nvPr/>
          </p:nvGrpSpPr>
          <p:grpSpPr bwMode="auto">
            <a:xfrm>
              <a:off x="7137400" y="3733800"/>
              <a:ext cx="127000" cy="381000"/>
              <a:chOff x="576" y="1728"/>
              <a:chExt cx="144" cy="240"/>
            </a:xfrm>
          </p:grpSpPr>
          <p:sp>
            <p:nvSpPr>
              <p:cNvPr id="43419" name="Oval 402">
                <a:extLst>
                  <a:ext uri="{FF2B5EF4-FFF2-40B4-BE49-F238E27FC236}">
                    <a16:creationId xmlns:a16="http://schemas.microsoft.com/office/drawing/2014/main" id="{C2C7D8F5-6149-8D43-B215-ED079F63F42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0" name="Oval 403">
                <a:extLst>
                  <a:ext uri="{FF2B5EF4-FFF2-40B4-BE49-F238E27FC236}">
                    <a16:creationId xmlns:a16="http://schemas.microsoft.com/office/drawing/2014/main" id="{9FE37895-858B-A94F-A644-0541CFB126BC}"/>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1" name="Oval 404">
                <a:extLst>
                  <a:ext uri="{FF2B5EF4-FFF2-40B4-BE49-F238E27FC236}">
                    <a16:creationId xmlns:a16="http://schemas.microsoft.com/office/drawing/2014/main" id="{5B9FACE2-862A-154F-A9CD-5FA980525DE8}"/>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22" name="Oval 405">
                <a:extLst>
                  <a:ext uri="{FF2B5EF4-FFF2-40B4-BE49-F238E27FC236}">
                    <a16:creationId xmlns:a16="http://schemas.microsoft.com/office/drawing/2014/main" id="{2A94C1C0-3B19-3742-B238-2DAFD5937418}"/>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49" name="Group 406">
              <a:extLst>
                <a:ext uri="{FF2B5EF4-FFF2-40B4-BE49-F238E27FC236}">
                  <a16:creationId xmlns:a16="http://schemas.microsoft.com/office/drawing/2014/main" id="{22074DBA-C086-C949-85A6-8D5E16016664}"/>
                </a:ext>
              </a:extLst>
            </p:cNvPr>
            <p:cNvGrpSpPr>
              <a:grpSpLocks/>
            </p:cNvGrpSpPr>
            <p:nvPr/>
          </p:nvGrpSpPr>
          <p:grpSpPr bwMode="auto">
            <a:xfrm>
              <a:off x="7094538" y="5029200"/>
              <a:ext cx="127000" cy="381000"/>
              <a:chOff x="576" y="1728"/>
              <a:chExt cx="144" cy="240"/>
            </a:xfrm>
          </p:grpSpPr>
          <p:sp>
            <p:nvSpPr>
              <p:cNvPr id="43415" name="Oval 407">
                <a:extLst>
                  <a:ext uri="{FF2B5EF4-FFF2-40B4-BE49-F238E27FC236}">
                    <a16:creationId xmlns:a16="http://schemas.microsoft.com/office/drawing/2014/main" id="{163375C9-EE01-9946-9CB5-D60CAA59F590}"/>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6" name="Oval 408">
                <a:extLst>
                  <a:ext uri="{FF2B5EF4-FFF2-40B4-BE49-F238E27FC236}">
                    <a16:creationId xmlns:a16="http://schemas.microsoft.com/office/drawing/2014/main" id="{60705699-2F87-C142-8B7A-08C8D32CAD4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7" name="Oval 409">
                <a:extLst>
                  <a:ext uri="{FF2B5EF4-FFF2-40B4-BE49-F238E27FC236}">
                    <a16:creationId xmlns:a16="http://schemas.microsoft.com/office/drawing/2014/main" id="{8C0BE925-39DA-7441-971F-69160AA9BE1A}"/>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8" name="Oval 410">
                <a:extLst>
                  <a:ext uri="{FF2B5EF4-FFF2-40B4-BE49-F238E27FC236}">
                    <a16:creationId xmlns:a16="http://schemas.microsoft.com/office/drawing/2014/main" id="{1E73B19F-57A4-654A-B711-0476740DD08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50" name="Oval 411">
              <a:extLst>
                <a:ext uri="{FF2B5EF4-FFF2-40B4-BE49-F238E27FC236}">
                  <a16:creationId xmlns:a16="http://schemas.microsoft.com/office/drawing/2014/main" id="{6EA59671-7BDA-5B46-986F-D2E808A23927}"/>
                </a:ext>
              </a:extLst>
            </p:cNvPr>
            <p:cNvSpPr>
              <a:spLocks noChangeArrowheads="1"/>
            </p:cNvSpPr>
            <p:nvPr/>
          </p:nvSpPr>
          <p:spPr bwMode="auto">
            <a:xfrm>
              <a:off x="5181600" y="3733800"/>
              <a:ext cx="381000" cy="1676400"/>
            </a:xfrm>
            <a:prstGeom prst="ellipse">
              <a:avLst/>
            </a:prstGeom>
            <a:solidFill>
              <a:srgbClr val="EFD801"/>
            </a:solidFill>
            <a:ln w="9525">
              <a:solidFill>
                <a:srgbClr val="EFD80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1" name="Oval 412">
              <a:extLst>
                <a:ext uri="{FF2B5EF4-FFF2-40B4-BE49-F238E27FC236}">
                  <a16:creationId xmlns:a16="http://schemas.microsoft.com/office/drawing/2014/main" id="{3CCFD494-9A57-3E42-962F-5F7F7925217E}"/>
                </a:ext>
              </a:extLst>
            </p:cNvPr>
            <p:cNvSpPr>
              <a:spLocks noChangeArrowheads="1"/>
            </p:cNvSpPr>
            <p:nvPr/>
          </p:nvSpPr>
          <p:spPr bwMode="auto">
            <a:xfrm>
              <a:off x="5308600" y="3886200"/>
              <a:ext cx="127000" cy="3810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2" name="Oval 413">
              <a:extLst>
                <a:ext uri="{FF2B5EF4-FFF2-40B4-BE49-F238E27FC236}">
                  <a16:creationId xmlns:a16="http://schemas.microsoft.com/office/drawing/2014/main" id="{9495FBD3-B472-C241-BC8B-23E87E6210A1}"/>
                </a:ext>
              </a:extLst>
            </p:cNvPr>
            <p:cNvSpPr>
              <a:spLocks noChangeArrowheads="1"/>
            </p:cNvSpPr>
            <p:nvPr/>
          </p:nvSpPr>
          <p:spPr bwMode="auto">
            <a:xfrm>
              <a:off x="5351463" y="3962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3" name="Oval 414">
              <a:extLst>
                <a:ext uri="{FF2B5EF4-FFF2-40B4-BE49-F238E27FC236}">
                  <a16:creationId xmlns:a16="http://schemas.microsoft.com/office/drawing/2014/main" id="{2174D0E0-6ECA-DF41-8E77-08ED08253B67}"/>
                </a:ext>
              </a:extLst>
            </p:cNvPr>
            <p:cNvSpPr>
              <a:spLocks noChangeArrowheads="1"/>
            </p:cNvSpPr>
            <p:nvPr/>
          </p:nvSpPr>
          <p:spPr bwMode="auto">
            <a:xfrm>
              <a:off x="5308600" y="4114800"/>
              <a:ext cx="42863"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4" name="Oval 415">
              <a:extLst>
                <a:ext uri="{FF2B5EF4-FFF2-40B4-BE49-F238E27FC236}">
                  <a16:creationId xmlns:a16="http://schemas.microsoft.com/office/drawing/2014/main" id="{62C6F924-E4AA-604B-AE27-51F29D949EED}"/>
                </a:ext>
              </a:extLst>
            </p:cNvPr>
            <p:cNvSpPr>
              <a:spLocks noChangeArrowheads="1"/>
            </p:cNvSpPr>
            <p:nvPr/>
          </p:nvSpPr>
          <p:spPr bwMode="auto">
            <a:xfrm>
              <a:off x="5392738" y="4038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55" name="Group 416">
              <a:extLst>
                <a:ext uri="{FF2B5EF4-FFF2-40B4-BE49-F238E27FC236}">
                  <a16:creationId xmlns:a16="http://schemas.microsoft.com/office/drawing/2014/main" id="{8999FE71-857B-4441-B27E-F5E0C03C5208}"/>
                </a:ext>
              </a:extLst>
            </p:cNvPr>
            <p:cNvGrpSpPr>
              <a:grpSpLocks/>
            </p:cNvGrpSpPr>
            <p:nvPr/>
          </p:nvGrpSpPr>
          <p:grpSpPr bwMode="auto">
            <a:xfrm>
              <a:off x="5224463" y="4191000"/>
              <a:ext cx="127000" cy="381000"/>
              <a:chOff x="576" y="1728"/>
              <a:chExt cx="144" cy="240"/>
            </a:xfrm>
          </p:grpSpPr>
          <p:sp>
            <p:nvSpPr>
              <p:cNvPr id="43411" name="Oval 417">
                <a:extLst>
                  <a:ext uri="{FF2B5EF4-FFF2-40B4-BE49-F238E27FC236}">
                    <a16:creationId xmlns:a16="http://schemas.microsoft.com/office/drawing/2014/main" id="{9056B6DC-5276-214B-B206-0BFBC2CF075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2" name="Oval 418">
                <a:extLst>
                  <a:ext uri="{FF2B5EF4-FFF2-40B4-BE49-F238E27FC236}">
                    <a16:creationId xmlns:a16="http://schemas.microsoft.com/office/drawing/2014/main" id="{72C42D93-74F7-B64E-A5AA-5ECBC2361BE2}"/>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3" name="Oval 419">
                <a:extLst>
                  <a:ext uri="{FF2B5EF4-FFF2-40B4-BE49-F238E27FC236}">
                    <a16:creationId xmlns:a16="http://schemas.microsoft.com/office/drawing/2014/main" id="{CD007A17-31FE-6B4C-BE8B-82A53D5E817B}"/>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4" name="Oval 420">
                <a:extLst>
                  <a:ext uri="{FF2B5EF4-FFF2-40B4-BE49-F238E27FC236}">
                    <a16:creationId xmlns:a16="http://schemas.microsoft.com/office/drawing/2014/main" id="{14FD7A86-5C9C-4447-8EC4-74674A9B5AE4}"/>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56" name="Oval 421">
              <a:extLst>
                <a:ext uri="{FF2B5EF4-FFF2-40B4-BE49-F238E27FC236}">
                  <a16:creationId xmlns:a16="http://schemas.microsoft.com/office/drawing/2014/main" id="{80360129-82FB-F748-BB4A-521028CFEC13}"/>
                </a:ext>
              </a:extLst>
            </p:cNvPr>
            <p:cNvSpPr>
              <a:spLocks noChangeArrowheads="1"/>
            </p:cNvSpPr>
            <p:nvPr/>
          </p:nvSpPr>
          <p:spPr bwMode="auto">
            <a:xfrm>
              <a:off x="5435600" y="4267200"/>
              <a:ext cx="127000" cy="30480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7" name="Oval 422">
              <a:extLst>
                <a:ext uri="{FF2B5EF4-FFF2-40B4-BE49-F238E27FC236}">
                  <a16:creationId xmlns:a16="http://schemas.microsoft.com/office/drawing/2014/main" id="{91A348A1-7C3D-FC49-8496-14E58E1787ED}"/>
                </a:ext>
              </a:extLst>
            </p:cNvPr>
            <p:cNvSpPr>
              <a:spLocks noChangeArrowheads="1"/>
            </p:cNvSpPr>
            <p:nvPr/>
          </p:nvSpPr>
          <p:spPr bwMode="auto">
            <a:xfrm>
              <a:off x="5478463" y="4343400"/>
              <a:ext cx="41275" cy="76200"/>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8" name="Oval 423">
              <a:extLst>
                <a:ext uri="{FF2B5EF4-FFF2-40B4-BE49-F238E27FC236}">
                  <a16:creationId xmlns:a16="http://schemas.microsoft.com/office/drawing/2014/main" id="{9D208FAA-D83F-AF4C-8524-FDDB296E0622}"/>
                </a:ext>
              </a:extLst>
            </p:cNvPr>
            <p:cNvSpPr>
              <a:spLocks noChangeArrowheads="1"/>
            </p:cNvSpPr>
            <p:nvPr/>
          </p:nvSpPr>
          <p:spPr bwMode="auto">
            <a:xfrm>
              <a:off x="5478463" y="4495800"/>
              <a:ext cx="41275"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59" name="Oval 424">
              <a:extLst>
                <a:ext uri="{FF2B5EF4-FFF2-40B4-BE49-F238E27FC236}">
                  <a16:creationId xmlns:a16="http://schemas.microsoft.com/office/drawing/2014/main" id="{69D4281D-0522-B84B-B14D-24AC367CE836}"/>
                </a:ext>
              </a:extLst>
            </p:cNvPr>
            <p:cNvSpPr>
              <a:spLocks noChangeArrowheads="1"/>
            </p:cNvSpPr>
            <p:nvPr/>
          </p:nvSpPr>
          <p:spPr bwMode="auto">
            <a:xfrm>
              <a:off x="5519738" y="4419600"/>
              <a:ext cx="42862"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43060" name="Group 425">
              <a:extLst>
                <a:ext uri="{FF2B5EF4-FFF2-40B4-BE49-F238E27FC236}">
                  <a16:creationId xmlns:a16="http://schemas.microsoft.com/office/drawing/2014/main" id="{B9254676-A29F-A140-8BFF-9EC7DBEBE399}"/>
                </a:ext>
              </a:extLst>
            </p:cNvPr>
            <p:cNvGrpSpPr>
              <a:grpSpLocks/>
            </p:cNvGrpSpPr>
            <p:nvPr/>
          </p:nvGrpSpPr>
          <p:grpSpPr bwMode="auto">
            <a:xfrm>
              <a:off x="5351463" y="4495800"/>
              <a:ext cx="127000" cy="381000"/>
              <a:chOff x="576" y="1728"/>
              <a:chExt cx="144" cy="240"/>
            </a:xfrm>
          </p:grpSpPr>
          <p:sp>
            <p:nvSpPr>
              <p:cNvPr id="43407" name="Oval 426">
                <a:extLst>
                  <a:ext uri="{FF2B5EF4-FFF2-40B4-BE49-F238E27FC236}">
                    <a16:creationId xmlns:a16="http://schemas.microsoft.com/office/drawing/2014/main" id="{0A5F5C4D-6B30-3245-A74A-03ED9A79252E}"/>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8" name="Oval 427">
                <a:extLst>
                  <a:ext uri="{FF2B5EF4-FFF2-40B4-BE49-F238E27FC236}">
                    <a16:creationId xmlns:a16="http://schemas.microsoft.com/office/drawing/2014/main" id="{718505BF-410E-7849-AB41-1E41A5E108D8}"/>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9" name="Oval 428">
                <a:extLst>
                  <a:ext uri="{FF2B5EF4-FFF2-40B4-BE49-F238E27FC236}">
                    <a16:creationId xmlns:a16="http://schemas.microsoft.com/office/drawing/2014/main" id="{C2E1C238-9B21-A24C-96CF-030A1ED12A56}"/>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10" name="Oval 429">
                <a:extLst>
                  <a:ext uri="{FF2B5EF4-FFF2-40B4-BE49-F238E27FC236}">
                    <a16:creationId xmlns:a16="http://schemas.microsoft.com/office/drawing/2014/main" id="{037E89B3-FF4C-E54E-9363-84453737FB24}"/>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1" name="Group 430">
              <a:extLst>
                <a:ext uri="{FF2B5EF4-FFF2-40B4-BE49-F238E27FC236}">
                  <a16:creationId xmlns:a16="http://schemas.microsoft.com/office/drawing/2014/main" id="{C84DDA4E-645B-2B4A-9CB2-387C47D6CF4F}"/>
                </a:ext>
              </a:extLst>
            </p:cNvPr>
            <p:cNvGrpSpPr>
              <a:grpSpLocks/>
            </p:cNvGrpSpPr>
            <p:nvPr/>
          </p:nvGrpSpPr>
          <p:grpSpPr bwMode="auto">
            <a:xfrm>
              <a:off x="5224463" y="3962400"/>
              <a:ext cx="127000" cy="381000"/>
              <a:chOff x="576" y="1728"/>
              <a:chExt cx="144" cy="240"/>
            </a:xfrm>
          </p:grpSpPr>
          <p:sp>
            <p:nvSpPr>
              <p:cNvPr id="43403" name="Oval 431">
                <a:extLst>
                  <a:ext uri="{FF2B5EF4-FFF2-40B4-BE49-F238E27FC236}">
                    <a16:creationId xmlns:a16="http://schemas.microsoft.com/office/drawing/2014/main" id="{567C3AA6-F3F8-8348-9E80-18B714E3429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4" name="Oval 432">
                <a:extLst>
                  <a:ext uri="{FF2B5EF4-FFF2-40B4-BE49-F238E27FC236}">
                    <a16:creationId xmlns:a16="http://schemas.microsoft.com/office/drawing/2014/main" id="{C7CEF61B-EA7A-8A47-927B-449ACB47CA6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5" name="Oval 433">
                <a:extLst>
                  <a:ext uri="{FF2B5EF4-FFF2-40B4-BE49-F238E27FC236}">
                    <a16:creationId xmlns:a16="http://schemas.microsoft.com/office/drawing/2014/main" id="{E409571A-F273-334B-9AB4-64F9FBA6D40D}"/>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6" name="Oval 434">
                <a:extLst>
                  <a:ext uri="{FF2B5EF4-FFF2-40B4-BE49-F238E27FC236}">
                    <a16:creationId xmlns:a16="http://schemas.microsoft.com/office/drawing/2014/main" id="{4DF903A3-57F2-9B46-A106-70B8934C1702}"/>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2" name="Group 435">
              <a:extLst>
                <a:ext uri="{FF2B5EF4-FFF2-40B4-BE49-F238E27FC236}">
                  <a16:creationId xmlns:a16="http://schemas.microsoft.com/office/drawing/2014/main" id="{59D3B5E6-B124-F648-868A-D854C15C1DBB}"/>
                </a:ext>
              </a:extLst>
            </p:cNvPr>
            <p:cNvGrpSpPr>
              <a:grpSpLocks/>
            </p:cNvGrpSpPr>
            <p:nvPr/>
          </p:nvGrpSpPr>
          <p:grpSpPr bwMode="auto">
            <a:xfrm>
              <a:off x="5392738" y="4876800"/>
              <a:ext cx="127000" cy="381000"/>
              <a:chOff x="576" y="1728"/>
              <a:chExt cx="144" cy="240"/>
            </a:xfrm>
          </p:grpSpPr>
          <p:sp>
            <p:nvSpPr>
              <p:cNvPr id="43399" name="Oval 436">
                <a:extLst>
                  <a:ext uri="{FF2B5EF4-FFF2-40B4-BE49-F238E27FC236}">
                    <a16:creationId xmlns:a16="http://schemas.microsoft.com/office/drawing/2014/main" id="{85A2FC7C-AEB4-9E47-B94E-DD0408F8A33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0" name="Oval 437">
                <a:extLst>
                  <a:ext uri="{FF2B5EF4-FFF2-40B4-BE49-F238E27FC236}">
                    <a16:creationId xmlns:a16="http://schemas.microsoft.com/office/drawing/2014/main" id="{230C1856-7E14-5144-AA16-508944EA16B6}"/>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1" name="Oval 438">
                <a:extLst>
                  <a:ext uri="{FF2B5EF4-FFF2-40B4-BE49-F238E27FC236}">
                    <a16:creationId xmlns:a16="http://schemas.microsoft.com/office/drawing/2014/main" id="{AF697202-9FE2-6B42-9E80-361FB32F6B3E}"/>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402" name="Oval 439">
                <a:extLst>
                  <a:ext uri="{FF2B5EF4-FFF2-40B4-BE49-F238E27FC236}">
                    <a16:creationId xmlns:a16="http://schemas.microsoft.com/office/drawing/2014/main" id="{D64584FD-DDE0-1C45-8EC2-DAA41AB8B81C}"/>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3" name="Group 440">
              <a:extLst>
                <a:ext uri="{FF2B5EF4-FFF2-40B4-BE49-F238E27FC236}">
                  <a16:creationId xmlns:a16="http://schemas.microsoft.com/office/drawing/2014/main" id="{8ACE2DE0-03BB-6547-9404-3FA5FAC8E456}"/>
                </a:ext>
              </a:extLst>
            </p:cNvPr>
            <p:cNvGrpSpPr>
              <a:grpSpLocks/>
            </p:cNvGrpSpPr>
            <p:nvPr/>
          </p:nvGrpSpPr>
          <p:grpSpPr bwMode="auto">
            <a:xfrm>
              <a:off x="5308600" y="4876800"/>
              <a:ext cx="127000" cy="381000"/>
              <a:chOff x="576" y="1728"/>
              <a:chExt cx="144" cy="240"/>
            </a:xfrm>
          </p:grpSpPr>
          <p:sp>
            <p:nvSpPr>
              <p:cNvPr id="43395" name="Oval 441">
                <a:extLst>
                  <a:ext uri="{FF2B5EF4-FFF2-40B4-BE49-F238E27FC236}">
                    <a16:creationId xmlns:a16="http://schemas.microsoft.com/office/drawing/2014/main" id="{15527DE2-5E3E-1E49-B9ED-04C1F6A17ED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6" name="Oval 442">
                <a:extLst>
                  <a:ext uri="{FF2B5EF4-FFF2-40B4-BE49-F238E27FC236}">
                    <a16:creationId xmlns:a16="http://schemas.microsoft.com/office/drawing/2014/main" id="{34644BF7-5261-5342-BCA1-972B53C3AA0C}"/>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7" name="Oval 443">
                <a:extLst>
                  <a:ext uri="{FF2B5EF4-FFF2-40B4-BE49-F238E27FC236}">
                    <a16:creationId xmlns:a16="http://schemas.microsoft.com/office/drawing/2014/main" id="{CF953B69-196E-A14A-B767-992CB1250D5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8" name="Oval 444">
                <a:extLst>
                  <a:ext uri="{FF2B5EF4-FFF2-40B4-BE49-F238E27FC236}">
                    <a16:creationId xmlns:a16="http://schemas.microsoft.com/office/drawing/2014/main" id="{014AA681-6E2B-0545-A4DD-AF2DBC6ED853}"/>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4" name="Group 445">
              <a:extLst>
                <a:ext uri="{FF2B5EF4-FFF2-40B4-BE49-F238E27FC236}">
                  <a16:creationId xmlns:a16="http://schemas.microsoft.com/office/drawing/2014/main" id="{457346F4-2248-1149-8FA6-78361CF87EBF}"/>
                </a:ext>
              </a:extLst>
            </p:cNvPr>
            <p:cNvGrpSpPr>
              <a:grpSpLocks/>
            </p:cNvGrpSpPr>
            <p:nvPr/>
          </p:nvGrpSpPr>
          <p:grpSpPr bwMode="auto">
            <a:xfrm>
              <a:off x="5224463" y="4648200"/>
              <a:ext cx="127000" cy="381000"/>
              <a:chOff x="576" y="1728"/>
              <a:chExt cx="144" cy="240"/>
            </a:xfrm>
          </p:grpSpPr>
          <p:sp>
            <p:nvSpPr>
              <p:cNvPr id="43391" name="Oval 446">
                <a:extLst>
                  <a:ext uri="{FF2B5EF4-FFF2-40B4-BE49-F238E27FC236}">
                    <a16:creationId xmlns:a16="http://schemas.microsoft.com/office/drawing/2014/main" id="{1BF3F1D8-C1C3-1A4C-9B23-76AEC6A0C24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2" name="Oval 447">
                <a:extLst>
                  <a:ext uri="{FF2B5EF4-FFF2-40B4-BE49-F238E27FC236}">
                    <a16:creationId xmlns:a16="http://schemas.microsoft.com/office/drawing/2014/main" id="{09365CC9-40B6-6B49-92D2-C81BF350976F}"/>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3" name="Oval 448">
                <a:extLst>
                  <a:ext uri="{FF2B5EF4-FFF2-40B4-BE49-F238E27FC236}">
                    <a16:creationId xmlns:a16="http://schemas.microsoft.com/office/drawing/2014/main" id="{489CC846-D496-AE48-BAFE-4B073FE5AF71}"/>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4" name="Oval 449">
                <a:extLst>
                  <a:ext uri="{FF2B5EF4-FFF2-40B4-BE49-F238E27FC236}">
                    <a16:creationId xmlns:a16="http://schemas.microsoft.com/office/drawing/2014/main" id="{7DC0B4AE-2DD4-9943-8977-9AE546FE74CD}"/>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5" name="Group 450">
              <a:extLst>
                <a:ext uri="{FF2B5EF4-FFF2-40B4-BE49-F238E27FC236}">
                  <a16:creationId xmlns:a16="http://schemas.microsoft.com/office/drawing/2014/main" id="{AE6F28DA-FDDB-8E4D-AD97-9BAF2475BFF7}"/>
                </a:ext>
              </a:extLst>
            </p:cNvPr>
            <p:cNvGrpSpPr>
              <a:grpSpLocks/>
            </p:cNvGrpSpPr>
            <p:nvPr/>
          </p:nvGrpSpPr>
          <p:grpSpPr bwMode="auto">
            <a:xfrm>
              <a:off x="5392738" y="3962400"/>
              <a:ext cx="127000" cy="381000"/>
              <a:chOff x="576" y="1728"/>
              <a:chExt cx="144" cy="240"/>
            </a:xfrm>
          </p:grpSpPr>
          <p:sp>
            <p:nvSpPr>
              <p:cNvPr id="43387" name="Oval 451">
                <a:extLst>
                  <a:ext uri="{FF2B5EF4-FFF2-40B4-BE49-F238E27FC236}">
                    <a16:creationId xmlns:a16="http://schemas.microsoft.com/office/drawing/2014/main" id="{1BD486BA-BBEB-E44A-B4FA-CCDEA7C846A1}"/>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8" name="Oval 452">
                <a:extLst>
                  <a:ext uri="{FF2B5EF4-FFF2-40B4-BE49-F238E27FC236}">
                    <a16:creationId xmlns:a16="http://schemas.microsoft.com/office/drawing/2014/main" id="{F0DF68F1-D991-1A40-9DA9-91D535BDCF9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9" name="Oval 453">
                <a:extLst>
                  <a:ext uri="{FF2B5EF4-FFF2-40B4-BE49-F238E27FC236}">
                    <a16:creationId xmlns:a16="http://schemas.microsoft.com/office/drawing/2014/main" id="{B6E587F0-C0AF-9748-9EFF-3D9A6283AAD9}"/>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90" name="Oval 454">
                <a:extLst>
                  <a:ext uri="{FF2B5EF4-FFF2-40B4-BE49-F238E27FC236}">
                    <a16:creationId xmlns:a16="http://schemas.microsoft.com/office/drawing/2014/main" id="{68B2CBB6-CCD8-8A47-99A1-94C5D257DBE9}"/>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6" name="Group 455">
              <a:extLst>
                <a:ext uri="{FF2B5EF4-FFF2-40B4-BE49-F238E27FC236}">
                  <a16:creationId xmlns:a16="http://schemas.microsoft.com/office/drawing/2014/main" id="{F4E9C40F-BF9F-8047-8D58-25103D89C79A}"/>
                </a:ext>
              </a:extLst>
            </p:cNvPr>
            <p:cNvGrpSpPr>
              <a:grpSpLocks/>
            </p:cNvGrpSpPr>
            <p:nvPr/>
          </p:nvGrpSpPr>
          <p:grpSpPr bwMode="auto">
            <a:xfrm>
              <a:off x="5308600" y="4343400"/>
              <a:ext cx="127000" cy="381000"/>
              <a:chOff x="576" y="1728"/>
              <a:chExt cx="144" cy="240"/>
            </a:xfrm>
          </p:grpSpPr>
          <p:sp>
            <p:nvSpPr>
              <p:cNvPr id="43383" name="Oval 456">
                <a:extLst>
                  <a:ext uri="{FF2B5EF4-FFF2-40B4-BE49-F238E27FC236}">
                    <a16:creationId xmlns:a16="http://schemas.microsoft.com/office/drawing/2014/main" id="{B5C08BE8-255B-D94E-BDA3-01E87E75718B}"/>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4" name="Oval 457">
                <a:extLst>
                  <a:ext uri="{FF2B5EF4-FFF2-40B4-BE49-F238E27FC236}">
                    <a16:creationId xmlns:a16="http://schemas.microsoft.com/office/drawing/2014/main" id="{57484E18-41B4-F744-AAA9-154BA74E0D58}"/>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5" name="Oval 458">
                <a:extLst>
                  <a:ext uri="{FF2B5EF4-FFF2-40B4-BE49-F238E27FC236}">
                    <a16:creationId xmlns:a16="http://schemas.microsoft.com/office/drawing/2014/main" id="{06DF63A0-8D5B-0E4E-8DA8-CC5648EB1C23}"/>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6" name="Oval 459">
                <a:extLst>
                  <a:ext uri="{FF2B5EF4-FFF2-40B4-BE49-F238E27FC236}">
                    <a16:creationId xmlns:a16="http://schemas.microsoft.com/office/drawing/2014/main" id="{0A934136-DD4A-304D-884A-4B3A9630C552}"/>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7" name="Group 460">
              <a:extLst>
                <a:ext uri="{FF2B5EF4-FFF2-40B4-BE49-F238E27FC236}">
                  <a16:creationId xmlns:a16="http://schemas.microsoft.com/office/drawing/2014/main" id="{8283DA80-8A76-E54D-A3DC-9DA89D38CF1C}"/>
                </a:ext>
              </a:extLst>
            </p:cNvPr>
            <p:cNvGrpSpPr>
              <a:grpSpLocks/>
            </p:cNvGrpSpPr>
            <p:nvPr/>
          </p:nvGrpSpPr>
          <p:grpSpPr bwMode="auto">
            <a:xfrm>
              <a:off x="5435600" y="4572000"/>
              <a:ext cx="127000" cy="381000"/>
              <a:chOff x="576" y="1728"/>
              <a:chExt cx="144" cy="240"/>
            </a:xfrm>
          </p:grpSpPr>
          <p:sp>
            <p:nvSpPr>
              <p:cNvPr id="43379" name="Oval 461">
                <a:extLst>
                  <a:ext uri="{FF2B5EF4-FFF2-40B4-BE49-F238E27FC236}">
                    <a16:creationId xmlns:a16="http://schemas.microsoft.com/office/drawing/2014/main" id="{005F63A7-C03B-9D46-87DE-269BB2AC6B94}"/>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0" name="Oval 462">
                <a:extLst>
                  <a:ext uri="{FF2B5EF4-FFF2-40B4-BE49-F238E27FC236}">
                    <a16:creationId xmlns:a16="http://schemas.microsoft.com/office/drawing/2014/main" id="{49F73E9C-C7CB-924F-B092-D014F5E52351}"/>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1" name="Oval 463">
                <a:extLst>
                  <a:ext uri="{FF2B5EF4-FFF2-40B4-BE49-F238E27FC236}">
                    <a16:creationId xmlns:a16="http://schemas.microsoft.com/office/drawing/2014/main" id="{EC38AAB8-99BB-CF41-9EBB-E2D867553E57}"/>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82" name="Oval 464">
                <a:extLst>
                  <a:ext uri="{FF2B5EF4-FFF2-40B4-BE49-F238E27FC236}">
                    <a16:creationId xmlns:a16="http://schemas.microsoft.com/office/drawing/2014/main" id="{7C242CB3-DB06-8F46-AC84-FEA540611E96}"/>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8" name="Group 465">
              <a:extLst>
                <a:ext uri="{FF2B5EF4-FFF2-40B4-BE49-F238E27FC236}">
                  <a16:creationId xmlns:a16="http://schemas.microsoft.com/office/drawing/2014/main" id="{ADFD206C-011A-104D-9898-EEB64FCB9342}"/>
                </a:ext>
              </a:extLst>
            </p:cNvPr>
            <p:cNvGrpSpPr>
              <a:grpSpLocks/>
            </p:cNvGrpSpPr>
            <p:nvPr/>
          </p:nvGrpSpPr>
          <p:grpSpPr bwMode="auto">
            <a:xfrm>
              <a:off x="5181600" y="4495800"/>
              <a:ext cx="127000" cy="381000"/>
              <a:chOff x="576" y="1728"/>
              <a:chExt cx="144" cy="240"/>
            </a:xfrm>
          </p:grpSpPr>
          <p:sp>
            <p:nvSpPr>
              <p:cNvPr id="43375" name="Oval 466">
                <a:extLst>
                  <a:ext uri="{FF2B5EF4-FFF2-40B4-BE49-F238E27FC236}">
                    <a16:creationId xmlns:a16="http://schemas.microsoft.com/office/drawing/2014/main" id="{A4A0D85D-AB21-9F4D-A23B-C0723A3E699D}"/>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6" name="Oval 467">
                <a:extLst>
                  <a:ext uri="{FF2B5EF4-FFF2-40B4-BE49-F238E27FC236}">
                    <a16:creationId xmlns:a16="http://schemas.microsoft.com/office/drawing/2014/main" id="{F8E3010E-5B62-DE41-A0C1-CC0250B757C5}"/>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7" name="Oval 468">
                <a:extLst>
                  <a:ext uri="{FF2B5EF4-FFF2-40B4-BE49-F238E27FC236}">
                    <a16:creationId xmlns:a16="http://schemas.microsoft.com/office/drawing/2014/main" id="{820909A0-47E9-C443-85D7-57B22E6FA170}"/>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8" name="Oval 469">
                <a:extLst>
                  <a:ext uri="{FF2B5EF4-FFF2-40B4-BE49-F238E27FC236}">
                    <a16:creationId xmlns:a16="http://schemas.microsoft.com/office/drawing/2014/main" id="{E237418F-082E-A94D-AB10-AA7A1A906261}"/>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69" name="Group 470">
              <a:extLst>
                <a:ext uri="{FF2B5EF4-FFF2-40B4-BE49-F238E27FC236}">
                  <a16:creationId xmlns:a16="http://schemas.microsoft.com/office/drawing/2014/main" id="{853115ED-58F5-8D46-9B22-BB1540EE1FDF}"/>
                </a:ext>
              </a:extLst>
            </p:cNvPr>
            <p:cNvGrpSpPr>
              <a:grpSpLocks/>
            </p:cNvGrpSpPr>
            <p:nvPr/>
          </p:nvGrpSpPr>
          <p:grpSpPr bwMode="auto">
            <a:xfrm>
              <a:off x="5308600" y="3733800"/>
              <a:ext cx="127000" cy="381000"/>
              <a:chOff x="576" y="1728"/>
              <a:chExt cx="144" cy="240"/>
            </a:xfrm>
          </p:grpSpPr>
          <p:sp>
            <p:nvSpPr>
              <p:cNvPr id="43371" name="Oval 471">
                <a:extLst>
                  <a:ext uri="{FF2B5EF4-FFF2-40B4-BE49-F238E27FC236}">
                    <a16:creationId xmlns:a16="http://schemas.microsoft.com/office/drawing/2014/main" id="{C36BE19C-3FF0-0842-929A-686A31291659}"/>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2" name="Oval 472">
                <a:extLst>
                  <a:ext uri="{FF2B5EF4-FFF2-40B4-BE49-F238E27FC236}">
                    <a16:creationId xmlns:a16="http://schemas.microsoft.com/office/drawing/2014/main" id="{4A7E7D93-BCAC-D748-A301-5F81DC82D1B7}"/>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3" name="Oval 473">
                <a:extLst>
                  <a:ext uri="{FF2B5EF4-FFF2-40B4-BE49-F238E27FC236}">
                    <a16:creationId xmlns:a16="http://schemas.microsoft.com/office/drawing/2014/main" id="{B6E39044-EAAF-EA4A-8F30-82ACCC1961EB}"/>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4" name="Oval 474">
                <a:extLst>
                  <a:ext uri="{FF2B5EF4-FFF2-40B4-BE49-F238E27FC236}">
                    <a16:creationId xmlns:a16="http://schemas.microsoft.com/office/drawing/2014/main" id="{245DCE12-CFE2-4340-A9D2-A8B64D96D12E}"/>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grpSp>
          <p:nvGrpSpPr>
            <p:cNvPr id="43070" name="Group 475">
              <a:extLst>
                <a:ext uri="{FF2B5EF4-FFF2-40B4-BE49-F238E27FC236}">
                  <a16:creationId xmlns:a16="http://schemas.microsoft.com/office/drawing/2014/main" id="{76DDF087-3DB6-C044-92C9-4EB21662D25A}"/>
                </a:ext>
              </a:extLst>
            </p:cNvPr>
            <p:cNvGrpSpPr>
              <a:grpSpLocks/>
            </p:cNvGrpSpPr>
            <p:nvPr/>
          </p:nvGrpSpPr>
          <p:grpSpPr bwMode="auto">
            <a:xfrm>
              <a:off x="5265738" y="5029200"/>
              <a:ext cx="127000" cy="381000"/>
              <a:chOff x="576" y="1728"/>
              <a:chExt cx="144" cy="240"/>
            </a:xfrm>
          </p:grpSpPr>
          <p:sp>
            <p:nvSpPr>
              <p:cNvPr id="43367" name="Oval 476">
                <a:extLst>
                  <a:ext uri="{FF2B5EF4-FFF2-40B4-BE49-F238E27FC236}">
                    <a16:creationId xmlns:a16="http://schemas.microsoft.com/office/drawing/2014/main" id="{0F2BFD5E-B117-9848-ACB9-41140C7041BA}"/>
                  </a:ext>
                </a:extLst>
              </p:cNvPr>
              <p:cNvSpPr>
                <a:spLocks noChangeArrowheads="1"/>
              </p:cNvSpPr>
              <p:nvPr/>
            </p:nvSpPr>
            <p:spPr bwMode="auto">
              <a:xfrm>
                <a:off x="576" y="1728"/>
                <a:ext cx="144" cy="240"/>
              </a:xfrm>
              <a:prstGeom prst="ellipse">
                <a:avLst/>
              </a:prstGeom>
              <a:solidFill>
                <a:srgbClr val="F6F6A8"/>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8" name="Oval 477">
                <a:extLst>
                  <a:ext uri="{FF2B5EF4-FFF2-40B4-BE49-F238E27FC236}">
                    <a16:creationId xmlns:a16="http://schemas.microsoft.com/office/drawing/2014/main" id="{11955F33-EA12-D144-B879-020BB662C2DD}"/>
                  </a:ext>
                </a:extLst>
              </p:cNvPr>
              <p:cNvSpPr>
                <a:spLocks noChangeArrowheads="1"/>
              </p:cNvSpPr>
              <p:nvPr/>
            </p:nvSpPr>
            <p:spPr bwMode="auto">
              <a:xfrm>
                <a:off x="625" y="1776"/>
                <a:ext cx="47" cy="48"/>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9" name="Oval 478">
                <a:extLst>
                  <a:ext uri="{FF2B5EF4-FFF2-40B4-BE49-F238E27FC236}">
                    <a16:creationId xmlns:a16="http://schemas.microsoft.com/office/drawing/2014/main" id="{8D715678-DFCA-E44C-A6C6-8FCE131D1922}"/>
                  </a:ext>
                </a:extLst>
              </p:cNvPr>
              <p:cNvSpPr>
                <a:spLocks noChangeArrowheads="1"/>
              </p:cNvSpPr>
              <p:nvPr/>
            </p:nvSpPr>
            <p:spPr bwMode="auto">
              <a:xfrm>
                <a:off x="625" y="1872"/>
                <a:ext cx="47" cy="4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70" name="Oval 479">
                <a:extLst>
                  <a:ext uri="{FF2B5EF4-FFF2-40B4-BE49-F238E27FC236}">
                    <a16:creationId xmlns:a16="http://schemas.microsoft.com/office/drawing/2014/main" id="{DB372DC5-EBBE-794D-AC6F-7F357AEA465B}"/>
                  </a:ext>
                </a:extLst>
              </p:cNvPr>
              <p:cNvSpPr>
                <a:spLocks noChangeArrowheads="1"/>
              </p:cNvSpPr>
              <p:nvPr/>
            </p:nvSpPr>
            <p:spPr bwMode="auto">
              <a:xfrm>
                <a:off x="671" y="1824"/>
                <a:ext cx="49" cy="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71" name="Oval 480">
              <a:extLst>
                <a:ext uri="{FF2B5EF4-FFF2-40B4-BE49-F238E27FC236}">
                  <a16:creationId xmlns:a16="http://schemas.microsoft.com/office/drawing/2014/main" id="{B1993A92-FF3E-D549-ADB9-EBDD7CCF6AD9}"/>
                </a:ext>
              </a:extLst>
            </p:cNvPr>
            <p:cNvSpPr>
              <a:spLocks noChangeArrowheads="1"/>
            </p:cNvSpPr>
            <p:nvPr/>
          </p:nvSpPr>
          <p:spPr bwMode="auto">
            <a:xfrm>
              <a:off x="60960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2" name="Oval 481">
              <a:extLst>
                <a:ext uri="{FF2B5EF4-FFF2-40B4-BE49-F238E27FC236}">
                  <a16:creationId xmlns:a16="http://schemas.microsoft.com/office/drawing/2014/main" id="{5778FF59-9854-D141-9ACF-84EB235CEBE1}"/>
                </a:ext>
              </a:extLst>
            </p:cNvPr>
            <p:cNvSpPr>
              <a:spLocks noChangeArrowheads="1"/>
            </p:cNvSpPr>
            <p:nvPr/>
          </p:nvSpPr>
          <p:spPr bwMode="auto">
            <a:xfrm>
              <a:off x="60960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3" name="Oval 482">
              <a:extLst>
                <a:ext uri="{FF2B5EF4-FFF2-40B4-BE49-F238E27FC236}">
                  <a16:creationId xmlns:a16="http://schemas.microsoft.com/office/drawing/2014/main" id="{04763A3D-0855-944B-91B3-E16C13F7A94A}"/>
                </a:ext>
              </a:extLst>
            </p:cNvPr>
            <p:cNvSpPr>
              <a:spLocks noChangeArrowheads="1"/>
            </p:cNvSpPr>
            <p:nvPr/>
          </p:nvSpPr>
          <p:spPr bwMode="auto">
            <a:xfrm>
              <a:off x="6172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4" name="Oval 483">
              <a:extLst>
                <a:ext uri="{FF2B5EF4-FFF2-40B4-BE49-F238E27FC236}">
                  <a16:creationId xmlns:a16="http://schemas.microsoft.com/office/drawing/2014/main" id="{73679720-37E7-F741-B330-7960EA7F8D11}"/>
                </a:ext>
              </a:extLst>
            </p:cNvPr>
            <p:cNvSpPr>
              <a:spLocks noChangeArrowheads="1"/>
            </p:cNvSpPr>
            <p:nvPr/>
          </p:nvSpPr>
          <p:spPr bwMode="auto">
            <a:xfrm>
              <a:off x="6400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5" name="Oval 484">
              <a:extLst>
                <a:ext uri="{FF2B5EF4-FFF2-40B4-BE49-F238E27FC236}">
                  <a16:creationId xmlns:a16="http://schemas.microsoft.com/office/drawing/2014/main" id="{CA616913-959D-714F-9B61-C82D11BB2425}"/>
                </a:ext>
              </a:extLst>
            </p:cNvPr>
            <p:cNvSpPr>
              <a:spLocks noChangeArrowheads="1"/>
            </p:cNvSpPr>
            <p:nvPr/>
          </p:nvSpPr>
          <p:spPr bwMode="auto">
            <a:xfrm>
              <a:off x="64008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6" name="Oval 485">
              <a:extLst>
                <a:ext uri="{FF2B5EF4-FFF2-40B4-BE49-F238E27FC236}">
                  <a16:creationId xmlns:a16="http://schemas.microsoft.com/office/drawing/2014/main" id="{868B10A4-3BA6-DD45-A0E0-0F7694779E90}"/>
                </a:ext>
              </a:extLst>
            </p:cNvPr>
            <p:cNvSpPr>
              <a:spLocks noChangeArrowheads="1"/>
            </p:cNvSpPr>
            <p:nvPr/>
          </p:nvSpPr>
          <p:spPr bwMode="auto">
            <a:xfrm>
              <a:off x="6096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7" name="Oval 486">
              <a:extLst>
                <a:ext uri="{FF2B5EF4-FFF2-40B4-BE49-F238E27FC236}">
                  <a16:creationId xmlns:a16="http://schemas.microsoft.com/office/drawing/2014/main" id="{BE2E34CD-368B-5844-8464-0D050C0F7010}"/>
                </a:ext>
              </a:extLst>
            </p:cNvPr>
            <p:cNvSpPr>
              <a:spLocks noChangeArrowheads="1"/>
            </p:cNvSpPr>
            <p:nvPr/>
          </p:nvSpPr>
          <p:spPr bwMode="auto">
            <a:xfrm>
              <a:off x="63246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8" name="Oval 487">
              <a:extLst>
                <a:ext uri="{FF2B5EF4-FFF2-40B4-BE49-F238E27FC236}">
                  <a16:creationId xmlns:a16="http://schemas.microsoft.com/office/drawing/2014/main" id="{64B608A6-EA66-8142-B3D5-117C05BC7C70}"/>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79" name="Oval 488">
              <a:extLst>
                <a:ext uri="{FF2B5EF4-FFF2-40B4-BE49-F238E27FC236}">
                  <a16:creationId xmlns:a16="http://schemas.microsoft.com/office/drawing/2014/main" id="{5A658C3F-ED8C-874B-A2E3-6DFD4765BDE4}"/>
                </a:ext>
              </a:extLst>
            </p:cNvPr>
            <p:cNvSpPr>
              <a:spLocks noChangeArrowheads="1"/>
            </p:cNvSpPr>
            <p:nvPr/>
          </p:nvSpPr>
          <p:spPr bwMode="auto">
            <a:xfrm>
              <a:off x="62484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0" name="Oval 489">
              <a:extLst>
                <a:ext uri="{FF2B5EF4-FFF2-40B4-BE49-F238E27FC236}">
                  <a16:creationId xmlns:a16="http://schemas.microsoft.com/office/drawing/2014/main" id="{0F0359B1-FD86-C543-A7AB-F6FE181CD1B2}"/>
                </a:ext>
              </a:extLst>
            </p:cNvPr>
            <p:cNvSpPr>
              <a:spLocks noChangeArrowheads="1"/>
            </p:cNvSpPr>
            <p:nvPr/>
          </p:nvSpPr>
          <p:spPr bwMode="auto">
            <a:xfrm>
              <a:off x="59436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1" name="Oval 490">
              <a:extLst>
                <a:ext uri="{FF2B5EF4-FFF2-40B4-BE49-F238E27FC236}">
                  <a16:creationId xmlns:a16="http://schemas.microsoft.com/office/drawing/2014/main" id="{3A1D44F6-DAF0-EB4C-BF76-3156859FE459}"/>
                </a:ext>
              </a:extLst>
            </p:cNvPr>
            <p:cNvSpPr>
              <a:spLocks noChangeArrowheads="1"/>
            </p:cNvSpPr>
            <p:nvPr/>
          </p:nvSpPr>
          <p:spPr bwMode="auto">
            <a:xfrm>
              <a:off x="6248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2" name="Oval 491">
              <a:extLst>
                <a:ext uri="{FF2B5EF4-FFF2-40B4-BE49-F238E27FC236}">
                  <a16:creationId xmlns:a16="http://schemas.microsoft.com/office/drawing/2014/main" id="{D54126A4-5033-7F43-9233-3AF923F47DD1}"/>
                </a:ext>
              </a:extLst>
            </p:cNvPr>
            <p:cNvSpPr>
              <a:spLocks noChangeArrowheads="1"/>
            </p:cNvSpPr>
            <p:nvPr/>
          </p:nvSpPr>
          <p:spPr bwMode="auto">
            <a:xfrm>
              <a:off x="60198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3" name="Oval 492">
              <a:extLst>
                <a:ext uri="{FF2B5EF4-FFF2-40B4-BE49-F238E27FC236}">
                  <a16:creationId xmlns:a16="http://schemas.microsoft.com/office/drawing/2014/main" id="{C875485D-3CEB-4D4F-9FDF-4B915A2AFF81}"/>
                </a:ext>
              </a:extLst>
            </p:cNvPr>
            <p:cNvSpPr>
              <a:spLocks noChangeArrowheads="1"/>
            </p:cNvSpPr>
            <p:nvPr/>
          </p:nvSpPr>
          <p:spPr bwMode="auto">
            <a:xfrm>
              <a:off x="64008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4" name="Oval 493">
              <a:extLst>
                <a:ext uri="{FF2B5EF4-FFF2-40B4-BE49-F238E27FC236}">
                  <a16:creationId xmlns:a16="http://schemas.microsoft.com/office/drawing/2014/main" id="{88BF8EEF-4C4A-5A4D-8A91-6065A0E4F109}"/>
                </a:ext>
              </a:extLst>
            </p:cNvPr>
            <p:cNvSpPr>
              <a:spLocks noChangeArrowheads="1"/>
            </p:cNvSpPr>
            <p:nvPr/>
          </p:nvSpPr>
          <p:spPr bwMode="auto">
            <a:xfrm>
              <a:off x="63246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5" name="Oval 494">
              <a:extLst>
                <a:ext uri="{FF2B5EF4-FFF2-40B4-BE49-F238E27FC236}">
                  <a16:creationId xmlns:a16="http://schemas.microsoft.com/office/drawing/2014/main" id="{417E7022-EB87-3641-9BDC-A322C2FBD090}"/>
                </a:ext>
              </a:extLst>
            </p:cNvPr>
            <p:cNvSpPr>
              <a:spLocks noChangeArrowheads="1"/>
            </p:cNvSpPr>
            <p:nvPr/>
          </p:nvSpPr>
          <p:spPr bwMode="auto">
            <a:xfrm>
              <a:off x="60198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6" name="Oval 495">
              <a:extLst>
                <a:ext uri="{FF2B5EF4-FFF2-40B4-BE49-F238E27FC236}">
                  <a16:creationId xmlns:a16="http://schemas.microsoft.com/office/drawing/2014/main" id="{9BBC055D-8D49-5148-90C9-060DA24FB39C}"/>
                </a:ext>
              </a:extLst>
            </p:cNvPr>
            <p:cNvSpPr>
              <a:spLocks noChangeArrowheads="1"/>
            </p:cNvSpPr>
            <p:nvPr/>
          </p:nvSpPr>
          <p:spPr bwMode="auto">
            <a:xfrm>
              <a:off x="61722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7" name="Oval 496">
              <a:extLst>
                <a:ext uri="{FF2B5EF4-FFF2-40B4-BE49-F238E27FC236}">
                  <a16:creationId xmlns:a16="http://schemas.microsoft.com/office/drawing/2014/main" id="{E397D1B0-90CF-1749-8648-9CC111477239}"/>
                </a:ext>
              </a:extLst>
            </p:cNvPr>
            <p:cNvSpPr>
              <a:spLocks noChangeArrowheads="1"/>
            </p:cNvSpPr>
            <p:nvPr/>
          </p:nvSpPr>
          <p:spPr bwMode="auto">
            <a:xfrm>
              <a:off x="62484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8" name="Oval 497">
              <a:extLst>
                <a:ext uri="{FF2B5EF4-FFF2-40B4-BE49-F238E27FC236}">
                  <a16:creationId xmlns:a16="http://schemas.microsoft.com/office/drawing/2014/main" id="{A869643D-749B-714E-9838-4928095B493D}"/>
                </a:ext>
              </a:extLst>
            </p:cNvPr>
            <p:cNvSpPr>
              <a:spLocks noChangeArrowheads="1"/>
            </p:cNvSpPr>
            <p:nvPr/>
          </p:nvSpPr>
          <p:spPr bwMode="auto">
            <a:xfrm>
              <a:off x="6400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89" name="Oval 498">
              <a:extLst>
                <a:ext uri="{FF2B5EF4-FFF2-40B4-BE49-F238E27FC236}">
                  <a16:creationId xmlns:a16="http://schemas.microsoft.com/office/drawing/2014/main" id="{281E6487-94E5-3F4C-82D5-B4195895D8A5}"/>
                </a:ext>
              </a:extLst>
            </p:cNvPr>
            <p:cNvSpPr>
              <a:spLocks noChangeArrowheads="1"/>
            </p:cNvSpPr>
            <p:nvPr/>
          </p:nvSpPr>
          <p:spPr bwMode="auto">
            <a:xfrm>
              <a:off x="59436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0" name="Oval 499">
              <a:extLst>
                <a:ext uri="{FF2B5EF4-FFF2-40B4-BE49-F238E27FC236}">
                  <a16:creationId xmlns:a16="http://schemas.microsoft.com/office/drawing/2014/main" id="{9FA646E9-F355-444C-A450-8485E9EB33C6}"/>
                </a:ext>
              </a:extLst>
            </p:cNvPr>
            <p:cNvSpPr>
              <a:spLocks noChangeArrowheads="1"/>
            </p:cNvSpPr>
            <p:nvPr/>
          </p:nvSpPr>
          <p:spPr bwMode="auto">
            <a:xfrm>
              <a:off x="60960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1" name="Oval 500">
              <a:extLst>
                <a:ext uri="{FF2B5EF4-FFF2-40B4-BE49-F238E27FC236}">
                  <a16:creationId xmlns:a16="http://schemas.microsoft.com/office/drawing/2014/main" id="{078ED69D-0B08-1941-93DE-E5EEC3E4CCEE}"/>
                </a:ext>
              </a:extLst>
            </p:cNvPr>
            <p:cNvSpPr>
              <a:spLocks noChangeArrowheads="1"/>
            </p:cNvSpPr>
            <p:nvPr/>
          </p:nvSpPr>
          <p:spPr bwMode="auto">
            <a:xfrm>
              <a:off x="6172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2" name="Oval 501">
              <a:extLst>
                <a:ext uri="{FF2B5EF4-FFF2-40B4-BE49-F238E27FC236}">
                  <a16:creationId xmlns:a16="http://schemas.microsoft.com/office/drawing/2014/main" id="{E1A0E9EA-0A34-3A4F-87A6-FF6CF17F1798}"/>
                </a:ext>
              </a:extLst>
            </p:cNvPr>
            <p:cNvSpPr>
              <a:spLocks noChangeArrowheads="1"/>
            </p:cNvSpPr>
            <p:nvPr/>
          </p:nvSpPr>
          <p:spPr bwMode="auto">
            <a:xfrm>
              <a:off x="6324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3" name="Oval 502">
              <a:extLst>
                <a:ext uri="{FF2B5EF4-FFF2-40B4-BE49-F238E27FC236}">
                  <a16:creationId xmlns:a16="http://schemas.microsoft.com/office/drawing/2014/main" id="{3CC274E6-3925-0B41-A308-7A7519C75B61}"/>
                </a:ext>
              </a:extLst>
            </p:cNvPr>
            <p:cNvSpPr>
              <a:spLocks noChangeArrowheads="1"/>
            </p:cNvSpPr>
            <p:nvPr/>
          </p:nvSpPr>
          <p:spPr bwMode="auto">
            <a:xfrm>
              <a:off x="64770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4" name="Oval 503">
              <a:extLst>
                <a:ext uri="{FF2B5EF4-FFF2-40B4-BE49-F238E27FC236}">
                  <a16:creationId xmlns:a16="http://schemas.microsoft.com/office/drawing/2014/main" id="{0BB13D1C-63AF-9047-B202-EB93BE539D34}"/>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5" name="Oval 504">
              <a:extLst>
                <a:ext uri="{FF2B5EF4-FFF2-40B4-BE49-F238E27FC236}">
                  <a16:creationId xmlns:a16="http://schemas.microsoft.com/office/drawing/2014/main" id="{FB94FEA9-9379-D546-B40F-239D47C0A857}"/>
                </a:ext>
              </a:extLst>
            </p:cNvPr>
            <p:cNvSpPr>
              <a:spLocks noChangeArrowheads="1"/>
            </p:cNvSpPr>
            <p:nvPr/>
          </p:nvSpPr>
          <p:spPr bwMode="auto">
            <a:xfrm>
              <a:off x="59436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6" name="Oval 505">
              <a:extLst>
                <a:ext uri="{FF2B5EF4-FFF2-40B4-BE49-F238E27FC236}">
                  <a16:creationId xmlns:a16="http://schemas.microsoft.com/office/drawing/2014/main" id="{8598B3B6-7AA5-AA4C-A36B-ED93A5BDAD39}"/>
                </a:ext>
              </a:extLst>
            </p:cNvPr>
            <p:cNvSpPr>
              <a:spLocks noChangeArrowheads="1"/>
            </p:cNvSpPr>
            <p:nvPr/>
          </p:nvSpPr>
          <p:spPr bwMode="auto">
            <a:xfrm>
              <a:off x="6019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7" name="Oval 506">
              <a:extLst>
                <a:ext uri="{FF2B5EF4-FFF2-40B4-BE49-F238E27FC236}">
                  <a16:creationId xmlns:a16="http://schemas.microsoft.com/office/drawing/2014/main" id="{CC54747E-B301-BD49-8A6B-0959BC592D08}"/>
                </a:ext>
              </a:extLst>
            </p:cNvPr>
            <p:cNvSpPr>
              <a:spLocks noChangeArrowheads="1"/>
            </p:cNvSpPr>
            <p:nvPr/>
          </p:nvSpPr>
          <p:spPr bwMode="auto">
            <a:xfrm>
              <a:off x="62484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8" name="Oval 507">
              <a:extLst>
                <a:ext uri="{FF2B5EF4-FFF2-40B4-BE49-F238E27FC236}">
                  <a16:creationId xmlns:a16="http://schemas.microsoft.com/office/drawing/2014/main" id="{C08564BA-A3A0-4742-AD6B-20A4F2958ECC}"/>
                </a:ext>
              </a:extLst>
            </p:cNvPr>
            <p:cNvSpPr>
              <a:spLocks noChangeArrowheads="1"/>
            </p:cNvSpPr>
            <p:nvPr/>
          </p:nvSpPr>
          <p:spPr bwMode="auto">
            <a:xfrm>
              <a:off x="62484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99" name="Oval 508">
              <a:extLst>
                <a:ext uri="{FF2B5EF4-FFF2-40B4-BE49-F238E27FC236}">
                  <a16:creationId xmlns:a16="http://schemas.microsoft.com/office/drawing/2014/main" id="{C73D4E40-8DAC-464A-B410-9A7A7BDF5F82}"/>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0" name="Oval 509">
              <a:extLst>
                <a:ext uri="{FF2B5EF4-FFF2-40B4-BE49-F238E27FC236}">
                  <a16:creationId xmlns:a16="http://schemas.microsoft.com/office/drawing/2014/main" id="{2DE8557C-889F-BD41-B3B1-3A219EC13AF9}"/>
                </a:ext>
              </a:extLst>
            </p:cNvPr>
            <p:cNvSpPr>
              <a:spLocks noChangeArrowheads="1"/>
            </p:cNvSpPr>
            <p:nvPr/>
          </p:nvSpPr>
          <p:spPr bwMode="auto">
            <a:xfrm>
              <a:off x="5943600" y="3886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1" name="Oval 510">
              <a:extLst>
                <a:ext uri="{FF2B5EF4-FFF2-40B4-BE49-F238E27FC236}">
                  <a16:creationId xmlns:a16="http://schemas.microsoft.com/office/drawing/2014/main" id="{72304E67-F826-E144-9413-494852222EBB}"/>
                </a:ext>
              </a:extLst>
            </p:cNvPr>
            <p:cNvSpPr>
              <a:spLocks noChangeArrowheads="1"/>
            </p:cNvSpPr>
            <p:nvPr/>
          </p:nvSpPr>
          <p:spPr bwMode="auto">
            <a:xfrm>
              <a:off x="6477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2" name="Oval 511">
              <a:extLst>
                <a:ext uri="{FF2B5EF4-FFF2-40B4-BE49-F238E27FC236}">
                  <a16:creationId xmlns:a16="http://schemas.microsoft.com/office/drawing/2014/main" id="{F0E3CC4C-C417-1949-8DEC-09E323A924C8}"/>
                </a:ext>
              </a:extLst>
            </p:cNvPr>
            <p:cNvSpPr>
              <a:spLocks noChangeArrowheads="1"/>
            </p:cNvSpPr>
            <p:nvPr/>
          </p:nvSpPr>
          <p:spPr bwMode="auto">
            <a:xfrm>
              <a:off x="6172200" y="5257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3" name="Oval 512">
              <a:extLst>
                <a:ext uri="{FF2B5EF4-FFF2-40B4-BE49-F238E27FC236}">
                  <a16:creationId xmlns:a16="http://schemas.microsoft.com/office/drawing/2014/main" id="{36136D1B-1E60-1140-8911-CC3152BB88A6}"/>
                </a:ext>
              </a:extLst>
            </p:cNvPr>
            <p:cNvSpPr>
              <a:spLocks noChangeArrowheads="1"/>
            </p:cNvSpPr>
            <p:nvPr/>
          </p:nvSpPr>
          <p:spPr bwMode="auto">
            <a:xfrm>
              <a:off x="60198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4" name="Oval 513">
              <a:extLst>
                <a:ext uri="{FF2B5EF4-FFF2-40B4-BE49-F238E27FC236}">
                  <a16:creationId xmlns:a16="http://schemas.microsoft.com/office/drawing/2014/main" id="{AA7AF19E-D09D-F14E-AC26-3372FAC2A555}"/>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5" name="Oval 514">
              <a:extLst>
                <a:ext uri="{FF2B5EF4-FFF2-40B4-BE49-F238E27FC236}">
                  <a16:creationId xmlns:a16="http://schemas.microsoft.com/office/drawing/2014/main" id="{BC5C5297-20F4-8744-8382-50B0063D4755}"/>
                </a:ext>
              </a:extLst>
            </p:cNvPr>
            <p:cNvSpPr>
              <a:spLocks noChangeArrowheads="1"/>
            </p:cNvSpPr>
            <p:nvPr/>
          </p:nvSpPr>
          <p:spPr bwMode="auto">
            <a:xfrm>
              <a:off x="6400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6" name="Oval 515">
              <a:extLst>
                <a:ext uri="{FF2B5EF4-FFF2-40B4-BE49-F238E27FC236}">
                  <a16:creationId xmlns:a16="http://schemas.microsoft.com/office/drawing/2014/main" id="{089AAD9B-8ED2-A640-B1DB-70DCAB4D2768}"/>
                </a:ext>
              </a:extLst>
            </p:cNvPr>
            <p:cNvSpPr>
              <a:spLocks noChangeArrowheads="1"/>
            </p:cNvSpPr>
            <p:nvPr/>
          </p:nvSpPr>
          <p:spPr bwMode="auto">
            <a:xfrm>
              <a:off x="64008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7" name="Oval 516">
              <a:extLst>
                <a:ext uri="{FF2B5EF4-FFF2-40B4-BE49-F238E27FC236}">
                  <a16:creationId xmlns:a16="http://schemas.microsoft.com/office/drawing/2014/main" id="{6152AC4E-EAAC-CF4D-A39C-A3256D327452}"/>
                </a:ext>
              </a:extLst>
            </p:cNvPr>
            <p:cNvSpPr>
              <a:spLocks noChangeArrowheads="1"/>
            </p:cNvSpPr>
            <p:nvPr/>
          </p:nvSpPr>
          <p:spPr bwMode="auto">
            <a:xfrm>
              <a:off x="60960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8" name="Oval 517">
              <a:extLst>
                <a:ext uri="{FF2B5EF4-FFF2-40B4-BE49-F238E27FC236}">
                  <a16:creationId xmlns:a16="http://schemas.microsoft.com/office/drawing/2014/main" id="{445A2D29-A4E4-1745-9C85-9AA91A713553}"/>
                </a:ext>
              </a:extLst>
            </p:cNvPr>
            <p:cNvSpPr>
              <a:spLocks noChangeArrowheads="1"/>
            </p:cNvSpPr>
            <p:nvPr/>
          </p:nvSpPr>
          <p:spPr bwMode="auto">
            <a:xfrm>
              <a:off x="64770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09" name="Oval 518">
              <a:extLst>
                <a:ext uri="{FF2B5EF4-FFF2-40B4-BE49-F238E27FC236}">
                  <a16:creationId xmlns:a16="http://schemas.microsoft.com/office/drawing/2014/main" id="{5EE600D5-AED5-4F40-92C6-F7909092E76E}"/>
                </a:ext>
              </a:extLst>
            </p:cNvPr>
            <p:cNvSpPr>
              <a:spLocks noChangeArrowheads="1"/>
            </p:cNvSpPr>
            <p:nvPr/>
          </p:nvSpPr>
          <p:spPr bwMode="auto">
            <a:xfrm>
              <a:off x="6248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0" name="Oval 519">
              <a:extLst>
                <a:ext uri="{FF2B5EF4-FFF2-40B4-BE49-F238E27FC236}">
                  <a16:creationId xmlns:a16="http://schemas.microsoft.com/office/drawing/2014/main" id="{BDE44C4C-55FA-7E4B-B591-D24A0995C714}"/>
                </a:ext>
              </a:extLst>
            </p:cNvPr>
            <p:cNvSpPr>
              <a:spLocks noChangeArrowheads="1"/>
            </p:cNvSpPr>
            <p:nvPr/>
          </p:nvSpPr>
          <p:spPr bwMode="auto">
            <a:xfrm>
              <a:off x="6324600" y="3962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1" name="Oval 520">
              <a:extLst>
                <a:ext uri="{FF2B5EF4-FFF2-40B4-BE49-F238E27FC236}">
                  <a16:creationId xmlns:a16="http://schemas.microsoft.com/office/drawing/2014/main" id="{AC5DF27A-FE84-D342-A115-D109A43A81FB}"/>
                </a:ext>
              </a:extLst>
            </p:cNvPr>
            <p:cNvSpPr>
              <a:spLocks noChangeArrowheads="1"/>
            </p:cNvSpPr>
            <p:nvPr/>
          </p:nvSpPr>
          <p:spPr bwMode="auto">
            <a:xfrm>
              <a:off x="65532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2" name="Oval 521">
              <a:extLst>
                <a:ext uri="{FF2B5EF4-FFF2-40B4-BE49-F238E27FC236}">
                  <a16:creationId xmlns:a16="http://schemas.microsoft.com/office/drawing/2014/main" id="{C6941B88-5D2F-0544-B0EB-2C9C45B2E9E7}"/>
                </a:ext>
              </a:extLst>
            </p:cNvPr>
            <p:cNvSpPr>
              <a:spLocks noChangeArrowheads="1"/>
            </p:cNvSpPr>
            <p:nvPr/>
          </p:nvSpPr>
          <p:spPr bwMode="auto">
            <a:xfrm>
              <a:off x="6477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3" name="Oval 522">
              <a:extLst>
                <a:ext uri="{FF2B5EF4-FFF2-40B4-BE49-F238E27FC236}">
                  <a16:creationId xmlns:a16="http://schemas.microsoft.com/office/drawing/2014/main" id="{1BCB89E4-BC4F-E54D-B832-A36E412C5CF6}"/>
                </a:ext>
              </a:extLst>
            </p:cNvPr>
            <p:cNvSpPr>
              <a:spLocks noChangeArrowheads="1"/>
            </p:cNvSpPr>
            <p:nvPr/>
          </p:nvSpPr>
          <p:spPr bwMode="auto">
            <a:xfrm>
              <a:off x="61722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4" name="Oval 523">
              <a:extLst>
                <a:ext uri="{FF2B5EF4-FFF2-40B4-BE49-F238E27FC236}">
                  <a16:creationId xmlns:a16="http://schemas.microsoft.com/office/drawing/2014/main" id="{FBBB9EF7-8A3D-DD43-AE72-394C00076FFB}"/>
                </a:ext>
              </a:extLst>
            </p:cNvPr>
            <p:cNvSpPr>
              <a:spLocks noChangeArrowheads="1"/>
            </p:cNvSpPr>
            <p:nvPr/>
          </p:nvSpPr>
          <p:spPr bwMode="auto">
            <a:xfrm>
              <a:off x="60198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5" name="Oval 524">
              <a:extLst>
                <a:ext uri="{FF2B5EF4-FFF2-40B4-BE49-F238E27FC236}">
                  <a16:creationId xmlns:a16="http://schemas.microsoft.com/office/drawing/2014/main" id="{0B798981-1751-BF47-8407-8D8168660984}"/>
                </a:ext>
              </a:extLst>
            </p:cNvPr>
            <p:cNvSpPr>
              <a:spLocks noChangeArrowheads="1"/>
            </p:cNvSpPr>
            <p:nvPr/>
          </p:nvSpPr>
          <p:spPr bwMode="auto">
            <a:xfrm>
              <a:off x="63246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6" name="Oval 525">
              <a:extLst>
                <a:ext uri="{FF2B5EF4-FFF2-40B4-BE49-F238E27FC236}">
                  <a16:creationId xmlns:a16="http://schemas.microsoft.com/office/drawing/2014/main" id="{00592C2B-5B1F-584D-8C7D-22765CF0CBC6}"/>
                </a:ext>
              </a:extLst>
            </p:cNvPr>
            <p:cNvSpPr>
              <a:spLocks noChangeArrowheads="1"/>
            </p:cNvSpPr>
            <p:nvPr/>
          </p:nvSpPr>
          <p:spPr bwMode="auto">
            <a:xfrm>
              <a:off x="61722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7" name="Oval 526">
              <a:extLst>
                <a:ext uri="{FF2B5EF4-FFF2-40B4-BE49-F238E27FC236}">
                  <a16:creationId xmlns:a16="http://schemas.microsoft.com/office/drawing/2014/main" id="{84F6666D-9B9E-F041-B766-7BB93BE48C6E}"/>
                </a:ext>
              </a:extLst>
            </p:cNvPr>
            <p:cNvSpPr>
              <a:spLocks noChangeArrowheads="1"/>
            </p:cNvSpPr>
            <p:nvPr/>
          </p:nvSpPr>
          <p:spPr bwMode="auto">
            <a:xfrm>
              <a:off x="6172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8" name="Oval 527">
              <a:extLst>
                <a:ext uri="{FF2B5EF4-FFF2-40B4-BE49-F238E27FC236}">
                  <a16:creationId xmlns:a16="http://schemas.microsoft.com/office/drawing/2014/main" id="{B9AADFAA-1411-FB45-BEB3-27124E770F58}"/>
                </a:ext>
              </a:extLst>
            </p:cNvPr>
            <p:cNvSpPr>
              <a:spLocks noChangeArrowheads="1"/>
            </p:cNvSpPr>
            <p:nvPr/>
          </p:nvSpPr>
          <p:spPr bwMode="auto">
            <a:xfrm>
              <a:off x="58674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19" name="Oval 528">
              <a:extLst>
                <a:ext uri="{FF2B5EF4-FFF2-40B4-BE49-F238E27FC236}">
                  <a16:creationId xmlns:a16="http://schemas.microsoft.com/office/drawing/2014/main" id="{344B5B77-5C38-4143-8D2C-E204D1073B42}"/>
                </a:ext>
              </a:extLst>
            </p:cNvPr>
            <p:cNvSpPr>
              <a:spLocks noChangeArrowheads="1"/>
            </p:cNvSpPr>
            <p:nvPr/>
          </p:nvSpPr>
          <p:spPr bwMode="auto">
            <a:xfrm>
              <a:off x="63246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0" name="Oval 529">
              <a:extLst>
                <a:ext uri="{FF2B5EF4-FFF2-40B4-BE49-F238E27FC236}">
                  <a16:creationId xmlns:a16="http://schemas.microsoft.com/office/drawing/2014/main" id="{B512CD21-3790-8345-A8C9-57834CE39E2B}"/>
                </a:ext>
              </a:extLst>
            </p:cNvPr>
            <p:cNvSpPr>
              <a:spLocks noChangeArrowheads="1"/>
            </p:cNvSpPr>
            <p:nvPr/>
          </p:nvSpPr>
          <p:spPr bwMode="auto">
            <a:xfrm>
              <a:off x="60960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1" name="Oval 530">
              <a:extLst>
                <a:ext uri="{FF2B5EF4-FFF2-40B4-BE49-F238E27FC236}">
                  <a16:creationId xmlns:a16="http://schemas.microsoft.com/office/drawing/2014/main" id="{88A42364-5276-2F45-97A8-E2B2BD066E16}"/>
                </a:ext>
              </a:extLst>
            </p:cNvPr>
            <p:cNvSpPr>
              <a:spLocks noChangeArrowheads="1"/>
            </p:cNvSpPr>
            <p:nvPr/>
          </p:nvSpPr>
          <p:spPr bwMode="auto">
            <a:xfrm>
              <a:off x="62484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2" name="Oval 531">
              <a:extLst>
                <a:ext uri="{FF2B5EF4-FFF2-40B4-BE49-F238E27FC236}">
                  <a16:creationId xmlns:a16="http://schemas.microsoft.com/office/drawing/2014/main" id="{23D1311A-B562-5344-8011-BCDF71D57602}"/>
                </a:ext>
              </a:extLst>
            </p:cNvPr>
            <p:cNvSpPr>
              <a:spLocks noChangeArrowheads="1"/>
            </p:cNvSpPr>
            <p:nvPr/>
          </p:nvSpPr>
          <p:spPr bwMode="auto">
            <a:xfrm>
              <a:off x="63246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3" name="Oval 532">
              <a:extLst>
                <a:ext uri="{FF2B5EF4-FFF2-40B4-BE49-F238E27FC236}">
                  <a16:creationId xmlns:a16="http://schemas.microsoft.com/office/drawing/2014/main" id="{E38FCA36-D97D-9E42-AFCD-E2A5003BB225}"/>
                </a:ext>
              </a:extLst>
            </p:cNvPr>
            <p:cNvSpPr>
              <a:spLocks noChangeArrowheads="1"/>
            </p:cNvSpPr>
            <p:nvPr/>
          </p:nvSpPr>
          <p:spPr bwMode="auto">
            <a:xfrm>
              <a:off x="6324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4" name="Oval 533">
              <a:extLst>
                <a:ext uri="{FF2B5EF4-FFF2-40B4-BE49-F238E27FC236}">
                  <a16:creationId xmlns:a16="http://schemas.microsoft.com/office/drawing/2014/main" id="{B41C815F-C791-9A4E-9253-6A0848C8E4EB}"/>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5" name="Oval 534">
              <a:extLst>
                <a:ext uri="{FF2B5EF4-FFF2-40B4-BE49-F238E27FC236}">
                  <a16:creationId xmlns:a16="http://schemas.microsoft.com/office/drawing/2014/main" id="{300F4B9F-68BC-5349-B5F9-603A6B834717}"/>
                </a:ext>
              </a:extLst>
            </p:cNvPr>
            <p:cNvSpPr>
              <a:spLocks noChangeArrowheads="1"/>
            </p:cNvSpPr>
            <p:nvPr/>
          </p:nvSpPr>
          <p:spPr bwMode="auto">
            <a:xfrm>
              <a:off x="65532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6" name="Oval 535">
              <a:extLst>
                <a:ext uri="{FF2B5EF4-FFF2-40B4-BE49-F238E27FC236}">
                  <a16:creationId xmlns:a16="http://schemas.microsoft.com/office/drawing/2014/main" id="{5DD4417E-1F02-2142-AA16-26B5C36A6F56}"/>
                </a:ext>
              </a:extLst>
            </p:cNvPr>
            <p:cNvSpPr>
              <a:spLocks noChangeArrowheads="1"/>
            </p:cNvSpPr>
            <p:nvPr/>
          </p:nvSpPr>
          <p:spPr bwMode="auto">
            <a:xfrm>
              <a:off x="62484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7" name="Oval 536">
              <a:extLst>
                <a:ext uri="{FF2B5EF4-FFF2-40B4-BE49-F238E27FC236}">
                  <a16:creationId xmlns:a16="http://schemas.microsoft.com/office/drawing/2014/main" id="{808AC0FE-70FB-164B-8C77-6F6051DC74E5}"/>
                </a:ext>
              </a:extLst>
            </p:cNvPr>
            <p:cNvSpPr>
              <a:spLocks noChangeArrowheads="1"/>
            </p:cNvSpPr>
            <p:nvPr/>
          </p:nvSpPr>
          <p:spPr bwMode="auto">
            <a:xfrm>
              <a:off x="64770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8" name="Oval 537">
              <a:extLst>
                <a:ext uri="{FF2B5EF4-FFF2-40B4-BE49-F238E27FC236}">
                  <a16:creationId xmlns:a16="http://schemas.microsoft.com/office/drawing/2014/main" id="{B77E5E4A-28A3-9A46-BE5C-27C704662FCD}"/>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29" name="Oval 538">
              <a:extLst>
                <a:ext uri="{FF2B5EF4-FFF2-40B4-BE49-F238E27FC236}">
                  <a16:creationId xmlns:a16="http://schemas.microsoft.com/office/drawing/2014/main" id="{E10A6EAB-EBD2-3744-BB6E-45FE80C47C1D}"/>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0" name="Oval 539">
              <a:extLst>
                <a:ext uri="{FF2B5EF4-FFF2-40B4-BE49-F238E27FC236}">
                  <a16:creationId xmlns:a16="http://schemas.microsoft.com/office/drawing/2014/main" id="{E1FFD230-8734-684A-9EC0-E4AA59D10449}"/>
                </a:ext>
              </a:extLst>
            </p:cNvPr>
            <p:cNvSpPr>
              <a:spLocks noChangeArrowheads="1"/>
            </p:cNvSpPr>
            <p:nvPr/>
          </p:nvSpPr>
          <p:spPr bwMode="auto">
            <a:xfrm>
              <a:off x="6096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1" name="Oval 540">
              <a:extLst>
                <a:ext uri="{FF2B5EF4-FFF2-40B4-BE49-F238E27FC236}">
                  <a16:creationId xmlns:a16="http://schemas.microsoft.com/office/drawing/2014/main" id="{D567E177-8788-A242-A5AF-76A8C0ADC3DE}"/>
                </a:ext>
              </a:extLst>
            </p:cNvPr>
            <p:cNvSpPr>
              <a:spLocks noChangeArrowheads="1"/>
            </p:cNvSpPr>
            <p:nvPr/>
          </p:nvSpPr>
          <p:spPr bwMode="auto">
            <a:xfrm>
              <a:off x="6400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2" name="Oval 541">
              <a:extLst>
                <a:ext uri="{FF2B5EF4-FFF2-40B4-BE49-F238E27FC236}">
                  <a16:creationId xmlns:a16="http://schemas.microsoft.com/office/drawing/2014/main" id="{421B2FB8-BE70-F345-A798-FD9C3CCD1947}"/>
                </a:ext>
              </a:extLst>
            </p:cNvPr>
            <p:cNvSpPr>
              <a:spLocks noChangeArrowheads="1"/>
            </p:cNvSpPr>
            <p:nvPr/>
          </p:nvSpPr>
          <p:spPr bwMode="auto">
            <a:xfrm>
              <a:off x="6172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3" name="Oval 542">
              <a:extLst>
                <a:ext uri="{FF2B5EF4-FFF2-40B4-BE49-F238E27FC236}">
                  <a16:creationId xmlns:a16="http://schemas.microsoft.com/office/drawing/2014/main" id="{664769A8-20ED-B844-8326-E0AE5DF2A8F8}"/>
                </a:ext>
              </a:extLst>
            </p:cNvPr>
            <p:cNvSpPr>
              <a:spLocks noChangeArrowheads="1"/>
            </p:cNvSpPr>
            <p:nvPr/>
          </p:nvSpPr>
          <p:spPr bwMode="auto">
            <a:xfrm>
              <a:off x="65532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4" name="Oval 543">
              <a:extLst>
                <a:ext uri="{FF2B5EF4-FFF2-40B4-BE49-F238E27FC236}">
                  <a16:creationId xmlns:a16="http://schemas.microsoft.com/office/drawing/2014/main" id="{D64C3BEC-96B3-CB44-9698-39B18C950D22}"/>
                </a:ext>
              </a:extLst>
            </p:cNvPr>
            <p:cNvSpPr>
              <a:spLocks noChangeArrowheads="1"/>
            </p:cNvSpPr>
            <p:nvPr/>
          </p:nvSpPr>
          <p:spPr bwMode="auto">
            <a:xfrm>
              <a:off x="64770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5" name="Oval 544">
              <a:extLst>
                <a:ext uri="{FF2B5EF4-FFF2-40B4-BE49-F238E27FC236}">
                  <a16:creationId xmlns:a16="http://schemas.microsoft.com/office/drawing/2014/main" id="{20F5E171-FE4F-124B-AAF9-BCB7214A9D64}"/>
                </a:ext>
              </a:extLst>
            </p:cNvPr>
            <p:cNvSpPr>
              <a:spLocks noChangeArrowheads="1"/>
            </p:cNvSpPr>
            <p:nvPr/>
          </p:nvSpPr>
          <p:spPr bwMode="auto">
            <a:xfrm>
              <a:off x="61722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6" name="Oval 545">
              <a:extLst>
                <a:ext uri="{FF2B5EF4-FFF2-40B4-BE49-F238E27FC236}">
                  <a16:creationId xmlns:a16="http://schemas.microsoft.com/office/drawing/2014/main" id="{978A875D-86B6-8E4B-A430-955229B0B824}"/>
                </a:ext>
              </a:extLst>
            </p:cNvPr>
            <p:cNvSpPr>
              <a:spLocks noChangeArrowheads="1"/>
            </p:cNvSpPr>
            <p:nvPr/>
          </p:nvSpPr>
          <p:spPr bwMode="auto">
            <a:xfrm>
              <a:off x="6324600" y="5257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7" name="Oval 546">
              <a:extLst>
                <a:ext uri="{FF2B5EF4-FFF2-40B4-BE49-F238E27FC236}">
                  <a16:creationId xmlns:a16="http://schemas.microsoft.com/office/drawing/2014/main" id="{2C0FAB8B-E41A-B34E-B3A7-BE95A98FF4FD}"/>
                </a:ext>
              </a:extLst>
            </p:cNvPr>
            <p:cNvSpPr>
              <a:spLocks noChangeArrowheads="1"/>
            </p:cNvSpPr>
            <p:nvPr/>
          </p:nvSpPr>
          <p:spPr bwMode="auto">
            <a:xfrm>
              <a:off x="6400800" y="4495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8" name="Oval 547">
              <a:extLst>
                <a:ext uri="{FF2B5EF4-FFF2-40B4-BE49-F238E27FC236}">
                  <a16:creationId xmlns:a16="http://schemas.microsoft.com/office/drawing/2014/main" id="{AC1BED3A-013F-F941-AC73-7EFBA2BCE137}"/>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39" name="Oval 548">
              <a:extLst>
                <a:ext uri="{FF2B5EF4-FFF2-40B4-BE49-F238E27FC236}">
                  <a16:creationId xmlns:a16="http://schemas.microsoft.com/office/drawing/2014/main" id="{8D0AC90C-ECD9-0A4D-A74B-FF767F3B40B5}"/>
                </a:ext>
              </a:extLst>
            </p:cNvPr>
            <p:cNvSpPr>
              <a:spLocks noChangeArrowheads="1"/>
            </p:cNvSpPr>
            <p:nvPr/>
          </p:nvSpPr>
          <p:spPr bwMode="auto">
            <a:xfrm>
              <a:off x="60960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0" name="Oval 549">
              <a:extLst>
                <a:ext uri="{FF2B5EF4-FFF2-40B4-BE49-F238E27FC236}">
                  <a16:creationId xmlns:a16="http://schemas.microsoft.com/office/drawing/2014/main" id="{1E365A62-4A67-E14F-991D-7C9AF4028B00}"/>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1" name="Oval 550">
              <a:extLst>
                <a:ext uri="{FF2B5EF4-FFF2-40B4-BE49-F238E27FC236}">
                  <a16:creationId xmlns:a16="http://schemas.microsoft.com/office/drawing/2014/main" id="{6170DC09-203C-F044-ABC4-D867AFE48C67}"/>
                </a:ext>
              </a:extLst>
            </p:cNvPr>
            <p:cNvSpPr>
              <a:spLocks noChangeArrowheads="1"/>
            </p:cNvSpPr>
            <p:nvPr/>
          </p:nvSpPr>
          <p:spPr bwMode="auto">
            <a:xfrm>
              <a:off x="63246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2" name="Oval 551">
              <a:extLst>
                <a:ext uri="{FF2B5EF4-FFF2-40B4-BE49-F238E27FC236}">
                  <a16:creationId xmlns:a16="http://schemas.microsoft.com/office/drawing/2014/main" id="{617BC776-8952-EB47-8669-C7C31BBA50FD}"/>
                </a:ext>
              </a:extLst>
            </p:cNvPr>
            <p:cNvSpPr>
              <a:spLocks noChangeArrowheads="1"/>
            </p:cNvSpPr>
            <p:nvPr/>
          </p:nvSpPr>
          <p:spPr bwMode="auto">
            <a:xfrm>
              <a:off x="64770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3" name="Oval 552">
              <a:extLst>
                <a:ext uri="{FF2B5EF4-FFF2-40B4-BE49-F238E27FC236}">
                  <a16:creationId xmlns:a16="http://schemas.microsoft.com/office/drawing/2014/main" id="{3901049F-F5FD-A74B-A885-90A25269918E}"/>
                </a:ext>
              </a:extLst>
            </p:cNvPr>
            <p:cNvSpPr>
              <a:spLocks noChangeArrowheads="1"/>
            </p:cNvSpPr>
            <p:nvPr/>
          </p:nvSpPr>
          <p:spPr bwMode="auto">
            <a:xfrm>
              <a:off x="6629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4" name="Oval 553">
              <a:extLst>
                <a:ext uri="{FF2B5EF4-FFF2-40B4-BE49-F238E27FC236}">
                  <a16:creationId xmlns:a16="http://schemas.microsoft.com/office/drawing/2014/main" id="{17C07C64-2F3F-A044-A5BA-8D11E556F85C}"/>
                </a:ext>
              </a:extLst>
            </p:cNvPr>
            <p:cNvSpPr>
              <a:spLocks noChangeArrowheads="1"/>
            </p:cNvSpPr>
            <p:nvPr/>
          </p:nvSpPr>
          <p:spPr bwMode="auto">
            <a:xfrm>
              <a:off x="65532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5" name="Oval 554">
              <a:extLst>
                <a:ext uri="{FF2B5EF4-FFF2-40B4-BE49-F238E27FC236}">
                  <a16:creationId xmlns:a16="http://schemas.microsoft.com/office/drawing/2014/main" id="{4D6E74C8-C787-C041-8D9B-537F7E0D832C}"/>
                </a:ext>
              </a:extLst>
            </p:cNvPr>
            <p:cNvSpPr>
              <a:spLocks noChangeArrowheads="1"/>
            </p:cNvSpPr>
            <p:nvPr/>
          </p:nvSpPr>
          <p:spPr bwMode="auto">
            <a:xfrm>
              <a:off x="6096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6" name="Oval 555">
              <a:extLst>
                <a:ext uri="{FF2B5EF4-FFF2-40B4-BE49-F238E27FC236}">
                  <a16:creationId xmlns:a16="http://schemas.microsoft.com/office/drawing/2014/main" id="{09C6C6A5-8AD3-8941-855C-45649C54A600}"/>
                </a:ext>
              </a:extLst>
            </p:cNvPr>
            <p:cNvSpPr>
              <a:spLocks noChangeArrowheads="1"/>
            </p:cNvSpPr>
            <p:nvPr/>
          </p:nvSpPr>
          <p:spPr bwMode="auto">
            <a:xfrm>
              <a:off x="6172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7" name="Oval 556">
              <a:extLst>
                <a:ext uri="{FF2B5EF4-FFF2-40B4-BE49-F238E27FC236}">
                  <a16:creationId xmlns:a16="http://schemas.microsoft.com/office/drawing/2014/main" id="{33E89A57-9F1E-6643-9559-0CF87B363820}"/>
                </a:ext>
              </a:extLst>
            </p:cNvPr>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8" name="Oval 557">
              <a:extLst>
                <a:ext uri="{FF2B5EF4-FFF2-40B4-BE49-F238E27FC236}">
                  <a16:creationId xmlns:a16="http://schemas.microsoft.com/office/drawing/2014/main" id="{40E13A9D-E1EA-3544-A740-401F59DCBD1A}"/>
                </a:ext>
              </a:extLst>
            </p:cNvPr>
            <p:cNvSpPr>
              <a:spLocks noChangeArrowheads="1"/>
            </p:cNvSpPr>
            <p:nvPr/>
          </p:nvSpPr>
          <p:spPr bwMode="auto">
            <a:xfrm>
              <a:off x="6553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49" name="Oval 558">
              <a:extLst>
                <a:ext uri="{FF2B5EF4-FFF2-40B4-BE49-F238E27FC236}">
                  <a16:creationId xmlns:a16="http://schemas.microsoft.com/office/drawing/2014/main" id="{01A91B2F-71FE-5740-A3AE-1031EBA28C9E}"/>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0" name="Oval 559">
              <a:extLst>
                <a:ext uri="{FF2B5EF4-FFF2-40B4-BE49-F238E27FC236}">
                  <a16:creationId xmlns:a16="http://schemas.microsoft.com/office/drawing/2014/main" id="{1D862C62-EB06-1244-A29A-87672C9FF140}"/>
                </a:ext>
              </a:extLst>
            </p:cNvPr>
            <p:cNvSpPr>
              <a:spLocks noChangeArrowheads="1"/>
            </p:cNvSpPr>
            <p:nvPr/>
          </p:nvSpPr>
          <p:spPr bwMode="auto">
            <a:xfrm>
              <a:off x="60960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1" name="Oval 560">
              <a:extLst>
                <a:ext uri="{FF2B5EF4-FFF2-40B4-BE49-F238E27FC236}">
                  <a16:creationId xmlns:a16="http://schemas.microsoft.com/office/drawing/2014/main" id="{696455E3-5534-3749-A6BE-6FE33BB1EAEC}"/>
                </a:ext>
              </a:extLst>
            </p:cNvPr>
            <p:cNvSpPr>
              <a:spLocks noChangeArrowheads="1"/>
            </p:cNvSpPr>
            <p:nvPr/>
          </p:nvSpPr>
          <p:spPr bwMode="auto">
            <a:xfrm>
              <a:off x="66294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2" name="Oval 561">
              <a:extLst>
                <a:ext uri="{FF2B5EF4-FFF2-40B4-BE49-F238E27FC236}">
                  <a16:creationId xmlns:a16="http://schemas.microsoft.com/office/drawing/2014/main" id="{4B6D748F-AACD-384A-A76B-4779B757BCCC}"/>
                </a:ext>
              </a:extLst>
            </p:cNvPr>
            <p:cNvSpPr>
              <a:spLocks noChangeArrowheads="1"/>
            </p:cNvSpPr>
            <p:nvPr/>
          </p:nvSpPr>
          <p:spPr bwMode="auto">
            <a:xfrm>
              <a:off x="6019800" y="5334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3" name="Oval 562">
              <a:extLst>
                <a:ext uri="{FF2B5EF4-FFF2-40B4-BE49-F238E27FC236}">
                  <a16:creationId xmlns:a16="http://schemas.microsoft.com/office/drawing/2014/main" id="{BDC9624E-A2F4-7A46-BB88-2F30B6A13977}"/>
                </a:ext>
              </a:extLst>
            </p:cNvPr>
            <p:cNvSpPr>
              <a:spLocks noChangeArrowheads="1"/>
            </p:cNvSpPr>
            <p:nvPr/>
          </p:nvSpPr>
          <p:spPr bwMode="auto">
            <a:xfrm>
              <a:off x="61722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4" name="Oval 563">
              <a:extLst>
                <a:ext uri="{FF2B5EF4-FFF2-40B4-BE49-F238E27FC236}">
                  <a16:creationId xmlns:a16="http://schemas.microsoft.com/office/drawing/2014/main" id="{0269ABAD-B7DD-F54A-9D8F-7C85657B2486}"/>
                </a:ext>
              </a:extLst>
            </p:cNvPr>
            <p:cNvSpPr>
              <a:spLocks noChangeArrowheads="1"/>
            </p:cNvSpPr>
            <p:nvPr/>
          </p:nvSpPr>
          <p:spPr bwMode="auto">
            <a:xfrm>
              <a:off x="64008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5" name="Oval 564">
              <a:extLst>
                <a:ext uri="{FF2B5EF4-FFF2-40B4-BE49-F238E27FC236}">
                  <a16:creationId xmlns:a16="http://schemas.microsoft.com/office/drawing/2014/main" id="{9F0FC3FA-1BDE-9E4D-B6E5-F58BDB367004}"/>
                </a:ext>
              </a:extLst>
            </p:cNvPr>
            <p:cNvSpPr>
              <a:spLocks noChangeArrowheads="1"/>
            </p:cNvSpPr>
            <p:nvPr/>
          </p:nvSpPr>
          <p:spPr bwMode="auto">
            <a:xfrm>
              <a:off x="6553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6" name="Oval 565">
              <a:extLst>
                <a:ext uri="{FF2B5EF4-FFF2-40B4-BE49-F238E27FC236}">
                  <a16:creationId xmlns:a16="http://schemas.microsoft.com/office/drawing/2014/main" id="{FE3B2515-AAE7-B345-8459-A001E6D272CF}"/>
                </a:ext>
              </a:extLst>
            </p:cNvPr>
            <p:cNvSpPr>
              <a:spLocks noChangeArrowheads="1"/>
            </p:cNvSpPr>
            <p:nvPr/>
          </p:nvSpPr>
          <p:spPr bwMode="auto">
            <a:xfrm>
              <a:off x="65532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7" name="Oval 566">
              <a:extLst>
                <a:ext uri="{FF2B5EF4-FFF2-40B4-BE49-F238E27FC236}">
                  <a16:creationId xmlns:a16="http://schemas.microsoft.com/office/drawing/2014/main" id="{B38B1CC6-DFFB-534E-8631-2BC92C5ABF64}"/>
                </a:ext>
              </a:extLst>
            </p:cNvPr>
            <p:cNvSpPr>
              <a:spLocks noChangeArrowheads="1"/>
            </p:cNvSpPr>
            <p:nvPr/>
          </p:nvSpPr>
          <p:spPr bwMode="auto">
            <a:xfrm>
              <a:off x="6248400" y="4495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8" name="Oval 567">
              <a:extLst>
                <a:ext uri="{FF2B5EF4-FFF2-40B4-BE49-F238E27FC236}">
                  <a16:creationId xmlns:a16="http://schemas.microsoft.com/office/drawing/2014/main" id="{9108DD0A-D679-C84D-AA39-9AD10042181C}"/>
                </a:ext>
              </a:extLst>
            </p:cNvPr>
            <p:cNvSpPr>
              <a:spLocks noChangeArrowheads="1"/>
            </p:cNvSpPr>
            <p:nvPr/>
          </p:nvSpPr>
          <p:spPr bwMode="auto">
            <a:xfrm>
              <a:off x="66294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59" name="Oval 568">
              <a:extLst>
                <a:ext uri="{FF2B5EF4-FFF2-40B4-BE49-F238E27FC236}">
                  <a16:creationId xmlns:a16="http://schemas.microsoft.com/office/drawing/2014/main" id="{885E738A-81E7-3541-80E4-A2B0471AA437}"/>
                </a:ext>
              </a:extLst>
            </p:cNvPr>
            <p:cNvSpPr>
              <a:spLocks noChangeArrowheads="1"/>
            </p:cNvSpPr>
            <p:nvPr/>
          </p:nvSpPr>
          <p:spPr bwMode="auto">
            <a:xfrm>
              <a:off x="64008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0" name="Oval 569">
              <a:extLst>
                <a:ext uri="{FF2B5EF4-FFF2-40B4-BE49-F238E27FC236}">
                  <a16:creationId xmlns:a16="http://schemas.microsoft.com/office/drawing/2014/main" id="{666BF6F5-204D-B940-A9A1-122A2DA260BA}"/>
                </a:ext>
              </a:extLst>
            </p:cNvPr>
            <p:cNvSpPr>
              <a:spLocks noChangeArrowheads="1"/>
            </p:cNvSpPr>
            <p:nvPr/>
          </p:nvSpPr>
          <p:spPr bwMode="auto">
            <a:xfrm>
              <a:off x="64770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1" name="Oval 570">
              <a:extLst>
                <a:ext uri="{FF2B5EF4-FFF2-40B4-BE49-F238E27FC236}">
                  <a16:creationId xmlns:a16="http://schemas.microsoft.com/office/drawing/2014/main" id="{45B046BF-1ABA-B743-B599-605444DEF64B}"/>
                </a:ext>
              </a:extLst>
            </p:cNvPr>
            <p:cNvSpPr>
              <a:spLocks noChangeArrowheads="1"/>
            </p:cNvSpPr>
            <p:nvPr/>
          </p:nvSpPr>
          <p:spPr bwMode="auto">
            <a:xfrm>
              <a:off x="66294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2" name="Oval 571">
              <a:extLst>
                <a:ext uri="{FF2B5EF4-FFF2-40B4-BE49-F238E27FC236}">
                  <a16:creationId xmlns:a16="http://schemas.microsoft.com/office/drawing/2014/main" id="{08FE0D4B-F27A-0149-867E-3A0DFF7CFC5A}"/>
                </a:ext>
              </a:extLst>
            </p:cNvPr>
            <p:cNvSpPr>
              <a:spLocks noChangeArrowheads="1"/>
            </p:cNvSpPr>
            <p:nvPr/>
          </p:nvSpPr>
          <p:spPr bwMode="auto">
            <a:xfrm>
              <a:off x="6629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3" name="Oval 572">
              <a:extLst>
                <a:ext uri="{FF2B5EF4-FFF2-40B4-BE49-F238E27FC236}">
                  <a16:creationId xmlns:a16="http://schemas.microsoft.com/office/drawing/2014/main" id="{D8629A89-36F7-8242-B446-D4AAA4C66CC1}"/>
                </a:ext>
              </a:extLst>
            </p:cNvPr>
            <p:cNvSpPr>
              <a:spLocks noChangeArrowheads="1"/>
            </p:cNvSpPr>
            <p:nvPr/>
          </p:nvSpPr>
          <p:spPr bwMode="auto">
            <a:xfrm>
              <a:off x="63246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4" name="Oval 573">
              <a:extLst>
                <a:ext uri="{FF2B5EF4-FFF2-40B4-BE49-F238E27FC236}">
                  <a16:creationId xmlns:a16="http://schemas.microsoft.com/office/drawing/2014/main" id="{8C966E0A-358B-2B4B-8069-0DF754C83F4C}"/>
                </a:ext>
              </a:extLst>
            </p:cNvPr>
            <p:cNvSpPr>
              <a:spLocks noChangeArrowheads="1"/>
            </p:cNvSpPr>
            <p:nvPr/>
          </p:nvSpPr>
          <p:spPr bwMode="auto">
            <a:xfrm>
              <a:off x="61722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5" name="Oval 574">
              <a:extLst>
                <a:ext uri="{FF2B5EF4-FFF2-40B4-BE49-F238E27FC236}">
                  <a16:creationId xmlns:a16="http://schemas.microsoft.com/office/drawing/2014/main" id="{01E52986-3107-BB48-B709-CA7C7E6E3601}"/>
                </a:ext>
              </a:extLst>
            </p:cNvPr>
            <p:cNvSpPr>
              <a:spLocks noChangeArrowheads="1"/>
            </p:cNvSpPr>
            <p:nvPr/>
          </p:nvSpPr>
          <p:spPr bwMode="auto">
            <a:xfrm>
              <a:off x="64770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6" name="Oval 575">
              <a:extLst>
                <a:ext uri="{FF2B5EF4-FFF2-40B4-BE49-F238E27FC236}">
                  <a16:creationId xmlns:a16="http://schemas.microsoft.com/office/drawing/2014/main" id="{A889CFEF-0E95-FD41-BCD4-2A294DF2ACFE}"/>
                </a:ext>
              </a:extLst>
            </p:cNvPr>
            <p:cNvSpPr>
              <a:spLocks noChangeArrowheads="1"/>
            </p:cNvSpPr>
            <p:nvPr/>
          </p:nvSpPr>
          <p:spPr bwMode="auto">
            <a:xfrm>
              <a:off x="63246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7" name="Oval 576">
              <a:extLst>
                <a:ext uri="{FF2B5EF4-FFF2-40B4-BE49-F238E27FC236}">
                  <a16:creationId xmlns:a16="http://schemas.microsoft.com/office/drawing/2014/main" id="{FB113C33-C289-5F4C-AF73-7CB7812A9F42}"/>
                </a:ext>
              </a:extLst>
            </p:cNvPr>
            <p:cNvSpPr>
              <a:spLocks noChangeArrowheads="1"/>
            </p:cNvSpPr>
            <p:nvPr/>
          </p:nvSpPr>
          <p:spPr bwMode="auto">
            <a:xfrm>
              <a:off x="63246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8" name="Oval 577">
              <a:extLst>
                <a:ext uri="{FF2B5EF4-FFF2-40B4-BE49-F238E27FC236}">
                  <a16:creationId xmlns:a16="http://schemas.microsoft.com/office/drawing/2014/main" id="{F66B746E-9C0F-B64F-82D6-7CDD3100BC6D}"/>
                </a:ext>
              </a:extLst>
            </p:cNvPr>
            <p:cNvSpPr>
              <a:spLocks noChangeArrowheads="1"/>
            </p:cNvSpPr>
            <p:nvPr/>
          </p:nvSpPr>
          <p:spPr bwMode="auto">
            <a:xfrm>
              <a:off x="60198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69" name="Oval 578">
              <a:extLst>
                <a:ext uri="{FF2B5EF4-FFF2-40B4-BE49-F238E27FC236}">
                  <a16:creationId xmlns:a16="http://schemas.microsoft.com/office/drawing/2014/main" id="{0146E4F9-3B80-6446-8250-CA43ACD9A072}"/>
                </a:ext>
              </a:extLst>
            </p:cNvPr>
            <p:cNvSpPr>
              <a:spLocks noChangeArrowheads="1"/>
            </p:cNvSpPr>
            <p:nvPr/>
          </p:nvSpPr>
          <p:spPr bwMode="auto">
            <a:xfrm>
              <a:off x="6477000" y="5334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0" name="Oval 579">
              <a:extLst>
                <a:ext uri="{FF2B5EF4-FFF2-40B4-BE49-F238E27FC236}">
                  <a16:creationId xmlns:a16="http://schemas.microsoft.com/office/drawing/2014/main" id="{67FBA3DB-7B62-E64E-B086-736B483F3688}"/>
                </a:ext>
              </a:extLst>
            </p:cNvPr>
            <p:cNvSpPr>
              <a:spLocks noChangeArrowheads="1"/>
            </p:cNvSpPr>
            <p:nvPr/>
          </p:nvSpPr>
          <p:spPr bwMode="auto">
            <a:xfrm>
              <a:off x="62484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1" name="Oval 580">
              <a:extLst>
                <a:ext uri="{FF2B5EF4-FFF2-40B4-BE49-F238E27FC236}">
                  <a16:creationId xmlns:a16="http://schemas.microsoft.com/office/drawing/2014/main" id="{7F501944-F5DD-B945-A432-F7CB7C627608}"/>
                </a:ext>
              </a:extLst>
            </p:cNvPr>
            <p:cNvSpPr>
              <a:spLocks noChangeArrowheads="1"/>
            </p:cNvSpPr>
            <p:nvPr/>
          </p:nvSpPr>
          <p:spPr bwMode="auto">
            <a:xfrm>
              <a:off x="6629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2" name="Oval 581">
              <a:extLst>
                <a:ext uri="{FF2B5EF4-FFF2-40B4-BE49-F238E27FC236}">
                  <a16:creationId xmlns:a16="http://schemas.microsoft.com/office/drawing/2014/main" id="{668CDC0D-6385-1846-A691-76117D5A9E08}"/>
                </a:ext>
              </a:extLst>
            </p:cNvPr>
            <p:cNvSpPr>
              <a:spLocks noChangeArrowheads="1"/>
            </p:cNvSpPr>
            <p:nvPr/>
          </p:nvSpPr>
          <p:spPr bwMode="auto">
            <a:xfrm>
              <a:off x="66294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3" name="Oval 582">
              <a:extLst>
                <a:ext uri="{FF2B5EF4-FFF2-40B4-BE49-F238E27FC236}">
                  <a16:creationId xmlns:a16="http://schemas.microsoft.com/office/drawing/2014/main" id="{62C30593-8C96-4B47-B993-6F9D62EC0540}"/>
                </a:ext>
              </a:extLst>
            </p:cNvPr>
            <p:cNvSpPr>
              <a:spLocks noChangeArrowheads="1"/>
            </p:cNvSpPr>
            <p:nvPr/>
          </p:nvSpPr>
          <p:spPr bwMode="auto">
            <a:xfrm>
              <a:off x="6705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4" name="Oval 583">
              <a:extLst>
                <a:ext uri="{FF2B5EF4-FFF2-40B4-BE49-F238E27FC236}">
                  <a16:creationId xmlns:a16="http://schemas.microsoft.com/office/drawing/2014/main" id="{A9AF1B32-589E-F741-8E1E-09025447BE53}"/>
                </a:ext>
              </a:extLst>
            </p:cNvPr>
            <p:cNvSpPr>
              <a:spLocks noChangeArrowheads="1"/>
            </p:cNvSpPr>
            <p:nvPr/>
          </p:nvSpPr>
          <p:spPr bwMode="auto">
            <a:xfrm>
              <a:off x="6934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5" name="Oval 584">
              <a:extLst>
                <a:ext uri="{FF2B5EF4-FFF2-40B4-BE49-F238E27FC236}">
                  <a16:creationId xmlns:a16="http://schemas.microsoft.com/office/drawing/2014/main" id="{9ED95162-0F1A-0D4D-9D13-1285316E921F}"/>
                </a:ext>
              </a:extLst>
            </p:cNvPr>
            <p:cNvSpPr>
              <a:spLocks noChangeArrowheads="1"/>
            </p:cNvSpPr>
            <p:nvPr/>
          </p:nvSpPr>
          <p:spPr bwMode="auto">
            <a:xfrm>
              <a:off x="69342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6" name="Oval 585">
              <a:extLst>
                <a:ext uri="{FF2B5EF4-FFF2-40B4-BE49-F238E27FC236}">
                  <a16:creationId xmlns:a16="http://schemas.microsoft.com/office/drawing/2014/main" id="{A3DF5C8E-61D8-2B4A-B967-9A1B18C7E5CE}"/>
                </a:ext>
              </a:extLst>
            </p:cNvPr>
            <p:cNvSpPr>
              <a:spLocks noChangeArrowheads="1"/>
            </p:cNvSpPr>
            <p:nvPr/>
          </p:nvSpPr>
          <p:spPr bwMode="auto">
            <a:xfrm>
              <a:off x="6629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7" name="Oval 586">
              <a:extLst>
                <a:ext uri="{FF2B5EF4-FFF2-40B4-BE49-F238E27FC236}">
                  <a16:creationId xmlns:a16="http://schemas.microsoft.com/office/drawing/2014/main" id="{3029FB12-08B5-F743-BBE3-39D9264897AE}"/>
                </a:ext>
              </a:extLst>
            </p:cNvPr>
            <p:cNvSpPr>
              <a:spLocks noChangeArrowheads="1"/>
            </p:cNvSpPr>
            <p:nvPr/>
          </p:nvSpPr>
          <p:spPr bwMode="auto">
            <a:xfrm>
              <a:off x="6858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8" name="Oval 587">
              <a:extLst>
                <a:ext uri="{FF2B5EF4-FFF2-40B4-BE49-F238E27FC236}">
                  <a16:creationId xmlns:a16="http://schemas.microsoft.com/office/drawing/2014/main" id="{69045D01-CBE6-1A41-AACA-204A45208271}"/>
                </a:ext>
              </a:extLst>
            </p:cNvPr>
            <p:cNvSpPr>
              <a:spLocks noChangeArrowheads="1"/>
            </p:cNvSpPr>
            <p:nvPr/>
          </p:nvSpPr>
          <p:spPr bwMode="auto">
            <a:xfrm>
              <a:off x="7086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79" name="Oval 588">
              <a:extLst>
                <a:ext uri="{FF2B5EF4-FFF2-40B4-BE49-F238E27FC236}">
                  <a16:creationId xmlns:a16="http://schemas.microsoft.com/office/drawing/2014/main" id="{AA7CAFD5-A781-2A4A-B75C-30AC6E3F0239}"/>
                </a:ext>
              </a:extLst>
            </p:cNvPr>
            <p:cNvSpPr>
              <a:spLocks noChangeArrowheads="1"/>
            </p:cNvSpPr>
            <p:nvPr/>
          </p:nvSpPr>
          <p:spPr bwMode="auto">
            <a:xfrm>
              <a:off x="67818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0" name="Oval 589">
              <a:extLst>
                <a:ext uri="{FF2B5EF4-FFF2-40B4-BE49-F238E27FC236}">
                  <a16:creationId xmlns:a16="http://schemas.microsoft.com/office/drawing/2014/main" id="{7D7B5F62-BB50-5340-8D15-0F84BAB0F43E}"/>
                </a:ext>
              </a:extLst>
            </p:cNvPr>
            <p:cNvSpPr>
              <a:spLocks noChangeArrowheads="1"/>
            </p:cNvSpPr>
            <p:nvPr/>
          </p:nvSpPr>
          <p:spPr bwMode="auto">
            <a:xfrm>
              <a:off x="64770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1" name="Oval 590">
              <a:extLst>
                <a:ext uri="{FF2B5EF4-FFF2-40B4-BE49-F238E27FC236}">
                  <a16:creationId xmlns:a16="http://schemas.microsoft.com/office/drawing/2014/main" id="{FDFDEBA6-01B1-FB40-A44E-CFF3D9780F6E}"/>
                </a:ext>
              </a:extLst>
            </p:cNvPr>
            <p:cNvSpPr>
              <a:spLocks noChangeArrowheads="1"/>
            </p:cNvSpPr>
            <p:nvPr/>
          </p:nvSpPr>
          <p:spPr bwMode="auto">
            <a:xfrm>
              <a:off x="67818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2" name="Oval 591">
              <a:extLst>
                <a:ext uri="{FF2B5EF4-FFF2-40B4-BE49-F238E27FC236}">
                  <a16:creationId xmlns:a16="http://schemas.microsoft.com/office/drawing/2014/main" id="{980343F5-6FDE-F745-AD0A-8D61A6AAFF27}"/>
                </a:ext>
              </a:extLst>
            </p:cNvPr>
            <p:cNvSpPr>
              <a:spLocks noChangeArrowheads="1"/>
            </p:cNvSpPr>
            <p:nvPr/>
          </p:nvSpPr>
          <p:spPr bwMode="auto">
            <a:xfrm>
              <a:off x="6553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3" name="Oval 592">
              <a:extLst>
                <a:ext uri="{FF2B5EF4-FFF2-40B4-BE49-F238E27FC236}">
                  <a16:creationId xmlns:a16="http://schemas.microsoft.com/office/drawing/2014/main" id="{9BB7D41E-0968-DB48-897D-F5A9786EE2B2}"/>
                </a:ext>
              </a:extLst>
            </p:cNvPr>
            <p:cNvSpPr>
              <a:spLocks noChangeArrowheads="1"/>
            </p:cNvSpPr>
            <p:nvPr/>
          </p:nvSpPr>
          <p:spPr bwMode="auto">
            <a:xfrm>
              <a:off x="69342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4" name="Oval 593">
              <a:extLst>
                <a:ext uri="{FF2B5EF4-FFF2-40B4-BE49-F238E27FC236}">
                  <a16:creationId xmlns:a16="http://schemas.microsoft.com/office/drawing/2014/main" id="{1DA6DBA0-EF39-9C43-A5A9-0DB7308AA960}"/>
                </a:ext>
              </a:extLst>
            </p:cNvPr>
            <p:cNvSpPr>
              <a:spLocks noChangeArrowheads="1"/>
            </p:cNvSpPr>
            <p:nvPr/>
          </p:nvSpPr>
          <p:spPr bwMode="auto">
            <a:xfrm>
              <a:off x="68580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5" name="Oval 594">
              <a:extLst>
                <a:ext uri="{FF2B5EF4-FFF2-40B4-BE49-F238E27FC236}">
                  <a16:creationId xmlns:a16="http://schemas.microsoft.com/office/drawing/2014/main" id="{04DCFE98-DADC-4949-915C-E0BC55011DEF}"/>
                </a:ext>
              </a:extLst>
            </p:cNvPr>
            <p:cNvSpPr>
              <a:spLocks noChangeArrowheads="1"/>
            </p:cNvSpPr>
            <p:nvPr/>
          </p:nvSpPr>
          <p:spPr bwMode="auto">
            <a:xfrm>
              <a:off x="65532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6" name="Oval 595">
              <a:extLst>
                <a:ext uri="{FF2B5EF4-FFF2-40B4-BE49-F238E27FC236}">
                  <a16:creationId xmlns:a16="http://schemas.microsoft.com/office/drawing/2014/main" id="{74428163-9CA4-D749-8775-196784880EE0}"/>
                </a:ext>
              </a:extLst>
            </p:cNvPr>
            <p:cNvSpPr>
              <a:spLocks noChangeArrowheads="1"/>
            </p:cNvSpPr>
            <p:nvPr/>
          </p:nvSpPr>
          <p:spPr bwMode="auto">
            <a:xfrm>
              <a:off x="67056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7" name="Oval 596">
              <a:extLst>
                <a:ext uri="{FF2B5EF4-FFF2-40B4-BE49-F238E27FC236}">
                  <a16:creationId xmlns:a16="http://schemas.microsoft.com/office/drawing/2014/main" id="{0ABB9753-9526-864E-A6FA-392AEA40CF49}"/>
                </a:ext>
              </a:extLst>
            </p:cNvPr>
            <p:cNvSpPr>
              <a:spLocks noChangeArrowheads="1"/>
            </p:cNvSpPr>
            <p:nvPr/>
          </p:nvSpPr>
          <p:spPr bwMode="auto">
            <a:xfrm>
              <a:off x="67818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8" name="Oval 597">
              <a:extLst>
                <a:ext uri="{FF2B5EF4-FFF2-40B4-BE49-F238E27FC236}">
                  <a16:creationId xmlns:a16="http://schemas.microsoft.com/office/drawing/2014/main" id="{FA72D8E8-68B3-5A44-A2CC-E530B16BFEE4}"/>
                </a:ext>
              </a:extLst>
            </p:cNvPr>
            <p:cNvSpPr>
              <a:spLocks noChangeArrowheads="1"/>
            </p:cNvSpPr>
            <p:nvPr/>
          </p:nvSpPr>
          <p:spPr bwMode="auto">
            <a:xfrm>
              <a:off x="6934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89" name="Oval 598">
              <a:extLst>
                <a:ext uri="{FF2B5EF4-FFF2-40B4-BE49-F238E27FC236}">
                  <a16:creationId xmlns:a16="http://schemas.microsoft.com/office/drawing/2014/main" id="{6B4BD6A4-1E6E-F741-9B7B-7F1E8DD85323}"/>
                </a:ext>
              </a:extLst>
            </p:cNvPr>
            <p:cNvSpPr>
              <a:spLocks noChangeArrowheads="1"/>
            </p:cNvSpPr>
            <p:nvPr/>
          </p:nvSpPr>
          <p:spPr bwMode="auto">
            <a:xfrm>
              <a:off x="6477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0" name="Oval 599">
              <a:extLst>
                <a:ext uri="{FF2B5EF4-FFF2-40B4-BE49-F238E27FC236}">
                  <a16:creationId xmlns:a16="http://schemas.microsoft.com/office/drawing/2014/main" id="{DCC925A5-BB9F-174E-8400-BCF50C6F09EB}"/>
                </a:ext>
              </a:extLst>
            </p:cNvPr>
            <p:cNvSpPr>
              <a:spLocks noChangeArrowheads="1"/>
            </p:cNvSpPr>
            <p:nvPr/>
          </p:nvSpPr>
          <p:spPr bwMode="auto">
            <a:xfrm>
              <a:off x="66294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1" name="Oval 600">
              <a:extLst>
                <a:ext uri="{FF2B5EF4-FFF2-40B4-BE49-F238E27FC236}">
                  <a16:creationId xmlns:a16="http://schemas.microsoft.com/office/drawing/2014/main" id="{0C028D47-02BD-5A4C-B6A9-98F4BA5B2B4F}"/>
                </a:ext>
              </a:extLst>
            </p:cNvPr>
            <p:cNvSpPr>
              <a:spLocks noChangeArrowheads="1"/>
            </p:cNvSpPr>
            <p:nvPr/>
          </p:nvSpPr>
          <p:spPr bwMode="auto">
            <a:xfrm>
              <a:off x="67056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2" name="Oval 601">
              <a:extLst>
                <a:ext uri="{FF2B5EF4-FFF2-40B4-BE49-F238E27FC236}">
                  <a16:creationId xmlns:a16="http://schemas.microsoft.com/office/drawing/2014/main" id="{83097A8C-60D2-7040-AED2-20371FF4D36E}"/>
                </a:ext>
              </a:extLst>
            </p:cNvPr>
            <p:cNvSpPr>
              <a:spLocks noChangeArrowheads="1"/>
            </p:cNvSpPr>
            <p:nvPr/>
          </p:nvSpPr>
          <p:spPr bwMode="auto">
            <a:xfrm>
              <a:off x="6858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3" name="Oval 602">
              <a:extLst>
                <a:ext uri="{FF2B5EF4-FFF2-40B4-BE49-F238E27FC236}">
                  <a16:creationId xmlns:a16="http://schemas.microsoft.com/office/drawing/2014/main" id="{8A2A7D9F-0F32-044A-841D-BC95AF01C74A}"/>
                </a:ext>
              </a:extLst>
            </p:cNvPr>
            <p:cNvSpPr>
              <a:spLocks noChangeArrowheads="1"/>
            </p:cNvSpPr>
            <p:nvPr/>
          </p:nvSpPr>
          <p:spPr bwMode="auto">
            <a:xfrm>
              <a:off x="7010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4" name="Oval 603">
              <a:extLst>
                <a:ext uri="{FF2B5EF4-FFF2-40B4-BE49-F238E27FC236}">
                  <a16:creationId xmlns:a16="http://schemas.microsoft.com/office/drawing/2014/main" id="{24750ABB-210C-C943-A54C-9489E481D0A3}"/>
                </a:ext>
              </a:extLst>
            </p:cNvPr>
            <p:cNvSpPr>
              <a:spLocks noChangeArrowheads="1"/>
            </p:cNvSpPr>
            <p:nvPr/>
          </p:nvSpPr>
          <p:spPr bwMode="auto">
            <a:xfrm>
              <a:off x="69342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5" name="Oval 604">
              <a:extLst>
                <a:ext uri="{FF2B5EF4-FFF2-40B4-BE49-F238E27FC236}">
                  <a16:creationId xmlns:a16="http://schemas.microsoft.com/office/drawing/2014/main" id="{2F0BF784-5E8B-4941-8942-B85133CC8250}"/>
                </a:ext>
              </a:extLst>
            </p:cNvPr>
            <p:cNvSpPr>
              <a:spLocks noChangeArrowheads="1"/>
            </p:cNvSpPr>
            <p:nvPr/>
          </p:nvSpPr>
          <p:spPr bwMode="auto">
            <a:xfrm>
              <a:off x="6477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6" name="Oval 605">
              <a:extLst>
                <a:ext uri="{FF2B5EF4-FFF2-40B4-BE49-F238E27FC236}">
                  <a16:creationId xmlns:a16="http://schemas.microsoft.com/office/drawing/2014/main" id="{78DA1253-A6A7-1A4B-9FFB-2831157B6F2C}"/>
                </a:ext>
              </a:extLst>
            </p:cNvPr>
            <p:cNvSpPr>
              <a:spLocks noChangeArrowheads="1"/>
            </p:cNvSpPr>
            <p:nvPr/>
          </p:nvSpPr>
          <p:spPr bwMode="auto">
            <a:xfrm>
              <a:off x="6553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7" name="Oval 606">
              <a:extLst>
                <a:ext uri="{FF2B5EF4-FFF2-40B4-BE49-F238E27FC236}">
                  <a16:creationId xmlns:a16="http://schemas.microsoft.com/office/drawing/2014/main" id="{41EF8D1F-470A-F947-830C-803EBAAE1C0A}"/>
                </a:ext>
              </a:extLst>
            </p:cNvPr>
            <p:cNvSpPr>
              <a:spLocks noChangeArrowheads="1"/>
            </p:cNvSpPr>
            <p:nvPr/>
          </p:nvSpPr>
          <p:spPr bwMode="auto">
            <a:xfrm>
              <a:off x="67818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8" name="Oval 607">
              <a:extLst>
                <a:ext uri="{FF2B5EF4-FFF2-40B4-BE49-F238E27FC236}">
                  <a16:creationId xmlns:a16="http://schemas.microsoft.com/office/drawing/2014/main" id="{28982102-163A-2E45-B91D-408DB101A785}"/>
                </a:ext>
              </a:extLst>
            </p:cNvPr>
            <p:cNvSpPr>
              <a:spLocks noChangeArrowheads="1"/>
            </p:cNvSpPr>
            <p:nvPr/>
          </p:nvSpPr>
          <p:spPr bwMode="auto">
            <a:xfrm>
              <a:off x="67818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199" name="Oval 608">
              <a:extLst>
                <a:ext uri="{FF2B5EF4-FFF2-40B4-BE49-F238E27FC236}">
                  <a16:creationId xmlns:a16="http://schemas.microsoft.com/office/drawing/2014/main" id="{A300AD2D-A9A6-B44F-934E-2FC495ED1869}"/>
                </a:ext>
              </a:extLst>
            </p:cNvPr>
            <p:cNvSpPr>
              <a:spLocks noChangeArrowheads="1"/>
            </p:cNvSpPr>
            <p:nvPr/>
          </p:nvSpPr>
          <p:spPr bwMode="auto">
            <a:xfrm>
              <a:off x="7086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0" name="Oval 609">
              <a:extLst>
                <a:ext uri="{FF2B5EF4-FFF2-40B4-BE49-F238E27FC236}">
                  <a16:creationId xmlns:a16="http://schemas.microsoft.com/office/drawing/2014/main" id="{629869EE-1294-6747-BF2D-C03F4B34D8D9}"/>
                </a:ext>
              </a:extLst>
            </p:cNvPr>
            <p:cNvSpPr>
              <a:spLocks noChangeArrowheads="1"/>
            </p:cNvSpPr>
            <p:nvPr/>
          </p:nvSpPr>
          <p:spPr bwMode="auto">
            <a:xfrm>
              <a:off x="64770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1" name="Oval 610">
              <a:extLst>
                <a:ext uri="{FF2B5EF4-FFF2-40B4-BE49-F238E27FC236}">
                  <a16:creationId xmlns:a16="http://schemas.microsoft.com/office/drawing/2014/main" id="{FBC96401-EEDF-674B-9F61-04EEB5BBA6D7}"/>
                </a:ext>
              </a:extLst>
            </p:cNvPr>
            <p:cNvSpPr>
              <a:spLocks noChangeArrowheads="1"/>
            </p:cNvSpPr>
            <p:nvPr/>
          </p:nvSpPr>
          <p:spPr bwMode="auto">
            <a:xfrm>
              <a:off x="70104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2" name="Oval 611">
              <a:extLst>
                <a:ext uri="{FF2B5EF4-FFF2-40B4-BE49-F238E27FC236}">
                  <a16:creationId xmlns:a16="http://schemas.microsoft.com/office/drawing/2014/main" id="{8F75A3A3-B37F-F048-82CE-033DA778D8BA}"/>
                </a:ext>
              </a:extLst>
            </p:cNvPr>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3" name="Oval 612">
              <a:extLst>
                <a:ext uri="{FF2B5EF4-FFF2-40B4-BE49-F238E27FC236}">
                  <a16:creationId xmlns:a16="http://schemas.microsoft.com/office/drawing/2014/main" id="{EF0AC2DB-E0E9-D94F-984F-A889FFFE8CAD}"/>
                </a:ext>
              </a:extLst>
            </p:cNvPr>
            <p:cNvSpPr>
              <a:spLocks noChangeArrowheads="1"/>
            </p:cNvSpPr>
            <p:nvPr/>
          </p:nvSpPr>
          <p:spPr bwMode="auto">
            <a:xfrm>
              <a:off x="65532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4" name="Oval 613">
              <a:extLst>
                <a:ext uri="{FF2B5EF4-FFF2-40B4-BE49-F238E27FC236}">
                  <a16:creationId xmlns:a16="http://schemas.microsoft.com/office/drawing/2014/main" id="{6241EDF5-7810-CE40-93D8-5FADE3BC5E95}"/>
                </a:ext>
              </a:extLst>
            </p:cNvPr>
            <p:cNvSpPr>
              <a:spLocks noChangeArrowheads="1"/>
            </p:cNvSpPr>
            <p:nvPr/>
          </p:nvSpPr>
          <p:spPr bwMode="auto">
            <a:xfrm>
              <a:off x="67818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5" name="Oval 614">
              <a:extLst>
                <a:ext uri="{FF2B5EF4-FFF2-40B4-BE49-F238E27FC236}">
                  <a16:creationId xmlns:a16="http://schemas.microsoft.com/office/drawing/2014/main" id="{EAD2C293-B999-4341-BFF8-44058E302C87}"/>
                </a:ext>
              </a:extLst>
            </p:cNvPr>
            <p:cNvSpPr>
              <a:spLocks noChangeArrowheads="1"/>
            </p:cNvSpPr>
            <p:nvPr/>
          </p:nvSpPr>
          <p:spPr bwMode="auto">
            <a:xfrm>
              <a:off x="69342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6" name="Oval 615">
              <a:extLst>
                <a:ext uri="{FF2B5EF4-FFF2-40B4-BE49-F238E27FC236}">
                  <a16:creationId xmlns:a16="http://schemas.microsoft.com/office/drawing/2014/main" id="{EF1AE17B-2391-434A-86EC-0EF2212340CF}"/>
                </a:ext>
              </a:extLst>
            </p:cNvPr>
            <p:cNvSpPr>
              <a:spLocks noChangeArrowheads="1"/>
            </p:cNvSpPr>
            <p:nvPr/>
          </p:nvSpPr>
          <p:spPr bwMode="auto">
            <a:xfrm>
              <a:off x="6934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7" name="Oval 616">
              <a:extLst>
                <a:ext uri="{FF2B5EF4-FFF2-40B4-BE49-F238E27FC236}">
                  <a16:creationId xmlns:a16="http://schemas.microsoft.com/office/drawing/2014/main" id="{6139A36C-E80B-CC4B-BA92-61DB13807E5B}"/>
                </a:ext>
              </a:extLst>
            </p:cNvPr>
            <p:cNvSpPr>
              <a:spLocks noChangeArrowheads="1"/>
            </p:cNvSpPr>
            <p:nvPr/>
          </p:nvSpPr>
          <p:spPr bwMode="auto">
            <a:xfrm>
              <a:off x="66294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8" name="Oval 617">
              <a:extLst>
                <a:ext uri="{FF2B5EF4-FFF2-40B4-BE49-F238E27FC236}">
                  <a16:creationId xmlns:a16="http://schemas.microsoft.com/office/drawing/2014/main" id="{779D9DC6-A416-E041-BABD-13C231E59484}"/>
                </a:ext>
              </a:extLst>
            </p:cNvPr>
            <p:cNvSpPr>
              <a:spLocks noChangeArrowheads="1"/>
            </p:cNvSpPr>
            <p:nvPr/>
          </p:nvSpPr>
          <p:spPr bwMode="auto">
            <a:xfrm>
              <a:off x="70104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09" name="Oval 618">
              <a:extLst>
                <a:ext uri="{FF2B5EF4-FFF2-40B4-BE49-F238E27FC236}">
                  <a16:creationId xmlns:a16="http://schemas.microsoft.com/office/drawing/2014/main" id="{31B3B257-B5DD-0241-9CE5-97B6FAAB2D04}"/>
                </a:ext>
              </a:extLst>
            </p:cNvPr>
            <p:cNvSpPr>
              <a:spLocks noChangeArrowheads="1"/>
            </p:cNvSpPr>
            <p:nvPr/>
          </p:nvSpPr>
          <p:spPr bwMode="auto">
            <a:xfrm>
              <a:off x="67818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0" name="Oval 619">
              <a:extLst>
                <a:ext uri="{FF2B5EF4-FFF2-40B4-BE49-F238E27FC236}">
                  <a16:creationId xmlns:a16="http://schemas.microsoft.com/office/drawing/2014/main" id="{6700EBEA-1B7A-A54B-BAC5-503FBE9EF0F8}"/>
                </a:ext>
              </a:extLst>
            </p:cNvPr>
            <p:cNvSpPr>
              <a:spLocks noChangeArrowheads="1"/>
            </p:cNvSpPr>
            <p:nvPr/>
          </p:nvSpPr>
          <p:spPr bwMode="auto">
            <a:xfrm>
              <a:off x="6858000" y="3962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1" name="Oval 620">
              <a:extLst>
                <a:ext uri="{FF2B5EF4-FFF2-40B4-BE49-F238E27FC236}">
                  <a16:creationId xmlns:a16="http://schemas.microsoft.com/office/drawing/2014/main" id="{6EB87B66-76F4-BA4D-B72D-C587C0B13226}"/>
                </a:ext>
              </a:extLst>
            </p:cNvPr>
            <p:cNvSpPr>
              <a:spLocks noChangeArrowheads="1"/>
            </p:cNvSpPr>
            <p:nvPr/>
          </p:nvSpPr>
          <p:spPr bwMode="auto">
            <a:xfrm>
              <a:off x="7010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2" name="Oval 621">
              <a:extLst>
                <a:ext uri="{FF2B5EF4-FFF2-40B4-BE49-F238E27FC236}">
                  <a16:creationId xmlns:a16="http://schemas.microsoft.com/office/drawing/2014/main" id="{00318F01-79F6-194E-B68B-02797272B631}"/>
                </a:ext>
              </a:extLst>
            </p:cNvPr>
            <p:cNvSpPr>
              <a:spLocks noChangeArrowheads="1"/>
            </p:cNvSpPr>
            <p:nvPr/>
          </p:nvSpPr>
          <p:spPr bwMode="auto">
            <a:xfrm>
              <a:off x="70104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3" name="Oval 622">
              <a:extLst>
                <a:ext uri="{FF2B5EF4-FFF2-40B4-BE49-F238E27FC236}">
                  <a16:creationId xmlns:a16="http://schemas.microsoft.com/office/drawing/2014/main" id="{147AD661-C68E-094D-8176-B9521B15C102}"/>
                </a:ext>
              </a:extLst>
            </p:cNvPr>
            <p:cNvSpPr>
              <a:spLocks noChangeArrowheads="1"/>
            </p:cNvSpPr>
            <p:nvPr/>
          </p:nvSpPr>
          <p:spPr bwMode="auto">
            <a:xfrm>
              <a:off x="67056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4" name="Oval 623">
              <a:extLst>
                <a:ext uri="{FF2B5EF4-FFF2-40B4-BE49-F238E27FC236}">
                  <a16:creationId xmlns:a16="http://schemas.microsoft.com/office/drawing/2014/main" id="{61FD3A93-76D6-4643-97ED-67114FFEE680}"/>
                </a:ext>
              </a:extLst>
            </p:cNvPr>
            <p:cNvSpPr>
              <a:spLocks noChangeArrowheads="1"/>
            </p:cNvSpPr>
            <p:nvPr/>
          </p:nvSpPr>
          <p:spPr bwMode="auto">
            <a:xfrm>
              <a:off x="6553200" y="4419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5" name="Oval 624">
              <a:extLst>
                <a:ext uri="{FF2B5EF4-FFF2-40B4-BE49-F238E27FC236}">
                  <a16:creationId xmlns:a16="http://schemas.microsoft.com/office/drawing/2014/main" id="{6DC5897E-DA4B-134A-A01F-2EB15A1955CD}"/>
                </a:ext>
              </a:extLst>
            </p:cNvPr>
            <p:cNvSpPr>
              <a:spLocks noChangeArrowheads="1"/>
            </p:cNvSpPr>
            <p:nvPr/>
          </p:nvSpPr>
          <p:spPr bwMode="auto">
            <a:xfrm>
              <a:off x="68580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6" name="Oval 625">
              <a:extLst>
                <a:ext uri="{FF2B5EF4-FFF2-40B4-BE49-F238E27FC236}">
                  <a16:creationId xmlns:a16="http://schemas.microsoft.com/office/drawing/2014/main" id="{89A0D813-5910-A94A-B4DD-F942676896B0}"/>
                </a:ext>
              </a:extLst>
            </p:cNvPr>
            <p:cNvSpPr>
              <a:spLocks noChangeArrowheads="1"/>
            </p:cNvSpPr>
            <p:nvPr/>
          </p:nvSpPr>
          <p:spPr bwMode="auto">
            <a:xfrm>
              <a:off x="67056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7" name="Oval 626">
              <a:extLst>
                <a:ext uri="{FF2B5EF4-FFF2-40B4-BE49-F238E27FC236}">
                  <a16:creationId xmlns:a16="http://schemas.microsoft.com/office/drawing/2014/main" id="{5CE20F01-17D3-9F41-B6CC-45F0ECD6C9CB}"/>
                </a:ext>
              </a:extLst>
            </p:cNvPr>
            <p:cNvSpPr>
              <a:spLocks noChangeArrowheads="1"/>
            </p:cNvSpPr>
            <p:nvPr/>
          </p:nvSpPr>
          <p:spPr bwMode="auto">
            <a:xfrm>
              <a:off x="67818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8" name="Oval 627">
              <a:extLst>
                <a:ext uri="{FF2B5EF4-FFF2-40B4-BE49-F238E27FC236}">
                  <a16:creationId xmlns:a16="http://schemas.microsoft.com/office/drawing/2014/main" id="{F0D0D19B-A8D7-8D44-A5B5-0471F5645897}"/>
                </a:ext>
              </a:extLst>
            </p:cNvPr>
            <p:cNvSpPr>
              <a:spLocks noChangeArrowheads="1"/>
            </p:cNvSpPr>
            <p:nvPr/>
          </p:nvSpPr>
          <p:spPr bwMode="auto">
            <a:xfrm>
              <a:off x="6400800" y="4572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19" name="Oval 628">
              <a:extLst>
                <a:ext uri="{FF2B5EF4-FFF2-40B4-BE49-F238E27FC236}">
                  <a16:creationId xmlns:a16="http://schemas.microsoft.com/office/drawing/2014/main" id="{ED775C72-19F5-774D-84CD-1A11D872CB9C}"/>
                </a:ext>
              </a:extLst>
            </p:cNvPr>
            <p:cNvSpPr>
              <a:spLocks noChangeArrowheads="1"/>
            </p:cNvSpPr>
            <p:nvPr/>
          </p:nvSpPr>
          <p:spPr bwMode="auto">
            <a:xfrm>
              <a:off x="68580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0" name="Oval 629">
              <a:extLst>
                <a:ext uri="{FF2B5EF4-FFF2-40B4-BE49-F238E27FC236}">
                  <a16:creationId xmlns:a16="http://schemas.microsoft.com/office/drawing/2014/main" id="{9DF09115-B86D-DF45-A284-FFA61678FB89}"/>
                </a:ext>
              </a:extLst>
            </p:cNvPr>
            <p:cNvSpPr>
              <a:spLocks noChangeArrowheads="1"/>
            </p:cNvSpPr>
            <p:nvPr/>
          </p:nvSpPr>
          <p:spPr bwMode="auto">
            <a:xfrm>
              <a:off x="6629400" y="4724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1" name="Oval 630">
              <a:extLst>
                <a:ext uri="{FF2B5EF4-FFF2-40B4-BE49-F238E27FC236}">
                  <a16:creationId xmlns:a16="http://schemas.microsoft.com/office/drawing/2014/main" id="{6C59D534-5D79-684A-8CA4-378BE045FD9E}"/>
                </a:ext>
              </a:extLst>
            </p:cNvPr>
            <p:cNvSpPr>
              <a:spLocks noChangeArrowheads="1"/>
            </p:cNvSpPr>
            <p:nvPr/>
          </p:nvSpPr>
          <p:spPr bwMode="auto">
            <a:xfrm>
              <a:off x="54864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2" name="Oval 631">
              <a:extLst>
                <a:ext uri="{FF2B5EF4-FFF2-40B4-BE49-F238E27FC236}">
                  <a16:creationId xmlns:a16="http://schemas.microsoft.com/office/drawing/2014/main" id="{F38F4568-72E3-834A-B0A3-EBD786C0A1CC}"/>
                </a:ext>
              </a:extLst>
            </p:cNvPr>
            <p:cNvSpPr>
              <a:spLocks noChangeArrowheads="1"/>
            </p:cNvSpPr>
            <p:nvPr/>
          </p:nvSpPr>
          <p:spPr bwMode="auto">
            <a:xfrm>
              <a:off x="54864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3" name="Oval 632">
              <a:extLst>
                <a:ext uri="{FF2B5EF4-FFF2-40B4-BE49-F238E27FC236}">
                  <a16:creationId xmlns:a16="http://schemas.microsoft.com/office/drawing/2014/main" id="{2CBCCEBE-0B3C-4340-88DB-44BC46D02716}"/>
                </a:ext>
              </a:extLst>
            </p:cNvPr>
            <p:cNvSpPr>
              <a:spLocks noChangeArrowheads="1"/>
            </p:cNvSpPr>
            <p:nvPr/>
          </p:nvSpPr>
          <p:spPr bwMode="auto">
            <a:xfrm>
              <a:off x="5562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4" name="Oval 633">
              <a:extLst>
                <a:ext uri="{FF2B5EF4-FFF2-40B4-BE49-F238E27FC236}">
                  <a16:creationId xmlns:a16="http://schemas.microsoft.com/office/drawing/2014/main" id="{19293846-84E4-B742-A93A-E91ACFF6F9AD}"/>
                </a:ext>
              </a:extLst>
            </p:cNvPr>
            <p:cNvSpPr>
              <a:spLocks noChangeArrowheads="1"/>
            </p:cNvSpPr>
            <p:nvPr/>
          </p:nvSpPr>
          <p:spPr bwMode="auto">
            <a:xfrm>
              <a:off x="5791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5" name="Oval 634">
              <a:extLst>
                <a:ext uri="{FF2B5EF4-FFF2-40B4-BE49-F238E27FC236}">
                  <a16:creationId xmlns:a16="http://schemas.microsoft.com/office/drawing/2014/main" id="{5691FDFD-A8B8-164D-87A4-340558B968B5}"/>
                </a:ext>
              </a:extLst>
            </p:cNvPr>
            <p:cNvSpPr>
              <a:spLocks noChangeArrowheads="1"/>
            </p:cNvSpPr>
            <p:nvPr/>
          </p:nvSpPr>
          <p:spPr bwMode="auto">
            <a:xfrm>
              <a:off x="5791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6" name="Oval 635">
              <a:extLst>
                <a:ext uri="{FF2B5EF4-FFF2-40B4-BE49-F238E27FC236}">
                  <a16:creationId xmlns:a16="http://schemas.microsoft.com/office/drawing/2014/main" id="{3A005EC7-D7A2-C848-851D-02C11F8C4B71}"/>
                </a:ext>
              </a:extLst>
            </p:cNvPr>
            <p:cNvSpPr>
              <a:spLocks noChangeArrowheads="1"/>
            </p:cNvSpPr>
            <p:nvPr/>
          </p:nvSpPr>
          <p:spPr bwMode="auto">
            <a:xfrm>
              <a:off x="5486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7" name="Oval 636">
              <a:extLst>
                <a:ext uri="{FF2B5EF4-FFF2-40B4-BE49-F238E27FC236}">
                  <a16:creationId xmlns:a16="http://schemas.microsoft.com/office/drawing/2014/main" id="{BB8F8A90-6644-5D48-884E-854AE011D967}"/>
                </a:ext>
              </a:extLst>
            </p:cNvPr>
            <p:cNvSpPr>
              <a:spLocks noChangeArrowheads="1"/>
            </p:cNvSpPr>
            <p:nvPr/>
          </p:nvSpPr>
          <p:spPr bwMode="auto">
            <a:xfrm>
              <a:off x="58674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8" name="Oval 637">
              <a:extLst>
                <a:ext uri="{FF2B5EF4-FFF2-40B4-BE49-F238E27FC236}">
                  <a16:creationId xmlns:a16="http://schemas.microsoft.com/office/drawing/2014/main" id="{A604FBF3-954E-014C-9210-BCAFA375F11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29" name="Oval 638">
              <a:extLst>
                <a:ext uri="{FF2B5EF4-FFF2-40B4-BE49-F238E27FC236}">
                  <a16:creationId xmlns:a16="http://schemas.microsoft.com/office/drawing/2014/main" id="{B68A9354-1CF4-9B4F-8D53-F76552D71A57}"/>
                </a:ext>
              </a:extLst>
            </p:cNvPr>
            <p:cNvSpPr>
              <a:spLocks noChangeArrowheads="1"/>
            </p:cNvSpPr>
            <p:nvPr/>
          </p:nvSpPr>
          <p:spPr bwMode="auto">
            <a:xfrm>
              <a:off x="57150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0" name="Oval 639">
              <a:extLst>
                <a:ext uri="{FF2B5EF4-FFF2-40B4-BE49-F238E27FC236}">
                  <a16:creationId xmlns:a16="http://schemas.microsoft.com/office/drawing/2014/main" id="{4383121F-2E03-5D46-BA38-3F2A34F28583}"/>
                </a:ext>
              </a:extLst>
            </p:cNvPr>
            <p:cNvSpPr>
              <a:spLocks noChangeArrowheads="1"/>
            </p:cNvSpPr>
            <p:nvPr/>
          </p:nvSpPr>
          <p:spPr bwMode="auto">
            <a:xfrm>
              <a:off x="53340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1" name="Oval 640">
              <a:extLst>
                <a:ext uri="{FF2B5EF4-FFF2-40B4-BE49-F238E27FC236}">
                  <a16:creationId xmlns:a16="http://schemas.microsoft.com/office/drawing/2014/main" id="{8314FAB4-ADB5-0948-A9F2-07BDBDEA79EE}"/>
                </a:ext>
              </a:extLst>
            </p:cNvPr>
            <p:cNvSpPr>
              <a:spLocks noChangeArrowheads="1"/>
            </p:cNvSpPr>
            <p:nvPr/>
          </p:nvSpPr>
          <p:spPr bwMode="auto">
            <a:xfrm>
              <a:off x="5638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2" name="Oval 641">
              <a:extLst>
                <a:ext uri="{FF2B5EF4-FFF2-40B4-BE49-F238E27FC236}">
                  <a16:creationId xmlns:a16="http://schemas.microsoft.com/office/drawing/2014/main" id="{258562AA-3F27-5A43-85BF-4BFF775B3068}"/>
                </a:ext>
              </a:extLst>
            </p:cNvPr>
            <p:cNvSpPr>
              <a:spLocks noChangeArrowheads="1"/>
            </p:cNvSpPr>
            <p:nvPr/>
          </p:nvSpPr>
          <p:spPr bwMode="auto">
            <a:xfrm>
              <a:off x="5410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3" name="Oval 642">
              <a:extLst>
                <a:ext uri="{FF2B5EF4-FFF2-40B4-BE49-F238E27FC236}">
                  <a16:creationId xmlns:a16="http://schemas.microsoft.com/office/drawing/2014/main" id="{A6753575-05A5-FE48-AE3B-946FCCAE2144}"/>
                </a:ext>
              </a:extLst>
            </p:cNvPr>
            <p:cNvSpPr>
              <a:spLocks noChangeArrowheads="1"/>
            </p:cNvSpPr>
            <p:nvPr/>
          </p:nvSpPr>
          <p:spPr bwMode="auto">
            <a:xfrm>
              <a:off x="57912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4" name="Oval 643">
              <a:extLst>
                <a:ext uri="{FF2B5EF4-FFF2-40B4-BE49-F238E27FC236}">
                  <a16:creationId xmlns:a16="http://schemas.microsoft.com/office/drawing/2014/main" id="{B7468ACB-03B0-3B4B-ADC3-B3E3299BC0E7}"/>
                </a:ext>
              </a:extLst>
            </p:cNvPr>
            <p:cNvSpPr>
              <a:spLocks noChangeArrowheads="1"/>
            </p:cNvSpPr>
            <p:nvPr/>
          </p:nvSpPr>
          <p:spPr bwMode="auto">
            <a:xfrm>
              <a:off x="5715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5" name="Oval 644">
              <a:extLst>
                <a:ext uri="{FF2B5EF4-FFF2-40B4-BE49-F238E27FC236}">
                  <a16:creationId xmlns:a16="http://schemas.microsoft.com/office/drawing/2014/main" id="{C8FD771B-0650-7C4F-97EF-7BB0BE0012D4}"/>
                </a:ext>
              </a:extLst>
            </p:cNvPr>
            <p:cNvSpPr>
              <a:spLocks noChangeArrowheads="1"/>
            </p:cNvSpPr>
            <p:nvPr/>
          </p:nvSpPr>
          <p:spPr bwMode="auto">
            <a:xfrm>
              <a:off x="54102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6" name="Oval 645">
              <a:extLst>
                <a:ext uri="{FF2B5EF4-FFF2-40B4-BE49-F238E27FC236}">
                  <a16:creationId xmlns:a16="http://schemas.microsoft.com/office/drawing/2014/main" id="{77EFB4B0-C9F1-844B-8B81-7BCDA6856396}"/>
                </a:ext>
              </a:extLst>
            </p:cNvPr>
            <p:cNvSpPr>
              <a:spLocks noChangeArrowheads="1"/>
            </p:cNvSpPr>
            <p:nvPr/>
          </p:nvSpPr>
          <p:spPr bwMode="auto">
            <a:xfrm>
              <a:off x="55626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7" name="Oval 646">
              <a:extLst>
                <a:ext uri="{FF2B5EF4-FFF2-40B4-BE49-F238E27FC236}">
                  <a16:creationId xmlns:a16="http://schemas.microsoft.com/office/drawing/2014/main" id="{99DE070A-A2E9-774F-B729-3F1961762EC9}"/>
                </a:ext>
              </a:extLst>
            </p:cNvPr>
            <p:cNvSpPr>
              <a:spLocks noChangeArrowheads="1"/>
            </p:cNvSpPr>
            <p:nvPr/>
          </p:nvSpPr>
          <p:spPr bwMode="auto">
            <a:xfrm>
              <a:off x="56388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8" name="Oval 647">
              <a:extLst>
                <a:ext uri="{FF2B5EF4-FFF2-40B4-BE49-F238E27FC236}">
                  <a16:creationId xmlns:a16="http://schemas.microsoft.com/office/drawing/2014/main" id="{F51AD76F-0CA1-0646-98DD-42037B93F744}"/>
                </a:ext>
              </a:extLst>
            </p:cNvPr>
            <p:cNvSpPr>
              <a:spLocks noChangeArrowheads="1"/>
            </p:cNvSpPr>
            <p:nvPr/>
          </p:nvSpPr>
          <p:spPr bwMode="auto">
            <a:xfrm>
              <a:off x="5791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39" name="Oval 648">
              <a:extLst>
                <a:ext uri="{FF2B5EF4-FFF2-40B4-BE49-F238E27FC236}">
                  <a16:creationId xmlns:a16="http://schemas.microsoft.com/office/drawing/2014/main" id="{4C909857-2DF2-2C4D-9CCF-B4713648BCC7}"/>
                </a:ext>
              </a:extLst>
            </p:cNvPr>
            <p:cNvSpPr>
              <a:spLocks noChangeArrowheads="1"/>
            </p:cNvSpPr>
            <p:nvPr/>
          </p:nvSpPr>
          <p:spPr bwMode="auto">
            <a:xfrm>
              <a:off x="53340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0" name="Oval 649">
              <a:extLst>
                <a:ext uri="{FF2B5EF4-FFF2-40B4-BE49-F238E27FC236}">
                  <a16:creationId xmlns:a16="http://schemas.microsoft.com/office/drawing/2014/main" id="{7B09CC00-190E-6848-8633-FAF92E482D09}"/>
                </a:ext>
              </a:extLst>
            </p:cNvPr>
            <p:cNvSpPr>
              <a:spLocks noChangeArrowheads="1"/>
            </p:cNvSpPr>
            <p:nvPr/>
          </p:nvSpPr>
          <p:spPr bwMode="auto">
            <a:xfrm>
              <a:off x="54864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1" name="Oval 650">
              <a:extLst>
                <a:ext uri="{FF2B5EF4-FFF2-40B4-BE49-F238E27FC236}">
                  <a16:creationId xmlns:a16="http://schemas.microsoft.com/office/drawing/2014/main" id="{82C522E6-B572-AF48-A150-4323EEEA0B1C}"/>
                </a:ext>
              </a:extLst>
            </p:cNvPr>
            <p:cNvSpPr>
              <a:spLocks noChangeArrowheads="1"/>
            </p:cNvSpPr>
            <p:nvPr/>
          </p:nvSpPr>
          <p:spPr bwMode="auto">
            <a:xfrm>
              <a:off x="5562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2" name="Oval 651">
              <a:extLst>
                <a:ext uri="{FF2B5EF4-FFF2-40B4-BE49-F238E27FC236}">
                  <a16:creationId xmlns:a16="http://schemas.microsoft.com/office/drawing/2014/main" id="{D732B8A1-2311-024B-AA0D-4E30ECE42EDB}"/>
                </a:ext>
              </a:extLst>
            </p:cNvPr>
            <p:cNvSpPr>
              <a:spLocks noChangeArrowheads="1"/>
            </p:cNvSpPr>
            <p:nvPr/>
          </p:nvSpPr>
          <p:spPr bwMode="auto">
            <a:xfrm>
              <a:off x="5715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3" name="Oval 652">
              <a:extLst>
                <a:ext uri="{FF2B5EF4-FFF2-40B4-BE49-F238E27FC236}">
                  <a16:creationId xmlns:a16="http://schemas.microsoft.com/office/drawing/2014/main" id="{C87A3787-C1CF-A64B-9213-E1ED7548A28D}"/>
                </a:ext>
              </a:extLst>
            </p:cNvPr>
            <p:cNvSpPr>
              <a:spLocks noChangeArrowheads="1"/>
            </p:cNvSpPr>
            <p:nvPr/>
          </p:nvSpPr>
          <p:spPr bwMode="auto">
            <a:xfrm>
              <a:off x="58674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4" name="Oval 653">
              <a:extLst>
                <a:ext uri="{FF2B5EF4-FFF2-40B4-BE49-F238E27FC236}">
                  <a16:creationId xmlns:a16="http://schemas.microsoft.com/office/drawing/2014/main" id="{117B69D2-8F08-1D49-8FEF-3C43834DDEF3}"/>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5" name="Oval 654">
              <a:extLst>
                <a:ext uri="{FF2B5EF4-FFF2-40B4-BE49-F238E27FC236}">
                  <a16:creationId xmlns:a16="http://schemas.microsoft.com/office/drawing/2014/main" id="{8883614D-A562-9447-AF3F-EAB0B4C72F80}"/>
                </a:ext>
              </a:extLst>
            </p:cNvPr>
            <p:cNvSpPr>
              <a:spLocks noChangeArrowheads="1"/>
            </p:cNvSpPr>
            <p:nvPr/>
          </p:nvSpPr>
          <p:spPr bwMode="auto">
            <a:xfrm>
              <a:off x="53340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6" name="Oval 655">
              <a:extLst>
                <a:ext uri="{FF2B5EF4-FFF2-40B4-BE49-F238E27FC236}">
                  <a16:creationId xmlns:a16="http://schemas.microsoft.com/office/drawing/2014/main" id="{E937D73A-E93A-1B49-9D96-1E189A7A7377}"/>
                </a:ext>
              </a:extLst>
            </p:cNvPr>
            <p:cNvSpPr>
              <a:spLocks noChangeArrowheads="1"/>
            </p:cNvSpPr>
            <p:nvPr/>
          </p:nvSpPr>
          <p:spPr bwMode="auto">
            <a:xfrm>
              <a:off x="54102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7" name="Oval 656">
              <a:extLst>
                <a:ext uri="{FF2B5EF4-FFF2-40B4-BE49-F238E27FC236}">
                  <a16:creationId xmlns:a16="http://schemas.microsoft.com/office/drawing/2014/main" id="{2D9F150A-F17C-F14F-B692-4B724B53A517}"/>
                </a:ext>
              </a:extLst>
            </p:cNvPr>
            <p:cNvSpPr>
              <a:spLocks noChangeArrowheads="1"/>
            </p:cNvSpPr>
            <p:nvPr/>
          </p:nvSpPr>
          <p:spPr bwMode="auto">
            <a:xfrm>
              <a:off x="56388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8" name="Oval 657">
              <a:extLst>
                <a:ext uri="{FF2B5EF4-FFF2-40B4-BE49-F238E27FC236}">
                  <a16:creationId xmlns:a16="http://schemas.microsoft.com/office/drawing/2014/main" id="{77DA56C6-EF01-434B-9283-2F17D80FFF96}"/>
                </a:ext>
              </a:extLst>
            </p:cNvPr>
            <p:cNvSpPr>
              <a:spLocks noChangeArrowheads="1"/>
            </p:cNvSpPr>
            <p:nvPr/>
          </p:nvSpPr>
          <p:spPr bwMode="auto">
            <a:xfrm>
              <a:off x="56388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49" name="Oval 658">
              <a:extLst>
                <a:ext uri="{FF2B5EF4-FFF2-40B4-BE49-F238E27FC236}">
                  <a16:creationId xmlns:a16="http://schemas.microsoft.com/office/drawing/2014/main" id="{B21FFC14-D6E2-984D-930F-CFADB392C00D}"/>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0" name="Oval 659">
              <a:extLst>
                <a:ext uri="{FF2B5EF4-FFF2-40B4-BE49-F238E27FC236}">
                  <a16:creationId xmlns:a16="http://schemas.microsoft.com/office/drawing/2014/main" id="{C084AB26-F9B7-9540-A33E-E684D1A542E9}"/>
                </a:ext>
              </a:extLst>
            </p:cNvPr>
            <p:cNvSpPr>
              <a:spLocks noChangeArrowheads="1"/>
            </p:cNvSpPr>
            <p:nvPr/>
          </p:nvSpPr>
          <p:spPr bwMode="auto">
            <a:xfrm>
              <a:off x="53340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1" name="Oval 660">
              <a:extLst>
                <a:ext uri="{FF2B5EF4-FFF2-40B4-BE49-F238E27FC236}">
                  <a16:creationId xmlns:a16="http://schemas.microsoft.com/office/drawing/2014/main" id="{28682DFA-598A-9A4C-B320-276D2E83EB28}"/>
                </a:ext>
              </a:extLst>
            </p:cNvPr>
            <p:cNvSpPr>
              <a:spLocks noChangeArrowheads="1"/>
            </p:cNvSpPr>
            <p:nvPr/>
          </p:nvSpPr>
          <p:spPr bwMode="auto">
            <a:xfrm>
              <a:off x="58674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2" name="Oval 661">
              <a:extLst>
                <a:ext uri="{FF2B5EF4-FFF2-40B4-BE49-F238E27FC236}">
                  <a16:creationId xmlns:a16="http://schemas.microsoft.com/office/drawing/2014/main" id="{6DF670DE-73E8-AE4A-9795-D27143741167}"/>
                </a:ext>
              </a:extLst>
            </p:cNvPr>
            <p:cNvSpPr>
              <a:spLocks noChangeArrowheads="1"/>
            </p:cNvSpPr>
            <p:nvPr/>
          </p:nvSpPr>
          <p:spPr bwMode="auto">
            <a:xfrm>
              <a:off x="55626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3" name="Oval 662">
              <a:extLst>
                <a:ext uri="{FF2B5EF4-FFF2-40B4-BE49-F238E27FC236}">
                  <a16:creationId xmlns:a16="http://schemas.microsoft.com/office/drawing/2014/main" id="{1CA6DEC7-25A5-C44E-8D5F-B76A06599E21}"/>
                </a:ext>
              </a:extLst>
            </p:cNvPr>
            <p:cNvSpPr>
              <a:spLocks noChangeArrowheads="1"/>
            </p:cNvSpPr>
            <p:nvPr/>
          </p:nvSpPr>
          <p:spPr bwMode="auto">
            <a:xfrm>
              <a:off x="54102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4" name="Oval 663">
              <a:extLst>
                <a:ext uri="{FF2B5EF4-FFF2-40B4-BE49-F238E27FC236}">
                  <a16:creationId xmlns:a16="http://schemas.microsoft.com/office/drawing/2014/main" id="{0D5A1C2C-96D1-4D4A-A249-F8E2F91E8E4F}"/>
                </a:ext>
              </a:extLst>
            </p:cNvPr>
            <p:cNvSpPr>
              <a:spLocks noChangeArrowheads="1"/>
            </p:cNvSpPr>
            <p:nvPr/>
          </p:nvSpPr>
          <p:spPr bwMode="auto">
            <a:xfrm>
              <a:off x="5638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5" name="Oval 664">
              <a:extLst>
                <a:ext uri="{FF2B5EF4-FFF2-40B4-BE49-F238E27FC236}">
                  <a16:creationId xmlns:a16="http://schemas.microsoft.com/office/drawing/2014/main" id="{8470BED7-AD98-5E40-BE49-5C511DA31886}"/>
                </a:ext>
              </a:extLst>
            </p:cNvPr>
            <p:cNvSpPr>
              <a:spLocks noChangeArrowheads="1"/>
            </p:cNvSpPr>
            <p:nvPr/>
          </p:nvSpPr>
          <p:spPr bwMode="auto">
            <a:xfrm>
              <a:off x="5791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6" name="Oval 665">
              <a:extLst>
                <a:ext uri="{FF2B5EF4-FFF2-40B4-BE49-F238E27FC236}">
                  <a16:creationId xmlns:a16="http://schemas.microsoft.com/office/drawing/2014/main" id="{B2713727-7438-3A48-BCC9-151EE749A310}"/>
                </a:ext>
              </a:extLst>
            </p:cNvPr>
            <p:cNvSpPr>
              <a:spLocks noChangeArrowheads="1"/>
            </p:cNvSpPr>
            <p:nvPr/>
          </p:nvSpPr>
          <p:spPr bwMode="auto">
            <a:xfrm>
              <a:off x="57912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7" name="Oval 666">
              <a:extLst>
                <a:ext uri="{FF2B5EF4-FFF2-40B4-BE49-F238E27FC236}">
                  <a16:creationId xmlns:a16="http://schemas.microsoft.com/office/drawing/2014/main" id="{0B41FA93-6425-6140-9102-81B938ADD11D}"/>
                </a:ext>
              </a:extLst>
            </p:cNvPr>
            <p:cNvSpPr>
              <a:spLocks noChangeArrowheads="1"/>
            </p:cNvSpPr>
            <p:nvPr/>
          </p:nvSpPr>
          <p:spPr bwMode="auto">
            <a:xfrm>
              <a:off x="5486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8" name="Oval 667">
              <a:extLst>
                <a:ext uri="{FF2B5EF4-FFF2-40B4-BE49-F238E27FC236}">
                  <a16:creationId xmlns:a16="http://schemas.microsoft.com/office/drawing/2014/main" id="{15325874-3F75-CC4B-9504-2EE6BF0CE5D8}"/>
                </a:ext>
              </a:extLst>
            </p:cNvPr>
            <p:cNvSpPr>
              <a:spLocks noChangeArrowheads="1"/>
            </p:cNvSpPr>
            <p:nvPr/>
          </p:nvSpPr>
          <p:spPr bwMode="auto">
            <a:xfrm>
              <a:off x="58674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59" name="Oval 668">
              <a:extLst>
                <a:ext uri="{FF2B5EF4-FFF2-40B4-BE49-F238E27FC236}">
                  <a16:creationId xmlns:a16="http://schemas.microsoft.com/office/drawing/2014/main" id="{A6D120CE-7FDF-BC4B-A42C-C28FACA1675E}"/>
                </a:ext>
              </a:extLst>
            </p:cNvPr>
            <p:cNvSpPr>
              <a:spLocks noChangeArrowheads="1"/>
            </p:cNvSpPr>
            <p:nvPr/>
          </p:nvSpPr>
          <p:spPr bwMode="auto">
            <a:xfrm>
              <a:off x="56388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0" name="Oval 669">
              <a:extLst>
                <a:ext uri="{FF2B5EF4-FFF2-40B4-BE49-F238E27FC236}">
                  <a16:creationId xmlns:a16="http://schemas.microsoft.com/office/drawing/2014/main" id="{08A7BC73-1794-DF4D-B93B-D6561C9EDCD2}"/>
                </a:ext>
              </a:extLst>
            </p:cNvPr>
            <p:cNvSpPr>
              <a:spLocks noChangeArrowheads="1"/>
            </p:cNvSpPr>
            <p:nvPr/>
          </p:nvSpPr>
          <p:spPr bwMode="auto">
            <a:xfrm>
              <a:off x="57150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1" name="Oval 670">
              <a:extLst>
                <a:ext uri="{FF2B5EF4-FFF2-40B4-BE49-F238E27FC236}">
                  <a16:creationId xmlns:a16="http://schemas.microsoft.com/office/drawing/2014/main" id="{03AE2A6B-4579-3144-AB0D-9936E31F6D03}"/>
                </a:ext>
              </a:extLst>
            </p:cNvPr>
            <p:cNvSpPr>
              <a:spLocks noChangeArrowheads="1"/>
            </p:cNvSpPr>
            <p:nvPr/>
          </p:nvSpPr>
          <p:spPr bwMode="auto">
            <a:xfrm>
              <a:off x="57150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2" name="Oval 671">
              <a:extLst>
                <a:ext uri="{FF2B5EF4-FFF2-40B4-BE49-F238E27FC236}">
                  <a16:creationId xmlns:a16="http://schemas.microsoft.com/office/drawing/2014/main" id="{E2484C11-A3B5-0442-B6EA-890C62BDAE3F}"/>
                </a:ext>
              </a:extLst>
            </p:cNvPr>
            <p:cNvSpPr>
              <a:spLocks noChangeArrowheads="1"/>
            </p:cNvSpPr>
            <p:nvPr/>
          </p:nvSpPr>
          <p:spPr bwMode="auto">
            <a:xfrm>
              <a:off x="5867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3" name="Oval 672">
              <a:extLst>
                <a:ext uri="{FF2B5EF4-FFF2-40B4-BE49-F238E27FC236}">
                  <a16:creationId xmlns:a16="http://schemas.microsoft.com/office/drawing/2014/main" id="{01C6DB69-DF8A-CB41-BD36-FB8326937A39}"/>
                </a:ext>
              </a:extLst>
            </p:cNvPr>
            <p:cNvSpPr>
              <a:spLocks noChangeArrowheads="1"/>
            </p:cNvSpPr>
            <p:nvPr/>
          </p:nvSpPr>
          <p:spPr bwMode="auto">
            <a:xfrm>
              <a:off x="5562600" y="3962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4" name="Oval 673">
              <a:extLst>
                <a:ext uri="{FF2B5EF4-FFF2-40B4-BE49-F238E27FC236}">
                  <a16:creationId xmlns:a16="http://schemas.microsoft.com/office/drawing/2014/main" id="{ADBBD529-8F06-D342-9047-616507C1B6B2}"/>
                </a:ext>
              </a:extLst>
            </p:cNvPr>
            <p:cNvSpPr>
              <a:spLocks noChangeArrowheads="1"/>
            </p:cNvSpPr>
            <p:nvPr/>
          </p:nvSpPr>
          <p:spPr bwMode="auto">
            <a:xfrm>
              <a:off x="54102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5" name="Oval 674">
              <a:extLst>
                <a:ext uri="{FF2B5EF4-FFF2-40B4-BE49-F238E27FC236}">
                  <a16:creationId xmlns:a16="http://schemas.microsoft.com/office/drawing/2014/main" id="{8BBD9F6E-1627-5646-A2FF-DCB3271FAD82}"/>
                </a:ext>
              </a:extLst>
            </p:cNvPr>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6" name="Oval 675">
              <a:extLst>
                <a:ext uri="{FF2B5EF4-FFF2-40B4-BE49-F238E27FC236}">
                  <a16:creationId xmlns:a16="http://schemas.microsoft.com/office/drawing/2014/main" id="{ADF49068-AF30-784F-ABE1-6888F7E6D3A1}"/>
                </a:ext>
              </a:extLst>
            </p:cNvPr>
            <p:cNvSpPr>
              <a:spLocks noChangeArrowheads="1"/>
            </p:cNvSpPr>
            <p:nvPr/>
          </p:nvSpPr>
          <p:spPr bwMode="auto">
            <a:xfrm>
              <a:off x="5562600" y="4572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7" name="Oval 676">
              <a:extLst>
                <a:ext uri="{FF2B5EF4-FFF2-40B4-BE49-F238E27FC236}">
                  <a16:creationId xmlns:a16="http://schemas.microsoft.com/office/drawing/2014/main" id="{5C46511D-2C8B-F141-810B-503EE8AC943B}"/>
                </a:ext>
              </a:extLst>
            </p:cNvPr>
            <p:cNvSpPr>
              <a:spLocks noChangeArrowheads="1"/>
            </p:cNvSpPr>
            <p:nvPr/>
          </p:nvSpPr>
          <p:spPr bwMode="auto">
            <a:xfrm>
              <a:off x="55626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8" name="Oval 677">
              <a:extLst>
                <a:ext uri="{FF2B5EF4-FFF2-40B4-BE49-F238E27FC236}">
                  <a16:creationId xmlns:a16="http://schemas.microsoft.com/office/drawing/2014/main" id="{D1812A63-F127-6040-8665-C4FBF7111B00}"/>
                </a:ext>
              </a:extLst>
            </p:cNvPr>
            <p:cNvSpPr>
              <a:spLocks noChangeArrowheads="1"/>
            </p:cNvSpPr>
            <p:nvPr/>
          </p:nvSpPr>
          <p:spPr bwMode="auto">
            <a:xfrm>
              <a:off x="52578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69" name="Oval 678">
              <a:extLst>
                <a:ext uri="{FF2B5EF4-FFF2-40B4-BE49-F238E27FC236}">
                  <a16:creationId xmlns:a16="http://schemas.microsoft.com/office/drawing/2014/main" id="{CB17396D-2D3A-A44C-8418-ADB948CB996B}"/>
                </a:ext>
              </a:extLst>
            </p:cNvPr>
            <p:cNvSpPr>
              <a:spLocks noChangeArrowheads="1"/>
            </p:cNvSpPr>
            <p:nvPr/>
          </p:nvSpPr>
          <p:spPr bwMode="auto">
            <a:xfrm>
              <a:off x="57150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0" name="Oval 679">
              <a:extLst>
                <a:ext uri="{FF2B5EF4-FFF2-40B4-BE49-F238E27FC236}">
                  <a16:creationId xmlns:a16="http://schemas.microsoft.com/office/drawing/2014/main" id="{96FDDAE3-F053-A946-B2C5-B614DF34457D}"/>
                </a:ext>
              </a:extLst>
            </p:cNvPr>
            <p:cNvSpPr>
              <a:spLocks noChangeArrowheads="1"/>
            </p:cNvSpPr>
            <p:nvPr/>
          </p:nvSpPr>
          <p:spPr bwMode="auto">
            <a:xfrm>
              <a:off x="54864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1" name="Oval 680">
              <a:extLst>
                <a:ext uri="{FF2B5EF4-FFF2-40B4-BE49-F238E27FC236}">
                  <a16:creationId xmlns:a16="http://schemas.microsoft.com/office/drawing/2014/main" id="{594938D2-5FFA-EB47-AE29-59987F629F4A}"/>
                </a:ext>
              </a:extLst>
            </p:cNvPr>
            <p:cNvSpPr>
              <a:spLocks noChangeArrowheads="1"/>
            </p:cNvSpPr>
            <p:nvPr/>
          </p:nvSpPr>
          <p:spPr bwMode="auto">
            <a:xfrm>
              <a:off x="56388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2" name="Oval 681">
              <a:extLst>
                <a:ext uri="{FF2B5EF4-FFF2-40B4-BE49-F238E27FC236}">
                  <a16:creationId xmlns:a16="http://schemas.microsoft.com/office/drawing/2014/main" id="{D3A03BBF-ACD0-9344-91EC-C96D8E7B562A}"/>
                </a:ext>
              </a:extLst>
            </p:cNvPr>
            <p:cNvSpPr>
              <a:spLocks noChangeArrowheads="1"/>
            </p:cNvSpPr>
            <p:nvPr/>
          </p:nvSpPr>
          <p:spPr bwMode="auto">
            <a:xfrm>
              <a:off x="5638800" y="4267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3" name="Oval 682">
              <a:extLst>
                <a:ext uri="{FF2B5EF4-FFF2-40B4-BE49-F238E27FC236}">
                  <a16:creationId xmlns:a16="http://schemas.microsoft.com/office/drawing/2014/main" id="{3C17ECB1-7C91-C04A-85AF-163B01A0CA8C}"/>
                </a:ext>
              </a:extLst>
            </p:cNvPr>
            <p:cNvSpPr>
              <a:spLocks noChangeArrowheads="1"/>
            </p:cNvSpPr>
            <p:nvPr/>
          </p:nvSpPr>
          <p:spPr bwMode="auto">
            <a:xfrm>
              <a:off x="5715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4" name="Oval 683">
              <a:extLst>
                <a:ext uri="{FF2B5EF4-FFF2-40B4-BE49-F238E27FC236}">
                  <a16:creationId xmlns:a16="http://schemas.microsoft.com/office/drawing/2014/main" id="{D5BE1FF7-E637-FF44-BA9C-B55387C637B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5" name="Oval 684">
              <a:extLst>
                <a:ext uri="{FF2B5EF4-FFF2-40B4-BE49-F238E27FC236}">
                  <a16:creationId xmlns:a16="http://schemas.microsoft.com/office/drawing/2014/main" id="{892F0F13-C016-B64F-9E4F-BEAE38C573E9}"/>
                </a:ext>
              </a:extLst>
            </p:cNvPr>
            <p:cNvSpPr>
              <a:spLocks noChangeArrowheads="1"/>
            </p:cNvSpPr>
            <p:nvPr/>
          </p:nvSpPr>
          <p:spPr bwMode="auto">
            <a:xfrm>
              <a:off x="59436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6" name="Oval 685">
              <a:extLst>
                <a:ext uri="{FF2B5EF4-FFF2-40B4-BE49-F238E27FC236}">
                  <a16:creationId xmlns:a16="http://schemas.microsoft.com/office/drawing/2014/main" id="{82A05340-1C72-334C-A560-1B1CBEB53A73}"/>
                </a:ext>
              </a:extLst>
            </p:cNvPr>
            <p:cNvSpPr>
              <a:spLocks noChangeArrowheads="1"/>
            </p:cNvSpPr>
            <p:nvPr/>
          </p:nvSpPr>
          <p:spPr bwMode="auto">
            <a:xfrm>
              <a:off x="56388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7" name="Oval 686">
              <a:extLst>
                <a:ext uri="{FF2B5EF4-FFF2-40B4-BE49-F238E27FC236}">
                  <a16:creationId xmlns:a16="http://schemas.microsoft.com/office/drawing/2014/main" id="{679BA6B3-4643-5D49-8446-16CCC25BF1DC}"/>
                </a:ext>
              </a:extLst>
            </p:cNvPr>
            <p:cNvSpPr>
              <a:spLocks noChangeArrowheads="1"/>
            </p:cNvSpPr>
            <p:nvPr/>
          </p:nvSpPr>
          <p:spPr bwMode="auto">
            <a:xfrm>
              <a:off x="58674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8" name="Oval 687">
              <a:extLst>
                <a:ext uri="{FF2B5EF4-FFF2-40B4-BE49-F238E27FC236}">
                  <a16:creationId xmlns:a16="http://schemas.microsoft.com/office/drawing/2014/main" id="{95735DD6-81B8-A24C-B6E2-6702B668B241}"/>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79" name="Oval 688">
              <a:extLst>
                <a:ext uri="{FF2B5EF4-FFF2-40B4-BE49-F238E27FC236}">
                  <a16:creationId xmlns:a16="http://schemas.microsoft.com/office/drawing/2014/main" id="{56D176F6-0419-D149-B85B-250396902A90}"/>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0" name="Oval 689">
              <a:extLst>
                <a:ext uri="{FF2B5EF4-FFF2-40B4-BE49-F238E27FC236}">
                  <a16:creationId xmlns:a16="http://schemas.microsoft.com/office/drawing/2014/main" id="{6FE42C1B-0D4A-0E44-AC86-CF5572CC09A3}"/>
                </a:ext>
              </a:extLst>
            </p:cNvPr>
            <p:cNvSpPr>
              <a:spLocks noChangeArrowheads="1"/>
            </p:cNvSpPr>
            <p:nvPr/>
          </p:nvSpPr>
          <p:spPr bwMode="auto">
            <a:xfrm>
              <a:off x="5486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1" name="Oval 690">
              <a:extLst>
                <a:ext uri="{FF2B5EF4-FFF2-40B4-BE49-F238E27FC236}">
                  <a16:creationId xmlns:a16="http://schemas.microsoft.com/office/drawing/2014/main" id="{D9886448-D816-E741-A032-06728B1EF8FD}"/>
                </a:ext>
              </a:extLst>
            </p:cNvPr>
            <p:cNvSpPr>
              <a:spLocks noChangeArrowheads="1"/>
            </p:cNvSpPr>
            <p:nvPr/>
          </p:nvSpPr>
          <p:spPr bwMode="auto">
            <a:xfrm>
              <a:off x="5791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2" name="Oval 691">
              <a:extLst>
                <a:ext uri="{FF2B5EF4-FFF2-40B4-BE49-F238E27FC236}">
                  <a16:creationId xmlns:a16="http://schemas.microsoft.com/office/drawing/2014/main" id="{1BBF57A7-8BED-9B46-8409-2A5899F57BC5}"/>
                </a:ext>
              </a:extLst>
            </p:cNvPr>
            <p:cNvSpPr>
              <a:spLocks noChangeArrowheads="1"/>
            </p:cNvSpPr>
            <p:nvPr/>
          </p:nvSpPr>
          <p:spPr bwMode="auto">
            <a:xfrm>
              <a:off x="5562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3" name="Oval 692">
              <a:extLst>
                <a:ext uri="{FF2B5EF4-FFF2-40B4-BE49-F238E27FC236}">
                  <a16:creationId xmlns:a16="http://schemas.microsoft.com/office/drawing/2014/main" id="{488C2E02-60E4-4E42-A5DA-DBFD12B20E12}"/>
                </a:ext>
              </a:extLst>
            </p:cNvPr>
            <p:cNvSpPr>
              <a:spLocks noChangeArrowheads="1"/>
            </p:cNvSpPr>
            <p:nvPr/>
          </p:nvSpPr>
          <p:spPr bwMode="auto">
            <a:xfrm>
              <a:off x="5943600" y="5105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4" name="Oval 693">
              <a:extLst>
                <a:ext uri="{FF2B5EF4-FFF2-40B4-BE49-F238E27FC236}">
                  <a16:creationId xmlns:a16="http://schemas.microsoft.com/office/drawing/2014/main" id="{5A13ED04-02C9-2E41-8DD8-9620967CFCAA}"/>
                </a:ext>
              </a:extLst>
            </p:cNvPr>
            <p:cNvSpPr>
              <a:spLocks noChangeArrowheads="1"/>
            </p:cNvSpPr>
            <p:nvPr/>
          </p:nvSpPr>
          <p:spPr bwMode="auto">
            <a:xfrm>
              <a:off x="5867400" y="4876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5" name="Oval 694">
              <a:extLst>
                <a:ext uri="{FF2B5EF4-FFF2-40B4-BE49-F238E27FC236}">
                  <a16:creationId xmlns:a16="http://schemas.microsoft.com/office/drawing/2014/main" id="{441069DF-F4AB-C54E-93A8-31D7496674B6}"/>
                </a:ext>
              </a:extLst>
            </p:cNvPr>
            <p:cNvSpPr>
              <a:spLocks noChangeArrowheads="1"/>
            </p:cNvSpPr>
            <p:nvPr/>
          </p:nvSpPr>
          <p:spPr bwMode="auto">
            <a:xfrm>
              <a:off x="5562600" y="4953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6" name="Oval 695">
              <a:extLst>
                <a:ext uri="{FF2B5EF4-FFF2-40B4-BE49-F238E27FC236}">
                  <a16:creationId xmlns:a16="http://schemas.microsoft.com/office/drawing/2014/main" id="{B86B60B9-4AFC-CB45-BF16-B3B76A950053}"/>
                </a:ext>
              </a:extLst>
            </p:cNvPr>
            <p:cNvSpPr>
              <a:spLocks noChangeArrowheads="1"/>
            </p:cNvSpPr>
            <p:nvPr/>
          </p:nvSpPr>
          <p:spPr bwMode="auto">
            <a:xfrm>
              <a:off x="57150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7" name="Oval 696">
              <a:extLst>
                <a:ext uri="{FF2B5EF4-FFF2-40B4-BE49-F238E27FC236}">
                  <a16:creationId xmlns:a16="http://schemas.microsoft.com/office/drawing/2014/main" id="{ACE5D64C-55B1-FE4A-BA06-4FDD99D93685}"/>
                </a:ext>
              </a:extLst>
            </p:cNvPr>
            <p:cNvSpPr>
              <a:spLocks noChangeArrowheads="1"/>
            </p:cNvSpPr>
            <p:nvPr/>
          </p:nvSpPr>
          <p:spPr bwMode="auto">
            <a:xfrm>
              <a:off x="57912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8" name="Oval 697">
              <a:extLst>
                <a:ext uri="{FF2B5EF4-FFF2-40B4-BE49-F238E27FC236}">
                  <a16:creationId xmlns:a16="http://schemas.microsoft.com/office/drawing/2014/main" id="{16B31644-B695-CF42-A24B-92FB91647428}"/>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89" name="Oval 698">
              <a:extLst>
                <a:ext uri="{FF2B5EF4-FFF2-40B4-BE49-F238E27FC236}">
                  <a16:creationId xmlns:a16="http://schemas.microsoft.com/office/drawing/2014/main" id="{9BC4E45B-7328-FA49-BCCA-13654BC7C016}"/>
                </a:ext>
              </a:extLst>
            </p:cNvPr>
            <p:cNvSpPr>
              <a:spLocks noChangeArrowheads="1"/>
            </p:cNvSpPr>
            <p:nvPr/>
          </p:nvSpPr>
          <p:spPr bwMode="auto">
            <a:xfrm>
              <a:off x="5486400" y="4800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0" name="Oval 699">
              <a:extLst>
                <a:ext uri="{FF2B5EF4-FFF2-40B4-BE49-F238E27FC236}">
                  <a16:creationId xmlns:a16="http://schemas.microsoft.com/office/drawing/2014/main" id="{E4AA4FFF-D3F2-B24F-BF81-A51859FA2177}"/>
                </a:ext>
              </a:extLst>
            </p:cNvPr>
            <p:cNvSpPr>
              <a:spLocks noChangeArrowheads="1"/>
            </p:cNvSpPr>
            <p:nvPr/>
          </p:nvSpPr>
          <p:spPr bwMode="auto">
            <a:xfrm>
              <a:off x="5638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1" name="Oval 700">
              <a:extLst>
                <a:ext uri="{FF2B5EF4-FFF2-40B4-BE49-F238E27FC236}">
                  <a16:creationId xmlns:a16="http://schemas.microsoft.com/office/drawing/2014/main" id="{39D96236-067D-8440-A5B8-22AA6F9A42F4}"/>
                </a:ext>
              </a:extLst>
            </p:cNvPr>
            <p:cNvSpPr>
              <a:spLocks noChangeArrowheads="1"/>
            </p:cNvSpPr>
            <p:nvPr/>
          </p:nvSpPr>
          <p:spPr bwMode="auto">
            <a:xfrm>
              <a:off x="5715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2" name="Oval 701">
              <a:extLst>
                <a:ext uri="{FF2B5EF4-FFF2-40B4-BE49-F238E27FC236}">
                  <a16:creationId xmlns:a16="http://schemas.microsoft.com/office/drawing/2014/main" id="{67B3C323-BAB5-7A4F-82A1-31FC3E25CBF6}"/>
                </a:ext>
              </a:extLst>
            </p:cNvPr>
            <p:cNvSpPr>
              <a:spLocks noChangeArrowheads="1"/>
            </p:cNvSpPr>
            <p:nvPr/>
          </p:nvSpPr>
          <p:spPr bwMode="auto">
            <a:xfrm>
              <a:off x="58674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3" name="Oval 702">
              <a:extLst>
                <a:ext uri="{FF2B5EF4-FFF2-40B4-BE49-F238E27FC236}">
                  <a16:creationId xmlns:a16="http://schemas.microsoft.com/office/drawing/2014/main" id="{FC3DD12E-F308-EB4A-BB84-419B102BCBE9}"/>
                </a:ext>
              </a:extLst>
            </p:cNvPr>
            <p:cNvSpPr>
              <a:spLocks noChangeArrowheads="1"/>
            </p:cNvSpPr>
            <p:nvPr/>
          </p:nvSpPr>
          <p:spPr bwMode="auto">
            <a:xfrm>
              <a:off x="6096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4" name="Oval 703">
              <a:extLst>
                <a:ext uri="{FF2B5EF4-FFF2-40B4-BE49-F238E27FC236}">
                  <a16:creationId xmlns:a16="http://schemas.microsoft.com/office/drawing/2014/main" id="{B53BC798-E3A9-DA4E-945D-0D8AA24EC301}"/>
                </a:ext>
              </a:extLst>
            </p:cNvPr>
            <p:cNvSpPr>
              <a:spLocks noChangeArrowheads="1"/>
            </p:cNvSpPr>
            <p:nvPr/>
          </p:nvSpPr>
          <p:spPr bwMode="auto">
            <a:xfrm>
              <a:off x="59436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5" name="Oval 704">
              <a:extLst>
                <a:ext uri="{FF2B5EF4-FFF2-40B4-BE49-F238E27FC236}">
                  <a16:creationId xmlns:a16="http://schemas.microsoft.com/office/drawing/2014/main" id="{699A6C9D-253C-5546-8D28-C88800AC8646}"/>
                </a:ext>
              </a:extLst>
            </p:cNvPr>
            <p:cNvSpPr>
              <a:spLocks noChangeArrowheads="1"/>
            </p:cNvSpPr>
            <p:nvPr/>
          </p:nvSpPr>
          <p:spPr bwMode="auto">
            <a:xfrm>
              <a:off x="5486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6" name="Oval 705">
              <a:extLst>
                <a:ext uri="{FF2B5EF4-FFF2-40B4-BE49-F238E27FC236}">
                  <a16:creationId xmlns:a16="http://schemas.microsoft.com/office/drawing/2014/main" id="{9BEC92BC-28ED-0040-865F-B977FBD65584}"/>
                </a:ext>
              </a:extLst>
            </p:cNvPr>
            <p:cNvSpPr>
              <a:spLocks noChangeArrowheads="1"/>
            </p:cNvSpPr>
            <p:nvPr/>
          </p:nvSpPr>
          <p:spPr bwMode="auto">
            <a:xfrm>
              <a:off x="55626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7" name="Oval 706">
              <a:extLst>
                <a:ext uri="{FF2B5EF4-FFF2-40B4-BE49-F238E27FC236}">
                  <a16:creationId xmlns:a16="http://schemas.microsoft.com/office/drawing/2014/main" id="{6A63B2D9-20D5-8146-B55E-E79296A732FD}"/>
                </a:ext>
              </a:extLst>
            </p:cNvPr>
            <p:cNvSpPr>
              <a:spLocks noChangeArrowheads="1"/>
            </p:cNvSpPr>
            <p:nvPr/>
          </p:nvSpPr>
          <p:spPr bwMode="auto">
            <a:xfrm>
              <a:off x="5791200" y="5029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8" name="Oval 707">
              <a:extLst>
                <a:ext uri="{FF2B5EF4-FFF2-40B4-BE49-F238E27FC236}">
                  <a16:creationId xmlns:a16="http://schemas.microsoft.com/office/drawing/2014/main" id="{4E6DFD96-0E98-5949-BBFD-F30944435127}"/>
                </a:ext>
              </a:extLst>
            </p:cNvPr>
            <p:cNvSpPr>
              <a:spLocks noChangeArrowheads="1"/>
            </p:cNvSpPr>
            <p:nvPr/>
          </p:nvSpPr>
          <p:spPr bwMode="auto">
            <a:xfrm>
              <a:off x="57912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299" name="Oval 708">
              <a:extLst>
                <a:ext uri="{FF2B5EF4-FFF2-40B4-BE49-F238E27FC236}">
                  <a16:creationId xmlns:a16="http://schemas.microsoft.com/office/drawing/2014/main" id="{8FB1441F-72C8-844C-A410-A794F513ABD2}"/>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0" name="Oval 709">
              <a:extLst>
                <a:ext uri="{FF2B5EF4-FFF2-40B4-BE49-F238E27FC236}">
                  <a16:creationId xmlns:a16="http://schemas.microsoft.com/office/drawing/2014/main" id="{F343A51A-60C8-8E41-8F8C-4686B417E5B8}"/>
                </a:ext>
              </a:extLst>
            </p:cNvPr>
            <p:cNvSpPr>
              <a:spLocks noChangeArrowheads="1"/>
            </p:cNvSpPr>
            <p:nvPr/>
          </p:nvSpPr>
          <p:spPr bwMode="auto">
            <a:xfrm>
              <a:off x="5486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1" name="Oval 710">
              <a:extLst>
                <a:ext uri="{FF2B5EF4-FFF2-40B4-BE49-F238E27FC236}">
                  <a16:creationId xmlns:a16="http://schemas.microsoft.com/office/drawing/2014/main" id="{C4515DA2-2466-3945-8109-838AA5A09AB7}"/>
                </a:ext>
              </a:extLst>
            </p:cNvPr>
            <p:cNvSpPr>
              <a:spLocks noChangeArrowheads="1"/>
            </p:cNvSpPr>
            <p:nvPr/>
          </p:nvSpPr>
          <p:spPr bwMode="auto">
            <a:xfrm>
              <a:off x="60198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2" name="Oval 711">
              <a:extLst>
                <a:ext uri="{FF2B5EF4-FFF2-40B4-BE49-F238E27FC236}">
                  <a16:creationId xmlns:a16="http://schemas.microsoft.com/office/drawing/2014/main" id="{E4597E5F-0B49-8E42-A7E3-4744DAA87041}"/>
                </a:ext>
              </a:extLst>
            </p:cNvPr>
            <p:cNvSpPr>
              <a:spLocks noChangeArrowheads="1"/>
            </p:cNvSpPr>
            <p:nvPr/>
          </p:nvSpPr>
          <p:spPr bwMode="auto">
            <a:xfrm>
              <a:off x="5715000" y="5334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3" name="Oval 712">
              <a:extLst>
                <a:ext uri="{FF2B5EF4-FFF2-40B4-BE49-F238E27FC236}">
                  <a16:creationId xmlns:a16="http://schemas.microsoft.com/office/drawing/2014/main" id="{3741EEDE-5EFB-C94B-B1BC-801309152854}"/>
                </a:ext>
              </a:extLst>
            </p:cNvPr>
            <p:cNvSpPr>
              <a:spLocks noChangeArrowheads="1"/>
            </p:cNvSpPr>
            <p:nvPr/>
          </p:nvSpPr>
          <p:spPr bwMode="auto">
            <a:xfrm>
              <a:off x="5562600" y="5105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4" name="Oval 713">
              <a:extLst>
                <a:ext uri="{FF2B5EF4-FFF2-40B4-BE49-F238E27FC236}">
                  <a16:creationId xmlns:a16="http://schemas.microsoft.com/office/drawing/2014/main" id="{483DA3F1-442E-9642-9FA0-DA9EC49CA39B}"/>
                </a:ext>
              </a:extLst>
            </p:cNvPr>
            <p:cNvSpPr>
              <a:spLocks noChangeArrowheads="1"/>
            </p:cNvSpPr>
            <p:nvPr/>
          </p:nvSpPr>
          <p:spPr bwMode="auto">
            <a:xfrm>
              <a:off x="57912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5" name="Oval 714">
              <a:extLst>
                <a:ext uri="{FF2B5EF4-FFF2-40B4-BE49-F238E27FC236}">
                  <a16:creationId xmlns:a16="http://schemas.microsoft.com/office/drawing/2014/main" id="{C93F9EFC-257B-4147-9B50-C0C9ABF2F595}"/>
                </a:ext>
              </a:extLst>
            </p:cNvPr>
            <p:cNvSpPr>
              <a:spLocks noChangeArrowheads="1"/>
            </p:cNvSpPr>
            <p:nvPr/>
          </p:nvSpPr>
          <p:spPr bwMode="auto">
            <a:xfrm>
              <a:off x="55626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6" name="Oval 715">
              <a:extLst>
                <a:ext uri="{FF2B5EF4-FFF2-40B4-BE49-F238E27FC236}">
                  <a16:creationId xmlns:a16="http://schemas.microsoft.com/office/drawing/2014/main" id="{ACACB124-DDA3-114D-A077-91FC88092020}"/>
                </a:ext>
              </a:extLst>
            </p:cNvPr>
            <p:cNvSpPr>
              <a:spLocks noChangeArrowheads="1"/>
            </p:cNvSpPr>
            <p:nvPr/>
          </p:nvSpPr>
          <p:spPr bwMode="auto">
            <a:xfrm>
              <a:off x="59436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7" name="Oval 716">
              <a:extLst>
                <a:ext uri="{FF2B5EF4-FFF2-40B4-BE49-F238E27FC236}">
                  <a16:creationId xmlns:a16="http://schemas.microsoft.com/office/drawing/2014/main" id="{86A8B864-4F2F-FC4D-82D9-E787DDCD5E3C}"/>
                </a:ext>
              </a:extLst>
            </p:cNvPr>
            <p:cNvSpPr>
              <a:spLocks noChangeArrowheads="1"/>
            </p:cNvSpPr>
            <p:nvPr/>
          </p:nvSpPr>
          <p:spPr bwMode="auto">
            <a:xfrm>
              <a:off x="5638800" y="4419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8" name="Oval 717">
              <a:extLst>
                <a:ext uri="{FF2B5EF4-FFF2-40B4-BE49-F238E27FC236}">
                  <a16:creationId xmlns:a16="http://schemas.microsoft.com/office/drawing/2014/main" id="{7068BEFD-942E-274E-93B4-F2C2A2F1E64F}"/>
                </a:ext>
              </a:extLst>
            </p:cNvPr>
            <p:cNvSpPr>
              <a:spLocks noChangeArrowheads="1"/>
            </p:cNvSpPr>
            <p:nvPr/>
          </p:nvSpPr>
          <p:spPr bwMode="auto">
            <a:xfrm>
              <a:off x="6019800" y="4800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09" name="Oval 718">
              <a:extLst>
                <a:ext uri="{FF2B5EF4-FFF2-40B4-BE49-F238E27FC236}">
                  <a16:creationId xmlns:a16="http://schemas.microsoft.com/office/drawing/2014/main" id="{1EDE21D9-09F4-4C45-9E3E-A6734AF23E5D}"/>
                </a:ext>
              </a:extLst>
            </p:cNvPr>
            <p:cNvSpPr>
              <a:spLocks noChangeArrowheads="1"/>
            </p:cNvSpPr>
            <p:nvPr/>
          </p:nvSpPr>
          <p:spPr bwMode="auto">
            <a:xfrm>
              <a:off x="5791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0" name="Oval 719">
              <a:extLst>
                <a:ext uri="{FF2B5EF4-FFF2-40B4-BE49-F238E27FC236}">
                  <a16:creationId xmlns:a16="http://schemas.microsoft.com/office/drawing/2014/main" id="{4008BB96-099A-9444-929A-7C6CD68BAE91}"/>
                </a:ext>
              </a:extLst>
            </p:cNvPr>
            <p:cNvSpPr>
              <a:spLocks noChangeArrowheads="1"/>
            </p:cNvSpPr>
            <p:nvPr/>
          </p:nvSpPr>
          <p:spPr bwMode="auto">
            <a:xfrm>
              <a:off x="5867400" y="4038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1" name="Oval 720">
              <a:extLst>
                <a:ext uri="{FF2B5EF4-FFF2-40B4-BE49-F238E27FC236}">
                  <a16:creationId xmlns:a16="http://schemas.microsoft.com/office/drawing/2014/main" id="{CACA5A66-4076-4D45-8810-F53AFB7FA944}"/>
                </a:ext>
              </a:extLst>
            </p:cNvPr>
            <p:cNvSpPr>
              <a:spLocks noChangeArrowheads="1"/>
            </p:cNvSpPr>
            <p:nvPr/>
          </p:nvSpPr>
          <p:spPr bwMode="auto">
            <a:xfrm>
              <a:off x="6019800" y="4343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2" name="Oval 721">
              <a:extLst>
                <a:ext uri="{FF2B5EF4-FFF2-40B4-BE49-F238E27FC236}">
                  <a16:creationId xmlns:a16="http://schemas.microsoft.com/office/drawing/2014/main" id="{12DE4493-C105-8441-95C8-2C20EC801BBC}"/>
                </a:ext>
              </a:extLst>
            </p:cNvPr>
            <p:cNvSpPr>
              <a:spLocks noChangeArrowheads="1"/>
            </p:cNvSpPr>
            <p:nvPr/>
          </p:nvSpPr>
          <p:spPr bwMode="auto">
            <a:xfrm>
              <a:off x="60198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3" name="Oval 722">
              <a:extLst>
                <a:ext uri="{FF2B5EF4-FFF2-40B4-BE49-F238E27FC236}">
                  <a16:creationId xmlns:a16="http://schemas.microsoft.com/office/drawing/2014/main" id="{24112BD0-B381-9043-8664-94695EB429F8}"/>
                </a:ext>
              </a:extLst>
            </p:cNvPr>
            <p:cNvSpPr>
              <a:spLocks noChangeArrowheads="1"/>
            </p:cNvSpPr>
            <p:nvPr/>
          </p:nvSpPr>
          <p:spPr bwMode="auto">
            <a:xfrm>
              <a:off x="57150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4" name="Oval 723">
              <a:extLst>
                <a:ext uri="{FF2B5EF4-FFF2-40B4-BE49-F238E27FC236}">
                  <a16:creationId xmlns:a16="http://schemas.microsoft.com/office/drawing/2014/main" id="{A51D6378-DDD6-2646-9019-085A3B01BE30}"/>
                </a:ext>
              </a:extLst>
            </p:cNvPr>
            <p:cNvSpPr>
              <a:spLocks noChangeArrowheads="1"/>
            </p:cNvSpPr>
            <p:nvPr/>
          </p:nvSpPr>
          <p:spPr bwMode="auto">
            <a:xfrm>
              <a:off x="55626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5" name="Oval 724">
              <a:extLst>
                <a:ext uri="{FF2B5EF4-FFF2-40B4-BE49-F238E27FC236}">
                  <a16:creationId xmlns:a16="http://schemas.microsoft.com/office/drawing/2014/main" id="{830BFB34-CC7D-0243-A1C6-977FB03FF6F5}"/>
                </a:ext>
              </a:extLst>
            </p:cNvPr>
            <p:cNvSpPr>
              <a:spLocks noChangeArrowheads="1"/>
            </p:cNvSpPr>
            <p:nvPr/>
          </p:nvSpPr>
          <p:spPr bwMode="auto">
            <a:xfrm>
              <a:off x="58674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6" name="Oval 725">
              <a:extLst>
                <a:ext uri="{FF2B5EF4-FFF2-40B4-BE49-F238E27FC236}">
                  <a16:creationId xmlns:a16="http://schemas.microsoft.com/office/drawing/2014/main" id="{CF3ABD9A-5259-9D48-AEC9-266CDDEF843A}"/>
                </a:ext>
              </a:extLst>
            </p:cNvPr>
            <p:cNvSpPr>
              <a:spLocks noChangeArrowheads="1"/>
            </p:cNvSpPr>
            <p:nvPr/>
          </p:nvSpPr>
          <p:spPr bwMode="auto">
            <a:xfrm>
              <a:off x="57150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7" name="Oval 726">
              <a:extLst>
                <a:ext uri="{FF2B5EF4-FFF2-40B4-BE49-F238E27FC236}">
                  <a16:creationId xmlns:a16="http://schemas.microsoft.com/office/drawing/2014/main" id="{BB4542EF-4C9A-CE40-A6AE-C827A3BD66A5}"/>
                </a:ext>
              </a:extLst>
            </p:cNvPr>
            <p:cNvSpPr>
              <a:spLocks noChangeArrowheads="1"/>
            </p:cNvSpPr>
            <p:nvPr/>
          </p:nvSpPr>
          <p:spPr bwMode="auto">
            <a:xfrm>
              <a:off x="59436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8" name="Oval 727">
              <a:extLst>
                <a:ext uri="{FF2B5EF4-FFF2-40B4-BE49-F238E27FC236}">
                  <a16:creationId xmlns:a16="http://schemas.microsoft.com/office/drawing/2014/main" id="{FBA410AD-86D1-234A-BA67-C7F70CA52D94}"/>
                </a:ext>
              </a:extLst>
            </p:cNvPr>
            <p:cNvSpPr>
              <a:spLocks noChangeArrowheads="1"/>
            </p:cNvSpPr>
            <p:nvPr/>
          </p:nvSpPr>
          <p:spPr bwMode="auto">
            <a:xfrm>
              <a:off x="5410200" y="4648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19" name="Oval 728">
              <a:extLst>
                <a:ext uri="{FF2B5EF4-FFF2-40B4-BE49-F238E27FC236}">
                  <a16:creationId xmlns:a16="http://schemas.microsoft.com/office/drawing/2014/main" id="{3EAB17A7-8EF7-5E4E-BC1F-01775C96BE1A}"/>
                </a:ext>
              </a:extLst>
            </p:cNvPr>
            <p:cNvSpPr>
              <a:spLocks noChangeArrowheads="1"/>
            </p:cNvSpPr>
            <p:nvPr/>
          </p:nvSpPr>
          <p:spPr bwMode="auto">
            <a:xfrm>
              <a:off x="58674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0" name="Oval 729">
              <a:extLst>
                <a:ext uri="{FF2B5EF4-FFF2-40B4-BE49-F238E27FC236}">
                  <a16:creationId xmlns:a16="http://schemas.microsoft.com/office/drawing/2014/main" id="{13D40FAE-01B6-B642-B117-191B849A9FA8}"/>
                </a:ext>
              </a:extLst>
            </p:cNvPr>
            <p:cNvSpPr>
              <a:spLocks noChangeArrowheads="1"/>
            </p:cNvSpPr>
            <p:nvPr/>
          </p:nvSpPr>
          <p:spPr bwMode="auto">
            <a:xfrm>
              <a:off x="5638800" y="4800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1" name="Oval 730">
              <a:extLst>
                <a:ext uri="{FF2B5EF4-FFF2-40B4-BE49-F238E27FC236}">
                  <a16:creationId xmlns:a16="http://schemas.microsoft.com/office/drawing/2014/main" id="{CDFB8697-106E-844B-9FE0-BAE4E5FC41D4}"/>
                </a:ext>
              </a:extLst>
            </p:cNvPr>
            <p:cNvSpPr>
              <a:spLocks noChangeArrowheads="1"/>
            </p:cNvSpPr>
            <p:nvPr/>
          </p:nvSpPr>
          <p:spPr bwMode="auto">
            <a:xfrm>
              <a:off x="6019800" y="3886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2" name="Oval 731">
              <a:extLst>
                <a:ext uri="{FF2B5EF4-FFF2-40B4-BE49-F238E27FC236}">
                  <a16:creationId xmlns:a16="http://schemas.microsoft.com/office/drawing/2014/main" id="{6991BA26-C81C-AF4F-A817-E576B09CF451}"/>
                </a:ext>
              </a:extLst>
            </p:cNvPr>
            <p:cNvSpPr>
              <a:spLocks noChangeArrowheads="1"/>
            </p:cNvSpPr>
            <p:nvPr/>
          </p:nvSpPr>
          <p:spPr bwMode="auto">
            <a:xfrm>
              <a:off x="6019800" y="4114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3" name="Oval 732">
              <a:extLst>
                <a:ext uri="{FF2B5EF4-FFF2-40B4-BE49-F238E27FC236}">
                  <a16:creationId xmlns:a16="http://schemas.microsoft.com/office/drawing/2014/main" id="{B21DB2AA-6348-794D-A2E5-405AF8B74FE9}"/>
                </a:ext>
              </a:extLst>
            </p:cNvPr>
            <p:cNvSpPr>
              <a:spLocks noChangeArrowheads="1"/>
            </p:cNvSpPr>
            <p:nvPr/>
          </p:nvSpPr>
          <p:spPr bwMode="auto">
            <a:xfrm>
              <a:off x="60960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4" name="Oval 733">
              <a:extLst>
                <a:ext uri="{FF2B5EF4-FFF2-40B4-BE49-F238E27FC236}">
                  <a16:creationId xmlns:a16="http://schemas.microsoft.com/office/drawing/2014/main" id="{FFF17225-3E9E-8941-B8E7-12BA2206E0C6}"/>
                </a:ext>
              </a:extLst>
            </p:cNvPr>
            <p:cNvSpPr>
              <a:spLocks noChangeArrowheads="1"/>
            </p:cNvSpPr>
            <p:nvPr/>
          </p:nvSpPr>
          <p:spPr bwMode="auto">
            <a:xfrm>
              <a:off x="68580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5" name="Oval 734">
              <a:extLst>
                <a:ext uri="{FF2B5EF4-FFF2-40B4-BE49-F238E27FC236}">
                  <a16:creationId xmlns:a16="http://schemas.microsoft.com/office/drawing/2014/main" id="{306CF3B5-7BA7-A149-956A-78EB5697BD86}"/>
                </a:ext>
              </a:extLst>
            </p:cNvPr>
            <p:cNvSpPr>
              <a:spLocks noChangeArrowheads="1"/>
            </p:cNvSpPr>
            <p:nvPr/>
          </p:nvSpPr>
          <p:spPr bwMode="auto">
            <a:xfrm>
              <a:off x="62484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6" name="Oval 735">
              <a:extLst>
                <a:ext uri="{FF2B5EF4-FFF2-40B4-BE49-F238E27FC236}">
                  <a16:creationId xmlns:a16="http://schemas.microsoft.com/office/drawing/2014/main" id="{9B8AA3F8-6B97-EE41-85AC-186577E90EAE}"/>
                </a:ext>
              </a:extLst>
            </p:cNvPr>
            <p:cNvSpPr>
              <a:spLocks noChangeArrowheads="1"/>
            </p:cNvSpPr>
            <p:nvPr/>
          </p:nvSpPr>
          <p:spPr bwMode="auto">
            <a:xfrm>
              <a:off x="61722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7" name="Oval 736">
              <a:extLst>
                <a:ext uri="{FF2B5EF4-FFF2-40B4-BE49-F238E27FC236}">
                  <a16:creationId xmlns:a16="http://schemas.microsoft.com/office/drawing/2014/main" id="{82F7A737-CA78-A14C-8D6B-B8E72E6B4C38}"/>
                </a:ext>
              </a:extLst>
            </p:cNvPr>
            <p:cNvSpPr>
              <a:spLocks noChangeArrowheads="1"/>
            </p:cNvSpPr>
            <p:nvPr/>
          </p:nvSpPr>
          <p:spPr bwMode="auto">
            <a:xfrm>
              <a:off x="5867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8" name="Oval 737">
              <a:extLst>
                <a:ext uri="{FF2B5EF4-FFF2-40B4-BE49-F238E27FC236}">
                  <a16:creationId xmlns:a16="http://schemas.microsoft.com/office/drawing/2014/main" id="{73B26C71-1811-9D47-8E06-2A7A0B462129}"/>
                </a:ext>
              </a:extLst>
            </p:cNvPr>
            <p:cNvSpPr>
              <a:spLocks noChangeArrowheads="1"/>
            </p:cNvSpPr>
            <p:nvPr/>
          </p:nvSpPr>
          <p:spPr bwMode="auto">
            <a:xfrm>
              <a:off x="61722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29" name="Oval 738">
              <a:extLst>
                <a:ext uri="{FF2B5EF4-FFF2-40B4-BE49-F238E27FC236}">
                  <a16:creationId xmlns:a16="http://schemas.microsoft.com/office/drawing/2014/main" id="{FA7AE9CD-1BB9-5542-A3D5-3F1C0F57DF2C}"/>
                </a:ext>
              </a:extLst>
            </p:cNvPr>
            <p:cNvSpPr>
              <a:spLocks noChangeArrowheads="1"/>
            </p:cNvSpPr>
            <p:nvPr/>
          </p:nvSpPr>
          <p:spPr bwMode="auto">
            <a:xfrm>
              <a:off x="59436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0" name="Oval 739">
              <a:extLst>
                <a:ext uri="{FF2B5EF4-FFF2-40B4-BE49-F238E27FC236}">
                  <a16:creationId xmlns:a16="http://schemas.microsoft.com/office/drawing/2014/main" id="{97FBEB04-024F-8F41-BD5C-7D6544694478}"/>
                </a:ext>
              </a:extLst>
            </p:cNvPr>
            <p:cNvSpPr>
              <a:spLocks noChangeArrowheads="1"/>
            </p:cNvSpPr>
            <p:nvPr/>
          </p:nvSpPr>
          <p:spPr bwMode="auto">
            <a:xfrm>
              <a:off x="6248400" y="4724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1" name="Oval 740">
              <a:extLst>
                <a:ext uri="{FF2B5EF4-FFF2-40B4-BE49-F238E27FC236}">
                  <a16:creationId xmlns:a16="http://schemas.microsoft.com/office/drawing/2014/main" id="{D4714759-A61A-A54E-B711-0C54D7D19875}"/>
                </a:ext>
              </a:extLst>
            </p:cNvPr>
            <p:cNvSpPr>
              <a:spLocks noChangeArrowheads="1"/>
            </p:cNvSpPr>
            <p:nvPr/>
          </p:nvSpPr>
          <p:spPr bwMode="auto">
            <a:xfrm>
              <a:off x="6019800" y="5181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2" name="Oval 741">
              <a:extLst>
                <a:ext uri="{FF2B5EF4-FFF2-40B4-BE49-F238E27FC236}">
                  <a16:creationId xmlns:a16="http://schemas.microsoft.com/office/drawing/2014/main" id="{803FDB18-13DF-8141-833D-3DDEB101E739}"/>
                </a:ext>
              </a:extLst>
            </p:cNvPr>
            <p:cNvSpPr>
              <a:spLocks noChangeArrowheads="1"/>
            </p:cNvSpPr>
            <p:nvPr/>
          </p:nvSpPr>
          <p:spPr bwMode="auto">
            <a:xfrm>
              <a:off x="6096000" y="5029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3" name="Oval 742">
              <a:extLst>
                <a:ext uri="{FF2B5EF4-FFF2-40B4-BE49-F238E27FC236}">
                  <a16:creationId xmlns:a16="http://schemas.microsoft.com/office/drawing/2014/main" id="{642F88C3-8819-8448-8AB3-B8C5879585D4}"/>
                </a:ext>
              </a:extLst>
            </p:cNvPr>
            <p:cNvSpPr>
              <a:spLocks noChangeArrowheads="1"/>
            </p:cNvSpPr>
            <p:nvPr/>
          </p:nvSpPr>
          <p:spPr bwMode="auto">
            <a:xfrm>
              <a:off x="62484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4" name="Oval 743">
              <a:extLst>
                <a:ext uri="{FF2B5EF4-FFF2-40B4-BE49-F238E27FC236}">
                  <a16:creationId xmlns:a16="http://schemas.microsoft.com/office/drawing/2014/main" id="{E9CB34F5-8D78-674A-AD35-4BB85AAB58F1}"/>
                </a:ext>
              </a:extLst>
            </p:cNvPr>
            <p:cNvSpPr>
              <a:spLocks noChangeArrowheads="1"/>
            </p:cNvSpPr>
            <p:nvPr/>
          </p:nvSpPr>
          <p:spPr bwMode="auto">
            <a:xfrm>
              <a:off x="5867400" y="4648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5" name="Oval 744">
              <a:extLst>
                <a:ext uri="{FF2B5EF4-FFF2-40B4-BE49-F238E27FC236}">
                  <a16:creationId xmlns:a16="http://schemas.microsoft.com/office/drawing/2014/main" id="{01FF7AE0-6769-AB47-A561-A9BEB9B38C49}"/>
                </a:ext>
              </a:extLst>
            </p:cNvPr>
            <p:cNvSpPr>
              <a:spLocks noChangeArrowheads="1"/>
            </p:cNvSpPr>
            <p:nvPr/>
          </p:nvSpPr>
          <p:spPr bwMode="auto">
            <a:xfrm>
              <a:off x="60198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6" name="Oval 745">
              <a:extLst>
                <a:ext uri="{FF2B5EF4-FFF2-40B4-BE49-F238E27FC236}">
                  <a16:creationId xmlns:a16="http://schemas.microsoft.com/office/drawing/2014/main" id="{02BF68A9-1E84-EE44-ACF7-4D55758205D5}"/>
                </a:ext>
              </a:extLst>
            </p:cNvPr>
            <p:cNvSpPr>
              <a:spLocks noChangeArrowheads="1"/>
            </p:cNvSpPr>
            <p:nvPr/>
          </p:nvSpPr>
          <p:spPr bwMode="auto">
            <a:xfrm>
              <a:off x="6096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7" name="Oval 746">
              <a:extLst>
                <a:ext uri="{FF2B5EF4-FFF2-40B4-BE49-F238E27FC236}">
                  <a16:creationId xmlns:a16="http://schemas.microsoft.com/office/drawing/2014/main" id="{F56DB1E6-413F-D14C-9834-0771152164F9}"/>
                </a:ext>
              </a:extLst>
            </p:cNvPr>
            <p:cNvSpPr>
              <a:spLocks noChangeArrowheads="1"/>
            </p:cNvSpPr>
            <p:nvPr/>
          </p:nvSpPr>
          <p:spPr bwMode="auto">
            <a:xfrm>
              <a:off x="62484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8" name="Oval 747">
              <a:extLst>
                <a:ext uri="{FF2B5EF4-FFF2-40B4-BE49-F238E27FC236}">
                  <a16:creationId xmlns:a16="http://schemas.microsoft.com/office/drawing/2014/main" id="{288BBC69-B13A-444F-A561-8590A39CC0D1}"/>
                </a:ext>
              </a:extLst>
            </p:cNvPr>
            <p:cNvSpPr>
              <a:spLocks noChangeArrowheads="1"/>
            </p:cNvSpPr>
            <p:nvPr/>
          </p:nvSpPr>
          <p:spPr bwMode="auto">
            <a:xfrm>
              <a:off x="58674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39" name="Oval 748">
              <a:extLst>
                <a:ext uri="{FF2B5EF4-FFF2-40B4-BE49-F238E27FC236}">
                  <a16:creationId xmlns:a16="http://schemas.microsoft.com/office/drawing/2014/main" id="{3BF1D86D-7162-744E-AB0F-EAEDA3912143}"/>
                </a:ext>
              </a:extLst>
            </p:cNvPr>
            <p:cNvSpPr>
              <a:spLocks noChangeArrowheads="1"/>
            </p:cNvSpPr>
            <p:nvPr/>
          </p:nvSpPr>
          <p:spPr bwMode="auto">
            <a:xfrm>
              <a:off x="59436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0" name="Oval 749">
              <a:extLst>
                <a:ext uri="{FF2B5EF4-FFF2-40B4-BE49-F238E27FC236}">
                  <a16:creationId xmlns:a16="http://schemas.microsoft.com/office/drawing/2014/main" id="{CFA1EF45-C98C-3940-BEE8-2E0FB344D7C4}"/>
                </a:ext>
              </a:extLst>
            </p:cNvPr>
            <p:cNvSpPr>
              <a:spLocks noChangeArrowheads="1"/>
            </p:cNvSpPr>
            <p:nvPr/>
          </p:nvSpPr>
          <p:spPr bwMode="auto">
            <a:xfrm>
              <a:off x="6172200" y="4876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1" name="Oval 750">
              <a:extLst>
                <a:ext uri="{FF2B5EF4-FFF2-40B4-BE49-F238E27FC236}">
                  <a16:creationId xmlns:a16="http://schemas.microsoft.com/office/drawing/2014/main" id="{B1CA24D2-F72C-7C49-9DEA-E69FE8A7B07C}"/>
                </a:ext>
              </a:extLst>
            </p:cNvPr>
            <p:cNvSpPr>
              <a:spLocks noChangeArrowheads="1"/>
            </p:cNvSpPr>
            <p:nvPr/>
          </p:nvSpPr>
          <p:spPr bwMode="auto">
            <a:xfrm>
              <a:off x="61722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2" name="Oval 751">
              <a:extLst>
                <a:ext uri="{FF2B5EF4-FFF2-40B4-BE49-F238E27FC236}">
                  <a16:creationId xmlns:a16="http://schemas.microsoft.com/office/drawing/2014/main" id="{7AF0676D-F341-4E4A-9072-B0206DC528DA}"/>
                </a:ext>
              </a:extLst>
            </p:cNvPr>
            <p:cNvSpPr>
              <a:spLocks noChangeArrowheads="1"/>
            </p:cNvSpPr>
            <p:nvPr/>
          </p:nvSpPr>
          <p:spPr bwMode="auto">
            <a:xfrm>
              <a:off x="5867400" y="4114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3" name="Oval 752">
              <a:extLst>
                <a:ext uri="{FF2B5EF4-FFF2-40B4-BE49-F238E27FC236}">
                  <a16:creationId xmlns:a16="http://schemas.microsoft.com/office/drawing/2014/main" id="{1AB37501-9F88-4E48-8EA6-EB99C8769153}"/>
                </a:ext>
              </a:extLst>
            </p:cNvPr>
            <p:cNvSpPr>
              <a:spLocks noChangeArrowheads="1"/>
            </p:cNvSpPr>
            <p:nvPr/>
          </p:nvSpPr>
          <p:spPr bwMode="auto">
            <a:xfrm>
              <a:off x="60960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4" name="Oval 753">
              <a:extLst>
                <a:ext uri="{FF2B5EF4-FFF2-40B4-BE49-F238E27FC236}">
                  <a16:creationId xmlns:a16="http://schemas.microsoft.com/office/drawing/2014/main" id="{810C646E-2E88-614A-94CC-AEF32E923D56}"/>
                </a:ext>
              </a:extLst>
            </p:cNvPr>
            <p:cNvSpPr>
              <a:spLocks noChangeArrowheads="1"/>
            </p:cNvSpPr>
            <p:nvPr/>
          </p:nvSpPr>
          <p:spPr bwMode="auto">
            <a:xfrm>
              <a:off x="5943600" y="4953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5" name="Oval 754">
              <a:extLst>
                <a:ext uri="{FF2B5EF4-FFF2-40B4-BE49-F238E27FC236}">
                  <a16:creationId xmlns:a16="http://schemas.microsoft.com/office/drawing/2014/main" id="{6A3C606E-CB85-A545-9E20-C0DD1D00E2D5}"/>
                </a:ext>
              </a:extLst>
            </p:cNvPr>
            <p:cNvSpPr>
              <a:spLocks noChangeArrowheads="1"/>
            </p:cNvSpPr>
            <p:nvPr/>
          </p:nvSpPr>
          <p:spPr bwMode="auto">
            <a:xfrm>
              <a:off x="61722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6" name="Oval 755">
              <a:extLst>
                <a:ext uri="{FF2B5EF4-FFF2-40B4-BE49-F238E27FC236}">
                  <a16:creationId xmlns:a16="http://schemas.microsoft.com/office/drawing/2014/main" id="{3897F5D1-B35A-254B-8C1E-92859A4DC791}"/>
                </a:ext>
              </a:extLst>
            </p:cNvPr>
            <p:cNvSpPr>
              <a:spLocks noChangeArrowheads="1"/>
            </p:cNvSpPr>
            <p:nvPr/>
          </p:nvSpPr>
          <p:spPr bwMode="auto">
            <a:xfrm>
              <a:off x="6019800" y="42672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7" name="Oval 756">
              <a:extLst>
                <a:ext uri="{FF2B5EF4-FFF2-40B4-BE49-F238E27FC236}">
                  <a16:creationId xmlns:a16="http://schemas.microsoft.com/office/drawing/2014/main" id="{F7934BB7-59EC-F246-B906-63F4F2D5E7AB}"/>
                </a:ext>
              </a:extLst>
            </p:cNvPr>
            <p:cNvSpPr>
              <a:spLocks noChangeArrowheads="1"/>
            </p:cNvSpPr>
            <p:nvPr/>
          </p:nvSpPr>
          <p:spPr bwMode="auto">
            <a:xfrm>
              <a:off x="61722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8" name="Oval 757">
              <a:extLst>
                <a:ext uri="{FF2B5EF4-FFF2-40B4-BE49-F238E27FC236}">
                  <a16:creationId xmlns:a16="http://schemas.microsoft.com/office/drawing/2014/main" id="{D8A28B0A-4580-0847-BB81-5C4390F44B4D}"/>
                </a:ext>
              </a:extLst>
            </p:cNvPr>
            <p:cNvSpPr>
              <a:spLocks noChangeArrowheads="1"/>
            </p:cNvSpPr>
            <p:nvPr/>
          </p:nvSpPr>
          <p:spPr bwMode="auto">
            <a:xfrm>
              <a:off x="62484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49" name="Oval 758">
              <a:extLst>
                <a:ext uri="{FF2B5EF4-FFF2-40B4-BE49-F238E27FC236}">
                  <a16:creationId xmlns:a16="http://schemas.microsoft.com/office/drawing/2014/main" id="{DBA8E0D9-FDEF-5344-B898-47F8B3F84848}"/>
                </a:ext>
              </a:extLst>
            </p:cNvPr>
            <p:cNvSpPr>
              <a:spLocks noChangeArrowheads="1"/>
            </p:cNvSpPr>
            <p:nvPr/>
          </p:nvSpPr>
          <p:spPr bwMode="auto">
            <a:xfrm>
              <a:off x="6096000" y="39624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0" name="Oval 759">
              <a:extLst>
                <a:ext uri="{FF2B5EF4-FFF2-40B4-BE49-F238E27FC236}">
                  <a16:creationId xmlns:a16="http://schemas.microsoft.com/office/drawing/2014/main" id="{C5299087-D6EC-534B-A652-6E6BCDCB939D}"/>
                </a:ext>
              </a:extLst>
            </p:cNvPr>
            <p:cNvSpPr>
              <a:spLocks noChangeArrowheads="1"/>
            </p:cNvSpPr>
            <p:nvPr/>
          </p:nvSpPr>
          <p:spPr bwMode="auto">
            <a:xfrm>
              <a:off x="5943600" y="43434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1" name="Oval 760">
              <a:extLst>
                <a:ext uri="{FF2B5EF4-FFF2-40B4-BE49-F238E27FC236}">
                  <a16:creationId xmlns:a16="http://schemas.microsoft.com/office/drawing/2014/main" id="{08405484-98F2-F649-9813-CCDA7217CA0C}"/>
                </a:ext>
              </a:extLst>
            </p:cNvPr>
            <p:cNvSpPr>
              <a:spLocks noChangeArrowheads="1"/>
            </p:cNvSpPr>
            <p:nvPr/>
          </p:nvSpPr>
          <p:spPr bwMode="auto">
            <a:xfrm>
              <a:off x="6248400" y="4191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2" name="Oval 761">
              <a:extLst>
                <a:ext uri="{FF2B5EF4-FFF2-40B4-BE49-F238E27FC236}">
                  <a16:creationId xmlns:a16="http://schemas.microsoft.com/office/drawing/2014/main" id="{CA389803-406D-044A-BD2E-330FFE7E6339}"/>
                </a:ext>
              </a:extLst>
            </p:cNvPr>
            <p:cNvSpPr>
              <a:spLocks noChangeArrowheads="1"/>
            </p:cNvSpPr>
            <p:nvPr/>
          </p:nvSpPr>
          <p:spPr bwMode="auto">
            <a:xfrm>
              <a:off x="6096000" y="4572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3" name="Oval 762">
              <a:extLst>
                <a:ext uri="{FF2B5EF4-FFF2-40B4-BE49-F238E27FC236}">
                  <a16:creationId xmlns:a16="http://schemas.microsoft.com/office/drawing/2014/main" id="{15361F54-1FC4-2547-898C-93B78246D5EF}"/>
                </a:ext>
              </a:extLst>
            </p:cNvPr>
            <p:cNvSpPr>
              <a:spLocks noChangeArrowheads="1"/>
            </p:cNvSpPr>
            <p:nvPr/>
          </p:nvSpPr>
          <p:spPr bwMode="auto">
            <a:xfrm>
              <a:off x="6096000" y="3733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4" name="Oval 763">
              <a:extLst>
                <a:ext uri="{FF2B5EF4-FFF2-40B4-BE49-F238E27FC236}">
                  <a16:creationId xmlns:a16="http://schemas.microsoft.com/office/drawing/2014/main" id="{AA69BF04-F1BA-B34F-8580-02336311F1AC}"/>
                </a:ext>
              </a:extLst>
            </p:cNvPr>
            <p:cNvSpPr>
              <a:spLocks noChangeArrowheads="1"/>
            </p:cNvSpPr>
            <p:nvPr/>
          </p:nvSpPr>
          <p:spPr bwMode="auto">
            <a:xfrm>
              <a:off x="5791200" y="44958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5" name="Oval 764">
              <a:extLst>
                <a:ext uri="{FF2B5EF4-FFF2-40B4-BE49-F238E27FC236}">
                  <a16:creationId xmlns:a16="http://schemas.microsoft.com/office/drawing/2014/main" id="{07FF8018-9F6E-CB47-B1A4-FDA730ACB145}"/>
                </a:ext>
              </a:extLst>
            </p:cNvPr>
            <p:cNvSpPr>
              <a:spLocks noChangeArrowheads="1"/>
            </p:cNvSpPr>
            <p:nvPr/>
          </p:nvSpPr>
          <p:spPr bwMode="auto">
            <a:xfrm>
              <a:off x="6248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6" name="Oval 765">
              <a:extLst>
                <a:ext uri="{FF2B5EF4-FFF2-40B4-BE49-F238E27FC236}">
                  <a16:creationId xmlns:a16="http://schemas.microsoft.com/office/drawing/2014/main" id="{4362E41C-128F-B344-8868-BF83349348DC}"/>
                </a:ext>
              </a:extLst>
            </p:cNvPr>
            <p:cNvSpPr>
              <a:spLocks noChangeArrowheads="1"/>
            </p:cNvSpPr>
            <p:nvPr/>
          </p:nvSpPr>
          <p:spPr bwMode="auto">
            <a:xfrm>
              <a:off x="5867400" y="5181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7" name="Oval 766">
              <a:extLst>
                <a:ext uri="{FF2B5EF4-FFF2-40B4-BE49-F238E27FC236}">
                  <a16:creationId xmlns:a16="http://schemas.microsoft.com/office/drawing/2014/main" id="{78358D41-8DF9-1E45-AE9F-59F1CE3BC6D5}"/>
                </a:ext>
              </a:extLst>
            </p:cNvPr>
            <p:cNvSpPr>
              <a:spLocks noChangeArrowheads="1"/>
            </p:cNvSpPr>
            <p:nvPr/>
          </p:nvSpPr>
          <p:spPr bwMode="auto">
            <a:xfrm>
              <a:off x="6705600" y="3962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8" name="Oval 767">
              <a:extLst>
                <a:ext uri="{FF2B5EF4-FFF2-40B4-BE49-F238E27FC236}">
                  <a16:creationId xmlns:a16="http://schemas.microsoft.com/office/drawing/2014/main" id="{71DB9F54-6A63-A44A-99DE-A31ADDF25B93}"/>
                </a:ext>
              </a:extLst>
            </p:cNvPr>
            <p:cNvSpPr>
              <a:spLocks noChangeArrowheads="1"/>
            </p:cNvSpPr>
            <p:nvPr/>
          </p:nvSpPr>
          <p:spPr bwMode="auto">
            <a:xfrm>
              <a:off x="6858000" y="4114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59" name="Oval 768">
              <a:extLst>
                <a:ext uri="{FF2B5EF4-FFF2-40B4-BE49-F238E27FC236}">
                  <a16:creationId xmlns:a16="http://schemas.microsoft.com/office/drawing/2014/main" id="{34178CF0-9B4E-E644-AE24-179DA111EC34}"/>
                </a:ext>
              </a:extLst>
            </p:cNvPr>
            <p:cNvSpPr>
              <a:spLocks noChangeArrowheads="1"/>
            </p:cNvSpPr>
            <p:nvPr/>
          </p:nvSpPr>
          <p:spPr bwMode="auto">
            <a:xfrm>
              <a:off x="7010400" y="3810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0" name="Oval 769">
              <a:extLst>
                <a:ext uri="{FF2B5EF4-FFF2-40B4-BE49-F238E27FC236}">
                  <a16:creationId xmlns:a16="http://schemas.microsoft.com/office/drawing/2014/main" id="{D62B6F9E-7D2A-CA49-B6D6-672B8DBB6F45}"/>
                </a:ext>
              </a:extLst>
            </p:cNvPr>
            <p:cNvSpPr>
              <a:spLocks noChangeArrowheads="1"/>
            </p:cNvSpPr>
            <p:nvPr/>
          </p:nvSpPr>
          <p:spPr bwMode="auto">
            <a:xfrm>
              <a:off x="6400800" y="40386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1" name="Oval 770">
              <a:extLst>
                <a:ext uri="{FF2B5EF4-FFF2-40B4-BE49-F238E27FC236}">
                  <a16:creationId xmlns:a16="http://schemas.microsoft.com/office/drawing/2014/main" id="{CD86E1BC-21EC-ED4A-8DE0-BFCE87DAF733}"/>
                </a:ext>
              </a:extLst>
            </p:cNvPr>
            <p:cNvSpPr>
              <a:spLocks noChangeArrowheads="1"/>
            </p:cNvSpPr>
            <p:nvPr/>
          </p:nvSpPr>
          <p:spPr bwMode="auto">
            <a:xfrm>
              <a:off x="6553200" y="38862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2" name="Oval 771">
              <a:extLst>
                <a:ext uri="{FF2B5EF4-FFF2-40B4-BE49-F238E27FC236}">
                  <a16:creationId xmlns:a16="http://schemas.microsoft.com/office/drawing/2014/main" id="{10608B53-34E5-F04C-A274-FDBEA1C5060D}"/>
                </a:ext>
              </a:extLst>
            </p:cNvPr>
            <p:cNvSpPr>
              <a:spLocks noChangeArrowheads="1"/>
            </p:cNvSpPr>
            <p:nvPr/>
          </p:nvSpPr>
          <p:spPr bwMode="auto">
            <a:xfrm>
              <a:off x="6400800" y="3810000"/>
              <a:ext cx="76200" cy="762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3" name="Oval 772">
              <a:extLst>
                <a:ext uri="{FF2B5EF4-FFF2-40B4-BE49-F238E27FC236}">
                  <a16:creationId xmlns:a16="http://schemas.microsoft.com/office/drawing/2014/main" id="{5073EA7A-85F7-244C-B3A0-04DBC7FBBCE6}"/>
                </a:ext>
              </a:extLst>
            </p:cNvPr>
            <p:cNvSpPr>
              <a:spLocks noChangeArrowheads="1"/>
            </p:cNvSpPr>
            <p:nvPr/>
          </p:nvSpPr>
          <p:spPr bwMode="auto">
            <a:xfrm>
              <a:off x="58674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4" name="Oval 773">
              <a:extLst>
                <a:ext uri="{FF2B5EF4-FFF2-40B4-BE49-F238E27FC236}">
                  <a16:creationId xmlns:a16="http://schemas.microsoft.com/office/drawing/2014/main" id="{2709CEBF-8FC1-D148-9F92-7FE85B070D9E}"/>
                </a:ext>
              </a:extLst>
            </p:cNvPr>
            <p:cNvSpPr>
              <a:spLocks noChangeArrowheads="1"/>
            </p:cNvSpPr>
            <p:nvPr/>
          </p:nvSpPr>
          <p:spPr bwMode="auto">
            <a:xfrm>
              <a:off x="6019800" y="40386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5" name="Oval 774">
              <a:extLst>
                <a:ext uri="{FF2B5EF4-FFF2-40B4-BE49-F238E27FC236}">
                  <a16:creationId xmlns:a16="http://schemas.microsoft.com/office/drawing/2014/main" id="{D2BEBDE8-6F34-4D42-AE26-F6F3C126BDA0}"/>
                </a:ext>
              </a:extLst>
            </p:cNvPr>
            <p:cNvSpPr>
              <a:spLocks noChangeArrowheads="1"/>
            </p:cNvSpPr>
            <p:nvPr/>
          </p:nvSpPr>
          <p:spPr bwMode="auto">
            <a:xfrm>
              <a:off x="6172200" y="41910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366" name="Oval 775">
              <a:extLst>
                <a:ext uri="{FF2B5EF4-FFF2-40B4-BE49-F238E27FC236}">
                  <a16:creationId xmlns:a16="http://schemas.microsoft.com/office/drawing/2014/main" id="{52E7966C-BF50-CB49-88D8-57C020AD0615}"/>
                </a:ext>
              </a:extLst>
            </p:cNvPr>
            <p:cNvSpPr>
              <a:spLocks noChangeArrowheads="1"/>
            </p:cNvSpPr>
            <p:nvPr/>
          </p:nvSpPr>
          <p:spPr bwMode="auto">
            <a:xfrm>
              <a:off x="6324600" y="3733800"/>
              <a:ext cx="76200" cy="76200"/>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43022" name="Text Box 776">
            <a:extLst>
              <a:ext uri="{FF2B5EF4-FFF2-40B4-BE49-F238E27FC236}">
                <a16:creationId xmlns:a16="http://schemas.microsoft.com/office/drawing/2014/main" id="{498A8AC7-2C31-7648-A4C6-E90607B60D51}"/>
              </a:ext>
            </a:extLst>
          </p:cNvPr>
          <p:cNvSpPr txBox="1">
            <a:spLocks noChangeArrowheads="1"/>
          </p:cNvSpPr>
          <p:nvPr/>
        </p:nvSpPr>
        <p:spPr bwMode="auto">
          <a:xfrm>
            <a:off x="4508500" y="5470525"/>
            <a:ext cx="44132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 High Temperature Vacuum</a:t>
            </a:r>
          </a:p>
          <a:p>
            <a:pPr eaLnBrk="1" hangingPunct="1">
              <a:spcBef>
                <a:spcPct val="0"/>
              </a:spcBef>
              <a:buFontTx/>
              <a:buNone/>
            </a:pPr>
            <a:r>
              <a:rPr lang="en-US" altLang="zh-CN" sz="2000" b="1">
                <a:solidFill>
                  <a:srgbClr val="FF0000"/>
                </a:solidFill>
              </a:rPr>
              <a:t> -- high energy heavy ion collisions</a:t>
            </a:r>
          </a:p>
          <a:p>
            <a:pPr eaLnBrk="1" hangingPunct="1">
              <a:spcBef>
                <a:spcPct val="0"/>
              </a:spcBef>
              <a:buFontTx/>
              <a:buNone/>
            </a:pPr>
            <a:r>
              <a:rPr lang="en-US" altLang="zh-CN" sz="2000" b="1">
                <a:solidFill>
                  <a:srgbClr val="FF0000"/>
                </a:solidFill>
              </a:rPr>
              <a:t> -- the Big Bang</a:t>
            </a:r>
          </a:p>
        </p:txBody>
      </p:sp>
      <p:sp>
        <p:nvSpPr>
          <p:cNvPr id="43023" name="Rectangle 777">
            <a:extLst>
              <a:ext uri="{FF2B5EF4-FFF2-40B4-BE49-F238E27FC236}">
                <a16:creationId xmlns:a16="http://schemas.microsoft.com/office/drawing/2014/main" id="{DCB716BB-D421-FB4F-9C61-19BB43159CDC}"/>
              </a:ext>
            </a:extLst>
          </p:cNvPr>
          <p:cNvSpPr>
            <a:spLocks noChangeArrowheads="1"/>
          </p:cNvSpPr>
          <p:nvPr/>
        </p:nvSpPr>
        <p:spPr bwMode="auto">
          <a:xfrm>
            <a:off x="152400" y="1219200"/>
            <a:ext cx="4343400" cy="5410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4" name="Rectangle 778">
            <a:extLst>
              <a:ext uri="{FF2B5EF4-FFF2-40B4-BE49-F238E27FC236}">
                <a16:creationId xmlns:a16="http://schemas.microsoft.com/office/drawing/2014/main" id="{24362764-359B-8846-8C11-C81DCF00ABBF}"/>
              </a:ext>
            </a:extLst>
          </p:cNvPr>
          <p:cNvSpPr>
            <a:spLocks noChangeArrowheads="1"/>
          </p:cNvSpPr>
          <p:nvPr/>
        </p:nvSpPr>
        <p:spPr bwMode="auto">
          <a:xfrm>
            <a:off x="4572000" y="1219200"/>
            <a:ext cx="4343400" cy="5410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43025" name="Text Box 779">
            <a:extLst>
              <a:ext uri="{FF2B5EF4-FFF2-40B4-BE49-F238E27FC236}">
                <a16:creationId xmlns:a16="http://schemas.microsoft.com/office/drawing/2014/main" id="{C07A0EC5-7D96-EA41-9AE8-099D5805F13B}"/>
              </a:ext>
            </a:extLst>
          </p:cNvPr>
          <p:cNvSpPr txBox="1">
            <a:spLocks noChangeArrowheads="1"/>
          </p:cNvSpPr>
          <p:nvPr/>
        </p:nvSpPr>
        <p:spPr bwMode="auto">
          <a:xfrm>
            <a:off x="3457575" y="4851400"/>
            <a:ext cx="2028825" cy="406400"/>
          </a:xfrm>
          <a:prstGeom prst="rect">
            <a:avLst/>
          </a:prstGeom>
          <a:solidFill>
            <a:srgbClr val="E2F747"/>
          </a:solidFill>
          <a:ln w="9525">
            <a:solidFill>
              <a:schemeClr val="hlink"/>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solidFill>
                  <a:srgbClr val="FF0000"/>
                </a:solidFill>
              </a:rPr>
              <a:t>Deconfinement</a:t>
            </a:r>
          </a:p>
        </p:txBody>
      </p:sp>
      <p:sp>
        <p:nvSpPr>
          <p:cNvPr id="43026" name="Line 32">
            <a:extLst>
              <a:ext uri="{FF2B5EF4-FFF2-40B4-BE49-F238E27FC236}">
                <a16:creationId xmlns:a16="http://schemas.microsoft.com/office/drawing/2014/main" id="{E157AC54-3A5D-A84F-837E-5C7C3D1B46A6}"/>
              </a:ext>
            </a:extLst>
          </p:cNvPr>
          <p:cNvSpPr>
            <a:spLocks noChangeShapeType="1"/>
          </p:cNvSpPr>
          <p:nvPr/>
        </p:nvSpPr>
        <p:spPr bwMode="auto">
          <a:xfrm>
            <a:off x="395288" y="10668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43027" name="Picture 16" descr="qgpmovie">
            <a:extLst>
              <a:ext uri="{FF2B5EF4-FFF2-40B4-BE49-F238E27FC236}">
                <a16:creationId xmlns:a16="http://schemas.microsoft.com/office/drawing/2014/main" id="{95375D23-B16E-864E-9C81-41F2BDAEAF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28988" y="1752600"/>
            <a:ext cx="22336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2"/>
          <a:stretch>
            <a:fillRect/>
          </a:stretch>
        </p:blipFill>
        <p:spPr>
          <a:xfrm>
            <a:off x="3921166" y="1105289"/>
            <a:ext cx="4572456" cy="3050151"/>
          </a:xfrm>
          <a:prstGeom prst="rect">
            <a:avLst/>
          </a:prstGeom>
        </p:spPr>
      </p:pic>
      <p:cxnSp>
        <p:nvCxnSpPr>
          <p:cNvPr id="4" name="直线连接符 3"/>
          <p:cNvCxnSpPr/>
          <p:nvPr/>
        </p:nvCxnSpPr>
        <p:spPr>
          <a:xfrm flipV="1">
            <a:off x="0" y="812534"/>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本框 4"/>
          <p:cNvSpPr txBox="1"/>
          <p:nvPr/>
        </p:nvSpPr>
        <p:spPr>
          <a:xfrm>
            <a:off x="1219200" y="172720"/>
            <a:ext cx="7274422" cy="523220"/>
          </a:xfrm>
          <a:prstGeom prst="rect">
            <a:avLst/>
          </a:prstGeom>
          <a:noFill/>
        </p:spPr>
        <p:txBody>
          <a:bodyPr wrap="none" rtlCol="0">
            <a:spAutoFit/>
          </a:bodyPr>
          <a:lstStyle/>
          <a:p>
            <a:r>
              <a:rPr kumimoji="1" lang="en-US" altLang="zh-CN" sz="2800" dirty="0">
                <a:latin typeface="Times"/>
                <a:cs typeface="Times"/>
              </a:rPr>
              <a:t>Experimentally</a:t>
            </a:r>
            <a:r>
              <a:rPr kumimoji="1" lang="zh-CN" altLang="en-US" sz="2800" dirty="0">
                <a:latin typeface="Times"/>
                <a:cs typeface="Times"/>
              </a:rPr>
              <a:t> </a:t>
            </a:r>
            <a:r>
              <a:rPr kumimoji="1" lang="en-US" altLang="zh-CN" sz="2800" dirty="0">
                <a:latin typeface="Times"/>
                <a:cs typeface="Times"/>
              </a:rPr>
              <a:t>Explore</a:t>
            </a:r>
            <a:r>
              <a:rPr kumimoji="1" lang="zh-CN" altLang="en-US" sz="2800" dirty="0">
                <a:latin typeface="Times"/>
                <a:cs typeface="Times"/>
              </a:rPr>
              <a:t> </a:t>
            </a:r>
            <a:r>
              <a:rPr kumimoji="1" lang="en-US" altLang="zh-CN" sz="2800" dirty="0">
                <a:latin typeface="Times"/>
                <a:cs typeface="Times"/>
              </a:rPr>
              <a:t>the</a:t>
            </a:r>
            <a:r>
              <a:rPr kumimoji="1" lang="zh-CN" altLang="en-US" sz="2800" dirty="0">
                <a:latin typeface="Times"/>
                <a:cs typeface="Times"/>
              </a:rPr>
              <a:t> </a:t>
            </a:r>
            <a:r>
              <a:rPr kumimoji="1" lang="en-US" altLang="zh-CN" sz="2800" dirty="0">
                <a:latin typeface="Times"/>
                <a:cs typeface="Times"/>
              </a:rPr>
              <a:t>QCD</a:t>
            </a:r>
            <a:r>
              <a:rPr kumimoji="1" lang="zh-CN" altLang="en-US" sz="2800" dirty="0">
                <a:latin typeface="Times"/>
                <a:cs typeface="Times"/>
              </a:rPr>
              <a:t> </a:t>
            </a:r>
            <a:r>
              <a:rPr kumimoji="1" lang="en-US" altLang="zh-CN" sz="2800" dirty="0">
                <a:latin typeface="Times"/>
                <a:cs typeface="Times"/>
              </a:rPr>
              <a:t>Phase</a:t>
            </a:r>
            <a:r>
              <a:rPr kumimoji="1" lang="zh-CN" altLang="en-US" sz="2800" dirty="0">
                <a:latin typeface="Times"/>
                <a:cs typeface="Times"/>
              </a:rPr>
              <a:t> </a:t>
            </a:r>
            <a:r>
              <a:rPr kumimoji="1" lang="en-US" altLang="zh-CN" sz="2800" dirty="0">
                <a:latin typeface="Times"/>
                <a:cs typeface="Times"/>
              </a:rPr>
              <a:t>Diagram</a:t>
            </a:r>
            <a:endParaRPr kumimoji="1" lang="zh-CN" altLang="en-US" sz="2800" dirty="0">
              <a:latin typeface="Times"/>
              <a:cs typeface="Times"/>
            </a:endParaRPr>
          </a:p>
        </p:txBody>
      </p:sp>
      <p:pic>
        <p:nvPicPr>
          <p:cNvPr id="7" name="Picture 7" descr="QGPdiagram"/>
          <p:cNvPicPr>
            <a:picLocks noChangeAspect="1" noChangeArrowheads="1"/>
          </p:cNvPicPr>
          <p:nvPr/>
        </p:nvPicPr>
        <p:blipFill>
          <a:blip r:embed="rId3" cstate="print"/>
          <a:srcRect t="18327" r="71336" b="3928"/>
          <a:stretch>
            <a:fillRect/>
          </a:stretch>
        </p:blipFill>
        <p:spPr bwMode="auto">
          <a:xfrm>
            <a:off x="6860984" y="4318779"/>
            <a:ext cx="1734238" cy="1849079"/>
          </a:xfrm>
          <a:prstGeom prst="rect">
            <a:avLst/>
          </a:prstGeom>
          <a:noFill/>
        </p:spPr>
      </p:pic>
      <p:pic>
        <p:nvPicPr>
          <p:cNvPr id="8" name="Picture 8" descr="QGPdiagram"/>
          <p:cNvPicPr>
            <a:picLocks noChangeAspect="1" noChangeArrowheads="1"/>
          </p:cNvPicPr>
          <p:nvPr/>
        </p:nvPicPr>
        <p:blipFill>
          <a:blip r:embed="rId3" cstate="print"/>
          <a:srcRect l="36497" t="31418" r="44240" b="-2618"/>
          <a:stretch>
            <a:fillRect/>
          </a:stretch>
        </p:blipFill>
        <p:spPr bwMode="auto">
          <a:xfrm>
            <a:off x="2159333" y="1126733"/>
            <a:ext cx="1168601" cy="1695656"/>
          </a:xfrm>
          <a:prstGeom prst="rect">
            <a:avLst/>
          </a:prstGeom>
          <a:noFill/>
        </p:spPr>
      </p:pic>
      <p:pic>
        <p:nvPicPr>
          <p:cNvPr id="9" name="Picture 10" descr="QGPdiagram"/>
          <p:cNvPicPr>
            <a:picLocks noChangeAspect="1" noChangeArrowheads="1"/>
          </p:cNvPicPr>
          <p:nvPr/>
        </p:nvPicPr>
        <p:blipFill>
          <a:blip r:embed="rId3" cstate="print"/>
          <a:srcRect l="56406" t="23564" r="2213" b="13091"/>
          <a:stretch>
            <a:fillRect/>
          </a:stretch>
        </p:blipFill>
        <p:spPr bwMode="auto">
          <a:xfrm>
            <a:off x="5754612" y="1006841"/>
            <a:ext cx="2251083" cy="1228803"/>
          </a:xfrm>
          <a:prstGeom prst="rect">
            <a:avLst/>
          </a:prstGeom>
          <a:noFill/>
        </p:spPr>
      </p:pic>
      <p:sp>
        <p:nvSpPr>
          <p:cNvPr id="10" name="Text Box 12"/>
          <p:cNvSpPr txBox="1">
            <a:spLocks noChangeArrowheads="1"/>
          </p:cNvSpPr>
          <p:nvPr/>
        </p:nvSpPr>
        <p:spPr bwMode="auto">
          <a:xfrm>
            <a:off x="5029200" y="4541611"/>
            <a:ext cx="2376412" cy="523220"/>
          </a:xfrm>
          <a:prstGeom prst="rect">
            <a:avLst/>
          </a:prstGeom>
          <a:noFill/>
          <a:ln w="9525">
            <a:noFill/>
            <a:miter lim="800000"/>
            <a:headEnd/>
            <a:tailEnd/>
          </a:ln>
          <a:effectLst/>
        </p:spPr>
        <p:txBody>
          <a:bodyPr wrap="square">
            <a:spAutoFit/>
          </a:bodyPr>
          <a:lstStyle/>
          <a:p>
            <a:r>
              <a:rPr lang="en-US" altLang="zh-CN" b="1" i="1" dirty="0">
                <a:latin typeface="BellGothic" pitchFamily="34" charset="0"/>
              </a:rPr>
              <a:t>Compressing</a:t>
            </a:r>
          </a:p>
        </p:txBody>
      </p:sp>
      <p:sp>
        <p:nvSpPr>
          <p:cNvPr id="12" name="Text Box 12"/>
          <p:cNvSpPr txBox="1">
            <a:spLocks noChangeArrowheads="1"/>
          </p:cNvSpPr>
          <p:nvPr/>
        </p:nvSpPr>
        <p:spPr bwMode="auto">
          <a:xfrm>
            <a:off x="2159333" y="2822389"/>
            <a:ext cx="1570964" cy="445240"/>
          </a:xfrm>
          <a:prstGeom prst="rect">
            <a:avLst/>
          </a:prstGeom>
          <a:noFill/>
          <a:ln w="9525">
            <a:noFill/>
            <a:miter lim="800000"/>
            <a:headEnd/>
            <a:tailEnd/>
          </a:ln>
          <a:effectLst/>
        </p:spPr>
        <p:txBody>
          <a:bodyPr wrap="square">
            <a:spAutoFit/>
          </a:bodyPr>
          <a:lstStyle/>
          <a:p>
            <a:r>
              <a:rPr lang="en-US" altLang="zh-CN" b="1" i="1" dirty="0">
                <a:latin typeface="BellGothic" pitchFamily="34" charset="0"/>
              </a:rPr>
              <a:t>Heating</a:t>
            </a:r>
          </a:p>
        </p:txBody>
      </p:sp>
      <p:sp>
        <p:nvSpPr>
          <p:cNvPr id="3" name="文本框 2"/>
          <p:cNvSpPr txBox="1"/>
          <p:nvPr/>
        </p:nvSpPr>
        <p:spPr>
          <a:xfrm>
            <a:off x="81280" y="5353427"/>
            <a:ext cx="5083468" cy="1384995"/>
          </a:xfrm>
          <a:prstGeom prst="rect">
            <a:avLst/>
          </a:prstGeom>
          <a:noFill/>
        </p:spPr>
        <p:txBody>
          <a:bodyPr wrap="none" rtlCol="0">
            <a:spAutoFit/>
          </a:bodyPr>
          <a:lstStyle/>
          <a:p>
            <a:r>
              <a:rPr kumimoji="1" lang="en-US" altLang="zh-CN" sz="2400" dirty="0">
                <a:latin typeface="Times"/>
                <a:cs typeface="Times"/>
              </a:rPr>
              <a:t>Aims:</a:t>
            </a:r>
          </a:p>
          <a:p>
            <a:r>
              <a:rPr kumimoji="1" lang="zh-CN" altLang="zh-CN" sz="2000" dirty="0">
                <a:latin typeface="Times"/>
                <a:cs typeface="Times"/>
              </a:rPr>
              <a:t>1</a:t>
            </a:r>
            <a:r>
              <a:rPr kumimoji="1" lang="en-US" altLang="zh-CN" sz="2000" dirty="0">
                <a:latin typeface="Times"/>
                <a:cs typeface="Times"/>
              </a:rPr>
              <a:t>.</a:t>
            </a:r>
            <a:r>
              <a:rPr kumimoji="1" lang="zh-CN" altLang="en-US" sz="2000" dirty="0">
                <a:latin typeface="Times"/>
                <a:cs typeface="Times"/>
              </a:rPr>
              <a:t>  </a:t>
            </a:r>
            <a:r>
              <a:rPr kumimoji="1" lang="en-US" altLang="zh-CN" sz="2000" dirty="0">
                <a:latin typeface="Times"/>
                <a:cs typeface="Times"/>
              </a:rPr>
              <a:t>Study</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QGP</a:t>
            </a:r>
            <a:r>
              <a:rPr kumimoji="1" lang="zh-CN" altLang="en-US" sz="2000" dirty="0">
                <a:latin typeface="Times"/>
                <a:cs typeface="Times"/>
              </a:rPr>
              <a:t> </a:t>
            </a:r>
            <a:r>
              <a:rPr kumimoji="1" lang="en-US" altLang="zh-CN" sz="2000" dirty="0">
                <a:latin typeface="Times"/>
                <a:cs typeface="Times"/>
              </a:rPr>
              <a:t>Phase</a:t>
            </a:r>
            <a:r>
              <a:rPr kumimoji="1" lang="zh-CN" altLang="en-US" sz="2000" dirty="0">
                <a:latin typeface="Times"/>
                <a:cs typeface="Times"/>
              </a:rPr>
              <a:t> </a:t>
            </a:r>
            <a:r>
              <a:rPr kumimoji="1" lang="en-US" altLang="zh-CN" sz="2000" dirty="0">
                <a:latin typeface="Times"/>
                <a:cs typeface="Times"/>
              </a:rPr>
              <a:t>and</a:t>
            </a:r>
            <a:r>
              <a:rPr kumimoji="1" lang="zh-CN" altLang="en-US" sz="2000" dirty="0">
                <a:latin typeface="Times"/>
                <a:cs typeface="Times"/>
              </a:rPr>
              <a:t> </a:t>
            </a:r>
            <a:r>
              <a:rPr kumimoji="1" lang="en-US" altLang="zh-CN" sz="2000" dirty="0" err="1">
                <a:latin typeface="Times"/>
                <a:cs typeface="Times"/>
              </a:rPr>
              <a:t>Hadronic</a:t>
            </a:r>
            <a:r>
              <a:rPr kumimoji="1" lang="zh-CN" altLang="en-US" sz="2000" dirty="0">
                <a:latin typeface="Times"/>
                <a:cs typeface="Times"/>
              </a:rPr>
              <a:t> </a:t>
            </a:r>
            <a:r>
              <a:rPr kumimoji="1" lang="en-US" altLang="zh-CN" sz="2000" dirty="0">
                <a:latin typeface="Times"/>
                <a:cs typeface="Times"/>
              </a:rPr>
              <a:t>Phase.</a:t>
            </a:r>
          </a:p>
          <a:p>
            <a:r>
              <a:rPr kumimoji="1" lang="en-US" altLang="zh-CN" sz="2000" dirty="0">
                <a:latin typeface="Times"/>
                <a:cs typeface="Times"/>
              </a:rPr>
              <a:t>2.</a:t>
            </a:r>
            <a:r>
              <a:rPr kumimoji="1" lang="zh-CN" altLang="en-US" sz="2000" dirty="0">
                <a:latin typeface="Times"/>
                <a:cs typeface="Times"/>
              </a:rPr>
              <a:t>  </a:t>
            </a:r>
            <a:r>
              <a:rPr kumimoji="1" lang="en-US" altLang="zh-CN" sz="2000" dirty="0">
                <a:latin typeface="Times"/>
                <a:cs typeface="Times"/>
              </a:rPr>
              <a:t>Establish</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Phase</a:t>
            </a:r>
            <a:r>
              <a:rPr kumimoji="1" lang="zh-CN" altLang="en-US" sz="2000" dirty="0">
                <a:latin typeface="Times"/>
                <a:cs typeface="Times"/>
              </a:rPr>
              <a:t> </a:t>
            </a:r>
            <a:r>
              <a:rPr kumimoji="1" lang="en-US" altLang="zh-CN" sz="2000" dirty="0">
                <a:latin typeface="Times"/>
                <a:cs typeface="Times"/>
              </a:rPr>
              <a:t>Boundary</a:t>
            </a:r>
            <a:r>
              <a:rPr kumimoji="1" lang="zh-CN" altLang="en-US" sz="2000" dirty="0">
                <a:latin typeface="Times"/>
                <a:cs typeface="Times"/>
              </a:rPr>
              <a:t>. </a:t>
            </a:r>
            <a:endParaRPr kumimoji="1" lang="en-US" altLang="zh-CN" sz="2000" dirty="0">
              <a:latin typeface="Times"/>
              <a:cs typeface="Times"/>
            </a:endParaRPr>
          </a:p>
          <a:p>
            <a:r>
              <a:rPr kumimoji="1" lang="zh-CN" altLang="zh-CN" sz="2000" dirty="0">
                <a:latin typeface="Times"/>
                <a:cs typeface="Times"/>
              </a:rPr>
              <a:t>3</a:t>
            </a:r>
            <a:r>
              <a:rPr kumimoji="1" lang="en-US" altLang="zh-CN" sz="2000" dirty="0">
                <a:latin typeface="Times"/>
                <a:cs typeface="Times"/>
              </a:rPr>
              <a:t>.</a:t>
            </a:r>
            <a:r>
              <a:rPr kumimoji="1" lang="zh-CN" altLang="en-US" sz="2000" dirty="0">
                <a:latin typeface="Times"/>
                <a:cs typeface="Times"/>
              </a:rPr>
              <a:t>   </a:t>
            </a:r>
            <a:r>
              <a:rPr kumimoji="1" lang="en-US" altLang="zh-CN" sz="2000" dirty="0">
                <a:latin typeface="Times"/>
                <a:cs typeface="Times"/>
              </a:rPr>
              <a:t>Find</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QCD</a:t>
            </a:r>
            <a:r>
              <a:rPr kumimoji="1" lang="zh-CN" altLang="en-US" sz="2000" dirty="0">
                <a:latin typeface="Times"/>
                <a:cs typeface="Times"/>
              </a:rPr>
              <a:t> </a:t>
            </a:r>
            <a:r>
              <a:rPr kumimoji="1" lang="en-US" altLang="zh-CN" sz="2000" dirty="0">
                <a:latin typeface="Times"/>
                <a:cs typeface="Times"/>
              </a:rPr>
              <a:t>Critical</a:t>
            </a:r>
            <a:r>
              <a:rPr kumimoji="1" lang="zh-CN" altLang="en-US" sz="2000" dirty="0">
                <a:latin typeface="Times"/>
                <a:cs typeface="Times"/>
              </a:rPr>
              <a:t> </a:t>
            </a:r>
            <a:r>
              <a:rPr kumimoji="1" lang="en-US" altLang="zh-CN" sz="2000" dirty="0">
                <a:latin typeface="Times"/>
                <a:cs typeface="Times"/>
              </a:rPr>
              <a:t>Point.</a:t>
            </a:r>
            <a:endParaRPr kumimoji="1" lang="zh-CN" altLang="en-US" sz="2000" dirty="0">
              <a:latin typeface="Times"/>
              <a:cs typeface="Times"/>
            </a:endParaRPr>
          </a:p>
        </p:txBody>
      </p:sp>
      <p:sp>
        <p:nvSpPr>
          <p:cNvPr id="14" name="矩形 13"/>
          <p:cNvSpPr/>
          <p:nvPr/>
        </p:nvSpPr>
        <p:spPr>
          <a:xfrm>
            <a:off x="81280" y="4057150"/>
            <a:ext cx="5131034" cy="1323439"/>
          </a:xfrm>
          <a:prstGeom prst="rect">
            <a:avLst/>
          </a:prstGeom>
        </p:spPr>
        <p:txBody>
          <a:bodyPr wrap="square">
            <a:spAutoFit/>
          </a:bodyPr>
          <a:lstStyle/>
          <a:p>
            <a:pPr>
              <a:defRPr/>
            </a:pPr>
            <a:r>
              <a:rPr lang="en-US" altLang="zh-CN" sz="2000" dirty="0">
                <a:latin typeface="Times New Roman" charset="0"/>
              </a:rPr>
              <a:t>Colliding two nuclei to create  QCD transitions</a:t>
            </a:r>
            <a:r>
              <a:rPr lang="zh-CN" altLang="en-US" sz="2000" dirty="0">
                <a:latin typeface="Times New Roman" charset="0"/>
              </a:rPr>
              <a:t> </a:t>
            </a:r>
            <a:r>
              <a:rPr lang="zh-CN" altLang="zh-CN" sz="2000" dirty="0">
                <a:latin typeface="Times New Roman" charset="0"/>
              </a:rPr>
              <a:t>b</a:t>
            </a:r>
            <a:r>
              <a:rPr lang="en-US" altLang="zh-CN" sz="2000" dirty="0" err="1">
                <a:latin typeface="Times New Roman" charset="0"/>
              </a:rPr>
              <a:t>etween</a:t>
            </a:r>
            <a:r>
              <a:rPr lang="zh-CN" altLang="en-US" sz="2000" dirty="0">
                <a:latin typeface="Times New Roman" charset="0"/>
              </a:rPr>
              <a:t> </a:t>
            </a:r>
            <a:r>
              <a:rPr lang="en-US" altLang="zh-CN" sz="2000" dirty="0" err="1">
                <a:latin typeface="Times New Roman" charset="0"/>
              </a:rPr>
              <a:t>hadronic</a:t>
            </a:r>
            <a:r>
              <a:rPr lang="zh-CN" altLang="en-US" sz="2000" dirty="0">
                <a:latin typeface="Times New Roman" charset="0"/>
              </a:rPr>
              <a:t> </a:t>
            </a:r>
            <a:r>
              <a:rPr lang="en-US" altLang="zh-CN" sz="2000" dirty="0">
                <a:latin typeface="Times New Roman" charset="0"/>
              </a:rPr>
              <a:t>and</a:t>
            </a:r>
            <a:r>
              <a:rPr lang="zh-CN" altLang="en-US" sz="2000" dirty="0">
                <a:latin typeface="Times New Roman" charset="0"/>
              </a:rPr>
              <a:t> </a:t>
            </a:r>
            <a:r>
              <a:rPr lang="en-US" altLang="zh-CN" sz="2000" dirty="0" err="1">
                <a:latin typeface="Times New Roman" charset="0"/>
              </a:rPr>
              <a:t>partonic</a:t>
            </a:r>
            <a:r>
              <a:rPr lang="zh-CN" altLang="en-US" sz="2000" dirty="0">
                <a:latin typeface="Times New Roman" charset="0"/>
              </a:rPr>
              <a:t> </a:t>
            </a:r>
            <a:r>
              <a:rPr lang="en-US" altLang="zh-CN" sz="2000" dirty="0">
                <a:latin typeface="Times New Roman" charset="0"/>
              </a:rPr>
              <a:t>matter.</a:t>
            </a:r>
          </a:p>
          <a:p>
            <a:pPr>
              <a:defRPr/>
            </a:pPr>
            <a:r>
              <a:rPr lang="en-US" altLang="zh-CN" sz="2000" dirty="0">
                <a:solidFill>
                  <a:srgbClr val="0000B6"/>
                </a:solidFill>
                <a:latin typeface="Times New Roman" charset="0"/>
              </a:rPr>
              <a:t>-- De-confinement</a:t>
            </a:r>
          </a:p>
          <a:p>
            <a:pPr>
              <a:defRPr/>
            </a:pPr>
            <a:r>
              <a:rPr lang="en-US" altLang="zh-CN" sz="2000" dirty="0">
                <a:solidFill>
                  <a:srgbClr val="0000B6"/>
                </a:solidFill>
                <a:latin typeface="Times New Roman" charset="0"/>
              </a:rPr>
              <a:t>-- Chiral Symmetry</a:t>
            </a:r>
            <a:r>
              <a:rPr lang="zh-CN" altLang="en-US" sz="2000" dirty="0">
                <a:solidFill>
                  <a:srgbClr val="0000B6"/>
                </a:solidFill>
                <a:latin typeface="Times New Roman" charset="0"/>
              </a:rPr>
              <a:t> </a:t>
            </a:r>
            <a:r>
              <a:rPr lang="en-US" altLang="zh-CN" sz="2000" dirty="0">
                <a:solidFill>
                  <a:srgbClr val="0000B6"/>
                </a:solidFill>
                <a:latin typeface="Times New Roman" charset="0"/>
              </a:rPr>
              <a:t>Restoration</a:t>
            </a:r>
            <a:r>
              <a:rPr lang="zh-CN" altLang="zh-CN" sz="2000" dirty="0">
                <a:solidFill>
                  <a:srgbClr val="0000B6"/>
                </a:solidFill>
                <a:latin typeface="Times New Roman" charset="0"/>
              </a:rPr>
              <a:t> </a:t>
            </a:r>
            <a:r>
              <a:rPr lang="en-US" altLang="zh-CN" sz="2000" dirty="0">
                <a:solidFill>
                  <a:srgbClr val="0000B6"/>
                </a:solidFill>
                <a:latin typeface="Times New Roman" charset="0"/>
              </a:rPr>
              <a:t>?</a:t>
            </a:r>
            <a:endParaRPr lang="en-US" altLang="zh-CN" dirty="0">
              <a:latin typeface="Times New Roman" charset="0"/>
            </a:endParaRPr>
          </a:p>
        </p:txBody>
      </p:sp>
      <p:sp>
        <p:nvSpPr>
          <p:cNvPr id="15" name="文本框 14"/>
          <p:cNvSpPr txBox="1"/>
          <p:nvPr/>
        </p:nvSpPr>
        <p:spPr>
          <a:xfrm>
            <a:off x="81280" y="3660485"/>
            <a:ext cx="1227620" cy="461665"/>
          </a:xfrm>
          <a:prstGeom prst="rect">
            <a:avLst/>
          </a:prstGeom>
          <a:noFill/>
        </p:spPr>
        <p:txBody>
          <a:bodyPr wrap="none" rtlCol="0">
            <a:spAutoFit/>
          </a:bodyPr>
          <a:lstStyle/>
          <a:p>
            <a:r>
              <a:rPr kumimoji="1" lang="en-US" altLang="zh-CN" sz="2400" dirty="0">
                <a:latin typeface="Times"/>
                <a:cs typeface="Times"/>
              </a:rPr>
              <a:t>Method:</a:t>
            </a:r>
            <a:endParaRPr kumimoji="1" lang="zh-CN" altLang="en-US" sz="2400" dirty="0">
              <a:latin typeface="Times"/>
              <a:cs typeface="Times"/>
            </a:endParaRPr>
          </a:p>
        </p:txBody>
      </p:sp>
      <p:sp>
        <p:nvSpPr>
          <p:cNvPr id="2" name="幻灯片编号占位符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15</a:t>
            </a:fld>
            <a:endParaRPr kumimoji="1" lang="zh-CN" altLang="en-US"/>
          </a:p>
        </p:txBody>
      </p:sp>
    </p:spTree>
    <p:extLst>
      <p:ext uri="{BB962C8B-B14F-4D97-AF65-F5344CB8AC3E}">
        <p14:creationId xmlns:p14="http://schemas.microsoft.com/office/powerpoint/2010/main" val="68357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3">
            <a:extLst>
              <a:ext uri="{FF2B5EF4-FFF2-40B4-BE49-F238E27FC236}">
                <a16:creationId xmlns:a16="http://schemas.microsoft.com/office/drawing/2014/main" id="{C260FA28-EAD9-6043-81F4-5203315F0D49}"/>
              </a:ext>
            </a:extLst>
          </p:cNvPr>
          <p:cNvSpPr>
            <a:spLocks noGrp="1"/>
          </p:cNvSpPr>
          <p:nvPr>
            <p:ph type="ftr" sz="quarter" idx="4294967295"/>
          </p:nvPr>
        </p:nvSpPr>
        <p:spPr bwMode="auto">
          <a:xfrm>
            <a:off x="1066800" y="5638800"/>
            <a:ext cx="7239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a:t>Student Lecture, </a:t>
            </a:r>
            <a:r>
              <a:rPr kumimoji="0" lang="en-US" altLang="en-US" sz="2800"/>
              <a:t>“</a:t>
            </a:r>
            <a:r>
              <a:rPr kumimoji="0" lang="en-US" altLang="zh-CN" sz="2800"/>
              <a:t>Quark Matter 2006</a:t>
            </a:r>
            <a:r>
              <a:rPr kumimoji="0" lang="en-US" altLang="en-US" sz="2800"/>
              <a:t>”</a:t>
            </a:r>
            <a:r>
              <a:rPr kumimoji="0" lang="en-US" altLang="zh-CN" sz="2800"/>
              <a:t>, </a:t>
            </a:r>
            <a:endParaRPr kumimoji="0" lang="en-US" altLang="zh-CN" sz="2800">
              <a:solidFill>
                <a:schemeClr val="accent2"/>
              </a:solidFill>
            </a:endParaRPr>
          </a:p>
        </p:txBody>
      </p:sp>
      <p:grpSp>
        <p:nvGrpSpPr>
          <p:cNvPr id="45058" name="Group 2">
            <a:extLst>
              <a:ext uri="{FF2B5EF4-FFF2-40B4-BE49-F238E27FC236}">
                <a16:creationId xmlns:a16="http://schemas.microsoft.com/office/drawing/2014/main" id="{0BCD41B0-8624-FB4E-BEC5-6F00CF730A28}"/>
              </a:ext>
            </a:extLst>
          </p:cNvPr>
          <p:cNvGrpSpPr>
            <a:grpSpLocks/>
          </p:cNvGrpSpPr>
          <p:nvPr/>
        </p:nvGrpSpPr>
        <p:grpSpPr bwMode="auto">
          <a:xfrm>
            <a:off x="500063" y="1066800"/>
            <a:ext cx="8186737" cy="5046663"/>
            <a:chOff x="315" y="720"/>
            <a:chExt cx="5157" cy="3179"/>
          </a:xfrm>
        </p:grpSpPr>
        <p:pic>
          <p:nvPicPr>
            <p:cNvPr id="45069" name="Picture 3">
              <a:extLst>
                <a:ext uri="{FF2B5EF4-FFF2-40B4-BE49-F238E27FC236}">
                  <a16:creationId xmlns:a16="http://schemas.microsoft.com/office/drawing/2014/main" id="{F4CB6D9A-6DAC-574B-8617-67907FB5D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Text Box 4">
              <a:extLst>
                <a:ext uri="{FF2B5EF4-FFF2-40B4-BE49-F238E27FC236}">
                  <a16:creationId xmlns:a16="http://schemas.microsoft.com/office/drawing/2014/main" id="{BB1389DC-6BCD-3A4D-B311-27CBB75BA35A}"/>
                </a:ext>
              </a:extLst>
            </p:cNvPr>
            <p:cNvSpPr txBox="1">
              <a:spLocks noChangeArrowheads="1"/>
            </p:cNvSpPr>
            <p:nvPr/>
          </p:nvSpPr>
          <p:spPr bwMode="auto">
            <a:xfrm>
              <a:off x="2705" y="1237"/>
              <a:ext cx="6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800" b="1">
                  <a:solidFill>
                    <a:srgbClr val="FFCC00"/>
                  </a:solidFill>
                  <a:latin typeface="Helvetica" pitchFamily="2" charset="0"/>
                </a:rPr>
                <a:t>RHIC</a:t>
              </a:r>
            </a:p>
          </p:txBody>
        </p:sp>
        <p:sp>
          <p:nvSpPr>
            <p:cNvPr id="45071" name="Text Box 5">
              <a:extLst>
                <a:ext uri="{FF2B5EF4-FFF2-40B4-BE49-F238E27FC236}">
                  <a16:creationId xmlns:a16="http://schemas.microsoft.com/office/drawing/2014/main" id="{C7E54E94-2BD8-1847-AD9B-3D53D75C453C}"/>
                </a:ext>
              </a:extLst>
            </p:cNvPr>
            <p:cNvSpPr txBox="1">
              <a:spLocks noChangeArrowheads="1"/>
            </p:cNvSpPr>
            <p:nvPr/>
          </p:nvSpPr>
          <p:spPr bwMode="auto">
            <a:xfrm>
              <a:off x="3892" y="1180"/>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BRAHMS</a:t>
              </a:r>
            </a:p>
          </p:txBody>
        </p:sp>
        <p:sp>
          <p:nvSpPr>
            <p:cNvPr id="45072" name="Text Box 6">
              <a:extLst>
                <a:ext uri="{FF2B5EF4-FFF2-40B4-BE49-F238E27FC236}">
                  <a16:creationId xmlns:a16="http://schemas.microsoft.com/office/drawing/2014/main" id="{44ED0F46-CF83-E946-B266-4840D82F1AE3}"/>
                </a:ext>
              </a:extLst>
            </p:cNvPr>
            <p:cNvSpPr txBox="1">
              <a:spLocks noChangeArrowheads="1"/>
            </p:cNvSpPr>
            <p:nvPr/>
          </p:nvSpPr>
          <p:spPr bwMode="auto">
            <a:xfrm>
              <a:off x="1715" y="1148"/>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PHOBOS</a:t>
              </a:r>
            </a:p>
          </p:txBody>
        </p:sp>
        <p:sp>
          <p:nvSpPr>
            <p:cNvPr id="45073" name="Text Box 7">
              <a:extLst>
                <a:ext uri="{FF2B5EF4-FFF2-40B4-BE49-F238E27FC236}">
                  <a16:creationId xmlns:a16="http://schemas.microsoft.com/office/drawing/2014/main" id="{4D8A7A3E-E38D-C445-9FB8-51DEF8760A4E}"/>
                </a:ext>
              </a:extLst>
            </p:cNvPr>
            <p:cNvSpPr txBox="1">
              <a:spLocks noChangeArrowheads="1"/>
            </p:cNvSpPr>
            <p:nvPr/>
          </p:nvSpPr>
          <p:spPr bwMode="auto">
            <a:xfrm>
              <a:off x="1002" y="1401"/>
              <a:ext cx="7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PHENIX</a:t>
              </a:r>
            </a:p>
          </p:txBody>
        </p:sp>
        <p:sp>
          <p:nvSpPr>
            <p:cNvPr id="45074" name="Text Box 8">
              <a:extLst>
                <a:ext uri="{FF2B5EF4-FFF2-40B4-BE49-F238E27FC236}">
                  <a16:creationId xmlns:a16="http://schemas.microsoft.com/office/drawing/2014/main" id="{265A517B-DCEE-C04D-91B8-35B7C82977F9}"/>
                </a:ext>
              </a:extLst>
            </p:cNvPr>
            <p:cNvSpPr txBox="1">
              <a:spLocks noChangeArrowheads="1"/>
            </p:cNvSpPr>
            <p:nvPr/>
          </p:nvSpPr>
          <p:spPr bwMode="auto">
            <a:xfrm>
              <a:off x="2244" y="1526"/>
              <a:ext cx="5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a:solidFill>
                    <a:srgbClr val="FFCC00"/>
                  </a:solidFill>
                  <a:latin typeface="Helvetica" pitchFamily="2" charset="0"/>
                </a:rPr>
                <a:t>STAR</a:t>
              </a:r>
            </a:p>
          </p:txBody>
        </p:sp>
        <p:sp>
          <p:nvSpPr>
            <p:cNvPr id="45075" name="Text Box 9">
              <a:extLst>
                <a:ext uri="{FF2B5EF4-FFF2-40B4-BE49-F238E27FC236}">
                  <a16:creationId xmlns:a16="http://schemas.microsoft.com/office/drawing/2014/main" id="{E3065B1B-AFB6-BB4A-A705-BB895E6645C7}"/>
                </a:ext>
              </a:extLst>
            </p:cNvPr>
            <p:cNvSpPr txBox="1">
              <a:spLocks noChangeArrowheads="1"/>
            </p:cNvSpPr>
            <p:nvPr/>
          </p:nvSpPr>
          <p:spPr bwMode="auto">
            <a:xfrm>
              <a:off x="1114" y="2494"/>
              <a:ext cx="6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800" b="1">
                  <a:solidFill>
                    <a:srgbClr val="FFCC00"/>
                  </a:solidFill>
                  <a:latin typeface="Helvetica" pitchFamily="2" charset="0"/>
                </a:rPr>
                <a:t>AGS</a:t>
              </a:r>
            </a:p>
          </p:txBody>
        </p:sp>
        <p:sp>
          <p:nvSpPr>
            <p:cNvPr id="45076" name="Oval 10">
              <a:extLst>
                <a:ext uri="{FF2B5EF4-FFF2-40B4-BE49-F238E27FC236}">
                  <a16:creationId xmlns:a16="http://schemas.microsoft.com/office/drawing/2014/main" id="{30B01B07-F6F2-7449-9D4C-A81F2D166233}"/>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7" name="Rectangle 11">
              <a:extLst>
                <a:ext uri="{FF2B5EF4-FFF2-40B4-BE49-F238E27FC236}">
                  <a16:creationId xmlns:a16="http://schemas.microsoft.com/office/drawing/2014/main" id="{D6EB8B7D-9B45-C642-B918-307EC5D2D6DF}"/>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8" name="Rectangle 12">
              <a:extLst>
                <a:ext uri="{FF2B5EF4-FFF2-40B4-BE49-F238E27FC236}">
                  <a16:creationId xmlns:a16="http://schemas.microsoft.com/office/drawing/2014/main" id="{70A2DE68-62E3-094F-B0A2-C609F9756EC2}"/>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79" name="Rectangle 13">
              <a:extLst>
                <a:ext uri="{FF2B5EF4-FFF2-40B4-BE49-F238E27FC236}">
                  <a16:creationId xmlns:a16="http://schemas.microsoft.com/office/drawing/2014/main" id="{D7E1EFD7-9E6D-2E4B-A174-5BE7EA233B1C}"/>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0" name="Rectangle 14">
              <a:extLst>
                <a:ext uri="{FF2B5EF4-FFF2-40B4-BE49-F238E27FC236}">
                  <a16:creationId xmlns:a16="http://schemas.microsoft.com/office/drawing/2014/main" id="{03E2EAC9-A392-C14A-887D-43CB7B2B2BC8}"/>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1" name="Oval 15">
              <a:extLst>
                <a:ext uri="{FF2B5EF4-FFF2-40B4-BE49-F238E27FC236}">
                  <a16:creationId xmlns:a16="http://schemas.microsoft.com/office/drawing/2014/main" id="{70A3D324-B7E8-6443-9FAC-D96567442035}"/>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2" name="Line 16">
              <a:extLst>
                <a:ext uri="{FF2B5EF4-FFF2-40B4-BE49-F238E27FC236}">
                  <a16:creationId xmlns:a16="http://schemas.microsoft.com/office/drawing/2014/main" id="{10511C3A-25EF-1D4E-AB33-37CC0E457709}"/>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3" name="Line 17">
              <a:extLst>
                <a:ext uri="{FF2B5EF4-FFF2-40B4-BE49-F238E27FC236}">
                  <a16:creationId xmlns:a16="http://schemas.microsoft.com/office/drawing/2014/main" id="{F150CB76-3A1D-8F4F-A79B-10B709F5D83A}"/>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4" name="Line 18">
              <a:extLst>
                <a:ext uri="{FF2B5EF4-FFF2-40B4-BE49-F238E27FC236}">
                  <a16:creationId xmlns:a16="http://schemas.microsoft.com/office/drawing/2014/main" id="{E0916E0B-1ABB-CF49-9EFF-A8628D0098FC}"/>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5" name="Arc 19">
              <a:extLst>
                <a:ext uri="{FF2B5EF4-FFF2-40B4-BE49-F238E27FC236}">
                  <a16:creationId xmlns:a16="http://schemas.microsoft.com/office/drawing/2014/main" id="{B19BB42B-804B-B043-964B-1AE34F1DAA94}"/>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45086" name="Arc 20">
              <a:extLst>
                <a:ext uri="{FF2B5EF4-FFF2-40B4-BE49-F238E27FC236}">
                  <a16:creationId xmlns:a16="http://schemas.microsoft.com/office/drawing/2014/main" id="{2B311F7A-EE31-2C4B-8383-DAA385BA2587}"/>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1"/>
                  </a:cubicBezTo>
                  <a:cubicBezTo>
                    <a:pt x="8715" y="-1"/>
                    <a:pt x="14954" y="3018"/>
                    <a:pt x="19051" y="8195"/>
                  </a:cubicBezTo>
                </a:path>
                <a:path w="19051" h="21600" stroke="0" extrusionOk="0">
                  <a:moveTo>
                    <a:pt x="-1" y="103"/>
                  </a:moveTo>
                  <a:cubicBezTo>
                    <a:pt x="702" y="34"/>
                    <a:pt x="1408" y="-1"/>
                    <a:pt x="2114" y="-1"/>
                  </a:cubicBezTo>
                  <a:cubicBezTo>
                    <a:pt x="8715" y="-1"/>
                    <a:pt x="14954" y="3018"/>
                    <a:pt x="19051" y="8195"/>
                  </a:cubicBezTo>
                  <a:lnTo>
                    <a:pt x="2114" y="21600"/>
                  </a:lnTo>
                  <a:lnTo>
                    <a:pt x="-1" y="103"/>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45087" name="Oval 21">
              <a:extLst>
                <a:ext uri="{FF2B5EF4-FFF2-40B4-BE49-F238E27FC236}">
                  <a16:creationId xmlns:a16="http://schemas.microsoft.com/office/drawing/2014/main" id="{FC51D12F-2BBB-E24D-B1FE-8287E342C0D3}"/>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45088" name="Line 22">
              <a:extLst>
                <a:ext uri="{FF2B5EF4-FFF2-40B4-BE49-F238E27FC236}">
                  <a16:creationId xmlns:a16="http://schemas.microsoft.com/office/drawing/2014/main" id="{708B790C-C4C1-674A-9C7F-A343B0FB943D}"/>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89" name="Line 23">
              <a:extLst>
                <a:ext uri="{FF2B5EF4-FFF2-40B4-BE49-F238E27FC236}">
                  <a16:creationId xmlns:a16="http://schemas.microsoft.com/office/drawing/2014/main" id="{65AEFFF4-E7C4-1941-8659-B9A01FA4D88F}"/>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90" name="Text Box 24">
              <a:extLst>
                <a:ext uri="{FF2B5EF4-FFF2-40B4-BE49-F238E27FC236}">
                  <a16:creationId xmlns:a16="http://schemas.microsoft.com/office/drawing/2014/main" id="{D21D2915-EFBE-AE46-AC4B-64AD4DB1C9C5}"/>
                </a:ext>
              </a:extLst>
            </p:cNvPr>
            <p:cNvSpPr txBox="1">
              <a:spLocks noChangeArrowheads="1"/>
            </p:cNvSpPr>
            <p:nvPr/>
          </p:nvSpPr>
          <p:spPr bwMode="auto">
            <a:xfrm>
              <a:off x="2489" y="3487"/>
              <a:ext cx="9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2000" b="1">
                  <a:solidFill>
                    <a:srgbClr val="FFCC00"/>
                  </a:solidFill>
                  <a:latin typeface="Helvetica" pitchFamily="2" charset="0"/>
                </a:rPr>
                <a:t>TANDEMS</a:t>
              </a:r>
            </a:p>
          </p:txBody>
        </p:sp>
      </p:grpSp>
      <p:sp>
        <p:nvSpPr>
          <p:cNvPr id="373785" name="Oval 25">
            <a:extLst>
              <a:ext uri="{FF2B5EF4-FFF2-40B4-BE49-F238E27FC236}">
                <a16:creationId xmlns:a16="http://schemas.microsoft.com/office/drawing/2014/main" id="{5911715B-3D69-B843-96FA-16B4420AE185}"/>
              </a:ext>
            </a:extLst>
          </p:cNvPr>
          <p:cNvSpPr>
            <a:spLocks noChangeArrowheads="1"/>
          </p:cNvSpPr>
          <p:nvPr/>
        </p:nvSpPr>
        <p:spPr bwMode="auto">
          <a:xfrm>
            <a:off x="3810000" y="28956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6" name="Oval 26">
            <a:extLst>
              <a:ext uri="{FF2B5EF4-FFF2-40B4-BE49-F238E27FC236}">
                <a16:creationId xmlns:a16="http://schemas.microsoft.com/office/drawing/2014/main" id="{07FD4820-DFD7-244D-A99C-7545469C444B}"/>
              </a:ext>
            </a:extLst>
          </p:cNvPr>
          <p:cNvSpPr>
            <a:spLocks noChangeArrowheads="1"/>
          </p:cNvSpPr>
          <p:nvPr/>
        </p:nvSpPr>
        <p:spPr bwMode="auto">
          <a:xfrm>
            <a:off x="5181600" y="5334000"/>
            <a:ext cx="152400" cy="152400"/>
          </a:xfrm>
          <a:prstGeom prst="ellipse">
            <a:avLst/>
          </a:prstGeom>
          <a:solidFill>
            <a:srgbClr val="FD3FE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7" name="Oval 27">
            <a:extLst>
              <a:ext uri="{FF2B5EF4-FFF2-40B4-BE49-F238E27FC236}">
                <a16:creationId xmlns:a16="http://schemas.microsoft.com/office/drawing/2014/main" id="{C9AB35E9-D909-A145-AF20-6E6818135F84}"/>
              </a:ext>
            </a:extLst>
          </p:cNvPr>
          <p:cNvSpPr>
            <a:spLocks noChangeArrowheads="1"/>
          </p:cNvSpPr>
          <p:nvPr/>
        </p:nvSpPr>
        <p:spPr bwMode="auto">
          <a:xfrm>
            <a:off x="3581400" y="30480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8" name="Oval 28">
            <a:extLst>
              <a:ext uri="{FF2B5EF4-FFF2-40B4-BE49-F238E27FC236}">
                <a16:creationId xmlns:a16="http://schemas.microsoft.com/office/drawing/2014/main" id="{7967CCFA-F525-5F46-B386-EDA71C31511A}"/>
              </a:ext>
            </a:extLst>
          </p:cNvPr>
          <p:cNvSpPr>
            <a:spLocks noChangeArrowheads="1"/>
          </p:cNvSpPr>
          <p:nvPr/>
        </p:nvSpPr>
        <p:spPr bwMode="auto">
          <a:xfrm>
            <a:off x="3352800" y="28956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89" name="Oval 29">
            <a:extLst>
              <a:ext uri="{FF2B5EF4-FFF2-40B4-BE49-F238E27FC236}">
                <a16:creationId xmlns:a16="http://schemas.microsoft.com/office/drawing/2014/main" id="{FE6C8CE0-A727-5545-8EEB-D3DC7C79D677}"/>
              </a:ext>
            </a:extLst>
          </p:cNvPr>
          <p:cNvSpPr>
            <a:spLocks noChangeArrowheads="1"/>
          </p:cNvSpPr>
          <p:nvPr/>
        </p:nvSpPr>
        <p:spPr bwMode="auto">
          <a:xfrm>
            <a:off x="3581400" y="30480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373790" name="Rectangle 30">
            <a:extLst>
              <a:ext uri="{FF2B5EF4-FFF2-40B4-BE49-F238E27FC236}">
                <a16:creationId xmlns:a16="http://schemas.microsoft.com/office/drawing/2014/main" id="{F2E9025B-054D-8041-89F0-4A6C353508D1}"/>
              </a:ext>
            </a:extLst>
          </p:cNvPr>
          <p:cNvSpPr>
            <a:spLocks noGrp="1" noChangeArrowheads="1"/>
          </p:cNvSpPr>
          <p:nvPr>
            <p:ph type="title"/>
          </p:nvPr>
        </p:nvSpPr>
        <p:spPr>
          <a:xfrm>
            <a:off x="431800" y="139700"/>
            <a:ext cx="8458200" cy="609600"/>
          </a:xfrm>
        </p:spPr>
        <p:txBody>
          <a:bodyPr/>
          <a:lstStyle/>
          <a:p>
            <a:pPr eaLnBrk="1" hangingPunct="1">
              <a:defRPr/>
            </a:pPr>
            <a:r>
              <a:rPr kumimoji="0" lang="en-US" sz="3600" b="1" dirty="0">
                <a:solidFill>
                  <a:schemeClr val="tx1"/>
                </a:solidFill>
                <a:effectLst>
                  <a:outerShdw blurRad="38100" dist="38100" dir="2700000" algn="tl">
                    <a:srgbClr val="DDDDDD"/>
                  </a:outerShdw>
                </a:effectLst>
              </a:rPr>
              <a:t>R</a:t>
            </a:r>
            <a:r>
              <a:rPr kumimoji="0" lang="en-US" sz="3600" dirty="0">
                <a:solidFill>
                  <a:schemeClr val="tx1"/>
                </a:solidFill>
                <a:effectLst>
                  <a:outerShdw blurRad="38100" dist="38100" dir="2700000" algn="tl">
                    <a:srgbClr val="DDDDDD"/>
                  </a:outerShdw>
                </a:effectLst>
              </a:rPr>
              <a:t>elativistic </a:t>
            </a:r>
            <a:r>
              <a:rPr kumimoji="0" lang="en-US" sz="3600" b="1" dirty="0">
                <a:solidFill>
                  <a:schemeClr val="tx1"/>
                </a:solidFill>
                <a:effectLst>
                  <a:outerShdw blurRad="38100" dist="38100" dir="2700000" algn="tl">
                    <a:srgbClr val="DDDDDD"/>
                  </a:outerShdw>
                </a:effectLst>
              </a:rPr>
              <a:t>H</a:t>
            </a:r>
            <a:r>
              <a:rPr kumimoji="0" lang="en-US" sz="3600" dirty="0">
                <a:solidFill>
                  <a:schemeClr val="tx1"/>
                </a:solidFill>
                <a:effectLst>
                  <a:outerShdw blurRad="38100" dist="38100" dir="2700000" algn="tl">
                    <a:srgbClr val="DDDDDD"/>
                  </a:outerShdw>
                </a:effectLst>
              </a:rPr>
              <a:t>eavy </a:t>
            </a:r>
            <a:r>
              <a:rPr kumimoji="0" lang="en-US" sz="3600" b="1" dirty="0">
                <a:solidFill>
                  <a:schemeClr val="tx1"/>
                </a:solidFill>
                <a:effectLst>
                  <a:outerShdw blurRad="38100" dist="38100" dir="2700000" algn="tl">
                    <a:srgbClr val="DDDDDD"/>
                  </a:outerShdw>
                </a:effectLst>
              </a:rPr>
              <a:t>I</a:t>
            </a:r>
            <a:r>
              <a:rPr kumimoji="0" lang="en-US" sz="3600" dirty="0">
                <a:solidFill>
                  <a:schemeClr val="tx1"/>
                </a:solidFill>
                <a:effectLst>
                  <a:outerShdw blurRad="38100" dist="38100" dir="2700000" algn="tl">
                    <a:srgbClr val="DDDDDD"/>
                  </a:outerShdw>
                </a:effectLst>
              </a:rPr>
              <a:t>on </a:t>
            </a:r>
            <a:r>
              <a:rPr kumimoji="0" lang="en-US" sz="3600" b="1" dirty="0">
                <a:solidFill>
                  <a:schemeClr val="tx1"/>
                </a:solidFill>
                <a:effectLst>
                  <a:outerShdw blurRad="38100" dist="38100" dir="2700000" algn="tl">
                    <a:srgbClr val="DDDDDD"/>
                  </a:outerShdw>
                </a:effectLst>
              </a:rPr>
              <a:t>C</a:t>
            </a:r>
            <a:r>
              <a:rPr kumimoji="0" lang="en-US" sz="3600" dirty="0">
                <a:solidFill>
                  <a:schemeClr val="tx1"/>
                </a:solidFill>
                <a:effectLst>
                  <a:outerShdw blurRad="38100" dist="38100" dir="2700000" algn="tl">
                    <a:srgbClr val="DDDDDD"/>
                  </a:outerShdw>
                </a:effectLst>
              </a:rPr>
              <a:t>ollider</a:t>
            </a:r>
            <a:br>
              <a:rPr kumimoji="0" lang="en-US" sz="2800" dirty="0">
                <a:solidFill>
                  <a:schemeClr val="tx1"/>
                </a:solidFill>
                <a:effectLst>
                  <a:outerShdw blurRad="38100" dist="38100" dir="2700000" algn="tl">
                    <a:srgbClr val="DDDDDD"/>
                  </a:outerShdw>
                </a:effectLst>
              </a:rPr>
            </a:br>
            <a:r>
              <a:rPr kumimoji="0" lang="en-US" sz="2000" dirty="0">
                <a:solidFill>
                  <a:schemeClr val="tx1"/>
                </a:solidFill>
                <a:effectLst>
                  <a:outerShdw blurRad="38100" dist="38100" dir="2700000" algn="tl">
                    <a:srgbClr val="DDDDDD"/>
                  </a:outerShdw>
                </a:effectLst>
              </a:rPr>
              <a:t>Brookhaven National Laboratory (BNL), Upton, NY</a:t>
            </a:r>
            <a:endParaRPr kumimoji="0" lang="en-US" sz="2000" dirty="0"/>
          </a:p>
        </p:txBody>
      </p:sp>
      <p:sp>
        <p:nvSpPr>
          <p:cNvPr id="373794" name="Text Box 34">
            <a:extLst>
              <a:ext uri="{FF2B5EF4-FFF2-40B4-BE49-F238E27FC236}">
                <a16:creationId xmlns:a16="http://schemas.microsoft.com/office/drawing/2014/main" id="{FC215D6A-4D53-0D4B-856C-544727A7355A}"/>
              </a:ext>
            </a:extLst>
          </p:cNvPr>
          <p:cNvSpPr txBox="1">
            <a:spLocks noChangeArrowheads="1"/>
          </p:cNvSpPr>
          <p:nvPr/>
        </p:nvSpPr>
        <p:spPr bwMode="auto">
          <a:xfrm>
            <a:off x="4800600" y="3138488"/>
            <a:ext cx="3762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800" b="1" i="1">
                <a:solidFill>
                  <a:srgbClr val="D91F2D"/>
                </a:solidFill>
              </a:rPr>
              <a:t>v = 0.99995</a:t>
            </a:r>
            <a:r>
              <a:rPr kumimoji="0" lang="en-US" altLang="zh-CN" sz="1800" b="1" i="1">
                <a:solidFill>
                  <a:srgbClr val="D91F2D"/>
                </a:solidFill>
                <a:sym typeface="Symbol" pitchFamily="2" charset="2"/>
              </a:rPr>
              <a:t></a:t>
            </a:r>
            <a:r>
              <a:rPr kumimoji="0" lang="en-US" altLang="zh-CN" sz="1800" b="1" i="1">
                <a:solidFill>
                  <a:srgbClr val="D91F2D"/>
                </a:solidFill>
              </a:rPr>
              <a:t>c = 186,000 miles/sec</a:t>
            </a:r>
          </a:p>
          <a:p>
            <a:pPr eaLnBrk="1" hangingPunct="1"/>
            <a:r>
              <a:rPr kumimoji="0" lang="en-US" altLang="zh-CN" sz="1800" b="1" i="1">
                <a:solidFill>
                  <a:srgbClr val="D91F2D"/>
                </a:solidFill>
              </a:rPr>
              <a:t>          Au + Au at 200 GeV</a:t>
            </a:r>
            <a:endParaRPr kumimoji="0" lang="en-US" altLang="zh-CN" sz="1800" b="1">
              <a:solidFill>
                <a:srgbClr val="FD3FEB"/>
              </a:solidFill>
            </a:endParaRPr>
          </a:p>
        </p:txBody>
      </p:sp>
      <p:sp>
        <p:nvSpPr>
          <p:cNvPr id="45066" name="Text Box 35">
            <a:extLst>
              <a:ext uri="{FF2B5EF4-FFF2-40B4-BE49-F238E27FC236}">
                <a16:creationId xmlns:a16="http://schemas.microsoft.com/office/drawing/2014/main" id="{FD49D410-251B-1A4C-BBF9-827A84400286}"/>
              </a:ext>
            </a:extLst>
          </p:cNvPr>
          <p:cNvSpPr txBox="1">
            <a:spLocks noChangeArrowheads="1"/>
          </p:cNvSpPr>
          <p:nvPr/>
        </p:nvSpPr>
        <p:spPr bwMode="auto">
          <a:xfrm>
            <a:off x="7391400" y="60198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en-US" altLang="zh-CN" sz="1200" i="1"/>
              <a:t>Animation M. Lisa</a:t>
            </a:r>
            <a:endParaRPr kumimoji="0" lang="en-US" altLang="zh-CN" sz="2800"/>
          </a:p>
        </p:txBody>
      </p:sp>
      <p:sp>
        <p:nvSpPr>
          <p:cNvPr id="35" name="Snip Diagonal Corner Rectangle 34">
            <a:extLst>
              <a:ext uri="{FF2B5EF4-FFF2-40B4-BE49-F238E27FC236}">
                <a16:creationId xmlns:a16="http://schemas.microsoft.com/office/drawing/2014/main" id="{2178C3CA-4DD1-BD43-A29C-0C7A56EF1079}"/>
              </a:ext>
            </a:extLst>
          </p:cNvPr>
          <p:cNvSpPr>
            <a:spLocks/>
          </p:cNvSpPr>
          <p:nvPr/>
        </p:nvSpPr>
        <p:spPr bwMode="auto">
          <a:xfrm>
            <a:off x="4572000" y="3200400"/>
            <a:ext cx="4138613" cy="2917825"/>
          </a:xfrm>
          <a:custGeom>
            <a:avLst/>
            <a:gdLst>
              <a:gd name="T0" fmla="*/ 342903 w 4138613"/>
              <a:gd name="T1" fmla="*/ 0 h 2917825"/>
              <a:gd name="T2" fmla="*/ 4134878 w 4138613"/>
              <a:gd name="T3" fmla="*/ 0 h 2917825"/>
              <a:gd name="T4" fmla="*/ 4138613 w 4138613"/>
              <a:gd name="T5" fmla="*/ 3735 h 2917825"/>
              <a:gd name="T6" fmla="*/ 4138613 w 4138613"/>
              <a:gd name="T7" fmla="*/ 2574922 h 2917825"/>
              <a:gd name="T8" fmla="*/ 3795710 w 4138613"/>
              <a:gd name="T9" fmla="*/ 2917825 h 2917825"/>
              <a:gd name="T10" fmla="*/ 3735 w 4138613"/>
              <a:gd name="T11" fmla="*/ 2917825 h 2917825"/>
              <a:gd name="T12" fmla="*/ 0 w 4138613"/>
              <a:gd name="T13" fmla="*/ 2914090 h 2917825"/>
              <a:gd name="T14" fmla="*/ 0 w 4138613"/>
              <a:gd name="T15" fmla="*/ 342903 h 2917825"/>
              <a:gd name="T16" fmla="*/ 342903 w 4138613"/>
              <a:gd name="T17" fmla="*/ 0 h 2917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38613"/>
              <a:gd name="T28" fmla="*/ 0 h 2917825"/>
              <a:gd name="T29" fmla="*/ 4138613 w 4138613"/>
              <a:gd name="T30" fmla="*/ 2917825 h 29178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38613" h="2917825">
                <a:moveTo>
                  <a:pt x="342903" y="0"/>
                </a:moveTo>
                <a:lnTo>
                  <a:pt x="4134878" y="0"/>
                </a:lnTo>
                <a:lnTo>
                  <a:pt x="4138613" y="3735"/>
                </a:lnTo>
                <a:lnTo>
                  <a:pt x="4138613" y="2574922"/>
                </a:lnTo>
                <a:lnTo>
                  <a:pt x="3795710" y="2917825"/>
                </a:lnTo>
                <a:lnTo>
                  <a:pt x="3735" y="2917825"/>
                </a:lnTo>
                <a:lnTo>
                  <a:pt x="0" y="2914090"/>
                </a:lnTo>
                <a:lnTo>
                  <a:pt x="0" y="342903"/>
                </a:lnTo>
                <a:lnTo>
                  <a:pt x="342903" y="0"/>
                </a:lnTo>
                <a:close/>
              </a:path>
            </a:pathLst>
          </a:custGeom>
          <a:solidFill>
            <a:srgbClr val="CCFFCC"/>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Tx/>
              <a:buChar char="•"/>
              <a:defRPr/>
            </a:pPr>
            <a:r>
              <a:rPr kumimoji="0" lang="en-US" altLang="zh-CN" sz="1600" b="1">
                <a:solidFill>
                  <a:srgbClr val="800000"/>
                </a:solidFill>
              </a:rPr>
              <a:t> RHIC: The high-energy heavy-ion collider</a:t>
            </a:r>
          </a:p>
          <a:p>
            <a:pPr eaLnBrk="1" hangingPunct="1">
              <a:spcBef>
                <a:spcPct val="20000"/>
              </a:spcBef>
              <a:defRPr/>
            </a:pPr>
            <a:r>
              <a:rPr kumimoji="0" lang="en-US" altLang="zh-CN" sz="1600" b="1"/>
              <a:t>(i) Dedicated QCD collider</a:t>
            </a:r>
          </a:p>
          <a:p>
            <a:pPr eaLnBrk="1" hangingPunct="1">
              <a:spcBef>
                <a:spcPct val="20000"/>
              </a:spcBef>
              <a:defRPr/>
            </a:pPr>
            <a:r>
              <a:rPr kumimoji="0" lang="en-US" altLang="zh-CN" sz="1600" b="1"/>
              <a:t>(ii) </a:t>
            </a:r>
            <a:r>
              <a:rPr kumimoji="0" lang="en-US" altLang="zh-CN" sz="1600" b="1" i="1"/>
              <a:t>√s</a:t>
            </a:r>
            <a:r>
              <a:rPr kumimoji="0" lang="en-US" altLang="zh-CN" sz="1600" b="1" i="1" baseline="-25000"/>
              <a:t>NN</a:t>
            </a:r>
            <a:r>
              <a:rPr kumimoji="0" lang="en-US" altLang="zh-CN" sz="1600" b="1" i="1"/>
              <a:t> </a:t>
            </a:r>
            <a:r>
              <a:rPr kumimoji="0" lang="en-US" altLang="zh-CN" sz="1600" b="1"/>
              <a:t>= 200 - 5 GeV</a:t>
            </a:r>
          </a:p>
          <a:p>
            <a:pPr eaLnBrk="1" hangingPunct="1">
              <a:spcBef>
                <a:spcPct val="20000"/>
              </a:spcBef>
              <a:defRPr/>
            </a:pPr>
            <a:r>
              <a:rPr kumimoji="0" lang="en-US" altLang="zh-CN" sz="1600" b="1"/>
              <a:t>(iii) </a:t>
            </a:r>
            <a:r>
              <a:rPr kumimoji="0" lang="en-US" altLang="zh-CN" sz="1600" b="1" i="1"/>
              <a:t>U, Pb, Au, Cu, d, p</a:t>
            </a:r>
          </a:p>
          <a:p>
            <a:pPr eaLnBrk="1" hangingPunct="1">
              <a:spcBef>
                <a:spcPct val="20000"/>
              </a:spcBef>
              <a:buFontTx/>
              <a:buChar char="•"/>
              <a:defRPr/>
            </a:pPr>
            <a:endParaRPr kumimoji="0" lang="en-US" altLang="zh-CN" sz="1600" b="1" i="1"/>
          </a:p>
          <a:p>
            <a:pPr eaLnBrk="1" hangingPunct="1">
              <a:spcBef>
                <a:spcPct val="20000"/>
              </a:spcBef>
              <a:buFontTx/>
              <a:buChar char="•"/>
              <a:defRPr/>
            </a:pPr>
            <a:r>
              <a:rPr kumimoji="0" lang="en-US" altLang="zh-CN" sz="1600" b="1">
                <a:solidFill>
                  <a:srgbClr val="800000"/>
                </a:solidFill>
              </a:rPr>
              <a:t> RHIC: The highest energy</a:t>
            </a:r>
          </a:p>
          <a:p>
            <a:pPr eaLnBrk="1" hangingPunct="1">
              <a:spcBef>
                <a:spcPct val="20000"/>
              </a:spcBef>
              <a:defRPr/>
            </a:pPr>
            <a:r>
              <a:rPr kumimoji="0" lang="en-US" altLang="zh-CN" sz="1600" b="1">
                <a:solidFill>
                  <a:srgbClr val="800000"/>
                </a:solidFill>
              </a:rPr>
              <a:t> polarized proton collider!</a:t>
            </a:r>
          </a:p>
          <a:p>
            <a:pPr eaLnBrk="1" hangingPunct="1">
              <a:spcBef>
                <a:spcPct val="20000"/>
              </a:spcBef>
              <a:defRPr/>
            </a:pPr>
            <a:r>
              <a:rPr kumimoji="0" lang="en-US" altLang="zh-CN" sz="1600" b="1" i="1"/>
              <a:t> √s </a:t>
            </a:r>
            <a:r>
              <a:rPr kumimoji="0" lang="en-US" altLang="zh-CN" sz="1600"/>
              <a:t>= 200, 500 GeV</a:t>
            </a:r>
          </a:p>
        </p:txBody>
      </p:sp>
      <p:sp>
        <p:nvSpPr>
          <p:cNvPr id="45068" name="Line 32">
            <a:extLst>
              <a:ext uri="{FF2B5EF4-FFF2-40B4-BE49-F238E27FC236}">
                <a16:creationId xmlns:a16="http://schemas.microsoft.com/office/drawing/2014/main" id="{A0EF0993-C598-F64D-BF9B-F13623BC40CF}"/>
              </a:ext>
            </a:extLst>
          </p:cNvPr>
          <p:cNvSpPr>
            <a:spLocks noChangeShapeType="1"/>
          </p:cNvSpPr>
          <p:nvPr/>
        </p:nvSpPr>
        <p:spPr bwMode="auto">
          <a:xfrm>
            <a:off x="395288" y="9906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Text Box 8">
            <a:extLst>
              <a:ext uri="{FF2B5EF4-FFF2-40B4-BE49-F238E27FC236}">
                <a16:creationId xmlns:a16="http://schemas.microsoft.com/office/drawing/2014/main" id="{B8EC44E3-B13A-0646-A139-0F018BA45E2C}"/>
              </a:ext>
            </a:extLst>
          </p:cNvPr>
          <p:cNvSpPr txBox="1">
            <a:spLocks noChangeArrowheads="1"/>
          </p:cNvSpPr>
          <p:nvPr/>
        </p:nvSpPr>
        <p:spPr bwMode="auto">
          <a:xfrm>
            <a:off x="487570" y="3885495"/>
            <a:ext cx="3774074" cy="2031325"/>
          </a:xfrm>
          <a:prstGeom prst="rect">
            <a:avLst/>
          </a:prstGeom>
          <a:solidFill>
            <a:srgbClr val="EFD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zh-CN" sz="1800" b="1" dirty="0" err="1">
                <a:solidFill>
                  <a:srgbClr val="CC0000"/>
                </a:solidFill>
                <a:latin typeface="Times New Roman" panose="02020603050405020304" pitchFamily="18" charset="0"/>
              </a:rPr>
              <a:t>Au+Au</a:t>
            </a:r>
            <a:r>
              <a:rPr lang="en-US" altLang="zh-CN" sz="1800" b="1" dirty="0">
                <a:solidFill>
                  <a:srgbClr val="CC0000"/>
                </a:solidFill>
                <a:latin typeface="Times New Roman" panose="02020603050405020304" pitchFamily="18" charset="0"/>
              </a:rPr>
              <a:t> Head-on Collisions </a:t>
            </a:r>
            <a:r>
              <a:rPr lang="en-US" altLang="zh-CN" sz="1800" b="1" dirty="0">
                <a:solidFill>
                  <a:srgbClr val="CC0000"/>
                </a:solidFill>
                <a:latin typeface="Times New Roman" panose="02020603050405020304" pitchFamily="18" charset="0"/>
                <a:sym typeface="Wingdings" pitchFamily="2" charset="2"/>
              </a:rPr>
              <a:t> 40x10</a:t>
            </a:r>
            <a:r>
              <a:rPr lang="en-US" altLang="zh-CN" sz="1800" b="1" baseline="30000" dirty="0">
                <a:solidFill>
                  <a:srgbClr val="CC0000"/>
                </a:solidFill>
                <a:latin typeface="Times New Roman" panose="02020603050405020304" pitchFamily="18" charset="0"/>
                <a:sym typeface="Wingdings" pitchFamily="2" charset="2"/>
              </a:rPr>
              <a:t>12</a:t>
            </a:r>
            <a:r>
              <a:rPr lang="en-US" altLang="zh-CN" sz="1800" b="1" dirty="0">
                <a:solidFill>
                  <a:srgbClr val="CC0000"/>
                </a:solidFill>
                <a:latin typeface="Times New Roman" panose="02020603050405020304" pitchFamily="18" charset="0"/>
                <a:sym typeface="Wingdings" pitchFamily="2" charset="2"/>
              </a:rPr>
              <a:t> eV ~ 6 micro-Joule</a:t>
            </a:r>
          </a:p>
          <a:p>
            <a:pPr>
              <a:spcBef>
                <a:spcPct val="50000"/>
              </a:spcBef>
              <a:buFontTx/>
              <a:buNone/>
            </a:pPr>
            <a:r>
              <a:rPr lang="en-US" altLang="zh-CN" sz="1800" b="1" dirty="0">
                <a:solidFill>
                  <a:srgbClr val="CC0000"/>
                </a:solidFill>
                <a:latin typeface="Times New Roman" panose="02020603050405020304" pitchFamily="18" charset="0"/>
                <a:sym typeface="Wingdings" pitchFamily="2" charset="2"/>
              </a:rPr>
              <a:t>Human Ear Sensitivity ~ 10</a:t>
            </a:r>
            <a:r>
              <a:rPr lang="en-US" altLang="zh-CN" sz="1800" b="1" baseline="30000" dirty="0">
                <a:solidFill>
                  <a:srgbClr val="CC0000"/>
                </a:solidFill>
                <a:latin typeface="Times New Roman" panose="02020603050405020304" pitchFamily="18" charset="0"/>
                <a:sym typeface="Wingdings" pitchFamily="2" charset="2"/>
              </a:rPr>
              <a:t>-11 </a:t>
            </a:r>
            <a:r>
              <a:rPr lang="en-US" altLang="zh-CN" sz="1800" b="1" dirty="0">
                <a:solidFill>
                  <a:srgbClr val="CC0000"/>
                </a:solidFill>
                <a:latin typeface="Times New Roman" panose="02020603050405020304" pitchFamily="18" charset="0"/>
                <a:sym typeface="Wingdings" pitchFamily="2" charset="2"/>
              </a:rPr>
              <a:t>erg = 10</a:t>
            </a:r>
            <a:r>
              <a:rPr lang="en-US" altLang="zh-CN" sz="1800" b="1" baseline="30000" dirty="0">
                <a:solidFill>
                  <a:srgbClr val="CC0000"/>
                </a:solidFill>
                <a:latin typeface="Times New Roman" panose="02020603050405020304" pitchFamily="18" charset="0"/>
                <a:sym typeface="Wingdings" pitchFamily="2" charset="2"/>
              </a:rPr>
              <a:t>-18</a:t>
            </a:r>
            <a:r>
              <a:rPr lang="en-US" altLang="zh-CN" sz="1800" b="1" dirty="0">
                <a:solidFill>
                  <a:srgbClr val="CC0000"/>
                </a:solidFill>
                <a:latin typeface="Times New Roman" panose="02020603050405020304" pitchFamily="18" charset="0"/>
                <a:sym typeface="Wingdings" pitchFamily="2" charset="2"/>
              </a:rPr>
              <a:t> Joule</a:t>
            </a:r>
          </a:p>
          <a:p>
            <a:pPr>
              <a:spcBef>
                <a:spcPct val="50000"/>
              </a:spcBef>
              <a:buFontTx/>
              <a:buNone/>
            </a:pPr>
            <a:r>
              <a:rPr lang="en-US" altLang="zh-CN" sz="1800" b="1" dirty="0">
                <a:solidFill>
                  <a:srgbClr val="CC0000"/>
                </a:solidFill>
                <a:latin typeface="Times New Roman" panose="02020603050405020304" pitchFamily="18" charset="0"/>
                <a:sym typeface="Wingdings" pitchFamily="2" charset="2"/>
              </a:rPr>
              <a:t>  A very loud Bang, indeed, if E Sound……</a:t>
            </a:r>
            <a:endParaRPr lang="en-US" altLang="zh-CN" sz="1800" b="1" dirty="0">
              <a:solidFill>
                <a:srgbClr val="CC0000"/>
              </a:solidFill>
              <a:latin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373786"/>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37378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73787"/>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373787"/>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373789"/>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373789"/>
                                        </p:tgtEl>
                                        <p:attrNameLst>
                                          <p:attrName>ppt_x</p:attrName>
                                          <p:attrName>ppt_y</p:attrName>
                                        </p:attrNameLst>
                                      </p:cBhvr>
                                      <p:rCtr x="-4" y="-15"/>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37378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7378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3785"/>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373785"/>
                                        </p:tgtEl>
                                        <p:attrNameLst>
                                          <p:attrName>ppt_x</p:attrName>
                                          <p:attrName>ppt_y</p:attrName>
                                        </p:attrNameLst>
                                      </p:cBhvr>
                                      <p:rCtr x="0" y="-117"/>
                                    </p:animMotion>
                                  </p:childTnLst>
                                </p:cTn>
                              </p:par>
                              <p:par>
                                <p:cTn id="27" presetID="1" presetClass="entr" presetSubtype="0" fill="hold" grpId="0" nodeType="withEffect">
                                  <p:stCondLst>
                                    <p:cond delay="0"/>
                                  </p:stCondLst>
                                  <p:childTnLst>
                                    <p:set>
                                      <p:cBhvr>
                                        <p:cTn id="28" dur="1" fill="hold">
                                          <p:stCondLst>
                                            <p:cond delay="0"/>
                                          </p:stCondLst>
                                        </p:cTn>
                                        <p:tgtEl>
                                          <p:spTgt spid="373788"/>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373788"/>
                                        </p:tgtEl>
                                        <p:attrNameLst>
                                          <p:attrName>ppt_x</p:attrName>
                                          <p:attrName>ppt_y</p:attrName>
                                        </p:attrNameLst>
                                      </p:cBhvr>
                                      <p:rCtr x="0" y="-117"/>
                                    </p:animMotion>
                                  </p:childTnLst>
                                </p:cTn>
                              </p:par>
                              <p:par>
                                <p:cTn id="31" presetID="9" presetClass="entr" presetSubtype="0" fill="hold" grpId="0" nodeType="withEffect">
                                  <p:stCondLst>
                                    <p:cond delay="0"/>
                                  </p:stCondLst>
                                  <p:childTnLst>
                                    <p:set>
                                      <p:cBhvr>
                                        <p:cTn id="32" dur="1" fill="hold">
                                          <p:stCondLst>
                                            <p:cond delay="0"/>
                                          </p:stCondLst>
                                        </p:cTn>
                                        <p:tgtEl>
                                          <p:spTgt spid="373794"/>
                                        </p:tgtEl>
                                        <p:attrNameLst>
                                          <p:attrName>style.visibility</p:attrName>
                                        </p:attrNameLst>
                                      </p:cBhvr>
                                      <p:to>
                                        <p:strVal val="visible"/>
                                      </p:to>
                                    </p:set>
                                    <p:animEffect transition="in" filter="dissolve">
                                      <p:cBhvr>
                                        <p:cTn id="33" dur="500"/>
                                        <p:tgtEl>
                                          <p:spTgt spid="37379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3000"/>
                                        <p:tgtEl>
                                          <p:spTgt spid="35"/>
                                        </p:tgtEl>
                                      </p:cBhvr>
                                    </p:animEffect>
                                    <p:anim calcmode="lin" valueType="num">
                                      <p:cBhvr>
                                        <p:cTn id="39" dur="3000" fill="hold"/>
                                        <p:tgtEl>
                                          <p:spTgt spid="35"/>
                                        </p:tgtEl>
                                        <p:attrNameLst>
                                          <p:attrName>ppt_x</p:attrName>
                                        </p:attrNameLst>
                                      </p:cBhvr>
                                      <p:tavLst>
                                        <p:tav tm="0">
                                          <p:val>
                                            <p:strVal val="#ppt_x"/>
                                          </p:val>
                                        </p:tav>
                                        <p:tav tm="100000">
                                          <p:val>
                                            <p:strVal val="#ppt_x"/>
                                          </p:val>
                                        </p:tav>
                                      </p:tavLst>
                                    </p:anim>
                                    <p:anim calcmode="lin" valueType="num">
                                      <p:cBhvr>
                                        <p:cTn id="40" dur="2700" decel="100000" fill="hold"/>
                                        <p:tgtEl>
                                          <p:spTgt spid="35"/>
                                        </p:tgtEl>
                                        <p:attrNameLst>
                                          <p:attrName>ppt_y</p:attrName>
                                        </p:attrNameLst>
                                      </p:cBhvr>
                                      <p:tavLst>
                                        <p:tav tm="0">
                                          <p:val>
                                            <p:strVal val="#ppt_y+1"/>
                                          </p:val>
                                        </p:tav>
                                        <p:tav tm="100000">
                                          <p:val>
                                            <p:strVal val="#ppt_y-.03"/>
                                          </p:val>
                                        </p:tav>
                                      </p:tavLst>
                                    </p:anim>
                                    <p:anim calcmode="lin" valueType="num">
                                      <p:cBhvr>
                                        <p:cTn id="41" dur="300" accel="100000" fill="hold">
                                          <p:stCondLst>
                                            <p:cond delay="27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85" grpId="0" animBg="1"/>
      <p:bldP spid="373785" grpId="1" animBg="1"/>
      <p:bldP spid="373786" grpId="0" animBg="1"/>
      <p:bldP spid="373786" grpId="1" animBg="1"/>
      <p:bldP spid="373787" grpId="0" animBg="1"/>
      <p:bldP spid="373787" grpId="1" animBg="1"/>
      <p:bldP spid="373787" grpId="2" animBg="1"/>
      <p:bldP spid="373788" grpId="0" animBg="1"/>
      <p:bldP spid="373788" grpId="1" animBg="1"/>
      <p:bldP spid="373789" grpId="0" animBg="1"/>
      <p:bldP spid="373789" grpId="1" animBg="1"/>
      <p:bldP spid="373789" grpId="2" animBg="1"/>
      <p:bldP spid="373794" grpId="0"/>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1">
            <a:extLst>
              <a:ext uri="{FF2B5EF4-FFF2-40B4-BE49-F238E27FC236}">
                <a16:creationId xmlns:a16="http://schemas.microsoft.com/office/drawing/2014/main" id="{5D972116-A4FE-CC41-A21F-4A46194EF9D4}"/>
              </a:ext>
            </a:extLst>
          </p:cNvPr>
          <p:cNvSpPr>
            <a:spLocks noGrp="1" noChangeArrowheads="1"/>
          </p:cNvSpPr>
          <p:nvPr>
            <p:ph type="dt" sz="quarter" idx="4294967295"/>
          </p:nvPr>
        </p:nvSpPr>
        <p:spPr bwMode="auto">
          <a:xfrm>
            <a:off x="609600" y="6384925"/>
            <a:ext cx="8534400"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en-US" altLang="zh-CN" sz="2400" b="1"/>
              <a:t>Hans-Ake Gustafsson</a:t>
            </a:r>
          </a:p>
        </p:txBody>
      </p:sp>
      <p:sp>
        <p:nvSpPr>
          <p:cNvPr id="47106" name="Footer Placeholder 2">
            <a:extLst>
              <a:ext uri="{FF2B5EF4-FFF2-40B4-BE49-F238E27FC236}">
                <a16:creationId xmlns:a16="http://schemas.microsoft.com/office/drawing/2014/main" id="{2961BCE1-EFDA-674C-B9B9-082208DF56A8}"/>
              </a:ext>
            </a:extLst>
          </p:cNvPr>
          <p:cNvSpPr>
            <a:spLocks noGrp="1"/>
          </p:cNvSpPr>
          <p:nvPr>
            <p:ph type="ftr" sz="quarter" idx="4294967295"/>
          </p:nvPr>
        </p:nvSpPr>
        <p:spPr bwMode="auto">
          <a:xfrm>
            <a:off x="1066800" y="5638800"/>
            <a:ext cx="7239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a:t>Quark Matter 05 August 8, 2005</a:t>
            </a:r>
          </a:p>
        </p:txBody>
      </p:sp>
      <p:sp>
        <p:nvSpPr>
          <p:cNvPr id="47107" name="Slide Number Placeholder 3">
            <a:extLst>
              <a:ext uri="{FF2B5EF4-FFF2-40B4-BE49-F238E27FC236}">
                <a16:creationId xmlns:a16="http://schemas.microsoft.com/office/drawing/2014/main" id="{82F60ADB-6EA1-EE49-A087-B0EC9BCC390D}"/>
              </a:ext>
            </a:extLst>
          </p:cNvPr>
          <p:cNvSpPr>
            <a:spLocks noGrp="1" noChangeArrowheads="1"/>
          </p:cNvSpPr>
          <p:nvPr>
            <p:ph type="sldNum" sz="quarter" idx="10"/>
          </p:nvPr>
        </p:nvSpPr>
        <p:spPr>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743FF5DE-A022-B940-B829-D09DEAC78C17}" type="slidenum">
              <a:rPr kumimoji="0" lang="en-US" altLang="zh-CN" sz="2400" smtClean="0"/>
              <a:pPr>
                <a:spcBef>
                  <a:spcPct val="0"/>
                </a:spcBef>
                <a:buFontTx/>
                <a:buNone/>
              </a:pPr>
              <a:t>17</a:t>
            </a:fld>
            <a:endParaRPr kumimoji="0" lang="en-US" altLang="zh-CN" sz="2400"/>
          </a:p>
        </p:txBody>
      </p:sp>
      <p:pic>
        <p:nvPicPr>
          <p:cNvPr id="47108" name="Picture 4">
            <a:extLst>
              <a:ext uri="{FF2B5EF4-FFF2-40B4-BE49-F238E27FC236}">
                <a16:creationId xmlns:a16="http://schemas.microsoft.com/office/drawing/2014/main" id="{D8EDE00F-6301-8249-8C68-B069A4AB3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6400"/>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9906026">
            <a:extLst>
              <a:ext uri="{FF2B5EF4-FFF2-40B4-BE49-F238E27FC236}">
                <a16:creationId xmlns:a16="http://schemas.microsoft.com/office/drawing/2014/main" id="{B8050B02-C3CA-5145-8F09-8322D95BE63B}"/>
              </a:ext>
            </a:extLst>
          </p:cNvPr>
          <p:cNvPicPr>
            <a:picLocks noChangeAspect="1" noChangeArrowheads="1"/>
          </p:cNvPicPr>
          <p:nvPr/>
        </p:nvPicPr>
        <p:blipFill>
          <a:blip r:embed="rId3"/>
          <a:srcRect l="2267" t="2251" r="3239" b="3209"/>
          <a:stretch>
            <a:fillRect/>
          </a:stretch>
        </p:blipFill>
        <p:spPr bwMode="auto">
          <a:xfrm>
            <a:off x="0" y="0"/>
            <a:ext cx="9144000" cy="6858000"/>
          </a:xfrm>
          <a:prstGeom prst="rect">
            <a:avLst/>
          </a:prstGeom>
          <a:noFill/>
          <a:ln w="38100">
            <a:solidFill>
              <a:schemeClr val="tx1"/>
            </a:solidFill>
            <a:miter lim="800000"/>
            <a:headEnd/>
            <a:tailEnd/>
          </a:ln>
          <a:effectLst>
            <a:outerShdw blurRad="63500" dist="117088" dir="18636078" algn="ctr" rotWithShape="0">
              <a:srgbClr val="000000">
                <a:alpha val="74998"/>
              </a:srgbClr>
            </a:outerShdw>
          </a:effectLst>
        </p:spPr>
      </p:pic>
      <p:sp>
        <p:nvSpPr>
          <p:cNvPr id="54278" name="Rectangle 6">
            <a:extLst>
              <a:ext uri="{FF2B5EF4-FFF2-40B4-BE49-F238E27FC236}">
                <a16:creationId xmlns:a16="http://schemas.microsoft.com/office/drawing/2014/main" id="{19E01806-356D-3F4B-A259-920F3CF767ED}"/>
              </a:ext>
            </a:extLst>
          </p:cNvPr>
          <p:cNvSpPr>
            <a:spLocks noChangeArrowheads="1"/>
          </p:cNvSpPr>
          <p:nvPr/>
        </p:nvSpPr>
        <p:spPr bwMode="auto">
          <a:xfrm>
            <a:off x="323850" y="0"/>
            <a:ext cx="8382000" cy="1800225"/>
          </a:xfrm>
          <a:prstGeom prst="rect">
            <a:avLst/>
          </a:prstGeom>
          <a:noFill/>
          <a:ln>
            <a:noFill/>
          </a:ln>
        </p:spPr>
        <p:txBody>
          <a:bodyPr lIns="86877" tIns="43439" rIns="86877" bIns="43439"/>
          <a:lstStyle/>
          <a:p>
            <a:pPr marL="388938" indent="-290513" algn="ctr" defTabSz="412750" eaLnBrk="1" hangingPunct="1">
              <a:lnSpc>
                <a:spcPct val="50000"/>
              </a:lnSpc>
              <a:spcBef>
                <a:spcPct val="20000"/>
              </a:spcBef>
              <a:spcAft>
                <a:spcPts val="1275"/>
              </a:spcAft>
              <a:buFontTx/>
              <a:buChar char="•"/>
              <a:defRPr/>
            </a:pPr>
            <a:endParaRPr lang="de-DE" sz="2900" dirty="0">
              <a:solidFill>
                <a:srgbClr val="CC0000"/>
              </a:solidFill>
              <a:latin typeface="Arial" charset="0"/>
              <a:ea typeface="宋体" charset="0"/>
            </a:endParaRP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One dedicated HI experiment: ALICE</a:t>
            </a: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Two pp experiments with HI program:</a:t>
            </a:r>
          </a:p>
          <a:p>
            <a:pPr marL="98425" algn="ctr" defTabSz="412750" eaLnBrk="1" hangingPunct="1">
              <a:lnSpc>
                <a:spcPct val="50000"/>
              </a:lnSpc>
              <a:spcBef>
                <a:spcPct val="20000"/>
              </a:spcBef>
              <a:spcAft>
                <a:spcPts val="1275"/>
              </a:spcAft>
              <a:defRPr/>
            </a:pPr>
            <a:r>
              <a:rPr lang="de-DE" sz="2900" dirty="0">
                <a:solidFill>
                  <a:srgbClr val="FF0000"/>
                </a:solidFill>
                <a:latin typeface="Arial" charset="0"/>
                <a:ea typeface="宋体" charset="0"/>
              </a:rPr>
              <a:t>ATLAS and CMS</a:t>
            </a:r>
            <a:endParaRPr lang="de-DE" sz="2700" dirty="0">
              <a:solidFill>
                <a:srgbClr val="CC0000"/>
              </a:solidFill>
              <a:latin typeface="Arial" charset="0"/>
              <a:ea typeface="宋体" charset="0"/>
            </a:endParaRPr>
          </a:p>
        </p:txBody>
      </p:sp>
      <p:sp>
        <p:nvSpPr>
          <p:cNvPr id="47111" name="Rectangle 11">
            <a:extLst>
              <a:ext uri="{FF2B5EF4-FFF2-40B4-BE49-F238E27FC236}">
                <a16:creationId xmlns:a16="http://schemas.microsoft.com/office/drawing/2014/main" id="{A3C90B8B-5AB4-A548-93BE-497A5CB810FA}"/>
              </a:ext>
            </a:extLst>
          </p:cNvPr>
          <p:cNvSpPr>
            <a:spLocks noChangeArrowheads="1"/>
          </p:cNvSpPr>
          <p:nvPr/>
        </p:nvSpPr>
        <p:spPr bwMode="auto">
          <a:xfrm>
            <a:off x="457200" y="1219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77" tIns="43439" rIns="86877" bIns="43439"/>
          <a:lstStyle>
            <a:lvl1pPr marL="98425" defTabSz="41275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412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41275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lnSpc>
                <a:spcPct val="50000"/>
              </a:lnSpc>
              <a:spcAft>
                <a:spcPts val="1275"/>
              </a:spcAft>
              <a:buFontTx/>
              <a:buNone/>
            </a:pPr>
            <a:endParaRPr kumimoji="0" lang="de-DE" altLang="zh-CN" sz="2700">
              <a:solidFill>
                <a:srgbClr val="CC0000"/>
              </a:solidFill>
            </a:endParaRPr>
          </a:p>
        </p:txBody>
      </p:sp>
      <p:sp>
        <p:nvSpPr>
          <p:cNvPr id="47112" name="Rectangle 12">
            <a:extLst>
              <a:ext uri="{FF2B5EF4-FFF2-40B4-BE49-F238E27FC236}">
                <a16:creationId xmlns:a16="http://schemas.microsoft.com/office/drawing/2014/main" id="{B517D6A8-994C-F74F-A77F-715396D42137}"/>
              </a:ext>
            </a:extLst>
          </p:cNvPr>
          <p:cNvSpPr>
            <a:spLocks noChangeArrowheads="1"/>
          </p:cNvSpPr>
          <p:nvPr/>
        </p:nvSpPr>
        <p:spPr bwMode="auto">
          <a:xfrm>
            <a:off x="323850" y="2924175"/>
            <a:ext cx="8382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77" tIns="43439" rIns="86877" bIns="43439"/>
          <a:lstStyle>
            <a:lvl1pPr marL="388938" indent="-290513" defTabSz="41275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412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41275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41275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41275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lnSpc>
                <a:spcPct val="50000"/>
              </a:lnSpc>
              <a:spcAft>
                <a:spcPts val="1275"/>
              </a:spcAft>
            </a:pPr>
            <a:endParaRPr kumimoji="0" lang="de-DE" altLang="zh-CN" sz="2900">
              <a:solidFill>
                <a:srgbClr val="CC0000"/>
              </a:solidFill>
            </a:endParaRPr>
          </a:p>
        </p:txBody>
      </p:sp>
      <p:pic>
        <p:nvPicPr>
          <p:cNvPr id="47113" name="Picture 14">
            <a:extLst>
              <a:ext uri="{FF2B5EF4-FFF2-40B4-BE49-F238E27FC236}">
                <a16:creationId xmlns:a16="http://schemas.microsoft.com/office/drawing/2014/main" id="{CAF3A18C-DF7B-C941-8EF1-A4BC7CB3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6400"/>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5" descr="AliceDet">
            <a:extLst>
              <a:ext uri="{FF2B5EF4-FFF2-40B4-BE49-F238E27FC236}">
                <a16:creationId xmlns:a16="http://schemas.microsoft.com/office/drawing/2014/main" id="{568E86E1-6520-134A-A1DE-556D94CF707E}"/>
              </a:ext>
            </a:extLst>
          </p:cNvPr>
          <p:cNvPicPr>
            <a:picLocks noChangeAspect="1" noChangeArrowheads="1"/>
          </p:cNvPicPr>
          <p:nvPr/>
        </p:nvPicPr>
        <p:blipFill>
          <a:blip r:embed="rId4">
            <a:clrChange>
              <a:clrFrom>
                <a:srgbClr val="F0F0E8"/>
              </a:clrFrom>
              <a:clrTo>
                <a:srgbClr val="F0F0E8">
                  <a:alpha val="0"/>
                </a:srgbClr>
              </a:clrTo>
            </a:clrChange>
            <a:extLst>
              <a:ext uri="{28A0092B-C50C-407E-A947-70E740481C1C}">
                <a14:useLocalDpi xmlns:a14="http://schemas.microsoft.com/office/drawing/2010/main" val="0"/>
              </a:ext>
            </a:extLst>
          </a:blip>
          <a:srcRect/>
          <a:stretch>
            <a:fillRect/>
          </a:stretch>
        </p:blipFill>
        <p:spPr bwMode="auto">
          <a:xfrm>
            <a:off x="7686675" y="3886200"/>
            <a:ext cx="1304925"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56" name="Picture 16" descr="gen-2002-001">
            <a:extLst>
              <a:ext uri="{FF2B5EF4-FFF2-40B4-BE49-F238E27FC236}">
                <a16:creationId xmlns:a16="http://schemas.microsoft.com/office/drawing/2014/main" id="{848B140F-7B91-6944-A463-6F83DD40A099}"/>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05400" y="4586288"/>
            <a:ext cx="895350" cy="67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58" name="Picture 18" descr="EXPLODED-013">
            <a:extLst>
              <a:ext uri="{FF2B5EF4-FFF2-40B4-BE49-F238E27FC236}">
                <a16:creationId xmlns:a16="http://schemas.microsoft.com/office/drawing/2014/main" id="{6AEBF156-78D6-8E41-92DE-FAEC5FBB310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6065838"/>
            <a:ext cx="914400" cy="6397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7" name="Picture 19" descr="cms-logo">
            <a:extLst>
              <a:ext uri="{FF2B5EF4-FFF2-40B4-BE49-F238E27FC236}">
                <a16:creationId xmlns:a16="http://schemas.microsoft.com/office/drawing/2014/main" id="{533A3207-DF76-0D4D-84F4-28983B348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341438"/>
            <a:ext cx="7556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20" descr="atlaslogo_new">
            <a:extLst>
              <a:ext uri="{FF2B5EF4-FFF2-40B4-BE49-F238E27FC236}">
                <a16:creationId xmlns:a16="http://schemas.microsoft.com/office/drawing/2014/main" id="{D8BB0007-3887-6C46-A0DC-DD61A0CDF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270827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1" descr="logo">
            <a:extLst>
              <a:ext uri="{FF2B5EF4-FFF2-40B4-BE49-F238E27FC236}">
                <a16:creationId xmlns:a16="http://schemas.microsoft.com/office/drawing/2014/main" id="{DB00912A-47F3-8743-9E14-11E1A2D05D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4975" y="36513"/>
            <a:ext cx="10890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 calcmode="lin" valueType="num">
                                      <p:cBhvr additive="base">
                                        <p:cTn id="7" dur="500" fill="hold"/>
                                        <p:tgtEl>
                                          <p:spTgt spid="10255"/>
                                        </p:tgtEl>
                                        <p:attrNameLst>
                                          <p:attrName>ppt_x</p:attrName>
                                        </p:attrNameLst>
                                      </p:cBhvr>
                                      <p:tavLst>
                                        <p:tav tm="0">
                                          <p:val>
                                            <p:strVal val="#ppt_x"/>
                                          </p:val>
                                        </p:tav>
                                        <p:tav tm="100000">
                                          <p:val>
                                            <p:strVal val="#ppt_x"/>
                                          </p:val>
                                        </p:tav>
                                      </p:tavLst>
                                    </p:anim>
                                    <p:anim calcmode="lin" valueType="num">
                                      <p:cBhvr additive="base">
                                        <p:cTn id="8" dur="500" fill="hold"/>
                                        <p:tgtEl>
                                          <p:spTgt spid="1025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0256"/>
                                        </p:tgtEl>
                                        <p:attrNameLst>
                                          <p:attrName>style.visibility</p:attrName>
                                        </p:attrNameLst>
                                      </p:cBhvr>
                                      <p:to>
                                        <p:strVal val="visible"/>
                                      </p:to>
                                    </p:set>
                                    <p:anim calcmode="lin" valueType="num">
                                      <p:cBhvr additive="base">
                                        <p:cTn id="12" dur="500" fill="hold"/>
                                        <p:tgtEl>
                                          <p:spTgt spid="10256"/>
                                        </p:tgtEl>
                                        <p:attrNameLst>
                                          <p:attrName>ppt_x</p:attrName>
                                        </p:attrNameLst>
                                      </p:cBhvr>
                                      <p:tavLst>
                                        <p:tav tm="0">
                                          <p:val>
                                            <p:strVal val="#ppt_x"/>
                                          </p:val>
                                        </p:tav>
                                        <p:tav tm="100000">
                                          <p:val>
                                            <p:strVal val="#ppt_x"/>
                                          </p:val>
                                        </p:tav>
                                      </p:tavLst>
                                    </p:anim>
                                    <p:anim calcmode="lin" valueType="num">
                                      <p:cBhvr additive="base">
                                        <p:cTn id="13" dur="500" fill="hold"/>
                                        <p:tgtEl>
                                          <p:spTgt spid="1025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0258"/>
                                        </p:tgtEl>
                                        <p:attrNameLst>
                                          <p:attrName>style.visibility</p:attrName>
                                        </p:attrNameLst>
                                      </p:cBhvr>
                                      <p:to>
                                        <p:strVal val="visible"/>
                                      </p:to>
                                    </p:set>
                                    <p:anim calcmode="lin" valueType="num">
                                      <p:cBhvr additive="base">
                                        <p:cTn id="17" dur="500" fill="hold"/>
                                        <p:tgtEl>
                                          <p:spTgt spid="10258"/>
                                        </p:tgtEl>
                                        <p:attrNameLst>
                                          <p:attrName>ppt_x</p:attrName>
                                        </p:attrNameLst>
                                      </p:cBhvr>
                                      <p:tavLst>
                                        <p:tav tm="0">
                                          <p:val>
                                            <p:strVal val="#ppt_x"/>
                                          </p:val>
                                        </p:tav>
                                        <p:tav tm="100000">
                                          <p:val>
                                            <p:strVal val="#ppt_x"/>
                                          </p:val>
                                        </p:tav>
                                      </p:tavLst>
                                    </p:anim>
                                    <p:anim calcmode="lin" valueType="num">
                                      <p:cBhvr additive="base">
                                        <p:cTn id="18" dur="500" fill="hold"/>
                                        <p:tgtEl>
                                          <p:spTgt spid="10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7F5AF421-D617-C344-B11B-E94AA807BBCF}"/>
              </a:ext>
            </a:extLst>
          </p:cNvPr>
          <p:cNvSpPr>
            <a:spLocks noChangeArrowheads="1"/>
          </p:cNvSpPr>
          <p:nvPr/>
        </p:nvSpPr>
        <p:spPr bwMode="auto">
          <a:xfrm>
            <a:off x="457200" y="762000"/>
            <a:ext cx="8382000" cy="5867400"/>
          </a:xfrm>
          <a:prstGeom prst="roundRect">
            <a:avLst>
              <a:gd name="adj" fmla="val 4046"/>
            </a:avLst>
          </a:prstGeom>
          <a:noFill/>
          <a:ln w="57150" cmpd="thickThin">
            <a:solidFill>
              <a:srgbClr val="80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48130" name="Title 1">
            <a:extLst>
              <a:ext uri="{FF2B5EF4-FFF2-40B4-BE49-F238E27FC236}">
                <a16:creationId xmlns:a16="http://schemas.microsoft.com/office/drawing/2014/main" id="{29070791-6EF7-D94A-9380-648B4BD0C86A}"/>
              </a:ext>
            </a:extLst>
          </p:cNvPr>
          <p:cNvSpPr>
            <a:spLocks noGrp="1" noChangeArrowheads="1"/>
          </p:cNvSpPr>
          <p:nvPr>
            <p:ph type="title"/>
          </p:nvPr>
        </p:nvSpPr>
        <p:spPr>
          <a:xfrm>
            <a:off x="0" y="63500"/>
            <a:ext cx="9144000" cy="488950"/>
          </a:xfrm>
        </p:spPr>
        <p:txBody>
          <a:bodyPr/>
          <a:lstStyle/>
          <a:p>
            <a:pPr eaLnBrk="1" hangingPunct="1"/>
            <a:r>
              <a:rPr kumimoji="0" lang="en-US" altLang="zh-CN" sz="3200"/>
              <a:t>High-Energy Nuclear Collider Experiments</a:t>
            </a:r>
          </a:p>
        </p:txBody>
      </p:sp>
      <p:pic>
        <p:nvPicPr>
          <p:cNvPr id="48131" name="Picture 3">
            <a:extLst>
              <a:ext uri="{FF2B5EF4-FFF2-40B4-BE49-F238E27FC236}">
                <a16:creationId xmlns:a16="http://schemas.microsoft.com/office/drawing/2014/main" id="{FD731334-392D-1549-A1C9-4E5697148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517" y="946006"/>
            <a:ext cx="2002994" cy="17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id="{66E98EE5-02A2-344F-B521-ECE62DD9D2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85214"/>
            <a:ext cx="343693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C0105F47-EBEE-E440-BA60-D7242F04B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80" y="3391543"/>
            <a:ext cx="2330420" cy="17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a:extLst>
              <a:ext uri="{FF2B5EF4-FFF2-40B4-BE49-F238E27FC236}">
                <a16:creationId xmlns:a16="http://schemas.microsoft.com/office/drawing/2014/main" id="{F499EA5B-D2C6-0942-A8E6-BEFDB407C5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7694" y="3431577"/>
            <a:ext cx="20002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a:extLst>
              <a:ext uri="{FF2B5EF4-FFF2-40B4-BE49-F238E27FC236}">
                <a16:creationId xmlns:a16="http://schemas.microsoft.com/office/drawing/2014/main" id="{9D6D8B8C-4478-EF40-83AF-77DFBC904F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5154613"/>
            <a:ext cx="1600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8">
            <a:extLst>
              <a:ext uri="{FF2B5EF4-FFF2-40B4-BE49-F238E27FC236}">
                <a16:creationId xmlns:a16="http://schemas.microsoft.com/office/drawing/2014/main" id="{9707CDAC-49B2-5744-80C3-3B61BB5CF29E}"/>
              </a:ext>
            </a:extLst>
          </p:cNvPr>
          <p:cNvSpPr>
            <a:spLocks noChangeArrowheads="1"/>
          </p:cNvSpPr>
          <p:nvPr/>
        </p:nvSpPr>
        <p:spPr bwMode="auto">
          <a:xfrm>
            <a:off x="5497209" y="2654950"/>
            <a:ext cx="31908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PHENIX </a:t>
            </a:r>
            <a:r>
              <a:rPr kumimoji="0" lang="en-US" altLang="zh-CN" sz="1400" dirty="0"/>
              <a:t>(Pioneering High Energy</a:t>
            </a:r>
          </a:p>
          <a:p>
            <a:pPr eaLnBrk="1" hangingPunct="1">
              <a:buFontTx/>
              <a:buNone/>
            </a:pPr>
            <a:r>
              <a:rPr kumimoji="0" lang="en-US" altLang="zh-CN" sz="1400" dirty="0"/>
              <a:t>Nuclear Ion Experiment)</a:t>
            </a:r>
          </a:p>
        </p:txBody>
      </p:sp>
      <p:sp>
        <p:nvSpPr>
          <p:cNvPr id="48137" name="Rectangle 9">
            <a:extLst>
              <a:ext uri="{FF2B5EF4-FFF2-40B4-BE49-F238E27FC236}">
                <a16:creationId xmlns:a16="http://schemas.microsoft.com/office/drawing/2014/main" id="{7D51484B-248F-8346-A4F7-BA1EB748080A}"/>
              </a:ext>
            </a:extLst>
          </p:cNvPr>
          <p:cNvSpPr>
            <a:spLocks noChangeArrowheads="1"/>
          </p:cNvSpPr>
          <p:nvPr/>
        </p:nvSpPr>
        <p:spPr bwMode="auto">
          <a:xfrm>
            <a:off x="1172110" y="2867231"/>
            <a:ext cx="3014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STAR </a:t>
            </a:r>
            <a:r>
              <a:rPr kumimoji="0" lang="en-US" altLang="zh-CN" sz="1400" dirty="0"/>
              <a:t>(Solenoidal Tracker At RHIC)</a:t>
            </a:r>
          </a:p>
        </p:txBody>
      </p:sp>
      <p:sp>
        <p:nvSpPr>
          <p:cNvPr id="48138" name="Rectangle 10">
            <a:extLst>
              <a:ext uri="{FF2B5EF4-FFF2-40B4-BE49-F238E27FC236}">
                <a16:creationId xmlns:a16="http://schemas.microsoft.com/office/drawing/2014/main" id="{27DABBF8-AB26-F34F-8CB1-5CA0A36D4C6F}"/>
              </a:ext>
            </a:extLst>
          </p:cNvPr>
          <p:cNvSpPr>
            <a:spLocks noChangeArrowheads="1"/>
          </p:cNvSpPr>
          <p:nvPr/>
        </p:nvSpPr>
        <p:spPr bwMode="auto">
          <a:xfrm>
            <a:off x="5205413" y="6183313"/>
            <a:ext cx="2719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CMS </a:t>
            </a:r>
            <a:r>
              <a:rPr kumimoji="0" lang="en-US" altLang="zh-CN" sz="1400" dirty="0"/>
              <a:t>(Compact Muon Solenoid)</a:t>
            </a:r>
          </a:p>
        </p:txBody>
      </p:sp>
      <p:sp>
        <p:nvSpPr>
          <p:cNvPr id="48139" name="Rectangle 11">
            <a:extLst>
              <a:ext uri="{FF2B5EF4-FFF2-40B4-BE49-F238E27FC236}">
                <a16:creationId xmlns:a16="http://schemas.microsoft.com/office/drawing/2014/main" id="{3235DC7D-C493-1248-9478-D6D8EFC6A14C}"/>
              </a:ext>
            </a:extLst>
          </p:cNvPr>
          <p:cNvSpPr>
            <a:spLocks noChangeArrowheads="1"/>
          </p:cNvSpPr>
          <p:nvPr/>
        </p:nvSpPr>
        <p:spPr bwMode="auto">
          <a:xfrm>
            <a:off x="5181600" y="4721225"/>
            <a:ext cx="299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t>ATLAS</a:t>
            </a:r>
            <a:r>
              <a:rPr kumimoji="0" lang="en-US" altLang="zh-CN" sz="1400"/>
              <a:t> (A Toroidal LHC Apparatus)</a:t>
            </a:r>
          </a:p>
        </p:txBody>
      </p:sp>
      <p:sp>
        <p:nvSpPr>
          <p:cNvPr id="48140" name="Rectangle 12">
            <a:extLst>
              <a:ext uri="{FF2B5EF4-FFF2-40B4-BE49-F238E27FC236}">
                <a16:creationId xmlns:a16="http://schemas.microsoft.com/office/drawing/2014/main" id="{0C205D89-952A-224F-A71F-711C0EEA728B}"/>
              </a:ext>
            </a:extLst>
          </p:cNvPr>
          <p:cNvSpPr>
            <a:spLocks noChangeArrowheads="1"/>
          </p:cNvSpPr>
          <p:nvPr/>
        </p:nvSpPr>
        <p:spPr bwMode="auto">
          <a:xfrm>
            <a:off x="600727" y="3595689"/>
            <a:ext cx="122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a:t>ALICE</a:t>
            </a:r>
            <a:r>
              <a:rPr kumimoji="0" lang="en-US" altLang="zh-CN" sz="1400" dirty="0"/>
              <a:t> (A Large Ion Collider Experiment)</a:t>
            </a:r>
          </a:p>
        </p:txBody>
      </p:sp>
      <p:sp>
        <p:nvSpPr>
          <p:cNvPr id="16" name="Rounded Rectangle 15">
            <a:extLst>
              <a:ext uri="{FF2B5EF4-FFF2-40B4-BE49-F238E27FC236}">
                <a16:creationId xmlns:a16="http://schemas.microsoft.com/office/drawing/2014/main" id="{6E40DF43-39D4-204A-8C53-576B2B8E09D1}"/>
              </a:ext>
            </a:extLst>
          </p:cNvPr>
          <p:cNvSpPr>
            <a:spLocks noChangeArrowheads="1"/>
          </p:cNvSpPr>
          <p:nvPr/>
        </p:nvSpPr>
        <p:spPr bwMode="auto">
          <a:xfrm>
            <a:off x="735601" y="862147"/>
            <a:ext cx="7797800" cy="2400165"/>
          </a:xfrm>
          <a:prstGeom prst="roundRect">
            <a:avLst>
              <a:gd name="adj" fmla="val 4046"/>
            </a:avLst>
          </a:prstGeom>
          <a:noFill/>
          <a:ln w="38100" cmpd="dbl">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pic>
        <p:nvPicPr>
          <p:cNvPr id="15" name="内容占位符 3">
            <a:extLst>
              <a:ext uri="{FF2B5EF4-FFF2-40B4-BE49-F238E27FC236}">
                <a16:creationId xmlns:a16="http://schemas.microsoft.com/office/drawing/2014/main" id="{73DC6D89-D03D-754F-AE9F-3FE064B30AB5}"/>
              </a:ext>
            </a:extLst>
          </p:cNvPr>
          <p:cNvPicPr>
            <a:picLocks noGrp="1" noChangeAspect="1"/>
          </p:cNvPicPr>
          <p:nvPr>
            <p:ph idx="1"/>
          </p:nvPr>
        </p:nvPicPr>
        <p:blipFill>
          <a:blip r:embed="rId7"/>
          <a:stretch>
            <a:fillRect/>
          </a:stretch>
        </p:blipFill>
        <p:spPr>
          <a:xfrm>
            <a:off x="1770902" y="5180525"/>
            <a:ext cx="2801098" cy="1327056"/>
          </a:xfrm>
          <a:prstGeom prst="rect">
            <a:avLst/>
          </a:prstGeom>
        </p:spPr>
      </p:pic>
      <p:sp>
        <p:nvSpPr>
          <p:cNvPr id="17" name="Rectangle 10">
            <a:extLst>
              <a:ext uri="{FF2B5EF4-FFF2-40B4-BE49-F238E27FC236}">
                <a16:creationId xmlns:a16="http://schemas.microsoft.com/office/drawing/2014/main" id="{5866BEEC-F917-B142-88E7-364EC8727EF9}"/>
              </a:ext>
            </a:extLst>
          </p:cNvPr>
          <p:cNvSpPr>
            <a:spLocks noChangeArrowheads="1"/>
          </p:cNvSpPr>
          <p:nvPr/>
        </p:nvSpPr>
        <p:spPr bwMode="auto">
          <a:xfrm>
            <a:off x="798338" y="5832764"/>
            <a:ext cx="6623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dirty="0" err="1"/>
              <a:t>LHCb</a:t>
            </a:r>
            <a:endParaRPr kumimoji="0" lang="en-US" altLang="zh-CN"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C91A6DDA-5593-824B-879C-544C0A0E639D}"/>
              </a:ext>
            </a:extLst>
          </p:cNvPr>
          <p:cNvSpPr>
            <a:spLocks noGrp="1" noChangeArrowheads="1"/>
          </p:cNvSpPr>
          <p:nvPr>
            <p:ph type="dt" sz="quarter" idx="4294967295"/>
          </p:nvPr>
        </p:nvSpPr>
        <p:spPr bwMode="auto">
          <a:xfrm>
            <a:off x="609600" y="6384925"/>
            <a:ext cx="8534400"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en-US" altLang="zh-CN" sz="2400" b="1"/>
              <a:t>Nu Xu</a:t>
            </a:r>
            <a:endParaRPr lang="en-US" altLang="zh-CN" sz="1400"/>
          </a:p>
        </p:txBody>
      </p:sp>
      <p:sp>
        <p:nvSpPr>
          <p:cNvPr id="49154" name="Footer Placeholder 4">
            <a:extLst>
              <a:ext uri="{FF2B5EF4-FFF2-40B4-BE49-F238E27FC236}">
                <a16:creationId xmlns:a16="http://schemas.microsoft.com/office/drawing/2014/main" id="{448600B0-4E56-3942-B495-F8B6B68CF33B}"/>
              </a:ext>
            </a:extLst>
          </p:cNvPr>
          <p:cNvSpPr>
            <a:spLocks noGrp="1"/>
          </p:cNvSpPr>
          <p:nvPr>
            <p:ph type="ftr" sz="quarter" idx="4294967295"/>
          </p:nvPr>
        </p:nvSpPr>
        <p:spPr bwMode="auto">
          <a:xfrm>
            <a:off x="1066800" y="5638800"/>
            <a:ext cx="7239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a:t>Student Lecture, </a:t>
            </a:r>
            <a:r>
              <a:rPr kumimoji="0" lang="en-US" altLang="en-US" sz="2800"/>
              <a:t>“</a:t>
            </a:r>
            <a:r>
              <a:rPr kumimoji="0" lang="en-US" altLang="zh-CN" sz="2800"/>
              <a:t>Quark Matter 2006</a:t>
            </a:r>
            <a:r>
              <a:rPr kumimoji="0" lang="en-US" altLang="en-US" sz="2800"/>
              <a:t>”</a:t>
            </a:r>
            <a:r>
              <a:rPr kumimoji="0" lang="en-US" altLang="zh-CN" sz="2800"/>
              <a:t>, Shanghai, Nov. 14 - 20, 2006</a:t>
            </a:r>
            <a:endParaRPr kumimoji="0" lang="en-US" altLang="zh-CN" sz="2800">
              <a:solidFill>
                <a:schemeClr val="accent2"/>
              </a:solidFill>
            </a:endParaRPr>
          </a:p>
        </p:txBody>
      </p:sp>
      <p:sp>
        <p:nvSpPr>
          <p:cNvPr id="49155" name="Slide Number Placeholder 5">
            <a:extLst>
              <a:ext uri="{FF2B5EF4-FFF2-40B4-BE49-F238E27FC236}">
                <a16:creationId xmlns:a16="http://schemas.microsoft.com/office/drawing/2014/main" id="{7CC6CF24-8D78-A245-A919-1A9CE2D0B9C2}"/>
              </a:ext>
            </a:extLst>
          </p:cNvPr>
          <p:cNvSpPr>
            <a:spLocks noGrp="1" noChangeArrowheads="1"/>
          </p:cNvSpPr>
          <p:nvPr>
            <p:ph type="sldNum" sz="quarter" idx="10"/>
          </p:nvPr>
        </p:nvSpPr>
        <p:spPr>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33B6F03-5C57-6943-A712-C407334BCB13}" type="slidenum">
              <a:rPr kumimoji="0" lang="en-US" altLang="zh-CN" sz="2400" smtClean="0"/>
              <a:pPr>
                <a:spcBef>
                  <a:spcPct val="0"/>
                </a:spcBef>
                <a:buFontTx/>
                <a:buNone/>
              </a:pPr>
              <a:t>19</a:t>
            </a:fld>
            <a:r>
              <a:rPr kumimoji="0" lang="en-US" altLang="zh-CN" sz="2400"/>
              <a:t>/59</a:t>
            </a:r>
            <a:endParaRPr kumimoji="0" lang="en-US" altLang="zh-CN" sz="1400"/>
          </a:p>
        </p:txBody>
      </p:sp>
      <p:sp>
        <p:nvSpPr>
          <p:cNvPr id="49156" name="Rectangle 2">
            <a:extLst>
              <a:ext uri="{FF2B5EF4-FFF2-40B4-BE49-F238E27FC236}">
                <a16:creationId xmlns:a16="http://schemas.microsoft.com/office/drawing/2014/main" id="{72F53C7E-8DF8-184B-A09A-CA120F2876BE}"/>
              </a:ext>
            </a:extLst>
          </p:cNvPr>
          <p:cNvSpPr>
            <a:spLocks noGrp="1" noChangeArrowheads="1"/>
          </p:cNvSpPr>
          <p:nvPr>
            <p:ph type="title"/>
          </p:nvPr>
        </p:nvSpPr>
        <p:spPr/>
        <p:txBody>
          <a:bodyPr/>
          <a:lstStyle/>
          <a:p>
            <a:pPr eaLnBrk="1" hangingPunct="1"/>
            <a:endParaRPr kumimoji="0" lang="en-US" altLang="zh-CN"/>
          </a:p>
        </p:txBody>
      </p:sp>
      <p:pic>
        <p:nvPicPr>
          <p:cNvPr id="49157" name="Picture 3" descr="Collab">
            <a:extLst>
              <a:ext uri="{FF2B5EF4-FFF2-40B4-BE49-F238E27FC236}">
                <a16:creationId xmlns:a16="http://schemas.microsoft.com/office/drawing/2014/main" id="{A0F2F668-83E7-D54F-AD99-54775E44B9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7938"/>
            <a:ext cx="9448800" cy="6823075"/>
          </a:xfrm>
        </p:spPr>
      </p:pic>
      <p:sp>
        <p:nvSpPr>
          <p:cNvPr id="394244" name="Text Box 4">
            <a:extLst>
              <a:ext uri="{FF2B5EF4-FFF2-40B4-BE49-F238E27FC236}">
                <a16:creationId xmlns:a16="http://schemas.microsoft.com/office/drawing/2014/main" id="{6C213B05-B3EB-934E-B8EC-7C9A8891690E}"/>
              </a:ext>
            </a:extLst>
          </p:cNvPr>
          <p:cNvSpPr txBox="1">
            <a:spLocks noChangeArrowheads="1"/>
          </p:cNvSpPr>
          <p:nvPr/>
        </p:nvSpPr>
        <p:spPr bwMode="auto">
          <a:xfrm>
            <a:off x="2819400" y="0"/>
            <a:ext cx="3581400" cy="528638"/>
          </a:xfrm>
          <a:prstGeom prst="rect">
            <a:avLst/>
          </a:prstGeom>
          <a:solidFill>
            <a:schemeClr val="tx1"/>
          </a:solidFill>
          <a:ln w="9525">
            <a:solidFill>
              <a:srgbClr val="CC3300"/>
            </a:solidFill>
            <a:miter lim="800000"/>
            <a:headEnd type="none" w="sm" len="sm"/>
            <a:tailEnd type="none" w="sm" len="sm"/>
          </a:ln>
          <a:effectLst/>
        </p:spPr>
        <p:txBody>
          <a:bodyPr>
            <a:spAutoFit/>
          </a:bodyPr>
          <a:lstStyle/>
          <a:p>
            <a:pPr eaLnBrk="1" hangingPunct="1">
              <a:spcBef>
                <a:spcPct val="20000"/>
              </a:spcBef>
              <a:defRPr/>
            </a:pPr>
            <a:r>
              <a:rPr lang="en-US" b="1" i="1" dirty="0">
                <a:solidFill>
                  <a:schemeClr val="bg1"/>
                </a:solidFill>
                <a:effectLst>
                  <a:outerShdw blurRad="38100" dist="38100" dir="2700000" algn="tl">
                    <a:srgbClr val="808080"/>
                  </a:outerShdw>
                </a:effectLst>
                <a:latin typeface="Arial" charset="0"/>
                <a:ea typeface="宋体" charset="0"/>
              </a:rPr>
              <a:t>STAR Collaboration</a:t>
            </a:r>
            <a:endParaRPr lang="en-US" sz="3600" b="1" dirty="0">
              <a:solidFill>
                <a:srgbClr val="0000FF"/>
              </a:solidFill>
              <a:effectLst>
                <a:outerShdw blurRad="38100" dist="38100" dir="2700000" algn="tl">
                  <a:srgbClr val="FFFFFF"/>
                </a:outerShdw>
              </a:effectLst>
              <a:latin typeface="Arial" charset="0"/>
              <a:ea typeface="宋体"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1B3BA790-00F8-E340-9E58-FD47012F1811}"/>
              </a:ext>
            </a:extLst>
          </p:cNvPr>
          <p:cNvSpPr>
            <a:spLocks noGrp="1" noChangeArrowheads="1"/>
          </p:cNvSpPr>
          <p:nvPr>
            <p:ph type="title"/>
          </p:nvPr>
        </p:nvSpPr>
        <p:spPr>
          <a:xfrm>
            <a:off x="1143000" y="0"/>
            <a:ext cx="7696200" cy="1143000"/>
          </a:xfrm>
        </p:spPr>
        <p:txBody>
          <a:bodyPr/>
          <a:lstStyle/>
          <a:p>
            <a:pPr eaLnBrk="1" hangingPunct="1"/>
            <a:r>
              <a:rPr lang="en-US" altLang="zh-CN" b="1">
                <a:solidFill>
                  <a:schemeClr val="tx1"/>
                </a:solidFill>
                <a:latin typeface="Arial Black" panose="020B0604020202020204" pitchFamily="34" charset="0"/>
              </a:rPr>
              <a:t>Outline</a:t>
            </a:r>
            <a:endParaRPr lang="en-US" altLang="zh-CN" b="1">
              <a:solidFill>
                <a:srgbClr val="800000"/>
              </a:solidFill>
              <a:latin typeface="Arial Black" panose="020B0604020202020204" pitchFamily="34" charset="0"/>
            </a:endParaRPr>
          </a:p>
        </p:txBody>
      </p:sp>
      <p:sp>
        <p:nvSpPr>
          <p:cNvPr id="25603" name="Text Box 3" descr="Light downward diagonal">
            <a:extLst>
              <a:ext uri="{FF2B5EF4-FFF2-40B4-BE49-F238E27FC236}">
                <a16:creationId xmlns:a16="http://schemas.microsoft.com/office/drawing/2014/main" id="{D2C6042C-E4CA-4F4E-94D4-2C4D837B5BC4}"/>
              </a:ext>
            </a:extLst>
          </p:cNvPr>
          <p:cNvSpPr txBox="1">
            <a:spLocks noChangeArrowheads="1"/>
          </p:cNvSpPr>
          <p:nvPr/>
        </p:nvSpPr>
        <p:spPr bwMode="auto">
          <a:xfrm>
            <a:off x="457200" y="1295400"/>
            <a:ext cx="8458200" cy="5140325"/>
          </a:xfrm>
          <a:prstGeom prst="rect">
            <a:avLst/>
          </a:prstGeom>
          <a:pattFill prst="ltDnDiag">
            <a:fgClr>
              <a:schemeClr val="accent1"/>
            </a:fgClr>
            <a:bgClr>
              <a:srgbClr val="FFFFFF"/>
            </a:bgClr>
          </a:pattFill>
          <a:ln>
            <a:noFill/>
          </a:ln>
          <a:effectLst/>
        </p:spPr>
        <p:txBody>
          <a:bodyPr>
            <a:spAutoFit/>
          </a:bodyPr>
          <a:lstStyle>
            <a:lvl1pPr marL="457200" indent="-457200">
              <a:defRPr>
                <a:solidFill>
                  <a:schemeClr val="tx1"/>
                </a:solidFill>
                <a:latin typeface="Arial" charset="0"/>
                <a:ea typeface="SimSun" charset="0"/>
                <a:cs typeface="SimSun" charset="0"/>
              </a:defRPr>
            </a:lvl1pPr>
            <a:lvl2pPr marL="914400" indent="-457200">
              <a:defRPr>
                <a:solidFill>
                  <a:schemeClr val="tx1"/>
                </a:solidFill>
                <a:latin typeface="Arial" charset="0"/>
                <a:ea typeface="SimSun" charset="0"/>
                <a:cs typeface="SimSun" charset="0"/>
              </a:defRPr>
            </a:lvl2pPr>
            <a:lvl3pPr marL="1776413" indent="-457200">
              <a:defRPr>
                <a:solidFill>
                  <a:schemeClr val="tx1"/>
                </a:solidFill>
                <a:latin typeface="Arial" charset="0"/>
                <a:ea typeface="SimSun" charset="0"/>
                <a:cs typeface="SimSun" charset="0"/>
              </a:defRPr>
            </a:lvl3pPr>
            <a:lvl4pPr marL="2347913" indent="-457200">
              <a:defRPr>
                <a:solidFill>
                  <a:schemeClr val="tx1"/>
                </a:solidFill>
                <a:latin typeface="Arial" charset="0"/>
                <a:ea typeface="SimSun" charset="0"/>
                <a:cs typeface="SimSun" charset="0"/>
              </a:defRPr>
            </a:lvl4pPr>
            <a:lvl5pPr marL="2919413" indent="-457200">
              <a:defRPr>
                <a:solidFill>
                  <a:schemeClr val="tx1"/>
                </a:solidFill>
                <a:latin typeface="Arial" charset="0"/>
                <a:ea typeface="SimSun" charset="0"/>
                <a:cs typeface="SimSun" charset="0"/>
              </a:defRPr>
            </a:lvl5pPr>
            <a:lvl6pPr marL="3376613" indent="-457200" fontAlgn="base">
              <a:spcBef>
                <a:spcPct val="0"/>
              </a:spcBef>
              <a:spcAft>
                <a:spcPct val="0"/>
              </a:spcAft>
              <a:defRPr>
                <a:solidFill>
                  <a:schemeClr val="tx1"/>
                </a:solidFill>
                <a:latin typeface="Arial" charset="0"/>
                <a:ea typeface="SimSun" charset="0"/>
                <a:cs typeface="SimSun" charset="0"/>
              </a:defRPr>
            </a:lvl6pPr>
            <a:lvl7pPr marL="3833813" indent="-457200" fontAlgn="base">
              <a:spcBef>
                <a:spcPct val="0"/>
              </a:spcBef>
              <a:spcAft>
                <a:spcPct val="0"/>
              </a:spcAft>
              <a:defRPr>
                <a:solidFill>
                  <a:schemeClr val="tx1"/>
                </a:solidFill>
                <a:latin typeface="Arial" charset="0"/>
                <a:ea typeface="SimSun" charset="0"/>
                <a:cs typeface="SimSun" charset="0"/>
              </a:defRPr>
            </a:lvl7pPr>
            <a:lvl8pPr marL="4291013" indent="-457200" fontAlgn="base">
              <a:spcBef>
                <a:spcPct val="0"/>
              </a:spcBef>
              <a:spcAft>
                <a:spcPct val="0"/>
              </a:spcAft>
              <a:defRPr>
                <a:solidFill>
                  <a:schemeClr val="tx1"/>
                </a:solidFill>
                <a:latin typeface="Arial" charset="0"/>
                <a:ea typeface="SimSun" charset="0"/>
                <a:cs typeface="SimSun" charset="0"/>
              </a:defRPr>
            </a:lvl8pPr>
            <a:lvl9pPr marL="4748213" indent="-457200" fontAlgn="base">
              <a:spcBef>
                <a:spcPct val="0"/>
              </a:spcBef>
              <a:spcAft>
                <a:spcPct val="0"/>
              </a:spcAft>
              <a:defRPr>
                <a:solidFill>
                  <a:schemeClr val="tx1"/>
                </a:solidFill>
                <a:latin typeface="Arial" charset="0"/>
                <a:ea typeface="SimSun" charset="0"/>
                <a:cs typeface="SimSun" charset="0"/>
              </a:defRPr>
            </a:lvl9pPr>
          </a:lstStyle>
          <a:p>
            <a:pPr lvl="1" eaLnBrk="1" hangingPunct="1">
              <a:spcBef>
                <a:spcPct val="20000"/>
              </a:spcBef>
              <a:buClr>
                <a:srgbClr val="9A0F0A"/>
              </a:buClr>
              <a:buFont typeface="Wingdings" charset="0"/>
              <a:buChar char="Ø"/>
              <a:defRPr/>
            </a:pPr>
            <a:endParaRPr lang="en-US" altLang="zh-CN" sz="1400" dirty="0">
              <a:latin typeface="Arial Black" charset="0"/>
            </a:endParaRPr>
          </a:p>
          <a:p>
            <a:pPr lvl="1" eaLnBrk="1" hangingPunct="1">
              <a:spcBef>
                <a:spcPct val="20000"/>
              </a:spcBef>
              <a:buClr>
                <a:srgbClr val="9A0F0A"/>
              </a:buClr>
              <a:buFont typeface="Wingdings" charset="0"/>
              <a:buChar char="Ø"/>
              <a:defRPr/>
            </a:pPr>
            <a:r>
              <a:rPr lang="en-US" altLang="zh-CN" b="1" dirty="0"/>
              <a:t>Introduction</a:t>
            </a:r>
          </a:p>
          <a:p>
            <a:pPr lvl="1" eaLnBrk="1" hangingPunct="1">
              <a:spcBef>
                <a:spcPct val="20000"/>
              </a:spcBef>
              <a:buClr>
                <a:srgbClr val="9A0F0A"/>
              </a:buClr>
              <a:buFont typeface="Wingdings" charset="0"/>
              <a:buChar char="Ø"/>
              <a:defRPr/>
            </a:pPr>
            <a:endParaRPr lang="en-US" altLang="zh-CN" sz="1400" b="1" dirty="0"/>
          </a:p>
          <a:p>
            <a:pPr lvl="1" eaLnBrk="1" hangingPunct="1">
              <a:spcBef>
                <a:spcPct val="20000"/>
              </a:spcBef>
              <a:buClr>
                <a:srgbClr val="9A0F0A"/>
              </a:buClr>
              <a:buFont typeface="Wingdings" charset="0"/>
              <a:buChar char="Ø"/>
              <a:defRPr/>
            </a:pPr>
            <a:r>
              <a:rPr lang="en-US" altLang="zh-CN" b="1" dirty="0"/>
              <a:t>Perfect  Liquid</a:t>
            </a:r>
          </a:p>
          <a:p>
            <a:pPr lvl="1" eaLnBrk="1" hangingPunct="1">
              <a:spcBef>
                <a:spcPct val="20000"/>
              </a:spcBef>
              <a:buClr>
                <a:srgbClr val="9A0F0A"/>
              </a:buClr>
              <a:buFont typeface="Wingdings" charset="0"/>
              <a:buNone/>
              <a:defRPr/>
            </a:pPr>
            <a:r>
              <a:rPr lang="en-US" altLang="zh-CN" b="1" dirty="0"/>
              <a:t>      </a:t>
            </a:r>
            <a:r>
              <a:rPr lang="en-US" altLang="zh-CN" sz="2400" b="1" dirty="0"/>
              <a:t>Energy loss</a:t>
            </a:r>
          </a:p>
          <a:p>
            <a:pPr lvl="1" eaLnBrk="1" hangingPunct="1">
              <a:spcBef>
                <a:spcPct val="20000"/>
              </a:spcBef>
              <a:buClr>
                <a:srgbClr val="9A0F0A"/>
              </a:buClr>
              <a:buFont typeface="Wingdings" charset="0"/>
              <a:buNone/>
              <a:defRPr/>
            </a:pPr>
            <a:r>
              <a:rPr lang="en-US" altLang="zh-CN" sz="2400" b="1" dirty="0"/>
              <a:t>      </a:t>
            </a:r>
            <a:r>
              <a:rPr lang="zh-CN" altLang="en-US" sz="2400" b="1" dirty="0"/>
              <a:t> </a:t>
            </a:r>
            <a:r>
              <a:rPr lang="en-US" altLang="zh-CN" sz="2400" b="1" dirty="0"/>
              <a:t>Elliptic flow v</a:t>
            </a:r>
            <a:r>
              <a:rPr lang="en-US" altLang="zh-CN" sz="2400" b="1" baseline="-25000" dirty="0"/>
              <a:t>2</a:t>
            </a:r>
            <a:r>
              <a:rPr lang="zh-CN" altLang="en-US" sz="2400" b="1" baseline="-25000" dirty="0"/>
              <a:t>  </a:t>
            </a:r>
            <a:endParaRPr lang="en-US" altLang="zh-CN" sz="2400" b="1" baseline="-25000" dirty="0"/>
          </a:p>
          <a:p>
            <a:pPr lvl="1" eaLnBrk="1" hangingPunct="1">
              <a:spcBef>
                <a:spcPct val="20000"/>
              </a:spcBef>
              <a:buClr>
                <a:srgbClr val="9A0F0A"/>
              </a:buClr>
              <a:buFont typeface="Wingdings" charset="0"/>
              <a:buNone/>
              <a:defRPr/>
            </a:pPr>
            <a:endParaRPr lang="en-US" altLang="zh-CN" sz="1400" b="1" dirty="0"/>
          </a:p>
          <a:p>
            <a:pPr lvl="1" eaLnBrk="1" hangingPunct="1">
              <a:lnSpc>
                <a:spcPct val="115000"/>
              </a:lnSpc>
              <a:spcBef>
                <a:spcPct val="20000"/>
              </a:spcBef>
              <a:buClr>
                <a:srgbClr val="9A0F0A"/>
              </a:buClr>
              <a:buFont typeface="Wingdings" charset="0"/>
              <a:buChar char="Ø"/>
              <a:defRPr/>
            </a:pPr>
            <a:r>
              <a:rPr lang="en-US" altLang="zh-CN" b="1" dirty="0"/>
              <a:t>QCD Critical Point and Phase Boundary</a:t>
            </a:r>
          </a:p>
          <a:p>
            <a:pPr marL="457200" lvl="1" indent="0" eaLnBrk="1" hangingPunct="1">
              <a:lnSpc>
                <a:spcPct val="115000"/>
              </a:lnSpc>
              <a:spcBef>
                <a:spcPct val="20000"/>
              </a:spcBef>
              <a:buClr>
                <a:srgbClr val="9A0F0A"/>
              </a:buClr>
              <a:buFontTx/>
              <a:buChar char="•"/>
              <a:defRPr/>
            </a:pPr>
            <a:r>
              <a:rPr lang="en-US" altLang="zh-CN" b="1" dirty="0"/>
              <a:t>     </a:t>
            </a:r>
            <a:r>
              <a:rPr lang="en-US" altLang="zh-CN" sz="2400" b="1" dirty="0"/>
              <a:t>Higher moments</a:t>
            </a:r>
          </a:p>
          <a:p>
            <a:pPr marL="457200" lvl="1" indent="0" eaLnBrk="1" hangingPunct="1">
              <a:lnSpc>
                <a:spcPct val="115000"/>
              </a:lnSpc>
              <a:spcBef>
                <a:spcPct val="20000"/>
              </a:spcBef>
              <a:buClr>
                <a:srgbClr val="9A0F0A"/>
              </a:buClr>
              <a:buFontTx/>
              <a:buChar char="•"/>
              <a:defRPr/>
            </a:pPr>
            <a:endParaRPr lang="en-US" altLang="zh-CN" sz="1400" b="1" dirty="0"/>
          </a:p>
          <a:p>
            <a:pPr lvl="1" eaLnBrk="1" hangingPunct="1">
              <a:lnSpc>
                <a:spcPct val="115000"/>
              </a:lnSpc>
              <a:spcBef>
                <a:spcPct val="20000"/>
              </a:spcBef>
              <a:buClr>
                <a:srgbClr val="9A0F0A"/>
              </a:buClr>
              <a:buFont typeface="Wingdings" charset="0"/>
              <a:buChar char="Ø"/>
              <a:defRPr/>
            </a:pPr>
            <a:r>
              <a:rPr lang="en-US" altLang="zh-CN" b="1" dirty="0"/>
              <a:t>Summary and Outlook</a:t>
            </a:r>
          </a:p>
          <a:p>
            <a:pPr lvl="1" eaLnBrk="1" hangingPunct="1">
              <a:lnSpc>
                <a:spcPct val="115000"/>
              </a:lnSpc>
              <a:spcBef>
                <a:spcPct val="20000"/>
              </a:spcBef>
              <a:buClr>
                <a:srgbClr val="9A0F0A"/>
              </a:buClr>
              <a:buFont typeface="Wingdings" charset="0"/>
              <a:buChar char="Ø"/>
              <a:defRPr/>
            </a:pPr>
            <a:endParaRPr lang="en-US" altLang="zh-CN" sz="14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Footer Placeholder 4">
            <a:extLst>
              <a:ext uri="{FF2B5EF4-FFF2-40B4-BE49-F238E27FC236}">
                <a16:creationId xmlns:a16="http://schemas.microsoft.com/office/drawing/2014/main" id="{5C30501C-0931-C64C-B035-2EEB60C11BE8}"/>
              </a:ext>
            </a:extLst>
          </p:cNvPr>
          <p:cNvSpPr>
            <a:spLocks noGrp="1"/>
          </p:cNvSpPr>
          <p:nvPr>
            <p:ph type="ftr" sz="quarter" idx="4294967295"/>
          </p:nvPr>
        </p:nvSpPr>
        <p:spPr bwMode="auto">
          <a:xfrm>
            <a:off x="1066800" y="5638800"/>
            <a:ext cx="7239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a:ea typeface="ＭＳ Ｐゴシック" panose="020B0600070205080204" pitchFamily="34" charset="-128"/>
              </a:rPr>
              <a:t>BNL PAC, 21 - 22, 2010</a:t>
            </a:r>
            <a:endParaRPr kumimoji="0" lang="en-US" altLang="zh-CN" sz="1400">
              <a:ea typeface="ＭＳ Ｐゴシック" panose="020B0600070205080204" pitchFamily="34" charset="-128"/>
            </a:endParaRPr>
          </a:p>
        </p:txBody>
      </p:sp>
      <p:sp>
        <p:nvSpPr>
          <p:cNvPr id="51202" name="Rectangle 2">
            <a:extLst>
              <a:ext uri="{FF2B5EF4-FFF2-40B4-BE49-F238E27FC236}">
                <a16:creationId xmlns:a16="http://schemas.microsoft.com/office/drawing/2014/main" id="{B539313F-CCB3-1447-B851-74095C7C2EC5}"/>
              </a:ext>
            </a:extLst>
          </p:cNvPr>
          <p:cNvSpPr>
            <a:spLocks/>
          </p:cNvSpPr>
          <p:nvPr/>
        </p:nvSpPr>
        <p:spPr bwMode="auto">
          <a:xfrm>
            <a:off x="8358188" y="0"/>
            <a:ext cx="785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r" eaLnBrk="1" hangingPunct="1">
              <a:spcBef>
                <a:spcPts val="800"/>
              </a:spcBef>
            </a:pPr>
            <a:r>
              <a:rPr kumimoji="0" lang="en-US" altLang="zh-CN" sz="14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t>
            </a:r>
          </a:p>
        </p:txBody>
      </p:sp>
      <p:pic>
        <p:nvPicPr>
          <p:cNvPr id="51203" name="Picture 3">
            <a:extLst>
              <a:ext uri="{FF2B5EF4-FFF2-40B4-BE49-F238E27FC236}">
                <a16:creationId xmlns:a16="http://schemas.microsoft.com/office/drawing/2014/main" id="{AEFB7215-B90F-8644-A654-D9CB4A581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5" t="-21986" r="3027" b="3111"/>
          <a:stretch>
            <a:fillRect/>
          </a:stretch>
        </p:blipFill>
        <p:spPr bwMode="auto">
          <a:xfrm>
            <a:off x="1066800" y="76200"/>
            <a:ext cx="7696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04" name="Rectangle 4">
            <a:extLst>
              <a:ext uri="{FF2B5EF4-FFF2-40B4-BE49-F238E27FC236}">
                <a16:creationId xmlns:a16="http://schemas.microsoft.com/office/drawing/2014/main" id="{445E4F66-A381-0C40-AA1B-76242FE05874}"/>
              </a:ext>
            </a:extLst>
          </p:cNvPr>
          <p:cNvSpPr>
            <a:spLocks/>
          </p:cNvSpPr>
          <p:nvPr/>
        </p:nvSpPr>
        <p:spPr bwMode="auto">
          <a:xfrm>
            <a:off x="4419600" y="3276600"/>
            <a:ext cx="838200" cy="527050"/>
          </a:xfrm>
          <a:prstGeom prst="rect">
            <a:avLst/>
          </a:prstGeom>
          <a:noFill/>
          <a:ln w="25400">
            <a:solidFill>
              <a:srgbClr val="F7DD9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1205" name="Line 5">
            <a:extLst>
              <a:ext uri="{FF2B5EF4-FFF2-40B4-BE49-F238E27FC236}">
                <a16:creationId xmlns:a16="http://schemas.microsoft.com/office/drawing/2014/main" id="{A04695BB-1D89-A14F-9A7E-1B81F953CE62}"/>
              </a:ext>
            </a:extLst>
          </p:cNvPr>
          <p:cNvSpPr>
            <a:spLocks noChangeShapeType="1"/>
          </p:cNvSpPr>
          <p:nvPr/>
        </p:nvSpPr>
        <p:spPr bwMode="auto">
          <a:xfrm flipH="1">
            <a:off x="809625" y="3276600"/>
            <a:ext cx="3609975" cy="1447800"/>
          </a:xfrm>
          <a:prstGeom prst="line">
            <a:avLst/>
          </a:prstGeom>
          <a:noFill/>
          <a:ln w="25400">
            <a:solidFill>
              <a:srgbClr val="F7DD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06" name="Line 6">
            <a:extLst>
              <a:ext uri="{FF2B5EF4-FFF2-40B4-BE49-F238E27FC236}">
                <a16:creationId xmlns:a16="http://schemas.microsoft.com/office/drawing/2014/main" id="{7535B238-B1A9-7E4E-801F-9DAF9D7D6D5B}"/>
              </a:ext>
            </a:extLst>
          </p:cNvPr>
          <p:cNvSpPr>
            <a:spLocks noChangeShapeType="1"/>
          </p:cNvSpPr>
          <p:nvPr/>
        </p:nvSpPr>
        <p:spPr bwMode="auto">
          <a:xfrm flipH="1">
            <a:off x="2819400" y="3789363"/>
            <a:ext cx="2438400" cy="2078037"/>
          </a:xfrm>
          <a:prstGeom prst="line">
            <a:avLst/>
          </a:prstGeom>
          <a:noFill/>
          <a:ln w="25400">
            <a:solidFill>
              <a:srgbClr val="F7DD9C"/>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207" name="Line 8">
            <a:extLst>
              <a:ext uri="{FF2B5EF4-FFF2-40B4-BE49-F238E27FC236}">
                <a16:creationId xmlns:a16="http://schemas.microsoft.com/office/drawing/2014/main" id="{0536C680-310C-2644-AC98-628A67BE9B96}"/>
              </a:ext>
            </a:extLst>
          </p:cNvPr>
          <p:cNvSpPr>
            <a:spLocks noChangeShapeType="1"/>
          </p:cNvSpPr>
          <p:nvPr/>
        </p:nvSpPr>
        <p:spPr bwMode="auto">
          <a:xfrm flipH="1" flipV="1">
            <a:off x="809625" y="3736975"/>
            <a:ext cx="866775" cy="174942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08" name="Rectangle 9">
            <a:extLst>
              <a:ext uri="{FF2B5EF4-FFF2-40B4-BE49-F238E27FC236}">
                <a16:creationId xmlns:a16="http://schemas.microsoft.com/office/drawing/2014/main" id="{9BF230F0-567F-FC47-870D-13D4512EF038}"/>
              </a:ext>
            </a:extLst>
          </p:cNvPr>
          <p:cNvSpPr>
            <a:spLocks/>
          </p:cNvSpPr>
          <p:nvPr/>
        </p:nvSpPr>
        <p:spPr bwMode="auto">
          <a:xfrm>
            <a:off x="152400" y="2754313"/>
            <a:ext cx="1981200" cy="1477962"/>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i="1">
                <a:solidFill>
                  <a:srgbClr val="96151F"/>
                </a:solidFill>
                <a:latin typeface="Arial Black" panose="020B0604020202020204" pitchFamily="34" charset="0"/>
              </a:rPr>
              <a:t>Heavy Flavor Tracker </a:t>
            </a:r>
            <a:r>
              <a:rPr kumimoji="0" lang="en-US" altLang="zh-CN" sz="2400">
                <a:solidFill>
                  <a:srgbClr val="96151F"/>
                </a:solidFill>
                <a:latin typeface="Arial Black" panose="020B0604020202020204" pitchFamily="34" charset="0"/>
              </a:rPr>
              <a:t>(HFT) </a:t>
            </a:r>
            <a:r>
              <a:rPr kumimoji="0" lang="en-US" altLang="zh-CN" sz="2400" i="1">
                <a:solidFill>
                  <a:srgbClr val="96151F"/>
                </a:solidFill>
                <a:latin typeface="Arial Black" panose="020B0604020202020204" pitchFamily="34" charset="0"/>
              </a:rPr>
              <a:t>2013</a:t>
            </a:r>
            <a:endParaRPr kumimoji="0" lang="en-US" altLang="zh-CN" sz="2400">
              <a:solidFill>
                <a:srgbClr val="0C0572"/>
              </a:solidFill>
              <a:latin typeface="Comic Sans MS" panose="030F0902030302020204" pitchFamily="66" charset="0"/>
              <a:sym typeface="Comic Sans MS" panose="030F0902030302020204" pitchFamily="66" charset="0"/>
            </a:endParaRPr>
          </a:p>
        </p:txBody>
      </p:sp>
      <p:sp>
        <p:nvSpPr>
          <p:cNvPr id="51209" name="Line 10">
            <a:extLst>
              <a:ext uri="{FF2B5EF4-FFF2-40B4-BE49-F238E27FC236}">
                <a16:creationId xmlns:a16="http://schemas.microsoft.com/office/drawing/2014/main" id="{BE98C39E-AEAA-9241-B68E-ADE37D05BFDD}"/>
              </a:ext>
            </a:extLst>
          </p:cNvPr>
          <p:cNvSpPr>
            <a:spLocks noChangeShapeType="1"/>
          </p:cNvSpPr>
          <p:nvPr/>
        </p:nvSpPr>
        <p:spPr bwMode="auto">
          <a:xfrm flipH="1" flipV="1">
            <a:off x="1066800" y="2092325"/>
            <a:ext cx="3336925" cy="86677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0" name="Rectangle 11">
            <a:extLst>
              <a:ext uri="{FF2B5EF4-FFF2-40B4-BE49-F238E27FC236}">
                <a16:creationId xmlns:a16="http://schemas.microsoft.com/office/drawing/2014/main" id="{195E5617-702B-6541-946C-C135357008DF}"/>
              </a:ext>
            </a:extLst>
          </p:cNvPr>
          <p:cNvSpPr>
            <a:spLocks/>
          </p:cNvSpPr>
          <p:nvPr/>
        </p:nvSpPr>
        <p:spPr bwMode="auto">
          <a:xfrm>
            <a:off x="152400" y="1600200"/>
            <a:ext cx="1981200" cy="492125"/>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Time Projection Chamber </a:t>
            </a:r>
            <a:r>
              <a:rPr kumimoji="0" lang="en-US" altLang="zh-CN" sz="1600">
                <a:solidFill>
                  <a:srgbClr val="0C0572"/>
                </a:solidFill>
                <a:latin typeface="Arial Black" panose="020B0604020202020204" pitchFamily="34" charset="0"/>
              </a:rPr>
              <a:t>(TPC)</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1" name="Line 12">
            <a:extLst>
              <a:ext uri="{FF2B5EF4-FFF2-40B4-BE49-F238E27FC236}">
                <a16:creationId xmlns:a16="http://schemas.microsoft.com/office/drawing/2014/main" id="{3A4E891F-F6D6-EB42-93BC-519AC4300C4F}"/>
              </a:ext>
            </a:extLst>
          </p:cNvPr>
          <p:cNvSpPr>
            <a:spLocks noChangeShapeType="1"/>
          </p:cNvSpPr>
          <p:nvPr/>
        </p:nvSpPr>
        <p:spPr bwMode="auto">
          <a:xfrm flipV="1">
            <a:off x="5257800" y="1323975"/>
            <a:ext cx="1447800" cy="962025"/>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2" name="Line 13">
            <a:extLst>
              <a:ext uri="{FF2B5EF4-FFF2-40B4-BE49-F238E27FC236}">
                <a16:creationId xmlns:a16="http://schemas.microsoft.com/office/drawing/2014/main" id="{7D3AA8D7-0147-B64B-8BC1-8AE2FE870E5F}"/>
              </a:ext>
            </a:extLst>
          </p:cNvPr>
          <p:cNvSpPr>
            <a:spLocks noChangeShapeType="1"/>
          </p:cNvSpPr>
          <p:nvPr/>
        </p:nvSpPr>
        <p:spPr bwMode="auto">
          <a:xfrm>
            <a:off x="5486400" y="3810000"/>
            <a:ext cx="2209800" cy="2057400"/>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3" name="Rectangle 14">
            <a:extLst>
              <a:ext uri="{FF2B5EF4-FFF2-40B4-BE49-F238E27FC236}">
                <a16:creationId xmlns:a16="http://schemas.microsoft.com/office/drawing/2014/main" id="{06C42C86-04DF-F449-861F-287047E0EB5B}"/>
              </a:ext>
            </a:extLst>
          </p:cNvPr>
          <p:cNvSpPr>
            <a:spLocks/>
          </p:cNvSpPr>
          <p:nvPr/>
        </p:nvSpPr>
        <p:spPr bwMode="auto">
          <a:xfrm>
            <a:off x="7548563" y="5621338"/>
            <a:ext cx="1138237" cy="246062"/>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96151F"/>
                </a:solidFill>
                <a:latin typeface="Arial Black" panose="020B0604020202020204" pitchFamily="34" charset="0"/>
              </a:rPr>
              <a:t>FGT </a:t>
            </a:r>
            <a:r>
              <a:rPr kumimoji="0" lang="en-US" altLang="zh-CN" sz="1200" i="1">
                <a:solidFill>
                  <a:srgbClr val="96151F"/>
                </a:solidFill>
                <a:latin typeface="Arial Black" panose="020B0604020202020204" pitchFamily="34" charset="0"/>
                <a:sym typeface="Comic Sans MS" panose="030F0902030302020204" pitchFamily="66" charset="0"/>
              </a:rPr>
              <a:t>2011</a:t>
            </a:r>
            <a:endParaRPr kumimoji="0" lang="en-US" altLang="zh-CN" sz="1200">
              <a:solidFill>
                <a:srgbClr val="000080"/>
              </a:solidFill>
              <a:latin typeface="Comic Sans MS" panose="030F0902030302020204" pitchFamily="66" charset="0"/>
              <a:sym typeface="Comic Sans MS" panose="030F0902030302020204" pitchFamily="66" charset="0"/>
            </a:endParaRPr>
          </a:p>
        </p:txBody>
      </p:sp>
      <p:sp>
        <p:nvSpPr>
          <p:cNvPr id="51214" name="Rectangle 15">
            <a:extLst>
              <a:ext uri="{FF2B5EF4-FFF2-40B4-BE49-F238E27FC236}">
                <a16:creationId xmlns:a16="http://schemas.microsoft.com/office/drawing/2014/main" id="{F952121F-60D3-514B-87C9-B439AC2483A8}"/>
              </a:ext>
            </a:extLst>
          </p:cNvPr>
          <p:cNvSpPr>
            <a:spLocks/>
          </p:cNvSpPr>
          <p:nvPr/>
        </p:nvSpPr>
        <p:spPr bwMode="auto">
          <a:xfrm>
            <a:off x="685800" y="50800"/>
            <a:ext cx="78486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a:t>STAR Detectors </a:t>
            </a:r>
            <a:r>
              <a:rPr kumimoji="0" lang="en-US" altLang="zh-CN" sz="1600" b="1" i="1"/>
              <a:t>Fast</a:t>
            </a:r>
            <a:r>
              <a:rPr kumimoji="0" lang="en-US" altLang="zh-CN" sz="1600" i="1"/>
              <a:t> and </a:t>
            </a:r>
            <a:r>
              <a:rPr kumimoji="0" lang="en-US" altLang="zh-CN" sz="1600" b="1" i="1"/>
              <a:t>Full</a:t>
            </a:r>
            <a:r>
              <a:rPr kumimoji="0" lang="en-US" altLang="zh-CN" sz="1600" i="1"/>
              <a:t> azimuthal particle identification</a:t>
            </a:r>
            <a:endParaRPr kumimoji="0" lang="en-US" altLang="zh-CN" sz="2800">
              <a:solidFill>
                <a:srgbClr val="791118"/>
              </a:solidFill>
            </a:endParaRPr>
          </a:p>
          <a:p>
            <a:pPr algn="ctr" eaLnBrk="1" hangingPunct="1"/>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5" name="Line 16">
            <a:extLst>
              <a:ext uri="{FF2B5EF4-FFF2-40B4-BE49-F238E27FC236}">
                <a16:creationId xmlns:a16="http://schemas.microsoft.com/office/drawing/2014/main" id="{1314E42F-844B-6C46-BD6C-631EB353BF4C}"/>
              </a:ext>
            </a:extLst>
          </p:cNvPr>
          <p:cNvSpPr>
            <a:spLocks noChangeShapeType="1"/>
          </p:cNvSpPr>
          <p:nvPr/>
        </p:nvSpPr>
        <p:spPr bwMode="auto">
          <a:xfrm flipH="1" flipV="1">
            <a:off x="1371600" y="1160463"/>
            <a:ext cx="3581400" cy="1354137"/>
          </a:xfrm>
          <a:prstGeom prst="line">
            <a:avLst/>
          </a:prstGeom>
          <a:noFill/>
          <a:ln w="19050">
            <a:solidFill>
              <a:srgbClr val="C4EBF0"/>
            </a:solidFill>
            <a:round/>
            <a:headEnd type="arrow"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1216" name="Rectangle 17">
            <a:extLst>
              <a:ext uri="{FF2B5EF4-FFF2-40B4-BE49-F238E27FC236}">
                <a16:creationId xmlns:a16="http://schemas.microsoft.com/office/drawing/2014/main" id="{29F22FF6-114C-9C4F-886D-DAB51092C820}"/>
              </a:ext>
            </a:extLst>
          </p:cNvPr>
          <p:cNvSpPr>
            <a:spLocks/>
          </p:cNvSpPr>
          <p:nvPr/>
        </p:nvSpPr>
        <p:spPr bwMode="auto">
          <a:xfrm>
            <a:off x="4495800" y="847725"/>
            <a:ext cx="2438400" cy="542925"/>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1600" i="1">
                <a:solidFill>
                  <a:srgbClr val="0C0572"/>
                </a:solidFill>
                <a:latin typeface="Arial Black" panose="020B0604020202020204" pitchFamily="34" charset="0"/>
              </a:rPr>
              <a:t>EMC+EEMC+FMS</a:t>
            </a:r>
          </a:p>
          <a:p>
            <a:pPr algn="ctr" eaLnBrk="1" hangingPunct="1">
              <a:buFontTx/>
              <a:buNone/>
            </a:pPr>
            <a:r>
              <a:rPr kumimoji="0" lang="en-US" altLang="zh-CN" sz="1600">
                <a:solidFill>
                  <a:srgbClr val="0C0572"/>
                </a:solidFill>
              </a:rPr>
              <a:t>(-1 ≤ </a:t>
            </a:r>
            <a:r>
              <a:rPr kumimoji="0" lang="en-US" altLang="zh-CN" sz="1600">
                <a:solidFill>
                  <a:srgbClr val="0C0572"/>
                </a:solidFill>
                <a:sym typeface="Symbol" pitchFamily="2" charset="2"/>
              </a:rPr>
              <a:t></a:t>
            </a:r>
            <a:r>
              <a:rPr kumimoji="0" lang="en-US" altLang="zh-CN" sz="1600">
                <a:solidFill>
                  <a:srgbClr val="0C0572"/>
                </a:solidFill>
              </a:rPr>
              <a:t> ≤ 4)</a:t>
            </a:r>
            <a:endParaRPr kumimoji="0" lang="en-US" altLang="zh-CN" sz="1600" i="1">
              <a:solidFill>
                <a:srgbClr val="0C0572"/>
              </a:solidFill>
              <a:latin typeface="Arial Black" panose="020B0604020202020204" pitchFamily="34" charset="0"/>
            </a:endParaRPr>
          </a:p>
        </p:txBody>
      </p:sp>
      <p:sp>
        <p:nvSpPr>
          <p:cNvPr id="51217" name="Rectangle 18">
            <a:extLst>
              <a:ext uri="{FF2B5EF4-FFF2-40B4-BE49-F238E27FC236}">
                <a16:creationId xmlns:a16="http://schemas.microsoft.com/office/drawing/2014/main" id="{31BA309C-471D-9E46-9260-FB27AB54D91F}"/>
              </a:ext>
            </a:extLst>
          </p:cNvPr>
          <p:cNvSpPr>
            <a:spLocks/>
          </p:cNvSpPr>
          <p:nvPr/>
        </p:nvSpPr>
        <p:spPr bwMode="auto">
          <a:xfrm>
            <a:off x="285750" y="914400"/>
            <a:ext cx="2762250" cy="246063"/>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MRPC Time Of Flight</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8" name="Rectangle 21">
            <a:extLst>
              <a:ext uri="{FF2B5EF4-FFF2-40B4-BE49-F238E27FC236}">
                <a16:creationId xmlns:a16="http://schemas.microsoft.com/office/drawing/2014/main" id="{B58DB50B-4F8A-6143-B507-323186EAD4C1}"/>
              </a:ext>
            </a:extLst>
          </p:cNvPr>
          <p:cNvSpPr>
            <a:spLocks/>
          </p:cNvSpPr>
          <p:nvPr/>
        </p:nvSpPr>
        <p:spPr bwMode="auto">
          <a:xfrm>
            <a:off x="7315200" y="1528763"/>
            <a:ext cx="1371600" cy="247650"/>
          </a:xfrm>
          <a:prstGeom prst="rect">
            <a:avLst/>
          </a:prstGeom>
          <a:solidFill>
            <a:schemeClr val="bg1"/>
          </a:solidFill>
          <a:ln w="12700">
            <a:solidFill>
              <a:srgbClr val="791118"/>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i="1">
                <a:solidFill>
                  <a:srgbClr val="0C0572"/>
                </a:solidFill>
                <a:latin typeface="Arial Black" panose="020B0604020202020204" pitchFamily="34" charset="0"/>
              </a:rPr>
              <a:t>DAQ1000</a:t>
            </a:r>
            <a:endParaRPr kumimoji="0" lang="en-US" altLang="zh-CN" sz="1600">
              <a:solidFill>
                <a:srgbClr val="0C0572"/>
              </a:solidFill>
              <a:latin typeface="Comic Sans MS" panose="030F0902030302020204" pitchFamily="66" charset="0"/>
              <a:sym typeface="Comic Sans MS" panose="030F0902030302020204" pitchFamily="66" charset="0"/>
            </a:endParaRPr>
          </a:p>
        </p:txBody>
      </p:sp>
      <p:sp>
        <p:nvSpPr>
          <p:cNvPr id="51219" name="Rectangle 14">
            <a:extLst>
              <a:ext uri="{FF2B5EF4-FFF2-40B4-BE49-F238E27FC236}">
                <a16:creationId xmlns:a16="http://schemas.microsoft.com/office/drawing/2014/main" id="{2F816E4B-79FA-244E-A0E5-97E851CE9DC8}"/>
              </a:ext>
            </a:extLst>
          </p:cNvPr>
          <p:cNvSpPr>
            <a:spLocks/>
          </p:cNvSpPr>
          <p:nvPr/>
        </p:nvSpPr>
        <p:spPr bwMode="auto">
          <a:xfrm>
            <a:off x="7567613" y="914400"/>
            <a:ext cx="1119187" cy="307975"/>
          </a:xfrm>
          <a:prstGeom prst="rect">
            <a:avLst/>
          </a:prstGeom>
          <a:solidFill>
            <a:schemeClr val="bg1"/>
          </a:solidFill>
          <a:ln w="19050">
            <a:solidFill>
              <a:srgbClr val="800000"/>
            </a:solidFill>
            <a:miter lim="800000"/>
            <a:headEnd/>
            <a:tailEnd/>
          </a:ln>
        </p:spPr>
        <p:txBody>
          <a:bodyPr lIns="0" tIns="0" rIns="40639" bIns="0" anchor="ctr">
            <a:spAutoFit/>
          </a:bodyPr>
          <a:lstStyle>
            <a:lvl1pPr marL="396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i="1">
                <a:solidFill>
                  <a:srgbClr val="800000"/>
                </a:solidFill>
              </a:rPr>
              <a:t>MTD</a:t>
            </a:r>
            <a:r>
              <a:rPr kumimoji="0" lang="en-US" altLang="zh-CN" sz="1600" b="1" i="1">
                <a:solidFill>
                  <a:srgbClr val="800000"/>
                </a:solidFill>
              </a:rPr>
              <a:t> </a:t>
            </a:r>
            <a:r>
              <a:rPr kumimoji="0" lang="en-US" altLang="zh-CN" sz="1200" b="1" i="1">
                <a:solidFill>
                  <a:srgbClr val="800000"/>
                </a:solidFill>
                <a:sym typeface="Comic Sans MS" panose="030F0902030302020204" pitchFamily="66" charset="0"/>
              </a:rPr>
              <a:t>2013</a:t>
            </a:r>
            <a:endParaRPr kumimoji="0" lang="en-US" altLang="zh-CN" sz="1200" b="1">
              <a:solidFill>
                <a:srgbClr val="800000"/>
              </a:solidFill>
              <a:sym typeface="Comic Sans MS" panose="030F0902030302020204" pitchFamily="66" charset="0"/>
            </a:endParaRPr>
          </a:p>
        </p:txBody>
      </p:sp>
      <p:sp>
        <p:nvSpPr>
          <p:cNvPr id="22" name="Oval 21">
            <a:extLst>
              <a:ext uri="{FF2B5EF4-FFF2-40B4-BE49-F238E27FC236}">
                <a16:creationId xmlns:a16="http://schemas.microsoft.com/office/drawing/2014/main" id="{85F0FE36-B321-CC4A-B3ED-3B5DA937161F}"/>
              </a:ext>
            </a:extLst>
          </p:cNvPr>
          <p:cNvSpPr/>
          <p:nvPr/>
        </p:nvSpPr>
        <p:spPr>
          <a:xfrm>
            <a:off x="381000" y="4495800"/>
            <a:ext cx="2622550" cy="1752600"/>
          </a:xfrm>
          <a:prstGeom prst="ellipse">
            <a:avLst/>
          </a:prstGeom>
          <a:blipFill>
            <a:blip r:embed="rId4" cstate="screen"/>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Tx/>
              <a:buChar char="•"/>
              <a:defRPr/>
            </a:pPr>
            <a:endParaRPr lang="en-US" sz="1800" dirty="0">
              <a:ln>
                <a:solidFill>
                  <a:srgbClr val="FF0000"/>
                </a:solidFill>
              </a:ln>
              <a:noFill/>
            </a:endParaRPr>
          </a:p>
        </p:txBody>
      </p:sp>
      <p:sp>
        <p:nvSpPr>
          <p:cNvPr id="51221" name="Line 32">
            <a:extLst>
              <a:ext uri="{FF2B5EF4-FFF2-40B4-BE49-F238E27FC236}">
                <a16:creationId xmlns:a16="http://schemas.microsoft.com/office/drawing/2014/main" id="{76789E1B-75DB-C44C-BA92-D22016E7DF65}"/>
              </a:ext>
            </a:extLst>
          </p:cNvPr>
          <p:cNvSpPr>
            <a:spLocks noChangeShapeType="1"/>
          </p:cNvSpPr>
          <p:nvPr/>
        </p:nvSpPr>
        <p:spPr bwMode="auto">
          <a:xfrm>
            <a:off x="395288" y="7620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
            <a:extLst>
              <a:ext uri="{FF2B5EF4-FFF2-40B4-BE49-F238E27FC236}">
                <a16:creationId xmlns:a16="http://schemas.microsoft.com/office/drawing/2014/main" id="{8DEFC982-178F-9745-862D-1D578B06E906}"/>
              </a:ext>
            </a:extLst>
          </p:cNvPr>
          <p:cNvSpPr>
            <a:spLocks noGrp="1" noChangeArrowheads="1"/>
          </p:cNvSpPr>
          <p:nvPr>
            <p:ph type="title"/>
          </p:nvPr>
        </p:nvSpPr>
        <p:spPr>
          <a:xfrm>
            <a:off x="1447800" y="-50800"/>
            <a:ext cx="6477000" cy="685800"/>
          </a:xfrm>
        </p:spPr>
        <p:txBody>
          <a:bodyPr/>
          <a:lstStyle/>
          <a:p>
            <a:pPr eaLnBrk="1" hangingPunct="1"/>
            <a:r>
              <a:rPr kumimoji="0" lang="en-US" altLang="zh-CN" sz="3200"/>
              <a:t>Particle Identification at STAR</a:t>
            </a:r>
          </a:p>
        </p:txBody>
      </p:sp>
      <p:grpSp>
        <p:nvGrpSpPr>
          <p:cNvPr id="53250" name="Group 22">
            <a:extLst>
              <a:ext uri="{FF2B5EF4-FFF2-40B4-BE49-F238E27FC236}">
                <a16:creationId xmlns:a16="http://schemas.microsoft.com/office/drawing/2014/main" id="{FE58EEAC-0315-8747-9FE1-8A2989223247}"/>
              </a:ext>
            </a:extLst>
          </p:cNvPr>
          <p:cNvGrpSpPr>
            <a:grpSpLocks/>
          </p:cNvGrpSpPr>
          <p:nvPr/>
        </p:nvGrpSpPr>
        <p:grpSpPr bwMode="auto">
          <a:xfrm>
            <a:off x="625475" y="1066800"/>
            <a:ext cx="2574925" cy="1744663"/>
            <a:chOff x="290281" y="1076326"/>
            <a:chExt cx="3270482" cy="2292166"/>
          </a:xfrm>
        </p:grpSpPr>
        <p:pic>
          <p:nvPicPr>
            <p:cNvPr id="53270" name="Picture 5" descr="dedxplotlogxcolor">
              <a:extLst>
                <a:ext uri="{FF2B5EF4-FFF2-40B4-BE49-F238E27FC236}">
                  <a16:creationId xmlns:a16="http://schemas.microsoft.com/office/drawing/2014/main" id="{35F6C936-AFB9-0248-90C9-AB32F11061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95" t="12254" r="17039" b="5719"/>
            <a:stretch>
              <a:fillRect/>
            </a:stretch>
          </p:blipFill>
          <p:spPr bwMode="auto">
            <a:xfrm>
              <a:off x="290281" y="1076326"/>
              <a:ext cx="3270482" cy="22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Text Box 7">
              <a:extLst>
                <a:ext uri="{FF2B5EF4-FFF2-40B4-BE49-F238E27FC236}">
                  <a16:creationId xmlns:a16="http://schemas.microsoft.com/office/drawing/2014/main" id="{E2C86613-E4A4-494E-8A4F-46DC74AB16ED}"/>
                </a:ext>
              </a:extLst>
            </p:cNvPr>
            <p:cNvSpPr txBox="1">
              <a:spLocks noChangeArrowheads="1"/>
            </p:cNvSpPr>
            <p:nvPr/>
          </p:nvSpPr>
          <p:spPr bwMode="auto">
            <a:xfrm>
              <a:off x="685800" y="1164194"/>
              <a:ext cx="1357652" cy="4044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solidFill>
                    <a:srgbClr val="CC3300"/>
                  </a:solidFill>
                  <a:cs typeface="Arial" panose="020B0604020202020204" pitchFamily="34" charset="0"/>
                </a:rPr>
                <a:t>STAR TPC</a:t>
              </a:r>
            </a:p>
          </p:txBody>
        </p:sp>
      </p:grpSp>
      <p:pic>
        <p:nvPicPr>
          <p:cNvPr id="53251" name="Picture 16" descr="http://www.star.bnl.gov/protected/spectra/ruanlj/TOFrpaper/tofr_beta_p_prplot.gif">
            <a:hlinkClick r:id="rId4"/>
            <a:extLst>
              <a:ext uri="{FF2B5EF4-FFF2-40B4-BE49-F238E27FC236}">
                <a16:creationId xmlns:a16="http://schemas.microsoft.com/office/drawing/2014/main" id="{C8AA75D1-6A9C-C443-99AA-E92F623A4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006475"/>
            <a:ext cx="22764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2" name="Object 2">
            <a:extLst>
              <a:ext uri="{FF2B5EF4-FFF2-40B4-BE49-F238E27FC236}">
                <a16:creationId xmlns:a16="http://schemas.microsoft.com/office/drawing/2014/main" id="{1902AEF2-E5BB-AA47-99E0-4965E69184D8}"/>
              </a:ext>
            </a:extLst>
          </p:cNvPr>
          <p:cNvGraphicFramePr>
            <a:graphicFrameLocks noChangeAspect="1"/>
          </p:cNvGraphicFramePr>
          <p:nvPr/>
        </p:nvGraphicFramePr>
        <p:xfrm>
          <a:off x="2640013" y="3176588"/>
          <a:ext cx="1779587" cy="1724025"/>
        </p:xfrm>
        <a:graphic>
          <a:graphicData uri="http://schemas.openxmlformats.org/presentationml/2006/ole">
            <mc:AlternateContent xmlns:mc="http://schemas.openxmlformats.org/markup-compatibility/2006">
              <mc:Choice xmlns:v="urn:schemas-microsoft-com:vml" Requires="v">
                <p:oleObj spid="_x0000_s53359" name="Photo Editor Photo" r:id="rId6" imgW="3175000" imgH="3073400" progId="">
                  <p:embed/>
                </p:oleObj>
              </mc:Choice>
              <mc:Fallback>
                <p:oleObj name="Photo Editor Photo" r:id="rId6" imgW="3175000" imgH="30734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013" y="3176588"/>
                        <a:ext cx="1779587" cy="1724025"/>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3253" name="Text Box 7">
            <a:extLst>
              <a:ext uri="{FF2B5EF4-FFF2-40B4-BE49-F238E27FC236}">
                <a16:creationId xmlns:a16="http://schemas.microsoft.com/office/drawing/2014/main" id="{66ED6DCB-D8F2-454D-90C0-3BBFB70E1B34}"/>
              </a:ext>
            </a:extLst>
          </p:cNvPr>
          <p:cNvSpPr txBox="1">
            <a:spLocks noChangeArrowheads="1"/>
          </p:cNvSpPr>
          <p:nvPr/>
        </p:nvSpPr>
        <p:spPr bwMode="auto">
          <a:xfrm>
            <a:off x="4343400" y="2286000"/>
            <a:ext cx="102552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rgbClr val="CC3300"/>
                </a:solidFill>
                <a:cs typeface="Arial" panose="020B0604020202020204" pitchFamily="34" charset="0"/>
              </a:rPr>
              <a:t>STAR ToF</a:t>
            </a:r>
          </a:p>
        </p:txBody>
      </p:sp>
      <p:pic>
        <p:nvPicPr>
          <p:cNvPr id="53254" name="Picture 3" descr="JpsiTriggerTowersRun6147020Evt17735-2">
            <a:extLst>
              <a:ext uri="{FF2B5EF4-FFF2-40B4-BE49-F238E27FC236}">
                <a16:creationId xmlns:a16="http://schemas.microsoft.com/office/drawing/2014/main" id="{BB7C2A24-7ED4-0641-B857-AAD252679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763" y="3171825"/>
            <a:ext cx="174783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7">
            <a:extLst>
              <a:ext uri="{FF2B5EF4-FFF2-40B4-BE49-F238E27FC236}">
                <a16:creationId xmlns:a16="http://schemas.microsoft.com/office/drawing/2014/main" id="{3778E2CA-F5F8-0D4D-B53E-2DD2099AEA3A}"/>
              </a:ext>
            </a:extLst>
          </p:cNvPr>
          <p:cNvSpPr txBox="1">
            <a:spLocks noChangeArrowheads="1"/>
          </p:cNvSpPr>
          <p:nvPr/>
        </p:nvSpPr>
        <p:spPr bwMode="auto">
          <a:xfrm>
            <a:off x="762000" y="4568825"/>
            <a:ext cx="110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chemeClr val="bg1"/>
                </a:solidFill>
                <a:cs typeface="Arial" panose="020B0604020202020204" pitchFamily="34" charset="0"/>
              </a:rPr>
              <a:t>STAR EMC</a:t>
            </a:r>
          </a:p>
        </p:txBody>
      </p:sp>
      <p:pic>
        <p:nvPicPr>
          <p:cNvPr id="53256" name="Picture 12" descr="?dir=&amp;file=up22533">
            <a:extLst>
              <a:ext uri="{FF2B5EF4-FFF2-40B4-BE49-F238E27FC236}">
                <a16:creationId xmlns:a16="http://schemas.microsoft.com/office/drawing/2014/main" id="{E083F530-123F-2549-96DB-B0D0D605699F}"/>
              </a:ext>
            </a:extLst>
          </p:cNvPr>
          <p:cNvPicPr>
            <a:picLocks noGrp="1" noChangeAspect="1" noChangeArrowheads="1"/>
          </p:cNvPicPr>
          <p:nvPr>
            <p:ph sz="half" idx="4294967295"/>
          </p:nvPr>
        </p:nvPicPr>
        <p:blipFill>
          <a:blip r:embed="rId9">
            <a:extLst>
              <a:ext uri="{28A0092B-C50C-407E-A947-70E740481C1C}">
                <a14:useLocalDpi xmlns:a14="http://schemas.microsoft.com/office/drawing/2010/main" val="0"/>
              </a:ext>
            </a:extLst>
          </a:blip>
          <a:srcRect/>
          <a:stretch>
            <a:fillRect/>
          </a:stretch>
        </p:blipFill>
        <p:spPr>
          <a:xfrm>
            <a:off x="4510088" y="3176588"/>
            <a:ext cx="2022475" cy="1749425"/>
          </a:xfrm>
        </p:spPr>
      </p:pic>
      <p:pic>
        <p:nvPicPr>
          <p:cNvPr id="53257" name="Picture 65">
            <a:extLst>
              <a:ext uri="{FF2B5EF4-FFF2-40B4-BE49-F238E27FC236}">
                <a16:creationId xmlns:a16="http://schemas.microsoft.com/office/drawing/2014/main" id="{A272E808-76C9-5B4F-8BFD-E68F252C50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184525"/>
            <a:ext cx="2133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30">
            <a:extLst>
              <a:ext uri="{FF2B5EF4-FFF2-40B4-BE49-F238E27FC236}">
                <a16:creationId xmlns:a16="http://schemas.microsoft.com/office/drawing/2014/main" id="{D130D206-BF75-1747-B368-474E4EC99F86}"/>
              </a:ext>
            </a:extLst>
          </p:cNvPr>
          <p:cNvSpPr txBox="1">
            <a:spLocks noChangeArrowheads="1"/>
          </p:cNvSpPr>
          <p:nvPr/>
        </p:nvSpPr>
        <p:spPr bwMode="auto">
          <a:xfrm>
            <a:off x="7246938" y="3048000"/>
            <a:ext cx="1531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i="1">
                <a:cs typeface="Arial" panose="020B0604020202020204" pitchFamily="34" charset="0"/>
              </a:rPr>
              <a:t>STAR HFT</a:t>
            </a:r>
          </a:p>
        </p:txBody>
      </p:sp>
      <p:sp>
        <p:nvSpPr>
          <p:cNvPr id="53259" name="TextBox 31">
            <a:extLst>
              <a:ext uri="{FF2B5EF4-FFF2-40B4-BE49-F238E27FC236}">
                <a16:creationId xmlns:a16="http://schemas.microsoft.com/office/drawing/2014/main" id="{58E32250-D143-CE47-A5BD-1D7D795610CB}"/>
              </a:ext>
            </a:extLst>
          </p:cNvPr>
          <p:cNvSpPr txBox="1">
            <a:spLocks noChangeArrowheads="1"/>
          </p:cNvSpPr>
          <p:nvPr/>
        </p:nvSpPr>
        <p:spPr bwMode="auto">
          <a:xfrm>
            <a:off x="609600" y="5029200"/>
            <a:ext cx="7848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cs typeface="Arial" panose="020B0604020202020204" pitchFamily="34" charset="0"/>
              </a:rPr>
              <a:t>  Neutral particles  </a:t>
            </a:r>
            <a:r>
              <a:rPr kumimoji="0" lang="zh-CN" altLang="en-US" sz="1400" b="1">
                <a:cs typeface="Arial" panose="020B0604020202020204" pitchFamily="34" charset="0"/>
              </a:rPr>
              <a:t>  </a:t>
            </a:r>
            <a:r>
              <a:rPr kumimoji="0" lang="en-US" altLang="zh-CN" sz="1400" b="1">
                <a:cs typeface="Arial" panose="020B0604020202020204" pitchFamily="34" charset="0"/>
              </a:rPr>
              <a:t> </a:t>
            </a:r>
            <a:r>
              <a:rPr kumimoji="0" lang="zh-CN" altLang="en-US" sz="1400" b="1">
                <a:cs typeface="Arial" panose="020B0604020202020204" pitchFamily="34" charset="0"/>
              </a:rPr>
              <a:t>          </a:t>
            </a:r>
            <a:r>
              <a:rPr kumimoji="0" lang="en-US" altLang="zh-CN" sz="1400" b="1">
                <a:cs typeface="Arial" panose="020B0604020202020204" pitchFamily="34" charset="0"/>
              </a:rPr>
              <a:t>Strange              </a:t>
            </a:r>
            <a:r>
              <a:rPr kumimoji="0" lang="zh-CN" altLang="en-US" sz="1400" b="1">
                <a:cs typeface="Arial" panose="020B0604020202020204" pitchFamily="34" charset="0"/>
              </a:rPr>
              <a:t>            </a:t>
            </a:r>
            <a:r>
              <a:rPr kumimoji="0" lang="en-US" altLang="zh-CN" sz="1400" b="1">
                <a:cs typeface="Arial" panose="020B0604020202020204" pitchFamily="34" charset="0"/>
              </a:rPr>
              <a:t> Jets                                   Heavy Quark</a:t>
            </a:r>
          </a:p>
          <a:p>
            <a:pPr eaLnBrk="1" hangingPunct="1">
              <a:buFontTx/>
              <a:buNone/>
            </a:pPr>
            <a:r>
              <a:rPr kumimoji="0" lang="en-US" altLang="zh-CN" sz="1400" b="1">
                <a:cs typeface="Arial" panose="020B0604020202020204" pitchFamily="34" charset="0"/>
              </a:rPr>
              <a:t>                                          hyperons Hadrons</a:t>
            </a:r>
          </a:p>
          <a:p>
            <a:pPr eaLnBrk="1" hangingPunct="1">
              <a:buFontTx/>
              <a:buNone/>
            </a:pPr>
            <a:endParaRPr kumimoji="0" lang="en-US" altLang="zh-CN" sz="2800" b="1">
              <a:cs typeface="Arial" panose="020B0604020202020204" pitchFamily="34" charset="0"/>
            </a:endParaRPr>
          </a:p>
        </p:txBody>
      </p:sp>
      <p:sp>
        <p:nvSpPr>
          <p:cNvPr id="53260" name="TextBox 21">
            <a:extLst>
              <a:ext uri="{FF2B5EF4-FFF2-40B4-BE49-F238E27FC236}">
                <a16:creationId xmlns:a16="http://schemas.microsoft.com/office/drawing/2014/main" id="{06464D6E-29E8-1D4F-9D96-878B36531DEE}"/>
              </a:ext>
            </a:extLst>
          </p:cNvPr>
          <p:cNvSpPr txBox="1">
            <a:spLocks noChangeArrowheads="1"/>
          </p:cNvSpPr>
          <p:nvPr/>
        </p:nvSpPr>
        <p:spPr bwMode="auto">
          <a:xfrm>
            <a:off x="914400" y="2060575"/>
            <a:ext cx="487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cs typeface="Arial" panose="020B0604020202020204" pitchFamily="34" charset="0"/>
              </a:rPr>
              <a:t>e, μ</a:t>
            </a:r>
          </a:p>
        </p:txBody>
      </p:sp>
      <p:sp>
        <p:nvSpPr>
          <p:cNvPr id="53261" name="TextBox 22">
            <a:extLst>
              <a:ext uri="{FF2B5EF4-FFF2-40B4-BE49-F238E27FC236}">
                <a16:creationId xmlns:a16="http://schemas.microsoft.com/office/drawing/2014/main" id="{131BE81B-D839-B749-B692-3473C3CAD868}"/>
              </a:ext>
            </a:extLst>
          </p:cNvPr>
          <p:cNvSpPr txBox="1">
            <a:spLocks noChangeArrowheads="1"/>
          </p:cNvSpPr>
          <p:nvPr/>
        </p:nvSpPr>
        <p:spPr bwMode="auto">
          <a:xfrm>
            <a:off x="1295400" y="16176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t>π</a:t>
            </a:r>
          </a:p>
        </p:txBody>
      </p:sp>
      <p:sp>
        <p:nvSpPr>
          <p:cNvPr id="53262" name="TextBox 24">
            <a:extLst>
              <a:ext uri="{FF2B5EF4-FFF2-40B4-BE49-F238E27FC236}">
                <a16:creationId xmlns:a16="http://schemas.microsoft.com/office/drawing/2014/main" id="{E54D992D-7DCD-4D44-B97A-686ED3AB26C5}"/>
              </a:ext>
            </a:extLst>
          </p:cNvPr>
          <p:cNvSpPr txBox="1">
            <a:spLocks noChangeArrowheads="1"/>
          </p:cNvSpPr>
          <p:nvPr/>
        </p:nvSpPr>
        <p:spPr bwMode="auto">
          <a:xfrm>
            <a:off x="1828800" y="1377950"/>
            <a:ext cx="91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t>K     p      d</a:t>
            </a:r>
          </a:p>
        </p:txBody>
      </p:sp>
      <p:pic>
        <p:nvPicPr>
          <p:cNvPr id="53263" name="Picture 5" descr="tpcdedx_1SigmaPlot_722_EnLarged">
            <a:extLst>
              <a:ext uri="{FF2B5EF4-FFF2-40B4-BE49-F238E27FC236}">
                <a16:creationId xmlns:a16="http://schemas.microsoft.com/office/drawing/2014/main" id="{9F43EF5C-722A-FC42-A945-D531918618FA}"/>
              </a:ext>
            </a:extLst>
          </p:cNvPr>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t="9581" r="7979" b="5084"/>
          <a:stretch>
            <a:fillRect/>
          </a:stretch>
        </p:blipFill>
        <p:spPr>
          <a:xfrm>
            <a:off x="5638800" y="1092200"/>
            <a:ext cx="2438400" cy="1574800"/>
          </a:xfrm>
        </p:spPr>
      </p:pic>
      <p:sp>
        <p:nvSpPr>
          <p:cNvPr id="53264" name="TextBox 32">
            <a:extLst>
              <a:ext uri="{FF2B5EF4-FFF2-40B4-BE49-F238E27FC236}">
                <a16:creationId xmlns:a16="http://schemas.microsoft.com/office/drawing/2014/main" id="{D835F10F-9CFC-DD4C-9814-B4FF2A96C19F}"/>
              </a:ext>
            </a:extLst>
          </p:cNvPr>
          <p:cNvSpPr txBox="1">
            <a:spLocks noChangeArrowheads="1"/>
          </p:cNvSpPr>
          <p:nvPr/>
        </p:nvSpPr>
        <p:spPr bwMode="auto">
          <a:xfrm>
            <a:off x="5867400" y="838200"/>
            <a:ext cx="175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b="1">
                <a:cs typeface="Arial" panose="020B0604020202020204" pitchFamily="34" charset="0"/>
              </a:rPr>
              <a:t>TPC        ToF        TPC</a:t>
            </a:r>
          </a:p>
        </p:txBody>
      </p:sp>
      <p:sp>
        <p:nvSpPr>
          <p:cNvPr id="53265" name="Rectangle 7">
            <a:extLst>
              <a:ext uri="{FF2B5EF4-FFF2-40B4-BE49-F238E27FC236}">
                <a16:creationId xmlns:a16="http://schemas.microsoft.com/office/drawing/2014/main" id="{E9130652-1E65-5449-B444-392BA7613554}"/>
              </a:ext>
            </a:extLst>
          </p:cNvPr>
          <p:cNvSpPr>
            <a:spLocks noChangeArrowheads="1"/>
          </p:cNvSpPr>
          <p:nvPr/>
        </p:nvSpPr>
        <p:spPr bwMode="auto">
          <a:xfrm>
            <a:off x="6553200" y="914400"/>
            <a:ext cx="533400" cy="1676400"/>
          </a:xfrm>
          <a:prstGeom prst="rect">
            <a:avLst/>
          </a:prstGeom>
          <a:solidFill>
            <a:srgbClr val="FFFD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3266" name="TextBox 34">
            <a:extLst>
              <a:ext uri="{FF2B5EF4-FFF2-40B4-BE49-F238E27FC236}">
                <a16:creationId xmlns:a16="http://schemas.microsoft.com/office/drawing/2014/main" id="{AC230626-AF76-4041-894C-70B32D210351}"/>
              </a:ext>
            </a:extLst>
          </p:cNvPr>
          <p:cNvSpPr txBox="1">
            <a:spLocks noChangeArrowheads="1"/>
          </p:cNvSpPr>
          <p:nvPr/>
        </p:nvSpPr>
        <p:spPr bwMode="auto">
          <a:xfrm>
            <a:off x="6545263" y="2557463"/>
            <a:ext cx="84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a:t>Log</a:t>
            </a:r>
            <a:r>
              <a:rPr kumimoji="0" lang="en-US" altLang="zh-CN" sz="1600" baseline="-25000"/>
              <a:t>10</a:t>
            </a:r>
            <a:r>
              <a:rPr kumimoji="0" lang="en-US" altLang="zh-CN" sz="1600"/>
              <a:t>(p)</a:t>
            </a:r>
          </a:p>
        </p:txBody>
      </p:sp>
      <p:pic>
        <p:nvPicPr>
          <p:cNvPr id="53267" name="Picture 3">
            <a:extLst>
              <a:ext uri="{FF2B5EF4-FFF2-40B4-BE49-F238E27FC236}">
                <a16:creationId xmlns:a16="http://schemas.microsoft.com/office/drawing/2014/main" id="{3F470BDF-4BB8-794C-A06C-69FEA41DAA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205922">
            <a:off x="595313" y="2935288"/>
            <a:ext cx="6826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8" name="Text Box 7">
            <a:extLst>
              <a:ext uri="{FF2B5EF4-FFF2-40B4-BE49-F238E27FC236}">
                <a16:creationId xmlns:a16="http://schemas.microsoft.com/office/drawing/2014/main" id="{865F38CF-CF45-E040-9931-169637736905}"/>
              </a:ext>
            </a:extLst>
          </p:cNvPr>
          <p:cNvSpPr txBox="1">
            <a:spLocks noChangeArrowheads="1"/>
          </p:cNvSpPr>
          <p:nvPr/>
        </p:nvSpPr>
        <p:spPr bwMode="auto">
          <a:xfrm>
            <a:off x="1416050" y="2895600"/>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b="1">
                <a:solidFill>
                  <a:srgbClr val="000000"/>
                </a:solidFill>
                <a:cs typeface="Arial" panose="020B0604020202020204" pitchFamily="34" charset="0"/>
              </a:rPr>
              <a:t>STAR MTD</a:t>
            </a:r>
          </a:p>
        </p:txBody>
      </p:sp>
      <p:sp>
        <p:nvSpPr>
          <p:cNvPr id="38" name="Rounded Rectangle 37">
            <a:extLst>
              <a:ext uri="{FF2B5EF4-FFF2-40B4-BE49-F238E27FC236}">
                <a16:creationId xmlns:a16="http://schemas.microsoft.com/office/drawing/2014/main" id="{6FC85DE9-D6C8-9C47-8728-0B768C916EC9}"/>
              </a:ext>
            </a:extLst>
          </p:cNvPr>
          <p:cNvSpPr>
            <a:spLocks noChangeArrowheads="1"/>
          </p:cNvSpPr>
          <p:nvPr/>
        </p:nvSpPr>
        <p:spPr bwMode="auto">
          <a:xfrm>
            <a:off x="228600" y="685800"/>
            <a:ext cx="8686800" cy="5626100"/>
          </a:xfrm>
          <a:prstGeom prst="roundRect">
            <a:avLst>
              <a:gd name="adj" fmla="val 4194"/>
            </a:avLst>
          </a:prstGeom>
          <a:noFill/>
          <a:ln w="57150" cmpd="thickThin">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6AB8C857-7F64-1E42-AFF1-0CA3D2A1A3B6}"/>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1400">
              <a:latin typeface="BellGothic Black" pitchFamily="34" charset="0"/>
            </a:endParaRPr>
          </a:p>
        </p:txBody>
      </p:sp>
      <p:pic>
        <p:nvPicPr>
          <p:cNvPr id="54274" name="Picture 3" descr="screenshot_06232k_front_r1175046_ev34">
            <a:extLst>
              <a:ext uri="{FF2B5EF4-FFF2-40B4-BE49-F238E27FC236}">
                <a16:creationId xmlns:a16="http://schemas.microsoft.com/office/drawing/2014/main" id="{2823097C-568D-7442-A7DA-F009A7C57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43497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screenshot_06232k_side_r1175046_ev34">
            <a:extLst>
              <a:ext uri="{FF2B5EF4-FFF2-40B4-BE49-F238E27FC236}">
                <a16:creationId xmlns:a16="http://schemas.microsoft.com/office/drawing/2014/main" id="{4C4D7D73-2AE6-3049-91F2-1EEBA981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71800"/>
            <a:ext cx="45720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a:extLst>
              <a:ext uri="{FF2B5EF4-FFF2-40B4-BE49-F238E27FC236}">
                <a16:creationId xmlns:a16="http://schemas.microsoft.com/office/drawing/2014/main" id="{D5B45F6D-6DD0-914C-ADCF-312EB2E3536D}"/>
              </a:ext>
            </a:extLst>
          </p:cNvPr>
          <p:cNvSpPr txBox="1">
            <a:spLocks noChangeArrowheads="1"/>
          </p:cNvSpPr>
          <p:nvPr/>
        </p:nvSpPr>
        <p:spPr bwMode="auto">
          <a:xfrm>
            <a:off x="5441950" y="1270000"/>
            <a:ext cx="29622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0066FF"/>
                </a:solidFill>
              </a:rPr>
              <a:t>Peripheral Event</a:t>
            </a:r>
            <a:endParaRPr lang="en-US" altLang="zh-CN" sz="1800" b="1">
              <a:solidFill>
                <a:srgbClr val="0066FF"/>
              </a:solidFill>
            </a:endParaRPr>
          </a:p>
        </p:txBody>
      </p:sp>
      <p:grpSp>
        <p:nvGrpSpPr>
          <p:cNvPr id="54277" name="Group 6">
            <a:extLst>
              <a:ext uri="{FF2B5EF4-FFF2-40B4-BE49-F238E27FC236}">
                <a16:creationId xmlns:a16="http://schemas.microsoft.com/office/drawing/2014/main" id="{3DE013A5-9006-6143-8954-4F68B0C32E08}"/>
              </a:ext>
            </a:extLst>
          </p:cNvPr>
          <p:cNvGrpSpPr>
            <a:grpSpLocks/>
          </p:cNvGrpSpPr>
          <p:nvPr/>
        </p:nvGrpSpPr>
        <p:grpSpPr bwMode="auto">
          <a:xfrm>
            <a:off x="0" y="6202363"/>
            <a:ext cx="1274763" cy="655637"/>
            <a:chOff x="672" y="2784"/>
            <a:chExt cx="905" cy="470"/>
          </a:xfrm>
        </p:grpSpPr>
        <p:sp>
          <p:nvSpPr>
            <p:cNvPr id="484359" name="AutoShape 7">
              <a:extLst>
                <a:ext uri="{FF2B5EF4-FFF2-40B4-BE49-F238E27FC236}">
                  <a16:creationId xmlns:a16="http://schemas.microsoft.com/office/drawing/2014/main" id="{55644854-9525-C742-A86D-BBEC42E42252}"/>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4360" name="Text Box 8">
              <a:extLst>
                <a:ext uri="{FF2B5EF4-FFF2-40B4-BE49-F238E27FC236}">
                  <a16:creationId xmlns:a16="http://schemas.microsoft.com/office/drawing/2014/main" id="{82DA1D30-383D-1B41-B40F-744F05443896}"/>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sp>
        <p:nvSpPr>
          <p:cNvPr id="54278" name="Rectangle 9">
            <a:extLst>
              <a:ext uri="{FF2B5EF4-FFF2-40B4-BE49-F238E27FC236}">
                <a16:creationId xmlns:a16="http://schemas.microsoft.com/office/drawing/2014/main" id="{EB97154E-1CF1-2B41-9D14-72E4CDA02FFB}"/>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130 GeV</a:t>
            </a:r>
          </a:p>
        </p:txBody>
      </p:sp>
      <p:sp>
        <p:nvSpPr>
          <p:cNvPr id="54279" name="Text Box 10">
            <a:extLst>
              <a:ext uri="{FF2B5EF4-FFF2-40B4-BE49-F238E27FC236}">
                <a16:creationId xmlns:a16="http://schemas.microsoft.com/office/drawing/2014/main" id="{693BE7B7-DB09-FC46-AFBF-093A4779DA61}"/>
              </a:ext>
            </a:extLst>
          </p:cNvPr>
          <p:cNvSpPr txBox="1">
            <a:spLocks noChangeArrowheads="1"/>
          </p:cNvSpPr>
          <p:nvPr/>
        </p:nvSpPr>
        <p:spPr bwMode="auto">
          <a:xfrm>
            <a:off x="1397000" y="655320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CB770DBD-8369-9C43-A0FC-E388A47E4327}"/>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55298" name="Group 3">
            <a:extLst>
              <a:ext uri="{FF2B5EF4-FFF2-40B4-BE49-F238E27FC236}">
                <a16:creationId xmlns:a16="http://schemas.microsoft.com/office/drawing/2014/main" id="{6D60710A-3881-CA4B-98B0-8060E09C6DA7}"/>
              </a:ext>
            </a:extLst>
          </p:cNvPr>
          <p:cNvGrpSpPr>
            <a:grpSpLocks/>
          </p:cNvGrpSpPr>
          <p:nvPr/>
        </p:nvGrpSpPr>
        <p:grpSpPr bwMode="auto">
          <a:xfrm>
            <a:off x="0" y="6202363"/>
            <a:ext cx="1274763" cy="655637"/>
            <a:chOff x="672" y="2784"/>
            <a:chExt cx="905" cy="470"/>
          </a:xfrm>
        </p:grpSpPr>
        <p:sp>
          <p:nvSpPr>
            <p:cNvPr id="482308" name="AutoShape 4">
              <a:extLst>
                <a:ext uri="{FF2B5EF4-FFF2-40B4-BE49-F238E27FC236}">
                  <a16:creationId xmlns:a16="http://schemas.microsoft.com/office/drawing/2014/main" id="{CD017B83-15EB-9943-8D81-284D1ECD7CE5}"/>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2309" name="Text Box 5">
              <a:extLst>
                <a:ext uri="{FF2B5EF4-FFF2-40B4-BE49-F238E27FC236}">
                  <a16:creationId xmlns:a16="http://schemas.microsoft.com/office/drawing/2014/main" id="{A8D9C35E-17A2-0446-87A4-227543BD21DC}"/>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pic>
        <p:nvPicPr>
          <p:cNvPr id="55299" name="Picture 6" descr="Mid_mult_frnt_6_25">
            <a:extLst>
              <a:ext uri="{FF2B5EF4-FFF2-40B4-BE49-F238E27FC236}">
                <a16:creationId xmlns:a16="http://schemas.microsoft.com/office/drawing/2014/main" id="{106F37B4-5019-4B47-9B49-01A12168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350"/>
            <a:ext cx="48069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screenshot_06232k_side_r1175046_ev10">
            <a:extLst>
              <a:ext uri="{FF2B5EF4-FFF2-40B4-BE49-F238E27FC236}">
                <a16:creationId xmlns:a16="http://schemas.microsoft.com/office/drawing/2014/main" id="{5F8F6CDD-FC50-644C-A252-1F4CCEEB8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71800"/>
            <a:ext cx="46482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8">
            <a:extLst>
              <a:ext uri="{FF2B5EF4-FFF2-40B4-BE49-F238E27FC236}">
                <a16:creationId xmlns:a16="http://schemas.microsoft.com/office/drawing/2014/main" id="{6DC8F453-69BA-664B-A252-CFF07213CA58}"/>
              </a:ext>
            </a:extLst>
          </p:cNvPr>
          <p:cNvSpPr txBox="1">
            <a:spLocks noChangeArrowheads="1"/>
          </p:cNvSpPr>
          <p:nvPr/>
        </p:nvSpPr>
        <p:spPr bwMode="auto">
          <a:xfrm>
            <a:off x="5495925" y="1270000"/>
            <a:ext cx="33305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00FF00"/>
                </a:solidFill>
              </a:rPr>
              <a:t>Mid-Central</a:t>
            </a:r>
            <a:r>
              <a:rPr lang="en-US" altLang="zh-CN" sz="2400" b="1">
                <a:solidFill>
                  <a:srgbClr val="0066FF"/>
                </a:solidFill>
              </a:rPr>
              <a:t> Event</a:t>
            </a:r>
            <a:endParaRPr lang="en-US" altLang="zh-CN" sz="1800" b="1">
              <a:solidFill>
                <a:srgbClr val="0066FF"/>
              </a:solidFill>
            </a:endParaRPr>
          </a:p>
        </p:txBody>
      </p:sp>
      <p:sp>
        <p:nvSpPr>
          <p:cNvPr id="55302" name="Rectangle 9">
            <a:extLst>
              <a:ext uri="{FF2B5EF4-FFF2-40B4-BE49-F238E27FC236}">
                <a16:creationId xmlns:a16="http://schemas.microsoft.com/office/drawing/2014/main" id="{47362814-3B44-B644-AA3E-AC6A2F867997}"/>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130 GeV</a:t>
            </a:r>
          </a:p>
        </p:txBody>
      </p:sp>
      <p:sp>
        <p:nvSpPr>
          <p:cNvPr id="55303" name="Text Box 10">
            <a:extLst>
              <a:ext uri="{FF2B5EF4-FFF2-40B4-BE49-F238E27FC236}">
                <a16:creationId xmlns:a16="http://schemas.microsoft.com/office/drawing/2014/main" id="{B84204ED-91E4-4B4C-9424-BCBECC365F9A}"/>
              </a:ext>
            </a:extLst>
          </p:cNvPr>
          <p:cNvSpPr txBox="1">
            <a:spLocks noChangeArrowheads="1"/>
          </p:cNvSpPr>
          <p:nvPr/>
        </p:nvSpPr>
        <p:spPr bwMode="auto">
          <a:xfrm>
            <a:off x="1397000" y="654685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A476716-B00A-F846-B869-E7BCACF459AC}"/>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56322" name="Rectangle 3">
            <a:extLst>
              <a:ext uri="{FF2B5EF4-FFF2-40B4-BE49-F238E27FC236}">
                <a16:creationId xmlns:a16="http://schemas.microsoft.com/office/drawing/2014/main" id="{76329911-EBD0-E14F-92F0-649476674878}"/>
              </a:ext>
            </a:extLst>
          </p:cNvPr>
          <p:cNvSpPr>
            <a:spLocks noGrp="1" noChangeArrowheads="1"/>
          </p:cNvSpPr>
          <p:nvPr>
            <p:ph type="title"/>
          </p:nvPr>
        </p:nvSpPr>
        <p:spPr>
          <a:xfrm>
            <a:off x="457200" y="274638"/>
            <a:ext cx="8229600" cy="469900"/>
          </a:xfrm>
        </p:spPr>
        <p:txBody>
          <a:bodyPr/>
          <a:lstStyle/>
          <a:p>
            <a:pPr eaLnBrk="1" hangingPunct="1"/>
            <a:r>
              <a:rPr kumimoji="0" lang="en-US" altLang="zh-CN" sz="2400" b="1" i="1">
                <a:solidFill>
                  <a:srgbClr val="CC3300"/>
                </a:solidFill>
              </a:rPr>
              <a:t>Au + Au Collisions at RHIC</a:t>
            </a:r>
          </a:p>
        </p:txBody>
      </p:sp>
      <p:grpSp>
        <p:nvGrpSpPr>
          <p:cNvPr id="56323" name="Group 4">
            <a:extLst>
              <a:ext uri="{FF2B5EF4-FFF2-40B4-BE49-F238E27FC236}">
                <a16:creationId xmlns:a16="http://schemas.microsoft.com/office/drawing/2014/main" id="{C74EFCCE-539B-CD41-9A86-2C2593E4AF2C}"/>
              </a:ext>
            </a:extLst>
          </p:cNvPr>
          <p:cNvGrpSpPr>
            <a:grpSpLocks/>
          </p:cNvGrpSpPr>
          <p:nvPr/>
        </p:nvGrpSpPr>
        <p:grpSpPr bwMode="auto">
          <a:xfrm>
            <a:off x="0" y="6202363"/>
            <a:ext cx="1274763" cy="655637"/>
            <a:chOff x="672" y="2784"/>
            <a:chExt cx="905" cy="470"/>
          </a:xfrm>
        </p:grpSpPr>
        <p:sp>
          <p:nvSpPr>
            <p:cNvPr id="483333" name="AutoShape 5">
              <a:extLst>
                <a:ext uri="{FF2B5EF4-FFF2-40B4-BE49-F238E27FC236}">
                  <a16:creationId xmlns:a16="http://schemas.microsoft.com/office/drawing/2014/main" id="{1D9599D4-A169-F642-A09B-170C609A0CCD}"/>
                </a:ext>
              </a:extLst>
            </p:cNvPr>
            <p:cNvSpPr>
              <a:spLocks noChangeArrowheads="1"/>
            </p:cNvSpPr>
            <p:nvPr/>
          </p:nvSpPr>
          <p:spPr bwMode="auto">
            <a:xfrm>
              <a:off x="672" y="2784"/>
              <a:ext cx="527" cy="470"/>
            </a:xfrm>
            <a:custGeom>
              <a:avLst/>
              <a:gdLst>
                <a:gd name="T0" fmla="*/ 0 w 10000"/>
                <a:gd name="T1" fmla="*/ 180 h 10000"/>
                <a:gd name="T2" fmla="*/ 201 w 10000"/>
                <a:gd name="T3" fmla="*/ 180 h 10000"/>
                <a:gd name="T4" fmla="*/ 264 w 10000"/>
                <a:gd name="T5" fmla="*/ 0 h 10000"/>
                <a:gd name="T6" fmla="*/ 326 w 10000"/>
                <a:gd name="T7" fmla="*/ 180 h 10000"/>
                <a:gd name="T8" fmla="*/ 527 w 10000"/>
                <a:gd name="T9" fmla="*/ 180 h 10000"/>
                <a:gd name="T10" fmla="*/ 364 w 10000"/>
                <a:gd name="T11" fmla="*/ 290 h 10000"/>
                <a:gd name="T12" fmla="*/ 426 w 10000"/>
                <a:gd name="T13" fmla="*/ 470 h 10000"/>
                <a:gd name="T14" fmla="*/ 264 w 10000"/>
                <a:gd name="T15" fmla="*/ 359 h 10000"/>
                <a:gd name="T16" fmla="*/ 101 w 10000"/>
                <a:gd name="T17" fmla="*/ 470 h 10000"/>
                <a:gd name="T18" fmla="*/ 163 w 10000"/>
                <a:gd name="T19" fmla="*/ 290 h 10000"/>
                <a:gd name="T20" fmla="*/ 0 w 10000"/>
                <a:gd name="T21" fmla="*/ 18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30"/>
                  </a:moveTo>
                  <a:lnTo>
                    <a:pt x="3814" y="3830"/>
                  </a:lnTo>
                  <a:lnTo>
                    <a:pt x="5009" y="0"/>
                  </a:lnTo>
                  <a:lnTo>
                    <a:pt x="6186" y="3830"/>
                  </a:lnTo>
                  <a:lnTo>
                    <a:pt x="10000" y="3830"/>
                  </a:lnTo>
                  <a:lnTo>
                    <a:pt x="6907" y="6170"/>
                  </a:lnTo>
                  <a:lnTo>
                    <a:pt x="8083" y="10000"/>
                  </a:lnTo>
                  <a:lnTo>
                    <a:pt x="5009" y="7638"/>
                  </a:lnTo>
                  <a:lnTo>
                    <a:pt x="1917" y="10000"/>
                  </a:lnTo>
                  <a:lnTo>
                    <a:pt x="3093" y="6170"/>
                  </a:lnTo>
                  <a:lnTo>
                    <a:pt x="0" y="3830"/>
                  </a:lnTo>
                  <a:close/>
                </a:path>
              </a:pathLst>
            </a:custGeom>
            <a:solidFill>
              <a:srgbClr val="FF0000"/>
            </a:solidFill>
            <a:ln w="9525">
              <a:solidFill>
                <a:srgbClr val="FF0000"/>
              </a:solidFill>
              <a:miter lim="800000"/>
              <a:headEnd type="none" w="sm" len="sm"/>
              <a:tailEnd type="none" w="sm" len="sm"/>
            </a:ln>
            <a:effectLst/>
          </p:spPr>
          <p:txBody>
            <a:bodyPr wrap="none" anchor="ctr"/>
            <a:lstStyle/>
            <a:p>
              <a:pPr eaLnBrk="1" hangingPunct="1">
                <a:spcBef>
                  <a:spcPct val="20000"/>
                </a:spcBef>
                <a:buFontTx/>
                <a:buChar char="•"/>
                <a:defRPr/>
              </a:pPr>
              <a:endParaRPr lang="zh-CN" altLang="en-US"/>
            </a:p>
          </p:txBody>
        </p:sp>
        <p:sp>
          <p:nvSpPr>
            <p:cNvPr id="483334" name="Text Box 6">
              <a:extLst>
                <a:ext uri="{FF2B5EF4-FFF2-40B4-BE49-F238E27FC236}">
                  <a16:creationId xmlns:a16="http://schemas.microsoft.com/office/drawing/2014/main" id="{60C9AB6B-326E-AD4C-8892-AE3957BC383F}"/>
                </a:ext>
              </a:extLst>
            </p:cNvPr>
            <p:cNvSpPr txBox="1">
              <a:spLocks noChangeArrowheads="1"/>
            </p:cNvSpPr>
            <p:nvPr/>
          </p:nvSpPr>
          <p:spPr bwMode="auto">
            <a:xfrm>
              <a:off x="857" y="2913"/>
              <a:ext cx="720" cy="329"/>
            </a:xfrm>
            <a:prstGeom prst="rect">
              <a:avLst/>
            </a:prstGeom>
            <a:noFill/>
            <a:ln>
              <a:noFill/>
            </a:ln>
            <a:effectLst/>
          </p:spPr>
          <p:txBody>
            <a:bodyPr wrap="none">
              <a:spAutoFit/>
            </a:bodyP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defRPr/>
              </a:pPr>
              <a:r>
                <a:rPr kumimoji="0" lang="en-US" altLang="zh-CN" sz="2400" b="1" i="1">
                  <a:solidFill>
                    <a:schemeClr val="accent2"/>
                  </a:solidFill>
                  <a:effectLst>
                    <a:outerShdw blurRad="38100" dist="38100" dir="2700000" algn="tl">
                      <a:srgbClr val="C0C0C0"/>
                    </a:outerShdw>
                  </a:effectLst>
                  <a:latin typeface="Helvetica" pitchFamily="2" charset="0"/>
                </a:rPr>
                <a:t>STAR</a:t>
              </a:r>
            </a:p>
          </p:txBody>
        </p:sp>
      </p:grpSp>
      <p:pic>
        <p:nvPicPr>
          <p:cNvPr id="56324" name="Picture 7" descr="screenshot_06252k_front_r1177002_t25_ev9">
            <a:extLst>
              <a:ext uri="{FF2B5EF4-FFF2-40B4-BE49-F238E27FC236}">
                <a16:creationId xmlns:a16="http://schemas.microsoft.com/office/drawing/2014/main" id="{439821F4-4481-0C44-A210-90E503228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98" r="10847"/>
          <a:stretch>
            <a:fillRect/>
          </a:stretch>
        </p:blipFill>
        <p:spPr bwMode="auto">
          <a:xfrm>
            <a:off x="576263" y="928688"/>
            <a:ext cx="35814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screenshot_06252k_side_r1177002_t25_ev9">
            <a:extLst>
              <a:ext uri="{FF2B5EF4-FFF2-40B4-BE49-F238E27FC236}">
                <a16:creationId xmlns:a16="http://schemas.microsoft.com/office/drawing/2014/main" id="{747617D3-75C2-7F4C-B543-F68C57BCE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6" r="3152" b="1961"/>
          <a:stretch>
            <a:fillRect/>
          </a:stretch>
        </p:blipFill>
        <p:spPr bwMode="auto">
          <a:xfrm>
            <a:off x="3967163" y="2535238"/>
            <a:ext cx="5029200"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9">
            <a:extLst>
              <a:ext uri="{FF2B5EF4-FFF2-40B4-BE49-F238E27FC236}">
                <a16:creationId xmlns:a16="http://schemas.microsoft.com/office/drawing/2014/main" id="{C90FDEDA-9603-A84A-B879-CA97AEE25FCB}"/>
              </a:ext>
            </a:extLst>
          </p:cNvPr>
          <p:cNvSpPr txBox="1">
            <a:spLocks noChangeArrowheads="1"/>
          </p:cNvSpPr>
          <p:nvPr/>
        </p:nvSpPr>
        <p:spPr bwMode="auto">
          <a:xfrm>
            <a:off x="5508625" y="1270000"/>
            <a:ext cx="25527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nSpc>
                <a:spcPct val="90000"/>
              </a:lnSpc>
              <a:spcBef>
                <a:spcPct val="50000"/>
              </a:spcBef>
              <a:buFontTx/>
              <a:buNone/>
            </a:pPr>
            <a:r>
              <a:rPr lang="en-US" altLang="zh-CN" sz="2400" b="1">
                <a:solidFill>
                  <a:srgbClr val="CC3300"/>
                </a:solidFill>
              </a:rPr>
              <a:t>Central</a:t>
            </a:r>
            <a:r>
              <a:rPr lang="en-US" altLang="zh-CN" sz="2400" b="1">
                <a:solidFill>
                  <a:srgbClr val="0066FF"/>
                </a:solidFill>
              </a:rPr>
              <a:t> Event</a:t>
            </a:r>
            <a:endParaRPr lang="en-US" altLang="zh-CN" sz="1800" b="1">
              <a:solidFill>
                <a:srgbClr val="0066FF"/>
              </a:solidFill>
            </a:endParaRPr>
          </a:p>
        </p:txBody>
      </p:sp>
      <p:sp>
        <p:nvSpPr>
          <p:cNvPr id="56327" name="Text Box 10">
            <a:extLst>
              <a:ext uri="{FF2B5EF4-FFF2-40B4-BE49-F238E27FC236}">
                <a16:creationId xmlns:a16="http://schemas.microsoft.com/office/drawing/2014/main" id="{B605DCBC-8585-A54B-A30A-8EB0EFBCFB99}"/>
              </a:ext>
            </a:extLst>
          </p:cNvPr>
          <p:cNvSpPr txBox="1">
            <a:spLocks noChangeArrowheads="1"/>
          </p:cNvSpPr>
          <p:nvPr/>
        </p:nvSpPr>
        <p:spPr bwMode="auto">
          <a:xfrm>
            <a:off x="1397000" y="654685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solidFill>
                  <a:srgbClr val="0066FF"/>
                </a:solidFill>
              </a:rPr>
              <a:t>(real-time Level 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0B8E601-A2CC-7D42-9A50-F23C15F615C5}"/>
              </a:ext>
            </a:extLst>
          </p:cNvPr>
          <p:cNvSpPr>
            <a:spLocks noGrp="1" noChangeArrowheads="1"/>
          </p:cNvSpPr>
          <p:nvPr>
            <p:ph type="title"/>
          </p:nvPr>
        </p:nvSpPr>
        <p:spPr>
          <a:xfrm>
            <a:off x="533400" y="76200"/>
            <a:ext cx="8229600" cy="914400"/>
          </a:xfrm>
        </p:spPr>
        <p:txBody>
          <a:bodyPr/>
          <a:lstStyle/>
          <a:p>
            <a:pPr eaLnBrk="1" hangingPunct="1"/>
            <a:r>
              <a:rPr kumimoji="0" lang="de-DE" altLang="zh-CN"/>
              <a:t>	Pb-Pb Event Display</a:t>
            </a:r>
          </a:p>
        </p:txBody>
      </p:sp>
      <p:pic>
        <p:nvPicPr>
          <p:cNvPr id="57346" name="Bild 1" descr="ALICE_event_167693_0x3d94315a_2011-11-12_06:51:12_0.png">
            <a:extLst>
              <a:ext uri="{FF2B5EF4-FFF2-40B4-BE49-F238E27FC236}">
                <a16:creationId xmlns:a16="http://schemas.microsoft.com/office/drawing/2014/main" id="{0918EEC3-783C-8940-8B5F-03AB9652CE10}"/>
              </a:ext>
            </a:extLst>
          </p:cNvPr>
          <p:cNvPicPr>
            <a:picLocks noChangeAspect="1"/>
          </p:cNvPicPr>
          <p:nvPr/>
        </p:nvPicPr>
        <p:blipFill>
          <a:blip r:embed="rId2">
            <a:extLst>
              <a:ext uri="{28A0092B-C50C-407E-A947-70E740481C1C}">
                <a14:useLocalDpi xmlns:a14="http://schemas.microsoft.com/office/drawing/2010/main" val="0"/>
              </a:ext>
            </a:extLst>
          </a:blip>
          <a:srcRect t="12781" r="6696"/>
          <a:stretch>
            <a:fillRect/>
          </a:stretch>
        </p:blipFill>
        <p:spPr bwMode="auto">
          <a:xfrm>
            <a:off x="685800" y="1149350"/>
            <a:ext cx="75215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9">
            <a:extLst>
              <a:ext uri="{FF2B5EF4-FFF2-40B4-BE49-F238E27FC236}">
                <a16:creationId xmlns:a16="http://schemas.microsoft.com/office/drawing/2014/main" id="{F5B7AFB4-3133-9640-A88E-3DE90E2580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579938"/>
            <a:ext cx="100806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Line 32">
            <a:extLst>
              <a:ext uri="{FF2B5EF4-FFF2-40B4-BE49-F238E27FC236}">
                <a16:creationId xmlns:a16="http://schemas.microsoft.com/office/drawing/2014/main" id="{D8C151F0-55B8-EB40-B8B3-E308C5C5ACDD}"/>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26</a:t>
            </a:fld>
            <a:endParaRPr lang="zh-CN" altLang="en-US"/>
          </a:p>
        </p:txBody>
      </p:sp>
      <p:grpSp>
        <p:nvGrpSpPr>
          <p:cNvPr id="7" name="Group 6"/>
          <p:cNvGrpSpPr>
            <a:grpSpLocks/>
          </p:cNvGrpSpPr>
          <p:nvPr/>
        </p:nvGrpSpPr>
        <p:grpSpPr bwMode="auto">
          <a:xfrm>
            <a:off x="29344" y="908720"/>
            <a:ext cx="4038600" cy="3581400"/>
            <a:chOff x="1249" y="1200"/>
            <a:chExt cx="3262" cy="2592"/>
          </a:xfrm>
        </p:grpSpPr>
        <p:pic>
          <p:nvPicPr>
            <p:cNvPr id="8" name="Picture 7" descr="LightCone"/>
            <p:cNvPicPr>
              <a:picLocks noChangeAspect="1" noChangeArrowheads="1"/>
            </p:cNvPicPr>
            <p:nvPr/>
          </p:nvPicPr>
          <p:blipFill>
            <a:blip r:embed="rId3" cstate="print"/>
            <a:srcRect/>
            <a:stretch>
              <a:fillRect/>
            </a:stretch>
          </p:blipFill>
          <p:spPr bwMode="auto">
            <a:xfrm>
              <a:off x="1249" y="1200"/>
              <a:ext cx="3262" cy="2592"/>
            </a:xfrm>
            <a:prstGeom prst="rect">
              <a:avLst/>
            </a:prstGeom>
            <a:solidFill>
              <a:schemeClr val="bg1"/>
            </a:solidFill>
            <a:ln>
              <a:noFill/>
            </a:ln>
            <a:effectLst/>
          </p:spPr>
        </p:pic>
        <p:sp>
          <p:nvSpPr>
            <p:cNvPr id="9" name="Line 8"/>
            <p:cNvSpPr>
              <a:spLocks noChangeShapeType="1"/>
            </p:cNvSpPr>
            <p:nvPr/>
          </p:nvSpPr>
          <p:spPr bwMode="auto">
            <a:xfrm flipH="1">
              <a:off x="2660" y="2928"/>
              <a:ext cx="432" cy="0"/>
            </a:xfrm>
            <a:prstGeom prst="line">
              <a:avLst/>
            </a:prstGeom>
            <a:noFill/>
            <a:ln w="19050">
              <a:solidFill>
                <a:srgbClr val="000000"/>
              </a:solidFill>
              <a:round/>
              <a:headEnd type="triangle" w="med" len="med"/>
              <a:tailEnd type="triangle" w="med" len="med"/>
            </a:ln>
            <a:effectLst/>
          </p:spPr>
          <p:txBody>
            <a:bodyPr>
              <a:spAutoFit/>
            </a:bodyPr>
            <a:lstStyle/>
            <a:p>
              <a:endParaRPr lang="en-US"/>
            </a:p>
          </p:txBody>
        </p:sp>
      </p:grpSp>
      <p:sp>
        <p:nvSpPr>
          <p:cNvPr id="10" name="Text Box 18"/>
          <p:cNvSpPr txBox="1">
            <a:spLocks noChangeArrowheads="1"/>
          </p:cNvSpPr>
          <p:nvPr/>
        </p:nvSpPr>
        <p:spPr bwMode="auto">
          <a:xfrm>
            <a:off x="4244008" y="2986613"/>
            <a:ext cx="3375992" cy="646331"/>
          </a:xfrm>
          <a:prstGeom prst="rect">
            <a:avLst/>
          </a:prstGeom>
          <a:solidFill>
            <a:schemeClr val="bg1"/>
          </a:solidFill>
          <a:ln w="38100">
            <a:solidFill>
              <a:srgbClr val="C00000"/>
            </a:solidFill>
            <a:miter lim="800000"/>
            <a:headEnd/>
            <a:tailEnd/>
          </a:ln>
          <a:effectLst/>
        </p:spPr>
        <p:txBody>
          <a:bodyPr wrap="square">
            <a:spAutoFit/>
          </a:bodyPr>
          <a:lstStyle/>
          <a:p>
            <a:r>
              <a:rPr lang="en-US" altLang="zh-CN" sz="1800" b="1" dirty="0">
                <a:solidFill>
                  <a:schemeClr val="tx1"/>
                </a:solidFill>
                <a:latin typeface="Times New Roman" pitchFamily="18" charset="0"/>
                <a:cs typeface="Times New Roman" pitchFamily="18" charset="0"/>
              </a:rPr>
              <a:t>Pre-equilibrium</a:t>
            </a:r>
            <a:r>
              <a:rPr lang="zh-CN" altLang="en-US" sz="1800" b="1" dirty="0">
                <a:solidFill>
                  <a:schemeClr val="tx1"/>
                </a:solidFill>
                <a:latin typeface="Times New Roman" pitchFamily="18" charset="0"/>
                <a:cs typeface="Times New Roman" pitchFamily="18" charset="0"/>
              </a:rPr>
              <a:t> </a:t>
            </a:r>
            <a:r>
              <a:rPr lang="en-US" altLang="zh-CN" sz="1800" b="1" dirty="0" err="1">
                <a:solidFill>
                  <a:schemeClr val="tx1"/>
                </a:solidFill>
                <a:latin typeface="Times New Roman" pitchFamily="18" charset="0"/>
                <a:cs typeface="Times New Roman" pitchFamily="18" charset="0"/>
              </a:rPr>
              <a:t>parton</a:t>
            </a:r>
            <a:r>
              <a:rPr lang="en-US" altLang="zh-CN" sz="1800" b="1" dirty="0">
                <a:solidFill>
                  <a:schemeClr val="tx1"/>
                </a:solidFill>
                <a:latin typeface="Times New Roman" pitchFamily="18" charset="0"/>
                <a:cs typeface="Times New Roman" pitchFamily="18" charset="0"/>
              </a:rPr>
              <a:t> hard scattering</a:t>
            </a:r>
            <a:r>
              <a:rPr lang="zh-CN" altLang="zh-CN" sz="1800" dirty="0"/>
              <a:t>.</a:t>
            </a:r>
            <a:endParaRPr lang="en-US" altLang="zh-CN" sz="1800" b="0" dirty="0">
              <a:solidFill>
                <a:schemeClr val="tx1"/>
              </a:solidFill>
            </a:endParaRPr>
          </a:p>
        </p:txBody>
      </p:sp>
      <p:sp>
        <p:nvSpPr>
          <p:cNvPr id="11" name="Text Box 19"/>
          <p:cNvSpPr txBox="1">
            <a:spLocks noChangeArrowheads="1"/>
          </p:cNvSpPr>
          <p:nvPr/>
        </p:nvSpPr>
        <p:spPr bwMode="auto">
          <a:xfrm>
            <a:off x="4067944" y="1919746"/>
            <a:ext cx="4752528" cy="923330"/>
          </a:xfrm>
          <a:prstGeom prst="rect">
            <a:avLst/>
          </a:prstGeom>
          <a:solidFill>
            <a:schemeClr val="bg1"/>
          </a:solidFill>
          <a:ln w="38100">
            <a:solidFill>
              <a:srgbClr val="C00000"/>
            </a:solidFill>
            <a:miter lim="800000"/>
            <a:headEnd/>
            <a:tailEnd/>
          </a:ln>
          <a:effectLst/>
        </p:spPr>
        <p:txBody>
          <a:bodyPr wrap="square">
            <a:spAutoFit/>
          </a:bodyPr>
          <a:lstStyle/>
          <a:p>
            <a:r>
              <a:rPr lang="en-US" altLang="zh-CN" sz="1800" b="1" dirty="0">
                <a:latin typeface="Times New Roman" pitchFamily="18" charset="0"/>
                <a:cs typeface="Times New Roman" pitchFamily="18" charset="0"/>
              </a:rPr>
              <a:t>QGP thermal and Expansion Stage: </a:t>
            </a:r>
            <a:r>
              <a:rPr lang="en-US" altLang="zh-CN" sz="1800" b="0" dirty="0">
                <a:solidFill>
                  <a:srgbClr val="FF0000"/>
                </a:solidFill>
              </a:rPr>
              <a:t>1-10fm/c</a:t>
            </a:r>
          </a:p>
          <a:p>
            <a:r>
              <a:rPr lang="en-US" altLang="zh-CN" sz="1800" b="0" dirty="0">
                <a:solidFill>
                  <a:srgbClr val="1103CD"/>
                </a:solidFill>
                <a:latin typeface="Times New Roman" pitchFamily="18" charset="0"/>
                <a:cs typeface="Times New Roman" pitchFamily="18" charset="0"/>
              </a:rPr>
              <a:t>Collective expansion, </a:t>
            </a:r>
            <a:r>
              <a:rPr lang="en-US" altLang="zh-CN" sz="1800" dirty="0">
                <a:solidFill>
                  <a:srgbClr val="1103CD"/>
                </a:solidFill>
                <a:latin typeface="Times New Roman" pitchFamily="18" charset="0"/>
                <a:cs typeface="Times New Roman" pitchFamily="18" charset="0"/>
              </a:rPr>
              <a:t>P</a:t>
            </a:r>
            <a:r>
              <a:rPr lang="en-US" altLang="zh-CN" sz="1800" b="0" dirty="0">
                <a:solidFill>
                  <a:srgbClr val="1103CD"/>
                </a:solidFill>
                <a:latin typeface="Times New Roman" pitchFamily="18" charset="0"/>
                <a:cs typeface="Times New Roman" pitchFamily="18" charset="0"/>
              </a:rPr>
              <a:t>arton energy loss et al., </a:t>
            </a:r>
          </a:p>
          <a:p>
            <a:r>
              <a:rPr lang="en-US" altLang="zh-CN" sz="1800" b="1" dirty="0">
                <a:latin typeface="Times New Roman" pitchFamily="18" charset="0"/>
                <a:cs typeface="Times New Roman" pitchFamily="18" charset="0"/>
              </a:rPr>
              <a:t>Hadronization: </a:t>
            </a:r>
            <a:r>
              <a:rPr lang="en-US" altLang="zh-CN" sz="1800" dirty="0">
                <a:solidFill>
                  <a:srgbClr val="1103CD"/>
                </a:solidFill>
                <a:latin typeface="Times New Roman" pitchFamily="18" charset="0"/>
                <a:cs typeface="Times New Roman" pitchFamily="18" charset="0"/>
              </a:rPr>
              <a:t>Recombination and coalescence.</a:t>
            </a:r>
          </a:p>
        </p:txBody>
      </p:sp>
      <p:sp>
        <p:nvSpPr>
          <p:cNvPr id="12" name="Text Box 20"/>
          <p:cNvSpPr txBox="1">
            <a:spLocks noChangeArrowheads="1"/>
          </p:cNvSpPr>
          <p:nvPr/>
        </p:nvSpPr>
        <p:spPr bwMode="auto">
          <a:xfrm>
            <a:off x="4333056" y="860519"/>
            <a:ext cx="4343400" cy="954107"/>
          </a:xfrm>
          <a:prstGeom prst="rect">
            <a:avLst/>
          </a:prstGeom>
          <a:solidFill>
            <a:schemeClr val="bg1"/>
          </a:solidFill>
          <a:ln w="38100">
            <a:solidFill>
              <a:srgbClr val="C00000"/>
            </a:solidFill>
            <a:miter lim="800000"/>
            <a:headEnd/>
            <a:tailEnd/>
          </a:ln>
          <a:effectLst/>
        </p:spPr>
        <p:txBody>
          <a:bodyPr>
            <a:spAutoFit/>
          </a:bodyPr>
          <a:lstStyle/>
          <a:p>
            <a:r>
              <a:rPr lang="en-US" altLang="zh-CN" sz="1800" b="1" dirty="0">
                <a:latin typeface="Times New Roman" pitchFamily="18" charset="0"/>
                <a:cs typeface="Times New Roman" pitchFamily="18" charset="0"/>
              </a:rPr>
              <a:t>Freeze out Stage: </a:t>
            </a:r>
            <a:r>
              <a:rPr lang="en-US" altLang="zh-CN" sz="1800" b="0" dirty="0">
                <a:solidFill>
                  <a:srgbClr val="FF0000"/>
                </a:solidFill>
              </a:rPr>
              <a:t>~10-15fm/c</a:t>
            </a:r>
          </a:p>
          <a:p>
            <a:r>
              <a:rPr lang="en-US" altLang="zh-CN" sz="1800" b="1" dirty="0">
                <a:latin typeface="Times New Roman" pitchFamily="18" charset="0"/>
                <a:cs typeface="Times New Roman" pitchFamily="18" charset="0"/>
              </a:rPr>
              <a:t>Chemical freeze out: </a:t>
            </a:r>
            <a:r>
              <a:rPr lang="en-US" altLang="zh-CN" sz="1800" b="0" dirty="0">
                <a:solidFill>
                  <a:srgbClr val="1103CD"/>
                </a:solidFill>
                <a:latin typeface="Times New Roman" pitchFamily="18" charset="0"/>
                <a:cs typeface="Times New Roman" pitchFamily="18" charset="0"/>
              </a:rPr>
              <a:t>Inelastic </a:t>
            </a:r>
            <a:r>
              <a:rPr lang="en-US" altLang="zh-CN" sz="1800" b="0" dirty="0" err="1">
                <a:solidFill>
                  <a:srgbClr val="1103CD"/>
                </a:solidFill>
                <a:latin typeface="Times New Roman" pitchFamily="18" charset="0"/>
                <a:cs typeface="Times New Roman" pitchFamily="18" charset="0"/>
              </a:rPr>
              <a:t>scatt</a:t>
            </a:r>
            <a:r>
              <a:rPr lang="en-US" altLang="zh-CN" sz="1800" b="0" dirty="0">
                <a:solidFill>
                  <a:srgbClr val="1103CD"/>
                </a:solidFill>
                <a:latin typeface="Times New Roman" pitchFamily="18" charset="0"/>
                <a:cs typeface="Times New Roman" pitchFamily="18" charset="0"/>
              </a:rPr>
              <a:t>. cease</a:t>
            </a:r>
            <a:r>
              <a:rPr lang="en-US" altLang="zh-CN" sz="1800" b="0" dirty="0">
                <a:solidFill>
                  <a:srgbClr val="1103CD"/>
                </a:solidFill>
              </a:rPr>
              <a:t>.</a:t>
            </a:r>
          </a:p>
          <a:p>
            <a:r>
              <a:rPr lang="en-US" altLang="zh-CN" sz="1800" b="1" dirty="0">
                <a:latin typeface="Times New Roman" pitchFamily="18" charset="0"/>
                <a:cs typeface="Times New Roman" pitchFamily="18" charset="0"/>
              </a:rPr>
              <a:t>Kinetic freeze out: </a:t>
            </a:r>
            <a:r>
              <a:rPr lang="en-US" altLang="zh-CN" sz="1800" b="0" baseline="-25000" dirty="0">
                <a:solidFill>
                  <a:srgbClr val="1103CD"/>
                </a:solidFill>
              </a:rPr>
              <a:t> </a:t>
            </a:r>
            <a:r>
              <a:rPr lang="en-US" altLang="zh-CN" sz="1800" dirty="0">
                <a:solidFill>
                  <a:srgbClr val="1103CD"/>
                </a:solidFill>
                <a:latin typeface="Times New Roman" pitchFamily="18" charset="0"/>
                <a:cs typeface="Times New Roman" pitchFamily="18" charset="0"/>
              </a:rPr>
              <a:t>E</a:t>
            </a:r>
            <a:r>
              <a:rPr lang="en-US" altLang="zh-CN" sz="1800" b="0" dirty="0">
                <a:solidFill>
                  <a:srgbClr val="1103CD"/>
                </a:solidFill>
                <a:latin typeface="Times New Roman" pitchFamily="18" charset="0"/>
                <a:cs typeface="Times New Roman" pitchFamily="18" charset="0"/>
              </a:rPr>
              <a:t>lastic </a:t>
            </a:r>
            <a:r>
              <a:rPr lang="en-US" altLang="zh-CN" sz="1800" b="0" dirty="0" err="1">
                <a:solidFill>
                  <a:srgbClr val="1103CD"/>
                </a:solidFill>
                <a:latin typeface="Times New Roman" pitchFamily="18" charset="0"/>
                <a:cs typeface="Times New Roman" pitchFamily="18" charset="0"/>
              </a:rPr>
              <a:t>scatt</a:t>
            </a:r>
            <a:r>
              <a:rPr lang="en-US" altLang="zh-CN" sz="1800" b="0" dirty="0">
                <a:solidFill>
                  <a:srgbClr val="1103CD"/>
                </a:solidFill>
                <a:latin typeface="Times New Roman" pitchFamily="18" charset="0"/>
                <a:cs typeface="Times New Roman" pitchFamily="18" charset="0"/>
              </a:rPr>
              <a:t>.  cease</a:t>
            </a:r>
            <a:r>
              <a:rPr lang="en-US" altLang="zh-CN" sz="2000" b="0" dirty="0">
                <a:solidFill>
                  <a:srgbClr val="1103CD"/>
                </a:solidFill>
                <a:latin typeface="Times New Roman" pitchFamily="18" charset="0"/>
                <a:cs typeface="Times New Roman" pitchFamily="18" charset="0"/>
              </a:rPr>
              <a:t>.</a:t>
            </a:r>
          </a:p>
        </p:txBody>
      </p:sp>
      <p:sp>
        <p:nvSpPr>
          <p:cNvPr id="13" name="Text Box 37"/>
          <p:cNvSpPr txBox="1">
            <a:spLocks noChangeArrowheads="1"/>
          </p:cNvSpPr>
          <p:nvPr/>
        </p:nvSpPr>
        <p:spPr bwMode="auto">
          <a:xfrm>
            <a:off x="43954" y="4437112"/>
            <a:ext cx="3733714" cy="523220"/>
          </a:xfrm>
          <a:prstGeom prst="rect">
            <a:avLst/>
          </a:prstGeom>
          <a:noFill/>
          <a:ln w="9525">
            <a:noFill/>
            <a:miter lim="800000"/>
            <a:headEnd/>
            <a:tailEnd/>
          </a:ln>
          <a:effectLst/>
        </p:spPr>
        <p:txBody>
          <a:bodyPr wrap="none">
            <a:spAutoFit/>
          </a:bodyPr>
          <a:lstStyle/>
          <a:p>
            <a:r>
              <a:rPr lang="en-US" altLang="zh-CN" b="0" dirty="0">
                <a:solidFill>
                  <a:schemeClr val="tx1"/>
                </a:solidFill>
              </a:rPr>
              <a:t> </a:t>
            </a:r>
            <a:r>
              <a:rPr lang="en-US" altLang="zh-CN" sz="1800" b="0" dirty="0">
                <a:solidFill>
                  <a:schemeClr val="tx1"/>
                </a:solidFill>
              </a:rPr>
              <a:t>arxiv:0809.2482, </a:t>
            </a:r>
            <a:r>
              <a:rPr lang="en-US" altLang="zh-CN" sz="1800" b="0" dirty="0" err="1">
                <a:solidFill>
                  <a:schemeClr val="tx1"/>
                </a:solidFill>
              </a:rPr>
              <a:t>hep</a:t>
            </a:r>
            <a:r>
              <a:rPr lang="en-US" altLang="zh-CN" sz="1800" b="0" dirty="0">
                <a:solidFill>
                  <a:schemeClr val="tx1"/>
                </a:solidFill>
              </a:rPr>
              <a:t>-ph/0407360</a:t>
            </a:r>
          </a:p>
        </p:txBody>
      </p:sp>
      <p:sp>
        <p:nvSpPr>
          <p:cNvPr id="14" name="Line 33"/>
          <p:cNvSpPr>
            <a:spLocks noChangeShapeType="1"/>
          </p:cNvSpPr>
          <p:nvPr/>
        </p:nvSpPr>
        <p:spPr bwMode="auto">
          <a:xfrm flipH="1">
            <a:off x="2148539" y="3400908"/>
            <a:ext cx="2148255" cy="58498"/>
          </a:xfrm>
          <a:prstGeom prst="line">
            <a:avLst/>
          </a:prstGeom>
          <a:noFill/>
          <a:ln w="19050">
            <a:solidFill>
              <a:schemeClr val="tx1"/>
            </a:solidFill>
            <a:round/>
            <a:headEnd/>
            <a:tailEnd type="triangle" w="med" len="med"/>
          </a:ln>
          <a:effectLst/>
        </p:spPr>
        <p:txBody>
          <a:bodyPr/>
          <a:lstStyle/>
          <a:p>
            <a:endParaRPr lang="en-US"/>
          </a:p>
        </p:txBody>
      </p:sp>
      <p:sp>
        <p:nvSpPr>
          <p:cNvPr id="15" name="Line 34"/>
          <p:cNvSpPr>
            <a:spLocks noChangeShapeType="1"/>
          </p:cNvSpPr>
          <p:nvPr/>
        </p:nvSpPr>
        <p:spPr bwMode="auto">
          <a:xfrm flipH="1">
            <a:off x="2558008" y="2594636"/>
            <a:ext cx="1800200" cy="288032"/>
          </a:xfrm>
          <a:prstGeom prst="line">
            <a:avLst/>
          </a:prstGeom>
          <a:noFill/>
          <a:ln w="19050">
            <a:solidFill>
              <a:srgbClr val="000000"/>
            </a:solidFill>
            <a:round/>
            <a:headEnd/>
            <a:tailEnd type="triangle" w="med" len="med"/>
          </a:ln>
          <a:effectLst/>
        </p:spPr>
        <p:txBody>
          <a:bodyPr/>
          <a:lstStyle/>
          <a:p>
            <a:endParaRPr lang="en-US"/>
          </a:p>
        </p:txBody>
      </p:sp>
      <p:sp>
        <p:nvSpPr>
          <p:cNvPr id="16" name="Line 35"/>
          <p:cNvSpPr>
            <a:spLocks noChangeShapeType="1"/>
          </p:cNvSpPr>
          <p:nvPr/>
        </p:nvSpPr>
        <p:spPr bwMode="auto">
          <a:xfrm flipH="1">
            <a:off x="3635896" y="1340768"/>
            <a:ext cx="648072" cy="144016"/>
          </a:xfrm>
          <a:prstGeom prst="line">
            <a:avLst/>
          </a:prstGeom>
          <a:noFill/>
          <a:ln w="19050">
            <a:solidFill>
              <a:srgbClr val="000000"/>
            </a:solidFill>
            <a:round/>
            <a:headEnd/>
            <a:tailEnd type="triangle" w="med" len="med"/>
          </a:ln>
          <a:effectLst/>
        </p:spPr>
        <p:txBody>
          <a:bodyPr/>
          <a:lstStyle/>
          <a:p>
            <a:endParaRPr lang="en-US"/>
          </a:p>
        </p:txBody>
      </p:sp>
      <p:sp>
        <p:nvSpPr>
          <p:cNvPr id="17" name="Rectangle 16"/>
          <p:cNvSpPr/>
          <p:nvPr/>
        </p:nvSpPr>
        <p:spPr>
          <a:xfrm>
            <a:off x="936450" y="107922"/>
            <a:ext cx="7385355" cy="523220"/>
          </a:xfrm>
          <a:prstGeom prst="rect">
            <a:avLst/>
          </a:prstGeom>
        </p:spPr>
        <p:txBody>
          <a:bodyPr wrap="none">
            <a:spAutoFit/>
          </a:bodyPr>
          <a:lstStyle/>
          <a:p>
            <a:r>
              <a:rPr lang="en-US" altLang="zh-CN" b="1" dirty="0">
                <a:latin typeface="Times New Roman" pitchFamily="18" charset="0"/>
                <a:cs typeface="Times New Roman" pitchFamily="18" charset="0"/>
              </a:rPr>
              <a:t>Evolution of High Energy Heavy Ion Collisions</a:t>
            </a:r>
          </a:p>
        </p:txBody>
      </p:sp>
      <p:cxnSp>
        <p:nvCxnSpPr>
          <p:cNvPr id="18" name="Straight Connector 17"/>
          <p:cNvCxnSpPr/>
          <p:nvPr/>
        </p:nvCxnSpPr>
        <p:spPr>
          <a:xfrm>
            <a:off x="32" y="764704"/>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 name="Group 3"/>
          <p:cNvGrpSpPr>
            <a:grpSpLocks/>
          </p:cNvGrpSpPr>
          <p:nvPr/>
        </p:nvGrpSpPr>
        <p:grpSpPr bwMode="auto">
          <a:xfrm>
            <a:off x="472008" y="4725144"/>
            <a:ext cx="7772400" cy="2109788"/>
            <a:chOff x="480" y="976"/>
            <a:chExt cx="4896" cy="1329"/>
          </a:xfrm>
        </p:grpSpPr>
        <p:pic>
          <p:nvPicPr>
            <p:cNvPr id="20" name="Picture 4" descr="cartoon"/>
            <p:cNvPicPr>
              <a:picLocks noChangeAspect="1" noChangeArrowheads="1"/>
            </p:cNvPicPr>
            <p:nvPr/>
          </p:nvPicPr>
          <p:blipFill>
            <a:blip r:embed="rId4" cstate="print"/>
            <a:srcRect/>
            <a:stretch>
              <a:fillRect/>
            </a:stretch>
          </p:blipFill>
          <p:spPr bwMode="auto">
            <a:xfrm>
              <a:off x="480" y="1248"/>
              <a:ext cx="4896" cy="955"/>
            </a:xfrm>
            <a:prstGeom prst="rect">
              <a:avLst/>
            </a:prstGeom>
            <a:noFill/>
          </p:spPr>
        </p:pic>
        <p:sp>
          <p:nvSpPr>
            <p:cNvPr id="21" name="Text Box 5"/>
            <p:cNvSpPr txBox="1">
              <a:spLocks noChangeArrowheads="1"/>
            </p:cNvSpPr>
            <p:nvPr/>
          </p:nvSpPr>
          <p:spPr bwMode="auto">
            <a:xfrm>
              <a:off x="758" y="1220"/>
              <a:ext cx="661" cy="173"/>
            </a:xfrm>
            <a:prstGeom prst="rect">
              <a:avLst/>
            </a:prstGeom>
            <a:noFill/>
            <a:ln w="9525">
              <a:noFill/>
              <a:miter lim="800000"/>
              <a:headEnd/>
              <a:tailEnd/>
            </a:ln>
            <a:effectLst/>
          </p:spPr>
          <p:txBody>
            <a:bodyPr wrap="none">
              <a:spAutoFit/>
            </a:bodyPr>
            <a:lstStyle/>
            <a:p>
              <a:r>
                <a:rPr lang="en-US" altLang="zh-CN" sz="1200" b="1">
                  <a:solidFill>
                    <a:schemeClr val="tx2"/>
                  </a:solidFill>
                  <a:latin typeface="Tahoma" pitchFamily="34" charset="0"/>
                </a:rPr>
                <a:t>initial state</a:t>
              </a:r>
              <a:endParaRPr lang="en-US" altLang="zh-CN" sz="1200">
                <a:solidFill>
                  <a:srgbClr val="33CC33"/>
                </a:solidFill>
                <a:latin typeface="Tahoma" pitchFamily="34" charset="0"/>
              </a:endParaRPr>
            </a:p>
          </p:txBody>
        </p:sp>
        <p:sp>
          <p:nvSpPr>
            <p:cNvPr id="22" name="Text Box 6"/>
            <p:cNvSpPr txBox="1">
              <a:spLocks noChangeArrowheads="1"/>
            </p:cNvSpPr>
            <p:nvPr/>
          </p:nvSpPr>
          <p:spPr bwMode="auto">
            <a:xfrm>
              <a:off x="1392" y="2112"/>
              <a:ext cx="866" cy="173"/>
            </a:xfrm>
            <a:prstGeom prst="rect">
              <a:avLst/>
            </a:prstGeom>
            <a:noFill/>
            <a:ln w="9525">
              <a:noFill/>
              <a:miter lim="800000"/>
              <a:headEnd/>
              <a:tailEnd/>
            </a:ln>
            <a:effectLst/>
          </p:spPr>
          <p:txBody>
            <a:bodyPr wrap="none">
              <a:spAutoFit/>
            </a:bodyPr>
            <a:lstStyle/>
            <a:p>
              <a:pPr>
                <a:spcBef>
                  <a:spcPct val="20000"/>
                </a:spcBef>
              </a:pPr>
              <a:r>
                <a:rPr lang="en-US" altLang="zh-CN" sz="1200" b="1">
                  <a:solidFill>
                    <a:schemeClr val="tx2"/>
                  </a:solidFill>
                  <a:latin typeface="Tahoma" pitchFamily="34" charset="0"/>
                </a:rPr>
                <a:t>pre-equilibrium</a:t>
              </a:r>
            </a:p>
          </p:txBody>
        </p:sp>
        <p:sp>
          <p:nvSpPr>
            <p:cNvPr id="23" name="Text Box 7"/>
            <p:cNvSpPr txBox="1">
              <a:spLocks noChangeArrowheads="1"/>
            </p:cNvSpPr>
            <p:nvPr/>
          </p:nvSpPr>
          <p:spPr bwMode="auto">
            <a:xfrm>
              <a:off x="1968" y="1056"/>
              <a:ext cx="1317" cy="288"/>
            </a:xfrm>
            <a:prstGeom prst="rect">
              <a:avLst/>
            </a:prstGeom>
            <a:noFill/>
            <a:ln w="9525">
              <a:noFill/>
              <a:miter lim="800000"/>
              <a:headEnd/>
              <a:tailEnd/>
            </a:ln>
            <a:effectLst/>
          </p:spPr>
          <p:txBody>
            <a:bodyPr wrap="none">
              <a:spAutoFit/>
            </a:bodyPr>
            <a:lstStyle/>
            <a:p>
              <a:pPr algn="ctr"/>
              <a:r>
                <a:rPr lang="en-US" altLang="zh-CN" sz="1200" b="1" dirty="0">
                  <a:solidFill>
                    <a:schemeClr val="tx2"/>
                  </a:solidFill>
                  <a:latin typeface="Tahoma" pitchFamily="34" charset="0"/>
                </a:rPr>
                <a:t>QGP and</a:t>
              </a:r>
            </a:p>
            <a:p>
              <a:pPr algn="ctr"/>
              <a:r>
                <a:rPr lang="en-US" altLang="zh-CN" sz="1200" b="1" dirty="0">
                  <a:solidFill>
                    <a:schemeClr val="tx2"/>
                  </a:solidFill>
                  <a:latin typeface="Tahoma" pitchFamily="34" charset="0"/>
                </a:rPr>
                <a:t>hydrodynamic expansion</a:t>
              </a:r>
            </a:p>
          </p:txBody>
        </p:sp>
        <p:sp>
          <p:nvSpPr>
            <p:cNvPr id="24" name="Text Box 8"/>
            <p:cNvSpPr txBox="1">
              <a:spLocks noChangeArrowheads="1"/>
            </p:cNvSpPr>
            <p:nvPr/>
          </p:nvSpPr>
          <p:spPr bwMode="auto">
            <a:xfrm>
              <a:off x="3206" y="2132"/>
              <a:ext cx="781" cy="173"/>
            </a:xfrm>
            <a:prstGeom prst="rect">
              <a:avLst/>
            </a:prstGeom>
            <a:noFill/>
            <a:ln w="9525">
              <a:noFill/>
              <a:miter lim="800000"/>
              <a:headEnd/>
              <a:tailEnd/>
            </a:ln>
            <a:effectLst/>
          </p:spPr>
          <p:txBody>
            <a:bodyPr wrap="none">
              <a:spAutoFit/>
            </a:bodyPr>
            <a:lstStyle/>
            <a:p>
              <a:pPr>
                <a:spcBef>
                  <a:spcPct val="20000"/>
                </a:spcBef>
              </a:pPr>
              <a:r>
                <a:rPr lang="en-US" altLang="zh-CN" sz="1200" b="1" dirty="0" err="1">
                  <a:solidFill>
                    <a:schemeClr val="tx2"/>
                  </a:solidFill>
                  <a:latin typeface="Tahoma" pitchFamily="34" charset="0"/>
                </a:rPr>
                <a:t>hadronization</a:t>
              </a:r>
              <a:endParaRPr lang="en-US" altLang="zh-CN" sz="1200" b="1" dirty="0">
                <a:solidFill>
                  <a:schemeClr val="tx2"/>
                </a:solidFill>
                <a:latin typeface="Tahoma" pitchFamily="34" charset="0"/>
              </a:endParaRPr>
            </a:p>
          </p:txBody>
        </p:sp>
        <p:sp>
          <p:nvSpPr>
            <p:cNvPr id="25" name="Text Box 9"/>
            <p:cNvSpPr txBox="1">
              <a:spLocks noChangeArrowheads="1"/>
            </p:cNvSpPr>
            <p:nvPr/>
          </p:nvSpPr>
          <p:spPr bwMode="auto">
            <a:xfrm>
              <a:off x="4320" y="976"/>
              <a:ext cx="848" cy="288"/>
            </a:xfrm>
            <a:prstGeom prst="rect">
              <a:avLst/>
            </a:prstGeom>
            <a:noFill/>
            <a:ln w="9525">
              <a:noFill/>
              <a:miter lim="800000"/>
              <a:headEnd/>
              <a:tailEnd/>
            </a:ln>
            <a:effectLst/>
          </p:spPr>
          <p:txBody>
            <a:bodyPr wrap="none">
              <a:spAutoFit/>
            </a:bodyPr>
            <a:lstStyle/>
            <a:p>
              <a:r>
                <a:rPr lang="en-US" altLang="zh-CN" sz="1200" b="1" dirty="0" err="1">
                  <a:solidFill>
                    <a:schemeClr val="tx2"/>
                  </a:solidFill>
                  <a:latin typeface="Tahoma" pitchFamily="34" charset="0"/>
                </a:rPr>
                <a:t>hadronic</a:t>
              </a:r>
              <a:r>
                <a:rPr lang="en-US" altLang="zh-CN" sz="1200" b="1" dirty="0">
                  <a:solidFill>
                    <a:schemeClr val="tx2"/>
                  </a:solidFill>
                  <a:latin typeface="Tahoma" pitchFamily="34" charset="0"/>
                </a:rPr>
                <a:t> phase</a:t>
              </a:r>
            </a:p>
            <a:p>
              <a:r>
                <a:rPr lang="en-US" altLang="zh-CN" sz="1200" b="1" dirty="0">
                  <a:solidFill>
                    <a:schemeClr val="tx2"/>
                  </a:solidFill>
                  <a:latin typeface="Tahoma" pitchFamily="34" charset="0"/>
                </a:rPr>
                <a:t>and freeze-out</a:t>
              </a:r>
            </a:p>
          </p:txBody>
        </p:sp>
      </p:grpSp>
      <p:sp>
        <p:nvSpPr>
          <p:cNvPr id="26" name="Line 33"/>
          <p:cNvSpPr>
            <a:spLocks noChangeShapeType="1"/>
          </p:cNvSpPr>
          <p:nvPr/>
        </p:nvSpPr>
        <p:spPr bwMode="auto">
          <a:xfrm flipH="1">
            <a:off x="2555776" y="3656018"/>
            <a:ext cx="1728192" cy="1573182"/>
          </a:xfrm>
          <a:prstGeom prst="line">
            <a:avLst/>
          </a:prstGeom>
          <a:noFill/>
          <a:ln w="19050">
            <a:solidFill>
              <a:schemeClr val="tx1"/>
            </a:solidFill>
            <a:round/>
            <a:headEnd/>
            <a:tailEnd type="triangle" w="med" len="med"/>
          </a:ln>
          <a:effectLst/>
        </p:spPr>
        <p:txBody>
          <a:bodyPr/>
          <a:lstStyle/>
          <a:p>
            <a:endParaRPr lang="en-US"/>
          </a:p>
        </p:txBody>
      </p:sp>
      <p:sp>
        <p:nvSpPr>
          <p:cNvPr id="28" name="Line 35">
            <a:extLst>
              <a:ext uri="{FF2B5EF4-FFF2-40B4-BE49-F238E27FC236}">
                <a16:creationId xmlns:a16="http://schemas.microsoft.com/office/drawing/2014/main" id="{EE62B527-E55F-0B4B-A73D-5D2A954429B4}"/>
              </a:ext>
            </a:extLst>
          </p:cNvPr>
          <p:cNvSpPr>
            <a:spLocks noChangeShapeType="1"/>
          </p:cNvSpPr>
          <p:nvPr/>
        </p:nvSpPr>
        <p:spPr bwMode="auto">
          <a:xfrm>
            <a:off x="5038358" y="1676593"/>
            <a:ext cx="1514842" cy="3642029"/>
          </a:xfrm>
          <a:prstGeom prst="line">
            <a:avLst/>
          </a:prstGeom>
          <a:noFill/>
          <a:ln w="19050">
            <a:solidFill>
              <a:srgbClr val="000000"/>
            </a:solidFill>
            <a:round/>
            <a:headEnd/>
            <a:tailEnd type="triangle" w="med" len="med"/>
          </a:ln>
          <a:effectLst/>
        </p:spPr>
        <p:txBody>
          <a:bodyPr/>
          <a:lstStyle/>
          <a:p>
            <a:endParaRPr lang="en-US"/>
          </a:p>
        </p:txBody>
      </p:sp>
      <p:sp>
        <p:nvSpPr>
          <p:cNvPr id="27" name="Line 34"/>
          <p:cNvSpPr>
            <a:spLocks noChangeShapeType="1"/>
          </p:cNvSpPr>
          <p:nvPr/>
        </p:nvSpPr>
        <p:spPr bwMode="auto">
          <a:xfrm flipH="1">
            <a:off x="3752748" y="2834795"/>
            <a:ext cx="404411" cy="2473431"/>
          </a:xfrm>
          <a:prstGeom prst="line">
            <a:avLst/>
          </a:prstGeom>
          <a:noFill/>
          <a:ln w="19050">
            <a:solidFill>
              <a:srgbClr val="000000"/>
            </a:solidFill>
            <a:round/>
            <a:headEnd/>
            <a:tailEnd type="triangle" w="med" len="med"/>
          </a:ln>
          <a:effectLst/>
        </p:spPr>
        <p:txBody>
          <a:bodyPr/>
          <a:lstStyle/>
          <a:p>
            <a:endParaRPr lang="en-US"/>
          </a:p>
        </p:txBody>
      </p:sp>
      <p:sp>
        <p:nvSpPr>
          <p:cNvPr id="30" name="Text Box 24">
            <a:extLst>
              <a:ext uri="{FF2B5EF4-FFF2-40B4-BE49-F238E27FC236}">
                <a16:creationId xmlns:a16="http://schemas.microsoft.com/office/drawing/2014/main" id="{1FB90D9B-8477-9943-8F10-7545B253D74F}"/>
              </a:ext>
            </a:extLst>
          </p:cNvPr>
          <p:cNvSpPr txBox="1">
            <a:spLocks noChangeArrowheads="1"/>
          </p:cNvSpPr>
          <p:nvPr/>
        </p:nvSpPr>
        <p:spPr bwMode="auto">
          <a:xfrm>
            <a:off x="4082554" y="3725310"/>
            <a:ext cx="4921250" cy="1077218"/>
          </a:xfrm>
          <a:prstGeom prst="rect">
            <a:avLst/>
          </a:prstGeom>
          <a:solidFill>
            <a:srgbClr val="FFFF99"/>
          </a:solidFill>
          <a:ln w="9525">
            <a:solidFill>
              <a:srgbClr val="FF3300"/>
            </a:solidFill>
            <a:miter lim="800000"/>
            <a:headEnd/>
            <a:tailEnd/>
          </a:ln>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dirty="0"/>
              <a:t>Experimental probes:</a:t>
            </a:r>
          </a:p>
          <a:p>
            <a:pPr eaLnBrk="1" hangingPunct="1">
              <a:spcBef>
                <a:spcPct val="0"/>
              </a:spcBef>
              <a:buFontTx/>
              <a:buNone/>
            </a:pPr>
            <a:r>
              <a:rPr lang="en-US" altLang="zh-CN" sz="1600" b="1" dirty="0"/>
              <a:t>1) </a:t>
            </a:r>
            <a:r>
              <a:rPr kumimoji="0" lang="en-US" altLang="zh-CN" sz="1600" b="1" i="1" u="sng" dirty="0">
                <a:solidFill>
                  <a:srgbClr val="000000"/>
                </a:solidFill>
                <a:latin typeface="Verdana" panose="020B0604030504040204" pitchFamily="34" charset="0"/>
              </a:rPr>
              <a:t>Penetrating probes:</a:t>
            </a:r>
            <a:r>
              <a:rPr lang="en-US" altLang="zh-CN" sz="1600" b="1" dirty="0">
                <a:latin typeface="Verdana" panose="020B0604030504040204" pitchFamily="34" charset="0"/>
              </a:rPr>
              <a:t> </a:t>
            </a:r>
            <a:r>
              <a:rPr kumimoji="0" lang="zh-CN" altLang="en-US" sz="1600" dirty="0">
                <a:solidFill>
                  <a:srgbClr val="CC3300"/>
                </a:solidFill>
                <a:latin typeface="Verdana" panose="020B0604030504040204" pitchFamily="34" charset="0"/>
              </a:rPr>
              <a:t>“</a:t>
            </a:r>
            <a:r>
              <a:rPr kumimoji="0" lang="en-US" altLang="zh-CN" sz="1600" dirty="0">
                <a:solidFill>
                  <a:srgbClr val="CC3300"/>
                </a:solidFill>
                <a:latin typeface="Verdana" panose="020B0604030504040204" pitchFamily="34" charset="0"/>
              </a:rPr>
              <a:t>jets</a:t>
            </a:r>
            <a:r>
              <a:rPr kumimoji="0" lang="zh-CN" altLang="en-US" sz="1600" dirty="0">
                <a:solidFill>
                  <a:srgbClr val="CC3300"/>
                </a:solidFill>
                <a:latin typeface="Verdana" panose="020B0604030504040204" pitchFamily="34" charset="0"/>
              </a:rPr>
              <a:t>”</a:t>
            </a:r>
            <a:r>
              <a:rPr kumimoji="0" lang="en-US" altLang="zh-CN" sz="1600" b="1" dirty="0">
                <a:latin typeface="Verdana" panose="020B0604030504040204" pitchFamily="34" charset="0"/>
              </a:rPr>
              <a:t> </a:t>
            </a:r>
            <a:r>
              <a:rPr lang="en-US" altLang="zh-CN" sz="1600" b="1" dirty="0"/>
              <a:t>Energy loss</a:t>
            </a:r>
          </a:p>
          <a:p>
            <a:pPr eaLnBrk="1" hangingPunct="1">
              <a:spcBef>
                <a:spcPct val="0"/>
              </a:spcBef>
              <a:buFontTx/>
              <a:buNone/>
            </a:pPr>
            <a:r>
              <a:rPr lang="en-US" altLang="zh-CN" sz="1600" b="1" dirty="0"/>
              <a:t>2) </a:t>
            </a:r>
            <a:r>
              <a:rPr kumimoji="0" lang="en-US" altLang="zh-CN" sz="1600" b="1" i="1" u="sng" dirty="0">
                <a:solidFill>
                  <a:srgbClr val="000000"/>
                </a:solidFill>
                <a:latin typeface="Verdana" panose="020B0604030504040204" pitchFamily="34" charset="0"/>
              </a:rPr>
              <a:t>Bulk probes</a:t>
            </a:r>
            <a:r>
              <a:rPr lang="en-US" altLang="zh-CN" sz="1600" b="1" dirty="0">
                <a:latin typeface="Verdana" panose="020B0604030504040204" pitchFamily="34" charset="0"/>
              </a:rPr>
              <a:t> :</a:t>
            </a:r>
            <a:r>
              <a:rPr lang="en-US" altLang="zh-CN" sz="1600" b="1" dirty="0">
                <a:solidFill>
                  <a:srgbClr val="FF3300"/>
                </a:solidFill>
              </a:rPr>
              <a:t>Elliptic flow</a:t>
            </a:r>
            <a:r>
              <a:rPr lang="en-US" altLang="zh-CN" sz="1600" b="1" dirty="0"/>
              <a:t>, radial flow</a:t>
            </a:r>
          </a:p>
          <a:p>
            <a:pPr eaLnBrk="1" hangingPunct="1">
              <a:spcBef>
                <a:spcPct val="0"/>
              </a:spcBef>
              <a:buFontTx/>
              <a:buNone/>
            </a:pPr>
            <a:r>
              <a:rPr lang="en-US" altLang="zh-CN" sz="1600" b="1" dirty="0"/>
              <a:t>3) </a:t>
            </a:r>
            <a:r>
              <a:rPr kumimoji="0" lang="en-US" altLang="zh-CN" sz="1600" b="1" i="1" u="sng" dirty="0">
                <a:solidFill>
                  <a:srgbClr val="000000"/>
                </a:solidFill>
                <a:latin typeface="Verdana" panose="020B0604030504040204" pitchFamily="34" charset="0"/>
              </a:rPr>
              <a:t>Fluctuation</a:t>
            </a:r>
            <a:r>
              <a:rPr lang="en-US" altLang="zh-CN" sz="1600" b="1" dirty="0">
                <a:latin typeface="Verdana" panose="020B0604030504040204" pitchFamily="34" charset="0"/>
              </a:rPr>
              <a:t>:</a:t>
            </a:r>
            <a:endParaRPr lang="en-US" altLang="zh-CN" sz="1600" b="1" dirty="0"/>
          </a:p>
        </p:txBody>
      </p:sp>
    </p:spTree>
    <p:extLst>
      <p:ext uri="{BB962C8B-B14F-4D97-AF65-F5344CB8AC3E}">
        <p14:creationId xmlns:p14="http://schemas.microsoft.com/office/powerpoint/2010/main" val="22309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26" grpId="0" animBg="1"/>
      <p:bldP spid="28" grpId="0" animBg="1"/>
      <p:bldP spid="27"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756920" y="167640"/>
            <a:ext cx="7772400" cy="381000"/>
          </a:xfrm>
        </p:spPr>
        <p:txBody>
          <a:bodyPr>
            <a:noAutofit/>
          </a:bodyPr>
          <a:lstStyle/>
          <a:p>
            <a:r>
              <a:rPr kumimoji="0" lang="en-US" altLang="zh-CN" sz="2400" dirty="0">
                <a:solidFill>
                  <a:srgbClr val="C80000"/>
                </a:solidFill>
                <a:latin typeface="Arial" charset="0"/>
                <a:ea typeface="ＭＳ Ｐゴシック" charset="0"/>
                <a:cs typeface="ＭＳ Ｐゴシック" charset="0"/>
              </a:rPr>
              <a:t>Frequently</a:t>
            </a:r>
            <a:r>
              <a:rPr lang="zh-CN" altLang="en-US" sz="2400" dirty="0">
                <a:solidFill>
                  <a:srgbClr val="C80000"/>
                </a:solidFill>
                <a:latin typeface="Arial" charset="0"/>
                <a:ea typeface="ＭＳ Ｐゴシック" charset="0"/>
                <a:cs typeface="ＭＳ Ｐゴシック" charset="0"/>
              </a:rPr>
              <a:t> </a:t>
            </a:r>
            <a:r>
              <a:rPr lang="en-US" altLang="zh-CN" sz="2400" dirty="0">
                <a:solidFill>
                  <a:srgbClr val="C80000"/>
                </a:solidFill>
                <a:latin typeface="Arial" charset="0"/>
                <a:ea typeface="ＭＳ Ｐゴシック" charset="0"/>
                <a:cs typeface="ＭＳ Ｐゴシック" charset="0"/>
              </a:rPr>
              <a:t>used</a:t>
            </a:r>
            <a:r>
              <a:rPr kumimoji="0" lang="en-US" altLang="zh-CN" sz="2400" dirty="0">
                <a:solidFill>
                  <a:srgbClr val="C80000"/>
                </a:solidFill>
                <a:latin typeface="Arial" charset="0"/>
                <a:ea typeface="ＭＳ Ｐゴシック" charset="0"/>
                <a:cs typeface="ＭＳ Ｐゴシック" charset="0"/>
              </a:rPr>
              <a:t> Kinematics</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Variable</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and</a:t>
            </a:r>
            <a:r>
              <a:rPr kumimoji="0" lang="zh-CN" altLang="en-US" sz="2400" dirty="0">
                <a:solidFill>
                  <a:srgbClr val="C80000"/>
                </a:solidFill>
                <a:latin typeface="Arial" charset="0"/>
                <a:ea typeface="ＭＳ Ｐゴシック" charset="0"/>
                <a:cs typeface="ＭＳ Ｐゴシック" charset="0"/>
              </a:rPr>
              <a:t> </a:t>
            </a:r>
            <a:r>
              <a:rPr kumimoji="0" lang="en-US" altLang="zh-CN" sz="2400" dirty="0">
                <a:solidFill>
                  <a:srgbClr val="C80000"/>
                </a:solidFill>
                <a:latin typeface="Arial" charset="0"/>
                <a:ea typeface="ＭＳ Ｐゴシック" charset="0"/>
                <a:cs typeface="ＭＳ Ｐゴシック" charset="0"/>
              </a:rPr>
              <a:t>Expression</a:t>
            </a:r>
            <a:endParaRPr kumimoji="0" lang="en-US" altLang="zh-CN" sz="2400" dirty="0">
              <a:latin typeface="Arial" charset="0"/>
              <a:ea typeface="ＭＳ Ｐゴシック" charset="0"/>
              <a:cs typeface="ＭＳ Ｐゴシック" charset="0"/>
            </a:endParaRPr>
          </a:p>
        </p:txBody>
      </p:sp>
      <p:sp>
        <p:nvSpPr>
          <p:cNvPr id="44039" name="Text Box 40"/>
          <p:cNvSpPr txBox="1">
            <a:spLocks noChangeArrowheads="1"/>
          </p:cNvSpPr>
          <p:nvPr/>
        </p:nvSpPr>
        <p:spPr bwMode="auto">
          <a:xfrm>
            <a:off x="441929" y="2175172"/>
            <a:ext cx="138210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Rapidity:</a:t>
            </a:r>
          </a:p>
        </p:txBody>
      </p:sp>
      <p:graphicFrame>
        <p:nvGraphicFramePr>
          <p:cNvPr id="22" name="Object 11"/>
          <p:cNvGraphicFramePr>
            <a:graphicFrameLocks noChangeAspect="1"/>
          </p:cNvGraphicFramePr>
          <p:nvPr>
            <p:extLst/>
          </p:nvPr>
        </p:nvGraphicFramePr>
        <p:xfrm>
          <a:off x="1895158" y="2108497"/>
          <a:ext cx="1938951" cy="846455"/>
        </p:xfrm>
        <a:graphic>
          <a:graphicData uri="http://schemas.openxmlformats.org/presentationml/2006/ole">
            <mc:AlternateContent xmlns:mc="http://schemas.openxmlformats.org/markup-compatibility/2006">
              <mc:Choice xmlns:v="urn:schemas-microsoft-com:vml" Requires="v">
                <p:oleObj spid="_x0000_s235749" name="公式" r:id="rId4" imgW="1104840" imgH="482400" progId="Equation.3">
                  <p:embed/>
                </p:oleObj>
              </mc:Choice>
              <mc:Fallback>
                <p:oleObj name="公式" r:id="rId4" imgW="1104840" imgH="482400" progId="Equation.3">
                  <p:embed/>
                  <p:pic>
                    <p:nvPicPr>
                      <p:cNvPr id="22"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5158" y="2108497"/>
                        <a:ext cx="1938951" cy="846455"/>
                      </a:xfrm>
                      <a:prstGeom prst="rect">
                        <a:avLst/>
                      </a:prstGeom>
                      <a:noFill/>
                      <a:ln>
                        <a:noFill/>
                      </a:ln>
                      <a:effectLst/>
                    </p:spPr>
                  </p:pic>
                </p:oleObj>
              </mc:Fallback>
            </mc:AlternateContent>
          </a:graphicData>
        </a:graphic>
      </p:graphicFrame>
      <p:cxnSp>
        <p:nvCxnSpPr>
          <p:cNvPr id="23" name="直线连接符 22"/>
          <p:cNvCxnSpPr/>
          <p:nvPr/>
        </p:nvCxnSpPr>
        <p:spPr>
          <a:xfrm flipV="1">
            <a:off x="0" y="756838"/>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 Box 40"/>
          <p:cNvSpPr txBox="1">
            <a:spLocks noChangeArrowheads="1"/>
          </p:cNvSpPr>
          <p:nvPr/>
        </p:nvSpPr>
        <p:spPr bwMode="auto">
          <a:xfrm>
            <a:off x="4368705" y="2204065"/>
            <a:ext cx="2528457"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Pseudo</a:t>
            </a:r>
            <a:r>
              <a:rPr kumimoji="0" lang="zh-CN" altLang="en-US" dirty="0"/>
              <a:t>-</a:t>
            </a:r>
            <a:r>
              <a:rPr kumimoji="0" lang="en-US" altLang="zh-CN" dirty="0"/>
              <a:t>rapidity</a:t>
            </a:r>
            <a:r>
              <a:rPr kumimoji="0" lang="zh-CN" altLang="en-US" dirty="0"/>
              <a:t>：</a:t>
            </a:r>
            <a:endParaRPr kumimoji="0" lang="en-US" altLang="zh-CN" dirty="0"/>
          </a:p>
        </p:txBody>
      </p:sp>
      <p:graphicFrame>
        <p:nvGraphicFramePr>
          <p:cNvPr id="25" name="Object 12"/>
          <p:cNvGraphicFramePr>
            <a:graphicFrameLocks noChangeAspect="1"/>
          </p:cNvGraphicFramePr>
          <p:nvPr>
            <p:extLst/>
          </p:nvPr>
        </p:nvGraphicFramePr>
        <p:xfrm>
          <a:off x="6897162" y="2108497"/>
          <a:ext cx="1916916" cy="846455"/>
        </p:xfrm>
        <a:graphic>
          <a:graphicData uri="http://schemas.openxmlformats.org/presentationml/2006/ole">
            <mc:AlternateContent xmlns:mc="http://schemas.openxmlformats.org/markup-compatibility/2006">
              <mc:Choice xmlns:v="urn:schemas-microsoft-com:vml" Requires="v">
                <p:oleObj spid="_x0000_s235750" name="公式" r:id="rId6" imgW="1091880" imgH="482400" progId="Equation.3">
                  <p:embed/>
                </p:oleObj>
              </mc:Choice>
              <mc:Fallback>
                <p:oleObj name="公式" r:id="rId6" imgW="1091880" imgH="482400" progId="Equation.3">
                  <p:embed/>
                  <p:pic>
                    <p:nvPicPr>
                      <p:cNvPr id="25"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162" y="2108497"/>
                        <a:ext cx="1916916" cy="846455"/>
                      </a:xfrm>
                      <a:prstGeom prst="rect">
                        <a:avLst/>
                      </a:prstGeom>
                      <a:noFill/>
                      <a:ln>
                        <a:noFill/>
                      </a:ln>
                      <a:effectLst/>
                    </p:spPr>
                  </p:pic>
                </p:oleObj>
              </mc:Fallback>
            </mc:AlternateContent>
          </a:graphicData>
        </a:graphic>
      </p:graphicFrame>
      <p:sp>
        <p:nvSpPr>
          <p:cNvPr id="2" name="文本框 1"/>
          <p:cNvSpPr txBox="1"/>
          <p:nvPr/>
        </p:nvSpPr>
        <p:spPr>
          <a:xfrm>
            <a:off x="527768" y="1457940"/>
            <a:ext cx="2655044" cy="523220"/>
          </a:xfrm>
          <a:prstGeom prst="rect">
            <a:avLst/>
          </a:prstGeom>
          <a:noFill/>
        </p:spPr>
        <p:txBody>
          <a:bodyPr wrap="none" rtlCol="0">
            <a:spAutoFit/>
          </a:bodyPr>
          <a:lstStyle/>
          <a:p>
            <a:r>
              <a:rPr kumimoji="1" lang="en-US" altLang="zh-CN" sz="2800" dirty="0">
                <a:latin typeface="Times"/>
                <a:cs typeface="Times"/>
              </a:rPr>
              <a:t>Transverse</a:t>
            </a:r>
            <a:r>
              <a:rPr kumimoji="1" lang="zh-CN" altLang="en-US" sz="2800" dirty="0">
                <a:latin typeface="Times"/>
                <a:cs typeface="Times"/>
              </a:rPr>
              <a:t> </a:t>
            </a:r>
            <a:r>
              <a:rPr kumimoji="1" lang="en-US" altLang="zh-CN" sz="2800" dirty="0">
                <a:latin typeface="Times"/>
                <a:cs typeface="Times"/>
              </a:rPr>
              <a:t>mass:</a:t>
            </a:r>
            <a:r>
              <a:rPr kumimoji="1" lang="zh-CN" altLang="en-US" sz="2800" dirty="0">
                <a:latin typeface="Times"/>
                <a:cs typeface="Times"/>
              </a:rPr>
              <a:t> </a:t>
            </a:r>
          </a:p>
        </p:txBody>
      </p:sp>
      <p:graphicFrame>
        <p:nvGraphicFramePr>
          <p:cNvPr id="27" name="Object 9"/>
          <p:cNvGraphicFramePr>
            <a:graphicFrameLocks noChangeAspect="1"/>
          </p:cNvGraphicFramePr>
          <p:nvPr>
            <p:extLst/>
          </p:nvPr>
        </p:nvGraphicFramePr>
        <p:xfrm>
          <a:off x="3366462" y="1528701"/>
          <a:ext cx="1744018" cy="498291"/>
        </p:xfrm>
        <a:graphic>
          <a:graphicData uri="http://schemas.openxmlformats.org/presentationml/2006/ole">
            <mc:AlternateContent xmlns:mc="http://schemas.openxmlformats.org/markup-compatibility/2006">
              <mc:Choice xmlns:v="urn:schemas-microsoft-com:vml" Requires="v">
                <p:oleObj spid="_x0000_s235751" name="公式" r:id="rId8" imgW="977760" imgH="279360" progId="Equation.3">
                  <p:embed/>
                </p:oleObj>
              </mc:Choice>
              <mc:Fallback>
                <p:oleObj name="公式" r:id="rId8" imgW="977760" imgH="279360" progId="Equation.3">
                  <p:embed/>
                  <p:pic>
                    <p:nvPicPr>
                      <p:cNvPr id="27"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6462" y="1528701"/>
                        <a:ext cx="1744018" cy="498291"/>
                      </a:xfrm>
                      <a:prstGeom prst="rect">
                        <a:avLst/>
                      </a:prstGeom>
                      <a:noFill/>
                      <a:ln>
                        <a:noFill/>
                      </a:ln>
                      <a:effectLst/>
                    </p:spPr>
                  </p:pic>
                </p:oleObj>
              </mc:Fallback>
            </mc:AlternateContent>
          </a:graphicData>
        </a:graphic>
      </p:graphicFrame>
      <p:graphicFrame>
        <p:nvGraphicFramePr>
          <p:cNvPr id="28" name="Object 15"/>
          <p:cNvGraphicFramePr>
            <a:graphicFrameLocks noChangeAspect="1"/>
          </p:cNvGraphicFramePr>
          <p:nvPr>
            <p:extLst/>
          </p:nvPr>
        </p:nvGraphicFramePr>
        <p:xfrm>
          <a:off x="2106570" y="3044507"/>
          <a:ext cx="1680693" cy="828675"/>
        </p:xfrm>
        <a:graphic>
          <a:graphicData uri="http://schemas.openxmlformats.org/presentationml/2006/ole">
            <mc:AlternateContent xmlns:mc="http://schemas.openxmlformats.org/markup-compatibility/2006">
              <mc:Choice xmlns:v="urn:schemas-microsoft-com:vml" Requires="v">
                <p:oleObj spid="_x0000_s235752" name="公式" r:id="rId10" imgW="927000" imgH="457200" progId="Equation.3">
                  <p:embed/>
                </p:oleObj>
              </mc:Choice>
              <mc:Fallback>
                <p:oleObj name="公式" r:id="rId10" imgW="927000" imgH="457200" progId="Equation.3">
                  <p:embed/>
                  <p:pic>
                    <p:nvPicPr>
                      <p:cNvPr id="28"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6570" y="3044507"/>
                        <a:ext cx="1680693" cy="828675"/>
                      </a:xfrm>
                      <a:prstGeom prst="rect">
                        <a:avLst/>
                      </a:prstGeom>
                      <a:noFill/>
                      <a:ln>
                        <a:noFill/>
                      </a:ln>
                      <a:effectLst/>
                    </p:spPr>
                  </p:pic>
                </p:oleObj>
              </mc:Fallback>
            </mc:AlternateContent>
          </a:graphicData>
        </a:graphic>
      </p:graphicFrame>
      <p:graphicFrame>
        <p:nvGraphicFramePr>
          <p:cNvPr id="29" name="Object 16"/>
          <p:cNvGraphicFramePr>
            <a:graphicFrameLocks noChangeAspect="1"/>
          </p:cNvGraphicFramePr>
          <p:nvPr>
            <p:extLst/>
          </p:nvPr>
        </p:nvGraphicFramePr>
        <p:xfrm>
          <a:off x="5826158" y="3044507"/>
          <a:ext cx="1634007" cy="828675"/>
        </p:xfrm>
        <a:graphic>
          <a:graphicData uri="http://schemas.openxmlformats.org/presentationml/2006/ole">
            <mc:AlternateContent xmlns:mc="http://schemas.openxmlformats.org/markup-compatibility/2006">
              <mc:Choice xmlns:v="urn:schemas-microsoft-com:vml" Requires="v">
                <p:oleObj spid="_x0000_s235753" name="公式" r:id="rId12" imgW="901440" imgH="457200" progId="Equation.3">
                  <p:embed/>
                </p:oleObj>
              </mc:Choice>
              <mc:Fallback>
                <p:oleObj name="公式" r:id="rId12" imgW="901440" imgH="457200" progId="Equation.3">
                  <p:embed/>
                  <p:pic>
                    <p:nvPicPr>
                      <p:cNvPr id="29"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6158" y="3044507"/>
                        <a:ext cx="1634007" cy="828675"/>
                      </a:xfrm>
                      <a:prstGeom prst="rect">
                        <a:avLst/>
                      </a:prstGeom>
                      <a:noFill/>
                      <a:ln>
                        <a:noFill/>
                      </a:ln>
                      <a:effectLst/>
                    </p:spPr>
                  </p:pic>
                </p:oleObj>
              </mc:Fallback>
            </mc:AlternateContent>
          </a:graphicData>
        </a:graphic>
      </p:graphicFrame>
      <p:sp>
        <p:nvSpPr>
          <p:cNvPr id="3" name="文本框 2"/>
          <p:cNvSpPr txBox="1"/>
          <p:nvPr/>
        </p:nvSpPr>
        <p:spPr>
          <a:xfrm>
            <a:off x="491982" y="1024511"/>
            <a:ext cx="8112466" cy="954107"/>
          </a:xfrm>
          <a:prstGeom prst="rect">
            <a:avLst/>
          </a:prstGeom>
          <a:noFill/>
        </p:spPr>
        <p:txBody>
          <a:bodyPr wrap="square" rtlCol="0">
            <a:spAutoFit/>
          </a:bodyPr>
          <a:lstStyle/>
          <a:p>
            <a:r>
              <a:rPr lang="en-US" altLang="zh-CN" sz="2800" dirty="0">
                <a:latin typeface="Times New Roman" charset="0"/>
              </a:rPr>
              <a:t>Relativistic Energy : E = ( p</a:t>
            </a:r>
            <a:r>
              <a:rPr lang="en-US" altLang="zh-CN" sz="2800" baseline="30000" dirty="0">
                <a:latin typeface="Times New Roman" charset="0"/>
              </a:rPr>
              <a:t>2</a:t>
            </a:r>
            <a:r>
              <a:rPr lang="en-US" altLang="zh-CN" baseline="30000" dirty="0">
                <a:latin typeface="Times New Roman" charset="0"/>
              </a:rPr>
              <a:t> </a:t>
            </a:r>
            <a:r>
              <a:rPr lang="en-US" altLang="zh-CN" sz="2800" dirty="0">
                <a:latin typeface="Times New Roman" charset="0"/>
              </a:rPr>
              <a:t>+ m</a:t>
            </a:r>
            <a:r>
              <a:rPr lang="en-US" altLang="zh-CN" sz="2800" baseline="-25000" dirty="0">
                <a:latin typeface="Times New Roman" charset="0"/>
              </a:rPr>
              <a:t>0</a:t>
            </a:r>
            <a:r>
              <a:rPr lang="en-US" altLang="zh-CN" sz="2800" baseline="30000" dirty="0">
                <a:latin typeface="Times New Roman" charset="0"/>
              </a:rPr>
              <a:t>2</a:t>
            </a:r>
            <a:r>
              <a:rPr lang="en-US" altLang="zh-CN" sz="2800" dirty="0">
                <a:latin typeface="Times New Roman" charset="0"/>
              </a:rPr>
              <a:t> )</a:t>
            </a:r>
            <a:r>
              <a:rPr lang="en-US" altLang="zh-CN" sz="2800" baseline="30000" dirty="0">
                <a:latin typeface="Times New Roman" charset="0"/>
              </a:rPr>
              <a:t>1/2 </a:t>
            </a:r>
          </a:p>
          <a:p>
            <a:r>
              <a:rPr lang="en-US" altLang="zh-CN" sz="2800" dirty="0">
                <a:latin typeface="Times New Roman" charset="0"/>
              </a:rPr>
              <a:t> </a:t>
            </a:r>
            <a:r>
              <a:rPr lang="zh-CN" altLang="en-US" sz="2800" dirty="0">
                <a:latin typeface="Times New Roman" charset="0"/>
              </a:rPr>
              <a:t> </a:t>
            </a:r>
            <a:endParaRPr kumimoji="1" lang="zh-CN" altLang="en-US" sz="2800" dirty="0">
              <a:latin typeface="Times"/>
              <a:cs typeface="Times"/>
            </a:endParaRPr>
          </a:p>
        </p:txBody>
      </p:sp>
      <p:sp>
        <p:nvSpPr>
          <p:cNvPr id="4" name="文本框 3"/>
          <p:cNvSpPr txBox="1"/>
          <p:nvPr/>
        </p:nvSpPr>
        <p:spPr>
          <a:xfrm>
            <a:off x="3182812" y="4079978"/>
            <a:ext cx="5867161" cy="1631216"/>
          </a:xfrm>
          <a:prstGeom prst="rect">
            <a:avLst/>
          </a:prstGeom>
          <a:noFill/>
        </p:spPr>
        <p:txBody>
          <a:bodyPr wrap="square" rtlCol="0">
            <a:spAutoFit/>
          </a:bodyPr>
          <a:lstStyle/>
          <a:p>
            <a:r>
              <a:rPr kumimoji="1" lang="en-US" altLang="zh-CN" sz="2000" dirty="0">
                <a:latin typeface="Times"/>
                <a:cs typeface="Times"/>
              </a:rPr>
              <a:t>	</a:t>
            </a:r>
            <a:r>
              <a:rPr kumimoji="1" lang="zh-CN" altLang="en-US" sz="2000" dirty="0">
                <a:latin typeface="Times"/>
                <a:cs typeface="Times"/>
              </a:rPr>
              <a:t>  </a:t>
            </a:r>
            <a:r>
              <a:rPr kumimoji="1" lang="en-US" altLang="zh-CN" sz="2000" dirty="0">
                <a:latin typeface="Times"/>
                <a:cs typeface="Times"/>
              </a:rPr>
              <a:t>Questions:</a:t>
            </a:r>
            <a:r>
              <a:rPr kumimoji="1" lang="zh-CN" altLang="en-US" sz="2000" dirty="0">
                <a:latin typeface="Times"/>
                <a:cs typeface="Times"/>
              </a:rPr>
              <a:t>  </a:t>
            </a:r>
            <a:endParaRPr kumimoji="1" lang="en-US" altLang="zh-CN" sz="2000" dirty="0">
              <a:latin typeface="Times"/>
              <a:cs typeface="Times"/>
            </a:endParaRPr>
          </a:p>
          <a:p>
            <a:r>
              <a:rPr kumimoji="1" lang="en-US" altLang="zh-CN" sz="2000" dirty="0">
                <a:latin typeface="Times"/>
                <a:cs typeface="Times"/>
              </a:rPr>
              <a:t>	</a:t>
            </a:r>
            <a:r>
              <a:rPr kumimoji="1" lang="zh-CN" altLang="zh-CN" sz="2000" dirty="0">
                <a:latin typeface="Times"/>
                <a:cs typeface="Times"/>
              </a:rPr>
              <a:t> </a:t>
            </a:r>
            <a:r>
              <a:rPr kumimoji="1" lang="zh-CN" altLang="en-US" sz="2000" dirty="0">
                <a:latin typeface="Times"/>
                <a:cs typeface="Times"/>
              </a:rPr>
              <a:t> </a:t>
            </a:r>
            <a:r>
              <a:rPr kumimoji="1" lang="en-US" altLang="zh-CN" sz="2000" dirty="0">
                <a:latin typeface="Times"/>
                <a:cs typeface="Times"/>
              </a:rPr>
              <a:t>1.</a:t>
            </a:r>
            <a:r>
              <a:rPr kumimoji="1" lang="zh-CN" altLang="en-US" sz="2000" dirty="0">
                <a:latin typeface="Times"/>
                <a:cs typeface="Times"/>
              </a:rPr>
              <a:t> </a:t>
            </a:r>
            <a:r>
              <a:rPr kumimoji="1" lang="en-US" altLang="zh-CN" sz="2000" dirty="0">
                <a:latin typeface="Times"/>
                <a:cs typeface="Times"/>
              </a:rPr>
              <a:t>  What’s</a:t>
            </a:r>
            <a:r>
              <a:rPr kumimoji="1" lang="zh-CN" altLang="en-US" sz="2000" dirty="0">
                <a:latin typeface="Times"/>
                <a:cs typeface="Times"/>
              </a:rPr>
              <a:t> </a:t>
            </a:r>
            <a:r>
              <a:rPr kumimoji="1" lang="en-US" altLang="zh-CN" sz="2000" dirty="0">
                <a:latin typeface="Times"/>
                <a:cs typeface="Times"/>
              </a:rPr>
              <a:t>the mathematical relation</a:t>
            </a:r>
            <a:r>
              <a:rPr kumimoji="1" lang="zh-CN" altLang="en-US" sz="2000" dirty="0">
                <a:latin typeface="Times"/>
                <a:cs typeface="Times"/>
              </a:rPr>
              <a:t> </a:t>
            </a:r>
            <a:r>
              <a:rPr kumimoji="1" lang="en-US" altLang="zh-CN" sz="2000" dirty="0">
                <a:latin typeface="Times"/>
                <a:cs typeface="Times"/>
              </a:rPr>
              <a:t>between</a:t>
            </a:r>
            <a:r>
              <a:rPr kumimoji="1" lang="zh-CN" altLang="en-US" sz="2000" dirty="0">
                <a:latin typeface="Times"/>
                <a:cs typeface="Times"/>
              </a:rPr>
              <a:t> </a:t>
            </a:r>
            <a:r>
              <a:rPr kumimoji="1" lang="en-US" altLang="zh-CN" sz="2000" dirty="0">
                <a:latin typeface="Times"/>
                <a:cs typeface="Times"/>
              </a:rPr>
              <a:t>y</a:t>
            </a:r>
            <a:r>
              <a:rPr kumimoji="1" lang="zh-CN" altLang="en-US" sz="2000" dirty="0">
                <a:latin typeface="Times"/>
                <a:cs typeface="Times"/>
              </a:rPr>
              <a:t> </a:t>
            </a:r>
            <a:r>
              <a:rPr kumimoji="1" lang="en-US" altLang="zh-CN" sz="2000" dirty="0">
                <a:latin typeface="Times"/>
                <a:cs typeface="Times"/>
              </a:rPr>
              <a:t>		   and</a:t>
            </a:r>
            <a:r>
              <a:rPr kumimoji="1" lang="zh-CN" altLang="en-US" sz="2000" dirty="0">
                <a:latin typeface="Times"/>
                <a:cs typeface="Times"/>
              </a:rPr>
              <a:t> </a:t>
            </a:r>
            <a:r>
              <a:rPr kumimoji="1" lang="en-US" altLang="zh-CN" sz="2000" dirty="0" err="1">
                <a:latin typeface="Times"/>
                <a:cs typeface="Times"/>
              </a:rPr>
              <a:t>η</a:t>
            </a:r>
            <a:r>
              <a:rPr kumimoji="1" lang="zh-CN" altLang="en-US" sz="2000" dirty="0">
                <a:latin typeface="Times"/>
                <a:cs typeface="Times"/>
              </a:rPr>
              <a:t> </a:t>
            </a:r>
            <a:r>
              <a:rPr kumimoji="1" lang="en-US" altLang="zh-CN" sz="2000" dirty="0">
                <a:latin typeface="Times"/>
                <a:cs typeface="Times"/>
              </a:rPr>
              <a:t>?</a:t>
            </a:r>
          </a:p>
          <a:p>
            <a:r>
              <a:rPr kumimoji="1" lang="zh-CN" altLang="en-US" sz="2000" dirty="0">
                <a:latin typeface="Times"/>
                <a:cs typeface="Times"/>
              </a:rPr>
              <a:t>          </a:t>
            </a:r>
            <a:r>
              <a:rPr kumimoji="1" lang="en-US" altLang="zh-CN" sz="2000" dirty="0">
                <a:latin typeface="Times"/>
                <a:cs typeface="Times"/>
              </a:rPr>
              <a:t>2</a:t>
            </a:r>
            <a:r>
              <a:rPr kumimoji="1" lang="zh-CN" altLang="en-US" sz="2000" dirty="0">
                <a:latin typeface="Times"/>
                <a:cs typeface="Times"/>
              </a:rPr>
              <a:t>.</a:t>
            </a:r>
            <a:r>
              <a:rPr kumimoji="1" lang="zh-CN" altLang="zh-CN" sz="2000" dirty="0">
                <a:latin typeface="Times"/>
                <a:cs typeface="Times"/>
              </a:rPr>
              <a:t> </a:t>
            </a:r>
            <a:r>
              <a:rPr kumimoji="1" lang="en-US" altLang="zh-CN" sz="2000" dirty="0">
                <a:latin typeface="Times"/>
                <a:cs typeface="Times"/>
              </a:rPr>
              <a:t>Derive</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invariant</a:t>
            </a:r>
            <a:r>
              <a:rPr kumimoji="1" lang="zh-CN" altLang="en-US" sz="2000" dirty="0">
                <a:latin typeface="Times"/>
                <a:cs typeface="Times"/>
              </a:rPr>
              <a:t> </a:t>
            </a:r>
            <a:r>
              <a:rPr kumimoji="1" lang="en-US" altLang="zh-CN" sz="2000" dirty="0" err="1">
                <a:latin typeface="Times"/>
                <a:cs typeface="Times"/>
              </a:rPr>
              <a:t>p</a:t>
            </a:r>
            <a:r>
              <a:rPr kumimoji="1" lang="en-US" altLang="zh-CN" sz="2000" baseline="-25000" dirty="0" err="1">
                <a:latin typeface="Times"/>
                <a:cs typeface="Times"/>
              </a:rPr>
              <a:t>T</a:t>
            </a:r>
            <a:r>
              <a:rPr kumimoji="1" lang="zh-CN" altLang="en-US" sz="2000" dirty="0">
                <a:latin typeface="Times"/>
                <a:cs typeface="Times"/>
              </a:rPr>
              <a:t> </a:t>
            </a:r>
            <a:r>
              <a:rPr kumimoji="1" lang="en-US" altLang="zh-CN" sz="2000" dirty="0">
                <a:latin typeface="Times"/>
                <a:cs typeface="Times"/>
              </a:rPr>
              <a:t>spectra</a:t>
            </a:r>
            <a:r>
              <a:rPr kumimoji="1" lang="zh-CN" altLang="en-US" sz="2000" dirty="0">
                <a:latin typeface="Times"/>
                <a:cs typeface="Times"/>
              </a:rPr>
              <a:t> </a:t>
            </a:r>
            <a:r>
              <a:rPr kumimoji="1" lang="en-US" altLang="zh-CN" sz="2000" dirty="0">
                <a:latin typeface="Times"/>
                <a:cs typeface="Times"/>
              </a:rPr>
              <a:t>expression</a:t>
            </a:r>
            <a:r>
              <a:rPr kumimoji="1" lang="zh-CN" altLang="en-US" sz="2000" dirty="0">
                <a:latin typeface="Times"/>
                <a:cs typeface="Times"/>
              </a:rPr>
              <a:t>.</a:t>
            </a:r>
            <a:endParaRPr kumimoji="1" lang="en-US" altLang="zh-CN" sz="2000" dirty="0">
              <a:latin typeface="Times"/>
              <a:cs typeface="Times"/>
            </a:endParaRPr>
          </a:p>
          <a:p>
            <a:r>
              <a:rPr kumimoji="1" lang="zh-CN" altLang="zh-CN" sz="2000" dirty="0">
                <a:latin typeface="Times"/>
                <a:cs typeface="Times"/>
              </a:rPr>
              <a:t> </a:t>
            </a:r>
            <a:r>
              <a:rPr kumimoji="1" lang="zh-CN" altLang="en-US" sz="2000" dirty="0">
                <a:latin typeface="Times"/>
                <a:cs typeface="Times"/>
              </a:rPr>
              <a:t>        </a:t>
            </a:r>
            <a:r>
              <a:rPr kumimoji="1" lang="en-US" altLang="zh-CN" sz="2000" dirty="0">
                <a:latin typeface="Times"/>
                <a:cs typeface="Times"/>
              </a:rPr>
              <a:t>Proof</a:t>
            </a:r>
            <a:r>
              <a:rPr kumimoji="1" lang="zh-CN" altLang="en-US" sz="2000" dirty="0">
                <a:latin typeface="Times"/>
                <a:cs typeface="Times"/>
              </a:rPr>
              <a:t> </a:t>
            </a:r>
            <a:r>
              <a:rPr kumimoji="1" lang="en-US" altLang="zh-CN" sz="2000" dirty="0">
                <a:latin typeface="Times"/>
                <a:cs typeface="Times"/>
              </a:rPr>
              <a:t>the</a:t>
            </a:r>
            <a:r>
              <a:rPr kumimoji="1" lang="zh-CN" altLang="en-US" sz="2000" dirty="0">
                <a:latin typeface="Times"/>
                <a:cs typeface="Times"/>
              </a:rPr>
              <a:t> </a:t>
            </a:r>
            <a:r>
              <a:rPr kumimoji="1" lang="en-US" altLang="zh-CN" sz="2000" dirty="0">
                <a:latin typeface="Times"/>
                <a:cs typeface="Times"/>
              </a:rPr>
              <a:t>identity</a:t>
            </a:r>
            <a:r>
              <a:rPr kumimoji="1" lang="zh-CN" altLang="en-US" sz="2000" dirty="0">
                <a:latin typeface="Times"/>
                <a:cs typeface="Times"/>
              </a:rPr>
              <a:t>：</a:t>
            </a:r>
          </a:p>
        </p:txBody>
      </p:sp>
      <p:grpSp>
        <p:nvGrpSpPr>
          <p:cNvPr id="7" name="组 6"/>
          <p:cNvGrpSpPr/>
          <p:nvPr/>
        </p:nvGrpSpPr>
        <p:grpSpPr>
          <a:xfrm>
            <a:off x="154580" y="4539282"/>
            <a:ext cx="3028232" cy="2102879"/>
            <a:chOff x="527768" y="4274021"/>
            <a:chExt cx="3505200" cy="2827337"/>
          </a:xfrm>
        </p:grpSpPr>
        <p:pic>
          <p:nvPicPr>
            <p:cNvPr id="35" name="Picture 4" descr="screenshot_06252k_side_r1177002_t25_ev9"/>
            <p:cNvPicPr>
              <a:picLocks noChangeAspect="1" noChangeArrowheads="1"/>
            </p:cNvPicPr>
            <p:nvPr/>
          </p:nvPicPr>
          <p:blipFill>
            <a:blip r:embed="rId14">
              <a:extLst>
                <a:ext uri="{28A0092B-C50C-407E-A947-70E740481C1C}">
                  <a14:useLocalDpi xmlns:a14="http://schemas.microsoft.com/office/drawing/2010/main" val="0"/>
                </a:ext>
              </a:extLst>
            </a:blip>
            <a:srcRect l="3026" r="3152" b="1961"/>
            <a:stretch>
              <a:fillRect/>
            </a:stretch>
          </p:blipFill>
          <p:spPr bwMode="auto">
            <a:xfrm>
              <a:off x="527768" y="4274021"/>
              <a:ext cx="3505200" cy="282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 name="Group 42"/>
            <p:cNvGrpSpPr>
              <a:grpSpLocks/>
            </p:cNvGrpSpPr>
            <p:nvPr/>
          </p:nvGrpSpPr>
          <p:grpSpPr bwMode="auto">
            <a:xfrm>
              <a:off x="680168" y="4358158"/>
              <a:ext cx="3124200" cy="2673350"/>
              <a:chOff x="3168" y="2400"/>
              <a:chExt cx="1968" cy="1684"/>
            </a:xfrm>
          </p:grpSpPr>
          <p:sp>
            <p:nvSpPr>
              <p:cNvPr id="37" name="Line 24"/>
              <p:cNvSpPr>
                <a:spLocks noChangeShapeType="1"/>
              </p:cNvSpPr>
              <p:nvPr/>
            </p:nvSpPr>
            <p:spPr bwMode="auto">
              <a:xfrm>
                <a:off x="3168" y="3226"/>
                <a:ext cx="1968" cy="0"/>
              </a:xfrm>
              <a:prstGeom prst="line">
                <a:avLst/>
              </a:prstGeom>
              <a:noFill/>
              <a:ln w="381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8" name="Line 25"/>
              <p:cNvSpPr>
                <a:spLocks noChangeShapeType="1"/>
              </p:cNvSpPr>
              <p:nvPr/>
            </p:nvSpPr>
            <p:spPr bwMode="auto">
              <a:xfrm flipV="1">
                <a:off x="4207" y="2400"/>
                <a:ext cx="0" cy="1684"/>
              </a:xfrm>
              <a:prstGeom prst="line">
                <a:avLst/>
              </a:prstGeom>
              <a:noFill/>
              <a:ln w="381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9" name="Line 26"/>
              <p:cNvSpPr>
                <a:spLocks noChangeShapeType="1"/>
              </p:cNvSpPr>
              <p:nvPr/>
            </p:nvSpPr>
            <p:spPr bwMode="auto">
              <a:xfrm flipV="1">
                <a:off x="4207" y="2636"/>
                <a:ext cx="444" cy="591"/>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40" name="Line 27"/>
              <p:cNvSpPr>
                <a:spLocks noChangeShapeType="1"/>
              </p:cNvSpPr>
              <p:nvPr/>
            </p:nvSpPr>
            <p:spPr bwMode="auto">
              <a:xfrm>
                <a:off x="4651" y="2636"/>
                <a:ext cx="0" cy="591"/>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1" name="Line 28"/>
              <p:cNvSpPr>
                <a:spLocks noChangeShapeType="1"/>
              </p:cNvSpPr>
              <p:nvPr/>
            </p:nvSpPr>
            <p:spPr bwMode="auto">
              <a:xfrm flipH="1">
                <a:off x="4207" y="2636"/>
                <a:ext cx="444"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2" name="Rectangle 29"/>
              <p:cNvSpPr>
                <a:spLocks noChangeArrowheads="1"/>
              </p:cNvSpPr>
              <p:nvPr/>
            </p:nvSpPr>
            <p:spPr bwMode="auto">
              <a:xfrm>
                <a:off x="4917" y="3227"/>
                <a:ext cx="191" cy="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342900" indent="-342900" algn="l">
                  <a:lnSpc>
                    <a:spcPct val="90000"/>
                  </a:lnSpc>
                  <a:spcBef>
                    <a:spcPct val="20000"/>
                  </a:spcBef>
                </a:pPr>
                <a:r>
                  <a:rPr lang="en-US" altLang="zh-CN">
                    <a:solidFill>
                      <a:srgbClr val="FF9900"/>
                    </a:solidFill>
                    <a:latin typeface="Arial Rounded MT Bold" charset="0"/>
                  </a:rPr>
                  <a:t>z</a:t>
                </a:r>
              </a:p>
            </p:txBody>
          </p:sp>
          <p:sp>
            <p:nvSpPr>
              <p:cNvPr id="43" name="Text Box 30"/>
              <p:cNvSpPr txBox="1">
                <a:spLocks noChangeArrowheads="1"/>
              </p:cNvSpPr>
              <p:nvPr/>
            </p:nvSpPr>
            <p:spPr bwMode="auto">
              <a:xfrm>
                <a:off x="4656" y="2400"/>
                <a:ext cx="2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a:solidFill>
                      <a:schemeClr val="bg1"/>
                    </a:solidFill>
                  </a:rPr>
                  <a:t>p</a:t>
                </a:r>
              </a:p>
            </p:txBody>
          </p:sp>
          <p:sp>
            <p:nvSpPr>
              <p:cNvPr id="44" name="Text Box 31"/>
              <p:cNvSpPr txBox="1">
                <a:spLocks noChangeArrowheads="1"/>
              </p:cNvSpPr>
              <p:nvPr/>
            </p:nvSpPr>
            <p:spPr bwMode="auto">
              <a:xfrm>
                <a:off x="3886" y="2448"/>
                <a:ext cx="29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a:solidFill>
                      <a:schemeClr val="bg1"/>
                    </a:solidFill>
                  </a:rPr>
                  <a:t>p</a:t>
                </a:r>
                <a:r>
                  <a:rPr lang="en-US" altLang="zh-CN" sz="2400" b="1" i="1" baseline="-25000">
                    <a:solidFill>
                      <a:schemeClr val="bg1"/>
                    </a:solidFill>
                  </a:rPr>
                  <a:t>T</a:t>
                </a:r>
              </a:p>
            </p:txBody>
          </p:sp>
          <p:sp>
            <p:nvSpPr>
              <p:cNvPr id="45" name="Text Box 32"/>
              <p:cNvSpPr txBox="1">
                <a:spLocks noChangeArrowheads="1"/>
              </p:cNvSpPr>
              <p:nvPr/>
            </p:nvSpPr>
            <p:spPr bwMode="auto">
              <a:xfrm>
                <a:off x="4526" y="3168"/>
                <a:ext cx="26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宋体" charset="0"/>
                  </a:defRPr>
                </a:lvl1pPr>
                <a:lvl2pPr marL="742950" indent="-285750" eaLnBrk="0" hangingPunct="0">
                  <a:defRPr>
                    <a:solidFill>
                      <a:schemeClr val="tx1"/>
                    </a:solidFill>
                    <a:latin typeface="Times New Roman" charset="0"/>
                    <a:ea typeface="宋体" charset="0"/>
                  </a:defRPr>
                </a:lvl2pPr>
                <a:lvl3pPr marL="1143000" indent="-228600" eaLnBrk="0" hangingPunct="0">
                  <a:defRPr>
                    <a:solidFill>
                      <a:schemeClr val="tx1"/>
                    </a:solidFill>
                    <a:latin typeface="Times New Roman" charset="0"/>
                    <a:ea typeface="宋体" charset="0"/>
                  </a:defRPr>
                </a:lvl3pPr>
                <a:lvl4pPr marL="1600200" indent="-228600" eaLnBrk="0" hangingPunct="0">
                  <a:defRPr>
                    <a:solidFill>
                      <a:schemeClr val="tx1"/>
                    </a:solidFill>
                    <a:latin typeface="Times New Roman" charset="0"/>
                    <a:ea typeface="宋体" charset="0"/>
                  </a:defRPr>
                </a:lvl4pPr>
                <a:lvl5pPr marL="2057400" indent="-228600" eaLnBrk="0" hangingPunct="0">
                  <a:defRPr>
                    <a:solidFill>
                      <a:schemeClr val="tx1"/>
                    </a:solidFill>
                    <a:latin typeface="Times New Roman" charset="0"/>
                    <a:ea typeface="宋体" charset="0"/>
                  </a:defRPr>
                </a:lvl5pPr>
                <a:lvl6pPr marL="2514600" indent="-228600" algn="ctr" eaLnBrk="0" fontAlgn="base" hangingPunct="0">
                  <a:spcBef>
                    <a:spcPct val="0"/>
                  </a:spcBef>
                  <a:spcAft>
                    <a:spcPct val="0"/>
                  </a:spcAft>
                  <a:defRPr>
                    <a:solidFill>
                      <a:schemeClr val="tx1"/>
                    </a:solidFill>
                    <a:latin typeface="Times New Roman" charset="0"/>
                    <a:ea typeface="宋体" charset="0"/>
                  </a:defRPr>
                </a:lvl6pPr>
                <a:lvl7pPr marL="2971800" indent="-228600" algn="ctr" eaLnBrk="0" fontAlgn="base" hangingPunct="0">
                  <a:spcBef>
                    <a:spcPct val="0"/>
                  </a:spcBef>
                  <a:spcAft>
                    <a:spcPct val="0"/>
                  </a:spcAft>
                  <a:defRPr>
                    <a:solidFill>
                      <a:schemeClr val="tx1"/>
                    </a:solidFill>
                    <a:latin typeface="Times New Roman" charset="0"/>
                    <a:ea typeface="宋体" charset="0"/>
                  </a:defRPr>
                </a:lvl7pPr>
                <a:lvl8pPr marL="3429000" indent="-228600" algn="ctr" eaLnBrk="0" fontAlgn="base" hangingPunct="0">
                  <a:spcBef>
                    <a:spcPct val="0"/>
                  </a:spcBef>
                  <a:spcAft>
                    <a:spcPct val="0"/>
                  </a:spcAft>
                  <a:defRPr>
                    <a:solidFill>
                      <a:schemeClr val="tx1"/>
                    </a:solidFill>
                    <a:latin typeface="Times New Roman" charset="0"/>
                    <a:ea typeface="宋体" charset="0"/>
                  </a:defRPr>
                </a:lvl8pPr>
                <a:lvl9pPr marL="3886200" indent="-228600" algn="ctr" eaLnBrk="0" fontAlgn="base" hangingPunct="0">
                  <a:spcBef>
                    <a:spcPct val="0"/>
                  </a:spcBef>
                  <a:spcAft>
                    <a:spcPct val="0"/>
                  </a:spcAft>
                  <a:defRPr>
                    <a:solidFill>
                      <a:schemeClr val="tx1"/>
                    </a:solidFill>
                    <a:latin typeface="Times New Roman" charset="0"/>
                    <a:ea typeface="宋体" charset="0"/>
                  </a:defRPr>
                </a:lvl9pPr>
              </a:lstStyle>
              <a:p>
                <a:pPr eaLnBrk="1" hangingPunct="1"/>
                <a:r>
                  <a:rPr lang="en-US" altLang="zh-CN" sz="2400" b="1" i="1">
                    <a:solidFill>
                      <a:schemeClr val="bg1"/>
                    </a:solidFill>
                  </a:rPr>
                  <a:t>p</a:t>
                </a:r>
                <a:r>
                  <a:rPr lang="en-US" altLang="zh-CN" sz="2400" b="1" i="1" baseline="-25000">
                    <a:solidFill>
                      <a:schemeClr val="bg1"/>
                    </a:solidFill>
                  </a:rPr>
                  <a:t>z</a:t>
                </a:r>
              </a:p>
            </p:txBody>
          </p:sp>
          <p:sp>
            <p:nvSpPr>
              <p:cNvPr id="46" name="Line 41"/>
              <p:cNvSpPr>
                <a:spLocks noChangeShapeType="1"/>
              </p:cNvSpPr>
              <p:nvPr/>
            </p:nvSpPr>
            <p:spPr bwMode="auto">
              <a:xfrm>
                <a:off x="4714" y="2476"/>
                <a:ext cx="144"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grpSp>
      </p:grpSp>
      <p:graphicFrame>
        <p:nvGraphicFramePr>
          <p:cNvPr id="49" name="Object 38"/>
          <p:cNvGraphicFramePr>
            <a:graphicFrameLocks noChangeAspect="1"/>
          </p:cNvGraphicFramePr>
          <p:nvPr>
            <p:extLst/>
          </p:nvPr>
        </p:nvGraphicFramePr>
        <p:xfrm>
          <a:off x="286242" y="5691637"/>
          <a:ext cx="1084878" cy="950524"/>
        </p:xfrm>
        <a:graphic>
          <a:graphicData uri="http://schemas.openxmlformats.org/presentationml/2006/ole">
            <mc:AlternateContent xmlns:mc="http://schemas.openxmlformats.org/markup-compatibility/2006">
              <mc:Choice xmlns:v="urn:schemas-microsoft-com:vml" Requires="v">
                <p:oleObj spid="_x0000_s235754" name="Equation" r:id="rId15" imgW="1015920" imgH="888840" progId="Equation.DSMT4">
                  <p:embed/>
                </p:oleObj>
              </mc:Choice>
              <mc:Fallback>
                <p:oleObj name="Equation" r:id="rId15" imgW="1015920" imgH="888840" progId="Equation.DSMT4">
                  <p:embed/>
                  <p:pic>
                    <p:nvPicPr>
                      <p:cNvPr id="49" name="Object 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6242" y="5691637"/>
                        <a:ext cx="1084878" cy="950524"/>
                      </a:xfrm>
                      <a:prstGeom prst="rect">
                        <a:avLst/>
                      </a:prstGeom>
                      <a:noFill/>
                      <a:ln>
                        <a:noFill/>
                      </a:ln>
                      <a:effectLst/>
                    </p:spPr>
                  </p:pic>
                </p:oleObj>
              </mc:Fallback>
            </mc:AlternateContent>
          </a:graphicData>
        </a:graphic>
      </p:graphicFrame>
      <p:sp>
        <p:nvSpPr>
          <p:cNvPr id="50" name="Text Box 38"/>
          <p:cNvSpPr txBox="1">
            <a:spLocks noChangeArrowheads="1"/>
          </p:cNvSpPr>
          <p:nvPr/>
        </p:nvSpPr>
        <p:spPr bwMode="auto">
          <a:xfrm>
            <a:off x="477617" y="3982739"/>
            <a:ext cx="185249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dirty="0"/>
              <a:t>P</a:t>
            </a:r>
            <a:r>
              <a:rPr kumimoji="0" lang="en-US" altLang="zh-CN" baseline="-25000" dirty="0"/>
              <a:t>T</a:t>
            </a:r>
            <a:r>
              <a:rPr kumimoji="0" lang="en-US" altLang="zh-CN" dirty="0"/>
              <a:t> = P sin</a:t>
            </a:r>
            <a:r>
              <a:rPr kumimoji="0" lang="zh-CN" altLang="en-US" dirty="0"/>
              <a:t>θ</a:t>
            </a:r>
            <a:endParaRPr kumimoji="0" lang="en-US" altLang="zh-CN" dirty="0">
              <a:latin typeface="Symbol" charset="0"/>
              <a:sym typeface="Symbol" charset="0"/>
            </a:endParaRPr>
          </a:p>
        </p:txBody>
      </p:sp>
      <p:pic>
        <p:nvPicPr>
          <p:cNvPr id="8" name="图片 7"/>
          <p:cNvPicPr>
            <a:picLocks noChangeAspect="1"/>
          </p:cNvPicPr>
          <p:nvPr/>
        </p:nvPicPr>
        <p:blipFill>
          <a:blip r:embed="rId17"/>
          <a:stretch>
            <a:fillRect/>
          </a:stretch>
        </p:blipFill>
        <p:spPr>
          <a:xfrm>
            <a:off x="5078636" y="5691637"/>
            <a:ext cx="2418319" cy="813640"/>
          </a:xfrm>
          <a:prstGeom prst="rect">
            <a:avLst/>
          </a:prstGeom>
        </p:spPr>
      </p:pic>
      <p:sp>
        <p:nvSpPr>
          <p:cNvPr id="5" name="幻灯片编号占位符 4"/>
          <p:cNvSpPr>
            <a:spLocks noGrp="1"/>
          </p:cNvSpPr>
          <p:nvPr>
            <p:ph type="sldNum" sz="quarter" idx="12"/>
          </p:nvPr>
        </p:nvSpPr>
        <p:spPr/>
        <p:txBody>
          <a:bodyPr/>
          <a:lstStyle/>
          <a:p>
            <a:fld id="{E4C75AA2-A746-7345-B2FC-D19C43F54955}" type="slidenum">
              <a:rPr kumimoji="1" lang="zh-CN" altLang="en-US" smtClean="0"/>
              <a:t>27</a:t>
            </a:fld>
            <a:endParaRPr kumimoji="1" lang="zh-CN" altLang="en-US"/>
          </a:p>
        </p:txBody>
      </p:sp>
    </p:spTree>
    <p:extLst>
      <p:ext uri="{BB962C8B-B14F-4D97-AF65-F5344CB8AC3E}">
        <p14:creationId xmlns:p14="http://schemas.microsoft.com/office/powerpoint/2010/main" val="2830741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标题 1"/>
          <p:cNvSpPr>
            <a:spLocks noGrp="1"/>
          </p:cNvSpPr>
          <p:nvPr>
            <p:ph type="title"/>
          </p:nvPr>
        </p:nvSpPr>
        <p:spPr/>
        <p:txBody>
          <a:bodyPr/>
          <a:lstStyle/>
          <a:p>
            <a:endParaRPr lang="zh-CN" altLang="en-US" dirty="0"/>
          </a:p>
        </p:txBody>
      </p:sp>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963"/>
            </a:stretch>
          </a:blipFill>
        </p:spPr>
        <p:txBody>
          <a:bodyPr/>
          <a:lstStyle/>
          <a:p>
            <a:r>
              <a:rPr lang="zh-CN" altLang="en-US" dirty="0">
                <a:noFill/>
              </a:rPr>
              <a:t> </a:t>
            </a:r>
          </a:p>
        </p:txBody>
      </p:sp>
    </p:spTree>
    <p:extLst>
      <p:ext uri="{BB962C8B-B14F-4D97-AF65-F5344CB8AC3E}">
        <p14:creationId xmlns:p14="http://schemas.microsoft.com/office/powerpoint/2010/main" val="372436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2">
            <a:extLst>
              <a:ext uri="{FF2B5EF4-FFF2-40B4-BE49-F238E27FC236}">
                <a16:creationId xmlns:a16="http://schemas.microsoft.com/office/drawing/2014/main" id="{504EB1A9-F90F-C347-977A-D7149B5BDCC5}"/>
              </a:ext>
            </a:extLst>
          </p:cNvPr>
          <p:cNvSpPr>
            <a:spLocks noChangeShapeType="1"/>
          </p:cNvSpPr>
          <p:nvPr/>
        </p:nvSpPr>
        <p:spPr bwMode="auto">
          <a:xfrm flipV="1">
            <a:off x="609600" y="1371600"/>
            <a:ext cx="2286000" cy="2971800"/>
          </a:xfrm>
          <a:prstGeom prst="line">
            <a:avLst/>
          </a:prstGeom>
          <a:noFill/>
          <a:ln w="9525">
            <a:solidFill>
              <a:srgbClr val="02621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18" name="Line 3">
            <a:extLst>
              <a:ext uri="{FF2B5EF4-FFF2-40B4-BE49-F238E27FC236}">
                <a16:creationId xmlns:a16="http://schemas.microsoft.com/office/drawing/2014/main" id="{40622DC4-A5FF-7641-BE6B-B46508653211}"/>
              </a:ext>
            </a:extLst>
          </p:cNvPr>
          <p:cNvSpPr>
            <a:spLocks noChangeShapeType="1"/>
          </p:cNvSpPr>
          <p:nvPr/>
        </p:nvSpPr>
        <p:spPr bwMode="auto">
          <a:xfrm rot="467865" flipV="1">
            <a:off x="2586038" y="2895600"/>
            <a:ext cx="919162" cy="15875"/>
          </a:xfrm>
          <a:prstGeom prst="line">
            <a:avLst/>
          </a:prstGeom>
          <a:noFill/>
          <a:ln w="381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19" name="Line 4">
            <a:extLst>
              <a:ext uri="{FF2B5EF4-FFF2-40B4-BE49-F238E27FC236}">
                <a16:creationId xmlns:a16="http://schemas.microsoft.com/office/drawing/2014/main" id="{9432CEF9-B2C6-634D-A3D9-064A2AB5C47F}"/>
              </a:ext>
            </a:extLst>
          </p:cNvPr>
          <p:cNvSpPr>
            <a:spLocks noChangeShapeType="1"/>
          </p:cNvSpPr>
          <p:nvPr/>
        </p:nvSpPr>
        <p:spPr bwMode="auto">
          <a:xfrm rot="467865" flipH="1">
            <a:off x="2514600" y="1223963"/>
            <a:ext cx="406400" cy="746125"/>
          </a:xfrm>
          <a:prstGeom prst="line">
            <a:avLst/>
          </a:prstGeom>
          <a:noFill/>
          <a:ln w="38100">
            <a:solidFill>
              <a:schemeClr val="tx1"/>
            </a:solidFill>
            <a:round/>
            <a:headEnd type="triangle" w="sm" len="lg"/>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0" name="Rectangle 5">
            <a:extLst>
              <a:ext uri="{FF2B5EF4-FFF2-40B4-BE49-F238E27FC236}">
                <a16:creationId xmlns:a16="http://schemas.microsoft.com/office/drawing/2014/main" id="{BF304E02-8E6F-A24E-94B5-6553307CF936}"/>
              </a:ext>
            </a:extLst>
          </p:cNvPr>
          <p:cNvSpPr>
            <a:spLocks noGrp="1" noChangeArrowheads="1"/>
          </p:cNvSpPr>
          <p:nvPr>
            <p:ph type="title"/>
          </p:nvPr>
        </p:nvSpPr>
        <p:spPr>
          <a:xfrm>
            <a:off x="846138" y="427038"/>
            <a:ext cx="7337425" cy="487362"/>
          </a:xfrm>
        </p:spPr>
        <p:txBody>
          <a:bodyPr/>
          <a:lstStyle/>
          <a:p>
            <a:pPr eaLnBrk="1" hangingPunct="1"/>
            <a:r>
              <a:rPr kumimoji="0" lang="en-US" altLang="zh-CN" sz="4000"/>
              <a:t>Collision Geometry</a:t>
            </a:r>
          </a:p>
        </p:txBody>
      </p:sp>
      <p:sp>
        <p:nvSpPr>
          <p:cNvPr id="319494" name="Freeform 6">
            <a:extLst>
              <a:ext uri="{FF2B5EF4-FFF2-40B4-BE49-F238E27FC236}">
                <a16:creationId xmlns:a16="http://schemas.microsoft.com/office/drawing/2014/main" id="{04D44500-6600-9346-8F5D-01A1B74AC72F}"/>
              </a:ext>
            </a:extLst>
          </p:cNvPr>
          <p:cNvSpPr>
            <a:spLocks/>
          </p:cNvSpPr>
          <p:nvPr/>
        </p:nvSpPr>
        <p:spPr bwMode="auto">
          <a:xfrm rot="-10332135">
            <a:off x="3057525" y="1514475"/>
            <a:ext cx="360363" cy="336550"/>
          </a:xfrm>
          <a:custGeom>
            <a:avLst/>
            <a:gdLst>
              <a:gd name="T0" fmla="*/ 215217 w 720"/>
              <a:gd name="T1" fmla="*/ 0 h 622"/>
              <a:gd name="T2" fmla="*/ 88589 w 720"/>
              <a:gd name="T3" fmla="*/ 205068 h 622"/>
              <a:gd name="T4" fmla="*/ 0 w 720"/>
              <a:gd name="T5" fmla="*/ 205068 h 622"/>
              <a:gd name="T6" fmla="*/ 84085 w 720"/>
              <a:gd name="T7" fmla="*/ 336550 h 622"/>
              <a:gd name="T8" fmla="*/ 315818 w 720"/>
              <a:gd name="T9" fmla="*/ 205068 h 622"/>
              <a:gd name="T10" fmla="*/ 232734 w 720"/>
              <a:gd name="T11" fmla="*/ 206691 h 622"/>
              <a:gd name="T12" fmla="*/ 360363 w 720"/>
              <a:gd name="T13" fmla="*/ 0 h 622"/>
              <a:gd name="T14" fmla="*/ 215217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effectLst/>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p>
            <a:pPr eaLnBrk="1" hangingPunct="1">
              <a:spcBef>
                <a:spcPct val="20000"/>
              </a:spcBef>
              <a:buFontTx/>
              <a:buChar char="•"/>
              <a:defRPr/>
            </a:pPr>
            <a:endParaRPr lang="zh-CN" altLang="en-US"/>
          </a:p>
        </p:txBody>
      </p:sp>
      <p:sp>
        <p:nvSpPr>
          <p:cNvPr id="60422" name="Line 7">
            <a:extLst>
              <a:ext uri="{FF2B5EF4-FFF2-40B4-BE49-F238E27FC236}">
                <a16:creationId xmlns:a16="http://schemas.microsoft.com/office/drawing/2014/main" id="{61EC3C24-6F33-554A-A4A5-43FF19B16258}"/>
              </a:ext>
            </a:extLst>
          </p:cNvPr>
          <p:cNvSpPr>
            <a:spLocks noChangeShapeType="1"/>
          </p:cNvSpPr>
          <p:nvPr/>
        </p:nvSpPr>
        <p:spPr bwMode="auto">
          <a:xfrm rot="467865" flipH="1">
            <a:off x="1127125" y="1631950"/>
            <a:ext cx="623888" cy="100012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3" name="Line 8">
            <a:extLst>
              <a:ext uri="{FF2B5EF4-FFF2-40B4-BE49-F238E27FC236}">
                <a16:creationId xmlns:a16="http://schemas.microsoft.com/office/drawing/2014/main" id="{92073614-6088-164F-96F3-F05621271544}"/>
              </a:ext>
            </a:extLst>
          </p:cNvPr>
          <p:cNvSpPr>
            <a:spLocks noChangeShapeType="1"/>
          </p:cNvSpPr>
          <p:nvPr/>
        </p:nvSpPr>
        <p:spPr bwMode="auto">
          <a:xfrm rot="467865" flipH="1">
            <a:off x="1425575" y="1673225"/>
            <a:ext cx="614363" cy="9842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4" name="Line 9">
            <a:extLst>
              <a:ext uri="{FF2B5EF4-FFF2-40B4-BE49-F238E27FC236}">
                <a16:creationId xmlns:a16="http://schemas.microsoft.com/office/drawing/2014/main" id="{F5F9FFA0-69CD-E349-AF53-8876F7353322}"/>
              </a:ext>
            </a:extLst>
          </p:cNvPr>
          <p:cNvSpPr>
            <a:spLocks noChangeShapeType="1"/>
          </p:cNvSpPr>
          <p:nvPr/>
        </p:nvSpPr>
        <p:spPr bwMode="auto">
          <a:xfrm rot="467865">
            <a:off x="1649413" y="2006600"/>
            <a:ext cx="205581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5" name="Line 10">
            <a:extLst>
              <a:ext uri="{FF2B5EF4-FFF2-40B4-BE49-F238E27FC236}">
                <a16:creationId xmlns:a16="http://schemas.microsoft.com/office/drawing/2014/main" id="{78B56921-9A58-4E41-9799-E697660FC001}"/>
              </a:ext>
            </a:extLst>
          </p:cNvPr>
          <p:cNvSpPr>
            <a:spLocks noChangeShapeType="1"/>
          </p:cNvSpPr>
          <p:nvPr/>
        </p:nvSpPr>
        <p:spPr bwMode="auto">
          <a:xfrm rot="467865">
            <a:off x="1458913" y="2997200"/>
            <a:ext cx="144621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6" name="AutoShape 11">
            <a:extLst>
              <a:ext uri="{FF2B5EF4-FFF2-40B4-BE49-F238E27FC236}">
                <a16:creationId xmlns:a16="http://schemas.microsoft.com/office/drawing/2014/main" id="{9F928E80-F37B-8C44-8433-A039F45734DE}"/>
              </a:ext>
            </a:extLst>
          </p:cNvPr>
          <p:cNvSpPr>
            <a:spLocks noChangeArrowheads="1"/>
          </p:cNvSpPr>
          <p:nvPr/>
        </p:nvSpPr>
        <p:spPr bwMode="auto">
          <a:xfrm rot="467865">
            <a:off x="468313" y="1722438"/>
            <a:ext cx="3265487" cy="1941512"/>
          </a:xfrm>
          <a:prstGeom prst="parallelogram">
            <a:avLst>
              <a:gd name="adj" fmla="val 62403"/>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427" name="Line 12">
            <a:extLst>
              <a:ext uri="{FF2B5EF4-FFF2-40B4-BE49-F238E27FC236}">
                <a16:creationId xmlns:a16="http://schemas.microsoft.com/office/drawing/2014/main" id="{B95D8EC9-D0F0-844E-A693-EC82D60C7445}"/>
              </a:ext>
            </a:extLst>
          </p:cNvPr>
          <p:cNvSpPr>
            <a:spLocks noChangeShapeType="1"/>
          </p:cNvSpPr>
          <p:nvPr/>
        </p:nvSpPr>
        <p:spPr bwMode="auto">
          <a:xfrm rot="467865" flipH="1">
            <a:off x="377825" y="3035300"/>
            <a:ext cx="261938" cy="423863"/>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28" name="Line 13">
            <a:extLst>
              <a:ext uri="{FF2B5EF4-FFF2-40B4-BE49-F238E27FC236}">
                <a16:creationId xmlns:a16="http://schemas.microsoft.com/office/drawing/2014/main" id="{182D9175-5C00-CA45-A1BE-746768567645}"/>
              </a:ext>
            </a:extLst>
          </p:cNvPr>
          <p:cNvSpPr>
            <a:spLocks noChangeShapeType="1"/>
          </p:cNvSpPr>
          <p:nvPr/>
        </p:nvSpPr>
        <p:spPr bwMode="auto">
          <a:xfrm rot="467865" flipH="1">
            <a:off x="1552575" y="1700213"/>
            <a:ext cx="758825" cy="121761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02" name="Freeform 14">
            <a:extLst>
              <a:ext uri="{FF2B5EF4-FFF2-40B4-BE49-F238E27FC236}">
                <a16:creationId xmlns:a16="http://schemas.microsoft.com/office/drawing/2014/main" id="{D7708D9F-3E94-794E-9961-FCD0C84AE8DC}"/>
              </a:ext>
            </a:extLst>
          </p:cNvPr>
          <p:cNvSpPr>
            <a:spLocks/>
          </p:cNvSpPr>
          <p:nvPr/>
        </p:nvSpPr>
        <p:spPr bwMode="auto">
          <a:xfrm rot="11267865" flipV="1">
            <a:off x="1403350" y="2752725"/>
            <a:ext cx="255588" cy="777875"/>
          </a:xfrm>
          <a:custGeom>
            <a:avLst/>
            <a:gdLst>
              <a:gd name="T0" fmla="*/ 85196 w 252"/>
              <a:gd name="T1" fmla="*/ 699544 h 715"/>
              <a:gd name="T2" fmla="*/ 24342 w 252"/>
              <a:gd name="T3" fmla="*/ 564639 h 715"/>
              <a:gd name="T4" fmla="*/ 1014 w 252"/>
              <a:gd name="T5" fmla="*/ 381866 h 715"/>
              <a:gd name="T6" fmla="*/ 30427 w 252"/>
              <a:gd name="T7" fmla="*/ 223027 h 715"/>
              <a:gd name="T8" fmla="*/ 101424 w 252"/>
              <a:gd name="T9" fmla="*/ 79419 h 715"/>
              <a:gd name="T10" fmla="*/ 168364 w 252"/>
              <a:gd name="T11" fmla="*/ 4352 h 715"/>
              <a:gd name="T12" fmla="*/ 228204 w 252"/>
              <a:gd name="T13" fmla="*/ 186037 h 715"/>
              <a:gd name="T14" fmla="*/ 252545 w 252"/>
              <a:gd name="T15" fmla="*/ 366635 h 715"/>
              <a:gd name="T16" fmla="*/ 244431 w 252"/>
              <a:gd name="T17" fmla="*/ 559200 h 715"/>
              <a:gd name="T18" fmla="*/ 201833 w 252"/>
              <a:gd name="T19" fmla="*/ 691928 h 715"/>
              <a:gd name="T20" fmla="*/ 144022 w 252"/>
              <a:gd name="T21" fmla="*/ 774611 h 715"/>
              <a:gd name="T22" fmla="*/ 85196 w 252"/>
              <a:gd name="T23" fmla="*/ 699544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60430" name="Line 15">
            <a:extLst>
              <a:ext uri="{FF2B5EF4-FFF2-40B4-BE49-F238E27FC236}">
                <a16:creationId xmlns:a16="http://schemas.microsoft.com/office/drawing/2014/main" id="{C80D79C8-3653-0145-A37E-B5D149389947}"/>
              </a:ext>
            </a:extLst>
          </p:cNvPr>
          <p:cNvSpPr>
            <a:spLocks noChangeShapeType="1"/>
          </p:cNvSpPr>
          <p:nvPr/>
        </p:nvSpPr>
        <p:spPr bwMode="auto">
          <a:xfrm rot="467865" flipH="1">
            <a:off x="1266825" y="2693988"/>
            <a:ext cx="560388" cy="8953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1" name="Text Box 16">
            <a:extLst>
              <a:ext uri="{FF2B5EF4-FFF2-40B4-BE49-F238E27FC236}">
                <a16:creationId xmlns:a16="http://schemas.microsoft.com/office/drawing/2014/main" id="{06C96678-2B1B-B140-9789-BD6E24150496}"/>
              </a:ext>
            </a:extLst>
          </p:cNvPr>
          <p:cNvSpPr txBox="1">
            <a:spLocks noChangeArrowheads="1"/>
          </p:cNvSpPr>
          <p:nvPr/>
        </p:nvSpPr>
        <p:spPr bwMode="auto">
          <a:xfrm rot="467865">
            <a:off x="3141663" y="2955925"/>
            <a:ext cx="515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a:t>x</a:t>
            </a:r>
          </a:p>
        </p:txBody>
      </p:sp>
      <p:sp>
        <p:nvSpPr>
          <p:cNvPr id="60432" name="Text Box 17">
            <a:extLst>
              <a:ext uri="{FF2B5EF4-FFF2-40B4-BE49-F238E27FC236}">
                <a16:creationId xmlns:a16="http://schemas.microsoft.com/office/drawing/2014/main" id="{38BE8FC4-E172-844F-BF2B-B983419F6229}"/>
              </a:ext>
            </a:extLst>
          </p:cNvPr>
          <p:cNvSpPr txBox="1">
            <a:spLocks noChangeArrowheads="1"/>
          </p:cNvSpPr>
          <p:nvPr/>
        </p:nvSpPr>
        <p:spPr bwMode="auto">
          <a:xfrm rot="467865">
            <a:off x="2584450" y="105092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a:t>z</a:t>
            </a:r>
          </a:p>
        </p:txBody>
      </p:sp>
      <p:grpSp>
        <p:nvGrpSpPr>
          <p:cNvPr id="60433" name="Group 18">
            <a:extLst>
              <a:ext uri="{FF2B5EF4-FFF2-40B4-BE49-F238E27FC236}">
                <a16:creationId xmlns:a16="http://schemas.microsoft.com/office/drawing/2014/main" id="{10F5BBDC-B408-9D40-AC35-90E793AE3641}"/>
              </a:ext>
            </a:extLst>
          </p:cNvPr>
          <p:cNvGrpSpPr>
            <a:grpSpLocks/>
          </p:cNvGrpSpPr>
          <p:nvPr/>
        </p:nvGrpSpPr>
        <p:grpSpPr bwMode="auto">
          <a:xfrm rot="467865">
            <a:off x="2413000" y="1647825"/>
            <a:ext cx="1036638" cy="1089025"/>
            <a:chOff x="3157" y="3025"/>
            <a:chExt cx="1026" cy="999"/>
          </a:xfrm>
        </p:grpSpPr>
        <p:grpSp>
          <p:nvGrpSpPr>
            <p:cNvPr id="60512" name="Group 19">
              <a:extLst>
                <a:ext uri="{FF2B5EF4-FFF2-40B4-BE49-F238E27FC236}">
                  <a16:creationId xmlns:a16="http://schemas.microsoft.com/office/drawing/2014/main" id="{30B47A92-F8D8-6245-A79D-EF4DB3F46CE5}"/>
                </a:ext>
              </a:extLst>
            </p:cNvPr>
            <p:cNvGrpSpPr>
              <a:grpSpLocks/>
            </p:cNvGrpSpPr>
            <p:nvPr/>
          </p:nvGrpSpPr>
          <p:grpSpPr bwMode="auto">
            <a:xfrm>
              <a:off x="3157" y="3025"/>
              <a:ext cx="1026" cy="999"/>
              <a:chOff x="4130" y="2180"/>
              <a:chExt cx="1026" cy="999"/>
            </a:xfrm>
          </p:grpSpPr>
          <p:sp>
            <p:nvSpPr>
              <p:cNvPr id="60514" name="Oval 20">
                <a:extLst>
                  <a:ext uri="{FF2B5EF4-FFF2-40B4-BE49-F238E27FC236}">
                    <a16:creationId xmlns:a16="http://schemas.microsoft.com/office/drawing/2014/main" id="{E7F9FF61-C83C-7148-B44F-91B4E71AE654}"/>
                  </a:ext>
                </a:extLst>
              </p:cNvPr>
              <p:cNvSpPr>
                <a:spLocks noChangeArrowheads="1"/>
              </p:cNvSpPr>
              <p:nvPr/>
            </p:nvSpPr>
            <p:spPr bwMode="auto">
              <a:xfrm>
                <a:off x="4144" y="2178"/>
                <a:ext cx="980" cy="980"/>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515" name="Oval 21">
                <a:extLst>
                  <a:ext uri="{FF2B5EF4-FFF2-40B4-BE49-F238E27FC236}">
                    <a16:creationId xmlns:a16="http://schemas.microsoft.com/office/drawing/2014/main" id="{45307BB0-786E-AA4C-9DBC-D764755C006C}"/>
                  </a:ext>
                </a:extLst>
              </p:cNvPr>
              <p:cNvSpPr>
                <a:spLocks noChangeArrowheads="1"/>
              </p:cNvSpPr>
              <p:nvPr/>
            </p:nvSpPr>
            <p:spPr bwMode="auto">
              <a:xfrm>
                <a:off x="4147" y="2175"/>
                <a:ext cx="980" cy="98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10" name="Freeform 22">
                <a:extLst>
                  <a:ext uri="{FF2B5EF4-FFF2-40B4-BE49-F238E27FC236}">
                    <a16:creationId xmlns:a16="http://schemas.microsoft.com/office/drawing/2014/main" id="{C998766D-8016-8C49-9E93-87253CC3CB80}"/>
                  </a:ext>
                </a:extLst>
              </p:cNvPr>
              <p:cNvSpPr>
                <a:spLocks/>
              </p:cNvSpPr>
              <p:nvPr/>
            </p:nvSpPr>
            <p:spPr bwMode="auto">
              <a:xfrm>
                <a:off x="4123" y="2577"/>
                <a:ext cx="1026" cy="600"/>
              </a:xfrm>
              <a:custGeom>
                <a:avLst/>
                <a:gdLst>
                  <a:gd name="T0" fmla="*/ 43 w 1026"/>
                  <a:gd name="T1" fmla="*/ 123 h 600"/>
                  <a:gd name="T2" fmla="*/ 120 w 1026"/>
                  <a:gd name="T3" fmla="*/ 181 h 600"/>
                  <a:gd name="T4" fmla="*/ 262 w 1026"/>
                  <a:gd name="T5" fmla="*/ 250 h 600"/>
                  <a:gd name="T6" fmla="*/ 432 w 1026"/>
                  <a:gd name="T7" fmla="*/ 280 h 600"/>
                  <a:gd name="T8" fmla="*/ 634 w 1026"/>
                  <a:gd name="T9" fmla="*/ 259 h 600"/>
                  <a:gd name="T10" fmla="*/ 799 w 1026"/>
                  <a:gd name="T11" fmla="*/ 201 h 600"/>
                  <a:gd name="T12" fmla="*/ 937 w 1026"/>
                  <a:gd name="T13" fmla="*/ 90 h 600"/>
                  <a:gd name="T14" fmla="*/ 1026 w 1026"/>
                  <a:gd name="T15" fmla="*/ 9 h 600"/>
                  <a:gd name="T16" fmla="*/ 1019 w 1026"/>
                  <a:gd name="T17" fmla="*/ 144 h 600"/>
                  <a:gd name="T18" fmla="*/ 992 w 1026"/>
                  <a:gd name="T19" fmla="*/ 267 h 600"/>
                  <a:gd name="T20" fmla="*/ 929 w 1026"/>
                  <a:gd name="T21" fmla="*/ 384 h 600"/>
                  <a:gd name="T22" fmla="*/ 857 w 1026"/>
                  <a:gd name="T23" fmla="*/ 467 h 600"/>
                  <a:gd name="T24" fmla="*/ 749 w 1026"/>
                  <a:gd name="T25" fmla="*/ 542 h 600"/>
                  <a:gd name="T26" fmla="*/ 610 w 1026"/>
                  <a:gd name="T27" fmla="*/ 588 h 600"/>
                  <a:gd name="T28" fmla="*/ 455 w 1026"/>
                  <a:gd name="T29" fmla="*/ 594 h 600"/>
                  <a:gd name="T30" fmla="*/ 310 w 1026"/>
                  <a:gd name="T31" fmla="*/ 553 h 600"/>
                  <a:gd name="T32" fmla="*/ 193 w 1026"/>
                  <a:gd name="T33" fmla="*/ 479 h 600"/>
                  <a:gd name="T34" fmla="*/ 95 w 1026"/>
                  <a:gd name="T35" fmla="*/ 368 h 600"/>
                  <a:gd name="T36" fmla="*/ 36 w 1026"/>
                  <a:gd name="T37" fmla="*/ 237 h 600"/>
                  <a:gd name="T38" fmla="*/ 1 w 1026"/>
                  <a:gd name="T39" fmla="*/ 73 h 600"/>
                  <a:gd name="T40" fmla="*/ 43 w 1026"/>
                  <a:gd name="T41" fmla="*/ 123 h 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11" name="Freeform 23">
                <a:extLst>
                  <a:ext uri="{FF2B5EF4-FFF2-40B4-BE49-F238E27FC236}">
                    <a16:creationId xmlns:a16="http://schemas.microsoft.com/office/drawing/2014/main" id="{049B5CB5-E64B-8D4A-A065-E070B3A28B25}"/>
                  </a:ext>
                </a:extLst>
              </p:cNvPr>
              <p:cNvSpPr>
                <a:spLocks/>
              </p:cNvSpPr>
              <p:nvPr/>
            </p:nvSpPr>
            <p:spPr bwMode="auto">
              <a:xfrm>
                <a:off x="4152" y="2602"/>
                <a:ext cx="979" cy="259"/>
              </a:xfrm>
              <a:custGeom>
                <a:avLst/>
                <a:gdLst>
                  <a:gd name="T0" fmla="*/ 0 w 979"/>
                  <a:gd name="T1" fmla="*/ 79 h 257"/>
                  <a:gd name="T2" fmla="*/ 101 w 979"/>
                  <a:gd name="T3" fmla="*/ 161 h 257"/>
                  <a:gd name="T4" fmla="*/ 263 w 979"/>
                  <a:gd name="T5" fmla="*/ 234 h 257"/>
                  <a:gd name="T6" fmla="*/ 404 w 979"/>
                  <a:gd name="T7" fmla="*/ 258 h 257"/>
                  <a:gd name="T8" fmla="*/ 608 w 979"/>
                  <a:gd name="T9" fmla="*/ 240 h 257"/>
                  <a:gd name="T10" fmla="*/ 800 w 979"/>
                  <a:gd name="T11" fmla="*/ 161 h 257"/>
                  <a:gd name="T12" fmla="*/ 979 w 979"/>
                  <a:gd name="T13" fmla="*/ 0 h 2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319512" name="Freeform 24">
              <a:extLst>
                <a:ext uri="{FF2B5EF4-FFF2-40B4-BE49-F238E27FC236}">
                  <a16:creationId xmlns:a16="http://schemas.microsoft.com/office/drawing/2014/main" id="{4BAE7A17-E6CD-3346-A47C-B07D5BF24965}"/>
                </a:ext>
              </a:extLst>
            </p:cNvPr>
            <p:cNvSpPr>
              <a:spLocks/>
            </p:cNvSpPr>
            <p:nvPr/>
          </p:nvSpPr>
          <p:spPr bwMode="auto">
            <a:xfrm>
              <a:off x="3172" y="3162"/>
              <a:ext cx="253" cy="715"/>
            </a:xfrm>
            <a:custGeom>
              <a:avLst/>
              <a:gdLst>
                <a:gd name="T0" fmla="*/ 84 w 252"/>
                <a:gd name="T1" fmla="*/ 643 h 715"/>
                <a:gd name="T2" fmla="*/ 24 w 252"/>
                <a:gd name="T3" fmla="*/ 519 h 715"/>
                <a:gd name="T4" fmla="*/ 1 w 252"/>
                <a:gd name="T5" fmla="*/ 351 h 715"/>
                <a:gd name="T6" fmla="*/ 30 w 252"/>
                <a:gd name="T7" fmla="*/ 205 h 715"/>
                <a:gd name="T8" fmla="*/ 100 w 252"/>
                <a:gd name="T9" fmla="*/ 73 h 715"/>
                <a:gd name="T10" fmla="*/ 167 w 252"/>
                <a:gd name="T11" fmla="*/ 4 h 715"/>
                <a:gd name="T12" fmla="*/ 226 w 252"/>
                <a:gd name="T13" fmla="*/ 171 h 715"/>
                <a:gd name="T14" fmla="*/ 250 w 252"/>
                <a:gd name="T15" fmla="*/ 337 h 715"/>
                <a:gd name="T16" fmla="*/ 242 w 252"/>
                <a:gd name="T17" fmla="*/ 514 h 715"/>
                <a:gd name="T18" fmla="*/ 200 w 252"/>
                <a:gd name="T19" fmla="*/ 636 h 715"/>
                <a:gd name="T20" fmla="*/ 143 w 252"/>
                <a:gd name="T21" fmla="*/ 712 h 715"/>
                <a:gd name="T22" fmla="*/ 84 w 252"/>
                <a:gd name="T23" fmla="*/ 643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0434" name="Line 25">
            <a:extLst>
              <a:ext uri="{FF2B5EF4-FFF2-40B4-BE49-F238E27FC236}">
                <a16:creationId xmlns:a16="http://schemas.microsoft.com/office/drawing/2014/main" id="{F16E9BD3-B32C-824A-9D5A-5C7E28C36858}"/>
              </a:ext>
            </a:extLst>
          </p:cNvPr>
          <p:cNvSpPr>
            <a:spLocks noChangeShapeType="1"/>
          </p:cNvSpPr>
          <p:nvPr/>
        </p:nvSpPr>
        <p:spPr bwMode="auto">
          <a:xfrm rot="467865">
            <a:off x="1827213" y="1733550"/>
            <a:ext cx="847725"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5" name="Line 26">
            <a:extLst>
              <a:ext uri="{FF2B5EF4-FFF2-40B4-BE49-F238E27FC236}">
                <a16:creationId xmlns:a16="http://schemas.microsoft.com/office/drawing/2014/main" id="{15D3F9AE-9F87-9E4F-B70E-349202E79092}"/>
              </a:ext>
            </a:extLst>
          </p:cNvPr>
          <p:cNvSpPr>
            <a:spLocks noChangeShapeType="1"/>
          </p:cNvSpPr>
          <p:nvPr/>
        </p:nvSpPr>
        <p:spPr bwMode="auto">
          <a:xfrm rot="467865">
            <a:off x="2105025" y="1970088"/>
            <a:ext cx="60801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6" name="Line 27">
            <a:extLst>
              <a:ext uri="{FF2B5EF4-FFF2-40B4-BE49-F238E27FC236}">
                <a16:creationId xmlns:a16="http://schemas.microsoft.com/office/drawing/2014/main" id="{92F568DB-C6CC-D545-9C49-C0123FAD4B0C}"/>
              </a:ext>
            </a:extLst>
          </p:cNvPr>
          <p:cNvSpPr>
            <a:spLocks noChangeShapeType="1"/>
          </p:cNvSpPr>
          <p:nvPr/>
        </p:nvSpPr>
        <p:spPr bwMode="auto">
          <a:xfrm rot="467865">
            <a:off x="1490663" y="2138363"/>
            <a:ext cx="12065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7" name="Line 28">
            <a:extLst>
              <a:ext uri="{FF2B5EF4-FFF2-40B4-BE49-F238E27FC236}">
                <a16:creationId xmlns:a16="http://schemas.microsoft.com/office/drawing/2014/main" id="{9864A28A-24D8-624D-B85B-219823CB74BE}"/>
              </a:ext>
            </a:extLst>
          </p:cNvPr>
          <p:cNvSpPr>
            <a:spLocks noChangeShapeType="1"/>
          </p:cNvSpPr>
          <p:nvPr/>
        </p:nvSpPr>
        <p:spPr bwMode="auto">
          <a:xfrm rot="467865" flipH="1">
            <a:off x="2338388" y="2114550"/>
            <a:ext cx="327025" cy="525463"/>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8" name="Line 29">
            <a:extLst>
              <a:ext uri="{FF2B5EF4-FFF2-40B4-BE49-F238E27FC236}">
                <a16:creationId xmlns:a16="http://schemas.microsoft.com/office/drawing/2014/main" id="{A45EF33E-ACEA-A941-9860-B37D5CC4D98E}"/>
              </a:ext>
            </a:extLst>
          </p:cNvPr>
          <p:cNvSpPr>
            <a:spLocks noChangeShapeType="1"/>
          </p:cNvSpPr>
          <p:nvPr/>
        </p:nvSpPr>
        <p:spPr bwMode="auto">
          <a:xfrm rot="467865">
            <a:off x="1330325" y="2386013"/>
            <a:ext cx="20589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39" name="Line 30">
            <a:extLst>
              <a:ext uri="{FF2B5EF4-FFF2-40B4-BE49-F238E27FC236}">
                <a16:creationId xmlns:a16="http://schemas.microsoft.com/office/drawing/2014/main" id="{6634DF04-B571-984B-B42F-2A9C0800A24C}"/>
              </a:ext>
            </a:extLst>
          </p:cNvPr>
          <p:cNvSpPr>
            <a:spLocks noChangeShapeType="1"/>
          </p:cNvSpPr>
          <p:nvPr/>
        </p:nvSpPr>
        <p:spPr bwMode="auto">
          <a:xfrm rot="467865" flipH="1">
            <a:off x="1339850" y="1700213"/>
            <a:ext cx="1204913" cy="19335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0" name="Line 31">
            <a:extLst>
              <a:ext uri="{FF2B5EF4-FFF2-40B4-BE49-F238E27FC236}">
                <a16:creationId xmlns:a16="http://schemas.microsoft.com/office/drawing/2014/main" id="{1687A580-FF02-9E44-996F-EB5E15EF674F}"/>
              </a:ext>
            </a:extLst>
          </p:cNvPr>
          <p:cNvSpPr>
            <a:spLocks noChangeShapeType="1"/>
          </p:cNvSpPr>
          <p:nvPr/>
        </p:nvSpPr>
        <p:spPr bwMode="auto">
          <a:xfrm rot="467865">
            <a:off x="1171575" y="2576513"/>
            <a:ext cx="20589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60441" name="Group 32">
            <a:extLst>
              <a:ext uri="{FF2B5EF4-FFF2-40B4-BE49-F238E27FC236}">
                <a16:creationId xmlns:a16="http://schemas.microsoft.com/office/drawing/2014/main" id="{8912A799-23FF-5846-A843-CC92FCB968BC}"/>
              </a:ext>
            </a:extLst>
          </p:cNvPr>
          <p:cNvGrpSpPr>
            <a:grpSpLocks/>
          </p:cNvGrpSpPr>
          <p:nvPr/>
        </p:nvGrpSpPr>
        <p:grpSpPr bwMode="auto">
          <a:xfrm rot="467865">
            <a:off x="1801813" y="2141538"/>
            <a:ext cx="495300" cy="1076325"/>
            <a:chOff x="3811" y="2604"/>
            <a:chExt cx="489" cy="985"/>
          </a:xfrm>
        </p:grpSpPr>
        <p:sp>
          <p:nvSpPr>
            <p:cNvPr id="60508" name="Oval 33">
              <a:extLst>
                <a:ext uri="{FF2B5EF4-FFF2-40B4-BE49-F238E27FC236}">
                  <a16:creationId xmlns:a16="http://schemas.microsoft.com/office/drawing/2014/main" id="{AA3C6856-A7F6-384E-9227-50CA9AC689BB}"/>
                </a:ext>
              </a:extLst>
            </p:cNvPr>
            <p:cNvSpPr>
              <a:spLocks noChangeArrowheads="1"/>
            </p:cNvSpPr>
            <p:nvPr/>
          </p:nvSpPr>
          <p:spPr bwMode="auto">
            <a:xfrm>
              <a:off x="3811" y="2606"/>
              <a:ext cx="487" cy="982"/>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22" name="Freeform 34">
              <a:extLst>
                <a:ext uri="{FF2B5EF4-FFF2-40B4-BE49-F238E27FC236}">
                  <a16:creationId xmlns:a16="http://schemas.microsoft.com/office/drawing/2014/main" id="{502D3E56-4587-5F43-94E8-2875C8C4B245}"/>
                </a:ext>
              </a:extLst>
            </p:cNvPr>
            <p:cNvSpPr>
              <a:spLocks/>
            </p:cNvSpPr>
            <p:nvPr/>
          </p:nvSpPr>
          <p:spPr bwMode="auto">
            <a:xfrm>
              <a:off x="3811" y="3074"/>
              <a:ext cx="489" cy="513"/>
            </a:xfrm>
            <a:custGeom>
              <a:avLst/>
              <a:gdLst>
                <a:gd name="T0" fmla="*/ 13 w 489"/>
                <a:gd name="T1" fmla="*/ 46 h 515"/>
                <a:gd name="T2" fmla="*/ 65 w 489"/>
                <a:gd name="T3" fmla="*/ 81 h 515"/>
                <a:gd name="T4" fmla="*/ 121 w 489"/>
                <a:gd name="T5" fmla="*/ 97 h 515"/>
                <a:gd name="T6" fmla="*/ 176 w 489"/>
                <a:gd name="T7" fmla="*/ 112 h 515"/>
                <a:gd name="T8" fmla="*/ 241 w 489"/>
                <a:gd name="T9" fmla="*/ 114 h 515"/>
                <a:gd name="T10" fmla="*/ 313 w 489"/>
                <a:gd name="T11" fmla="*/ 103 h 515"/>
                <a:gd name="T12" fmla="*/ 385 w 489"/>
                <a:gd name="T13" fmla="*/ 78 h 515"/>
                <a:gd name="T14" fmla="*/ 452 w 489"/>
                <a:gd name="T15" fmla="*/ 29 h 515"/>
                <a:gd name="T16" fmla="*/ 485 w 489"/>
                <a:gd name="T17" fmla="*/ 7 h 515"/>
                <a:gd name="T18" fmla="*/ 487 w 489"/>
                <a:gd name="T19" fmla="*/ 70 h 515"/>
                <a:gd name="T20" fmla="*/ 474 w 489"/>
                <a:gd name="T21" fmla="*/ 189 h 515"/>
                <a:gd name="T22" fmla="*/ 444 w 489"/>
                <a:gd name="T23" fmla="*/ 303 h 515"/>
                <a:gd name="T24" fmla="*/ 408 w 489"/>
                <a:gd name="T25" fmla="*/ 384 h 515"/>
                <a:gd name="T26" fmla="*/ 356 w 489"/>
                <a:gd name="T27" fmla="*/ 456 h 515"/>
                <a:gd name="T28" fmla="*/ 289 w 489"/>
                <a:gd name="T29" fmla="*/ 501 h 515"/>
                <a:gd name="T30" fmla="*/ 214 w 489"/>
                <a:gd name="T31" fmla="*/ 507 h 515"/>
                <a:gd name="T32" fmla="*/ 143 w 489"/>
                <a:gd name="T33" fmla="*/ 467 h 515"/>
                <a:gd name="T34" fmla="*/ 87 w 489"/>
                <a:gd name="T35" fmla="*/ 395 h 515"/>
                <a:gd name="T36" fmla="*/ 39 w 489"/>
                <a:gd name="T37" fmla="*/ 288 h 515"/>
                <a:gd name="T38" fmla="*/ 10 w 489"/>
                <a:gd name="T39" fmla="*/ 160 h 515"/>
                <a:gd name="T40" fmla="*/ 0 w 489"/>
                <a:gd name="T41" fmla="*/ 28 h 515"/>
                <a:gd name="T42" fmla="*/ 13 w 489"/>
                <a:gd name="T43" fmla="*/ 46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23" name="Freeform 35">
              <a:extLst>
                <a:ext uri="{FF2B5EF4-FFF2-40B4-BE49-F238E27FC236}">
                  <a16:creationId xmlns:a16="http://schemas.microsoft.com/office/drawing/2014/main" id="{E56AA930-379C-A847-84DD-8EAD1951834E}"/>
                </a:ext>
              </a:extLst>
            </p:cNvPr>
            <p:cNvSpPr>
              <a:spLocks/>
            </p:cNvSpPr>
            <p:nvPr/>
          </p:nvSpPr>
          <p:spPr bwMode="auto">
            <a:xfrm>
              <a:off x="3791" y="3075"/>
              <a:ext cx="486" cy="109"/>
            </a:xfrm>
            <a:custGeom>
              <a:avLst/>
              <a:gdLst>
                <a:gd name="T0" fmla="*/ 0 w 979"/>
                <a:gd name="T1" fmla="*/ 33 h 257"/>
                <a:gd name="T2" fmla="*/ 50 w 979"/>
                <a:gd name="T3" fmla="*/ 68 h 257"/>
                <a:gd name="T4" fmla="*/ 131 w 979"/>
                <a:gd name="T5" fmla="*/ 98 h 257"/>
                <a:gd name="T6" fmla="*/ 201 w 979"/>
                <a:gd name="T7" fmla="*/ 109 h 257"/>
                <a:gd name="T8" fmla="*/ 302 w 979"/>
                <a:gd name="T9" fmla="*/ 101 h 257"/>
                <a:gd name="T10" fmla="*/ 397 w 979"/>
                <a:gd name="T11" fmla="*/ 68 h 257"/>
                <a:gd name="T12" fmla="*/ 486 w 979"/>
                <a:gd name="T13" fmla="*/ 0 h 2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60511" name="Oval 36">
              <a:extLst>
                <a:ext uri="{FF2B5EF4-FFF2-40B4-BE49-F238E27FC236}">
                  <a16:creationId xmlns:a16="http://schemas.microsoft.com/office/drawing/2014/main" id="{255309EB-B8EC-6447-8434-4F5010387DC2}"/>
                </a:ext>
              </a:extLst>
            </p:cNvPr>
            <p:cNvSpPr>
              <a:spLocks noChangeArrowheads="1"/>
            </p:cNvSpPr>
            <p:nvPr/>
          </p:nvSpPr>
          <p:spPr bwMode="auto">
            <a:xfrm>
              <a:off x="3811" y="2604"/>
              <a:ext cx="487" cy="98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60442" name="Line 37">
            <a:extLst>
              <a:ext uri="{FF2B5EF4-FFF2-40B4-BE49-F238E27FC236}">
                <a16:creationId xmlns:a16="http://schemas.microsoft.com/office/drawing/2014/main" id="{D89E4177-1082-314C-88DE-0A96149E7D67}"/>
              </a:ext>
            </a:extLst>
          </p:cNvPr>
          <p:cNvSpPr>
            <a:spLocks noChangeShapeType="1"/>
          </p:cNvSpPr>
          <p:nvPr/>
        </p:nvSpPr>
        <p:spPr bwMode="auto">
          <a:xfrm rot="467865" flipH="1">
            <a:off x="2184400" y="2281238"/>
            <a:ext cx="903288" cy="145256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3" name="Line 38">
            <a:extLst>
              <a:ext uri="{FF2B5EF4-FFF2-40B4-BE49-F238E27FC236}">
                <a16:creationId xmlns:a16="http://schemas.microsoft.com/office/drawing/2014/main" id="{ABEE3061-2E4B-3744-A67E-74241964C789}"/>
              </a:ext>
            </a:extLst>
          </p:cNvPr>
          <p:cNvSpPr>
            <a:spLocks noChangeShapeType="1"/>
          </p:cNvSpPr>
          <p:nvPr/>
        </p:nvSpPr>
        <p:spPr bwMode="auto">
          <a:xfrm rot="467865" flipH="1">
            <a:off x="1890713" y="2319338"/>
            <a:ext cx="852487" cy="136683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4" name="Line 39">
            <a:extLst>
              <a:ext uri="{FF2B5EF4-FFF2-40B4-BE49-F238E27FC236}">
                <a16:creationId xmlns:a16="http://schemas.microsoft.com/office/drawing/2014/main" id="{F272834D-03E4-F84C-8FDE-34641019546E}"/>
              </a:ext>
            </a:extLst>
          </p:cNvPr>
          <p:cNvSpPr>
            <a:spLocks noChangeShapeType="1"/>
          </p:cNvSpPr>
          <p:nvPr/>
        </p:nvSpPr>
        <p:spPr bwMode="auto">
          <a:xfrm rot="467865">
            <a:off x="2117725" y="2838450"/>
            <a:ext cx="94615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5" name="Line 40">
            <a:extLst>
              <a:ext uri="{FF2B5EF4-FFF2-40B4-BE49-F238E27FC236}">
                <a16:creationId xmlns:a16="http://schemas.microsoft.com/office/drawing/2014/main" id="{A636B5A4-7C68-B840-B4C7-063DAA5B8C63}"/>
              </a:ext>
            </a:extLst>
          </p:cNvPr>
          <p:cNvSpPr>
            <a:spLocks noChangeShapeType="1"/>
          </p:cNvSpPr>
          <p:nvPr/>
        </p:nvSpPr>
        <p:spPr bwMode="auto">
          <a:xfrm rot="467865" flipH="1">
            <a:off x="1555750" y="2716213"/>
            <a:ext cx="571500" cy="9175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6" name="Line 41">
            <a:extLst>
              <a:ext uri="{FF2B5EF4-FFF2-40B4-BE49-F238E27FC236}">
                <a16:creationId xmlns:a16="http://schemas.microsoft.com/office/drawing/2014/main" id="{2D133217-CC93-004E-A7AC-EB036B1F187C}"/>
              </a:ext>
            </a:extLst>
          </p:cNvPr>
          <p:cNvSpPr>
            <a:spLocks noChangeShapeType="1"/>
          </p:cNvSpPr>
          <p:nvPr/>
        </p:nvSpPr>
        <p:spPr bwMode="auto">
          <a:xfrm rot="467865" flipH="1">
            <a:off x="1733550" y="2724150"/>
            <a:ext cx="139700" cy="22542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47" name="Line 42">
            <a:extLst>
              <a:ext uri="{FF2B5EF4-FFF2-40B4-BE49-F238E27FC236}">
                <a16:creationId xmlns:a16="http://schemas.microsoft.com/office/drawing/2014/main" id="{75B2F273-99E1-7A4F-82F4-1E8F3CD95307}"/>
              </a:ext>
            </a:extLst>
          </p:cNvPr>
          <p:cNvSpPr>
            <a:spLocks noChangeShapeType="1"/>
          </p:cNvSpPr>
          <p:nvPr/>
        </p:nvSpPr>
        <p:spPr bwMode="auto">
          <a:xfrm rot="467865">
            <a:off x="1431925" y="2716213"/>
            <a:ext cx="47942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60448" name="Group 43">
            <a:extLst>
              <a:ext uri="{FF2B5EF4-FFF2-40B4-BE49-F238E27FC236}">
                <a16:creationId xmlns:a16="http://schemas.microsoft.com/office/drawing/2014/main" id="{D27F83B7-F97D-1C4C-9673-295B83E68B82}"/>
              </a:ext>
            </a:extLst>
          </p:cNvPr>
          <p:cNvGrpSpPr>
            <a:grpSpLocks/>
          </p:cNvGrpSpPr>
          <p:nvPr/>
        </p:nvGrpSpPr>
        <p:grpSpPr bwMode="auto">
          <a:xfrm rot="467865">
            <a:off x="655638" y="2565400"/>
            <a:ext cx="1023937" cy="1089025"/>
            <a:chOff x="3424" y="1488"/>
            <a:chExt cx="776" cy="764"/>
          </a:xfrm>
        </p:grpSpPr>
        <p:sp>
          <p:nvSpPr>
            <p:cNvPr id="60502" name="Oval 44">
              <a:extLst>
                <a:ext uri="{FF2B5EF4-FFF2-40B4-BE49-F238E27FC236}">
                  <a16:creationId xmlns:a16="http://schemas.microsoft.com/office/drawing/2014/main" id="{B4E3852E-FAEA-ED4B-9FAC-525C98C64DC2}"/>
                </a:ext>
              </a:extLst>
            </p:cNvPr>
            <p:cNvSpPr>
              <a:spLocks noChangeArrowheads="1"/>
            </p:cNvSpPr>
            <p:nvPr/>
          </p:nvSpPr>
          <p:spPr bwMode="auto">
            <a:xfrm>
              <a:off x="3427" y="1483"/>
              <a:ext cx="752" cy="744"/>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0503" name="Oval 45">
              <a:extLst>
                <a:ext uri="{FF2B5EF4-FFF2-40B4-BE49-F238E27FC236}">
                  <a16:creationId xmlns:a16="http://schemas.microsoft.com/office/drawing/2014/main" id="{9B6634D4-7918-C34F-A96D-1804F2C7AA23}"/>
                </a:ext>
              </a:extLst>
            </p:cNvPr>
            <p:cNvSpPr>
              <a:spLocks noChangeArrowheads="1"/>
            </p:cNvSpPr>
            <p:nvPr/>
          </p:nvSpPr>
          <p:spPr bwMode="auto">
            <a:xfrm>
              <a:off x="3425" y="1483"/>
              <a:ext cx="752" cy="75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34" name="Freeform 46">
              <a:extLst>
                <a:ext uri="{FF2B5EF4-FFF2-40B4-BE49-F238E27FC236}">
                  <a16:creationId xmlns:a16="http://schemas.microsoft.com/office/drawing/2014/main" id="{B1BE4037-6FE9-6446-957F-1D45E8FAB6C8}"/>
                </a:ext>
              </a:extLst>
            </p:cNvPr>
            <p:cNvSpPr>
              <a:spLocks/>
            </p:cNvSpPr>
            <p:nvPr/>
          </p:nvSpPr>
          <p:spPr bwMode="auto">
            <a:xfrm>
              <a:off x="3421" y="1796"/>
              <a:ext cx="776" cy="451"/>
            </a:xfrm>
            <a:custGeom>
              <a:avLst/>
              <a:gdLst>
                <a:gd name="T0" fmla="*/ 17 w 982"/>
                <a:gd name="T1" fmla="*/ 84 h 568"/>
                <a:gd name="T2" fmla="*/ 79 w 982"/>
                <a:gd name="T3" fmla="*/ 132 h 568"/>
                <a:gd name="T4" fmla="*/ 207 w 982"/>
                <a:gd name="T5" fmla="*/ 189 h 568"/>
                <a:gd name="T6" fmla="*/ 318 w 982"/>
                <a:gd name="T7" fmla="*/ 208 h 568"/>
                <a:gd name="T8" fmla="*/ 480 w 982"/>
                <a:gd name="T9" fmla="*/ 194 h 568"/>
                <a:gd name="T10" fmla="*/ 608 w 982"/>
                <a:gd name="T11" fmla="*/ 145 h 568"/>
                <a:gd name="T12" fmla="*/ 717 w 982"/>
                <a:gd name="T13" fmla="*/ 65 h 568"/>
                <a:gd name="T14" fmla="*/ 773 w 982"/>
                <a:gd name="T15" fmla="*/ 6 h 568"/>
                <a:gd name="T16" fmla="*/ 773 w 982"/>
                <a:gd name="T17" fmla="*/ 98 h 568"/>
                <a:gd name="T18" fmla="*/ 752 w 982"/>
                <a:gd name="T19" fmla="*/ 193 h 568"/>
                <a:gd name="T20" fmla="*/ 704 w 982"/>
                <a:gd name="T21" fmla="*/ 283 h 568"/>
                <a:gd name="T22" fmla="*/ 648 w 982"/>
                <a:gd name="T23" fmla="*/ 348 h 568"/>
                <a:gd name="T24" fmla="*/ 565 w 982"/>
                <a:gd name="T25" fmla="*/ 406 h 568"/>
                <a:gd name="T26" fmla="*/ 458 w 982"/>
                <a:gd name="T27" fmla="*/ 441 h 568"/>
                <a:gd name="T28" fmla="*/ 339 w 982"/>
                <a:gd name="T29" fmla="*/ 446 h 568"/>
                <a:gd name="T30" fmla="*/ 228 w 982"/>
                <a:gd name="T31" fmla="*/ 414 h 568"/>
                <a:gd name="T32" fmla="*/ 137 w 982"/>
                <a:gd name="T33" fmla="*/ 357 h 568"/>
                <a:gd name="T34" fmla="*/ 62 w 982"/>
                <a:gd name="T35" fmla="*/ 272 h 568"/>
                <a:gd name="T36" fmla="*/ 17 w 982"/>
                <a:gd name="T37" fmla="*/ 170 h 568"/>
                <a:gd name="T38" fmla="*/ 0 w 982"/>
                <a:gd name="T39" fmla="*/ 64 h 568"/>
                <a:gd name="T40" fmla="*/ 17 w 982"/>
                <a:gd name="T41" fmla="*/ 84 h 5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195"/>
              </a:schemeClr>
            </a:solidFill>
            <a:ln>
              <a:noFill/>
            </a:ln>
            <a:effectLst/>
          </p:spPr>
          <p:txBody>
            <a:bodyPr wrap="none" anchor="ctr"/>
            <a:lstStyle/>
            <a:p>
              <a:pPr eaLnBrk="1" hangingPunct="1">
                <a:spcBef>
                  <a:spcPct val="20000"/>
                </a:spcBef>
                <a:buFontTx/>
                <a:buChar char="•"/>
                <a:defRPr/>
              </a:pPr>
              <a:endParaRPr lang="zh-CN" altLang="en-US"/>
            </a:p>
          </p:txBody>
        </p:sp>
        <p:sp>
          <p:nvSpPr>
            <p:cNvPr id="319535" name="Freeform 47">
              <a:extLst>
                <a:ext uri="{FF2B5EF4-FFF2-40B4-BE49-F238E27FC236}">
                  <a16:creationId xmlns:a16="http://schemas.microsoft.com/office/drawing/2014/main" id="{1C11C380-A863-1D44-B21A-480447417182}"/>
                </a:ext>
              </a:extLst>
            </p:cNvPr>
            <p:cNvSpPr>
              <a:spLocks/>
            </p:cNvSpPr>
            <p:nvPr/>
          </p:nvSpPr>
          <p:spPr bwMode="auto">
            <a:xfrm rot="10800000" flipV="1">
              <a:off x="3977" y="1578"/>
              <a:ext cx="196" cy="546"/>
            </a:xfrm>
            <a:custGeom>
              <a:avLst/>
              <a:gdLst>
                <a:gd name="T0" fmla="*/ 65 w 252"/>
                <a:gd name="T1" fmla="*/ 491 h 715"/>
                <a:gd name="T2" fmla="*/ 19 w 252"/>
                <a:gd name="T3" fmla="*/ 396 h 715"/>
                <a:gd name="T4" fmla="*/ 1 w 252"/>
                <a:gd name="T5" fmla="*/ 268 h 715"/>
                <a:gd name="T6" fmla="*/ 23 w 252"/>
                <a:gd name="T7" fmla="*/ 157 h 715"/>
                <a:gd name="T8" fmla="*/ 78 w 252"/>
                <a:gd name="T9" fmla="*/ 56 h 715"/>
                <a:gd name="T10" fmla="*/ 129 w 252"/>
                <a:gd name="T11" fmla="*/ 3 h 715"/>
                <a:gd name="T12" fmla="*/ 175 w 252"/>
                <a:gd name="T13" fmla="*/ 131 h 715"/>
                <a:gd name="T14" fmla="*/ 194 w 252"/>
                <a:gd name="T15" fmla="*/ 257 h 715"/>
                <a:gd name="T16" fmla="*/ 187 w 252"/>
                <a:gd name="T17" fmla="*/ 393 h 715"/>
                <a:gd name="T18" fmla="*/ 155 w 252"/>
                <a:gd name="T19" fmla="*/ 486 h 715"/>
                <a:gd name="T20" fmla="*/ 110 w 252"/>
                <a:gd name="T21" fmla="*/ 544 h 715"/>
                <a:gd name="T22" fmla="*/ 65 w 252"/>
                <a:gd name="T23" fmla="*/ 491 h 7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pPr eaLnBrk="1" hangingPunct="1">
                <a:spcBef>
                  <a:spcPct val="20000"/>
                </a:spcBef>
                <a:buFontTx/>
                <a:buChar char="•"/>
                <a:defRPr/>
              </a:pPr>
              <a:endParaRPr lang="zh-CN" altLang="en-US"/>
            </a:p>
          </p:txBody>
        </p:sp>
        <p:sp>
          <p:nvSpPr>
            <p:cNvPr id="319536" name="Freeform 48">
              <a:extLst>
                <a:ext uri="{FF2B5EF4-FFF2-40B4-BE49-F238E27FC236}">
                  <a16:creationId xmlns:a16="http://schemas.microsoft.com/office/drawing/2014/main" id="{A44938CB-8C83-544D-856F-BEEAA772A28C}"/>
                </a:ext>
              </a:extLst>
            </p:cNvPr>
            <p:cNvSpPr>
              <a:spLocks/>
            </p:cNvSpPr>
            <p:nvPr/>
          </p:nvSpPr>
          <p:spPr bwMode="auto">
            <a:xfrm>
              <a:off x="3971" y="1576"/>
              <a:ext cx="89" cy="556"/>
            </a:xfrm>
            <a:custGeom>
              <a:avLst/>
              <a:gdLst>
                <a:gd name="T0" fmla="*/ 70 w 114"/>
                <a:gd name="T1" fmla="*/ 474 h 728"/>
                <a:gd name="T2" fmla="*/ 66 w 114"/>
                <a:gd name="T3" fmla="*/ 412 h 728"/>
                <a:gd name="T4" fmla="*/ 61 w 114"/>
                <a:gd name="T5" fmla="*/ 325 h 728"/>
                <a:gd name="T6" fmla="*/ 63 w 114"/>
                <a:gd name="T7" fmla="*/ 222 h 728"/>
                <a:gd name="T8" fmla="*/ 66 w 114"/>
                <a:gd name="T9" fmla="*/ 105 h 728"/>
                <a:gd name="T10" fmla="*/ 67 w 114"/>
                <a:gd name="T11" fmla="*/ 5 h 728"/>
                <a:gd name="T12" fmla="*/ 21 w 114"/>
                <a:gd name="T13" fmla="*/ 132 h 728"/>
                <a:gd name="T14" fmla="*/ 2 w 114"/>
                <a:gd name="T15" fmla="*/ 259 h 728"/>
                <a:gd name="T16" fmla="*/ 9 w 114"/>
                <a:gd name="T17" fmla="*/ 394 h 728"/>
                <a:gd name="T18" fmla="*/ 41 w 114"/>
                <a:gd name="T19" fmla="*/ 491 h 728"/>
                <a:gd name="T20" fmla="*/ 89 w 114"/>
                <a:gd name="T21" fmla="*/ 553 h 728"/>
                <a:gd name="T22" fmla="*/ 70 w 114"/>
                <a:gd name="T23" fmla="*/ 474 h 7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a:noFill/>
            </a:ln>
            <a:effectLst/>
          </p:spPr>
          <p:txBody>
            <a:bodyPr wrap="none" anchor="ctr"/>
            <a:lstStyle/>
            <a:p>
              <a:pPr eaLnBrk="1" hangingPunct="1">
                <a:spcBef>
                  <a:spcPct val="20000"/>
                </a:spcBef>
                <a:buFontTx/>
                <a:buChar char="•"/>
                <a:defRPr/>
              </a:pPr>
              <a:endParaRPr lang="zh-CN" altLang="en-US"/>
            </a:p>
          </p:txBody>
        </p:sp>
        <p:sp>
          <p:nvSpPr>
            <p:cNvPr id="319537" name="Freeform 49">
              <a:extLst>
                <a:ext uri="{FF2B5EF4-FFF2-40B4-BE49-F238E27FC236}">
                  <a16:creationId xmlns:a16="http://schemas.microsoft.com/office/drawing/2014/main" id="{F574B335-06F4-2C43-8236-C86317176A34}"/>
                </a:ext>
              </a:extLst>
            </p:cNvPr>
            <p:cNvSpPr>
              <a:spLocks/>
            </p:cNvSpPr>
            <p:nvPr/>
          </p:nvSpPr>
          <p:spPr bwMode="auto">
            <a:xfrm>
              <a:off x="3423" y="1865"/>
              <a:ext cx="605" cy="137"/>
            </a:xfrm>
            <a:custGeom>
              <a:avLst/>
              <a:gdLst>
                <a:gd name="T0" fmla="*/ 0 w 790"/>
                <a:gd name="T1" fmla="*/ 0 h 179"/>
                <a:gd name="T2" fmla="*/ 77 w 790"/>
                <a:gd name="T3" fmla="*/ 63 h 179"/>
                <a:gd name="T4" fmla="*/ 201 w 790"/>
                <a:gd name="T5" fmla="*/ 118 h 179"/>
                <a:gd name="T6" fmla="*/ 309 w 790"/>
                <a:gd name="T7" fmla="*/ 136 h 179"/>
                <a:gd name="T8" fmla="*/ 466 w 790"/>
                <a:gd name="T9" fmla="*/ 122 h 179"/>
                <a:gd name="T10" fmla="*/ 547 w 790"/>
                <a:gd name="T11" fmla="*/ 94 h 179"/>
                <a:gd name="T12" fmla="*/ 588 w 790"/>
                <a:gd name="T13" fmla="*/ 46 h 179"/>
                <a:gd name="T14" fmla="*/ 605 w 790"/>
                <a:gd name="T15" fmla="*/ 32 h 1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0449" name="Line 50">
            <a:extLst>
              <a:ext uri="{FF2B5EF4-FFF2-40B4-BE49-F238E27FC236}">
                <a16:creationId xmlns:a16="http://schemas.microsoft.com/office/drawing/2014/main" id="{2CC11288-911E-324B-81BC-80A7FFA7AF6D}"/>
              </a:ext>
            </a:extLst>
          </p:cNvPr>
          <p:cNvSpPr>
            <a:spLocks noChangeShapeType="1"/>
          </p:cNvSpPr>
          <p:nvPr/>
        </p:nvSpPr>
        <p:spPr bwMode="auto">
          <a:xfrm rot="467865" flipH="1">
            <a:off x="1506538" y="2503488"/>
            <a:ext cx="228600" cy="36353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0" name="Line 51">
            <a:extLst>
              <a:ext uri="{FF2B5EF4-FFF2-40B4-BE49-F238E27FC236}">
                <a16:creationId xmlns:a16="http://schemas.microsoft.com/office/drawing/2014/main" id="{B98B73EC-55F4-6B4D-9CDA-514CCACB6128}"/>
              </a:ext>
            </a:extLst>
          </p:cNvPr>
          <p:cNvSpPr>
            <a:spLocks noChangeShapeType="1"/>
          </p:cNvSpPr>
          <p:nvPr/>
        </p:nvSpPr>
        <p:spPr bwMode="auto">
          <a:xfrm rot="467865">
            <a:off x="1457325" y="2986088"/>
            <a:ext cx="127635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40" name="Freeform 52">
            <a:extLst>
              <a:ext uri="{FF2B5EF4-FFF2-40B4-BE49-F238E27FC236}">
                <a16:creationId xmlns:a16="http://schemas.microsoft.com/office/drawing/2014/main" id="{A7EEE676-E7DC-D34E-90E7-1B43C1A33453}"/>
              </a:ext>
            </a:extLst>
          </p:cNvPr>
          <p:cNvSpPr>
            <a:spLocks/>
          </p:cNvSpPr>
          <p:nvPr/>
        </p:nvSpPr>
        <p:spPr bwMode="auto">
          <a:xfrm rot="467865">
            <a:off x="1309688" y="3384550"/>
            <a:ext cx="1279525" cy="3175"/>
          </a:xfrm>
          <a:custGeom>
            <a:avLst/>
            <a:gdLst>
              <a:gd name="T0" fmla="*/ 0 w 1266"/>
              <a:gd name="T1" fmla="*/ 3175 h 3"/>
              <a:gd name="T2" fmla="*/ 1279525 w 1266"/>
              <a:gd name="T3" fmla="*/ 0 h 3"/>
              <a:gd name="T4" fmla="*/ 0 60000 65536"/>
              <a:gd name="T5" fmla="*/ 0 60000 65536"/>
            </a:gdLst>
            <a:ahLst/>
            <a:cxnLst>
              <a:cxn ang="T4">
                <a:pos x="T0" y="T1"/>
              </a:cxn>
              <a:cxn ang="T5">
                <a:pos x="T2" y="T3"/>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p:spPr>
        <p:txBody>
          <a:bodyPr wrap="none" anchor="ctr"/>
          <a:lstStyle/>
          <a:p>
            <a:pPr eaLnBrk="1" hangingPunct="1">
              <a:spcBef>
                <a:spcPct val="20000"/>
              </a:spcBef>
              <a:buFontTx/>
              <a:buChar char="•"/>
              <a:defRPr/>
            </a:pPr>
            <a:endParaRPr lang="zh-CN" altLang="en-US"/>
          </a:p>
        </p:txBody>
      </p:sp>
      <p:sp>
        <p:nvSpPr>
          <p:cNvPr id="60452" name="Line 53">
            <a:extLst>
              <a:ext uri="{FF2B5EF4-FFF2-40B4-BE49-F238E27FC236}">
                <a16:creationId xmlns:a16="http://schemas.microsoft.com/office/drawing/2014/main" id="{72DA988B-12BC-2C4A-AA60-121A58EA84E0}"/>
              </a:ext>
            </a:extLst>
          </p:cNvPr>
          <p:cNvSpPr>
            <a:spLocks noChangeShapeType="1"/>
          </p:cNvSpPr>
          <p:nvPr/>
        </p:nvSpPr>
        <p:spPr bwMode="auto">
          <a:xfrm rot="467865">
            <a:off x="1416050" y="3194050"/>
            <a:ext cx="1347788"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3" name="Line 54">
            <a:extLst>
              <a:ext uri="{FF2B5EF4-FFF2-40B4-BE49-F238E27FC236}">
                <a16:creationId xmlns:a16="http://schemas.microsoft.com/office/drawing/2014/main" id="{CED6DABA-FF1C-0545-B543-A6AEAA2FC83C}"/>
              </a:ext>
            </a:extLst>
          </p:cNvPr>
          <p:cNvSpPr>
            <a:spLocks noChangeShapeType="1"/>
          </p:cNvSpPr>
          <p:nvPr/>
        </p:nvSpPr>
        <p:spPr bwMode="auto">
          <a:xfrm rot="467865" flipH="1">
            <a:off x="1252538" y="2892425"/>
            <a:ext cx="430212" cy="6921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4" name="Line 55">
            <a:extLst>
              <a:ext uri="{FF2B5EF4-FFF2-40B4-BE49-F238E27FC236}">
                <a16:creationId xmlns:a16="http://schemas.microsoft.com/office/drawing/2014/main" id="{AC9E53EB-8272-3C42-A6FF-7DA9A493C3CC}"/>
              </a:ext>
            </a:extLst>
          </p:cNvPr>
          <p:cNvSpPr>
            <a:spLocks noChangeShapeType="1"/>
          </p:cNvSpPr>
          <p:nvPr/>
        </p:nvSpPr>
        <p:spPr bwMode="auto">
          <a:xfrm rot="467865" flipH="1">
            <a:off x="944563" y="3297238"/>
            <a:ext cx="141287" cy="2286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5" name="Line 56">
            <a:extLst>
              <a:ext uri="{FF2B5EF4-FFF2-40B4-BE49-F238E27FC236}">
                <a16:creationId xmlns:a16="http://schemas.microsoft.com/office/drawing/2014/main" id="{552AC1AB-B86C-704A-A23A-6C5A715A57A7}"/>
              </a:ext>
            </a:extLst>
          </p:cNvPr>
          <p:cNvSpPr>
            <a:spLocks noChangeShapeType="1"/>
          </p:cNvSpPr>
          <p:nvPr/>
        </p:nvSpPr>
        <p:spPr bwMode="auto">
          <a:xfrm rot="467865" flipH="1">
            <a:off x="665163" y="3213100"/>
            <a:ext cx="166687" cy="26987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56" name="Line 57">
            <a:extLst>
              <a:ext uri="{FF2B5EF4-FFF2-40B4-BE49-F238E27FC236}">
                <a16:creationId xmlns:a16="http://schemas.microsoft.com/office/drawing/2014/main" id="{E84483B7-077C-9945-B1B8-AA9B0294F5A1}"/>
              </a:ext>
            </a:extLst>
          </p:cNvPr>
          <p:cNvSpPr>
            <a:spLocks noChangeShapeType="1"/>
          </p:cNvSpPr>
          <p:nvPr/>
        </p:nvSpPr>
        <p:spPr bwMode="auto">
          <a:xfrm rot="467865">
            <a:off x="379413" y="3576638"/>
            <a:ext cx="201295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546" name="Freeform 58">
            <a:extLst>
              <a:ext uri="{FF2B5EF4-FFF2-40B4-BE49-F238E27FC236}">
                <a16:creationId xmlns:a16="http://schemas.microsoft.com/office/drawing/2014/main" id="{3710977E-3E1D-5645-AA11-669EB8309150}"/>
              </a:ext>
            </a:extLst>
          </p:cNvPr>
          <p:cNvSpPr>
            <a:spLocks/>
          </p:cNvSpPr>
          <p:nvPr/>
        </p:nvSpPr>
        <p:spPr bwMode="auto">
          <a:xfrm rot="467865">
            <a:off x="693738" y="3284538"/>
            <a:ext cx="360362" cy="336550"/>
          </a:xfrm>
          <a:custGeom>
            <a:avLst/>
            <a:gdLst>
              <a:gd name="T0" fmla="*/ 215216 w 720"/>
              <a:gd name="T1" fmla="*/ 0 h 622"/>
              <a:gd name="T2" fmla="*/ 88589 w 720"/>
              <a:gd name="T3" fmla="*/ 205068 h 622"/>
              <a:gd name="T4" fmla="*/ 0 w 720"/>
              <a:gd name="T5" fmla="*/ 205068 h 622"/>
              <a:gd name="T6" fmla="*/ 84084 w 720"/>
              <a:gd name="T7" fmla="*/ 336550 h 622"/>
              <a:gd name="T8" fmla="*/ 315817 w 720"/>
              <a:gd name="T9" fmla="*/ 205068 h 622"/>
              <a:gd name="T10" fmla="*/ 232734 w 720"/>
              <a:gd name="T11" fmla="*/ 206691 h 622"/>
              <a:gd name="T12" fmla="*/ 360362 w 720"/>
              <a:gd name="T13" fmla="*/ 0 h 622"/>
              <a:gd name="T14" fmla="*/ 215216 w 720"/>
              <a:gd name="T15" fmla="*/ 0 h 6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a:round/>
            <a:headEnd/>
            <a:tailEnd/>
          </a:ln>
          <a:effectLst/>
          <a:scene3d>
            <a:camera prst="legacyPerspectiveTopRight">
              <a:rot lat="20099998" lon="21299997" rev="0"/>
            </a:camera>
            <a:lightRig rig="legacyFlat1"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p>
            <a:pPr eaLnBrk="1" hangingPunct="1">
              <a:spcBef>
                <a:spcPct val="20000"/>
              </a:spcBef>
              <a:buFontTx/>
              <a:buChar char="•"/>
              <a:defRPr/>
            </a:pPr>
            <a:endParaRPr lang="zh-CN" altLang="en-US"/>
          </a:p>
        </p:txBody>
      </p:sp>
      <p:grpSp>
        <p:nvGrpSpPr>
          <p:cNvPr id="60458" name="Group 59">
            <a:extLst>
              <a:ext uri="{FF2B5EF4-FFF2-40B4-BE49-F238E27FC236}">
                <a16:creationId xmlns:a16="http://schemas.microsoft.com/office/drawing/2014/main" id="{E5A5DD6B-3F55-F54E-B1BD-9C2F8B0A4077}"/>
              </a:ext>
            </a:extLst>
          </p:cNvPr>
          <p:cNvGrpSpPr>
            <a:grpSpLocks/>
          </p:cNvGrpSpPr>
          <p:nvPr/>
        </p:nvGrpSpPr>
        <p:grpSpPr bwMode="auto">
          <a:xfrm rot="467865">
            <a:off x="1490663" y="2333625"/>
            <a:ext cx="1184275" cy="371475"/>
            <a:chOff x="4074" y="2980"/>
            <a:chExt cx="1170" cy="341"/>
          </a:xfrm>
        </p:grpSpPr>
        <p:sp>
          <p:nvSpPr>
            <p:cNvPr id="60489" name="Line 60">
              <a:extLst>
                <a:ext uri="{FF2B5EF4-FFF2-40B4-BE49-F238E27FC236}">
                  <a16:creationId xmlns:a16="http://schemas.microsoft.com/office/drawing/2014/main" id="{554B294D-FF98-3140-998B-2338B752E129}"/>
                </a:ext>
              </a:extLst>
            </p:cNvPr>
            <p:cNvSpPr>
              <a:spLocks noChangeShapeType="1"/>
            </p:cNvSpPr>
            <p:nvPr/>
          </p:nvSpPr>
          <p:spPr bwMode="auto">
            <a:xfrm flipV="1">
              <a:off x="4684" y="3042"/>
              <a:ext cx="72" cy="10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0" name="Line 61">
              <a:extLst>
                <a:ext uri="{FF2B5EF4-FFF2-40B4-BE49-F238E27FC236}">
                  <a16:creationId xmlns:a16="http://schemas.microsoft.com/office/drawing/2014/main" id="{3C9D37AB-728A-C94D-9902-782594DA1146}"/>
                </a:ext>
              </a:extLst>
            </p:cNvPr>
            <p:cNvSpPr>
              <a:spLocks noChangeShapeType="1"/>
            </p:cNvSpPr>
            <p:nvPr/>
          </p:nvSpPr>
          <p:spPr bwMode="auto">
            <a:xfrm flipV="1">
              <a:off x="4831" y="2978"/>
              <a:ext cx="182" cy="15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1" name="Line 62">
              <a:extLst>
                <a:ext uri="{FF2B5EF4-FFF2-40B4-BE49-F238E27FC236}">
                  <a16:creationId xmlns:a16="http://schemas.microsoft.com/office/drawing/2014/main" id="{92A5B1A6-CC4E-1542-B50B-AE5C65EDEE25}"/>
                </a:ext>
              </a:extLst>
            </p:cNvPr>
            <p:cNvSpPr>
              <a:spLocks noChangeShapeType="1"/>
            </p:cNvSpPr>
            <p:nvPr/>
          </p:nvSpPr>
          <p:spPr bwMode="auto">
            <a:xfrm flipV="1">
              <a:off x="4911" y="3148"/>
              <a:ext cx="287" cy="76"/>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2" name="Line 63">
              <a:extLst>
                <a:ext uri="{FF2B5EF4-FFF2-40B4-BE49-F238E27FC236}">
                  <a16:creationId xmlns:a16="http://schemas.microsoft.com/office/drawing/2014/main" id="{D440AA9D-3080-0A40-A2DC-196833410AD8}"/>
                </a:ext>
              </a:extLst>
            </p:cNvPr>
            <p:cNvSpPr>
              <a:spLocks noChangeShapeType="1"/>
            </p:cNvSpPr>
            <p:nvPr/>
          </p:nvSpPr>
          <p:spPr bwMode="auto">
            <a:xfrm flipV="1">
              <a:off x="4911" y="3268"/>
              <a:ext cx="331" cy="2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3" name="Line 64">
              <a:extLst>
                <a:ext uri="{FF2B5EF4-FFF2-40B4-BE49-F238E27FC236}">
                  <a16:creationId xmlns:a16="http://schemas.microsoft.com/office/drawing/2014/main" id="{9F5EEDAF-D982-1D45-8B36-50CCC3311B46}"/>
                </a:ext>
              </a:extLst>
            </p:cNvPr>
            <p:cNvSpPr>
              <a:spLocks noChangeShapeType="1"/>
            </p:cNvSpPr>
            <p:nvPr/>
          </p:nvSpPr>
          <p:spPr bwMode="auto">
            <a:xfrm flipH="1" flipV="1">
              <a:off x="4188" y="3007"/>
              <a:ext cx="298" cy="12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4" name="Line 65">
              <a:extLst>
                <a:ext uri="{FF2B5EF4-FFF2-40B4-BE49-F238E27FC236}">
                  <a16:creationId xmlns:a16="http://schemas.microsoft.com/office/drawing/2014/main" id="{7D040169-F746-2045-9BDC-2A550DCB4465}"/>
                </a:ext>
              </a:extLst>
            </p:cNvPr>
            <p:cNvSpPr>
              <a:spLocks noChangeShapeType="1"/>
            </p:cNvSpPr>
            <p:nvPr/>
          </p:nvSpPr>
          <p:spPr bwMode="auto">
            <a:xfrm flipH="1" flipV="1">
              <a:off x="4082" y="3149"/>
              <a:ext cx="323" cy="76"/>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5" name="Line 66">
              <a:extLst>
                <a:ext uri="{FF2B5EF4-FFF2-40B4-BE49-F238E27FC236}">
                  <a16:creationId xmlns:a16="http://schemas.microsoft.com/office/drawing/2014/main" id="{35943B02-4CD1-D946-A9B5-419256C4B3D6}"/>
                </a:ext>
              </a:extLst>
            </p:cNvPr>
            <p:cNvSpPr>
              <a:spLocks noChangeShapeType="1"/>
            </p:cNvSpPr>
            <p:nvPr/>
          </p:nvSpPr>
          <p:spPr bwMode="auto">
            <a:xfrm flipH="1" flipV="1">
              <a:off x="4072" y="3316"/>
              <a:ext cx="287" cy="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6" name="Line 67">
              <a:extLst>
                <a:ext uri="{FF2B5EF4-FFF2-40B4-BE49-F238E27FC236}">
                  <a16:creationId xmlns:a16="http://schemas.microsoft.com/office/drawing/2014/main" id="{B1791ADA-938B-904B-A03B-1DD1E4E160BB}"/>
                </a:ext>
              </a:extLst>
            </p:cNvPr>
            <p:cNvSpPr>
              <a:spLocks noChangeShapeType="1"/>
            </p:cNvSpPr>
            <p:nvPr/>
          </p:nvSpPr>
          <p:spPr bwMode="auto">
            <a:xfrm flipH="1" flipV="1">
              <a:off x="4318" y="3259"/>
              <a:ext cx="207" cy="2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7" name="Line 68">
              <a:extLst>
                <a:ext uri="{FF2B5EF4-FFF2-40B4-BE49-F238E27FC236}">
                  <a16:creationId xmlns:a16="http://schemas.microsoft.com/office/drawing/2014/main" id="{FBC60148-136F-6444-95C1-ED14FE7967B0}"/>
                </a:ext>
              </a:extLst>
            </p:cNvPr>
            <p:cNvSpPr>
              <a:spLocks noChangeShapeType="1"/>
            </p:cNvSpPr>
            <p:nvPr/>
          </p:nvSpPr>
          <p:spPr bwMode="auto">
            <a:xfrm flipH="1" flipV="1">
              <a:off x="4356" y="3134"/>
              <a:ext cx="182" cy="5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8" name="Line 69">
              <a:extLst>
                <a:ext uri="{FF2B5EF4-FFF2-40B4-BE49-F238E27FC236}">
                  <a16:creationId xmlns:a16="http://schemas.microsoft.com/office/drawing/2014/main" id="{066C5DED-EEC7-7D48-BFEF-66F68062E03D}"/>
                </a:ext>
              </a:extLst>
            </p:cNvPr>
            <p:cNvSpPr>
              <a:spLocks noChangeShapeType="1"/>
            </p:cNvSpPr>
            <p:nvPr/>
          </p:nvSpPr>
          <p:spPr bwMode="auto">
            <a:xfrm flipH="1" flipV="1">
              <a:off x="4544" y="3069"/>
              <a:ext cx="66" cy="79"/>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99" name="Line 70">
              <a:extLst>
                <a:ext uri="{FF2B5EF4-FFF2-40B4-BE49-F238E27FC236}">
                  <a16:creationId xmlns:a16="http://schemas.microsoft.com/office/drawing/2014/main" id="{B18C7008-1A2B-C94E-B7AD-9985516A6003}"/>
                </a:ext>
              </a:extLst>
            </p:cNvPr>
            <p:cNvSpPr>
              <a:spLocks noChangeShapeType="1"/>
            </p:cNvSpPr>
            <p:nvPr/>
          </p:nvSpPr>
          <p:spPr bwMode="auto">
            <a:xfrm flipV="1">
              <a:off x="4766" y="3128"/>
              <a:ext cx="125" cy="44"/>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500" name="Line 71">
              <a:extLst>
                <a:ext uri="{FF2B5EF4-FFF2-40B4-BE49-F238E27FC236}">
                  <a16:creationId xmlns:a16="http://schemas.microsoft.com/office/drawing/2014/main" id="{687E9BAB-8653-2145-8731-6BCC63737FB0}"/>
                </a:ext>
              </a:extLst>
            </p:cNvPr>
            <p:cNvSpPr>
              <a:spLocks noChangeShapeType="1"/>
            </p:cNvSpPr>
            <p:nvPr/>
          </p:nvSpPr>
          <p:spPr bwMode="auto">
            <a:xfrm flipV="1">
              <a:off x="4762" y="3236"/>
              <a:ext cx="207" cy="13"/>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501" name="Line 72">
              <a:extLst>
                <a:ext uri="{FF2B5EF4-FFF2-40B4-BE49-F238E27FC236}">
                  <a16:creationId xmlns:a16="http://schemas.microsoft.com/office/drawing/2014/main" id="{F7C4DE24-1C9C-134A-AE5E-AB40D4D0BCDB}"/>
                </a:ext>
              </a:extLst>
            </p:cNvPr>
            <p:cNvSpPr>
              <a:spLocks noChangeShapeType="1"/>
            </p:cNvSpPr>
            <p:nvPr/>
          </p:nvSpPr>
          <p:spPr bwMode="auto">
            <a:xfrm flipH="1" flipV="1">
              <a:off x="4500" y="3211"/>
              <a:ext cx="116" cy="35"/>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60459" name="Group 73">
            <a:extLst>
              <a:ext uri="{FF2B5EF4-FFF2-40B4-BE49-F238E27FC236}">
                <a16:creationId xmlns:a16="http://schemas.microsoft.com/office/drawing/2014/main" id="{C7D92277-D6B8-0D40-BF8C-9B2DFB2C11FA}"/>
              </a:ext>
            </a:extLst>
          </p:cNvPr>
          <p:cNvGrpSpPr>
            <a:grpSpLocks/>
          </p:cNvGrpSpPr>
          <p:nvPr/>
        </p:nvGrpSpPr>
        <p:grpSpPr bwMode="auto">
          <a:xfrm rot="467865">
            <a:off x="1444625" y="2805113"/>
            <a:ext cx="1138238" cy="373062"/>
            <a:chOff x="3886" y="3532"/>
            <a:chExt cx="1125" cy="341"/>
          </a:xfrm>
        </p:grpSpPr>
        <p:sp>
          <p:nvSpPr>
            <p:cNvPr id="60476" name="Line 74">
              <a:extLst>
                <a:ext uri="{FF2B5EF4-FFF2-40B4-BE49-F238E27FC236}">
                  <a16:creationId xmlns:a16="http://schemas.microsoft.com/office/drawing/2014/main" id="{BEE0159C-A0DD-AB42-AF00-7A86650EEB2D}"/>
                </a:ext>
              </a:extLst>
            </p:cNvPr>
            <p:cNvSpPr>
              <a:spLocks noChangeShapeType="1"/>
            </p:cNvSpPr>
            <p:nvPr/>
          </p:nvSpPr>
          <p:spPr bwMode="auto">
            <a:xfrm rot="10800000" flipV="1">
              <a:off x="4287" y="3659"/>
              <a:ext cx="77" cy="131"/>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7" name="Line 75">
              <a:extLst>
                <a:ext uri="{FF2B5EF4-FFF2-40B4-BE49-F238E27FC236}">
                  <a16:creationId xmlns:a16="http://schemas.microsoft.com/office/drawing/2014/main" id="{6D9B1931-2DCD-A442-80C8-2ADE47E1FEB3}"/>
                </a:ext>
              </a:extLst>
            </p:cNvPr>
            <p:cNvSpPr>
              <a:spLocks noChangeShapeType="1"/>
            </p:cNvSpPr>
            <p:nvPr/>
          </p:nvSpPr>
          <p:spPr bwMode="auto">
            <a:xfrm rot="10800000" flipV="1">
              <a:off x="4069" y="3713"/>
              <a:ext cx="184" cy="15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8" name="Line 76">
              <a:extLst>
                <a:ext uri="{FF2B5EF4-FFF2-40B4-BE49-F238E27FC236}">
                  <a16:creationId xmlns:a16="http://schemas.microsoft.com/office/drawing/2014/main" id="{F019752D-8C0C-D641-9597-2470B9259F0C}"/>
                </a:ext>
              </a:extLst>
            </p:cNvPr>
            <p:cNvSpPr>
              <a:spLocks noChangeShapeType="1"/>
            </p:cNvSpPr>
            <p:nvPr/>
          </p:nvSpPr>
          <p:spPr bwMode="auto">
            <a:xfrm rot="10800000" flipV="1">
              <a:off x="3879" y="3623"/>
              <a:ext cx="286" cy="74"/>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79" name="Line 77">
              <a:extLst>
                <a:ext uri="{FF2B5EF4-FFF2-40B4-BE49-F238E27FC236}">
                  <a16:creationId xmlns:a16="http://schemas.microsoft.com/office/drawing/2014/main" id="{C275A2B1-29D7-FF40-8EF4-9DE77F8667E9}"/>
                </a:ext>
              </a:extLst>
            </p:cNvPr>
            <p:cNvSpPr>
              <a:spLocks noChangeShapeType="1"/>
            </p:cNvSpPr>
            <p:nvPr/>
          </p:nvSpPr>
          <p:spPr bwMode="auto">
            <a:xfrm rot="10800000" flipV="1">
              <a:off x="3948" y="3562"/>
              <a:ext cx="220" cy="16"/>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0" name="Line 78">
              <a:extLst>
                <a:ext uri="{FF2B5EF4-FFF2-40B4-BE49-F238E27FC236}">
                  <a16:creationId xmlns:a16="http://schemas.microsoft.com/office/drawing/2014/main" id="{2C223C93-50C1-7745-A409-85DCE3D1592C}"/>
                </a:ext>
              </a:extLst>
            </p:cNvPr>
            <p:cNvSpPr>
              <a:spLocks noChangeShapeType="1"/>
            </p:cNvSpPr>
            <p:nvPr/>
          </p:nvSpPr>
          <p:spPr bwMode="auto">
            <a:xfrm rot="10800000" flipH="1" flipV="1">
              <a:off x="4596" y="3723"/>
              <a:ext cx="297" cy="122"/>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1" name="Line 79">
              <a:extLst>
                <a:ext uri="{FF2B5EF4-FFF2-40B4-BE49-F238E27FC236}">
                  <a16:creationId xmlns:a16="http://schemas.microsoft.com/office/drawing/2014/main" id="{EBD5CACE-5068-1645-AB4C-600278B8B6D1}"/>
                </a:ext>
              </a:extLst>
            </p:cNvPr>
            <p:cNvSpPr>
              <a:spLocks noChangeShapeType="1"/>
            </p:cNvSpPr>
            <p:nvPr/>
          </p:nvSpPr>
          <p:spPr bwMode="auto">
            <a:xfrm rot="10800000" flipH="1" flipV="1">
              <a:off x="4666" y="3618"/>
              <a:ext cx="323" cy="7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2" name="Line 80">
              <a:extLst>
                <a:ext uri="{FF2B5EF4-FFF2-40B4-BE49-F238E27FC236}">
                  <a16:creationId xmlns:a16="http://schemas.microsoft.com/office/drawing/2014/main" id="{ABF9337E-8781-1547-9891-7D19775F4554}"/>
                </a:ext>
              </a:extLst>
            </p:cNvPr>
            <p:cNvSpPr>
              <a:spLocks noChangeShapeType="1"/>
            </p:cNvSpPr>
            <p:nvPr/>
          </p:nvSpPr>
          <p:spPr bwMode="auto">
            <a:xfrm rot="10800000" flipH="1" flipV="1">
              <a:off x="4722" y="3532"/>
              <a:ext cx="287" cy="4"/>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3" name="Line 81">
              <a:extLst>
                <a:ext uri="{FF2B5EF4-FFF2-40B4-BE49-F238E27FC236}">
                  <a16:creationId xmlns:a16="http://schemas.microsoft.com/office/drawing/2014/main" id="{FEF655A4-4763-114D-8BCF-132C3C8B4229}"/>
                </a:ext>
              </a:extLst>
            </p:cNvPr>
            <p:cNvSpPr>
              <a:spLocks noChangeShapeType="1"/>
            </p:cNvSpPr>
            <p:nvPr/>
          </p:nvSpPr>
          <p:spPr bwMode="auto">
            <a:xfrm rot="10800000" flipH="1" flipV="1">
              <a:off x="4538" y="3565"/>
              <a:ext cx="206" cy="23"/>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4" name="Line 82">
              <a:extLst>
                <a:ext uri="{FF2B5EF4-FFF2-40B4-BE49-F238E27FC236}">
                  <a16:creationId xmlns:a16="http://schemas.microsoft.com/office/drawing/2014/main" id="{BE407135-EA16-4B4D-A9C5-1E9F317A2984}"/>
                </a:ext>
              </a:extLst>
            </p:cNvPr>
            <p:cNvSpPr>
              <a:spLocks noChangeShapeType="1"/>
            </p:cNvSpPr>
            <p:nvPr/>
          </p:nvSpPr>
          <p:spPr bwMode="auto">
            <a:xfrm rot="10800000" flipH="1" flipV="1">
              <a:off x="4534" y="3652"/>
              <a:ext cx="185" cy="5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5" name="Line 83">
              <a:extLst>
                <a:ext uri="{FF2B5EF4-FFF2-40B4-BE49-F238E27FC236}">
                  <a16:creationId xmlns:a16="http://schemas.microsoft.com/office/drawing/2014/main" id="{113FFF6C-CF0D-094D-ACD9-C324090B7C5D}"/>
                </a:ext>
              </a:extLst>
            </p:cNvPr>
            <p:cNvSpPr>
              <a:spLocks noChangeShapeType="1"/>
            </p:cNvSpPr>
            <p:nvPr/>
          </p:nvSpPr>
          <p:spPr bwMode="auto">
            <a:xfrm rot="10800000" flipH="1" flipV="1">
              <a:off x="4459" y="3696"/>
              <a:ext cx="67" cy="81"/>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6" name="Line 84">
              <a:extLst>
                <a:ext uri="{FF2B5EF4-FFF2-40B4-BE49-F238E27FC236}">
                  <a16:creationId xmlns:a16="http://schemas.microsoft.com/office/drawing/2014/main" id="{D2011ED9-D87E-4C46-AC72-A5D0B67A6465}"/>
                </a:ext>
              </a:extLst>
            </p:cNvPr>
            <p:cNvSpPr>
              <a:spLocks noChangeShapeType="1"/>
            </p:cNvSpPr>
            <p:nvPr/>
          </p:nvSpPr>
          <p:spPr bwMode="auto">
            <a:xfrm rot="10800000" flipV="1">
              <a:off x="4185" y="3678"/>
              <a:ext cx="126" cy="4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7" name="Line 85">
              <a:extLst>
                <a:ext uri="{FF2B5EF4-FFF2-40B4-BE49-F238E27FC236}">
                  <a16:creationId xmlns:a16="http://schemas.microsoft.com/office/drawing/2014/main" id="{15B73F2E-EBB5-6348-8A2D-006AB7DCAE24}"/>
                </a:ext>
              </a:extLst>
            </p:cNvPr>
            <p:cNvSpPr>
              <a:spLocks noChangeShapeType="1"/>
            </p:cNvSpPr>
            <p:nvPr/>
          </p:nvSpPr>
          <p:spPr bwMode="auto">
            <a:xfrm rot="10800000" flipV="1">
              <a:off x="4113" y="3591"/>
              <a:ext cx="207" cy="13"/>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88" name="Line 86">
              <a:extLst>
                <a:ext uri="{FF2B5EF4-FFF2-40B4-BE49-F238E27FC236}">
                  <a16:creationId xmlns:a16="http://schemas.microsoft.com/office/drawing/2014/main" id="{1EFD6066-43B6-F248-AE26-72BD087497B5}"/>
                </a:ext>
              </a:extLst>
            </p:cNvPr>
            <p:cNvSpPr>
              <a:spLocks noChangeShapeType="1"/>
            </p:cNvSpPr>
            <p:nvPr/>
          </p:nvSpPr>
          <p:spPr bwMode="auto">
            <a:xfrm rot="10800000" flipH="1" flipV="1">
              <a:off x="4458" y="3603"/>
              <a:ext cx="115" cy="35"/>
            </a:xfrm>
            <a:prstGeom prst="line">
              <a:avLst/>
            </a:prstGeom>
            <a:noFill/>
            <a:ln w="9525">
              <a:solidFill>
                <a:srgbClr val="99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0460" name="Line 87">
            <a:extLst>
              <a:ext uri="{FF2B5EF4-FFF2-40B4-BE49-F238E27FC236}">
                <a16:creationId xmlns:a16="http://schemas.microsoft.com/office/drawing/2014/main" id="{A7B1603C-5A51-E847-8356-549477D81A88}"/>
              </a:ext>
            </a:extLst>
          </p:cNvPr>
          <p:cNvSpPr>
            <a:spLocks noChangeShapeType="1"/>
          </p:cNvSpPr>
          <p:nvPr/>
        </p:nvSpPr>
        <p:spPr bwMode="auto">
          <a:xfrm rot="467865">
            <a:off x="549275" y="3219450"/>
            <a:ext cx="334963"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1" name="Line 88">
            <a:extLst>
              <a:ext uri="{FF2B5EF4-FFF2-40B4-BE49-F238E27FC236}">
                <a16:creationId xmlns:a16="http://schemas.microsoft.com/office/drawing/2014/main" id="{29BFEDE7-0AEB-7E44-BDEF-6368DBE2F946}"/>
              </a:ext>
            </a:extLst>
          </p:cNvPr>
          <p:cNvSpPr>
            <a:spLocks noChangeShapeType="1"/>
          </p:cNvSpPr>
          <p:nvPr/>
        </p:nvSpPr>
        <p:spPr bwMode="auto">
          <a:xfrm rot="467865">
            <a:off x="3282950" y="2314575"/>
            <a:ext cx="250825"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2" name="Line 89">
            <a:extLst>
              <a:ext uri="{FF2B5EF4-FFF2-40B4-BE49-F238E27FC236}">
                <a16:creationId xmlns:a16="http://schemas.microsoft.com/office/drawing/2014/main" id="{1EFB41E6-B4DF-D149-8657-D1C0B240E2F4}"/>
              </a:ext>
            </a:extLst>
          </p:cNvPr>
          <p:cNvSpPr>
            <a:spLocks noChangeShapeType="1"/>
          </p:cNvSpPr>
          <p:nvPr/>
        </p:nvSpPr>
        <p:spPr bwMode="auto">
          <a:xfrm rot="467865" flipH="1">
            <a:off x="3436938" y="1898650"/>
            <a:ext cx="101600" cy="16668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0463" name="Text Box 90">
            <a:extLst>
              <a:ext uri="{FF2B5EF4-FFF2-40B4-BE49-F238E27FC236}">
                <a16:creationId xmlns:a16="http://schemas.microsoft.com/office/drawing/2014/main" id="{9E24D7CA-07F7-E14C-B548-D8E47370ACE2}"/>
              </a:ext>
            </a:extLst>
          </p:cNvPr>
          <p:cNvSpPr txBox="1">
            <a:spLocks noChangeArrowheads="1"/>
          </p:cNvSpPr>
          <p:nvPr/>
        </p:nvSpPr>
        <p:spPr bwMode="auto">
          <a:xfrm>
            <a:off x="1428750" y="3910013"/>
            <a:ext cx="260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t>Non-central Collisions</a:t>
            </a:r>
            <a:endParaRPr lang="en-US" altLang="zh-CN" sz="2000" b="1">
              <a:solidFill>
                <a:srgbClr val="FF0000"/>
              </a:solidFill>
              <a:latin typeface="Trebuchet MS" panose="020B0703020202090204" pitchFamily="34" charset="0"/>
            </a:endParaRPr>
          </a:p>
        </p:txBody>
      </p:sp>
      <p:sp>
        <p:nvSpPr>
          <p:cNvPr id="60464" name="Text Box 91">
            <a:extLst>
              <a:ext uri="{FF2B5EF4-FFF2-40B4-BE49-F238E27FC236}">
                <a16:creationId xmlns:a16="http://schemas.microsoft.com/office/drawing/2014/main" id="{133FF90B-1B56-1545-8EFB-E73A6E9DE9C8}"/>
              </a:ext>
            </a:extLst>
          </p:cNvPr>
          <p:cNvSpPr txBox="1">
            <a:spLocks noChangeArrowheads="1"/>
          </p:cNvSpPr>
          <p:nvPr/>
        </p:nvSpPr>
        <p:spPr bwMode="auto">
          <a:xfrm>
            <a:off x="4322763" y="7327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en-US" altLang="zh-CN" sz="2000">
              <a:latin typeface="Times New Roman" panose="02020603050405020304" pitchFamily="18" charset="0"/>
            </a:endParaRPr>
          </a:p>
        </p:txBody>
      </p:sp>
      <p:sp>
        <p:nvSpPr>
          <p:cNvPr id="60465" name="Text Box 92">
            <a:extLst>
              <a:ext uri="{FF2B5EF4-FFF2-40B4-BE49-F238E27FC236}">
                <a16:creationId xmlns:a16="http://schemas.microsoft.com/office/drawing/2014/main" id="{BA8023D9-FEBD-3246-8D9C-86B99C855A6F}"/>
              </a:ext>
            </a:extLst>
          </p:cNvPr>
          <p:cNvSpPr txBox="1">
            <a:spLocks noChangeArrowheads="1"/>
          </p:cNvSpPr>
          <p:nvPr/>
        </p:nvSpPr>
        <p:spPr bwMode="auto">
          <a:xfrm>
            <a:off x="457200" y="5029200"/>
            <a:ext cx="8077200" cy="12906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371600" indent="-457200">
              <a:spcBef>
                <a:spcPct val="20000"/>
              </a:spcBef>
              <a:buChar char="•"/>
              <a:defRPr sz="2800">
                <a:solidFill>
                  <a:schemeClr val="tx1"/>
                </a:solidFill>
                <a:latin typeface="Arial" panose="020B0604020202020204" pitchFamily="34" charset="0"/>
                <a:ea typeface="宋体" panose="02010600030101010101" pitchFamily="2" charset="-122"/>
              </a:defRPr>
            </a:lvl3pPr>
            <a:lvl4pPr marL="1828800" indent="-457200">
              <a:spcBef>
                <a:spcPct val="20000"/>
              </a:spcBef>
              <a:buChar char="•"/>
              <a:defRPr sz="2800">
                <a:solidFill>
                  <a:schemeClr val="tx1"/>
                </a:solidFill>
                <a:latin typeface="Arial" panose="020B0604020202020204" pitchFamily="34" charset="0"/>
                <a:ea typeface="宋体" panose="02010600030101010101" pitchFamily="2" charset="-122"/>
              </a:defRPr>
            </a:lvl4pPr>
            <a:lvl5pPr marL="2286000" indent="-457200">
              <a:spcBef>
                <a:spcPct val="20000"/>
              </a:spcBef>
              <a:buChar char="•"/>
              <a:defRPr sz="2800">
                <a:solidFill>
                  <a:schemeClr val="tx1"/>
                </a:solidFill>
                <a:latin typeface="Arial" panose="020B0604020202020204" pitchFamily="34" charset="0"/>
                <a:ea typeface="宋体" panose="02010600030101010101" pitchFamily="2" charset="-122"/>
              </a:defRPr>
            </a:lvl5pPr>
            <a:lvl6pPr marL="27432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32004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6576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4114800" indent="-4572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t>Number of participants:</a:t>
            </a:r>
            <a:r>
              <a:rPr lang="en-US" altLang="zh-CN" sz="1800">
                <a:solidFill>
                  <a:srgbClr val="D60093"/>
                </a:solidFill>
              </a:rPr>
              <a:t> </a:t>
            </a:r>
            <a:r>
              <a:rPr lang="en-US" altLang="zh-CN" sz="1800"/>
              <a:t>number of incoming nucleons in the overlap region</a:t>
            </a:r>
            <a:endParaRPr lang="en-US" altLang="zh-CN" sz="1800">
              <a:solidFill>
                <a:srgbClr val="0000FF"/>
              </a:solidFill>
            </a:endParaRPr>
          </a:p>
          <a:p>
            <a:pPr eaLnBrk="1" hangingPunct="1">
              <a:spcBef>
                <a:spcPct val="0"/>
              </a:spcBef>
              <a:buFontTx/>
              <a:buNone/>
            </a:pPr>
            <a:r>
              <a:rPr lang="en-US" altLang="zh-CN" sz="1800" b="1"/>
              <a:t>Number of binary collisions:</a:t>
            </a:r>
            <a:r>
              <a:rPr lang="en-US" altLang="zh-CN" sz="1800">
                <a:solidFill>
                  <a:srgbClr val="0000FF"/>
                </a:solidFill>
              </a:rPr>
              <a:t> </a:t>
            </a:r>
            <a:r>
              <a:rPr lang="en-US" altLang="zh-CN" sz="1800"/>
              <a:t>number of inelastic nucleon-nucleon collisions</a:t>
            </a:r>
            <a:endParaRPr lang="en-US" altLang="zh-CN" sz="1800">
              <a:solidFill>
                <a:srgbClr val="0000FF"/>
              </a:solidFill>
            </a:endParaRPr>
          </a:p>
          <a:p>
            <a:pPr eaLnBrk="1" hangingPunct="1">
              <a:spcBef>
                <a:spcPct val="0"/>
              </a:spcBef>
              <a:buFontTx/>
              <a:buNone/>
            </a:pPr>
            <a:r>
              <a:rPr lang="en-US" altLang="zh-CN" sz="1800"/>
              <a:t>Charged particle multiplicity </a:t>
            </a:r>
            <a:r>
              <a:rPr lang="en-US" altLang="zh-CN" sz="1800">
                <a:sym typeface="Wingdings" pitchFamily="2" charset="2"/>
              </a:rPr>
              <a:t> </a:t>
            </a:r>
            <a:r>
              <a:rPr lang="en-US" altLang="zh-CN" sz="2400">
                <a:solidFill>
                  <a:srgbClr val="CC0000"/>
                </a:solidFill>
                <a:sym typeface="Symbol" pitchFamily="2" charset="2"/>
              </a:rPr>
              <a:t></a:t>
            </a:r>
            <a:r>
              <a:rPr lang="en-US" altLang="zh-CN" sz="1800">
                <a:sym typeface="Symbol" pitchFamily="2" charset="2"/>
              </a:rPr>
              <a:t> </a:t>
            </a:r>
            <a:r>
              <a:rPr lang="en-US" altLang="zh-CN" sz="1800">
                <a:sym typeface="Wingdings" pitchFamily="2" charset="2"/>
              </a:rPr>
              <a:t>collision centrality</a:t>
            </a:r>
          </a:p>
          <a:p>
            <a:pPr eaLnBrk="1" hangingPunct="1">
              <a:spcBef>
                <a:spcPct val="0"/>
              </a:spcBef>
              <a:buFontTx/>
              <a:buNone/>
            </a:pPr>
            <a:r>
              <a:rPr lang="en-US" altLang="zh-CN" sz="1800">
                <a:sym typeface="Wingdings" pitchFamily="2" charset="2"/>
              </a:rPr>
              <a:t>Reaction plane:   x-z plane</a:t>
            </a:r>
            <a:endParaRPr lang="en-US" altLang="zh-CN" sz="1800">
              <a:solidFill>
                <a:srgbClr val="D60093"/>
              </a:solidFill>
            </a:endParaRPr>
          </a:p>
        </p:txBody>
      </p:sp>
      <p:grpSp>
        <p:nvGrpSpPr>
          <p:cNvPr id="60466" name="Group 93">
            <a:extLst>
              <a:ext uri="{FF2B5EF4-FFF2-40B4-BE49-F238E27FC236}">
                <a16:creationId xmlns:a16="http://schemas.microsoft.com/office/drawing/2014/main" id="{07E61565-DA4B-584C-B13B-FD92A8E74F26}"/>
              </a:ext>
            </a:extLst>
          </p:cNvPr>
          <p:cNvGrpSpPr>
            <a:grpSpLocks/>
          </p:cNvGrpSpPr>
          <p:nvPr/>
        </p:nvGrpSpPr>
        <p:grpSpPr bwMode="auto">
          <a:xfrm>
            <a:off x="4343400" y="1219200"/>
            <a:ext cx="4140200" cy="3581400"/>
            <a:chOff x="2736" y="768"/>
            <a:chExt cx="2608" cy="2256"/>
          </a:xfrm>
        </p:grpSpPr>
        <p:pic>
          <p:nvPicPr>
            <p:cNvPr id="60469" name="Picture 94" descr="Multiplicity">
              <a:extLst>
                <a:ext uri="{FF2B5EF4-FFF2-40B4-BE49-F238E27FC236}">
                  <a16:creationId xmlns:a16="http://schemas.microsoft.com/office/drawing/2014/main" id="{C335385D-0BF4-3E4B-A512-C9734300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9" t="9035" r="8600" b="-853"/>
            <a:stretch>
              <a:fillRect/>
            </a:stretch>
          </p:blipFill>
          <p:spPr bwMode="auto">
            <a:xfrm>
              <a:off x="2736" y="900"/>
              <a:ext cx="2608"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0" name="Text Box 95">
              <a:extLst>
                <a:ext uri="{FF2B5EF4-FFF2-40B4-BE49-F238E27FC236}">
                  <a16:creationId xmlns:a16="http://schemas.microsoft.com/office/drawing/2014/main" id="{2AEC194C-6018-DB42-9993-1986397E35E8}"/>
                </a:ext>
              </a:extLst>
            </p:cNvPr>
            <p:cNvSpPr txBox="1">
              <a:spLocks noChangeArrowheads="1"/>
            </p:cNvSpPr>
            <p:nvPr/>
          </p:nvSpPr>
          <p:spPr bwMode="auto">
            <a:xfrm>
              <a:off x="3792" y="816"/>
              <a:ext cx="1464" cy="198"/>
            </a:xfrm>
            <a:prstGeom prst="rect">
              <a:avLst/>
            </a:prstGeom>
            <a:solidFill>
              <a:schemeClr val="bg1"/>
            </a:solidFill>
            <a:ln w="9525">
              <a:solidFill>
                <a:srgbClr val="6B2800"/>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400">
                  <a:sym typeface="Symbol" pitchFamily="2" charset="2"/>
                </a:rPr>
                <a:t>  Au + Au   s</a:t>
              </a:r>
              <a:r>
                <a:rPr lang="en-US" altLang="zh-CN" sz="1400" baseline="-25000">
                  <a:sym typeface="Symbol" pitchFamily="2" charset="2"/>
                </a:rPr>
                <a:t>NN </a:t>
              </a:r>
              <a:r>
                <a:rPr lang="en-US" altLang="zh-CN" sz="1400">
                  <a:sym typeface="Symbol" pitchFamily="2" charset="2"/>
                </a:rPr>
                <a:t>= 200 GeV</a:t>
              </a:r>
              <a:endParaRPr lang="en-US" altLang="zh-CN" sz="1400" b="1">
                <a:solidFill>
                  <a:srgbClr val="FF0000"/>
                </a:solidFill>
                <a:latin typeface="Trebuchet MS" panose="020B0703020202090204" pitchFamily="34" charset="0"/>
              </a:endParaRPr>
            </a:p>
          </p:txBody>
        </p:sp>
        <p:pic>
          <p:nvPicPr>
            <p:cNvPr id="60471" name="Picture 96" descr="starimage">
              <a:extLst>
                <a:ext uri="{FF2B5EF4-FFF2-40B4-BE49-F238E27FC236}">
                  <a16:creationId xmlns:a16="http://schemas.microsoft.com/office/drawing/2014/main" id="{8A6F4BCE-F258-9644-8192-43CE03CC9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t="16992" r="13333" b="15044"/>
            <a:stretch>
              <a:fillRect/>
            </a:stretch>
          </p:blipFill>
          <p:spPr bwMode="auto">
            <a:xfrm>
              <a:off x="3317" y="768"/>
              <a:ext cx="52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585" name="Oval 97">
              <a:extLst>
                <a:ext uri="{FF2B5EF4-FFF2-40B4-BE49-F238E27FC236}">
                  <a16:creationId xmlns:a16="http://schemas.microsoft.com/office/drawing/2014/main" id="{46C3CA34-160F-4646-8838-2EB76BFB8E9D}"/>
                </a:ext>
              </a:extLst>
            </p:cNvPr>
            <p:cNvSpPr>
              <a:spLocks noChangeArrowheads="1"/>
            </p:cNvSpPr>
            <p:nvPr/>
          </p:nvSpPr>
          <p:spPr bwMode="auto">
            <a:xfrm>
              <a:off x="4896" y="2736"/>
              <a:ext cx="288" cy="288"/>
            </a:xfrm>
            <a:prstGeom prst="ellipse">
              <a:avLst/>
            </a:prstGeom>
            <a:gradFill rotWithShape="0">
              <a:gsLst>
                <a:gs pos="0">
                  <a:schemeClr val="accent1"/>
                </a:gs>
                <a:gs pos="100000">
                  <a:schemeClr val="accent1">
                    <a:gamma/>
                    <a:shade val="46275"/>
                    <a:invGamma/>
                    <a:alpha val="8000"/>
                  </a:schemeClr>
                </a:gs>
              </a:gsLst>
              <a:path path="shape">
                <a:fillToRect l="50000" t="50000" r="50000" b="50000"/>
              </a:path>
            </a:gradFill>
            <a:ln w="9525">
              <a:solidFill>
                <a:srgbClr val="339933"/>
              </a:solidFill>
              <a:round/>
              <a:headEnd/>
              <a:tailEnd/>
            </a:ln>
            <a:effectLst/>
          </p:spPr>
          <p:txBody>
            <a:bodyPr wrap="none" anchor="ctr"/>
            <a:lstStyle/>
            <a:p>
              <a:pPr eaLnBrk="1" hangingPunct="1">
                <a:spcBef>
                  <a:spcPct val="20000"/>
                </a:spcBef>
                <a:buFontTx/>
                <a:buChar char="•"/>
                <a:defRPr/>
              </a:pPr>
              <a:endParaRPr lang="en-US">
                <a:latin typeface="Arial" charset="0"/>
                <a:ea typeface="宋体" charset="0"/>
              </a:endParaRPr>
            </a:p>
          </p:txBody>
        </p:sp>
        <p:sp>
          <p:nvSpPr>
            <p:cNvPr id="60473" name="Oval 98">
              <a:extLst>
                <a:ext uri="{FF2B5EF4-FFF2-40B4-BE49-F238E27FC236}">
                  <a16:creationId xmlns:a16="http://schemas.microsoft.com/office/drawing/2014/main" id="{FBCE1C3B-92C4-CD44-AA9F-BA108760A5E5}"/>
                </a:ext>
              </a:extLst>
            </p:cNvPr>
            <p:cNvSpPr>
              <a:spLocks noChangeArrowheads="1"/>
            </p:cNvSpPr>
            <p:nvPr/>
          </p:nvSpPr>
          <p:spPr bwMode="auto">
            <a:xfrm>
              <a:off x="4944" y="2736"/>
              <a:ext cx="288" cy="288"/>
            </a:xfrm>
            <a:prstGeom prst="ellipse">
              <a:avLst/>
            </a:prstGeom>
            <a:gradFill rotWithShape="0">
              <a:gsLst>
                <a:gs pos="0">
                  <a:srgbClr val="FFFBC0"/>
                </a:gs>
                <a:gs pos="100000">
                  <a:srgbClr val="E0DCA9">
                    <a:alpha val="0"/>
                  </a:srgbClr>
                </a:gs>
              </a:gsLst>
              <a:path path="shape">
                <a:fillToRect l="50000" t="50000" r="50000" b="50000"/>
              </a:path>
            </a:gradFill>
            <a:ln w="317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19587" name="Oval 99">
              <a:extLst>
                <a:ext uri="{FF2B5EF4-FFF2-40B4-BE49-F238E27FC236}">
                  <a16:creationId xmlns:a16="http://schemas.microsoft.com/office/drawing/2014/main" id="{B408BE9C-899E-904D-9234-9864B2787581}"/>
                </a:ext>
              </a:extLst>
            </p:cNvPr>
            <p:cNvSpPr>
              <a:spLocks noChangeArrowheads="1"/>
            </p:cNvSpPr>
            <p:nvPr/>
          </p:nvSpPr>
          <p:spPr bwMode="auto">
            <a:xfrm>
              <a:off x="3024" y="2736"/>
              <a:ext cx="288" cy="288"/>
            </a:xfrm>
            <a:prstGeom prst="ellipse">
              <a:avLst/>
            </a:prstGeom>
            <a:gradFill rotWithShape="0">
              <a:gsLst>
                <a:gs pos="0">
                  <a:schemeClr val="accent1"/>
                </a:gs>
                <a:gs pos="100000">
                  <a:schemeClr val="accent1">
                    <a:gamma/>
                    <a:shade val="46275"/>
                    <a:invGamma/>
                    <a:alpha val="8000"/>
                  </a:schemeClr>
                </a:gs>
              </a:gsLst>
              <a:path path="shape">
                <a:fillToRect l="50000" t="50000" r="50000" b="50000"/>
              </a:path>
            </a:gradFill>
            <a:ln w="9525">
              <a:solidFill>
                <a:srgbClr val="339933"/>
              </a:solidFill>
              <a:round/>
              <a:headEnd/>
              <a:tailEnd/>
            </a:ln>
            <a:effectLst/>
          </p:spPr>
          <p:txBody>
            <a:bodyPr wrap="none" anchor="ctr"/>
            <a:lstStyle/>
            <a:p>
              <a:pPr eaLnBrk="1" hangingPunct="1">
                <a:spcBef>
                  <a:spcPct val="20000"/>
                </a:spcBef>
                <a:buFontTx/>
                <a:buChar char="•"/>
                <a:defRPr/>
              </a:pPr>
              <a:endParaRPr lang="en-US">
                <a:latin typeface="Arial" charset="0"/>
                <a:ea typeface="宋体" charset="0"/>
              </a:endParaRPr>
            </a:p>
          </p:txBody>
        </p:sp>
        <p:sp>
          <p:nvSpPr>
            <p:cNvPr id="60475" name="Oval 100">
              <a:extLst>
                <a:ext uri="{FF2B5EF4-FFF2-40B4-BE49-F238E27FC236}">
                  <a16:creationId xmlns:a16="http://schemas.microsoft.com/office/drawing/2014/main" id="{6DD3D33A-3141-9340-8B2F-2464FC9BB0AD}"/>
                </a:ext>
              </a:extLst>
            </p:cNvPr>
            <p:cNvSpPr>
              <a:spLocks noChangeArrowheads="1"/>
            </p:cNvSpPr>
            <p:nvPr/>
          </p:nvSpPr>
          <p:spPr bwMode="auto">
            <a:xfrm>
              <a:off x="3168" y="2736"/>
              <a:ext cx="288" cy="288"/>
            </a:xfrm>
            <a:prstGeom prst="ellipse">
              <a:avLst/>
            </a:prstGeom>
            <a:gradFill rotWithShape="0">
              <a:gsLst>
                <a:gs pos="0">
                  <a:srgbClr val="FFFBC0"/>
                </a:gs>
                <a:gs pos="100000">
                  <a:srgbClr val="E0DCA9">
                    <a:alpha val="0"/>
                  </a:srgbClr>
                </a:gs>
              </a:gsLst>
              <a:path path="shape">
                <a:fillToRect l="50000" t="50000" r="50000" b="50000"/>
              </a:path>
            </a:gradFill>
            <a:ln w="317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60467" name="Rectangle 101">
            <a:extLst>
              <a:ext uri="{FF2B5EF4-FFF2-40B4-BE49-F238E27FC236}">
                <a16:creationId xmlns:a16="http://schemas.microsoft.com/office/drawing/2014/main" id="{E1E7943A-D8D1-754F-BEF4-9A9798E2339D}"/>
              </a:ext>
            </a:extLst>
          </p:cNvPr>
          <p:cNvSpPr>
            <a:spLocks noChangeArrowheads="1"/>
          </p:cNvSpPr>
          <p:nvPr/>
        </p:nvSpPr>
        <p:spPr bwMode="auto">
          <a:xfrm rot="-2948397">
            <a:off x="186532" y="4004468"/>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i="1"/>
              <a:t>beam</a:t>
            </a:r>
            <a:endParaRPr lang="en-US" altLang="zh-CN" sz="1800"/>
          </a:p>
        </p:txBody>
      </p:sp>
      <p:sp>
        <p:nvSpPr>
          <p:cNvPr id="60468" name="Line 102">
            <a:extLst>
              <a:ext uri="{FF2B5EF4-FFF2-40B4-BE49-F238E27FC236}">
                <a16:creationId xmlns:a16="http://schemas.microsoft.com/office/drawing/2014/main" id="{7C107D19-84DB-BE43-B670-9643037F6B4B}"/>
              </a:ext>
            </a:extLst>
          </p:cNvPr>
          <p:cNvSpPr>
            <a:spLocks noChangeShapeType="1"/>
          </p:cNvSpPr>
          <p:nvPr/>
        </p:nvSpPr>
        <p:spPr bwMode="auto">
          <a:xfrm>
            <a:off x="609600" y="10668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CB0713B-3D6F-8F40-B0CA-CA63BFFFD73C}"/>
              </a:ext>
            </a:extLst>
          </p:cNvPr>
          <p:cNvSpPr>
            <a:spLocks noGrp="1" noChangeArrowheads="1"/>
          </p:cNvSpPr>
          <p:nvPr>
            <p:ph type="title"/>
          </p:nvPr>
        </p:nvSpPr>
        <p:spPr>
          <a:xfrm>
            <a:off x="457200" y="274638"/>
            <a:ext cx="8229600" cy="490537"/>
          </a:xfrm>
        </p:spPr>
        <p:txBody>
          <a:bodyPr/>
          <a:lstStyle/>
          <a:p>
            <a:pPr eaLnBrk="1" hangingPunct="1"/>
            <a:r>
              <a:rPr lang="en-US" altLang="zh-CN" sz="4800">
                <a:solidFill>
                  <a:srgbClr val="CC0000"/>
                </a:solidFill>
              </a:rPr>
              <a:t> </a:t>
            </a:r>
            <a:endParaRPr lang="en-US" altLang="zh-CN" sz="3600">
              <a:solidFill>
                <a:srgbClr val="CC0000"/>
              </a:solidFill>
            </a:endParaRPr>
          </a:p>
        </p:txBody>
      </p:sp>
      <p:grpSp>
        <p:nvGrpSpPr>
          <p:cNvPr id="37890" name="Group 3">
            <a:extLst>
              <a:ext uri="{FF2B5EF4-FFF2-40B4-BE49-F238E27FC236}">
                <a16:creationId xmlns:a16="http://schemas.microsoft.com/office/drawing/2014/main" id="{A660E969-AFB9-F64C-8FF1-B9BFF39FFE6A}"/>
              </a:ext>
            </a:extLst>
          </p:cNvPr>
          <p:cNvGrpSpPr>
            <a:grpSpLocks/>
          </p:cNvGrpSpPr>
          <p:nvPr/>
        </p:nvGrpSpPr>
        <p:grpSpPr bwMode="auto">
          <a:xfrm>
            <a:off x="250825" y="1628775"/>
            <a:ext cx="3816350" cy="4759325"/>
            <a:chOff x="748" y="886"/>
            <a:chExt cx="2404" cy="2998"/>
          </a:xfrm>
        </p:grpSpPr>
        <p:grpSp>
          <p:nvGrpSpPr>
            <p:cNvPr id="37894" name="Group 4">
              <a:extLst>
                <a:ext uri="{FF2B5EF4-FFF2-40B4-BE49-F238E27FC236}">
                  <a16:creationId xmlns:a16="http://schemas.microsoft.com/office/drawing/2014/main" id="{78408833-17BD-E041-BD9A-FD43A3F64D74}"/>
                </a:ext>
              </a:extLst>
            </p:cNvPr>
            <p:cNvGrpSpPr>
              <a:grpSpLocks/>
            </p:cNvGrpSpPr>
            <p:nvPr/>
          </p:nvGrpSpPr>
          <p:grpSpPr bwMode="auto">
            <a:xfrm>
              <a:off x="1073" y="2408"/>
              <a:ext cx="1292" cy="976"/>
              <a:chOff x="982" y="2589"/>
              <a:chExt cx="1292" cy="976"/>
            </a:xfrm>
          </p:grpSpPr>
          <p:sp>
            <p:nvSpPr>
              <p:cNvPr id="37913" name="Line 5">
                <a:extLst>
                  <a:ext uri="{FF2B5EF4-FFF2-40B4-BE49-F238E27FC236}">
                    <a16:creationId xmlns:a16="http://schemas.microsoft.com/office/drawing/2014/main" id="{A00EA26E-ED60-564B-8ADA-1D1BF3E9F9C6}"/>
                  </a:ext>
                </a:extLst>
              </p:cNvPr>
              <p:cNvSpPr>
                <a:spLocks noChangeShapeType="1"/>
              </p:cNvSpPr>
              <p:nvPr/>
            </p:nvSpPr>
            <p:spPr bwMode="auto">
              <a:xfrm flipV="1">
                <a:off x="982" y="2589"/>
                <a:ext cx="491" cy="93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914" name="Line 6">
                <a:extLst>
                  <a:ext uri="{FF2B5EF4-FFF2-40B4-BE49-F238E27FC236}">
                    <a16:creationId xmlns:a16="http://schemas.microsoft.com/office/drawing/2014/main" id="{DE931535-9F46-0544-A64F-63C84DFFBCBE}"/>
                  </a:ext>
                </a:extLst>
              </p:cNvPr>
              <p:cNvSpPr>
                <a:spLocks noChangeShapeType="1"/>
              </p:cNvSpPr>
              <p:nvPr/>
            </p:nvSpPr>
            <p:spPr bwMode="auto">
              <a:xfrm flipV="1">
                <a:off x="1027" y="2914"/>
                <a:ext cx="1247" cy="651"/>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37895" name="Group 7">
              <a:extLst>
                <a:ext uri="{FF2B5EF4-FFF2-40B4-BE49-F238E27FC236}">
                  <a16:creationId xmlns:a16="http://schemas.microsoft.com/office/drawing/2014/main" id="{9CED023D-F9DB-AD4C-A8F4-3419941A56CD}"/>
                </a:ext>
              </a:extLst>
            </p:cNvPr>
            <p:cNvGrpSpPr>
              <a:grpSpLocks/>
            </p:cNvGrpSpPr>
            <p:nvPr/>
          </p:nvGrpSpPr>
          <p:grpSpPr bwMode="auto">
            <a:xfrm>
              <a:off x="2098" y="1618"/>
              <a:ext cx="890" cy="883"/>
              <a:chOff x="2007" y="1799"/>
              <a:chExt cx="890" cy="883"/>
            </a:xfrm>
          </p:grpSpPr>
          <p:sp>
            <p:nvSpPr>
              <p:cNvPr id="37911" name="Line 8">
                <a:extLst>
                  <a:ext uri="{FF2B5EF4-FFF2-40B4-BE49-F238E27FC236}">
                    <a16:creationId xmlns:a16="http://schemas.microsoft.com/office/drawing/2014/main" id="{58758F57-B8A5-BB41-82BD-CF20853E7EDB}"/>
                  </a:ext>
                </a:extLst>
              </p:cNvPr>
              <p:cNvSpPr>
                <a:spLocks noChangeShapeType="1"/>
              </p:cNvSpPr>
              <p:nvPr/>
            </p:nvSpPr>
            <p:spPr bwMode="auto">
              <a:xfrm flipV="1">
                <a:off x="2007" y="1799"/>
                <a:ext cx="489" cy="79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912" name="Line 9">
                <a:extLst>
                  <a:ext uri="{FF2B5EF4-FFF2-40B4-BE49-F238E27FC236}">
                    <a16:creationId xmlns:a16="http://schemas.microsoft.com/office/drawing/2014/main" id="{992EE22B-E0CF-9044-9424-637221F1D737}"/>
                  </a:ext>
                </a:extLst>
              </p:cNvPr>
              <p:cNvSpPr>
                <a:spLocks noChangeShapeType="1"/>
              </p:cNvSpPr>
              <p:nvPr/>
            </p:nvSpPr>
            <p:spPr bwMode="auto">
              <a:xfrm flipV="1">
                <a:off x="2096" y="2124"/>
                <a:ext cx="801" cy="558"/>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37896" name="Text Box 10">
              <a:extLst>
                <a:ext uri="{FF2B5EF4-FFF2-40B4-BE49-F238E27FC236}">
                  <a16:creationId xmlns:a16="http://schemas.microsoft.com/office/drawing/2014/main" id="{CEE4C314-CCED-4C4B-AD51-18A1AF23526C}"/>
                </a:ext>
              </a:extLst>
            </p:cNvPr>
            <p:cNvSpPr txBox="1">
              <a:spLocks noChangeArrowheads="1"/>
            </p:cNvSpPr>
            <p:nvPr/>
          </p:nvSpPr>
          <p:spPr bwMode="auto">
            <a:xfrm>
              <a:off x="806" y="1299"/>
              <a:ext cx="1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a:solidFill>
                    <a:srgbClr val="000000"/>
                  </a:solidFill>
                  <a:latin typeface="Times New Roman" panose="02020603050405020304" pitchFamily="18" charset="0"/>
                </a:rPr>
                <a:t>-</a:t>
              </a:r>
            </a:p>
          </p:txBody>
        </p:sp>
        <p:grpSp>
          <p:nvGrpSpPr>
            <p:cNvPr id="37897" name="Group 11">
              <a:extLst>
                <a:ext uri="{FF2B5EF4-FFF2-40B4-BE49-F238E27FC236}">
                  <a16:creationId xmlns:a16="http://schemas.microsoft.com/office/drawing/2014/main" id="{A6994900-6A42-524F-B158-F27C11BB0280}"/>
                </a:ext>
              </a:extLst>
            </p:cNvPr>
            <p:cNvGrpSpPr>
              <a:grpSpLocks/>
            </p:cNvGrpSpPr>
            <p:nvPr/>
          </p:nvGrpSpPr>
          <p:grpSpPr bwMode="auto">
            <a:xfrm>
              <a:off x="806" y="3152"/>
              <a:ext cx="535" cy="732"/>
              <a:chOff x="715" y="3333"/>
              <a:chExt cx="535" cy="732"/>
            </a:xfrm>
          </p:grpSpPr>
          <p:sp>
            <p:nvSpPr>
              <p:cNvPr id="37909" name="Rectangle 12">
                <a:extLst>
                  <a:ext uri="{FF2B5EF4-FFF2-40B4-BE49-F238E27FC236}">
                    <a16:creationId xmlns:a16="http://schemas.microsoft.com/office/drawing/2014/main" id="{02329732-CD5D-C54E-B247-AEDFE04ACC06}"/>
                  </a:ext>
                </a:extLst>
              </p:cNvPr>
              <p:cNvSpPr>
                <a:spLocks noChangeArrowheads="1"/>
              </p:cNvSpPr>
              <p:nvPr/>
            </p:nvSpPr>
            <p:spPr bwMode="auto">
              <a:xfrm>
                <a:off x="715" y="3333"/>
                <a:ext cx="535" cy="557"/>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contourClr>
                  <a:srgbClr val="00CC99"/>
                </a:contourClr>
              </a:sp3d>
            </p:spPr>
            <p:txBody>
              <a:bodyPr wrap="none" anchor="ctr">
                <a:flatTx/>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10" name="Text Box 13">
                <a:extLst>
                  <a:ext uri="{FF2B5EF4-FFF2-40B4-BE49-F238E27FC236}">
                    <a16:creationId xmlns:a16="http://schemas.microsoft.com/office/drawing/2014/main" id="{3CC98047-2940-D648-8FF9-A225E48FC031}"/>
                  </a:ext>
                </a:extLst>
              </p:cNvPr>
              <p:cNvSpPr txBox="1">
                <a:spLocks noChangeArrowheads="1"/>
              </p:cNvSpPr>
              <p:nvPr/>
            </p:nvSpPr>
            <p:spPr bwMode="auto">
              <a:xfrm>
                <a:off x="793" y="3873"/>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matter</a:t>
                </a:r>
              </a:p>
            </p:txBody>
          </p:sp>
        </p:grpSp>
        <p:grpSp>
          <p:nvGrpSpPr>
            <p:cNvPr id="37898" name="Group 14">
              <a:extLst>
                <a:ext uri="{FF2B5EF4-FFF2-40B4-BE49-F238E27FC236}">
                  <a16:creationId xmlns:a16="http://schemas.microsoft.com/office/drawing/2014/main" id="{134F98FA-9E1B-6E46-9742-EE2472BF3CC9}"/>
                </a:ext>
              </a:extLst>
            </p:cNvPr>
            <p:cNvGrpSpPr>
              <a:grpSpLocks/>
            </p:cNvGrpSpPr>
            <p:nvPr/>
          </p:nvGrpSpPr>
          <p:grpSpPr bwMode="auto">
            <a:xfrm>
              <a:off x="1653" y="2032"/>
              <a:ext cx="934" cy="655"/>
              <a:chOff x="1653" y="2032"/>
              <a:chExt cx="934" cy="655"/>
            </a:xfrm>
          </p:grpSpPr>
          <p:sp>
            <p:nvSpPr>
              <p:cNvPr id="37904" name="Oval 15">
                <a:extLst>
                  <a:ext uri="{FF2B5EF4-FFF2-40B4-BE49-F238E27FC236}">
                    <a16:creationId xmlns:a16="http://schemas.microsoft.com/office/drawing/2014/main" id="{6F2EC81D-0E10-0340-92EF-8D75ECABE7C5}"/>
                  </a:ext>
                </a:extLst>
              </p:cNvPr>
              <p:cNvSpPr>
                <a:spLocks noChangeArrowheads="1"/>
              </p:cNvSpPr>
              <p:nvPr/>
            </p:nvSpPr>
            <p:spPr bwMode="auto">
              <a:xfrm>
                <a:off x="1875" y="2222"/>
                <a:ext cx="45" cy="47"/>
              </a:xfrm>
              <a:prstGeom prst="ellipse">
                <a:avLst/>
              </a:prstGeom>
              <a:solidFill>
                <a:srgbClr val="00FF00"/>
              </a:solidFill>
              <a:ln w="9525">
                <a:solidFill>
                  <a:srgbClr val="00FF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37905" name="Group 16">
                <a:extLst>
                  <a:ext uri="{FF2B5EF4-FFF2-40B4-BE49-F238E27FC236}">
                    <a16:creationId xmlns:a16="http://schemas.microsoft.com/office/drawing/2014/main" id="{D67000DE-82BD-C24D-8D1F-E49341DB8D0C}"/>
                  </a:ext>
                </a:extLst>
              </p:cNvPr>
              <p:cNvGrpSpPr>
                <a:grpSpLocks/>
              </p:cNvGrpSpPr>
              <p:nvPr/>
            </p:nvGrpSpPr>
            <p:grpSpPr bwMode="auto">
              <a:xfrm>
                <a:off x="1653" y="2032"/>
                <a:ext cx="934" cy="655"/>
                <a:chOff x="1562" y="2213"/>
                <a:chExt cx="934" cy="655"/>
              </a:xfrm>
            </p:grpSpPr>
            <p:sp>
              <p:nvSpPr>
                <p:cNvPr id="37906" name="Oval 17">
                  <a:extLst>
                    <a:ext uri="{FF2B5EF4-FFF2-40B4-BE49-F238E27FC236}">
                      <a16:creationId xmlns:a16="http://schemas.microsoft.com/office/drawing/2014/main" id="{F6984026-445F-9247-A7C1-05A23CFAA09F}"/>
                    </a:ext>
                  </a:extLst>
                </p:cNvPr>
                <p:cNvSpPr>
                  <a:spLocks noChangeArrowheads="1"/>
                </p:cNvSpPr>
                <p:nvPr/>
              </p:nvSpPr>
              <p:spPr bwMode="auto">
                <a:xfrm>
                  <a:off x="1562" y="2403"/>
                  <a:ext cx="934" cy="465"/>
                </a:xfrm>
                <a:prstGeom prst="ellipse">
                  <a:avLst/>
                </a:prstGeom>
                <a:noFill/>
                <a:ln w="28575">
                  <a:solidFill>
                    <a:srgbClr val="00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07" name="Oval 18">
                  <a:extLst>
                    <a:ext uri="{FF2B5EF4-FFF2-40B4-BE49-F238E27FC236}">
                      <a16:creationId xmlns:a16="http://schemas.microsoft.com/office/drawing/2014/main" id="{0D4B3314-A198-744E-A74F-371E87B4EA11}"/>
                    </a:ext>
                  </a:extLst>
                </p:cNvPr>
                <p:cNvSpPr>
                  <a:spLocks noChangeArrowheads="1"/>
                </p:cNvSpPr>
                <p:nvPr/>
              </p:nvSpPr>
              <p:spPr bwMode="auto">
                <a:xfrm>
                  <a:off x="2007" y="2589"/>
                  <a:ext cx="89" cy="9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7908" name="Text Box 19">
                  <a:extLst>
                    <a:ext uri="{FF2B5EF4-FFF2-40B4-BE49-F238E27FC236}">
                      <a16:creationId xmlns:a16="http://schemas.microsoft.com/office/drawing/2014/main" id="{C216A951-9DCB-9A49-8601-58CD34CD90B1}"/>
                    </a:ext>
                  </a:extLst>
                </p:cNvPr>
                <p:cNvSpPr txBox="1">
                  <a:spLocks noChangeArrowheads="1"/>
                </p:cNvSpPr>
                <p:nvPr/>
              </p:nvSpPr>
              <p:spPr bwMode="auto">
                <a:xfrm>
                  <a:off x="1598" y="2213"/>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atom</a:t>
                  </a:r>
                </a:p>
              </p:txBody>
            </p:sp>
          </p:grpSp>
        </p:grpSp>
        <p:sp>
          <p:nvSpPr>
            <p:cNvPr id="37899" name="AutoShape 20">
              <a:extLst>
                <a:ext uri="{FF2B5EF4-FFF2-40B4-BE49-F238E27FC236}">
                  <a16:creationId xmlns:a16="http://schemas.microsoft.com/office/drawing/2014/main" id="{4DE2C0C8-67B5-1343-8EBC-401FA180AA85}"/>
                </a:ext>
              </a:extLst>
            </p:cNvPr>
            <p:cNvSpPr>
              <a:spLocks noChangeArrowheads="1"/>
            </p:cNvSpPr>
            <p:nvPr/>
          </p:nvSpPr>
          <p:spPr bwMode="auto">
            <a:xfrm>
              <a:off x="748" y="886"/>
              <a:ext cx="1452" cy="1011"/>
            </a:xfrm>
            <a:prstGeom prst="cloudCallout">
              <a:avLst>
                <a:gd name="adj1" fmla="val 75542"/>
                <a:gd name="adj2" fmla="val 8060"/>
              </a:avLst>
            </a:prstGeom>
            <a:solidFill>
              <a:srgbClr val="CCCCFF"/>
            </a:solidFill>
            <a:ln w="9525">
              <a:solidFill>
                <a:srgbClr val="000000"/>
              </a:solidFill>
              <a:round/>
              <a:headEnd/>
              <a:tailEnd/>
            </a:ln>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a:latin typeface="BellGothic Black" pitchFamily="34" charset="0"/>
              </a:endParaRPr>
            </a:p>
          </p:txBody>
        </p:sp>
        <p:sp>
          <p:nvSpPr>
            <p:cNvPr id="37900" name="Text Box 21">
              <a:extLst>
                <a:ext uri="{FF2B5EF4-FFF2-40B4-BE49-F238E27FC236}">
                  <a16:creationId xmlns:a16="http://schemas.microsoft.com/office/drawing/2014/main" id="{6426A05F-C21B-044C-B0E8-ABFABCC2EDAE}"/>
                </a:ext>
              </a:extLst>
            </p:cNvPr>
            <p:cNvSpPr txBox="1">
              <a:spLocks noChangeArrowheads="1"/>
            </p:cNvSpPr>
            <p:nvPr/>
          </p:nvSpPr>
          <p:spPr bwMode="auto">
            <a:xfrm>
              <a:off x="947" y="1037"/>
              <a:ext cx="1647"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000058"/>
                  </a:solidFill>
                  <a:latin typeface="BellGothic" pitchFamily="34" charset="0"/>
                  <a:ea typeface="黑体" panose="02010609060101010101" pitchFamily="49" charset="-122"/>
                </a:rPr>
                <a:t>强作用的夸克</a:t>
              </a:r>
              <a:endParaRPr kumimoji="0" lang="en-US" altLang="zh-CN" sz="2000" b="1">
                <a:solidFill>
                  <a:srgbClr val="000058"/>
                </a:solidFill>
                <a:latin typeface="BellGothic" pitchFamily="34" charset="0"/>
                <a:ea typeface="黑体" panose="02010609060101010101" pitchFamily="49" charset="-122"/>
              </a:endParaRPr>
            </a:p>
            <a:p>
              <a:pPr eaLnBrk="1" hangingPunct="1">
                <a:buFontTx/>
                <a:buNone/>
              </a:pPr>
              <a:r>
                <a:rPr kumimoji="0" lang="zh-CN" altLang="en-US" sz="2000" b="1">
                  <a:solidFill>
                    <a:srgbClr val="000058"/>
                  </a:solidFill>
                  <a:latin typeface="BellGothic" pitchFamily="34" charset="0"/>
                  <a:ea typeface="黑体" panose="02010609060101010101" pitchFamily="49" charset="-122"/>
                </a:rPr>
                <a:t>和胶子禁闭在</a:t>
              </a:r>
              <a:endParaRPr kumimoji="0" lang="en-US" altLang="zh-CN" sz="2000" b="1">
                <a:solidFill>
                  <a:srgbClr val="000058"/>
                </a:solidFill>
                <a:latin typeface="BellGothic" pitchFamily="34" charset="0"/>
                <a:ea typeface="黑体" panose="02010609060101010101" pitchFamily="49" charset="-122"/>
              </a:endParaRPr>
            </a:p>
            <a:p>
              <a:pPr eaLnBrk="1" hangingPunct="1">
                <a:buFontTx/>
                <a:buNone/>
              </a:pPr>
              <a:r>
                <a:rPr kumimoji="0" lang="zh-CN" altLang="en-US" sz="2000" b="1">
                  <a:solidFill>
                    <a:srgbClr val="000058"/>
                  </a:solidFill>
                  <a:latin typeface="BellGothic" pitchFamily="34" charset="0"/>
                  <a:ea typeface="黑体" panose="02010609060101010101" pitchFamily="49" charset="-122"/>
                </a:rPr>
                <a:t>核子内</a:t>
              </a:r>
              <a:endParaRPr kumimoji="0" lang="en-US" altLang="zh-CN" sz="2000" b="1">
                <a:solidFill>
                  <a:srgbClr val="000058"/>
                </a:solidFill>
                <a:latin typeface="BellGothic" pitchFamily="34" charset="0"/>
                <a:ea typeface="黑体" panose="02010609060101010101" pitchFamily="49" charset="-122"/>
              </a:endParaRPr>
            </a:p>
          </p:txBody>
        </p:sp>
        <p:grpSp>
          <p:nvGrpSpPr>
            <p:cNvPr id="37901" name="Group 22">
              <a:extLst>
                <a:ext uri="{FF2B5EF4-FFF2-40B4-BE49-F238E27FC236}">
                  <a16:creationId xmlns:a16="http://schemas.microsoft.com/office/drawing/2014/main" id="{D5483A2D-7DC6-7844-84E3-75A0043831AC}"/>
                </a:ext>
              </a:extLst>
            </p:cNvPr>
            <p:cNvGrpSpPr>
              <a:grpSpLocks/>
            </p:cNvGrpSpPr>
            <p:nvPr/>
          </p:nvGrpSpPr>
          <p:grpSpPr bwMode="auto">
            <a:xfrm>
              <a:off x="2651" y="1162"/>
              <a:ext cx="501" cy="726"/>
              <a:chOff x="2560" y="1343"/>
              <a:chExt cx="501" cy="726"/>
            </a:xfrm>
          </p:grpSpPr>
          <p:sp>
            <p:nvSpPr>
              <p:cNvPr id="37902" name="Text Box 23">
                <a:extLst>
                  <a:ext uri="{FF2B5EF4-FFF2-40B4-BE49-F238E27FC236}">
                    <a16:creationId xmlns:a16="http://schemas.microsoft.com/office/drawing/2014/main" id="{00A63F2E-9717-CB40-AA3B-9C609535AFDC}"/>
                  </a:ext>
                </a:extLst>
              </p:cNvPr>
              <p:cNvSpPr txBox="1">
                <a:spLocks noChangeArrowheads="1"/>
              </p:cNvSpPr>
              <p:nvPr/>
            </p:nvSpPr>
            <p:spPr bwMode="auto">
              <a:xfrm>
                <a:off x="2560" y="1343"/>
                <a:ext cx="5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solidFill>
                      <a:schemeClr val="accent2"/>
                    </a:solidFill>
                    <a:latin typeface="BellGothic Black" pitchFamily="34" charset="0"/>
                  </a:rPr>
                  <a:t>nucleus</a:t>
                </a:r>
              </a:p>
            </p:txBody>
          </p:sp>
          <p:pic>
            <p:nvPicPr>
              <p:cNvPr id="37903" name="Picture 24" descr="三页粒子">
                <a:extLst>
                  <a:ext uri="{FF2B5EF4-FFF2-40B4-BE49-F238E27FC236}">
                    <a16:creationId xmlns:a16="http://schemas.microsoft.com/office/drawing/2014/main" id="{9F804D77-374E-1447-8A2D-D8AC2CD37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 y="1536"/>
                <a:ext cx="46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7891" name="Rectangle 37">
            <a:extLst>
              <a:ext uri="{FF2B5EF4-FFF2-40B4-BE49-F238E27FC236}">
                <a16:creationId xmlns:a16="http://schemas.microsoft.com/office/drawing/2014/main" id="{E47F4BDA-9847-0E46-BFF0-0608A1D0F5AF}"/>
              </a:ext>
            </a:extLst>
          </p:cNvPr>
          <p:cNvSpPr>
            <a:spLocks noChangeArrowheads="1"/>
          </p:cNvSpPr>
          <p:nvPr/>
        </p:nvSpPr>
        <p:spPr bwMode="auto">
          <a:xfrm>
            <a:off x="990600" y="152400"/>
            <a:ext cx="7162800" cy="715963"/>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3600" b="1">
                <a:solidFill>
                  <a:srgbClr val="FF0000"/>
                </a:solidFill>
              </a:rPr>
              <a:t>Two Puzzles of Modern Physics</a:t>
            </a:r>
          </a:p>
        </p:txBody>
      </p:sp>
      <p:sp>
        <p:nvSpPr>
          <p:cNvPr id="37892" name="Rectangle 38">
            <a:extLst>
              <a:ext uri="{FF2B5EF4-FFF2-40B4-BE49-F238E27FC236}">
                <a16:creationId xmlns:a16="http://schemas.microsoft.com/office/drawing/2014/main" id="{57A4577F-78F3-DC41-937A-6B847BD35BEA}"/>
              </a:ext>
            </a:extLst>
          </p:cNvPr>
          <p:cNvSpPr>
            <a:spLocks noChangeArrowheads="1"/>
          </p:cNvSpPr>
          <p:nvPr/>
        </p:nvSpPr>
        <p:spPr bwMode="auto">
          <a:xfrm>
            <a:off x="4140200" y="1484313"/>
            <a:ext cx="483552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800" b="1" dirty="0">
                <a:solidFill>
                  <a:schemeClr val="accent2"/>
                </a:solidFill>
              </a:rPr>
              <a:t>Missing Symmetry – all present theories are based on symmetry, but most symmetry quantum numbers are NOT conserved.</a:t>
            </a:r>
          </a:p>
          <a:p>
            <a:pPr eaLnBrk="1" hangingPunct="1"/>
            <a:r>
              <a:rPr kumimoji="0" lang="en-US" altLang="zh-CN" sz="2800" b="1" dirty="0">
                <a:solidFill>
                  <a:schemeClr val="accent2"/>
                </a:solidFill>
              </a:rPr>
              <a:t>Unseen Quarks – all hadrons are made of quarks, yet NO individual quark has been observed.</a:t>
            </a:r>
          </a:p>
          <a:p>
            <a:pPr eaLnBrk="1" hangingPunct="1"/>
            <a:endParaRPr kumimoji="0" lang="en-US" altLang="zh-CN" sz="2800" b="1" dirty="0">
              <a:solidFill>
                <a:srgbClr val="FF0000"/>
              </a:solidFill>
            </a:endParaRPr>
          </a:p>
        </p:txBody>
      </p:sp>
      <p:sp>
        <p:nvSpPr>
          <p:cNvPr id="37893" name="Text Box 39">
            <a:extLst>
              <a:ext uri="{FF2B5EF4-FFF2-40B4-BE49-F238E27FC236}">
                <a16:creationId xmlns:a16="http://schemas.microsoft.com/office/drawing/2014/main" id="{413A7817-D5A8-E443-824C-606611B8912C}"/>
              </a:ext>
            </a:extLst>
          </p:cNvPr>
          <p:cNvSpPr txBox="1">
            <a:spLocks noChangeArrowheads="1"/>
          </p:cNvSpPr>
          <p:nvPr/>
        </p:nvSpPr>
        <p:spPr bwMode="auto">
          <a:xfrm>
            <a:off x="7164388" y="981075"/>
            <a:ext cx="178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b="1">
                <a:solidFill>
                  <a:srgbClr val="FF0000"/>
                </a:solidFill>
              </a:rPr>
              <a:t>-- T.D.Lee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4832853A-F254-314C-A069-A16101AB15F0}"/>
              </a:ext>
            </a:extLst>
          </p:cNvPr>
          <p:cNvSpPr>
            <a:spLocks noChangeArrowheads="1"/>
          </p:cNvSpPr>
          <p:nvPr/>
        </p:nvSpPr>
        <p:spPr bwMode="auto">
          <a:xfrm>
            <a:off x="304800" y="1066800"/>
            <a:ext cx="8458200" cy="5257800"/>
          </a:xfrm>
          <a:prstGeom prst="rect">
            <a:avLst/>
          </a:prstGeom>
          <a:solidFill>
            <a:schemeClr val="tx1"/>
          </a:solidFill>
          <a:ln w="76200" cmpd="tri">
            <a:solidFill>
              <a:srgbClr val="FFFFFF"/>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490" name="Rectangle 3">
            <a:extLst>
              <a:ext uri="{FF2B5EF4-FFF2-40B4-BE49-F238E27FC236}">
                <a16:creationId xmlns:a16="http://schemas.microsoft.com/office/drawing/2014/main" id="{D5DC4D17-D614-DF43-BF3F-088C5DEBB92F}"/>
              </a:ext>
            </a:extLst>
          </p:cNvPr>
          <p:cNvSpPr>
            <a:spLocks noGrp="1" noChangeArrowheads="1"/>
          </p:cNvSpPr>
          <p:nvPr>
            <p:ph type="title"/>
          </p:nvPr>
        </p:nvSpPr>
        <p:spPr>
          <a:xfrm>
            <a:off x="709613" y="274638"/>
            <a:ext cx="7724775" cy="563562"/>
          </a:xfrm>
        </p:spPr>
        <p:txBody>
          <a:bodyPr/>
          <a:lstStyle/>
          <a:p>
            <a:pPr eaLnBrk="1" hangingPunct="1"/>
            <a:r>
              <a:rPr kumimoji="0" lang="en-US" altLang="zh-CN" sz="4000"/>
              <a:t>Energy Loss in A+A Collisions</a:t>
            </a:r>
            <a:endParaRPr kumimoji="0" lang="en-US" altLang="zh-CN" sz="4000" b="1" i="1"/>
          </a:p>
        </p:txBody>
      </p:sp>
      <p:sp>
        <p:nvSpPr>
          <p:cNvPr id="63492" name="Text Box 5">
            <a:extLst>
              <a:ext uri="{FF2B5EF4-FFF2-40B4-BE49-F238E27FC236}">
                <a16:creationId xmlns:a16="http://schemas.microsoft.com/office/drawing/2014/main" id="{AD139E0D-E0AB-EF4D-B17F-BA1A074D8B4F}"/>
              </a:ext>
            </a:extLst>
          </p:cNvPr>
          <p:cNvSpPr txBox="1">
            <a:spLocks noChangeArrowheads="1"/>
          </p:cNvSpPr>
          <p:nvPr/>
        </p:nvSpPr>
        <p:spPr bwMode="auto">
          <a:xfrm>
            <a:off x="4038600" y="47386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solidFill>
                  <a:srgbClr val="FFFFFF"/>
                </a:solidFill>
              </a:rPr>
              <a:t>Nuclear</a:t>
            </a:r>
            <a:r>
              <a:rPr lang="en-US" altLang="zh-CN" sz="1800">
                <a:solidFill>
                  <a:srgbClr val="CC0000"/>
                </a:solidFill>
              </a:rPr>
              <a:t> </a:t>
            </a:r>
            <a:r>
              <a:rPr lang="en-US" altLang="zh-CN" sz="1800">
                <a:solidFill>
                  <a:srgbClr val="FFFFFF"/>
                </a:solidFill>
              </a:rPr>
              <a:t>Modification Factor:</a:t>
            </a:r>
          </a:p>
        </p:txBody>
      </p:sp>
      <p:grpSp>
        <p:nvGrpSpPr>
          <p:cNvPr id="63493" name="Group 6">
            <a:extLst>
              <a:ext uri="{FF2B5EF4-FFF2-40B4-BE49-F238E27FC236}">
                <a16:creationId xmlns:a16="http://schemas.microsoft.com/office/drawing/2014/main" id="{B4ED8D55-A9BF-FD4C-A001-1C0ACABDDBE5}"/>
              </a:ext>
            </a:extLst>
          </p:cNvPr>
          <p:cNvGrpSpPr>
            <a:grpSpLocks/>
          </p:cNvGrpSpPr>
          <p:nvPr/>
        </p:nvGrpSpPr>
        <p:grpSpPr bwMode="auto">
          <a:xfrm>
            <a:off x="838200" y="4419600"/>
            <a:ext cx="2667000" cy="1752600"/>
            <a:chOff x="2880" y="768"/>
            <a:chExt cx="2304" cy="1632"/>
          </a:xfrm>
        </p:grpSpPr>
        <p:sp>
          <p:nvSpPr>
            <p:cNvPr id="63551" name="Rectangle 7">
              <a:extLst>
                <a:ext uri="{FF2B5EF4-FFF2-40B4-BE49-F238E27FC236}">
                  <a16:creationId xmlns:a16="http://schemas.microsoft.com/office/drawing/2014/main" id="{ACA0473D-9728-CD46-9995-FA6DB73FFAD5}"/>
                </a:ext>
              </a:extLst>
            </p:cNvPr>
            <p:cNvSpPr>
              <a:spLocks noChangeArrowheads="1"/>
            </p:cNvSpPr>
            <p:nvPr/>
          </p:nvSpPr>
          <p:spPr bwMode="auto">
            <a:xfrm>
              <a:off x="2880" y="768"/>
              <a:ext cx="2304" cy="1632"/>
            </a:xfrm>
            <a:prstGeom prst="rect">
              <a:avLst/>
            </a:prstGeom>
            <a:solidFill>
              <a:srgbClr val="FFFFFF"/>
            </a:solidFill>
            <a:ln w="28575">
              <a:solidFill>
                <a:srgbClr val="FFFFFF"/>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pic>
          <p:nvPicPr>
            <p:cNvPr id="63552" name="Picture 8" descr="RAA-Example">
              <a:extLst>
                <a:ext uri="{FF2B5EF4-FFF2-40B4-BE49-F238E27FC236}">
                  <a16:creationId xmlns:a16="http://schemas.microsoft.com/office/drawing/2014/main" id="{4AF7223D-5D9C-7642-A31F-BF14E393F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816"/>
              <a:ext cx="2208" cy="1534"/>
            </a:xfrm>
            <a:prstGeom prst="rect">
              <a:avLst/>
            </a:prstGeom>
            <a:noFill/>
            <a:ln w="38100">
              <a:solidFill>
                <a:srgbClr val="CC6600"/>
              </a:solidFill>
              <a:miter lim="800000"/>
              <a:headEnd/>
              <a:tailEnd/>
            </a:ln>
            <a:extLst>
              <a:ext uri="{909E8E84-426E-40DD-AFC4-6F175D3DCCD1}">
                <a14:hiddenFill xmlns:a14="http://schemas.microsoft.com/office/drawing/2010/main">
                  <a:blipFill dpi="0" rotWithShape="0">
                    <a:blip r:embed="rId5"/>
                    <a:srcRect/>
                    <a:tile tx="0" ty="0" sx="100000" sy="100000" flip="none" algn="tl"/>
                  </a:blipFill>
                </a14:hiddenFill>
              </a:ext>
            </a:extLst>
          </p:spPr>
        </p:pic>
      </p:grpSp>
      <p:grpSp>
        <p:nvGrpSpPr>
          <p:cNvPr id="63494" name="Group 9">
            <a:extLst>
              <a:ext uri="{FF2B5EF4-FFF2-40B4-BE49-F238E27FC236}">
                <a16:creationId xmlns:a16="http://schemas.microsoft.com/office/drawing/2014/main" id="{C5FFAD1F-F529-6E49-88A1-7E9A5E3E7F18}"/>
              </a:ext>
            </a:extLst>
          </p:cNvPr>
          <p:cNvGrpSpPr>
            <a:grpSpLocks/>
          </p:cNvGrpSpPr>
          <p:nvPr/>
        </p:nvGrpSpPr>
        <p:grpSpPr bwMode="auto">
          <a:xfrm>
            <a:off x="990600" y="1143000"/>
            <a:ext cx="2590800" cy="2865438"/>
            <a:chOff x="624" y="835"/>
            <a:chExt cx="1632" cy="1805"/>
          </a:xfrm>
        </p:grpSpPr>
        <p:sp>
          <p:nvSpPr>
            <p:cNvPr id="63527" name="Rectangle 10">
              <a:extLst>
                <a:ext uri="{FF2B5EF4-FFF2-40B4-BE49-F238E27FC236}">
                  <a16:creationId xmlns:a16="http://schemas.microsoft.com/office/drawing/2014/main" id="{6A2341ED-24CC-7149-9A8F-60335C67A8BB}"/>
                </a:ext>
              </a:extLst>
            </p:cNvPr>
            <p:cNvSpPr>
              <a:spLocks noChangeArrowheads="1"/>
            </p:cNvSpPr>
            <p:nvPr/>
          </p:nvSpPr>
          <p:spPr bwMode="auto">
            <a:xfrm>
              <a:off x="624" y="1248"/>
              <a:ext cx="1632" cy="1008"/>
            </a:xfrm>
            <a:prstGeom prst="rect">
              <a:avLst/>
            </a:prstGeom>
            <a:solidFill>
              <a:schemeClr val="hlink"/>
            </a:solidFill>
            <a:ln w="28575">
              <a:solidFill>
                <a:schemeClr val="tx1"/>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514059" name="Freeform 11">
              <a:extLst>
                <a:ext uri="{FF2B5EF4-FFF2-40B4-BE49-F238E27FC236}">
                  <a16:creationId xmlns:a16="http://schemas.microsoft.com/office/drawing/2014/main" id="{8BA8BD8B-5162-984C-BFCA-BCA8D75526ED}"/>
                </a:ext>
              </a:extLst>
            </p:cNvPr>
            <p:cNvSpPr>
              <a:spLocks/>
            </p:cNvSpPr>
            <p:nvPr/>
          </p:nvSpPr>
          <p:spPr bwMode="auto">
            <a:xfrm rot="10121092">
              <a:off x="1536" y="1922"/>
              <a:ext cx="63" cy="176"/>
            </a:xfrm>
            <a:custGeom>
              <a:avLst/>
              <a:gdLst>
                <a:gd name="T0" fmla="*/ 0 w 68"/>
                <a:gd name="T1" fmla="*/ 0 h 174"/>
                <a:gd name="T2" fmla="*/ 25 w 68"/>
                <a:gd name="T3" fmla="*/ 15 h 174"/>
                <a:gd name="T4" fmla="*/ 39 w 68"/>
                <a:gd name="T5" fmla="*/ 55 h 174"/>
                <a:gd name="T6" fmla="*/ 22 w 68"/>
                <a:gd name="T7" fmla="*/ 82 h 174"/>
                <a:gd name="T8" fmla="*/ 47 w 68"/>
                <a:gd name="T9" fmla="*/ 94 h 174"/>
                <a:gd name="T10" fmla="*/ 53 w 68"/>
                <a:gd name="T11" fmla="*/ 121 h 174"/>
                <a:gd name="T12" fmla="*/ 47 w 68"/>
                <a:gd name="T13" fmla="*/ 149 h 174"/>
                <a:gd name="T14" fmla="*/ 53 w 68"/>
                <a:gd name="T15" fmla="*/ 176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60" name="Freeform 12">
              <a:extLst>
                <a:ext uri="{FF2B5EF4-FFF2-40B4-BE49-F238E27FC236}">
                  <a16:creationId xmlns:a16="http://schemas.microsoft.com/office/drawing/2014/main" id="{C549EE98-EAFF-D04F-9575-C63F65CEB54B}"/>
                </a:ext>
              </a:extLst>
            </p:cNvPr>
            <p:cNvSpPr>
              <a:spLocks/>
            </p:cNvSpPr>
            <p:nvPr/>
          </p:nvSpPr>
          <p:spPr bwMode="auto">
            <a:xfrm rot="14203381" flipV="1">
              <a:off x="1546" y="1384"/>
              <a:ext cx="47" cy="163"/>
            </a:xfrm>
            <a:custGeom>
              <a:avLst/>
              <a:gdLst>
                <a:gd name="T0" fmla="*/ 0 w 68"/>
                <a:gd name="T1" fmla="*/ 0 h 174"/>
                <a:gd name="T2" fmla="*/ 19 w 68"/>
                <a:gd name="T3" fmla="*/ 14 h 174"/>
                <a:gd name="T4" fmla="*/ 29 w 68"/>
                <a:gd name="T5" fmla="*/ 51 h 174"/>
                <a:gd name="T6" fmla="*/ 17 w 68"/>
                <a:gd name="T7" fmla="*/ 76 h 174"/>
                <a:gd name="T8" fmla="*/ 35 w 68"/>
                <a:gd name="T9" fmla="*/ 87 h 174"/>
                <a:gd name="T10" fmla="*/ 39 w 68"/>
                <a:gd name="T11" fmla="*/ 112 h 174"/>
                <a:gd name="T12" fmla="*/ 35 w 68"/>
                <a:gd name="T13" fmla="*/ 138 h 174"/>
                <a:gd name="T14" fmla="*/ 39 w 68"/>
                <a:gd name="T15" fmla="*/ 163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grpSp>
          <p:nvGrpSpPr>
            <p:cNvPr id="63530" name="Group 13">
              <a:extLst>
                <a:ext uri="{FF2B5EF4-FFF2-40B4-BE49-F238E27FC236}">
                  <a16:creationId xmlns:a16="http://schemas.microsoft.com/office/drawing/2014/main" id="{7E4FEF9D-0E8A-7545-8B61-03D30740F517}"/>
                </a:ext>
              </a:extLst>
            </p:cNvPr>
            <p:cNvGrpSpPr>
              <a:grpSpLocks/>
            </p:cNvGrpSpPr>
            <p:nvPr/>
          </p:nvGrpSpPr>
          <p:grpSpPr bwMode="auto">
            <a:xfrm rot="14001149" flipV="1">
              <a:off x="1351" y="1343"/>
              <a:ext cx="203" cy="144"/>
              <a:chOff x="326" y="3552"/>
              <a:chExt cx="394" cy="307"/>
            </a:xfrm>
          </p:grpSpPr>
          <p:sp>
            <p:nvSpPr>
              <p:cNvPr id="63549" name="Line 14">
                <a:extLst>
                  <a:ext uri="{FF2B5EF4-FFF2-40B4-BE49-F238E27FC236}">
                    <a16:creationId xmlns:a16="http://schemas.microsoft.com/office/drawing/2014/main" id="{0E399EBF-B31F-7545-88EC-A5653156C31B}"/>
                  </a:ext>
                </a:extLst>
              </p:cNvPr>
              <p:cNvSpPr>
                <a:spLocks noChangeShapeType="1"/>
              </p:cNvSpPr>
              <p:nvPr/>
            </p:nvSpPr>
            <p:spPr bwMode="auto">
              <a:xfrm flipV="1">
                <a:off x="678" y="3547"/>
                <a:ext cx="50" cy="49"/>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63" name="Freeform 15">
                <a:extLst>
                  <a:ext uri="{FF2B5EF4-FFF2-40B4-BE49-F238E27FC236}">
                    <a16:creationId xmlns:a16="http://schemas.microsoft.com/office/drawing/2014/main" id="{26182854-8D31-8E49-A1C4-FFE2C6A69750}"/>
                  </a:ext>
                </a:extLst>
              </p:cNvPr>
              <p:cNvSpPr>
                <a:spLocks/>
              </p:cNvSpPr>
              <p:nvPr/>
            </p:nvSpPr>
            <p:spPr bwMode="auto">
              <a:xfrm>
                <a:off x="330" y="3600"/>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FF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31" name="Group 16">
              <a:extLst>
                <a:ext uri="{FF2B5EF4-FFF2-40B4-BE49-F238E27FC236}">
                  <a16:creationId xmlns:a16="http://schemas.microsoft.com/office/drawing/2014/main" id="{08B8D513-4AEB-CE49-8EFD-7BF01013A1AF}"/>
                </a:ext>
              </a:extLst>
            </p:cNvPr>
            <p:cNvGrpSpPr>
              <a:grpSpLocks/>
            </p:cNvGrpSpPr>
            <p:nvPr/>
          </p:nvGrpSpPr>
          <p:grpSpPr bwMode="auto">
            <a:xfrm rot="16361166" flipH="1">
              <a:off x="1350" y="1869"/>
              <a:ext cx="96" cy="202"/>
              <a:chOff x="326" y="3552"/>
              <a:chExt cx="394" cy="307"/>
            </a:xfrm>
          </p:grpSpPr>
          <p:sp>
            <p:nvSpPr>
              <p:cNvPr id="63547" name="Line 17">
                <a:extLst>
                  <a:ext uri="{FF2B5EF4-FFF2-40B4-BE49-F238E27FC236}">
                    <a16:creationId xmlns:a16="http://schemas.microsoft.com/office/drawing/2014/main" id="{7A1A3F52-1540-3241-A276-7DF3C3867BA1}"/>
                  </a:ext>
                </a:extLst>
              </p:cNvPr>
              <p:cNvSpPr>
                <a:spLocks noChangeShapeType="1"/>
              </p:cNvSpPr>
              <p:nvPr/>
            </p:nvSpPr>
            <p:spPr bwMode="auto">
              <a:xfrm flipV="1">
                <a:off x="618" y="3548"/>
                <a:ext cx="49" cy="5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66" name="Freeform 18">
                <a:extLst>
                  <a:ext uri="{FF2B5EF4-FFF2-40B4-BE49-F238E27FC236}">
                    <a16:creationId xmlns:a16="http://schemas.microsoft.com/office/drawing/2014/main" id="{52CEA8E5-8D26-CD44-9D88-3C8251676B8E}"/>
                  </a:ext>
                </a:extLst>
              </p:cNvPr>
              <p:cNvSpPr>
                <a:spLocks/>
              </p:cNvSpPr>
              <p:nvPr/>
            </p:nvSpPr>
            <p:spPr bwMode="auto">
              <a:xfrm>
                <a:off x="274" y="3599"/>
                <a:ext cx="361" cy="257"/>
              </a:xfrm>
              <a:custGeom>
                <a:avLst/>
                <a:gdLst>
                  <a:gd name="T0" fmla="*/ 0 w 361"/>
                  <a:gd name="T1" fmla="*/ 238 h 259"/>
                  <a:gd name="T2" fmla="*/ 49 w 361"/>
                  <a:gd name="T3" fmla="*/ 223 h 259"/>
                  <a:gd name="T4" fmla="*/ 53 w 361"/>
                  <a:gd name="T5" fmla="*/ 228 h 259"/>
                  <a:gd name="T6" fmla="*/ 82 w 361"/>
                  <a:gd name="T7" fmla="*/ 257 h 259"/>
                  <a:gd name="T8" fmla="*/ 111 w 361"/>
                  <a:gd name="T9" fmla="*/ 247 h 259"/>
                  <a:gd name="T10" fmla="*/ 121 w 361"/>
                  <a:gd name="T11" fmla="*/ 218 h 259"/>
                  <a:gd name="T12" fmla="*/ 116 w 361"/>
                  <a:gd name="T13" fmla="*/ 171 h 259"/>
                  <a:gd name="T14" fmla="*/ 73 w 361"/>
                  <a:gd name="T15" fmla="*/ 147 h 259"/>
                  <a:gd name="T16" fmla="*/ 92 w 361"/>
                  <a:gd name="T17" fmla="*/ 199 h 259"/>
                  <a:gd name="T18" fmla="*/ 121 w 361"/>
                  <a:gd name="T19" fmla="*/ 209 h 259"/>
                  <a:gd name="T20" fmla="*/ 188 w 361"/>
                  <a:gd name="T21" fmla="*/ 162 h 259"/>
                  <a:gd name="T22" fmla="*/ 145 w 361"/>
                  <a:gd name="T23" fmla="*/ 99 h 259"/>
                  <a:gd name="T24" fmla="*/ 193 w 361"/>
                  <a:gd name="T25" fmla="*/ 171 h 259"/>
                  <a:gd name="T26" fmla="*/ 246 w 361"/>
                  <a:gd name="T27" fmla="*/ 104 h 259"/>
                  <a:gd name="T28" fmla="*/ 212 w 361"/>
                  <a:gd name="T29" fmla="*/ 52 h 259"/>
                  <a:gd name="T30" fmla="*/ 270 w 361"/>
                  <a:gd name="T31" fmla="*/ 128 h 259"/>
                  <a:gd name="T32" fmla="*/ 308 w 361"/>
                  <a:gd name="T33" fmla="*/ 99 h 259"/>
                  <a:gd name="T34" fmla="*/ 274 w 361"/>
                  <a:gd name="T35" fmla="*/ 14 h 259"/>
                  <a:gd name="T36" fmla="*/ 284 w 361"/>
                  <a:gd name="T37" fmla="*/ 80 h 259"/>
                  <a:gd name="T38" fmla="*/ 313 w 361"/>
                  <a:gd name="T39" fmla="*/ 90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3532" name="Line 19">
              <a:extLst>
                <a:ext uri="{FF2B5EF4-FFF2-40B4-BE49-F238E27FC236}">
                  <a16:creationId xmlns:a16="http://schemas.microsoft.com/office/drawing/2014/main" id="{267B56B1-FA4C-2049-A38C-603415B99187}"/>
                </a:ext>
              </a:extLst>
            </p:cNvPr>
            <p:cNvSpPr>
              <a:spLocks noChangeShapeType="1"/>
            </p:cNvSpPr>
            <p:nvPr/>
          </p:nvSpPr>
          <p:spPr bwMode="auto">
            <a:xfrm>
              <a:off x="672" y="1730"/>
              <a:ext cx="672" cy="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3" name="Line 20">
              <a:extLst>
                <a:ext uri="{FF2B5EF4-FFF2-40B4-BE49-F238E27FC236}">
                  <a16:creationId xmlns:a16="http://schemas.microsoft.com/office/drawing/2014/main" id="{1F6F1BC1-2E9F-6D4E-87A9-635B84477295}"/>
                </a:ext>
              </a:extLst>
            </p:cNvPr>
            <p:cNvSpPr>
              <a:spLocks noChangeShapeType="1"/>
            </p:cNvSpPr>
            <p:nvPr/>
          </p:nvSpPr>
          <p:spPr bwMode="auto">
            <a:xfrm flipV="1">
              <a:off x="1344" y="1298"/>
              <a:ext cx="240" cy="432"/>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4" name="Line 21">
              <a:extLst>
                <a:ext uri="{FF2B5EF4-FFF2-40B4-BE49-F238E27FC236}">
                  <a16:creationId xmlns:a16="http://schemas.microsoft.com/office/drawing/2014/main" id="{16DD0702-F5C7-744A-A792-F6A745C47A45}"/>
                </a:ext>
              </a:extLst>
            </p:cNvPr>
            <p:cNvSpPr>
              <a:spLocks noChangeShapeType="1"/>
            </p:cNvSpPr>
            <p:nvPr/>
          </p:nvSpPr>
          <p:spPr bwMode="auto">
            <a:xfrm>
              <a:off x="1536" y="1874"/>
              <a:ext cx="672" cy="0"/>
            </a:xfrm>
            <a:prstGeom prst="line">
              <a:avLst/>
            </a:prstGeom>
            <a:noFill/>
            <a:ln w="5715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35" name="Line 22">
              <a:extLst>
                <a:ext uri="{FF2B5EF4-FFF2-40B4-BE49-F238E27FC236}">
                  <a16:creationId xmlns:a16="http://schemas.microsoft.com/office/drawing/2014/main" id="{C6378020-F4AB-4F4E-9AE5-6F236D380340}"/>
                </a:ext>
              </a:extLst>
            </p:cNvPr>
            <p:cNvSpPr>
              <a:spLocks noChangeShapeType="1"/>
            </p:cNvSpPr>
            <p:nvPr/>
          </p:nvSpPr>
          <p:spPr bwMode="auto">
            <a:xfrm flipH="1">
              <a:off x="1392" y="1874"/>
              <a:ext cx="144" cy="336"/>
            </a:xfrm>
            <a:prstGeom prst="line">
              <a:avLst/>
            </a:prstGeom>
            <a:noFill/>
            <a:ln w="7620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514071" name="Freeform 23">
              <a:extLst>
                <a:ext uri="{FF2B5EF4-FFF2-40B4-BE49-F238E27FC236}">
                  <a16:creationId xmlns:a16="http://schemas.microsoft.com/office/drawing/2014/main" id="{DBE894CB-D4EE-9643-A32C-07DB9CF2EC21}"/>
                </a:ext>
              </a:extLst>
            </p:cNvPr>
            <p:cNvSpPr>
              <a:spLocks/>
            </p:cNvSpPr>
            <p:nvPr/>
          </p:nvSpPr>
          <p:spPr bwMode="auto">
            <a:xfrm>
              <a:off x="1344" y="1730"/>
              <a:ext cx="240" cy="144"/>
            </a:xfrm>
            <a:custGeom>
              <a:avLst/>
              <a:gdLst>
                <a:gd name="T0" fmla="*/ 0 w 109"/>
                <a:gd name="T1" fmla="*/ 11 h 140"/>
                <a:gd name="T2" fmla="*/ 176 w 109"/>
                <a:gd name="T3" fmla="*/ 11 h 140"/>
                <a:gd name="T4" fmla="*/ 35 w 109"/>
                <a:gd name="T5" fmla="*/ 77 h 140"/>
                <a:gd name="T6" fmla="*/ 229 w 109"/>
                <a:gd name="T7" fmla="*/ 77 h 140"/>
                <a:gd name="T8" fmla="*/ 106 w 109"/>
                <a:gd name="T9" fmla="*/ 135 h 140"/>
                <a:gd name="T10" fmla="*/ 211 w 109"/>
                <a:gd name="T11" fmla="*/ 135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38100">
              <a:solidFill>
                <a:srgbClr val="FF0000"/>
              </a:solidFill>
              <a:round/>
              <a:headEnd/>
              <a:tailEnd/>
            </a:ln>
            <a:effectLst/>
          </p:spPr>
          <p:txBody>
            <a:bodyPr wrap="none" anchor="ctr"/>
            <a:lstStyle/>
            <a:p>
              <a:pPr eaLnBrk="1" hangingPunct="1">
                <a:spcBef>
                  <a:spcPct val="20000"/>
                </a:spcBef>
                <a:buFontTx/>
                <a:buChar char="•"/>
                <a:defRPr/>
              </a:pPr>
              <a:endParaRPr lang="zh-CN" altLang="en-US"/>
            </a:p>
          </p:txBody>
        </p:sp>
        <p:sp>
          <p:nvSpPr>
            <p:cNvPr id="63537" name="Line 24">
              <a:extLst>
                <a:ext uri="{FF2B5EF4-FFF2-40B4-BE49-F238E27FC236}">
                  <a16:creationId xmlns:a16="http://schemas.microsoft.com/office/drawing/2014/main" id="{CAB547CE-ECCA-E04A-AFA2-F313BCB694CB}"/>
                </a:ext>
              </a:extLst>
            </p:cNvPr>
            <p:cNvSpPr>
              <a:spLocks noChangeShapeType="1"/>
            </p:cNvSpPr>
            <p:nvPr/>
          </p:nvSpPr>
          <p:spPr bwMode="auto">
            <a:xfrm flipH="1">
              <a:off x="1824" y="1776"/>
              <a:ext cx="384" cy="0"/>
            </a:xfrm>
            <a:prstGeom prst="line">
              <a:avLst/>
            </a:prstGeom>
            <a:noFill/>
            <a:ln w="762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38" name="Line 25">
              <a:extLst>
                <a:ext uri="{FF2B5EF4-FFF2-40B4-BE49-F238E27FC236}">
                  <a16:creationId xmlns:a16="http://schemas.microsoft.com/office/drawing/2014/main" id="{C66191A1-43ED-DE4F-950C-D84DDF1D8DB8}"/>
                </a:ext>
              </a:extLst>
            </p:cNvPr>
            <p:cNvSpPr>
              <a:spLocks noChangeShapeType="1"/>
            </p:cNvSpPr>
            <p:nvPr/>
          </p:nvSpPr>
          <p:spPr bwMode="auto">
            <a:xfrm flipV="1">
              <a:off x="1584" y="835"/>
              <a:ext cx="238" cy="463"/>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39" name="Line 26">
              <a:extLst>
                <a:ext uri="{FF2B5EF4-FFF2-40B4-BE49-F238E27FC236}">
                  <a16:creationId xmlns:a16="http://schemas.microsoft.com/office/drawing/2014/main" id="{9879C17B-8CA6-A64D-979F-A781224521E6}"/>
                </a:ext>
              </a:extLst>
            </p:cNvPr>
            <p:cNvSpPr>
              <a:spLocks noChangeShapeType="1"/>
            </p:cNvSpPr>
            <p:nvPr/>
          </p:nvSpPr>
          <p:spPr bwMode="auto">
            <a:xfrm flipV="1">
              <a:off x="1584" y="1123"/>
              <a:ext cx="142" cy="175"/>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0" name="Line 27">
              <a:extLst>
                <a:ext uri="{FF2B5EF4-FFF2-40B4-BE49-F238E27FC236}">
                  <a16:creationId xmlns:a16="http://schemas.microsoft.com/office/drawing/2014/main" id="{4B718C25-C6FA-224B-B570-C3296F5D09A7}"/>
                </a:ext>
              </a:extLst>
            </p:cNvPr>
            <p:cNvSpPr>
              <a:spLocks noChangeShapeType="1"/>
            </p:cNvSpPr>
            <p:nvPr/>
          </p:nvSpPr>
          <p:spPr bwMode="auto">
            <a:xfrm flipV="1">
              <a:off x="1584" y="1008"/>
              <a:ext cx="192" cy="290"/>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1" name="Line 28">
              <a:extLst>
                <a:ext uri="{FF2B5EF4-FFF2-40B4-BE49-F238E27FC236}">
                  <a16:creationId xmlns:a16="http://schemas.microsoft.com/office/drawing/2014/main" id="{071CFA7A-E003-BD4F-94BB-356218788BAE}"/>
                </a:ext>
              </a:extLst>
            </p:cNvPr>
            <p:cNvSpPr>
              <a:spLocks noChangeShapeType="1"/>
            </p:cNvSpPr>
            <p:nvPr/>
          </p:nvSpPr>
          <p:spPr bwMode="auto">
            <a:xfrm flipV="1">
              <a:off x="1584" y="960"/>
              <a:ext cx="144" cy="338"/>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2" name="Line 29">
              <a:extLst>
                <a:ext uri="{FF2B5EF4-FFF2-40B4-BE49-F238E27FC236}">
                  <a16:creationId xmlns:a16="http://schemas.microsoft.com/office/drawing/2014/main" id="{CD9E3EBC-774D-A94D-B97D-3867A525D36D}"/>
                </a:ext>
              </a:extLst>
            </p:cNvPr>
            <p:cNvSpPr>
              <a:spLocks noChangeShapeType="1"/>
            </p:cNvSpPr>
            <p:nvPr/>
          </p:nvSpPr>
          <p:spPr bwMode="auto">
            <a:xfrm flipH="1">
              <a:off x="1248" y="2208"/>
              <a:ext cx="144" cy="432"/>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3" name="Line 30">
              <a:extLst>
                <a:ext uri="{FF2B5EF4-FFF2-40B4-BE49-F238E27FC236}">
                  <a16:creationId xmlns:a16="http://schemas.microsoft.com/office/drawing/2014/main" id="{3CC73DC2-1F65-C646-838A-14B2C496D65B}"/>
                </a:ext>
              </a:extLst>
            </p:cNvPr>
            <p:cNvSpPr>
              <a:spLocks noChangeShapeType="1"/>
            </p:cNvSpPr>
            <p:nvPr/>
          </p:nvSpPr>
          <p:spPr bwMode="auto">
            <a:xfrm flipH="1">
              <a:off x="1296" y="2208"/>
              <a:ext cx="96" cy="144"/>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4" name="Line 31">
              <a:extLst>
                <a:ext uri="{FF2B5EF4-FFF2-40B4-BE49-F238E27FC236}">
                  <a16:creationId xmlns:a16="http://schemas.microsoft.com/office/drawing/2014/main" id="{F12693D0-41FD-364F-869E-540F86314400}"/>
                </a:ext>
              </a:extLst>
            </p:cNvPr>
            <p:cNvSpPr>
              <a:spLocks noChangeShapeType="1"/>
            </p:cNvSpPr>
            <p:nvPr/>
          </p:nvSpPr>
          <p:spPr bwMode="auto">
            <a:xfrm flipH="1">
              <a:off x="1344" y="2208"/>
              <a:ext cx="48" cy="288"/>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5" name="Line 32">
              <a:extLst>
                <a:ext uri="{FF2B5EF4-FFF2-40B4-BE49-F238E27FC236}">
                  <a16:creationId xmlns:a16="http://schemas.microsoft.com/office/drawing/2014/main" id="{94EED636-177E-4D45-9103-0756F470BFCF}"/>
                </a:ext>
              </a:extLst>
            </p:cNvPr>
            <p:cNvSpPr>
              <a:spLocks noChangeShapeType="1"/>
            </p:cNvSpPr>
            <p:nvPr/>
          </p:nvSpPr>
          <p:spPr bwMode="auto">
            <a:xfrm flipH="1">
              <a:off x="1296" y="2208"/>
              <a:ext cx="96" cy="192"/>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46" name="Line 33">
              <a:extLst>
                <a:ext uri="{FF2B5EF4-FFF2-40B4-BE49-F238E27FC236}">
                  <a16:creationId xmlns:a16="http://schemas.microsoft.com/office/drawing/2014/main" id="{7B04B405-2644-6C42-870B-F701BEF34C45}"/>
                </a:ext>
              </a:extLst>
            </p:cNvPr>
            <p:cNvSpPr>
              <a:spLocks noChangeShapeType="1"/>
            </p:cNvSpPr>
            <p:nvPr/>
          </p:nvSpPr>
          <p:spPr bwMode="auto">
            <a:xfrm rot="10800967" flipH="1">
              <a:off x="672" y="1872"/>
              <a:ext cx="432" cy="1"/>
            </a:xfrm>
            <a:prstGeom prst="line">
              <a:avLst/>
            </a:prstGeom>
            <a:noFill/>
            <a:ln w="76200">
              <a:solidFill>
                <a:srgbClr val="FFFFFF"/>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grpSp>
      <p:sp>
        <p:nvSpPr>
          <p:cNvPr id="63495" name="Rectangle 34">
            <a:extLst>
              <a:ext uri="{FF2B5EF4-FFF2-40B4-BE49-F238E27FC236}">
                <a16:creationId xmlns:a16="http://schemas.microsoft.com/office/drawing/2014/main" id="{A49494D2-E586-D143-AE33-6FBD6E490768}"/>
              </a:ext>
            </a:extLst>
          </p:cNvPr>
          <p:cNvSpPr>
            <a:spLocks noChangeArrowheads="1"/>
          </p:cNvSpPr>
          <p:nvPr/>
        </p:nvSpPr>
        <p:spPr bwMode="auto">
          <a:xfrm>
            <a:off x="5486400" y="1752600"/>
            <a:ext cx="2590800" cy="1752600"/>
          </a:xfrm>
          <a:prstGeom prst="rect">
            <a:avLst/>
          </a:prstGeom>
          <a:gradFill rotWithShape="1">
            <a:gsLst>
              <a:gs pos="0">
                <a:srgbClr val="CC0000"/>
              </a:gs>
              <a:gs pos="50000">
                <a:srgbClr val="FFFF00"/>
              </a:gs>
              <a:gs pos="100000">
                <a:srgbClr val="CC0000"/>
              </a:gs>
            </a:gsLst>
            <a:lin ang="0" scaled="1"/>
          </a:gradFill>
          <a:ln w="28575">
            <a:solidFill>
              <a:schemeClr val="tx1"/>
            </a:solidFill>
            <a:miter lim="800000"/>
            <a:headEnd/>
            <a:tailEnd type="none" w="sm" len="lg"/>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496" name="Text Box 35">
            <a:extLst>
              <a:ext uri="{FF2B5EF4-FFF2-40B4-BE49-F238E27FC236}">
                <a16:creationId xmlns:a16="http://schemas.microsoft.com/office/drawing/2014/main" id="{D57671C1-C70C-AF4D-823C-6B3FAEE58AB4}"/>
              </a:ext>
            </a:extLst>
          </p:cNvPr>
          <p:cNvSpPr txBox="1">
            <a:spLocks noChangeArrowheads="1"/>
          </p:cNvSpPr>
          <p:nvPr/>
        </p:nvSpPr>
        <p:spPr bwMode="auto">
          <a:xfrm>
            <a:off x="6477000" y="3525838"/>
            <a:ext cx="2057400" cy="2841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200">
                <a:solidFill>
                  <a:srgbClr val="FFFFFF"/>
                </a:solidFill>
              </a:rPr>
              <a:t>back-to-back jets disappear</a:t>
            </a:r>
            <a:r>
              <a:rPr lang="en-US" altLang="zh-CN" sz="1200" b="1">
                <a:solidFill>
                  <a:srgbClr val="FFFFFF"/>
                </a:solidFill>
                <a:latin typeface="Tahoma" panose="020B0604030504040204" pitchFamily="34" charset="0"/>
              </a:rPr>
              <a:t> </a:t>
            </a:r>
            <a:endParaRPr lang="en-US" altLang="zh-CN" sz="1200" b="1">
              <a:solidFill>
                <a:srgbClr val="FFFFFF"/>
              </a:solidFill>
              <a:latin typeface="Times New Roman" panose="02020603050405020304" pitchFamily="18" charset="0"/>
            </a:endParaRPr>
          </a:p>
        </p:txBody>
      </p:sp>
      <p:sp>
        <p:nvSpPr>
          <p:cNvPr id="514084" name="Freeform 36">
            <a:extLst>
              <a:ext uri="{FF2B5EF4-FFF2-40B4-BE49-F238E27FC236}">
                <a16:creationId xmlns:a16="http://schemas.microsoft.com/office/drawing/2014/main" id="{A1422B13-010B-CE4E-AB28-6AA7B9608617}"/>
              </a:ext>
            </a:extLst>
          </p:cNvPr>
          <p:cNvSpPr>
            <a:spLocks/>
          </p:cNvSpPr>
          <p:nvPr/>
        </p:nvSpPr>
        <p:spPr bwMode="auto">
          <a:xfrm>
            <a:off x="6781800" y="3173413"/>
            <a:ext cx="76200" cy="279400"/>
          </a:xfrm>
          <a:custGeom>
            <a:avLst/>
            <a:gdLst>
              <a:gd name="T0" fmla="*/ 0 w 68"/>
              <a:gd name="T1" fmla="*/ 0 h 174"/>
              <a:gd name="T2" fmla="*/ 30256 w 68"/>
              <a:gd name="T3" fmla="*/ 24086 h 174"/>
              <a:gd name="T4" fmla="*/ 47065 w 68"/>
              <a:gd name="T5" fmla="*/ 86710 h 174"/>
              <a:gd name="T6" fmla="*/ 26894 w 68"/>
              <a:gd name="T7" fmla="*/ 130066 h 174"/>
              <a:gd name="T8" fmla="*/ 57150 w 68"/>
              <a:gd name="T9" fmla="*/ 149334 h 174"/>
              <a:gd name="T10" fmla="*/ 63874 w 68"/>
              <a:gd name="T11" fmla="*/ 192690 h 174"/>
              <a:gd name="T12" fmla="*/ 57150 w 68"/>
              <a:gd name="T13" fmla="*/ 236045 h 174"/>
              <a:gd name="T14" fmla="*/ 6387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5" name="Freeform 37">
            <a:extLst>
              <a:ext uri="{FF2B5EF4-FFF2-40B4-BE49-F238E27FC236}">
                <a16:creationId xmlns:a16="http://schemas.microsoft.com/office/drawing/2014/main" id="{9565C6FC-2C08-2046-96B6-A86857BB76A4}"/>
              </a:ext>
            </a:extLst>
          </p:cNvPr>
          <p:cNvSpPr>
            <a:spLocks/>
          </p:cNvSpPr>
          <p:nvPr/>
        </p:nvSpPr>
        <p:spPr bwMode="auto">
          <a:xfrm rot="2179175" flipH="1">
            <a:off x="6608763" y="3017838"/>
            <a:ext cx="80962" cy="330200"/>
          </a:xfrm>
          <a:custGeom>
            <a:avLst/>
            <a:gdLst>
              <a:gd name="T0" fmla="*/ 19360 w 46"/>
              <a:gd name="T1" fmla="*/ 0 h 198"/>
              <a:gd name="T2" fmla="*/ 8800 w 46"/>
              <a:gd name="T3" fmla="*/ 65039 h 198"/>
              <a:gd name="T4" fmla="*/ 35201 w 46"/>
              <a:gd name="T5" fmla="*/ 130079 h 198"/>
              <a:gd name="T6" fmla="*/ 3520 w 46"/>
              <a:gd name="T7" fmla="*/ 175106 h 198"/>
              <a:gd name="T8" fmla="*/ 51041 w 46"/>
              <a:gd name="T9" fmla="*/ 195118 h 198"/>
              <a:gd name="T10" fmla="*/ 61602 w 46"/>
              <a:gd name="T11" fmla="*/ 240145 h 198"/>
              <a:gd name="T12" fmla="*/ 51041 w 46"/>
              <a:gd name="T13" fmla="*/ 285173 h 198"/>
              <a:gd name="T14" fmla="*/ 61602 w 46"/>
              <a:gd name="T15" fmla="*/ 330200 h 1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8">
                <a:moveTo>
                  <a:pt x="11" y="0"/>
                </a:moveTo>
                <a:cubicBezTo>
                  <a:pt x="24" y="4"/>
                  <a:pt x="0" y="25"/>
                  <a:pt x="5" y="39"/>
                </a:cubicBezTo>
                <a:cubicBezTo>
                  <a:pt x="0" y="69"/>
                  <a:pt x="11" y="52"/>
                  <a:pt x="20" y="78"/>
                </a:cubicBezTo>
                <a:cubicBezTo>
                  <a:pt x="16" y="89"/>
                  <a:pt x="9" y="95"/>
                  <a:pt x="2" y="105"/>
                </a:cubicBezTo>
                <a:cubicBezTo>
                  <a:pt x="12" y="108"/>
                  <a:pt x="19" y="114"/>
                  <a:pt x="29" y="117"/>
                </a:cubicBezTo>
                <a:cubicBezTo>
                  <a:pt x="25" y="134"/>
                  <a:pt x="18" y="135"/>
                  <a:pt x="35" y="144"/>
                </a:cubicBezTo>
                <a:cubicBezTo>
                  <a:pt x="39" y="156"/>
                  <a:pt x="36" y="160"/>
                  <a:pt x="29" y="171"/>
                </a:cubicBezTo>
                <a:cubicBezTo>
                  <a:pt x="46" y="177"/>
                  <a:pt x="35" y="181"/>
                  <a:pt x="35" y="198"/>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6" name="Freeform 38">
            <a:extLst>
              <a:ext uri="{FF2B5EF4-FFF2-40B4-BE49-F238E27FC236}">
                <a16:creationId xmlns:a16="http://schemas.microsoft.com/office/drawing/2014/main" id="{4A1480F2-A219-924C-83CF-BFECAD7B7092}"/>
              </a:ext>
            </a:extLst>
          </p:cNvPr>
          <p:cNvSpPr>
            <a:spLocks/>
          </p:cNvSpPr>
          <p:nvPr/>
        </p:nvSpPr>
        <p:spPr bwMode="auto">
          <a:xfrm rot="10121092">
            <a:off x="6934200" y="2868613"/>
            <a:ext cx="100013" cy="279400"/>
          </a:xfrm>
          <a:custGeom>
            <a:avLst/>
            <a:gdLst>
              <a:gd name="T0" fmla="*/ 0 w 68"/>
              <a:gd name="T1" fmla="*/ 0 h 174"/>
              <a:gd name="T2" fmla="*/ 39711 w 68"/>
              <a:gd name="T3" fmla="*/ 24086 h 174"/>
              <a:gd name="T4" fmla="*/ 61773 w 68"/>
              <a:gd name="T5" fmla="*/ 86710 h 174"/>
              <a:gd name="T6" fmla="*/ 35299 w 68"/>
              <a:gd name="T7" fmla="*/ 130066 h 174"/>
              <a:gd name="T8" fmla="*/ 75010 w 68"/>
              <a:gd name="T9" fmla="*/ 149334 h 174"/>
              <a:gd name="T10" fmla="*/ 83834 w 68"/>
              <a:gd name="T11" fmla="*/ 192690 h 174"/>
              <a:gd name="T12" fmla="*/ 75010 w 68"/>
              <a:gd name="T13" fmla="*/ 236045 h 174"/>
              <a:gd name="T14" fmla="*/ 8383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7" name="Freeform 39">
            <a:extLst>
              <a:ext uri="{FF2B5EF4-FFF2-40B4-BE49-F238E27FC236}">
                <a16:creationId xmlns:a16="http://schemas.microsoft.com/office/drawing/2014/main" id="{AF1685A7-9CAF-CD40-BA13-F0BD1AC5D399}"/>
              </a:ext>
            </a:extLst>
          </p:cNvPr>
          <p:cNvSpPr>
            <a:spLocks/>
          </p:cNvSpPr>
          <p:nvPr/>
        </p:nvSpPr>
        <p:spPr bwMode="auto">
          <a:xfrm rot="10121092">
            <a:off x="6629400" y="2030413"/>
            <a:ext cx="100013" cy="279400"/>
          </a:xfrm>
          <a:custGeom>
            <a:avLst/>
            <a:gdLst>
              <a:gd name="T0" fmla="*/ 0 w 68"/>
              <a:gd name="T1" fmla="*/ 0 h 174"/>
              <a:gd name="T2" fmla="*/ 39711 w 68"/>
              <a:gd name="T3" fmla="*/ 24086 h 174"/>
              <a:gd name="T4" fmla="*/ 61773 w 68"/>
              <a:gd name="T5" fmla="*/ 86710 h 174"/>
              <a:gd name="T6" fmla="*/ 35299 w 68"/>
              <a:gd name="T7" fmla="*/ 130066 h 174"/>
              <a:gd name="T8" fmla="*/ 75010 w 68"/>
              <a:gd name="T9" fmla="*/ 149334 h 174"/>
              <a:gd name="T10" fmla="*/ 83834 w 68"/>
              <a:gd name="T11" fmla="*/ 192690 h 174"/>
              <a:gd name="T12" fmla="*/ 75010 w 68"/>
              <a:gd name="T13" fmla="*/ 236045 h 174"/>
              <a:gd name="T14" fmla="*/ 83834 w 68"/>
              <a:gd name="T15" fmla="*/ 279400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sp>
        <p:nvSpPr>
          <p:cNvPr id="514088" name="Freeform 40">
            <a:extLst>
              <a:ext uri="{FF2B5EF4-FFF2-40B4-BE49-F238E27FC236}">
                <a16:creationId xmlns:a16="http://schemas.microsoft.com/office/drawing/2014/main" id="{5208D779-0774-6B4D-AF10-712C53CB10ED}"/>
              </a:ext>
            </a:extLst>
          </p:cNvPr>
          <p:cNvSpPr>
            <a:spLocks/>
          </p:cNvSpPr>
          <p:nvPr/>
        </p:nvSpPr>
        <p:spPr bwMode="auto">
          <a:xfrm rot="14203381" flipV="1">
            <a:off x="6950076" y="2014537"/>
            <a:ext cx="74612" cy="258763"/>
          </a:xfrm>
          <a:custGeom>
            <a:avLst/>
            <a:gdLst>
              <a:gd name="T0" fmla="*/ 0 w 68"/>
              <a:gd name="T1" fmla="*/ 0 h 174"/>
              <a:gd name="T2" fmla="*/ 29625 w 68"/>
              <a:gd name="T3" fmla="*/ 22307 h 174"/>
              <a:gd name="T4" fmla="*/ 46084 w 68"/>
              <a:gd name="T5" fmla="*/ 80306 h 174"/>
              <a:gd name="T6" fmla="*/ 26334 w 68"/>
              <a:gd name="T7" fmla="*/ 120459 h 174"/>
              <a:gd name="T8" fmla="*/ 55959 w 68"/>
              <a:gd name="T9" fmla="*/ 138304 h 174"/>
              <a:gd name="T10" fmla="*/ 62542 w 68"/>
              <a:gd name="T11" fmla="*/ 178457 h 174"/>
              <a:gd name="T12" fmla="*/ 55959 w 68"/>
              <a:gd name="T13" fmla="*/ 218610 h 174"/>
              <a:gd name="T14" fmla="*/ 62542 w 68"/>
              <a:gd name="T15" fmla="*/ 258763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2700" cap="flat" cmpd="sng">
            <a:solidFill>
              <a:schemeClr val="accent1"/>
            </a:solidFill>
            <a:prstDash val="solid"/>
            <a:round/>
            <a:headEnd type="none" w="med" len="med"/>
            <a:tailEnd type="none" w="med" len="med"/>
          </a:ln>
          <a:effectLst/>
        </p:spPr>
        <p:txBody>
          <a:bodyPr>
            <a:spAutoFit/>
          </a:bodyPr>
          <a:lstStyle/>
          <a:p>
            <a:pPr eaLnBrk="1" hangingPunct="1">
              <a:spcBef>
                <a:spcPct val="20000"/>
              </a:spcBef>
              <a:buFontTx/>
              <a:buChar char="•"/>
              <a:defRPr/>
            </a:pPr>
            <a:endParaRPr lang="zh-CN" altLang="en-US"/>
          </a:p>
        </p:txBody>
      </p:sp>
      <p:grpSp>
        <p:nvGrpSpPr>
          <p:cNvPr id="63502" name="Group 41">
            <a:extLst>
              <a:ext uri="{FF2B5EF4-FFF2-40B4-BE49-F238E27FC236}">
                <a16:creationId xmlns:a16="http://schemas.microsoft.com/office/drawing/2014/main" id="{ECEA9DCD-4E2A-0B42-AEA9-61E5A87F076B}"/>
              </a:ext>
            </a:extLst>
          </p:cNvPr>
          <p:cNvGrpSpPr>
            <a:grpSpLocks/>
          </p:cNvGrpSpPr>
          <p:nvPr/>
        </p:nvGrpSpPr>
        <p:grpSpPr bwMode="auto">
          <a:xfrm rot="14001149" flipV="1">
            <a:off x="6641306" y="1948657"/>
            <a:ext cx="322263" cy="228600"/>
            <a:chOff x="326" y="3552"/>
            <a:chExt cx="394" cy="307"/>
          </a:xfrm>
        </p:grpSpPr>
        <p:sp>
          <p:nvSpPr>
            <p:cNvPr id="63525" name="Line 42">
              <a:extLst>
                <a:ext uri="{FF2B5EF4-FFF2-40B4-BE49-F238E27FC236}">
                  <a16:creationId xmlns:a16="http://schemas.microsoft.com/office/drawing/2014/main" id="{B0330E76-43DE-CD40-B8DB-4D5F54B9607C}"/>
                </a:ext>
              </a:extLst>
            </p:cNvPr>
            <p:cNvSpPr>
              <a:spLocks noChangeShapeType="1"/>
            </p:cNvSpPr>
            <p:nvPr/>
          </p:nvSpPr>
          <p:spPr bwMode="auto">
            <a:xfrm flipV="1">
              <a:off x="677" y="3551"/>
              <a:ext cx="50" cy="49"/>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1" name="Freeform 43">
              <a:extLst>
                <a:ext uri="{FF2B5EF4-FFF2-40B4-BE49-F238E27FC236}">
                  <a16:creationId xmlns:a16="http://schemas.microsoft.com/office/drawing/2014/main" id="{DCACCDC0-A4FA-D148-9E2A-10E4B14906C3}"/>
                </a:ext>
              </a:extLst>
            </p:cNvPr>
            <p:cNvSpPr>
              <a:spLocks/>
            </p:cNvSpPr>
            <p:nvPr/>
          </p:nvSpPr>
          <p:spPr bwMode="auto">
            <a:xfrm>
              <a:off x="329" y="3602"/>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FF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03" name="Group 44">
            <a:extLst>
              <a:ext uri="{FF2B5EF4-FFF2-40B4-BE49-F238E27FC236}">
                <a16:creationId xmlns:a16="http://schemas.microsoft.com/office/drawing/2014/main" id="{4D0977FC-6CF6-B944-AFA0-FC80335AAE5F}"/>
              </a:ext>
            </a:extLst>
          </p:cNvPr>
          <p:cNvGrpSpPr>
            <a:grpSpLocks/>
          </p:cNvGrpSpPr>
          <p:nvPr/>
        </p:nvGrpSpPr>
        <p:grpSpPr bwMode="auto">
          <a:xfrm rot="16361166" flipH="1">
            <a:off x="6638926" y="2784475"/>
            <a:ext cx="152400" cy="320675"/>
            <a:chOff x="326" y="3552"/>
            <a:chExt cx="394" cy="307"/>
          </a:xfrm>
        </p:grpSpPr>
        <p:sp>
          <p:nvSpPr>
            <p:cNvPr id="63523" name="Line 45">
              <a:extLst>
                <a:ext uri="{FF2B5EF4-FFF2-40B4-BE49-F238E27FC236}">
                  <a16:creationId xmlns:a16="http://schemas.microsoft.com/office/drawing/2014/main" id="{66208FDF-8515-6D49-B9A8-879D310099AB}"/>
                </a:ext>
              </a:extLst>
            </p:cNvPr>
            <p:cNvSpPr>
              <a:spLocks noChangeShapeType="1"/>
            </p:cNvSpPr>
            <p:nvPr/>
          </p:nvSpPr>
          <p:spPr bwMode="auto">
            <a:xfrm flipV="1">
              <a:off x="618" y="3548"/>
              <a:ext cx="49" cy="5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4" name="Freeform 46">
              <a:extLst>
                <a:ext uri="{FF2B5EF4-FFF2-40B4-BE49-F238E27FC236}">
                  <a16:creationId xmlns:a16="http://schemas.microsoft.com/office/drawing/2014/main" id="{42B5B64F-7C0C-4C41-9E89-C4A7B9FF6E0E}"/>
                </a:ext>
              </a:extLst>
            </p:cNvPr>
            <p:cNvSpPr>
              <a:spLocks/>
            </p:cNvSpPr>
            <p:nvPr/>
          </p:nvSpPr>
          <p:spPr bwMode="auto">
            <a:xfrm>
              <a:off x="274" y="3599"/>
              <a:ext cx="361" cy="257"/>
            </a:xfrm>
            <a:custGeom>
              <a:avLst/>
              <a:gdLst>
                <a:gd name="T0" fmla="*/ 0 w 361"/>
                <a:gd name="T1" fmla="*/ 238 h 259"/>
                <a:gd name="T2" fmla="*/ 49 w 361"/>
                <a:gd name="T3" fmla="*/ 223 h 259"/>
                <a:gd name="T4" fmla="*/ 53 w 361"/>
                <a:gd name="T5" fmla="*/ 228 h 259"/>
                <a:gd name="T6" fmla="*/ 82 w 361"/>
                <a:gd name="T7" fmla="*/ 257 h 259"/>
                <a:gd name="T8" fmla="*/ 111 w 361"/>
                <a:gd name="T9" fmla="*/ 247 h 259"/>
                <a:gd name="T10" fmla="*/ 121 w 361"/>
                <a:gd name="T11" fmla="*/ 218 h 259"/>
                <a:gd name="T12" fmla="*/ 116 w 361"/>
                <a:gd name="T13" fmla="*/ 171 h 259"/>
                <a:gd name="T14" fmla="*/ 73 w 361"/>
                <a:gd name="T15" fmla="*/ 147 h 259"/>
                <a:gd name="T16" fmla="*/ 92 w 361"/>
                <a:gd name="T17" fmla="*/ 199 h 259"/>
                <a:gd name="T18" fmla="*/ 121 w 361"/>
                <a:gd name="T19" fmla="*/ 209 h 259"/>
                <a:gd name="T20" fmla="*/ 188 w 361"/>
                <a:gd name="T21" fmla="*/ 162 h 259"/>
                <a:gd name="T22" fmla="*/ 145 w 361"/>
                <a:gd name="T23" fmla="*/ 99 h 259"/>
                <a:gd name="T24" fmla="*/ 193 w 361"/>
                <a:gd name="T25" fmla="*/ 171 h 259"/>
                <a:gd name="T26" fmla="*/ 246 w 361"/>
                <a:gd name="T27" fmla="*/ 104 h 259"/>
                <a:gd name="T28" fmla="*/ 212 w 361"/>
                <a:gd name="T29" fmla="*/ 52 h 259"/>
                <a:gd name="T30" fmla="*/ 270 w 361"/>
                <a:gd name="T31" fmla="*/ 128 h 259"/>
                <a:gd name="T32" fmla="*/ 308 w 361"/>
                <a:gd name="T33" fmla="*/ 99 h 259"/>
                <a:gd name="T34" fmla="*/ 274 w 361"/>
                <a:gd name="T35" fmla="*/ 14 h 259"/>
                <a:gd name="T36" fmla="*/ 284 w 361"/>
                <a:gd name="T37" fmla="*/ 80 h 259"/>
                <a:gd name="T38" fmla="*/ 313 w 361"/>
                <a:gd name="T39" fmla="*/ 90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lstStyle/>
            <a:p>
              <a:pPr eaLnBrk="1" hangingPunct="1">
                <a:spcBef>
                  <a:spcPct val="20000"/>
                </a:spcBef>
                <a:buFontTx/>
                <a:buChar char="•"/>
                <a:defRPr/>
              </a:pPr>
              <a:endParaRPr lang="zh-CN" altLang="en-US"/>
            </a:p>
          </p:txBody>
        </p:sp>
      </p:grpSp>
      <p:grpSp>
        <p:nvGrpSpPr>
          <p:cNvPr id="63504" name="Group 47">
            <a:extLst>
              <a:ext uri="{FF2B5EF4-FFF2-40B4-BE49-F238E27FC236}">
                <a16:creationId xmlns:a16="http://schemas.microsoft.com/office/drawing/2014/main" id="{7A59D971-9FED-4743-A588-5DACDDD3DB71}"/>
              </a:ext>
            </a:extLst>
          </p:cNvPr>
          <p:cNvGrpSpPr>
            <a:grpSpLocks/>
          </p:cNvGrpSpPr>
          <p:nvPr/>
        </p:nvGrpSpPr>
        <p:grpSpPr bwMode="auto">
          <a:xfrm rot="251010" flipV="1">
            <a:off x="6780213" y="3094038"/>
            <a:ext cx="228600" cy="381000"/>
            <a:chOff x="326" y="3552"/>
            <a:chExt cx="394" cy="307"/>
          </a:xfrm>
        </p:grpSpPr>
        <p:sp>
          <p:nvSpPr>
            <p:cNvPr id="63521" name="Line 48">
              <a:extLst>
                <a:ext uri="{FF2B5EF4-FFF2-40B4-BE49-F238E27FC236}">
                  <a16:creationId xmlns:a16="http://schemas.microsoft.com/office/drawing/2014/main" id="{9B44F429-B0D0-E148-9D8D-C46582E486F1}"/>
                </a:ext>
              </a:extLst>
            </p:cNvPr>
            <p:cNvSpPr>
              <a:spLocks noChangeShapeType="1"/>
            </p:cNvSpPr>
            <p:nvPr/>
          </p:nvSpPr>
          <p:spPr bwMode="auto">
            <a:xfrm flipV="1">
              <a:off x="667" y="3552"/>
              <a:ext cx="49" cy="49"/>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097" name="Freeform 49">
              <a:extLst>
                <a:ext uri="{FF2B5EF4-FFF2-40B4-BE49-F238E27FC236}">
                  <a16:creationId xmlns:a16="http://schemas.microsoft.com/office/drawing/2014/main" id="{EECDD9E1-B67B-8943-A0A1-E13629FA3F97}"/>
                </a:ext>
              </a:extLst>
            </p:cNvPr>
            <p:cNvSpPr>
              <a:spLocks/>
            </p:cNvSpPr>
            <p:nvPr/>
          </p:nvSpPr>
          <p:spPr bwMode="auto">
            <a:xfrm>
              <a:off x="325" y="3601"/>
              <a:ext cx="361" cy="258"/>
            </a:xfrm>
            <a:custGeom>
              <a:avLst/>
              <a:gdLst>
                <a:gd name="T0" fmla="*/ 0 w 361"/>
                <a:gd name="T1" fmla="*/ 239 h 259"/>
                <a:gd name="T2" fmla="*/ 49 w 361"/>
                <a:gd name="T3" fmla="*/ 224 h 259"/>
                <a:gd name="T4" fmla="*/ 53 w 361"/>
                <a:gd name="T5" fmla="*/ 229 h 259"/>
                <a:gd name="T6" fmla="*/ 82 w 361"/>
                <a:gd name="T7" fmla="*/ 258 h 259"/>
                <a:gd name="T8" fmla="*/ 111 w 361"/>
                <a:gd name="T9" fmla="*/ 248 h 259"/>
                <a:gd name="T10" fmla="*/ 121 w 361"/>
                <a:gd name="T11" fmla="*/ 219 h 259"/>
                <a:gd name="T12" fmla="*/ 116 w 361"/>
                <a:gd name="T13" fmla="*/ 171 h 259"/>
                <a:gd name="T14" fmla="*/ 73 w 361"/>
                <a:gd name="T15" fmla="*/ 147 h 259"/>
                <a:gd name="T16" fmla="*/ 92 w 361"/>
                <a:gd name="T17" fmla="*/ 200 h 259"/>
                <a:gd name="T18" fmla="*/ 121 w 361"/>
                <a:gd name="T19" fmla="*/ 210 h 259"/>
                <a:gd name="T20" fmla="*/ 188 w 361"/>
                <a:gd name="T21" fmla="*/ 162 h 259"/>
                <a:gd name="T22" fmla="*/ 145 w 361"/>
                <a:gd name="T23" fmla="*/ 100 h 259"/>
                <a:gd name="T24" fmla="*/ 193 w 361"/>
                <a:gd name="T25" fmla="*/ 171 h 259"/>
                <a:gd name="T26" fmla="*/ 246 w 361"/>
                <a:gd name="T27" fmla="*/ 105 h 259"/>
                <a:gd name="T28" fmla="*/ 212 w 361"/>
                <a:gd name="T29" fmla="*/ 52 h 259"/>
                <a:gd name="T30" fmla="*/ 270 w 361"/>
                <a:gd name="T31" fmla="*/ 129 h 259"/>
                <a:gd name="T32" fmla="*/ 308 w 361"/>
                <a:gd name="T33" fmla="*/ 100 h 259"/>
                <a:gd name="T34" fmla="*/ 274 w 361"/>
                <a:gd name="T35" fmla="*/ 14 h 259"/>
                <a:gd name="T36" fmla="*/ 284 w 361"/>
                <a:gd name="T37" fmla="*/ 81 h 259"/>
                <a:gd name="T38" fmla="*/ 313 w 361"/>
                <a:gd name="T39" fmla="*/ 91 h 259"/>
                <a:gd name="T40" fmla="*/ 361 w 361"/>
                <a:gd name="T41" fmla="*/ 0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lstStyle/>
            <a:p>
              <a:pPr eaLnBrk="1" hangingPunct="1">
                <a:spcBef>
                  <a:spcPct val="20000"/>
                </a:spcBef>
                <a:buFontTx/>
                <a:buChar char="•"/>
                <a:defRPr/>
              </a:pPr>
              <a:endParaRPr lang="zh-CN" altLang="en-US"/>
            </a:p>
          </p:txBody>
        </p:sp>
      </p:grpSp>
      <p:sp>
        <p:nvSpPr>
          <p:cNvPr id="63505" name="Line 50">
            <a:extLst>
              <a:ext uri="{FF2B5EF4-FFF2-40B4-BE49-F238E27FC236}">
                <a16:creationId xmlns:a16="http://schemas.microsoft.com/office/drawing/2014/main" id="{4A288037-2DE7-5742-A38F-114C2717DBF6}"/>
              </a:ext>
            </a:extLst>
          </p:cNvPr>
          <p:cNvSpPr>
            <a:spLocks noChangeShapeType="1"/>
          </p:cNvSpPr>
          <p:nvPr/>
        </p:nvSpPr>
        <p:spPr bwMode="auto">
          <a:xfrm>
            <a:off x="5562600" y="2563813"/>
            <a:ext cx="1066800" cy="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6" name="Line 51">
            <a:extLst>
              <a:ext uri="{FF2B5EF4-FFF2-40B4-BE49-F238E27FC236}">
                <a16:creationId xmlns:a16="http://schemas.microsoft.com/office/drawing/2014/main" id="{A5C8AEB8-92EC-FE47-AF79-57C3E18D45BC}"/>
              </a:ext>
            </a:extLst>
          </p:cNvPr>
          <p:cNvSpPr>
            <a:spLocks noChangeShapeType="1"/>
          </p:cNvSpPr>
          <p:nvPr/>
        </p:nvSpPr>
        <p:spPr bwMode="auto">
          <a:xfrm flipV="1">
            <a:off x="6629400" y="1878013"/>
            <a:ext cx="381000" cy="685800"/>
          </a:xfrm>
          <a:prstGeom prst="line">
            <a:avLst/>
          </a:prstGeom>
          <a:noFill/>
          <a:ln w="57150">
            <a:solidFill>
              <a:srgbClr val="008000"/>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7" name="Line 52">
            <a:extLst>
              <a:ext uri="{FF2B5EF4-FFF2-40B4-BE49-F238E27FC236}">
                <a16:creationId xmlns:a16="http://schemas.microsoft.com/office/drawing/2014/main" id="{84F70949-FFE9-CD46-BABE-D1C601EF9FEF}"/>
              </a:ext>
            </a:extLst>
          </p:cNvPr>
          <p:cNvSpPr>
            <a:spLocks noChangeShapeType="1"/>
          </p:cNvSpPr>
          <p:nvPr/>
        </p:nvSpPr>
        <p:spPr bwMode="auto">
          <a:xfrm>
            <a:off x="6934200" y="2792413"/>
            <a:ext cx="1066800" cy="0"/>
          </a:xfrm>
          <a:prstGeom prst="line">
            <a:avLst/>
          </a:prstGeom>
          <a:noFill/>
          <a:ln w="5715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63508" name="Line 53">
            <a:extLst>
              <a:ext uri="{FF2B5EF4-FFF2-40B4-BE49-F238E27FC236}">
                <a16:creationId xmlns:a16="http://schemas.microsoft.com/office/drawing/2014/main" id="{FAC13521-C8A9-0E49-94BB-7254A099673F}"/>
              </a:ext>
            </a:extLst>
          </p:cNvPr>
          <p:cNvSpPr>
            <a:spLocks noChangeShapeType="1"/>
          </p:cNvSpPr>
          <p:nvPr/>
        </p:nvSpPr>
        <p:spPr bwMode="auto">
          <a:xfrm flipH="1">
            <a:off x="6705600" y="2792413"/>
            <a:ext cx="228600" cy="533400"/>
          </a:xfrm>
          <a:prstGeom prst="line">
            <a:avLst/>
          </a:prstGeom>
          <a:noFill/>
          <a:ln w="76200">
            <a:solidFill>
              <a:schemeClr val="accent2"/>
            </a:solidFill>
            <a:round/>
            <a:headEnd/>
            <a:tailEnd type="none" w="sm" len="lg"/>
          </a:ln>
          <a:extLst>
            <a:ext uri="{909E8E84-426E-40DD-AFC4-6F175D3DCCD1}">
              <a14:hiddenFill xmlns:a14="http://schemas.microsoft.com/office/drawing/2010/main">
                <a:noFill/>
              </a14:hiddenFill>
            </a:ext>
          </a:extLst>
        </p:spPr>
        <p:txBody>
          <a:bodyPr/>
          <a:lstStyle/>
          <a:p>
            <a:endParaRPr lang="zh-CN" altLang="en-US"/>
          </a:p>
        </p:txBody>
      </p:sp>
      <p:sp>
        <p:nvSpPr>
          <p:cNvPr id="514102" name="Freeform 54">
            <a:extLst>
              <a:ext uri="{FF2B5EF4-FFF2-40B4-BE49-F238E27FC236}">
                <a16:creationId xmlns:a16="http://schemas.microsoft.com/office/drawing/2014/main" id="{DB9DE475-E07A-A44F-8AA3-3F6188EBFB62}"/>
              </a:ext>
            </a:extLst>
          </p:cNvPr>
          <p:cNvSpPr>
            <a:spLocks/>
          </p:cNvSpPr>
          <p:nvPr/>
        </p:nvSpPr>
        <p:spPr bwMode="auto">
          <a:xfrm>
            <a:off x="6629400" y="2563813"/>
            <a:ext cx="381000" cy="228600"/>
          </a:xfrm>
          <a:custGeom>
            <a:avLst/>
            <a:gdLst>
              <a:gd name="T0" fmla="*/ 0 w 109"/>
              <a:gd name="T1" fmla="*/ 17961 h 140"/>
              <a:gd name="T2" fmla="*/ 279633 w 109"/>
              <a:gd name="T3" fmla="*/ 17961 h 140"/>
              <a:gd name="T4" fmla="*/ 55927 w 109"/>
              <a:gd name="T5" fmla="*/ 122464 h 140"/>
              <a:gd name="T6" fmla="*/ 363523 w 109"/>
              <a:gd name="T7" fmla="*/ 122464 h 140"/>
              <a:gd name="T8" fmla="*/ 167780 w 109"/>
              <a:gd name="T9" fmla="*/ 213904 h 140"/>
              <a:gd name="T10" fmla="*/ 335560 w 109"/>
              <a:gd name="T11" fmla="*/ 213904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38100">
            <a:solidFill>
              <a:srgbClr val="FF0000"/>
            </a:solidFill>
            <a:round/>
            <a:headEnd/>
            <a:tailEnd/>
          </a:ln>
          <a:effectLst/>
        </p:spPr>
        <p:txBody>
          <a:bodyPr wrap="none" anchor="ctr"/>
          <a:lstStyle/>
          <a:p>
            <a:pPr eaLnBrk="1" hangingPunct="1">
              <a:spcBef>
                <a:spcPct val="20000"/>
              </a:spcBef>
              <a:buFontTx/>
              <a:buChar char="•"/>
              <a:defRPr/>
            </a:pPr>
            <a:endParaRPr lang="zh-CN" altLang="en-US"/>
          </a:p>
        </p:txBody>
      </p:sp>
      <p:sp>
        <p:nvSpPr>
          <p:cNvPr id="63510" name="Line 55">
            <a:extLst>
              <a:ext uri="{FF2B5EF4-FFF2-40B4-BE49-F238E27FC236}">
                <a16:creationId xmlns:a16="http://schemas.microsoft.com/office/drawing/2014/main" id="{E3CC54DB-3506-E240-BFF3-9A0584860CEE}"/>
              </a:ext>
            </a:extLst>
          </p:cNvPr>
          <p:cNvSpPr>
            <a:spLocks noChangeShapeType="1"/>
          </p:cNvSpPr>
          <p:nvPr/>
        </p:nvSpPr>
        <p:spPr bwMode="auto">
          <a:xfrm flipV="1">
            <a:off x="7118350" y="1219200"/>
            <a:ext cx="273050" cy="506413"/>
          </a:xfrm>
          <a:prstGeom prst="line">
            <a:avLst/>
          </a:prstGeom>
          <a:noFill/>
          <a:ln w="28575">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1" name="Line 56">
            <a:extLst>
              <a:ext uri="{FF2B5EF4-FFF2-40B4-BE49-F238E27FC236}">
                <a16:creationId xmlns:a16="http://schemas.microsoft.com/office/drawing/2014/main" id="{D704DE9D-C7CF-3049-8988-AA429091363A}"/>
              </a:ext>
            </a:extLst>
          </p:cNvPr>
          <p:cNvSpPr>
            <a:spLocks noChangeShapeType="1"/>
          </p:cNvSpPr>
          <p:nvPr/>
        </p:nvSpPr>
        <p:spPr bwMode="auto">
          <a:xfrm flipV="1">
            <a:off x="7118350" y="1447800"/>
            <a:ext cx="225425" cy="277813"/>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2" name="Line 57">
            <a:extLst>
              <a:ext uri="{FF2B5EF4-FFF2-40B4-BE49-F238E27FC236}">
                <a16:creationId xmlns:a16="http://schemas.microsoft.com/office/drawing/2014/main" id="{5FA861B5-DE78-7C4B-8C15-93DDE09CD715}"/>
              </a:ext>
            </a:extLst>
          </p:cNvPr>
          <p:cNvSpPr>
            <a:spLocks noChangeShapeType="1"/>
          </p:cNvSpPr>
          <p:nvPr/>
        </p:nvSpPr>
        <p:spPr bwMode="auto">
          <a:xfrm flipV="1">
            <a:off x="7118350" y="1600200"/>
            <a:ext cx="273050" cy="125413"/>
          </a:xfrm>
          <a:prstGeom prst="line">
            <a:avLst/>
          </a:prstGeom>
          <a:noFill/>
          <a:ln w="635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3" name="Line 58">
            <a:extLst>
              <a:ext uri="{FF2B5EF4-FFF2-40B4-BE49-F238E27FC236}">
                <a16:creationId xmlns:a16="http://schemas.microsoft.com/office/drawing/2014/main" id="{3D7CD1B1-2908-244E-8A2E-D223F46F2AC7}"/>
              </a:ext>
            </a:extLst>
          </p:cNvPr>
          <p:cNvSpPr>
            <a:spLocks noChangeShapeType="1"/>
          </p:cNvSpPr>
          <p:nvPr/>
        </p:nvSpPr>
        <p:spPr bwMode="auto">
          <a:xfrm flipV="1">
            <a:off x="7118350" y="1295400"/>
            <a:ext cx="120650" cy="430213"/>
          </a:xfrm>
          <a:prstGeom prst="line">
            <a:avLst/>
          </a:prstGeom>
          <a:noFill/>
          <a:ln w="127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4" name="Text Box 59">
            <a:extLst>
              <a:ext uri="{FF2B5EF4-FFF2-40B4-BE49-F238E27FC236}">
                <a16:creationId xmlns:a16="http://schemas.microsoft.com/office/drawing/2014/main" id="{ADEFEC8E-FBD1-5D4F-B71C-737A0179C23E}"/>
              </a:ext>
            </a:extLst>
          </p:cNvPr>
          <p:cNvSpPr txBox="1">
            <a:spLocks noChangeArrowheads="1"/>
          </p:cNvSpPr>
          <p:nvPr/>
        </p:nvSpPr>
        <p:spPr bwMode="auto">
          <a:xfrm>
            <a:off x="4876800" y="1371600"/>
            <a:ext cx="2057400" cy="2841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200">
                <a:solidFill>
                  <a:srgbClr val="FFFFFF"/>
                </a:solidFill>
              </a:rPr>
              <a:t>leading particle suppressed</a:t>
            </a:r>
          </a:p>
        </p:txBody>
      </p:sp>
      <p:sp>
        <p:nvSpPr>
          <p:cNvPr id="63515" name="Oval 60">
            <a:extLst>
              <a:ext uri="{FF2B5EF4-FFF2-40B4-BE49-F238E27FC236}">
                <a16:creationId xmlns:a16="http://schemas.microsoft.com/office/drawing/2014/main" id="{AFA39E9F-5E27-4B43-B557-83827FB338D6}"/>
              </a:ext>
            </a:extLst>
          </p:cNvPr>
          <p:cNvSpPr>
            <a:spLocks noChangeArrowheads="1"/>
          </p:cNvSpPr>
          <p:nvPr/>
        </p:nvSpPr>
        <p:spPr bwMode="auto">
          <a:xfrm>
            <a:off x="7848600" y="1752600"/>
            <a:ext cx="457200" cy="1752600"/>
          </a:xfrm>
          <a:prstGeom prst="ellipse">
            <a:avLst/>
          </a:prstGeom>
          <a:gradFill rotWithShape="1">
            <a:gsLst>
              <a:gs pos="0">
                <a:srgbClr val="FF0000"/>
              </a:gs>
              <a:gs pos="100000">
                <a:schemeClr val="tx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516" name="Oval 61">
            <a:extLst>
              <a:ext uri="{FF2B5EF4-FFF2-40B4-BE49-F238E27FC236}">
                <a16:creationId xmlns:a16="http://schemas.microsoft.com/office/drawing/2014/main" id="{6D6BBD0F-9196-7745-9CE6-6331F7E25270}"/>
              </a:ext>
            </a:extLst>
          </p:cNvPr>
          <p:cNvSpPr>
            <a:spLocks noChangeArrowheads="1"/>
          </p:cNvSpPr>
          <p:nvPr/>
        </p:nvSpPr>
        <p:spPr bwMode="auto">
          <a:xfrm>
            <a:off x="5257800" y="1752600"/>
            <a:ext cx="457200" cy="1752600"/>
          </a:xfrm>
          <a:prstGeom prst="ellipse">
            <a:avLst/>
          </a:prstGeom>
          <a:gradFill rotWithShape="1">
            <a:gsLst>
              <a:gs pos="0">
                <a:schemeClr val="tx2"/>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63517" name="Line 62">
            <a:extLst>
              <a:ext uri="{FF2B5EF4-FFF2-40B4-BE49-F238E27FC236}">
                <a16:creationId xmlns:a16="http://schemas.microsoft.com/office/drawing/2014/main" id="{5221F454-3984-4047-8C62-815411C090B5}"/>
              </a:ext>
            </a:extLst>
          </p:cNvPr>
          <p:cNvSpPr>
            <a:spLocks noChangeShapeType="1"/>
          </p:cNvSpPr>
          <p:nvPr/>
        </p:nvSpPr>
        <p:spPr bwMode="auto">
          <a:xfrm flipH="1">
            <a:off x="7391400" y="2636838"/>
            <a:ext cx="609600" cy="0"/>
          </a:xfrm>
          <a:prstGeom prst="line">
            <a:avLst/>
          </a:prstGeom>
          <a:noFill/>
          <a:ln w="76200">
            <a:solidFill>
              <a:schemeClr val="bg1"/>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8" name="Line 63">
            <a:extLst>
              <a:ext uri="{FF2B5EF4-FFF2-40B4-BE49-F238E27FC236}">
                <a16:creationId xmlns:a16="http://schemas.microsoft.com/office/drawing/2014/main" id="{0898D76D-95E1-7D48-8B12-38B68E34ADDB}"/>
              </a:ext>
            </a:extLst>
          </p:cNvPr>
          <p:cNvSpPr>
            <a:spLocks noChangeShapeType="1"/>
          </p:cNvSpPr>
          <p:nvPr/>
        </p:nvSpPr>
        <p:spPr bwMode="auto">
          <a:xfrm rot="10800967" flipH="1">
            <a:off x="5562600" y="2787650"/>
            <a:ext cx="685800" cy="1588"/>
          </a:xfrm>
          <a:prstGeom prst="line">
            <a:avLst/>
          </a:prstGeom>
          <a:noFill/>
          <a:ln w="76200">
            <a:solidFill>
              <a:srgbClr val="FFFFFF"/>
            </a:solidFill>
            <a:round/>
            <a:headEnd/>
            <a:tailEnd type="triangle" w="sm"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519" name="Text Box 64">
            <a:extLst>
              <a:ext uri="{FF2B5EF4-FFF2-40B4-BE49-F238E27FC236}">
                <a16:creationId xmlns:a16="http://schemas.microsoft.com/office/drawing/2014/main" id="{AAD096EB-FB38-9442-8DA6-1C5A91F7D3E8}"/>
              </a:ext>
            </a:extLst>
          </p:cNvPr>
          <p:cNvSpPr txBox="1">
            <a:spLocks noChangeArrowheads="1"/>
          </p:cNvSpPr>
          <p:nvPr/>
        </p:nvSpPr>
        <p:spPr bwMode="auto">
          <a:xfrm>
            <a:off x="2971800" y="3733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solidFill>
                  <a:srgbClr val="FFFFFF"/>
                </a:solidFill>
              </a:rPr>
              <a:t>p+p                   Au + Au</a:t>
            </a:r>
            <a:endParaRPr lang="en-US" altLang="zh-CN" sz="2400"/>
          </a:p>
        </p:txBody>
      </p:sp>
      <p:sp>
        <p:nvSpPr>
          <p:cNvPr id="63520" name="Line 32">
            <a:extLst>
              <a:ext uri="{FF2B5EF4-FFF2-40B4-BE49-F238E27FC236}">
                <a16:creationId xmlns:a16="http://schemas.microsoft.com/office/drawing/2014/main" id="{B76A4B95-E610-E04F-AC12-C0A4F9DF4D07}"/>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66" name="Object 4" descr="Light downward diagonal">
            <a:extLst>
              <a:ext uri="{FF2B5EF4-FFF2-40B4-BE49-F238E27FC236}">
                <a16:creationId xmlns:a16="http://schemas.microsoft.com/office/drawing/2014/main" id="{04D94FBB-9809-9D41-908D-B3834B18E99B}"/>
              </a:ext>
            </a:extLst>
          </p:cNvPr>
          <p:cNvGraphicFramePr>
            <a:graphicFrameLocks noChangeAspect="1"/>
          </p:cNvGraphicFramePr>
          <p:nvPr/>
        </p:nvGraphicFramePr>
        <p:xfrm>
          <a:off x="3967163" y="5181600"/>
          <a:ext cx="4425950" cy="1035050"/>
        </p:xfrm>
        <a:graphic>
          <a:graphicData uri="http://schemas.openxmlformats.org/presentationml/2006/ole">
            <mc:AlternateContent xmlns:mc="http://schemas.openxmlformats.org/markup-compatibility/2006">
              <mc:Choice xmlns:v="urn:schemas-microsoft-com:vml" Requires="v">
                <p:oleObj spid="_x0000_s63640" name="Equation" r:id="rId6" imgW="1955800" imgH="457200" progId="Equation.3">
                  <p:embed/>
                </p:oleObj>
              </mc:Choice>
              <mc:Fallback>
                <p:oleObj name="Equation" r:id="rId6" imgW="1955800" imgH="457200" progId="Equation.3">
                  <p:embed/>
                  <p:pic>
                    <p:nvPicPr>
                      <p:cNvPr id="77827" name="Object 4" descr="Light downward diago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7163" y="5181600"/>
                        <a:ext cx="4425950" cy="1035050"/>
                      </a:xfrm>
                      <a:prstGeom prst="rect">
                        <a:avLst/>
                      </a:prstGeom>
                      <a:pattFill prst="ltDnDiag">
                        <a:fgClr>
                          <a:schemeClr val="hlink"/>
                        </a:fgClr>
                        <a:bgClr>
                          <a:srgbClr val="FFFFFF"/>
                        </a:bgClr>
                      </a:patt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B0A675BB-8700-DE4B-B4ED-656B80079455}"/>
              </a:ext>
            </a:extLst>
          </p:cNvPr>
          <p:cNvSpPr>
            <a:spLocks noGrp="1" noChangeArrowheads="1"/>
          </p:cNvSpPr>
          <p:nvPr>
            <p:ph type="title"/>
          </p:nvPr>
        </p:nvSpPr>
        <p:spPr>
          <a:xfrm>
            <a:off x="838200" y="152400"/>
            <a:ext cx="7748588" cy="487363"/>
          </a:xfrm>
        </p:spPr>
        <p:txBody>
          <a:bodyPr/>
          <a:lstStyle/>
          <a:p>
            <a:pPr eaLnBrk="1" hangingPunct="1"/>
            <a:r>
              <a:rPr kumimoji="0" lang="en-US" altLang="zh-CN" sz="3600"/>
              <a:t>Hadron Suppression at RHIC</a:t>
            </a:r>
          </a:p>
        </p:txBody>
      </p:sp>
      <p:grpSp>
        <p:nvGrpSpPr>
          <p:cNvPr id="65538" name="Group 3">
            <a:extLst>
              <a:ext uri="{FF2B5EF4-FFF2-40B4-BE49-F238E27FC236}">
                <a16:creationId xmlns:a16="http://schemas.microsoft.com/office/drawing/2014/main" id="{B97A89CB-B0B1-B147-BDFF-72F1E8233C0B}"/>
              </a:ext>
            </a:extLst>
          </p:cNvPr>
          <p:cNvGrpSpPr>
            <a:grpSpLocks/>
          </p:cNvGrpSpPr>
          <p:nvPr/>
        </p:nvGrpSpPr>
        <p:grpSpPr bwMode="auto">
          <a:xfrm>
            <a:off x="4572000" y="1143000"/>
            <a:ext cx="4572000" cy="3276600"/>
            <a:chOff x="1056" y="672"/>
            <a:chExt cx="3681" cy="2640"/>
          </a:xfrm>
        </p:grpSpPr>
        <p:pic>
          <p:nvPicPr>
            <p:cNvPr id="65543" name="Picture 4">
              <a:extLst>
                <a:ext uri="{FF2B5EF4-FFF2-40B4-BE49-F238E27FC236}">
                  <a16:creationId xmlns:a16="http://schemas.microsoft.com/office/drawing/2014/main" id="{49198DD1-C70A-454B-A044-6B30FCA94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58"/>
            <a:stretch>
              <a:fillRect/>
            </a:stretch>
          </p:blipFill>
          <p:spPr bwMode="auto">
            <a:xfrm>
              <a:off x="1056" y="672"/>
              <a:ext cx="3681" cy="2640"/>
            </a:xfrm>
            <a:prstGeom prst="rect">
              <a:avLst/>
            </a:prstGeom>
            <a:noFill/>
            <a:ln>
              <a:noFill/>
            </a:ln>
            <a:effectLst/>
            <a:extLst>
              <a:ext uri="{909E8E84-426E-40DD-AFC4-6F175D3DCCD1}">
                <a14:hiddenFill xmlns:a14="http://schemas.microsoft.com/office/drawing/2010/main">
                  <a:blipFill dpi="0" rotWithShape="0">
                    <a:blip/>
                    <a:srcRect l="-4958"/>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65544" name="Text Box 5">
              <a:extLst>
                <a:ext uri="{FF2B5EF4-FFF2-40B4-BE49-F238E27FC236}">
                  <a16:creationId xmlns:a16="http://schemas.microsoft.com/office/drawing/2014/main" id="{B35669AD-0D51-F44B-9D2F-F6A80CAFC8B8}"/>
                </a:ext>
              </a:extLst>
            </p:cNvPr>
            <p:cNvSpPr txBox="1">
              <a:spLocks noChangeArrowheads="1"/>
            </p:cNvSpPr>
            <p:nvPr/>
          </p:nvSpPr>
          <p:spPr bwMode="auto">
            <a:xfrm>
              <a:off x="3838" y="1538"/>
              <a:ext cx="11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a:solidFill>
                  <a:schemeClr val="folHlink"/>
                </a:solidFill>
                <a:latin typeface="Times New Roman" panose="02020603050405020304" pitchFamily="18" charset="0"/>
              </a:endParaRPr>
            </a:p>
          </p:txBody>
        </p:sp>
        <p:sp>
          <p:nvSpPr>
            <p:cNvPr id="65545" name="Line 6">
              <a:extLst>
                <a:ext uri="{FF2B5EF4-FFF2-40B4-BE49-F238E27FC236}">
                  <a16:creationId xmlns:a16="http://schemas.microsoft.com/office/drawing/2014/main" id="{0129E4A4-E3B8-6E4F-AF84-DEB589AB3F7A}"/>
                </a:ext>
              </a:extLst>
            </p:cNvPr>
            <p:cNvSpPr>
              <a:spLocks noChangeShapeType="1"/>
            </p:cNvSpPr>
            <p:nvPr/>
          </p:nvSpPr>
          <p:spPr bwMode="auto">
            <a:xfrm>
              <a:off x="3504" y="1535"/>
              <a:ext cx="0" cy="110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zh-CN" altLang="en-US"/>
            </a:p>
          </p:txBody>
        </p:sp>
        <p:sp>
          <p:nvSpPr>
            <p:cNvPr id="65546" name="Text Box 7">
              <a:extLst>
                <a:ext uri="{FF2B5EF4-FFF2-40B4-BE49-F238E27FC236}">
                  <a16:creationId xmlns:a16="http://schemas.microsoft.com/office/drawing/2014/main" id="{69EB6179-4E7A-C34D-B8A7-086D092E4633}"/>
                </a:ext>
              </a:extLst>
            </p:cNvPr>
            <p:cNvSpPr txBox="1">
              <a:spLocks noChangeArrowheads="1"/>
            </p:cNvSpPr>
            <p:nvPr/>
          </p:nvSpPr>
          <p:spPr bwMode="auto">
            <a:xfrm>
              <a:off x="3686" y="1995"/>
              <a:ext cx="115"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2400">
                <a:latin typeface="Times New Roman" panose="02020603050405020304" pitchFamily="18" charset="0"/>
              </a:endParaRPr>
            </a:p>
          </p:txBody>
        </p:sp>
        <p:sp>
          <p:nvSpPr>
            <p:cNvPr id="65547" name="Text Box 8">
              <a:extLst>
                <a:ext uri="{FF2B5EF4-FFF2-40B4-BE49-F238E27FC236}">
                  <a16:creationId xmlns:a16="http://schemas.microsoft.com/office/drawing/2014/main" id="{0338C7E9-B938-1C43-87D9-3741F1F73E50}"/>
                </a:ext>
              </a:extLst>
            </p:cNvPr>
            <p:cNvSpPr txBox="1">
              <a:spLocks noChangeArrowheads="1"/>
            </p:cNvSpPr>
            <p:nvPr/>
          </p:nvSpPr>
          <p:spPr bwMode="auto">
            <a:xfrm>
              <a:off x="1680" y="1439"/>
              <a:ext cx="140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latin typeface="Times New Roman" panose="02020603050405020304" pitchFamily="18" charset="0"/>
                </a:rPr>
                <a:t>Binary Collision scaling</a:t>
              </a:r>
            </a:p>
          </p:txBody>
        </p:sp>
      </p:grpSp>
      <p:sp>
        <p:nvSpPr>
          <p:cNvPr id="65539" name="Text Box 9">
            <a:extLst>
              <a:ext uri="{FF2B5EF4-FFF2-40B4-BE49-F238E27FC236}">
                <a16:creationId xmlns:a16="http://schemas.microsoft.com/office/drawing/2014/main" id="{34B3D6BC-45A6-E94D-B87F-4775221A6D41}"/>
              </a:ext>
            </a:extLst>
          </p:cNvPr>
          <p:cNvSpPr txBox="1">
            <a:spLocks noChangeArrowheads="1"/>
          </p:cNvSpPr>
          <p:nvPr/>
        </p:nvSpPr>
        <p:spPr bwMode="auto">
          <a:xfrm>
            <a:off x="609600" y="5410200"/>
            <a:ext cx="7848600" cy="701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t>Factor 5 suppression: large effect</a:t>
            </a:r>
          </a:p>
          <a:p>
            <a:pPr eaLnBrk="1" hangingPunct="1">
              <a:spcBef>
                <a:spcPct val="0"/>
              </a:spcBef>
              <a:buFontTx/>
              <a:buNone/>
            </a:pPr>
            <a:r>
              <a:rPr lang="en-US" altLang="zh-CN" sz="2000"/>
              <a:t>pQCD+energy loss: initial density ~30 times cold nuclear matter</a:t>
            </a:r>
            <a:endParaRPr lang="en-US" altLang="zh-CN" sz="2400">
              <a:solidFill>
                <a:schemeClr val="folHlink"/>
              </a:solidFill>
              <a:latin typeface="Times New Roman" panose="02020603050405020304" pitchFamily="18" charset="0"/>
            </a:endParaRPr>
          </a:p>
        </p:txBody>
      </p:sp>
      <p:graphicFrame>
        <p:nvGraphicFramePr>
          <p:cNvPr id="65540" name="Object 10">
            <a:extLst>
              <a:ext uri="{FF2B5EF4-FFF2-40B4-BE49-F238E27FC236}">
                <a16:creationId xmlns:a16="http://schemas.microsoft.com/office/drawing/2014/main" id="{FA79EEE6-E78E-CB47-B12B-BFC1213B6A37}"/>
              </a:ext>
            </a:extLst>
          </p:cNvPr>
          <p:cNvGraphicFramePr>
            <a:graphicFrameLocks noChangeAspect="1"/>
          </p:cNvGraphicFramePr>
          <p:nvPr/>
        </p:nvGraphicFramePr>
        <p:xfrm>
          <a:off x="2743200" y="4419600"/>
          <a:ext cx="2895600" cy="730250"/>
        </p:xfrm>
        <a:graphic>
          <a:graphicData uri="http://schemas.openxmlformats.org/presentationml/2006/ole">
            <mc:AlternateContent xmlns:mc="http://schemas.openxmlformats.org/markup-compatibility/2006">
              <mc:Choice xmlns:v="urn:schemas-microsoft-com:vml" Requires="v">
                <p:oleObj spid="_x0000_s65635" name="Equation" r:id="rId5" imgW="1816100" imgH="457200" progId="Equation.3">
                  <p:embed/>
                </p:oleObj>
              </mc:Choice>
              <mc:Fallback>
                <p:oleObj name="Equation" r:id="rId5" imgW="1816100" imgH="45720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419600"/>
                        <a:ext cx="2895600" cy="730250"/>
                      </a:xfrm>
                      <a:prstGeom prst="rect">
                        <a:avLst/>
                      </a:prstGeom>
                      <a:solidFill>
                        <a:srgbClr val="FF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1" name="Line 32">
            <a:extLst>
              <a:ext uri="{FF2B5EF4-FFF2-40B4-BE49-F238E27FC236}">
                <a16:creationId xmlns:a16="http://schemas.microsoft.com/office/drawing/2014/main" id="{638F4D6C-5EAF-E24C-B7FA-68061D5E3E3F}"/>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65542" name="Picture 2">
            <a:extLst>
              <a:ext uri="{FF2B5EF4-FFF2-40B4-BE49-F238E27FC236}">
                <a16:creationId xmlns:a16="http://schemas.microsoft.com/office/drawing/2014/main" id="{355AE826-7AFA-2E4F-9480-7315E295D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531" b="7631"/>
          <a:stretch>
            <a:fillRect/>
          </a:stretch>
        </p:blipFill>
        <p:spPr bwMode="auto">
          <a:xfrm>
            <a:off x="76200" y="1198563"/>
            <a:ext cx="45720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3">
            <a:extLst>
              <a:ext uri="{FF2B5EF4-FFF2-40B4-BE49-F238E27FC236}">
                <a16:creationId xmlns:a16="http://schemas.microsoft.com/office/drawing/2014/main" id="{B485D7AD-A919-FD45-87A1-F16EC7E87779}"/>
              </a:ext>
            </a:extLst>
          </p:cNvPr>
          <p:cNvSpPr>
            <a:spLocks noGrp="1" noChangeArrowheads="1"/>
          </p:cNvSpPr>
          <p:nvPr>
            <p:ph type="title"/>
          </p:nvPr>
        </p:nvSpPr>
        <p:spPr>
          <a:xfrm>
            <a:off x="457200" y="-304800"/>
            <a:ext cx="8229600" cy="1143000"/>
          </a:xfrm>
        </p:spPr>
        <p:txBody>
          <a:bodyPr/>
          <a:lstStyle/>
          <a:p>
            <a:pPr eaLnBrk="1" hangingPunct="1"/>
            <a:r>
              <a:rPr kumimoji="0" lang="en-US" altLang="zh-CN"/>
              <a:t>Nuclear Modification Factor</a:t>
            </a:r>
          </a:p>
        </p:txBody>
      </p:sp>
      <p:pic>
        <p:nvPicPr>
          <p:cNvPr id="67586" name="Picture 4" descr="Screen shot 2011-11-08 at 00.20.41.png">
            <a:extLst>
              <a:ext uri="{FF2B5EF4-FFF2-40B4-BE49-F238E27FC236}">
                <a16:creationId xmlns:a16="http://schemas.microsoft.com/office/drawing/2014/main" id="{22CB867B-74F2-6F46-94B9-EB6ECCE9A9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38" y="914400"/>
            <a:ext cx="367347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Y:\my_talks\11NNV\raa_models.png">
            <a:extLst>
              <a:ext uri="{FF2B5EF4-FFF2-40B4-BE49-F238E27FC236}">
                <a16:creationId xmlns:a16="http://schemas.microsoft.com/office/drawing/2014/main" id="{21ABA290-314A-6D44-A3A0-F64C48F08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838200"/>
            <a:ext cx="41449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8">
            <a:extLst>
              <a:ext uri="{FF2B5EF4-FFF2-40B4-BE49-F238E27FC236}">
                <a16:creationId xmlns:a16="http://schemas.microsoft.com/office/drawing/2014/main" id="{B32EF5F8-AB75-0641-8BC9-1FE1F60E8BB2}"/>
              </a:ext>
            </a:extLst>
          </p:cNvPr>
          <p:cNvSpPr txBox="1">
            <a:spLocks noChangeArrowheads="1"/>
          </p:cNvSpPr>
          <p:nvPr/>
        </p:nvSpPr>
        <p:spPr bwMode="auto">
          <a:xfrm>
            <a:off x="1079500" y="584200"/>
            <a:ext cx="2211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a:t>PHENIX: PRC69, 034910(04)</a:t>
            </a:r>
          </a:p>
          <a:p>
            <a:pPr eaLnBrk="1" hangingPunct="1"/>
            <a:r>
              <a:rPr kumimoji="0" lang="en-US" altLang="zh-CN" sz="1200"/>
              <a:t>STAR: PRL91, 172302(03)</a:t>
            </a:r>
          </a:p>
        </p:txBody>
      </p:sp>
      <p:cxnSp>
        <p:nvCxnSpPr>
          <p:cNvPr id="11" name="Straight Connector 10">
            <a:extLst>
              <a:ext uri="{FF2B5EF4-FFF2-40B4-BE49-F238E27FC236}">
                <a16:creationId xmlns:a16="http://schemas.microsoft.com/office/drawing/2014/main" id="{3F4864D9-355F-9B49-AF92-64B0BD05DD76}"/>
              </a:ext>
            </a:extLst>
          </p:cNvPr>
          <p:cNvCxnSpPr>
            <a:cxnSpLocks noChangeShapeType="1"/>
          </p:cNvCxnSpPr>
          <p:nvPr/>
        </p:nvCxnSpPr>
        <p:spPr bwMode="auto">
          <a:xfrm>
            <a:off x="1092200" y="1878013"/>
            <a:ext cx="2959100" cy="1587"/>
          </a:xfrm>
          <a:prstGeom prst="line">
            <a:avLst/>
          </a:prstGeom>
          <a:noFill/>
          <a:ln w="25400">
            <a:solidFill>
              <a:srgbClr val="008000"/>
            </a:solidFill>
            <a:prstDash val="dash"/>
            <a:round/>
            <a:headEnd/>
            <a:tailEnd/>
          </a:ln>
          <a:effectLst>
            <a:outerShdw blurRad="40000" dist="20000" dir="5400000" rotWithShape="0">
              <a:srgbClr val="808080">
                <a:alpha val="37999"/>
              </a:srgbClr>
            </a:outerShdw>
          </a:effectLst>
        </p:spPr>
      </p:cxnSp>
      <p:cxnSp>
        <p:nvCxnSpPr>
          <p:cNvPr id="13" name="Straight Connector 12">
            <a:extLst>
              <a:ext uri="{FF2B5EF4-FFF2-40B4-BE49-F238E27FC236}">
                <a16:creationId xmlns:a16="http://schemas.microsoft.com/office/drawing/2014/main" id="{E17028B1-12AE-CE45-AA38-3360327572BB}"/>
              </a:ext>
            </a:extLst>
          </p:cNvPr>
          <p:cNvCxnSpPr>
            <a:cxnSpLocks noChangeShapeType="1"/>
          </p:cNvCxnSpPr>
          <p:nvPr/>
        </p:nvCxnSpPr>
        <p:spPr bwMode="auto">
          <a:xfrm>
            <a:off x="1143000" y="3884613"/>
            <a:ext cx="2959100" cy="1587"/>
          </a:xfrm>
          <a:prstGeom prst="line">
            <a:avLst/>
          </a:prstGeom>
          <a:noFill/>
          <a:ln w="25400">
            <a:solidFill>
              <a:srgbClr val="008000"/>
            </a:solidFill>
            <a:prstDash val="dash"/>
            <a:round/>
            <a:headEnd/>
            <a:tailEnd/>
          </a:ln>
          <a:effectLst>
            <a:outerShdw blurRad="40000" dist="20000" dir="5400000" rotWithShape="0">
              <a:srgbClr val="808080">
                <a:alpha val="37999"/>
              </a:srgbClr>
            </a:outerShdw>
          </a:effectLst>
        </p:spPr>
      </p:cxnSp>
      <p:cxnSp>
        <p:nvCxnSpPr>
          <p:cNvPr id="14" name="Straight Connector 13">
            <a:extLst>
              <a:ext uri="{FF2B5EF4-FFF2-40B4-BE49-F238E27FC236}">
                <a16:creationId xmlns:a16="http://schemas.microsoft.com/office/drawing/2014/main" id="{A8354B3B-BDCA-7A47-9E43-6D2B3373F4F2}"/>
              </a:ext>
            </a:extLst>
          </p:cNvPr>
          <p:cNvCxnSpPr>
            <a:cxnSpLocks noChangeShapeType="1"/>
          </p:cNvCxnSpPr>
          <p:nvPr/>
        </p:nvCxnSpPr>
        <p:spPr bwMode="auto">
          <a:xfrm>
            <a:off x="4813300" y="1587500"/>
            <a:ext cx="3263900" cy="1588"/>
          </a:xfrm>
          <a:prstGeom prst="line">
            <a:avLst/>
          </a:prstGeom>
          <a:noFill/>
          <a:ln w="25400">
            <a:solidFill>
              <a:srgbClr val="008000"/>
            </a:solidFill>
            <a:prstDash val="dash"/>
            <a:round/>
            <a:headEnd/>
            <a:tailEnd/>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91B139E3-8DD6-864B-98AD-1207E9DB84A4}"/>
              </a:ext>
            </a:extLst>
          </p:cNvPr>
          <p:cNvCxnSpPr>
            <a:cxnSpLocks noChangeShapeType="1"/>
          </p:cNvCxnSpPr>
          <p:nvPr/>
        </p:nvCxnSpPr>
        <p:spPr bwMode="auto">
          <a:xfrm>
            <a:off x="4813300" y="3543300"/>
            <a:ext cx="3263900" cy="1588"/>
          </a:xfrm>
          <a:prstGeom prst="line">
            <a:avLst/>
          </a:prstGeom>
          <a:noFill/>
          <a:ln w="25400">
            <a:solidFill>
              <a:srgbClr val="008000"/>
            </a:solidFill>
            <a:prstDash val="dash"/>
            <a:round/>
            <a:headEnd/>
            <a:tailEnd/>
          </a:ln>
          <a:effectLst>
            <a:outerShdw blurRad="40000" dist="20000" dir="5400000" rotWithShape="0">
              <a:srgbClr val="808080">
                <a:alpha val="37999"/>
              </a:srgbClr>
            </a:outerShdw>
          </a:effectLst>
        </p:spPr>
      </p:cxnSp>
      <p:sp>
        <p:nvSpPr>
          <p:cNvPr id="70665" name="TextBox 17">
            <a:extLst>
              <a:ext uri="{FF2B5EF4-FFF2-40B4-BE49-F238E27FC236}">
                <a16:creationId xmlns:a16="http://schemas.microsoft.com/office/drawing/2014/main" id="{F18AD5F0-C081-1A49-BD96-092D72A5BA18}"/>
              </a:ext>
            </a:extLst>
          </p:cNvPr>
          <p:cNvSpPr txBox="1">
            <a:spLocks noChangeArrowheads="1"/>
          </p:cNvSpPr>
          <p:nvPr/>
        </p:nvSpPr>
        <p:spPr bwMode="auto">
          <a:xfrm>
            <a:off x="130175" y="5257800"/>
            <a:ext cx="9123363" cy="1285875"/>
          </a:xfrm>
          <a:prstGeom prst="rect">
            <a:avLst/>
          </a:prstGeom>
          <a:noFill/>
          <a:ln>
            <a:noFill/>
          </a:ln>
        </p:spPr>
        <p:txBody>
          <a:bodyPr wrap="none">
            <a:spAutoFit/>
          </a:bodyPr>
          <a:lstStyle>
            <a:lvl1pPr>
              <a:defRPr kumimoji="1" sz="2800">
                <a:solidFill>
                  <a:schemeClr val="tx1"/>
                </a:solidFill>
                <a:latin typeface="Arial" charset="0"/>
                <a:ea typeface="宋体" charset="0"/>
                <a:cs typeface="宋体" charset="0"/>
              </a:defRPr>
            </a:lvl1pPr>
            <a:lvl2pPr marL="742950" indent="-285750">
              <a:defRPr kumimoji="1" sz="2800">
                <a:solidFill>
                  <a:schemeClr val="tx1"/>
                </a:solidFill>
                <a:latin typeface="Arial" charset="0"/>
                <a:ea typeface="宋体" charset="0"/>
              </a:defRPr>
            </a:lvl2pPr>
            <a:lvl3pPr marL="1143000" indent="-228600">
              <a:defRPr kumimoji="1" sz="2800">
                <a:solidFill>
                  <a:schemeClr val="tx1"/>
                </a:solidFill>
                <a:latin typeface="Arial" charset="0"/>
                <a:ea typeface="宋体" charset="0"/>
              </a:defRPr>
            </a:lvl3pPr>
            <a:lvl4pPr marL="1600200" indent="-228600">
              <a:defRPr kumimoji="1" sz="2800">
                <a:solidFill>
                  <a:schemeClr val="tx1"/>
                </a:solidFill>
                <a:latin typeface="Arial" charset="0"/>
                <a:ea typeface="宋体" charset="0"/>
              </a:defRPr>
            </a:lvl4pPr>
            <a:lvl5pPr marL="2057400" indent="-228600">
              <a:defRPr kumimoji="1" sz="2800">
                <a:solidFill>
                  <a:schemeClr val="tx1"/>
                </a:solidFill>
                <a:latin typeface="Arial" charset="0"/>
                <a:ea typeface="宋体" charset="0"/>
              </a:defRPr>
            </a:lvl5pPr>
            <a:lvl6pPr marL="2514600" indent="-228600" fontAlgn="base">
              <a:spcBef>
                <a:spcPct val="20000"/>
              </a:spcBef>
              <a:spcAft>
                <a:spcPct val="0"/>
              </a:spcAft>
              <a:buChar char="•"/>
              <a:defRPr kumimoji="1" sz="2800">
                <a:solidFill>
                  <a:schemeClr val="tx1"/>
                </a:solidFill>
                <a:latin typeface="Arial" charset="0"/>
                <a:ea typeface="宋体" charset="0"/>
              </a:defRPr>
            </a:lvl6pPr>
            <a:lvl7pPr marL="2971800" indent="-228600" fontAlgn="base">
              <a:spcBef>
                <a:spcPct val="20000"/>
              </a:spcBef>
              <a:spcAft>
                <a:spcPct val="0"/>
              </a:spcAft>
              <a:buChar char="•"/>
              <a:defRPr kumimoji="1" sz="2800">
                <a:solidFill>
                  <a:schemeClr val="tx1"/>
                </a:solidFill>
                <a:latin typeface="Arial" charset="0"/>
                <a:ea typeface="宋体" charset="0"/>
              </a:defRPr>
            </a:lvl7pPr>
            <a:lvl8pPr marL="3429000" indent="-228600" fontAlgn="base">
              <a:spcBef>
                <a:spcPct val="20000"/>
              </a:spcBef>
              <a:spcAft>
                <a:spcPct val="0"/>
              </a:spcAft>
              <a:buChar char="•"/>
              <a:defRPr kumimoji="1" sz="2800">
                <a:solidFill>
                  <a:schemeClr val="tx1"/>
                </a:solidFill>
                <a:latin typeface="Arial" charset="0"/>
                <a:ea typeface="宋体" charset="0"/>
              </a:defRPr>
            </a:lvl8pPr>
            <a:lvl9pPr marL="3886200" indent="-228600" fontAlgn="base">
              <a:spcBef>
                <a:spcPct val="20000"/>
              </a:spcBef>
              <a:spcAft>
                <a:spcPct val="0"/>
              </a:spcAft>
              <a:buChar char="•"/>
              <a:defRPr kumimoji="1" sz="2800">
                <a:solidFill>
                  <a:schemeClr val="tx1"/>
                </a:solidFill>
                <a:latin typeface="Arial" charset="0"/>
                <a:ea typeface="宋体" charset="0"/>
              </a:defRPr>
            </a:lvl9pPr>
          </a:lstStyle>
          <a:p>
            <a:pPr marL="457200" indent="-457200" eaLnBrk="1" hangingPunct="1">
              <a:spcBef>
                <a:spcPct val="20000"/>
              </a:spcBef>
              <a:buFontTx/>
              <a:buAutoNum type="arabicParenR"/>
              <a:defRPr/>
            </a:pPr>
            <a:r>
              <a:rPr kumimoji="0" lang="en-US" sz="2000" dirty="0"/>
              <a:t>At LHC(2.76TeV), the energy loss is stronger than that from RHIC (0.2TeV)</a:t>
            </a:r>
          </a:p>
          <a:p>
            <a:pPr eaLnBrk="1" hangingPunct="1">
              <a:spcBef>
                <a:spcPct val="20000"/>
              </a:spcBef>
              <a:defRPr/>
            </a:pPr>
            <a:r>
              <a:rPr kumimoji="0" lang="en-US" sz="2000" dirty="0"/>
              <a:t>          </a:t>
            </a:r>
            <a:r>
              <a:rPr kumimoji="0" lang="en-US" sz="2000" dirty="0">
                <a:latin typeface="Wingdings" charset="0"/>
                <a:cs typeface="Wingdings" charset="0"/>
              </a:rPr>
              <a:t></a:t>
            </a:r>
            <a:r>
              <a:rPr kumimoji="0" lang="en-US" sz="2000" dirty="0"/>
              <a:t> hotter/denser medium created at higher collision energy</a:t>
            </a:r>
          </a:p>
          <a:p>
            <a:pPr eaLnBrk="1" hangingPunct="1">
              <a:spcBef>
                <a:spcPct val="20000"/>
              </a:spcBef>
              <a:buFontTx/>
              <a:buChar char="•"/>
              <a:defRPr/>
            </a:pPr>
            <a:endParaRPr kumimoji="0" lang="en-US" sz="800" dirty="0"/>
          </a:p>
          <a:p>
            <a:pPr eaLnBrk="1" hangingPunct="1">
              <a:spcBef>
                <a:spcPct val="20000"/>
              </a:spcBef>
              <a:defRPr/>
            </a:pPr>
            <a:r>
              <a:rPr kumimoji="0" lang="en-US" sz="2000" dirty="0"/>
              <a:t>2) pQCD predictions consistent at larger p</a:t>
            </a:r>
            <a:r>
              <a:rPr kumimoji="0" lang="en-US" sz="2000" baseline="-25000" dirty="0"/>
              <a:t>T</a:t>
            </a:r>
            <a:r>
              <a:rPr kumimoji="0" lang="en-US" sz="2000" dirty="0"/>
              <a:t> region: &gt; 10 GeV/c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351B70D3-691B-8A4E-9F49-75786EA4530B}"/>
              </a:ext>
            </a:extLst>
          </p:cNvPr>
          <p:cNvSpPr>
            <a:spLocks noGrp="1" noChangeArrowheads="1"/>
          </p:cNvSpPr>
          <p:nvPr>
            <p:ph type="title"/>
          </p:nvPr>
        </p:nvSpPr>
        <p:spPr>
          <a:xfrm>
            <a:off x="1219200" y="0"/>
            <a:ext cx="6781800" cy="1139825"/>
          </a:xfrm>
        </p:spPr>
        <p:txBody>
          <a:bodyPr/>
          <a:lstStyle/>
          <a:p>
            <a:pPr eaLnBrk="1" hangingPunct="1"/>
            <a:r>
              <a:rPr lang="en-US" altLang="zh-CN" sz="3600" dirty="0">
                <a:solidFill>
                  <a:schemeClr val="tx1"/>
                </a:solidFill>
              </a:rPr>
              <a:t>Energy Loss and Equilibrium</a:t>
            </a:r>
            <a:endParaRPr lang="en-US" altLang="zh-CN" sz="3600" dirty="0">
              <a:solidFill>
                <a:srgbClr val="FF3300"/>
              </a:solidFill>
            </a:endParaRPr>
          </a:p>
        </p:txBody>
      </p:sp>
      <p:pic>
        <p:nvPicPr>
          <p:cNvPr id="363523" name="Picture 3">
            <a:extLst>
              <a:ext uri="{FF2B5EF4-FFF2-40B4-BE49-F238E27FC236}">
                <a16:creationId xmlns:a16="http://schemas.microsoft.com/office/drawing/2014/main" id="{CB917046-3B71-7548-A27E-BB20F837CFFD}"/>
              </a:ext>
            </a:extLst>
          </p:cNvPr>
          <p:cNvPicPr>
            <a:picLocks noGrp="1" noChangeAspect="1" noChangeArrowheads="1"/>
          </p:cNvPicPr>
          <p:nvPr>
            <p:ph sz="half" idx="2"/>
          </p:nvPr>
        </p:nvPicPr>
        <p:blipFill>
          <a:blip r:embed="rId2"/>
          <a:srcRect l="2635" t="56485" r="14368"/>
          <a:stretch>
            <a:fillRect/>
          </a:stretch>
        </p:blipFill>
        <p:spPr>
          <a:xfrm>
            <a:off x="381000" y="1244600"/>
            <a:ext cx="4800600" cy="3632200"/>
          </a:xfrm>
        </p:spPr>
      </p:pic>
      <p:sp>
        <p:nvSpPr>
          <p:cNvPr id="363524" name="Rectangle 4">
            <a:extLst>
              <a:ext uri="{FF2B5EF4-FFF2-40B4-BE49-F238E27FC236}">
                <a16:creationId xmlns:a16="http://schemas.microsoft.com/office/drawing/2014/main" id="{5A0F99CB-A2CA-294C-946A-4322684B43D8}"/>
              </a:ext>
            </a:extLst>
          </p:cNvPr>
          <p:cNvSpPr>
            <a:spLocks noChangeArrowheads="1"/>
          </p:cNvSpPr>
          <p:nvPr/>
        </p:nvSpPr>
        <p:spPr bwMode="auto">
          <a:xfrm>
            <a:off x="5091113" y="2463800"/>
            <a:ext cx="184150" cy="366713"/>
          </a:xfrm>
          <a:prstGeom prst="rect">
            <a:avLst/>
          </a:prstGeom>
          <a:noFill/>
          <a:ln>
            <a:noFill/>
          </a:ln>
          <a:effectLst/>
        </p:spPr>
        <p:txBody>
          <a:bodyPr wrap="none">
            <a:spAutoFit/>
          </a:bodyPr>
          <a:lstStyle/>
          <a:p>
            <a:pPr eaLnBrk="1" hangingPunct="1">
              <a:spcBef>
                <a:spcPct val="20000"/>
              </a:spcBef>
              <a:buFontTx/>
              <a:buChar char="•"/>
              <a:defRPr/>
            </a:pPr>
            <a:endParaRPr lang="zh-CN" altLang="zh-CN"/>
          </a:p>
        </p:txBody>
      </p:sp>
      <p:pic>
        <p:nvPicPr>
          <p:cNvPr id="363525" name="Picture 5" descr="jetloss_27mar04.pdf                                            0011D437Macintosh HD                   B7464D7A:">
            <a:extLst>
              <a:ext uri="{FF2B5EF4-FFF2-40B4-BE49-F238E27FC236}">
                <a16:creationId xmlns:a16="http://schemas.microsoft.com/office/drawing/2014/main" id="{9DCB0A1C-5319-FA44-B42D-4290B9B65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647" r="2856" b="7059"/>
          <a:stretch>
            <a:fillRect/>
          </a:stretch>
        </p:blipFill>
        <p:spPr bwMode="auto">
          <a:xfrm>
            <a:off x="76200" y="1193800"/>
            <a:ext cx="54864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38" name="Group 6">
            <a:extLst>
              <a:ext uri="{FF2B5EF4-FFF2-40B4-BE49-F238E27FC236}">
                <a16:creationId xmlns:a16="http://schemas.microsoft.com/office/drawing/2014/main" id="{31E6989B-DEEA-984B-BD8E-7AC81E1A168B}"/>
              </a:ext>
            </a:extLst>
          </p:cNvPr>
          <p:cNvGrpSpPr>
            <a:grpSpLocks/>
          </p:cNvGrpSpPr>
          <p:nvPr/>
        </p:nvGrpSpPr>
        <p:grpSpPr bwMode="auto">
          <a:xfrm>
            <a:off x="5715000" y="1295400"/>
            <a:ext cx="2895600" cy="3352800"/>
            <a:chOff x="3696" y="1104"/>
            <a:chExt cx="1824" cy="2112"/>
          </a:xfrm>
        </p:grpSpPr>
        <p:sp>
          <p:nvSpPr>
            <p:cNvPr id="363527" name="Rectangle 7" descr="Large confetti">
              <a:extLst>
                <a:ext uri="{FF2B5EF4-FFF2-40B4-BE49-F238E27FC236}">
                  <a16:creationId xmlns:a16="http://schemas.microsoft.com/office/drawing/2014/main" id="{8F65F1F9-523B-E54B-845D-410CDD6B5E57}"/>
                </a:ext>
              </a:extLst>
            </p:cNvPr>
            <p:cNvSpPr>
              <a:spLocks noChangeArrowheads="1"/>
            </p:cNvSpPr>
            <p:nvPr/>
          </p:nvSpPr>
          <p:spPr bwMode="auto">
            <a:xfrm>
              <a:off x="3696" y="1104"/>
              <a:ext cx="1824" cy="2112"/>
            </a:xfrm>
            <a:prstGeom prst="rect">
              <a:avLst/>
            </a:prstGeom>
            <a:pattFill prst="lgConfetti">
              <a:fgClr>
                <a:schemeClr val="accent1"/>
              </a:fgClr>
              <a:bgClr>
                <a:schemeClr val="bg1"/>
              </a:bgClr>
            </a:pattFill>
            <a:ln w="57150" cmpd="thinThick">
              <a:solidFill>
                <a:srgbClr val="97350C"/>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3528" name="Oval 8">
              <a:extLst>
                <a:ext uri="{FF2B5EF4-FFF2-40B4-BE49-F238E27FC236}">
                  <a16:creationId xmlns:a16="http://schemas.microsoft.com/office/drawing/2014/main" id="{7F7326E6-D363-8A48-8C35-2910CD7D2386}"/>
                </a:ext>
              </a:extLst>
            </p:cNvPr>
            <p:cNvSpPr>
              <a:spLocks noChangeArrowheads="1"/>
            </p:cNvSpPr>
            <p:nvPr/>
          </p:nvSpPr>
          <p:spPr bwMode="auto">
            <a:xfrm>
              <a:off x="3840" y="1680"/>
              <a:ext cx="1152" cy="1104"/>
            </a:xfrm>
            <a:prstGeom prst="ellipse">
              <a:avLst/>
            </a:prstGeom>
            <a:gradFill rotWithShape="0">
              <a:gsLst>
                <a:gs pos="0">
                  <a:srgbClr val="FF0000">
                    <a:alpha val="75000"/>
                  </a:srgbClr>
                </a:gs>
                <a:gs pos="100000">
                  <a:srgbClr val="FFFF66">
                    <a:alpha val="83000"/>
                  </a:srgbClr>
                </a:gs>
              </a:gsLst>
              <a:path path="shape">
                <a:fillToRect l="50000" t="50000" r="50000" b="50000"/>
              </a:path>
            </a:gradFill>
            <a:ln w="9525">
              <a:solidFill>
                <a:srgbClr val="97350C"/>
              </a:solidFill>
              <a:round/>
              <a:headEnd/>
              <a:tailEnd/>
            </a:ln>
            <a:effectLst/>
          </p:spPr>
          <p:txBody>
            <a:bodyPr wrap="none" anchor="ctr"/>
            <a:lstStyle/>
            <a:p>
              <a:pPr eaLnBrk="1" hangingPunct="1">
                <a:spcBef>
                  <a:spcPct val="20000"/>
                </a:spcBef>
                <a:buFontTx/>
                <a:buChar char="•"/>
                <a:defRPr/>
              </a:pPr>
              <a:endParaRPr lang="zh-CN" altLang="en-US"/>
            </a:p>
          </p:txBody>
        </p:sp>
        <p:sp>
          <p:nvSpPr>
            <p:cNvPr id="363529" name="AutoShape 9">
              <a:extLst>
                <a:ext uri="{FF2B5EF4-FFF2-40B4-BE49-F238E27FC236}">
                  <a16:creationId xmlns:a16="http://schemas.microsoft.com/office/drawing/2014/main" id="{292E93A1-68AF-C64C-AFDD-5FDADFFBFE53}"/>
                </a:ext>
              </a:extLst>
            </p:cNvPr>
            <p:cNvSpPr>
              <a:spLocks noChangeArrowheads="1"/>
            </p:cNvSpPr>
            <p:nvPr/>
          </p:nvSpPr>
          <p:spPr bwMode="auto">
            <a:xfrm rot="2880857">
              <a:off x="4200" y="1704"/>
              <a:ext cx="576" cy="912"/>
            </a:xfrm>
            <a:prstGeom prst="triangle">
              <a:avLst>
                <a:gd name="adj" fmla="val 50000"/>
              </a:avLst>
            </a:prstGeom>
            <a:gradFill rotWithShape="0">
              <a:gsLst>
                <a:gs pos="0">
                  <a:srgbClr val="FFFF66"/>
                </a:gs>
                <a:gs pos="100000">
                  <a:srgbClr val="FF0000"/>
                </a:gs>
              </a:gsLst>
              <a:lin ang="18900000" scaled="1"/>
            </a:gradFill>
            <a:ln w="9525">
              <a:solidFill>
                <a:srgbClr val="FFFF66"/>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3530" name="Line 10">
              <a:extLst>
                <a:ext uri="{FF2B5EF4-FFF2-40B4-BE49-F238E27FC236}">
                  <a16:creationId xmlns:a16="http://schemas.microsoft.com/office/drawing/2014/main" id="{C488CA55-9861-EB43-80B4-9CCFD22F8C8F}"/>
                </a:ext>
              </a:extLst>
            </p:cNvPr>
            <p:cNvSpPr>
              <a:spLocks noChangeShapeType="1"/>
            </p:cNvSpPr>
            <p:nvPr/>
          </p:nvSpPr>
          <p:spPr bwMode="auto">
            <a:xfrm flipH="1">
              <a:off x="4560" y="1920"/>
              <a:ext cx="192" cy="24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1" name="Line 11">
              <a:extLst>
                <a:ext uri="{FF2B5EF4-FFF2-40B4-BE49-F238E27FC236}">
                  <a16:creationId xmlns:a16="http://schemas.microsoft.com/office/drawing/2014/main" id="{4075E6A8-C900-9C4B-BD15-79E32716A3B6}"/>
                </a:ext>
              </a:extLst>
            </p:cNvPr>
            <p:cNvSpPr>
              <a:spLocks noChangeShapeType="1"/>
            </p:cNvSpPr>
            <p:nvPr/>
          </p:nvSpPr>
          <p:spPr bwMode="auto">
            <a:xfrm flipH="1">
              <a:off x="4320" y="2160"/>
              <a:ext cx="192" cy="48"/>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2" name="Line 12">
              <a:extLst>
                <a:ext uri="{FF2B5EF4-FFF2-40B4-BE49-F238E27FC236}">
                  <a16:creationId xmlns:a16="http://schemas.microsoft.com/office/drawing/2014/main" id="{2A84C15D-1018-6F47-A961-0758639E22CB}"/>
                </a:ext>
              </a:extLst>
            </p:cNvPr>
            <p:cNvSpPr>
              <a:spLocks noChangeShapeType="1"/>
            </p:cNvSpPr>
            <p:nvPr/>
          </p:nvSpPr>
          <p:spPr bwMode="auto">
            <a:xfrm flipH="1">
              <a:off x="4176" y="2208"/>
              <a:ext cx="144" cy="96"/>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3" name="Rectangle 13">
              <a:extLst>
                <a:ext uri="{FF2B5EF4-FFF2-40B4-BE49-F238E27FC236}">
                  <a16:creationId xmlns:a16="http://schemas.microsoft.com/office/drawing/2014/main" id="{7F56A44B-F91E-3345-8EB6-9F3E18B67C71}"/>
                </a:ext>
              </a:extLst>
            </p:cNvPr>
            <p:cNvSpPr>
              <a:spLocks noChangeArrowheads="1"/>
            </p:cNvSpPr>
            <p:nvPr/>
          </p:nvSpPr>
          <p:spPr bwMode="auto">
            <a:xfrm>
              <a:off x="5054" y="1343"/>
              <a:ext cx="116" cy="231"/>
            </a:xfrm>
            <a:prstGeom prst="rect">
              <a:avLst/>
            </a:prstGeom>
            <a:noFill/>
            <a:ln>
              <a:noFill/>
            </a:ln>
            <a:effectLst/>
          </p:spPr>
          <p:txBody>
            <a:bodyPr wrap="none">
              <a:spAutoFit/>
            </a:bodyPr>
            <a:lstStyle/>
            <a:p>
              <a:pPr eaLnBrk="1" hangingPunct="1">
                <a:spcBef>
                  <a:spcPct val="20000"/>
                </a:spcBef>
                <a:buFontTx/>
                <a:buChar char="•"/>
                <a:defRPr/>
              </a:pPr>
              <a:endParaRPr lang="zh-CN" altLang="zh-CN"/>
            </a:p>
          </p:txBody>
        </p:sp>
        <p:sp>
          <p:nvSpPr>
            <p:cNvPr id="363534" name="Line 14">
              <a:extLst>
                <a:ext uri="{FF2B5EF4-FFF2-40B4-BE49-F238E27FC236}">
                  <a16:creationId xmlns:a16="http://schemas.microsoft.com/office/drawing/2014/main" id="{CA0595A4-0B7A-B24C-BE9A-613EF676A2A0}"/>
                </a:ext>
              </a:extLst>
            </p:cNvPr>
            <p:cNvSpPr>
              <a:spLocks noChangeShapeType="1"/>
            </p:cNvSpPr>
            <p:nvPr/>
          </p:nvSpPr>
          <p:spPr bwMode="auto">
            <a:xfrm flipV="1">
              <a:off x="4848" y="1536"/>
              <a:ext cx="336" cy="288"/>
            </a:xfrm>
            <a:prstGeom prst="line">
              <a:avLst/>
            </a:prstGeom>
            <a:noFill/>
            <a:ln w="28575">
              <a:solidFill>
                <a:schemeClr val="tx1"/>
              </a:solidFill>
              <a:round/>
              <a:headEnd/>
              <a:tailEnd type="triangle" w="sm" len="lg"/>
            </a:ln>
            <a:effectLst/>
          </p:spPr>
          <p:txBody>
            <a:bodyPr wrap="none" anchor="ctr"/>
            <a:lstStyle/>
            <a:p>
              <a:pPr eaLnBrk="1" hangingPunct="1">
                <a:spcBef>
                  <a:spcPct val="20000"/>
                </a:spcBef>
                <a:buFontTx/>
                <a:buChar char="•"/>
                <a:defRPr/>
              </a:pPr>
              <a:endParaRPr lang="zh-CN" altLang="en-US"/>
            </a:p>
          </p:txBody>
        </p:sp>
        <p:sp>
          <p:nvSpPr>
            <p:cNvPr id="363535" name="Line 15">
              <a:extLst>
                <a:ext uri="{FF2B5EF4-FFF2-40B4-BE49-F238E27FC236}">
                  <a16:creationId xmlns:a16="http://schemas.microsoft.com/office/drawing/2014/main" id="{4593819D-BD5A-D440-8DF4-6B6F8629C44A}"/>
                </a:ext>
              </a:extLst>
            </p:cNvPr>
            <p:cNvSpPr>
              <a:spLocks noChangeShapeType="1"/>
            </p:cNvSpPr>
            <p:nvPr/>
          </p:nvSpPr>
          <p:spPr bwMode="auto">
            <a:xfrm flipH="1">
              <a:off x="4416" y="1872"/>
              <a:ext cx="384" cy="240"/>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6" name="Line 16">
              <a:extLst>
                <a:ext uri="{FF2B5EF4-FFF2-40B4-BE49-F238E27FC236}">
                  <a16:creationId xmlns:a16="http://schemas.microsoft.com/office/drawing/2014/main" id="{3C2C293A-4F39-384A-BC2A-6B53465B4663}"/>
                </a:ext>
              </a:extLst>
            </p:cNvPr>
            <p:cNvSpPr>
              <a:spLocks noChangeShapeType="1"/>
            </p:cNvSpPr>
            <p:nvPr/>
          </p:nvSpPr>
          <p:spPr bwMode="auto">
            <a:xfrm flipV="1">
              <a:off x="4848" y="1632"/>
              <a:ext cx="96" cy="144"/>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7" name="Line 17">
              <a:extLst>
                <a:ext uri="{FF2B5EF4-FFF2-40B4-BE49-F238E27FC236}">
                  <a16:creationId xmlns:a16="http://schemas.microsoft.com/office/drawing/2014/main" id="{FC4D2967-8FCB-BA49-80A4-512890D785FB}"/>
                </a:ext>
              </a:extLst>
            </p:cNvPr>
            <p:cNvSpPr>
              <a:spLocks noChangeShapeType="1"/>
            </p:cNvSpPr>
            <p:nvPr/>
          </p:nvSpPr>
          <p:spPr bwMode="auto">
            <a:xfrm flipV="1">
              <a:off x="4800" y="1728"/>
              <a:ext cx="240" cy="144"/>
            </a:xfrm>
            <a:prstGeom prst="line">
              <a:avLst/>
            </a:prstGeom>
            <a:noFill/>
            <a:ln w="9525">
              <a:solidFill>
                <a:schemeClr val="tx1"/>
              </a:solidFill>
              <a:round/>
              <a:headEnd/>
              <a:tailEnd type="triangle" w="med" len="med"/>
            </a:ln>
            <a:effectLst/>
          </p:spPr>
          <p:txBody>
            <a:bodyPr wrap="none" anchor="ctr"/>
            <a:lstStyle/>
            <a:p>
              <a:pPr eaLnBrk="1" hangingPunct="1">
                <a:spcBef>
                  <a:spcPct val="20000"/>
                </a:spcBef>
                <a:buFontTx/>
                <a:buChar char="•"/>
                <a:defRPr/>
              </a:pPr>
              <a:endParaRPr lang="zh-CN" altLang="en-US"/>
            </a:p>
          </p:txBody>
        </p:sp>
        <p:sp>
          <p:nvSpPr>
            <p:cNvPr id="363538" name="Rectangle 18">
              <a:extLst>
                <a:ext uri="{FF2B5EF4-FFF2-40B4-BE49-F238E27FC236}">
                  <a16:creationId xmlns:a16="http://schemas.microsoft.com/office/drawing/2014/main" id="{F1B8D8DB-DAFF-BD42-AE34-EED665C6A2B1}"/>
                </a:ext>
              </a:extLst>
            </p:cNvPr>
            <p:cNvSpPr>
              <a:spLocks noChangeArrowheads="1"/>
            </p:cNvSpPr>
            <p:nvPr/>
          </p:nvSpPr>
          <p:spPr bwMode="auto">
            <a:xfrm>
              <a:off x="4271" y="1248"/>
              <a:ext cx="1153" cy="218"/>
            </a:xfrm>
            <a:prstGeom prst="rect">
              <a:avLst/>
            </a:prstGeom>
            <a:noFill/>
            <a:ln w="9525">
              <a:solidFill>
                <a:srgbClr val="CC0000"/>
              </a:solidFill>
              <a:miter lim="800000"/>
              <a:headEnd/>
              <a:tailEnd/>
            </a:ln>
            <a:effectLst/>
          </p:spPr>
          <p:txBody>
            <a:bodyPr wrap="none">
              <a:spAutoFit/>
            </a:bodyPr>
            <a:lstStyle/>
            <a:p>
              <a:pPr eaLnBrk="1" hangingPunct="1">
                <a:spcBef>
                  <a:spcPct val="20000"/>
                </a:spcBef>
                <a:buFontTx/>
                <a:buChar char="•"/>
                <a:defRPr/>
              </a:pPr>
              <a:r>
                <a:rPr lang="en-US" altLang="zh-CN" sz="1600" b="1" i="1"/>
                <a:t>Leading hadrons</a:t>
              </a:r>
              <a:endParaRPr lang="en-US" altLang="zh-CN"/>
            </a:p>
          </p:txBody>
        </p:sp>
        <p:sp>
          <p:nvSpPr>
            <p:cNvPr id="363539" name="Rectangle 19">
              <a:extLst>
                <a:ext uri="{FF2B5EF4-FFF2-40B4-BE49-F238E27FC236}">
                  <a16:creationId xmlns:a16="http://schemas.microsoft.com/office/drawing/2014/main" id="{1D86CD9E-E227-9347-97F7-05C9EA08888C}"/>
                </a:ext>
              </a:extLst>
            </p:cNvPr>
            <p:cNvSpPr>
              <a:spLocks noChangeArrowheads="1"/>
            </p:cNvSpPr>
            <p:nvPr/>
          </p:nvSpPr>
          <p:spPr bwMode="auto">
            <a:xfrm>
              <a:off x="4512" y="2854"/>
              <a:ext cx="606" cy="218"/>
            </a:xfrm>
            <a:prstGeom prst="rect">
              <a:avLst/>
            </a:prstGeom>
            <a:noFill/>
            <a:ln w="9525">
              <a:solidFill>
                <a:srgbClr val="CC0000"/>
              </a:solidFill>
              <a:miter lim="800000"/>
              <a:headEnd/>
              <a:tailEnd/>
            </a:ln>
            <a:effectLst/>
          </p:spPr>
          <p:txBody>
            <a:bodyPr wrap="none">
              <a:spAutoFit/>
            </a:bodyPr>
            <a:lstStyle/>
            <a:p>
              <a:pPr eaLnBrk="1" hangingPunct="1">
                <a:spcBef>
                  <a:spcPct val="20000"/>
                </a:spcBef>
                <a:buFontTx/>
                <a:buChar char="•"/>
                <a:defRPr/>
              </a:pPr>
              <a:r>
                <a:rPr lang="en-US" altLang="zh-CN" sz="1600" b="1" i="1"/>
                <a:t>Medium</a:t>
              </a:r>
              <a:endParaRPr lang="en-US" altLang="zh-CN"/>
            </a:p>
          </p:txBody>
        </p:sp>
      </p:grpSp>
      <p:sp>
        <p:nvSpPr>
          <p:cNvPr id="363540" name="Rectangle 20">
            <a:extLst>
              <a:ext uri="{FF2B5EF4-FFF2-40B4-BE49-F238E27FC236}">
                <a16:creationId xmlns:a16="http://schemas.microsoft.com/office/drawing/2014/main" id="{78E5B347-3B5C-D643-AEEB-04C7BFB9F0C0}"/>
              </a:ext>
            </a:extLst>
          </p:cNvPr>
          <p:cNvSpPr>
            <a:spLocks noChangeArrowheads="1"/>
          </p:cNvSpPr>
          <p:nvPr/>
        </p:nvSpPr>
        <p:spPr bwMode="auto">
          <a:xfrm>
            <a:off x="609600" y="4953000"/>
            <a:ext cx="7848600" cy="1412875"/>
          </a:xfrm>
          <a:prstGeom prst="rect">
            <a:avLst/>
          </a:prstGeom>
          <a:noFill/>
          <a:ln w="9525">
            <a:solidFill>
              <a:srgbClr val="CC0000"/>
            </a:solidFill>
            <a:miter lim="800000"/>
            <a:headEnd/>
            <a:tailEnd/>
          </a:ln>
          <a:effectLst/>
        </p:spPr>
        <p:txBody>
          <a:bodyPr>
            <a:spAutoFit/>
          </a:bodyPr>
          <a:lstStyle/>
          <a:p>
            <a:pPr eaLnBrk="1" hangingPunct="1">
              <a:spcBef>
                <a:spcPct val="20000"/>
              </a:spcBef>
              <a:buFontTx/>
              <a:buChar char="•"/>
              <a:defRPr/>
            </a:pPr>
            <a:r>
              <a:rPr lang="en-US" altLang="zh-CN" sz="1800" u="sng" dirty="0"/>
              <a:t>In Au +Au collision at RHIC:</a:t>
            </a:r>
            <a:r>
              <a:rPr lang="en-US" altLang="zh-CN" sz="1800" dirty="0"/>
              <a:t> </a:t>
            </a:r>
          </a:p>
          <a:p>
            <a:pPr eaLnBrk="1" hangingPunct="1">
              <a:spcBef>
                <a:spcPct val="20000"/>
              </a:spcBef>
              <a:buFontTx/>
              <a:buChar char="-"/>
              <a:defRPr/>
            </a:pPr>
            <a:r>
              <a:rPr lang="en-US" altLang="zh-CN" sz="1800" dirty="0"/>
              <a:t> Suppression at the intermediate </a:t>
            </a:r>
            <a:r>
              <a:rPr lang="en-US" altLang="zh-CN" sz="1800" dirty="0" err="1"/>
              <a:t>p</a:t>
            </a:r>
            <a:r>
              <a:rPr lang="en-US" altLang="zh-CN" sz="1800" baseline="-25000" dirty="0" err="1"/>
              <a:t>T</a:t>
            </a:r>
            <a:r>
              <a:rPr lang="en-US" altLang="zh-CN" sz="1800" dirty="0"/>
              <a:t> region - energy loss</a:t>
            </a:r>
          </a:p>
          <a:p>
            <a:pPr eaLnBrk="1" hangingPunct="1">
              <a:spcBef>
                <a:spcPct val="20000"/>
              </a:spcBef>
              <a:buFontTx/>
              <a:buChar char="•"/>
              <a:defRPr/>
            </a:pPr>
            <a:endParaRPr lang="en-US" altLang="zh-CN" sz="1800" dirty="0"/>
          </a:p>
          <a:p>
            <a:pPr eaLnBrk="1" hangingPunct="1">
              <a:spcBef>
                <a:spcPct val="20000"/>
              </a:spcBef>
              <a:buFontTx/>
              <a:buChar char="-"/>
              <a:defRPr/>
            </a:pPr>
            <a:r>
              <a:rPr lang="en-US" altLang="zh-CN" sz="1800" dirty="0"/>
              <a:t> The energy loss leads to progressive equilibrium in </a:t>
            </a:r>
            <a:r>
              <a:rPr lang="en-US" altLang="zh-CN" sz="1800" dirty="0" err="1"/>
              <a:t>Au+Au</a:t>
            </a:r>
            <a:r>
              <a:rPr lang="en-US" altLang="zh-CN" sz="1800" dirty="0"/>
              <a:t> collisions </a:t>
            </a:r>
          </a:p>
          <a:p>
            <a:pPr eaLnBrk="1" hangingPunct="1">
              <a:spcBef>
                <a:spcPct val="20000"/>
              </a:spcBef>
              <a:buFontTx/>
              <a:buChar char="•"/>
              <a:defRPr/>
            </a:pPr>
            <a:r>
              <a:rPr lang="en-US" altLang="zh-CN" sz="1400" i="1" dirty="0"/>
              <a:t>                                                                                                                STAR: </a:t>
            </a:r>
            <a:r>
              <a:rPr lang="en-US" altLang="zh-CN" sz="1400" i="1" dirty="0" err="1"/>
              <a:t>nucl</a:t>
            </a:r>
            <a:r>
              <a:rPr lang="en-US" altLang="zh-CN" sz="1400" i="1" dirty="0"/>
              <a:t>-ex/0404010</a:t>
            </a:r>
            <a:endParaRPr lang="en-US" altLang="zh-CN" dirty="0"/>
          </a:p>
        </p:txBody>
      </p:sp>
      <p:sp>
        <p:nvSpPr>
          <p:cNvPr id="363541" name="Line 21">
            <a:extLst>
              <a:ext uri="{FF2B5EF4-FFF2-40B4-BE49-F238E27FC236}">
                <a16:creationId xmlns:a16="http://schemas.microsoft.com/office/drawing/2014/main" id="{CB86B2BD-0EA6-E14E-8FE2-8343FF59C7B0}"/>
              </a:ext>
            </a:extLst>
          </p:cNvPr>
          <p:cNvSpPr>
            <a:spLocks noChangeShapeType="1"/>
          </p:cNvSpPr>
          <p:nvPr/>
        </p:nvSpPr>
        <p:spPr bwMode="auto">
          <a:xfrm>
            <a:off x="7315200" y="3657600"/>
            <a:ext cx="381000" cy="457200"/>
          </a:xfrm>
          <a:prstGeom prst="line">
            <a:avLst/>
          </a:prstGeom>
          <a:noFill/>
          <a:ln w="22225">
            <a:solidFill>
              <a:srgbClr val="CC0000"/>
            </a:solidFill>
            <a:round/>
            <a:headEnd type="oval" w="med" len="med"/>
            <a:tailEnd/>
          </a:ln>
          <a:effectLst/>
        </p:spPr>
        <p:txBody>
          <a:bodyPr wrap="none" anchor="ctr"/>
          <a:lstStyle/>
          <a:p>
            <a:pPr eaLnBrk="1" hangingPunct="1">
              <a:spcBef>
                <a:spcPct val="20000"/>
              </a:spcBef>
              <a:buFontTx/>
              <a:buChar cha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665397" presetClass="entr" presetSubtype="9665397" fill="hold" nodeType="clickEffect">
                                  <p:stCondLst>
                                    <p:cond delay="0"/>
                                  </p:stCondLst>
                                  <p:childTnLst>
                                    <p:set>
                                      <p:cBhvr>
                                        <p:cTn id="6" dur="1" fill="hold">
                                          <p:stCondLst>
                                            <p:cond delay="499"/>
                                          </p:stCondLst>
                                        </p:cTn>
                                        <p:tgtEl>
                                          <p:spTgt spid="363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AEC6661A-8EA1-1D4A-8419-A5CC9768ED95}"/>
              </a:ext>
            </a:extLst>
          </p:cNvPr>
          <p:cNvSpPr>
            <a:spLocks noChangeArrowheads="1"/>
          </p:cNvSpPr>
          <p:nvPr/>
        </p:nvSpPr>
        <p:spPr bwMode="auto">
          <a:xfrm>
            <a:off x="5562600" y="2851150"/>
            <a:ext cx="1828800" cy="76200"/>
          </a:xfrm>
          <a:prstGeom prst="rect">
            <a:avLst/>
          </a:prstGeom>
          <a:solidFill>
            <a:srgbClr val="F260BE"/>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4754" name="Rectangle 3">
            <a:extLst>
              <a:ext uri="{FF2B5EF4-FFF2-40B4-BE49-F238E27FC236}">
                <a16:creationId xmlns:a16="http://schemas.microsoft.com/office/drawing/2014/main" id="{6E948289-FF6A-6345-8CB1-59B2E63BCD97}"/>
              </a:ext>
            </a:extLst>
          </p:cNvPr>
          <p:cNvSpPr>
            <a:spLocks noChangeArrowheads="1"/>
          </p:cNvSpPr>
          <p:nvPr/>
        </p:nvSpPr>
        <p:spPr bwMode="auto">
          <a:xfrm>
            <a:off x="2057400" y="488950"/>
            <a:ext cx="4724400" cy="762000"/>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4400" b="1">
                <a:solidFill>
                  <a:srgbClr val="FF0000"/>
                </a:solidFill>
              </a:rPr>
              <a:t>d+Au Collisions</a:t>
            </a:r>
          </a:p>
        </p:txBody>
      </p:sp>
      <p:grpSp>
        <p:nvGrpSpPr>
          <p:cNvPr id="74755" name="Group 4">
            <a:extLst>
              <a:ext uri="{FF2B5EF4-FFF2-40B4-BE49-F238E27FC236}">
                <a16:creationId xmlns:a16="http://schemas.microsoft.com/office/drawing/2014/main" id="{CE21FCCE-6FC5-6B47-8005-5661488FA5CD}"/>
              </a:ext>
            </a:extLst>
          </p:cNvPr>
          <p:cNvGrpSpPr>
            <a:grpSpLocks/>
          </p:cNvGrpSpPr>
          <p:nvPr/>
        </p:nvGrpSpPr>
        <p:grpSpPr bwMode="auto">
          <a:xfrm>
            <a:off x="990600" y="1174750"/>
            <a:ext cx="2590800" cy="2370138"/>
            <a:chOff x="316" y="927"/>
            <a:chExt cx="1632" cy="1493"/>
          </a:xfrm>
        </p:grpSpPr>
        <p:grpSp>
          <p:nvGrpSpPr>
            <p:cNvPr id="74777" name="Group 5">
              <a:extLst>
                <a:ext uri="{FF2B5EF4-FFF2-40B4-BE49-F238E27FC236}">
                  <a16:creationId xmlns:a16="http://schemas.microsoft.com/office/drawing/2014/main" id="{6062DAE8-CD5B-7B44-B24B-235B25F980E5}"/>
                </a:ext>
              </a:extLst>
            </p:cNvPr>
            <p:cNvGrpSpPr>
              <a:grpSpLocks/>
            </p:cNvGrpSpPr>
            <p:nvPr/>
          </p:nvGrpSpPr>
          <p:grpSpPr bwMode="auto">
            <a:xfrm>
              <a:off x="509" y="1870"/>
              <a:ext cx="1277" cy="550"/>
              <a:chOff x="3376" y="1656"/>
              <a:chExt cx="1968" cy="816"/>
            </a:xfrm>
          </p:grpSpPr>
          <p:sp>
            <p:nvSpPr>
              <p:cNvPr id="74795" name="Rectangle 6">
                <a:extLst>
                  <a:ext uri="{FF2B5EF4-FFF2-40B4-BE49-F238E27FC236}">
                    <a16:creationId xmlns:a16="http://schemas.microsoft.com/office/drawing/2014/main" id="{804591FC-1EDD-B34E-A396-2814E80AF5E6}"/>
                  </a:ext>
                </a:extLst>
              </p:cNvPr>
              <p:cNvSpPr>
                <a:spLocks noChangeArrowheads="1"/>
              </p:cNvSpPr>
              <p:nvPr/>
            </p:nvSpPr>
            <p:spPr bwMode="auto">
              <a:xfrm>
                <a:off x="3448" y="1663"/>
                <a:ext cx="1823" cy="792"/>
              </a:xfrm>
              <a:prstGeom prst="rect">
                <a:avLst/>
              </a:prstGeom>
              <a:solidFill>
                <a:srgbClr val="FF66CC"/>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endParaRPr lang="hu-HU" altLang="zh-CN" sz="2400" b="1">
                  <a:solidFill>
                    <a:srgbClr val="FF66CC"/>
                  </a:solidFill>
                </a:endParaRPr>
              </a:p>
            </p:txBody>
          </p:sp>
          <p:sp>
            <p:nvSpPr>
              <p:cNvPr id="74796" name="Oval 7">
                <a:extLst>
                  <a:ext uri="{FF2B5EF4-FFF2-40B4-BE49-F238E27FC236}">
                    <a16:creationId xmlns:a16="http://schemas.microsoft.com/office/drawing/2014/main" id="{90EB1A62-F936-C04D-876B-E67DB063C57E}"/>
                  </a:ext>
                </a:extLst>
              </p:cNvPr>
              <p:cNvSpPr>
                <a:spLocks noChangeArrowheads="1"/>
              </p:cNvSpPr>
              <p:nvPr/>
            </p:nvSpPr>
            <p:spPr bwMode="auto">
              <a:xfrm>
                <a:off x="5191" y="1656"/>
                <a:ext cx="153" cy="809"/>
              </a:xfrm>
              <a:prstGeom prst="ellipse">
                <a:avLst/>
              </a:prstGeom>
              <a:solidFill>
                <a:srgbClr val="6699FF"/>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4797" name="Oval 8">
                <a:extLst>
                  <a:ext uri="{FF2B5EF4-FFF2-40B4-BE49-F238E27FC236}">
                    <a16:creationId xmlns:a16="http://schemas.microsoft.com/office/drawing/2014/main" id="{E7F7058D-44E0-F14B-A9D5-327F620010CB}"/>
                  </a:ext>
                </a:extLst>
              </p:cNvPr>
              <p:cNvSpPr>
                <a:spLocks noChangeArrowheads="1"/>
              </p:cNvSpPr>
              <p:nvPr/>
            </p:nvSpPr>
            <p:spPr bwMode="auto">
              <a:xfrm>
                <a:off x="3376" y="1656"/>
                <a:ext cx="153" cy="816"/>
              </a:xfrm>
              <a:prstGeom prst="ellipse">
                <a:avLst/>
              </a:prstGeom>
              <a:solidFill>
                <a:srgbClr val="6699FF"/>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sp>
          <p:nvSpPr>
            <p:cNvPr id="74778" name="Line 9">
              <a:extLst>
                <a:ext uri="{FF2B5EF4-FFF2-40B4-BE49-F238E27FC236}">
                  <a16:creationId xmlns:a16="http://schemas.microsoft.com/office/drawing/2014/main" id="{27C6E73F-8DCE-834E-B033-F2204C259247}"/>
                </a:ext>
              </a:extLst>
            </p:cNvPr>
            <p:cNvSpPr>
              <a:spLocks noChangeShapeType="1"/>
            </p:cNvSpPr>
            <p:nvPr/>
          </p:nvSpPr>
          <p:spPr bwMode="auto">
            <a:xfrm flipH="1">
              <a:off x="316" y="2132"/>
              <a:ext cx="207"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79" name="Line 10">
              <a:extLst>
                <a:ext uri="{FF2B5EF4-FFF2-40B4-BE49-F238E27FC236}">
                  <a16:creationId xmlns:a16="http://schemas.microsoft.com/office/drawing/2014/main" id="{F1DAF101-AC08-D341-BA49-557E6C365479}"/>
                </a:ext>
              </a:extLst>
            </p:cNvPr>
            <p:cNvSpPr>
              <a:spLocks noChangeShapeType="1"/>
            </p:cNvSpPr>
            <p:nvPr/>
          </p:nvSpPr>
          <p:spPr bwMode="auto">
            <a:xfrm flipH="1">
              <a:off x="1741" y="2161"/>
              <a:ext cx="207"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34539" name="Freeform 11">
              <a:extLst>
                <a:ext uri="{FF2B5EF4-FFF2-40B4-BE49-F238E27FC236}">
                  <a16:creationId xmlns:a16="http://schemas.microsoft.com/office/drawing/2014/main" id="{7C90C73B-F3E6-4241-90DA-2A241FFD46A9}"/>
                </a:ext>
              </a:extLst>
            </p:cNvPr>
            <p:cNvSpPr>
              <a:spLocks/>
            </p:cNvSpPr>
            <p:nvPr/>
          </p:nvSpPr>
          <p:spPr bwMode="auto">
            <a:xfrm>
              <a:off x="845" y="1706"/>
              <a:ext cx="457" cy="229"/>
            </a:xfrm>
            <a:custGeom>
              <a:avLst/>
              <a:gdLst>
                <a:gd name="T0" fmla="*/ 0 w 856"/>
                <a:gd name="T1" fmla="*/ 229 h 328"/>
                <a:gd name="T2" fmla="*/ 363 w 856"/>
                <a:gd name="T3" fmla="*/ 229 h 328"/>
                <a:gd name="T4" fmla="*/ 457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pPr eaLnBrk="1" hangingPunct="1">
                <a:spcBef>
                  <a:spcPct val="20000"/>
                </a:spcBef>
                <a:buFontTx/>
                <a:buChar char="•"/>
                <a:defRPr/>
              </a:pPr>
              <a:endParaRPr lang="zh-CN" altLang="en-US"/>
            </a:p>
          </p:txBody>
        </p:sp>
        <p:sp>
          <p:nvSpPr>
            <p:cNvPr id="74781" name="Text Box 12">
              <a:extLst>
                <a:ext uri="{FF2B5EF4-FFF2-40B4-BE49-F238E27FC236}">
                  <a16:creationId xmlns:a16="http://schemas.microsoft.com/office/drawing/2014/main" id="{A01079E8-4F79-224C-B048-2C28578009F8}"/>
                </a:ext>
              </a:extLst>
            </p:cNvPr>
            <p:cNvSpPr txBox="1">
              <a:spLocks noChangeArrowheads="1"/>
            </p:cNvSpPr>
            <p:nvPr/>
          </p:nvSpPr>
          <p:spPr bwMode="auto">
            <a:xfrm>
              <a:off x="679" y="1870"/>
              <a:ext cx="1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200" b="1"/>
                <a:t>q</a:t>
              </a:r>
            </a:p>
          </p:txBody>
        </p:sp>
        <p:sp>
          <p:nvSpPr>
            <p:cNvPr id="74782" name="Text Box 13">
              <a:extLst>
                <a:ext uri="{FF2B5EF4-FFF2-40B4-BE49-F238E27FC236}">
                  <a16:creationId xmlns:a16="http://schemas.microsoft.com/office/drawing/2014/main" id="{432A1412-CFB5-5C4B-817D-DD1567E877AC}"/>
                </a:ext>
              </a:extLst>
            </p:cNvPr>
            <p:cNvSpPr txBox="1">
              <a:spLocks noChangeArrowheads="1"/>
            </p:cNvSpPr>
            <p:nvPr/>
          </p:nvSpPr>
          <p:spPr bwMode="auto">
            <a:xfrm>
              <a:off x="1501" y="1943"/>
              <a:ext cx="1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200" b="1"/>
                <a:t>q</a:t>
              </a:r>
            </a:p>
          </p:txBody>
        </p:sp>
        <p:sp>
          <p:nvSpPr>
            <p:cNvPr id="74783" name="Line 14">
              <a:extLst>
                <a:ext uri="{FF2B5EF4-FFF2-40B4-BE49-F238E27FC236}">
                  <a16:creationId xmlns:a16="http://schemas.microsoft.com/office/drawing/2014/main" id="{36F43417-3CA2-0343-A2CC-862B92A2F92C}"/>
                </a:ext>
              </a:extLst>
            </p:cNvPr>
            <p:cNvSpPr>
              <a:spLocks noChangeShapeType="1"/>
            </p:cNvSpPr>
            <p:nvPr/>
          </p:nvSpPr>
          <p:spPr bwMode="auto">
            <a:xfrm rot="20991552" flipV="1">
              <a:off x="1272" y="1317"/>
              <a:ext cx="51" cy="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84" name="Line 15">
              <a:extLst>
                <a:ext uri="{FF2B5EF4-FFF2-40B4-BE49-F238E27FC236}">
                  <a16:creationId xmlns:a16="http://schemas.microsoft.com/office/drawing/2014/main" id="{57EE67F8-5F4F-7845-810C-43FBA5639F41}"/>
                </a:ext>
              </a:extLst>
            </p:cNvPr>
            <p:cNvSpPr>
              <a:spLocks noChangeShapeType="1"/>
            </p:cNvSpPr>
            <p:nvPr/>
          </p:nvSpPr>
          <p:spPr bwMode="auto">
            <a:xfrm flipV="1">
              <a:off x="1344" y="1105"/>
              <a:ext cx="103" cy="4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85" name="Line 16">
              <a:extLst>
                <a:ext uri="{FF2B5EF4-FFF2-40B4-BE49-F238E27FC236}">
                  <a16:creationId xmlns:a16="http://schemas.microsoft.com/office/drawing/2014/main" id="{79799C5A-3EE5-5B41-A7E4-0B10F102709D}"/>
                </a:ext>
              </a:extLst>
            </p:cNvPr>
            <p:cNvSpPr>
              <a:spLocks noChangeShapeType="1"/>
            </p:cNvSpPr>
            <p:nvPr/>
          </p:nvSpPr>
          <p:spPr bwMode="auto">
            <a:xfrm flipV="1">
              <a:off x="1383" y="1495"/>
              <a:ext cx="91" cy="1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86" name="Line 17">
              <a:extLst>
                <a:ext uri="{FF2B5EF4-FFF2-40B4-BE49-F238E27FC236}">
                  <a16:creationId xmlns:a16="http://schemas.microsoft.com/office/drawing/2014/main" id="{BF57BE87-90B0-FD41-A179-9A331DC3DB21}"/>
                </a:ext>
              </a:extLst>
            </p:cNvPr>
            <p:cNvSpPr>
              <a:spLocks noChangeShapeType="1"/>
            </p:cNvSpPr>
            <p:nvPr/>
          </p:nvSpPr>
          <p:spPr bwMode="auto">
            <a:xfrm flipV="1">
              <a:off x="1315" y="1262"/>
              <a:ext cx="47" cy="3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87" name="Line 18">
              <a:extLst>
                <a:ext uri="{FF2B5EF4-FFF2-40B4-BE49-F238E27FC236}">
                  <a16:creationId xmlns:a16="http://schemas.microsoft.com/office/drawing/2014/main" id="{564E4A53-3030-5E43-8ADE-0EC451E5B7ED}"/>
                </a:ext>
              </a:extLst>
            </p:cNvPr>
            <p:cNvSpPr>
              <a:spLocks noChangeShapeType="1"/>
            </p:cNvSpPr>
            <p:nvPr/>
          </p:nvSpPr>
          <p:spPr bwMode="auto">
            <a:xfrm flipV="1">
              <a:off x="1341" y="927"/>
              <a:ext cx="281" cy="73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88" name="Line 19">
              <a:extLst>
                <a:ext uri="{FF2B5EF4-FFF2-40B4-BE49-F238E27FC236}">
                  <a16:creationId xmlns:a16="http://schemas.microsoft.com/office/drawing/2014/main" id="{3B5E08FF-FF03-014B-A855-FC1E0AE56BD7}"/>
                </a:ext>
              </a:extLst>
            </p:cNvPr>
            <p:cNvSpPr>
              <a:spLocks noChangeShapeType="1"/>
            </p:cNvSpPr>
            <p:nvPr/>
          </p:nvSpPr>
          <p:spPr bwMode="auto">
            <a:xfrm flipH="1">
              <a:off x="1283" y="1991"/>
              <a:ext cx="266"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89" name="Line 20">
              <a:extLst>
                <a:ext uri="{FF2B5EF4-FFF2-40B4-BE49-F238E27FC236}">
                  <a16:creationId xmlns:a16="http://schemas.microsoft.com/office/drawing/2014/main" id="{88735774-7920-1746-BB26-113E8975C260}"/>
                </a:ext>
              </a:extLst>
            </p:cNvPr>
            <p:cNvSpPr>
              <a:spLocks noChangeShapeType="1"/>
            </p:cNvSpPr>
            <p:nvPr/>
          </p:nvSpPr>
          <p:spPr bwMode="auto">
            <a:xfrm flipH="1">
              <a:off x="1234" y="1991"/>
              <a:ext cx="49" cy="14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90" name="Line 21">
              <a:extLst>
                <a:ext uri="{FF2B5EF4-FFF2-40B4-BE49-F238E27FC236}">
                  <a16:creationId xmlns:a16="http://schemas.microsoft.com/office/drawing/2014/main" id="{01500ED1-C2C1-714D-8DF9-3F6BC1C57D6B}"/>
                </a:ext>
              </a:extLst>
            </p:cNvPr>
            <p:cNvSpPr>
              <a:spLocks noChangeShapeType="1"/>
            </p:cNvSpPr>
            <p:nvPr/>
          </p:nvSpPr>
          <p:spPr bwMode="auto">
            <a:xfrm>
              <a:off x="1234" y="2136"/>
              <a:ext cx="49" cy="97"/>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91" name="Line 22">
              <a:extLst>
                <a:ext uri="{FF2B5EF4-FFF2-40B4-BE49-F238E27FC236}">
                  <a16:creationId xmlns:a16="http://schemas.microsoft.com/office/drawing/2014/main" id="{003F25DF-4292-3140-8203-11A94458906C}"/>
                </a:ext>
              </a:extLst>
            </p:cNvPr>
            <p:cNvSpPr>
              <a:spLocks noChangeShapeType="1"/>
            </p:cNvSpPr>
            <p:nvPr/>
          </p:nvSpPr>
          <p:spPr bwMode="auto">
            <a:xfrm flipH="1">
              <a:off x="1162" y="2233"/>
              <a:ext cx="121" cy="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92" name="Line 23">
              <a:extLst>
                <a:ext uri="{FF2B5EF4-FFF2-40B4-BE49-F238E27FC236}">
                  <a16:creationId xmlns:a16="http://schemas.microsoft.com/office/drawing/2014/main" id="{8B1A431D-DA69-A940-83F9-57782E29EBF8}"/>
                </a:ext>
              </a:extLst>
            </p:cNvPr>
            <p:cNvSpPr>
              <a:spLocks noChangeShapeType="1"/>
            </p:cNvSpPr>
            <p:nvPr/>
          </p:nvSpPr>
          <p:spPr bwMode="auto">
            <a:xfrm>
              <a:off x="1162" y="2257"/>
              <a:ext cx="48" cy="7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93" name="Line 24">
              <a:extLst>
                <a:ext uri="{FF2B5EF4-FFF2-40B4-BE49-F238E27FC236}">
                  <a16:creationId xmlns:a16="http://schemas.microsoft.com/office/drawing/2014/main" id="{D6BB7A99-B1A9-0341-9B08-5A1B17DC20A7}"/>
                </a:ext>
              </a:extLst>
            </p:cNvPr>
            <p:cNvSpPr>
              <a:spLocks noChangeShapeType="1"/>
            </p:cNvSpPr>
            <p:nvPr/>
          </p:nvSpPr>
          <p:spPr bwMode="auto">
            <a:xfrm flipH="1">
              <a:off x="1137" y="2330"/>
              <a:ext cx="73" cy="7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34553" name="Freeform 25">
              <a:extLst>
                <a:ext uri="{FF2B5EF4-FFF2-40B4-BE49-F238E27FC236}">
                  <a16:creationId xmlns:a16="http://schemas.microsoft.com/office/drawing/2014/main" id="{BBA5EE81-4C52-004D-B1D3-6098B6FDE6F3}"/>
                </a:ext>
              </a:extLst>
            </p:cNvPr>
            <p:cNvSpPr>
              <a:spLocks/>
            </p:cNvSpPr>
            <p:nvPr/>
          </p:nvSpPr>
          <p:spPr bwMode="auto">
            <a:xfrm rot="-1140596">
              <a:off x="1211" y="1919"/>
              <a:ext cx="73" cy="97"/>
            </a:xfrm>
            <a:custGeom>
              <a:avLst/>
              <a:gdLst>
                <a:gd name="T0" fmla="*/ 0 w 109"/>
                <a:gd name="T1" fmla="*/ 8 h 140"/>
                <a:gd name="T2" fmla="*/ 54 w 109"/>
                <a:gd name="T3" fmla="*/ 8 h 140"/>
                <a:gd name="T4" fmla="*/ 11 w 109"/>
                <a:gd name="T5" fmla="*/ 52 h 140"/>
                <a:gd name="T6" fmla="*/ 70 w 109"/>
                <a:gd name="T7" fmla="*/ 52 h 140"/>
                <a:gd name="T8" fmla="*/ 32 w 109"/>
                <a:gd name="T9" fmla="*/ 91 h 140"/>
                <a:gd name="T10" fmla="*/ 64 w 109"/>
                <a:gd name="T11" fmla="*/ 91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eaLnBrk="1" hangingPunct="1">
                <a:spcBef>
                  <a:spcPct val="20000"/>
                </a:spcBef>
                <a:buFontTx/>
                <a:buChar char="•"/>
                <a:defRPr/>
              </a:pPr>
              <a:endParaRPr lang="zh-CN" altLang="en-US"/>
            </a:p>
          </p:txBody>
        </p:sp>
      </p:grpSp>
      <p:sp>
        <p:nvSpPr>
          <p:cNvPr id="74756" name="Oval 26">
            <a:extLst>
              <a:ext uri="{FF2B5EF4-FFF2-40B4-BE49-F238E27FC236}">
                <a16:creationId xmlns:a16="http://schemas.microsoft.com/office/drawing/2014/main" id="{F8B22346-962D-5144-A89F-DA7C4C39F359}"/>
              </a:ext>
            </a:extLst>
          </p:cNvPr>
          <p:cNvSpPr>
            <a:spLocks noChangeArrowheads="1"/>
          </p:cNvSpPr>
          <p:nvPr/>
        </p:nvSpPr>
        <p:spPr bwMode="auto">
          <a:xfrm>
            <a:off x="5486400" y="2470150"/>
            <a:ext cx="157163" cy="873125"/>
          </a:xfrm>
          <a:prstGeom prst="ellipse">
            <a:avLst/>
          </a:prstGeom>
          <a:solidFill>
            <a:srgbClr val="6699FF"/>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4757" name="Line 27">
            <a:extLst>
              <a:ext uri="{FF2B5EF4-FFF2-40B4-BE49-F238E27FC236}">
                <a16:creationId xmlns:a16="http://schemas.microsoft.com/office/drawing/2014/main" id="{7F79A0A9-C4D0-334B-B9F5-F68B6FBF3E5E}"/>
              </a:ext>
            </a:extLst>
          </p:cNvPr>
          <p:cNvSpPr>
            <a:spLocks noChangeShapeType="1"/>
          </p:cNvSpPr>
          <p:nvPr/>
        </p:nvSpPr>
        <p:spPr bwMode="auto">
          <a:xfrm flipH="1">
            <a:off x="5181600" y="2859088"/>
            <a:ext cx="328613"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58" name="Line 28">
            <a:extLst>
              <a:ext uri="{FF2B5EF4-FFF2-40B4-BE49-F238E27FC236}">
                <a16:creationId xmlns:a16="http://schemas.microsoft.com/office/drawing/2014/main" id="{1A56414E-C245-AE4E-809C-69BE15E95A4E}"/>
              </a:ext>
            </a:extLst>
          </p:cNvPr>
          <p:cNvSpPr>
            <a:spLocks noChangeShapeType="1"/>
          </p:cNvSpPr>
          <p:nvPr/>
        </p:nvSpPr>
        <p:spPr bwMode="auto">
          <a:xfrm flipH="1">
            <a:off x="7467600" y="2851150"/>
            <a:ext cx="381000" cy="22225"/>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34557" name="Freeform 29">
            <a:extLst>
              <a:ext uri="{FF2B5EF4-FFF2-40B4-BE49-F238E27FC236}">
                <a16:creationId xmlns:a16="http://schemas.microsoft.com/office/drawing/2014/main" id="{A41F73DC-A14F-084A-B2D4-A4E47D689000}"/>
              </a:ext>
            </a:extLst>
          </p:cNvPr>
          <p:cNvSpPr>
            <a:spLocks/>
          </p:cNvSpPr>
          <p:nvPr/>
        </p:nvSpPr>
        <p:spPr bwMode="auto">
          <a:xfrm>
            <a:off x="5943600" y="2546350"/>
            <a:ext cx="725488" cy="363538"/>
          </a:xfrm>
          <a:custGeom>
            <a:avLst/>
            <a:gdLst>
              <a:gd name="T0" fmla="*/ 0 w 856"/>
              <a:gd name="T1" fmla="*/ 363538 h 328"/>
              <a:gd name="T2" fmla="*/ 576322 w 856"/>
              <a:gd name="T3" fmla="*/ 363538 h 328"/>
              <a:gd name="T4" fmla="*/ 725488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pPr eaLnBrk="1" hangingPunct="1">
              <a:spcBef>
                <a:spcPct val="20000"/>
              </a:spcBef>
              <a:buFontTx/>
              <a:buChar char="•"/>
              <a:defRPr/>
            </a:pPr>
            <a:endParaRPr lang="zh-CN" altLang="en-US"/>
          </a:p>
        </p:txBody>
      </p:sp>
      <p:sp>
        <p:nvSpPr>
          <p:cNvPr id="74760" name="Text Box 30">
            <a:extLst>
              <a:ext uri="{FF2B5EF4-FFF2-40B4-BE49-F238E27FC236}">
                <a16:creationId xmlns:a16="http://schemas.microsoft.com/office/drawing/2014/main" id="{93205AAC-0261-4B45-B6B0-A74C76924A34}"/>
              </a:ext>
            </a:extLst>
          </p:cNvPr>
          <p:cNvSpPr txBox="1">
            <a:spLocks noChangeArrowheads="1"/>
          </p:cNvSpPr>
          <p:nvPr/>
        </p:nvSpPr>
        <p:spPr bwMode="auto">
          <a:xfrm>
            <a:off x="5757863" y="2443163"/>
            <a:ext cx="277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200" b="1"/>
              <a:t>q</a:t>
            </a:r>
          </a:p>
        </p:txBody>
      </p:sp>
      <p:sp>
        <p:nvSpPr>
          <p:cNvPr id="74761" name="Text Box 31">
            <a:extLst>
              <a:ext uri="{FF2B5EF4-FFF2-40B4-BE49-F238E27FC236}">
                <a16:creationId xmlns:a16="http://schemas.microsoft.com/office/drawing/2014/main" id="{16F3C347-EEA1-C441-8491-195F3549662F}"/>
              </a:ext>
            </a:extLst>
          </p:cNvPr>
          <p:cNvSpPr txBox="1">
            <a:spLocks noChangeArrowheads="1"/>
          </p:cNvSpPr>
          <p:nvPr/>
        </p:nvSpPr>
        <p:spPr bwMode="auto">
          <a:xfrm>
            <a:off x="7062788" y="2559050"/>
            <a:ext cx="27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200" b="1"/>
              <a:t>q</a:t>
            </a:r>
          </a:p>
        </p:txBody>
      </p:sp>
      <p:sp>
        <p:nvSpPr>
          <p:cNvPr id="74762" name="Line 32">
            <a:extLst>
              <a:ext uri="{FF2B5EF4-FFF2-40B4-BE49-F238E27FC236}">
                <a16:creationId xmlns:a16="http://schemas.microsoft.com/office/drawing/2014/main" id="{284A1A9C-D872-2B47-B580-E6F67D7A8A4D}"/>
              </a:ext>
            </a:extLst>
          </p:cNvPr>
          <p:cNvSpPr>
            <a:spLocks noChangeShapeType="1"/>
          </p:cNvSpPr>
          <p:nvPr/>
        </p:nvSpPr>
        <p:spPr bwMode="auto">
          <a:xfrm rot="20991552" flipV="1">
            <a:off x="6519863" y="2098675"/>
            <a:ext cx="80962" cy="53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63" name="Line 33">
            <a:extLst>
              <a:ext uri="{FF2B5EF4-FFF2-40B4-BE49-F238E27FC236}">
                <a16:creationId xmlns:a16="http://schemas.microsoft.com/office/drawing/2014/main" id="{702CC49C-0BA4-0041-A3A2-85A3AA89EE0D}"/>
              </a:ext>
            </a:extLst>
          </p:cNvPr>
          <p:cNvSpPr>
            <a:spLocks noChangeShapeType="1"/>
          </p:cNvSpPr>
          <p:nvPr/>
        </p:nvSpPr>
        <p:spPr bwMode="auto">
          <a:xfrm flipV="1">
            <a:off x="6634163" y="1762125"/>
            <a:ext cx="163512" cy="777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64" name="Line 34">
            <a:extLst>
              <a:ext uri="{FF2B5EF4-FFF2-40B4-BE49-F238E27FC236}">
                <a16:creationId xmlns:a16="http://schemas.microsoft.com/office/drawing/2014/main" id="{E8ACAA3B-D2DE-5B4C-BECD-01EBB11CBCFE}"/>
              </a:ext>
            </a:extLst>
          </p:cNvPr>
          <p:cNvSpPr>
            <a:spLocks noChangeShapeType="1"/>
          </p:cNvSpPr>
          <p:nvPr/>
        </p:nvSpPr>
        <p:spPr bwMode="auto">
          <a:xfrm flipV="1">
            <a:off x="6696075" y="2381250"/>
            <a:ext cx="144463" cy="263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65" name="Line 35">
            <a:extLst>
              <a:ext uri="{FF2B5EF4-FFF2-40B4-BE49-F238E27FC236}">
                <a16:creationId xmlns:a16="http://schemas.microsoft.com/office/drawing/2014/main" id="{FC5E72A1-B0D0-7E42-9471-4A3FE53ABEDB}"/>
              </a:ext>
            </a:extLst>
          </p:cNvPr>
          <p:cNvSpPr>
            <a:spLocks noChangeShapeType="1"/>
          </p:cNvSpPr>
          <p:nvPr/>
        </p:nvSpPr>
        <p:spPr bwMode="auto">
          <a:xfrm flipV="1">
            <a:off x="6588125" y="2011363"/>
            <a:ext cx="74613" cy="590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66" name="Line 36">
            <a:extLst>
              <a:ext uri="{FF2B5EF4-FFF2-40B4-BE49-F238E27FC236}">
                <a16:creationId xmlns:a16="http://schemas.microsoft.com/office/drawing/2014/main" id="{3E79955B-E62D-EF48-8B90-6B5C08108AFA}"/>
              </a:ext>
            </a:extLst>
          </p:cNvPr>
          <p:cNvSpPr>
            <a:spLocks noChangeShapeType="1"/>
          </p:cNvSpPr>
          <p:nvPr/>
        </p:nvSpPr>
        <p:spPr bwMode="auto">
          <a:xfrm flipV="1">
            <a:off x="6629400" y="1479550"/>
            <a:ext cx="446088" cy="1165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74767" name="Line 37">
            <a:extLst>
              <a:ext uri="{FF2B5EF4-FFF2-40B4-BE49-F238E27FC236}">
                <a16:creationId xmlns:a16="http://schemas.microsoft.com/office/drawing/2014/main" id="{E881AE54-511B-C440-A508-66FC232AB54B}"/>
              </a:ext>
            </a:extLst>
          </p:cNvPr>
          <p:cNvSpPr>
            <a:spLocks noChangeShapeType="1"/>
          </p:cNvSpPr>
          <p:nvPr/>
        </p:nvSpPr>
        <p:spPr bwMode="auto">
          <a:xfrm flipH="1">
            <a:off x="6477000" y="2927350"/>
            <a:ext cx="77788" cy="23018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68" name="Oval 38">
            <a:extLst>
              <a:ext uri="{FF2B5EF4-FFF2-40B4-BE49-F238E27FC236}">
                <a16:creationId xmlns:a16="http://schemas.microsoft.com/office/drawing/2014/main" id="{ECC70FF6-4F2B-1A4B-A15F-A371CD6CCD70}"/>
              </a:ext>
            </a:extLst>
          </p:cNvPr>
          <p:cNvSpPr>
            <a:spLocks noChangeArrowheads="1"/>
          </p:cNvSpPr>
          <p:nvPr/>
        </p:nvSpPr>
        <p:spPr bwMode="auto">
          <a:xfrm>
            <a:off x="7391400" y="2851150"/>
            <a:ext cx="76200" cy="76200"/>
          </a:xfrm>
          <a:prstGeom prst="ellipse">
            <a:avLst/>
          </a:prstGeom>
          <a:solidFill>
            <a:srgbClr val="8B7DDD"/>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4769" name="Line 39">
            <a:extLst>
              <a:ext uri="{FF2B5EF4-FFF2-40B4-BE49-F238E27FC236}">
                <a16:creationId xmlns:a16="http://schemas.microsoft.com/office/drawing/2014/main" id="{E9F02DCE-C047-3C4B-8EE3-79FE6DDC8A29}"/>
              </a:ext>
            </a:extLst>
          </p:cNvPr>
          <p:cNvSpPr>
            <a:spLocks noChangeShapeType="1"/>
          </p:cNvSpPr>
          <p:nvPr/>
        </p:nvSpPr>
        <p:spPr bwMode="auto">
          <a:xfrm flipH="1">
            <a:off x="6553200" y="2927350"/>
            <a:ext cx="457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4770" name="Line 40">
            <a:extLst>
              <a:ext uri="{FF2B5EF4-FFF2-40B4-BE49-F238E27FC236}">
                <a16:creationId xmlns:a16="http://schemas.microsoft.com/office/drawing/2014/main" id="{128BAC67-F900-4D48-BA85-A6FF82D618BA}"/>
              </a:ext>
            </a:extLst>
          </p:cNvPr>
          <p:cNvSpPr>
            <a:spLocks noChangeShapeType="1"/>
          </p:cNvSpPr>
          <p:nvPr/>
        </p:nvSpPr>
        <p:spPr bwMode="auto">
          <a:xfrm flipH="1">
            <a:off x="6172200" y="3155950"/>
            <a:ext cx="304800"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4771" name="Line 41">
            <a:extLst>
              <a:ext uri="{FF2B5EF4-FFF2-40B4-BE49-F238E27FC236}">
                <a16:creationId xmlns:a16="http://schemas.microsoft.com/office/drawing/2014/main" id="{684C299F-0424-2F41-B01F-E969C3A832CC}"/>
              </a:ext>
            </a:extLst>
          </p:cNvPr>
          <p:cNvSpPr>
            <a:spLocks noChangeShapeType="1"/>
          </p:cNvSpPr>
          <p:nvPr/>
        </p:nvSpPr>
        <p:spPr bwMode="auto">
          <a:xfrm flipH="1">
            <a:off x="6096000" y="3308350"/>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4772" name="Line 42">
            <a:extLst>
              <a:ext uri="{FF2B5EF4-FFF2-40B4-BE49-F238E27FC236}">
                <a16:creationId xmlns:a16="http://schemas.microsoft.com/office/drawing/2014/main" id="{48CFDA2B-774A-FF4A-9834-EB6DEF0DC7F9}"/>
              </a:ext>
            </a:extLst>
          </p:cNvPr>
          <p:cNvSpPr>
            <a:spLocks noChangeShapeType="1"/>
          </p:cNvSpPr>
          <p:nvPr/>
        </p:nvSpPr>
        <p:spPr bwMode="auto">
          <a:xfrm>
            <a:off x="6477000" y="323215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4773" name="Line 43">
            <a:extLst>
              <a:ext uri="{FF2B5EF4-FFF2-40B4-BE49-F238E27FC236}">
                <a16:creationId xmlns:a16="http://schemas.microsoft.com/office/drawing/2014/main" id="{644FF31E-3D11-2847-B53D-4DAD6F1F4BB3}"/>
              </a:ext>
            </a:extLst>
          </p:cNvPr>
          <p:cNvSpPr>
            <a:spLocks noChangeShapeType="1"/>
          </p:cNvSpPr>
          <p:nvPr/>
        </p:nvSpPr>
        <p:spPr bwMode="auto">
          <a:xfrm>
            <a:off x="6400800" y="361315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4774" name="Text Box 44">
            <a:extLst>
              <a:ext uri="{FF2B5EF4-FFF2-40B4-BE49-F238E27FC236}">
                <a16:creationId xmlns:a16="http://schemas.microsoft.com/office/drawing/2014/main" id="{08666C3D-5C9D-084E-8FBF-BBF326720C3E}"/>
              </a:ext>
            </a:extLst>
          </p:cNvPr>
          <p:cNvSpPr txBox="1">
            <a:spLocks noChangeArrowheads="1"/>
          </p:cNvSpPr>
          <p:nvPr/>
        </p:nvSpPr>
        <p:spPr bwMode="auto">
          <a:xfrm>
            <a:off x="974725" y="3994150"/>
            <a:ext cx="268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Au+Au Geometry</a:t>
            </a:r>
          </a:p>
        </p:txBody>
      </p:sp>
      <p:sp>
        <p:nvSpPr>
          <p:cNvPr id="74775" name="Text Box 45">
            <a:extLst>
              <a:ext uri="{FF2B5EF4-FFF2-40B4-BE49-F238E27FC236}">
                <a16:creationId xmlns:a16="http://schemas.microsoft.com/office/drawing/2014/main" id="{8B7FA163-DB4B-284B-8C02-CA04B5025215}"/>
              </a:ext>
            </a:extLst>
          </p:cNvPr>
          <p:cNvSpPr txBox="1">
            <a:spLocks noChangeArrowheads="1"/>
          </p:cNvSpPr>
          <p:nvPr/>
        </p:nvSpPr>
        <p:spPr bwMode="auto">
          <a:xfrm>
            <a:off x="5165725" y="4070350"/>
            <a:ext cx="2462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d+Au Geometry</a:t>
            </a:r>
          </a:p>
        </p:txBody>
      </p:sp>
      <p:sp>
        <p:nvSpPr>
          <p:cNvPr id="74776" name="Text Box 46">
            <a:extLst>
              <a:ext uri="{FF2B5EF4-FFF2-40B4-BE49-F238E27FC236}">
                <a16:creationId xmlns:a16="http://schemas.microsoft.com/office/drawing/2014/main" id="{3CB44CA4-350A-064B-AB43-F3B81A93AA1A}"/>
              </a:ext>
            </a:extLst>
          </p:cNvPr>
          <p:cNvSpPr txBox="1">
            <a:spLocks noChangeArrowheads="1"/>
          </p:cNvSpPr>
          <p:nvPr/>
        </p:nvSpPr>
        <p:spPr bwMode="auto">
          <a:xfrm>
            <a:off x="381000" y="4984750"/>
            <a:ext cx="8308975" cy="1187450"/>
          </a:xfrm>
          <a:prstGeom prst="rect">
            <a:avLst/>
          </a:prstGeom>
          <a:solidFill>
            <a:srgbClr val="DDB5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d+Au collisions:</a:t>
            </a:r>
          </a:p>
          <a:p>
            <a:pPr eaLnBrk="1" hangingPunct="1">
              <a:spcBef>
                <a:spcPct val="0"/>
              </a:spcBef>
              <a:buFontTx/>
              <a:buNone/>
            </a:pPr>
            <a:r>
              <a:rPr lang="en-US" altLang="zh-CN" sz="2400" b="1">
                <a:solidFill>
                  <a:srgbClr val="FF0000"/>
                </a:solidFill>
              </a:rPr>
              <a:t>   Little energy loss from the dense medium created, But</a:t>
            </a:r>
          </a:p>
          <a:p>
            <a:pPr eaLnBrk="1" hangingPunct="1">
              <a:spcBef>
                <a:spcPct val="0"/>
              </a:spcBef>
              <a:buFontTx/>
              <a:buNone/>
            </a:pPr>
            <a:r>
              <a:rPr lang="en-US" altLang="zh-CN" sz="2400" b="1">
                <a:solidFill>
                  <a:srgbClr val="FF0000"/>
                </a:solidFill>
              </a:rPr>
              <a:t>   Parton saturation from Au nuclei persists!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0D33AF1-5945-6C49-BE99-CCCC4AE4AB28}"/>
              </a:ext>
            </a:extLst>
          </p:cNvPr>
          <p:cNvSpPr>
            <a:spLocks noChangeArrowheads="1"/>
          </p:cNvSpPr>
          <p:nvPr/>
        </p:nvSpPr>
        <p:spPr bwMode="auto">
          <a:xfrm>
            <a:off x="1219200" y="152400"/>
            <a:ext cx="6858000" cy="715963"/>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4000" b="1">
                <a:solidFill>
                  <a:srgbClr val="FF0000"/>
                </a:solidFill>
              </a:rPr>
              <a:t>Data from d+Au collisions</a:t>
            </a:r>
          </a:p>
        </p:txBody>
      </p:sp>
      <p:pic>
        <p:nvPicPr>
          <p:cNvPr id="75778" name="Picture 3" descr="PR_dAuFig3">
            <a:extLst>
              <a:ext uri="{FF2B5EF4-FFF2-40B4-BE49-F238E27FC236}">
                <a16:creationId xmlns:a16="http://schemas.microsoft.com/office/drawing/2014/main" id="{9E58AE34-C9B6-B846-B2F3-F41A5195A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699" y="904448"/>
            <a:ext cx="4890493" cy="534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5">
            <a:extLst>
              <a:ext uri="{FF2B5EF4-FFF2-40B4-BE49-F238E27FC236}">
                <a16:creationId xmlns:a16="http://schemas.microsoft.com/office/drawing/2014/main" id="{56ED8462-0601-CE4C-9DF1-E7DAA8DBC773}"/>
              </a:ext>
            </a:extLst>
          </p:cNvPr>
          <p:cNvSpPr txBox="1">
            <a:spLocks noChangeArrowheads="1"/>
          </p:cNvSpPr>
          <p:nvPr/>
        </p:nvSpPr>
        <p:spPr bwMode="auto">
          <a:xfrm>
            <a:off x="2195736" y="6283849"/>
            <a:ext cx="3763963" cy="457200"/>
          </a:xfrm>
          <a:prstGeom prst="rect">
            <a:avLst/>
          </a:prstGeom>
          <a:solidFill>
            <a:srgbClr val="DDB5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No high p</a:t>
            </a:r>
            <a:r>
              <a:rPr lang="en-US" altLang="zh-CN" sz="2400" b="1" baseline="-25000">
                <a:solidFill>
                  <a:srgbClr val="FF0000"/>
                </a:solidFill>
              </a:rPr>
              <a:t>T </a:t>
            </a:r>
            <a:r>
              <a:rPr lang="en-US" altLang="zh-CN" sz="2400" b="1">
                <a:solidFill>
                  <a:srgbClr val="FF0000"/>
                </a:solidFill>
              </a:rPr>
              <a:t>suppression !</a:t>
            </a:r>
          </a:p>
        </p:txBody>
      </p:sp>
      <p:sp>
        <p:nvSpPr>
          <p:cNvPr id="75782" name="Text Box 7">
            <a:extLst>
              <a:ext uri="{FF2B5EF4-FFF2-40B4-BE49-F238E27FC236}">
                <a16:creationId xmlns:a16="http://schemas.microsoft.com/office/drawing/2014/main" id="{825C9E29-748A-314F-A294-FDF8B2D0E153}"/>
              </a:ext>
            </a:extLst>
          </p:cNvPr>
          <p:cNvSpPr txBox="1">
            <a:spLocks noChangeArrowheads="1"/>
          </p:cNvSpPr>
          <p:nvPr/>
        </p:nvSpPr>
        <p:spPr bwMode="auto">
          <a:xfrm>
            <a:off x="2514600" y="1981200"/>
            <a:ext cx="2411413" cy="27813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solidFill>
                  <a:srgbClr val="FF0000"/>
                </a:solidFill>
              </a:rPr>
              <a:t>Initial scatterings:</a:t>
            </a:r>
          </a:p>
          <a:p>
            <a:pPr eaLnBrk="1" hangingPunct="1">
              <a:spcBef>
                <a:spcPct val="0"/>
              </a:spcBef>
              <a:buFontTx/>
              <a:buNone/>
            </a:pPr>
            <a:r>
              <a:rPr lang="en-US" altLang="zh-CN" sz="1600" dirty="0">
                <a:solidFill>
                  <a:srgbClr val="FF0000"/>
                </a:solidFill>
              </a:rPr>
              <a:t>Cronin effect</a:t>
            </a:r>
          </a:p>
          <a:p>
            <a:pPr eaLnBrk="1" hangingPunct="1">
              <a:spcBef>
                <a:spcPct val="0"/>
              </a:spcBef>
              <a:buFontTx/>
              <a:buNone/>
            </a:pPr>
            <a:endParaRPr lang="en-US" altLang="zh-CN" sz="1600" dirty="0">
              <a:solidFill>
                <a:srgbClr val="FF0000"/>
              </a:solidFill>
            </a:endParaRPr>
          </a:p>
          <a:p>
            <a:pPr eaLnBrk="1" hangingPunct="1">
              <a:spcBef>
                <a:spcPct val="0"/>
              </a:spcBef>
              <a:buFontTx/>
              <a:buNone/>
            </a:pPr>
            <a:endParaRPr lang="en-US" altLang="zh-CN" sz="1600" dirty="0"/>
          </a:p>
          <a:p>
            <a:pPr eaLnBrk="1" hangingPunct="1">
              <a:spcBef>
                <a:spcPct val="0"/>
              </a:spcBef>
              <a:buFontTx/>
              <a:buNone/>
            </a:pPr>
            <a:endParaRPr lang="en-US" altLang="zh-CN" sz="1600" dirty="0"/>
          </a:p>
          <a:p>
            <a:pPr eaLnBrk="1" hangingPunct="1">
              <a:spcBef>
                <a:spcPct val="0"/>
              </a:spcBef>
              <a:buFontTx/>
              <a:buNone/>
            </a:pPr>
            <a:endParaRPr lang="en-US" altLang="zh-CN" sz="1600" dirty="0"/>
          </a:p>
          <a:p>
            <a:pPr eaLnBrk="1" hangingPunct="1">
              <a:spcBef>
                <a:spcPct val="0"/>
              </a:spcBef>
              <a:buFontTx/>
              <a:buNone/>
            </a:pPr>
            <a:endParaRPr lang="en-US" altLang="zh-CN" sz="1600" dirty="0"/>
          </a:p>
          <a:p>
            <a:pPr eaLnBrk="1" hangingPunct="1">
              <a:spcBef>
                <a:spcPct val="0"/>
              </a:spcBef>
              <a:buFontTx/>
              <a:buNone/>
            </a:pPr>
            <a:endParaRPr lang="en-US" altLang="zh-CN" sz="1600" dirty="0"/>
          </a:p>
          <a:p>
            <a:pPr eaLnBrk="1" hangingPunct="1">
              <a:spcBef>
                <a:spcPct val="0"/>
              </a:spcBef>
              <a:buFontTx/>
              <a:buNone/>
            </a:pPr>
            <a:endParaRPr lang="en-US" altLang="zh-CN" sz="1600" dirty="0">
              <a:solidFill>
                <a:schemeClr val="accent2"/>
              </a:solidFill>
            </a:endParaRPr>
          </a:p>
          <a:p>
            <a:pPr eaLnBrk="1" hangingPunct="1">
              <a:spcBef>
                <a:spcPct val="0"/>
              </a:spcBef>
              <a:buFontTx/>
              <a:buNone/>
            </a:pPr>
            <a:r>
              <a:rPr lang="en-US" altLang="zh-CN" sz="1600" dirty="0">
                <a:solidFill>
                  <a:schemeClr val="accent2"/>
                </a:solidFill>
              </a:rPr>
              <a:t>Parton re-scatterings:</a:t>
            </a:r>
          </a:p>
          <a:p>
            <a:pPr eaLnBrk="1" hangingPunct="1">
              <a:spcBef>
                <a:spcPct val="0"/>
              </a:spcBef>
              <a:buFontTx/>
              <a:buNone/>
            </a:pPr>
            <a:r>
              <a:rPr lang="en-US" altLang="zh-CN" sz="1600" dirty="0">
                <a:solidFill>
                  <a:schemeClr val="accent2"/>
                </a:solidFill>
              </a:rPr>
              <a:t>Final stage effect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0" name="Rectangle 10">
            <a:extLst>
              <a:ext uri="{FF2B5EF4-FFF2-40B4-BE49-F238E27FC236}">
                <a16:creationId xmlns:a16="http://schemas.microsoft.com/office/drawing/2014/main" id="{1A828AC6-E6A5-B146-AFB4-D738EC4C53F6}"/>
              </a:ext>
            </a:extLst>
          </p:cNvPr>
          <p:cNvSpPr>
            <a:spLocks noChangeArrowheads="1"/>
          </p:cNvSpPr>
          <p:nvPr/>
        </p:nvSpPr>
        <p:spPr bwMode="auto">
          <a:xfrm>
            <a:off x="4572000" y="1235075"/>
            <a:ext cx="4321175" cy="4108450"/>
          </a:xfrm>
          <a:prstGeom prst="rect">
            <a:avLst/>
          </a:prstGeom>
          <a:noFill/>
          <a:ln>
            <a:noFill/>
          </a:ln>
          <a:effectLst/>
        </p:spPr>
        <p:txBody>
          <a:bodyPr anchor="ctr">
            <a:spAutoFit/>
          </a:bodyPr>
          <a:lstStyle/>
          <a:p>
            <a:pPr eaLnBrk="1" hangingPunct="1">
              <a:spcBef>
                <a:spcPct val="20000"/>
              </a:spcBef>
              <a:buFontTx/>
              <a:buChar char="•"/>
              <a:defRPr/>
            </a:pPr>
            <a:r>
              <a:rPr lang="en-US" altLang="zh-CN" sz="2400">
                <a:latin typeface="Times New Roman" charset="0"/>
              </a:rPr>
              <a:t>the reconstruction of an event recorded at the e</a:t>
            </a:r>
            <a:r>
              <a:rPr lang="en-US" altLang="zh-CN" sz="2400" baseline="30000">
                <a:latin typeface="Times New Roman" charset="0"/>
              </a:rPr>
              <a:t>+</a:t>
            </a:r>
            <a:r>
              <a:rPr lang="en-US" altLang="zh-CN" sz="2400">
                <a:latin typeface="Times New Roman" charset="0"/>
              </a:rPr>
              <a:t>e</a:t>
            </a:r>
            <a:r>
              <a:rPr lang="en-US" altLang="zh-CN" sz="2400" baseline="30000">
                <a:latin typeface="Times New Roman" charset="0"/>
              </a:rPr>
              <a:t>-</a:t>
            </a:r>
            <a:r>
              <a:rPr lang="en-US" altLang="zh-CN" sz="2400">
                <a:latin typeface="Times New Roman" charset="0"/>
              </a:rPr>
              <a:t> collider PETRA at the DESY laboratory. Charged and neutral mesons are produced and  appear in the form of two oppositely directed 'jets' These are interpreted as due to a two-stage process involving the production and subsequent 'fragmentation' of a</a:t>
            </a:r>
          </a:p>
          <a:p>
            <a:pPr eaLnBrk="1" hangingPunct="1">
              <a:spcBef>
                <a:spcPct val="20000"/>
              </a:spcBef>
              <a:buFontTx/>
              <a:buChar char="•"/>
              <a:defRPr/>
            </a:pPr>
            <a:r>
              <a:rPr lang="en-US" altLang="zh-CN" sz="2400">
                <a:latin typeface="Times New Roman" charset="0"/>
              </a:rPr>
              <a:t> </a:t>
            </a:r>
            <a:r>
              <a:rPr lang="en-US" altLang="zh-CN" sz="2400">
                <a:solidFill>
                  <a:srgbClr val="FF3300"/>
                </a:solidFill>
                <a:latin typeface="Times New Roman" charset="0"/>
              </a:rPr>
              <a:t>quark-antiquark</a:t>
            </a:r>
            <a:r>
              <a:rPr lang="en-US" altLang="zh-CN" sz="2400">
                <a:latin typeface="Times New Roman" charset="0"/>
              </a:rPr>
              <a:t> pair:</a:t>
            </a:r>
            <a:endParaRPr lang="en-US" altLang="zh-CN" sz="2400"/>
          </a:p>
        </p:txBody>
      </p:sp>
      <p:pic>
        <p:nvPicPr>
          <p:cNvPr id="62466" name="Picture 9" descr="fig2">
            <a:extLst>
              <a:ext uri="{FF2B5EF4-FFF2-40B4-BE49-F238E27FC236}">
                <a16:creationId xmlns:a16="http://schemas.microsoft.com/office/drawing/2014/main" id="{3926A599-5F09-5442-8170-F4668F193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77963"/>
            <a:ext cx="3227388"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7" name="Object 3">
            <a:extLst>
              <a:ext uri="{FF2B5EF4-FFF2-40B4-BE49-F238E27FC236}">
                <a16:creationId xmlns:a16="http://schemas.microsoft.com/office/drawing/2014/main" id="{B2B7C3C3-CD94-0346-8C02-4C550A220BA2}"/>
              </a:ext>
            </a:extLst>
          </p:cNvPr>
          <p:cNvGraphicFramePr>
            <a:graphicFrameLocks noChangeAspect="1"/>
          </p:cNvGraphicFramePr>
          <p:nvPr/>
        </p:nvGraphicFramePr>
        <p:xfrm>
          <a:off x="-4279900" y="3284538"/>
          <a:ext cx="114300" cy="212725"/>
        </p:xfrm>
        <a:graphic>
          <a:graphicData uri="http://schemas.openxmlformats.org/presentationml/2006/ole">
            <mc:AlternateContent xmlns:mc="http://schemas.openxmlformats.org/markup-compatibility/2006">
              <mc:Choice xmlns:v="urn:schemas-microsoft-com:vml" Requires="v">
                <p:oleObj spid="_x0000_s62645" name="公式" r:id="rId4" imgW="2628900" imgH="4978400" progId="Equation.3">
                  <p:embed/>
                </p:oleObj>
              </mc:Choice>
              <mc:Fallback>
                <p:oleObj name="公式" r:id="rId4" imgW="2628900" imgH="4978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9900" y="3284538"/>
                        <a:ext cx="1143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5" name="Rectangle 5">
            <a:extLst>
              <a:ext uri="{FF2B5EF4-FFF2-40B4-BE49-F238E27FC236}">
                <a16:creationId xmlns:a16="http://schemas.microsoft.com/office/drawing/2014/main" id="{FFF9C259-1A36-F446-8695-80ACC298B818}"/>
              </a:ext>
            </a:extLst>
          </p:cNvPr>
          <p:cNvSpPr>
            <a:spLocks noChangeArrowheads="1"/>
          </p:cNvSpPr>
          <p:nvPr/>
        </p:nvSpPr>
        <p:spPr bwMode="auto">
          <a:xfrm>
            <a:off x="1295400" y="122238"/>
            <a:ext cx="8208963" cy="579437"/>
          </a:xfrm>
          <a:prstGeom prst="rect">
            <a:avLst/>
          </a:prstGeom>
          <a:noFill/>
          <a:ln>
            <a:noFill/>
          </a:ln>
          <a:effectLst/>
        </p:spPr>
        <p:txBody>
          <a:bodyPr anchor="ctr">
            <a:spAutoFit/>
          </a:bodyPr>
          <a:lstStyle/>
          <a:p>
            <a:pPr eaLnBrk="1" hangingPunct="1">
              <a:spcBef>
                <a:spcPct val="20000"/>
              </a:spcBef>
              <a:defRPr/>
            </a:pPr>
            <a:r>
              <a:rPr lang="zh-CN" altLang="en-US" sz="3200" dirty="0">
                <a:latin typeface="Times New Roman" charset="0"/>
              </a:rPr>
              <a:t> </a:t>
            </a:r>
            <a:r>
              <a:rPr lang="en-US" altLang="zh-CN" sz="3200" dirty="0" err="1">
                <a:latin typeface="Times New Roman" charset="0"/>
              </a:rPr>
              <a:t>e</a:t>
            </a:r>
            <a:r>
              <a:rPr lang="en-US" altLang="zh-CN" sz="3200" baseline="30000" dirty="0" err="1">
                <a:latin typeface="Times New Roman" charset="0"/>
              </a:rPr>
              <a:t>+</a:t>
            </a:r>
            <a:r>
              <a:rPr lang="en-US" altLang="zh-CN" sz="3200" dirty="0" err="1">
                <a:latin typeface="Times New Roman" charset="0"/>
              </a:rPr>
              <a:t>e</a:t>
            </a:r>
            <a:r>
              <a:rPr lang="en-US" altLang="zh-CN" sz="3200" baseline="30000" dirty="0">
                <a:latin typeface="Times New Roman" charset="0"/>
              </a:rPr>
              <a:t>-</a:t>
            </a:r>
            <a:r>
              <a:rPr lang="en-US" altLang="zh-CN" sz="3200" dirty="0">
                <a:latin typeface="Times New Roman" charset="0"/>
              </a:rPr>
              <a:t> annihilation to hadrons</a:t>
            </a:r>
            <a:r>
              <a:rPr lang="zh-CN" altLang="en-US" sz="3200" dirty="0">
                <a:latin typeface="Times New Roman" charset="0"/>
              </a:rPr>
              <a:t>   </a:t>
            </a:r>
            <a:r>
              <a:rPr lang="en-US" altLang="zh-CN" sz="3200" dirty="0">
                <a:latin typeface="Times New Roman" charset="0"/>
              </a:rPr>
              <a:t>2-Jet</a:t>
            </a:r>
            <a:endParaRPr lang="en-US" altLang="zh-CN" sz="3200" dirty="0"/>
          </a:p>
        </p:txBody>
      </p:sp>
      <p:sp>
        <p:nvSpPr>
          <p:cNvPr id="51206" name="Rectangle 6">
            <a:extLst>
              <a:ext uri="{FF2B5EF4-FFF2-40B4-BE49-F238E27FC236}">
                <a16:creationId xmlns:a16="http://schemas.microsoft.com/office/drawing/2014/main" id="{DEF596F3-59A5-DC45-B0F0-4B06E9D7BF47}"/>
              </a:ext>
            </a:extLst>
          </p:cNvPr>
          <p:cNvSpPr>
            <a:spLocks noChangeArrowheads="1"/>
          </p:cNvSpPr>
          <p:nvPr/>
        </p:nvSpPr>
        <p:spPr bwMode="auto">
          <a:xfrm>
            <a:off x="-4279900" y="3040063"/>
            <a:ext cx="247650" cy="244475"/>
          </a:xfrm>
          <a:prstGeom prst="rect">
            <a:avLst/>
          </a:prstGeom>
          <a:noFill/>
          <a:ln>
            <a:noFill/>
          </a:ln>
          <a:effectLst/>
        </p:spPr>
        <p:txBody>
          <a:bodyPr wrap="none" anchor="ctr">
            <a:spAutoFit/>
          </a:bodyPr>
          <a:lstStyle/>
          <a:p>
            <a:pPr eaLnBrk="1" hangingPunct="1">
              <a:spcBef>
                <a:spcPct val="20000"/>
              </a:spcBef>
              <a:buFontTx/>
              <a:buChar char="•"/>
              <a:defRPr/>
            </a:pPr>
            <a:r>
              <a:rPr lang="en-US" altLang="zh-CN" sz="1000">
                <a:latin typeface="Times New Roman" charset="0"/>
              </a:rPr>
              <a:t>  </a:t>
            </a:r>
            <a:endParaRPr lang="en-US" altLang="zh-CN"/>
          </a:p>
        </p:txBody>
      </p:sp>
      <p:graphicFrame>
        <p:nvGraphicFramePr>
          <p:cNvPr id="62470" name="Object 11">
            <a:extLst>
              <a:ext uri="{FF2B5EF4-FFF2-40B4-BE49-F238E27FC236}">
                <a16:creationId xmlns:a16="http://schemas.microsoft.com/office/drawing/2014/main" id="{CDC767A4-97F5-464A-AC9C-50D9AFC0D9A7}"/>
              </a:ext>
            </a:extLst>
          </p:cNvPr>
          <p:cNvGraphicFramePr>
            <a:graphicFrameLocks noChangeAspect="1"/>
          </p:cNvGraphicFramePr>
          <p:nvPr/>
        </p:nvGraphicFramePr>
        <p:xfrm>
          <a:off x="3997325" y="5589588"/>
          <a:ext cx="4319588" cy="547687"/>
        </p:xfrm>
        <a:graphic>
          <a:graphicData uri="http://schemas.openxmlformats.org/presentationml/2006/ole">
            <mc:AlternateContent xmlns:mc="http://schemas.openxmlformats.org/markup-compatibility/2006">
              <mc:Choice xmlns:v="urn:schemas-microsoft-com:vml" Requires="v">
                <p:oleObj spid="_x0000_s62646" name="公式" r:id="rId6" imgW="1930400" imgH="241300" progId="Equation.3">
                  <p:embed/>
                </p:oleObj>
              </mc:Choice>
              <mc:Fallback>
                <p:oleObj name="公式" r:id="rId6" imgW="1930400" imgH="2413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325" y="5589588"/>
                        <a:ext cx="431958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99888BE-490F-D54E-B609-8C4EDB6B2E85}"/>
              </a:ext>
            </a:extLst>
          </p:cNvPr>
          <p:cNvSpPr>
            <a:spLocks noGrp="1" noChangeArrowheads="1"/>
          </p:cNvSpPr>
          <p:nvPr>
            <p:ph type="title" sz="quarter"/>
          </p:nvPr>
        </p:nvSpPr>
        <p:spPr>
          <a:xfrm>
            <a:off x="960438" y="274638"/>
            <a:ext cx="7138987" cy="487362"/>
          </a:xfrm>
        </p:spPr>
        <p:txBody>
          <a:bodyPr/>
          <a:lstStyle/>
          <a:p>
            <a:pPr eaLnBrk="1" hangingPunct="1"/>
            <a:r>
              <a:rPr kumimoji="0" lang="en-US" altLang="zh-CN"/>
              <a:t>Jets Observation at RHIC</a:t>
            </a:r>
            <a:endParaRPr kumimoji="0" lang="en-US" altLang="zh-CN" sz="2800">
              <a:solidFill>
                <a:srgbClr val="CC0000"/>
              </a:solidFill>
            </a:endParaRPr>
          </a:p>
        </p:txBody>
      </p:sp>
      <p:pic>
        <p:nvPicPr>
          <p:cNvPr id="68610" name="Picture 3">
            <a:extLst>
              <a:ext uri="{FF2B5EF4-FFF2-40B4-BE49-F238E27FC236}">
                <a16:creationId xmlns:a16="http://schemas.microsoft.com/office/drawing/2014/main" id="{29371EF5-B3C4-D245-B0E0-5B856EA4BE1A}"/>
              </a:ext>
            </a:extLst>
          </p:cNvPr>
          <p:cNvPicPr>
            <a:picLocks noGrp="1" noChangeAspect="1" noChangeArrowheads="1"/>
          </p:cNvPicPr>
          <p:nvPr>
            <p:ph sz="quarter" idx="1"/>
          </p:nvPr>
        </p:nvPicPr>
        <p:blipFill>
          <a:blip r:embed="rId3">
            <a:lum bright="28000" contrast="26000"/>
            <a:extLst>
              <a:ext uri="{28A0092B-C50C-407E-A947-70E740481C1C}">
                <a14:useLocalDpi xmlns:a14="http://schemas.microsoft.com/office/drawing/2010/main" val="0"/>
              </a:ext>
            </a:extLst>
          </a:blip>
          <a:srcRect/>
          <a:stretch>
            <a:fillRect/>
          </a:stretch>
        </p:blipFill>
        <p:spPr>
          <a:xfrm>
            <a:off x="381000" y="1295400"/>
            <a:ext cx="4191000" cy="4035425"/>
          </a:xfrm>
        </p:spPr>
      </p:pic>
      <p:sp>
        <p:nvSpPr>
          <p:cNvPr id="68611" name="Text Box 4">
            <a:extLst>
              <a:ext uri="{FF2B5EF4-FFF2-40B4-BE49-F238E27FC236}">
                <a16:creationId xmlns:a16="http://schemas.microsoft.com/office/drawing/2014/main" id="{B925C619-8E43-5743-BA80-6019208E322C}"/>
              </a:ext>
            </a:extLst>
          </p:cNvPr>
          <p:cNvSpPr txBox="1">
            <a:spLocks noChangeArrowheads="1"/>
          </p:cNvSpPr>
          <p:nvPr/>
        </p:nvSpPr>
        <p:spPr bwMode="auto">
          <a:xfrm>
            <a:off x="539750" y="3860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en-US" altLang="zh-CN" sz="1800" b="1">
              <a:solidFill>
                <a:srgbClr val="0066FF"/>
              </a:solidFill>
              <a:latin typeface="Times" pitchFamily="2" charset="0"/>
            </a:endParaRPr>
          </a:p>
        </p:txBody>
      </p:sp>
      <p:pic>
        <p:nvPicPr>
          <p:cNvPr id="68612" name="Picture 5">
            <a:extLst>
              <a:ext uri="{FF2B5EF4-FFF2-40B4-BE49-F238E27FC236}">
                <a16:creationId xmlns:a16="http://schemas.microsoft.com/office/drawing/2014/main" id="{23951064-302C-0840-8756-3EDAEB212FA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1255713"/>
            <a:ext cx="4191000" cy="4071937"/>
          </a:xfrm>
        </p:spPr>
      </p:pic>
      <p:sp>
        <p:nvSpPr>
          <p:cNvPr id="68613" name="Rectangle 6">
            <a:extLst>
              <a:ext uri="{FF2B5EF4-FFF2-40B4-BE49-F238E27FC236}">
                <a16:creationId xmlns:a16="http://schemas.microsoft.com/office/drawing/2014/main" id="{CDD38394-B212-4241-8319-4B8CFEF63901}"/>
              </a:ext>
            </a:extLst>
          </p:cNvPr>
          <p:cNvSpPr>
            <a:spLocks noChangeArrowheads="1"/>
          </p:cNvSpPr>
          <p:nvPr/>
        </p:nvSpPr>
        <p:spPr bwMode="auto">
          <a:xfrm>
            <a:off x="1392238" y="5567363"/>
            <a:ext cx="2646362" cy="650875"/>
          </a:xfrm>
          <a:prstGeom prst="rect">
            <a:avLst/>
          </a:prstGeom>
          <a:noFill/>
          <a:ln w="9525">
            <a:solidFill>
              <a:srgbClr val="8B661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a:t>p+p collisions at RHIC</a:t>
            </a:r>
          </a:p>
          <a:p>
            <a:pPr algn="ctr" eaLnBrk="1" hangingPunct="1">
              <a:spcBef>
                <a:spcPct val="0"/>
              </a:spcBef>
              <a:buFontTx/>
              <a:buNone/>
            </a:pPr>
            <a:r>
              <a:rPr lang="en-US" altLang="zh-CN" sz="1800"/>
              <a:t>Jet like events observed</a:t>
            </a:r>
          </a:p>
        </p:txBody>
      </p:sp>
      <p:sp>
        <p:nvSpPr>
          <p:cNvPr id="68614" name="Rectangle 7">
            <a:extLst>
              <a:ext uri="{FF2B5EF4-FFF2-40B4-BE49-F238E27FC236}">
                <a16:creationId xmlns:a16="http://schemas.microsoft.com/office/drawing/2014/main" id="{C1B1B58B-47C0-0A4A-A3CB-E2BDFB2DECAF}"/>
              </a:ext>
            </a:extLst>
          </p:cNvPr>
          <p:cNvSpPr>
            <a:spLocks noChangeArrowheads="1"/>
          </p:cNvSpPr>
          <p:nvPr/>
        </p:nvSpPr>
        <p:spPr bwMode="auto">
          <a:xfrm>
            <a:off x="5378450" y="5597525"/>
            <a:ext cx="2754313" cy="650875"/>
          </a:xfrm>
          <a:prstGeom prst="rect">
            <a:avLst/>
          </a:prstGeom>
          <a:noFill/>
          <a:ln w="9525">
            <a:solidFill>
              <a:srgbClr val="8B661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a:t>Au+Au collisions at RHIC</a:t>
            </a:r>
          </a:p>
          <a:p>
            <a:pPr algn="ctr" eaLnBrk="1" hangingPunct="1">
              <a:spcBef>
                <a:spcPct val="0"/>
              </a:spcBef>
              <a:buFontTx/>
              <a:buNone/>
            </a:pPr>
            <a:r>
              <a:rPr lang="en-US" altLang="zh-CN" sz="1800"/>
              <a:t>Jets?</a:t>
            </a:r>
          </a:p>
        </p:txBody>
      </p:sp>
      <p:sp>
        <p:nvSpPr>
          <p:cNvPr id="68615" name="Line 8">
            <a:extLst>
              <a:ext uri="{FF2B5EF4-FFF2-40B4-BE49-F238E27FC236}">
                <a16:creationId xmlns:a16="http://schemas.microsoft.com/office/drawing/2014/main" id="{C362AFEF-2EA5-EE4F-B749-1BF5DC786E90}"/>
              </a:ext>
            </a:extLst>
          </p:cNvPr>
          <p:cNvSpPr>
            <a:spLocks noChangeShapeType="1"/>
          </p:cNvSpPr>
          <p:nvPr/>
        </p:nvSpPr>
        <p:spPr bwMode="auto">
          <a:xfrm>
            <a:off x="5029200" y="1447800"/>
            <a:ext cx="1676400" cy="1905000"/>
          </a:xfrm>
          <a:prstGeom prst="line">
            <a:avLst/>
          </a:prstGeom>
          <a:noFill/>
          <a:ln w="5715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8616" name="Line 9">
            <a:extLst>
              <a:ext uri="{FF2B5EF4-FFF2-40B4-BE49-F238E27FC236}">
                <a16:creationId xmlns:a16="http://schemas.microsoft.com/office/drawing/2014/main" id="{2F3012FB-01A0-4340-9386-80069B275C79}"/>
              </a:ext>
            </a:extLst>
          </p:cNvPr>
          <p:cNvSpPr>
            <a:spLocks noChangeShapeType="1"/>
          </p:cNvSpPr>
          <p:nvPr/>
        </p:nvSpPr>
        <p:spPr bwMode="auto">
          <a:xfrm flipH="1">
            <a:off x="6705600" y="1524000"/>
            <a:ext cx="1371600" cy="1828800"/>
          </a:xfrm>
          <a:prstGeom prst="line">
            <a:avLst/>
          </a:prstGeom>
          <a:noFill/>
          <a:ln w="5715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26346" name="Arc 10">
            <a:extLst>
              <a:ext uri="{FF2B5EF4-FFF2-40B4-BE49-F238E27FC236}">
                <a16:creationId xmlns:a16="http://schemas.microsoft.com/office/drawing/2014/main" id="{BE9DDA86-D226-6046-A545-437F507194CE}"/>
              </a:ext>
            </a:extLst>
          </p:cNvPr>
          <p:cNvSpPr>
            <a:spLocks/>
          </p:cNvSpPr>
          <p:nvPr/>
        </p:nvSpPr>
        <p:spPr bwMode="auto">
          <a:xfrm flipV="1">
            <a:off x="6019800" y="2209800"/>
            <a:ext cx="1217613" cy="381000"/>
          </a:xfrm>
          <a:custGeom>
            <a:avLst/>
            <a:gdLst>
              <a:gd name="T0" fmla="*/ 1217613 w 42884"/>
              <a:gd name="T1" fmla="*/ 0 h 21600"/>
              <a:gd name="T2" fmla="*/ 0 w 42884"/>
              <a:gd name="T3" fmla="*/ 64858 h 21600"/>
              <a:gd name="T4" fmla="*/ 604320 w 42884"/>
              <a:gd name="T5" fmla="*/ 0 h 21600"/>
              <a:gd name="T6" fmla="*/ 0 60000 65536"/>
              <a:gd name="T7" fmla="*/ 0 60000 65536"/>
              <a:gd name="T8" fmla="*/ 0 60000 65536"/>
            </a:gdLst>
            <a:ahLst/>
            <a:cxnLst>
              <a:cxn ang="T6">
                <a:pos x="T0" y="T1"/>
              </a:cxn>
              <a:cxn ang="T7">
                <a:pos x="T2" y="T3"/>
              </a:cxn>
              <a:cxn ang="T8">
                <a:pos x="T4" y="T5"/>
              </a:cxn>
            </a:cxnLst>
            <a:rect l="0" t="0" r="r" b="b"/>
            <a:pathLst>
              <a:path w="42884" h="21600" fill="none" extrusionOk="0">
                <a:moveTo>
                  <a:pt x="42884" y="0"/>
                </a:moveTo>
                <a:cubicBezTo>
                  <a:pt x="42884" y="11929"/>
                  <a:pt x="33213" y="21600"/>
                  <a:pt x="21284" y="21600"/>
                </a:cubicBezTo>
                <a:cubicBezTo>
                  <a:pt x="10773" y="21599"/>
                  <a:pt x="1788" y="14034"/>
                  <a:pt x="-1" y="3677"/>
                </a:cubicBezTo>
              </a:path>
              <a:path w="42884" h="21600" stroke="0" extrusionOk="0">
                <a:moveTo>
                  <a:pt x="42884" y="0"/>
                </a:moveTo>
                <a:cubicBezTo>
                  <a:pt x="42884" y="11929"/>
                  <a:pt x="33213" y="21600"/>
                  <a:pt x="21284" y="21600"/>
                </a:cubicBezTo>
                <a:cubicBezTo>
                  <a:pt x="10773" y="21599"/>
                  <a:pt x="1788" y="14034"/>
                  <a:pt x="-1" y="3677"/>
                </a:cubicBezTo>
                <a:lnTo>
                  <a:pt x="21284" y="0"/>
                </a:lnTo>
                <a:lnTo>
                  <a:pt x="42884" y="0"/>
                </a:lnTo>
                <a:close/>
              </a:path>
            </a:pathLst>
          </a:custGeom>
          <a:noFill/>
          <a:ln w="38100">
            <a:solidFill>
              <a:schemeClr val="bg1"/>
            </a:solidFill>
            <a:round/>
            <a:headEnd type="arrow" w="med" len="med"/>
            <a:tailEnd type="arrow" w="med" len="med"/>
          </a:ln>
          <a:effectLst/>
        </p:spPr>
        <p:txBody>
          <a:bodyPr wrap="none" anchor="ctr"/>
          <a:lstStyle/>
          <a:p>
            <a:pPr eaLnBrk="1" hangingPunct="1">
              <a:spcBef>
                <a:spcPct val="20000"/>
              </a:spcBef>
              <a:buFontTx/>
              <a:buChar char="•"/>
              <a:defRPr/>
            </a:pPr>
            <a:endParaRPr lang="zh-CN" altLang="en-US"/>
          </a:p>
        </p:txBody>
      </p:sp>
      <p:sp>
        <p:nvSpPr>
          <p:cNvPr id="68618" name="Rectangle 11">
            <a:extLst>
              <a:ext uri="{FF2B5EF4-FFF2-40B4-BE49-F238E27FC236}">
                <a16:creationId xmlns:a16="http://schemas.microsoft.com/office/drawing/2014/main" id="{C094D038-4763-E447-B76D-4BF666AA5836}"/>
              </a:ext>
            </a:extLst>
          </p:cNvPr>
          <p:cNvSpPr>
            <a:spLocks noChangeArrowheads="1"/>
          </p:cNvSpPr>
          <p:nvPr/>
        </p:nvSpPr>
        <p:spPr bwMode="auto">
          <a:xfrm>
            <a:off x="6400800" y="2041525"/>
            <a:ext cx="4921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b="1">
                <a:latin typeface="Arial Black" panose="020B0604020202020204" pitchFamily="34" charset="0"/>
                <a:sym typeface="Symbol" pitchFamily="2" charset="2"/>
              </a:rPr>
              <a:t></a:t>
            </a:r>
            <a:endParaRPr lang="en-US" altLang="zh-CN" sz="1800"/>
          </a:p>
        </p:txBody>
      </p:sp>
      <p:sp>
        <p:nvSpPr>
          <p:cNvPr id="68619" name="Line 32">
            <a:extLst>
              <a:ext uri="{FF2B5EF4-FFF2-40B4-BE49-F238E27FC236}">
                <a16:creationId xmlns:a16="http://schemas.microsoft.com/office/drawing/2014/main" id="{00E24128-4335-744D-B99F-018596768474}"/>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D18A37B5-3C00-6849-9182-51B657F8CD3F}"/>
              </a:ext>
            </a:extLst>
          </p:cNvPr>
          <p:cNvSpPr>
            <a:spLocks noGrp="1" noChangeArrowheads="1"/>
          </p:cNvSpPr>
          <p:nvPr>
            <p:ph type="title"/>
          </p:nvPr>
        </p:nvSpPr>
        <p:spPr>
          <a:xfrm>
            <a:off x="1676400" y="152400"/>
            <a:ext cx="5459413" cy="609600"/>
          </a:xfrm>
        </p:spPr>
        <p:txBody>
          <a:bodyPr/>
          <a:lstStyle/>
          <a:p>
            <a:pPr eaLnBrk="1" hangingPunct="1"/>
            <a:r>
              <a:rPr kumimoji="0" lang="en-US" altLang="zh-CN"/>
              <a:t>Jets</a:t>
            </a:r>
          </a:p>
        </p:txBody>
      </p:sp>
      <p:pic>
        <p:nvPicPr>
          <p:cNvPr id="528387" name="Picture 3" descr="ppHt_pict">
            <a:extLst>
              <a:ext uri="{FF2B5EF4-FFF2-40B4-BE49-F238E27FC236}">
                <a16:creationId xmlns:a16="http://schemas.microsoft.com/office/drawing/2014/main" id="{10C48CAC-923B-094C-8518-BAAEED899148}"/>
              </a:ext>
            </a:extLst>
          </p:cNvPr>
          <p:cNvPicPr>
            <a:picLocks noGrp="1" noChangeAspect="1" noChangeArrowheads="1"/>
          </p:cNvPicPr>
          <p:nvPr>
            <p:ph sz="half" idx="1"/>
          </p:nvPr>
        </p:nvPicPr>
        <p:blipFill>
          <a:blip r:embed="rId3"/>
          <a:srcRect/>
          <a:stretch>
            <a:fillRect/>
          </a:stretch>
        </p:blipFill>
        <p:spPr>
          <a:xfrm>
            <a:off x="115888" y="1355725"/>
            <a:ext cx="3352800" cy="3352800"/>
          </a:xfrm>
        </p:spPr>
      </p:pic>
      <p:sp>
        <p:nvSpPr>
          <p:cNvPr id="70659" name="Text Box 4">
            <a:extLst>
              <a:ext uri="{FF2B5EF4-FFF2-40B4-BE49-F238E27FC236}">
                <a16:creationId xmlns:a16="http://schemas.microsoft.com/office/drawing/2014/main" id="{FF77104F-C673-1C4A-B975-8FF91661AEEC}"/>
              </a:ext>
            </a:extLst>
          </p:cNvPr>
          <p:cNvSpPr txBox="1">
            <a:spLocks noChangeArrowheads="1"/>
          </p:cNvSpPr>
          <p:nvPr/>
        </p:nvSpPr>
        <p:spPr bwMode="auto">
          <a:xfrm>
            <a:off x="914400" y="838200"/>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a:latin typeface="Times" pitchFamily="2" charset="0"/>
              </a:rPr>
              <a:t>p+p </a:t>
            </a:r>
            <a:r>
              <a:rPr lang="en-US" altLang="zh-CN" sz="2400">
                <a:latin typeface="Times" pitchFamily="2" charset="0"/>
                <a:sym typeface="Symbol" pitchFamily="2" charset="2"/>
              </a:rPr>
              <a:t> dijet</a:t>
            </a:r>
            <a:endParaRPr lang="en-US" altLang="zh-CN" sz="2400">
              <a:latin typeface="Times" pitchFamily="2" charset="0"/>
            </a:endParaRPr>
          </a:p>
        </p:txBody>
      </p:sp>
      <p:sp>
        <p:nvSpPr>
          <p:cNvPr id="70660" name="Text Box 5">
            <a:extLst>
              <a:ext uri="{FF2B5EF4-FFF2-40B4-BE49-F238E27FC236}">
                <a16:creationId xmlns:a16="http://schemas.microsoft.com/office/drawing/2014/main" id="{A24E7B9D-D1CF-EB45-A1D8-4706A976DCA8}"/>
              </a:ext>
            </a:extLst>
          </p:cNvPr>
          <p:cNvSpPr txBox="1">
            <a:spLocks noChangeArrowheads="1"/>
          </p:cNvSpPr>
          <p:nvPr/>
        </p:nvSpPr>
        <p:spPr bwMode="auto">
          <a:xfrm>
            <a:off x="4038600" y="990600"/>
            <a:ext cx="510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a:latin typeface="Times New Roman" panose="02020603050405020304" pitchFamily="18" charset="0"/>
              </a:rPr>
              <a:t>trigger: highest p</a:t>
            </a:r>
            <a:r>
              <a:rPr lang="en-US" altLang="zh-CN" sz="2400" baseline="-25000">
                <a:latin typeface="Times New Roman" panose="02020603050405020304" pitchFamily="18" charset="0"/>
              </a:rPr>
              <a:t>T</a:t>
            </a:r>
            <a:r>
              <a:rPr lang="en-US" altLang="zh-CN" sz="2400">
                <a:latin typeface="Times New Roman" panose="02020603050405020304" pitchFamily="18" charset="0"/>
              </a:rPr>
              <a:t> track, p</a:t>
            </a:r>
            <a:r>
              <a:rPr lang="en-US" altLang="zh-CN" sz="2400" baseline="-25000">
                <a:latin typeface="Times New Roman" panose="02020603050405020304" pitchFamily="18" charset="0"/>
              </a:rPr>
              <a:t>T</a:t>
            </a:r>
            <a:r>
              <a:rPr lang="en-US" altLang="zh-CN" sz="2400">
                <a:latin typeface="Times New Roman" panose="02020603050405020304" pitchFamily="18" charset="0"/>
              </a:rPr>
              <a:t>&gt;4 GeV/c</a:t>
            </a:r>
            <a:br>
              <a:rPr lang="en-US" altLang="zh-CN" sz="2400">
                <a:latin typeface="Times New Roman" panose="02020603050405020304" pitchFamily="18" charset="0"/>
              </a:rPr>
            </a:br>
            <a:endParaRPr lang="en-US" altLang="zh-CN" sz="2400" baseline="30000">
              <a:latin typeface="Times New Roman" panose="02020603050405020304" pitchFamily="18" charset="0"/>
            </a:endParaRPr>
          </a:p>
          <a:p>
            <a:pPr eaLnBrk="1" hangingPunct="1">
              <a:spcBef>
                <a:spcPct val="0"/>
              </a:spcBef>
              <a:buFontTx/>
              <a:buNone/>
            </a:pPr>
            <a:r>
              <a:rPr lang="en-US" altLang="zh-CN" sz="2400">
                <a:latin typeface="Symbol" pitchFamily="2" charset="2"/>
              </a:rPr>
              <a:t>Df</a:t>
            </a:r>
            <a:r>
              <a:rPr lang="en-US" altLang="zh-CN" sz="2400">
                <a:latin typeface="Times New Roman" panose="02020603050405020304" pitchFamily="18" charset="0"/>
              </a:rPr>
              <a:t> distribution: 2 GeV/c&lt;p</a:t>
            </a:r>
            <a:r>
              <a:rPr lang="en-US" altLang="zh-CN" sz="2400" baseline="-25000">
                <a:latin typeface="Times New Roman" panose="02020603050405020304" pitchFamily="18" charset="0"/>
              </a:rPr>
              <a:t>T</a:t>
            </a:r>
            <a:r>
              <a:rPr lang="en-US" altLang="zh-CN" sz="2400">
                <a:latin typeface="Times New Roman" panose="02020603050405020304" pitchFamily="18" charset="0"/>
              </a:rPr>
              <a:t>&lt;p</a:t>
            </a:r>
            <a:r>
              <a:rPr lang="en-US" altLang="zh-CN" sz="2400" baseline="-25000">
                <a:latin typeface="Times New Roman" panose="02020603050405020304" pitchFamily="18" charset="0"/>
              </a:rPr>
              <a:t>T</a:t>
            </a:r>
            <a:r>
              <a:rPr lang="en-US" altLang="zh-CN" sz="2400" baseline="30000">
                <a:latin typeface="Times New Roman" panose="02020603050405020304" pitchFamily="18" charset="0"/>
              </a:rPr>
              <a:t>trigger</a:t>
            </a:r>
            <a:br>
              <a:rPr lang="en-US" altLang="zh-CN" sz="2400" baseline="30000">
                <a:latin typeface="Times New Roman" panose="02020603050405020304" pitchFamily="18" charset="0"/>
              </a:rPr>
            </a:br>
            <a:endParaRPr lang="en-US" altLang="zh-CN" sz="2400" baseline="30000">
              <a:latin typeface="Times New Roman" panose="02020603050405020304" pitchFamily="18" charset="0"/>
            </a:endParaRPr>
          </a:p>
          <a:p>
            <a:pPr eaLnBrk="1" hangingPunct="1">
              <a:spcBef>
                <a:spcPct val="0"/>
              </a:spcBef>
              <a:buFontTx/>
              <a:buNone/>
            </a:pPr>
            <a:r>
              <a:rPr lang="en-US" altLang="zh-CN" sz="2400">
                <a:latin typeface="Times New Roman" panose="02020603050405020304" pitchFamily="18" charset="0"/>
              </a:rPr>
              <a:t> normalize to number of triggers</a:t>
            </a:r>
          </a:p>
        </p:txBody>
      </p:sp>
      <p:grpSp>
        <p:nvGrpSpPr>
          <p:cNvPr id="70661" name="Group 6">
            <a:extLst>
              <a:ext uri="{FF2B5EF4-FFF2-40B4-BE49-F238E27FC236}">
                <a16:creationId xmlns:a16="http://schemas.microsoft.com/office/drawing/2014/main" id="{A6C707C9-546F-1D4E-929F-A364C5F6E5F3}"/>
              </a:ext>
            </a:extLst>
          </p:cNvPr>
          <p:cNvGrpSpPr>
            <a:grpSpLocks/>
          </p:cNvGrpSpPr>
          <p:nvPr/>
        </p:nvGrpSpPr>
        <p:grpSpPr bwMode="auto">
          <a:xfrm>
            <a:off x="3505200" y="2667000"/>
            <a:ext cx="5334000" cy="3679825"/>
            <a:chOff x="2404" y="1788"/>
            <a:chExt cx="3360" cy="2318"/>
          </a:xfrm>
        </p:grpSpPr>
        <p:pic>
          <p:nvPicPr>
            <p:cNvPr id="70664" name="Picture 7">
              <a:extLst>
                <a:ext uri="{FF2B5EF4-FFF2-40B4-BE49-F238E27FC236}">
                  <a16:creationId xmlns:a16="http://schemas.microsoft.com/office/drawing/2014/main" id="{9BCC06FA-9439-5540-8BBB-DD103649C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250" r="10184"/>
            <a:stretch>
              <a:fillRect/>
            </a:stretch>
          </p:blipFill>
          <p:spPr bwMode="auto">
            <a:xfrm>
              <a:off x="2404" y="1788"/>
              <a:ext cx="3360" cy="231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58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5" name="Line 8">
              <a:extLst>
                <a:ext uri="{FF2B5EF4-FFF2-40B4-BE49-F238E27FC236}">
                  <a16:creationId xmlns:a16="http://schemas.microsoft.com/office/drawing/2014/main" id="{C2016A3F-3A3C-5D40-B6CC-3EB35EBF0FAA}"/>
                </a:ext>
              </a:extLst>
            </p:cNvPr>
            <p:cNvSpPr>
              <a:spLocks noChangeShapeType="1"/>
            </p:cNvSpPr>
            <p:nvPr/>
          </p:nvSpPr>
          <p:spPr bwMode="auto">
            <a:xfrm flipV="1">
              <a:off x="3457" y="2835"/>
              <a:ext cx="0" cy="912"/>
            </a:xfrm>
            <a:prstGeom prst="line">
              <a:avLst/>
            </a:prstGeom>
            <a:noFill/>
            <a:ln w="158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zh-CN" altLang="en-US"/>
            </a:p>
          </p:txBody>
        </p:sp>
        <p:sp>
          <p:nvSpPr>
            <p:cNvPr id="70666" name="Text Box 9">
              <a:extLst>
                <a:ext uri="{FF2B5EF4-FFF2-40B4-BE49-F238E27FC236}">
                  <a16:creationId xmlns:a16="http://schemas.microsoft.com/office/drawing/2014/main" id="{1F9B5912-0A86-4447-B3D1-7771302BDCF8}"/>
                </a:ext>
              </a:extLst>
            </p:cNvPr>
            <p:cNvSpPr txBox="1">
              <a:spLocks noChangeArrowheads="1"/>
            </p:cNvSpPr>
            <p:nvPr/>
          </p:nvSpPr>
          <p:spPr bwMode="auto">
            <a:xfrm>
              <a:off x="3529" y="3465"/>
              <a:ext cx="5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solidFill>
                    <a:schemeClr val="accent1"/>
                  </a:solidFill>
                  <a:latin typeface="Times New Roman" panose="02020603050405020304" pitchFamily="18" charset="0"/>
                </a:rPr>
                <a:t>trigger</a:t>
              </a:r>
            </a:p>
          </p:txBody>
        </p:sp>
      </p:grpSp>
      <p:sp>
        <p:nvSpPr>
          <p:cNvPr id="70662" name="Text Box 10">
            <a:extLst>
              <a:ext uri="{FF2B5EF4-FFF2-40B4-BE49-F238E27FC236}">
                <a16:creationId xmlns:a16="http://schemas.microsoft.com/office/drawing/2014/main" id="{3B66CF1B-352F-2242-9A68-AC8F4537C96D}"/>
              </a:ext>
            </a:extLst>
          </p:cNvPr>
          <p:cNvSpPr txBox="1">
            <a:spLocks noChangeArrowheads="1"/>
          </p:cNvSpPr>
          <p:nvPr/>
        </p:nvSpPr>
        <p:spPr bwMode="auto">
          <a:xfrm>
            <a:off x="6267450" y="2743200"/>
            <a:ext cx="256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a:solidFill>
                  <a:schemeClr val="folHlink"/>
                </a:solidFill>
                <a:latin typeface="Times New Roman" panose="02020603050405020304" pitchFamily="18" charset="0"/>
              </a:rPr>
              <a:t>Phys Rev Lett 90, 082302</a:t>
            </a:r>
          </a:p>
        </p:txBody>
      </p:sp>
      <p:sp>
        <p:nvSpPr>
          <p:cNvPr id="70663" name="Line 32">
            <a:extLst>
              <a:ext uri="{FF2B5EF4-FFF2-40B4-BE49-F238E27FC236}">
                <a16:creationId xmlns:a16="http://schemas.microsoft.com/office/drawing/2014/main" id="{9E40B7F9-34B1-DE4A-A62C-80B0EDC07E36}"/>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2B344A9-5681-DD48-B928-2D6519FF699C}"/>
              </a:ext>
            </a:extLst>
          </p:cNvPr>
          <p:cNvSpPr>
            <a:spLocks noGrp="1" noChangeArrowheads="1"/>
          </p:cNvSpPr>
          <p:nvPr>
            <p:ph type="title"/>
          </p:nvPr>
        </p:nvSpPr>
        <p:spPr>
          <a:xfrm>
            <a:off x="457200" y="228600"/>
            <a:ext cx="8229600" cy="334963"/>
          </a:xfrm>
        </p:spPr>
        <p:txBody>
          <a:bodyPr/>
          <a:lstStyle/>
          <a:p>
            <a:pPr eaLnBrk="1" hangingPunct="1"/>
            <a:r>
              <a:rPr kumimoji="0" lang="en-US" altLang="zh-CN" sz="2800"/>
              <a:t>Dihadrons in </a:t>
            </a:r>
            <a:r>
              <a:rPr kumimoji="0" lang="en-US" altLang="zh-CN" sz="2800">
                <a:solidFill>
                  <a:schemeClr val="tx1"/>
                </a:solidFill>
              </a:rPr>
              <a:t>Au+Au </a:t>
            </a:r>
            <a:r>
              <a:rPr kumimoji="0" lang="en-US" altLang="zh-CN" sz="2800"/>
              <a:t>vs </a:t>
            </a:r>
            <a:r>
              <a:rPr kumimoji="0" lang="en-US" altLang="zh-CN" sz="2800">
                <a:solidFill>
                  <a:schemeClr val="folHlink"/>
                </a:solidFill>
              </a:rPr>
              <a:t>p+p</a:t>
            </a:r>
          </a:p>
        </p:txBody>
      </p:sp>
      <p:pic>
        <p:nvPicPr>
          <p:cNvPr id="530435" name="Picture 3">
            <a:extLst>
              <a:ext uri="{FF2B5EF4-FFF2-40B4-BE49-F238E27FC236}">
                <a16:creationId xmlns:a16="http://schemas.microsoft.com/office/drawing/2014/main" id="{5822B1A9-2360-7E48-A103-0CACB57671DC}"/>
              </a:ext>
            </a:extLst>
          </p:cNvPr>
          <p:cNvPicPr>
            <a:picLocks noGrp="1" noChangeAspect="1" noChangeArrowheads="1"/>
          </p:cNvPicPr>
          <p:nvPr>
            <p:ph sz="half" idx="2"/>
          </p:nvPr>
        </p:nvPicPr>
        <p:blipFill>
          <a:blip r:embed="rId3"/>
          <a:srcRect t="54688" r="10184"/>
          <a:stretch>
            <a:fillRect/>
          </a:stretch>
        </p:blipFill>
        <p:spPr>
          <a:xfrm>
            <a:off x="4267200" y="1295400"/>
            <a:ext cx="4876800" cy="3482975"/>
          </a:xfrm>
        </p:spPr>
      </p:pic>
      <p:pic>
        <p:nvPicPr>
          <p:cNvPr id="530436" name="Picture 4">
            <a:extLst>
              <a:ext uri="{FF2B5EF4-FFF2-40B4-BE49-F238E27FC236}">
                <a16:creationId xmlns:a16="http://schemas.microsoft.com/office/drawing/2014/main" id="{A70C66DC-0273-314E-B9E0-CE3D9047DBB1}"/>
              </a:ext>
            </a:extLst>
          </p:cNvPr>
          <p:cNvPicPr>
            <a:picLocks noGrp="1" noChangeAspect="1" noChangeArrowheads="1"/>
          </p:cNvPicPr>
          <p:nvPr>
            <p:ph sz="half" idx="1"/>
          </p:nvPr>
        </p:nvPicPr>
        <p:blipFill>
          <a:blip r:embed="rId4"/>
          <a:srcRect t="54688" r="10184"/>
          <a:stretch>
            <a:fillRect/>
          </a:stretch>
        </p:blipFill>
        <p:spPr>
          <a:xfrm>
            <a:off x="0" y="1295400"/>
            <a:ext cx="4846638" cy="3460750"/>
          </a:xfrm>
        </p:spPr>
      </p:pic>
      <p:sp>
        <p:nvSpPr>
          <p:cNvPr id="72708" name="Text Box 5">
            <a:extLst>
              <a:ext uri="{FF2B5EF4-FFF2-40B4-BE49-F238E27FC236}">
                <a16:creationId xmlns:a16="http://schemas.microsoft.com/office/drawing/2014/main" id="{B1D27C3F-85EE-5747-B483-5DCA5B8946AD}"/>
              </a:ext>
            </a:extLst>
          </p:cNvPr>
          <p:cNvSpPr txBox="1">
            <a:spLocks noChangeArrowheads="1"/>
          </p:cNvSpPr>
          <p:nvPr/>
        </p:nvSpPr>
        <p:spPr bwMode="auto">
          <a:xfrm>
            <a:off x="1212850" y="685800"/>
            <a:ext cx="3197225" cy="8223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a:solidFill>
                  <a:schemeClr val="bg2"/>
                </a:solidFill>
                <a:latin typeface="Times New Roman" panose="02020603050405020304" pitchFamily="18" charset="0"/>
              </a:rPr>
              <a:t>Au+Au peripheral </a:t>
            </a:r>
          </a:p>
          <a:p>
            <a:pPr algn="ctr" eaLnBrk="1" hangingPunct="1">
              <a:spcBef>
                <a:spcPct val="0"/>
              </a:spcBef>
              <a:buFontTx/>
              <a:buNone/>
            </a:pPr>
            <a:r>
              <a:rPr lang="en-US" altLang="zh-CN" sz="2400">
                <a:solidFill>
                  <a:schemeClr val="bg2"/>
                </a:solidFill>
                <a:latin typeface="Times New Roman" panose="02020603050405020304" pitchFamily="18" charset="0"/>
              </a:rPr>
              <a:t>(large impact parameter)</a:t>
            </a:r>
          </a:p>
        </p:txBody>
      </p:sp>
      <p:sp>
        <p:nvSpPr>
          <p:cNvPr id="72709" name="Text Box 6">
            <a:extLst>
              <a:ext uri="{FF2B5EF4-FFF2-40B4-BE49-F238E27FC236}">
                <a16:creationId xmlns:a16="http://schemas.microsoft.com/office/drawing/2014/main" id="{D57CE115-6C93-4946-ACE7-6E8ACE175C71}"/>
              </a:ext>
            </a:extLst>
          </p:cNvPr>
          <p:cNvSpPr txBox="1">
            <a:spLocks noChangeArrowheads="1"/>
          </p:cNvSpPr>
          <p:nvPr/>
        </p:nvSpPr>
        <p:spPr bwMode="auto">
          <a:xfrm>
            <a:off x="5314950" y="990600"/>
            <a:ext cx="3267075" cy="457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a:solidFill>
                  <a:schemeClr val="bg2"/>
                </a:solidFill>
                <a:latin typeface="Times New Roman" panose="02020603050405020304" pitchFamily="18" charset="0"/>
              </a:rPr>
              <a:t>Au+Au central (head-on)</a:t>
            </a:r>
          </a:p>
        </p:txBody>
      </p:sp>
      <p:sp>
        <p:nvSpPr>
          <p:cNvPr id="72710" name="Oval 7">
            <a:extLst>
              <a:ext uri="{FF2B5EF4-FFF2-40B4-BE49-F238E27FC236}">
                <a16:creationId xmlns:a16="http://schemas.microsoft.com/office/drawing/2014/main" id="{D360932F-2466-354C-8205-56DC4664D3DD}"/>
              </a:ext>
            </a:extLst>
          </p:cNvPr>
          <p:cNvSpPr>
            <a:spLocks noChangeArrowheads="1"/>
          </p:cNvSpPr>
          <p:nvPr/>
        </p:nvSpPr>
        <p:spPr bwMode="auto">
          <a:xfrm>
            <a:off x="2895600" y="2438400"/>
            <a:ext cx="1219200" cy="1752600"/>
          </a:xfrm>
          <a:prstGeom prst="ellipse">
            <a:avLst/>
          </a:prstGeom>
          <a:noFill/>
          <a:ln w="158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11" name="Oval 8">
            <a:extLst>
              <a:ext uri="{FF2B5EF4-FFF2-40B4-BE49-F238E27FC236}">
                <a16:creationId xmlns:a16="http://schemas.microsoft.com/office/drawing/2014/main" id="{8723FDC8-6E03-044A-B175-7436B7A67DE1}"/>
              </a:ext>
            </a:extLst>
          </p:cNvPr>
          <p:cNvSpPr>
            <a:spLocks noChangeArrowheads="1"/>
          </p:cNvSpPr>
          <p:nvPr/>
        </p:nvSpPr>
        <p:spPr bwMode="auto">
          <a:xfrm>
            <a:off x="7162800" y="2362200"/>
            <a:ext cx="1219200" cy="1752600"/>
          </a:xfrm>
          <a:prstGeom prst="ellipse">
            <a:avLst/>
          </a:prstGeom>
          <a:noFill/>
          <a:ln w="15875">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12" name="Text Box 9">
            <a:extLst>
              <a:ext uri="{FF2B5EF4-FFF2-40B4-BE49-F238E27FC236}">
                <a16:creationId xmlns:a16="http://schemas.microsoft.com/office/drawing/2014/main" id="{CC84901F-519C-E44D-9473-778B5DA3D851}"/>
              </a:ext>
            </a:extLst>
          </p:cNvPr>
          <p:cNvSpPr txBox="1">
            <a:spLocks noChangeArrowheads="1"/>
          </p:cNvSpPr>
          <p:nvPr/>
        </p:nvSpPr>
        <p:spPr bwMode="auto">
          <a:xfrm>
            <a:off x="228600" y="5105400"/>
            <a:ext cx="5486400" cy="946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a:solidFill>
                  <a:schemeClr val="tx2"/>
                </a:solidFill>
                <a:latin typeface="Times New Roman" panose="02020603050405020304" pitchFamily="18" charset="0"/>
              </a:rPr>
              <a:t>Strong suppression of back-to-back correlations in central Au+Au</a:t>
            </a:r>
          </a:p>
        </p:txBody>
      </p:sp>
      <p:sp>
        <p:nvSpPr>
          <p:cNvPr id="72713" name="Text Box 10">
            <a:extLst>
              <a:ext uri="{FF2B5EF4-FFF2-40B4-BE49-F238E27FC236}">
                <a16:creationId xmlns:a16="http://schemas.microsoft.com/office/drawing/2014/main" id="{7DFB5B29-E4D9-8941-8EA3-3B179C01E901}"/>
              </a:ext>
            </a:extLst>
          </p:cNvPr>
          <p:cNvSpPr txBox="1">
            <a:spLocks noChangeArrowheads="1"/>
          </p:cNvSpPr>
          <p:nvPr/>
        </p:nvSpPr>
        <p:spPr bwMode="auto">
          <a:xfrm>
            <a:off x="228600" y="4419600"/>
            <a:ext cx="256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a:solidFill>
                  <a:schemeClr val="folHlink"/>
                </a:solidFill>
                <a:latin typeface="Times New Roman" panose="02020603050405020304" pitchFamily="18" charset="0"/>
              </a:rPr>
              <a:t>Phys Rev Lett 90, 082302</a:t>
            </a:r>
          </a:p>
        </p:txBody>
      </p:sp>
      <p:grpSp>
        <p:nvGrpSpPr>
          <p:cNvPr id="72714" name="Group 11">
            <a:extLst>
              <a:ext uri="{FF2B5EF4-FFF2-40B4-BE49-F238E27FC236}">
                <a16:creationId xmlns:a16="http://schemas.microsoft.com/office/drawing/2014/main" id="{4CE0A4E0-1548-4244-98E5-AF84445DC91B}"/>
              </a:ext>
            </a:extLst>
          </p:cNvPr>
          <p:cNvGrpSpPr>
            <a:grpSpLocks/>
          </p:cNvGrpSpPr>
          <p:nvPr/>
        </p:nvGrpSpPr>
        <p:grpSpPr bwMode="auto">
          <a:xfrm>
            <a:off x="1981200" y="2438400"/>
            <a:ext cx="838200" cy="762000"/>
            <a:chOff x="912" y="960"/>
            <a:chExt cx="720" cy="672"/>
          </a:xfrm>
        </p:grpSpPr>
        <p:grpSp>
          <p:nvGrpSpPr>
            <p:cNvPr id="72733" name="Group 12">
              <a:extLst>
                <a:ext uri="{FF2B5EF4-FFF2-40B4-BE49-F238E27FC236}">
                  <a16:creationId xmlns:a16="http://schemas.microsoft.com/office/drawing/2014/main" id="{692D0CD0-2442-E14B-9752-0B4034EF3B66}"/>
                </a:ext>
              </a:extLst>
            </p:cNvPr>
            <p:cNvGrpSpPr>
              <a:grpSpLocks/>
            </p:cNvGrpSpPr>
            <p:nvPr/>
          </p:nvGrpSpPr>
          <p:grpSpPr bwMode="auto">
            <a:xfrm>
              <a:off x="1248" y="1248"/>
              <a:ext cx="384" cy="384"/>
              <a:chOff x="1248" y="1248"/>
              <a:chExt cx="384" cy="384"/>
            </a:xfrm>
          </p:grpSpPr>
          <p:sp>
            <p:nvSpPr>
              <p:cNvPr id="72737" name="Oval 13">
                <a:extLst>
                  <a:ext uri="{FF2B5EF4-FFF2-40B4-BE49-F238E27FC236}">
                    <a16:creationId xmlns:a16="http://schemas.microsoft.com/office/drawing/2014/main" id="{CFFBDC45-99BD-D849-8CEB-C1AB2019BB87}"/>
                  </a:ext>
                </a:extLst>
              </p:cNvPr>
              <p:cNvSpPr>
                <a:spLocks noChangeArrowheads="1"/>
              </p:cNvSpPr>
              <p:nvPr/>
            </p:nvSpPr>
            <p:spPr bwMode="auto">
              <a:xfrm>
                <a:off x="1246" y="1248"/>
                <a:ext cx="146" cy="384"/>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38" name="Line 14">
                <a:extLst>
                  <a:ext uri="{FF2B5EF4-FFF2-40B4-BE49-F238E27FC236}">
                    <a16:creationId xmlns:a16="http://schemas.microsoft.com/office/drawing/2014/main" id="{2BD4052F-5D3B-3146-8D5F-BC141EEB61FE}"/>
                  </a:ext>
                </a:extLst>
              </p:cNvPr>
              <p:cNvSpPr>
                <a:spLocks noChangeShapeType="1"/>
              </p:cNvSpPr>
              <p:nvPr/>
            </p:nvSpPr>
            <p:spPr bwMode="auto">
              <a:xfrm>
                <a:off x="1392" y="1440"/>
                <a:ext cx="240" cy="0"/>
              </a:xfrm>
              <a:prstGeom prst="line">
                <a:avLst/>
              </a:prstGeom>
              <a:noFill/>
              <a:ln w="38100">
                <a:solidFill>
                  <a:srgbClr val="993300"/>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zh-CN" altLang="en-US"/>
              </a:p>
            </p:txBody>
          </p:sp>
        </p:grpSp>
        <p:grpSp>
          <p:nvGrpSpPr>
            <p:cNvPr id="72734" name="Group 15">
              <a:extLst>
                <a:ext uri="{FF2B5EF4-FFF2-40B4-BE49-F238E27FC236}">
                  <a16:creationId xmlns:a16="http://schemas.microsoft.com/office/drawing/2014/main" id="{F29E5499-89DB-A643-B64D-059029F2042E}"/>
                </a:ext>
              </a:extLst>
            </p:cNvPr>
            <p:cNvGrpSpPr>
              <a:grpSpLocks/>
            </p:cNvGrpSpPr>
            <p:nvPr/>
          </p:nvGrpSpPr>
          <p:grpSpPr bwMode="auto">
            <a:xfrm rot="10800000">
              <a:off x="912" y="960"/>
              <a:ext cx="384" cy="384"/>
              <a:chOff x="1248" y="1248"/>
              <a:chExt cx="384" cy="384"/>
            </a:xfrm>
          </p:grpSpPr>
          <p:sp>
            <p:nvSpPr>
              <p:cNvPr id="72735" name="Oval 16">
                <a:extLst>
                  <a:ext uri="{FF2B5EF4-FFF2-40B4-BE49-F238E27FC236}">
                    <a16:creationId xmlns:a16="http://schemas.microsoft.com/office/drawing/2014/main" id="{A54226A7-C330-AD40-86F6-6E441D285F5B}"/>
                  </a:ext>
                </a:extLst>
              </p:cNvPr>
              <p:cNvSpPr>
                <a:spLocks noChangeArrowheads="1"/>
              </p:cNvSpPr>
              <p:nvPr/>
            </p:nvSpPr>
            <p:spPr bwMode="auto">
              <a:xfrm>
                <a:off x="1254" y="1269"/>
                <a:ext cx="147" cy="384"/>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36" name="Line 17">
                <a:extLst>
                  <a:ext uri="{FF2B5EF4-FFF2-40B4-BE49-F238E27FC236}">
                    <a16:creationId xmlns:a16="http://schemas.microsoft.com/office/drawing/2014/main" id="{E9C0C2C5-43F5-964F-B65F-66B9922AA216}"/>
                  </a:ext>
                </a:extLst>
              </p:cNvPr>
              <p:cNvSpPr>
                <a:spLocks noChangeShapeType="1"/>
              </p:cNvSpPr>
              <p:nvPr/>
            </p:nvSpPr>
            <p:spPr bwMode="auto">
              <a:xfrm>
                <a:off x="1422" y="1457"/>
                <a:ext cx="241" cy="0"/>
              </a:xfrm>
              <a:prstGeom prst="line">
                <a:avLst/>
              </a:prstGeom>
              <a:noFill/>
              <a:ln w="38100">
                <a:solidFill>
                  <a:srgbClr val="993300"/>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zh-CN" altLang="en-US"/>
              </a:p>
            </p:txBody>
          </p:sp>
        </p:grpSp>
      </p:grpSp>
      <p:grpSp>
        <p:nvGrpSpPr>
          <p:cNvPr id="72715" name="Group 18">
            <a:extLst>
              <a:ext uri="{FF2B5EF4-FFF2-40B4-BE49-F238E27FC236}">
                <a16:creationId xmlns:a16="http://schemas.microsoft.com/office/drawing/2014/main" id="{14E57B55-34A8-D34C-A73E-BCA62B43E3BC}"/>
              </a:ext>
            </a:extLst>
          </p:cNvPr>
          <p:cNvGrpSpPr>
            <a:grpSpLocks/>
          </p:cNvGrpSpPr>
          <p:nvPr/>
        </p:nvGrpSpPr>
        <p:grpSpPr bwMode="auto">
          <a:xfrm>
            <a:off x="6248400" y="2667000"/>
            <a:ext cx="914400" cy="457200"/>
            <a:chOff x="2496" y="2928"/>
            <a:chExt cx="768" cy="384"/>
          </a:xfrm>
        </p:grpSpPr>
        <p:grpSp>
          <p:nvGrpSpPr>
            <p:cNvPr id="72727" name="Group 19">
              <a:extLst>
                <a:ext uri="{FF2B5EF4-FFF2-40B4-BE49-F238E27FC236}">
                  <a16:creationId xmlns:a16="http://schemas.microsoft.com/office/drawing/2014/main" id="{6910575D-6CD1-BE4C-A4F0-025DFA3FAC4A}"/>
                </a:ext>
              </a:extLst>
            </p:cNvPr>
            <p:cNvGrpSpPr>
              <a:grpSpLocks/>
            </p:cNvGrpSpPr>
            <p:nvPr/>
          </p:nvGrpSpPr>
          <p:grpSpPr bwMode="auto">
            <a:xfrm>
              <a:off x="2880" y="2928"/>
              <a:ext cx="384" cy="384"/>
              <a:chOff x="1248" y="1248"/>
              <a:chExt cx="384" cy="384"/>
            </a:xfrm>
          </p:grpSpPr>
          <p:sp>
            <p:nvSpPr>
              <p:cNvPr id="72731" name="Oval 20">
                <a:extLst>
                  <a:ext uri="{FF2B5EF4-FFF2-40B4-BE49-F238E27FC236}">
                    <a16:creationId xmlns:a16="http://schemas.microsoft.com/office/drawing/2014/main" id="{CE40C953-D138-8A4C-A928-C3093CE79BC2}"/>
                  </a:ext>
                </a:extLst>
              </p:cNvPr>
              <p:cNvSpPr>
                <a:spLocks noChangeArrowheads="1"/>
              </p:cNvSpPr>
              <p:nvPr/>
            </p:nvSpPr>
            <p:spPr bwMode="auto">
              <a:xfrm>
                <a:off x="1248" y="1248"/>
                <a:ext cx="144" cy="384"/>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32" name="Line 21">
                <a:extLst>
                  <a:ext uri="{FF2B5EF4-FFF2-40B4-BE49-F238E27FC236}">
                    <a16:creationId xmlns:a16="http://schemas.microsoft.com/office/drawing/2014/main" id="{DFB0783F-DCAE-5040-8A5F-BCF9DFA15274}"/>
                  </a:ext>
                </a:extLst>
              </p:cNvPr>
              <p:cNvSpPr>
                <a:spLocks noChangeShapeType="1"/>
              </p:cNvSpPr>
              <p:nvPr/>
            </p:nvSpPr>
            <p:spPr bwMode="auto">
              <a:xfrm>
                <a:off x="1392" y="1440"/>
                <a:ext cx="240" cy="0"/>
              </a:xfrm>
              <a:prstGeom prst="line">
                <a:avLst/>
              </a:prstGeom>
              <a:noFill/>
              <a:ln w="38100">
                <a:solidFill>
                  <a:srgbClr val="993300"/>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zh-CN" altLang="en-US"/>
              </a:p>
            </p:txBody>
          </p:sp>
        </p:grpSp>
        <p:grpSp>
          <p:nvGrpSpPr>
            <p:cNvPr id="72728" name="Group 22">
              <a:extLst>
                <a:ext uri="{FF2B5EF4-FFF2-40B4-BE49-F238E27FC236}">
                  <a16:creationId xmlns:a16="http://schemas.microsoft.com/office/drawing/2014/main" id="{1563A6F5-639C-B446-B394-F6121BB51529}"/>
                </a:ext>
              </a:extLst>
            </p:cNvPr>
            <p:cNvGrpSpPr>
              <a:grpSpLocks/>
            </p:cNvGrpSpPr>
            <p:nvPr/>
          </p:nvGrpSpPr>
          <p:grpSpPr bwMode="auto">
            <a:xfrm rot="10800000">
              <a:off x="2496" y="2928"/>
              <a:ext cx="384" cy="384"/>
              <a:chOff x="1248" y="1248"/>
              <a:chExt cx="384" cy="384"/>
            </a:xfrm>
          </p:grpSpPr>
          <p:sp>
            <p:nvSpPr>
              <p:cNvPr id="72729" name="Oval 23">
                <a:extLst>
                  <a:ext uri="{FF2B5EF4-FFF2-40B4-BE49-F238E27FC236}">
                    <a16:creationId xmlns:a16="http://schemas.microsoft.com/office/drawing/2014/main" id="{28F650F7-49B1-F046-AFD9-DD6E84557F62}"/>
                  </a:ext>
                </a:extLst>
              </p:cNvPr>
              <p:cNvSpPr>
                <a:spLocks noChangeArrowheads="1"/>
              </p:cNvSpPr>
              <p:nvPr/>
            </p:nvSpPr>
            <p:spPr bwMode="auto">
              <a:xfrm>
                <a:off x="1264" y="1264"/>
                <a:ext cx="144" cy="384"/>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30" name="Line 24">
                <a:extLst>
                  <a:ext uri="{FF2B5EF4-FFF2-40B4-BE49-F238E27FC236}">
                    <a16:creationId xmlns:a16="http://schemas.microsoft.com/office/drawing/2014/main" id="{1E79506D-3DDC-2342-9267-E0F09A6E772D}"/>
                  </a:ext>
                </a:extLst>
              </p:cNvPr>
              <p:cNvSpPr>
                <a:spLocks noChangeShapeType="1"/>
              </p:cNvSpPr>
              <p:nvPr/>
            </p:nvSpPr>
            <p:spPr bwMode="auto">
              <a:xfrm>
                <a:off x="1408" y="1456"/>
                <a:ext cx="240" cy="0"/>
              </a:xfrm>
              <a:prstGeom prst="line">
                <a:avLst/>
              </a:prstGeom>
              <a:noFill/>
              <a:ln w="38100">
                <a:solidFill>
                  <a:srgbClr val="993300"/>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zh-CN" altLang="en-US"/>
              </a:p>
            </p:txBody>
          </p:sp>
        </p:grpSp>
      </p:grpSp>
      <p:grpSp>
        <p:nvGrpSpPr>
          <p:cNvPr id="72716" name="Group 25">
            <a:extLst>
              <a:ext uri="{FF2B5EF4-FFF2-40B4-BE49-F238E27FC236}">
                <a16:creationId xmlns:a16="http://schemas.microsoft.com/office/drawing/2014/main" id="{8F12E658-4511-FA45-9466-A8162CAEA501}"/>
              </a:ext>
            </a:extLst>
          </p:cNvPr>
          <p:cNvGrpSpPr>
            <a:grpSpLocks/>
          </p:cNvGrpSpPr>
          <p:nvPr/>
        </p:nvGrpSpPr>
        <p:grpSpPr bwMode="auto">
          <a:xfrm>
            <a:off x="5867400" y="4572000"/>
            <a:ext cx="1524000" cy="1752600"/>
            <a:chOff x="4512" y="2400"/>
            <a:chExt cx="1056" cy="1248"/>
          </a:xfrm>
        </p:grpSpPr>
        <p:sp>
          <p:nvSpPr>
            <p:cNvPr id="72717" name="Oval 26">
              <a:extLst>
                <a:ext uri="{FF2B5EF4-FFF2-40B4-BE49-F238E27FC236}">
                  <a16:creationId xmlns:a16="http://schemas.microsoft.com/office/drawing/2014/main" id="{675EE25F-71F3-DB45-94BD-36BD4D003D80}"/>
                </a:ext>
              </a:extLst>
            </p:cNvPr>
            <p:cNvSpPr>
              <a:spLocks noChangeArrowheads="1"/>
            </p:cNvSpPr>
            <p:nvPr/>
          </p:nvSpPr>
          <p:spPr bwMode="auto">
            <a:xfrm>
              <a:off x="4512" y="2688"/>
              <a:ext cx="721" cy="960"/>
            </a:xfrm>
            <a:prstGeom prst="ellipse">
              <a:avLst/>
            </a:prstGeom>
            <a:gradFill rotWithShape="0">
              <a:gsLst>
                <a:gs pos="0">
                  <a:srgbClr val="FFF200"/>
                </a:gs>
                <a:gs pos="45000">
                  <a:srgbClr val="FF7A00"/>
                </a:gs>
                <a:gs pos="70000">
                  <a:srgbClr val="FF0300"/>
                </a:gs>
                <a:gs pos="100000">
                  <a:srgbClr val="4D080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2718" name="Line 27">
              <a:extLst>
                <a:ext uri="{FF2B5EF4-FFF2-40B4-BE49-F238E27FC236}">
                  <a16:creationId xmlns:a16="http://schemas.microsoft.com/office/drawing/2014/main" id="{0F66E549-9893-974D-A40F-CFD9B04731B8}"/>
                </a:ext>
              </a:extLst>
            </p:cNvPr>
            <p:cNvSpPr>
              <a:spLocks noChangeShapeType="1"/>
            </p:cNvSpPr>
            <p:nvPr/>
          </p:nvSpPr>
          <p:spPr bwMode="auto">
            <a:xfrm flipV="1">
              <a:off x="5088" y="2400"/>
              <a:ext cx="480" cy="4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2719" name="Line 28">
              <a:extLst>
                <a:ext uri="{FF2B5EF4-FFF2-40B4-BE49-F238E27FC236}">
                  <a16:creationId xmlns:a16="http://schemas.microsoft.com/office/drawing/2014/main" id="{BCDB80A4-1AAE-C04C-A6B0-22CD5870DBF9}"/>
                </a:ext>
              </a:extLst>
            </p:cNvPr>
            <p:cNvSpPr>
              <a:spLocks noChangeShapeType="1"/>
            </p:cNvSpPr>
            <p:nvPr/>
          </p:nvSpPr>
          <p:spPr bwMode="auto">
            <a:xfrm flipV="1">
              <a:off x="5088" y="2592"/>
              <a:ext cx="96"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2720" name="Line 29">
              <a:extLst>
                <a:ext uri="{FF2B5EF4-FFF2-40B4-BE49-F238E27FC236}">
                  <a16:creationId xmlns:a16="http://schemas.microsoft.com/office/drawing/2014/main" id="{1B726860-451A-6A4E-9BE1-95ACBE2F8ED0}"/>
                </a:ext>
              </a:extLst>
            </p:cNvPr>
            <p:cNvSpPr>
              <a:spLocks noChangeShapeType="1"/>
            </p:cNvSpPr>
            <p:nvPr/>
          </p:nvSpPr>
          <p:spPr bwMode="auto">
            <a:xfrm flipV="1">
              <a:off x="5088" y="2640"/>
              <a:ext cx="287"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2721" name="Line 30">
              <a:extLst>
                <a:ext uri="{FF2B5EF4-FFF2-40B4-BE49-F238E27FC236}">
                  <a16:creationId xmlns:a16="http://schemas.microsoft.com/office/drawing/2014/main" id="{DE2D362D-D9EF-CD44-B5F5-2B9AC4106544}"/>
                </a:ext>
              </a:extLst>
            </p:cNvPr>
            <p:cNvSpPr>
              <a:spLocks noChangeShapeType="1"/>
            </p:cNvSpPr>
            <p:nvPr/>
          </p:nvSpPr>
          <p:spPr bwMode="auto">
            <a:xfrm flipV="1">
              <a:off x="5088" y="2640"/>
              <a:ext cx="144"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2722" name="Line 31">
              <a:extLst>
                <a:ext uri="{FF2B5EF4-FFF2-40B4-BE49-F238E27FC236}">
                  <a16:creationId xmlns:a16="http://schemas.microsoft.com/office/drawing/2014/main" id="{3FE0A1CF-1C51-4E40-A263-A3341BCF1B01}"/>
                </a:ext>
              </a:extLst>
            </p:cNvPr>
            <p:cNvSpPr>
              <a:spLocks noChangeShapeType="1"/>
            </p:cNvSpPr>
            <p:nvPr/>
          </p:nvSpPr>
          <p:spPr bwMode="auto">
            <a:xfrm flipV="1">
              <a:off x="5088" y="2784"/>
              <a:ext cx="240" cy="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2723" name="Line 32">
              <a:extLst>
                <a:ext uri="{FF2B5EF4-FFF2-40B4-BE49-F238E27FC236}">
                  <a16:creationId xmlns:a16="http://schemas.microsoft.com/office/drawing/2014/main" id="{5EB5FB6B-0CA3-234E-8296-21BB29B8B172}"/>
                </a:ext>
              </a:extLst>
            </p:cNvPr>
            <p:cNvSpPr>
              <a:spLocks noChangeShapeType="1"/>
            </p:cNvSpPr>
            <p:nvPr/>
          </p:nvSpPr>
          <p:spPr bwMode="auto">
            <a:xfrm flipV="1">
              <a:off x="5088" y="2736"/>
              <a:ext cx="24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72724" name="Group 33">
              <a:extLst>
                <a:ext uri="{FF2B5EF4-FFF2-40B4-BE49-F238E27FC236}">
                  <a16:creationId xmlns:a16="http://schemas.microsoft.com/office/drawing/2014/main" id="{E4EC4FBB-91F8-F04A-9110-597D855ECB1F}"/>
                </a:ext>
              </a:extLst>
            </p:cNvPr>
            <p:cNvGrpSpPr>
              <a:grpSpLocks/>
            </p:cNvGrpSpPr>
            <p:nvPr/>
          </p:nvGrpSpPr>
          <p:grpSpPr bwMode="auto">
            <a:xfrm>
              <a:off x="4896" y="2832"/>
              <a:ext cx="192" cy="356"/>
              <a:chOff x="4896" y="2832"/>
              <a:chExt cx="192" cy="356"/>
            </a:xfrm>
          </p:grpSpPr>
          <p:sp>
            <p:nvSpPr>
              <p:cNvPr id="530466" name="Freeform 34">
                <a:extLst>
                  <a:ext uri="{FF2B5EF4-FFF2-40B4-BE49-F238E27FC236}">
                    <a16:creationId xmlns:a16="http://schemas.microsoft.com/office/drawing/2014/main" id="{40CE5255-37B9-144E-A6AE-41E563C282A6}"/>
                  </a:ext>
                </a:extLst>
              </p:cNvPr>
              <p:cNvSpPr>
                <a:spLocks/>
              </p:cNvSpPr>
              <p:nvPr/>
            </p:nvSpPr>
            <p:spPr bwMode="auto">
              <a:xfrm>
                <a:off x="4920" y="2832"/>
                <a:ext cx="168" cy="298"/>
              </a:xfrm>
              <a:custGeom>
                <a:avLst/>
                <a:gdLst>
                  <a:gd name="T0" fmla="*/ 168 w 168"/>
                  <a:gd name="T1" fmla="*/ 7 h 298"/>
                  <a:gd name="T2" fmla="*/ 120 w 168"/>
                  <a:gd name="T3" fmla="*/ 54 h 298"/>
                  <a:gd name="T4" fmla="*/ 78 w 168"/>
                  <a:gd name="T5" fmla="*/ 22 h 298"/>
                  <a:gd name="T6" fmla="*/ 102 w 168"/>
                  <a:gd name="T7" fmla="*/ 191 h 298"/>
                  <a:gd name="T8" fmla="*/ 38 w 168"/>
                  <a:gd name="T9" fmla="*/ 134 h 298"/>
                  <a:gd name="T10" fmla="*/ 0 w 168"/>
                  <a:gd name="T11" fmla="*/ 298 h 2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298">
                    <a:moveTo>
                      <a:pt x="168" y="7"/>
                    </a:moveTo>
                    <a:cubicBezTo>
                      <a:pt x="148" y="19"/>
                      <a:pt x="135" y="51"/>
                      <a:pt x="120" y="54"/>
                    </a:cubicBezTo>
                    <a:cubicBezTo>
                      <a:pt x="105" y="57"/>
                      <a:pt x="81" y="0"/>
                      <a:pt x="78" y="22"/>
                    </a:cubicBezTo>
                    <a:cubicBezTo>
                      <a:pt x="75" y="45"/>
                      <a:pt x="109" y="173"/>
                      <a:pt x="102" y="191"/>
                    </a:cubicBezTo>
                    <a:cubicBezTo>
                      <a:pt x="95" y="209"/>
                      <a:pt x="55" y="116"/>
                      <a:pt x="38" y="134"/>
                    </a:cubicBezTo>
                    <a:cubicBezTo>
                      <a:pt x="21" y="152"/>
                      <a:pt x="8" y="264"/>
                      <a:pt x="0" y="298"/>
                    </a:cubicBezTo>
                  </a:path>
                </a:pathLst>
              </a:custGeom>
              <a:noFill/>
              <a:ln w="25400">
                <a:solidFill>
                  <a:schemeClr val="accent2"/>
                </a:solidFill>
                <a:round/>
                <a:headEnd/>
                <a:tailEnd/>
              </a:ln>
              <a:effectLst/>
            </p:spPr>
            <p:txBody>
              <a:bodyPr/>
              <a:lstStyle/>
              <a:p>
                <a:pPr eaLnBrk="1" hangingPunct="1">
                  <a:spcBef>
                    <a:spcPct val="20000"/>
                  </a:spcBef>
                  <a:buFontTx/>
                  <a:buChar char="•"/>
                  <a:defRPr/>
                </a:pPr>
                <a:endParaRPr lang="zh-CN" altLang="en-US"/>
              </a:p>
            </p:txBody>
          </p:sp>
          <p:sp>
            <p:nvSpPr>
              <p:cNvPr id="530467" name="Freeform 35">
                <a:extLst>
                  <a:ext uri="{FF2B5EF4-FFF2-40B4-BE49-F238E27FC236}">
                    <a16:creationId xmlns:a16="http://schemas.microsoft.com/office/drawing/2014/main" id="{811F878D-6769-CA40-B8BC-BAA1995C90B1}"/>
                  </a:ext>
                </a:extLst>
              </p:cNvPr>
              <p:cNvSpPr>
                <a:spLocks/>
              </p:cNvSpPr>
              <p:nvPr/>
            </p:nvSpPr>
            <p:spPr bwMode="auto">
              <a:xfrm>
                <a:off x="4896" y="3024"/>
                <a:ext cx="41" cy="164"/>
              </a:xfrm>
              <a:custGeom>
                <a:avLst/>
                <a:gdLst>
                  <a:gd name="T0" fmla="*/ 41 w 41"/>
                  <a:gd name="T1" fmla="*/ 0 h 164"/>
                  <a:gd name="T2" fmla="*/ 0 w 41"/>
                  <a:gd name="T3" fmla="*/ 164 h 164"/>
                  <a:gd name="T4" fmla="*/ 0 60000 65536"/>
                  <a:gd name="T5" fmla="*/ 0 60000 65536"/>
                </a:gdLst>
                <a:ahLst/>
                <a:cxnLst>
                  <a:cxn ang="T4">
                    <a:pos x="T0" y="T1"/>
                  </a:cxn>
                  <a:cxn ang="T5">
                    <a:pos x="T2" y="T3"/>
                  </a:cxn>
                </a:cxnLst>
                <a:rect l="0" t="0" r="r" b="b"/>
                <a:pathLst>
                  <a:path w="41" h="164">
                    <a:moveTo>
                      <a:pt x="41" y="0"/>
                    </a:moveTo>
                    <a:lnTo>
                      <a:pt x="0" y="164"/>
                    </a:lnTo>
                  </a:path>
                </a:pathLst>
              </a:custGeom>
              <a:noFill/>
              <a:ln w="25400">
                <a:solidFill>
                  <a:schemeClr val="accent2"/>
                </a:solidFill>
                <a:round/>
                <a:headEnd type="none" w="med" len="med"/>
                <a:tailEnd type="triangle" w="med" len="med"/>
              </a:ln>
              <a:effectLst/>
            </p:spPr>
            <p:txBody>
              <a:bodyPr/>
              <a:lstStyle/>
              <a:p>
                <a:pPr eaLnBrk="1" hangingPunct="1">
                  <a:spcBef>
                    <a:spcPct val="20000"/>
                  </a:spcBef>
                  <a:buFontTx/>
                  <a:buChar char="•"/>
                  <a:defRPr/>
                </a:pPr>
                <a:endParaRPr lang="zh-CN" altLang="en-US"/>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幻灯片编号占位符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4</a:t>
            </a:fld>
            <a:endParaRPr lang="en-US" dirty="0"/>
          </a:p>
        </p:txBody>
      </p:sp>
      <p:sp>
        <p:nvSpPr>
          <p:cNvPr id="169986" name="Rectangle 2"/>
          <p:cNvSpPr>
            <a:spLocks noGrp="1" noChangeArrowheads="1"/>
          </p:cNvSpPr>
          <p:nvPr>
            <p:ph type="title"/>
          </p:nvPr>
        </p:nvSpPr>
        <p:spPr>
          <a:xfrm>
            <a:off x="457200" y="125413"/>
            <a:ext cx="8229600" cy="636587"/>
          </a:xfrm>
        </p:spPr>
        <p:txBody>
          <a:bodyPr/>
          <a:lstStyle/>
          <a:p>
            <a:r>
              <a:rPr lang="en-US" altLang="zh-CN" sz="3200" dirty="0">
                <a:solidFill>
                  <a:srgbClr val="FF0000"/>
                </a:solidFill>
                <a:latin typeface="Times"/>
                <a:cs typeface="Times"/>
              </a:rPr>
              <a:t>Structure of an atom</a:t>
            </a:r>
          </a:p>
        </p:txBody>
      </p:sp>
      <p:sp>
        <p:nvSpPr>
          <p:cNvPr id="169988" name="Text Box 4"/>
          <p:cNvSpPr txBox="1">
            <a:spLocks noChangeArrowheads="1"/>
          </p:cNvSpPr>
          <p:nvPr/>
        </p:nvSpPr>
        <p:spPr bwMode="auto">
          <a:xfrm>
            <a:off x="762000" y="51816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zh-CN" altLang="en-US"/>
          </a:p>
        </p:txBody>
      </p:sp>
      <p:sp>
        <p:nvSpPr>
          <p:cNvPr id="169989" name="Text Box 5"/>
          <p:cNvSpPr txBox="1">
            <a:spLocks noChangeArrowheads="1"/>
          </p:cNvSpPr>
          <p:nvPr/>
        </p:nvSpPr>
        <p:spPr bwMode="auto">
          <a:xfrm>
            <a:off x="675640" y="4869359"/>
            <a:ext cx="7640508"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宋体" charset="0"/>
              </a:defRPr>
            </a:lvl1pPr>
            <a:lvl2pPr marL="800100" indent="-342900">
              <a:defRPr>
                <a:solidFill>
                  <a:schemeClr val="tx1"/>
                </a:solidFill>
                <a:latin typeface="Arial" charset="0"/>
                <a:ea typeface="宋体" charset="0"/>
              </a:defRPr>
            </a:lvl2pPr>
            <a:lvl3pPr marL="1257300" indent="-342900">
              <a:defRPr>
                <a:solidFill>
                  <a:schemeClr val="tx1"/>
                </a:solidFill>
                <a:latin typeface="Arial" charset="0"/>
                <a:ea typeface="宋体" charset="0"/>
              </a:defRPr>
            </a:lvl3pPr>
            <a:lvl4pPr marL="1714500" indent="-342900">
              <a:defRPr>
                <a:solidFill>
                  <a:schemeClr val="tx1"/>
                </a:solidFill>
                <a:latin typeface="Arial" charset="0"/>
                <a:ea typeface="宋体" charset="0"/>
              </a:defRPr>
            </a:lvl4pPr>
            <a:lvl5pPr marL="2171700" indent="-342900">
              <a:defRPr>
                <a:solidFill>
                  <a:schemeClr val="tx1"/>
                </a:solidFill>
                <a:latin typeface="Arial" charset="0"/>
                <a:ea typeface="宋体" charset="0"/>
              </a:defRPr>
            </a:lvl5pPr>
            <a:lvl6pPr marL="2628900" indent="-342900" fontAlgn="base">
              <a:spcBef>
                <a:spcPct val="0"/>
              </a:spcBef>
              <a:spcAft>
                <a:spcPct val="0"/>
              </a:spcAft>
              <a:defRPr>
                <a:solidFill>
                  <a:schemeClr val="tx1"/>
                </a:solidFill>
                <a:latin typeface="Arial" charset="0"/>
                <a:ea typeface="宋体" charset="0"/>
              </a:defRPr>
            </a:lvl6pPr>
            <a:lvl7pPr marL="3086100" indent="-342900" fontAlgn="base">
              <a:spcBef>
                <a:spcPct val="0"/>
              </a:spcBef>
              <a:spcAft>
                <a:spcPct val="0"/>
              </a:spcAft>
              <a:defRPr>
                <a:solidFill>
                  <a:schemeClr val="tx1"/>
                </a:solidFill>
                <a:latin typeface="Arial" charset="0"/>
                <a:ea typeface="宋体" charset="0"/>
              </a:defRPr>
            </a:lvl7pPr>
            <a:lvl8pPr marL="3543300" indent="-342900" fontAlgn="base">
              <a:spcBef>
                <a:spcPct val="0"/>
              </a:spcBef>
              <a:spcAft>
                <a:spcPct val="0"/>
              </a:spcAft>
              <a:defRPr>
                <a:solidFill>
                  <a:schemeClr val="tx1"/>
                </a:solidFill>
                <a:latin typeface="Arial" charset="0"/>
                <a:ea typeface="宋体" charset="0"/>
              </a:defRPr>
            </a:lvl8pPr>
            <a:lvl9pPr marL="4000500" indent="-342900" fontAlgn="base">
              <a:spcBef>
                <a:spcPct val="0"/>
              </a:spcBef>
              <a:spcAft>
                <a:spcPct val="0"/>
              </a:spcAft>
              <a:defRPr>
                <a:solidFill>
                  <a:schemeClr val="tx1"/>
                </a:solidFill>
                <a:latin typeface="Arial" charset="0"/>
                <a:ea typeface="宋体" charset="0"/>
              </a:defRPr>
            </a:lvl9pPr>
          </a:lstStyle>
          <a:p>
            <a:pPr marL="0" indent="0"/>
            <a:r>
              <a:rPr lang="en-US" altLang="zh-CN" sz="2800" dirty="0">
                <a:solidFill>
                  <a:srgbClr val="008000"/>
                </a:solidFill>
              </a:rPr>
              <a:t>  Atom</a:t>
            </a:r>
            <a:r>
              <a:rPr lang="en-US" altLang="zh-CN" sz="2800" dirty="0">
                <a:solidFill>
                  <a:srgbClr val="008000"/>
                </a:solidFill>
                <a:sym typeface="Symbol" charset="0"/>
              </a:rPr>
              <a:t>&gt;</a:t>
            </a:r>
            <a:r>
              <a:rPr lang="en-US" altLang="zh-CN" sz="2800" dirty="0">
                <a:solidFill>
                  <a:srgbClr val="008000"/>
                </a:solidFill>
              </a:rPr>
              <a:t>nucleus</a:t>
            </a:r>
            <a:r>
              <a:rPr lang="en-US" altLang="zh-CN" sz="2800" dirty="0">
                <a:solidFill>
                  <a:srgbClr val="0000FF"/>
                </a:solidFill>
                <a:sym typeface="Symbol" charset="0"/>
              </a:rPr>
              <a:t>&gt;</a:t>
            </a:r>
            <a:r>
              <a:rPr lang="en-US" altLang="zh-CN" sz="2800" dirty="0">
                <a:solidFill>
                  <a:srgbClr val="0000FF"/>
                </a:solidFill>
              </a:rPr>
              <a:t>proton/neutron</a:t>
            </a:r>
            <a:r>
              <a:rPr lang="en-US" altLang="zh-CN" sz="2800" dirty="0">
                <a:solidFill>
                  <a:srgbClr val="0000FF"/>
                </a:solidFill>
                <a:sym typeface="Symbol" charset="0"/>
              </a:rPr>
              <a:t>&gt;</a:t>
            </a:r>
            <a:r>
              <a:rPr lang="en-US" altLang="zh-CN" sz="2800" dirty="0">
                <a:solidFill>
                  <a:srgbClr val="FF0000"/>
                </a:solidFill>
              </a:rPr>
              <a:t>quarks/gluons</a:t>
            </a:r>
            <a:br>
              <a:rPr lang="en-US" altLang="zh-CN" sz="2800" dirty="0">
                <a:solidFill>
                  <a:srgbClr val="FF0000"/>
                </a:solidFill>
              </a:rPr>
            </a:br>
            <a:endParaRPr lang="en-US" altLang="zh-CN" sz="2800" dirty="0">
              <a:solidFill>
                <a:srgbClr val="FF0000"/>
              </a:solidFill>
            </a:endParaRPr>
          </a:p>
        </p:txBody>
      </p:sp>
      <p:pic>
        <p:nvPicPr>
          <p:cNvPr id="169990"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143000"/>
            <a:ext cx="8686800" cy="3517900"/>
          </a:xfrm>
          <a:noFill/>
          <a:ln/>
          <a:extLst>
            <a:ext uri="{91240B29-F687-4f45-9708-019B960494DF}">
              <a14:hiddenLine xmlns="" xmlns:a14="http://schemas.microsoft.com/office/drawing/2010/main" w="25400">
                <a:solidFill>
                  <a:schemeClr val="tx1"/>
                </a:solidFill>
                <a:miter lim="800000"/>
                <a:headEnd/>
                <a:tailEnd type="none" w="lg" len="lg"/>
              </a14:hiddenLine>
            </a:ext>
          </a:extLst>
        </p:spPr>
      </p:pic>
      <p:sp>
        <p:nvSpPr>
          <p:cNvPr id="169992" name="Text Box 8"/>
          <p:cNvSpPr txBox="1">
            <a:spLocks noChangeArrowheads="1"/>
          </p:cNvSpPr>
          <p:nvPr/>
        </p:nvSpPr>
        <p:spPr bwMode="auto">
          <a:xfrm>
            <a:off x="990600" y="5638800"/>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zh-CN" altLang="en-US"/>
          </a:p>
        </p:txBody>
      </p:sp>
      <p:sp>
        <p:nvSpPr>
          <p:cNvPr id="169993" name="Text Box 9"/>
          <p:cNvSpPr txBox="1">
            <a:spLocks noChangeArrowheads="1"/>
          </p:cNvSpPr>
          <p:nvPr/>
        </p:nvSpPr>
        <p:spPr bwMode="auto">
          <a:xfrm>
            <a:off x="946150" y="5423247"/>
            <a:ext cx="708559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000" dirty="0"/>
              <a:t>10</a:t>
            </a:r>
            <a:r>
              <a:rPr lang="en-US" altLang="zh-CN" sz="2000" baseline="30000" dirty="0"/>
              <a:t>-10</a:t>
            </a:r>
            <a:r>
              <a:rPr lang="en-US" altLang="zh-CN" sz="2000" dirty="0"/>
              <a:t>m           10</a:t>
            </a:r>
            <a:r>
              <a:rPr lang="en-US" altLang="zh-CN" sz="2000" baseline="30000" dirty="0"/>
              <a:t>-14</a:t>
            </a:r>
            <a:r>
              <a:rPr lang="en-US" altLang="zh-CN" sz="2000" dirty="0"/>
              <a:t>m                10</a:t>
            </a:r>
            <a:r>
              <a:rPr lang="en-US" altLang="zh-CN" sz="2000" baseline="30000" dirty="0"/>
              <a:t>-15</a:t>
            </a:r>
            <a:r>
              <a:rPr lang="en-US" altLang="zh-CN" sz="2000" dirty="0"/>
              <a:t>m  (1fm)                &lt;10</a:t>
            </a:r>
            <a:r>
              <a:rPr lang="en-US" altLang="zh-CN" sz="2000" baseline="30000" dirty="0"/>
              <a:t>-19</a:t>
            </a:r>
            <a:r>
              <a:rPr lang="en-US" altLang="zh-CN" sz="2000" dirty="0"/>
              <a:t>m</a:t>
            </a:r>
          </a:p>
        </p:txBody>
      </p:sp>
      <p:cxnSp>
        <p:nvCxnSpPr>
          <p:cNvPr id="10" name="直线连接符 9"/>
          <p:cNvCxnSpPr/>
          <p:nvPr/>
        </p:nvCxnSpPr>
        <p:spPr>
          <a:xfrm flipV="1">
            <a:off x="0" y="800717"/>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1341120" y="6069360"/>
            <a:ext cx="6097092" cy="523220"/>
          </a:xfrm>
          <a:prstGeom prst="rect">
            <a:avLst/>
          </a:prstGeom>
          <a:noFill/>
        </p:spPr>
        <p:txBody>
          <a:bodyPr wrap="none" rtlCol="0">
            <a:spAutoFit/>
          </a:bodyPr>
          <a:lstStyle/>
          <a:p>
            <a:r>
              <a:rPr kumimoji="1" lang="en-US" altLang="zh-CN" sz="2800" dirty="0">
                <a:latin typeface="Times"/>
                <a:cs typeface="Times"/>
              </a:rPr>
              <a:t>Where is the strong force most relevant ?</a:t>
            </a:r>
            <a:endParaRPr kumimoji="1" lang="zh-CN" altLang="en-US" sz="2800" dirty="0">
              <a:latin typeface="Times"/>
              <a:cs typeface="Times"/>
            </a:endParaRPr>
          </a:p>
        </p:txBody>
      </p:sp>
    </p:spTree>
    <p:extLst>
      <p:ext uri="{BB962C8B-B14F-4D97-AF65-F5344CB8AC3E}">
        <p14:creationId xmlns:p14="http://schemas.microsoft.com/office/powerpoint/2010/main" val="2363638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B796B5DA-AAFF-9047-9C3E-F888A84C883B}"/>
              </a:ext>
            </a:extLst>
          </p:cNvPr>
          <p:cNvSpPr>
            <a:spLocks noGrp="1" noChangeArrowheads="1"/>
          </p:cNvSpPr>
          <p:nvPr>
            <p:ph type="title"/>
          </p:nvPr>
        </p:nvSpPr>
        <p:spPr>
          <a:xfrm>
            <a:off x="1219200" y="0"/>
            <a:ext cx="6781800" cy="1143000"/>
          </a:xfrm>
        </p:spPr>
        <p:txBody>
          <a:bodyPr/>
          <a:lstStyle/>
          <a:p>
            <a:pPr eaLnBrk="1" hangingPunct="1"/>
            <a:r>
              <a:rPr lang="en-US" altLang="zh-CN" sz="3600" dirty="0"/>
              <a:t>Suppression and Correlation</a:t>
            </a:r>
            <a:endParaRPr lang="en-US" altLang="zh-CN" sz="3600" baseline="-25000" dirty="0"/>
          </a:p>
        </p:txBody>
      </p:sp>
      <p:sp>
        <p:nvSpPr>
          <p:cNvPr id="359427" name="Rectangle 3">
            <a:extLst>
              <a:ext uri="{FF2B5EF4-FFF2-40B4-BE49-F238E27FC236}">
                <a16:creationId xmlns:a16="http://schemas.microsoft.com/office/drawing/2014/main" id="{AE9F7FB1-849D-C446-A93D-4A43CDD07C99}"/>
              </a:ext>
            </a:extLst>
          </p:cNvPr>
          <p:cNvSpPr>
            <a:spLocks noChangeArrowheads="1"/>
          </p:cNvSpPr>
          <p:nvPr/>
        </p:nvSpPr>
        <p:spPr bwMode="auto">
          <a:xfrm>
            <a:off x="4038600" y="4953000"/>
            <a:ext cx="228600" cy="304800"/>
          </a:xfrm>
          <a:prstGeom prst="rect">
            <a:avLst/>
          </a:prstGeom>
          <a:noFill/>
          <a:ln>
            <a:noFill/>
          </a:ln>
          <a:effectLst/>
        </p:spPr>
        <p:txBody>
          <a:bodyPr wrap="none" anchor="ctr"/>
          <a:lstStyle/>
          <a:p>
            <a:pPr eaLnBrk="1" hangingPunct="1">
              <a:spcBef>
                <a:spcPct val="20000"/>
              </a:spcBef>
              <a:buFontTx/>
              <a:buChar char="•"/>
              <a:defRPr/>
            </a:pPr>
            <a:endParaRPr lang="zh-CN" altLang="en-US"/>
          </a:p>
        </p:txBody>
      </p:sp>
      <p:sp>
        <p:nvSpPr>
          <p:cNvPr id="359428" name="Text Box 4">
            <a:extLst>
              <a:ext uri="{FF2B5EF4-FFF2-40B4-BE49-F238E27FC236}">
                <a16:creationId xmlns:a16="http://schemas.microsoft.com/office/drawing/2014/main" id="{3868B72A-70DC-7345-8584-14361955BB2B}"/>
              </a:ext>
            </a:extLst>
          </p:cNvPr>
          <p:cNvSpPr txBox="1">
            <a:spLocks noChangeArrowheads="1"/>
          </p:cNvSpPr>
          <p:nvPr/>
        </p:nvSpPr>
        <p:spPr bwMode="auto">
          <a:xfrm>
            <a:off x="609600" y="4651375"/>
            <a:ext cx="7915275" cy="2032000"/>
          </a:xfrm>
          <a:prstGeom prst="rect">
            <a:avLst/>
          </a:prstGeom>
          <a:noFill/>
          <a:ln w="9525">
            <a:solidFill>
              <a:srgbClr val="CC3300"/>
            </a:solidFill>
            <a:miter lim="800000"/>
            <a:headEnd/>
            <a:tailEnd/>
          </a:ln>
          <a:effectLst/>
        </p:spPr>
        <p:txBody>
          <a:bodyPr wrap="none">
            <a:spAutoFit/>
          </a:bodyPr>
          <a:lstStyle/>
          <a:p>
            <a:pPr eaLnBrk="1" hangingPunct="1">
              <a:spcBef>
                <a:spcPct val="20000"/>
              </a:spcBef>
              <a:buFontTx/>
              <a:buChar char="•"/>
              <a:defRPr/>
            </a:pPr>
            <a:r>
              <a:rPr lang="en-US" altLang="zh-CN" sz="1800" dirty="0"/>
              <a:t>In central </a:t>
            </a:r>
            <a:r>
              <a:rPr lang="en-US" altLang="zh-CN" sz="1800" dirty="0" err="1"/>
              <a:t>Au+Au</a:t>
            </a:r>
            <a:r>
              <a:rPr lang="en-US" altLang="zh-CN" sz="1800" dirty="0"/>
              <a:t> collisions: hadrons are suppressed and back-to-back ‘jets’ </a:t>
            </a:r>
          </a:p>
          <a:p>
            <a:pPr eaLnBrk="1" hangingPunct="1">
              <a:spcBef>
                <a:spcPct val="20000"/>
              </a:spcBef>
              <a:buFontTx/>
              <a:buChar char="•"/>
              <a:defRPr/>
            </a:pPr>
            <a:r>
              <a:rPr lang="en-US" altLang="zh-CN" sz="1800" dirty="0"/>
              <a:t>are disappeared. Different from </a:t>
            </a:r>
            <a:r>
              <a:rPr lang="en-US" altLang="zh-CN" sz="1800" dirty="0" err="1"/>
              <a:t>p+p</a:t>
            </a:r>
            <a:r>
              <a:rPr lang="en-US" altLang="zh-CN" sz="1800" dirty="0"/>
              <a:t> and </a:t>
            </a:r>
            <a:r>
              <a:rPr lang="en-US" altLang="zh-CN" sz="1800" dirty="0" err="1"/>
              <a:t>d+Au</a:t>
            </a:r>
            <a:r>
              <a:rPr lang="en-US" altLang="zh-CN" sz="1800" dirty="0"/>
              <a:t> collisions.</a:t>
            </a:r>
            <a:r>
              <a:rPr lang="en-US" altLang="zh-CN" sz="1800" dirty="0">
                <a:solidFill>
                  <a:srgbClr val="990000"/>
                </a:solidFill>
              </a:rPr>
              <a:t> </a:t>
            </a:r>
            <a:endParaRPr lang="zh-CN" altLang="en-US" sz="1800" dirty="0">
              <a:solidFill>
                <a:srgbClr val="990000"/>
              </a:solidFill>
            </a:endParaRPr>
          </a:p>
          <a:p>
            <a:pPr eaLnBrk="1" hangingPunct="1">
              <a:spcBef>
                <a:spcPct val="20000"/>
              </a:spcBef>
              <a:buFontTx/>
              <a:buChar char="•"/>
              <a:defRPr/>
            </a:pPr>
            <a:endParaRPr lang="en-US" altLang="zh-CN" sz="1800" dirty="0">
              <a:solidFill>
                <a:srgbClr val="990000"/>
              </a:solidFill>
            </a:endParaRPr>
          </a:p>
          <a:p>
            <a:pPr eaLnBrk="1" hangingPunct="1">
              <a:spcBef>
                <a:spcPct val="20000"/>
              </a:spcBef>
              <a:buFontTx/>
              <a:buChar char="•"/>
              <a:defRPr/>
            </a:pPr>
            <a:r>
              <a:rPr lang="en-US" altLang="zh-CN" sz="1800" dirty="0">
                <a:solidFill>
                  <a:srgbClr val="990000"/>
                </a:solidFill>
              </a:rPr>
              <a:t> </a:t>
            </a:r>
            <a:r>
              <a:rPr lang="en-US" altLang="zh-CN" sz="1800" u="sng" dirty="0">
                <a:solidFill>
                  <a:srgbClr val="990000"/>
                </a:solidFill>
              </a:rPr>
              <a:t>Energy density at RHIC: </a:t>
            </a:r>
            <a:r>
              <a:rPr lang="en-US" altLang="zh-CN" sz="1800" b="1" u="sng" dirty="0">
                <a:solidFill>
                  <a:srgbClr val="990000"/>
                </a:solidFill>
                <a:latin typeface="Arial Black" charset="0"/>
                <a:sym typeface="Symbol" charset="2"/>
              </a:rPr>
              <a:t></a:t>
            </a:r>
            <a:r>
              <a:rPr lang="en-US" altLang="zh-CN" sz="1800" u="sng" dirty="0">
                <a:solidFill>
                  <a:srgbClr val="990000"/>
                </a:solidFill>
              </a:rPr>
              <a:t>  &gt; 5 </a:t>
            </a:r>
            <a:r>
              <a:rPr lang="en-US" altLang="zh-CN" sz="1800" u="sng" dirty="0" err="1">
                <a:solidFill>
                  <a:srgbClr val="990000"/>
                </a:solidFill>
              </a:rPr>
              <a:t>GeV</a:t>
            </a:r>
            <a:r>
              <a:rPr lang="en-US" altLang="zh-CN" sz="1800" u="sng" dirty="0">
                <a:solidFill>
                  <a:srgbClr val="990000"/>
                </a:solidFill>
              </a:rPr>
              <a:t>/fm</a:t>
            </a:r>
            <a:r>
              <a:rPr lang="en-US" altLang="zh-CN" sz="1800" u="sng" baseline="30000" dirty="0">
                <a:solidFill>
                  <a:srgbClr val="990000"/>
                </a:solidFill>
              </a:rPr>
              <a:t>3 </a:t>
            </a:r>
            <a:r>
              <a:rPr lang="en-US" altLang="zh-CN" sz="1800" u="sng" dirty="0">
                <a:solidFill>
                  <a:srgbClr val="990000"/>
                </a:solidFill>
              </a:rPr>
              <a:t>~ 30</a:t>
            </a:r>
            <a:r>
              <a:rPr lang="en-US" altLang="zh-CN" sz="1800" b="1" u="sng" dirty="0">
                <a:solidFill>
                  <a:srgbClr val="990000"/>
                </a:solidFill>
                <a:latin typeface="Arial Black" charset="0"/>
                <a:sym typeface="Symbol" charset="2"/>
              </a:rPr>
              <a:t></a:t>
            </a:r>
            <a:r>
              <a:rPr lang="en-US" altLang="zh-CN" sz="1800" b="1" u="sng" baseline="-25000" dirty="0">
                <a:solidFill>
                  <a:srgbClr val="990000"/>
                </a:solidFill>
                <a:latin typeface="Arial Black" charset="0"/>
                <a:sym typeface="Symbol" charset="2"/>
              </a:rPr>
              <a:t>0</a:t>
            </a:r>
            <a:endParaRPr lang="en-US" altLang="zh-CN" sz="1800" dirty="0">
              <a:solidFill>
                <a:srgbClr val="990000"/>
              </a:solidFill>
            </a:endParaRPr>
          </a:p>
          <a:p>
            <a:pPr eaLnBrk="1" hangingPunct="1">
              <a:spcBef>
                <a:spcPct val="20000"/>
              </a:spcBef>
              <a:buFontTx/>
              <a:buChar char="•"/>
              <a:defRPr/>
            </a:pPr>
            <a:r>
              <a:rPr lang="en-US" altLang="zh-CN" sz="1800" dirty="0"/>
              <a:t>Parton energy loss:		</a:t>
            </a:r>
            <a:r>
              <a:rPr lang="en-US" altLang="zh-CN" sz="1800" dirty="0" err="1"/>
              <a:t>Bjorken</a:t>
            </a:r>
            <a:r>
              <a:rPr lang="en-US" altLang="zh-CN" sz="1800" dirty="0"/>
              <a:t>			1982</a:t>
            </a:r>
          </a:p>
          <a:p>
            <a:pPr eaLnBrk="1" hangingPunct="1">
              <a:spcBef>
                <a:spcPct val="20000"/>
              </a:spcBef>
              <a:buFontTx/>
              <a:buChar char="•"/>
              <a:defRPr/>
            </a:pPr>
            <a:r>
              <a:rPr lang="en-US" altLang="zh-CN" sz="1800" dirty="0"/>
              <a:t>(“</a:t>
            </a:r>
            <a:r>
              <a:rPr lang="en-US" altLang="zh-CN" sz="1800" b="1" u="sng" dirty="0"/>
              <a:t>Jet quenching</a:t>
            </a:r>
            <a:r>
              <a:rPr lang="en-US" altLang="zh-CN" sz="1800" dirty="0"/>
              <a:t>”)		</a:t>
            </a:r>
            <a:r>
              <a:rPr lang="en-US" altLang="zh-CN" sz="1800" dirty="0" err="1"/>
              <a:t>Gyulassy</a:t>
            </a:r>
            <a:r>
              <a:rPr lang="en-US" altLang="zh-CN" sz="1800" dirty="0"/>
              <a:t> &amp; Wang 	1992</a:t>
            </a:r>
          </a:p>
          <a:p>
            <a:pPr eaLnBrk="1" hangingPunct="1">
              <a:spcBef>
                <a:spcPct val="20000"/>
              </a:spcBef>
              <a:buFontTx/>
              <a:buChar char="•"/>
              <a:defRPr/>
            </a:pPr>
            <a:r>
              <a:rPr lang="en-US" altLang="zh-CN" sz="1800" dirty="0"/>
              <a:t>…	</a:t>
            </a:r>
          </a:p>
        </p:txBody>
      </p:sp>
      <p:pic>
        <p:nvPicPr>
          <p:cNvPr id="147460" name="Picture 10" descr="pp_dau_auau.pdf                                                000AC3F6Macintosh HD                   B7464D7A:">
            <a:extLst>
              <a:ext uri="{FF2B5EF4-FFF2-40B4-BE49-F238E27FC236}">
                <a16:creationId xmlns:a16="http://schemas.microsoft.com/office/drawing/2014/main" id="{654CCD29-CA8C-F244-9E17-CACCE3A49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39"/>
          <a:stretch>
            <a:fillRect/>
          </a:stretch>
        </p:blipFill>
        <p:spPr bwMode="auto">
          <a:xfrm>
            <a:off x="533400" y="1143000"/>
            <a:ext cx="7924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B189650-CB09-7045-8191-61F129864EED}"/>
              </a:ext>
            </a:extLst>
          </p:cNvPr>
          <p:cNvSpPr>
            <a:spLocks noGrp="1" noChangeArrowheads="1"/>
          </p:cNvSpPr>
          <p:nvPr>
            <p:ph type="title" idx="4294967295"/>
          </p:nvPr>
        </p:nvSpPr>
        <p:spPr>
          <a:xfrm>
            <a:off x="762000" y="0"/>
            <a:ext cx="8001000" cy="762000"/>
          </a:xfrm>
        </p:spPr>
        <p:txBody>
          <a:bodyPr/>
          <a:lstStyle/>
          <a:p>
            <a:pPr eaLnBrk="1" hangingPunct="1"/>
            <a:r>
              <a:rPr kumimoji="0" lang="en-US" altLang="zh-CN" sz="3200">
                <a:sym typeface="Symbol" pitchFamily="2" charset="2"/>
              </a:rPr>
              <a:t>Di-hadron Measurements at Higher p</a:t>
            </a:r>
            <a:r>
              <a:rPr kumimoji="0" lang="en-US" altLang="zh-CN" sz="3200" baseline="-25000">
                <a:sym typeface="Symbol" pitchFamily="2" charset="2"/>
              </a:rPr>
              <a:t>T</a:t>
            </a:r>
            <a:endParaRPr kumimoji="0" lang="en-US" altLang="zh-CN" sz="3200"/>
          </a:p>
        </p:txBody>
      </p:sp>
      <p:pic>
        <p:nvPicPr>
          <p:cNvPr id="76802" name="Picture 3" descr="untitled1">
            <a:extLst>
              <a:ext uri="{FF2B5EF4-FFF2-40B4-BE49-F238E27FC236}">
                <a16:creationId xmlns:a16="http://schemas.microsoft.com/office/drawing/2014/main" id="{A99ACFAE-436F-E04C-BED2-DB3B2D2A8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5170488"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4">
            <a:extLst>
              <a:ext uri="{FF2B5EF4-FFF2-40B4-BE49-F238E27FC236}">
                <a16:creationId xmlns:a16="http://schemas.microsoft.com/office/drawing/2014/main" id="{0B6F58A4-DDEB-E843-A8CD-369F3962B30F}"/>
              </a:ext>
            </a:extLst>
          </p:cNvPr>
          <p:cNvSpPr>
            <a:spLocks noChangeArrowheads="1"/>
          </p:cNvSpPr>
          <p:nvPr/>
        </p:nvSpPr>
        <p:spPr bwMode="auto">
          <a:xfrm>
            <a:off x="4637088" y="4876800"/>
            <a:ext cx="609600" cy="990600"/>
          </a:xfrm>
          <a:prstGeom prst="ellipse">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6804" name="Line 5">
            <a:extLst>
              <a:ext uri="{FF2B5EF4-FFF2-40B4-BE49-F238E27FC236}">
                <a16:creationId xmlns:a16="http://schemas.microsoft.com/office/drawing/2014/main" id="{CE059A7A-ACCB-4C4E-A445-F761B4B44D95}"/>
              </a:ext>
            </a:extLst>
          </p:cNvPr>
          <p:cNvSpPr>
            <a:spLocks noChangeShapeType="1"/>
          </p:cNvSpPr>
          <p:nvPr/>
        </p:nvSpPr>
        <p:spPr bwMode="auto">
          <a:xfrm flipH="1">
            <a:off x="5334000" y="5105400"/>
            <a:ext cx="1828800" cy="38100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76805" name="Text Box 6">
            <a:extLst>
              <a:ext uri="{FF2B5EF4-FFF2-40B4-BE49-F238E27FC236}">
                <a16:creationId xmlns:a16="http://schemas.microsoft.com/office/drawing/2014/main" id="{E639B0D1-8131-E544-ADFC-56A19458C52A}"/>
              </a:ext>
            </a:extLst>
          </p:cNvPr>
          <p:cNvSpPr txBox="1">
            <a:spLocks noChangeArrowheads="1"/>
          </p:cNvSpPr>
          <p:nvPr/>
        </p:nvSpPr>
        <p:spPr bwMode="auto">
          <a:xfrm>
            <a:off x="2130425" y="2743200"/>
            <a:ext cx="1973263" cy="314325"/>
          </a:xfrm>
          <a:prstGeom prst="rect">
            <a:avLst/>
          </a:prstGeom>
          <a:solidFill>
            <a:srgbClr val="CCFF99"/>
          </a:solidFill>
          <a:ln w="9525">
            <a:solidFill>
              <a:schemeClr val="tx1"/>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SzPct val="100000"/>
              <a:buFontTx/>
              <a:buNone/>
            </a:pPr>
            <a:r>
              <a:rPr lang="en-US" altLang="zh-CN" sz="1400"/>
              <a:t>8 &lt; p</a:t>
            </a:r>
            <a:r>
              <a:rPr lang="en-US" altLang="zh-CN" sz="1400" baseline="-25000"/>
              <a:t>T</a:t>
            </a:r>
            <a:r>
              <a:rPr lang="en-US" altLang="zh-CN" sz="1400"/>
              <a:t>(trig) &lt; 15 GeV/c</a:t>
            </a:r>
          </a:p>
        </p:txBody>
      </p:sp>
      <p:sp>
        <p:nvSpPr>
          <p:cNvPr id="76806" name="Text Box 7">
            <a:extLst>
              <a:ext uri="{FF2B5EF4-FFF2-40B4-BE49-F238E27FC236}">
                <a16:creationId xmlns:a16="http://schemas.microsoft.com/office/drawing/2014/main" id="{29E9C4A5-76A1-324E-BDE8-80905F4F7307}"/>
              </a:ext>
            </a:extLst>
          </p:cNvPr>
          <p:cNvSpPr txBox="1">
            <a:spLocks noChangeArrowheads="1"/>
          </p:cNvSpPr>
          <p:nvPr/>
        </p:nvSpPr>
        <p:spPr bwMode="auto">
          <a:xfrm>
            <a:off x="2330450" y="1295400"/>
            <a:ext cx="1587500" cy="314325"/>
          </a:xfrm>
          <a:prstGeom prst="rect">
            <a:avLst/>
          </a:prstGeom>
          <a:solidFill>
            <a:srgbClr val="FFFFCC"/>
          </a:solidFill>
          <a:ln w="9525">
            <a:solidFill>
              <a:schemeClr val="tx1"/>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SzPct val="100000"/>
              <a:buFontTx/>
              <a:buNone/>
            </a:pPr>
            <a:r>
              <a:rPr lang="en-US" altLang="zh-CN" sz="1400"/>
              <a:t>STAR preliminary</a:t>
            </a:r>
          </a:p>
        </p:txBody>
      </p:sp>
      <p:grpSp>
        <p:nvGrpSpPr>
          <p:cNvPr id="76807" name="Group 8">
            <a:extLst>
              <a:ext uri="{FF2B5EF4-FFF2-40B4-BE49-F238E27FC236}">
                <a16:creationId xmlns:a16="http://schemas.microsoft.com/office/drawing/2014/main" id="{6F963570-91A2-2644-A101-757DB85331DE}"/>
              </a:ext>
            </a:extLst>
          </p:cNvPr>
          <p:cNvGrpSpPr>
            <a:grpSpLocks/>
          </p:cNvGrpSpPr>
          <p:nvPr/>
        </p:nvGrpSpPr>
        <p:grpSpPr bwMode="auto">
          <a:xfrm>
            <a:off x="6324600" y="1371600"/>
            <a:ext cx="1981200" cy="2133600"/>
            <a:chOff x="1776" y="1296"/>
            <a:chExt cx="1440" cy="1584"/>
          </a:xfrm>
        </p:grpSpPr>
        <p:sp>
          <p:nvSpPr>
            <p:cNvPr id="76810" name="Oval 9">
              <a:extLst>
                <a:ext uri="{FF2B5EF4-FFF2-40B4-BE49-F238E27FC236}">
                  <a16:creationId xmlns:a16="http://schemas.microsoft.com/office/drawing/2014/main" id="{A43CE6FB-54BC-ED4C-82BC-AF3A9D815F02}"/>
                </a:ext>
              </a:extLst>
            </p:cNvPr>
            <p:cNvSpPr>
              <a:spLocks noChangeArrowheads="1"/>
            </p:cNvSpPr>
            <p:nvPr/>
          </p:nvSpPr>
          <p:spPr bwMode="auto">
            <a:xfrm>
              <a:off x="1776" y="1663"/>
              <a:ext cx="982" cy="1217"/>
            </a:xfrm>
            <a:prstGeom prst="ellipse">
              <a:avLst/>
            </a:prstGeom>
            <a:gradFill rotWithShape="0">
              <a:gsLst>
                <a:gs pos="0">
                  <a:srgbClr val="FFF200"/>
                </a:gs>
                <a:gs pos="45000">
                  <a:srgbClr val="FF7A00"/>
                </a:gs>
                <a:gs pos="70000">
                  <a:srgbClr val="FF0300"/>
                </a:gs>
                <a:gs pos="100000">
                  <a:srgbClr val="4D080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76811" name="Line 10">
              <a:extLst>
                <a:ext uri="{FF2B5EF4-FFF2-40B4-BE49-F238E27FC236}">
                  <a16:creationId xmlns:a16="http://schemas.microsoft.com/office/drawing/2014/main" id="{C1A999AE-8312-5E41-BC08-E039EF8F4B01}"/>
                </a:ext>
              </a:extLst>
            </p:cNvPr>
            <p:cNvSpPr>
              <a:spLocks noChangeShapeType="1"/>
            </p:cNvSpPr>
            <p:nvPr/>
          </p:nvSpPr>
          <p:spPr bwMode="auto">
            <a:xfrm flipV="1">
              <a:off x="2561" y="1296"/>
              <a:ext cx="655" cy="548"/>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6812" name="Line 11">
              <a:extLst>
                <a:ext uri="{FF2B5EF4-FFF2-40B4-BE49-F238E27FC236}">
                  <a16:creationId xmlns:a16="http://schemas.microsoft.com/office/drawing/2014/main" id="{47020333-82B4-9547-A35E-6BE7D9D969F2}"/>
                </a:ext>
              </a:extLst>
            </p:cNvPr>
            <p:cNvSpPr>
              <a:spLocks noChangeShapeType="1"/>
            </p:cNvSpPr>
            <p:nvPr/>
          </p:nvSpPr>
          <p:spPr bwMode="auto">
            <a:xfrm flipV="1">
              <a:off x="2561" y="1540"/>
              <a:ext cx="134" cy="3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6813" name="Line 12">
              <a:extLst>
                <a:ext uri="{FF2B5EF4-FFF2-40B4-BE49-F238E27FC236}">
                  <a16:creationId xmlns:a16="http://schemas.microsoft.com/office/drawing/2014/main" id="{5626ED0C-9C46-BD4A-A3CB-ECE00FEC8106}"/>
                </a:ext>
              </a:extLst>
            </p:cNvPr>
            <p:cNvSpPr>
              <a:spLocks noChangeShapeType="1"/>
            </p:cNvSpPr>
            <p:nvPr/>
          </p:nvSpPr>
          <p:spPr bwMode="auto">
            <a:xfrm flipV="1">
              <a:off x="2561" y="1601"/>
              <a:ext cx="393" cy="2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6814" name="Line 13">
              <a:extLst>
                <a:ext uri="{FF2B5EF4-FFF2-40B4-BE49-F238E27FC236}">
                  <a16:creationId xmlns:a16="http://schemas.microsoft.com/office/drawing/2014/main" id="{53D57339-4B38-5A41-9A25-D7856E621AAD}"/>
                </a:ext>
              </a:extLst>
            </p:cNvPr>
            <p:cNvSpPr>
              <a:spLocks noChangeShapeType="1"/>
            </p:cNvSpPr>
            <p:nvPr/>
          </p:nvSpPr>
          <p:spPr bwMode="auto">
            <a:xfrm flipV="1">
              <a:off x="2561" y="1601"/>
              <a:ext cx="197" cy="2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6815" name="Line 14">
              <a:extLst>
                <a:ext uri="{FF2B5EF4-FFF2-40B4-BE49-F238E27FC236}">
                  <a16:creationId xmlns:a16="http://schemas.microsoft.com/office/drawing/2014/main" id="{CDF354A9-0C67-6442-B75C-8B9279110475}"/>
                </a:ext>
              </a:extLst>
            </p:cNvPr>
            <p:cNvSpPr>
              <a:spLocks noChangeShapeType="1"/>
            </p:cNvSpPr>
            <p:nvPr/>
          </p:nvSpPr>
          <p:spPr bwMode="auto">
            <a:xfrm flipV="1">
              <a:off x="2561" y="1783"/>
              <a:ext cx="329" cy="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76816" name="Line 15">
              <a:extLst>
                <a:ext uri="{FF2B5EF4-FFF2-40B4-BE49-F238E27FC236}">
                  <a16:creationId xmlns:a16="http://schemas.microsoft.com/office/drawing/2014/main" id="{64A11D54-C239-3647-B5D3-B71274D74D9F}"/>
                </a:ext>
              </a:extLst>
            </p:cNvPr>
            <p:cNvSpPr>
              <a:spLocks noChangeShapeType="1"/>
            </p:cNvSpPr>
            <p:nvPr/>
          </p:nvSpPr>
          <p:spPr bwMode="auto">
            <a:xfrm flipV="1">
              <a:off x="2561" y="1721"/>
              <a:ext cx="329" cy="1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32496" name="Freeform 16">
              <a:extLst>
                <a:ext uri="{FF2B5EF4-FFF2-40B4-BE49-F238E27FC236}">
                  <a16:creationId xmlns:a16="http://schemas.microsoft.com/office/drawing/2014/main" id="{FB072406-36BA-984D-8E0E-A32209FA7626}"/>
                </a:ext>
              </a:extLst>
            </p:cNvPr>
            <p:cNvSpPr>
              <a:spLocks/>
            </p:cNvSpPr>
            <p:nvPr/>
          </p:nvSpPr>
          <p:spPr bwMode="auto">
            <a:xfrm rot="714725">
              <a:off x="1872" y="1776"/>
              <a:ext cx="592" cy="1009"/>
            </a:xfrm>
            <a:custGeom>
              <a:avLst/>
              <a:gdLst>
                <a:gd name="T0" fmla="*/ 568 w 400"/>
                <a:gd name="T1" fmla="*/ 0 h 768"/>
                <a:gd name="T2" fmla="*/ 568 w 400"/>
                <a:gd name="T3" fmla="*/ 189 h 768"/>
                <a:gd name="T4" fmla="*/ 426 w 400"/>
                <a:gd name="T5" fmla="*/ 252 h 768"/>
                <a:gd name="T6" fmla="*/ 355 w 400"/>
                <a:gd name="T7" fmla="*/ 378 h 768"/>
                <a:gd name="T8" fmla="*/ 355 w 400"/>
                <a:gd name="T9" fmla="*/ 505 h 768"/>
                <a:gd name="T10" fmla="*/ 284 w 400"/>
                <a:gd name="T11" fmla="*/ 631 h 768"/>
                <a:gd name="T12" fmla="*/ 71 w 400"/>
                <a:gd name="T13" fmla="*/ 757 h 768"/>
                <a:gd name="T14" fmla="*/ 71 w 400"/>
                <a:gd name="T15" fmla="*/ 820 h 768"/>
                <a:gd name="T16" fmla="*/ 0 w 400"/>
                <a:gd name="T17" fmla="*/ 1009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0" h="768">
                  <a:moveTo>
                    <a:pt x="384" y="0"/>
                  </a:moveTo>
                  <a:cubicBezTo>
                    <a:pt x="392" y="56"/>
                    <a:pt x="400" y="112"/>
                    <a:pt x="384" y="144"/>
                  </a:cubicBezTo>
                  <a:cubicBezTo>
                    <a:pt x="368" y="176"/>
                    <a:pt x="312" y="168"/>
                    <a:pt x="288" y="192"/>
                  </a:cubicBezTo>
                  <a:cubicBezTo>
                    <a:pt x="264" y="216"/>
                    <a:pt x="248" y="256"/>
                    <a:pt x="240" y="288"/>
                  </a:cubicBezTo>
                  <a:cubicBezTo>
                    <a:pt x="232" y="320"/>
                    <a:pt x="248" y="352"/>
                    <a:pt x="240" y="384"/>
                  </a:cubicBezTo>
                  <a:cubicBezTo>
                    <a:pt x="232" y="416"/>
                    <a:pt x="224" y="448"/>
                    <a:pt x="192" y="480"/>
                  </a:cubicBezTo>
                  <a:cubicBezTo>
                    <a:pt x="160" y="512"/>
                    <a:pt x="72" y="552"/>
                    <a:pt x="48" y="576"/>
                  </a:cubicBezTo>
                  <a:cubicBezTo>
                    <a:pt x="24" y="600"/>
                    <a:pt x="56" y="592"/>
                    <a:pt x="48" y="624"/>
                  </a:cubicBezTo>
                  <a:cubicBezTo>
                    <a:pt x="40" y="656"/>
                    <a:pt x="8" y="744"/>
                    <a:pt x="0" y="768"/>
                  </a:cubicBezTo>
                </a:path>
              </a:pathLst>
            </a:custGeom>
            <a:noFill/>
            <a:ln w="38100" cap="flat" cmpd="sng">
              <a:solidFill>
                <a:schemeClr val="folHlink"/>
              </a:solidFill>
              <a:prstDash val="solid"/>
              <a:round/>
              <a:headEnd/>
              <a:tailEnd type="triangle" w="med" len="med"/>
            </a:ln>
            <a:effectLst/>
          </p:spPr>
          <p:txBody>
            <a:bodyPr>
              <a:spAutoFit/>
            </a:bodyPr>
            <a:lstStyle/>
            <a:p>
              <a:pPr eaLnBrk="1" hangingPunct="1">
                <a:spcBef>
                  <a:spcPct val="20000"/>
                </a:spcBef>
                <a:buFontTx/>
                <a:buChar char="•"/>
                <a:defRPr/>
              </a:pPr>
              <a:endParaRPr lang="zh-CN" altLang="en-US"/>
            </a:p>
          </p:txBody>
        </p:sp>
      </p:grpSp>
      <p:sp>
        <p:nvSpPr>
          <p:cNvPr id="76808" name="Text Box 17">
            <a:extLst>
              <a:ext uri="{FF2B5EF4-FFF2-40B4-BE49-F238E27FC236}">
                <a16:creationId xmlns:a16="http://schemas.microsoft.com/office/drawing/2014/main" id="{0FDC38F3-021D-4A44-8471-0FD2F92DF28E}"/>
              </a:ext>
            </a:extLst>
          </p:cNvPr>
          <p:cNvSpPr txBox="1">
            <a:spLocks noChangeArrowheads="1"/>
          </p:cNvSpPr>
          <p:nvPr/>
        </p:nvSpPr>
        <p:spPr bwMode="auto">
          <a:xfrm>
            <a:off x="5791200" y="4114800"/>
            <a:ext cx="2971800" cy="173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Recoil jet peak emerges above background but at suppressed rate: </a:t>
            </a:r>
          </a:p>
          <a:p>
            <a:pPr eaLnBrk="1" hangingPunct="1">
              <a:spcBef>
                <a:spcPct val="0"/>
              </a:spcBef>
              <a:buFontTx/>
              <a:buNone/>
            </a:pPr>
            <a:r>
              <a:rPr lang="en-US" altLang="zh-CN" sz="1800">
                <a:sym typeface="Symbol" pitchFamily="2" charset="2"/>
              </a:rPr>
              <a:t> </a:t>
            </a:r>
            <a:r>
              <a:rPr lang="en-US" altLang="zh-CN" sz="1800"/>
              <a:t>differential measurement of partonic energy loss</a:t>
            </a:r>
            <a:endParaRPr lang="en-US" altLang="zh-CN" sz="2400">
              <a:solidFill>
                <a:schemeClr val="folHlink"/>
              </a:solidFill>
              <a:latin typeface="Times New Roman" panose="02020603050405020304" pitchFamily="18" charset="0"/>
            </a:endParaRPr>
          </a:p>
        </p:txBody>
      </p:sp>
      <p:sp>
        <p:nvSpPr>
          <p:cNvPr id="76809" name="Line 32">
            <a:extLst>
              <a:ext uri="{FF2B5EF4-FFF2-40B4-BE49-F238E27FC236}">
                <a16:creationId xmlns:a16="http://schemas.microsoft.com/office/drawing/2014/main" id="{0C17E125-0BE5-CC4B-A79B-5ADBFB77ECF0}"/>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ChangeArrowheads="1"/>
          </p:cNvSpPr>
          <p:nvPr/>
        </p:nvSpPr>
        <p:spPr bwMode="auto">
          <a:xfrm>
            <a:off x="1239729" y="154861"/>
            <a:ext cx="6858000" cy="715963"/>
          </a:xfrm>
          <a:prstGeom prst="rect">
            <a:avLst/>
          </a:prstGeom>
          <a:solidFill>
            <a:srgbClr val="EFD80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buFontTx/>
              <a:buNone/>
              <a:defRPr/>
            </a:pPr>
            <a:r>
              <a:rPr lang="en-US" altLang="zh-CN" sz="3600" dirty="0"/>
              <a:t>Energy Loss in A+A Collisions</a:t>
            </a:r>
            <a:endParaRPr lang="en-US" altLang="zh-CN" sz="3600" b="1" dirty="0">
              <a:solidFill>
                <a:srgbClr val="FF0000"/>
              </a:solidFill>
            </a:endParaRPr>
          </a:p>
        </p:txBody>
      </p:sp>
      <p:pic>
        <p:nvPicPr>
          <p:cNvPr id="164866" name="Picture 3" descr="PR_dAu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5" name="Text Box 5"/>
          <p:cNvSpPr txBox="1">
            <a:spLocks noChangeArrowheads="1"/>
          </p:cNvSpPr>
          <p:nvPr/>
        </p:nvSpPr>
        <p:spPr bwMode="auto">
          <a:xfrm>
            <a:off x="152400" y="5905440"/>
            <a:ext cx="5257800" cy="400110"/>
          </a:xfrm>
          <a:prstGeom prst="rect">
            <a:avLst/>
          </a:prstGeom>
          <a:solidFill>
            <a:srgbClr val="DDB55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defRPr/>
            </a:pPr>
            <a:r>
              <a:rPr lang="en-US" altLang="zh-CN" sz="2000" b="1" dirty="0">
                <a:solidFill>
                  <a:srgbClr val="FF0000"/>
                </a:solidFill>
              </a:rPr>
              <a:t>No high </a:t>
            </a:r>
            <a:r>
              <a:rPr lang="en-US" altLang="zh-CN" sz="2000" b="1" dirty="0" err="1">
                <a:solidFill>
                  <a:srgbClr val="FF0000"/>
                </a:solidFill>
              </a:rPr>
              <a:t>p</a:t>
            </a:r>
            <a:r>
              <a:rPr lang="en-US" altLang="zh-CN" sz="2000" b="1" baseline="-25000" dirty="0" err="1">
                <a:solidFill>
                  <a:srgbClr val="FF0000"/>
                </a:solidFill>
              </a:rPr>
              <a:t>T</a:t>
            </a:r>
            <a:r>
              <a:rPr lang="en-US" altLang="zh-CN" sz="2000" b="1" baseline="-25000" dirty="0">
                <a:solidFill>
                  <a:srgbClr val="FF0000"/>
                </a:solidFill>
              </a:rPr>
              <a:t> </a:t>
            </a:r>
            <a:r>
              <a:rPr lang="en-US" altLang="zh-CN" sz="2000" b="1" dirty="0">
                <a:solidFill>
                  <a:srgbClr val="FF0000"/>
                </a:solidFill>
              </a:rPr>
              <a:t>suppression from</a:t>
            </a:r>
            <a:r>
              <a:rPr lang="zh-CN" altLang="en-US" sz="2000" b="1" dirty="0">
                <a:solidFill>
                  <a:srgbClr val="FF0000"/>
                </a:solidFill>
              </a:rPr>
              <a:t> </a:t>
            </a:r>
            <a:r>
              <a:rPr lang="en-US" altLang="zh-CN" sz="2000" b="1" dirty="0" err="1">
                <a:solidFill>
                  <a:srgbClr val="FF0000"/>
                </a:solidFill>
              </a:rPr>
              <a:t>d+Au</a:t>
            </a:r>
            <a:r>
              <a:rPr lang="en-US" altLang="zh-CN" sz="2000" b="1" dirty="0">
                <a:solidFill>
                  <a:srgbClr val="FF0000"/>
                </a:solidFill>
              </a:rPr>
              <a:t>!</a:t>
            </a:r>
          </a:p>
        </p:txBody>
      </p:sp>
      <p:sp>
        <p:nvSpPr>
          <p:cNvPr id="537607" name="Text Box 7"/>
          <p:cNvSpPr txBox="1">
            <a:spLocks noChangeArrowheads="1"/>
          </p:cNvSpPr>
          <p:nvPr/>
        </p:nvSpPr>
        <p:spPr bwMode="auto">
          <a:xfrm>
            <a:off x="2514600" y="1981200"/>
            <a:ext cx="2411413" cy="2781300"/>
          </a:xfrm>
          <a:prstGeom prst="rect">
            <a:avLst/>
          </a:prstGeom>
          <a:solidFill>
            <a:schemeClr val="bg1">
              <a:alpha val="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buFontTx/>
              <a:buNone/>
              <a:defRPr/>
            </a:pPr>
            <a:r>
              <a:rPr lang="en-US" altLang="zh-CN" sz="1600">
                <a:solidFill>
                  <a:srgbClr val="FF0000"/>
                </a:solidFill>
              </a:rPr>
              <a:t>Initial scatterings:</a:t>
            </a:r>
          </a:p>
          <a:p>
            <a:pPr>
              <a:spcBef>
                <a:spcPct val="0"/>
              </a:spcBef>
              <a:buFontTx/>
              <a:buNone/>
              <a:defRPr/>
            </a:pPr>
            <a:r>
              <a:rPr lang="en-US" altLang="zh-CN" sz="1600">
                <a:solidFill>
                  <a:srgbClr val="FF0000"/>
                </a:solidFill>
              </a:rPr>
              <a:t>Cronin effect</a:t>
            </a:r>
          </a:p>
          <a:p>
            <a:pPr>
              <a:spcBef>
                <a:spcPct val="0"/>
              </a:spcBef>
              <a:buFontTx/>
              <a:buNone/>
              <a:defRPr/>
            </a:pPr>
            <a:endParaRPr lang="en-US" altLang="zh-CN" sz="1600">
              <a:solidFill>
                <a:srgbClr val="FF0000"/>
              </a:solidFill>
            </a:endParaRPr>
          </a:p>
          <a:p>
            <a:pPr>
              <a:spcBef>
                <a:spcPct val="0"/>
              </a:spcBef>
              <a:buFontTx/>
              <a:buNone/>
              <a:defRPr/>
            </a:pPr>
            <a:endParaRPr lang="en-US" altLang="zh-CN" sz="1600"/>
          </a:p>
          <a:p>
            <a:pPr>
              <a:spcBef>
                <a:spcPct val="0"/>
              </a:spcBef>
              <a:buFontTx/>
              <a:buNone/>
              <a:defRPr/>
            </a:pPr>
            <a:endParaRPr lang="en-US" altLang="zh-CN" sz="1600"/>
          </a:p>
          <a:p>
            <a:pPr>
              <a:spcBef>
                <a:spcPct val="0"/>
              </a:spcBef>
              <a:buFontTx/>
              <a:buNone/>
              <a:defRPr/>
            </a:pPr>
            <a:endParaRPr lang="en-US" altLang="zh-CN" sz="1600"/>
          </a:p>
          <a:p>
            <a:pPr>
              <a:spcBef>
                <a:spcPct val="0"/>
              </a:spcBef>
              <a:buFontTx/>
              <a:buNone/>
              <a:defRPr/>
            </a:pPr>
            <a:endParaRPr lang="en-US" altLang="zh-CN" sz="1600"/>
          </a:p>
          <a:p>
            <a:pPr>
              <a:spcBef>
                <a:spcPct val="0"/>
              </a:spcBef>
              <a:buFontTx/>
              <a:buNone/>
              <a:defRPr/>
            </a:pPr>
            <a:endParaRPr lang="en-US" altLang="zh-CN" sz="1600"/>
          </a:p>
          <a:p>
            <a:pPr>
              <a:spcBef>
                <a:spcPct val="0"/>
              </a:spcBef>
              <a:buFontTx/>
              <a:buNone/>
              <a:defRPr/>
            </a:pPr>
            <a:endParaRPr lang="en-US" altLang="zh-CN" sz="1600">
              <a:solidFill>
                <a:schemeClr val="accent2"/>
              </a:solidFill>
            </a:endParaRPr>
          </a:p>
          <a:p>
            <a:pPr>
              <a:spcBef>
                <a:spcPct val="0"/>
              </a:spcBef>
              <a:buFontTx/>
              <a:buNone/>
              <a:defRPr/>
            </a:pPr>
            <a:r>
              <a:rPr lang="en-US" altLang="zh-CN" sz="1600">
                <a:solidFill>
                  <a:schemeClr val="accent2"/>
                </a:solidFill>
              </a:rPr>
              <a:t>Parton re-scatterings:</a:t>
            </a:r>
          </a:p>
          <a:p>
            <a:pPr>
              <a:spcBef>
                <a:spcPct val="0"/>
              </a:spcBef>
              <a:buFontTx/>
              <a:buNone/>
              <a:defRPr/>
            </a:pPr>
            <a:r>
              <a:rPr lang="en-US" altLang="zh-CN" sz="1600">
                <a:solidFill>
                  <a:schemeClr val="accent2"/>
                </a:solidFill>
              </a:rPr>
              <a:t>Final stage effect</a:t>
            </a:r>
          </a:p>
        </p:txBody>
      </p:sp>
      <p:sp>
        <p:nvSpPr>
          <p:cNvPr id="8" name="Line 26"/>
          <p:cNvSpPr>
            <a:spLocks noChangeShapeType="1"/>
          </p:cNvSpPr>
          <p:nvPr/>
        </p:nvSpPr>
        <p:spPr bwMode="auto">
          <a:xfrm flipV="1">
            <a:off x="395288" y="1103987"/>
            <a:ext cx="8353425" cy="0"/>
          </a:xfrm>
          <a:prstGeom prst="line">
            <a:avLst/>
          </a:prstGeom>
          <a:noFill/>
          <a:ln w="44450">
            <a:solidFill>
              <a:srgbClr val="FF66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171" y="1256888"/>
            <a:ext cx="3799542" cy="225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5714972" y="5995011"/>
            <a:ext cx="3145249" cy="400110"/>
          </a:xfrm>
          <a:prstGeom prst="rect">
            <a:avLst/>
          </a:prstGeom>
          <a:solidFill>
            <a:srgbClr val="DDB55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buFontTx/>
              <a:buNone/>
              <a:defRPr/>
            </a:pPr>
            <a:r>
              <a:rPr lang="en-US" altLang="zh-CN" sz="2000" b="1" dirty="0">
                <a:solidFill>
                  <a:srgbClr val="FF0000"/>
                </a:solidFill>
              </a:rPr>
              <a:t>Energy Loss</a:t>
            </a:r>
            <a:r>
              <a:rPr lang="zh-CN" altLang="en-US" sz="2000" b="1" dirty="0">
                <a:solidFill>
                  <a:srgbClr val="FF0000"/>
                </a:solidFill>
              </a:rPr>
              <a:t> </a:t>
            </a:r>
            <a:r>
              <a:rPr lang="en-US" altLang="zh-CN" sz="2000" b="1" dirty="0">
                <a:solidFill>
                  <a:srgbClr val="FF0000"/>
                </a:solidFill>
              </a:rPr>
              <a:t>at</a:t>
            </a:r>
            <a:r>
              <a:rPr lang="zh-CN" altLang="en-US" sz="2000" b="1" dirty="0">
                <a:solidFill>
                  <a:srgbClr val="FF0000"/>
                </a:solidFill>
              </a:rPr>
              <a:t> </a:t>
            </a:r>
            <a:r>
              <a:rPr lang="en-US" altLang="zh-CN" sz="2000" b="1" dirty="0">
                <a:solidFill>
                  <a:srgbClr val="FF0000"/>
                </a:solidFill>
              </a:rPr>
              <a:t>LHC</a:t>
            </a:r>
          </a:p>
        </p:txBody>
      </p:sp>
      <p:pic>
        <p:nvPicPr>
          <p:cNvPr id="2" name="图片 1"/>
          <p:cNvPicPr>
            <a:picLocks noChangeAspect="1"/>
          </p:cNvPicPr>
          <p:nvPr/>
        </p:nvPicPr>
        <p:blipFill>
          <a:blip r:embed="rId4"/>
          <a:stretch>
            <a:fillRect/>
          </a:stretch>
        </p:blipFill>
        <p:spPr>
          <a:xfrm>
            <a:off x="5109189" y="3728481"/>
            <a:ext cx="3751032" cy="2049254"/>
          </a:xfrm>
          <a:prstGeom prst="rect">
            <a:avLst/>
          </a:prstGeom>
        </p:spPr>
      </p:pic>
    </p:spTree>
    <p:extLst>
      <p:ext uri="{BB962C8B-B14F-4D97-AF65-F5344CB8AC3E}">
        <p14:creationId xmlns:p14="http://schemas.microsoft.com/office/powerpoint/2010/main" val="956064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B14CAFCA-8D6C-D04C-A80C-5253444006EE}"/>
              </a:ext>
            </a:extLst>
          </p:cNvPr>
          <p:cNvSpPr>
            <a:spLocks noGrp="1" noChangeArrowheads="1"/>
          </p:cNvSpPr>
          <p:nvPr>
            <p:ph type="ctrTitle"/>
          </p:nvPr>
        </p:nvSpPr>
        <p:spPr>
          <a:xfrm>
            <a:off x="914400" y="-152400"/>
            <a:ext cx="7772400" cy="1143000"/>
          </a:xfrm>
        </p:spPr>
        <p:txBody>
          <a:bodyPr/>
          <a:lstStyle/>
          <a:p>
            <a:pPr eaLnBrk="1" hangingPunct="1"/>
            <a:r>
              <a:rPr kumimoji="0" lang="en-US" altLang="zh-CN"/>
              <a:t>Summary : Energy Loss</a:t>
            </a:r>
          </a:p>
        </p:txBody>
      </p:sp>
      <p:sp>
        <p:nvSpPr>
          <p:cNvPr id="78850" name="Text Box 3">
            <a:extLst>
              <a:ext uri="{FF2B5EF4-FFF2-40B4-BE49-F238E27FC236}">
                <a16:creationId xmlns:a16="http://schemas.microsoft.com/office/drawing/2014/main" id="{C2B3823A-B204-824D-B335-2258F89F7894}"/>
              </a:ext>
            </a:extLst>
          </p:cNvPr>
          <p:cNvSpPr txBox="1">
            <a:spLocks noChangeArrowheads="1"/>
          </p:cNvSpPr>
          <p:nvPr/>
        </p:nvSpPr>
        <p:spPr bwMode="auto">
          <a:xfrm>
            <a:off x="1066800" y="1371600"/>
            <a:ext cx="73152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AutoNum type="arabicParenR"/>
            </a:pPr>
            <a:r>
              <a:rPr kumimoji="0" lang="en-US" altLang="zh-CN" sz="2800"/>
              <a:t>Large suppression observed for p</a:t>
            </a:r>
            <a:r>
              <a:rPr kumimoji="0" lang="en-US" altLang="zh-CN" sz="2800" baseline="-25000"/>
              <a:t>T</a:t>
            </a:r>
            <a:r>
              <a:rPr kumimoji="0" lang="en-US" altLang="zh-CN" sz="2800"/>
              <a:t> ≥ 5 GeV/c indicating hot and dense medium produced in central Au+Au collisions</a:t>
            </a:r>
          </a:p>
          <a:p>
            <a:pPr eaLnBrk="1" hangingPunct="1">
              <a:spcBef>
                <a:spcPct val="0"/>
              </a:spcBef>
              <a:buFontTx/>
              <a:buAutoNum type="arabicParenR"/>
            </a:pPr>
            <a:endParaRPr kumimoji="0" lang="en-US" altLang="zh-CN" sz="2800"/>
          </a:p>
          <a:p>
            <a:pPr eaLnBrk="1" hangingPunct="1">
              <a:spcBef>
                <a:spcPct val="0"/>
              </a:spcBef>
              <a:buFontTx/>
              <a:buAutoNum type="arabicParenR"/>
            </a:pPr>
            <a:r>
              <a:rPr kumimoji="0" lang="en-US" altLang="zh-CN" sz="2800"/>
              <a:t>The estimated energy density in central collisions is about 30 times larger than </a:t>
            </a:r>
            <a:r>
              <a:rPr kumimoji="0" lang="en-US" altLang="zh-CN" sz="2800">
                <a:sym typeface="Symbol" pitchFamily="2" charset="2"/>
              </a:rPr>
              <a:t></a:t>
            </a:r>
            <a:r>
              <a:rPr kumimoji="0" lang="en-US" altLang="zh-CN" sz="2800" baseline="-25000">
                <a:sym typeface="Symbol" pitchFamily="2" charset="2"/>
              </a:rPr>
              <a:t>0</a:t>
            </a:r>
            <a:r>
              <a:rPr kumimoji="0" lang="en-US" altLang="zh-CN" sz="2800"/>
              <a:t> </a:t>
            </a:r>
          </a:p>
          <a:p>
            <a:pPr eaLnBrk="1" hangingPunct="1">
              <a:spcBef>
                <a:spcPct val="0"/>
              </a:spcBef>
              <a:buFontTx/>
              <a:buNone/>
            </a:pPr>
            <a:endParaRPr kumimoji="0" lang="en-US" altLang="zh-CN" sz="2800"/>
          </a:p>
          <a:p>
            <a:pPr eaLnBrk="1" hangingPunct="1">
              <a:spcBef>
                <a:spcPct val="0"/>
              </a:spcBef>
              <a:buFontTx/>
              <a:buNone/>
            </a:pPr>
            <a:r>
              <a:rPr kumimoji="0" lang="en-US" altLang="zh-CN" sz="2000" b="1">
                <a:solidFill>
                  <a:schemeClr val="accent2"/>
                </a:solidFill>
              </a:rPr>
              <a:t>Very dense matter has been created</a:t>
            </a:r>
            <a:r>
              <a:rPr kumimoji="0" lang="zh-CN" altLang="en-US" sz="2000" b="1">
                <a:solidFill>
                  <a:schemeClr val="accent2"/>
                </a:solidFill>
              </a:rPr>
              <a:t> </a:t>
            </a:r>
            <a:r>
              <a:rPr kumimoji="0" lang="en-US" altLang="zh-CN" sz="2000" b="1">
                <a:solidFill>
                  <a:schemeClr val="accent2"/>
                </a:solidFill>
              </a:rPr>
              <a:t>in central Au+Au collisions!</a:t>
            </a:r>
          </a:p>
          <a:p>
            <a:pPr eaLnBrk="1" hangingPunct="1">
              <a:spcBef>
                <a:spcPct val="0"/>
              </a:spcBef>
              <a:buFontTx/>
              <a:buNone/>
            </a:pPr>
            <a:endParaRPr kumimoji="0" lang="en-US" altLang="zh-CN" sz="2000" b="1">
              <a:solidFill>
                <a:schemeClr val="accent2"/>
              </a:solidFill>
            </a:endParaRPr>
          </a:p>
          <a:p>
            <a:pPr eaLnBrk="1" hangingPunct="1">
              <a:spcBef>
                <a:spcPct val="0"/>
              </a:spcBef>
              <a:buFontTx/>
              <a:buNone/>
            </a:pPr>
            <a:r>
              <a:rPr kumimoji="0" lang="en-US" altLang="zh-CN" sz="2000" b="1">
                <a:solidFill>
                  <a:schemeClr val="accent2"/>
                </a:solidFill>
              </a:rPr>
              <a:t>This dense matter is responsible for the</a:t>
            </a:r>
            <a:r>
              <a:rPr kumimoji="0" lang="zh-CN" altLang="en-US" sz="2000" b="1">
                <a:solidFill>
                  <a:schemeClr val="accent2"/>
                </a:solidFill>
              </a:rPr>
              <a:t> </a:t>
            </a:r>
            <a:r>
              <a:rPr kumimoji="0" lang="en-US" altLang="zh-CN" sz="2000" b="1">
                <a:solidFill>
                  <a:schemeClr val="accent2"/>
                </a:solidFill>
              </a:rPr>
              <a:t>disappearance of back-to-back correlation</a:t>
            </a:r>
            <a:r>
              <a:rPr kumimoji="0" lang="zh-CN" altLang="en-US" sz="2000" b="1">
                <a:solidFill>
                  <a:schemeClr val="accent2"/>
                </a:solidFill>
              </a:rPr>
              <a:t> </a:t>
            </a:r>
            <a:r>
              <a:rPr kumimoji="0" lang="en-US" altLang="zh-CN" sz="2000" b="1">
                <a:solidFill>
                  <a:schemeClr val="accent2"/>
                </a:solidFill>
              </a:rPr>
              <a:t>and the suppression of high pT particles !</a:t>
            </a:r>
          </a:p>
          <a:p>
            <a:pPr eaLnBrk="1" hangingPunct="1">
              <a:spcBef>
                <a:spcPct val="0"/>
              </a:spcBef>
              <a:buFontTx/>
              <a:buNone/>
            </a:pPr>
            <a:endParaRPr kumimoji="0" lang="en-US" altLang="zh-CN" sz="2800"/>
          </a:p>
        </p:txBody>
      </p:sp>
      <p:sp>
        <p:nvSpPr>
          <p:cNvPr id="78851" name="Line 6">
            <a:extLst>
              <a:ext uri="{FF2B5EF4-FFF2-40B4-BE49-F238E27FC236}">
                <a16:creationId xmlns:a16="http://schemas.microsoft.com/office/drawing/2014/main" id="{DC4F5939-AF3C-3E43-8AF7-8AB67E3814B1}"/>
              </a:ext>
            </a:extLst>
          </p:cNvPr>
          <p:cNvSpPr>
            <a:spLocks noChangeShapeType="1"/>
          </p:cNvSpPr>
          <p:nvPr/>
        </p:nvSpPr>
        <p:spPr bwMode="auto">
          <a:xfrm flipV="1">
            <a:off x="468313" y="1143000"/>
            <a:ext cx="8135937"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C459D558-0E38-864F-B81C-E90046D07A7B}"/>
              </a:ext>
            </a:extLst>
          </p:cNvPr>
          <p:cNvSpPr>
            <a:spLocks noGrp="1" noChangeArrowheads="1"/>
          </p:cNvSpPr>
          <p:nvPr>
            <p:ph type="title"/>
          </p:nvPr>
        </p:nvSpPr>
        <p:spPr>
          <a:xfrm>
            <a:off x="1317625" y="76200"/>
            <a:ext cx="6705600" cy="754063"/>
          </a:xfrm>
        </p:spPr>
        <p:txBody>
          <a:bodyPr/>
          <a:lstStyle/>
          <a:p>
            <a:pPr eaLnBrk="1" hangingPunct="1"/>
            <a:r>
              <a:rPr lang="en-US" altLang="zh-CN" sz="3200" b="1">
                <a:solidFill>
                  <a:srgbClr val="0070C0"/>
                </a:solidFill>
              </a:rPr>
              <a:t>Transverse Flow Observables</a:t>
            </a:r>
          </a:p>
        </p:txBody>
      </p:sp>
      <p:sp>
        <p:nvSpPr>
          <p:cNvPr id="310275" name="Text Box 3">
            <a:extLst>
              <a:ext uri="{FF2B5EF4-FFF2-40B4-BE49-F238E27FC236}">
                <a16:creationId xmlns:a16="http://schemas.microsoft.com/office/drawing/2014/main" id="{BE4C1A32-650E-5944-8F68-9B0F953A7D1A}"/>
              </a:ext>
            </a:extLst>
          </p:cNvPr>
          <p:cNvSpPr txBox="1">
            <a:spLocks noChangeArrowheads="1"/>
          </p:cNvSpPr>
          <p:nvPr/>
        </p:nvSpPr>
        <p:spPr bwMode="auto">
          <a:xfrm>
            <a:off x="6765925" y="52212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p:sp>
        <p:nvSpPr>
          <p:cNvPr id="310276" name="Text Box 4">
            <a:extLst>
              <a:ext uri="{FF2B5EF4-FFF2-40B4-BE49-F238E27FC236}">
                <a16:creationId xmlns:a16="http://schemas.microsoft.com/office/drawing/2014/main" id="{5EE45E08-51C9-0743-9287-10236912DAD5}"/>
              </a:ext>
            </a:extLst>
          </p:cNvPr>
          <p:cNvSpPr txBox="1">
            <a:spLocks noChangeArrowheads="1"/>
          </p:cNvSpPr>
          <p:nvPr/>
        </p:nvSpPr>
        <p:spPr bwMode="auto">
          <a:xfrm>
            <a:off x="7299325" y="54498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p:sp>
        <p:nvSpPr>
          <p:cNvPr id="310277" name="Text Box 5">
            <a:extLst>
              <a:ext uri="{FF2B5EF4-FFF2-40B4-BE49-F238E27FC236}">
                <a16:creationId xmlns:a16="http://schemas.microsoft.com/office/drawing/2014/main" id="{B74716DB-7E3C-1A49-8212-DC7900AD70CE}"/>
              </a:ext>
            </a:extLst>
          </p:cNvPr>
          <p:cNvSpPr txBox="1">
            <a:spLocks noChangeArrowheads="1"/>
          </p:cNvSpPr>
          <p:nvPr/>
        </p:nvSpPr>
        <p:spPr bwMode="auto">
          <a:xfrm>
            <a:off x="7832725" y="5297488"/>
            <a:ext cx="184150" cy="457200"/>
          </a:xfrm>
          <a:prstGeom prst="rect">
            <a:avLst/>
          </a:prstGeom>
          <a:noFill/>
          <a:ln>
            <a:noFill/>
          </a:ln>
          <a:effectLst/>
        </p:spPr>
        <p:txBody>
          <a:bodyPr wrap="none">
            <a:spAutoFit/>
          </a:bodyPr>
          <a:lstStyle/>
          <a:p>
            <a:pPr eaLnBrk="1" hangingPunct="1">
              <a:spcBef>
                <a:spcPct val="20000"/>
              </a:spcBef>
              <a:buFontTx/>
              <a:buChar char="•"/>
              <a:defRPr/>
            </a:pPr>
            <a:endParaRPr lang="zh-CN" altLang="zh-CN" sz="2400"/>
          </a:p>
        </p:txBody>
      </p:sp>
      <p:sp>
        <p:nvSpPr>
          <p:cNvPr id="310278" name="Text Box 6" descr="Light downward diagonal">
            <a:extLst>
              <a:ext uri="{FF2B5EF4-FFF2-40B4-BE49-F238E27FC236}">
                <a16:creationId xmlns:a16="http://schemas.microsoft.com/office/drawing/2014/main" id="{BC8A4875-373E-D140-B736-2579143D5819}"/>
              </a:ext>
            </a:extLst>
          </p:cNvPr>
          <p:cNvSpPr txBox="1">
            <a:spLocks noChangeArrowheads="1"/>
          </p:cNvSpPr>
          <p:nvPr/>
        </p:nvSpPr>
        <p:spPr bwMode="auto">
          <a:xfrm>
            <a:off x="609600" y="2782888"/>
            <a:ext cx="7950200" cy="3416300"/>
          </a:xfrm>
          <a:prstGeom prst="rect">
            <a:avLst/>
          </a:prstGeom>
          <a:pattFill prst="ltDnDiag">
            <a:fgClr>
              <a:schemeClr val="accent1"/>
            </a:fgClr>
            <a:bgClr>
              <a:srgbClr val="FFFFFF"/>
            </a:bgClr>
          </a:pattFill>
          <a:ln w="9525">
            <a:solidFill>
              <a:srgbClr val="CC6600"/>
            </a:solidFill>
            <a:miter lim="800000"/>
          </a:ln>
          <a:effectLst/>
        </p:spPr>
        <p:txBody>
          <a:bodyPr wrap="non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Tx/>
              <a:buChar char="•"/>
              <a:defRPr/>
            </a:pPr>
            <a:r>
              <a:rPr lang="en-US" altLang="zh-CN" dirty="0">
                <a:latin typeface="Arial" panose="020B0604020202020204" pitchFamily="34" charset="0"/>
              </a:rPr>
              <a:t>As a function of particle mass:</a:t>
            </a:r>
            <a:endParaRPr lang="en-US" altLang="zh-CN" sz="2000" dirty="0">
              <a:latin typeface="Arial" panose="020B0604020202020204" pitchFamily="34" charset="0"/>
            </a:endParaRPr>
          </a:p>
          <a:p>
            <a:pPr eaLnBrk="1" hangingPunct="1">
              <a:spcBef>
                <a:spcPct val="20000"/>
              </a:spcBef>
              <a:buFontTx/>
              <a:buChar char="•"/>
              <a:defRPr/>
            </a:pPr>
            <a:r>
              <a:rPr lang="en-US" altLang="zh-CN" sz="2000" dirty="0">
                <a:latin typeface="Arial" panose="020B0604020202020204" pitchFamily="34" charset="0"/>
              </a:rPr>
              <a:t>Radial flow – integrated over whole evolution</a:t>
            </a:r>
            <a:endParaRPr lang="zh-CN" altLang="en-US" sz="2000" dirty="0">
              <a:latin typeface="Arial" panose="020B0604020202020204" pitchFamily="34" charset="0"/>
            </a:endParaRPr>
          </a:p>
          <a:p>
            <a:pPr eaLnBrk="1" hangingPunct="1">
              <a:spcBef>
                <a:spcPct val="20000"/>
              </a:spcBef>
              <a:buFontTx/>
              <a:buChar char="•"/>
              <a:defRPr/>
            </a:pPr>
            <a:r>
              <a:rPr lang="en-US" altLang="zh-CN" sz="2000" dirty="0">
                <a:latin typeface="Arial" panose="020B0604020202020204" pitchFamily="34" charset="0"/>
              </a:rPr>
              <a:t>Elliptic flow (v</a:t>
            </a:r>
            <a:r>
              <a:rPr lang="en-US" altLang="zh-CN" sz="2000" baseline="-25000" dirty="0">
                <a:latin typeface="Arial" panose="020B0604020202020204" pitchFamily="34" charset="0"/>
              </a:rPr>
              <a:t>2</a:t>
            </a:r>
            <a:r>
              <a:rPr lang="en-US" altLang="zh-CN" sz="2000" dirty="0">
                <a:latin typeface="Arial" panose="020B0604020202020204" pitchFamily="34" charset="0"/>
              </a:rPr>
              <a:t>) – early</a:t>
            </a:r>
            <a:endParaRPr lang="zh-CN" altLang="en-US" sz="2000" dirty="0">
              <a:latin typeface="Arial" panose="020B0604020202020204" pitchFamily="34" charset="0"/>
            </a:endParaRPr>
          </a:p>
          <a:p>
            <a:pPr eaLnBrk="1" hangingPunct="1">
              <a:spcBef>
                <a:spcPct val="20000"/>
              </a:spcBef>
              <a:buFontTx/>
              <a:buChar char="•"/>
              <a:defRPr/>
            </a:pPr>
            <a:r>
              <a:rPr lang="en-US" altLang="zh-CN" sz="2000" dirty="0">
                <a:latin typeface="Arial" panose="020B0604020202020204" pitchFamily="34" charset="0"/>
              </a:rPr>
              <a:t>Directed flow (v</a:t>
            </a:r>
            <a:r>
              <a:rPr lang="en-US" altLang="zh-CN" sz="2000" baseline="-25000" dirty="0">
                <a:latin typeface="Arial" panose="020B0604020202020204" pitchFamily="34" charset="0"/>
              </a:rPr>
              <a:t>1</a:t>
            </a:r>
            <a:r>
              <a:rPr lang="en-US" altLang="zh-CN" sz="2000" dirty="0">
                <a:latin typeface="Arial" panose="020B0604020202020204" pitchFamily="34" charset="0"/>
              </a:rPr>
              <a:t>) – early</a:t>
            </a:r>
          </a:p>
          <a:p>
            <a:pPr eaLnBrk="1" hangingPunct="1">
              <a:spcBef>
                <a:spcPct val="20000"/>
              </a:spcBef>
              <a:buFontTx/>
              <a:buChar char="•"/>
              <a:defRPr/>
            </a:pPr>
            <a:r>
              <a:rPr lang="en-US" altLang="zh-CN" sz="2000" dirty="0">
                <a:solidFill>
                  <a:srgbClr val="CC0000"/>
                </a:solidFill>
                <a:latin typeface="Arial" panose="020B0604020202020204" pitchFamily="34" charset="0"/>
              </a:rPr>
              <a:t>Note on collectivity:</a:t>
            </a:r>
          </a:p>
          <a:p>
            <a:pPr eaLnBrk="1" hangingPunct="1">
              <a:spcBef>
                <a:spcPct val="20000"/>
              </a:spcBef>
              <a:buFont typeface="Times" charset="0"/>
              <a:buAutoNum type="arabicParenR"/>
              <a:defRPr/>
            </a:pPr>
            <a:r>
              <a:rPr lang="en-US" altLang="zh-CN" sz="2000" dirty="0">
                <a:solidFill>
                  <a:srgbClr val="CC0000"/>
                </a:solidFill>
                <a:latin typeface="Arial" panose="020B0604020202020204" pitchFamily="34" charset="0"/>
              </a:rPr>
              <a:t>Effect of collectivity is accumulative – final effect is the </a:t>
            </a:r>
          </a:p>
          <a:p>
            <a:pPr eaLnBrk="1" hangingPunct="1">
              <a:spcBef>
                <a:spcPct val="20000"/>
              </a:spcBef>
              <a:buFont typeface="Times" charset="0"/>
              <a:buNone/>
              <a:defRPr/>
            </a:pPr>
            <a:r>
              <a:rPr lang="en-US" altLang="zh-CN" sz="2000" dirty="0">
                <a:solidFill>
                  <a:srgbClr val="CC0000"/>
                </a:solidFill>
                <a:latin typeface="Arial" panose="020B0604020202020204" pitchFamily="34" charset="0"/>
              </a:rPr>
              <a:t>      sum of all processes. </a:t>
            </a:r>
          </a:p>
          <a:p>
            <a:pPr eaLnBrk="1" hangingPunct="1">
              <a:spcBef>
                <a:spcPct val="20000"/>
              </a:spcBef>
              <a:buFontTx/>
              <a:buChar char="•"/>
              <a:defRPr/>
            </a:pPr>
            <a:r>
              <a:rPr lang="en-US" altLang="zh-CN" sz="2000" dirty="0">
                <a:solidFill>
                  <a:srgbClr val="CC0000"/>
                </a:solidFill>
                <a:latin typeface="Arial" panose="020B0604020202020204" pitchFamily="34" charset="0"/>
              </a:rPr>
              <a:t>2) </a:t>
            </a:r>
            <a:r>
              <a:rPr lang="en-US" altLang="zh-CN" sz="2000" dirty="0" err="1">
                <a:solidFill>
                  <a:srgbClr val="CC0000"/>
                </a:solidFill>
                <a:latin typeface="Arial" panose="020B0604020202020204" pitchFamily="34" charset="0"/>
              </a:rPr>
              <a:t>Thermalization</a:t>
            </a:r>
            <a:r>
              <a:rPr lang="en-US" altLang="zh-CN" sz="2000" dirty="0">
                <a:solidFill>
                  <a:srgbClr val="CC0000"/>
                </a:solidFill>
                <a:latin typeface="Arial" panose="020B0604020202020204" pitchFamily="34" charset="0"/>
              </a:rPr>
              <a:t> is not needed to develop collectivity - pressure</a:t>
            </a:r>
          </a:p>
          <a:p>
            <a:pPr eaLnBrk="1" hangingPunct="1">
              <a:spcBef>
                <a:spcPct val="20000"/>
              </a:spcBef>
              <a:buFontTx/>
              <a:buChar char="•"/>
              <a:defRPr/>
            </a:pPr>
            <a:r>
              <a:rPr lang="en-US" altLang="zh-CN" sz="2000" dirty="0">
                <a:solidFill>
                  <a:srgbClr val="CC0000"/>
                </a:solidFill>
                <a:latin typeface="Arial" panose="020B0604020202020204" pitchFamily="34" charset="0"/>
              </a:rPr>
              <a:t>    gradient depends on </a:t>
            </a:r>
            <a:r>
              <a:rPr lang="en-US" altLang="zh-CN" sz="2000" b="1" i="1" dirty="0">
                <a:solidFill>
                  <a:schemeClr val="accent2"/>
                </a:solidFill>
                <a:latin typeface="Arial" panose="020B0604020202020204" pitchFamily="34" charset="0"/>
              </a:rPr>
              <a:t>density gradient </a:t>
            </a:r>
            <a:r>
              <a:rPr lang="en-US" altLang="zh-CN" sz="2000" dirty="0">
                <a:solidFill>
                  <a:srgbClr val="CC0000"/>
                </a:solidFill>
                <a:latin typeface="Arial" panose="020B0604020202020204" pitchFamily="34" charset="0"/>
              </a:rPr>
              <a:t>and </a:t>
            </a:r>
            <a:r>
              <a:rPr lang="en-US" altLang="zh-CN" sz="2000" b="1" i="1" dirty="0">
                <a:solidFill>
                  <a:schemeClr val="accent2"/>
                </a:solidFill>
                <a:latin typeface="Arial" panose="020B0604020202020204" pitchFamily="34" charset="0"/>
              </a:rPr>
              <a:t>interactions</a:t>
            </a:r>
            <a:r>
              <a:rPr lang="en-US" altLang="zh-CN" sz="2000" dirty="0">
                <a:solidFill>
                  <a:srgbClr val="CC0000"/>
                </a:solidFill>
                <a:latin typeface="Arial" panose="020B0604020202020204" pitchFamily="34" charset="0"/>
              </a:rPr>
              <a:t>.</a:t>
            </a:r>
          </a:p>
        </p:txBody>
      </p:sp>
      <p:graphicFrame>
        <p:nvGraphicFramePr>
          <p:cNvPr id="80902" name="Object 7" descr="Zig zag">
            <a:extLst>
              <a:ext uri="{FF2B5EF4-FFF2-40B4-BE49-F238E27FC236}">
                <a16:creationId xmlns:a16="http://schemas.microsoft.com/office/drawing/2014/main" id="{466330B3-982B-504B-8C93-723D7F2B49A2}"/>
              </a:ext>
            </a:extLst>
          </p:cNvPr>
          <p:cNvGraphicFramePr>
            <a:graphicFrameLocks noGrp="1" noChangeAspect="1"/>
          </p:cNvGraphicFramePr>
          <p:nvPr>
            <p:ph sz="half" idx="2"/>
          </p:nvPr>
        </p:nvGraphicFramePr>
        <p:xfrm>
          <a:off x="1106488" y="1055688"/>
          <a:ext cx="6931025" cy="1646237"/>
        </p:xfrm>
        <a:graphic>
          <a:graphicData uri="http://schemas.openxmlformats.org/presentationml/2006/ole">
            <mc:AlternateContent xmlns:mc="http://schemas.openxmlformats.org/markup-compatibility/2006">
              <mc:Choice xmlns:v="urn:schemas-microsoft-com:vml" Requires="v">
                <p:oleObj spid="_x0000_s80992" name="Formel" r:id="rId4" imgW="9944100" imgH="2362200" progId="Equation.3">
                  <p:embed/>
                </p:oleObj>
              </mc:Choice>
              <mc:Fallback>
                <p:oleObj name="Formel" r:id="rId4" imgW="9944100" imgH="2362200" progId="Equation.3">
                  <p:embed/>
                  <p:pic>
                    <p:nvPicPr>
                      <p:cNvPr id="0" name="Object 7" descr="Zig zag"/>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488" y="1055688"/>
                        <a:ext cx="6931025" cy="1646237"/>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0903" name="Line 5">
            <a:extLst>
              <a:ext uri="{FF2B5EF4-FFF2-40B4-BE49-F238E27FC236}">
                <a16:creationId xmlns:a16="http://schemas.microsoft.com/office/drawing/2014/main" id="{614B1D71-E9E9-DF40-BB5D-37A8319A6F96}"/>
              </a:ext>
            </a:extLst>
          </p:cNvPr>
          <p:cNvSpPr>
            <a:spLocks noChangeShapeType="1"/>
          </p:cNvSpPr>
          <p:nvPr/>
        </p:nvSpPr>
        <p:spPr bwMode="auto">
          <a:xfrm>
            <a:off x="762000" y="9144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0904" name="Line 4">
            <a:extLst>
              <a:ext uri="{FF2B5EF4-FFF2-40B4-BE49-F238E27FC236}">
                <a16:creationId xmlns:a16="http://schemas.microsoft.com/office/drawing/2014/main" id="{D667BC33-43B6-0845-80E8-84BBE0E76EE6}"/>
              </a:ext>
            </a:extLst>
          </p:cNvPr>
          <p:cNvSpPr>
            <a:spLocks noChangeShapeType="1"/>
          </p:cNvSpPr>
          <p:nvPr/>
        </p:nvSpPr>
        <p:spPr bwMode="auto">
          <a:xfrm>
            <a:off x="762000" y="65532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5">
            <a:extLst>
              <a:ext uri="{FF2B5EF4-FFF2-40B4-BE49-F238E27FC236}">
                <a16:creationId xmlns:a16="http://schemas.microsoft.com/office/drawing/2014/main" id="{681C1693-7B04-C846-B170-D58B3B9A38F7}"/>
              </a:ext>
            </a:extLst>
          </p:cNvPr>
          <p:cNvSpPr>
            <a:spLocks noChangeShapeType="1"/>
          </p:cNvSpPr>
          <p:nvPr/>
        </p:nvSpPr>
        <p:spPr bwMode="auto">
          <a:xfrm>
            <a:off x="533400" y="10668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1922" name="Line 4">
            <a:extLst>
              <a:ext uri="{FF2B5EF4-FFF2-40B4-BE49-F238E27FC236}">
                <a16:creationId xmlns:a16="http://schemas.microsoft.com/office/drawing/2014/main" id="{A1AA0180-75D8-4A46-84B4-49A5AF880349}"/>
              </a:ext>
            </a:extLst>
          </p:cNvPr>
          <p:cNvSpPr>
            <a:spLocks noChangeShapeType="1"/>
          </p:cNvSpPr>
          <p:nvPr/>
        </p:nvSpPr>
        <p:spPr bwMode="auto">
          <a:xfrm>
            <a:off x="381000" y="6096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81923" name="图片 2">
            <a:extLst>
              <a:ext uri="{FF2B5EF4-FFF2-40B4-BE49-F238E27FC236}">
                <a16:creationId xmlns:a16="http://schemas.microsoft.com/office/drawing/2014/main" id="{5BF73AA1-EAA4-264B-B344-9C93D8D370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219200"/>
            <a:ext cx="548005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descr="Light downward diagonal">
            <a:extLst>
              <a:ext uri="{FF2B5EF4-FFF2-40B4-BE49-F238E27FC236}">
                <a16:creationId xmlns:a16="http://schemas.microsoft.com/office/drawing/2014/main" id="{E31E8EFB-0BFC-AA4C-893C-C3580091B131}"/>
              </a:ext>
            </a:extLst>
          </p:cNvPr>
          <p:cNvSpPr txBox="1">
            <a:spLocks noChangeArrowheads="1"/>
          </p:cNvSpPr>
          <p:nvPr/>
        </p:nvSpPr>
        <p:spPr bwMode="auto">
          <a:xfrm>
            <a:off x="6860381" y="1697843"/>
            <a:ext cx="2192337" cy="3367076"/>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Tx/>
              <a:buChar char="•"/>
              <a:defRPr/>
            </a:pPr>
            <a:r>
              <a:rPr lang="en-US" altLang="zh-CN" sz="1400" dirty="0">
                <a:latin typeface="Arial" panose="020B0604020202020204" pitchFamily="34" charset="0"/>
              </a:rPr>
              <a:t>STAR</a:t>
            </a:r>
            <a:r>
              <a:rPr lang="en-US" altLang="zh-CN" sz="1400" dirty="0">
                <a:latin typeface="Arial" panose="020B0604020202020204" pitchFamily="34" charset="0"/>
                <a:sym typeface="Wingdings" panose="05000000000000000000"/>
              </a:rPr>
              <a:t>:NPA</a:t>
            </a:r>
            <a:r>
              <a:rPr lang="en-US" altLang="zh-CN" sz="1400" u="sng" dirty="0">
                <a:latin typeface="Arial" panose="020B0604020202020204" pitchFamily="34" charset="0"/>
                <a:sym typeface="Wingdings" panose="05000000000000000000"/>
              </a:rPr>
              <a:t>757</a:t>
            </a:r>
            <a:r>
              <a:rPr lang="en-US" altLang="zh-CN" sz="1400" dirty="0">
                <a:latin typeface="Arial" panose="020B0604020202020204" pitchFamily="34" charset="0"/>
                <a:sym typeface="Wingdings" panose="05000000000000000000"/>
              </a:rPr>
              <a:t>,102(05)</a:t>
            </a:r>
            <a:r>
              <a:rPr lang="zh-CN" altLang="en-US" sz="1400" dirty="0">
                <a:latin typeface="Arial" panose="020B0604020202020204" pitchFamily="34" charset="0"/>
                <a:sym typeface="Wingdings" panose="05000000000000000000"/>
              </a:rPr>
              <a:t> </a:t>
            </a:r>
            <a:r>
              <a:rPr lang="en-US" altLang="zh-CN" sz="1400" dirty="0">
                <a:latin typeface="Arial" panose="020B0604020202020204" pitchFamily="34" charset="0"/>
                <a:sym typeface="Wingdings" panose="05000000000000000000"/>
              </a:rPr>
              <a:t>,</a:t>
            </a:r>
            <a:endParaRPr lang="zh-CN" altLang="en-US" sz="1400" dirty="0">
              <a:latin typeface="Arial" panose="020B0604020202020204" pitchFamily="34" charset="0"/>
              <a:sym typeface="Wingdings" panose="05000000000000000000"/>
            </a:endParaRPr>
          </a:p>
          <a:p>
            <a:pPr eaLnBrk="1" hangingPunct="1">
              <a:spcBef>
                <a:spcPct val="20000"/>
              </a:spcBef>
              <a:buFontTx/>
              <a:buChar char="•"/>
              <a:defRPr/>
            </a:pPr>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Wang)</a:t>
            </a:r>
            <a:r>
              <a:rPr lang="zh-CN" altLang="en-US" sz="1400" dirty="0">
                <a:latin typeface="Arial" panose="020B0604020202020204" pitchFamily="34" charset="0"/>
              </a:rPr>
              <a:t> </a:t>
            </a:r>
            <a:r>
              <a:rPr lang="en-US" altLang="zh-CN" sz="1400" dirty="0">
                <a:solidFill>
                  <a:srgbClr val="FF0000"/>
                </a:solidFill>
              </a:rPr>
              <a:t>NPA</a:t>
            </a:r>
            <a:r>
              <a:rPr lang="en-US" altLang="zh-CN" sz="1400" u="sng" dirty="0">
                <a:solidFill>
                  <a:srgbClr val="FF0000"/>
                </a:solidFill>
              </a:rPr>
              <a:t>715</a:t>
            </a:r>
            <a:r>
              <a:rPr lang="en-US" altLang="zh-CN" sz="1400" dirty="0"/>
              <a:t>, 466c (03) ,</a:t>
            </a:r>
            <a:r>
              <a:rPr lang="zh-CN" altLang="en-US" sz="1400" dirty="0"/>
              <a:t> </a:t>
            </a:r>
          </a:p>
          <a:p>
            <a:pPr eaLnBrk="1" hangingPunct="1">
              <a:spcBef>
                <a:spcPct val="20000"/>
              </a:spcBef>
              <a:buFontTx/>
              <a:buChar char="•"/>
              <a:defRPr/>
            </a:pPr>
            <a:r>
              <a:rPr lang="en-US" altLang="zh-CN" sz="1400" dirty="0"/>
              <a:t>JPG</a:t>
            </a:r>
            <a:r>
              <a:rPr lang="en-US" altLang="zh-CN" sz="1400" u="sng" dirty="0"/>
              <a:t>30</a:t>
            </a:r>
            <a:r>
              <a:rPr lang="en-US" altLang="zh-CN" sz="1400" dirty="0"/>
              <a:t>, S693(04) .</a:t>
            </a:r>
            <a:r>
              <a:rPr lang="zh-CN" altLang="en-US" sz="1400" dirty="0"/>
              <a:t> </a:t>
            </a:r>
          </a:p>
          <a:p>
            <a:pPr eaLnBrk="1" hangingPunct="1">
              <a:spcBef>
                <a:spcPct val="20000"/>
              </a:spcBef>
              <a:buFontTx/>
              <a:buChar char="•"/>
              <a:defRPr/>
            </a:pPr>
            <a:r>
              <a:rPr lang="en-US" altLang="zh-CN" sz="1400" dirty="0"/>
              <a:t>PHENIX: PRC </a:t>
            </a:r>
            <a:r>
              <a:rPr lang="en-US" altLang="zh-CN" sz="1400" u="sng" dirty="0"/>
              <a:t>69</a:t>
            </a:r>
            <a:r>
              <a:rPr lang="en-US" altLang="zh-CN" sz="1400" dirty="0"/>
              <a:t> , 034909(04) .</a:t>
            </a:r>
            <a:r>
              <a:rPr lang="zh-CN" altLang="en-US" sz="1400" dirty="0"/>
              <a:t>   </a:t>
            </a:r>
            <a:endParaRPr lang="zh-CN" altLang="en-US" sz="1400" dirty="0">
              <a:latin typeface="Arial" panose="020B0604020202020204" pitchFamily="34" charset="0"/>
              <a:sym typeface="Wingdings" panose="05000000000000000000"/>
            </a:endParaRPr>
          </a:p>
          <a:p>
            <a:pPr eaLnBrk="1" hangingPunct="1">
              <a:spcBef>
                <a:spcPct val="20000"/>
              </a:spcBef>
              <a:buFontTx/>
              <a:buChar char="•"/>
              <a:defRPr/>
            </a:pPr>
            <a:r>
              <a:rPr lang="en-US" altLang="zh-CN" sz="1400" dirty="0">
                <a:latin typeface="Arial" panose="020B0604020202020204" pitchFamily="34" charset="0"/>
              </a:rPr>
              <a:t>(Huang,</a:t>
            </a:r>
            <a:r>
              <a:rPr lang="zh-CN" altLang="en-US" sz="1400" dirty="0">
                <a:latin typeface="Arial" panose="020B0604020202020204" pitchFamily="34" charset="0"/>
              </a:rPr>
              <a:t> </a:t>
            </a:r>
            <a:r>
              <a:rPr lang="en-US" altLang="zh-CN" sz="1400" dirty="0">
                <a:latin typeface="Arial" panose="020B0604020202020204" pitchFamily="34" charset="0"/>
              </a:rPr>
              <a:t>Long)</a:t>
            </a:r>
            <a:r>
              <a:rPr lang="zh-CN" altLang="en-US" sz="1400" dirty="0">
                <a:latin typeface="Arial" panose="020B0604020202020204" pitchFamily="34" charset="0"/>
              </a:rPr>
              <a:t>  </a:t>
            </a:r>
            <a:r>
              <a:rPr lang="en-US" altLang="zh-CN" sz="1400" i="1" dirty="0">
                <a:solidFill>
                  <a:srgbClr val="FF0000"/>
                </a:solidFill>
                <a:latin typeface="Arial" panose="020B0604020202020204" pitchFamily="34" charset="0"/>
              </a:rPr>
              <a:t>PRL </a:t>
            </a:r>
            <a:r>
              <a:rPr lang="en-US" altLang="zh-CN" sz="1400" b="1" i="1" u="sng" dirty="0">
                <a:solidFill>
                  <a:srgbClr val="FF0000"/>
                </a:solidFill>
                <a:latin typeface="Arial" panose="020B0604020202020204" pitchFamily="34" charset="0"/>
              </a:rPr>
              <a:t>89</a:t>
            </a:r>
            <a:r>
              <a:rPr lang="en-US" altLang="zh-CN" sz="1400" i="1" dirty="0">
                <a:solidFill>
                  <a:srgbClr val="FF0000"/>
                </a:solidFill>
                <a:latin typeface="Arial" panose="020B0604020202020204" pitchFamily="34" charset="0"/>
              </a:rPr>
              <a:t>, 092301(02); </a:t>
            </a:r>
            <a:endParaRPr lang="zh-CN" altLang="en-US" sz="1400" dirty="0">
              <a:latin typeface="Arial" panose="020B0604020202020204" pitchFamily="34" charset="0"/>
            </a:endParaRPr>
          </a:p>
          <a:p>
            <a:pPr eaLnBrk="1" hangingPunct="1">
              <a:spcBef>
                <a:spcPct val="20000"/>
              </a:spcBef>
              <a:buFontTx/>
              <a:buChar char="•"/>
              <a:defRPr/>
            </a:pPr>
            <a:r>
              <a:rPr lang="en-US" altLang="zh-CN" sz="1400" dirty="0">
                <a:latin typeface="Arial" panose="020B0604020202020204" pitchFamily="34" charset="0"/>
              </a:rPr>
              <a:t>F.</a:t>
            </a:r>
            <a:r>
              <a:rPr lang="zh-CN" altLang="en-US" sz="1400" dirty="0">
                <a:latin typeface="Arial" panose="020B0604020202020204" pitchFamily="34" charset="0"/>
              </a:rPr>
              <a:t> </a:t>
            </a:r>
            <a:r>
              <a:rPr lang="en-US" altLang="zh-CN" sz="1400" dirty="0">
                <a:latin typeface="Arial" panose="020B0604020202020204" pitchFamily="34" charset="0"/>
              </a:rPr>
              <a:t>Wang)</a:t>
            </a:r>
            <a:r>
              <a:rPr lang="zh-CN" altLang="en-US" sz="1400" dirty="0">
                <a:latin typeface="Arial" panose="020B0604020202020204" pitchFamily="34" charset="0"/>
              </a:rPr>
              <a:t> </a:t>
            </a:r>
            <a:r>
              <a:rPr lang="en-US" altLang="zh-CN" sz="1400" i="1" dirty="0">
                <a:solidFill>
                  <a:srgbClr val="FF0000"/>
                </a:solidFill>
                <a:latin typeface="Arial" panose="020B0604020202020204" pitchFamily="34" charset="0"/>
              </a:rPr>
              <a:t>PLB</a:t>
            </a:r>
            <a:r>
              <a:rPr lang="zh-CN" altLang="en-US" sz="1400" i="1" dirty="0">
                <a:solidFill>
                  <a:srgbClr val="FF0000"/>
                </a:solidFill>
                <a:latin typeface="Arial" panose="020B0604020202020204" pitchFamily="34" charset="0"/>
              </a:rPr>
              <a:t> </a:t>
            </a:r>
            <a:r>
              <a:rPr lang="en-US" altLang="zh-CN" sz="1400" b="1" i="1" u="sng" dirty="0">
                <a:solidFill>
                  <a:srgbClr val="FF0000"/>
                </a:solidFill>
                <a:latin typeface="Arial" panose="020B0604020202020204" pitchFamily="34" charset="0"/>
              </a:rPr>
              <a:t>595</a:t>
            </a:r>
            <a:r>
              <a:rPr lang="en-US" altLang="zh-CN" sz="1400" i="1" dirty="0">
                <a:solidFill>
                  <a:srgbClr val="FF0000"/>
                </a:solidFill>
                <a:latin typeface="Arial" panose="020B0604020202020204" pitchFamily="34" charset="0"/>
              </a:rPr>
              <a:t>, 143(04).</a:t>
            </a:r>
            <a:endParaRPr lang="zh-CN" altLang="en-US" sz="1400" i="1" dirty="0">
              <a:solidFill>
                <a:srgbClr val="FF0000"/>
              </a:solidFill>
              <a:latin typeface="Arial" panose="020B0604020202020204" pitchFamily="34" charset="0"/>
            </a:endParaRPr>
          </a:p>
          <a:p>
            <a:pPr eaLnBrk="1" hangingPunct="1">
              <a:spcBef>
                <a:spcPct val="20000"/>
              </a:spcBef>
              <a:buFontTx/>
              <a:buChar char="•"/>
              <a:defRPr/>
            </a:pPr>
            <a:r>
              <a:rPr lang="zh-CN" altLang="en-US" sz="1400" i="1" dirty="0">
                <a:solidFill>
                  <a:srgbClr val="FF0000"/>
                </a:solidFill>
                <a:latin typeface="Arial" panose="020B0604020202020204" pitchFamily="34" charset="0"/>
              </a:rPr>
              <a:t> </a:t>
            </a:r>
            <a:r>
              <a:rPr lang="en-US" altLang="zh-CN" sz="1400" dirty="0">
                <a:latin typeface="Arial" panose="020B0604020202020204" pitchFamily="34" charset="0"/>
              </a:rPr>
              <a:t>(Nu)</a:t>
            </a:r>
            <a:r>
              <a:rPr lang="zh-CN" altLang="en-US" sz="1400" dirty="0">
                <a:latin typeface="Arial" panose="020B0604020202020204" pitchFamily="34" charset="0"/>
              </a:rPr>
              <a:t> </a:t>
            </a:r>
            <a:r>
              <a:rPr lang="en-US" altLang="zh-CN" sz="1400" i="1" dirty="0">
                <a:solidFill>
                  <a:srgbClr val="FF0000"/>
                </a:solidFill>
                <a:latin typeface="Arial" panose="020B0604020202020204" pitchFamily="34" charset="0"/>
              </a:rPr>
              <a:t>PRC</a:t>
            </a:r>
            <a:r>
              <a:rPr lang="zh-CN" altLang="en-US" sz="1400" i="1" dirty="0">
                <a:solidFill>
                  <a:srgbClr val="FF0000"/>
                </a:solidFill>
                <a:latin typeface="Arial" panose="020B0604020202020204" pitchFamily="34" charset="0"/>
              </a:rPr>
              <a:t> </a:t>
            </a:r>
            <a:r>
              <a:rPr lang="en-US" altLang="zh-CN" sz="1400" i="1" u="sng" dirty="0">
                <a:solidFill>
                  <a:srgbClr val="FF0000"/>
                </a:solidFill>
                <a:latin typeface="Arial" panose="020B0604020202020204" pitchFamily="34" charset="0"/>
              </a:rPr>
              <a:t>70</a:t>
            </a:r>
            <a:r>
              <a:rPr lang="en-US" altLang="zh-CN" sz="1400" i="1" dirty="0">
                <a:solidFill>
                  <a:srgbClr val="FF0000"/>
                </a:solidFill>
                <a:latin typeface="Arial" panose="020B0604020202020204" pitchFamily="34" charset="0"/>
              </a:rPr>
              <a:t>,041901(04)</a:t>
            </a:r>
            <a:r>
              <a:rPr lang="en-US" altLang="zh-CN" sz="1400" dirty="0">
                <a:latin typeface="Arial" panose="020B0604020202020204" pitchFamily="34" charset="0"/>
              </a:rPr>
              <a:t>,</a:t>
            </a:r>
            <a:r>
              <a:rPr lang="zh-CN" altLang="en-US" sz="1400" dirty="0">
                <a:latin typeface="Arial" panose="020B0604020202020204" pitchFamily="34" charset="0"/>
              </a:rPr>
              <a:t> </a:t>
            </a:r>
            <a:endParaRPr lang="en-US" altLang="zh-CN" sz="1400" i="1" dirty="0">
              <a:solidFill>
                <a:srgbClr val="FF0000"/>
              </a:solidFill>
              <a:latin typeface="Arial" panose="020B0604020202020204" pitchFamily="34" charset="0"/>
            </a:endParaRPr>
          </a:p>
        </p:txBody>
      </p:sp>
      <p:sp>
        <p:nvSpPr>
          <p:cNvPr id="81925" name="Rectangle 2">
            <a:extLst>
              <a:ext uri="{FF2B5EF4-FFF2-40B4-BE49-F238E27FC236}">
                <a16:creationId xmlns:a16="http://schemas.microsoft.com/office/drawing/2014/main" id="{D013DAA0-57CD-594A-B3C6-9268D5730E37}"/>
              </a:ext>
            </a:extLst>
          </p:cNvPr>
          <p:cNvSpPr>
            <a:spLocks noGrp="1" noChangeArrowheads="1"/>
          </p:cNvSpPr>
          <p:nvPr>
            <p:ph type="title"/>
          </p:nvPr>
        </p:nvSpPr>
        <p:spPr>
          <a:xfrm>
            <a:off x="1600200" y="152400"/>
            <a:ext cx="6705600" cy="792163"/>
          </a:xfrm>
        </p:spPr>
        <p:txBody>
          <a:bodyPr/>
          <a:lstStyle/>
          <a:p>
            <a:pPr eaLnBrk="1" hangingPunct="1"/>
            <a:r>
              <a:rPr lang="en-US" altLang="zh-CN" sz="3200">
                <a:solidFill>
                  <a:srgbClr val="0070C0"/>
                </a:solidFill>
              </a:rPr>
              <a:t>Hadron Spectra From RHIC</a:t>
            </a:r>
            <a:endParaRPr lang="en-US" altLang="zh-CN"/>
          </a:p>
        </p:txBody>
      </p:sp>
      <p:graphicFrame>
        <p:nvGraphicFramePr>
          <p:cNvPr id="81926" name="Object 11">
            <a:extLst>
              <a:ext uri="{FF2B5EF4-FFF2-40B4-BE49-F238E27FC236}">
                <a16:creationId xmlns:a16="http://schemas.microsoft.com/office/drawing/2014/main" id="{92ADB736-A573-964A-8839-8D778D2654EB}"/>
              </a:ext>
            </a:extLst>
          </p:cNvPr>
          <p:cNvGraphicFramePr>
            <a:graphicFrameLocks noChangeAspect="1"/>
          </p:cNvGraphicFramePr>
          <p:nvPr/>
        </p:nvGraphicFramePr>
        <p:xfrm>
          <a:off x="914400" y="4921250"/>
          <a:ext cx="1106488" cy="287338"/>
        </p:xfrm>
        <a:graphic>
          <a:graphicData uri="http://schemas.openxmlformats.org/presentationml/2006/ole">
            <mc:AlternateContent xmlns:mc="http://schemas.openxmlformats.org/markup-compatibility/2006">
              <mc:Choice xmlns:v="urn:schemas-microsoft-com:vml" Requires="v">
                <p:oleObj spid="_x0000_s82020" name="Formel" r:id="rId5" imgW="8801100" imgH="2286000" progId="Equation.3">
                  <p:embed/>
                </p:oleObj>
              </mc:Choice>
              <mc:Fallback>
                <p:oleObj name="Formel" r:id="rId5" imgW="8801100" imgH="22860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921250"/>
                        <a:ext cx="1106488" cy="287338"/>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descr="Dashed vertical">
            <a:extLst>
              <a:ext uri="{FF2B5EF4-FFF2-40B4-BE49-F238E27FC236}">
                <a16:creationId xmlns:a16="http://schemas.microsoft.com/office/drawing/2014/main" id="{A09144FD-8EF0-4048-9CD6-FD65AB2237BA}"/>
              </a:ext>
            </a:extLst>
          </p:cNvPr>
          <p:cNvSpPr>
            <a:spLocks noChangeArrowheads="1"/>
          </p:cNvSpPr>
          <p:nvPr/>
        </p:nvSpPr>
        <p:spPr bwMode="auto">
          <a:xfrm>
            <a:off x="5867400" y="1219200"/>
            <a:ext cx="808038" cy="3606800"/>
          </a:xfrm>
          <a:prstGeom prst="rect">
            <a:avLst/>
          </a:prstGeom>
          <a:pattFill prst="dashVert">
            <a:fgClr>
              <a:schemeClr val="accent1"/>
            </a:fgClr>
            <a:bgClr>
              <a:schemeClr val="bg1"/>
            </a:bgClr>
          </a:pattFill>
          <a:ln w="9525">
            <a:solidFill>
              <a:srgbClr val="CC0000"/>
            </a:solidFill>
            <a:miter lim="800000"/>
          </a:ln>
          <a:effectLst/>
        </p:spPr>
        <p:txBody>
          <a:bodyPr wrap="none" anchor="ctr"/>
          <a:lstStyle/>
          <a:p>
            <a:pPr eaLnBrk="1" hangingPunct="1">
              <a:spcBef>
                <a:spcPct val="20000"/>
              </a:spcBef>
              <a:buFontTx/>
              <a:buChar char="•"/>
              <a:defRPr/>
            </a:pPr>
            <a:endParaRPr lang="zh-CN" altLang="en-US"/>
          </a:p>
        </p:txBody>
      </p:sp>
      <p:sp>
        <p:nvSpPr>
          <p:cNvPr id="14" name="AutoShape 5">
            <a:extLst>
              <a:ext uri="{FF2B5EF4-FFF2-40B4-BE49-F238E27FC236}">
                <a16:creationId xmlns:a16="http://schemas.microsoft.com/office/drawing/2014/main" id="{F3BF94A2-8FD9-9340-B8A8-845DAFDF4C91}"/>
              </a:ext>
            </a:extLst>
          </p:cNvPr>
          <p:cNvSpPr>
            <a:spLocks noChangeArrowheads="1"/>
          </p:cNvSpPr>
          <p:nvPr/>
        </p:nvSpPr>
        <p:spPr bwMode="auto">
          <a:xfrm rot="16193956">
            <a:off x="4504531" y="2978944"/>
            <a:ext cx="2973388" cy="88900"/>
          </a:xfrm>
          <a:custGeom>
            <a:avLst/>
            <a:gdLst>
              <a:gd name="G0" fmla="+- 18508 0 0"/>
              <a:gd name="G1" fmla="+- 4963 0 0"/>
              <a:gd name="G2" fmla="+- 21600 0 4963"/>
              <a:gd name="G3" fmla="+- 10800 0 4963"/>
              <a:gd name="G4" fmla="+- 21600 0 18508"/>
              <a:gd name="G5" fmla="*/ G4 G3 10800"/>
              <a:gd name="G6" fmla="+- 21600 0 G5"/>
              <a:gd name="T0" fmla="*/ 18508 w 21600"/>
              <a:gd name="T1" fmla="*/ 0 h 21600"/>
              <a:gd name="T2" fmla="*/ 0 w 21600"/>
              <a:gd name="T3" fmla="*/ 10800 h 21600"/>
              <a:gd name="T4" fmla="*/ 18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8508" y="0"/>
                </a:moveTo>
                <a:lnTo>
                  <a:pt x="18508" y="4963"/>
                </a:lnTo>
                <a:lnTo>
                  <a:pt x="3375" y="4963"/>
                </a:lnTo>
                <a:lnTo>
                  <a:pt x="3375" y="16637"/>
                </a:lnTo>
                <a:lnTo>
                  <a:pt x="18508" y="16637"/>
                </a:lnTo>
                <a:lnTo>
                  <a:pt x="18508" y="21600"/>
                </a:lnTo>
                <a:lnTo>
                  <a:pt x="21600" y="10800"/>
                </a:lnTo>
                <a:close/>
              </a:path>
              <a:path w="21600" h="21600">
                <a:moveTo>
                  <a:pt x="1350" y="4963"/>
                </a:moveTo>
                <a:lnTo>
                  <a:pt x="1350" y="16637"/>
                </a:lnTo>
                <a:lnTo>
                  <a:pt x="2700" y="16637"/>
                </a:lnTo>
                <a:lnTo>
                  <a:pt x="2700" y="4963"/>
                </a:lnTo>
                <a:close/>
              </a:path>
              <a:path w="21600" h="21600">
                <a:moveTo>
                  <a:pt x="0" y="4963"/>
                </a:moveTo>
                <a:lnTo>
                  <a:pt x="0" y="16637"/>
                </a:lnTo>
                <a:lnTo>
                  <a:pt x="675" y="16637"/>
                </a:lnTo>
                <a:lnTo>
                  <a:pt x="675" y="4963"/>
                </a:lnTo>
                <a:close/>
              </a:path>
            </a:pathLst>
          </a:custGeom>
          <a:gradFill rotWithShape="0">
            <a:gsLst>
              <a:gs pos="0">
                <a:srgbClr val="FFFF66"/>
              </a:gs>
              <a:gs pos="100000">
                <a:srgbClr val="CC0000"/>
              </a:gs>
            </a:gsLst>
            <a:lin ang="5400000" scaled="1"/>
          </a:gradFill>
          <a:ln w="9525">
            <a:solidFill>
              <a:srgbClr val="CC0000"/>
            </a:solidFill>
            <a:miter lim="800000"/>
          </a:ln>
          <a:effectLst/>
        </p:spPr>
        <p:txBody>
          <a:bodyPr wrap="none" anchor="ctr"/>
          <a:lstStyle/>
          <a:p>
            <a:pPr eaLnBrk="1" hangingPunct="1">
              <a:spcBef>
                <a:spcPct val="20000"/>
              </a:spcBef>
              <a:buFontTx/>
              <a:buChar char="•"/>
              <a:defRPr/>
            </a:pPr>
            <a:endParaRPr lang="zh-CN" altLang="en-US"/>
          </a:p>
        </p:txBody>
      </p:sp>
      <p:sp>
        <p:nvSpPr>
          <p:cNvPr id="16" name="Rectangle 7">
            <a:extLst>
              <a:ext uri="{FF2B5EF4-FFF2-40B4-BE49-F238E27FC236}">
                <a16:creationId xmlns:a16="http://schemas.microsoft.com/office/drawing/2014/main" id="{45F5925C-ED6B-6243-AF5D-709CCA584689}"/>
              </a:ext>
            </a:extLst>
          </p:cNvPr>
          <p:cNvSpPr>
            <a:spLocks noChangeArrowheads="1"/>
          </p:cNvSpPr>
          <p:nvPr/>
        </p:nvSpPr>
        <p:spPr bwMode="auto">
          <a:xfrm>
            <a:off x="6127750" y="1493838"/>
            <a:ext cx="577850" cy="3232150"/>
          </a:xfrm>
          <a:prstGeom prst="rect">
            <a:avLst/>
          </a:prstGeom>
          <a:noFill/>
          <a:ln>
            <a:noFill/>
          </a:ln>
          <a:effectLst/>
        </p:spPr>
        <p:txBody>
          <a:bodyPr wrap="none">
            <a:spAutoFit/>
          </a:bodyPr>
          <a:lstStyle/>
          <a:p>
            <a:pPr eaLnBrk="1" hangingPunct="1">
              <a:spcBef>
                <a:spcPct val="20000"/>
              </a:spcBef>
              <a:buFontTx/>
              <a:buChar char="•"/>
              <a:defRPr/>
            </a:pPr>
            <a:r>
              <a:rPr lang="en-US" altLang="zh-CN" sz="1200" dirty="0"/>
              <a:t>5%</a:t>
            </a:r>
          </a:p>
          <a:p>
            <a:pPr eaLnBrk="1" hangingPunct="1">
              <a:spcBef>
                <a:spcPct val="20000"/>
              </a:spcBef>
              <a:buFontTx/>
              <a:buChar char="•"/>
              <a:defRPr/>
            </a:pPr>
            <a:endParaRPr lang="zh-CN" altLang="en-US" sz="1200" dirty="0"/>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10-20%</a:t>
            </a:r>
          </a:p>
          <a:p>
            <a:pPr eaLnBrk="1" hangingPunct="1">
              <a:spcBef>
                <a:spcPct val="20000"/>
              </a:spcBef>
              <a:buFontTx/>
              <a:buChar char="•"/>
              <a:defRPr/>
            </a:pPr>
            <a:endParaRPr lang="zh-CN" altLang="en-US" sz="1200" dirty="0"/>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20-40%</a:t>
            </a:r>
          </a:p>
          <a:p>
            <a:pPr eaLnBrk="1" hangingPunct="1">
              <a:spcBef>
                <a:spcPct val="20000"/>
              </a:spcBef>
              <a:buFontTx/>
              <a:buChar char="•"/>
              <a:defRPr/>
            </a:pPr>
            <a:endParaRPr lang="zh-CN" altLang="en-US" sz="1200" dirty="0"/>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40-60%</a:t>
            </a:r>
          </a:p>
          <a:p>
            <a:pPr eaLnBrk="1" hangingPunct="1">
              <a:spcBef>
                <a:spcPct val="20000"/>
              </a:spcBef>
              <a:buFontTx/>
              <a:buChar char="•"/>
              <a:defRPr/>
            </a:pPr>
            <a:endParaRPr lang="zh-CN" altLang="en-US" sz="1200" dirty="0"/>
          </a:p>
          <a:p>
            <a:pPr eaLnBrk="1" hangingPunct="1">
              <a:spcBef>
                <a:spcPct val="20000"/>
              </a:spcBef>
              <a:buFontTx/>
              <a:buChar char="•"/>
              <a:defRPr/>
            </a:pPr>
            <a:endParaRPr lang="zh-CN" altLang="en-US" sz="1200" dirty="0"/>
          </a:p>
          <a:p>
            <a:pPr eaLnBrk="1" hangingPunct="1">
              <a:spcBef>
                <a:spcPct val="20000"/>
              </a:spcBef>
              <a:buFontTx/>
              <a:buChar char="•"/>
              <a:defRPr/>
            </a:pPr>
            <a:endParaRPr lang="en-US" altLang="zh-CN" sz="1200" dirty="0"/>
          </a:p>
          <a:p>
            <a:pPr eaLnBrk="1" hangingPunct="1">
              <a:spcBef>
                <a:spcPct val="20000"/>
              </a:spcBef>
              <a:buFontTx/>
              <a:buChar char="•"/>
              <a:defRPr/>
            </a:pPr>
            <a:r>
              <a:rPr lang="en-US" altLang="zh-CN" sz="1200" dirty="0"/>
              <a:t>60-80%</a:t>
            </a:r>
          </a:p>
        </p:txBody>
      </p:sp>
      <p:sp>
        <p:nvSpPr>
          <p:cNvPr id="21" name="Text Box 3" descr="Light downward diagonal">
            <a:extLst>
              <a:ext uri="{FF2B5EF4-FFF2-40B4-BE49-F238E27FC236}">
                <a16:creationId xmlns:a16="http://schemas.microsoft.com/office/drawing/2014/main" id="{CF4EB56E-3210-974E-8FD7-C90BEB1F322B}"/>
              </a:ext>
            </a:extLst>
          </p:cNvPr>
          <p:cNvSpPr txBox="1">
            <a:spLocks noChangeArrowheads="1"/>
          </p:cNvSpPr>
          <p:nvPr/>
        </p:nvSpPr>
        <p:spPr bwMode="auto">
          <a:xfrm>
            <a:off x="762000" y="5279229"/>
            <a:ext cx="7848600" cy="769937"/>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a:spcBef>
                <a:spcPct val="20000"/>
              </a:spcBef>
              <a:buFontTx/>
              <a:buChar char="•"/>
              <a:defRPr/>
            </a:pPr>
            <a:r>
              <a:rPr lang="en-US" altLang="zh-CN" sz="2200" dirty="0"/>
              <a:t>Hadron spectra reflect the properties of the bulk of the matter at kinetic</a:t>
            </a:r>
            <a:r>
              <a:rPr lang="zh-CN" altLang="en-US" sz="2200" dirty="0"/>
              <a:t> </a:t>
            </a:r>
            <a:r>
              <a:rPr lang="en-US" altLang="zh-CN" sz="2200" dirty="0" err="1"/>
              <a:t>freezeout</a:t>
            </a:r>
            <a:endParaRPr lang="zh-CN" altLang="en-US" sz="2200" dirty="0"/>
          </a:p>
        </p:txBody>
      </p:sp>
      <p:sp>
        <p:nvSpPr>
          <p:cNvPr id="81931" name="矩形 1">
            <a:extLst>
              <a:ext uri="{FF2B5EF4-FFF2-40B4-BE49-F238E27FC236}">
                <a16:creationId xmlns:a16="http://schemas.microsoft.com/office/drawing/2014/main" id="{6CC8925D-4215-C649-B710-5009D11B091F}"/>
              </a:ext>
            </a:extLst>
          </p:cNvPr>
          <p:cNvSpPr>
            <a:spLocks noChangeArrowheads="1"/>
          </p:cNvSpPr>
          <p:nvPr/>
        </p:nvSpPr>
        <p:spPr bwMode="auto">
          <a:xfrm>
            <a:off x="6808788" y="1205223"/>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dirty="0"/>
              <a:t>mid-rapidity, </a:t>
            </a:r>
            <a:r>
              <a:rPr kumimoji="0" lang="en-US" altLang="zh-CN" sz="1200" dirty="0" err="1"/>
              <a:t>p+p</a:t>
            </a:r>
            <a:r>
              <a:rPr kumimoji="0" lang="en-US" altLang="zh-CN" sz="1200" dirty="0"/>
              <a:t> and </a:t>
            </a:r>
            <a:r>
              <a:rPr kumimoji="0" lang="en-US" altLang="zh-CN" sz="1200" dirty="0" err="1"/>
              <a:t>Au+Au</a:t>
            </a:r>
            <a:r>
              <a:rPr kumimoji="0" lang="en-US" altLang="zh-CN" sz="1200" dirty="0"/>
              <a:t> collisions at 200 GeV</a:t>
            </a:r>
            <a:endParaRPr kumimoji="0" lang="zh-CN" altLang="en-US" sz="1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6F82215F-E84C-B44D-BE67-1137F0F138E3}"/>
              </a:ext>
            </a:extLst>
          </p:cNvPr>
          <p:cNvSpPr>
            <a:spLocks noGrp="1" noChangeArrowheads="1"/>
          </p:cNvSpPr>
          <p:nvPr>
            <p:ph type="ctrTitle"/>
          </p:nvPr>
        </p:nvSpPr>
        <p:spPr>
          <a:xfrm>
            <a:off x="990600" y="-228600"/>
            <a:ext cx="7772400" cy="1143000"/>
          </a:xfrm>
        </p:spPr>
        <p:txBody>
          <a:bodyPr anchor="ctr"/>
          <a:lstStyle/>
          <a:p>
            <a:r>
              <a:rPr lang="en-US" altLang="zh-CN" sz="3600"/>
              <a:t>Yields Ratio Results</a:t>
            </a:r>
          </a:p>
        </p:txBody>
      </p:sp>
      <p:pic>
        <p:nvPicPr>
          <p:cNvPr id="363523" name="Picture 3">
            <a:extLst>
              <a:ext uri="{FF2B5EF4-FFF2-40B4-BE49-F238E27FC236}">
                <a16:creationId xmlns:a16="http://schemas.microsoft.com/office/drawing/2014/main" id="{3A3EDD11-12DE-4148-B63E-31A5F80B4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9" t="3410" r="1279" b="6216"/>
          <a:stretch>
            <a:fillRect/>
          </a:stretch>
        </p:blipFill>
        <p:spPr bwMode="auto">
          <a:xfrm>
            <a:off x="228600" y="762000"/>
            <a:ext cx="5791200" cy="3986213"/>
          </a:xfrm>
          <a:prstGeom prst="rect">
            <a:avLst/>
          </a:prstGeom>
          <a:noFill/>
          <a:extLst>
            <a:ext uri="{909E8E84-426E-40DD-AFC4-6F175D3DCCD1}">
              <a14:hiddenFill xmlns:a14="http://schemas.microsoft.com/office/drawing/2010/main">
                <a:solidFill>
                  <a:srgbClr val="FFFFFF"/>
                </a:solidFill>
              </a14:hiddenFill>
            </a:ext>
          </a:extLst>
        </p:spPr>
      </p:pic>
      <p:sp>
        <p:nvSpPr>
          <p:cNvPr id="363524" name="Rectangle 4">
            <a:extLst>
              <a:ext uri="{FF2B5EF4-FFF2-40B4-BE49-F238E27FC236}">
                <a16:creationId xmlns:a16="http://schemas.microsoft.com/office/drawing/2014/main" id="{30E67750-0880-CD46-B971-577A0B0E9ABA}"/>
              </a:ext>
            </a:extLst>
          </p:cNvPr>
          <p:cNvSpPr>
            <a:spLocks noChangeArrowheads="1"/>
          </p:cNvSpPr>
          <p:nvPr/>
        </p:nvSpPr>
        <p:spPr bwMode="auto">
          <a:xfrm>
            <a:off x="914400" y="4800600"/>
            <a:ext cx="7467600" cy="1533525"/>
          </a:xfrm>
          <a:prstGeom prst="rect">
            <a:avLst/>
          </a:prstGeom>
          <a:noFill/>
          <a:ln w="9525">
            <a:solidFill>
              <a:srgbClr val="791118"/>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buFontTx/>
              <a:buChar char="-"/>
            </a:pPr>
            <a:r>
              <a:rPr lang="en-US" altLang="zh-CN" sz="2000"/>
              <a:t> In central collisions, thermal model fit well with </a:t>
            </a:r>
            <a:r>
              <a:rPr lang="en-US" altLang="zh-CN" sz="2000">
                <a:sym typeface="Symbol" pitchFamily="2" charset="2"/>
              </a:rPr>
              <a:t></a:t>
            </a:r>
            <a:r>
              <a:rPr lang="en-US" altLang="zh-CN" sz="2000" baseline="-25000">
                <a:sym typeface="Symbol" pitchFamily="2" charset="2"/>
              </a:rPr>
              <a:t>S </a:t>
            </a:r>
            <a:r>
              <a:rPr lang="en-US" altLang="zh-CN" sz="2000"/>
              <a:t>= 1. </a:t>
            </a:r>
          </a:p>
          <a:p>
            <a:r>
              <a:rPr lang="en-US" altLang="zh-CN" sz="2000" b="1">
                <a:solidFill>
                  <a:srgbClr val="791118"/>
                </a:solidFill>
              </a:rPr>
              <a:t>    </a:t>
            </a:r>
            <a:r>
              <a:rPr lang="en-US" altLang="zh-CN" sz="2000" b="1">
                <a:solidFill>
                  <a:srgbClr val="791118"/>
                </a:solidFill>
                <a:sym typeface="Zapf Dingbats" pitchFamily="1" charset="2"/>
              </a:rPr>
              <a:t> </a:t>
            </a:r>
            <a:r>
              <a:rPr lang="en-US" altLang="zh-CN" sz="2000" b="1">
                <a:solidFill>
                  <a:srgbClr val="791118"/>
                </a:solidFill>
              </a:rPr>
              <a:t>The system is thermalized at RHIC.</a:t>
            </a:r>
          </a:p>
          <a:p>
            <a:pPr>
              <a:buFontTx/>
              <a:buChar char="-"/>
            </a:pPr>
            <a:r>
              <a:rPr lang="en-US" altLang="zh-CN" sz="2000"/>
              <a:t> Short-lived resonances show deviations. </a:t>
            </a:r>
          </a:p>
          <a:p>
            <a:r>
              <a:rPr lang="en-US" altLang="zh-CN" sz="2000" b="1">
                <a:solidFill>
                  <a:srgbClr val="791118"/>
                </a:solidFill>
              </a:rPr>
              <a:t>    </a:t>
            </a:r>
            <a:r>
              <a:rPr lang="en-US" altLang="zh-CN" sz="2000" b="1">
                <a:solidFill>
                  <a:srgbClr val="791118"/>
                </a:solidFill>
                <a:sym typeface="Zapf Dingbats" pitchFamily="1" charset="2"/>
              </a:rPr>
              <a:t> </a:t>
            </a:r>
            <a:r>
              <a:rPr lang="en-US" altLang="zh-CN" sz="2000" b="1">
                <a:solidFill>
                  <a:srgbClr val="791118"/>
                </a:solidFill>
              </a:rPr>
              <a:t>There is life after chemical freeze-out.</a:t>
            </a:r>
            <a:endParaRPr lang="en-US" altLang="zh-CN" sz="1400"/>
          </a:p>
          <a:p>
            <a:r>
              <a:rPr lang="en-US" altLang="zh-CN" sz="1400"/>
              <a:t>                        RHIC white papers -  2005, Nucl. Phys. </a:t>
            </a:r>
            <a:r>
              <a:rPr lang="en-US" altLang="zh-CN" sz="1400" i="1" u="sng"/>
              <a:t>A757</a:t>
            </a:r>
            <a:r>
              <a:rPr lang="en-US" altLang="zh-CN" sz="1400"/>
              <a:t>, STAR: p102; PHENIX: p184.</a:t>
            </a:r>
          </a:p>
        </p:txBody>
      </p:sp>
      <p:sp>
        <p:nvSpPr>
          <p:cNvPr id="363525" name="Text Box 5">
            <a:extLst>
              <a:ext uri="{FF2B5EF4-FFF2-40B4-BE49-F238E27FC236}">
                <a16:creationId xmlns:a16="http://schemas.microsoft.com/office/drawing/2014/main" id="{F1B2E062-8E2B-7348-819E-7277C6E94B80}"/>
              </a:ext>
            </a:extLst>
          </p:cNvPr>
          <p:cNvSpPr txBox="1">
            <a:spLocks noChangeArrowheads="1"/>
          </p:cNvSpPr>
          <p:nvPr/>
        </p:nvSpPr>
        <p:spPr bwMode="auto">
          <a:xfrm>
            <a:off x="6019800" y="838200"/>
            <a:ext cx="2895600" cy="3781425"/>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Times" pitchFamily="2" charset="0"/>
              <a:buNone/>
            </a:pPr>
            <a:r>
              <a:rPr lang="en-US" altLang="zh-CN" sz="1400">
                <a:ea typeface="SimSun" panose="02010600030101010101" pitchFamily="2" charset="-122"/>
              </a:rPr>
              <a:t>1) Chemical fits well for all </a:t>
            </a:r>
          </a:p>
          <a:p>
            <a:pPr eaLnBrk="1" hangingPunct="1">
              <a:buFont typeface="Times" pitchFamily="2" charset="0"/>
              <a:buNone/>
            </a:pPr>
            <a:r>
              <a:rPr lang="en-US" altLang="zh-CN" sz="1400">
                <a:ea typeface="SimSun" panose="02010600030101010101" pitchFamily="2" charset="-122"/>
              </a:rPr>
              <a:t>    hadron ratios at RHIC:</a:t>
            </a:r>
          </a:p>
          <a:p>
            <a:pPr eaLnBrk="1" hangingPunct="1"/>
            <a:r>
              <a:rPr lang="en-US" altLang="zh-CN" sz="1400" b="1">
                <a:solidFill>
                  <a:srgbClr val="CC0000"/>
                </a:solidFill>
                <a:ea typeface="SimSun" panose="02010600030101010101" pitchFamily="2" charset="-122"/>
              </a:rPr>
              <a:t>     T</a:t>
            </a:r>
            <a:r>
              <a:rPr lang="en-US" altLang="zh-CN" sz="1400" b="1" baseline="-25000">
                <a:solidFill>
                  <a:srgbClr val="CC0000"/>
                </a:solidFill>
                <a:ea typeface="SimSun" panose="02010600030101010101" pitchFamily="2" charset="-122"/>
              </a:rPr>
              <a:t>ch</a:t>
            </a:r>
            <a:r>
              <a:rPr lang="en-US" altLang="zh-CN" sz="1400" b="1">
                <a:solidFill>
                  <a:srgbClr val="CC0000"/>
                </a:solidFill>
                <a:ea typeface="SimSun" panose="02010600030101010101" pitchFamily="2" charset="-122"/>
              </a:rPr>
              <a:t> = 160 ± 10 MeV</a:t>
            </a:r>
          </a:p>
          <a:p>
            <a:pPr eaLnBrk="1" hangingPunct="1"/>
            <a:r>
              <a:rPr lang="en-US" altLang="zh-CN" sz="1400" b="1">
                <a:solidFill>
                  <a:srgbClr val="CC0000"/>
                </a:solidFill>
                <a:ea typeface="SimSun" panose="02010600030101010101" pitchFamily="2" charset="-122"/>
                <a:sym typeface="Symbol" pitchFamily="2" charset="2"/>
              </a:rPr>
              <a:t>     </a:t>
            </a:r>
            <a:r>
              <a:rPr lang="en-US" altLang="zh-CN" sz="1400" b="1" baseline="-25000">
                <a:solidFill>
                  <a:srgbClr val="CC0000"/>
                </a:solidFill>
                <a:ea typeface="SimSun" panose="02010600030101010101" pitchFamily="2" charset="-122"/>
                <a:sym typeface="Symbol" pitchFamily="2" charset="2"/>
              </a:rPr>
              <a:t>B   </a:t>
            </a:r>
            <a:r>
              <a:rPr lang="en-US" altLang="zh-CN" sz="1400" b="1">
                <a:solidFill>
                  <a:srgbClr val="CC0000"/>
                </a:solidFill>
                <a:ea typeface="SimSun" panose="02010600030101010101" pitchFamily="2" charset="-122"/>
                <a:sym typeface="Symbol" pitchFamily="2" charset="2"/>
              </a:rPr>
              <a:t>= 25 </a:t>
            </a:r>
            <a:r>
              <a:rPr lang="en-US" altLang="zh-CN" sz="1400" b="1">
                <a:solidFill>
                  <a:srgbClr val="CC0000"/>
                </a:solidFill>
                <a:ea typeface="SimSun" panose="02010600030101010101" pitchFamily="2" charset="-122"/>
              </a:rPr>
              <a:t>± 5 MeV</a:t>
            </a:r>
          </a:p>
          <a:p>
            <a:pPr eaLnBrk="1" hangingPunct="1"/>
            <a:r>
              <a:rPr lang="en-US" altLang="zh-CN" sz="1400" b="1">
                <a:solidFill>
                  <a:srgbClr val="CC0000"/>
                </a:solidFill>
                <a:ea typeface="SimSun" panose="02010600030101010101" pitchFamily="2" charset="-122"/>
                <a:sym typeface="Symbol" pitchFamily="2" charset="2"/>
              </a:rPr>
              <a:t>     </a:t>
            </a:r>
            <a:r>
              <a:rPr lang="en-US" altLang="zh-CN" sz="1400" b="1" baseline="-25000">
                <a:solidFill>
                  <a:srgbClr val="CC0000"/>
                </a:solidFill>
                <a:ea typeface="SimSun" panose="02010600030101010101" pitchFamily="2" charset="-122"/>
                <a:sym typeface="Symbol" pitchFamily="2" charset="2"/>
              </a:rPr>
              <a:t>S</a:t>
            </a:r>
            <a:r>
              <a:rPr lang="en-US" altLang="zh-CN" sz="1400" b="1">
                <a:solidFill>
                  <a:srgbClr val="CC0000"/>
                </a:solidFill>
                <a:ea typeface="SimSun" panose="02010600030101010101" pitchFamily="2" charset="-122"/>
                <a:sym typeface="Symbol" pitchFamily="2" charset="2"/>
              </a:rPr>
              <a:t>   = 1 </a:t>
            </a:r>
            <a:r>
              <a:rPr lang="en-US" altLang="zh-CN" sz="1400" b="1">
                <a:solidFill>
                  <a:srgbClr val="CC0000"/>
                </a:solidFill>
                <a:ea typeface="SimSun" panose="02010600030101010101" pitchFamily="2" charset="-122"/>
              </a:rPr>
              <a:t>± 0.05</a:t>
            </a:r>
          </a:p>
          <a:p>
            <a:pPr eaLnBrk="1" hangingPunct="1"/>
            <a:r>
              <a:rPr lang="en-US" altLang="zh-CN" sz="1400" b="1">
                <a:ea typeface="SimSun" panose="02010600030101010101" pitchFamily="2" charset="-122"/>
              </a:rPr>
              <a:t>       </a:t>
            </a:r>
            <a:r>
              <a:rPr lang="en-US" altLang="zh-CN" sz="1400" b="1" i="1">
                <a:ea typeface="SimSun" panose="02010600030101010101" pitchFamily="2" charset="-122"/>
              </a:rPr>
              <a:t>Necessary for QGP!</a:t>
            </a:r>
            <a:endParaRPr lang="en-US" altLang="zh-CN" sz="1400">
              <a:ea typeface="SimSun" panose="02010600030101010101" pitchFamily="2" charset="-122"/>
            </a:endParaRPr>
          </a:p>
          <a:p>
            <a:pPr eaLnBrk="1" hangingPunct="1"/>
            <a:endParaRPr lang="en-US" altLang="zh-CN" sz="1400">
              <a:ea typeface="SimSun" panose="02010600030101010101" pitchFamily="2" charset="-122"/>
            </a:endParaRPr>
          </a:p>
          <a:p>
            <a:pPr eaLnBrk="1" hangingPunct="1"/>
            <a:r>
              <a:rPr lang="en-US" altLang="zh-CN" sz="1400">
                <a:ea typeface="SimSun" panose="02010600030101010101" pitchFamily="2" charset="-122"/>
              </a:rPr>
              <a:t>2) The temperature parameter</a:t>
            </a:r>
          </a:p>
          <a:p>
            <a:pPr eaLnBrk="1" hangingPunct="1"/>
            <a:r>
              <a:rPr lang="en-US" altLang="zh-CN" sz="1400">
                <a:ea typeface="SimSun" panose="02010600030101010101" pitchFamily="2" charset="-122"/>
              </a:rPr>
              <a:t>    T</a:t>
            </a:r>
            <a:r>
              <a:rPr lang="en-US" altLang="zh-CN" sz="1400" baseline="-25000">
                <a:ea typeface="SimSun" panose="02010600030101010101" pitchFamily="2" charset="-122"/>
              </a:rPr>
              <a:t>ch</a:t>
            </a:r>
            <a:r>
              <a:rPr lang="en-US" altLang="zh-CN" sz="1400">
                <a:ea typeface="SimSun" panose="02010600030101010101" pitchFamily="2" charset="-122"/>
              </a:rPr>
              <a:t> is close to the critical</a:t>
            </a:r>
          </a:p>
          <a:p>
            <a:pPr eaLnBrk="1" hangingPunct="1"/>
            <a:r>
              <a:rPr lang="en-US" altLang="zh-CN" sz="1400">
                <a:ea typeface="SimSun" panose="02010600030101010101" pitchFamily="2" charset="-122"/>
              </a:rPr>
              <a:t>    temperature T</a:t>
            </a:r>
            <a:r>
              <a:rPr lang="en-US" altLang="zh-CN" sz="1400" baseline="-25000">
                <a:ea typeface="SimSun" panose="02010600030101010101" pitchFamily="2" charset="-122"/>
              </a:rPr>
              <a:t>C</a:t>
            </a:r>
            <a:r>
              <a:rPr lang="en-US" altLang="zh-CN" sz="1400">
                <a:ea typeface="SimSun" panose="02010600030101010101" pitchFamily="2" charset="-122"/>
              </a:rPr>
              <a:t> predicted by</a:t>
            </a:r>
          </a:p>
          <a:p>
            <a:pPr eaLnBrk="1" hangingPunct="1"/>
            <a:r>
              <a:rPr lang="en-US" altLang="zh-CN" sz="1400">
                <a:ea typeface="SimSun" panose="02010600030101010101" pitchFamily="2" charset="-122"/>
              </a:rPr>
              <a:t>    LGT calculations </a:t>
            </a:r>
            <a:r>
              <a:rPr lang="en-US" altLang="zh-CN" sz="1400">
                <a:ea typeface="SimSun" panose="02010600030101010101" pitchFamily="2" charset="-122"/>
                <a:sym typeface="Zapf Dingbats" pitchFamily="1" charset="2"/>
              </a:rPr>
              <a:t> </a:t>
            </a:r>
          </a:p>
          <a:p>
            <a:pPr eaLnBrk="1" hangingPunct="1"/>
            <a:r>
              <a:rPr lang="en-US" altLang="zh-CN" sz="1400">
                <a:ea typeface="SimSun" panose="02010600030101010101" pitchFamily="2" charset="-122"/>
                <a:sym typeface="Zapf Dingbats" pitchFamily="1" charset="2"/>
              </a:rPr>
              <a:t>    chemical equilibrium at the</a:t>
            </a:r>
          </a:p>
          <a:p>
            <a:pPr eaLnBrk="1" hangingPunct="1"/>
            <a:r>
              <a:rPr lang="en-US" altLang="zh-CN" sz="1400">
                <a:ea typeface="SimSun" panose="02010600030101010101" pitchFamily="2" charset="-122"/>
                <a:sym typeface="Zapf Dingbats" pitchFamily="1" charset="2"/>
              </a:rPr>
              <a:t>    phase boundary (?)</a:t>
            </a:r>
            <a:endParaRPr lang="en-US" altLang="zh-CN" sz="1800">
              <a:ea typeface="SimSun" panose="02010600030101010101" pitchFamily="2" charset="-122"/>
              <a:sym typeface="Zapf Dingbats" pitchFamily="1" charset="2"/>
            </a:endParaRPr>
          </a:p>
          <a:p>
            <a:pPr eaLnBrk="1" hangingPunct="1"/>
            <a:endParaRPr lang="en-US" altLang="zh-CN" sz="1800">
              <a:ea typeface="SimSun" panose="02010600030101010101" pitchFamily="2" charset="-122"/>
              <a:sym typeface="Zapf Dingbats" pitchFamily="1" charset="2"/>
            </a:endParaRPr>
          </a:p>
          <a:p>
            <a:pPr eaLnBrk="1" hangingPunct="1"/>
            <a:endParaRPr lang="en-US" altLang="zh-CN" sz="1800">
              <a:ea typeface="SimSun" panose="02010600030101010101" pitchFamily="2" charset="-122"/>
              <a:sym typeface="Zapf Dingbats" pitchFamily="1" charset="2"/>
            </a:endParaRPr>
          </a:p>
          <a:p>
            <a:pPr eaLnBrk="1" hangingPunct="1"/>
            <a:r>
              <a:rPr lang="en-US" altLang="zh-CN" sz="1200">
                <a:ea typeface="SimSun" panose="02010600030101010101" pitchFamily="2" charset="-122"/>
              </a:rPr>
              <a:t>Review: P. Braun-Munzinger </a:t>
            </a:r>
            <a:r>
              <a:rPr lang="en-US" altLang="zh-CN" sz="1200" i="1">
                <a:ea typeface="SimSun" panose="02010600030101010101" pitchFamily="2" charset="-122"/>
              </a:rPr>
              <a:t>et al.</a:t>
            </a:r>
            <a:r>
              <a:rPr lang="en-US" altLang="zh-CN" sz="1200">
                <a:ea typeface="SimSun" panose="02010600030101010101" pitchFamily="2" charset="-122"/>
              </a:rPr>
              <a:t> nucl-th/0304013</a:t>
            </a:r>
          </a:p>
        </p:txBody>
      </p:sp>
    </p:spTree>
    <p:extLst>
      <p:ext uri="{BB962C8B-B14F-4D97-AF65-F5344CB8AC3E}">
        <p14:creationId xmlns:p14="http://schemas.microsoft.com/office/powerpoint/2010/main" val="3193548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标题 1">
            <a:extLst>
              <a:ext uri="{FF2B5EF4-FFF2-40B4-BE49-F238E27FC236}">
                <a16:creationId xmlns:a16="http://schemas.microsoft.com/office/drawing/2014/main" id="{6623A293-B83F-B241-A39E-3F279AEE8398}"/>
              </a:ext>
            </a:extLst>
          </p:cNvPr>
          <p:cNvSpPr>
            <a:spLocks noGrp="1" noChangeArrowheads="1"/>
          </p:cNvSpPr>
          <p:nvPr>
            <p:ph type="title"/>
          </p:nvPr>
        </p:nvSpPr>
        <p:spPr/>
        <p:txBody>
          <a:bodyPr/>
          <a:lstStyle/>
          <a:p>
            <a:pPr eaLnBrk="1" hangingPunct="1"/>
            <a:r>
              <a:rPr lang="zh-CN" altLang="zh-CN" sz="2800" b="1"/>
              <a:t>Hadron abundances and predictions of the statistical hadronization model.</a:t>
            </a:r>
            <a:endParaRPr lang="zh-CN" altLang="en-US"/>
          </a:p>
        </p:txBody>
      </p:sp>
      <p:pic>
        <p:nvPicPr>
          <p:cNvPr id="149506" name="内容占位符 4">
            <a:extLst>
              <a:ext uri="{FF2B5EF4-FFF2-40B4-BE49-F238E27FC236}">
                <a16:creationId xmlns:a16="http://schemas.microsoft.com/office/drawing/2014/main" id="{D2A882CA-F010-324A-8D20-CBBC3611106D}"/>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1676400"/>
            <a:ext cx="6324600" cy="4648200"/>
          </a:xfrm>
        </p:spPr>
      </p:pic>
      <p:sp>
        <p:nvSpPr>
          <p:cNvPr id="2" name="文本框 1">
            <a:extLst>
              <a:ext uri="{FF2B5EF4-FFF2-40B4-BE49-F238E27FC236}">
                <a16:creationId xmlns:a16="http://schemas.microsoft.com/office/drawing/2014/main" id="{84538D8F-3988-3648-B73E-D985CA641813}"/>
              </a:ext>
            </a:extLst>
          </p:cNvPr>
          <p:cNvSpPr txBox="1"/>
          <p:nvPr/>
        </p:nvSpPr>
        <p:spPr>
          <a:xfrm>
            <a:off x="297951" y="3246634"/>
            <a:ext cx="1607049" cy="2554545"/>
          </a:xfrm>
          <a:prstGeom prst="rect">
            <a:avLst/>
          </a:prstGeom>
          <a:noFill/>
        </p:spPr>
        <p:txBody>
          <a:bodyPr wrap="square" rtlCol="0">
            <a:spAutoFit/>
          </a:bodyPr>
          <a:lstStyle/>
          <a:p>
            <a:r>
              <a:rPr lang="en" altLang="zh-CN" sz="2000" dirty="0"/>
              <a:t>A. </a:t>
            </a:r>
            <a:r>
              <a:rPr lang="en" altLang="zh-CN" sz="2000" dirty="0" err="1"/>
              <a:t>Andronic</a:t>
            </a:r>
            <a:r>
              <a:rPr lang="en" altLang="zh-CN" sz="2000" dirty="0"/>
              <a:t>, P. Braun-</a:t>
            </a:r>
            <a:r>
              <a:rPr lang="en" altLang="zh-CN" sz="2000" dirty="0" err="1"/>
              <a:t>Munzinger</a:t>
            </a:r>
            <a:r>
              <a:rPr lang="en" altLang="zh-CN" sz="2000" dirty="0"/>
              <a:t>, K. Redlich, J. </a:t>
            </a:r>
            <a:r>
              <a:rPr lang="en" altLang="zh-CN" sz="2000" dirty="0" err="1"/>
              <a:t>Stachel</a:t>
            </a:r>
            <a:r>
              <a:rPr lang="en" altLang="zh-CN" sz="2000" dirty="0"/>
              <a:t> </a:t>
            </a:r>
          </a:p>
          <a:p>
            <a:r>
              <a:rPr kumimoji="1" lang="en-US" altLang="zh-CN" sz="2000" dirty="0"/>
              <a:t>Nature 561(2018) 321</a:t>
            </a:r>
            <a:endParaRPr kumimoji="1" lang="zh-CN" altLang="en-U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626904"/>
          </a:xfrm>
        </p:spPr>
        <p:txBody>
          <a:bodyPr/>
          <a:lstStyle/>
          <a:p>
            <a:r>
              <a:rPr kumimoji="1" lang="en-US" altLang="zh-CN" sz="3200" dirty="0" err="1">
                <a:solidFill>
                  <a:srgbClr val="0070C0"/>
                </a:solidFill>
              </a:rPr>
              <a:t>pbar</a:t>
            </a:r>
            <a:r>
              <a:rPr kumimoji="1" lang="en-US" altLang="zh-CN" sz="3200" dirty="0">
                <a:solidFill>
                  <a:srgbClr val="0070C0"/>
                </a:solidFill>
              </a:rPr>
              <a:t>/p</a:t>
            </a:r>
            <a:r>
              <a:rPr kumimoji="1" lang="zh-CN" altLang="en-US" sz="3200" dirty="0">
                <a:solidFill>
                  <a:srgbClr val="0070C0"/>
                </a:solidFill>
              </a:rPr>
              <a:t> </a:t>
            </a:r>
            <a:r>
              <a:rPr kumimoji="1" lang="en-US" altLang="zh-CN" sz="3200" dirty="0">
                <a:solidFill>
                  <a:srgbClr val="0070C0"/>
                </a:solidFill>
              </a:rPr>
              <a:t>ratio</a:t>
            </a:r>
            <a:r>
              <a:rPr kumimoji="1" lang="zh-CN" altLang="en-US" sz="3200" dirty="0">
                <a:solidFill>
                  <a:srgbClr val="0070C0"/>
                </a:solidFill>
              </a:rPr>
              <a:t> </a:t>
            </a:r>
            <a:r>
              <a:rPr kumimoji="1" lang="en-US" altLang="zh-CN" sz="3200" dirty="0">
                <a:solidFill>
                  <a:srgbClr val="0070C0"/>
                </a:solidFill>
              </a:rPr>
              <a:t>at</a:t>
            </a:r>
            <a:r>
              <a:rPr kumimoji="1" lang="zh-CN" altLang="en-US" sz="3200" dirty="0">
                <a:solidFill>
                  <a:srgbClr val="0070C0"/>
                </a:solidFill>
              </a:rPr>
              <a:t> </a:t>
            </a:r>
            <a:r>
              <a:rPr kumimoji="1" lang="en-US" altLang="zh-CN" sz="3200" dirty="0">
                <a:solidFill>
                  <a:srgbClr val="0070C0"/>
                </a:solidFill>
              </a:rPr>
              <a:t>130</a:t>
            </a:r>
            <a:r>
              <a:rPr kumimoji="1" lang="zh-CN" altLang="en-US" sz="3200" dirty="0">
                <a:solidFill>
                  <a:srgbClr val="0070C0"/>
                </a:solidFill>
              </a:rPr>
              <a:t> </a:t>
            </a:r>
            <a:r>
              <a:rPr kumimoji="1" lang="en-US" altLang="zh-CN" sz="3200" dirty="0" err="1">
                <a:solidFill>
                  <a:srgbClr val="0070C0"/>
                </a:solidFill>
              </a:rPr>
              <a:t>GeV</a:t>
            </a:r>
            <a:endParaRPr kumimoji="1" lang="zh-CN" altLang="en-US" sz="3200" dirty="0">
              <a:solidFill>
                <a:srgbClr val="0070C0"/>
              </a:solidFill>
            </a:endParaRPr>
          </a:p>
        </p:txBody>
      </p:sp>
      <p:sp>
        <p:nvSpPr>
          <p:cNvPr id="5" name="Line 5"/>
          <p:cNvSpPr>
            <a:spLocks noChangeShapeType="1"/>
          </p:cNvSpPr>
          <p:nvPr/>
        </p:nvSpPr>
        <p:spPr bwMode="auto">
          <a:xfrm>
            <a:off x="533400" y="1066800"/>
            <a:ext cx="7704138" cy="0"/>
          </a:xfrm>
          <a:prstGeom prst="line">
            <a:avLst/>
          </a:prstGeom>
          <a:noFill/>
          <a:ln w="44450">
            <a:solidFill>
              <a:srgbClr val="FF6600"/>
            </a:solidFill>
            <a:round/>
          </a:ln>
          <a:effectLst/>
        </p:spPr>
        <p:txBody>
          <a:bodyPr/>
          <a:lstStyle/>
          <a:p>
            <a:pPr>
              <a:defRPr/>
            </a:pPr>
            <a:endParaRPr lang="en-US" dirty="0"/>
          </a:p>
        </p:txBody>
      </p:sp>
      <p:sp>
        <p:nvSpPr>
          <p:cNvPr id="6" name="Line 4"/>
          <p:cNvSpPr>
            <a:spLocks noChangeShapeType="1"/>
          </p:cNvSpPr>
          <p:nvPr/>
        </p:nvSpPr>
        <p:spPr bwMode="auto">
          <a:xfrm>
            <a:off x="381000" y="6096000"/>
            <a:ext cx="7704138" cy="0"/>
          </a:xfrm>
          <a:prstGeom prst="line">
            <a:avLst/>
          </a:prstGeom>
          <a:noFill/>
          <a:ln w="44450">
            <a:solidFill>
              <a:srgbClr val="FF6600"/>
            </a:solidFill>
            <a:round/>
          </a:ln>
        </p:spPr>
        <p:txBody>
          <a:bodyPr/>
          <a:lstStyle/>
          <a:p>
            <a:endParaRPr lang="zh-CN" altLang="en-US"/>
          </a:p>
        </p:txBody>
      </p:sp>
      <p:sp>
        <p:nvSpPr>
          <p:cNvPr id="9" name="Text Box 3" descr="Light downward diagonal"/>
          <p:cNvSpPr txBox="1">
            <a:spLocks noChangeArrowheads="1"/>
          </p:cNvSpPr>
          <p:nvPr/>
        </p:nvSpPr>
        <p:spPr bwMode="auto">
          <a:xfrm>
            <a:off x="266700" y="4392511"/>
            <a:ext cx="8763000" cy="1938992"/>
          </a:xfrm>
          <a:prstGeom prst="rect">
            <a:avLst/>
          </a:prstGeom>
          <a:pattFill prst="ltDnDiag">
            <a:fgClr>
              <a:schemeClr val="accent1"/>
            </a:fgClr>
            <a:bgClr>
              <a:schemeClr val="bg1"/>
            </a:bgClr>
          </a:pattFill>
          <a:ln w="38100" cmpd="dbl">
            <a:solidFill>
              <a:srgbClr val="CC3300"/>
            </a:solidFill>
            <a:miter lim="800000"/>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marL="0" indent="0" algn="l" eaLnBrk="1" hangingPunct="1"/>
            <a:r>
              <a:rPr lang="en-US" altLang="zh-CN" b="0" dirty="0"/>
              <a:t>Baryon number transport</a:t>
            </a:r>
            <a:r>
              <a:rPr lang="zh-CN" altLang="en-US" b="0" dirty="0"/>
              <a:t> </a:t>
            </a:r>
            <a:r>
              <a:rPr lang="en-US" altLang="zh-CN" b="0" dirty="0"/>
              <a:t>is</a:t>
            </a:r>
            <a:r>
              <a:rPr lang="zh-CN" altLang="en-US" b="0" dirty="0"/>
              <a:t> </a:t>
            </a:r>
            <a:r>
              <a:rPr lang="en-US" altLang="zh-CN" b="0" dirty="0"/>
              <a:t>close</a:t>
            </a:r>
            <a:r>
              <a:rPr lang="zh-CN" altLang="en-US" b="0" dirty="0"/>
              <a:t> </a:t>
            </a:r>
            <a:r>
              <a:rPr lang="en-US" altLang="zh-CN" b="0" dirty="0"/>
              <a:t>related</a:t>
            </a:r>
            <a:r>
              <a:rPr lang="zh-CN" altLang="en-US" b="0" dirty="0"/>
              <a:t> </a:t>
            </a:r>
            <a:r>
              <a:rPr lang="en-US" altLang="zh-CN" b="0" dirty="0"/>
              <a:t>to</a:t>
            </a:r>
            <a:r>
              <a:rPr lang="zh-CN" altLang="en-US" b="0" dirty="0"/>
              <a:t> </a:t>
            </a:r>
            <a:r>
              <a:rPr kumimoji="1" lang="en-US" altLang="zh-CN" b="0" dirty="0">
                <a:latin typeface="Arial" panose="020B0604020202020204" pitchFamily="34" charset="0"/>
              </a:rPr>
              <a:t>the initial conditions </a:t>
            </a:r>
            <a:r>
              <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a:t>
            </a:r>
          </a:p>
          <a:p>
            <a:pPr algn="l" eaLnBrk="1" hangingPunct="1">
              <a:buFont typeface="Times" charset="0"/>
              <a:buNone/>
            </a:pPr>
            <a:endPar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algn="l">
              <a:buAutoNum type="arabicParenR"/>
            </a:pPr>
            <a:r>
              <a:rPr lang="en-US" altLang="zh-CN" b="0" dirty="0"/>
              <a:t>At</a:t>
            </a:r>
            <a:r>
              <a:rPr lang="zh-CN" altLang="en-US" b="0" dirty="0"/>
              <a:t> </a:t>
            </a:r>
            <a:r>
              <a:rPr lang="en-US" altLang="zh-CN" b="0" dirty="0"/>
              <a:t>RHIC energy, the </a:t>
            </a:r>
            <a:r>
              <a:rPr lang="en-US" altLang="zh-CN" b="0" dirty="0" err="1"/>
              <a:t>midrapidity</a:t>
            </a:r>
            <a:r>
              <a:rPr lang="en-US" altLang="zh-CN" b="0" dirty="0"/>
              <a:t> region is not</a:t>
            </a:r>
            <a:r>
              <a:rPr lang="zh-CN" altLang="en-US" b="0" dirty="0"/>
              <a:t> </a:t>
            </a:r>
            <a:r>
              <a:rPr lang="en-US" altLang="zh-CN" b="0" dirty="0"/>
              <a:t>yet net-baryon free.</a:t>
            </a:r>
            <a:endParaRPr lang="zh-CN" altLang="en-US" b="0" dirty="0"/>
          </a:p>
          <a:p>
            <a:pPr algn="l">
              <a:buAutoNum type="arabicParenR"/>
            </a:pPr>
            <a:r>
              <a:rPr lang="en-US" altLang="zh-CN" b="0" dirty="0"/>
              <a:t>At</a:t>
            </a:r>
            <a:r>
              <a:rPr lang="zh-CN" altLang="en-US" b="0" dirty="0"/>
              <a:t> </a:t>
            </a:r>
            <a:r>
              <a:rPr lang="en-US" altLang="zh-CN" b="0" dirty="0" err="1"/>
              <a:t>midrapidity</a:t>
            </a:r>
            <a:r>
              <a:rPr lang="en-US" altLang="zh-CN" b="0" dirty="0"/>
              <a:t> </a:t>
            </a:r>
            <a:r>
              <a:rPr lang="en-US" altLang="zh-CN" b="0" dirty="0" err="1"/>
              <a:t>pbar</a:t>
            </a:r>
            <a:r>
              <a:rPr lang="en-US" altLang="zh-CN" b="0" dirty="0"/>
              <a:t>/p ratio in</a:t>
            </a:r>
            <a:r>
              <a:rPr lang="zh-CN" altLang="en-US" b="0" dirty="0"/>
              <a:t> </a:t>
            </a:r>
            <a:r>
              <a:rPr lang="en-US" altLang="zh-CN" b="0" dirty="0"/>
              <a:t>heavy-ion collisions increases significantly with the collision</a:t>
            </a:r>
            <a:r>
              <a:rPr lang="zh-CN" altLang="en-US" b="0" dirty="0"/>
              <a:t> </a:t>
            </a:r>
            <a:r>
              <a:rPr lang="en-US" altLang="zh-CN" b="0" dirty="0"/>
              <a:t>energy</a:t>
            </a:r>
            <a:endParaRPr lang="en-US" altLang="zh-CN"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p:txBody>
      </p:sp>
      <p:pic>
        <p:nvPicPr>
          <p:cNvPr id="10" name="图片 9"/>
          <p:cNvPicPr>
            <a:picLocks noChangeAspect="1"/>
          </p:cNvPicPr>
          <p:nvPr/>
        </p:nvPicPr>
        <p:blipFill>
          <a:blip r:embed="rId3"/>
          <a:stretch>
            <a:fillRect/>
          </a:stretch>
        </p:blipFill>
        <p:spPr>
          <a:xfrm>
            <a:off x="4233069" y="1232059"/>
            <a:ext cx="3601204" cy="2550853"/>
          </a:xfrm>
          <a:prstGeom prst="rect">
            <a:avLst/>
          </a:prstGeom>
        </p:spPr>
      </p:pic>
      <p:sp>
        <p:nvSpPr>
          <p:cNvPr id="3" name="矩形 2"/>
          <p:cNvSpPr/>
          <p:nvPr/>
        </p:nvSpPr>
        <p:spPr>
          <a:xfrm>
            <a:off x="3886200" y="3836177"/>
            <a:ext cx="5143500" cy="584775"/>
          </a:xfrm>
          <a:prstGeom prst="rect">
            <a:avLst/>
          </a:prstGeom>
        </p:spPr>
        <p:txBody>
          <a:bodyPr wrap="square">
            <a:spAutoFit/>
          </a:bodyPr>
          <a:lstStyle/>
          <a:p>
            <a:pPr algn="l" eaLnBrk="1" hangingPunct="1"/>
            <a:r>
              <a:rPr lang="en-US" altLang="zh-CN" sz="1600" dirty="0"/>
              <a:t>STAR: (F.</a:t>
            </a:r>
            <a:r>
              <a:rPr lang="zh-CN" altLang="en-US" sz="1600" dirty="0"/>
              <a:t> </a:t>
            </a:r>
            <a:r>
              <a:rPr lang="en-US" altLang="zh-CN" sz="1600" dirty="0"/>
              <a:t>Wang,</a:t>
            </a:r>
            <a:r>
              <a:rPr lang="zh-CN" altLang="en-US" sz="1600" dirty="0"/>
              <a:t> </a:t>
            </a:r>
            <a:r>
              <a:rPr lang="en-US" altLang="zh-CN" sz="1600" dirty="0"/>
              <a:t>Nu</a:t>
            </a:r>
            <a:r>
              <a:rPr lang="zh-CN" altLang="en-US" sz="1600" dirty="0"/>
              <a:t> </a:t>
            </a:r>
            <a:r>
              <a:rPr lang="en-US" altLang="zh-CN" sz="1600" dirty="0"/>
              <a:t>)</a:t>
            </a:r>
            <a:r>
              <a:rPr lang="zh-CN" altLang="en-US" sz="1600" dirty="0"/>
              <a:t> </a:t>
            </a:r>
            <a:r>
              <a:rPr lang="en-US" altLang="zh-CN" sz="1600" i="1" dirty="0">
                <a:solidFill>
                  <a:srgbClr val="FF0000"/>
                </a:solidFill>
              </a:rPr>
              <a:t>PRL</a:t>
            </a:r>
            <a:r>
              <a:rPr lang="zh-CN" altLang="en-US" sz="1600" i="1" dirty="0">
                <a:solidFill>
                  <a:srgbClr val="FF0000"/>
                </a:solidFill>
              </a:rPr>
              <a:t> </a:t>
            </a:r>
            <a:r>
              <a:rPr lang="en-US" altLang="zh-CN" sz="1600" i="1" u="sng" dirty="0">
                <a:solidFill>
                  <a:srgbClr val="FF0000"/>
                </a:solidFill>
              </a:rPr>
              <a:t>86</a:t>
            </a:r>
            <a:r>
              <a:rPr lang="en-US" altLang="zh-CN" sz="1600" i="1" dirty="0">
                <a:solidFill>
                  <a:srgbClr val="FF0000"/>
                </a:solidFill>
              </a:rPr>
              <a:t>, 4778(01</a:t>
            </a:r>
            <a:r>
              <a:rPr lang="en-US" altLang="zh-CN" sz="1600" dirty="0">
                <a:solidFill>
                  <a:srgbClr val="FF0000"/>
                </a:solidFill>
              </a:rPr>
              <a:t>).</a:t>
            </a:r>
            <a:r>
              <a:rPr lang="zh-CN" altLang="en-US" sz="1600" dirty="0">
                <a:solidFill>
                  <a:srgbClr val="FF0000"/>
                </a:solidFill>
              </a:rPr>
              <a:t> </a:t>
            </a:r>
            <a:r>
              <a:rPr lang="en-US" altLang="zh-CN" sz="1600" dirty="0">
                <a:solidFill>
                  <a:srgbClr val="FF0000"/>
                </a:solidFill>
              </a:rPr>
              <a:t>[90,119903(03)</a:t>
            </a:r>
            <a:r>
              <a:rPr lang="zh-CN" altLang="en-US" sz="1600" dirty="0">
                <a:solidFill>
                  <a:srgbClr val="FF0000"/>
                </a:solidFill>
              </a:rPr>
              <a:t> </a:t>
            </a:r>
            <a:r>
              <a:rPr lang="en-US" altLang="zh-CN" sz="1600">
                <a:solidFill>
                  <a:srgbClr val="FF0000"/>
                </a:solidFill>
              </a:rPr>
              <a:t>]</a:t>
            </a:r>
            <a:endParaRPr lang="en-US" altLang="zh-CN" sz="1600" dirty="0">
              <a:solidFill>
                <a:srgbClr val="FF0000"/>
              </a:solidFill>
            </a:endParaRPr>
          </a:p>
        </p:txBody>
      </p:sp>
      <p:pic>
        <p:nvPicPr>
          <p:cNvPr id="13" name="图片 12"/>
          <p:cNvPicPr>
            <a:picLocks noChangeAspect="1"/>
          </p:cNvPicPr>
          <p:nvPr/>
        </p:nvPicPr>
        <p:blipFill rotWithShape="1">
          <a:blip r:embed="rId4"/>
          <a:srcRect t="32456"/>
          <a:stretch/>
        </p:blipFill>
        <p:spPr>
          <a:xfrm>
            <a:off x="275993" y="1142834"/>
            <a:ext cx="3375102" cy="3182239"/>
          </a:xfrm>
          <a:prstGeom prst="rect">
            <a:avLst/>
          </a:prstGeom>
        </p:spPr>
      </p:pic>
    </p:spTree>
    <p:extLst>
      <p:ext uri="{BB962C8B-B14F-4D97-AF65-F5344CB8AC3E}">
        <p14:creationId xmlns:p14="http://schemas.microsoft.com/office/powerpoint/2010/main" val="192590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FF9799A8-86C2-D747-9D76-AC69E903F37A}"/>
              </a:ext>
            </a:extLst>
          </p:cNvPr>
          <p:cNvSpPr>
            <a:spLocks noGrp="1" noChangeArrowheads="1"/>
          </p:cNvSpPr>
          <p:nvPr>
            <p:ph type="title"/>
          </p:nvPr>
        </p:nvSpPr>
        <p:spPr>
          <a:xfrm>
            <a:off x="838200" y="142874"/>
            <a:ext cx="7772400" cy="939473"/>
          </a:xfrm>
        </p:spPr>
        <p:txBody>
          <a:bodyPr/>
          <a:lstStyle/>
          <a:p>
            <a:r>
              <a:rPr lang="en-US" altLang="zh-CN" sz="3600" dirty="0"/>
              <a:t>Thermal Model Fits (Blast-Wave)</a:t>
            </a:r>
            <a:endParaRPr lang="en-US" altLang="zh-CN" sz="3600" b="1" dirty="0"/>
          </a:p>
        </p:txBody>
      </p:sp>
      <p:sp>
        <p:nvSpPr>
          <p:cNvPr id="332803" name="Rectangle 3">
            <a:extLst>
              <a:ext uri="{FF2B5EF4-FFF2-40B4-BE49-F238E27FC236}">
                <a16:creationId xmlns:a16="http://schemas.microsoft.com/office/drawing/2014/main" id="{794762B0-4F16-8D4D-81ED-11DD58D34099}"/>
              </a:ext>
            </a:extLst>
          </p:cNvPr>
          <p:cNvSpPr>
            <a:spLocks noGrp="1" noChangeArrowheads="1"/>
          </p:cNvSpPr>
          <p:nvPr>
            <p:ph type="body" sz="half" idx="1"/>
          </p:nvPr>
        </p:nvSpPr>
        <p:spPr>
          <a:xfrm>
            <a:off x="381000" y="1295400"/>
            <a:ext cx="3810000" cy="990600"/>
          </a:xfrm>
        </p:spPr>
        <p:txBody>
          <a:bodyPr/>
          <a:lstStyle/>
          <a:p>
            <a:pPr>
              <a:lnSpc>
                <a:spcPct val="90000"/>
              </a:lnSpc>
              <a:buFontTx/>
              <a:buNone/>
            </a:pPr>
            <a:r>
              <a:rPr lang="en-US" altLang="zh-CN" sz="1800"/>
              <a:t>Source is assumed to be:</a:t>
            </a:r>
          </a:p>
          <a:p>
            <a:pPr lvl="1">
              <a:lnSpc>
                <a:spcPct val="90000"/>
              </a:lnSpc>
            </a:pPr>
            <a:r>
              <a:rPr lang="en-US" altLang="zh-CN" sz="1800"/>
              <a:t>Local thermal equilibrated</a:t>
            </a:r>
          </a:p>
          <a:p>
            <a:pPr lvl="1">
              <a:lnSpc>
                <a:spcPct val="90000"/>
              </a:lnSpc>
            </a:pPr>
            <a:r>
              <a:rPr lang="en-US" altLang="zh-CN" sz="1800"/>
              <a:t>Boosted radically</a:t>
            </a:r>
          </a:p>
        </p:txBody>
      </p:sp>
      <p:sp>
        <p:nvSpPr>
          <p:cNvPr id="332804" name="Rectangle 4" descr="Light downward diagonal">
            <a:extLst>
              <a:ext uri="{FF2B5EF4-FFF2-40B4-BE49-F238E27FC236}">
                <a16:creationId xmlns:a16="http://schemas.microsoft.com/office/drawing/2014/main" id="{A8182767-4938-F74D-BD6C-1C5ACFF25ABB}"/>
              </a:ext>
            </a:extLst>
          </p:cNvPr>
          <p:cNvSpPr>
            <a:spLocks noChangeArrowheads="1"/>
          </p:cNvSpPr>
          <p:nvPr/>
        </p:nvSpPr>
        <p:spPr bwMode="auto">
          <a:xfrm>
            <a:off x="304800" y="2362200"/>
            <a:ext cx="8305800" cy="3810000"/>
          </a:xfrm>
          <a:prstGeom prst="rect">
            <a:avLst/>
          </a:prstGeom>
          <a:blipFill dpi="0" rotWithShape="0">
            <a:blip r:embed="rId4"/>
            <a:srcRect/>
            <a:tile tx="0" ty="0" sx="100000" sy="100000" flip="none" algn="tl"/>
          </a:blipFill>
          <a:ln w="38100" cmpd="dbl">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endParaRPr lang="zh-CN" altLang="zh-CN" sz="1400"/>
          </a:p>
        </p:txBody>
      </p:sp>
      <p:sp>
        <p:nvSpPr>
          <p:cNvPr id="332805" name="AutoShape 5">
            <a:extLst>
              <a:ext uri="{FF2B5EF4-FFF2-40B4-BE49-F238E27FC236}">
                <a16:creationId xmlns:a16="http://schemas.microsoft.com/office/drawing/2014/main" id="{3E746E77-1BD0-664C-ABC2-59D2455A13D3}"/>
              </a:ext>
            </a:extLst>
          </p:cNvPr>
          <p:cNvSpPr>
            <a:spLocks noChangeArrowheads="1"/>
          </p:cNvSpPr>
          <p:nvPr/>
        </p:nvSpPr>
        <p:spPr bwMode="auto">
          <a:xfrm rot="10521872">
            <a:off x="7872413" y="3581400"/>
            <a:ext cx="196850" cy="211138"/>
          </a:xfrm>
          <a:prstGeom prst="cube">
            <a:avLst>
              <a:gd name="adj" fmla="val 1711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6" name="AutoShape 6">
            <a:extLst>
              <a:ext uri="{FF2B5EF4-FFF2-40B4-BE49-F238E27FC236}">
                <a16:creationId xmlns:a16="http://schemas.microsoft.com/office/drawing/2014/main" id="{FB58D62D-D006-C64B-A20B-E20BE9E18F03}"/>
              </a:ext>
            </a:extLst>
          </p:cNvPr>
          <p:cNvSpPr>
            <a:spLocks noChangeArrowheads="1"/>
          </p:cNvSpPr>
          <p:nvPr/>
        </p:nvSpPr>
        <p:spPr bwMode="auto">
          <a:xfrm rot="-27000000">
            <a:off x="7132638" y="4189412"/>
            <a:ext cx="704850" cy="974725"/>
          </a:xfrm>
          <a:prstGeom prst="can">
            <a:avLst>
              <a:gd name="adj" fmla="val 3457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7" name="AutoShape 7">
            <a:extLst>
              <a:ext uri="{FF2B5EF4-FFF2-40B4-BE49-F238E27FC236}">
                <a16:creationId xmlns:a16="http://schemas.microsoft.com/office/drawing/2014/main" id="{27D98CA3-5514-4743-BAF7-DDEBECCB3112}"/>
              </a:ext>
            </a:extLst>
          </p:cNvPr>
          <p:cNvSpPr>
            <a:spLocks noChangeArrowheads="1"/>
          </p:cNvSpPr>
          <p:nvPr/>
        </p:nvSpPr>
        <p:spPr bwMode="auto">
          <a:xfrm rot="10521872">
            <a:off x="6931025" y="3597275"/>
            <a:ext cx="196850" cy="211138"/>
          </a:xfrm>
          <a:prstGeom prst="cube">
            <a:avLst>
              <a:gd name="adj" fmla="val 1711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8" name="Freeform 8">
            <a:extLst>
              <a:ext uri="{FF2B5EF4-FFF2-40B4-BE49-F238E27FC236}">
                <a16:creationId xmlns:a16="http://schemas.microsoft.com/office/drawing/2014/main" id="{FD12EAF4-EABC-9D40-88E2-24BEC5E289FA}"/>
              </a:ext>
            </a:extLst>
          </p:cNvPr>
          <p:cNvSpPr>
            <a:spLocks/>
          </p:cNvSpPr>
          <p:nvPr/>
        </p:nvSpPr>
        <p:spPr bwMode="auto">
          <a:xfrm>
            <a:off x="7561263" y="4429125"/>
            <a:ext cx="134937" cy="188913"/>
          </a:xfrm>
          <a:custGeom>
            <a:avLst/>
            <a:gdLst>
              <a:gd name="T0" fmla="*/ 107 w 134"/>
              <a:gd name="T1" fmla="*/ 0 h 119"/>
              <a:gd name="T2" fmla="*/ 128 w 134"/>
              <a:gd name="T3" fmla="*/ 60 h 119"/>
              <a:gd name="T4" fmla="*/ 118 w 134"/>
              <a:gd name="T5" fmla="*/ 118 h 119"/>
              <a:gd name="T6" fmla="*/ 27 w 134"/>
              <a:gd name="T7" fmla="*/ 119 h 119"/>
              <a:gd name="T8" fmla="*/ 23 w 134"/>
              <a:gd name="T9" fmla="*/ 63 h 119"/>
              <a:gd name="T10" fmla="*/ 10 w 134"/>
              <a:gd name="T11" fmla="*/ 1 h 119"/>
              <a:gd name="T12" fmla="*/ 107 w 134"/>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134" h="119">
                <a:moveTo>
                  <a:pt x="107" y="0"/>
                </a:moveTo>
                <a:cubicBezTo>
                  <a:pt x="127" y="10"/>
                  <a:pt x="126" y="40"/>
                  <a:pt x="128" y="60"/>
                </a:cubicBezTo>
                <a:cubicBezTo>
                  <a:pt x="130" y="88"/>
                  <a:pt x="134" y="107"/>
                  <a:pt x="118" y="118"/>
                </a:cubicBezTo>
                <a:lnTo>
                  <a:pt x="27" y="119"/>
                </a:lnTo>
                <a:cubicBezTo>
                  <a:pt x="11" y="110"/>
                  <a:pt x="31" y="116"/>
                  <a:pt x="23" y="63"/>
                </a:cubicBezTo>
                <a:cubicBezTo>
                  <a:pt x="16" y="11"/>
                  <a:pt x="0" y="10"/>
                  <a:pt x="10" y="1"/>
                </a:cubicBezTo>
                <a:lnTo>
                  <a:pt x="107" y="0"/>
                </a:lnTo>
                <a:close/>
              </a:path>
            </a:pathLst>
          </a:custGeom>
          <a:solidFill>
            <a:srgbClr val="FF602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09" name="AutoShape 9">
            <a:extLst>
              <a:ext uri="{FF2B5EF4-FFF2-40B4-BE49-F238E27FC236}">
                <a16:creationId xmlns:a16="http://schemas.microsoft.com/office/drawing/2014/main" id="{80C6ADA4-A919-7143-B829-09DA14D5B203}"/>
              </a:ext>
            </a:extLst>
          </p:cNvPr>
          <p:cNvSpPr>
            <a:spLocks noChangeArrowheads="1"/>
          </p:cNvSpPr>
          <p:nvPr/>
        </p:nvSpPr>
        <p:spPr bwMode="auto">
          <a:xfrm rot="-5400000">
            <a:off x="7464425" y="2974975"/>
            <a:ext cx="1089025" cy="777875"/>
          </a:xfrm>
          <a:prstGeom prst="rightArrow">
            <a:avLst>
              <a:gd name="adj1" fmla="val 55815"/>
              <a:gd name="adj2" fmla="val 4853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0" name="Text Box 10">
            <a:extLst>
              <a:ext uri="{FF2B5EF4-FFF2-40B4-BE49-F238E27FC236}">
                <a16:creationId xmlns:a16="http://schemas.microsoft.com/office/drawing/2014/main" id="{5AF3E14F-5D94-9B4B-850C-B7D23C035C94}"/>
              </a:ext>
            </a:extLst>
          </p:cNvPr>
          <p:cNvSpPr txBox="1">
            <a:spLocks noChangeArrowheads="1"/>
          </p:cNvSpPr>
          <p:nvPr/>
        </p:nvSpPr>
        <p:spPr bwMode="auto">
          <a:xfrm>
            <a:off x="6704013" y="3048000"/>
            <a:ext cx="78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1400"/>
              <a:t>random</a:t>
            </a:r>
          </a:p>
        </p:txBody>
      </p:sp>
      <p:sp>
        <p:nvSpPr>
          <p:cNvPr id="332811" name="Text Box 11">
            <a:extLst>
              <a:ext uri="{FF2B5EF4-FFF2-40B4-BE49-F238E27FC236}">
                <a16:creationId xmlns:a16="http://schemas.microsoft.com/office/drawing/2014/main" id="{131C6FDC-7F03-0044-8CA9-393D747984C6}"/>
              </a:ext>
            </a:extLst>
          </p:cNvPr>
          <p:cNvSpPr txBox="1">
            <a:spLocks noChangeArrowheads="1"/>
          </p:cNvSpPr>
          <p:nvPr/>
        </p:nvSpPr>
        <p:spPr bwMode="auto">
          <a:xfrm>
            <a:off x="7542213" y="2514600"/>
            <a:ext cx="817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1400"/>
              <a:t>boosted</a:t>
            </a:r>
          </a:p>
        </p:txBody>
      </p:sp>
      <p:sp>
        <p:nvSpPr>
          <p:cNvPr id="332812" name="Line 12">
            <a:extLst>
              <a:ext uri="{FF2B5EF4-FFF2-40B4-BE49-F238E27FC236}">
                <a16:creationId xmlns:a16="http://schemas.microsoft.com/office/drawing/2014/main" id="{ABC1BD46-CF09-7047-BEFE-96BDF1D47BC0}"/>
              </a:ext>
            </a:extLst>
          </p:cNvPr>
          <p:cNvSpPr>
            <a:spLocks noChangeShapeType="1"/>
          </p:cNvSpPr>
          <p:nvPr/>
        </p:nvSpPr>
        <p:spPr bwMode="auto">
          <a:xfrm flipH="1" flipV="1">
            <a:off x="6962775" y="3775075"/>
            <a:ext cx="638175" cy="84137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3" name="Line 13">
            <a:extLst>
              <a:ext uri="{FF2B5EF4-FFF2-40B4-BE49-F238E27FC236}">
                <a16:creationId xmlns:a16="http://schemas.microsoft.com/office/drawing/2014/main" id="{4EBE65E1-0F98-164B-BF92-C72BA32E349C}"/>
              </a:ext>
            </a:extLst>
          </p:cNvPr>
          <p:cNvSpPr>
            <a:spLocks noChangeShapeType="1"/>
          </p:cNvSpPr>
          <p:nvPr/>
        </p:nvSpPr>
        <p:spPr bwMode="auto">
          <a:xfrm flipH="1" flipV="1">
            <a:off x="7124700" y="3598863"/>
            <a:ext cx="547688" cy="82232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4" name="Line 14">
            <a:extLst>
              <a:ext uri="{FF2B5EF4-FFF2-40B4-BE49-F238E27FC236}">
                <a16:creationId xmlns:a16="http://schemas.microsoft.com/office/drawing/2014/main" id="{A9F07D37-B7CA-E24C-A051-FFF6132B03A5}"/>
              </a:ext>
            </a:extLst>
          </p:cNvPr>
          <p:cNvSpPr>
            <a:spLocks noChangeShapeType="1"/>
          </p:cNvSpPr>
          <p:nvPr/>
        </p:nvSpPr>
        <p:spPr bwMode="auto">
          <a:xfrm flipH="1">
            <a:off x="7580313" y="3590925"/>
            <a:ext cx="323850" cy="847725"/>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5" name="Line 15">
            <a:extLst>
              <a:ext uri="{FF2B5EF4-FFF2-40B4-BE49-F238E27FC236}">
                <a16:creationId xmlns:a16="http://schemas.microsoft.com/office/drawing/2014/main" id="{8C33A912-E361-3E4E-B7AB-6EC94BD83A80}"/>
              </a:ext>
            </a:extLst>
          </p:cNvPr>
          <p:cNvSpPr>
            <a:spLocks noChangeShapeType="1"/>
          </p:cNvSpPr>
          <p:nvPr/>
        </p:nvSpPr>
        <p:spPr bwMode="auto">
          <a:xfrm flipH="1">
            <a:off x="7696200" y="3748088"/>
            <a:ext cx="384175" cy="90011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32816" name="Group 16">
            <a:extLst>
              <a:ext uri="{FF2B5EF4-FFF2-40B4-BE49-F238E27FC236}">
                <a16:creationId xmlns:a16="http://schemas.microsoft.com/office/drawing/2014/main" id="{6666E5A4-3570-F147-A02B-65C5A76E9DFE}"/>
              </a:ext>
            </a:extLst>
          </p:cNvPr>
          <p:cNvGrpSpPr>
            <a:grpSpLocks/>
          </p:cNvGrpSpPr>
          <p:nvPr/>
        </p:nvGrpSpPr>
        <p:grpSpPr bwMode="auto">
          <a:xfrm rot="-1552278">
            <a:off x="7686675" y="2941638"/>
            <a:ext cx="696913" cy="874712"/>
            <a:chOff x="5112" y="2291"/>
            <a:chExt cx="439" cy="551"/>
          </a:xfrm>
        </p:grpSpPr>
        <p:sp>
          <p:nvSpPr>
            <p:cNvPr id="332817" name="Line 17">
              <a:extLst>
                <a:ext uri="{FF2B5EF4-FFF2-40B4-BE49-F238E27FC236}">
                  <a16:creationId xmlns:a16="http://schemas.microsoft.com/office/drawing/2014/main" id="{55D60217-2FF2-B442-87AD-36DFC6C09376}"/>
                </a:ext>
              </a:extLst>
            </p:cNvPr>
            <p:cNvSpPr>
              <a:spLocks noChangeShapeType="1"/>
            </p:cNvSpPr>
            <p:nvPr/>
          </p:nvSpPr>
          <p:spPr bwMode="auto">
            <a:xfrm>
              <a:off x="5213" y="2744"/>
              <a:ext cx="0" cy="92"/>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8" name="Line 18">
              <a:extLst>
                <a:ext uri="{FF2B5EF4-FFF2-40B4-BE49-F238E27FC236}">
                  <a16:creationId xmlns:a16="http://schemas.microsoft.com/office/drawing/2014/main" id="{9A8ACE4C-BE66-EB4C-8939-69B321984097}"/>
                </a:ext>
              </a:extLst>
            </p:cNvPr>
            <p:cNvSpPr>
              <a:spLocks noChangeShapeType="1"/>
            </p:cNvSpPr>
            <p:nvPr/>
          </p:nvSpPr>
          <p:spPr bwMode="auto">
            <a:xfrm rot="5400000" flipH="1">
              <a:off x="5138" y="2675"/>
              <a:ext cx="40" cy="6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19" name="Line 19">
              <a:extLst>
                <a:ext uri="{FF2B5EF4-FFF2-40B4-BE49-F238E27FC236}">
                  <a16:creationId xmlns:a16="http://schemas.microsoft.com/office/drawing/2014/main" id="{FE4A14B7-513F-1343-AADC-468628A7309C}"/>
                </a:ext>
              </a:extLst>
            </p:cNvPr>
            <p:cNvSpPr>
              <a:spLocks noChangeShapeType="1"/>
            </p:cNvSpPr>
            <p:nvPr/>
          </p:nvSpPr>
          <p:spPr bwMode="auto">
            <a:xfrm rot="2700000">
              <a:off x="5165" y="2727"/>
              <a:ext cx="0" cy="88"/>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0" name="Line 20">
              <a:extLst>
                <a:ext uri="{FF2B5EF4-FFF2-40B4-BE49-F238E27FC236}">
                  <a16:creationId xmlns:a16="http://schemas.microsoft.com/office/drawing/2014/main" id="{23428272-2C59-5940-A86D-C2F0DFCDA8E8}"/>
                </a:ext>
              </a:extLst>
            </p:cNvPr>
            <p:cNvSpPr>
              <a:spLocks noChangeShapeType="1"/>
            </p:cNvSpPr>
            <p:nvPr/>
          </p:nvSpPr>
          <p:spPr bwMode="auto">
            <a:xfrm rot="-2700000">
              <a:off x="5247" y="2708"/>
              <a:ext cx="55" cy="83"/>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1" name="Line 21">
              <a:extLst>
                <a:ext uri="{FF2B5EF4-FFF2-40B4-BE49-F238E27FC236}">
                  <a16:creationId xmlns:a16="http://schemas.microsoft.com/office/drawing/2014/main" id="{582BB0C8-03C5-1845-AFDB-B32CECC7F212}"/>
                </a:ext>
              </a:extLst>
            </p:cNvPr>
            <p:cNvSpPr>
              <a:spLocks noChangeShapeType="1"/>
            </p:cNvSpPr>
            <p:nvPr/>
          </p:nvSpPr>
          <p:spPr bwMode="auto">
            <a:xfrm rot="1376505">
              <a:off x="5185" y="2736"/>
              <a:ext cx="0" cy="106"/>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2" name="Line 22">
              <a:extLst>
                <a:ext uri="{FF2B5EF4-FFF2-40B4-BE49-F238E27FC236}">
                  <a16:creationId xmlns:a16="http://schemas.microsoft.com/office/drawing/2014/main" id="{7FB6F03D-1071-0E45-9E06-F95B3AB7A172}"/>
                </a:ext>
              </a:extLst>
            </p:cNvPr>
            <p:cNvSpPr>
              <a:spLocks noChangeShapeType="1"/>
            </p:cNvSpPr>
            <p:nvPr/>
          </p:nvSpPr>
          <p:spPr bwMode="auto">
            <a:xfrm rot="6776505" flipH="1">
              <a:off x="5131" y="2629"/>
              <a:ext cx="82" cy="75"/>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3" name="Line 23">
              <a:extLst>
                <a:ext uri="{FF2B5EF4-FFF2-40B4-BE49-F238E27FC236}">
                  <a16:creationId xmlns:a16="http://schemas.microsoft.com/office/drawing/2014/main" id="{1483DC8A-D894-0F48-8317-DE1A4832D36E}"/>
                </a:ext>
              </a:extLst>
            </p:cNvPr>
            <p:cNvSpPr>
              <a:spLocks noChangeShapeType="1"/>
            </p:cNvSpPr>
            <p:nvPr/>
          </p:nvSpPr>
          <p:spPr bwMode="auto">
            <a:xfrm rot="14959742" flipV="1">
              <a:off x="5149" y="2706"/>
              <a:ext cx="7" cy="82"/>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4" name="Line 24">
              <a:extLst>
                <a:ext uri="{FF2B5EF4-FFF2-40B4-BE49-F238E27FC236}">
                  <a16:creationId xmlns:a16="http://schemas.microsoft.com/office/drawing/2014/main" id="{CEDAC68F-A0FB-3C4C-AEB8-8CAE04A58123}"/>
                </a:ext>
              </a:extLst>
            </p:cNvPr>
            <p:cNvSpPr>
              <a:spLocks noChangeShapeType="1"/>
            </p:cNvSpPr>
            <p:nvPr/>
          </p:nvSpPr>
          <p:spPr bwMode="auto">
            <a:xfrm rot="-1323495">
              <a:off x="5234" y="2740"/>
              <a:ext cx="9" cy="81"/>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5" name="Line 25">
              <a:extLst>
                <a:ext uri="{FF2B5EF4-FFF2-40B4-BE49-F238E27FC236}">
                  <a16:creationId xmlns:a16="http://schemas.microsoft.com/office/drawing/2014/main" id="{465E9884-3F5C-A74F-86AD-A5B2A56CB435}"/>
                </a:ext>
              </a:extLst>
            </p:cNvPr>
            <p:cNvSpPr>
              <a:spLocks noChangeShapeType="1"/>
            </p:cNvSpPr>
            <p:nvPr/>
          </p:nvSpPr>
          <p:spPr bwMode="auto">
            <a:xfrm rot="10800000" flipH="1">
              <a:off x="5210" y="2347"/>
              <a:ext cx="123" cy="359"/>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6" name="Line 26">
              <a:extLst>
                <a:ext uri="{FF2B5EF4-FFF2-40B4-BE49-F238E27FC236}">
                  <a16:creationId xmlns:a16="http://schemas.microsoft.com/office/drawing/2014/main" id="{5DCCF975-3943-BA4A-8219-80861D7D8750}"/>
                </a:ext>
              </a:extLst>
            </p:cNvPr>
            <p:cNvSpPr>
              <a:spLocks noChangeShapeType="1"/>
            </p:cNvSpPr>
            <p:nvPr/>
          </p:nvSpPr>
          <p:spPr bwMode="auto">
            <a:xfrm rot="5400000" flipH="1" flipV="1">
              <a:off x="5260" y="2553"/>
              <a:ext cx="143" cy="197"/>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7" name="Line 27">
              <a:extLst>
                <a:ext uri="{FF2B5EF4-FFF2-40B4-BE49-F238E27FC236}">
                  <a16:creationId xmlns:a16="http://schemas.microsoft.com/office/drawing/2014/main" id="{5D5CE408-F3E5-C747-9D7E-C9AA5FC0A085}"/>
                </a:ext>
              </a:extLst>
            </p:cNvPr>
            <p:cNvSpPr>
              <a:spLocks noChangeShapeType="1"/>
            </p:cNvSpPr>
            <p:nvPr/>
          </p:nvSpPr>
          <p:spPr bwMode="auto">
            <a:xfrm rot="-8100000">
              <a:off x="5314" y="2338"/>
              <a:ext cx="66" cy="408"/>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8" name="Line 28">
              <a:extLst>
                <a:ext uri="{FF2B5EF4-FFF2-40B4-BE49-F238E27FC236}">
                  <a16:creationId xmlns:a16="http://schemas.microsoft.com/office/drawing/2014/main" id="{1A4FEBB8-785C-2949-B02E-22D251ABD47F}"/>
                </a:ext>
              </a:extLst>
            </p:cNvPr>
            <p:cNvSpPr>
              <a:spLocks noChangeShapeType="1"/>
            </p:cNvSpPr>
            <p:nvPr/>
          </p:nvSpPr>
          <p:spPr bwMode="auto">
            <a:xfrm rot="8100000" flipH="1">
              <a:off x="5129" y="2551"/>
              <a:ext cx="132" cy="130"/>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29" name="Line 29">
              <a:extLst>
                <a:ext uri="{FF2B5EF4-FFF2-40B4-BE49-F238E27FC236}">
                  <a16:creationId xmlns:a16="http://schemas.microsoft.com/office/drawing/2014/main" id="{BD272337-DF84-2945-9088-0C5AB7C0F807}"/>
                </a:ext>
              </a:extLst>
            </p:cNvPr>
            <p:cNvSpPr>
              <a:spLocks noChangeShapeType="1"/>
            </p:cNvSpPr>
            <p:nvPr/>
          </p:nvSpPr>
          <p:spPr bwMode="auto">
            <a:xfrm rot="12176505" flipH="1">
              <a:off x="5301" y="2291"/>
              <a:ext cx="41" cy="443"/>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0" name="Line 30">
              <a:extLst>
                <a:ext uri="{FF2B5EF4-FFF2-40B4-BE49-F238E27FC236}">
                  <a16:creationId xmlns:a16="http://schemas.microsoft.com/office/drawing/2014/main" id="{ECE9D935-0FEE-374D-8FC2-710FA97D4CD3}"/>
                </a:ext>
              </a:extLst>
            </p:cNvPr>
            <p:cNvSpPr>
              <a:spLocks noChangeShapeType="1"/>
            </p:cNvSpPr>
            <p:nvPr/>
          </p:nvSpPr>
          <p:spPr bwMode="auto">
            <a:xfrm rot="6957272" flipH="1" flipV="1">
              <a:off x="5251" y="2647"/>
              <a:ext cx="114" cy="11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1" name="Line 31">
              <a:extLst>
                <a:ext uri="{FF2B5EF4-FFF2-40B4-BE49-F238E27FC236}">
                  <a16:creationId xmlns:a16="http://schemas.microsoft.com/office/drawing/2014/main" id="{826098CA-485F-8745-B082-5F24C870BF5A}"/>
                </a:ext>
              </a:extLst>
            </p:cNvPr>
            <p:cNvSpPr>
              <a:spLocks noChangeShapeType="1"/>
            </p:cNvSpPr>
            <p:nvPr/>
          </p:nvSpPr>
          <p:spPr bwMode="auto">
            <a:xfrm rot="-6723495">
              <a:off x="5283" y="2445"/>
              <a:ext cx="128" cy="305"/>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2" name="Line 32">
              <a:extLst>
                <a:ext uri="{FF2B5EF4-FFF2-40B4-BE49-F238E27FC236}">
                  <a16:creationId xmlns:a16="http://schemas.microsoft.com/office/drawing/2014/main" id="{FB9109D0-E23A-7449-9140-83BDF516E764}"/>
                </a:ext>
              </a:extLst>
            </p:cNvPr>
            <p:cNvSpPr>
              <a:spLocks noChangeShapeType="1"/>
            </p:cNvSpPr>
            <p:nvPr/>
          </p:nvSpPr>
          <p:spPr bwMode="auto">
            <a:xfrm rot="9476505" flipH="1">
              <a:off x="5153" y="2451"/>
              <a:ext cx="142" cy="234"/>
            </a:xfrm>
            <a:prstGeom prst="line">
              <a:avLst/>
            </a:prstGeom>
            <a:noFill/>
            <a:ln w="9525">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32833" name="Group 33">
            <a:extLst>
              <a:ext uri="{FF2B5EF4-FFF2-40B4-BE49-F238E27FC236}">
                <a16:creationId xmlns:a16="http://schemas.microsoft.com/office/drawing/2014/main" id="{777A474C-B9CF-B240-9285-7A1E6EF1BE84}"/>
              </a:ext>
            </a:extLst>
          </p:cNvPr>
          <p:cNvGrpSpPr>
            <a:grpSpLocks/>
          </p:cNvGrpSpPr>
          <p:nvPr/>
        </p:nvGrpSpPr>
        <p:grpSpPr bwMode="auto">
          <a:xfrm>
            <a:off x="6691313" y="3343275"/>
            <a:ext cx="687387" cy="685800"/>
            <a:chOff x="4279" y="2447"/>
            <a:chExt cx="433" cy="432"/>
          </a:xfrm>
        </p:grpSpPr>
        <p:sp>
          <p:nvSpPr>
            <p:cNvPr id="332834" name="Line 34">
              <a:extLst>
                <a:ext uri="{FF2B5EF4-FFF2-40B4-BE49-F238E27FC236}">
                  <a16:creationId xmlns:a16="http://schemas.microsoft.com/office/drawing/2014/main" id="{B663F9E2-DCA1-374E-A933-3C86EDD8CA74}"/>
                </a:ext>
              </a:extLst>
            </p:cNvPr>
            <p:cNvSpPr>
              <a:spLocks noChangeShapeType="1"/>
            </p:cNvSpPr>
            <p:nvPr/>
          </p:nvSpPr>
          <p:spPr bwMode="auto">
            <a:xfrm>
              <a:off x="4496" y="268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5" name="Line 35">
              <a:extLst>
                <a:ext uri="{FF2B5EF4-FFF2-40B4-BE49-F238E27FC236}">
                  <a16:creationId xmlns:a16="http://schemas.microsoft.com/office/drawing/2014/main" id="{A79CC18F-D73F-D14F-9537-B712CA0040C8}"/>
                </a:ext>
              </a:extLst>
            </p:cNvPr>
            <p:cNvSpPr>
              <a:spLocks noChangeShapeType="1"/>
            </p:cNvSpPr>
            <p:nvPr/>
          </p:nvSpPr>
          <p:spPr bwMode="auto">
            <a:xfrm rot="-5400000">
              <a:off x="4615" y="257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6" name="Line 36">
              <a:extLst>
                <a:ext uri="{FF2B5EF4-FFF2-40B4-BE49-F238E27FC236}">
                  <a16:creationId xmlns:a16="http://schemas.microsoft.com/office/drawing/2014/main" id="{7B2E80EF-AD62-8F42-AE4E-FC19C24AD059}"/>
                </a:ext>
              </a:extLst>
            </p:cNvPr>
            <p:cNvSpPr>
              <a:spLocks noChangeShapeType="1"/>
            </p:cNvSpPr>
            <p:nvPr/>
          </p:nvSpPr>
          <p:spPr bwMode="auto">
            <a:xfrm rot="5400000" flipH="1">
              <a:off x="4376" y="2571"/>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7" name="Line 37">
              <a:extLst>
                <a:ext uri="{FF2B5EF4-FFF2-40B4-BE49-F238E27FC236}">
                  <a16:creationId xmlns:a16="http://schemas.microsoft.com/office/drawing/2014/main" id="{2418D879-37E1-8D46-9293-99C5B0C7268B}"/>
                </a:ext>
              </a:extLst>
            </p:cNvPr>
            <p:cNvSpPr>
              <a:spLocks noChangeShapeType="1"/>
            </p:cNvSpPr>
            <p:nvPr/>
          </p:nvSpPr>
          <p:spPr bwMode="auto">
            <a:xfrm flipV="1">
              <a:off x="4495" y="2447"/>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8" name="Line 38">
              <a:extLst>
                <a:ext uri="{FF2B5EF4-FFF2-40B4-BE49-F238E27FC236}">
                  <a16:creationId xmlns:a16="http://schemas.microsoft.com/office/drawing/2014/main" id="{BDE5700C-47D1-334D-B748-67C586A54B5A}"/>
                </a:ext>
              </a:extLst>
            </p:cNvPr>
            <p:cNvSpPr>
              <a:spLocks noChangeShapeType="1"/>
            </p:cNvSpPr>
            <p:nvPr/>
          </p:nvSpPr>
          <p:spPr bwMode="auto">
            <a:xfrm rot="2700000">
              <a:off x="4411" y="2653"/>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39" name="Line 39">
              <a:extLst>
                <a:ext uri="{FF2B5EF4-FFF2-40B4-BE49-F238E27FC236}">
                  <a16:creationId xmlns:a16="http://schemas.microsoft.com/office/drawing/2014/main" id="{35D04CCA-1EE9-124E-90CB-81E47744508D}"/>
                </a:ext>
              </a:extLst>
            </p:cNvPr>
            <p:cNvSpPr>
              <a:spLocks noChangeShapeType="1"/>
            </p:cNvSpPr>
            <p:nvPr/>
          </p:nvSpPr>
          <p:spPr bwMode="auto">
            <a:xfrm rot="-2700000">
              <a:off x="4578" y="2653"/>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0" name="Line 40">
              <a:extLst>
                <a:ext uri="{FF2B5EF4-FFF2-40B4-BE49-F238E27FC236}">
                  <a16:creationId xmlns:a16="http://schemas.microsoft.com/office/drawing/2014/main" id="{0A1F2D72-C79B-A645-BE34-B3F9464C5818}"/>
                </a:ext>
              </a:extLst>
            </p:cNvPr>
            <p:cNvSpPr>
              <a:spLocks noChangeShapeType="1"/>
            </p:cNvSpPr>
            <p:nvPr/>
          </p:nvSpPr>
          <p:spPr bwMode="auto">
            <a:xfrm rot="8100000" flipH="1">
              <a:off x="4408" y="2486"/>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1" name="Line 41">
              <a:extLst>
                <a:ext uri="{FF2B5EF4-FFF2-40B4-BE49-F238E27FC236}">
                  <a16:creationId xmlns:a16="http://schemas.microsoft.com/office/drawing/2014/main" id="{350FCFEA-8196-1F4C-8B00-2F69BB71A7D2}"/>
                </a:ext>
              </a:extLst>
            </p:cNvPr>
            <p:cNvSpPr>
              <a:spLocks noChangeShapeType="1"/>
            </p:cNvSpPr>
            <p:nvPr/>
          </p:nvSpPr>
          <p:spPr bwMode="auto">
            <a:xfrm rot="2700000" flipV="1">
              <a:off x="4582" y="248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2" name="Line 42">
              <a:extLst>
                <a:ext uri="{FF2B5EF4-FFF2-40B4-BE49-F238E27FC236}">
                  <a16:creationId xmlns:a16="http://schemas.microsoft.com/office/drawing/2014/main" id="{9FEA31AB-C2D0-B045-B438-FB4E74828AEF}"/>
                </a:ext>
              </a:extLst>
            </p:cNvPr>
            <p:cNvSpPr>
              <a:spLocks noChangeShapeType="1"/>
            </p:cNvSpPr>
            <p:nvPr/>
          </p:nvSpPr>
          <p:spPr bwMode="auto">
            <a:xfrm rot="1376505">
              <a:off x="4451" y="2674"/>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3" name="Line 43">
              <a:extLst>
                <a:ext uri="{FF2B5EF4-FFF2-40B4-BE49-F238E27FC236}">
                  <a16:creationId xmlns:a16="http://schemas.microsoft.com/office/drawing/2014/main" id="{97B2AC60-6147-5F4E-A979-7E79C456587A}"/>
                </a:ext>
              </a:extLst>
            </p:cNvPr>
            <p:cNvSpPr>
              <a:spLocks noChangeShapeType="1"/>
            </p:cNvSpPr>
            <p:nvPr/>
          </p:nvSpPr>
          <p:spPr bwMode="auto">
            <a:xfrm rot="-4023495">
              <a:off x="4604" y="261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4" name="Line 44">
              <a:extLst>
                <a:ext uri="{FF2B5EF4-FFF2-40B4-BE49-F238E27FC236}">
                  <a16:creationId xmlns:a16="http://schemas.microsoft.com/office/drawing/2014/main" id="{0E4F3214-C35E-BA43-8412-FBE13DB20DD7}"/>
                </a:ext>
              </a:extLst>
            </p:cNvPr>
            <p:cNvSpPr>
              <a:spLocks noChangeShapeType="1"/>
            </p:cNvSpPr>
            <p:nvPr/>
          </p:nvSpPr>
          <p:spPr bwMode="auto">
            <a:xfrm rot="6776505" flipH="1">
              <a:off x="4385" y="2526"/>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5" name="Line 45">
              <a:extLst>
                <a:ext uri="{FF2B5EF4-FFF2-40B4-BE49-F238E27FC236}">
                  <a16:creationId xmlns:a16="http://schemas.microsoft.com/office/drawing/2014/main" id="{19B2D8D4-9780-1A46-BEF1-5F7A3643F318}"/>
                </a:ext>
              </a:extLst>
            </p:cNvPr>
            <p:cNvSpPr>
              <a:spLocks noChangeShapeType="1"/>
            </p:cNvSpPr>
            <p:nvPr/>
          </p:nvSpPr>
          <p:spPr bwMode="auto">
            <a:xfrm rot="1376505" flipV="1">
              <a:off x="4543" y="246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6" name="Line 46">
              <a:extLst>
                <a:ext uri="{FF2B5EF4-FFF2-40B4-BE49-F238E27FC236}">
                  <a16:creationId xmlns:a16="http://schemas.microsoft.com/office/drawing/2014/main" id="{6974578E-13E6-4A4E-9C0E-C3BCD1BFD5B5}"/>
                </a:ext>
              </a:extLst>
            </p:cNvPr>
            <p:cNvSpPr>
              <a:spLocks noChangeShapeType="1"/>
            </p:cNvSpPr>
            <p:nvPr/>
          </p:nvSpPr>
          <p:spPr bwMode="auto">
            <a:xfrm rot="4076505">
              <a:off x="4386" y="261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7" name="Line 47">
              <a:extLst>
                <a:ext uri="{FF2B5EF4-FFF2-40B4-BE49-F238E27FC236}">
                  <a16:creationId xmlns:a16="http://schemas.microsoft.com/office/drawing/2014/main" id="{6D63FCF4-334E-CE41-A12F-3F8C465285E7}"/>
                </a:ext>
              </a:extLst>
            </p:cNvPr>
            <p:cNvSpPr>
              <a:spLocks noChangeShapeType="1"/>
            </p:cNvSpPr>
            <p:nvPr/>
          </p:nvSpPr>
          <p:spPr bwMode="auto">
            <a:xfrm rot="-1323495">
              <a:off x="4540" y="2680"/>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8" name="Line 48">
              <a:extLst>
                <a:ext uri="{FF2B5EF4-FFF2-40B4-BE49-F238E27FC236}">
                  <a16:creationId xmlns:a16="http://schemas.microsoft.com/office/drawing/2014/main" id="{FA322AC4-DD13-3446-8FF9-237FF307EC4A}"/>
                </a:ext>
              </a:extLst>
            </p:cNvPr>
            <p:cNvSpPr>
              <a:spLocks noChangeShapeType="1"/>
            </p:cNvSpPr>
            <p:nvPr/>
          </p:nvSpPr>
          <p:spPr bwMode="auto">
            <a:xfrm rot="9476505" flipH="1">
              <a:off x="4450" y="2459"/>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49" name="Line 49">
              <a:extLst>
                <a:ext uri="{FF2B5EF4-FFF2-40B4-BE49-F238E27FC236}">
                  <a16:creationId xmlns:a16="http://schemas.microsoft.com/office/drawing/2014/main" id="{2F9D8AA1-A36D-5B47-AD4F-B2222936B4B1}"/>
                </a:ext>
              </a:extLst>
            </p:cNvPr>
            <p:cNvSpPr>
              <a:spLocks noChangeShapeType="1"/>
            </p:cNvSpPr>
            <p:nvPr/>
          </p:nvSpPr>
          <p:spPr bwMode="auto">
            <a:xfrm rot="4076505" flipV="1">
              <a:off x="4606" y="2525"/>
              <a:ext cx="0" cy="194"/>
            </a:xfrm>
            <a:prstGeom prst="line">
              <a:avLst/>
            </a:prstGeom>
            <a:noFill/>
            <a:ln w="9525">
              <a:solidFill>
                <a:srgbClr val="0000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32850" name="Rectangle 50">
            <a:extLst>
              <a:ext uri="{FF2B5EF4-FFF2-40B4-BE49-F238E27FC236}">
                <a16:creationId xmlns:a16="http://schemas.microsoft.com/office/drawing/2014/main" id="{43109C67-E358-0E41-A407-98997252C4CC}"/>
              </a:ext>
            </a:extLst>
          </p:cNvPr>
          <p:cNvSpPr>
            <a:spLocks noChangeArrowheads="1"/>
          </p:cNvSpPr>
          <p:nvPr/>
        </p:nvSpPr>
        <p:spPr bwMode="auto">
          <a:xfrm>
            <a:off x="304800" y="2667000"/>
            <a:ext cx="6172200"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0"/>
              </a:spcBef>
              <a:defRPr>
                <a:solidFill>
                  <a:schemeClr val="tx1"/>
                </a:solidFill>
                <a:latin typeface="Arial" panose="020B0604020202020204" pitchFamily="34" charset="0"/>
                <a:ea typeface="宋体" panose="02010600030101010101" pitchFamily="2" charset="-122"/>
              </a:defRPr>
            </a:lvl1pPr>
            <a:lvl2pPr marL="190500">
              <a:spcBef>
                <a:spcPct val="0"/>
              </a:spcBef>
              <a:defRPr>
                <a:solidFill>
                  <a:schemeClr val="tx1"/>
                </a:solidFill>
                <a:latin typeface="Arial" panose="020B0604020202020204" pitchFamily="34" charset="0"/>
                <a:ea typeface="宋体" panose="02010600030101010101" pitchFamily="2" charset="-122"/>
              </a:defRPr>
            </a:lvl2pPr>
            <a:lvl3pPr marL="1674813" indent="-457200">
              <a:spcBef>
                <a:spcPct val="0"/>
              </a:spcBef>
              <a:defRPr>
                <a:solidFill>
                  <a:schemeClr val="tx1"/>
                </a:solidFill>
                <a:latin typeface="Arial" panose="020B0604020202020204" pitchFamily="34" charset="0"/>
                <a:ea typeface="宋体" panose="02010600030101010101" pitchFamily="2" charset="-122"/>
              </a:defRPr>
            </a:lvl3pPr>
            <a:lvl4pPr marL="2322513" indent="-457200">
              <a:spcBef>
                <a:spcPct val="0"/>
              </a:spcBef>
              <a:defRPr>
                <a:solidFill>
                  <a:schemeClr val="tx1"/>
                </a:solidFill>
                <a:latin typeface="Arial" panose="020B0604020202020204" pitchFamily="34" charset="0"/>
                <a:ea typeface="宋体" panose="02010600030101010101" pitchFamily="2" charset="-122"/>
              </a:defRPr>
            </a:lvl4pPr>
            <a:lvl5pPr marL="2970213" indent="-457200">
              <a:spcBef>
                <a:spcPct val="0"/>
              </a:spcBef>
              <a:defRPr>
                <a:solidFill>
                  <a:schemeClr val="tx1"/>
                </a:solidFill>
                <a:latin typeface="Arial" panose="020B0604020202020204" pitchFamily="34" charset="0"/>
                <a:ea typeface="宋体" panose="02010600030101010101" pitchFamily="2" charset="-122"/>
              </a:defRPr>
            </a:lvl5pPr>
            <a:lvl6pPr marL="34274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8846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43418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799013" indent="-4572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nSpc>
                <a:spcPct val="80000"/>
              </a:lnSpc>
              <a:spcBef>
                <a:spcPct val="20000"/>
              </a:spcBef>
              <a:buSzPct val="50000"/>
              <a:buFont typeface="Wingdings" pitchFamily="2" charset="2"/>
              <a:buNone/>
            </a:pPr>
            <a:r>
              <a:rPr lang="en-US" altLang="zh-CN" sz="1400" i="1"/>
              <a:t>E.Schnedermann, J.Sollfrank, and U.Heinz, Phys. Rev. </a:t>
            </a:r>
            <a:r>
              <a:rPr lang="en-US" altLang="zh-CN" sz="1400" b="1" i="1"/>
              <a:t>C48</a:t>
            </a:r>
            <a:r>
              <a:rPr lang="en-US" altLang="zh-CN" sz="1400" i="1"/>
              <a:t>, 2462(1993)</a:t>
            </a:r>
          </a:p>
        </p:txBody>
      </p:sp>
      <p:graphicFrame>
        <p:nvGraphicFramePr>
          <p:cNvPr id="332851" name="Object 51">
            <a:extLst>
              <a:ext uri="{FF2B5EF4-FFF2-40B4-BE49-F238E27FC236}">
                <a16:creationId xmlns:a16="http://schemas.microsoft.com/office/drawing/2014/main" id="{EBD0799F-491C-CE4A-8D74-64F19A76FE24}"/>
              </a:ext>
            </a:extLst>
          </p:cNvPr>
          <p:cNvGraphicFramePr>
            <a:graphicFrameLocks noGrp="1" noChangeAspect="1"/>
          </p:cNvGraphicFramePr>
          <p:nvPr>
            <p:ph sz="half" idx="2"/>
          </p:nvPr>
        </p:nvGraphicFramePr>
        <p:xfrm>
          <a:off x="682625" y="3048000"/>
          <a:ext cx="5299075" cy="2493963"/>
        </p:xfrm>
        <a:graphic>
          <a:graphicData uri="http://schemas.openxmlformats.org/presentationml/2006/ole">
            <mc:AlternateContent xmlns:mc="http://schemas.openxmlformats.org/markup-compatibility/2006">
              <mc:Choice xmlns:v="urn:schemas-microsoft-com:vml" Requires="v">
                <p:oleObj spid="_x0000_s258081" name="Equation" r:id="rId5" imgW="17411700" imgH="8191500" progId="Equation.3">
                  <p:embed/>
                </p:oleObj>
              </mc:Choice>
              <mc:Fallback>
                <p:oleObj name="Equation" r:id="rId5" imgW="17411700" imgH="8191500" progId="Equation.3">
                  <p:embed/>
                  <p:pic>
                    <p:nvPicPr>
                      <p:cNvPr id="332851" name="Object 51">
                        <a:extLst>
                          <a:ext uri="{FF2B5EF4-FFF2-40B4-BE49-F238E27FC236}">
                            <a16:creationId xmlns:a16="http://schemas.microsoft.com/office/drawing/2014/main" id="{EBD0799F-491C-CE4A-8D74-64F19A76F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25" y="3048000"/>
                        <a:ext cx="5299075" cy="2493963"/>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2852" name="Oval 52">
            <a:extLst>
              <a:ext uri="{FF2B5EF4-FFF2-40B4-BE49-F238E27FC236}">
                <a16:creationId xmlns:a16="http://schemas.microsoft.com/office/drawing/2014/main" id="{D2015418-6574-A74C-8CE8-38491BF284A4}"/>
              </a:ext>
            </a:extLst>
          </p:cNvPr>
          <p:cNvSpPr>
            <a:spLocks noChangeArrowheads="1"/>
          </p:cNvSpPr>
          <p:nvPr/>
        </p:nvSpPr>
        <p:spPr bwMode="auto">
          <a:xfrm>
            <a:off x="5029200" y="4343400"/>
            <a:ext cx="457200" cy="304800"/>
          </a:xfrm>
          <a:prstGeom prst="ellipse">
            <a:avLst/>
          </a:prstGeom>
          <a:noFill/>
          <a:ln w="127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53" name="Oval 53">
            <a:extLst>
              <a:ext uri="{FF2B5EF4-FFF2-40B4-BE49-F238E27FC236}">
                <a16:creationId xmlns:a16="http://schemas.microsoft.com/office/drawing/2014/main" id="{0D8A1019-9003-794D-B031-C4D96E3A4830}"/>
              </a:ext>
            </a:extLst>
          </p:cNvPr>
          <p:cNvSpPr>
            <a:spLocks noChangeArrowheads="1"/>
          </p:cNvSpPr>
          <p:nvPr/>
        </p:nvSpPr>
        <p:spPr bwMode="auto">
          <a:xfrm>
            <a:off x="3429000" y="5029200"/>
            <a:ext cx="457200" cy="304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2854" name="Rectangle 54">
            <a:extLst>
              <a:ext uri="{FF2B5EF4-FFF2-40B4-BE49-F238E27FC236}">
                <a16:creationId xmlns:a16="http://schemas.microsoft.com/office/drawing/2014/main" id="{D0523F90-C03B-0840-8011-955C4BEF5D40}"/>
              </a:ext>
            </a:extLst>
          </p:cNvPr>
          <p:cNvSpPr>
            <a:spLocks noChangeArrowheads="1"/>
          </p:cNvSpPr>
          <p:nvPr/>
        </p:nvSpPr>
        <p:spPr bwMode="auto">
          <a:xfrm>
            <a:off x="609600" y="5775325"/>
            <a:ext cx="681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zh-CN" sz="2000"/>
              <a:t>Extract thermal temperature </a:t>
            </a:r>
            <a:r>
              <a:rPr lang="en-US" altLang="zh-CN" sz="2000" i="1"/>
              <a:t>T</a:t>
            </a:r>
            <a:r>
              <a:rPr lang="en-US" altLang="zh-CN" sz="2000" i="1" baseline="-25000"/>
              <a:t>fo</a:t>
            </a:r>
            <a:r>
              <a:rPr lang="en-US" altLang="zh-CN" sz="2000"/>
              <a:t> and velocity parameter </a:t>
            </a:r>
            <a:r>
              <a:rPr lang="en-US" altLang="zh-CN" sz="2000">
                <a:sym typeface="Symbol" pitchFamily="2" charset="2"/>
              </a:rPr>
              <a:t></a:t>
            </a:r>
            <a:r>
              <a:rPr lang="en-US" altLang="zh-CN" sz="2000" i="1">
                <a:sym typeface="Symbol" pitchFamily="2" charset="2"/>
              </a:rPr>
              <a:t></a:t>
            </a:r>
            <a:r>
              <a:rPr lang="en-US" altLang="zh-CN" sz="2000" i="1" baseline="-25000">
                <a:sym typeface="Symbol" pitchFamily="2" charset="2"/>
              </a:rPr>
              <a:t>T</a:t>
            </a:r>
            <a:r>
              <a:rPr lang="en-US" altLang="zh-CN" sz="2000">
                <a:sym typeface="Symbol" pitchFamily="2" charset="2"/>
              </a:rPr>
              <a:t></a:t>
            </a:r>
            <a:endParaRPr lang="en-US" altLang="zh-CN" sz="1400"/>
          </a:p>
        </p:txBody>
      </p:sp>
    </p:spTree>
    <p:extLst>
      <p:ext uri="{BB962C8B-B14F-4D97-AF65-F5344CB8AC3E}">
        <p14:creationId xmlns:p14="http://schemas.microsoft.com/office/powerpoint/2010/main" val="9206276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917174" y="76200"/>
            <a:ext cx="4038600" cy="533400"/>
          </a:xfrm>
        </p:spPr>
        <p:txBody>
          <a:bodyPr/>
          <a:lstStyle/>
          <a:p>
            <a:pPr algn="l"/>
            <a:r>
              <a:rPr kumimoji="0" lang="en-US" altLang="zh-CN" sz="2800" dirty="0">
                <a:solidFill>
                  <a:srgbClr val="FF0000"/>
                </a:solidFill>
                <a:latin typeface="Times"/>
                <a:ea typeface="ＭＳ Ｐゴシック" charset="0"/>
                <a:cs typeface="Times"/>
              </a:rPr>
              <a:t>Observations in Nature</a:t>
            </a:r>
          </a:p>
        </p:txBody>
      </p:sp>
      <p:pic>
        <p:nvPicPr>
          <p:cNvPr id="9219" name="Picture 3" descr="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09562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52400" y="55626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solidFill>
                  <a:srgbClr val="FF66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Clr>
                <a:srgbClr val="FF0000"/>
              </a:buClr>
              <a:buFont typeface="Wingdings" charset="0"/>
              <a:buNone/>
              <a:defRPr/>
            </a:pPr>
            <a:endParaRPr lang="zh-CN" altLang="en-US">
              <a:latin typeface="Times New Roman" charset="0"/>
            </a:endParaRPr>
          </a:p>
        </p:txBody>
      </p:sp>
      <p:sp>
        <p:nvSpPr>
          <p:cNvPr id="3077" name="Text Box 5"/>
          <p:cNvSpPr txBox="1">
            <a:spLocks noChangeArrowheads="1"/>
          </p:cNvSpPr>
          <p:nvPr/>
        </p:nvSpPr>
        <p:spPr bwMode="auto">
          <a:xfrm>
            <a:off x="653113" y="4343400"/>
            <a:ext cx="2264061"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defRPr/>
            </a:pPr>
            <a:r>
              <a:rPr lang="en-US" altLang="zh-CN" sz="2000" dirty="0">
                <a:latin typeface="Times New Roman" charset="0"/>
              </a:rPr>
              <a:t>Quarks are confined</a:t>
            </a:r>
          </a:p>
          <a:p>
            <a:pPr algn="ctr" eaLnBrk="1" hangingPunct="1">
              <a:defRPr/>
            </a:pPr>
            <a:r>
              <a:rPr lang="en-US" altLang="zh-CN" sz="2000" dirty="0">
                <a:latin typeface="Times New Roman" charset="0"/>
              </a:rPr>
              <a:t>inside hadrons </a:t>
            </a:r>
          </a:p>
        </p:txBody>
      </p:sp>
      <p:grpSp>
        <p:nvGrpSpPr>
          <p:cNvPr id="3078" name="Group 6"/>
          <p:cNvGrpSpPr>
            <a:grpSpLocks/>
          </p:cNvGrpSpPr>
          <p:nvPr/>
        </p:nvGrpSpPr>
        <p:grpSpPr bwMode="auto">
          <a:xfrm>
            <a:off x="3429000" y="1066800"/>
            <a:ext cx="5715000" cy="5597526"/>
            <a:chOff x="2160" y="672"/>
            <a:chExt cx="3600" cy="3526"/>
          </a:xfrm>
        </p:grpSpPr>
        <p:grpSp>
          <p:nvGrpSpPr>
            <p:cNvPr id="9224" name="Group 7"/>
            <p:cNvGrpSpPr>
              <a:grpSpLocks/>
            </p:cNvGrpSpPr>
            <p:nvPr/>
          </p:nvGrpSpPr>
          <p:grpSpPr bwMode="auto">
            <a:xfrm>
              <a:off x="2160" y="672"/>
              <a:ext cx="3600" cy="2826"/>
              <a:chOff x="2160" y="672"/>
              <a:chExt cx="3600" cy="2826"/>
            </a:xfrm>
          </p:grpSpPr>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672"/>
                <a:ext cx="1776" cy="1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9227" name="Group 9"/>
              <p:cNvGrpSpPr>
                <a:grpSpLocks/>
              </p:cNvGrpSpPr>
              <p:nvPr/>
            </p:nvGrpSpPr>
            <p:grpSpPr bwMode="auto">
              <a:xfrm>
                <a:off x="3936" y="816"/>
                <a:ext cx="1776" cy="864"/>
                <a:chOff x="3264" y="2640"/>
                <a:chExt cx="2352" cy="1190"/>
              </a:xfrm>
            </p:grpSpPr>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640"/>
                  <a:ext cx="2352" cy="1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31" name="Text Box 11"/>
                <p:cNvSpPr txBox="1">
                  <a:spLocks noChangeArrowheads="1"/>
                </p:cNvSpPr>
                <p:nvPr/>
              </p:nvSpPr>
              <p:spPr bwMode="auto">
                <a:xfrm>
                  <a:off x="3408" y="2736"/>
                  <a:ext cx="1053" cy="4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100783" tIns="50392" rIns="100783" bIns="50392">
                  <a:spAutoFit/>
                </a:bodyPr>
                <a:lstStyle>
                  <a:lvl1pPr defTabSz="1008063">
                    <a:defRPr kumimoji="1" sz="2400">
                      <a:solidFill>
                        <a:schemeClr val="tx1"/>
                      </a:solidFill>
                      <a:latin typeface="Arial" charset="0"/>
                      <a:ea typeface="ＭＳ Ｐゴシック" charset="0"/>
                      <a:cs typeface="ＭＳ Ｐゴシック" charset="0"/>
                    </a:defRPr>
                  </a:lvl1pPr>
                  <a:lvl2pPr marL="742950" indent="-285750" defTabSz="1008063">
                    <a:defRPr kumimoji="1" sz="2400">
                      <a:solidFill>
                        <a:schemeClr val="tx1"/>
                      </a:solidFill>
                      <a:latin typeface="Arial" charset="0"/>
                      <a:ea typeface="ＭＳ Ｐゴシック" charset="0"/>
                      <a:cs typeface="ＭＳ Ｐゴシック" charset="0"/>
                    </a:defRPr>
                  </a:lvl2pPr>
                  <a:lvl3pPr marL="1143000" indent="-228600" defTabSz="1008063">
                    <a:defRPr kumimoji="1" sz="2400">
                      <a:solidFill>
                        <a:schemeClr val="tx1"/>
                      </a:solidFill>
                      <a:latin typeface="Arial" charset="0"/>
                      <a:ea typeface="ＭＳ Ｐゴシック" charset="0"/>
                      <a:cs typeface="ＭＳ Ｐゴシック" charset="0"/>
                    </a:defRPr>
                  </a:lvl3pPr>
                  <a:lvl4pPr marL="1600200" indent="-228600" defTabSz="1008063">
                    <a:defRPr kumimoji="1" sz="2400">
                      <a:solidFill>
                        <a:schemeClr val="tx1"/>
                      </a:solidFill>
                      <a:latin typeface="Arial" charset="0"/>
                      <a:ea typeface="ＭＳ Ｐゴシック" charset="0"/>
                      <a:cs typeface="ＭＳ Ｐゴシック" charset="0"/>
                    </a:defRPr>
                  </a:lvl4pPr>
                  <a:lvl5pPr marL="2057400" indent="-228600" defTabSz="1008063">
                    <a:defRPr kumimoji="1" sz="2400">
                      <a:solidFill>
                        <a:schemeClr val="tx1"/>
                      </a:solidFill>
                      <a:latin typeface="Arial" charset="0"/>
                      <a:ea typeface="ＭＳ Ｐゴシック" charset="0"/>
                      <a:cs typeface="ＭＳ Ｐゴシック" charset="0"/>
                    </a:defRPr>
                  </a:lvl5pPr>
                  <a:lvl6pPr marL="2514600" indent="-228600" defTabSz="1008063"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defTabSz="1008063"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defTabSz="1008063"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defTabSz="1008063"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endParaRPr kumimoji="0" lang="zh-CN" altLang="en-US" sz="2600">
                    <a:solidFill>
                      <a:schemeClr val="bg1"/>
                    </a:solidFill>
                  </a:endParaRPr>
                </a:p>
              </p:txBody>
            </p:sp>
          </p:grpSp>
          <p:sp>
            <p:nvSpPr>
              <p:cNvPr id="3084" name="Text Box 12"/>
              <p:cNvSpPr txBox="1">
                <a:spLocks noChangeArrowheads="1"/>
              </p:cNvSpPr>
              <p:nvPr/>
            </p:nvSpPr>
            <p:spPr bwMode="auto">
              <a:xfrm>
                <a:off x="2448" y="2016"/>
                <a:ext cx="3072" cy="5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0783" tIns="50392" rIns="100783" bIns="50392">
                <a:spAutoFit/>
              </a:bodyPr>
              <a:lstStyle>
                <a:lvl1pPr defTabSz="1008063">
                  <a:defRPr sz="2400">
                    <a:solidFill>
                      <a:schemeClr val="tx1"/>
                    </a:solidFill>
                    <a:latin typeface="Arial" charset="0"/>
                    <a:ea typeface="ＭＳ Ｐゴシック" charset="0"/>
                    <a:cs typeface="ＭＳ Ｐゴシック" charset="0"/>
                  </a:defRPr>
                </a:lvl1pPr>
                <a:lvl2pPr marL="503238" defTabSz="1008063">
                  <a:defRPr sz="2400">
                    <a:solidFill>
                      <a:schemeClr val="tx1"/>
                    </a:solidFill>
                    <a:latin typeface="Arial" charset="0"/>
                    <a:ea typeface="ＭＳ Ｐゴシック" charset="0"/>
                    <a:cs typeface="ＭＳ Ｐゴシック" charset="0"/>
                  </a:defRPr>
                </a:lvl2pPr>
                <a:lvl3pPr marL="1008063" defTabSz="1008063">
                  <a:defRPr sz="2400">
                    <a:solidFill>
                      <a:schemeClr val="tx1"/>
                    </a:solidFill>
                    <a:latin typeface="Arial" charset="0"/>
                    <a:ea typeface="ＭＳ Ｐゴシック" charset="0"/>
                    <a:cs typeface="ＭＳ Ｐゴシック" charset="0"/>
                  </a:defRPr>
                </a:lvl3pPr>
                <a:lvl4pPr marL="1511300" defTabSz="1008063">
                  <a:defRPr sz="2400">
                    <a:solidFill>
                      <a:schemeClr val="tx1"/>
                    </a:solidFill>
                    <a:latin typeface="Arial" charset="0"/>
                    <a:ea typeface="ＭＳ Ｐゴシック" charset="0"/>
                    <a:cs typeface="ＭＳ Ｐゴシック" charset="0"/>
                  </a:defRPr>
                </a:lvl4pPr>
                <a:lvl5pPr marL="2016125" defTabSz="1008063">
                  <a:defRPr sz="2400">
                    <a:solidFill>
                      <a:schemeClr val="tx1"/>
                    </a:solidFill>
                    <a:latin typeface="Arial" charset="0"/>
                    <a:ea typeface="ＭＳ Ｐゴシック" charset="0"/>
                    <a:cs typeface="ＭＳ Ｐゴシック" charset="0"/>
                  </a:defRPr>
                </a:lvl5pPr>
                <a:lvl6pPr marL="24733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305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3877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449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defRPr/>
                </a:pPr>
                <a:r>
                  <a:rPr lang="en-US" altLang="zh-CN" dirty="0">
                    <a:latin typeface="Times New Roman" charset="0"/>
                  </a:rPr>
                  <a:t>Such a big difference is not seen in molecules, atoms and nuclei.</a:t>
                </a:r>
              </a:p>
            </p:txBody>
          </p:sp>
          <p:sp>
            <p:nvSpPr>
              <p:cNvPr id="3085" name="Text Box 13"/>
              <p:cNvSpPr txBox="1">
                <a:spLocks noChangeArrowheads="1"/>
              </p:cNvSpPr>
              <p:nvPr/>
            </p:nvSpPr>
            <p:spPr bwMode="auto">
              <a:xfrm>
                <a:off x="2160" y="2736"/>
                <a:ext cx="3600" cy="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00783" tIns="50392" rIns="100783" bIns="50392">
                <a:spAutoFit/>
              </a:bodyPr>
              <a:lstStyle>
                <a:lvl1pPr defTabSz="1008063">
                  <a:defRPr sz="2400">
                    <a:solidFill>
                      <a:schemeClr val="tx1"/>
                    </a:solidFill>
                    <a:latin typeface="Arial" charset="0"/>
                    <a:ea typeface="ＭＳ Ｐゴシック" charset="0"/>
                    <a:cs typeface="ＭＳ Ｐゴシック" charset="0"/>
                  </a:defRPr>
                </a:lvl1pPr>
                <a:lvl2pPr marL="503238" defTabSz="1008063">
                  <a:defRPr sz="2400">
                    <a:solidFill>
                      <a:schemeClr val="tx1"/>
                    </a:solidFill>
                    <a:latin typeface="Arial" charset="0"/>
                    <a:ea typeface="ＭＳ Ｐゴシック" charset="0"/>
                    <a:cs typeface="ＭＳ Ｐゴシック" charset="0"/>
                  </a:defRPr>
                </a:lvl2pPr>
                <a:lvl3pPr marL="1008063" defTabSz="1008063">
                  <a:defRPr sz="2400">
                    <a:solidFill>
                      <a:schemeClr val="tx1"/>
                    </a:solidFill>
                    <a:latin typeface="Arial" charset="0"/>
                    <a:ea typeface="ＭＳ Ｐゴシック" charset="0"/>
                    <a:cs typeface="ＭＳ Ｐゴシック" charset="0"/>
                  </a:defRPr>
                </a:lvl3pPr>
                <a:lvl4pPr marL="1511300" defTabSz="1008063">
                  <a:defRPr sz="2400">
                    <a:solidFill>
                      <a:schemeClr val="tx1"/>
                    </a:solidFill>
                    <a:latin typeface="Arial" charset="0"/>
                    <a:ea typeface="ＭＳ Ｐゴシック" charset="0"/>
                    <a:cs typeface="ＭＳ Ｐゴシック" charset="0"/>
                  </a:defRPr>
                </a:lvl4pPr>
                <a:lvl5pPr marL="2016125" defTabSz="1008063">
                  <a:defRPr sz="2400">
                    <a:solidFill>
                      <a:schemeClr val="tx1"/>
                    </a:solidFill>
                    <a:latin typeface="Arial" charset="0"/>
                    <a:ea typeface="ＭＳ Ｐゴシック" charset="0"/>
                    <a:cs typeface="ＭＳ Ｐゴシック" charset="0"/>
                  </a:defRPr>
                </a:lvl5pPr>
                <a:lvl6pPr marL="24733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305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3877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44925" defTabSz="1008063"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defRPr/>
                </a:pPr>
                <a:r>
                  <a:rPr lang="en-US" altLang="zh-CN" dirty="0">
                    <a:latin typeface="Times New Roman" charset="0"/>
                  </a:rPr>
                  <a:t>Valence quarks acquire dynamical masses via</a:t>
                </a:r>
                <a:r>
                  <a:rPr lang="zh-CN" altLang="en-US" dirty="0">
                    <a:latin typeface="Times New Roman" charset="0"/>
                  </a:rPr>
                  <a:t> </a:t>
                </a:r>
                <a:r>
                  <a:rPr lang="en-US" altLang="zh-CN" dirty="0">
                    <a:latin typeface="Times New Roman" charset="0"/>
                  </a:rPr>
                  <a:t>strong</a:t>
                </a:r>
                <a:r>
                  <a:rPr lang="zh-CN" altLang="en-US" dirty="0">
                    <a:latin typeface="Times New Roman" charset="0"/>
                  </a:rPr>
                  <a:t> </a:t>
                </a:r>
                <a:r>
                  <a:rPr lang="en-US" altLang="zh-CN" dirty="0">
                    <a:latin typeface="Times New Roman" charset="0"/>
                  </a:rPr>
                  <a:t>interaction- Constituent Quark</a:t>
                </a:r>
              </a:p>
              <a:p>
                <a:pPr algn="ctr">
                  <a:defRPr/>
                </a:pPr>
                <a:r>
                  <a:rPr lang="en-US" altLang="zh-CN" dirty="0">
                    <a:latin typeface="Times New Roman" charset="0"/>
                  </a:rPr>
                  <a:t> Mass ~ 300 MeV</a:t>
                </a:r>
                <a:endParaRPr lang="en-US" altLang="zh-CN" dirty="0"/>
              </a:p>
            </p:txBody>
          </p:sp>
        </p:grpSp>
        <p:sp>
          <p:nvSpPr>
            <p:cNvPr id="3086" name="Text Box 14"/>
            <p:cNvSpPr txBox="1">
              <a:spLocks noChangeArrowheads="1"/>
            </p:cNvSpPr>
            <p:nvPr/>
          </p:nvSpPr>
          <p:spPr bwMode="auto">
            <a:xfrm>
              <a:off x="2309" y="4004"/>
              <a:ext cx="2912"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zh-CN" sz="1400" dirty="0">
                  <a:latin typeface="Times New Roman" charset="0"/>
                </a:rPr>
                <a:t>Review of particle physics (PDG), Phys. </a:t>
              </a:r>
              <a:r>
                <a:rPr lang="en-US" altLang="zh-CN" sz="1400" dirty="0" err="1">
                  <a:latin typeface="Times New Roman" charset="0"/>
                </a:rPr>
                <a:t>Lett</a:t>
              </a:r>
              <a:r>
                <a:rPr lang="en-US" altLang="zh-CN" sz="1400" dirty="0">
                  <a:latin typeface="Times New Roman" charset="0"/>
                </a:rPr>
                <a:t>. B 592 (2004)</a:t>
              </a:r>
              <a:endParaRPr lang="en-US" altLang="zh-CN" sz="1400" dirty="0">
                <a:latin typeface="Arial Rounded MT Bold" charset="0"/>
              </a:endParaRPr>
            </a:p>
          </p:txBody>
        </p:sp>
      </p:grpSp>
      <p:sp>
        <p:nvSpPr>
          <p:cNvPr id="3087" name="Text Box 15"/>
          <p:cNvSpPr txBox="1">
            <a:spLocks noChangeArrowheads="1"/>
          </p:cNvSpPr>
          <p:nvPr/>
        </p:nvSpPr>
        <p:spPr bwMode="auto">
          <a:xfrm>
            <a:off x="133334" y="5598796"/>
            <a:ext cx="4403507" cy="430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sz="2200" dirty="0">
                <a:solidFill>
                  <a:srgbClr val="0000B2"/>
                </a:solidFill>
              </a:rPr>
              <a:t>Can we have </a:t>
            </a:r>
            <a:r>
              <a:rPr kumimoji="0" lang="en-US" altLang="zh-CN" sz="2200" dirty="0" err="1">
                <a:solidFill>
                  <a:srgbClr val="0000B2"/>
                </a:solidFill>
              </a:rPr>
              <a:t>deconfined</a:t>
            </a:r>
            <a:r>
              <a:rPr kumimoji="0" lang="en-US" altLang="zh-CN" sz="2200" dirty="0">
                <a:solidFill>
                  <a:srgbClr val="0000B2"/>
                </a:solidFill>
              </a:rPr>
              <a:t> matter ?</a:t>
            </a:r>
          </a:p>
        </p:txBody>
      </p:sp>
      <p:cxnSp>
        <p:nvCxnSpPr>
          <p:cNvPr id="17" name="直线连接符 16"/>
          <p:cNvCxnSpPr/>
          <p:nvPr/>
        </p:nvCxnSpPr>
        <p:spPr>
          <a:xfrm flipV="1">
            <a:off x="0" y="719273"/>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2" name="幻灯片编号占位符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5</a:t>
            </a:fld>
            <a:endParaRPr kumimoji="1" lang="zh-CN" altLang="en-US"/>
          </a:p>
        </p:txBody>
      </p:sp>
    </p:spTree>
    <p:extLst>
      <p:ext uri="{BB962C8B-B14F-4D97-AF65-F5344CB8AC3E}">
        <p14:creationId xmlns:p14="http://schemas.microsoft.com/office/powerpoint/2010/main" val="139366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dissolve">
                                      <p:cBhvr>
                                        <p:cTn id="7" dur="500"/>
                                        <p:tgtEl>
                                          <p:spTgt spid="3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7"/>
                                        </p:tgtEl>
                                        <p:attrNameLst>
                                          <p:attrName>style.visibility</p:attrName>
                                        </p:attrNameLst>
                                      </p:cBhvr>
                                      <p:to>
                                        <p:strVal val="visible"/>
                                      </p:to>
                                    </p:set>
                                    <p:animEffect transition="in" filter="dissolve">
                                      <p:cBhvr>
                                        <p:cTn id="12"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15C225F3-3AF7-4742-8649-BC285A84FE48}"/>
              </a:ext>
            </a:extLst>
          </p:cNvPr>
          <p:cNvSpPr>
            <a:spLocks noGrp="1" noChangeArrowheads="1"/>
          </p:cNvSpPr>
          <p:nvPr>
            <p:ph type="title"/>
          </p:nvPr>
        </p:nvSpPr>
        <p:spPr>
          <a:xfrm>
            <a:off x="1111250" y="114300"/>
            <a:ext cx="7042150" cy="642938"/>
          </a:xfrm>
        </p:spPr>
        <p:txBody>
          <a:bodyPr/>
          <a:lstStyle/>
          <a:p>
            <a:pPr eaLnBrk="1" hangingPunct="1"/>
            <a:r>
              <a:rPr lang="en-US" altLang="zh-CN" sz="3200">
                <a:solidFill>
                  <a:srgbClr val="0070C0"/>
                </a:solidFill>
              </a:rPr>
              <a:t>Thermal fits: T</a:t>
            </a:r>
            <a:r>
              <a:rPr lang="en-US" altLang="zh-CN" sz="3200" baseline="-25000">
                <a:solidFill>
                  <a:srgbClr val="0070C0"/>
                </a:solidFill>
              </a:rPr>
              <a:t>fo</a:t>
            </a:r>
            <a:r>
              <a:rPr lang="en-US" altLang="zh-CN" sz="3200">
                <a:solidFill>
                  <a:srgbClr val="0070C0"/>
                </a:solidFill>
              </a:rPr>
              <a:t> vs. &lt; </a:t>
            </a:r>
            <a:r>
              <a:rPr lang="en-US" altLang="zh-CN" sz="3200">
                <a:solidFill>
                  <a:srgbClr val="0070C0"/>
                </a:solidFill>
                <a:latin typeface="Symbol" pitchFamily="2" charset="2"/>
              </a:rPr>
              <a:t>b</a:t>
            </a:r>
            <a:r>
              <a:rPr lang="en-US" altLang="zh-CN" sz="3200" baseline="-25000">
                <a:solidFill>
                  <a:srgbClr val="0070C0"/>
                </a:solidFill>
                <a:latin typeface="Symbol" pitchFamily="2" charset="2"/>
              </a:rPr>
              <a:t>T</a:t>
            </a:r>
            <a:r>
              <a:rPr lang="en-US" altLang="zh-CN" sz="3200" baseline="-25000">
                <a:solidFill>
                  <a:srgbClr val="0070C0"/>
                </a:solidFill>
              </a:rPr>
              <a:t>  </a:t>
            </a:r>
            <a:r>
              <a:rPr lang="en-US" altLang="zh-CN" sz="3200">
                <a:solidFill>
                  <a:srgbClr val="0070C0"/>
                </a:solidFill>
              </a:rPr>
              <a:t>&gt;</a:t>
            </a:r>
            <a:r>
              <a:rPr lang="zh-CN" altLang="en-US" sz="3200">
                <a:solidFill>
                  <a:srgbClr val="0070C0"/>
                </a:solidFill>
              </a:rPr>
              <a:t> </a:t>
            </a:r>
            <a:r>
              <a:rPr lang="en-US" altLang="zh-CN" sz="3200">
                <a:solidFill>
                  <a:srgbClr val="0070C0"/>
                </a:solidFill>
              </a:rPr>
              <a:t>at</a:t>
            </a:r>
            <a:r>
              <a:rPr lang="zh-CN" altLang="en-US" sz="3200">
                <a:solidFill>
                  <a:srgbClr val="0070C0"/>
                </a:solidFill>
              </a:rPr>
              <a:t> </a:t>
            </a:r>
            <a:r>
              <a:rPr lang="en-US" altLang="zh-CN" sz="3200">
                <a:solidFill>
                  <a:srgbClr val="0070C0"/>
                </a:solidFill>
              </a:rPr>
              <a:t>200GeV</a:t>
            </a:r>
          </a:p>
        </p:txBody>
      </p:sp>
      <p:sp>
        <p:nvSpPr>
          <p:cNvPr id="369667" name="Text Box 3" descr="Light downward diagonal">
            <a:extLst>
              <a:ext uri="{FF2B5EF4-FFF2-40B4-BE49-F238E27FC236}">
                <a16:creationId xmlns:a16="http://schemas.microsoft.com/office/drawing/2014/main" id="{9E099F21-07D8-CE4C-B0D4-6ABFD7406E15}"/>
              </a:ext>
            </a:extLst>
          </p:cNvPr>
          <p:cNvSpPr txBox="1">
            <a:spLocks noChangeArrowheads="1"/>
          </p:cNvSpPr>
          <p:nvPr/>
        </p:nvSpPr>
        <p:spPr bwMode="auto">
          <a:xfrm>
            <a:off x="5638800" y="1066800"/>
            <a:ext cx="3048000" cy="4130361"/>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1) </a:t>
            </a:r>
            <a:r>
              <a:rPr lang="en-US" altLang="zh-CN" sz="1600" i="1" dirty="0">
                <a:solidFill>
                  <a:schemeClr val="tx2"/>
                </a:solidFill>
                <a:effectLst>
                  <a:outerShdw blurRad="38100" dist="38100" dir="2700000" algn="tl">
                    <a:srgbClr val="C0C0C0"/>
                  </a:outerShdw>
                </a:effectLst>
                <a:latin typeface="Symbol" panose="05050102010706020507" charset="2"/>
                <a:sym typeface="Symbol" panose="05050102010706020507" charset="2"/>
              </a:rPr>
              <a:t>p</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t>
            </a:r>
            <a:r>
              <a:rPr lang="en-US" altLang="zh-CN" sz="1600" i="1"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K</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and </a:t>
            </a:r>
            <a:r>
              <a:rPr lang="en-US" altLang="zh-CN" sz="1600" i="1"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p</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change</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smoothly from peripheral </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to central collisions.</a:t>
            </a:r>
          </a:p>
          <a:p>
            <a:pPr eaLnBrk="1" hangingPunct="1">
              <a:spcBef>
                <a:spcPct val="20000"/>
              </a:spcBef>
              <a:buFont typeface="Times" charset="0"/>
              <a:buNone/>
              <a:defRPr/>
            </a:pPr>
            <a:endParaRPr lang="en-US" altLang="zh-CN" sz="8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2)  At the most central</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collisions, &lt;</a:t>
            </a: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&gt; reaches</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0.6c.</a:t>
            </a:r>
          </a:p>
          <a:p>
            <a:pPr marL="0" indent="0" eaLnBrk="1" hangingPunct="1">
              <a:spcBef>
                <a:spcPct val="20000"/>
              </a:spcBef>
              <a:defRPr/>
            </a:pPr>
            <a:endParaRPr lang="en-US" altLang="zh-CN" sz="8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3) Multi-strange particles ,</a:t>
            </a:r>
          </a:p>
          <a:p>
            <a:pPr eaLnBrk="1" hangingPunct="1">
              <a:spcBef>
                <a:spcPct val="20000"/>
              </a:spcBef>
              <a:buFont typeface="Times" charset="0"/>
              <a:buNone/>
              <a:defRPr/>
            </a:pP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 are found at higher </a:t>
            </a:r>
            <a:r>
              <a:rPr lang="en-US" altLang="zh-CN" sz="16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baseline="-250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fo</a:t>
            </a:r>
            <a:endPar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endParaRPr>
          </a:p>
          <a:p>
            <a:pPr eaLnBrk="1" hangingPunct="1">
              <a:spcBef>
                <a:spcPct val="20000"/>
              </a:spcBef>
              <a:buFont typeface="Times" charset="0"/>
              <a:buNone/>
              <a:defRPr/>
            </a:pP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a:t>
            </a:r>
            <a:r>
              <a:rPr lang="en-US" altLang="zh-CN" sz="16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T~T</a:t>
            </a:r>
            <a:r>
              <a:rPr lang="en-US" altLang="zh-CN" sz="1600" baseline="-25000" dirty="0" err="1">
                <a:solidFill>
                  <a:schemeClr val="tx2"/>
                </a:solidFill>
                <a:effectLst>
                  <a:outerShdw blurRad="38100" dist="38100" dir="2700000" algn="tl">
                    <a:srgbClr val="C0C0C0"/>
                  </a:outerShdw>
                </a:effectLst>
                <a:latin typeface="Arial" panose="020B0604020202020204" pitchFamily="34" charset="0"/>
                <a:sym typeface="Symbol" panose="05050102010706020507" charset="2"/>
              </a:rPr>
              <a:t>ch</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 and lower &lt;</a:t>
            </a:r>
            <a:r>
              <a:rPr lang="en-US" altLang="zh-CN" sz="1600" baseline="-250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T</a:t>
            </a:r>
            <a:r>
              <a:rPr lang="en-US" altLang="zh-CN" sz="1600" dirty="0">
                <a:solidFill>
                  <a:schemeClr val="tx2"/>
                </a:solidFill>
                <a:effectLst>
                  <a:outerShdw blurRad="38100" dist="38100" dir="2700000" algn="tl">
                    <a:srgbClr val="C0C0C0"/>
                  </a:outerShdw>
                </a:effectLst>
                <a:latin typeface="Arial" panose="020B0604020202020204" pitchFamily="34" charset="0"/>
                <a:sym typeface="Symbol" panose="05050102010706020507" charset="2"/>
              </a:rPr>
              <a:t>&gt;</a:t>
            </a:r>
            <a:r>
              <a:rPr lang="en-US" altLang="zh-CN" sz="1600" dirty="0">
                <a:solidFill>
                  <a:schemeClr val="tx2"/>
                </a:solidFill>
                <a:latin typeface="Arial" panose="020B0604020202020204" pitchFamily="34" charset="0"/>
                <a:sym typeface="Symbol" panose="05050102010706020507" charset="2"/>
              </a:rPr>
              <a:t> </a:t>
            </a:r>
          </a:p>
          <a:p>
            <a:pPr eaLnBrk="1" hangingPunct="1">
              <a:spcBef>
                <a:spcPct val="20000"/>
              </a:spcBef>
              <a:buFontTx/>
              <a:buAutoNum type="arabicParenR"/>
              <a:defRPr/>
            </a:pPr>
            <a:endParaRPr lang="en-US" altLang="zh-CN" sz="1600" b="1" dirty="0">
              <a:solidFill>
                <a:schemeClr val="tx2"/>
              </a:solidFill>
              <a:effectLst>
                <a:outerShdw blurRad="38100" dist="38100" dir="2700000" algn="tl">
                  <a:srgbClr val="C0C0C0"/>
                </a:outerShdw>
              </a:effectLst>
              <a:latin typeface="Arial" panose="020B0604020202020204" pitchFamily="34" charset="0"/>
            </a:endParaRPr>
          </a:p>
          <a:p>
            <a:pPr eaLnBrk="1" hangingPunct="1">
              <a:spcBef>
                <a:spcPct val="20000"/>
              </a:spcBef>
              <a:buFontTx/>
              <a:buChar char="•"/>
              <a:defRPr/>
            </a:pPr>
            <a:r>
              <a:rPr lang="en-US" altLang="zh-CN" sz="1600" b="1" dirty="0">
                <a:solidFill>
                  <a:srgbClr val="CC0000"/>
                </a:solidFill>
                <a:effectLst>
                  <a:outerShdw blurRad="38100" dist="38100" dir="2700000" algn="tl">
                    <a:srgbClr val="C0C0C0"/>
                  </a:outerShdw>
                </a:effectLst>
                <a:latin typeface="Arial" panose="020B0604020202020204" pitchFamily="34" charset="0"/>
                <a:sym typeface="Symbol" panose="05050102010706020507" charset="2"/>
              </a:rPr>
              <a:t> S</a:t>
            </a:r>
            <a:r>
              <a:rPr lang="en-US" altLang="zh-CN" sz="1600" b="1" dirty="0">
                <a:solidFill>
                  <a:srgbClr val="CC0000"/>
                </a:solidFill>
                <a:effectLst>
                  <a:outerShdw blurRad="38100" dist="38100" dir="2700000" algn="tl">
                    <a:srgbClr val="C0C0C0"/>
                  </a:outerShdw>
                </a:effectLst>
                <a:latin typeface="Arial" panose="020B0604020202020204" pitchFamily="34" charset="0"/>
              </a:rPr>
              <a:t>ensitive to early partonic stage!</a:t>
            </a:r>
          </a:p>
          <a:p>
            <a:pPr eaLnBrk="1" hangingPunct="1">
              <a:spcBef>
                <a:spcPct val="20000"/>
              </a:spcBef>
              <a:buFontTx/>
              <a:buChar char="•"/>
              <a:defRPr/>
            </a:pPr>
            <a:r>
              <a:rPr lang="en-US" altLang="zh-CN" sz="1600" b="1" dirty="0">
                <a:solidFill>
                  <a:srgbClr val="CC0000"/>
                </a:solidFill>
                <a:effectLst>
                  <a:outerShdw blurRad="38100" dist="38100" dir="2700000" algn="tl">
                    <a:srgbClr val="C0C0C0"/>
                  </a:outerShdw>
                </a:effectLst>
                <a:latin typeface="Arial" panose="020B0604020202020204" pitchFamily="34" charset="0"/>
                <a:sym typeface="Zapf Dingbats" charset="0"/>
              </a:rPr>
              <a:t> </a:t>
            </a:r>
            <a:r>
              <a:rPr lang="en-US" altLang="zh-CN" sz="1600" b="1" dirty="0">
                <a:solidFill>
                  <a:srgbClr val="CC0000"/>
                </a:solidFill>
                <a:effectLst>
                  <a:outerShdw blurRad="38100" dist="38100" dir="2700000" algn="tl">
                    <a:srgbClr val="C0C0C0"/>
                  </a:outerShdw>
                </a:effectLst>
                <a:latin typeface="Arial" panose="020B0604020202020204" pitchFamily="34" charset="0"/>
              </a:rPr>
              <a:t>How about v</a:t>
            </a:r>
            <a:r>
              <a:rPr lang="en-US" altLang="zh-CN" sz="1600" b="1" baseline="-25000" dirty="0">
                <a:solidFill>
                  <a:srgbClr val="CC0000"/>
                </a:solidFill>
                <a:effectLst>
                  <a:outerShdw blurRad="38100" dist="38100" dir="2700000" algn="tl">
                    <a:srgbClr val="C0C0C0"/>
                  </a:outerShdw>
                </a:effectLst>
                <a:latin typeface="Arial" panose="020B0604020202020204" pitchFamily="34" charset="0"/>
              </a:rPr>
              <a:t>2</a:t>
            </a:r>
            <a:r>
              <a:rPr lang="en-US" altLang="zh-CN" sz="1600" b="1" dirty="0">
                <a:solidFill>
                  <a:srgbClr val="CC0000"/>
                </a:solidFill>
                <a:effectLst>
                  <a:outerShdw blurRad="38100" dist="38100" dir="2700000" algn="tl">
                    <a:srgbClr val="C0C0C0"/>
                  </a:outerShdw>
                </a:effectLst>
                <a:latin typeface="Arial" panose="020B0604020202020204" pitchFamily="34" charset="0"/>
              </a:rPr>
              <a:t>?</a:t>
            </a:r>
          </a:p>
        </p:txBody>
      </p:sp>
      <p:sp>
        <p:nvSpPr>
          <p:cNvPr id="369670" name="Rectangle 6">
            <a:extLst>
              <a:ext uri="{FF2B5EF4-FFF2-40B4-BE49-F238E27FC236}">
                <a16:creationId xmlns:a16="http://schemas.microsoft.com/office/drawing/2014/main" id="{20D29E98-5E7D-AE47-AD71-666A36796FB4}"/>
              </a:ext>
            </a:extLst>
          </p:cNvPr>
          <p:cNvSpPr>
            <a:spLocks noChangeArrowheads="1"/>
          </p:cNvSpPr>
          <p:nvPr/>
        </p:nvSpPr>
        <p:spPr bwMode="auto">
          <a:xfrm>
            <a:off x="682625" y="5421313"/>
            <a:ext cx="184150" cy="366712"/>
          </a:xfrm>
          <a:prstGeom prst="rect">
            <a:avLst/>
          </a:prstGeom>
          <a:noFill/>
          <a:ln>
            <a:noFill/>
          </a:ln>
          <a:effectLst/>
        </p:spPr>
        <p:txBody>
          <a:bodyPr wrap="none">
            <a:spAutoFit/>
          </a:bodyPr>
          <a:lstStyle/>
          <a:p>
            <a:pPr eaLnBrk="1" hangingPunct="1">
              <a:spcBef>
                <a:spcPct val="20000"/>
              </a:spcBef>
              <a:buFontTx/>
              <a:buChar char="•"/>
              <a:defRPr/>
            </a:pPr>
            <a:endParaRPr lang="zh-CN" altLang="zh-CN"/>
          </a:p>
        </p:txBody>
      </p:sp>
      <p:sp>
        <p:nvSpPr>
          <p:cNvPr id="152580" name="Line 5">
            <a:extLst>
              <a:ext uri="{FF2B5EF4-FFF2-40B4-BE49-F238E27FC236}">
                <a16:creationId xmlns:a16="http://schemas.microsoft.com/office/drawing/2014/main" id="{2235DF40-D0A6-5F43-9E17-A90FFDE07022}"/>
              </a:ext>
            </a:extLst>
          </p:cNvPr>
          <p:cNvSpPr>
            <a:spLocks noChangeShapeType="1"/>
          </p:cNvSpPr>
          <p:nvPr/>
        </p:nvSpPr>
        <p:spPr bwMode="auto">
          <a:xfrm>
            <a:off x="762000" y="9144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2581" name="Line 4">
            <a:extLst>
              <a:ext uri="{FF2B5EF4-FFF2-40B4-BE49-F238E27FC236}">
                <a16:creationId xmlns:a16="http://schemas.microsoft.com/office/drawing/2014/main" id="{503DCD10-4152-F843-96AD-1ED51A125610}"/>
              </a:ext>
            </a:extLst>
          </p:cNvPr>
          <p:cNvSpPr>
            <a:spLocks noChangeShapeType="1"/>
          </p:cNvSpPr>
          <p:nvPr/>
        </p:nvSpPr>
        <p:spPr bwMode="auto">
          <a:xfrm>
            <a:off x="685800" y="6096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52582" name="图片 1">
            <a:extLst>
              <a:ext uri="{FF2B5EF4-FFF2-40B4-BE49-F238E27FC236}">
                <a16:creationId xmlns:a16="http://schemas.microsoft.com/office/drawing/2014/main" id="{895FD374-FDAC-1948-A28F-9665A0096A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03325"/>
            <a:ext cx="5257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descr="Light downward diagonal">
            <a:extLst>
              <a:ext uri="{FF2B5EF4-FFF2-40B4-BE49-F238E27FC236}">
                <a16:creationId xmlns:a16="http://schemas.microsoft.com/office/drawing/2014/main" id="{2479608A-04CE-454D-8E62-1EF953E2CBB8}"/>
              </a:ext>
            </a:extLst>
          </p:cNvPr>
          <p:cNvSpPr txBox="1">
            <a:spLocks noChangeArrowheads="1"/>
          </p:cNvSpPr>
          <p:nvPr/>
        </p:nvSpPr>
        <p:spPr bwMode="auto">
          <a:xfrm>
            <a:off x="706598" y="5369719"/>
            <a:ext cx="7700963" cy="646113"/>
          </a:xfrm>
          <a:prstGeom prst="rect">
            <a:avLst/>
          </a:prstGeom>
          <a:pattFill prst="ltDnDiag">
            <a:fgClr>
              <a:schemeClr val="accent1"/>
            </a:fgClr>
            <a:bgClr>
              <a:schemeClr val="bg1"/>
            </a:bgClr>
          </a:pattFill>
          <a:ln w="38100" cmpd="dbl">
            <a:solidFill>
              <a:srgbClr val="CC3300"/>
            </a:solidFill>
            <a:miter lim="800000"/>
          </a:ln>
          <a:effectLst/>
        </p:spPr>
        <p:txBody>
          <a:bodyPr>
            <a:spAutoFit/>
          </a:bodyPr>
          <a:lstStyle>
            <a:lvl1pPr marL="457200" indent="-457200" eaLnBrk="0" hangingPunct="0">
              <a:defRPr sz="2400">
                <a:solidFill>
                  <a:schemeClr val="tx1"/>
                </a:solidFill>
                <a:latin typeface="Times New Roman" panose="02020603050405020304" charset="0"/>
              </a:defRPr>
            </a:lvl1pPr>
            <a:lvl2pPr marL="914400" indent="-457200" eaLnBrk="0" hangingPunct="0">
              <a:defRPr sz="2400">
                <a:solidFill>
                  <a:schemeClr val="tx1"/>
                </a:solidFill>
                <a:latin typeface="Times New Roman" panose="02020603050405020304" charset="0"/>
              </a:defRPr>
            </a:lvl2pPr>
            <a:lvl3pPr marL="1371600" indent="-457200" eaLnBrk="0" hangingPunct="0">
              <a:defRPr sz="2400">
                <a:solidFill>
                  <a:schemeClr val="tx1"/>
                </a:solidFill>
                <a:latin typeface="Times New Roman" panose="02020603050405020304" charset="0"/>
              </a:defRPr>
            </a:lvl3pPr>
            <a:lvl4pPr marL="1828800" indent="-457200" eaLnBrk="0" hangingPunct="0">
              <a:defRPr sz="2400">
                <a:solidFill>
                  <a:schemeClr val="tx1"/>
                </a:solidFill>
                <a:latin typeface="Times New Roman" panose="02020603050405020304" charset="0"/>
              </a:defRPr>
            </a:lvl4pPr>
            <a:lvl5pPr marL="2286000" indent="-457200" eaLnBrk="0" hangingPunct="0">
              <a:defRPr sz="2400">
                <a:solidFill>
                  <a:schemeClr val="tx1"/>
                </a:solidFill>
                <a:latin typeface="Times New Roman" panose="02020603050405020304" charset="0"/>
              </a:defRPr>
            </a:lvl5pPr>
            <a:lvl6pPr marL="2743200" indent="-457200" eaLnBrk="0" fontAlgn="base" hangingPunct="0">
              <a:spcBef>
                <a:spcPct val="0"/>
              </a:spcBef>
              <a:spcAft>
                <a:spcPct val="0"/>
              </a:spcAft>
              <a:defRPr sz="2400">
                <a:solidFill>
                  <a:schemeClr val="tx1"/>
                </a:solidFill>
                <a:latin typeface="Times New Roman" panose="02020603050405020304" charset="0"/>
              </a:defRPr>
            </a:lvl6pPr>
            <a:lvl7pPr marL="3200400" indent="-457200" eaLnBrk="0" fontAlgn="base" hangingPunct="0">
              <a:spcBef>
                <a:spcPct val="0"/>
              </a:spcBef>
              <a:spcAft>
                <a:spcPct val="0"/>
              </a:spcAft>
              <a:defRPr sz="2400">
                <a:solidFill>
                  <a:schemeClr val="tx1"/>
                </a:solidFill>
                <a:latin typeface="Times New Roman" panose="02020603050405020304" charset="0"/>
              </a:defRPr>
            </a:lvl7pPr>
            <a:lvl8pPr marL="3657600" indent="-457200" eaLnBrk="0" fontAlgn="base" hangingPunct="0">
              <a:spcBef>
                <a:spcPct val="0"/>
              </a:spcBef>
              <a:spcAft>
                <a:spcPct val="0"/>
              </a:spcAft>
              <a:defRPr sz="2400">
                <a:solidFill>
                  <a:schemeClr val="tx1"/>
                </a:solidFill>
                <a:latin typeface="Times New Roman" panose="02020603050405020304" charset="0"/>
              </a:defRPr>
            </a:lvl8pPr>
            <a:lvl9pPr marL="4114800" indent="-457200" eaLnBrk="0" fontAlgn="base" hangingPunct="0">
              <a:spcBef>
                <a:spcPct val="0"/>
              </a:spcBef>
              <a:spcAft>
                <a:spcPct val="0"/>
              </a:spcAft>
              <a:defRPr sz="2400">
                <a:solidFill>
                  <a:schemeClr val="tx1"/>
                </a:solidFill>
                <a:latin typeface="Times New Roman" panose="02020603050405020304" charset="0"/>
              </a:defRPr>
            </a:lvl9pPr>
          </a:lstStyle>
          <a:p>
            <a:pPr eaLnBrk="1" hangingPunct="1">
              <a:spcBef>
                <a:spcPct val="20000"/>
              </a:spcBef>
              <a:buFontTx/>
              <a:buChar char="•"/>
              <a:defRPr/>
            </a:pPr>
            <a:r>
              <a:rPr lang="en-US" altLang="zh-CN" sz="1200" dirty="0">
                <a:latin typeface="Arial" panose="020B0604020202020204" pitchFamily="34" charset="0"/>
              </a:rPr>
              <a:t>STAR</a:t>
            </a:r>
            <a:r>
              <a:rPr lang="en-US" altLang="zh-CN" sz="1200" dirty="0">
                <a:latin typeface="Arial" panose="020B0604020202020204" pitchFamily="34" charset="0"/>
                <a:sym typeface="Wingdings" panose="05000000000000000000"/>
              </a:rPr>
              <a:t>:NPA</a:t>
            </a:r>
            <a:r>
              <a:rPr lang="en-US" altLang="zh-CN" sz="1200" u="sng" dirty="0">
                <a:latin typeface="Arial" panose="020B0604020202020204" pitchFamily="34" charset="0"/>
                <a:sym typeface="Wingdings" panose="05000000000000000000"/>
              </a:rPr>
              <a:t>757</a:t>
            </a:r>
            <a:r>
              <a:rPr lang="en-US" altLang="zh-CN" sz="1200" dirty="0">
                <a:latin typeface="Arial" panose="020B0604020202020204" pitchFamily="34" charset="0"/>
                <a:sym typeface="Wingdings" panose="05000000000000000000"/>
              </a:rPr>
              <a:t>,102(05)</a:t>
            </a:r>
            <a:r>
              <a:rPr lang="zh-CN" altLang="en-US" sz="1200" dirty="0">
                <a:latin typeface="Arial" panose="020B0604020202020204" pitchFamily="34" charset="0"/>
                <a:sym typeface="Wingdings" panose="05000000000000000000"/>
              </a:rPr>
              <a:t> </a:t>
            </a:r>
            <a:r>
              <a:rPr lang="en-US" altLang="zh-CN" sz="1200" dirty="0">
                <a:latin typeface="Arial" panose="020B0604020202020204" pitchFamily="34" charset="0"/>
                <a:sym typeface="Wingdings" panose="05000000000000000000"/>
              </a:rPr>
              <a:t>,</a:t>
            </a:r>
            <a:r>
              <a:rPr lang="zh-CN" altLang="en-US" sz="1200" dirty="0">
                <a:latin typeface="Arial" panose="020B0604020202020204" pitchFamily="34" charset="0"/>
                <a:sym typeface="Wingdings" panose="05000000000000000000"/>
              </a:rPr>
              <a:t> </a:t>
            </a:r>
            <a:r>
              <a:rPr lang="en-US" altLang="zh-CN" sz="1200" dirty="0">
                <a:latin typeface="Arial" panose="020B0604020202020204" pitchFamily="34" charset="0"/>
              </a:rPr>
              <a:t>(F.</a:t>
            </a:r>
            <a:r>
              <a:rPr lang="zh-CN" altLang="en-US" sz="1200" dirty="0">
                <a:latin typeface="Arial" panose="020B0604020202020204" pitchFamily="34" charset="0"/>
              </a:rPr>
              <a:t> </a:t>
            </a:r>
            <a:r>
              <a:rPr lang="en-US" altLang="zh-CN" sz="1200" dirty="0">
                <a:latin typeface="Arial" panose="020B0604020202020204" pitchFamily="34" charset="0"/>
              </a:rPr>
              <a:t>Wang)</a:t>
            </a:r>
            <a:r>
              <a:rPr lang="zh-CN" altLang="en-US" sz="1200" dirty="0">
                <a:latin typeface="Arial" panose="020B0604020202020204" pitchFamily="34" charset="0"/>
              </a:rPr>
              <a:t> </a:t>
            </a:r>
            <a:r>
              <a:rPr lang="en-US" altLang="zh-CN" sz="1200" dirty="0">
                <a:solidFill>
                  <a:srgbClr val="FF0000"/>
                </a:solidFill>
              </a:rPr>
              <a:t>NPA</a:t>
            </a:r>
            <a:r>
              <a:rPr lang="en-US" altLang="zh-CN" sz="1200" u="sng" dirty="0">
                <a:solidFill>
                  <a:srgbClr val="FF0000"/>
                </a:solidFill>
              </a:rPr>
              <a:t>715</a:t>
            </a:r>
            <a:r>
              <a:rPr lang="en-US" altLang="zh-CN" sz="1200" dirty="0">
                <a:solidFill>
                  <a:srgbClr val="FF0000"/>
                </a:solidFill>
              </a:rPr>
              <a:t>, 466c (03) </a:t>
            </a:r>
            <a:r>
              <a:rPr lang="en-US" altLang="zh-CN" sz="1200" dirty="0"/>
              <a:t>;</a:t>
            </a:r>
            <a:endParaRPr lang="zh-CN" altLang="en-US" sz="1200" dirty="0">
              <a:latin typeface="Arial" panose="020B0604020202020204" pitchFamily="34" charset="0"/>
              <a:sym typeface="Wingdings" panose="05000000000000000000"/>
            </a:endParaRPr>
          </a:p>
          <a:p>
            <a:pPr>
              <a:spcBef>
                <a:spcPct val="20000"/>
              </a:spcBef>
              <a:buFontTx/>
              <a:buChar char="•"/>
              <a:defRPr/>
            </a:pPr>
            <a:r>
              <a:rPr lang="en-US" altLang="zh-CN" sz="1200" dirty="0">
                <a:latin typeface="Arial" panose="020B0604020202020204" pitchFamily="34" charset="0"/>
              </a:rPr>
              <a:t>P. Braun-</a:t>
            </a:r>
            <a:r>
              <a:rPr lang="en-US" altLang="zh-CN" sz="1200" dirty="0" err="1">
                <a:latin typeface="Arial" panose="020B0604020202020204" pitchFamily="34" charset="0"/>
              </a:rPr>
              <a:t>Munzinger</a:t>
            </a:r>
            <a:r>
              <a:rPr lang="en-US" altLang="zh-CN" sz="1200" dirty="0">
                <a:latin typeface="Arial" panose="020B0604020202020204" pitchFamily="34" charset="0"/>
              </a:rPr>
              <a:t>, J. </a:t>
            </a:r>
            <a:r>
              <a:rPr lang="en-US" altLang="zh-CN" sz="1200" dirty="0" err="1">
                <a:latin typeface="Arial" panose="020B0604020202020204" pitchFamily="34" charset="0"/>
              </a:rPr>
              <a:t>Stachel</a:t>
            </a:r>
            <a:r>
              <a:rPr lang="en-US" altLang="zh-CN" sz="1200" dirty="0">
                <a:latin typeface="Arial" panose="020B0604020202020204" pitchFamily="34" charset="0"/>
              </a:rPr>
              <a:t>, J. </a:t>
            </a:r>
            <a:r>
              <a:rPr lang="en-US" altLang="zh-CN" sz="1200" dirty="0" err="1">
                <a:latin typeface="Arial" panose="020B0604020202020204" pitchFamily="34" charset="0"/>
              </a:rPr>
              <a:t>Wessels</a:t>
            </a:r>
            <a:r>
              <a:rPr lang="en-US" altLang="zh-CN" sz="1200" dirty="0">
                <a:latin typeface="Arial" panose="020B0604020202020204" pitchFamily="34" charset="0"/>
              </a:rPr>
              <a:t>, N. Xu, Phys. </a:t>
            </a:r>
            <a:r>
              <a:rPr lang="en-US" altLang="zh-CN" sz="1200" dirty="0" err="1">
                <a:latin typeface="Arial" panose="020B0604020202020204" pitchFamily="34" charset="0"/>
              </a:rPr>
              <a:t>Lett</a:t>
            </a:r>
            <a:r>
              <a:rPr lang="en-US" altLang="zh-CN" sz="1200" dirty="0">
                <a:latin typeface="Arial" panose="020B0604020202020204" pitchFamily="34" charset="0"/>
              </a:rPr>
              <a:t>. B 344 (1995) 43;</a:t>
            </a:r>
          </a:p>
          <a:p>
            <a:pPr>
              <a:spcBef>
                <a:spcPct val="20000"/>
              </a:spcBef>
              <a:buFontTx/>
              <a:buChar char="•"/>
              <a:defRPr/>
            </a:pPr>
            <a:r>
              <a:rPr lang="en-US" altLang="zh-CN" sz="1200" dirty="0">
                <a:latin typeface="Arial" panose="020B0604020202020204" pitchFamily="34" charset="0"/>
              </a:rPr>
              <a:t>P. Braun-</a:t>
            </a:r>
            <a:r>
              <a:rPr lang="en-US" altLang="zh-CN" sz="1200" dirty="0" err="1">
                <a:latin typeface="Arial" panose="020B0604020202020204" pitchFamily="34" charset="0"/>
              </a:rPr>
              <a:t>Munzinger</a:t>
            </a:r>
            <a:r>
              <a:rPr lang="en-US" altLang="zh-CN" sz="1200" dirty="0">
                <a:latin typeface="Arial" panose="020B0604020202020204" pitchFamily="34" charset="0"/>
              </a:rPr>
              <a:t>, I. </a:t>
            </a:r>
            <a:r>
              <a:rPr lang="en-US" altLang="zh-CN" sz="1200" dirty="0" err="1">
                <a:latin typeface="Arial" panose="020B0604020202020204" pitchFamily="34" charset="0"/>
              </a:rPr>
              <a:t>Heppe</a:t>
            </a:r>
            <a:r>
              <a:rPr lang="en-US" altLang="zh-CN" sz="1200" dirty="0">
                <a:latin typeface="Arial" panose="020B0604020202020204" pitchFamily="34" charset="0"/>
              </a:rPr>
              <a:t>, J. </a:t>
            </a:r>
            <a:r>
              <a:rPr lang="en-US" altLang="zh-CN" sz="1200" dirty="0" err="1">
                <a:latin typeface="Arial" panose="020B0604020202020204" pitchFamily="34" charset="0"/>
              </a:rPr>
              <a:t>Stachel</a:t>
            </a:r>
            <a:r>
              <a:rPr lang="en-US" altLang="zh-CN" sz="1200" dirty="0">
                <a:latin typeface="Arial" panose="020B0604020202020204" pitchFamily="34" charset="0"/>
              </a:rPr>
              <a:t>, Phys. </a:t>
            </a:r>
            <a:r>
              <a:rPr lang="en-US" altLang="zh-CN" sz="1200" dirty="0" err="1">
                <a:latin typeface="Arial" panose="020B0604020202020204" pitchFamily="34" charset="0"/>
              </a:rPr>
              <a:t>Lett</a:t>
            </a:r>
            <a:r>
              <a:rPr lang="en-US" altLang="zh-CN" sz="1200" dirty="0">
                <a:latin typeface="Arial" panose="020B0604020202020204" pitchFamily="34" charset="0"/>
              </a:rPr>
              <a:t>. B 465 (1999) 15.</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1219200" y="76200"/>
            <a:ext cx="6705600" cy="1143000"/>
          </a:xfrm>
        </p:spPr>
        <p:txBody>
          <a:bodyPr/>
          <a:lstStyle/>
          <a:p>
            <a:r>
              <a:rPr lang="en-US" altLang="zh-CN" sz="3600" dirty="0">
                <a:effectLst/>
              </a:rPr>
              <a:t>Compare with Model Results</a:t>
            </a:r>
            <a:endParaRPr lang="en-US" altLang="zh-CN" sz="3600" dirty="0"/>
          </a:p>
        </p:txBody>
      </p:sp>
      <p:pic>
        <p:nvPicPr>
          <p:cNvPr id="370691" name="Picture 3" descr="hydro_mpt_200gev.pdf                                           0012FE94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t="5878" b="10364"/>
          <a:stretch>
            <a:fillRect/>
          </a:stretch>
        </p:blipFill>
        <p:spPr bwMode="auto">
          <a:xfrm>
            <a:off x="990600" y="1143000"/>
            <a:ext cx="6858000" cy="3941763"/>
          </a:xfrm>
          <a:prstGeom prst="rect">
            <a:avLst/>
          </a:prstGeom>
          <a:noFill/>
          <a:extLst>
            <a:ext uri="{909E8E84-426E-40DD-AFC4-6F175D3DCCD1}">
              <a14:hiddenFill xmlns:a14="http://schemas.microsoft.com/office/drawing/2010/main">
                <a:solidFill>
                  <a:srgbClr val="FFFFFF"/>
                </a:solidFill>
              </a14:hiddenFill>
            </a:ext>
          </a:extLst>
        </p:spPr>
      </p:pic>
      <p:sp>
        <p:nvSpPr>
          <p:cNvPr id="370692" name="Text Box 4"/>
          <p:cNvSpPr txBox="1">
            <a:spLocks noChangeArrowheads="1"/>
          </p:cNvSpPr>
          <p:nvPr/>
        </p:nvSpPr>
        <p:spPr bwMode="auto">
          <a:xfrm>
            <a:off x="304800" y="5308600"/>
            <a:ext cx="8610600" cy="1384995"/>
          </a:xfrm>
          <a:prstGeom prst="rect">
            <a:avLst/>
          </a:prstGeom>
          <a:noFill/>
          <a:ln w="9525">
            <a:solidFill>
              <a:srgbClr val="F3961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zh-CN" sz="2400" dirty="0"/>
              <a:t>Model results fit to </a:t>
            </a:r>
            <a:r>
              <a:rPr lang="en-US" altLang="zh-CN" sz="2400" i="1" dirty="0">
                <a:sym typeface="Symbol" charset="2"/>
              </a:rPr>
              <a:t></a:t>
            </a:r>
            <a:r>
              <a:rPr lang="en-US" altLang="zh-CN" sz="2400" i="1" dirty="0"/>
              <a:t>, K, p</a:t>
            </a:r>
            <a:r>
              <a:rPr lang="en-US" altLang="zh-CN" sz="2400" dirty="0"/>
              <a:t> spectra well, but over predicted &lt;</a:t>
            </a:r>
            <a:r>
              <a:rPr lang="en-US" altLang="zh-CN" sz="2400" dirty="0" err="1"/>
              <a:t>p</a:t>
            </a:r>
            <a:r>
              <a:rPr lang="en-US" altLang="zh-CN" sz="2400" baseline="-25000" dirty="0" err="1"/>
              <a:t>T</a:t>
            </a:r>
            <a:r>
              <a:rPr lang="en-US" altLang="zh-CN" sz="2400" dirty="0"/>
              <a:t>&gt; for multi-strange hadrons - </a:t>
            </a:r>
            <a:r>
              <a:rPr lang="en-US" altLang="zh-CN" sz="2400" b="1" dirty="0">
                <a:solidFill>
                  <a:srgbClr val="CC0000"/>
                </a:solidFill>
              </a:rPr>
              <a:t>Do they freeze-out earlier?</a:t>
            </a:r>
            <a:endParaRPr lang="en-US" altLang="zh-CN" sz="2400" dirty="0"/>
          </a:p>
          <a:p>
            <a:pPr>
              <a:buFont typeface="Times" charset="0"/>
              <a:buNone/>
            </a:pPr>
            <a:endParaRPr lang="en-US" altLang="zh-CN" sz="2400" i="1" dirty="0"/>
          </a:p>
          <a:p>
            <a:pPr>
              <a:buFont typeface="Times" charset="0"/>
              <a:buNone/>
            </a:pPr>
            <a:r>
              <a:rPr lang="en-US" altLang="zh-CN" sz="1200" i="1" dirty="0"/>
              <a:t>Phys. Rev. </a:t>
            </a:r>
            <a:r>
              <a:rPr lang="en-US" altLang="zh-CN" sz="1200" b="1" i="1" u="sng" dirty="0"/>
              <a:t>C69</a:t>
            </a:r>
            <a:r>
              <a:rPr lang="en-US" altLang="zh-CN" sz="1200" i="1" dirty="0"/>
              <a:t>  034909 (04); Phys. Rev. </a:t>
            </a:r>
            <a:r>
              <a:rPr lang="en-US" altLang="zh-CN" sz="1200" i="1" dirty="0" err="1"/>
              <a:t>Lett</a:t>
            </a:r>
            <a:r>
              <a:rPr lang="en-US" altLang="zh-CN" sz="1200" i="1" dirty="0"/>
              <a:t>. </a:t>
            </a:r>
            <a:r>
              <a:rPr lang="en-US" altLang="zh-CN" sz="1200" b="1" i="1" u="sng" dirty="0"/>
              <a:t>92</a:t>
            </a:r>
            <a:r>
              <a:rPr lang="en-US" altLang="zh-CN" sz="1200" i="1" dirty="0"/>
              <a:t>, 112301(04); </a:t>
            </a:r>
            <a:r>
              <a:rPr lang="en-US" altLang="zh-CN" sz="1200" b="1" i="1" u="sng" dirty="0"/>
              <a:t>92</a:t>
            </a:r>
            <a:r>
              <a:rPr lang="en-US" altLang="zh-CN" sz="1200" i="1" dirty="0"/>
              <a:t>, 182301(04); P. Kolb et al., Phys. Rev. </a:t>
            </a:r>
            <a:r>
              <a:rPr lang="en-US" altLang="zh-CN" sz="1200" b="1" i="1" u="sng" dirty="0"/>
              <a:t>C67</a:t>
            </a:r>
            <a:r>
              <a:rPr lang="en-US" altLang="zh-CN" sz="1200" i="1" dirty="0"/>
              <a:t> 044903(03)</a:t>
            </a:r>
          </a:p>
        </p:txBody>
      </p:sp>
    </p:spTree>
    <p:extLst>
      <p:ext uri="{BB962C8B-B14F-4D97-AF65-F5344CB8AC3E}">
        <p14:creationId xmlns:p14="http://schemas.microsoft.com/office/powerpoint/2010/main" val="3725116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914400" y="304800"/>
            <a:ext cx="7391400" cy="457200"/>
          </a:xfrm>
        </p:spPr>
        <p:txBody>
          <a:bodyPr/>
          <a:lstStyle/>
          <a:p>
            <a:pPr>
              <a:lnSpc>
                <a:spcPct val="120000"/>
              </a:lnSpc>
            </a:pPr>
            <a:r>
              <a:rPr lang="en-US" altLang="zh-CN" sz="3200"/>
              <a:t>Tests with Transport Model</a:t>
            </a:r>
            <a:br>
              <a:rPr lang="en-US" altLang="zh-CN"/>
            </a:br>
            <a:r>
              <a:rPr lang="en-US" altLang="zh-CN" sz="1800" b="1" i="1"/>
              <a:t>Feng Liu, Zhixu Liu, Lu Yan et al.</a:t>
            </a:r>
            <a:endParaRPr lang="en-US" altLang="zh-CN"/>
          </a:p>
        </p:txBody>
      </p:sp>
      <p:pic>
        <p:nvPicPr>
          <p:cNvPr id="325635" name="Picture 3"/>
          <p:cNvPicPr>
            <a:picLocks noChangeAspect="1" noChangeArrowheads="1"/>
          </p:cNvPicPr>
          <p:nvPr/>
        </p:nvPicPr>
        <p:blipFill>
          <a:blip r:embed="rId3">
            <a:extLst>
              <a:ext uri="{28A0092B-C50C-407E-A947-70E740481C1C}">
                <a14:useLocalDpi xmlns:a14="http://schemas.microsoft.com/office/drawing/2010/main" val="0"/>
              </a:ext>
            </a:extLst>
          </a:blip>
          <a:srcRect t="8778" r="5516" b="5344"/>
          <a:stretch>
            <a:fillRect/>
          </a:stretch>
        </p:blipFill>
        <p:spPr bwMode="auto">
          <a:xfrm>
            <a:off x="152400" y="1066800"/>
            <a:ext cx="4343400" cy="3741738"/>
          </a:xfrm>
          <a:prstGeom prst="rect">
            <a:avLst/>
          </a:prstGeom>
          <a:noFill/>
          <a:extLst>
            <a:ext uri="{909E8E84-426E-40DD-AFC4-6F175D3DCCD1}">
              <a14:hiddenFill xmlns:a14="http://schemas.microsoft.com/office/drawing/2010/main">
                <a:solidFill>
                  <a:srgbClr val="FFFFFF"/>
                </a:solidFill>
              </a14:hiddenFill>
            </a:ext>
          </a:extLst>
        </p:spPr>
      </p:pic>
      <p:pic>
        <p:nvPicPr>
          <p:cNvPr id="325636" name="Picture 4"/>
          <p:cNvPicPr>
            <a:picLocks noChangeAspect="1" noChangeArrowheads="1"/>
          </p:cNvPicPr>
          <p:nvPr/>
        </p:nvPicPr>
        <p:blipFill>
          <a:blip r:embed="rId4">
            <a:extLst>
              <a:ext uri="{28A0092B-C50C-407E-A947-70E740481C1C}">
                <a14:useLocalDpi xmlns:a14="http://schemas.microsoft.com/office/drawing/2010/main" val="0"/>
              </a:ext>
            </a:extLst>
          </a:blip>
          <a:srcRect l="3362" t="11882" b="7648"/>
          <a:stretch>
            <a:fillRect/>
          </a:stretch>
        </p:blipFill>
        <p:spPr bwMode="auto">
          <a:xfrm>
            <a:off x="4343400" y="1295400"/>
            <a:ext cx="4381500" cy="3040063"/>
          </a:xfrm>
          <a:prstGeom prst="rect">
            <a:avLst/>
          </a:prstGeom>
          <a:noFill/>
          <a:extLst>
            <a:ext uri="{909E8E84-426E-40DD-AFC4-6F175D3DCCD1}">
              <a14:hiddenFill xmlns:a14="http://schemas.microsoft.com/office/drawing/2010/main">
                <a:solidFill>
                  <a:srgbClr val="FFFFFF"/>
                </a:solidFill>
              </a14:hiddenFill>
            </a:ext>
          </a:extLst>
        </p:spPr>
      </p:pic>
      <p:sp>
        <p:nvSpPr>
          <p:cNvPr id="325637" name="Rectangle 5"/>
          <p:cNvSpPr>
            <a:spLocks noChangeArrowheads="1"/>
          </p:cNvSpPr>
          <p:nvPr/>
        </p:nvSpPr>
        <p:spPr bwMode="auto">
          <a:xfrm>
            <a:off x="762000" y="4953000"/>
            <a:ext cx="7772400" cy="1320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 typeface="Times" charset="0"/>
              <a:buAutoNum type="arabicParenBoth"/>
            </a:pPr>
            <a:r>
              <a:rPr lang="en-US" altLang="zh-CN" sz="2000">
                <a:latin typeface="Times New Roman" charset="0"/>
                <a:ea typeface="GungsuhChe" charset="0"/>
              </a:rPr>
              <a:t>The &lt;pt&gt; increases vs. centrality  </a:t>
            </a:r>
            <a:r>
              <a:rPr lang="en-US" altLang="zh-CN" sz="2000">
                <a:latin typeface="Times New Roman" charset="0"/>
                <a:ea typeface="GungsuhChe" charset="0"/>
                <a:sym typeface="Symbol" charset="2"/>
              </a:rPr>
              <a:t></a:t>
            </a:r>
            <a:r>
              <a:rPr lang="en-US" altLang="zh-CN" sz="2000">
                <a:latin typeface="Times New Roman" charset="0"/>
                <a:ea typeface="GungsuhChe" charset="0"/>
              </a:rPr>
              <a:t> collective expansion</a:t>
            </a:r>
            <a:r>
              <a:rPr lang="en-US" altLang="zh-CN" sz="1800" b="1">
                <a:latin typeface="Times New Roman" charset="0"/>
                <a:ea typeface="GungsuhChe" charset="0"/>
              </a:rPr>
              <a:t> </a:t>
            </a:r>
            <a:endParaRPr lang="en-US" altLang="zh-CN" sz="2000">
              <a:latin typeface="Times New Roman" charset="0"/>
            </a:endParaRPr>
          </a:p>
          <a:p>
            <a:pPr>
              <a:buFont typeface="Times" charset="0"/>
              <a:buAutoNum type="arabicParenBoth"/>
            </a:pPr>
            <a:r>
              <a:rPr lang="en-US" altLang="zh-CN" sz="2000"/>
              <a:t>Hadronic transport model RQMD calculations reproduced the collectivity for copiously produced hadrons </a:t>
            </a:r>
            <a:r>
              <a:rPr lang="en-US" altLang="zh-CN" sz="2000">
                <a:sym typeface="Symbol" charset="2"/>
              </a:rPr>
              <a:t>, </a:t>
            </a:r>
            <a:r>
              <a:rPr lang="en-US" altLang="zh-CN" sz="2000"/>
              <a:t>K, p. </a:t>
            </a:r>
          </a:p>
          <a:p>
            <a:pPr>
              <a:buFont typeface="Times" charset="0"/>
              <a:buAutoNum type="arabicParenBoth"/>
            </a:pPr>
            <a:r>
              <a:rPr lang="en-US" altLang="zh-CN" sz="2000"/>
              <a:t>Re-scatterings are import for collectivity !</a:t>
            </a:r>
          </a:p>
        </p:txBody>
      </p:sp>
      <p:sp>
        <p:nvSpPr>
          <p:cNvPr id="325639" name="Line 7"/>
          <p:cNvSpPr>
            <a:spLocks noChangeShapeType="1"/>
          </p:cNvSpPr>
          <p:nvPr/>
        </p:nvSpPr>
        <p:spPr bwMode="auto">
          <a:xfrm>
            <a:off x="762000" y="9906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42461365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762000" y="228600"/>
            <a:ext cx="7473950" cy="609600"/>
          </a:xfrm>
        </p:spPr>
        <p:txBody>
          <a:bodyPr/>
          <a:lstStyle/>
          <a:p>
            <a:r>
              <a:rPr lang="en-US" altLang="zh-CN" sz="4000"/>
              <a:t>Tests with Transport Model</a:t>
            </a:r>
          </a:p>
        </p:txBody>
      </p:sp>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l="2942" t="11882" b="9059"/>
          <a:stretch>
            <a:fillRect/>
          </a:stretch>
        </p:blipFill>
        <p:spPr bwMode="auto">
          <a:xfrm>
            <a:off x="1905000" y="1143000"/>
            <a:ext cx="5486400" cy="3722688"/>
          </a:xfrm>
          <a:prstGeom prst="rect">
            <a:avLst/>
          </a:prstGeom>
          <a:noFill/>
          <a:extLst>
            <a:ext uri="{909E8E84-426E-40DD-AFC4-6F175D3DCCD1}">
              <a14:hiddenFill xmlns:a14="http://schemas.microsoft.com/office/drawing/2010/main">
                <a:solidFill>
                  <a:srgbClr val="FFFFFF"/>
                </a:solidFill>
              </a14:hiddenFill>
            </a:ext>
          </a:extLst>
        </p:spPr>
      </p:pic>
      <p:sp>
        <p:nvSpPr>
          <p:cNvPr id="327684" name="Rectangle 4"/>
          <p:cNvSpPr>
            <a:spLocks noChangeArrowheads="1"/>
          </p:cNvSpPr>
          <p:nvPr/>
        </p:nvSpPr>
        <p:spPr bwMode="auto">
          <a:xfrm>
            <a:off x="838200" y="4953000"/>
            <a:ext cx="7772400" cy="1320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spcBef>
                <a:spcPct val="0"/>
              </a:spcBef>
              <a:defRPr>
                <a:solidFill>
                  <a:schemeClr val="tx1"/>
                </a:solidFill>
                <a:latin typeface="Arial" charset="0"/>
                <a:ea typeface="宋体" charset="0"/>
              </a:defRPr>
            </a:lvl1pPr>
            <a:lvl2pPr marL="914400" indent="-457200">
              <a:spcBef>
                <a:spcPct val="0"/>
              </a:spcBef>
              <a:defRPr>
                <a:solidFill>
                  <a:schemeClr val="tx1"/>
                </a:solidFill>
                <a:latin typeface="Arial" charset="0"/>
                <a:ea typeface="宋体" charset="0"/>
              </a:defRPr>
            </a:lvl2pPr>
            <a:lvl3pPr marL="1371600" indent="-457200">
              <a:spcBef>
                <a:spcPct val="0"/>
              </a:spcBef>
              <a:defRPr>
                <a:solidFill>
                  <a:schemeClr val="tx1"/>
                </a:solidFill>
                <a:latin typeface="Arial" charset="0"/>
                <a:ea typeface="宋体" charset="0"/>
              </a:defRPr>
            </a:lvl3pPr>
            <a:lvl4pPr marL="1828800" indent="-457200">
              <a:spcBef>
                <a:spcPct val="0"/>
              </a:spcBef>
              <a:defRPr>
                <a:solidFill>
                  <a:schemeClr val="tx1"/>
                </a:solidFill>
                <a:latin typeface="Arial" charset="0"/>
                <a:ea typeface="宋体" charset="0"/>
              </a:defRPr>
            </a:lvl4pPr>
            <a:lvl5pPr marL="2286000" indent="-457200">
              <a:spcBef>
                <a:spcPct val="0"/>
              </a:spcBef>
              <a:defRPr>
                <a:solidFill>
                  <a:schemeClr val="tx1"/>
                </a:solidFill>
                <a:latin typeface="Arial" charset="0"/>
                <a:ea typeface="宋体" charset="0"/>
              </a:defRPr>
            </a:lvl5pPr>
            <a:lvl6pPr marL="2743200" indent="-457200" fontAlgn="base">
              <a:spcBef>
                <a:spcPct val="0"/>
              </a:spcBef>
              <a:spcAft>
                <a:spcPct val="0"/>
              </a:spcAft>
              <a:defRPr>
                <a:solidFill>
                  <a:schemeClr val="tx1"/>
                </a:solidFill>
                <a:latin typeface="Arial" charset="0"/>
                <a:ea typeface="宋体" charset="0"/>
              </a:defRPr>
            </a:lvl6pPr>
            <a:lvl7pPr marL="3200400" indent="-457200" fontAlgn="base">
              <a:spcBef>
                <a:spcPct val="0"/>
              </a:spcBef>
              <a:spcAft>
                <a:spcPct val="0"/>
              </a:spcAft>
              <a:defRPr>
                <a:solidFill>
                  <a:schemeClr val="tx1"/>
                </a:solidFill>
                <a:latin typeface="Arial" charset="0"/>
                <a:ea typeface="宋体" charset="0"/>
              </a:defRPr>
            </a:lvl7pPr>
            <a:lvl8pPr marL="3657600" indent="-457200" fontAlgn="base">
              <a:spcBef>
                <a:spcPct val="0"/>
              </a:spcBef>
              <a:spcAft>
                <a:spcPct val="0"/>
              </a:spcAft>
              <a:defRPr>
                <a:solidFill>
                  <a:schemeClr val="tx1"/>
                </a:solidFill>
                <a:latin typeface="Arial" charset="0"/>
                <a:ea typeface="宋体" charset="0"/>
              </a:defRPr>
            </a:lvl8pPr>
            <a:lvl9pPr marL="4114800" indent="-457200" fontAlgn="base">
              <a:spcBef>
                <a:spcPct val="0"/>
              </a:spcBef>
              <a:spcAft>
                <a:spcPct val="0"/>
              </a:spcAft>
              <a:defRPr>
                <a:solidFill>
                  <a:schemeClr val="tx1"/>
                </a:solidFill>
                <a:latin typeface="Arial" charset="0"/>
                <a:ea typeface="宋体" charset="0"/>
              </a:defRPr>
            </a:lvl9pPr>
          </a:lstStyle>
          <a:p>
            <a:pPr>
              <a:buFont typeface="Times" charset="0"/>
              <a:buAutoNum type="arabicParenBoth"/>
            </a:pPr>
            <a:r>
              <a:rPr lang="en-US" altLang="zh-CN" sz="2000"/>
              <a:t>Hadronic transport model RQMD can not reproduced the anti-proton over proton ratios as a function of centrality.</a:t>
            </a:r>
          </a:p>
          <a:p>
            <a:pPr>
              <a:buFont typeface="Times" charset="0"/>
              <a:buAutoNum type="arabicParenBoth"/>
            </a:pPr>
            <a:r>
              <a:rPr lang="en-US" altLang="zh-CN" sz="2000">
                <a:latin typeface="Times New Roman" charset="0"/>
                <a:ea typeface="GungsuhChe" charset="0"/>
                <a:sym typeface="Wingdings" charset="2"/>
              </a:rPr>
              <a:t>RQMD underestimates pbar yield due to large annihilation X-section</a:t>
            </a:r>
          </a:p>
          <a:p>
            <a:pPr>
              <a:buFontTx/>
              <a:buNone/>
            </a:pPr>
            <a:r>
              <a:rPr lang="en-US" altLang="zh-CN" sz="2000">
                <a:latin typeface="Times New Roman" charset="0"/>
                <a:ea typeface="GungsuhChe" charset="0"/>
                <a:sym typeface="Wingdings" charset="2"/>
              </a:rPr>
              <a:t>	 </a:t>
            </a:r>
            <a:r>
              <a:rPr lang="en-US" altLang="zh-CN" sz="2000" b="1">
                <a:solidFill>
                  <a:srgbClr val="912400"/>
                </a:solidFill>
                <a:latin typeface="Times New Roman" charset="0"/>
                <a:ea typeface="GungsuhChe" charset="0"/>
                <a:sym typeface="Symbol" charset="2"/>
              </a:rPr>
              <a:t></a:t>
            </a:r>
            <a:r>
              <a:rPr lang="en-US" altLang="zh-CN" sz="2000" b="1">
                <a:solidFill>
                  <a:srgbClr val="912400"/>
                </a:solidFill>
                <a:latin typeface="Times New Roman" charset="0"/>
                <a:ea typeface="GungsuhChe" charset="0"/>
                <a:sym typeface="Wingdings" charset="2"/>
              </a:rPr>
              <a:t> re-scattering at earlier pre-hadronic stage?</a:t>
            </a:r>
          </a:p>
        </p:txBody>
      </p:sp>
      <p:sp>
        <p:nvSpPr>
          <p:cNvPr id="327685" name="Line 5"/>
          <p:cNvSpPr>
            <a:spLocks noChangeShapeType="1"/>
          </p:cNvSpPr>
          <p:nvPr/>
        </p:nvSpPr>
        <p:spPr bwMode="auto">
          <a:xfrm>
            <a:off x="990600" y="990600"/>
            <a:ext cx="7704138"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
        <p:nvSpPr>
          <p:cNvPr id="327686" name="Line 6"/>
          <p:cNvSpPr>
            <a:spLocks noChangeShapeType="1"/>
          </p:cNvSpPr>
          <p:nvPr/>
        </p:nvSpPr>
        <p:spPr bwMode="auto">
          <a:xfrm>
            <a:off x="906463" y="6400800"/>
            <a:ext cx="7704137" cy="0"/>
          </a:xfrm>
          <a:prstGeom prst="line">
            <a:avLst/>
          </a:prstGeom>
          <a:noFill/>
          <a:ln w="444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zh-CN" altLang="en-US"/>
          </a:p>
        </p:txBody>
      </p:sp>
    </p:spTree>
    <p:extLst>
      <p:ext uri="{BB962C8B-B14F-4D97-AF65-F5344CB8AC3E}">
        <p14:creationId xmlns:p14="http://schemas.microsoft.com/office/powerpoint/2010/main" val="37171714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
            <a:extLst>
              <a:ext uri="{FF2B5EF4-FFF2-40B4-BE49-F238E27FC236}">
                <a16:creationId xmlns:a16="http://schemas.microsoft.com/office/drawing/2014/main" id="{7E7E398D-53BA-7B45-AA88-ED4F96B42726}"/>
              </a:ext>
            </a:extLst>
          </p:cNvPr>
          <p:cNvSpPr txBox="1">
            <a:spLocks noGrp="1" noChangeArrowheads="1"/>
          </p:cNvSpPr>
          <p:nvPr>
            <p:ph type="title"/>
          </p:nvPr>
        </p:nvSpPr>
        <p:spPr>
          <a:xfrm>
            <a:off x="827088" y="333375"/>
            <a:ext cx="7516812" cy="322263"/>
          </a:xfrm>
        </p:spPr>
        <p:txBody>
          <a:bodyPr/>
          <a:lstStyle/>
          <a:p>
            <a:pPr eaLnBrk="1" hangingPunct="1">
              <a:defRPr/>
            </a:pPr>
            <a:r>
              <a:rPr kumimoji="0" lang="en-US" altLang="zh-CN" sz="2800" b="1">
                <a:effectLst>
                  <a:outerShdw blurRad="38100" dist="38100" dir="2700000" algn="tl">
                    <a:srgbClr val="C0C0C0"/>
                  </a:outerShdw>
                </a:effectLst>
              </a:rPr>
              <a:t>Anisotropy parameter v</a:t>
            </a:r>
            <a:r>
              <a:rPr kumimoji="0" lang="en-US" altLang="zh-CN" sz="2800" b="1" baseline="-25000">
                <a:effectLst>
                  <a:outerShdw blurRad="38100" dist="38100" dir="2700000" algn="tl">
                    <a:srgbClr val="C0C0C0"/>
                  </a:outerShdw>
                </a:effectLst>
              </a:rPr>
              <a:t>2</a:t>
            </a:r>
          </a:p>
        </p:txBody>
      </p:sp>
      <p:sp>
        <p:nvSpPr>
          <p:cNvPr id="83970" name="Text Box 3">
            <a:extLst>
              <a:ext uri="{FF2B5EF4-FFF2-40B4-BE49-F238E27FC236}">
                <a16:creationId xmlns:a16="http://schemas.microsoft.com/office/drawing/2014/main" id="{FD326909-A26B-5741-811C-9B8AB7E76D8B}"/>
              </a:ext>
            </a:extLst>
          </p:cNvPr>
          <p:cNvSpPr txBox="1">
            <a:spLocks noChangeArrowheads="1"/>
          </p:cNvSpPr>
          <p:nvPr/>
        </p:nvSpPr>
        <p:spPr bwMode="auto">
          <a:xfrm>
            <a:off x="539750" y="981075"/>
            <a:ext cx="8189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solidFill>
                  <a:srgbClr val="CC0000"/>
                </a:solidFill>
                <a:latin typeface="Arial Black" panose="020B0604020202020204" pitchFamily="34" charset="0"/>
              </a:rPr>
              <a:t>Sensitive to initial/final conditions and equation of state (EOS) !</a:t>
            </a:r>
            <a:r>
              <a:rPr lang="en-US" altLang="zh-CN" sz="1600">
                <a:solidFill>
                  <a:srgbClr val="CC0000"/>
                </a:solidFill>
                <a:latin typeface="Arial Black" panose="020B0604020202020204" pitchFamily="34" charset="0"/>
              </a:rPr>
              <a:t> </a:t>
            </a:r>
          </a:p>
          <a:p>
            <a:pPr eaLnBrk="1" hangingPunct="1">
              <a:spcBef>
                <a:spcPct val="0"/>
              </a:spcBef>
              <a:buFontTx/>
              <a:buNone/>
            </a:pPr>
            <a:r>
              <a:rPr lang="en-US" altLang="zh-CN" sz="1800">
                <a:solidFill>
                  <a:srgbClr val="CC0000"/>
                </a:solidFill>
                <a:latin typeface="Arial Black" panose="020B0604020202020204" pitchFamily="34" charset="0"/>
              </a:rPr>
              <a:t>  coordinate-space-anisotropy </a:t>
            </a:r>
            <a:r>
              <a:rPr lang="en-US" altLang="zh-CN" sz="1800">
                <a:solidFill>
                  <a:srgbClr val="CC0000"/>
                </a:solidFill>
                <a:latin typeface="Arial Black" panose="020B0604020202020204" pitchFamily="34" charset="0"/>
                <a:sym typeface="Symbol" pitchFamily="2" charset="2"/>
              </a:rPr>
              <a:t></a:t>
            </a:r>
            <a:r>
              <a:rPr lang="en-US" altLang="zh-CN" sz="1800">
                <a:solidFill>
                  <a:srgbClr val="CC0000"/>
                </a:solidFill>
                <a:latin typeface="Arial Black" panose="020B0604020202020204" pitchFamily="34" charset="0"/>
              </a:rPr>
              <a:t> momentum-space-anisotropy</a:t>
            </a:r>
          </a:p>
        </p:txBody>
      </p:sp>
      <p:grpSp>
        <p:nvGrpSpPr>
          <p:cNvPr id="83971" name="Group 4">
            <a:extLst>
              <a:ext uri="{FF2B5EF4-FFF2-40B4-BE49-F238E27FC236}">
                <a16:creationId xmlns:a16="http://schemas.microsoft.com/office/drawing/2014/main" id="{C268E90C-FC75-064C-8752-614FA04BBC9A}"/>
              </a:ext>
            </a:extLst>
          </p:cNvPr>
          <p:cNvGrpSpPr>
            <a:grpSpLocks/>
          </p:cNvGrpSpPr>
          <p:nvPr/>
        </p:nvGrpSpPr>
        <p:grpSpPr bwMode="auto">
          <a:xfrm>
            <a:off x="468313" y="1628775"/>
            <a:ext cx="7758112" cy="3803650"/>
            <a:chOff x="347" y="1336"/>
            <a:chExt cx="4887" cy="2396"/>
          </a:xfrm>
        </p:grpSpPr>
        <p:sp>
          <p:nvSpPr>
            <p:cNvPr id="83975" name="Rectangle 5">
              <a:extLst>
                <a:ext uri="{FF2B5EF4-FFF2-40B4-BE49-F238E27FC236}">
                  <a16:creationId xmlns:a16="http://schemas.microsoft.com/office/drawing/2014/main" id="{5231F3A1-32AB-1F48-8734-D51CACBD8379}"/>
                </a:ext>
              </a:extLst>
            </p:cNvPr>
            <p:cNvSpPr>
              <a:spLocks noChangeArrowheads="1"/>
            </p:cNvSpPr>
            <p:nvPr/>
          </p:nvSpPr>
          <p:spPr bwMode="auto">
            <a:xfrm>
              <a:off x="347" y="1336"/>
              <a:ext cx="4887" cy="1791"/>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76" name="Oval 6">
              <a:extLst>
                <a:ext uri="{FF2B5EF4-FFF2-40B4-BE49-F238E27FC236}">
                  <a16:creationId xmlns:a16="http://schemas.microsoft.com/office/drawing/2014/main" id="{3AE01661-146D-234E-BFF1-29A28F348AA5}"/>
                </a:ext>
              </a:extLst>
            </p:cNvPr>
            <p:cNvSpPr>
              <a:spLocks noChangeArrowheads="1"/>
            </p:cNvSpPr>
            <p:nvPr/>
          </p:nvSpPr>
          <p:spPr bwMode="auto">
            <a:xfrm rot="-5396455">
              <a:off x="3609" y="1962"/>
              <a:ext cx="425" cy="805"/>
            </a:xfrm>
            <a:prstGeom prst="ellipse">
              <a:avLst/>
            </a:prstGeom>
            <a:gradFill rotWithShape="0">
              <a:gsLst>
                <a:gs pos="0">
                  <a:srgbClr val="FFFF00"/>
                </a:gs>
                <a:gs pos="100000">
                  <a:srgbClr val="FF3300"/>
                </a:gs>
              </a:gsLst>
              <a:path path="shape">
                <a:fillToRect l="50000" t="50000" r="50000" b="50000"/>
              </a:path>
            </a:gradFill>
            <a:ln w="9525">
              <a:solidFill>
                <a:srgbClr val="CC0000"/>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77" name="Line 7">
              <a:extLst>
                <a:ext uri="{FF2B5EF4-FFF2-40B4-BE49-F238E27FC236}">
                  <a16:creationId xmlns:a16="http://schemas.microsoft.com/office/drawing/2014/main" id="{DA519EFA-F31D-2640-84E8-4946429DC05F}"/>
                </a:ext>
              </a:extLst>
            </p:cNvPr>
            <p:cNvSpPr>
              <a:spLocks noChangeShapeType="1"/>
            </p:cNvSpPr>
            <p:nvPr/>
          </p:nvSpPr>
          <p:spPr bwMode="auto">
            <a:xfrm rot="-5400000">
              <a:off x="3510" y="2034"/>
              <a:ext cx="627" cy="1"/>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78" name="Line 8">
              <a:extLst>
                <a:ext uri="{FF2B5EF4-FFF2-40B4-BE49-F238E27FC236}">
                  <a16:creationId xmlns:a16="http://schemas.microsoft.com/office/drawing/2014/main" id="{884235B5-243E-814A-B207-AD1118906DF9}"/>
                </a:ext>
              </a:extLst>
            </p:cNvPr>
            <p:cNvSpPr>
              <a:spLocks noChangeShapeType="1"/>
            </p:cNvSpPr>
            <p:nvPr/>
          </p:nvSpPr>
          <p:spPr bwMode="auto">
            <a:xfrm>
              <a:off x="3822" y="2348"/>
              <a:ext cx="892" cy="1"/>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79" name="Oval 9">
              <a:extLst>
                <a:ext uri="{FF2B5EF4-FFF2-40B4-BE49-F238E27FC236}">
                  <a16:creationId xmlns:a16="http://schemas.microsoft.com/office/drawing/2014/main" id="{9AF392E1-F2FA-1548-852A-1FC4391025C7}"/>
                </a:ext>
              </a:extLst>
            </p:cNvPr>
            <p:cNvSpPr>
              <a:spLocks noChangeArrowheads="1"/>
            </p:cNvSpPr>
            <p:nvPr/>
          </p:nvSpPr>
          <p:spPr bwMode="auto">
            <a:xfrm>
              <a:off x="976" y="1944"/>
              <a:ext cx="849" cy="811"/>
            </a:xfrm>
            <a:prstGeom prst="ellipse">
              <a:avLst/>
            </a:prstGeom>
            <a:gradFill rotWithShape="0">
              <a:gsLst>
                <a:gs pos="0">
                  <a:srgbClr val="FFFF00"/>
                </a:gs>
                <a:gs pos="100000">
                  <a:srgbClr val="767600"/>
                </a:gs>
              </a:gsLst>
              <a:path path="shape">
                <a:fillToRect l="50000" t="50000" r="50000" b="50000"/>
              </a:path>
            </a:gradFill>
            <a:ln w="3175">
              <a:solidFill>
                <a:schemeClr val="tx1"/>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0" name="Oval 10">
              <a:extLst>
                <a:ext uri="{FF2B5EF4-FFF2-40B4-BE49-F238E27FC236}">
                  <a16:creationId xmlns:a16="http://schemas.microsoft.com/office/drawing/2014/main" id="{017C1BD4-4DCC-5745-B82A-50A7F9A20706}"/>
                </a:ext>
              </a:extLst>
            </p:cNvPr>
            <p:cNvSpPr>
              <a:spLocks noChangeArrowheads="1"/>
            </p:cNvSpPr>
            <p:nvPr/>
          </p:nvSpPr>
          <p:spPr bwMode="auto">
            <a:xfrm>
              <a:off x="1336" y="1944"/>
              <a:ext cx="849" cy="811"/>
            </a:xfrm>
            <a:prstGeom prst="ellipse">
              <a:avLst/>
            </a:prstGeom>
            <a:gradFill rotWithShape="0">
              <a:gsLst>
                <a:gs pos="0">
                  <a:srgbClr val="FF9933"/>
                </a:gs>
                <a:gs pos="100000">
                  <a:srgbClr val="764718"/>
                </a:gs>
              </a:gsLst>
              <a:path path="shape">
                <a:fillToRect l="50000" t="50000" r="50000" b="50000"/>
              </a:path>
            </a:gradFill>
            <a:ln w="9525">
              <a:solidFill>
                <a:schemeClr val="tx1"/>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1" name="Text Box 11">
              <a:extLst>
                <a:ext uri="{FF2B5EF4-FFF2-40B4-BE49-F238E27FC236}">
                  <a16:creationId xmlns:a16="http://schemas.microsoft.com/office/drawing/2014/main" id="{343C0BB4-8A04-614E-85B8-07B4A0FC5E50}"/>
                </a:ext>
              </a:extLst>
            </p:cNvPr>
            <p:cNvSpPr txBox="1">
              <a:spLocks noChangeArrowheads="1"/>
            </p:cNvSpPr>
            <p:nvPr/>
          </p:nvSpPr>
          <p:spPr bwMode="auto">
            <a:xfrm>
              <a:off x="1483" y="1492"/>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y</a:t>
              </a:r>
            </a:p>
          </p:txBody>
        </p:sp>
        <p:sp>
          <p:nvSpPr>
            <p:cNvPr id="83982" name="Text Box 12">
              <a:extLst>
                <a:ext uri="{FF2B5EF4-FFF2-40B4-BE49-F238E27FC236}">
                  <a16:creationId xmlns:a16="http://schemas.microsoft.com/office/drawing/2014/main" id="{17C8E0B4-95AE-6549-A4E9-C194FA004B93}"/>
                </a:ext>
              </a:extLst>
            </p:cNvPr>
            <p:cNvSpPr txBox="1">
              <a:spLocks noChangeArrowheads="1"/>
            </p:cNvSpPr>
            <p:nvPr/>
          </p:nvSpPr>
          <p:spPr bwMode="auto">
            <a:xfrm>
              <a:off x="2292" y="2143"/>
              <a:ext cx="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x</a:t>
              </a:r>
              <a:endParaRPr lang="en-US" altLang="zh-CN" sz="1600" baseline="-25000">
                <a:solidFill>
                  <a:schemeClr val="bg1"/>
                </a:solidFill>
                <a:latin typeface="BellGothic" pitchFamily="34" charset="0"/>
              </a:endParaRPr>
            </a:p>
          </p:txBody>
        </p:sp>
        <p:sp>
          <p:nvSpPr>
            <p:cNvPr id="83983" name="Oval 13">
              <a:extLst>
                <a:ext uri="{FF2B5EF4-FFF2-40B4-BE49-F238E27FC236}">
                  <a16:creationId xmlns:a16="http://schemas.microsoft.com/office/drawing/2014/main" id="{7A71FA21-94A1-C346-823C-CDBF4C29DA2D}"/>
                </a:ext>
              </a:extLst>
            </p:cNvPr>
            <p:cNvSpPr>
              <a:spLocks noChangeArrowheads="1"/>
            </p:cNvSpPr>
            <p:nvPr/>
          </p:nvSpPr>
          <p:spPr bwMode="auto">
            <a:xfrm>
              <a:off x="1335" y="1951"/>
              <a:ext cx="464" cy="805"/>
            </a:xfrm>
            <a:prstGeom prst="ellipse">
              <a:avLst/>
            </a:prstGeom>
            <a:gradFill rotWithShape="0">
              <a:gsLst>
                <a:gs pos="0">
                  <a:srgbClr val="00CC00"/>
                </a:gs>
                <a:gs pos="50000">
                  <a:srgbClr val="006600"/>
                </a:gs>
                <a:gs pos="100000">
                  <a:srgbClr val="00CC00"/>
                </a:gs>
              </a:gsLst>
              <a:lin ang="0" scaled="1"/>
            </a:gradFill>
            <a:ln w="9525">
              <a:solidFill>
                <a:srgbClr val="00CC00"/>
              </a:solidFill>
              <a:prstDash val="lgDash"/>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83984" name="Line 14">
              <a:extLst>
                <a:ext uri="{FF2B5EF4-FFF2-40B4-BE49-F238E27FC236}">
                  <a16:creationId xmlns:a16="http://schemas.microsoft.com/office/drawing/2014/main" id="{B0BD650F-59D0-924C-8501-46BDB788B24D}"/>
                </a:ext>
              </a:extLst>
            </p:cNvPr>
            <p:cNvSpPr>
              <a:spLocks noChangeShapeType="1"/>
            </p:cNvSpPr>
            <p:nvPr/>
          </p:nvSpPr>
          <p:spPr bwMode="auto">
            <a:xfrm>
              <a:off x="1570" y="2357"/>
              <a:ext cx="778" cy="0"/>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85" name="Line 15">
              <a:extLst>
                <a:ext uri="{FF2B5EF4-FFF2-40B4-BE49-F238E27FC236}">
                  <a16:creationId xmlns:a16="http://schemas.microsoft.com/office/drawing/2014/main" id="{18028D55-3144-3243-8480-B89761538E2F}"/>
                </a:ext>
              </a:extLst>
            </p:cNvPr>
            <p:cNvSpPr>
              <a:spLocks noChangeShapeType="1"/>
            </p:cNvSpPr>
            <p:nvPr/>
          </p:nvSpPr>
          <p:spPr bwMode="auto">
            <a:xfrm flipV="1">
              <a:off x="1570" y="1734"/>
              <a:ext cx="1" cy="632"/>
            </a:xfrm>
            <a:prstGeom prst="line">
              <a:avLst/>
            </a:prstGeom>
            <a:noFill/>
            <a:ln w="19050">
              <a:solidFill>
                <a:schemeClr val="bg1"/>
              </a:solidFill>
              <a:round/>
              <a:headEnd/>
              <a:tailEnd type="triangle" w="sm" len="lg"/>
            </a:ln>
            <a:extLst>
              <a:ext uri="{909E8E84-426E-40DD-AFC4-6F175D3DCCD1}">
                <a14:hiddenFill xmlns:a14="http://schemas.microsoft.com/office/drawing/2010/main">
                  <a:noFill/>
                </a14:hiddenFill>
              </a:ext>
            </a:extLst>
          </p:spPr>
          <p:txBody>
            <a:bodyPr/>
            <a:lstStyle/>
            <a:p>
              <a:endParaRPr lang="zh-CN" altLang="en-US"/>
            </a:p>
          </p:txBody>
        </p:sp>
        <p:sp>
          <p:nvSpPr>
            <p:cNvPr id="83986" name="Text Box 16">
              <a:extLst>
                <a:ext uri="{FF2B5EF4-FFF2-40B4-BE49-F238E27FC236}">
                  <a16:creationId xmlns:a16="http://schemas.microsoft.com/office/drawing/2014/main" id="{BAA9B6E6-18B4-D243-A9E2-B0BC72D42B67}"/>
                </a:ext>
              </a:extLst>
            </p:cNvPr>
            <p:cNvSpPr txBox="1">
              <a:spLocks noChangeArrowheads="1"/>
            </p:cNvSpPr>
            <p:nvPr/>
          </p:nvSpPr>
          <p:spPr bwMode="auto">
            <a:xfrm rot="16278">
              <a:off x="3731" y="1503"/>
              <a:ext cx="23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p</a:t>
              </a:r>
              <a:r>
                <a:rPr lang="en-US" altLang="zh-CN" sz="1600" baseline="-25000">
                  <a:solidFill>
                    <a:schemeClr val="bg1"/>
                  </a:solidFill>
                  <a:latin typeface="BellGothic" pitchFamily="34" charset="0"/>
                </a:rPr>
                <a:t>y</a:t>
              </a:r>
              <a:endParaRPr lang="en-US" altLang="zh-CN" sz="1600">
                <a:solidFill>
                  <a:schemeClr val="bg1"/>
                </a:solidFill>
                <a:latin typeface="BellGothic" pitchFamily="34" charset="0"/>
              </a:endParaRPr>
            </a:p>
          </p:txBody>
        </p:sp>
        <p:sp>
          <p:nvSpPr>
            <p:cNvPr id="83987" name="Text Box 17">
              <a:extLst>
                <a:ext uri="{FF2B5EF4-FFF2-40B4-BE49-F238E27FC236}">
                  <a16:creationId xmlns:a16="http://schemas.microsoft.com/office/drawing/2014/main" id="{8656237A-DF9B-7048-89E8-1FEFF7F0319D}"/>
                </a:ext>
              </a:extLst>
            </p:cNvPr>
            <p:cNvSpPr txBox="1">
              <a:spLocks noChangeArrowheads="1"/>
            </p:cNvSpPr>
            <p:nvPr/>
          </p:nvSpPr>
          <p:spPr bwMode="auto">
            <a:xfrm rot="32774">
              <a:off x="4663" y="2139"/>
              <a:ext cx="3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chemeClr val="bg1"/>
                  </a:solidFill>
                  <a:latin typeface="BellGothic" pitchFamily="34" charset="0"/>
                </a:rPr>
                <a:t>p</a:t>
              </a:r>
              <a:r>
                <a:rPr lang="en-US" altLang="zh-CN" sz="1600" baseline="-25000">
                  <a:solidFill>
                    <a:schemeClr val="bg1"/>
                  </a:solidFill>
                  <a:latin typeface="BellGothic" pitchFamily="34" charset="0"/>
                </a:rPr>
                <a:t>x</a:t>
              </a:r>
            </a:p>
          </p:txBody>
        </p:sp>
        <p:sp>
          <p:nvSpPr>
            <p:cNvPr id="360466" name="AutoShape 18">
              <a:extLst>
                <a:ext uri="{FF2B5EF4-FFF2-40B4-BE49-F238E27FC236}">
                  <a16:creationId xmlns:a16="http://schemas.microsoft.com/office/drawing/2014/main" id="{E30B3E70-4C6E-374C-82B7-182134DA8D03}"/>
                </a:ext>
              </a:extLst>
            </p:cNvPr>
            <p:cNvSpPr>
              <a:spLocks noChangeArrowheads="1"/>
            </p:cNvSpPr>
            <p:nvPr/>
          </p:nvSpPr>
          <p:spPr bwMode="auto">
            <a:xfrm rot="8235543">
              <a:off x="3300" y="2540"/>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7" name="AutoShape 19">
              <a:extLst>
                <a:ext uri="{FF2B5EF4-FFF2-40B4-BE49-F238E27FC236}">
                  <a16:creationId xmlns:a16="http://schemas.microsoft.com/office/drawing/2014/main" id="{DE94FAA5-DE9F-7E49-8F7E-7E393C80BD5F}"/>
                </a:ext>
              </a:extLst>
            </p:cNvPr>
            <p:cNvSpPr>
              <a:spLocks noChangeArrowheads="1"/>
            </p:cNvSpPr>
            <p:nvPr/>
          </p:nvSpPr>
          <p:spPr bwMode="auto">
            <a:xfrm rot="2195161">
              <a:off x="4181" y="2545"/>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8" name="AutoShape 20">
              <a:extLst>
                <a:ext uri="{FF2B5EF4-FFF2-40B4-BE49-F238E27FC236}">
                  <a16:creationId xmlns:a16="http://schemas.microsoft.com/office/drawing/2014/main" id="{65C9B223-FD51-6B40-A466-8CA8638C917F}"/>
                </a:ext>
              </a:extLst>
            </p:cNvPr>
            <p:cNvSpPr>
              <a:spLocks noChangeArrowheads="1"/>
            </p:cNvSpPr>
            <p:nvPr/>
          </p:nvSpPr>
          <p:spPr bwMode="auto">
            <a:xfrm rot="-8195698">
              <a:off x="3348" y="2110"/>
              <a:ext cx="158" cy="57"/>
            </a:xfrm>
            <a:custGeom>
              <a:avLst/>
              <a:gdLst>
                <a:gd name="T0" fmla="*/ 119 w 21600"/>
                <a:gd name="T1" fmla="*/ 0 h 21600"/>
                <a:gd name="T2" fmla="*/ 0 w 21600"/>
                <a:gd name="T3" fmla="*/ 29 h 21600"/>
                <a:gd name="T4" fmla="*/ 119 w 21600"/>
                <a:gd name="T5" fmla="*/ 57 h 21600"/>
                <a:gd name="T6" fmla="*/ 158 w 21600"/>
                <a:gd name="T7" fmla="*/ 29 h 21600"/>
                <a:gd name="T8" fmla="*/ 17694720 60000 65536"/>
                <a:gd name="T9" fmla="*/ 11796480 60000 65536"/>
                <a:gd name="T10" fmla="*/ 5898240 60000 65536"/>
                <a:gd name="T11" fmla="*/ 0 60000 65536"/>
                <a:gd name="T12" fmla="*/ 3418 w 21600"/>
                <a:gd name="T13" fmla="*/ 5305 h 21600"/>
                <a:gd name="T14" fmla="*/ 18866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69" name="AutoShape 21">
              <a:extLst>
                <a:ext uri="{FF2B5EF4-FFF2-40B4-BE49-F238E27FC236}">
                  <a16:creationId xmlns:a16="http://schemas.microsoft.com/office/drawing/2014/main" id="{41F9FEFA-AFFB-F747-9ACA-3FD12D9C0A34}"/>
                </a:ext>
              </a:extLst>
            </p:cNvPr>
            <p:cNvSpPr>
              <a:spLocks noChangeArrowheads="1"/>
            </p:cNvSpPr>
            <p:nvPr/>
          </p:nvSpPr>
          <p:spPr bwMode="auto">
            <a:xfrm rot="-6451382">
              <a:off x="3522" y="2032"/>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0" name="AutoShape 22">
              <a:extLst>
                <a:ext uri="{FF2B5EF4-FFF2-40B4-BE49-F238E27FC236}">
                  <a16:creationId xmlns:a16="http://schemas.microsoft.com/office/drawing/2014/main" id="{72D3E791-C081-7748-91A9-25595FF65317}"/>
                </a:ext>
              </a:extLst>
            </p:cNvPr>
            <p:cNvSpPr>
              <a:spLocks noChangeArrowheads="1"/>
            </p:cNvSpPr>
            <p:nvPr/>
          </p:nvSpPr>
          <p:spPr bwMode="auto">
            <a:xfrm rot="-2675131">
              <a:off x="4168" y="2138"/>
              <a:ext cx="158" cy="57"/>
            </a:xfrm>
            <a:custGeom>
              <a:avLst/>
              <a:gdLst>
                <a:gd name="T0" fmla="*/ 119 w 21600"/>
                <a:gd name="T1" fmla="*/ 0 h 21600"/>
                <a:gd name="T2" fmla="*/ 0 w 21600"/>
                <a:gd name="T3" fmla="*/ 29 h 21600"/>
                <a:gd name="T4" fmla="*/ 119 w 21600"/>
                <a:gd name="T5" fmla="*/ 57 h 21600"/>
                <a:gd name="T6" fmla="*/ 158 w 21600"/>
                <a:gd name="T7" fmla="*/ 29 h 21600"/>
                <a:gd name="T8" fmla="*/ 17694720 60000 65536"/>
                <a:gd name="T9" fmla="*/ 11796480 60000 65536"/>
                <a:gd name="T10" fmla="*/ 5898240 60000 65536"/>
                <a:gd name="T11" fmla="*/ 0 60000 65536"/>
                <a:gd name="T12" fmla="*/ 3418 w 21600"/>
                <a:gd name="T13" fmla="*/ 5305 h 21600"/>
                <a:gd name="T14" fmla="*/ 18866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1" name="AutoShape 23">
              <a:extLst>
                <a:ext uri="{FF2B5EF4-FFF2-40B4-BE49-F238E27FC236}">
                  <a16:creationId xmlns:a16="http://schemas.microsoft.com/office/drawing/2014/main" id="{311FDD10-CBCA-1041-86E1-E5239F01A483}"/>
                </a:ext>
              </a:extLst>
            </p:cNvPr>
            <p:cNvSpPr>
              <a:spLocks noChangeArrowheads="1"/>
            </p:cNvSpPr>
            <p:nvPr/>
          </p:nvSpPr>
          <p:spPr bwMode="auto">
            <a:xfrm rot="5363457">
              <a:off x="3748" y="2670"/>
              <a:ext cx="159" cy="57"/>
            </a:xfrm>
            <a:custGeom>
              <a:avLst/>
              <a:gdLst>
                <a:gd name="T0" fmla="*/ 119 w 21600"/>
                <a:gd name="T1" fmla="*/ 0 h 21600"/>
                <a:gd name="T2" fmla="*/ 0 w 21600"/>
                <a:gd name="T3" fmla="*/ 29 h 21600"/>
                <a:gd name="T4" fmla="*/ 119 w 21600"/>
                <a:gd name="T5" fmla="*/ 57 h 21600"/>
                <a:gd name="T6" fmla="*/ 159 w 21600"/>
                <a:gd name="T7" fmla="*/ 29 h 21600"/>
                <a:gd name="T8" fmla="*/ 17694720 60000 65536"/>
                <a:gd name="T9" fmla="*/ 11796480 60000 65536"/>
                <a:gd name="T10" fmla="*/ 5898240 60000 65536"/>
                <a:gd name="T11" fmla="*/ 0 60000 65536"/>
                <a:gd name="T12" fmla="*/ 3396 w 21600"/>
                <a:gd name="T13" fmla="*/ 5305 h 21600"/>
                <a:gd name="T14" fmla="*/ 18883 w 21600"/>
                <a:gd name="T15" fmla="*/ 162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2" name="AutoShape 24">
              <a:extLst>
                <a:ext uri="{FF2B5EF4-FFF2-40B4-BE49-F238E27FC236}">
                  <a16:creationId xmlns:a16="http://schemas.microsoft.com/office/drawing/2014/main" id="{A0961898-A389-4248-8500-CFF4FCA9A020}"/>
                </a:ext>
              </a:extLst>
            </p:cNvPr>
            <p:cNvSpPr>
              <a:spLocks noChangeArrowheads="1"/>
            </p:cNvSpPr>
            <p:nvPr/>
          </p:nvSpPr>
          <p:spPr bwMode="auto">
            <a:xfrm rot="24786">
              <a:off x="4255" y="2336"/>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3" name="AutoShape 25">
              <a:extLst>
                <a:ext uri="{FF2B5EF4-FFF2-40B4-BE49-F238E27FC236}">
                  <a16:creationId xmlns:a16="http://schemas.microsoft.com/office/drawing/2014/main" id="{6F6314D9-8B08-ED48-837B-FBFBFEAB2FFB}"/>
                </a:ext>
              </a:extLst>
            </p:cNvPr>
            <p:cNvSpPr>
              <a:spLocks noChangeArrowheads="1"/>
            </p:cNvSpPr>
            <p:nvPr/>
          </p:nvSpPr>
          <p:spPr bwMode="auto">
            <a:xfrm rot="3817646">
              <a:off x="3999" y="2655"/>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4" name="AutoShape 26">
              <a:extLst>
                <a:ext uri="{FF2B5EF4-FFF2-40B4-BE49-F238E27FC236}">
                  <a16:creationId xmlns:a16="http://schemas.microsoft.com/office/drawing/2014/main" id="{0F3C4D4D-9B29-784D-B889-71F06C8CD148}"/>
                </a:ext>
              </a:extLst>
            </p:cNvPr>
            <p:cNvSpPr>
              <a:spLocks noChangeArrowheads="1"/>
            </p:cNvSpPr>
            <p:nvPr/>
          </p:nvSpPr>
          <p:spPr bwMode="auto">
            <a:xfrm rot="-4256754">
              <a:off x="3952" y="2041"/>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5" name="AutoShape 27">
              <a:extLst>
                <a:ext uri="{FF2B5EF4-FFF2-40B4-BE49-F238E27FC236}">
                  <a16:creationId xmlns:a16="http://schemas.microsoft.com/office/drawing/2014/main" id="{8E795883-77A2-7F43-9D64-65491BB6147E}"/>
                </a:ext>
              </a:extLst>
            </p:cNvPr>
            <p:cNvSpPr>
              <a:spLocks noChangeArrowheads="1"/>
            </p:cNvSpPr>
            <p:nvPr/>
          </p:nvSpPr>
          <p:spPr bwMode="auto">
            <a:xfrm rot="-10731225">
              <a:off x="3226" y="2322"/>
              <a:ext cx="162" cy="55"/>
            </a:xfrm>
            <a:custGeom>
              <a:avLst/>
              <a:gdLst>
                <a:gd name="T0" fmla="*/ 122 w 21600"/>
                <a:gd name="T1" fmla="*/ 0 h 21600"/>
                <a:gd name="T2" fmla="*/ 0 w 21600"/>
                <a:gd name="T3" fmla="*/ 28 h 21600"/>
                <a:gd name="T4" fmla="*/ 122 w 21600"/>
                <a:gd name="T5" fmla="*/ 55 h 21600"/>
                <a:gd name="T6" fmla="*/ 162 w 21600"/>
                <a:gd name="T7" fmla="*/ 28 h 21600"/>
                <a:gd name="T8" fmla="*/ 17694720 60000 65536"/>
                <a:gd name="T9" fmla="*/ 11796480 60000 65536"/>
                <a:gd name="T10" fmla="*/ 5898240 60000 65536"/>
                <a:gd name="T11" fmla="*/ 0 60000 65536"/>
                <a:gd name="T12" fmla="*/ 3333 w 21600"/>
                <a:gd name="T13" fmla="*/ 5498 h 21600"/>
                <a:gd name="T14" fmla="*/ 18933 w 21600"/>
                <a:gd name="T15" fmla="*/ 1610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6" name="AutoShape 28">
              <a:extLst>
                <a:ext uri="{FF2B5EF4-FFF2-40B4-BE49-F238E27FC236}">
                  <a16:creationId xmlns:a16="http://schemas.microsoft.com/office/drawing/2014/main" id="{919A4CAF-507C-7E47-A01A-6972F308F9A8}"/>
                </a:ext>
              </a:extLst>
            </p:cNvPr>
            <p:cNvSpPr>
              <a:spLocks noChangeArrowheads="1"/>
            </p:cNvSpPr>
            <p:nvPr/>
          </p:nvSpPr>
          <p:spPr bwMode="auto">
            <a:xfrm rot="-5502003">
              <a:off x="3737" y="2003"/>
              <a:ext cx="158" cy="56"/>
            </a:xfrm>
            <a:custGeom>
              <a:avLst/>
              <a:gdLst>
                <a:gd name="T0" fmla="*/ 119 w 21600"/>
                <a:gd name="T1" fmla="*/ 0 h 21600"/>
                <a:gd name="T2" fmla="*/ 0 w 21600"/>
                <a:gd name="T3" fmla="*/ 28 h 21600"/>
                <a:gd name="T4" fmla="*/ 119 w 21600"/>
                <a:gd name="T5" fmla="*/ 56 h 21600"/>
                <a:gd name="T6" fmla="*/ 158 w 21600"/>
                <a:gd name="T7" fmla="*/ 28 h 21600"/>
                <a:gd name="T8" fmla="*/ 17694720 60000 65536"/>
                <a:gd name="T9" fmla="*/ 11796480 60000 65536"/>
                <a:gd name="T10" fmla="*/ 5898240 60000 65536"/>
                <a:gd name="T11" fmla="*/ 0 60000 65536"/>
                <a:gd name="T12" fmla="*/ 3418 w 21600"/>
                <a:gd name="T13" fmla="*/ 5400 h 21600"/>
                <a:gd name="T14" fmla="*/ 1886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sp>
          <p:nvSpPr>
            <p:cNvPr id="360477" name="AutoShape 29">
              <a:extLst>
                <a:ext uri="{FF2B5EF4-FFF2-40B4-BE49-F238E27FC236}">
                  <a16:creationId xmlns:a16="http://schemas.microsoft.com/office/drawing/2014/main" id="{037BB0A3-7B52-9046-B126-D0FB73898802}"/>
                </a:ext>
              </a:extLst>
            </p:cNvPr>
            <p:cNvSpPr>
              <a:spLocks noChangeArrowheads="1"/>
            </p:cNvSpPr>
            <p:nvPr/>
          </p:nvSpPr>
          <p:spPr bwMode="auto">
            <a:xfrm rot="6601722">
              <a:off x="3526" y="2649"/>
              <a:ext cx="159" cy="56"/>
            </a:xfrm>
            <a:custGeom>
              <a:avLst/>
              <a:gdLst>
                <a:gd name="T0" fmla="*/ 119 w 21600"/>
                <a:gd name="T1" fmla="*/ 0 h 21600"/>
                <a:gd name="T2" fmla="*/ 0 w 21600"/>
                <a:gd name="T3" fmla="*/ 28 h 21600"/>
                <a:gd name="T4" fmla="*/ 119 w 21600"/>
                <a:gd name="T5" fmla="*/ 56 h 21600"/>
                <a:gd name="T6" fmla="*/ 159 w 21600"/>
                <a:gd name="T7" fmla="*/ 28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3300"/>
                </a:gs>
                <a:gs pos="100000">
                  <a:srgbClr val="FFFF00"/>
                </a:gs>
              </a:gsLst>
              <a:lin ang="0" scaled="1"/>
            </a:gradFill>
            <a:ln w="9525">
              <a:solidFill>
                <a:schemeClr val="bg1"/>
              </a:solidFill>
              <a:miter lim="800000"/>
              <a:headEnd/>
              <a:tailEnd/>
            </a:ln>
            <a:effectLst/>
          </p:spPr>
          <p:txBody>
            <a:bodyPr wrap="none" anchor="ctr"/>
            <a:lstStyle/>
            <a:p>
              <a:pPr eaLnBrk="1" hangingPunct="1">
                <a:spcBef>
                  <a:spcPct val="20000"/>
                </a:spcBef>
                <a:buFontTx/>
                <a:buChar char="•"/>
                <a:defRPr/>
              </a:pPr>
              <a:endParaRPr lang="zh-CN" altLang="en-US"/>
            </a:p>
          </p:txBody>
        </p:sp>
        <p:graphicFrame>
          <p:nvGraphicFramePr>
            <p:cNvPr id="84000" name="Object 30">
              <a:extLst>
                <a:ext uri="{FF2B5EF4-FFF2-40B4-BE49-F238E27FC236}">
                  <a16:creationId xmlns:a16="http://schemas.microsoft.com/office/drawing/2014/main" id="{BE5846BE-B9B7-6E49-BAD4-5A8DF954A47A}"/>
                </a:ext>
              </a:extLst>
            </p:cNvPr>
            <p:cNvGraphicFramePr>
              <a:graphicFrameLocks noChangeAspect="1"/>
            </p:cNvGraphicFramePr>
            <p:nvPr/>
          </p:nvGraphicFramePr>
          <p:xfrm>
            <a:off x="945" y="3215"/>
            <a:ext cx="1034" cy="489"/>
          </p:xfrm>
          <a:graphic>
            <a:graphicData uri="http://schemas.openxmlformats.org/presentationml/2006/ole">
              <mc:AlternateContent xmlns:mc="http://schemas.openxmlformats.org/markup-compatibility/2006">
                <mc:Choice xmlns:v="urn:schemas-microsoft-com:vml" Requires="v">
                  <p:oleObj spid="_x0000_s84176" name="Equation" r:id="rId4" imgW="21653500" imgH="10236200" progId="Equation.3">
                    <p:embed/>
                  </p:oleObj>
                </mc:Choice>
                <mc:Fallback>
                  <p:oleObj name="Equation" r:id="rId4" imgW="21653500" imgH="1023620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 y="3215"/>
                          <a:ext cx="1034" cy="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4001" name="Object 31">
              <a:extLst>
                <a:ext uri="{FF2B5EF4-FFF2-40B4-BE49-F238E27FC236}">
                  <a16:creationId xmlns:a16="http://schemas.microsoft.com/office/drawing/2014/main" id="{728D95B3-A373-EA46-BEE3-E8408061B357}"/>
                </a:ext>
              </a:extLst>
            </p:cNvPr>
            <p:cNvGraphicFramePr>
              <a:graphicFrameLocks noChangeAspect="1"/>
            </p:cNvGraphicFramePr>
            <p:nvPr/>
          </p:nvGraphicFramePr>
          <p:xfrm>
            <a:off x="2503" y="3173"/>
            <a:ext cx="2575" cy="559"/>
          </p:xfrm>
          <a:graphic>
            <a:graphicData uri="http://schemas.openxmlformats.org/presentationml/2006/ole">
              <mc:AlternateContent xmlns:mc="http://schemas.openxmlformats.org/markup-compatibility/2006">
                <mc:Choice xmlns:v="urn:schemas-microsoft-com:vml" Requires="v">
                  <p:oleObj spid="_x0000_s84177" name="Equation" r:id="rId6" imgW="45059600" imgH="10528300" progId="Equation.3">
                    <p:embed/>
                  </p:oleObj>
                </mc:Choice>
                <mc:Fallback>
                  <p:oleObj name="Equation" r:id="rId6" imgW="45059600" imgH="1052830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3" y="3173"/>
                          <a:ext cx="2575" cy="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
        <p:nvSpPr>
          <p:cNvPr id="83972" name="Line 32">
            <a:extLst>
              <a:ext uri="{FF2B5EF4-FFF2-40B4-BE49-F238E27FC236}">
                <a16:creationId xmlns:a16="http://schemas.microsoft.com/office/drawing/2014/main" id="{DDBE1DA3-47D1-9345-A6AE-1A5BA8061BAD}"/>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73" name="Line 33">
            <a:extLst>
              <a:ext uri="{FF2B5EF4-FFF2-40B4-BE49-F238E27FC236}">
                <a16:creationId xmlns:a16="http://schemas.microsoft.com/office/drawing/2014/main" id="{538EDBA4-DA45-0F44-8A9A-1204DA275F9F}"/>
              </a:ext>
            </a:extLst>
          </p:cNvPr>
          <p:cNvSpPr>
            <a:spLocks noChangeShapeType="1"/>
          </p:cNvSpPr>
          <p:nvPr/>
        </p:nvSpPr>
        <p:spPr bwMode="auto">
          <a:xfrm>
            <a:off x="539750" y="6308725"/>
            <a:ext cx="8135938" cy="1588"/>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74" name="Text Box 34">
            <a:extLst>
              <a:ext uri="{FF2B5EF4-FFF2-40B4-BE49-F238E27FC236}">
                <a16:creationId xmlns:a16="http://schemas.microsoft.com/office/drawing/2014/main" id="{14201A34-3B6F-C84D-A366-95D6626D326C}"/>
              </a:ext>
            </a:extLst>
          </p:cNvPr>
          <p:cNvSpPr txBox="1">
            <a:spLocks noChangeArrowheads="1"/>
          </p:cNvSpPr>
          <p:nvPr/>
        </p:nvSpPr>
        <p:spPr bwMode="auto">
          <a:xfrm>
            <a:off x="611188" y="5373688"/>
            <a:ext cx="84010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ea typeface="幼圆" pitchFamily="49" charset="-122"/>
              </a:rPr>
              <a:t>         </a:t>
            </a:r>
            <a:r>
              <a:rPr lang="en-US" altLang="zh-CN" sz="2000">
                <a:solidFill>
                  <a:srgbClr val="FF0000"/>
                </a:solidFill>
                <a:ea typeface="幼圆" pitchFamily="49" charset="-122"/>
              </a:rPr>
              <a:t>v</a:t>
            </a:r>
            <a:r>
              <a:rPr lang="en-US" altLang="zh-CN" sz="2000" baseline="-25000">
                <a:solidFill>
                  <a:srgbClr val="FF0000"/>
                </a:solidFill>
                <a:ea typeface="幼圆" pitchFamily="49" charset="-122"/>
              </a:rPr>
              <a:t>2</a:t>
            </a:r>
            <a:r>
              <a:rPr lang="en-US" altLang="zh-CN" sz="2000">
                <a:solidFill>
                  <a:srgbClr val="FF0000"/>
                </a:solidFill>
                <a:ea typeface="幼圆" pitchFamily="49" charset="-122"/>
              </a:rPr>
              <a:t> :</a:t>
            </a:r>
            <a:r>
              <a:rPr lang="en-US" altLang="zh-CN" sz="2000">
                <a:ea typeface="幼圆" pitchFamily="49" charset="-122"/>
              </a:rPr>
              <a:t>  </a:t>
            </a:r>
            <a:r>
              <a:rPr lang="en-US" altLang="zh-CN" sz="2000">
                <a:solidFill>
                  <a:srgbClr val="0000FF"/>
                </a:solidFill>
                <a:ea typeface="幼圆" pitchFamily="49" charset="-122"/>
              </a:rPr>
              <a:t>a probe of the dynamics governing the system</a:t>
            </a:r>
            <a:r>
              <a:rPr lang="zh-CN" altLang="en-US" sz="2000">
                <a:solidFill>
                  <a:srgbClr val="0000FF"/>
                </a:solidFill>
                <a:ea typeface="幼圆" pitchFamily="49" charset="-122"/>
              </a:rPr>
              <a:t>’</a:t>
            </a:r>
            <a:r>
              <a:rPr lang="en-US" altLang="zh-CN" sz="2000">
                <a:solidFill>
                  <a:srgbClr val="0000FF"/>
                </a:solidFill>
                <a:ea typeface="幼圆" pitchFamily="49" charset="-122"/>
              </a:rPr>
              <a:t>s evolution</a:t>
            </a:r>
            <a:r>
              <a:rPr lang="en-US" altLang="zh-CN" sz="2000">
                <a:ea typeface="幼圆" pitchFamily="49" charset="-122"/>
              </a:rPr>
              <a:t>  </a:t>
            </a:r>
          </a:p>
          <a:p>
            <a:pPr eaLnBrk="1" hangingPunct="1">
              <a:spcBef>
                <a:spcPct val="0"/>
              </a:spcBef>
              <a:buFontTx/>
              <a:buNone/>
            </a:pPr>
            <a:r>
              <a:rPr lang="en-US" altLang="zh-CN" sz="2000">
                <a:ea typeface="幼圆" pitchFamily="49" charset="-122"/>
              </a:rPr>
              <a:t>     </a:t>
            </a:r>
            <a:r>
              <a:rPr lang="en-US" altLang="zh-CN" sz="2000">
                <a:solidFill>
                  <a:srgbClr val="FF0000"/>
                </a:solidFill>
                <a:ea typeface="幼圆" pitchFamily="49" charset="-122"/>
              </a:rPr>
              <a:t>Flow :</a:t>
            </a:r>
            <a:r>
              <a:rPr lang="en-US" altLang="zh-CN" sz="2000">
                <a:ea typeface="幼圆" pitchFamily="49" charset="-122"/>
              </a:rPr>
              <a:t>  </a:t>
            </a:r>
            <a:r>
              <a:rPr lang="en-US" altLang="zh-CN" sz="2000">
                <a:solidFill>
                  <a:srgbClr val="0000FF"/>
                </a:solidFill>
                <a:ea typeface="幼圆" pitchFamily="49" charset="-122"/>
              </a:rPr>
              <a:t>represents the collective motion of particles</a:t>
            </a:r>
            <a:r>
              <a:rPr lang="en-US" altLang="zh-CN" sz="2300">
                <a:ea typeface="幼圆" pitchFamily="49" charset="-122"/>
              </a:rPr>
              <a:t>.</a:t>
            </a:r>
            <a:endParaRPr lang="en-US" altLang="zh-CN"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C97E2004-5060-624E-884E-6E307B7EE4CD}"/>
              </a:ext>
            </a:extLst>
          </p:cNvPr>
          <p:cNvSpPr>
            <a:spLocks noGrp="1" noChangeArrowheads="1"/>
          </p:cNvSpPr>
          <p:nvPr>
            <p:ph type="title"/>
          </p:nvPr>
        </p:nvSpPr>
        <p:spPr>
          <a:xfrm>
            <a:off x="609600" y="0"/>
            <a:ext cx="8061325" cy="1066800"/>
          </a:xfrm>
        </p:spPr>
        <p:txBody>
          <a:bodyPr/>
          <a:lstStyle/>
          <a:p>
            <a:pPr eaLnBrk="1" hangingPunct="1"/>
            <a:r>
              <a:rPr kumimoji="0" lang="en-US" altLang="zh-CN" sz="3600"/>
              <a:t>Space-momentum correlation</a:t>
            </a:r>
            <a:br>
              <a:rPr kumimoji="0" lang="en-US" altLang="zh-CN" sz="3600" b="1"/>
            </a:br>
            <a:r>
              <a:rPr kumimoji="0" lang="en-US" altLang="zh-CN" sz="1400" b="1"/>
              <a:t> </a:t>
            </a:r>
            <a:r>
              <a:rPr kumimoji="0" lang="en-US" altLang="zh-CN" sz="1400">
                <a:solidFill>
                  <a:schemeClr val="tx1"/>
                </a:solidFill>
              </a:rPr>
              <a:t>Jingbo Zhang, J. Yang, et al.-LBNL</a:t>
            </a:r>
            <a:r>
              <a:rPr kumimoji="0" lang="en-US" altLang="zh-CN" sz="1400" b="1">
                <a:latin typeface="Arial Black" panose="020B0604020202020204" pitchFamily="34" charset="0"/>
              </a:rPr>
              <a:t> </a:t>
            </a:r>
          </a:p>
        </p:txBody>
      </p:sp>
      <p:pic>
        <p:nvPicPr>
          <p:cNvPr id="154626" name="Picture 3">
            <a:extLst>
              <a:ext uri="{FF2B5EF4-FFF2-40B4-BE49-F238E27FC236}">
                <a16:creationId xmlns:a16="http://schemas.microsoft.com/office/drawing/2014/main" id="{390A6DF4-16E8-3647-ADEE-E8177E86B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07" t="38962" r="32158"/>
          <a:stretch>
            <a:fillRect/>
          </a:stretch>
        </p:blipFill>
        <p:spPr bwMode="auto">
          <a:xfrm>
            <a:off x="381000" y="1066800"/>
            <a:ext cx="381635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Line 6">
            <a:extLst>
              <a:ext uri="{FF2B5EF4-FFF2-40B4-BE49-F238E27FC236}">
                <a16:creationId xmlns:a16="http://schemas.microsoft.com/office/drawing/2014/main" id="{C5D18B13-932A-144F-A016-10EB0A163840}"/>
              </a:ext>
            </a:extLst>
          </p:cNvPr>
          <p:cNvSpPr>
            <a:spLocks noChangeShapeType="1"/>
          </p:cNvSpPr>
          <p:nvPr/>
        </p:nvSpPr>
        <p:spPr bwMode="auto">
          <a:xfrm flipV="1">
            <a:off x="468313" y="1143000"/>
            <a:ext cx="8135937"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矩形 1">
            <a:extLst>
              <a:ext uri="{FF2B5EF4-FFF2-40B4-BE49-F238E27FC236}">
                <a16:creationId xmlns:a16="http://schemas.microsoft.com/office/drawing/2014/main" id="{82A556B2-6C04-B74C-93CE-BA4C4F99FDBB}"/>
              </a:ext>
            </a:extLst>
          </p:cNvPr>
          <p:cNvSpPr/>
          <p:nvPr/>
        </p:nvSpPr>
        <p:spPr>
          <a:xfrm>
            <a:off x="4355976" y="1905506"/>
            <a:ext cx="4572000" cy="3046988"/>
          </a:xfrm>
          <a:prstGeom prst="rect">
            <a:avLst/>
          </a:prstGeom>
          <a:solidFill>
            <a:schemeClr val="accent1"/>
          </a:solidFill>
        </p:spPr>
        <p:txBody>
          <a:bodyPr>
            <a:spAutoFit/>
          </a:bodyPr>
          <a:lstStyle/>
          <a:p>
            <a:pPr eaLnBrk="1" hangingPunct="1"/>
            <a:r>
              <a:rPr lang="en-US" altLang="zh-CN" sz="1600" dirty="0">
                <a:solidFill>
                  <a:srgbClr val="CC0000"/>
                </a:solidFill>
              </a:rPr>
              <a:t>RQMD(v2.4) </a:t>
            </a:r>
            <a:r>
              <a:rPr lang="en-US" altLang="zh-CN" sz="1600" dirty="0" err="1">
                <a:solidFill>
                  <a:srgbClr val="CC0000"/>
                </a:solidFill>
              </a:rPr>
              <a:t>Au+Au</a:t>
            </a:r>
            <a:r>
              <a:rPr lang="en-US" altLang="zh-CN" sz="1600" dirty="0">
                <a:solidFill>
                  <a:srgbClr val="CC0000"/>
                </a:solidFill>
              </a:rPr>
              <a:t> at 200 GeV</a:t>
            </a:r>
          </a:p>
          <a:p>
            <a:pPr eaLnBrk="1" hangingPunct="1"/>
            <a:endParaRPr lang="en-US" altLang="zh-CN" sz="1600" dirty="0">
              <a:solidFill>
                <a:srgbClr val="CC0000"/>
              </a:solidFill>
            </a:endParaRPr>
          </a:p>
          <a:p>
            <a:pPr eaLnBrk="1" hangingPunct="1"/>
            <a:r>
              <a:rPr lang="en-US" altLang="zh-CN" sz="1600" dirty="0"/>
              <a:t>1) Spatial anisotropy leads to momentum </a:t>
            </a:r>
          </a:p>
          <a:p>
            <a:pPr eaLnBrk="1" hangingPunct="1"/>
            <a:r>
              <a:rPr lang="en-US" altLang="zh-CN" sz="1600" dirty="0"/>
              <a:t>    space anisotropy.</a:t>
            </a:r>
          </a:p>
          <a:p>
            <a:pPr eaLnBrk="1" hangingPunct="1"/>
            <a:endParaRPr lang="en-US" altLang="zh-CN" sz="1600" dirty="0"/>
          </a:p>
          <a:p>
            <a:pPr eaLnBrk="1" hangingPunct="1"/>
            <a:r>
              <a:rPr lang="en-US" altLang="zh-CN" sz="1600" dirty="0"/>
              <a:t>2) At early time, the anisotropy is the strongest</a:t>
            </a:r>
          </a:p>
          <a:p>
            <a:pPr eaLnBrk="1" hangingPunct="1"/>
            <a:endParaRPr lang="en-US" altLang="zh-CN" sz="1600" dirty="0"/>
          </a:p>
          <a:p>
            <a:pPr eaLnBrk="1" hangingPunct="1"/>
            <a:r>
              <a:rPr lang="en-US" altLang="zh-CN" sz="1600" dirty="0"/>
              <a:t>3) Space part can be tested via two-particle</a:t>
            </a:r>
          </a:p>
          <a:p>
            <a:pPr eaLnBrk="1" hangingPunct="1"/>
            <a:r>
              <a:rPr lang="en-US" altLang="zh-CN" sz="1600" dirty="0"/>
              <a:t>    correlation function measurements</a:t>
            </a:r>
          </a:p>
          <a:p>
            <a:pPr eaLnBrk="1" hangingPunct="1"/>
            <a:endParaRPr lang="en-US" altLang="zh-CN" sz="1600" dirty="0"/>
          </a:p>
          <a:p>
            <a:pPr eaLnBrk="1" hangingPunct="1"/>
            <a:r>
              <a:rPr lang="en-US" altLang="zh-CN" sz="1600" dirty="0"/>
              <a:t>4) Anisotropy in space is not totally </a:t>
            </a:r>
            <a:r>
              <a:rPr lang="zh-CN" altLang="en-US" sz="1600" dirty="0"/>
              <a:t>‘</a:t>
            </a:r>
            <a:r>
              <a:rPr lang="en-US" altLang="zh-CN" sz="1600" dirty="0"/>
              <a:t>quenched</a:t>
            </a:r>
            <a:r>
              <a:rPr lang="zh-CN" altLang="en-US" sz="1600" dirty="0"/>
              <a:t>’</a:t>
            </a:r>
            <a:endParaRPr lang="en-US" altLang="zh-CN" sz="1600" dirty="0"/>
          </a:p>
          <a:p>
            <a:pPr eaLnBrk="1" hangingPunct="1"/>
            <a:r>
              <a:rPr lang="en-US" altLang="zh-CN" sz="1600" dirty="0"/>
              <a:t>    at later time.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1078AF8F-8247-F942-BCE7-F783087C2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03" t="4236" r="5292" b="9647"/>
          <a:stretch>
            <a:fillRect/>
          </a:stretch>
        </p:blipFill>
        <p:spPr bwMode="auto">
          <a:xfrm>
            <a:off x="990600" y="1066800"/>
            <a:ext cx="6553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a:extLst>
              <a:ext uri="{FF2B5EF4-FFF2-40B4-BE49-F238E27FC236}">
                <a16:creationId xmlns:a16="http://schemas.microsoft.com/office/drawing/2014/main" id="{8E4AE289-9F06-0345-AF59-E9D82AD89C50}"/>
              </a:ext>
            </a:extLst>
          </p:cNvPr>
          <p:cNvSpPr>
            <a:spLocks noGrp="1" noChangeArrowheads="1"/>
          </p:cNvSpPr>
          <p:nvPr>
            <p:ph type="title"/>
          </p:nvPr>
        </p:nvSpPr>
        <p:spPr>
          <a:xfrm>
            <a:off x="1800225" y="76200"/>
            <a:ext cx="5459413" cy="792163"/>
          </a:xfrm>
        </p:spPr>
        <p:txBody>
          <a:bodyPr/>
          <a:lstStyle/>
          <a:p>
            <a:pPr eaLnBrk="1" hangingPunct="1"/>
            <a:r>
              <a:rPr kumimoji="0" lang="en-US" altLang="zh-CN"/>
              <a:t>v</a:t>
            </a:r>
            <a:r>
              <a:rPr kumimoji="0" lang="en-US" altLang="zh-CN" baseline="-25000"/>
              <a:t>2</a:t>
            </a:r>
            <a:r>
              <a:rPr kumimoji="0" lang="en-US" altLang="zh-CN"/>
              <a:t> at Low p</a:t>
            </a:r>
            <a:r>
              <a:rPr kumimoji="0" lang="en-US" altLang="zh-CN" baseline="-25000"/>
              <a:t>T </a:t>
            </a:r>
            <a:r>
              <a:rPr kumimoji="0" lang="en-US" altLang="zh-CN"/>
              <a:t>Region</a:t>
            </a:r>
          </a:p>
        </p:txBody>
      </p:sp>
      <p:sp>
        <p:nvSpPr>
          <p:cNvPr id="86019" name="Rectangle 4">
            <a:extLst>
              <a:ext uri="{FF2B5EF4-FFF2-40B4-BE49-F238E27FC236}">
                <a16:creationId xmlns:a16="http://schemas.microsoft.com/office/drawing/2014/main" id="{044AC932-5BF0-C843-8FFF-D1360D5017CA}"/>
              </a:ext>
            </a:extLst>
          </p:cNvPr>
          <p:cNvSpPr>
            <a:spLocks noChangeArrowheads="1"/>
          </p:cNvSpPr>
          <p:nvPr/>
        </p:nvSpPr>
        <p:spPr bwMode="auto">
          <a:xfrm>
            <a:off x="685800" y="5749925"/>
            <a:ext cx="7772400" cy="65087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Char char="-"/>
            </a:pPr>
            <a:r>
              <a:rPr lang="en-US" altLang="zh-CN" sz="1800"/>
              <a:t>   Minimum bias data!     At low p</a:t>
            </a:r>
            <a:r>
              <a:rPr lang="en-US" altLang="zh-CN" sz="1800" baseline="-25000"/>
              <a:t>T</a:t>
            </a:r>
            <a:r>
              <a:rPr lang="en-US" altLang="zh-CN" sz="1800"/>
              <a:t>, model result fits mass hierarchy well!</a:t>
            </a:r>
          </a:p>
          <a:p>
            <a:pPr eaLnBrk="1" hangingPunct="1">
              <a:spcBef>
                <a:spcPct val="0"/>
              </a:spcBef>
              <a:buFontTx/>
              <a:buNone/>
            </a:pPr>
            <a:r>
              <a:rPr lang="en-US" altLang="zh-CN" sz="1800"/>
              <a:t>-   Details does not work, need more flow in the model!</a:t>
            </a:r>
          </a:p>
        </p:txBody>
      </p:sp>
      <p:sp>
        <p:nvSpPr>
          <p:cNvPr id="86020" name="Rectangle 5">
            <a:extLst>
              <a:ext uri="{FF2B5EF4-FFF2-40B4-BE49-F238E27FC236}">
                <a16:creationId xmlns:a16="http://schemas.microsoft.com/office/drawing/2014/main" id="{3349BC91-0C78-5A40-B3DE-7D8F90723E33}"/>
              </a:ext>
            </a:extLst>
          </p:cNvPr>
          <p:cNvSpPr>
            <a:spLocks noChangeArrowheads="1"/>
          </p:cNvSpPr>
          <p:nvPr/>
        </p:nvSpPr>
        <p:spPr bwMode="auto">
          <a:xfrm rot="5386176">
            <a:off x="5511801" y="3240087"/>
            <a:ext cx="3725862" cy="284163"/>
          </a:xfrm>
          <a:prstGeom prst="rect">
            <a:avLst/>
          </a:prstGeom>
          <a:solidFill>
            <a:schemeClr val="bg1"/>
          </a:solidFill>
          <a:ln w="9525">
            <a:solidFill>
              <a:srgbClr val="F3961E"/>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200" i="1"/>
              <a:t>P. Hu</a:t>
            </a:r>
            <a:r>
              <a:rPr lang="en-US" altLang="zh-CN" sz="1200" i="1">
                <a:solidFill>
                  <a:srgbClr val="000000"/>
                </a:solidFill>
                <a:latin typeface="Helvetica" pitchFamily="2" charset="0"/>
              </a:rPr>
              <a:t>ovinen, private communications, 2004              </a:t>
            </a:r>
            <a:endParaRPr lang="en-US" altLang="zh-CN" sz="2400">
              <a:solidFill>
                <a:srgbClr val="000000"/>
              </a:solidFill>
              <a:latin typeface="Helvetica" pitchFamily="2" charset="0"/>
            </a:endParaRPr>
          </a:p>
        </p:txBody>
      </p:sp>
      <p:sp>
        <p:nvSpPr>
          <p:cNvPr id="86021" name="Line 6">
            <a:extLst>
              <a:ext uri="{FF2B5EF4-FFF2-40B4-BE49-F238E27FC236}">
                <a16:creationId xmlns:a16="http://schemas.microsoft.com/office/drawing/2014/main" id="{731F36FF-F8C8-854C-8016-60F8A9657F17}"/>
              </a:ext>
            </a:extLst>
          </p:cNvPr>
          <p:cNvSpPr>
            <a:spLocks noChangeShapeType="1"/>
          </p:cNvSpPr>
          <p:nvPr/>
        </p:nvSpPr>
        <p:spPr bwMode="auto">
          <a:xfrm flipV="1">
            <a:off x="468313" y="1066800"/>
            <a:ext cx="8135937"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133600" y="76200"/>
            <a:ext cx="4800600" cy="457200"/>
          </a:xfrm>
        </p:spPr>
        <p:txBody>
          <a:bodyPr>
            <a:normAutofit fontScale="90000"/>
          </a:bodyPr>
          <a:lstStyle/>
          <a:p>
            <a:r>
              <a:rPr kumimoji="0" lang="en-US" altLang="zh-CN" sz="2800">
                <a:solidFill>
                  <a:srgbClr val="C80000"/>
                </a:solidFill>
                <a:latin typeface="Arial" charset="0"/>
                <a:ea typeface="ＭＳ Ｐゴシック" charset="0"/>
                <a:cs typeface="ＭＳ Ｐゴシック" charset="0"/>
              </a:rPr>
              <a:t>Particle Identification</a:t>
            </a:r>
            <a:endParaRPr kumimoji="0" lang="en-US" altLang="zh-CN" sz="2800">
              <a:solidFill>
                <a:srgbClr val="FF0000"/>
              </a:solidFill>
              <a:latin typeface="Arial" charset="0"/>
              <a:ea typeface="ＭＳ Ｐゴシック" charset="0"/>
              <a:cs typeface="ＭＳ Ｐゴシック" charset="0"/>
            </a:endParaRPr>
          </a:p>
        </p:txBody>
      </p:sp>
      <p:grpSp>
        <p:nvGrpSpPr>
          <p:cNvPr id="64515" name="Group 4"/>
          <p:cNvGrpSpPr>
            <a:grpSpLocks/>
          </p:cNvGrpSpPr>
          <p:nvPr/>
        </p:nvGrpSpPr>
        <p:grpSpPr bwMode="auto">
          <a:xfrm>
            <a:off x="2057400" y="1066800"/>
            <a:ext cx="2673350" cy="2540000"/>
            <a:chOff x="432" y="912"/>
            <a:chExt cx="2814" cy="2742"/>
          </a:xfrm>
        </p:grpSpPr>
        <p:pic>
          <p:nvPicPr>
            <p:cNvPr id="64543" name="Picture 5" descr="try3_event47_g549_885_t612_995_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912"/>
              <a:ext cx="2718" cy="2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4544" name="Group 6"/>
            <p:cNvGrpSpPr>
              <a:grpSpLocks/>
            </p:cNvGrpSpPr>
            <p:nvPr/>
          </p:nvGrpSpPr>
          <p:grpSpPr bwMode="auto">
            <a:xfrm>
              <a:off x="554" y="1248"/>
              <a:ext cx="1255" cy="2174"/>
              <a:chOff x="2845" y="908"/>
              <a:chExt cx="1255" cy="2174"/>
            </a:xfrm>
          </p:grpSpPr>
          <p:sp>
            <p:nvSpPr>
              <p:cNvPr id="10247" name="弧 7"/>
              <p:cNvSpPr>
                <a:spLocks/>
              </p:cNvSpPr>
              <p:nvPr/>
            </p:nvSpPr>
            <p:spPr bwMode="auto">
              <a:xfrm flipH="1" flipV="1">
                <a:off x="3353" y="908"/>
                <a:ext cx="747" cy="900"/>
              </a:xfrm>
              <a:custGeom>
                <a:avLst/>
                <a:gdLst>
                  <a:gd name="G0" fmla="+- 0 0 0"/>
                  <a:gd name="G1" fmla="+- 20763 0 0"/>
                  <a:gd name="G2" fmla="+- 21600 0 0"/>
                  <a:gd name="T0" fmla="*/ 5956 w 21420"/>
                  <a:gd name="T1" fmla="*/ 0 h 20763"/>
                  <a:gd name="T2" fmla="*/ 21420 w 21420"/>
                  <a:gd name="T3" fmla="*/ 17980 h 20763"/>
                  <a:gd name="T4" fmla="*/ 0 w 21420"/>
                  <a:gd name="T5" fmla="*/ 20763 h 20763"/>
                </a:gdLst>
                <a:ahLst/>
                <a:cxnLst>
                  <a:cxn ang="0">
                    <a:pos x="T0" y="T1"/>
                  </a:cxn>
                  <a:cxn ang="0">
                    <a:pos x="T2" y="T3"/>
                  </a:cxn>
                  <a:cxn ang="0">
                    <a:pos x="T4" y="T5"/>
                  </a:cxn>
                </a:cxnLst>
                <a:rect l="0" t="0" r="r" b="b"/>
                <a:pathLst>
                  <a:path w="21420" h="20763" fill="none" extrusionOk="0">
                    <a:moveTo>
                      <a:pt x="5955" y="0"/>
                    </a:moveTo>
                    <a:cubicBezTo>
                      <a:pt x="14233" y="2374"/>
                      <a:pt x="20310" y="9439"/>
                      <a:pt x="21419" y="17980"/>
                    </a:cubicBezTo>
                  </a:path>
                  <a:path w="21420" h="20763" stroke="0" extrusionOk="0">
                    <a:moveTo>
                      <a:pt x="5955" y="0"/>
                    </a:moveTo>
                    <a:cubicBezTo>
                      <a:pt x="14233" y="2374"/>
                      <a:pt x="20310" y="9439"/>
                      <a:pt x="21419" y="17980"/>
                    </a:cubicBezTo>
                    <a:lnTo>
                      <a:pt x="0" y="20763"/>
                    </a:lnTo>
                    <a:close/>
                  </a:path>
                </a:pathLst>
              </a:custGeom>
              <a:noFill/>
              <a:ln w="38100">
                <a:solidFill>
                  <a:srgbClr val="333399"/>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sp>
            <p:nvSpPr>
              <p:cNvPr id="10248" name="弧 8"/>
              <p:cNvSpPr>
                <a:spLocks/>
              </p:cNvSpPr>
              <p:nvPr/>
            </p:nvSpPr>
            <p:spPr bwMode="auto">
              <a:xfrm rot="1297545" flipH="1">
                <a:off x="2845" y="1647"/>
                <a:ext cx="947" cy="1441"/>
              </a:xfrm>
              <a:custGeom>
                <a:avLst/>
                <a:gdLst>
                  <a:gd name="G0" fmla="+- 0 0 0"/>
                  <a:gd name="G1" fmla="+- 21486 0 0"/>
                  <a:gd name="G2" fmla="+- 21600 0 0"/>
                  <a:gd name="T0" fmla="*/ 2212 w 16128"/>
                  <a:gd name="T1" fmla="*/ 0 h 21486"/>
                  <a:gd name="T2" fmla="*/ 16128 w 16128"/>
                  <a:gd name="T3" fmla="*/ 7118 h 21486"/>
                  <a:gd name="T4" fmla="*/ 0 w 16128"/>
                  <a:gd name="T5" fmla="*/ 21486 h 21486"/>
                </a:gdLst>
                <a:ahLst/>
                <a:cxnLst>
                  <a:cxn ang="0">
                    <a:pos x="T0" y="T1"/>
                  </a:cxn>
                  <a:cxn ang="0">
                    <a:pos x="T2" y="T3"/>
                  </a:cxn>
                  <a:cxn ang="0">
                    <a:pos x="T4" y="T5"/>
                  </a:cxn>
                </a:cxnLst>
                <a:rect l="0" t="0" r="r" b="b"/>
                <a:pathLst>
                  <a:path w="16128" h="21486" fill="none" extrusionOk="0">
                    <a:moveTo>
                      <a:pt x="2212" y="-1"/>
                    </a:moveTo>
                    <a:cubicBezTo>
                      <a:pt x="7576" y="551"/>
                      <a:pt x="12540" y="3091"/>
                      <a:pt x="16128" y="7117"/>
                    </a:cubicBezTo>
                  </a:path>
                  <a:path w="16128" h="21486" stroke="0" extrusionOk="0">
                    <a:moveTo>
                      <a:pt x="2212" y="-1"/>
                    </a:moveTo>
                    <a:cubicBezTo>
                      <a:pt x="7576" y="551"/>
                      <a:pt x="12540" y="3091"/>
                      <a:pt x="16128" y="7117"/>
                    </a:cubicBezTo>
                    <a:lnTo>
                      <a:pt x="0" y="21486"/>
                    </a:lnTo>
                    <a:close/>
                  </a:path>
                </a:pathLst>
              </a:custGeom>
              <a:noFill/>
              <a:ln w="38100">
                <a:solidFill>
                  <a:srgbClr val="333399"/>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10249" name="Rectangle 9"/>
            <p:cNvSpPr>
              <a:spLocks noChangeArrowheads="1"/>
            </p:cNvSpPr>
            <p:nvPr/>
          </p:nvSpPr>
          <p:spPr bwMode="auto">
            <a:xfrm>
              <a:off x="432" y="912"/>
              <a:ext cx="815" cy="2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defRPr/>
              </a:pPr>
              <a:endParaRPr lang="zh-CN" altLang="en-US"/>
            </a:p>
          </p:txBody>
        </p:sp>
      </p:grpSp>
      <p:grpSp>
        <p:nvGrpSpPr>
          <p:cNvPr id="64517" name="Group 13"/>
          <p:cNvGrpSpPr>
            <a:grpSpLocks/>
          </p:cNvGrpSpPr>
          <p:nvPr/>
        </p:nvGrpSpPr>
        <p:grpSpPr bwMode="auto">
          <a:xfrm>
            <a:off x="5207000" y="1066800"/>
            <a:ext cx="3937000" cy="2460625"/>
            <a:chOff x="528" y="1104"/>
            <a:chExt cx="3792" cy="2832"/>
          </a:xfrm>
        </p:grpSpPr>
        <p:pic>
          <p:nvPicPr>
            <p:cNvPr id="10254" name="Picture 14"/>
            <p:cNvPicPr>
              <a:picLocks noChangeAspect="1" noChangeArrowheads="1"/>
            </p:cNvPicPr>
            <p:nvPr/>
          </p:nvPicPr>
          <p:blipFill>
            <a:blip r:embed="rId4">
              <a:extLst>
                <a:ext uri="{28A0092B-C50C-407E-A947-70E740481C1C}">
                  <a14:useLocalDpi xmlns:a14="http://schemas.microsoft.com/office/drawing/2010/main" val="0"/>
                </a:ext>
              </a:extLst>
            </a:blip>
            <a:srcRect l="6363" t="22255" r="23283" b="3337"/>
            <a:stretch>
              <a:fillRect/>
            </a:stretch>
          </p:blipFill>
          <p:spPr bwMode="auto">
            <a:xfrm>
              <a:off x="528" y="1104"/>
              <a:ext cx="3792" cy="2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55" name="Rectangle 15"/>
            <p:cNvSpPr>
              <a:spLocks noChangeArrowheads="1"/>
            </p:cNvSpPr>
            <p:nvPr/>
          </p:nvSpPr>
          <p:spPr bwMode="auto">
            <a:xfrm>
              <a:off x="2543" y="1343"/>
              <a:ext cx="1680" cy="1681"/>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zh-CN" altLang="en-US"/>
            </a:p>
          </p:txBody>
        </p:sp>
      </p:grpSp>
      <p:sp>
        <p:nvSpPr>
          <p:cNvPr id="10256" name="Text Box 16"/>
          <p:cNvSpPr txBox="1">
            <a:spLocks noChangeArrowheads="1"/>
          </p:cNvSpPr>
          <p:nvPr/>
        </p:nvSpPr>
        <p:spPr bwMode="auto">
          <a:xfrm>
            <a:off x="6091238" y="1679575"/>
            <a:ext cx="1370012"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defRPr/>
            </a:pPr>
            <a:r>
              <a:rPr lang="en-US" altLang="zh-CN" sz="1400">
                <a:latin typeface="Arial Rounded MT Bold" charset="0"/>
              </a:rPr>
              <a:t>Au+Au</a:t>
            </a:r>
          </a:p>
          <a:p>
            <a:pPr>
              <a:lnSpc>
                <a:spcPct val="70000"/>
              </a:lnSpc>
              <a:spcBef>
                <a:spcPct val="50000"/>
              </a:spcBef>
              <a:defRPr/>
            </a:pPr>
            <a:r>
              <a:rPr lang="en-US" altLang="zh-CN" sz="1400">
                <a:latin typeface="Arial Rounded MT Bold" charset="0"/>
              </a:rPr>
              <a:t>40% to 80%</a:t>
            </a:r>
          </a:p>
        </p:txBody>
      </p:sp>
      <p:sp>
        <p:nvSpPr>
          <p:cNvPr id="10257" name="Text Box 17"/>
          <p:cNvSpPr txBox="1">
            <a:spLocks noChangeArrowheads="1"/>
          </p:cNvSpPr>
          <p:nvPr/>
        </p:nvSpPr>
        <p:spPr bwMode="auto">
          <a:xfrm>
            <a:off x="6019800" y="2133600"/>
            <a:ext cx="24098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dirty="0">
                <a:solidFill>
                  <a:srgbClr val="000099"/>
                </a:solidFill>
                <a:latin typeface="Arial Rounded MT Bold" charset="0"/>
                <a:sym typeface="Symbol" charset="0"/>
              </a:rPr>
              <a:t>0.2 &lt; </a:t>
            </a:r>
            <a:r>
              <a:rPr lang="en-US" altLang="zh-CN" sz="1600" dirty="0" err="1">
                <a:solidFill>
                  <a:srgbClr val="000099"/>
                </a:solidFill>
                <a:latin typeface="Arial Rounded MT Bold" charset="0"/>
              </a:rPr>
              <a:t>p</a:t>
            </a:r>
            <a:r>
              <a:rPr lang="en-US" altLang="zh-CN" sz="1600" baseline="-25000" dirty="0" err="1">
                <a:solidFill>
                  <a:srgbClr val="000099"/>
                </a:solidFill>
                <a:latin typeface="Arial Rounded MT Bold" charset="0"/>
              </a:rPr>
              <a:t>T</a:t>
            </a:r>
            <a:r>
              <a:rPr lang="en-US" altLang="zh-CN" sz="1600" baseline="-25000" dirty="0">
                <a:solidFill>
                  <a:srgbClr val="000099"/>
                </a:solidFill>
                <a:latin typeface="Arial Rounded MT Bold" charset="0"/>
              </a:rPr>
              <a:t> </a:t>
            </a:r>
            <a:r>
              <a:rPr lang="en-US" altLang="zh-CN" sz="1600" dirty="0">
                <a:solidFill>
                  <a:srgbClr val="000099"/>
                </a:solidFill>
                <a:latin typeface="Arial Rounded MT Bold" charset="0"/>
                <a:sym typeface="Symbol" charset="0"/>
              </a:rPr>
              <a:t>&lt; 0.9 </a:t>
            </a:r>
            <a:r>
              <a:rPr lang="en-US" altLang="zh-CN" sz="1600" dirty="0" err="1">
                <a:solidFill>
                  <a:srgbClr val="000099"/>
                </a:solidFill>
                <a:latin typeface="Arial Rounded MT Bold" charset="0"/>
                <a:sym typeface="Symbol" charset="0"/>
              </a:rPr>
              <a:t>GeV</a:t>
            </a:r>
            <a:r>
              <a:rPr lang="en-US" altLang="zh-CN" sz="1600" dirty="0">
                <a:solidFill>
                  <a:srgbClr val="000099"/>
                </a:solidFill>
                <a:latin typeface="Arial Rounded MT Bold" charset="0"/>
                <a:sym typeface="Symbol" charset="0"/>
              </a:rPr>
              <a:t>/c</a:t>
            </a:r>
          </a:p>
        </p:txBody>
      </p:sp>
      <p:sp>
        <p:nvSpPr>
          <p:cNvPr id="10258" name="Text Box 18"/>
          <p:cNvSpPr txBox="1">
            <a:spLocks noChangeArrowheads="1"/>
          </p:cNvSpPr>
          <p:nvPr/>
        </p:nvSpPr>
        <p:spPr bwMode="auto">
          <a:xfrm>
            <a:off x="8340725" y="1449998"/>
            <a:ext cx="565150" cy="1523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baseline="30000" dirty="0">
                <a:solidFill>
                  <a:srgbClr val="FF0000"/>
                </a:solidFill>
                <a:latin typeface="Times New Roman" charset="0"/>
              </a:rPr>
              <a:t>ρ0    </a:t>
            </a:r>
            <a:r>
              <a:rPr lang="en-US" altLang="zh-CN" sz="1800" b="1" dirty="0">
                <a:solidFill>
                  <a:srgbClr val="33CC33"/>
                </a:solidFill>
                <a:latin typeface="Times New Roman" charset="0"/>
              </a:rPr>
              <a:t>f</a:t>
            </a:r>
            <a:r>
              <a:rPr lang="en-US" altLang="zh-CN" sz="1800" b="1" baseline="-25000" dirty="0">
                <a:solidFill>
                  <a:srgbClr val="33CC33"/>
                </a:solidFill>
                <a:latin typeface="Times New Roman" charset="0"/>
              </a:rPr>
              <a:t>0</a:t>
            </a:r>
            <a:r>
              <a:rPr lang="en-US" altLang="zh-CN" sz="1800" b="1" baseline="-25000" dirty="0">
                <a:solidFill>
                  <a:srgbClr val="FFFF00"/>
                </a:solidFill>
                <a:latin typeface="Times New Roman" charset="0"/>
              </a:rPr>
              <a:t>     </a:t>
            </a:r>
            <a:r>
              <a:rPr lang="en-US" altLang="zh-CN" sz="1800" b="1" dirty="0">
                <a:solidFill>
                  <a:srgbClr val="FF00FF"/>
                </a:solidFill>
                <a:latin typeface="Times New Roman" charset="0"/>
              </a:rPr>
              <a:t>K</a:t>
            </a:r>
            <a:r>
              <a:rPr lang="en-US" altLang="zh-CN" sz="1800" b="1" baseline="30000" dirty="0">
                <a:solidFill>
                  <a:srgbClr val="FF00FF"/>
                </a:solidFill>
                <a:latin typeface="Times New Roman" charset="0"/>
              </a:rPr>
              <a:t>0</a:t>
            </a:r>
            <a:r>
              <a:rPr lang="en-US" altLang="zh-CN" sz="1800" b="1" baseline="-25000" dirty="0">
                <a:solidFill>
                  <a:srgbClr val="FF00FF"/>
                </a:solidFill>
                <a:latin typeface="Times New Roman" charset="0"/>
              </a:rPr>
              <a:t>S</a:t>
            </a:r>
          </a:p>
          <a:p>
            <a:pPr>
              <a:spcBef>
                <a:spcPct val="50000"/>
              </a:spcBef>
              <a:defRPr/>
            </a:pPr>
            <a:r>
              <a:rPr lang="en-US" altLang="zh-CN" sz="1800" b="1" baseline="-25000" dirty="0" err="1">
                <a:solidFill>
                  <a:srgbClr val="FF00FF"/>
                </a:solidFill>
                <a:latin typeface="Times New Roman" charset="0"/>
              </a:rPr>
              <a:t>ω</a:t>
            </a:r>
            <a:endParaRPr lang="en-US" altLang="zh-CN" sz="1800" b="1" baseline="-25000" dirty="0">
              <a:solidFill>
                <a:srgbClr val="FF00FF"/>
              </a:solidFill>
              <a:latin typeface="Times New Roman" charset="0"/>
            </a:endParaRPr>
          </a:p>
          <a:p>
            <a:pPr>
              <a:spcBef>
                <a:spcPct val="50000"/>
              </a:spcBef>
              <a:defRPr/>
            </a:pPr>
            <a:r>
              <a:rPr lang="en-US" altLang="zh-CN" sz="1800" b="1" dirty="0">
                <a:solidFill>
                  <a:srgbClr val="0099FF"/>
                </a:solidFill>
                <a:latin typeface="Times New Roman" charset="0"/>
                <a:sym typeface="Symbol" charset="0"/>
              </a:rPr>
              <a:t>K</a:t>
            </a:r>
            <a:r>
              <a:rPr lang="en-US" altLang="zh-CN" sz="1800" b="1" baseline="30000" dirty="0">
                <a:solidFill>
                  <a:srgbClr val="0099FF"/>
                </a:solidFill>
                <a:latin typeface="Times New Roman" charset="0"/>
                <a:sym typeface="Symbol" charset="0"/>
              </a:rPr>
              <a:t>*0</a:t>
            </a:r>
            <a:r>
              <a:rPr lang="en-US" altLang="zh-CN" sz="1800" b="1" dirty="0">
                <a:solidFill>
                  <a:srgbClr val="00FFFF"/>
                </a:solidFill>
                <a:latin typeface="Times New Roman" charset="0"/>
              </a:rPr>
              <a:t> </a:t>
            </a:r>
          </a:p>
        </p:txBody>
      </p:sp>
      <p:pic>
        <p:nvPicPr>
          <p:cNvPr id="10264" name="Picture 24"/>
          <p:cNvPicPr>
            <a:picLocks noChangeArrowheads="1"/>
          </p:cNvPicPr>
          <p:nvPr/>
        </p:nvPicPr>
        <p:blipFill>
          <a:blip r:embed="rId5">
            <a:extLst>
              <a:ext uri="{28A0092B-C50C-407E-A947-70E740481C1C}">
                <a14:useLocalDpi xmlns:a14="http://schemas.microsoft.com/office/drawing/2010/main" val="0"/>
              </a:ext>
            </a:extLst>
          </a:blip>
          <a:srcRect t="36302" r="11610"/>
          <a:stretch>
            <a:fillRect/>
          </a:stretch>
        </p:blipFill>
        <p:spPr bwMode="auto">
          <a:xfrm>
            <a:off x="6689725" y="3962400"/>
            <a:ext cx="2454275" cy="243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65" name="Text Box 25"/>
          <p:cNvSpPr txBox="1">
            <a:spLocks noChangeArrowheads="1"/>
          </p:cNvSpPr>
          <p:nvPr/>
        </p:nvSpPr>
        <p:spPr bwMode="auto">
          <a:xfrm>
            <a:off x="7505700" y="4773613"/>
            <a:ext cx="1317625" cy="555625"/>
          </a:xfrm>
          <a:prstGeom prst="rect">
            <a:avLst/>
          </a:prstGeom>
          <a:solidFill>
            <a:srgbClr val="FFFF00"/>
          </a:solidFill>
          <a:ln w="381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400" dirty="0">
                <a:solidFill>
                  <a:schemeClr val="tx2"/>
                </a:solidFill>
                <a:latin typeface="Times New Roman" charset="0"/>
              </a:rPr>
              <a:t>Electron ID via</a:t>
            </a:r>
          </a:p>
          <a:p>
            <a:pPr>
              <a:defRPr/>
            </a:pPr>
            <a:r>
              <a:rPr lang="en-US" altLang="zh-CN" sz="1400" dirty="0">
                <a:solidFill>
                  <a:schemeClr val="tx2"/>
                </a:solidFill>
                <a:latin typeface="Times New Roman" charset="0"/>
              </a:rPr>
              <a:t>p/E in EMC</a:t>
            </a:r>
            <a:endParaRPr lang="en-US" altLang="zh-CN" sz="1400" dirty="0">
              <a:solidFill>
                <a:schemeClr val="tx2"/>
              </a:solidFill>
              <a:sym typeface="Symbol" charset="0"/>
            </a:endParaRPr>
          </a:p>
        </p:txBody>
      </p:sp>
      <p:sp>
        <p:nvSpPr>
          <p:cNvPr id="10266" name="Text Box 26"/>
          <p:cNvSpPr txBox="1">
            <a:spLocks noChangeArrowheads="1"/>
          </p:cNvSpPr>
          <p:nvPr/>
        </p:nvSpPr>
        <p:spPr bwMode="auto">
          <a:xfrm>
            <a:off x="6324600" y="1066800"/>
            <a:ext cx="1801813" cy="555625"/>
          </a:xfrm>
          <a:prstGeom prst="rect">
            <a:avLst/>
          </a:prstGeom>
          <a:solidFill>
            <a:srgbClr val="FFFF00"/>
          </a:solidFill>
          <a:ln w="381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400">
                <a:solidFill>
                  <a:schemeClr val="tx2"/>
                </a:solidFill>
                <a:latin typeface="Times New Roman" charset="0"/>
              </a:rPr>
              <a:t>Resonances in </a:t>
            </a:r>
          </a:p>
          <a:p>
            <a:pPr>
              <a:defRPr/>
            </a:pPr>
            <a:r>
              <a:rPr lang="en-US" altLang="zh-CN" sz="1400">
                <a:solidFill>
                  <a:schemeClr val="tx2"/>
                </a:solidFill>
                <a:latin typeface="Times New Roman" charset="0"/>
              </a:rPr>
              <a:t>invariant mass spectra</a:t>
            </a:r>
            <a:endParaRPr lang="en-US" altLang="zh-CN" sz="1400">
              <a:solidFill>
                <a:schemeClr val="tx2"/>
              </a:solidFill>
              <a:sym typeface="Symbol" charset="0"/>
            </a:endParaRPr>
          </a:p>
        </p:txBody>
      </p:sp>
      <p:pic>
        <p:nvPicPr>
          <p:cNvPr id="64525" name="Picture 27" descr="CuCuPhi200GeV_Integ_p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2590800"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7" name="Picture 29" descr="Figure_1"/>
          <p:cNvPicPr>
            <a:picLocks noChangeAspect="1" noChangeArrowheads="1"/>
          </p:cNvPicPr>
          <p:nvPr/>
        </p:nvPicPr>
        <p:blipFill>
          <a:blip r:embed="rId7">
            <a:extLst>
              <a:ext uri="{28A0092B-C50C-407E-A947-70E740481C1C}">
                <a14:useLocalDpi xmlns:a14="http://schemas.microsoft.com/office/drawing/2010/main" val="0"/>
              </a:ext>
            </a:extLst>
          </a:blip>
          <a:srcRect r="57600"/>
          <a:stretch>
            <a:fillRect/>
          </a:stretch>
        </p:blipFill>
        <p:spPr bwMode="auto">
          <a:xfrm>
            <a:off x="3657600" y="914400"/>
            <a:ext cx="1549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0" name="Text Box 30"/>
          <p:cNvSpPr txBox="1">
            <a:spLocks noChangeArrowheads="1"/>
          </p:cNvSpPr>
          <p:nvPr/>
        </p:nvSpPr>
        <p:spPr bwMode="auto">
          <a:xfrm>
            <a:off x="2971800" y="1219200"/>
            <a:ext cx="609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rgbClr val="FF66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cs typeface="ＭＳ Ｐゴシック" charset="0"/>
              </a:defRPr>
            </a:lvl2pPr>
            <a:lvl3pPr marL="1371600" indent="-457200">
              <a:defRPr sz="2400">
                <a:solidFill>
                  <a:schemeClr val="tx1"/>
                </a:solidFill>
                <a:latin typeface="Arial" charset="0"/>
                <a:ea typeface="ＭＳ Ｐゴシック" charset="0"/>
                <a:cs typeface="ＭＳ Ｐゴシック" charset="0"/>
              </a:defRPr>
            </a:lvl3pPr>
            <a:lvl4pPr marL="1828800" indent="-457200">
              <a:defRPr sz="2400">
                <a:solidFill>
                  <a:schemeClr val="tx1"/>
                </a:solidFill>
                <a:latin typeface="Arial" charset="0"/>
                <a:ea typeface="ＭＳ Ｐゴシック" charset="0"/>
                <a:cs typeface="ＭＳ Ｐゴシック" charset="0"/>
              </a:defRPr>
            </a:lvl4pPr>
            <a:lvl5pPr marL="2286000" indent="-457200">
              <a:defRPr sz="2400">
                <a:solidFill>
                  <a:schemeClr val="tx1"/>
                </a:solidFill>
                <a:latin typeface="Arial" charset="0"/>
                <a:ea typeface="ＭＳ Ｐゴシック" charset="0"/>
                <a:cs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buClr>
                <a:srgbClr val="FF0000"/>
              </a:buClr>
              <a:buFont typeface="Wingdings" charset="0"/>
              <a:buNone/>
              <a:defRPr/>
            </a:pPr>
            <a:r>
              <a:rPr lang="en-US" altLang="zh-CN" sz="2000">
                <a:solidFill>
                  <a:srgbClr val="0000FF"/>
                </a:solidFill>
                <a:latin typeface="Times New Roman" charset="0"/>
              </a:rPr>
              <a:t>D</a:t>
            </a:r>
            <a:r>
              <a:rPr lang="en-US" altLang="zh-CN" sz="2000" baseline="30000">
                <a:solidFill>
                  <a:srgbClr val="0000FF"/>
                </a:solidFill>
                <a:latin typeface="Times New Roman" charset="0"/>
              </a:rPr>
              <a:t>0</a:t>
            </a:r>
            <a:endParaRPr lang="en-US" altLang="zh-CN" sz="2000">
              <a:solidFill>
                <a:srgbClr val="0000FF"/>
              </a:solidFill>
              <a:latin typeface="Georgia" charset="0"/>
            </a:endParaRPr>
          </a:p>
        </p:txBody>
      </p:sp>
      <p:sp>
        <p:nvSpPr>
          <p:cNvPr id="64529" name="Text Box 31"/>
          <p:cNvSpPr txBox="1">
            <a:spLocks noChangeArrowheads="1"/>
          </p:cNvSpPr>
          <p:nvPr/>
        </p:nvSpPr>
        <p:spPr bwMode="auto">
          <a:xfrm>
            <a:off x="838200" y="533400"/>
            <a:ext cx="769778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en-US" altLang="zh-CN"/>
              <a:t>Rest are constructed: Invariant Mass + Decay Topology</a:t>
            </a:r>
          </a:p>
        </p:txBody>
      </p:sp>
      <p:pic>
        <p:nvPicPr>
          <p:cNvPr id="64532" name="Picture 5" descr="ID_ks_nu.eps"/>
          <p:cNvPicPr>
            <a:picLocks noChangeAspect="1"/>
          </p:cNvPicPr>
          <p:nvPr/>
        </p:nvPicPr>
        <p:blipFill>
          <a:blip r:embed="rId8">
            <a:extLst>
              <a:ext uri="{28A0092B-C50C-407E-A947-70E740481C1C}">
                <a14:useLocalDpi xmlns:a14="http://schemas.microsoft.com/office/drawing/2010/main" val="0"/>
              </a:ext>
            </a:extLst>
          </a:blip>
          <a:srcRect t="7581" r="9084"/>
          <a:stretch>
            <a:fillRect/>
          </a:stretch>
        </p:blipFill>
        <p:spPr bwMode="auto">
          <a:xfrm>
            <a:off x="2743200" y="3505200"/>
            <a:ext cx="1709738" cy="130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3" name="TextBox 7"/>
          <p:cNvSpPr txBox="1">
            <a:spLocks noChangeArrowheads="1"/>
          </p:cNvSpPr>
          <p:nvPr/>
        </p:nvSpPr>
        <p:spPr bwMode="auto">
          <a:xfrm>
            <a:off x="3048000" y="3581400"/>
            <a:ext cx="539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Κ</a:t>
            </a:r>
            <a:r>
              <a:rPr kumimoji="0" lang="en-US" altLang="zh-CN" b="1" baseline="-25000"/>
              <a:t>S</a:t>
            </a:r>
          </a:p>
        </p:txBody>
      </p:sp>
      <p:pic>
        <p:nvPicPr>
          <p:cNvPr id="64534" name="Picture 4" descr="ID_la_nu.eps"/>
          <p:cNvPicPr>
            <a:picLocks noChangeAspect="1"/>
          </p:cNvPicPr>
          <p:nvPr/>
        </p:nvPicPr>
        <p:blipFill>
          <a:blip r:embed="rId9">
            <a:extLst>
              <a:ext uri="{28A0092B-C50C-407E-A947-70E740481C1C}">
                <a14:useLocalDpi xmlns:a14="http://schemas.microsoft.com/office/drawing/2010/main" val="0"/>
              </a:ext>
            </a:extLst>
          </a:blip>
          <a:srcRect l="2910" t="9529" r="7143"/>
          <a:stretch>
            <a:fillRect/>
          </a:stretch>
        </p:blipFill>
        <p:spPr bwMode="auto">
          <a:xfrm>
            <a:off x="2743200" y="4794250"/>
            <a:ext cx="1524000"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5" name="TextBox 9"/>
          <p:cNvSpPr txBox="1">
            <a:spLocks noChangeArrowheads="1"/>
          </p:cNvSpPr>
          <p:nvPr/>
        </p:nvSpPr>
        <p:spPr bwMode="auto">
          <a:xfrm flipH="1">
            <a:off x="3657600" y="4953000"/>
            <a:ext cx="395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Λ</a:t>
            </a:r>
            <a:endParaRPr kumimoji="0" lang="en-US" altLang="zh-CN" b="1" baseline="-25000"/>
          </a:p>
        </p:txBody>
      </p:sp>
      <p:pic>
        <p:nvPicPr>
          <p:cNvPr id="64536" name="Picture 3" descr="ID_xi_nu.eps"/>
          <p:cNvPicPr>
            <a:picLocks noChangeAspect="1"/>
          </p:cNvPicPr>
          <p:nvPr/>
        </p:nvPicPr>
        <p:blipFill>
          <a:blip r:embed="rId10">
            <a:extLst>
              <a:ext uri="{28A0092B-C50C-407E-A947-70E740481C1C}">
                <a14:useLocalDpi xmlns:a14="http://schemas.microsoft.com/office/drawing/2010/main" val="0"/>
              </a:ext>
            </a:extLst>
          </a:blip>
          <a:srcRect t="7883" r="6879"/>
          <a:stretch>
            <a:fillRect/>
          </a:stretch>
        </p:blipFill>
        <p:spPr bwMode="auto">
          <a:xfrm>
            <a:off x="4572000" y="3429000"/>
            <a:ext cx="1600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37" name="Picture 17" descr="omaom.eps"/>
          <p:cNvPicPr>
            <a:picLocks noChangeAspect="1"/>
          </p:cNvPicPr>
          <p:nvPr/>
        </p:nvPicPr>
        <p:blipFill>
          <a:blip r:embed="rId11">
            <a:extLst>
              <a:ext uri="{28A0092B-C50C-407E-A947-70E740481C1C}">
                <a14:useLocalDpi xmlns:a14="http://schemas.microsoft.com/office/drawing/2010/main" val="0"/>
              </a:ext>
            </a:extLst>
          </a:blip>
          <a:srcRect l="5820" t="7683" r="7245"/>
          <a:stretch>
            <a:fillRect/>
          </a:stretch>
        </p:blipFill>
        <p:spPr bwMode="auto">
          <a:xfrm>
            <a:off x="4572000" y="4648200"/>
            <a:ext cx="1676400" cy="1335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38" name="TextBox 10"/>
          <p:cNvSpPr txBox="1">
            <a:spLocks noChangeArrowheads="1"/>
          </p:cNvSpPr>
          <p:nvPr/>
        </p:nvSpPr>
        <p:spPr bwMode="auto">
          <a:xfrm>
            <a:off x="4876800" y="3657600"/>
            <a:ext cx="38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Ξ</a:t>
            </a:r>
            <a:endParaRPr kumimoji="0" lang="en-US" altLang="zh-CN" b="1" baseline="-25000"/>
          </a:p>
        </p:txBody>
      </p:sp>
      <p:sp>
        <p:nvSpPr>
          <p:cNvPr id="64539" name="TextBox 15"/>
          <p:cNvSpPr txBox="1">
            <a:spLocks noChangeArrowheads="1"/>
          </p:cNvSpPr>
          <p:nvPr/>
        </p:nvSpPr>
        <p:spPr bwMode="auto">
          <a:xfrm>
            <a:off x="5638800" y="4800600"/>
            <a:ext cx="4286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kumimoji="1" sz="2400">
                <a:solidFill>
                  <a:schemeClr val="tx1"/>
                </a:solidFill>
                <a:latin typeface="Arial" charset="0"/>
                <a:ea typeface="ＭＳ Ｐゴシック" charset="0"/>
                <a:cs typeface="ＭＳ Ｐゴシック" charset="0"/>
              </a:defRPr>
            </a:lvl1pPr>
            <a:lvl2pPr marL="742950" indent="-285750" defTabSz="457200">
              <a:defRPr kumimoji="1" sz="2400">
                <a:solidFill>
                  <a:schemeClr val="tx1"/>
                </a:solidFill>
                <a:latin typeface="Arial" charset="0"/>
                <a:ea typeface="ＭＳ Ｐゴシック" charset="0"/>
                <a:cs typeface="ＭＳ Ｐゴシック" charset="0"/>
              </a:defRPr>
            </a:lvl2pPr>
            <a:lvl3pPr marL="1143000" indent="-228600" defTabSz="457200">
              <a:defRPr kumimoji="1" sz="2400">
                <a:solidFill>
                  <a:schemeClr val="tx1"/>
                </a:solidFill>
                <a:latin typeface="Arial" charset="0"/>
                <a:ea typeface="ＭＳ Ｐゴシック" charset="0"/>
                <a:cs typeface="ＭＳ Ｐゴシック" charset="0"/>
              </a:defRPr>
            </a:lvl3pPr>
            <a:lvl4pPr marL="1600200" indent="-228600" defTabSz="457200">
              <a:defRPr kumimoji="1" sz="2400">
                <a:solidFill>
                  <a:schemeClr val="tx1"/>
                </a:solidFill>
                <a:latin typeface="Arial" charset="0"/>
                <a:ea typeface="ＭＳ Ｐゴシック" charset="0"/>
                <a:cs typeface="ＭＳ Ｐゴシック" charset="0"/>
              </a:defRPr>
            </a:lvl4pPr>
            <a:lvl5pPr marL="2057400" indent="-228600" defTabSz="457200">
              <a:defRPr kumimoji="1"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cs typeface="ＭＳ Ｐゴシック" charset="0"/>
              </a:defRPr>
            </a:lvl9pPr>
          </a:lstStyle>
          <a:p>
            <a:pPr eaLnBrk="1" hangingPunct="1"/>
            <a:r>
              <a:rPr kumimoji="0" lang="en-US" altLang="zh-CN" b="1"/>
              <a:t>Ω</a:t>
            </a:r>
            <a:endParaRPr kumimoji="0" lang="en-US" altLang="zh-CN" b="1" baseline="-25000"/>
          </a:p>
        </p:txBody>
      </p:sp>
      <p:sp>
        <p:nvSpPr>
          <p:cNvPr id="10285" name="Text Box 45"/>
          <p:cNvSpPr txBox="1">
            <a:spLocks noChangeArrowheads="1"/>
          </p:cNvSpPr>
          <p:nvPr/>
        </p:nvSpPr>
        <p:spPr bwMode="auto">
          <a:xfrm>
            <a:off x="371475" y="5562600"/>
            <a:ext cx="1695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defRPr/>
            </a:pPr>
            <a:r>
              <a:rPr lang="en-US" altLang="zh-CN" b="1" i="1" dirty="0">
                <a:solidFill>
                  <a:srgbClr val="0000B2"/>
                </a:solidFill>
                <a:latin typeface="Times New Roman" charset="0"/>
              </a:rPr>
              <a:t>M</a:t>
            </a:r>
            <a:r>
              <a:rPr lang="en-US" altLang="zh-CN" b="1" i="1" baseline="30000" dirty="0">
                <a:solidFill>
                  <a:srgbClr val="0000B2"/>
                </a:solidFill>
                <a:latin typeface="Times New Roman" charset="0"/>
              </a:rPr>
              <a:t>2</a:t>
            </a:r>
            <a:r>
              <a:rPr lang="en-US" altLang="zh-CN" b="1" i="1" dirty="0">
                <a:solidFill>
                  <a:srgbClr val="0000B2"/>
                </a:solidFill>
                <a:latin typeface="Times New Roman" charset="0"/>
              </a:rPr>
              <a:t> = E</a:t>
            </a:r>
            <a:r>
              <a:rPr lang="en-US" altLang="zh-CN" b="1" i="1" baseline="30000" dirty="0">
                <a:solidFill>
                  <a:srgbClr val="0000B2"/>
                </a:solidFill>
                <a:latin typeface="Times New Roman" charset="0"/>
              </a:rPr>
              <a:t>2</a:t>
            </a:r>
            <a:r>
              <a:rPr lang="en-US" altLang="zh-CN" b="1" i="1" dirty="0">
                <a:solidFill>
                  <a:srgbClr val="0000B2"/>
                </a:solidFill>
                <a:latin typeface="Times New Roman" charset="0"/>
              </a:rPr>
              <a:t> - p</a:t>
            </a:r>
            <a:r>
              <a:rPr lang="en-US" altLang="zh-CN" b="1" i="1" baseline="30000" dirty="0">
                <a:solidFill>
                  <a:srgbClr val="0000B2"/>
                </a:solidFill>
                <a:latin typeface="Times New Roman" charset="0"/>
              </a:rPr>
              <a:t>2</a:t>
            </a:r>
            <a:endParaRPr lang="en-US" altLang="zh-CN" dirty="0">
              <a:latin typeface="Times New Roman" charset="0"/>
            </a:endParaRPr>
          </a:p>
        </p:txBody>
      </p:sp>
      <p:pic>
        <p:nvPicPr>
          <p:cNvPr id="2" name="图片 1"/>
          <p:cNvPicPr>
            <a:picLocks noChangeAspect="1"/>
          </p:cNvPicPr>
          <p:nvPr/>
        </p:nvPicPr>
        <p:blipFill>
          <a:blip r:embed="rId12"/>
          <a:stretch>
            <a:fillRect/>
          </a:stretch>
        </p:blipFill>
        <p:spPr>
          <a:xfrm>
            <a:off x="264031" y="1143000"/>
            <a:ext cx="1656844" cy="1981200"/>
          </a:xfrm>
          <a:prstGeom prst="rect">
            <a:avLst/>
          </a:prstGeom>
        </p:spPr>
      </p:pic>
      <p:pic>
        <p:nvPicPr>
          <p:cNvPr id="3" name="图片 2"/>
          <p:cNvPicPr>
            <a:picLocks noChangeAspect="1"/>
          </p:cNvPicPr>
          <p:nvPr/>
        </p:nvPicPr>
        <p:blipFill>
          <a:blip r:embed="rId13"/>
          <a:stretch>
            <a:fillRect/>
          </a:stretch>
        </p:blipFill>
        <p:spPr>
          <a:xfrm>
            <a:off x="1920875" y="6204135"/>
            <a:ext cx="4467860" cy="380629"/>
          </a:xfrm>
          <a:prstGeom prst="rect">
            <a:avLst/>
          </a:prstGeom>
        </p:spPr>
      </p:pic>
      <p:sp>
        <p:nvSpPr>
          <p:cNvPr id="4" name="文本框 3"/>
          <p:cNvSpPr txBox="1"/>
          <p:nvPr/>
        </p:nvSpPr>
        <p:spPr>
          <a:xfrm>
            <a:off x="439330" y="3776990"/>
            <a:ext cx="543739" cy="523220"/>
          </a:xfrm>
          <a:prstGeom prst="rect">
            <a:avLst/>
          </a:prstGeom>
          <a:noFill/>
        </p:spPr>
        <p:txBody>
          <a:bodyPr wrap="none" rtlCol="0">
            <a:spAutoFit/>
          </a:bodyPr>
          <a:lstStyle/>
          <a:p>
            <a:r>
              <a:rPr kumimoji="1" lang="zh-CN" altLang="en-US" sz="2800" dirty="0">
                <a:latin typeface="Times"/>
                <a:cs typeface="Times"/>
              </a:rPr>
              <a:t>Φ</a:t>
            </a:r>
          </a:p>
        </p:txBody>
      </p:sp>
      <p:cxnSp>
        <p:nvCxnSpPr>
          <p:cNvPr id="40" name="直线连接符 39"/>
          <p:cNvCxnSpPr/>
          <p:nvPr/>
        </p:nvCxnSpPr>
        <p:spPr>
          <a:xfrm flipV="1">
            <a:off x="0" y="578854"/>
            <a:ext cx="9144000" cy="20484"/>
          </a:xfrm>
          <a:prstGeom prst="line">
            <a:avLst/>
          </a:prstGeom>
        </p:spPr>
        <p:style>
          <a:lnRef idx="2">
            <a:schemeClr val="accent1"/>
          </a:lnRef>
          <a:fillRef idx="0">
            <a:schemeClr val="accent1"/>
          </a:fillRef>
          <a:effectRef idx="1">
            <a:schemeClr val="accent1"/>
          </a:effectRef>
          <a:fontRef idx="minor">
            <a:schemeClr val="tx1"/>
          </a:fontRef>
        </p:style>
      </p:cxnSp>
      <p:sp>
        <p:nvSpPr>
          <p:cNvPr id="5" name="幻灯片编号占位符 4"/>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57</a:t>
            </a:fld>
            <a:endParaRPr kumimoji="1" lang="zh-CN" altLang="en-US"/>
          </a:p>
        </p:txBody>
      </p:sp>
    </p:spTree>
    <p:extLst>
      <p:ext uri="{BB962C8B-B14F-4D97-AF65-F5344CB8AC3E}">
        <p14:creationId xmlns:p14="http://schemas.microsoft.com/office/powerpoint/2010/main" val="2080480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Pi_K_P_Lam_fig1_color">
            <a:extLst>
              <a:ext uri="{FF2B5EF4-FFF2-40B4-BE49-F238E27FC236}">
                <a16:creationId xmlns:a16="http://schemas.microsoft.com/office/drawing/2014/main" id="{B321244F-B9C8-4D4B-B9E6-23248AD5E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938"/>
            <a:ext cx="6477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0A483637-CB34-9F4D-AC54-FCCB9502FB45}"/>
              </a:ext>
            </a:extLst>
          </p:cNvPr>
          <p:cNvSpPr txBox="1">
            <a:spLocks noChangeArrowheads="1"/>
          </p:cNvSpPr>
          <p:nvPr/>
        </p:nvSpPr>
        <p:spPr bwMode="auto">
          <a:xfrm>
            <a:off x="6172200" y="2257425"/>
            <a:ext cx="2819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buFontTx/>
              <a:buNone/>
            </a:pPr>
            <a:r>
              <a:rPr lang="en-US" altLang="zh-CN" sz="2000" b="1">
                <a:solidFill>
                  <a:schemeClr val="accent2"/>
                </a:solidFill>
                <a:latin typeface="Tahoma" panose="020B0604030504040204" pitchFamily="34" charset="0"/>
              </a:rPr>
              <a:t>Hydro calculations break-down at higher p</a:t>
            </a:r>
            <a:r>
              <a:rPr lang="en-US" altLang="zh-CN" sz="2000" b="1" baseline="-25000">
                <a:solidFill>
                  <a:schemeClr val="accent2"/>
                </a:solidFill>
                <a:latin typeface="Tahoma" panose="020B0604030504040204" pitchFamily="34" charset="0"/>
              </a:rPr>
              <a:t>T</a:t>
            </a:r>
            <a:r>
              <a:rPr lang="en-US" altLang="zh-CN" sz="2000" b="1">
                <a:solidFill>
                  <a:schemeClr val="accent2"/>
                </a:solidFill>
                <a:latin typeface="Tahoma" panose="020B0604030504040204" pitchFamily="34" charset="0"/>
              </a:rPr>
              <a:t> (as expected).</a:t>
            </a:r>
          </a:p>
          <a:p>
            <a:endParaRPr lang="en-US" altLang="zh-CN" sz="2000" b="1">
              <a:solidFill>
                <a:schemeClr val="accent2"/>
              </a:solidFill>
              <a:latin typeface="Tahoma" panose="020B0604030504040204" pitchFamily="34" charset="0"/>
            </a:endParaRPr>
          </a:p>
          <a:p>
            <a:pPr>
              <a:buFontTx/>
              <a:buNone/>
            </a:pPr>
            <a:r>
              <a:rPr lang="en-US" altLang="zh-CN" sz="2000" b="1">
                <a:solidFill>
                  <a:schemeClr val="accent2"/>
                </a:solidFill>
                <a:latin typeface="Tahoma" panose="020B0604030504040204" pitchFamily="34" charset="0"/>
              </a:rPr>
              <a:t>How is v</a:t>
            </a:r>
            <a:r>
              <a:rPr lang="en-US" altLang="zh-CN" sz="2000" b="1" baseline="-25000">
                <a:solidFill>
                  <a:schemeClr val="accent2"/>
                </a:solidFill>
                <a:latin typeface="Tahoma" panose="020B0604030504040204" pitchFamily="34" charset="0"/>
              </a:rPr>
              <a:t>2</a:t>
            </a:r>
            <a:r>
              <a:rPr lang="en-US" altLang="zh-CN" sz="2000" b="1">
                <a:solidFill>
                  <a:schemeClr val="accent2"/>
                </a:solidFill>
                <a:latin typeface="Tahoma" panose="020B0604030504040204" pitchFamily="34" charset="0"/>
              </a:rPr>
              <a:t> established at p</a:t>
            </a:r>
            <a:r>
              <a:rPr lang="en-US" altLang="zh-CN" sz="2000" b="1" baseline="-25000">
                <a:solidFill>
                  <a:schemeClr val="accent2"/>
                </a:solidFill>
                <a:latin typeface="Tahoma" panose="020B0604030504040204" pitchFamily="34" charset="0"/>
              </a:rPr>
              <a:t>T</a:t>
            </a:r>
            <a:r>
              <a:rPr lang="en-US" altLang="zh-CN" sz="2000" b="1">
                <a:solidFill>
                  <a:schemeClr val="accent2"/>
                </a:solidFill>
                <a:latin typeface="Tahoma" panose="020B0604030504040204" pitchFamily="34" charset="0"/>
              </a:rPr>
              <a:t> above 2 GeV/c?</a:t>
            </a:r>
          </a:p>
          <a:p>
            <a:endParaRPr lang="en-US" altLang="zh-CN" sz="2000" b="1">
              <a:solidFill>
                <a:schemeClr val="accent2"/>
              </a:solidFill>
              <a:latin typeface="Tahoma" panose="020B0604030504040204" pitchFamily="34" charset="0"/>
            </a:endParaRPr>
          </a:p>
          <a:p>
            <a:pPr>
              <a:buFontTx/>
              <a:buNone/>
            </a:pPr>
            <a:r>
              <a:rPr lang="en-US" altLang="zh-CN" sz="2000" b="1">
                <a:solidFill>
                  <a:schemeClr val="accent2"/>
                </a:solidFill>
                <a:latin typeface="Tahoma" panose="020B0604030504040204" pitchFamily="34" charset="0"/>
              </a:rPr>
              <a:t>Why is baryon v</a:t>
            </a:r>
            <a:r>
              <a:rPr lang="en-US" altLang="zh-CN" sz="2000" b="1" baseline="-25000">
                <a:solidFill>
                  <a:schemeClr val="accent2"/>
                </a:solidFill>
                <a:latin typeface="Tahoma" panose="020B0604030504040204" pitchFamily="34" charset="0"/>
              </a:rPr>
              <a:t>2</a:t>
            </a:r>
            <a:r>
              <a:rPr lang="en-US" altLang="zh-CN" sz="2000" b="1">
                <a:solidFill>
                  <a:schemeClr val="accent2"/>
                </a:solidFill>
                <a:latin typeface="Tahoma" panose="020B0604030504040204" pitchFamily="34" charset="0"/>
              </a:rPr>
              <a:t> so large?</a:t>
            </a:r>
          </a:p>
        </p:txBody>
      </p:sp>
      <p:sp>
        <p:nvSpPr>
          <p:cNvPr id="88067" name="Rectangle 4">
            <a:extLst>
              <a:ext uri="{FF2B5EF4-FFF2-40B4-BE49-F238E27FC236}">
                <a16:creationId xmlns:a16="http://schemas.microsoft.com/office/drawing/2014/main" id="{5AFC6E91-37E1-8848-AB0B-1D55F3EBD2B0}"/>
              </a:ext>
            </a:extLst>
          </p:cNvPr>
          <p:cNvSpPr>
            <a:spLocks noChangeArrowheads="1"/>
          </p:cNvSpPr>
          <p:nvPr/>
        </p:nvSpPr>
        <p:spPr bwMode="auto">
          <a:xfrm>
            <a:off x="1806575" y="1277938"/>
            <a:ext cx="2916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buFontTx/>
              <a:buNone/>
            </a:pPr>
            <a:r>
              <a:rPr lang="en-US" altLang="zh-CN" sz="1200">
                <a:latin typeface="Times-Roman" pitchFamily="2" charset="0"/>
              </a:rPr>
              <a:t>PRL </a:t>
            </a:r>
            <a:r>
              <a:rPr lang="en-US" altLang="zh-CN" sz="1200" b="1">
                <a:latin typeface="Times-Bold" pitchFamily="2" charset="0"/>
              </a:rPr>
              <a:t>92 </a:t>
            </a:r>
            <a:r>
              <a:rPr lang="en-US" altLang="zh-CN" sz="1200">
                <a:latin typeface="Times-Roman" pitchFamily="2" charset="0"/>
              </a:rPr>
              <a:t>(2004) 052302; PRL </a:t>
            </a:r>
            <a:r>
              <a:rPr lang="en-US" altLang="zh-CN" sz="1200" b="1">
                <a:latin typeface="Times-Bold" pitchFamily="2" charset="0"/>
              </a:rPr>
              <a:t>91 </a:t>
            </a:r>
            <a:r>
              <a:rPr lang="en-US" altLang="zh-CN" sz="1200">
                <a:latin typeface="Times-Roman" pitchFamily="2" charset="0"/>
              </a:rPr>
              <a:t>(2003) 182301 </a:t>
            </a:r>
          </a:p>
        </p:txBody>
      </p:sp>
      <p:sp>
        <p:nvSpPr>
          <p:cNvPr id="88068" name="Rectangle 5">
            <a:extLst>
              <a:ext uri="{FF2B5EF4-FFF2-40B4-BE49-F238E27FC236}">
                <a16:creationId xmlns:a16="http://schemas.microsoft.com/office/drawing/2014/main" id="{9C553308-B530-E44D-89A4-E25E82F9A641}"/>
              </a:ext>
            </a:extLst>
          </p:cNvPr>
          <p:cNvSpPr>
            <a:spLocks noChangeArrowheads="1"/>
          </p:cNvSpPr>
          <p:nvPr/>
        </p:nvSpPr>
        <p:spPr bwMode="auto">
          <a:xfrm>
            <a:off x="838200" y="2286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4400" b="1">
                <a:solidFill>
                  <a:srgbClr val="FF0000"/>
                </a:solidFill>
              </a:rPr>
              <a:t>Elliptic Flow v</a:t>
            </a:r>
            <a:r>
              <a:rPr lang="en-US" altLang="zh-CN" sz="4400" b="1" baseline="-25000">
                <a:solidFill>
                  <a:srgbClr val="FF0000"/>
                </a:solidFill>
              </a:rPr>
              <a: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9940FA3C-7537-B34B-93D5-07B3E9090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38200"/>
            <a:ext cx="5181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3">
            <a:extLst>
              <a:ext uri="{FF2B5EF4-FFF2-40B4-BE49-F238E27FC236}">
                <a16:creationId xmlns:a16="http://schemas.microsoft.com/office/drawing/2014/main" id="{8AA3643D-4B3B-1048-ABBA-77F32B13E5CA}"/>
              </a:ext>
            </a:extLst>
          </p:cNvPr>
          <p:cNvSpPr>
            <a:spLocks noChangeArrowheads="1"/>
          </p:cNvSpPr>
          <p:nvPr/>
        </p:nvSpPr>
        <p:spPr bwMode="auto">
          <a:xfrm>
            <a:off x="1143000" y="152400"/>
            <a:ext cx="7010400" cy="639763"/>
          </a:xfrm>
          <a:prstGeom prst="rect">
            <a:avLst/>
          </a:prstGeom>
          <a:solidFill>
            <a:srgbClr val="DBC8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b="1">
                <a:solidFill>
                  <a:srgbClr val="FF0000"/>
                </a:solidFill>
              </a:rPr>
              <a:t>Constituent Quark Degree of Freedom</a:t>
            </a:r>
          </a:p>
        </p:txBody>
      </p:sp>
      <p:pic>
        <p:nvPicPr>
          <p:cNvPr id="89091" name="Picture 4" descr="almond">
            <a:extLst>
              <a:ext uri="{FF2B5EF4-FFF2-40B4-BE49-F238E27FC236}">
                <a16:creationId xmlns:a16="http://schemas.microsoft.com/office/drawing/2014/main" id="{F98E5679-0F84-714C-9CBF-7D5CB9BA5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1981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5">
            <a:extLst>
              <a:ext uri="{FF2B5EF4-FFF2-40B4-BE49-F238E27FC236}">
                <a16:creationId xmlns:a16="http://schemas.microsoft.com/office/drawing/2014/main" id="{3EB6AEFC-BB21-7F40-9913-E441477E5740}"/>
              </a:ext>
            </a:extLst>
          </p:cNvPr>
          <p:cNvSpPr txBox="1">
            <a:spLocks noChangeArrowheads="1"/>
          </p:cNvSpPr>
          <p:nvPr/>
        </p:nvSpPr>
        <p:spPr bwMode="auto">
          <a:xfrm>
            <a:off x="228600" y="3165475"/>
            <a:ext cx="36226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600" b="1">
                <a:solidFill>
                  <a:srgbClr val="FF0000"/>
                </a:solidFill>
              </a:rPr>
              <a:t>K</a:t>
            </a:r>
            <a:r>
              <a:rPr kumimoji="0" lang="en-US" altLang="zh-CN" sz="1600" b="1" baseline="-25000">
                <a:solidFill>
                  <a:srgbClr val="FF0000"/>
                </a:solidFill>
              </a:rPr>
              <a:t>S</a:t>
            </a:r>
            <a:r>
              <a:rPr kumimoji="0" lang="en-US" altLang="zh-CN" sz="1600" b="1">
                <a:solidFill>
                  <a:srgbClr val="FF0000"/>
                </a:solidFill>
              </a:rPr>
              <a:t> – two quark coalescence</a:t>
            </a:r>
          </a:p>
          <a:p>
            <a:pPr eaLnBrk="1" hangingPunct="1">
              <a:buFont typeface="Symbol" pitchFamily="2" charset="2"/>
              <a:buChar char="L"/>
            </a:pPr>
            <a:r>
              <a:rPr kumimoji="0" lang="en-US" altLang="zh-CN" sz="1600" b="1">
                <a:solidFill>
                  <a:srgbClr val="FF0000"/>
                </a:solidFill>
              </a:rPr>
              <a:t>– three quark coalescence</a:t>
            </a:r>
          </a:p>
          <a:p>
            <a:pPr eaLnBrk="1" hangingPunct="1">
              <a:buFont typeface="Symbol" pitchFamily="2" charset="2"/>
              <a:buNone/>
            </a:pPr>
            <a:r>
              <a:rPr kumimoji="0" lang="en-US" altLang="zh-CN" sz="1600" b="1">
                <a:solidFill>
                  <a:srgbClr val="FF0000"/>
                </a:solidFill>
              </a:rPr>
              <a:t>  from the partonic matter surface?!</a:t>
            </a:r>
          </a:p>
          <a:p>
            <a:pPr eaLnBrk="1" hangingPunct="1">
              <a:buFont typeface="Symbol" pitchFamily="2" charset="2"/>
              <a:buNone/>
            </a:pPr>
            <a:r>
              <a:rPr kumimoji="0" lang="en-US" altLang="zh-CN" sz="1600" b="1">
                <a:solidFill>
                  <a:srgbClr val="FF0000"/>
                </a:solidFill>
              </a:rPr>
              <a:t>Particle v</a:t>
            </a:r>
            <a:r>
              <a:rPr kumimoji="0" lang="en-US" altLang="zh-CN" sz="1600" b="1" baseline="-25000">
                <a:solidFill>
                  <a:srgbClr val="FF0000"/>
                </a:solidFill>
              </a:rPr>
              <a:t>2</a:t>
            </a:r>
            <a:r>
              <a:rPr kumimoji="0" lang="en-US" altLang="zh-CN" sz="1600" b="1">
                <a:solidFill>
                  <a:srgbClr val="FF0000"/>
                </a:solidFill>
              </a:rPr>
              <a:t> may be related to </a:t>
            </a:r>
          </a:p>
          <a:p>
            <a:pPr eaLnBrk="1" hangingPunct="1">
              <a:buFont typeface="Symbol" pitchFamily="2" charset="2"/>
              <a:buNone/>
            </a:pPr>
            <a:r>
              <a:rPr kumimoji="0" lang="en-US" altLang="zh-CN" sz="1600" b="1">
                <a:solidFill>
                  <a:srgbClr val="FF0000"/>
                </a:solidFill>
              </a:rPr>
              <a:t>quark matter anisotropy !!</a:t>
            </a:r>
          </a:p>
        </p:txBody>
      </p:sp>
      <p:sp>
        <p:nvSpPr>
          <p:cNvPr id="89093" name="Text Box 7">
            <a:extLst>
              <a:ext uri="{FF2B5EF4-FFF2-40B4-BE49-F238E27FC236}">
                <a16:creationId xmlns:a16="http://schemas.microsoft.com/office/drawing/2014/main" id="{F2ACC2BA-27CE-7548-92C1-AC7DDBE6E731}"/>
              </a:ext>
            </a:extLst>
          </p:cNvPr>
          <p:cNvSpPr txBox="1">
            <a:spLocks noChangeArrowheads="1"/>
          </p:cNvSpPr>
          <p:nvPr/>
        </p:nvSpPr>
        <p:spPr bwMode="auto">
          <a:xfrm>
            <a:off x="152400" y="2590800"/>
            <a:ext cx="2727325" cy="633413"/>
          </a:xfrm>
          <a:prstGeom prst="rect">
            <a:avLst/>
          </a:prstGeom>
          <a:solidFill>
            <a:srgbClr val="DDB5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600" b="1">
                <a:solidFill>
                  <a:schemeClr val="accent2"/>
                </a:solidFill>
              </a:rPr>
              <a:t>Hadronization Scheme for </a:t>
            </a:r>
          </a:p>
          <a:p>
            <a:pPr eaLnBrk="1" hangingPunct="1">
              <a:buFontTx/>
              <a:buNone/>
            </a:pPr>
            <a:r>
              <a:rPr lang="en-US" altLang="zh-CN" sz="1600" b="1">
                <a:solidFill>
                  <a:schemeClr val="accent2"/>
                </a:solidFill>
              </a:rPr>
              <a:t>   Bulk Partonic Matter:</a:t>
            </a:r>
          </a:p>
        </p:txBody>
      </p:sp>
      <p:graphicFrame>
        <p:nvGraphicFramePr>
          <p:cNvPr id="89094" name="Object 6" descr="Light downward diagonal">
            <a:extLst>
              <a:ext uri="{FF2B5EF4-FFF2-40B4-BE49-F238E27FC236}">
                <a16:creationId xmlns:a16="http://schemas.microsoft.com/office/drawing/2014/main" id="{680402C3-6BF3-AF49-B78F-1E91AE586515}"/>
              </a:ext>
            </a:extLst>
          </p:cNvPr>
          <p:cNvGraphicFramePr>
            <a:graphicFrameLocks noChangeAspect="1"/>
          </p:cNvGraphicFramePr>
          <p:nvPr/>
        </p:nvGraphicFramePr>
        <p:xfrm>
          <a:off x="76200" y="4899025"/>
          <a:ext cx="3941763" cy="1654175"/>
        </p:xfrm>
        <a:graphic>
          <a:graphicData uri="http://schemas.openxmlformats.org/presentationml/2006/ole">
            <mc:AlternateContent xmlns:mc="http://schemas.openxmlformats.org/markup-compatibility/2006">
              <mc:Choice xmlns:v="urn:schemas-microsoft-com:vml" Requires="v">
                <p:oleObj spid="_x0000_s89182" name="公式" r:id="rId5" imgW="54127400" imgH="21653500" progId="Equation.3">
                  <p:embed/>
                </p:oleObj>
              </mc:Choice>
              <mc:Fallback>
                <p:oleObj name="公式" r:id="rId5" imgW="54127400" imgH="21653500" progId="Equation.3">
                  <p:embed/>
                  <p:pic>
                    <p:nvPicPr>
                      <p:cNvPr id="0" name="Object 6" descr="Light downward diago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99025"/>
                        <a:ext cx="3941763" cy="1654175"/>
                      </a:xfrm>
                      <a:prstGeom prst="rect">
                        <a:avLst/>
                      </a:prstGeom>
                      <a:blipFill dpi="0" rotWithShape="0">
                        <a:blip r:embed="rId7"/>
                        <a:srcRect/>
                        <a:tile tx="0" ty="0" sx="100000" sy="100000" flip="none" algn="tl"/>
                      </a:blipFill>
                      <a:ln w="9525">
                        <a:solidFill>
                          <a:srgbClr val="FF3300"/>
                        </a:solidFill>
                        <a:miter lim="800000"/>
                        <a:headEnd/>
                        <a:tailEnd/>
                      </a:ln>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4A12920-5611-C84B-AD88-F04BFEAE2746}"/>
              </a:ext>
            </a:extLst>
          </p:cNvPr>
          <p:cNvSpPr>
            <a:spLocks noChangeArrowheads="1"/>
          </p:cNvSpPr>
          <p:nvPr/>
        </p:nvSpPr>
        <p:spPr bwMode="auto">
          <a:xfrm>
            <a:off x="914400" y="152400"/>
            <a:ext cx="7315200" cy="639763"/>
          </a:xfrm>
          <a:prstGeom prst="rect">
            <a:avLst/>
          </a:prstGeom>
          <a:solidFill>
            <a:srgbClr val="EFD8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b="1" dirty="0">
                <a:solidFill>
                  <a:schemeClr val="accent2"/>
                </a:solidFill>
                <a:latin typeface="Times"/>
                <a:cs typeface="Times"/>
              </a:rPr>
              <a:t>Theory of strong interaction : Quantum Chromodynamics (QCD)</a:t>
            </a:r>
            <a:endParaRPr lang="en-US" altLang="zh-CN" sz="2000" b="1" dirty="0">
              <a:solidFill>
                <a:srgbClr val="FF0000"/>
              </a:solidFill>
            </a:endParaRPr>
          </a:p>
        </p:txBody>
      </p:sp>
      <p:sp>
        <p:nvSpPr>
          <p:cNvPr id="38914" name="Text Box 3">
            <a:extLst>
              <a:ext uri="{FF2B5EF4-FFF2-40B4-BE49-F238E27FC236}">
                <a16:creationId xmlns:a16="http://schemas.microsoft.com/office/drawing/2014/main" id="{E74EBF72-4D3D-AE48-A6ED-77108CA14DA6}"/>
              </a:ext>
            </a:extLst>
          </p:cNvPr>
          <p:cNvSpPr txBox="1">
            <a:spLocks noChangeArrowheads="1"/>
          </p:cNvSpPr>
          <p:nvPr/>
        </p:nvSpPr>
        <p:spPr bwMode="auto">
          <a:xfrm>
            <a:off x="5324996" y="1135508"/>
            <a:ext cx="3142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dirty="0">
                <a:solidFill>
                  <a:schemeClr val="accent2"/>
                </a:solidFill>
              </a:rPr>
              <a:t>Quark Confinement:</a:t>
            </a:r>
          </a:p>
        </p:txBody>
      </p:sp>
      <p:sp>
        <p:nvSpPr>
          <p:cNvPr id="38915" name="Text Box 4">
            <a:extLst>
              <a:ext uri="{FF2B5EF4-FFF2-40B4-BE49-F238E27FC236}">
                <a16:creationId xmlns:a16="http://schemas.microsoft.com/office/drawing/2014/main" id="{0A751736-3AB5-3A4C-9949-49394FA63A30}"/>
              </a:ext>
            </a:extLst>
          </p:cNvPr>
          <p:cNvSpPr txBox="1">
            <a:spLocks noChangeArrowheads="1"/>
          </p:cNvSpPr>
          <p:nvPr/>
        </p:nvSpPr>
        <p:spPr bwMode="auto">
          <a:xfrm>
            <a:off x="4532313" y="1752600"/>
            <a:ext cx="453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solidFill>
                  <a:srgbClr val="FF0000"/>
                </a:solidFill>
              </a:rPr>
              <a:t>庄子天下篇</a:t>
            </a:r>
            <a:r>
              <a:rPr lang="en-US" altLang="zh-CN" sz="2400" b="1">
                <a:solidFill>
                  <a:srgbClr val="FF0000"/>
                </a:solidFill>
              </a:rPr>
              <a:t> ~ 300 B.C.</a:t>
            </a:r>
          </a:p>
          <a:p>
            <a:pPr eaLnBrk="1" hangingPunct="1">
              <a:spcBef>
                <a:spcPct val="0"/>
              </a:spcBef>
              <a:buFontTx/>
              <a:buNone/>
            </a:pPr>
            <a:r>
              <a:rPr lang="en-US" altLang="zh-CN" sz="2400" b="1">
                <a:solidFill>
                  <a:srgbClr val="FF0000"/>
                </a:solidFill>
              </a:rPr>
              <a:t> </a:t>
            </a:r>
            <a:r>
              <a:rPr lang="zh-CN" altLang="en-US" sz="2400" b="1">
                <a:solidFill>
                  <a:srgbClr val="FF0000"/>
                </a:solidFill>
              </a:rPr>
              <a:t>一尺之棰，日取其半，万世不竭</a:t>
            </a:r>
            <a:endParaRPr lang="en-US" altLang="zh-CN" sz="2400" b="1">
              <a:solidFill>
                <a:srgbClr val="FF0000"/>
              </a:solidFill>
            </a:endParaRPr>
          </a:p>
        </p:txBody>
      </p:sp>
      <p:sp>
        <p:nvSpPr>
          <p:cNvPr id="38916" name="Text Box 5">
            <a:extLst>
              <a:ext uri="{FF2B5EF4-FFF2-40B4-BE49-F238E27FC236}">
                <a16:creationId xmlns:a16="http://schemas.microsoft.com/office/drawing/2014/main" id="{F55A3303-2CAB-1341-B7A0-6BC0673332CD}"/>
              </a:ext>
            </a:extLst>
          </p:cNvPr>
          <p:cNvSpPr txBox="1">
            <a:spLocks noChangeArrowheads="1"/>
          </p:cNvSpPr>
          <p:nvPr/>
        </p:nvSpPr>
        <p:spPr bwMode="auto">
          <a:xfrm>
            <a:off x="4664075" y="2695575"/>
            <a:ext cx="4175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rgbClr val="FF0000"/>
                </a:solidFill>
              </a:rPr>
              <a:t>Take half from a foot long stick each day,</a:t>
            </a:r>
          </a:p>
          <a:p>
            <a:pPr eaLnBrk="1" hangingPunct="1">
              <a:spcBef>
                <a:spcPct val="0"/>
              </a:spcBef>
              <a:buFontTx/>
              <a:buNone/>
            </a:pPr>
            <a:r>
              <a:rPr lang="en-US" altLang="zh-CN" sz="1600" b="1">
                <a:solidFill>
                  <a:srgbClr val="FF0000"/>
                </a:solidFill>
              </a:rPr>
              <a:t>You will never exhaust it in million years.</a:t>
            </a:r>
          </a:p>
        </p:txBody>
      </p:sp>
      <p:sp>
        <p:nvSpPr>
          <p:cNvPr id="38917" name="Text Box 6">
            <a:extLst>
              <a:ext uri="{FF2B5EF4-FFF2-40B4-BE49-F238E27FC236}">
                <a16:creationId xmlns:a16="http://schemas.microsoft.com/office/drawing/2014/main" id="{F95E6683-B002-AF47-83DB-912F1B4FA05F}"/>
              </a:ext>
            </a:extLst>
          </p:cNvPr>
          <p:cNvSpPr txBox="1">
            <a:spLocks noChangeArrowheads="1"/>
          </p:cNvSpPr>
          <p:nvPr/>
        </p:nvSpPr>
        <p:spPr bwMode="auto">
          <a:xfrm>
            <a:off x="4548188" y="3429000"/>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QCD</a:t>
            </a:r>
          </a:p>
        </p:txBody>
      </p:sp>
      <p:grpSp>
        <p:nvGrpSpPr>
          <p:cNvPr id="38918" name="Group 7">
            <a:extLst>
              <a:ext uri="{FF2B5EF4-FFF2-40B4-BE49-F238E27FC236}">
                <a16:creationId xmlns:a16="http://schemas.microsoft.com/office/drawing/2014/main" id="{1E4DF033-D433-C248-A445-97AAD48184C5}"/>
              </a:ext>
            </a:extLst>
          </p:cNvPr>
          <p:cNvGrpSpPr>
            <a:grpSpLocks/>
          </p:cNvGrpSpPr>
          <p:nvPr/>
        </p:nvGrpSpPr>
        <p:grpSpPr bwMode="auto">
          <a:xfrm>
            <a:off x="5741988" y="3276600"/>
            <a:ext cx="2487612" cy="2133600"/>
            <a:chOff x="3168" y="2233"/>
            <a:chExt cx="1567" cy="1344"/>
          </a:xfrm>
        </p:grpSpPr>
        <p:sp>
          <p:nvSpPr>
            <p:cNvPr id="38929" name="Line 8">
              <a:extLst>
                <a:ext uri="{FF2B5EF4-FFF2-40B4-BE49-F238E27FC236}">
                  <a16:creationId xmlns:a16="http://schemas.microsoft.com/office/drawing/2014/main" id="{D29FA5C3-F913-604C-ADF8-8675A299F289}"/>
                </a:ext>
              </a:extLst>
            </p:cNvPr>
            <p:cNvSpPr>
              <a:spLocks noChangeShapeType="1"/>
            </p:cNvSpPr>
            <p:nvPr/>
          </p:nvSpPr>
          <p:spPr bwMode="auto">
            <a:xfrm>
              <a:off x="3408" y="3264"/>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0" name="Oval 9">
              <a:extLst>
                <a:ext uri="{FF2B5EF4-FFF2-40B4-BE49-F238E27FC236}">
                  <a16:creationId xmlns:a16="http://schemas.microsoft.com/office/drawing/2014/main" id="{134F1A48-5A10-484F-9766-D4844642E680}"/>
                </a:ext>
              </a:extLst>
            </p:cNvPr>
            <p:cNvSpPr>
              <a:spLocks noChangeArrowheads="1"/>
            </p:cNvSpPr>
            <p:nvPr/>
          </p:nvSpPr>
          <p:spPr bwMode="auto">
            <a:xfrm>
              <a:off x="3696" y="2448"/>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1" name="Line 10">
              <a:extLst>
                <a:ext uri="{FF2B5EF4-FFF2-40B4-BE49-F238E27FC236}">
                  <a16:creationId xmlns:a16="http://schemas.microsoft.com/office/drawing/2014/main" id="{5956C852-9AFE-4B48-B732-E56100335D77}"/>
                </a:ext>
              </a:extLst>
            </p:cNvPr>
            <p:cNvSpPr>
              <a:spLocks noChangeShapeType="1"/>
            </p:cNvSpPr>
            <p:nvPr/>
          </p:nvSpPr>
          <p:spPr bwMode="auto">
            <a:xfrm>
              <a:off x="3792" y="2496"/>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2" name="Oval 11">
              <a:extLst>
                <a:ext uri="{FF2B5EF4-FFF2-40B4-BE49-F238E27FC236}">
                  <a16:creationId xmlns:a16="http://schemas.microsoft.com/office/drawing/2014/main" id="{5CDDF1CB-AD7D-1F47-B1D9-4594EC2944FA}"/>
                </a:ext>
              </a:extLst>
            </p:cNvPr>
            <p:cNvSpPr>
              <a:spLocks noChangeArrowheads="1"/>
            </p:cNvSpPr>
            <p:nvPr/>
          </p:nvSpPr>
          <p:spPr bwMode="auto">
            <a:xfrm>
              <a:off x="3552" y="2688"/>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3" name="Oval 12">
              <a:extLst>
                <a:ext uri="{FF2B5EF4-FFF2-40B4-BE49-F238E27FC236}">
                  <a16:creationId xmlns:a16="http://schemas.microsoft.com/office/drawing/2014/main" id="{3ABC0F72-A9BC-D14A-97EA-C0540E3508B1}"/>
                </a:ext>
              </a:extLst>
            </p:cNvPr>
            <p:cNvSpPr>
              <a:spLocks noChangeArrowheads="1"/>
            </p:cNvSpPr>
            <p:nvPr/>
          </p:nvSpPr>
          <p:spPr bwMode="auto">
            <a:xfrm>
              <a:off x="4128" y="2688"/>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4" name="Line 13">
              <a:extLst>
                <a:ext uri="{FF2B5EF4-FFF2-40B4-BE49-F238E27FC236}">
                  <a16:creationId xmlns:a16="http://schemas.microsoft.com/office/drawing/2014/main" id="{680E5266-9312-D847-AD12-A7C61F270C0B}"/>
                </a:ext>
              </a:extLst>
            </p:cNvPr>
            <p:cNvSpPr>
              <a:spLocks noChangeShapeType="1"/>
            </p:cNvSpPr>
            <p:nvPr/>
          </p:nvSpPr>
          <p:spPr bwMode="auto">
            <a:xfrm>
              <a:off x="3648" y="2736"/>
              <a:ext cx="4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5" name="Oval 14">
              <a:extLst>
                <a:ext uri="{FF2B5EF4-FFF2-40B4-BE49-F238E27FC236}">
                  <a16:creationId xmlns:a16="http://schemas.microsoft.com/office/drawing/2014/main" id="{E43980A8-544D-844D-B080-1CC0BB567B6A}"/>
                </a:ext>
              </a:extLst>
            </p:cNvPr>
            <p:cNvSpPr>
              <a:spLocks noChangeArrowheads="1"/>
            </p:cNvSpPr>
            <p:nvPr/>
          </p:nvSpPr>
          <p:spPr bwMode="auto">
            <a:xfrm>
              <a:off x="3408" y="297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6" name="Oval 15">
              <a:extLst>
                <a:ext uri="{FF2B5EF4-FFF2-40B4-BE49-F238E27FC236}">
                  <a16:creationId xmlns:a16="http://schemas.microsoft.com/office/drawing/2014/main" id="{B1E17FBF-D24E-E84C-AFD1-4F0584C566F3}"/>
                </a:ext>
              </a:extLst>
            </p:cNvPr>
            <p:cNvSpPr>
              <a:spLocks noChangeArrowheads="1"/>
            </p:cNvSpPr>
            <p:nvPr/>
          </p:nvSpPr>
          <p:spPr bwMode="auto">
            <a:xfrm>
              <a:off x="4320" y="297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7" name="Line 16">
              <a:extLst>
                <a:ext uri="{FF2B5EF4-FFF2-40B4-BE49-F238E27FC236}">
                  <a16:creationId xmlns:a16="http://schemas.microsoft.com/office/drawing/2014/main" id="{388FDDEA-A7D7-4047-9850-B6833D84187A}"/>
                </a:ext>
              </a:extLst>
            </p:cNvPr>
            <p:cNvSpPr>
              <a:spLocks noChangeShapeType="1"/>
            </p:cNvSpPr>
            <p:nvPr/>
          </p:nvSpPr>
          <p:spPr bwMode="auto">
            <a:xfrm>
              <a:off x="3504" y="3024"/>
              <a:ext cx="81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38" name="Oval 17">
              <a:extLst>
                <a:ext uri="{FF2B5EF4-FFF2-40B4-BE49-F238E27FC236}">
                  <a16:creationId xmlns:a16="http://schemas.microsoft.com/office/drawing/2014/main" id="{009074B9-57B1-774C-9A1F-841046F059CA}"/>
                </a:ext>
              </a:extLst>
            </p:cNvPr>
            <p:cNvSpPr>
              <a:spLocks noChangeArrowheads="1"/>
            </p:cNvSpPr>
            <p:nvPr/>
          </p:nvSpPr>
          <p:spPr bwMode="auto">
            <a:xfrm>
              <a:off x="3312" y="321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39" name="Oval 18">
              <a:extLst>
                <a:ext uri="{FF2B5EF4-FFF2-40B4-BE49-F238E27FC236}">
                  <a16:creationId xmlns:a16="http://schemas.microsoft.com/office/drawing/2014/main" id="{752255F0-CC1A-7E47-AEE6-D01A1C743F28}"/>
                </a:ext>
              </a:extLst>
            </p:cNvPr>
            <p:cNvSpPr>
              <a:spLocks noChangeArrowheads="1"/>
            </p:cNvSpPr>
            <p:nvPr/>
          </p:nvSpPr>
          <p:spPr bwMode="auto">
            <a:xfrm>
              <a:off x="4464" y="321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0" name="Oval 19">
              <a:extLst>
                <a:ext uri="{FF2B5EF4-FFF2-40B4-BE49-F238E27FC236}">
                  <a16:creationId xmlns:a16="http://schemas.microsoft.com/office/drawing/2014/main" id="{FCEBEB9A-12AF-A143-B757-952BACF0F892}"/>
                </a:ext>
              </a:extLst>
            </p:cNvPr>
            <p:cNvSpPr>
              <a:spLocks noChangeArrowheads="1"/>
            </p:cNvSpPr>
            <p:nvPr/>
          </p:nvSpPr>
          <p:spPr bwMode="auto">
            <a:xfrm>
              <a:off x="3792" y="3216"/>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1" name="Oval 20">
              <a:extLst>
                <a:ext uri="{FF2B5EF4-FFF2-40B4-BE49-F238E27FC236}">
                  <a16:creationId xmlns:a16="http://schemas.microsoft.com/office/drawing/2014/main" id="{A4FF0766-14AB-4D46-A38E-91743DC55889}"/>
                </a:ext>
              </a:extLst>
            </p:cNvPr>
            <p:cNvSpPr>
              <a:spLocks noChangeArrowheads="1"/>
            </p:cNvSpPr>
            <p:nvPr/>
          </p:nvSpPr>
          <p:spPr bwMode="auto">
            <a:xfrm>
              <a:off x="3936" y="3216"/>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42" name="Line 21">
              <a:extLst>
                <a:ext uri="{FF2B5EF4-FFF2-40B4-BE49-F238E27FC236}">
                  <a16:creationId xmlns:a16="http://schemas.microsoft.com/office/drawing/2014/main" id="{B311393D-DF80-B145-B33F-D0A97151FA2F}"/>
                </a:ext>
              </a:extLst>
            </p:cNvPr>
            <p:cNvSpPr>
              <a:spLocks noChangeShapeType="1"/>
            </p:cNvSpPr>
            <p:nvPr/>
          </p:nvSpPr>
          <p:spPr bwMode="auto">
            <a:xfrm>
              <a:off x="4032" y="3264"/>
              <a:ext cx="43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43" name="Text Box 22">
              <a:extLst>
                <a:ext uri="{FF2B5EF4-FFF2-40B4-BE49-F238E27FC236}">
                  <a16:creationId xmlns:a16="http://schemas.microsoft.com/office/drawing/2014/main" id="{03088485-E546-234E-88B6-2C5AEF585B9E}"/>
                </a:ext>
              </a:extLst>
            </p:cNvPr>
            <p:cNvSpPr txBox="1">
              <a:spLocks noChangeArrowheads="1"/>
            </p:cNvSpPr>
            <p:nvPr/>
          </p:nvSpPr>
          <p:spPr bwMode="auto">
            <a:xfrm>
              <a:off x="3504" y="223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grpSp>
          <p:nvGrpSpPr>
            <p:cNvPr id="38944" name="Group 23">
              <a:extLst>
                <a:ext uri="{FF2B5EF4-FFF2-40B4-BE49-F238E27FC236}">
                  <a16:creationId xmlns:a16="http://schemas.microsoft.com/office/drawing/2014/main" id="{5A1A6DF8-DB6E-9043-8D98-678BBE9470D5}"/>
                </a:ext>
              </a:extLst>
            </p:cNvPr>
            <p:cNvGrpSpPr>
              <a:grpSpLocks/>
            </p:cNvGrpSpPr>
            <p:nvPr/>
          </p:nvGrpSpPr>
          <p:grpSpPr bwMode="auto">
            <a:xfrm>
              <a:off x="3984" y="2233"/>
              <a:ext cx="271" cy="311"/>
              <a:chOff x="3984" y="2233"/>
              <a:chExt cx="271" cy="311"/>
            </a:xfrm>
          </p:grpSpPr>
          <p:sp>
            <p:nvSpPr>
              <p:cNvPr id="38951" name="Oval 24">
                <a:extLst>
                  <a:ext uri="{FF2B5EF4-FFF2-40B4-BE49-F238E27FC236}">
                    <a16:creationId xmlns:a16="http://schemas.microsoft.com/office/drawing/2014/main" id="{7796C830-2F7B-CF40-B820-6169C716BBC7}"/>
                  </a:ext>
                </a:extLst>
              </p:cNvPr>
              <p:cNvSpPr>
                <a:spLocks noChangeArrowheads="1"/>
              </p:cNvSpPr>
              <p:nvPr/>
            </p:nvSpPr>
            <p:spPr bwMode="auto">
              <a:xfrm>
                <a:off x="3984" y="2448"/>
                <a:ext cx="96" cy="9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sp>
            <p:nvSpPr>
              <p:cNvPr id="38952" name="Text Box 25">
                <a:extLst>
                  <a:ext uri="{FF2B5EF4-FFF2-40B4-BE49-F238E27FC236}">
                    <a16:creationId xmlns:a16="http://schemas.microsoft.com/office/drawing/2014/main" id="{A2B171CF-CD6A-E043-BEEF-CDCEE7AF05E2}"/>
                  </a:ext>
                </a:extLst>
              </p:cNvPr>
              <p:cNvSpPr txBox="1">
                <a:spLocks noChangeArrowheads="1"/>
              </p:cNvSpPr>
              <p:nvPr/>
            </p:nvSpPr>
            <p:spPr bwMode="auto">
              <a:xfrm>
                <a:off x="4022" y="223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53" name="Line 26">
                <a:extLst>
                  <a:ext uri="{FF2B5EF4-FFF2-40B4-BE49-F238E27FC236}">
                    <a16:creationId xmlns:a16="http://schemas.microsoft.com/office/drawing/2014/main" id="{0E318613-5048-894F-95D5-4A0EEF2B79B2}"/>
                  </a:ext>
                </a:extLst>
              </p:cNvPr>
              <p:cNvSpPr>
                <a:spLocks noChangeShapeType="1"/>
              </p:cNvSpPr>
              <p:nvPr/>
            </p:nvSpPr>
            <p:spPr bwMode="auto">
              <a:xfrm>
                <a:off x="4080" y="2304"/>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45" name="Text Box 27">
              <a:extLst>
                <a:ext uri="{FF2B5EF4-FFF2-40B4-BE49-F238E27FC236}">
                  <a16:creationId xmlns:a16="http://schemas.microsoft.com/office/drawing/2014/main" id="{2CFF5E3C-0467-8740-9D72-A5F9BE74BEB8}"/>
                </a:ext>
              </a:extLst>
            </p:cNvPr>
            <p:cNvSpPr txBox="1">
              <a:spLocks noChangeArrowheads="1"/>
            </p:cNvSpPr>
            <p:nvPr/>
          </p:nvSpPr>
          <p:spPr bwMode="auto">
            <a:xfrm>
              <a:off x="3168"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sp>
          <p:nvSpPr>
            <p:cNvPr id="38946" name="Text Box 28">
              <a:extLst>
                <a:ext uri="{FF2B5EF4-FFF2-40B4-BE49-F238E27FC236}">
                  <a16:creationId xmlns:a16="http://schemas.microsoft.com/office/drawing/2014/main" id="{070E156D-E7ED-944F-9A8F-D6A7CDA7FB3B}"/>
                </a:ext>
              </a:extLst>
            </p:cNvPr>
            <p:cNvSpPr txBox="1">
              <a:spLocks noChangeArrowheads="1"/>
            </p:cNvSpPr>
            <p:nvPr/>
          </p:nvSpPr>
          <p:spPr bwMode="auto">
            <a:xfrm>
              <a:off x="3895"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chemeClr val="accent2"/>
                  </a:solidFill>
                </a:rPr>
                <a:t>q</a:t>
              </a:r>
            </a:p>
          </p:txBody>
        </p:sp>
        <p:sp>
          <p:nvSpPr>
            <p:cNvPr id="38947" name="Text Box 29">
              <a:extLst>
                <a:ext uri="{FF2B5EF4-FFF2-40B4-BE49-F238E27FC236}">
                  <a16:creationId xmlns:a16="http://schemas.microsoft.com/office/drawing/2014/main" id="{65EC4B31-F8D0-7F40-9202-B700F06C9FD5}"/>
                </a:ext>
              </a:extLst>
            </p:cNvPr>
            <p:cNvSpPr txBox="1">
              <a:spLocks noChangeArrowheads="1"/>
            </p:cNvSpPr>
            <p:nvPr/>
          </p:nvSpPr>
          <p:spPr bwMode="auto">
            <a:xfrm>
              <a:off x="3686" y="3289"/>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48" name="Line 30">
              <a:extLst>
                <a:ext uri="{FF2B5EF4-FFF2-40B4-BE49-F238E27FC236}">
                  <a16:creationId xmlns:a16="http://schemas.microsoft.com/office/drawing/2014/main" id="{9C245738-7DDC-664E-B794-7B97C54B899F}"/>
                </a:ext>
              </a:extLst>
            </p:cNvPr>
            <p:cNvSpPr>
              <a:spLocks noChangeShapeType="1"/>
            </p:cNvSpPr>
            <p:nvPr/>
          </p:nvSpPr>
          <p:spPr bwMode="auto">
            <a:xfrm>
              <a:off x="3744" y="3360"/>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949" name="Text Box 31">
              <a:extLst>
                <a:ext uri="{FF2B5EF4-FFF2-40B4-BE49-F238E27FC236}">
                  <a16:creationId xmlns:a16="http://schemas.microsoft.com/office/drawing/2014/main" id="{A1D51725-49C5-9A44-86CA-C1466CFFF7C4}"/>
                </a:ext>
              </a:extLst>
            </p:cNvPr>
            <p:cNvSpPr txBox="1">
              <a:spLocks noChangeArrowheads="1"/>
            </p:cNvSpPr>
            <p:nvPr/>
          </p:nvSpPr>
          <p:spPr bwMode="auto">
            <a:xfrm>
              <a:off x="4502" y="3264"/>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FF0000"/>
                  </a:solidFill>
                </a:rPr>
                <a:t>q</a:t>
              </a:r>
            </a:p>
          </p:txBody>
        </p:sp>
        <p:sp>
          <p:nvSpPr>
            <p:cNvPr id="38950" name="Line 32">
              <a:extLst>
                <a:ext uri="{FF2B5EF4-FFF2-40B4-BE49-F238E27FC236}">
                  <a16:creationId xmlns:a16="http://schemas.microsoft.com/office/drawing/2014/main" id="{4C0D4B3F-15EC-F44B-ACF4-8A1BB60E3178}"/>
                </a:ext>
              </a:extLst>
            </p:cNvPr>
            <p:cNvSpPr>
              <a:spLocks noChangeShapeType="1"/>
            </p:cNvSpPr>
            <p:nvPr/>
          </p:nvSpPr>
          <p:spPr bwMode="auto">
            <a:xfrm>
              <a:off x="4560" y="3335"/>
              <a:ext cx="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19" name="Text Box 33">
            <a:extLst>
              <a:ext uri="{FF2B5EF4-FFF2-40B4-BE49-F238E27FC236}">
                <a16:creationId xmlns:a16="http://schemas.microsoft.com/office/drawing/2014/main" id="{57BD1025-0407-9C41-B845-57415C135F68}"/>
              </a:ext>
            </a:extLst>
          </p:cNvPr>
          <p:cNvSpPr txBox="1">
            <a:spLocks noChangeArrowheads="1"/>
          </p:cNvSpPr>
          <p:nvPr/>
        </p:nvSpPr>
        <p:spPr bwMode="auto">
          <a:xfrm>
            <a:off x="4648200" y="5638800"/>
            <a:ext cx="4329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chemeClr val="accent2"/>
                </a:solidFill>
              </a:rPr>
              <a:t>Quark pairs can be produced from vacuum</a:t>
            </a:r>
          </a:p>
          <a:p>
            <a:pPr eaLnBrk="1" hangingPunct="1">
              <a:spcBef>
                <a:spcPct val="0"/>
              </a:spcBef>
              <a:buFontTx/>
              <a:buNone/>
            </a:pPr>
            <a:r>
              <a:rPr lang="en-US" altLang="zh-CN" sz="1600" b="1">
                <a:solidFill>
                  <a:schemeClr val="accent2"/>
                </a:solidFill>
              </a:rPr>
              <a:t>No free quark can be observed</a:t>
            </a:r>
          </a:p>
        </p:txBody>
      </p:sp>
      <p:sp>
        <p:nvSpPr>
          <p:cNvPr id="38920" name="Rectangle 34">
            <a:extLst>
              <a:ext uri="{FF2B5EF4-FFF2-40B4-BE49-F238E27FC236}">
                <a16:creationId xmlns:a16="http://schemas.microsoft.com/office/drawing/2014/main" id="{062ADA40-A0AB-4D43-BDF7-F3AF9B32C49A}"/>
              </a:ext>
            </a:extLst>
          </p:cNvPr>
          <p:cNvSpPr>
            <a:spLocks noChangeArrowheads="1"/>
          </p:cNvSpPr>
          <p:nvPr/>
        </p:nvSpPr>
        <p:spPr bwMode="auto">
          <a:xfrm>
            <a:off x="4419600" y="1036638"/>
            <a:ext cx="4648200" cy="5446962"/>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grpSp>
        <p:nvGrpSpPr>
          <p:cNvPr id="38921" name="Group 35">
            <a:extLst>
              <a:ext uri="{FF2B5EF4-FFF2-40B4-BE49-F238E27FC236}">
                <a16:creationId xmlns:a16="http://schemas.microsoft.com/office/drawing/2014/main" id="{EEC439CF-C2BF-0342-B8EB-57EC17773351}"/>
              </a:ext>
            </a:extLst>
          </p:cNvPr>
          <p:cNvGrpSpPr>
            <a:grpSpLocks/>
          </p:cNvGrpSpPr>
          <p:nvPr/>
        </p:nvGrpSpPr>
        <p:grpSpPr bwMode="auto">
          <a:xfrm>
            <a:off x="395288" y="3389313"/>
            <a:ext cx="3656112" cy="3368609"/>
            <a:chOff x="48" y="1008"/>
            <a:chExt cx="2767" cy="2756"/>
          </a:xfrm>
        </p:grpSpPr>
        <p:pic>
          <p:nvPicPr>
            <p:cNvPr id="38923" name="Picture 36">
              <a:extLst>
                <a:ext uri="{FF2B5EF4-FFF2-40B4-BE49-F238E27FC236}">
                  <a16:creationId xmlns:a16="http://schemas.microsoft.com/office/drawing/2014/main" id="{6A031CF7-0677-864F-81BA-EC794F7F8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1008"/>
              <a:ext cx="2600"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37">
              <a:extLst>
                <a:ext uri="{FF2B5EF4-FFF2-40B4-BE49-F238E27FC236}">
                  <a16:creationId xmlns:a16="http://schemas.microsoft.com/office/drawing/2014/main" id="{3363A837-0710-B743-A80C-4362EEFD40B6}"/>
                </a:ext>
              </a:extLst>
            </p:cNvPr>
            <p:cNvSpPr txBox="1">
              <a:spLocks noChangeArrowheads="1"/>
            </p:cNvSpPr>
            <p:nvPr/>
          </p:nvSpPr>
          <p:spPr bwMode="auto">
            <a:xfrm>
              <a:off x="816" y="3552"/>
              <a:ext cx="1383"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rgbClr val="FF0000"/>
                  </a:solidFill>
                </a:rPr>
                <a:t>Momentum Transfer </a:t>
              </a:r>
            </a:p>
          </p:txBody>
        </p:sp>
        <p:sp>
          <p:nvSpPr>
            <p:cNvPr id="38925" name="Text Box 38">
              <a:extLst>
                <a:ext uri="{FF2B5EF4-FFF2-40B4-BE49-F238E27FC236}">
                  <a16:creationId xmlns:a16="http://schemas.microsoft.com/office/drawing/2014/main" id="{780D8A32-7C72-614A-BBE1-6AE1E8958219}"/>
                </a:ext>
              </a:extLst>
            </p:cNvPr>
            <p:cNvSpPr txBox="1">
              <a:spLocks noChangeArrowheads="1"/>
            </p:cNvSpPr>
            <p:nvPr/>
          </p:nvSpPr>
          <p:spPr bwMode="auto">
            <a:xfrm rot="-5400000">
              <a:off x="-522" y="2218"/>
              <a:ext cx="137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a:solidFill>
                    <a:srgbClr val="FF0000"/>
                  </a:solidFill>
                </a:rPr>
                <a:t>Coupling Strength</a:t>
              </a:r>
            </a:p>
          </p:txBody>
        </p:sp>
        <p:sp>
          <p:nvSpPr>
            <p:cNvPr id="38927" name="Text Box 40">
              <a:extLst>
                <a:ext uri="{FF2B5EF4-FFF2-40B4-BE49-F238E27FC236}">
                  <a16:creationId xmlns:a16="http://schemas.microsoft.com/office/drawing/2014/main" id="{91430D78-E3AC-1641-ABD8-ED75A78DDD98}"/>
                </a:ext>
              </a:extLst>
            </p:cNvPr>
            <p:cNvSpPr txBox="1">
              <a:spLocks noChangeArrowheads="1"/>
            </p:cNvSpPr>
            <p:nvPr/>
          </p:nvSpPr>
          <p:spPr bwMode="auto">
            <a:xfrm>
              <a:off x="1075" y="2760"/>
              <a:ext cx="11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dirty="0">
                  <a:solidFill>
                    <a:srgbClr val="FF0000"/>
                  </a:solidFill>
                </a:rPr>
                <a:t>Shorter distance </a:t>
              </a:r>
              <a:r>
                <a:rPr lang="en-US" altLang="zh-CN" sz="1400" b="1" dirty="0">
                  <a:solidFill>
                    <a:srgbClr val="FF0000"/>
                  </a:solidFill>
                  <a:sym typeface="Wingdings" pitchFamily="2" charset="2"/>
                </a:rPr>
                <a:t></a:t>
              </a:r>
              <a:endParaRPr lang="en-US" altLang="zh-CN" sz="1400" b="1" dirty="0">
                <a:solidFill>
                  <a:srgbClr val="FF0000"/>
                </a:solidFill>
              </a:endParaRPr>
            </a:p>
          </p:txBody>
        </p:sp>
        <p:sp>
          <p:nvSpPr>
            <p:cNvPr id="38928" name="Text Box 41">
              <a:extLst>
                <a:ext uri="{FF2B5EF4-FFF2-40B4-BE49-F238E27FC236}">
                  <a16:creationId xmlns:a16="http://schemas.microsoft.com/office/drawing/2014/main" id="{8BE66F69-117D-944B-A193-E075BF3FC1B1}"/>
                </a:ext>
              </a:extLst>
            </p:cNvPr>
            <p:cNvSpPr txBox="1">
              <a:spLocks noChangeArrowheads="1"/>
            </p:cNvSpPr>
            <p:nvPr/>
          </p:nvSpPr>
          <p:spPr bwMode="auto">
            <a:xfrm>
              <a:off x="2400" y="3408"/>
              <a:ext cx="4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b="1"/>
                <a:t>(GeV)</a:t>
              </a:r>
            </a:p>
          </p:txBody>
        </p:sp>
      </p:grpSp>
      <p:sp>
        <p:nvSpPr>
          <p:cNvPr id="38922" name="Line 32">
            <a:extLst>
              <a:ext uri="{FF2B5EF4-FFF2-40B4-BE49-F238E27FC236}">
                <a16:creationId xmlns:a16="http://schemas.microsoft.com/office/drawing/2014/main" id="{15851291-6CDF-634E-B7DE-31EDAC5FED6F}"/>
              </a:ext>
            </a:extLst>
          </p:cNvPr>
          <p:cNvSpPr>
            <a:spLocks noChangeShapeType="1"/>
          </p:cNvSpPr>
          <p:nvPr/>
        </p:nvSpPr>
        <p:spPr bwMode="auto">
          <a:xfrm>
            <a:off x="395288" y="914400"/>
            <a:ext cx="82804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Text Box 3">
            <a:extLst>
              <a:ext uri="{FF2B5EF4-FFF2-40B4-BE49-F238E27FC236}">
                <a16:creationId xmlns:a16="http://schemas.microsoft.com/office/drawing/2014/main" id="{F9E13DFA-6335-1B45-B292-A3292D484168}"/>
              </a:ext>
            </a:extLst>
          </p:cNvPr>
          <p:cNvSpPr txBox="1">
            <a:spLocks noChangeArrowheads="1"/>
          </p:cNvSpPr>
          <p:nvPr/>
        </p:nvSpPr>
        <p:spPr bwMode="auto">
          <a:xfrm>
            <a:off x="691462" y="3095892"/>
            <a:ext cx="3074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dirty="0">
                <a:solidFill>
                  <a:schemeClr val="accent2"/>
                </a:solidFill>
              </a:rPr>
              <a:t>    </a:t>
            </a:r>
            <a:r>
              <a:rPr lang="en-US" altLang="zh-CN" sz="2000" b="1" dirty="0">
                <a:solidFill>
                  <a:schemeClr val="accent2"/>
                </a:solidFill>
              </a:rPr>
              <a:t>Asymptotic Freedom</a:t>
            </a:r>
          </a:p>
        </p:txBody>
      </p:sp>
      <p:pic>
        <p:nvPicPr>
          <p:cNvPr id="44" name="Picture 1028">
            <a:extLst>
              <a:ext uri="{FF2B5EF4-FFF2-40B4-BE49-F238E27FC236}">
                <a16:creationId xmlns:a16="http://schemas.microsoft.com/office/drawing/2014/main" id="{53D74444-4CB3-034C-8062-4DC68A62C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71" t="32762" r="44000" b="26857"/>
          <a:stretch>
            <a:fillRect/>
          </a:stretch>
        </p:blipFill>
        <p:spPr bwMode="auto">
          <a:xfrm>
            <a:off x="990599" y="1023948"/>
            <a:ext cx="2667001" cy="2049011"/>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0757CBF3-231E-B049-B3DA-1061FE5F472A}"/>
              </a:ext>
            </a:extLst>
          </p:cNvPr>
          <p:cNvSpPr>
            <a:spLocks noGrp="1" noChangeArrowheads="1"/>
          </p:cNvSpPr>
          <p:nvPr>
            <p:ph type="title"/>
          </p:nvPr>
        </p:nvSpPr>
        <p:spPr>
          <a:xfrm>
            <a:off x="304800" y="76200"/>
            <a:ext cx="8610600" cy="914400"/>
          </a:xfrm>
        </p:spPr>
        <p:txBody>
          <a:bodyPr/>
          <a:lstStyle/>
          <a:p>
            <a:pPr>
              <a:defRPr/>
            </a:pPr>
            <a:r>
              <a:rPr kumimoji="0" lang="en-US" altLang="zh-CN" sz="3600"/>
              <a:t>Centrality Dependence of NQ Scaling</a:t>
            </a:r>
            <a:r>
              <a:rPr kumimoji="0" lang="en-US" altLang="zh-CN"/>
              <a:t> </a:t>
            </a:r>
          </a:p>
        </p:txBody>
      </p:sp>
      <p:sp>
        <p:nvSpPr>
          <p:cNvPr id="404483" name="Text Box 3">
            <a:extLst>
              <a:ext uri="{FF2B5EF4-FFF2-40B4-BE49-F238E27FC236}">
                <a16:creationId xmlns:a16="http://schemas.microsoft.com/office/drawing/2014/main" id="{4EB675CE-4493-644E-9C0B-66C71E160440}"/>
              </a:ext>
            </a:extLst>
          </p:cNvPr>
          <p:cNvSpPr txBox="1">
            <a:spLocks noChangeArrowheads="1"/>
          </p:cNvSpPr>
          <p:nvPr/>
        </p:nvSpPr>
        <p:spPr bwMode="auto">
          <a:xfrm>
            <a:off x="1676400" y="6070600"/>
            <a:ext cx="5867400" cy="406400"/>
          </a:xfrm>
          <a:prstGeom prst="rect">
            <a:avLst/>
          </a:prstGeom>
          <a:noFill/>
          <a:ln w="9525">
            <a:solidFill>
              <a:srgbClr val="8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buClr>
                <a:srgbClr val="800000"/>
              </a:buClr>
              <a:buFont typeface="Wingdings" charset="0"/>
              <a:buChar char="Ø"/>
              <a:defRPr/>
            </a:pPr>
            <a:r>
              <a:rPr kumimoji="1" lang="en-US" altLang="zh-CN" sz="2000">
                <a:latin typeface="Arial" charset="0"/>
                <a:ea typeface="宋体" charset="0"/>
              </a:rPr>
              <a:t> </a:t>
            </a:r>
            <a:r>
              <a:rPr kumimoji="1" lang="en-US" altLang="zh-CN" sz="2000">
                <a:solidFill>
                  <a:srgbClr val="800000"/>
                </a:solidFill>
                <a:latin typeface="Arial" charset="0"/>
                <a:ea typeface="宋体" charset="0"/>
              </a:rPr>
              <a:t>m</a:t>
            </a:r>
            <a:r>
              <a:rPr kumimoji="1" lang="en-US" altLang="zh-CN" sz="2000" baseline="-25000">
                <a:solidFill>
                  <a:srgbClr val="800000"/>
                </a:solidFill>
                <a:latin typeface="Arial" charset="0"/>
                <a:ea typeface="宋体" charset="0"/>
              </a:rPr>
              <a:t>T </a:t>
            </a:r>
            <a:r>
              <a:rPr kumimoji="1" lang="en-US" altLang="zh-CN" sz="2000">
                <a:solidFill>
                  <a:srgbClr val="800000"/>
                </a:solidFill>
                <a:latin typeface="Arial" charset="0"/>
                <a:ea typeface="宋体" charset="0"/>
              </a:rPr>
              <a:t>-n</a:t>
            </a:r>
            <a:r>
              <a:rPr kumimoji="1" lang="en-US" altLang="zh-CN" sz="2000" baseline="-25000">
                <a:solidFill>
                  <a:srgbClr val="800000"/>
                </a:solidFill>
                <a:latin typeface="Arial" charset="0"/>
                <a:ea typeface="宋体" charset="0"/>
              </a:rPr>
              <a:t>q</a:t>
            </a:r>
            <a:r>
              <a:rPr kumimoji="1" lang="en-US" altLang="zh-CN" sz="2000">
                <a:solidFill>
                  <a:srgbClr val="800000"/>
                </a:solidFill>
                <a:latin typeface="Arial" charset="0"/>
                <a:ea typeface="宋体" charset="0"/>
              </a:rPr>
              <a:t> scaling is observed at all centrality bins.</a:t>
            </a:r>
          </a:p>
        </p:txBody>
      </p:sp>
      <p:pic>
        <p:nvPicPr>
          <p:cNvPr id="91140" name="Picture 5" descr="v2ncqCen_color">
            <a:extLst>
              <a:ext uri="{FF2B5EF4-FFF2-40B4-BE49-F238E27FC236}">
                <a16:creationId xmlns:a16="http://schemas.microsoft.com/office/drawing/2014/main" id="{847A1F37-3C08-FB49-AADE-F2C1D8CCA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9" t="2733" r="12589" b="2708"/>
          <a:stretch>
            <a:fillRect/>
          </a:stretch>
        </p:blipFill>
        <p:spPr bwMode="auto">
          <a:xfrm>
            <a:off x="53975" y="1219200"/>
            <a:ext cx="4441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descr="v2ncqCenDevi">
            <a:extLst>
              <a:ext uri="{FF2B5EF4-FFF2-40B4-BE49-F238E27FC236}">
                <a16:creationId xmlns:a16="http://schemas.microsoft.com/office/drawing/2014/main" id="{05FC47F6-CAB7-B54D-8544-EE6547C39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52" t="2733" r="12589" b="2708"/>
          <a:stretch>
            <a:fillRect/>
          </a:stretch>
        </p:blipFill>
        <p:spPr bwMode="auto">
          <a:xfrm>
            <a:off x="4724400" y="1219200"/>
            <a:ext cx="4381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7" name="Line 7">
            <a:extLst>
              <a:ext uri="{FF2B5EF4-FFF2-40B4-BE49-F238E27FC236}">
                <a16:creationId xmlns:a16="http://schemas.microsoft.com/office/drawing/2014/main" id="{87BBEC34-14C6-294F-9062-425BC20DF766}"/>
              </a:ext>
            </a:extLst>
          </p:cNvPr>
          <p:cNvSpPr>
            <a:spLocks noChangeShapeType="1"/>
          </p:cNvSpPr>
          <p:nvPr/>
        </p:nvSpPr>
        <p:spPr bwMode="auto">
          <a:xfrm flipV="1">
            <a:off x="609600" y="914400"/>
            <a:ext cx="8135938" cy="0"/>
          </a:xfrm>
          <a:prstGeom prst="line">
            <a:avLst/>
          </a:prstGeom>
          <a:noFill/>
          <a:ln w="44450">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宋体" charset="0"/>
            </a:endParaRPr>
          </a:p>
        </p:txBody>
      </p:sp>
    </p:spTree>
    <p:extLst>
      <p:ext uri="{BB962C8B-B14F-4D97-AF65-F5344CB8AC3E}">
        <p14:creationId xmlns:p14="http://schemas.microsoft.com/office/powerpoint/2010/main" val="20860481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3">
            <a:extLst>
              <a:ext uri="{FF2B5EF4-FFF2-40B4-BE49-F238E27FC236}">
                <a16:creationId xmlns:a16="http://schemas.microsoft.com/office/drawing/2014/main" id="{D2755ED9-9F5C-0648-8927-662A74D9751D}"/>
              </a:ext>
            </a:extLst>
          </p:cNvPr>
          <p:cNvSpPr txBox="1">
            <a:spLocks noChangeArrowheads="1"/>
          </p:cNvSpPr>
          <p:nvPr/>
        </p:nvSpPr>
        <p:spPr bwMode="auto">
          <a:xfrm>
            <a:off x="838200" y="4648200"/>
            <a:ext cx="7543800" cy="1987550"/>
          </a:xfrm>
          <a:prstGeom prst="rect">
            <a:avLst/>
          </a:prstGeom>
          <a:solidFill>
            <a:schemeClr val="bg1"/>
          </a:solidFill>
          <a:ln>
            <a:noFill/>
          </a:ln>
          <a:extLs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800">
              <a:cs typeface="Arial" panose="020B0604020202020204" pitchFamily="34" charset="0"/>
            </a:endParaRPr>
          </a:p>
          <a:p>
            <a:pPr eaLnBrk="1" hangingPunct="1">
              <a:buFontTx/>
              <a:buNone/>
            </a:pPr>
            <a:r>
              <a:rPr kumimoji="0" lang="en-US" altLang="zh-CN" sz="2000" b="1" i="1">
                <a:solidFill>
                  <a:srgbClr val="800000"/>
                </a:solidFill>
                <a:cs typeface="Arial" panose="020B0604020202020204" pitchFamily="34" charset="0"/>
              </a:rPr>
              <a:t> </a:t>
            </a:r>
            <a:r>
              <a:rPr kumimoji="0" lang="en-US" altLang="zh-CN" sz="2000"/>
              <a:t>Low p</a:t>
            </a:r>
            <a:r>
              <a:rPr kumimoji="0" lang="en-US" altLang="zh-CN" sz="2000" baseline="-25000"/>
              <a:t>T </a:t>
            </a:r>
            <a:r>
              <a:rPr kumimoji="0" lang="en-US" altLang="zh-CN" sz="2000"/>
              <a:t>(≤ 2 GeV/c): hydrodynamic mass ordering</a:t>
            </a:r>
          </a:p>
          <a:p>
            <a:pPr eaLnBrk="1" hangingPunct="1">
              <a:buFontTx/>
              <a:buNone/>
            </a:pPr>
            <a:r>
              <a:rPr kumimoji="0" lang="en-US" altLang="zh-CN" sz="2000"/>
              <a:t> High p</a:t>
            </a:r>
            <a:r>
              <a:rPr kumimoji="0" lang="en-US" altLang="zh-CN" sz="2000" baseline="-25000"/>
              <a:t>T</a:t>
            </a:r>
            <a:r>
              <a:rPr kumimoji="0" lang="en-US" altLang="zh-CN" sz="2000"/>
              <a:t> (&gt; 2 GeV/c): </a:t>
            </a:r>
            <a:r>
              <a:rPr kumimoji="0" lang="en-US" altLang="zh-CN" sz="2000" b="1" i="1"/>
              <a:t>number of quarks scaling</a:t>
            </a:r>
          </a:p>
          <a:p>
            <a:pPr eaLnBrk="1" hangingPunct="1"/>
            <a:endParaRPr kumimoji="0" lang="en-US" altLang="zh-CN" sz="800" b="1" i="1"/>
          </a:p>
          <a:p>
            <a:pPr eaLnBrk="1" hangingPunct="1">
              <a:buFontTx/>
              <a:buNone/>
            </a:pPr>
            <a:r>
              <a:rPr kumimoji="0" lang="en-US" altLang="zh-CN" sz="2400" i="1">
                <a:solidFill>
                  <a:srgbClr val="800000"/>
                </a:solidFill>
                <a:cs typeface="Arial" panose="020B0604020202020204" pitchFamily="34" charset="0"/>
              </a:rPr>
              <a:t>    </a:t>
            </a:r>
            <a:r>
              <a:rPr kumimoji="0" lang="en-US" altLang="zh-CN" sz="2400" b="1">
                <a:solidFill>
                  <a:srgbClr val="800000"/>
                </a:solidFill>
                <a:latin typeface="Wingdings" pitchFamily="2" charset="2"/>
              </a:rPr>
              <a:t></a:t>
            </a:r>
            <a:r>
              <a:rPr kumimoji="0" lang="en-US" altLang="zh-CN" sz="2400" b="1" i="1">
                <a:solidFill>
                  <a:srgbClr val="800000"/>
                </a:solidFill>
                <a:cs typeface="Arial" panose="020B0604020202020204" pitchFamily="34" charset="0"/>
              </a:rPr>
              <a:t> Partonic Collectivity, necessary for QGP!</a:t>
            </a:r>
            <a:endParaRPr kumimoji="0" lang="en-US" altLang="zh-CN" sz="2400" b="1">
              <a:solidFill>
                <a:srgbClr val="800000"/>
              </a:solidFill>
              <a:cs typeface="Arial" panose="020B0604020202020204" pitchFamily="34" charset="0"/>
            </a:endParaRPr>
          </a:p>
          <a:p>
            <a:pPr eaLnBrk="1" hangingPunct="1">
              <a:buFontTx/>
              <a:buNone/>
            </a:pPr>
            <a:r>
              <a:rPr kumimoji="0" lang="en-US" altLang="zh-CN" sz="2400" b="1">
                <a:solidFill>
                  <a:srgbClr val="800000"/>
                </a:solidFill>
                <a:latin typeface="Wingdings" pitchFamily="2" charset="2"/>
              </a:rPr>
              <a:t> </a:t>
            </a:r>
            <a:r>
              <a:rPr kumimoji="0" lang="en-US" altLang="zh-CN" sz="2400" b="1">
                <a:solidFill>
                  <a:srgbClr val="800000"/>
                </a:solidFill>
              </a:rPr>
              <a:t> </a:t>
            </a:r>
            <a:r>
              <a:rPr kumimoji="0" lang="en-US" altLang="zh-CN" sz="2400" b="1" i="1">
                <a:solidFill>
                  <a:srgbClr val="800000"/>
                </a:solidFill>
              </a:rPr>
              <a:t>De-confinement in Au+Au collisions at RHIC!</a:t>
            </a:r>
            <a:endParaRPr kumimoji="0" lang="en-US" altLang="zh-CN" sz="2400" b="1">
              <a:solidFill>
                <a:srgbClr val="800000"/>
              </a:solidFill>
              <a:cs typeface="Arial" panose="020B0604020202020204" pitchFamily="34" charset="0"/>
            </a:endParaRPr>
          </a:p>
        </p:txBody>
      </p:sp>
      <p:pic>
        <p:nvPicPr>
          <p:cNvPr id="90114" name="Picture 3" descr="plot1_v2_2april09.pdf">
            <a:extLst>
              <a:ext uri="{FF2B5EF4-FFF2-40B4-BE49-F238E27FC236}">
                <a16:creationId xmlns:a16="http://schemas.microsoft.com/office/drawing/2014/main" id="{FD0C5462-C4AD-BB43-86E2-21E515D34B11}"/>
              </a:ext>
            </a:extLst>
          </p:cNvPr>
          <p:cNvPicPr>
            <a:picLocks noChangeAspect="1"/>
          </p:cNvPicPr>
          <p:nvPr/>
        </p:nvPicPr>
        <p:blipFill>
          <a:blip r:embed="rId3">
            <a:extLst>
              <a:ext uri="{28A0092B-C50C-407E-A947-70E740481C1C}">
                <a14:useLocalDpi xmlns:a14="http://schemas.microsoft.com/office/drawing/2010/main" val="0"/>
              </a:ext>
            </a:extLst>
          </a:blip>
          <a:srcRect t="3252" b="9756"/>
          <a:stretch>
            <a:fillRect/>
          </a:stretch>
        </p:blipFill>
        <p:spPr bwMode="auto">
          <a:xfrm>
            <a:off x="533400" y="647700"/>
            <a:ext cx="79248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4">
            <a:extLst>
              <a:ext uri="{FF2B5EF4-FFF2-40B4-BE49-F238E27FC236}">
                <a16:creationId xmlns:a16="http://schemas.microsoft.com/office/drawing/2014/main" id="{B5D1BF3C-5551-7D4B-95FF-F1E299F7755F}"/>
              </a:ext>
            </a:extLst>
          </p:cNvPr>
          <p:cNvSpPr txBox="1">
            <a:spLocks noChangeArrowheads="1"/>
          </p:cNvSpPr>
          <p:nvPr/>
        </p:nvSpPr>
        <p:spPr bwMode="auto">
          <a:xfrm>
            <a:off x="990600" y="-381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3600">
                <a:cs typeface="Arial" panose="020B0604020202020204" pitchFamily="34" charset="0"/>
              </a:rPr>
              <a:t>Partonic Collectivity at RHIC</a:t>
            </a:r>
          </a:p>
        </p:txBody>
      </p:sp>
      <p:sp>
        <p:nvSpPr>
          <p:cNvPr id="90116" name="TextBox 6">
            <a:extLst>
              <a:ext uri="{FF2B5EF4-FFF2-40B4-BE49-F238E27FC236}">
                <a16:creationId xmlns:a16="http://schemas.microsoft.com/office/drawing/2014/main" id="{7F164ED4-99A8-354E-B5AF-16012184B540}"/>
              </a:ext>
            </a:extLst>
          </p:cNvPr>
          <p:cNvSpPr txBox="1">
            <a:spLocks noChangeArrowheads="1"/>
          </p:cNvSpPr>
          <p:nvPr/>
        </p:nvSpPr>
        <p:spPr bwMode="auto">
          <a:xfrm>
            <a:off x="4114800" y="1600200"/>
            <a:ext cx="16462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a:t>STAR: preliminary</a:t>
            </a:r>
          </a:p>
        </p:txBody>
      </p:sp>
      <p:sp>
        <p:nvSpPr>
          <p:cNvPr id="90117" name="TextBox 8">
            <a:extLst>
              <a:ext uri="{FF2B5EF4-FFF2-40B4-BE49-F238E27FC236}">
                <a16:creationId xmlns:a16="http://schemas.microsoft.com/office/drawing/2014/main" id="{24B65C6E-BD55-DC4E-93D7-8A7987A2E5AB}"/>
              </a:ext>
            </a:extLst>
          </p:cNvPr>
          <p:cNvSpPr txBox="1">
            <a:spLocks noChangeArrowheads="1"/>
          </p:cNvSpPr>
          <p:nvPr/>
        </p:nvSpPr>
        <p:spPr bwMode="auto">
          <a:xfrm rot="5400000">
            <a:off x="7154862" y="1998663"/>
            <a:ext cx="212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i="1"/>
              <a:t>QM09: arXiv 0907.2265</a:t>
            </a:r>
          </a:p>
          <a:p>
            <a:pPr eaLnBrk="1" hangingPunct="1"/>
            <a:endParaRPr kumimoji="0" lang="en-US" altLang="zh-CN" sz="2800"/>
          </a:p>
        </p:txBody>
      </p:sp>
      <p:sp>
        <p:nvSpPr>
          <p:cNvPr id="90118" name="Line 26">
            <a:extLst>
              <a:ext uri="{FF2B5EF4-FFF2-40B4-BE49-F238E27FC236}">
                <a16:creationId xmlns:a16="http://schemas.microsoft.com/office/drawing/2014/main" id="{D5B8A7EF-FF8A-8545-84A0-029ACC16E71E}"/>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桌面\fig\v2nch4cent.gif">
            <a:extLst>
              <a:ext uri="{FF2B5EF4-FFF2-40B4-BE49-F238E27FC236}">
                <a16:creationId xmlns:a16="http://schemas.microsoft.com/office/drawing/2014/main" id="{6364B746-479F-E148-9C3A-979C786DE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57800" cy="3529013"/>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 Box 14">
            <a:extLst>
              <a:ext uri="{FF2B5EF4-FFF2-40B4-BE49-F238E27FC236}">
                <a16:creationId xmlns:a16="http://schemas.microsoft.com/office/drawing/2014/main" id="{C7242622-FA39-ED49-864B-290ADA56CC2E}"/>
              </a:ext>
            </a:extLst>
          </p:cNvPr>
          <p:cNvSpPr txBox="1">
            <a:spLocks noChangeArrowheads="1"/>
          </p:cNvSpPr>
          <p:nvPr/>
        </p:nvSpPr>
        <p:spPr bwMode="auto">
          <a:xfrm>
            <a:off x="304800" y="5105400"/>
            <a:ext cx="8839200"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solidFill>
                  <a:srgbClr val="002060"/>
                </a:solidFill>
              </a:rPr>
              <a:t>2 Re-scatterings </a:t>
            </a:r>
            <a:r>
              <a:rPr lang="en-US" altLang="zh-CN" dirty="0">
                <a:solidFill>
                  <a:srgbClr val="FF0000"/>
                </a:solidFill>
              </a:rPr>
              <a:t>at partonic level</a:t>
            </a:r>
            <a:r>
              <a:rPr lang="en-US" altLang="zh-CN" dirty="0">
                <a:solidFill>
                  <a:schemeClr val="accent1"/>
                </a:solidFill>
              </a:rPr>
              <a:t> </a:t>
            </a:r>
            <a:r>
              <a:rPr lang="en-US" altLang="zh-CN" dirty="0">
                <a:solidFill>
                  <a:srgbClr val="002060"/>
                </a:solidFill>
              </a:rPr>
              <a:t>are essential.</a:t>
            </a:r>
          </a:p>
        </p:txBody>
      </p:sp>
      <p:sp>
        <p:nvSpPr>
          <p:cNvPr id="2066" name="Text Box 18">
            <a:extLst>
              <a:ext uri="{FF2B5EF4-FFF2-40B4-BE49-F238E27FC236}">
                <a16:creationId xmlns:a16="http://schemas.microsoft.com/office/drawing/2014/main" id="{5DE34431-ECE0-104F-ACF3-490381CB5FB4}"/>
              </a:ext>
            </a:extLst>
          </p:cNvPr>
          <p:cNvSpPr txBox="1">
            <a:spLocks noChangeArrowheads="1"/>
          </p:cNvSpPr>
          <p:nvPr/>
        </p:nvSpPr>
        <p:spPr bwMode="auto">
          <a:xfrm>
            <a:off x="304800" y="4495800"/>
            <a:ext cx="52363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solidFill>
                  <a:srgbClr val="002060"/>
                </a:solidFill>
              </a:rPr>
              <a:t>1 Re-scatterings are necessary.</a:t>
            </a:r>
          </a:p>
        </p:txBody>
      </p:sp>
      <p:sp>
        <p:nvSpPr>
          <p:cNvPr id="2069" name="Text Box 21">
            <a:extLst>
              <a:ext uri="{FF2B5EF4-FFF2-40B4-BE49-F238E27FC236}">
                <a16:creationId xmlns:a16="http://schemas.microsoft.com/office/drawing/2014/main" id="{2B39BD1D-4BD0-3747-B4AF-628C1EFE895F}"/>
              </a:ext>
            </a:extLst>
          </p:cNvPr>
          <p:cNvSpPr txBox="1">
            <a:spLocks noChangeArrowheads="1"/>
          </p:cNvSpPr>
          <p:nvPr/>
        </p:nvSpPr>
        <p:spPr bwMode="auto">
          <a:xfrm>
            <a:off x="1219200" y="57912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800" i="1">
                <a:solidFill>
                  <a:srgbClr val="FF0000"/>
                </a:solidFill>
                <a:effectLst>
                  <a:outerShdw blurRad="38100" dist="38100" dir="2700000" algn="tl">
                    <a:srgbClr val="C0C0C0"/>
                  </a:outerShdw>
                </a:effectLst>
              </a:rPr>
              <a:t>Originates from at partonic stage?</a:t>
            </a:r>
          </a:p>
        </p:txBody>
      </p:sp>
      <p:sp>
        <p:nvSpPr>
          <p:cNvPr id="2071" name="Text Box 23">
            <a:extLst>
              <a:ext uri="{FF2B5EF4-FFF2-40B4-BE49-F238E27FC236}">
                <a16:creationId xmlns:a16="http://schemas.microsoft.com/office/drawing/2014/main" id="{5C17E964-16F3-D640-9747-FD01FAF24F8E}"/>
              </a:ext>
            </a:extLst>
          </p:cNvPr>
          <p:cNvSpPr txBox="1">
            <a:spLocks noChangeArrowheads="1"/>
          </p:cNvSpPr>
          <p:nvPr/>
        </p:nvSpPr>
        <p:spPr bwMode="auto">
          <a:xfrm>
            <a:off x="5181600" y="457200"/>
            <a:ext cx="3962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a:solidFill>
                  <a:srgbClr val="FF00FF"/>
                </a:solidFill>
              </a:rPr>
              <a:t>Almost zero.Even though </a:t>
            </a:r>
          </a:p>
          <a:p>
            <a:r>
              <a:rPr lang="en-US" altLang="zh-CN" sz="1800">
                <a:solidFill>
                  <a:srgbClr val="FF00FF"/>
                </a:solidFill>
              </a:rPr>
              <a:t>initial space anisotropy exists,momentum anisotropy can’t be converted into</a:t>
            </a:r>
            <a:r>
              <a:rPr lang="en-US" altLang="zh-CN" sz="1600">
                <a:solidFill>
                  <a:srgbClr val="FF00FF"/>
                </a:solidFill>
              </a:rPr>
              <a:t>.</a:t>
            </a:r>
          </a:p>
        </p:txBody>
      </p:sp>
      <p:sp>
        <p:nvSpPr>
          <p:cNvPr id="2073" name="Line 25">
            <a:extLst>
              <a:ext uri="{FF2B5EF4-FFF2-40B4-BE49-F238E27FC236}">
                <a16:creationId xmlns:a16="http://schemas.microsoft.com/office/drawing/2014/main" id="{2A967B48-94D5-2A41-8A58-303278C8A04D}"/>
              </a:ext>
            </a:extLst>
          </p:cNvPr>
          <p:cNvSpPr>
            <a:spLocks noChangeShapeType="1"/>
          </p:cNvSpPr>
          <p:nvPr/>
        </p:nvSpPr>
        <p:spPr bwMode="auto">
          <a:xfrm flipV="1">
            <a:off x="3505200" y="685800"/>
            <a:ext cx="1600200" cy="2362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74" name="Text Box 26">
            <a:extLst>
              <a:ext uri="{FF2B5EF4-FFF2-40B4-BE49-F238E27FC236}">
                <a16:creationId xmlns:a16="http://schemas.microsoft.com/office/drawing/2014/main" id="{8694F7E9-CD81-A84A-ABAB-DDD1F36E8D59}"/>
              </a:ext>
            </a:extLst>
          </p:cNvPr>
          <p:cNvSpPr txBox="1">
            <a:spLocks noChangeArrowheads="1"/>
          </p:cNvSpPr>
          <p:nvPr/>
        </p:nvSpPr>
        <p:spPr bwMode="auto">
          <a:xfrm>
            <a:off x="5277160" y="1866900"/>
            <a:ext cx="3902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800" dirty="0">
                <a:solidFill>
                  <a:srgbClr val="FF0000"/>
                </a:solidFill>
              </a:rPr>
              <a:t>Reproduce the trend of experiment but have smaller value than experiment’s.</a:t>
            </a:r>
          </a:p>
          <a:p>
            <a:endParaRPr lang="en-US" altLang="zh-CN" sz="1800" dirty="0">
              <a:solidFill>
                <a:srgbClr val="FF0000"/>
              </a:solidFill>
            </a:endParaRPr>
          </a:p>
          <a:p>
            <a:r>
              <a:rPr lang="en-US" altLang="zh-CN" sz="1800" dirty="0">
                <a:solidFill>
                  <a:srgbClr val="FF0000"/>
                </a:solidFill>
              </a:rPr>
              <a:t>Re-scatterings only among hadrons are not enough.</a:t>
            </a:r>
          </a:p>
        </p:txBody>
      </p:sp>
      <p:sp>
        <p:nvSpPr>
          <p:cNvPr id="2075" name="Line 27">
            <a:extLst>
              <a:ext uri="{FF2B5EF4-FFF2-40B4-BE49-F238E27FC236}">
                <a16:creationId xmlns:a16="http://schemas.microsoft.com/office/drawing/2014/main" id="{A0D03215-0E55-8E4E-8895-3701791F0441}"/>
              </a:ext>
            </a:extLst>
          </p:cNvPr>
          <p:cNvSpPr>
            <a:spLocks noChangeShapeType="1"/>
          </p:cNvSpPr>
          <p:nvPr/>
        </p:nvSpPr>
        <p:spPr bwMode="auto">
          <a:xfrm flipV="1">
            <a:off x="3505200" y="2286000"/>
            <a:ext cx="16002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083" name="Group 35">
            <a:extLst>
              <a:ext uri="{FF2B5EF4-FFF2-40B4-BE49-F238E27FC236}">
                <a16:creationId xmlns:a16="http://schemas.microsoft.com/office/drawing/2014/main" id="{3C3A59FB-51A3-1546-9CF7-95BF109DA1BB}"/>
              </a:ext>
            </a:extLst>
          </p:cNvPr>
          <p:cNvGrpSpPr>
            <a:grpSpLocks/>
          </p:cNvGrpSpPr>
          <p:nvPr/>
        </p:nvGrpSpPr>
        <p:grpSpPr bwMode="auto">
          <a:xfrm>
            <a:off x="457200" y="3505200"/>
            <a:ext cx="685800" cy="533400"/>
            <a:chOff x="384" y="2352"/>
            <a:chExt cx="432" cy="336"/>
          </a:xfrm>
        </p:grpSpPr>
        <p:sp>
          <p:nvSpPr>
            <p:cNvPr id="2080" name="Oval 32">
              <a:extLst>
                <a:ext uri="{FF2B5EF4-FFF2-40B4-BE49-F238E27FC236}">
                  <a16:creationId xmlns:a16="http://schemas.microsoft.com/office/drawing/2014/main" id="{9290C2C7-2CE6-4A45-8D26-3627D5721038}"/>
                </a:ext>
              </a:extLst>
            </p:cNvPr>
            <p:cNvSpPr>
              <a:spLocks noChangeArrowheads="1"/>
            </p:cNvSpPr>
            <p:nvPr/>
          </p:nvSpPr>
          <p:spPr bwMode="auto">
            <a:xfrm>
              <a:off x="384" y="2352"/>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1" name="Oval 33">
              <a:extLst>
                <a:ext uri="{FF2B5EF4-FFF2-40B4-BE49-F238E27FC236}">
                  <a16:creationId xmlns:a16="http://schemas.microsoft.com/office/drawing/2014/main" id="{C5C6171C-0534-9D49-82CF-EAD2E35E2CCA}"/>
                </a:ext>
              </a:extLst>
            </p:cNvPr>
            <p:cNvSpPr>
              <a:spLocks noChangeArrowheads="1"/>
            </p:cNvSpPr>
            <p:nvPr/>
          </p:nvSpPr>
          <p:spPr bwMode="auto">
            <a:xfrm>
              <a:off x="480" y="2352"/>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2" name="Oval 34">
              <a:extLst>
                <a:ext uri="{FF2B5EF4-FFF2-40B4-BE49-F238E27FC236}">
                  <a16:creationId xmlns:a16="http://schemas.microsoft.com/office/drawing/2014/main" id="{7FAA92E0-0D1D-1145-BA00-041686660B4B}"/>
                </a:ext>
              </a:extLst>
            </p:cNvPr>
            <p:cNvSpPr>
              <a:spLocks noChangeArrowheads="1"/>
            </p:cNvSpPr>
            <p:nvPr/>
          </p:nvSpPr>
          <p:spPr bwMode="auto">
            <a:xfrm>
              <a:off x="480" y="2352"/>
              <a:ext cx="240" cy="3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88" name="Group 40">
            <a:extLst>
              <a:ext uri="{FF2B5EF4-FFF2-40B4-BE49-F238E27FC236}">
                <a16:creationId xmlns:a16="http://schemas.microsoft.com/office/drawing/2014/main" id="{F32FC862-B2B3-0A4E-A07C-FB1D421C1582}"/>
              </a:ext>
            </a:extLst>
          </p:cNvPr>
          <p:cNvGrpSpPr>
            <a:grpSpLocks/>
          </p:cNvGrpSpPr>
          <p:nvPr/>
        </p:nvGrpSpPr>
        <p:grpSpPr bwMode="auto">
          <a:xfrm>
            <a:off x="3657600" y="3505200"/>
            <a:ext cx="914400" cy="533400"/>
            <a:chOff x="912" y="2208"/>
            <a:chExt cx="576" cy="336"/>
          </a:xfrm>
        </p:grpSpPr>
        <p:sp>
          <p:nvSpPr>
            <p:cNvPr id="2084" name="Oval 36">
              <a:extLst>
                <a:ext uri="{FF2B5EF4-FFF2-40B4-BE49-F238E27FC236}">
                  <a16:creationId xmlns:a16="http://schemas.microsoft.com/office/drawing/2014/main" id="{EC8E0AA0-4D4B-0542-9918-AFE86B1BA9A3}"/>
                </a:ext>
              </a:extLst>
            </p:cNvPr>
            <p:cNvSpPr>
              <a:spLocks noChangeArrowheads="1"/>
            </p:cNvSpPr>
            <p:nvPr/>
          </p:nvSpPr>
          <p:spPr bwMode="auto">
            <a:xfrm>
              <a:off x="912" y="2208"/>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5" name="Oval 37">
              <a:extLst>
                <a:ext uri="{FF2B5EF4-FFF2-40B4-BE49-F238E27FC236}">
                  <a16:creationId xmlns:a16="http://schemas.microsoft.com/office/drawing/2014/main" id="{9C87C362-5527-694E-9A01-74FDD2115EE8}"/>
                </a:ext>
              </a:extLst>
            </p:cNvPr>
            <p:cNvSpPr>
              <a:spLocks noChangeArrowheads="1"/>
            </p:cNvSpPr>
            <p:nvPr/>
          </p:nvSpPr>
          <p:spPr bwMode="auto">
            <a:xfrm>
              <a:off x="1152" y="2208"/>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7" name="Oval 39">
              <a:extLst>
                <a:ext uri="{FF2B5EF4-FFF2-40B4-BE49-F238E27FC236}">
                  <a16:creationId xmlns:a16="http://schemas.microsoft.com/office/drawing/2014/main" id="{BA1D845B-5C60-244B-9692-A66F309C5944}"/>
                </a:ext>
              </a:extLst>
            </p:cNvPr>
            <p:cNvSpPr>
              <a:spLocks noChangeArrowheads="1"/>
            </p:cNvSpPr>
            <p:nvPr/>
          </p:nvSpPr>
          <p:spPr bwMode="auto">
            <a:xfrm>
              <a:off x="1152" y="2256"/>
              <a:ext cx="96" cy="24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extLst>
      <p:ext uri="{BB962C8B-B14F-4D97-AF65-F5344CB8AC3E}">
        <p14:creationId xmlns:p14="http://schemas.microsoft.com/office/powerpoint/2010/main" val="361886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73"/>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0"/>
                                  </p:stCondLst>
                                  <p:childTnLst>
                                    <p:set>
                                      <p:cBhvr>
                                        <p:cTn id="9" dur="1" fill="hold">
                                          <p:stCondLst>
                                            <p:cond delay="0"/>
                                          </p:stCondLst>
                                        </p:cTn>
                                        <p:tgtEl>
                                          <p:spTgt spid="2071"/>
                                        </p:tgtEl>
                                        <p:attrNameLst>
                                          <p:attrName>style.visibility</p:attrName>
                                        </p:attrNameLst>
                                      </p:cBhvr>
                                      <p:to>
                                        <p:strVal val="visible"/>
                                      </p:to>
                                    </p:set>
                                    <p:animEffect transition="in" filter="blinds(horizontal)">
                                      <p:cBhvr>
                                        <p:cTn id="10" dur="500"/>
                                        <p:tgtEl>
                                          <p:spTgt spid="20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2066"/>
                                        </p:tgtEl>
                                        <p:attrNameLst>
                                          <p:attrName>style.visibility</p:attrName>
                                        </p:attrNameLst>
                                      </p:cBhvr>
                                      <p:to>
                                        <p:strVal val="visible"/>
                                      </p:to>
                                    </p:set>
                                    <p:animEffect transition="in" filter="blinds(vertical)">
                                      <p:cBhvr>
                                        <p:cTn id="15" dur="500"/>
                                        <p:tgtEl>
                                          <p:spTgt spid="20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075"/>
                                        </p:tgtEl>
                                        <p:attrNameLst>
                                          <p:attrName>style.visibility</p:attrName>
                                        </p:attrNameLst>
                                      </p:cBhvr>
                                      <p:to>
                                        <p:strVal val="visible"/>
                                      </p:to>
                                    </p:se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2074"/>
                                        </p:tgtEl>
                                        <p:attrNameLst>
                                          <p:attrName>style.visibility</p:attrName>
                                        </p:attrNameLst>
                                      </p:cBhvr>
                                      <p:to>
                                        <p:strVal val="visible"/>
                                      </p:to>
                                    </p:set>
                                    <p:animEffect transition="in" filter="dissolve">
                                      <p:cBhvr>
                                        <p:cTn id="23" dur="500"/>
                                        <p:tgtEl>
                                          <p:spTgt spid="207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5" fill="hold" grpId="0" nodeType="clickEffect">
                                  <p:stCondLst>
                                    <p:cond delay="0"/>
                                  </p:stCondLst>
                                  <p:childTnLst>
                                    <p:set>
                                      <p:cBhvr>
                                        <p:cTn id="27" dur="1" fill="hold">
                                          <p:stCondLst>
                                            <p:cond delay="0"/>
                                          </p:stCondLst>
                                        </p:cTn>
                                        <p:tgtEl>
                                          <p:spTgt spid="2062"/>
                                        </p:tgtEl>
                                        <p:attrNameLst>
                                          <p:attrName>style.visibility</p:attrName>
                                        </p:attrNameLst>
                                      </p:cBhvr>
                                      <p:to>
                                        <p:strVal val="visible"/>
                                      </p:to>
                                    </p:set>
                                    <p:animEffect transition="in" filter="blinds(vertical)">
                                      <p:cBhvr>
                                        <p:cTn id="28" dur="500"/>
                                        <p:tgtEl>
                                          <p:spTgt spid="206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069"/>
                                        </p:tgtEl>
                                        <p:attrNameLst>
                                          <p:attrName>style.visibility</p:attrName>
                                        </p:attrNameLst>
                                      </p:cBhvr>
                                      <p:to>
                                        <p:strVal val="visible"/>
                                      </p:to>
                                    </p:set>
                                    <p:anim calcmode="lin" valueType="num">
                                      <p:cBhvr additive="base">
                                        <p:cTn id="33" dur="500"/>
                                        <p:tgtEl>
                                          <p:spTgt spid="2069"/>
                                        </p:tgtEl>
                                        <p:attrNameLst>
                                          <p:attrName>ppt_y</p:attrName>
                                        </p:attrNameLst>
                                      </p:cBhvr>
                                      <p:tavLst>
                                        <p:tav tm="0">
                                          <p:val>
                                            <p:strVal val="#ppt_y+#ppt_h*1.125000"/>
                                          </p:val>
                                        </p:tav>
                                        <p:tav tm="100000">
                                          <p:val>
                                            <p:strVal val="#ppt_y"/>
                                          </p:val>
                                        </p:tav>
                                      </p:tavLst>
                                    </p:anim>
                                    <p:animEffect transition="in" filter="wipe(up)">
                                      <p:cBhvr>
                                        <p:cTn id="34"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 grpId="0" animBg="1" autoUpdateAnimBg="0"/>
      <p:bldP spid="2066" grpId="0" autoUpdateAnimBg="0"/>
      <p:bldP spid="2069" grpId="0" autoUpdateAnimBg="0"/>
      <p:bldP spid="2071" grpId="0" autoUpdateAnimBg="0"/>
      <p:bldP spid="207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9" descr="C:\Users\sss\Desktop\DNP\DNP.png">
            <a:extLst>
              <a:ext uri="{FF2B5EF4-FFF2-40B4-BE49-F238E27FC236}">
                <a16:creationId xmlns:a16="http://schemas.microsoft.com/office/drawing/2014/main" id="{8C200F4E-D7E3-644C-904C-4AC7286BF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3" r="7716"/>
          <a:stretch>
            <a:fillRect/>
          </a:stretch>
        </p:blipFill>
        <p:spPr bwMode="auto">
          <a:xfrm>
            <a:off x="152400" y="1066800"/>
            <a:ext cx="4343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8">
            <a:extLst>
              <a:ext uri="{FF2B5EF4-FFF2-40B4-BE49-F238E27FC236}">
                <a16:creationId xmlns:a16="http://schemas.microsoft.com/office/drawing/2014/main" id="{5613CCAB-F580-DF47-A87C-C3C359EB2E09}"/>
              </a:ext>
            </a:extLst>
          </p:cNvPr>
          <p:cNvSpPr>
            <a:spLocks noChangeArrowheads="1"/>
          </p:cNvSpPr>
          <p:nvPr/>
        </p:nvSpPr>
        <p:spPr bwMode="auto">
          <a:xfrm>
            <a:off x="1143000" y="152400"/>
            <a:ext cx="685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3" tIns="45587" rIns="91173" bIns="45587"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solidFill>
                  <a:srgbClr val="0000FF"/>
                </a:solidFill>
                <a:latin typeface="Times New Roman" panose="02020603050405020304" pitchFamily="18" charset="0"/>
              </a:rPr>
              <a:t>System </a:t>
            </a:r>
            <a:r>
              <a:rPr kumimoji="0" lang="zh-CN" altLang="en-US" sz="2800">
                <a:solidFill>
                  <a:srgbClr val="0000FF"/>
                </a:solidFill>
                <a:latin typeface="Times New Roman" panose="02020603050405020304" pitchFamily="18" charset="0"/>
              </a:rPr>
              <a:t>、</a:t>
            </a:r>
            <a:r>
              <a:rPr kumimoji="0" lang="en-US" altLang="zh-CN" sz="2800">
                <a:solidFill>
                  <a:srgbClr val="0000FF"/>
                </a:solidFill>
                <a:latin typeface="Times New Roman" panose="02020603050405020304" pitchFamily="18" charset="0"/>
              </a:rPr>
              <a:t>Energy and Centrality Dependence</a:t>
            </a:r>
            <a:endParaRPr kumimoji="0" lang="el-GR" altLang="zh-CN" sz="2800">
              <a:solidFill>
                <a:srgbClr val="0000FF"/>
              </a:solidFill>
              <a:latin typeface="Times New Roman" panose="02020603050405020304" pitchFamily="18" charset="0"/>
            </a:endParaRPr>
          </a:p>
        </p:txBody>
      </p:sp>
      <p:cxnSp>
        <p:nvCxnSpPr>
          <p:cNvPr id="92163" name="直接连接符 6">
            <a:extLst>
              <a:ext uri="{FF2B5EF4-FFF2-40B4-BE49-F238E27FC236}">
                <a16:creationId xmlns:a16="http://schemas.microsoft.com/office/drawing/2014/main" id="{E0A2EF64-4D5C-5246-920A-B0E5C1462660}"/>
              </a:ext>
            </a:extLst>
          </p:cNvPr>
          <p:cNvCxnSpPr>
            <a:cxnSpLocks noChangeShapeType="1"/>
          </p:cNvCxnSpPr>
          <p:nvPr/>
        </p:nvCxnSpPr>
        <p:spPr bwMode="auto">
          <a:xfrm>
            <a:off x="914400" y="2133600"/>
            <a:ext cx="3200400" cy="0"/>
          </a:xfrm>
          <a:prstGeom prst="line">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92164" name="直接连接符 12">
            <a:extLst>
              <a:ext uri="{FF2B5EF4-FFF2-40B4-BE49-F238E27FC236}">
                <a16:creationId xmlns:a16="http://schemas.microsoft.com/office/drawing/2014/main" id="{8BCBD71B-3880-A84F-8541-E8971BE0585B}"/>
              </a:ext>
            </a:extLst>
          </p:cNvPr>
          <p:cNvCxnSpPr>
            <a:cxnSpLocks noChangeShapeType="1"/>
          </p:cNvCxnSpPr>
          <p:nvPr/>
        </p:nvCxnSpPr>
        <p:spPr bwMode="auto">
          <a:xfrm>
            <a:off x="838200" y="3505200"/>
            <a:ext cx="3276600" cy="0"/>
          </a:xfrm>
          <a:prstGeom prst="line">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92165" name="Rectangle 6">
            <a:extLst>
              <a:ext uri="{FF2B5EF4-FFF2-40B4-BE49-F238E27FC236}">
                <a16:creationId xmlns:a16="http://schemas.microsoft.com/office/drawing/2014/main" id="{90D16259-1E88-EB4F-BF1D-0A8FC79CEBDC}"/>
              </a:ext>
            </a:extLst>
          </p:cNvPr>
          <p:cNvSpPr>
            <a:spLocks/>
          </p:cNvSpPr>
          <p:nvPr/>
        </p:nvSpPr>
        <p:spPr bwMode="auto">
          <a:xfrm>
            <a:off x="3048000" y="838200"/>
            <a:ext cx="487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64293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defTabSz="642938">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defTabSz="642938">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defTabSz="642938">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defTabSz="642938">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defTabSz="642938"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000">
                <a:latin typeface="Times New Roman" panose="02020603050405020304" pitchFamily="18" charset="0"/>
                <a:cs typeface="Times New Roman" panose="02020603050405020304" pitchFamily="18" charset="0"/>
                <a:sym typeface="Arial" panose="020B0604020202020204" pitchFamily="34" charset="0"/>
              </a:rPr>
              <a:t>STAR Au + Au 62.4 GeV : PRC75, 054906 (2007),</a:t>
            </a:r>
            <a:r>
              <a:rPr kumimoji="0" lang="en-US" altLang="zh-CN" sz="1000"/>
              <a:t> </a:t>
            </a:r>
            <a:r>
              <a:rPr kumimoji="0" lang="en-US" altLang="zh-CN" sz="1000">
                <a:latin typeface="Times New Roman" panose="02020603050405020304" pitchFamily="18" charset="0"/>
                <a:cs typeface="Times New Roman" panose="02020603050405020304" pitchFamily="18" charset="0"/>
                <a:sym typeface="Arial" panose="020B0604020202020204" pitchFamily="34" charset="0"/>
              </a:rPr>
              <a:t>PRC81, 044902 (2010),</a:t>
            </a:r>
            <a:r>
              <a:rPr kumimoji="0" lang="en-US" altLang="zh-CN" sz="1000"/>
              <a:t> </a:t>
            </a:r>
          </a:p>
          <a:p>
            <a:pPr eaLnBrk="1" hangingPunct="1"/>
            <a:r>
              <a:rPr kumimoji="0" lang="el-GR" altLang="zh-CN" sz="1000">
                <a:latin typeface="Times New Roman" panose="02020603050405020304" pitchFamily="18" charset="0"/>
                <a:cs typeface="Times New Roman" panose="02020603050405020304" pitchFamily="18" charset="0"/>
              </a:rPr>
              <a:t>ε</a:t>
            </a:r>
            <a:r>
              <a:rPr kumimoji="0" lang="en-US" altLang="zh-CN" sz="1000" baseline="-25000">
                <a:latin typeface="Times New Roman" panose="02020603050405020304" pitchFamily="18" charset="0"/>
                <a:cs typeface="Times New Roman" panose="02020603050405020304" pitchFamily="18" charset="0"/>
              </a:rPr>
              <a:t>part</a:t>
            </a:r>
            <a:r>
              <a:rPr kumimoji="0" lang="en-US" altLang="zh-CN" sz="1000">
                <a:latin typeface="Times New Roman" panose="02020603050405020304" pitchFamily="18" charset="0"/>
                <a:cs typeface="Times New Roman" panose="02020603050405020304" pitchFamily="18" charset="0"/>
              </a:rPr>
              <a:t>{2}: </a:t>
            </a:r>
            <a:r>
              <a:rPr kumimoji="0" lang="de-DE" altLang="zh-CN" sz="1000">
                <a:latin typeface="Times New Roman" panose="02020603050405020304" pitchFamily="18" charset="0"/>
                <a:cs typeface="Times New Roman" panose="02020603050405020304" pitchFamily="18" charset="0"/>
              </a:rPr>
              <a:t>J. Y. Ollitrault, A. M. Poskanzer and S. A. Voloshin, </a:t>
            </a:r>
            <a:r>
              <a:rPr kumimoji="0" lang="en-US" altLang="zh-CN" sz="1000">
                <a:latin typeface="Times New Roman" panose="02020603050405020304" pitchFamily="18" charset="0"/>
                <a:cs typeface="Times New Roman" panose="02020603050405020304" pitchFamily="18" charset="0"/>
              </a:rPr>
              <a:t>PRC80, 014904 (2009)</a:t>
            </a:r>
            <a:endParaRPr kumimoji="0" lang="en-US" altLang="zh-CN" sz="1000">
              <a:latin typeface="Times New Roman" panose="02020603050405020304" pitchFamily="18" charset="0"/>
              <a:cs typeface="Times New Roman" panose="02020603050405020304" pitchFamily="18" charset="0"/>
              <a:sym typeface="Arial" panose="020B0604020202020204" pitchFamily="34" charset="0"/>
            </a:endParaRPr>
          </a:p>
        </p:txBody>
      </p:sp>
      <p:sp>
        <p:nvSpPr>
          <p:cNvPr id="92166" name="Line 26">
            <a:extLst>
              <a:ext uri="{FF2B5EF4-FFF2-40B4-BE49-F238E27FC236}">
                <a16:creationId xmlns:a16="http://schemas.microsoft.com/office/drawing/2014/main" id="{33B08DFC-8DE1-0C43-859B-68E642FFC671}"/>
              </a:ext>
            </a:extLst>
          </p:cNvPr>
          <p:cNvSpPr>
            <a:spLocks noChangeShapeType="1"/>
          </p:cNvSpPr>
          <p:nvPr/>
        </p:nvSpPr>
        <p:spPr bwMode="auto">
          <a:xfrm flipV="1">
            <a:off x="395288" y="7620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92167" name="Picture 7" descr="C:\Users\sss\Desktop\STAR_v2_plot\tonu\glauber.png">
            <a:extLst>
              <a:ext uri="{FF2B5EF4-FFF2-40B4-BE49-F238E27FC236}">
                <a16:creationId xmlns:a16="http://schemas.microsoft.com/office/drawing/2014/main" id="{8F805C8D-BAFA-194D-BDD6-54D48ACEC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375" b="5965"/>
          <a:stretch>
            <a:fillRect/>
          </a:stretch>
        </p:blipFill>
        <p:spPr bwMode="auto">
          <a:xfrm>
            <a:off x="4419600" y="1295400"/>
            <a:ext cx="4741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TextBox 37">
            <a:extLst>
              <a:ext uri="{FF2B5EF4-FFF2-40B4-BE49-F238E27FC236}">
                <a16:creationId xmlns:a16="http://schemas.microsoft.com/office/drawing/2014/main" id="{0BB3746F-33FD-014F-B250-57A59615949C}"/>
              </a:ext>
            </a:extLst>
          </p:cNvPr>
          <p:cNvSpPr txBox="1">
            <a:spLocks noChangeArrowheads="1"/>
          </p:cNvSpPr>
          <p:nvPr/>
        </p:nvSpPr>
        <p:spPr bwMode="auto">
          <a:xfrm>
            <a:off x="228600" y="4965700"/>
            <a:ext cx="8305800" cy="1587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800"/>
              <a:t>Au+Au and Cu+Cu at 200 GeV</a:t>
            </a:r>
            <a:r>
              <a:rPr kumimoji="0" lang="zh-CN" altLang="en-US" sz="1800"/>
              <a:t> </a:t>
            </a:r>
            <a:r>
              <a:rPr kumimoji="0" lang="en-US" altLang="zh-CN" sz="1800"/>
              <a:t> </a:t>
            </a:r>
            <a:r>
              <a:rPr kumimoji="0" lang="en-US" altLang="zh-CN" sz="1600" b="1">
                <a:solidFill>
                  <a:srgbClr val="0000FF"/>
                </a:solidFill>
              </a:rPr>
              <a:t>Scaled by eccentricity</a:t>
            </a:r>
            <a:r>
              <a:rPr kumimoji="0" lang="en-US" altLang="zh-CN" sz="1600">
                <a:solidFill>
                  <a:srgbClr val="0000FF"/>
                </a:solidFill>
              </a:rPr>
              <a:t> remove the initial geometry</a:t>
            </a:r>
            <a:endParaRPr kumimoji="0" lang="en-US" altLang="zh-CN" sz="1800">
              <a:solidFill>
                <a:srgbClr val="0000FF"/>
              </a:solidFill>
            </a:endParaRPr>
          </a:p>
          <a:p>
            <a:pPr lvl="1" eaLnBrk="1" hangingPunct="1">
              <a:buFont typeface="Wingdings" pitchFamily="2" charset="2"/>
              <a:buChar char="Ø"/>
            </a:pPr>
            <a:r>
              <a:rPr kumimoji="0" lang="en-US" altLang="zh-CN" sz="1600"/>
              <a:t>NQ scaling for each centrality bin</a:t>
            </a:r>
            <a:endParaRPr kumimoji="0" lang="en-US" altLang="zh-CN" sz="1600" b="1">
              <a:solidFill>
                <a:srgbClr val="FF0000"/>
              </a:solidFill>
            </a:endParaRPr>
          </a:p>
          <a:p>
            <a:pPr eaLnBrk="1" hangingPunct="1">
              <a:buFont typeface="Wingdings" pitchFamily="2" charset="2"/>
              <a:buChar char="Ø"/>
            </a:pPr>
            <a:r>
              <a:rPr kumimoji="0" lang="en-US" altLang="zh-CN" sz="1800"/>
              <a:t>Collective flow: depends on the number of participants</a:t>
            </a:r>
            <a:endParaRPr kumimoji="0" lang="en-US" altLang="zh-CN" sz="1800" i="1"/>
          </a:p>
          <a:p>
            <a:pPr lvl="1" eaLnBrk="1" hangingPunct="1">
              <a:buFont typeface="Wingdings" pitchFamily="2" charset="2"/>
              <a:buChar char="Ø"/>
            </a:pPr>
            <a:r>
              <a:rPr lang="en-US" altLang="zh-CN" sz="1600">
                <a:cs typeface="Arial" panose="020B0604020202020204" pitchFamily="34" charset="0"/>
              </a:rPr>
              <a:t>Larger v</a:t>
            </a:r>
            <a:r>
              <a:rPr lang="en-US" altLang="zh-CN" sz="1600" baseline="-25000">
                <a:cs typeface="Arial" panose="020B0604020202020204" pitchFamily="34" charset="0"/>
              </a:rPr>
              <a:t>2</a:t>
            </a:r>
            <a:r>
              <a:rPr lang="en-US" altLang="zh-CN" sz="1600">
                <a:cs typeface="Arial" panose="020B0604020202020204" pitchFamily="34" charset="0"/>
              </a:rPr>
              <a:t>/</a:t>
            </a:r>
            <a:r>
              <a:rPr lang="en-US" altLang="zh-CN" sz="1600">
                <a:sym typeface="Symbol" pitchFamily="2" charset="2"/>
              </a:rPr>
              <a:t></a:t>
            </a:r>
            <a:r>
              <a:rPr lang="en-US" altLang="zh-CN" sz="1600" baseline="-25000">
                <a:cs typeface="Arial" panose="020B0604020202020204" pitchFamily="34" charset="0"/>
                <a:sym typeface="Symbol" pitchFamily="2" charset="2"/>
              </a:rPr>
              <a:t>part </a:t>
            </a:r>
            <a:r>
              <a:rPr lang="en-US" altLang="zh-CN" sz="1600">
                <a:cs typeface="Arial" panose="020B0604020202020204" pitchFamily="34" charset="0"/>
                <a:sym typeface="Symbol" pitchFamily="2" charset="2"/>
              </a:rPr>
              <a:t>indicates stronger collective flow in more central collisions.</a:t>
            </a:r>
            <a:r>
              <a:rPr kumimoji="0" lang="en-US" altLang="zh-CN" sz="1600"/>
              <a:t> </a:t>
            </a:r>
          </a:p>
          <a:p>
            <a:pPr eaLnBrk="1" hangingPunct="1">
              <a:buFontTx/>
              <a:buNone/>
            </a:pPr>
            <a:r>
              <a:rPr kumimoji="0" lang="en-US" altLang="zh-CN" sz="1600"/>
              <a:t>           </a:t>
            </a:r>
            <a:endParaRPr kumimoji="0" lang="en-US" altLang="zh-CN" sz="1600" b="1">
              <a:solidFill>
                <a:srgbClr val="FF0000"/>
              </a:solidFill>
            </a:endParaRPr>
          </a:p>
        </p:txBody>
      </p:sp>
      <p:sp>
        <p:nvSpPr>
          <p:cNvPr id="92169" name="Rectangle 3">
            <a:extLst>
              <a:ext uri="{FF2B5EF4-FFF2-40B4-BE49-F238E27FC236}">
                <a16:creationId xmlns:a16="http://schemas.microsoft.com/office/drawing/2014/main" id="{930C65AB-B0F9-5B4E-B435-41144C1FBA58}"/>
              </a:ext>
            </a:extLst>
          </p:cNvPr>
          <p:cNvSpPr>
            <a:spLocks noChangeArrowheads="1"/>
          </p:cNvSpPr>
          <p:nvPr/>
        </p:nvSpPr>
        <p:spPr bwMode="auto">
          <a:xfrm>
            <a:off x="1752600" y="14478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a:t>Minimum</a:t>
            </a:r>
            <a:r>
              <a:rPr kumimoji="0" lang="zh-CN" altLang="en-US" sz="1200"/>
              <a:t> </a:t>
            </a:r>
            <a:r>
              <a:rPr kumimoji="0" lang="en-US" altLang="zh-CN" sz="1200"/>
              <a:t> bias events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6" descr="integral_v2_energy.eps">
            <a:extLst>
              <a:ext uri="{FF2B5EF4-FFF2-40B4-BE49-F238E27FC236}">
                <a16:creationId xmlns:a16="http://schemas.microsoft.com/office/drawing/2014/main" id="{EA8A67A0-4FBC-FD4E-9127-4B9E51784E07}"/>
              </a:ext>
            </a:extLst>
          </p:cNvPr>
          <p:cNvPicPr>
            <a:picLocks noChangeAspect="1"/>
          </p:cNvPicPr>
          <p:nvPr/>
        </p:nvPicPr>
        <p:blipFill>
          <a:blip r:embed="rId3">
            <a:extLst>
              <a:ext uri="{28A0092B-C50C-407E-A947-70E740481C1C}">
                <a14:useLocalDpi xmlns:a14="http://schemas.microsoft.com/office/drawing/2010/main" val="0"/>
              </a:ext>
            </a:extLst>
          </a:blip>
          <a:srcRect t="7816"/>
          <a:stretch>
            <a:fillRect/>
          </a:stretch>
        </p:blipFill>
        <p:spPr bwMode="auto">
          <a:xfrm>
            <a:off x="152400" y="1066800"/>
            <a:ext cx="5334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9">
            <a:extLst>
              <a:ext uri="{FF2B5EF4-FFF2-40B4-BE49-F238E27FC236}">
                <a16:creationId xmlns:a16="http://schemas.microsoft.com/office/drawing/2014/main" id="{291E2E9D-E75A-6E42-89E8-1B762F104587}"/>
              </a:ext>
            </a:extLst>
          </p:cNvPr>
          <p:cNvSpPr>
            <a:spLocks noGrp="1" noChangeArrowheads="1"/>
          </p:cNvSpPr>
          <p:nvPr>
            <p:ph type="title" idx="4294967295"/>
          </p:nvPr>
        </p:nvSpPr>
        <p:spPr>
          <a:xfrm>
            <a:off x="533400" y="152400"/>
            <a:ext cx="7772400" cy="411163"/>
          </a:xfrm>
        </p:spPr>
        <p:txBody>
          <a:bodyPr/>
          <a:lstStyle/>
          <a:p>
            <a:pPr eaLnBrk="1" hangingPunct="1"/>
            <a:r>
              <a:rPr kumimoji="0" lang="en-US" altLang="zh-CN" sz="2800" b="1">
                <a:solidFill>
                  <a:srgbClr val="0000FF"/>
                </a:solidFill>
                <a:latin typeface="Times New Roman" panose="02020603050405020304" pitchFamily="18" charset="0"/>
              </a:rPr>
              <a:t>Energy Dependence</a:t>
            </a:r>
          </a:p>
        </p:txBody>
      </p:sp>
      <p:sp>
        <p:nvSpPr>
          <p:cNvPr id="21508" name="Rectangle 4">
            <a:extLst>
              <a:ext uri="{FF2B5EF4-FFF2-40B4-BE49-F238E27FC236}">
                <a16:creationId xmlns:a16="http://schemas.microsoft.com/office/drawing/2014/main" id="{EDDC4106-32B8-7742-81CA-E930F78640DE}"/>
              </a:ext>
            </a:extLst>
          </p:cNvPr>
          <p:cNvSpPr txBox="1">
            <a:spLocks noChangeArrowheads="1"/>
          </p:cNvSpPr>
          <p:nvPr/>
        </p:nvSpPr>
        <p:spPr bwMode="auto">
          <a:xfrm>
            <a:off x="5410200" y="1143000"/>
            <a:ext cx="2819400" cy="4267200"/>
          </a:xfrm>
          <a:prstGeom prst="rect">
            <a:avLst/>
          </a:prstGeom>
          <a:noFill/>
          <a:ln w="25400">
            <a:solidFill>
              <a:schemeClr val="tx1"/>
            </a:solidFill>
            <a:miter lim="800000"/>
            <a:headEnd/>
            <a:tailEnd/>
          </a:ln>
        </p:spPr>
        <p:txBody>
          <a:bodyPr rIns="35717"/>
          <a:lstStyle/>
          <a:p>
            <a:pPr marL="342900" indent="-342900">
              <a:spcBef>
                <a:spcPct val="20000"/>
              </a:spcBef>
              <a:buFont typeface="Wingdings" charset="2"/>
              <a:buChar char="Ø"/>
              <a:defRPr/>
            </a:pPr>
            <a:r>
              <a:rPr lang="en-US" altLang="zh-CN" sz="1800" dirty="0">
                <a:latin typeface="Arial" charset="0"/>
                <a:ea typeface="宋体" charset="0"/>
              </a:rPr>
              <a:t>STAR, ALICE:</a:t>
            </a:r>
          </a:p>
          <a:p>
            <a:pPr>
              <a:spcBef>
                <a:spcPct val="20000"/>
              </a:spcBef>
              <a:defRPr/>
            </a:pPr>
            <a:r>
              <a:rPr lang="en-US" altLang="zh-CN" sz="1800" dirty="0">
                <a:latin typeface="Arial" charset="0"/>
                <a:ea typeface="宋体" charset="0"/>
              </a:rPr>
              <a:t>v</a:t>
            </a:r>
            <a:r>
              <a:rPr lang="en-US" altLang="zh-CN" sz="1800" baseline="-25000" dirty="0">
                <a:latin typeface="Arial" charset="0"/>
                <a:ea typeface="宋体" charset="0"/>
              </a:rPr>
              <a:t>2</a:t>
            </a:r>
            <a:r>
              <a:rPr lang="en-US" altLang="zh-CN" sz="1800" dirty="0">
                <a:latin typeface="Arial" charset="0"/>
                <a:ea typeface="宋体" charset="0"/>
              </a:rPr>
              <a:t>{4} results</a:t>
            </a:r>
          </a:p>
          <a:p>
            <a:pPr>
              <a:spcBef>
                <a:spcPct val="20000"/>
              </a:spcBef>
              <a:defRPr/>
            </a:pPr>
            <a:r>
              <a:rPr lang="en-US" altLang="zh-CN" sz="1600" dirty="0">
                <a:latin typeface="Arial" charset="0"/>
                <a:ea typeface="宋体" charset="0"/>
              </a:rPr>
              <a:t>Centrality: 20-30%</a:t>
            </a:r>
          </a:p>
          <a:p>
            <a:pPr>
              <a:spcBef>
                <a:spcPct val="20000"/>
              </a:spcBef>
              <a:buFontTx/>
              <a:buChar char="•"/>
              <a:defRPr/>
            </a:pPr>
            <a:endParaRPr lang="en-US" altLang="zh-CN" sz="1600" dirty="0">
              <a:latin typeface="Arial" charset="0"/>
              <a:ea typeface="宋体" charset="0"/>
            </a:endParaRPr>
          </a:p>
          <a:p>
            <a:pPr marL="342900" indent="-342900">
              <a:spcBef>
                <a:spcPct val="20000"/>
              </a:spcBef>
              <a:buFont typeface="Wingdings" charset="2"/>
              <a:buChar char="Ø"/>
              <a:defRPr/>
            </a:pPr>
            <a:r>
              <a:rPr lang="en-US" altLang="zh-CN" sz="1800" dirty="0">
                <a:latin typeface="Arial" charset="0"/>
                <a:ea typeface="宋体" charset="0"/>
              </a:rPr>
              <a:t>An increasing </a:t>
            </a:r>
          </a:p>
          <a:p>
            <a:pPr>
              <a:spcBef>
                <a:spcPct val="20000"/>
              </a:spcBef>
              <a:defRPr/>
            </a:pPr>
            <a:r>
              <a:rPr lang="en-US" altLang="zh-CN" sz="1800" dirty="0">
                <a:latin typeface="Arial" charset="0"/>
                <a:ea typeface="宋体" charset="0"/>
              </a:rPr>
              <a:t>trend is observed for </a:t>
            </a:r>
          </a:p>
          <a:p>
            <a:pPr>
              <a:spcBef>
                <a:spcPct val="20000"/>
              </a:spcBef>
              <a:defRPr/>
            </a:pPr>
            <a:r>
              <a:rPr lang="en-US" altLang="zh-CN" sz="1800" dirty="0">
                <a:latin typeface="Arial" charset="0"/>
                <a:ea typeface="宋体" charset="0"/>
              </a:rPr>
              <a:t>p</a:t>
            </a:r>
            <a:r>
              <a:rPr lang="en-US" altLang="zh-CN" sz="1800" baseline="-25000" dirty="0">
                <a:latin typeface="Arial" charset="0"/>
                <a:ea typeface="宋体" charset="0"/>
              </a:rPr>
              <a:t>T</a:t>
            </a:r>
            <a:r>
              <a:rPr lang="en-US" altLang="zh-CN" sz="1800" dirty="0">
                <a:latin typeface="Arial" charset="0"/>
                <a:ea typeface="宋体" charset="0"/>
              </a:rPr>
              <a:t> integrated v</a:t>
            </a:r>
            <a:r>
              <a:rPr lang="en-US" altLang="zh-CN" sz="1800" baseline="-25000" dirty="0">
                <a:latin typeface="Arial" charset="0"/>
                <a:ea typeface="宋体" charset="0"/>
              </a:rPr>
              <a:t>2</a:t>
            </a:r>
            <a:r>
              <a:rPr lang="en-US" altLang="zh-CN" sz="1800" dirty="0">
                <a:latin typeface="Arial" charset="0"/>
                <a:ea typeface="宋体" charset="0"/>
              </a:rPr>
              <a:t> from </a:t>
            </a:r>
          </a:p>
          <a:p>
            <a:pPr>
              <a:spcBef>
                <a:spcPct val="20000"/>
              </a:spcBef>
              <a:defRPr/>
            </a:pPr>
            <a:r>
              <a:rPr lang="en-US" altLang="zh-CN" sz="1800" dirty="0">
                <a:latin typeface="Arial" charset="0"/>
                <a:ea typeface="宋体" charset="0"/>
              </a:rPr>
              <a:t>AGS to LHC</a:t>
            </a:r>
          </a:p>
          <a:p>
            <a:pPr marL="342900" indent="-342900">
              <a:spcBef>
                <a:spcPct val="20000"/>
              </a:spcBef>
              <a:buFontTx/>
              <a:buChar char="•"/>
              <a:defRPr/>
            </a:pPr>
            <a:endParaRPr lang="en-US" altLang="zh-CN" dirty="0">
              <a:latin typeface="Arial" charset="0"/>
              <a:ea typeface="宋体" charset="0"/>
            </a:endParaRPr>
          </a:p>
          <a:p>
            <a:pPr marL="342900" indent="-342900">
              <a:spcBef>
                <a:spcPct val="20000"/>
              </a:spcBef>
              <a:buFontTx/>
              <a:buChar char="•"/>
              <a:defRPr/>
            </a:pPr>
            <a:endParaRPr lang="en-US" altLang="zh-CN" dirty="0">
              <a:latin typeface="Arial" charset="0"/>
              <a:ea typeface="宋体" charset="0"/>
            </a:endParaRPr>
          </a:p>
        </p:txBody>
      </p:sp>
      <p:sp>
        <p:nvSpPr>
          <p:cNvPr id="94212" name="Rectangle 8">
            <a:extLst>
              <a:ext uri="{FF2B5EF4-FFF2-40B4-BE49-F238E27FC236}">
                <a16:creationId xmlns:a16="http://schemas.microsoft.com/office/drawing/2014/main" id="{78B0AFB0-3C15-5047-9327-5EE89BC1E9D5}"/>
              </a:ext>
            </a:extLst>
          </p:cNvPr>
          <p:cNvSpPr>
            <a:spLocks noChangeArrowheads="1"/>
          </p:cNvSpPr>
          <p:nvPr/>
        </p:nvSpPr>
        <p:spPr bwMode="auto">
          <a:xfrm>
            <a:off x="4572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900"/>
              <a:t>ALICE: Phys. Rev. Lett. 105, 252302 (2010);    PHENIX: Phys. Rev.Lett. 98, 162301 (2007). </a:t>
            </a:r>
          </a:p>
          <a:p>
            <a:pPr eaLnBrk="1" hangingPunct="1"/>
            <a:r>
              <a:rPr kumimoji="0" lang="en-US" altLang="zh-CN" sz="900"/>
              <a:t>PHOBOS: Phys. Rev.Lett. 98, 242302 (2007).   CERES: Nucl. Phys. A 698, 253c (2002).</a:t>
            </a:r>
          </a:p>
          <a:p>
            <a:pPr eaLnBrk="1" hangingPunct="1"/>
            <a:r>
              <a:rPr kumimoji="0" lang="en-US" altLang="zh-CN" sz="900"/>
              <a:t>E877: Nucl. Phys. A 638, 3c(1998).    E895: Phys. Rev. Lett. 83, 1295 (1999). </a:t>
            </a:r>
          </a:p>
          <a:p>
            <a:pPr eaLnBrk="1" hangingPunct="1"/>
            <a:r>
              <a:rPr kumimoji="0" lang="en-US" altLang="zh-CN" sz="900"/>
              <a:t>STAR 130 and 200 GeV: Phys. Rev. C 66,873 034904 (2002); Phys. Rev. C 72,790 014904 (2005); QM2012,Nucl. Phys. A904-905(2013)895C=909C </a:t>
            </a:r>
          </a:p>
          <a:p>
            <a:pPr eaLnBrk="1" hangingPunct="1"/>
            <a:endParaRPr kumimoji="0" lang="en-US" altLang="zh-CN" sz="900"/>
          </a:p>
          <a:p>
            <a:pPr eaLnBrk="1" hangingPunct="1"/>
            <a:endParaRPr kumimoji="0" lang="zh-CN" altLang="en-US" sz="900"/>
          </a:p>
        </p:txBody>
      </p:sp>
      <p:sp>
        <p:nvSpPr>
          <p:cNvPr id="94213" name="TextBox 5">
            <a:extLst>
              <a:ext uri="{FF2B5EF4-FFF2-40B4-BE49-F238E27FC236}">
                <a16:creationId xmlns:a16="http://schemas.microsoft.com/office/drawing/2014/main" id="{9916EE4C-91C2-0844-9015-B42FACD88B45}"/>
              </a:ext>
            </a:extLst>
          </p:cNvPr>
          <p:cNvSpPr txBox="1">
            <a:spLocks noChangeArrowheads="1"/>
          </p:cNvSpPr>
          <p:nvPr/>
        </p:nvSpPr>
        <p:spPr bwMode="auto">
          <a:xfrm>
            <a:off x="1524000" y="1524000"/>
            <a:ext cx="1395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b="1">
                <a:solidFill>
                  <a:schemeClr val="accent2"/>
                </a:solidFill>
              </a:rPr>
              <a:t>STAR Preliminary</a:t>
            </a:r>
          </a:p>
        </p:txBody>
      </p:sp>
      <p:sp>
        <p:nvSpPr>
          <p:cNvPr id="94214" name="Line 11">
            <a:extLst>
              <a:ext uri="{FF2B5EF4-FFF2-40B4-BE49-F238E27FC236}">
                <a16:creationId xmlns:a16="http://schemas.microsoft.com/office/drawing/2014/main" id="{DBAA00B5-83CD-1B42-9D33-3194BAAED240}"/>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4215" name="Slide Number Placeholder 19">
            <a:extLst>
              <a:ext uri="{FF2B5EF4-FFF2-40B4-BE49-F238E27FC236}">
                <a16:creationId xmlns:a16="http://schemas.microsoft.com/office/drawing/2014/main" id="{6EF9CD31-F58C-C340-99DA-AF2A34D6BC02}"/>
              </a:ext>
            </a:extLst>
          </p:cNvPr>
          <p:cNvSpPr txBox="1">
            <a:spLocks/>
          </p:cNvSpPr>
          <p:nvPr/>
        </p:nvSpPr>
        <p:spPr bwMode="auto">
          <a:xfrm>
            <a:off x="1828800" y="64008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None/>
            </a:pPr>
            <a:endParaRPr kumimoji="0" lang="en-US" altLang="zh-CN" sz="1800" dirty="0"/>
          </a:p>
        </p:txBody>
      </p:sp>
      <p:sp>
        <p:nvSpPr>
          <p:cNvPr id="94216" name="Line 26">
            <a:extLst>
              <a:ext uri="{FF2B5EF4-FFF2-40B4-BE49-F238E27FC236}">
                <a16:creationId xmlns:a16="http://schemas.microsoft.com/office/drawing/2014/main" id="{9DCF0495-9BD8-2843-A337-5F941C1E0702}"/>
              </a:ext>
            </a:extLst>
          </p:cNvPr>
          <p:cNvSpPr>
            <a:spLocks noChangeShapeType="1"/>
          </p:cNvSpPr>
          <p:nvPr/>
        </p:nvSpPr>
        <p:spPr bwMode="auto">
          <a:xfrm flipV="1">
            <a:off x="914400" y="8382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7" name="Rectangle 2" descr="Zig zag">
            <a:extLst>
              <a:ext uri="{FF2B5EF4-FFF2-40B4-BE49-F238E27FC236}">
                <a16:creationId xmlns:a16="http://schemas.microsoft.com/office/drawing/2014/main" id="{C1F2D3F8-43B0-AD48-A6C8-981EDDB9D4FE}"/>
              </a:ext>
            </a:extLst>
          </p:cNvPr>
          <p:cNvSpPr>
            <a:spLocks noChangeArrowheads="1"/>
          </p:cNvSpPr>
          <p:nvPr/>
        </p:nvSpPr>
        <p:spPr bwMode="auto">
          <a:xfrm>
            <a:off x="304800" y="4648200"/>
            <a:ext cx="8382000" cy="1828800"/>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52227" name="Text Box 3">
            <a:extLst>
              <a:ext uri="{FF2B5EF4-FFF2-40B4-BE49-F238E27FC236}">
                <a16:creationId xmlns:a16="http://schemas.microsoft.com/office/drawing/2014/main" id="{58C72FE8-DC60-A54E-95DC-79D8D43E243A}"/>
              </a:ext>
            </a:extLst>
          </p:cNvPr>
          <p:cNvSpPr txBox="1">
            <a:spLocks noChangeArrowheads="1"/>
          </p:cNvSpPr>
          <p:nvPr/>
        </p:nvSpPr>
        <p:spPr bwMode="auto">
          <a:xfrm>
            <a:off x="1447800" y="152400"/>
            <a:ext cx="6205538" cy="641350"/>
          </a:xfrm>
          <a:prstGeom prst="rect">
            <a:avLst/>
          </a:prstGeom>
          <a:noFill/>
          <a:ln>
            <a:noFill/>
          </a:ln>
          <a:effectLst/>
        </p:spPr>
        <p:txBody>
          <a:bodyPr wrap="none">
            <a:spAutoFit/>
          </a:bodyPr>
          <a:lstStyle/>
          <a:p>
            <a:pPr eaLnBrk="1" hangingPunct="1">
              <a:spcBef>
                <a:spcPct val="20000"/>
              </a:spcBef>
              <a:buFontTx/>
              <a:buChar char="•"/>
              <a:defRPr/>
            </a:pPr>
            <a:r>
              <a:rPr lang="en-US" altLang="zh-CN" sz="3600" b="1" dirty="0"/>
              <a:t>Nuclear Modification Factor</a:t>
            </a:r>
            <a:endParaRPr lang="en-US" altLang="zh-CN" sz="3600" b="1" dirty="0">
              <a:effectLst>
                <a:outerShdw blurRad="38100" dist="38100" dir="2700000" algn="tl">
                  <a:srgbClr val="DDDDDD"/>
                </a:outerShdw>
              </a:effectLst>
            </a:endParaRPr>
          </a:p>
        </p:txBody>
      </p:sp>
      <p:graphicFrame>
        <p:nvGraphicFramePr>
          <p:cNvPr id="96259" name="Object 4">
            <a:extLst>
              <a:ext uri="{FF2B5EF4-FFF2-40B4-BE49-F238E27FC236}">
                <a16:creationId xmlns:a16="http://schemas.microsoft.com/office/drawing/2014/main" id="{C97CB3A9-AB21-E549-97BA-37E151C63FF6}"/>
              </a:ext>
            </a:extLst>
          </p:cNvPr>
          <p:cNvGraphicFramePr>
            <a:graphicFrameLocks noGrp="1" noChangeAspect="1"/>
          </p:cNvGraphicFramePr>
          <p:nvPr>
            <p:ph sz="half" idx="1"/>
          </p:nvPr>
        </p:nvGraphicFramePr>
        <p:xfrm>
          <a:off x="434975" y="4800600"/>
          <a:ext cx="4060825" cy="768350"/>
        </p:xfrm>
        <a:graphic>
          <a:graphicData uri="http://schemas.openxmlformats.org/presentationml/2006/ole">
            <mc:AlternateContent xmlns:mc="http://schemas.openxmlformats.org/markup-compatibility/2006">
              <mc:Choice xmlns:v="urn:schemas-microsoft-com:vml" Requires="v">
                <p:oleObj spid="_x0000_s275465" name="Formel" r:id="rId3" imgW="2552700" imgH="482600" progId="Equation.3">
                  <p:embed/>
                </p:oleObj>
              </mc:Choice>
              <mc:Fallback>
                <p:oleObj name="Formel" r:id="rId3" imgW="2552700" imgH="482600" progId="Equation.3">
                  <p:embed/>
                  <p:pic>
                    <p:nvPicPr>
                      <p:cNvPr id="96259" name="Object 4">
                        <a:extLst>
                          <a:ext uri="{FF2B5EF4-FFF2-40B4-BE49-F238E27FC236}">
                            <a16:creationId xmlns:a16="http://schemas.microsoft.com/office/drawing/2014/main" id="{C97CB3A9-AB21-E549-97BA-37E151C63FF6}"/>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4800600"/>
                        <a:ext cx="4060825" cy="768350"/>
                      </a:xfrm>
                      <a:prstGeom prst="rect">
                        <a:avLst/>
                      </a:prstGeom>
                      <a:solidFill>
                        <a:schemeClr val="bg1"/>
                      </a:solidFill>
                      <a:ln w="9525">
                        <a:solidFill>
                          <a:srgbClr val="99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9" name="Text Box 5">
            <a:extLst>
              <a:ext uri="{FF2B5EF4-FFF2-40B4-BE49-F238E27FC236}">
                <a16:creationId xmlns:a16="http://schemas.microsoft.com/office/drawing/2014/main" id="{439549B5-CAB6-D243-96E0-5EE779EA457A}"/>
              </a:ext>
            </a:extLst>
          </p:cNvPr>
          <p:cNvSpPr txBox="1">
            <a:spLocks noChangeArrowheads="1"/>
          </p:cNvSpPr>
          <p:nvPr/>
        </p:nvSpPr>
        <p:spPr bwMode="auto">
          <a:xfrm>
            <a:off x="5029200" y="4859338"/>
            <a:ext cx="3581400" cy="1698625"/>
          </a:xfrm>
          <a:prstGeom prst="rect">
            <a:avLst/>
          </a:prstGeom>
          <a:noFill/>
          <a:ln>
            <a:noFill/>
          </a:ln>
          <a:effectLst/>
        </p:spPr>
        <p:txBody>
          <a:bodyPr>
            <a:spAutoFit/>
          </a:bodyPr>
          <a:lstStyle>
            <a:lvl1pPr marL="457200" indent="-457200">
              <a:defRPr>
                <a:solidFill>
                  <a:schemeClr val="tx1"/>
                </a:solidFill>
                <a:latin typeface="Arial" charset="0"/>
                <a:ea typeface="SimSun" charset="0"/>
                <a:cs typeface="SimSun" charset="0"/>
              </a:defRPr>
            </a:lvl1pPr>
            <a:lvl2pPr marL="914400" indent="-457200">
              <a:defRPr>
                <a:solidFill>
                  <a:schemeClr val="tx1"/>
                </a:solidFill>
                <a:latin typeface="Arial" charset="0"/>
                <a:ea typeface="SimSun" charset="0"/>
                <a:cs typeface="SimSun" charset="0"/>
              </a:defRPr>
            </a:lvl2pPr>
            <a:lvl3pPr marL="1371600" indent="-457200">
              <a:defRPr>
                <a:solidFill>
                  <a:schemeClr val="tx1"/>
                </a:solidFill>
                <a:latin typeface="Arial" charset="0"/>
                <a:ea typeface="SimSun" charset="0"/>
                <a:cs typeface="SimSun" charset="0"/>
              </a:defRPr>
            </a:lvl3pPr>
            <a:lvl4pPr marL="1828800" indent="-457200">
              <a:defRPr>
                <a:solidFill>
                  <a:schemeClr val="tx1"/>
                </a:solidFill>
                <a:latin typeface="Arial" charset="0"/>
                <a:ea typeface="SimSun" charset="0"/>
                <a:cs typeface="SimSun" charset="0"/>
              </a:defRPr>
            </a:lvl4pPr>
            <a:lvl5pPr marL="2286000" indent="-457200">
              <a:defRPr>
                <a:solidFill>
                  <a:schemeClr val="tx1"/>
                </a:solidFill>
                <a:latin typeface="Arial" charset="0"/>
                <a:ea typeface="SimSun" charset="0"/>
                <a:cs typeface="SimSun" charset="0"/>
              </a:defRPr>
            </a:lvl5pPr>
            <a:lvl6pPr marL="2743200" indent="-457200" fontAlgn="base">
              <a:spcBef>
                <a:spcPct val="0"/>
              </a:spcBef>
              <a:spcAft>
                <a:spcPct val="0"/>
              </a:spcAft>
              <a:defRPr>
                <a:solidFill>
                  <a:schemeClr val="tx1"/>
                </a:solidFill>
                <a:latin typeface="Arial" charset="0"/>
                <a:ea typeface="SimSun" charset="0"/>
                <a:cs typeface="SimSun" charset="0"/>
              </a:defRPr>
            </a:lvl6pPr>
            <a:lvl7pPr marL="3200400" indent="-457200" fontAlgn="base">
              <a:spcBef>
                <a:spcPct val="0"/>
              </a:spcBef>
              <a:spcAft>
                <a:spcPct val="0"/>
              </a:spcAft>
              <a:defRPr>
                <a:solidFill>
                  <a:schemeClr val="tx1"/>
                </a:solidFill>
                <a:latin typeface="Arial" charset="0"/>
                <a:ea typeface="SimSun" charset="0"/>
                <a:cs typeface="SimSun" charset="0"/>
              </a:defRPr>
            </a:lvl7pPr>
            <a:lvl8pPr marL="3657600" indent="-457200" fontAlgn="base">
              <a:spcBef>
                <a:spcPct val="0"/>
              </a:spcBef>
              <a:spcAft>
                <a:spcPct val="0"/>
              </a:spcAft>
              <a:defRPr>
                <a:solidFill>
                  <a:schemeClr val="tx1"/>
                </a:solidFill>
                <a:latin typeface="Arial" charset="0"/>
                <a:ea typeface="SimSun" charset="0"/>
                <a:cs typeface="SimSun" charset="0"/>
              </a:defRPr>
            </a:lvl8pPr>
            <a:lvl9pPr marL="4114800" indent="-457200" fontAlgn="base">
              <a:spcBef>
                <a:spcPct val="0"/>
              </a:spcBef>
              <a:spcAft>
                <a:spcPct val="0"/>
              </a:spcAft>
              <a:defRPr>
                <a:solidFill>
                  <a:schemeClr val="tx1"/>
                </a:solidFill>
                <a:latin typeface="Arial" charset="0"/>
                <a:ea typeface="SimSun" charset="0"/>
                <a:cs typeface="SimSun" charset="0"/>
              </a:defRPr>
            </a:lvl9pPr>
          </a:lstStyle>
          <a:p>
            <a:pPr marL="0" indent="0" eaLnBrk="1" hangingPunct="1">
              <a:spcBef>
                <a:spcPct val="20000"/>
              </a:spcBef>
              <a:buFontTx/>
              <a:buChar char="•"/>
              <a:defRPr/>
            </a:pPr>
            <a:r>
              <a:rPr lang="en-US" altLang="zh-CN" sz="1800" dirty="0"/>
              <a:t>1) Baryon vs. meson effect!</a:t>
            </a:r>
          </a:p>
          <a:p>
            <a:pPr eaLnBrk="1" hangingPunct="1">
              <a:spcBef>
                <a:spcPct val="20000"/>
              </a:spcBef>
              <a:buFont typeface="Times" charset="0"/>
              <a:buNone/>
              <a:defRPr/>
            </a:pPr>
            <a:endParaRPr lang="en-US" altLang="zh-CN" sz="1800" dirty="0"/>
          </a:p>
          <a:p>
            <a:pPr eaLnBrk="1" hangingPunct="1">
              <a:spcBef>
                <a:spcPct val="20000"/>
              </a:spcBef>
              <a:buFont typeface="Times" charset="0"/>
              <a:buNone/>
              <a:defRPr/>
            </a:pPr>
            <a:r>
              <a:rPr lang="en-US" altLang="zh-CN" sz="1800" dirty="0"/>
              <a:t>2) Hadronization via coalescence</a:t>
            </a:r>
          </a:p>
          <a:p>
            <a:pPr eaLnBrk="1" hangingPunct="1">
              <a:spcBef>
                <a:spcPct val="20000"/>
              </a:spcBef>
              <a:buFont typeface="Times" charset="0"/>
              <a:buNone/>
              <a:defRPr/>
            </a:pPr>
            <a:endParaRPr lang="en-US" altLang="zh-CN" sz="1800" dirty="0"/>
          </a:p>
          <a:p>
            <a:pPr eaLnBrk="1" hangingPunct="1">
              <a:spcBef>
                <a:spcPct val="20000"/>
              </a:spcBef>
              <a:buFont typeface="Times" charset="0"/>
              <a:buNone/>
              <a:defRPr/>
            </a:pPr>
            <a:r>
              <a:rPr lang="en-US" altLang="zh-CN" sz="1800" dirty="0"/>
              <a:t>3) Parton thermalization (model)</a:t>
            </a:r>
            <a:endParaRPr lang="en-US" altLang="zh-CN" sz="1800" i="1" dirty="0">
              <a:solidFill>
                <a:srgbClr val="000000"/>
              </a:solidFill>
            </a:endParaRPr>
          </a:p>
        </p:txBody>
      </p:sp>
      <p:pic>
        <p:nvPicPr>
          <p:cNvPr id="96261" name="Picture 6">
            <a:extLst>
              <a:ext uri="{FF2B5EF4-FFF2-40B4-BE49-F238E27FC236}">
                <a16:creationId xmlns:a16="http://schemas.microsoft.com/office/drawing/2014/main" id="{1EDC7489-B989-E245-84A0-19A854362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36" r="2393" b="10835"/>
          <a:stretch>
            <a:fillRect/>
          </a:stretch>
        </p:blipFill>
        <p:spPr bwMode="auto">
          <a:xfrm>
            <a:off x="1479550" y="1066800"/>
            <a:ext cx="64452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a:extLst>
              <a:ext uri="{FF2B5EF4-FFF2-40B4-BE49-F238E27FC236}">
                <a16:creationId xmlns:a16="http://schemas.microsoft.com/office/drawing/2014/main" id="{67752407-2312-4444-95E6-0E2DCB1D35D8}"/>
              </a:ext>
            </a:extLst>
          </p:cNvPr>
          <p:cNvSpPr txBox="1">
            <a:spLocks noChangeArrowheads="1"/>
          </p:cNvSpPr>
          <p:nvPr/>
        </p:nvSpPr>
        <p:spPr bwMode="auto">
          <a:xfrm>
            <a:off x="381000" y="5837238"/>
            <a:ext cx="3657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Times" pitchFamily="2" charset="0"/>
              <a:buNone/>
            </a:pPr>
            <a:endParaRPr kumimoji="0" lang="en-US" altLang="zh-CN" sz="1200"/>
          </a:p>
          <a:p>
            <a:pPr eaLnBrk="1" hangingPunct="1">
              <a:buFont typeface="Times" pitchFamily="2" charset="0"/>
              <a:buNone/>
            </a:pPr>
            <a:r>
              <a:rPr kumimoji="0" lang="en-US" altLang="zh-CN" sz="1200"/>
              <a:t> - (K</a:t>
            </a:r>
            <a:r>
              <a:rPr kumimoji="0" lang="en-US" altLang="zh-CN" sz="1200" baseline="30000"/>
              <a:t>0</a:t>
            </a:r>
            <a:r>
              <a:rPr kumimoji="0" lang="en-US" altLang="zh-CN" sz="1200"/>
              <a:t>, </a:t>
            </a:r>
            <a:r>
              <a:rPr kumimoji="0" lang="en-US" altLang="zh-CN" sz="1200">
                <a:sym typeface="Symbol" pitchFamily="2" charset="2"/>
              </a:rPr>
              <a:t>)</a:t>
            </a:r>
            <a:r>
              <a:rPr kumimoji="0" lang="en-US" altLang="zh-CN" sz="1200" i="1"/>
              <a:t>: PRL</a:t>
            </a:r>
            <a:r>
              <a:rPr kumimoji="0" lang="en-US" altLang="zh-CN" sz="1200" b="1" i="1" u="sng"/>
              <a:t>92</a:t>
            </a:r>
            <a:r>
              <a:rPr kumimoji="0" lang="en-US" altLang="zh-CN" sz="1200" i="1"/>
              <a:t>, 052303(04); NP</a:t>
            </a:r>
            <a:r>
              <a:rPr kumimoji="0" lang="en-US" altLang="zh-CN" sz="1200" b="1" i="1" u="sng"/>
              <a:t>A715</a:t>
            </a:r>
            <a:r>
              <a:rPr kumimoji="0" lang="en-US" altLang="zh-CN" sz="1200" i="1"/>
              <a:t>, 466c(03);</a:t>
            </a:r>
            <a:r>
              <a:rPr kumimoji="0" lang="en-US" altLang="zh-CN" sz="1200"/>
              <a:t> </a:t>
            </a:r>
          </a:p>
          <a:p>
            <a:pPr eaLnBrk="1" hangingPunct="1">
              <a:buFont typeface="Times" pitchFamily="2" charset="0"/>
              <a:buNone/>
            </a:pPr>
            <a:r>
              <a:rPr kumimoji="0" lang="en-US" altLang="zh-CN" sz="1200" i="1">
                <a:solidFill>
                  <a:srgbClr val="000000"/>
                </a:solidFill>
              </a:rPr>
              <a:t> - R. Fries et al, PR</a:t>
            </a:r>
            <a:r>
              <a:rPr kumimoji="0" lang="en-US" altLang="zh-CN" sz="1200" b="1" i="1">
                <a:solidFill>
                  <a:srgbClr val="000000"/>
                </a:solidFill>
              </a:rPr>
              <a:t>C68</a:t>
            </a:r>
            <a:r>
              <a:rPr kumimoji="0" lang="en-US" altLang="zh-CN" sz="1200" i="1">
                <a:solidFill>
                  <a:srgbClr val="000000"/>
                </a:solidFill>
              </a:rPr>
              <a:t>, 044902(03)</a:t>
            </a:r>
            <a:endParaRPr kumimoji="0" lang="en-US" altLang="zh-CN" sz="2800"/>
          </a:p>
        </p:txBody>
      </p:sp>
      <p:sp>
        <p:nvSpPr>
          <p:cNvPr id="96263" name="Line 26">
            <a:extLst>
              <a:ext uri="{FF2B5EF4-FFF2-40B4-BE49-F238E27FC236}">
                <a16:creationId xmlns:a16="http://schemas.microsoft.com/office/drawing/2014/main" id="{E290208B-D7FB-964F-A8BC-6AE3DC86C42B}"/>
              </a:ext>
            </a:extLst>
          </p:cNvPr>
          <p:cNvSpPr>
            <a:spLocks noChangeShapeType="1"/>
          </p:cNvSpPr>
          <p:nvPr/>
        </p:nvSpPr>
        <p:spPr bwMode="auto">
          <a:xfrm flipV="1">
            <a:off x="914400" y="8382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3847376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图片 6">
            <a:extLst>
              <a:ext uri="{FF2B5EF4-FFF2-40B4-BE49-F238E27FC236}">
                <a16:creationId xmlns:a16="http://schemas.microsoft.com/office/drawing/2014/main" id="{AF77F2D4-6750-2C46-95E5-25A1E0887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762000"/>
            <a:ext cx="35496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4">
            <a:extLst>
              <a:ext uri="{FF2B5EF4-FFF2-40B4-BE49-F238E27FC236}">
                <a16:creationId xmlns:a16="http://schemas.microsoft.com/office/drawing/2014/main" id="{24E4D7C6-B902-A649-992F-C25727D0AD2D}"/>
              </a:ext>
            </a:extLst>
          </p:cNvPr>
          <p:cNvSpPr>
            <a:spLocks noGrp="1" noChangeArrowheads="1"/>
          </p:cNvSpPr>
          <p:nvPr>
            <p:ph type="title"/>
          </p:nvPr>
        </p:nvSpPr>
        <p:spPr>
          <a:xfrm>
            <a:off x="106363" y="-28575"/>
            <a:ext cx="8931275" cy="714375"/>
          </a:xfrm>
        </p:spPr>
        <p:txBody>
          <a:bodyPr/>
          <a:lstStyle/>
          <a:p>
            <a:pPr defTabSz="261938" eaLnBrk="1" hangingPunct="1"/>
            <a:r>
              <a:rPr lang="en-US" altLang="zh-CN" b="1">
                <a:latin typeface="Times New Roman" panose="02020603050405020304" pitchFamily="18" charset="0"/>
                <a:cs typeface="Times New Roman" panose="02020603050405020304" pitchFamily="18" charset="0"/>
              </a:rPr>
              <a:t>QGP</a:t>
            </a:r>
            <a:r>
              <a:rPr lang="zh-CN" altLang="en-US" b="1">
                <a:latin typeface="宋体" panose="02010600030101010101" pitchFamily="2" charset="-122"/>
              </a:rPr>
              <a:t>性质：组分夸克标度性</a:t>
            </a:r>
          </a:p>
        </p:txBody>
      </p:sp>
      <p:sp>
        <p:nvSpPr>
          <p:cNvPr id="156675" name="文本框 1">
            <a:extLst>
              <a:ext uri="{FF2B5EF4-FFF2-40B4-BE49-F238E27FC236}">
                <a16:creationId xmlns:a16="http://schemas.microsoft.com/office/drawing/2014/main" id="{9C79B2C9-D0C8-2D47-8508-FB898A4D4389}"/>
              </a:ext>
            </a:extLst>
          </p:cNvPr>
          <p:cNvSpPr txBox="1">
            <a:spLocks noChangeArrowheads="1"/>
          </p:cNvSpPr>
          <p:nvPr/>
        </p:nvSpPr>
        <p:spPr bwMode="auto">
          <a:xfrm>
            <a:off x="1200150" y="1171575"/>
            <a:ext cx="1287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100">
                <a:cs typeface="Arial" panose="020B0604020202020204" pitchFamily="34" charset="0"/>
              </a:rPr>
              <a:t>Pb + Pb 5.02 TeV</a:t>
            </a:r>
            <a:endParaRPr kumimoji="1" lang="zh-CN" altLang="en-US" sz="1100">
              <a:cs typeface="Arial" panose="020B0604020202020204" pitchFamily="34" charset="0"/>
            </a:endParaRPr>
          </a:p>
        </p:txBody>
      </p:sp>
      <p:pic>
        <p:nvPicPr>
          <p:cNvPr id="156676" name="图片 15" descr="v2CompareWithData.eps">
            <a:extLst>
              <a:ext uri="{FF2B5EF4-FFF2-40B4-BE49-F238E27FC236}">
                <a16:creationId xmlns:a16="http://schemas.microsoft.com/office/drawing/2014/main" id="{A0E2A420-4A0A-A249-AABA-AB6D65F6D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831"/>
          <a:stretch>
            <a:fillRect/>
          </a:stretch>
        </p:blipFill>
        <p:spPr bwMode="auto">
          <a:xfrm>
            <a:off x="4514850" y="838200"/>
            <a:ext cx="3867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文本框 2">
            <a:extLst>
              <a:ext uri="{FF2B5EF4-FFF2-40B4-BE49-F238E27FC236}">
                <a16:creationId xmlns:a16="http://schemas.microsoft.com/office/drawing/2014/main" id="{D1D4CD01-FDB7-C842-91AB-AD3787B9772F}"/>
              </a:ext>
            </a:extLst>
          </p:cNvPr>
          <p:cNvSpPr txBox="1">
            <a:spLocks noChangeArrowheads="1"/>
          </p:cNvSpPr>
          <p:nvPr/>
        </p:nvSpPr>
        <p:spPr bwMode="auto">
          <a:xfrm>
            <a:off x="4191000" y="44958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1" lang="en-US" altLang="zh-CN" sz="2000" dirty="0"/>
              <a:t>RHIC</a:t>
            </a:r>
            <a:r>
              <a:rPr kumimoji="1" lang="zh-CN" altLang="en-US" sz="2000" dirty="0"/>
              <a:t>最高能量重离子碰撞，</a:t>
            </a:r>
            <a:r>
              <a:rPr kumimoji="1" lang="en-US" altLang="zh-CN" sz="2000" dirty="0"/>
              <a:t>LHC: 5.02 </a:t>
            </a:r>
            <a:r>
              <a:rPr kumimoji="1" lang="en-US" altLang="zh-CN" sz="2000" dirty="0" err="1"/>
              <a:t>TeV</a:t>
            </a:r>
            <a:endParaRPr kumimoji="1" lang="en-US" altLang="zh-CN" sz="2000" dirty="0"/>
          </a:p>
          <a:p>
            <a:pPr eaLnBrk="1" hangingPunct="1">
              <a:buFont typeface="Wingdings" pitchFamily="2" charset="2"/>
              <a:buChar char="Ø"/>
            </a:pPr>
            <a:r>
              <a:rPr kumimoji="1" lang="zh-CN" altLang="en-US" sz="2000" dirty="0"/>
              <a:t>组分夸克标度性：误差范围之内符合</a:t>
            </a:r>
            <a:r>
              <a:rPr kumimoji="1" lang="zh-CN" altLang="zh-CN" sz="2000" dirty="0"/>
              <a:t>；</a:t>
            </a:r>
            <a:r>
              <a:rPr kumimoji="1" lang="en-US" altLang="zh-CN" sz="2000" dirty="0"/>
              <a:t> </a:t>
            </a:r>
            <a:r>
              <a:rPr kumimoji="1" lang="zh-CN" altLang="en-US" sz="2000" dirty="0"/>
              <a:t>粲夸克集体运动</a:t>
            </a:r>
          </a:p>
        </p:txBody>
      </p:sp>
      <p:sp>
        <p:nvSpPr>
          <p:cNvPr id="156678" name="文本框 17">
            <a:extLst>
              <a:ext uri="{FF2B5EF4-FFF2-40B4-BE49-F238E27FC236}">
                <a16:creationId xmlns:a16="http://schemas.microsoft.com/office/drawing/2014/main" id="{551B60A0-D9AE-0D4F-85E5-79D1F7CCFE25}"/>
              </a:ext>
            </a:extLst>
          </p:cNvPr>
          <p:cNvSpPr txBox="1">
            <a:spLocks noChangeArrowheads="1"/>
          </p:cNvSpPr>
          <p:nvPr/>
        </p:nvSpPr>
        <p:spPr bwMode="auto">
          <a:xfrm>
            <a:off x="4800600" y="3505200"/>
            <a:ext cx="308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200" b="1">
                <a:solidFill>
                  <a:schemeClr val="bg2"/>
                </a:solidFill>
              </a:rPr>
              <a:t>ALICE: </a:t>
            </a:r>
            <a:r>
              <a:rPr lang="de-DE" altLang="zh-CN" sz="1200">
                <a:solidFill>
                  <a:schemeClr val="bg2"/>
                </a:solidFill>
              </a:rPr>
              <a:t>ICHEP 2018, ATHIC 2018</a:t>
            </a:r>
            <a:endParaRPr lang="en-US" altLang="zh-CN" sz="1200">
              <a:solidFill>
                <a:schemeClr val="bg2"/>
              </a:solidFill>
            </a:endParaRPr>
          </a:p>
          <a:p>
            <a:pPr eaLnBrk="1" hangingPunct="1"/>
            <a:r>
              <a:rPr lang="en-US" altLang="zh-CN" sz="1200" b="1">
                <a:solidFill>
                  <a:schemeClr val="bg2"/>
                </a:solidFill>
              </a:rPr>
              <a:t>STAR</a:t>
            </a:r>
            <a:r>
              <a:rPr kumimoji="1" lang="pt-BR" altLang="zh-CN" sz="1200">
                <a:solidFill>
                  <a:schemeClr val="bg2"/>
                </a:solidFill>
                <a:cs typeface="Arial" panose="020B0604020202020204" pitchFamily="34" charset="0"/>
              </a:rPr>
              <a:t>: </a:t>
            </a:r>
            <a:r>
              <a:rPr kumimoji="1" lang="nb-NO" altLang="zh-CN" sz="1200">
                <a:solidFill>
                  <a:schemeClr val="bg2"/>
                </a:solidFill>
                <a:cs typeface="Arial" panose="020B0604020202020204" pitchFamily="34" charset="0"/>
              </a:rPr>
              <a:t>Phys. Rev. Lett. 118, 212301(2017)</a:t>
            </a:r>
            <a:endParaRPr kumimoji="1" lang="zh-CN" altLang="en-US" sz="1200">
              <a:solidFill>
                <a:schemeClr val="bg2"/>
              </a:solidFill>
              <a:cs typeface="Arial" panose="020B0604020202020204" pitchFamily="34" charset="0"/>
            </a:endParaRPr>
          </a:p>
        </p:txBody>
      </p:sp>
      <p:pic>
        <p:nvPicPr>
          <p:cNvPr id="156679" name="图片 3">
            <a:extLst>
              <a:ext uri="{FF2B5EF4-FFF2-40B4-BE49-F238E27FC236}">
                <a16:creationId xmlns:a16="http://schemas.microsoft.com/office/drawing/2014/main" id="{A8F7EA54-0CB9-8C42-90B4-F59B7D05A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075" y="914400"/>
            <a:ext cx="771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图片 5">
            <a:extLst>
              <a:ext uri="{FF2B5EF4-FFF2-40B4-BE49-F238E27FC236}">
                <a16:creationId xmlns:a16="http://schemas.microsoft.com/office/drawing/2014/main" id="{D660428E-255A-B443-BDAE-B00719F4B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3505200"/>
            <a:ext cx="357822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a:extLst>
              <a:ext uri="{FF2B5EF4-FFF2-40B4-BE49-F238E27FC236}">
                <a16:creationId xmlns:a16="http://schemas.microsoft.com/office/drawing/2014/main" id="{38DCAA38-5CC5-2648-AE4F-3C2CFFAF4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86200"/>
            <a:ext cx="724693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2">
            <a:extLst>
              <a:ext uri="{FF2B5EF4-FFF2-40B4-BE49-F238E27FC236}">
                <a16:creationId xmlns:a16="http://schemas.microsoft.com/office/drawing/2014/main" id="{C0925BC3-DC35-DB4F-AA24-6F5E750458BE}"/>
              </a:ext>
            </a:extLst>
          </p:cNvPr>
          <p:cNvSpPr>
            <a:spLocks noGrp="1" noChangeArrowheads="1"/>
          </p:cNvSpPr>
          <p:nvPr>
            <p:ph type="title"/>
          </p:nvPr>
        </p:nvSpPr>
        <p:spPr>
          <a:xfrm>
            <a:off x="1219200" y="152400"/>
            <a:ext cx="6781800" cy="577850"/>
          </a:xfrm>
        </p:spPr>
        <p:txBody>
          <a:bodyPr/>
          <a:lstStyle/>
          <a:p>
            <a:pPr eaLnBrk="1" hangingPunct="1"/>
            <a:r>
              <a:rPr lang="en-US" altLang="zh-CN" sz="4000"/>
              <a:t> </a:t>
            </a:r>
            <a:r>
              <a:rPr lang="en-US" altLang="zh-CN" sz="3200"/>
              <a:t>Perfect Liquid at RHIC </a:t>
            </a:r>
          </a:p>
        </p:txBody>
      </p:sp>
      <p:sp>
        <p:nvSpPr>
          <p:cNvPr id="98307" name="Text Box 4">
            <a:extLst>
              <a:ext uri="{FF2B5EF4-FFF2-40B4-BE49-F238E27FC236}">
                <a16:creationId xmlns:a16="http://schemas.microsoft.com/office/drawing/2014/main" id="{D8173977-AA30-DE45-A311-F60BC759503E}"/>
              </a:ext>
            </a:extLst>
          </p:cNvPr>
          <p:cNvSpPr txBox="1">
            <a:spLocks noChangeArrowheads="1"/>
          </p:cNvSpPr>
          <p:nvPr/>
        </p:nvSpPr>
        <p:spPr bwMode="auto">
          <a:xfrm>
            <a:off x="4648200" y="944563"/>
            <a:ext cx="4343400" cy="2874962"/>
          </a:xfrm>
          <a:prstGeom prst="rect">
            <a:avLst/>
          </a:prstGeom>
          <a:solidFill>
            <a:srgbClr val="FF9900"/>
          </a:solidFill>
          <a:ln w="9525">
            <a:solidFill>
              <a:srgbClr val="FF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t>v</a:t>
            </a:r>
            <a:r>
              <a:rPr kumimoji="0" lang="en-US" altLang="zh-CN" sz="2000" baseline="-25000"/>
              <a:t>2</a:t>
            </a:r>
            <a:r>
              <a:rPr kumimoji="0" lang="en-US" altLang="zh-CN" sz="2000"/>
              <a:t>/</a:t>
            </a:r>
            <a:r>
              <a:rPr kumimoji="0" lang="en-US" altLang="zh-CN" sz="2000">
                <a:sym typeface="Symbol" pitchFamily="2" charset="2"/>
              </a:rPr>
              <a:t> approaches the limit of ideal hydrodynamics</a:t>
            </a:r>
          </a:p>
          <a:p>
            <a:pPr eaLnBrk="1" hangingPunct="1">
              <a:buFontTx/>
              <a:buNone/>
            </a:pPr>
            <a:endParaRPr kumimoji="0" lang="en-US" altLang="zh-CN" sz="1200">
              <a:solidFill>
                <a:schemeClr val="bg1"/>
              </a:solidFill>
            </a:endParaRPr>
          </a:p>
          <a:p>
            <a:pPr eaLnBrk="1" hangingPunct="1">
              <a:buFontTx/>
              <a:buNone/>
            </a:pPr>
            <a:r>
              <a:rPr kumimoji="0" lang="en-US" altLang="zh-CN" sz="2000"/>
              <a:t>Small value of specific viscosity over entropy </a:t>
            </a:r>
            <a:r>
              <a:rPr kumimoji="0" lang="en-US" altLang="zh-CN" sz="2000" b="1" i="1"/>
              <a:t>η/s</a:t>
            </a:r>
          </a:p>
          <a:p>
            <a:pPr eaLnBrk="1" hangingPunct="1">
              <a:buFontTx/>
              <a:buNone/>
            </a:pPr>
            <a:endParaRPr kumimoji="0" lang="en-US" altLang="zh-CN" sz="1200" b="1" i="1"/>
          </a:p>
          <a:p>
            <a:pPr eaLnBrk="1" hangingPunct="1">
              <a:buFontTx/>
              <a:buNone/>
            </a:pPr>
            <a:r>
              <a:rPr kumimoji="0" lang="en-US" altLang="zh-CN" sz="2000"/>
              <a:t>Model uncertainty dominated by initial eccentricity ε                                                                                       </a:t>
            </a:r>
          </a:p>
          <a:p>
            <a:pPr eaLnBrk="1" hangingPunct="1">
              <a:buFontTx/>
              <a:buNone/>
            </a:pPr>
            <a:r>
              <a:rPr kumimoji="0" lang="en-US" altLang="zh-CN" sz="2000"/>
              <a:t>                       </a:t>
            </a:r>
            <a:r>
              <a:rPr kumimoji="0" lang="en-US" altLang="zh-CN" sz="1200"/>
              <a:t>Model: Song </a:t>
            </a:r>
            <a:r>
              <a:rPr kumimoji="0" lang="en-US" altLang="zh-CN" sz="1200" i="1"/>
              <a:t>et al. arXiv:1011.2783</a:t>
            </a:r>
            <a:endParaRPr kumimoji="0" lang="en-US" altLang="zh-CN" sz="1200"/>
          </a:p>
        </p:txBody>
      </p:sp>
      <p:grpSp>
        <p:nvGrpSpPr>
          <p:cNvPr id="98308" name="组合 13">
            <a:extLst>
              <a:ext uri="{FF2B5EF4-FFF2-40B4-BE49-F238E27FC236}">
                <a16:creationId xmlns:a16="http://schemas.microsoft.com/office/drawing/2014/main" id="{6E0813CA-19AA-6E44-A88D-23F6F51A975A}"/>
              </a:ext>
            </a:extLst>
          </p:cNvPr>
          <p:cNvGrpSpPr>
            <a:grpSpLocks/>
          </p:cNvGrpSpPr>
          <p:nvPr/>
        </p:nvGrpSpPr>
        <p:grpSpPr bwMode="auto">
          <a:xfrm>
            <a:off x="152400" y="990600"/>
            <a:ext cx="4343400" cy="2590800"/>
            <a:chOff x="487114" y="914400"/>
            <a:chExt cx="4375547" cy="3661320"/>
          </a:xfrm>
        </p:grpSpPr>
        <p:pic>
          <p:nvPicPr>
            <p:cNvPr id="98309" name="Picture 1">
              <a:extLst>
                <a:ext uri="{FF2B5EF4-FFF2-40B4-BE49-F238E27FC236}">
                  <a16:creationId xmlns:a16="http://schemas.microsoft.com/office/drawing/2014/main" id="{83B3A1B5-7418-CE4E-8FF3-46AE0CB07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 t="8203" r="8723" b="4883"/>
            <a:stretch>
              <a:fillRect/>
            </a:stretch>
          </p:blipFill>
          <p:spPr bwMode="auto">
            <a:xfrm>
              <a:off x="487114" y="914400"/>
              <a:ext cx="4375547" cy="36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8310" name="Rectangle 9">
              <a:extLst>
                <a:ext uri="{FF2B5EF4-FFF2-40B4-BE49-F238E27FC236}">
                  <a16:creationId xmlns:a16="http://schemas.microsoft.com/office/drawing/2014/main" id="{57B80DE0-B7EF-3D49-B61E-CEA77458845C}"/>
                </a:ext>
              </a:extLst>
            </p:cNvPr>
            <p:cNvSpPr>
              <a:spLocks/>
            </p:cNvSpPr>
            <p:nvPr/>
          </p:nvSpPr>
          <p:spPr bwMode="auto">
            <a:xfrm>
              <a:off x="2288241" y="4223617"/>
              <a:ext cx="2483263" cy="35210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cs typeface="Arial" panose="020B0604020202020204" pitchFamily="34" charset="0"/>
                </a:rPr>
                <a:t>1/S dN</a:t>
              </a:r>
              <a:r>
                <a:rPr kumimoji="0" lang="en-US" altLang="zh-CN" sz="2000" b="1" baseline="-6000">
                  <a:cs typeface="Arial" panose="020B0604020202020204" pitchFamily="34" charset="0"/>
                </a:rPr>
                <a:t>ch</a:t>
              </a:r>
              <a:r>
                <a:rPr kumimoji="0" lang="en-US" altLang="zh-CN" sz="2000" b="1">
                  <a:cs typeface="Arial" panose="020B0604020202020204" pitchFamily="34" charset="0"/>
                </a:rPr>
                <a:t>/dy (fm</a:t>
              </a:r>
              <a:r>
                <a:rPr kumimoji="0" lang="en-US" altLang="zh-CN" sz="2000" b="1" baseline="32000">
                  <a:cs typeface="Arial" panose="020B0604020202020204" pitchFamily="34" charset="0"/>
                </a:rPr>
                <a:t>-2</a:t>
              </a:r>
              <a:r>
                <a:rPr kumimoji="0" lang="en-US" altLang="zh-CN" sz="2000" b="1">
                  <a:cs typeface="Arial" panose="020B0604020202020204" pitchFamily="34" charset="0"/>
                </a:rPr>
                <a:t>)</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8B355866-0C4A-AA47-A930-748F709BA15D}"/>
              </a:ext>
            </a:extLst>
          </p:cNvPr>
          <p:cNvSpPr>
            <a:spLocks noGrp="1" noChangeArrowheads="1"/>
          </p:cNvSpPr>
          <p:nvPr>
            <p:ph type="ctrTitle"/>
          </p:nvPr>
        </p:nvSpPr>
        <p:spPr>
          <a:xfrm>
            <a:off x="990600" y="-228600"/>
            <a:ext cx="7772400" cy="1143000"/>
          </a:xfrm>
        </p:spPr>
        <p:txBody>
          <a:bodyPr anchor="ctr"/>
          <a:lstStyle/>
          <a:p>
            <a:r>
              <a:rPr lang="en-US" altLang="zh-CN" sz="3600"/>
              <a:t>Viscosity and the Perfect Fluid</a:t>
            </a:r>
          </a:p>
        </p:txBody>
      </p:sp>
      <p:sp>
        <p:nvSpPr>
          <p:cNvPr id="492548" name="Rectangle 4">
            <a:extLst>
              <a:ext uri="{FF2B5EF4-FFF2-40B4-BE49-F238E27FC236}">
                <a16:creationId xmlns:a16="http://schemas.microsoft.com/office/drawing/2014/main" id="{FE16EC94-DECA-5C40-8CE5-0C33E31EC0F3}"/>
              </a:ext>
            </a:extLst>
          </p:cNvPr>
          <p:cNvSpPr>
            <a:spLocks noChangeArrowheads="1"/>
          </p:cNvSpPr>
          <p:nvPr/>
        </p:nvSpPr>
        <p:spPr bwMode="auto">
          <a:xfrm>
            <a:off x="5354638" y="5084763"/>
            <a:ext cx="378936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600" b="1" dirty="0">
                <a:ea typeface="SimSun" panose="02010600030101010101" pitchFamily="2" charset="-122"/>
              </a:rPr>
              <a:t>Caption: </a:t>
            </a:r>
            <a:r>
              <a:rPr lang="en-US" altLang="zh-CN" sz="1600" dirty="0">
                <a:ea typeface="SimSun" panose="02010600030101010101" pitchFamily="2" charset="-122"/>
              </a:rPr>
              <a:t>The viscosity to entropy ratio versus a reduced temperature.</a:t>
            </a:r>
          </a:p>
          <a:p>
            <a:pPr eaLnBrk="1" hangingPunct="1"/>
            <a:endParaRPr lang="en-US" altLang="zh-CN" sz="1400" dirty="0">
              <a:ea typeface="SimSun" panose="02010600030101010101" pitchFamily="2" charset="-122"/>
            </a:endParaRPr>
          </a:p>
          <a:p>
            <a:pPr eaLnBrk="1" hangingPunct="1"/>
            <a:r>
              <a:rPr lang="en-US" altLang="zh-CN" sz="1400" dirty="0">
                <a:ea typeface="SimSun" panose="02010600030101010101" pitchFamily="2" charset="-122"/>
              </a:rPr>
              <a:t>                 Lacey et </a:t>
            </a:r>
            <a:r>
              <a:rPr lang="en-US" altLang="zh-CN" sz="1400" dirty="0"/>
              <a:t>al. PRL </a:t>
            </a:r>
            <a:r>
              <a:rPr lang="en-US" altLang="zh-CN" sz="1400" b="1" dirty="0"/>
              <a:t>98</a:t>
            </a:r>
            <a:r>
              <a:rPr lang="en-US" altLang="zh-CN" sz="1400" dirty="0"/>
              <a:t>:092301(07)</a:t>
            </a:r>
            <a:endParaRPr lang="en-US" altLang="zh-CN" sz="1400" i="1" dirty="0"/>
          </a:p>
          <a:p>
            <a:pPr eaLnBrk="1" hangingPunct="1"/>
            <a:r>
              <a:rPr lang="en-US" altLang="zh-CN" sz="1400" dirty="0"/>
              <a:t>                 hep-</a:t>
            </a:r>
            <a:r>
              <a:rPr lang="en-US" altLang="zh-CN" sz="1400" dirty="0" err="1"/>
              <a:t>lat</a:t>
            </a:r>
            <a:r>
              <a:rPr lang="en-US" altLang="zh-CN" sz="1400" dirty="0"/>
              <a:t>/0406009</a:t>
            </a:r>
          </a:p>
          <a:p>
            <a:pPr eaLnBrk="1" hangingPunct="1"/>
            <a:r>
              <a:rPr lang="en-US" altLang="zh-CN" sz="1400" dirty="0"/>
              <a:t>                 hep-</a:t>
            </a:r>
            <a:r>
              <a:rPr lang="en-US" altLang="zh-CN" sz="1400" dirty="0" err="1"/>
              <a:t>ph</a:t>
            </a:r>
            <a:r>
              <a:rPr lang="en-US" altLang="zh-CN" sz="1400" dirty="0"/>
              <a:t>/0604138</a:t>
            </a:r>
            <a:endParaRPr lang="en-US" altLang="zh-CN" sz="1600" dirty="0">
              <a:latin typeface="Times New Roman" panose="02020603050405020304" pitchFamily="18" charset="0"/>
              <a:ea typeface="SimSun" panose="02010600030101010101" pitchFamily="2" charset="-122"/>
            </a:endParaRPr>
          </a:p>
        </p:txBody>
      </p:sp>
      <p:grpSp>
        <p:nvGrpSpPr>
          <p:cNvPr id="2" name="组合 1">
            <a:extLst>
              <a:ext uri="{FF2B5EF4-FFF2-40B4-BE49-F238E27FC236}">
                <a16:creationId xmlns:a16="http://schemas.microsoft.com/office/drawing/2014/main" id="{5AC7E6B7-3471-4347-B07C-F2255346BD89}"/>
              </a:ext>
            </a:extLst>
          </p:cNvPr>
          <p:cNvGrpSpPr/>
          <p:nvPr/>
        </p:nvGrpSpPr>
        <p:grpSpPr>
          <a:xfrm>
            <a:off x="5105400" y="990600"/>
            <a:ext cx="3841750" cy="4040188"/>
            <a:chOff x="304800" y="838200"/>
            <a:chExt cx="3841750" cy="4040188"/>
          </a:xfrm>
        </p:grpSpPr>
        <p:pic>
          <p:nvPicPr>
            <p:cNvPr id="492547" name="Picture 3">
              <a:extLst>
                <a:ext uri="{FF2B5EF4-FFF2-40B4-BE49-F238E27FC236}">
                  <a16:creationId xmlns:a16="http://schemas.microsoft.com/office/drawing/2014/main" id="{3263C14E-A60E-E84E-B00B-F90A9251D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41750" cy="40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50" name="Rectangle 6">
              <a:extLst>
                <a:ext uri="{FF2B5EF4-FFF2-40B4-BE49-F238E27FC236}">
                  <a16:creationId xmlns:a16="http://schemas.microsoft.com/office/drawing/2014/main" id="{EF5581D8-15B5-194E-AFC2-A98936010BF2}"/>
                </a:ext>
              </a:extLst>
            </p:cNvPr>
            <p:cNvSpPr>
              <a:spLocks noChangeArrowheads="1"/>
            </p:cNvSpPr>
            <p:nvPr/>
          </p:nvSpPr>
          <p:spPr bwMode="auto">
            <a:xfrm>
              <a:off x="2293938" y="990600"/>
              <a:ext cx="754062"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dirty="0"/>
                <a:t>H</a:t>
              </a:r>
              <a:r>
                <a:rPr lang="en-US" altLang="zh-CN" baseline="-25000" dirty="0"/>
                <a:t>2</a:t>
              </a:r>
              <a:r>
                <a:rPr lang="en-US" altLang="zh-CN" dirty="0"/>
                <a:t>O</a:t>
              </a:r>
            </a:p>
          </p:txBody>
        </p:sp>
        <p:sp>
          <p:nvSpPr>
            <p:cNvPr id="492551" name="Rectangle 7">
              <a:extLst>
                <a:ext uri="{FF2B5EF4-FFF2-40B4-BE49-F238E27FC236}">
                  <a16:creationId xmlns:a16="http://schemas.microsoft.com/office/drawing/2014/main" id="{088649DD-AD39-0D48-9941-11214DA48A4F}"/>
                </a:ext>
              </a:extLst>
            </p:cNvPr>
            <p:cNvSpPr>
              <a:spLocks noChangeArrowheads="1"/>
            </p:cNvSpPr>
            <p:nvPr/>
          </p:nvSpPr>
          <p:spPr bwMode="auto">
            <a:xfrm>
              <a:off x="3352800" y="1066800"/>
              <a:ext cx="51752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t>N</a:t>
              </a:r>
              <a:r>
                <a:rPr lang="en-US" altLang="zh-CN" baseline="-25000"/>
                <a:t>2</a:t>
              </a:r>
              <a:endParaRPr lang="en-US" altLang="zh-CN"/>
            </a:p>
          </p:txBody>
        </p:sp>
        <p:sp>
          <p:nvSpPr>
            <p:cNvPr id="492552" name="Rectangle 8">
              <a:extLst>
                <a:ext uri="{FF2B5EF4-FFF2-40B4-BE49-F238E27FC236}">
                  <a16:creationId xmlns:a16="http://schemas.microsoft.com/office/drawing/2014/main" id="{8F03DDCA-196D-B346-943B-49F1B207AD8F}"/>
                </a:ext>
              </a:extLst>
            </p:cNvPr>
            <p:cNvSpPr>
              <a:spLocks noChangeArrowheads="1"/>
            </p:cNvSpPr>
            <p:nvPr/>
          </p:nvSpPr>
          <p:spPr bwMode="auto">
            <a:xfrm>
              <a:off x="3276600" y="1828800"/>
              <a:ext cx="573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a:t>He</a:t>
              </a:r>
            </a:p>
          </p:txBody>
        </p:sp>
        <p:sp>
          <p:nvSpPr>
            <p:cNvPr id="492553" name="Rectangle 9">
              <a:extLst>
                <a:ext uri="{FF2B5EF4-FFF2-40B4-BE49-F238E27FC236}">
                  <a16:creationId xmlns:a16="http://schemas.microsoft.com/office/drawing/2014/main" id="{287C71A2-82FF-B144-A66D-CB6A7BD77C37}"/>
                </a:ext>
              </a:extLst>
            </p:cNvPr>
            <p:cNvSpPr>
              <a:spLocks noChangeArrowheads="1"/>
            </p:cNvSpPr>
            <p:nvPr/>
          </p:nvSpPr>
          <p:spPr bwMode="auto">
            <a:xfrm>
              <a:off x="685800" y="2819400"/>
              <a:ext cx="1149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1800" b="1" i="1"/>
                <a:t>hadronic</a:t>
              </a:r>
              <a:endParaRPr lang="en-US" altLang="zh-CN"/>
            </a:p>
          </p:txBody>
        </p:sp>
        <p:sp>
          <p:nvSpPr>
            <p:cNvPr id="492554" name="Rectangle 10">
              <a:extLst>
                <a:ext uri="{FF2B5EF4-FFF2-40B4-BE49-F238E27FC236}">
                  <a16:creationId xmlns:a16="http://schemas.microsoft.com/office/drawing/2014/main" id="{67803AE8-74DE-EB4E-8309-763D2176AA2D}"/>
                </a:ext>
              </a:extLst>
            </p:cNvPr>
            <p:cNvSpPr>
              <a:spLocks noChangeArrowheads="1"/>
            </p:cNvSpPr>
            <p:nvPr/>
          </p:nvSpPr>
          <p:spPr bwMode="auto">
            <a:xfrm>
              <a:off x="2889250" y="2971800"/>
              <a:ext cx="10858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CN" sz="1800" b="1" i="1"/>
                <a:t>partonic</a:t>
              </a:r>
              <a:endParaRPr lang="en-US" altLang="zh-CN"/>
            </a:p>
          </p:txBody>
        </p:sp>
      </p:grpSp>
      <p:pic>
        <p:nvPicPr>
          <p:cNvPr id="11" name="Picture 5">
            <a:extLst>
              <a:ext uri="{FF2B5EF4-FFF2-40B4-BE49-F238E27FC236}">
                <a16:creationId xmlns:a16="http://schemas.microsoft.com/office/drawing/2014/main" id="{3454B973-F706-3945-914B-ABB0C0BFE6EA}"/>
              </a:ext>
            </a:extLst>
          </p:cNvPr>
          <p:cNvPicPr>
            <a:picLocks noChangeAspect="1" noChangeArrowheads="1"/>
          </p:cNvPicPr>
          <p:nvPr/>
        </p:nvPicPr>
        <p:blipFill>
          <a:blip r:embed="rId4"/>
          <a:srcRect l="15495" t="29167" r="14063" b="14583"/>
          <a:stretch>
            <a:fillRect/>
          </a:stretch>
        </p:blipFill>
        <p:spPr bwMode="auto">
          <a:xfrm>
            <a:off x="368300" y="948018"/>
            <a:ext cx="4629150" cy="3496270"/>
          </a:xfrm>
          <a:prstGeom prst="rect">
            <a:avLst/>
          </a:prstGeom>
          <a:noFill/>
          <a:ln w="9525">
            <a:noFill/>
            <a:miter lim="800000"/>
            <a:headEnd/>
            <a:tailEnd/>
          </a:ln>
          <a:effectLst/>
        </p:spPr>
      </p:pic>
      <p:sp>
        <p:nvSpPr>
          <p:cNvPr id="12" name="TextBox 4">
            <a:extLst>
              <a:ext uri="{FF2B5EF4-FFF2-40B4-BE49-F238E27FC236}">
                <a16:creationId xmlns:a16="http://schemas.microsoft.com/office/drawing/2014/main" id="{30BD5017-3F62-D742-99E2-33773CBFBC22}"/>
              </a:ext>
            </a:extLst>
          </p:cNvPr>
          <p:cNvSpPr txBox="1"/>
          <p:nvPr/>
        </p:nvSpPr>
        <p:spPr>
          <a:xfrm>
            <a:off x="203574" y="4800600"/>
            <a:ext cx="5546726" cy="1569660"/>
          </a:xfrm>
          <a:prstGeom prst="rect">
            <a:avLst/>
          </a:prstGeom>
          <a:noFill/>
        </p:spPr>
        <p:txBody>
          <a:bodyPr wrap="square" rtlCol="0">
            <a:spAutoFit/>
          </a:bodyPr>
          <a:lstStyle/>
          <a:p>
            <a:pPr marL="457200" indent="-457200">
              <a:buAutoNum type="arabicParenR"/>
            </a:pPr>
            <a:r>
              <a:rPr lang="en-US" sz="2400" b="1" i="1" dirty="0" err="1"/>
              <a:t>η</a:t>
            </a:r>
            <a:r>
              <a:rPr lang="en-US" sz="2400" b="1" i="1" dirty="0"/>
              <a:t>/s ≥ 1/4π</a:t>
            </a:r>
          </a:p>
          <a:p>
            <a:endParaRPr lang="en-US" sz="2400" b="1" i="1" dirty="0"/>
          </a:p>
          <a:p>
            <a:endParaRPr lang="en-US" sz="2400" b="1" i="1" dirty="0"/>
          </a:p>
          <a:p>
            <a:r>
              <a:rPr lang="en-US" sz="2400" dirty="0"/>
              <a:t>2)</a:t>
            </a:r>
            <a:r>
              <a:rPr lang="en-US" sz="2400" b="1" i="1" dirty="0"/>
              <a:t> </a:t>
            </a:r>
            <a:r>
              <a:rPr lang="en-US" sz="2400" b="1" i="1" dirty="0" err="1"/>
              <a:t>η/s</a:t>
            </a:r>
            <a:r>
              <a:rPr lang="en-US" sz="2400" dirty="0" err="1"/>
              <a:t>(QCD</a:t>
            </a:r>
            <a:r>
              <a:rPr lang="en-US" sz="2400" dirty="0"/>
              <a:t> matter) &lt; </a:t>
            </a:r>
            <a:r>
              <a:rPr lang="en-US" sz="2400" b="1" i="1" dirty="0" err="1"/>
              <a:t>η/s</a:t>
            </a:r>
            <a:r>
              <a:rPr lang="en-US" sz="2400" dirty="0" err="1"/>
              <a:t>(QED</a:t>
            </a:r>
            <a:r>
              <a:rPr lang="en-US" sz="2400" dirty="0"/>
              <a:t> matter)</a:t>
            </a:r>
          </a:p>
        </p:txBody>
      </p:sp>
    </p:spTree>
    <p:extLst>
      <p:ext uri="{BB962C8B-B14F-4D97-AF65-F5344CB8AC3E}">
        <p14:creationId xmlns:p14="http://schemas.microsoft.com/office/powerpoint/2010/main" val="2141662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descr="Narrow vertical">
            <a:extLst>
              <a:ext uri="{FF2B5EF4-FFF2-40B4-BE49-F238E27FC236}">
                <a16:creationId xmlns:a16="http://schemas.microsoft.com/office/drawing/2014/main" id="{13C4FE02-765F-3847-83CF-C75ACFDC9921}"/>
              </a:ext>
            </a:extLst>
          </p:cNvPr>
          <p:cNvSpPr>
            <a:spLocks noGrp="1" noChangeArrowheads="1"/>
          </p:cNvSpPr>
          <p:nvPr>
            <p:ph type="title"/>
          </p:nvPr>
        </p:nvSpPr>
        <p:spPr>
          <a:xfrm>
            <a:off x="762000" y="152400"/>
            <a:ext cx="7543800" cy="684213"/>
          </a:xfrm>
          <a:extLst>
            <a:ext uri="{909E8E84-426E-40DD-AFC4-6F175D3DCCD1}">
              <a14:hiddenFill xmlns:a14="http://schemas.microsoft.com/office/drawing/2010/main">
                <a:blipFill dpi="0" rotWithShape="0">
                  <a:blip r:embed="rId2"/>
                  <a:srcRect/>
                  <a:tile tx="0" ty="0" sx="100000" sy="100000" flip="none" algn="tl"/>
                </a:blipFill>
              </a14:hiddenFill>
            </a:ext>
          </a:extLst>
        </p:spPr>
        <p:txBody>
          <a:bodyPr/>
          <a:lstStyle/>
          <a:p>
            <a:pPr eaLnBrk="1" hangingPunct="1"/>
            <a:r>
              <a:rPr lang="en-US" altLang="zh-CN" sz="2800">
                <a:solidFill>
                  <a:srgbClr val="FF0000"/>
                </a:solidFill>
                <a:latin typeface="Arial Black" panose="020B0604020202020204" pitchFamily="34" charset="0"/>
              </a:rPr>
              <a:t>Summary II </a:t>
            </a:r>
            <a:r>
              <a:rPr lang="en-US" altLang="zh-CN" sz="2800">
                <a:solidFill>
                  <a:schemeClr val="accent2"/>
                </a:solidFill>
              </a:rPr>
              <a:t>sQGP formed at 200 GeV</a:t>
            </a:r>
            <a:endParaRPr lang="en-US" altLang="zh-CN" sz="2800" b="1" i="1">
              <a:solidFill>
                <a:schemeClr val="accent2"/>
              </a:solidFill>
              <a:latin typeface="Arial Black" panose="020B0604020202020204" pitchFamily="34" charset="0"/>
            </a:endParaRPr>
          </a:p>
        </p:txBody>
      </p:sp>
      <p:sp>
        <p:nvSpPr>
          <p:cNvPr id="99330" name="Rectangle 3">
            <a:extLst>
              <a:ext uri="{FF2B5EF4-FFF2-40B4-BE49-F238E27FC236}">
                <a16:creationId xmlns:a16="http://schemas.microsoft.com/office/drawing/2014/main" id="{A78495EB-27C6-604E-86CC-C5A500D84FDA}"/>
              </a:ext>
            </a:extLst>
          </p:cNvPr>
          <p:cNvSpPr>
            <a:spLocks noChangeArrowheads="1"/>
          </p:cNvSpPr>
          <p:nvPr/>
        </p:nvSpPr>
        <p:spPr bwMode="auto">
          <a:xfrm>
            <a:off x="323850" y="1052513"/>
            <a:ext cx="8610600" cy="5281612"/>
          </a:xfrm>
          <a:prstGeom prst="rect">
            <a:avLst/>
          </a:prstGeom>
          <a:solidFill>
            <a:srgbClr val="FFFF66"/>
          </a:solidFill>
          <a:ln w="57150" cmpd="thinThick">
            <a:solidFill>
              <a:srgbClr val="CC000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914400" indent="-45720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lvl="1" eaLnBrk="1" hangingPunct="1">
              <a:buFont typeface="Times" pitchFamily="2" charset="0"/>
              <a:buNone/>
            </a:pPr>
            <a:r>
              <a:rPr kumimoji="0" lang="en-US" altLang="zh-CN" sz="3000" dirty="0"/>
              <a:t>(1) Parton energy loss - </a:t>
            </a:r>
            <a:r>
              <a:rPr kumimoji="0" lang="en-US" altLang="zh-CN" sz="3000" b="1" i="1" dirty="0">
                <a:solidFill>
                  <a:srgbClr val="CC0000"/>
                </a:solidFill>
              </a:rPr>
              <a:t>QCD</a:t>
            </a:r>
            <a:r>
              <a:rPr kumimoji="0" lang="en-US" altLang="zh-CN" sz="3000" dirty="0"/>
              <a:t> at work</a:t>
            </a:r>
          </a:p>
          <a:p>
            <a:pPr lvl="1" eaLnBrk="1" hangingPunct="1">
              <a:buFont typeface="Times" pitchFamily="2" charset="0"/>
              <a:buNone/>
            </a:pPr>
            <a:r>
              <a:rPr kumimoji="0" lang="en-US" altLang="zh-CN" sz="3000" dirty="0"/>
              <a:t>     </a:t>
            </a:r>
            <a:r>
              <a:rPr kumimoji="0" lang="en-US" altLang="zh-CN" sz="2400" dirty="0">
                <a:solidFill>
                  <a:srgbClr val="FF0000"/>
                </a:solidFill>
              </a:rPr>
              <a:t>High density matter has been created</a:t>
            </a:r>
            <a:r>
              <a:rPr kumimoji="0" lang="en-US" altLang="zh-CN" sz="3000" dirty="0"/>
              <a:t> </a:t>
            </a:r>
          </a:p>
          <a:p>
            <a:pPr lvl="1" eaLnBrk="1" hangingPunct="1">
              <a:buFont typeface="Times" pitchFamily="2" charset="0"/>
              <a:buNone/>
            </a:pPr>
            <a:r>
              <a:rPr kumimoji="0" lang="en-US" altLang="zh-CN" sz="3000" dirty="0"/>
              <a:t>(2) Collectivity -</a:t>
            </a:r>
            <a:endParaRPr kumimoji="0" lang="en-US" altLang="zh-CN" b="1" dirty="0">
              <a:solidFill>
                <a:schemeClr val="accent2"/>
              </a:solidFill>
            </a:endParaRPr>
          </a:p>
          <a:p>
            <a:pPr eaLnBrk="1" hangingPunct="1">
              <a:buFontTx/>
              <a:buNone/>
            </a:pPr>
            <a:r>
              <a:rPr kumimoji="0" lang="en-US" altLang="zh-CN" sz="2400" b="1" dirty="0">
                <a:solidFill>
                  <a:schemeClr val="accent2"/>
                </a:solidFill>
              </a:rPr>
              <a:t>           </a:t>
            </a:r>
            <a:r>
              <a:rPr kumimoji="0" lang="en-US" altLang="zh-CN" sz="2400" b="1" dirty="0">
                <a:solidFill>
                  <a:srgbClr val="FF0000"/>
                </a:solidFill>
              </a:rPr>
              <a:t>Hydrodynamic Description of Bulk Particle</a:t>
            </a:r>
          </a:p>
          <a:p>
            <a:pPr eaLnBrk="1" hangingPunct="1">
              <a:buFontTx/>
              <a:buNone/>
            </a:pPr>
            <a:r>
              <a:rPr kumimoji="0" lang="en-US" altLang="zh-CN" sz="2400" b="1" dirty="0">
                <a:solidFill>
                  <a:schemeClr val="accent2"/>
                </a:solidFill>
              </a:rPr>
              <a:t>           </a:t>
            </a:r>
            <a:r>
              <a:rPr kumimoji="0" lang="en-US" altLang="zh-CN" sz="2400" b="1" dirty="0">
                <a:solidFill>
                  <a:srgbClr val="000066"/>
                </a:solidFill>
              </a:rPr>
              <a:t>Properties – v</a:t>
            </a:r>
            <a:r>
              <a:rPr kumimoji="0" lang="en-US" altLang="zh-CN" sz="2400" baseline="-25000" dirty="0">
                <a:solidFill>
                  <a:srgbClr val="000066"/>
                </a:solidFill>
              </a:rPr>
              <a:t>2</a:t>
            </a:r>
            <a:r>
              <a:rPr kumimoji="0" lang="en-US" altLang="zh-CN" sz="2400" b="1" dirty="0">
                <a:solidFill>
                  <a:srgbClr val="000066"/>
                </a:solidFill>
              </a:rPr>
              <a:t> and Spectra Shape – Successful</a:t>
            </a:r>
            <a:r>
              <a:rPr kumimoji="0" lang="en-US" altLang="zh-CN" sz="2400" b="1" dirty="0">
                <a:solidFill>
                  <a:schemeClr val="accent2"/>
                </a:solidFill>
              </a:rPr>
              <a:t>.</a:t>
            </a:r>
            <a:r>
              <a:rPr kumimoji="0" lang="en-US" altLang="zh-CN" sz="3000" b="1" i="1" baseline="-25000" dirty="0">
                <a:solidFill>
                  <a:srgbClr val="CC0000"/>
                </a:solidFill>
              </a:rPr>
              <a:t>                      </a:t>
            </a:r>
            <a:r>
              <a:rPr kumimoji="0" lang="zh-CN" altLang="en-US" sz="3000" b="1" i="1" baseline="-25000" dirty="0">
                <a:solidFill>
                  <a:srgbClr val="CC0000"/>
                </a:solidFill>
              </a:rPr>
              <a:t>               </a:t>
            </a:r>
            <a:endParaRPr kumimoji="0" lang="en-US" altLang="zh-CN" sz="3000" b="1" i="1" baseline="-25000" dirty="0">
              <a:solidFill>
                <a:srgbClr val="CC0000"/>
              </a:solidFill>
            </a:endParaRPr>
          </a:p>
          <a:p>
            <a:pPr eaLnBrk="1" hangingPunct="1">
              <a:buFontTx/>
              <a:buNone/>
            </a:pPr>
            <a:r>
              <a:rPr kumimoji="0" lang="zh-CN" altLang="zh-CN" sz="3000" b="1" i="1" baseline="-25000" dirty="0">
                <a:solidFill>
                  <a:srgbClr val="CC0000"/>
                </a:solidFill>
              </a:rPr>
              <a:t> </a:t>
            </a:r>
            <a:r>
              <a:rPr kumimoji="0" lang="zh-CN" altLang="en-US" sz="3000" b="1" i="1" baseline="-25000" dirty="0">
                <a:solidFill>
                  <a:srgbClr val="CC0000"/>
                </a:solidFill>
              </a:rPr>
              <a:t>     </a:t>
            </a:r>
            <a:r>
              <a:rPr kumimoji="0" lang="en-US" altLang="zh-CN" sz="2400" dirty="0">
                <a:solidFill>
                  <a:srgbClr val="FF0000"/>
                </a:solidFill>
              </a:rPr>
              <a:t>Constituent Quark scaling work for v</a:t>
            </a:r>
            <a:r>
              <a:rPr kumimoji="0" lang="en-US" altLang="zh-CN" sz="2400" baseline="-25000" dirty="0">
                <a:solidFill>
                  <a:srgbClr val="FF0000"/>
                </a:solidFill>
              </a:rPr>
              <a:t>2</a:t>
            </a:r>
            <a:r>
              <a:rPr kumimoji="0" lang="en-US" altLang="zh-CN" sz="2400" dirty="0">
                <a:solidFill>
                  <a:srgbClr val="FF0000"/>
                </a:solidFill>
              </a:rPr>
              <a:t> and R</a:t>
            </a:r>
            <a:r>
              <a:rPr kumimoji="0" lang="en-US" altLang="zh-CN" sz="2400" baseline="-25000" dirty="0">
                <a:solidFill>
                  <a:srgbClr val="FF0000"/>
                </a:solidFill>
              </a:rPr>
              <a:t>AA</a:t>
            </a:r>
            <a:r>
              <a:rPr kumimoji="0" lang="en-US" altLang="zh-CN" sz="2400" dirty="0">
                <a:solidFill>
                  <a:srgbClr val="FF0000"/>
                </a:solidFill>
              </a:rPr>
              <a:t> (R</a:t>
            </a:r>
            <a:r>
              <a:rPr kumimoji="0" lang="en-US" altLang="zh-CN" sz="2400" baseline="-25000" dirty="0">
                <a:solidFill>
                  <a:srgbClr val="FF0000"/>
                </a:solidFill>
              </a:rPr>
              <a:t>CP</a:t>
            </a:r>
            <a:r>
              <a:rPr kumimoji="0" lang="en-US" altLang="zh-CN" sz="2400" dirty="0">
                <a:solidFill>
                  <a:srgbClr val="FF0000"/>
                </a:solidFill>
              </a:rPr>
              <a:t>)</a:t>
            </a:r>
          </a:p>
          <a:p>
            <a:pPr eaLnBrk="1" hangingPunct="1">
              <a:lnSpc>
                <a:spcPct val="70000"/>
              </a:lnSpc>
              <a:buFont typeface="Times" pitchFamily="2" charset="0"/>
              <a:buNone/>
            </a:pPr>
            <a:r>
              <a:rPr kumimoji="0" lang="en-US" altLang="zh-CN" sz="3000" i="1" baseline="-25000" dirty="0">
                <a:latin typeface="Courier CE" pitchFamily="2" charset="0"/>
              </a:rPr>
              <a:t>	</a:t>
            </a:r>
            <a:endParaRPr kumimoji="0" lang="en-US" altLang="zh-CN" dirty="0"/>
          </a:p>
          <a:p>
            <a:pPr eaLnBrk="1" hangingPunct="1">
              <a:buFontTx/>
              <a:buNone/>
            </a:pPr>
            <a:r>
              <a:rPr kumimoji="0" lang="en-US" altLang="zh-CN" sz="2400" dirty="0">
                <a:solidFill>
                  <a:srgbClr val="02621E"/>
                </a:solidFill>
              </a:rPr>
              <a:t>     </a:t>
            </a:r>
            <a:r>
              <a:rPr kumimoji="0" lang="en-US" altLang="zh-CN" sz="3000" dirty="0"/>
              <a:t>3) The matter behavior like a </a:t>
            </a:r>
            <a:r>
              <a:rPr kumimoji="0" lang="en-US" altLang="zh-CN" sz="3000" b="1" i="1" dirty="0"/>
              <a:t>quantum  liquid </a:t>
            </a:r>
            <a:r>
              <a:rPr kumimoji="0" lang="en-US" altLang="zh-CN" sz="3000" dirty="0"/>
              <a:t>with small </a:t>
            </a:r>
            <a:r>
              <a:rPr kumimoji="0" lang="en-US" altLang="zh-CN" sz="3000" b="1" i="1" dirty="0" err="1"/>
              <a:t>η</a:t>
            </a:r>
            <a:r>
              <a:rPr kumimoji="0" lang="en-US" altLang="zh-CN" sz="3000" b="1" i="1" dirty="0"/>
              <a:t>/s</a:t>
            </a:r>
          </a:p>
          <a:p>
            <a:pPr eaLnBrk="1" hangingPunct="1">
              <a:buFontTx/>
              <a:buNone/>
            </a:pPr>
            <a:endParaRPr kumimoji="0" lang="en-US" altLang="zh-CN" sz="2000" b="1" dirty="0">
              <a:solidFill>
                <a:srgbClr val="CC0000"/>
              </a:solidFill>
            </a:endParaRPr>
          </a:p>
          <a:p>
            <a:pPr eaLnBrk="1" hangingPunct="1">
              <a:buFontTx/>
              <a:buNone/>
            </a:pPr>
            <a:r>
              <a:rPr kumimoji="0" lang="en-US" altLang="zh-CN" sz="2400" b="1" dirty="0">
                <a:solidFill>
                  <a:srgbClr val="CC0000"/>
                </a:solidFill>
              </a:rPr>
              <a:t>Search for QCD </a:t>
            </a:r>
            <a:r>
              <a:rPr kumimoji="0" lang="en-US" altLang="zh-CN" sz="2400" b="1" dirty="0" err="1">
                <a:solidFill>
                  <a:srgbClr val="CC0000"/>
                </a:solidFill>
              </a:rPr>
              <a:t>cretical</a:t>
            </a:r>
            <a:r>
              <a:rPr kumimoji="0" lang="en-US" altLang="zh-CN" sz="2400" b="1" dirty="0">
                <a:solidFill>
                  <a:srgbClr val="CC0000"/>
                </a:solidFill>
              </a:rPr>
              <a:t> point and phase boundary</a:t>
            </a:r>
            <a:endParaRPr kumimoji="0" lang="en-US" altLang="zh-CN" sz="2400" b="1"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8A12F34B-AEFD-5843-9D89-E279376F3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5455" t="20003" r="5455" b="24709"/>
          <a:stretch>
            <a:fillRect/>
          </a:stretch>
        </p:blipFill>
        <p:spPr bwMode="auto">
          <a:xfrm>
            <a:off x="92075" y="1107237"/>
            <a:ext cx="8959850" cy="429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幻灯片编号占位符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70</a:t>
            </a:fld>
            <a:endParaRPr kumimoji="1" lang="zh-CN" altLang="en-US"/>
          </a:p>
        </p:txBody>
      </p:sp>
    </p:spTree>
    <p:extLst>
      <p:ext uri="{BB962C8B-B14F-4D97-AF65-F5344CB8AC3E}">
        <p14:creationId xmlns:p14="http://schemas.microsoft.com/office/powerpoint/2010/main" val="710962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749300" y="-76200"/>
            <a:ext cx="7620000" cy="1143000"/>
          </a:xfrm>
        </p:spPr>
        <p:txBody>
          <a:bodyPr>
            <a:noAutofit/>
          </a:bodyPr>
          <a:lstStyle/>
          <a:p>
            <a:r>
              <a:rPr lang="en-US" altLang="zh-CN" b="1" dirty="0">
                <a:solidFill>
                  <a:srgbClr val="0070C0"/>
                </a:solidFill>
                <a:latin typeface="Arial Narrow" pitchFamily="-65" charset="0"/>
              </a:rPr>
              <a:t>QCD</a:t>
            </a:r>
            <a:r>
              <a:rPr lang="zh-CN" altLang="en-US" b="1" dirty="0">
                <a:solidFill>
                  <a:srgbClr val="0070C0"/>
                </a:solidFill>
                <a:latin typeface="Arial Narrow" pitchFamily="-65" charset="0"/>
              </a:rPr>
              <a:t>相变 临界点的寻找</a:t>
            </a:r>
            <a:endParaRPr lang="en-US" b="1" dirty="0">
              <a:solidFill>
                <a:srgbClr val="0070C0"/>
              </a:solidFill>
              <a:latin typeface="Arial Narrow" pitchFamily="-65" charset="0"/>
            </a:endParaRPr>
          </a:p>
        </p:txBody>
      </p:sp>
      <p:sp>
        <p:nvSpPr>
          <p:cNvPr id="12" name="TextBox 11"/>
          <p:cNvSpPr txBox="1"/>
          <p:nvPr/>
        </p:nvSpPr>
        <p:spPr>
          <a:xfrm>
            <a:off x="9067800" y="6404432"/>
            <a:ext cx="184666" cy="369332"/>
          </a:xfrm>
          <a:prstGeom prst="rect">
            <a:avLst/>
          </a:prstGeom>
          <a:noFill/>
        </p:spPr>
        <p:txBody>
          <a:bodyPr wrap="none" rtlCol="0">
            <a:spAutoFit/>
          </a:bodyPr>
          <a:lstStyle/>
          <a:p>
            <a:endParaRPr lang="en-US" dirty="0"/>
          </a:p>
        </p:txBody>
      </p:sp>
      <p:sp>
        <p:nvSpPr>
          <p:cNvPr id="7" name="Rounded Rectangle 6"/>
          <p:cNvSpPr/>
          <p:nvPr/>
        </p:nvSpPr>
        <p:spPr>
          <a:xfrm>
            <a:off x="5324733" y="1296932"/>
            <a:ext cx="3835400" cy="5414864"/>
          </a:xfrm>
          <a:prstGeom prst="roundRect">
            <a:avLst>
              <a:gd name="adj" fmla="val 4134"/>
            </a:avLst>
          </a:prstGeom>
          <a:solidFill>
            <a:schemeClr val="bg1"/>
          </a:solidFill>
          <a:ln w="38100" cap="flat" cmpd="dbl"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800" b="1" dirty="0">
                <a:solidFill>
                  <a:srgbClr val="800000"/>
                </a:solidFill>
                <a:latin typeface="Arial"/>
                <a:cs typeface="Arial"/>
              </a:rPr>
              <a:t>2000 – 2012: RHIC</a:t>
            </a:r>
            <a:r>
              <a:rPr lang="zh-CN" altLang="en-US" sz="1800" b="1" dirty="0">
                <a:solidFill>
                  <a:srgbClr val="800000"/>
                </a:solidFill>
                <a:latin typeface="Arial"/>
                <a:cs typeface="Arial"/>
              </a:rPr>
              <a:t>、</a:t>
            </a:r>
            <a:r>
              <a:rPr lang="en-US" altLang="zh-CN" sz="1800" b="1" dirty="0">
                <a:solidFill>
                  <a:srgbClr val="800000"/>
                </a:solidFill>
                <a:latin typeface="Arial"/>
                <a:cs typeface="Arial"/>
              </a:rPr>
              <a:t>LHC</a:t>
            </a:r>
            <a:endParaRPr lang="zh-CN" altLang="en-US" sz="1800" b="1" dirty="0">
              <a:solidFill>
                <a:srgbClr val="800000"/>
              </a:solidFill>
              <a:latin typeface="Arial"/>
              <a:cs typeface="Arial"/>
            </a:endParaRPr>
          </a:p>
          <a:p>
            <a:r>
              <a:rPr lang="zh-CN" altLang="en-US" sz="1800" b="1" dirty="0">
                <a:solidFill>
                  <a:srgbClr val="800000"/>
                </a:solidFill>
                <a:latin typeface="Arial"/>
                <a:cs typeface="Arial"/>
              </a:rPr>
              <a:t>（</a:t>
            </a:r>
            <a:r>
              <a:rPr lang="en-US" altLang="zh-CN" sz="1800" b="1" dirty="0">
                <a:solidFill>
                  <a:srgbClr val="800000"/>
                </a:solidFill>
                <a:latin typeface="Arial"/>
                <a:cs typeface="Arial"/>
              </a:rPr>
              <a:t>1</a:t>
            </a:r>
            <a:r>
              <a:rPr lang="zh-CN" altLang="en-US" sz="1800" b="1" dirty="0">
                <a:solidFill>
                  <a:srgbClr val="800000"/>
                </a:solidFill>
                <a:latin typeface="Arial"/>
                <a:cs typeface="Arial"/>
              </a:rPr>
              <a:t>）椭圆流组分夸克的标度性</a:t>
            </a:r>
          </a:p>
          <a:p>
            <a:r>
              <a:rPr lang="zh-CN" altLang="en-US" sz="1800" b="1" dirty="0">
                <a:solidFill>
                  <a:srgbClr val="800000"/>
                </a:solidFill>
                <a:latin typeface="Arial"/>
                <a:cs typeface="Arial"/>
              </a:rPr>
              <a:t>（</a:t>
            </a:r>
            <a:r>
              <a:rPr lang="en-US" altLang="zh-CN" sz="1800" b="1" dirty="0">
                <a:solidFill>
                  <a:srgbClr val="800000"/>
                </a:solidFill>
                <a:latin typeface="Arial"/>
                <a:cs typeface="Arial"/>
              </a:rPr>
              <a:t>2</a:t>
            </a:r>
            <a:r>
              <a:rPr lang="zh-CN" altLang="en-US" sz="1800" b="1" dirty="0">
                <a:solidFill>
                  <a:srgbClr val="800000"/>
                </a:solidFill>
                <a:latin typeface="Arial"/>
                <a:cs typeface="Arial"/>
              </a:rPr>
              <a:t>）大横动量粒子的能量损失</a:t>
            </a:r>
          </a:p>
          <a:p>
            <a:endParaRPr lang="en-US" altLang="zh-CN" sz="1800" b="1" dirty="0">
              <a:solidFill>
                <a:srgbClr val="800000"/>
              </a:solidFill>
              <a:latin typeface="Arial"/>
              <a:cs typeface="Arial"/>
            </a:endParaRPr>
          </a:p>
          <a:p>
            <a:r>
              <a:rPr lang="zh-CN" altLang="en-US" sz="1800" dirty="0">
                <a:solidFill>
                  <a:srgbClr val="FF0000"/>
                </a:solidFill>
                <a:latin typeface="宋体" charset="0"/>
              </a:rPr>
              <a:t>强耦合夸克胶子等离子体</a:t>
            </a:r>
            <a:r>
              <a:rPr lang="en-US" altLang="zh-CN" sz="1800" dirty="0">
                <a:solidFill>
                  <a:srgbClr val="FF0000"/>
                </a:solidFill>
                <a:latin typeface="宋体" charset="0"/>
              </a:rPr>
              <a:t>(</a:t>
            </a:r>
            <a:r>
              <a:rPr lang="en-US" altLang="zh-CN" sz="1800" dirty="0" err="1">
                <a:solidFill>
                  <a:srgbClr val="FF0000"/>
                </a:solidFill>
                <a:latin typeface="宋体" charset="0"/>
              </a:rPr>
              <a:t>sQGP</a:t>
            </a:r>
            <a:r>
              <a:rPr lang="en-US" altLang="zh-CN" sz="1800" dirty="0">
                <a:solidFill>
                  <a:srgbClr val="FF0000"/>
                </a:solidFill>
                <a:latin typeface="宋体" charset="0"/>
              </a:rPr>
              <a:t>)</a:t>
            </a:r>
            <a:r>
              <a:rPr lang="zh-CN" altLang="en-US" sz="1800" dirty="0">
                <a:solidFill>
                  <a:srgbClr val="FF0000"/>
                </a:solidFill>
                <a:latin typeface="宋体" charset="0"/>
              </a:rPr>
              <a:t>产生，其物理性质类似于粘滞系数与熵密度之比接近于零的理想液体。</a:t>
            </a:r>
            <a:endParaRPr lang="en-US" altLang="zh-CN" sz="1800" dirty="0">
              <a:solidFill>
                <a:srgbClr val="FF0000"/>
              </a:solidFill>
              <a:latin typeface="宋体" charset="0"/>
            </a:endParaRPr>
          </a:p>
          <a:p>
            <a:pPr>
              <a:buFont typeface="Arial" charset="0"/>
              <a:buAutoNum type="arabicParenR"/>
            </a:pPr>
            <a:endParaRPr lang="en-US" altLang="zh-CN" sz="1800" dirty="0">
              <a:solidFill>
                <a:srgbClr val="FF0000"/>
              </a:solidFill>
              <a:latin typeface="宋体" charset="0"/>
            </a:endParaRPr>
          </a:p>
          <a:p>
            <a:r>
              <a:rPr lang="zh-CN" altLang="en-US" sz="1800" dirty="0">
                <a:solidFill>
                  <a:srgbClr val="FF0000"/>
                </a:solidFill>
                <a:latin typeface="宋体" charset="0"/>
              </a:rPr>
              <a:t>在</a:t>
            </a:r>
            <a:r>
              <a:rPr lang="zh-CN" altLang="en-US" sz="1800" b="1" dirty="0">
                <a:solidFill>
                  <a:srgbClr val="FF0000"/>
                </a:solidFill>
                <a:latin typeface="Times New Roman" charset="0"/>
                <a:cs typeface="Times New Roman" charset="0"/>
              </a:rPr>
              <a:t>μ</a:t>
            </a:r>
            <a:r>
              <a:rPr lang="en-US" altLang="zh-CN" sz="1800" b="1" baseline="-25000" dirty="0">
                <a:solidFill>
                  <a:srgbClr val="FF0000"/>
                </a:solidFill>
                <a:latin typeface="Times New Roman" charset="0"/>
                <a:cs typeface="Times New Roman" charset="0"/>
              </a:rPr>
              <a:t>B</a:t>
            </a:r>
            <a:r>
              <a:rPr lang="zh-CN" altLang="en-US" sz="1800" b="1" dirty="0">
                <a:solidFill>
                  <a:srgbClr val="FF0000"/>
                </a:solidFill>
                <a:latin typeface="Times New Roman" charset="0"/>
                <a:cs typeface="Times New Roman" charset="0"/>
              </a:rPr>
              <a:t>＝</a:t>
            </a:r>
            <a:r>
              <a:rPr lang="en-US" altLang="zh-CN" sz="1800" b="1" dirty="0">
                <a:solidFill>
                  <a:srgbClr val="FF0000"/>
                </a:solidFill>
                <a:latin typeface="Times New Roman" charset="0"/>
                <a:cs typeface="Times New Roman" charset="0"/>
              </a:rPr>
              <a:t>0</a:t>
            </a:r>
            <a:r>
              <a:rPr lang="zh-CN" altLang="en-US" sz="1800" dirty="0">
                <a:solidFill>
                  <a:srgbClr val="FF0000"/>
                </a:solidFill>
                <a:latin typeface="Times New Roman" charset="0"/>
                <a:cs typeface="Times New Roman" charset="0"/>
              </a:rPr>
              <a:t>附近的相变是平滑过渡</a:t>
            </a:r>
            <a:endParaRPr lang="en-US" sz="1800" dirty="0">
              <a:solidFill>
                <a:srgbClr val="FF0000"/>
              </a:solidFill>
              <a:latin typeface="Arial"/>
              <a:cs typeface="Arial"/>
            </a:endParaRPr>
          </a:p>
          <a:p>
            <a:endParaRPr lang="en-US" sz="1800" dirty="0">
              <a:latin typeface="Arial"/>
              <a:cs typeface="Arial"/>
            </a:endParaRPr>
          </a:p>
          <a:p>
            <a:r>
              <a:rPr lang="zh-CN" altLang="en-US" sz="1800" b="1" dirty="0">
                <a:solidFill>
                  <a:srgbClr val="800000"/>
                </a:solidFill>
                <a:latin typeface="Arial"/>
                <a:cs typeface="Arial"/>
              </a:rPr>
              <a:t>重离子碰撞的研究任务：</a:t>
            </a:r>
          </a:p>
          <a:p>
            <a:endParaRPr lang="zh-CN" altLang="en-US" sz="1800" b="1" dirty="0">
              <a:solidFill>
                <a:srgbClr val="800000"/>
              </a:solidFill>
              <a:latin typeface="Arial"/>
              <a:cs typeface="Arial"/>
            </a:endParaRPr>
          </a:p>
          <a:p>
            <a:r>
              <a:rPr lang="en-US" altLang="zh-CN" sz="1800" b="1" dirty="0">
                <a:solidFill>
                  <a:srgbClr val="800000"/>
                </a:solidFill>
                <a:latin typeface="Arial"/>
                <a:cs typeface="Arial"/>
              </a:rPr>
              <a:t>1</a:t>
            </a:r>
            <a:r>
              <a:rPr lang="zh-CN" altLang="en-US" sz="1800" b="1" dirty="0">
                <a:solidFill>
                  <a:srgbClr val="800000"/>
                </a:solidFill>
                <a:latin typeface="Arial"/>
                <a:cs typeface="Arial"/>
              </a:rPr>
              <a:t>）寻找</a:t>
            </a:r>
            <a:r>
              <a:rPr lang="en-US" altLang="zh-CN" sz="1800" b="1" dirty="0">
                <a:solidFill>
                  <a:srgbClr val="800000"/>
                </a:solidFill>
                <a:latin typeface="Arial"/>
                <a:cs typeface="Arial"/>
              </a:rPr>
              <a:t>QCD</a:t>
            </a:r>
            <a:r>
              <a:rPr lang="zh-CN" altLang="en-US" sz="1800" b="1" dirty="0">
                <a:solidFill>
                  <a:srgbClr val="800000"/>
                </a:solidFill>
                <a:latin typeface="Arial"/>
                <a:cs typeface="Arial"/>
              </a:rPr>
              <a:t>临界点和相边界</a:t>
            </a:r>
          </a:p>
          <a:p>
            <a:r>
              <a:rPr lang="en-US" altLang="zh-CN" sz="1800" b="1" dirty="0">
                <a:solidFill>
                  <a:srgbClr val="800000"/>
                </a:solidFill>
                <a:latin typeface="Arial"/>
                <a:cs typeface="Arial"/>
              </a:rPr>
              <a:t>2</a:t>
            </a:r>
            <a:r>
              <a:rPr lang="zh-CN" altLang="en-US" sz="1800" b="1" dirty="0">
                <a:solidFill>
                  <a:srgbClr val="800000"/>
                </a:solidFill>
                <a:latin typeface="Arial"/>
                <a:cs typeface="Arial"/>
              </a:rPr>
              <a:t>）研究极端条件下</a:t>
            </a:r>
            <a:r>
              <a:rPr lang="en-US" altLang="zh-CN" sz="1800" b="1" dirty="0" err="1">
                <a:solidFill>
                  <a:srgbClr val="800000"/>
                </a:solidFill>
                <a:latin typeface="Arial"/>
                <a:cs typeface="Arial"/>
              </a:rPr>
              <a:t>sQGP</a:t>
            </a:r>
            <a:r>
              <a:rPr lang="zh-CN" altLang="en-US" sz="1800" b="1" dirty="0">
                <a:solidFill>
                  <a:srgbClr val="800000"/>
                </a:solidFill>
                <a:latin typeface="Arial"/>
                <a:cs typeface="Arial"/>
              </a:rPr>
              <a:t>的性质 </a:t>
            </a:r>
          </a:p>
          <a:p>
            <a:endParaRPr lang="zh-CN" altLang="en-US" sz="1800" b="1" dirty="0">
              <a:solidFill>
                <a:srgbClr val="800000"/>
              </a:solidFill>
              <a:latin typeface="Arial"/>
              <a:cs typeface="Arial"/>
            </a:endParaRPr>
          </a:p>
          <a:p>
            <a:endParaRPr lang="zh-CN" altLang="en-US" sz="1800" b="1" dirty="0">
              <a:solidFill>
                <a:srgbClr val="800000"/>
              </a:solidFill>
              <a:latin typeface="Arial"/>
              <a:cs typeface="Arial"/>
            </a:endParaRPr>
          </a:p>
          <a:p>
            <a:r>
              <a:rPr lang="en-US" altLang="zh-CN" sz="1800" b="1" dirty="0">
                <a:solidFill>
                  <a:srgbClr val="FF0000"/>
                </a:solidFill>
                <a:latin typeface="Arial"/>
                <a:cs typeface="Arial"/>
              </a:rPr>
              <a:t>QCD</a:t>
            </a:r>
            <a:r>
              <a:rPr lang="zh-CN" altLang="en-US" sz="1800" b="1" dirty="0">
                <a:solidFill>
                  <a:srgbClr val="FF0000"/>
                </a:solidFill>
                <a:latin typeface="Arial"/>
                <a:cs typeface="Arial"/>
              </a:rPr>
              <a:t>临界点的寻找和状态方程的研究已成为国际研究热点</a:t>
            </a:r>
            <a:endParaRPr lang="en-US" sz="1800" b="1" dirty="0">
              <a:solidFill>
                <a:srgbClr val="FF0000"/>
              </a:solidFill>
              <a:latin typeface="Arial"/>
              <a:cs typeface="Arial"/>
            </a:endParaRPr>
          </a:p>
          <a:p>
            <a:pPr algn="ctr"/>
            <a:endParaRPr lang="en-US" dirty="0"/>
          </a:p>
        </p:txBody>
      </p:sp>
      <p:sp>
        <p:nvSpPr>
          <p:cNvPr id="32" name="Line 26"/>
          <p:cNvSpPr>
            <a:spLocks noChangeShapeType="1"/>
          </p:cNvSpPr>
          <p:nvPr/>
        </p:nvSpPr>
        <p:spPr bwMode="auto">
          <a:xfrm flipV="1">
            <a:off x="395288" y="10541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pic>
        <p:nvPicPr>
          <p:cNvPr id="34" name="图片 33" descr="v2CompareWithData.eps"/>
          <p:cNvPicPr>
            <a:picLocks noChangeAspect="1"/>
          </p:cNvPicPr>
          <p:nvPr/>
        </p:nvPicPr>
        <p:blipFill rotWithShape="1">
          <a:blip r:embed="rId3">
            <a:extLst>
              <a:ext uri="{28A0092B-C50C-407E-A947-70E740481C1C}">
                <a14:useLocalDpi xmlns:a14="http://schemas.microsoft.com/office/drawing/2010/main" val="0"/>
              </a:ext>
            </a:extLst>
          </a:blip>
          <a:srcRect t="49830"/>
          <a:stretch/>
        </p:blipFill>
        <p:spPr>
          <a:xfrm>
            <a:off x="749300" y="1296932"/>
            <a:ext cx="4005580" cy="2605010"/>
          </a:xfrm>
          <a:prstGeom prst="rect">
            <a:avLst/>
          </a:prstGeom>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18" y="3901942"/>
            <a:ext cx="3915106" cy="268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1182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0CD5122-7B55-B646-9ECB-A69C16479A47}"/>
              </a:ext>
            </a:extLst>
          </p:cNvPr>
          <p:cNvSpPr>
            <a:spLocks noGrp="1" noChangeArrowheads="1"/>
          </p:cNvSpPr>
          <p:nvPr>
            <p:ph type="title"/>
          </p:nvPr>
        </p:nvSpPr>
        <p:spPr>
          <a:xfrm>
            <a:off x="1219200" y="-76200"/>
            <a:ext cx="6934200" cy="685800"/>
          </a:xfrm>
        </p:spPr>
        <p:txBody>
          <a:bodyPr/>
          <a:lstStyle/>
          <a:p>
            <a:pPr eaLnBrk="1" hangingPunct="1"/>
            <a:r>
              <a:rPr kumimoji="0" lang="en-US" altLang="zh-CN" sz="3600"/>
              <a:t>Beam Energy Scan (I) at RHIC</a:t>
            </a:r>
            <a:endParaRPr kumimoji="0" lang="en-US" altLang="zh-CN" sz="3600">
              <a:latin typeface="Arial Narrow" panose="020B0604020202020204" pitchFamily="34" charset="0"/>
            </a:endParaRPr>
          </a:p>
        </p:txBody>
      </p:sp>
      <p:sp>
        <p:nvSpPr>
          <p:cNvPr id="100354" name="TextBox 5">
            <a:extLst>
              <a:ext uri="{FF2B5EF4-FFF2-40B4-BE49-F238E27FC236}">
                <a16:creationId xmlns:a16="http://schemas.microsoft.com/office/drawing/2014/main" id="{824B67A6-13AA-5D4D-852C-596D0999D20D}"/>
              </a:ext>
            </a:extLst>
          </p:cNvPr>
          <p:cNvSpPr txBox="1">
            <a:spLocks noChangeArrowheads="1"/>
          </p:cNvSpPr>
          <p:nvPr/>
        </p:nvSpPr>
        <p:spPr bwMode="auto">
          <a:xfrm>
            <a:off x="5029200" y="685800"/>
            <a:ext cx="3662363"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i="1">
                <a:solidFill>
                  <a:srgbClr val="800000"/>
                </a:solidFill>
              </a:rPr>
              <a:t>Observables:</a:t>
            </a:r>
          </a:p>
          <a:p>
            <a:pPr eaLnBrk="1" hangingPunct="1"/>
            <a:endParaRPr kumimoji="0" lang="en-US" altLang="zh-CN" sz="1200" b="1"/>
          </a:p>
          <a:p>
            <a:pPr eaLnBrk="1" hangingPunct="1">
              <a:buFontTx/>
              <a:buNone/>
            </a:pPr>
            <a:r>
              <a:rPr kumimoji="0" lang="en-US" altLang="zh-CN" sz="2000" b="1" i="1"/>
              <a:t>1</a:t>
            </a:r>
            <a:r>
              <a:rPr kumimoji="0" lang="en-US" altLang="zh-CN" sz="2000" b="1" i="1" baseline="30000"/>
              <a:t>st</a:t>
            </a:r>
            <a:r>
              <a:rPr kumimoji="0" lang="en-US" altLang="zh-CN" sz="2000" b="1" i="1"/>
              <a:t> order phase transition</a:t>
            </a:r>
            <a:r>
              <a:rPr kumimoji="0" lang="en-US" altLang="zh-CN" sz="2000" b="1"/>
              <a:t>  </a:t>
            </a:r>
          </a:p>
          <a:p>
            <a:pPr eaLnBrk="1" hangingPunct="1">
              <a:buFontTx/>
              <a:buNone/>
            </a:pPr>
            <a:r>
              <a:rPr kumimoji="0" lang="zh-CN" altLang="en-US" sz="1600"/>
              <a:t>   </a:t>
            </a:r>
            <a:r>
              <a:rPr kumimoji="0" lang="en-US" altLang="zh-CN" sz="1600"/>
              <a:t>(1) Azimuthally sensitive HBT</a:t>
            </a:r>
          </a:p>
          <a:p>
            <a:pPr eaLnBrk="1" hangingPunct="1">
              <a:buFontTx/>
              <a:buNone/>
            </a:pPr>
            <a:r>
              <a:rPr kumimoji="0" lang="zh-CN" altLang="en-US" sz="1600"/>
              <a:t>   </a:t>
            </a:r>
            <a:r>
              <a:rPr kumimoji="0" lang="en-US" altLang="zh-CN" sz="1600"/>
              <a:t>(2) Directed flow v</a:t>
            </a:r>
            <a:r>
              <a:rPr kumimoji="0" lang="en-US" altLang="zh-CN" sz="1600" baseline="-25000"/>
              <a:t>1</a:t>
            </a:r>
            <a:endParaRPr kumimoji="0" lang="en-US" altLang="zh-CN" sz="1600"/>
          </a:p>
          <a:p>
            <a:pPr eaLnBrk="1" hangingPunct="1"/>
            <a:endParaRPr kumimoji="0" lang="en-US" altLang="zh-CN" sz="2800" b="1" baseline="-25000">
              <a:solidFill>
                <a:srgbClr val="000000"/>
              </a:solidFill>
            </a:endParaRPr>
          </a:p>
          <a:p>
            <a:pPr eaLnBrk="1" hangingPunct="1"/>
            <a:endParaRPr kumimoji="0" lang="en-US" altLang="zh-CN" sz="800"/>
          </a:p>
          <a:p>
            <a:pPr eaLnBrk="1" hangingPunct="1">
              <a:buFontTx/>
              <a:buNone/>
            </a:pPr>
            <a:r>
              <a:rPr kumimoji="0" lang="en-US" altLang="zh-CN" sz="2000" b="1" i="1"/>
              <a:t>Partonic vs. hadronic dof</a:t>
            </a:r>
          </a:p>
          <a:p>
            <a:pPr eaLnBrk="1" hangingPunct="1">
              <a:buFontTx/>
              <a:buNone/>
            </a:pPr>
            <a:r>
              <a:rPr kumimoji="0" lang="zh-CN" altLang="en-US" sz="1600"/>
              <a:t> </a:t>
            </a:r>
            <a:r>
              <a:rPr kumimoji="0" lang="en-US" altLang="zh-CN" sz="1600"/>
              <a:t> (3) R</a:t>
            </a:r>
            <a:r>
              <a:rPr kumimoji="0" lang="en-US" altLang="zh-CN" sz="1600" baseline="-25000"/>
              <a:t>AA</a:t>
            </a:r>
            <a:r>
              <a:rPr kumimoji="0" lang="en-US" altLang="zh-CN" sz="1600"/>
              <a:t>: N.M.F.</a:t>
            </a:r>
          </a:p>
          <a:p>
            <a:pPr eaLnBrk="1" hangingPunct="1">
              <a:buFontTx/>
              <a:buNone/>
            </a:pPr>
            <a:r>
              <a:rPr kumimoji="0" lang="en-US" altLang="zh-CN" sz="1600"/>
              <a:t>  (4) Charge separation</a:t>
            </a:r>
          </a:p>
          <a:p>
            <a:pPr eaLnBrk="1" hangingPunct="1">
              <a:buFontTx/>
              <a:buNone/>
            </a:pPr>
            <a:r>
              <a:rPr kumimoji="0" lang="zh-CN" altLang="en-US" sz="1600"/>
              <a:t>  </a:t>
            </a:r>
            <a:r>
              <a:rPr kumimoji="0" lang="en-US" altLang="zh-CN" sz="1600"/>
              <a:t>(5) v</a:t>
            </a:r>
            <a:r>
              <a:rPr kumimoji="0" lang="en-US" altLang="zh-CN" sz="1600" baseline="-25000"/>
              <a:t>2</a:t>
            </a:r>
            <a:r>
              <a:rPr kumimoji="0" lang="en-US" altLang="zh-CN" sz="1600"/>
              <a:t> - NCQ scaling</a:t>
            </a:r>
          </a:p>
          <a:p>
            <a:pPr eaLnBrk="1" hangingPunct="1"/>
            <a:endParaRPr kumimoji="0" lang="en-US" altLang="zh-CN" sz="800" b="1"/>
          </a:p>
          <a:p>
            <a:pPr eaLnBrk="1" hangingPunct="1"/>
            <a:endParaRPr kumimoji="0" lang="en-US" altLang="zh-CN" sz="800" b="1"/>
          </a:p>
          <a:p>
            <a:pPr eaLnBrk="1" hangingPunct="1">
              <a:buFontTx/>
              <a:buNone/>
            </a:pPr>
            <a:r>
              <a:rPr kumimoji="0" lang="en-US" altLang="zh-CN" sz="2000" b="1" i="1"/>
              <a:t>Critical point, correl. length</a:t>
            </a:r>
            <a:endParaRPr kumimoji="0" lang="en-US" altLang="zh-CN" sz="2000" b="1"/>
          </a:p>
          <a:p>
            <a:pPr eaLnBrk="1" hangingPunct="1">
              <a:buFontTx/>
              <a:buNone/>
            </a:pPr>
            <a:r>
              <a:rPr kumimoji="0" lang="zh-CN" altLang="en-US" sz="1600"/>
              <a:t> </a:t>
            </a:r>
            <a:r>
              <a:rPr kumimoji="0" lang="en-US" altLang="zh-CN" sz="1600"/>
              <a:t> (6) Fluctuations</a:t>
            </a:r>
            <a:r>
              <a:rPr kumimoji="0" lang="zh-CN" altLang="en-US" sz="1600"/>
              <a:t> </a:t>
            </a:r>
            <a:endParaRPr kumimoji="0" lang="en-US" altLang="zh-CN" sz="1600"/>
          </a:p>
          <a:p>
            <a:pPr eaLnBrk="1" hangingPunct="1"/>
            <a:endParaRPr kumimoji="0" lang="en-US" altLang="zh-CN" sz="1200" b="1"/>
          </a:p>
          <a:p>
            <a:pPr eaLnBrk="1" hangingPunct="1">
              <a:buFontTx/>
              <a:buNone/>
            </a:pPr>
            <a:r>
              <a:rPr kumimoji="0" lang="en-US" altLang="zh-CN" sz="2000" b="1"/>
              <a:t>Chiral symmetry restoration</a:t>
            </a:r>
          </a:p>
          <a:p>
            <a:pPr eaLnBrk="1" hangingPunct="1">
              <a:buFontTx/>
              <a:buNone/>
            </a:pPr>
            <a:r>
              <a:rPr kumimoji="0" lang="zh-CN" altLang="en-US" sz="1600"/>
              <a:t> </a:t>
            </a:r>
            <a:r>
              <a:rPr kumimoji="0" lang="en-US" altLang="zh-CN" sz="1600"/>
              <a:t> (7) Di-lepton production</a:t>
            </a:r>
          </a:p>
        </p:txBody>
      </p:sp>
      <p:sp>
        <p:nvSpPr>
          <p:cNvPr id="100355" name="TextBox 6">
            <a:extLst>
              <a:ext uri="{FF2B5EF4-FFF2-40B4-BE49-F238E27FC236}">
                <a16:creationId xmlns:a16="http://schemas.microsoft.com/office/drawing/2014/main" id="{14FAB4A2-9A38-0849-AE54-15F05D61CE49}"/>
              </a:ext>
            </a:extLst>
          </p:cNvPr>
          <p:cNvSpPr txBox="1">
            <a:spLocks noChangeArrowheads="1"/>
          </p:cNvSpPr>
          <p:nvPr/>
        </p:nvSpPr>
        <p:spPr bwMode="auto">
          <a:xfrm>
            <a:off x="609600" y="5105400"/>
            <a:ext cx="3810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t>Study QCD Phase Structure</a:t>
            </a:r>
          </a:p>
          <a:p>
            <a:pPr eaLnBrk="1" hangingPunct="1">
              <a:buFontTx/>
              <a:buNone/>
            </a:pPr>
            <a:r>
              <a:rPr kumimoji="0" lang="en-US" altLang="zh-CN" sz="2800"/>
              <a:t> </a:t>
            </a:r>
            <a:r>
              <a:rPr kumimoji="0" lang="en-US" altLang="zh-CN" sz="2000"/>
              <a:t>- Signals for onset of sQGP   </a:t>
            </a:r>
          </a:p>
          <a:p>
            <a:pPr eaLnBrk="1" hangingPunct="1">
              <a:buFontTx/>
              <a:buNone/>
            </a:pPr>
            <a:r>
              <a:rPr kumimoji="0" lang="en-US" altLang="zh-CN" sz="2000"/>
              <a:t> - Signals for phase boundary</a:t>
            </a:r>
          </a:p>
          <a:p>
            <a:pPr eaLnBrk="1" hangingPunct="1">
              <a:buFontTx/>
              <a:buNone/>
            </a:pPr>
            <a:r>
              <a:rPr kumimoji="0" lang="en-US" altLang="zh-CN" sz="2000"/>
              <a:t> - Signals for critical point</a:t>
            </a:r>
          </a:p>
        </p:txBody>
      </p:sp>
      <p:pic>
        <p:nvPicPr>
          <p:cNvPr id="9" name="Picture 8">
            <a:extLst>
              <a:ext uri="{FF2B5EF4-FFF2-40B4-BE49-F238E27FC236}">
                <a16:creationId xmlns:a16="http://schemas.microsoft.com/office/drawing/2014/main" id="{2DF38074-4E6D-5341-977B-91EEBA391AE7}"/>
              </a:ext>
            </a:extLst>
          </p:cNvPr>
          <p:cNvPicPr>
            <a:picLocks noChangeAspect="1"/>
          </p:cNvPicPr>
          <p:nvPr/>
        </p:nvPicPr>
        <p:blipFill>
          <a:blip r:embed="rId3"/>
          <a:stretch>
            <a:fillRect/>
          </a:stretch>
        </p:blipFill>
        <p:spPr>
          <a:xfrm>
            <a:off x="609600" y="1066800"/>
            <a:ext cx="4038600" cy="3962400"/>
          </a:xfrm>
          <a:prstGeom prst="rect">
            <a:avLst/>
          </a:prstGeom>
          <a:ln w="38100" cap="flat" cmpd="sng" algn="ctr">
            <a:solidFill>
              <a:schemeClr val="tx2">
                <a:lumMod val="20000"/>
                <a:lumOff val="80000"/>
              </a:schemeClr>
            </a:solidFill>
            <a:prstDash val="solid"/>
            <a:round/>
            <a:headEnd type="none" w="med" len="med"/>
            <a:tailEnd type="none" w="med" len="med"/>
          </a:ln>
        </p:spPr>
      </p:pic>
      <p:sp>
        <p:nvSpPr>
          <p:cNvPr id="8" name="Rounded Rectangle 7">
            <a:extLst>
              <a:ext uri="{FF2B5EF4-FFF2-40B4-BE49-F238E27FC236}">
                <a16:creationId xmlns:a16="http://schemas.microsoft.com/office/drawing/2014/main" id="{17ECC914-6FCE-3A46-9538-603E5FBB9142}"/>
              </a:ext>
            </a:extLst>
          </p:cNvPr>
          <p:cNvSpPr>
            <a:spLocks noChangeArrowheads="1"/>
          </p:cNvSpPr>
          <p:nvPr/>
        </p:nvSpPr>
        <p:spPr bwMode="auto">
          <a:xfrm>
            <a:off x="5029200" y="1231900"/>
            <a:ext cx="3552825" cy="1231900"/>
          </a:xfrm>
          <a:prstGeom prst="roundRect">
            <a:avLst>
              <a:gd name="adj" fmla="val 6944"/>
            </a:avLst>
          </a:prstGeom>
          <a:noFill/>
          <a:ln w="57150" cmpd="thinThick">
            <a:solidFill>
              <a:srgbClr val="FF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0" name="Rounded Rectangle 9">
            <a:extLst>
              <a:ext uri="{FF2B5EF4-FFF2-40B4-BE49-F238E27FC236}">
                <a16:creationId xmlns:a16="http://schemas.microsoft.com/office/drawing/2014/main" id="{6351A8DC-E552-9747-90A7-A55DE99D6704}"/>
              </a:ext>
            </a:extLst>
          </p:cNvPr>
          <p:cNvSpPr>
            <a:spLocks noChangeArrowheads="1"/>
          </p:cNvSpPr>
          <p:nvPr/>
        </p:nvSpPr>
        <p:spPr bwMode="auto">
          <a:xfrm>
            <a:off x="5029200" y="2552700"/>
            <a:ext cx="3552825" cy="1638300"/>
          </a:xfrm>
          <a:prstGeom prst="roundRect">
            <a:avLst>
              <a:gd name="adj" fmla="val 6944"/>
            </a:avLst>
          </a:prstGeom>
          <a:noFill/>
          <a:ln w="38100" cmpd="dbl">
            <a:solidFill>
              <a:srgbClr val="008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 name="Rounded Rectangle 10">
            <a:extLst>
              <a:ext uri="{FF2B5EF4-FFF2-40B4-BE49-F238E27FC236}">
                <a16:creationId xmlns:a16="http://schemas.microsoft.com/office/drawing/2014/main" id="{C5654648-6677-3449-8E47-E24CCCABDFEC}"/>
              </a:ext>
            </a:extLst>
          </p:cNvPr>
          <p:cNvSpPr>
            <a:spLocks noChangeArrowheads="1"/>
          </p:cNvSpPr>
          <p:nvPr/>
        </p:nvSpPr>
        <p:spPr bwMode="auto">
          <a:xfrm>
            <a:off x="5029200" y="4267200"/>
            <a:ext cx="3552825" cy="838200"/>
          </a:xfrm>
          <a:prstGeom prst="roundRect">
            <a:avLst>
              <a:gd name="adj" fmla="val 6944"/>
            </a:avLst>
          </a:prstGeom>
          <a:noFill/>
          <a:ln w="38100" cmpd="dbl">
            <a:solidFill>
              <a:srgbClr val="00009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00360" name="TextBox 12">
            <a:extLst>
              <a:ext uri="{FF2B5EF4-FFF2-40B4-BE49-F238E27FC236}">
                <a16:creationId xmlns:a16="http://schemas.microsoft.com/office/drawing/2014/main" id="{12E92900-952D-8B44-AEFD-30473E2BD708}"/>
              </a:ext>
            </a:extLst>
          </p:cNvPr>
          <p:cNvSpPr txBox="1">
            <a:spLocks noChangeArrowheads="1"/>
          </p:cNvSpPr>
          <p:nvPr/>
        </p:nvSpPr>
        <p:spPr bwMode="auto">
          <a:xfrm>
            <a:off x="4343400" y="6324600"/>
            <a:ext cx="450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a:t>BES-I:  </a:t>
            </a:r>
            <a:r>
              <a:rPr kumimoji="0" lang="en-US" altLang="zh-CN" sz="1600" b="1" i="1"/>
              <a:t>√s</a:t>
            </a:r>
            <a:r>
              <a:rPr kumimoji="0" lang="en-US" altLang="zh-CN" sz="1600" b="1" i="1" baseline="-25000"/>
              <a:t>NN</a:t>
            </a:r>
            <a:r>
              <a:rPr kumimoji="0" lang="en-US" altLang="zh-CN" sz="1600" b="1" i="1"/>
              <a:t> = </a:t>
            </a:r>
            <a:r>
              <a:rPr kumimoji="0" lang="en-US" altLang="zh-CN" sz="1600" b="1"/>
              <a:t>7.7, 11.5, </a:t>
            </a:r>
            <a:r>
              <a:rPr kumimoji="0" lang="en-US" altLang="zh-CN" sz="1600" b="1">
                <a:solidFill>
                  <a:srgbClr val="008000"/>
                </a:solidFill>
              </a:rPr>
              <a:t>14.5</a:t>
            </a:r>
            <a:r>
              <a:rPr kumimoji="0" lang="en-US" altLang="zh-CN" sz="1600" b="1"/>
              <a:t>, 19.6, 27, 39GeV  </a:t>
            </a:r>
          </a:p>
        </p:txBody>
      </p:sp>
      <p:sp>
        <p:nvSpPr>
          <p:cNvPr id="14" name="Rounded Rectangle 13">
            <a:extLst>
              <a:ext uri="{FF2B5EF4-FFF2-40B4-BE49-F238E27FC236}">
                <a16:creationId xmlns:a16="http://schemas.microsoft.com/office/drawing/2014/main" id="{B628CCB8-7A1F-DA40-BE74-A613FB939FE2}"/>
              </a:ext>
            </a:extLst>
          </p:cNvPr>
          <p:cNvSpPr>
            <a:spLocks noChangeArrowheads="1"/>
          </p:cNvSpPr>
          <p:nvPr/>
        </p:nvSpPr>
        <p:spPr bwMode="auto">
          <a:xfrm>
            <a:off x="5029200" y="5181600"/>
            <a:ext cx="3552825" cy="838200"/>
          </a:xfrm>
          <a:prstGeom prst="roundRect">
            <a:avLst>
              <a:gd name="adj" fmla="val 6944"/>
            </a:avLst>
          </a:prstGeom>
          <a:noFill/>
          <a:ln w="38100" cmpd="dbl">
            <a:solidFill>
              <a:srgbClr val="6B6BCF"/>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00362" name="Line 26">
            <a:extLst>
              <a:ext uri="{FF2B5EF4-FFF2-40B4-BE49-F238E27FC236}">
                <a16:creationId xmlns:a16="http://schemas.microsoft.com/office/drawing/2014/main" id="{7D8EA3B9-B2C7-E544-BFAB-F274572878B5}"/>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457200" y="762000"/>
            <a:ext cx="8229601" cy="5473700"/>
          </a:xfrm>
          <a:prstGeom prst="roundRect">
            <a:avLst>
              <a:gd name="adj" fmla="val 2775"/>
            </a:avLst>
          </a:prstGeom>
          <a:noFill/>
          <a:ln w="38100" cap="flat" cmpd="dbl"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44" y="262471"/>
            <a:ext cx="8229600" cy="1143000"/>
          </a:xfrm>
        </p:spPr>
        <p:txBody>
          <a:bodyPr>
            <a:normAutofit fontScale="90000"/>
          </a:bodyPr>
          <a:lstStyle/>
          <a:p>
            <a:br>
              <a:rPr lang="en-US" dirty="0"/>
            </a:br>
            <a:endParaRPr lang="en-US" dirty="0"/>
          </a:p>
        </p:txBody>
      </p:sp>
      <p:pic>
        <p:nvPicPr>
          <p:cNvPr id="5" name="Picture 4"/>
          <p:cNvPicPr>
            <a:picLocks noChangeAspect="1" noChangeArrowheads="1"/>
          </p:cNvPicPr>
          <p:nvPr/>
        </p:nvPicPr>
        <p:blipFill>
          <a:blip r:embed="rId2">
            <a:clrChange>
              <a:clrFrom>
                <a:srgbClr val="E9E9E9"/>
              </a:clrFrom>
              <a:clrTo>
                <a:srgbClr val="E9E9E9">
                  <a:alpha val="0"/>
                </a:srgbClr>
              </a:clrTo>
            </a:clrChange>
            <a:lum contrast="-18000"/>
          </a:blip>
          <a:srcRect/>
          <a:stretch>
            <a:fillRect/>
          </a:stretch>
        </p:blipFill>
        <p:spPr bwMode="auto">
          <a:xfrm>
            <a:off x="2895599" y="1265654"/>
            <a:ext cx="5529095" cy="4830346"/>
          </a:xfrm>
          <a:prstGeom prst="rect">
            <a:avLst/>
          </a:prstGeom>
          <a:noFill/>
        </p:spPr>
      </p:pic>
      <p:sp>
        <p:nvSpPr>
          <p:cNvPr id="6" name="Rectangle 5"/>
          <p:cNvSpPr/>
          <p:nvPr/>
        </p:nvSpPr>
        <p:spPr>
          <a:xfrm>
            <a:off x="2895600" y="927100"/>
            <a:ext cx="5372269" cy="338554"/>
          </a:xfrm>
          <a:prstGeom prst="rect">
            <a:avLst/>
          </a:prstGeom>
        </p:spPr>
        <p:txBody>
          <a:bodyPr wrap="square">
            <a:spAutoFit/>
          </a:bodyPr>
          <a:lstStyle/>
          <a:p>
            <a:r>
              <a:rPr kumimoji="1" lang="en-US" altLang="ja-JP" sz="1600" dirty="0">
                <a:solidFill>
                  <a:srgbClr val="000000"/>
                </a:solidFill>
                <a:ea typeface="Osaka" charset="-128"/>
                <a:cs typeface="Osaka" charset="-128"/>
              </a:rPr>
              <a:t>E. Fermi: </a:t>
            </a:r>
            <a:r>
              <a:rPr kumimoji="1" lang="en-US" altLang="ja-JP" sz="1400" i="1" dirty="0">
                <a:solidFill>
                  <a:srgbClr val="000000"/>
                </a:solidFill>
                <a:ea typeface="Osaka" charset="-128"/>
                <a:cs typeface="Osaka" charset="-128"/>
              </a:rPr>
              <a:t>“Notes on Thermodynamics and Statistics ” (1953)</a:t>
            </a:r>
          </a:p>
        </p:txBody>
      </p:sp>
      <p:sp>
        <p:nvSpPr>
          <p:cNvPr id="24" name="TextBox 23"/>
          <p:cNvSpPr txBox="1"/>
          <p:nvPr/>
        </p:nvSpPr>
        <p:spPr>
          <a:xfrm>
            <a:off x="6393043" y="4096446"/>
            <a:ext cx="72156" cy="369332"/>
          </a:xfrm>
          <a:prstGeom prst="rect">
            <a:avLst/>
          </a:prstGeom>
          <a:noFill/>
        </p:spPr>
        <p:txBody>
          <a:bodyPr wrap="square" rtlCol="0">
            <a:spAutoFit/>
          </a:bodyPr>
          <a:lstStyle/>
          <a:p>
            <a:endParaRPr lang="en-US" dirty="0"/>
          </a:p>
        </p:txBody>
      </p:sp>
      <p:grpSp>
        <p:nvGrpSpPr>
          <p:cNvPr id="3" name="Group 24"/>
          <p:cNvGrpSpPr>
            <a:grpSpLocks/>
          </p:cNvGrpSpPr>
          <p:nvPr/>
        </p:nvGrpSpPr>
        <p:grpSpPr bwMode="auto">
          <a:xfrm>
            <a:off x="-420006" y="-485652613"/>
            <a:ext cx="2147483647" cy="2147483647"/>
            <a:chOff x="2955" y="3984"/>
            <a:chExt cx="4297583" cy="6773054"/>
          </a:xfrm>
        </p:grpSpPr>
        <p:pic>
          <p:nvPicPr>
            <p:cNvPr id="26" name="Picture 25" descr="neutronstar"/>
            <p:cNvPicPr>
              <a:picLocks noChangeAspect="1" noChangeArrowheads="1"/>
            </p:cNvPicPr>
            <p:nvPr/>
          </p:nvPicPr>
          <p:blipFill>
            <a:blip r:embed="rId3"/>
            <a:srcRect/>
            <a:stretch>
              <a:fillRect/>
            </a:stretch>
          </p:blipFill>
          <p:spPr bwMode="auto">
            <a:xfrm>
              <a:off x="109538" y="3733800"/>
              <a:ext cx="4191000" cy="3043238"/>
            </a:xfrm>
            <a:prstGeom prst="rect">
              <a:avLst/>
            </a:prstGeom>
            <a:noFill/>
          </p:spPr>
        </p:pic>
        <p:sp>
          <p:nvSpPr>
            <p:cNvPr id="27" name="Text Box 5"/>
            <p:cNvSpPr txBox="1">
              <a:spLocks noChangeArrowheads="1"/>
            </p:cNvSpPr>
            <p:nvPr/>
          </p:nvSpPr>
          <p:spPr bwMode="auto">
            <a:xfrm>
              <a:off x="2955" y="3984"/>
              <a:ext cx="1268" cy="288"/>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a:solidFill>
                    <a:schemeClr val="bg1"/>
                  </a:solidFill>
                </a:rPr>
                <a:t>Neutron stars</a:t>
              </a:r>
            </a:p>
          </p:txBody>
        </p:sp>
      </p:grpSp>
      <p:grpSp>
        <p:nvGrpSpPr>
          <p:cNvPr id="4" name="Group 27"/>
          <p:cNvGrpSpPr>
            <a:grpSpLocks/>
          </p:cNvGrpSpPr>
          <p:nvPr/>
        </p:nvGrpSpPr>
        <p:grpSpPr bwMode="auto">
          <a:xfrm>
            <a:off x="1095275" y="-486215394"/>
            <a:ext cx="2147483647" cy="2147483647"/>
            <a:chOff x="2955" y="3984"/>
            <a:chExt cx="4297583" cy="6773054"/>
          </a:xfrm>
        </p:grpSpPr>
        <p:pic>
          <p:nvPicPr>
            <p:cNvPr id="29" name="Picture 28" descr="neutronstar"/>
            <p:cNvPicPr>
              <a:picLocks noChangeAspect="1" noChangeArrowheads="1"/>
            </p:cNvPicPr>
            <p:nvPr/>
          </p:nvPicPr>
          <p:blipFill>
            <a:blip r:embed="rId3"/>
            <a:srcRect/>
            <a:stretch>
              <a:fillRect/>
            </a:stretch>
          </p:blipFill>
          <p:spPr bwMode="auto">
            <a:xfrm>
              <a:off x="109538" y="3733800"/>
              <a:ext cx="4191000" cy="3043238"/>
            </a:xfrm>
            <a:prstGeom prst="rect">
              <a:avLst/>
            </a:prstGeom>
            <a:noFill/>
          </p:spPr>
        </p:pic>
        <p:sp>
          <p:nvSpPr>
            <p:cNvPr id="30" name="Text Box 5"/>
            <p:cNvSpPr txBox="1">
              <a:spLocks noChangeArrowheads="1"/>
            </p:cNvSpPr>
            <p:nvPr/>
          </p:nvSpPr>
          <p:spPr bwMode="auto">
            <a:xfrm>
              <a:off x="2955" y="3984"/>
              <a:ext cx="1268" cy="288"/>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a:solidFill>
                    <a:schemeClr val="bg1"/>
                  </a:solidFill>
                </a:rPr>
                <a:t>Neutron stars</a:t>
              </a:r>
            </a:p>
          </p:txBody>
        </p:sp>
      </p:grpSp>
      <p:grpSp>
        <p:nvGrpSpPr>
          <p:cNvPr id="7" name="Group 35"/>
          <p:cNvGrpSpPr>
            <a:grpSpLocks/>
          </p:cNvGrpSpPr>
          <p:nvPr/>
        </p:nvGrpSpPr>
        <p:grpSpPr bwMode="auto">
          <a:xfrm>
            <a:off x="-982825" y="-486446279"/>
            <a:ext cx="2147483647" cy="2147483647"/>
            <a:chOff x="2955" y="3984"/>
            <a:chExt cx="4297583" cy="6773054"/>
          </a:xfrm>
        </p:grpSpPr>
        <p:pic>
          <p:nvPicPr>
            <p:cNvPr id="37" name="Picture 36" descr="neutronstar"/>
            <p:cNvPicPr>
              <a:picLocks noChangeAspect="1" noChangeArrowheads="1"/>
            </p:cNvPicPr>
            <p:nvPr/>
          </p:nvPicPr>
          <p:blipFill>
            <a:blip r:embed="rId3"/>
            <a:srcRect/>
            <a:stretch>
              <a:fillRect/>
            </a:stretch>
          </p:blipFill>
          <p:spPr bwMode="auto">
            <a:xfrm>
              <a:off x="109538" y="3733800"/>
              <a:ext cx="4191000" cy="3043238"/>
            </a:xfrm>
            <a:prstGeom prst="rect">
              <a:avLst/>
            </a:prstGeom>
            <a:noFill/>
          </p:spPr>
        </p:pic>
        <p:sp>
          <p:nvSpPr>
            <p:cNvPr id="38" name="Text Box 5"/>
            <p:cNvSpPr txBox="1">
              <a:spLocks noChangeArrowheads="1"/>
            </p:cNvSpPr>
            <p:nvPr/>
          </p:nvSpPr>
          <p:spPr bwMode="auto">
            <a:xfrm>
              <a:off x="2955" y="3984"/>
              <a:ext cx="1268" cy="288"/>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a:solidFill>
                    <a:schemeClr val="bg1"/>
                  </a:solidFill>
                </a:rPr>
                <a:t>Neutron stars</a:t>
              </a:r>
            </a:p>
          </p:txBody>
        </p:sp>
      </p:grpSp>
      <p:sp>
        <p:nvSpPr>
          <p:cNvPr id="44" name="Rectangle 43"/>
          <p:cNvSpPr/>
          <p:nvPr/>
        </p:nvSpPr>
        <p:spPr>
          <a:xfrm>
            <a:off x="838200" y="-76200"/>
            <a:ext cx="7712731" cy="646331"/>
          </a:xfrm>
          <a:prstGeom prst="rect">
            <a:avLst/>
          </a:prstGeom>
        </p:spPr>
        <p:txBody>
          <a:bodyPr wrap="square">
            <a:spAutoFit/>
          </a:bodyPr>
          <a:lstStyle/>
          <a:p>
            <a:pPr algn="ctr"/>
            <a:r>
              <a:rPr lang="en-US" b="1" dirty="0">
                <a:solidFill>
                  <a:srgbClr val="FF0000"/>
                </a:solidFill>
              </a:rPr>
              <a:t> </a:t>
            </a:r>
            <a:r>
              <a:rPr lang="en-US" sz="3600" b="1" dirty="0">
                <a:solidFill>
                  <a:srgbClr val="FF0000"/>
                </a:solidFill>
              </a:rPr>
              <a:t>Q</a:t>
            </a:r>
            <a:r>
              <a:rPr lang="en-US" sz="3600" b="1" dirty="0">
                <a:solidFill>
                  <a:srgbClr val="008000"/>
                </a:solidFill>
              </a:rPr>
              <a:t>C</a:t>
            </a:r>
            <a:r>
              <a:rPr lang="en-US" sz="3600" b="1" dirty="0">
                <a:solidFill>
                  <a:srgbClr val="0000FF"/>
                </a:solidFill>
              </a:rPr>
              <a:t>D </a:t>
            </a:r>
            <a:r>
              <a:rPr lang="en-US" sz="3600" dirty="0"/>
              <a:t>Phase Diagram </a:t>
            </a:r>
            <a:r>
              <a:rPr lang="en-US" sz="2000" dirty="0"/>
              <a:t>(1953)</a:t>
            </a:r>
          </a:p>
        </p:txBody>
      </p:sp>
      <p:grpSp>
        <p:nvGrpSpPr>
          <p:cNvPr id="8" name="Group 44"/>
          <p:cNvGrpSpPr>
            <a:grpSpLocks/>
          </p:cNvGrpSpPr>
          <p:nvPr/>
        </p:nvGrpSpPr>
        <p:grpSpPr bwMode="auto">
          <a:xfrm>
            <a:off x="-75656539" y="-491110419"/>
            <a:ext cx="2147483647" cy="2147483647"/>
            <a:chOff x="2304" y="2352"/>
            <a:chExt cx="8836896" cy="6768336"/>
          </a:xfrm>
        </p:grpSpPr>
        <p:pic>
          <p:nvPicPr>
            <p:cNvPr id="46" name="Picture 45" descr="rhic_aerial"/>
            <p:cNvPicPr>
              <a:picLocks noChangeAspect="1" noChangeArrowheads="1"/>
            </p:cNvPicPr>
            <p:nvPr/>
          </p:nvPicPr>
          <p:blipFill>
            <a:blip r:embed="rId4"/>
            <a:srcRect/>
            <a:stretch>
              <a:fillRect/>
            </a:stretch>
          </p:blipFill>
          <p:spPr bwMode="auto">
            <a:xfrm>
              <a:off x="4495800" y="3733800"/>
              <a:ext cx="4343400" cy="3036888"/>
            </a:xfrm>
            <a:prstGeom prst="rect">
              <a:avLst/>
            </a:prstGeom>
            <a:noFill/>
          </p:spPr>
        </p:pic>
        <p:sp>
          <p:nvSpPr>
            <p:cNvPr id="47" name="Text Box 10"/>
            <p:cNvSpPr txBox="1">
              <a:spLocks noChangeArrowheads="1"/>
            </p:cNvSpPr>
            <p:nvPr/>
          </p:nvSpPr>
          <p:spPr bwMode="auto">
            <a:xfrm>
              <a:off x="2304" y="2352"/>
              <a:ext cx="585" cy="288"/>
            </a:xfrm>
            <a:prstGeom prst="rect">
              <a:avLst/>
            </a:prstGeom>
            <a:noFill/>
            <a:ln w="9525">
              <a:noFill/>
              <a:miter lim="800000"/>
              <a:headEnd/>
              <a:tailEnd/>
            </a:ln>
            <a:effectLst/>
          </p:spPr>
          <p:txBody>
            <a:bodyPr wrap="none">
              <a:prstTxWarp prst="textNoShape">
                <a:avLst/>
              </a:prstTxWarp>
              <a:spAutoFit/>
            </a:bodyPr>
            <a:lstStyle/>
            <a:p>
              <a:pPr eaLnBrk="1" hangingPunct="1"/>
              <a:r>
                <a:rPr lang="en-US" sz="2400">
                  <a:solidFill>
                    <a:schemeClr val="bg1"/>
                  </a:solidFill>
                </a:rPr>
                <a:t>RHIC</a:t>
              </a:r>
            </a:p>
          </p:txBody>
        </p:sp>
      </p:grpSp>
      <p:pic>
        <p:nvPicPr>
          <p:cNvPr id="20" name="Picture 19"/>
          <p:cNvPicPr>
            <a:picLocks noChangeAspect="1"/>
          </p:cNvPicPr>
          <p:nvPr/>
        </p:nvPicPr>
        <p:blipFill>
          <a:blip r:embed="rId5"/>
          <a:stretch>
            <a:fillRect/>
          </a:stretch>
        </p:blipFill>
        <p:spPr>
          <a:xfrm>
            <a:off x="762000" y="1384300"/>
            <a:ext cx="2057400" cy="2882900"/>
          </a:xfrm>
          <a:prstGeom prst="rect">
            <a:avLst/>
          </a:prstGeom>
        </p:spPr>
      </p:pic>
      <p:sp>
        <p:nvSpPr>
          <p:cNvPr id="21" name="TextBox 20"/>
          <p:cNvSpPr txBox="1"/>
          <p:nvPr/>
        </p:nvSpPr>
        <p:spPr>
          <a:xfrm>
            <a:off x="1229288" y="4279900"/>
            <a:ext cx="1056712" cy="369332"/>
          </a:xfrm>
          <a:prstGeom prst="rect">
            <a:avLst/>
          </a:prstGeom>
          <a:noFill/>
        </p:spPr>
        <p:txBody>
          <a:bodyPr wrap="none" rtlCol="0">
            <a:spAutoFit/>
          </a:bodyPr>
          <a:lstStyle/>
          <a:p>
            <a:r>
              <a:rPr lang="en-US" u="sng" dirty="0"/>
              <a:t>E. Fermi</a:t>
            </a:r>
          </a:p>
        </p:txBody>
      </p:sp>
    </p:spTree>
    <p:extLst>
      <p:ext uri="{BB962C8B-B14F-4D97-AF65-F5344CB8AC3E}">
        <p14:creationId xmlns:p14="http://schemas.microsoft.com/office/powerpoint/2010/main" val="40739264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990600"/>
            <a:ext cx="8420100" cy="5105400"/>
          </a:xfrm>
          <a:prstGeom prst="roundRect">
            <a:avLst>
              <a:gd name="adj" fmla="val 4795"/>
            </a:avLst>
          </a:prstGeom>
          <a:solidFill>
            <a:schemeClr val="bg1"/>
          </a:solid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 2, 5-10)ρ</a:t>
            </a:r>
            <a:r>
              <a:rPr lang="en-US" b="1" baseline="-25000" dirty="0">
                <a:solidFill>
                  <a:schemeClr val="tx1"/>
                </a:solidFill>
              </a:rPr>
              <a:t>0</a:t>
            </a:r>
          </a:p>
          <a:p>
            <a:pPr algn="ctr"/>
            <a:endParaRPr lang="en-US" dirty="0"/>
          </a:p>
        </p:txBody>
      </p:sp>
      <p:sp>
        <p:nvSpPr>
          <p:cNvPr id="2" name="Title 1"/>
          <p:cNvSpPr>
            <a:spLocks noGrp="1"/>
          </p:cNvSpPr>
          <p:nvPr>
            <p:ph type="title"/>
          </p:nvPr>
        </p:nvSpPr>
        <p:spPr>
          <a:xfrm>
            <a:off x="1143000" y="12700"/>
            <a:ext cx="7213600" cy="488950"/>
          </a:xfrm>
        </p:spPr>
        <p:txBody>
          <a:bodyPr/>
          <a:lstStyle/>
          <a:p>
            <a:r>
              <a:rPr lang="en-US" b="1" dirty="0">
                <a:solidFill>
                  <a:srgbClr val="FF0000"/>
                </a:solidFill>
              </a:rPr>
              <a:t>Q</a:t>
            </a:r>
            <a:r>
              <a:rPr lang="en-US" b="1" dirty="0">
                <a:solidFill>
                  <a:srgbClr val="008000"/>
                </a:solidFill>
              </a:rPr>
              <a:t>C</a:t>
            </a:r>
            <a:r>
              <a:rPr lang="en-US" b="1" dirty="0">
                <a:solidFill>
                  <a:srgbClr val="0000FF"/>
                </a:solidFill>
              </a:rPr>
              <a:t>D</a:t>
            </a:r>
            <a:r>
              <a:rPr lang="en-US" dirty="0"/>
              <a:t> Phase Diagram </a:t>
            </a:r>
            <a:r>
              <a:rPr lang="en-US" sz="2400" dirty="0"/>
              <a:t>(1983)</a:t>
            </a:r>
          </a:p>
        </p:txBody>
      </p:sp>
      <p:pic>
        <p:nvPicPr>
          <p:cNvPr id="4" name="Picture 3"/>
          <p:cNvPicPr>
            <a:picLocks noChangeAspect="1"/>
          </p:cNvPicPr>
          <p:nvPr/>
        </p:nvPicPr>
        <p:blipFill>
          <a:blip r:embed="rId2"/>
          <a:stretch>
            <a:fillRect/>
          </a:stretch>
        </p:blipFill>
        <p:spPr>
          <a:xfrm>
            <a:off x="2891314" y="1607173"/>
            <a:ext cx="5676900" cy="4393985"/>
          </a:xfrm>
          <a:prstGeom prst="rect">
            <a:avLst/>
          </a:prstGeom>
        </p:spPr>
      </p:pic>
      <p:sp>
        <p:nvSpPr>
          <p:cNvPr id="5" name="TextBox 4"/>
          <p:cNvSpPr txBox="1"/>
          <p:nvPr/>
        </p:nvSpPr>
        <p:spPr>
          <a:xfrm>
            <a:off x="3200400" y="1143000"/>
            <a:ext cx="4572000" cy="369332"/>
          </a:xfrm>
          <a:prstGeom prst="rect">
            <a:avLst/>
          </a:prstGeom>
          <a:noFill/>
        </p:spPr>
        <p:txBody>
          <a:bodyPr wrap="square" rtlCol="0">
            <a:spAutoFit/>
          </a:bodyPr>
          <a:lstStyle/>
          <a:p>
            <a:r>
              <a:rPr lang="en-US" dirty="0"/>
              <a:t>1983 US Long Range Plan  </a:t>
            </a:r>
            <a:r>
              <a:rPr lang="en-US" sz="1400" i="1" dirty="0"/>
              <a:t>- by Gordon </a:t>
            </a:r>
            <a:r>
              <a:rPr lang="en-US" sz="1400" i="1" dirty="0" err="1"/>
              <a:t>Baym</a:t>
            </a:r>
            <a:endParaRPr lang="en-US" sz="1400" i="1" dirty="0"/>
          </a:p>
        </p:txBody>
      </p:sp>
      <p:pic>
        <p:nvPicPr>
          <p:cNvPr id="17" name="Picture 16"/>
          <p:cNvPicPr>
            <a:picLocks noChangeAspect="1"/>
          </p:cNvPicPr>
          <p:nvPr/>
        </p:nvPicPr>
        <p:blipFill>
          <a:blip r:embed="rId3"/>
          <a:stretch>
            <a:fillRect/>
          </a:stretch>
        </p:blipFill>
        <p:spPr>
          <a:xfrm>
            <a:off x="812800" y="1752600"/>
            <a:ext cx="1778000" cy="2667000"/>
          </a:xfrm>
          <a:prstGeom prst="rect">
            <a:avLst/>
          </a:prstGeom>
        </p:spPr>
      </p:pic>
      <p:sp>
        <p:nvSpPr>
          <p:cNvPr id="18" name="TextBox 17"/>
          <p:cNvSpPr txBox="1"/>
          <p:nvPr/>
        </p:nvSpPr>
        <p:spPr>
          <a:xfrm>
            <a:off x="914400" y="4419600"/>
            <a:ext cx="1608771" cy="369332"/>
          </a:xfrm>
          <a:prstGeom prst="rect">
            <a:avLst/>
          </a:prstGeom>
          <a:noFill/>
        </p:spPr>
        <p:txBody>
          <a:bodyPr wrap="none" rtlCol="0">
            <a:spAutoFit/>
          </a:bodyPr>
          <a:lstStyle/>
          <a:p>
            <a:r>
              <a:rPr lang="en-US" dirty="0"/>
              <a:t>Gordon </a:t>
            </a:r>
            <a:r>
              <a:rPr lang="en-US" dirty="0" err="1"/>
              <a:t>Baym</a:t>
            </a:r>
            <a:endParaRPr lang="en-US" dirty="0"/>
          </a:p>
        </p:txBody>
      </p:sp>
    </p:spTree>
    <p:extLst>
      <p:ext uri="{BB962C8B-B14F-4D97-AF65-F5344CB8AC3E}">
        <p14:creationId xmlns:p14="http://schemas.microsoft.com/office/powerpoint/2010/main" val="1300013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0" descr="QQ20151027-1.png">
            <a:extLst>
              <a:ext uri="{FF2B5EF4-FFF2-40B4-BE49-F238E27FC236}">
                <a16:creationId xmlns:a16="http://schemas.microsoft.com/office/drawing/2014/main" id="{122F8F95-AB80-DB47-A573-4514AFBAC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19200"/>
            <a:ext cx="3421063"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5" descr="dedx.png">
            <a:extLst>
              <a:ext uri="{FF2B5EF4-FFF2-40B4-BE49-F238E27FC236}">
                <a16:creationId xmlns:a16="http://schemas.microsoft.com/office/drawing/2014/main" id="{407A9C82-6C6C-0445-9FE1-1FC87B859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45"/>
          <a:stretch>
            <a:fillRect/>
          </a:stretch>
        </p:blipFill>
        <p:spPr bwMode="auto">
          <a:xfrm>
            <a:off x="355600" y="3675063"/>
            <a:ext cx="329088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图片 3">
            <a:extLst>
              <a:ext uri="{FF2B5EF4-FFF2-40B4-BE49-F238E27FC236}">
                <a16:creationId xmlns:a16="http://schemas.microsoft.com/office/drawing/2014/main" id="{3DA5ACAD-06F4-414B-AEE2-81353A7C2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4000"/>
            <a:ext cx="4879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id="{A9B6B4D2-FD3B-9942-9FAA-FD6EA74EBDA3}"/>
              </a:ext>
            </a:extLst>
          </p:cNvPr>
          <p:cNvSpPr txBox="1"/>
          <p:nvPr/>
        </p:nvSpPr>
        <p:spPr>
          <a:xfrm>
            <a:off x="4525963" y="4524375"/>
            <a:ext cx="184150" cy="400050"/>
          </a:xfrm>
          <a:prstGeom prst="rect">
            <a:avLst/>
          </a:prstGeom>
          <a:noFill/>
        </p:spPr>
        <p:txBody>
          <a:bodyPr wrap="none">
            <a:spAutoFit/>
          </a:bodyPr>
          <a:lstStyle/>
          <a:p>
            <a:pPr eaLnBrk="1" hangingPunct="1">
              <a:spcBef>
                <a:spcPct val="20000"/>
              </a:spcBef>
              <a:buFontTx/>
              <a:buChar char="•"/>
              <a:defRPr/>
            </a:pPr>
            <a:endParaRPr kumimoji="1" lang="zh-CN" altLang="en-US" sz="2000" dirty="0">
              <a:latin typeface="Arial"/>
              <a:ea typeface="+mj-ea"/>
              <a:cs typeface="Arial"/>
            </a:endParaRPr>
          </a:p>
        </p:txBody>
      </p:sp>
      <p:sp>
        <p:nvSpPr>
          <p:cNvPr id="15" name="文本框 14">
            <a:extLst>
              <a:ext uri="{FF2B5EF4-FFF2-40B4-BE49-F238E27FC236}">
                <a16:creationId xmlns:a16="http://schemas.microsoft.com/office/drawing/2014/main" id="{1B303960-045F-1648-B2A7-9F1937C499CF}"/>
              </a:ext>
            </a:extLst>
          </p:cNvPr>
          <p:cNvSpPr txBox="1"/>
          <p:nvPr/>
        </p:nvSpPr>
        <p:spPr>
          <a:xfrm>
            <a:off x="6261100" y="3821113"/>
            <a:ext cx="595313" cy="339725"/>
          </a:xfrm>
          <a:prstGeom prst="rect">
            <a:avLst/>
          </a:prstGeom>
          <a:noFill/>
        </p:spPr>
        <p:txBody>
          <a:bodyPr wrap="none">
            <a:spAutoFit/>
          </a:bodyPr>
          <a:lstStyle/>
          <a:p>
            <a:pPr eaLnBrk="1" hangingPunct="1">
              <a:spcBef>
                <a:spcPct val="20000"/>
              </a:spcBef>
              <a:buFontTx/>
              <a:buChar char="•"/>
              <a:defRPr/>
            </a:pPr>
            <a:r>
              <a:rPr kumimoji="1" lang="en-US" altLang="zh-CN" sz="1600" b="1" dirty="0">
                <a:latin typeface="Arial"/>
                <a:ea typeface="+mj-ea"/>
                <a:cs typeface="Arial"/>
              </a:rPr>
              <a:t>TPC</a:t>
            </a:r>
            <a:endParaRPr kumimoji="1" lang="zh-CN" altLang="en-US" sz="1600" b="1" dirty="0">
              <a:latin typeface="Arial"/>
              <a:ea typeface="+mj-ea"/>
              <a:cs typeface="Arial"/>
            </a:endParaRPr>
          </a:p>
        </p:txBody>
      </p:sp>
      <p:sp>
        <p:nvSpPr>
          <p:cNvPr id="16" name="文本框 15">
            <a:extLst>
              <a:ext uri="{FF2B5EF4-FFF2-40B4-BE49-F238E27FC236}">
                <a16:creationId xmlns:a16="http://schemas.microsoft.com/office/drawing/2014/main" id="{0E1F4538-0C00-C24E-B965-5F27CFFCFAFF}"/>
              </a:ext>
            </a:extLst>
          </p:cNvPr>
          <p:cNvSpPr txBox="1"/>
          <p:nvPr/>
        </p:nvSpPr>
        <p:spPr>
          <a:xfrm>
            <a:off x="5930900" y="2830513"/>
            <a:ext cx="1249363" cy="369887"/>
          </a:xfrm>
          <a:prstGeom prst="rect">
            <a:avLst/>
          </a:prstGeom>
          <a:noFill/>
        </p:spPr>
        <p:txBody>
          <a:bodyPr>
            <a:spAutoFit/>
          </a:bodyPr>
          <a:lstStyle/>
          <a:p>
            <a:pPr algn="ctr" eaLnBrk="1" hangingPunct="1">
              <a:spcBef>
                <a:spcPct val="20000"/>
              </a:spcBef>
              <a:buFontTx/>
              <a:buChar char="•"/>
              <a:defRPr/>
            </a:pPr>
            <a:r>
              <a:rPr kumimoji="1" lang="en-US" altLang="zh-CN" b="1" dirty="0">
                <a:solidFill>
                  <a:srgbClr val="0000FF"/>
                </a:solidFill>
                <a:latin typeface="Arial"/>
                <a:ea typeface="+mj-ea"/>
                <a:cs typeface="Arial"/>
              </a:rPr>
              <a:t> </a:t>
            </a:r>
            <a:r>
              <a:rPr kumimoji="1" lang="en-US" altLang="zh-CN" sz="1600" b="1" dirty="0">
                <a:solidFill>
                  <a:srgbClr val="0000FF"/>
                </a:solidFill>
                <a:latin typeface="Arial"/>
                <a:ea typeface="+mj-ea"/>
                <a:cs typeface="Arial"/>
              </a:rPr>
              <a:t>TOF</a:t>
            </a:r>
            <a:endParaRPr kumimoji="1" lang="zh-CN" altLang="en-US" sz="1600" b="1" dirty="0">
              <a:solidFill>
                <a:srgbClr val="0000FF"/>
              </a:solidFill>
              <a:latin typeface="Arial"/>
              <a:ea typeface="+mj-ea"/>
              <a:cs typeface="Arial"/>
            </a:endParaRPr>
          </a:p>
        </p:txBody>
      </p:sp>
      <p:sp>
        <p:nvSpPr>
          <p:cNvPr id="19" name="文本框 18">
            <a:extLst>
              <a:ext uri="{FF2B5EF4-FFF2-40B4-BE49-F238E27FC236}">
                <a16:creationId xmlns:a16="http://schemas.microsoft.com/office/drawing/2014/main" id="{A75627FC-F293-574A-9D58-50ACA5D86AF5}"/>
              </a:ext>
            </a:extLst>
          </p:cNvPr>
          <p:cNvSpPr txBox="1"/>
          <p:nvPr/>
        </p:nvSpPr>
        <p:spPr>
          <a:xfrm>
            <a:off x="685800" y="609600"/>
            <a:ext cx="7867650" cy="646113"/>
          </a:xfrm>
          <a:prstGeom prst="rect">
            <a:avLst/>
          </a:prstGeom>
          <a:noFill/>
        </p:spPr>
        <p:txBody>
          <a:bodyPr>
            <a:spAutoFit/>
          </a:bodyPr>
          <a:lstStyle/>
          <a:p>
            <a:pPr eaLnBrk="1" hangingPunct="1">
              <a:spcBef>
                <a:spcPct val="20000"/>
              </a:spcBef>
              <a:buFontTx/>
              <a:buChar char="•"/>
              <a:defRPr/>
            </a:pPr>
            <a:r>
              <a:rPr kumimoji="1" lang="en-US" altLang="zh-CN" sz="1800" b="1" dirty="0">
                <a:latin typeface="Arial"/>
                <a:ea typeface="+mj-ea"/>
                <a:cs typeface="Arial"/>
              </a:rPr>
              <a:t>Published</a:t>
            </a:r>
            <a:r>
              <a:rPr kumimoji="1" lang="zh-CN" altLang="en-US" sz="1800" b="1" dirty="0">
                <a:latin typeface="Arial"/>
                <a:ea typeface="+mj-ea"/>
                <a:cs typeface="Arial"/>
              </a:rPr>
              <a:t> </a:t>
            </a:r>
            <a:r>
              <a:rPr kumimoji="1" lang="en-US" altLang="zh-CN" sz="1800" b="1" dirty="0">
                <a:latin typeface="Arial"/>
                <a:ea typeface="+mj-ea"/>
                <a:cs typeface="Arial"/>
              </a:rPr>
              <a:t>net-proton results</a:t>
            </a:r>
            <a:r>
              <a:rPr kumimoji="1" lang="en-US" altLang="zh-CN" sz="1800" dirty="0">
                <a:latin typeface="Arial"/>
                <a:ea typeface="+mj-ea"/>
                <a:cs typeface="Arial"/>
              </a:rPr>
              <a:t>:</a:t>
            </a:r>
            <a:r>
              <a:rPr kumimoji="1" lang="zh-CN" altLang="en-US" sz="1800" dirty="0">
                <a:latin typeface="Arial"/>
                <a:ea typeface="+mj-ea"/>
                <a:cs typeface="Arial"/>
              </a:rPr>
              <a:t>  </a:t>
            </a:r>
            <a:r>
              <a:rPr kumimoji="1" lang="en-US" altLang="zh-CN" sz="1800" dirty="0">
                <a:latin typeface="Arial"/>
                <a:ea typeface="+mj-ea"/>
                <a:cs typeface="Arial"/>
              </a:rPr>
              <a:t>Only TPC</a:t>
            </a:r>
            <a:r>
              <a:rPr kumimoji="1" lang="zh-CN" altLang="en-US" sz="1800" dirty="0">
                <a:latin typeface="Arial"/>
                <a:ea typeface="+mj-ea"/>
                <a:cs typeface="Arial"/>
              </a:rPr>
              <a:t> </a:t>
            </a:r>
            <a:r>
              <a:rPr kumimoji="1" lang="en-US" altLang="zh-CN" sz="1800" dirty="0">
                <a:latin typeface="Arial"/>
                <a:ea typeface="+mj-ea"/>
                <a:cs typeface="Arial"/>
              </a:rPr>
              <a:t>used</a:t>
            </a:r>
            <a:r>
              <a:rPr kumimoji="1" lang="zh-CN" altLang="en-US" sz="1800" dirty="0">
                <a:latin typeface="Arial"/>
                <a:ea typeface="+mj-ea"/>
                <a:cs typeface="Arial"/>
              </a:rPr>
              <a:t> </a:t>
            </a:r>
            <a:r>
              <a:rPr kumimoji="1" lang="en-US" altLang="zh-CN" sz="1800" dirty="0">
                <a:latin typeface="Arial"/>
                <a:ea typeface="+mj-ea"/>
                <a:cs typeface="Arial"/>
              </a:rPr>
              <a:t>for</a:t>
            </a:r>
            <a:r>
              <a:rPr kumimoji="1" lang="zh-CN" altLang="en-US" sz="1800" dirty="0">
                <a:latin typeface="Arial"/>
                <a:ea typeface="+mj-ea"/>
                <a:cs typeface="Arial"/>
              </a:rPr>
              <a:t> </a:t>
            </a:r>
            <a:r>
              <a:rPr kumimoji="1" lang="en-US" altLang="zh-CN" sz="1800" dirty="0">
                <a:latin typeface="Arial"/>
                <a:ea typeface="+mj-ea"/>
                <a:cs typeface="Arial"/>
              </a:rPr>
              <a:t>proton/anti-proton</a:t>
            </a:r>
            <a:r>
              <a:rPr kumimoji="1" lang="zh-CN" altLang="en-US" sz="1800" dirty="0">
                <a:latin typeface="Arial"/>
                <a:ea typeface="+mj-ea"/>
                <a:cs typeface="Arial"/>
              </a:rPr>
              <a:t> </a:t>
            </a:r>
            <a:r>
              <a:rPr kumimoji="1" lang="en-US" altLang="zh-CN" sz="1800" dirty="0">
                <a:latin typeface="Arial"/>
                <a:ea typeface="+mj-ea"/>
                <a:cs typeface="Arial"/>
              </a:rPr>
              <a:t>PID.</a:t>
            </a:r>
            <a:r>
              <a:rPr kumimoji="1" lang="zh-CN" altLang="en-US" sz="1800" dirty="0">
                <a:latin typeface="Arial"/>
                <a:ea typeface="+mj-ea"/>
                <a:cs typeface="Arial"/>
              </a:rPr>
              <a:t> </a:t>
            </a:r>
            <a:endParaRPr kumimoji="1" lang="en-US" altLang="zh-CN" sz="1800" dirty="0">
              <a:latin typeface="Arial"/>
              <a:ea typeface="+mj-ea"/>
              <a:cs typeface="Arial"/>
            </a:endParaRPr>
          </a:p>
          <a:p>
            <a:pPr eaLnBrk="1" hangingPunct="1">
              <a:spcBef>
                <a:spcPct val="20000"/>
              </a:spcBef>
              <a:buFontTx/>
              <a:buChar char="•"/>
              <a:defRPr/>
            </a:pPr>
            <a:r>
              <a:rPr kumimoji="1" lang="en-US" altLang="zh-CN" sz="1800" dirty="0">
                <a:latin typeface="Arial"/>
                <a:ea typeface="+mj-ea"/>
                <a:cs typeface="Arial"/>
              </a:rPr>
              <a:t>TOF</a:t>
            </a:r>
            <a:r>
              <a:rPr kumimoji="1" lang="zh-CN" altLang="en-US" sz="1800" dirty="0">
                <a:latin typeface="Arial"/>
                <a:ea typeface="+mj-ea"/>
                <a:cs typeface="Arial"/>
              </a:rPr>
              <a:t> </a:t>
            </a:r>
            <a:r>
              <a:rPr kumimoji="1" lang="en-US" altLang="zh-CN" sz="1800" dirty="0">
                <a:latin typeface="Arial"/>
                <a:ea typeface="+mj-ea"/>
                <a:cs typeface="Arial"/>
              </a:rPr>
              <a:t>PID extends</a:t>
            </a:r>
            <a:r>
              <a:rPr kumimoji="1" lang="zh-CN" altLang="en-US" sz="1800" dirty="0">
                <a:latin typeface="Arial"/>
                <a:ea typeface="+mj-ea"/>
                <a:cs typeface="Arial"/>
              </a:rPr>
              <a:t> </a:t>
            </a:r>
            <a:r>
              <a:rPr kumimoji="1" lang="en-US" altLang="zh-CN" sz="1800" dirty="0">
                <a:latin typeface="Arial"/>
                <a:ea typeface="+mj-ea"/>
                <a:cs typeface="Arial"/>
              </a:rPr>
              <a:t>the</a:t>
            </a:r>
            <a:r>
              <a:rPr kumimoji="1" lang="zh-CN" altLang="en-US" sz="1800" dirty="0">
                <a:latin typeface="Arial"/>
                <a:ea typeface="+mj-ea"/>
                <a:cs typeface="Arial"/>
              </a:rPr>
              <a:t> </a:t>
            </a:r>
            <a:r>
              <a:rPr kumimoji="1" lang="en-US" altLang="zh-CN" sz="1800" dirty="0">
                <a:latin typeface="Arial"/>
                <a:ea typeface="+mj-ea"/>
                <a:cs typeface="Arial"/>
              </a:rPr>
              <a:t>phase</a:t>
            </a:r>
            <a:r>
              <a:rPr kumimoji="1" lang="zh-CN" altLang="en-US" sz="1800" dirty="0">
                <a:latin typeface="Arial"/>
                <a:ea typeface="+mj-ea"/>
                <a:cs typeface="Arial"/>
              </a:rPr>
              <a:t> </a:t>
            </a:r>
            <a:r>
              <a:rPr kumimoji="1" lang="en-US" altLang="zh-CN" sz="1800" dirty="0">
                <a:latin typeface="Arial"/>
                <a:ea typeface="+mj-ea"/>
                <a:cs typeface="Arial"/>
              </a:rPr>
              <a:t>space</a:t>
            </a:r>
            <a:r>
              <a:rPr kumimoji="1" lang="zh-CN" altLang="en-US" sz="1800" dirty="0">
                <a:latin typeface="Arial"/>
                <a:ea typeface="+mj-ea"/>
                <a:cs typeface="Arial"/>
              </a:rPr>
              <a:t> </a:t>
            </a:r>
            <a:r>
              <a:rPr kumimoji="1" lang="en-US" altLang="zh-CN" sz="1800" dirty="0">
                <a:latin typeface="Arial"/>
                <a:ea typeface="+mj-ea"/>
                <a:cs typeface="Arial"/>
              </a:rPr>
              <a:t>coverage.</a:t>
            </a:r>
            <a:endParaRPr kumimoji="1" lang="zh-CN" altLang="en-US" sz="1800" b="1" dirty="0">
              <a:solidFill>
                <a:srgbClr val="FF0000"/>
              </a:solidFill>
              <a:latin typeface="Arial"/>
              <a:ea typeface="+mj-ea"/>
              <a:cs typeface="Arial"/>
            </a:endParaRPr>
          </a:p>
        </p:txBody>
      </p:sp>
      <p:sp>
        <p:nvSpPr>
          <p:cNvPr id="157704" name="TextBox 5">
            <a:extLst>
              <a:ext uri="{FF2B5EF4-FFF2-40B4-BE49-F238E27FC236}">
                <a16:creationId xmlns:a16="http://schemas.microsoft.com/office/drawing/2014/main" id="{EB11AEDF-03A4-7C43-9A06-636A1C68936E}"/>
              </a:ext>
            </a:extLst>
          </p:cNvPr>
          <p:cNvSpPr txBox="1">
            <a:spLocks noChangeArrowheads="1"/>
          </p:cNvSpPr>
          <p:nvPr/>
        </p:nvSpPr>
        <p:spPr bwMode="auto">
          <a:xfrm>
            <a:off x="990600" y="62665"/>
            <a:ext cx="716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buNone/>
            </a:pPr>
            <a:r>
              <a:rPr lang="en-US" altLang="zh-CN" sz="3200" dirty="0">
                <a:latin typeface="STHeiti" panose="02010600040101010101" pitchFamily="2" charset="-122"/>
                <a:ea typeface="STHeiti" panose="02010600040101010101" pitchFamily="2" charset="-122"/>
                <a:cs typeface="Arial" panose="020B0604020202020204" pitchFamily="34" charset="0"/>
              </a:rPr>
              <a:t>Proton Identification with TOF</a:t>
            </a:r>
          </a:p>
        </p:txBody>
      </p:sp>
      <p:sp>
        <p:nvSpPr>
          <p:cNvPr id="27" name="矩形 26">
            <a:extLst>
              <a:ext uri="{FF2B5EF4-FFF2-40B4-BE49-F238E27FC236}">
                <a16:creationId xmlns:a16="http://schemas.microsoft.com/office/drawing/2014/main" id="{CDEED760-82AA-A540-8334-A23FB9833644}"/>
              </a:ext>
            </a:extLst>
          </p:cNvPr>
          <p:cNvSpPr/>
          <p:nvPr/>
        </p:nvSpPr>
        <p:spPr>
          <a:xfrm>
            <a:off x="3706813" y="5048250"/>
            <a:ext cx="5135562" cy="1138238"/>
          </a:xfrm>
          <a:prstGeom prst="rect">
            <a:avLst/>
          </a:prstGeom>
        </p:spPr>
        <p:txBody>
          <a:bodyPr>
            <a:spAutoFit/>
          </a:bodyPr>
          <a:lstStyle/>
          <a:p>
            <a:pPr marL="342900" indent="-342900" eaLnBrk="1" hangingPunct="1">
              <a:spcBef>
                <a:spcPct val="20000"/>
              </a:spcBef>
              <a:buFontTx/>
              <a:buChar char="•"/>
              <a:defRPr/>
            </a:pPr>
            <a:r>
              <a:rPr lang="en-US" altLang="zh-CN" sz="1800" b="1" dirty="0">
                <a:latin typeface="Arial"/>
                <a:cs typeface="Arial"/>
              </a:rPr>
              <a:t>Acceptance:</a:t>
            </a:r>
            <a:r>
              <a:rPr lang="en-US" altLang="zh-CN" sz="1800" dirty="0">
                <a:latin typeface="Arial"/>
                <a:cs typeface="Arial"/>
              </a:rPr>
              <a:t> </a:t>
            </a:r>
            <a:r>
              <a:rPr lang="en-US" altLang="zh-CN" sz="1800" b="1" dirty="0">
                <a:solidFill>
                  <a:srgbClr val="800000"/>
                </a:solidFill>
                <a:latin typeface="Arial"/>
                <a:cs typeface="Arial"/>
              </a:rPr>
              <a:t>|</a:t>
            </a:r>
            <a:r>
              <a:rPr lang="en-US" altLang="zh-CN" sz="1800" b="1" dirty="0" err="1">
                <a:solidFill>
                  <a:srgbClr val="800000"/>
                </a:solidFill>
                <a:latin typeface="Arial"/>
                <a:cs typeface="Arial"/>
              </a:rPr>
              <a:t>y</a:t>
            </a:r>
            <a:r>
              <a:rPr lang="en-US" altLang="zh-CN" sz="1800" b="1" dirty="0">
                <a:solidFill>
                  <a:srgbClr val="800000"/>
                </a:solidFill>
                <a:latin typeface="Arial"/>
                <a:cs typeface="Arial"/>
              </a:rPr>
              <a:t>| ≤ 0.5, 0.4 ≤ p</a:t>
            </a:r>
            <a:r>
              <a:rPr lang="en-US" altLang="zh-CN" sz="1800" b="1" baseline="-25000" dirty="0">
                <a:solidFill>
                  <a:srgbClr val="800000"/>
                </a:solidFill>
                <a:latin typeface="Arial"/>
                <a:cs typeface="Arial"/>
              </a:rPr>
              <a:t>T</a:t>
            </a:r>
            <a:r>
              <a:rPr lang="en-US" altLang="zh-CN" sz="1800" b="1" dirty="0">
                <a:solidFill>
                  <a:srgbClr val="800000"/>
                </a:solidFill>
                <a:latin typeface="Arial"/>
                <a:cs typeface="Arial"/>
              </a:rPr>
              <a:t> ≤ 2 GeV/c</a:t>
            </a:r>
          </a:p>
          <a:p>
            <a:pPr marL="342900" indent="-342900" eaLnBrk="1" hangingPunct="1">
              <a:spcBef>
                <a:spcPct val="20000"/>
              </a:spcBef>
              <a:buFontTx/>
              <a:buChar char="•"/>
              <a:defRPr/>
            </a:pPr>
            <a:r>
              <a:rPr lang="en-US" altLang="zh-CN" sz="1800" b="1" dirty="0">
                <a:latin typeface="Arial"/>
                <a:cs typeface="Arial"/>
              </a:rPr>
              <a:t>Efficiency</a:t>
            </a:r>
            <a:r>
              <a:rPr lang="zh-CN" altLang="en-US" sz="1800" b="1" dirty="0">
                <a:latin typeface="Arial"/>
                <a:cs typeface="Arial"/>
              </a:rPr>
              <a:t> </a:t>
            </a:r>
            <a:r>
              <a:rPr lang="en-US" altLang="zh-CN" sz="1800" b="1" dirty="0">
                <a:latin typeface="Arial"/>
                <a:cs typeface="Arial"/>
              </a:rPr>
              <a:t>corrections:</a:t>
            </a:r>
            <a:r>
              <a:rPr lang="zh-CN" altLang="en-US" sz="1800" b="1" dirty="0">
                <a:latin typeface="Arial"/>
                <a:cs typeface="Arial"/>
              </a:rPr>
              <a:t> </a:t>
            </a:r>
            <a:endParaRPr lang="en-US" altLang="zh-CN" sz="1800" b="1" dirty="0">
              <a:latin typeface="Arial"/>
              <a:cs typeface="Arial"/>
            </a:endParaRPr>
          </a:p>
          <a:p>
            <a:pPr eaLnBrk="1" hangingPunct="1">
              <a:spcBef>
                <a:spcPct val="20000"/>
              </a:spcBef>
              <a:buFontTx/>
              <a:buChar char="•"/>
              <a:defRPr/>
            </a:pPr>
            <a:r>
              <a:rPr lang="zh-CN" altLang="zh-CN" sz="1800" dirty="0">
                <a:latin typeface="Arial"/>
                <a:cs typeface="Arial"/>
              </a:rPr>
              <a:t> </a:t>
            </a:r>
            <a:r>
              <a:rPr lang="zh-CN" altLang="en-US" sz="1800" dirty="0">
                <a:latin typeface="Arial"/>
                <a:cs typeface="Arial"/>
              </a:rPr>
              <a:t> </a:t>
            </a:r>
            <a:r>
              <a:rPr lang="en-US" altLang="zh-CN" sz="1800" dirty="0">
                <a:latin typeface="Arial"/>
                <a:cs typeface="Arial"/>
              </a:rPr>
              <a:t>  </a:t>
            </a:r>
            <a:r>
              <a:rPr lang="en-US" altLang="zh-CN" sz="1400" dirty="0">
                <a:latin typeface="Arial"/>
                <a:cs typeface="Arial"/>
              </a:rPr>
              <a:t>TPC (0.4 ≤ p</a:t>
            </a:r>
            <a:r>
              <a:rPr lang="en-US" altLang="zh-CN" sz="1400" baseline="-25000" dirty="0">
                <a:latin typeface="Arial"/>
                <a:cs typeface="Arial"/>
              </a:rPr>
              <a:t>T</a:t>
            </a:r>
            <a:r>
              <a:rPr lang="en-US" altLang="zh-CN" sz="1400" dirty="0">
                <a:latin typeface="Arial"/>
                <a:cs typeface="Arial"/>
              </a:rPr>
              <a:t> ≤ 0.8 GeV/c):</a:t>
            </a:r>
            <a:r>
              <a:rPr lang="zh-CN" altLang="en-US" sz="1400" dirty="0">
                <a:latin typeface="Arial"/>
                <a:cs typeface="Arial"/>
              </a:rPr>
              <a:t> </a:t>
            </a:r>
            <a:r>
              <a:rPr lang="en-US" altLang="zh-CN" sz="1400" dirty="0">
                <a:latin typeface="Arial"/>
                <a:cs typeface="Arial"/>
              </a:rPr>
              <a:t>         </a:t>
            </a:r>
            <a:r>
              <a:rPr lang="en-US" altLang="zh-CN" sz="1400" b="1" dirty="0">
                <a:solidFill>
                  <a:srgbClr val="800000"/>
                </a:solidFill>
                <a:latin typeface="Arial"/>
                <a:cs typeface="Arial"/>
              </a:rPr>
              <a:t>ε</a:t>
            </a:r>
            <a:r>
              <a:rPr lang="en-US" altLang="zh-CN" sz="1400" b="1" baseline="-25000" dirty="0">
                <a:solidFill>
                  <a:srgbClr val="800000"/>
                </a:solidFill>
                <a:latin typeface="Arial"/>
                <a:cs typeface="Arial"/>
              </a:rPr>
              <a:t>TPC </a:t>
            </a:r>
            <a:r>
              <a:rPr lang="en-US" altLang="zh-CN" sz="1400" b="1" dirty="0">
                <a:solidFill>
                  <a:srgbClr val="800000"/>
                </a:solidFill>
                <a:latin typeface="Arial"/>
                <a:cs typeface="Arial"/>
              </a:rPr>
              <a:t>~ 0.8</a:t>
            </a:r>
            <a:r>
              <a:rPr lang="zh-CN" altLang="en-US" sz="1400" b="1" dirty="0">
                <a:solidFill>
                  <a:srgbClr val="800000"/>
                </a:solidFill>
                <a:latin typeface="Arial"/>
                <a:cs typeface="Arial"/>
              </a:rPr>
              <a:t> </a:t>
            </a:r>
            <a:endParaRPr lang="en-US" altLang="zh-CN" sz="1400" b="1" dirty="0">
              <a:solidFill>
                <a:srgbClr val="800000"/>
              </a:solidFill>
              <a:latin typeface="Arial"/>
              <a:cs typeface="Arial"/>
            </a:endParaRPr>
          </a:p>
          <a:p>
            <a:pPr eaLnBrk="1" hangingPunct="1">
              <a:spcBef>
                <a:spcPct val="20000"/>
              </a:spcBef>
              <a:buFontTx/>
              <a:buChar char="•"/>
              <a:defRPr/>
            </a:pPr>
            <a:r>
              <a:rPr lang="en-US" altLang="zh-CN" sz="1400" dirty="0">
                <a:latin typeface="Arial"/>
                <a:cs typeface="Arial"/>
              </a:rPr>
              <a:t>  TPC+TOF (0.8 ≤ p</a:t>
            </a:r>
            <a:r>
              <a:rPr lang="en-US" altLang="zh-CN" sz="1400" baseline="-25000" dirty="0">
                <a:latin typeface="Arial"/>
                <a:cs typeface="Arial"/>
              </a:rPr>
              <a:t>T</a:t>
            </a:r>
            <a:r>
              <a:rPr lang="en-US" altLang="zh-CN" sz="1400" dirty="0">
                <a:latin typeface="Arial"/>
                <a:cs typeface="Arial"/>
              </a:rPr>
              <a:t> ≤ 2 GeV/c): </a:t>
            </a:r>
            <a:r>
              <a:rPr lang="en-US" altLang="zh-CN" sz="1400" b="1" dirty="0">
                <a:solidFill>
                  <a:srgbClr val="800000"/>
                </a:solidFill>
                <a:latin typeface="Arial"/>
                <a:cs typeface="Arial"/>
              </a:rPr>
              <a:t>ε</a:t>
            </a:r>
            <a:r>
              <a:rPr lang="en-US" altLang="zh-CN" sz="1400" b="1" baseline="-25000" dirty="0">
                <a:solidFill>
                  <a:srgbClr val="800000"/>
                </a:solidFill>
                <a:latin typeface="Arial"/>
                <a:cs typeface="Arial"/>
              </a:rPr>
              <a:t>TPC</a:t>
            </a:r>
            <a:r>
              <a:rPr lang="zh-CN" altLang="en-US" sz="1400" b="1" dirty="0">
                <a:solidFill>
                  <a:srgbClr val="800000"/>
                </a:solidFill>
                <a:latin typeface="Arial"/>
                <a:cs typeface="Arial"/>
              </a:rPr>
              <a:t>*</a:t>
            </a:r>
            <a:r>
              <a:rPr lang="en-US" altLang="zh-CN" sz="1400" b="1" dirty="0">
                <a:solidFill>
                  <a:srgbClr val="800000"/>
                </a:solidFill>
                <a:latin typeface="Arial"/>
                <a:cs typeface="Arial"/>
              </a:rPr>
              <a:t>ε</a:t>
            </a:r>
            <a:r>
              <a:rPr lang="en-US" altLang="zh-CN" sz="1400" b="1" baseline="-25000" dirty="0">
                <a:solidFill>
                  <a:srgbClr val="800000"/>
                </a:solidFill>
                <a:latin typeface="Arial"/>
                <a:cs typeface="Arial"/>
              </a:rPr>
              <a:t>TOF </a:t>
            </a:r>
            <a:r>
              <a:rPr lang="en-US" altLang="zh-CN" sz="1400" b="1" dirty="0">
                <a:solidFill>
                  <a:srgbClr val="800000"/>
                </a:solidFill>
                <a:latin typeface="Arial"/>
                <a:cs typeface="Arial"/>
              </a:rPr>
              <a:t>~ 0.5</a:t>
            </a:r>
            <a:endParaRPr lang="zh-CN" altLang="en-US" sz="1400" b="1" dirty="0">
              <a:solidFill>
                <a:srgbClr val="800000"/>
              </a:solidFill>
              <a:latin typeface="Arial"/>
              <a:cs typeface="Arial"/>
            </a:endParaRPr>
          </a:p>
        </p:txBody>
      </p:sp>
      <p:sp>
        <p:nvSpPr>
          <p:cNvPr id="37" name="文本框 36">
            <a:extLst>
              <a:ext uri="{FF2B5EF4-FFF2-40B4-BE49-F238E27FC236}">
                <a16:creationId xmlns:a16="http://schemas.microsoft.com/office/drawing/2014/main" id="{5AC18F09-CC53-094E-9466-A98A798DCE2D}"/>
              </a:ext>
            </a:extLst>
          </p:cNvPr>
          <p:cNvSpPr txBox="1"/>
          <p:nvPr/>
        </p:nvSpPr>
        <p:spPr>
          <a:xfrm>
            <a:off x="1639888" y="3046413"/>
            <a:ext cx="692150" cy="400050"/>
          </a:xfrm>
          <a:prstGeom prst="rect">
            <a:avLst/>
          </a:prstGeom>
          <a:noFill/>
        </p:spPr>
        <p:txBody>
          <a:bodyPr wrap="none">
            <a:spAutoFit/>
          </a:bodyPr>
          <a:lstStyle/>
          <a:p>
            <a:pPr eaLnBrk="1" hangingPunct="1">
              <a:spcBef>
                <a:spcPct val="20000"/>
              </a:spcBef>
              <a:buFontTx/>
              <a:buChar char="•"/>
              <a:defRPr/>
            </a:pPr>
            <a:r>
              <a:rPr kumimoji="1" lang="en-US" altLang="zh-CN" sz="2000" b="1" dirty="0">
                <a:latin typeface="Arial"/>
                <a:ea typeface="+mj-ea"/>
                <a:cs typeface="Arial"/>
              </a:rPr>
              <a:t>TOF</a:t>
            </a:r>
            <a:endParaRPr kumimoji="1" lang="zh-CN" altLang="en-US" sz="2000" b="1" dirty="0" err="1">
              <a:latin typeface="Arial"/>
              <a:ea typeface="+mj-ea"/>
              <a:cs typeface="Arial"/>
            </a:endParaRPr>
          </a:p>
        </p:txBody>
      </p:sp>
      <p:sp>
        <p:nvSpPr>
          <p:cNvPr id="157707" name="TextBox 8">
            <a:extLst>
              <a:ext uri="{FF2B5EF4-FFF2-40B4-BE49-F238E27FC236}">
                <a16:creationId xmlns:a16="http://schemas.microsoft.com/office/drawing/2014/main" id="{C3422E7B-21F8-154D-96FC-D72066C196D3}"/>
              </a:ext>
            </a:extLst>
          </p:cNvPr>
          <p:cNvSpPr txBox="1">
            <a:spLocks noChangeArrowheads="1"/>
          </p:cNvSpPr>
          <p:nvPr/>
        </p:nvSpPr>
        <p:spPr bwMode="auto">
          <a:xfrm>
            <a:off x="762000" y="3784600"/>
            <a:ext cx="877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000" b="1" dirty="0">
                <a:cs typeface="Arial" panose="020B0604020202020204" pitchFamily="34" charset="0"/>
              </a:rPr>
              <a:t>TPC</a:t>
            </a:r>
          </a:p>
        </p:txBody>
      </p:sp>
      <p:sp>
        <p:nvSpPr>
          <p:cNvPr id="157708" name="TextBox 27">
            <a:extLst>
              <a:ext uri="{FF2B5EF4-FFF2-40B4-BE49-F238E27FC236}">
                <a16:creationId xmlns:a16="http://schemas.microsoft.com/office/drawing/2014/main" id="{F947DD4A-BF60-574B-BD2E-B70319FF5A73}"/>
              </a:ext>
            </a:extLst>
          </p:cNvPr>
          <p:cNvSpPr txBox="1">
            <a:spLocks noChangeArrowheads="1"/>
          </p:cNvSpPr>
          <p:nvPr/>
        </p:nvSpPr>
        <p:spPr bwMode="auto">
          <a:xfrm>
            <a:off x="5638800" y="1687513"/>
            <a:ext cx="20415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en-US" altLang="zh-CN"/>
              <a:t>Au+Au </a:t>
            </a:r>
            <a:r>
              <a:rPr lang="en-US" altLang="zh-CN">
                <a:latin typeface="Wingdings" pitchFamily="2" charset="2"/>
              </a:rPr>
              <a:t></a:t>
            </a:r>
            <a:r>
              <a:rPr lang="en-US" altLang="zh-CN"/>
              <a:t> protons</a:t>
            </a:r>
          </a:p>
          <a:p>
            <a:pPr algn="ctr" eaLnBrk="1" hangingPunct="1"/>
            <a:r>
              <a:rPr lang="en-US" altLang="zh-CN" sz="1200"/>
              <a:t>STAR Preliminary</a:t>
            </a:r>
          </a:p>
        </p:txBody>
      </p:sp>
      <p:cxnSp>
        <p:nvCxnSpPr>
          <p:cNvPr id="30" name="Straight Connector 29">
            <a:extLst>
              <a:ext uri="{FF2B5EF4-FFF2-40B4-BE49-F238E27FC236}">
                <a16:creationId xmlns:a16="http://schemas.microsoft.com/office/drawing/2014/main" id="{97D90192-A5BC-F248-99B0-B25AC1BB4AEE}"/>
              </a:ext>
            </a:extLst>
          </p:cNvPr>
          <p:cNvCxnSpPr/>
          <p:nvPr/>
        </p:nvCxnSpPr>
        <p:spPr>
          <a:xfrm>
            <a:off x="4513263" y="3800475"/>
            <a:ext cx="4057650" cy="1588"/>
          </a:xfrm>
          <a:prstGeom prst="line">
            <a:avLst/>
          </a:prstGeom>
          <a:ln w="6350" cap="flat" cmpd="sng" algn="ctr">
            <a:solidFill>
              <a:srgbClr val="1B400F"/>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94C5DFA-1FA8-D547-B844-0E29CE776AB3}"/>
              </a:ext>
            </a:extLst>
          </p:cNvPr>
          <p:cNvCxnSpPr/>
          <p:nvPr/>
        </p:nvCxnSpPr>
        <p:spPr>
          <a:xfrm>
            <a:off x="4529138" y="4181475"/>
            <a:ext cx="4059237" cy="1588"/>
          </a:xfrm>
          <a:prstGeom prst="line">
            <a:avLst/>
          </a:prstGeom>
          <a:ln w="6350" cap="flat" cmpd="sng" algn="ctr">
            <a:solidFill>
              <a:srgbClr val="1B400F"/>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6D438A2-C1D3-124C-B2F1-43B151D00565}"/>
              </a:ext>
            </a:extLst>
          </p:cNvPr>
          <p:cNvCxnSpPr/>
          <p:nvPr/>
        </p:nvCxnSpPr>
        <p:spPr>
          <a:xfrm>
            <a:off x="4529138" y="2692400"/>
            <a:ext cx="4059237" cy="1588"/>
          </a:xfrm>
          <a:prstGeom prst="line">
            <a:avLst/>
          </a:prstGeom>
          <a:ln w="6350" cap="flat" cmpd="sng" algn="ctr">
            <a:solidFill>
              <a:srgbClr val="1B400F"/>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F5A60F42-0811-1B41-9699-FB67E80E3ABD}"/>
              </a:ext>
            </a:extLst>
          </p:cNvPr>
          <p:cNvSpPr/>
          <p:nvPr/>
        </p:nvSpPr>
        <p:spPr>
          <a:xfrm>
            <a:off x="5867400" y="3792538"/>
            <a:ext cx="1389063" cy="381000"/>
          </a:xfrm>
          <a:prstGeom prst="rect">
            <a:avLst/>
          </a:prstGeom>
          <a:noFill/>
          <a:ln w="28575" cap="flat" cmpd="sng" algn="ctr">
            <a:solidFill>
              <a:srgbClr val="008000"/>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25" name="Rectangle 24">
            <a:extLst>
              <a:ext uri="{FF2B5EF4-FFF2-40B4-BE49-F238E27FC236}">
                <a16:creationId xmlns:a16="http://schemas.microsoft.com/office/drawing/2014/main" id="{EF399C29-26B0-7346-ACD0-F93B7D26099B}"/>
              </a:ext>
            </a:extLst>
          </p:cNvPr>
          <p:cNvSpPr/>
          <p:nvPr/>
        </p:nvSpPr>
        <p:spPr>
          <a:xfrm>
            <a:off x="5875338" y="2692400"/>
            <a:ext cx="1389062" cy="1100138"/>
          </a:xfrm>
          <a:prstGeom prst="rect">
            <a:avLst/>
          </a:prstGeom>
          <a:noFill/>
          <a:ln w="28575" cap="flat" cmpd="sng" algn="ctr">
            <a:solidFill>
              <a:srgbClr val="0000FF"/>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31" name="Rectangle 30">
            <a:extLst>
              <a:ext uri="{FF2B5EF4-FFF2-40B4-BE49-F238E27FC236}">
                <a16:creationId xmlns:a16="http://schemas.microsoft.com/office/drawing/2014/main" id="{1D273183-9E18-1743-AF0E-E4F69D4E5D8C}"/>
              </a:ext>
            </a:extLst>
          </p:cNvPr>
          <p:cNvSpPr/>
          <p:nvPr/>
        </p:nvSpPr>
        <p:spPr>
          <a:xfrm>
            <a:off x="1143000" y="2470150"/>
            <a:ext cx="730250" cy="261938"/>
          </a:xfrm>
          <a:prstGeom prst="rect">
            <a:avLst/>
          </a:prstGeom>
          <a:noFill/>
          <a:ln w="9525" cap="flat" cmpd="sng" algn="ctr">
            <a:solidFill>
              <a:schemeClr val="bg1"/>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32" name="Rectangle 31">
            <a:extLst>
              <a:ext uri="{FF2B5EF4-FFF2-40B4-BE49-F238E27FC236}">
                <a16:creationId xmlns:a16="http://schemas.microsoft.com/office/drawing/2014/main" id="{536C3384-F935-3F4D-A63E-BD2643434493}"/>
              </a:ext>
            </a:extLst>
          </p:cNvPr>
          <p:cNvSpPr/>
          <p:nvPr/>
        </p:nvSpPr>
        <p:spPr>
          <a:xfrm>
            <a:off x="2089150" y="2470150"/>
            <a:ext cx="730250" cy="261938"/>
          </a:xfrm>
          <a:prstGeom prst="rect">
            <a:avLst/>
          </a:prstGeom>
          <a:noFill/>
          <a:ln w="9525" cap="flat" cmpd="sng" algn="ctr">
            <a:solidFill>
              <a:schemeClr val="bg1"/>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34" name="Rectangle 33">
            <a:extLst>
              <a:ext uri="{FF2B5EF4-FFF2-40B4-BE49-F238E27FC236}">
                <a16:creationId xmlns:a16="http://schemas.microsoft.com/office/drawing/2014/main" id="{98E5D5C6-480E-504D-A797-0B1ED1532270}"/>
              </a:ext>
            </a:extLst>
          </p:cNvPr>
          <p:cNvSpPr/>
          <p:nvPr/>
        </p:nvSpPr>
        <p:spPr>
          <a:xfrm>
            <a:off x="2197100" y="1587500"/>
            <a:ext cx="838200" cy="527050"/>
          </a:xfrm>
          <a:prstGeom prst="rect">
            <a:avLst/>
          </a:prstGeom>
          <a:noFill/>
          <a:ln w="9525" cap="flat" cmpd="sng" algn="ctr">
            <a:solidFill>
              <a:schemeClr val="bg1"/>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36" name="Rectangle 35">
            <a:extLst>
              <a:ext uri="{FF2B5EF4-FFF2-40B4-BE49-F238E27FC236}">
                <a16:creationId xmlns:a16="http://schemas.microsoft.com/office/drawing/2014/main" id="{1DBE017A-CCAC-E447-88B1-C66B858A88F0}"/>
              </a:ext>
            </a:extLst>
          </p:cNvPr>
          <p:cNvSpPr/>
          <p:nvPr/>
        </p:nvSpPr>
        <p:spPr>
          <a:xfrm>
            <a:off x="927100" y="1587500"/>
            <a:ext cx="838200" cy="514350"/>
          </a:xfrm>
          <a:prstGeom prst="rect">
            <a:avLst/>
          </a:prstGeom>
          <a:noFill/>
          <a:ln w="9525" cap="flat" cmpd="sng" algn="ctr">
            <a:solidFill>
              <a:schemeClr val="bg1"/>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pic>
        <p:nvPicPr>
          <p:cNvPr id="157718" name="Picture 22">
            <a:extLst>
              <a:ext uri="{FF2B5EF4-FFF2-40B4-BE49-F238E27FC236}">
                <a16:creationId xmlns:a16="http://schemas.microsoft.com/office/drawing/2014/main" id="{73C7FE94-D39C-694A-891A-A0501D445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57" t="7883" r="5646" b="2112"/>
          <a:stretch>
            <a:fillRect/>
          </a:stretch>
        </p:blipFill>
        <p:spPr bwMode="auto">
          <a:xfrm>
            <a:off x="3886200" y="1317625"/>
            <a:ext cx="49561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90134AD6-548D-CE46-9ECD-328AB41B3B63}"/>
              </a:ext>
            </a:extLst>
          </p:cNvPr>
          <p:cNvSpPr/>
          <p:nvPr/>
        </p:nvSpPr>
        <p:spPr>
          <a:xfrm>
            <a:off x="5443538" y="2540000"/>
            <a:ext cx="1516062" cy="1625600"/>
          </a:xfrm>
          <a:prstGeom prst="rect">
            <a:avLst/>
          </a:prstGeom>
          <a:noFill/>
          <a:ln w="9525" cap="flat" cmpd="sng" algn="ctr">
            <a:solidFill>
              <a:srgbClr val="FFFF00"/>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625F-A4F2-474F-A182-5E72A6AAFDFE}"/>
              </a:ext>
            </a:extLst>
          </p:cNvPr>
          <p:cNvSpPr>
            <a:spLocks noGrp="1"/>
          </p:cNvSpPr>
          <p:nvPr>
            <p:ph type="title"/>
          </p:nvPr>
        </p:nvSpPr>
        <p:spPr>
          <a:xfrm>
            <a:off x="368300" y="12700"/>
            <a:ext cx="8382000" cy="488950"/>
          </a:xfrm>
        </p:spPr>
        <p:txBody>
          <a:bodyPr>
            <a:normAutofit fontScale="90000"/>
          </a:bodyPr>
          <a:lstStyle/>
          <a:p>
            <a:pPr eaLnBrk="1" hangingPunct="1">
              <a:defRPr/>
            </a:pPr>
            <a:r>
              <a:rPr lang="en-US" altLang="zh-CN" dirty="0"/>
              <a:t>RHIC</a:t>
            </a:r>
            <a:r>
              <a:rPr lang="zh-CN" altLang="en-US" dirty="0"/>
              <a:t> </a:t>
            </a:r>
            <a:r>
              <a:rPr lang="en-US" dirty="0"/>
              <a:t>BES-I </a:t>
            </a:r>
            <a:r>
              <a:rPr lang="zh-CN" altLang="en-US" dirty="0"/>
              <a:t>数据样本</a:t>
            </a:r>
            <a:endParaRPr lang="en-US" dirty="0"/>
          </a:p>
        </p:txBody>
      </p:sp>
      <p:graphicFrame>
        <p:nvGraphicFramePr>
          <p:cNvPr id="7" name="Table 6">
            <a:extLst>
              <a:ext uri="{FF2B5EF4-FFF2-40B4-BE49-F238E27FC236}">
                <a16:creationId xmlns:a16="http://schemas.microsoft.com/office/drawing/2014/main" id="{EC33EDAC-823E-FB40-AC52-6134901539BB}"/>
              </a:ext>
            </a:extLst>
          </p:cNvPr>
          <p:cNvGraphicFramePr>
            <a:graphicFrameLocks noGrp="1"/>
          </p:cNvGraphicFramePr>
          <p:nvPr/>
        </p:nvGraphicFramePr>
        <p:xfrm>
          <a:off x="457200" y="1009650"/>
          <a:ext cx="3724275" cy="3540565"/>
        </p:xfrm>
        <a:graphic>
          <a:graphicData uri="http://schemas.openxmlformats.org/drawingml/2006/table">
            <a:tbl>
              <a:tblPr firstRow="1" bandRow="1">
                <a:tableStyleId>{5C22544A-7EE6-4342-B048-85BDC9FD1C3A}</a:tableStyleId>
              </a:tblPr>
              <a:tblGrid>
                <a:gridCol w="1295279">
                  <a:extLst>
                    <a:ext uri="{9D8B030D-6E8A-4147-A177-3AD203B41FA5}">
                      <a16:colId xmlns:a16="http://schemas.microsoft.com/office/drawing/2014/main" val="20000"/>
                    </a:ext>
                  </a:extLst>
                </a:gridCol>
                <a:gridCol w="1523857">
                  <a:extLst>
                    <a:ext uri="{9D8B030D-6E8A-4147-A177-3AD203B41FA5}">
                      <a16:colId xmlns:a16="http://schemas.microsoft.com/office/drawing/2014/main" val="20001"/>
                    </a:ext>
                  </a:extLst>
                </a:gridCol>
                <a:gridCol w="905139">
                  <a:extLst>
                    <a:ext uri="{9D8B030D-6E8A-4147-A177-3AD203B41FA5}">
                      <a16:colId xmlns:a16="http://schemas.microsoft.com/office/drawing/2014/main" val="20002"/>
                    </a:ext>
                  </a:extLst>
                </a:gridCol>
              </a:tblGrid>
              <a:tr h="370773">
                <a:tc>
                  <a:txBody>
                    <a:bodyPr/>
                    <a:lstStyle/>
                    <a:p>
                      <a:pPr algn="ctr"/>
                      <a:r>
                        <a:rPr lang="en-US" sz="1800" dirty="0">
                          <a:solidFill>
                            <a:srgbClr val="800000"/>
                          </a:solidFill>
                          <a:latin typeface="Arial"/>
                          <a:cs typeface="Arial"/>
                        </a:rPr>
                        <a:t>√</a:t>
                      </a:r>
                      <a:r>
                        <a:rPr lang="en-US" sz="1800" dirty="0" err="1">
                          <a:solidFill>
                            <a:srgbClr val="800000"/>
                          </a:solidFill>
                          <a:latin typeface="Arial"/>
                          <a:cs typeface="Arial"/>
                        </a:rPr>
                        <a:t>s</a:t>
                      </a:r>
                      <a:r>
                        <a:rPr lang="en-US" sz="1800" baseline="-25000" dirty="0" err="1">
                          <a:solidFill>
                            <a:srgbClr val="800000"/>
                          </a:solidFill>
                          <a:latin typeface="Arial"/>
                          <a:cs typeface="Arial"/>
                        </a:rPr>
                        <a:t>NN</a:t>
                      </a:r>
                      <a:r>
                        <a:rPr lang="en-US" sz="1800" baseline="0" dirty="0">
                          <a:solidFill>
                            <a:srgbClr val="800000"/>
                          </a:solidFill>
                          <a:latin typeface="Arial"/>
                          <a:cs typeface="Arial"/>
                        </a:rPr>
                        <a:t> </a:t>
                      </a:r>
                      <a:r>
                        <a:rPr lang="en-US" sz="1400" baseline="0" dirty="0">
                          <a:solidFill>
                            <a:srgbClr val="800000"/>
                          </a:solidFill>
                          <a:latin typeface="Arial"/>
                          <a:cs typeface="Arial"/>
                        </a:rPr>
                        <a:t>(GeV)</a:t>
                      </a:r>
                      <a:endParaRPr lang="en-US" sz="1400" baseline="-25000" dirty="0">
                        <a:solidFill>
                          <a:srgbClr val="800000"/>
                        </a:solidFill>
                        <a:latin typeface="Arial"/>
                        <a:cs typeface="Arial"/>
                      </a:endParaRPr>
                    </a:p>
                  </a:txBody>
                  <a:tcPr marL="91431" marR="91431" marT="45712" marB="45712"/>
                </a:tc>
                <a:tc>
                  <a:txBody>
                    <a:bodyPr/>
                    <a:lstStyle/>
                    <a:p>
                      <a:pPr algn="ctr"/>
                      <a:r>
                        <a:rPr lang="en-US" sz="1800" dirty="0">
                          <a:solidFill>
                            <a:srgbClr val="800000"/>
                          </a:solidFill>
                          <a:latin typeface="Arial"/>
                          <a:cs typeface="Arial"/>
                        </a:rPr>
                        <a:t>Events </a:t>
                      </a:r>
                      <a:r>
                        <a:rPr lang="en-US" sz="1400" dirty="0">
                          <a:solidFill>
                            <a:srgbClr val="800000"/>
                          </a:solidFill>
                          <a:latin typeface="Arial"/>
                          <a:cs typeface="Arial"/>
                        </a:rPr>
                        <a:t>(10</a:t>
                      </a:r>
                      <a:r>
                        <a:rPr lang="en-US" sz="1400" baseline="30000" dirty="0">
                          <a:solidFill>
                            <a:srgbClr val="800000"/>
                          </a:solidFill>
                          <a:latin typeface="Arial"/>
                          <a:cs typeface="Arial"/>
                        </a:rPr>
                        <a:t>6</a:t>
                      </a:r>
                      <a:r>
                        <a:rPr lang="en-US" sz="1400" dirty="0">
                          <a:solidFill>
                            <a:srgbClr val="800000"/>
                          </a:solidFill>
                          <a:latin typeface="Arial"/>
                          <a:cs typeface="Arial"/>
                        </a:rPr>
                        <a:t>)</a:t>
                      </a:r>
                    </a:p>
                  </a:txBody>
                  <a:tcPr marL="91431" marR="91431" marT="45712" marB="45712"/>
                </a:tc>
                <a:tc>
                  <a:txBody>
                    <a:bodyPr/>
                    <a:lstStyle/>
                    <a:p>
                      <a:pPr algn="ctr"/>
                      <a:r>
                        <a:rPr lang="en-US" sz="1800" dirty="0">
                          <a:solidFill>
                            <a:srgbClr val="800000"/>
                          </a:solidFill>
                          <a:latin typeface="Arial"/>
                          <a:cs typeface="Arial"/>
                        </a:rPr>
                        <a:t>Year</a:t>
                      </a:r>
                    </a:p>
                  </a:txBody>
                  <a:tcPr marL="91431" marR="91431" marT="45712" marB="45712"/>
                </a:tc>
                <a:extLst>
                  <a:ext uri="{0D108BD9-81ED-4DB2-BD59-A6C34878D82A}">
                    <a16:rowId xmlns:a16="http://schemas.microsoft.com/office/drawing/2014/main" val="10000"/>
                  </a:ext>
                </a:extLst>
              </a:tr>
              <a:tr h="396169">
                <a:tc>
                  <a:txBody>
                    <a:bodyPr/>
                    <a:lstStyle/>
                    <a:p>
                      <a:r>
                        <a:rPr lang="en-US" sz="2000" dirty="0">
                          <a:latin typeface="Arial"/>
                          <a:cs typeface="Arial"/>
                        </a:rPr>
                        <a:t>200</a:t>
                      </a:r>
                    </a:p>
                  </a:txBody>
                  <a:tcPr marL="91431" marR="91431" marT="45712" marB="45712"/>
                </a:tc>
                <a:tc>
                  <a:txBody>
                    <a:bodyPr/>
                    <a:lstStyle/>
                    <a:p>
                      <a:r>
                        <a:rPr lang="en-US" sz="2000" dirty="0">
                          <a:latin typeface="Arial"/>
                          <a:cs typeface="Arial"/>
                        </a:rPr>
                        <a:t>350</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1"/>
                  </a:ext>
                </a:extLst>
              </a:tr>
              <a:tr h="396169">
                <a:tc>
                  <a:txBody>
                    <a:bodyPr/>
                    <a:lstStyle/>
                    <a:p>
                      <a:r>
                        <a:rPr lang="en-US" sz="2000" dirty="0">
                          <a:latin typeface="Arial"/>
                          <a:cs typeface="Arial"/>
                        </a:rPr>
                        <a:t>62.4</a:t>
                      </a:r>
                    </a:p>
                  </a:txBody>
                  <a:tcPr marL="91431" marR="91431" marT="45712" marB="45712"/>
                </a:tc>
                <a:tc>
                  <a:txBody>
                    <a:bodyPr/>
                    <a:lstStyle/>
                    <a:p>
                      <a:r>
                        <a:rPr lang="en-US" sz="2000" dirty="0">
                          <a:latin typeface="Arial"/>
                          <a:cs typeface="Arial"/>
                        </a:rPr>
                        <a:t>67</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2"/>
                  </a:ext>
                </a:extLst>
              </a:tr>
              <a:tr h="396169">
                <a:tc>
                  <a:txBody>
                    <a:bodyPr/>
                    <a:lstStyle/>
                    <a:p>
                      <a:r>
                        <a:rPr lang="en-US" sz="2000" dirty="0">
                          <a:latin typeface="Arial"/>
                          <a:cs typeface="Arial"/>
                        </a:rPr>
                        <a:t>39</a:t>
                      </a:r>
                    </a:p>
                  </a:txBody>
                  <a:tcPr marL="91431" marR="91431" marT="45712" marB="45712"/>
                </a:tc>
                <a:tc>
                  <a:txBody>
                    <a:bodyPr/>
                    <a:lstStyle/>
                    <a:p>
                      <a:r>
                        <a:rPr lang="en-US" sz="2000" dirty="0">
                          <a:latin typeface="Arial"/>
                          <a:cs typeface="Arial"/>
                        </a:rPr>
                        <a:t>39</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3"/>
                  </a:ext>
                </a:extLst>
              </a:tr>
              <a:tr h="396169">
                <a:tc>
                  <a:txBody>
                    <a:bodyPr/>
                    <a:lstStyle/>
                    <a:p>
                      <a:r>
                        <a:rPr lang="en-US" sz="2000" dirty="0">
                          <a:latin typeface="Arial"/>
                          <a:cs typeface="Arial"/>
                        </a:rPr>
                        <a:t>27</a:t>
                      </a:r>
                    </a:p>
                  </a:txBody>
                  <a:tcPr marL="91431" marR="91431" marT="45712" marB="45712"/>
                </a:tc>
                <a:tc>
                  <a:txBody>
                    <a:bodyPr/>
                    <a:lstStyle/>
                    <a:p>
                      <a:r>
                        <a:rPr lang="en-US" sz="2000" dirty="0">
                          <a:latin typeface="Arial"/>
                          <a:cs typeface="Arial"/>
                        </a:rPr>
                        <a:t>70</a:t>
                      </a:r>
                    </a:p>
                  </a:txBody>
                  <a:tcPr marL="91431" marR="91431" marT="45712" marB="45712"/>
                </a:tc>
                <a:tc>
                  <a:txBody>
                    <a:bodyPr/>
                    <a:lstStyle/>
                    <a:p>
                      <a:r>
                        <a:rPr lang="en-US" sz="2000" dirty="0">
                          <a:latin typeface="Arial"/>
                          <a:cs typeface="Arial"/>
                        </a:rPr>
                        <a:t>2011</a:t>
                      </a:r>
                    </a:p>
                  </a:txBody>
                  <a:tcPr marL="91431" marR="91431" marT="45712" marB="45712"/>
                </a:tc>
                <a:extLst>
                  <a:ext uri="{0D108BD9-81ED-4DB2-BD59-A6C34878D82A}">
                    <a16:rowId xmlns:a16="http://schemas.microsoft.com/office/drawing/2014/main" val="10004"/>
                  </a:ext>
                </a:extLst>
              </a:tr>
              <a:tr h="396169">
                <a:tc>
                  <a:txBody>
                    <a:bodyPr/>
                    <a:lstStyle/>
                    <a:p>
                      <a:r>
                        <a:rPr lang="en-US" sz="2000" dirty="0">
                          <a:latin typeface="Arial"/>
                          <a:cs typeface="Arial"/>
                        </a:rPr>
                        <a:t>19.6</a:t>
                      </a:r>
                    </a:p>
                  </a:txBody>
                  <a:tcPr marL="91431" marR="91431" marT="45712" marB="45712"/>
                </a:tc>
                <a:tc>
                  <a:txBody>
                    <a:bodyPr/>
                    <a:lstStyle/>
                    <a:p>
                      <a:r>
                        <a:rPr lang="en-US" sz="2000" dirty="0">
                          <a:latin typeface="Arial"/>
                          <a:cs typeface="Arial"/>
                        </a:rPr>
                        <a:t>36</a:t>
                      </a:r>
                    </a:p>
                  </a:txBody>
                  <a:tcPr marL="91431" marR="91431" marT="45712" marB="45712"/>
                </a:tc>
                <a:tc>
                  <a:txBody>
                    <a:bodyPr/>
                    <a:lstStyle/>
                    <a:p>
                      <a:r>
                        <a:rPr lang="en-US" sz="2000" dirty="0">
                          <a:latin typeface="Arial"/>
                          <a:cs typeface="Arial"/>
                        </a:rPr>
                        <a:t>2011</a:t>
                      </a:r>
                    </a:p>
                  </a:txBody>
                  <a:tcPr marL="91431" marR="91431" marT="45712" marB="45712"/>
                </a:tc>
                <a:extLst>
                  <a:ext uri="{0D108BD9-81ED-4DB2-BD59-A6C34878D82A}">
                    <a16:rowId xmlns:a16="http://schemas.microsoft.com/office/drawing/2014/main" val="10005"/>
                  </a:ext>
                </a:extLst>
              </a:tr>
              <a:tr h="396169">
                <a:tc>
                  <a:txBody>
                    <a:bodyPr/>
                    <a:lstStyle/>
                    <a:p>
                      <a:r>
                        <a:rPr lang="en-US" sz="2000" dirty="0">
                          <a:latin typeface="Arial"/>
                          <a:cs typeface="Arial"/>
                        </a:rPr>
                        <a:t>14.5</a:t>
                      </a:r>
                    </a:p>
                  </a:txBody>
                  <a:tcPr marL="91431" marR="91431" marT="45712" marB="45712"/>
                </a:tc>
                <a:tc>
                  <a:txBody>
                    <a:bodyPr/>
                    <a:lstStyle/>
                    <a:p>
                      <a:r>
                        <a:rPr lang="en-US" sz="2000" dirty="0">
                          <a:latin typeface="Arial"/>
                          <a:cs typeface="Arial"/>
                        </a:rPr>
                        <a:t>20</a:t>
                      </a:r>
                    </a:p>
                  </a:txBody>
                  <a:tcPr marL="91431" marR="91431" marT="45712" marB="45712"/>
                </a:tc>
                <a:tc>
                  <a:txBody>
                    <a:bodyPr/>
                    <a:lstStyle/>
                    <a:p>
                      <a:r>
                        <a:rPr lang="en-US" sz="2000" dirty="0">
                          <a:latin typeface="Arial"/>
                          <a:cs typeface="Arial"/>
                        </a:rPr>
                        <a:t>2014</a:t>
                      </a:r>
                    </a:p>
                  </a:txBody>
                  <a:tcPr marL="91431" marR="91431" marT="45712" marB="45712"/>
                </a:tc>
                <a:extLst>
                  <a:ext uri="{0D108BD9-81ED-4DB2-BD59-A6C34878D82A}">
                    <a16:rowId xmlns:a16="http://schemas.microsoft.com/office/drawing/2014/main" val="10006"/>
                  </a:ext>
                </a:extLst>
              </a:tr>
              <a:tr h="396169">
                <a:tc>
                  <a:txBody>
                    <a:bodyPr/>
                    <a:lstStyle/>
                    <a:p>
                      <a:r>
                        <a:rPr lang="en-US" sz="2000" dirty="0">
                          <a:latin typeface="Arial"/>
                          <a:cs typeface="Arial"/>
                        </a:rPr>
                        <a:t>11.5</a:t>
                      </a:r>
                    </a:p>
                  </a:txBody>
                  <a:tcPr marL="91431" marR="91431" marT="45712" marB="45712"/>
                </a:tc>
                <a:tc>
                  <a:txBody>
                    <a:bodyPr/>
                    <a:lstStyle/>
                    <a:p>
                      <a:r>
                        <a:rPr lang="en-US" sz="2000" dirty="0">
                          <a:latin typeface="Arial"/>
                          <a:cs typeface="Arial"/>
                        </a:rPr>
                        <a:t>12</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7"/>
                  </a:ext>
                </a:extLst>
              </a:tr>
              <a:tr h="396169">
                <a:tc>
                  <a:txBody>
                    <a:bodyPr/>
                    <a:lstStyle/>
                    <a:p>
                      <a:r>
                        <a:rPr lang="en-US" sz="2000" dirty="0">
                          <a:latin typeface="Arial"/>
                          <a:cs typeface="Arial"/>
                        </a:rPr>
                        <a:t>7.7</a:t>
                      </a:r>
                    </a:p>
                  </a:txBody>
                  <a:tcPr marL="91431" marR="91431" marT="45712" marB="45712"/>
                </a:tc>
                <a:tc>
                  <a:txBody>
                    <a:bodyPr/>
                    <a:lstStyle/>
                    <a:p>
                      <a:r>
                        <a:rPr lang="en-US" sz="2000" dirty="0">
                          <a:latin typeface="Arial"/>
                          <a:cs typeface="Arial"/>
                        </a:rPr>
                        <a:t>4</a:t>
                      </a:r>
                    </a:p>
                  </a:txBody>
                  <a:tcPr marL="91431" marR="91431" marT="45712" marB="45712"/>
                </a:tc>
                <a:tc>
                  <a:txBody>
                    <a:bodyPr/>
                    <a:lstStyle/>
                    <a:p>
                      <a:r>
                        <a:rPr lang="en-US" sz="2000" dirty="0">
                          <a:latin typeface="Arial"/>
                          <a:cs typeface="Arial"/>
                        </a:rPr>
                        <a:t>2010</a:t>
                      </a:r>
                    </a:p>
                  </a:txBody>
                  <a:tcPr marL="91431" marR="91431" marT="45712" marB="45712"/>
                </a:tc>
                <a:extLst>
                  <a:ext uri="{0D108BD9-81ED-4DB2-BD59-A6C34878D82A}">
                    <a16:rowId xmlns:a16="http://schemas.microsoft.com/office/drawing/2014/main" val="10008"/>
                  </a:ext>
                </a:extLst>
              </a:tr>
            </a:tbl>
          </a:graphicData>
        </a:graphic>
      </p:graphicFrame>
      <p:sp>
        <p:nvSpPr>
          <p:cNvPr id="158764" name="Shape 88">
            <a:extLst>
              <a:ext uri="{FF2B5EF4-FFF2-40B4-BE49-F238E27FC236}">
                <a16:creationId xmlns:a16="http://schemas.microsoft.com/office/drawing/2014/main" id="{00C1132F-AA18-6D4D-A499-6CA769D32789}"/>
              </a:ext>
            </a:extLst>
          </p:cNvPr>
          <p:cNvSpPr>
            <a:spLocks noChangeArrowheads="1"/>
          </p:cNvSpPr>
          <p:nvPr/>
        </p:nvSpPr>
        <p:spPr bwMode="auto">
          <a:xfrm>
            <a:off x="12271375" y="10896600"/>
            <a:ext cx="8485188" cy="587375"/>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5" name="Shape 88">
            <a:extLst>
              <a:ext uri="{FF2B5EF4-FFF2-40B4-BE49-F238E27FC236}">
                <a16:creationId xmlns:a16="http://schemas.microsoft.com/office/drawing/2014/main" id="{828EC47A-9DAF-0344-87F5-3C98547807E5}"/>
              </a:ext>
            </a:extLst>
          </p:cNvPr>
          <p:cNvSpPr>
            <a:spLocks noChangeArrowheads="1"/>
          </p:cNvSpPr>
          <p:nvPr/>
        </p:nvSpPr>
        <p:spPr bwMode="auto">
          <a:xfrm>
            <a:off x="12423775" y="11049000"/>
            <a:ext cx="8485188" cy="587375"/>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6" name="Shape 88">
            <a:extLst>
              <a:ext uri="{FF2B5EF4-FFF2-40B4-BE49-F238E27FC236}">
                <a16:creationId xmlns:a16="http://schemas.microsoft.com/office/drawing/2014/main" id="{9CF28202-06B1-7145-8835-5CD2F25B3C27}"/>
              </a:ext>
            </a:extLst>
          </p:cNvPr>
          <p:cNvSpPr>
            <a:spLocks noChangeArrowheads="1"/>
          </p:cNvSpPr>
          <p:nvPr/>
        </p:nvSpPr>
        <p:spPr bwMode="auto">
          <a:xfrm>
            <a:off x="12271375" y="98044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7" name="Shape 88">
            <a:extLst>
              <a:ext uri="{FF2B5EF4-FFF2-40B4-BE49-F238E27FC236}">
                <a16:creationId xmlns:a16="http://schemas.microsoft.com/office/drawing/2014/main" id="{076535E7-12F3-C649-979C-56686BE23694}"/>
              </a:ext>
            </a:extLst>
          </p:cNvPr>
          <p:cNvSpPr>
            <a:spLocks noChangeArrowheads="1"/>
          </p:cNvSpPr>
          <p:nvPr/>
        </p:nvSpPr>
        <p:spPr bwMode="auto">
          <a:xfrm>
            <a:off x="12423775" y="99568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8" name="Shape 88">
            <a:extLst>
              <a:ext uri="{FF2B5EF4-FFF2-40B4-BE49-F238E27FC236}">
                <a16:creationId xmlns:a16="http://schemas.microsoft.com/office/drawing/2014/main" id="{5245BAE6-5437-1D4F-ACB6-5D583B33255B}"/>
              </a:ext>
            </a:extLst>
          </p:cNvPr>
          <p:cNvSpPr>
            <a:spLocks noChangeArrowheads="1"/>
          </p:cNvSpPr>
          <p:nvPr/>
        </p:nvSpPr>
        <p:spPr bwMode="auto">
          <a:xfrm>
            <a:off x="12576175" y="101092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58769" name="Shape 88">
            <a:extLst>
              <a:ext uri="{FF2B5EF4-FFF2-40B4-BE49-F238E27FC236}">
                <a16:creationId xmlns:a16="http://schemas.microsoft.com/office/drawing/2014/main" id="{BFAC71F7-2158-C348-94A2-E4EFE6418AD6}"/>
              </a:ext>
            </a:extLst>
          </p:cNvPr>
          <p:cNvSpPr>
            <a:spLocks noChangeArrowheads="1"/>
          </p:cNvSpPr>
          <p:nvPr/>
        </p:nvSpPr>
        <p:spPr bwMode="auto">
          <a:xfrm>
            <a:off x="12728575" y="10261600"/>
            <a:ext cx="1628775" cy="2770188"/>
          </a:xfrm>
          <a:prstGeom prst="rect">
            <a:avLst/>
          </a:prstGeom>
          <a:noFill/>
          <a:ln w="38100">
            <a:solidFill>
              <a:srgbClr val="86100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zh-CN" sz="3000"/>
              <a:t>μ</a:t>
            </a:r>
            <a:r>
              <a:rPr lang="zh-CN" altLang="zh-CN" sz="3000" baseline="-6000"/>
              <a:t>B</a:t>
            </a:r>
            <a:r>
              <a:rPr lang="zh-CN" altLang="zh-CN" sz="3000"/>
              <a:t>, T : J. Cleymans et al., PRC 73, 034905 (2006)</a:t>
            </a:r>
          </a:p>
        </p:txBody>
      </p:sp>
      <p:sp>
        <p:nvSpPr>
          <p:cNvPr id="14" name="TextBox 13">
            <a:extLst>
              <a:ext uri="{FF2B5EF4-FFF2-40B4-BE49-F238E27FC236}">
                <a16:creationId xmlns:a16="http://schemas.microsoft.com/office/drawing/2014/main" id="{BEF2AE83-4BE9-A243-A9F7-E06F95562A29}"/>
              </a:ext>
            </a:extLst>
          </p:cNvPr>
          <p:cNvSpPr txBox="1"/>
          <p:nvPr/>
        </p:nvSpPr>
        <p:spPr>
          <a:xfrm>
            <a:off x="482600" y="4800600"/>
            <a:ext cx="7991475" cy="1532727"/>
          </a:xfrm>
          <a:prstGeom prst="rect">
            <a:avLst/>
          </a:prstGeom>
          <a:noFill/>
        </p:spPr>
        <p:txBody>
          <a:bodyPr>
            <a:spAutoFit/>
          </a:bodyPr>
          <a:lstStyle/>
          <a:p>
            <a:pPr marL="342900" indent="-342900" eaLnBrk="1" hangingPunct="1">
              <a:spcBef>
                <a:spcPct val="20000"/>
              </a:spcBef>
              <a:buFontTx/>
              <a:buAutoNum type="arabicParenR"/>
              <a:defRPr/>
            </a:pPr>
            <a:r>
              <a:rPr lang="zh-CN" altLang="en-US" sz="2400" dirty="0">
                <a:latin typeface="Arial"/>
                <a:cs typeface="Arial"/>
              </a:rPr>
              <a:t>不同碰撞能量最大的数据样本</a:t>
            </a:r>
          </a:p>
          <a:p>
            <a:pPr marL="342900" indent="-342900" eaLnBrk="1" hangingPunct="1">
              <a:spcBef>
                <a:spcPct val="20000"/>
              </a:spcBef>
              <a:buFontTx/>
              <a:buAutoNum type="arabicParenR"/>
              <a:defRPr/>
            </a:pPr>
            <a:r>
              <a:rPr lang="en-US" sz="2400" dirty="0">
                <a:latin typeface="Arial"/>
                <a:cs typeface="Arial"/>
              </a:rPr>
              <a:t>STAR: </a:t>
            </a:r>
            <a:r>
              <a:rPr lang="zh-CN" altLang="en-US" sz="2400" dirty="0">
                <a:latin typeface="Arial"/>
                <a:cs typeface="Arial"/>
              </a:rPr>
              <a:t>大并且均匀接收度</a:t>
            </a:r>
            <a:r>
              <a:rPr lang="en-US" sz="2400" dirty="0">
                <a:latin typeface="Arial"/>
                <a:cs typeface="Arial"/>
              </a:rPr>
              <a:t>, </a:t>
            </a:r>
            <a:r>
              <a:rPr lang="zh-CN" altLang="en-US" sz="2400" dirty="0">
                <a:latin typeface="Arial"/>
                <a:cs typeface="Arial"/>
              </a:rPr>
              <a:t>良好的粒子鉴别能力</a:t>
            </a:r>
          </a:p>
          <a:p>
            <a:pPr eaLnBrk="1" hangingPunct="1">
              <a:spcBef>
                <a:spcPct val="20000"/>
              </a:spcBef>
              <a:buFontTx/>
              <a:buChar char="•"/>
              <a:defRPr/>
            </a:pPr>
            <a:endParaRPr lang="zh-CN" altLang="en-US" sz="1000" dirty="0">
              <a:latin typeface="Arial"/>
              <a:cs typeface="Arial"/>
            </a:endParaRPr>
          </a:p>
          <a:p>
            <a:pPr eaLnBrk="1" hangingPunct="1">
              <a:spcBef>
                <a:spcPct val="20000"/>
              </a:spcBef>
              <a:buFontTx/>
              <a:buChar char="•"/>
              <a:defRPr/>
            </a:pPr>
            <a:r>
              <a:rPr lang="zh-CN" altLang="en-US" sz="2400" dirty="0">
                <a:latin typeface="Arial"/>
                <a:cs typeface="Arial"/>
              </a:rPr>
              <a:t>    </a:t>
            </a:r>
            <a:r>
              <a:rPr lang="en-US" sz="2400" dirty="0">
                <a:latin typeface="Arial"/>
                <a:cs typeface="Arial"/>
              </a:rPr>
              <a:t> </a:t>
            </a:r>
            <a:r>
              <a:rPr lang="zh-CN" altLang="en-US" sz="2400" b="1" dirty="0">
                <a:solidFill>
                  <a:srgbClr val="FF0000"/>
                </a:solidFill>
                <a:latin typeface="Arial"/>
                <a:cs typeface="Arial"/>
              </a:rPr>
              <a:t>为开展临界点的寻找和状态方程的研究提供了可能</a:t>
            </a:r>
            <a:endParaRPr lang="en-US" sz="2400" b="1" dirty="0">
              <a:solidFill>
                <a:srgbClr val="FF0000"/>
              </a:solidFill>
              <a:latin typeface="Arial"/>
              <a:cs typeface="Arial"/>
            </a:endParaRPr>
          </a:p>
        </p:txBody>
      </p:sp>
      <p:grpSp>
        <p:nvGrpSpPr>
          <p:cNvPr id="158771" name="Group 34">
            <a:extLst>
              <a:ext uri="{FF2B5EF4-FFF2-40B4-BE49-F238E27FC236}">
                <a16:creationId xmlns:a16="http://schemas.microsoft.com/office/drawing/2014/main" id="{15C80E52-CC0B-EC49-997C-32AFC88E8C08}"/>
              </a:ext>
            </a:extLst>
          </p:cNvPr>
          <p:cNvGrpSpPr>
            <a:grpSpLocks/>
          </p:cNvGrpSpPr>
          <p:nvPr/>
        </p:nvGrpSpPr>
        <p:grpSpPr bwMode="auto">
          <a:xfrm>
            <a:off x="7553325" y="1036638"/>
            <a:ext cx="1282700" cy="3476625"/>
            <a:chOff x="6042547" y="850900"/>
            <a:chExt cx="2717797" cy="5526541"/>
          </a:xfrm>
        </p:grpSpPr>
        <p:sp>
          <p:nvSpPr>
            <p:cNvPr id="26" name="Rectangle 25">
              <a:extLst>
                <a:ext uri="{FF2B5EF4-FFF2-40B4-BE49-F238E27FC236}">
                  <a16:creationId xmlns:a16="http://schemas.microsoft.com/office/drawing/2014/main" id="{0CB0C333-6993-DA4C-AF1C-608A5CEEAF5B}"/>
                </a:ext>
              </a:extLst>
            </p:cNvPr>
            <p:cNvSpPr/>
            <p:nvPr/>
          </p:nvSpPr>
          <p:spPr>
            <a:xfrm>
              <a:off x="6220819" y="850900"/>
              <a:ext cx="2539525" cy="5526541"/>
            </a:xfrm>
            <a:prstGeom prst="rect">
              <a:avLst/>
            </a:prstGeom>
            <a:solidFill>
              <a:srgbClr val="FFFFFF"/>
            </a:solid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pic>
          <p:nvPicPr>
            <p:cNvPr id="158788" name="Picture 26" descr="pirap_200_tpc_logz.pdf">
              <a:extLst>
                <a:ext uri="{FF2B5EF4-FFF2-40B4-BE49-F238E27FC236}">
                  <a16:creationId xmlns:a16="http://schemas.microsoft.com/office/drawing/2014/main" id="{08992A08-EED2-0D41-AEF3-0367D4DD4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10" r="8907"/>
            <a:stretch>
              <a:fillRect/>
            </a:stretch>
          </p:blipFill>
          <p:spPr bwMode="auto">
            <a:xfrm>
              <a:off x="6086025" y="914400"/>
              <a:ext cx="2600776"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9" name="Picture 27" descr="karap_200_tpc_logz.pdf">
              <a:extLst>
                <a:ext uri="{FF2B5EF4-FFF2-40B4-BE49-F238E27FC236}">
                  <a16:creationId xmlns:a16="http://schemas.microsoft.com/office/drawing/2014/main" id="{3B3D0DCC-6606-0C4E-8689-792075D5C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64" r="8995"/>
            <a:stretch>
              <a:fillRect/>
            </a:stretch>
          </p:blipFill>
          <p:spPr bwMode="auto">
            <a:xfrm>
              <a:off x="6042547" y="2602325"/>
              <a:ext cx="2578100" cy="20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90" name="Picture 28" descr="prrap_200_tpc_logz.pdf">
              <a:extLst>
                <a:ext uri="{FF2B5EF4-FFF2-40B4-BE49-F238E27FC236}">
                  <a16:creationId xmlns:a16="http://schemas.microsoft.com/office/drawing/2014/main" id="{95F77B41-AB3E-374F-B18F-289C9463B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38" r="8995"/>
            <a:stretch>
              <a:fillRect/>
            </a:stretch>
          </p:blipFill>
          <p:spPr bwMode="auto">
            <a:xfrm>
              <a:off x="6104742" y="4368800"/>
              <a:ext cx="258205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772" name="TextBox 31">
            <a:extLst>
              <a:ext uri="{FF2B5EF4-FFF2-40B4-BE49-F238E27FC236}">
                <a16:creationId xmlns:a16="http://schemas.microsoft.com/office/drawing/2014/main" id="{B115E256-E0B8-6141-972A-EC67EDEAADAC}"/>
              </a:ext>
            </a:extLst>
          </p:cNvPr>
          <p:cNvSpPr txBox="1">
            <a:spLocks noChangeArrowheads="1"/>
          </p:cNvSpPr>
          <p:nvPr/>
        </p:nvSpPr>
        <p:spPr bwMode="auto">
          <a:xfrm>
            <a:off x="5991225" y="4506913"/>
            <a:ext cx="185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Particle Rapidity</a:t>
            </a:r>
          </a:p>
        </p:txBody>
      </p:sp>
      <p:sp>
        <p:nvSpPr>
          <p:cNvPr id="158773" name="TextBox 32">
            <a:extLst>
              <a:ext uri="{FF2B5EF4-FFF2-40B4-BE49-F238E27FC236}">
                <a16:creationId xmlns:a16="http://schemas.microsoft.com/office/drawing/2014/main" id="{27F25A0C-49A6-8148-A7F8-F2DB539BDE38}"/>
              </a:ext>
            </a:extLst>
          </p:cNvPr>
          <p:cNvSpPr txBox="1">
            <a:spLocks noChangeArrowheads="1"/>
          </p:cNvSpPr>
          <p:nvPr/>
        </p:nvSpPr>
        <p:spPr bwMode="auto">
          <a:xfrm rot="-5400000">
            <a:off x="2959101" y="2568575"/>
            <a:ext cx="340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Transverse Momentum (GeV/c)</a:t>
            </a:r>
          </a:p>
        </p:txBody>
      </p:sp>
      <p:grpSp>
        <p:nvGrpSpPr>
          <p:cNvPr id="158774" name="Group 30">
            <a:extLst>
              <a:ext uri="{FF2B5EF4-FFF2-40B4-BE49-F238E27FC236}">
                <a16:creationId xmlns:a16="http://schemas.microsoft.com/office/drawing/2014/main" id="{2A50CC85-E211-8F4B-94EA-3324DF34F484}"/>
              </a:ext>
            </a:extLst>
          </p:cNvPr>
          <p:cNvGrpSpPr>
            <a:grpSpLocks/>
          </p:cNvGrpSpPr>
          <p:nvPr/>
        </p:nvGrpSpPr>
        <p:grpSpPr bwMode="auto">
          <a:xfrm>
            <a:off x="6203950" y="1028700"/>
            <a:ext cx="1395413" cy="3500438"/>
            <a:chOff x="3340101" y="861558"/>
            <a:chExt cx="2603496" cy="5546157"/>
          </a:xfrm>
        </p:grpSpPr>
        <p:sp>
          <p:nvSpPr>
            <p:cNvPr id="21" name="Rectangle 20">
              <a:extLst>
                <a:ext uri="{FF2B5EF4-FFF2-40B4-BE49-F238E27FC236}">
                  <a16:creationId xmlns:a16="http://schemas.microsoft.com/office/drawing/2014/main" id="{E46C6B1E-5D80-7741-A339-5DB75A03A6D0}"/>
                </a:ext>
              </a:extLst>
            </p:cNvPr>
            <p:cNvSpPr/>
            <p:nvPr/>
          </p:nvSpPr>
          <p:spPr>
            <a:xfrm>
              <a:off x="3461539" y="861558"/>
              <a:ext cx="2482058" cy="5526035"/>
            </a:xfrm>
            <a:prstGeom prst="rect">
              <a:avLst/>
            </a:prstGeom>
            <a:solidFill>
              <a:srgbClr val="FFFFFF"/>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pic>
          <p:nvPicPr>
            <p:cNvPr id="158784" name="Picture 21" descr="pirap_39_tpc_logz.pdf">
              <a:extLst>
                <a:ext uri="{FF2B5EF4-FFF2-40B4-BE49-F238E27FC236}">
                  <a16:creationId xmlns:a16="http://schemas.microsoft.com/office/drawing/2014/main" id="{A7D257F9-31BD-E042-9731-C3A068EED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200" r="8466"/>
            <a:stretch>
              <a:fillRect/>
            </a:stretch>
          </p:blipFill>
          <p:spPr bwMode="auto">
            <a:xfrm>
              <a:off x="3340101" y="901700"/>
              <a:ext cx="2540000" cy="197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5" name="Picture 22" descr="karap_39_tpc_logz.pdf">
              <a:extLst>
                <a:ext uri="{FF2B5EF4-FFF2-40B4-BE49-F238E27FC236}">
                  <a16:creationId xmlns:a16="http://schemas.microsoft.com/office/drawing/2014/main" id="{2626102C-2137-9B4C-8DE8-A4F70BABA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651" r="8289"/>
            <a:stretch>
              <a:fillRect/>
            </a:stretch>
          </p:blipFill>
          <p:spPr bwMode="auto">
            <a:xfrm>
              <a:off x="3340101" y="2565401"/>
              <a:ext cx="2539999" cy="204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6" name="Picture 23" descr="prrap_39_tpc_logz.pdf">
              <a:extLst>
                <a:ext uri="{FF2B5EF4-FFF2-40B4-BE49-F238E27FC236}">
                  <a16:creationId xmlns:a16="http://schemas.microsoft.com/office/drawing/2014/main" id="{3B6C1536-372E-C648-8D88-68A14CC2F3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510" r="8995"/>
            <a:stretch>
              <a:fillRect/>
            </a:stretch>
          </p:blipFill>
          <p:spPr bwMode="auto">
            <a:xfrm>
              <a:off x="3340101" y="4307342"/>
              <a:ext cx="2514600" cy="210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8775" name="Group 31">
            <a:extLst>
              <a:ext uri="{FF2B5EF4-FFF2-40B4-BE49-F238E27FC236}">
                <a16:creationId xmlns:a16="http://schemas.microsoft.com/office/drawing/2014/main" id="{1906170E-8ED3-1749-AF2E-51646495131E}"/>
              </a:ext>
            </a:extLst>
          </p:cNvPr>
          <p:cNvGrpSpPr>
            <a:grpSpLocks/>
          </p:cNvGrpSpPr>
          <p:nvPr/>
        </p:nvGrpSpPr>
        <p:grpSpPr bwMode="auto">
          <a:xfrm>
            <a:off x="4838700" y="1033463"/>
            <a:ext cx="1368425" cy="3481387"/>
            <a:chOff x="557386" y="861558"/>
            <a:chExt cx="2566811" cy="5526541"/>
          </a:xfrm>
        </p:grpSpPr>
        <p:sp>
          <p:nvSpPr>
            <p:cNvPr id="16" name="Rectangle 15">
              <a:extLst>
                <a:ext uri="{FF2B5EF4-FFF2-40B4-BE49-F238E27FC236}">
                  <a16:creationId xmlns:a16="http://schemas.microsoft.com/office/drawing/2014/main" id="{B19B86A0-47C0-924C-A12B-EC777BFB4A12}"/>
                </a:ext>
              </a:extLst>
            </p:cNvPr>
            <p:cNvSpPr/>
            <p:nvPr/>
          </p:nvSpPr>
          <p:spPr>
            <a:xfrm>
              <a:off x="557386" y="861558"/>
              <a:ext cx="2566811" cy="5526541"/>
            </a:xfrm>
            <a:prstGeom prst="rect">
              <a:avLst/>
            </a:prstGeom>
            <a:solidFill>
              <a:srgbClr val="FFFFFF"/>
            </a:solid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dirty="0"/>
            </a:p>
          </p:txBody>
        </p:sp>
        <p:pic>
          <p:nvPicPr>
            <p:cNvPr id="158780" name="Picture 16" descr="pirap_7_tpc_logz.pdf">
              <a:extLst>
                <a:ext uri="{FF2B5EF4-FFF2-40B4-BE49-F238E27FC236}">
                  <a16:creationId xmlns:a16="http://schemas.microsoft.com/office/drawing/2014/main" id="{E699504B-6EF7-7C4F-9DB0-DD37E9A48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726" r="7938"/>
            <a:stretch>
              <a:fillRect/>
            </a:stretch>
          </p:blipFill>
          <p:spPr bwMode="auto">
            <a:xfrm>
              <a:off x="642390" y="886600"/>
              <a:ext cx="2456409" cy="20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1" name="Picture 17" descr="karap_7_tpc_logz.pdf">
              <a:extLst>
                <a:ext uri="{FF2B5EF4-FFF2-40B4-BE49-F238E27FC236}">
                  <a16:creationId xmlns:a16="http://schemas.microsoft.com/office/drawing/2014/main" id="{EE5601DC-2C3C-1B4B-8F4F-70D9CDB7A0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9013" r="8995"/>
            <a:stretch>
              <a:fillRect/>
            </a:stretch>
          </p:blipFill>
          <p:spPr bwMode="auto">
            <a:xfrm>
              <a:off x="635000" y="2641600"/>
              <a:ext cx="24265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2" name="Picture 18" descr="prrap_7_tpc_logz.pdf">
              <a:extLst>
                <a:ext uri="{FF2B5EF4-FFF2-40B4-BE49-F238E27FC236}">
                  <a16:creationId xmlns:a16="http://schemas.microsoft.com/office/drawing/2014/main" id="{571F8783-BFE7-6E4B-955A-ECBDCA8474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8141" r="8995"/>
            <a:stretch>
              <a:fillRect/>
            </a:stretch>
          </p:blipFill>
          <p:spPr bwMode="auto">
            <a:xfrm>
              <a:off x="632734" y="4343399"/>
              <a:ext cx="2418812" cy="200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776" name="TextBox 33">
            <a:extLst>
              <a:ext uri="{FF2B5EF4-FFF2-40B4-BE49-F238E27FC236}">
                <a16:creationId xmlns:a16="http://schemas.microsoft.com/office/drawing/2014/main" id="{8CEBE323-58B9-B949-8C8F-6F26FD0C4D89}"/>
              </a:ext>
            </a:extLst>
          </p:cNvPr>
          <p:cNvSpPr txBox="1">
            <a:spLocks noChangeArrowheads="1"/>
          </p:cNvSpPr>
          <p:nvPr/>
        </p:nvSpPr>
        <p:spPr bwMode="auto">
          <a:xfrm>
            <a:off x="5035550" y="706438"/>
            <a:ext cx="387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cs typeface="Arial" panose="020B0604020202020204" pitchFamily="34" charset="0"/>
              </a:rPr>
              <a:t>7.7 GeV          39 GeV       200 GeV</a:t>
            </a:r>
          </a:p>
        </p:txBody>
      </p:sp>
      <p:sp>
        <p:nvSpPr>
          <p:cNvPr id="158777" name="TextBox 34">
            <a:extLst>
              <a:ext uri="{FF2B5EF4-FFF2-40B4-BE49-F238E27FC236}">
                <a16:creationId xmlns:a16="http://schemas.microsoft.com/office/drawing/2014/main" id="{46AB94D5-D5AD-5641-A897-EF7975A9CC09}"/>
              </a:ext>
            </a:extLst>
          </p:cNvPr>
          <p:cNvSpPr txBox="1">
            <a:spLocks noChangeArrowheads="1"/>
          </p:cNvSpPr>
          <p:nvPr/>
        </p:nvSpPr>
        <p:spPr bwMode="auto">
          <a:xfrm>
            <a:off x="5443538" y="1790700"/>
            <a:ext cx="4048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a:cs typeface="Arial" panose="020B0604020202020204" pitchFamily="34" charset="0"/>
              </a:rPr>
              <a:t>π</a:t>
            </a:r>
          </a:p>
          <a:p>
            <a:pPr eaLnBrk="1" hangingPunct="1"/>
            <a:endParaRPr lang="en-US" altLang="zh-CN" sz="1800">
              <a:cs typeface="Arial" panose="020B0604020202020204" pitchFamily="34" charset="0"/>
            </a:endParaRPr>
          </a:p>
          <a:p>
            <a:pPr eaLnBrk="1" hangingPunct="1"/>
            <a:endParaRPr lang="en-US" altLang="zh-CN" sz="1800">
              <a:cs typeface="Arial" panose="020B0604020202020204" pitchFamily="34" charset="0"/>
            </a:endParaRPr>
          </a:p>
          <a:p>
            <a:pPr eaLnBrk="1" hangingPunct="1"/>
            <a:endParaRPr lang="en-US" altLang="zh-CN" sz="1800">
              <a:cs typeface="Arial" panose="020B0604020202020204" pitchFamily="34" charset="0"/>
            </a:endParaRPr>
          </a:p>
          <a:p>
            <a:pPr eaLnBrk="1" hangingPunct="1"/>
            <a:r>
              <a:rPr lang="en-US" altLang="zh-CN" sz="1800" b="1">
                <a:cs typeface="Arial" panose="020B0604020202020204" pitchFamily="34" charset="0"/>
              </a:rPr>
              <a:t>K</a:t>
            </a:r>
          </a:p>
          <a:p>
            <a:pPr eaLnBrk="1" hangingPunct="1"/>
            <a:endParaRPr lang="en-US" altLang="zh-CN" sz="1800">
              <a:cs typeface="Arial" panose="020B0604020202020204" pitchFamily="34" charset="0"/>
            </a:endParaRPr>
          </a:p>
          <a:p>
            <a:pPr eaLnBrk="1" hangingPunct="1"/>
            <a:endParaRPr lang="en-US" altLang="zh-CN" sz="1800">
              <a:cs typeface="Arial" panose="020B0604020202020204" pitchFamily="34" charset="0"/>
            </a:endParaRPr>
          </a:p>
          <a:p>
            <a:pPr eaLnBrk="1" hangingPunct="1"/>
            <a:r>
              <a:rPr lang="en-US" altLang="zh-CN" b="1">
                <a:cs typeface="Arial" panose="020B0604020202020204" pitchFamily="34" charset="0"/>
              </a:rPr>
              <a:t>p</a:t>
            </a:r>
          </a:p>
        </p:txBody>
      </p:sp>
      <p:sp>
        <p:nvSpPr>
          <p:cNvPr id="158778" name="Line 26">
            <a:extLst>
              <a:ext uri="{FF2B5EF4-FFF2-40B4-BE49-F238E27FC236}">
                <a16:creationId xmlns:a16="http://schemas.microsoft.com/office/drawing/2014/main" id="{D749A44E-1F05-A544-AA11-1B9E365D520E}"/>
              </a:ext>
            </a:extLst>
          </p:cNvPr>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plot2_ck_fo_dec2016.eps">
            <a:extLst>
              <a:ext uri="{FF2B5EF4-FFF2-40B4-BE49-F238E27FC236}">
                <a16:creationId xmlns:a16="http://schemas.microsoft.com/office/drawing/2014/main" id="{2CE600BB-82AC-5749-9349-4F225D71F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66700"/>
            <a:ext cx="8813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304EC7-C83D-AD48-A4BC-F4B6230443C1}"/>
              </a:ext>
            </a:extLst>
          </p:cNvPr>
          <p:cNvSpPr>
            <a:spLocks noGrp="1"/>
          </p:cNvSpPr>
          <p:nvPr>
            <p:ph type="title"/>
          </p:nvPr>
        </p:nvSpPr>
        <p:spPr>
          <a:xfrm>
            <a:off x="457200" y="152400"/>
            <a:ext cx="8229600" cy="423863"/>
          </a:xfrm>
        </p:spPr>
        <p:txBody>
          <a:bodyPr>
            <a:normAutofit fontScale="90000"/>
          </a:bodyPr>
          <a:lstStyle/>
          <a:p>
            <a:pPr eaLnBrk="1" hangingPunct="1">
              <a:defRPr/>
            </a:pPr>
            <a:r>
              <a:rPr lang="en-US" sz="3200" dirty="0"/>
              <a:t>Bulk Properties at Freeze-outs</a:t>
            </a:r>
          </a:p>
        </p:txBody>
      </p:sp>
      <p:sp>
        <p:nvSpPr>
          <p:cNvPr id="159747" name="TextBox 4">
            <a:extLst>
              <a:ext uri="{FF2B5EF4-FFF2-40B4-BE49-F238E27FC236}">
                <a16:creationId xmlns:a16="http://schemas.microsoft.com/office/drawing/2014/main" id="{7C8E417A-52A7-1246-B398-65A9E70E512D}"/>
              </a:ext>
            </a:extLst>
          </p:cNvPr>
          <p:cNvSpPr txBox="1">
            <a:spLocks noChangeArrowheads="1"/>
          </p:cNvSpPr>
          <p:nvPr/>
        </p:nvSpPr>
        <p:spPr bwMode="auto">
          <a:xfrm>
            <a:off x="4643438" y="4103688"/>
            <a:ext cx="4348162"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i="1" dirty="0">
                <a:cs typeface="Arial" panose="020B0604020202020204" pitchFamily="34" charset="0"/>
              </a:rPr>
              <a:t>Kinetic Freeze-out: </a:t>
            </a:r>
            <a:endParaRPr lang="en-US" altLang="zh-CN" sz="1800" dirty="0">
              <a:cs typeface="Arial" panose="020B0604020202020204" pitchFamily="34" charset="0"/>
            </a:endParaRPr>
          </a:p>
          <a:p>
            <a:pPr eaLnBrk="1" hangingPunct="1">
              <a:buFontTx/>
              <a:buChar char="-"/>
            </a:pPr>
            <a:r>
              <a:rPr lang="en-US" altLang="zh-CN" sz="1800" dirty="0">
                <a:cs typeface="Arial" panose="020B0604020202020204" pitchFamily="34" charset="0"/>
              </a:rPr>
              <a:t> Central collisions =&gt; lower value of</a:t>
            </a:r>
          </a:p>
          <a:p>
            <a:pPr eaLnBrk="1" hangingPunct="1"/>
            <a:r>
              <a:rPr lang="en-US" altLang="zh-CN" sz="1800" b="1" i="1" dirty="0">
                <a:solidFill>
                  <a:srgbClr val="800000"/>
                </a:solidFill>
                <a:cs typeface="Arial" panose="020B0604020202020204" pitchFamily="34" charset="0"/>
              </a:rPr>
              <a:t>   </a:t>
            </a:r>
            <a:r>
              <a:rPr lang="en-US" altLang="zh-CN" sz="1800" b="1" i="1" dirty="0" err="1">
                <a:solidFill>
                  <a:srgbClr val="800000"/>
                </a:solidFill>
                <a:cs typeface="Arial" panose="020B0604020202020204" pitchFamily="34" charset="0"/>
              </a:rPr>
              <a:t>T</a:t>
            </a:r>
            <a:r>
              <a:rPr lang="en-US" altLang="zh-CN" sz="1800" b="1" i="1" baseline="-25000" dirty="0" err="1">
                <a:solidFill>
                  <a:srgbClr val="800000"/>
                </a:solidFill>
                <a:cs typeface="Arial" panose="020B0604020202020204" pitchFamily="34" charset="0"/>
              </a:rPr>
              <a:t>fo</a:t>
            </a:r>
            <a:r>
              <a:rPr lang="en-US" altLang="zh-CN" sz="1800" b="1" i="1" dirty="0">
                <a:solidFill>
                  <a:srgbClr val="800000"/>
                </a:solidFill>
                <a:cs typeface="Arial" panose="020B0604020202020204" pitchFamily="34" charset="0"/>
              </a:rPr>
              <a:t> </a:t>
            </a:r>
            <a:r>
              <a:rPr lang="en-US" altLang="zh-CN" sz="1800" dirty="0">
                <a:cs typeface="Arial" panose="020B0604020202020204" pitchFamily="34" charset="0"/>
              </a:rPr>
              <a:t>and larger collectivity </a:t>
            </a:r>
            <a:r>
              <a:rPr lang="en-US" altLang="zh-CN" sz="1800" b="1" i="1" dirty="0">
                <a:solidFill>
                  <a:srgbClr val="800000"/>
                </a:solidFill>
                <a:cs typeface="Arial" panose="020B0604020202020204" pitchFamily="34" charset="0"/>
              </a:rPr>
              <a:t>β</a:t>
            </a:r>
            <a:r>
              <a:rPr lang="en-US" altLang="zh-CN" sz="1800" b="1" i="1" baseline="-25000" dirty="0">
                <a:solidFill>
                  <a:srgbClr val="800000"/>
                </a:solidFill>
                <a:cs typeface="Arial" panose="020B0604020202020204" pitchFamily="34" charset="0"/>
              </a:rPr>
              <a:t>T</a:t>
            </a:r>
            <a:r>
              <a:rPr lang="en-US" altLang="zh-CN" sz="1800" dirty="0">
                <a:cs typeface="Arial" panose="020B0604020202020204" pitchFamily="34" charset="0"/>
              </a:rPr>
              <a:t> </a:t>
            </a:r>
          </a:p>
          <a:p>
            <a:pPr eaLnBrk="1" hangingPunct="1"/>
            <a:endParaRPr lang="en-US" altLang="zh-CN" sz="800" dirty="0">
              <a:cs typeface="Arial" panose="020B0604020202020204" pitchFamily="34" charset="0"/>
            </a:endParaRPr>
          </a:p>
          <a:p>
            <a:pPr eaLnBrk="1" hangingPunct="1">
              <a:buFontTx/>
              <a:buChar char="-"/>
            </a:pPr>
            <a:r>
              <a:rPr lang="en-US" altLang="zh-CN" sz="1800" dirty="0">
                <a:cs typeface="Arial" panose="020B0604020202020204" pitchFamily="34" charset="0"/>
              </a:rPr>
              <a:t> </a:t>
            </a:r>
            <a:r>
              <a:rPr lang="en-US" altLang="zh-CN" sz="1800" b="1" dirty="0">
                <a:solidFill>
                  <a:srgbClr val="800000"/>
                </a:solidFill>
                <a:cs typeface="Arial" panose="020B0604020202020204" pitchFamily="34" charset="0"/>
              </a:rPr>
              <a:t>Stronger collectivity at higher energy, even for peripheral collisions</a:t>
            </a:r>
            <a:endParaRPr lang="en-US" altLang="zh-CN" sz="1800" b="1" dirty="0">
              <a:solidFill>
                <a:srgbClr val="800000"/>
              </a:solidFill>
            </a:endParaRPr>
          </a:p>
        </p:txBody>
      </p:sp>
      <p:sp>
        <p:nvSpPr>
          <p:cNvPr id="159748" name="TextBox 5">
            <a:extLst>
              <a:ext uri="{FF2B5EF4-FFF2-40B4-BE49-F238E27FC236}">
                <a16:creationId xmlns:a16="http://schemas.microsoft.com/office/drawing/2014/main" id="{D3F456A7-72EF-2647-A4B5-464E61888279}"/>
              </a:ext>
            </a:extLst>
          </p:cNvPr>
          <p:cNvSpPr txBox="1">
            <a:spLocks noChangeArrowheads="1"/>
          </p:cNvSpPr>
          <p:nvPr/>
        </p:nvSpPr>
        <p:spPr bwMode="auto">
          <a:xfrm>
            <a:off x="207963" y="4165600"/>
            <a:ext cx="40592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b="1" i="1">
                <a:cs typeface="Arial" panose="020B0604020202020204" pitchFamily="34" charset="0"/>
              </a:rPr>
              <a:t>Chemical Freeze-out: (GCE)</a:t>
            </a:r>
          </a:p>
          <a:p>
            <a:pPr eaLnBrk="1" hangingPunct="1"/>
            <a:r>
              <a:rPr lang="en-US" altLang="zh-CN" sz="1800">
                <a:cs typeface="Arial" panose="020B0604020202020204" pitchFamily="34" charset="0"/>
              </a:rPr>
              <a:t> - Weak temperature dependence </a:t>
            </a:r>
          </a:p>
          <a:p>
            <a:pPr eaLnBrk="1" hangingPunct="1"/>
            <a:r>
              <a:rPr lang="en-US" altLang="zh-CN" sz="1800">
                <a:cs typeface="Arial" panose="020B0604020202020204" pitchFamily="34" charset="0"/>
              </a:rPr>
              <a:t> - Centrality dependence </a:t>
            </a:r>
            <a:r>
              <a:rPr lang="en-US" altLang="zh-CN" sz="1800" b="1" i="1">
                <a:solidFill>
                  <a:srgbClr val="800000"/>
                </a:solidFill>
                <a:cs typeface="Arial" panose="020B0604020202020204" pitchFamily="34" charset="0"/>
              </a:rPr>
              <a:t>μ</a:t>
            </a:r>
            <a:r>
              <a:rPr lang="en-US" altLang="zh-CN" sz="1800" b="1" i="1" baseline="-25000">
                <a:solidFill>
                  <a:srgbClr val="800000"/>
                </a:solidFill>
                <a:cs typeface="Arial" panose="020B0604020202020204" pitchFamily="34" charset="0"/>
              </a:rPr>
              <a:t>B</a:t>
            </a:r>
            <a:r>
              <a:rPr lang="en-US" altLang="zh-CN" sz="1800">
                <a:cs typeface="Arial" panose="020B0604020202020204" pitchFamily="34" charset="0"/>
              </a:rPr>
              <a:t>!</a:t>
            </a:r>
          </a:p>
          <a:p>
            <a:pPr eaLnBrk="1" hangingPunct="1"/>
            <a:r>
              <a:rPr lang="en-US" altLang="zh-CN" sz="1800">
                <a:cs typeface="Arial" panose="020B0604020202020204" pitchFamily="34" charset="0"/>
              </a:rPr>
              <a:t> - LGT calculations indicate Critical </a:t>
            </a:r>
          </a:p>
          <a:p>
            <a:pPr eaLnBrk="1" hangingPunct="1"/>
            <a:r>
              <a:rPr lang="en-US" altLang="zh-CN" sz="1800">
                <a:cs typeface="Arial" panose="020B0604020202020204" pitchFamily="34" charset="0"/>
              </a:rPr>
              <a:t>   region above</a:t>
            </a:r>
            <a:r>
              <a:rPr lang="en-US" altLang="zh-CN" sz="1800" b="1">
                <a:cs typeface="Arial" panose="020B0604020202020204" pitchFamily="34" charset="0"/>
              </a:rPr>
              <a:t> </a:t>
            </a:r>
            <a:r>
              <a:rPr lang="en-US" altLang="zh-CN" sz="1800" b="1" i="1">
                <a:cs typeface="Arial" panose="020B0604020202020204" pitchFamily="34" charset="0"/>
              </a:rPr>
              <a:t>μ</a:t>
            </a:r>
            <a:r>
              <a:rPr lang="en-US" altLang="zh-CN" sz="1800" b="1" i="1" baseline="-25000">
                <a:cs typeface="Arial" panose="020B0604020202020204" pitchFamily="34" charset="0"/>
              </a:rPr>
              <a:t>B</a:t>
            </a:r>
            <a:r>
              <a:rPr lang="en-US" altLang="zh-CN" sz="1800" b="1" i="1">
                <a:cs typeface="Arial" panose="020B0604020202020204" pitchFamily="34" charset="0"/>
              </a:rPr>
              <a:t> ~ </a:t>
            </a:r>
            <a:r>
              <a:rPr lang="en-US" altLang="zh-CN" sz="1800" b="1">
                <a:cs typeface="Arial" panose="020B0604020202020204" pitchFamily="34" charset="0"/>
              </a:rPr>
              <a:t>300 MeV? </a:t>
            </a:r>
          </a:p>
          <a:p>
            <a:pPr eaLnBrk="1" hangingPunct="1"/>
            <a:endParaRPr lang="en-US" altLang="zh-CN" sz="1800"/>
          </a:p>
        </p:txBody>
      </p:sp>
      <p:sp>
        <p:nvSpPr>
          <p:cNvPr id="159749" name="TextBox 6">
            <a:extLst>
              <a:ext uri="{FF2B5EF4-FFF2-40B4-BE49-F238E27FC236}">
                <a16:creationId xmlns:a16="http://schemas.microsoft.com/office/drawing/2014/main" id="{9876D2F3-1CA3-5249-8476-52A49B4C4374}"/>
              </a:ext>
            </a:extLst>
          </p:cNvPr>
          <p:cNvSpPr txBox="1">
            <a:spLocks noChangeArrowheads="1"/>
          </p:cNvSpPr>
          <p:nvPr/>
        </p:nvSpPr>
        <p:spPr bwMode="auto">
          <a:xfrm>
            <a:off x="469900" y="5842000"/>
            <a:ext cx="7780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200">
                <a:cs typeface="Arial" panose="020B0604020202020204" pitchFamily="34" charset="0"/>
              </a:rPr>
              <a:t>- ALICE: B.Abelev et al., PRL109, 252301(12); PRC88, 044910(2013).</a:t>
            </a:r>
          </a:p>
          <a:p>
            <a:pPr eaLnBrk="1" hangingPunct="1"/>
            <a:r>
              <a:rPr lang="en-US" altLang="zh-CN" sz="1200">
                <a:cs typeface="Arial" panose="020B0604020202020204" pitchFamily="34" charset="0"/>
              </a:rPr>
              <a:t>- STAR:  J. Adams, et al., NPA757, 102(05); X.L. Zhu, NPA931, c1098(14); L. Kumar, NPA931, c1114(14)</a:t>
            </a:r>
          </a:p>
          <a:p>
            <a:pPr eaLnBrk="1" hangingPunct="1"/>
            <a:r>
              <a:rPr lang="en-US" altLang="zh-CN" sz="1200">
                <a:cs typeface="Arial" panose="020B0604020202020204" pitchFamily="34" charset="0"/>
              </a:rPr>
              <a:t>- S. Mukherjee: Private communications. August, 2012 </a:t>
            </a:r>
          </a:p>
        </p:txBody>
      </p:sp>
      <p:sp>
        <p:nvSpPr>
          <p:cNvPr id="8" name="Oval 7">
            <a:extLst>
              <a:ext uri="{FF2B5EF4-FFF2-40B4-BE49-F238E27FC236}">
                <a16:creationId xmlns:a16="http://schemas.microsoft.com/office/drawing/2014/main" id="{D4B9C3C4-F771-1940-8A03-3A0C14D40674}"/>
              </a:ext>
            </a:extLst>
          </p:cNvPr>
          <p:cNvSpPr/>
          <p:nvPr/>
        </p:nvSpPr>
        <p:spPr>
          <a:xfrm rot="2422406">
            <a:off x="3390900" y="1433513"/>
            <a:ext cx="381000" cy="409575"/>
          </a:xfrm>
          <a:prstGeom prst="ellipse">
            <a:avLst/>
          </a:prstGeom>
          <a:noFill/>
          <a:ln w="9525" cap="flat" cmpd="sng" algn="ctr">
            <a:solidFill>
              <a:srgbClr val="008000"/>
            </a:solidFill>
            <a:prstDash val="lg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20000"/>
              </a:spcBef>
              <a:buFontTx/>
              <a:buChar char="•"/>
              <a:defRPr/>
            </a:pPr>
            <a:endParaRPr lang="en-US"/>
          </a:p>
        </p:txBody>
      </p:sp>
      <p:sp>
        <p:nvSpPr>
          <p:cNvPr id="159751" name="Line 26">
            <a:extLst>
              <a:ext uri="{FF2B5EF4-FFF2-40B4-BE49-F238E27FC236}">
                <a16:creationId xmlns:a16="http://schemas.microsoft.com/office/drawing/2014/main" id="{2CF4A7DE-0A3C-6C4F-AE5B-D986EB62DC8E}"/>
              </a:ext>
            </a:extLst>
          </p:cNvPr>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C:\Users\sss\Desktop\My_Summary\nq.png">
            <a:extLst>
              <a:ext uri="{FF2B5EF4-FFF2-40B4-BE49-F238E27FC236}">
                <a16:creationId xmlns:a16="http://schemas.microsoft.com/office/drawing/2014/main" id="{AABCEDA6-BE38-214C-81FE-04C2026F3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35088"/>
            <a:ext cx="480695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8">
            <a:extLst>
              <a:ext uri="{FF2B5EF4-FFF2-40B4-BE49-F238E27FC236}">
                <a16:creationId xmlns:a16="http://schemas.microsoft.com/office/drawing/2014/main" id="{F52740F0-B8C2-6C4F-B587-59542B7EFBD8}"/>
              </a:ext>
            </a:extLst>
          </p:cNvPr>
          <p:cNvSpPr>
            <a:spLocks noChangeArrowheads="1"/>
          </p:cNvSpPr>
          <p:nvPr/>
        </p:nvSpPr>
        <p:spPr bwMode="auto">
          <a:xfrm>
            <a:off x="1524000" y="227013"/>
            <a:ext cx="6629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3" tIns="45587" rIns="91173" bIns="45587"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solidFill>
                  <a:srgbClr val="0000FF"/>
                </a:solidFill>
                <a:latin typeface="Times New Roman" panose="02020603050405020304" pitchFamily="18" charset="0"/>
              </a:rPr>
              <a:t>Energy Dependence of NCQ-scaling</a:t>
            </a:r>
            <a:endParaRPr kumimoji="0" lang="el-GR" altLang="zh-CN" sz="2800">
              <a:solidFill>
                <a:srgbClr val="0000FF"/>
              </a:solidFill>
              <a:latin typeface="Times New Roman" panose="02020603050405020304" pitchFamily="18" charset="0"/>
            </a:endParaRPr>
          </a:p>
        </p:txBody>
      </p:sp>
      <p:sp>
        <p:nvSpPr>
          <p:cNvPr id="102403" name="TextBox 37">
            <a:extLst>
              <a:ext uri="{FF2B5EF4-FFF2-40B4-BE49-F238E27FC236}">
                <a16:creationId xmlns:a16="http://schemas.microsoft.com/office/drawing/2014/main" id="{00C4BF19-DDE7-BB40-A9D2-5AC8DFC21205}"/>
              </a:ext>
            </a:extLst>
          </p:cNvPr>
          <p:cNvSpPr txBox="1">
            <a:spLocks noChangeArrowheads="1"/>
          </p:cNvSpPr>
          <p:nvPr/>
        </p:nvSpPr>
        <p:spPr bwMode="auto">
          <a:xfrm>
            <a:off x="5334000" y="1066800"/>
            <a:ext cx="3810000" cy="48323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t>AMPT model results:</a:t>
            </a:r>
          </a:p>
          <a:p>
            <a:pPr eaLnBrk="1" hangingPunct="1">
              <a:buFont typeface="Wingdings" pitchFamily="2" charset="2"/>
              <a:buChar char="Ø"/>
            </a:pPr>
            <a:r>
              <a:rPr kumimoji="0" lang="en-US" altLang="zh-CN" sz="2000"/>
              <a:t>Scaling in v</a:t>
            </a:r>
            <a:r>
              <a:rPr kumimoji="0" lang="en-US" altLang="zh-CN" sz="2000" baseline="-25000"/>
              <a:t>2</a:t>
            </a:r>
            <a:r>
              <a:rPr kumimoji="0" lang="en-US" altLang="zh-CN" sz="2000"/>
              <a:t>: partonic dof dominant; </a:t>
            </a:r>
          </a:p>
          <a:p>
            <a:pPr eaLnBrk="1" hangingPunct="1">
              <a:buFontTx/>
              <a:buNone/>
            </a:pPr>
            <a:r>
              <a:rPr kumimoji="0" lang="en-US" altLang="zh-CN" sz="2000"/>
              <a:t> No scaling in v</a:t>
            </a:r>
            <a:r>
              <a:rPr kumimoji="0" lang="en-US" altLang="zh-CN" sz="2000" baseline="-25000"/>
              <a:t>2 </a:t>
            </a:r>
            <a:r>
              <a:rPr kumimoji="0" lang="en-US" altLang="zh-CN" sz="2000"/>
              <a:t>: hadronic dof dominant</a:t>
            </a:r>
          </a:p>
          <a:p>
            <a:pPr eaLnBrk="1" hangingPunct="1">
              <a:buFontTx/>
              <a:buNone/>
            </a:pPr>
            <a:r>
              <a:rPr kumimoji="0" lang="en-US" altLang="zh-CN" sz="2000"/>
              <a:t>=&gt;</a:t>
            </a:r>
            <a:r>
              <a:rPr kumimoji="0" lang="en-US" altLang="zh-CN" sz="1600" b="1"/>
              <a:t> </a:t>
            </a:r>
            <a:r>
              <a:rPr kumimoji="0" lang="en-US" altLang="zh-CN" sz="2000" b="1">
                <a:solidFill>
                  <a:srgbClr val="FF0000"/>
                </a:solidFill>
              </a:rPr>
              <a:t>A tool to search for the possible phase boundary!</a:t>
            </a:r>
          </a:p>
          <a:p>
            <a:pPr eaLnBrk="1" hangingPunct="1"/>
            <a:endParaRPr kumimoji="0" lang="en-US" altLang="zh-CN" sz="2000" b="1"/>
          </a:p>
          <a:p>
            <a:pPr eaLnBrk="1" hangingPunct="1">
              <a:buFont typeface="Wingdings" pitchFamily="2" charset="2"/>
              <a:buChar char="Ø"/>
            </a:pPr>
            <a:r>
              <a:rPr kumimoji="0" lang="en-US" altLang="zh-CN" sz="2000"/>
              <a:t>The beam energy</a:t>
            </a:r>
          </a:p>
          <a:p>
            <a:pPr eaLnBrk="1" hangingPunct="1">
              <a:buFontTx/>
              <a:buNone/>
            </a:pPr>
            <a:r>
              <a:rPr kumimoji="0" lang="en-US" altLang="zh-CN" sz="2000"/>
              <a:t>dependence of the partonic cross sections will not affect the v</a:t>
            </a:r>
            <a:r>
              <a:rPr kumimoji="0" lang="en-US" altLang="zh-CN" sz="2000" baseline="-25000"/>
              <a:t>2</a:t>
            </a:r>
            <a:r>
              <a:rPr kumimoji="0" lang="en-US" altLang="zh-CN" sz="2000"/>
              <a:t> scaling argument.</a:t>
            </a:r>
          </a:p>
          <a:p>
            <a:pPr eaLnBrk="1" hangingPunct="1">
              <a:buFontTx/>
              <a:buNone/>
            </a:pPr>
            <a:r>
              <a:rPr kumimoji="0" lang="en-US" altLang="zh-CN" sz="2000"/>
              <a:t>=&gt;</a:t>
            </a:r>
            <a:r>
              <a:rPr kumimoji="0" lang="en-US" altLang="zh-CN" sz="1600" b="1"/>
              <a:t> </a:t>
            </a:r>
            <a:r>
              <a:rPr kumimoji="0" lang="en-US" altLang="zh-CN" sz="1600" b="1">
                <a:solidFill>
                  <a:srgbClr val="FF0000"/>
                </a:solidFill>
              </a:rPr>
              <a:t>Important for Beam Energy Scan program</a:t>
            </a:r>
            <a:r>
              <a:rPr kumimoji="0" lang="en-US" altLang="zh-CN" sz="2000" b="1">
                <a:solidFill>
                  <a:srgbClr val="FF0000"/>
                </a:solidFill>
              </a:rPr>
              <a:t>.</a:t>
            </a:r>
            <a:endParaRPr kumimoji="0" lang="en-US" altLang="zh-CN" sz="1600">
              <a:solidFill>
                <a:srgbClr val="FF0000"/>
              </a:solidFill>
            </a:endParaRPr>
          </a:p>
        </p:txBody>
      </p:sp>
      <p:sp>
        <p:nvSpPr>
          <p:cNvPr id="102404" name="TextBox 15">
            <a:extLst>
              <a:ext uri="{FF2B5EF4-FFF2-40B4-BE49-F238E27FC236}">
                <a16:creationId xmlns:a16="http://schemas.microsoft.com/office/drawing/2014/main" id="{3CFB6289-E916-6B47-A3C0-E9871B84D76E}"/>
              </a:ext>
            </a:extLst>
          </p:cNvPr>
          <p:cNvSpPr txBox="1">
            <a:spLocks noChangeArrowheads="1"/>
          </p:cNvSpPr>
          <p:nvPr/>
        </p:nvSpPr>
        <p:spPr bwMode="auto">
          <a:xfrm>
            <a:off x="2362200" y="1676400"/>
            <a:ext cx="1177925" cy="338138"/>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a:solidFill>
                  <a:srgbClr val="000000"/>
                </a:solidFill>
              </a:rPr>
              <a:t>AuAu@9.2</a:t>
            </a:r>
          </a:p>
        </p:txBody>
      </p:sp>
      <p:sp>
        <p:nvSpPr>
          <p:cNvPr id="102405" name="TextBox 6">
            <a:extLst>
              <a:ext uri="{FF2B5EF4-FFF2-40B4-BE49-F238E27FC236}">
                <a16:creationId xmlns:a16="http://schemas.microsoft.com/office/drawing/2014/main" id="{0D36948A-FFCA-0C44-A468-C01F5D655010}"/>
              </a:ext>
            </a:extLst>
          </p:cNvPr>
          <p:cNvSpPr txBox="1">
            <a:spLocks noChangeArrowheads="1"/>
          </p:cNvSpPr>
          <p:nvPr/>
        </p:nvSpPr>
        <p:spPr bwMode="auto">
          <a:xfrm>
            <a:off x="1219200" y="1230313"/>
            <a:ext cx="13716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800"/>
              <a:t>  Partonic</a:t>
            </a:r>
          </a:p>
        </p:txBody>
      </p:sp>
      <p:sp>
        <p:nvSpPr>
          <p:cNvPr id="102406" name="TextBox 7">
            <a:extLst>
              <a:ext uri="{FF2B5EF4-FFF2-40B4-BE49-F238E27FC236}">
                <a16:creationId xmlns:a16="http://schemas.microsoft.com/office/drawing/2014/main" id="{73DD5175-02C8-5B4F-A5E8-A87F813F9507}"/>
              </a:ext>
            </a:extLst>
          </p:cNvPr>
          <p:cNvSpPr txBox="1">
            <a:spLocks noChangeArrowheads="1"/>
          </p:cNvSpPr>
          <p:nvPr/>
        </p:nvSpPr>
        <p:spPr bwMode="auto">
          <a:xfrm>
            <a:off x="3352800" y="1219200"/>
            <a:ext cx="12954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800"/>
              <a:t>  Hadronic</a:t>
            </a:r>
          </a:p>
        </p:txBody>
      </p:sp>
      <p:sp>
        <p:nvSpPr>
          <p:cNvPr id="102407" name="矩形 10">
            <a:extLst>
              <a:ext uri="{FF2B5EF4-FFF2-40B4-BE49-F238E27FC236}">
                <a16:creationId xmlns:a16="http://schemas.microsoft.com/office/drawing/2014/main" id="{B3491A88-F9BE-444E-A4E5-2E88B75F2AFB}"/>
              </a:ext>
            </a:extLst>
          </p:cNvPr>
          <p:cNvSpPr>
            <a:spLocks noChangeArrowheads="1"/>
          </p:cNvSpPr>
          <p:nvPr/>
        </p:nvSpPr>
        <p:spPr bwMode="auto">
          <a:xfrm>
            <a:off x="268288" y="6172200"/>
            <a:ext cx="2398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400"/>
              <a:t>J.Phys.G,37-094029 (2010)</a:t>
            </a:r>
          </a:p>
        </p:txBody>
      </p:sp>
      <p:sp>
        <p:nvSpPr>
          <p:cNvPr id="102408" name="Line 26">
            <a:extLst>
              <a:ext uri="{FF2B5EF4-FFF2-40B4-BE49-F238E27FC236}">
                <a16:creationId xmlns:a16="http://schemas.microsoft.com/office/drawing/2014/main" id="{C91F24CC-BF69-AF40-A06B-D39752DA3674}"/>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09" name="Line 13">
            <a:extLst>
              <a:ext uri="{FF2B5EF4-FFF2-40B4-BE49-F238E27FC236}">
                <a16:creationId xmlns:a16="http://schemas.microsoft.com/office/drawing/2014/main" id="{0CA4957C-6A17-CF44-AF2E-F843BCE3A2AD}"/>
              </a:ext>
            </a:extLst>
          </p:cNvPr>
          <p:cNvSpPr>
            <a:spLocks noChangeShapeType="1"/>
          </p:cNvSpPr>
          <p:nvPr/>
        </p:nvSpPr>
        <p:spPr bwMode="auto">
          <a:xfrm>
            <a:off x="685800" y="6477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a:extLst>
              <a:ext uri="{FF2B5EF4-FFF2-40B4-BE49-F238E27FC236}">
                <a16:creationId xmlns:a16="http://schemas.microsoft.com/office/drawing/2014/main" id="{B258942D-8FDC-AE49-9A1B-49BA779FB5EA}"/>
              </a:ext>
            </a:extLst>
          </p:cNvPr>
          <p:cNvPicPr>
            <a:picLocks noChangeAspect="1"/>
          </p:cNvPicPr>
          <p:nvPr/>
        </p:nvPicPr>
        <p:blipFill>
          <a:blip r:embed="rId2">
            <a:extLst>
              <a:ext uri="{28A0092B-C50C-407E-A947-70E740481C1C}">
                <a14:useLocalDpi xmlns:a14="http://schemas.microsoft.com/office/drawing/2010/main" val="0"/>
              </a:ext>
            </a:extLst>
          </a:blip>
          <a:srcRect t="13049" r="7802"/>
          <a:stretch>
            <a:fillRect/>
          </a:stretch>
        </p:blipFill>
        <p:spPr bwMode="auto">
          <a:xfrm>
            <a:off x="381000" y="685800"/>
            <a:ext cx="40608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a:extLst>
              <a:ext uri="{FF2B5EF4-FFF2-40B4-BE49-F238E27FC236}">
                <a16:creationId xmlns:a16="http://schemas.microsoft.com/office/drawing/2014/main" id="{016296F4-37D3-4F47-B922-582E5B559BE6}"/>
              </a:ext>
            </a:extLst>
          </p:cNvPr>
          <p:cNvSpPr>
            <a:spLocks noGrp="1" noChangeArrowheads="1"/>
          </p:cNvSpPr>
          <p:nvPr>
            <p:ph type="title"/>
          </p:nvPr>
        </p:nvSpPr>
        <p:spPr>
          <a:xfrm>
            <a:off x="1193800" y="-25400"/>
            <a:ext cx="7061200" cy="488950"/>
          </a:xfrm>
        </p:spPr>
        <p:txBody>
          <a:bodyPr/>
          <a:lstStyle/>
          <a:p>
            <a:pPr eaLnBrk="1" hangingPunct="1"/>
            <a:r>
              <a:rPr lang="en-US" altLang="zh-CN" sz="3600">
                <a:latin typeface="Lucida Grande" panose="020B0600040502020204" pitchFamily="34" charset="0"/>
              </a:rPr>
              <a:t>ϕ</a:t>
            </a:r>
            <a:r>
              <a:rPr lang="en-US" altLang="zh-CN" sz="3600"/>
              <a:t>-meson v</a:t>
            </a:r>
            <a:r>
              <a:rPr lang="en-US" altLang="zh-CN" sz="3600" baseline="-25000"/>
              <a:t>2 </a:t>
            </a:r>
            <a:r>
              <a:rPr lang="en-US" altLang="zh-CN" sz="3600"/>
              <a:t>vs. </a:t>
            </a:r>
            <a:r>
              <a:rPr lang="en-US" altLang="zh-CN" sz="3600" i="1"/>
              <a:t>√s</a:t>
            </a:r>
            <a:r>
              <a:rPr lang="en-US" altLang="zh-CN" sz="3600" i="1" baseline="-25000"/>
              <a:t>NN</a:t>
            </a:r>
            <a:endParaRPr lang="en-US" altLang="zh-CN" sz="3600" baseline="-25000"/>
          </a:p>
        </p:txBody>
      </p:sp>
      <p:pic>
        <p:nvPicPr>
          <p:cNvPr id="104451" name="Picture 4">
            <a:extLst>
              <a:ext uri="{FF2B5EF4-FFF2-40B4-BE49-F238E27FC236}">
                <a16:creationId xmlns:a16="http://schemas.microsoft.com/office/drawing/2014/main" id="{BD065113-D69B-9C4A-A064-88D6853DC287}"/>
              </a:ext>
            </a:extLst>
          </p:cNvPr>
          <p:cNvPicPr>
            <a:picLocks noChangeAspect="1"/>
          </p:cNvPicPr>
          <p:nvPr/>
        </p:nvPicPr>
        <p:blipFill>
          <a:blip r:embed="rId3">
            <a:extLst>
              <a:ext uri="{28A0092B-C50C-407E-A947-70E740481C1C}">
                <a14:useLocalDpi xmlns:a14="http://schemas.microsoft.com/office/drawing/2010/main" val="0"/>
              </a:ext>
            </a:extLst>
          </a:blip>
          <a:srcRect t="13103" r="7677"/>
          <a:stretch>
            <a:fillRect/>
          </a:stretch>
        </p:blipFill>
        <p:spPr bwMode="auto">
          <a:xfrm>
            <a:off x="4419600" y="673100"/>
            <a:ext cx="39163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a:extLst>
              <a:ext uri="{FF2B5EF4-FFF2-40B4-BE49-F238E27FC236}">
                <a16:creationId xmlns:a16="http://schemas.microsoft.com/office/drawing/2014/main" id="{704CBFB6-8A40-2E4C-99C5-77A68FF758B9}"/>
              </a:ext>
            </a:extLst>
          </p:cNvPr>
          <p:cNvPicPr>
            <a:picLocks noChangeAspect="1"/>
          </p:cNvPicPr>
          <p:nvPr/>
        </p:nvPicPr>
        <p:blipFill>
          <a:blip r:embed="rId4">
            <a:extLst>
              <a:ext uri="{28A0092B-C50C-407E-A947-70E740481C1C}">
                <a14:useLocalDpi xmlns:a14="http://schemas.microsoft.com/office/drawing/2010/main" val="0"/>
              </a:ext>
            </a:extLst>
          </a:blip>
          <a:srcRect t="13129" r="8351"/>
          <a:stretch>
            <a:fillRect/>
          </a:stretch>
        </p:blipFill>
        <p:spPr bwMode="auto">
          <a:xfrm>
            <a:off x="4465638" y="3060700"/>
            <a:ext cx="39163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a:extLst>
              <a:ext uri="{FF2B5EF4-FFF2-40B4-BE49-F238E27FC236}">
                <a16:creationId xmlns:a16="http://schemas.microsoft.com/office/drawing/2014/main" id="{0841AEB2-C165-2E4A-BD06-65F147A3871C}"/>
              </a:ext>
            </a:extLst>
          </p:cNvPr>
          <p:cNvPicPr>
            <a:picLocks noChangeAspect="1"/>
          </p:cNvPicPr>
          <p:nvPr/>
        </p:nvPicPr>
        <p:blipFill>
          <a:blip r:embed="rId5">
            <a:extLst>
              <a:ext uri="{28A0092B-C50C-407E-A947-70E740481C1C}">
                <a14:useLocalDpi xmlns:a14="http://schemas.microsoft.com/office/drawing/2010/main" val="0"/>
              </a:ext>
            </a:extLst>
          </a:blip>
          <a:srcRect t="13525" r="7602"/>
          <a:stretch>
            <a:fillRect/>
          </a:stretch>
        </p:blipFill>
        <p:spPr bwMode="auto">
          <a:xfrm>
            <a:off x="381000" y="3073400"/>
            <a:ext cx="40608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7">
            <a:extLst>
              <a:ext uri="{FF2B5EF4-FFF2-40B4-BE49-F238E27FC236}">
                <a16:creationId xmlns:a16="http://schemas.microsoft.com/office/drawing/2014/main" id="{26D95116-3EFD-5641-B348-597D81B9E212}"/>
              </a:ext>
            </a:extLst>
          </p:cNvPr>
          <p:cNvSpPr txBox="1">
            <a:spLocks noChangeArrowheads="1"/>
          </p:cNvSpPr>
          <p:nvPr/>
        </p:nvSpPr>
        <p:spPr bwMode="auto">
          <a:xfrm>
            <a:off x="1219200" y="5935663"/>
            <a:ext cx="74564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t>- The φ-meson v</a:t>
            </a:r>
            <a:r>
              <a:rPr kumimoji="0" lang="en-US" altLang="zh-CN" sz="2000" baseline="-25000"/>
              <a:t>2</a:t>
            </a:r>
            <a:r>
              <a:rPr kumimoji="0" lang="en-US" altLang="zh-CN" sz="2000"/>
              <a:t> falls off trend from other hadrons at 11.5 GeV</a:t>
            </a:r>
          </a:p>
          <a:p>
            <a:pPr eaLnBrk="1" hangingPunct="1">
              <a:buFontTx/>
              <a:buNone/>
            </a:pPr>
            <a:r>
              <a:rPr kumimoji="0" lang="en-US" altLang="zh-CN" sz="2000"/>
              <a:t>- An effect of  2.6σ </a:t>
            </a:r>
          </a:p>
        </p:txBody>
      </p:sp>
      <p:sp>
        <p:nvSpPr>
          <p:cNvPr id="104455" name="Line 26">
            <a:extLst>
              <a:ext uri="{FF2B5EF4-FFF2-40B4-BE49-F238E27FC236}">
                <a16:creationId xmlns:a16="http://schemas.microsoft.com/office/drawing/2014/main" id="{03DE047F-0E75-DC4C-A230-95783C365DFE}"/>
              </a:ext>
            </a:extLst>
          </p:cNvPr>
          <p:cNvSpPr>
            <a:spLocks noChangeShapeType="1"/>
          </p:cNvSpPr>
          <p:nvPr/>
        </p:nvSpPr>
        <p:spPr bwMode="auto">
          <a:xfrm flipV="1">
            <a:off x="914400" y="6096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2" descr="water_phase">
            <a:extLst>
              <a:ext uri="{FF2B5EF4-FFF2-40B4-BE49-F238E27FC236}">
                <a16:creationId xmlns:a16="http://schemas.microsoft.com/office/drawing/2014/main" id="{03D9601D-B5E4-5647-A539-84479DD5F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030"/>
          <a:stretch>
            <a:fillRect/>
          </a:stretch>
        </p:blipFill>
        <p:spPr bwMode="auto">
          <a:xfrm>
            <a:off x="990600" y="576263"/>
            <a:ext cx="350520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a:extLst>
              <a:ext uri="{FF2B5EF4-FFF2-40B4-BE49-F238E27FC236}">
                <a16:creationId xmlns:a16="http://schemas.microsoft.com/office/drawing/2014/main" id="{D988F6DD-9A70-924A-BFAF-492624CC1CCE}"/>
              </a:ext>
            </a:extLst>
          </p:cNvPr>
          <p:cNvSpPr>
            <a:spLocks noChangeArrowheads="1"/>
          </p:cNvSpPr>
          <p:nvPr/>
        </p:nvSpPr>
        <p:spPr bwMode="auto">
          <a:xfrm>
            <a:off x="381000" y="175836"/>
            <a:ext cx="8610600" cy="6709529"/>
          </a:xfrm>
          <a:prstGeom prst="rect">
            <a:avLst/>
          </a:prstGeom>
          <a:noFill/>
          <a:ln>
            <a:noFill/>
          </a:ln>
          <a:effectLst/>
        </p:spPr>
        <p:txBody>
          <a:bodyPr anchor="ctr">
            <a:spAutoFit/>
          </a:bodyPr>
          <a:lstStyle>
            <a:lvl1pPr>
              <a:defRPr kumimoji="1" sz="2800">
                <a:solidFill>
                  <a:schemeClr val="tx1"/>
                </a:solidFill>
                <a:latin typeface="Arial" charset="0"/>
                <a:ea typeface="宋体" charset="0"/>
              </a:defRPr>
            </a:lvl1pPr>
            <a:lvl2pPr marL="742950" indent="-285750">
              <a:defRPr kumimoji="1" sz="2800">
                <a:solidFill>
                  <a:schemeClr val="tx1"/>
                </a:solidFill>
                <a:latin typeface="Arial" charset="0"/>
                <a:ea typeface="宋体" charset="0"/>
              </a:defRPr>
            </a:lvl2pPr>
            <a:lvl3pPr marL="1143000" indent="-228600">
              <a:defRPr kumimoji="1" sz="2800">
                <a:solidFill>
                  <a:schemeClr val="tx1"/>
                </a:solidFill>
                <a:latin typeface="Arial" charset="0"/>
                <a:ea typeface="宋体" charset="0"/>
              </a:defRPr>
            </a:lvl3pPr>
            <a:lvl4pPr marL="1600200" indent="-228600">
              <a:defRPr kumimoji="1" sz="2800">
                <a:solidFill>
                  <a:schemeClr val="tx1"/>
                </a:solidFill>
                <a:latin typeface="Arial" charset="0"/>
                <a:ea typeface="宋体" charset="0"/>
              </a:defRPr>
            </a:lvl4pPr>
            <a:lvl5pPr marL="2057400" indent="-228600">
              <a:defRPr kumimoji="1" sz="2800">
                <a:solidFill>
                  <a:schemeClr val="tx1"/>
                </a:solidFill>
                <a:latin typeface="Arial" charset="0"/>
                <a:ea typeface="宋体" charset="0"/>
              </a:defRPr>
            </a:lvl5pPr>
            <a:lvl6pPr marL="2514600" indent="-228600" fontAlgn="base">
              <a:spcBef>
                <a:spcPct val="20000"/>
              </a:spcBef>
              <a:spcAft>
                <a:spcPct val="0"/>
              </a:spcAft>
              <a:buChar char="•"/>
              <a:defRPr kumimoji="1" sz="2800">
                <a:solidFill>
                  <a:schemeClr val="tx1"/>
                </a:solidFill>
                <a:latin typeface="Arial" charset="0"/>
                <a:ea typeface="宋体" charset="0"/>
              </a:defRPr>
            </a:lvl6pPr>
            <a:lvl7pPr marL="2971800" indent="-228600" fontAlgn="base">
              <a:spcBef>
                <a:spcPct val="20000"/>
              </a:spcBef>
              <a:spcAft>
                <a:spcPct val="0"/>
              </a:spcAft>
              <a:buChar char="•"/>
              <a:defRPr kumimoji="1" sz="2800">
                <a:solidFill>
                  <a:schemeClr val="tx1"/>
                </a:solidFill>
                <a:latin typeface="Arial" charset="0"/>
                <a:ea typeface="宋体" charset="0"/>
              </a:defRPr>
            </a:lvl7pPr>
            <a:lvl8pPr marL="3429000" indent="-228600" fontAlgn="base">
              <a:spcBef>
                <a:spcPct val="20000"/>
              </a:spcBef>
              <a:spcAft>
                <a:spcPct val="0"/>
              </a:spcAft>
              <a:buChar char="•"/>
              <a:defRPr kumimoji="1" sz="2800">
                <a:solidFill>
                  <a:schemeClr val="tx1"/>
                </a:solidFill>
                <a:latin typeface="Arial" charset="0"/>
                <a:ea typeface="宋体" charset="0"/>
              </a:defRPr>
            </a:lvl8pPr>
            <a:lvl9pPr marL="3886200" indent="-228600" fontAlgn="base">
              <a:spcBef>
                <a:spcPct val="20000"/>
              </a:spcBef>
              <a:spcAft>
                <a:spcPct val="0"/>
              </a:spcAft>
              <a:buChar char="•"/>
              <a:defRPr kumimoji="1" sz="2800">
                <a:solidFill>
                  <a:schemeClr val="tx1"/>
                </a:solidFill>
                <a:latin typeface="Arial" charset="0"/>
                <a:ea typeface="宋体" charset="0"/>
              </a:defRPr>
            </a:lvl9pPr>
          </a:lstStyle>
          <a:p>
            <a:pPr marL="342900" indent="-342900" eaLnBrk="1" hangingPunct="1">
              <a:spcBef>
                <a:spcPct val="20000"/>
              </a:spcBef>
              <a:buFontTx/>
              <a:buChar char="•"/>
              <a:defRPr/>
            </a:pPr>
            <a:endParaRPr lang="zh-CN" altLang="en-US" dirty="0">
              <a:solidFill>
                <a:srgbClr val="000000"/>
              </a:solidFill>
              <a:latin typeface="华文细黑"/>
              <a:ea typeface="华文细黑"/>
              <a:cs typeface="华文细黑"/>
            </a:endParaRPr>
          </a:p>
          <a:p>
            <a:pPr marL="342900" indent="-342900" eaLnBrk="1" hangingPunct="1">
              <a:spcBef>
                <a:spcPct val="20000"/>
              </a:spcBef>
              <a:buFontTx/>
              <a:buChar char="•"/>
              <a:defRPr/>
            </a:pPr>
            <a:endParaRPr lang="zh-CN" altLang="en-US" b="1" dirty="0">
              <a:solidFill>
                <a:srgbClr val="800000"/>
              </a:solidFill>
              <a:latin typeface="华文细黑"/>
              <a:ea typeface="华文细黑"/>
              <a:cs typeface="华文细黑"/>
            </a:endParaRPr>
          </a:p>
          <a:p>
            <a:pPr eaLnBrk="1" hangingPunct="1">
              <a:spcBef>
                <a:spcPct val="20000"/>
              </a:spcBef>
              <a:defRPr/>
            </a:pPr>
            <a:r>
              <a:rPr lang="zh-CN" altLang="en-US" b="1" dirty="0">
                <a:solidFill>
                  <a:srgbClr val="800000"/>
                </a:solidFill>
                <a:latin typeface="华文细黑"/>
                <a:ea typeface="华文细黑"/>
                <a:cs typeface="华文细黑"/>
              </a:rPr>
              <a:t>相图</a:t>
            </a:r>
            <a:r>
              <a:rPr lang="en-US" altLang="zh-CN" b="1" dirty="0">
                <a:solidFill>
                  <a:srgbClr val="800000"/>
                </a:solidFill>
                <a:latin typeface="华文细黑"/>
                <a:ea typeface="华文细黑"/>
                <a:cs typeface="华文细黑"/>
              </a:rPr>
              <a:t>: </a:t>
            </a:r>
          </a:p>
          <a:p>
            <a:pPr marL="342900" indent="-342900" eaLnBrk="1" hangingPunct="1">
              <a:spcBef>
                <a:spcPct val="20000"/>
              </a:spcBef>
              <a:buFontTx/>
              <a:buChar char="•"/>
              <a:defRPr/>
            </a:pPr>
            <a:endParaRPr lang="zh-CN" altLang="en-US" dirty="0">
              <a:solidFill>
                <a:srgbClr val="000000"/>
              </a:solidFill>
              <a:latin typeface="华文细黑"/>
              <a:ea typeface="华文细黑"/>
              <a:cs typeface="华文细黑"/>
            </a:endParaRPr>
          </a:p>
          <a:p>
            <a:pPr>
              <a:spcBef>
                <a:spcPct val="20000"/>
              </a:spcBef>
              <a:buFontTx/>
              <a:buChar char="•"/>
              <a:defRPr/>
            </a:pPr>
            <a:endParaRPr kumimoji="0" lang="zh-CN" altLang="en-US" dirty="0"/>
          </a:p>
          <a:p>
            <a:pPr>
              <a:spcBef>
                <a:spcPct val="20000"/>
              </a:spcBef>
              <a:defRPr/>
            </a:pPr>
            <a:r>
              <a:rPr kumimoji="0" lang="zh-CN" altLang="en-US" dirty="0"/>
              <a:t>					固态      </a:t>
            </a:r>
            <a:r>
              <a:rPr kumimoji="0" lang="en-US" altLang="zh-CN" dirty="0"/>
              <a:t>T &lt; 0</a:t>
            </a:r>
            <a:r>
              <a:rPr kumimoji="0" lang="zh-CN" altLang="en-US" dirty="0"/>
              <a:t>度     冰</a:t>
            </a:r>
            <a:endParaRPr kumimoji="0" lang="en-US" altLang="zh-CN" dirty="0"/>
          </a:p>
          <a:p>
            <a:pPr>
              <a:spcBef>
                <a:spcPct val="20000"/>
              </a:spcBef>
              <a:defRPr/>
            </a:pPr>
            <a:r>
              <a:rPr kumimoji="0" lang="zh-CN" altLang="en-US" dirty="0"/>
              <a:t>					液态      </a:t>
            </a:r>
            <a:r>
              <a:rPr kumimoji="0" lang="zh-CN" altLang="zh-CN" dirty="0"/>
              <a:t>0</a:t>
            </a:r>
            <a:r>
              <a:rPr kumimoji="0" lang="en-US" altLang="zh-CN" dirty="0"/>
              <a:t>&lt;T&lt;100  </a:t>
            </a:r>
            <a:r>
              <a:rPr kumimoji="0" lang="zh-CN" altLang="en-US" dirty="0"/>
              <a:t>水</a:t>
            </a:r>
            <a:endParaRPr kumimoji="0" lang="en-US" altLang="zh-CN" dirty="0"/>
          </a:p>
          <a:p>
            <a:pPr>
              <a:spcBef>
                <a:spcPct val="20000"/>
              </a:spcBef>
              <a:defRPr/>
            </a:pPr>
            <a:r>
              <a:rPr kumimoji="0" lang="zh-CN" altLang="en-US" dirty="0"/>
              <a:t>					气态      </a:t>
            </a:r>
            <a:r>
              <a:rPr kumimoji="0" lang="en-US" altLang="zh-CN" dirty="0"/>
              <a:t>T&gt; 100   </a:t>
            </a:r>
            <a:r>
              <a:rPr kumimoji="0" lang="zh-CN" altLang="en-US" dirty="0"/>
              <a:t>气态</a:t>
            </a:r>
            <a:endParaRPr kumimoji="0" lang="en-US" altLang="zh-CN" dirty="0"/>
          </a:p>
          <a:p>
            <a:pPr>
              <a:spcBef>
                <a:spcPct val="20000"/>
              </a:spcBef>
              <a:defRPr/>
            </a:pPr>
            <a:r>
              <a:rPr kumimoji="0" lang="zh-CN" altLang="en-US" dirty="0"/>
              <a:t>					</a:t>
            </a:r>
            <a:r>
              <a:rPr kumimoji="0" lang="zh-CN" altLang="en-US" b="1" dirty="0">
                <a:solidFill>
                  <a:srgbClr val="002060"/>
                </a:solidFill>
              </a:rPr>
              <a:t>等离子体态</a:t>
            </a:r>
            <a:r>
              <a:rPr kumimoji="0" lang="zh-CN" altLang="en-US" dirty="0"/>
              <a:t>：</a:t>
            </a:r>
          </a:p>
          <a:p>
            <a:pPr eaLnBrk="1" hangingPunct="1">
              <a:spcBef>
                <a:spcPct val="20000"/>
              </a:spcBef>
              <a:defRPr/>
            </a:pPr>
            <a:r>
              <a:rPr kumimoji="0" lang="zh-CN" altLang="en-US" sz="1800" dirty="0"/>
              <a:t>等离子体就是被激发电离气体，达到一定的电离度</a:t>
            </a:r>
            <a:r>
              <a:rPr kumimoji="0" lang="en-US" altLang="ja-JP" sz="1800" dirty="0"/>
              <a:t>(&gt;10</a:t>
            </a:r>
            <a:r>
              <a:rPr kumimoji="0" lang="en-US" altLang="ja-JP" sz="1800" baseline="30000" dirty="0"/>
              <a:t>-4</a:t>
            </a:r>
            <a:r>
              <a:rPr kumimoji="0" lang="en-US" altLang="ja-JP" sz="1800" dirty="0"/>
              <a:t>),</a:t>
            </a:r>
            <a:r>
              <a:rPr kumimoji="0" lang="zh-CN" altLang="en-US" sz="1800" dirty="0"/>
              <a:t>气体处于导电状态，这种状态的电离气体就表现出集体行为，即电离气体中每一带电粒子的运动都会影响到其周围带电粒子，同时也受到其他带电粒子的约束。由于电离气体整体行为表现出电中性，也就是电离气体内正负电荷数相等，称这种气体状态为等离子体态。由于它的独特行为与固态、液态、气态都截然不同，所以称为物质第四态。</a:t>
            </a:r>
            <a:endParaRPr kumimoji="0" lang="en-US" altLang="zh-CN" sz="1800" dirty="0"/>
          </a:p>
          <a:p>
            <a:pPr eaLnBrk="1" hangingPunct="1">
              <a:spcBef>
                <a:spcPct val="20000"/>
              </a:spcBef>
              <a:defRPr/>
            </a:pPr>
            <a:r>
              <a:rPr kumimoji="0" lang="zh-CN" altLang="en-US" sz="1800" dirty="0"/>
              <a:t>等离子体是由大量自由电子和离子及少量未电离的气体分子和原子组成，且在整体上表现为近似于电中性的电离气体。</a:t>
            </a:r>
          </a:p>
        </p:txBody>
      </p:sp>
      <p:sp>
        <p:nvSpPr>
          <p:cNvPr id="142339" name="Title 1">
            <a:extLst>
              <a:ext uri="{FF2B5EF4-FFF2-40B4-BE49-F238E27FC236}">
                <a16:creationId xmlns:a16="http://schemas.microsoft.com/office/drawing/2014/main" id="{251C0B52-37A9-7945-8FCE-3FDA1663DE04}"/>
              </a:ext>
            </a:extLst>
          </p:cNvPr>
          <p:cNvSpPr>
            <a:spLocks noGrp="1" noChangeArrowheads="1"/>
          </p:cNvSpPr>
          <p:nvPr>
            <p:ph type="ctrTitle"/>
          </p:nvPr>
        </p:nvSpPr>
        <p:spPr>
          <a:xfrm>
            <a:off x="990600" y="228600"/>
            <a:ext cx="7772400" cy="457200"/>
          </a:xfrm>
        </p:spPr>
        <p:txBody>
          <a:bodyPr/>
          <a:lstStyle/>
          <a:p>
            <a:pPr eaLnBrk="1" hangingPunct="1"/>
            <a:r>
              <a:rPr kumimoji="0" lang="zh-CN" altLang="en-US"/>
              <a:t>物质的四种形态</a:t>
            </a:r>
            <a:endParaRPr kumimoji="0" lang="en-US" altLang="zh-CN"/>
          </a:p>
        </p:txBody>
      </p:sp>
      <p:sp>
        <p:nvSpPr>
          <p:cNvPr id="142340" name="文本框 2">
            <a:extLst>
              <a:ext uri="{FF2B5EF4-FFF2-40B4-BE49-F238E27FC236}">
                <a16:creationId xmlns:a16="http://schemas.microsoft.com/office/drawing/2014/main" id="{3E3CF868-C850-0240-A037-A328675D1825}"/>
              </a:ext>
            </a:extLst>
          </p:cNvPr>
          <p:cNvSpPr txBox="1">
            <a:spLocks noChangeArrowheads="1"/>
          </p:cNvSpPr>
          <p:nvPr/>
        </p:nvSpPr>
        <p:spPr bwMode="auto">
          <a:xfrm>
            <a:off x="4686300" y="838200"/>
            <a:ext cx="4660250" cy="20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marL="0" indent="0" eaLnBrk="1" hangingPunct="1">
              <a:buNone/>
            </a:pPr>
            <a:r>
              <a:rPr lang="zh-CN" altLang="en-US" dirty="0">
                <a:solidFill>
                  <a:srgbClr val="000000"/>
                </a:solidFill>
                <a:latin typeface="华文细黑" panose="02010600040101010101" pitchFamily="2" charset="-122"/>
                <a:ea typeface="华文细黑" panose="02010600040101010101" pitchFamily="2" charset="-122"/>
              </a:rPr>
              <a:t>显示对于确定自由度的系</a:t>
            </a:r>
            <a:endParaRPr lang="en-US" altLang="zh-CN" dirty="0">
              <a:solidFill>
                <a:srgbClr val="000000"/>
              </a:solidFill>
              <a:latin typeface="华文细黑" panose="02010600040101010101" pitchFamily="2" charset="-122"/>
              <a:ea typeface="华文细黑" panose="02010600040101010101" pitchFamily="2" charset="-122"/>
            </a:endParaRPr>
          </a:p>
          <a:p>
            <a:pPr marL="0" indent="0" eaLnBrk="1" hangingPunct="1">
              <a:buNone/>
            </a:pPr>
            <a:r>
              <a:rPr lang="zh-CN" altLang="en-US" dirty="0">
                <a:solidFill>
                  <a:srgbClr val="000000"/>
                </a:solidFill>
                <a:latin typeface="华文细黑" panose="02010600040101010101" pitchFamily="2" charset="-122"/>
                <a:ea typeface="华文细黑" panose="02010600040101010101" pitchFamily="2" charset="-122"/>
              </a:rPr>
              <a:t>统，在给定的外部条件下，</a:t>
            </a:r>
            <a:endParaRPr lang="en-US" altLang="zh-CN" dirty="0">
              <a:solidFill>
                <a:srgbClr val="000000"/>
              </a:solidFill>
              <a:latin typeface="华文细黑" panose="02010600040101010101" pitchFamily="2" charset="-122"/>
              <a:ea typeface="华文细黑" panose="02010600040101010101" pitchFamily="2" charset="-122"/>
            </a:endParaRPr>
          </a:p>
          <a:p>
            <a:pPr marL="0" indent="0" eaLnBrk="1" hangingPunct="1">
              <a:buNone/>
            </a:pPr>
            <a:r>
              <a:rPr lang="zh-CN" altLang="en-US" dirty="0">
                <a:solidFill>
                  <a:srgbClr val="000000"/>
                </a:solidFill>
                <a:latin typeface="华文细黑" panose="02010600040101010101" pitchFamily="2" charset="-122"/>
                <a:ea typeface="华文细黑" panose="02010600040101010101" pitchFamily="2" charset="-122"/>
              </a:rPr>
              <a:t>物质如何自组织的规律。</a:t>
            </a:r>
          </a:p>
          <a:p>
            <a:pPr marL="0" indent="0" eaLnBrk="1" hangingPunct="1">
              <a:buNone/>
            </a:pPr>
            <a:r>
              <a:rPr lang="en-US" altLang="zh-CN" dirty="0"/>
              <a:t>H</a:t>
            </a:r>
            <a:r>
              <a:rPr lang="en-US" altLang="zh-CN" baseline="-25000" dirty="0"/>
              <a:t>2</a:t>
            </a:r>
            <a:r>
              <a:rPr lang="en-US" altLang="zh-CN" dirty="0"/>
              <a:t>O</a:t>
            </a:r>
            <a:endParaRPr lang="en-US" altLang="zh-CN" dirty="0">
              <a:solidFill>
                <a:srgbClr val="000000"/>
              </a:solidFill>
              <a:latin typeface="华文细黑" panose="02010600040101010101" pitchFamily="2" charset="-122"/>
              <a:ea typeface="华文细黑" panose="02010600040101010101" pitchFamily="2"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9" descr="diff_v2_vs_sNN.png">
            <a:extLst>
              <a:ext uri="{FF2B5EF4-FFF2-40B4-BE49-F238E27FC236}">
                <a16:creationId xmlns:a16="http://schemas.microsoft.com/office/drawing/2014/main" id="{219727D2-750B-7143-900B-E319ACD417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975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8">
            <a:extLst>
              <a:ext uri="{FF2B5EF4-FFF2-40B4-BE49-F238E27FC236}">
                <a16:creationId xmlns:a16="http://schemas.microsoft.com/office/drawing/2014/main" id="{A590BB33-54A9-854A-9DF1-6E03DAE1E96D}"/>
              </a:ext>
            </a:extLst>
          </p:cNvPr>
          <p:cNvSpPr>
            <a:spLocks noChangeArrowheads="1"/>
          </p:cNvSpPr>
          <p:nvPr/>
        </p:nvSpPr>
        <p:spPr bwMode="auto">
          <a:xfrm>
            <a:off x="990600" y="150813"/>
            <a:ext cx="73152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3" tIns="45587" rIns="91173" bIns="45587" anchor="ct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800">
                <a:solidFill>
                  <a:srgbClr val="0000FF"/>
                </a:solidFill>
                <a:latin typeface="Times New Roman" panose="02020603050405020304" pitchFamily="18" charset="0"/>
              </a:rPr>
              <a:t>            Particles vs. Anti-particles</a:t>
            </a:r>
            <a:r>
              <a:rPr kumimoji="0" lang="en-US" altLang="zh-CN" sz="2800">
                <a:solidFill>
                  <a:srgbClr val="0000FF"/>
                </a:solidFill>
              </a:rPr>
              <a:t> </a:t>
            </a:r>
            <a:endParaRPr kumimoji="0" lang="el-GR" altLang="zh-CN" sz="2800">
              <a:solidFill>
                <a:srgbClr val="0000FF"/>
              </a:solidFill>
            </a:endParaRPr>
          </a:p>
        </p:txBody>
      </p:sp>
      <p:sp>
        <p:nvSpPr>
          <p:cNvPr id="105475" name="Rectangle 4">
            <a:extLst>
              <a:ext uri="{FF2B5EF4-FFF2-40B4-BE49-F238E27FC236}">
                <a16:creationId xmlns:a16="http://schemas.microsoft.com/office/drawing/2014/main" id="{F559876C-00AF-114A-85F2-0A24E62B3187}"/>
              </a:ext>
            </a:extLst>
          </p:cNvPr>
          <p:cNvSpPr txBox="1">
            <a:spLocks noChangeArrowheads="1"/>
          </p:cNvSpPr>
          <p:nvPr/>
        </p:nvSpPr>
        <p:spPr bwMode="auto">
          <a:xfrm>
            <a:off x="4953000" y="914400"/>
            <a:ext cx="3962400"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Ins="35717"/>
          <a:lstStyle>
            <a:lvl1pPr marL="342900" indent="-3429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1800" b="1">
                <a:solidFill>
                  <a:schemeClr val="accent2"/>
                </a:solidFill>
              </a:rPr>
              <a:t>Beam energy </a:t>
            </a:r>
            <a:r>
              <a:rPr kumimoji="0" lang="en-US" altLang="zh-CN" sz="1800" b="1">
                <a:solidFill>
                  <a:schemeClr val="accent2"/>
                </a:solidFill>
                <a:cs typeface="Arial" panose="020B0604020202020204" pitchFamily="34" charset="0"/>
              </a:rPr>
              <a:t>≥</a:t>
            </a:r>
            <a:r>
              <a:rPr kumimoji="0" lang="en-US" altLang="zh-CN" sz="1800" b="1">
                <a:solidFill>
                  <a:schemeClr val="accent2"/>
                </a:solidFill>
              </a:rPr>
              <a:t> 39 GeV</a:t>
            </a:r>
          </a:p>
          <a:p>
            <a:pPr eaLnBrk="1" hangingPunct="1">
              <a:buFontTx/>
              <a:buNone/>
            </a:pPr>
            <a:r>
              <a:rPr kumimoji="0" lang="en-US" altLang="zh-CN" sz="1800">
                <a:solidFill>
                  <a:schemeClr val="accent2"/>
                </a:solidFill>
              </a:rPr>
              <a:t>Δv</a:t>
            </a:r>
            <a:r>
              <a:rPr kumimoji="0" lang="en-US" altLang="zh-CN" sz="1800" baseline="-25000">
                <a:solidFill>
                  <a:schemeClr val="accent2"/>
                </a:solidFill>
              </a:rPr>
              <a:t>2 </a:t>
            </a:r>
            <a:r>
              <a:rPr kumimoji="0" lang="en-US" altLang="zh-CN" sz="1800">
                <a:solidFill>
                  <a:schemeClr val="accent2"/>
                </a:solidFill>
              </a:rPr>
              <a:t>for baryon and anti-baryon</a:t>
            </a:r>
          </a:p>
          <a:p>
            <a:pPr eaLnBrk="1" hangingPunct="1">
              <a:buFontTx/>
              <a:buNone/>
            </a:pPr>
            <a:r>
              <a:rPr kumimoji="0" lang="en-US" altLang="zh-CN" sz="1800">
                <a:solidFill>
                  <a:schemeClr val="accent2"/>
                </a:solidFill>
              </a:rPr>
              <a:t>     within 10%</a:t>
            </a:r>
          </a:p>
          <a:p>
            <a:pPr eaLnBrk="1" hangingPunct="1">
              <a:buFontTx/>
              <a:buNone/>
            </a:pPr>
            <a:r>
              <a:rPr kumimoji="0" lang="en-US" altLang="zh-CN" sz="1800">
                <a:solidFill>
                  <a:schemeClr val="accent2"/>
                </a:solidFill>
              </a:rPr>
              <a:t>Almost no difference for mesons </a:t>
            </a:r>
          </a:p>
          <a:p>
            <a:pPr eaLnBrk="1" hangingPunct="1">
              <a:buFont typeface="Wingdings" pitchFamily="2" charset="2"/>
              <a:buChar char="Ø"/>
            </a:pPr>
            <a:r>
              <a:rPr kumimoji="0" lang="en-US" altLang="zh-CN" sz="1800" b="1">
                <a:solidFill>
                  <a:schemeClr val="accent2"/>
                </a:solidFill>
              </a:rPr>
              <a:t> Beam energy &lt; 39 GeV</a:t>
            </a:r>
          </a:p>
          <a:p>
            <a:pPr eaLnBrk="1" hangingPunct="1">
              <a:buFontTx/>
              <a:buNone/>
            </a:pPr>
            <a:r>
              <a:rPr kumimoji="0" lang="en-US" altLang="zh-CN" sz="1800">
                <a:solidFill>
                  <a:schemeClr val="accent2"/>
                </a:solidFill>
              </a:rPr>
              <a:t>The difference of baryon and anti-baryon v</a:t>
            </a:r>
            <a:r>
              <a:rPr kumimoji="0" lang="en-US" altLang="zh-CN" sz="1800" baseline="-25000">
                <a:solidFill>
                  <a:schemeClr val="accent2"/>
                </a:solidFill>
              </a:rPr>
              <a:t>2</a:t>
            </a:r>
            <a:endParaRPr kumimoji="0" lang="en-US" altLang="zh-CN" sz="1800">
              <a:solidFill>
                <a:schemeClr val="accent2"/>
              </a:solidFill>
            </a:endParaRPr>
          </a:p>
          <a:p>
            <a:pPr eaLnBrk="1" hangingPunct="1">
              <a:buFontTx/>
              <a:buNone/>
            </a:pPr>
            <a:r>
              <a:rPr kumimoji="0" lang="en-US" altLang="zh-CN" sz="1800">
                <a:solidFill>
                  <a:schemeClr val="accent2"/>
                </a:solidFill>
              </a:rPr>
              <a:t> → </a:t>
            </a:r>
            <a:r>
              <a:rPr kumimoji="0" lang="en-US" altLang="zh-CN" sz="1800" i="1">
                <a:solidFill>
                  <a:srgbClr val="0033CC"/>
                </a:solidFill>
              </a:rPr>
              <a:t>Increasing with decrease of beam energy</a:t>
            </a:r>
            <a:r>
              <a:rPr kumimoji="0" lang="en-US" altLang="zh-CN" sz="1800">
                <a:solidFill>
                  <a:schemeClr val="accent2"/>
                </a:solidFill>
              </a:rPr>
              <a:t> </a:t>
            </a:r>
          </a:p>
          <a:p>
            <a:pPr eaLnBrk="1" hangingPunct="1">
              <a:buFontTx/>
              <a:buNone/>
            </a:pPr>
            <a:r>
              <a:rPr kumimoji="0" lang="en-US" altLang="zh-CN" sz="1800">
                <a:solidFill>
                  <a:schemeClr val="accent2"/>
                </a:solidFill>
              </a:rPr>
              <a:t>v</a:t>
            </a:r>
            <a:r>
              <a:rPr kumimoji="0" lang="en-US" altLang="zh-CN" sz="1800" baseline="-25000">
                <a:solidFill>
                  <a:schemeClr val="accent2"/>
                </a:solidFill>
              </a:rPr>
              <a:t>2</a:t>
            </a:r>
            <a:r>
              <a:rPr kumimoji="0" lang="en-US" altLang="zh-CN" sz="1800">
                <a:solidFill>
                  <a:schemeClr val="accent2"/>
                </a:solidFill>
              </a:rPr>
              <a:t>(K</a:t>
            </a:r>
            <a:r>
              <a:rPr kumimoji="0" lang="en-US" altLang="zh-CN" sz="1800" baseline="30000">
                <a:solidFill>
                  <a:schemeClr val="accent2"/>
                </a:solidFill>
              </a:rPr>
              <a:t>+</a:t>
            </a:r>
            <a:r>
              <a:rPr kumimoji="0" lang="en-US" altLang="zh-CN" sz="1800">
                <a:solidFill>
                  <a:schemeClr val="accent2"/>
                </a:solidFill>
              </a:rPr>
              <a:t>)&gt;v</a:t>
            </a:r>
            <a:r>
              <a:rPr kumimoji="0" lang="en-US" altLang="zh-CN" sz="1800" baseline="-25000">
                <a:solidFill>
                  <a:schemeClr val="accent2"/>
                </a:solidFill>
              </a:rPr>
              <a:t>2</a:t>
            </a:r>
            <a:r>
              <a:rPr kumimoji="0" lang="en-US" altLang="zh-CN" sz="1800">
                <a:solidFill>
                  <a:schemeClr val="accent2"/>
                </a:solidFill>
              </a:rPr>
              <a:t>(K</a:t>
            </a:r>
            <a:r>
              <a:rPr kumimoji="0" lang="en-US" altLang="zh-CN" sz="1800" baseline="30000">
                <a:solidFill>
                  <a:schemeClr val="accent2"/>
                </a:solidFill>
              </a:rPr>
              <a:t>-</a:t>
            </a:r>
            <a:r>
              <a:rPr kumimoji="0" lang="en-US" altLang="zh-CN" sz="1800">
                <a:solidFill>
                  <a:schemeClr val="accent2"/>
                </a:solidFill>
              </a:rPr>
              <a:t>) at 7.7-19.6 GeV</a:t>
            </a:r>
          </a:p>
          <a:p>
            <a:pPr eaLnBrk="1" hangingPunct="1">
              <a:buFontTx/>
              <a:buNone/>
            </a:pPr>
            <a:r>
              <a:rPr kumimoji="0" lang="en-US" altLang="zh-CN" sz="1800">
                <a:solidFill>
                  <a:schemeClr val="accent2"/>
                </a:solidFill>
              </a:rPr>
              <a:t>v</a:t>
            </a:r>
            <a:r>
              <a:rPr kumimoji="0" lang="en-US" altLang="zh-CN" sz="1800" baseline="-25000">
                <a:solidFill>
                  <a:schemeClr val="accent2"/>
                </a:solidFill>
              </a:rPr>
              <a:t>2</a:t>
            </a:r>
            <a:r>
              <a:rPr kumimoji="0" lang="en-US" altLang="zh-CN" sz="1800">
                <a:solidFill>
                  <a:schemeClr val="accent2"/>
                </a:solidFill>
              </a:rPr>
              <a:t>(π</a:t>
            </a:r>
            <a:r>
              <a:rPr kumimoji="0" lang="en-US" altLang="zh-CN" sz="1800" baseline="30000">
                <a:solidFill>
                  <a:schemeClr val="accent2"/>
                </a:solidFill>
              </a:rPr>
              <a:t>-</a:t>
            </a:r>
            <a:r>
              <a:rPr kumimoji="0" lang="en-US" altLang="zh-CN" sz="1800">
                <a:solidFill>
                  <a:schemeClr val="accent2"/>
                </a:solidFill>
              </a:rPr>
              <a:t>) &gt;v</a:t>
            </a:r>
            <a:r>
              <a:rPr kumimoji="0" lang="en-US" altLang="zh-CN" sz="1800" baseline="-25000">
                <a:solidFill>
                  <a:schemeClr val="accent2"/>
                </a:solidFill>
              </a:rPr>
              <a:t>2</a:t>
            </a:r>
            <a:r>
              <a:rPr kumimoji="0" lang="en-US" altLang="zh-CN" sz="1800">
                <a:solidFill>
                  <a:schemeClr val="accent2"/>
                </a:solidFill>
              </a:rPr>
              <a:t>(π</a:t>
            </a:r>
            <a:r>
              <a:rPr kumimoji="0" lang="en-US" altLang="zh-CN" sz="1800" baseline="30000">
                <a:solidFill>
                  <a:schemeClr val="accent2"/>
                </a:solidFill>
              </a:rPr>
              <a:t>+</a:t>
            </a:r>
            <a:r>
              <a:rPr kumimoji="0" lang="en-US" altLang="zh-CN" sz="1800">
                <a:solidFill>
                  <a:schemeClr val="accent2"/>
                </a:solidFill>
              </a:rPr>
              <a:t>) at 7.7-19.6 GeV</a:t>
            </a:r>
          </a:p>
          <a:p>
            <a:pPr eaLnBrk="1" hangingPunct="1">
              <a:buFont typeface="Wingdings" pitchFamily="2" charset="2"/>
              <a:buChar char="Ø"/>
            </a:pPr>
            <a:r>
              <a:rPr kumimoji="0" lang="en-US" altLang="zh-CN" sz="1800" b="1">
                <a:solidFill>
                  <a:schemeClr val="accent2"/>
                </a:solidFill>
              </a:rPr>
              <a:t>Possible explanation</a:t>
            </a:r>
          </a:p>
          <a:p>
            <a:pPr eaLnBrk="1" hangingPunct="1">
              <a:buFontTx/>
              <a:buNone/>
            </a:pPr>
            <a:r>
              <a:rPr kumimoji="0" lang="en-US" altLang="zh-CN" sz="1800">
                <a:solidFill>
                  <a:schemeClr val="accent2"/>
                </a:solidFill>
              </a:rPr>
              <a:t>Baryon transport to mid-rapidity?        </a:t>
            </a:r>
          </a:p>
          <a:p>
            <a:pPr eaLnBrk="1" hangingPunct="1">
              <a:buFontTx/>
              <a:buNone/>
            </a:pPr>
            <a:r>
              <a:rPr kumimoji="0" lang="en-US" altLang="zh-CN" sz="1200">
                <a:solidFill>
                  <a:schemeClr val="accent2"/>
                </a:solidFill>
              </a:rPr>
              <a:t>         ref: J. Dunlop et al., PRC 84, 044914 (2011)</a:t>
            </a:r>
          </a:p>
          <a:p>
            <a:pPr eaLnBrk="1" hangingPunct="1">
              <a:buFontTx/>
              <a:buNone/>
            </a:pPr>
            <a:r>
              <a:rPr kumimoji="0" lang="en-US" altLang="zh-CN" sz="1800">
                <a:solidFill>
                  <a:schemeClr val="accent2"/>
                </a:solidFill>
              </a:rPr>
              <a:t>Hadronic potential?  </a:t>
            </a:r>
          </a:p>
          <a:p>
            <a:pPr eaLnBrk="1" hangingPunct="1">
              <a:buFontTx/>
              <a:buNone/>
            </a:pPr>
            <a:r>
              <a:rPr kumimoji="0" lang="en-US" altLang="zh-CN" sz="1800">
                <a:solidFill>
                  <a:schemeClr val="accent2"/>
                </a:solidFill>
              </a:rPr>
              <a:t>     </a:t>
            </a:r>
            <a:r>
              <a:rPr kumimoji="0" lang="en-US" altLang="zh-CN" sz="1200">
                <a:solidFill>
                  <a:schemeClr val="accent2"/>
                </a:solidFill>
              </a:rPr>
              <a:t> ref: J. Xu et al., PRC 85, 041901 </a:t>
            </a:r>
            <a:r>
              <a:rPr kumimoji="0" lang="en-US" altLang="zh-CN" sz="1200" b="1">
                <a:solidFill>
                  <a:schemeClr val="accent2"/>
                </a:solidFill>
              </a:rPr>
              <a:t>(2012)</a:t>
            </a:r>
          </a:p>
          <a:p>
            <a:pPr eaLnBrk="1" hangingPunct="1"/>
            <a:endParaRPr kumimoji="0" lang="en-US" altLang="zh-CN" sz="1800" b="1">
              <a:solidFill>
                <a:schemeClr val="accent2"/>
              </a:solidFill>
            </a:endParaRPr>
          </a:p>
        </p:txBody>
      </p:sp>
      <p:sp>
        <p:nvSpPr>
          <p:cNvPr id="105476" name="Rectangle 18">
            <a:extLst>
              <a:ext uri="{FF2B5EF4-FFF2-40B4-BE49-F238E27FC236}">
                <a16:creationId xmlns:a16="http://schemas.microsoft.com/office/drawing/2014/main" id="{4070D948-4291-CE4B-9B4B-0C400A56298D}"/>
              </a:ext>
            </a:extLst>
          </p:cNvPr>
          <p:cNvSpPr>
            <a:spLocks noChangeArrowheads="1"/>
          </p:cNvSpPr>
          <p:nvPr/>
        </p:nvSpPr>
        <p:spPr bwMode="auto">
          <a:xfrm>
            <a:off x="533400" y="6019800"/>
            <a:ext cx="8001000" cy="400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i="1">
                <a:solidFill>
                  <a:srgbClr val="CC0000"/>
                </a:solidFill>
              </a:rPr>
              <a:t>The difference between particles and anti-particles is observed</a:t>
            </a:r>
            <a:endParaRPr kumimoji="0" lang="zh-CN" altLang="en-US" sz="2000" i="1">
              <a:solidFill>
                <a:srgbClr val="CC0000"/>
              </a:solidFill>
            </a:endParaRPr>
          </a:p>
        </p:txBody>
      </p:sp>
      <p:sp>
        <p:nvSpPr>
          <p:cNvPr id="105477" name="Line 8">
            <a:extLst>
              <a:ext uri="{FF2B5EF4-FFF2-40B4-BE49-F238E27FC236}">
                <a16:creationId xmlns:a16="http://schemas.microsoft.com/office/drawing/2014/main" id="{B02148AF-4470-DC4F-B466-87D45A47A2DD}"/>
              </a:ext>
            </a:extLst>
          </p:cNvPr>
          <p:cNvSpPr>
            <a:spLocks noChangeShapeType="1"/>
          </p:cNvSpPr>
          <p:nvPr/>
        </p:nvSpPr>
        <p:spPr bwMode="auto">
          <a:xfrm>
            <a:off x="685800" y="65532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5478" name="Rectangle 8">
            <a:extLst>
              <a:ext uri="{FF2B5EF4-FFF2-40B4-BE49-F238E27FC236}">
                <a16:creationId xmlns:a16="http://schemas.microsoft.com/office/drawing/2014/main" id="{08822FED-5515-9846-B037-2344AFC9D484}"/>
              </a:ext>
            </a:extLst>
          </p:cNvPr>
          <p:cNvSpPr>
            <a:spLocks noChangeArrowheads="1"/>
          </p:cNvSpPr>
          <p:nvPr/>
        </p:nvSpPr>
        <p:spPr bwMode="auto">
          <a:xfrm>
            <a:off x="152400" y="5181600"/>
            <a:ext cx="1905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900"/>
              <a:t>STAR: Phys. Rev. Lett. 110</a:t>
            </a:r>
          </a:p>
          <a:p>
            <a:pPr eaLnBrk="1" hangingPunct="1"/>
            <a:r>
              <a:rPr kumimoji="0" lang="en-US" altLang="zh-CN" sz="900"/>
              <a:t>         142301 (2013); </a:t>
            </a:r>
          </a:p>
          <a:p>
            <a:pPr eaLnBrk="1" hangingPunct="1"/>
            <a:r>
              <a:rPr kumimoji="0" lang="en-US" altLang="zh-CN" sz="900"/>
              <a:t>         arXiv:1301.2348  </a:t>
            </a:r>
            <a:endParaRPr kumimoji="0" lang="zh-CN" altLang="en-US" sz="900"/>
          </a:p>
        </p:txBody>
      </p:sp>
      <p:sp>
        <p:nvSpPr>
          <p:cNvPr id="105479" name="Line 26">
            <a:extLst>
              <a:ext uri="{FF2B5EF4-FFF2-40B4-BE49-F238E27FC236}">
                <a16:creationId xmlns:a16="http://schemas.microsoft.com/office/drawing/2014/main" id="{D832FEC6-07F9-4C41-AD29-55FB1F902A93}"/>
              </a:ext>
            </a:extLst>
          </p:cNvPr>
          <p:cNvSpPr>
            <a:spLocks noChangeShapeType="1"/>
          </p:cNvSpPr>
          <p:nvPr/>
        </p:nvSpPr>
        <p:spPr bwMode="auto">
          <a:xfrm flipV="1">
            <a:off x="1219200" y="838200"/>
            <a:ext cx="68580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C02B8D76-7CE2-7A41-95E5-CDA928DF4549}"/>
              </a:ext>
            </a:extLst>
          </p:cNvPr>
          <p:cNvSpPr>
            <a:spLocks noGrp="1" noChangeArrowheads="1"/>
          </p:cNvSpPr>
          <p:nvPr>
            <p:ph type="title"/>
          </p:nvPr>
        </p:nvSpPr>
        <p:spPr>
          <a:xfrm>
            <a:off x="1143000" y="44450"/>
            <a:ext cx="7061200" cy="488950"/>
          </a:xfrm>
        </p:spPr>
        <p:txBody>
          <a:bodyPr/>
          <a:lstStyle/>
          <a:p>
            <a:pPr eaLnBrk="1" hangingPunct="1"/>
            <a:r>
              <a:rPr kumimoji="0" lang="en-US" altLang="zh-CN" sz="3200"/>
              <a:t>BES v</a:t>
            </a:r>
            <a:r>
              <a:rPr kumimoji="0" lang="en-US" altLang="zh-CN" sz="3200" baseline="-25000"/>
              <a:t>2</a:t>
            </a:r>
            <a:r>
              <a:rPr kumimoji="0" lang="en-US" altLang="zh-CN" sz="3200"/>
              <a:t> and Model Comparison</a:t>
            </a:r>
          </a:p>
        </p:txBody>
      </p:sp>
      <p:sp>
        <p:nvSpPr>
          <p:cNvPr id="109570" name="TextBox 3">
            <a:extLst>
              <a:ext uri="{FF2B5EF4-FFF2-40B4-BE49-F238E27FC236}">
                <a16:creationId xmlns:a16="http://schemas.microsoft.com/office/drawing/2014/main" id="{6FC043B5-5979-0942-B4B0-72B32C191BC4}"/>
              </a:ext>
            </a:extLst>
          </p:cNvPr>
          <p:cNvSpPr txBox="1">
            <a:spLocks noChangeArrowheads="1"/>
          </p:cNvSpPr>
          <p:nvPr/>
        </p:nvSpPr>
        <p:spPr bwMode="auto">
          <a:xfrm>
            <a:off x="533400" y="4908550"/>
            <a:ext cx="8153400" cy="1631950"/>
          </a:xfrm>
          <a:prstGeom prst="rect">
            <a:avLst/>
          </a:prstGeom>
          <a:noFill/>
          <a:ln>
            <a:noFill/>
          </a:ln>
        </p:spPr>
        <p:txBody>
          <a:bodyPr>
            <a:spAutoFit/>
          </a:bodyPr>
          <a:lstStyle>
            <a:lvl1pPr marL="342900" indent="-342900">
              <a:defRPr kumimoji="1" sz="2800">
                <a:solidFill>
                  <a:schemeClr val="tx1"/>
                </a:solidFill>
                <a:latin typeface="Arial" charset="0"/>
                <a:ea typeface="宋体" charset="0"/>
                <a:cs typeface="宋体" charset="0"/>
              </a:defRPr>
            </a:lvl1pPr>
            <a:lvl2pPr marL="742950" indent="-285750">
              <a:defRPr kumimoji="1" sz="2800">
                <a:solidFill>
                  <a:schemeClr val="tx1"/>
                </a:solidFill>
                <a:latin typeface="Arial" charset="0"/>
                <a:ea typeface="宋体" charset="0"/>
              </a:defRPr>
            </a:lvl2pPr>
            <a:lvl3pPr marL="1143000" indent="-228600">
              <a:defRPr kumimoji="1" sz="2800">
                <a:solidFill>
                  <a:schemeClr val="tx1"/>
                </a:solidFill>
                <a:latin typeface="Arial" charset="0"/>
                <a:ea typeface="宋体" charset="0"/>
              </a:defRPr>
            </a:lvl3pPr>
            <a:lvl4pPr marL="1600200" indent="-228600">
              <a:defRPr kumimoji="1" sz="2800">
                <a:solidFill>
                  <a:schemeClr val="tx1"/>
                </a:solidFill>
                <a:latin typeface="Arial" charset="0"/>
                <a:ea typeface="宋体" charset="0"/>
              </a:defRPr>
            </a:lvl4pPr>
            <a:lvl5pPr marL="2057400" indent="-228600">
              <a:defRPr kumimoji="1" sz="2800">
                <a:solidFill>
                  <a:schemeClr val="tx1"/>
                </a:solidFill>
                <a:latin typeface="Arial" charset="0"/>
                <a:ea typeface="宋体" charset="0"/>
              </a:defRPr>
            </a:lvl5pPr>
            <a:lvl6pPr marL="2514600" indent="-228600" fontAlgn="base">
              <a:spcBef>
                <a:spcPct val="20000"/>
              </a:spcBef>
              <a:spcAft>
                <a:spcPct val="0"/>
              </a:spcAft>
              <a:buChar char="•"/>
              <a:defRPr kumimoji="1" sz="2800">
                <a:solidFill>
                  <a:schemeClr val="tx1"/>
                </a:solidFill>
                <a:latin typeface="Arial" charset="0"/>
                <a:ea typeface="宋体" charset="0"/>
              </a:defRPr>
            </a:lvl6pPr>
            <a:lvl7pPr marL="2971800" indent="-228600" fontAlgn="base">
              <a:spcBef>
                <a:spcPct val="20000"/>
              </a:spcBef>
              <a:spcAft>
                <a:spcPct val="0"/>
              </a:spcAft>
              <a:buChar char="•"/>
              <a:defRPr kumimoji="1" sz="2800">
                <a:solidFill>
                  <a:schemeClr val="tx1"/>
                </a:solidFill>
                <a:latin typeface="Arial" charset="0"/>
                <a:ea typeface="宋体" charset="0"/>
              </a:defRPr>
            </a:lvl7pPr>
            <a:lvl8pPr marL="3429000" indent="-228600" fontAlgn="base">
              <a:spcBef>
                <a:spcPct val="20000"/>
              </a:spcBef>
              <a:spcAft>
                <a:spcPct val="0"/>
              </a:spcAft>
              <a:buChar char="•"/>
              <a:defRPr kumimoji="1" sz="2800">
                <a:solidFill>
                  <a:schemeClr val="tx1"/>
                </a:solidFill>
                <a:latin typeface="Arial" charset="0"/>
                <a:ea typeface="宋体" charset="0"/>
              </a:defRPr>
            </a:lvl8pPr>
            <a:lvl9pPr marL="3886200" indent="-228600" fontAlgn="base">
              <a:spcBef>
                <a:spcPct val="20000"/>
              </a:spcBef>
              <a:spcAft>
                <a:spcPct val="0"/>
              </a:spcAft>
              <a:buChar char="•"/>
              <a:defRPr kumimoji="1" sz="2800">
                <a:solidFill>
                  <a:schemeClr val="tx1"/>
                </a:solidFill>
                <a:latin typeface="Arial" charset="0"/>
                <a:ea typeface="宋体" charset="0"/>
              </a:defRPr>
            </a:lvl9pPr>
          </a:lstStyle>
          <a:p>
            <a:pPr eaLnBrk="1" hangingPunct="1">
              <a:spcBef>
                <a:spcPct val="20000"/>
              </a:spcBef>
              <a:buFontTx/>
              <a:buAutoNum type="alphaLcParenBoth"/>
              <a:defRPr/>
            </a:pPr>
            <a:r>
              <a:rPr kumimoji="0" lang="en-US" sz="2000" dirty="0"/>
              <a:t>Hydro + Transport: consistent with baryon data.</a:t>
            </a:r>
          </a:p>
          <a:p>
            <a:pPr marL="0" indent="0" eaLnBrk="1" hangingPunct="1">
              <a:spcBef>
                <a:spcPct val="20000"/>
              </a:spcBef>
              <a:defRPr/>
            </a:pPr>
            <a:r>
              <a:rPr kumimoji="0" lang="en-US" sz="2000" dirty="0"/>
              <a:t>	 </a:t>
            </a:r>
            <a:r>
              <a:rPr kumimoji="0" lang="en-US" sz="1200" dirty="0"/>
              <a:t> [J. Steinheimer, V. Koch, and M. Bleicher PRC86, 44902(13).]</a:t>
            </a:r>
            <a:r>
              <a:rPr kumimoji="0" lang="en-US" sz="2000" dirty="0"/>
              <a:t> </a:t>
            </a:r>
          </a:p>
          <a:p>
            <a:pPr marL="0" indent="0" eaLnBrk="1" hangingPunct="1">
              <a:spcBef>
                <a:spcPct val="20000"/>
              </a:spcBef>
              <a:defRPr/>
            </a:pPr>
            <a:r>
              <a:rPr kumimoji="0" lang="en-US" sz="2000" dirty="0"/>
              <a:t>(b) NJL model: Hadron splitting consistent. Sensitive to vector-coupling, </a:t>
            </a:r>
            <a:r>
              <a:rPr kumimoji="0" lang="en-US" sz="2000" b="1" dirty="0">
                <a:solidFill>
                  <a:srgbClr val="800000"/>
                </a:solidFill>
              </a:rPr>
              <a:t>CME,      net-baryon density dependent</a:t>
            </a:r>
            <a:r>
              <a:rPr kumimoji="0" lang="en-US" sz="1200" b="1" dirty="0">
                <a:solidFill>
                  <a:srgbClr val="800000"/>
                </a:solidFill>
              </a:rPr>
              <a:t>.</a:t>
            </a:r>
            <a:r>
              <a:rPr kumimoji="0" lang="en-US" sz="1200" dirty="0"/>
              <a:t>   [J. Xu, et al., arXiv:1308.1753/PRL112.012301]</a:t>
            </a:r>
          </a:p>
        </p:txBody>
      </p:sp>
      <p:pic>
        <p:nvPicPr>
          <p:cNvPr id="107523" name="Picture 4" descr="plot2_dv2_2013_fig9.eps">
            <a:extLst>
              <a:ext uri="{FF2B5EF4-FFF2-40B4-BE49-F238E27FC236}">
                <a16:creationId xmlns:a16="http://schemas.microsoft.com/office/drawing/2014/main" id="{4BBB6339-491E-E44C-A5E1-776CFDE746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488950"/>
            <a:ext cx="6929437"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Line 26">
            <a:extLst>
              <a:ext uri="{FF2B5EF4-FFF2-40B4-BE49-F238E27FC236}">
                <a16:creationId xmlns:a16="http://schemas.microsoft.com/office/drawing/2014/main" id="{E04A6FB3-8719-3F45-A837-612E1BEBC19C}"/>
              </a:ext>
            </a:extLst>
          </p:cNvPr>
          <p:cNvSpPr>
            <a:spLocks noChangeShapeType="1"/>
          </p:cNvSpPr>
          <p:nvPr/>
        </p:nvSpPr>
        <p:spPr bwMode="auto">
          <a:xfrm flipV="1">
            <a:off x="914400" y="6096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849928F-5EAC-B84D-90D3-58DCEC34B3F9}"/>
              </a:ext>
            </a:extLst>
          </p:cNvPr>
          <p:cNvSpPr>
            <a:spLocks noGrp="1" noChangeArrowheads="1"/>
          </p:cNvSpPr>
          <p:nvPr>
            <p:ph type="title"/>
          </p:nvPr>
        </p:nvSpPr>
        <p:spPr>
          <a:xfrm>
            <a:off x="1143000" y="304800"/>
            <a:ext cx="7010400" cy="609600"/>
          </a:xfrm>
          <a:ln w="28575">
            <a:solidFill>
              <a:srgbClr val="CCFFCC"/>
            </a:solidFill>
            <a:miter lim="800000"/>
            <a:headEnd/>
            <a:tailEnd/>
          </a:ln>
        </p:spPr>
        <p:txBody>
          <a:bodyPr/>
          <a:lstStyle/>
          <a:p>
            <a:pPr eaLnBrk="1" hangingPunct="1"/>
            <a:r>
              <a:rPr kumimoji="0" lang="en-US" altLang="zh-CN" sz="2800">
                <a:solidFill>
                  <a:srgbClr val="FF0000"/>
                </a:solidFill>
              </a:rPr>
              <a:t>Searching for QCD Critical Point</a:t>
            </a:r>
            <a:endParaRPr kumimoji="0" lang="en-US" altLang="zh-CN" sz="2800">
              <a:solidFill>
                <a:srgbClr val="FF0000"/>
              </a:solidFill>
              <a:latin typeface="Symbol" pitchFamily="2" charset="2"/>
            </a:endParaRPr>
          </a:p>
        </p:txBody>
      </p:sp>
      <p:grpSp>
        <p:nvGrpSpPr>
          <p:cNvPr id="5" name="Group 7">
            <a:extLst>
              <a:ext uri="{FF2B5EF4-FFF2-40B4-BE49-F238E27FC236}">
                <a16:creationId xmlns:a16="http://schemas.microsoft.com/office/drawing/2014/main" id="{AD3EB404-5053-3849-8959-8D48E6F9E41B}"/>
              </a:ext>
            </a:extLst>
          </p:cNvPr>
          <p:cNvGrpSpPr>
            <a:grpSpLocks/>
          </p:cNvGrpSpPr>
          <p:nvPr/>
        </p:nvGrpSpPr>
        <p:grpSpPr bwMode="auto">
          <a:xfrm>
            <a:off x="449263" y="1981200"/>
            <a:ext cx="3817937" cy="2125663"/>
            <a:chOff x="2747" y="2023"/>
            <a:chExt cx="3132" cy="2157"/>
          </a:xfrm>
        </p:grpSpPr>
        <p:sp>
          <p:nvSpPr>
            <p:cNvPr id="108555" name="Line 8">
              <a:extLst>
                <a:ext uri="{FF2B5EF4-FFF2-40B4-BE49-F238E27FC236}">
                  <a16:creationId xmlns:a16="http://schemas.microsoft.com/office/drawing/2014/main" id="{47EDF3F2-41D1-794E-A6D0-6E63831E4A68}"/>
                </a:ext>
              </a:extLst>
            </p:cNvPr>
            <p:cNvSpPr>
              <a:spLocks noChangeShapeType="1"/>
            </p:cNvSpPr>
            <p:nvPr/>
          </p:nvSpPr>
          <p:spPr bwMode="auto">
            <a:xfrm>
              <a:off x="3131" y="3560"/>
              <a:ext cx="2498" cy="5"/>
            </a:xfrm>
            <a:prstGeom prst="line">
              <a:avLst/>
            </a:prstGeom>
            <a:noFill/>
            <a:ln w="63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108556" name="Line 9">
              <a:extLst>
                <a:ext uri="{FF2B5EF4-FFF2-40B4-BE49-F238E27FC236}">
                  <a16:creationId xmlns:a16="http://schemas.microsoft.com/office/drawing/2014/main" id="{9CB5C377-F534-E944-B667-54606AEBA9D2}"/>
                </a:ext>
              </a:extLst>
            </p:cNvPr>
            <p:cNvSpPr>
              <a:spLocks noChangeShapeType="1"/>
            </p:cNvSpPr>
            <p:nvPr/>
          </p:nvSpPr>
          <p:spPr bwMode="auto">
            <a:xfrm rot="10800000">
              <a:off x="3206" y="2332"/>
              <a:ext cx="22" cy="1307"/>
            </a:xfrm>
            <a:prstGeom prst="line">
              <a:avLst/>
            </a:prstGeom>
            <a:noFill/>
            <a:ln w="635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zh-CN" altLang="en-US"/>
            </a:p>
          </p:txBody>
        </p:sp>
        <p:sp>
          <p:nvSpPr>
            <p:cNvPr id="108557" name="Line 10">
              <a:extLst>
                <a:ext uri="{FF2B5EF4-FFF2-40B4-BE49-F238E27FC236}">
                  <a16:creationId xmlns:a16="http://schemas.microsoft.com/office/drawing/2014/main" id="{4CC9F1E1-3C7C-884C-AA79-3CB66E46D25A}"/>
                </a:ext>
              </a:extLst>
            </p:cNvPr>
            <p:cNvSpPr>
              <a:spLocks noChangeShapeType="1"/>
            </p:cNvSpPr>
            <p:nvPr/>
          </p:nvSpPr>
          <p:spPr bwMode="auto">
            <a:xfrm>
              <a:off x="3236" y="3376"/>
              <a:ext cx="1056" cy="16"/>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58" name="Line 11">
              <a:extLst>
                <a:ext uri="{FF2B5EF4-FFF2-40B4-BE49-F238E27FC236}">
                  <a16:creationId xmlns:a16="http://schemas.microsoft.com/office/drawing/2014/main" id="{54942BE9-9062-7946-9C9C-317A38A1CA84}"/>
                </a:ext>
              </a:extLst>
            </p:cNvPr>
            <p:cNvSpPr>
              <a:spLocks noChangeShapeType="1"/>
            </p:cNvSpPr>
            <p:nvPr/>
          </p:nvSpPr>
          <p:spPr bwMode="auto">
            <a:xfrm flipH="1">
              <a:off x="4292" y="2792"/>
              <a:ext cx="144" cy="60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59" name="Line 12">
              <a:extLst>
                <a:ext uri="{FF2B5EF4-FFF2-40B4-BE49-F238E27FC236}">
                  <a16:creationId xmlns:a16="http://schemas.microsoft.com/office/drawing/2014/main" id="{A12B7B6A-C7AF-F143-A7E4-FB26AD24AA78}"/>
                </a:ext>
              </a:extLst>
            </p:cNvPr>
            <p:cNvSpPr>
              <a:spLocks noChangeShapeType="1"/>
            </p:cNvSpPr>
            <p:nvPr/>
          </p:nvSpPr>
          <p:spPr bwMode="auto">
            <a:xfrm>
              <a:off x="4532" y="3376"/>
              <a:ext cx="947"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60" name="Text Box 13">
              <a:extLst>
                <a:ext uri="{FF2B5EF4-FFF2-40B4-BE49-F238E27FC236}">
                  <a16:creationId xmlns:a16="http://schemas.microsoft.com/office/drawing/2014/main" id="{4291725C-55BD-4D4D-A72F-99F6635DD9A0}"/>
                </a:ext>
              </a:extLst>
            </p:cNvPr>
            <p:cNvSpPr txBox="1">
              <a:spLocks noChangeArrowheads="1"/>
            </p:cNvSpPr>
            <p:nvPr/>
          </p:nvSpPr>
          <p:spPr bwMode="auto">
            <a:xfrm>
              <a:off x="4822" y="3680"/>
              <a:ext cx="798"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tabLst>
                  <a:tab pos="838200" algn="l"/>
                </a:tabLst>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38200" algn="l"/>
                </a:tabLst>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38200" algn="l"/>
                </a:tabLst>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b="1">
                  <a:solidFill>
                    <a:schemeClr val="accent2"/>
                  </a:solidFill>
                  <a:latin typeface="Gill Sans" panose="020B0502020104020203" pitchFamily="34" charset="-79"/>
                </a:rPr>
                <a:t>√s</a:t>
              </a:r>
            </a:p>
          </p:txBody>
        </p:sp>
        <p:sp>
          <p:nvSpPr>
            <p:cNvPr id="108561" name="Text Box 14">
              <a:extLst>
                <a:ext uri="{FF2B5EF4-FFF2-40B4-BE49-F238E27FC236}">
                  <a16:creationId xmlns:a16="http://schemas.microsoft.com/office/drawing/2014/main" id="{88E50A15-6534-F449-A403-F1F2A18C29C6}"/>
                </a:ext>
              </a:extLst>
            </p:cNvPr>
            <p:cNvSpPr txBox="1">
              <a:spLocks noChangeArrowheads="1"/>
            </p:cNvSpPr>
            <p:nvPr/>
          </p:nvSpPr>
          <p:spPr bwMode="auto">
            <a:xfrm flipV="1">
              <a:off x="2747" y="2023"/>
              <a:ext cx="253" cy="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spAutoFit/>
            </a:bodyPr>
            <a:lstStyle>
              <a:lvl1pPr>
                <a:spcBef>
                  <a:spcPct val="20000"/>
                </a:spcBef>
                <a:buChar char="•"/>
                <a:tabLst>
                  <a:tab pos="838200" algn="l"/>
                </a:tabLst>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38200" algn="l"/>
                </a:tabLst>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38200" algn="l"/>
                </a:tabLst>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2000" b="1">
                  <a:solidFill>
                    <a:schemeClr val="accent2"/>
                  </a:solidFill>
                  <a:latin typeface="Gill Sans" panose="020B0502020104020203" pitchFamily="34" charset="-79"/>
                </a:rPr>
                <a:t>observable</a:t>
              </a:r>
            </a:p>
          </p:txBody>
        </p:sp>
        <p:sp>
          <p:nvSpPr>
            <p:cNvPr id="108562" name="Line 15">
              <a:extLst>
                <a:ext uri="{FF2B5EF4-FFF2-40B4-BE49-F238E27FC236}">
                  <a16:creationId xmlns:a16="http://schemas.microsoft.com/office/drawing/2014/main" id="{95033771-BA3E-7646-BDD7-D326DB48D5CA}"/>
                </a:ext>
              </a:extLst>
            </p:cNvPr>
            <p:cNvSpPr>
              <a:spLocks noChangeShapeType="1"/>
            </p:cNvSpPr>
            <p:nvPr/>
          </p:nvSpPr>
          <p:spPr bwMode="auto">
            <a:xfrm>
              <a:off x="4436" y="2800"/>
              <a:ext cx="104" cy="592"/>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63" name="Text Box 16">
              <a:extLst>
                <a:ext uri="{FF2B5EF4-FFF2-40B4-BE49-F238E27FC236}">
                  <a16:creationId xmlns:a16="http://schemas.microsoft.com/office/drawing/2014/main" id="{4A891F00-D708-864C-AB5A-A99F80869B7D}"/>
                </a:ext>
              </a:extLst>
            </p:cNvPr>
            <p:cNvSpPr txBox="1">
              <a:spLocks noChangeArrowheads="1"/>
            </p:cNvSpPr>
            <p:nvPr/>
          </p:nvSpPr>
          <p:spPr bwMode="auto">
            <a:xfrm>
              <a:off x="3566" y="2234"/>
              <a:ext cx="2313"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tabLst>
                  <a:tab pos="838200" algn="l"/>
                </a:tabLst>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tabLst>
                  <a:tab pos="838200" algn="l"/>
                </a:tabLst>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tabLst>
                  <a:tab pos="838200" algn="l"/>
                </a:tabLst>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tabLst>
                  <a:tab pos="838200" algn="l"/>
                </a:tabLst>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tabLst>
                  <a:tab pos="838200" algn="l"/>
                </a:tabLst>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800" b="1">
                  <a:solidFill>
                    <a:schemeClr val="accent2"/>
                  </a:solidFill>
                </a:rPr>
                <a:t>Enhanced Fluctuations</a:t>
              </a:r>
            </a:p>
            <a:p>
              <a:pPr eaLnBrk="1" hangingPunct="1"/>
              <a:r>
                <a:rPr kumimoji="0" lang="en-US" altLang="zh-CN" sz="1800" b="1">
                  <a:solidFill>
                    <a:schemeClr val="accent2"/>
                  </a:solidFill>
                </a:rPr>
                <a:t>near Critical Point</a:t>
              </a:r>
              <a:endParaRPr kumimoji="0" lang="en-US" altLang="zh-CN" b="1">
                <a:solidFill>
                  <a:srgbClr val="FF00FF"/>
                </a:solidFill>
              </a:endParaRPr>
            </a:p>
          </p:txBody>
        </p:sp>
      </p:grpSp>
      <p:pic>
        <p:nvPicPr>
          <p:cNvPr id="108547" name="Picture 7" descr="CriticalOpal">
            <a:extLst>
              <a:ext uri="{FF2B5EF4-FFF2-40B4-BE49-F238E27FC236}">
                <a16:creationId xmlns:a16="http://schemas.microsoft.com/office/drawing/2014/main" id="{CF254F99-8855-2F4C-9D9C-EF2B51759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30416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8">
            <a:extLst>
              <a:ext uri="{FF2B5EF4-FFF2-40B4-BE49-F238E27FC236}">
                <a16:creationId xmlns:a16="http://schemas.microsoft.com/office/drawing/2014/main" id="{CE9D2619-CA87-274B-86BF-EB99BB517BF8}"/>
              </a:ext>
            </a:extLst>
          </p:cNvPr>
          <p:cNvSpPr>
            <a:spLocks noChangeArrowheads="1"/>
          </p:cNvSpPr>
          <p:nvPr/>
        </p:nvSpPr>
        <p:spPr bwMode="auto">
          <a:xfrm>
            <a:off x="5105400" y="4114800"/>
            <a:ext cx="3657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a:t>T. Andrews. Phil. Trans. Royal Soc., 159:575, 1869</a:t>
            </a:r>
          </a:p>
        </p:txBody>
      </p:sp>
      <p:sp>
        <p:nvSpPr>
          <p:cNvPr id="108549" name="TextBox 16">
            <a:extLst>
              <a:ext uri="{FF2B5EF4-FFF2-40B4-BE49-F238E27FC236}">
                <a16:creationId xmlns:a16="http://schemas.microsoft.com/office/drawing/2014/main" id="{40BE4F1E-115A-F048-B33A-366F6E72B883}"/>
              </a:ext>
            </a:extLst>
          </p:cNvPr>
          <p:cNvSpPr txBox="1">
            <a:spLocks noChangeArrowheads="1"/>
          </p:cNvSpPr>
          <p:nvPr/>
        </p:nvSpPr>
        <p:spPr bwMode="auto">
          <a:xfrm>
            <a:off x="4278313" y="2514600"/>
            <a:ext cx="9540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chemeClr val="accent2"/>
                </a:solidFill>
                <a:cs typeface="Times New Roman" panose="02020603050405020304" pitchFamily="18" charset="0"/>
              </a:rPr>
              <a:t>CO</a:t>
            </a:r>
            <a:r>
              <a:rPr kumimoji="0" lang="en-US" altLang="zh-CN" sz="1400" b="1" baseline="-25000">
                <a:solidFill>
                  <a:schemeClr val="accent2"/>
                </a:solidFill>
                <a:cs typeface="Times New Roman" panose="02020603050405020304" pitchFamily="18" charset="0"/>
              </a:rPr>
              <a:t>2</a:t>
            </a:r>
            <a:r>
              <a:rPr kumimoji="0" lang="en-US" altLang="zh-CN" sz="1400" b="1">
                <a:solidFill>
                  <a:schemeClr val="accent2"/>
                </a:solidFill>
                <a:cs typeface="Times New Roman" panose="02020603050405020304" pitchFamily="18" charset="0"/>
              </a:rPr>
              <a:t> near</a:t>
            </a:r>
          </a:p>
          <a:p>
            <a:pPr eaLnBrk="1" hangingPunct="1"/>
            <a:r>
              <a:rPr kumimoji="0" lang="en-US" altLang="zh-CN" sz="1400" b="1">
                <a:solidFill>
                  <a:schemeClr val="accent2"/>
                </a:solidFill>
                <a:cs typeface="Times New Roman" panose="02020603050405020304" pitchFamily="18" charset="0"/>
              </a:rPr>
              <a:t>liquid-gas </a:t>
            </a:r>
          </a:p>
          <a:p>
            <a:pPr eaLnBrk="1" hangingPunct="1"/>
            <a:r>
              <a:rPr kumimoji="0" lang="en-US" altLang="zh-CN" sz="1400" b="1">
                <a:solidFill>
                  <a:schemeClr val="accent2"/>
                </a:solidFill>
                <a:cs typeface="Times New Roman" panose="02020603050405020304" pitchFamily="18" charset="0"/>
              </a:rPr>
              <a:t>transition</a:t>
            </a:r>
          </a:p>
        </p:txBody>
      </p:sp>
      <p:sp>
        <p:nvSpPr>
          <p:cNvPr id="18" name="Text Box 4">
            <a:extLst>
              <a:ext uri="{FF2B5EF4-FFF2-40B4-BE49-F238E27FC236}">
                <a16:creationId xmlns:a16="http://schemas.microsoft.com/office/drawing/2014/main" id="{46422C99-A5FE-E34E-B152-E349B9D126D7}"/>
              </a:ext>
            </a:extLst>
          </p:cNvPr>
          <p:cNvSpPr txBox="1">
            <a:spLocks noChangeArrowheads="1"/>
          </p:cNvSpPr>
          <p:nvPr/>
        </p:nvSpPr>
        <p:spPr bwMode="auto">
          <a:xfrm>
            <a:off x="1524000" y="5562600"/>
            <a:ext cx="6126163"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ü"/>
            </a:pPr>
            <a:r>
              <a:rPr kumimoji="0" lang="en-US" altLang="zh-CN" sz="2000" b="1">
                <a:solidFill>
                  <a:schemeClr val="accent2"/>
                </a:solidFill>
              </a:rPr>
              <a:t>Conserved number fluctuations</a:t>
            </a:r>
          </a:p>
          <a:p>
            <a:pPr eaLnBrk="1" hangingPunct="1"/>
            <a:r>
              <a:rPr kumimoji="0" lang="en-US" altLang="zh-CN" sz="2000" b="1">
                <a:solidFill>
                  <a:schemeClr val="accent2"/>
                </a:solidFill>
              </a:rPr>
              <a:t>    - Higher moments of net-protons, net-charge,..</a:t>
            </a:r>
          </a:p>
        </p:txBody>
      </p:sp>
      <p:sp>
        <p:nvSpPr>
          <p:cNvPr id="22" name="Bent-Up Arrow 21">
            <a:extLst>
              <a:ext uri="{FF2B5EF4-FFF2-40B4-BE49-F238E27FC236}">
                <a16:creationId xmlns:a16="http://schemas.microsoft.com/office/drawing/2014/main" id="{97A8DFD6-7039-3B4E-BFF5-EE27E4389038}"/>
              </a:ext>
            </a:extLst>
          </p:cNvPr>
          <p:cNvSpPr/>
          <p:nvPr/>
        </p:nvSpPr>
        <p:spPr bwMode="auto">
          <a:xfrm rot="5400000">
            <a:off x="76200" y="4191000"/>
            <a:ext cx="1752600" cy="838200"/>
          </a:xfrm>
          <a:prstGeom prst="bentUpArrow">
            <a:avLst>
              <a:gd name="adj1" fmla="val 11824"/>
              <a:gd name="adj2" fmla="val 15118"/>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a:spcBef>
                <a:spcPct val="20000"/>
              </a:spcBef>
              <a:buFontTx/>
              <a:buChar char="•"/>
              <a:defRPr/>
            </a:pPr>
            <a:endParaRPr lang="en-US" sz="2400">
              <a:latin typeface="Arial" charset="0"/>
              <a:ea typeface="ＭＳ Ｐゴシック" charset="-128"/>
              <a:cs typeface="ＭＳ Ｐゴシック" charset="-128"/>
            </a:endParaRPr>
          </a:p>
        </p:txBody>
      </p:sp>
      <p:sp>
        <p:nvSpPr>
          <p:cNvPr id="108552" name="Line 26">
            <a:extLst>
              <a:ext uri="{FF2B5EF4-FFF2-40B4-BE49-F238E27FC236}">
                <a16:creationId xmlns:a16="http://schemas.microsoft.com/office/drawing/2014/main" id="{FA5BEF2D-D27D-E94F-BB5C-6CB2E98AEDBE}"/>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53" name="Line 8">
            <a:extLst>
              <a:ext uri="{FF2B5EF4-FFF2-40B4-BE49-F238E27FC236}">
                <a16:creationId xmlns:a16="http://schemas.microsoft.com/office/drawing/2014/main" id="{4E5AB359-4F55-3047-8EFF-49591E9DC097}"/>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8554" name="Rectangle 1">
            <a:extLst>
              <a:ext uri="{FF2B5EF4-FFF2-40B4-BE49-F238E27FC236}">
                <a16:creationId xmlns:a16="http://schemas.microsoft.com/office/drawing/2014/main" id="{C97AA0F7-6428-4E40-B2B3-4AD1AD93D679}"/>
              </a:ext>
            </a:extLst>
          </p:cNvPr>
          <p:cNvSpPr>
            <a:spLocks noChangeArrowheads="1"/>
          </p:cNvSpPr>
          <p:nvPr/>
        </p:nvSpPr>
        <p:spPr bwMode="auto">
          <a:xfrm>
            <a:off x="4495800" y="43434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2000">
                <a:latin typeface="Times" pitchFamily="2" charset="0"/>
              </a:rPr>
              <a:t>Long wavelength fluctuations  comparable with the light wavelength: </a:t>
            </a:r>
            <a:r>
              <a:rPr kumimoji="0" lang="en-US" altLang="zh-CN" sz="2000">
                <a:solidFill>
                  <a:srgbClr val="FF0000"/>
                </a:solidFill>
                <a:latin typeface="Times" pitchFamily="2" charset="0"/>
              </a:rPr>
              <a:t> Critical Opalescence.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75" t="2214" r="3802"/>
          <a:stretch/>
        </p:blipFill>
        <p:spPr>
          <a:xfrm>
            <a:off x="4659905" y="797467"/>
            <a:ext cx="3798295" cy="2684267"/>
          </a:xfrm>
          <a:prstGeom prst="rect">
            <a:avLst/>
          </a:prstGeom>
        </p:spPr>
      </p:pic>
      <p:sp>
        <p:nvSpPr>
          <p:cNvPr id="3" name="文本框 2"/>
          <p:cNvSpPr txBox="1"/>
          <p:nvPr/>
        </p:nvSpPr>
        <p:spPr>
          <a:xfrm>
            <a:off x="304800" y="3429000"/>
            <a:ext cx="4800600" cy="2462213"/>
          </a:xfrm>
          <a:prstGeom prst="rect">
            <a:avLst/>
          </a:prstGeom>
          <a:noFill/>
        </p:spPr>
        <p:txBody>
          <a:bodyPr wrap="square" rtlCol="0">
            <a:spAutoFit/>
          </a:bodyPr>
          <a:lstStyle/>
          <a:p>
            <a:pPr marL="342900" indent="-342900"/>
            <a:r>
              <a:rPr kumimoji="1" lang="en-US" altLang="zh-CN" sz="2000" b="1" dirty="0">
                <a:latin typeface="Arial"/>
                <a:cs typeface="Arial"/>
              </a:rPr>
              <a:t>Lattice</a:t>
            </a:r>
            <a:r>
              <a:rPr kumimoji="1" lang="zh-CN" altLang="en-US" sz="2000" b="1" dirty="0">
                <a:latin typeface="Arial"/>
                <a:cs typeface="Arial"/>
              </a:rPr>
              <a:t> </a:t>
            </a:r>
            <a:r>
              <a:rPr kumimoji="1" lang="en-US" altLang="zh-CN" sz="2000" b="1" dirty="0">
                <a:latin typeface="Arial"/>
                <a:cs typeface="Arial"/>
              </a:rPr>
              <a:t>QCD</a:t>
            </a:r>
            <a:r>
              <a:rPr kumimoji="1" lang="zh-CN" altLang="en-US" sz="2000" b="1" dirty="0">
                <a:latin typeface="Arial"/>
                <a:cs typeface="Arial"/>
              </a:rPr>
              <a:t>：</a:t>
            </a:r>
            <a:endParaRPr kumimoji="1" lang="en-US" altLang="zh-CN" sz="2000" b="1" dirty="0">
              <a:latin typeface="Arial"/>
              <a:cs typeface="Arial"/>
            </a:endParaRPr>
          </a:p>
          <a:p>
            <a:pPr marL="342900" indent="-342900"/>
            <a:r>
              <a:rPr lang="zh-CN" altLang="zh-CN" sz="1600" dirty="0">
                <a:latin typeface="Arial"/>
                <a:cs typeface="Arial"/>
              </a:rPr>
              <a:t>1</a:t>
            </a:r>
            <a:r>
              <a:rPr lang="en-US" altLang="zh-CN" sz="1600" dirty="0">
                <a:latin typeface="Arial"/>
                <a:cs typeface="Arial"/>
              </a:rPr>
              <a:t>):</a:t>
            </a:r>
            <a:r>
              <a:rPr lang="zh-CN" altLang="en-US" sz="1600" dirty="0">
                <a:latin typeface="Arial"/>
                <a:cs typeface="Arial"/>
              </a:rPr>
              <a:t> </a:t>
            </a:r>
            <a:r>
              <a:rPr lang="en-US" altLang="zh-CN" sz="1600" dirty="0">
                <a:latin typeface="Arial"/>
                <a:cs typeface="Arial"/>
              </a:rPr>
              <a:t>Fodor</a:t>
            </a:r>
            <a:r>
              <a:rPr lang="zh-CN" altLang="en-US" sz="1600" dirty="0">
                <a:latin typeface="Arial"/>
                <a:cs typeface="Arial"/>
              </a:rPr>
              <a:t>&amp;</a:t>
            </a:r>
            <a:r>
              <a:rPr lang="en-US" altLang="zh-CN" sz="1600" dirty="0">
                <a:latin typeface="Arial"/>
                <a:cs typeface="Arial"/>
              </a:rPr>
              <a:t>Katz,</a:t>
            </a:r>
            <a:r>
              <a:rPr lang="en-US" sz="1600" dirty="0">
                <a:latin typeface="Arial"/>
                <a:cs typeface="Arial"/>
              </a:rPr>
              <a:t> JHEP 04</a:t>
            </a:r>
            <a:r>
              <a:rPr lang="en-US" altLang="zh-CN" sz="1600" dirty="0">
                <a:latin typeface="Arial"/>
                <a:cs typeface="Arial"/>
              </a:rPr>
              <a:t>04,</a:t>
            </a:r>
            <a:r>
              <a:rPr lang="en-US" sz="1600" dirty="0">
                <a:latin typeface="Arial"/>
                <a:cs typeface="Arial"/>
              </a:rPr>
              <a:t>050</a:t>
            </a:r>
            <a:r>
              <a:rPr lang="zh-CN" altLang="en-US" sz="1600" dirty="0">
                <a:latin typeface="Arial"/>
                <a:cs typeface="Arial"/>
              </a:rPr>
              <a:t> </a:t>
            </a:r>
            <a:r>
              <a:rPr lang="en-US" altLang="zh-CN" sz="1600" dirty="0">
                <a:latin typeface="Arial"/>
                <a:cs typeface="Arial"/>
              </a:rPr>
              <a:t>(2004):</a:t>
            </a:r>
          </a:p>
          <a:p>
            <a:pPr marL="342900" indent="-342900"/>
            <a:r>
              <a:rPr kumimoji="1" lang="zh-CN" altLang="en-US" sz="1800"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(360,</a:t>
            </a:r>
            <a:r>
              <a:rPr lang="zh-CN" altLang="en-US" sz="1800" dirty="0">
                <a:latin typeface="Arial"/>
                <a:cs typeface="Arial"/>
              </a:rPr>
              <a:t> </a:t>
            </a:r>
            <a:r>
              <a:rPr lang="en-US" altLang="zh-CN" sz="1800" dirty="0">
                <a:latin typeface="Arial"/>
                <a:cs typeface="Arial"/>
              </a:rPr>
              <a:t>162)</a:t>
            </a:r>
            <a:r>
              <a:rPr lang="zh-CN" altLang="en-US" sz="1800" dirty="0">
                <a:latin typeface="Arial"/>
                <a:cs typeface="Arial"/>
              </a:rPr>
              <a:t> </a:t>
            </a:r>
            <a:r>
              <a:rPr lang="en-US" altLang="zh-CN" sz="1800" dirty="0">
                <a:latin typeface="Arial"/>
                <a:cs typeface="Arial"/>
              </a:rPr>
              <a:t>MeV</a:t>
            </a:r>
            <a:r>
              <a:rPr lang="zh-CN" altLang="en-US" sz="1800" dirty="0">
                <a:latin typeface="Arial"/>
                <a:cs typeface="Arial"/>
              </a:rPr>
              <a:t> </a:t>
            </a:r>
            <a:r>
              <a:rPr lang="en-US" altLang="zh-CN" sz="1800" dirty="0">
                <a:latin typeface="Arial"/>
                <a:cs typeface="Arial"/>
              </a:rPr>
              <a:t>(Reweighting)</a:t>
            </a:r>
          </a:p>
          <a:p>
            <a:pPr marL="342900" indent="-342900"/>
            <a:endParaRPr lang="en-US" altLang="zh-CN" sz="1400" dirty="0">
              <a:latin typeface="Arial"/>
              <a:cs typeface="Arial"/>
            </a:endParaRPr>
          </a:p>
          <a:p>
            <a:r>
              <a:rPr lang="zh-CN" altLang="zh-CN" sz="1600" dirty="0">
                <a:latin typeface="Arial"/>
                <a:cs typeface="Arial"/>
              </a:rPr>
              <a:t>2</a:t>
            </a:r>
            <a:r>
              <a:rPr lang="en-US" altLang="zh-CN" sz="1600" dirty="0">
                <a:latin typeface="Arial"/>
                <a:cs typeface="Arial"/>
              </a:rPr>
              <a:t>):</a:t>
            </a:r>
            <a:r>
              <a:rPr lang="zh-CN" altLang="en-US" sz="1600" dirty="0">
                <a:latin typeface="Arial"/>
                <a:cs typeface="Arial"/>
              </a:rPr>
              <a:t> </a:t>
            </a:r>
            <a:r>
              <a:rPr lang="en-US" altLang="zh-CN" sz="1600" dirty="0" err="1">
                <a:latin typeface="Arial"/>
                <a:cs typeface="Arial"/>
              </a:rPr>
              <a:t>Gavai</a:t>
            </a:r>
            <a:r>
              <a:rPr lang="zh-CN" altLang="zh-CN" sz="1600" dirty="0">
                <a:latin typeface="Arial"/>
                <a:cs typeface="Arial"/>
              </a:rPr>
              <a:t>&amp;</a:t>
            </a:r>
            <a:r>
              <a:rPr lang="en-US" altLang="zh-CN" sz="1600" dirty="0">
                <a:latin typeface="Arial"/>
                <a:cs typeface="Arial"/>
              </a:rPr>
              <a:t>Gupta,</a:t>
            </a:r>
            <a:r>
              <a:rPr lang="zh-CN" altLang="en-US" sz="1600" dirty="0">
                <a:latin typeface="Arial"/>
                <a:cs typeface="Arial"/>
              </a:rPr>
              <a:t> </a:t>
            </a:r>
            <a:r>
              <a:rPr lang="en-US" altLang="zh-CN" sz="1600" dirty="0">
                <a:latin typeface="Arial"/>
                <a:cs typeface="Arial"/>
              </a:rPr>
              <a:t>NPA</a:t>
            </a:r>
            <a:r>
              <a:rPr lang="zh-CN" altLang="en-US" sz="1600" dirty="0">
                <a:latin typeface="Arial"/>
                <a:cs typeface="Arial"/>
              </a:rPr>
              <a:t> </a:t>
            </a:r>
            <a:r>
              <a:rPr lang="en-US" altLang="zh-CN" sz="1600" dirty="0">
                <a:latin typeface="Arial"/>
                <a:cs typeface="Arial"/>
              </a:rPr>
              <a:t>904,</a:t>
            </a:r>
            <a:r>
              <a:rPr lang="zh-CN" altLang="en-US" sz="1600" dirty="0">
                <a:latin typeface="Arial"/>
                <a:cs typeface="Arial"/>
              </a:rPr>
              <a:t> </a:t>
            </a:r>
            <a:r>
              <a:rPr lang="en-US" altLang="zh-CN" sz="1600" dirty="0">
                <a:latin typeface="Arial"/>
                <a:cs typeface="Arial"/>
              </a:rPr>
              <a:t>883c</a:t>
            </a:r>
            <a:r>
              <a:rPr lang="zh-CN" altLang="en-US" sz="1600" dirty="0">
                <a:latin typeface="Arial"/>
                <a:cs typeface="Arial"/>
              </a:rPr>
              <a:t> </a:t>
            </a:r>
            <a:r>
              <a:rPr lang="en-US" altLang="zh-CN" sz="1600" dirty="0">
                <a:latin typeface="Arial"/>
                <a:cs typeface="Arial"/>
              </a:rPr>
              <a:t>(2013):</a:t>
            </a:r>
          </a:p>
          <a:p>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(279,</a:t>
            </a:r>
            <a:r>
              <a:rPr lang="zh-CN" altLang="en-US" sz="1800" dirty="0">
                <a:latin typeface="Arial"/>
                <a:cs typeface="Arial"/>
              </a:rPr>
              <a:t> </a:t>
            </a:r>
            <a:r>
              <a:rPr lang="en-US" altLang="zh-CN" sz="1800" dirty="0">
                <a:latin typeface="Arial"/>
                <a:cs typeface="Arial"/>
              </a:rPr>
              <a:t>155)</a:t>
            </a:r>
            <a:r>
              <a:rPr lang="zh-CN" altLang="en-US" sz="1800" dirty="0">
                <a:latin typeface="Arial"/>
                <a:cs typeface="Arial"/>
              </a:rPr>
              <a:t> </a:t>
            </a:r>
            <a:r>
              <a:rPr lang="en-US" altLang="zh-CN" sz="1800" dirty="0">
                <a:latin typeface="Arial"/>
                <a:cs typeface="Arial"/>
              </a:rPr>
              <a:t>MeV</a:t>
            </a:r>
            <a:r>
              <a:rPr lang="zh-CN" altLang="en-US" sz="1800" dirty="0">
                <a:latin typeface="Arial"/>
                <a:cs typeface="Arial"/>
              </a:rPr>
              <a:t> </a:t>
            </a:r>
            <a:r>
              <a:rPr lang="en-US" altLang="zh-CN" sz="1800" dirty="0">
                <a:latin typeface="Arial"/>
                <a:cs typeface="Arial"/>
              </a:rPr>
              <a:t>(Taylor</a:t>
            </a:r>
            <a:r>
              <a:rPr lang="zh-CN" altLang="en-US" sz="1800" dirty="0">
                <a:latin typeface="Arial"/>
                <a:cs typeface="Arial"/>
              </a:rPr>
              <a:t> </a:t>
            </a:r>
            <a:r>
              <a:rPr lang="en-US" altLang="zh-CN" sz="1800" dirty="0">
                <a:latin typeface="Arial"/>
                <a:cs typeface="Arial"/>
              </a:rPr>
              <a:t>Exp.)</a:t>
            </a:r>
            <a:endParaRPr lang="zh-CN" altLang="en-US" sz="1800" dirty="0">
              <a:latin typeface="Arial"/>
              <a:cs typeface="Arial"/>
            </a:endParaRPr>
          </a:p>
          <a:p>
            <a:endParaRPr lang="zh-CN" altLang="en-US" sz="800" dirty="0">
              <a:latin typeface="Arial"/>
              <a:cs typeface="Arial"/>
            </a:endParaRPr>
          </a:p>
          <a:p>
            <a:r>
              <a:rPr lang="en-US" altLang="zh-CN" sz="1600" dirty="0">
                <a:latin typeface="Arial"/>
                <a:cs typeface="Arial"/>
              </a:rPr>
              <a:t>3):</a:t>
            </a:r>
            <a:r>
              <a:rPr lang="zh-CN" altLang="en-US" sz="1600" dirty="0">
                <a:latin typeface="Arial"/>
                <a:cs typeface="Arial"/>
              </a:rPr>
              <a:t> </a:t>
            </a:r>
            <a:r>
              <a:rPr lang="en-US" altLang="zh-CN" sz="1600" dirty="0">
                <a:latin typeface="Arial"/>
                <a:cs typeface="Arial"/>
              </a:rPr>
              <a:t>F.</a:t>
            </a:r>
            <a:r>
              <a:rPr lang="zh-CN" altLang="en-US" sz="1600" dirty="0">
                <a:latin typeface="Arial"/>
                <a:cs typeface="Arial"/>
              </a:rPr>
              <a:t> </a:t>
            </a:r>
            <a:r>
              <a:rPr lang="en-US" altLang="zh-CN" sz="1600" dirty="0" err="1">
                <a:latin typeface="Arial"/>
                <a:cs typeface="Arial"/>
              </a:rPr>
              <a:t>Karsch</a:t>
            </a:r>
            <a:r>
              <a:rPr lang="zh-CN" altLang="en-US" sz="1600" dirty="0">
                <a:latin typeface="Arial"/>
                <a:cs typeface="Arial"/>
              </a:rPr>
              <a:t> </a:t>
            </a:r>
            <a:r>
              <a:rPr lang="en-US" altLang="zh-CN" sz="1600" dirty="0">
                <a:latin typeface="Arial"/>
                <a:cs typeface="Arial"/>
              </a:rPr>
              <a:t>(</a:t>
            </a:r>
            <a:r>
              <a:rPr lang="en-US" altLang="zh-CN" sz="1600" dirty="0" err="1">
                <a:latin typeface="Arial"/>
                <a:cs typeface="Arial"/>
              </a:rPr>
              <a:t>μ</a:t>
            </a:r>
            <a:r>
              <a:rPr lang="en-US" altLang="zh-CN" sz="1600" baseline="30000" dirty="0" err="1">
                <a:latin typeface="Arial"/>
                <a:cs typeface="Arial"/>
              </a:rPr>
              <a:t>E</a:t>
            </a:r>
            <a:r>
              <a:rPr lang="en-US" altLang="zh-CN" sz="1600" baseline="-25000" dirty="0" err="1">
                <a:latin typeface="Arial"/>
                <a:cs typeface="Arial"/>
              </a:rPr>
              <a:t>B</a:t>
            </a:r>
            <a:r>
              <a:rPr lang="en-US" altLang="zh-CN" sz="1600" dirty="0">
                <a:latin typeface="Arial"/>
                <a:cs typeface="Arial"/>
              </a:rPr>
              <a:t>/</a:t>
            </a:r>
            <a:r>
              <a:rPr kumimoji="1" lang="en-US" altLang="zh-CN" sz="1600" dirty="0">
                <a:latin typeface="Arial"/>
                <a:cs typeface="Arial"/>
              </a:rPr>
              <a:t> T</a:t>
            </a:r>
            <a:r>
              <a:rPr kumimoji="1" lang="en-US" altLang="zh-CN" sz="1600" baseline="-25000" dirty="0">
                <a:latin typeface="Arial"/>
                <a:cs typeface="Arial"/>
              </a:rPr>
              <a:t>E</a:t>
            </a:r>
            <a:r>
              <a:rPr kumimoji="1" lang="zh-CN" altLang="en-US" sz="1600" dirty="0">
                <a:latin typeface="Arial"/>
                <a:cs typeface="Arial"/>
              </a:rPr>
              <a:t> </a:t>
            </a:r>
            <a:r>
              <a:rPr lang="en-US" altLang="zh-CN" sz="1600" dirty="0">
                <a:latin typeface="Arial"/>
                <a:cs typeface="Arial"/>
              </a:rPr>
              <a:t>&gt;2,</a:t>
            </a:r>
            <a:r>
              <a:rPr lang="zh-CN" altLang="en-US" sz="1600" dirty="0">
                <a:latin typeface="Arial"/>
                <a:cs typeface="Arial"/>
              </a:rPr>
              <a:t> </a:t>
            </a:r>
            <a:r>
              <a:rPr lang="en-US" altLang="zh-CN" sz="1600" dirty="0">
                <a:latin typeface="Arial"/>
                <a:cs typeface="Arial"/>
              </a:rPr>
              <a:t>CPOD2016)</a:t>
            </a:r>
          </a:p>
          <a:p>
            <a:endParaRPr kumimoji="1" lang="en-US" altLang="zh-CN" dirty="0">
              <a:cs typeface="Arial"/>
            </a:endParaRPr>
          </a:p>
        </p:txBody>
      </p:sp>
      <p:pic>
        <p:nvPicPr>
          <p:cNvPr id="11" name="图片 10"/>
          <p:cNvPicPr>
            <a:picLocks noChangeAspect="1"/>
          </p:cNvPicPr>
          <p:nvPr/>
        </p:nvPicPr>
        <p:blipFill>
          <a:blip r:embed="rId4"/>
          <a:stretch>
            <a:fillRect/>
          </a:stretch>
        </p:blipFill>
        <p:spPr>
          <a:xfrm>
            <a:off x="673100" y="742095"/>
            <a:ext cx="3849842" cy="2660255"/>
          </a:xfrm>
          <a:prstGeom prst="rect">
            <a:avLst/>
          </a:prstGeom>
        </p:spPr>
      </p:pic>
      <p:sp>
        <p:nvSpPr>
          <p:cNvPr id="14" name="标题 13"/>
          <p:cNvSpPr txBox="1">
            <a:spLocks noGrp="1"/>
          </p:cNvSpPr>
          <p:nvPr>
            <p:ph type="title"/>
          </p:nvPr>
        </p:nvSpPr>
        <p:spPr>
          <a:xfrm>
            <a:off x="2052150" y="-51375"/>
            <a:ext cx="5097949" cy="646331"/>
          </a:xfrm>
          <a:prstGeom prst="rect">
            <a:avLst/>
          </a:prstGeom>
          <a:noFill/>
        </p:spPr>
        <p:txBody>
          <a:bodyPr wrap="square" rtlCol="0">
            <a:spAutoFit/>
          </a:bodyPr>
          <a:lstStyle/>
          <a:p>
            <a:r>
              <a:rPr kumimoji="1" lang="en-US" altLang="zh-CN" sz="3600" dirty="0"/>
              <a:t>Status on</a:t>
            </a:r>
            <a:r>
              <a:rPr kumimoji="1" lang="zh-CN" altLang="en-US" sz="3600" dirty="0"/>
              <a:t> </a:t>
            </a:r>
            <a:r>
              <a:rPr kumimoji="1" lang="en-US" altLang="zh-CN" sz="3600" dirty="0"/>
              <a:t>Predictions</a:t>
            </a:r>
            <a:endParaRPr kumimoji="1" lang="zh-CN" altLang="en-US" sz="3600" dirty="0"/>
          </a:p>
        </p:txBody>
      </p:sp>
      <p:sp>
        <p:nvSpPr>
          <p:cNvPr id="6" name="矩形 5"/>
          <p:cNvSpPr/>
          <p:nvPr/>
        </p:nvSpPr>
        <p:spPr>
          <a:xfrm>
            <a:off x="4572000" y="3429000"/>
            <a:ext cx="4572000" cy="2369880"/>
          </a:xfrm>
          <a:prstGeom prst="rect">
            <a:avLst/>
          </a:prstGeom>
        </p:spPr>
        <p:txBody>
          <a:bodyPr>
            <a:spAutoFit/>
          </a:bodyPr>
          <a:lstStyle/>
          <a:p>
            <a:pPr marL="342900" indent="-342900"/>
            <a:r>
              <a:rPr lang="en-US" altLang="zh-CN" sz="2000" b="1" dirty="0">
                <a:solidFill>
                  <a:srgbClr val="000090"/>
                </a:solidFill>
                <a:latin typeface="Arial"/>
                <a:cs typeface="Arial"/>
              </a:rPr>
              <a:t>DSE:</a:t>
            </a:r>
            <a:endParaRPr lang="zh-CN" altLang="en-US" sz="2000" b="1" dirty="0">
              <a:solidFill>
                <a:srgbClr val="000090"/>
              </a:solidFill>
              <a:latin typeface="Arial"/>
              <a:cs typeface="Arial"/>
            </a:endParaRPr>
          </a:p>
          <a:p>
            <a:pPr marL="342900" indent="-342900"/>
            <a:r>
              <a:rPr lang="en-US" altLang="zh-CN" sz="1600" dirty="0">
                <a:solidFill>
                  <a:srgbClr val="000090"/>
                </a:solidFill>
                <a:latin typeface="Arial"/>
                <a:cs typeface="Arial"/>
              </a:rPr>
              <a:t>1):</a:t>
            </a:r>
            <a:r>
              <a:rPr lang="zh-CN" altLang="en-US" sz="1600" dirty="0">
                <a:solidFill>
                  <a:srgbClr val="000090"/>
                </a:solidFill>
                <a:latin typeface="Arial"/>
                <a:cs typeface="Arial"/>
              </a:rPr>
              <a:t> </a:t>
            </a:r>
            <a:r>
              <a:rPr lang="en-US" altLang="zh-CN" sz="1600" dirty="0">
                <a:solidFill>
                  <a:srgbClr val="000090"/>
                </a:solidFill>
                <a:latin typeface="Arial"/>
                <a:cs typeface="Arial"/>
              </a:rPr>
              <a:t>Y.</a:t>
            </a:r>
            <a:r>
              <a:rPr lang="zh-CN" altLang="en-US" sz="1600" dirty="0">
                <a:solidFill>
                  <a:srgbClr val="000090"/>
                </a:solidFill>
                <a:latin typeface="Arial"/>
                <a:cs typeface="Arial"/>
              </a:rPr>
              <a:t> </a:t>
            </a:r>
            <a:r>
              <a:rPr lang="en-US" altLang="zh-CN" sz="1600" dirty="0">
                <a:solidFill>
                  <a:srgbClr val="000090"/>
                </a:solidFill>
                <a:latin typeface="Arial"/>
                <a:cs typeface="Arial"/>
              </a:rPr>
              <a:t>X. Liu, 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a:t>
            </a:r>
            <a:r>
              <a:rPr lang="en-US" altLang="zh-CN" sz="1600" dirty="0">
                <a:solidFill>
                  <a:srgbClr val="000090"/>
                </a:solidFill>
                <a:latin typeface="Arial"/>
                <a:cs typeface="Arial"/>
              </a:rPr>
              <a:t> PRD90,</a:t>
            </a:r>
            <a:r>
              <a:rPr lang="zh-CN" altLang="en-US" sz="1600" dirty="0">
                <a:solidFill>
                  <a:srgbClr val="000090"/>
                </a:solidFill>
                <a:latin typeface="Arial"/>
                <a:cs typeface="Arial"/>
              </a:rPr>
              <a:t> </a:t>
            </a:r>
            <a:r>
              <a:rPr lang="en-US" altLang="zh-CN" sz="1600" dirty="0">
                <a:solidFill>
                  <a:srgbClr val="000090"/>
                </a:solidFill>
                <a:latin typeface="Arial"/>
                <a:cs typeface="Arial"/>
              </a:rPr>
              <a:t>076006(2014):</a:t>
            </a:r>
            <a:endParaRPr lang="zh-CN" altLang="en-US" sz="1600" dirty="0">
              <a:solidFill>
                <a:srgbClr val="000090"/>
              </a:solidFill>
              <a:latin typeface="Arial"/>
              <a:cs typeface="Arial"/>
            </a:endParaRPr>
          </a:p>
          <a:p>
            <a:pPr marL="342900" indent="-342900"/>
            <a:r>
              <a:rPr lang="zh-CN" altLang="en-US"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30000" dirty="0">
                <a:latin typeface="Arial"/>
                <a:cs typeface="Arial"/>
              </a:rPr>
              <a:t>E </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(372,</a:t>
            </a:r>
            <a:r>
              <a:rPr lang="zh-CN" altLang="en-US" sz="1800" dirty="0">
                <a:latin typeface="Arial"/>
                <a:cs typeface="Arial"/>
              </a:rPr>
              <a:t> </a:t>
            </a:r>
            <a:r>
              <a:rPr lang="en-US" altLang="zh-CN" sz="1800" dirty="0">
                <a:latin typeface="Arial"/>
                <a:cs typeface="Arial"/>
              </a:rPr>
              <a:t>129</a:t>
            </a:r>
            <a:r>
              <a:rPr lang="zh-CN" altLang="en-US" sz="1800" dirty="0">
                <a:latin typeface="Arial"/>
                <a:cs typeface="Arial"/>
              </a:rPr>
              <a:t> </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MeV</a:t>
            </a:r>
          </a:p>
          <a:p>
            <a:pPr marL="342900" indent="-342900"/>
            <a:endParaRPr lang="en-US" altLang="zh-CN" sz="800" b="1" dirty="0">
              <a:solidFill>
                <a:srgbClr val="000090"/>
              </a:solidFill>
              <a:latin typeface="Arial"/>
              <a:cs typeface="Arial"/>
            </a:endParaRPr>
          </a:p>
          <a:p>
            <a:pPr marL="342900" indent="-342900"/>
            <a:r>
              <a:rPr lang="en-US" altLang="zh-CN" sz="1600" dirty="0">
                <a:solidFill>
                  <a:srgbClr val="000090"/>
                </a:solidFill>
                <a:latin typeface="Arial"/>
                <a:cs typeface="Arial"/>
              </a:rPr>
              <a:t>2): Hong-</a:t>
            </a:r>
            <a:r>
              <a:rPr lang="en-US" altLang="zh-CN" sz="1600" dirty="0" err="1">
                <a:solidFill>
                  <a:srgbClr val="000090"/>
                </a:solidFill>
                <a:latin typeface="Arial"/>
                <a:cs typeface="Arial"/>
              </a:rPr>
              <a:t>shi</a:t>
            </a:r>
            <a:r>
              <a:rPr lang="zh-CN" altLang="en-US" sz="1600" dirty="0">
                <a:solidFill>
                  <a:srgbClr val="000090"/>
                </a:solidFill>
                <a:latin typeface="Arial"/>
                <a:cs typeface="Arial"/>
              </a:rPr>
              <a:t> </a:t>
            </a:r>
            <a:r>
              <a:rPr lang="en-US" altLang="zh-CN" sz="1600" dirty="0" err="1">
                <a:solidFill>
                  <a:srgbClr val="000090"/>
                </a:solidFill>
                <a:latin typeface="Arial"/>
                <a:cs typeface="Arial"/>
              </a:rPr>
              <a:t>Zong</a:t>
            </a:r>
            <a:r>
              <a:rPr lang="zh-CN" altLang="en-US" sz="1600" dirty="0">
                <a:solidFill>
                  <a:srgbClr val="000090"/>
                </a:solidFill>
                <a:latin typeface="Arial"/>
                <a:cs typeface="Arial"/>
              </a:rPr>
              <a:t> </a:t>
            </a:r>
            <a:r>
              <a:rPr lang="en-US" altLang="zh-CN" sz="1600" dirty="0">
                <a:solidFill>
                  <a:srgbClr val="000090"/>
                </a:solidFill>
                <a:latin typeface="Arial"/>
                <a:cs typeface="Arial"/>
              </a:rPr>
              <a:t>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 </a:t>
            </a:r>
            <a:r>
              <a:rPr lang="en-US" altLang="zh-CN" sz="1600" dirty="0">
                <a:solidFill>
                  <a:srgbClr val="000090"/>
                </a:solidFill>
                <a:latin typeface="Arial"/>
                <a:cs typeface="Arial"/>
              </a:rPr>
              <a:t>JHEP 07,</a:t>
            </a:r>
            <a:r>
              <a:rPr lang="zh-CN" altLang="en-US" sz="1600" dirty="0">
                <a:solidFill>
                  <a:srgbClr val="000090"/>
                </a:solidFill>
                <a:latin typeface="Arial"/>
                <a:cs typeface="Arial"/>
              </a:rPr>
              <a:t> </a:t>
            </a:r>
            <a:r>
              <a:rPr lang="en-US" altLang="zh-CN" sz="1600" dirty="0">
                <a:solidFill>
                  <a:srgbClr val="000090"/>
                </a:solidFill>
                <a:latin typeface="Arial"/>
                <a:cs typeface="Arial"/>
              </a:rPr>
              <a:t>014(2014):</a:t>
            </a:r>
          </a:p>
          <a:p>
            <a:pPr marL="342900" indent="-342900"/>
            <a:r>
              <a:rPr lang="zh-CN" altLang="en-US" sz="1800" dirty="0">
                <a:solidFill>
                  <a:srgbClr val="000090"/>
                </a:solidFill>
                <a:latin typeface="Arial"/>
                <a:cs typeface="Arial"/>
              </a:rPr>
              <a:t>   </a:t>
            </a:r>
            <a:r>
              <a:rPr lang="en-US" altLang="zh-CN" sz="1800" dirty="0">
                <a:solidFill>
                  <a:srgbClr val="000090"/>
                </a:solidFill>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25000" dirty="0">
                <a:latin typeface="Arial"/>
                <a:cs typeface="Arial"/>
              </a:rPr>
              <a:t>E</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(405,</a:t>
            </a:r>
            <a:r>
              <a:rPr lang="zh-CN" altLang="en-US" sz="1800" dirty="0">
                <a:latin typeface="Arial"/>
                <a:cs typeface="Arial"/>
              </a:rPr>
              <a:t> </a:t>
            </a:r>
            <a:r>
              <a:rPr lang="en-US" altLang="zh-CN" sz="1800" dirty="0">
                <a:latin typeface="Arial"/>
                <a:cs typeface="Arial"/>
              </a:rPr>
              <a:t>127)</a:t>
            </a:r>
            <a:r>
              <a:rPr lang="zh-CN" altLang="en-US" sz="1800" dirty="0">
                <a:latin typeface="Arial"/>
                <a:cs typeface="Arial"/>
              </a:rPr>
              <a:t> </a:t>
            </a:r>
            <a:r>
              <a:rPr lang="en-US" altLang="zh-CN" sz="1800" dirty="0">
                <a:latin typeface="Arial"/>
                <a:cs typeface="Arial"/>
              </a:rPr>
              <a:t>MeV</a:t>
            </a:r>
          </a:p>
          <a:p>
            <a:pPr marL="342900" indent="-342900"/>
            <a:endParaRPr kumimoji="1" lang="en-US" altLang="zh-CN" sz="800" dirty="0">
              <a:latin typeface="Arial"/>
              <a:cs typeface="Arial"/>
            </a:endParaRPr>
          </a:p>
          <a:p>
            <a:r>
              <a:rPr lang="en-US" altLang="zh-CN" sz="1600" dirty="0">
                <a:solidFill>
                  <a:srgbClr val="000090"/>
                </a:solidFill>
                <a:latin typeface="Arial"/>
                <a:cs typeface="Arial"/>
              </a:rPr>
              <a:t>3):</a:t>
            </a:r>
            <a:r>
              <a:rPr lang="zh-CN" altLang="en-US" sz="1600" dirty="0">
                <a:solidFill>
                  <a:srgbClr val="000090"/>
                </a:solidFill>
                <a:latin typeface="Arial"/>
                <a:cs typeface="Arial"/>
              </a:rPr>
              <a:t> </a:t>
            </a:r>
            <a:r>
              <a:rPr lang="en-US" altLang="zh-CN" sz="1600" dirty="0">
                <a:solidFill>
                  <a:srgbClr val="000090"/>
                </a:solidFill>
                <a:latin typeface="Arial"/>
                <a:cs typeface="Arial"/>
              </a:rPr>
              <a:t>C.</a:t>
            </a:r>
            <a:r>
              <a:rPr lang="zh-CN" altLang="en-US" sz="1600" dirty="0">
                <a:solidFill>
                  <a:srgbClr val="000090"/>
                </a:solidFill>
                <a:latin typeface="Arial"/>
                <a:cs typeface="Arial"/>
              </a:rPr>
              <a:t> </a:t>
            </a:r>
            <a:r>
              <a:rPr lang="en-US" altLang="zh-CN" sz="1600" dirty="0">
                <a:solidFill>
                  <a:srgbClr val="000090"/>
                </a:solidFill>
                <a:latin typeface="Arial"/>
                <a:cs typeface="Arial"/>
              </a:rPr>
              <a:t>S.</a:t>
            </a:r>
            <a:r>
              <a:rPr lang="zh-CN" altLang="en-US" sz="1600" dirty="0">
                <a:solidFill>
                  <a:srgbClr val="000090"/>
                </a:solidFill>
                <a:latin typeface="Arial"/>
                <a:cs typeface="Arial"/>
              </a:rPr>
              <a:t> </a:t>
            </a:r>
            <a:r>
              <a:rPr lang="en-US" altLang="zh-CN" sz="1600" dirty="0">
                <a:solidFill>
                  <a:srgbClr val="000090"/>
                </a:solidFill>
                <a:latin typeface="Arial"/>
                <a:cs typeface="Arial"/>
              </a:rPr>
              <a:t>Fischer</a:t>
            </a:r>
            <a:r>
              <a:rPr lang="zh-CN" altLang="en-US" sz="1600" dirty="0">
                <a:solidFill>
                  <a:srgbClr val="000090"/>
                </a:solidFill>
                <a:latin typeface="Arial"/>
                <a:cs typeface="Arial"/>
              </a:rPr>
              <a:t> </a:t>
            </a:r>
            <a:r>
              <a:rPr lang="en-US" altLang="zh-CN" sz="1600" dirty="0">
                <a:solidFill>
                  <a:srgbClr val="000090"/>
                </a:solidFill>
                <a:latin typeface="Arial"/>
                <a:cs typeface="Arial"/>
              </a:rPr>
              <a:t>et</a:t>
            </a:r>
            <a:r>
              <a:rPr lang="zh-CN" altLang="en-US" sz="1600" dirty="0">
                <a:solidFill>
                  <a:srgbClr val="000090"/>
                </a:solidFill>
                <a:latin typeface="Arial"/>
                <a:cs typeface="Arial"/>
              </a:rPr>
              <a:t> </a:t>
            </a:r>
            <a:r>
              <a:rPr lang="en-US" altLang="zh-CN" sz="1600" dirty="0">
                <a:solidFill>
                  <a:srgbClr val="000090"/>
                </a:solidFill>
                <a:latin typeface="Arial"/>
                <a:cs typeface="Arial"/>
              </a:rPr>
              <a:t>al.</a:t>
            </a:r>
            <a:r>
              <a:rPr lang="zh-CN" altLang="en-US" sz="1600" dirty="0">
                <a:solidFill>
                  <a:srgbClr val="000090"/>
                </a:solidFill>
                <a:latin typeface="Arial"/>
                <a:cs typeface="Arial"/>
              </a:rPr>
              <a:t>,</a:t>
            </a:r>
            <a:r>
              <a:rPr lang="en-US" altLang="zh-CN" sz="1600" dirty="0">
                <a:solidFill>
                  <a:srgbClr val="000090"/>
                </a:solidFill>
                <a:latin typeface="Arial"/>
                <a:cs typeface="Arial"/>
              </a:rPr>
              <a:t> PRD90,</a:t>
            </a:r>
            <a:r>
              <a:rPr lang="zh-CN" altLang="en-US" sz="1600" dirty="0">
                <a:solidFill>
                  <a:srgbClr val="000090"/>
                </a:solidFill>
                <a:latin typeface="Arial"/>
                <a:cs typeface="Arial"/>
              </a:rPr>
              <a:t> </a:t>
            </a:r>
            <a:r>
              <a:rPr lang="en-US" altLang="zh-CN" sz="1600" dirty="0">
                <a:solidFill>
                  <a:srgbClr val="000090"/>
                </a:solidFill>
                <a:latin typeface="Arial"/>
                <a:cs typeface="Arial"/>
              </a:rPr>
              <a:t>034022(2014):</a:t>
            </a:r>
            <a:endParaRPr lang="zh-CN" altLang="en-US" sz="1600" dirty="0">
              <a:solidFill>
                <a:srgbClr val="000090"/>
              </a:solidFill>
              <a:latin typeface="Arial"/>
              <a:cs typeface="Arial"/>
            </a:endParaRPr>
          </a:p>
          <a:p>
            <a:pPr marL="342900" indent="-342900"/>
            <a:r>
              <a:rPr lang="zh-CN" altLang="en-US" sz="1800" dirty="0">
                <a:latin typeface="Arial"/>
                <a:cs typeface="Arial"/>
              </a:rPr>
              <a:t>    </a:t>
            </a:r>
            <a:r>
              <a:rPr lang="en-US" altLang="zh-CN" sz="1800" dirty="0">
                <a:latin typeface="Arial"/>
                <a:cs typeface="Arial"/>
              </a:rPr>
              <a:t>(</a:t>
            </a:r>
            <a:r>
              <a:rPr lang="en-US" altLang="zh-CN" sz="1800" dirty="0" err="1">
                <a:latin typeface="Arial"/>
                <a:cs typeface="Arial"/>
              </a:rPr>
              <a:t>μ</a:t>
            </a:r>
            <a:r>
              <a:rPr lang="en-US" altLang="zh-CN" sz="1800" baseline="30000" dirty="0" err="1">
                <a:latin typeface="Arial"/>
                <a:cs typeface="Arial"/>
              </a:rPr>
              <a:t>E</a:t>
            </a:r>
            <a:r>
              <a:rPr lang="en-US" altLang="zh-CN" sz="1800" baseline="-25000" dirty="0" err="1">
                <a:latin typeface="Arial"/>
                <a:cs typeface="Arial"/>
              </a:rPr>
              <a:t>B</a:t>
            </a:r>
            <a:r>
              <a:rPr lang="en-US" altLang="zh-CN" sz="1800" dirty="0">
                <a:latin typeface="Arial"/>
                <a:cs typeface="Arial"/>
              </a:rPr>
              <a:t>,</a:t>
            </a:r>
            <a:r>
              <a:rPr lang="zh-CN" altLang="en-US" sz="1800" dirty="0">
                <a:latin typeface="Arial"/>
                <a:cs typeface="Arial"/>
              </a:rPr>
              <a:t> </a:t>
            </a:r>
            <a:r>
              <a:rPr lang="en-US" altLang="zh-CN" sz="1800" dirty="0">
                <a:latin typeface="Arial"/>
                <a:cs typeface="Arial"/>
              </a:rPr>
              <a:t>T</a:t>
            </a:r>
            <a:r>
              <a:rPr lang="en-US" altLang="zh-CN" sz="1800" baseline="30000" dirty="0">
                <a:latin typeface="Arial"/>
                <a:cs typeface="Arial"/>
              </a:rPr>
              <a:t>E </a:t>
            </a:r>
            <a:r>
              <a:rPr lang="en-US" altLang="zh-CN" sz="1800" dirty="0">
                <a:latin typeface="Arial"/>
                <a:cs typeface="Arial"/>
              </a:rPr>
              <a:t>) =</a:t>
            </a:r>
            <a:r>
              <a:rPr lang="zh-CN" altLang="en-US" sz="1800" dirty="0">
                <a:latin typeface="Arial"/>
                <a:cs typeface="Arial"/>
              </a:rPr>
              <a:t> </a:t>
            </a:r>
            <a:r>
              <a:rPr lang="en-US" altLang="zh-CN" sz="1800" dirty="0">
                <a:latin typeface="Arial"/>
                <a:cs typeface="Arial"/>
              </a:rPr>
              <a:t>(504,</a:t>
            </a:r>
            <a:r>
              <a:rPr lang="zh-CN" altLang="en-US" sz="1800" dirty="0">
                <a:latin typeface="Arial"/>
                <a:cs typeface="Arial"/>
              </a:rPr>
              <a:t> </a:t>
            </a:r>
            <a:r>
              <a:rPr lang="en-US" altLang="zh-CN" sz="1800" dirty="0">
                <a:latin typeface="Arial"/>
                <a:cs typeface="Arial"/>
              </a:rPr>
              <a:t>115)</a:t>
            </a:r>
            <a:r>
              <a:rPr lang="zh-CN" altLang="en-US" sz="1800" dirty="0">
                <a:latin typeface="Arial"/>
                <a:cs typeface="Arial"/>
              </a:rPr>
              <a:t> </a:t>
            </a:r>
            <a:r>
              <a:rPr lang="en-US" altLang="zh-CN" sz="1800" dirty="0">
                <a:latin typeface="Arial"/>
                <a:cs typeface="Arial"/>
              </a:rPr>
              <a:t>MeV</a:t>
            </a:r>
            <a:endParaRPr kumimoji="1" lang="en-US" altLang="zh-CN" sz="1800" dirty="0">
              <a:latin typeface="Arial"/>
              <a:cs typeface="Arial"/>
            </a:endParaRPr>
          </a:p>
        </p:txBody>
      </p:sp>
      <p:sp>
        <p:nvSpPr>
          <p:cNvPr id="9" name="文本框 8"/>
          <p:cNvSpPr txBox="1"/>
          <p:nvPr/>
        </p:nvSpPr>
        <p:spPr>
          <a:xfrm>
            <a:off x="1154167" y="2670145"/>
            <a:ext cx="1651414" cy="400110"/>
          </a:xfrm>
          <a:prstGeom prst="rect">
            <a:avLst/>
          </a:prstGeom>
          <a:noFill/>
        </p:spPr>
        <p:txBody>
          <a:bodyPr wrap="none" rtlCol="0">
            <a:spAutoFit/>
          </a:bodyPr>
          <a:lstStyle/>
          <a:p>
            <a:r>
              <a:rPr kumimoji="1" lang="en-US" altLang="zh-CN" sz="2000" b="1" dirty="0">
                <a:latin typeface="Arial"/>
                <a:ea typeface="+mj-ea"/>
                <a:cs typeface="Arial"/>
              </a:rPr>
              <a:t>Lattice</a:t>
            </a:r>
            <a:r>
              <a:rPr kumimoji="1" lang="zh-CN" altLang="en-US" sz="2000" b="1" dirty="0">
                <a:latin typeface="Arial"/>
                <a:ea typeface="+mj-ea"/>
                <a:cs typeface="Arial"/>
              </a:rPr>
              <a:t> </a:t>
            </a:r>
            <a:r>
              <a:rPr kumimoji="1" lang="en-US" altLang="zh-CN" sz="2000" b="1" dirty="0">
                <a:latin typeface="Arial"/>
                <a:ea typeface="+mj-ea"/>
                <a:cs typeface="Arial"/>
              </a:rPr>
              <a:t>QCD</a:t>
            </a:r>
            <a:endParaRPr kumimoji="1" lang="zh-CN" altLang="en-US" sz="2000" b="1" dirty="0">
              <a:latin typeface="Arial"/>
              <a:ea typeface="+mj-ea"/>
              <a:cs typeface="Arial"/>
            </a:endParaRPr>
          </a:p>
        </p:txBody>
      </p:sp>
      <p:sp>
        <p:nvSpPr>
          <p:cNvPr id="16" name="文本框 15"/>
          <p:cNvSpPr txBox="1"/>
          <p:nvPr/>
        </p:nvSpPr>
        <p:spPr>
          <a:xfrm>
            <a:off x="5486400" y="2584390"/>
            <a:ext cx="713657" cy="400110"/>
          </a:xfrm>
          <a:prstGeom prst="rect">
            <a:avLst/>
          </a:prstGeom>
          <a:noFill/>
        </p:spPr>
        <p:txBody>
          <a:bodyPr wrap="none" rtlCol="0">
            <a:spAutoFit/>
          </a:bodyPr>
          <a:lstStyle/>
          <a:p>
            <a:r>
              <a:rPr kumimoji="1" lang="en-US" altLang="zh-CN" sz="2000" b="1" dirty="0">
                <a:latin typeface="Arial"/>
                <a:ea typeface="+mj-ea"/>
                <a:cs typeface="Arial"/>
              </a:rPr>
              <a:t>DSE</a:t>
            </a:r>
            <a:endParaRPr kumimoji="1" lang="zh-CN" altLang="en-US" sz="2000" b="1" dirty="0">
              <a:latin typeface="Arial"/>
              <a:ea typeface="+mj-ea"/>
              <a:cs typeface="Arial"/>
            </a:endParaRPr>
          </a:p>
        </p:txBody>
      </p:sp>
      <p:sp>
        <p:nvSpPr>
          <p:cNvPr id="10" name="文本框 9"/>
          <p:cNvSpPr txBox="1"/>
          <p:nvPr/>
        </p:nvSpPr>
        <p:spPr>
          <a:xfrm>
            <a:off x="1258355" y="6036078"/>
            <a:ext cx="6556476" cy="400110"/>
          </a:xfrm>
          <a:prstGeom prst="rect">
            <a:avLst/>
          </a:prstGeom>
          <a:noFill/>
        </p:spPr>
        <p:txBody>
          <a:bodyPr wrap="none" rtlCol="0">
            <a:spAutoFit/>
          </a:bodyPr>
          <a:lstStyle/>
          <a:p>
            <a:r>
              <a:rPr lang="en-US" altLang="zh-CN" sz="2000" dirty="0">
                <a:latin typeface="Arial"/>
                <a:cs typeface="Arial"/>
              </a:rPr>
              <a:t>μ</a:t>
            </a:r>
            <a:r>
              <a:rPr lang="en-US" altLang="zh-CN" sz="2000" baseline="30000" dirty="0">
                <a:latin typeface="Arial"/>
                <a:cs typeface="Arial"/>
              </a:rPr>
              <a:t>E</a:t>
            </a:r>
            <a:r>
              <a:rPr lang="en-US" altLang="zh-CN" sz="2000" baseline="-25000" dirty="0">
                <a:latin typeface="Arial"/>
                <a:cs typeface="Arial"/>
              </a:rPr>
              <a:t>B</a:t>
            </a:r>
            <a:r>
              <a:rPr lang="zh-CN" altLang="en-US" sz="2000" baseline="-25000" dirty="0">
                <a:latin typeface="Arial"/>
                <a:cs typeface="Arial"/>
              </a:rPr>
              <a:t> </a:t>
            </a:r>
            <a:r>
              <a:rPr lang="zh-CN" altLang="zh-CN" sz="2000" dirty="0">
                <a:latin typeface="Arial"/>
                <a:cs typeface="Arial"/>
              </a:rPr>
              <a:t>=</a:t>
            </a:r>
            <a:r>
              <a:rPr lang="en-US" altLang="zh-CN" sz="2000" dirty="0">
                <a:latin typeface="Arial"/>
                <a:cs typeface="Arial"/>
              </a:rPr>
              <a:t> </a:t>
            </a:r>
            <a:r>
              <a:rPr kumimoji="1" lang="en-US" altLang="zh-CN" sz="2000" dirty="0">
                <a:latin typeface="Arial"/>
                <a:cs typeface="Arial"/>
              </a:rPr>
              <a:t>300</a:t>
            </a:r>
            <a:r>
              <a:rPr kumimoji="1" lang="zh-CN" altLang="en-US" sz="2000" dirty="0">
                <a:latin typeface="Arial"/>
                <a:cs typeface="Arial"/>
              </a:rPr>
              <a:t> </a:t>
            </a:r>
            <a:r>
              <a:rPr kumimoji="1" lang="en-US" altLang="zh-CN" sz="2000" dirty="0">
                <a:latin typeface="Arial"/>
                <a:cs typeface="Arial"/>
              </a:rPr>
              <a:t>~ 504</a:t>
            </a:r>
            <a:r>
              <a:rPr kumimoji="1" lang="zh-CN" altLang="en-US" sz="2000" dirty="0">
                <a:latin typeface="Arial"/>
                <a:cs typeface="Arial"/>
              </a:rPr>
              <a:t> </a:t>
            </a:r>
            <a:r>
              <a:rPr kumimoji="1" lang="en-US" altLang="zh-CN" sz="2000" dirty="0">
                <a:latin typeface="Arial"/>
                <a:cs typeface="Arial"/>
              </a:rPr>
              <a:t>MeV,</a:t>
            </a:r>
            <a:r>
              <a:rPr kumimoji="1" lang="zh-CN" altLang="en-US" sz="2000" dirty="0">
                <a:latin typeface="Arial"/>
                <a:cs typeface="Arial"/>
              </a:rPr>
              <a:t> </a:t>
            </a:r>
            <a:r>
              <a:rPr kumimoji="1" lang="en-US" altLang="zh-CN" sz="2000" dirty="0">
                <a:latin typeface="Arial"/>
                <a:cs typeface="Arial"/>
              </a:rPr>
              <a:t>T</a:t>
            </a:r>
            <a:r>
              <a:rPr kumimoji="1" lang="en-US" altLang="zh-CN" sz="2000" baseline="-25000" dirty="0">
                <a:latin typeface="Arial"/>
                <a:cs typeface="Arial"/>
              </a:rPr>
              <a:t>E</a:t>
            </a:r>
            <a:r>
              <a:rPr kumimoji="1" lang="zh-CN" altLang="en-US" sz="2000" baseline="-25000" dirty="0">
                <a:latin typeface="Arial"/>
                <a:cs typeface="Arial"/>
              </a:rPr>
              <a:t> </a:t>
            </a:r>
            <a:r>
              <a:rPr kumimoji="1" lang="en-US" altLang="zh-CN" sz="2000" dirty="0">
                <a:latin typeface="Arial"/>
                <a:cs typeface="Arial"/>
              </a:rPr>
              <a:t>=</a:t>
            </a:r>
            <a:r>
              <a:rPr kumimoji="1" lang="zh-CN" altLang="en-US" sz="2000" dirty="0">
                <a:latin typeface="Arial"/>
                <a:cs typeface="Arial"/>
              </a:rPr>
              <a:t> </a:t>
            </a:r>
            <a:r>
              <a:rPr kumimoji="1" lang="en-US" altLang="zh-CN" sz="2000" dirty="0">
                <a:latin typeface="Arial"/>
                <a:cs typeface="Arial"/>
              </a:rPr>
              <a:t>115~162,</a:t>
            </a:r>
            <a:r>
              <a:rPr kumimoji="1" lang="zh-CN" altLang="en-US" sz="2000" dirty="0">
                <a:latin typeface="Arial"/>
                <a:cs typeface="Arial"/>
              </a:rPr>
              <a:t> </a:t>
            </a:r>
            <a:r>
              <a:rPr kumimoji="1" lang="en-US" altLang="zh-CN" sz="2000" dirty="0">
                <a:latin typeface="Arial"/>
                <a:cs typeface="Arial"/>
              </a:rPr>
              <a:t> </a:t>
            </a:r>
            <a:r>
              <a:rPr lang="en-US" altLang="zh-CN" sz="2000" b="1" dirty="0">
                <a:solidFill>
                  <a:srgbClr val="800000"/>
                </a:solidFill>
                <a:latin typeface="Arial"/>
                <a:cs typeface="Arial"/>
              </a:rPr>
              <a:t>μ</a:t>
            </a:r>
            <a:r>
              <a:rPr lang="en-US" altLang="zh-CN" sz="2000" b="1" baseline="30000" dirty="0">
                <a:solidFill>
                  <a:srgbClr val="800000"/>
                </a:solidFill>
                <a:latin typeface="Arial"/>
                <a:cs typeface="Arial"/>
              </a:rPr>
              <a:t>E</a:t>
            </a:r>
            <a:r>
              <a:rPr lang="en-US" altLang="zh-CN" sz="2000" b="1" baseline="-25000" dirty="0">
                <a:solidFill>
                  <a:srgbClr val="800000"/>
                </a:solidFill>
                <a:latin typeface="Arial"/>
                <a:cs typeface="Arial"/>
              </a:rPr>
              <a:t>B</a:t>
            </a:r>
            <a:r>
              <a:rPr lang="en-US" altLang="zh-CN" sz="2000" b="1" dirty="0">
                <a:solidFill>
                  <a:srgbClr val="800000"/>
                </a:solidFill>
                <a:latin typeface="Arial"/>
                <a:cs typeface="Arial"/>
              </a:rPr>
              <a:t>/</a:t>
            </a:r>
            <a:r>
              <a:rPr kumimoji="1" lang="en-US" altLang="zh-CN" sz="2000" b="1" dirty="0">
                <a:solidFill>
                  <a:srgbClr val="800000"/>
                </a:solidFill>
                <a:latin typeface="Arial"/>
                <a:cs typeface="Arial"/>
              </a:rPr>
              <a:t> T</a:t>
            </a:r>
            <a:r>
              <a:rPr kumimoji="1" lang="en-US" altLang="zh-CN" sz="2000" b="1" baseline="-25000" dirty="0">
                <a:solidFill>
                  <a:srgbClr val="800000"/>
                </a:solidFill>
                <a:latin typeface="Arial"/>
                <a:cs typeface="Arial"/>
              </a:rPr>
              <a:t>E</a:t>
            </a:r>
            <a:r>
              <a:rPr kumimoji="1" lang="zh-CN" altLang="en-US" sz="2000" b="1" dirty="0">
                <a:solidFill>
                  <a:srgbClr val="800000"/>
                </a:solidFill>
                <a:latin typeface="Arial"/>
                <a:cs typeface="Arial"/>
              </a:rPr>
              <a:t> </a:t>
            </a:r>
            <a:r>
              <a:rPr kumimoji="1" lang="en-US" altLang="zh-CN" sz="2000" b="1" dirty="0">
                <a:solidFill>
                  <a:srgbClr val="800000"/>
                </a:solidFill>
                <a:latin typeface="Arial"/>
                <a:cs typeface="Arial"/>
              </a:rPr>
              <a:t>=1.8~4.38</a:t>
            </a:r>
            <a:endParaRPr kumimoji="1" lang="zh-CN" altLang="en-US" sz="2000" b="1" dirty="0">
              <a:solidFill>
                <a:srgbClr val="800000"/>
              </a:solidFill>
              <a:latin typeface="Arial"/>
              <a:cs typeface="Arial"/>
            </a:endParaRPr>
          </a:p>
        </p:txBody>
      </p:sp>
      <p:sp>
        <p:nvSpPr>
          <p:cNvPr id="12" name="Rounded Rectangle 11"/>
          <p:cNvSpPr/>
          <p:nvPr/>
        </p:nvSpPr>
        <p:spPr>
          <a:xfrm>
            <a:off x="584200" y="708566"/>
            <a:ext cx="8051800" cy="2684267"/>
          </a:xfrm>
          <a:prstGeom prst="roundRect">
            <a:avLst>
              <a:gd name="adj" fmla="val 6220"/>
            </a:avLst>
          </a:prstGeom>
          <a:noFill/>
          <a:ln w="38100" cap="flat" cmpd="dbl" algn="ctr">
            <a:solidFill>
              <a:srgbClr val="CCFFCC"/>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ne 26"/>
          <p:cNvSpPr>
            <a:spLocks noChangeShapeType="1"/>
          </p:cNvSpPr>
          <p:nvPr/>
        </p:nvSpPr>
        <p:spPr bwMode="auto">
          <a:xfrm flipV="1">
            <a:off x="395288" y="6731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12516458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6"/>
          <p:cNvSpPr txBox="1">
            <a:spLocks noChangeArrowheads="1"/>
          </p:cNvSpPr>
          <p:nvPr/>
        </p:nvSpPr>
        <p:spPr bwMode="auto">
          <a:xfrm>
            <a:off x="1841566" y="-76200"/>
            <a:ext cx="6163541" cy="646331"/>
          </a:xfrm>
          <a:prstGeom prst="rect">
            <a:avLst/>
          </a:prstGeom>
          <a:noFill/>
          <a:ln w="9525">
            <a:noFill/>
            <a:miter lim="800000"/>
            <a:headEnd/>
            <a:tailEnd/>
          </a:ln>
        </p:spPr>
        <p:txBody>
          <a:bodyPr wrap="none">
            <a:prstTxWarp prst="textNoShape">
              <a:avLst/>
            </a:prstTxWarp>
            <a:spAutoFit/>
          </a:bodyPr>
          <a:lstStyle/>
          <a:p>
            <a:r>
              <a:rPr lang="en-US" sz="3600" dirty="0">
                <a:latin typeface="Arial"/>
                <a:ea typeface="Times New Roman" pitchFamily="-107" charset="0"/>
                <a:cs typeface="Arial"/>
              </a:rPr>
              <a:t>Susceptibilities and Moments</a:t>
            </a:r>
          </a:p>
        </p:txBody>
      </p:sp>
      <p:sp>
        <p:nvSpPr>
          <p:cNvPr id="12" name="TextBox 11"/>
          <p:cNvSpPr txBox="1"/>
          <p:nvPr/>
        </p:nvSpPr>
        <p:spPr>
          <a:xfrm>
            <a:off x="431580" y="5474838"/>
            <a:ext cx="8207596" cy="830997"/>
          </a:xfrm>
          <a:prstGeom prst="rect">
            <a:avLst/>
          </a:prstGeom>
          <a:noFill/>
        </p:spPr>
        <p:txBody>
          <a:bodyPr wrap="none" rtlCol="0">
            <a:spAutoFit/>
          </a:bodyPr>
          <a:lstStyle/>
          <a:p>
            <a:r>
              <a:rPr lang="en-US" sz="2400" b="1" dirty="0">
                <a:latin typeface="Arial"/>
                <a:cs typeface="Arial"/>
              </a:rPr>
              <a:t>Thermodynamic function </a:t>
            </a:r>
            <a:r>
              <a:rPr lang="en-US" sz="2400" b="1" dirty="0" err="1">
                <a:latin typeface="Arial"/>
                <a:cs typeface="Arial"/>
                <a:sym typeface="Wingdings"/>
              </a:rPr>
              <a:t></a:t>
            </a:r>
            <a:r>
              <a:rPr lang="en-US" sz="2400" b="1" dirty="0">
                <a:latin typeface="Arial"/>
                <a:cs typeface="Arial"/>
                <a:sym typeface="Wingdings"/>
              </a:rPr>
              <a:t> Susceptibility </a:t>
            </a:r>
            <a:r>
              <a:rPr lang="en-US" sz="2400" b="1" dirty="0" err="1">
                <a:latin typeface="Arial"/>
                <a:cs typeface="Arial"/>
                <a:sym typeface="Wingdings"/>
              </a:rPr>
              <a:t></a:t>
            </a:r>
            <a:r>
              <a:rPr lang="en-US" sz="2400" b="1" dirty="0">
                <a:latin typeface="Arial"/>
                <a:cs typeface="Arial"/>
                <a:sym typeface="Wingdings"/>
              </a:rPr>
              <a:t> Moments</a:t>
            </a:r>
          </a:p>
          <a:p>
            <a:r>
              <a:rPr lang="en-US" sz="2400" b="1" dirty="0">
                <a:solidFill>
                  <a:srgbClr val="800000"/>
                </a:solidFill>
                <a:latin typeface="Arial"/>
                <a:cs typeface="Arial"/>
                <a:sym typeface="Wingdings"/>
              </a:rPr>
              <a:t>Model calculations, </a:t>
            </a:r>
            <a:r>
              <a:rPr lang="en-US" sz="2400" b="1" i="1" dirty="0">
                <a:solidFill>
                  <a:srgbClr val="800000"/>
                </a:solidFill>
                <a:latin typeface="Arial"/>
                <a:cs typeface="Arial"/>
                <a:sym typeface="Wingdings"/>
              </a:rPr>
              <a:t>e.g.</a:t>
            </a:r>
            <a:r>
              <a:rPr lang="en-US" sz="2400" b="1" dirty="0">
                <a:solidFill>
                  <a:srgbClr val="800000"/>
                </a:solidFill>
                <a:latin typeface="Arial"/>
                <a:cs typeface="Arial"/>
                <a:sym typeface="Wingdings"/>
              </a:rPr>
              <a:t> LGT, HRG </a:t>
            </a:r>
            <a:r>
              <a:rPr lang="en-US" sz="2400" b="1" dirty="0" err="1">
                <a:solidFill>
                  <a:srgbClr val="800000"/>
                </a:solidFill>
                <a:latin typeface="Arial"/>
                <a:cs typeface="Arial"/>
                <a:sym typeface="Wingdings"/>
              </a:rPr>
              <a:t></a:t>
            </a:r>
            <a:r>
              <a:rPr lang="en-US" sz="2400" b="1" dirty="0">
                <a:solidFill>
                  <a:srgbClr val="800000"/>
                </a:solidFill>
                <a:latin typeface="Arial"/>
                <a:cs typeface="Arial"/>
                <a:sym typeface="Wingdings"/>
              </a:rPr>
              <a:t> Measurements</a:t>
            </a:r>
            <a:r>
              <a:rPr lang="en-US" sz="2400" b="1" dirty="0">
                <a:solidFill>
                  <a:srgbClr val="800000"/>
                </a:solidFill>
                <a:latin typeface="Arial"/>
                <a:cs typeface="Arial"/>
              </a:rPr>
              <a:t> </a:t>
            </a:r>
          </a:p>
        </p:txBody>
      </p:sp>
      <p:grpSp>
        <p:nvGrpSpPr>
          <p:cNvPr id="3" name="组合 2">
            <a:extLst>
              <a:ext uri="{FF2B5EF4-FFF2-40B4-BE49-F238E27FC236}">
                <a16:creationId xmlns:a16="http://schemas.microsoft.com/office/drawing/2014/main" id="{D6AE04D7-83C2-0A45-9138-C649A281A182}"/>
              </a:ext>
            </a:extLst>
          </p:cNvPr>
          <p:cNvGrpSpPr/>
          <p:nvPr/>
        </p:nvGrpSpPr>
        <p:grpSpPr>
          <a:xfrm>
            <a:off x="685800" y="770701"/>
            <a:ext cx="7772400" cy="4704137"/>
            <a:chOff x="609600" y="570131"/>
            <a:chExt cx="7772400" cy="4704137"/>
          </a:xfrm>
        </p:grpSpPr>
        <p:sp>
          <p:nvSpPr>
            <p:cNvPr id="20" name="Rounded Rectangle 6">
              <a:extLst>
                <a:ext uri="{FF2B5EF4-FFF2-40B4-BE49-F238E27FC236}">
                  <a16:creationId xmlns:a16="http://schemas.microsoft.com/office/drawing/2014/main" id="{F69B8B80-D558-3D42-858E-469A5DC9BA32}"/>
                </a:ext>
              </a:extLst>
            </p:cNvPr>
            <p:cNvSpPr/>
            <p:nvPr/>
          </p:nvSpPr>
          <p:spPr>
            <a:xfrm>
              <a:off x="609600" y="570131"/>
              <a:ext cx="7772400" cy="4704137"/>
            </a:xfrm>
            <a:prstGeom prst="roundRect">
              <a:avLst>
                <a:gd name="adj" fmla="val 7289"/>
              </a:avLst>
            </a:prstGeom>
            <a:noFill/>
            <a:ln w="57150" cap="flat" cmpd="thickThin"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US"/>
            </a:p>
          </p:txBody>
        </p:sp>
        <p:graphicFrame>
          <p:nvGraphicFramePr>
            <p:cNvPr id="21" name="Object 3">
              <a:extLst>
                <a:ext uri="{FF2B5EF4-FFF2-40B4-BE49-F238E27FC236}">
                  <a16:creationId xmlns:a16="http://schemas.microsoft.com/office/drawing/2014/main" id="{5CBA1997-364A-4543-BE24-5371C88E0D1A}"/>
                </a:ext>
              </a:extLst>
            </p:cNvPr>
            <p:cNvGraphicFramePr>
              <a:graphicFrameLocks noChangeAspect="1"/>
            </p:cNvGraphicFramePr>
            <p:nvPr>
              <p:extLst>
                <p:ext uri="{D42A27DB-BD31-4B8C-83A1-F6EECF244321}">
                  <p14:modId xmlns:p14="http://schemas.microsoft.com/office/powerpoint/2010/main" val="3848564932"/>
                </p:ext>
              </p:extLst>
            </p:nvPr>
          </p:nvGraphicFramePr>
          <p:xfrm>
            <a:off x="1762605" y="931353"/>
            <a:ext cx="5077718" cy="652379"/>
          </p:xfrm>
          <a:graphic>
            <a:graphicData uri="http://schemas.openxmlformats.org/presentationml/2006/ole">
              <mc:AlternateContent xmlns:mc="http://schemas.openxmlformats.org/markup-compatibility/2006">
                <mc:Choice xmlns:v="urn:schemas-microsoft-com:vml" Requires="v">
                  <p:oleObj spid="_x0000_s214158" name="Equation" r:id="rId4" imgW="1905000" imgH="419100" progId="Equation.DSMT4">
                    <p:embed/>
                  </p:oleObj>
                </mc:Choice>
                <mc:Fallback>
                  <p:oleObj name="Equation" r:id="rId4" imgW="1905000" imgH="419100" progId="Equation.DSMT4">
                    <p:embed/>
                    <p:pic>
                      <p:nvPicPr>
                        <p:cNvPr id="12" name="Object 3"/>
                        <p:cNvPicPr>
                          <a:picLocks noChangeAspect="1" noChangeArrowheads="1"/>
                        </p:cNvPicPr>
                        <p:nvPr/>
                      </p:nvPicPr>
                      <p:blipFill>
                        <a:blip r:embed="rId5"/>
                        <a:srcRect/>
                        <a:stretch>
                          <a:fillRect/>
                        </a:stretch>
                      </p:blipFill>
                      <p:spPr bwMode="auto">
                        <a:xfrm>
                          <a:off x="1762605" y="931353"/>
                          <a:ext cx="5077718" cy="652379"/>
                        </a:xfrm>
                        <a:prstGeom prst="rect">
                          <a:avLst/>
                        </a:prstGeom>
                        <a:noFill/>
                      </p:spPr>
                    </p:pic>
                  </p:oleObj>
                </mc:Fallback>
              </mc:AlternateContent>
            </a:graphicData>
          </a:graphic>
        </p:graphicFrame>
        <p:sp>
          <p:nvSpPr>
            <p:cNvPr id="22" name="TextBox 14">
              <a:extLst>
                <a:ext uri="{FF2B5EF4-FFF2-40B4-BE49-F238E27FC236}">
                  <a16:creationId xmlns:a16="http://schemas.microsoft.com/office/drawing/2014/main" id="{8A02C83F-C368-1E4A-B6DC-E0E112F4CD2A}"/>
                </a:ext>
              </a:extLst>
            </p:cNvPr>
            <p:cNvSpPr txBox="1">
              <a:spLocks noChangeArrowheads="1"/>
            </p:cNvSpPr>
            <p:nvPr/>
          </p:nvSpPr>
          <p:spPr bwMode="auto">
            <a:xfrm>
              <a:off x="609607" y="1583732"/>
              <a:ext cx="2554334" cy="340297"/>
            </a:xfrm>
            <a:prstGeom prst="rect">
              <a:avLst/>
            </a:prstGeom>
            <a:noFill/>
            <a:ln w="9525">
              <a:noFill/>
              <a:miter lim="800000"/>
              <a:headEnd/>
              <a:tailEnd/>
            </a:ln>
          </p:spPr>
          <p:txBody>
            <a:bodyPr wrap="none" lIns="77925" tIns="38963" rIns="77925" bIns="38963">
              <a:prstTxWarp prst="textNoShape">
                <a:avLst/>
              </a:prstTxWarp>
              <a:spAutoFit/>
            </a:bodyPr>
            <a:lstStyle/>
            <a:p>
              <a:r>
                <a:rPr lang="en-US" sz="1700" b="1" dirty="0">
                  <a:solidFill>
                    <a:srgbClr val="800000"/>
                  </a:solidFill>
                  <a:latin typeface="Times New Roman" pitchFamily="-107" charset="0"/>
                  <a:ea typeface="Times New Roman" pitchFamily="-107" charset="0"/>
                  <a:cs typeface="Times New Roman" pitchFamily="-107" charset="0"/>
                </a:rPr>
                <a:t>Susceptibility: </a:t>
              </a:r>
            </a:p>
          </p:txBody>
        </p:sp>
        <p:graphicFrame>
          <p:nvGraphicFramePr>
            <p:cNvPr id="23" name="Object 13">
              <a:extLst>
                <a:ext uri="{FF2B5EF4-FFF2-40B4-BE49-F238E27FC236}">
                  <a16:creationId xmlns:a16="http://schemas.microsoft.com/office/drawing/2014/main" id="{B9338736-1B28-8141-990C-788381260B64}"/>
                </a:ext>
              </a:extLst>
            </p:cNvPr>
            <p:cNvGraphicFramePr>
              <a:graphicFrameLocks noChangeAspect="1"/>
            </p:cNvGraphicFramePr>
            <p:nvPr>
              <p:extLst>
                <p:ext uri="{D42A27DB-BD31-4B8C-83A1-F6EECF244321}">
                  <p14:modId xmlns:p14="http://schemas.microsoft.com/office/powerpoint/2010/main" val="2017036899"/>
                </p:ext>
              </p:extLst>
            </p:nvPr>
          </p:nvGraphicFramePr>
          <p:xfrm>
            <a:off x="927284" y="2020570"/>
            <a:ext cx="5966271" cy="1135327"/>
          </p:xfrm>
          <a:graphic>
            <a:graphicData uri="http://schemas.openxmlformats.org/presentationml/2006/ole">
              <mc:AlternateContent xmlns:mc="http://schemas.openxmlformats.org/markup-compatibility/2006">
                <mc:Choice xmlns:v="urn:schemas-microsoft-com:vml" Requires="v">
                  <p:oleObj spid="_x0000_s214159" name="Equation" r:id="rId6" imgW="2298700" imgH="749300" progId="Equation.DSMT4">
                    <p:embed/>
                  </p:oleObj>
                </mc:Choice>
                <mc:Fallback>
                  <p:oleObj name="Equation" r:id="rId6" imgW="2298700" imgH="749300" progId="Equation.DSMT4">
                    <p:embed/>
                    <p:pic>
                      <p:nvPicPr>
                        <p:cNvPr id="14" name="Object 13"/>
                        <p:cNvPicPr>
                          <a:picLocks noChangeAspect="1" noChangeArrowheads="1"/>
                        </p:cNvPicPr>
                        <p:nvPr/>
                      </p:nvPicPr>
                      <p:blipFill>
                        <a:blip r:embed="rId7"/>
                        <a:srcRect/>
                        <a:stretch>
                          <a:fillRect/>
                        </a:stretch>
                      </p:blipFill>
                      <p:spPr bwMode="auto">
                        <a:xfrm>
                          <a:off x="927284" y="2020570"/>
                          <a:ext cx="5966271" cy="1135327"/>
                        </a:xfrm>
                        <a:prstGeom prst="rect">
                          <a:avLst/>
                        </a:prstGeom>
                        <a:noFill/>
                      </p:spPr>
                    </p:pic>
                  </p:oleObj>
                </mc:Fallback>
              </mc:AlternateContent>
            </a:graphicData>
          </a:graphic>
        </p:graphicFrame>
        <p:sp>
          <p:nvSpPr>
            <p:cNvPr id="24" name="TextBox 14">
              <a:extLst>
                <a:ext uri="{FF2B5EF4-FFF2-40B4-BE49-F238E27FC236}">
                  <a16:creationId xmlns:a16="http://schemas.microsoft.com/office/drawing/2014/main" id="{94AC3C50-6526-314E-908C-6B53B90641D9}"/>
                </a:ext>
              </a:extLst>
            </p:cNvPr>
            <p:cNvSpPr txBox="1"/>
            <p:nvPr/>
          </p:nvSpPr>
          <p:spPr>
            <a:xfrm>
              <a:off x="927279" y="648592"/>
              <a:ext cx="1771903" cy="340297"/>
            </a:xfrm>
            <a:prstGeom prst="rect">
              <a:avLst/>
            </a:prstGeom>
            <a:noFill/>
          </p:spPr>
          <p:txBody>
            <a:bodyPr wrap="none" lIns="77925" tIns="38963" rIns="77925" bIns="38963" rtlCol="0">
              <a:spAutoFit/>
            </a:bodyPr>
            <a:lstStyle/>
            <a:p>
              <a:r>
                <a:rPr lang="en-US" sz="1700" b="1" dirty="0">
                  <a:solidFill>
                    <a:srgbClr val="800000"/>
                  </a:solidFill>
                  <a:latin typeface="Times"/>
                  <a:cs typeface="Times"/>
                </a:rPr>
                <a:t>Pressure: </a:t>
              </a:r>
            </a:p>
          </p:txBody>
        </p:sp>
        <p:graphicFrame>
          <p:nvGraphicFramePr>
            <p:cNvPr id="25" name="Object 15">
              <a:extLst>
                <a:ext uri="{FF2B5EF4-FFF2-40B4-BE49-F238E27FC236}">
                  <a16:creationId xmlns:a16="http://schemas.microsoft.com/office/drawing/2014/main" id="{31DB2967-0C1E-5A4D-BA5E-1091FC2C6769}"/>
                </a:ext>
              </a:extLst>
            </p:cNvPr>
            <p:cNvGraphicFramePr>
              <a:graphicFrameLocks noChangeAspect="1"/>
            </p:cNvGraphicFramePr>
            <p:nvPr>
              <p:extLst>
                <p:ext uri="{D42A27DB-BD31-4B8C-83A1-F6EECF244321}">
                  <p14:modId xmlns:p14="http://schemas.microsoft.com/office/powerpoint/2010/main" val="1643303215"/>
                </p:ext>
              </p:extLst>
            </p:nvPr>
          </p:nvGraphicFramePr>
          <p:xfrm>
            <a:off x="927287" y="3266489"/>
            <a:ext cx="5638036" cy="1703160"/>
          </p:xfrm>
          <a:graphic>
            <a:graphicData uri="http://schemas.openxmlformats.org/presentationml/2006/ole">
              <mc:AlternateContent xmlns:mc="http://schemas.openxmlformats.org/markup-compatibility/2006">
                <mc:Choice xmlns:v="urn:schemas-microsoft-com:vml" Requires="v">
                  <p:oleObj spid="_x0000_s214160" name="公式" r:id="rId8" imgW="2400300" imgH="1244600" progId="Equation.3">
                    <p:embed/>
                  </p:oleObj>
                </mc:Choice>
                <mc:Fallback>
                  <p:oleObj name="公式" r:id="rId8" imgW="2400300" imgH="1244600" progId="Equation.3">
                    <p:embed/>
                    <p:pic>
                      <p:nvPicPr>
                        <p:cNvPr id="16" name="Object 15"/>
                        <p:cNvPicPr>
                          <a:picLocks noChangeAspect="1" noChangeArrowheads="1"/>
                        </p:cNvPicPr>
                        <p:nvPr/>
                      </p:nvPicPr>
                      <p:blipFill>
                        <a:blip r:embed="rId9"/>
                        <a:srcRect/>
                        <a:stretch>
                          <a:fillRect/>
                        </a:stretch>
                      </p:blipFill>
                      <p:spPr bwMode="auto">
                        <a:xfrm>
                          <a:off x="927287" y="3266489"/>
                          <a:ext cx="5638036" cy="1703160"/>
                        </a:xfrm>
                        <a:prstGeom prst="rect">
                          <a:avLst/>
                        </a:prstGeom>
                        <a:noFill/>
                      </p:spPr>
                    </p:pic>
                  </p:oleObj>
                </mc:Fallback>
              </mc:AlternateContent>
            </a:graphicData>
          </a:graphic>
        </p:graphicFrame>
        <p:sp>
          <p:nvSpPr>
            <p:cNvPr id="27" name="TextBox 24">
              <a:extLst>
                <a:ext uri="{FF2B5EF4-FFF2-40B4-BE49-F238E27FC236}">
                  <a16:creationId xmlns:a16="http://schemas.microsoft.com/office/drawing/2014/main" id="{4E5F3C09-1D40-CC4B-87F2-75D26EA55EA7}"/>
                </a:ext>
              </a:extLst>
            </p:cNvPr>
            <p:cNvSpPr txBox="1"/>
            <p:nvPr/>
          </p:nvSpPr>
          <p:spPr>
            <a:xfrm>
              <a:off x="3069243" y="2779015"/>
              <a:ext cx="3624669" cy="509574"/>
            </a:xfrm>
            <a:prstGeom prst="rect">
              <a:avLst/>
            </a:prstGeom>
            <a:noFill/>
          </p:spPr>
          <p:txBody>
            <a:bodyPr wrap="none" lIns="77925" tIns="38963" rIns="77925" bIns="38963" rtlCol="0">
              <a:spAutoFit/>
            </a:bodyPr>
            <a:lstStyle/>
            <a:p>
              <a:r>
                <a:rPr lang="en-US" sz="2000" b="1" dirty="0">
                  <a:solidFill>
                    <a:srgbClr val="800000"/>
                  </a:solidFill>
                  <a:latin typeface="Times"/>
                  <a:cs typeface="Times"/>
                </a:rPr>
                <a:t>(Conserved Quantum Number</a:t>
              </a:r>
              <a:r>
                <a:rPr lang="en-US" b="1" dirty="0">
                  <a:solidFill>
                    <a:srgbClr val="800000"/>
                  </a:solidFill>
                  <a:latin typeface="Times"/>
                  <a:cs typeface="Times"/>
                </a:rPr>
                <a:t>)</a:t>
              </a:r>
            </a:p>
          </p:txBody>
        </p:sp>
      </p:grpSp>
    </p:spTree>
    <p:extLst>
      <p:ext uri="{BB962C8B-B14F-4D97-AF65-F5344CB8AC3E}">
        <p14:creationId xmlns:p14="http://schemas.microsoft.com/office/powerpoint/2010/main" val="3164758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63500"/>
            <a:ext cx="7543800" cy="647700"/>
          </a:xfrm>
        </p:spPr>
        <p:txBody>
          <a:bodyPr/>
          <a:lstStyle/>
          <a:p>
            <a:r>
              <a:rPr lang="en-US" sz="3500" dirty="0">
                <a:solidFill>
                  <a:srgbClr val="000000"/>
                </a:solidFill>
              </a:rPr>
              <a:t>Higher Moments and Criticality</a:t>
            </a:r>
          </a:p>
        </p:txBody>
      </p:sp>
      <p:pic>
        <p:nvPicPr>
          <p:cNvPr id="15375" name="Picture 15" descr="net_proton"/>
          <p:cNvPicPr>
            <a:picLocks noChangeAspect="1" noChangeArrowheads="1"/>
          </p:cNvPicPr>
          <p:nvPr/>
        </p:nvPicPr>
        <p:blipFill>
          <a:blip r:embed="rId4"/>
          <a:srcRect l="1810" t="4768" r="13568" b="1192"/>
          <a:stretch>
            <a:fillRect/>
          </a:stretch>
        </p:blipFill>
        <p:spPr bwMode="auto">
          <a:xfrm>
            <a:off x="228600" y="3485770"/>
            <a:ext cx="3363282" cy="2838830"/>
          </a:xfrm>
          <a:prstGeom prst="rect">
            <a:avLst/>
          </a:prstGeom>
          <a:noFill/>
          <a:ln w="9525">
            <a:noFill/>
            <a:miter lim="800000"/>
            <a:headEnd/>
            <a:tailEnd/>
          </a:ln>
        </p:spPr>
      </p:pic>
      <p:sp>
        <p:nvSpPr>
          <p:cNvPr id="11" name="Rounded Rectangle 7"/>
          <p:cNvSpPr>
            <a:spLocks noChangeArrowheads="1"/>
          </p:cNvSpPr>
          <p:nvPr/>
        </p:nvSpPr>
        <p:spPr bwMode="auto">
          <a:xfrm>
            <a:off x="3797300" y="787400"/>
            <a:ext cx="5181600" cy="5626100"/>
          </a:xfrm>
          <a:prstGeom prst="roundRect">
            <a:avLst>
              <a:gd name="adj" fmla="val 2655"/>
            </a:avLst>
          </a:prstGeom>
          <a:noFill/>
          <a:ln w="57150" cap="flat" cmpd="thickThin" algn="ctr">
            <a:solidFill>
              <a:srgbClr val="CCFFCC"/>
            </a:solidFill>
            <a:prstDash val="solid"/>
            <a:round/>
            <a:headEnd type="none" w="med" len="med"/>
            <a:tailEnd type="none" w="med" len="med"/>
          </a:ln>
        </p:spPr>
        <p:txBody>
          <a:bodyPr>
            <a:prstTxWarp prst="textNoShape">
              <a:avLst/>
            </a:prstTxWarp>
          </a:bodyPr>
          <a:lstStyle/>
          <a:p>
            <a:pPr marL="342900" indent="-342900"/>
            <a:r>
              <a:rPr lang="en-US" sz="1600" dirty="0">
                <a:latin typeface="Arial"/>
                <a:cs typeface="Arial"/>
              </a:rPr>
              <a:t>1) 	Higher moments of conserved quantum numbers: </a:t>
            </a:r>
            <a:r>
              <a:rPr lang="en-US" sz="1600" b="1" i="1" dirty="0">
                <a:solidFill>
                  <a:srgbClr val="800000"/>
                </a:solidFill>
                <a:latin typeface="Arial"/>
                <a:cs typeface="Arial"/>
              </a:rPr>
              <a:t>Q, S, B</a:t>
            </a:r>
            <a:r>
              <a:rPr lang="en-US" sz="1600" dirty="0">
                <a:latin typeface="Arial"/>
                <a:cs typeface="Arial"/>
              </a:rPr>
              <a:t>, in high-energy nuclear collisions</a:t>
            </a:r>
          </a:p>
          <a:p>
            <a:pPr marL="342900" indent="-342900">
              <a:buFont typeface="Arial" pitchFamily="-108" charset="0"/>
              <a:buAutoNum type="arabicParenR"/>
            </a:pPr>
            <a:endParaRPr lang="en-US" sz="1000" dirty="0">
              <a:latin typeface="Arial"/>
              <a:cs typeface="Arial"/>
            </a:endParaRPr>
          </a:p>
          <a:p>
            <a:pPr marL="342900" indent="-342900"/>
            <a:r>
              <a:rPr lang="en-US" sz="1600" dirty="0">
                <a:latin typeface="Arial"/>
                <a:cs typeface="Arial"/>
              </a:rPr>
              <a:t>2)	Sensitive to critical point (</a:t>
            </a:r>
            <a:r>
              <a:rPr lang="en-US" sz="1600" dirty="0" err="1">
                <a:latin typeface="Arial"/>
                <a:cs typeface="Arial"/>
              </a:rPr>
              <a:t>ξ</a:t>
            </a:r>
            <a:r>
              <a:rPr lang="en-US" sz="1600" dirty="0">
                <a:latin typeface="Arial"/>
                <a:cs typeface="Arial"/>
              </a:rPr>
              <a:t> correlation length): </a:t>
            </a:r>
          </a:p>
          <a:p>
            <a:pPr marL="342900" indent="-342900">
              <a:buFont typeface="Arial" pitchFamily="-108" charset="0"/>
              <a:buAutoNum type="arabicParenR"/>
            </a:pPr>
            <a:endParaRPr lang="en-US" sz="1600" dirty="0">
              <a:latin typeface="Arial"/>
              <a:cs typeface="Arial"/>
            </a:endParaRPr>
          </a:p>
          <a:p>
            <a:pPr marL="342900" indent="-342900"/>
            <a:endParaRPr lang="en-US" sz="1600" dirty="0">
              <a:latin typeface="Arial"/>
              <a:cs typeface="Arial"/>
            </a:endParaRPr>
          </a:p>
          <a:p>
            <a:pPr marL="342900" indent="-342900"/>
            <a:endParaRPr lang="en-US" sz="1600" dirty="0">
              <a:latin typeface="Arial"/>
              <a:cs typeface="Arial"/>
            </a:endParaRPr>
          </a:p>
          <a:p>
            <a:pPr marL="342900" indent="-342900"/>
            <a:r>
              <a:rPr lang="en-US" sz="1600" dirty="0">
                <a:latin typeface="Arial"/>
                <a:cs typeface="Arial"/>
              </a:rPr>
              <a:t>3)	Direct comparison with calculations at any order:  </a:t>
            </a:r>
          </a:p>
          <a:p>
            <a:pPr marL="342900" indent="-342900"/>
            <a:r>
              <a:rPr lang="en-US" sz="1600" dirty="0">
                <a:latin typeface="Arial"/>
                <a:cs typeface="Arial"/>
              </a:rPr>
              <a:t>	</a:t>
            </a:r>
          </a:p>
          <a:p>
            <a:pPr marL="342900" indent="-342900"/>
            <a:r>
              <a:rPr lang="en-US" sz="1600" dirty="0">
                <a:latin typeface="Arial"/>
                <a:cs typeface="Arial"/>
              </a:rPr>
              <a:t>	</a:t>
            </a:r>
          </a:p>
          <a:p>
            <a:pPr marL="342900" indent="-342900"/>
            <a:endParaRPr lang="en-US" sz="1600" dirty="0">
              <a:latin typeface="Arial"/>
              <a:cs typeface="Arial"/>
            </a:endParaRPr>
          </a:p>
          <a:p>
            <a:pPr marL="342900" indent="-342900">
              <a:buAutoNum type="arabicParenR" startAt="4"/>
            </a:pPr>
            <a:endParaRPr lang="en-US" sz="1600" dirty="0">
              <a:latin typeface="Arial"/>
              <a:cs typeface="Arial"/>
            </a:endParaRPr>
          </a:p>
          <a:p>
            <a:pPr marL="342900" indent="-342900">
              <a:buAutoNum type="arabicParenR" startAt="4"/>
            </a:pPr>
            <a:endParaRPr lang="en-US" sz="1600" dirty="0">
              <a:latin typeface="Arial"/>
              <a:cs typeface="Arial"/>
            </a:endParaRPr>
          </a:p>
          <a:p>
            <a:pPr marL="342900" indent="-342900">
              <a:buAutoNum type="arabicParenR" startAt="4"/>
            </a:pPr>
            <a:r>
              <a:rPr lang="en-US" sz="1600" b="1" dirty="0">
                <a:solidFill>
                  <a:srgbClr val="800000"/>
                </a:solidFill>
                <a:latin typeface="Arial"/>
                <a:cs typeface="Arial"/>
              </a:rPr>
              <a:t>Extract susceptibilities and freeze-out temperature</a:t>
            </a:r>
            <a:r>
              <a:rPr lang="en-US" sz="1600" dirty="0">
                <a:latin typeface="Arial"/>
                <a:cs typeface="Arial"/>
              </a:rPr>
              <a:t>. An independent/important test of thermal equilibrium in heavy ion collisions. </a:t>
            </a:r>
            <a:endParaRPr lang="en-US" sz="1600" b="1" dirty="0">
              <a:latin typeface="Arial"/>
              <a:cs typeface="Arial"/>
            </a:endParaRPr>
          </a:p>
          <a:p>
            <a:pPr marL="342900" indent="-342900">
              <a:buAutoNum type="arabicParenR" startAt="4"/>
            </a:pPr>
            <a:endParaRPr lang="en-US" sz="800" dirty="0">
              <a:latin typeface="Arial"/>
              <a:cs typeface="Arial"/>
            </a:endParaRPr>
          </a:p>
          <a:p>
            <a:pPr marL="342900" indent="-342900"/>
            <a:r>
              <a:rPr lang="en-US" sz="1400" dirty="0">
                <a:latin typeface="Arial"/>
                <a:cs typeface="Arial"/>
              </a:rPr>
              <a:t>References:</a:t>
            </a:r>
          </a:p>
          <a:p>
            <a:pPr marL="114300" indent="-114300"/>
            <a:r>
              <a:rPr lang="en-US" sz="1400" dirty="0">
                <a:latin typeface="Arial"/>
                <a:cs typeface="Arial"/>
              </a:rPr>
              <a:t>	</a:t>
            </a:r>
            <a:r>
              <a:rPr lang="en-US" sz="1200" dirty="0">
                <a:latin typeface="Arial"/>
                <a:cs typeface="Arial"/>
              </a:rPr>
              <a:t>- STAR:</a:t>
            </a:r>
            <a:r>
              <a:rPr lang="en-US" sz="1200" dirty="0">
                <a:latin typeface="Arial"/>
                <a:ea typeface="Arial" pitchFamily="-108" charset="0"/>
                <a:cs typeface="Arial"/>
              </a:rPr>
              <a:t>  </a:t>
            </a:r>
            <a:r>
              <a:rPr lang="en-US" sz="1200" i="1" dirty="0">
                <a:latin typeface="Arial"/>
                <a:ea typeface="Arial" pitchFamily="-108" charset="0"/>
                <a:cs typeface="Arial"/>
              </a:rPr>
              <a:t>PRL</a:t>
            </a:r>
            <a:r>
              <a:rPr lang="en-US" sz="1200" b="1" u="sng" dirty="0">
                <a:latin typeface="Arial"/>
                <a:ea typeface="Arial" pitchFamily="-108" charset="0"/>
                <a:cs typeface="Arial"/>
              </a:rPr>
              <a:t>105</a:t>
            </a:r>
            <a:r>
              <a:rPr lang="en-US" sz="1200" dirty="0">
                <a:latin typeface="Arial"/>
                <a:ea typeface="Arial" pitchFamily="-108" charset="0"/>
                <a:cs typeface="Arial"/>
              </a:rPr>
              <a:t>, 22303(10); </a:t>
            </a:r>
            <a:r>
              <a:rPr lang="en-US" sz="1200" i="1" dirty="0">
                <a:latin typeface="Arial"/>
                <a:ea typeface="Arial" pitchFamily="-108" charset="0"/>
                <a:cs typeface="Arial"/>
              </a:rPr>
              <a:t>ibid</a:t>
            </a:r>
            <a:r>
              <a:rPr lang="en-US" sz="1200" dirty="0">
                <a:latin typeface="Arial"/>
                <a:ea typeface="Arial" pitchFamily="-108" charset="0"/>
                <a:cs typeface="Arial"/>
              </a:rPr>
              <a:t>, </a:t>
            </a:r>
            <a:r>
              <a:rPr lang="en-US" sz="1200" b="1" u="sng" dirty="0">
                <a:latin typeface="Arial"/>
                <a:ea typeface="Arial" pitchFamily="-108" charset="0"/>
                <a:cs typeface="Arial"/>
              </a:rPr>
              <a:t>112</a:t>
            </a:r>
            <a:r>
              <a:rPr lang="en-US" sz="1200" dirty="0">
                <a:latin typeface="Arial"/>
                <a:ea typeface="Arial" pitchFamily="-108" charset="0"/>
                <a:cs typeface="Arial"/>
              </a:rPr>
              <a:t>, 032302(14) </a:t>
            </a:r>
          </a:p>
          <a:p>
            <a:pPr marL="114300" indent="-114300"/>
            <a:r>
              <a:rPr lang="en-US" sz="1200" dirty="0">
                <a:latin typeface="Arial"/>
                <a:ea typeface="Arial" pitchFamily="-108" charset="0"/>
                <a:cs typeface="Arial"/>
              </a:rPr>
              <a:t>   - S. </a:t>
            </a:r>
            <a:r>
              <a:rPr lang="en-US" sz="1200" dirty="0" err="1">
                <a:latin typeface="Arial"/>
                <a:ea typeface="Arial" pitchFamily="-108" charset="0"/>
                <a:cs typeface="Arial"/>
              </a:rPr>
              <a:t>Ejiri</a:t>
            </a:r>
            <a:r>
              <a:rPr lang="en-US" sz="1200" dirty="0">
                <a:latin typeface="Arial"/>
                <a:ea typeface="Arial" pitchFamily="-108" charset="0"/>
                <a:cs typeface="Arial"/>
              </a:rPr>
              <a:t>, F. </a:t>
            </a:r>
            <a:r>
              <a:rPr lang="en-US" sz="1200" dirty="0" err="1">
                <a:latin typeface="Arial"/>
                <a:ea typeface="Arial" pitchFamily="-108" charset="0"/>
                <a:cs typeface="Arial"/>
              </a:rPr>
              <a:t>Karsch</a:t>
            </a:r>
            <a:r>
              <a:rPr lang="en-US" sz="1200" dirty="0">
                <a:latin typeface="Arial"/>
                <a:ea typeface="Arial" pitchFamily="-108" charset="0"/>
                <a:cs typeface="Arial"/>
              </a:rPr>
              <a:t>, K. </a:t>
            </a:r>
            <a:r>
              <a:rPr lang="en-US" sz="1200" dirty="0" err="1">
                <a:latin typeface="Arial"/>
                <a:ea typeface="Arial" pitchFamily="-108" charset="0"/>
                <a:cs typeface="Arial"/>
              </a:rPr>
              <a:t>Redlich</a:t>
            </a:r>
            <a:r>
              <a:rPr lang="en-US" sz="1200" dirty="0">
                <a:latin typeface="Arial"/>
                <a:ea typeface="Arial" pitchFamily="-108" charset="0"/>
                <a:cs typeface="Arial"/>
              </a:rPr>
              <a:t>, </a:t>
            </a:r>
            <a:r>
              <a:rPr lang="en-US" sz="1200" i="1" dirty="0">
                <a:latin typeface="Arial"/>
                <a:ea typeface="Arial" pitchFamily="-108" charset="0"/>
                <a:cs typeface="Arial"/>
              </a:rPr>
              <a:t>PLB633</a:t>
            </a:r>
            <a:r>
              <a:rPr lang="en-US" sz="1200" dirty="0">
                <a:latin typeface="Arial"/>
                <a:ea typeface="Arial" pitchFamily="-108" charset="0"/>
                <a:cs typeface="Arial"/>
              </a:rPr>
              <a:t>, 275(06) // M. </a:t>
            </a:r>
            <a:r>
              <a:rPr lang="en-US" sz="1200" dirty="0" err="1">
                <a:latin typeface="Arial"/>
                <a:ea typeface="Arial" pitchFamily="-108" charset="0"/>
                <a:cs typeface="Arial"/>
              </a:rPr>
              <a:t>Stephanov</a:t>
            </a:r>
            <a:r>
              <a:rPr lang="en-US" sz="1200" dirty="0">
                <a:latin typeface="Arial"/>
                <a:ea typeface="Arial" pitchFamily="-108" charset="0"/>
                <a:cs typeface="Arial"/>
              </a:rPr>
              <a:t>: </a:t>
            </a:r>
            <a:r>
              <a:rPr lang="en-US" sz="1200" i="1" dirty="0">
                <a:latin typeface="Arial"/>
                <a:ea typeface="Arial" pitchFamily="-108" charset="0"/>
                <a:cs typeface="Arial"/>
              </a:rPr>
              <a:t>PRL</a:t>
            </a:r>
            <a:r>
              <a:rPr lang="en-US" sz="1200" dirty="0">
                <a:latin typeface="Arial"/>
                <a:ea typeface="Arial" pitchFamily="-108" charset="0"/>
                <a:cs typeface="Arial"/>
              </a:rPr>
              <a:t>102, 032301(09) //</a:t>
            </a:r>
            <a:r>
              <a:rPr lang="en-US" sz="1200" dirty="0">
                <a:latin typeface="Arial"/>
                <a:cs typeface="Arial"/>
              </a:rPr>
              <a:t> R.V. </a:t>
            </a:r>
            <a:r>
              <a:rPr lang="en-US" sz="1200" dirty="0" err="1">
                <a:latin typeface="Arial"/>
                <a:cs typeface="Arial"/>
              </a:rPr>
              <a:t>Gavai</a:t>
            </a:r>
            <a:r>
              <a:rPr lang="en-US" sz="1200" dirty="0">
                <a:latin typeface="Arial"/>
                <a:cs typeface="Arial"/>
              </a:rPr>
              <a:t> and S. Gupta, </a:t>
            </a:r>
            <a:r>
              <a:rPr lang="en-US" sz="1200" i="1" dirty="0">
                <a:latin typeface="Arial"/>
                <a:cs typeface="Arial"/>
              </a:rPr>
              <a:t>PLB696</a:t>
            </a:r>
            <a:r>
              <a:rPr lang="en-US" sz="1200" dirty="0">
                <a:latin typeface="Arial"/>
                <a:cs typeface="Arial"/>
              </a:rPr>
              <a:t>, 459(11) // F. </a:t>
            </a:r>
            <a:r>
              <a:rPr lang="en-US" sz="1200" dirty="0" err="1">
                <a:latin typeface="Arial"/>
                <a:cs typeface="Arial"/>
              </a:rPr>
              <a:t>Karsch</a:t>
            </a:r>
            <a:r>
              <a:rPr lang="en-US" sz="1200" dirty="0">
                <a:latin typeface="Arial"/>
                <a:cs typeface="Arial"/>
              </a:rPr>
              <a:t> et al, </a:t>
            </a:r>
            <a:r>
              <a:rPr lang="en-US" sz="1200" i="1" dirty="0">
                <a:latin typeface="Arial"/>
                <a:cs typeface="Arial"/>
              </a:rPr>
              <a:t>PLB695</a:t>
            </a:r>
            <a:r>
              <a:rPr lang="en-US" sz="1200" dirty="0">
                <a:latin typeface="Arial"/>
                <a:cs typeface="Arial"/>
              </a:rPr>
              <a:t>, 136(11), </a:t>
            </a:r>
          </a:p>
          <a:p>
            <a:pPr marL="114300" indent="-114300"/>
            <a:r>
              <a:rPr lang="en-US" sz="1200" dirty="0">
                <a:latin typeface="Arial"/>
                <a:cs typeface="Arial"/>
              </a:rPr>
              <a:t>   - A. </a:t>
            </a:r>
            <a:r>
              <a:rPr lang="en-US" sz="1200" dirty="0" err="1">
                <a:latin typeface="Arial"/>
                <a:cs typeface="Arial"/>
              </a:rPr>
              <a:t>Bazavov</a:t>
            </a:r>
            <a:r>
              <a:rPr lang="en-US" sz="1200" dirty="0">
                <a:latin typeface="Arial"/>
                <a:cs typeface="Arial"/>
              </a:rPr>
              <a:t> et al., PRL109, 192302(12) // S. </a:t>
            </a:r>
            <a:r>
              <a:rPr lang="en-US" sz="1200" dirty="0" err="1">
                <a:latin typeface="Arial"/>
                <a:cs typeface="Arial"/>
              </a:rPr>
              <a:t>Borsanyi</a:t>
            </a:r>
            <a:r>
              <a:rPr lang="en-US" sz="1200" dirty="0">
                <a:latin typeface="Arial"/>
                <a:cs typeface="Arial"/>
              </a:rPr>
              <a:t> et al., PRL111, 062005(13) // V. </a:t>
            </a:r>
            <a:r>
              <a:rPr lang="en-US" sz="1200" dirty="0" err="1">
                <a:latin typeface="Arial"/>
                <a:cs typeface="Arial"/>
              </a:rPr>
              <a:t>Skokov</a:t>
            </a:r>
            <a:r>
              <a:rPr lang="en-US" sz="1200" dirty="0">
                <a:latin typeface="Arial"/>
                <a:cs typeface="Arial"/>
              </a:rPr>
              <a:t> et al., PRC88, 034901(13)</a:t>
            </a:r>
          </a:p>
          <a:p>
            <a:pPr marL="114300" indent="-114300"/>
            <a:r>
              <a:rPr lang="en-US" sz="1200" dirty="0">
                <a:latin typeface="Arial"/>
                <a:cs typeface="Arial"/>
              </a:rPr>
              <a:t>	- PBM, A. </a:t>
            </a:r>
            <a:r>
              <a:rPr lang="en-US" sz="1200" dirty="0" err="1">
                <a:latin typeface="Arial"/>
                <a:cs typeface="Arial"/>
              </a:rPr>
              <a:t>Rustamov</a:t>
            </a:r>
            <a:r>
              <a:rPr lang="en-US" sz="1200" dirty="0">
                <a:latin typeface="Arial"/>
                <a:cs typeface="Arial"/>
              </a:rPr>
              <a:t>, J. </a:t>
            </a:r>
            <a:r>
              <a:rPr lang="en-US" sz="1200" dirty="0" err="1">
                <a:latin typeface="Arial"/>
                <a:cs typeface="Arial"/>
              </a:rPr>
              <a:t>Stachel</a:t>
            </a:r>
            <a:r>
              <a:rPr lang="en-US" sz="1200" dirty="0">
                <a:latin typeface="Arial"/>
                <a:cs typeface="Arial"/>
              </a:rPr>
              <a:t>, arXiv:1612.00702 </a:t>
            </a:r>
          </a:p>
        </p:txBody>
      </p:sp>
      <p:graphicFrame>
        <p:nvGraphicFramePr>
          <p:cNvPr id="593922" name="Object 2"/>
          <p:cNvGraphicFramePr>
            <a:graphicFrameLocks noChangeAspect="1"/>
          </p:cNvGraphicFramePr>
          <p:nvPr/>
        </p:nvGraphicFramePr>
        <p:xfrm>
          <a:off x="4191000" y="1828800"/>
          <a:ext cx="4264025" cy="1828800"/>
        </p:xfrm>
        <a:graphic>
          <a:graphicData uri="http://schemas.openxmlformats.org/presentationml/2006/ole">
            <mc:AlternateContent xmlns:mc="http://schemas.openxmlformats.org/markup-compatibility/2006">
              <mc:Choice xmlns:v="urn:schemas-microsoft-com:vml" Requires="v">
                <p:oleObj spid="_x0000_s203854" name="Equation" r:id="rId5" imgW="2578100" imgH="1104900" progId="Equation.3">
                  <p:embed/>
                </p:oleObj>
              </mc:Choice>
              <mc:Fallback>
                <p:oleObj name="Equation" r:id="rId5" imgW="2578100" imgH="1104900" progId="Equation.3">
                  <p:embed/>
                  <p:pic>
                    <p:nvPicPr>
                      <p:cNvPr id="5939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28800"/>
                        <a:ext cx="4264025" cy="182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Rounded Rectangle 8"/>
          <p:cNvSpPr/>
          <p:nvPr/>
        </p:nvSpPr>
        <p:spPr>
          <a:xfrm>
            <a:off x="4191000" y="2882900"/>
            <a:ext cx="3505200" cy="914400"/>
          </a:xfrm>
          <a:prstGeom prst="roundRect">
            <a:avLst/>
          </a:prstGeom>
          <a:noFill/>
          <a:ln w="76200" cap="flat" cmpd="tri"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stretch>
            <a:fillRect/>
          </a:stretch>
        </p:blipFill>
        <p:spPr>
          <a:xfrm>
            <a:off x="152400" y="798195"/>
            <a:ext cx="3574170" cy="2478405"/>
          </a:xfrm>
          <a:prstGeom prst="rect">
            <a:avLst/>
          </a:prstGeom>
        </p:spPr>
      </p:pic>
      <p:sp>
        <p:nvSpPr>
          <p:cNvPr id="12" name="Rounded Rectangle 11"/>
          <p:cNvSpPr/>
          <p:nvPr/>
        </p:nvSpPr>
        <p:spPr>
          <a:xfrm>
            <a:off x="4114800" y="1803400"/>
            <a:ext cx="4495800" cy="685800"/>
          </a:xfrm>
          <a:prstGeom prst="roundRect">
            <a:avLst/>
          </a:prstGeom>
          <a:noFill/>
          <a:ln w="38100" cap="flat" cmpd="dbl"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471831" y="1002268"/>
            <a:ext cx="890369" cy="369332"/>
          </a:xfrm>
          <a:prstGeom prst="rect">
            <a:avLst/>
          </a:prstGeom>
          <a:noFill/>
        </p:spPr>
        <p:txBody>
          <a:bodyPr wrap="none" rtlCol="0">
            <a:spAutoFit/>
          </a:bodyPr>
          <a:lstStyle/>
          <a:p>
            <a:r>
              <a:rPr lang="en-US" b="1" i="1" dirty="0"/>
              <a:t>μ</a:t>
            </a:r>
            <a:r>
              <a:rPr lang="en-US" b="1" i="1" baseline="-25000" dirty="0"/>
              <a:t>B</a:t>
            </a:r>
            <a:r>
              <a:rPr lang="en-US" b="1" i="1" dirty="0"/>
              <a:t> = 0</a:t>
            </a:r>
          </a:p>
        </p:txBody>
      </p:sp>
      <p:sp>
        <p:nvSpPr>
          <p:cNvPr id="14" name="Line 26"/>
          <p:cNvSpPr>
            <a:spLocks noChangeShapeType="1"/>
          </p:cNvSpPr>
          <p:nvPr/>
        </p:nvSpPr>
        <p:spPr bwMode="auto">
          <a:xfrm flipV="1">
            <a:off x="395288" y="6985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Tree>
    <p:extLst>
      <p:ext uri="{BB962C8B-B14F-4D97-AF65-F5344CB8AC3E}">
        <p14:creationId xmlns:p14="http://schemas.microsoft.com/office/powerpoint/2010/main" val="3895986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8">
            <a:extLst>
              <a:ext uri="{FF2B5EF4-FFF2-40B4-BE49-F238E27FC236}">
                <a16:creationId xmlns:a16="http://schemas.microsoft.com/office/drawing/2014/main" id="{BFAD3DA9-F900-2345-B1EB-0BF9823294E8}"/>
              </a:ext>
            </a:extLst>
          </p:cNvPr>
          <p:cNvSpPr>
            <a:spLocks noChangeArrowheads="1"/>
          </p:cNvSpPr>
          <p:nvPr/>
        </p:nvSpPr>
        <p:spPr bwMode="auto">
          <a:xfrm>
            <a:off x="5257800" y="5334000"/>
            <a:ext cx="2597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a:latin typeface="Times New Roman" panose="02020603050405020304" pitchFamily="18" charset="0"/>
                <a:cs typeface="Times New Roman" panose="02020603050405020304" pitchFamily="18" charset="0"/>
              </a:rPr>
              <a:t>M. A. Stephanov, </a:t>
            </a:r>
          </a:p>
          <a:p>
            <a:pPr eaLnBrk="1" hangingPunct="1"/>
            <a:r>
              <a:rPr kumimoji="0" lang="en-US" altLang="zh-CN" sz="1200">
                <a:latin typeface="Times New Roman" panose="02020603050405020304" pitchFamily="18" charset="0"/>
                <a:cs typeface="Times New Roman" panose="02020603050405020304" pitchFamily="18" charset="0"/>
              </a:rPr>
              <a:t>Phys. Rev. Lett. 102, 032301 (2009); </a:t>
            </a:r>
          </a:p>
          <a:p>
            <a:pPr eaLnBrk="1" hangingPunct="1"/>
            <a:r>
              <a:rPr kumimoji="0" lang="en-US" altLang="zh-CN" sz="1200">
                <a:latin typeface="Times New Roman" panose="02020603050405020304" pitchFamily="18" charset="0"/>
                <a:cs typeface="Times New Roman" panose="02020603050405020304" pitchFamily="18" charset="0"/>
              </a:rPr>
              <a:t>Phys. Rev. Lett. 107, 052301 (2011);</a:t>
            </a:r>
          </a:p>
        </p:txBody>
      </p:sp>
      <p:sp>
        <p:nvSpPr>
          <p:cNvPr id="111618" name="TextBox 1">
            <a:extLst>
              <a:ext uri="{FF2B5EF4-FFF2-40B4-BE49-F238E27FC236}">
                <a16:creationId xmlns:a16="http://schemas.microsoft.com/office/drawing/2014/main" id="{5B0167CF-81B0-004B-86D9-537D4EED5680}"/>
              </a:ext>
            </a:extLst>
          </p:cNvPr>
          <p:cNvSpPr txBox="1">
            <a:spLocks noChangeArrowheads="1"/>
          </p:cNvSpPr>
          <p:nvPr/>
        </p:nvSpPr>
        <p:spPr bwMode="auto">
          <a:xfrm>
            <a:off x="979488" y="258763"/>
            <a:ext cx="6816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a:solidFill>
                  <a:srgbClr val="FF0000"/>
                </a:solidFill>
                <a:latin typeface="Times" pitchFamily="2" charset="0"/>
              </a:rPr>
              <a:t>Higher Moments : Sensitive to the Correlation Length</a:t>
            </a:r>
          </a:p>
        </p:txBody>
      </p:sp>
      <p:sp>
        <p:nvSpPr>
          <p:cNvPr id="111619" name="TextBox 3">
            <a:extLst>
              <a:ext uri="{FF2B5EF4-FFF2-40B4-BE49-F238E27FC236}">
                <a16:creationId xmlns:a16="http://schemas.microsoft.com/office/drawing/2014/main" id="{060CB9DF-C29C-5943-A3C5-4771FAFD9084}"/>
              </a:ext>
            </a:extLst>
          </p:cNvPr>
          <p:cNvSpPr txBox="1">
            <a:spLocks noChangeArrowheads="1"/>
          </p:cNvSpPr>
          <p:nvPr/>
        </p:nvSpPr>
        <p:spPr bwMode="auto">
          <a:xfrm>
            <a:off x="88900" y="4383088"/>
            <a:ext cx="45561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marL="242888" indent="-242888">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2000">
                <a:solidFill>
                  <a:srgbClr val="800000"/>
                </a:solidFill>
                <a:latin typeface="Times" pitchFamily="2" charset="0"/>
              </a:rPr>
              <a:t>Ideal probe of non-gaussian fluctuations.</a:t>
            </a:r>
          </a:p>
          <a:p>
            <a:pPr eaLnBrk="1" hangingPunct="1">
              <a:buFont typeface="Wingdings" pitchFamily="2" charset="2"/>
              <a:buChar char="Ø"/>
            </a:pPr>
            <a:r>
              <a:rPr kumimoji="0" lang="en-US" altLang="zh-CN" sz="2000">
                <a:solidFill>
                  <a:srgbClr val="800000"/>
                </a:solidFill>
                <a:latin typeface="Times" pitchFamily="2" charset="0"/>
              </a:rPr>
              <a:t>Sensitive to the correlation length (ξ).</a:t>
            </a:r>
            <a:r>
              <a:rPr kumimoji="0" lang="en-US" altLang="zh-CN" sz="2800">
                <a:latin typeface="Times" pitchFamily="2" charset="0"/>
              </a:rPr>
              <a:t> </a:t>
            </a:r>
          </a:p>
        </p:txBody>
      </p:sp>
      <p:graphicFrame>
        <p:nvGraphicFramePr>
          <p:cNvPr id="111620" name="Object 2">
            <a:extLst>
              <a:ext uri="{FF2B5EF4-FFF2-40B4-BE49-F238E27FC236}">
                <a16:creationId xmlns:a16="http://schemas.microsoft.com/office/drawing/2014/main" id="{B5DD8EEB-BAD1-B945-ADA5-1ED7C4786EE0}"/>
              </a:ext>
            </a:extLst>
          </p:cNvPr>
          <p:cNvGraphicFramePr>
            <a:graphicFrameLocks noChangeAspect="1"/>
          </p:cNvGraphicFramePr>
          <p:nvPr/>
        </p:nvGraphicFramePr>
        <p:xfrm>
          <a:off x="5484813" y="1508125"/>
          <a:ext cx="3119437" cy="685800"/>
        </p:xfrm>
        <a:graphic>
          <a:graphicData uri="http://schemas.openxmlformats.org/presentationml/2006/ole">
            <mc:AlternateContent xmlns:mc="http://schemas.openxmlformats.org/markup-compatibility/2006">
              <mc:Choice xmlns:v="urn:schemas-microsoft-com:vml" Requires="v">
                <p:oleObj spid="_x0000_s112079" name="Equation" r:id="rId3" imgW="49149000" imgH="10820400" progId="Equation.DSMT4">
                  <p:embed/>
                </p:oleObj>
              </mc:Choice>
              <mc:Fallback>
                <p:oleObj name="Equation" r:id="rId3" imgW="49149000" imgH="108204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3" y="1508125"/>
                        <a:ext cx="31194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21" name="Object 3">
            <a:extLst>
              <a:ext uri="{FF2B5EF4-FFF2-40B4-BE49-F238E27FC236}">
                <a16:creationId xmlns:a16="http://schemas.microsoft.com/office/drawing/2014/main" id="{6685924B-5083-BC40-9FC1-2775C06AA523}"/>
              </a:ext>
            </a:extLst>
          </p:cNvPr>
          <p:cNvGraphicFramePr>
            <a:graphicFrameLocks noChangeAspect="1"/>
          </p:cNvGraphicFramePr>
          <p:nvPr/>
        </p:nvGraphicFramePr>
        <p:xfrm>
          <a:off x="477838" y="1543050"/>
          <a:ext cx="2978150" cy="695325"/>
        </p:xfrm>
        <a:graphic>
          <a:graphicData uri="http://schemas.openxmlformats.org/presentationml/2006/ole">
            <mc:AlternateContent xmlns:mc="http://schemas.openxmlformats.org/markup-compatibility/2006">
              <mc:Choice xmlns:v="urn:schemas-microsoft-com:vml" Requires="v">
                <p:oleObj spid="_x0000_s112080" name="Equation" r:id="rId5" imgW="46228000" imgH="10820400" progId="Equation.DSMT4">
                  <p:embed/>
                </p:oleObj>
              </mc:Choice>
              <mc:Fallback>
                <p:oleObj name="Equation" r:id="rId5" imgW="46228000" imgH="10820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8" y="1543050"/>
                        <a:ext cx="29781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22" name="TextBox 13">
            <a:extLst>
              <a:ext uri="{FF2B5EF4-FFF2-40B4-BE49-F238E27FC236}">
                <a16:creationId xmlns:a16="http://schemas.microsoft.com/office/drawing/2014/main" id="{C7CF93D5-0371-5042-AC27-4EEA8B799300}"/>
              </a:ext>
            </a:extLst>
          </p:cNvPr>
          <p:cNvSpPr txBox="1">
            <a:spLocks noChangeArrowheads="1"/>
          </p:cNvSpPr>
          <p:nvPr/>
        </p:nvSpPr>
        <p:spPr bwMode="auto">
          <a:xfrm>
            <a:off x="158750" y="957263"/>
            <a:ext cx="1536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latin typeface="Times New Roman" panose="02020603050405020304" pitchFamily="18" charset="0"/>
                <a:cs typeface="Times New Roman" panose="02020603050405020304" pitchFamily="18" charset="0"/>
              </a:rPr>
              <a:t>Skewness:</a:t>
            </a:r>
          </a:p>
        </p:txBody>
      </p:sp>
      <p:sp>
        <p:nvSpPr>
          <p:cNvPr id="111623" name="TextBox 14">
            <a:extLst>
              <a:ext uri="{FF2B5EF4-FFF2-40B4-BE49-F238E27FC236}">
                <a16:creationId xmlns:a16="http://schemas.microsoft.com/office/drawing/2014/main" id="{947B2C52-4945-294B-9302-8393FDBE2B52}"/>
              </a:ext>
            </a:extLst>
          </p:cNvPr>
          <p:cNvSpPr txBox="1">
            <a:spLocks noChangeArrowheads="1"/>
          </p:cNvSpPr>
          <p:nvPr/>
        </p:nvSpPr>
        <p:spPr bwMode="auto">
          <a:xfrm>
            <a:off x="5553075" y="965200"/>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solidFill>
                  <a:srgbClr val="000000"/>
                </a:solidFill>
                <a:latin typeface="Times New Roman" panose="02020603050405020304" pitchFamily="18" charset="0"/>
                <a:cs typeface="Times New Roman" panose="02020603050405020304" pitchFamily="18" charset="0"/>
              </a:rPr>
              <a:t>Kurtosis</a:t>
            </a:r>
            <a:r>
              <a:rPr kumimoji="0" lang="en-US" altLang="zh-CN" sz="2800">
                <a:solidFill>
                  <a:srgbClr val="000000"/>
                </a:solidFill>
                <a:latin typeface="Times New Roman" panose="02020603050405020304" pitchFamily="18" charset="0"/>
                <a:cs typeface="Times New Roman" panose="02020603050405020304" pitchFamily="18" charset="0"/>
              </a:rPr>
              <a:t>:</a:t>
            </a:r>
          </a:p>
        </p:txBody>
      </p:sp>
      <p:pic>
        <p:nvPicPr>
          <p:cNvPr id="111624" name="Picture 9" descr="G:\STAR Experiment Gallery\Figure\446px-Skewness_Statistics_svg.png">
            <a:extLst>
              <a:ext uri="{FF2B5EF4-FFF2-40B4-BE49-F238E27FC236}">
                <a16:creationId xmlns:a16="http://schemas.microsoft.com/office/drawing/2014/main" id="{569758FF-43F9-284F-9765-9A08B5B8A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88" y="2555875"/>
            <a:ext cx="40862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5" name="Group 31">
            <a:extLst>
              <a:ext uri="{FF2B5EF4-FFF2-40B4-BE49-F238E27FC236}">
                <a16:creationId xmlns:a16="http://schemas.microsoft.com/office/drawing/2014/main" id="{A2741599-229F-E14F-B25C-17ED41D6068F}"/>
              </a:ext>
            </a:extLst>
          </p:cNvPr>
          <p:cNvGrpSpPr>
            <a:grpSpLocks/>
          </p:cNvGrpSpPr>
          <p:nvPr/>
        </p:nvGrpSpPr>
        <p:grpSpPr bwMode="auto">
          <a:xfrm>
            <a:off x="5484813" y="2271713"/>
            <a:ext cx="2568575" cy="1919287"/>
            <a:chOff x="5357813" y="2501900"/>
            <a:chExt cx="4007071" cy="2498725"/>
          </a:xfrm>
        </p:grpSpPr>
        <p:pic>
          <p:nvPicPr>
            <p:cNvPr id="111640" name="Picture 7" descr="G:\STAR Experiment Gallery\Figure\800px-Standard_symmetric_pdfs.png">
              <a:extLst>
                <a:ext uri="{FF2B5EF4-FFF2-40B4-BE49-F238E27FC236}">
                  <a16:creationId xmlns:a16="http://schemas.microsoft.com/office/drawing/2014/main" id="{EB244E26-B9BB-EC41-965A-E41D4A6037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813" y="2501900"/>
              <a:ext cx="4007071"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a:extLst>
                <a:ext uri="{FF2B5EF4-FFF2-40B4-BE49-F238E27FC236}">
                  <a16:creationId xmlns:a16="http://schemas.microsoft.com/office/drawing/2014/main" id="{0B012B21-A516-7B4D-9B52-DD965DFFBE27}"/>
                </a:ext>
              </a:extLst>
            </p:cNvPr>
            <p:cNvCxnSpPr/>
            <p:nvPr/>
          </p:nvCxnSpPr>
          <p:spPr>
            <a:xfrm>
              <a:off x="6251850" y="2929721"/>
              <a:ext cx="1000529" cy="14260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31B4120-9DFC-BC45-9B2A-F53B350497F2}"/>
                </a:ext>
              </a:extLst>
            </p:cNvPr>
            <p:cNvCxnSpPr/>
            <p:nvPr/>
          </p:nvCxnSpPr>
          <p:spPr>
            <a:xfrm>
              <a:off x="6093350" y="4031310"/>
              <a:ext cx="477976" cy="254212"/>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F5A65E-1195-4C43-84C7-3E1C460D53CB}"/>
                </a:ext>
              </a:extLst>
            </p:cNvPr>
            <p:cNvCxnSpPr/>
            <p:nvPr/>
          </p:nvCxnSpPr>
          <p:spPr>
            <a:xfrm rot="10800000" flipV="1">
              <a:off x="7504988" y="3679959"/>
              <a:ext cx="428445" cy="70270"/>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5" name="Rounded Rectangle 34">
            <a:extLst>
              <a:ext uri="{FF2B5EF4-FFF2-40B4-BE49-F238E27FC236}">
                <a16:creationId xmlns:a16="http://schemas.microsoft.com/office/drawing/2014/main" id="{A5739A1C-DB9B-0346-A573-94BC535575F0}"/>
              </a:ext>
            </a:extLst>
          </p:cNvPr>
          <p:cNvSpPr>
            <a:spLocks noChangeArrowheads="1"/>
          </p:cNvSpPr>
          <p:nvPr/>
        </p:nvSpPr>
        <p:spPr bwMode="auto">
          <a:xfrm>
            <a:off x="44450" y="954088"/>
            <a:ext cx="9031288" cy="3395662"/>
          </a:xfrm>
          <a:prstGeom prst="roundRect">
            <a:avLst>
              <a:gd name="adj" fmla="val 7287"/>
            </a:avLst>
          </a:prstGeom>
          <a:noFill/>
          <a:ln w="57150" cmpd="thickThin">
            <a:solidFill>
              <a:srgbClr val="800000"/>
            </a:solidFill>
            <a:round/>
            <a:headEnd/>
            <a:tailEnd/>
          </a:ln>
          <a:effectLst>
            <a:outerShdw blurRad="40000" dist="23000" dir="5400000" rotWithShape="0">
              <a:srgbClr val="808080">
                <a:alpha val="34999"/>
              </a:srgbClr>
            </a:outerShdw>
          </a:effectLst>
        </p:spPr>
        <p:txBody>
          <a:bodyPr lIns="77925" tIns="38963" rIns="77925" bIns="38963"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1627" name="TextBox 35">
            <a:extLst>
              <a:ext uri="{FF2B5EF4-FFF2-40B4-BE49-F238E27FC236}">
                <a16:creationId xmlns:a16="http://schemas.microsoft.com/office/drawing/2014/main" id="{E24D7E31-7EA7-594C-B71D-D1879B458A9A}"/>
              </a:ext>
            </a:extLst>
          </p:cNvPr>
          <p:cNvSpPr txBox="1">
            <a:spLocks noChangeArrowheads="1"/>
          </p:cNvSpPr>
          <p:nvPr/>
        </p:nvSpPr>
        <p:spPr bwMode="auto">
          <a:xfrm>
            <a:off x="685800" y="2514600"/>
            <a:ext cx="5746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latin typeface="Times" pitchFamily="2" charset="0"/>
              </a:rPr>
              <a:t>S&lt;0</a:t>
            </a:r>
          </a:p>
        </p:txBody>
      </p:sp>
      <p:sp>
        <p:nvSpPr>
          <p:cNvPr id="111628" name="TextBox 36">
            <a:extLst>
              <a:ext uri="{FF2B5EF4-FFF2-40B4-BE49-F238E27FC236}">
                <a16:creationId xmlns:a16="http://schemas.microsoft.com/office/drawing/2014/main" id="{AF5D24FD-2E55-B741-AF91-14195044A0A2}"/>
              </a:ext>
            </a:extLst>
          </p:cNvPr>
          <p:cNvSpPr txBox="1">
            <a:spLocks noChangeArrowheads="1"/>
          </p:cNvSpPr>
          <p:nvPr/>
        </p:nvSpPr>
        <p:spPr bwMode="auto">
          <a:xfrm>
            <a:off x="3408363" y="2519363"/>
            <a:ext cx="5746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latin typeface="Times" pitchFamily="2" charset="0"/>
              </a:rPr>
              <a:t>S&gt;0</a:t>
            </a:r>
          </a:p>
        </p:txBody>
      </p:sp>
      <p:graphicFrame>
        <p:nvGraphicFramePr>
          <p:cNvPr id="111629" name="Object 37">
            <a:extLst>
              <a:ext uri="{FF2B5EF4-FFF2-40B4-BE49-F238E27FC236}">
                <a16:creationId xmlns:a16="http://schemas.microsoft.com/office/drawing/2014/main" id="{E103FE3E-8472-5F4E-8CE0-3A5898F6EBF1}"/>
              </a:ext>
            </a:extLst>
          </p:cNvPr>
          <p:cNvGraphicFramePr>
            <a:graphicFrameLocks noChangeAspect="1"/>
          </p:cNvGraphicFramePr>
          <p:nvPr/>
        </p:nvGraphicFramePr>
        <p:xfrm>
          <a:off x="7154863" y="2835275"/>
          <a:ext cx="576262" cy="269875"/>
        </p:xfrm>
        <a:graphic>
          <a:graphicData uri="http://schemas.openxmlformats.org/presentationml/2006/ole">
            <mc:AlternateContent xmlns:mc="http://schemas.openxmlformats.org/markup-compatibility/2006">
              <mc:Choice xmlns:v="urn:schemas-microsoft-com:vml" Requires="v">
                <p:oleObj spid="_x0000_s112081" name="Equation" r:id="rId9" imgW="368300" imgH="152400" progId="Equation.DSMT4">
                  <p:embed/>
                </p:oleObj>
              </mc:Choice>
              <mc:Fallback>
                <p:oleObj name="Equation" r:id="rId9" imgW="368300" imgH="152400" progId="Equation.DSMT4">
                  <p:embed/>
                  <p:pic>
                    <p:nvPicPr>
                      <p:cNvPr id="0" name="Object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4863" y="2835275"/>
                        <a:ext cx="5762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30" name="Object 38">
            <a:extLst>
              <a:ext uri="{FF2B5EF4-FFF2-40B4-BE49-F238E27FC236}">
                <a16:creationId xmlns:a16="http://schemas.microsoft.com/office/drawing/2014/main" id="{9581CF00-E8C0-DE48-9F29-0A621FAF9CF5}"/>
              </a:ext>
            </a:extLst>
          </p:cNvPr>
          <p:cNvGraphicFramePr>
            <a:graphicFrameLocks noChangeAspect="1"/>
          </p:cNvGraphicFramePr>
          <p:nvPr/>
        </p:nvGraphicFramePr>
        <p:xfrm>
          <a:off x="5603875" y="3178175"/>
          <a:ext cx="569913" cy="268288"/>
        </p:xfrm>
        <a:graphic>
          <a:graphicData uri="http://schemas.openxmlformats.org/presentationml/2006/ole">
            <mc:AlternateContent xmlns:mc="http://schemas.openxmlformats.org/markup-compatibility/2006">
              <mc:Choice xmlns:v="urn:schemas-microsoft-com:vml" Requires="v">
                <p:oleObj spid="_x0000_s112082" name="Equation" r:id="rId11" imgW="368300" imgH="152400" progId="Equation.DSMT4">
                  <p:embed/>
                </p:oleObj>
              </mc:Choice>
              <mc:Fallback>
                <p:oleObj name="Equation" r:id="rId11" imgW="368300" imgH="152400" progId="Equation.DSMT4">
                  <p:embed/>
                  <p:pic>
                    <p:nvPicPr>
                      <p:cNvPr id="0"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3875" y="3178175"/>
                        <a:ext cx="56991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631" name="Object 39">
            <a:extLst>
              <a:ext uri="{FF2B5EF4-FFF2-40B4-BE49-F238E27FC236}">
                <a16:creationId xmlns:a16="http://schemas.microsoft.com/office/drawing/2014/main" id="{B34B6D15-577F-7D45-91E1-CB26AD6A0E7F}"/>
              </a:ext>
            </a:extLst>
          </p:cNvPr>
          <p:cNvGraphicFramePr>
            <a:graphicFrameLocks noChangeAspect="1"/>
          </p:cNvGraphicFramePr>
          <p:nvPr/>
        </p:nvGraphicFramePr>
        <p:xfrm>
          <a:off x="5603875" y="2247900"/>
          <a:ext cx="577850" cy="271463"/>
        </p:xfrm>
        <a:graphic>
          <a:graphicData uri="http://schemas.openxmlformats.org/presentationml/2006/ole">
            <mc:AlternateContent xmlns:mc="http://schemas.openxmlformats.org/markup-compatibility/2006">
              <mc:Choice xmlns:v="urn:schemas-microsoft-com:vml" Requires="v">
                <p:oleObj spid="_x0000_s112083" name="Equation" r:id="rId13" imgW="368300" imgH="152400" progId="Equation.DSMT4">
                  <p:embed/>
                </p:oleObj>
              </mc:Choice>
              <mc:Fallback>
                <p:oleObj name="Equation" r:id="rId13" imgW="368300" imgH="152400"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3875" y="2247900"/>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32" name="Text Box 20">
            <a:extLst>
              <a:ext uri="{FF2B5EF4-FFF2-40B4-BE49-F238E27FC236}">
                <a16:creationId xmlns:a16="http://schemas.microsoft.com/office/drawing/2014/main" id="{FBAA9FEB-6014-E640-A5FD-D07619E6E1B2}"/>
              </a:ext>
            </a:extLst>
          </p:cNvPr>
          <p:cNvSpPr txBox="1">
            <a:spLocks noChangeArrowheads="1"/>
          </p:cNvSpPr>
          <p:nvPr/>
        </p:nvSpPr>
        <p:spPr bwMode="auto">
          <a:xfrm>
            <a:off x="325438" y="5237163"/>
            <a:ext cx="1784350" cy="385762"/>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&gt; ~ ξ</a:t>
            </a:r>
            <a:r>
              <a:rPr kumimoji="0" lang="en-US" altLang="zh-CN" sz="2000" baseline="30000">
                <a:latin typeface="Symbol" pitchFamily="2" charset="2"/>
                <a:sym typeface="Symbol" pitchFamily="2" charset="2"/>
              </a:rPr>
              <a:t>2</a:t>
            </a:r>
            <a:r>
              <a:rPr kumimoji="0" lang="en-US" altLang="zh-CN" sz="2000" baseline="30000">
                <a:latin typeface="Times New Roman" panose="02020603050405020304" pitchFamily="18" charset="0"/>
              </a:rPr>
              <a:t> </a:t>
            </a:r>
            <a:endParaRPr kumimoji="0" lang="en-US" altLang="zh-CN" sz="2800">
              <a:solidFill>
                <a:srgbClr val="3333CC"/>
              </a:solidFill>
              <a:latin typeface="Times New Roman" panose="02020603050405020304" pitchFamily="18" charset="0"/>
            </a:endParaRPr>
          </a:p>
        </p:txBody>
      </p:sp>
      <p:sp>
        <p:nvSpPr>
          <p:cNvPr id="111633" name="Text Box 22">
            <a:extLst>
              <a:ext uri="{FF2B5EF4-FFF2-40B4-BE49-F238E27FC236}">
                <a16:creationId xmlns:a16="http://schemas.microsoft.com/office/drawing/2014/main" id="{75346109-4100-3C4E-B16B-FC43C3EF9B18}"/>
              </a:ext>
            </a:extLst>
          </p:cNvPr>
          <p:cNvSpPr txBox="1">
            <a:spLocks noChangeArrowheads="1"/>
          </p:cNvSpPr>
          <p:nvPr/>
        </p:nvSpPr>
        <p:spPr bwMode="auto">
          <a:xfrm>
            <a:off x="2324100" y="5245100"/>
            <a:ext cx="1906588" cy="387350"/>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3</a:t>
            </a:r>
            <a:r>
              <a:rPr kumimoji="0" lang="en-US" altLang="zh-CN" sz="2000">
                <a:latin typeface="Times New Roman" panose="02020603050405020304" pitchFamily="18" charset="0"/>
              </a:rPr>
              <a:t>&gt; ~ ξ</a:t>
            </a:r>
            <a:r>
              <a:rPr kumimoji="0" lang="en-US" altLang="zh-CN" sz="2000" baseline="30000">
                <a:latin typeface="Times New Roman" panose="02020603050405020304" pitchFamily="18" charset="0"/>
              </a:rPr>
              <a:t>4.5</a:t>
            </a:r>
            <a:endParaRPr kumimoji="0" lang="en-US" altLang="zh-CN" sz="2800">
              <a:latin typeface="Times New Roman" panose="02020603050405020304" pitchFamily="18" charset="0"/>
            </a:endParaRPr>
          </a:p>
        </p:txBody>
      </p:sp>
      <p:sp>
        <p:nvSpPr>
          <p:cNvPr id="111634" name="Text Box 23">
            <a:extLst>
              <a:ext uri="{FF2B5EF4-FFF2-40B4-BE49-F238E27FC236}">
                <a16:creationId xmlns:a16="http://schemas.microsoft.com/office/drawing/2014/main" id="{58A62522-65BC-8347-9454-94C98449EB0A}"/>
              </a:ext>
            </a:extLst>
          </p:cNvPr>
          <p:cNvSpPr txBox="1">
            <a:spLocks noChangeArrowheads="1"/>
          </p:cNvSpPr>
          <p:nvPr/>
        </p:nvSpPr>
        <p:spPr bwMode="auto">
          <a:xfrm>
            <a:off x="603250" y="5643563"/>
            <a:ext cx="3011488" cy="387350"/>
          </a:xfrm>
          <a:prstGeom prst="rect">
            <a:avLst/>
          </a:prstGeom>
          <a:solidFill>
            <a:schemeClr val="bg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000">
                <a:latin typeface="Times New Roman" panose="02020603050405020304" pitchFamily="18" charset="0"/>
              </a:rPr>
              <a:t>&lt; (δN)</a:t>
            </a:r>
            <a:r>
              <a:rPr kumimoji="0" lang="en-US" altLang="zh-CN" sz="2000" baseline="30000">
                <a:latin typeface="Times New Roman" panose="02020603050405020304" pitchFamily="18" charset="0"/>
              </a:rPr>
              <a:t>4</a:t>
            </a:r>
            <a:r>
              <a:rPr kumimoji="0" lang="en-US" altLang="zh-CN" sz="2000">
                <a:latin typeface="Times New Roman" panose="02020603050405020304" pitchFamily="18" charset="0"/>
              </a:rPr>
              <a:t>&gt; -  3 &lt; (δN)</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&gt;</a:t>
            </a:r>
            <a:r>
              <a:rPr kumimoji="0" lang="en-US" altLang="zh-CN" sz="2000" baseline="30000">
                <a:latin typeface="Times New Roman" panose="02020603050405020304" pitchFamily="18" charset="0"/>
              </a:rPr>
              <a:t>2</a:t>
            </a:r>
            <a:r>
              <a:rPr kumimoji="0" lang="en-US" altLang="zh-CN" sz="2000">
                <a:latin typeface="Times New Roman" panose="02020603050405020304" pitchFamily="18" charset="0"/>
              </a:rPr>
              <a:t> ~ ξ</a:t>
            </a:r>
            <a:r>
              <a:rPr kumimoji="0" lang="en-US" altLang="zh-CN" sz="2000" baseline="30000">
                <a:latin typeface="Times New Roman" panose="02020603050405020304" pitchFamily="18" charset="0"/>
              </a:rPr>
              <a:t>7</a:t>
            </a:r>
            <a:endParaRPr kumimoji="0" lang="en-US" altLang="zh-CN" sz="2800" baseline="30000">
              <a:solidFill>
                <a:srgbClr val="3333CC"/>
              </a:solidFill>
              <a:latin typeface="Times New Roman" panose="02020603050405020304" pitchFamily="18" charset="0"/>
            </a:endParaRPr>
          </a:p>
        </p:txBody>
      </p:sp>
      <p:sp>
        <p:nvSpPr>
          <p:cNvPr id="44" name="Rectangle 43">
            <a:extLst>
              <a:ext uri="{FF2B5EF4-FFF2-40B4-BE49-F238E27FC236}">
                <a16:creationId xmlns:a16="http://schemas.microsoft.com/office/drawing/2014/main" id="{E006247C-4E32-D340-983C-20C62EDBDB2D}"/>
              </a:ext>
            </a:extLst>
          </p:cNvPr>
          <p:cNvSpPr/>
          <p:nvPr/>
        </p:nvSpPr>
        <p:spPr>
          <a:xfrm>
            <a:off x="325438" y="5264150"/>
            <a:ext cx="3905250" cy="9842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lIns="77925" tIns="38963" rIns="77925" bIns="38963" anchor="ctr"/>
          <a:lstStyle/>
          <a:p>
            <a:pPr algn="ctr" eaLnBrk="1" hangingPunct="1">
              <a:spcBef>
                <a:spcPct val="20000"/>
              </a:spcBef>
              <a:buFontTx/>
              <a:buChar char="•"/>
              <a:defRPr/>
            </a:pPr>
            <a:endParaRPr lang="en-US"/>
          </a:p>
        </p:txBody>
      </p:sp>
      <p:sp>
        <p:nvSpPr>
          <p:cNvPr id="111636" name="TextBox 6">
            <a:extLst>
              <a:ext uri="{FF2B5EF4-FFF2-40B4-BE49-F238E27FC236}">
                <a16:creationId xmlns:a16="http://schemas.microsoft.com/office/drawing/2014/main" id="{55C6726E-2F51-3248-B9DA-302B6646BA23}"/>
              </a:ext>
            </a:extLst>
          </p:cNvPr>
          <p:cNvSpPr txBox="1">
            <a:spLocks noChangeArrowheads="1"/>
          </p:cNvSpPr>
          <p:nvPr/>
        </p:nvSpPr>
        <p:spPr bwMode="auto">
          <a:xfrm>
            <a:off x="4664075" y="4800600"/>
            <a:ext cx="4505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700">
                <a:solidFill>
                  <a:srgbClr val="0000FF"/>
                </a:solidFill>
                <a:latin typeface="Times" pitchFamily="2" charset="0"/>
              </a:rPr>
              <a:t>Search for CP in Heavy Ion Collisions (</a:t>
            </a:r>
            <a:r>
              <a:rPr kumimoji="0" lang="en-US" altLang="zh-CN" sz="1700">
                <a:solidFill>
                  <a:srgbClr val="0000FF"/>
                </a:solidFill>
                <a:latin typeface="Times New Roman" panose="02020603050405020304" pitchFamily="18" charset="0"/>
              </a:rPr>
              <a:t>ξ~2-3 fm</a:t>
            </a:r>
            <a:r>
              <a:rPr kumimoji="0" lang="en-US" altLang="zh-CN" sz="1700">
                <a:solidFill>
                  <a:srgbClr val="0000FF"/>
                </a:solidFill>
                <a:latin typeface="Times" pitchFamily="2" charset="0"/>
              </a:rPr>
              <a:t>)</a:t>
            </a:r>
          </a:p>
        </p:txBody>
      </p:sp>
      <p:sp>
        <p:nvSpPr>
          <p:cNvPr id="111637" name="Rectangle 44">
            <a:extLst>
              <a:ext uri="{FF2B5EF4-FFF2-40B4-BE49-F238E27FC236}">
                <a16:creationId xmlns:a16="http://schemas.microsoft.com/office/drawing/2014/main" id="{4231C5B7-DCCD-9C42-9594-1C1F1AD667C0}"/>
              </a:ext>
            </a:extLst>
          </p:cNvPr>
          <p:cNvSpPr>
            <a:spLocks noChangeArrowheads="1"/>
          </p:cNvSpPr>
          <p:nvPr/>
        </p:nvSpPr>
        <p:spPr bwMode="auto">
          <a:xfrm>
            <a:off x="2613025" y="1093788"/>
            <a:ext cx="25336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latin typeface="Times" pitchFamily="2" charset="0"/>
              </a:rPr>
              <a:t>C</a:t>
            </a:r>
            <a:r>
              <a:rPr kumimoji="0" lang="en-US" altLang="zh-CN" sz="2000" baseline="-25000">
                <a:latin typeface="Times" pitchFamily="2" charset="0"/>
              </a:rPr>
              <a:t>n</a:t>
            </a:r>
            <a:r>
              <a:rPr kumimoji="0" lang="en-US" altLang="zh-CN" sz="2000">
                <a:latin typeface="Times" pitchFamily="2" charset="0"/>
              </a:rPr>
              <a:t>: n</a:t>
            </a:r>
            <a:r>
              <a:rPr kumimoji="0" lang="en-US" altLang="zh-CN" sz="2000" baseline="30000">
                <a:latin typeface="Times" pitchFamily="2" charset="0"/>
              </a:rPr>
              <a:t>th</a:t>
            </a:r>
            <a:r>
              <a:rPr kumimoji="0" lang="en-US" altLang="zh-CN" sz="2000">
                <a:latin typeface="Times" pitchFamily="2" charset="0"/>
              </a:rPr>
              <a:t> order cumulants</a:t>
            </a:r>
          </a:p>
        </p:txBody>
      </p:sp>
      <p:sp>
        <p:nvSpPr>
          <p:cNvPr id="111638" name="Line 8">
            <a:extLst>
              <a:ext uri="{FF2B5EF4-FFF2-40B4-BE49-F238E27FC236}">
                <a16:creationId xmlns:a16="http://schemas.microsoft.com/office/drawing/2014/main" id="{F39E6295-B5B9-004F-8907-5532934774BA}"/>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39" name="Line 26">
            <a:extLst>
              <a:ext uri="{FF2B5EF4-FFF2-40B4-BE49-F238E27FC236}">
                <a16:creationId xmlns:a16="http://schemas.microsoft.com/office/drawing/2014/main" id="{6C83223C-6166-ED41-A033-360789C13293}"/>
              </a:ext>
            </a:extLst>
          </p:cNvPr>
          <p:cNvSpPr>
            <a:spLocks noChangeShapeType="1"/>
          </p:cNvSpPr>
          <p:nvPr/>
        </p:nvSpPr>
        <p:spPr bwMode="auto">
          <a:xfrm flipV="1">
            <a:off x="1066800" y="838200"/>
            <a:ext cx="70866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http://drupal.star.bnl.gov/STAR/files/starpublications/159/figure4.png">
            <a:extLst>
              <a:ext uri="{FF2B5EF4-FFF2-40B4-BE49-F238E27FC236}">
                <a16:creationId xmlns:a16="http://schemas.microsoft.com/office/drawing/2014/main" id="{912D76CD-F791-9A4C-9017-B00E83BF4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47800"/>
            <a:ext cx="54911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Box 6">
            <a:extLst>
              <a:ext uri="{FF2B5EF4-FFF2-40B4-BE49-F238E27FC236}">
                <a16:creationId xmlns:a16="http://schemas.microsoft.com/office/drawing/2014/main" id="{9679ED18-AAAC-1149-B8D5-BDC836D1182F}"/>
              </a:ext>
            </a:extLst>
          </p:cNvPr>
          <p:cNvSpPr txBox="1">
            <a:spLocks noChangeArrowheads="1"/>
          </p:cNvSpPr>
          <p:nvPr/>
        </p:nvSpPr>
        <p:spPr bwMode="auto">
          <a:xfrm>
            <a:off x="914400" y="2286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None/>
            </a:pPr>
            <a:r>
              <a:rPr kumimoji="0" lang="en-US" altLang="zh-CN" sz="2400">
                <a:solidFill>
                  <a:srgbClr val="FF0000"/>
                </a:solidFill>
                <a:latin typeface="Times New Roman" panose="02020603050405020304" pitchFamily="18" charset="0"/>
                <a:cs typeface="Times New Roman" panose="02020603050405020304" pitchFamily="18" charset="0"/>
              </a:rPr>
              <a:t>Observable: Higher Moments of Net-proton Distributions</a:t>
            </a:r>
          </a:p>
        </p:txBody>
      </p:sp>
      <p:sp>
        <p:nvSpPr>
          <p:cNvPr id="112643" name="Rectangle 7">
            <a:extLst>
              <a:ext uri="{FF2B5EF4-FFF2-40B4-BE49-F238E27FC236}">
                <a16:creationId xmlns:a16="http://schemas.microsoft.com/office/drawing/2014/main" id="{5F04A8F7-32F8-0041-AE21-C8C6B5ED114C}"/>
              </a:ext>
            </a:extLst>
          </p:cNvPr>
          <p:cNvSpPr>
            <a:spLocks noChangeArrowheads="1"/>
          </p:cNvSpPr>
          <p:nvPr/>
        </p:nvSpPr>
        <p:spPr bwMode="auto">
          <a:xfrm>
            <a:off x="319088" y="960438"/>
            <a:ext cx="86947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0000FF"/>
                </a:solidFill>
                <a:latin typeface="Times New Roman" panose="02020603050405020304" pitchFamily="18" charset="0"/>
                <a:cs typeface="Times New Roman" panose="02020603050405020304" pitchFamily="18" charset="0"/>
              </a:rPr>
              <a:t>Net-proton fluctuations can reflect the diverges of baryon number fluctuations at CP and can be used to search for the CP.</a:t>
            </a:r>
          </a:p>
        </p:txBody>
      </p:sp>
      <p:sp>
        <p:nvSpPr>
          <p:cNvPr id="112644" name="Rectangle 9">
            <a:extLst>
              <a:ext uri="{FF2B5EF4-FFF2-40B4-BE49-F238E27FC236}">
                <a16:creationId xmlns:a16="http://schemas.microsoft.com/office/drawing/2014/main" id="{B4D4B546-E22D-C348-B409-98C0423457AF}"/>
              </a:ext>
            </a:extLst>
          </p:cNvPr>
          <p:cNvSpPr>
            <a:spLocks noChangeArrowheads="1"/>
          </p:cNvSpPr>
          <p:nvPr/>
        </p:nvSpPr>
        <p:spPr bwMode="auto">
          <a:xfrm>
            <a:off x="5334000" y="1371600"/>
            <a:ext cx="37893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a:latin typeface="Times New Roman" panose="02020603050405020304" pitchFamily="18" charset="0"/>
                <a:cs typeface="Times New Roman" panose="02020603050405020304" pitchFamily="18" charset="0"/>
              </a:rPr>
              <a:t>Y. Hatta, et al.,   </a:t>
            </a:r>
            <a:r>
              <a:rPr kumimoji="0" lang="hu-HU" altLang="zh-CN" sz="1600">
                <a:latin typeface="Times New Roman" panose="02020603050405020304" pitchFamily="18" charset="0"/>
                <a:cs typeface="Times New Roman" panose="02020603050405020304" pitchFamily="18" charset="0"/>
              </a:rPr>
              <a:t>P.R.L. 91, 102003 (2003).</a:t>
            </a:r>
            <a:endParaRPr kumimoji="0" lang="en-US" altLang="zh-CN" sz="1600">
              <a:latin typeface="Times New Roman" panose="02020603050405020304" pitchFamily="18" charset="0"/>
              <a:cs typeface="Times New Roman" panose="02020603050405020304" pitchFamily="18" charset="0"/>
            </a:endParaRPr>
          </a:p>
        </p:txBody>
      </p:sp>
      <p:sp>
        <p:nvSpPr>
          <p:cNvPr id="112645" name="TextBox 16">
            <a:extLst>
              <a:ext uri="{FF2B5EF4-FFF2-40B4-BE49-F238E27FC236}">
                <a16:creationId xmlns:a16="http://schemas.microsoft.com/office/drawing/2014/main" id="{22D3D0E9-1100-F24F-8137-CAC0360417CC}"/>
              </a:ext>
            </a:extLst>
          </p:cNvPr>
          <p:cNvSpPr txBox="1">
            <a:spLocks noChangeArrowheads="1"/>
          </p:cNvSpPr>
          <p:nvPr/>
        </p:nvSpPr>
        <p:spPr bwMode="auto">
          <a:xfrm>
            <a:off x="914400" y="4724400"/>
            <a:ext cx="5189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1200">
                <a:latin typeface="Times" pitchFamily="2" charset="0"/>
              </a:rPr>
              <a:t>STAR: Physical Review Letters 105, 022302 (2010). </a:t>
            </a:r>
          </a:p>
        </p:txBody>
      </p:sp>
      <p:sp>
        <p:nvSpPr>
          <p:cNvPr id="112646" name="TextBox 18">
            <a:extLst>
              <a:ext uri="{FF2B5EF4-FFF2-40B4-BE49-F238E27FC236}">
                <a16:creationId xmlns:a16="http://schemas.microsoft.com/office/drawing/2014/main" id="{1F96D5C4-A17F-EE4C-8A5C-A344F399E6FD}"/>
              </a:ext>
            </a:extLst>
          </p:cNvPr>
          <p:cNvSpPr txBox="1">
            <a:spLocks noChangeArrowheads="1"/>
          </p:cNvSpPr>
          <p:nvPr/>
        </p:nvSpPr>
        <p:spPr bwMode="auto">
          <a:xfrm>
            <a:off x="533400" y="5257800"/>
            <a:ext cx="82121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spAutoFit/>
          </a:bodyPr>
          <a:lstStyle>
            <a:lvl1pPr marL="292100" indent="-2921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kumimoji="0" lang="en-US" altLang="zh-CN" sz="1700">
                <a:latin typeface="Times" pitchFamily="2" charset="0"/>
              </a:rPr>
              <a:t>First measurement of the higher moments of net-proton distributions at RHIC.</a:t>
            </a:r>
          </a:p>
          <a:p>
            <a:pPr eaLnBrk="1" hangingPunct="1">
              <a:buFont typeface="Wingdings" pitchFamily="2" charset="2"/>
              <a:buChar char="Ø"/>
            </a:pPr>
            <a:r>
              <a:rPr lang="en-US" altLang="zh-CN" sz="1800"/>
              <a:t>High order fluctuation results consistent with thermalization.</a:t>
            </a:r>
            <a:endParaRPr kumimoji="0" lang="en-US" altLang="zh-CN" sz="1700">
              <a:latin typeface="Times" pitchFamily="2" charset="0"/>
            </a:endParaRPr>
          </a:p>
          <a:p>
            <a:pPr eaLnBrk="1" hangingPunct="1">
              <a:buFont typeface="Wingdings" pitchFamily="2" charset="2"/>
              <a:buChar char="Ø"/>
            </a:pPr>
            <a:r>
              <a:rPr kumimoji="0" lang="en-US" altLang="zh-CN" sz="1700">
                <a:latin typeface="Times" pitchFamily="2" charset="0"/>
              </a:rPr>
              <a:t>There has no evidence for the existence of QCD critical point with μ</a:t>
            </a:r>
            <a:r>
              <a:rPr kumimoji="0" lang="en-US" altLang="zh-CN" sz="1700" baseline="-25000">
                <a:latin typeface="Times" pitchFamily="2" charset="0"/>
              </a:rPr>
              <a:t>B</a:t>
            </a:r>
            <a:r>
              <a:rPr kumimoji="0" lang="en-US" altLang="zh-CN" sz="1700">
                <a:latin typeface="Times" pitchFamily="2" charset="0"/>
              </a:rPr>
              <a:t> &lt;200 MeV. </a:t>
            </a:r>
          </a:p>
        </p:txBody>
      </p:sp>
      <p:pic>
        <p:nvPicPr>
          <p:cNvPr id="112647" name="Picture 8" descr="figure1">
            <a:extLst>
              <a:ext uri="{FF2B5EF4-FFF2-40B4-BE49-F238E27FC236}">
                <a16:creationId xmlns:a16="http://schemas.microsoft.com/office/drawing/2014/main" id="{7A46B584-D5D1-8E4A-ACAA-C4D06647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9494" r="14400" b="1582"/>
          <a:stretch>
            <a:fillRect/>
          </a:stretch>
        </p:blipFill>
        <p:spPr bwMode="auto">
          <a:xfrm>
            <a:off x="304800" y="1905000"/>
            <a:ext cx="3276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Line 26">
            <a:extLst>
              <a:ext uri="{FF2B5EF4-FFF2-40B4-BE49-F238E27FC236}">
                <a16:creationId xmlns:a16="http://schemas.microsoft.com/office/drawing/2014/main" id="{51A8D38D-2693-6F47-B936-79EA680CA24A}"/>
              </a:ext>
            </a:extLst>
          </p:cNvPr>
          <p:cNvSpPr>
            <a:spLocks noChangeShapeType="1"/>
          </p:cNvSpPr>
          <p:nvPr/>
        </p:nvSpPr>
        <p:spPr bwMode="auto">
          <a:xfrm flipV="1">
            <a:off x="395288" y="990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649" name="Line 8">
            <a:extLst>
              <a:ext uri="{FF2B5EF4-FFF2-40B4-BE49-F238E27FC236}">
                <a16:creationId xmlns:a16="http://schemas.microsoft.com/office/drawing/2014/main" id="{A6114D8E-33E8-354E-8D2C-8305E1AE9108}"/>
              </a:ext>
            </a:extLst>
          </p:cNvPr>
          <p:cNvSpPr>
            <a:spLocks noChangeShapeType="1"/>
          </p:cNvSpPr>
          <p:nvPr/>
        </p:nvSpPr>
        <p:spPr bwMode="auto">
          <a:xfrm>
            <a:off x="685800" y="63246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822903D-3600-2E41-A70B-BD91F895FE82}"/>
              </a:ext>
            </a:extLst>
          </p:cNvPr>
          <p:cNvSpPr>
            <a:spLocks noChangeArrowheads="1"/>
          </p:cNvSpPr>
          <p:nvPr/>
        </p:nvSpPr>
        <p:spPr bwMode="auto">
          <a:xfrm>
            <a:off x="533400" y="762000"/>
            <a:ext cx="8166100" cy="4133850"/>
          </a:xfrm>
          <a:prstGeom prst="roundRect">
            <a:avLst>
              <a:gd name="adj" fmla="val 5319"/>
            </a:avLst>
          </a:prstGeom>
          <a:solidFill>
            <a:schemeClr val="tx1"/>
          </a:solidFill>
          <a:ln w="57150">
            <a:solidFill>
              <a:srgbClr val="800000"/>
            </a:solidFill>
            <a:round/>
            <a:headEnd/>
            <a:tailEnd/>
          </a:ln>
          <a:effectLst>
            <a:outerShdw blurRad="40000" dist="23000" dir="5400000" rotWithShape="0">
              <a:srgbClr val="80808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a:solidFill>
                <a:srgbClr val="FFFFFF"/>
              </a:solidFill>
            </a:endParaRPr>
          </a:p>
        </p:txBody>
      </p:sp>
      <p:sp>
        <p:nvSpPr>
          <p:cNvPr id="113666" name="Title 1">
            <a:extLst>
              <a:ext uri="{FF2B5EF4-FFF2-40B4-BE49-F238E27FC236}">
                <a16:creationId xmlns:a16="http://schemas.microsoft.com/office/drawing/2014/main" id="{86DD4EA8-12F2-4243-9E83-1708B80FF494}"/>
              </a:ext>
            </a:extLst>
          </p:cNvPr>
          <p:cNvSpPr>
            <a:spLocks noGrp="1" noChangeArrowheads="1"/>
          </p:cNvSpPr>
          <p:nvPr>
            <p:ph type="title"/>
          </p:nvPr>
        </p:nvSpPr>
        <p:spPr>
          <a:xfrm>
            <a:off x="774700" y="25400"/>
            <a:ext cx="7861300" cy="488950"/>
          </a:xfrm>
        </p:spPr>
        <p:txBody>
          <a:bodyPr/>
          <a:lstStyle/>
          <a:p>
            <a:pPr eaLnBrk="1" hangingPunct="1"/>
            <a:r>
              <a:rPr kumimoji="0" lang="en-US" altLang="zh-CN" sz="3600"/>
              <a:t>Scale of Hot/Dense Matter on LGT</a:t>
            </a:r>
          </a:p>
        </p:txBody>
      </p:sp>
      <p:pic>
        <p:nvPicPr>
          <p:cNvPr id="113667" name="Picture 3">
            <a:extLst>
              <a:ext uri="{FF2B5EF4-FFF2-40B4-BE49-F238E27FC236}">
                <a16:creationId xmlns:a16="http://schemas.microsoft.com/office/drawing/2014/main" id="{AB33D08A-B497-0348-A0F5-D1CE29DE8AC0}"/>
              </a:ext>
            </a:extLst>
          </p:cNvPr>
          <p:cNvPicPr>
            <a:picLocks noChangeAspect="1"/>
          </p:cNvPicPr>
          <p:nvPr/>
        </p:nvPicPr>
        <p:blipFill>
          <a:blip r:embed="rId2">
            <a:extLst>
              <a:ext uri="{28A0092B-C50C-407E-A947-70E740481C1C}">
                <a14:useLocalDpi xmlns:a14="http://schemas.microsoft.com/office/drawing/2010/main" val="0"/>
              </a:ext>
            </a:extLst>
          </a:blip>
          <a:srcRect l="4111" t="8440" r="4111" b="3522"/>
          <a:stretch>
            <a:fillRect/>
          </a:stretch>
        </p:blipFill>
        <p:spPr bwMode="auto">
          <a:xfrm>
            <a:off x="990600" y="1069975"/>
            <a:ext cx="44005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8">
            <a:extLst>
              <a:ext uri="{FF2B5EF4-FFF2-40B4-BE49-F238E27FC236}">
                <a16:creationId xmlns:a16="http://schemas.microsoft.com/office/drawing/2014/main" id="{1B593AAE-D651-7748-AEC3-1279B768428E}"/>
              </a:ext>
            </a:extLst>
          </p:cNvPr>
          <p:cNvSpPr txBox="1">
            <a:spLocks noChangeArrowheads="1"/>
          </p:cNvSpPr>
          <p:nvPr/>
        </p:nvSpPr>
        <p:spPr bwMode="auto">
          <a:xfrm>
            <a:off x="533400" y="4926013"/>
            <a:ext cx="8305800" cy="1665287"/>
          </a:xfrm>
          <a:prstGeom prst="rect">
            <a:avLst/>
          </a:prstGeom>
          <a:noFill/>
          <a:ln>
            <a:noFill/>
          </a:ln>
        </p:spPr>
        <p:txBody>
          <a:bodyPr>
            <a:spAutoFit/>
          </a:bodyPr>
          <a:lstStyle>
            <a:lvl1pPr marL="342900" indent="-342900">
              <a:defRPr kumimoji="1" sz="2800">
                <a:solidFill>
                  <a:schemeClr val="tx1"/>
                </a:solidFill>
                <a:latin typeface="Arial" charset="0"/>
                <a:ea typeface="宋体" charset="0"/>
                <a:cs typeface="宋体" charset="0"/>
              </a:defRPr>
            </a:lvl1pPr>
            <a:lvl2pPr marL="742950" indent="-285750">
              <a:defRPr kumimoji="1" sz="2800">
                <a:solidFill>
                  <a:schemeClr val="tx1"/>
                </a:solidFill>
                <a:latin typeface="Arial" charset="0"/>
                <a:ea typeface="宋体" charset="0"/>
              </a:defRPr>
            </a:lvl2pPr>
            <a:lvl3pPr marL="1143000" indent="-228600">
              <a:defRPr kumimoji="1" sz="2800">
                <a:solidFill>
                  <a:schemeClr val="tx1"/>
                </a:solidFill>
                <a:latin typeface="Arial" charset="0"/>
                <a:ea typeface="宋体" charset="0"/>
              </a:defRPr>
            </a:lvl3pPr>
            <a:lvl4pPr marL="1600200" indent="-228600">
              <a:defRPr kumimoji="1" sz="2800">
                <a:solidFill>
                  <a:schemeClr val="tx1"/>
                </a:solidFill>
                <a:latin typeface="Arial" charset="0"/>
                <a:ea typeface="宋体" charset="0"/>
              </a:defRPr>
            </a:lvl4pPr>
            <a:lvl5pPr marL="2057400" indent="-228600">
              <a:defRPr kumimoji="1" sz="2800">
                <a:solidFill>
                  <a:schemeClr val="tx1"/>
                </a:solidFill>
                <a:latin typeface="Arial" charset="0"/>
                <a:ea typeface="宋体" charset="0"/>
              </a:defRPr>
            </a:lvl5pPr>
            <a:lvl6pPr marL="2514600" indent="-228600" fontAlgn="base">
              <a:spcBef>
                <a:spcPct val="20000"/>
              </a:spcBef>
              <a:spcAft>
                <a:spcPct val="0"/>
              </a:spcAft>
              <a:buChar char="•"/>
              <a:defRPr kumimoji="1" sz="2800">
                <a:solidFill>
                  <a:schemeClr val="tx1"/>
                </a:solidFill>
                <a:latin typeface="Arial" charset="0"/>
                <a:ea typeface="宋体" charset="0"/>
              </a:defRPr>
            </a:lvl6pPr>
            <a:lvl7pPr marL="2971800" indent="-228600" fontAlgn="base">
              <a:spcBef>
                <a:spcPct val="20000"/>
              </a:spcBef>
              <a:spcAft>
                <a:spcPct val="0"/>
              </a:spcAft>
              <a:buChar char="•"/>
              <a:defRPr kumimoji="1" sz="2800">
                <a:solidFill>
                  <a:schemeClr val="tx1"/>
                </a:solidFill>
                <a:latin typeface="Arial" charset="0"/>
                <a:ea typeface="宋体" charset="0"/>
              </a:defRPr>
            </a:lvl7pPr>
            <a:lvl8pPr marL="3429000" indent="-228600" fontAlgn="base">
              <a:spcBef>
                <a:spcPct val="20000"/>
              </a:spcBef>
              <a:spcAft>
                <a:spcPct val="0"/>
              </a:spcAft>
              <a:buChar char="•"/>
              <a:defRPr kumimoji="1" sz="2800">
                <a:solidFill>
                  <a:schemeClr val="tx1"/>
                </a:solidFill>
                <a:latin typeface="Arial" charset="0"/>
                <a:ea typeface="宋体" charset="0"/>
              </a:defRPr>
            </a:lvl8pPr>
            <a:lvl9pPr marL="3886200" indent="-228600" fontAlgn="base">
              <a:spcBef>
                <a:spcPct val="20000"/>
              </a:spcBef>
              <a:spcAft>
                <a:spcPct val="0"/>
              </a:spcAft>
              <a:buChar char="•"/>
              <a:defRPr kumimoji="1" sz="2800">
                <a:solidFill>
                  <a:schemeClr val="tx1"/>
                </a:solidFill>
                <a:latin typeface="Arial" charset="0"/>
                <a:ea typeface="宋体" charset="0"/>
              </a:defRPr>
            </a:lvl9pPr>
          </a:lstStyle>
          <a:p>
            <a:pPr marL="0" indent="0" eaLnBrk="1" hangingPunct="1">
              <a:spcBef>
                <a:spcPct val="20000"/>
              </a:spcBef>
              <a:defRPr/>
            </a:pPr>
            <a:r>
              <a:rPr kumimoji="0" lang="en-US" sz="2000" dirty="0"/>
              <a:t> 1) Central collisions at RHIC, the high moments measurements are consistent with thermal equilibrium assumption</a:t>
            </a:r>
          </a:p>
          <a:p>
            <a:pPr marL="0" indent="0" eaLnBrk="1" hangingPunct="1">
              <a:spcBef>
                <a:spcPct val="20000"/>
              </a:spcBef>
              <a:defRPr/>
            </a:pPr>
            <a:r>
              <a:rPr kumimoji="0" lang="en-US" sz="2000" dirty="0"/>
              <a:t> 2) Scale of LGT, determined with the data, is</a:t>
            </a:r>
            <a:r>
              <a:rPr kumimoji="0" lang="en-US" sz="2000" b="1" i="1" dirty="0"/>
              <a:t>: T</a:t>
            </a:r>
            <a:r>
              <a:rPr kumimoji="0" lang="en-US" sz="2000" b="1" i="1" baseline="-25000" dirty="0"/>
              <a:t>C</a:t>
            </a:r>
            <a:r>
              <a:rPr kumimoji="0" lang="en-US" sz="2000" b="1" i="1" dirty="0"/>
              <a:t>=175</a:t>
            </a:r>
            <a:r>
              <a:rPr kumimoji="0" lang="en-US" sz="2000" b="1" i="1" baseline="30000" dirty="0"/>
              <a:t>+1</a:t>
            </a:r>
            <a:r>
              <a:rPr kumimoji="0" lang="en-US" sz="2000" b="1" i="1" baseline="-25000" dirty="0"/>
              <a:t>-7</a:t>
            </a:r>
            <a:r>
              <a:rPr kumimoji="0" lang="en-US" sz="2000" b="1" i="1" dirty="0"/>
              <a:t> </a:t>
            </a:r>
            <a:r>
              <a:rPr kumimoji="0" lang="en-US" sz="2000" dirty="0"/>
              <a:t>(MeV) </a:t>
            </a:r>
          </a:p>
          <a:p>
            <a:pPr eaLnBrk="1" hangingPunct="1">
              <a:spcBef>
                <a:spcPct val="20000"/>
              </a:spcBef>
              <a:buFontTx/>
              <a:buChar char="•"/>
              <a:defRPr/>
            </a:pPr>
            <a:endParaRPr kumimoji="0" lang="en-US" sz="800" dirty="0"/>
          </a:p>
          <a:p>
            <a:pPr marL="0" indent="0" eaLnBrk="1" hangingPunct="1">
              <a:spcBef>
                <a:spcPct val="20000"/>
              </a:spcBef>
              <a:defRPr/>
            </a:pPr>
            <a:r>
              <a:rPr kumimoji="0" lang="en-US" sz="1300" i="1" dirty="0">
                <a:cs typeface="Arial" charset="0"/>
              </a:rPr>
              <a:t>     </a:t>
            </a:r>
            <a:r>
              <a:rPr kumimoji="0" lang="en-US" sz="1300" dirty="0">
                <a:cs typeface="Arial" charset="0"/>
              </a:rPr>
              <a:t>STAR</a:t>
            </a:r>
            <a:r>
              <a:rPr kumimoji="0" lang="en-US" sz="1300" i="1" dirty="0">
                <a:cs typeface="Arial" charset="0"/>
              </a:rPr>
              <a:t>, </a:t>
            </a:r>
            <a:r>
              <a:rPr kumimoji="0" lang="en-US" sz="1300" b="1" i="1" dirty="0">
                <a:cs typeface="Arial" charset="0"/>
              </a:rPr>
              <a:t>PRL</a:t>
            </a:r>
            <a:r>
              <a:rPr kumimoji="0" lang="en-US" sz="1300" i="1" dirty="0">
                <a:cs typeface="Arial" charset="0"/>
              </a:rPr>
              <a:t>105, 22303(2010); </a:t>
            </a:r>
            <a:r>
              <a:rPr kumimoji="0" lang="en-US" sz="1300" dirty="0"/>
              <a:t>S. Gupta, X.F. Luo, B. Mohanty, H.G. Ritter, NX</a:t>
            </a:r>
            <a:r>
              <a:rPr kumimoji="0" lang="en-US" sz="1300" i="1" dirty="0"/>
              <a:t>, </a:t>
            </a:r>
            <a:r>
              <a:rPr kumimoji="0" lang="en-US" sz="1300" b="1" i="1" dirty="0"/>
              <a:t>Science</a:t>
            </a:r>
            <a:r>
              <a:rPr kumimoji="0" lang="en-US" sz="1300" i="1" dirty="0"/>
              <a:t>, 332, 1525(2011); </a:t>
            </a:r>
            <a:r>
              <a:rPr kumimoji="0" lang="en-US" sz="1300" dirty="0"/>
              <a:t>F. Karsch and K. Redlich, </a:t>
            </a:r>
            <a:r>
              <a:rPr kumimoji="0" lang="en-US" sz="1300" b="1" i="1" dirty="0"/>
              <a:t>PLB</a:t>
            </a:r>
            <a:r>
              <a:rPr kumimoji="0" lang="en-US" sz="1300" i="1" dirty="0"/>
              <a:t>695, 136(2011); </a:t>
            </a:r>
            <a:r>
              <a:rPr kumimoji="0" lang="en-US" sz="1300" dirty="0"/>
              <a:t>R.V. Gavai and S. Gupta, </a:t>
            </a:r>
            <a:r>
              <a:rPr kumimoji="0" lang="en-US" sz="1300" b="1" i="1" dirty="0"/>
              <a:t>PLB</a:t>
            </a:r>
            <a:r>
              <a:rPr kumimoji="0" lang="en-US" sz="1300" i="1" dirty="0"/>
              <a:t>696, 459(2011). </a:t>
            </a:r>
            <a:endParaRPr kumimoji="0" lang="en-US" sz="1300" dirty="0"/>
          </a:p>
        </p:txBody>
      </p:sp>
      <p:sp>
        <p:nvSpPr>
          <p:cNvPr id="113669" name="TextBox 5">
            <a:extLst>
              <a:ext uri="{FF2B5EF4-FFF2-40B4-BE49-F238E27FC236}">
                <a16:creationId xmlns:a16="http://schemas.microsoft.com/office/drawing/2014/main" id="{6C06819B-510C-D047-A077-72EAEF6D599E}"/>
              </a:ext>
            </a:extLst>
          </p:cNvPr>
          <p:cNvSpPr txBox="1">
            <a:spLocks noChangeArrowheads="1"/>
          </p:cNvSpPr>
          <p:nvPr/>
        </p:nvSpPr>
        <p:spPr bwMode="auto">
          <a:xfrm>
            <a:off x="5880100" y="4340225"/>
            <a:ext cx="227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i="1">
                <a:solidFill>
                  <a:schemeClr val="bg1"/>
                </a:solidFill>
              </a:rPr>
              <a:t>Science, 332</a:t>
            </a:r>
            <a:r>
              <a:rPr kumimoji="0" lang="en-US" altLang="zh-CN" sz="1400">
                <a:solidFill>
                  <a:schemeClr val="bg1"/>
                </a:solidFill>
              </a:rPr>
              <a:t>, 1525(2011)</a:t>
            </a:r>
          </a:p>
        </p:txBody>
      </p:sp>
      <p:sp>
        <p:nvSpPr>
          <p:cNvPr id="113670" name="TextBox 6">
            <a:extLst>
              <a:ext uri="{FF2B5EF4-FFF2-40B4-BE49-F238E27FC236}">
                <a16:creationId xmlns:a16="http://schemas.microsoft.com/office/drawing/2014/main" id="{54BA2DA9-4634-1149-A624-8E0C954E5612}"/>
              </a:ext>
            </a:extLst>
          </p:cNvPr>
          <p:cNvSpPr txBox="1">
            <a:spLocks noChangeArrowheads="1"/>
          </p:cNvSpPr>
          <p:nvPr/>
        </p:nvSpPr>
        <p:spPr bwMode="auto">
          <a:xfrm>
            <a:off x="8064500" y="2705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13671" name="TextBox 9">
            <a:extLst>
              <a:ext uri="{FF2B5EF4-FFF2-40B4-BE49-F238E27FC236}">
                <a16:creationId xmlns:a16="http://schemas.microsoft.com/office/drawing/2014/main" id="{6297A422-7838-A84B-88D2-41C807A82457}"/>
              </a:ext>
            </a:extLst>
          </p:cNvPr>
          <p:cNvSpPr txBox="1">
            <a:spLocks noChangeArrowheads="1"/>
          </p:cNvSpPr>
          <p:nvPr/>
        </p:nvSpPr>
        <p:spPr bwMode="auto">
          <a:xfrm>
            <a:off x="5791200" y="1825625"/>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en-US" sz="2400" i="1">
                <a:solidFill>
                  <a:schemeClr val="bg1"/>
                </a:solidFill>
              </a:rPr>
              <a:t>“</a:t>
            </a:r>
            <a:r>
              <a:rPr kumimoji="0" lang="en-US" altLang="zh-CN" sz="2400" i="1">
                <a:solidFill>
                  <a:schemeClr val="bg1"/>
                </a:solidFill>
              </a:rPr>
              <a:t>Scale for the Phase Diagram of Quantum Chromodynamics</a:t>
            </a:r>
            <a:r>
              <a:rPr kumimoji="0" lang="en-US" altLang="en-US" sz="2400" i="1">
                <a:solidFill>
                  <a:schemeClr val="bg1"/>
                </a:solidFill>
              </a:rPr>
              <a:t>”</a:t>
            </a:r>
            <a:endParaRPr kumimoji="0" lang="en-US" altLang="zh-CN" sz="2400">
              <a:solidFill>
                <a:schemeClr val="bg1"/>
              </a:solidFill>
            </a:endParaRPr>
          </a:p>
        </p:txBody>
      </p:sp>
      <p:sp>
        <p:nvSpPr>
          <p:cNvPr id="113672" name="TextBox 10">
            <a:extLst>
              <a:ext uri="{FF2B5EF4-FFF2-40B4-BE49-F238E27FC236}">
                <a16:creationId xmlns:a16="http://schemas.microsoft.com/office/drawing/2014/main" id="{1541F8FE-3467-064D-A70F-1AF12B4AC265}"/>
              </a:ext>
            </a:extLst>
          </p:cNvPr>
          <p:cNvSpPr txBox="1">
            <a:spLocks noChangeArrowheads="1"/>
          </p:cNvSpPr>
          <p:nvPr/>
        </p:nvSpPr>
        <p:spPr bwMode="auto">
          <a:xfrm>
            <a:off x="7334250" y="1181100"/>
            <a:ext cx="1096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400" b="1">
                <a:solidFill>
                  <a:schemeClr val="bg1"/>
                </a:solidFill>
              </a:rPr>
              <a:t>June, 2011</a:t>
            </a:r>
          </a:p>
        </p:txBody>
      </p:sp>
      <p:pic>
        <p:nvPicPr>
          <p:cNvPr id="113673" name="Picture 11">
            <a:extLst>
              <a:ext uri="{FF2B5EF4-FFF2-40B4-BE49-F238E27FC236}">
                <a16:creationId xmlns:a16="http://schemas.microsoft.com/office/drawing/2014/main" id="{B2BA6505-D613-A74B-A016-B61E92DC9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066800"/>
            <a:ext cx="13382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Line 26">
            <a:extLst>
              <a:ext uri="{FF2B5EF4-FFF2-40B4-BE49-F238E27FC236}">
                <a16:creationId xmlns:a16="http://schemas.microsoft.com/office/drawing/2014/main" id="{B255C337-15D6-B646-8088-928952805CF1}"/>
              </a:ext>
            </a:extLst>
          </p:cNvPr>
          <p:cNvSpPr>
            <a:spLocks noChangeShapeType="1"/>
          </p:cNvSpPr>
          <p:nvPr/>
        </p:nvSpPr>
        <p:spPr bwMode="auto">
          <a:xfrm flipV="1">
            <a:off x="914400" y="6096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3">
            <a:extLst>
              <a:ext uri="{FF2B5EF4-FFF2-40B4-BE49-F238E27FC236}">
                <a16:creationId xmlns:a16="http://schemas.microsoft.com/office/drawing/2014/main" id="{A8EC36F2-F9E6-8F44-955A-6F6303DABA12}"/>
              </a:ext>
            </a:extLst>
          </p:cNvPr>
          <p:cNvPicPr>
            <a:picLocks noChangeAspect="1"/>
          </p:cNvPicPr>
          <p:nvPr/>
        </p:nvPicPr>
        <p:blipFill>
          <a:blip r:embed="rId3">
            <a:extLst>
              <a:ext uri="{28A0092B-C50C-407E-A947-70E740481C1C}">
                <a14:useLocalDpi xmlns:a14="http://schemas.microsoft.com/office/drawing/2010/main" val="0"/>
              </a:ext>
            </a:extLst>
          </a:blip>
          <a:srcRect l="2554" t="5760" r="11559"/>
          <a:stretch>
            <a:fillRect/>
          </a:stretch>
        </p:blipFill>
        <p:spPr bwMode="auto">
          <a:xfrm>
            <a:off x="152400" y="914400"/>
            <a:ext cx="4953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Box 6">
            <a:extLst>
              <a:ext uri="{FF2B5EF4-FFF2-40B4-BE49-F238E27FC236}">
                <a16:creationId xmlns:a16="http://schemas.microsoft.com/office/drawing/2014/main" id="{20AB2556-0C16-B845-ADDA-8B36614AB03A}"/>
              </a:ext>
            </a:extLst>
          </p:cNvPr>
          <p:cNvSpPr txBox="1">
            <a:spLocks noChangeArrowheads="1"/>
          </p:cNvSpPr>
          <p:nvPr/>
        </p:nvSpPr>
        <p:spPr bwMode="auto">
          <a:xfrm>
            <a:off x="5105400" y="1460500"/>
            <a:ext cx="3886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t>STAR net-proton results:</a:t>
            </a:r>
          </a:p>
          <a:p>
            <a:pPr eaLnBrk="1" hangingPunct="1">
              <a:buFontTx/>
              <a:buNone/>
            </a:pPr>
            <a:r>
              <a:rPr kumimoji="0" lang="en-US" altLang="zh-CN" sz="2000"/>
              <a:t> </a:t>
            </a:r>
          </a:p>
          <a:p>
            <a:pPr eaLnBrk="1" hangingPunct="1">
              <a:buFontTx/>
              <a:buAutoNum type="arabicParenR"/>
            </a:pPr>
            <a:r>
              <a:rPr kumimoji="0" lang="en-US" altLang="zh-CN" sz="2000"/>
              <a:t>All data show deviations below Poisson beyond statistical and systematic errors in the 0-5% most central collisions for κσ</a:t>
            </a:r>
            <a:r>
              <a:rPr kumimoji="0" lang="en-US" altLang="zh-CN" sz="2000" baseline="30000"/>
              <a:t>2</a:t>
            </a:r>
            <a:r>
              <a:rPr kumimoji="0" lang="en-US" altLang="zh-CN" sz="2000"/>
              <a:t> and Sσ at all energies.</a:t>
            </a:r>
          </a:p>
          <a:p>
            <a:pPr eaLnBrk="1" hangingPunct="1"/>
            <a:endParaRPr kumimoji="0" lang="en-US" altLang="zh-CN" sz="2000"/>
          </a:p>
          <a:p>
            <a:pPr eaLnBrk="1" hangingPunct="1">
              <a:buFontTx/>
              <a:buAutoNum type="arabicParenR"/>
            </a:pPr>
            <a:r>
              <a:rPr kumimoji="0" lang="en-US" altLang="zh-CN" sz="2000"/>
              <a:t>UrQMD model show monotonic behavior</a:t>
            </a:r>
          </a:p>
          <a:p>
            <a:pPr eaLnBrk="1" hangingPunct="1">
              <a:buFontTx/>
              <a:buAutoNum type="arabicParenR"/>
            </a:pPr>
            <a:endParaRPr kumimoji="0" lang="en-US" altLang="zh-CN" sz="2000"/>
          </a:p>
          <a:p>
            <a:pPr eaLnBrk="1" hangingPunct="1">
              <a:buFontTx/>
              <a:buAutoNum type="arabicParenR" startAt="3"/>
            </a:pPr>
            <a:r>
              <a:rPr kumimoji="0" lang="en-US" altLang="zh-CN" sz="2000"/>
              <a:t>Higher statistics needed for collisions at </a:t>
            </a:r>
            <a:r>
              <a:rPr kumimoji="0" lang="en-US" altLang="zh-CN" sz="2000" i="1"/>
              <a:t>√s</a:t>
            </a:r>
            <a:r>
              <a:rPr kumimoji="0" lang="en-US" altLang="zh-CN" sz="2000" i="1" baseline="-25000"/>
              <a:t>NN</a:t>
            </a:r>
            <a:r>
              <a:rPr kumimoji="0" lang="en-US" altLang="zh-CN" sz="2000" i="1"/>
              <a:t> &lt; 20 GeV</a:t>
            </a:r>
          </a:p>
          <a:p>
            <a:pPr eaLnBrk="1" hangingPunct="1"/>
            <a:endParaRPr kumimoji="0" lang="en-US" altLang="zh-CN" sz="2000" i="1">
              <a:solidFill>
                <a:srgbClr val="800000"/>
              </a:solidFill>
            </a:endParaRPr>
          </a:p>
        </p:txBody>
      </p:sp>
      <p:sp>
        <p:nvSpPr>
          <p:cNvPr id="116739" name="TextBox 7">
            <a:extLst>
              <a:ext uri="{FF2B5EF4-FFF2-40B4-BE49-F238E27FC236}">
                <a16:creationId xmlns:a16="http://schemas.microsoft.com/office/drawing/2014/main" id="{55A409D7-E587-6E4F-BCEE-0F268EC6F43E}"/>
              </a:ext>
            </a:extLst>
          </p:cNvPr>
          <p:cNvSpPr txBox="1">
            <a:spLocks noChangeArrowheads="1"/>
          </p:cNvSpPr>
          <p:nvPr/>
        </p:nvSpPr>
        <p:spPr bwMode="auto">
          <a:xfrm>
            <a:off x="1066800" y="238125"/>
            <a:ext cx="7175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a:solidFill>
                  <a:srgbClr val="FF0000"/>
                </a:solidFill>
              </a:rPr>
              <a:t>Net-proton Higher Moments in RHIC BES</a:t>
            </a:r>
          </a:p>
        </p:txBody>
      </p:sp>
      <p:sp>
        <p:nvSpPr>
          <p:cNvPr id="116740" name="TextBox 17">
            <a:extLst>
              <a:ext uri="{FF2B5EF4-FFF2-40B4-BE49-F238E27FC236}">
                <a16:creationId xmlns:a16="http://schemas.microsoft.com/office/drawing/2014/main" id="{98260A4C-744F-E141-AC9B-259C6698D24D}"/>
              </a:ext>
            </a:extLst>
          </p:cNvPr>
          <p:cNvSpPr txBox="1">
            <a:spLocks noChangeArrowheads="1"/>
          </p:cNvSpPr>
          <p:nvPr/>
        </p:nvSpPr>
        <p:spPr bwMode="auto">
          <a:xfrm>
            <a:off x="2743200" y="549751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800" b="1">
                <a:solidFill>
                  <a:schemeClr val="accent2"/>
                </a:solidFill>
              </a:rPr>
              <a:t>STAR Preliminary</a:t>
            </a:r>
          </a:p>
        </p:txBody>
      </p:sp>
      <p:sp>
        <p:nvSpPr>
          <p:cNvPr id="116741" name="Line 8">
            <a:extLst>
              <a:ext uri="{FF2B5EF4-FFF2-40B4-BE49-F238E27FC236}">
                <a16:creationId xmlns:a16="http://schemas.microsoft.com/office/drawing/2014/main" id="{A7E62BD0-25FC-A446-9956-4B85394C7A3B}"/>
              </a:ext>
            </a:extLst>
          </p:cNvPr>
          <p:cNvSpPr>
            <a:spLocks noChangeShapeType="1"/>
          </p:cNvSpPr>
          <p:nvPr/>
        </p:nvSpPr>
        <p:spPr bwMode="auto">
          <a:xfrm>
            <a:off x="685800" y="6477000"/>
            <a:ext cx="7704138"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6742" name="Rectangle 8">
            <a:extLst>
              <a:ext uri="{FF2B5EF4-FFF2-40B4-BE49-F238E27FC236}">
                <a16:creationId xmlns:a16="http://schemas.microsoft.com/office/drawing/2014/main" id="{8282C68C-8217-5B4B-9625-2A652F07B59F}"/>
              </a:ext>
            </a:extLst>
          </p:cNvPr>
          <p:cNvSpPr>
            <a:spLocks noChangeArrowheads="1"/>
          </p:cNvSpPr>
          <p:nvPr/>
        </p:nvSpPr>
        <p:spPr bwMode="auto">
          <a:xfrm>
            <a:off x="5638800" y="990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200"/>
              <a:t>STAR: X.F. Luo; QM2012</a:t>
            </a:r>
          </a:p>
          <a:p>
            <a:pPr eaLnBrk="1" hangingPunct="1"/>
            <a:r>
              <a:rPr kumimoji="0" lang="en-US" altLang="zh-CN" sz="1200"/>
              <a:t>                  Nucl. Phy</a:t>
            </a:r>
            <a:r>
              <a:rPr kumimoji="0" lang="zh-CN" altLang="en-US" sz="1200"/>
              <a:t>。</a:t>
            </a:r>
            <a:r>
              <a:rPr kumimoji="0" lang="en-US" altLang="zh-CN" sz="1200"/>
              <a:t>A 904 911c</a:t>
            </a:r>
            <a:r>
              <a:rPr kumimoji="0" lang="zh-CN" altLang="en-US" sz="1200"/>
              <a:t>（</a:t>
            </a:r>
            <a:r>
              <a:rPr kumimoji="0" lang="en-US" altLang="zh-CN" sz="1200"/>
              <a:t>2013</a:t>
            </a:r>
            <a:r>
              <a:rPr kumimoji="0" lang="zh-CN" altLang="en-US" sz="1200"/>
              <a:t>）</a:t>
            </a:r>
          </a:p>
        </p:txBody>
      </p:sp>
      <p:sp>
        <p:nvSpPr>
          <p:cNvPr id="116743" name="Line 26">
            <a:extLst>
              <a:ext uri="{FF2B5EF4-FFF2-40B4-BE49-F238E27FC236}">
                <a16:creationId xmlns:a16="http://schemas.microsoft.com/office/drawing/2014/main" id="{3366C8B7-76D6-3142-AF8A-4B5F4349A4F9}"/>
              </a:ext>
            </a:extLst>
          </p:cNvPr>
          <p:cNvSpPr>
            <a:spLocks noChangeShapeType="1"/>
          </p:cNvSpPr>
          <p:nvPr/>
        </p:nvSpPr>
        <p:spPr bwMode="auto">
          <a:xfrm flipV="1">
            <a:off x="990600" y="838200"/>
            <a:ext cx="72390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标题 1">
            <a:extLst>
              <a:ext uri="{FF2B5EF4-FFF2-40B4-BE49-F238E27FC236}">
                <a16:creationId xmlns:a16="http://schemas.microsoft.com/office/drawing/2014/main" id="{0172F66B-E4C0-D14A-84FF-0749E20CD398}"/>
              </a:ext>
            </a:extLst>
          </p:cNvPr>
          <p:cNvSpPr>
            <a:spLocks noGrp="1" noChangeArrowheads="1"/>
          </p:cNvSpPr>
          <p:nvPr>
            <p:ph type="title"/>
          </p:nvPr>
        </p:nvSpPr>
        <p:spPr>
          <a:xfrm>
            <a:off x="457200" y="174625"/>
            <a:ext cx="8229600" cy="715963"/>
          </a:xfrm>
        </p:spPr>
        <p:txBody>
          <a:bodyPr/>
          <a:lstStyle/>
          <a:p>
            <a:pPr eaLnBrk="1" hangingPunct="1"/>
            <a:r>
              <a:rPr lang="zh-CN" altLang="en-US"/>
              <a:t>等离子体</a:t>
            </a:r>
          </a:p>
        </p:txBody>
      </p:sp>
      <p:sp>
        <p:nvSpPr>
          <p:cNvPr id="143362" name="文本框 1">
            <a:extLst>
              <a:ext uri="{FF2B5EF4-FFF2-40B4-BE49-F238E27FC236}">
                <a16:creationId xmlns:a16="http://schemas.microsoft.com/office/drawing/2014/main" id="{64BF1282-551E-3A45-ACFA-4FCFA3F3052C}"/>
              </a:ext>
            </a:extLst>
          </p:cNvPr>
          <p:cNvSpPr txBox="1">
            <a:spLocks noChangeArrowheads="1"/>
          </p:cNvSpPr>
          <p:nvPr/>
        </p:nvSpPr>
        <p:spPr bwMode="auto">
          <a:xfrm>
            <a:off x="114300" y="1103313"/>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zh-CN" altLang="en-US" sz="2800"/>
              <a:t>固态、液态、气态，</a:t>
            </a:r>
            <a:r>
              <a:rPr kumimoji="0" lang="zh-CN" altLang="en-US" sz="2800" b="1">
                <a:solidFill>
                  <a:srgbClr val="FF0000"/>
                </a:solidFill>
              </a:rPr>
              <a:t>物质第四态 </a:t>
            </a:r>
            <a:r>
              <a:rPr kumimoji="0" lang="zh-CN" altLang="en-US" sz="2800"/>
              <a:t>等离子体态</a:t>
            </a:r>
            <a:endParaRPr lang="zh-CN" altLang="en-US" sz="2800"/>
          </a:p>
        </p:txBody>
      </p:sp>
      <p:sp>
        <p:nvSpPr>
          <p:cNvPr id="143363" name="文本框 5">
            <a:extLst>
              <a:ext uri="{FF2B5EF4-FFF2-40B4-BE49-F238E27FC236}">
                <a16:creationId xmlns:a16="http://schemas.microsoft.com/office/drawing/2014/main" id="{6C30BE48-2148-7642-9657-EFB94BF4F6E3}"/>
              </a:ext>
            </a:extLst>
          </p:cNvPr>
          <p:cNvSpPr txBox="1">
            <a:spLocks noChangeArrowheads="1"/>
          </p:cNvSpPr>
          <p:nvPr/>
        </p:nvSpPr>
        <p:spPr bwMode="auto">
          <a:xfrm>
            <a:off x="350838" y="1703388"/>
            <a:ext cx="84645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zh-CN" altLang="en-US" sz="2800"/>
              <a:t>原子当被加热到足够高的温度或其他原因，外层电子摆脱原子核的束缚成为自由电子，电子离开原子核，这个过程就叫做“电离”。</a:t>
            </a:r>
          </a:p>
          <a:p>
            <a:pPr eaLnBrk="1" hangingPunct="1">
              <a:spcBef>
                <a:spcPct val="0"/>
              </a:spcBef>
              <a:buFontTx/>
              <a:buNone/>
            </a:pPr>
            <a:r>
              <a:rPr kumimoji="0" lang="zh-CN" altLang="en-US" sz="2800"/>
              <a:t>物质就变成了由带正电的原子核和带负电的电子组成的。电子和离子带的电荷相反</a:t>
            </a:r>
            <a:r>
              <a:rPr kumimoji="0" lang="en-US" altLang="zh-CN" sz="2800"/>
              <a:t>,</a:t>
            </a:r>
            <a:r>
              <a:rPr kumimoji="0" lang="zh-CN" altLang="en-US" sz="2800"/>
              <a:t>但数量相等。</a:t>
            </a:r>
          </a:p>
        </p:txBody>
      </p:sp>
      <p:sp>
        <p:nvSpPr>
          <p:cNvPr id="143364" name="文本框 1">
            <a:extLst>
              <a:ext uri="{FF2B5EF4-FFF2-40B4-BE49-F238E27FC236}">
                <a16:creationId xmlns:a16="http://schemas.microsoft.com/office/drawing/2014/main" id="{B869BFD7-CAEC-D74C-9550-49A9A192775A}"/>
              </a:ext>
            </a:extLst>
          </p:cNvPr>
          <p:cNvSpPr txBox="1">
            <a:spLocks noChangeArrowheads="1"/>
          </p:cNvSpPr>
          <p:nvPr/>
        </p:nvSpPr>
        <p:spPr bwMode="auto">
          <a:xfrm>
            <a:off x="244475" y="4648200"/>
            <a:ext cx="8785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zh-CN" altLang="en-US" sz="2800">
                <a:solidFill>
                  <a:srgbClr val="FF0000"/>
                </a:solidFill>
              </a:rPr>
              <a:t>高温等离子体：</a:t>
            </a:r>
            <a:r>
              <a:rPr kumimoji="0" lang="zh-CN" altLang="en-US" sz="2800"/>
              <a:t>高度电离，通过加热</a:t>
            </a:r>
            <a:r>
              <a:rPr kumimoji="0" lang="zh-CN" altLang="zh-CN" sz="2800"/>
              <a:t>高度电离的等离子体</a:t>
            </a:r>
            <a:r>
              <a:rPr kumimoji="0" lang="en-US" altLang="zh-CN" sz="2800"/>
              <a:t>,</a:t>
            </a:r>
            <a:r>
              <a:rPr kumimoji="0" lang="zh-CN" altLang="zh-CN" sz="2800"/>
              <a:t>离子温度和电子温度都很高</a:t>
            </a:r>
            <a:endParaRPr kumimoji="0" lang="zh-CN" altLang="en-US" sz="2800"/>
          </a:p>
          <a:p>
            <a:pPr eaLnBrk="1" hangingPunct="1"/>
            <a:r>
              <a:rPr kumimoji="0" lang="zh-CN" altLang="en-US" sz="2800">
                <a:solidFill>
                  <a:srgbClr val="FF0000"/>
                </a:solidFill>
              </a:rPr>
              <a:t>低温等离子体：</a:t>
            </a:r>
            <a:r>
              <a:rPr kumimoji="0" lang="zh-CN" altLang="en-US" sz="2800"/>
              <a:t>轻度电离，外加电压达到击穿电压时，</a:t>
            </a:r>
          </a:p>
          <a:p>
            <a:pPr eaLnBrk="1" hangingPunct="1">
              <a:spcBef>
                <a:spcPct val="0"/>
              </a:spcBef>
              <a:buFontTx/>
              <a:buNone/>
            </a:pPr>
            <a:r>
              <a:rPr kumimoji="0" lang="zh-CN" altLang="en-US" sz="2800"/>
              <a:t> 气体分子被电离，</a:t>
            </a:r>
            <a:r>
              <a:rPr kumimoji="0" lang="zh-CN" altLang="zh-CN" sz="2800"/>
              <a:t>离子温度一般远低于电子温度</a:t>
            </a:r>
            <a:r>
              <a:rPr kumimoji="0" lang="zh-CN" altLang="en-US" sz="2800"/>
              <a:t>，</a:t>
            </a:r>
            <a:r>
              <a:rPr kumimoji="0" lang="zh-CN" altLang="zh-CN" sz="2800"/>
              <a:t>如荧光灯、霓虹灯</a:t>
            </a:r>
            <a:endParaRPr lang="zh-CN" altLang="en-US" sz="2800"/>
          </a:p>
        </p:txBody>
      </p:sp>
      <p:sp>
        <p:nvSpPr>
          <p:cNvPr id="143365" name="文本框 2">
            <a:extLst>
              <a:ext uri="{FF2B5EF4-FFF2-40B4-BE49-F238E27FC236}">
                <a16:creationId xmlns:a16="http://schemas.microsoft.com/office/drawing/2014/main" id="{C1DC7E9D-5416-0644-84A2-837A1B4973B8}"/>
              </a:ext>
            </a:extLst>
          </p:cNvPr>
          <p:cNvSpPr txBox="1">
            <a:spLocks noChangeArrowheads="1"/>
          </p:cNvSpPr>
          <p:nvPr/>
        </p:nvSpPr>
        <p:spPr bwMode="auto">
          <a:xfrm>
            <a:off x="244475" y="3992563"/>
            <a:ext cx="844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zh-CN" altLang="en-US" sz="2800" b="1">
                <a:solidFill>
                  <a:srgbClr val="FF0000"/>
                </a:solidFill>
              </a:rPr>
              <a:t>等离子体：</a:t>
            </a:r>
            <a:r>
              <a:rPr kumimoji="0" lang="zh-CN" altLang="en-US" sz="2800" b="1">
                <a:solidFill>
                  <a:srgbClr val="000066"/>
                </a:solidFill>
              </a:rPr>
              <a:t>正离子和电子的密度大致相等的电离气体</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700"/>
            <a:ext cx="8382000" cy="488950"/>
          </a:xfrm>
        </p:spPr>
        <p:txBody>
          <a:bodyPr>
            <a:noAutofit/>
          </a:bodyPr>
          <a:lstStyle/>
          <a:p>
            <a:r>
              <a:rPr lang="en-US" sz="3600" dirty="0"/>
              <a:t>Higher Moments of Net-Q, -K, -</a:t>
            </a:r>
            <a:r>
              <a:rPr lang="en-US" sz="3600" dirty="0" err="1"/>
              <a:t>p</a:t>
            </a:r>
            <a:endParaRPr lang="en-US" sz="3600" dirty="0"/>
          </a:p>
        </p:txBody>
      </p:sp>
      <p:pic>
        <p:nvPicPr>
          <p:cNvPr id="4" name="Picture 3" descr="plot15_netqkp_oct2015.pdf"/>
          <p:cNvPicPr>
            <a:picLocks noChangeAspect="1"/>
          </p:cNvPicPr>
          <p:nvPr/>
        </p:nvPicPr>
        <p:blipFill>
          <a:blip r:embed="rId3"/>
          <a:srcRect t="2721" r="1123"/>
          <a:stretch>
            <a:fillRect/>
          </a:stretch>
        </p:blipFill>
        <p:spPr>
          <a:xfrm>
            <a:off x="2577" y="968578"/>
            <a:ext cx="6012153" cy="4184259"/>
          </a:xfrm>
          <a:prstGeom prst="rect">
            <a:avLst/>
          </a:prstGeom>
        </p:spPr>
      </p:pic>
      <p:sp>
        <p:nvSpPr>
          <p:cNvPr id="5" name="TextBox 4"/>
          <p:cNvSpPr txBox="1"/>
          <p:nvPr/>
        </p:nvSpPr>
        <p:spPr>
          <a:xfrm>
            <a:off x="271803" y="5369859"/>
            <a:ext cx="8458200" cy="1015663"/>
          </a:xfrm>
          <a:prstGeom prst="rect">
            <a:avLst/>
          </a:prstGeom>
          <a:noFill/>
        </p:spPr>
        <p:txBody>
          <a:bodyPr wrap="square" rtlCol="0">
            <a:spAutoFit/>
          </a:bodyPr>
          <a:lstStyle/>
          <a:p>
            <a:pPr marL="342900" indent="-342900">
              <a:buAutoNum type="arabicParenR"/>
            </a:pPr>
            <a:r>
              <a:rPr lang="en-US" sz="2000" dirty="0">
                <a:latin typeface="Arial"/>
                <a:cs typeface="Arial"/>
              </a:rPr>
              <a:t>The results of net-Q and net-Kaon show flat energy dependence.</a:t>
            </a:r>
          </a:p>
          <a:p>
            <a:pPr marL="342900" indent="-342900">
              <a:buAutoNum type="arabicParenR"/>
            </a:pPr>
            <a:r>
              <a:rPr lang="en-US" sz="2000" dirty="0">
                <a:latin typeface="Arial"/>
                <a:cs typeface="Arial"/>
              </a:rPr>
              <a:t>Net-p shows </a:t>
            </a:r>
            <a:r>
              <a:rPr lang="en-US" sz="2000" b="1" dirty="0">
                <a:solidFill>
                  <a:srgbClr val="800000"/>
                </a:solidFill>
                <a:latin typeface="Arial"/>
                <a:cs typeface="Arial"/>
              </a:rPr>
              <a:t>non-monotonic energy dependence </a:t>
            </a:r>
            <a:r>
              <a:rPr lang="en-US" sz="2000" dirty="0">
                <a:latin typeface="Arial"/>
                <a:cs typeface="Arial"/>
              </a:rPr>
              <a:t>in the most central Au+Au collisions starting at </a:t>
            </a:r>
            <a:r>
              <a:rPr lang="en-US" sz="2000" b="1" dirty="0">
                <a:latin typeface="Arial"/>
                <a:cs typeface="Arial"/>
              </a:rPr>
              <a:t>√</a:t>
            </a:r>
            <a:r>
              <a:rPr lang="en-US" sz="2000" b="1" dirty="0" err="1">
                <a:latin typeface="Arial"/>
                <a:cs typeface="Arial"/>
              </a:rPr>
              <a:t>s</a:t>
            </a:r>
            <a:r>
              <a:rPr lang="en-US" sz="2000" b="1" baseline="-25000" dirty="0" err="1">
                <a:latin typeface="Arial"/>
                <a:cs typeface="Arial"/>
              </a:rPr>
              <a:t>NN</a:t>
            </a:r>
            <a:r>
              <a:rPr lang="en-US" sz="2000" b="1" dirty="0">
                <a:latin typeface="Arial"/>
                <a:cs typeface="Arial"/>
              </a:rPr>
              <a:t> </a:t>
            </a:r>
            <a:r>
              <a:rPr lang="en-US" sz="2000" dirty="0">
                <a:latin typeface="Arial"/>
                <a:cs typeface="Arial"/>
              </a:rPr>
              <a:t>&lt; 27 GeV!</a:t>
            </a:r>
          </a:p>
        </p:txBody>
      </p:sp>
      <p:graphicFrame>
        <p:nvGraphicFramePr>
          <p:cNvPr id="7" name="Object 6"/>
          <p:cNvGraphicFramePr>
            <a:graphicFrameLocks noChangeAspect="1"/>
          </p:cNvGraphicFramePr>
          <p:nvPr>
            <p:extLst>
              <p:ext uri="{D42A27DB-BD31-4B8C-83A1-F6EECF244321}">
                <p14:modId xmlns:p14="http://schemas.microsoft.com/office/powerpoint/2010/main" val="2300145106"/>
              </p:ext>
            </p:extLst>
          </p:nvPr>
        </p:nvGraphicFramePr>
        <p:xfrm>
          <a:off x="6516216" y="850056"/>
          <a:ext cx="1843732" cy="1297201"/>
        </p:xfrm>
        <a:graphic>
          <a:graphicData uri="http://schemas.openxmlformats.org/presentationml/2006/ole">
            <mc:AlternateContent xmlns:mc="http://schemas.openxmlformats.org/markup-compatibility/2006">
              <mc:Choice xmlns:v="urn:schemas-microsoft-com:vml" Requires="v">
                <p:oleObj spid="_x0000_s287747" name="Equation" r:id="rId4" imgW="965200" imgH="647700" progId="Equation.3">
                  <p:embed/>
                </p:oleObj>
              </mc:Choice>
              <mc:Fallback>
                <p:oleObj name="Equation" r:id="rId4" imgW="965200" imgH="647700"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850056"/>
                        <a:ext cx="1843732" cy="129720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TextBox 8"/>
          <p:cNvSpPr txBox="1"/>
          <p:nvPr/>
        </p:nvSpPr>
        <p:spPr>
          <a:xfrm>
            <a:off x="6300192" y="2195347"/>
            <a:ext cx="2366353" cy="769441"/>
          </a:xfrm>
          <a:prstGeom prst="rect">
            <a:avLst/>
          </a:prstGeom>
          <a:noFill/>
        </p:spPr>
        <p:txBody>
          <a:bodyPr wrap="none" rtlCol="0">
            <a:spAutoFit/>
          </a:bodyPr>
          <a:lstStyle/>
          <a:p>
            <a:r>
              <a:rPr lang="en-US" sz="2000" dirty="0">
                <a:latin typeface="Arial"/>
                <a:cs typeface="Arial"/>
              </a:rPr>
              <a:t>In STAR:</a:t>
            </a:r>
          </a:p>
          <a:p>
            <a:r>
              <a:rPr lang="en-US" sz="2000" dirty="0" err="1">
                <a:latin typeface="Arial"/>
                <a:cs typeface="Arial"/>
              </a:rPr>
              <a:t>σ</a:t>
            </a:r>
            <a:r>
              <a:rPr lang="en-US" sz="2000" dirty="0">
                <a:latin typeface="Arial"/>
                <a:cs typeface="Arial"/>
              </a:rPr>
              <a:t>(Q) &gt; σ(K) &gt; </a:t>
            </a:r>
            <a:r>
              <a:rPr lang="en-US" sz="2000" dirty="0" err="1">
                <a:latin typeface="Arial"/>
                <a:cs typeface="Arial"/>
              </a:rPr>
              <a:t>σ</a:t>
            </a:r>
            <a:r>
              <a:rPr lang="en-US" sz="2000" dirty="0">
                <a:latin typeface="Arial"/>
                <a:cs typeface="Arial"/>
              </a:rPr>
              <a:t>(p</a:t>
            </a:r>
            <a:r>
              <a:rPr lang="en-US" sz="2400" dirty="0">
                <a:latin typeface="Arial"/>
                <a:cs typeface="Arial"/>
              </a:rPr>
              <a:t>) </a:t>
            </a:r>
          </a:p>
        </p:txBody>
      </p:sp>
      <p:sp>
        <p:nvSpPr>
          <p:cNvPr id="10" name="Line 26"/>
          <p:cNvSpPr>
            <a:spLocks noChangeShapeType="1"/>
          </p:cNvSpPr>
          <p:nvPr/>
        </p:nvSpPr>
        <p:spPr bwMode="auto">
          <a:xfrm flipV="1">
            <a:off x="395288" y="647700"/>
            <a:ext cx="8353425" cy="0"/>
          </a:xfrm>
          <a:prstGeom prst="line">
            <a:avLst/>
          </a:prstGeom>
          <a:noFill/>
          <a:ln w="444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Rectangle 6">
            <a:extLst>
              <a:ext uri="{FF2B5EF4-FFF2-40B4-BE49-F238E27FC236}">
                <a16:creationId xmlns:a16="http://schemas.microsoft.com/office/drawing/2014/main" id="{322B1FDF-C6FF-194B-8208-670E2EF89642}"/>
              </a:ext>
            </a:extLst>
          </p:cNvPr>
          <p:cNvSpPr>
            <a:spLocks noChangeArrowheads="1"/>
          </p:cNvSpPr>
          <p:nvPr/>
        </p:nvSpPr>
        <p:spPr bwMode="auto">
          <a:xfrm>
            <a:off x="6300192" y="3169252"/>
            <a:ext cx="2362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400" dirty="0">
                <a:solidFill>
                  <a:srgbClr val="808080"/>
                </a:solidFill>
                <a:cs typeface="Arial" panose="020B0604020202020204" pitchFamily="34" charset="0"/>
              </a:rPr>
              <a:t>特邀综述文章</a:t>
            </a:r>
            <a:r>
              <a:rPr kumimoji="1" lang="en-US" altLang="zh-CN" sz="1400" dirty="0">
                <a:solidFill>
                  <a:srgbClr val="808080"/>
                </a:solidFill>
                <a:cs typeface="Arial" panose="020B0604020202020204" pitchFamily="34" charset="0"/>
              </a:rPr>
              <a:t>:</a:t>
            </a:r>
          </a:p>
          <a:p>
            <a:pPr eaLnBrk="1" hangingPunct="1"/>
            <a:r>
              <a:rPr kumimoji="1" lang="zh-CN" altLang="en-US" sz="1400" dirty="0">
                <a:solidFill>
                  <a:srgbClr val="808080"/>
                </a:solidFill>
                <a:cs typeface="Arial" panose="020B0604020202020204" pitchFamily="34" charset="0"/>
              </a:rPr>
              <a:t>罗晓峰 </a:t>
            </a:r>
            <a:r>
              <a:rPr kumimoji="1" lang="en-US" altLang="zh-CN" sz="1400" dirty="0">
                <a:solidFill>
                  <a:srgbClr val="808080"/>
                </a:solidFill>
                <a:cs typeface="Arial" panose="020B0604020202020204" pitchFamily="34" charset="0"/>
              </a:rPr>
              <a:t>and</a:t>
            </a:r>
            <a:r>
              <a:rPr kumimoji="1" lang="zh-CN" altLang="en-US" sz="1400" dirty="0">
                <a:solidFill>
                  <a:srgbClr val="808080"/>
                </a:solidFill>
                <a:cs typeface="Arial" panose="020B0604020202020204" pitchFamily="34" charset="0"/>
              </a:rPr>
              <a:t> 许怒</a:t>
            </a:r>
            <a:r>
              <a:rPr kumimoji="1" lang="en-US" altLang="zh-CN" sz="1400" dirty="0">
                <a:solidFill>
                  <a:srgbClr val="808080"/>
                </a:solidFill>
                <a:cs typeface="Arial" panose="020B0604020202020204" pitchFamily="34" charset="0"/>
              </a:rPr>
              <a:t>,</a:t>
            </a:r>
            <a:r>
              <a:rPr kumimoji="1" lang="zh-CN" altLang="en-US" sz="1400" dirty="0">
                <a:solidFill>
                  <a:srgbClr val="808080"/>
                </a:solidFill>
                <a:cs typeface="Arial" panose="020B0604020202020204" pitchFamily="34" charset="0"/>
              </a:rPr>
              <a:t> </a:t>
            </a:r>
            <a:r>
              <a:rPr kumimoji="1" lang="en-US" altLang="zh-CN" sz="1400" dirty="0" err="1">
                <a:solidFill>
                  <a:srgbClr val="808080"/>
                </a:solidFill>
                <a:cs typeface="Arial" panose="020B0604020202020204" pitchFamily="34" charset="0"/>
              </a:rPr>
              <a:t>Nucl</a:t>
            </a:r>
            <a:r>
              <a:rPr kumimoji="1" lang="en-US" altLang="zh-CN" sz="1400" dirty="0">
                <a:solidFill>
                  <a:srgbClr val="808080"/>
                </a:solidFill>
                <a:cs typeface="Arial" panose="020B0604020202020204" pitchFamily="34" charset="0"/>
              </a:rPr>
              <a:t>.</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Sci.</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Tech.</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28,</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112</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(2017).</a:t>
            </a:r>
          </a:p>
          <a:p>
            <a:pPr eaLnBrk="1" hangingPunct="1"/>
            <a:r>
              <a:rPr lang="en-US" altLang="zh-CN" sz="1400" dirty="0">
                <a:solidFill>
                  <a:srgbClr val="808080"/>
                </a:solidFill>
                <a:ea typeface="华文细黑" panose="02010600040101010101" pitchFamily="2" charset="-122"/>
                <a:cs typeface="Arial" panose="020B0604020202020204" pitchFamily="34" charset="0"/>
              </a:rPr>
              <a:t>STAR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Paper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writing</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in</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progress</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(long</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and</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short</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paper).</a:t>
            </a:r>
            <a:r>
              <a:rPr lang="zh-CN" altLang="en-US" sz="1400" dirty="0">
                <a:solidFill>
                  <a:srgbClr val="808080"/>
                </a:solidFill>
                <a:ea typeface="华文细黑" panose="02010600040101010101" pitchFamily="2" charset="-122"/>
                <a:cs typeface="Arial" panose="020B0604020202020204" pitchFamily="34" charset="0"/>
              </a:rPr>
              <a:t> </a:t>
            </a:r>
            <a:r>
              <a:rPr lang="en-US" altLang="zh-CN" sz="1400" dirty="0">
                <a:solidFill>
                  <a:srgbClr val="808080"/>
                </a:solidFill>
                <a:ea typeface="华文细黑" panose="02010600040101010101" pitchFamily="2" charset="-122"/>
                <a:cs typeface="Arial" panose="020B0604020202020204" pitchFamily="34" charset="0"/>
              </a:rPr>
              <a:t> </a:t>
            </a:r>
          </a:p>
          <a:p>
            <a:pPr eaLnBrk="1" hangingPunct="1"/>
            <a:r>
              <a:rPr kumimoji="1" lang="en-US" altLang="zh-CN" sz="1400" dirty="0">
                <a:solidFill>
                  <a:srgbClr val="808080"/>
                </a:solidFill>
                <a:cs typeface="Arial" panose="020B0604020202020204" pitchFamily="34" charset="0"/>
              </a:rPr>
              <a:t>STAR</a:t>
            </a:r>
            <a:r>
              <a:rPr kumimoji="1" lang="zh-CN" altLang="en-US" sz="1400" dirty="0">
                <a:solidFill>
                  <a:srgbClr val="808080"/>
                </a:solidFill>
                <a:cs typeface="Arial" panose="020B0604020202020204" pitchFamily="34" charset="0"/>
              </a:rPr>
              <a:t> </a:t>
            </a:r>
            <a:r>
              <a:rPr kumimoji="1" lang="en-US" altLang="zh-CN" sz="1400" dirty="0">
                <a:solidFill>
                  <a:srgbClr val="808080"/>
                </a:solidFill>
                <a:cs typeface="Arial" panose="020B0604020202020204" pitchFamily="34" charset="0"/>
              </a:rPr>
              <a:t>net-kaon:</a:t>
            </a:r>
            <a:r>
              <a:rPr kumimoji="1" lang="zh-CN" altLang="en-US" sz="1400" dirty="0">
                <a:solidFill>
                  <a:srgbClr val="808080"/>
                </a:solidFill>
                <a:cs typeface="Arial" panose="020B0604020202020204" pitchFamily="34" charset="0"/>
              </a:rPr>
              <a:t> </a:t>
            </a:r>
            <a:r>
              <a:rPr kumimoji="1" lang="is-IS" altLang="zh-CN" sz="1400" dirty="0">
                <a:solidFill>
                  <a:srgbClr val="808080"/>
                </a:solidFill>
                <a:cs typeface="Arial" panose="020B0604020202020204" pitchFamily="34" charset="0"/>
              </a:rPr>
              <a:t>Phys. Lett. B 785 (2018) 551</a:t>
            </a:r>
            <a:endParaRPr kumimoji="1" lang="en-US" altLang="zh-CN" sz="1400" dirty="0">
              <a:solidFill>
                <a:srgbClr val="808080"/>
              </a:solidFill>
              <a:cs typeface="Arial" panose="020B0604020202020204" pitchFamily="34" charset="0"/>
            </a:endParaRPr>
          </a:p>
          <a:p>
            <a:pPr eaLnBrk="1" hangingPunct="1"/>
            <a:r>
              <a:rPr kumimoji="1" lang="zh-CN" altLang="en-US" sz="1400" dirty="0">
                <a:solidFill>
                  <a:srgbClr val="808080"/>
                </a:solidFill>
                <a:cs typeface="Arial" panose="020B0604020202020204" pitchFamily="34" charset="0"/>
              </a:rPr>
              <a:t> </a:t>
            </a:r>
            <a:endParaRPr lang="en-US" altLang="zh-CN" sz="1400" dirty="0">
              <a:solidFill>
                <a:srgbClr val="808080"/>
              </a:solidFill>
              <a:ea typeface="华文细黑" panose="02010600040101010101" pitchFamily="2" charset="-122"/>
            </a:endParaRPr>
          </a:p>
        </p:txBody>
      </p:sp>
    </p:spTree>
    <p:extLst>
      <p:ext uri="{BB962C8B-B14F-4D97-AF65-F5344CB8AC3E}">
        <p14:creationId xmlns:p14="http://schemas.microsoft.com/office/powerpoint/2010/main" val="23403287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69" name="Group 2">
            <a:extLst>
              <a:ext uri="{FF2B5EF4-FFF2-40B4-BE49-F238E27FC236}">
                <a16:creationId xmlns:a16="http://schemas.microsoft.com/office/drawing/2014/main" id="{869BB8AA-7A3E-C64C-AC11-57040CF47E50}"/>
              </a:ext>
            </a:extLst>
          </p:cNvPr>
          <p:cNvGrpSpPr>
            <a:grpSpLocks/>
          </p:cNvGrpSpPr>
          <p:nvPr/>
        </p:nvGrpSpPr>
        <p:grpSpPr bwMode="auto">
          <a:xfrm>
            <a:off x="374650" y="1741488"/>
            <a:ext cx="4195763" cy="3208337"/>
            <a:chOff x="355265" y="2019178"/>
            <a:chExt cx="4196228" cy="3208476"/>
          </a:xfrm>
        </p:grpSpPr>
        <p:grpSp>
          <p:nvGrpSpPr>
            <p:cNvPr id="160787" name="Group 17">
              <a:extLst>
                <a:ext uri="{FF2B5EF4-FFF2-40B4-BE49-F238E27FC236}">
                  <a16:creationId xmlns:a16="http://schemas.microsoft.com/office/drawing/2014/main" id="{58A7F588-E48C-E545-880E-E5FA936D58EF}"/>
                </a:ext>
              </a:extLst>
            </p:cNvPr>
            <p:cNvGrpSpPr>
              <a:grpSpLocks/>
            </p:cNvGrpSpPr>
            <p:nvPr/>
          </p:nvGrpSpPr>
          <p:grpSpPr bwMode="auto">
            <a:xfrm>
              <a:off x="355266" y="2019178"/>
              <a:ext cx="4196227" cy="3203028"/>
              <a:chOff x="105239" y="2204843"/>
              <a:chExt cx="4524456" cy="3510157"/>
            </a:xfrm>
          </p:grpSpPr>
          <p:grpSp>
            <p:nvGrpSpPr>
              <p:cNvPr id="160791" name="Group 18">
                <a:extLst>
                  <a:ext uri="{FF2B5EF4-FFF2-40B4-BE49-F238E27FC236}">
                    <a16:creationId xmlns:a16="http://schemas.microsoft.com/office/drawing/2014/main" id="{267543F5-E387-2B40-A504-03D8299437A6}"/>
                  </a:ext>
                </a:extLst>
              </p:cNvPr>
              <p:cNvGrpSpPr>
                <a:grpSpLocks/>
              </p:cNvGrpSpPr>
              <p:nvPr/>
            </p:nvGrpSpPr>
            <p:grpSpPr bwMode="auto">
              <a:xfrm>
                <a:off x="105239" y="2204843"/>
                <a:ext cx="4524456" cy="3510157"/>
                <a:chOff x="105239" y="2204843"/>
                <a:chExt cx="4524456" cy="3510157"/>
              </a:xfrm>
            </p:grpSpPr>
            <p:pic>
              <p:nvPicPr>
                <p:cNvPr id="160793" name="Picture 20">
                  <a:extLst>
                    <a:ext uri="{FF2B5EF4-FFF2-40B4-BE49-F238E27FC236}">
                      <a16:creationId xmlns:a16="http://schemas.microsoft.com/office/drawing/2014/main" id="{7C7F375F-F19B-974E-8D17-59F4FEE28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9" y="2204843"/>
                  <a:ext cx="4524456" cy="351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94" name="Picture 21">
                  <a:extLst>
                    <a:ext uri="{FF2B5EF4-FFF2-40B4-BE49-F238E27FC236}">
                      <a16:creationId xmlns:a16="http://schemas.microsoft.com/office/drawing/2014/main" id="{23CA7318-6648-2545-BF05-60A088975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38" y="4538567"/>
                  <a:ext cx="1466551" cy="3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92" name="Picture 19">
                <a:extLst>
                  <a:ext uri="{FF2B5EF4-FFF2-40B4-BE49-F238E27FC236}">
                    <a16:creationId xmlns:a16="http://schemas.microsoft.com/office/drawing/2014/main" id="{86D4528B-400B-EC40-A911-1FE6B63FE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317" y="2299655"/>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88" name="TextBox 1">
              <a:extLst>
                <a:ext uri="{FF2B5EF4-FFF2-40B4-BE49-F238E27FC236}">
                  <a16:creationId xmlns:a16="http://schemas.microsoft.com/office/drawing/2014/main" id="{B84CEDAD-8367-8C41-BA67-66BED90BBB5B}"/>
                </a:ext>
              </a:extLst>
            </p:cNvPr>
            <p:cNvSpPr txBox="1">
              <a:spLocks noChangeArrowheads="1"/>
            </p:cNvSpPr>
            <p:nvPr/>
          </p:nvSpPr>
          <p:spPr bwMode="auto">
            <a:xfrm>
              <a:off x="2870617" y="4219372"/>
              <a:ext cx="15963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400">
                  <a:cs typeface="Times New Roman" panose="02020603050405020304" pitchFamily="18" charset="0"/>
                </a:rPr>
                <a:t>STAR</a:t>
              </a:r>
              <a:r>
                <a:rPr kumimoji="1" lang="zh-CN" altLang="en-US" sz="1400">
                  <a:cs typeface="Times New Roman" panose="02020603050405020304" pitchFamily="18" charset="0"/>
                </a:rPr>
                <a:t> </a:t>
              </a:r>
              <a:r>
                <a:rPr kumimoji="1" lang="en-US" altLang="zh-CN" sz="1400">
                  <a:cs typeface="Times New Roman" panose="02020603050405020304" pitchFamily="18" charset="0"/>
                </a:rPr>
                <a:t>Preliminary</a:t>
              </a:r>
            </a:p>
          </p:txBody>
        </p:sp>
        <p:sp>
          <p:nvSpPr>
            <p:cNvPr id="160789" name="TextBox 32">
              <a:extLst>
                <a:ext uri="{FF2B5EF4-FFF2-40B4-BE49-F238E27FC236}">
                  <a16:creationId xmlns:a16="http://schemas.microsoft.com/office/drawing/2014/main" id="{A5FDDE4A-A445-4045-946E-A2E011FE7F8E}"/>
                </a:ext>
              </a:extLst>
            </p:cNvPr>
            <p:cNvSpPr txBox="1">
              <a:spLocks noChangeArrowheads="1"/>
            </p:cNvSpPr>
            <p:nvPr/>
          </p:nvSpPr>
          <p:spPr bwMode="auto">
            <a:xfrm rot="-5400000">
              <a:off x="-527733" y="3261247"/>
              <a:ext cx="216610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000">
                  <a:ea typeface="华文细黑" panose="02010600040101010101" pitchFamily="2" charset="-122"/>
                </a:rPr>
                <a:t>净质子高阶矩</a:t>
              </a:r>
              <a:r>
                <a:rPr lang="en-US" altLang="zh-CN" sz="2000">
                  <a:ea typeface="华文细黑" panose="02010600040101010101" pitchFamily="2" charset="-122"/>
                </a:rPr>
                <a:t> </a:t>
              </a:r>
              <a:r>
                <a:rPr lang="en-US" altLang="zh-CN" sz="2000"/>
                <a:t>κ</a:t>
              </a:r>
              <a:r>
                <a:rPr lang="zh-CN" altLang="en-US" sz="2000"/>
                <a:t>σ</a:t>
              </a:r>
              <a:r>
                <a:rPr lang="en-US" altLang="zh-CN" sz="2000" baseline="30000"/>
                <a:t>2</a:t>
              </a:r>
            </a:p>
          </p:txBody>
        </p:sp>
        <p:sp>
          <p:nvSpPr>
            <p:cNvPr id="160790" name="TextBox 33">
              <a:extLst>
                <a:ext uri="{FF2B5EF4-FFF2-40B4-BE49-F238E27FC236}">
                  <a16:creationId xmlns:a16="http://schemas.microsoft.com/office/drawing/2014/main" id="{275FAF0B-7861-224E-9164-6B603486D7A0}"/>
                </a:ext>
              </a:extLst>
            </p:cNvPr>
            <p:cNvSpPr txBox="1">
              <a:spLocks noChangeArrowheads="1"/>
            </p:cNvSpPr>
            <p:nvPr/>
          </p:nvSpPr>
          <p:spPr bwMode="auto">
            <a:xfrm>
              <a:off x="1219200" y="4827544"/>
              <a:ext cx="2807179"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000">
                  <a:ea typeface="华文细黑" panose="02010600040101010101" pitchFamily="2" charset="-122"/>
                </a:rPr>
                <a:t>质心系能量</a:t>
              </a:r>
              <a:r>
                <a:rPr lang="en-US" altLang="zh-CN" sz="2000">
                  <a:ea typeface="华文细黑" panose="02010600040101010101" pitchFamily="2" charset="-122"/>
                </a:rPr>
                <a:t> √s</a:t>
              </a:r>
              <a:r>
                <a:rPr lang="en-US" altLang="zh-CN" sz="2000" baseline="-25000">
                  <a:ea typeface="华文细黑" panose="02010600040101010101" pitchFamily="2" charset="-122"/>
                </a:rPr>
                <a:t>NN</a:t>
              </a:r>
              <a:r>
                <a:rPr lang="en-US" altLang="zh-CN" sz="2000">
                  <a:ea typeface="华文细黑" panose="02010600040101010101" pitchFamily="2" charset="-122"/>
                </a:rPr>
                <a:t> (GeV)</a:t>
              </a:r>
              <a:endParaRPr lang="en-US" altLang="zh-CN" sz="2000" baseline="30000"/>
            </a:p>
          </p:txBody>
        </p:sp>
      </p:grpSp>
      <p:sp>
        <p:nvSpPr>
          <p:cNvPr id="6" name="Rectangle 5">
            <a:extLst>
              <a:ext uri="{FF2B5EF4-FFF2-40B4-BE49-F238E27FC236}">
                <a16:creationId xmlns:a16="http://schemas.microsoft.com/office/drawing/2014/main" id="{FF52C696-1B0D-4946-85F5-7445C72FC2A8}"/>
              </a:ext>
            </a:extLst>
          </p:cNvPr>
          <p:cNvSpPr/>
          <p:nvPr/>
        </p:nvSpPr>
        <p:spPr>
          <a:xfrm>
            <a:off x="1316038" y="63500"/>
            <a:ext cx="6751637" cy="584200"/>
          </a:xfrm>
          <a:prstGeom prst="rect">
            <a:avLst/>
          </a:prstGeom>
        </p:spPr>
        <p:txBody>
          <a:bodyPr wrap="none">
            <a:spAutoFit/>
          </a:bodyPr>
          <a:lstStyle/>
          <a:p>
            <a:pPr eaLnBrk="1" hangingPunct="1">
              <a:spcBef>
                <a:spcPct val="20000"/>
              </a:spcBef>
              <a:buFontTx/>
              <a:buChar char="•"/>
              <a:defRPr/>
            </a:pPr>
            <a:r>
              <a:rPr lang="zh-CN" altLang="en-US" sz="3200" b="1" dirty="0">
                <a:solidFill>
                  <a:schemeClr val="tx2"/>
                </a:solidFill>
                <a:latin typeface="+mn-ea"/>
              </a:rPr>
              <a:t>能量扫描中净质子数分布的高阶矩子</a:t>
            </a:r>
          </a:p>
        </p:txBody>
      </p:sp>
      <p:sp>
        <p:nvSpPr>
          <p:cNvPr id="160771" name="TextBox 37">
            <a:extLst>
              <a:ext uri="{FF2B5EF4-FFF2-40B4-BE49-F238E27FC236}">
                <a16:creationId xmlns:a16="http://schemas.microsoft.com/office/drawing/2014/main" id="{91446A7A-424E-7E4A-ABE7-7DA1754C4BE8}"/>
              </a:ext>
            </a:extLst>
          </p:cNvPr>
          <p:cNvSpPr txBox="1">
            <a:spLocks noChangeArrowheads="1"/>
          </p:cNvSpPr>
          <p:nvPr/>
        </p:nvSpPr>
        <p:spPr bwMode="auto">
          <a:xfrm>
            <a:off x="461963" y="5060950"/>
            <a:ext cx="4373562"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Phy. Rev. Lett. 105, 022302 (2010).</a:t>
            </a:r>
            <a:r>
              <a:rPr lang="zh-CN" altLang="en-US" sz="1600">
                <a:cs typeface="Arial" panose="020B0604020202020204" pitchFamily="34" charset="0"/>
              </a:rPr>
              <a:t> </a:t>
            </a:r>
            <a:endParaRPr lang="en-US" altLang="zh-CN" sz="1600">
              <a:cs typeface="Arial" panose="020B0604020202020204" pitchFamily="34" charset="0"/>
            </a:endParaRPr>
          </a:p>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Phy. Rev. Lett. 112, 032302 (2014).</a:t>
            </a:r>
            <a:r>
              <a:rPr lang="zh-CN" altLang="en-US" sz="1600">
                <a:cs typeface="Arial" panose="020B0604020202020204" pitchFamily="34" charset="0"/>
              </a:rPr>
              <a:t> </a:t>
            </a:r>
            <a:endParaRPr lang="en-US" altLang="zh-CN" sz="1600">
              <a:cs typeface="Arial" panose="020B0604020202020204" pitchFamily="34" charset="0"/>
            </a:endParaRPr>
          </a:p>
          <a:p>
            <a:pPr eaLnBrk="1" hangingPunct="1"/>
            <a:r>
              <a:rPr lang="en-US" altLang="zh-CN" sz="1600">
                <a:cs typeface="Arial" panose="020B0604020202020204" pitchFamily="34" charset="0"/>
              </a:rPr>
              <a:t>STAR:</a:t>
            </a:r>
            <a:r>
              <a:rPr lang="zh-CN" altLang="en-US" sz="1600">
                <a:cs typeface="Arial" panose="020B0604020202020204" pitchFamily="34" charset="0"/>
              </a:rPr>
              <a:t> </a:t>
            </a:r>
            <a:r>
              <a:rPr lang="en-US" altLang="zh-CN" sz="1600">
                <a:cs typeface="Arial" panose="020B0604020202020204" pitchFamily="34" charset="0"/>
              </a:rPr>
              <a:t>PoS CPOD2014 (2015) 019.</a:t>
            </a:r>
            <a:r>
              <a:rPr lang="zh-CN" altLang="en-US" sz="1600">
                <a:cs typeface="Arial" panose="020B0604020202020204" pitchFamily="34" charset="0"/>
              </a:rPr>
              <a:t>          </a:t>
            </a:r>
            <a:endParaRPr lang="en-US" altLang="zh-CN" sz="1600">
              <a:solidFill>
                <a:srgbClr val="2651FF"/>
              </a:solidFill>
              <a:cs typeface="Arial" panose="020B0604020202020204" pitchFamily="34" charset="0"/>
            </a:endParaRPr>
          </a:p>
        </p:txBody>
      </p:sp>
      <p:sp>
        <p:nvSpPr>
          <p:cNvPr id="160772" name="Rectangle 14">
            <a:extLst>
              <a:ext uri="{FF2B5EF4-FFF2-40B4-BE49-F238E27FC236}">
                <a16:creationId xmlns:a16="http://schemas.microsoft.com/office/drawing/2014/main" id="{86E18293-DCEF-9645-95D0-94051B06602A}"/>
              </a:ext>
            </a:extLst>
          </p:cNvPr>
          <p:cNvSpPr>
            <a:spLocks noChangeArrowheads="1"/>
          </p:cNvSpPr>
          <p:nvPr/>
        </p:nvSpPr>
        <p:spPr bwMode="auto">
          <a:xfrm>
            <a:off x="374650" y="5926138"/>
            <a:ext cx="8613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 typeface="Wingdings" pitchFamily="2" charset="2"/>
              <a:buChar char="Ø"/>
            </a:pPr>
            <a:r>
              <a:rPr lang="ja-JP" altLang="en-US" sz="1600">
                <a:solidFill>
                  <a:srgbClr val="800000"/>
                </a:solidFill>
              </a:rPr>
              <a:t>首次观测到</a:t>
            </a:r>
            <a:r>
              <a:rPr lang="zh-CN" altLang="en-US" sz="1600">
                <a:solidFill>
                  <a:srgbClr val="800000"/>
                </a:solidFill>
              </a:rPr>
              <a:t>净质子数</a:t>
            </a:r>
            <a:r>
              <a:rPr lang="en-US" altLang="zh-CN" sz="1600">
                <a:solidFill>
                  <a:srgbClr val="800000"/>
                </a:solidFill>
              </a:rPr>
              <a:t>4</a:t>
            </a:r>
            <a:r>
              <a:rPr lang="zh-CN" altLang="en-US" sz="1600">
                <a:solidFill>
                  <a:srgbClr val="800000"/>
                </a:solidFill>
              </a:rPr>
              <a:t>阶涨落显示出对能量的明显的非单调依赖行为，</a:t>
            </a:r>
            <a:r>
              <a:rPr lang="ja-JP" altLang="en-US" sz="1600">
                <a:solidFill>
                  <a:srgbClr val="800000"/>
                </a:solidFill>
              </a:rPr>
              <a:t>暗示系统进入临界区</a:t>
            </a:r>
            <a:r>
              <a:rPr lang="zh-CN" altLang="en-US" sz="1600">
                <a:solidFill>
                  <a:srgbClr val="800000"/>
                </a:solidFill>
              </a:rPr>
              <a:t>。</a:t>
            </a:r>
            <a:endParaRPr lang="en-US" altLang="zh-CN" sz="1600">
              <a:solidFill>
                <a:srgbClr val="800000"/>
              </a:solidFill>
            </a:endParaRPr>
          </a:p>
        </p:txBody>
      </p:sp>
      <p:pic>
        <p:nvPicPr>
          <p:cNvPr id="160773" name="Picture 3">
            <a:extLst>
              <a:ext uri="{FF2B5EF4-FFF2-40B4-BE49-F238E27FC236}">
                <a16:creationId xmlns:a16="http://schemas.microsoft.com/office/drawing/2014/main" id="{4952C494-1B86-7B48-95CD-0EC89727B8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2241550"/>
            <a:ext cx="35766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Box 15">
            <a:extLst>
              <a:ext uri="{FF2B5EF4-FFF2-40B4-BE49-F238E27FC236}">
                <a16:creationId xmlns:a16="http://schemas.microsoft.com/office/drawing/2014/main" id="{ED07DBF3-E998-B24C-B9E1-A39878CBE153}"/>
              </a:ext>
            </a:extLst>
          </p:cNvPr>
          <p:cNvSpPr txBox="1">
            <a:spLocks noChangeArrowheads="1"/>
          </p:cNvSpPr>
          <p:nvPr/>
        </p:nvSpPr>
        <p:spPr bwMode="auto">
          <a:xfrm>
            <a:off x="4886325" y="4579938"/>
            <a:ext cx="413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1400">
                <a:latin typeface="STHeiti Light" panose="02010600040101010101" pitchFamily="2" charset="-122"/>
                <a:ea typeface="STHeiti Light" panose="02010600040101010101" pitchFamily="2" charset="-122"/>
              </a:rPr>
              <a:t>输运模型不能描述实验观测到的非单调能量依赖，特别是低能量上升且大于</a:t>
            </a:r>
            <a:r>
              <a:rPr kumimoji="1" lang="en-US" altLang="zh-CN" sz="1400">
                <a:latin typeface="STHeiti Light" panose="02010600040101010101" pitchFamily="2" charset="-122"/>
                <a:ea typeface="STHeiti Light" panose="02010600040101010101" pitchFamily="2" charset="-122"/>
              </a:rPr>
              <a:t>1</a:t>
            </a:r>
            <a:r>
              <a:rPr kumimoji="1" lang="zh-CN" altLang="en-US" sz="1400">
                <a:latin typeface="STHeiti Light" panose="02010600040101010101" pitchFamily="2" charset="-122"/>
                <a:ea typeface="STHeiti Light" panose="02010600040101010101" pitchFamily="2" charset="-122"/>
              </a:rPr>
              <a:t>的现象。</a:t>
            </a:r>
            <a:endParaRPr kumimoji="1" lang="en-US" altLang="zh-CN" sz="1400">
              <a:latin typeface="STHeiti Light" panose="02010600040101010101" pitchFamily="2" charset="-122"/>
              <a:ea typeface="STHeiti Light" panose="02010600040101010101" pitchFamily="2" charset="-122"/>
            </a:endParaRPr>
          </a:p>
        </p:txBody>
      </p:sp>
      <p:sp>
        <p:nvSpPr>
          <p:cNvPr id="30" name="Rectangle 12">
            <a:extLst>
              <a:ext uri="{FF2B5EF4-FFF2-40B4-BE49-F238E27FC236}">
                <a16:creationId xmlns:a16="http://schemas.microsoft.com/office/drawing/2014/main" id="{699DDAD0-F027-124B-88CF-81EF771DF158}"/>
              </a:ext>
            </a:extLst>
          </p:cNvPr>
          <p:cNvSpPr/>
          <p:nvPr/>
        </p:nvSpPr>
        <p:spPr>
          <a:xfrm>
            <a:off x="4570413" y="5213350"/>
            <a:ext cx="4516437" cy="646113"/>
          </a:xfrm>
          <a:prstGeom prst="rect">
            <a:avLst/>
          </a:prstGeom>
          <a:solidFill>
            <a:schemeClr val="accent6">
              <a:lumMod val="20000"/>
              <a:lumOff val="80000"/>
            </a:schemeClr>
          </a:solidFill>
        </p:spPr>
        <p:txBody>
          <a:bodyPr>
            <a:spAutoFit/>
          </a:bodyPr>
          <a:lstStyle/>
          <a:p>
            <a:pPr eaLnBrk="1" hangingPunct="1">
              <a:spcBef>
                <a:spcPct val="20000"/>
              </a:spcBef>
              <a:buFontTx/>
              <a:buChar char="•"/>
              <a:defRPr/>
            </a:pPr>
            <a:r>
              <a:rPr lang="en-US" altLang="zh-CN" sz="1200" dirty="0" err="1"/>
              <a:t>J.Xu</a:t>
            </a:r>
            <a:r>
              <a:rPr lang="en-US" altLang="zh-CN" sz="1200" dirty="0"/>
              <a:t>,</a:t>
            </a:r>
            <a:r>
              <a:rPr lang="zh-CN" altLang="en-US" sz="1200" dirty="0"/>
              <a:t> </a:t>
            </a:r>
            <a:r>
              <a:rPr lang="en-US" altLang="zh-CN" sz="1200" dirty="0"/>
              <a:t>S.</a:t>
            </a:r>
            <a:r>
              <a:rPr lang="zh-CN" altLang="en-US" sz="1200" dirty="0"/>
              <a:t> </a:t>
            </a:r>
            <a:r>
              <a:rPr lang="en-US" altLang="zh-CN" sz="1200" dirty="0"/>
              <a:t>Yu,</a:t>
            </a:r>
            <a:r>
              <a:rPr lang="zh-CN" altLang="en-US" sz="1200" dirty="0"/>
              <a:t>  </a:t>
            </a:r>
            <a:r>
              <a:rPr lang="en-US" altLang="zh-CN" sz="1200" dirty="0"/>
              <a:t>F.</a:t>
            </a:r>
            <a:r>
              <a:rPr lang="zh-CN" altLang="en-US" sz="1200" dirty="0"/>
              <a:t> </a:t>
            </a:r>
            <a:r>
              <a:rPr lang="en-US" altLang="zh-CN" sz="1200" dirty="0"/>
              <a:t>Liu,</a:t>
            </a:r>
            <a:r>
              <a:rPr lang="zh-CN" altLang="en-US" sz="1200" dirty="0"/>
              <a:t> </a:t>
            </a:r>
            <a:r>
              <a:rPr lang="en-US" altLang="zh-CN" sz="1200" dirty="0"/>
              <a:t>X.</a:t>
            </a:r>
            <a:r>
              <a:rPr lang="zh-CN" altLang="en-US" sz="1200" dirty="0"/>
              <a:t> </a:t>
            </a:r>
            <a:r>
              <a:rPr lang="en-US" altLang="zh-CN" sz="1200" dirty="0"/>
              <a:t>Luo,</a:t>
            </a:r>
            <a:r>
              <a:rPr lang="zh-CN" altLang="en-US" sz="1200" dirty="0"/>
              <a:t> </a:t>
            </a:r>
            <a:r>
              <a:rPr lang="en-US" altLang="zh-CN" sz="1200" dirty="0"/>
              <a:t>Phys.</a:t>
            </a:r>
            <a:r>
              <a:rPr lang="zh-CN" altLang="en-US" sz="1200" dirty="0"/>
              <a:t> </a:t>
            </a:r>
            <a:r>
              <a:rPr lang="en-US" altLang="zh-CN" sz="1200" dirty="0"/>
              <a:t>Rev.</a:t>
            </a:r>
            <a:r>
              <a:rPr lang="zh-CN" altLang="en-US" sz="1200" dirty="0"/>
              <a:t> </a:t>
            </a:r>
            <a:r>
              <a:rPr lang="en-US" altLang="zh-CN" sz="1200" dirty="0"/>
              <a:t>C</a:t>
            </a:r>
            <a:r>
              <a:rPr lang="zh-CN" altLang="en-US" sz="1200" dirty="0"/>
              <a:t> </a:t>
            </a:r>
            <a:r>
              <a:rPr lang="en-US" altLang="zh-CN" sz="1200" dirty="0"/>
              <a:t>94,</a:t>
            </a:r>
            <a:r>
              <a:rPr lang="zh-CN" altLang="en-US" sz="1200" dirty="0"/>
              <a:t> </a:t>
            </a:r>
            <a:r>
              <a:rPr lang="en-US" altLang="zh-CN" sz="1200" dirty="0"/>
              <a:t>024901</a:t>
            </a:r>
            <a:r>
              <a:rPr lang="zh-CN" altLang="en-US" sz="1200" dirty="0"/>
              <a:t> </a:t>
            </a:r>
            <a:r>
              <a:rPr lang="en-US" altLang="zh-CN" sz="1200" dirty="0"/>
              <a:t>(2016).</a:t>
            </a:r>
            <a:r>
              <a:rPr lang="zh-CN" altLang="en-US" sz="1200" dirty="0"/>
              <a:t> </a:t>
            </a:r>
            <a:endParaRPr lang="en-US" altLang="zh-CN" sz="1200" dirty="0"/>
          </a:p>
          <a:p>
            <a:pPr eaLnBrk="1" hangingPunct="1">
              <a:spcBef>
                <a:spcPct val="20000"/>
              </a:spcBef>
              <a:buFontTx/>
              <a:buChar char="•"/>
              <a:defRPr/>
            </a:pPr>
            <a:r>
              <a:rPr lang="en-US" altLang="zh-CN" sz="1200" dirty="0"/>
              <a:t>S.</a:t>
            </a:r>
            <a:r>
              <a:rPr lang="zh-CN" altLang="en-US" sz="1200" dirty="0"/>
              <a:t> </a:t>
            </a:r>
            <a:r>
              <a:rPr lang="en-US" altLang="zh-CN" sz="1200" dirty="0"/>
              <a:t>He,</a:t>
            </a:r>
            <a:r>
              <a:rPr lang="zh-CN" altLang="en-US" sz="1200" dirty="0"/>
              <a:t> </a:t>
            </a:r>
            <a:r>
              <a:rPr lang="en-US" altLang="zh-CN" sz="1200" dirty="0"/>
              <a:t>X.</a:t>
            </a:r>
            <a:r>
              <a:rPr lang="zh-CN" altLang="en-US" sz="1200" dirty="0"/>
              <a:t> </a:t>
            </a:r>
            <a:r>
              <a:rPr lang="en-US" altLang="zh-CN" sz="1200" dirty="0"/>
              <a:t>Luo,</a:t>
            </a:r>
            <a:r>
              <a:rPr lang="zh-CN" altLang="en-US" sz="1200" dirty="0"/>
              <a:t>  </a:t>
            </a:r>
            <a:r>
              <a:rPr lang="en-US" altLang="zh-CN" sz="1200" dirty="0"/>
              <a:t>S.</a:t>
            </a:r>
            <a:r>
              <a:rPr lang="zh-CN" altLang="en-US" sz="1200" dirty="0"/>
              <a:t> </a:t>
            </a:r>
            <a:r>
              <a:rPr lang="en-US" altLang="zh-CN" sz="1200" dirty="0" err="1"/>
              <a:t>Esumi</a:t>
            </a:r>
            <a:r>
              <a:rPr lang="en-US" altLang="zh-CN" sz="1200" dirty="0"/>
              <a:t>,</a:t>
            </a:r>
            <a:r>
              <a:rPr lang="zh-CN" altLang="en-US" sz="1200" dirty="0"/>
              <a:t> </a:t>
            </a:r>
            <a:r>
              <a:rPr lang="en-US" altLang="zh-CN" sz="1200" dirty="0"/>
              <a:t>Y.</a:t>
            </a:r>
            <a:r>
              <a:rPr lang="zh-CN" altLang="en-US" sz="1200" dirty="0"/>
              <a:t> </a:t>
            </a:r>
            <a:r>
              <a:rPr lang="en-US" altLang="zh-CN" sz="1200" dirty="0"/>
              <a:t>Nara,</a:t>
            </a:r>
            <a:r>
              <a:rPr lang="zh-CN" altLang="en-US" sz="1200" dirty="0"/>
              <a:t> </a:t>
            </a:r>
            <a:r>
              <a:rPr lang="en-US" altLang="zh-CN" sz="1200" dirty="0"/>
              <a:t>N.</a:t>
            </a:r>
            <a:r>
              <a:rPr lang="zh-CN" altLang="en-US" sz="1200" dirty="0"/>
              <a:t> </a:t>
            </a:r>
            <a:r>
              <a:rPr lang="en-US" altLang="zh-CN" sz="1200" dirty="0"/>
              <a:t>Xu,</a:t>
            </a:r>
            <a:r>
              <a:rPr lang="en-US" sz="1200" dirty="0"/>
              <a:t> Phys. Lett. B7</a:t>
            </a:r>
            <a:r>
              <a:rPr lang="en-US" altLang="zh-CN" sz="1200" dirty="0"/>
              <a:t>62</a:t>
            </a:r>
            <a:r>
              <a:rPr lang="en-US" sz="1200" dirty="0"/>
              <a:t>, </a:t>
            </a:r>
            <a:r>
              <a:rPr lang="en-US" altLang="zh-CN" sz="1200" dirty="0"/>
              <a:t>296</a:t>
            </a:r>
            <a:r>
              <a:rPr lang="en-US" sz="1200" dirty="0"/>
              <a:t> (201</a:t>
            </a:r>
            <a:r>
              <a:rPr lang="en-US" altLang="zh-CN" sz="1200" dirty="0"/>
              <a:t>6</a:t>
            </a:r>
            <a:r>
              <a:rPr lang="en-US" sz="1200" dirty="0"/>
              <a:t>).</a:t>
            </a:r>
          </a:p>
          <a:p>
            <a:pPr eaLnBrk="1" hangingPunct="1">
              <a:spcBef>
                <a:spcPct val="20000"/>
              </a:spcBef>
              <a:buFontTx/>
              <a:buChar char="•"/>
              <a:defRPr/>
            </a:pPr>
            <a:r>
              <a:rPr lang="en-US" altLang="zh-CN" sz="1200" dirty="0"/>
              <a:t>S.</a:t>
            </a:r>
            <a:r>
              <a:rPr lang="zh-CN" altLang="en-US" sz="1200" dirty="0"/>
              <a:t> </a:t>
            </a:r>
            <a:r>
              <a:rPr lang="en-US" altLang="zh-CN" sz="1200" dirty="0"/>
              <a:t>He</a:t>
            </a:r>
            <a:r>
              <a:rPr lang="zh-CN" altLang="en-US" sz="1200" dirty="0"/>
              <a:t>，</a:t>
            </a:r>
            <a:r>
              <a:rPr lang="en-US" altLang="zh-CN" sz="1200" dirty="0"/>
              <a:t>X.</a:t>
            </a:r>
            <a:r>
              <a:rPr lang="zh-CN" altLang="en-US" sz="1200" dirty="0"/>
              <a:t> </a:t>
            </a:r>
            <a:r>
              <a:rPr lang="en-US" altLang="zh-CN" sz="1200" dirty="0"/>
              <a:t>Luo</a:t>
            </a:r>
            <a:r>
              <a:rPr lang="zh-CN" altLang="en-US" sz="1200" dirty="0"/>
              <a:t>，</a:t>
            </a:r>
            <a:r>
              <a:rPr lang="en-US" sz="1200" dirty="0"/>
              <a:t>Phys. Lett. B774, 623 (2017).</a:t>
            </a:r>
          </a:p>
        </p:txBody>
      </p:sp>
      <p:sp>
        <p:nvSpPr>
          <p:cNvPr id="160776" name="TextBox 9">
            <a:extLst>
              <a:ext uri="{FF2B5EF4-FFF2-40B4-BE49-F238E27FC236}">
                <a16:creationId xmlns:a16="http://schemas.microsoft.com/office/drawing/2014/main" id="{415BCCAF-1A83-084F-B558-1CC683DC1BBC}"/>
              </a:ext>
            </a:extLst>
          </p:cNvPr>
          <p:cNvSpPr txBox="1">
            <a:spLocks noChangeArrowheads="1"/>
          </p:cNvSpPr>
          <p:nvPr/>
        </p:nvSpPr>
        <p:spPr bwMode="auto">
          <a:xfrm>
            <a:off x="6524625" y="3238500"/>
            <a:ext cx="204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en-US" altLang="zh-CN" sz="1600">
                <a:cs typeface="Arial" panose="020B0604020202020204" pitchFamily="34" charset="0"/>
              </a:rPr>
              <a:t>UrQMD</a:t>
            </a:r>
            <a:r>
              <a:rPr kumimoji="1" lang="zh-CN" altLang="en-US" sz="1600">
                <a:cs typeface="Arial" panose="020B0604020202020204" pitchFamily="34" charset="0"/>
              </a:rPr>
              <a:t> </a:t>
            </a:r>
            <a:r>
              <a:rPr kumimoji="1" lang="en-US" altLang="zh-CN" sz="1600">
                <a:cs typeface="Arial" panose="020B0604020202020204" pitchFamily="34" charset="0"/>
              </a:rPr>
              <a:t>and</a:t>
            </a:r>
            <a:r>
              <a:rPr kumimoji="1" lang="zh-CN" altLang="en-US" sz="1600">
                <a:cs typeface="Arial" panose="020B0604020202020204" pitchFamily="34" charset="0"/>
              </a:rPr>
              <a:t> </a:t>
            </a:r>
            <a:r>
              <a:rPr kumimoji="1" lang="en-US" altLang="zh-CN" sz="1600">
                <a:cs typeface="Arial" panose="020B0604020202020204" pitchFamily="34" charset="0"/>
              </a:rPr>
              <a:t>AMPT </a:t>
            </a:r>
          </a:p>
        </p:txBody>
      </p:sp>
      <p:pic>
        <p:nvPicPr>
          <p:cNvPr id="24" name="Picture 39">
            <a:extLst>
              <a:ext uri="{FF2B5EF4-FFF2-40B4-BE49-F238E27FC236}">
                <a16:creationId xmlns:a16="http://schemas.microsoft.com/office/drawing/2014/main" id="{CD5F3679-9948-7C4C-8683-8C0FCA24949B}"/>
              </a:ext>
            </a:extLst>
          </p:cNvPr>
          <p:cNvPicPr>
            <a:picLocks noChangeAspect="1"/>
          </p:cNvPicPr>
          <p:nvPr/>
        </p:nvPicPr>
        <p:blipFill>
          <a:blip r:embed="rId7"/>
          <a:stretch>
            <a:fillRect/>
          </a:stretch>
        </p:blipFill>
        <p:spPr>
          <a:xfrm>
            <a:off x="2719388" y="711200"/>
            <a:ext cx="2047875" cy="896938"/>
          </a:xfrm>
          <a:prstGeom prst="rect">
            <a:avLst/>
          </a:prstGeom>
          <a:solidFill>
            <a:schemeClr val="accent6">
              <a:lumMod val="20000"/>
              <a:lumOff val="80000"/>
            </a:schemeClr>
          </a:solidFill>
          <a:ln w="34925">
            <a:noFill/>
          </a:ln>
        </p:spPr>
      </p:pic>
      <p:grpSp>
        <p:nvGrpSpPr>
          <p:cNvPr id="160778" name="Group 20">
            <a:extLst>
              <a:ext uri="{FF2B5EF4-FFF2-40B4-BE49-F238E27FC236}">
                <a16:creationId xmlns:a16="http://schemas.microsoft.com/office/drawing/2014/main" id="{E61FBB94-4CC4-0D49-B1B9-52E2927AFC75}"/>
              </a:ext>
            </a:extLst>
          </p:cNvPr>
          <p:cNvGrpSpPr>
            <a:grpSpLocks/>
          </p:cNvGrpSpPr>
          <p:nvPr/>
        </p:nvGrpSpPr>
        <p:grpSpPr bwMode="auto">
          <a:xfrm>
            <a:off x="5299075" y="635000"/>
            <a:ext cx="3060700" cy="1731963"/>
            <a:chOff x="128264" y="4355223"/>
            <a:chExt cx="3923378" cy="2496324"/>
          </a:xfrm>
        </p:grpSpPr>
        <p:grpSp>
          <p:nvGrpSpPr>
            <p:cNvPr id="160780" name="Group 23">
              <a:extLst>
                <a:ext uri="{FF2B5EF4-FFF2-40B4-BE49-F238E27FC236}">
                  <a16:creationId xmlns:a16="http://schemas.microsoft.com/office/drawing/2014/main" id="{95EE5A02-935C-9D45-AC6D-4A44B20511F6}"/>
                </a:ext>
              </a:extLst>
            </p:cNvPr>
            <p:cNvGrpSpPr>
              <a:grpSpLocks/>
            </p:cNvGrpSpPr>
            <p:nvPr/>
          </p:nvGrpSpPr>
          <p:grpSpPr bwMode="auto">
            <a:xfrm>
              <a:off x="437402" y="4355223"/>
              <a:ext cx="3614240" cy="2496324"/>
              <a:chOff x="4786960" y="2835191"/>
              <a:chExt cx="3915377" cy="2660278"/>
            </a:xfrm>
          </p:grpSpPr>
          <p:grpSp>
            <p:nvGrpSpPr>
              <p:cNvPr id="160783" name="Group 26">
                <a:extLst>
                  <a:ext uri="{FF2B5EF4-FFF2-40B4-BE49-F238E27FC236}">
                    <a16:creationId xmlns:a16="http://schemas.microsoft.com/office/drawing/2014/main" id="{331F2F0C-A0C0-B54D-8F30-0987E71A3502}"/>
                  </a:ext>
                </a:extLst>
              </p:cNvPr>
              <p:cNvGrpSpPr>
                <a:grpSpLocks/>
              </p:cNvGrpSpPr>
              <p:nvPr/>
            </p:nvGrpSpPr>
            <p:grpSpPr bwMode="auto">
              <a:xfrm>
                <a:off x="4786960" y="2835191"/>
                <a:ext cx="3915377" cy="2660278"/>
                <a:chOff x="4276931" y="1081990"/>
                <a:chExt cx="3915377" cy="2660277"/>
              </a:xfrm>
            </p:grpSpPr>
            <p:pic>
              <p:nvPicPr>
                <p:cNvPr id="160785" name="Picture 28">
                  <a:extLst>
                    <a:ext uri="{FF2B5EF4-FFF2-40B4-BE49-F238E27FC236}">
                      <a16:creationId xmlns:a16="http://schemas.microsoft.com/office/drawing/2014/main" id="{FF7E59B8-4D00-3F48-BBED-7B21B2342E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931" y="1081990"/>
                  <a:ext cx="3915377" cy="260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6" name="Picture 29">
                  <a:extLst>
                    <a:ext uri="{FF2B5EF4-FFF2-40B4-BE49-F238E27FC236}">
                      <a16:creationId xmlns:a16="http://schemas.microsoft.com/office/drawing/2014/main" id="{F3778FF9-B7DC-5945-9A66-D493D2A1C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4741" y="3382438"/>
                  <a:ext cx="1467930" cy="35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84" name="TextBox 27">
                <a:extLst>
                  <a:ext uri="{FF2B5EF4-FFF2-40B4-BE49-F238E27FC236}">
                    <a16:creationId xmlns:a16="http://schemas.microsoft.com/office/drawing/2014/main" id="{4914DB2F-21B6-904E-957D-7DD344BBDEF2}"/>
                  </a:ext>
                </a:extLst>
              </p:cNvPr>
              <p:cNvSpPr txBox="1">
                <a:spLocks noChangeArrowheads="1"/>
              </p:cNvSpPr>
              <p:nvPr/>
            </p:nvSpPr>
            <p:spPr bwMode="auto">
              <a:xfrm>
                <a:off x="4912862" y="2921850"/>
                <a:ext cx="1145050" cy="491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Kaiti TC" panose="02010600040101010101" pitchFamily="2" charset="-120"/>
                    <a:ea typeface="Kaiti TC" panose="02010600040101010101" pitchFamily="2" charset="-120"/>
                  </a:rPr>
                  <a:t> 𝜅𝝈</a:t>
                </a:r>
                <a:r>
                  <a:rPr lang="en-US" altLang="zh-CN" sz="2400" baseline="30000">
                    <a:latin typeface="Kaiti TC" panose="02010600040101010101" pitchFamily="2" charset="-120"/>
                    <a:ea typeface="Kaiti TC" panose="02010600040101010101" pitchFamily="2" charset="-120"/>
                  </a:rPr>
                  <a:t>2</a:t>
                </a:r>
                <a:endParaRPr lang="en-US" altLang="zh-CN" sz="2400">
                  <a:latin typeface="Kaiti TC" panose="02010600040101010101" pitchFamily="2" charset="-120"/>
                  <a:ea typeface="Kaiti TC" panose="02010600040101010101" pitchFamily="2" charset="-120"/>
                </a:endParaRPr>
              </a:p>
            </p:txBody>
          </p:sp>
        </p:grpSp>
        <p:sp>
          <p:nvSpPr>
            <p:cNvPr id="160781" name="TextBox 24">
              <a:extLst>
                <a:ext uri="{FF2B5EF4-FFF2-40B4-BE49-F238E27FC236}">
                  <a16:creationId xmlns:a16="http://schemas.microsoft.com/office/drawing/2014/main" id="{91EBDD02-CD77-0D48-B2EC-4D8F95A66E44}"/>
                </a:ext>
              </a:extLst>
            </p:cNvPr>
            <p:cNvSpPr txBox="1">
              <a:spLocks noChangeArrowheads="1"/>
            </p:cNvSpPr>
            <p:nvPr/>
          </p:nvSpPr>
          <p:spPr bwMode="auto">
            <a:xfrm>
              <a:off x="128264" y="5334000"/>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latin typeface="Kaiti TC" panose="02010600040101010101" pitchFamily="2" charset="-120"/>
                  <a:ea typeface="Kaiti TC" panose="02010600040101010101" pitchFamily="2" charset="-120"/>
                </a:rPr>
                <a:t>1</a:t>
              </a:r>
            </a:p>
          </p:txBody>
        </p:sp>
        <p:sp>
          <p:nvSpPr>
            <p:cNvPr id="160782" name="TextBox 25">
              <a:extLst>
                <a:ext uri="{FF2B5EF4-FFF2-40B4-BE49-F238E27FC236}">
                  <a16:creationId xmlns:a16="http://schemas.microsoft.com/office/drawing/2014/main" id="{B874D56D-E081-124B-BCDE-6A76579BF51F}"/>
                </a:ext>
              </a:extLst>
            </p:cNvPr>
            <p:cNvSpPr txBox="1">
              <a:spLocks noChangeArrowheads="1"/>
            </p:cNvSpPr>
            <p:nvPr/>
          </p:nvSpPr>
          <p:spPr bwMode="auto">
            <a:xfrm>
              <a:off x="152400" y="6243935"/>
              <a:ext cx="328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latin typeface="Kaiti TC" panose="02010600040101010101" pitchFamily="2" charset="-120"/>
                  <a:ea typeface="Kaiti TC" panose="02010600040101010101" pitchFamily="2" charset="-120"/>
                </a:rPr>
                <a:t>0</a:t>
              </a:r>
            </a:p>
          </p:txBody>
        </p:sp>
      </p:grpSp>
      <p:sp>
        <p:nvSpPr>
          <p:cNvPr id="160779" name="文本框 26">
            <a:extLst>
              <a:ext uri="{FF2B5EF4-FFF2-40B4-BE49-F238E27FC236}">
                <a16:creationId xmlns:a16="http://schemas.microsoft.com/office/drawing/2014/main" id="{53004BC9-D5F1-3A4C-9CD9-382D9B2EA0D5}"/>
              </a:ext>
            </a:extLst>
          </p:cNvPr>
          <p:cNvSpPr txBox="1">
            <a:spLocks noChangeArrowheads="1"/>
          </p:cNvSpPr>
          <p:nvPr/>
        </p:nvSpPr>
        <p:spPr bwMode="auto">
          <a:xfrm>
            <a:off x="2684463" y="6167438"/>
            <a:ext cx="2600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600" b="1">
                <a:solidFill>
                  <a:srgbClr val="FF0000"/>
                </a:solidFill>
              </a:rPr>
              <a:t>BESII : </a:t>
            </a:r>
            <a:r>
              <a:rPr kumimoji="1" lang="zh-CN" altLang="en-US" sz="1600" b="1">
                <a:solidFill>
                  <a:srgbClr val="FF0000"/>
                </a:solidFill>
              </a:rPr>
              <a:t>低能量点的精确测量</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3"/>
            <a:ext cx="8229600" cy="754162"/>
          </a:xfrm>
        </p:spPr>
        <p:txBody>
          <a:bodyPr>
            <a:normAutofit fontScale="90000"/>
          </a:bodyPr>
          <a:lstStyle/>
          <a:p>
            <a:r>
              <a:rPr lang="en-US" dirty="0">
                <a:solidFill>
                  <a:srgbClr val="FF0000"/>
                </a:solidFill>
                <a:latin typeface="Times"/>
                <a:cs typeface="Times"/>
              </a:rPr>
              <a:t>QCD Phase Structure: Critical Point</a:t>
            </a:r>
            <a:endParaRPr lang="en-US" baseline="-25000" dirty="0">
              <a:solidFill>
                <a:srgbClr val="FF0000"/>
              </a:solidFill>
              <a:latin typeface="Times"/>
              <a:cs typeface="Times"/>
            </a:endParaRPr>
          </a:p>
        </p:txBody>
      </p:sp>
      <p:sp>
        <p:nvSpPr>
          <p:cNvPr id="5" name="TextBox 4"/>
          <p:cNvSpPr txBox="1"/>
          <p:nvPr/>
        </p:nvSpPr>
        <p:spPr>
          <a:xfrm>
            <a:off x="457200" y="1272257"/>
            <a:ext cx="8367224" cy="5693867"/>
          </a:xfrm>
          <a:prstGeom prst="rect">
            <a:avLst/>
          </a:prstGeom>
          <a:noFill/>
        </p:spPr>
        <p:txBody>
          <a:bodyPr wrap="square" rtlCol="0">
            <a:spAutoFit/>
          </a:bodyPr>
          <a:lstStyle/>
          <a:p>
            <a:pPr marL="457200" indent="-457200">
              <a:buFont typeface="Wingdings" charset="2"/>
              <a:buChar char="Ø"/>
            </a:pPr>
            <a:r>
              <a:rPr lang="en-US" sz="2800" dirty="0">
                <a:latin typeface="Times"/>
                <a:cs typeface="Times"/>
              </a:rPr>
              <a:t>Theory: Lattice  QCD calculations have uncertainties.</a:t>
            </a:r>
          </a:p>
          <a:p>
            <a:pPr marL="457200" indent="-457200">
              <a:buFont typeface="Wingdings" charset="2"/>
              <a:buChar char="²"/>
            </a:pPr>
            <a:endParaRPr lang="en-US" sz="2800" dirty="0">
              <a:latin typeface="Times"/>
              <a:cs typeface="Times"/>
            </a:endParaRPr>
          </a:p>
          <a:p>
            <a:pPr marL="457200" indent="-457200">
              <a:buFont typeface="Wingdings" charset="2"/>
              <a:buChar char="Ø"/>
            </a:pPr>
            <a:r>
              <a:rPr lang="en-US" sz="2800" dirty="0">
                <a:latin typeface="Times"/>
                <a:cs typeface="Times"/>
              </a:rPr>
              <a:t>Experiment: If signal survives </a:t>
            </a:r>
            <a:r>
              <a:rPr lang="en-US" sz="2800" dirty="0" err="1">
                <a:latin typeface="Times"/>
                <a:cs typeface="Times"/>
              </a:rPr>
              <a:t>hadronization</a:t>
            </a:r>
            <a:r>
              <a:rPr lang="en-US" sz="2800" dirty="0">
                <a:latin typeface="Times"/>
                <a:cs typeface="Times"/>
              </a:rPr>
              <a:t> then ruled out for beam energies &gt; 39 </a:t>
            </a:r>
            <a:r>
              <a:rPr lang="en-US" sz="2800" dirty="0" err="1">
                <a:latin typeface="Times"/>
                <a:cs typeface="Times"/>
              </a:rPr>
              <a:t>GeV</a:t>
            </a:r>
            <a:endParaRPr lang="en-US" sz="2800" dirty="0">
              <a:latin typeface="Times"/>
              <a:cs typeface="Times"/>
            </a:endParaRPr>
          </a:p>
          <a:p>
            <a:r>
              <a:rPr lang="en-US" sz="2800" dirty="0">
                <a:latin typeface="Times"/>
                <a:cs typeface="Times"/>
              </a:rPr>
              <a:t>      Promising prospects below 39 </a:t>
            </a:r>
            <a:r>
              <a:rPr lang="en-US" sz="2800" dirty="0" err="1">
                <a:latin typeface="Times"/>
                <a:cs typeface="Times"/>
              </a:rPr>
              <a:t>GeV</a:t>
            </a:r>
            <a:r>
              <a:rPr lang="en-US" sz="2800" dirty="0">
                <a:latin typeface="Times"/>
                <a:cs typeface="Times"/>
              </a:rPr>
              <a:t>.</a:t>
            </a:r>
          </a:p>
          <a:p>
            <a:r>
              <a:rPr lang="en-US" sz="2800" dirty="0">
                <a:latin typeface="Times"/>
                <a:cs typeface="Times"/>
              </a:rPr>
              <a:t>      High statistics data set needed below 39 </a:t>
            </a:r>
            <a:r>
              <a:rPr lang="en-US" sz="2800" dirty="0" err="1">
                <a:latin typeface="Times"/>
                <a:cs typeface="Times"/>
              </a:rPr>
              <a:t>GeV</a:t>
            </a:r>
            <a:r>
              <a:rPr lang="en-US" sz="2800" dirty="0">
                <a:latin typeface="Times"/>
                <a:cs typeface="Times"/>
              </a:rPr>
              <a:t>. </a:t>
            </a:r>
          </a:p>
          <a:p>
            <a:pPr marL="457200" indent="-457200">
              <a:buFont typeface="Wingdings" charset="2"/>
              <a:buChar char="²"/>
            </a:pPr>
            <a:endParaRPr lang="en-US" sz="2800" dirty="0">
              <a:latin typeface="Times"/>
              <a:cs typeface="Times"/>
            </a:endParaRPr>
          </a:p>
          <a:p>
            <a:pPr marL="457200" indent="-457200">
              <a:buFont typeface="Wingdings" charset="2"/>
              <a:buChar char="Ø"/>
            </a:pPr>
            <a:r>
              <a:rPr lang="en-US" sz="2800" dirty="0" err="1">
                <a:latin typeface="Times"/>
                <a:cs typeface="Times"/>
              </a:rPr>
              <a:t>Theory+Experiment</a:t>
            </a:r>
            <a:r>
              <a:rPr lang="en-US" sz="2800" dirty="0">
                <a:latin typeface="Times"/>
                <a:cs typeface="Times"/>
              </a:rPr>
              <a:t>: Need quantitative  dynamical theory calculations with realistic correlation lengths  to compare to data.</a:t>
            </a:r>
          </a:p>
          <a:p>
            <a:pPr lvl="1"/>
            <a:r>
              <a:rPr lang="en-US" sz="2800" dirty="0">
                <a:solidFill>
                  <a:srgbClr val="FF0000"/>
                </a:solidFill>
                <a:latin typeface="Times"/>
                <a:cs typeface="Times"/>
              </a:rPr>
              <a:t>	Hybrid model (</a:t>
            </a:r>
            <a:r>
              <a:rPr lang="en-US" sz="2800" dirty="0" err="1">
                <a:solidFill>
                  <a:srgbClr val="FF0000"/>
                </a:solidFill>
                <a:latin typeface="Times"/>
                <a:cs typeface="Times"/>
              </a:rPr>
              <a:t>hydro+UrQMD</a:t>
            </a:r>
            <a:r>
              <a:rPr lang="en-US" sz="2800" dirty="0">
                <a:solidFill>
                  <a:srgbClr val="FF0000"/>
                </a:solidFill>
                <a:latin typeface="Times"/>
                <a:cs typeface="Times"/>
              </a:rPr>
              <a:t>)  ?</a:t>
            </a:r>
          </a:p>
          <a:p>
            <a:pPr lvl="1"/>
            <a:r>
              <a:rPr lang="en-US" sz="2800" dirty="0">
                <a:solidFill>
                  <a:srgbClr val="FF0000"/>
                </a:solidFill>
                <a:latin typeface="Times"/>
                <a:cs typeface="Times"/>
              </a:rPr>
              <a:t>	Need equation of state at finite </a:t>
            </a:r>
            <a:r>
              <a:rPr lang="en-US" sz="2800" dirty="0" err="1">
                <a:solidFill>
                  <a:srgbClr val="FF0000"/>
                </a:solidFill>
                <a:latin typeface="Times"/>
                <a:cs typeface="Times"/>
              </a:rPr>
              <a:t>μ</a:t>
            </a:r>
            <a:r>
              <a:rPr lang="en-US" sz="2800" baseline="-25000" dirty="0" err="1">
                <a:solidFill>
                  <a:srgbClr val="FF0000"/>
                </a:solidFill>
                <a:latin typeface="Times"/>
                <a:cs typeface="Times"/>
              </a:rPr>
              <a:t>B</a:t>
            </a:r>
            <a:r>
              <a:rPr lang="en-US" sz="2800" dirty="0">
                <a:solidFill>
                  <a:srgbClr val="FF0000"/>
                </a:solidFill>
                <a:latin typeface="Times"/>
                <a:cs typeface="Times"/>
              </a:rPr>
              <a:t>.</a:t>
            </a:r>
          </a:p>
          <a:p>
            <a:pPr lvl="1"/>
            <a:r>
              <a:rPr lang="en-US" sz="2800" dirty="0">
                <a:latin typeface="Times"/>
                <a:cs typeface="Times"/>
              </a:rPr>
              <a:t>	</a:t>
            </a:r>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zh-CN"/>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4C75AA2-A746-7345-B2FC-D19C43F54955}" type="slidenum">
              <a:rPr kumimoji="1" lang="zh-CN" altLang="en-US" smtClean="0"/>
              <a:pPr/>
              <a:t>92</a:t>
            </a:fld>
            <a:endParaRPr lang="en-US"/>
          </a:p>
        </p:txBody>
      </p:sp>
      <p:cxnSp>
        <p:nvCxnSpPr>
          <p:cNvPr id="6" name="直线连接符 5"/>
          <p:cNvCxnSpPr/>
          <p:nvPr/>
        </p:nvCxnSpPr>
        <p:spPr>
          <a:xfrm flipV="1">
            <a:off x="0" y="929588"/>
            <a:ext cx="9144000" cy="2048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7563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8" descr="tmu_dl_mar2014.eps">
            <a:extLst>
              <a:ext uri="{FF2B5EF4-FFF2-40B4-BE49-F238E27FC236}">
                <a16:creationId xmlns:a16="http://schemas.microsoft.com/office/drawing/2014/main" id="{8C0899ED-F20E-F449-9252-173C37F5857E}"/>
              </a:ext>
            </a:extLst>
          </p:cNvPr>
          <p:cNvPicPr>
            <a:picLocks noChangeAspect="1"/>
          </p:cNvPicPr>
          <p:nvPr/>
        </p:nvPicPr>
        <p:blipFill>
          <a:blip r:embed="rId3">
            <a:extLst>
              <a:ext uri="{28A0092B-C50C-407E-A947-70E740481C1C}">
                <a14:useLocalDpi xmlns:a14="http://schemas.microsoft.com/office/drawing/2010/main" val="0"/>
              </a:ext>
            </a:extLst>
          </a:blip>
          <a:srcRect l="2048" t="10175" r="2885" b="6410"/>
          <a:stretch>
            <a:fillRect/>
          </a:stretch>
        </p:blipFill>
        <p:spPr bwMode="auto">
          <a:xfrm>
            <a:off x="1066800" y="1757363"/>
            <a:ext cx="6400800"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Rounded Rectangle 143">
            <a:extLst>
              <a:ext uri="{FF2B5EF4-FFF2-40B4-BE49-F238E27FC236}">
                <a16:creationId xmlns:a16="http://schemas.microsoft.com/office/drawing/2014/main" id="{0BB5FF99-5EB8-014E-9E8E-06A831D714BA}"/>
              </a:ext>
            </a:extLst>
          </p:cNvPr>
          <p:cNvSpPr>
            <a:spLocks noChangeArrowheads="1"/>
          </p:cNvSpPr>
          <p:nvPr/>
        </p:nvSpPr>
        <p:spPr bwMode="auto">
          <a:xfrm>
            <a:off x="3124200" y="838200"/>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0" name="Oval 109">
            <a:extLst>
              <a:ext uri="{FF2B5EF4-FFF2-40B4-BE49-F238E27FC236}">
                <a16:creationId xmlns:a16="http://schemas.microsoft.com/office/drawing/2014/main" id="{A77B1C49-87B5-384F-8E3C-EE5410527667}"/>
              </a:ext>
            </a:extLst>
          </p:cNvPr>
          <p:cNvSpPr>
            <a:spLocks noChangeArrowheads="1"/>
          </p:cNvSpPr>
          <p:nvPr/>
        </p:nvSpPr>
        <p:spPr bwMode="auto">
          <a:xfrm>
            <a:off x="3262313" y="936625"/>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692" name="TextBox 110">
            <a:extLst>
              <a:ext uri="{FF2B5EF4-FFF2-40B4-BE49-F238E27FC236}">
                <a16:creationId xmlns:a16="http://schemas.microsoft.com/office/drawing/2014/main" id="{F6B637A4-5DC3-7C4D-85D9-FA01C792C0FB}"/>
              </a:ext>
            </a:extLst>
          </p:cNvPr>
          <p:cNvSpPr txBox="1">
            <a:spLocks noChangeArrowheads="1"/>
          </p:cNvSpPr>
          <p:nvPr/>
        </p:nvSpPr>
        <p:spPr bwMode="auto">
          <a:xfrm>
            <a:off x="3290888" y="993775"/>
            <a:ext cx="519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2</a:t>
            </a:r>
          </a:p>
        </p:txBody>
      </p:sp>
      <p:cxnSp>
        <p:nvCxnSpPr>
          <p:cNvPr id="131" name="Straight Arrow Connector 130">
            <a:extLst>
              <a:ext uri="{FF2B5EF4-FFF2-40B4-BE49-F238E27FC236}">
                <a16:creationId xmlns:a16="http://schemas.microsoft.com/office/drawing/2014/main" id="{97A486DE-908B-9645-8032-FFA6D23B7CC2}"/>
              </a:ext>
            </a:extLst>
          </p:cNvPr>
          <p:cNvCxnSpPr>
            <a:cxnSpLocks noChangeShapeType="1"/>
            <a:stCxn id="118" idx="0"/>
            <a:endCxn id="110" idx="4"/>
          </p:cNvCxnSpPr>
          <p:nvPr/>
        </p:nvCxnSpPr>
        <p:spPr bwMode="auto">
          <a:xfrm rot="5400000" flipH="1" flipV="1">
            <a:off x="2855119" y="1847056"/>
            <a:ext cx="1057275" cy="214313"/>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114694" name="TextBox 139">
            <a:extLst>
              <a:ext uri="{FF2B5EF4-FFF2-40B4-BE49-F238E27FC236}">
                <a16:creationId xmlns:a16="http://schemas.microsoft.com/office/drawing/2014/main" id="{BB576655-13A3-DE4A-AE73-392B80D8FC6E}"/>
              </a:ext>
            </a:extLst>
          </p:cNvPr>
          <p:cNvSpPr txBox="1">
            <a:spLocks noChangeArrowheads="1"/>
          </p:cNvSpPr>
          <p:nvPr/>
        </p:nvSpPr>
        <p:spPr bwMode="auto">
          <a:xfrm>
            <a:off x="3770313" y="900113"/>
            <a:ext cx="15398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800000"/>
                </a:solidFill>
                <a:ea typeface="华文宋体" panose="02010600040101010101" pitchFamily="2" charset="-122"/>
              </a:rPr>
              <a:t>QCD</a:t>
            </a:r>
            <a:r>
              <a:rPr kumimoji="0" lang="zh-CN" altLang="en-US" sz="2000" b="1">
                <a:solidFill>
                  <a:srgbClr val="800000"/>
                </a:solidFill>
                <a:latin typeface="宋体" panose="02010600030101010101" pitchFamily="2" charset="-122"/>
              </a:rPr>
              <a:t>临界点</a:t>
            </a:r>
            <a:endParaRPr kumimoji="0" lang="en-US" altLang="zh-CN" sz="2000" b="1">
              <a:solidFill>
                <a:srgbClr val="800000"/>
              </a:solidFill>
              <a:latin typeface="宋体" panose="02010600030101010101" pitchFamily="2" charset="-122"/>
            </a:endParaRPr>
          </a:p>
          <a:p>
            <a:pPr eaLnBrk="1" hangingPunct="1">
              <a:buFontTx/>
              <a:buNone/>
            </a:pPr>
            <a:r>
              <a:rPr kumimoji="0" lang="en-US" altLang="zh-CN" sz="1600" b="1" i="1">
                <a:solidFill>
                  <a:srgbClr val="FF0000"/>
                </a:solidFill>
                <a:latin typeface="Arial Black" panose="020B0604020202020204" pitchFamily="34" charset="0"/>
              </a:rPr>
              <a:t>RHIC</a:t>
            </a:r>
            <a:r>
              <a:rPr kumimoji="0" lang="en-US" altLang="zh-CN" sz="1600" b="1" i="1">
                <a:solidFill>
                  <a:srgbClr val="FF0000"/>
                </a:solidFill>
              </a:rPr>
              <a:t>, </a:t>
            </a:r>
            <a:r>
              <a:rPr kumimoji="0" lang="en-US" altLang="zh-CN" sz="1600" b="1" i="1">
                <a:solidFill>
                  <a:srgbClr val="800000"/>
                </a:solidFill>
                <a:ea typeface="黑体" panose="02010609060101010101" pitchFamily="49" charset="-122"/>
              </a:rPr>
              <a:t>FAIR</a:t>
            </a:r>
            <a:endParaRPr kumimoji="0" lang="en-US" altLang="zh-CN" sz="1600" b="1" i="1">
              <a:solidFill>
                <a:srgbClr val="800000"/>
              </a:solidFill>
            </a:endParaRPr>
          </a:p>
        </p:txBody>
      </p:sp>
      <p:sp>
        <p:nvSpPr>
          <p:cNvPr id="35" name="Rounded Rectangle 34">
            <a:extLst>
              <a:ext uri="{FF2B5EF4-FFF2-40B4-BE49-F238E27FC236}">
                <a16:creationId xmlns:a16="http://schemas.microsoft.com/office/drawing/2014/main" id="{90BE4811-067F-CB4B-8F98-0D66723DC78F}"/>
              </a:ext>
            </a:extLst>
          </p:cNvPr>
          <p:cNvSpPr>
            <a:spLocks noChangeArrowheads="1"/>
          </p:cNvSpPr>
          <p:nvPr/>
        </p:nvSpPr>
        <p:spPr bwMode="auto">
          <a:xfrm>
            <a:off x="784225" y="841375"/>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20" name="Oval 119">
            <a:extLst>
              <a:ext uri="{FF2B5EF4-FFF2-40B4-BE49-F238E27FC236}">
                <a16:creationId xmlns:a16="http://schemas.microsoft.com/office/drawing/2014/main" id="{65D6F023-98A2-CB4F-A2BE-A40AD8FD863C}"/>
              </a:ext>
            </a:extLst>
          </p:cNvPr>
          <p:cNvSpPr>
            <a:spLocks noChangeArrowheads="1"/>
          </p:cNvSpPr>
          <p:nvPr/>
        </p:nvSpPr>
        <p:spPr bwMode="auto">
          <a:xfrm>
            <a:off x="4114800" y="274320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697" name="TextBox 120">
            <a:extLst>
              <a:ext uri="{FF2B5EF4-FFF2-40B4-BE49-F238E27FC236}">
                <a16:creationId xmlns:a16="http://schemas.microsoft.com/office/drawing/2014/main" id="{8C8E595A-5E7B-4045-B4AF-2776767C42E9}"/>
              </a:ext>
            </a:extLst>
          </p:cNvPr>
          <p:cNvSpPr txBox="1">
            <a:spLocks noChangeArrowheads="1"/>
          </p:cNvSpPr>
          <p:nvPr/>
        </p:nvSpPr>
        <p:spPr bwMode="auto">
          <a:xfrm>
            <a:off x="4191000" y="28003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3</a:t>
            </a:r>
          </a:p>
        </p:txBody>
      </p:sp>
      <p:grpSp>
        <p:nvGrpSpPr>
          <p:cNvPr id="114698" name="Group 151">
            <a:extLst>
              <a:ext uri="{FF2B5EF4-FFF2-40B4-BE49-F238E27FC236}">
                <a16:creationId xmlns:a16="http://schemas.microsoft.com/office/drawing/2014/main" id="{21F759C9-78B1-4A42-9759-A945827E1960}"/>
              </a:ext>
            </a:extLst>
          </p:cNvPr>
          <p:cNvGrpSpPr>
            <a:grpSpLocks/>
          </p:cNvGrpSpPr>
          <p:nvPr/>
        </p:nvGrpSpPr>
        <p:grpSpPr bwMode="auto">
          <a:xfrm>
            <a:off x="4505325" y="838200"/>
            <a:ext cx="3478213" cy="1976438"/>
            <a:chOff x="4581245" y="1210270"/>
            <a:chExt cx="3478068" cy="1976542"/>
          </a:xfrm>
        </p:grpSpPr>
        <p:sp>
          <p:nvSpPr>
            <p:cNvPr id="147" name="Rounded Rectangle 146">
              <a:extLst>
                <a:ext uri="{FF2B5EF4-FFF2-40B4-BE49-F238E27FC236}">
                  <a16:creationId xmlns:a16="http://schemas.microsoft.com/office/drawing/2014/main" id="{C96A72C6-378C-574B-A7C8-50CC4EC37C2A}"/>
                </a:ext>
              </a:extLst>
            </p:cNvPr>
            <p:cNvSpPr>
              <a:spLocks noChangeArrowheads="1"/>
            </p:cNvSpPr>
            <p:nvPr/>
          </p:nvSpPr>
          <p:spPr bwMode="auto">
            <a:xfrm>
              <a:off x="5638476" y="1210270"/>
              <a:ext cx="2420837" cy="76204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 name="Oval 113">
              <a:extLst>
                <a:ext uri="{FF2B5EF4-FFF2-40B4-BE49-F238E27FC236}">
                  <a16:creationId xmlns:a16="http://schemas.microsoft.com/office/drawing/2014/main" id="{2A3708DB-C083-BC45-B0FC-7B4027232D57}"/>
                </a:ext>
              </a:extLst>
            </p:cNvPr>
            <p:cNvSpPr>
              <a:spLocks noChangeArrowheads="1"/>
            </p:cNvSpPr>
            <p:nvPr/>
          </p:nvSpPr>
          <p:spPr bwMode="auto">
            <a:xfrm>
              <a:off x="5714673" y="1334102"/>
              <a:ext cx="457181" cy="488976"/>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20" name="TextBox 114">
              <a:extLst>
                <a:ext uri="{FF2B5EF4-FFF2-40B4-BE49-F238E27FC236}">
                  <a16:creationId xmlns:a16="http://schemas.microsoft.com/office/drawing/2014/main" id="{6EAD274E-828B-AE47-B23A-E2CA5B0FB0F3}"/>
                </a:ext>
              </a:extLst>
            </p:cNvPr>
            <p:cNvSpPr txBox="1">
              <a:spLocks noChangeArrowheads="1"/>
            </p:cNvSpPr>
            <p:nvPr/>
          </p:nvSpPr>
          <p:spPr bwMode="auto">
            <a:xfrm>
              <a:off x="5790870" y="1383717"/>
              <a:ext cx="685771" cy="40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FFFF00"/>
                  </a:solidFill>
                  <a:latin typeface="Arial Black" panose="020B0604020202020204" pitchFamily="34" charset="0"/>
                </a:rPr>
                <a:t> </a:t>
              </a:r>
              <a:r>
                <a:rPr kumimoji="0" lang="en-US" altLang="zh-CN" sz="2000" b="1">
                  <a:solidFill>
                    <a:srgbClr val="FFFF00"/>
                  </a:solidFill>
                  <a:latin typeface="Arial Black" panose="020B0604020202020204" pitchFamily="34" charset="0"/>
                </a:rPr>
                <a:t>3</a:t>
              </a:r>
            </a:p>
          </p:txBody>
        </p:sp>
        <p:cxnSp>
          <p:nvCxnSpPr>
            <p:cNvPr id="135" name="Straight Arrow Connector 134">
              <a:extLst>
                <a:ext uri="{FF2B5EF4-FFF2-40B4-BE49-F238E27FC236}">
                  <a16:creationId xmlns:a16="http://schemas.microsoft.com/office/drawing/2014/main" id="{3525635A-08DC-544E-B194-836FB1A06FD6}"/>
                </a:ext>
              </a:extLst>
            </p:cNvPr>
            <p:cNvCxnSpPr>
              <a:cxnSpLocks noChangeShapeType="1"/>
              <a:stCxn id="120" idx="7"/>
            </p:cNvCxnSpPr>
            <p:nvPr/>
          </p:nvCxnSpPr>
          <p:spPr bwMode="auto">
            <a:xfrm rot="5400000" flipH="1" flipV="1">
              <a:off x="4503397" y="1904100"/>
              <a:ext cx="1360560" cy="1204863"/>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114722" name="TextBox 145">
              <a:extLst>
                <a:ext uri="{FF2B5EF4-FFF2-40B4-BE49-F238E27FC236}">
                  <a16:creationId xmlns:a16="http://schemas.microsoft.com/office/drawing/2014/main" id="{6512FD1A-392D-2241-B37F-B0B1FF6DC24D}"/>
                </a:ext>
              </a:extLst>
            </p:cNvPr>
            <p:cNvSpPr txBox="1">
              <a:spLocks noChangeArrowheads="1"/>
            </p:cNvSpPr>
            <p:nvPr/>
          </p:nvSpPr>
          <p:spPr bwMode="auto">
            <a:xfrm>
              <a:off x="6261210" y="1272127"/>
              <a:ext cx="1780456" cy="6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800000"/>
                  </a:solidFill>
                  <a:ea typeface="华文宋体" panose="02010600040101010101" pitchFamily="2" charset="-122"/>
                </a:rPr>
                <a:t>QCD</a:t>
              </a:r>
              <a:r>
                <a:rPr kumimoji="0" lang="zh-CN" altLang="en-US" sz="2000" b="1">
                  <a:solidFill>
                    <a:srgbClr val="800000"/>
                  </a:solidFill>
                  <a:latin typeface="华文宋体" panose="02010600040101010101" pitchFamily="2" charset="-122"/>
                  <a:ea typeface="华文宋体" panose="02010600040101010101" pitchFamily="2" charset="-122"/>
                </a:rPr>
                <a:t>相变边界</a:t>
              </a:r>
              <a:endParaRPr kumimoji="0" lang="en-US" altLang="zh-CN" sz="2000" b="1">
                <a:solidFill>
                  <a:srgbClr val="800000"/>
                </a:solidFill>
                <a:latin typeface="华文宋体" panose="02010600040101010101" pitchFamily="2" charset="-122"/>
                <a:ea typeface="华文宋体" panose="02010600040101010101" pitchFamily="2" charset="-122"/>
              </a:endParaRPr>
            </a:p>
            <a:p>
              <a:pPr eaLnBrk="1" hangingPunct="1">
                <a:buFontTx/>
                <a:buNone/>
              </a:pPr>
              <a:r>
                <a:rPr kumimoji="0" lang="en-US" altLang="zh-CN" sz="1600" b="1" i="1">
                  <a:solidFill>
                    <a:srgbClr val="800000"/>
                  </a:solidFill>
                </a:rPr>
                <a:t>FAIR</a:t>
              </a:r>
              <a:r>
                <a:rPr kumimoji="0" lang="en-US" altLang="zh-CN" sz="1600" i="1">
                  <a:solidFill>
                    <a:srgbClr val="800000"/>
                  </a:solidFill>
                </a:rPr>
                <a:t>, </a:t>
              </a:r>
              <a:r>
                <a:rPr kumimoji="0" lang="en-US" altLang="zh-CN" sz="1600" i="1">
                  <a:solidFill>
                    <a:srgbClr val="800000"/>
                  </a:solidFill>
                  <a:ea typeface="黑体" panose="02010609060101010101" pitchFamily="49" charset="-122"/>
                </a:rPr>
                <a:t>CSR</a:t>
              </a:r>
              <a:endParaRPr kumimoji="0" lang="en-US" altLang="zh-CN" sz="1600" i="1">
                <a:solidFill>
                  <a:srgbClr val="800000"/>
                </a:solidFill>
              </a:endParaRPr>
            </a:p>
          </p:txBody>
        </p:sp>
      </p:grpSp>
      <p:sp>
        <p:nvSpPr>
          <p:cNvPr id="114699" name="TextBox 131">
            <a:extLst>
              <a:ext uri="{FF2B5EF4-FFF2-40B4-BE49-F238E27FC236}">
                <a16:creationId xmlns:a16="http://schemas.microsoft.com/office/drawing/2014/main" id="{5EF3F6B6-314F-7C4F-8A37-95D4EBD9B89C}"/>
              </a:ext>
            </a:extLst>
          </p:cNvPr>
          <p:cNvSpPr txBox="1">
            <a:spLocks noChangeArrowheads="1"/>
          </p:cNvSpPr>
          <p:nvPr/>
        </p:nvSpPr>
        <p:spPr bwMode="auto">
          <a:xfrm>
            <a:off x="1244600" y="6654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14700" name="TextBox 30">
            <a:extLst>
              <a:ext uri="{FF2B5EF4-FFF2-40B4-BE49-F238E27FC236}">
                <a16:creationId xmlns:a16="http://schemas.microsoft.com/office/drawing/2014/main" id="{0E12744A-636C-E04B-A87D-BF9BC080068D}"/>
              </a:ext>
            </a:extLst>
          </p:cNvPr>
          <p:cNvSpPr txBox="1">
            <a:spLocks noChangeArrowheads="1"/>
          </p:cNvSpPr>
          <p:nvPr/>
        </p:nvSpPr>
        <p:spPr bwMode="auto">
          <a:xfrm>
            <a:off x="457200" y="152400"/>
            <a:ext cx="834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a:solidFill>
                  <a:srgbClr val="000000"/>
                </a:solidFill>
                <a:latin typeface="宋体" panose="02010600030101010101" pitchFamily="2" charset="-122"/>
              </a:rPr>
              <a:t>高能核核碰撞中的</a:t>
            </a:r>
            <a:r>
              <a:rPr kumimoji="0" lang="en-US" altLang="zh-CN">
                <a:solidFill>
                  <a:srgbClr val="000000"/>
                </a:solidFill>
                <a:ea typeface="黑体" panose="02010609060101010101" pitchFamily="49" charset="-122"/>
              </a:rPr>
              <a:t>QCD</a:t>
            </a:r>
            <a:r>
              <a:rPr kumimoji="0" lang="zh-CN" altLang="en-US">
                <a:solidFill>
                  <a:srgbClr val="000000"/>
                </a:solidFill>
                <a:latin typeface="宋体" panose="02010600030101010101" pitchFamily="2" charset="-122"/>
              </a:rPr>
              <a:t>相结构示意图</a:t>
            </a:r>
            <a:endParaRPr kumimoji="0" lang="en-US" altLang="zh-CN">
              <a:solidFill>
                <a:srgbClr val="000000"/>
              </a:solidFill>
              <a:latin typeface="宋体" panose="02010600030101010101" pitchFamily="2" charset="-122"/>
            </a:endParaRPr>
          </a:p>
        </p:txBody>
      </p:sp>
      <p:sp>
        <p:nvSpPr>
          <p:cNvPr id="116" name="Oval 115">
            <a:extLst>
              <a:ext uri="{FF2B5EF4-FFF2-40B4-BE49-F238E27FC236}">
                <a16:creationId xmlns:a16="http://schemas.microsoft.com/office/drawing/2014/main" id="{37CD55F9-D86D-9143-994D-15141568BC07}"/>
              </a:ext>
            </a:extLst>
          </p:cNvPr>
          <p:cNvSpPr>
            <a:spLocks noChangeArrowheads="1"/>
          </p:cNvSpPr>
          <p:nvPr/>
        </p:nvSpPr>
        <p:spPr bwMode="auto">
          <a:xfrm>
            <a:off x="2133600" y="2416175"/>
            <a:ext cx="457200" cy="487363"/>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02" name="TextBox 116">
            <a:extLst>
              <a:ext uri="{FF2B5EF4-FFF2-40B4-BE49-F238E27FC236}">
                <a16:creationId xmlns:a16="http://schemas.microsoft.com/office/drawing/2014/main" id="{1B8F2B45-5245-AA41-861A-B96EB8DBE405}"/>
              </a:ext>
            </a:extLst>
          </p:cNvPr>
          <p:cNvSpPr txBox="1">
            <a:spLocks noChangeArrowheads="1"/>
          </p:cNvSpPr>
          <p:nvPr/>
        </p:nvSpPr>
        <p:spPr bwMode="auto">
          <a:xfrm>
            <a:off x="2209800" y="2465388"/>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FFFF00"/>
                </a:solidFill>
                <a:latin typeface="Arial Black" panose="020B0604020202020204" pitchFamily="34" charset="0"/>
              </a:rPr>
              <a:t> </a:t>
            </a:r>
            <a:r>
              <a:rPr kumimoji="0" lang="en-US" altLang="zh-CN" sz="2000" b="1">
                <a:solidFill>
                  <a:srgbClr val="FFFF00"/>
                </a:solidFill>
                <a:latin typeface="Arial Black" panose="020B0604020202020204" pitchFamily="34" charset="0"/>
              </a:rPr>
              <a:t>1</a:t>
            </a:r>
          </a:p>
        </p:txBody>
      </p:sp>
      <p:grpSp>
        <p:nvGrpSpPr>
          <p:cNvPr id="114703" name="Group 149">
            <a:extLst>
              <a:ext uri="{FF2B5EF4-FFF2-40B4-BE49-F238E27FC236}">
                <a16:creationId xmlns:a16="http://schemas.microsoft.com/office/drawing/2014/main" id="{2927A299-5266-7F40-B684-B0A788624571}"/>
              </a:ext>
            </a:extLst>
          </p:cNvPr>
          <p:cNvGrpSpPr>
            <a:grpSpLocks/>
          </p:cNvGrpSpPr>
          <p:nvPr/>
        </p:nvGrpSpPr>
        <p:grpSpPr bwMode="auto">
          <a:xfrm>
            <a:off x="914400" y="914400"/>
            <a:ext cx="2011363" cy="1525588"/>
            <a:chOff x="990600" y="1108670"/>
            <a:chExt cx="2011721" cy="1525058"/>
          </a:xfrm>
        </p:grpSpPr>
        <p:sp>
          <p:nvSpPr>
            <p:cNvPr id="112" name="Oval 111">
              <a:extLst>
                <a:ext uri="{FF2B5EF4-FFF2-40B4-BE49-F238E27FC236}">
                  <a16:creationId xmlns:a16="http://schemas.microsoft.com/office/drawing/2014/main" id="{CE1184EB-30CD-E241-B0E8-ACB970F373A7}"/>
                </a:ext>
              </a:extLst>
            </p:cNvPr>
            <p:cNvSpPr>
              <a:spLocks noChangeArrowheads="1"/>
            </p:cNvSpPr>
            <p:nvPr/>
          </p:nvSpPr>
          <p:spPr bwMode="auto">
            <a:xfrm>
              <a:off x="990600" y="1184844"/>
              <a:ext cx="457281" cy="48878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15" name="TextBox 112">
              <a:extLst>
                <a:ext uri="{FF2B5EF4-FFF2-40B4-BE49-F238E27FC236}">
                  <a16:creationId xmlns:a16="http://schemas.microsoft.com/office/drawing/2014/main" id="{1484A7DF-D9AF-674E-9DAD-26B32E60B741}"/>
                </a:ext>
              </a:extLst>
            </p:cNvPr>
            <p:cNvSpPr txBox="1">
              <a:spLocks noChangeArrowheads="1"/>
            </p:cNvSpPr>
            <p:nvPr/>
          </p:nvSpPr>
          <p:spPr bwMode="auto">
            <a:xfrm>
              <a:off x="1066909" y="1233992"/>
              <a:ext cx="533400" cy="3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1600" b="1">
                  <a:solidFill>
                    <a:srgbClr val="FFFF00"/>
                  </a:solidFill>
                  <a:latin typeface="Arial Black" panose="020B0604020202020204" pitchFamily="34" charset="0"/>
                </a:rPr>
                <a:t> </a:t>
              </a:r>
              <a:r>
                <a:rPr kumimoji="0" lang="en-US" altLang="zh-CN" sz="1600" b="1">
                  <a:solidFill>
                    <a:srgbClr val="FFFF00"/>
                  </a:solidFill>
                  <a:latin typeface="Arial Black" panose="020B0604020202020204" pitchFamily="34" charset="0"/>
                </a:rPr>
                <a:t>1</a:t>
              </a:r>
            </a:p>
          </p:txBody>
        </p:sp>
        <p:sp>
          <p:nvSpPr>
            <p:cNvPr id="114716" name="TextBox 138">
              <a:extLst>
                <a:ext uri="{FF2B5EF4-FFF2-40B4-BE49-F238E27FC236}">
                  <a16:creationId xmlns:a16="http://schemas.microsoft.com/office/drawing/2014/main" id="{A9D05107-8F44-3749-9E2C-454E9B8CD51D}"/>
                </a:ext>
              </a:extLst>
            </p:cNvPr>
            <p:cNvSpPr txBox="1">
              <a:spLocks noChangeArrowheads="1"/>
            </p:cNvSpPr>
            <p:nvPr/>
          </p:nvSpPr>
          <p:spPr bwMode="auto">
            <a:xfrm>
              <a:off x="1560901" y="1108670"/>
              <a:ext cx="1441420" cy="69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zh-CN" altLang="en-US" sz="2000" b="1">
                  <a:solidFill>
                    <a:srgbClr val="800000"/>
                  </a:solidFill>
                  <a:latin typeface="宋体" panose="02010600030101010101" pitchFamily="2" charset="-122"/>
                </a:rPr>
                <a:t>高温</a:t>
              </a:r>
              <a:r>
                <a:rPr kumimoji="0" lang="en-US" altLang="zh-CN" sz="2000">
                  <a:solidFill>
                    <a:srgbClr val="800000"/>
                  </a:solidFill>
                </a:rPr>
                <a:t>QCD</a:t>
              </a:r>
              <a:endParaRPr kumimoji="0" lang="en-US" altLang="zh-CN" sz="2000" b="1" baseline="-25000">
                <a:solidFill>
                  <a:srgbClr val="800000"/>
                </a:solidFill>
              </a:endParaRPr>
            </a:p>
            <a:p>
              <a:pPr eaLnBrk="1" hangingPunct="1">
                <a:buFontTx/>
                <a:buNone/>
              </a:pPr>
              <a:r>
                <a:rPr kumimoji="0" lang="en-US" altLang="zh-CN" sz="1600" b="1" i="1">
                  <a:solidFill>
                    <a:srgbClr val="FF0000"/>
                  </a:solidFill>
                  <a:latin typeface="Arial Black" panose="020B0604020202020204" pitchFamily="34" charset="0"/>
                </a:rPr>
                <a:t>LHC</a:t>
              </a:r>
              <a:r>
                <a:rPr kumimoji="0" lang="en-US" altLang="zh-CN" sz="1600" b="1" i="1">
                  <a:solidFill>
                    <a:srgbClr val="800000"/>
                  </a:solidFill>
                </a:rPr>
                <a:t>, </a:t>
              </a:r>
              <a:r>
                <a:rPr kumimoji="0" lang="en-US" altLang="zh-CN" sz="1600" b="1" i="1">
                  <a:solidFill>
                    <a:srgbClr val="FF0000"/>
                  </a:solidFill>
                  <a:latin typeface="Arial Black" panose="020B0604020202020204" pitchFamily="34" charset="0"/>
                </a:rPr>
                <a:t>RHIC</a:t>
              </a:r>
            </a:p>
          </p:txBody>
        </p:sp>
        <p:cxnSp>
          <p:nvCxnSpPr>
            <p:cNvPr id="129" name="Straight Arrow Connector 128">
              <a:extLst>
                <a:ext uri="{FF2B5EF4-FFF2-40B4-BE49-F238E27FC236}">
                  <a16:creationId xmlns:a16="http://schemas.microsoft.com/office/drawing/2014/main" id="{813FF3CB-1524-1E4A-A917-BEF58271AB21}"/>
                </a:ext>
              </a:extLst>
            </p:cNvPr>
            <p:cNvCxnSpPr>
              <a:cxnSpLocks noChangeShapeType="1"/>
              <a:endCxn id="112" idx="5"/>
            </p:cNvCxnSpPr>
            <p:nvPr/>
          </p:nvCxnSpPr>
          <p:spPr bwMode="auto">
            <a:xfrm rot="16200000" flipV="1">
              <a:off x="1317954" y="1665452"/>
              <a:ext cx="1031517" cy="905036"/>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grpSp>
      <p:sp>
        <p:nvSpPr>
          <p:cNvPr id="118" name="Oval 117">
            <a:extLst>
              <a:ext uri="{FF2B5EF4-FFF2-40B4-BE49-F238E27FC236}">
                <a16:creationId xmlns:a16="http://schemas.microsoft.com/office/drawing/2014/main" id="{B759C912-26E5-0D44-943B-D75A2215E28E}"/>
              </a:ext>
            </a:extLst>
          </p:cNvPr>
          <p:cNvSpPr>
            <a:spLocks noChangeArrowheads="1"/>
          </p:cNvSpPr>
          <p:nvPr/>
        </p:nvSpPr>
        <p:spPr bwMode="auto">
          <a:xfrm>
            <a:off x="3048000" y="248285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eaLnBrk="1" hangingPunct="1">
              <a:spcBef>
                <a:spcPct val="20000"/>
              </a:spcBef>
              <a:buFontTx/>
              <a:buChar char="•"/>
              <a:defRPr/>
            </a:pPr>
            <a:endParaRPr lang="en-US" altLang="zh-CN">
              <a:solidFill>
                <a:srgbClr val="FFFFFF"/>
              </a:solidFill>
              <a:latin typeface="Arial" charset="0"/>
              <a:ea typeface="宋体" charset="0"/>
            </a:endParaRPr>
          </a:p>
        </p:txBody>
      </p:sp>
      <p:sp>
        <p:nvSpPr>
          <p:cNvPr id="114705" name="TextBox 118">
            <a:extLst>
              <a:ext uri="{FF2B5EF4-FFF2-40B4-BE49-F238E27FC236}">
                <a16:creationId xmlns:a16="http://schemas.microsoft.com/office/drawing/2014/main" id="{94B1DB1A-7303-874C-995A-EECF291D24C8}"/>
              </a:ext>
            </a:extLst>
          </p:cNvPr>
          <p:cNvSpPr txBox="1">
            <a:spLocks noChangeArrowheads="1"/>
          </p:cNvSpPr>
          <p:nvPr/>
        </p:nvSpPr>
        <p:spPr bwMode="auto">
          <a:xfrm>
            <a:off x="3124200" y="2532063"/>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b="1">
                <a:solidFill>
                  <a:srgbClr val="FFFF00"/>
                </a:solidFill>
                <a:latin typeface="Arial Black" panose="020B0604020202020204" pitchFamily="34" charset="0"/>
              </a:rPr>
              <a:t>2</a:t>
            </a:r>
          </a:p>
        </p:txBody>
      </p:sp>
      <p:sp>
        <p:nvSpPr>
          <p:cNvPr id="114706" name="TextBox 37">
            <a:extLst>
              <a:ext uri="{FF2B5EF4-FFF2-40B4-BE49-F238E27FC236}">
                <a16:creationId xmlns:a16="http://schemas.microsoft.com/office/drawing/2014/main" id="{AEB28909-C1DC-F247-855F-FD24F2598DF3}"/>
              </a:ext>
            </a:extLst>
          </p:cNvPr>
          <p:cNvSpPr txBox="1">
            <a:spLocks noChangeArrowheads="1"/>
          </p:cNvSpPr>
          <p:nvPr/>
        </p:nvSpPr>
        <p:spPr bwMode="auto">
          <a:xfrm rot="1764524">
            <a:off x="3613150" y="3663950"/>
            <a:ext cx="1979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US" altLang="zh-CN" sz="1600" b="1">
                <a:solidFill>
                  <a:srgbClr val="800000"/>
                </a:solidFill>
                <a:latin typeface="Times New Roman" panose="02020603050405020304" pitchFamily="18" charset="0"/>
                <a:cs typeface="Times New Roman" panose="02020603050405020304" pitchFamily="18" charset="0"/>
              </a:rPr>
              <a:t>Quarkyonic matter?</a:t>
            </a:r>
          </a:p>
        </p:txBody>
      </p:sp>
      <p:sp>
        <p:nvSpPr>
          <p:cNvPr id="47" name="Rounded Rectangular Callout 46">
            <a:extLst>
              <a:ext uri="{FF2B5EF4-FFF2-40B4-BE49-F238E27FC236}">
                <a16:creationId xmlns:a16="http://schemas.microsoft.com/office/drawing/2014/main" id="{861DB23B-9FCF-0248-A94A-9052D6CA74BF}"/>
              </a:ext>
            </a:extLst>
          </p:cNvPr>
          <p:cNvSpPr>
            <a:spLocks noChangeArrowheads="1"/>
          </p:cNvSpPr>
          <p:nvPr/>
        </p:nvSpPr>
        <p:spPr bwMode="auto">
          <a:xfrm>
            <a:off x="5715000" y="1854200"/>
            <a:ext cx="3429000" cy="1803400"/>
          </a:xfrm>
          <a:prstGeom prst="wedgeRoundRectCallout">
            <a:avLst>
              <a:gd name="adj1" fmla="val -109718"/>
              <a:gd name="adj2" fmla="val 30495"/>
              <a:gd name="adj3" fmla="val 16667"/>
            </a:avLst>
          </a:prstGeom>
          <a:solidFill>
            <a:schemeClr val="bg1"/>
          </a:solidFill>
          <a:ln w="38100" cmpd="dbl">
            <a:solidFill>
              <a:srgbClr val="008000"/>
            </a:solidFill>
            <a:round/>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eaLnBrk="1" hangingPunct="1">
              <a:spcBef>
                <a:spcPct val="20000"/>
              </a:spcBef>
              <a:defRPr/>
            </a:pPr>
            <a:r>
              <a:rPr kumimoji="0" lang="zh-CN" altLang="en-US" sz="2000" b="1">
                <a:solidFill>
                  <a:srgbClr val="800000"/>
                </a:solidFill>
                <a:latin typeface="宋体" panose="02010600030101010101" pitchFamily="2" charset="-122"/>
              </a:rPr>
              <a:t>“</a:t>
            </a:r>
            <a:r>
              <a:rPr kumimoji="0" lang="ja-JP" altLang="en-US" sz="2000" b="1">
                <a:solidFill>
                  <a:srgbClr val="800000"/>
                </a:solidFill>
                <a:latin typeface="宋体" panose="02010600030101010101" pitchFamily="2" charset="-122"/>
              </a:rPr>
              <a:t>高压缩重子物质的物理</a:t>
            </a:r>
            <a:r>
              <a:rPr kumimoji="0" lang="zh-CN" altLang="en-US" sz="2000" b="1">
                <a:solidFill>
                  <a:srgbClr val="800000"/>
                </a:solidFill>
                <a:latin typeface="宋体" panose="02010600030101010101" pitchFamily="2" charset="-122"/>
              </a:rPr>
              <a:t>”</a:t>
            </a:r>
            <a:endParaRPr kumimoji="0" lang="en-US" altLang="ja-JP" sz="2000" b="1">
              <a:solidFill>
                <a:srgbClr val="800000"/>
              </a:solidFill>
              <a:latin typeface="宋体" panose="02010600030101010101" pitchFamily="2" charset="-122"/>
            </a:endParaRPr>
          </a:p>
          <a:p>
            <a:pPr eaLnBrk="1" hangingPunct="1">
              <a:spcBef>
                <a:spcPct val="20000"/>
              </a:spcBef>
              <a:defRPr/>
            </a:pPr>
            <a:r>
              <a:rPr kumimoji="0" lang="en-US" altLang="zh-CN" sz="1600">
                <a:latin typeface="宋体" panose="02010600030101010101" pitchFamily="2" charset="-122"/>
              </a:rPr>
              <a:t>     </a:t>
            </a:r>
            <a:r>
              <a:rPr kumimoji="0" lang="zh-CN" altLang="en-US" sz="1600">
                <a:latin typeface="宋体" panose="02010600030101010101" pitchFamily="2" charset="-122"/>
              </a:rPr>
              <a:t>（高重子密度、低温）</a:t>
            </a:r>
            <a:endParaRPr kumimoji="0" lang="en-US" altLang="zh-CN" sz="1600">
              <a:latin typeface="宋体" panose="02010600030101010101" pitchFamily="2" charset="-122"/>
            </a:endParaRPr>
          </a:p>
          <a:p>
            <a:pPr eaLnBrk="1" hangingPunct="1">
              <a:spcBef>
                <a:spcPct val="20000"/>
              </a:spcBef>
              <a:buFontTx/>
              <a:buAutoNum type="arabicParenR"/>
              <a:defRPr/>
            </a:pPr>
            <a:r>
              <a:rPr kumimoji="0" lang="en-US" altLang="zh-CN" sz="1600" b="1">
                <a:solidFill>
                  <a:srgbClr val="800000"/>
                </a:solidFill>
              </a:rPr>
              <a:t>QCD</a:t>
            </a:r>
            <a:r>
              <a:rPr kumimoji="0" lang="en-US" altLang="zh-CN" sz="1600" b="1">
                <a:solidFill>
                  <a:srgbClr val="800000"/>
                </a:solidFill>
                <a:latin typeface="宋体" panose="02010600030101010101" pitchFamily="2" charset="-122"/>
              </a:rPr>
              <a:t> </a:t>
            </a:r>
            <a:r>
              <a:rPr kumimoji="0" lang="zh-CN" altLang="en-US" sz="1600" b="1">
                <a:solidFill>
                  <a:srgbClr val="800000"/>
                </a:solidFill>
                <a:latin typeface="宋体" panose="02010600030101010101" pitchFamily="2" charset="-122"/>
              </a:rPr>
              <a:t>临界点</a:t>
            </a:r>
            <a:endParaRPr kumimoji="0" lang="en-US" altLang="zh-CN" sz="1600" b="1">
              <a:solidFill>
                <a:srgbClr val="800000"/>
              </a:solidFill>
              <a:latin typeface="宋体" panose="02010600030101010101" pitchFamily="2" charset="-122"/>
            </a:endParaRPr>
          </a:p>
          <a:p>
            <a:pPr eaLnBrk="1" hangingPunct="1">
              <a:spcBef>
                <a:spcPct val="20000"/>
              </a:spcBef>
              <a:buFontTx/>
              <a:buAutoNum type="arabicParenR"/>
              <a:defRPr/>
            </a:pPr>
            <a:r>
              <a:rPr kumimoji="0" lang="en-US" altLang="zh-CN" sz="1600" b="1">
                <a:solidFill>
                  <a:srgbClr val="800000"/>
                </a:solidFill>
              </a:rPr>
              <a:t>QCD</a:t>
            </a:r>
            <a:r>
              <a:rPr kumimoji="0" lang="en-US" altLang="zh-CN" sz="1600" b="1">
                <a:solidFill>
                  <a:srgbClr val="800000"/>
                </a:solidFill>
                <a:latin typeface="宋体" panose="02010600030101010101" pitchFamily="2" charset="-122"/>
              </a:rPr>
              <a:t> </a:t>
            </a:r>
            <a:r>
              <a:rPr kumimoji="0" lang="zh-CN" altLang="en-US" sz="1600" b="1">
                <a:solidFill>
                  <a:srgbClr val="800000"/>
                </a:solidFill>
                <a:latin typeface="宋体" panose="02010600030101010101" pitchFamily="2" charset="-122"/>
              </a:rPr>
              <a:t>一级相变边界</a:t>
            </a:r>
            <a:endParaRPr kumimoji="0" lang="en-US" altLang="zh-CN" sz="1600" b="1">
              <a:solidFill>
                <a:srgbClr val="800000"/>
              </a:solidFill>
              <a:latin typeface="宋体" panose="02010600030101010101" pitchFamily="2" charset="-122"/>
            </a:endParaRPr>
          </a:p>
          <a:p>
            <a:pPr eaLnBrk="1" hangingPunct="1">
              <a:spcBef>
                <a:spcPct val="20000"/>
              </a:spcBef>
              <a:buFontTx/>
              <a:buAutoNum type="arabicParenR"/>
              <a:defRPr/>
            </a:pPr>
            <a:r>
              <a:rPr kumimoji="0" lang="zh-CN" altLang="en-US" sz="1600" b="1">
                <a:solidFill>
                  <a:srgbClr val="800000"/>
                </a:solidFill>
                <a:latin typeface="宋体" panose="02010600030101010101" pitchFamily="2" charset="-122"/>
              </a:rPr>
              <a:t>夸克素物质</a:t>
            </a:r>
            <a:r>
              <a:rPr kumimoji="0" lang="en-US" altLang="zh-CN" sz="1600" b="1">
                <a:solidFill>
                  <a:srgbClr val="800000"/>
                </a:solidFill>
                <a:latin typeface="宋体" panose="02010600030101010101" pitchFamily="2" charset="-122"/>
              </a:rPr>
              <a:t> </a:t>
            </a:r>
            <a:r>
              <a:rPr kumimoji="0" lang="en-US" altLang="zh-CN" sz="1400">
                <a:solidFill>
                  <a:srgbClr val="800000"/>
                </a:solidFill>
                <a:latin typeface="宋体" panose="02010600030101010101" pitchFamily="2" charset="-122"/>
              </a:rPr>
              <a:t>(quarkyonic matter)</a:t>
            </a:r>
          </a:p>
        </p:txBody>
      </p:sp>
      <p:sp>
        <p:nvSpPr>
          <p:cNvPr id="114708" name="TextBox 47">
            <a:extLst>
              <a:ext uri="{FF2B5EF4-FFF2-40B4-BE49-F238E27FC236}">
                <a16:creationId xmlns:a16="http://schemas.microsoft.com/office/drawing/2014/main" id="{47DD4151-E679-9B4F-9ABF-2AC4181BEFEB}"/>
              </a:ext>
            </a:extLst>
          </p:cNvPr>
          <p:cNvSpPr txBox="1">
            <a:spLocks noChangeArrowheads="1"/>
          </p:cNvSpPr>
          <p:nvPr/>
        </p:nvSpPr>
        <p:spPr bwMode="auto">
          <a:xfrm>
            <a:off x="2071688" y="5867400"/>
            <a:ext cx="53324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400" b="1">
                <a:latin typeface="宋体" panose="02010600030101010101" pitchFamily="2" charset="-122"/>
              </a:rPr>
              <a:t>重子化学势</a:t>
            </a:r>
            <a:r>
              <a:rPr kumimoji="0" lang="zh-CN" altLang="en-US" sz="2400" b="1">
                <a:latin typeface="Times New Roman" panose="02020603050405020304" pitchFamily="18" charset="0"/>
                <a:cs typeface="Times New Roman" panose="02020603050405020304" pitchFamily="18" charset="0"/>
              </a:rPr>
              <a:t>μ</a:t>
            </a:r>
            <a:r>
              <a:rPr kumimoji="0" lang="en-US" altLang="zh-CN" sz="2400" b="1" baseline="-25000">
                <a:latin typeface="Times New Roman" panose="02020603050405020304" pitchFamily="18" charset="0"/>
                <a:cs typeface="Times New Roman" panose="02020603050405020304" pitchFamily="18" charset="0"/>
              </a:rPr>
              <a:t>B </a:t>
            </a:r>
            <a:r>
              <a:rPr kumimoji="0" lang="en-US" altLang="zh-CN" sz="2400" b="1">
                <a:latin typeface="Times New Roman" panose="02020603050405020304" pitchFamily="18" charset="0"/>
                <a:cs typeface="Times New Roman" panose="02020603050405020304" pitchFamily="18" charset="0"/>
              </a:rPr>
              <a:t>(MeV)</a:t>
            </a:r>
            <a:endParaRPr kumimoji="0" lang="zh-CN" altLang="en-US" sz="2400">
              <a:latin typeface="Times New Roman" panose="02020603050405020304" pitchFamily="18" charset="0"/>
              <a:cs typeface="Times New Roman" panose="02020603050405020304" pitchFamily="18" charset="0"/>
            </a:endParaRPr>
          </a:p>
        </p:txBody>
      </p:sp>
      <p:sp>
        <p:nvSpPr>
          <p:cNvPr id="114709" name="TextBox 48">
            <a:extLst>
              <a:ext uri="{FF2B5EF4-FFF2-40B4-BE49-F238E27FC236}">
                <a16:creationId xmlns:a16="http://schemas.microsoft.com/office/drawing/2014/main" id="{9F251DED-0601-754C-8010-3D77DB574287}"/>
              </a:ext>
            </a:extLst>
          </p:cNvPr>
          <p:cNvSpPr txBox="1">
            <a:spLocks noChangeArrowheads="1"/>
          </p:cNvSpPr>
          <p:nvPr/>
        </p:nvSpPr>
        <p:spPr bwMode="auto">
          <a:xfrm rot="-5400000">
            <a:off x="9525" y="3419475"/>
            <a:ext cx="3124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Times New Roman" panose="02020603050405020304" pitchFamily="18" charset="0"/>
                <a:cs typeface="Times New Roman" panose="02020603050405020304" pitchFamily="18" charset="0"/>
              </a:rPr>
              <a:t>温度</a:t>
            </a:r>
            <a:r>
              <a:rPr kumimoji="0" lang="en-US" altLang="zh-CN" sz="2000" b="1">
                <a:latin typeface="Times New Roman" panose="02020603050405020304" pitchFamily="18" charset="0"/>
                <a:cs typeface="Times New Roman" panose="02020603050405020304" pitchFamily="18" charset="0"/>
              </a:rPr>
              <a:t> T (MeV)</a:t>
            </a:r>
            <a:endParaRPr kumimoji="0" lang="zh-CN" altLang="en-US" sz="2000">
              <a:latin typeface="Times New Roman" panose="02020603050405020304" pitchFamily="18" charset="0"/>
              <a:cs typeface="Times New Roman" panose="02020603050405020304" pitchFamily="18" charset="0"/>
            </a:endParaRPr>
          </a:p>
        </p:txBody>
      </p:sp>
      <p:sp>
        <p:nvSpPr>
          <p:cNvPr id="40" name="Rounded Rectangular Callout 39">
            <a:extLst>
              <a:ext uri="{FF2B5EF4-FFF2-40B4-BE49-F238E27FC236}">
                <a16:creationId xmlns:a16="http://schemas.microsoft.com/office/drawing/2014/main" id="{57A57BC3-3037-E74F-8840-7E146E09F825}"/>
              </a:ext>
            </a:extLst>
          </p:cNvPr>
          <p:cNvSpPr>
            <a:spLocks noChangeArrowheads="1"/>
          </p:cNvSpPr>
          <p:nvPr/>
        </p:nvSpPr>
        <p:spPr bwMode="auto">
          <a:xfrm>
            <a:off x="-38100" y="3276600"/>
            <a:ext cx="1409700" cy="381000"/>
          </a:xfrm>
          <a:prstGeom prst="wedgeRoundRectCallout">
            <a:avLst>
              <a:gd name="adj1" fmla="val 95097"/>
              <a:gd name="adj2" fmla="val -125185"/>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sz="1600" b="1"/>
          </a:p>
          <a:p>
            <a:pPr algn="ctr" eaLnBrk="1" hangingPunct="1">
              <a:spcBef>
                <a:spcPct val="20000"/>
              </a:spcBef>
              <a:defRPr/>
            </a:pPr>
            <a:r>
              <a:rPr kumimoji="0" lang="zh-CN" altLang="en-US" sz="1600" b="1">
                <a:solidFill>
                  <a:srgbClr val="FF0000"/>
                </a:solidFill>
                <a:ea typeface="黑体" panose="02010609060101010101" pitchFamily="49" charset="-122"/>
              </a:rPr>
              <a:t>部分子物质</a:t>
            </a:r>
            <a:endParaRPr kumimoji="0" lang="en-US" altLang="ja-JP" sz="1600" b="1">
              <a:solidFill>
                <a:srgbClr val="800000"/>
              </a:solidFill>
            </a:endParaRPr>
          </a:p>
          <a:p>
            <a:pPr algn="ctr" eaLnBrk="1" hangingPunct="1">
              <a:spcBef>
                <a:spcPct val="20000"/>
              </a:spcBef>
              <a:buFontTx/>
              <a:buChar char="•"/>
              <a:defRPr/>
            </a:pPr>
            <a:endParaRPr kumimoji="0" lang="en-US" altLang="zh-CN" sz="1400">
              <a:solidFill>
                <a:srgbClr val="000000"/>
              </a:solidFill>
            </a:endParaRPr>
          </a:p>
        </p:txBody>
      </p:sp>
      <p:sp>
        <p:nvSpPr>
          <p:cNvPr id="46" name="Rounded Rectangular Callout 45">
            <a:extLst>
              <a:ext uri="{FF2B5EF4-FFF2-40B4-BE49-F238E27FC236}">
                <a16:creationId xmlns:a16="http://schemas.microsoft.com/office/drawing/2014/main" id="{F7C04A54-3A77-524F-BD45-F8ECE726202C}"/>
              </a:ext>
            </a:extLst>
          </p:cNvPr>
          <p:cNvSpPr>
            <a:spLocks noChangeArrowheads="1"/>
          </p:cNvSpPr>
          <p:nvPr/>
        </p:nvSpPr>
        <p:spPr bwMode="auto">
          <a:xfrm>
            <a:off x="76200" y="2420938"/>
            <a:ext cx="1333500" cy="550862"/>
          </a:xfrm>
          <a:prstGeom prst="wedgeRoundRectCallout">
            <a:avLst>
              <a:gd name="adj1" fmla="val 106736"/>
              <a:gd name="adj2" fmla="val -121333"/>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a:defRPr kumimoji="1" sz="2800">
                <a:solidFill>
                  <a:schemeClr val="tx1"/>
                </a:solidFill>
                <a:latin typeface="Arial" panose="020B0604020202020204" pitchFamily="34" charset="0"/>
                <a:ea typeface="宋体" panose="02010600030101010101" pitchFamily="2" charset="-122"/>
              </a:defRPr>
            </a:lvl1pPr>
            <a:lvl2pPr marL="742950" indent="-285750">
              <a:defRPr kumimoji="1" sz="2800">
                <a:solidFill>
                  <a:schemeClr val="tx1"/>
                </a:solidFill>
                <a:latin typeface="Arial" panose="020B0604020202020204" pitchFamily="34" charset="0"/>
                <a:ea typeface="宋体" panose="02010600030101010101" pitchFamily="2" charset="-122"/>
              </a:defRPr>
            </a:lvl2pPr>
            <a:lvl3pPr marL="1143000" indent="-228600">
              <a:defRPr kumimoji="1" sz="2800">
                <a:solidFill>
                  <a:schemeClr val="tx1"/>
                </a:solidFill>
                <a:latin typeface="Arial" panose="020B0604020202020204" pitchFamily="34" charset="0"/>
                <a:ea typeface="宋体" panose="02010600030101010101" pitchFamily="2" charset="-122"/>
              </a:defRPr>
            </a:lvl3pPr>
            <a:lvl4pPr marL="1600200" indent="-228600">
              <a:defRPr kumimoji="1" sz="2800">
                <a:solidFill>
                  <a:schemeClr val="tx1"/>
                </a:solidFill>
                <a:latin typeface="Arial" panose="020B0604020202020204" pitchFamily="34" charset="0"/>
                <a:ea typeface="宋体" panose="02010600030101010101" pitchFamily="2" charset="-122"/>
              </a:defRPr>
            </a:lvl4pPr>
            <a:lvl5pPr marL="2057400" indent="-228600">
              <a:defRPr kumimoji="1" sz="28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har char="•"/>
              <a:defRPr kumimoji="1" sz="28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FontTx/>
              <a:buChar char="•"/>
              <a:defRPr/>
            </a:pPr>
            <a:endParaRPr kumimoji="0" lang="en-US" altLang="zh-CN" sz="1600" b="1"/>
          </a:p>
          <a:p>
            <a:pPr algn="ctr" eaLnBrk="1" hangingPunct="1">
              <a:spcBef>
                <a:spcPct val="20000"/>
              </a:spcBef>
              <a:defRPr/>
            </a:pPr>
            <a:r>
              <a:rPr kumimoji="0" lang="zh-CN" altLang="en-US" sz="1600" b="1">
                <a:solidFill>
                  <a:srgbClr val="800000"/>
                </a:solidFill>
                <a:ea typeface="黑体" panose="02010609060101010101" pitchFamily="49" charset="-122"/>
              </a:rPr>
              <a:t>早期宇宙</a:t>
            </a:r>
            <a:endParaRPr kumimoji="0" lang="en-US" altLang="zh-CN" sz="1600" b="1">
              <a:solidFill>
                <a:srgbClr val="800000"/>
              </a:solidFill>
              <a:ea typeface="黑体" panose="02010609060101010101" pitchFamily="49" charset="-122"/>
            </a:endParaRPr>
          </a:p>
          <a:p>
            <a:pPr algn="ctr" eaLnBrk="1" hangingPunct="1">
              <a:spcBef>
                <a:spcPct val="20000"/>
              </a:spcBef>
              <a:defRPr/>
            </a:pPr>
            <a:r>
              <a:rPr kumimoji="0" lang="zh-CN" altLang="en-US" sz="1600" b="1">
                <a:solidFill>
                  <a:srgbClr val="800000"/>
                </a:solidFill>
                <a:ea typeface="黑体" panose="02010609060101010101" pitchFamily="49" charset="-122"/>
              </a:rPr>
              <a:t>发展演化</a:t>
            </a:r>
            <a:endParaRPr kumimoji="0" lang="en-US" altLang="ja-JP" sz="1600" b="1">
              <a:solidFill>
                <a:srgbClr val="800000"/>
              </a:solidFill>
            </a:endParaRPr>
          </a:p>
          <a:p>
            <a:pPr algn="ctr" eaLnBrk="1" hangingPunct="1">
              <a:spcBef>
                <a:spcPct val="20000"/>
              </a:spcBef>
              <a:buFontTx/>
              <a:buChar char="•"/>
              <a:defRPr/>
            </a:pPr>
            <a:endParaRPr kumimoji="0" lang="en-US" altLang="zh-CN" sz="1400">
              <a:solidFill>
                <a:srgbClr val="000000"/>
              </a:solidFill>
            </a:endParaRPr>
          </a:p>
        </p:txBody>
      </p:sp>
      <p:sp>
        <p:nvSpPr>
          <p:cNvPr id="45" name="Rounded Rectangular Callout 44">
            <a:extLst>
              <a:ext uri="{FF2B5EF4-FFF2-40B4-BE49-F238E27FC236}">
                <a16:creationId xmlns:a16="http://schemas.microsoft.com/office/drawing/2014/main" id="{6D36E937-DD57-D34F-A937-716C1860EC32}"/>
              </a:ext>
            </a:extLst>
          </p:cNvPr>
          <p:cNvSpPr>
            <a:spLocks noChangeArrowheads="1"/>
          </p:cNvSpPr>
          <p:nvPr/>
        </p:nvSpPr>
        <p:spPr bwMode="auto">
          <a:xfrm>
            <a:off x="152400" y="5441950"/>
            <a:ext cx="1308100" cy="425450"/>
          </a:xfrm>
          <a:prstGeom prst="wedgeRoundRectCallout">
            <a:avLst>
              <a:gd name="adj1" fmla="val 201361"/>
              <a:gd name="adj2" fmla="val -336907"/>
              <a:gd name="adj3" fmla="val 16667"/>
            </a:avLst>
          </a:prstGeom>
          <a:solidFill>
            <a:srgbClr val="FFFF00">
              <a:alpha val="58823"/>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eaLnBrk="1" hangingPunct="1">
              <a:spcBef>
                <a:spcPct val="20000"/>
              </a:spcBef>
              <a:defRPr/>
            </a:pPr>
            <a:r>
              <a:rPr lang="zh-CN" altLang="en-US" sz="1600" b="1" dirty="0">
                <a:solidFill>
                  <a:srgbClr val="000090"/>
                </a:solidFill>
                <a:latin typeface="Arial" charset="0"/>
                <a:ea typeface="黑体" charset="0"/>
                <a:cs typeface="黑体" charset="0"/>
              </a:rPr>
              <a:t>强子物质</a:t>
            </a:r>
            <a:endParaRPr lang="en-US" sz="1600" b="1" dirty="0">
              <a:solidFill>
                <a:srgbClr val="000090"/>
              </a:solidFill>
              <a:latin typeface="Arial" charset="0"/>
              <a:ea typeface="宋体" charset="0"/>
            </a:endParaRPr>
          </a:p>
        </p:txBody>
      </p:sp>
      <p:sp>
        <p:nvSpPr>
          <p:cNvPr id="114713" name="Line 26">
            <a:extLst>
              <a:ext uri="{FF2B5EF4-FFF2-40B4-BE49-F238E27FC236}">
                <a16:creationId xmlns:a16="http://schemas.microsoft.com/office/drawing/2014/main" id="{88BCDEA5-FC1B-544D-B0FD-454907128F29}"/>
              </a:ext>
            </a:extLst>
          </p:cNvPr>
          <p:cNvSpPr>
            <a:spLocks noChangeShapeType="1"/>
          </p:cNvSpPr>
          <p:nvPr/>
        </p:nvSpPr>
        <p:spPr bwMode="auto">
          <a:xfrm flipV="1">
            <a:off x="914400" y="7620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045053A3-1A92-8444-95C5-52976FFF1BD7}"/>
              </a:ext>
            </a:extLst>
          </p:cNvPr>
          <p:cNvSpPr>
            <a:spLocks noGrp="1" noChangeArrowheads="1"/>
          </p:cNvSpPr>
          <p:nvPr>
            <p:ph type="title"/>
          </p:nvPr>
        </p:nvSpPr>
        <p:spPr>
          <a:xfrm>
            <a:off x="508000" y="0"/>
            <a:ext cx="8229600" cy="769938"/>
          </a:xfrm>
        </p:spPr>
        <p:txBody>
          <a:bodyPr/>
          <a:lstStyle/>
          <a:p>
            <a:pPr eaLnBrk="1" hangingPunct="1"/>
            <a:r>
              <a:rPr lang="en-US" altLang="zh-CN" sz="3200"/>
              <a:t>2019-2020: BES II at RHIC</a:t>
            </a:r>
          </a:p>
        </p:txBody>
      </p:sp>
      <p:graphicFrame>
        <p:nvGraphicFramePr>
          <p:cNvPr id="5" name="Table 4">
            <a:extLst>
              <a:ext uri="{FF2B5EF4-FFF2-40B4-BE49-F238E27FC236}">
                <a16:creationId xmlns:a16="http://schemas.microsoft.com/office/drawing/2014/main" id="{FC9B6C69-AFF1-C644-BC22-BAD2E6035001}"/>
              </a:ext>
            </a:extLst>
          </p:cNvPr>
          <p:cNvGraphicFramePr>
            <a:graphicFrameLocks noGrp="1"/>
          </p:cNvGraphicFramePr>
          <p:nvPr/>
        </p:nvGraphicFramePr>
        <p:xfrm>
          <a:off x="630238" y="930275"/>
          <a:ext cx="7620000" cy="3916402"/>
        </p:xfrm>
        <a:graphic>
          <a:graphicData uri="http://schemas.openxmlformats.org/drawingml/2006/table">
            <a:tbl>
              <a:tblPr firstRow="1" bandRow="1">
                <a:tableStyleId>{5C22544A-7EE6-4342-B048-85BDC9FD1C3A}</a:tableStyleId>
              </a:tblPr>
              <a:tblGrid>
                <a:gridCol w="1099038">
                  <a:extLst>
                    <a:ext uri="{9D8B030D-6E8A-4147-A177-3AD203B41FA5}">
                      <a16:colId xmlns:a16="http://schemas.microsoft.com/office/drawing/2014/main" val="20000"/>
                    </a:ext>
                  </a:extLst>
                </a:gridCol>
                <a:gridCol w="1736481">
                  <a:extLst>
                    <a:ext uri="{9D8B030D-6E8A-4147-A177-3AD203B41FA5}">
                      <a16:colId xmlns:a16="http://schemas.microsoft.com/office/drawing/2014/main" val="20001"/>
                    </a:ext>
                  </a:extLst>
                </a:gridCol>
                <a:gridCol w="1736481">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579073">
                <a:tc>
                  <a:txBody>
                    <a:bodyPr/>
                    <a:lstStyle/>
                    <a:p>
                      <a:pPr algn="ctr"/>
                      <a:r>
                        <a:rPr lang="en-US" sz="1800" dirty="0">
                          <a:solidFill>
                            <a:schemeClr val="tx1"/>
                          </a:solidFill>
                          <a:latin typeface="Arial"/>
                          <a:cs typeface="Arial"/>
                        </a:rPr>
                        <a:t>√</a:t>
                      </a:r>
                      <a:r>
                        <a:rPr lang="en-US" sz="1800" dirty="0" err="1">
                          <a:solidFill>
                            <a:schemeClr val="tx1"/>
                          </a:solidFill>
                          <a:latin typeface="Arial"/>
                          <a:cs typeface="Arial"/>
                        </a:rPr>
                        <a:t>s</a:t>
                      </a:r>
                      <a:r>
                        <a:rPr lang="en-US" sz="1800" baseline="-25000" dirty="0" err="1">
                          <a:solidFill>
                            <a:schemeClr val="tx1"/>
                          </a:solidFill>
                          <a:latin typeface="Arial"/>
                          <a:cs typeface="Arial"/>
                        </a:rPr>
                        <a:t>NN</a:t>
                      </a:r>
                      <a:r>
                        <a:rPr lang="en-US" sz="1800" baseline="0" dirty="0">
                          <a:solidFill>
                            <a:schemeClr val="tx1"/>
                          </a:solidFill>
                          <a:latin typeface="Arial"/>
                          <a:cs typeface="Arial"/>
                        </a:rPr>
                        <a:t> </a:t>
                      </a:r>
                      <a:r>
                        <a:rPr lang="en-US" sz="1400" baseline="0" dirty="0">
                          <a:solidFill>
                            <a:schemeClr val="tx1"/>
                          </a:solidFill>
                          <a:latin typeface="Arial"/>
                          <a:cs typeface="Arial"/>
                        </a:rPr>
                        <a:t>(GeV)</a:t>
                      </a:r>
                      <a:endParaRPr lang="en-US" sz="1400" baseline="-25000" dirty="0">
                        <a:solidFill>
                          <a:schemeClr val="tx1"/>
                        </a:solidFill>
                        <a:latin typeface="Arial"/>
                        <a:cs typeface="Arial"/>
                      </a:endParaRPr>
                    </a:p>
                  </a:txBody>
                  <a:tcPr marT="45716" marB="45716"/>
                </a:tc>
                <a:tc>
                  <a:txBody>
                    <a:bodyPr/>
                    <a:lstStyle/>
                    <a:p>
                      <a:pPr algn="ctr"/>
                      <a:r>
                        <a:rPr lang="en-US" sz="1800" dirty="0">
                          <a:solidFill>
                            <a:schemeClr val="tx1"/>
                          </a:solidFill>
                          <a:latin typeface="Arial"/>
                          <a:cs typeface="Arial"/>
                        </a:rPr>
                        <a:t>Events (10</a:t>
                      </a:r>
                      <a:r>
                        <a:rPr lang="en-US" sz="1800" baseline="30000" dirty="0">
                          <a:solidFill>
                            <a:schemeClr val="tx1"/>
                          </a:solidFill>
                          <a:latin typeface="Arial"/>
                          <a:cs typeface="Arial"/>
                        </a:rPr>
                        <a:t>6</a:t>
                      </a:r>
                      <a:r>
                        <a:rPr lang="en-US" sz="1800" dirty="0">
                          <a:solidFill>
                            <a:schemeClr val="tx1"/>
                          </a:solidFill>
                          <a:latin typeface="Arial"/>
                          <a:cs typeface="Arial"/>
                        </a:rPr>
                        <a:t>)</a:t>
                      </a:r>
                    </a:p>
                  </a:txBody>
                  <a:tcPr marT="45716" marB="45716"/>
                </a:tc>
                <a:tc>
                  <a:txBody>
                    <a:bodyPr/>
                    <a:lstStyle/>
                    <a:p>
                      <a:pPr algn="ctr"/>
                      <a:r>
                        <a:rPr lang="en-US" sz="1800" dirty="0">
                          <a:solidFill>
                            <a:srgbClr val="C00000"/>
                          </a:solidFill>
                          <a:latin typeface="Arial"/>
                          <a:cs typeface="Arial"/>
                        </a:rPr>
                        <a:t>BES</a:t>
                      </a:r>
                      <a:r>
                        <a:rPr lang="en-US" sz="1800" baseline="0" dirty="0">
                          <a:solidFill>
                            <a:srgbClr val="C00000"/>
                          </a:solidFill>
                          <a:latin typeface="Arial"/>
                          <a:cs typeface="Arial"/>
                        </a:rPr>
                        <a:t> II </a:t>
                      </a:r>
                      <a:r>
                        <a:rPr lang="en-US" sz="1800" baseline="0" dirty="0">
                          <a:solidFill>
                            <a:schemeClr val="tx1"/>
                          </a:solidFill>
                          <a:latin typeface="Arial"/>
                          <a:cs typeface="Arial"/>
                        </a:rPr>
                        <a:t>/ BES I</a:t>
                      </a:r>
                      <a:endParaRPr lang="en-US" sz="1800" dirty="0">
                        <a:solidFill>
                          <a:schemeClr val="tx1"/>
                        </a:solidFill>
                        <a:latin typeface="Arial"/>
                        <a:cs typeface="Arial"/>
                      </a:endParaRPr>
                    </a:p>
                  </a:txBody>
                  <a:tcPr marT="45716" marB="45716"/>
                </a:tc>
                <a:tc>
                  <a:txBody>
                    <a:bodyPr/>
                    <a:lstStyle/>
                    <a:p>
                      <a:pPr algn="ctr"/>
                      <a:r>
                        <a:rPr lang="en-US" sz="1800" dirty="0">
                          <a:solidFill>
                            <a:srgbClr val="C00000"/>
                          </a:solidFill>
                          <a:latin typeface="Arial"/>
                          <a:cs typeface="Arial"/>
                        </a:rPr>
                        <a:t>Weeks</a:t>
                      </a:r>
                    </a:p>
                  </a:txBody>
                  <a:tcPr marT="45716" marB="45716"/>
                </a:tc>
                <a:tc>
                  <a:txBody>
                    <a:bodyPr/>
                    <a:lstStyle/>
                    <a:p>
                      <a:pPr algn="ctr"/>
                      <a:r>
                        <a:rPr lang="en-US" sz="1800" dirty="0">
                          <a:solidFill>
                            <a:schemeClr val="tx1"/>
                          </a:solidFill>
                          <a:latin typeface="Arial"/>
                          <a:cs typeface="Arial"/>
                        </a:rPr>
                        <a:t>μ</a:t>
                      </a:r>
                      <a:r>
                        <a:rPr lang="en-US" sz="1800" baseline="-25000" dirty="0">
                          <a:solidFill>
                            <a:schemeClr val="tx1"/>
                          </a:solidFill>
                          <a:latin typeface="Arial"/>
                          <a:cs typeface="Arial"/>
                        </a:rPr>
                        <a:t>B </a:t>
                      </a:r>
                    </a:p>
                    <a:p>
                      <a:pPr algn="ctr"/>
                      <a:r>
                        <a:rPr lang="en-US" sz="1400" dirty="0">
                          <a:solidFill>
                            <a:schemeClr val="tx1"/>
                          </a:solidFill>
                          <a:latin typeface="Arial"/>
                          <a:cs typeface="Arial"/>
                        </a:rPr>
                        <a:t>(MeV)</a:t>
                      </a:r>
                    </a:p>
                  </a:txBody>
                  <a:tcPr marT="45716" marB="45716"/>
                </a:tc>
                <a:tc>
                  <a:txBody>
                    <a:bodyPr/>
                    <a:lstStyle/>
                    <a:p>
                      <a:pPr algn="ctr"/>
                      <a:r>
                        <a:rPr lang="en-US" sz="1800" dirty="0">
                          <a:solidFill>
                            <a:schemeClr val="tx1"/>
                          </a:solidFill>
                          <a:latin typeface="Arial"/>
                          <a:cs typeface="Arial"/>
                        </a:rPr>
                        <a:t>T</a:t>
                      </a:r>
                      <a:r>
                        <a:rPr lang="en-US" sz="1800" baseline="-25000" dirty="0">
                          <a:solidFill>
                            <a:schemeClr val="tx1"/>
                          </a:solidFill>
                          <a:latin typeface="Arial"/>
                          <a:cs typeface="Arial"/>
                        </a:rPr>
                        <a:t>CH</a:t>
                      </a:r>
                      <a:r>
                        <a:rPr lang="en-US" sz="1800" dirty="0">
                          <a:solidFill>
                            <a:schemeClr val="tx1"/>
                          </a:solidFill>
                          <a:latin typeface="Arial"/>
                          <a:cs typeface="Arial"/>
                        </a:rPr>
                        <a:t> </a:t>
                      </a:r>
                    </a:p>
                    <a:p>
                      <a:pPr algn="ctr"/>
                      <a:r>
                        <a:rPr lang="en-US" sz="1400" dirty="0">
                          <a:solidFill>
                            <a:schemeClr val="tx1"/>
                          </a:solidFill>
                          <a:latin typeface="Arial"/>
                          <a:cs typeface="Arial"/>
                        </a:rPr>
                        <a:t>(MeV)</a:t>
                      </a:r>
                    </a:p>
                  </a:txBody>
                  <a:tcPr marT="45716" marB="45716"/>
                </a:tc>
                <a:extLst>
                  <a:ext uri="{0D108BD9-81ED-4DB2-BD59-A6C34878D82A}">
                    <a16:rowId xmlns:a16="http://schemas.microsoft.com/office/drawing/2014/main" val="10000"/>
                  </a:ext>
                </a:extLst>
              </a:tr>
              <a:tr h="370810">
                <a:tc>
                  <a:txBody>
                    <a:bodyPr/>
                    <a:lstStyle/>
                    <a:p>
                      <a:r>
                        <a:rPr lang="en-US" sz="1800" dirty="0">
                          <a:latin typeface="Arial"/>
                          <a:cs typeface="Arial"/>
                        </a:rPr>
                        <a:t>200</a:t>
                      </a:r>
                    </a:p>
                  </a:txBody>
                  <a:tcPr marT="45716" marB="45716"/>
                </a:tc>
                <a:tc>
                  <a:txBody>
                    <a:bodyPr/>
                    <a:lstStyle/>
                    <a:p>
                      <a:r>
                        <a:rPr lang="en-US" sz="1800" dirty="0">
                          <a:latin typeface="Arial"/>
                          <a:cs typeface="Arial"/>
                        </a:rPr>
                        <a:t>350</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25</a:t>
                      </a:r>
                    </a:p>
                  </a:txBody>
                  <a:tcPr marT="45716" marB="45716"/>
                </a:tc>
                <a:tc>
                  <a:txBody>
                    <a:bodyPr/>
                    <a:lstStyle/>
                    <a:p>
                      <a:r>
                        <a:rPr lang="en-US" sz="1800" dirty="0">
                          <a:latin typeface="Arial"/>
                          <a:cs typeface="Arial"/>
                        </a:rPr>
                        <a:t>166</a:t>
                      </a:r>
                    </a:p>
                  </a:txBody>
                  <a:tcPr marT="45716" marB="45716"/>
                </a:tc>
                <a:extLst>
                  <a:ext uri="{0D108BD9-81ED-4DB2-BD59-A6C34878D82A}">
                    <a16:rowId xmlns:a16="http://schemas.microsoft.com/office/drawing/2014/main" val="10001"/>
                  </a:ext>
                </a:extLst>
              </a:tr>
              <a:tr h="370810">
                <a:tc>
                  <a:txBody>
                    <a:bodyPr/>
                    <a:lstStyle/>
                    <a:p>
                      <a:r>
                        <a:rPr lang="en-US" sz="1800" dirty="0">
                          <a:latin typeface="Arial"/>
                          <a:cs typeface="Arial"/>
                        </a:rPr>
                        <a:t>62.4</a:t>
                      </a:r>
                    </a:p>
                  </a:txBody>
                  <a:tcPr marT="45716" marB="45716"/>
                </a:tc>
                <a:tc>
                  <a:txBody>
                    <a:bodyPr/>
                    <a:lstStyle/>
                    <a:p>
                      <a:r>
                        <a:rPr lang="en-US" sz="1800" dirty="0">
                          <a:latin typeface="Arial"/>
                          <a:cs typeface="Arial"/>
                        </a:rPr>
                        <a:t>67</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73</a:t>
                      </a:r>
                    </a:p>
                  </a:txBody>
                  <a:tcPr marT="45716" marB="45716"/>
                </a:tc>
                <a:tc>
                  <a:txBody>
                    <a:bodyPr/>
                    <a:lstStyle/>
                    <a:p>
                      <a:r>
                        <a:rPr lang="en-US" sz="1800" dirty="0">
                          <a:latin typeface="Arial"/>
                          <a:cs typeface="Arial"/>
                        </a:rPr>
                        <a:t>165</a:t>
                      </a:r>
                    </a:p>
                  </a:txBody>
                  <a:tcPr marT="45716" marB="45716"/>
                </a:tc>
                <a:extLst>
                  <a:ext uri="{0D108BD9-81ED-4DB2-BD59-A6C34878D82A}">
                    <a16:rowId xmlns:a16="http://schemas.microsoft.com/office/drawing/2014/main" val="10002"/>
                  </a:ext>
                </a:extLst>
              </a:tr>
              <a:tr h="370810">
                <a:tc>
                  <a:txBody>
                    <a:bodyPr/>
                    <a:lstStyle/>
                    <a:p>
                      <a:r>
                        <a:rPr lang="en-US" sz="1800" dirty="0">
                          <a:latin typeface="Arial"/>
                          <a:cs typeface="Arial"/>
                        </a:rPr>
                        <a:t>39</a:t>
                      </a:r>
                    </a:p>
                  </a:txBody>
                  <a:tcPr marT="45716" marB="45716"/>
                </a:tc>
                <a:tc>
                  <a:txBody>
                    <a:bodyPr/>
                    <a:lstStyle/>
                    <a:p>
                      <a:r>
                        <a:rPr lang="en-US" sz="1800" dirty="0">
                          <a:latin typeface="Arial"/>
                          <a:cs typeface="Arial"/>
                        </a:rPr>
                        <a:t>39</a:t>
                      </a:r>
                    </a:p>
                  </a:txBody>
                  <a:tcPr marT="45716" marB="45716"/>
                </a:tc>
                <a:tc>
                  <a:txBody>
                    <a:bodyPr/>
                    <a:lstStyle/>
                    <a:p>
                      <a:r>
                        <a:rPr lang="en-US" sz="1800" dirty="0">
                          <a:latin typeface="Arial"/>
                          <a:cs typeface="Arial"/>
                        </a:rPr>
                        <a:t>2010</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112</a:t>
                      </a:r>
                    </a:p>
                  </a:txBody>
                  <a:tcPr marT="45716" marB="45716"/>
                </a:tc>
                <a:tc>
                  <a:txBody>
                    <a:bodyPr/>
                    <a:lstStyle/>
                    <a:p>
                      <a:r>
                        <a:rPr lang="en-US" sz="1800" dirty="0">
                          <a:latin typeface="Arial"/>
                          <a:cs typeface="Arial"/>
                        </a:rPr>
                        <a:t>164</a:t>
                      </a:r>
                    </a:p>
                  </a:txBody>
                  <a:tcPr marT="45716" marB="45716"/>
                </a:tc>
                <a:extLst>
                  <a:ext uri="{0D108BD9-81ED-4DB2-BD59-A6C34878D82A}">
                    <a16:rowId xmlns:a16="http://schemas.microsoft.com/office/drawing/2014/main" val="10003"/>
                  </a:ext>
                </a:extLst>
              </a:tr>
              <a:tr h="370810">
                <a:tc>
                  <a:txBody>
                    <a:bodyPr/>
                    <a:lstStyle/>
                    <a:p>
                      <a:r>
                        <a:rPr lang="en-US" sz="1800" dirty="0">
                          <a:latin typeface="Arial"/>
                          <a:cs typeface="Arial"/>
                        </a:rPr>
                        <a:t>27</a:t>
                      </a:r>
                    </a:p>
                  </a:txBody>
                  <a:tcPr marT="45716" marB="45716"/>
                </a:tc>
                <a:tc>
                  <a:txBody>
                    <a:bodyPr/>
                    <a:lstStyle/>
                    <a:p>
                      <a:r>
                        <a:rPr lang="en-US" sz="1800" dirty="0">
                          <a:latin typeface="Arial"/>
                          <a:cs typeface="Arial"/>
                        </a:rPr>
                        <a:t>70</a:t>
                      </a:r>
                    </a:p>
                  </a:txBody>
                  <a:tcPr marT="45716" marB="45716"/>
                </a:tc>
                <a:tc>
                  <a:txBody>
                    <a:bodyPr/>
                    <a:lstStyle/>
                    <a:p>
                      <a:r>
                        <a:rPr lang="en-US" sz="1800" dirty="0">
                          <a:latin typeface="Arial"/>
                          <a:cs typeface="Arial"/>
                        </a:rPr>
                        <a:t>2011</a:t>
                      </a:r>
                    </a:p>
                  </a:txBody>
                  <a:tcPr marT="45716" marB="45716"/>
                </a:tc>
                <a:tc>
                  <a:txBody>
                    <a:bodyPr/>
                    <a:lstStyle/>
                    <a:p>
                      <a:endParaRPr lang="en-US" sz="1800" dirty="0">
                        <a:latin typeface="Arial"/>
                        <a:cs typeface="Arial"/>
                      </a:endParaRPr>
                    </a:p>
                  </a:txBody>
                  <a:tcPr marT="45716" marB="45716"/>
                </a:tc>
                <a:tc>
                  <a:txBody>
                    <a:bodyPr/>
                    <a:lstStyle/>
                    <a:p>
                      <a:r>
                        <a:rPr lang="en-US" sz="1800" dirty="0">
                          <a:latin typeface="Arial"/>
                          <a:cs typeface="Arial"/>
                        </a:rPr>
                        <a:t>156</a:t>
                      </a:r>
                    </a:p>
                  </a:txBody>
                  <a:tcPr marT="45716" marB="45716"/>
                </a:tc>
                <a:tc>
                  <a:txBody>
                    <a:bodyPr/>
                    <a:lstStyle/>
                    <a:p>
                      <a:r>
                        <a:rPr lang="en-US" sz="1800" dirty="0">
                          <a:latin typeface="Arial"/>
                          <a:cs typeface="Arial"/>
                        </a:rPr>
                        <a:t>162</a:t>
                      </a:r>
                    </a:p>
                  </a:txBody>
                  <a:tcPr marT="45716" marB="45716"/>
                </a:tc>
                <a:extLst>
                  <a:ext uri="{0D108BD9-81ED-4DB2-BD59-A6C34878D82A}">
                    <a16:rowId xmlns:a16="http://schemas.microsoft.com/office/drawing/2014/main" val="10004"/>
                  </a:ext>
                </a:extLst>
              </a:tr>
              <a:tr h="370810">
                <a:tc>
                  <a:txBody>
                    <a:bodyPr/>
                    <a:lstStyle/>
                    <a:p>
                      <a:r>
                        <a:rPr lang="en-US" sz="1800" dirty="0">
                          <a:latin typeface="Arial"/>
                          <a:cs typeface="Arial"/>
                        </a:rPr>
                        <a:t>19.6</a:t>
                      </a:r>
                    </a:p>
                  </a:txBody>
                  <a:tcPr marT="45716" marB="45716"/>
                </a:tc>
                <a:tc>
                  <a:txBody>
                    <a:bodyPr/>
                    <a:lstStyle/>
                    <a:p>
                      <a:r>
                        <a:rPr lang="en-US" sz="1800" b="1" dirty="0">
                          <a:solidFill>
                            <a:srgbClr val="800000"/>
                          </a:solidFill>
                          <a:latin typeface="Arial"/>
                          <a:cs typeface="Arial"/>
                        </a:rPr>
                        <a:t>400</a:t>
                      </a:r>
                      <a:r>
                        <a:rPr lang="en-US" sz="1800" dirty="0">
                          <a:latin typeface="Arial"/>
                          <a:cs typeface="Arial"/>
                        </a:rPr>
                        <a:t> / 36</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2011</a:t>
                      </a:r>
                    </a:p>
                  </a:txBody>
                  <a:tcPr marT="45716" marB="45716"/>
                </a:tc>
                <a:tc>
                  <a:txBody>
                    <a:bodyPr/>
                    <a:lstStyle/>
                    <a:p>
                      <a:r>
                        <a:rPr lang="en-US" sz="1800" b="1" dirty="0">
                          <a:solidFill>
                            <a:srgbClr val="800000"/>
                          </a:solidFill>
                          <a:latin typeface="Arial"/>
                          <a:cs typeface="Arial"/>
                        </a:rPr>
                        <a:t>3</a:t>
                      </a:r>
                    </a:p>
                  </a:txBody>
                  <a:tcPr marT="45716" marB="45716"/>
                </a:tc>
                <a:tc>
                  <a:txBody>
                    <a:bodyPr/>
                    <a:lstStyle/>
                    <a:p>
                      <a:r>
                        <a:rPr lang="en-US" sz="1800" dirty="0">
                          <a:latin typeface="Arial"/>
                          <a:cs typeface="Arial"/>
                        </a:rPr>
                        <a:t>206</a:t>
                      </a:r>
                    </a:p>
                  </a:txBody>
                  <a:tcPr marT="45716" marB="45716"/>
                </a:tc>
                <a:tc>
                  <a:txBody>
                    <a:bodyPr/>
                    <a:lstStyle/>
                    <a:p>
                      <a:r>
                        <a:rPr lang="en-US" sz="1800" dirty="0">
                          <a:latin typeface="Arial"/>
                          <a:cs typeface="Arial"/>
                        </a:rPr>
                        <a:t>160</a:t>
                      </a:r>
                    </a:p>
                  </a:txBody>
                  <a:tcPr marT="45716" marB="45716"/>
                </a:tc>
                <a:extLst>
                  <a:ext uri="{0D108BD9-81ED-4DB2-BD59-A6C34878D82A}">
                    <a16:rowId xmlns:a16="http://schemas.microsoft.com/office/drawing/2014/main" val="10005"/>
                  </a:ext>
                </a:extLst>
              </a:tr>
              <a:tr h="370810">
                <a:tc>
                  <a:txBody>
                    <a:bodyPr/>
                    <a:lstStyle/>
                    <a:p>
                      <a:r>
                        <a:rPr lang="en-US" sz="1800" dirty="0">
                          <a:latin typeface="Arial"/>
                          <a:cs typeface="Arial"/>
                        </a:rPr>
                        <a:t>14.5</a:t>
                      </a:r>
                    </a:p>
                  </a:txBody>
                  <a:tcPr marT="45716" marB="45716"/>
                </a:tc>
                <a:tc>
                  <a:txBody>
                    <a:bodyPr/>
                    <a:lstStyle/>
                    <a:p>
                      <a:r>
                        <a:rPr lang="en-US" sz="1800" b="1" dirty="0">
                          <a:solidFill>
                            <a:srgbClr val="800000"/>
                          </a:solidFill>
                          <a:latin typeface="Arial"/>
                          <a:cs typeface="Arial"/>
                        </a:rPr>
                        <a:t>300</a:t>
                      </a:r>
                      <a:r>
                        <a:rPr lang="en-US" sz="1800" dirty="0">
                          <a:latin typeface="Arial"/>
                          <a:cs typeface="Arial"/>
                        </a:rPr>
                        <a:t> / 20</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2014</a:t>
                      </a:r>
                    </a:p>
                  </a:txBody>
                  <a:tcPr marT="45716" marB="45716"/>
                </a:tc>
                <a:tc>
                  <a:txBody>
                    <a:bodyPr/>
                    <a:lstStyle/>
                    <a:p>
                      <a:r>
                        <a:rPr lang="en-US" sz="1800" b="1" dirty="0">
                          <a:solidFill>
                            <a:srgbClr val="800000"/>
                          </a:solidFill>
                          <a:latin typeface="Arial"/>
                          <a:cs typeface="Arial"/>
                        </a:rPr>
                        <a:t>2.5</a:t>
                      </a:r>
                    </a:p>
                  </a:txBody>
                  <a:tcPr marT="45716" marB="45716"/>
                </a:tc>
                <a:tc>
                  <a:txBody>
                    <a:bodyPr/>
                    <a:lstStyle/>
                    <a:p>
                      <a:r>
                        <a:rPr lang="en-US" sz="1800" dirty="0">
                          <a:latin typeface="Arial"/>
                          <a:cs typeface="Arial"/>
                        </a:rPr>
                        <a:t>264</a:t>
                      </a:r>
                    </a:p>
                  </a:txBody>
                  <a:tcPr marT="45716" marB="45716"/>
                </a:tc>
                <a:tc>
                  <a:txBody>
                    <a:bodyPr/>
                    <a:lstStyle/>
                    <a:p>
                      <a:r>
                        <a:rPr lang="en-US" sz="1800" dirty="0">
                          <a:latin typeface="Arial"/>
                          <a:cs typeface="Arial"/>
                        </a:rPr>
                        <a:t>156</a:t>
                      </a:r>
                    </a:p>
                  </a:txBody>
                  <a:tcPr marT="45716" marB="45716"/>
                </a:tc>
                <a:extLst>
                  <a:ext uri="{0D108BD9-81ED-4DB2-BD59-A6C34878D82A}">
                    <a16:rowId xmlns:a16="http://schemas.microsoft.com/office/drawing/2014/main" val="10006"/>
                  </a:ext>
                </a:extLst>
              </a:tr>
              <a:tr h="370810">
                <a:tc>
                  <a:txBody>
                    <a:bodyPr/>
                    <a:lstStyle/>
                    <a:p>
                      <a:r>
                        <a:rPr lang="en-US" sz="1800" dirty="0">
                          <a:latin typeface="Arial"/>
                          <a:cs typeface="Arial"/>
                        </a:rPr>
                        <a:t>11.5</a:t>
                      </a:r>
                    </a:p>
                  </a:txBody>
                  <a:tcPr marT="45716" marB="45716"/>
                </a:tc>
                <a:tc>
                  <a:txBody>
                    <a:bodyPr/>
                    <a:lstStyle/>
                    <a:p>
                      <a:r>
                        <a:rPr lang="en-US" sz="1800" b="1" dirty="0">
                          <a:solidFill>
                            <a:srgbClr val="800000"/>
                          </a:solidFill>
                          <a:latin typeface="Arial"/>
                          <a:cs typeface="Arial"/>
                        </a:rPr>
                        <a:t>230</a:t>
                      </a:r>
                      <a:r>
                        <a:rPr lang="en-US" sz="1800" dirty="0">
                          <a:latin typeface="Arial"/>
                          <a:cs typeface="Arial"/>
                        </a:rPr>
                        <a:t> / 12</a:t>
                      </a:r>
                    </a:p>
                  </a:txBody>
                  <a:tcPr marT="45716" marB="45716"/>
                </a:tc>
                <a:tc>
                  <a:txBody>
                    <a:bodyPr/>
                    <a:lstStyle/>
                    <a:p>
                      <a:r>
                        <a:rPr lang="en-US" sz="1800" b="1" dirty="0">
                          <a:solidFill>
                            <a:srgbClr val="800000"/>
                          </a:solidFill>
                          <a:latin typeface="Arial"/>
                          <a:cs typeface="Arial"/>
                        </a:rPr>
                        <a:t>2019</a:t>
                      </a:r>
                      <a:r>
                        <a:rPr lang="en-US" sz="1800" dirty="0">
                          <a:latin typeface="Arial"/>
                          <a:cs typeface="Arial"/>
                        </a:rPr>
                        <a:t>/ 2010</a:t>
                      </a:r>
                    </a:p>
                  </a:txBody>
                  <a:tcPr marT="45716" marB="45716"/>
                </a:tc>
                <a:tc>
                  <a:txBody>
                    <a:bodyPr/>
                    <a:lstStyle/>
                    <a:p>
                      <a:r>
                        <a:rPr lang="en-US" sz="1800" b="1" dirty="0">
                          <a:solidFill>
                            <a:srgbClr val="800000"/>
                          </a:solidFill>
                          <a:latin typeface="Arial"/>
                          <a:cs typeface="Arial"/>
                        </a:rPr>
                        <a:t>5</a:t>
                      </a:r>
                    </a:p>
                  </a:txBody>
                  <a:tcPr marT="45716" marB="45716"/>
                </a:tc>
                <a:tc>
                  <a:txBody>
                    <a:bodyPr/>
                    <a:lstStyle/>
                    <a:p>
                      <a:r>
                        <a:rPr lang="en-US" sz="1800" dirty="0">
                          <a:latin typeface="Arial"/>
                          <a:cs typeface="Arial"/>
                        </a:rPr>
                        <a:t>315</a:t>
                      </a:r>
                    </a:p>
                  </a:txBody>
                  <a:tcPr marT="45716" marB="45716"/>
                </a:tc>
                <a:tc>
                  <a:txBody>
                    <a:bodyPr/>
                    <a:lstStyle/>
                    <a:p>
                      <a:r>
                        <a:rPr lang="en-US" sz="1800" dirty="0">
                          <a:latin typeface="Arial"/>
                          <a:cs typeface="Arial"/>
                        </a:rPr>
                        <a:t>152</a:t>
                      </a:r>
                    </a:p>
                  </a:txBody>
                  <a:tcPr marT="45716" marB="45716"/>
                </a:tc>
                <a:extLst>
                  <a:ext uri="{0D108BD9-81ED-4DB2-BD59-A6C34878D82A}">
                    <a16:rowId xmlns:a16="http://schemas.microsoft.com/office/drawing/2014/main" val="10007"/>
                  </a:ext>
                </a:extLst>
              </a:tr>
              <a:tr h="370810">
                <a:tc>
                  <a:txBody>
                    <a:bodyPr/>
                    <a:lstStyle/>
                    <a:p>
                      <a:r>
                        <a:rPr lang="en-US" sz="1800" dirty="0">
                          <a:latin typeface="Arial"/>
                          <a:cs typeface="Arial"/>
                        </a:rPr>
                        <a:t>9.2</a:t>
                      </a:r>
                    </a:p>
                  </a:txBody>
                  <a:tcPr marT="45716" marB="45716"/>
                </a:tc>
                <a:tc>
                  <a:txBody>
                    <a:bodyPr/>
                    <a:lstStyle/>
                    <a:p>
                      <a:r>
                        <a:rPr lang="en-US" sz="1800" b="1" dirty="0">
                          <a:solidFill>
                            <a:srgbClr val="800000"/>
                          </a:solidFill>
                          <a:latin typeface="Arial"/>
                          <a:cs typeface="Arial"/>
                        </a:rPr>
                        <a:t>160</a:t>
                      </a:r>
                      <a:r>
                        <a:rPr lang="en-US" sz="1800" baseline="0" dirty="0">
                          <a:latin typeface="Arial"/>
                          <a:cs typeface="Arial"/>
                        </a:rPr>
                        <a:t> / 0.3</a:t>
                      </a:r>
                      <a:endParaRPr lang="en-US" sz="1800" dirty="0">
                        <a:latin typeface="Arial"/>
                        <a:cs typeface="Arial"/>
                      </a:endParaRPr>
                    </a:p>
                  </a:txBody>
                  <a:tcPr marT="45716" marB="45716"/>
                </a:tc>
                <a:tc>
                  <a:txBody>
                    <a:bodyPr/>
                    <a:lstStyle/>
                    <a:p>
                      <a:r>
                        <a:rPr lang="en-US" sz="1800" b="1" dirty="0">
                          <a:solidFill>
                            <a:srgbClr val="800000"/>
                          </a:solidFill>
                          <a:latin typeface="Arial"/>
                          <a:cs typeface="Arial"/>
                        </a:rPr>
                        <a:t>2020 </a:t>
                      </a:r>
                      <a:r>
                        <a:rPr lang="en-US" sz="1800" dirty="0">
                          <a:latin typeface="Arial"/>
                          <a:cs typeface="Arial"/>
                        </a:rPr>
                        <a:t>/ 2008</a:t>
                      </a:r>
                    </a:p>
                  </a:txBody>
                  <a:tcPr marT="45716" marB="45716"/>
                </a:tc>
                <a:tc>
                  <a:txBody>
                    <a:bodyPr/>
                    <a:lstStyle/>
                    <a:p>
                      <a:r>
                        <a:rPr lang="en-US" sz="1800" b="1" dirty="0">
                          <a:solidFill>
                            <a:srgbClr val="800000"/>
                          </a:solidFill>
                          <a:latin typeface="Arial"/>
                          <a:cs typeface="Arial"/>
                        </a:rPr>
                        <a:t>9.5</a:t>
                      </a:r>
                    </a:p>
                  </a:txBody>
                  <a:tcPr marT="45716" marB="45716"/>
                </a:tc>
                <a:tc>
                  <a:txBody>
                    <a:bodyPr/>
                    <a:lstStyle/>
                    <a:p>
                      <a:r>
                        <a:rPr lang="en-US" sz="1800" dirty="0">
                          <a:latin typeface="Arial"/>
                          <a:cs typeface="Arial"/>
                        </a:rPr>
                        <a:t>355</a:t>
                      </a:r>
                    </a:p>
                  </a:txBody>
                  <a:tcPr marT="45716" marB="45716"/>
                </a:tc>
                <a:tc>
                  <a:txBody>
                    <a:bodyPr/>
                    <a:lstStyle/>
                    <a:p>
                      <a:r>
                        <a:rPr lang="en-US" sz="1800" dirty="0">
                          <a:latin typeface="Arial"/>
                          <a:cs typeface="Arial"/>
                        </a:rPr>
                        <a:t>140</a:t>
                      </a:r>
                    </a:p>
                  </a:txBody>
                  <a:tcPr marT="45716" marB="45716"/>
                </a:tc>
                <a:extLst>
                  <a:ext uri="{0D108BD9-81ED-4DB2-BD59-A6C34878D82A}">
                    <a16:rowId xmlns:a16="http://schemas.microsoft.com/office/drawing/2014/main" val="10008"/>
                  </a:ext>
                </a:extLst>
              </a:tr>
              <a:tr h="370810">
                <a:tc>
                  <a:txBody>
                    <a:bodyPr/>
                    <a:lstStyle/>
                    <a:p>
                      <a:r>
                        <a:rPr lang="en-US" sz="1800" dirty="0">
                          <a:latin typeface="Arial"/>
                          <a:cs typeface="Arial"/>
                        </a:rPr>
                        <a:t>7.7</a:t>
                      </a:r>
                    </a:p>
                  </a:txBody>
                  <a:tcPr marT="45716" marB="45716"/>
                </a:tc>
                <a:tc>
                  <a:txBody>
                    <a:bodyPr/>
                    <a:lstStyle/>
                    <a:p>
                      <a:r>
                        <a:rPr lang="en-US" sz="1800" b="1" dirty="0">
                          <a:solidFill>
                            <a:srgbClr val="800000"/>
                          </a:solidFill>
                          <a:latin typeface="Arial"/>
                          <a:cs typeface="Arial"/>
                        </a:rPr>
                        <a:t>100</a:t>
                      </a:r>
                      <a:r>
                        <a:rPr lang="en-US" sz="1800" dirty="0">
                          <a:latin typeface="Arial"/>
                          <a:cs typeface="Arial"/>
                        </a:rPr>
                        <a:t> / 4</a:t>
                      </a:r>
                    </a:p>
                  </a:txBody>
                  <a:tcPr marT="45716" marB="45716"/>
                </a:tc>
                <a:tc>
                  <a:txBody>
                    <a:bodyPr/>
                    <a:lstStyle/>
                    <a:p>
                      <a:r>
                        <a:rPr lang="en-US" sz="1800" b="1" dirty="0">
                          <a:solidFill>
                            <a:srgbClr val="800000"/>
                          </a:solidFill>
                          <a:latin typeface="Arial"/>
                          <a:cs typeface="Arial"/>
                        </a:rPr>
                        <a:t>2020 </a:t>
                      </a:r>
                      <a:r>
                        <a:rPr lang="en-US" sz="1800" dirty="0">
                          <a:latin typeface="Arial"/>
                          <a:cs typeface="Arial"/>
                        </a:rPr>
                        <a:t>/ 2010</a:t>
                      </a:r>
                    </a:p>
                  </a:txBody>
                  <a:tcPr marT="45716" marB="45716"/>
                </a:tc>
                <a:tc>
                  <a:txBody>
                    <a:bodyPr/>
                    <a:lstStyle/>
                    <a:p>
                      <a:r>
                        <a:rPr lang="en-US" sz="1800" b="1" dirty="0">
                          <a:solidFill>
                            <a:srgbClr val="800000"/>
                          </a:solidFill>
                          <a:latin typeface="Arial"/>
                          <a:cs typeface="Arial"/>
                        </a:rPr>
                        <a:t>14</a:t>
                      </a:r>
                    </a:p>
                  </a:txBody>
                  <a:tcPr marT="45716" marB="45716"/>
                </a:tc>
                <a:tc>
                  <a:txBody>
                    <a:bodyPr/>
                    <a:lstStyle/>
                    <a:p>
                      <a:r>
                        <a:rPr lang="en-US" sz="1800" dirty="0">
                          <a:latin typeface="Arial"/>
                          <a:cs typeface="Arial"/>
                        </a:rPr>
                        <a:t>420</a:t>
                      </a:r>
                    </a:p>
                  </a:txBody>
                  <a:tcPr marT="45716" marB="45716"/>
                </a:tc>
                <a:tc>
                  <a:txBody>
                    <a:bodyPr/>
                    <a:lstStyle/>
                    <a:p>
                      <a:r>
                        <a:rPr lang="en-US" sz="1800" dirty="0">
                          <a:latin typeface="Arial"/>
                          <a:cs typeface="Arial"/>
                        </a:rPr>
                        <a:t>140</a:t>
                      </a:r>
                    </a:p>
                  </a:txBody>
                  <a:tcPr marT="45716" marB="45716"/>
                </a:tc>
                <a:extLst>
                  <a:ext uri="{0D108BD9-81ED-4DB2-BD59-A6C34878D82A}">
                    <a16:rowId xmlns:a16="http://schemas.microsoft.com/office/drawing/2014/main" val="10009"/>
                  </a:ext>
                </a:extLst>
              </a:tr>
            </a:tbl>
          </a:graphicData>
        </a:graphic>
      </p:graphicFrame>
      <p:sp>
        <p:nvSpPr>
          <p:cNvPr id="162897" name="TextBox 5">
            <a:extLst>
              <a:ext uri="{FF2B5EF4-FFF2-40B4-BE49-F238E27FC236}">
                <a16:creationId xmlns:a16="http://schemas.microsoft.com/office/drawing/2014/main" id="{1C714431-1D19-3F46-8208-6284E1CBAD0A}"/>
              </a:ext>
            </a:extLst>
          </p:cNvPr>
          <p:cNvSpPr txBox="1">
            <a:spLocks noChangeArrowheads="1"/>
          </p:cNvSpPr>
          <p:nvPr/>
        </p:nvSpPr>
        <p:spPr bwMode="auto">
          <a:xfrm>
            <a:off x="304800" y="5029200"/>
            <a:ext cx="8466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a:cs typeface="Arial" panose="020B0604020202020204" pitchFamily="34" charset="0"/>
              </a:rPr>
              <a:t>   </a:t>
            </a:r>
            <a:r>
              <a:rPr lang="en-US" altLang="zh-CN" sz="3600">
                <a:cs typeface="Arial" panose="020B0604020202020204" pitchFamily="34" charset="0"/>
              </a:rPr>
              <a:t>Precision measurements, map the QCD phase diagram  </a:t>
            </a:r>
            <a:r>
              <a:rPr lang="en-US" altLang="zh-CN" b="1">
                <a:solidFill>
                  <a:srgbClr val="800000"/>
                </a:solidFill>
                <a:cs typeface="Arial" panose="020B0604020202020204" pitchFamily="34" charset="0"/>
              </a:rPr>
              <a:t>200 &lt; μ</a:t>
            </a:r>
            <a:r>
              <a:rPr lang="en-US" altLang="zh-CN" b="1" baseline="-25000">
                <a:solidFill>
                  <a:srgbClr val="800000"/>
                </a:solidFill>
                <a:cs typeface="Arial" panose="020B0604020202020204" pitchFamily="34" charset="0"/>
              </a:rPr>
              <a:t>B</a:t>
            </a:r>
            <a:r>
              <a:rPr lang="en-US" altLang="zh-CN" b="1">
                <a:solidFill>
                  <a:srgbClr val="800000"/>
                </a:solidFill>
                <a:cs typeface="Arial" panose="020B0604020202020204" pitchFamily="34" charset="0"/>
              </a:rPr>
              <a:t> &lt; 420MeV </a:t>
            </a:r>
          </a:p>
        </p:txBody>
      </p:sp>
      <p:sp>
        <p:nvSpPr>
          <p:cNvPr id="162898" name="Line 26">
            <a:extLst>
              <a:ext uri="{FF2B5EF4-FFF2-40B4-BE49-F238E27FC236}">
                <a16:creationId xmlns:a16="http://schemas.microsoft.com/office/drawing/2014/main" id="{D9F9E2FE-5B18-1F45-8F79-9196E90CDC7B}"/>
              </a:ext>
            </a:extLst>
          </p:cNvPr>
          <p:cNvSpPr>
            <a:spLocks noChangeShapeType="1"/>
          </p:cNvSpPr>
          <p:nvPr/>
        </p:nvSpPr>
        <p:spPr bwMode="auto">
          <a:xfrm flipV="1">
            <a:off x="395288" y="766763"/>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图片 7" descr="B6_B2_wideT_27.pdf">
            <a:extLst>
              <a:ext uri="{FF2B5EF4-FFF2-40B4-BE49-F238E27FC236}">
                <a16:creationId xmlns:a16="http://schemas.microsoft.com/office/drawing/2014/main" id="{93C91E82-8D08-FF46-91D1-652476916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17900"/>
            <a:ext cx="3733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9">
            <a:extLst>
              <a:ext uri="{FF2B5EF4-FFF2-40B4-BE49-F238E27FC236}">
                <a16:creationId xmlns:a16="http://schemas.microsoft.com/office/drawing/2014/main" id="{A8824C05-013D-AF42-8DC6-0C0632F8E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0"/>
            <a:ext cx="36147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Box 8">
            <a:extLst>
              <a:ext uri="{FF2B5EF4-FFF2-40B4-BE49-F238E27FC236}">
                <a16:creationId xmlns:a16="http://schemas.microsoft.com/office/drawing/2014/main" id="{762A4016-5119-6B47-9A6D-EFD40EF507E4}"/>
              </a:ext>
            </a:extLst>
          </p:cNvPr>
          <p:cNvSpPr txBox="1">
            <a:spLocks noChangeArrowheads="1"/>
          </p:cNvSpPr>
          <p:nvPr/>
        </p:nvSpPr>
        <p:spPr bwMode="auto">
          <a:xfrm>
            <a:off x="4495800" y="4495800"/>
            <a:ext cx="4038600"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just" eaLnBrk="1" hangingPunct="1">
              <a:buFont typeface="Wingdings" pitchFamily="2" charset="2"/>
              <a:buChar char="Ø"/>
            </a:pPr>
            <a:r>
              <a:rPr lang="zh-CN" altLang="en-US" sz="1800" dirty="0"/>
              <a:t>当化学冻结接近相变温度时重子数六阶矩涨落为负值：可能的平滑过度的实验信号</a:t>
            </a:r>
            <a:endParaRPr lang="en-US" altLang="zh-CN" sz="1800" dirty="0"/>
          </a:p>
          <a:p>
            <a:pPr algn="just" eaLnBrk="1" hangingPunct="1">
              <a:buFont typeface="Wingdings" pitchFamily="2" charset="2"/>
              <a:buChar char="Ø"/>
            </a:pPr>
            <a:r>
              <a:rPr lang="zh-CN" altLang="en-US" sz="1800" dirty="0"/>
              <a:t>金金</a:t>
            </a:r>
            <a:r>
              <a:rPr lang="en-US" altLang="zh-CN" sz="1800" dirty="0"/>
              <a:t>200GeV</a:t>
            </a:r>
            <a:r>
              <a:rPr lang="zh-CN" altLang="en-US" sz="1800" dirty="0"/>
              <a:t>的边缘至中心的碰撞中，净质子</a:t>
            </a:r>
            <a:r>
              <a:rPr lang="en-US" altLang="zh-CN" sz="1800" dirty="0"/>
              <a:t>C</a:t>
            </a:r>
            <a:r>
              <a:rPr lang="en-US" altLang="zh-CN" sz="1800" baseline="-25000" dirty="0"/>
              <a:t>6</a:t>
            </a:r>
            <a:r>
              <a:rPr lang="en-US" altLang="zh-CN" sz="1800" dirty="0"/>
              <a:t>/C</a:t>
            </a:r>
            <a:r>
              <a:rPr lang="en-US" altLang="zh-CN" sz="1800" baseline="-25000" dirty="0"/>
              <a:t>2</a:t>
            </a:r>
            <a:r>
              <a:rPr lang="zh-CN" altLang="en-US" sz="1800" dirty="0"/>
              <a:t>的值由正值变为负值，强子模型</a:t>
            </a:r>
            <a:r>
              <a:rPr lang="en-US" altLang="zh-CN" sz="1800" dirty="0" err="1"/>
              <a:t>UrQMD</a:t>
            </a:r>
            <a:r>
              <a:rPr lang="zh-CN" altLang="en-US" sz="1800" dirty="0"/>
              <a:t>不能描述。</a:t>
            </a:r>
            <a:endParaRPr lang="en-US" altLang="zh-CN" sz="1800" dirty="0"/>
          </a:p>
        </p:txBody>
      </p:sp>
      <p:sp>
        <p:nvSpPr>
          <p:cNvPr id="20" name="TextBox 12">
            <a:extLst>
              <a:ext uri="{FF2B5EF4-FFF2-40B4-BE49-F238E27FC236}">
                <a16:creationId xmlns:a16="http://schemas.microsoft.com/office/drawing/2014/main" id="{F824A402-258B-B748-BB6A-CCDB0F9FD396}"/>
              </a:ext>
            </a:extLst>
          </p:cNvPr>
          <p:cNvSpPr txBox="1">
            <a:spLocks noChangeArrowheads="1"/>
          </p:cNvSpPr>
          <p:nvPr/>
        </p:nvSpPr>
        <p:spPr bwMode="auto">
          <a:xfrm>
            <a:off x="609600" y="2862263"/>
            <a:ext cx="3200400" cy="246062"/>
          </a:xfrm>
          <a:prstGeom prst="rect">
            <a:avLst/>
          </a:prstGeom>
          <a:noFill/>
          <a:ln>
            <a:noFill/>
          </a:ln>
        </p:spPr>
        <p:txBody>
          <a:bodyPr>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eaLnBrk="1" hangingPunct="1">
              <a:spcBef>
                <a:spcPct val="20000"/>
              </a:spcBef>
              <a:buFontTx/>
              <a:buChar char="•"/>
              <a:defRPr/>
            </a:pPr>
            <a:r>
              <a:rPr lang="nb-NO" altLang="zh-CN" sz="1000" dirty="0">
                <a:solidFill>
                  <a:srgbClr val="808080"/>
                </a:solidFill>
                <a:latin typeface="+mn-lt"/>
                <a:ea typeface="+mn-ea"/>
                <a:cs typeface="Arial" charset="0"/>
              </a:rPr>
              <a:t>B. Friman et al., Eur. </a:t>
            </a:r>
            <a:r>
              <a:rPr lang="nb-NO" altLang="zh-CN" sz="1000" dirty="0" err="1">
                <a:solidFill>
                  <a:srgbClr val="808080"/>
                </a:solidFill>
                <a:latin typeface="+mn-lt"/>
                <a:ea typeface="+mn-ea"/>
                <a:cs typeface="Arial" charset="0"/>
              </a:rPr>
              <a:t>Phys</a:t>
            </a:r>
            <a:r>
              <a:rPr lang="nb-NO" altLang="zh-CN" sz="1000" dirty="0">
                <a:solidFill>
                  <a:srgbClr val="808080"/>
                </a:solidFill>
                <a:latin typeface="+mn-lt"/>
                <a:ea typeface="+mn-ea"/>
                <a:cs typeface="Arial" charset="0"/>
              </a:rPr>
              <a:t>. J. C 71 (2011) 1694</a:t>
            </a:r>
            <a:endParaRPr lang="zh-CN" altLang="en-US" sz="1000" dirty="0">
              <a:solidFill>
                <a:srgbClr val="808080"/>
              </a:solidFill>
              <a:latin typeface="+mn-lt"/>
              <a:ea typeface="+mn-ea"/>
              <a:cs typeface="Arial" charset="0"/>
            </a:endParaRPr>
          </a:p>
        </p:txBody>
      </p:sp>
      <p:sp>
        <p:nvSpPr>
          <p:cNvPr id="164869" name="Rectangle 1">
            <a:extLst>
              <a:ext uri="{FF2B5EF4-FFF2-40B4-BE49-F238E27FC236}">
                <a16:creationId xmlns:a16="http://schemas.microsoft.com/office/drawing/2014/main" id="{54043DB1-78F7-D74E-A857-8593E5DC7B05}"/>
              </a:ext>
            </a:extLst>
          </p:cNvPr>
          <p:cNvSpPr>
            <a:spLocks noChangeArrowheads="1"/>
          </p:cNvSpPr>
          <p:nvPr/>
        </p:nvSpPr>
        <p:spPr bwMode="auto">
          <a:xfrm>
            <a:off x="990600" y="-7938"/>
            <a:ext cx="762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4400" b="1">
                <a:solidFill>
                  <a:schemeClr val="tx2"/>
                </a:solidFill>
                <a:latin typeface="Times New Roman" panose="02020603050405020304" pitchFamily="18" charset="0"/>
              </a:rPr>
              <a:t>相结构：</a:t>
            </a:r>
            <a:r>
              <a:rPr lang="zh-CN" altLang="en-US" sz="4400" b="1"/>
              <a:t>净质子数六阶涨落</a:t>
            </a:r>
            <a:endParaRPr lang="en-US" altLang="zh-CN" sz="4400" b="1"/>
          </a:p>
        </p:txBody>
      </p:sp>
      <p:sp>
        <p:nvSpPr>
          <p:cNvPr id="7" name="TextBox 6">
            <a:extLst>
              <a:ext uri="{FF2B5EF4-FFF2-40B4-BE49-F238E27FC236}">
                <a16:creationId xmlns:a16="http://schemas.microsoft.com/office/drawing/2014/main" id="{DC72FA29-DBD8-814F-899A-4D2DDAA51983}"/>
              </a:ext>
            </a:extLst>
          </p:cNvPr>
          <p:cNvSpPr txBox="1"/>
          <p:nvPr/>
        </p:nvSpPr>
        <p:spPr>
          <a:xfrm>
            <a:off x="762000" y="1524000"/>
            <a:ext cx="1466850" cy="369888"/>
          </a:xfrm>
          <a:prstGeom prst="rect">
            <a:avLst/>
          </a:prstGeom>
          <a:noFill/>
        </p:spPr>
        <p:txBody>
          <a:bodyPr wrap="none">
            <a:spAutoFit/>
          </a:bodyPr>
          <a:lstStyle/>
          <a:p>
            <a:pPr eaLnBrk="1" hangingPunct="1">
              <a:spcBef>
                <a:spcPct val="20000"/>
              </a:spcBef>
              <a:buFontTx/>
              <a:buChar char="•"/>
              <a:defRPr/>
            </a:pPr>
            <a:r>
              <a:rPr kumimoji="1" lang="en-US" altLang="zh-CN" dirty="0">
                <a:latin typeface="Arial"/>
                <a:ea typeface="+mj-ea"/>
                <a:cs typeface="Arial"/>
              </a:rPr>
              <a:t>PQM</a:t>
            </a:r>
            <a:r>
              <a:rPr kumimoji="1" lang="zh-CN" altLang="en-US" dirty="0">
                <a:latin typeface="Arial"/>
                <a:ea typeface="+mj-ea"/>
                <a:cs typeface="Arial"/>
              </a:rPr>
              <a:t> </a:t>
            </a:r>
            <a:r>
              <a:rPr kumimoji="1" lang="en-US" altLang="zh-CN" dirty="0">
                <a:latin typeface="Arial"/>
                <a:ea typeface="+mj-ea"/>
                <a:cs typeface="Arial"/>
              </a:rPr>
              <a:t>model</a:t>
            </a:r>
            <a:r>
              <a:rPr kumimoji="1" lang="zh-CN" altLang="en-US" dirty="0">
                <a:latin typeface="Arial"/>
                <a:ea typeface="+mj-ea"/>
                <a:cs typeface="Arial"/>
              </a:rPr>
              <a:t> </a:t>
            </a:r>
            <a:endParaRPr kumimoji="1" lang="en-US" dirty="0">
              <a:latin typeface="Arial"/>
              <a:ea typeface="+mj-ea"/>
              <a:cs typeface="Arial"/>
            </a:endParaRPr>
          </a:p>
        </p:txBody>
      </p:sp>
      <p:sp>
        <p:nvSpPr>
          <p:cNvPr id="11" name="TextBox 10">
            <a:extLst>
              <a:ext uri="{FF2B5EF4-FFF2-40B4-BE49-F238E27FC236}">
                <a16:creationId xmlns:a16="http://schemas.microsoft.com/office/drawing/2014/main" id="{6ADB346C-047D-1743-88B4-7BB1B7FBF35D}"/>
              </a:ext>
            </a:extLst>
          </p:cNvPr>
          <p:cNvSpPr txBox="1"/>
          <p:nvPr/>
        </p:nvSpPr>
        <p:spPr>
          <a:xfrm>
            <a:off x="6172200" y="2601913"/>
            <a:ext cx="1274763" cy="369887"/>
          </a:xfrm>
          <a:prstGeom prst="rect">
            <a:avLst/>
          </a:prstGeom>
          <a:noFill/>
        </p:spPr>
        <p:txBody>
          <a:bodyPr wrap="none">
            <a:spAutoFit/>
          </a:bodyPr>
          <a:lstStyle/>
          <a:p>
            <a:pPr eaLnBrk="1" hangingPunct="1">
              <a:spcBef>
                <a:spcPct val="20000"/>
              </a:spcBef>
              <a:buFontTx/>
              <a:buChar char="•"/>
              <a:defRPr/>
            </a:pPr>
            <a:r>
              <a:rPr kumimoji="1" lang="en-US" altLang="zh-CN" dirty="0">
                <a:latin typeface="Arial"/>
                <a:ea typeface="+mj-ea"/>
                <a:cs typeface="Arial"/>
              </a:rPr>
              <a:t>Net-proton</a:t>
            </a:r>
            <a:endParaRPr kumimoji="1" lang="en-US" dirty="0">
              <a:latin typeface="Arial"/>
              <a:ea typeface="+mj-ea"/>
              <a:cs typeface="Arial"/>
            </a:endParaRPr>
          </a:p>
        </p:txBody>
      </p:sp>
      <p:pic>
        <p:nvPicPr>
          <p:cNvPr id="164872" name="Picture 2">
            <a:extLst>
              <a:ext uri="{FF2B5EF4-FFF2-40B4-BE49-F238E27FC236}">
                <a16:creationId xmlns:a16="http://schemas.microsoft.com/office/drawing/2014/main" id="{6816308D-C8DE-7C43-9383-2F8AB431F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95338"/>
            <a:ext cx="4292600"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3" name="文本框 3">
            <a:extLst>
              <a:ext uri="{FF2B5EF4-FFF2-40B4-BE49-F238E27FC236}">
                <a16:creationId xmlns:a16="http://schemas.microsoft.com/office/drawing/2014/main" id="{276BEF17-82D3-7040-BD9D-553E24AD6369}"/>
              </a:ext>
            </a:extLst>
          </p:cNvPr>
          <p:cNvSpPr txBox="1">
            <a:spLocks noChangeArrowheads="1"/>
          </p:cNvSpPr>
          <p:nvPr/>
        </p:nvSpPr>
        <p:spPr bwMode="auto">
          <a:xfrm>
            <a:off x="6202363" y="2543175"/>
            <a:ext cx="149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1200">
                <a:solidFill>
                  <a:srgbClr val="808080"/>
                </a:solidFill>
              </a:rPr>
              <a:t>STAR: ATHIC2018</a:t>
            </a:r>
            <a:endParaRPr kumimoji="1" lang="zh-CN" altLang="en-US" sz="1200">
              <a:solidFill>
                <a:srgbClr val="808080"/>
              </a:solidFill>
            </a:endParaRPr>
          </a:p>
        </p:txBody>
      </p:sp>
      <p:sp>
        <p:nvSpPr>
          <p:cNvPr id="164874" name="文本框 4">
            <a:extLst>
              <a:ext uri="{FF2B5EF4-FFF2-40B4-BE49-F238E27FC236}">
                <a16:creationId xmlns:a16="http://schemas.microsoft.com/office/drawing/2014/main" id="{FAB2ACB0-D9FA-954E-8555-57BA5AE55A33}"/>
              </a:ext>
            </a:extLst>
          </p:cNvPr>
          <p:cNvSpPr txBox="1">
            <a:spLocks noChangeArrowheads="1"/>
          </p:cNvSpPr>
          <p:nvPr/>
        </p:nvSpPr>
        <p:spPr bwMode="auto">
          <a:xfrm>
            <a:off x="5562600" y="3810000"/>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kumimoji="1" lang="en-US" altLang="zh-CN"/>
              <a:t>Toshihiro Nonaka</a:t>
            </a:r>
            <a:endParaRPr kumimoji="1" lang="zh-CN" altLang="en-US"/>
          </a:p>
        </p:txBody>
      </p:sp>
      <p:sp>
        <p:nvSpPr>
          <p:cNvPr id="13" name="TextBox 12">
            <a:extLst>
              <a:ext uri="{FF2B5EF4-FFF2-40B4-BE49-F238E27FC236}">
                <a16:creationId xmlns:a16="http://schemas.microsoft.com/office/drawing/2014/main" id="{F9CE9C55-F3EB-9D45-9344-E2EA77CEE4AA}"/>
              </a:ext>
            </a:extLst>
          </p:cNvPr>
          <p:cNvSpPr txBox="1">
            <a:spLocks noChangeArrowheads="1"/>
          </p:cNvSpPr>
          <p:nvPr/>
        </p:nvSpPr>
        <p:spPr bwMode="auto">
          <a:xfrm>
            <a:off x="457200" y="6019800"/>
            <a:ext cx="3733800" cy="246063"/>
          </a:xfrm>
          <a:prstGeom prst="rect">
            <a:avLst/>
          </a:prstGeom>
          <a:noFill/>
          <a:ln>
            <a:noFill/>
          </a:ln>
        </p:spPr>
        <p:txBody>
          <a:bodyPr>
            <a:spAutoFit/>
          </a:bodyPr>
          <a:lstStyle>
            <a:lvl1pPr eaLnBrk="0" hangingPunct="0">
              <a:defRPr>
                <a:solidFill>
                  <a:schemeClr val="tx1"/>
                </a:solidFill>
                <a:latin typeface="Arial" charset="0"/>
                <a:ea typeface="宋体" charset="0"/>
                <a:cs typeface="宋体" charset="0"/>
              </a:defRPr>
            </a:lvl1pPr>
            <a:lvl2pPr marL="742950" indent="-285750" eaLnBrk="0" hangingPunct="0">
              <a:defRPr>
                <a:solidFill>
                  <a:schemeClr val="tx1"/>
                </a:solidFill>
                <a:latin typeface="Arial" charset="0"/>
                <a:ea typeface="宋体" charset="0"/>
                <a:cs typeface="宋体" charset="0"/>
              </a:defRPr>
            </a:lvl2pPr>
            <a:lvl3pPr marL="1143000" indent="-228600" eaLnBrk="0" hangingPunct="0">
              <a:defRPr>
                <a:solidFill>
                  <a:schemeClr val="tx1"/>
                </a:solidFill>
                <a:latin typeface="Arial" charset="0"/>
                <a:ea typeface="宋体" charset="0"/>
                <a:cs typeface="宋体" charset="0"/>
              </a:defRPr>
            </a:lvl3pPr>
            <a:lvl4pPr marL="1600200" indent="-228600" eaLnBrk="0" hangingPunct="0">
              <a:defRPr>
                <a:solidFill>
                  <a:schemeClr val="tx1"/>
                </a:solidFill>
                <a:latin typeface="Arial" charset="0"/>
                <a:ea typeface="宋体" charset="0"/>
                <a:cs typeface="宋体" charset="0"/>
              </a:defRPr>
            </a:lvl4pPr>
            <a:lvl5pPr marL="2057400" indent="-228600" eaLnBrk="0" hangingPunct="0">
              <a:defRPr>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a:solidFill>
                  <a:schemeClr val="tx1"/>
                </a:solidFill>
                <a:latin typeface="Arial" charset="0"/>
                <a:ea typeface="宋体" charset="0"/>
                <a:cs typeface="宋体" charset="0"/>
              </a:defRPr>
            </a:lvl9pPr>
          </a:lstStyle>
          <a:p>
            <a:pPr eaLnBrk="1" hangingPunct="1">
              <a:spcBef>
                <a:spcPct val="20000"/>
              </a:spcBef>
              <a:buFontTx/>
              <a:buChar char="•"/>
              <a:defRPr/>
            </a:pPr>
            <a:r>
              <a:rPr lang="is-IS" altLang="zh-CN" sz="1000" dirty="0">
                <a:solidFill>
                  <a:schemeClr val="bg2"/>
                </a:solidFill>
              </a:rPr>
              <a:t>Bielefeld-BNL-CCNU, Phys.Rev. D95 (2017) no.5, 054504</a:t>
            </a:r>
            <a:endParaRPr lang="zh-CN" altLang="en-US" sz="1000" dirty="0">
              <a:solidFill>
                <a:schemeClr val="bg2"/>
              </a:solidFill>
              <a:latin typeface="+mn-lt"/>
              <a:ea typeface="+mn-ea"/>
              <a:cs typeface="Arial"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4">
            <a:extLst>
              <a:ext uri="{FF2B5EF4-FFF2-40B4-BE49-F238E27FC236}">
                <a16:creationId xmlns:a16="http://schemas.microsoft.com/office/drawing/2014/main" id="{E7E2E0B9-3D8D-2646-8460-D40699C690A2}"/>
              </a:ext>
            </a:extLst>
          </p:cNvPr>
          <p:cNvSpPr>
            <a:spLocks noGrp="1" noChangeArrowheads="1"/>
          </p:cNvSpPr>
          <p:nvPr>
            <p:ph type="title"/>
          </p:nvPr>
        </p:nvSpPr>
        <p:spPr>
          <a:xfrm>
            <a:off x="914400" y="-76200"/>
            <a:ext cx="8047038" cy="714375"/>
          </a:xfrm>
        </p:spPr>
        <p:txBody>
          <a:bodyPr/>
          <a:lstStyle/>
          <a:p>
            <a:pPr defTabSz="261938" eaLnBrk="1" hangingPunct="1"/>
            <a:r>
              <a:rPr lang="zh-CN" altLang="en-US" sz="3600">
                <a:latin typeface="STHeiti" panose="02010600040101010101" pitchFamily="2" charset="-122"/>
                <a:ea typeface="STHeiti" panose="02010600040101010101" pitchFamily="2" charset="-122"/>
                <a:cs typeface="Times New Roman" panose="02020603050405020304" pitchFamily="18" charset="0"/>
              </a:rPr>
              <a:t>研究强相互作用</a:t>
            </a:r>
            <a:r>
              <a:rPr lang="en-US" altLang="zh-CN" sz="3600">
                <a:latin typeface="STHeiti" panose="02010600040101010101" pitchFamily="2" charset="-122"/>
                <a:ea typeface="STHeiti" panose="02010600040101010101" pitchFamily="2" charset="-122"/>
                <a:cs typeface="Times New Roman" panose="02020603050405020304" pitchFamily="18" charset="0"/>
              </a:rPr>
              <a:t>QCD</a:t>
            </a:r>
            <a:r>
              <a:rPr lang="zh-CN" altLang="en-US" sz="3600">
                <a:latin typeface="STHeiti" panose="02010600040101010101" pitchFamily="2" charset="-122"/>
                <a:ea typeface="STHeiti" panose="02010600040101010101" pitchFamily="2" charset="-122"/>
                <a:cs typeface="Times New Roman" panose="02020603050405020304" pitchFamily="18" charset="0"/>
              </a:rPr>
              <a:t>相结构</a:t>
            </a:r>
          </a:p>
        </p:txBody>
      </p:sp>
      <p:sp>
        <p:nvSpPr>
          <p:cNvPr id="167938" name="TextBox 11">
            <a:extLst>
              <a:ext uri="{FF2B5EF4-FFF2-40B4-BE49-F238E27FC236}">
                <a16:creationId xmlns:a16="http://schemas.microsoft.com/office/drawing/2014/main" id="{1DD2F303-5984-4045-8225-E7CB91A972C4}"/>
              </a:ext>
            </a:extLst>
          </p:cNvPr>
          <p:cNvSpPr txBox="1">
            <a:spLocks noChangeArrowheads="1"/>
          </p:cNvSpPr>
          <p:nvPr/>
        </p:nvSpPr>
        <p:spPr bwMode="auto">
          <a:xfrm>
            <a:off x="111125" y="5929313"/>
            <a:ext cx="3587750" cy="3063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400"/>
              <a:t>STAR: Phys.Rev.Lett.</a:t>
            </a:r>
            <a:r>
              <a:rPr lang="en-US" altLang="zh-CN" sz="1400" b="1"/>
              <a:t>126</a:t>
            </a:r>
            <a:r>
              <a:rPr lang="en-US" altLang="zh-CN" sz="1400"/>
              <a:t>,</a:t>
            </a:r>
            <a:r>
              <a:rPr lang="zh-CN" altLang="en-US" sz="1400"/>
              <a:t> </a:t>
            </a:r>
            <a:r>
              <a:rPr lang="en-US" altLang="zh-CN" sz="1400"/>
              <a:t>092301(2021)</a:t>
            </a:r>
            <a:r>
              <a:rPr lang="zh-CN" altLang="en-US" sz="1400"/>
              <a:t> </a:t>
            </a:r>
            <a:endParaRPr lang="en-US" altLang="zh-CN" sz="1400"/>
          </a:p>
        </p:txBody>
      </p:sp>
      <p:pic>
        <p:nvPicPr>
          <p:cNvPr id="167939" name="Picture 7">
            <a:extLst>
              <a:ext uri="{FF2B5EF4-FFF2-40B4-BE49-F238E27FC236}">
                <a16:creationId xmlns:a16="http://schemas.microsoft.com/office/drawing/2014/main" id="{C413544A-CEC1-0643-A7D8-579495229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55" t="5556" r="21193" b="2222"/>
          <a:stretch>
            <a:fillRect/>
          </a:stretch>
        </p:blipFill>
        <p:spPr bwMode="auto">
          <a:xfrm rot="5400000">
            <a:off x="635000" y="406400"/>
            <a:ext cx="2044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8F5554A0-DC97-C347-9344-4637D27517C3}"/>
              </a:ext>
            </a:extLst>
          </p:cNvPr>
          <p:cNvCxnSpPr>
            <a:cxnSpLocks/>
          </p:cNvCxnSpPr>
          <p:nvPr/>
        </p:nvCxnSpPr>
        <p:spPr>
          <a:xfrm flipV="1">
            <a:off x="838200" y="1447800"/>
            <a:ext cx="1066800" cy="1524000"/>
          </a:xfrm>
          <a:prstGeom prst="line">
            <a:avLst/>
          </a:prstGeom>
          <a:ln w="3175">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26CA7DC-F464-1A41-81D8-E7C23C3974C7}"/>
              </a:ext>
            </a:extLst>
          </p:cNvPr>
          <p:cNvCxnSpPr>
            <a:cxnSpLocks/>
          </p:cNvCxnSpPr>
          <p:nvPr/>
        </p:nvCxnSpPr>
        <p:spPr>
          <a:xfrm flipV="1">
            <a:off x="685800" y="1828800"/>
            <a:ext cx="1981200" cy="1219200"/>
          </a:xfrm>
          <a:prstGeom prst="line">
            <a:avLst/>
          </a:prstGeom>
          <a:ln w="3175">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29" name="文本框 2">
            <a:extLst>
              <a:ext uri="{FF2B5EF4-FFF2-40B4-BE49-F238E27FC236}">
                <a16:creationId xmlns:a16="http://schemas.microsoft.com/office/drawing/2014/main" id="{8E15DC9B-F3CE-9B44-B557-D5AABCA58E02}"/>
              </a:ext>
            </a:extLst>
          </p:cNvPr>
          <p:cNvSpPr txBox="1">
            <a:spLocks noRot="1" noChangeAspect="1" noMove="1" noResize="1" noEditPoints="1" noAdjustHandles="1" noChangeArrowheads="1" noChangeShapeType="1" noTextEdit="1"/>
          </p:cNvSpPr>
          <p:nvPr/>
        </p:nvSpPr>
        <p:spPr>
          <a:xfrm>
            <a:off x="3581400" y="3581400"/>
            <a:ext cx="5562600" cy="3025765"/>
          </a:xfrm>
          <a:prstGeom prst="rect">
            <a:avLst/>
          </a:prstGeom>
          <a:blipFill>
            <a:blip r:embed="rId3"/>
            <a:stretch>
              <a:fillRect l="-1370" t="-2929" r="-913"/>
            </a:stretch>
          </a:blipFill>
        </p:spPr>
        <p:txBody>
          <a:bodyPr/>
          <a:lstStyle/>
          <a:p>
            <a:r>
              <a:rPr lang="zh-CN" altLang="en-US">
                <a:noFill/>
              </a:rPr>
              <a:t> </a:t>
            </a:r>
          </a:p>
        </p:txBody>
      </p:sp>
      <p:pic>
        <p:nvPicPr>
          <p:cNvPr id="167943" name="Picture 29">
            <a:extLst>
              <a:ext uri="{FF2B5EF4-FFF2-40B4-BE49-F238E27FC236}">
                <a16:creationId xmlns:a16="http://schemas.microsoft.com/office/drawing/2014/main" id="{BE9EB0B4-0572-2144-823B-81D7AE102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43" t="2222" r="4263" b="10001"/>
          <a:stretch>
            <a:fillRect/>
          </a:stretch>
        </p:blipFill>
        <p:spPr bwMode="auto">
          <a:xfrm rot="5400000">
            <a:off x="531019" y="2972594"/>
            <a:ext cx="25955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31">
            <a:extLst>
              <a:ext uri="{FF2B5EF4-FFF2-40B4-BE49-F238E27FC236}">
                <a16:creationId xmlns:a16="http://schemas.microsoft.com/office/drawing/2014/main" id="{6F7CDAFA-FD36-0642-A7E3-F2B2A404A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954588" y="-565150"/>
            <a:ext cx="230505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TextBox 33">
            <a:extLst>
              <a:ext uri="{FF2B5EF4-FFF2-40B4-BE49-F238E27FC236}">
                <a16:creationId xmlns:a16="http://schemas.microsoft.com/office/drawing/2014/main" id="{19060F75-19EF-B345-AB6D-E073992FFA52}"/>
              </a:ext>
            </a:extLst>
          </p:cNvPr>
          <p:cNvSpPr txBox="1">
            <a:spLocks noChangeArrowheads="1"/>
          </p:cNvSpPr>
          <p:nvPr/>
        </p:nvSpPr>
        <p:spPr bwMode="auto">
          <a:xfrm>
            <a:off x="4919663" y="619125"/>
            <a:ext cx="33528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a:t>STAR:</a:t>
            </a:r>
            <a:r>
              <a:rPr lang="zh-CN" altLang="en-US"/>
              <a:t> </a:t>
            </a:r>
            <a:r>
              <a:rPr lang="en-US" altLang="zh-CN"/>
              <a:t>CPOD2021</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a:extLst>
              <a:ext uri="{FF2B5EF4-FFF2-40B4-BE49-F238E27FC236}">
                <a16:creationId xmlns:a16="http://schemas.microsoft.com/office/drawing/2014/main" id="{A5946FA2-E641-0D4B-B8BD-DBA98A186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1144588"/>
            <a:ext cx="25336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0" name="Object 4">
            <a:extLst>
              <a:ext uri="{FF2B5EF4-FFF2-40B4-BE49-F238E27FC236}">
                <a16:creationId xmlns:a16="http://schemas.microsoft.com/office/drawing/2014/main" id="{DB644254-315C-9B45-99D4-E7B4EADE38E8}"/>
              </a:ext>
            </a:extLst>
          </p:cNvPr>
          <p:cNvGraphicFramePr>
            <a:graphicFrameLocks noChangeAspect="1"/>
          </p:cNvGraphicFramePr>
          <p:nvPr/>
        </p:nvGraphicFramePr>
        <p:xfrm>
          <a:off x="2514600" y="4914900"/>
          <a:ext cx="3122613" cy="1943100"/>
        </p:xfrm>
        <a:graphic>
          <a:graphicData uri="http://schemas.openxmlformats.org/presentationml/2006/ole">
            <mc:AlternateContent xmlns:mc="http://schemas.openxmlformats.org/markup-compatibility/2006">
              <mc:Choice xmlns:v="urn:schemas-microsoft-com:vml" Requires="v">
                <p:oleObj spid="_x0000_s119999" name="CorelDRAW" r:id="rId4" imgW="15849600" imgH="11798300" progId="">
                  <p:embed/>
                </p:oleObj>
              </mc:Choice>
              <mc:Fallback>
                <p:oleObj name="CorelDRAW" r:id="rId4" imgW="15849600" imgH="117983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914900"/>
                        <a:ext cx="312261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9811" name="Title 1">
            <a:extLst>
              <a:ext uri="{FF2B5EF4-FFF2-40B4-BE49-F238E27FC236}">
                <a16:creationId xmlns:a16="http://schemas.microsoft.com/office/drawing/2014/main" id="{8C376333-5E94-6F42-9E47-AE0B10111B8E}"/>
              </a:ext>
            </a:extLst>
          </p:cNvPr>
          <p:cNvSpPr>
            <a:spLocks noGrp="1" noChangeArrowheads="1"/>
          </p:cNvSpPr>
          <p:nvPr>
            <p:ph type="title"/>
          </p:nvPr>
        </p:nvSpPr>
        <p:spPr>
          <a:xfrm>
            <a:off x="427038" y="44450"/>
            <a:ext cx="5821362" cy="488950"/>
          </a:xfrm>
        </p:spPr>
        <p:txBody>
          <a:bodyPr/>
          <a:lstStyle/>
          <a:p>
            <a:pPr eaLnBrk="1" hangingPunct="1"/>
            <a:r>
              <a:rPr lang="zh-CN" altLang="en-US">
                <a:ea typeface="STHeiti" panose="02010600040101010101" pitchFamily="2" charset="-122"/>
                <a:cs typeface="Times New Roman" panose="02020603050405020304" pitchFamily="18" charset="0"/>
              </a:rPr>
              <a:t>寻找</a:t>
            </a:r>
            <a:r>
              <a:rPr lang="en-US" altLang="zh-CN">
                <a:ea typeface="STHeiti" panose="02010600040101010101" pitchFamily="2" charset="-122"/>
                <a:cs typeface="Times New Roman" panose="02020603050405020304" pitchFamily="18" charset="0"/>
              </a:rPr>
              <a:t>QCD</a:t>
            </a:r>
            <a:r>
              <a:rPr lang="zh-CN" altLang="en-US">
                <a:ea typeface="STHeiti" panose="02010600040101010101" pitchFamily="2" charset="-122"/>
                <a:cs typeface="Times New Roman" panose="02020603050405020304" pitchFamily="18" charset="0"/>
              </a:rPr>
              <a:t>临界点</a:t>
            </a:r>
            <a:endParaRPr lang="en-US" altLang="zh-CN">
              <a:ea typeface="STHeiti" panose="02010600040101010101" pitchFamily="2" charset="-122"/>
              <a:cs typeface="Times New Roman" panose="02020603050405020304" pitchFamily="18" charset="0"/>
            </a:endParaRPr>
          </a:p>
        </p:txBody>
      </p:sp>
      <p:sp>
        <p:nvSpPr>
          <p:cNvPr id="119812" name="TextBox 7">
            <a:extLst>
              <a:ext uri="{FF2B5EF4-FFF2-40B4-BE49-F238E27FC236}">
                <a16:creationId xmlns:a16="http://schemas.microsoft.com/office/drawing/2014/main" id="{3CFF7A86-23C1-0547-9744-2C22B18B1B5B}"/>
              </a:ext>
            </a:extLst>
          </p:cNvPr>
          <p:cNvSpPr txBox="1">
            <a:spLocks noChangeArrowheads="1"/>
          </p:cNvSpPr>
          <p:nvPr/>
        </p:nvSpPr>
        <p:spPr bwMode="auto">
          <a:xfrm>
            <a:off x="14097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endParaRPr lang="en-US" altLang="zh-CN"/>
          </a:p>
        </p:txBody>
      </p:sp>
      <p:pic>
        <p:nvPicPr>
          <p:cNvPr id="119813" name="Picture 9" descr="BES_WPII_ver6.9_Cover_2June2014.pdf">
            <a:extLst>
              <a:ext uri="{FF2B5EF4-FFF2-40B4-BE49-F238E27FC236}">
                <a16:creationId xmlns:a16="http://schemas.microsoft.com/office/drawing/2014/main" id="{B838116E-45A4-4448-A3A1-D47B3A559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8" y="1550988"/>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44">
            <a:extLst>
              <a:ext uri="{FF2B5EF4-FFF2-40B4-BE49-F238E27FC236}">
                <a16:creationId xmlns:a16="http://schemas.microsoft.com/office/drawing/2014/main" id="{27C836B2-3A53-1448-93F6-0AA20540A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31" t="3345" r="7758"/>
          <a:stretch>
            <a:fillRect/>
          </a:stretch>
        </p:blipFill>
        <p:spPr bwMode="auto">
          <a:xfrm>
            <a:off x="3121025" y="2647950"/>
            <a:ext cx="36226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5" name="Object 2">
            <a:extLst>
              <a:ext uri="{FF2B5EF4-FFF2-40B4-BE49-F238E27FC236}">
                <a16:creationId xmlns:a16="http://schemas.microsoft.com/office/drawing/2014/main" id="{77F341DA-3CE2-5548-BA24-ABCA714EDE78}"/>
              </a:ext>
            </a:extLst>
          </p:cNvPr>
          <p:cNvGraphicFramePr>
            <a:graphicFrameLocks noChangeAspect="1"/>
          </p:cNvGraphicFramePr>
          <p:nvPr/>
        </p:nvGraphicFramePr>
        <p:xfrm>
          <a:off x="6400800" y="2895600"/>
          <a:ext cx="2674938" cy="1800225"/>
        </p:xfrm>
        <a:graphic>
          <a:graphicData uri="http://schemas.openxmlformats.org/presentationml/2006/ole">
            <mc:AlternateContent xmlns:mc="http://schemas.openxmlformats.org/markup-compatibility/2006">
              <mc:Choice xmlns:v="urn:schemas-microsoft-com:vml" Requires="v">
                <p:oleObj spid="_x0000_s120000" name="位图图像" r:id="rId8" imgW="4559300" imgH="3067050" progId="">
                  <p:embed/>
                </p:oleObj>
              </mc:Choice>
              <mc:Fallback>
                <p:oleObj name="位图图像" r:id="rId8" imgW="4559300" imgH="3067050"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895600"/>
                        <a:ext cx="26749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816" name="TextBox 10">
            <a:extLst>
              <a:ext uri="{FF2B5EF4-FFF2-40B4-BE49-F238E27FC236}">
                <a16:creationId xmlns:a16="http://schemas.microsoft.com/office/drawing/2014/main" id="{98435897-D181-594D-B5A3-A6605638E440}"/>
              </a:ext>
            </a:extLst>
          </p:cNvPr>
          <p:cNvSpPr txBox="1">
            <a:spLocks noChangeArrowheads="1"/>
          </p:cNvSpPr>
          <p:nvPr/>
        </p:nvSpPr>
        <p:spPr bwMode="auto">
          <a:xfrm>
            <a:off x="3086100" y="3932238"/>
            <a:ext cx="21812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t>GSI </a:t>
            </a:r>
            <a:r>
              <a:rPr lang="en-US" altLang="zh-CN"/>
              <a:t>                           </a:t>
            </a:r>
            <a:r>
              <a:rPr lang="en-US" altLang="zh-CN" sz="1800"/>
              <a:t>FAIR</a:t>
            </a:r>
          </a:p>
        </p:txBody>
      </p:sp>
      <p:sp>
        <p:nvSpPr>
          <p:cNvPr id="119817" name="TextBox 12">
            <a:extLst>
              <a:ext uri="{FF2B5EF4-FFF2-40B4-BE49-F238E27FC236}">
                <a16:creationId xmlns:a16="http://schemas.microsoft.com/office/drawing/2014/main" id="{8A67E2C7-29DF-5843-82BB-F3EA47351147}"/>
              </a:ext>
            </a:extLst>
          </p:cNvPr>
          <p:cNvSpPr txBox="1">
            <a:spLocks noChangeArrowheads="1"/>
          </p:cNvSpPr>
          <p:nvPr/>
        </p:nvSpPr>
        <p:spPr bwMode="auto">
          <a:xfrm>
            <a:off x="7791450" y="2463800"/>
            <a:ext cx="11461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1800"/>
              <a:t>CBM</a:t>
            </a:r>
            <a:r>
              <a:rPr lang="zh-CN" altLang="en-US" sz="1800"/>
              <a:t> </a:t>
            </a:r>
            <a:r>
              <a:rPr lang="en-US" altLang="zh-CN" sz="1800"/>
              <a:t>973</a:t>
            </a:r>
          </a:p>
        </p:txBody>
      </p:sp>
      <p:pic>
        <p:nvPicPr>
          <p:cNvPr id="32" name="图片 6">
            <a:extLst>
              <a:ext uri="{FF2B5EF4-FFF2-40B4-BE49-F238E27FC236}">
                <a16:creationId xmlns:a16="http://schemas.microsoft.com/office/drawing/2014/main" id="{49587D01-0C81-454D-98A7-9BA61BBB4059}"/>
              </a:ext>
            </a:extLst>
          </p:cNvPr>
          <p:cNvPicPr>
            <a:picLocks noChangeAspect="1"/>
          </p:cNvPicPr>
          <p:nvPr/>
        </p:nvPicPr>
        <p:blipFill>
          <a:blip r:embed="rId10"/>
          <a:srcRect l="3252" r="25730" b="1302"/>
          <a:stretch>
            <a:fillRect/>
          </a:stretch>
        </p:blipFill>
        <p:spPr>
          <a:xfrm>
            <a:off x="6400800" y="4781550"/>
            <a:ext cx="2338388" cy="1974850"/>
          </a:xfrm>
          <a:prstGeom prst="rect">
            <a:avLst/>
          </a:prstGeom>
          <a:noFill/>
          <a:ln>
            <a:noFill/>
          </a:ln>
          <a:effectLst>
            <a:outerShdw blurRad="50800" dist="101600" dir="2700000">
              <a:schemeClr val="tx1">
                <a:alpha val="43000"/>
              </a:schemeClr>
            </a:outerShdw>
          </a:effectLst>
        </p:spPr>
      </p:pic>
      <p:sp>
        <p:nvSpPr>
          <p:cNvPr id="119819" name="TextBox 32">
            <a:extLst>
              <a:ext uri="{FF2B5EF4-FFF2-40B4-BE49-F238E27FC236}">
                <a16:creationId xmlns:a16="http://schemas.microsoft.com/office/drawing/2014/main" id="{37133FDB-AA43-8B46-8C8B-B9C4C8A7380D}"/>
              </a:ext>
            </a:extLst>
          </p:cNvPr>
          <p:cNvSpPr txBox="1">
            <a:spLocks noChangeArrowheads="1"/>
          </p:cNvSpPr>
          <p:nvPr/>
        </p:nvSpPr>
        <p:spPr bwMode="auto">
          <a:xfrm>
            <a:off x="5376863" y="6067425"/>
            <a:ext cx="2047875"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a:solidFill>
                  <a:srgbClr val="800000"/>
                </a:solidFill>
              </a:rPr>
              <a:t>CEE</a:t>
            </a:r>
            <a:r>
              <a:rPr lang="zh-CN" altLang="en-US" sz="1800" b="1">
                <a:solidFill>
                  <a:srgbClr val="800000"/>
                </a:solidFill>
              </a:rPr>
              <a:t>  </a:t>
            </a:r>
            <a:r>
              <a:rPr lang="en-US" altLang="zh-CN" sz="1800">
                <a:solidFill>
                  <a:srgbClr val="800000"/>
                </a:solidFill>
              </a:rPr>
              <a:t> </a:t>
            </a:r>
          </a:p>
          <a:p>
            <a:pPr algn="ctr" eaLnBrk="1" hangingPunct="1"/>
            <a:r>
              <a:rPr lang="zh-CN" altLang="en-US" sz="1800" b="1">
                <a:solidFill>
                  <a:srgbClr val="800000"/>
                </a:solidFill>
              </a:rPr>
              <a:t>国家基金委</a:t>
            </a:r>
            <a:endParaRPr lang="en-US" altLang="zh-CN" sz="1800" b="1">
              <a:solidFill>
                <a:srgbClr val="800000"/>
              </a:solidFill>
            </a:endParaRPr>
          </a:p>
        </p:txBody>
      </p:sp>
      <p:cxnSp>
        <p:nvCxnSpPr>
          <p:cNvPr id="35" name="Straight Connector 34">
            <a:extLst>
              <a:ext uri="{FF2B5EF4-FFF2-40B4-BE49-F238E27FC236}">
                <a16:creationId xmlns:a16="http://schemas.microsoft.com/office/drawing/2014/main" id="{56479FFA-A7F4-9648-A905-1F35A5315924}"/>
              </a:ext>
            </a:extLst>
          </p:cNvPr>
          <p:cNvCxnSpPr>
            <a:cxnSpLocks/>
            <a:endCxn id="119819" idx="1"/>
          </p:cNvCxnSpPr>
          <p:nvPr/>
        </p:nvCxnSpPr>
        <p:spPr>
          <a:xfrm>
            <a:off x="4759325" y="6067425"/>
            <a:ext cx="617538" cy="350838"/>
          </a:xfrm>
          <a:prstGeom prst="line">
            <a:avLst/>
          </a:prstGeom>
          <a:ln w="3175"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9821" name="TextBox 35">
            <a:extLst>
              <a:ext uri="{FF2B5EF4-FFF2-40B4-BE49-F238E27FC236}">
                <a16:creationId xmlns:a16="http://schemas.microsoft.com/office/drawing/2014/main" id="{205B05CA-62BA-FD4B-8F84-29277D47AF0E}"/>
              </a:ext>
            </a:extLst>
          </p:cNvPr>
          <p:cNvSpPr txBox="1">
            <a:spLocks noChangeArrowheads="1"/>
          </p:cNvSpPr>
          <p:nvPr/>
        </p:nvSpPr>
        <p:spPr bwMode="auto">
          <a:xfrm>
            <a:off x="1430338" y="6242050"/>
            <a:ext cx="1495425" cy="368300"/>
          </a:xfrm>
          <a:prstGeom prst="rect">
            <a:avLst/>
          </a:prstGeom>
          <a:solidFill>
            <a:schemeClr val="bg1"/>
          </a:solidFill>
          <a:ln w="9525">
            <a:solidFill>
              <a:srgbClr val="008000"/>
            </a:solidFill>
            <a:miter lim="800000"/>
            <a:headEnd/>
            <a:tailEnd/>
          </a:ln>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en-US" altLang="zh-CN" sz="1800">
                <a:solidFill>
                  <a:srgbClr val="000000"/>
                </a:solidFill>
                <a:ea typeface="黑体" panose="02010609060101010101" pitchFamily="49" charset="-122"/>
              </a:rPr>
              <a:t>HIRFL-CSR</a:t>
            </a:r>
            <a:endParaRPr lang="en-US" altLang="zh-CN" sz="1800"/>
          </a:p>
        </p:txBody>
      </p:sp>
      <p:sp>
        <p:nvSpPr>
          <p:cNvPr id="119822" name="TextBox 19">
            <a:extLst>
              <a:ext uri="{FF2B5EF4-FFF2-40B4-BE49-F238E27FC236}">
                <a16:creationId xmlns:a16="http://schemas.microsoft.com/office/drawing/2014/main" id="{D344D336-CE85-DF48-B92F-B39F66ABDCFE}"/>
              </a:ext>
            </a:extLst>
          </p:cNvPr>
          <p:cNvSpPr txBox="1">
            <a:spLocks noChangeArrowheads="1"/>
          </p:cNvSpPr>
          <p:nvPr/>
        </p:nvSpPr>
        <p:spPr bwMode="auto">
          <a:xfrm>
            <a:off x="5735638" y="1900238"/>
            <a:ext cx="253365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a:t>NICA</a:t>
            </a:r>
            <a:r>
              <a:rPr lang="zh-CN" altLang="en-US" sz="1800"/>
              <a:t> </a:t>
            </a:r>
            <a:r>
              <a:rPr lang="zh-CN" altLang="en-US" sz="1800">
                <a:solidFill>
                  <a:srgbClr val="C00000"/>
                </a:solidFill>
              </a:rPr>
              <a:t>科技部国际专项</a:t>
            </a:r>
            <a:endParaRPr lang="en-US" altLang="zh-CN" sz="1800">
              <a:solidFill>
                <a:srgbClr val="C00000"/>
              </a:solidFill>
            </a:endParaRPr>
          </a:p>
        </p:txBody>
      </p:sp>
      <p:pic>
        <p:nvPicPr>
          <p:cNvPr id="119823" name="Picture 20">
            <a:extLst>
              <a:ext uri="{FF2B5EF4-FFF2-40B4-BE49-F238E27FC236}">
                <a16:creationId xmlns:a16="http://schemas.microsoft.com/office/drawing/2014/main" id="{2137A59F-7E50-F14B-B5F4-06CAC6517C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355" t="5556" r="21193" b="2222"/>
          <a:stretch>
            <a:fillRect/>
          </a:stretch>
        </p:blipFill>
        <p:spPr bwMode="auto">
          <a:xfrm rot="5400000">
            <a:off x="6910388" y="-282575"/>
            <a:ext cx="176688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4" name="TextBox 8">
            <a:extLst>
              <a:ext uri="{FF2B5EF4-FFF2-40B4-BE49-F238E27FC236}">
                <a16:creationId xmlns:a16="http://schemas.microsoft.com/office/drawing/2014/main" id="{F977DBB6-E2B1-F740-998A-DCF04A6DFE7D}"/>
              </a:ext>
            </a:extLst>
          </p:cNvPr>
          <p:cNvSpPr txBox="1">
            <a:spLocks noChangeArrowheads="1"/>
          </p:cNvSpPr>
          <p:nvPr/>
        </p:nvSpPr>
        <p:spPr bwMode="auto">
          <a:xfrm>
            <a:off x="0" y="633413"/>
            <a:ext cx="6858000"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8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8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ea typeface="宋体" panose="02010600030101010101" pitchFamily="2" charset="-122"/>
              </a:defRPr>
            </a:lvl9pPr>
          </a:lstStyle>
          <a:p>
            <a:pPr eaLnBrk="1" hangingPunct="1"/>
            <a:r>
              <a:rPr lang="zh-CN" altLang="en-US"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 </a:t>
            </a:r>
            <a:r>
              <a:rPr lang="zh-CN" altLang="en-US" sz="1800" b="1" dirty="0">
                <a:solidFill>
                  <a:srgbClr val="800000"/>
                </a:solidFill>
                <a:latin typeface="华文宋体" panose="02010600040101010101" pitchFamily="2" charset="-122"/>
                <a:ea typeface="华文宋体" panose="02010600040101010101" pitchFamily="2" charset="-122"/>
              </a:rPr>
              <a:t>美国</a:t>
            </a:r>
            <a:r>
              <a:rPr lang="en-US" altLang="zh-CN" sz="1800" b="1" dirty="0">
                <a:solidFill>
                  <a:srgbClr val="800000"/>
                </a:solidFill>
                <a:latin typeface="华文宋体" panose="02010600040101010101" pitchFamily="2" charset="-122"/>
                <a:ea typeface="华文宋体" panose="02010600040101010101" pitchFamily="2" charset="-122"/>
              </a:rPr>
              <a:t>RHIC: </a:t>
            </a:r>
            <a:r>
              <a:rPr lang="zh-CN" altLang="en-US" sz="1800" b="1" dirty="0">
                <a:solidFill>
                  <a:srgbClr val="800000"/>
                </a:solidFill>
                <a:latin typeface="华文宋体" panose="02010600040101010101" pitchFamily="2" charset="-122"/>
                <a:ea typeface="华文宋体" panose="02010600040101010101" pitchFamily="2" charset="-122"/>
              </a:rPr>
              <a:t>2</a:t>
            </a:r>
            <a:r>
              <a:rPr lang="en-US" altLang="zh-CN" sz="1800" b="1" dirty="0">
                <a:solidFill>
                  <a:srgbClr val="800000"/>
                </a:solidFill>
                <a:latin typeface="华文宋体" panose="02010600040101010101" pitchFamily="2" charset="-122"/>
                <a:ea typeface="华文宋体" panose="02010600040101010101" pitchFamily="2" charset="-122"/>
              </a:rPr>
              <a:t>019</a:t>
            </a:r>
            <a:r>
              <a:rPr lang="zh-CN" altLang="en-US"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2021</a:t>
            </a:r>
            <a:r>
              <a:rPr lang="zh-CN" altLang="en-US" sz="1800" b="1" dirty="0">
                <a:solidFill>
                  <a:srgbClr val="800000"/>
                </a:solidFill>
                <a:latin typeface="华文宋体" panose="02010600040101010101" pitchFamily="2" charset="-122"/>
                <a:ea typeface="华文宋体" panose="02010600040101010101" pitchFamily="2" charset="-122"/>
              </a:rPr>
              <a:t>年能量扫描</a:t>
            </a:r>
            <a:r>
              <a:rPr lang="en-US" altLang="zh-CN" sz="1800" b="1" dirty="0">
                <a:solidFill>
                  <a:srgbClr val="800000"/>
                </a:solidFill>
                <a:latin typeface="华文宋体" panose="02010600040101010101" pitchFamily="2" charset="-122"/>
                <a:ea typeface="华文宋体" panose="02010600040101010101" pitchFamily="2" charset="-122"/>
              </a:rPr>
              <a:t> &lt; 20GeV</a:t>
            </a:r>
          </a:p>
          <a:p>
            <a:pPr eaLnBrk="1" hangingPunct="1"/>
            <a:r>
              <a:rPr lang="zh-CN" altLang="zh-CN" sz="1800" b="1" dirty="0">
                <a:solidFill>
                  <a:srgbClr val="800000"/>
                </a:solidFill>
                <a:latin typeface="华文宋体" panose="02010600040101010101" pitchFamily="2" charset="-122"/>
                <a:ea typeface="华文宋体" panose="02010600040101010101" pitchFamily="2" charset="-122"/>
              </a:rPr>
              <a:t>－</a:t>
            </a:r>
            <a:r>
              <a:rPr lang="en-US" altLang="zh-CN" sz="1800" b="1" dirty="0">
                <a:solidFill>
                  <a:srgbClr val="800000"/>
                </a:solidFill>
                <a:latin typeface="华文宋体" panose="02010600040101010101" pitchFamily="2" charset="-122"/>
                <a:ea typeface="华文宋体" panose="02010600040101010101" pitchFamily="2" charset="-122"/>
              </a:rPr>
              <a:t> </a:t>
            </a:r>
            <a:r>
              <a:rPr lang="zh-CN" altLang="en-US" sz="1800" b="1" dirty="0">
                <a:solidFill>
                  <a:srgbClr val="800000"/>
                </a:solidFill>
                <a:latin typeface="华文宋体" panose="02010600040101010101" pitchFamily="2" charset="-122"/>
                <a:ea typeface="华文宋体" panose="02010600040101010101" pitchFamily="2" charset="-122"/>
              </a:rPr>
              <a:t>德国</a:t>
            </a:r>
            <a:r>
              <a:rPr lang="en-US" altLang="zh-CN" sz="1800" b="1" dirty="0">
                <a:solidFill>
                  <a:srgbClr val="800000"/>
                </a:solidFill>
                <a:latin typeface="华文宋体" panose="02010600040101010101" pitchFamily="2" charset="-122"/>
                <a:ea typeface="华文宋体" panose="02010600040101010101" pitchFamily="2" charset="-122"/>
              </a:rPr>
              <a:t>FAIR: </a:t>
            </a:r>
            <a:r>
              <a:rPr lang="zh-CN" altLang="en-US" sz="1800" b="1" dirty="0">
                <a:solidFill>
                  <a:srgbClr val="800000"/>
                </a:solidFill>
                <a:latin typeface="华文宋体" panose="02010600040101010101" pitchFamily="2" charset="-122"/>
                <a:ea typeface="华文宋体" panose="02010600040101010101" pitchFamily="2" charset="-122"/>
              </a:rPr>
              <a:t>计划</a:t>
            </a:r>
            <a:r>
              <a:rPr lang="en-US" altLang="zh-CN" sz="1800" b="1" dirty="0">
                <a:solidFill>
                  <a:srgbClr val="800000"/>
                </a:solidFill>
                <a:latin typeface="华文宋体" panose="02010600040101010101" pitchFamily="2" charset="-122"/>
                <a:ea typeface="华文宋体" panose="02010600040101010101" pitchFamily="2" charset="-122"/>
              </a:rPr>
              <a:t>2025</a:t>
            </a:r>
            <a:r>
              <a:rPr lang="zh-CN" altLang="en-US" sz="1800" b="1" dirty="0">
                <a:solidFill>
                  <a:srgbClr val="800000"/>
                </a:solidFill>
                <a:latin typeface="华文宋体" panose="02010600040101010101" pitchFamily="2" charset="-122"/>
                <a:ea typeface="华文宋体" panose="02010600040101010101" pitchFamily="2" charset="-122"/>
              </a:rPr>
              <a:t>年开始新加速器</a:t>
            </a:r>
            <a:r>
              <a:rPr lang="en-US" altLang="zh-CN" sz="1800" b="1" dirty="0">
                <a:solidFill>
                  <a:srgbClr val="800000"/>
                </a:solidFill>
                <a:latin typeface="华文宋体" panose="02010600040101010101" pitchFamily="2" charset="-122"/>
                <a:ea typeface="华文宋体" panose="02010600040101010101" pitchFamily="2" charset="-122"/>
              </a:rPr>
              <a:t> &lt; 10GeV</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uppieren 12">
            <a:extLst>
              <a:ext uri="{FF2B5EF4-FFF2-40B4-BE49-F238E27FC236}">
                <a16:creationId xmlns:a16="http://schemas.microsoft.com/office/drawing/2014/main" id="{40793D83-4315-F24F-9E03-77959889C814}"/>
              </a:ext>
            </a:extLst>
          </p:cNvPr>
          <p:cNvGrpSpPr>
            <a:grpSpLocks/>
          </p:cNvGrpSpPr>
          <p:nvPr/>
        </p:nvGrpSpPr>
        <p:grpSpPr bwMode="auto">
          <a:xfrm>
            <a:off x="784225" y="1116013"/>
            <a:ext cx="8258175" cy="5262562"/>
            <a:chOff x="859988" y="1040538"/>
            <a:chExt cx="8258811" cy="5261193"/>
          </a:xfrm>
        </p:grpSpPr>
        <p:grpSp>
          <p:nvGrpSpPr>
            <p:cNvPr id="120849" name="Group 4">
              <a:extLst>
                <a:ext uri="{FF2B5EF4-FFF2-40B4-BE49-F238E27FC236}">
                  <a16:creationId xmlns:a16="http://schemas.microsoft.com/office/drawing/2014/main" id="{260C393F-DDBA-794B-A748-4A3E384028B4}"/>
                </a:ext>
              </a:extLst>
            </p:cNvPr>
            <p:cNvGrpSpPr>
              <a:grpSpLocks/>
            </p:cNvGrpSpPr>
            <p:nvPr/>
          </p:nvGrpSpPr>
          <p:grpSpPr bwMode="auto">
            <a:xfrm>
              <a:off x="859988" y="1040538"/>
              <a:ext cx="8258811" cy="5261193"/>
              <a:chOff x="859988" y="1040538"/>
              <a:chExt cx="8258811" cy="5261193"/>
            </a:xfrm>
          </p:grpSpPr>
          <p:pic>
            <p:nvPicPr>
              <p:cNvPr id="120853" name="Picture 44">
                <a:extLst>
                  <a:ext uri="{FF2B5EF4-FFF2-40B4-BE49-F238E27FC236}">
                    <a16:creationId xmlns:a16="http://schemas.microsoft.com/office/drawing/2014/main" id="{862E8FCF-A9DE-F34A-95B9-10BA08D735CD}"/>
                  </a:ext>
                </a:extLst>
              </p:cNvPr>
              <p:cNvPicPr>
                <a:picLocks noChangeAspect="1"/>
              </p:cNvPicPr>
              <p:nvPr/>
            </p:nvPicPr>
            <p:blipFill>
              <a:blip r:embed="rId2">
                <a:extLst>
                  <a:ext uri="{28A0092B-C50C-407E-A947-70E740481C1C}">
                    <a14:useLocalDpi xmlns:a14="http://schemas.microsoft.com/office/drawing/2010/main" val="0"/>
                  </a:ext>
                </a:extLst>
              </a:blip>
              <a:srcRect l="3131" t="3345" r="7758"/>
              <a:stretch>
                <a:fillRect/>
              </a:stretch>
            </p:blipFill>
            <p:spPr bwMode="auto">
              <a:xfrm>
                <a:off x="859988" y="1040538"/>
                <a:ext cx="8258811" cy="5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54" name="Group 3">
                <a:extLst>
                  <a:ext uri="{FF2B5EF4-FFF2-40B4-BE49-F238E27FC236}">
                    <a16:creationId xmlns:a16="http://schemas.microsoft.com/office/drawing/2014/main" id="{76F3F2D6-01A4-7D42-9335-DC6141557E31}"/>
                  </a:ext>
                </a:extLst>
              </p:cNvPr>
              <p:cNvGrpSpPr>
                <a:grpSpLocks/>
              </p:cNvGrpSpPr>
              <p:nvPr/>
            </p:nvGrpSpPr>
            <p:grpSpPr bwMode="auto">
              <a:xfrm>
                <a:off x="1914883" y="1846856"/>
                <a:ext cx="4224850" cy="4097053"/>
                <a:chOff x="1914883" y="1846856"/>
                <a:chExt cx="4224850" cy="4097053"/>
              </a:xfrm>
            </p:grpSpPr>
            <p:sp>
              <p:nvSpPr>
                <p:cNvPr id="120855" name="TextBox 2">
                  <a:extLst>
                    <a:ext uri="{FF2B5EF4-FFF2-40B4-BE49-F238E27FC236}">
                      <a16:creationId xmlns:a16="http://schemas.microsoft.com/office/drawing/2014/main" id="{7E61A669-11E1-E848-BBB0-A6CEB5477345}"/>
                    </a:ext>
                  </a:extLst>
                </p:cNvPr>
                <p:cNvSpPr txBox="1">
                  <a:spLocks noChangeArrowheads="1"/>
                </p:cNvSpPr>
                <p:nvPr/>
              </p:nvSpPr>
              <p:spPr bwMode="auto">
                <a:xfrm rot="654431">
                  <a:off x="1914883" y="2357780"/>
                  <a:ext cx="851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FFFFFF"/>
                      </a:solidFill>
                      <a:ea typeface="黑体" panose="02010609060101010101" pitchFamily="49" charset="-122"/>
                    </a:rPr>
                    <a:t>UNILAC</a:t>
                  </a:r>
                </a:p>
              </p:txBody>
            </p:sp>
            <p:sp>
              <p:nvSpPr>
                <p:cNvPr id="120856" name="TextBox 47">
                  <a:extLst>
                    <a:ext uri="{FF2B5EF4-FFF2-40B4-BE49-F238E27FC236}">
                      <a16:creationId xmlns:a16="http://schemas.microsoft.com/office/drawing/2014/main" id="{7FBAE548-7689-6247-BBE7-A87154E13756}"/>
                    </a:ext>
                  </a:extLst>
                </p:cNvPr>
                <p:cNvSpPr txBox="1">
                  <a:spLocks noChangeArrowheads="1"/>
                </p:cNvSpPr>
                <p:nvPr/>
              </p:nvSpPr>
              <p:spPr bwMode="auto">
                <a:xfrm>
                  <a:off x="4140840" y="1846856"/>
                  <a:ext cx="6335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595959"/>
                      </a:solidFill>
                      <a:ea typeface="黑体" panose="02010609060101010101" pitchFamily="49" charset="-122"/>
                    </a:rPr>
                    <a:t>SIS18</a:t>
                  </a:r>
                </a:p>
              </p:txBody>
            </p:sp>
            <p:sp>
              <p:nvSpPr>
                <p:cNvPr id="120857" name="TextBox 49">
                  <a:extLst>
                    <a:ext uri="{FF2B5EF4-FFF2-40B4-BE49-F238E27FC236}">
                      <a16:creationId xmlns:a16="http://schemas.microsoft.com/office/drawing/2014/main" id="{DD93CF09-D8CE-8A4E-A34E-B8631E3ED525}"/>
                    </a:ext>
                  </a:extLst>
                </p:cNvPr>
                <p:cNvSpPr txBox="1">
                  <a:spLocks noChangeArrowheads="1"/>
                </p:cNvSpPr>
                <p:nvPr/>
              </p:nvSpPr>
              <p:spPr bwMode="auto">
                <a:xfrm>
                  <a:off x="3310782" y="1846856"/>
                  <a:ext cx="817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p-Linac</a:t>
                  </a:r>
                </a:p>
              </p:txBody>
            </p:sp>
            <p:sp>
              <p:nvSpPr>
                <p:cNvPr id="120858" name="TextBox 50">
                  <a:extLst>
                    <a:ext uri="{FF2B5EF4-FFF2-40B4-BE49-F238E27FC236}">
                      <a16:creationId xmlns:a16="http://schemas.microsoft.com/office/drawing/2014/main" id="{60403182-767A-084D-8D63-A99E5711C049}"/>
                    </a:ext>
                  </a:extLst>
                </p:cNvPr>
                <p:cNvSpPr txBox="1">
                  <a:spLocks noChangeArrowheads="1"/>
                </p:cNvSpPr>
                <p:nvPr/>
              </p:nvSpPr>
              <p:spPr bwMode="auto">
                <a:xfrm>
                  <a:off x="4481990" y="3161719"/>
                  <a:ext cx="647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HESR</a:t>
                  </a:r>
                </a:p>
              </p:txBody>
            </p:sp>
            <p:sp>
              <p:nvSpPr>
                <p:cNvPr id="120859" name="TextBox 51">
                  <a:extLst>
                    <a:ext uri="{FF2B5EF4-FFF2-40B4-BE49-F238E27FC236}">
                      <a16:creationId xmlns:a16="http://schemas.microsoft.com/office/drawing/2014/main" id="{602AD3DC-C9E1-0D48-8C5B-3C35426F08A1}"/>
                    </a:ext>
                  </a:extLst>
                </p:cNvPr>
                <p:cNvSpPr txBox="1">
                  <a:spLocks noChangeArrowheads="1"/>
                </p:cNvSpPr>
                <p:nvPr/>
              </p:nvSpPr>
              <p:spPr bwMode="auto">
                <a:xfrm>
                  <a:off x="4534437" y="4947555"/>
                  <a:ext cx="622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b="1">
                      <a:solidFill>
                        <a:srgbClr val="333399"/>
                      </a:solidFill>
                      <a:ea typeface="黑体" panose="02010609060101010101" pitchFamily="49" charset="-122"/>
                    </a:rPr>
                    <a:t>CR</a:t>
                  </a:r>
                  <a:r>
                    <a:rPr kumimoji="0" lang="en-GB" altLang="zh-CN" sz="1200">
                      <a:solidFill>
                        <a:srgbClr val="333399"/>
                      </a:solidFill>
                      <a:ea typeface="黑体" panose="02010609060101010101" pitchFamily="49" charset="-122"/>
                    </a:rPr>
                    <a:t> &amp;</a:t>
                  </a:r>
                  <a:br>
                    <a:rPr kumimoji="0" lang="en-GB" altLang="zh-CN" sz="1200">
                      <a:solidFill>
                        <a:srgbClr val="333399"/>
                      </a:solidFill>
                      <a:ea typeface="黑体" panose="02010609060101010101" pitchFamily="49" charset="-122"/>
                    </a:rPr>
                  </a:br>
                  <a:r>
                    <a:rPr kumimoji="0" lang="en-GB" altLang="zh-CN" sz="1200" i="1">
                      <a:solidFill>
                        <a:srgbClr val="333399"/>
                      </a:solidFill>
                      <a:ea typeface="黑体" panose="02010609060101010101" pitchFamily="49" charset="-122"/>
                    </a:rPr>
                    <a:t>RESR</a:t>
                  </a:r>
                </a:p>
              </p:txBody>
            </p:sp>
            <p:sp>
              <p:nvSpPr>
                <p:cNvPr id="120860" name="TextBox 52">
                  <a:extLst>
                    <a:ext uri="{FF2B5EF4-FFF2-40B4-BE49-F238E27FC236}">
                      <a16:creationId xmlns:a16="http://schemas.microsoft.com/office/drawing/2014/main" id="{243B9C6C-393B-6D4F-8456-5206CC199329}"/>
                    </a:ext>
                  </a:extLst>
                </p:cNvPr>
                <p:cNvSpPr txBox="1">
                  <a:spLocks noChangeArrowheads="1"/>
                </p:cNvSpPr>
                <p:nvPr/>
              </p:nvSpPr>
              <p:spPr bwMode="auto">
                <a:xfrm>
                  <a:off x="5517105" y="5666910"/>
                  <a:ext cx="6226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i="1">
                      <a:solidFill>
                        <a:srgbClr val="333399"/>
                      </a:solidFill>
                      <a:ea typeface="黑体" panose="02010609060101010101" pitchFamily="49" charset="-122"/>
                    </a:rPr>
                    <a:t>NESR</a:t>
                  </a:r>
                </a:p>
              </p:txBody>
            </p:sp>
          </p:grpSp>
        </p:grpSp>
        <p:grpSp>
          <p:nvGrpSpPr>
            <p:cNvPr id="120850" name="Gruppieren 11">
              <a:extLst>
                <a:ext uri="{FF2B5EF4-FFF2-40B4-BE49-F238E27FC236}">
                  <a16:creationId xmlns:a16="http://schemas.microsoft.com/office/drawing/2014/main" id="{306D3AAC-7329-0B43-9EF3-C058D75B4F7F}"/>
                </a:ext>
              </a:extLst>
            </p:cNvPr>
            <p:cNvGrpSpPr>
              <a:grpSpLocks/>
            </p:cNvGrpSpPr>
            <p:nvPr/>
          </p:nvGrpSpPr>
          <p:grpSpPr bwMode="auto">
            <a:xfrm>
              <a:off x="4427984" y="5805264"/>
              <a:ext cx="792088" cy="324036"/>
              <a:chOff x="4427984" y="5805264"/>
              <a:chExt cx="792088" cy="324036"/>
            </a:xfrm>
          </p:grpSpPr>
          <p:cxnSp>
            <p:nvCxnSpPr>
              <p:cNvPr id="6" name="Gerade Verbindung mit Pfeil 8">
                <a:extLst>
                  <a:ext uri="{FF2B5EF4-FFF2-40B4-BE49-F238E27FC236}">
                    <a16:creationId xmlns:a16="http://schemas.microsoft.com/office/drawing/2014/main" id="{9B48D1B8-8457-134B-9614-5EC217E94FCF}"/>
                  </a:ext>
                </a:extLst>
              </p:cNvPr>
              <p:cNvCxnSpPr>
                <a:cxnSpLocks noChangeShapeType="1"/>
              </p:cNvCxnSpPr>
              <p:nvPr/>
            </p:nvCxnSpPr>
            <p:spPr bwMode="auto">
              <a:xfrm>
                <a:off x="4427376" y="5804973"/>
                <a:ext cx="728718" cy="0"/>
              </a:xfrm>
              <a:prstGeom prst="straightConnector1">
                <a:avLst/>
              </a:prstGeom>
              <a:noFill/>
              <a:ln w="25400">
                <a:solidFill>
                  <a:schemeClr val="tx1"/>
                </a:solidFill>
                <a:round/>
                <a:headEnd type="arrow" w="med" len="med"/>
                <a:tailEnd type="arrow" w="med" len="med"/>
              </a:ln>
              <a:effectLst>
                <a:outerShdw blurRad="63500" dist="20000" dir="5400000" rotWithShape="0">
                  <a:srgbClr val="000000">
                    <a:alpha val="37999"/>
                  </a:srgbClr>
                </a:outerShdw>
              </a:effectLst>
            </p:spPr>
          </p:cxnSp>
          <p:sp>
            <p:nvSpPr>
              <p:cNvPr id="120852" name="Textfeld 10">
                <a:extLst>
                  <a:ext uri="{FF2B5EF4-FFF2-40B4-BE49-F238E27FC236}">
                    <a16:creationId xmlns:a16="http://schemas.microsoft.com/office/drawing/2014/main" id="{DF27D3B6-9CD3-8347-8FD0-CC24B7C7AB2A}"/>
                  </a:ext>
                </a:extLst>
              </p:cNvPr>
              <p:cNvSpPr txBox="1">
                <a:spLocks noChangeArrowheads="1"/>
              </p:cNvSpPr>
              <p:nvPr/>
            </p:nvSpPr>
            <p:spPr bwMode="auto">
              <a:xfrm>
                <a:off x="4490991" y="5852301"/>
                <a:ext cx="729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en-GB" altLang="zh-CN" sz="1200">
                    <a:solidFill>
                      <a:srgbClr val="000000"/>
                    </a:solidFill>
                    <a:ea typeface="黑体" panose="02010609060101010101" pitchFamily="49" charset="-122"/>
                  </a:rPr>
                  <a:t>100 m</a:t>
                </a:r>
              </a:p>
            </p:txBody>
          </p:sp>
        </p:grpSp>
      </p:grpSp>
      <p:sp>
        <p:nvSpPr>
          <p:cNvPr id="120834" name="AutoShape 6">
            <a:extLst>
              <a:ext uri="{FF2B5EF4-FFF2-40B4-BE49-F238E27FC236}">
                <a16:creationId xmlns:a16="http://schemas.microsoft.com/office/drawing/2014/main" id="{F96E3EF5-BD2F-294C-8B44-B84CE79C8AB5}"/>
              </a:ext>
            </a:extLst>
          </p:cNvPr>
          <p:cNvSpPr>
            <a:spLocks noChangeArrowheads="1"/>
          </p:cNvSpPr>
          <p:nvPr/>
        </p:nvSpPr>
        <p:spPr bwMode="auto">
          <a:xfrm>
            <a:off x="417513" y="890588"/>
            <a:ext cx="1258887" cy="441325"/>
          </a:xfrm>
          <a:prstGeom prst="roundRect">
            <a:avLst>
              <a:gd name="adj" fmla="val 16667"/>
            </a:avLst>
          </a:prstGeom>
          <a:solidFill>
            <a:srgbClr val="FFFFFF">
              <a:alpha val="61960"/>
            </a:srgbClr>
          </a:solidFill>
          <a:ln w="9525">
            <a:solidFill>
              <a:schemeClr val="tx1"/>
            </a:solidFill>
            <a:round/>
            <a:headEnd/>
            <a:tailEnd/>
          </a:ln>
        </p:spPr>
        <p:txBody>
          <a:bodyPr wrap="none"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宋体" panose="02010600030101010101" pitchFamily="2" charset="-122"/>
              </a:rPr>
              <a:t>初级束流</a:t>
            </a:r>
            <a:endParaRPr kumimoji="0" lang="en-GB" altLang="zh-CN" sz="2000" b="1">
              <a:latin typeface="宋体" panose="02010600030101010101" pitchFamily="2" charset="-122"/>
            </a:endParaRPr>
          </a:p>
        </p:txBody>
      </p:sp>
      <p:sp>
        <p:nvSpPr>
          <p:cNvPr id="120835" name="Text Box 7">
            <a:extLst>
              <a:ext uri="{FF2B5EF4-FFF2-40B4-BE49-F238E27FC236}">
                <a16:creationId xmlns:a16="http://schemas.microsoft.com/office/drawing/2014/main" id="{0ACB5703-9DE1-154A-B91B-5A45EA436520}"/>
              </a:ext>
            </a:extLst>
          </p:cNvPr>
          <p:cNvSpPr txBox="1">
            <a:spLocks noChangeArrowheads="1"/>
          </p:cNvSpPr>
          <p:nvPr/>
        </p:nvSpPr>
        <p:spPr bwMode="auto">
          <a:xfrm>
            <a:off x="215900" y="1370013"/>
            <a:ext cx="3095625" cy="998537"/>
          </a:xfrm>
          <a:prstGeom prst="rect">
            <a:avLst/>
          </a:prstGeom>
          <a:solidFill>
            <a:srgbClr val="FFFFFF">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buFontTx/>
              <a:buNone/>
            </a:pPr>
            <a:r>
              <a:rPr kumimoji="0" lang="en-GB" altLang="zh-CN" sz="1600">
                <a:solidFill>
                  <a:srgbClr val="000000"/>
                </a:solidFill>
                <a:ea typeface="黑体" panose="02010609060101010101" pitchFamily="49" charset="-122"/>
              </a:rPr>
              <a:t>10</a:t>
            </a:r>
            <a:r>
              <a:rPr kumimoji="0" lang="en-GB" altLang="zh-CN" sz="1600" baseline="30000">
                <a:solidFill>
                  <a:srgbClr val="000000"/>
                </a:solidFill>
                <a:ea typeface="黑体" panose="02010609060101010101" pitchFamily="49" charset="-122"/>
              </a:rPr>
              <a:t>12</a:t>
            </a:r>
            <a:r>
              <a:rPr kumimoji="0" lang="en-GB" altLang="zh-CN" sz="1600">
                <a:solidFill>
                  <a:srgbClr val="000000"/>
                </a:solidFill>
                <a:ea typeface="黑体" panose="02010609060101010101" pitchFamily="49" charset="-122"/>
              </a:rPr>
              <a:t>/s; 1.5 GeV/u; </a:t>
            </a:r>
            <a:r>
              <a:rPr kumimoji="0" lang="en-GB" altLang="zh-CN" sz="1600" baseline="30000">
                <a:solidFill>
                  <a:srgbClr val="000000"/>
                </a:solidFill>
                <a:ea typeface="黑体" panose="02010609060101010101" pitchFamily="49" charset="-122"/>
              </a:rPr>
              <a:t>238</a:t>
            </a:r>
            <a:r>
              <a:rPr kumimoji="0" lang="en-GB" altLang="zh-CN" sz="1600">
                <a:solidFill>
                  <a:srgbClr val="000000"/>
                </a:solidFill>
                <a:ea typeface="黑体" panose="02010609060101010101" pitchFamily="49" charset="-122"/>
              </a:rPr>
              <a:t>U</a:t>
            </a:r>
            <a:r>
              <a:rPr kumimoji="0" lang="en-GB" altLang="zh-CN" sz="1600" baseline="30000">
                <a:solidFill>
                  <a:srgbClr val="000000"/>
                </a:solidFill>
                <a:ea typeface="黑体" panose="02010609060101010101" pitchFamily="49" charset="-122"/>
              </a:rPr>
              <a:t>28+</a:t>
            </a:r>
          </a:p>
          <a:p>
            <a:pPr eaLnBrk="1" hangingPunct="1">
              <a:lnSpc>
                <a:spcPct val="110000"/>
              </a:lnSpc>
              <a:buFontTx/>
              <a:buNone/>
            </a:pPr>
            <a:r>
              <a:rPr kumimoji="0" lang="en-GB" altLang="zh-CN" sz="1600">
                <a:solidFill>
                  <a:srgbClr val="000000"/>
                </a:solidFill>
                <a:ea typeface="黑体" panose="02010609060101010101" pitchFamily="49" charset="-122"/>
              </a:rPr>
              <a:t> </a:t>
            </a:r>
            <a:r>
              <a:rPr kumimoji="0" lang="en-GB" altLang="zh-CN" sz="1600" b="1">
                <a:solidFill>
                  <a:srgbClr val="800000"/>
                </a:solidFill>
                <a:ea typeface="黑体" panose="02010609060101010101" pitchFamily="49" charset="-122"/>
              </a:rPr>
              <a:t>10</a:t>
            </a:r>
            <a:r>
              <a:rPr kumimoji="0" lang="en-GB" altLang="zh-CN" sz="1600" b="1" baseline="30000">
                <a:solidFill>
                  <a:srgbClr val="800000"/>
                </a:solidFill>
                <a:ea typeface="黑体" panose="02010609060101010101" pitchFamily="49" charset="-122"/>
              </a:rPr>
              <a:t>10</a:t>
            </a:r>
            <a:r>
              <a:rPr kumimoji="0" lang="en-GB" altLang="zh-CN" sz="1600" b="1">
                <a:solidFill>
                  <a:srgbClr val="800000"/>
                </a:solidFill>
                <a:ea typeface="黑体" panose="02010609060101010101" pitchFamily="49" charset="-122"/>
              </a:rPr>
              <a:t>/s </a:t>
            </a:r>
            <a:r>
              <a:rPr kumimoji="0" lang="en-GB" altLang="zh-CN" sz="1600" b="1" baseline="30000">
                <a:solidFill>
                  <a:srgbClr val="800000"/>
                </a:solidFill>
                <a:ea typeface="黑体" panose="02010609060101010101" pitchFamily="49" charset="-122"/>
              </a:rPr>
              <a:t>238</a:t>
            </a:r>
            <a:r>
              <a:rPr kumimoji="0" lang="en-GB" altLang="zh-CN" sz="1600" b="1">
                <a:solidFill>
                  <a:srgbClr val="800000"/>
                </a:solidFill>
                <a:ea typeface="黑体" panose="02010609060101010101" pitchFamily="49" charset="-122"/>
              </a:rPr>
              <a:t>U</a:t>
            </a:r>
            <a:r>
              <a:rPr kumimoji="0" lang="en-GB" altLang="zh-CN" sz="1600" b="1" baseline="30000">
                <a:solidFill>
                  <a:srgbClr val="800000"/>
                </a:solidFill>
                <a:ea typeface="黑体" panose="02010609060101010101" pitchFamily="49" charset="-122"/>
              </a:rPr>
              <a:t>73+</a:t>
            </a:r>
            <a:r>
              <a:rPr kumimoji="0" lang="en-GB" altLang="zh-CN" sz="1600" b="1">
                <a:solidFill>
                  <a:srgbClr val="800000"/>
                </a:solidFill>
                <a:ea typeface="黑体" panose="02010609060101010101" pitchFamily="49" charset="-122"/>
              </a:rPr>
              <a:t> </a:t>
            </a:r>
            <a:r>
              <a:rPr kumimoji="0" lang="en-GB" altLang="zh-CN" sz="1600">
                <a:solidFill>
                  <a:srgbClr val="000000"/>
                </a:solidFill>
                <a:ea typeface="黑体" panose="02010609060101010101" pitchFamily="49" charset="-122"/>
              </a:rPr>
              <a:t>up to 35 GeV/u</a:t>
            </a:r>
          </a:p>
          <a:p>
            <a:pPr eaLnBrk="1" hangingPunct="1">
              <a:lnSpc>
                <a:spcPct val="110000"/>
              </a:lnSpc>
              <a:buFontTx/>
              <a:buNone/>
            </a:pPr>
            <a:r>
              <a:rPr kumimoji="0" lang="en-GB" altLang="zh-CN" sz="1600">
                <a:solidFill>
                  <a:srgbClr val="000000"/>
                </a:solidFill>
                <a:ea typeface="黑体" panose="02010609060101010101" pitchFamily="49" charset="-122"/>
              </a:rPr>
              <a:t> </a:t>
            </a:r>
            <a:r>
              <a:rPr kumimoji="0" lang="en-GB" altLang="zh-CN" sz="1600" b="1">
                <a:solidFill>
                  <a:srgbClr val="800000"/>
                </a:solidFill>
                <a:ea typeface="黑体" panose="02010609060101010101" pitchFamily="49" charset="-122"/>
              </a:rPr>
              <a:t>3x10</a:t>
            </a:r>
            <a:r>
              <a:rPr kumimoji="0" lang="en-GB" altLang="zh-CN" sz="1600" b="1" baseline="30000">
                <a:solidFill>
                  <a:srgbClr val="800000"/>
                </a:solidFill>
                <a:ea typeface="黑体" panose="02010609060101010101" pitchFamily="49" charset="-122"/>
              </a:rPr>
              <a:t>13</a:t>
            </a:r>
            <a:r>
              <a:rPr kumimoji="0" lang="en-GB" altLang="zh-CN" sz="1600" b="1">
                <a:solidFill>
                  <a:srgbClr val="800000"/>
                </a:solidFill>
                <a:ea typeface="黑体" panose="02010609060101010101" pitchFamily="49" charset="-122"/>
              </a:rPr>
              <a:t>/s 30 GeV protons</a:t>
            </a:r>
          </a:p>
        </p:txBody>
      </p:sp>
      <p:sp>
        <p:nvSpPr>
          <p:cNvPr id="120836" name="AutoShape 8">
            <a:extLst>
              <a:ext uri="{FF2B5EF4-FFF2-40B4-BE49-F238E27FC236}">
                <a16:creationId xmlns:a16="http://schemas.microsoft.com/office/drawing/2014/main" id="{86D90EC0-BE77-034A-A988-C57DBFBBD99B}"/>
              </a:ext>
            </a:extLst>
          </p:cNvPr>
          <p:cNvSpPr>
            <a:spLocks noChangeArrowheads="1"/>
          </p:cNvSpPr>
          <p:nvPr/>
        </p:nvSpPr>
        <p:spPr bwMode="auto">
          <a:xfrm>
            <a:off x="228600" y="2408238"/>
            <a:ext cx="1828800" cy="442912"/>
          </a:xfrm>
          <a:prstGeom prst="roundRect">
            <a:avLst>
              <a:gd name="adj" fmla="val 16667"/>
            </a:avLst>
          </a:prstGeom>
          <a:solidFill>
            <a:srgbClr val="FFFFFF"/>
          </a:solidFill>
          <a:ln w="9525">
            <a:solidFill>
              <a:schemeClr val="tx1"/>
            </a:solidFill>
            <a:round/>
            <a:headEnd/>
            <a:tailEnd/>
          </a:ln>
        </p:spPr>
        <p:txBody>
          <a:bodyPr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latin typeface="宋体" panose="02010600030101010101" pitchFamily="2" charset="-122"/>
              </a:rPr>
              <a:t>次级束流</a:t>
            </a:r>
            <a:endParaRPr kumimoji="0" lang="en-GB" altLang="zh-CN" sz="2000" b="1">
              <a:latin typeface="宋体" panose="02010600030101010101" pitchFamily="2" charset="-122"/>
            </a:endParaRPr>
          </a:p>
        </p:txBody>
      </p:sp>
      <p:sp>
        <p:nvSpPr>
          <p:cNvPr id="120837" name="AutoShape 10">
            <a:extLst>
              <a:ext uri="{FF2B5EF4-FFF2-40B4-BE49-F238E27FC236}">
                <a16:creationId xmlns:a16="http://schemas.microsoft.com/office/drawing/2014/main" id="{D729D3C4-371D-AA4E-9537-B80FBE862AA2}"/>
              </a:ext>
            </a:extLst>
          </p:cNvPr>
          <p:cNvSpPr>
            <a:spLocks noChangeArrowheads="1"/>
          </p:cNvSpPr>
          <p:nvPr/>
        </p:nvSpPr>
        <p:spPr bwMode="auto">
          <a:xfrm>
            <a:off x="392113" y="3962400"/>
            <a:ext cx="1508125" cy="442913"/>
          </a:xfrm>
          <a:prstGeom prst="roundRect">
            <a:avLst>
              <a:gd name="adj" fmla="val 16667"/>
            </a:avLst>
          </a:prstGeom>
          <a:solidFill>
            <a:srgbClr val="FFFFFF">
              <a:alpha val="61960"/>
            </a:srgbClr>
          </a:solidFill>
          <a:ln w="9525">
            <a:solidFill>
              <a:schemeClr val="tx1"/>
            </a:solidFill>
            <a:round/>
            <a:headEnd/>
            <a:tailEnd/>
          </a:ln>
        </p:spPr>
        <p:txBody>
          <a:bodyPr wrap="none" anchor="ct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zh-CN" altLang="en-US" sz="2000" b="1">
                <a:solidFill>
                  <a:srgbClr val="000000"/>
                </a:solidFill>
                <a:latin typeface="宋体" panose="02010600030101010101" pitchFamily="2" charset="-122"/>
              </a:rPr>
              <a:t>冷却储存环</a:t>
            </a:r>
            <a:endParaRPr kumimoji="0" lang="en-GB" altLang="zh-CN" sz="2000" b="1">
              <a:solidFill>
                <a:srgbClr val="000000"/>
              </a:solidFill>
              <a:latin typeface="宋体" panose="02010600030101010101" pitchFamily="2" charset="-122"/>
            </a:endParaRPr>
          </a:p>
        </p:txBody>
      </p:sp>
      <p:sp>
        <p:nvSpPr>
          <p:cNvPr id="120838" name="Rectangle 11">
            <a:extLst>
              <a:ext uri="{FF2B5EF4-FFF2-40B4-BE49-F238E27FC236}">
                <a16:creationId xmlns:a16="http://schemas.microsoft.com/office/drawing/2014/main" id="{FAEDF298-B592-BD42-9016-ED5B1D7F4D73}"/>
              </a:ext>
            </a:extLst>
          </p:cNvPr>
          <p:cNvSpPr>
            <a:spLocks noChangeArrowheads="1"/>
          </p:cNvSpPr>
          <p:nvPr/>
        </p:nvSpPr>
        <p:spPr bwMode="auto">
          <a:xfrm>
            <a:off x="214313" y="4418013"/>
            <a:ext cx="3505200" cy="912812"/>
          </a:xfrm>
          <a:prstGeom prst="rect">
            <a:avLst/>
          </a:prstGeom>
          <a:solidFill>
            <a:srgbClr val="FFFFFF">
              <a:alpha val="5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70000"/>
              </a:lnSpc>
              <a:spcBef>
                <a:spcPct val="50000"/>
              </a:spcBef>
              <a:buFontTx/>
              <a:buNone/>
            </a:pPr>
            <a:r>
              <a:rPr kumimoji="0" lang="en-GB" altLang="zh-CN" sz="1600">
                <a:solidFill>
                  <a:srgbClr val="000000"/>
                </a:solidFill>
                <a:ea typeface="黑体" panose="02010609060101010101" pitchFamily="49" charset="-122"/>
              </a:rPr>
              <a:t>radioactive beams</a:t>
            </a:r>
          </a:p>
          <a:p>
            <a:pPr eaLnBrk="1" hangingPunct="1">
              <a:lnSpc>
                <a:spcPct val="80000"/>
              </a:lnSpc>
              <a:spcBef>
                <a:spcPct val="50000"/>
              </a:spcBef>
              <a:buFontTx/>
              <a:buNone/>
            </a:pPr>
            <a:r>
              <a:rPr kumimoji="0" lang="en-GB" altLang="zh-CN" sz="1600">
                <a:solidFill>
                  <a:srgbClr val="000000"/>
                </a:solidFill>
                <a:ea typeface="黑体" panose="02010609060101010101" pitchFamily="49" charset="-122"/>
              </a:rPr>
              <a:t>10</a:t>
            </a:r>
            <a:r>
              <a:rPr kumimoji="0" lang="en-GB" altLang="zh-CN" sz="1600" baseline="30000">
                <a:solidFill>
                  <a:srgbClr val="000000"/>
                </a:solidFill>
                <a:ea typeface="黑体" panose="02010609060101010101" pitchFamily="49" charset="-122"/>
              </a:rPr>
              <a:t>11</a:t>
            </a:r>
            <a:r>
              <a:rPr kumimoji="0" lang="en-GB" altLang="zh-CN" sz="1600">
                <a:solidFill>
                  <a:srgbClr val="000000"/>
                </a:solidFill>
                <a:ea typeface="黑体" panose="02010609060101010101" pitchFamily="49" charset="-122"/>
              </a:rPr>
              <a:t> antiprotons 1.5  - 15 GeV/c,       </a:t>
            </a:r>
          </a:p>
          <a:p>
            <a:pPr eaLnBrk="1" hangingPunct="1">
              <a:lnSpc>
                <a:spcPct val="80000"/>
              </a:lnSpc>
              <a:spcBef>
                <a:spcPct val="50000"/>
              </a:spcBef>
              <a:buFontTx/>
              <a:buNone/>
            </a:pPr>
            <a:r>
              <a:rPr kumimoji="0" lang="en-GB" altLang="zh-CN" sz="1600">
                <a:solidFill>
                  <a:srgbClr val="000000"/>
                </a:solidFill>
                <a:ea typeface="黑体" panose="02010609060101010101" pitchFamily="49" charset="-122"/>
              </a:rPr>
              <a:t>  stored and cooled</a:t>
            </a:r>
            <a:endParaRPr kumimoji="0" lang="en-GB" altLang="zh-CN" sz="1600" baseline="30000">
              <a:solidFill>
                <a:srgbClr val="000000"/>
              </a:solidFill>
              <a:ea typeface="黑体" panose="02010609060101010101" pitchFamily="49" charset="-122"/>
            </a:endParaRPr>
          </a:p>
        </p:txBody>
      </p:sp>
      <p:sp>
        <p:nvSpPr>
          <p:cNvPr id="120839" name="Text Box 9">
            <a:extLst>
              <a:ext uri="{FF2B5EF4-FFF2-40B4-BE49-F238E27FC236}">
                <a16:creationId xmlns:a16="http://schemas.microsoft.com/office/drawing/2014/main" id="{83526882-4D3B-EC48-A130-86615A3C02FD}"/>
              </a:ext>
            </a:extLst>
          </p:cNvPr>
          <p:cNvSpPr txBox="1">
            <a:spLocks noChangeArrowheads="1"/>
          </p:cNvSpPr>
          <p:nvPr/>
        </p:nvSpPr>
        <p:spPr bwMode="auto">
          <a:xfrm>
            <a:off x="214313" y="2738438"/>
            <a:ext cx="3660775" cy="1171575"/>
          </a:xfrm>
          <a:prstGeom prst="rect">
            <a:avLst/>
          </a:prstGeom>
          <a:solidFill>
            <a:srgbClr val="FFFFFF">
              <a:alpha val="6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buFontTx/>
              <a:buNone/>
            </a:pPr>
            <a:r>
              <a:rPr kumimoji="0" lang="en-GB" altLang="zh-CN" sz="1600">
                <a:solidFill>
                  <a:srgbClr val="000000"/>
                </a:solidFill>
                <a:ea typeface="黑体" panose="02010609060101010101" pitchFamily="49" charset="-122"/>
              </a:rPr>
              <a:t>range of radioactive beams up to</a:t>
            </a:r>
            <a:br>
              <a:rPr kumimoji="0" lang="en-GB" altLang="zh-CN" sz="1600">
                <a:solidFill>
                  <a:srgbClr val="000000"/>
                </a:solidFill>
                <a:ea typeface="黑体" panose="02010609060101010101" pitchFamily="49" charset="-122"/>
              </a:rPr>
            </a:br>
            <a:r>
              <a:rPr kumimoji="0" lang="en-GB" altLang="zh-CN" sz="1600">
                <a:solidFill>
                  <a:srgbClr val="000000"/>
                </a:solidFill>
                <a:ea typeface="黑体" panose="02010609060101010101" pitchFamily="49" charset="-122"/>
              </a:rPr>
              <a:t>  1.5 - 2 GeV/u; up to factor 10 000          higher in intensity than presently  antiprotons 3 - 30 GeV</a:t>
            </a:r>
          </a:p>
        </p:txBody>
      </p:sp>
      <p:pic>
        <p:nvPicPr>
          <p:cNvPr id="120840" name="Picture 16" descr="GSI_Logo_rgb.png">
            <a:extLst>
              <a:ext uri="{FF2B5EF4-FFF2-40B4-BE49-F238E27FC236}">
                <a16:creationId xmlns:a16="http://schemas.microsoft.com/office/drawing/2014/main" id="{E77C5D04-7859-7645-811F-B133BC401E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52550"/>
            <a:ext cx="1190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5">
            <a:extLst>
              <a:ext uri="{FF2B5EF4-FFF2-40B4-BE49-F238E27FC236}">
                <a16:creationId xmlns:a16="http://schemas.microsoft.com/office/drawing/2014/main" id="{4500AC4E-2A1D-AB40-88DD-EABD6FCF8183}"/>
              </a:ext>
            </a:extLst>
          </p:cNvPr>
          <p:cNvPicPr>
            <a:picLocks noChangeAspect="1" noChangeArrowheads="1"/>
          </p:cNvPicPr>
          <p:nvPr/>
        </p:nvPicPr>
        <p:blipFill>
          <a:blip r:embed="rId4">
            <a:lum bright="-14000" contrast="60000"/>
            <a:extLst>
              <a:ext uri="{28A0092B-C50C-407E-A947-70E740481C1C}">
                <a14:useLocalDpi xmlns:a14="http://schemas.microsoft.com/office/drawing/2010/main" val="0"/>
              </a:ext>
            </a:extLst>
          </a:blip>
          <a:srcRect l="5559" t="5550" r="16681"/>
          <a:stretch>
            <a:fillRect/>
          </a:stretch>
        </p:blipFill>
        <p:spPr bwMode="auto">
          <a:xfrm>
            <a:off x="6673850" y="1500188"/>
            <a:ext cx="1249363" cy="10683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pic>
      <p:sp>
        <p:nvSpPr>
          <p:cNvPr id="120842" name="Title 1">
            <a:extLst>
              <a:ext uri="{FF2B5EF4-FFF2-40B4-BE49-F238E27FC236}">
                <a16:creationId xmlns:a16="http://schemas.microsoft.com/office/drawing/2014/main" id="{3444F7D6-44B2-3941-B70D-AA6160D42638}"/>
              </a:ext>
            </a:extLst>
          </p:cNvPr>
          <p:cNvSpPr txBox="1">
            <a:spLocks/>
          </p:cNvSpPr>
          <p:nvPr/>
        </p:nvSpPr>
        <p:spPr bwMode="auto">
          <a:xfrm>
            <a:off x="0" y="41275"/>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en-US" altLang="zh-CN" sz="2800">
                <a:cs typeface="Arial" panose="020B0604020202020204" pitchFamily="34" charset="0"/>
              </a:rPr>
              <a:t>Facility for Antiproton and Ion Research: </a:t>
            </a:r>
            <a:r>
              <a:rPr kumimoji="0" lang="en-US" altLang="zh-CN" sz="2800" b="1">
                <a:solidFill>
                  <a:srgbClr val="800000"/>
                </a:solidFill>
                <a:cs typeface="Arial" panose="020B0604020202020204" pitchFamily="34" charset="0"/>
              </a:rPr>
              <a:t>FAIR</a:t>
            </a:r>
            <a:endParaRPr kumimoji="0" lang="en-GB" altLang="zh-CN" sz="2800" b="1">
              <a:solidFill>
                <a:srgbClr val="800000"/>
              </a:solidFill>
              <a:cs typeface="Arial" panose="020B0604020202020204" pitchFamily="34" charset="0"/>
            </a:endParaRPr>
          </a:p>
        </p:txBody>
      </p:sp>
      <p:pic>
        <p:nvPicPr>
          <p:cNvPr id="120843" name="Picture 11" descr="CBM-logo.png">
            <a:extLst>
              <a:ext uri="{FF2B5EF4-FFF2-40B4-BE49-F238E27FC236}">
                <a16:creationId xmlns:a16="http://schemas.microsoft.com/office/drawing/2014/main" id="{C863EA95-3187-9942-9981-C7C5D9D832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9463" y="3055938"/>
            <a:ext cx="82708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Panda_Logo">
            <a:extLst>
              <a:ext uri="{FF2B5EF4-FFF2-40B4-BE49-F238E27FC236}">
                <a16:creationId xmlns:a16="http://schemas.microsoft.com/office/drawing/2014/main" id="{B7AF2330-83F7-1545-8C7A-832066905BE9}"/>
              </a:ext>
            </a:extLst>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886200" y="4065588"/>
            <a:ext cx="844550" cy="227012"/>
          </a:xfrm>
          <a:prstGeom prst="rect">
            <a:avLst/>
          </a:prstGeom>
          <a:solidFill>
            <a:schemeClr val="bg1"/>
          </a:solidFill>
          <a:ln w="9525">
            <a:solidFill>
              <a:schemeClr val="bg1">
                <a:alpha val="83920"/>
              </a:schemeClr>
            </a:solidFill>
            <a:miter lim="800000"/>
            <a:headEnd/>
            <a:tailEnd/>
          </a:ln>
          <a:effectLst>
            <a:outerShdw blurRad="182880" dist="25399" dir="2700000" algn="ctr" rotWithShape="0">
              <a:schemeClr val="bg1">
                <a:alpha val="68999"/>
              </a:schemeClr>
            </a:outerShdw>
          </a:effectLst>
        </p:spPr>
      </p:pic>
      <p:sp>
        <p:nvSpPr>
          <p:cNvPr id="120845" name="Textfeld 7">
            <a:extLst>
              <a:ext uri="{FF2B5EF4-FFF2-40B4-BE49-F238E27FC236}">
                <a16:creationId xmlns:a16="http://schemas.microsoft.com/office/drawing/2014/main" id="{D782F23E-E34B-164F-9056-3DB362C307E6}"/>
              </a:ext>
            </a:extLst>
          </p:cNvPr>
          <p:cNvSpPr txBox="1">
            <a:spLocks noChangeArrowheads="1"/>
          </p:cNvSpPr>
          <p:nvPr/>
        </p:nvSpPr>
        <p:spPr bwMode="auto">
          <a:xfrm>
            <a:off x="5486400" y="5707063"/>
            <a:ext cx="7508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r>
              <a:rPr kumimoji="0" lang="de-DE" altLang="zh-CN" sz="1600">
                <a:latin typeface="Tahoma" panose="020B0604030504040204" pitchFamily="34" charset="0"/>
              </a:rPr>
              <a:t>APPA</a:t>
            </a:r>
          </a:p>
        </p:txBody>
      </p:sp>
      <p:sp>
        <p:nvSpPr>
          <p:cNvPr id="120846" name="TextBox 45">
            <a:extLst>
              <a:ext uri="{FF2B5EF4-FFF2-40B4-BE49-F238E27FC236}">
                <a16:creationId xmlns:a16="http://schemas.microsoft.com/office/drawing/2014/main" id="{EF7A1632-4062-0F42-8732-8956CF641B8A}"/>
              </a:ext>
            </a:extLst>
          </p:cNvPr>
          <p:cNvSpPr txBox="1">
            <a:spLocks noChangeArrowheads="1"/>
          </p:cNvSpPr>
          <p:nvPr/>
        </p:nvSpPr>
        <p:spPr bwMode="auto">
          <a:xfrm>
            <a:off x="279400" y="5245100"/>
            <a:ext cx="33909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000">
                <a:solidFill>
                  <a:srgbClr val="000000"/>
                </a:solidFill>
                <a:latin typeface="宋体" panose="02010600030101010101" pitchFamily="2" charset="-122"/>
              </a:rPr>
              <a:t>(1)</a:t>
            </a:r>
            <a:r>
              <a:rPr kumimoji="0" lang="zh-CN" altLang="en-US" sz="2000">
                <a:solidFill>
                  <a:srgbClr val="000000"/>
                </a:solidFill>
                <a:latin typeface="宋体" panose="02010600030101010101" pitchFamily="2" charset="-122"/>
              </a:rPr>
              <a:t>最新高科技加速器群</a:t>
            </a:r>
            <a:endParaRPr kumimoji="0" lang="en-US" altLang="zh-CN" sz="2000">
              <a:solidFill>
                <a:srgbClr val="000000"/>
              </a:solidFill>
              <a:latin typeface="宋体" panose="02010600030101010101" pitchFamily="2" charset="-122"/>
            </a:endParaRPr>
          </a:p>
          <a:p>
            <a:pPr eaLnBrk="1" hangingPunct="1">
              <a:buFontTx/>
              <a:buNone/>
            </a:pPr>
            <a:r>
              <a:rPr kumimoji="0" lang="en-US" altLang="zh-CN" sz="2000">
                <a:solidFill>
                  <a:srgbClr val="000000"/>
                </a:solidFill>
                <a:latin typeface="宋体" panose="02010600030101010101" pitchFamily="2" charset="-122"/>
              </a:rPr>
              <a:t>(2)</a:t>
            </a:r>
            <a:r>
              <a:rPr kumimoji="0" lang="zh-CN" altLang="en-US" sz="2000">
                <a:solidFill>
                  <a:srgbClr val="000000"/>
                </a:solidFill>
                <a:latin typeface="宋体" panose="02010600030101010101" pitchFamily="2" charset="-122"/>
              </a:rPr>
              <a:t>强子物理；天体物理；</a:t>
            </a:r>
            <a:endParaRPr kumimoji="0" lang="en-US" altLang="zh-CN" sz="2000">
              <a:solidFill>
                <a:srgbClr val="000000"/>
              </a:solidFill>
              <a:latin typeface="宋体" panose="02010600030101010101" pitchFamily="2" charset="-122"/>
            </a:endParaRPr>
          </a:p>
          <a:p>
            <a:pPr eaLnBrk="1" hangingPunct="1">
              <a:buFontTx/>
              <a:buNone/>
            </a:pPr>
            <a:r>
              <a:rPr kumimoji="0" lang="en-US" altLang="zh-CN" sz="2000">
                <a:solidFill>
                  <a:srgbClr val="000000"/>
                </a:solidFill>
                <a:latin typeface="宋体" panose="02010600030101010101" pitchFamily="2" charset="-122"/>
              </a:rPr>
              <a:t> </a:t>
            </a:r>
            <a:r>
              <a:rPr kumimoji="0" lang="zh-CN" altLang="en-US" sz="2000">
                <a:solidFill>
                  <a:srgbClr val="000000"/>
                </a:solidFill>
                <a:latin typeface="宋体" panose="02010600030101010101" pitchFamily="2" charset="-122"/>
              </a:rPr>
              <a:t>   放射性束流物理；</a:t>
            </a:r>
            <a:endParaRPr kumimoji="0" lang="en-US" altLang="zh-CN" sz="2000">
              <a:solidFill>
                <a:srgbClr val="000000"/>
              </a:solidFill>
              <a:latin typeface="宋体" panose="02010600030101010101" pitchFamily="2" charset="-122"/>
            </a:endParaRPr>
          </a:p>
          <a:p>
            <a:pPr eaLnBrk="1" hangingPunct="1">
              <a:buFontTx/>
              <a:buNone/>
            </a:pPr>
            <a:r>
              <a:rPr kumimoji="0" lang="zh-CN" altLang="en-US" sz="2000">
                <a:solidFill>
                  <a:srgbClr val="000000"/>
                </a:solidFill>
                <a:latin typeface="宋体" panose="02010600030101010101" pitchFamily="2" charset="-122"/>
              </a:rPr>
              <a:t>   </a:t>
            </a:r>
            <a:r>
              <a:rPr kumimoji="0" lang="zh-CN" altLang="en-US" sz="2000" b="1">
                <a:solidFill>
                  <a:srgbClr val="800000"/>
                </a:solidFill>
                <a:latin typeface="宋体" panose="02010600030101010101" pitchFamily="2" charset="-122"/>
              </a:rPr>
              <a:t>高重子密度物理</a:t>
            </a:r>
            <a:r>
              <a:rPr kumimoji="0" lang="en-US" altLang="zh-CN" sz="2000" b="1">
                <a:solidFill>
                  <a:srgbClr val="800000"/>
                </a:solidFill>
                <a:latin typeface="宋体" panose="02010600030101010101" pitchFamily="2" charset="-122"/>
              </a:rPr>
              <a:t>(CBM)</a:t>
            </a:r>
            <a:endParaRPr kumimoji="0" lang="en-US" altLang="zh-CN" sz="2000" b="1">
              <a:solidFill>
                <a:srgbClr val="800000"/>
              </a:solidFill>
            </a:endParaRPr>
          </a:p>
        </p:txBody>
      </p:sp>
      <p:sp>
        <p:nvSpPr>
          <p:cNvPr id="120847" name="TextBox 46">
            <a:extLst>
              <a:ext uri="{FF2B5EF4-FFF2-40B4-BE49-F238E27FC236}">
                <a16:creationId xmlns:a16="http://schemas.microsoft.com/office/drawing/2014/main" id="{566C7D67-5E9E-F641-930D-133A00EDD339}"/>
              </a:ext>
            </a:extLst>
          </p:cNvPr>
          <p:cNvSpPr txBox="1">
            <a:spLocks noChangeArrowheads="1"/>
          </p:cNvSpPr>
          <p:nvPr/>
        </p:nvSpPr>
        <p:spPr bwMode="auto">
          <a:xfrm>
            <a:off x="3311525" y="650875"/>
            <a:ext cx="5452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buFontTx/>
              <a:buNone/>
            </a:pPr>
            <a:r>
              <a:rPr kumimoji="0" lang="en-US" altLang="zh-CN" sz="2400" b="1" dirty="0">
                <a:solidFill>
                  <a:srgbClr val="800000"/>
                </a:solidFill>
                <a:latin typeface="宋体" panose="02010600030101010101" pitchFamily="2" charset="-122"/>
              </a:rPr>
              <a:t>FAIR</a:t>
            </a:r>
            <a:r>
              <a:rPr kumimoji="0" lang="zh-CN" altLang="en-US" sz="2400" b="1" dirty="0">
                <a:solidFill>
                  <a:srgbClr val="800000"/>
                </a:solidFill>
                <a:latin typeface="宋体" panose="02010600030101010101" pitchFamily="2" charset="-122"/>
              </a:rPr>
              <a:t>计划</a:t>
            </a:r>
            <a:r>
              <a:rPr kumimoji="0" lang="en-US" altLang="zh-CN" sz="2400" b="1" dirty="0">
                <a:solidFill>
                  <a:srgbClr val="800000"/>
                </a:solidFill>
                <a:latin typeface="宋体" panose="02010600030101010101" pitchFamily="2" charset="-122"/>
              </a:rPr>
              <a:t>2024</a:t>
            </a:r>
            <a:r>
              <a:rPr kumimoji="0" lang="zh-CN" altLang="en-US" sz="2400" b="1" dirty="0">
                <a:solidFill>
                  <a:srgbClr val="800000"/>
                </a:solidFill>
                <a:latin typeface="宋体" panose="02010600030101010101" pitchFamily="2" charset="-122"/>
              </a:rPr>
              <a:t>年出束流，耗资～€</a:t>
            </a:r>
            <a:r>
              <a:rPr kumimoji="0" lang="en-US" altLang="zh-CN" sz="2400" b="1" dirty="0">
                <a:solidFill>
                  <a:srgbClr val="800000"/>
                </a:solidFill>
                <a:latin typeface="宋体" panose="02010600030101010101" pitchFamily="2" charset="-122"/>
              </a:rPr>
              <a:t>15</a:t>
            </a:r>
            <a:r>
              <a:rPr kumimoji="0" lang="zh-CN" altLang="en-US" sz="2400" b="1" dirty="0">
                <a:solidFill>
                  <a:srgbClr val="800000"/>
                </a:solidFill>
                <a:latin typeface="宋体" panose="02010600030101010101" pitchFamily="2" charset="-122"/>
              </a:rPr>
              <a:t>亿</a:t>
            </a:r>
            <a:endParaRPr kumimoji="0" lang="en-US" altLang="zh-CN" sz="2400" b="1" dirty="0">
              <a:solidFill>
                <a:srgbClr val="800000"/>
              </a:solidFill>
              <a:latin typeface="宋体" panose="02010600030101010101" pitchFamily="2" charset="-122"/>
            </a:endParaRPr>
          </a:p>
        </p:txBody>
      </p:sp>
      <p:sp>
        <p:nvSpPr>
          <p:cNvPr id="120848" name="Line 26">
            <a:extLst>
              <a:ext uri="{FF2B5EF4-FFF2-40B4-BE49-F238E27FC236}">
                <a16:creationId xmlns:a16="http://schemas.microsoft.com/office/drawing/2014/main" id="{D216FC95-7BC3-D742-819E-5C5652D38EDE}"/>
              </a:ext>
            </a:extLst>
          </p:cNvPr>
          <p:cNvSpPr>
            <a:spLocks noChangeShapeType="1"/>
          </p:cNvSpPr>
          <p:nvPr/>
        </p:nvSpPr>
        <p:spPr bwMode="auto">
          <a:xfrm flipV="1">
            <a:off x="914400" y="685800"/>
            <a:ext cx="7315200"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1857" name="Object 2">
            <a:extLst>
              <a:ext uri="{FF2B5EF4-FFF2-40B4-BE49-F238E27FC236}">
                <a16:creationId xmlns:a16="http://schemas.microsoft.com/office/drawing/2014/main" id="{93DE2525-25F2-0E4D-B3D2-404FDB3EEDC4}"/>
              </a:ext>
            </a:extLst>
          </p:cNvPr>
          <p:cNvGraphicFramePr>
            <a:graphicFrameLocks noChangeAspect="1"/>
          </p:cNvGraphicFramePr>
          <p:nvPr/>
        </p:nvGraphicFramePr>
        <p:xfrm>
          <a:off x="1447800" y="1404938"/>
          <a:ext cx="6292850" cy="4233862"/>
        </p:xfrm>
        <a:graphic>
          <a:graphicData uri="http://schemas.openxmlformats.org/presentationml/2006/ole">
            <mc:AlternateContent xmlns:mc="http://schemas.openxmlformats.org/markup-compatibility/2006">
              <mc:Choice xmlns:v="urn:schemas-microsoft-com:vml" Requires="v">
                <p:oleObj spid="_x0000_s121962" name="位图图像" r:id="rId3" imgW="4559300" imgH="3067050" progId="PBrush">
                  <p:embed/>
                </p:oleObj>
              </mc:Choice>
              <mc:Fallback>
                <p:oleObj name="位图图像" r:id="rId3" imgW="4559300" imgH="3067050"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04938"/>
                        <a:ext cx="629285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1858" name="Text Box 6">
            <a:extLst>
              <a:ext uri="{FF2B5EF4-FFF2-40B4-BE49-F238E27FC236}">
                <a16:creationId xmlns:a16="http://schemas.microsoft.com/office/drawing/2014/main" id="{948ABEFF-D679-4C4D-80AD-DA64072CC769}"/>
              </a:ext>
            </a:extLst>
          </p:cNvPr>
          <p:cNvSpPr txBox="1">
            <a:spLocks noChangeArrowheads="1"/>
          </p:cNvSpPr>
          <p:nvPr/>
        </p:nvSpPr>
        <p:spPr bwMode="auto">
          <a:xfrm>
            <a:off x="0" y="31750"/>
            <a:ext cx="909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ctr" eaLnBrk="1" hangingPunct="1">
              <a:buFontTx/>
              <a:buNone/>
            </a:pPr>
            <a:r>
              <a:rPr kumimoji="0" lang="de-DE" altLang="zh-CN" sz="2800">
                <a:cs typeface="Arial" panose="020B0604020202020204" pitchFamily="34" charset="0"/>
              </a:rPr>
              <a:t>The Compressed Baryonic Matter Experiment: </a:t>
            </a:r>
            <a:r>
              <a:rPr kumimoji="0" lang="de-DE" altLang="zh-CN" sz="2800" b="1">
                <a:solidFill>
                  <a:srgbClr val="800000"/>
                </a:solidFill>
                <a:cs typeface="Arial" panose="020B0604020202020204" pitchFamily="34" charset="0"/>
              </a:rPr>
              <a:t>CBM</a:t>
            </a:r>
          </a:p>
        </p:txBody>
      </p:sp>
      <p:sp>
        <p:nvSpPr>
          <p:cNvPr id="121859" name="TextBox 18">
            <a:extLst>
              <a:ext uri="{FF2B5EF4-FFF2-40B4-BE49-F238E27FC236}">
                <a16:creationId xmlns:a16="http://schemas.microsoft.com/office/drawing/2014/main" id="{908F5FDF-6185-7D44-8D10-A7DA4EFB69E0}"/>
              </a:ext>
            </a:extLst>
          </p:cNvPr>
          <p:cNvSpPr txBox="1">
            <a:spLocks noChangeArrowheads="1"/>
          </p:cNvSpPr>
          <p:nvPr/>
        </p:nvSpPr>
        <p:spPr bwMode="auto">
          <a:xfrm>
            <a:off x="228600" y="5791200"/>
            <a:ext cx="88011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AutoNum type="arabicParenR"/>
            </a:pPr>
            <a:r>
              <a:rPr kumimoji="0" lang="en-US" altLang="zh-CN" sz="2000">
                <a:latin typeface="宋体" panose="02010600030101010101" pitchFamily="2" charset="-122"/>
              </a:rPr>
              <a:t>FAIR</a:t>
            </a:r>
            <a:r>
              <a:rPr kumimoji="0" lang="zh-CN" altLang="en-US" sz="2000">
                <a:latin typeface="宋体" panose="02010600030101010101" pitchFamily="2" charset="-122"/>
              </a:rPr>
              <a:t>将是未来</a:t>
            </a:r>
            <a:r>
              <a:rPr kumimoji="0" lang="en-US" altLang="zh-CN" sz="2000">
                <a:latin typeface="宋体" panose="02010600030101010101" pitchFamily="2" charset="-122"/>
              </a:rPr>
              <a:t>20</a:t>
            </a:r>
            <a:r>
              <a:rPr kumimoji="0" lang="zh-CN" altLang="en-US" sz="2000">
                <a:latin typeface="宋体" panose="02010600030101010101" pitchFamily="2" charset="-122"/>
              </a:rPr>
              <a:t>年亮度最高的加速器群，</a:t>
            </a:r>
            <a:r>
              <a:rPr kumimoji="0" lang="en-US" altLang="ja-JP" sz="2000" b="1">
                <a:solidFill>
                  <a:srgbClr val="000000"/>
                </a:solidFill>
                <a:latin typeface="宋体" panose="02010600030101010101" pitchFamily="2" charset="-122"/>
              </a:rPr>
              <a:t>√</a:t>
            </a:r>
            <a:r>
              <a:rPr kumimoji="0" lang="en-US" altLang="zh-CN" sz="2000" b="1">
                <a:solidFill>
                  <a:srgbClr val="000000"/>
                </a:solidFill>
                <a:latin typeface="宋体" panose="02010600030101010101" pitchFamily="2" charset="-122"/>
              </a:rPr>
              <a:t>s</a:t>
            </a:r>
            <a:r>
              <a:rPr kumimoji="0" lang="en-US" altLang="zh-CN" sz="2000" b="1" baseline="-25000">
                <a:solidFill>
                  <a:srgbClr val="000000"/>
                </a:solidFill>
                <a:latin typeface="宋体" panose="02010600030101010101" pitchFamily="2" charset="-122"/>
              </a:rPr>
              <a:t>NN </a:t>
            </a:r>
            <a:r>
              <a:rPr kumimoji="0" lang="zh-CN" altLang="en-US" sz="2000">
                <a:solidFill>
                  <a:srgbClr val="000000"/>
                </a:solidFill>
                <a:latin typeface="宋体" panose="02010600030101010101" pitchFamily="2" charset="-122"/>
              </a:rPr>
              <a:t>≤</a:t>
            </a:r>
            <a:r>
              <a:rPr kumimoji="0" lang="zh-CN" altLang="ja-JP" sz="2000">
                <a:solidFill>
                  <a:srgbClr val="000000"/>
                </a:solidFill>
                <a:latin typeface="宋体" panose="02010600030101010101" pitchFamily="2" charset="-122"/>
              </a:rPr>
              <a:t>1</a:t>
            </a:r>
            <a:r>
              <a:rPr kumimoji="0" lang="en-US" altLang="zh-CN" sz="2000">
                <a:solidFill>
                  <a:srgbClr val="000000"/>
                </a:solidFill>
                <a:latin typeface="宋体" panose="02010600030101010101" pitchFamily="2" charset="-122"/>
              </a:rPr>
              <a:t>2 GeV, 2018</a:t>
            </a:r>
            <a:r>
              <a:rPr kumimoji="0" lang="zh-CN" altLang="en-US" sz="2000">
                <a:solidFill>
                  <a:srgbClr val="000000"/>
                </a:solidFill>
                <a:latin typeface="宋体" panose="02010600030101010101" pitchFamily="2" charset="-122"/>
              </a:rPr>
              <a:t>出束</a:t>
            </a:r>
            <a:r>
              <a:rPr kumimoji="0" lang="en-US" altLang="zh-CN" sz="2000">
                <a:latin typeface="宋体" panose="02010600030101010101" pitchFamily="2" charset="-122"/>
              </a:rPr>
              <a:t> </a:t>
            </a:r>
          </a:p>
          <a:p>
            <a:pPr eaLnBrk="1" hangingPunct="1">
              <a:lnSpc>
                <a:spcPct val="120000"/>
              </a:lnSpc>
              <a:buFontTx/>
              <a:buAutoNum type="arabicParenR"/>
            </a:pPr>
            <a:r>
              <a:rPr kumimoji="0" lang="en-US" altLang="zh-CN" sz="2000">
                <a:latin typeface="宋体" panose="02010600030101010101" pitchFamily="2" charset="-122"/>
              </a:rPr>
              <a:t>CBM</a:t>
            </a:r>
            <a:r>
              <a:rPr kumimoji="0" lang="zh-CN" altLang="en-US" sz="2000">
                <a:latin typeface="宋体" panose="02010600030101010101" pitchFamily="2" charset="-122"/>
              </a:rPr>
              <a:t>将采用中国组研制的</a:t>
            </a:r>
            <a:r>
              <a:rPr kumimoji="0" lang="zh-CN" altLang="en-US" sz="2000" b="1">
                <a:solidFill>
                  <a:srgbClr val="800000"/>
                </a:solidFill>
                <a:latin typeface="宋体" panose="02010600030101010101" pitchFamily="2" charset="-122"/>
              </a:rPr>
              <a:t>高计数率</a:t>
            </a:r>
            <a:r>
              <a:rPr kumimoji="0" lang="zh-CN" altLang="en-US" sz="2000">
                <a:latin typeface="宋体" panose="02010600030101010101" pitchFamily="2" charset="-122"/>
              </a:rPr>
              <a:t>和</a:t>
            </a:r>
            <a:r>
              <a:rPr kumimoji="0" lang="zh-CN" altLang="en-US" sz="2000" b="1">
                <a:solidFill>
                  <a:srgbClr val="800000"/>
                </a:solidFill>
                <a:latin typeface="宋体" panose="02010600030101010101" pitchFamily="2" charset="-122"/>
              </a:rPr>
              <a:t>高时间精度</a:t>
            </a:r>
            <a:r>
              <a:rPr kumimoji="0" lang="zh-CN" altLang="en-US" sz="2000">
                <a:latin typeface="宋体" panose="02010600030101010101" pitchFamily="2" charset="-122"/>
              </a:rPr>
              <a:t>飞行时间探测器（</a:t>
            </a:r>
            <a:r>
              <a:rPr kumimoji="0" lang="en-US" altLang="zh-CN" sz="2000">
                <a:latin typeface="宋体" panose="02010600030101010101" pitchFamily="2" charset="-122"/>
              </a:rPr>
              <a:t>TOF</a:t>
            </a:r>
            <a:r>
              <a:rPr kumimoji="0" lang="zh-CN" altLang="en-US" sz="2000">
                <a:latin typeface="宋体" panose="02010600030101010101" pitchFamily="2" charset="-122"/>
              </a:rPr>
              <a:t>）</a:t>
            </a:r>
          </a:p>
        </p:txBody>
      </p:sp>
      <p:sp>
        <p:nvSpPr>
          <p:cNvPr id="121860" name="AutoShape 163">
            <a:extLst>
              <a:ext uri="{FF2B5EF4-FFF2-40B4-BE49-F238E27FC236}">
                <a16:creationId xmlns:a16="http://schemas.microsoft.com/office/drawing/2014/main" id="{C3707FA2-B9E5-3C4B-8D7B-18C0B5161CE8}"/>
              </a:ext>
            </a:extLst>
          </p:cNvPr>
          <p:cNvSpPr>
            <a:spLocks noChangeArrowheads="1"/>
          </p:cNvSpPr>
          <p:nvPr/>
        </p:nvSpPr>
        <p:spPr bwMode="auto">
          <a:xfrm>
            <a:off x="2908300" y="762000"/>
            <a:ext cx="2057400" cy="482600"/>
          </a:xfrm>
          <a:prstGeom prst="flowChartAlternateProcess">
            <a:avLst/>
          </a:prstGeom>
          <a:solidFill>
            <a:srgbClr val="FFFF00"/>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b="1">
                <a:cs typeface="Arial" panose="020B0604020202020204" pitchFamily="34" charset="0"/>
              </a:rPr>
              <a:t>飞行时间探测器</a:t>
            </a:r>
            <a:endParaRPr kumimoji="0" lang="en-US" altLang="zh-CN" sz="2000" b="1">
              <a:cs typeface="Arial" panose="020B0604020202020204" pitchFamily="34" charset="0"/>
            </a:endParaRPr>
          </a:p>
        </p:txBody>
      </p:sp>
      <p:sp>
        <p:nvSpPr>
          <p:cNvPr id="121861" name="AutoShape 163">
            <a:extLst>
              <a:ext uri="{FF2B5EF4-FFF2-40B4-BE49-F238E27FC236}">
                <a16:creationId xmlns:a16="http://schemas.microsoft.com/office/drawing/2014/main" id="{BF58DAD3-F7CB-214C-B13C-D8101010574D}"/>
              </a:ext>
            </a:extLst>
          </p:cNvPr>
          <p:cNvSpPr>
            <a:spLocks noChangeArrowheads="1"/>
          </p:cNvSpPr>
          <p:nvPr/>
        </p:nvSpPr>
        <p:spPr bwMode="auto">
          <a:xfrm>
            <a:off x="228600" y="1600200"/>
            <a:ext cx="13970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硅探测器</a:t>
            </a:r>
            <a:endParaRPr kumimoji="0" lang="en-US" altLang="zh-CN" sz="2000">
              <a:cs typeface="Arial" panose="020B0604020202020204" pitchFamily="34" charset="0"/>
            </a:endParaRPr>
          </a:p>
        </p:txBody>
      </p:sp>
      <p:sp>
        <p:nvSpPr>
          <p:cNvPr id="121862" name="TextBox 18">
            <a:extLst>
              <a:ext uri="{FF2B5EF4-FFF2-40B4-BE49-F238E27FC236}">
                <a16:creationId xmlns:a16="http://schemas.microsoft.com/office/drawing/2014/main" id="{CCFD01C1-BADF-7945-825C-4C01734ED8A4}"/>
              </a:ext>
            </a:extLst>
          </p:cNvPr>
          <p:cNvSpPr txBox="1">
            <a:spLocks noChangeArrowheads="1"/>
          </p:cNvSpPr>
          <p:nvPr/>
        </p:nvSpPr>
        <p:spPr bwMode="auto">
          <a:xfrm>
            <a:off x="5816600" y="711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eaLnBrk="1" hangingPunct="1"/>
            <a:endParaRPr kumimoji="0" lang="en-US" altLang="zh-CN" sz="2800"/>
          </a:p>
        </p:txBody>
      </p:sp>
      <p:sp>
        <p:nvSpPr>
          <p:cNvPr id="121863" name="AutoShape 163">
            <a:extLst>
              <a:ext uri="{FF2B5EF4-FFF2-40B4-BE49-F238E27FC236}">
                <a16:creationId xmlns:a16="http://schemas.microsoft.com/office/drawing/2014/main" id="{7A5CB949-9B01-6D49-B4A6-F262E01B1773}"/>
              </a:ext>
            </a:extLst>
          </p:cNvPr>
          <p:cNvSpPr>
            <a:spLocks noChangeArrowheads="1"/>
          </p:cNvSpPr>
          <p:nvPr/>
        </p:nvSpPr>
        <p:spPr bwMode="auto">
          <a:xfrm>
            <a:off x="7010400" y="762000"/>
            <a:ext cx="1765300" cy="469900"/>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零度角量能器</a:t>
            </a:r>
            <a:endParaRPr kumimoji="0" lang="en-US" altLang="zh-CN" sz="2000">
              <a:cs typeface="Arial" panose="020B0604020202020204" pitchFamily="34" charset="0"/>
            </a:endParaRPr>
          </a:p>
        </p:txBody>
      </p:sp>
      <p:sp>
        <p:nvSpPr>
          <p:cNvPr id="121864" name="AutoShape 163">
            <a:extLst>
              <a:ext uri="{FF2B5EF4-FFF2-40B4-BE49-F238E27FC236}">
                <a16:creationId xmlns:a16="http://schemas.microsoft.com/office/drawing/2014/main" id="{56494274-E681-EB4D-9F1B-4305F1DC15DB}"/>
              </a:ext>
            </a:extLst>
          </p:cNvPr>
          <p:cNvSpPr>
            <a:spLocks noChangeArrowheads="1"/>
          </p:cNvSpPr>
          <p:nvPr/>
        </p:nvSpPr>
        <p:spPr bwMode="auto">
          <a:xfrm>
            <a:off x="5270500" y="774700"/>
            <a:ext cx="1524000" cy="469900"/>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电磁量能器</a:t>
            </a:r>
            <a:endParaRPr kumimoji="0" lang="en-US" altLang="zh-CN" sz="2000">
              <a:cs typeface="Arial" panose="020B0604020202020204" pitchFamily="34" charset="0"/>
            </a:endParaRPr>
          </a:p>
        </p:txBody>
      </p:sp>
      <p:sp>
        <p:nvSpPr>
          <p:cNvPr id="121865" name="AutoShape 163">
            <a:extLst>
              <a:ext uri="{FF2B5EF4-FFF2-40B4-BE49-F238E27FC236}">
                <a16:creationId xmlns:a16="http://schemas.microsoft.com/office/drawing/2014/main" id="{7322368E-C531-D445-9E6E-B97ACE44EA1B}"/>
              </a:ext>
            </a:extLst>
          </p:cNvPr>
          <p:cNvSpPr>
            <a:spLocks noChangeArrowheads="1"/>
          </p:cNvSpPr>
          <p:nvPr/>
        </p:nvSpPr>
        <p:spPr bwMode="auto">
          <a:xfrm>
            <a:off x="990600" y="762000"/>
            <a:ext cx="16891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latin typeface="宋体" panose="02010600030101010101" pitchFamily="2" charset="-122"/>
              </a:rPr>
              <a:t>径迹</a:t>
            </a:r>
            <a:r>
              <a:rPr kumimoji="0" lang="zh-CN" altLang="en-US" sz="2000">
                <a:cs typeface="Arial" panose="020B0604020202020204" pitchFamily="34" charset="0"/>
              </a:rPr>
              <a:t>探测器</a:t>
            </a:r>
            <a:endParaRPr kumimoji="0" lang="en-US" altLang="zh-CN" sz="2000">
              <a:cs typeface="Arial" panose="020B0604020202020204" pitchFamily="34" charset="0"/>
            </a:endParaRPr>
          </a:p>
        </p:txBody>
      </p:sp>
      <p:sp>
        <p:nvSpPr>
          <p:cNvPr id="121866" name="AutoShape 163">
            <a:extLst>
              <a:ext uri="{FF2B5EF4-FFF2-40B4-BE49-F238E27FC236}">
                <a16:creationId xmlns:a16="http://schemas.microsoft.com/office/drawing/2014/main" id="{F56E60C6-8BE5-1A42-B758-AA558D466968}"/>
              </a:ext>
            </a:extLst>
          </p:cNvPr>
          <p:cNvSpPr>
            <a:spLocks noChangeArrowheads="1"/>
          </p:cNvSpPr>
          <p:nvPr/>
        </p:nvSpPr>
        <p:spPr bwMode="auto">
          <a:xfrm>
            <a:off x="228600" y="4191000"/>
            <a:ext cx="1993900" cy="490538"/>
          </a:xfrm>
          <a:prstGeom prst="flowChartAlternateProcess">
            <a:avLst/>
          </a:prstGeom>
          <a:solidFill>
            <a:schemeClr val="bg1"/>
          </a:solidFill>
          <a:ln w="57150">
            <a:solidFill>
              <a:srgbClr val="008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kumimoji="1"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kumimoji="1"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宋体" panose="02010600030101010101" pitchFamily="2" charset="-122"/>
              </a:defRPr>
            </a:lvl9pPr>
          </a:lstStyle>
          <a:p>
            <a:pPr algn="just" eaLnBrk="1" hangingPunct="1">
              <a:buFontTx/>
              <a:buNone/>
            </a:pPr>
            <a:r>
              <a:rPr kumimoji="0" lang="zh-CN" altLang="en-US" sz="2000">
                <a:cs typeface="Arial" panose="020B0604020202020204" pitchFamily="34" charset="0"/>
              </a:rPr>
              <a:t>超导二极磁铁</a:t>
            </a:r>
            <a:endParaRPr kumimoji="0" lang="en-US" altLang="zh-CN" sz="2000">
              <a:cs typeface="Arial" panose="020B0604020202020204" pitchFamily="34" charset="0"/>
            </a:endParaRPr>
          </a:p>
        </p:txBody>
      </p:sp>
      <p:cxnSp>
        <p:nvCxnSpPr>
          <p:cNvPr id="25" name="Straight Connector 24">
            <a:extLst>
              <a:ext uri="{FF2B5EF4-FFF2-40B4-BE49-F238E27FC236}">
                <a16:creationId xmlns:a16="http://schemas.microsoft.com/office/drawing/2014/main" id="{83AAD466-7A7B-B643-8397-9FDD1587288A}"/>
              </a:ext>
            </a:extLst>
          </p:cNvPr>
          <p:cNvCxnSpPr>
            <a:cxnSpLocks noChangeShapeType="1"/>
            <a:stCxn id="121860" idx="2"/>
          </p:cNvCxnSpPr>
          <p:nvPr/>
        </p:nvCxnSpPr>
        <p:spPr bwMode="auto">
          <a:xfrm rot="16200000" flipH="1">
            <a:off x="4076700" y="1104900"/>
            <a:ext cx="1346200" cy="1625600"/>
          </a:xfrm>
          <a:prstGeom prst="line">
            <a:avLst/>
          </a:prstGeom>
          <a:noFill/>
          <a:ln w="57150">
            <a:solidFill>
              <a:srgbClr val="008000"/>
            </a:solidFill>
            <a:round/>
            <a:headEnd/>
            <a:tailEnd type="oval" w="med" len="med"/>
          </a:ln>
          <a:effectLst>
            <a:outerShdw blurRad="63500" dist="20000" dir="5400000" rotWithShape="0">
              <a:srgbClr val="000000">
                <a:alpha val="37999"/>
              </a:srgbClr>
            </a:outerShdw>
          </a:effectLst>
        </p:spPr>
      </p:cxnSp>
      <p:cxnSp>
        <p:nvCxnSpPr>
          <p:cNvPr id="26" name="Straight Connector 25">
            <a:extLst>
              <a:ext uri="{FF2B5EF4-FFF2-40B4-BE49-F238E27FC236}">
                <a16:creationId xmlns:a16="http://schemas.microsoft.com/office/drawing/2014/main" id="{86AF6D41-C0CB-4040-952E-101365AC5A22}"/>
              </a:ext>
            </a:extLst>
          </p:cNvPr>
          <p:cNvCxnSpPr>
            <a:cxnSpLocks noChangeShapeType="1"/>
            <a:stCxn id="121864" idx="2"/>
          </p:cNvCxnSpPr>
          <p:nvPr/>
        </p:nvCxnSpPr>
        <p:spPr bwMode="auto">
          <a:xfrm rot="16200000" flipH="1">
            <a:off x="5685631" y="1591469"/>
            <a:ext cx="909638" cy="21590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29" name="Straight Connector 28">
            <a:extLst>
              <a:ext uri="{FF2B5EF4-FFF2-40B4-BE49-F238E27FC236}">
                <a16:creationId xmlns:a16="http://schemas.microsoft.com/office/drawing/2014/main" id="{90109DB9-0DD5-FB45-82BA-A21778FF5445}"/>
              </a:ext>
            </a:extLst>
          </p:cNvPr>
          <p:cNvCxnSpPr>
            <a:cxnSpLocks noChangeShapeType="1"/>
            <a:stCxn id="121863" idx="2"/>
          </p:cNvCxnSpPr>
          <p:nvPr/>
        </p:nvCxnSpPr>
        <p:spPr bwMode="auto">
          <a:xfrm rot="5400000">
            <a:off x="6657975" y="1584325"/>
            <a:ext cx="1587500" cy="8826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2" name="Straight Connector 31">
            <a:extLst>
              <a:ext uri="{FF2B5EF4-FFF2-40B4-BE49-F238E27FC236}">
                <a16:creationId xmlns:a16="http://schemas.microsoft.com/office/drawing/2014/main" id="{97972127-2D10-F848-81B6-B31D5376D2A3}"/>
              </a:ext>
            </a:extLst>
          </p:cNvPr>
          <p:cNvCxnSpPr>
            <a:cxnSpLocks noChangeShapeType="1"/>
            <a:stCxn id="121865" idx="2"/>
          </p:cNvCxnSpPr>
          <p:nvPr/>
        </p:nvCxnSpPr>
        <p:spPr bwMode="auto">
          <a:xfrm>
            <a:off x="1835150" y="1252538"/>
            <a:ext cx="2432050" cy="90170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5" name="Straight Connector 34">
            <a:extLst>
              <a:ext uri="{FF2B5EF4-FFF2-40B4-BE49-F238E27FC236}">
                <a16:creationId xmlns:a16="http://schemas.microsoft.com/office/drawing/2014/main" id="{2586AB4A-C4CE-1443-AB66-00EF37CDE395}"/>
              </a:ext>
            </a:extLst>
          </p:cNvPr>
          <p:cNvCxnSpPr>
            <a:cxnSpLocks noChangeShapeType="1"/>
            <a:stCxn id="121865" idx="2"/>
          </p:cNvCxnSpPr>
          <p:nvPr/>
        </p:nvCxnSpPr>
        <p:spPr bwMode="auto">
          <a:xfrm>
            <a:off x="1835150" y="1252538"/>
            <a:ext cx="1073150" cy="1109662"/>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8" name="Straight Connector 37">
            <a:extLst>
              <a:ext uri="{FF2B5EF4-FFF2-40B4-BE49-F238E27FC236}">
                <a16:creationId xmlns:a16="http://schemas.microsoft.com/office/drawing/2014/main" id="{CD90C317-439F-8A41-A481-45A345958B88}"/>
              </a:ext>
            </a:extLst>
          </p:cNvPr>
          <p:cNvCxnSpPr>
            <a:cxnSpLocks noChangeShapeType="1"/>
            <a:stCxn id="121861" idx="2"/>
          </p:cNvCxnSpPr>
          <p:nvPr/>
        </p:nvCxnSpPr>
        <p:spPr bwMode="auto">
          <a:xfrm>
            <a:off x="927100" y="2090738"/>
            <a:ext cx="1676400" cy="1122362"/>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41" name="Straight Connector 40">
            <a:extLst>
              <a:ext uri="{FF2B5EF4-FFF2-40B4-BE49-F238E27FC236}">
                <a16:creationId xmlns:a16="http://schemas.microsoft.com/office/drawing/2014/main" id="{9335A0CB-722F-764C-B891-E7FE4080E1C4}"/>
              </a:ext>
            </a:extLst>
          </p:cNvPr>
          <p:cNvCxnSpPr>
            <a:cxnSpLocks noChangeShapeType="1"/>
            <a:stCxn id="121866" idx="3"/>
          </p:cNvCxnSpPr>
          <p:nvPr/>
        </p:nvCxnSpPr>
        <p:spPr bwMode="auto">
          <a:xfrm flipV="1">
            <a:off x="2222500" y="3860800"/>
            <a:ext cx="457200" cy="576263"/>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sp>
        <p:nvSpPr>
          <p:cNvPr id="121874" name="Line 26">
            <a:extLst>
              <a:ext uri="{FF2B5EF4-FFF2-40B4-BE49-F238E27FC236}">
                <a16:creationId xmlns:a16="http://schemas.microsoft.com/office/drawing/2014/main" id="{6D6BAE1B-2D42-A447-ABF5-8E94BEF1782D}"/>
              </a:ext>
            </a:extLst>
          </p:cNvPr>
          <p:cNvSpPr>
            <a:spLocks noChangeShapeType="1"/>
          </p:cNvSpPr>
          <p:nvPr/>
        </p:nvSpPr>
        <p:spPr bwMode="auto">
          <a:xfrm flipV="1">
            <a:off x="395288" y="609600"/>
            <a:ext cx="8353425" cy="0"/>
          </a:xfrm>
          <a:prstGeom prst="line">
            <a:avLst/>
          </a:prstGeom>
          <a:noFill/>
          <a:ln w="444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重离子碰撞实验简介-新乡" id="{EA9F4C7C-81AE-4441-8461-F437A2E60C67}" vid="{86996756-2832-8D45-90B7-C9EC6575E8A2}"/>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重离子碰撞实验简介-新乡" id="{EA9F4C7C-81AE-4441-8461-F437A2E60C67}" vid="{A8903587-1072-974E-AD4A-185D2A41D3EE}"/>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Custom Design</Template>
  <TotalTime>553</TotalTime>
  <Words>8060</Words>
  <Application>Microsoft Macintosh PowerPoint</Application>
  <PresentationFormat>全屏显示(4:3)</PresentationFormat>
  <Paragraphs>1300</Paragraphs>
  <Slides>113</Slides>
  <Notes>52</Notes>
  <HiddenSlides>0</HiddenSlides>
  <MMClips>0</MMClips>
  <ScaleCrop>false</ScaleCrop>
  <HeadingPairs>
    <vt:vector size="8" baseType="variant">
      <vt:variant>
        <vt:lpstr>已用的字体</vt:lpstr>
      </vt:variant>
      <vt:variant>
        <vt:i4>39</vt:i4>
      </vt:variant>
      <vt:variant>
        <vt:lpstr>主题</vt:lpstr>
      </vt:variant>
      <vt:variant>
        <vt:i4>2</vt:i4>
      </vt:variant>
      <vt:variant>
        <vt:lpstr>嵌入 OLE 服务器</vt:lpstr>
      </vt:variant>
      <vt:variant>
        <vt:i4>7</vt:i4>
      </vt:variant>
      <vt:variant>
        <vt:lpstr>幻灯片标题</vt:lpstr>
      </vt:variant>
      <vt:variant>
        <vt:i4>113</vt:i4>
      </vt:variant>
    </vt:vector>
  </HeadingPairs>
  <TitlesOfParts>
    <vt:vector size="161" baseType="lpstr">
      <vt:lpstr>黑体</vt:lpstr>
      <vt:lpstr>华文宋体</vt:lpstr>
      <vt:lpstr>华文细黑</vt:lpstr>
      <vt:lpstr>宋体</vt:lpstr>
      <vt:lpstr>宋体</vt:lpstr>
      <vt:lpstr>文鼎CS中黑</vt:lpstr>
      <vt:lpstr>幼圆</vt:lpstr>
      <vt:lpstr>GungsuhChe</vt:lpstr>
      <vt:lpstr>Kaiti TC</vt:lpstr>
      <vt:lpstr>ＭＳ Ｐゴシック</vt:lpstr>
      <vt:lpstr>Osaka</vt:lpstr>
      <vt:lpstr>STHeiti</vt:lpstr>
      <vt:lpstr>STHeiti Light</vt:lpstr>
      <vt:lpstr>Zapf Dingbats</vt:lpstr>
      <vt:lpstr>Arial</vt:lpstr>
      <vt:lpstr>Arial Black</vt:lpstr>
      <vt:lpstr>Arial Narrow</vt:lpstr>
      <vt:lpstr>Arial Rounded MT Bold</vt:lpstr>
      <vt:lpstr>BellGothic</vt:lpstr>
      <vt:lpstr>BellGothic Black</vt:lpstr>
      <vt:lpstr>Calibri</vt:lpstr>
      <vt:lpstr>Comic Sans MS</vt:lpstr>
      <vt:lpstr>Courier</vt:lpstr>
      <vt:lpstr>Courier CE</vt:lpstr>
      <vt:lpstr>Georgia</vt:lpstr>
      <vt:lpstr>Gill Sans</vt:lpstr>
      <vt:lpstr>Helvetica</vt:lpstr>
      <vt:lpstr>Impact</vt:lpstr>
      <vt:lpstr>Lucida Grande</vt:lpstr>
      <vt:lpstr>Symbol</vt:lpstr>
      <vt:lpstr>Tahoma</vt:lpstr>
      <vt:lpstr>Times</vt:lpstr>
      <vt:lpstr>Times New Roman</vt:lpstr>
      <vt:lpstr>Times-Bold</vt:lpstr>
      <vt:lpstr>Times-Roman</vt:lpstr>
      <vt:lpstr>Trebuchet MS</vt:lpstr>
      <vt:lpstr>Verdana</vt:lpstr>
      <vt:lpstr>Webdings</vt:lpstr>
      <vt:lpstr>Wingdings</vt:lpstr>
      <vt:lpstr>Custom Design</vt:lpstr>
      <vt:lpstr>Default Design</vt:lpstr>
      <vt:lpstr>Clip</vt:lpstr>
      <vt:lpstr>Photo Editor Photo</vt:lpstr>
      <vt:lpstr>公式</vt:lpstr>
      <vt:lpstr>Equation</vt:lpstr>
      <vt:lpstr>Formel</vt:lpstr>
      <vt:lpstr>CorelDRAW</vt:lpstr>
      <vt:lpstr>位图图像</vt:lpstr>
      <vt:lpstr>夸克胶子等离子体的寻找与QCD相图研究</vt:lpstr>
      <vt:lpstr>Outline</vt:lpstr>
      <vt:lpstr> </vt:lpstr>
      <vt:lpstr>Structure of an atom</vt:lpstr>
      <vt:lpstr>Observations in Nature</vt:lpstr>
      <vt:lpstr>PowerPoint 演示文稿</vt:lpstr>
      <vt:lpstr>PowerPoint 演示文稿</vt:lpstr>
      <vt:lpstr>物质的四种形态</vt:lpstr>
      <vt:lpstr>等离子体</vt:lpstr>
      <vt:lpstr>夸克胶子等离子体</vt:lpstr>
      <vt:lpstr>PowerPoint 演示文稿</vt:lpstr>
      <vt:lpstr>How to Address the Problem?</vt:lpstr>
      <vt:lpstr>Perspective on Temperature</vt:lpstr>
      <vt:lpstr>PowerPoint 演示文稿</vt:lpstr>
      <vt:lpstr>PowerPoint 演示文稿</vt:lpstr>
      <vt:lpstr>Relativistic Heavy Ion Collider Brookhaven National Laboratory (BNL), Upton, NY</vt:lpstr>
      <vt:lpstr>PowerPoint 演示文稿</vt:lpstr>
      <vt:lpstr>High-Energy Nuclear Collider Experiments</vt:lpstr>
      <vt:lpstr>PowerPoint 演示文稿</vt:lpstr>
      <vt:lpstr>PowerPoint 演示文稿</vt:lpstr>
      <vt:lpstr>Particle Identification at STAR</vt:lpstr>
      <vt:lpstr>Au + Au Collisions at 130 GeV</vt:lpstr>
      <vt:lpstr>Au + Au Collisions at 130 GeV</vt:lpstr>
      <vt:lpstr>Au + Au Collisions at RHIC</vt:lpstr>
      <vt:lpstr> Pb-Pb Event Display</vt:lpstr>
      <vt:lpstr>PowerPoint 演示文稿</vt:lpstr>
      <vt:lpstr>Frequently used Kinematics Variable and Expression</vt:lpstr>
      <vt:lpstr>PowerPoint 演示文稿</vt:lpstr>
      <vt:lpstr>Collision Geometry</vt:lpstr>
      <vt:lpstr>Energy Loss in A+A Collisions</vt:lpstr>
      <vt:lpstr>Hadron Suppression at RHIC</vt:lpstr>
      <vt:lpstr>Nuclear Modification Factor</vt:lpstr>
      <vt:lpstr>Energy Loss and Equilibrium</vt:lpstr>
      <vt:lpstr>PowerPoint 演示文稿</vt:lpstr>
      <vt:lpstr>PowerPoint 演示文稿</vt:lpstr>
      <vt:lpstr>PowerPoint 演示文稿</vt:lpstr>
      <vt:lpstr>Jets Observation at RHIC</vt:lpstr>
      <vt:lpstr>Jets</vt:lpstr>
      <vt:lpstr>Dihadrons in Au+Au vs p+p</vt:lpstr>
      <vt:lpstr>Suppression and Correlation</vt:lpstr>
      <vt:lpstr>Di-hadron Measurements at Higher pT</vt:lpstr>
      <vt:lpstr>PowerPoint 演示文稿</vt:lpstr>
      <vt:lpstr>Summary : Energy Loss</vt:lpstr>
      <vt:lpstr>Transverse Flow Observables</vt:lpstr>
      <vt:lpstr>Hadron Spectra From RHIC</vt:lpstr>
      <vt:lpstr>Yields Ratio Results</vt:lpstr>
      <vt:lpstr>Hadron abundances and predictions of the statistical hadronization model.</vt:lpstr>
      <vt:lpstr>pbar/p ratio at 130 GeV</vt:lpstr>
      <vt:lpstr>Thermal Model Fits (Blast-Wave)</vt:lpstr>
      <vt:lpstr>Thermal fits: Tfo vs. &lt; bT  &gt; at 200GeV</vt:lpstr>
      <vt:lpstr>Compare with Model Results</vt:lpstr>
      <vt:lpstr>Tests with Transport Model Feng Liu, Zhixu Liu, Lu Yan et al.</vt:lpstr>
      <vt:lpstr>Tests with Transport Model</vt:lpstr>
      <vt:lpstr>Anisotropy parameter v2</vt:lpstr>
      <vt:lpstr>Space-momentum correlation  Jingbo Zhang, J. Yang, et al.-LBNL </vt:lpstr>
      <vt:lpstr>v2 at Low pT Region</vt:lpstr>
      <vt:lpstr>Particle Identification</vt:lpstr>
      <vt:lpstr>PowerPoint 演示文稿</vt:lpstr>
      <vt:lpstr>PowerPoint 演示文稿</vt:lpstr>
      <vt:lpstr>Centrality Dependence of NQ Scaling </vt:lpstr>
      <vt:lpstr>PowerPoint 演示文稿</vt:lpstr>
      <vt:lpstr>PowerPoint 演示文稿</vt:lpstr>
      <vt:lpstr>PowerPoint 演示文稿</vt:lpstr>
      <vt:lpstr>Energy Dependence</vt:lpstr>
      <vt:lpstr>PowerPoint 演示文稿</vt:lpstr>
      <vt:lpstr>QGP性质：组分夸克标度性</vt:lpstr>
      <vt:lpstr> Perfect Liquid at RHIC </vt:lpstr>
      <vt:lpstr>Viscosity and the Perfect Fluid</vt:lpstr>
      <vt:lpstr>Summary II sQGP formed at 200 GeV</vt:lpstr>
      <vt:lpstr>PowerPoint 演示文稿</vt:lpstr>
      <vt:lpstr>QCD相变 临界点的寻找</vt:lpstr>
      <vt:lpstr>Beam Energy Scan (I) at RHIC</vt:lpstr>
      <vt:lpstr> </vt:lpstr>
      <vt:lpstr>QCD Phase Diagram (1983)</vt:lpstr>
      <vt:lpstr>PowerPoint 演示文稿</vt:lpstr>
      <vt:lpstr>RHIC BES-I 数据样本</vt:lpstr>
      <vt:lpstr>Bulk Properties at Freeze-outs</vt:lpstr>
      <vt:lpstr>PowerPoint 演示文稿</vt:lpstr>
      <vt:lpstr>ϕ-meson v2 vs. √sNN</vt:lpstr>
      <vt:lpstr>PowerPoint 演示文稿</vt:lpstr>
      <vt:lpstr>BES v2 and Model Comparison</vt:lpstr>
      <vt:lpstr>Searching for QCD Critical Point</vt:lpstr>
      <vt:lpstr>Status on Predictions</vt:lpstr>
      <vt:lpstr>PowerPoint 演示文稿</vt:lpstr>
      <vt:lpstr>Higher Moments and Criticality</vt:lpstr>
      <vt:lpstr>PowerPoint 演示文稿</vt:lpstr>
      <vt:lpstr>PowerPoint 演示文稿</vt:lpstr>
      <vt:lpstr>Scale of Hot/Dense Matter on LGT</vt:lpstr>
      <vt:lpstr>PowerPoint 演示文稿</vt:lpstr>
      <vt:lpstr>Higher Moments of Net-Q, -K, -p</vt:lpstr>
      <vt:lpstr>PowerPoint 演示文稿</vt:lpstr>
      <vt:lpstr>QCD Phase Structure: Critical Point</vt:lpstr>
      <vt:lpstr>PowerPoint 演示文稿</vt:lpstr>
      <vt:lpstr>2019-2020: BES II at RHIC</vt:lpstr>
      <vt:lpstr>PowerPoint 演示文稿</vt:lpstr>
      <vt:lpstr>研究强相互作用QCD相结构</vt:lpstr>
      <vt:lpstr>寻找QCD临界点</vt:lpstr>
      <vt:lpstr>PowerPoint 演示文稿</vt:lpstr>
      <vt:lpstr>PowerPoint 演示文稿</vt:lpstr>
      <vt:lpstr>PowerPoint 演示文稿</vt:lpstr>
      <vt:lpstr>PowerPoint 演示文稿</vt:lpstr>
      <vt:lpstr>Summary and Outlook</vt:lpstr>
      <vt:lpstr>PowerPoint 演示文稿</vt:lpstr>
      <vt:lpstr>PowerPoint 演示文稿</vt:lpstr>
      <vt:lpstr>PowerPoint 演示文稿</vt:lpstr>
      <vt:lpstr>High-energy Nuclear Collisions</vt:lpstr>
      <vt:lpstr>PowerPoint 演示文稿</vt:lpstr>
      <vt:lpstr>Higher Moments of Net-Q, -K, -p</vt:lpstr>
      <vt:lpstr>How Perfect ? </vt:lpstr>
      <vt:lpstr>Bulk Properties at Freeze-out</vt:lpstr>
      <vt:lpstr>Suppression and Correlation</vt:lpstr>
      <vt:lpstr>Model Comparison</vt:lpstr>
      <vt:lpstr>Baryon Ratios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夸克胶子等离子体的寻找与QCD相图研究</dc:title>
  <dc:creator>Microsoft Office User</dc:creator>
  <cp:lastModifiedBy>Microsoft Office User</cp:lastModifiedBy>
  <cp:revision>23</cp:revision>
  <dcterms:created xsi:type="dcterms:W3CDTF">2021-05-27T09:11:32Z</dcterms:created>
  <dcterms:modified xsi:type="dcterms:W3CDTF">2021-05-28T23:09:35Z</dcterms:modified>
</cp:coreProperties>
</file>