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0"/>
  </p:notesMasterIdLst>
  <p:handoutMasterIdLst>
    <p:handoutMasterId r:id="rId37"/>
  </p:handoutMasterIdLst>
  <p:sldIdLst>
    <p:sldId id="256" r:id="rId7"/>
    <p:sldId id="259" r:id="rId8"/>
    <p:sldId id="525" r:id="rId9"/>
    <p:sldId id="526" r:id="rId11"/>
    <p:sldId id="527" r:id="rId12"/>
    <p:sldId id="528" r:id="rId13"/>
    <p:sldId id="529" r:id="rId14"/>
    <p:sldId id="530" r:id="rId15"/>
    <p:sldId id="477" r:id="rId16"/>
    <p:sldId id="507" r:id="rId17"/>
    <p:sldId id="508" r:id="rId18"/>
    <p:sldId id="511" r:id="rId19"/>
    <p:sldId id="512" r:id="rId20"/>
    <p:sldId id="513" r:id="rId21"/>
    <p:sldId id="514" r:id="rId22"/>
    <p:sldId id="515" r:id="rId23"/>
    <p:sldId id="492" r:id="rId24"/>
    <p:sldId id="516" r:id="rId25"/>
    <p:sldId id="517" r:id="rId26"/>
    <p:sldId id="518" r:id="rId27"/>
    <p:sldId id="519" r:id="rId28"/>
    <p:sldId id="520" r:id="rId29"/>
    <p:sldId id="521" r:id="rId30"/>
    <p:sldId id="524" r:id="rId31"/>
    <p:sldId id="501" r:id="rId32"/>
    <p:sldId id="503" r:id="rId33"/>
    <p:sldId id="523" r:id="rId34"/>
    <p:sldId id="504" r:id="rId35"/>
    <p:sldId id="522" r:id="rId3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2E1CB6"/>
    <a:srgbClr val="0A0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-200" y="-96"/>
      </p:cViewPr>
      <p:guideLst>
        <p:guide orient="horz" pos="1881"/>
        <p:guide pos="3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ustomXml" Target="../customXml/item1.xml"/><Relationship Id="rId41" Type="http://schemas.openxmlformats.org/officeDocument/2006/relationships/customXmlProps" Target="../customXml/itemProps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/>
        </p:nvSpPr>
        <p:spPr>
          <a:xfrm>
            <a:off x="0" y="373063"/>
            <a:ext cx="12192000" cy="539750"/>
          </a:xfrm>
          <a:prstGeom prst="rect">
            <a:avLst/>
          </a:prstGeom>
          <a:solidFill>
            <a:srgbClr val="39373A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sz="1800" dirty="0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27" name="椭圆 2"/>
          <p:cNvSpPr/>
          <p:nvPr/>
        </p:nvSpPr>
        <p:spPr>
          <a:xfrm>
            <a:off x="11356975" y="463550"/>
            <a:ext cx="360363" cy="358775"/>
          </a:xfrm>
          <a:prstGeom prst="ellipse">
            <a:avLst/>
          </a:prstGeom>
          <a:solidFill>
            <a:srgbClr val="FFFFFF">
              <a:alpha val="34117"/>
            </a:srgbClr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sz="1800" b="1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1028" name="TextBox 15"/>
          <p:cNvSpPr/>
          <p:nvPr/>
        </p:nvSpPr>
        <p:spPr>
          <a:xfrm>
            <a:off x="11210925" y="473075"/>
            <a:ext cx="650875" cy="339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fld id="{9A0DB2DC-4C9A-4742-B13C-FB6460FD3503}" type="slidenum">
              <a:rPr lang="zh-CN" altLang="en-US" sz="1600" dirty="0">
                <a:solidFill>
                  <a:schemeClr val="bg1"/>
                </a:solidFill>
                <a:latin typeface="Arial Unicode MS" panose="020B0604020202020204" charset="-122"/>
                <a:ea typeface="宋体" pitchFamily="2" charset="-122"/>
                <a:sym typeface="Arial Unicode MS" panose="020B0604020202020204" charset="-122"/>
              </a:rPr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charset="-122"/>
                <a:ea typeface="宋体" pitchFamily="2" charset="-122"/>
                <a:sym typeface="Arial Unicode MS" panose="020B0604020202020204" charset="-122"/>
              </a:rPr>
              <a:t> </a:t>
            </a:r>
            <a:endParaRPr lang="zh-CN" altLang="en-US" sz="1600" b="1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sym typeface="Arial Unicode MS" panose="020B0604020202020204" charset="-122"/>
            </a:endParaRPr>
          </a:p>
        </p:txBody>
      </p:sp>
      <p:sp>
        <p:nvSpPr>
          <p:cNvPr id="1029" name="六边形 9"/>
          <p:cNvSpPr/>
          <p:nvPr/>
        </p:nvSpPr>
        <p:spPr>
          <a:xfrm>
            <a:off x="495300" y="219075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1654E7">
                  <a:alpha val="100000"/>
                </a:srgbClr>
              </a:gs>
              <a:gs pos="79999">
                <a:srgbClr val="3185FD">
                  <a:alpha val="100000"/>
                </a:srgbClr>
              </a:gs>
              <a:gs pos="100000">
                <a:srgbClr val="3687FD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lvl="0" indent="0" algn="ctr"/>
            <a:endParaRPr lang="zh-CN" altLang="en-US" sz="1800" b="1" i="1" dirty="0">
              <a:solidFill>
                <a:srgbClr val="FFFFFF"/>
              </a:solidFill>
              <a:latin typeface="Calibri" charset="0"/>
              <a:ea typeface="宋体" pitchFamily="2" charset="-122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373063"/>
            <a:ext cx="12192000" cy="539750"/>
          </a:xfrm>
          <a:prstGeom prst="rect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宋体" pitchFamily="2" charset="-122"/>
            </a:endParaRPr>
          </a:p>
        </p:txBody>
      </p:sp>
      <p:sp>
        <p:nvSpPr>
          <p:cNvPr id="1027" name="椭圆 2"/>
          <p:cNvSpPr>
            <a:spLocks noChangeArrowheads="1"/>
          </p:cNvSpPr>
          <p:nvPr/>
        </p:nvSpPr>
        <p:spPr bwMode="auto">
          <a:xfrm>
            <a:off x="11356975" y="463550"/>
            <a:ext cx="360363" cy="358775"/>
          </a:xfrm>
          <a:prstGeom prst="ellipse">
            <a:avLst/>
          </a:prstGeom>
          <a:solidFill>
            <a:srgbClr val="FFFF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1028" name="TextBox 15"/>
          <p:cNvSpPr>
            <a:spLocks noChangeArrowheads="1"/>
          </p:cNvSpPr>
          <p:nvPr/>
        </p:nvSpPr>
        <p:spPr bwMode="auto">
          <a:xfrm>
            <a:off x="11210925" y="473075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C15DEB7-8DDF-4C01-A39F-E7567D22BF8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</a:fld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  <a:t> </a:t>
            </a:r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charset="-122"/>
              <a:ea typeface="宋体" pitchFamily="2" charset="-122"/>
              <a:cs typeface="+mn-cs"/>
              <a:sym typeface="Arial Unicode MS" panose="020B0604020202020204" charset="-122"/>
            </a:endParaRPr>
          </a:p>
        </p:txBody>
      </p:sp>
      <p:sp>
        <p:nvSpPr>
          <p:cNvPr id="1029" name="六边形 9"/>
          <p:cNvSpPr>
            <a:spLocks noChangeArrowheads="1"/>
          </p:cNvSpPr>
          <p:nvPr/>
        </p:nvSpPr>
        <p:spPr bwMode="auto">
          <a:xfrm>
            <a:off x="495300" y="219075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1654E7"/>
              </a:gs>
              <a:gs pos="79999">
                <a:srgbClr val="3185FD"/>
              </a:gs>
              <a:gs pos="100000">
                <a:srgbClr val="3687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宋体" pitchFamily="2" charset="-122"/>
              <a:cs typeface="+mn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373063"/>
            <a:ext cx="12192000" cy="539750"/>
          </a:xfrm>
          <a:prstGeom prst="rect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宋体" pitchFamily="2" charset="-122"/>
            </a:endParaRPr>
          </a:p>
        </p:txBody>
      </p:sp>
      <p:sp>
        <p:nvSpPr>
          <p:cNvPr id="6147" name="椭圆 2"/>
          <p:cNvSpPr>
            <a:spLocks noChangeArrowheads="1"/>
          </p:cNvSpPr>
          <p:nvPr/>
        </p:nvSpPr>
        <p:spPr bwMode="auto">
          <a:xfrm>
            <a:off x="11356975" y="463550"/>
            <a:ext cx="360363" cy="358775"/>
          </a:xfrm>
          <a:prstGeom prst="ellipse">
            <a:avLst/>
          </a:prstGeom>
          <a:solidFill>
            <a:srgbClr val="FFFFFF">
              <a:alpha val="3411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6148" name="TextBox 15"/>
          <p:cNvSpPr>
            <a:spLocks noChangeArrowheads="1"/>
          </p:cNvSpPr>
          <p:nvPr/>
        </p:nvSpPr>
        <p:spPr bwMode="auto">
          <a:xfrm>
            <a:off x="11210925" y="473075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A1CB926-49A1-4115-A63C-1CE60617A6E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</a:fld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  <a:t> </a:t>
            </a:r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charset="-122"/>
              <a:ea typeface="宋体" pitchFamily="2" charset="-122"/>
              <a:cs typeface="+mn-cs"/>
              <a:sym typeface="Arial Unicode MS" panose="020B0604020202020204" charset="-122"/>
            </a:endParaRPr>
          </a:p>
        </p:txBody>
      </p:sp>
      <p:sp>
        <p:nvSpPr>
          <p:cNvPr id="6149" name="六边形 9"/>
          <p:cNvSpPr>
            <a:spLocks noChangeArrowheads="1"/>
          </p:cNvSpPr>
          <p:nvPr/>
        </p:nvSpPr>
        <p:spPr bwMode="auto">
          <a:xfrm>
            <a:off x="495300" y="219075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1654E7"/>
              </a:gs>
              <a:gs pos="79999">
                <a:srgbClr val="3185FD"/>
              </a:gs>
              <a:gs pos="100000">
                <a:srgbClr val="3687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宋体" pitchFamily="2" charset="-122"/>
              <a:cs typeface="+mn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0" y="373063"/>
            <a:ext cx="12192000" cy="539750"/>
          </a:xfrm>
          <a:prstGeom prst="rect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宋体" pitchFamily="2" charset="-122"/>
            </a:endParaRPr>
          </a:p>
        </p:txBody>
      </p:sp>
      <p:sp>
        <p:nvSpPr>
          <p:cNvPr id="3075" name="椭圆 2"/>
          <p:cNvSpPr>
            <a:spLocks noChangeArrowheads="1"/>
          </p:cNvSpPr>
          <p:nvPr/>
        </p:nvSpPr>
        <p:spPr bwMode="auto">
          <a:xfrm>
            <a:off x="11356975" y="463550"/>
            <a:ext cx="360363" cy="358775"/>
          </a:xfrm>
          <a:prstGeom prst="ellipse">
            <a:avLst/>
          </a:prstGeom>
          <a:solidFill>
            <a:srgbClr val="FFFFFF">
              <a:alpha val="3411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076" name="TextBox 15"/>
          <p:cNvSpPr>
            <a:spLocks noChangeArrowheads="1"/>
          </p:cNvSpPr>
          <p:nvPr/>
        </p:nvSpPr>
        <p:spPr bwMode="auto">
          <a:xfrm>
            <a:off x="11210925" y="473075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C43537D8-F00C-4AE3-9A48-21D3798C8A09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</a:fld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  <a:t> </a:t>
            </a:r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charset="-122"/>
              <a:ea typeface="宋体" pitchFamily="2" charset="-122"/>
              <a:cs typeface="+mn-cs"/>
              <a:sym typeface="Arial Unicode MS" panose="020B0604020202020204" charset="-122"/>
            </a:endParaRPr>
          </a:p>
        </p:txBody>
      </p:sp>
      <p:sp>
        <p:nvSpPr>
          <p:cNvPr id="3077" name="六边形 9"/>
          <p:cNvSpPr>
            <a:spLocks noChangeArrowheads="1"/>
          </p:cNvSpPr>
          <p:nvPr/>
        </p:nvSpPr>
        <p:spPr bwMode="auto">
          <a:xfrm>
            <a:off x="495300" y="219075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1654E7"/>
              </a:gs>
              <a:gs pos="79999">
                <a:srgbClr val="3185FD"/>
              </a:gs>
              <a:gs pos="100000">
                <a:srgbClr val="3687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宋体" pitchFamily="2" charset="-122"/>
              <a:cs typeface="+mn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0" y="373063"/>
            <a:ext cx="12192000" cy="539750"/>
          </a:xfrm>
          <a:prstGeom prst="rect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宋体" pitchFamily="2" charset="-122"/>
            </a:endParaRPr>
          </a:p>
        </p:txBody>
      </p:sp>
      <p:sp>
        <p:nvSpPr>
          <p:cNvPr id="8195" name="椭圆 2"/>
          <p:cNvSpPr>
            <a:spLocks noChangeArrowheads="1"/>
          </p:cNvSpPr>
          <p:nvPr/>
        </p:nvSpPr>
        <p:spPr bwMode="auto">
          <a:xfrm>
            <a:off x="11356975" y="463550"/>
            <a:ext cx="360363" cy="358775"/>
          </a:xfrm>
          <a:prstGeom prst="ellipse">
            <a:avLst/>
          </a:prstGeom>
          <a:solidFill>
            <a:srgbClr val="FFFFFF">
              <a:alpha val="3411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8196" name="TextBox 15"/>
          <p:cNvSpPr>
            <a:spLocks noChangeArrowheads="1"/>
          </p:cNvSpPr>
          <p:nvPr/>
        </p:nvSpPr>
        <p:spPr bwMode="auto">
          <a:xfrm>
            <a:off x="11210925" y="473075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7D9BC510-6665-4D13-86ED-EFFA8130A94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</a:fld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charset="-122"/>
                <a:ea typeface="宋体" pitchFamily="2" charset="-122"/>
                <a:cs typeface="+mn-cs"/>
                <a:sym typeface="Arial Unicode MS" panose="020B0604020202020204" charset="-122"/>
              </a:rPr>
              <a:t> </a:t>
            </a:r>
            <a:endParaRPr kumimoji="0" lang="zh-C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charset="-122"/>
              <a:ea typeface="宋体" pitchFamily="2" charset="-122"/>
              <a:cs typeface="+mn-cs"/>
              <a:sym typeface="Arial Unicode MS" panose="020B0604020202020204" charset="-122"/>
            </a:endParaRPr>
          </a:p>
        </p:txBody>
      </p:sp>
      <p:sp>
        <p:nvSpPr>
          <p:cNvPr id="8197" name="六边形 9"/>
          <p:cNvSpPr>
            <a:spLocks noChangeArrowheads="1"/>
          </p:cNvSpPr>
          <p:nvPr/>
        </p:nvSpPr>
        <p:spPr bwMode="auto">
          <a:xfrm>
            <a:off x="495300" y="219075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1654E7"/>
              </a:gs>
              <a:gs pos="79999">
                <a:srgbClr val="3185FD"/>
              </a:gs>
              <a:gs pos="100000">
                <a:srgbClr val="3687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宋体" pitchFamily="2" charset="-122"/>
              <a:cs typeface="+mn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pitchFamily="2" charset="-122"/>
          <a:cs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umimoji="1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39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9.png"/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4.png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1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67.png"/><Relationship Id="rId4" Type="http://schemas.openxmlformats.org/officeDocument/2006/relationships/image" Target="../media/image86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1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流程图: 文档 8"/>
          <p:cNvSpPr/>
          <p:nvPr/>
        </p:nvSpPr>
        <p:spPr>
          <a:xfrm>
            <a:off x="0" y="9525"/>
            <a:ext cx="12192000" cy="5851525"/>
          </a:xfrm>
          <a:prstGeom prst="flowChartDocument">
            <a:avLst/>
          </a:prstGeom>
          <a:gradFill rotWithShape="1">
            <a:gsLst>
              <a:gs pos="0">
                <a:srgbClr val="299FFE">
                  <a:alpha val="100000"/>
                </a:srgbClr>
              </a:gs>
              <a:gs pos="56999">
                <a:srgbClr val="1D8DE5">
                  <a:alpha val="100000"/>
                </a:srgbClr>
              </a:gs>
              <a:gs pos="81999">
                <a:srgbClr val="1983D7">
                  <a:alpha val="100000"/>
                </a:srgbClr>
              </a:gs>
              <a:gs pos="100000">
                <a:srgbClr val="1984D8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anchor="ctr"/>
          <a:p>
            <a:pPr indent="0" algn="ctr"/>
            <a:endParaRPr lang="zh-CN" altLang="en-US" dirty="0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243" name="TextBox 2"/>
          <p:cNvSpPr/>
          <p:nvPr/>
        </p:nvSpPr>
        <p:spPr>
          <a:xfrm>
            <a:off x="1447165" y="2145030"/>
            <a:ext cx="961707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/>
            <a:r>
              <a:rPr lang="en-US" altLang="zh-CN" sz="4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Arial Unicode MS" panose="020B0604020202020204" charset="-122"/>
              </a:rPr>
              <a:t>Revisit X(17) production </a:t>
            </a:r>
            <a:endParaRPr lang="en-US" altLang="zh-CN" sz="4400" b="1" dirty="0">
              <a:solidFill>
                <a:schemeClr val="bg1"/>
              </a:solidFill>
              <a:latin typeface="微软雅黑" charset="-122"/>
              <a:ea typeface="微软雅黑" charset="-122"/>
              <a:sym typeface="Arial Unicode MS" panose="020B0604020202020204" charset="-122"/>
            </a:endParaRPr>
          </a:p>
          <a:p>
            <a:pPr indent="0"/>
            <a:r>
              <a:rPr lang="en-US" altLang="zh-CN" sz="4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Arial Unicode MS" panose="020B0604020202020204" charset="-122"/>
              </a:rPr>
              <a:t>at BESIII</a:t>
            </a:r>
            <a:endParaRPr lang="en-US" altLang="zh-CN" sz="4400" b="1" dirty="0">
              <a:solidFill>
                <a:schemeClr val="bg1"/>
              </a:solidFill>
              <a:latin typeface="微软雅黑" charset="-122"/>
              <a:ea typeface="微软雅黑" charset="-122"/>
              <a:sym typeface="Arial Unicode MS" panose="020B0604020202020204" charset="-122"/>
            </a:endParaRPr>
          </a:p>
        </p:txBody>
      </p:sp>
      <p:pic>
        <p:nvPicPr>
          <p:cNvPr id="1024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88" y="111125"/>
            <a:ext cx="2403475" cy="86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文本框 1"/>
          <p:cNvSpPr txBox="1"/>
          <p:nvPr/>
        </p:nvSpPr>
        <p:spPr>
          <a:xfrm>
            <a:off x="327025" y="5977255"/>
            <a:ext cx="63665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/>
            <a:r>
              <a:rPr lang="en-US" altLang="zh-CN">
                <a:latin typeface="Arial" panose="020B0604020202090204" pitchFamily="34" charset="0"/>
                <a:ea typeface="宋体" pitchFamily="2" charset="-122"/>
              </a:rPr>
              <a:t>Jun Jiang, Peng-Cheng Lu (SDU), Cong-Feng Qiao (UCAS), </a:t>
            </a:r>
            <a:r>
              <a:rPr lang="en-US">
                <a:latin typeface="Arial" panose="020B0604020202090204" pitchFamily="34" charset="0"/>
                <a:ea typeface="宋体" pitchFamily="2" charset="-122"/>
              </a:rPr>
              <a:t>In preparation</a:t>
            </a:r>
            <a:endParaRPr lang="en-US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46795" y="5264150"/>
            <a:ext cx="299593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JIANG Jun (</a:t>
            </a:r>
            <a:r>
              <a:rPr lang="zh-CN" altLang="en-US" sz="2400">
                <a:latin typeface="黑体" charset="-122"/>
                <a:ea typeface="黑体" charset="-122"/>
              </a:rPr>
              <a:t>蒋 军</a:t>
            </a:r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)</a:t>
            </a:r>
            <a:endParaRPr lang="zh-CN" altLang="en-US" sz="2400">
              <a:latin typeface="Arial" panose="020B0604020202090204" pitchFamily="34" charset="0"/>
              <a:ea typeface="宋体" pitchFamily="2" charset="-122"/>
            </a:endParaRPr>
          </a:p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Shandong University</a:t>
            </a:r>
            <a:endParaRPr lang="en-US" altLang="zh-CN" sz="2400">
              <a:latin typeface="Arial" panose="020B0604020202090204" pitchFamily="34" charset="0"/>
              <a:ea typeface="宋体" pitchFamily="2" charset="-122"/>
            </a:endParaRPr>
          </a:p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2021-11-05 @ </a:t>
            </a:r>
            <a:r>
              <a:rPr lang="zh-CN" altLang="en-US" sz="2400">
                <a:latin typeface="Arial" panose="020B0604020202090204" pitchFamily="34" charset="0"/>
                <a:ea typeface="宋体" pitchFamily="2" charset="-122"/>
              </a:rPr>
              <a:t>青岛</a:t>
            </a:r>
            <a:endParaRPr lang="zh-CN" altLang="en-US" sz="2400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533525"/>
            <a:ext cx="30340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Two Atomki experiments 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3700" y="1595120"/>
            <a:ext cx="3761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A. J. Krasznahorkay et al., Phys. Rev. Lett. 116, no.4, 042501 (2016) </a:t>
            </a:r>
            <a:r>
              <a:rPr lang="en-US" altLang="zh-CN" sz="1400"/>
              <a:t>[</a:t>
            </a:r>
            <a:r>
              <a:rPr lang="zh-CN" altLang="en-US" sz="1400"/>
              <a:t>arXiv:1504.01527</a:t>
            </a:r>
            <a:r>
              <a:rPr lang="en-US" altLang="zh-CN" sz="1400"/>
              <a:t>].</a:t>
            </a:r>
            <a:endParaRPr lang="en-US" altLang="zh-CN" sz="1400"/>
          </a:p>
        </p:txBody>
      </p:sp>
      <p:sp>
        <p:nvSpPr>
          <p:cNvPr id="2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2.2 C</a:t>
            </a:r>
            <a:r>
              <a:rPr lang="en-US" altLang="zh-CN" dirty="0">
                <a:sym typeface="+mn-ea"/>
              </a:rPr>
              <a:t>onstrains on Xee coupling from experiments</a:t>
            </a:r>
            <a:endParaRPr lang="en-US" altLang="zh-CN" dirty="0">
              <a:solidFill>
                <a:srgbClr val="595959"/>
              </a:solidFill>
              <a:latin typeface="Arial" panose="020B0604020202090204" pitchFamily="34" charset="0"/>
              <a:ea typeface="微软雅黑" charset="-122"/>
              <a:sym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901825"/>
            <a:ext cx="690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2016</a:t>
            </a:r>
            <a:endParaRPr lang="en-US" altLang="zh-CN">
              <a:sym typeface="+mn-ea"/>
            </a:endParaRPr>
          </a:p>
        </p:txBody>
      </p:sp>
      <p:pic>
        <p:nvPicPr>
          <p:cNvPr id="12" name="图片 11" descr="截屏2021-11-03 上午10.45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1887220"/>
            <a:ext cx="5494655" cy="12096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7855" y="3123565"/>
            <a:ext cx="640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With            </a:t>
            </a:r>
            <a:endParaRPr lang="en-US" altLang="zh-CN">
              <a:sym typeface="+mn-ea"/>
            </a:endParaRPr>
          </a:p>
        </p:txBody>
      </p:sp>
      <p:pic>
        <p:nvPicPr>
          <p:cNvPr id="14" name="334E55B0-647D-440b-865C-3EC943EB4CBC-2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3135630"/>
            <a:ext cx="4072255" cy="319405"/>
          </a:xfrm>
          <a:prstGeom prst="rect">
            <a:avLst/>
          </a:prstGeom>
        </p:spPr>
      </p:pic>
      <p:pic>
        <p:nvPicPr>
          <p:cNvPr id="16" name="334E55B0-647D-440b-865C-3EC943EB4CBC-3" descr="/private/var/folders/ml/qk2ywnf50pb06wrx61vpyxs00000gn/T/com.kingsoft.wpsoffice.mac/wpsoffice.DLEjin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10" y="3123565"/>
            <a:ext cx="2480945" cy="3194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7855" y="3617595"/>
            <a:ext cx="1642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We obtain            </a:t>
            </a:r>
            <a:endParaRPr lang="en-US" altLang="zh-CN">
              <a:sym typeface="+mn-ea"/>
            </a:endParaRPr>
          </a:p>
        </p:txBody>
      </p:sp>
      <p:pic>
        <p:nvPicPr>
          <p:cNvPr id="18" name="334E55B0-647D-440b-865C-3EC943EB4CBC-4" descr="/private/var/folders/ml/qk2ywnf50pb06wrx61vpyxs00000gn/T/com.kingsoft.wpsoffice.mac/wpsoffice.HbwDYd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645" y="3638550"/>
            <a:ext cx="5592445" cy="327025"/>
          </a:xfrm>
          <a:prstGeom prst="rect">
            <a:avLst/>
          </a:prstGeom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617855" y="4148455"/>
            <a:ext cx="111563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With J</a:t>
            </a:r>
            <a:r>
              <a:rPr lang="en-US" altLang="zh-CN" baseline="30000">
                <a:sym typeface="+mn-ea"/>
              </a:rPr>
              <a:t>P</a:t>
            </a:r>
            <a:r>
              <a:rPr lang="en-US" altLang="zh-CN">
                <a:sym typeface="+mn-ea"/>
              </a:rPr>
              <a:t> of </a:t>
            </a:r>
            <a:r>
              <a:rPr lang="en-US" altLang="zh-CN" baseline="30000">
                <a:sym typeface="+mn-ea"/>
              </a:rPr>
              <a:t>8</a:t>
            </a:r>
            <a:r>
              <a:rPr lang="en-US" altLang="zh-CN">
                <a:sym typeface="+mn-ea"/>
              </a:rPr>
              <a:t>Be*: 1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, J</a:t>
            </a:r>
            <a:r>
              <a:rPr lang="en-US" altLang="zh-CN" baseline="30000">
                <a:sym typeface="+mn-ea"/>
              </a:rPr>
              <a:t>P</a:t>
            </a:r>
            <a:r>
              <a:rPr lang="en-US" altLang="zh-CN">
                <a:sym typeface="+mn-ea"/>
              </a:rPr>
              <a:t> of </a:t>
            </a:r>
            <a:r>
              <a:rPr lang="en-US" altLang="zh-CN" baseline="30000">
                <a:sym typeface="+mn-ea"/>
              </a:rPr>
              <a:t>8</a:t>
            </a:r>
            <a:r>
              <a:rPr lang="en-US" altLang="zh-CN">
                <a:sym typeface="+mn-ea"/>
              </a:rPr>
              <a:t>Be: 0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, we have 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J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P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of X(17): 1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+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or 0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r>
              <a:rPr lang="en-US" altLang="zh-CN">
                <a:sym typeface="+mn-ea"/>
              </a:rPr>
              <a:t>with orbital angular momentum L=0 or 1, respectively.</a:t>
            </a:r>
            <a:endParaRPr lang="en-US" altLang="zh-CN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72220" y="3053080"/>
            <a:ext cx="2901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Tilley </a:t>
            </a:r>
            <a:r>
              <a:rPr lang="zh-CN" altLang="en-US" sz="1400">
                <a:sym typeface="+mn-ea"/>
              </a:rPr>
              <a:t>et al., Nucl. Phys. A 745, 155 (2004)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7855" y="4793615"/>
            <a:ext cx="10671810" cy="1946910"/>
            <a:chOff x="973" y="7549"/>
            <a:chExt cx="16806" cy="3066"/>
          </a:xfrm>
        </p:grpSpPr>
        <p:sp>
          <p:nvSpPr>
            <p:cNvPr id="25" name="文本框 24"/>
            <p:cNvSpPr txBox="1"/>
            <p:nvPr/>
          </p:nvSpPr>
          <p:spPr>
            <a:xfrm>
              <a:off x="7178" y="8689"/>
              <a:ext cx="425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Requiring L &lt; 1 cm gives</a:t>
              </a:r>
              <a:endParaRPr lang="zh-CN" altLang="en-US"/>
            </a:p>
          </p:txBody>
        </p:sp>
        <p:pic>
          <p:nvPicPr>
            <p:cNvPr id="26" name="334E55B0-647D-440b-865C-3EC943EB4CBC-33" descr="/private/var/folders/ml/qk2ywnf50pb06wrx61vpyxs00000gn/T/com.kingsoft.wpsoffice.mac/wpsoffice.minmlt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99" y="8694"/>
              <a:ext cx="5880" cy="575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973" y="7549"/>
              <a:ext cx="6060" cy="3067"/>
              <a:chOff x="973" y="7549"/>
              <a:chExt cx="6060" cy="306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973" y="7549"/>
                <a:ext cx="2586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b="1">
                    <a:latin typeface="Arial Bold" panose="020B0604020202090204" charset="0"/>
                    <a:cs typeface="Arial Bold" panose="020B0604020202090204" charset="0"/>
                    <a:sym typeface="+mn-ea"/>
                  </a:rPr>
                  <a:t>Decay length</a:t>
                </a:r>
                <a:r>
                  <a:rPr lang="en-US" altLang="zh-CN">
                    <a:sym typeface="+mn-ea"/>
                  </a:rPr>
                  <a:t>            </a:t>
                </a:r>
                <a:endParaRPr lang="en-US" altLang="zh-CN">
                  <a:sym typeface="+mn-ea"/>
                </a:endParaRPr>
              </a:p>
            </p:txBody>
          </p:sp>
          <p:pic>
            <p:nvPicPr>
              <p:cNvPr id="22" name="图片 21" descr="截屏2021-11-03 上午11.21.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3" y="8110"/>
                <a:ext cx="4979" cy="1046"/>
              </a:xfrm>
              <a:prstGeom prst="rect">
                <a:avLst/>
              </a:prstGeom>
            </p:spPr>
          </p:pic>
          <p:pic>
            <p:nvPicPr>
              <p:cNvPr id="23" name="图片 22" descr="截屏2021-11-03 上午11.22.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3" y="9110"/>
                <a:ext cx="6060" cy="776"/>
              </a:xfrm>
              <a:prstGeom prst="rect">
                <a:avLst/>
              </a:prstGeom>
            </p:spPr>
          </p:pic>
          <p:pic>
            <p:nvPicPr>
              <p:cNvPr id="28" name="334E55B0-647D-440b-865C-3EC943EB4CBC-27" descr="/private/var/folders/ml/qk2ywnf50pb06wrx61vpyxs00000gn/T/com.kingsoft.wpsoffice.mac/wpsoffice.LnMAqJwpsoffice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3" y="9886"/>
                <a:ext cx="2254" cy="73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226820"/>
            <a:ext cx="30340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Two Atomki experiments 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3700" y="1595120"/>
            <a:ext cx="37611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A. J. Krasznahorkay et al., arXiv:1910.10459</a:t>
            </a:r>
            <a:r>
              <a:rPr lang="en-US" altLang="zh-CN" sz="1400"/>
              <a:t>.</a:t>
            </a:r>
            <a:endParaRPr lang="en-US" altLang="zh-CN" sz="1400"/>
          </a:p>
        </p:txBody>
      </p:sp>
      <p:sp>
        <p:nvSpPr>
          <p:cNvPr id="3" name="文本框 2"/>
          <p:cNvSpPr txBox="1"/>
          <p:nvPr/>
        </p:nvSpPr>
        <p:spPr>
          <a:xfrm>
            <a:off x="617855" y="1595120"/>
            <a:ext cx="690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2019</a:t>
            </a:r>
            <a:endParaRPr lang="en-US" altLang="zh-CN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855" y="2930525"/>
            <a:ext cx="640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With            </a:t>
            </a:r>
            <a:endParaRPr lang="en-US" altLang="zh-CN">
              <a:sym typeface="+mn-ea"/>
            </a:endParaRPr>
          </a:p>
        </p:txBody>
      </p:sp>
      <p:pic>
        <p:nvPicPr>
          <p:cNvPr id="16" name="334E55B0-647D-440b-865C-3EC943EB4CBC-3" descr="/private/var/folders/ml/qk2ywnf50pb06wrx61vpyxs00000gn/T/com.kingsoft.wpsoffice.mac/wpsoffice.DLEjin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75" y="2943225"/>
            <a:ext cx="2480945" cy="3194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7855" y="3436620"/>
            <a:ext cx="1642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We obtain            </a:t>
            </a:r>
            <a:endParaRPr lang="en-US" altLang="zh-CN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7855" y="4076700"/>
            <a:ext cx="111563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With J</a:t>
            </a:r>
            <a:r>
              <a:rPr lang="en-US" altLang="zh-CN" baseline="30000">
                <a:sym typeface="+mn-ea"/>
              </a:rPr>
              <a:t>P</a:t>
            </a:r>
            <a:r>
              <a:rPr lang="en-US" altLang="zh-CN">
                <a:sym typeface="+mn-ea"/>
              </a:rPr>
              <a:t> of </a:t>
            </a:r>
            <a:r>
              <a:rPr lang="en-US" altLang="zh-CN" baseline="30000">
                <a:sym typeface="+mn-ea"/>
              </a:rPr>
              <a:t>8</a:t>
            </a:r>
            <a:r>
              <a:rPr lang="en-US" altLang="zh-CN">
                <a:sym typeface="+mn-ea"/>
              </a:rPr>
              <a:t>He*: 0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, J</a:t>
            </a:r>
            <a:r>
              <a:rPr lang="en-US" altLang="zh-CN" baseline="30000">
                <a:sym typeface="+mn-ea"/>
              </a:rPr>
              <a:t>P</a:t>
            </a:r>
            <a:r>
              <a:rPr lang="en-US" altLang="zh-CN">
                <a:sym typeface="+mn-ea"/>
              </a:rPr>
              <a:t> of </a:t>
            </a:r>
            <a:r>
              <a:rPr lang="en-US" altLang="zh-CN" baseline="30000">
                <a:sym typeface="+mn-ea"/>
              </a:rPr>
              <a:t>8</a:t>
            </a:r>
            <a:r>
              <a:rPr lang="en-US" altLang="zh-CN">
                <a:sym typeface="+mn-ea"/>
              </a:rPr>
              <a:t>He: 0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, we have 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J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P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of X(17): 1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+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or 0</a:t>
            </a:r>
            <a:r>
              <a:rPr lang="en-US" altLang="zh-CN" b="1" baseline="3000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-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r>
              <a:rPr lang="en-US" altLang="zh-CN">
                <a:sym typeface="+mn-ea"/>
              </a:rPr>
              <a:t>with orbital angular momentum L=1 or 0, respectively. </a:t>
            </a:r>
            <a:r>
              <a:rPr lang="en-US" altLang="zh-CN" b="1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Same implications with the Be experiment.</a:t>
            </a:r>
            <a:endParaRPr lang="en-US" altLang="zh-CN" b="1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pic>
        <p:nvPicPr>
          <p:cNvPr id="4" name="图片 3" descr="截屏2021-11-03 上午11.32.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1618615"/>
            <a:ext cx="4917440" cy="1191895"/>
          </a:xfrm>
          <a:prstGeom prst="rect">
            <a:avLst/>
          </a:prstGeom>
        </p:spPr>
      </p:pic>
      <p:pic>
        <p:nvPicPr>
          <p:cNvPr id="5" name="334E55B0-647D-440b-865C-3EC943EB4CBC-6" descr="/private/var/folders/ml/qk2ywnf50pb06wrx61vpyxs00000gn/T/com.kingsoft.wpsoffice.mac/wpsoffice.htJiTD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35" y="2938780"/>
            <a:ext cx="5078095" cy="323850"/>
          </a:xfrm>
          <a:prstGeom prst="rect">
            <a:avLst/>
          </a:prstGeom>
        </p:spPr>
      </p:pic>
      <p:pic>
        <p:nvPicPr>
          <p:cNvPr id="6" name="334E55B0-647D-440b-865C-3EC943EB4CBC-7" descr="/private/var/folders/ml/qk2ywnf50pb06wrx61vpyxs00000gn/T/com.kingsoft.wpsoffice.mac/wpsoffice.tuqREk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413" y="3457575"/>
            <a:ext cx="5502910" cy="327025"/>
          </a:xfrm>
          <a:prstGeom prst="rect">
            <a:avLst/>
          </a:prstGeom>
          <a:ln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9716135" y="2943225"/>
            <a:ext cx="20580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T. Walcher, Phys. Lett. B 31, 442-444 (1970)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7855" y="4843145"/>
            <a:ext cx="6355715" cy="858520"/>
            <a:chOff x="973" y="7627"/>
            <a:chExt cx="10009" cy="1352"/>
          </a:xfrm>
        </p:grpSpPr>
        <p:sp>
          <p:nvSpPr>
            <p:cNvPr id="20" name="文本框 19"/>
            <p:cNvSpPr txBox="1"/>
            <p:nvPr/>
          </p:nvSpPr>
          <p:spPr>
            <a:xfrm>
              <a:off x="973" y="7627"/>
              <a:ext cx="258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>
                  <a:latin typeface="Arial Bold" panose="020B0604020202090204" charset="0"/>
                  <a:cs typeface="Arial Bold" panose="020B0604020202090204" charset="0"/>
                  <a:sym typeface="+mn-ea"/>
                </a:rPr>
                <a:t>Decay length</a:t>
              </a:r>
              <a:r>
                <a:rPr lang="en-US" altLang="zh-CN">
                  <a:sym typeface="+mn-ea"/>
                </a:rPr>
                <a:t>            </a:t>
              </a:r>
              <a:endParaRPr lang="en-US" altLang="zh-CN"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3" y="8399"/>
              <a:ext cx="425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Requiring L &lt; 1 cm gives</a:t>
              </a:r>
              <a:endParaRPr lang="zh-CN" altLang="en-US"/>
            </a:p>
          </p:txBody>
        </p:sp>
        <p:pic>
          <p:nvPicPr>
            <p:cNvPr id="7" name="334E55B0-647D-440b-865C-3EC943EB4CBC-34" descr="/private/var/folders/ml/qk2ywnf50pb06wrx61vpyxs00000gn/T/com.kingsoft.wpsoffice.mac/wpsoffice.ZpWdvz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0" y="8405"/>
              <a:ext cx="5622" cy="575"/>
            </a:xfrm>
            <a:prstGeom prst="rect">
              <a:avLst/>
            </a:prstGeom>
            <a:ln>
              <a:solidFill>
                <a:srgbClr val="0A0EB6"/>
              </a:solidFill>
            </a:ln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226820"/>
            <a:ext cx="46850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Electron anomalous magnetic momentum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12250" y="2252980"/>
            <a:ext cx="290449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R. H. Parker et al., </a:t>
            </a:r>
            <a:r>
              <a:rPr sz="1400"/>
              <a:t> Science 360, 191 (2018). </a:t>
            </a:r>
            <a:r>
              <a:rPr lang="en-US" sz="1400"/>
              <a:t>[arXiv:1812.04130].</a:t>
            </a:r>
            <a:endParaRPr lang="en-US" sz="1400"/>
          </a:p>
          <a:p>
            <a:r>
              <a:rPr lang="en-US" sz="1400"/>
              <a:t>H. Davoudiasl and W. J. Marciano,  Phys. Rev. D 98, no. 7, 075011 (2018), [arXiv:1806.10252 ].</a:t>
            </a:r>
            <a:endParaRPr 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617855" y="1654810"/>
            <a:ext cx="10279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The new force mediator X(17) will contibute to the e</a:t>
            </a:r>
            <a:r>
              <a:rPr lang="en-US" altLang="zh-CN" dirty="0">
                <a:sym typeface="+mn-ea"/>
              </a:rPr>
              <a:t>lectron anomalous magnetic momentum (AMM).</a:t>
            </a:r>
            <a:endParaRPr lang="en-US" altLang="zh-CN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855" y="2082800"/>
            <a:ext cx="48202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The latest improved fine structure constant</a:t>
            </a:r>
            <a:endParaRPr lang="en-US" altLang="zh-CN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7855" y="2789555"/>
            <a:ext cx="6128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leads to 2.4</a:t>
            </a:r>
            <a:r>
              <a:rPr lang="en-US" altLang="zh-CN">
                <a:cs typeface="Arial" panose="020B0604020202090204" pitchFamily="34" charset="0"/>
                <a:sym typeface="+mn-ea"/>
              </a:rPr>
              <a:t>σ discrepancy of electron AMM</a:t>
            </a:r>
            <a:r>
              <a:rPr lang="en-US" altLang="zh-CN">
                <a:sym typeface="+mn-ea"/>
              </a:rPr>
              <a:t>            </a:t>
            </a:r>
            <a:endParaRPr lang="en-US" altLang="zh-CN">
              <a:sym typeface="+mn-ea"/>
            </a:endParaRPr>
          </a:p>
        </p:txBody>
      </p:sp>
      <p:pic>
        <p:nvPicPr>
          <p:cNvPr id="2" name="334E55B0-647D-440b-865C-3EC943EB4CBC-9" descr="/private/var/folders/ml/qk2ywnf50pb06wrx61vpyxs00000gn/T/com.kingsoft.wpsoffice.mac/wpsoffice.xACbaO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336800"/>
            <a:ext cx="3677920" cy="378460"/>
          </a:xfrm>
          <a:prstGeom prst="rect">
            <a:avLst/>
          </a:prstGeom>
        </p:spPr>
      </p:pic>
      <p:pic>
        <p:nvPicPr>
          <p:cNvPr id="8" name="图片 7" descr="截屏2021-11-03 下午2.13.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3123565"/>
            <a:ext cx="5128260" cy="553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17855" y="3924300"/>
            <a:ext cx="11265535" cy="1122045"/>
            <a:chOff x="973" y="6180"/>
            <a:chExt cx="17741" cy="1767"/>
          </a:xfrm>
        </p:grpSpPr>
        <p:sp>
          <p:nvSpPr>
            <p:cNvPr id="25" name="文本框 24"/>
            <p:cNvSpPr txBox="1"/>
            <p:nvPr/>
          </p:nvSpPr>
          <p:spPr>
            <a:xfrm>
              <a:off x="973" y="6180"/>
              <a:ext cx="17741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>
                  <a:sym typeface="+mn-ea"/>
                </a:rPr>
                <a:t>The X(17) boson would contribute to electron AMM of ∆a</a:t>
              </a:r>
              <a:r>
                <a:rPr lang="en-US" altLang="zh-CN" baseline="-25000">
                  <a:sym typeface="+mn-ea"/>
                </a:rPr>
                <a:t>e</a:t>
              </a:r>
              <a:r>
                <a:rPr lang="en-US" altLang="zh-CN">
                  <a:sym typeface="+mn-ea"/>
                </a:rPr>
                <a:t> </a:t>
              </a:r>
              <a:r>
                <a:rPr lang="zh-CN" altLang="en-US"/>
                <a:t>through the leading one-loop triangle diagram</a:t>
              </a:r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40" y="6805"/>
              <a:ext cx="3375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>
                  <a:sym typeface="+mn-ea"/>
                </a:rPr>
                <a:t>J. P. Leveille, </a:t>
              </a:r>
              <a:r>
                <a:rPr sz="1400">
                  <a:sym typeface="+mn-ea"/>
                </a:rPr>
                <a:t>Nucl. Phys. B 137, 63-76 (1978).</a:t>
              </a:r>
              <a:endParaRPr sz="1400">
                <a:sym typeface="+mn-ea"/>
              </a:endParaRPr>
            </a:p>
          </p:txBody>
        </p:sp>
        <p:pic>
          <p:nvPicPr>
            <p:cNvPr id="10" name="图片 9" descr="截屏2021-11-03 下午2.18.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6" y="6733"/>
              <a:ext cx="6877" cy="121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17855" y="5046345"/>
            <a:ext cx="11264900" cy="960755"/>
            <a:chOff x="973" y="7947"/>
            <a:chExt cx="17740" cy="1513"/>
          </a:xfrm>
        </p:grpSpPr>
        <p:sp>
          <p:nvSpPr>
            <p:cNvPr id="14" name="文本框 13"/>
            <p:cNvSpPr txBox="1"/>
            <p:nvPr/>
          </p:nvSpPr>
          <p:spPr>
            <a:xfrm>
              <a:off x="973" y="7947"/>
              <a:ext cx="1774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>
                  <a:sym typeface="+mn-ea"/>
                </a:rPr>
                <a:t>Requiring that this contribution can diminish the 2.4σ discrepancy between the measurement and SM prediction</a:t>
              </a:r>
              <a:endParaRPr lang="zh-CN" altLang="en-US"/>
            </a:p>
          </p:txBody>
        </p:sp>
        <p:pic>
          <p:nvPicPr>
            <p:cNvPr id="26" name="334E55B0-647D-440b-865C-3EC943EB4CBC-35" descr="/private/var/folders/ml/qk2ywnf50pb06wrx61vpyxs00000gn/T/com.kingsoft.wpsoffice.mac/wpsoffice.WLLmyd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7" y="8890"/>
              <a:ext cx="8835" cy="570"/>
            </a:xfrm>
            <a:prstGeom prst="rect">
              <a:avLst/>
            </a:prstGeom>
            <a:ln>
              <a:solidFill>
                <a:srgbClr val="0A0EB6"/>
              </a:solidFill>
            </a:ln>
          </p:spPr>
        </p:pic>
      </p:grpSp>
      <p:sp>
        <p:nvSpPr>
          <p:cNvPr id="15" name="文本框 14"/>
          <p:cNvSpPr txBox="1"/>
          <p:nvPr/>
        </p:nvSpPr>
        <p:spPr>
          <a:xfrm>
            <a:off x="617855" y="6193790"/>
            <a:ext cx="11142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Arial Bold" panose="020B0604020202090204" charset="0"/>
                <a:cs typeface="Arial Bold" panose="020B0604020202090204" charset="0"/>
              </a:rPr>
              <a:t>T</a:t>
            </a:r>
            <a:r>
              <a:rPr lang="zh-CN" altLang="en-US" b="1">
                <a:latin typeface="Arial Bold" panose="020B0604020202090204" charset="0"/>
                <a:cs typeface="Arial Bold" panose="020B0604020202090204" charset="0"/>
              </a:rPr>
              <a:t>he pure vector hypothesis 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</a:rPr>
              <a:t>of</a:t>
            </a:r>
            <a:r>
              <a:rPr lang="zh-CN" altLang="en-US" b="1">
                <a:latin typeface="Arial Bold" panose="020B0604020202090204" charset="0"/>
                <a:cs typeface="Arial Bold" panose="020B0604020202090204" charset="0"/>
              </a:rPr>
              <a:t> X(17) boson will enlarge the discrepancy of electron AMM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</a:rPr>
              <a:t>!</a:t>
            </a:r>
            <a:endParaRPr lang="en-US" altLang="zh-CN" b="1"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226820"/>
            <a:ext cx="30086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Beam dumb experiments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654810"/>
            <a:ext cx="11142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Bremsstrahlung reaction                                     , X(17) is  produced by initial or final state radiation off a single electron.</a:t>
            </a:r>
            <a:endParaRPr lang="en-US" altLang="zh-CN">
              <a:sym typeface="+mn-ea"/>
            </a:endParaRPr>
          </a:p>
        </p:txBody>
      </p:sp>
      <p:pic>
        <p:nvPicPr>
          <p:cNvPr id="4" name="334E55B0-647D-440b-865C-3EC943EB4CBC-11" descr="/private/var/folders/ml/qk2ywnf50pb06wrx61vpyxs00000gn/T/com.kingsoft.wpsoffice.mac/wpsoffice.tVvSLB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85" y="1718310"/>
            <a:ext cx="2129155" cy="241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18490" y="2162810"/>
            <a:ext cx="11142345" cy="831850"/>
            <a:chOff x="973" y="4099"/>
            <a:chExt cx="17547" cy="1310"/>
          </a:xfrm>
        </p:grpSpPr>
        <p:sp>
          <p:nvSpPr>
            <p:cNvPr id="17" name="文本框 16"/>
            <p:cNvSpPr txBox="1"/>
            <p:nvPr/>
          </p:nvSpPr>
          <p:spPr>
            <a:xfrm>
              <a:off x="973" y="4393"/>
              <a:ext cx="1754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>
                  <a:sym typeface="+mn-ea"/>
                </a:rPr>
                <a:t>Within the errors of                          , the production rate depends on the coupling parameters only through the argument </a:t>
              </a:r>
              <a:endParaRPr lang="en-US" altLang="zh-CN">
                <a:sym typeface="+mn-ea"/>
              </a:endParaRPr>
            </a:p>
          </p:txBody>
        </p:sp>
        <p:pic>
          <p:nvPicPr>
            <p:cNvPr id="28" name="334E55B0-647D-440b-865C-3EC943EB4CBC-12" descr="/private/var/folders/ml/qk2ywnf50pb06wrx61vpyxs00000gn/T/com.kingsoft.wpsoffice.mac/wpsoffice.LnMAqJwpsoff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2" y="4099"/>
              <a:ext cx="2254" cy="731"/>
            </a:xfrm>
            <a:prstGeom prst="rect">
              <a:avLst/>
            </a:prstGeom>
          </p:spPr>
        </p:pic>
        <p:pic>
          <p:nvPicPr>
            <p:cNvPr id="5" name="334E55B0-647D-440b-865C-3EC943EB4CBC-13" descr="/private/var/folders/ml/qk2ywnf50pb06wrx61vpyxs00000gn/T/com.kingsoft.wpsoffice.mac/wpsoffice.dWXygL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6" y="4928"/>
              <a:ext cx="2026" cy="432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17855" y="4999355"/>
            <a:ext cx="9949815" cy="1482090"/>
            <a:chOff x="973" y="7873"/>
            <a:chExt cx="15669" cy="2334"/>
          </a:xfrm>
        </p:grpSpPr>
        <p:sp>
          <p:nvSpPr>
            <p:cNvPr id="15" name="文本框 14"/>
            <p:cNvSpPr txBox="1"/>
            <p:nvPr/>
          </p:nvSpPr>
          <p:spPr>
            <a:xfrm>
              <a:off x="973" y="9008"/>
              <a:ext cx="519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b="1">
                  <a:latin typeface="Arial Bold" panose="020B0604020202090204" charset="0"/>
                  <a:cs typeface="Arial Bold" panose="020B0604020202090204" charset="0"/>
                </a:rPr>
                <a:t>Survival region (lower limit):</a:t>
              </a:r>
              <a:endParaRPr lang="en-US" b="1">
                <a:latin typeface="Arial Bold" panose="020B0604020202090204" charset="0"/>
                <a:cs typeface="Arial Bold" panose="020B060402020209020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74" y="7873"/>
              <a:ext cx="156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>
                  <a:cs typeface="Arial" panose="020B0604020202090204" pitchFamily="34" charset="0"/>
                  <a:sym typeface="+mn-ea"/>
                </a:rPr>
                <a:t>Around 17 MeV, E137, E144 Beam dumb experimets</a:t>
              </a:r>
              <a:r>
                <a:rPr lang="en-US" altLang="zh-CN" b="1">
                  <a:latin typeface="Arial Bold" panose="020B0604020202090204" charset="0"/>
                  <a:cs typeface="Arial Bold" panose="020B0604020202090204" charset="0"/>
                  <a:sym typeface="+mn-ea"/>
                </a:rPr>
                <a:t> Excluded region</a:t>
              </a:r>
              <a:r>
                <a:rPr lang="en-US" altLang="zh-CN">
                  <a:sym typeface="+mn-ea"/>
                </a:rPr>
                <a:t>:</a:t>
              </a:r>
              <a:endParaRPr lang="zh-CN" altLang="en-US"/>
            </a:p>
          </p:txBody>
        </p:sp>
        <p:pic>
          <p:nvPicPr>
            <p:cNvPr id="23" name="334E55B0-647D-440b-865C-3EC943EB4CBC-36" descr="/private/var/folders/ml/qk2ywnf50pb06wrx61vpyxs00000gn/T/com.kingsoft.wpsoffice.mac/wpsoffice.nLyIKw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7" y="8434"/>
              <a:ext cx="7268" cy="529"/>
            </a:xfrm>
            <a:prstGeom prst="rect">
              <a:avLst/>
            </a:prstGeom>
          </p:spPr>
        </p:pic>
        <p:pic>
          <p:nvPicPr>
            <p:cNvPr id="24" name="334E55B0-647D-440b-865C-3EC943EB4CBC-37" descr="/private/var/folders/ml/qk2ywnf50pb06wrx61vpyxs00000gn/T/com.kingsoft.wpsoffice.mac/wpsoffice.rjZdJd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9" y="9633"/>
              <a:ext cx="5622" cy="574"/>
            </a:xfrm>
            <a:prstGeom prst="rect">
              <a:avLst/>
            </a:prstGeom>
            <a:ln>
              <a:solidFill>
                <a:srgbClr val="0A0EB6"/>
              </a:solidFill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617855" y="3197860"/>
            <a:ext cx="11266170" cy="3648075"/>
            <a:chOff x="973" y="5036"/>
            <a:chExt cx="17742" cy="5745"/>
          </a:xfrm>
        </p:grpSpPr>
        <p:grpSp>
          <p:nvGrpSpPr>
            <p:cNvPr id="2" name="组合 1"/>
            <p:cNvGrpSpPr/>
            <p:nvPr/>
          </p:nvGrpSpPr>
          <p:grpSpPr>
            <a:xfrm>
              <a:off x="973" y="5036"/>
              <a:ext cx="17742" cy="2744"/>
              <a:chOff x="973" y="5036"/>
              <a:chExt cx="17742" cy="274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74" y="5036"/>
                <a:ext cx="17741" cy="1016"/>
                <a:chOff x="974" y="5226"/>
                <a:chExt cx="17741" cy="1016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974" y="5226"/>
                  <a:ext cx="17741" cy="10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:r>
                    <a:rPr lang="en-US" altLang="zh-CN">
                      <a:sym typeface="+mn-ea"/>
                    </a:rPr>
                    <a:t>Recently, the NA64 collaboration searched for the X(17) boson twice and set limits on the Xee coupling parameter </a:t>
                  </a:r>
                  <a:r>
                    <a:rPr lang="en-US" altLang="zh-CN">
                      <a:cs typeface="Arial" panose="020B0604020202090204" pitchFamily="34" charset="0"/>
                      <a:sym typeface="+mn-ea"/>
                    </a:rPr>
                    <a:t>ε</a:t>
                  </a:r>
                  <a:r>
                    <a:rPr lang="en-US" altLang="zh-CN" baseline="-25000">
                      <a:cs typeface="Arial" panose="020B0604020202090204" pitchFamily="34" charset="0"/>
                      <a:sym typeface="+mn-ea"/>
                    </a:rPr>
                    <a:t>e</a:t>
                  </a:r>
                  <a:r>
                    <a:rPr lang="en-US" altLang="zh-CN">
                      <a:cs typeface="Arial" panose="020B0604020202090204" pitchFamily="34" charset="0"/>
                      <a:sym typeface="+mn-ea"/>
                    </a:rPr>
                    <a:t>, i.e.,                          at the 90% C. L.</a:t>
                  </a:r>
                  <a:endParaRPr lang="en-US" altLang="zh-CN">
                    <a:cs typeface="Arial" panose="020B0604020202090204" pitchFamily="34" charset="0"/>
                    <a:sym typeface="+mn-ea"/>
                  </a:endParaRPr>
                </a:p>
              </p:txBody>
            </p:sp>
            <p:pic>
              <p:nvPicPr>
                <p:cNvPr id="7" name="334E55B0-647D-440b-865C-3EC943EB4CBC-14" descr="/private/var/folders/ml/qk2ywnf50pb06wrx61vpyxs00000gn/T/com.kingsoft.wpsoffice.mac/wpsoffice.kFrxznwpsoffice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72" y="5738"/>
                  <a:ext cx="2257" cy="424"/>
                </a:xfrm>
                <a:prstGeom prst="rect">
                  <a:avLst/>
                </a:prstGeom>
              </p:spPr>
            </p:pic>
          </p:grpSp>
          <p:grpSp>
            <p:nvGrpSpPr>
              <p:cNvPr id="21" name="组合 20"/>
              <p:cNvGrpSpPr/>
              <p:nvPr/>
            </p:nvGrpSpPr>
            <p:grpSpPr>
              <a:xfrm>
                <a:off x="973" y="5604"/>
                <a:ext cx="17548" cy="2176"/>
                <a:chOff x="973" y="5604"/>
                <a:chExt cx="17548" cy="2176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12762" y="5604"/>
                  <a:ext cx="5759" cy="150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400">
                      <a:sym typeface="+mn-ea"/>
                    </a:rPr>
                    <a:t>D. Banerjee et al., </a:t>
                  </a:r>
                  <a:r>
                    <a:rPr sz="1400">
                      <a:sym typeface="+mn-ea"/>
                    </a:rPr>
                    <a:t> Phys. Rev. Lett. 120, no.23, 231802 (2018), [arXiv:1803.07748]</a:t>
                  </a:r>
                  <a:r>
                    <a:rPr lang="en-US" sz="1400">
                      <a:sym typeface="+mn-ea"/>
                    </a:rPr>
                    <a:t>.</a:t>
                  </a:r>
                  <a:endParaRPr lang="en-US" sz="1400">
                    <a:sym typeface="+mn-ea"/>
                  </a:endParaRPr>
                </a:p>
                <a:p>
                  <a:r>
                    <a:rPr lang="zh-CN" altLang="en-US" sz="1400">
                      <a:sym typeface="+mn-ea"/>
                    </a:rPr>
                    <a:t>D. Banerjee et al.</a:t>
                  </a:r>
                  <a:r>
                    <a:rPr lang="en-US" altLang="zh-CN" sz="1400">
                      <a:sym typeface="+mn-ea"/>
                    </a:rPr>
                    <a:t>, </a:t>
                  </a:r>
                  <a:r>
                    <a:rPr lang="zh-CN" altLang="en-US" sz="1400">
                      <a:sym typeface="+mn-ea"/>
                    </a:rPr>
                    <a:t>Phys. Rev. D 101 (2020) 7, 071101</a:t>
                  </a:r>
                  <a:r>
                    <a:rPr lang="en-US" altLang="zh-CN" sz="1400">
                      <a:sym typeface="+mn-ea"/>
                    </a:rPr>
                    <a:t>,</a:t>
                  </a:r>
                  <a:r>
                    <a:rPr lang="zh-CN" altLang="en-US" sz="1400">
                      <a:sym typeface="+mn-ea"/>
                    </a:rPr>
                    <a:t> </a:t>
                  </a:r>
                  <a:r>
                    <a:rPr lang="en-US" altLang="zh-CN" sz="1400">
                      <a:sym typeface="+mn-ea"/>
                    </a:rPr>
                    <a:t>[arXiv</a:t>
                  </a:r>
                  <a:r>
                    <a:rPr lang="zh-CN" altLang="en-US" sz="1400">
                      <a:sym typeface="+mn-ea"/>
                    </a:rPr>
                    <a:t>: 1912.11389</a:t>
                  </a:r>
                  <a:r>
                    <a:rPr lang="en-US" altLang="zh-CN" sz="1400">
                      <a:sym typeface="+mn-ea"/>
                    </a:rPr>
                    <a:t>].</a:t>
                  </a:r>
                  <a:endParaRPr lang="en-US" altLang="zh-CN" sz="1400">
                    <a:sym typeface="+mn-ea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974" y="6236"/>
                  <a:ext cx="3213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:r>
                    <a:rPr lang="en-US" altLang="zh-CN" b="1">
                      <a:latin typeface="Arial Bold" panose="020B0604020202090204" charset="0"/>
                      <a:cs typeface="Arial Bold" panose="020B0604020202090204" charset="0"/>
                      <a:sym typeface="+mn-ea"/>
                    </a:rPr>
                    <a:t>Excluded region</a:t>
                  </a:r>
                  <a:r>
                    <a:rPr lang="en-US" altLang="zh-CN">
                      <a:sym typeface="+mn-ea"/>
                    </a:rPr>
                    <a:t>:</a:t>
                  </a:r>
                  <a:endParaRPr lang="zh-CN" altLang="en-US"/>
                </a:p>
              </p:txBody>
            </p:sp>
            <p:pic>
              <p:nvPicPr>
                <p:cNvPr id="16" name="334E55B0-647D-440b-865C-3EC943EB4CBC-15" descr="/private/var/folders/ml/qk2ywnf50pb06wrx61vpyxs00000gn/T/com.kingsoft.wpsoffice.mac/wpsoffice.hlZTFtwpsoffice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2" y="6287"/>
                  <a:ext cx="7959" cy="529"/>
                </a:xfrm>
                <a:prstGeom prst="rect">
                  <a:avLst/>
                </a:prstGeom>
              </p:spPr>
            </p:pic>
            <p:sp>
              <p:nvSpPr>
                <p:cNvPr id="18" name="文本框 17"/>
                <p:cNvSpPr txBox="1"/>
                <p:nvPr/>
              </p:nvSpPr>
              <p:spPr>
                <a:xfrm>
                  <a:off x="973" y="6909"/>
                  <a:ext cx="3369" cy="87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:r>
                    <a:rPr lang="en-US" altLang="zh-CN" b="1">
                      <a:latin typeface="Arial Bold" panose="020B0604020202090204" charset="0"/>
                      <a:cs typeface="Arial Bold" panose="020B0604020202090204" charset="0"/>
                      <a:sym typeface="+mn-ea"/>
                    </a:rPr>
                    <a:t>Excluded region</a:t>
                  </a:r>
                  <a:r>
                    <a:rPr lang="en-US" altLang="zh-CN">
                      <a:sym typeface="+mn-ea"/>
                    </a:rPr>
                    <a:t>:</a:t>
                  </a:r>
                  <a:endParaRPr lang="en-US" altLang="zh-CN">
                    <a:sym typeface="+mn-ea"/>
                  </a:endParaRPr>
                </a:p>
                <a:p>
                  <a:pPr algn="l"/>
                  <a:r>
                    <a:rPr lang="en-US" altLang="zh-CN" sz="1200"/>
                    <a:t>(2017&amp;2018 data combined)</a:t>
                  </a:r>
                  <a:endParaRPr lang="en-US" altLang="zh-CN" sz="1200"/>
                </a:p>
              </p:txBody>
            </p:sp>
            <p:pic>
              <p:nvPicPr>
                <p:cNvPr id="19" name="334E55B0-647D-440b-865C-3EC943EB4CBC-16" descr="/private/var/folders/ml/qk2ywnf50pb06wrx61vpyxs00000gn/T/com.kingsoft.wpsoffice.mac/wpsoffice.qmOcNNwpsoffice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8" y="7089"/>
                  <a:ext cx="7923" cy="52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图片 9" descr="截屏2021-11-04 下午3.57.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51" y="7099"/>
              <a:ext cx="3392" cy="368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226820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KLOE-2 experiment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654810"/>
            <a:ext cx="11142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The KLOE-2 experiment searched for a low-mass vector boson U in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and set a upper bound on Xee coupling around 17 MeV </a:t>
            </a:r>
            <a:r>
              <a:rPr lang="en-US" altLang="zh-CN">
                <a:cs typeface="Arial" panose="020B0604020202090204" pitchFamily="34" charset="0"/>
                <a:sym typeface="+mn-ea"/>
              </a:rPr>
              <a:t>at the 90% C. L.,</a:t>
            </a:r>
            <a:endParaRPr lang="en-US" altLang="zh-CN">
              <a:sym typeface="+mn-ea"/>
            </a:endParaRPr>
          </a:p>
        </p:txBody>
      </p:sp>
      <p:pic>
        <p:nvPicPr>
          <p:cNvPr id="2" name="334E55B0-647D-440b-865C-3EC943EB4CBC-19" descr="/private/var/folders/ml/qk2ywnf50pb06wrx61vpyxs00000gn/T/com.kingsoft.wpsoffice.mac/wpsoffice.ijEdar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10" y="1654810"/>
            <a:ext cx="2880360" cy="292100"/>
          </a:xfrm>
          <a:prstGeom prst="rect">
            <a:avLst/>
          </a:prstGeom>
        </p:spPr>
      </p:pic>
      <p:pic>
        <p:nvPicPr>
          <p:cNvPr id="8" name="334E55B0-647D-440b-865C-3EC943EB4CBC-20" descr="/private/var/folders/ml/qk2ywnf50pb06wrx61vpyxs00000gn/T/com.kingsoft.wpsoffice.mac/wpsoffice.bTDJjl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3" y="2476183"/>
            <a:ext cx="3348355" cy="364490"/>
          </a:xfrm>
          <a:prstGeom prst="rect">
            <a:avLst/>
          </a:prstGeom>
          <a:ln>
            <a:solidFill>
              <a:srgbClr val="0A0EB6"/>
            </a:solidFill>
          </a:ln>
        </p:spPr>
      </p:pic>
      <p:grpSp>
        <p:nvGrpSpPr>
          <p:cNvPr id="11" name="组合 10"/>
          <p:cNvGrpSpPr/>
          <p:nvPr/>
        </p:nvGrpSpPr>
        <p:grpSpPr>
          <a:xfrm>
            <a:off x="618490" y="2855595"/>
            <a:ext cx="11142345" cy="807720"/>
            <a:chOff x="973" y="4137"/>
            <a:chExt cx="17547" cy="1272"/>
          </a:xfrm>
        </p:grpSpPr>
        <p:sp>
          <p:nvSpPr>
            <p:cNvPr id="13" name="文本框 12"/>
            <p:cNvSpPr txBox="1"/>
            <p:nvPr/>
          </p:nvSpPr>
          <p:spPr>
            <a:xfrm>
              <a:off x="973" y="4393"/>
              <a:ext cx="1754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>
                  <a:sym typeface="+mn-ea"/>
                </a:rPr>
                <a:t>Within the errors of                          , the production rate depends on the coupling parameters only through the argument </a:t>
              </a:r>
              <a:endParaRPr lang="en-US" altLang="zh-CN">
                <a:sym typeface="+mn-ea"/>
              </a:endParaRPr>
            </a:p>
          </p:txBody>
        </p:sp>
        <p:pic>
          <p:nvPicPr>
            <p:cNvPr id="20" name="334E55B0-647D-440b-865C-3EC943EB4CBC-21" descr="/private/var/folders/ml/qk2ywnf50pb06wrx61vpyxs00000gn/T/com.kingsoft.wpsoffice.mac/wpsoffice.LnMAqJ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2" y="4137"/>
              <a:ext cx="2254" cy="731"/>
            </a:xfrm>
            <a:prstGeom prst="rect">
              <a:avLst/>
            </a:prstGeom>
          </p:spPr>
        </p:pic>
        <p:pic>
          <p:nvPicPr>
            <p:cNvPr id="26" name="334E55B0-647D-440b-865C-3EC943EB4CBC-22" descr="/private/var/folders/ml/qk2ywnf50pb06wrx61vpyxs00000gn/T/com.kingsoft.wpsoffice.mac/wpsoffice.dWXygL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" y="4928"/>
              <a:ext cx="2026" cy="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sp>
        <p:nvSpPr>
          <p:cNvPr id="22532" name="文本框 32"/>
          <p:cNvSpPr txBox="1"/>
          <p:nvPr/>
        </p:nvSpPr>
        <p:spPr>
          <a:xfrm>
            <a:off x="617855" y="1226820"/>
            <a:ext cx="394525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90204" pitchFamily="34" charset="0"/>
              </a:rPr>
              <a:t>Survival regions for Xe</a:t>
            </a:r>
            <a:r>
              <a:rPr lang="en-US" altLang="zh-CN" baseline="30000" dirty="0">
                <a:latin typeface="Arial" panose="020B0604020202090204" pitchFamily="34" charset="0"/>
              </a:rPr>
              <a:t>+</a:t>
            </a:r>
            <a:r>
              <a:rPr lang="en-US" altLang="zh-CN" dirty="0">
                <a:latin typeface="Arial" panose="020B0604020202090204" pitchFamily="34" charset="0"/>
              </a:rPr>
              <a:t>e</a:t>
            </a:r>
            <a:r>
              <a:rPr lang="en-US" altLang="zh-CN" baseline="30000" dirty="0">
                <a:latin typeface="Arial" panose="020B0604020202090204" pitchFamily="34" charset="0"/>
              </a:rPr>
              <a:t>-</a:t>
            </a:r>
            <a:r>
              <a:rPr lang="en-US" altLang="zh-CN" dirty="0">
                <a:latin typeface="Arial" panose="020B0604020202090204" pitchFamily="34" charset="0"/>
              </a:rPr>
              <a:t> coupling</a:t>
            </a:r>
            <a:endParaRPr lang="en-US" altLang="zh-CN" dirty="0">
              <a:latin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654810"/>
            <a:ext cx="3114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Combining above constrains,</a:t>
            </a:r>
            <a:endParaRPr lang="en-US" altLang="zh-CN">
              <a:sym typeface="+mn-ea"/>
            </a:endParaRPr>
          </a:p>
        </p:txBody>
      </p:sp>
      <p:pic>
        <p:nvPicPr>
          <p:cNvPr id="4" name="图片 3" descr="截屏2021-11-03 下午4.30.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2644775"/>
            <a:ext cx="5278755" cy="1247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855" y="2082800"/>
            <a:ext cx="1478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Beam dumb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experiments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975995" y="2667635"/>
            <a:ext cx="211455" cy="216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3886200" y="2051685"/>
            <a:ext cx="1313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>
                <a:sym typeface="+mn-ea"/>
              </a:rPr>
              <a:t>KLOE-2 </a:t>
            </a:r>
            <a:endParaRPr lang="en-US" altLang="zh-CN" dirty="0">
              <a:sym typeface="+mn-ea"/>
            </a:endParaRPr>
          </a:p>
          <a:p>
            <a:pPr algn="l"/>
            <a:r>
              <a:rPr lang="en-US" altLang="zh-CN" dirty="0">
                <a:sym typeface="+mn-ea"/>
              </a:rPr>
              <a:t>experiment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341495" y="2636520"/>
            <a:ext cx="201295" cy="210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11"/>
          <p:cNvCxnSpPr/>
          <p:nvPr/>
        </p:nvCxnSpPr>
        <p:spPr>
          <a:xfrm flipV="1">
            <a:off x="2165350" y="3753485"/>
            <a:ext cx="660400" cy="23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1187450" y="3974465"/>
            <a:ext cx="1744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en-US" altLang="zh-CN" dirty="0">
                <a:sym typeface="+mn-ea"/>
              </a:rPr>
              <a:t>Electron AMM. </a:t>
            </a:r>
            <a:endParaRPr lang="zh-CN" altLang="en-US"/>
          </a:p>
        </p:txBody>
      </p:sp>
      <p:pic>
        <p:nvPicPr>
          <p:cNvPr id="15" name="图片 14" descr="截屏2021-11-03 下午4.37.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60" y="1063625"/>
            <a:ext cx="6197600" cy="57092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40995" y="4485005"/>
            <a:ext cx="5351780" cy="1752600"/>
            <a:chOff x="537" y="6968"/>
            <a:chExt cx="8428" cy="2760"/>
          </a:xfrm>
        </p:grpSpPr>
        <p:sp>
          <p:nvSpPr>
            <p:cNvPr id="16" name="文本框 15"/>
            <p:cNvSpPr txBox="1"/>
            <p:nvPr/>
          </p:nvSpPr>
          <p:spPr>
            <a:xfrm>
              <a:off x="537" y="6968"/>
              <a:ext cx="8428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eaLnBrk="1" hangingPunct="1"/>
              <a:r>
                <a:rPr lang="en-US" altLang="zh-CN" dirty="0">
                  <a:sym typeface="+mn-ea"/>
                </a:rPr>
                <a:t>Pure V </a:t>
              </a:r>
              <a:r>
                <a:rPr lang="en-US" altLang="zh-CN">
                  <a:sym typeface="+mn-ea"/>
                </a:rPr>
                <a:t>hypothesis: disfavored by </a:t>
              </a:r>
              <a:r>
                <a:rPr lang="en-US" altLang="zh-CN" dirty="0">
                  <a:sym typeface="+mn-ea"/>
                </a:rPr>
                <a:t>Electron AMM.</a:t>
              </a:r>
              <a:endParaRPr lang="en-US" altLang="zh-CN" dirty="0">
                <a:sym typeface="+mn-ea"/>
              </a:endParaRPr>
            </a:p>
            <a:p>
              <a:pPr algn="l" eaLnBrk="1" hangingPunct="1"/>
              <a:r>
                <a:rPr lang="en-US" altLang="zh-CN" dirty="0">
                  <a:sym typeface="+mn-ea"/>
                </a:rPr>
                <a:t>Pure A </a:t>
              </a:r>
              <a:r>
                <a:rPr lang="en-US" altLang="zh-CN">
                  <a:sym typeface="+mn-ea"/>
                </a:rPr>
                <a:t>hypothesis:</a:t>
              </a:r>
              <a:endParaRPr lang="en-US" altLang="zh-CN">
                <a:sym typeface="+mn-ea"/>
              </a:endParaRPr>
            </a:p>
            <a:p>
              <a:pPr algn="l" eaLnBrk="1" hangingPunct="1"/>
              <a:endParaRPr lang="en-US" altLang="zh-CN">
                <a:sym typeface="+mn-ea"/>
              </a:endParaRPr>
            </a:p>
            <a:p>
              <a:pPr algn="l" eaLnBrk="1" hangingPunct="1"/>
              <a:endParaRPr lang="en-US" altLang="zh-CN">
                <a:sym typeface="+mn-ea"/>
              </a:endParaRPr>
            </a:p>
            <a:p>
              <a:pPr algn="l" eaLnBrk="1" hangingPunct="1"/>
              <a:r>
                <a:rPr lang="en-US" altLang="zh-CN">
                  <a:sym typeface="+mn-ea"/>
                </a:rPr>
                <a:t>Upper and lower bounds almost overlap with each other. </a:t>
              </a:r>
              <a:endParaRPr lang="zh-CN" altLang="en-US"/>
            </a:p>
          </p:txBody>
        </p:sp>
        <p:pic>
          <p:nvPicPr>
            <p:cNvPr id="17" name="图片 16" descr="截屏2021-11-03 下午4.44.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" y="7885"/>
              <a:ext cx="6882" cy="8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3.1 </a:t>
            </a:r>
            <a:r>
              <a:rPr lang="en-US" altLang="zh-CN" dirty="0">
                <a:sym typeface="+mn-ea"/>
              </a:rPr>
              <a:t>X(17) + </a:t>
            </a:r>
            <a:r>
              <a:rPr lang="en-US" altLang="zh-CN" dirty="0">
                <a:latin typeface="Symbol Tiger Expert" panose="05050102010706020507" charset="0"/>
                <a:cs typeface="Symbol Tiger Expert" panose="05050102010706020507" charset="0"/>
                <a:sym typeface="+mn-ea"/>
              </a:rPr>
              <a:t>g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b="1" dirty="0">
                <a:latin typeface="Arial Bold" panose="020B0604020202090204" charset="0"/>
                <a:cs typeface="Arial Bold" panose="020B0604020202090204" charset="0"/>
                <a:sym typeface="+mn-ea"/>
              </a:rPr>
              <a:t>production</a:t>
            </a:r>
            <a:r>
              <a:rPr lang="en-US" altLang="zh-CN" dirty="0">
                <a:latin typeface="Symbol Tiger Expert" panose="05050102010706020507" charset="0"/>
                <a:cs typeface="Symbol Tiger Expert" panose="05050102010706020507" charset="0"/>
                <a:sym typeface="+mn-ea"/>
              </a:rPr>
              <a:t> </a:t>
            </a:r>
            <a:endParaRPr lang="en-US" altLang="zh-CN" dirty="0">
              <a:solidFill>
                <a:srgbClr val="595959"/>
              </a:solidFill>
              <a:latin typeface="Symbol Tiger Expert" panose="05050102010706020507" charset="0"/>
              <a:ea typeface="微软雅黑" charset="-122"/>
              <a:cs typeface="Symbol Tiger Expert" panose="05050102010706020507" charset="0"/>
              <a:sym typeface="+mn-ea"/>
            </a:endParaRPr>
          </a:p>
        </p:txBody>
      </p:sp>
      <p:pic>
        <p:nvPicPr>
          <p:cNvPr id="8" name="图片 7" descr="截屏2021-11-03 下午5.00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55" y="1165225"/>
            <a:ext cx="6189980" cy="152209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17855" y="1600835"/>
            <a:ext cx="11142345" cy="1361440"/>
            <a:chOff x="974" y="4497"/>
            <a:chExt cx="17547" cy="2144"/>
          </a:xfrm>
        </p:grpSpPr>
        <p:sp>
          <p:nvSpPr>
            <p:cNvPr id="13" name="文本框 12"/>
            <p:cNvSpPr txBox="1"/>
            <p:nvPr/>
          </p:nvSpPr>
          <p:spPr>
            <a:xfrm>
              <a:off x="974" y="4753"/>
              <a:ext cx="17547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>
                  <a:sym typeface="+mn-ea"/>
                </a:rPr>
                <a:t>Within the errors of                          , the </a:t>
              </a:r>
              <a:endParaRPr lang="en-US" altLang="zh-CN">
                <a:sym typeface="+mn-ea"/>
              </a:endParaRPr>
            </a:p>
            <a:p>
              <a:r>
                <a:rPr lang="en-US" altLang="zh-CN">
                  <a:sym typeface="+mn-ea"/>
                </a:rPr>
                <a:t>differential cross section depends on the </a:t>
              </a:r>
              <a:endParaRPr lang="en-US" altLang="zh-CN">
                <a:sym typeface="+mn-ea"/>
              </a:endParaRPr>
            </a:p>
            <a:p>
              <a:r>
                <a:rPr lang="en-US" altLang="zh-CN">
                  <a:sym typeface="+mn-ea"/>
                </a:rPr>
                <a:t>coupling parameters only through the </a:t>
              </a:r>
              <a:endParaRPr lang="en-US" altLang="zh-CN">
                <a:sym typeface="+mn-ea"/>
              </a:endParaRPr>
            </a:p>
            <a:p>
              <a:r>
                <a:rPr lang="en-US" altLang="zh-CN">
                  <a:sym typeface="+mn-ea"/>
                </a:rPr>
                <a:t>argument </a:t>
              </a:r>
              <a:endParaRPr lang="en-US" altLang="zh-CN">
                <a:sym typeface="+mn-ea"/>
              </a:endParaRPr>
            </a:p>
          </p:txBody>
        </p:sp>
        <p:pic>
          <p:nvPicPr>
            <p:cNvPr id="9" name="334E55B0-647D-440b-865C-3EC943EB4CBC-23" descr="/private/var/folders/ml/qk2ywnf50pb06wrx61vpyxs00000gn/T/com.kingsoft.wpsoffice.mac/wpsoffice.LnMAqJwpsoff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" y="4497"/>
              <a:ext cx="2254" cy="731"/>
            </a:xfrm>
            <a:prstGeom prst="rect">
              <a:avLst/>
            </a:prstGeom>
          </p:spPr>
        </p:pic>
        <p:pic>
          <p:nvPicPr>
            <p:cNvPr id="10" name="334E55B0-647D-440b-865C-3EC943EB4CBC-24" descr="/private/var/folders/ml/qk2ywnf50pb06wrx61vpyxs00000gn/T/com.kingsoft.wpsoffice.mac/wpsoffice.dWXygL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" y="6157"/>
              <a:ext cx="2026" cy="432"/>
            </a:xfrm>
            <a:prstGeom prst="rect">
              <a:avLst/>
            </a:prstGeom>
          </p:spPr>
        </p:pic>
      </p:grpSp>
      <p:pic>
        <p:nvPicPr>
          <p:cNvPr id="15" name="图片 14" descr="截屏2021-11-03 下午5.11.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855" y="3085465"/>
            <a:ext cx="7627620" cy="6965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7855" y="3929380"/>
            <a:ext cx="8255000" cy="1083310"/>
            <a:chOff x="973" y="6188"/>
            <a:chExt cx="13000" cy="1706"/>
          </a:xfrm>
        </p:grpSpPr>
        <p:sp>
          <p:nvSpPr>
            <p:cNvPr id="16" name="文本框 15"/>
            <p:cNvSpPr txBox="1"/>
            <p:nvPr/>
          </p:nvSpPr>
          <p:spPr>
            <a:xfrm>
              <a:off x="973" y="6188"/>
              <a:ext cx="505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eaLnBrk="1" hangingPunct="1"/>
              <a:r>
                <a:rPr lang="en-US" altLang="zh-CN" dirty="0">
                  <a:sym typeface="+mn-ea"/>
                </a:rPr>
                <a:t>The integrated cross section</a:t>
              </a:r>
              <a:r>
                <a:rPr lang="en-US" altLang="zh-CN">
                  <a:sym typeface="+mn-ea"/>
                </a:rPr>
                <a:t>:</a:t>
              </a:r>
              <a:endParaRPr lang="zh-CN" altLang="en-US"/>
            </a:p>
          </p:txBody>
        </p:sp>
        <p:pic>
          <p:nvPicPr>
            <p:cNvPr id="17" name="图片 16" descr="截屏2021-11-03 下午7.43.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3" y="6854"/>
              <a:ext cx="11400" cy="104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9600" y="5067935"/>
            <a:ext cx="11149330" cy="697230"/>
            <a:chOff x="960" y="7981"/>
            <a:chExt cx="17558" cy="1098"/>
          </a:xfrm>
        </p:grpSpPr>
        <p:sp>
          <p:nvSpPr>
            <p:cNvPr id="18" name="文本框 17"/>
            <p:cNvSpPr txBox="1"/>
            <p:nvPr/>
          </p:nvSpPr>
          <p:spPr>
            <a:xfrm>
              <a:off x="960" y="7981"/>
              <a:ext cx="1755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ym typeface="+mn-ea"/>
                </a:rPr>
                <a:t>The leading order results are the argument                        times the differential and total cross sections of  </a:t>
              </a:r>
              <a:endParaRPr lang="zh-CN" altLang="en-US"/>
            </a:p>
          </p:txBody>
        </p:sp>
        <p:pic>
          <p:nvPicPr>
            <p:cNvPr id="19" name="334E55B0-647D-440b-865C-3EC943EB4CBC-37" descr="/private/var/folders/ml/qk2ywnf50pb06wrx61vpyxs00000gn/T/com.kingsoft.wpsoffice.mac/wpsoffice.dWXygL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9" y="8077"/>
              <a:ext cx="2026" cy="432"/>
            </a:xfrm>
            <a:prstGeom prst="rect">
              <a:avLst/>
            </a:prstGeom>
          </p:spPr>
        </p:pic>
        <p:pic>
          <p:nvPicPr>
            <p:cNvPr id="21" name="334E55B0-647D-440b-865C-3EC943EB4CBC-38" descr="/private/var/folders/ml/qk2ywnf50pb06wrx61vpyxs00000gn/T/com.kingsoft.wpsoffice.mac/wpsoffice.FObqdewpsoffi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9" y="8647"/>
              <a:ext cx="2002" cy="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3.1 </a:t>
            </a:r>
            <a:r>
              <a:rPr lang="en-US" altLang="zh-CN" dirty="0">
                <a:sym typeface="+mn-ea"/>
              </a:rPr>
              <a:t>X(17) + </a:t>
            </a:r>
            <a:r>
              <a:rPr lang="en-US" altLang="zh-CN" dirty="0">
                <a:latin typeface="Symbol Tiger Expert" panose="05050102010706020507" charset="0"/>
                <a:cs typeface="Symbol Tiger Expert" panose="05050102010706020507" charset="0"/>
                <a:sym typeface="+mn-ea"/>
              </a:rPr>
              <a:t>g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>
                <a:cs typeface="Arial" panose="020B0604020202090204" pitchFamily="34" charset="0"/>
                <a:sym typeface="+mn-ea"/>
              </a:rPr>
              <a:t>production</a:t>
            </a:r>
            <a:r>
              <a:rPr lang="en-US" altLang="zh-CN" dirty="0">
                <a:latin typeface="Symbol Tiger Expert" panose="05050102010706020507" charset="0"/>
                <a:cs typeface="Symbol Tiger Expert" panose="05050102010706020507" charset="0"/>
                <a:sym typeface="+mn-ea"/>
              </a:rPr>
              <a:t> </a:t>
            </a:r>
            <a:endParaRPr lang="en-US" altLang="zh-CN" dirty="0">
              <a:solidFill>
                <a:srgbClr val="595959"/>
              </a:solidFill>
              <a:latin typeface="Symbol Tiger Expert" panose="05050102010706020507" charset="0"/>
              <a:ea typeface="微软雅黑" charset="-122"/>
              <a:cs typeface="Symbol Tiger Expert" panose="05050102010706020507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09600" y="1623060"/>
                <a:ext cx="4667885" cy="9696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 eaLnBrk="1" hangingPunct="1"/>
                <a:r>
                  <a:rPr lang="en-US" altLang="zh-CN" dirty="0">
                    <a:sym typeface="+mn-ea"/>
                  </a:rPr>
                  <a:t>At c.m.s energy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√</m:t>
                    </m:r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𝑠</m:t>
                    </m:r>
                  </m:oMath>
                </a14:m>
                <a:r>
                  <a:rPr lang="en-US" altLang="zh-CN" dirty="0">
                    <a:sym typeface="+mn-ea"/>
                  </a:rPr>
                  <a:t> = 3.7 GeV, and coupling parameters constraind by experiments,the integrated cross section</a:t>
                </a:r>
                <a:r>
                  <a:rPr lang="en-US" altLang="zh-CN">
                    <a:sym typeface="+mn-ea"/>
                  </a:rPr>
                  <a:t>:</a:t>
                </a:r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3060"/>
                <a:ext cx="4667885" cy="9696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22" name="图片 21" descr="截屏2021-11-03 下午8.11.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20" y="944245"/>
            <a:ext cx="6786880" cy="4714240"/>
          </a:xfrm>
          <a:prstGeom prst="rect">
            <a:avLst/>
          </a:prstGeom>
        </p:spPr>
      </p:pic>
      <p:pic>
        <p:nvPicPr>
          <p:cNvPr id="23" name="图片 22" descr="截屏2021-11-03 下午8.16.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" y="2682240"/>
            <a:ext cx="4547870" cy="5384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9290" y="3379470"/>
            <a:ext cx="4546600" cy="1798320"/>
            <a:chOff x="1054" y="5322"/>
            <a:chExt cx="7160" cy="2832"/>
          </a:xfrm>
        </p:grpSpPr>
        <p:sp>
          <p:nvSpPr>
            <p:cNvPr id="24" name="文本框 23"/>
            <p:cNvSpPr txBox="1"/>
            <p:nvPr/>
          </p:nvSpPr>
          <p:spPr>
            <a:xfrm>
              <a:off x="1054" y="5322"/>
              <a:ext cx="716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T</a:t>
              </a:r>
              <a:r>
                <a:rPr lang="zh-CN" altLang="en-US"/>
                <a:t>he maximum and minimum cross sections are located at the coupling points</a:t>
              </a:r>
              <a:endParaRPr lang="zh-CN" altLang="en-US"/>
            </a:p>
          </p:txBody>
        </p:sp>
        <p:pic>
          <p:nvPicPr>
            <p:cNvPr id="25" name="图片 24" descr="截屏2021-11-03 下午8.18.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2" y="6338"/>
              <a:ext cx="6307" cy="908"/>
            </a:xfrm>
            <a:prstGeom prst="rect">
              <a:avLst/>
            </a:prstGeom>
          </p:spPr>
        </p:pic>
        <p:pic>
          <p:nvPicPr>
            <p:cNvPr id="27" name="图片 26" descr="截屏2021-11-03 下午8.18.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2" y="7246"/>
              <a:ext cx="6307" cy="90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44220" y="5290185"/>
            <a:ext cx="9513570" cy="969010"/>
            <a:chOff x="1172" y="8331"/>
            <a:chExt cx="14982" cy="1526"/>
          </a:xfrm>
        </p:grpSpPr>
        <p:grpSp>
          <p:nvGrpSpPr>
            <p:cNvPr id="3" name="组合 2"/>
            <p:cNvGrpSpPr/>
            <p:nvPr/>
          </p:nvGrpSpPr>
          <p:grpSpPr>
            <a:xfrm>
              <a:off x="1172" y="8331"/>
              <a:ext cx="14982" cy="1526"/>
              <a:chOff x="1172" y="8331"/>
              <a:chExt cx="14982" cy="152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1172" y="8331"/>
                    <a:ext cx="14982" cy="152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/>
                      <a:t>Given the </a:t>
                    </a:r>
                    <a:r>
                      <a:rPr lang="zh-CN" altLang="en-US"/>
                      <a:t>luminosity of BESIII </a:t>
                    </a:r>
                    <a:r>
                      <a:rPr lang="en-US" altLang="zh-CN"/>
                      <a:t>at </a:t>
                    </a:r>
                    <a14:m>
                      <m:oMath xmlns:m="http://schemas.openxmlformats.org/officeDocument/2006/math">
                        <m:r>
                          <a:rPr lang="en-US" altLang="zh-CN" i="1" dirty="0">
                            <a:latin typeface="Cambria Math" charset="0"/>
                            <a:cs typeface="Cambria Math" charset="0"/>
                            <a:sym typeface="+mn-ea"/>
                          </a:rPr>
                          <m:t>√</m:t>
                        </m:r>
                        <m:r>
                          <a:rPr lang="en-US" altLang="zh-CN" i="1" dirty="0">
                            <a:latin typeface="Cambria Math" charset="0"/>
                            <a:cs typeface="Cambria Math" charset="0"/>
                            <a:sym typeface="+mn-ea"/>
                          </a:rPr>
                          <m:t>𝑠</m:t>
                        </m:r>
                      </m:oMath>
                    </a14:m>
                    <a:r>
                      <a:rPr lang="en-US" altLang="zh-CN" dirty="0">
                        <a:sym typeface="+mn-ea"/>
                      </a:rPr>
                      <a:t> = 3.7 GeV</a:t>
                    </a:r>
                    <a:endParaRPr lang="en-US" altLang="zh-CN" dirty="0">
                      <a:sym typeface="+mn-ea"/>
                    </a:endParaRPr>
                  </a:p>
                  <a:p>
                    <a:r>
                      <a:rPr lang="en-US" altLang="zh-CN" dirty="0">
                        <a:sym typeface="+mn-ea"/>
                      </a:rPr>
                      <a:t>                                                            and BESIII </a:t>
                    </a:r>
                    <a:endParaRPr lang="en-US" altLang="zh-CN" dirty="0">
                      <a:sym typeface="+mn-ea"/>
                    </a:endParaRPr>
                  </a:p>
                  <a:p>
                    <a:r>
                      <a:rPr lang="en-US" altLang="zh-CN" dirty="0">
                        <a:sym typeface="+mn-ea"/>
                      </a:rPr>
                      <a:t>cover 93% solid angle, we roughly estimate                                X(17) events per year.</a:t>
                    </a:r>
                    <a:endParaRPr lang="zh-CN" altLang="en-US"/>
                  </a:p>
                </p:txBody>
              </p:sp>
            </mc:Choice>
            <mc:Fallback>
              <p:sp>
                <p:nvSpPr>
                  <p:cNvPr id="28" name="文本框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" y="8331"/>
                    <a:ext cx="14982" cy="1527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 </a:t>
                    </a:r>
                  </a:p>
                </p:txBody>
              </p:sp>
            </mc:Fallback>
          </mc:AlternateContent>
          <p:pic>
            <p:nvPicPr>
              <p:cNvPr id="29" name="334E55B0-647D-440b-865C-3EC943EB4CBC-38" descr="/private/var/folders/ml/qk2ywnf50pb06wrx61vpyxs00000gn/T/com.kingsoft.wpsoffice.mac/wpsoffice.mTKeiBwpsoffic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1" y="8966"/>
                <a:ext cx="5781" cy="407"/>
              </a:xfrm>
              <a:prstGeom prst="rect">
                <a:avLst/>
              </a:prstGeom>
            </p:spPr>
          </p:pic>
        </p:grpSp>
        <p:pic>
          <p:nvPicPr>
            <p:cNvPr id="30" name="334E55B0-647D-440b-865C-3EC943EB4CBC-39" descr="/private/var/folders/ml/qk2ywnf50pb06wrx61vpyxs00000gn/T/com.kingsoft.wpsoffice.mac/wpsoffice.NDfCdowpsoffi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73" y="9329"/>
              <a:ext cx="2744" cy="4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截屏2021-11-03 下午8.50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8920" y="965835"/>
            <a:ext cx="6786880" cy="4656455"/>
          </a:xfrm>
          <a:prstGeom prst="rect">
            <a:avLst/>
          </a:prstGeom>
        </p:spPr>
      </p:pic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</a:t>
                </a:r>
                <a:r>
                  <a:rPr lang="en-US" altLang="zh-CN" b="1" dirty="0">
                    <a:latin typeface="Arial Bold" panose="020B0604020202090204" charset="0"/>
                    <a:cs typeface="Arial Bold" panose="020B0604020202090204" charset="0"/>
                    <a:sym typeface="微软雅黑" charset="-122"/>
                  </a:rPr>
                  <a:t>Reconstruction</a:t>
                </a:r>
                <a:r>
                  <a:rPr lang="en-US" altLang="zh-CN" dirty="0">
                    <a:sym typeface="微软雅黑" charset="-122"/>
                  </a:rPr>
                  <a:t>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3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20669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2066925" cy="415290"/>
              </a:xfrm>
              <a:prstGeom prst="rect">
                <a:avLst/>
              </a:prstGeom>
              <a:blipFill rotWithShape="1">
                <a:blip r:embed="rId4"/>
                <a:stretch>
                  <a:fillRect r="-110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653415" y="1965960"/>
            <a:ext cx="4675505" cy="2003425"/>
            <a:chOff x="1160" y="5002"/>
            <a:chExt cx="7363" cy="3155"/>
          </a:xfrm>
        </p:grpSpPr>
        <p:sp>
          <p:nvSpPr>
            <p:cNvPr id="16" name="文本框 15"/>
            <p:cNvSpPr txBox="1"/>
            <p:nvPr/>
          </p:nvSpPr>
          <p:spPr>
            <a:xfrm>
              <a:off x="1172" y="5002"/>
              <a:ext cx="7351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eaLnBrk="1" hangingPunct="1"/>
              <a:r>
                <a:rPr lang="en-US" altLang="zh-CN" dirty="0">
                  <a:sym typeface="+mn-ea"/>
                </a:rPr>
                <a:t>The decay width,</a:t>
              </a:r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60" y="6404"/>
              <a:ext cx="7161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T</a:t>
              </a:r>
              <a:r>
                <a:rPr lang="zh-CN" altLang="en-US"/>
                <a:t>he maximum and minimum are located at</a:t>
              </a:r>
              <a:endParaRPr lang="zh-CN" altLang="en-US"/>
            </a:p>
          </p:txBody>
        </p:sp>
        <p:pic>
          <p:nvPicPr>
            <p:cNvPr id="6" name="图片 5" descr="截屏2021-11-03 下午8.45.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1" y="5637"/>
              <a:ext cx="7202" cy="809"/>
            </a:xfrm>
            <a:prstGeom prst="rect">
              <a:avLst/>
            </a:prstGeom>
          </p:spPr>
        </p:pic>
        <p:pic>
          <p:nvPicPr>
            <p:cNvPr id="31" name="334E55B0-647D-440b-865C-3EC943EB4CBC-28" descr="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4" y="7021"/>
              <a:ext cx="6165" cy="528"/>
            </a:xfrm>
            <a:prstGeom prst="rect">
              <a:avLst/>
            </a:prstGeom>
          </p:spPr>
        </p:pic>
        <p:pic>
          <p:nvPicPr>
            <p:cNvPr id="13" name="334E55B0-647D-440b-865C-3EC943EB4CBC-29" descr="/private/var/folders/ml/qk2ywnf50pb06wrx61vpyxs00000gn/T/com.kingsoft.wpsoffice.mac/wpsoffice.MPmgFEwpsoffi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4" y="7649"/>
              <a:ext cx="6165" cy="5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61035" y="4083685"/>
            <a:ext cx="10974070" cy="2644140"/>
            <a:chOff x="1041" y="6431"/>
            <a:chExt cx="17282" cy="4164"/>
          </a:xfrm>
        </p:grpSpPr>
        <p:grpSp>
          <p:nvGrpSpPr>
            <p:cNvPr id="2" name="组合 1"/>
            <p:cNvGrpSpPr/>
            <p:nvPr/>
          </p:nvGrpSpPr>
          <p:grpSpPr>
            <a:xfrm>
              <a:off x="1041" y="6431"/>
              <a:ext cx="17282" cy="4165"/>
              <a:chOff x="1041" y="6431"/>
              <a:chExt cx="17282" cy="416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041" y="6431"/>
                <a:ext cx="8548" cy="101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>
                    <a:sym typeface="+mn-ea"/>
                  </a:rPr>
                  <a:t>Assuming</a:t>
                </a:r>
                <a:endParaRPr lang="en-US">
                  <a:sym typeface="+mn-ea"/>
                </a:endParaRPr>
              </a:p>
              <a:p>
                <a:pPr algn="l"/>
                <a:r>
                  <a:rPr lang="en-US"/>
                  <a:t>the the lifetime of X(17) boson would be 4.0 ∼ 35 fs.</a:t>
                </a:r>
                <a:endParaRPr 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041" y="7490"/>
                <a:ext cx="13974" cy="1963"/>
                <a:chOff x="1041" y="7680"/>
                <a:chExt cx="13974" cy="1963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" name="文本框 17"/>
                    <p:cNvSpPr txBox="1"/>
                    <p:nvPr/>
                  </p:nvSpPr>
                  <p:spPr>
                    <a:xfrm>
                      <a:off x="1041" y="7680"/>
                      <a:ext cx="13974" cy="196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p>
                      <a:pPr algn="l"/>
                      <a:r>
                        <a:rPr lang="en-US">
                          <a:sym typeface="+mn-ea"/>
                        </a:rPr>
                        <a:t>In e</a:t>
                      </a:r>
                      <a:r>
                        <a:rPr lang="en-US" baseline="30000">
                          <a:sym typeface="+mn-ea"/>
                        </a:rPr>
                        <a:t>+</a:t>
                      </a:r>
                      <a:r>
                        <a:rPr lang="en-US">
                          <a:sym typeface="+mn-ea"/>
                        </a:rPr>
                        <a:t>e</a:t>
                      </a:r>
                      <a:r>
                        <a:rPr lang="en-US" sz="100">
                          <a:sym typeface="+mn-ea"/>
                        </a:rPr>
                        <a:t>-</a:t>
                      </a:r>
                      <a:r>
                        <a:rPr lang="en-US">
                          <a:sym typeface="+mn-ea"/>
                        </a:rPr>
                        <a:t> c.m.s., X travels with </a:t>
                      </a:r>
                      <a:endParaRPr lang="en-US">
                        <a:sym typeface="+mn-ea"/>
                      </a:endParaRPr>
                    </a:p>
                    <a:p>
                      <a:pPr algn="l"/>
                      <a:endParaRPr lang="en-US"/>
                    </a:p>
                    <a:p>
                      <a:pPr algn="l"/>
                      <a:endParaRPr lang="en-US"/>
                    </a:p>
                    <a:p>
                      <a:pPr algn="l"/>
                      <a:r>
                        <a:rPr lang="en-US"/>
                        <a:t>This boosts the lifetime of X(17) at </a:t>
                      </a:r>
                      <a14:m>
                        <m:oMath xmlns:m="http://schemas.openxmlformats.org/officeDocument/2006/math"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√</m:t>
                          </m:r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𝑠</m:t>
                          </m:r>
                        </m:oMath>
                      </a14:m>
                      <a:r>
                        <a:rPr lang="en-US" altLang="zh-CN" dirty="0">
                          <a:sym typeface="+mn-ea"/>
                        </a:rPr>
                        <a:t> = 3.7 GeV </a:t>
                      </a:r>
                      <a:r>
                        <a:rPr lang="en-US"/>
                        <a:t>by about two orders to 0.43 ∼ 3.8 ps.</a:t>
                      </a:r>
                      <a:endParaRPr lang="en-US"/>
                    </a:p>
                  </p:txBody>
                </p:sp>
              </mc:Choice>
              <mc:Fallback>
                <p:sp>
                  <p:nvSpPr>
                    <p:cNvPr id="18" name="文本框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" y="7680"/>
                      <a:ext cx="13974" cy="1963"/>
                    </a:xfrm>
                    <a:prstGeom prst="rect">
                      <a:avLst/>
                    </a:prstGeom>
                    <a:blipFill rotWithShape="1">
                      <a:blip r:embed="rId8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 </a:t>
                      </a:r>
                    </a:p>
                  </p:txBody>
                </p:sp>
              </mc:Fallback>
            </mc:AlternateContent>
            <p:pic>
              <p:nvPicPr>
                <p:cNvPr id="19" name="图片 18" descr="截屏2021-11-03 下午9.41.52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0" y="8167"/>
                  <a:ext cx="2711" cy="913"/>
                </a:xfrm>
                <a:prstGeom prst="rect">
                  <a:avLst/>
                </a:prstGeom>
              </p:spPr>
            </p:pic>
            <p:pic>
              <p:nvPicPr>
                <p:cNvPr id="21" name="图片 20" descr="截屏2021-11-03 下午9.42.2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8" y="8110"/>
                  <a:ext cx="3236" cy="912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文本框 31"/>
                  <p:cNvSpPr txBox="1"/>
                  <p:nvPr/>
                </p:nvSpPr>
                <p:spPr>
                  <a:xfrm>
                    <a:off x="1041" y="9506"/>
                    <a:ext cx="17283" cy="109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p>
                    <a:r>
                      <a:rPr lang="en-US">
                        <a:sym typeface="+mn-ea"/>
                      </a:rPr>
                      <a:t>This gives the decay length of X(17): L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  <a:cs typeface="Cambria Math" charset="0"/>
                            <a:sym typeface="+mn-ea"/>
                          </a:rPr>
                          <m:t>≈</m:t>
                        </m:r>
                      </m:oMath>
                    </a14:m>
                    <a:r>
                      <a:rPr lang="en-US">
                        <a:sym typeface="+mn-ea"/>
                      </a:rPr>
                      <a:t> (0.13 ~ 1.1) mm, which implies X created at the primary vertex in </a:t>
                    </a:r>
                    <a:endParaRPr lang="en-US">
                      <a:sym typeface="+mn-ea"/>
                    </a:endParaRPr>
                  </a:p>
                  <a:p>
                    <a:r>
                      <a:rPr lang="en-US">
                        <a:sym typeface="+mn-ea"/>
                      </a:rPr>
                      <a:t>BESIII chamber.</a:t>
                    </a:r>
                    <a:endParaRPr lang="zh-CN" altLang="en-US"/>
                  </a:p>
                </p:txBody>
              </p:sp>
            </mc:Choice>
            <mc:Fallback>
              <p:sp>
                <p:nvSpPr>
                  <p:cNvPr id="32" name="文本框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" y="9506"/>
                    <a:ext cx="17283" cy="1091"/>
                  </a:xfrm>
                  <a:prstGeom prst="rect">
                    <a:avLst/>
                  </a:prstGeom>
                  <a:blipFill rotWithShape="1">
                    <a:blip r:embed="rId1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 </a:t>
                    </a:r>
                  </a:p>
                </p:txBody>
              </p:sp>
            </mc:Fallback>
          </mc:AlternateContent>
        </p:grpSp>
        <p:pic>
          <p:nvPicPr>
            <p:cNvPr id="15" name="334E55B0-647D-440b-865C-3EC943EB4CBC-40" descr="/private/var/folders/ml/qk2ywnf50pb06wrx61vpyxs00000gn/T/com.kingsoft.wpsoffice.mac/wpsoffice.DLEjinwpsoffi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09" y="6506"/>
              <a:ext cx="3676" cy="47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2" name="图片 1" descr="截屏2021-11-03 下午9.54.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9445"/>
            <a:ext cx="8946515" cy="24822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00" y="4391660"/>
            <a:ext cx="9618980" cy="2336800"/>
            <a:chOff x="2026" y="7007"/>
            <a:chExt cx="15148" cy="3680"/>
          </a:xfrm>
        </p:grpSpPr>
        <p:pic>
          <p:nvPicPr>
            <p:cNvPr id="4" name="图片 3" descr="截屏2021-11-03 下午10.01.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6" y="7007"/>
              <a:ext cx="15148" cy="3680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16154" y="7795"/>
              <a:ext cx="770" cy="65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05595" y="2135505"/>
            <a:ext cx="2874645" cy="2029460"/>
            <a:chOff x="14497" y="3363"/>
            <a:chExt cx="4527" cy="3196"/>
          </a:xfrm>
        </p:grpSpPr>
        <p:sp>
          <p:nvSpPr>
            <p:cNvPr id="9" name="文本框 8"/>
            <p:cNvSpPr txBox="1"/>
            <p:nvPr/>
          </p:nvSpPr>
          <p:spPr>
            <a:xfrm>
              <a:off x="15336" y="3363"/>
              <a:ext cx="3689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S</a:t>
              </a:r>
              <a:r>
                <a:rPr lang="zh-CN" altLang="en-US"/>
                <a:t>ignal diagrams of Group 2 dominate near the resonance due to the tiny decay width  in the Breit-Wigner propagator for X(17).</a:t>
              </a:r>
              <a:endParaRPr lang="zh-CN" altLang="en-US"/>
            </a:p>
          </p:txBody>
        </p:sp>
        <p:cxnSp>
          <p:nvCxnSpPr>
            <p:cNvPr id="11" name="直接箭头连接符 10"/>
            <p:cNvCxnSpPr>
              <a:stCxn id="9" idx="1"/>
            </p:cNvCxnSpPr>
            <p:nvPr/>
          </p:nvCxnSpPr>
          <p:spPr>
            <a:xfrm flipH="1">
              <a:off x="14497" y="4962"/>
              <a:ext cx="839" cy="6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矩形 1"/>
          <p:cNvSpPr/>
          <p:nvPr/>
        </p:nvSpPr>
        <p:spPr>
          <a:xfrm>
            <a:off x="1438275" y="0"/>
            <a:ext cx="161925" cy="1209675"/>
          </a:xfrm>
          <a:prstGeom prst="rect">
            <a:avLst/>
          </a:prstGeom>
          <a:solidFill>
            <a:srgbClr val="D8D8D8"/>
          </a:solidFill>
          <a:ln w="9525">
            <a:noFill/>
          </a:ln>
        </p:spPr>
        <p:txBody>
          <a:bodyPr anchor="ctr"/>
          <a:p>
            <a:pPr indent="0" algn="ctr"/>
            <a:endParaRPr lang="zh-CN" altLang="en-US" dirty="0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1266" name="矩形 2"/>
          <p:cNvSpPr/>
          <p:nvPr/>
        </p:nvSpPr>
        <p:spPr>
          <a:xfrm>
            <a:off x="1641475" y="604838"/>
            <a:ext cx="160338" cy="604837"/>
          </a:xfrm>
          <a:prstGeom prst="rect">
            <a:avLst/>
          </a:prstGeom>
          <a:solidFill>
            <a:srgbClr val="1D8DE5"/>
          </a:solidFill>
          <a:ln w="9525">
            <a:noFill/>
          </a:ln>
        </p:spPr>
        <p:txBody>
          <a:bodyPr anchor="ctr"/>
          <a:p>
            <a:pPr indent="0" algn="ctr"/>
            <a:endParaRPr lang="zh-CN" altLang="en-US" sz="16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11267" name="矩形 3"/>
          <p:cNvSpPr/>
          <p:nvPr/>
        </p:nvSpPr>
        <p:spPr>
          <a:xfrm>
            <a:off x="1809750" y="654050"/>
            <a:ext cx="2003425" cy="504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>
              <a:lnSpc>
                <a:spcPct val="112000"/>
              </a:lnSpc>
            </a:pPr>
            <a:r>
              <a:rPr lang="en-US" altLang="zh-CN" sz="2400" b="1" i="1" dirty="0">
                <a:solidFill>
                  <a:srgbClr val="595959"/>
                </a:solidFill>
                <a:latin typeface="Calibri" charset="0"/>
                <a:ea typeface="宋体" pitchFamily="2" charset="-122"/>
                <a:sym typeface="Calibri" charset="0"/>
              </a:rPr>
              <a:t>CONTENTS </a:t>
            </a:r>
            <a:endParaRPr lang="en-US" altLang="zh-CN" sz="2400" b="1" i="1" dirty="0">
              <a:solidFill>
                <a:srgbClr val="595959"/>
              </a:solidFill>
              <a:latin typeface="Calibri" charset="0"/>
              <a:ea typeface="宋体" pitchFamily="2" charset="-122"/>
              <a:sym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3325" y="2489200"/>
            <a:ext cx="10264775" cy="2543810"/>
            <a:chOff x="1895" y="4375"/>
            <a:chExt cx="16165" cy="4006"/>
          </a:xfrm>
        </p:grpSpPr>
        <p:sp>
          <p:nvSpPr>
            <p:cNvPr id="11268" name="任意多边形 129"/>
            <p:cNvSpPr/>
            <p:nvPr/>
          </p:nvSpPr>
          <p:spPr>
            <a:xfrm>
              <a:off x="2265" y="4375"/>
              <a:ext cx="3093" cy="2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3738" y="0"/>
                </a:cxn>
                <a:cxn ang="0">
                  <a:pos x="1963738" y="1359091"/>
                </a:cxn>
                <a:cxn ang="0">
                  <a:pos x="1140608" y="1359091"/>
                </a:cxn>
                <a:cxn ang="0">
                  <a:pos x="981868" y="1673225"/>
                </a:cxn>
                <a:cxn ang="0">
                  <a:pos x="823128" y="1359091"/>
                </a:cxn>
                <a:cxn ang="0">
                  <a:pos x="0" y="1359091"/>
                </a:cxn>
              </a:cxnLst>
              <a:pathLst>
                <a:path w="1963271" h="1672070">
                  <a:moveTo>
                    <a:pt x="0" y="0"/>
                  </a:moveTo>
                  <a:lnTo>
                    <a:pt x="1963271" y="0"/>
                  </a:lnTo>
                  <a:lnTo>
                    <a:pt x="1963271" y="1358153"/>
                  </a:lnTo>
                  <a:lnTo>
                    <a:pt x="1140337" y="1358153"/>
                  </a:lnTo>
                  <a:lnTo>
                    <a:pt x="981635" y="1672070"/>
                  </a:lnTo>
                  <a:lnTo>
                    <a:pt x="822932" y="1358153"/>
                  </a:lnTo>
                  <a:lnTo>
                    <a:pt x="0" y="135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DE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9" name="任意多边形 130"/>
            <p:cNvSpPr/>
            <p:nvPr/>
          </p:nvSpPr>
          <p:spPr>
            <a:xfrm>
              <a:off x="6375" y="4375"/>
              <a:ext cx="3093" cy="2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3738" y="0"/>
                </a:cxn>
                <a:cxn ang="0">
                  <a:pos x="1963738" y="1359091"/>
                </a:cxn>
                <a:cxn ang="0">
                  <a:pos x="1136546" y="1359091"/>
                </a:cxn>
                <a:cxn ang="0">
                  <a:pos x="977807" y="1673225"/>
                </a:cxn>
                <a:cxn ang="0">
                  <a:pos x="819066" y="1359091"/>
                </a:cxn>
                <a:cxn ang="0">
                  <a:pos x="0" y="1359091"/>
                </a:cxn>
              </a:cxnLst>
              <a:pathLst>
                <a:path w="1963271" h="1672070">
                  <a:moveTo>
                    <a:pt x="0" y="0"/>
                  </a:moveTo>
                  <a:lnTo>
                    <a:pt x="1963271" y="0"/>
                  </a:lnTo>
                  <a:lnTo>
                    <a:pt x="1963271" y="1358153"/>
                  </a:lnTo>
                  <a:lnTo>
                    <a:pt x="1136276" y="1358153"/>
                  </a:lnTo>
                  <a:lnTo>
                    <a:pt x="977574" y="1672070"/>
                  </a:lnTo>
                  <a:lnTo>
                    <a:pt x="818871" y="1358153"/>
                  </a:lnTo>
                  <a:lnTo>
                    <a:pt x="0" y="135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DE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0" name="任意多边形 131"/>
            <p:cNvSpPr/>
            <p:nvPr/>
          </p:nvSpPr>
          <p:spPr>
            <a:xfrm>
              <a:off x="10488" y="4375"/>
              <a:ext cx="3092" cy="2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3737" y="0"/>
                </a:cxn>
                <a:cxn ang="0">
                  <a:pos x="1963737" y="1359091"/>
                </a:cxn>
                <a:cxn ang="0">
                  <a:pos x="1140608" y="1359091"/>
                </a:cxn>
                <a:cxn ang="0">
                  <a:pos x="981868" y="1673225"/>
                </a:cxn>
                <a:cxn ang="0">
                  <a:pos x="823127" y="1359091"/>
                </a:cxn>
                <a:cxn ang="0">
                  <a:pos x="0" y="1359091"/>
                </a:cxn>
              </a:cxnLst>
              <a:pathLst>
                <a:path w="1963271" h="1672070">
                  <a:moveTo>
                    <a:pt x="0" y="0"/>
                  </a:moveTo>
                  <a:lnTo>
                    <a:pt x="1963271" y="0"/>
                  </a:lnTo>
                  <a:lnTo>
                    <a:pt x="1963271" y="1358153"/>
                  </a:lnTo>
                  <a:lnTo>
                    <a:pt x="1140337" y="1358153"/>
                  </a:lnTo>
                  <a:lnTo>
                    <a:pt x="981635" y="1672070"/>
                  </a:lnTo>
                  <a:lnTo>
                    <a:pt x="822932" y="1358153"/>
                  </a:lnTo>
                  <a:lnTo>
                    <a:pt x="0" y="135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DE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1" name="任意多边形 132"/>
            <p:cNvSpPr/>
            <p:nvPr/>
          </p:nvSpPr>
          <p:spPr>
            <a:xfrm>
              <a:off x="14598" y="4375"/>
              <a:ext cx="3092" cy="2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3737" y="0"/>
                </a:cxn>
                <a:cxn ang="0">
                  <a:pos x="1963737" y="1359091"/>
                </a:cxn>
                <a:cxn ang="0">
                  <a:pos x="1140608" y="1359091"/>
                </a:cxn>
                <a:cxn ang="0">
                  <a:pos x="981867" y="1673225"/>
                </a:cxn>
                <a:cxn ang="0">
                  <a:pos x="823127" y="1359091"/>
                </a:cxn>
                <a:cxn ang="0">
                  <a:pos x="0" y="1359091"/>
                </a:cxn>
              </a:cxnLst>
              <a:pathLst>
                <a:path w="1963271" h="1672070">
                  <a:moveTo>
                    <a:pt x="0" y="0"/>
                  </a:moveTo>
                  <a:lnTo>
                    <a:pt x="1963271" y="0"/>
                  </a:lnTo>
                  <a:lnTo>
                    <a:pt x="1963271" y="1358153"/>
                  </a:lnTo>
                  <a:lnTo>
                    <a:pt x="1140337" y="1358153"/>
                  </a:lnTo>
                  <a:lnTo>
                    <a:pt x="981634" y="1672070"/>
                  </a:lnTo>
                  <a:lnTo>
                    <a:pt x="822932" y="1358153"/>
                  </a:lnTo>
                  <a:lnTo>
                    <a:pt x="0" y="135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DE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2" name="文本框 147"/>
            <p:cNvSpPr/>
            <p:nvPr/>
          </p:nvSpPr>
          <p:spPr>
            <a:xfrm>
              <a:off x="1895" y="7268"/>
              <a:ext cx="3833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indent="0" algn="ctr"/>
              <a:r>
                <a:rPr lang="en-US" altLang="zh-CN" sz="2000" dirty="0">
                  <a:latin typeface="Arial" panose="020B0604020202090204" pitchFamily="34" charset="0"/>
                  <a:ea typeface="微软雅黑" charset="-122"/>
                  <a:sym typeface="微软雅黑" charset="-122"/>
                </a:rPr>
                <a:t>Motivation</a:t>
              </a:r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 </a:t>
              </a:r>
              <a:r>
                <a:rPr lang="en-US" altLang="zh-CN" sz="2000" dirty="0">
                  <a:latin typeface="Arial" panose="020B0604020202090204" pitchFamily="34" charset="0"/>
                  <a:ea typeface="宋体" pitchFamily="2" charset="-122"/>
                </a:rPr>
                <a:t>&amp;</a:t>
              </a:r>
              <a:endParaRPr lang="en-US" altLang="zh-CN" sz="2000" dirty="0">
                <a:latin typeface="Arial" panose="020B0604020202090204" pitchFamily="34" charset="0"/>
                <a:ea typeface="宋体" pitchFamily="2" charset="-122"/>
              </a:endParaRPr>
            </a:p>
            <a:p>
              <a:pPr indent="0" algn="ctr"/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Backgrond</a:t>
              </a:r>
              <a:endParaRPr lang="en-US" altLang="zh-CN" sz="2000" dirty="0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1273" name="文本框 148"/>
            <p:cNvSpPr/>
            <p:nvPr/>
          </p:nvSpPr>
          <p:spPr>
            <a:xfrm>
              <a:off x="6005" y="7268"/>
              <a:ext cx="3833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indent="0" algn="ctr"/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Constrains on</a:t>
              </a:r>
              <a:endParaRPr lang="en-US" altLang="zh-CN" sz="2000">
                <a:latin typeface="Arial" panose="020B0604020202090204" pitchFamily="34" charset="0"/>
                <a:ea typeface="宋体" pitchFamily="2" charset="-122"/>
              </a:endParaRPr>
            </a:p>
            <a:p>
              <a:pPr indent="0" algn="ctr"/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Xe</a:t>
              </a:r>
              <a:r>
                <a:rPr lang="en-US" altLang="zh-CN" sz="2000" baseline="30000">
                  <a:latin typeface="Arial" panose="020B0604020202090204" pitchFamily="34" charset="0"/>
                  <a:ea typeface="宋体" pitchFamily="2" charset="-122"/>
                </a:rPr>
                <a:t>+</a:t>
              </a:r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e</a:t>
              </a:r>
              <a:r>
                <a:rPr lang="en-US" altLang="zh-CN" sz="2000" baseline="30000">
                  <a:latin typeface="Arial" panose="020B0604020202090204" pitchFamily="34" charset="0"/>
                  <a:ea typeface="宋体" pitchFamily="2" charset="-122"/>
                </a:rPr>
                <a:t>-</a:t>
              </a:r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</a:rPr>
                <a:t> coupling</a:t>
              </a:r>
              <a:endParaRPr lang="en-US" altLang="zh-CN" sz="2000" dirty="0">
                <a:solidFill>
                  <a:srgbClr val="595959"/>
                </a:solidFill>
                <a:latin typeface="Arial" panose="020B0604020202090204" pitchFamily="34" charset="0"/>
                <a:ea typeface="微软雅黑" charset="-122"/>
                <a:sym typeface="微软雅黑" charset="-122"/>
              </a:endParaRPr>
            </a:p>
          </p:txBody>
        </p:sp>
        <p:sp>
          <p:nvSpPr>
            <p:cNvPr id="11274" name="矩形 149"/>
            <p:cNvSpPr/>
            <p:nvPr/>
          </p:nvSpPr>
          <p:spPr>
            <a:xfrm>
              <a:off x="10099" y="7268"/>
              <a:ext cx="3943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indent="0" algn="ctr"/>
              <a:r>
                <a:rPr lang="en-US" altLang="zh-CN" sz="2000">
                  <a:latin typeface="Arial" panose="020B0604020202090204" pitchFamily="34" charset="0"/>
                  <a:ea typeface="宋体" pitchFamily="2" charset="-122"/>
                  <a:sym typeface="宋体" pitchFamily="2" charset="-122"/>
                </a:rPr>
                <a:t>Revisit X(17) production @ BESIII</a:t>
              </a:r>
              <a:endParaRPr lang="en-US" altLang="zh-CN" sz="2000" b="1" dirty="0">
                <a:latin typeface="Arial" panose="020B0604020202090204" pitchFamily="34" charset="0"/>
                <a:ea typeface="宋体" pitchFamily="2" charset="-122"/>
              </a:endParaRPr>
            </a:p>
          </p:txBody>
        </p:sp>
        <p:sp>
          <p:nvSpPr>
            <p:cNvPr id="11275" name="文本框 150"/>
            <p:cNvSpPr/>
            <p:nvPr/>
          </p:nvSpPr>
          <p:spPr>
            <a:xfrm>
              <a:off x="14228" y="7268"/>
              <a:ext cx="383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indent="0" algn="ctr"/>
              <a:r>
                <a:rPr lang="en-US" altLang="zh-CN" sz="2000" dirty="0">
                  <a:latin typeface="Arial" panose="020B0604020202090204" pitchFamily="34" charset="0"/>
                  <a:ea typeface="宋体" pitchFamily="2" charset="-122"/>
                </a:rPr>
                <a:t>Summary</a:t>
              </a:r>
              <a:endParaRPr lang="en-US" altLang="zh-CN" sz="2000" dirty="0">
                <a:latin typeface="Arial" panose="020B0604020202090204" pitchFamily="34" charset="0"/>
                <a:ea typeface="微软雅黑" charset="-122"/>
                <a:sym typeface="微软雅黑" charset="-122"/>
              </a:endParaRPr>
            </a:p>
          </p:txBody>
        </p:sp>
        <p:pic>
          <p:nvPicPr>
            <p:cNvPr id="2" name="图片 1" descr="Employee-Motivation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8" y="4554"/>
              <a:ext cx="2807" cy="1755"/>
            </a:xfrm>
            <a:prstGeom prst="rect">
              <a:avLst/>
            </a:prstGeom>
          </p:spPr>
        </p:pic>
        <p:pic>
          <p:nvPicPr>
            <p:cNvPr id="3" name="图片 2" descr="屏幕快照 2019-05-10 上午8.40.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18" y="4686"/>
              <a:ext cx="2851" cy="1490"/>
            </a:xfrm>
            <a:prstGeom prst="rect">
              <a:avLst/>
            </a:prstGeom>
          </p:spPr>
        </p:pic>
        <p:pic>
          <p:nvPicPr>
            <p:cNvPr id="5" name="图片 4" descr="截屏2021-11-01 下午10.05.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5" y="4516"/>
              <a:ext cx="2795" cy="1774"/>
            </a:xfrm>
            <a:prstGeom prst="rect">
              <a:avLst/>
            </a:prstGeom>
          </p:spPr>
        </p:pic>
      </p:grpSp>
      <p:pic>
        <p:nvPicPr>
          <p:cNvPr id="6" name="图片 5" descr="截屏2021-11-03 下午4.52.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10" y="2622550"/>
            <a:ext cx="1761490" cy="10388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09600" y="2197100"/>
            <a:ext cx="3154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ym typeface="+mn-ea"/>
              </a:rPr>
              <a:t>The differential distribution vs</a:t>
            </a:r>
            <a:endParaRPr lang="en-US">
              <a:sym typeface="+mn-ea"/>
            </a:endParaRPr>
          </a:p>
          <a:p>
            <a:pPr algn="l"/>
            <a:r>
              <a:rPr lang="en-US" altLang="zh-CN"/>
              <a:t>the invariant mass of </a:t>
            </a:r>
            <a:r>
              <a:rPr lang="en-US" altLang="zh-CN" dirty="0">
                <a:sym typeface="+mn-ea"/>
              </a:rPr>
              <a:t>e</a:t>
            </a:r>
            <a:r>
              <a:rPr lang="en-US" altLang="zh-CN" baseline="30000" dirty="0">
                <a:sym typeface="+mn-ea"/>
              </a:rPr>
              <a:t>+</a:t>
            </a:r>
            <a:r>
              <a:rPr lang="en-US" altLang="zh-CN" dirty="0">
                <a:sym typeface="+mn-ea"/>
              </a:rPr>
              <a:t>e</a:t>
            </a:r>
            <a:r>
              <a:rPr lang="en-US" altLang="zh-CN" baseline="30000" dirty="0">
                <a:sym typeface="+mn-ea"/>
              </a:rPr>
              <a:t>- </a:t>
            </a:r>
            <a:endParaRPr lang="en-US" altLang="zh-CN"/>
          </a:p>
        </p:txBody>
      </p:sp>
      <p:pic>
        <p:nvPicPr>
          <p:cNvPr id="3" name="图片 2" descr="截屏2021-11-03 下午10.09.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80" y="1533525"/>
            <a:ext cx="8187690" cy="51898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7855" y="3306445"/>
            <a:ext cx="3453130" cy="2662555"/>
            <a:chOff x="973" y="5207"/>
            <a:chExt cx="5438" cy="4193"/>
          </a:xfrm>
        </p:grpSpPr>
        <p:grpSp>
          <p:nvGrpSpPr>
            <p:cNvPr id="6" name="组合 5"/>
            <p:cNvGrpSpPr/>
            <p:nvPr/>
          </p:nvGrpSpPr>
          <p:grpSpPr>
            <a:xfrm>
              <a:off x="973" y="5207"/>
              <a:ext cx="4874" cy="3197"/>
              <a:chOff x="1054" y="5322"/>
              <a:chExt cx="4874" cy="319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054" y="5322"/>
                <a:ext cx="4874" cy="31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The </a:t>
                </a:r>
                <a:r>
                  <a:rPr lang="zh-CN" altLang="en-US"/>
                  <a:t>coupling </a:t>
                </a:r>
                <a:r>
                  <a:rPr lang="en-US" altLang="zh-CN"/>
                  <a:t>parameters for</a:t>
                </a:r>
                <a:endParaRPr lang="en-US" altLang="zh-CN"/>
              </a:p>
              <a:p>
                <a:r>
                  <a:rPr lang="en-US" altLang="zh-CN"/>
                  <a:t>maximum cross section of X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 </a:t>
                </a:r>
                <a:r>
                  <a:rPr lang="en-US" altLang="zh-CN">
                    <a:sym typeface="+mn-ea"/>
                  </a:rPr>
                  <a:t>are adopted,</a:t>
                </a:r>
                <a:endParaRPr lang="en-US" altLang="zh-CN">
                  <a:sym typeface="+mn-ea"/>
                </a:endParaRPr>
              </a:p>
              <a:p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The basic BESIII cuts are also assumed,</a:t>
                </a:r>
                <a:endParaRPr lang="en-US" altLang="zh-CN"/>
              </a:p>
            </p:txBody>
          </p:sp>
          <p:pic>
            <p:nvPicPr>
              <p:cNvPr id="25" name="图片 24" descr="截屏2021-11-03 下午8.18.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" y="6774"/>
                <a:ext cx="4874" cy="702"/>
              </a:xfrm>
              <a:prstGeom prst="rect">
                <a:avLst/>
              </a:prstGeom>
            </p:spPr>
          </p:pic>
        </p:grpSp>
        <p:pic>
          <p:nvPicPr>
            <p:cNvPr id="9" name="图片 8" descr="截屏2021-11-03 下午10.14.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" y="8404"/>
              <a:ext cx="5438" cy="99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09600" y="1960880"/>
            <a:ext cx="3561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ym typeface="+mn-ea"/>
              </a:rPr>
              <a:t>The energy resolution at 20 MeV:</a:t>
            </a:r>
            <a:endParaRPr lang="en-US" altLang="zh-CN"/>
          </a:p>
        </p:txBody>
      </p:sp>
      <p:pic>
        <p:nvPicPr>
          <p:cNvPr id="2" name="334E55B0-647D-440b-865C-3EC943EB4CBC-31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1998980"/>
            <a:ext cx="1736090" cy="2927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360535" y="1769745"/>
            <a:ext cx="25717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M. Ablikim et al., </a:t>
            </a:r>
            <a:r>
              <a:rPr sz="1400">
                <a:sym typeface="+mn-ea"/>
              </a:rPr>
              <a:t>Nucl. Instrum. Meth. A 614 (2010), 345-399, [arXiv:0911.4960</a:t>
            </a:r>
            <a:r>
              <a:rPr lang="en-US" sz="1400">
                <a:sym typeface="+mn-ea"/>
              </a:rPr>
              <a:t>]</a:t>
            </a:r>
            <a:endParaRPr lang="en-US" sz="1400">
              <a:sym typeface="+mn-ea"/>
            </a:endParaRPr>
          </a:p>
        </p:txBody>
      </p:sp>
      <p:pic>
        <p:nvPicPr>
          <p:cNvPr id="4" name="334E55B0-647D-440b-865C-3EC943EB4CBC-32" descr="/private/var/folders/ml/qk2ywnf50pb06wrx61vpyxs00000gn/T/com.kingsoft.wpsoffice.mac/wpsoffice.gAOUXV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965" y="2007235"/>
            <a:ext cx="2621915" cy="275590"/>
          </a:xfrm>
          <a:prstGeom prst="rect">
            <a:avLst/>
          </a:prstGeom>
        </p:spPr>
      </p:pic>
      <p:pic>
        <p:nvPicPr>
          <p:cNvPr id="5" name="图片 4" descr="截屏2021-11-04 上午9.50.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70" y="2506980"/>
            <a:ext cx="6677025" cy="2919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348855" y="2776220"/>
            <a:ext cx="4582795" cy="922020"/>
            <a:chOff x="11573" y="4372"/>
            <a:chExt cx="7217" cy="1452"/>
          </a:xfrm>
        </p:grpSpPr>
        <p:sp>
          <p:nvSpPr>
            <p:cNvPr id="8" name="文本框 7"/>
            <p:cNvSpPr txBox="1"/>
            <p:nvPr/>
          </p:nvSpPr>
          <p:spPr>
            <a:xfrm>
              <a:off x="12676" y="4372"/>
              <a:ext cx="6115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For the Gaussian distribution, 3σ deviation away from the expectation account for 99.73% of the set.</a:t>
              </a:r>
              <a:endParaRPr lang="zh-CN" altLang="en-US"/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>
              <a:off x="11573" y="5079"/>
              <a:ext cx="1103" cy="3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6" name="组合 5"/>
          <p:cNvGrpSpPr/>
          <p:nvPr/>
        </p:nvGrpSpPr>
        <p:grpSpPr>
          <a:xfrm>
            <a:off x="7348855" y="4191635"/>
            <a:ext cx="4582795" cy="969010"/>
            <a:chOff x="11573" y="6601"/>
            <a:chExt cx="7217" cy="1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2676" y="6601"/>
                  <a:ext cx="6115" cy="152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/>
                    <a:t>Values outside (inside) the parentheses are for the maximum (minimum) events in </a:t>
                  </a:r>
                  <a:r>
                    <a:rPr lang="en-US" altLang="zh-CN" dirty="0">
                      <a:sym typeface="+mn-ea"/>
                    </a:rPr>
                    <a:t>e</a:t>
                  </a:r>
                  <a:r>
                    <a:rPr lang="en-US" altLang="zh-CN" baseline="30000" dirty="0">
                      <a:sym typeface="+mn-ea"/>
                    </a:rPr>
                    <a:t>+</a:t>
                  </a:r>
                  <a:r>
                    <a:rPr lang="en-US" altLang="zh-CN" dirty="0">
                      <a:sym typeface="+mn-ea"/>
                    </a:rPr>
                    <a:t>e</a:t>
                  </a:r>
                  <a:r>
                    <a:rPr lang="en-US" altLang="zh-CN" baseline="30000" dirty="0">
                      <a:sym typeface="+mn-ea"/>
                    </a:rPr>
                    <a:t>-</a:t>
                  </a:r>
                  <a:r>
                    <a:rPr lang="en-US" altLang="zh-CN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latin typeface="Cambria Math" charset="0"/>
                          <a:cs typeface="Cambria Math" charset="0"/>
                          <a:sym typeface="+mn-ea"/>
                        </a:rPr>
                        <m:t>→</m:t>
                      </m:r>
                    </m:oMath>
                  </a14:m>
                  <a:r>
                    <a:rPr lang="en-US" altLang="zh-CN" dirty="0">
                      <a:sym typeface="+mn-ea"/>
                    </a:rPr>
                    <a:t>  X</a:t>
                  </a:r>
                  <a:r>
                    <a:rPr lang="en-US" altLang="zh-CN" baseline="30000" dirty="0">
                      <a:sym typeface="+mn-ea"/>
                    </a:rPr>
                    <a:t> </a:t>
                  </a:r>
                  <a:r>
                    <a:rPr lang="en-US" altLang="zh-CN" dirty="0">
                      <a:latin typeface="Symbol Tiger Expert" panose="05050102010706020507" charset="0"/>
                      <a:cs typeface="Symbol Tiger Expert" panose="05050102010706020507" charset="0"/>
                      <a:sym typeface="+mn-ea"/>
                    </a:rPr>
                    <a:t>g</a:t>
                  </a:r>
                  <a:r>
                    <a:rPr lang="en-US" altLang="zh-CN"/>
                    <a:t> .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6" y="6601"/>
                  <a:ext cx="6115" cy="1527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  <p:cxnSp>
          <p:nvCxnSpPr>
            <p:cNvPr id="11" name="直接箭头连接符 10"/>
            <p:cNvCxnSpPr/>
            <p:nvPr/>
          </p:nvCxnSpPr>
          <p:spPr>
            <a:xfrm flipH="1">
              <a:off x="11573" y="7031"/>
              <a:ext cx="1103" cy="3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sp>
        <p:nvSpPr>
          <p:cNvPr id="13" name="文本框 12"/>
          <p:cNvSpPr txBox="1"/>
          <p:nvPr/>
        </p:nvSpPr>
        <p:spPr>
          <a:xfrm>
            <a:off x="852170" y="5414645"/>
            <a:ext cx="108286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T</a:t>
            </a:r>
            <a:r>
              <a:rPr lang="zh-CN" altLang="en-US" sz="2000"/>
              <a:t>he SNR differs by one order of magnitude at the maximum and minimum coupling points.</a:t>
            </a:r>
            <a:endParaRPr lang="zh-CN" altLang="en-US" sz="20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09600" y="1960880"/>
            <a:ext cx="318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ym typeface="+mn-ea"/>
              </a:rPr>
              <a:t>The </a:t>
            </a:r>
            <a:r>
              <a:rPr lang="en-US">
                <a:cs typeface="Arial" panose="020B0604020202090204" pitchFamily="34" charset="0"/>
                <a:sym typeface="+mn-ea"/>
              </a:rPr>
              <a:t>invariant mass spectrum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distribution </a:t>
            </a:r>
            <a:r>
              <a:rPr lang="en-US" b="1">
                <a:latin typeface="Arial Bold" panose="020B0604020202090204" charset="0"/>
                <a:cs typeface="Arial Bold" panose="020B0604020202090204" charset="0"/>
                <a:sym typeface="+mn-ea"/>
              </a:rPr>
              <a:t>before smearing</a:t>
            </a:r>
            <a:endParaRPr lang="en-US" altLang="zh-CN" b="1"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09600" y="2986405"/>
                <a:ext cx="3171825" cy="6546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T</a:t>
                </a:r>
                <a:r>
                  <a:rPr lang="zh-CN" altLang="en-US"/>
                  <a:t>he </a:t>
                </a:r>
                <a:r>
                  <a:rPr lang="en-US" altLang="zh-CN"/>
                  <a:t>bin size: 0.5 MeV</a:t>
                </a:r>
                <a:endParaRPr lang="en-US" altLang="zh-CN"/>
              </a:p>
              <a:p>
                <a:r>
                  <a:rPr lang="en-US" altLang="zh-CN"/>
                  <a:t>Maximum Sample: 1.2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/>
                  <a:t>10</a:t>
                </a:r>
                <a:r>
                  <a:rPr lang="en-US" altLang="zh-CN" baseline="30000"/>
                  <a:t>4</a:t>
                </a:r>
                <a:endParaRPr lang="en-US" altLang="zh-CN" baseline="3000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86405"/>
                <a:ext cx="3171825" cy="654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pic>
        <p:nvPicPr>
          <p:cNvPr id="3" name="图片 2" descr="截屏2021-11-04 上午10.07.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015" y="1580515"/>
            <a:ext cx="7724140" cy="48044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6110" y="4021455"/>
            <a:ext cx="31635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If the minimum sample (0.13 ×</a:t>
            </a:r>
            <a:r>
              <a:rPr lang="en-US" altLang="zh-CN">
                <a:sym typeface="+mn-ea"/>
              </a:rPr>
              <a:t>10</a:t>
            </a:r>
            <a:r>
              <a:rPr lang="en-US" altLang="zh-CN" baseline="30000">
                <a:sym typeface="+mn-ea"/>
              </a:rPr>
              <a:t>4</a:t>
            </a:r>
            <a:r>
              <a:rPr lang="en-US" altLang="zh-CN">
                <a:sym typeface="+mn-ea"/>
              </a:rPr>
              <a:t>) was adopted, </a:t>
            </a:r>
            <a:r>
              <a:rPr lang="zh-CN" altLang="en-US">
                <a:sym typeface="+mn-ea"/>
              </a:rPr>
              <a:t>the</a:t>
            </a:r>
            <a:endParaRPr lang="zh-CN" altLang="en-US"/>
          </a:p>
          <a:p>
            <a:r>
              <a:rPr lang="zh-CN" altLang="en-US">
                <a:sym typeface="+mn-ea"/>
              </a:rPr>
              <a:t>height of X(17) bump will be about 10% of that and become a shoulder unless we adopt smaller bin size.</a:t>
            </a:r>
            <a:endParaRPr lang="zh-CN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09600" y="1960880"/>
            <a:ext cx="318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ym typeface="+mn-ea"/>
              </a:rPr>
              <a:t>The </a:t>
            </a:r>
            <a:r>
              <a:rPr lang="en-US">
                <a:cs typeface="Arial" panose="020B0604020202090204" pitchFamily="34" charset="0"/>
                <a:sym typeface="+mn-ea"/>
              </a:rPr>
              <a:t>invariant mass spectrum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distribution </a:t>
            </a:r>
            <a:r>
              <a:rPr lang="en-US" b="1">
                <a:latin typeface="Arial Bold" panose="020B0604020202090204" charset="0"/>
                <a:cs typeface="Arial Bold" panose="020B0604020202090204" charset="0"/>
                <a:sym typeface="+mn-ea"/>
              </a:rPr>
              <a:t>After smearing</a:t>
            </a:r>
            <a:endParaRPr lang="en-US" altLang="zh-CN" b="1"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09600" y="2986405"/>
                <a:ext cx="3575050" cy="931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T</a:t>
                </a:r>
                <a:r>
                  <a:rPr lang="zh-CN" altLang="en-US"/>
                  <a:t>he </a:t>
                </a:r>
                <a:r>
                  <a:rPr lang="en-US" altLang="zh-CN"/>
                  <a:t>bin size: 0.5 MeV</a:t>
                </a:r>
                <a:endParaRPr lang="en-US" altLang="zh-CN"/>
              </a:p>
              <a:p>
                <a:r>
                  <a:rPr lang="en-US" altLang="zh-CN" b="1"/>
                  <a:t>Maximum Sample: 1.2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b="1"/>
                  <a:t>10</a:t>
                </a:r>
                <a:r>
                  <a:rPr lang="en-US" altLang="zh-CN" b="1" baseline="30000"/>
                  <a:t>4</a:t>
                </a:r>
                <a:endParaRPr lang="en-US" altLang="zh-CN" baseline="30000"/>
              </a:p>
              <a:p>
                <a:r>
                  <a:rPr lang="en-US" altLang="zh-CN"/>
                  <a:t>Energy resolutions: 1, 1.5, 3 MeV</a:t>
                </a:r>
                <a:endParaRPr lang="en-US" altLang="zh-CN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86405"/>
                <a:ext cx="3575050" cy="9315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09600" y="4510405"/>
            <a:ext cx="31635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Only the 93% coverange of solid angle is considered. The efficiencies etc. are not taking into account.</a:t>
            </a:r>
            <a:endParaRPr lang="en-US"/>
          </a:p>
          <a:p>
            <a:r>
              <a:rPr lang="en-US"/>
              <a:t>Modifying the bin size will not make the bump sharper</a:t>
            </a:r>
            <a:endParaRPr lang="en-US"/>
          </a:p>
          <a:p>
            <a:r>
              <a:rPr lang="en-US"/>
              <a:t>after smearing.</a:t>
            </a:r>
            <a:endParaRPr lang="en-US"/>
          </a:p>
        </p:txBody>
      </p:sp>
      <p:pic>
        <p:nvPicPr>
          <p:cNvPr id="2" name="图片 1" descr="截屏2021-11-04 上午10.16.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50" y="1580515"/>
            <a:ext cx="7723505" cy="490918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3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Revisit X(17) production @ BESIII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7" name="图片 6" descr="截屏2021-11-03 下午4.5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30530"/>
            <a:ext cx="732790" cy="43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文本框 1"/>
              <p:cNvSpPr/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Font typeface="Arial" panose="020B0604020202090204" pitchFamily="34" charset="0"/>
                  <a:buNone/>
                </a:pPr>
                <a:r>
                  <a:rPr lang="en-US" altLang="zh-CN" dirty="0">
                    <a:sym typeface="微软雅黑" charset="-122"/>
                  </a:rPr>
                  <a:t>3.2 Reconstruction of </a:t>
                </a:r>
                <a:r>
                  <a:rPr lang="en-US" altLang="zh-CN" dirty="0">
                    <a:sym typeface="+mn-ea"/>
                  </a:rPr>
                  <a:t>X(17) in X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decay </a:t>
                </a:r>
                <a:endParaRPr lang="en-US" altLang="zh-CN" dirty="0">
                  <a:solidFill>
                    <a:srgbClr val="595959"/>
                  </a:solidFill>
                  <a:latin typeface="Symbol Tiger Expert" panose="05050102010706020507" charset="0"/>
                  <a:ea typeface="微软雅黑" charset="-122"/>
                  <a:cs typeface="Symbol Tiger Expert" panose="05050102010706020507" charset="0"/>
                  <a:sym typeface="+mn-ea"/>
                </a:endParaRPr>
              </a:p>
            </p:txBody>
          </p:sp>
        </mc:Choice>
        <mc:Fallback>
          <p:sp>
            <p:nvSpPr>
              <p:cNvPr id="23555" name="文本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164908"/>
                <a:ext cx="5326062" cy="415290"/>
              </a:xfrm>
              <a:prstGeom prst="rect">
                <a:avLst/>
              </a:prstGeom>
              <a:blipFill rotWithShape="1">
                <a:blip r:embed="rId2"/>
                <a:stretch>
                  <a:fillRect l="-6" t="-77" b="7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文本框 32"/>
              <p:cNvSpPr txBox="1"/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285750" indent="-285750" algn="l" eaLnBrk="1" hangingPunct="1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ym typeface="+mn-ea"/>
                  </a:rPr>
                  <a:t>Identify X in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</a:t>
                </a:r>
                <a:r>
                  <a:rPr lang="en-US" altLang="zh-CN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  <a:cs typeface="Cambria Math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sym typeface="+mn-ea"/>
                  </a:rPr>
                  <a:t>  e</a:t>
                </a:r>
                <a:r>
                  <a:rPr lang="en-US" altLang="zh-CN" baseline="30000" dirty="0">
                    <a:sym typeface="+mn-ea"/>
                  </a:rPr>
                  <a:t>+</a:t>
                </a:r>
                <a:r>
                  <a:rPr lang="en-US" altLang="zh-CN" dirty="0">
                    <a:sym typeface="+mn-ea"/>
                  </a:rPr>
                  <a:t>e</a:t>
                </a:r>
                <a:r>
                  <a:rPr lang="en-US" altLang="zh-CN" baseline="30000" dirty="0">
                    <a:sym typeface="+mn-ea"/>
                  </a:rPr>
                  <a:t>- </a:t>
                </a:r>
                <a:r>
                  <a:rPr lang="en-US" altLang="zh-CN" dirty="0">
                    <a:latin typeface="Symbol Tiger Expert" panose="05050102010706020507" charset="0"/>
                    <a:cs typeface="Symbol Tiger Expert" panose="05050102010706020507" charset="0"/>
                    <a:sym typeface="+mn-ea"/>
                  </a:rPr>
                  <a:t>g</a:t>
                </a:r>
                <a:r>
                  <a:rPr lang="en-US" altLang="zh-CN" dirty="0">
                    <a:latin typeface="Arial" panose="020B0604020202090204" pitchFamily="34" charset="0"/>
                  </a:rPr>
                  <a:t> </a:t>
                </a:r>
                <a:endParaRPr lang="en-US" altLang="zh-CN" dirty="0">
                  <a:latin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22532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1533525"/>
                <a:ext cx="3171825" cy="415290"/>
              </a:xfrm>
              <a:prstGeom prst="rect">
                <a:avLst/>
              </a:prstGeom>
              <a:blipFill rotWithShape="1">
                <a:blip r:embed="rId3"/>
                <a:stretch>
                  <a:fillRect r="-72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09600" y="1960880"/>
            <a:ext cx="318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ym typeface="+mn-ea"/>
              </a:rPr>
              <a:t>The </a:t>
            </a:r>
            <a:r>
              <a:rPr lang="en-US">
                <a:cs typeface="Arial" panose="020B0604020202090204" pitchFamily="34" charset="0"/>
                <a:sym typeface="+mn-ea"/>
              </a:rPr>
              <a:t>invariant mass spectrum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pPr algn="l"/>
            <a:r>
              <a:rPr lang="en-US">
                <a:sym typeface="+mn-ea"/>
              </a:rPr>
              <a:t>distribution </a:t>
            </a:r>
            <a:r>
              <a:rPr lang="en-US" b="1">
                <a:latin typeface="Arial Bold" panose="020B0604020202090204" charset="0"/>
                <a:cs typeface="Arial Bold" panose="020B0604020202090204" charset="0"/>
                <a:sym typeface="+mn-ea"/>
              </a:rPr>
              <a:t>After smearing</a:t>
            </a:r>
            <a:endParaRPr lang="en-US" altLang="zh-CN" b="1"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09600" y="2986405"/>
                <a:ext cx="3575050" cy="931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/>
                  <a:t>T</a:t>
                </a:r>
                <a:r>
                  <a:rPr lang="zh-CN" altLang="en-US"/>
                  <a:t>he </a:t>
                </a:r>
                <a:r>
                  <a:rPr lang="en-US" altLang="zh-CN"/>
                  <a:t>bin size: 0.5 MeV</a:t>
                </a:r>
                <a:endParaRPr lang="en-US" altLang="zh-CN"/>
              </a:p>
              <a:p>
                <a:r>
                  <a:rPr lang="en-US" altLang="zh-CN" b="1"/>
                  <a:t>Minimum Sample: 0.13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b="1"/>
                  <a:t>10</a:t>
                </a:r>
                <a:r>
                  <a:rPr lang="en-US" altLang="zh-CN" b="1" baseline="30000"/>
                  <a:t>4</a:t>
                </a:r>
                <a:endParaRPr lang="en-US" altLang="zh-CN" baseline="30000"/>
              </a:p>
              <a:p>
                <a:r>
                  <a:rPr lang="en-US" altLang="zh-CN"/>
                  <a:t>Energy resolutions: 1, 1.5, 3 MeV</a:t>
                </a:r>
                <a:endParaRPr lang="en-US" altLang="zh-CN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86405"/>
                <a:ext cx="3575050" cy="9315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09600" y="4510405"/>
            <a:ext cx="35750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The height of the bump decreases by about 90% in comparison with the maximum sample, and we can not identify the X(17) signals over the background events.</a:t>
            </a:r>
            <a:endParaRPr lang="en-US"/>
          </a:p>
        </p:txBody>
      </p:sp>
      <p:pic>
        <p:nvPicPr>
          <p:cNvPr id="3" name="图片 2" descr="截屏2021-11-04 上午10.46.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50" y="1580515"/>
            <a:ext cx="7723505" cy="490918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4 Summary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9156" name="文本框 6"/>
          <p:cNvSpPr txBox="1"/>
          <p:nvPr/>
        </p:nvSpPr>
        <p:spPr>
          <a:xfrm>
            <a:off x="715963" y="1341120"/>
            <a:ext cx="10933112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buFont typeface="Arial" panose="020B0604020202090204" pitchFamily="34" charset="0"/>
              <a:buChar char="•"/>
            </a:pPr>
            <a:r>
              <a:rPr lang="zh-CN" altLang="en-US" sz="2000" dirty="0">
                <a:latin typeface="Arial" panose="020B0604020202090204" pitchFamily="34" charset="0"/>
              </a:rPr>
              <a:t>The </a:t>
            </a:r>
            <a:r>
              <a:rPr lang="zh-CN" altLang="en-US" sz="2000" baseline="30000" dirty="0">
                <a:latin typeface="Arial" panose="020B0604020202090204" pitchFamily="34" charset="0"/>
              </a:rPr>
              <a:t>8</a:t>
            </a:r>
            <a:r>
              <a:rPr lang="zh-CN" altLang="en-US" sz="2000" dirty="0">
                <a:latin typeface="Arial" panose="020B0604020202090204" pitchFamily="34" charset="0"/>
              </a:rPr>
              <a:t>Be/</a:t>
            </a:r>
            <a:r>
              <a:rPr lang="zh-CN" altLang="en-US" sz="2000" baseline="30000" dirty="0">
                <a:latin typeface="Arial" panose="020B0604020202090204" pitchFamily="34" charset="0"/>
              </a:rPr>
              <a:t>4</a:t>
            </a:r>
            <a:r>
              <a:rPr lang="zh-CN" altLang="en-US" sz="2000" dirty="0">
                <a:latin typeface="Arial" panose="020B0604020202090204" pitchFamily="34" charset="0"/>
              </a:rPr>
              <a:t>He anomalies reported by Atomki experiments can be explained by introducing the</a:t>
            </a:r>
            <a:endParaRPr lang="zh-CN" altLang="en-US" sz="2000" dirty="0"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</a:pPr>
            <a:r>
              <a:rPr lang="zh-CN" altLang="en-US" sz="2000" dirty="0">
                <a:latin typeface="Arial" panose="020B0604020202090204" pitchFamily="34" charset="0"/>
              </a:rPr>
              <a:t>X(17) boson with “Vector ± Axial-vector” (V±A) interaction with quarks and leptons.</a:t>
            </a:r>
            <a:endParaRPr lang="zh-CN" altLang="en-US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Arial" panose="020B0604020202090204" pitchFamily="34" charset="0"/>
              <a:buChar char="•"/>
            </a:pPr>
            <a:endParaRPr lang="en-US" altLang="zh-CN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Arial" panose="020B0604020202090204" pitchFamily="34" charset="0"/>
              <a:buChar char="•"/>
            </a:pPr>
            <a:r>
              <a:rPr lang="en-US" altLang="zh-CN" sz="2000" dirty="0">
                <a:latin typeface="Arial" panose="020B0604020202090204" pitchFamily="34" charset="0"/>
              </a:rPr>
              <a:t>With the exiting experimental data, we give the </a:t>
            </a:r>
            <a:r>
              <a:rPr lang="en-US" altLang="zh-CN" sz="2000" b="1" dirty="0">
                <a:latin typeface="Arial Bold" panose="020B0604020202090204" charset="0"/>
                <a:cs typeface="Arial Bold" panose="020B0604020202090204" charset="0"/>
              </a:rPr>
              <a:t>constrains on the couplings of X(17) to the first generation of leptons</a:t>
            </a:r>
            <a:r>
              <a:rPr lang="en-US" altLang="zh-CN" sz="2000" dirty="0">
                <a:latin typeface="Arial" panose="020B0604020202090204" pitchFamily="34" charset="0"/>
              </a:rPr>
              <a:t> within this V± A model.</a:t>
            </a:r>
            <a:endParaRPr lang="en-US" altLang="zh-CN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Arial" panose="020B0604020202090204" pitchFamily="34" charset="0"/>
              <a:buChar char="•"/>
            </a:pPr>
            <a:endParaRPr lang="en-US" altLang="zh-CN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Wingdings" panose="05000000000000000000" charset="0"/>
              <a:buChar char=""/>
            </a:pPr>
            <a:r>
              <a:rPr lang="en-US" altLang="zh-CN" sz="2000" dirty="0">
                <a:latin typeface="Arial" panose="020B0604020202090204" pitchFamily="34" charset="0"/>
              </a:rPr>
              <a:t>Under the constrains, we revisit the X(17) production accompanied by a photon at BESIII experiment, where X(17) is reconstructed by e</a:t>
            </a:r>
            <a:r>
              <a:rPr lang="en-US" altLang="zh-CN" sz="2000" baseline="30000" dirty="0">
                <a:latin typeface="Arial" panose="020B0604020202090204" pitchFamily="34" charset="0"/>
              </a:rPr>
              <a:t>+</a:t>
            </a:r>
            <a:r>
              <a:rPr lang="en-US" altLang="zh-CN" sz="2000" dirty="0">
                <a:latin typeface="Arial" panose="020B0604020202090204" pitchFamily="34" charset="0"/>
              </a:rPr>
              <a:t>e</a:t>
            </a:r>
            <a:r>
              <a:rPr lang="en-US" altLang="zh-CN" sz="2000" baseline="30000" dirty="0">
                <a:latin typeface="Arial" panose="020B0604020202090204" pitchFamily="34" charset="0"/>
              </a:rPr>
              <a:t>-</a:t>
            </a:r>
            <a:r>
              <a:rPr lang="en-US" altLang="zh-CN" sz="2000" dirty="0">
                <a:latin typeface="Arial" panose="020B0604020202090204" pitchFamily="34" charset="0"/>
              </a:rPr>
              <a:t> mass spectrum.</a:t>
            </a:r>
            <a:endParaRPr lang="en-US" altLang="zh-CN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Wingdings" panose="05000000000000000000" charset="0"/>
              <a:buChar char=""/>
            </a:pPr>
            <a:r>
              <a:rPr lang="en-US" altLang="zh-CN" sz="2000" dirty="0">
                <a:latin typeface="Arial" panose="020B0604020202090204" pitchFamily="34" charset="0"/>
              </a:rPr>
              <a:t>The </a:t>
            </a:r>
            <a:r>
              <a:rPr lang="en-US" altLang="zh-CN" sz="2000" b="1" dirty="0">
                <a:latin typeface="Arial Bold" panose="020B0604020202090204" charset="0"/>
                <a:cs typeface="Arial Bold" panose="020B0604020202090204" charset="0"/>
              </a:rPr>
              <a:t>SNR</a:t>
            </a:r>
            <a:r>
              <a:rPr lang="en-US" altLang="zh-CN" sz="2000" dirty="0">
                <a:latin typeface="Arial" panose="020B0604020202090204" pitchFamily="34" charset="0"/>
              </a:rPr>
              <a:t>, the </a:t>
            </a:r>
            <a:r>
              <a:rPr lang="en-US" altLang="zh-CN" sz="2000" b="1" dirty="0">
                <a:latin typeface="Arial Bold" panose="020B0604020202090204" charset="0"/>
                <a:cs typeface="Arial Bold" panose="020B0604020202090204" charset="0"/>
              </a:rPr>
              <a:t>invariant mass spectrum distribution before and after smearing </a:t>
            </a:r>
            <a:r>
              <a:rPr lang="en-US" altLang="zh-CN" sz="2000" dirty="0">
                <a:latin typeface="Arial" panose="020B0604020202090204" pitchFamily="34" charset="0"/>
              </a:rPr>
              <a:t>within maximum and minimum samples are analyzed.</a:t>
            </a:r>
            <a:endParaRPr lang="en-US" altLang="zh-CN" sz="2000" dirty="0">
              <a:latin typeface="Arial" panose="020B0604020202090204" pitchFamily="34" charset="0"/>
            </a:endParaRPr>
          </a:p>
          <a:p>
            <a:pPr marL="342900" indent="-342900" eaLnBrk="1" hangingPunct="1">
              <a:buFont typeface="Wingdings" panose="05000000000000000000" charset="0"/>
              <a:buChar char=""/>
            </a:pPr>
            <a:r>
              <a:rPr lang="en-US" altLang="zh-CN" sz="2000" dirty="0">
                <a:latin typeface="Arial" panose="020B0604020202090204" pitchFamily="34" charset="0"/>
              </a:rPr>
              <a:t>BESIII experiment has the ability to give a decisive conclusion on X(17) by confirm or exclude the constrain region of X(17).</a:t>
            </a:r>
            <a:endParaRPr lang="en-US" altLang="zh-CN" sz="2000" dirty="0">
              <a:latin typeface="Arial" panose="020B0604020202090204" pitchFamily="34" charset="0"/>
            </a:endParaRPr>
          </a:p>
        </p:txBody>
      </p:sp>
      <p:pic>
        <p:nvPicPr>
          <p:cNvPr id="4915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63" y="354013"/>
            <a:ext cx="565150" cy="565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999095" y="4779010"/>
            <a:ext cx="3196590" cy="2078990"/>
            <a:chOff x="12597" y="7526"/>
            <a:chExt cx="5034" cy="3274"/>
          </a:xfrm>
        </p:grpSpPr>
        <p:pic>
          <p:nvPicPr>
            <p:cNvPr id="15" name="图片 14" descr="截屏2021-11-03 下午4.37.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7526"/>
              <a:ext cx="3553" cy="3274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/>
            <p:nvPr/>
          </p:nvCxnSpPr>
          <p:spPr>
            <a:xfrm>
              <a:off x="12597" y="7764"/>
              <a:ext cx="1265" cy="7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流程图: 文档 8"/>
          <p:cNvSpPr/>
          <p:nvPr/>
        </p:nvSpPr>
        <p:spPr>
          <a:xfrm>
            <a:off x="0" y="0"/>
            <a:ext cx="12192000" cy="5851525"/>
          </a:xfrm>
          <a:prstGeom prst="flowChartDocument">
            <a:avLst/>
          </a:prstGeom>
          <a:gradFill rotWithShape="1">
            <a:gsLst>
              <a:gs pos="0">
                <a:srgbClr val="299FFE">
                  <a:alpha val="100000"/>
                </a:srgbClr>
              </a:gs>
              <a:gs pos="56999">
                <a:srgbClr val="1D8DE5">
                  <a:alpha val="100000"/>
                </a:srgbClr>
              </a:gs>
              <a:gs pos="81999">
                <a:srgbClr val="1983D7">
                  <a:alpha val="100000"/>
                </a:srgbClr>
              </a:gs>
              <a:gs pos="100000">
                <a:srgbClr val="1984D8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anchor="ctr"/>
          <a:p>
            <a:pPr algn="ctr" eaLnBrk="1" hangingPunct="1">
              <a:buFont typeface="Arial" panose="020B060402020209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03" name="矩形 15"/>
          <p:cNvSpPr/>
          <p:nvPr/>
        </p:nvSpPr>
        <p:spPr>
          <a:xfrm>
            <a:off x="482600" y="1654175"/>
            <a:ext cx="9372600" cy="1420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Thank You! </a:t>
            </a:r>
            <a:endParaRPr lang="en-US" altLang="zh-CN" sz="72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5120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88" y="111125"/>
            <a:ext cx="2403475" cy="86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"/>
          <p:cNvSpPr txBox="1"/>
          <p:nvPr/>
        </p:nvSpPr>
        <p:spPr>
          <a:xfrm>
            <a:off x="8646795" y="5264150"/>
            <a:ext cx="299593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JIANG Jun (</a:t>
            </a:r>
            <a:r>
              <a:rPr lang="zh-CN" altLang="en-US" sz="2400">
                <a:latin typeface="黑体" charset="-122"/>
                <a:ea typeface="黑体" charset="-122"/>
              </a:rPr>
              <a:t>蒋 军</a:t>
            </a:r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)</a:t>
            </a:r>
            <a:endParaRPr lang="zh-CN" altLang="en-US" sz="2400">
              <a:latin typeface="Arial" panose="020B0604020202090204" pitchFamily="34" charset="0"/>
              <a:ea typeface="宋体" pitchFamily="2" charset="-122"/>
            </a:endParaRPr>
          </a:p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Shandong University</a:t>
            </a:r>
            <a:endParaRPr lang="en-US" altLang="zh-CN" sz="2400">
              <a:latin typeface="Arial" panose="020B0604020202090204" pitchFamily="34" charset="0"/>
              <a:ea typeface="宋体" pitchFamily="2" charset="-122"/>
            </a:endParaRPr>
          </a:p>
          <a:p>
            <a:pPr indent="0" algn="r"/>
            <a:r>
              <a:rPr lang="en-US" altLang="zh-CN" sz="2400">
                <a:latin typeface="Arial" panose="020B0604020202090204" pitchFamily="34" charset="0"/>
                <a:ea typeface="宋体" pitchFamily="2" charset="-122"/>
              </a:rPr>
              <a:t>2021-11-05 @ </a:t>
            </a:r>
            <a:r>
              <a:rPr lang="zh-CN" altLang="en-US" sz="2400">
                <a:latin typeface="Arial" panose="020B0604020202090204" pitchFamily="34" charset="0"/>
                <a:ea typeface="宋体" pitchFamily="2" charset="-122"/>
              </a:rPr>
              <a:t>青岛</a:t>
            </a:r>
            <a:endParaRPr lang="zh-CN" altLang="en-US" sz="2400"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6455" y="1447165"/>
            <a:ext cx="8065135" cy="4943475"/>
          </a:xfrm>
          <a:prstGeom prst="rect">
            <a:avLst/>
          </a:prstGeom>
        </p:spPr>
      </p:pic>
      <p:sp>
        <p:nvSpPr>
          <p:cNvPr id="52226" name="TextBox 8"/>
          <p:cNvSpPr/>
          <p:nvPr/>
        </p:nvSpPr>
        <p:spPr>
          <a:xfrm>
            <a:off x="1633538" y="468313"/>
            <a:ext cx="5113337" cy="3365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Appendix</a:t>
            </a:r>
            <a:endParaRPr lang="en-US" altLang="zh-CN" sz="16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52230" name="文本框 2"/>
          <p:cNvSpPr txBox="1"/>
          <p:nvPr/>
        </p:nvSpPr>
        <p:spPr>
          <a:xfrm>
            <a:off x="573405" y="1273175"/>
            <a:ext cx="30848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latin typeface="Arial" panose="020B0604020202090204" pitchFamily="34" charset="0"/>
              </a:rPr>
              <a:t>1. The differential distribution vs the invariant mass of e</a:t>
            </a:r>
            <a:r>
              <a:rPr lang="en-US" altLang="zh-CN" baseline="30000" dirty="0">
                <a:latin typeface="Arial" panose="020B0604020202090204" pitchFamily="34" charset="0"/>
              </a:rPr>
              <a:t>+</a:t>
            </a:r>
            <a:r>
              <a:rPr lang="en-US" altLang="zh-CN" dirty="0">
                <a:latin typeface="Arial" panose="020B0604020202090204" pitchFamily="34" charset="0"/>
              </a:rPr>
              <a:t>e</a:t>
            </a:r>
            <a:r>
              <a:rPr lang="en-US" altLang="zh-CN" baseline="30000" dirty="0">
                <a:latin typeface="Arial" panose="020B0604020202090204" pitchFamily="34" charset="0"/>
              </a:rPr>
              <a:t>-</a:t>
            </a:r>
            <a:r>
              <a:rPr lang="en-US" altLang="zh-CN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375" y="1273175"/>
            <a:ext cx="8070215" cy="5066030"/>
          </a:xfrm>
          <a:prstGeom prst="rect">
            <a:avLst/>
          </a:prstGeom>
        </p:spPr>
      </p:pic>
      <p:sp>
        <p:nvSpPr>
          <p:cNvPr id="52226" name="TextBox 8"/>
          <p:cNvSpPr/>
          <p:nvPr/>
        </p:nvSpPr>
        <p:spPr>
          <a:xfrm>
            <a:off x="1633538" y="468313"/>
            <a:ext cx="5113337" cy="3365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Appendix</a:t>
            </a:r>
            <a:endParaRPr lang="en-US" altLang="zh-CN" sz="16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52230" name="文本框 2"/>
          <p:cNvSpPr txBox="1"/>
          <p:nvPr/>
        </p:nvSpPr>
        <p:spPr>
          <a:xfrm>
            <a:off x="573405" y="1273175"/>
            <a:ext cx="34632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latin typeface="Arial" panose="020B0604020202090204" pitchFamily="34" charset="0"/>
              </a:rPr>
              <a:t>2. The invariant mass spectrum </a:t>
            </a:r>
            <a:endParaRPr lang="en-US" altLang="zh-CN" dirty="0"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latin typeface="Arial" panose="020B0604020202090204" pitchFamily="34" charset="0"/>
              </a:rPr>
              <a:t>distribution After smearing (</a:t>
            </a:r>
            <a:r>
              <a:rPr lang="en-US" altLang="zh-CN" b="1" dirty="0">
                <a:latin typeface="Arial Bold" panose="020B0604020202090204" charset="0"/>
                <a:cs typeface="Arial Bold" panose="020B0604020202090204" charset="0"/>
              </a:rPr>
              <a:t>maximum sample</a:t>
            </a:r>
            <a:r>
              <a:rPr lang="en-US" altLang="zh-CN" dirty="0">
                <a:latin typeface="Arial" panose="020B0604020202090204" pitchFamily="34" charset="0"/>
              </a:rPr>
              <a:t>)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6455" y="1447165"/>
            <a:ext cx="8065135" cy="5062855"/>
          </a:xfrm>
          <a:prstGeom prst="rect">
            <a:avLst/>
          </a:prstGeom>
        </p:spPr>
      </p:pic>
      <p:sp>
        <p:nvSpPr>
          <p:cNvPr id="52226" name="TextBox 8"/>
          <p:cNvSpPr/>
          <p:nvPr/>
        </p:nvSpPr>
        <p:spPr>
          <a:xfrm>
            <a:off x="1633538" y="468313"/>
            <a:ext cx="5113337" cy="3365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Appendix</a:t>
            </a:r>
            <a:endParaRPr lang="en-US" altLang="zh-CN" sz="16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52230" name="文本框 2"/>
          <p:cNvSpPr txBox="1"/>
          <p:nvPr/>
        </p:nvSpPr>
        <p:spPr>
          <a:xfrm>
            <a:off x="573405" y="1273175"/>
            <a:ext cx="34632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latin typeface="Arial" panose="020B0604020202090204" pitchFamily="34" charset="0"/>
              </a:rPr>
              <a:t>3. The invariant mass spectrum </a:t>
            </a:r>
            <a:endParaRPr lang="en-US" altLang="zh-CN" dirty="0"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latin typeface="Arial" panose="020B0604020202090204" pitchFamily="34" charset="0"/>
              </a:rPr>
              <a:t>distribution After smearing (</a:t>
            </a:r>
            <a:r>
              <a:rPr lang="en-US" altLang="zh-CN" b="1" dirty="0">
                <a:latin typeface="Arial Bold" panose="020B0604020202090204" charset="0"/>
                <a:cs typeface="Arial Bold" panose="020B0604020202090204" charset="0"/>
              </a:rPr>
              <a:t>minimum sample</a:t>
            </a:r>
            <a:r>
              <a:rPr lang="en-US" altLang="zh-CN" dirty="0">
                <a:latin typeface="Arial" panose="020B0604020202090204" pitchFamily="34" charset="0"/>
              </a:rPr>
              <a:t>)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1.1 </a:t>
            </a:r>
            <a:r>
              <a:rPr lang="en-US" altLang="zh-CN" dirty="0">
                <a:sym typeface="+mn-ea"/>
              </a:rPr>
              <a:t>Motivation</a:t>
            </a:r>
            <a:endParaRPr lang="en-US" altLang="zh-CN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1587500"/>
            <a:ext cx="10933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New Physics (NP) must be somewhere and hides her light under the SM anomalies.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9605" y="2009775"/>
            <a:ext cx="89700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A. J. Krasznahorkay </a:t>
            </a:r>
            <a:r>
              <a:rPr lang="zh-CN" altLang="en-US">
                <a:sym typeface="+mn-ea"/>
              </a:rPr>
              <a:t>et al.</a:t>
            </a:r>
            <a:r>
              <a:rPr lang="en-US" altLang="zh-CN">
                <a:sym typeface="+mn-ea"/>
              </a:rPr>
              <a:t>: “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  <a:sym typeface="+mn-ea"/>
              </a:rPr>
              <a:t>Observation of Anomalous Internal Pair Creation in Be8</a:t>
            </a:r>
            <a:r>
              <a:rPr lang="en-US" altLang="zh-CN">
                <a:sym typeface="+mn-ea"/>
              </a:rPr>
              <a:t> : A Possible Indication of a Light, Neutral Boson”</a:t>
            </a:r>
            <a:endParaRPr lang="en-US" altLang="zh-CN">
              <a:sym typeface="+mn-ea"/>
            </a:endParaRPr>
          </a:p>
        </p:txBody>
      </p:sp>
      <p:pic>
        <p:nvPicPr>
          <p:cNvPr id="8" name="图片 7" descr="截屏2021-11-04 下午3.02.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" y="2661285"/>
            <a:ext cx="6930390" cy="1252220"/>
          </a:xfrm>
          <a:prstGeom prst="rect">
            <a:avLst/>
          </a:prstGeom>
        </p:spPr>
      </p:pic>
      <p:pic>
        <p:nvPicPr>
          <p:cNvPr id="9" name="图片 8" descr="截屏2021-11-04 下午3.04.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55" y="2439670"/>
            <a:ext cx="4321810" cy="4329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03740" y="975360"/>
            <a:ext cx="23425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A. J. Krasznahorkay et al., </a:t>
            </a:r>
            <a:r>
              <a:rPr lang="en-US" altLang="zh-CN" sz="1400"/>
              <a:t>[1] </a:t>
            </a:r>
            <a:r>
              <a:rPr lang="zh-CN" altLang="en-US" sz="1400"/>
              <a:t>Phys. Rev. Lett. 116, no.4, 042501 (2016) </a:t>
            </a:r>
            <a:r>
              <a:rPr lang="en-US" altLang="zh-CN" sz="1400"/>
              <a:t>[</a:t>
            </a:r>
            <a:r>
              <a:rPr lang="zh-CN" altLang="en-US" sz="1400"/>
              <a:t>arXiv:1504.01527</a:t>
            </a:r>
            <a:r>
              <a:rPr lang="en-US" altLang="zh-CN" sz="1400"/>
              <a:t>].</a:t>
            </a:r>
            <a:endParaRPr lang="en-US" altLang="zh-CN" sz="1400"/>
          </a:p>
          <a:p>
            <a:r>
              <a:rPr lang="en-US" altLang="zh-CN" sz="1400" b="1">
                <a:latin typeface="Arial Bold" panose="020B0604020202090204" charset="0"/>
                <a:cs typeface="Arial Bold" panose="020B0604020202090204" charset="0"/>
                <a:sym typeface="+mn-ea"/>
              </a:rPr>
              <a:t>inSpires citations: 236</a:t>
            </a:r>
            <a:endParaRPr lang="en-US" altLang="zh-CN" sz="1400" b="1"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altLang="zh-CN" sz="1400">
                <a:sym typeface="+mn-ea"/>
              </a:rPr>
              <a:t>[2] J</a:t>
            </a:r>
            <a:r>
              <a:rPr lang="zh-CN" altLang="en-US" sz="1400">
                <a:sym typeface="+mn-ea"/>
              </a:rPr>
              <a:t>. Phys. Conf. Ser. 1056, no.1, 012028 (2018)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>
              <a:sym typeface="+mn-ea"/>
            </a:endParaRPr>
          </a:p>
          <a:p>
            <a:r>
              <a:rPr lang="en-US" altLang="zh-CN" sz="1400" b="1">
                <a:latin typeface="Arial Bold" panose="020B0604020202090204" charset="0"/>
                <a:cs typeface="Arial Bold" panose="020B0604020202090204" charset="0"/>
                <a:sym typeface="+mn-ea"/>
              </a:rPr>
              <a:t>[3] Acta Phys. Polon. B 50, no.3, 675 (2019)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/>
          </a:p>
        </p:txBody>
      </p:sp>
      <p:sp>
        <p:nvSpPr>
          <p:cNvPr id="12" name="文本框 11"/>
          <p:cNvSpPr txBox="1"/>
          <p:nvPr/>
        </p:nvSpPr>
        <p:spPr>
          <a:xfrm>
            <a:off x="5994400" y="4655185"/>
            <a:ext cx="23425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Measured angular correlations published previously [1] (blue circles) and the present results (full red dots) of the e</a:t>
            </a:r>
            <a:r>
              <a:rPr lang="zh-CN" altLang="en-US" sz="1400" baseline="30000"/>
              <a:t>+</a:t>
            </a:r>
            <a:r>
              <a:rPr lang="zh-CN" altLang="en-US" sz="1400"/>
              <a:t>e</a:t>
            </a:r>
            <a:r>
              <a:rPr lang="zh-CN" altLang="en-US" sz="1400" baseline="30000"/>
              <a:t>−</a:t>
            </a:r>
            <a:r>
              <a:rPr lang="zh-CN" altLang="en-US" sz="1400"/>
              <a:t> pairs originated from the decay of the 18.15 MeV ground state transition in </a:t>
            </a:r>
            <a:r>
              <a:rPr lang="zh-CN" altLang="en-US" sz="1400" baseline="30000"/>
              <a:t>8</a:t>
            </a:r>
            <a:r>
              <a:rPr lang="zh-CN" altLang="en-US" sz="1400"/>
              <a:t>Be. </a:t>
            </a:r>
            <a:endParaRPr lang="en-US" altLang="zh-CN" sz="1400"/>
          </a:p>
        </p:txBody>
      </p:sp>
      <p:grpSp>
        <p:nvGrpSpPr>
          <p:cNvPr id="15" name="组合 14"/>
          <p:cNvGrpSpPr/>
          <p:nvPr/>
        </p:nvGrpSpPr>
        <p:grpSpPr>
          <a:xfrm>
            <a:off x="633730" y="4039235"/>
            <a:ext cx="4566285" cy="1665605"/>
            <a:chOff x="973" y="6525"/>
            <a:chExt cx="7191" cy="2623"/>
          </a:xfrm>
        </p:grpSpPr>
        <p:sp>
          <p:nvSpPr>
            <p:cNvPr id="13" name="文本框 12"/>
            <p:cNvSpPr txBox="1"/>
            <p:nvPr/>
          </p:nvSpPr>
          <p:spPr>
            <a:xfrm>
              <a:off x="973" y="6525"/>
              <a:ext cx="719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 J. L. Feng </a:t>
              </a:r>
              <a:r>
                <a:rPr lang="en-US" altLang="zh-CN"/>
                <a:t>et al.:</a:t>
              </a:r>
              <a:r>
                <a:rPr lang="zh-CN" altLang="en-US"/>
                <a:t> </a:t>
              </a:r>
              <a:r>
                <a:rPr lang="en-US" altLang="zh-CN"/>
                <a:t>“Protophobic </a:t>
              </a:r>
              <a:r>
                <a:rPr lang="en-US" altLang="zh-CN" b="1">
                  <a:latin typeface="Arial Bold" panose="020B0604020202090204" charset="0"/>
                  <a:cs typeface="Arial Bold" panose="020B0604020202090204" charset="0"/>
                </a:rPr>
                <a:t>Fifth-Force Interpretation</a:t>
              </a:r>
              <a:r>
                <a:rPr lang="en-US" altLang="zh-CN"/>
                <a:t> of the Observed Anomaly in </a:t>
              </a:r>
              <a:endParaRPr lang="en-US" altLang="zh-CN"/>
            </a:p>
            <a:p>
              <a:r>
                <a:rPr lang="en-US" altLang="zh-CN"/>
                <a:t>Be8 Nuclear Transitions”</a:t>
              </a:r>
              <a:endParaRPr lang="en-US" alt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98" y="7987"/>
              <a:ext cx="7051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/>
                <a:t>J. L. Feng </a:t>
              </a:r>
              <a:r>
                <a:rPr lang="en-US" altLang="zh-CN" sz="1400"/>
                <a:t>et al., Phys. Rev. Lett. 117, no.7, 071803 (2016), [arXiv:1604.07411].</a:t>
              </a:r>
              <a:endParaRPr lang="en-US" altLang="zh-CN" sz="1400"/>
            </a:p>
            <a:p>
              <a:r>
                <a:rPr lang="en-US" altLang="zh-CN" sz="1400" b="1">
                  <a:latin typeface="Arial Bold" panose="020B0604020202090204" charset="0"/>
                  <a:cs typeface="Arial Bold" panose="020B0604020202090204" charset="0"/>
                </a:rPr>
                <a:t>inSpires citations: 162</a:t>
              </a:r>
              <a:endParaRPr lang="en-US" altLang="zh-CN" sz="1400" b="1"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pic>
        <p:nvPicPr>
          <p:cNvPr id="16" name="图片 15" descr="截屏2021-11-04 下午3.41.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15" y="4319905"/>
            <a:ext cx="4060825" cy="3937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9605" y="5847080"/>
            <a:ext cx="49993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A. J. Krasznahorkay </a:t>
            </a:r>
            <a:r>
              <a:rPr lang="zh-CN" altLang="en-US">
                <a:sym typeface="+mn-ea"/>
              </a:rPr>
              <a:t>et al.</a:t>
            </a:r>
            <a:r>
              <a:rPr lang="en-US" altLang="zh-CN">
                <a:sym typeface="+mn-ea"/>
              </a:rPr>
              <a:t>:  “</a:t>
            </a:r>
            <a:r>
              <a:rPr lang="en-US" altLang="zh-CN" b="1">
                <a:latin typeface="Arial Bold" panose="020B0604020202090204" charset="0"/>
                <a:cs typeface="Arial Bold" panose="020B0604020202090204" charset="0"/>
                <a:sym typeface="+mn-ea"/>
              </a:rPr>
              <a:t>New evidence</a:t>
            </a:r>
            <a:r>
              <a:rPr lang="en-US" altLang="zh-CN">
                <a:sym typeface="+mn-ea"/>
              </a:rPr>
              <a:t> supporting the existence of the hypothetic X17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particle,” [arXiv:1910.10459].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截屏2021-11-04 下午3.59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3975" y="2082800"/>
            <a:ext cx="2887980" cy="1823085"/>
          </a:xfrm>
          <a:prstGeom prst="rect">
            <a:avLst/>
          </a:prstGeom>
        </p:spPr>
      </p:pic>
      <p:sp>
        <p:nvSpPr>
          <p:cNvPr id="13313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6903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1.2 </a:t>
            </a:r>
            <a:r>
              <a:rPr lang="en-US" altLang="zh-CN" dirty="0">
                <a:sym typeface="+mn-ea"/>
              </a:rPr>
              <a:t>Background on X(17)</a:t>
            </a:r>
            <a:endParaRPr lang="en-US" altLang="zh-CN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220" y="1545590"/>
            <a:ext cx="8569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J. L. Feng </a:t>
            </a:r>
            <a:r>
              <a:rPr lang="en-US" altLang="zh-CN"/>
              <a:t>et al.:</a:t>
            </a:r>
            <a:r>
              <a:rPr lang="zh-CN" altLang="en-US"/>
              <a:t> </a:t>
            </a:r>
            <a:r>
              <a:rPr lang="en-US" altLang="zh-CN"/>
              <a:t>dynamical models (scalar, pseudoscalar, vector, axial vector, etc.), kenetic properties, constrains based on Nuclear Effective Theory.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9186545" y="1165225"/>
            <a:ext cx="2686050" cy="159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/>
              <a:t>[1] </a:t>
            </a:r>
            <a:r>
              <a:rPr lang="zh-CN" altLang="en-US" sz="1400"/>
              <a:t>J. L. Feng </a:t>
            </a:r>
            <a:r>
              <a:rPr lang="en-US" altLang="zh-CN" sz="1400"/>
              <a:t>et al., Phys. Rev. Lett. 117, no.7, 071803 (2016), [arXiv:1604.07411].</a:t>
            </a:r>
            <a:endParaRPr lang="en-US" altLang="zh-CN" sz="1400"/>
          </a:p>
          <a:p>
            <a:r>
              <a:rPr lang="en-US" altLang="zh-CN" sz="1400"/>
              <a:t>[2] Phys.Rev.D 95 (2017) 3, 035017 [arXiv:1608.03591].</a:t>
            </a:r>
            <a:endParaRPr lang="en-US" altLang="zh-CN" sz="1400"/>
          </a:p>
          <a:p>
            <a:r>
              <a:rPr lang="en-US" altLang="zh-CN" sz="1400"/>
              <a:t>[3] Phys.Rev.D 102 (2020) 3, 036016 [arXiv: 2006.01151].</a:t>
            </a:r>
            <a:endParaRPr lang="en-US" altLang="zh-CN" sz="1400"/>
          </a:p>
        </p:txBody>
      </p:sp>
      <p:grpSp>
        <p:nvGrpSpPr>
          <p:cNvPr id="3" name="组合 2"/>
          <p:cNvGrpSpPr/>
          <p:nvPr/>
        </p:nvGrpSpPr>
        <p:grpSpPr>
          <a:xfrm>
            <a:off x="617220" y="2690495"/>
            <a:ext cx="8164195" cy="4142740"/>
            <a:chOff x="972" y="4237"/>
            <a:chExt cx="12857" cy="6524"/>
          </a:xfrm>
        </p:grpSpPr>
        <p:pic>
          <p:nvPicPr>
            <p:cNvPr id="7" name="图片 6" descr="截屏2021-11-04 下午3.57.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1" y="4237"/>
              <a:ext cx="6009" cy="652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2" y="6150"/>
              <a:ext cx="684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NA64 </a:t>
              </a:r>
              <a:r>
                <a:rPr lang="en-US" altLang="zh-CN">
                  <a:sym typeface="+mn-ea"/>
                </a:rPr>
                <a:t>collaboration</a:t>
              </a:r>
              <a:r>
                <a:rPr lang="en-US" altLang="zh-CN"/>
                <a:t>: </a:t>
              </a:r>
              <a:endParaRPr lang="en-US" altLang="zh-CN"/>
            </a:p>
            <a:p>
              <a:r>
                <a:rPr lang="en-US" altLang="zh-CN"/>
                <a:t>explore the proposal of </a:t>
              </a:r>
              <a:r>
                <a:rPr lang="zh-CN" altLang="en-US"/>
                <a:t>J. L. Feng </a:t>
              </a:r>
              <a:r>
                <a:rPr lang="en-US" altLang="zh-CN"/>
                <a:t>et al.</a:t>
              </a:r>
              <a:endParaRPr lang="en-US" alt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8" y="7348"/>
              <a:ext cx="5759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>
                  <a:sym typeface="+mn-ea"/>
                </a:rPr>
                <a:t>[1] </a:t>
              </a:r>
              <a:r>
                <a:rPr lang="zh-CN" altLang="en-US" sz="1400">
                  <a:sym typeface="+mn-ea"/>
                </a:rPr>
                <a:t>D. Banerjee et al., </a:t>
              </a:r>
              <a:r>
                <a:rPr sz="1400">
                  <a:sym typeface="+mn-ea"/>
                </a:rPr>
                <a:t> Phys. Rev. Lett. 120, no.23, 231802 (2018), [arXiv:1803.07748]</a:t>
              </a:r>
              <a:r>
                <a:rPr lang="en-US" sz="1400">
                  <a:sym typeface="+mn-ea"/>
                </a:rPr>
                <a:t>.</a:t>
              </a:r>
              <a:endParaRPr lang="en-US" sz="1400">
                <a:sym typeface="+mn-ea"/>
              </a:endParaRPr>
            </a:p>
            <a:p>
              <a:r>
                <a:rPr lang="en-US" sz="1400">
                  <a:sym typeface="+mn-ea"/>
                </a:rPr>
                <a:t>[2]</a:t>
              </a:r>
              <a:r>
                <a:rPr lang="en-US" altLang="zh-CN" sz="1400">
                  <a:sym typeface="+mn-ea"/>
                </a:rPr>
                <a:t> </a:t>
              </a:r>
              <a:r>
                <a:rPr lang="zh-CN" altLang="en-US" sz="1400">
                  <a:sym typeface="+mn-ea"/>
                </a:rPr>
                <a:t>Phys. Rev. D 101 (2020) 7, 071101</a:t>
              </a:r>
              <a:r>
                <a:rPr lang="en-US" altLang="zh-CN" sz="1400">
                  <a:sym typeface="+mn-ea"/>
                </a:rPr>
                <a:t>,</a:t>
              </a:r>
              <a:r>
                <a:rPr lang="zh-CN" altLang="en-US" sz="1400">
                  <a:sym typeface="+mn-ea"/>
                </a:rPr>
                <a:t> </a:t>
              </a:r>
              <a:r>
                <a:rPr lang="en-US" altLang="zh-CN" sz="1400">
                  <a:sym typeface="+mn-ea"/>
                </a:rPr>
                <a:t>[arXiv</a:t>
              </a:r>
              <a:r>
                <a:rPr lang="zh-CN" altLang="en-US" sz="1400">
                  <a:sym typeface="+mn-ea"/>
                </a:rPr>
                <a:t>: 1912.11389</a:t>
              </a:r>
              <a:r>
                <a:rPr lang="en-US" altLang="zh-CN" sz="1400">
                  <a:sym typeface="+mn-ea"/>
                </a:rPr>
                <a:t>].</a:t>
              </a:r>
              <a:endParaRPr lang="en-US" altLang="zh-CN" sz="1400">
                <a:sym typeface="+mn-ea"/>
              </a:endParaRPr>
            </a:p>
            <a:p>
              <a:r>
                <a:rPr lang="en-US" altLang="zh-CN" sz="1400">
                  <a:sym typeface="+mn-ea"/>
                </a:rPr>
                <a:t>[3] Eur. Phys. J. C (2020) 80:1159, [arXiv: 2009.02756]</a:t>
              </a:r>
              <a:endParaRPr lang="en-US" altLang="zh-CN" sz="1400"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7220" y="220281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Protophobic Fifth-Force Interpretation</a:t>
            </a:r>
            <a:r>
              <a:rPr lang="en-US" altLang="zh-CN"/>
              <a:t>:</a:t>
            </a:r>
            <a:endParaRPr lang="en-US" altLang="zh-CN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1.2 </a:t>
            </a:r>
            <a:r>
              <a:rPr lang="en-US" altLang="zh-CN" dirty="0">
                <a:sym typeface="+mn-ea"/>
              </a:rPr>
              <a:t>Background on X(17)</a:t>
            </a:r>
            <a:endParaRPr lang="en-US" altLang="zh-CN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220" y="1545590"/>
            <a:ext cx="856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>
                <a:latin typeface="Arial Bold" panose="020B0604020202090204" charset="0"/>
                <a:cs typeface="Arial Bold" panose="020B0604020202090204" charset="0"/>
              </a:rPr>
              <a:t>Battle: Trump or Biden ?</a:t>
            </a:r>
            <a:endParaRPr lang="zh-CN" altLang="en-US" b="1">
              <a:latin typeface="Arial Bold" panose="020B0604020202090204" charset="0"/>
              <a:cs typeface="Arial Bold" panose="020B06040202020902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600" y="1962785"/>
            <a:ext cx="11747500" cy="2029460"/>
            <a:chOff x="160" y="3091"/>
            <a:chExt cx="18500" cy="3196"/>
          </a:xfrm>
        </p:grpSpPr>
        <p:pic>
          <p:nvPicPr>
            <p:cNvPr id="3" name="图片 2" descr="截屏2021-11-04 下午4.22.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" y="3202"/>
              <a:ext cx="11042" cy="2161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180" y="3091"/>
              <a:ext cx="15481" cy="3197"/>
              <a:chOff x="3180" y="3091"/>
              <a:chExt cx="15481" cy="319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8343" y="3091"/>
                <a:ext cx="10318" cy="31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p>
                <a:r>
                  <a:rPr lang="en-US" altLang="zh-CN" sz="1400"/>
                  <a:t>“We find that </a:t>
                </a:r>
                <a:r>
                  <a:rPr lang="en-US" altLang="zh-CN" sz="1400" u="sng"/>
                  <a:t>this resonance is dominated by M1 and E1 decay</a:t>
                </a:r>
                <a:r>
                  <a:rPr lang="en-US" altLang="zh-CN" sz="1400"/>
                  <a:t>, and that the ratio of M1 to E1 strength is a strong function of energy. </a:t>
                </a:r>
                <a:r>
                  <a:rPr lang="en-US" altLang="zh-CN" sz="1400" u="sng"/>
                  <a:t>This is in contract to the original analysis of the e</a:t>
                </a:r>
                <a:r>
                  <a:rPr lang="en-US" altLang="zh-CN" sz="1400" u="sng" baseline="30000"/>
                  <a:t>+</a:t>
                </a:r>
                <a:r>
                  <a:rPr lang="en-US" altLang="zh-CN" sz="1400" u="sng"/>
                  <a:t>e</a:t>
                </a:r>
                <a:r>
                  <a:rPr lang="en-US" altLang="zh-CN" sz="1400" u="sng" baseline="30000"/>
                  <a:t>−</a:t>
                </a:r>
                <a:r>
                  <a:rPr lang="en-US" altLang="zh-CN" sz="1400" u="sng"/>
                  <a:t> angular distributions</a:t>
                </a:r>
                <a:r>
                  <a:rPr lang="en-US" altLang="zh-CN" sz="1400"/>
                  <a:t>, where the M1/E1 ratio was assumed to be a constant over the energy region Ep = 0.8~1.2 MeV. We find that </a:t>
                </a:r>
                <a:r>
                  <a:rPr lang="en-US" altLang="zh-CN" sz="1400" u="sng"/>
                  <a:t>the existence of a ‘bump’ in the measured angular distribution is strongly dependent on the assumed M1/E1 ratio,</a:t>
                </a:r>
                <a:r>
                  <a:rPr lang="en-US" altLang="zh-CN" sz="1400"/>
                  <a:t> with the present analysis finding the measured large-angle contributions to the  e</a:t>
                </a:r>
                <a:r>
                  <a:rPr lang="en-US" altLang="zh-CN" sz="1400" baseline="30000"/>
                  <a:t>+</a:t>
                </a:r>
                <a:r>
                  <a:rPr lang="en-US" altLang="zh-CN" sz="1400"/>
                  <a:t>e</a:t>
                </a:r>
                <a:r>
                  <a:rPr lang="en-US" altLang="zh-CN" sz="1400" baseline="30000"/>
                  <a:t>−</a:t>
                </a:r>
                <a:r>
                  <a:rPr lang="en-US" altLang="zh-CN" sz="1400"/>
                  <a:t>- angular distribution to be lower than expectation. Thus, in the current analysis </a:t>
                </a:r>
                <a:r>
                  <a:rPr lang="en-US" altLang="zh-CN" sz="1400" u="sng"/>
                  <a:t>we find no evidence for axion decay in the 18.15 MeV resonance region of </a:t>
                </a:r>
                <a:r>
                  <a:rPr lang="en-US" altLang="zh-CN" sz="1400" u="sng" baseline="30000"/>
                  <a:t>8</a:t>
                </a:r>
                <a:r>
                  <a:rPr lang="en-US" altLang="zh-CN" sz="1400" u="sng"/>
                  <a:t>Be.”</a:t>
                </a:r>
                <a:endParaRPr lang="en-US" altLang="zh-CN" sz="1400" u="sng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180" y="4400"/>
                <a:ext cx="5163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/>
                  <a:t>reexamine </a:t>
                </a:r>
                <a:r>
                  <a:rPr lang="en-US" altLang="zh-CN"/>
                  <a:t>angular distribution</a:t>
                </a:r>
                <a:endParaRPr lang="en-US" alt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00965" y="3905250"/>
            <a:ext cx="11662410" cy="2737485"/>
            <a:chOff x="159" y="6150"/>
            <a:chExt cx="18366" cy="4311"/>
          </a:xfrm>
        </p:grpSpPr>
        <p:sp>
          <p:nvSpPr>
            <p:cNvPr id="6" name="文本框 5"/>
            <p:cNvSpPr txBox="1"/>
            <p:nvPr/>
          </p:nvSpPr>
          <p:spPr>
            <a:xfrm>
              <a:off x="11677" y="6365"/>
              <a:ext cx="6849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“The net result is that X production is dominated by direct transitions induced by E1</a:t>
              </a:r>
              <a:r>
                <a:rPr lang="en-US" altLang="zh-CN" sz="1400" baseline="30000"/>
                <a:t>X</a:t>
              </a:r>
              <a:r>
                <a:rPr lang="en-US" altLang="zh-CN" sz="1400"/>
                <a:t> and L1</a:t>
              </a:r>
              <a:r>
                <a:rPr lang="en-US" altLang="zh-CN" sz="1400" baseline="30000"/>
                <a:t>X</a:t>
              </a:r>
              <a:r>
                <a:rPr lang="en-US" altLang="zh-CN" sz="1400"/>
                <a:t> (transverse and longitudinal electric dipoles) and C1</a:t>
              </a:r>
              <a:r>
                <a:rPr lang="en-US" altLang="zh-CN" sz="1400" baseline="30000"/>
                <a:t>X</a:t>
              </a:r>
              <a:r>
                <a:rPr lang="en-US" altLang="zh-CN" sz="1400"/>
                <a:t> (charge dipole)</a:t>
              </a:r>
              <a:r>
                <a:rPr lang="en-US" altLang="zh-CN" sz="1400" u="sng"/>
                <a:t> without going through any nuclear resonance </a:t>
              </a:r>
              <a:r>
                <a:rPr lang="en-US" altLang="zh-CN" sz="1400"/>
                <a:t>(i.e. Bremsstrahlung radiation) with a smooth energy dependence that occurs for all proton beam energies above thresh- old. </a:t>
              </a:r>
              <a:r>
                <a:rPr lang="en-US" altLang="zh-CN" sz="1400" u="sng"/>
                <a:t>This contradicts the experimental observations and invalidates the protophobic vector boson explanation.”</a:t>
              </a:r>
              <a:endParaRPr lang="en-US" altLang="zh-CN" sz="1400" u="sng"/>
            </a:p>
          </p:txBody>
        </p:sp>
        <p:pic>
          <p:nvPicPr>
            <p:cNvPr id="9" name="图片 8" descr="截屏2021-11-04 下午4.35.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" y="6150"/>
              <a:ext cx="11043" cy="426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677" y="9639"/>
              <a:ext cx="684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“...</a:t>
              </a:r>
              <a:r>
                <a:rPr lang="zh-CN" altLang="en-US" sz="1400"/>
                <a:t>We then study the possibility of </a:t>
              </a:r>
              <a:r>
                <a:rPr lang="zh-CN" altLang="en-US" sz="1400" u="sng"/>
                <a:t>using the nuclear transition form factor to explain the anomaly</a:t>
              </a:r>
              <a:r>
                <a:rPr lang="zh-CN" altLang="en-US" sz="1400"/>
                <a:t>.</a:t>
              </a:r>
              <a:r>
                <a:rPr lang="en-US" altLang="zh-CN" sz="1400"/>
                <a:t>”</a:t>
              </a:r>
              <a:endParaRPr lang="en-US" altLang="zh-CN" sz="140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1.2 </a:t>
            </a:r>
            <a:r>
              <a:rPr lang="en-US" altLang="zh-CN" dirty="0">
                <a:sym typeface="+mn-ea"/>
              </a:rPr>
              <a:t>Background on X(17)</a:t>
            </a:r>
            <a:endParaRPr lang="en-US" altLang="zh-CN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220" y="1545590"/>
            <a:ext cx="856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>
                <a:latin typeface="Arial Bold" panose="020B0604020202090204" charset="0"/>
                <a:cs typeface="Arial Bold" panose="020B0604020202090204" charset="0"/>
              </a:rPr>
              <a:t>Battle: Trump or Biden ?</a:t>
            </a:r>
            <a:endParaRPr lang="zh-CN" altLang="en-US" b="1">
              <a:latin typeface="Arial Bold" panose="020B0604020202090204" charset="0"/>
              <a:cs typeface="Arial Bold" panose="020B060402020209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30" y="1783715"/>
            <a:ext cx="12020550" cy="1598930"/>
            <a:chOff x="38" y="2809"/>
            <a:chExt cx="18930" cy="2518"/>
          </a:xfrm>
        </p:grpSpPr>
        <p:pic>
          <p:nvPicPr>
            <p:cNvPr id="7" name="图片 6" descr="截屏2021-11-04 下午4.49.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" y="3088"/>
              <a:ext cx="11041" cy="220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252" y="2809"/>
              <a:ext cx="8716" cy="2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p>
              <a:r>
                <a:rPr lang="en-US" altLang="zh-CN" sz="1400"/>
                <a:t>We point out that last NA64 bound on coupling constant of hypothetical X(16.7 MeV) vector boson with electrons plus the recent value of the anomalous electron magnetic moment </a:t>
              </a:r>
              <a:r>
                <a:rPr lang="en-US" altLang="zh-CN" sz="1400" u="sng"/>
                <a:t>exclude at 90% C.L. purely vector or axial–vector couplings</a:t>
              </a:r>
              <a:r>
                <a:rPr lang="en-US" altLang="zh-CN" sz="1400"/>
                <a:t> of X(16.7) boson with electrons. Models with </a:t>
              </a:r>
              <a:r>
                <a:rPr lang="en-US" altLang="zh-CN" sz="1400" u="sng"/>
                <a:t>nonzero 𝑉±𝐴 coupling constant with electron survive</a:t>
              </a:r>
              <a:r>
                <a:rPr lang="en-US" altLang="zh-CN" sz="1400"/>
                <a:t> and they can explain both the electron and muon 𝑔−2 anomalies.</a:t>
              </a:r>
              <a:endParaRPr lang="en-US" altLang="zh-CN" sz="1400" u="sng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925" y="3564255"/>
            <a:ext cx="12009755" cy="3234690"/>
            <a:chOff x="55" y="5613"/>
            <a:chExt cx="18913" cy="5094"/>
          </a:xfrm>
        </p:grpSpPr>
        <p:pic>
          <p:nvPicPr>
            <p:cNvPr id="12" name="图片 11" descr="截屏2021-11-04 下午5.07.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" y="5687"/>
              <a:ext cx="11469" cy="1950"/>
            </a:xfrm>
            <a:prstGeom prst="rect">
              <a:avLst/>
            </a:prstGeom>
          </p:spPr>
        </p:pic>
        <p:pic>
          <p:nvPicPr>
            <p:cNvPr id="14" name="图片 13" descr="截屏2021-11-04 下午5.11.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0" y="5613"/>
              <a:ext cx="4595" cy="2510"/>
            </a:xfrm>
            <a:prstGeom prst="rect">
              <a:avLst/>
            </a:prstGeom>
          </p:spPr>
        </p:pic>
        <p:pic>
          <p:nvPicPr>
            <p:cNvPr id="15" name="图片 14" descr="截屏2021-11-04 下午5.12.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" y="7637"/>
              <a:ext cx="4548" cy="217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906" y="8093"/>
              <a:ext cx="5363" cy="12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V1:</a:t>
              </a:r>
              <a:r>
                <a:rPr lang="zh-CN" altLang="en-US" sz="1400"/>
                <a:t>This would be </a:t>
              </a:r>
              <a:r>
                <a:rPr lang="zh-CN" altLang="en-US" sz="1400" u="sng"/>
                <a:t>the first experimental evidence for inelastic scattering of two highly energetic photons.</a:t>
              </a:r>
              <a:endParaRPr lang="zh-CN" altLang="en-US" sz="1400" u="sng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36" y="8093"/>
              <a:ext cx="8532" cy="26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V5:</a:t>
              </a:r>
              <a:r>
                <a:rPr lang="zh-CN" altLang="en-US" sz="1400"/>
                <a:t> It is found that the corresponding kinematics fits perfectly to the experimental result. Also the conversion rates of this process are reasonable. </a:t>
              </a:r>
              <a:r>
                <a:rPr lang="zh-CN" altLang="en-US" sz="1400" b="1">
                  <a:latin typeface="Arial Bold" panose="020B0604020202090204" charset="0"/>
                  <a:cs typeface="Arial Bold" panose="020B0604020202090204" charset="0"/>
                </a:rPr>
                <a:t>However,</a:t>
              </a:r>
              <a:r>
                <a:rPr lang="zh-CN" altLang="en-US" sz="1400"/>
                <a:t> the assumed nuclear chain reaction is not favored in the established nuclear models and no explanation for the isospin structure of the signal can be given. </a:t>
              </a:r>
              <a:r>
                <a:rPr lang="zh-CN" altLang="en-US" sz="1400" u="sng"/>
                <a:t>Thus, it has to be concluded that the process studied in this paper does not give a completely satisfying explanation of the "X17 puzzle"</a:t>
              </a:r>
              <a:r>
                <a:rPr lang="zh-CN" altLang="en-US" sz="1400"/>
                <a:t>.</a:t>
              </a:r>
              <a:endParaRPr lang="zh-CN" altLang="en-US" sz="140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1.2 </a:t>
            </a:r>
            <a:r>
              <a:rPr lang="en-US" altLang="zh-CN" dirty="0">
                <a:sym typeface="+mn-ea"/>
              </a:rPr>
              <a:t>Background on X(17)</a:t>
            </a:r>
            <a:endParaRPr lang="en-US" altLang="zh-CN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220" y="1545590"/>
            <a:ext cx="856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>
                <a:latin typeface="Arial Bold" panose="020B0604020202090204" charset="0"/>
                <a:cs typeface="Arial Bold" panose="020B0604020202090204" charset="0"/>
              </a:rPr>
              <a:t>Battle: Trump or Biden ?</a:t>
            </a:r>
            <a:endParaRPr lang="zh-CN" altLang="en-US" b="1">
              <a:latin typeface="Arial Bold" panose="020B0604020202090204" charset="0"/>
              <a:cs typeface="Arial Bold" panose="020B060402020209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1165225"/>
            <a:ext cx="11015345" cy="2159000"/>
            <a:chOff x="0" y="1835"/>
            <a:chExt cx="17347" cy="3400"/>
          </a:xfrm>
        </p:grpSpPr>
        <p:pic>
          <p:nvPicPr>
            <p:cNvPr id="4" name="图片 3" descr="截屏2021-11-04 下午4.57.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33"/>
              <a:ext cx="11040" cy="2202"/>
            </a:xfrm>
            <a:prstGeom prst="rect">
              <a:avLst/>
            </a:prstGeom>
          </p:spPr>
        </p:pic>
        <p:pic>
          <p:nvPicPr>
            <p:cNvPr id="8" name="图片 7" descr="截屏2021-11-04 下午6.35.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1" y="1835"/>
              <a:ext cx="5197" cy="1949"/>
            </a:xfrm>
            <a:prstGeom prst="rect">
              <a:avLst/>
            </a:prstGeom>
          </p:spPr>
        </p:pic>
        <p:cxnSp>
          <p:nvCxnSpPr>
            <p:cNvPr id="11" name="直接箭头连接符 10"/>
            <p:cNvCxnSpPr/>
            <p:nvPr/>
          </p:nvCxnSpPr>
          <p:spPr>
            <a:xfrm flipH="1">
              <a:off x="11040" y="2885"/>
              <a:ext cx="839" cy="6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sp>
        <p:nvSpPr>
          <p:cNvPr id="19" name="文本框 18"/>
          <p:cNvSpPr txBox="1"/>
          <p:nvPr/>
        </p:nvSpPr>
        <p:spPr>
          <a:xfrm>
            <a:off x="6094730" y="3936365"/>
            <a:ext cx="4196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b="1">
                <a:latin typeface="Arial Bold" panose="020B0604020202090204" charset="0"/>
                <a:cs typeface="Arial Bold" panose="020B0604020202090204" charset="0"/>
                <a:sym typeface="+mn-ea"/>
              </a:rPr>
              <a:t>And other proposals/explainations ...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6200" y="4529455"/>
            <a:ext cx="11987530" cy="2171700"/>
            <a:chOff x="120" y="7133"/>
            <a:chExt cx="18878" cy="3420"/>
          </a:xfrm>
        </p:grpSpPr>
        <p:sp>
          <p:nvSpPr>
            <p:cNvPr id="20" name="文本框 19"/>
            <p:cNvSpPr txBox="1"/>
            <p:nvPr/>
          </p:nvSpPr>
          <p:spPr>
            <a:xfrm>
              <a:off x="12150" y="7368"/>
              <a:ext cx="6849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/>
                <a:t>J. Jiang, L. B. Chen, Y. Liang and C. F. Qiao: Eur. Phys. J. C 78, no. 6, 456 (2018), [arXiv:1607.03970];</a:t>
              </a:r>
              <a:endParaRPr lang="en-US" altLang="zh-CN" sz="1400"/>
            </a:p>
            <a:p>
              <a:r>
                <a:rPr sz="1400"/>
                <a:t>J. Jiang, H. Yang and C. F. Qiao</a:t>
              </a:r>
              <a:r>
                <a:rPr lang="en-US" sz="1400"/>
                <a:t>, Eur. Phys. J. C 79, no. 5, 404 (2019), [arXiv:1810.05790].</a:t>
              </a:r>
              <a:endParaRPr 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120" y="7133"/>
                  <a:ext cx="12030" cy="342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:r>
                    <a:rPr lang="en-US" altLang="zh-CN" dirty="0">
                      <a:sym typeface="+mn-ea"/>
                    </a:rPr>
                    <a:t>We suggest identifying X(17) in </a:t>
                  </a:r>
                  <a:r>
                    <a:rPr lang="en-US" altLang="zh-CN" b="1" dirty="0">
                      <a:sym typeface="+mn-ea"/>
                    </a:rPr>
                    <a:t>(1) e</a:t>
                  </a:r>
                  <a:r>
                    <a:rPr lang="en-US" altLang="zh-CN" b="1" baseline="30000" dirty="0">
                      <a:sym typeface="+mn-ea"/>
                    </a:rPr>
                    <a:t>+</a:t>
                  </a:r>
                  <a:r>
                    <a:rPr lang="en-US" altLang="zh-CN" b="1" dirty="0">
                      <a:sym typeface="+mn-ea"/>
                    </a:rPr>
                    <a:t>e</a:t>
                  </a:r>
                  <a:r>
                    <a:rPr lang="en-US" altLang="zh-CN" b="1" baseline="30000" dirty="0">
                      <a:sym typeface="+mn-ea"/>
                    </a:rPr>
                    <a:t>-</a:t>
                  </a:r>
                  <a:r>
                    <a:rPr lang="en-US" altLang="zh-CN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1" dirty="0">
                          <a:latin typeface="Cambria Math" charset="0"/>
                          <a:cs typeface="Cambria Math" charset="0"/>
                          <a:sym typeface="+mn-ea"/>
                        </a:rPr>
                        <m:t>→</m:t>
                      </m:r>
                    </m:oMath>
                  </a14:m>
                  <a:r>
                    <a:rPr lang="en-US" altLang="zh-CN" b="1" dirty="0">
                      <a:sym typeface="+mn-ea"/>
                    </a:rPr>
                    <a:t> X(17) + </a:t>
                  </a:r>
                  <a:r>
                    <a:rPr lang="en-US" altLang="zh-CN" b="1" dirty="0">
                      <a:latin typeface="Symbol Tiger Expert" panose="05050102010706020507" charset="0"/>
                      <a:cs typeface="Symbol Tiger Expert" panose="05050102010706020507" charset="0"/>
                      <a:sym typeface="+mn-ea"/>
                    </a:rPr>
                    <a:t>g</a:t>
                  </a:r>
                  <a:r>
                    <a:rPr lang="en-US" altLang="zh-CN" b="1" dirty="0">
                      <a:sym typeface="+mn-ea"/>
                    </a:rPr>
                    <a:t> , (2) J/</a:t>
                  </a:r>
                  <a14:m>
                    <m:oMath xmlns:m="http://schemas.openxmlformats.org/officeDocument/2006/math">
                      <m:r>
                        <a:rPr lang="en-US" altLang="zh-CN" b="1" i="1" dirty="0">
                          <a:latin typeface="Cambria Math" charset="0"/>
                          <a:cs typeface="Cambria Math" charset="0"/>
                          <a:sym typeface="+mn-ea"/>
                        </a:rPr>
                        <m:t>𝝍</m:t>
                      </m:r>
                    </m:oMath>
                  </a14:m>
                  <a:r>
                    <a:rPr lang="en-US" altLang="zh-CN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1" dirty="0">
                          <a:latin typeface="Cambria Math" charset="0"/>
                          <a:cs typeface="Cambria Math" charset="0"/>
                          <a:sym typeface="+mn-ea"/>
                        </a:rPr>
                        <m:t>→</m:t>
                      </m:r>
                    </m:oMath>
                  </a14:m>
                  <a:r>
                    <a:rPr lang="en-US" altLang="zh-CN" b="1" dirty="0">
                      <a:sym typeface="+mn-ea"/>
                    </a:rPr>
                    <a:t> X(17)+ </a:t>
                  </a:r>
                  <a:r>
                    <a:rPr lang="en-US" altLang="zh-CN" b="1" dirty="0">
                      <a:latin typeface="Symbol Tiger Expert" panose="05050102010706020507" charset="0"/>
                      <a:cs typeface="Symbol Tiger Expert" panose="05050102010706020507" charset="0"/>
                      <a:sym typeface="+mn-ea"/>
                    </a:rPr>
                    <a:t>g</a:t>
                  </a:r>
                  <a:r>
                    <a:rPr lang="en-US" altLang="zh-CN" dirty="0">
                      <a:latin typeface="Symbol Tiger Expert" panose="05050102010706020507" charset="0"/>
                      <a:cs typeface="Symbol Tiger Expert" panose="05050102010706020507" charset="0"/>
                      <a:sym typeface="+mn-ea"/>
                    </a:rPr>
                    <a:t>, </a:t>
                  </a:r>
                  <a:r>
                    <a:rPr lang="en-US" altLang="zh-CN" dirty="0">
                      <a:sym typeface="+mn-ea"/>
                    </a:rPr>
                    <a:t>where X(17) is reconstructed by e</a:t>
                  </a:r>
                  <a:r>
                    <a:rPr lang="en-US" altLang="zh-CN" baseline="30000" dirty="0">
                      <a:sym typeface="+mn-ea"/>
                    </a:rPr>
                    <a:t>+</a:t>
                  </a:r>
                  <a:r>
                    <a:rPr lang="en-US" altLang="zh-CN" dirty="0">
                      <a:sym typeface="+mn-ea"/>
                    </a:rPr>
                    <a:t>e</a:t>
                  </a:r>
                  <a:r>
                    <a:rPr lang="en-US" altLang="zh-CN" baseline="30000" dirty="0">
                      <a:sym typeface="+mn-ea"/>
                    </a:rPr>
                    <a:t>- </a:t>
                  </a:r>
                  <a:r>
                    <a:rPr lang="en-US" altLang="zh-CN" dirty="0">
                      <a:sym typeface="+mn-ea"/>
                    </a:rPr>
                    <a:t>pairs.</a:t>
                  </a:r>
                  <a:endParaRPr lang="en-US" altLang="zh-CN" dirty="0">
                    <a:sym typeface="+mn-ea"/>
                  </a:endParaRPr>
                </a:p>
                <a:p>
                  <a:pPr marL="285750" indent="-285750" algn="l">
                    <a:buFont typeface="Arial" panose="020B0604020202090204" pitchFamily="34" charset="0"/>
                    <a:buChar char="•"/>
                  </a:pPr>
                  <a:r>
                    <a:rPr lang="en-US" altLang="zh-CN"/>
                    <a:t>The coupling of X(17) to </a:t>
                  </a:r>
                  <a:r>
                    <a:rPr lang="en-US" altLang="zh-CN" dirty="0">
                      <a:sym typeface="+mn-ea"/>
                    </a:rPr>
                    <a:t>e</a:t>
                  </a:r>
                  <a:r>
                    <a:rPr lang="en-US" altLang="zh-CN" baseline="30000" dirty="0">
                      <a:sym typeface="+mn-ea"/>
                    </a:rPr>
                    <a:t>+</a:t>
                  </a:r>
                  <a:r>
                    <a:rPr lang="en-US" altLang="zh-CN" dirty="0">
                      <a:sym typeface="+mn-ea"/>
                    </a:rPr>
                    <a:t>e</a:t>
                  </a:r>
                  <a:r>
                    <a:rPr lang="en-US" altLang="zh-CN" baseline="30000" dirty="0">
                      <a:sym typeface="+mn-ea"/>
                    </a:rPr>
                    <a:t>- </a:t>
                  </a:r>
                  <a:r>
                    <a:rPr lang="en-US" altLang="zh-CN" dirty="0">
                      <a:sym typeface="+mn-ea"/>
                    </a:rPr>
                    <a:t>is a “V - A” type and the coupling parametes are simply set: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𝑉</m:t>
                          </m:r>
                        </m:sub>
                      </m:sSub>
                      <m:r>
                        <a:rPr lang="en-US" altLang="zh-CN" i="1" dirty="0">
                          <a:latin typeface="Cambria Math" charset="0"/>
                          <a:cs typeface="Cambria Math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𝐴</m:t>
                          </m:r>
                        </m:sub>
                      </m:sSub>
                      <m:r>
                        <a:rPr lang="en-US" altLang="zh-CN" i="1" dirty="0">
                          <a:latin typeface="Cambria Math" charset="0"/>
                          <a:cs typeface="Cambria Math" charset="0"/>
                          <a:sym typeface="+mn-ea"/>
                        </a:rPr>
                        <m:t>∈[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3</m:t>
                          </m:r>
                        </m:sup>
                      </m:sSup>
                      <m:r>
                        <a:rPr lang="en-US" altLang="zh-CN" i="1" dirty="0">
                          <a:latin typeface="Cambria Math" charset="0"/>
                          <a:cs typeface="Cambria Math" charset="0"/>
                          <a:sym typeface="+mn-ea"/>
                        </a:rPr>
                        <m:t>,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i="1" dirty="0">
                              <a:latin typeface="Cambria Math" charset="0"/>
                              <a:cs typeface="Cambria Math" charset="0"/>
                              <a:sym typeface="+mn-ea"/>
                            </a:rPr>
                            <m:t>4</m:t>
                          </m:r>
                        </m:sup>
                      </m:sSup>
                      <m:r>
                        <a:rPr lang="en-US" altLang="zh-CN" i="1" dirty="0">
                          <a:latin typeface="Cambria Math" charset="0"/>
                          <a:cs typeface="Cambria Math" charset="0"/>
                          <a:sym typeface="+mn-ea"/>
                        </a:rPr>
                        <m:t>]</m:t>
                      </m:r>
                    </m:oMath>
                  </a14:m>
                  <a:r>
                    <a:rPr lang="en-US" altLang="zh-CN"/>
                    <a:t>.</a:t>
                  </a:r>
                  <a:endParaRPr lang="en-US" altLang="zh-CN"/>
                </a:p>
                <a:p>
                  <a:pPr marL="285750" indent="-285750" algn="l">
                    <a:buFont typeface="Arial" panose="020B0604020202090204" pitchFamily="34" charset="0"/>
                    <a:buChar char="•"/>
                  </a:pPr>
                  <a:r>
                    <a:rPr lang="en-US" altLang="zh-CN"/>
                    <a:t>The </a:t>
                  </a:r>
                  <a:r>
                    <a:rPr lang="en-US" altLang="zh-CN" b="1" dirty="0">
                      <a:sym typeface="+mn-ea"/>
                    </a:rPr>
                    <a:t>J/</a:t>
                  </a:r>
                  <a14:m>
                    <m:oMath xmlns:m="http://schemas.openxmlformats.org/officeDocument/2006/math">
                      <m:r>
                        <a:rPr lang="en-US" altLang="zh-CN" b="1" i="1" dirty="0">
                          <a:latin typeface="Cambria Math" charset="0"/>
                          <a:cs typeface="Cambria Math" charset="0"/>
                          <a:sym typeface="+mn-ea"/>
                        </a:rPr>
                        <m:t>𝝍</m:t>
                      </m:r>
                    </m:oMath>
                  </a14:m>
                  <a:r>
                    <a:rPr lang="en-US" altLang="zh-CN" b="1" dirty="0"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1" dirty="0">
                          <a:latin typeface="Cambria Math" charset="0"/>
                          <a:cs typeface="Cambria Math" charset="0"/>
                          <a:sym typeface="+mn-ea"/>
                        </a:rPr>
                        <m:t>→</m:t>
                      </m:r>
                    </m:oMath>
                  </a14:m>
                  <a:r>
                    <a:rPr lang="en-US" altLang="zh-CN" b="1" dirty="0">
                      <a:sym typeface="+mn-ea"/>
                    </a:rPr>
                    <a:t> X(17)+ </a:t>
                  </a:r>
                  <a:r>
                    <a:rPr lang="en-US" altLang="zh-CN" b="1" dirty="0">
                      <a:latin typeface="Symbol Tiger Expert" panose="05050102010706020507" charset="0"/>
                      <a:cs typeface="Symbol Tiger Expert" panose="05050102010706020507" charset="0"/>
                      <a:sym typeface="+mn-ea"/>
                    </a:rPr>
                    <a:t>g </a:t>
                  </a:r>
                  <a:r>
                    <a:rPr lang="en-US" altLang="zh-CN" dirty="0">
                      <a:sym typeface="+mn-ea"/>
                    </a:rPr>
                    <a:t>could be </a:t>
                  </a:r>
                  <a:r>
                    <a:rPr lang="en-US" altLang="zh-CN"/>
                    <a:t>an ideal channel to explore the spin-0 X hypothesis, since one can distinguish the signal from the background by iden- tifying the ISR photon.</a:t>
                  </a:r>
                  <a:endParaRPr lang="en-US" altLang="zh-CN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" y="7133"/>
                  <a:ext cx="12030" cy="342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2590165" y="2623185"/>
            <a:ext cx="9060180" cy="1196340"/>
            <a:chOff x="4079" y="4131"/>
            <a:chExt cx="14268" cy="1884"/>
          </a:xfrm>
        </p:grpSpPr>
        <p:pic>
          <p:nvPicPr>
            <p:cNvPr id="6" name="图片 5" descr="截屏2021-11-04 下午6.31.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9" y="4131"/>
              <a:ext cx="11041" cy="188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4067" y="4344"/>
              <a:ext cx="4280" cy="15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p>
              <a:r>
                <a:rPr lang="en-US" altLang="zh-CN" sz="1400"/>
                <a:t>D</a:t>
              </a:r>
              <a:r>
                <a:rPr lang="zh-CN" altLang="en-US" sz="1400"/>
                <a:t>ecays of </a:t>
              </a:r>
              <a:r>
                <a:rPr lang="zh-CN" altLang="en-US" sz="1400" u="sng"/>
                <a:t>D</a:t>
              </a:r>
              <a:r>
                <a:rPr lang="en-US" altLang="zh-CN" sz="1400" u="sng"/>
                <a:t>*</a:t>
              </a:r>
              <a:r>
                <a:rPr lang="en-US" altLang="zh-CN" sz="1400" u="sng" baseline="30000"/>
                <a:t>+</a:t>
              </a:r>
              <a:r>
                <a:rPr lang="zh-CN" altLang="en-US" sz="1400" u="sng"/>
                <a:t> and </a:t>
              </a:r>
              <a:r>
                <a:rPr lang="zh-CN" altLang="en-US" sz="1400" u="sng">
                  <a:sym typeface="+mn-ea"/>
                </a:rPr>
                <a:t>D</a:t>
              </a:r>
              <a:r>
                <a:rPr lang="en-US" altLang="zh-CN" sz="1400" u="sng">
                  <a:sym typeface="+mn-ea"/>
                </a:rPr>
                <a:t>s*</a:t>
              </a:r>
              <a:r>
                <a:rPr lang="en-US" altLang="zh-CN" sz="1400" u="sng" baseline="30000">
                  <a:sym typeface="+mn-ea"/>
                </a:rPr>
                <a:t>+</a:t>
              </a:r>
              <a:r>
                <a:rPr lang="zh-CN" altLang="en-US" sz="1400" u="sng"/>
                <a:t> mesons can be importantly enhanced</a:t>
              </a:r>
              <a:r>
                <a:rPr lang="zh-CN" altLang="en-US" sz="1400"/>
                <a:t> relative to the dominant photon-mediated contributions.</a:t>
              </a:r>
              <a:endParaRPr lang="zh-CN" altLang="en-US" sz="1400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0"/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1 Motivation &amp; Background</a:t>
            </a:r>
            <a:endParaRPr lang="en-US" altLang="zh-CN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16387" name="文本框 1"/>
          <p:cNvSpPr txBox="1"/>
          <p:nvPr/>
        </p:nvSpPr>
        <p:spPr>
          <a:xfrm>
            <a:off x="679450" y="1519873"/>
            <a:ext cx="10687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/>
            <a:r>
              <a:rPr lang="zh-CN" altLang="en-US">
                <a:latin typeface="Arial" panose="020B0604020202090204" pitchFamily="34" charset="0"/>
                <a:ea typeface="宋体" pitchFamily="2" charset="-122"/>
              </a:rPr>
              <a:t>BESIII experiment </a:t>
            </a:r>
            <a:r>
              <a:rPr lang="en-US" altLang="zh-CN">
                <a:latin typeface="Arial" panose="020B0604020202090204" pitchFamily="34" charset="0"/>
                <a:ea typeface="宋体" pitchFamily="2" charset="-122"/>
              </a:rPr>
              <a:t>works at C.M.S energy 2~4.6 GeV, and has accumulated 10 billion J/</a:t>
            </a:r>
            <a:r>
              <a:rPr lang="en-US" altLang="zh-CN">
                <a:latin typeface="Calibri" charset="0"/>
                <a:ea typeface="宋体" pitchFamily="2" charset="-122"/>
              </a:rPr>
              <a:t>Ψ's, 0.5 billion</a:t>
            </a:r>
            <a:r>
              <a:rPr lang="en-US" altLang="zh-CN">
                <a:latin typeface="Arial" panose="020B0604020202090204" pitchFamily="34" charset="0"/>
                <a:ea typeface="宋体" pitchFamily="2" charset="-122"/>
              </a:rPr>
              <a:t> </a:t>
            </a:r>
            <a:r>
              <a:rPr lang="en-US" altLang="zh-CN">
                <a:latin typeface="Calibri" charset="0"/>
                <a:ea typeface="宋体" pitchFamily="2" charset="-122"/>
              </a:rPr>
              <a:t>Ψ(3686)'s, 2.9 fb</a:t>
            </a:r>
            <a:r>
              <a:rPr lang="en-US" altLang="zh-CN" baseline="30000">
                <a:latin typeface="Calibri" charset="0"/>
                <a:ea typeface="宋体" pitchFamily="2" charset="-122"/>
              </a:rPr>
              <a:t>-1</a:t>
            </a:r>
            <a:r>
              <a:rPr lang="en-US" altLang="zh-CN">
                <a:latin typeface="Calibri" charset="0"/>
                <a:ea typeface="宋体" pitchFamily="2" charset="-122"/>
              </a:rPr>
              <a:t> at Ψ(3773).</a:t>
            </a:r>
            <a:r>
              <a:rPr lang="en-US" altLang="zh-CN">
                <a:latin typeface="Arial" panose="020B0604020202090204" pitchFamily="34" charset="0"/>
                <a:ea typeface="宋体" pitchFamily="2" charset="-122"/>
              </a:rPr>
              <a:t> </a:t>
            </a:r>
            <a:endParaRPr lang="en-US" altLang="zh-CN" sz="1400">
              <a:latin typeface="Arial" panose="020B0604020202090204" pitchFamily="34" charset="0"/>
              <a:ea typeface="宋体" pitchFamily="2" charset="-122"/>
            </a:endParaRPr>
          </a:p>
        </p:txBody>
      </p:sp>
      <p:pic>
        <p:nvPicPr>
          <p:cNvPr id="2" name="图片 1" descr="Employee-Motivatio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436880"/>
            <a:ext cx="712470" cy="445135"/>
          </a:xfrm>
          <a:prstGeom prst="rect">
            <a:avLst/>
          </a:prstGeom>
        </p:spPr>
      </p:pic>
      <p:sp>
        <p:nvSpPr>
          <p:cNvPr id="23555" name="文本框 1"/>
          <p:cNvSpPr/>
          <p:nvPr/>
        </p:nvSpPr>
        <p:spPr>
          <a:xfrm>
            <a:off x="616903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1.3 </a:t>
            </a:r>
            <a:r>
              <a:rPr lang="en-US" altLang="zh-CN" dirty="0">
                <a:sym typeface="+mn-ea"/>
              </a:rPr>
              <a:t>New force mediator search @ BESIII</a:t>
            </a:r>
            <a:endParaRPr lang="en-US" altLang="zh-CN" dirty="0"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9450" y="4648835"/>
            <a:ext cx="11049000" cy="2104390"/>
            <a:chOff x="1070" y="7321"/>
            <a:chExt cx="17400" cy="3314"/>
          </a:xfrm>
        </p:grpSpPr>
        <p:grpSp>
          <p:nvGrpSpPr>
            <p:cNvPr id="16" name="组合 15"/>
            <p:cNvGrpSpPr/>
            <p:nvPr/>
          </p:nvGrpSpPr>
          <p:grpSpPr>
            <a:xfrm>
              <a:off x="1070" y="7321"/>
              <a:ext cx="17400" cy="3117"/>
              <a:chOff x="1070" y="7093"/>
              <a:chExt cx="17400" cy="3117"/>
            </a:xfrm>
          </p:grpSpPr>
          <p:grpSp>
            <p:nvGrpSpPr>
              <p:cNvPr id="16396" name="组合 21"/>
              <p:cNvGrpSpPr/>
              <p:nvPr/>
            </p:nvGrpSpPr>
            <p:grpSpPr>
              <a:xfrm>
                <a:off x="1070" y="7093"/>
                <a:ext cx="9713" cy="2115"/>
                <a:chOff x="1071" y="7092"/>
                <a:chExt cx="9711" cy="2114"/>
              </a:xfrm>
            </p:grpSpPr>
            <p:grpSp>
              <p:nvGrpSpPr>
                <p:cNvPr id="16397" name="组合 11"/>
                <p:cNvGrpSpPr/>
                <p:nvPr/>
              </p:nvGrpSpPr>
              <p:grpSpPr>
                <a:xfrm>
                  <a:off x="1071" y="7092"/>
                  <a:ext cx="9216" cy="2004"/>
                  <a:chOff x="1070" y="3721"/>
                  <a:chExt cx="9216" cy="2004"/>
                </a:xfrm>
              </p:grpSpPr>
              <p:grpSp>
                <p:nvGrpSpPr>
                  <p:cNvPr id="16398" name="组合 9"/>
                  <p:cNvGrpSpPr/>
                  <p:nvPr/>
                </p:nvGrpSpPr>
                <p:grpSpPr>
                  <a:xfrm>
                    <a:off x="1070" y="4397"/>
                    <a:ext cx="9216" cy="1328"/>
                    <a:chOff x="1071" y="3228"/>
                    <a:chExt cx="9217" cy="1329"/>
                  </a:xfrm>
                </p:grpSpPr>
                <p:sp>
                  <p:nvSpPr>
                    <p:cNvPr id="16399" name="文本框 1"/>
                    <p:cNvSpPr txBox="1"/>
                    <p:nvPr/>
                  </p:nvSpPr>
                  <p:spPr>
                    <a:xfrm>
                      <a:off x="1071" y="3228"/>
                      <a:ext cx="9217" cy="5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anchor="t">
                      <a:spAutoFit/>
                    </a:bodyPr>
                    <a:p>
                      <a:pPr marL="285750" indent="-285750">
                        <a:buFont typeface="Wingdings" panose="05000000000000000000" charset="0"/>
                        <a:buChar char="n"/>
                      </a:pPr>
                      <a:r>
                        <a:rPr lang="en-US" altLang="zh-CN">
                          <a:latin typeface="Arial" panose="020B0604020202090204" pitchFamily="34" charset="0"/>
                          <a:ea typeface="宋体" pitchFamily="2" charset="-122"/>
                        </a:rPr>
                        <a:t>                                                                                    </a:t>
                      </a:r>
                      <a:r>
                        <a:rPr lang="en-US" altLang="zh-CN" sz="1400">
                          <a:latin typeface="Arial" panose="020B0604020202090204" pitchFamily="34" charset="0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6400" name="文本框 2"/>
                    <p:cNvSpPr txBox="1"/>
                    <p:nvPr/>
                  </p:nvSpPr>
                  <p:spPr>
                    <a:xfrm>
                      <a:off x="1071" y="3977"/>
                      <a:ext cx="838" cy="5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anchor="t">
                      <a:spAutoFit/>
                    </a:bodyPr>
                    <a:p>
                      <a:pPr marL="285750" indent="-285750">
                        <a:buFont typeface="Wingdings" panose="05000000000000000000" charset="0"/>
                        <a:buChar char="n"/>
                      </a:pPr>
                      <a:r>
                        <a:rPr lang="en-US" altLang="zh-CN">
                          <a:latin typeface="Arial" panose="020B0604020202090204" pitchFamily="34" charset="0"/>
                          <a:ea typeface="宋体" pitchFamily="2" charset="-122"/>
                        </a:rPr>
                        <a:t> 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16401" name="文本框 18"/>
                  <p:cNvSpPr txBox="1"/>
                  <p:nvPr/>
                </p:nvSpPr>
                <p:spPr>
                  <a:xfrm>
                    <a:off x="1070" y="3721"/>
                    <a:ext cx="6337" cy="5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p>
                    <a:pPr indent="0"/>
                    <a:r>
                      <a:rPr lang="en-US" altLang="zh-CN">
                        <a:latin typeface="Arial" panose="020B0604020202090204" pitchFamily="34" charset="0"/>
                        <a:ea typeface="宋体" pitchFamily="2" charset="-122"/>
                        <a:sym typeface="宋体" pitchFamily="2" charset="-122"/>
                      </a:rPr>
                      <a:t>CP-odd Higgs-like paritcle (A</a:t>
                    </a:r>
                    <a:r>
                      <a:rPr lang="en-US" altLang="zh-CN" baseline="30000">
                        <a:latin typeface="Arial" panose="020B0604020202090204" pitchFamily="34" charset="0"/>
                        <a:ea typeface="宋体" pitchFamily="2" charset="-122"/>
                        <a:sym typeface="宋体" pitchFamily="2" charset="-122"/>
                      </a:rPr>
                      <a:t>0</a:t>
                    </a:r>
                    <a:r>
                      <a:rPr lang="en-US" altLang="zh-CN">
                        <a:latin typeface="Arial" panose="020B0604020202090204" pitchFamily="34" charset="0"/>
                        <a:ea typeface="宋体" pitchFamily="2" charset="-122"/>
                        <a:sym typeface="宋体" pitchFamily="2" charset="-122"/>
                      </a:rPr>
                      <a:t>) search</a:t>
                    </a:r>
                    <a:endParaRPr lang="zh-CN" altLang="en-US">
                      <a:latin typeface="Arial" panose="020B0604020202090204" pitchFamily="34" charset="0"/>
                      <a:ea typeface="宋体" pitchFamily="2" charset="-122"/>
                    </a:endParaRPr>
                  </a:p>
                </p:txBody>
              </p:sp>
            </p:grpSp>
            <p:pic>
              <p:nvPicPr>
                <p:cNvPr id="16402" name="图片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3" y="8441"/>
                  <a:ext cx="5535" cy="7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6403" name="图片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7" y="7685"/>
                  <a:ext cx="9075" cy="7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6404" name="文本框 22"/>
              <p:cNvSpPr txBox="1"/>
              <p:nvPr/>
            </p:nvSpPr>
            <p:spPr>
              <a:xfrm>
                <a:off x="13866" y="7201"/>
                <a:ext cx="4604" cy="11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indent="0"/>
                <a:r>
                  <a:rPr lang="en-US" altLang="zh-CN" sz="1400">
                    <a:latin typeface="Arial" panose="020B0604020202090204" pitchFamily="34" charset="0"/>
                    <a:ea typeface="宋体" pitchFamily="2" charset="-122"/>
                  </a:rPr>
                  <a:t>[5] PRD 85, 092012 (2012); </a:t>
                </a:r>
                <a:endParaRPr lang="en-US" altLang="zh-CN" sz="1400">
                  <a:latin typeface="Arial" panose="020B0604020202090204" pitchFamily="34" charset="0"/>
                  <a:ea typeface="宋体" pitchFamily="2" charset="-122"/>
                </a:endParaRPr>
              </a:p>
              <a:p>
                <a:pPr indent="0"/>
                <a:r>
                  <a:rPr lang="en-US" altLang="zh-CN" sz="1400">
                    <a:latin typeface="Arial" panose="020B0604020202090204" pitchFamily="34" charset="0"/>
                    <a:ea typeface="宋体" pitchFamily="2" charset="-122"/>
                  </a:rPr>
                  <a:t>[6] </a:t>
                </a:r>
                <a:r>
                  <a:rPr lang="zh-CN" altLang="en-US" sz="1400">
                    <a:latin typeface="Arial" panose="020B0604020202090204" pitchFamily="34" charset="0"/>
                    <a:ea typeface="宋体" pitchFamily="2" charset="-122"/>
                  </a:rPr>
                  <a:t>P</a:t>
                </a:r>
                <a:r>
                  <a:rPr lang="en-US" altLang="zh-CN" sz="1400">
                    <a:latin typeface="Arial" panose="020B0604020202090204" pitchFamily="34" charset="0"/>
                    <a:ea typeface="宋体" pitchFamily="2" charset="-122"/>
                  </a:rPr>
                  <a:t>R</a:t>
                </a:r>
                <a:r>
                  <a:rPr lang="zh-CN" altLang="en-US" sz="1400">
                    <a:latin typeface="Arial" panose="020B0604020202090204" pitchFamily="34" charset="0"/>
                    <a:ea typeface="宋体" pitchFamily="2" charset="-122"/>
                  </a:rPr>
                  <a:t>D 93, 052005 (2016)</a:t>
                </a:r>
                <a:r>
                  <a:rPr lang="en-US" altLang="zh-CN" sz="1400">
                    <a:latin typeface="Arial" panose="020B0604020202090204" pitchFamily="34" charset="0"/>
                    <a:ea typeface="宋体" pitchFamily="2" charset="-122"/>
                  </a:rPr>
                  <a:t>;</a:t>
                </a:r>
                <a:endParaRPr lang="en-US" altLang="zh-CN" sz="1400">
                  <a:latin typeface="Arial" panose="020B0604020202090204" pitchFamily="34" charset="0"/>
                  <a:ea typeface="宋体" pitchFamily="2" charset="-122"/>
                </a:endParaRPr>
              </a:p>
              <a:p>
                <a:pPr indent="0"/>
                <a:r>
                  <a:rPr lang="en-US" altLang="zh-CN" sz="1400">
                    <a:latin typeface="Arial" panose="020B0604020202090204" pitchFamily="34" charset="0"/>
                    <a:ea typeface="宋体" pitchFamily="2" charset="-122"/>
                  </a:rPr>
                  <a:t>[7] arXiv: 2109.12625.</a:t>
                </a:r>
                <a:endParaRPr lang="en-US" altLang="zh-CN" sz="1400">
                  <a:latin typeface="Arial" panose="020B0604020202090204" pitchFamily="34" charset="0"/>
                  <a:ea typeface="宋体" pitchFamily="2" charset="-122"/>
                </a:endParaRPr>
              </a:p>
            </p:txBody>
          </p:sp>
          <p:grpSp>
            <p:nvGrpSpPr>
              <p:cNvPr id="16412" name="组合 6"/>
              <p:cNvGrpSpPr/>
              <p:nvPr/>
            </p:nvGrpSpPr>
            <p:grpSpPr>
              <a:xfrm rot="0">
                <a:off x="1180" y="9194"/>
                <a:ext cx="6228" cy="1016"/>
                <a:chOff x="172" y="9195"/>
                <a:chExt cx="6228" cy="1017"/>
              </a:xfrm>
            </p:grpSpPr>
            <p:sp>
              <p:nvSpPr>
                <p:cNvPr id="16413" name="文本框 25"/>
                <p:cNvSpPr txBox="1"/>
                <p:nvPr/>
              </p:nvSpPr>
              <p:spPr>
                <a:xfrm>
                  <a:off x="172" y="9195"/>
                  <a:ext cx="6228" cy="10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p>
                  <a:pPr indent="0"/>
                  <a:r>
                    <a:rPr lang="en-US" altLang="zh-CN">
                      <a:latin typeface="Arial" panose="020B0604020202090204" pitchFamily="34" charset="0"/>
                      <a:ea typeface="宋体" pitchFamily="2" charset="-122"/>
                      <a:sym typeface="宋体" pitchFamily="2" charset="-122"/>
                    </a:rPr>
                    <a:t>Upper limts for the product-branching</a:t>
                  </a:r>
                  <a:endParaRPr lang="en-US" altLang="zh-CN">
                    <a:latin typeface="Arial" panose="020B0604020202090204" pitchFamily="34" charset="0"/>
                    <a:ea typeface="宋体" pitchFamily="2" charset="-122"/>
                    <a:sym typeface="宋体" pitchFamily="2" charset="-122"/>
                  </a:endParaRPr>
                </a:p>
                <a:p>
                  <a:pPr indent="0"/>
                  <a:r>
                    <a:rPr lang="en-US" altLang="zh-CN">
                      <a:latin typeface="Arial" panose="020B0604020202090204" pitchFamily="34" charset="0"/>
                      <a:ea typeface="宋体" pitchFamily="2" charset="-122"/>
                      <a:sym typeface="宋体" pitchFamily="2" charset="-122"/>
                    </a:rPr>
                    <a:t>fractions of                                       : </a:t>
                  </a:r>
                  <a:endParaRPr lang="en-US" altLang="zh-CN">
                    <a:latin typeface="Arial" panose="020B0604020202090204" pitchFamily="34" charset="0"/>
                    <a:ea typeface="宋体" pitchFamily="2" charset="-122"/>
                    <a:sym typeface="宋体" pitchFamily="2" charset="-122"/>
                  </a:endParaRPr>
                </a:p>
              </p:txBody>
            </p:sp>
            <p:pic>
              <p:nvPicPr>
                <p:cNvPr id="16414" name="图片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47" y="9650"/>
                  <a:ext cx="3854" cy="5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26" name="组合 25"/>
            <p:cNvGrpSpPr/>
            <p:nvPr/>
          </p:nvGrpSpPr>
          <p:grpSpPr>
            <a:xfrm>
              <a:off x="8183" y="8999"/>
              <a:ext cx="8116" cy="1636"/>
              <a:chOff x="8183" y="8999"/>
              <a:chExt cx="8116" cy="163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184" y="8999"/>
                <a:ext cx="8115" cy="1623"/>
                <a:chOff x="11604" y="7617"/>
                <a:chExt cx="8115" cy="1623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11604" y="7617"/>
                  <a:ext cx="8115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600"/>
                    <a:t>[5] </a:t>
                  </a:r>
                  <a:r>
                    <a:rPr lang="zh-CN" altLang="en-US" sz="1600"/>
                    <a:t>4×10</a:t>
                  </a:r>
                  <a:r>
                    <a:rPr lang="zh-CN" altLang="en-US" sz="1600" baseline="30000"/>
                    <a:t>−7</a:t>
                  </a:r>
                  <a:r>
                    <a:rPr lang="zh-CN" altLang="en-US" sz="1600"/>
                    <a:t> near threshold to 2.1×10</a:t>
                  </a:r>
                  <a:r>
                    <a:rPr lang="zh-CN" altLang="en-US" sz="1600" baseline="30000"/>
                    <a:t>−5 </a:t>
                  </a:r>
                  <a:r>
                    <a:rPr lang="zh-CN" altLang="en-US" sz="1600"/>
                    <a:t> near 3 GeV</a:t>
                  </a:r>
                  <a:endParaRPr lang="zh-CN" altLang="en-US" sz="1600"/>
                </a:p>
              </p:txBody>
            </p:sp>
            <p:pic>
              <p:nvPicPr>
                <p:cNvPr id="7" name="图片 6" descr="截屏2021-11-04 下午7.44.5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07" y="8206"/>
                  <a:ext cx="7277" cy="482"/>
                </a:xfrm>
                <a:prstGeom prst="rect">
                  <a:avLst/>
                </a:prstGeom>
              </p:spPr>
            </p:pic>
            <p:pic>
              <p:nvPicPr>
                <p:cNvPr id="8" name="图片 7" descr="截屏2021-11-04 下午7.50.1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73" y="8746"/>
                  <a:ext cx="7459" cy="494"/>
                </a:xfrm>
                <a:prstGeom prst="rect">
                  <a:avLst/>
                </a:prstGeom>
              </p:spPr>
            </p:pic>
          </p:grpSp>
          <p:sp>
            <p:nvSpPr>
              <p:cNvPr id="24" name="文本框 23"/>
              <p:cNvSpPr txBox="1"/>
              <p:nvPr/>
            </p:nvSpPr>
            <p:spPr>
              <a:xfrm>
                <a:off x="8183" y="9539"/>
                <a:ext cx="744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sz="1600">
                    <a:sym typeface="+mn-ea"/>
                  </a:rPr>
                  <a:t>[6]</a:t>
                </a:r>
                <a:r>
                  <a:rPr lang="en-US" altLang="zh-CN">
                    <a:sym typeface="+mn-ea"/>
                  </a:rPr>
                  <a:t> </a:t>
                </a:r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183" y="10055"/>
                <a:ext cx="744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sz="1600">
                    <a:sym typeface="+mn-ea"/>
                  </a:rPr>
                  <a:t>[7]</a:t>
                </a:r>
                <a:r>
                  <a:rPr lang="en-US" altLang="zh-CN">
                    <a:sym typeface="+mn-ea"/>
                  </a:rPr>
                  <a:t> </a:t>
                </a:r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79450" y="2065020"/>
            <a:ext cx="11141710" cy="2724150"/>
            <a:chOff x="1070" y="3252"/>
            <a:chExt cx="17546" cy="4290"/>
          </a:xfrm>
        </p:grpSpPr>
        <p:grpSp>
          <p:nvGrpSpPr>
            <p:cNvPr id="11" name="组合 10"/>
            <p:cNvGrpSpPr/>
            <p:nvPr/>
          </p:nvGrpSpPr>
          <p:grpSpPr>
            <a:xfrm>
              <a:off x="1070" y="3990"/>
              <a:ext cx="6476" cy="588"/>
              <a:chOff x="1070" y="3983"/>
              <a:chExt cx="6476" cy="588"/>
            </a:xfrm>
          </p:grpSpPr>
          <p:pic>
            <p:nvPicPr>
              <p:cNvPr id="21" name="图片 20" descr="截屏2021-11-04 下午8.28.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6" y="3983"/>
                <a:ext cx="5840" cy="560"/>
              </a:xfrm>
              <a:prstGeom prst="rect">
                <a:avLst/>
              </a:prstGeom>
            </p:spPr>
          </p:pic>
          <p:sp>
            <p:nvSpPr>
              <p:cNvPr id="22" name="文本框 2"/>
              <p:cNvSpPr txBox="1"/>
              <p:nvPr/>
            </p:nvSpPr>
            <p:spPr>
              <a:xfrm>
                <a:off x="1070" y="3991"/>
                <a:ext cx="83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marL="285750" indent="-285750">
                  <a:buFont typeface="Wingdings" panose="05000000000000000000" charset="0"/>
                  <a:buChar char="n"/>
                </a:pPr>
                <a:r>
                  <a:rPr lang="en-US" altLang="zh-CN">
                    <a:latin typeface="Arial" panose="020B0604020202090204" pitchFamily="34" charset="0"/>
                    <a:ea typeface="宋体" pitchFamily="2" charset="-122"/>
                  </a:rPr>
                  <a:t> </a:t>
                </a:r>
                <a:endParaRPr lang="en-US" altLang="zh-CN" sz="1400">
                  <a:latin typeface="Arial" panose="020B0604020202090204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70" y="3252"/>
              <a:ext cx="17546" cy="4290"/>
              <a:chOff x="1070" y="3245"/>
              <a:chExt cx="17546" cy="429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070" y="3437"/>
                <a:ext cx="17546" cy="4098"/>
                <a:chOff x="1070" y="3437"/>
                <a:chExt cx="17546" cy="4098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1070" y="3437"/>
                  <a:ext cx="17547" cy="3059"/>
                  <a:chOff x="1070" y="3723"/>
                  <a:chExt cx="17547" cy="3059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1070" y="3723"/>
                    <a:ext cx="17547" cy="3059"/>
                    <a:chOff x="1070" y="3723"/>
                    <a:chExt cx="17547" cy="3059"/>
                  </a:xfrm>
                </p:grpSpPr>
                <p:sp>
                  <p:nvSpPr>
                    <p:cNvPr id="16405" name="文本框 23"/>
                    <p:cNvSpPr txBox="1"/>
                    <p:nvPr/>
                  </p:nvSpPr>
                  <p:spPr>
                    <a:xfrm>
                      <a:off x="12095" y="4285"/>
                      <a:ext cx="6522" cy="1501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>
                      <a:spAutoFit/>
                    </a:bodyPr>
                    <a:p>
                      <a:pPr indent="0"/>
                      <a:r>
                        <a:rPr lang="en-US" altLang="zh-CN" sz="1400">
                          <a:latin typeface="Arial" panose="020B0604020202090204" pitchFamily="34" charset="0"/>
                          <a:ea typeface="宋体" pitchFamily="2" charset="-122"/>
                        </a:rPr>
                        <a:t>[1] arXiv:2002.07486;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  <a:p>
                      <a:pPr indent="0"/>
                      <a:r>
                        <a:rPr lang="en-US" altLang="zh-CN" sz="1400">
                          <a:latin typeface="Arial" panose="020B0604020202090204" pitchFamily="34" charset="0"/>
                          <a:ea typeface="宋体" pitchFamily="2" charset="-122"/>
                        </a:rPr>
                        <a:t>[2] </a:t>
                      </a:r>
                      <a:r>
                        <a:rPr lang="en-US" altLang="zh-CN" sz="1400">
                          <a:sym typeface="宋体" pitchFamily="2" charset="-122"/>
                        </a:rPr>
                        <a:t>PRD 99, 012006 (2019) [arXiv:1810.03091];</a:t>
                      </a:r>
                      <a:r>
                        <a:rPr lang="en-US" altLang="zh-CN" sz="1400">
                          <a:latin typeface="Arial" panose="020B0604020202090204" pitchFamily="34" charset="0"/>
                          <a:ea typeface="宋体" pitchFamily="2" charset="-122"/>
                        </a:rPr>
                        <a:t> 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  <a:p>
                      <a:pPr indent="0"/>
                      <a:r>
                        <a:rPr lang="en-US" altLang="zh-CN" sz="1400">
                          <a:sym typeface="宋体" pitchFamily="2" charset="-122"/>
                        </a:rPr>
                        <a:t>[3] </a:t>
                      </a:r>
                      <a:r>
                        <a:rPr lang="en-US" altLang="zh-CN" sz="1400">
                          <a:sym typeface="+mn-ea"/>
                        </a:rPr>
                        <a:t>PRD 99, 012013 (2019) [arXiv:1809.00635]; 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  <a:p>
                      <a:pPr indent="0"/>
                      <a:r>
                        <a:rPr lang="en-US" altLang="zh-CN" sz="1400">
                          <a:latin typeface="Arial" panose="020B0604020202090204" pitchFamily="34" charset="0"/>
                          <a:ea typeface="宋体" pitchFamily="2" charset="-122"/>
                        </a:rPr>
                        <a:t>[4] PLB 774, 252 (2017). </a:t>
                      </a:r>
                      <a:endParaRPr lang="en-US" altLang="zh-CN" sz="1400">
                        <a:latin typeface="Arial" panose="020B0604020202090204" pitchFamily="34" charset="0"/>
                        <a:ea typeface="宋体" pitchFamily="2" charset="-122"/>
                      </a:endParaRPr>
                    </a:p>
                  </p:txBody>
                </p:sp>
                <p:grpSp>
                  <p:nvGrpSpPr>
                    <p:cNvPr id="16388" name="组合 10"/>
                    <p:cNvGrpSpPr/>
                    <p:nvPr/>
                  </p:nvGrpSpPr>
                  <p:grpSpPr>
                    <a:xfrm rot="0">
                      <a:off x="1070" y="3723"/>
                      <a:ext cx="9260" cy="2519"/>
                      <a:chOff x="1069" y="3424"/>
                      <a:chExt cx="9262" cy="2517"/>
                    </a:xfrm>
                  </p:grpSpPr>
                  <p:grpSp>
                    <p:nvGrpSpPr>
                      <p:cNvPr id="16389" name="组合 9"/>
                      <p:cNvGrpSpPr/>
                      <p:nvPr/>
                    </p:nvGrpSpPr>
                    <p:grpSpPr>
                      <a:xfrm>
                        <a:off x="1069" y="4625"/>
                        <a:ext cx="9216" cy="1252"/>
                        <a:chOff x="1071" y="3456"/>
                        <a:chExt cx="9217" cy="1253"/>
                      </a:xfrm>
                    </p:grpSpPr>
                    <p:sp>
                      <p:nvSpPr>
                        <p:cNvPr id="16390" name="文本框 1"/>
                        <p:cNvSpPr txBox="1"/>
                        <p:nvPr/>
                      </p:nvSpPr>
                      <p:spPr>
                        <a:xfrm>
                          <a:off x="1071" y="3456"/>
                          <a:ext cx="9217" cy="5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t">
                          <a:spAutoFit/>
                        </a:bodyPr>
                        <a:p>
                          <a:pPr marL="285750" indent="-285750">
                            <a:buFont typeface="Wingdings" panose="05000000000000000000" charset="0"/>
                            <a:buChar char="n"/>
                          </a:pPr>
                          <a:r>
                            <a:rPr lang="en-US" altLang="zh-CN">
                              <a:latin typeface="Arial" panose="020B0604020202090204" pitchFamily="34" charset="0"/>
                              <a:ea typeface="宋体" pitchFamily="2" charset="-122"/>
                            </a:rPr>
                            <a:t>                                                                                    </a:t>
                          </a:r>
                          <a:r>
                            <a:rPr lang="en-US" altLang="zh-CN" sz="1400">
                              <a:latin typeface="Arial" panose="020B0604020202090204" pitchFamily="34" charset="0"/>
                              <a:ea typeface="宋体" pitchFamily="2" charset="-122"/>
                              <a:sym typeface="宋体" pitchFamily="2" charset="-122"/>
                            </a:rPr>
                            <a:t> </a:t>
                          </a:r>
                          <a:endParaRPr lang="en-US" altLang="zh-CN" sz="1400">
                            <a:latin typeface="Arial" panose="020B0604020202090204" pitchFamily="34" charset="0"/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16391" name="文本框 2"/>
                        <p:cNvSpPr txBox="1"/>
                        <p:nvPr/>
                      </p:nvSpPr>
                      <p:spPr>
                        <a:xfrm>
                          <a:off x="1071" y="4129"/>
                          <a:ext cx="838" cy="5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t">
                          <a:spAutoFit/>
                        </a:bodyPr>
                        <a:p>
                          <a:pPr marL="285750" indent="-285750">
                            <a:buFont typeface="Wingdings" panose="05000000000000000000" charset="0"/>
                            <a:buChar char="n"/>
                          </a:pPr>
                          <a:r>
                            <a:rPr lang="en-US" altLang="zh-CN">
                              <a:latin typeface="Arial" panose="020B0604020202090204" pitchFamily="34" charset="0"/>
                              <a:ea typeface="宋体" pitchFamily="2" charset="-122"/>
                            </a:rPr>
                            <a:t> </a:t>
                          </a:r>
                          <a:endParaRPr lang="en-US" altLang="zh-CN" sz="1400">
                            <a:latin typeface="Arial" panose="020B0604020202090204" pitchFamily="34" charset="0"/>
                            <a:ea typeface="宋体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6392" name="组合 9"/>
                      <p:cNvGrpSpPr/>
                      <p:nvPr/>
                    </p:nvGrpSpPr>
                    <p:grpSpPr>
                      <a:xfrm>
                        <a:off x="1070" y="3424"/>
                        <a:ext cx="9261" cy="2517"/>
                        <a:chOff x="1070" y="3454"/>
                        <a:chExt cx="9261" cy="2517"/>
                      </a:xfrm>
                    </p:grpSpPr>
                    <p:pic>
                      <p:nvPicPr>
                        <p:cNvPr id="16394" name="图片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06" y="5206"/>
                          <a:ext cx="8625" cy="7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  <p:sp>
                      <p:nvSpPr>
                        <p:cNvPr id="16395" name="文本框 8"/>
                        <p:cNvSpPr txBox="1"/>
                        <p:nvPr/>
                      </p:nvSpPr>
                      <p:spPr>
                        <a:xfrm>
                          <a:off x="1070" y="3454"/>
                          <a:ext cx="4028" cy="5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t">
                          <a:spAutoFit/>
                        </a:bodyPr>
                        <a:p>
                          <a:pPr indent="0"/>
                          <a:r>
                            <a:rPr lang="en-US" altLang="zh-CN">
                              <a:latin typeface="Arial" panose="020B0604020202090204" pitchFamily="34" charset="0"/>
                              <a:ea typeface="宋体" pitchFamily="2" charset="-122"/>
                            </a:rPr>
                            <a:t>Dark photon (U) search</a:t>
                          </a:r>
                          <a:endParaRPr lang="zh-CN" altLang="en-US">
                            <a:latin typeface="Arial" panose="020B0604020202090204" pitchFamily="34" charset="0"/>
                            <a:ea typeface="宋体" pitchFamily="2" charset="-122"/>
                          </a:endParaRPr>
                        </a:p>
                      </p:txBody>
                    </p:sp>
                  </p:grpSp>
                </p:grp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6407" name="文本框 25"/>
                        <p:cNvSpPr txBox="1"/>
                        <p:nvPr/>
                      </p:nvSpPr>
                      <p:spPr>
                        <a:xfrm>
                          <a:off x="1071" y="6128"/>
                          <a:ext cx="6168" cy="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t">
                          <a:spAutoFit/>
                        </a:bodyPr>
                        <a:p>
                          <a:pPr indent="0"/>
                          <a:r>
                            <a:rPr lang="en-US" altLang="zh-CN">
                              <a:latin typeface="Arial" panose="020B0604020202090204" pitchFamily="34" charset="0"/>
                              <a:ea typeface="宋体" pitchFamily="2" charset="-122"/>
                              <a:sym typeface="宋体" pitchFamily="2" charset="-122"/>
                            </a:rPr>
                            <a:t>Upper limts for mixing parameters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>
                                  <a:latin typeface="Cambria Math" charset="0"/>
                                  <a:ea typeface="宋体" pitchFamily="2" charset="-122"/>
                                  <a:cs typeface="Cambria Math" charset="0"/>
                                  <a:sym typeface="宋体" pitchFamily="2" charset="-122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altLang="zh-CN">
                              <a:latin typeface="Arial" panose="020B0604020202090204" pitchFamily="34" charset="0"/>
                              <a:ea typeface="宋体" pitchFamily="2" charset="-122"/>
                              <a:sym typeface="宋体" pitchFamily="2" charset="-122"/>
                            </a:rPr>
                            <a:t>: </a:t>
                          </a:r>
                          <a:endParaRPr lang="en-US" altLang="zh-CN">
                            <a:latin typeface="Arial" panose="020B0604020202090204" pitchFamily="34" charset="0"/>
                            <a:ea typeface="宋体" pitchFamily="2" charset="-122"/>
                            <a:sym typeface="宋体" pitchFamily="2" charset="-122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6407" name="文本框 2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71" y="6128"/>
                          <a:ext cx="6168" cy="654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</a:blip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 </a:t>
                          </a:r>
                        </a:p>
                      </p:txBody>
                    </p:sp>
                  </mc:Fallback>
                </mc:AlternateContent>
              </p:grpSp>
              <p:pic>
                <p:nvPicPr>
                  <p:cNvPr id="3" name="334E55B0-647D-440b-865C-3EC943EB4CBC-1" descr="/var/folders/ml/qk2ywnf50pb06wrx61vpyxs00000gn/T/com.kingsoft.wpsoffice.mac/wpsoffice.PS4045wpsoffice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67" y="4892"/>
                    <a:ext cx="7557" cy="66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7470" y="5893"/>
                  <a:ext cx="8886" cy="1642"/>
                  <a:chOff x="8849" y="5722"/>
                  <a:chExt cx="8886" cy="1642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8849" y="5722"/>
                    <a:ext cx="8887" cy="1642"/>
                    <a:chOff x="7581" y="5701"/>
                    <a:chExt cx="8887" cy="1642"/>
                  </a:xfrm>
                </p:grpSpPr>
                <p:pic>
                  <p:nvPicPr>
                    <p:cNvPr id="12" name="图片 11" descr="截屏2021-11-04 下午8.04.02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198" y="5742"/>
                      <a:ext cx="6904" cy="49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文本框 12"/>
                    <p:cNvSpPr txBox="1"/>
                    <p:nvPr/>
                  </p:nvSpPr>
                  <p:spPr>
                    <a:xfrm>
                      <a:off x="7581" y="5701"/>
                      <a:ext cx="8829" cy="5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zh-CN" altLang="en-US" sz="1600"/>
                        <a:t> </a:t>
                      </a:r>
                      <a:r>
                        <a:rPr lang="en-US" altLang="zh-CN" sz="1600"/>
                        <a:t>[2] </a:t>
                      </a:r>
                      <a:endParaRPr lang="zh-CN" altLang="en-US" sz="1600"/>
                    </a:p>
                  </p:txBody>
                </p:sp>
                <p:sp>
                  <p:nvSpPr>
                    <p:cNvPr id="17" name="文本框 16"/>
                    <p:cNvSpPr txBox="1"/>
                    <p:nvPr/>
                  </p:nvSpPr>
                  <p:spPr>
                    <a:xfrm>
                      <a:off x="7639" y="6812"/>
                      <a:ext cx="8829" cy="5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600"/>
                        <a:t>[4] </a:t>
                      </a:r>
                      <a:r>
                        <a:rPr lang="zh-CN" altLang="en-US" sz="1600"/>
                        <a:t>10</a:t>
                      </a:r>
                      <a:r>
                        <a:rPr lang="zh-CN" altLang="en-US" sz="1600" baseline="30000"/>
                        <a:t>−3</a:t>
                      </a:r>
                      <a:r>
                        <a:rPr lang="zh-CN" altLang="en-US" sz="1600"/>
                        <a:t> to 10</a:t>
                      </a:r>
                      <a:r>
                        <a:rPr lang="zh-CN" altLang="en-US" sz="1600" baseline="30000"/>
                        <a:t>−</a:t>
                      </a:r>
                      <a:r>
                        <a:rPr lang="en-US" altLang="zh-CN" sz="1600" baseline="30000"/>
                        <a:t>4</a:t>
                      </a:r>
                      <a:r>
                        <a:rPr lang="zh-CN" altLang="en-US" sz="1600"/>
                        <a:t> </a:t>
                      </a:r>
                      <a:r>
                        <a:rPr lang="en-US" altLang="zh-CN" sz="1600"/>
                        <a:t>for</a:t>
                      </a:r>
                      <a:r>
                        <a:rPr lang="zh-CN" altLang="en-US" sz="1600"/>
                        <a:t> </a:t>
                      </a:r>
                      <a:r>
                        <a:rPr lang="en-US" altLang="zh-CN" sz="1600"/>
                        <a:t>1.5 &lt; </a:t>
                      </a:r>
                      <a:r>
                        <a:rPr lang="zh-CN" altLang="en-US" sz="1600"/>
                        <a:t>m</a:t>
                      </a:r>
                      <a:r>
                        <a:rPr lang="zh-CN" altLang="en-US" sz="1600" baseline="-25000"/>
                        <a:t>γ ′</a:t>
                      </a:r>
                      <a:r>
                        <a:rPr lang="zh-CN" altLang="en-US" sz="1600"/>
                        <a:t> </a:t>
                      </a:r>
                      <a:r>
                        <a:rPr lang="en-US" altLang="zh-CN" sz="1600"/>
                        <a:t>&lt; 3.4 GeV</a:t>
                      </a:r>
                      <a:r>
                        <a:rPr lang="zh-CN" altLang="en-US" sz="1600"/>
                        <a:t>.</a:t>
                      </a:r>
                      <a:endParaRPr lang="zh-CN" altLang="en-US" sz="1600"/>
                    </a:p>
                  </p:txBody>
                </p:sp>
              </p:grp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8849" y="6263"/>
                    <a:ext cx="8829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zh-CN" altLang="en-US" sz="1600"/>
                      <a:t> </a:t>
                    </a:r>
                    <a:r>
                      <a:rPr lang="en-US" altLang="zh-CN" sz="1600"/>
                      <a:t>[3] </a:t>
                    </a:r>
                    <a:r>
                      <a:rPr lang="zh-CN" altLang="en-US" sz="1600"/>
                      <a:t>3.4×10</a:t>
                    </a:r>
                    <a:r>
                      <a:rPr lang="zh-CN" altLang="en-US" sz="1600" baseline="30000"/>
                      <a:t>−3</a:t>
                    </a:r>
                    <a:r>
                      <a:rPr lang="zh-CN" altLang="en-US" sz="1600"/>
                      <a:t> to 2.6×10</a:t>
                    </a:r>
                    <a:r>
                      <a:rPr lang="zh-CN" altLang="en-US" sz="1600" baseline="30000"/>
                      <a:t>−2</a:t>
                    </a:r>
                    <a:r>
                      <a:rPr lang="zh-CN" altLang="en-US" sz="1600"/>
                      <a:t> </a:t>
                    </a:r>
                    <a:r>
                      <a:rPr lang="en-US" altLang="zh-CN" sz="1600"/>
                      <a:t>for</a:t>
                    </a:r>
                    <a:r>
                      <a:rPr lang="zh-CN" altLang="en-US" sz="1600"/>
                      <a:t> </a:t>
                    </a:r>
                    <a:r>
                      <a:rPr lang="en-US" altLang="zh-CN" sz="1600"/>
                      <a:t>0.1 &lt; </a:t>
                    </a:r>
                    <a:r>
                      <a:rPr lang="zh-CN" altLang="en-US" sz="1600"/>
                      <a:t>m</a:t>
                    </a:r>
                    <a:r>
                      <a:rPr lang="zh-CN" altLang="en-US" sz="1600" baseline="-25000"/>
                      <a:t>γ ′</a:t>
                    </a:r>
                    <a:r>
                      <a:rPr lang="zh-CN" altLang="en-US" sz="1600"/>
                      <a:t> </a:t>
                    </a:r>
                    <a:r>
                      <a:rPr lang="en-US" altLang="zh-CN" sz="1600"/>
                      <a:t>&lt; 2.1 GeV</a:t>
                    </a:r>
                    <a:r>
                      <a:rPr lang="zh-CN" altLang="en-US" sz="1600"/>
                      <a:t>.</a:t>
                    </a:r>
                    <a:endParaRPr lang="zh-CN" altLang="en-US" sz="1600"/>
                  </a:p>
                </p:txBody>
              </p:sp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7239" y="3245"/>
                <a:ext cx="7486" cy="1060"/>
                <a:chOff x="7239" y="3245"/>
                <a:chExt cx="7486" cy="1060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7239" y="3245"/>
                  <a:ext cx="7487" cy="580"/>
                  <a:chOff x="7239" y="3245"/>
                  <a:chExt cx="7487" cy="580"/>
                </a:xfrm>
              </p:grpSpPr>
              <p:pic>
                <p:nvPicPr>
                  <p:cNvPr id="27" name="图片 26" descr="截屏2021-11-04 下午8.32.2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848" y="3345"/>
                    <a:ext cx="6879" cy="398"/>
                  </a:xfrm>
                  <a:prstGeom prst="rect">
                    <a:avLst/>
                  </a:prstGeom>
                </p:spPr>
              </p:pic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7239" y="3245"/>
                    <a:ext cx="744" cy="580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p>
                    <a:r>
                      <a:rPr lang="en-US" altLang="zh-CN" sz="1600">
                        <a:sym typeface="+mn-ea"/>
                      </a:rPr>
                      <a:t>[1]</a:t>
                    </a:r>
                    <a:r>
                      <a:rPr lang="en-US" altLang="zh-CN">
                        <a:sym typeface="+mn-ea"/>
                      </a:rPr>
                      <a:t> </a:t>
                    </a:r>
                    <a:endParaRPr lang="zh-CN" altLang="en-US"/>
                  </a:p>
                </p:txBody>
              </p:sp>
            </p:grpSp>
            <p:cxnSp>
              <p:nvCxnSpPr>
                <p:cNvPr id="30" name="直接箭头连接符 29"/>
                <p:cNvCxnSpPr/>
                <p:nvPr/>
              </p:nvCxnSpPr>
              <p:spPr>
                <a:xfrm flipV="1">
                  <a:off x="7546" y="3843"/>
                  <a:ext cx="440" cy="46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/>
          <p:nvPr/>
        </p:nvSpPr>
        <p:spPr>
          <a:xfrm>
            <a:off x="1633538" y="437198"/>
            <a:ext cx="5113337" cy="398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2  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Constrains on Xe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+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e</a:t>
            </a:r>
            <a:r>
              <a:rPr lang="zh-CN" altLang="en-US" sz="2000" baseline="30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-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C</a:t>
            </a:r>
            <a:r>
              <a:rPr lang="zh-CN" altLang="en-US" sz="2000" dirty="0">
                <a:solidFill>
                  <a:srgbClr val="FFFFFF"/>
                </a:solidFill>
                <a:latin typeface="微软雅黑" charset="-122"/>
                <a:ea typeface="微软雅黑" charset="-122"/>
                <a:sym typeface="微软雅黑" charset="-122"/>
              </a:rPr>
              <a:t>oupling</a:t>
            </a:r>
            <a:endParaRPr lang="zh-CN" altLang="en-US" sz="2000" dirty="0">
              <a:solidFill>
                <a:srgbClr val="FFFFFF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9" name="图片 8" descr="截屏2021-11-01 下午10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33705"/>
            <a:ext cx="716280" cy="4546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25170" y="1175385"/>
            <a:ext cx="11000740" cy="1208405"/>
            <a:chOff x="1142" y="1851"/>
            <a:chExt cx="17324" cy="1903"/>
          </a:xfrm>
        </p:grpSpPr>
        <p:pic>
          <p:nvPicPr>
            <p:cNvPr id="4" name="图片 3" descr="截屏2021-11-01 下午10.05.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468" y="1851"/>
              <a:ext cx="2998" cy="1903"/>
            </a:xfrm>
            <a:prstGeom prst="rect">
              <a:avLst/>
            </a:prstGeom>
          </p:spPr>
        </p:pic>
        <p:pic>
          <p:nvPicPr>
            <p:cNvPr id="5" name="图片 4" descr="截屏2021-11-03 上午10.02.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8" y="2548"/>
              <a:ext cx="10083" cy="119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42" y="2827"/>
              <a:ext cx="28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dirty="0">
                  <a:sym typeface="+mn-ea"/>
                </a:rPr>
                <a:t>Mixing of V &amp; A:</a:t>
              </a: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1175" y="2610485"/>
            <a:ext cx="11214100" cy="1720850"/>
            <a:chOff x="805" y="4111"/>
            <a:chExt cx="17660" cy="2710"/>
          </a:xfrm>
        </p:grpSpPr>
        <p:sp>
          <p:nvSpPr>
            <p:cNvPr id="10" name="文本框 9"/>
            <p:cNvSpPr txBox="1"/>
            <p:nvPr/>
          </p:nvSpPr>
          <p:spPr>
            <a:xfrm>
              <a:off x="805" y="4111"/>
              <a:ext cx="1766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T</a:t>
              </a:r>
              <a:r>
                <a:rPr lang="zh-CN" altLang="en-US"/>
                <a:t>he combination of latest NA64 experiment and recent value of the electron anomalous magnetic momentum exclude the pure vector and axial-vector couplings of X(17) boson to electrons at the 90% C.L., </a:t>
              </a:r>
              <a:endParaRPr lang="zh-CN" altLang="en-US"/>
            </a:p>
            <a:p>
              <a:r>
                <a:rPr lang="zh-CN" altLang="en-US"/>
                <a:t>but the model with“V ± A” interaction still survives and can further explains both the electron and muon anomalous magnetic momentum</a:t>
              </a:r>
              <a:r>
                <a:rPr lang="en-US" altLang="zh-CN"/>
                <a:t>. 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503" y="5999"/>
              <a:ext cx="596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/>
                <a:t> N. V. Krasnikov,  Mod.Phys.Lett.A 35 (2020) 15, 2050116 </a:t>
              </a:r>
              <a:r>
                <a:rPr lang="en-US" altLang="zh-CN" sz="1400"/>
                <a:t>[</a:t>
              </a:r>
              <a:r>
                <a:rPr lang="zh-CN" altLang="en-US" sz="1400"/>
                <a:t>arXiv:1912.11689</a:t>
              </a:r>
              <a:r>
                <a:rPr lang="en-US" altLang="zh-CN" sz="1400"/>
                <a:t>]</a:t>
              </a:r>
              <a:r>
                <a:rPr lang="zh-CN" altLang="en-US" sz="1400"/>
                <a:t>.</a:t>
              </a:r>
              <a:endParaRPr lang="zh-CN" altLang="en-US" sz="1400"/>
            </a:p>
          </p:txBody>
        </p:sp>
      </p:grpSp>
      <p:sp>
        <p:nvSpPr>
          <p:cNvPr id="23555" name="文本框 1"/>
          <p:cNvSpPr/>
          <p:nvPr/>
        </p:nvSpPr>
        <p:spPr>
          <a:xfrm>
            <a:off x="617538" y="1164908"/>
            <a:ext cx="532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dirty="0">
                <a:sym typeface="微软雅黑" charset="-122"/>
              </a:rPr>
              <a:t>2.1 </a:t>
            </a:r>
            <a:r>
              <a:rPr lang="en-US" altLang="zh-CN" dirty="0">
                <a:sym typeface="+mn-ea"/>
              </a:rPr>
              <a:t>Lagrangian added to Standard Model</a:t>
            </a:r>
            <a:endParaRPr lang="en-US" altLang="zh-CN" dirty="0">
              <a:solidFill>
                <a:srgbClr val="595959"/>
              </a:solidFill>
              <a:latin typeface="Arial" panose="020B0604020202090204" pitchFamily="34" charset="0"/>
              <a:ea typeface="微软雅黑" charset="-122"/>
              <a:sym typeface="微软雅黑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  <a:cs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TGF0ZXgiIDogIlxcYmVnaW57ZGlzcGxheW1hdGh9XG5KL1xccHNpIFxcdG8gXFxldGFeeyhcXHByaW1lKX1VIFxcdGV4dHt+Zm9sbG93ZWQgYnl+fSBVIFxcdG8gZV4rZV4tXG5cXGVuZHtkaXNwbGF5bWF0aH0iCn0K"/>
    </extobj>
    <extobj name="334E55B0-647D-440b-865C-3EC943EB4CBC-2">
      <extobjdata type="334E55B0-647D-440b-865C-3EC943EB4CBC" data="ewogICAiSW1nU2V0dGluZ0pzb24iIDogIntcImRwaVwiOlwiNjAwXCIsXCJmb3JtYXRcIjpcIlBOR1wiLFwidHJhbnNwYXJlbnRcIjp0cnVlLFwiYXV0b1wiOnRydWV9IiwKICAgIkxhdGV4IiA6ICJYRnNnWEVkaGJXMWhLRjQ0UW1WZUtpQmNkRzhnZmw0NFFtVWdYR2RoYlcxaElDazlNUzQ1SUZ4d2JTQXdMalFnZm1WV1hGMD0iLAogICAiTGF0ZXhJbWdCYXNlNjQiIDogImlWQk9SdzBLR2dvQUFBQU5TVWhFVWdBQUJLNEFBQUJlQkFNQUFBRDRhVUZHQUFBQU1GQk1WRVgvLy84QUFBQUFBQUFBQUFBQUFBQUFBQUFBQUFBQUFBQUFBQUFBQUFBQUFBQUFBQUFBQUFBQUFBQUFBQUFBQUFBdjNhQjdBQUFBRDNSU1RsTUFNcnRFRU4zdlZNMW1JcGwycTRtdm4wR1BBQUFBQ1hCSVdYTUFBQTdFQUFBT3hBR1ZLdzRiQUFBYlpVbEVRVlI0QWUxZGIyeGsxMVYvdHAvL2plMGRxNkVWZ2c5alZVb3BoVENXcXVZRGtaZ3BkTGVwQWgyTGRLT2tWVFJHNlc2aFNqVCtnQ0pFRVRZTENRc0ZqWVVRSUNyd2lLTEFoeFF2clNpbDIyUmMxQUNxVk0wcUtsTEtnc1lDRkZDRE9zdFNUN3paYkM3bnZIZi9uSHZ2dS9lOU4rTzF4NjZmVnZ2dW4zUE9QZmZjM3ozMzNQdmVHd2RCcml2ODFDUDl4NytlaStWb2lJK05va2RqbmhGck5XeXovWGMzMksrUG1GcTJPc2RHVVZ2MTc4V1MrL2UrRmdTRkhyczI2cDAvTm9xT3VpRVBSYjlwdG9idGhPWDlRMmx1OEVhT2phS0RkL0VrY1ZiK04rN04rS2c3ckdPajZFbEN4K0I5cWUvR3ZHSGovd1lYY2hpY3gwYlJ3ekRHeUxjeHkxcGN4ODZka1ZiMjJDZzYwbFk4Tk9YR21XaXExQmVwa2J3ZkcwVkgwbnFIcnRTVTlGYzFpYkJEVnlKTGc4ZEcwU3lkT2ZrMFJiYkxPN2s5MnJnNk5vcWVmTXhrNldHUjhmMWdzRDdhQnczSFJ0RXNWai9KTk5NUFkrOG1XWDg1N21YNXpaSHU3VjFXdFBBTEk5MzdZNlJjKzVPbzdCeGp0NnVZbUdBcmVCdnFtamkvT0JTL2ovbEFGVTFvcUw2VVVIaGFsTnNDQ3l6Q1FJRXhGam1xYzR6N3JkeVNGTVBNWFR4YlBWQkZsY295ZFhhL0t0T25pY0V0VU9iSG9EMEFGcXlJaGZycmc4c1NuSGNUVjhGQktpb1VKdmRDNHlNa2Q1b2MwQUl6YkRQbW5BUmNzZmNFV3dmZ3JvSUZkbVZBZFRLd0hhU2lTYzJWOXFwSnhhZGx5Z0p2ZTJmU3Blb2gxWDJMWjhNbUF1dEw3SnRhZFJCOEVZdlYxWC8wYjFzR2haMmRZenQyNFVHVnVCU2RheWd0TVhYaDA3ODhVSlBUYkdNZ3ZwUEVkSlpkZVBUeTVjdm5IMm1Ra2V5d2krY3ZYMzZrOFdaUTBTM05jMVZpZ1ROc1NlVE9STlUvSjdMaWJvdlk0eDVPVUdqMzhHbzFDT2JSQ1laWHRZcUR5emdVTGRxYVBqWlFvNzNSZnBBMVVKOGlwdkhNTy8yS3NxVmFlZXE4OEU3dzl2TjhEdmZQNDhVemkwU3pDcXZLM1BjajM4Mld6TWVKWDMzaDNWamV2MzQxdWpEVFh6Tm9TSGFCZlNJSVpuRXhmZnF1TFliSmlrNi85bklUTlgwcVZ2VHptQUZkOGwrVFpJN201elk0eGk2MmpCS2EvZUFyOWIwZjlSRkV4TTk2N0IwUmhKKzV0My9wcTFSd1lycDNNN0U0b1hEK3RWZlFsSXpkOTVXcXJINGdNaSs3OUdVcytTQm1idkc2d3FmcWtDTmFoZzFSQlJTeEg3aGQ1Y1RxaGhVYkl2dWhCb0JQWk96N0RJT1ZkQUllQ3Ywa3UydWJRcWVpR05QTFU5M3dEMER0SlZ2RDFKS0NQQ0pPSlUwbnFGQnptK1RSQkdGN01BbDkxMFJhTDhiS2pNSEFQdVlUQW5WanlqWXBsRmg5RHF4bmFCWjJvZWozT1c4UjZqZDRPZ2ltb2YwZG1RdG1TTlY4NDNZYmFKbTFFb0w3WVNTYVg0Q2NFcWhreGFteE9yaXpBcXRPTjJ6WFo5SU9tSGNyQ3JzT1J0N3k2UktVNVdtcnM1ZUgya3Y3a0RhTkRkTFBNZlpiUC9EWk5ydFpOU3IwN0hUS2lTSU05Mk5WZENDL3B2T1p1Y2xjdUpxSFlYN0RFQUZZMmhGRnVIMjZKakxSK2VjVmxkc0N4OEt2c0xuZkdtc0NzZGdnaW9xSWh6NHo3RExtaVVBbXl1ek9CMWdJL3k4cUNRZVo4aWdhdEJtN29kckNHVUM2cmlwU1VsUHlXV2tLWVdyMVR6Yzh1SnFJNTNDaHpLS1RhYWV3V2JicXJNT0s1K0tEUjVqSm0xNjZYaTVjZ1hiVWxwSGtHVEpyWVdIU2pOc21YalZrdDZVbTk2TXhRVGR0eHNlMUFFMjY4cUdIWEpOOFZxTHdLbnVpL3pSN3NtclZIRXlCUjlHZ3JxMThJZlJta05PNDJRTmFDQXUvQjVaeW0ycUw3VWMyV21EOWxzODBLYmdhYS9BbU9MNWNvdUJBV2NZSUxocFNqdWZQM3lWNVRCWkpaOGFobms3YVNlSlZGeFRuUkF6NktIUnBHZUpxL0NpZUZ5UE5pa0dpWmY4SUNINVRLem5BakUvUkVCcmVJVzMxSUI0ZzJjekplcDRCY0VpZHZub3ZhQU9YYXdyQ1F2UHhtTGZwZDFncHVEb1hqeHpHVDg2MnNCMXdNTG02QmFxTFZ4RkVGenRrUTJuaWFvSjR0NUxhc20yanU0THJaMEFjaFNHV3Jlc3RnUDVXaTBpbXJzNUFia0x4KzFJK1JhZEJzMFhDWERMeXBNcWJYUGNPa0pkVlZzSnpUTmIvZHRNOTFoVVp0Rzc3Qnp3RlYwMFo3WGE4dzlMSmlhdUc1ZXpEeG9ic1htRGlLbWdxNzFaV3B3eGw4WmJvL1hhNDF0WlhXdlFLQkxpcUtaSDZKU0Q0SVpFNTZMdFBVUnhMMmw0TjhqdTBJR042TWlXaXlTSm03c0tqZjdjWXVIRlZhTWdnQk5UZTlJajA0d3JjM2pKbm52TGhFOWUxWFA0S1ZEZEdlVTVGNDRHTnE0NzBibU95WjBHQjNlTEt3WEcySWM2SVdvSUFORlJ4bVdXUThGWDJpYnNYWDNrVk5RSkJpQWVZOHNpV291NkNlY3NFYmxwL2pSdFhzQ3lKN1JZTU9WOFJFNFg1Y1RXbGxucUEyRnFpQkN5Y3VaTVRWMTFybEVzVUdKYS8ycGFoN0xqeW0yZlU2amhsZ3NhTVdvS0diME00MXIyciswR2Zva0hObUdKVGdLdHJUa3U3SzBJbXZMZWJKbHVORzFmclRLNWZNSEhmOG9qejQ2cW41Z0RnYzlVcFordWpPWEhWMDNkcklMaStRcVJidUpxU3FLdXA4SHRjN1JJblRIZHBSaTNvcjV4MmdLTUtjWDYxM3lKcUhGVFNwNmdaQ0ViK2FuZVFscnVlaVo5TG5odFhkY1lqV3BEWDl1TFlqNnVHY2c2QVQzSjZwK3Nac3UvTGlhc3RjOU16cjhXdUZxNFc1QnJXVVQyYkpQTzZiaXpEWnRTQ0s3VllOWFhsSVhlM3o5dDlpc0w0S0xlTG1tMkRwcHVXaWhrS0tzcVhaS0Qya0RoeGhjZERjdEZhVnpGU2dpd3Zya0RPRGNuVGRoOHNqdCtHWmNjWVdNbVhtS2lBaGxyRnRnUU9GbHU0bXBkblVYVVZoOUUzcHNyR3FhY1p0ZUR4dXdnTnRJYmo1c1R6d2ZWOG9jM1lvaVVycWNDbktNeFg1WGFSZVFzMGJTVkpTU3NydWp1WXhxclhPM0dGazdVbGFFdmU1ZHFMS3pqNzNSQmlnbzZCQkZrQnBsak5peXVjbEZVaUlTaHJRYUNGcXdseHBFT2ZGeTBRN2N3WDNHdEcxSUluclJ1MFFacm03elBBVkN4Y3I5S0t0SFRidWJScW5ENUZyVUFRUmpYWEZKVXRqYnNYZWttVEtRRWFTSytrTVdEb1Z4VWxZR0cxU1JlRjh1N0ZWWkZDY3QzcG5zUEdjbDVjZ1dSdDRlTy9peUhVc25CVkVONXRqaGh2bmt6UXV0RkgwRlp1SVZIcU5qU1liQ3pSNWlEdlgvVUUzSVdRNUx0UFVUTVF4QVZiYmxLU3hUbEtaOVVteTBHUnNianBNaFVhc1NxRXdCQjY5UFRpQ2dibmloQVRsQ2pJWkNrbXhtOEhlWEdGeUtmRGZFNnVjNUZrQzFlQjZFK1JSSG5raWM0RUNiVWlDVzI2aEVOSk9kVUxEUEsrYUVVdEMxR3Jqdjk4aXBxQklIWjl3eUhIWHd5SVhQUlRaS3gxNHFvQ3Vra1pnQ3VQdC9iaXFrZkNmOXdQcjBxaFdtTDk0N2x4aGN2U0RoSFMxbU1mRzFjTmJySUtpZmpnRFpObExtT3lYeVhTSUZsbld0U0NYa0Z2UWllSEhBMkNyRXBIUVZIcmhJTUlpajJLbW9IZ09tamFja3Z5MWRRemF1T1RnWFZPWEtGdWtobGNnKzRNWkEwbXZMaUNCbllrZGRHMW5vYU50ZHk0d3FmMlY2Um9lRXFrMnNGU0cxZUN0a2NuczN4VUhZb1BLUVNaR2JVOEIrMnRpY3JrK3lDNG9xL3NKRXVOUzkyS21zZFhjS0x0VzE1OGpRUmRiU3A1U2IyVlRseDFLSzVnUW5nT3pMeTQwZ1lEY0pWODBMQndCOTdmVFYxbTlKN2dZK0FsVlRScHhDbHVYRFhWTVFPd2wzbnVmZEp4Y1ptNEkrWWVEa3ZDdWpWYWhXODgyLytZY0hkSU04ajNnN08rMEJXRmlzdXBhRkRSQThHem9MZytBVXhGeDc3VXVQQUZJVmU3YjFGZnJ0WGt5emh4MVFQbHBDakFsUWhPWkpsSytIQ0ZJYVN5UFBpOTVQVzBBbHU1TkZ5WnhzRnQvNHJTb21NZzFvMHIzZXJ3RUFCTS9QNlgyRzhyV1ZFS2NVdUtIdFI2Z2hVZnJ1UHJpc2E3aFlRalk5SmhFb3ZicVNpK0xYcERrY01ES1dQMm1vcE9Bd1VqL1oxY2xkd2xmYXNpeS9NbW9BVWQya0pBQjFvV2FUejBJK2lReFR6aHc1VSs2UUdmNEpnU0xsZ0cwM0JsR2dkZStxWG1MSmhSdHhOWHdMZElWWGlvd2ZyMWhCZGNvTk5rOFllM2ZkaHZVTGJnSWNaK3VCVTg3ejRxMWFqZG1hNW55bXBjTGtVeG1GbFNsTzhBdjE5VjJjQlNGSUdIbHh6NHpqVkpYaHk2TzdFb2FFS0tsOEl4c1E0Tnl3SXpSSllWVWNLSEszUXFMVWtPdUNKREpZdURPU3oxK3l0N0ZORVZxcE9CY1RQcWR1SUsvSkJxR1ZNVC8xN3YvNno5TzlzMWVud1Y5aGg3VW1NRE1kSDdyMmQxbEdvMG1UTGIyckxzWTNFb0NvWWpzZVdISVdiWm9WSXNSZUhOamVpU1cveEdTOUpQT2lhK0pNaVljT0txQWsxTEdZaXJYWmt6RXo1Y2dmUFdjV1ZFUWJHc0N1TERpeXZMT01BQW90WDUwdm90UXkwbnJzWXpudEZVaVBqd0gyQUZyOUlXWU5MSHp4dkg2QzZBVW1STno1SFprWlZIbzlQV0JId0QrRDlwdGFVbzdtdmphekdtTzBQV0VIaUhreklQbkhiaWFodWFsbEl4dnJvaWMyYkNoNnM1NEd4SkJwQ1RxSFo5RTBoOHVMS01neUxCZ25MS0JmVFZxNmc5SjY2bWtuMW14RVQvNjZsbDl2a3l2T2xQNjRJQUp2MWFYTko5UTYvSm13c3o2dU9VQzNOT0RGWGg3MkVSUkdPcXkxSzBBdVR4dFJKVDFVZ0hZTHdVNnhDcHBqU1BJUVJDYkxYdUZ5Rnp6U0JRV1IrdThEQ2dKVW5SNzhtTVNrVExvQmRYbG5HUUdYU1h1d0R0MWF0SXNoTlhSWFpiTmUxSmdmaDkrUFlWdm40RnJaLzZZNTBTZklUQWRFY2tkSXJzdVI1WnhiSnpLVXEwYXFUb00zV1l0OTlxcVJwSVdZcmlXNi9mK3ZQZ0w3NG9INkwzbGhRSHJDOHRsZU9wOEo3M3VpNmJPT1p4NGtwek5OdWd5eEp2eEw3NWNJV2oyNUlzRGx5VjNrQUtqNyt5akJOSjdKSmRRRWtpVERUbXhOVTJYOEFFb2VzT21xdHI3MStyR2wxSkJRYnJ3K0pxaGl6bldpTVpNMFdsSnFRZS81ckdaaWtLdjZNVk83UXRIZytFZEVzR2krU3l4bytaYzFvRFdpYU9CU3dPOTdrb3JzS3loWFhJYkdqTTd5Y0Fmb0E5UVhJL3J0SFp1S3BxOVZHbXZvTTNENjVLaWFQWUl3ZGV6WlZJRXZuUGlhdEt0aTBQUmkwdExxL3dRSVB0UzJ0QUlSdzk3b3UyekFNT1VaNzVIamI2cmN6RUNZUVY4aHpncytDRzZGOWtzUlZ0aTRnR0R1VFdVTm84RFhuQm0yMWFUVUFEcml0eEd3WUNuUDRLb3hmWlFodkVidERtY0MvbXVxNVFRaHpkcWl4QWY2VnlvdmhNUEVSdVhObkdpVmkzVkxRMnIrYUFrT3JFMVpaeHVpTVlqRHRFTFNRV2hOek5scUtBS0VGdUdjbzNWUGxncVlyL3U1UTBvVEMvVmhVTjVONmpjcGFpRTJwV1BSaVA2UlQxdHpDd3U0cWJweFlBQzQ3cllZczRMbWk2NGl0OHAwVWlCT1d1VUFsNGZPQzZOaWloamlROUoramlaZERqcnl6anhKd1YwSURMcUpFdERTOXk0cXFuSUNFMFNMcURybFFvTlBhRUl1dXBlTk02T0ZOVVdWUHpyTCtZbFRhQkRzYndtaW9HUHl0KzJSSUtMVVhsN3pQQkF0R0k0byt0VmNXTW0yd2lpMWJrUzROT2E4a2NNSmlydkFhWEJCMVg0YnV3S1BIYTArVHBTTUpjeTJvdVhnWTl1TEtNRTR2WVZ0TDBWNitpYWlldTJpd3lwNldHVVZDVWNXMVVnVE5wV1pDZ3UyN3h6TXl3NTFjZ3A2T2NpR2dpeHgyVTJTVGtXK1M0M1ZhMFFqWXRXMUYweE0zUEpSZ0xFNUdiSytuR0ZRUlk0c25JT0h6U29LK0RXaHUrdUYxSGtvNHlMa1NzNzg1MTBEWk96QWtqejRkNldqTnNYT3ZFVlRmYmVWR0ZSQzBvRVN3bDhRaXlSWGdWbHNsQXhTM24veDkyWWQvTXo4VTVhQ0NJUmRUa3RxTGxGZFhRSkhaaVF2ajh1TnczMElvek5lWEdWZENXdHF1OEJpTzQ1SlRsd3hXT2JrdHlKdUpxbTBjcVRselp4b2tGZ2tmbGVKb1NveXhiOHJ6UGtCRlhQZVd2STZucjVGbEJTUjNGMys4eERORW1KUW5DcWN0Sm9kYXI5VUFRZmhNQXpMTEVTU3hGUTlyT05BYTdNMjlwNG95RlNhdkxrZkhnQ2tBUTl6VzgrQkNvZXMwcGRVaGNOWGRqeVU1Y1djYmhtaUJLWTk2ZTlDUzhDbTZJNkVTZHk5bjhGVmhtU1VuRGIvU0Zkd3lDcm5pQ0ZMN0U5R0doSERSTjk4OWs4eXlTUHdGQmtYNCtRSm45YVRDRHZpc0RSY1ZLWXlrNlMvWWljTEs4QTIvQnFtZGgyRTVEUmovK1ZsTnFQYmdDeng5N2t2SFg4WFJ6MXlrcE82N3czTjRVSTVaQmQzeGxHWWVMUUswaTVJd2xLZWZFVlpNKy9EZTFVWGtRdnFOeThmSWljQXAxRzBId2dYcytVMmMzRnltUks0MUxlZXExNitMMmx3UGdvemhKVXNHWWloMEh0TG1oS1RxcmtiYVg0RnNyMGFtWS94QndCZU8yREkwVjZsZHdqSGJpZGhQKzkrRktQMjlQd3BWWUJ0MjRzb3pEZGNEbkZ4dVludEVtSWE4ZEVsY1l0V2lRd1o2c3hyS2pmUXhrNFVyLzBibUl4YmQvamdYQi83cmo0TjFJdjFYSW1VZEUzWlVuSkdtS1ZsWmhBNmoxTXFobm0zVnBhdm44RmZ5aTRjMWZESDZxZXpzS0JkZWNvbnk0d21ON3BYZ1Nyc3BYdUdEWE91ZzBEZzRXR0FhKzVSRnVuMHVLYmtQaUNrRkx4VVcvNnNkSEhqdDEvdnlqOTEzOXg1Wkc0czU0OXM4Z0s3N3VaQlZtTk5OVHp6SGpHaWpBd0FtdU5FV0wzdzFtOVRYME1OYkJJSGdWZXd5L3FvbDRhRVdhSnYzbnd4Vyt6NkRoaWg3dW9qQzE0THR3NVRRT1B1bTZBU0xDeERqS2lhdHM4WlVWdGFBYVBJekR3QzdKRUlPWHdSUzUzUnFRSFZ6RGtzYmFCdlZpWVdtS3pyd2V3RC90YXVnSFNscGRqb3pYWHdYQkQ5N0xudG9NQXRoNUpTMDF2QjBmcnRDbmFMamFONVNyU1YvandwWFRPTUFRamZRQ241MjZaQ2V1c3UwSGkyYlVndXNnOTFkZ0RyTWJldHU1YzIzdE5EOGZPK2kxbzNGMG9hUWFsYVFwT3ZkV1VGclZlTUZmcmVnRmcrVlNjTVdGZ240aUVreG94b2NyWE1TV0pVK0NITGtNT3VNcnQzRkFOcUt5Y2tzMlFCSkQ0cXBpUmkwSTd4dXhmTURjQVJ4YWFicjZmbXFaRUNZazBjSnE1aUlCakNsM3AybUt6dDRKMnJ1NlRCNnk2b1g1Yzlsd1ZUTW5yOWFRRDFlNFZxMUphdWluc1MyZjdsZEZyY3RmdVkxVGo0L0VyVmV2SW9sT1hMWEZjaVlhVHJ6M0pJcDROYWdocG5KTlA0cFA1TTlWV0dZZnlVVlBpYTFBRU45MzVORkdtcUlUKzRFWjM1aUxLbTBxUjdwSmg5M0pWekVucjBicHd4VjJjbE5TdzlnWXl6bXVMc1lscVhuQ2JaeHlCTk16eG5UbGJFNWM5ZVRwanRrU3pZTmhObWcrV0FjMWQrT1NiYTg1Tks1TW1RWGpBQ29Ua3lBQ1A2b3Z5bmd1eW1kdm1xSmplMmJZRHBQN21wQ3M3dmVJY3picjNsSkVXZ3JNcDl5SlZrTXpIYm5GcHFVaTdjVVZOTEFqQ1BGRE54NzZpcUlNdU5wMmptSTdXcDYzRFJmSVJUdHh0VzVpVytpaTNSV0tlSEVYU2xweEdqUzZvUkVQbWVra2pXVldtVVdKSXM2Qkp1VldUbE4wakUwYTh4d08ybmF0bHMrQlJNZjFwa1VjRnpRejRhcEx3V0ZKOHVLcVJ4VXRXUU15Ry8rUkJQei9iMkJ6Z0hkVHZ0czRuV2lxTmxkTmppanZ4RldKSmNaanVoQTlMb1E2M0NTSUxYbk5PODEwUVJseVkxSndCbUtMcEtKTzErTTYwRTVzRU5NVUxUQTh3YUlYOUZzdEw2SUNtbkJkd2lTQ1ZOeWJtWEJWRnhzTXdhYmR2YmhhcDQ0Vk1oc2FLODNBUmw1MzZMelNiUndRMTRldnJaTWRyaE5YTmJGSzBNYk50Qlcxb0JjUXIxd1ZaYVJsc2cyVVB5Zml0b0c0ZStaYzdZS21pN0dvTkVWRFZ0N1ZHNFZGZEZrdmdkeUJ2bjlGcE1OYzlXd0gvZC9SQXlvMnBLaU96Kys1Y09VMlRna3NHQmcvOXlIYmN1SXEwL3Z0VnRTQ2JlMXk0WENjdHlIYkdUN1JGakFZU0ZUVFVBWjNTaUl5U0ZWVUx1Mmk2Y1QzMjBWbGpqdG9sVHpkZytDbGZZRmNhRXllTWlYSTl2b3JHS0JWeWRPMitpR3Jvc1BoUkgvbE5rNE5UTmpxOGtNbElpbEtPbkdWNmM5YUFKakY0RVRTd3JyY1pFV2FycERtL2xMWWlaVGxTQmFZSzBqSkpBUnNzRXNKejBLQjBBNm1xa2dpaWEybzJEaEtBY0FoMDhNazNMZ0N4eTlpT2hqWkpVOGpYbHdCSnRYQTE1Tlh1bGkyeTErNWpRT0R6OTVMdGdXYWprNWNqZnZPZUlXSWtqR1ZVSnI4QXpwdzJIdERFRUxrVmQ5Um1RRlM0OXJZNXhXQTdrbkRkUm1DZzBVdUpWVlJDOUpaUDY1TVU5UEUxZGpuLzVxemJLc3o5b3JQemFUOG5neXNvUUtlK0pLckNKbFZPMUpERjY3Y3hnRzhzNWZNQjBOQ25oTlhnUFNxSUhMZU8zUTZBRlVYbWhLamhURzhtaXZCV1pjR1R1RjZSY201WXVoMHlUbm9qZFlkR2dlbUtoclNma1R5clIrRlRtNDF0ZFRFRmRoek4yWmFWd3FYTFZocmNyMytLbWlyMkF3MkcySThWRHRTbEF0WDdsRkU2TWhnV3NyaENTZXVZSVpMaEpoTU1nOTJXWkdaSUhoUWI2aE40b0t3K1VsQ09FQ3luTGo2WnhVRWNRYkZOWHpBUzd1WG9takJpaE5yeEF0a1ZTR0pEdFRZSk9XNHZlYWgxQllrcTFFVjdCR29qUWw1blBUamFsdXQyRENYZG1JVzBvNFVCN1hKRm5ZYUI1QklQdTZRZ3VJRUdOeXhldXRkTnRqaUxHQlpmVFVDNytyV1lmUmFpbkpielpYZzdYMVNvVWd5cDBMcHd6T3pVTUthL2t6cGZhRDRSMVY5aXFKajJ1QWpXNGtaQjR4S1ZxNFVHR3lITUtBWDVVY1NGVG5NY0N5MlNHaXNwQjlYc0dNWHlLM0pxVVhha2VLZ2pNNDhXUTYvNjZsMm85b280aHJnZkI0T2p4VWQwNkdjZmd5Smo4dlhwQWJ3RjgwMG1NSGYyNVZyejZ6eEt6T1NLV3RpbnV4cnN2SVF1aTBhWndSL0JvcmVKclVwaWs3SWJnaWVyZUcwRVdMd01jc1ZtUW1pRjJMNDRNSkU0TUR2T3RlYW1OT1BxNkF1LzFoRlYvaEMybzVzSFJ4TU1raWN4c0VuRmlwNGs0S2lSTmlHeWp1Sjg2R1hianY0YmwvTnBlZWJrSHRZRTk4VTBKeG8wbUhVYURKbUpyVUJ5TWdreVNZYUpCSW8vQk1vcXY4ZWwxL1JNNWJCdTZKanNvV0JFbThEUlc1VkZTc0dKZHhmamJQL2lzdkJqeXdyQ3A2aTcydjd2bmNHOHVlRXU0SEZiNGV6azNaNENYN3NaUHdTaXF4eEdRZjNRa3VTaWlUKzZtcjhKNDlaLzUzWFgvdzJxWWlTRmIrdm4zM3QzOG9nbUQzKzRuZndldUZaekJoLy91MUJmZ294WGQ1TGhLN1pwQ2RmUzdDdWg1eFcvZWtMTDZOdWU5Y2pSVjk3QlRERzl0Y29CUVNHOFhGSnNxSXphaUhnWEdsL0kxSVRucGdKdjNQMTVYZWhXbXp2dnVzdmJzWTA2UC81bG0yTUl6Y3NKL2dFMy92YVY0em1ZUFIzbzZLU2N0R2tuYWdLeHJJWjZYTHArdjhZN0pCMUdRZWpvSlpORG0vT1JMTDRmOWJSV3pHaFEwVEtGbVdPMDN0ZklQVlJzb3hmcTQ5OW8rSDlHL1VtVTJKK2ZlQURJelNpZVgxczJXakVxMmpSUERtRHNhb2FBdkptY1ZEVXRjVFp1OG9EZE9JL2xkeGgreTFMZGxLWGhMQU5rL29kTVo1ZzFkcVZWYVFkTE1ONGkxOUpzYnZMT0s3WGR5cjlDOUVQckZ5Ky9Nd2pEUXRYQzhLQlNtMjB4Tk5DRTM3dlgvcEtTeVBBekhTZDlSK0JoZFljUm9zd3RhRHRlc1NXeWptTi9vbGVQLzhqWDdlWXZJcFdUTnZNTzdaT2xsaDNRY2d1bmxmR1grS0VzODNmRVN5QW5SLzd3MStCSldGSGxLaTc1MzF0L1h0blpBbTc3TWxXTU4ya0g2S1RkcEJrZ1YyOEFObzhjLzVpSXdsWEx1UFVIWkU1aW5SZkU0NDR6czJSVURQMjMvVzkzLzFxUWtYZW9xRi9OaVNsUVoraWJYUHpOeTVXcXhTaFExVi9McG9MQTMvWHB0cWVBSERDNU5aL1IxRlZaMGc1ak5OVndYVUdJWktrTVhoSUkyV2NpRVQ5aHRHTm1qeGdOQ29PTlB1aGYyNzBQejI4cDRkUHhmN2syZjZsL3poUTNTSmhsY2NHa3RrN21FM1BRRzJQRWxOb0hZdDJodHFjamxMZmprS1hHbjI4ZHhRS2pFaWJzOWI4cWcrMkFJeElmNDVhalFYL2h2Q28xVHUwOWhma2lUVnZzakI4Mkg1b3lvOWdRNmZtaXdkbHlqeWxtWk1IMXlNNGFzZEFwZmFwdThkUktwbkg3YlhrWStaak1LS2pvZUtwL2FKeDZKaEhaNzNUK1RZVVFNK2tQUEVjU3ZqeFlXNGF4KzJoLzhENCtIVHN5RFN0V3cvR2preVZJMnpZbkYxbkR1WDA2Z2c3Zk5lYnJweWVqTUxqVGZPNFpkdmNIOTcxY1RocERjeWx2eXB6MHJwczkyZmVqTktiU2MvUWJMN1RFcmNGNnNPK051VVdmV3hxRm93bnY3UHlSYmxqMDRXUlUzVDdkT2NEdno3VjBzWmxpRGZCTkRuZnk1bnBJWDdCNWFUWXJXaTg5bDAydG9jbnBaK0gyby9PYVN4UjBuRTBkL3JNK1FBUWVNWjY1bm9BUW8rWGlKTCs5cFYxU25xOGVqTXEydmJpRjc5SFJaMGowR051alRZNmZUclJxRGtHVHMrZkh0Wm90aXVkN3BBMWV3eWNXUmMvT3pTd2hKUEVHQnFIRGllcGI0ZmJsOEtYRDdlOTBXNHQvSmZSMW04VXRQdC82MHVpbmxNWUJHNEFBQUFBU1VWT1JLNUNZSUk9Igp9Cg=="/>
    </extobj>
    <extobj name="334E55B0-647D-440b-865C-3EC943EB4CBC-3">
      <extobjdata type="334E55B0-647D-440b-865C-3EC943EB4CBC" data="ewogICAiSW1nU2V0dGluZ0pzb24iIDogIntcImRwaVwiOlwiNjAwXCIsXCJmb3JtYXRcIjpcIlBOR1wiLFwidHJhbnNwYXJlbnRcIjp0cnVlLFwiYXV0b1wiOnRydWV9IiwKICAgIkxhdGV4IiA6ICJYRnNnUW5Jb1dDQmNkRzhnWlY0clpWNHRJQ2tnWEdGd2NISnZlREZjWFE9PSIsCiAgICJMYXRleEltZ0Jhc2U2NCIgOiAiaVZCT1J3MEtHZ29BQUFBTlNVaEVVZ0FBQXNNQUFBQmJCQU1BQUFCa0NKVjJBQUFBTUZCTVZFWC8vLzhBQUFBQUFBQUFBQUFBQUFBQUFBQUFBQUFBQUFBQUFBQUFBQUFBQUFBQUFBQUFBQUFBQUFBQUFBQUFBQUF2M2FCN0FBQUFEM1JTVGxNQW1lL2R6VlFpWm9tcnV4QkVkakxZOFQ4aUFBQUFDWEJJV1hNQUFBN0VBQUFPeEFHVkt3NGJBQUFQN2tsRVFWUjRBZTFjWFloa1J4V3UyWm51bnA0NzA3M3JYellZN1dWV0ZQR25ONWxWa01UY1liTWlpWkplOUVVVTdTWkVTTUJsVmdraUtzeHNGQTJJOWdaQk1SdnBNWXF5RDlKak5oQkJZM2VDRDZKQ0Q0b1BJV0EzeEtjZzlLWjdOUHVYbEtmdXJmK2YyL2QyMzk1dGw2MkhxVHFuempsVjlkMnFVNmZxM2g2RWJwajA2S2tiWmlpek9wRHkrcXoyN0licEZ6NXl3d3hsVmdkeUUrS3BQNW1iRU4rRWVPb0lUTDJCbTdQNEpzVGpJcEM1YTF6TnRQVW1uY1haOTZUZG81VHNsZDZka3FHSnpVd0tNZkszSis3RE5BemtjVzhhWnNleE9USEU1L2QyeG1sMzJqck5xOU51SWJiOWlTSE9sdStNM2RpMUUxekFzM014TURIRXFEK2M1alIrRTFiUzRPaGJhM0VlVk9PaUxKWEhnOE5Iang5ZnUyTVZmekRnTThZcVBpSExUYWM4T2NRWnZENmRyZ1ZXRllBRFloaGpmaTdpYmJsUFJXRWw5QitDc1N2TFRhYzhPY1NvZm1rNlhRdXNmdWJXWHhCOEJvOGZDQkloQnFOblhnZnZ5SDNLblg2aUhLSjhlNmliYTRia3UyNlJ4YVpVVGdIaWVaemlWQ2lzMXZTUkxnSWM2NHo1TEdCMW1SR3UzQ3UvcGxjdEJ4aS94TmtsTUhwNTlMUGk4aE1VVW9BNGk5K1lvQU9hYXNmMGpqbEFvODNGOGpMZ25Lc1dGc1FqNFJWVjBQc3ZwMUFSNDFlVm1TNnEwaTZsQURIcURsUHIxVyt3Q2ZFY2dDTTEwTUI0bEdmYXhEVkpJU3pPZzVVTGdqdVBoNmFNcUU2emxBYkUrL0JXU2wxNkRwYXpzWG9CSE5rMVBBMVlHVEpLK3g1K1ZhRURZZ1hVSlBleGdmZWJNdFBocEFGeExpVlBrZjA2d0dEQzE4TDRkV253eERVZmtXaXptTWRYVEtZSGF0SnFxMWllZ3FrMEFlZHYwSjZlb2picVQrdkNHSDlZYXQ3Zms0Z3hpNWtEUHc4Yk1XWm9GU3VQc0FCaTBjNi9iNTJoSmRCcnM4N2xyU0tzTm8zY2grYU10TzIyM0RDRWxZbFZOYWVlMjVhamhuamN3WGNxbGxsY1Vwd29JdE5SbnRXbXZhWWFzbEdCRGRBN3c0UkxvOXc1RXh3N2YyU05KVHhrcGFOdHQ3bFhtSkRJejByUzgvaVFSSTFYbkR0ODlKWWVza0hzWS9VZ0FWQkZydktDdlhvQjlKZ0RXVkV0anRmanVGb2ozRm84TXlzanBsVThLMFRLQWpHWnRidXloZktJa0dMSjdrY3lZSWNkcXpmbC9WTzJQWTF5S2hCN2VKQlMzeXdRRTJoNnNua0pLcG5OeXkzSG1PRFIwRzVPOTh6UE8wSUxqdTdvWWlQb1Jnck9PR2pDQXJFV0ZxTXNRQ3hGWDJiUHVvNFlzZzZLNFY3YVNXRjdOdHQxY2RLQnVHTTVUcmxhak9SYklOYkNZa1FPZTlJeHpUVG5XdzRlUktvRml1dWtVTUIza2l4cEt2U1Nhb1R5NlVCY2pCNTAvSzVaSUFaa2xBQ0NiRnZyRVJZTDJERkh5ZEU3aVBZZUdPLzZ0Y1E4ZVVUanRxcDBJRjdpRzRtdGpRUThDOFJWTFF6ZUFLVEM5VzYzTytmcUN3bW9TU2lTTFkvM1dxOHVuVnpzVGR1NTZVQ2NrdzlPOW9iaWNTMFFsOVN3R0RXeGE1cUdUUlN4NjUyU0R4anZJSFIrVUl2WEdVMnE0M0JBbXBoQnBnTXhiRUU5dzNUSWVQYUg1Y00vaG9HcGFhbXQwb3l5UUF6QWJMTnF5RW1BRWVtS08vSnRqNlNJMENhbzdpTFBqejRiS2lveVVWUmpSN2txc3B3T3hNaDNOZjhLREF2aTJMYldpZW9aalVGSkUySTlMSDRBekVYNUNWUjNldXA5b0hvRUxZaGp0TDBQTHE3dGl0UWxLL05UZ3JpaHpEVFJBSW00U05wckN4NHBkWStvTktOTWlKZEJ1OGVxRWN4QmpQL0R5TSt1L3F4R3lzdHZMdC9MWWE4NFlqYUV5QVhTVmRUazZzeE16RHpIRDRjdWhleUx4d2EzdC9WYUo4UjJjVjJkMFp2MjFla0JaR0c2WEdPaVFkNVlWMGhPbUJBVFhIZzFRczhBMmFiMEhGNE50cmJsQ2g3aXZScmx1aWM1aWFndjU4ZC9OKzNhUjJuRDZMYyt4ajRldGhuTk91U1lUZzV4VFp1VGZmdWg5VHdNYW5EZk1maXJCbDZvZklhcktnVVRZb2pScE5OdW9ZenhKNWhHNlc3d0N2c1JLdTE5RGkxWDNoZXlZZGIzbUlDZU42RWZEU1VDMUNVaTZZYjFlb21yd091RVg5WFFTZU5jNUpqRkxuRnVUeXNVRGNPQkFDQjJHeFF5RFJqYjNaSkt4cldZVFloYjh0UHg2aGgvZ05sWkh1eWdmZEJ1ZnRCRzZHSDJLZ1JtUFJNdzhnNTB3OVd5SVd3eU5pSjFvZUg3aWM1NS9SSGJJWGFLbSsyR25IazJRa1VBM2pTOFBXUjhSUjNidk40TnBtWkNETER3Q01DRGUrNkxPMHgySHB6cUVsdzdOR0Zhdzl5bDl3OUxFZkVqZWJrVWVVbkhUTnZ6dVNobkRENHhYQjhGZmJ1MVF1d1d0N2VORUh6N1lhbHE0ZmN6YmhmZU9iUVpnWm8yYVZKclFsd1hZZkhKSnNZZjV6WlFGWHdjYktmUGt4TUJlZHNVWXI5UDlpdENPQ2hwTDVlMDJwR2tGMkVhdmNEM2dJWVdVMW9oZG91N3VnRkR0VlIxeFdUMUd1QlRhMVJtU2ZQTVF0V0VHRGg3eDBsYUF4VGYrMVVoaXBxNzVORmluempoS2xTR1ZjV0llYXE5WEpKc3hTdldYYUZwc0l4WXBOSmxCV3JVQmpHc09pYWxpN3U2QXZPalp0WlZwQnN4OGlIRHBWQW1VN2ExR3FpYkVBTjJJZzEveXQwRTNMaEJtVnhZdEVHenpqZkZEZWZqQTdFU0ZRL2FTdjVuUWZnc1hia3ZuSHlWZ1VkbGJJT05FTmN0TXhyT1hHMVc1cm1uR0NjaDh0NUxVUG1zNzk3MERZaEpXRnlqRnJQUGw2VUFlNFVFR25DYUNKeHJsUi81T3ZhTk56UUJZdUxsRXJXYUlQUEtyck4zRm5yR0RIV3ZzbEtZVzM1M0Z5V3VLZ3NLcmxoT0NZcVdsbFhleXpBK1BEejNGUHpWbnJQUU5DQ0dqVmZ5MjBCeGI3TkFsc2dHZlZtVXg4TmVhR1VUVGhldUJDTVRMNWRjUWxIOERuYmNJTUdqNXB0eTg0SnF3dkxyMFNoeFZWbFFFTlZ2Q1lxV01ueitoWXd1RERCTTV1T2dLZ2JFNEFrdVNZWTdtTytnUmJLclZGbTdYK3hScWJvWXE2UVhGa21ZSHVWSERBV2RzWUlIUFowWDBIV3hPckl4MWtsQzhiQkowWVRvUWs3YkFyMFNHU0lrT1VRVzRxUmtRRnhVWDNGSUgxOTFEb0Y4aWUxeVJEbElKZmNsa2VkZmhjYWxSY0YwNHVkZHV4c2k1OFlhdGJJZzluaVgzWVRpMUF6V28wSGdaN2g3b2tMWlI2RXJHRWY4UE1TQXVNT2RiR2dEQkdoTVZOOENqbS9FVVExMzhBb1hRQ1ZvL2dUdHpUZ1piT3RuTFhwTDRvTFZhNDZPdkJPSzB3WnRFS09QR2IxNS9oZysrZ09ES3hnR3hIV01ENG5xd0RQUTgvU2ZhM0FwWks3N0NJamhBbWdESU42VzdTVXRWMjJiRHVxTGZyd1F3MzVDY2RySFVSOUJ4UnhLUlo5a3dOaVdkWXVBVVpzeklKRGh1d3hsTnAyek9BOVJMUW55dEpNQk54WVcvdkRYeVBRbjhEUWtMRkpUZysyaTN0OUgzUlVSeFlUaXRLMnlPdG5VSHNTbkRJZ0JrbDFabldCMGhqTWdFTHpBaWJCUU1UaE1vSFF4dk5DUFhNakVUWTVNVzh3a3kwRmpIYUhmL2Z2TDRMaDZqT25PRTRwVFExT0NtSVRGU3AvSk84NUR2UE53NmJET2liRGdoSGd4K0l5dERQcWFoa0tTL1hSa3VxS29CRWM3cHZQcm1sWm5JY21nYUlvanppejR6c256K2RQZi93dVQ0bmxtaHhlVmdqNkxJUkJXRVNFTU1jSVdpOW1FRVNmRTNjQ0hkMEgvbEpBMlNoNEoyMGVrU3pWTmpaeXExdGFPbmp2d0Q3MUdFd3pKaE9MTWhtc1daNXFrdjA4eU1aYjN4V0puckNEWElRYS9FQ0REaFVqM2hET3R5bzQ1bEhINVl2b0ZVQXYwajNCcnlRc3d5MSt0NldyRWUrbThDRHFoT0xQa3VIWW9BR1lrOFV0ZUtyL3BHS1lPY1ZGczFhRW1jUlJpRnBmTW9ia2lDdm9GRVArWWduVThZVjRTeDB1aENZYzFQVDRWbFdZcG9UZ3o0SUM0QzRnRTZVTk1NTXhMTVNIdTZDRURtUUVYdUMzZkhKb0RZdllGRVBtWVFqNHVjbFB4Q25BL2ZjS1VoSWtRdVlkcUdnbkZtYmE1NzVBYXNxeHAraVdURFBMS3RrSnlvcUlGYlhVWlVDSUYzUk1MSGNKaWlCTFVWSkw4aUZUVGgxY2tRZkxCQUMxSzFYR0xUZXUzV2kzMUNEcktXRUp4Wms0TFh5bDdFNmJNTjJ0ZkNuNWdzTXRFSWMrNlBsTFhJUVo2WGRJTEw0YTNHQWZDWXVQT3AyNnlRRng4QVFSZFVzTkFaaXhPbnRkMkJxcXpvYSsxYUZzSnhha3htRTluVEx1d0trTW5UTzR2K1N0aWtKdHpuV0oxaUFHUExjVnVBemcxeG9GRkl2d3laVmF0MTNqaUN5QndoRkxVeHl6RnpMdTJVUWIzZlJkaVdpQmlBSEVTY1dvWkl2WXRXcFN5Qlh4NUp5UnpaV1hmcXJyV3FnWXhpU0Ria3NIZ1Z3Z2l4TENFeFhDV2xkNERNRlhwQ3lBUzlSbFRuOG1OeUF2MlNZeGF5WjVhUW5IYUtjRGlsTm0vanZBSFpHVDNNd2xYVjQyYk5pTXNWZ01DNk9zV3M4bnlsdW1leWN1Uk5xc254emZ4a0JnM1h2NjAyQVlVaGFLMFB5Z1ZkaUtoT0RWaWZldUJHdEpZeUlYOFdTcTlhZCtTb0ZhYnhSQS9xTkZRSDZ4c1VTc0lkYlE1VGlxczcrN2tMNENhWUtMR1RTUXFsTlNUSnRlMXJTWmVhUllTaWxNRDluZDM1U3VTL1RvTTdaMEJEZCs1N1pjcTVHSkZqU2lLV3NqZytjcVA1OEFrZFVUQ3hyejJVRWhOWG5iOUhlVXBDY1hScFN4KzNTNEVlOElScWViQnRrUllpZ25GcVFYUU1tMFZsTTJoQVBEZ2ozNWg1L2ZmMHFlbXBLbEIzTmY4Smx5MDB2OG9FZWhVTEhDU0x5dTA1RlZrYUdBT2pibmZMU2xBU28zQWtlK0NJRDEvVnhDMlVrSnhhc0w2Z2NpeThJQkVqRGhXbXU2MHRVeDRHc1JkTFdSb2dINVA2R3B6UEtpQTlhVFA3UFBLb3dZQjI0NG9yRHBMZlhreHlGSVFUMG5yOWZ5b1Q3MFRpdE9XOXRtT056bHRzQS9ENElMay9uZENHc1JBeWl1UWZEUDRoaGdiN0xGbWJBQ0JZaytJa0ZMV1YrWTFETkF5K1ZVVk85VlU5d1ZKcUNSMXhLczRYcUVLK1lUaW9XTExGbzNtbEtHQjRMOUNoQ05DZjhEMGxPZ0tRV08vSUpkOThNUTFRY095a0NZUDR5c1dDUE5UMm9tNUFWWjdURHBCN3Jrbi80YlV4TXV1RHdGRVV3bkZROFcrTFVZb0dKY0JENVZoZUlQdmljYjBFb0M0SzNqazh2WUVKN05OSUNYRXlTdU1kVjdMQzAzRkxTRDBvRDVwaVpsdExoNi9zT0oyNFpKM3lva3ZSNTJtRTRxSGRqYXR6WC9EYUtUd3RRUGZyUmxjd1ZCQmZBSElIcXM4Q1RNYzM4VW9raGZsQUk1WDFKV3VlSStBbHZTY0VQb2pZU1M1dFdHVzU1WG55N2hoWG1IUGRUbld2d2hJS0I2MDBXQk5xQzBucFNDY3c2L3RCRnE1MHo4aDB3MS81T0JqSk4xNmpCRHErOWErSlN3bXdiSzRUMzd1TFdXaWhnZFBzcDQ4OUZUQXdIdVBId3piWVJXajg1YTZleXNLeitDTEFaMXBEbnRLaFoxSUtCNFlLY3N1MUc1MkJOZDc3TUFUNGZDSDV4NC9lQXB0aGxESWY0ZTNxVFpBeEFKVFVkb1dHa3lkYi9JKzR5Z2VTYlhyb0txV3VKU0xOdkVuNFRlVEw1YmovUDh0VUVvb0RocXdqVnNHeTl1UFV5QmJtMGpic0VtcGFYRGZPMnFhblE2ZE9pbzdMMjA5OWNIaHRlUDN3TDluNDRGeEU2OEM2L2phcXV1N0h0V1lUSldrczZyTUQ4b1pIdy91Z0h2RnRsRmpaU1FVQnhzclk0WkJVdk1lWG9XaEIrbWVPOHJiVW8yenVMaTZaYWxiTnM4ZUZxa3hXRjB6UXBTc0ZMN3REKy85cDhTSUxpWVVKeCtyVzY2M290dVlYbTA1d21kT3I5VnBXMjdaQXRScE4rcXlYMDluNjNXWnYwNzhia1E4YzgyNzFKSXZESzU1NjlOcTBCZmg2N1NhaUc4M0w0VVU4YlZtWERJNytXNlg0Z2hucXpjcERXeE91Z1ZKeWVRa1prcXp0S1ltR1lpazJ4cnJ6QzhaU0xjNFk5MUpaWEQxMlpvMmkvS05aeW9Edk81R1BPazhkZDA3UXpyZ0cxZDhNOUd0Q1RxeE9FdFJNUmxINTRZN2ZHeE1mQWMwd2ZPMXFjNHA5NWsyaWY4M1hzWDV3dVY2amNRZjV6NzRlblUyUnJzNVRINkZQRk5wWTdiMjM0bXhpYnFxbnRqNGVBWXkxZzhveDdNMUMxcE5maGs3QzcwSis5Q2RPZDgxQ1RaenMzUUZ4QWF5ZUVQZHRuV2pYZ2F3SVYvenZIN3htamM1dFFZenN6bGZWbVl0a0p6Z0FmUm5ORDZxdmpIQm9HWksxWk0vTFptbG5tWGZOa3U5bWFRdjNvOG0wWGJyL2c5U0M2V2p2c3c2ZVFBQUFBQkpSVTVFcmtKZ2dnPT0iCn0K"/>
    </extobj>
    <extobj name="334E55B0-647D-440b-865C-3EC943EB4CBC-4">
      <extobjdata type="334E55B0-647D-440b-865C-3EC943EB4CBC" data="ewogICAiSW1nU2V0dGluZ0pzb24iIDogIntcImRwaVwiOlwiNjAwXCIsXCJmb3JtYXRcIjpcIlBOR1wiLFwidHJhbnNwYXJlbnRcIjp0cnVlLFwiYXV0b1wiOnRydWV9IiwKICAgIkxhdGV4IiA6ICJYRnNnWEVkaGJXMWhLRjQ0UW1WZUtpQmNkRzhnZmw0NFFtVWdXQ0FwUFNneExqRWdYSEJ0SURBdU1qTXBYSFJwYldWek1UQmVleTAxZlNCK1pWWmNYUT09IiwKICAgIkxhdGV4SW1nQmFzZTY0IiA6ICJpVkJPUncwS0dnb0FBQUFOU1VoRVVnQUFCa1lBQUFCZUJBTUFBQUNFTUxVQ0FBQUFNRkJNVkVYLy8vOEFBQUFBQUFBQUFBQUFBQUFBQUFBQUFBQUFBQUFBQUFBQUFBQUFBQUFBQUFBQUFBQUFBQUFBQUFBQUFBQXYzYUI3QUFBQUQzUlNUbE1BTXJ0RUVOM3ZWTTFtSXBsMnE0bXZuMEdQQUFBQUNYQklXWE1BQUE3RUFBQU94QUdWS3c0YkFBQWdBRWxFUVZSNEFlMDliWXhrUjNGdmIyZHZiL2QyYjFkR1dFbCtaRlpFRUVLQU9RWGhSQ0hLREFsM21JQ1pFM0NXRFhMbUVQaHdJc2dzQ2pKV3JHUTJCaHduZk13bVFna0VrUjBGNldRU3hGNE00dXV3WjBHUVJFaGtMZ1lKZ2tObVJSQWlPR0l1NSt6azdPUGNxZXIzdXJ1cVgzZS9OeC9yM2ZIZCt6R3ZQNnFxcTZ1cnFxdTczM3NUUlFOZGhidHY3dC8ydFlGUTlnWjRZaGpkRy9FOHJWdDk0WExjdmVuLzJJdHVGdHJpMG5QcjRsMTcwZlpBYlU0TW93UDE2aHB3SGdrVVJQL3pQMU1wZk96TDRpZDV3TWNOYzhQT1Y2Sm92aWZPajV2d3VPbE5ES1BqN3ZnMWVsRkJxR3RsRDZReEsxYXgxVUxwMGg0MFBraVRFOFBvSUoyNkJwdFBBdHBHTHVlREh5OVUrWDlpZWdmMiswUXlNWXlPZDN5dVVVTUpLQnZwcisrRlBHcmJjYXVGK21ONzBYeitOaWVHMGZ4ZHVnYVpWd0tKamZTL254ZGhuSEJ6b3BXUTYxd1pKOTJ4MDVvWVJzZmU4MnNFY1I3NVNGUDBQM0IwVDJSeFFLaG1pMzJWMnBmM2lXRjBYMHB2MHBrcWFEWGRnNTRjMVBOSWRTL1p5Tzc1eERDYTNaVnJFQU5MWUU5dFpFbHNKd3h2N204Ym1SaEdCeDcvYXdqWkV0aGpHMG4ydGFMRy90NzhYUklUd21qMmdGK0RHRmdDZTJRanM2OUZUbWRFUDFrSWxmYmtCRE8zdEo1U1J1ZC9KemRmT1FGamFlY0Uza2RnWi9aa3N6VWxnRDJ5a2ZidklpZUhoYmhjd2NTME9JRzNrYTdwazhzajRZZVF4OHBvcUNGWlYxdkpCQmtNSUpiMllEajdBWHJtNG43Z0F2YTE5b0tOUlNIMWVSN08rT1VFY2x3Y0habU5RN3Q0RGpsV1JqTjdldXhTSlJObUVJQkUyb09nN0EvWVF1M2QrNEdSdmJHUlVuSmsyQU1qZ2FocnZ2Wi9vOHRpTjIwa0dpZWptVjJkcjc4dUUyWVFBQ1h0UVhEMkIreVpuY28rWUFSdDVPV1BmdkVkVHlrcmg4UjYzTjRNUGl6MnZHaGpETk5JdENqTzdsNG54c2xvTnBmRnNhcUdsbloydy9zTllrcU0xMXNNMXord2tidFFVZjlrT0hRSDFuWFBjbDBNc1B0a2tpMDBzZTNQaVcreTZpajZEQmFicTMvTFoxc1dSRHA3V0d5bEM4ZFY0bVAwY04xd2lhbmIzL3NIMlUwdWl2N3R0OXgzMzhtYlQ0czNTbWhWY0RwK3hET2FGV3ZaVkhKRGFHbm54dGcvZ1B0aXY3TWc3dTkvdHZLYmJmRG1lYTlqQWtjWWhyaE90TElqVHArODc3NmI2eitKeWx4cmtseUZVRDhpVmxUdWlLeU9OVVdWd1QxTllpZVplUWlRU1JiT1ZhSm9BU2Vud2psVE90YVVoOUdsTktlM1pyWkxrT0tZMHhSc3hjaTlNVDZhUTZTZHlkbStBeml5aTR2TTNKMkY1N1cyQUhpcTNsL09pMU0yZW1HaW0xcFNlQ1Y2NXNuRXQvWlA0cFZrS1BXeXFPaTJmZ3J4THJaMFBrNzgwWVBQeGZMK0krZmtoWm4rcWdWRHNvdmlMVkUwaHdIYm5ic1djTGtablgzMDRTWnkrcmFZMFFjd0E3eUVyN2xISDA2azhvYTRVM01scENIRUhaOVBFR2Zrb0lTcDVLMmwwcFk0VTZkYllkenI1YVpqRU9iZXdHaEl4TUpIbnQyLzUwdCtHb1dQM3R1LzVWc1ZEbEM0K3ozMTIxL0k0djdhbUE0RjBuMTZ4UU8xTzU2L3pCbHc1d29pZG1XYjRnazNRTHAwNGRGdngwUDZnaTlXZE8xTHBLcUllNzZBSlMvSHpPTkozZnpkTmNnUm1SYnFxZ29nWXY5OHVaSUFteHRXcktuc0swQ25BdnVBaHdSRWE5T2lGZjJHMkRXLzQyVVUxL1A2QkxUd2w4RDJpbUxiZjUrR0Rna0I3NWNsVnh0eUY0Mk01dldacFFJWStzNmtMYW1VNldBNDZFNkx6QjJVNmF3K1RwV0VxQWx4cTRPOExKcUdlcmg0ZEpBVWltOFFyTTE0QjVTVURKVk05K2s2YU4xbXdFYzY0V0ZCN1BnZ0hPWEhzWDlIV1VXaEMwVWZUSXFXb0g1TlY4L1c0c2txS1RoRXFoYnFsOXNBbThUbEdnTVNjMUJxV2xpRTNCcXRadW1wR2t3ejg2SXlXMDlQU1F4dytJeWZVZGh4U1B5TXBONGxGaE5vcmdFZElsNEpCTWI4UkdlUTBRZzBFMFZVMmhMd2xjeGhwWEhocmVSTUc1bk5PTThDWmJpMWdxN3lqOVAwc1dTK0t5NDlJcU9ETFFNdzN4UWZlUHZmL1ZwVFVLeUZqSllNZWlpVjd0Tk5xS3lGdThTbDVSQmVVdmYyK0E0eDEzWU82QVJrZ1krd0xJVmgzbElVY0J2b3ZNcklzOEt6SnJjQkRqKzVDczFMclNrUWlsQWJYYXBDNHRDam02NFFnUmdkUE5DVmw0a0MvT2Jwc21ra2R5ckFhTlFXNG9JaGhOWk11bTRxZUFvbFJMQm14RTZMQWh3Y1pEUW9ZaXBOcEMzclhsVVAyMGpoSDBXMmpjeUpVNm1HYU1HWitOZ0xmTlk2TGRicDYrVU1Nd2NqZjdHaUN6ZUVmRUVEa0l3aVJWSDlTUTB3ZENMZHAvbGtMWDJuZUh3QXFpWHh2L21ocC9rSVM4UkR4SnRDOE1NVXBVM201b0s0ckJ1NkFWVUJoVUp3azBwUUlocGQ0Y3kxcXZGU2lma2ZpRGYxN3hSdnJhUnF4bE1RWURTcXNlaXFBTDNKOU1PNHcyQ2lVV0J4MDFwSHpZMHIyS0xTaG5ibS93TGFEUW55NHlXb3orUS93MGFtNmtrVGlhM1lZekNiYUNZS1FlL1hMSWhQeDNDYk1LY2FqSTNSZ3kxSG42NVArcWhzeGJRWFN2VUcrZWdEbmp2YkpyVkVSSDhBNnMrVDFtYklqTGxvTUtmak5tV28zeUxnbUt3bVIvQkpNY0tjc0VCWTlrTUFNTDROYkVZYW41V1JTMGNuby9pVzJoYUI3MEhNU2JLZUpHSVJzQ2JSQ29sUjAwc2NENEdjeFVUYTBleTVaME9yY1BtY3pkMFAxR1Q5cURaeVhPblNsTHV0b3RvZ0tzTmVUQ3ZwU1VPMU9nczhiT251ellnMW5SNG00ZXdUT0xLdG1GaFJPd1JjRVZqWFRvdTN1R0VXbnJ6Q21RTmk2a2xZVmQ4aE94QzJqVXlUdUtKb1hPWm1FbEhjQk9Tb1NTSEpCbThCcEoxcVViVWMzenU2dDd4OEhMa1FvemlreTZTUm9wVW5WVFRaQnJDanFpQjkvdG53S3JMQ3lYY24wc2JINDBUL1IwMjMzaUk1NU9uMzdoOTlIbWxxdmU2NEJxMVFWeHRuS0xzM3h4MHAxTGZpUklRVGM3eVJoQVd6SXc2cnMwK0h0TExEVkpZTUhnYko5cVZaaWxsckNCcit4MlgrMzNwS2tJWDZtZ0czYlNScW1sbW5aSForUytydHd4dllBbGJTYWJONFhiNTNUNHpRTktWU2QwSC9mbDVseG4wUE1ZcWFSOXVEQ1ZBNUtWcHNwemNCVFB1RmRtcXROWk1SOGR2a2ZIa2k3ZWp3N2JkOGZqa0syTWhuVHI3M3oyR1JuNjJWNFZnTDlFNVovMEd0aklUQlJWMGRkZlV5YzBIMC96V0I2YkV3dTZhVWhGQVlJT25zVThjWVlWM1o4OVN6NVZrRi9ibXR3aHNxQzdPVTVqV3VIQWphMHRqREZEMWxJeDA5NjB5WllITStDVXZoNks5cGs3T2lmSG1zYU1jamhMSENEOFJiZG04OUVtUjBobzFvRkMyQjhwOGxySG1TdUdSVGptT0JMTmNTOElXVVFEeDB3c1ZFMmdvd1lDTVNaSFFiT1dpaVNEQ1hWZFd3dmhmTlFGWkJDckU5Z1JpVjZSUWgyZExRblR3ZVIwTzdFM2FmNmladXp4RisvREJaS0VYQW1ESitkenVzdE12V1ZWaFZwRGFUc3BGTkZXeEdCOHpzZThSRVlBZU41Y1R0MkZGK1ZOY2VoekVTWjZhNnU3cXZGV0xVWGpoRkIyR0V6enQ0dElvd3pGQmJOaHQwZHlLR2cyOERXZ2hEWlltMEZmN3Uyd2haMnNMQzlaUnFXTjlMeWpmRXU1ZHJzZ0t0NVVRTWdzbDFEVjExVU5DVk9ST1dqY0M2Y2t0aGJtWUsrcEEyK2JJT3pCUjI2TjZ6bkNjRWtVa0hKVmJLUmc1cUM2b3FTVVJnTGl1cWpXbDdUcmFqZkh3OFJhbVVRdEozMkQ1VzV5T1hXcnAwZklrUW8vYkNTYzRqMnpuYXJzUGlJQVp6UHA3VmRUamdIRlF0RUNKdFZkTjB1WFpWQ1hkTG4waU5TWVpqcmJweGd4QU9tS1dGd2ljdUJKZVpUOGp5SXFRUzIxbUM1TFlDaG1kVnRYL1ZaWU1tckQ2QkcxdFdKR0QrT3FyUzdqdHdsa0EwNlB6bUJpYWxHMnhYQmlvV1RLdVFTOW5Jb3A1ZU82YjdNMFJZTldzZng0N3ljU2Z0Y2NJQVM0SUlkdldjUGNSbzFPWUxKOWpHcFY2UThja3lQWUJibFNWbHErOXhvWXFUR2RLZ0dTSnRoYnJyTmdJSEF4ZFVZeUNkMUZJTDNOLzdkSDFkQmUxRkVBZXhrYk1hSXVVK2RVMytoR1VqWmJLQ0JFVTdIeWJVME9NSnFUQW9xNFZXT1BpbU5nS0VTOW5JZ280bWFpYlVwRzk4bEN4UjJsRStIcnZIRG9meEVXY082T2UxR25tV0FvYkMxTEpKQjFJaFJzRlRtdWtRYVd3QXA2MEFNVlZWQmJnMXpMZ2ZBRi95ZDFkUnlIRW4wbGJRdTI0anNFRzBwaHFMT3BhZVFBVzZQdzFRVW84bExFSHBxUml0Q3NudE9JbS8rY1JwNEIwcHkwYmdsRjhEd1lySldMUXVwWW1pWnFERGp1d29qQ3U5Q2QybzBJcFNzb1VYbDZWc1pGcWRCVXdSOWhhTnFDTDdoWGFRa3c3UGtDYjBra0RUbGlHZFBQZTdDbWRrajFTc3VtQzI3UTNmR0ZxSTBkVENxYWxHblpGSVozQ3ZVZTVrdUY4a091QVBMZE8wZkNWVTJnb0crQU5CK1M5TG41eUF3VmhyaVhybWhuYkNtaEFxaHc0SmVwQ1JOV2c1V3pGTUVaTHJHandxVVlNeHhZT2tyRDdScFMzTWFwb1pOOGtxdmdZb3IxSVdLQ01BY21EQlZmTE5hQVdUc3BGNU5lc2NKa08vUUZ4bHphempKSkdHZFJ5eUNRMEdoeGJjMDVacVB2ZTlwMHczakJGaTFGNDRZVkNZSzRER1VQd3l0RHV2VHdzWUUzTjZwY2lLQjh0UWFTdk1ab1lnTFgxU2FPd2V0QkVZdXJNYXVrZ05KaTVGZDZmRGlnM0lWR1I1VjJ0R0djcVdOUVdZbUUrWWpFbTlhdDJrNDlUVVorMFNsZWQ5Z2lGRHdjY1hESU1Wd3FnYWRUK2doMVBQZEtvcWVNZk5tMVVDY1Z4M1doYW1iQ1JTczg0U1djT1I1eVNtN2FDd2JVMkJwVXp2bkQ2SEkveDVrdVZjVVJFY3ptaVpwaGkxRjA3WTlUVlBjN3k0QnBDVktEcW1UNXBaTmRnYTBSTldsVDlEcGEyd2R0MUdlalJTcXFiMUNtMUV4em9OeUxRa2EvTy9YMGxZN09qZERGbXdTYllBRWdpOGRWT3FYVlpLUnFEaUpMY1IyTll5OFFQRUFSazdpTFBLa1RvM3NsTnQ2UUxzNTViT1JWR2JyeFhTTmxKUEJyeE1vNytlMmpDSVp2b1ZRZzJTTmNHaWZQVFd2QWtPRGptNmFFaFZlZ3FXV0NjOFFGQWNZTlJlT0RXQTA1YWZFcW5aQU1pdHFGRFRSMGVrRHBLMW5MeHhMSjVqMGs2cWR0MUdvSUV0emNhU1hvbnJJZ3d5dFg0M0lHUDdnaExWWWZ6Q0ZJdTZGWjJ1N1ZaaHI2Q2lLcTA3dHhISUVZckFnQTh0b2RJOEd5ZU9tK25Qb3UvTVlqOFRUS3lmSWxMQmZOcEdzQlN2SG5XeStqSElndjFaQWp2S1B3UHRyY1lVZkwvRDJFanF3WEVQY1Qrajl2RUlQQ1NYTDlTSzVFSEtDVER0bys1R3U4eEp1R0d5U3BtMEUyQlE0YUFrdVQ2NVd3akdXbXlvd0Vic3pWL1FaVk8yQVptSzFRZ1UwY2g3MGEyYU54cERpL0hMNG5HTGtNN3lQZ0ZQT255U2g5T2VFVkRvWjVJb29rUjFWMVg2Ny9oMDM0cXBubEhUVVZMa3Q1RW1XNENwNWRpTGJVVkJPUzRiK29VYTZ4Wld6SC85M3Y0YmFPZUcrYjdXSEJzTTAxNHE1V1UwS3ZPRjB6RmduS3RnaWxGRkhHWDRXRlFpdzZWcTVIMkR6cmlzSm4rR1N6dkcyMjBid1FXWkdSY0l5azFja3pEZUpoTk5ENkN0L21ETXNFM0tZRXVUNUhRU2RPSzh6a0FDVkdhZDVtbWEyOGdtc1ZGNCtKNjNSdEdTOUhUOEl2djk0bUxGVWF1TDdJSEdyZGdUdWpicVdMN0NieU5jZ3lEQysxUVV2ZlNyNHM4TUxabEMvU0ZGTjBMMktNbEgwYXRyK0tLYjlaNFhnOGlWU1ErZ0c4M0xLRXlNVkpmaG9ScmpJeVVwUDZPb1RCY1h2UU5iZElmaGJ2NDhwVnphTVJCd3VPb0JsOFZjbjl5UW9YbUV1emNJUlhWY3BXaE5mZTlIS2dtYlZxbmxBS0RvNVFyQ3dhcDZXY09UaERXUkJLWVI2MXkwek53YUtOSjVRdFdWZktiNFJpWDZlMkxaTHFEVVFLTWdMbWpJZWJzVnI0MEFIdXZ2Syt1aUQweW1IbXFIZ1NLN0FQQStnbmkzYmcwVHJ4VGlGMXJSSi95eks0UDJaN3FwaWQ0RDYyTVVIeEZjTVRqWHcvaFdURGJNS09pSDZKTEltT0xoYzEvZTBJRUQrbk8ydENVa01MenFSeG45bkIzZFowczNBQXBQQmxJWDZ3U01iQkxKNktLeUVPcTU0TGpNTTBHQVAxclJTTUZweExLUkRiYTJyYkVCTkFScHFpY0VNUHBwV21TbjB4cUpQdERFakFmc0ZiZlhSbUIrNE1TbnYxZnJ2K1pydkF4eVZicXNLZ0NMYjJVZ1FFYStCWHFNV3h5RHlaWFpaTE42Q01YREtGODR2UnE4NGhhbEVtUVVsQ0V3ejgra0hUQ2xuQ2Vka2pZaU5YZlpSbURLNVRaaXhlR01jWmdqNk5vQTYyQkZaKzMwV1VHVkpuQWpOYi9RTkdMWlNNZTJrUk9hcENkUitNT2IrKzkvaDZkU0Zyc0dHdnBtOW1NYXRzZnoyc2lCbkx2K1pVSWUzN1I4c2tJWkJBOFN1OStwd1ZaUmxFYWNQa3dzUFYyYm80UkZGdmdlckh6ZlZDR0dHUVVmbTNLaUNqT0M1NVF5OWlRTnFDL2xsUFp1MjhoaDZGVkxjd1I5REhVRFZFdWMwc0F5QVJpdjV5VmRHeVNwcGhNSkxHSUNzeU9QSDl1Mmpaemk3UTJSY3c0MGFJTlpiTkpYUjJRRFhoczVTRTAvd0V2UGhIS2ZLQW54cHh3VVhqZEpCTko5Z3RjTW1pdms1TWRMRndjNXFaei9NZ1JhNnd3eXpDaDZYTnU3R0hUUU5aTVpMdVdVOW03YkNHNTV0alMvb0oyaGJzQ1MzbHFRVGRkU2ZxTk53bnBOR0JOa0lta1FkV1F3TXNOdHBNdHNCT1J4SVkweFlJbHpvSUd5M3E5Z3I0NUk0bDRiV1VvSndNME1rTDhFMzdtREw5MkJFTi8yMXh3SWZMZXl6NDVLY0lqOHVaN1l5Zy9zZ0VRZGtJeStwd1llODk5YURDU0RVWXpUL0lFSVdCQ25ocVFMejNpUjcwb0RSMDVwNzdhTjROZ2JYakpzcEdGSjRMZCt1aVF1TG1OUHlkVVJUNUFjU1pxSkpEeU5XTEZXYWV3MjRoN29MdG12S0dwclVmeDdiV1F6Q1pJVW9POE9jamJYenI5WEdGelJSUEdOVVcza0VBa1pXU001TTB1R1RVamQ5aFdHbHNWb0cxQ09NZ3lTZ1dGUDF4MEhETThWUjUrRUFINUp3bEU0ckkyOGxCam5TOFNiU081WFdhTnBHNm13ZXBhcGtaZ2FqdFhxMExlTExRWUJtWWExVldqcTlVUVNua2F5Yk1Tc3JBM3BnVkpGcDBiMnlBWmQ4NFJOMEdzandaV1ZvWUpSZml2SnpyK2tMaTVSYllGRm5kNGJ0RGVkRFltY3FVTGRXaURteEZOZ1plS1RQdllaSWQ2bEt1Q2V5V2dEdW5tZUlMQWtMR2ZYV1FGbW9EbmY1ZGcrY2twN1NCdkJYUnJmZFpieWlXTmYwUVU0ajVpY0xrNFN1QWUyWlFxUHlRWit1MlZLWktyb2pVaGhJbGxEa0l4cEpHMGp4Q3BBSGlRbkd4ejB4elBRRzJZdHRwRDJkMTRiMmZDNkJNWVhSUGxrcFFjNTZsd2dodFhiQmFVTERHK0lUTm5hYUJ5UUJQaUtVd1lGY3M4enVTeEdRYlNCOFFHbDNEYTBrdFFpb3JpdjE2YUFJNmUwbTNveGwwYkFFaDY3YXhoVVo5KzFwcUZpZkdJVllSdUJhZkVLeFlWZzhtZHI0dUpSWHJacHducGVnU3NTNlM0enBoR3JUeUFCWWhVOFp6ZVFLKzhaNkRMSUs4R3ZXdDJFWXErTjlJeDZoMW9IeVZLaTBOaWJESGpQT04vVXdZeUJ5cHVDYncwczU0VjF3SUdFejV0aW1QL1V2OWRCWVJhajBtMDZvcUdFSHFOczJoZ2c1WlEyY0x3YW91R3hrY0p6ZkJZaWRoZzliaFdZYTNtYjY0cjB4aVNzdzY1VUdNWVNVd1pXQlR2WmE5blRTSmFOZUpZN3ZLVkF6alBRbTZidi9OVVJTY3BySTIzZjhvdHpzTVEzZk5DSEhWVVFPT20za3N5aFVjOUhnRTdITzVPckZrTjNZR2FkMUcrUVkvWXNSZ3UxeHdDYnpKZUVEaVlkK21OQlpHV2QwaDdTUmxoYm9YTjJiaFhjWWhnUitmaklUc1VxZ3k4amtBL1R5Y29sRTF1bmdPVlhnTEtta2JTTkVLc0FlWkJaSmRWQWpnTGZRSU1XSjJvN3k1UWtKdW0xa1c0K2Zzb2t5a2VLMEEvZEs2Q3RsaU9GMHVVY1hjZ0FBYi8xelF3UWZ6VmRPQ0VVVlpBc1J1RnB4alpJa1RsaDJ0TG9OdUtVOW03YkNJNTlTL2NqYUNNd2tiNU9RK29FTEM2TVI4VFNrSTJBYXJ6YnVidWh5V0VDdUNDYk95V2lUVkszUnJRUjMwQkRDSmJZeGtHbHNZUXJsTk41a3RkSjU2anBXcDNvc1NoZmZwQk9MMG1MNWdqK0J2b3dna1llTk5GUVBSa1VFZUQ1d2tuTytwcW5MRWJoYWNaTmtOT0tyMW4yUkp3UEtGanVsUFkrc3BHU3VGUnhkQUIwK0RGYXZCVFlJUWYxditSY2RsRUN1Mndqdm9GRy83QXQrZWhwRDIvWTh0cEl6cThLd3ppdUdHcnhONnRVc05VVnlWeFUrS3AvTFVlUkk3cHJTYllzVmZMWEllRGhlN1lNTzVnQk1XampsWUFnRmpXK0dZd3V3bzRPU3RFaHZyakpPdDBOQ0hMaHEzUksrNm0xRVRnMVYrdldGSmZnWVBoVGVBbEVFUWFrUXFBUEJnSlNPUS93YVlkZ3FtUm9IcW1OZkliWTlXZ2tucWJLbVdJcU1SWEZqcng3YmFTWjcwd1RpRzlSZ3FoTGFsNkM1Rm9VdmV3Wkg0RU5rR1VLNUV0anVKaDViZnV3dytWTFpsS0xBVUVEMVc0RHRMa1dZTFQ5WkR6dGVNUEYwVzNFS2UzZHRoRit6aDZ5a1libFg1U29jYlJYVkFidVlSc0JhT1dWQ0E1UGNodnBNc2RVRzlsR2ZBTU5QZ0ExQUVJOTE2SnpSQnZCS0orcFA4cjlGTFltMTNtUWtkZnpXN0lrNnllMGE2bEk1VnNtcFZzcWszMW9XZHZWcTNEc1JISzVHRDBpMzFHckEwU2FhbHhTeStkUGZPaFF2aWMyZ3M5cm1jRUwyQWdjQUNtL3gvdUF6K2hRdFFjYUhJRGxRQk1kaXhvR1lzVmFiVFpvdFZGdHhEdlFxSGlua0pFTjJodkYyWWcyZ2dhb1NNazdGaVFMS3h5Q2t5ZHZlY0c1ZjJveEVIOG1zR3NKdE9MclNsNWlWak05VzhCUUlDb1NLSVBSam96Uk9nQytidEZVMlFtZFIxRERtWTM0SHJjNTR3dVY4V0ZndXNnTnp5TWdRc2ZtbUJKaWZPZnpDR0RvQXpiNVZ2Z0pEajFnemp2UTJJOExRS3pnOUFWZUczRkd5Q21lb0VzOHlrYzJrcmdkNnJqOXBMQUhMUUJ6djl3YUZDbUJiL0tvQUY3c0IvWmlZbUZHazI4elZnSGNOMExrbzdSRGN1ZVVOckM4R3FMSDlja05HZHI3UmUrNXJORmdEcURxcnN0QmMzeC80Q05mbjAyRUtPSEo5NE1KZnBJRWsyeG1UaVM4VHh1MmpheWx5UTVRNGgxb2ZCNFB0WFl4OFpxY3B0ZEduRHN0SEJkeVMzYVVqN0ZXTW8vQWhwcEg2Q2t5T1F2YTdCUS9KMUlDQm54dE1Zd3VsRlJrU1pqUmN0d0o3Qmp4YVl6VTZEYmlsUFp1MndpR0hrZDFSMEFLYW4ybXkrTEVNYm9keSt0cVFHTGRGQVZ0cENQZUNCL2tyUmhvVjRyYlNKbUZjblZmeU9jaTVDcnpEelIwQTZPczh1TXV0QkZ0QkRyQkZRZE45VUxjRU5pUGQ1WHJZaVd6N0VEd0wzdkQ2S21GRTU3a0pOTmNrRkgxYlVhY2pqMDZOSVl6eEQyeEVlelNxaFliU0FIMkpseFgwLzk4QXdyeHZNRUpuWS9JeHlReUp4SnVJMFYyV2dKdGJadTJoa2o1QjdvV0g0V25YaDJSalhodHBLMUNwaUF2UFcwUkNSaXdvVUtTS2orQ0Q5TEpWVm5LbktuOVpGSUxKMUJzdFprZlpMU29OamRCak02WkdOcTB3emcvRzc0YXA3U2JWSVVkbUZ5ZkhBQlFGSXExVUFSbUVvQ1JJNmQzaE5vQjZ6bTU2MDcvbks0dEFZazFuWU93Z2tmZXBnYWZrb0EvaTROM3lTcTBNSlhtZlFLZWlHZUh0b3hKcHpCekZGUVpPWW9BL1FBSGNZU0VucVRXYXlNOXRtRkJNRml5eVVRRVZRM295SFlNc21uUE1ReHo4SXpueXpUNUNJSHNlZUNIWjhTSjN3d3hhcjdOdUFFSVc4N0dJSm9sdmxTQlBFT2Q2cVR1TFFWaTdrNXBnM0NET3NIMXlSQ2pxYUNOUUFOYkdyaXFGNUs2S0U2MHRWci9jZ1ZLY0ViZWptdmc4M0tRT2FFeStPSzJiNm9GL1pPelVaYWY0MzJDbkhsS0RoY05MZFBXRUNuL1FMZGxrTERwbmtpOU5wTDVaSTNrRWRqZVpzeDJUVWVBb3d1c2JzUk14NldKZVdrdWFZdElNSEI5Z2NzMHVFS01tbTh6UWpDcmRyVmpOUDBMeHpyYk9xTVN4d0hjYzVsaFY4RGdXaHcrdkxuYk50S2pqQmM5dzNYRXpONXlIc1dPNmZpNkJCbGlJNEhuZm52eGY0NW1UU1RjUm1EMk4ycUxvYUVXMkZBSi8wQjNwQXR0bm5LUzlkcElrYzV5VGxRbzVLcytLRUJiVjlOdDFhZFRQbXJoOGlsTk9Bem5yaTJ6MVIvQUFIZGlKWVlOTUVxK3pZalJtbXYzWEVwaFBkVXFOT2k3bElBSWpsUGF6ZDIya1FhZEFDR3pSampTeVkxTGxTUTlMdy9ZTnFCYlduR0JSU1ZGQkNwN2xRYW1rWllra3pHUmNCdUJ5ZDVNVEpEaG9ZQ2tOOGlQZjZDaDgzMklTMWVkMUx3MlVqV0NjQ0xLd2xTVVQzZC9scGlMOFJQSldYT2NPcXljT0Fhc1ozdkpMb3p1Y2x3ZllKUjhteEVmQW5Cb041QndQcWszMlBzalRtazNkOXRHcXRRc09qVHdNb0tiTlUraHpFb1Y3VkU1MUNCejFnQTNQRjRFM3o1SXZqS1VNWkZ3R3dHWGE4d0M5bzRkTTdCcFBEdTE1TlhJSXZRanNqNkZyZWw1YmNUNWhyVkdTeExRSTlNSExNTzJ0cE5LMkhCZlM1TGp1TFdWU2c5RnJHa3hneE8zOG9ZQlJ1bTNHVXVBMG5JMURvUG5MSGZCZXNxYzBnYWUzWTR0SWNMMXlVMDV1QjRCQXFjMFd0dmRpN0laNENOeW03SURZcEFKeEt4RGh2RG9mWjlkVHlNUmZNc3VkTmh1OVFuKzlrd3pDRWR2U1hDc2l3Wk0rQWU2aW1QYlRRNHRiS3BlRzVteHROOUdsUGtsbzJneVg2anB6U0w1RHk4bkNOYjlSMGxtOE9UOGFFNEVaTEJOR3owR0JZbzdFTDVLSWdoaGRKRXFRTm1tb2VnQnZrb09lM2RLdThuMEwwM2EwcWMwQUpRRWJRU00yNmhGelRuZ1V5U1VPaVRkZUFQRW9CWlBHRnJUdnJkOUsxQTlqV1J0YlZsOTZwQzlSTCtHTzN2dUtQUVBOQ2l5ZUJIWndHRElYaHVCd3dnRzZNd1VyUkFkcWNFT1gzekJNZTRGbFlhVlNtM0xaSVpJSFdCNlBDZ0JuRGFZalpZZ0FGMU9xSGdaTFRUcDVBNWpSTnd1NGNENWNTeFNueVBwbExadEkxTVAvQU1qWmVrVHExT1pvSTJBaWl0dHh3M3N4eE1rMnM0WkVsNVc1WEpzRThTd2trQkNsTW5pejVKbmtNZzBnaE1KLzdpallsWGVyVDVWaVp0WW9qdlZEQ2x2eGp2UThNVjdJYjdxZXhUSGF5UGdZeXFaYlhlb0l3TG9MalNsTkEvWDc4WkxSY2Q4SEdRMkVnTVVxVXZQaVdQQW9EZXNPM1RkNUdmMEdOdEpReHBLalF4bFNLWCthcGpWNXNvNHBkMGtDb0pVUU5yYmxKcWxUN1JLcDRNMkVyWE5raGkyWDlSb2tYWUt0Zk9hVk5TUkFLQk9PdFRDOWFqZTR3TEFPbDJjR0VTekdzRXk4QWN0VXNlVFZwL0E4MnNHeW53SU9WNnVuRjhqMFF4WVR5ZzlyNDJBNTlYYVRoRllHa2J4QkNtNGtUZlVKaXU0UWpQZ1BBZ0piN0prNG1JdmpMOENSRTl0Rkw3U1Fidm5ZWFMreHFaU0RDeWNURlNKTi9hekVLeHhTaHVZWENkWXVJbklOdGFnVTA2YkpUamhXQXQzdlJVd2VJMnRPRTNiT2RUL3EzZks2OE1mL3BmUHhXSEJuUGhPUlNIaGZyaldZYm1ydWFxcTZKMU5JK0dKeE9vVGJKUmNVSlM2bzBYYlNNWXowUEUvUDNyc08zNWxkVVZ4d2U1OGdGaVZ5cURXbkZVWjJBT3RnU2EyVEg3VGVLbm9tUUhmWVREOHFVSzJPdmlSNVU2dmRuNEE5MkpnL1BVRzNzUG9uWVIvQk80QzFyTEIwcW5pcUd0Sm9PU1NOb2h6U3plQ0Q5enh3QVlEQkJvTEVsQ1RETThqTUErc0o3QlY3VVJvT3lWbzAxeHJFclptWm80RzFGVVNBbkFEUzIrWm5FbVIxUWdXd3JkZlc2YVNwK3crOWZTNGc3S2Q0TENENXp3RGpYODJyZCtVU0ZORlQrQnV1a1E5UkJvUlMvREIwVlZkTlk4Q1BhdXpzdUZLa3Awek80Z0VZSURrZ25zcGtKZkNCbzI4bzc4RlJxbkprRWlITUhxL1BXMWcvMVljTFc2TXhwdWs2SksySlU2TW1lbGtpQStVMGw0NE9NdFlzK1BqNW05TzBMcDZqaUx0b0xtUTY3eUVMZXFGSEtCckxLeWFjNjlocldrRW5ZMDNxTEQ3TkNQNkZka3F1b2lqY1dyNFgvZEFBejFjV0ptbEdXK2cwSWJLSzh1OE1NNzFza2NldnAxcUhPc25tcEI3TGFQVVZHWTIzY3djVElhWXpzd3c2MHZYaDB1bTZ5VGFuUDluWUpUL0g0cUQwY0tIQUlwNGdDajZGU3h3OWFPcnVobG1JbGpya1BaMTBOempGWU9GWVRGWlFVZFRKU2o0b0tuWEtmckdjK2c3allCd1JrMlZFR0J0SlFSSU96MW9nVnd4eEp6K1BCU3NGdlE4aE1pTGlscENLYmwxYkpQd2YwUTgxU2Y0c2xsc21WRTVlOUxremJweWpxOVkwekVBQUFTN1NVUkJWSUdXWURBRE90MWY5TWx6RDZOZXd5enpyRWNlK3BGTnNoeU9JT1llL1M2T2tianRvUi9qOWVDOW1MSCtuZVRHNUFoaXRyVGpORU83eVVDK09yd1QrWnNISDBiZWRoNlJqRDc2N1Rwa0xxMnl0bEtNdnVwekNBV1MrWWFDKytSelpJRzQ5TWhERlZXVzNQMnZWMWlBZ1N5WGR1SEg1eDZPMjl0NXdTTVByY2Q0T0d1cjljZXJIMzN3V1RHSHIvbnV1Zi9pZEVOdlBKL2xvQmdkYmN1aW9yRiswdzU2VjNvZGpiRTMxT2RwZXBielBhajVZODJVVXFGVjF4V1R1ZnRVVEhRSU9MV1paNDNreTZRR09rSERWVVBMUmFKTSsvK1lEYkhrblh3azVBWkZqdE03bjdKcGxQQ0xvVk5mcis4a3cyelg1ODgzOU9JeVAwNE1pVU51WDI5SVJsdlRzaG50S2d3ZDNOUlVpWEc0Q1RhTVhrVVRHamJCcFkxRFpxNlZoR2pYK0xxcXFlV1RDNEM2T3F6QTF4SlMrblo5YkJ0Z0RkdTZUTGNEQzJoMnRXSVFtSlcvaFNrSVdibnZLK3F0c1JndytYMXg2bnNSaDY4d2dEamo3aFA4NjVPMGpVWmlLdzdFUVlyc2dWYTR2cVZkdVgrNy9KRDZmZmU5NStaNnlrWThFNmNpZWllVEhuamNlNzdZVW5YNlBsc1QvWnNobUxOVlVnUGtUclJwbEpFYkN3Rm5ZMzlyMkwzakY3K1dJbUF6MnV2ZmZoS2tjdHJNN3lWeEdvcnVPM25hbktza1ZCYmN1MTJwTm9JRlhOb0ZjUnJhaXI5eWYzTjlKY0djYTc1UDBhajJiNzhsQVRoNTJoSk40STNublZWRlFOMExYZkhXVmpUYjFQRVRWT2gyY0dWQ0w0VUVTLzJMLy8zT0wwUFZ0aXFTOTQ1WVkvbkJNcDQrM1NUNk1GNTMwYzlxRGthWFFkc0RyU3BybmxXNXFuZmZwOTBMTURld3IzVHFoN1dkOTMvSlZ6dEFlU2Rsd3dNZzV3QWRnZEVEN2dnalI2TUVaQ3pTSnZSeUo2ZExRb0FiNC84K2xvV05mM0VFVi8vN0hMREVWaWU4YnZqY0w4RjBCZitZdFRVOEJZcnBHZWl1V1ZoVDZLeDBmZmdsUUJicHAxVjkxUjFoRE5qSFBaUDIvRWZ2N2Qvem53TnlPLy9SOTRnNzdJL0lRSVJZR1pCT0x2Q1BmN3QreHd0SEQwV0NiWlZ2RFZiN0tudHFSOEVIY0sxY1NxQXpqc1VrSEVXZm4zUjVMcGgxLzZSM0pTLy9WWFBFbVJmbHFvU3JEVGROVzdKNkdraDd4dnMwaDlYWHAwOTJNYnl4OWZUcDZHZzltUi9Ia2gzUEZueG5XS094OXhSaWI0NjBaSDhLR1IxZlUyTWEvUEV4dEQ4cEhXWkh6VVB6K0RTUWR2c3FYTUMyeHhKRURLMDFFNEpZZFIvUURzejl4RXQ3NUg4K0hsaGsrd0JoWEtPL0Q3cXlpeXoweHVSSkpsN2FSNjYrNVFoK2JzZzg0Ym1MU2piWnBBdnVaNVFHNzlURVM3czYrVHR6ZzQ5YVZITTlNakFFbmFjenlwR3huSTZnaENaZDJyM2RPUjNaNThwVHZnb1hZWU1PeWViWXpwWW5YTnJ6NDNqY1lGRHA3ejM4NGV6SDQvZWV5VDNtb0hscFhBeE11TFFQWFgwN3YzTGthNWZIcFFCUFZ6cHoraVdsMFhzNDJkTGVVQzlEalM2SWlhS3dPYVk5bTRucTlFRE1qdkJlUzZxZGlaWjJZVHpIUkNtaDdQdUMyZUQzd3ZZOSswOEJnNldmaksrUmlaYjJBZjBlNC9nRU1obVVPbU9MdGllanY0TnllWGdzenpPcVZpZFoydTJyTml3L2NsWHVlU3VkemI3SC81V1lEWmNQWW9LbHZUQ21wdzN5Q1dwL1FmV2UzRi84N0M5dVpzZnNRaVpYMm8ycitDaHRZV3piLy90THU4ZkRUWEhNQWNiRVNudHFyREhuZUFibnFhUFN1UFk4aWxmWWhiR3ZVeWRWMnRVeGJsMTR4YjF2SythL3NHOVoyM1BHQ3Q4Wk53dVRLdTJiV3VPV3hQNmc5LzhtTXh6UVpISGxVUUFBQUFCSlJVNUVya0pnZ2c9PSIKfQo="/>
    </extobj>
    <extobj name="334E55B0-647D-440b-865C-3EC943EB4CBC-6">
      <extobjdata type="334E55B0-647D-440b-865C-3EC943EB4CBC" data="ewogICAiSW1nU2V0dGluZ0pzb24iIDogIntcImRwaVwiOlwiNjAwXCIsXCJmb3JtYXRcIjpcIlBOR1wiLFwidHJhbnNwYXJlbnRcIjp0cnVlLFwiYXV0b1wiOnRydWV9IiwKICAgIkxhdGV4IiA6ICJYRnNnWEVkaGJXMWhLRjQ0U0dWZUtpQmNkRzhnZmw0NFNHVWdYR2RoYlcxaElDazlLRE11TXlCY2NHMGdNU2tnWEhScGJXVnpJREV3WG5zdE5IMGdmbVZXWEYwPSIsCiAgICJMYXRleEltZ0Jhc2U2NCIgOiAiaVZCT1J3MEtHZ29BQUFBTlNVaEVVZ0FBQmRFQUFBQmZCQU1BQUFEMStaTTJBQUFBTUZCTVZFWC8vLzhBQUFBQUFBQUFBQUFBQUFBQUFBQUFBQUFBQUFBQUFBQUFBQUFBQUFBQUFBQUFBQUFBQUFBQUFBQUFBQUF2M2FCN0FBQUFEM1JTVGxNQU1ydEVFTjN2Vk0xbUlwbDJxNG12bjBHUEFBQUFDWEJJV1hNQUFBN0VBQUFPeEFHVkt3NGJBQUFnQUVsRVFWUjRBZTFkZll4a1dWVi8zVlU5M1YzZFBkWFpEVVNCVUMwR1JIQ3Bqc3BHRTBQVmJuYUhpU3pVdU5ERGdoODFpRE1vV2FsV1lUV3VzZHFGeFZHajFSci9JQkRzVW5RRkpmUUVCZEZ4dHhyRGg1SkF0V0NVTUpEdUtCL0NFbXVjZFlyZUhXYXY1N3ozN3IzbmZyMnZldDFkemM3TFpONjU1NTU3N25uMy91NjU1OTc3WHJYbjNiaHV0TUQ0dHNERXVmcmhHRmU4Ly9Ud3B6OTFPSFduci9XbEgycWQvV0kzZmJrYkpjYW1CVTZ3eFVPeHBkaGplODl2c2JjZVN1V3BLMzBaWXcrOG5lMHRweTU0bzhEWXRFQ1ZIVTczM1hyMVk1NVhHckR0c1dtSkNFTUtyWitxZTk0SDJQVUltUnRaNDkwQ3MreHdrRDdOVnJGaGl0Vzk4VzZmd0xyMnQvejc3V3p0S0ZoN3cwWmJDMndlRXRKci94dFlNM2tVbkhxQlIzalZHMDdkQnFJandlc2NFdEtidTBIekZGdVBqWDg3VFQwWjJuamljQ2JBOFcraDhiZncrTlhEUWZvczY0YU4wejhDYm5MamlkRFkrYU13QTQwLzZnN0R3c29iRGdmcGs0dy9iV1hJcWZHOVZ5K0h0azJ3TStOcjVRM0xJbHFnMkxyNWNKQitUUGowaHNCOGhKMkhuTlhpUHIzSU9PWVAyYUliMWFkc2dZVW5DNGVEOURMYkRVM2RQQUpJWnp4T0w5MUFla3FFall0NGUrM1FrQjd1dlhqdEk3RE55UGpleS9TTmJjWnhnVzQ2TzBxc2UrQkluMzRsMmpqRmhzdUJyZFZ2cDdQNU1LU2I3UFZCdFpOc2E1L3FmMmc5YjhWdkNSczRiNzNKOVpWK0libnNQa3ZPUE80ZE9OSjdiOFNIbW1Qc1doMkpBanVGdDVHdndzcml5RHFjQ25xTS9hMmZXYnZxbEJreFkrcktpQXIwNG5QRHJzNDY4SFJ6NmNDcmRGVFkzejV3cEM4RWdVQ0pNZVk3ODd4MnFHZjJjLzhQanRkOFo3NlBtLy9GNXRzY25aU1J2Y1BEdzR6bDh5aDI1MTQ5RHpXajY1Z1kxZzhjNmRYd29HZ0E0SUU0cHRRTXp0bEhmcGg5UmZweE1QWXFCQU4vRWJ6Q01MS3hOZ1VQWGEzYjJGbDVrK053eGxWcXZTcXIvZm1XbXdMVUhYRDBNc1BXZzJlWUF2Q3dGM2diZVhYSUFydVFiK01vMnBwZzdKWHVMQXVIcVpLWFUyS0M1WXFLenVNNTJUV1Nta3Erd3plekxiM2RmSkYrMDNOc2wyTGVEdCt2SzhKckNJeDloUDJia3UxNUhYWnU1Wjd6NXg4OGZZNWR3NndlTzNjVzB5dm5XR1NNUExkdmEwVzA0aVFhZTYxenZZNEplYzJ3NGRtVjgrZlByNXhyK1FOdGpnM1ArZW5UcmZUTGoxdzNvUmJFTHE2MDloQ29NZG1ybWtib3BQSHB4ZVlRK3hGUkp6ZE01cUczN3puLzREbEFXZzN4WUZ4MTBzTEgyUkpQWVVUQTJPdDRNcnhQa09MK0dvMmtYUnZ2eFl0MXo1dkh5YUo0VVZPWFd4S0RMVFpjMVBSVmlIVkxrRmNtNmN1YWJHenllSjRyalVIZUM5eFk4KzBDZzdGNDErTUVudnlsUVRySThzdjN0LzdEK1dFSXNyZTlwNjIwZ3Z6aENsNWhnc0tqeHVxaVJiNExaYTkwUlRvZ1B2UHc4MzBkZTdjODhrN2svR2FZdm5yTEl4L1ZSSGx5Z2IzQjgyWXhETHB2MzBLWWlRNWE5UUplWlhpZmYvU3pQcDg5Y09uclhlQk44L1RkbDc1Skgxc3I1a2cycGZ0d1NDUm1GOWovRWRuaS9RKzJ6cjdvellTamtTLzl5T25oM1YrcmExdzlPUVBOSEhzOTNkOWFFMkpUT1UyMUUrZTZRbWRBRk4vMTNPRURMa2hvc3RWMVlLUkJ1dmVaaDRPT3ZYSUp2cUlJcjhKSEFtUytzSXVNbDZMQTQyRlc2ZjRtcEZiREZOeUtMWjRGaWNDcFg2dkw3SkNhaEVKUEVqWUtYdThhWW9JeHd5QUdLckN1ZHpzT3QzMjZCbUFFMzJ0VXFxZ0MrOHVFZzRKZklPbms1Q1kvbjBwZXhDVjVnaStIVUtDQUpzTDFPWmYwRHdiNTE1ZGRBZ0cvbG1DZUtEQjFoNkhFOHRrQ3FsRVlvVGtUOEZCTnhsNFRiWEtRTys4Ym5ncnBpRlZvRmRnem9kZkxnZldhZXNncFEySk41RTZETVZzaTVjMlFyUG5XdFI3SUd2R0w1eTBBbHlKMkd0S25wQktEbW1peTRXcUoxYWRiNWhSaENHZGtmSUpkUkdPTitNWHpkbUFZVXFWdDJLYWg2ZVQwZk9SVEp0Y0RraDF5OEZ6cXNELzRwYi82c1E1anYyWFg4VjYyOTdWbnZPZWZHZHRidEF1RTNIYjhjOEVua3lyU3ZYNThvY2hLZzB6NHVIRlZFU3Z1SU9UQXJ6cWVTUkhlL0RsTXBrUzYxNGYrN2lwNlBDL2NHdmU1R013UW1NSUowUVVwdlNHTEZqdDczU0FrV0pmNUFZVXFsZ2tUZEVTdnI4QnBYYitERmVIL1JWSXNUL0lrKzEzUGo3YkluQlRxYnpKMVI2WUhFMUxHcWx0WkMrcjF6YkluSkdzam1ITEFEMUNuSS9Obnd3bjBQdHFOTWx0U0c3RnZuUlkvd1hTa0g0dnVPcWs5aXJvTGJGOVZCQjRLVm9yd1VBWjhGRGsvMGZUUmxCYnBOWUNkcnF0RGdBbWhCRVU2N0owc0NmRmlzSjNpcDIvRkZzRFdWM0dDZVEydENrUitOSVJMWDJXdkg5N0g3cTFqOFgyNENqNEdBUXJxRU1TYWlzQzdUS3Rzc3N3VDlrYk1ZOUpxSXVrR2NTL3o0Zkd1dHdtN1I3WlMvV3QxbjQySGVSZHNBcHdYaS9UM1ZVR0Y1dE5uTTdjR3I5WXIvUkdvVlpFKzBRclRJZUtGckkyWUN4NDdMZEtodmNpcU1sQk1udzZEN0cxUzN4U1praGZrT3FrUWpFay9WdThTY1NUYnNGQ2xMQjM1TkkvVDc0QnFmNXNuY3IvWEFtODRnRXFJcy9TcndkQnFpVlJvSUova3haRlRKTGlMazQzTTN5RmQxT2JRUTB1M3pHTGhCNzJRMFk1eDZ0Rkl2LytEVGFqQVFMclhKSUdVV1hzc1ovcmljMzIxS3RKUEJQQ0JjRjBPZ2JjRWN2VC8xL3JxYTZmOFcxcWtsMEhUb21yZlBHMUFIZWtGNHZFcTBtZHNocE1heHZoMFlLRG1udGJpTlEzNWF1MWhxaytIbTFVaU83TVV4aVBGSFMwbUI1VVlXbTBSMWRDZUN2SkpWaXc1bmRNelRCRG5YV3dKNjVxVytkUHpUb2dkSHoxcTFPMk5Sbm9QSHZ4Tjd6V1IzbFl4cWl1TlMyUDdEci9Sa1lEMkMzU0VUK2lMT1dNSEpMWExmN1JpSzhCcldxUWZBMldycW5rbjZLalZrZTUxNUg1WFZicWFLby81YmpYZFpGT2IvOEdWaXQ1UWE1YXBYd096dms4bTg2VW0yWmxBWWFGbExGTDAwQXBucWEyczFUZDVxMlJWRUpTYmxITW5uRE1NL3pYVUJ1Mm96SlVCdTg5K01mUmNhUHBTS0d1N1JTUDl3eXUvOTRldzVXQU0xaW5lZURhVjhieTVzL2Y4L2FLbklYMWVScEhIR0VmZlRmN1d0dktmZnl5NUVJSW5MZEl4RHQ5U0RlelJHZDFBZWw5c014RlhVMktQaHpyZ3JGU0RzVEgvdzJQR25NSVh2OHJlc0k5eCtxWlk5cHcwSHI0QjdVR2JBOXRubVRMUzBIMjlhZE1VbHJKazdvVFhvNFU5RlNDN1VpcWttcUoxOGRTT2RxVXVHbzEwWDlxQzlIbTlmM1cxU2RJYTBvL0o3UzBBdmVaNGRYMGJhd0VuTGRKeEMvQ0NvbXhDNlI0RDZaczhUdlFteFVRRGUrbVh1WTVqWktyMWVYcmtDMXM3VXBxWFV1NFRPL3U3OXpLUVdBNU8vVW50YmMxUmxzRmFrcDJPYkl6bS8zaGxWUkpmNGtnOEZXUWd1YzVsK0IzOVNyZ1JpQ1IzUUR5YjNyTWh2Y2h5bUtnMHBBL2s2SUYxOUJscXBFbFg0YkhrdFdRS09Eam1GRGVsN0pnYVNEOG1YSGFETjdrSG9CYzFGc1QwRTlab2kzelhITmI0Yk5pczVQdnBlOTBvd2F4NVZUbnAxMFNBR0NycmFhRlZEYmFsczlZREp3bkNMV1RXZ2R0QnBFY3EwTWxoL0ZnR2NsZlg2NzkrVVErNGtQK2tuay9TMlpBT0J3NnJSRWsyVWtONlMvcE1yeGszNFdkRk92em1sd1NzYjdZTVR6QnBJSDNoR24rNHZtem5LYklNYldySXNFVyt1MXlIN1E1VDV2NmVrVGF2aTJxTjdaR211YWlJUW90UVpDV01VVytWaW1QT1U3eFdvTDhJMGkvb2hUV2tpODdTNVNDZEVlbUdjN0Nvam1PcFNJYzQ1TElvMFZNUDdnUmZFSGVFMSsyTXZmbU9PK3FDSDBkQUxhUWFrQzZwd1l5QjlPQW9GdFUyWlpSSTN5YXZTaHo1bFRlZ0JwOEkvNHVOZkNmRmV5OXQxUmFxeFVaUExOcTRKcThqTGRSL2NpekRvc0xVTHptMlFGcm1KcVNtYUxSZGh0WThFeFRFaHQwMWRBQXpEQy93V2FKR2FVYWtsNms1UnZYSkdDclNJWUplRStYNktsb0UzeUNnMUxMQmpHRGcrWUxjVFFIQnlXR2RpaHRJTC9DcGRJSk02d3ZFVlAxRDBscmF5RGQ4bDNFVlJ0MGx4UlpxbDQzdVJmVXJLYkFqWngzOVExSWMrRXRFTkg1UlFZVU51bXFCb2lFVXg2aVF4cVc3b0JXd2RkMG8zQlBoRjdyMy9PTjBtT1VUTnJOaG1tU29TQy9UbmVtMjdhRmtTVW1sUlRwMnBkaE5RVFZ0TmJRMGtGN2lEbnFPUFBFOEdlZE5aZUI0M2tBMGZXQmxMVkhrbStYOTlBRWZoTEk1ckZSZlRrWlRySzZJNkp1S2lQdzFSU0pWWWtPTERGTVY1c0k5WmJqc2lHYUhoaVJMVlM0TkFOZ05hTFJkNlZvdUV0NHordlJadW15UUtvdi9JdW1RZWlZNEsvdWxJcjFOTjBVcUZQYjIwZ0UzTmRKYjZwWnBzYldrcURlUTduRnNsTW5TZ2J3WFVDQWh1NjhKbmtwcGIwQitBcWVRNVp1am1rU3c4Z3g2Z2h5dTEyUWc0MHRoYUxWSTVCSDV1eVNka3R4VUh6MWw2VkJjbmFWTHYxSVArWDBScHloNi8vS0h3eVJzMlBGQVJ4SGdpWXhJaHlpQXRoRFh0cUQzTzd5Q3BmazhMb3JmNTlCbExTQmlWK1Exb28wV2N2amk0TEpNSmFDZ1VyR2JBdUp6R2xwTXBJZEhWUENkeG1XcGZpQnFuVktqSDlnNTBCWUNVR0hNZGpxcXBaRy9yQ2FhS2l2N28yN1o0OUtBcHY5YW5CU0ZkdVp6bHMrTVhWVElvalpxU21sYm0wUThEMXl6WGFnYTR6S3c2M2J0UlgxdVJxVEQrbXpMb25YQldFbldraUlkRUNFMWxyVm8ybEpWd0lMSFM0ZjBIZlZGb1FxRlBhZzBrYzZySHRCcGZZYURwOGcvb2VaaUdTUGZMRWluTHhIejZxMTM4UXJiN1hwajFkSXVLcXo2QlhQQmRvb3BjcE1SeDltZVhSQ0E3SFNhV0FJd3crZGZxNEtzU045UlZ6S2hiamd5M0ZhcWdZNWZWeGdrQWRoZWxVbXdVNmJBNmdTT0VBckRucDVUdjlSTnFJSGF0ODFUSkE5SU45STdpc1BnYTY4WDY5alJJMTljSjYycGRVQ3E5T20zRDM5eW1iQ3ovTjdMYkhUUFMrMThVVlZvNm8wS3JhRU05WXAxVWZIK3o3Zk8vbzFVNXoxVE0xNWt3UjZ1b0xNU000NWdEMC9rZHFPVXRtTjhmbGFrYjlESlhCcHdwK2JVYXhITFlRWHB1Q2tpdXg1ZVQwa1EzQmJ2ZU04T1kvYys0dzVadjBIcHZiUWh6dFJRZEo3VTZSZDFJNTBPUkN6SW9POXYremk4K0sxZWV1U0wwZU91S3VKNXIyamlGeWY0d3hRalhVbmF5SytnejY0dGU4Vm5OZmU2V24zUUJjcWlvbTlwOStKWG9Nbm85eXY0a2c0anFrNExwVENzRjBVaUkxRjJIRCtCVDNNNCs3QWlhTk8xcURxeklyMmlOaEd2UW5QcVVTNWRqZE54MXBldEJJK2xyWjE0QmZTT3IydjUxeTdsVXRyb0pRaTNxZC9aMUd0eEloM3NrK1pCRlM5cnNXSFQ4cXB0V2RFZlRCSTZvbC9HMlBkM3ZmZEhPQUg2REc1Nmg5WGRtVFNuK0dIR3pnSlNWaWtUYVREMk11VlZ6Ym0wMkdOWDN1bVYrbUx1UEFtRjRCSjdWdk9rRGRQT3NMVHVrSzdaZ1lVZHAzN2pxWldGRGhwMk5aNlN6SXIwc3FPZlRpcWhXcFJMVjVHT2g1ZlNVRUM2UE1KVzdLV0pZL2lURS9pREU3dVVTMmlqbHp4OG9aL2dvNnF0ME56UkMwUWxSREdRaGY5c0R1LytsTXFERkhTSVlybU9mQkFCVmY1SFZYZXFZOGRRRmN2WWRENjRVZlFsejJWbmY2Q3JzOUc5TEZFbXBCWGtROTZBN1MzQ3JkZ01uWCtoQlVKNDhXRno3QW1wb2FrRnJ6SW5NVFV3TFBDTGxzQ3pkS09VUEJRekVyS2VrVUtBVElZeXNRQ2MrcEpJUWt1dWk0UkJkR1JyK2VHQWl2U0VtOFdHVnNyUWV3bnlFSG5ZYy80MWJaam45T21UOW0xVnJrbmNCN0dSTDdSUUVCdFBSTSsyUXFXVG1Fc2FxTHMwSkZoVWdBZmY4b3RYd3RpaGpTakhpNGM5ZzIycGZvZWRrWWxzVk5XK0p3Kys3N1dSQ2lFYTdFWUtaUFhwQzh6eGpoZDE2bTA1eDFtTVVKQ09MMFpKUytHNUhPb3RlcHdzbzVkQThoalVzOHBMSERNaVB5ZlNqNm11bW1zdzd2QlFIQUorWHQrSWZPR1Y5dENBSGVJTkRVVUpHTVdFTmpsVnhTOHF3SU9IWWNwQzBEMDREUVJYNklxS3BOdThudDBoT3cyd1pMU0lwNVRaaFNhN0psTVc2c1gwT01hU24vbTlGenltdGVyemlGT0g1YklBbFVWWVFUcHNqSk1td3k2d2xFakhNbm9KaTZQbVhhNm5aMEROaWZSeVRFdHpsUUVLbFA4ZjQzbitIYURDUTl3K0p4U0JGSWtCMlpoTlVVeUlsaFU3ZzhTeXlFV2lKcnB3UHVqTENxeWczbGt2M2QvaTAvVnhHcXoxbWRHaUVQamMvRU91cTZ0VTVpZHNpUDN4NzY2eUs0dW1MT2NVL3hTKzFmd2Vubkxjcy9wMDJGUG8ybFZLcHg3dDB0VTRIU0VtRmVhQ2RLT1gwRjRjVWR1aDRSTVM4eUhISGFkdnF0dHhYRjYvUzVjSDlZVFhaVVdvSWtkYWUxU2t6Nmp6aDFKUGtrU05tMGp1U2puWVRPRjdZT0VIbTAwVy9LbzRyS3RPK2FJTk9wRGJ0czNoRTBTN1JpcGJuTDQ2MklQYlVreUFSVDJNS25hbHEzRko4bm1vOVFXRXdVbGxqUFdHZEx4MXVReTlBK3pNTGdGL3ZVeUZKQzJjZW94TGowTjZYYXJNUkptOWhHb3dORjBMOWMyWWF3R25UNDljVzRmNlF2VXZ2Q2l2RDVMcWZDbFlXWW1RcVU5QkluVWtwNHF0NkZWYW5LWUJJRWphZXZGaVZkL0plMGcyVnJBaE95ZW10anREVVBRRHdBZFZWV3o3RkRWb0E4ZEY1NE5BZzJWcGQ2ZGYrR2U2cnFjcE5sSGc2amZNL0UyL3BQVS9heXhrUlRyZ2FOMVU3WE5PaG4wWjQ5Sk5wTmVGUXZUcE1pWFlxUWlqbC96U3VNZHpKdFJqUVpvVDZSczJiMlhhZzRZdkVyYXhuWDZNeFBIaWI4cVJBdW5JV3ZUT1c1eXlEakVHWmZ2U2hRZEZXL0pwZ2ovWFZ4TzlEcjk0NDh1MFZnTlIvLzlOTVFVUTVnSm9jVnl2SkdJQkNmMnpiREM5NHJPYjdJcUZMeVJ2K3dwajN5dFNuTmh3VkF0czRXNjRMTjZ0U0lkWlpwY0tFUnFjK2hvazQxeTZpblFWMjJxSzZFNUJHcjNrbDhYdzRuS2dwU2pDR0tuVmlmUkJza0NoRE9xbE5zdDIra0FHVHlWTC9iUnNBaG8rS0Y1TUlPWVNrVzBSU0ZTMTdYU1lBTVVPVzNEMDBIbGM2RHJoUjV1enlzNUJXY29MdVhRRVZHbDlJbkFaMSt0UnF2cjRRWXQyM2Q2Q0o3UmZyOVpFL2FRVjZYRG9zRzBUUnQ2TVAyTGlYSG9jMHJzdTljbjRaaS81NWZBc05sdzFhYSttKzlsT3BQZDRxZWphYXpIYjZWaDlOMVF4WSsvVDZBcTAzTDR0WE5Ca25Fa2M5VXMwRjlLaEZ3aTRtNkt0NEgwODNGSXFrRzlGWnYyQWVrb0p0Y3QyWDBucmlLRmhwNk5yRmFuWWZobVFTRUtRRVQzcXM2NUlBZWxycEI2VlJLY2U2OUpOcEhlRmxoeDh1dEZMb1hMb3pUQThia3YvSkNwMkluMG4yZDcxSUdZN0hmVHplYk5ZdGNhS3dwUkVCTGc2dzVNbEtvaEN1R2JaSXRJQUZyVlRxeko5dTQveFNicXlhYTVCMlpveU5FWkhPdXdZMUlsSmtnUTgyZUlhS2RBV0hTdDVsTm9YcElOVHI3YzVvR2h0Q3QwUk8xakFSb2gxUlhZT1NEZDZLVlRlWXR3TnR0WkVmWUlZRmVud1RKSGI2UlU1RW01Vi9ha3dJUjBCL2J1ZXJvU1V4bFplbEVsOG1VY0pTUkg1VzBGK29lVXZIaHZVT2JUeDFjTE9iaUFRL0Y5T2VMNUd5NmkwRStrZWRHamtDaDY3YmxsVnBxUkdRUG9wUlpHUzZMRGZpYTRXcFFFVnE2SlUza2czZXltc0Ntb05OczZPazVHbG1MRXRVb1NvSnZQcDBOcVhTU21qZTNiNHE2ZkZqOXNXYjdSb1NOOUc5OFpNK2lVd2FYL01VaXdKcXd6V1Vqa2RLN2dqVy9jRjdtb0dRMkRqREpISG4wMkEzd2dtSERpWFU4SjJtcFdRQmhzVWpiSllCWjdVa2VVTFlZL3JMM2ZJMHRsUGpyeVcyTUtnNmtJYXZVWGtBRVM1Q0tUREdhblNCNVlxWWxobUw0VUZkdmdxcThKM2lxa203R3dyMGpzcWdta1pRc2RHdnFCK3pmUHV1UGxkc0pld1NBbzZTUXpzWTY5ZFovSElqRnJNb2dKR0FvUmF4ZHQrOUVQOFhHWmppeWljQXpjL2Q1MHc4QVI2VktRRGNoU05Nb0dZV3BKSmt3SThtYnVXVWl5elQ0OUVPcUo0V1ZaaXB4U2tJeks3UW01MHBKdTlGQ29mOEVpNWMwWlVKNGtSa1k2Ujc2N1Vocjh3cVVTK09CTEN5M3pmaXBTVEpPNkt4bDRZUm1TNG9DbVUwVjdoVFJQcXFvbUtyNWl2c3NIeUZGQmRWbUkxL0Z3Z2d4MjBpQnZwR0Z0RmVzOCtDRVNBTGpQU201Rk9ic0N1MXVrRDJPZ09qVjd3dlJmcDVFWkhlZzMwQlpmV1N4dmhLelgrMzFzeHpCb1I2ZWgzYUdQcmtTOCs1Y3JLUGJkYy9HVFhxTnJPS1BvSGdNR1R1UDYvbmxTWlZnVjBnQUlkZ0lxQy9CNmN4NnlzUEhEcEgzOWRLeGdtSWM3WVdGS3k5dE9ubzllQUtjWjlWVUJneloyZEdlbVJQaDE3K0ZYdVNvTWNCZWxZUWtFNlhlWEhhYkxrOTF5OVZJR0tVTDZoenJ1aENpZlNrOFhwNVZBNU53alZVZVRqU09CNStkekI1MS9yWmxRRnhseW1SYXNhOHFHRGxId3FpM1JuRmYvUmkvemlJR1dub0tIRjZnNXhNSmRNKzZZUU52NFRKcHR6UmtENkthN0R2UGZaWHJ4VGg0YVU3WVN6OUtKUUJENDljdmdLUVNmaDdLVkcyRjQ3MWluZmlmUmt1NHcxelc1cy9EcXhFVTVJUjN3dW9zd25leXpxalJCZFdrbGpLTFZHT1pCV0dxV2w1Vk5acEh1N0UxcFlQanJTM1hzdlhoUHNXOWR0SUdrTUJPamVFTWxDY2wrUWprZDNuVmluRG1DVVNNZG1YeGEyQVNLc0xsY0l4QkxPWGtMd1FVVUZlNk9OaVBTQk52OVhOR1JENWRkaVRVOGpNQW0vNlpoR25zckdMU3J3aTZRTHRJQk9iMnpQS2RFT3Z2MC82a0NPUUhvSDdObldiU0JwbkRBalVKTVo2VkhqdlE5LzZHb20xcW1ENWJLWE1BcVRLVUNFMW9ia2lSS1J6bDdDa2I4T3V3VDJMbkVpUGRrWktUeFNaT1RiaVBRNmlSNU1GYXJHK2hOVm5xYmlGaFg0Z3g3UVV1NnJ0bGJXb29WeTVPNkhXNVBNMGM1SWJ6b24zMmFwZ2oxclV0S25KcDczczh1Y2hYMW43MVZmWWdTa0wvRXE5SHZ3Tmtac0p3QXNKTGJSZ2NobUxkdGVuOVNyaVVxN2V3bmJZeGMrR2xNM0RiZ3VKOUlIS29TNXZIWUgzWmNwQ3pwSFFmNm1kckJFWmJQUUkvM3NCRFN5c21qQVp4ZXdBV3R3ZzNNeHlxcktLVzFCQ24vanllWlViemFQQVVKTzExQVBFdzJ4QVdmNlhTNnpBNGxUUEJIZWE4UWw0dlpkeE9vdUs5SUJTdHRhclNJNThQOTJJWHlQVmhjc0c5RlJrQTZwTFNIVmlGeGJDREUzNGU0bDNQN1lobDdjdFJaMklqMzJMUjVVWjBTK0xTM3kzZFJHZ3RXR0ZNeSt1eFBpdFFCS0ZCY0lJYU95cU1BMmpOUlN1ZHhjVlFXczd6S2VBRDJPUzNscHhsZWx2a1NDUllWTHFrSkNRN3IvVnpjWFF4dXc3L1lCNmRBTXUrcFRpdFR4OEZXYk9LZmVVWkErb0Fvcm95TEMzVXU0eWJQbXpXaExLVzY4RStuV042OTVLWDdYTnhVeEpGUDZwaUZmR2VabFJybFBqQlFzOUlrL1JDdWcwUldnZ0ROenRGSm84K1pqZW43TnRpU3NRU3M0THZPa0I1cHNYVGJKQnBRVFlTemdoUzNKUEtUODA0YmRrSWZSbUtrd3pNeStJZ1gzUlN3UzZwQVloQzlOeHpsMXNIeFZGbXpUU1FJU2F6SXJBK1h1Slh4VDZJeTM4UzI3VWlmU0c3TEY3U1dSaTZXWFNUWWkvd0pKdzRwTlJUN055MENmR0VsYlZRdXQrdnB5V1VPK1lXRGppa0JobU5kV2c3V0FtK3I5ZE9pNFhWblJBQnBRZ0xlcHQyYjRoNzZYUW5sY2dVV3M5N05HTHdBWTJxZlNPSGhEYnRnTmtqRk92YU1ndlVIQkRZMitSVlJtSUoyOWhINzJzdjdEbzZJQ0o5SVRmVWRhQnQxQ0ZSQ29qUXhtL3lmSDFxakFpSFF2T282TzBZNE5RVVdxK3VLb3FVWTNWTmFuelo4V3QzNUhhcFNMWkNpK0FYQWd3ZHZTV3pQNFJRbmhTekQ2Y2pnd3JERXIwc0ZkZGUwV2M1ZU9IUjBacVhjVUdNRGNjMFlvN0RtMUM1RVl3dGxMNERUWUV3dEtRRXBVT1pFK0ZkUHJ2bzVLVE9TTDM1bWZJclc5MStFc2lFZ1VXV0ptbkJzbHIrYmhrRitqTEVDU3NwM3U5WlJvcHZSV0tveDBXWGtZNVBUVXNZT3N0RmVUR3RVR0d6bDRzZU1VUHdLYWNZSVd2cVFCdERKMDFhcXpJaDM2VEZYRVU5S2xlL0FtWDlSQnFZcDBHRHF5blowNDViWEUzdDI5Qk8zeFdNMEZFU2ZTWWVNNnRrN2o2N1JOZldhQnVKTDBSYkc1RmE4elFtTFNRRnFFc0pHbEx5cHdhVU9ISVhoQnBZL3ZOTnJNL0xGZng0KzFHSFZITUtyRTRmbS9RN1VVQ2lPcWVTVHp6QmN1K2x5MG1mTzhOaVM0Y0ZpRzNySWkzZmxMUDlLbG8xUG5nUXl0a3RNcTBtSEk4dEdMdjZJV2NkakZ5MGZlTjV5OTFJUlh4SnRxbDBwTlRxUURMdXBTekVGVnRjZ1hqRkFEUjNoSU9aeTlPNVVGb0VObkJMc2kzRm1Fa0RNTEgzV1o1T0xxN2dKSiszOFh2aTRZUmJQTkdrYVRHSDhiVHhSUFRQUnBDMEhvTFJvUUQ3ckNmUmpvakhDRjBDUTJEMEFnR0FEV3lySWkzZmpyaEtGMjZ0TFJxYi9SV3F2UFZKRU9NOTkxTGd2TFhRSUl6azExYjFCa0tyMEVjSFMzaUJQcE1OZEh0R0pvR2loVzdONmhvOWVYNlpFbFc3RVQwVGhKSHJhcWJCSW1LVUZseW1CdG5UQndPM3FWcFAwL1FMMHNHQ2ROcDdXcDF3OERXZFVnU2ljbktoek9XR1NXZmFIT2kySVl2aDBrYWtBR2xtMWMvM09lRCsrUlN3UUpwaVNTSWQzMHNBM2lnYVUydWZFUzhDS2Rla2ZkdnRtVVhoZ2FmWXNxelVCRGRPWG9wUjQwazNBVXVtYmNxVnJTbVg1YU5kWXFndHZwcDJnT3RMMkNmUHhaU0RHY3ZhZVoyS0dGWStuaWFCTmZUUXV0RUVsMXBWS0lEVUpvd1YrNGI1ckRzcUxEQXR4QlY5R1FJYUgrNEdkVDdLYjd3VWs5VUxnRHBpNzU1SlQwUHhqZGFLMGRTSWYvSjBBNlRDRkdpT1pWN0srTnFTN2Q4M1lpbkhwVHhUUE1UdXVoVVExbEthVFltelRoN3FVK3RNZ1pseHJzYmdXc1FyQXFlMTN3TkFLOW9vQUc1R0U4Y0VhVklVSFFMSHVibXBjMk5hOHJUNmRnUjNPQkcrYjJPWWtrTnZicWh2cWFEcXhabG1BeFk2aFJHWlBFRjhBZXYvd0t1aWxEUXlERFhwcndEeWw5RGJqSnVLenFVbElKa0Y2MitjQU5lelBUS0IzcmdaOXY3Q3Ixa1FSWWRvRWt2YWI0T0dxSHpQRlVJZzN0N0tVMjFMdnEwRlRzUWViMVJWdnV3UDdBUkxTSVkrZ1VZZHdIYWUzRkVQaEVaVHVRS0hTY0V3dFJFVVZPcWMwWEpXckp1d3VNbyt1RWFaaUFkSTg4STFEM0k3YTZCbWMwdmVhZlJORUVFaVRCVnhLcFdmYjZNSVZuMitzaFhRVjZLYUEzaHNzaHMyY3U3bEwraHRjRTZ2M2pVSjI0N2ZBZUV4d2s0STJYcnNJQXAzNUdaWWpVVGFEMjhicElldDVEdkYwaEN0Z2kvR3lrczVjcVpMbXVxUDdBeGM5MndDWndiYys1OU1nM2xDeEkxQXpRS2hMdmYvUkxRZUZiTG4wZE0yWWZ2Zmc4WDlrRGw3NVpKNUludzdYVWRQWHFJbUZuSVJ1UkxpeEtZK2t6RDMvZU4rN0tseDd4MGZNbkZ6L1lRc2JlTFkvUWoxS0xuZkFZNTVmWlQxajBkYlkxNXJIUjRpbGZHM1IrbDZqZDRMOTlNQ0JybmcwdzFiY2I1ODNyZFY4Y0Y2eXJwQ0NTbThCelhMcWJlY1dqRHovSGJ3SjI5NWN1K2ozSWRiVjRWWnpoM3llTllHWEJCcERpLzF6OGJJQ0RxN2RjQ3RvYWlrT1V0K3RycWJqamFEOC8wWC9PWG1xWWpqWlFXS09OOHBoZWlldHZOWVJ5VlZKNEVYZ2JKTDFGZFZVWjdFdFBmTHAxTmV3cW1wZU9ianYyZWVPMTRMcWJYeGdJKzRmcUllUGJ0UGdrMjF2MnZHZjlPM3NONVhMYThFZVZ5RUNaRjR1NXE0QXR0TmgvWUlFL2d4a0kyOVcvSUV3VWU0dTNzdXVyd0N4QkJ4aWpjWU0vcEhuWEY5T0FDbmtKNWFBWVVGbjNLMVgvSzl4amNIdmJxZ2ltWUkxT3JpVXU4UFFBNGJDMDJPV3NFZTZ1WGlxN1pvemE4T3o1NEhyd2RNdEFlc3pNM0dQbnpxNmNQLy9neXJuZ2lLbk4wNmRiTXRURXA1bHVzdUZwQ0pFQVFTTmVQZG9ocVhUTnNTSDhqWVh6NTFkT3Q5Z2FsSnptYWJEK2RZcW10OEFmMDJneDlqbUZHU1lLeHB6Uzk3WFpaRlB3dEdnQmZQV1ZiLzdxUHdGZWRxV1NkK3h0aWNTQXNSZDk4amVxWXVOUlpIamU3V0M2NDNvMUVVT3lNVHdMRGVKZksrZG93emxHMDZjQUFBTVdTVVJCVk00SC9hbUpKMDBXNFk5WmhHb0JWRXU4V0hHSDNkdjFwanNpTnVNWjJlNk9YcHBTd3RQRXFndEsvSmk0bUNrNDhkL05xNy8vVVpPZm1tUDVXY25VT21JTFBQdEJkczhYaFROVnhQVy9jSW1ieXV1S1JLWkVUWXQzN3dyZ092eXlRMXZ4RXdHWTMxUjNDSXpHbnN3aElqTXRLTURJQkg5M3I1bVRpV1B2cFFXNlladENiOHR3WVNrS2Z5ZUtUdW5SRTB6VjlkRWY5SmkrSFZGNjk0UHM1Nk4rU3VGOW4yOE9IL2pVNkRWYk5UVHlpTWhNemFWM3YzMzR3SCtaL0R3NWhZd1I4c0M2QnMvVHNpT21xNkhIdXZONXJLL2dEVUY1NURBR0xkSzM3VHFOZ1YzN2FFS0R2ckt5ai9VY0dkVWJPaUtuTXM2VzZoUER6S0F5RGpmVmxHZFRoMnZJd2RXKzREZ1ZQamdMeHF5bUhmMklkRE9QQlNtZU5xNk96NU9XUmxxUWpzOXpwTEhrcWZqTWtlM1Qway9GZXZtc1pISWFNSkcySjg2YzAxY05pVXNlWWNIZVUyOGVpK3F0Q1cyUEJQYU82ZTVjVk5Ib3ZMbGNncURvT2hMbk52aGhiT0lTM3dHQ1Q4bUhkdmZidkk2QjR6a2hOSzhSNHpZOVJjN2dxZWplOHVySkZPMDh6cUl6K2hGcEk2L05xVEZDVjNHOE5vSU9DZzlOZmJQaG9Db2V5M3JLdXJjYjVMR2Jqbzg2bGRlUUdiM2RqdS9QYnZyb2h1MnZobG8rSzY3OU5mTEF0RmUwemNCU2JvZUpoZkZaQlc3bWNlcDdZRjJTVzBWeitob3NOODFIVVZGZlczL081TFBIaUUzUm95L3VIbXJiZFBUVHNVTzE1dUFxYjE0N3VMckd2cVlkNWExSC9KV0plbDQyai9ibWZWNVdnSjVaOGNsRWprcVBncXBOUFRROUNrYnZsNDNhZG5veHg1Q2psTk11enNpUG52MFRnSkdyUGx3RjA1Ry82bkc0dGgxNDdjcm5WZmc3RUZ2NW1kQytXczlQMlFpYXF0cThOWUtxSTFhMC94UU4yeXpkTktFaHU1ZG5aRGVmWDh4dk1UMHhhKzZwOTNZWGI1dmo0N1AveFUwNnJQdUU4aEVjZkZlNWxLY2xnN0hZME5VWDNYays0YmpyR2p3NTdoWWVtSDEvcDlUVXpoZWF4K2tYUmtwRkI1aVlmaXI3dGZtbjV2NXFMTHdtOHA3bisvcUxrckVtNUM5UXlUTWd5OSs4ZmRiWWxqKzFzODgxSFNuMWpieVhidE9IdjgxVjFGWWlSNnBEUmplMjlBK2o2L2dPMVBEeWJ0NFA5ZGU1YTB4cllmRUxhVXNjRWZuL0IzUkRWaVMxY2N6dUFBQUFBRWxGVGtTdVFtQ0MiCn0K"/>
    </extobj>
    <extobj name="334E55B0-647D-440b-865C-3EC943EB4CBC-7">
      <extobjdata type="334E55B0-647D-440b-865C-3EC943EB4CBC" data="ewogICAiSW1nU2V0dGluZ0pzb24iIDogIntcImRwaVwiOlwiNjAwXCIsXCJmb3JtYXRcIjpcIlBOR1wiLFwidHJhbnNwYXJlbnRcIjp0cnVlLFwiYXV0b1wiOnRydWV9IiwKICAgIkxhdGV4IiA6ICJYRnNnWEVkaGJXMWhLRjQ0U0dWZUtpQmNkRzhnZmw0NFNHVWdXQ0FwUFNnekxqa2dYSEJ0SURFdU1pbGNkR2x0WlhNeE1GNTdMVFY5SUg1bFZseGQiLAogICAiTGF0ZXhJbWdCYXNlNjQiIDogImlWQk9SdzBLR2dvQUFBQU5TVWhFVWdBQUJpNEFBQUJlQkFNQUFBQkdBUEdHQUFBQU1GQk1WRVgvLy84QUFBQUFBQUFBQUFBQUFBQUFBQUFBQUFBQUFBQUFBQUFBQUFBQUFBQUFBQUFBQUFBQUFBQUFBQUFBQUFBdjNhQjdBQUFBRDNSU1RsTUFNcnRFRU4zdlZNMW1JcGwycTRtdm4wR1BBQUFBQ1hCSVdYTUFBQTdFQUFBT3hBR1ZLdzRiQUFBZ0FFbEVRVlI0QWUwOWJZd2tSM1c5TzcxM2UzTjdOeXNRS0IrSTJaRHdrWUE5S3hCV0Fna3pPUGc0Z3MxZWlQY3dKS1FQd1IxT1JESkhBc2FKUldaak1EbUJ6Q3dSUHdnRWRrU0VaVDdDbnN4WHdtSFBnb0JJUkRBWFFNVEJrRmtoZ2lCR21zMlpHOVkrN2lydmRkZkhxK3FxN3A2ZXZ2MHcxenBkdjZwNm4xWHZWYjJxN3VuMXZKRXUvN2FqdzFkK1pTU1NiVVIrNGFlYXg3L1QyVVlGcm9qZXFoNjRlamFTVlBydnJaSkk1ZmhkdHZtMEpuc0xyZHU1OElzWnUvMXRiSE4rNTJwNFJiT0Nlc0JudzMvOXBZYi9UMTlnUHl1STQwaHNyam4vUmM4ckQ5alprYWkyQ2JuVS9LT0c1MzJjWGR3bStWZkVibDBQK0V4Y2Mxc25WRXJheTA0aTdOYzJaZFVPQmxvL0RaVzdsaTN0WUNXdnFGWklEOGk0dUZBSXV4R1oxUDh2SXBqY0RRdEdpZkdVczNabHdSaHhuSGNmdW9pTDRmSjI2QjZzUjFMOTVrUGJJWDQwbVZPWE9QNGhOajhhNVJYc1hkY0RQQzZHMzk4T3pmZXhEaGZiMndWVDhNb2pYTm1aM2JDNmJjZDRQb3BrK3V4OWJUWjg1L1pNZ0pOTTlHUjFLS0NkZTY5dGNOMG0yTEdkcStVVnpRcnBBVis2WmlIc1JtT3lSNjRYQzl1cFJrYWxtMks5OEptSWtJeVVWOUIyWFE5c2ExeFUyRHJ2c05WZEVCZE03Qy9LVitKaTEvbjVxQXB2YzF6dzh5aXZ0UXNPYXBrNGo5cDc1YUIyVkRmYmRmamJGQmQ3L3dCN2Fvb04rY2FtdGkxUEZVY2JyWUM5T2lLWVpHdWpVZWJFdm1zNUo2R1Q3STI4dTUwSTI5OVF2Tkc1Yk5xbXVPaitLV3E3bjdFTERRUks3QWpleHI1S2k3Tmo4M0F5NkRMMnliQ3hmdDZKVTJqRDFMbEMyVUYvRHpzRmN5eWVYZUZHNTFOeGUrTGlRSlNTbE9GWmU3aFFGUFZFWVBweW5xQ3VnclpyME10YjlyREZEOTZhYjFCZFZIMlJ0cm9RZGtCOTRVYm5zMmw3NHFMR0grTU53TlVnb3lvSDBSc1crVXdnVkpjMUxnNkNzdWNoRWZsUTlQSUtFWHU1d0x2T040cGtQYmtybmtjV2JIVE9Ec1M0ZU9HRG4zdERUdko4Wk5Oc09TS2NBbGRqditHdEZEVmdCOWpwZkJwbG9ncEEyWE9kZll3SGRTYWFzWkFtMkkxajBSdkU3WWVOaWgxWkxOam9uRFpDWE55S3p2bDNPZW5qWkk5NWt1M1M4UHJpeE5Odm8reC9ZZC9VbWoydnpVNHMzblRxMUIxSFQ3RHd2YTB1TzNFY3k0c25XR0p1di8reTdvZ1BvN0lYMmhjYnVyYlRiSGg4OGRTcFU0c25tbUZZN21mREUySDVhRE5sMjlRSE0wT3Jtc05vWDhRcmpqYjUrbG5vTWQwQmVTcXU2Ny9UU29VYW5kYzRuOTA5L0V6amQ3c3dhMmU5cm1Qb282Y1dZZGpYSkUwdkhPS2p6Wjk1ZGZTZTJOV1FtSjUza00ySkV1WW1qTDFLRlBsOWdwQ0hlMDlTZGozbzhNODBQRzhHRnlML2pNR3VzQ0ttZll5N3NHSmFKZHJOUVhXRmxEY1VtZ1VpaVBOaHM2emd4M01IaTl3dkRZcmV4bHNzS3FLcVVLUHpLZ1R2UjYwQjdZU1lzVEx3cWN2UkkxbEx3Q3N2ZW85YmJFYndjQkV2WG9qbXc0aDduVFdrbUY5QTNITWRXWTZBcjkzN3RKREg1bFgzdlJkci9vYVh6MTkxMytjTlZGRTh3RjdyZWZzd0lidUZxQ1ZhaTdsUHRGRXJjd2FaZWZEcllUMjcvWUVmZFVEUVhsRis2UU0vcG1iSGRmakF2VThKeldUblB4TTEvbjFVSEw1am1TTUh4WjFmbDloUGlBYitiWGMwajErZGtENzdiNzZEdlRUMWg1VFQwT21wMStQRHcwY0gyb3Z1Yng2L1U5ZWpLS1BqY2w5MFQzRHpNNUxIaEt2cDgyeDVsWW0zSEJ6NnErcVpCKytQaHUrcXp6Vms3WE81YTN3V2ExNkloWWQ1Vy9tMkFFb25KU2FjNTRnbXFJc1dqQXNOMWN5aFNTQzZSS29SOFdJbmhpWXJwaGxrWXlYVzhhNWxSVTZ5a244SURFQUpjVnFydGRTZ21yNTZpWWpmMWpBY2hXdVE0Yzhhb2hWT3JobDdxaWg1M3FwNGxxaXE4a0tIeEtZT0daUlFZYmkrNGVJV1RRRjRLSko0MVRPc1FTWEdzMElicDJkR2VyeWN0aFZrZEZ6dVkrRGdCUDZKU1lmS2pNRzg0MmVTRTNlRDdCQllnMGN6NVBMN1VQVnVYbEdCOWlYWnVEZUlGaVZlTVUyYVpwb1h1b0FieTZRODd3RFVucFVzWUJhRzhoRlNOc0dKZ0ExUGxsbGpiek8rL0ppNGVjdGZabWRRMlZnbTVYbDlDRnJLdFFXZFFjdE9HTTJDWUpZWGxENHBDNWdZSnRsTUVOUEJObm1sb054bTczejlSMzY3emRqZjJnbkxmYmI1cm84OGw3RmZzN2VMMmxhNmxmQlRaWGRjL0ROamQ5NERhckRYQ1k1d0w4Ym91TndiMEVIOVc5bm1MQkhtQWw4Zk5VQSt0ZTVDaWRmUGdDV1BHTlVRQzJ1aUNzK1ppRlBETEhoYU5IbHcrdFFSQmIrOTJZbG1wbVZSSmU3SVlsNFU0STR6NlRvcHgwQ1lBaSsrZ1Budy8yeXNyWmlLdyt6dFhwajNrZldPY3c2WWZrclZoY1V1bTFDZ3BGdW1nTDFDbzJ0bVpLTVIyUXI3NklDdFJJc2J6Q0ZxekRTaWVoVDhIMlREamxadkZsWlMzNFAydjh6Y2NUSFJEQ2Z2OTBBZjBBQXN3dWk0M0RMZkQ5OGlVeG5UR2x1NXBxV2ZOZ3hTVndKRE5rZ1p3V25pR1pEVTBMand1bXhPWXZ2UkVWTll2Z1pkSFVlSDBITEVCYWlVTkFCZ25DUTdmUGtIN05YRFc5anJHcFNzUUxnVUR0Y3RvSWNXc0NnQmY4V2k5VWZBV01abmFEMGdYWlphbGtubmhKVXJLVVpMeWpSZ2dVeE5NMkpOV29Yek5SdmhQc2FpUjRwOWxyUTNnRGt1TFM0K1hBUDduT3RGaTVzT25VQVg0UUtNdHNoOVBOZER4SWZOOEhqZElIcnlIRyt3MWVDRDZwOFlEUld5aDhETndWblNQa1hTZ1FPS3NoVEpEUGNZSFlLT1lBdTI0N1JxQVZqU3NnM0dlYWU0QTJkVFFqMmFXd2NneEZ3ck1SdWFJL2l4T0NGdEJvaDJIWkYxMDhSN3c4b3BrblJLckR4QW54eDJ0SVNqb3Q1ckZtNDlObXlFMVhBRzNiRzB5NnJrdUxqdG5nQUV1T05pUXVUUE9NK1NBQnpYYUt0Y1h4NmZWbVdnWW9adlhPY05lMWNZeVQrbDNTNEFtSm56WVk4Y25aaHhVU0t6YVZVTi9TclBqRzRBZGpTTVVHcVh2eUlpTktnYmNTTHF0WHRQV3F4VkYxSW84OHdJTjFMYVhnSzRZNUszUnFUZ09NK1JjZ0tJcEEvSjlyNDVmZTh0eUtJSnNqRDR6VFVoTUtEQ1JTVWNYd2lWWUFKY2t0VVdJRGt1dW1EYm45L3Rqb3RETXVoYXNHQTBKUDl4amJiS25aWU9EcnVBMlVnV2JtTE5hMDJxRVFLdDlPbVlFRFJqeHZyTkpkVnV4b1hYVnF0TFRVMWNOYkVLdzZtTU9RVUhSdVRCTkUwQ1Q0bWkwSzFnSXpuTW9VM2p3NVBzV01Ta0JNWjNkSDVta29jcjRKcU80aXJoMGl2RGJIOXNldkFDMFVjdUJ0bnFKOVVxRGZ2YTRYOXdLdWhWYlZXT3F1OVMrOEV1ZXpoSlFISmNmSHJ4SGUrQy9Ob1oybjA1SVJpbkxHTWFiWlhiRTdIdWVVMFI3Qk5QRHA4bDBQOWUyZER0cmNjR1cyL1hTKzJZbCs2bnZoS0xpNTVjWGNqRVZaWjlEcys5RGFlUFpTSWdVZmFpcm9zbytUOWdyNzJNKzR0VnVRMDRISFA2QlhCdW9RYmVjWDgxVHlzU1lEQk16aFM5dUpQMnNnWllnZ2hvSXF0MHVGWGoybFZCZUNkR0NTcUp5bFU2ajhjUTAvY1hZVitJdE0yZ24xQ1pBdzQzR2Q0aWpEYmprYng4a0NHdCtPRW51YkxRUTFsSEVpajZzUTFibFRwMkxDNVdaZGRNcWdUc29NcXU5cEJsUGxUSXpOZzk2TGdObzEvMTRrVC84cDVIRFpUblIrOTdFUEV0WTlxdGdMYWtPUkVFV25IUXRzK1NmQzJJWlNxUlNXcGpUYVFPZ0lsUmZDU2lRSERaSklhK2x6azFySVRyWmpzcEo2OFhJYUxwbjRwNlVzNEhZZG9zWmFLR3h4UmFUc2lRQzB2NG11QUV3UzVBeDMxYUhyUFhaZExsUU5XcUI0WWplRjdBZXpwRWk4WEZIaGsxQzJKSVBHOVN1VUZKalVRa3g1YXhMMmtxR0FVNDdoWFBMelk3UmxzaHhacWF5K3RpSFJhTXU4YnlDWjFKUmxsZzJlOTd3RFdQUlUwdEM5RUJaeFppWjJldjllVTRRM3NWSlBLOEZnTjQzU1NCV0xnazZtQWNqZ25ZY2g4ckxpb3lmNHgwNmtnQlJSaHR4QVYwODZ6Z0R3Yk9DOWgraHk3aUdDMjFkdHBSdGRvVjg3blZqSklLaUxHNE9DRDNrejAxRGxNa213NE1sN0JsN091YUNrWUJ1dUh5UHU4TzFDakd6a3VDK0daSWVwYWhaNnlJZTVGb05TMlo0WWE0c1JranhpQkx4WXp5OUZoY25EWVoxSVZDMEFCckI4bHZUTXp4OHFnVzIxd1RISEYya0lWQ2pEYmlBb3dTc3ZDWTVLd3NXSUdXWEVZQnNtTFlLMEdLanI0cUhSOEpZbkV4SXlmYlFLYXVrSVVyN1dySzYwS0p1TUJUMFdDbGlHQmFyZUJKK1g1VVM2V3RxdGtOVGN5NjIyaExXMmxvZmg0eHgyWkljVWJpYUZLb25tK29hZ21OTkY5SktnT1lZbytvR2x3a2prVkY3T1oxMVJKQlhYSUtBcTl3S3J0TnhBelBMNUwyRnlCSHpvYm9NVXVLZndGR0czSFJWN0xnNENFbEo4Y2x0Uk5wMDdNZFRDaEZEV2dWekdqUXV0cHJhQ2tXRnlYeHZzQUVVZThBNlltYVRMUWlQblVqVWNPeHBCSmlNSCtmOWlUOHl1bUJScXcxb2FLYmNXYnZ5ekdFc0YvVEdNYU9aVUhaRFEwanFkQUhiSXpOY3ZOR0cxb3Q3cmcydE9TNkt1bHFlcXBjQmRuTEptbFRwbG5SRTh1R2lhREtZK1ZSTlNJY1YwM1NaUVVZYmNRRmpXOVlCQjlXTnRpZ0JmbG1XQzBOVlNOSE44V3hGQmYvQUxNb3h1S2lMSng2UDFuUVo4Z2tGcWlEM0pESklGZkdudWYzRndNUnNrSjV4NzBuWmhCODl0N1FrTXhqV1l5VEpRMGpxVkFGN05PQWNOZXdZME5iVVJzeVczTzJ1cTRXWEgwNUNIV1FUY2NSdWVrUGJRSGhwRnZHV0hIUkJ0NXpuRGM4WVJkN0hxeHhHSDM5TWtlWHQ0blBTTkFBOUxpQVVMZ2dFVklXUWNDYmxPZEVjbW1WMUVrQXBvTzB1dzdKUENta2lzV0ZKenlwUXRKVjhrWklpYVJVSVFmb00zbTBpeFVRSnhubTlUeS8xNnNyZnc4bHUvNGpMMUxVamRRQ2t6enFYUmduNnk0K3NYcmNTc0dzNEFma2lTOUJXdFU3Z3JTTUFPcEphUGt2RzV5MkI4L1RURFlZMVJ1eU10bVVzZU5paVFzQ3Z5V3pwT2N3dW05MHZPZlZoV05KaFFXZ3h3VU1pZklmU0YxalZndXk2TDVYVEphUWNsRS8xN0hpSmZTRU5WTGRKZWtyVk1mam9zbjlwazY2SEp4OW52T1lHallJTjhzTFJ4QW5TZnMvVGt4M0xCcS9oRUpGTThTTmVGQXBFR2hKWTNUd1NRbXhkNFJsdE40TzQxUUpXZVIxV21ncDFDbHNIUE1DVjdkenFGRjM0U2pvb2hzU3Zhbm1kRm1uZ0xIaW9nK0N6aEtoWkNKMEdOMlgrSndNREdzb2JUUklqd3Nva1c0RXdTNHl6cU45T2dJT2piUzlDTjhDNTVSSVAySDRWand1dURnSWhTVUJrbGNOZmZFaEJOR0djOWFjS09BZHltcXNhSU1HNTRrTCt0cTd4c3dzdElXdlh5c0FnVkVmZFRNa0NLTTd1QjVNVDIxSDNCOFliV1IwMXJ4MGtPenFOQVRvVmlPQnhkZThhVjhIaVluRVdIRUIzU1o3MHNpakhFWWZac2FDVVhkbi8zcGNWTWdaVytoTjgxby94QXAzOGF5clJ2MDFoaFdyd0V4aFR0Vk9pV1dIVjduam9xMGxHR0o3OVd6WlA1eUJtYkZEUm1oUnNQelZ0dzMva0JxWTUvdFIrK0tlb1F5ajBDUmZpVXVCNmNFRGJUSUtEMEkzS1dVRWZ3eCttZmFKZUhXWUk3TDVTZGQ2RFI1akl4cXBicHFyYmhMaDByQnVWbUxmcXprb3NFU09vaGdyTHVDNFZNN2h1bEQ0NGFYVmFEL1FGd3lZUHBlVk1qcWt4OFdxbG0vQVRMU3VZNXVsVXZTenpMdlp1WWJaUk11bUIySjRIMUVJUGNOVDNIR2hwMnN3TllHblBQOUw4TU1HL1FLanRMUUM1N0IxSGNYelhnSmpGcGkvanpLUjBzc09uNGtUOXRpRmVjOS9RckRaTWRyYXhtYW9aOGxPL1ArQlZTSDhLcEJCakQvS2cwbW03em9oZ1NsaE5rWXlZa1hGOFhBUXRqYnhBTmJYQzdETkdGd3FlNnk0OEo1NGRVY3dRNDg1SmdxWWdOaU5OaGFNaE9YQ2VDK3JyZzBST001Wkpjd0tQWTU5bytGOVZOOHR4QkJqSG9oNXpvWkVLNXRTbkhFQmROb2d2N2pKaHFCazdPWHdDdkNYN0FGQWh2TzBBdUFYTS9ickhlOWo3cFhVd0hjVisybTVwaUQwUDgzWWNmQ2trNkpDM0xYT2dNcGEzSmY4TGp2M1hxL2NzODF2YU54Rkl4TVZyT0dlTUNjU3JFU3c3dGk3MTdYWHV6a0xmWDhCY1NFbjliaU04ZUtDOE1PRG5OT2s3REFhWHFTYlUxaEp5NFVSRnl2YXRqNkFpVWl4c1VNRHhwcjZqeWRqZUhFUDFNL3lKbzFkczJYZnpYbkNjcWx6TDMwdkdGcCtYZzhEcHAxd1ZhRGJkRUw4WlhqNEkwelhmdFZBZHhkWDR5dVJDL2w1VDJiSG45RXhXM0dTbUtPVlVONmdaWUFIYkhNV2JuNUFOcGNDQmVrVEZpMGpkeEJVbzl3SE1YMUNhdmlGenJBVDQ0UHFLUFVoTGk3RlVHUkZZWEZSQmFFbkpWdDRyY2ljYW5uYlllb1hTY3VGRVJjOU15Nk9FR0ZXMEgvejBhSHhRUVlEeithQllJWWE0WmFaQXpqWGkwbjZubzRoaGhZSHhpd0YzV1lzK1BJVjNBbkx4b095U29YM1o5MWd1RGhoYnJ4R0dpMmJvY01DbzJxWUVaSUZ3T0EwWWFDRGZacGc2RTFaU3pXYTlDb2lTS05lb1VvQ3dqbFB4UVhveHJlZ29wM2VDNHNMR0hEdDZOUmxORjB3WUdHam9VVDFBbGpmWDNUTnVEaG1vSTlldEhwZ2srN3Y2VTh2UXY3T3VOaER3ejFCbFRZTk84RHJ4V1l0K01rRzc1Uytma2Fjd05YZTVHZlV5VTROdGVtYm9WSlRKUGdIYkU5THdEcGJmc1VGZG9tWE9uVklibWpxNnhsSExnVjJsNGV4VllkVW9KcHhCa1JGRlJZWElGT2JYSjFHa3dXakpUcVZhaVJoUFM3NldseTBhZVJMaWhFQnF3Y0NaN204YWorOUNKazc0NkppSDRtWVJqQWE1cVh2L21DeEY0OGtld0tJY2NsWU1kQm0rNHhFQksxaXFncmxlZEtPVDU5RUVNOElnTFl2QU1FUldxSEJQZnJBUzdROC8xbXU2emtDaGR4dHk5SHYvV0tOblpzbFNCTHNFaC9DeFVQTGFDVldDQlFWRjdpbjBYckFhalNLVkF0RzhuSmhyQmMxWWhOK3ozTDh1Y2J1Z1gweWpWUmxoSWhPYzhiRmF0SW1UbERqUzZUeGEwTTFBMVJWNTFPdGNlTmltcVNFbXBDTWhYcGNXWDB6QkltVjZDTGpoWmxJd241Z29JYzlsZHl5dFBsTmkweGV0VWFKUXhpYzI2eWNSQWJuT2pGVXJHZ1JiZEJoOWRUUGZ5eUp5TzZRRko1bFphZlAyMWFCbHE5YTJJeU9hT1dDa2J4Y3BNV0ZXaEVkS3FWVlY2MGVPQ0RkMWRZaUhmazU0eUp4cDZRMHdZejk2V2ZVZFErVWwxUXp2bU9uUnNzOEpLWjRtV0MvYWRsOVpxS01rS0F2emlsZHo1eXBrYjRKTWU1UzJzOFlLMG5ZanM3blRsYXFlb1lSVXRnbURtQVNYbk1oQnYwUHNKZHBHZURyUXRRLzdoalZZUkhPaG1ST2d5R3J4OFZxSk1YMnYzVWpraWt1Vm96OUpNeDdVZ1ZEUlZnd2xyQUtPdTJrMGFRVmRia3dKaVFTMmxwSkk4dGFjSGdnR0NMMlNaYWhkc2JGaW1YdXMyZ0NObW5udWJISEZ6QjBjdHN2LzA2cWhWRzJxanI5R0VVMkVvb0Z2U3lWd2ZxZVdoNGl0S2F5UnYwSldzSUI0b2E1RDR0WDVXSkRTTDZGSk5iTCtONGQwc0RUcG5sQ3kwSC9pUUU3WjZuSEI5N1N3NkdqamFPU0ZhdlVzRklQSUM1Rzk4KzRHbGlEeTk5WnJjbHFkSVJ4T0FyVWxPWENXQzlnaklxTkM0Y0gxcUVqdUNFTDhhbk9HUmNEM1lPMHJpQ0ZpdUllMWlJL2JRUUhxaDlqRDA4SW40d2dmQWhnTmlPcURRMlUyNkQxTlpLSFlEMnNmcktMVmlXa0tQd0FPTVF5SGRsZVVkU3lialFBRkxEYUJ3RndzV0ZoQmNlM29yWU9tdWt2TTF6YlJHMnQxOHNFRmIxbmlRdjQ3SUVSVTBsR2h3dEcybktSRmhkakh0YkF3YnVNWk9xQnE5QXhuY2g4L2FjWFlaMHpMcnEyUFNUdHhRaXVHNXU5Q2tpaldMZ2I3UENLYWZ1WVUvUlV1T2RjdFZOSm84M1FITVVENWJRNGdiNlNvOURXVnBhSTZqb0c5cm9QWXl1bXoxQlptV0JJaGpwV3hLcnRDNmpoQm1PZTQ5ZjZNWmVsbkFyYWQ0UDlOMUsyK0ZGNEkxQkljL2pGbTdUbEloNFhjZ3pDZlRkWlBRanJ6S0RMQTlGVG83N2JHOHRkRS9ZWGZicWF1WlVZR09rbWpKL1dUUkIzb3V6WDVKcnY1cGZXQWhQbk45TnduTzI0R1ZvanJiSEhGelcxdmJqVzlweWkvUkJtOGM3VGd5UVhJV0lUUUppT0c5Wm0zTmlJQ0NBSW9NNVNWQ3hkNmhwVEZFRURzSmk0Z0FYemZFTm5uR2gwbTcwVk5MY29Ubm5vNnhTTVFhRng0ZkpBekR1WFF6WDJDQThsU2puWGk0eHgwVTdKMktzcWJxNnhIczBUWFRLQkxXRk5KbXdkS1cwemhIR3lGcEdVbXBZelQzaGpNUEUwdEdJa01ycjBMQ1ZuWE5qZVdFR0diYkYrSG5wTmx5U0JjVm5GeEFXNFMvVFpUeVVnMFdoWU1OSTNxcGMzTGx3ZWlNNndIcG94SUhFbzdITEdSY2F2NEFMekRjRUw3eER0MmpsbVgreWkvQy9aTnFXVWxNUHU4Lzd3b1BGNWNJendSUXRabHFvS2FFdngwSGc2bCtFM3d4b2h3dlVCN3pPSzd2WGgvU09ZQ0J5cGp1ZnRVZG0rUnBlOUFCbzE3TmhWc052U0JLTTdHeExVVHZiTlF3U05VVEZ4TVdDYnBoTEpSbU4zMFM3V2RPS0ZwTGdJRFAreTBTZlhRYmRFbVpqaGdUallaNUYwd2piVXpyaG82Lzd1a0kybmtITzBEY29iUm5uSjgxN3cyUGZCaVVvMGdMVFZBdU9FbkhxdFd3Z3pWTldOVE1PTUV5akRrdW8vLzdjK3hkaXZ4UG50eHc1c2dYS240MjFoVGJLTE9JaTBhbkFScmF3S09MM05xYUtFK3RFODlLRUxPQ1ZkN3ZjR0lTZUs2WkJzTktpdHpaTlNid0xvY2RIWDhxakE4Q2RDbGhHRWZsdXllU0FtMWRBQUwwSElvd3NzOFd2TXVFRG02NElYM00yTW5aemV4OS9pSTNRS3hQZmlVNitjVzdHQk1hTlcxZVluVktBdUJaLzdpdEpJUWdQY0gyRmFxa1crYkE2ZmVaRlNIdEFkRjNnQWJ2TXcrTWI4VXh2KzcwQ3N0aE4yUGdYdEw2cVdBemQ0ZFN2QlVuQ1FHeE9hd3lZOUxycGFaaDY0ZXp1TmJkVHU5RUIwdEdPSXMyTHIxakhqQWt6U2xra2N2WFVVeGkvY3BpNHUzblRWbVgvcmlLcVV1LzhVSUVtNUxtWmxac2dDejlINm9HZkVTUmRPT2hjWGIzL2djMzl0RUliRm1YQ3VSQXRkRDdLU3AwNGJUN1BPSFJjNDQyeWE2RmcrMk1UZWVpMisyRW8zckNacUVYa1VQQ0ZiTi9tbUpJL1F4ZVpHUGNaQmp3dWdJQ2VCWU5TUkdNRW9GVTRQeEE3RkNjNlhwN2lVclRNdXN1MHZLc0RjWkRkUEtqQnVTTEVBRU1MOFFpY25IOTRUa3JwbXhFazdjWEpxaFc2Skg1SFNIeE5JZHVBaXJoYUZrd3pCY0RRY0dDRFh2ckdadUNjWS9oY1FOUk5Pa0l0Wkx3N1pab1JFbzJFV2FhY3VHSHBjckpoeHNlVG9rR3pWVGcvRWdYd0VlQnl3OXJnekxyS2RSOVdOU1F6anBFRVVocXpET3NrUmxCSEJydXRkb1hRK3VLUXVVVFFvYXhrWmVKYldUbkU5OFkzQlBsRE5haTJ5a09naUVpc0pjSjlINFhKZ09XY256RUQ3czZSb2dBV3NGMzVnZTU4ajBlZ2VleFY4UUxaaDZHSVU5YmlvYTVOVnNsRUdJMXZSN1lIUW41ZzkxSzJyLzVoeE1UQXlrYW9SQnhYeW9vSk42NUhySnVIYnRpTVRjWUswelJCK3N1RzBrM21WRHkrWTZQSy94S044SjJQYWtCQVhiYmZja0FQT2YydVVsdzRYRUJmVDRvL0RhSnlUakE1ZlQwaGRNUFM0Z1A3OXFSSUFScTJyVWc3STdZRkJsQkRIZm5vUkNuSEdSVGNwV1pYNndXQWxadXdMN21SYzhoZ0pxS1d1eW01MnVLVE9rMlp6TTRTZXRVemFOWENDOFUvdXdENVRYMlVVV2lYcFJXK0ZsZ0JCTnR3aHpZODU4YXV5VkFPNVM3SVVCM0ExbkkxWGk1b0M0cUkyN0FodTVKNWtOQ3dYK09nNFpjSFE0d0ljbWN6Z1lOUkpJbXgwME8yQjBLR1g4TlVmYTZjNTQyS2dPN3hESVZCN2d6YUJMQzFPVnJWa2tXTG1neDFmWmNuR3JBTGFVa3kwZlo1VTRCR3h0Wk1RUjM1akVNOHhIT2VoQzViakdtK0N2dCt0d2M4aHNqa0lTeHJSQ0YxOVhTRDFvWEJFRkN4M2lITGJnYVBBSEQ4dTlzc3BxZlFHd1JYdVZxT2o5b1BSMjJ4cGM1a2VGMUJTM1l0VFZZY0lHeDEwZTJBM2ZBNjZDckZodVp4eGtmcFdDektMWmV4Tll5NEZyVFlzVW5OWDlWd3BUQmFPZFNQSnd5UFhCaUhFdUNCRkRTVGZHQVFiSFE1b2U3VjB0TjlmNk8vWUhRS0Y1TmxNRFFwSmNRRXBtUEluVGZld01INWNET1MwWDZHN01wdlJYUHdnU3J6U0ZndzlMbUJxVUs2S2gwWnhXMGFwY1h0Z0wzU0g5akVyTjJkY1ZPbHFaaVdGU2pNVFFUTzBzVnRJUENOeHNYWFdUNHlWcUVCSHFCNEhHVlhqWkFrbUo0ZkRhOThZSElDUjgxWVY2NVkrdzZuRGRjM0Z1RUFITHF2S0ZTQ1VHcmVoRUNkUXlKRGZVWGRWRFJFMGRsenNVMitBckI0ajNHMUdSODJ3WEhSQ0tHWEIwT01DcG9hTGtqMFV4ankzY1h0Z0M0ZDdueU5OYzhiRmdob1JxV1VNTURNUmpKUFRGS3RpeEFsdHl3RWYwcU51UkE0MUk4bnJtWWNDUnB4UTltMlZIcTQ2SGJTbEo1RVIvVWkvdjREUVhGZGlCeUJKdnFZVm1IMnI4RUpvd1hrY0VEYVBIUmV0ellhUTJGb1NFTnl0Um9mdEEvRmptWlFGUTQ4TDZBSVZDdUJRU1lzZ1VjTUZWcHdlV0lVTzlZelBOVXN1enJqSTlQdHVFS290YzhqdHBPUU5BRXhpUzdROEp0eDE1LzhaT0lOeUd4U3RwcDE4UUV0QVJvUWk0dDVSbVlWR1BxSTM4NUx6cDg1V2JHdWxOcS8wUU5JRmdkWTAreFliWm9LM2lIWkFuaGV3NVQ1dVhJaGphbVE5T0UwRU9JMld5d1crTlhjam9UQkJQUzdndWIxYXRlRWN3dDdWSmc5bjJlMkJDOUNobmI1ampYWEd4WlRUUjRnS1ZScmJVRzltN1BnSEhJNFEvTHVUUm83Z09jRHlXSk1ISm5sTGxETjRtdDRyWGUyNVhGbTZuT2YxeWRFaFprWXl1Nkg4dks0ZWQxcGJ4a0pBVld5QkpDRVlwbEY5RGdvWjl0VThCQytnSmNrWU55NnFoSHQ3alVoeUdpMlhpN1FqS1NNdUlNQWJnci9icXdWRzJ0M3RnUlhvMEdlNWpyYWRjUUVQQ3RKRXhuOEh1bXBtSW5CNHM2SFkrTUdhS3VTQUpyVWdHNVdCdVJuQ2JUWU5XbmdtckhuZWRXb0ZQNngxWCtEYWh6ZysvalNLb2pWMlRLRkRkOG90QldUYTB2Ri8rZW16RVJLYXdQRWhXaE5uMWp4eEllWGd6L1RucEY2K3RqQzVqQ2JMQlM0WTlqK05FUEkwNG1KQnhUcjg2SW51dDZRR0l3QnVENFNZWTE5eXZhRGdqQXZ3b2thcStKcVJzYStRZFQ4a2hsbU9UTW5YdWJSSUZSUWhWRWsyazVHRW9LR3BkTDNDQTlmVHBEMzhLd0FOV2VFSE1tajhRTzBFb2IwSGhNc1Nqd0N4di81SzJqS0NQZHBmTUhJeWpjS0hrdnhzQ29hR3IxY1lMTHgvd2JxMUpCazU0a0xKZ1hNSDBnTXptbWU0akNiTEJTNFkxbWNma2NKR1hNQU1mMVpZVXMvaWhRTFplbmQ3SVBxRDZOSVlxVE11SU91WWpXR2JGV3BZb3BhK1d2YzVhcGRzUmYxMndxUmhzcmFWYTJwRFptdE9xWU81Unh0UWZBSC9wRVlESXpJdkt3NnJrZnlRbUpTanhnVWdYSko0Q29BaDBQbXBwc3hRbFk3VVB2YnRocURFRlBWc1ZLZ0RHT21Kb2Mzam9xWGxnSUpLM2JQRnhjT0tBTjZRa0hMZ1p5ZC84cWJ3K3F0LytNY0gyM1JQNlRKYVd5NlNGd3lJQ3lvWEZzRU5vVVovck13NTVPTDBRQmh0YzJJVVlxTXY4TTJwSW9FY2N5TEJDQjlmSEtFVlRUbE1vbmFWcVlubWNjclRSUE5JZDEvcnZwRklFUm1HV1Z1dllwc2gvTHRjM1BYZ2pYbjFSNUhnVlc1WmpZd3dvT1JqQmF6Z0Ywd2xIUUhudlZjMEd3TWxwZ1ZDR3hIWFBvQnpJWWhibmFVUWdzY2tDamVzTWY3TEVCZXdQS25VRWNpVm5QQnpTaUNMWDNSNmNobXRMUmZZWis3Qk4rVU9aQjlBMEduK1pkaVVxZWowUU15cm5Yc0ZkQTY3NkpydUREWWQwRUdveCtEMGRVeEhKT2tZT1FEWGNiS1daa3ptV1FranZENDlHSWVxbFhpM2tDeG1aYlBCMlpmYnd2bDRCYTZ4WkJmS2EvRWpOODV1bGpocHdDU1pSK0FKaS9yNlNhQlNWZ0Q1bUlIZm5PK0VMR0VvWmhONVo0Z0xXRkJsMm9hOGxKd3dSRUFxdjlSVTV6VGFXQzR3eUp6SmdpbDNpZzBia1MxZzFYd0U1Zi9mNllHWWhJcFREWk85MzRYR2k5WWVIYVI2b2Q4RDRpT0U1UzFRTmpkL2JSRTVwYmJXNllRc0t6aGxiQWV5MGtWNDE0TnlkTDJBVlNBMnYwOUxyL3hOS1U5NnpUVUFBQVZhU1VSQlZPdEZiY0NqL1ZmQ0N0bE1sRGdncVVubGlDRDRFNkhZeDE3TlM3am9MM080QnZCY0JOY3VuWXlBUHNsWE9abzM0dmNHSjVEdnV3VXgzSlVjM055UWk2NHFEcU43WmhqQWdrRllVekFtRjM3bWNUWkNxT3NMR0tYS0RyczhFRlk2MFkwNnM0K2YrWG80eEd6NHBBZnUrMSs5RGRNTzA4VTFqSTg5K04ySStLb0hmb1FOK3g0ODg1U3c2MjUvNE1jTmdubVk3eEgzMXM3UGt1bzg0RUx1eWFQOHRYdnZENVU3OTkzN1F1LzZ3Smw3bWxpeGVkVjk5TWZpZnB1dGg1cjlCZnY5OE83Lys5dENPdlpuODF6ajh2ZENRc2J1UFBOOVhpVnVlK1Q2TDJwR3YwTm0xQ0ZVSytMckp3TVNteXVnVW1nRkxDaDg2cjdXdHJWWmpWUzMvVzlPVVM5NThONG5SWGE5OUx0bnd2RUVKWlNjbHM3aklhS2h3K2o0TzRaOXpURE93U3JYcTNLZkFjODlUVVRsQkYwZUNJdXRUYVZvWHlVTnByYUdDcmorY2cvWHJpWXBveFY4aFpUWHFBVTFCczhCSnI3YVBNK0hrcmFOQnJmb2ZtOGswdkRvZ1N1SWFUZ21mT0tpa3gvazBac1FBRS80Rm50NXhCOHp4ZWc2d2dWQ01pd3VqUkthcTJJUHpGRnozWFFITHpYWmZ5S2JEOEphTnl2NGdWSWlqWnRoTDI5QU5lUUtieGV0NnI0aUZJM2Y2UTRCQ1JZb2ltQ3U1TFJwczU0VE9JeCs5bHVWSGhHMG4yWmZvdEVxMTV2Z1oxd3RIaDhDTytmZDVZSEdka3B5cncrUG40cXVPNDQyWTNIaFdDQUZkWmVkT0w1NDZ0UWRpeWVpQjRBdFVUN2FWRWt4SXU4TjJQQW9KR3ZnYjJOZVhURmdJL1BaejRZbkZtODZkV3J4YUpNdEFmVmVVUWJ0NFUxb2NyMFIvdEJTazdGdjhLcURET2tXVHpUbElTaWNPR0lWOUpoQmllZTNTNFJUVHJBdmNvaUlIaktZY3o5KzB4ZkFMOWNWdy9kc3JvbkNDanYzSTJ3Mll4VGJyd1ZESE5mTEJEMi9Md3lQUS9lRTErSUoyYzFTVHFDejJTRFU0eGx0bCt2ZHdJWmY4YnhiMlhCOHB3RlZYUjRZYUpzQVlsTWlXSEltaElsazhjYUpId2JuNy94OHZIN2ttbDRzZGtkbWtVN3d4RHZZVGQrUlUzTTZQc0dvaWV5RzFJME0xdGt4amViNnlMbUhadExHa2NyOTBHVmYxOUNJdHJCUWlORXhmWjhKNnlOOFkzUXQxcENyd3VHQi9aU2pDb2VzWnU1MDNzSHdVVjROK1dwamZCUDNtQnZvOHZ2dllEZTdQNmJpdi84b3Uva1Q0OHZOeWFFWW8rUENQM3gvOCthckMxa3Q0cnhGVFowbnk2S2M4VDdRVi9TTVZEKy9hRFA2S1dmT2pqaFl3S0ZXVHRGNXlJb3hPby9rYmFOWlVJOGR0MDJIM1NSNEt1WEpXalpiWUFMT2hyZ3pzSW94ZW1mWWtsR0xBOXFwZlVhaW4yTzAxU0syM2ZnQTdPUXU2c1NDak41RkZzTmJFZVpwM203U2Z1dDE3UmF6SDl0ZG5sYVEwVnMvV21OSTdPYmJyNDhoY1RlVGp2M0hZcm54K3d0Sng3YW9KNHN5ZW92VUxVYk1ndjB4ZVRITUgzVmNEaGJrejd2SzFZb3llbGQ1dzgrbDBibEhhS0dvNDd2QkxscW1Dek02ZDdkdkIyRmdlM1MvSFlyc0JwbURJcDVlb0tGVFJRWFlGdlJhWVVadmdhN0ZpYWdYczVNc1RxRWR6S2xjd0V1RGtYa2w4OG5lenJXNk9LTjNybzBXemZZYjd5UllVSzVVOFI2WUx1YVVGcmwxWFc5azc3ak9MdERvSFdkYmtrTEJoYVRXSzIya0IxYkViMmxJWFU1d3ZOK1o1QlNhaTZ4QW8zUEozeTZpMVYyMEJkeXVQb3JrK2dVbVArV0NUcll1ZTQ4VWFmUmxWN1pJQVhzVHY0ZFZwS1Rkem10U3ZvaGVnQ1d0ODQwQ3VGeCtGb1VhZmZuVkxWQkM3OG9qNzJ5OTJTMHk0NXdwYnErU1RmdWNXSVVhblZPSDdTRTd1SXZPRExlbmh5S3AwZC9lSzB5RHdhNDRJQy9ZNk1KNmJ5c1lEUzV0aFpSZEw2TlZyQ01mcEwvTzI3R2RVN0RSTzlaT20ySXpSZndHemNiNFVWVTNVY1R2ODJtUDlCNm1wWjBKRjI3MHpqVFRvVlVyK1hOZERxcWZzK29GMjgrcngrbUR2YnZnSUxCd284ZnBzQzJuTFg5MnkwWHVQb0UzZElyVythT0ZjeXhhUTY5NG93dFhNUmZEL3dkQmthY2EzUGFLOFFBQUFBQkpSVTVFcmtKZ2dnPT0iCn0K"/>
    </extobj>
    <extobj name="334E55B0-647D-440b-865C-3EC943EB4CBC-9">
      <extobjdata type="334E55B0-647D-440b-865C-3EC943EB4CBC" data="ewogICAiSW1nU2V0dGluZ0pzb24iIDogIntcImRwaVwiOlwiNjAwXCIsXCJmb3JtYXRcIjpcIlBOR1wiLFwidHJhbnNwYXJlbnRcIjp0cnVlLFwiYXV0b1wiOnRydWV9IiwKICAgIkxhdGV4IiA6ICJYRnNnWEdGc2NHaGhYbnN0TVgwZ1BTQXhNemN1TURNMU9UazVNRFEyS0RJM0tWeGQiLAogICAiTGF0ZXhJbWdCYXNlNjQiIDogImlWQk9SdzBLR2dvQUFBQU5TVWhFVWdBQUE1QUFBQUJlQkFNQUFBQ25hT1pPQUFBQU1GQk1WRVgvLy84QUFBQUFBQUFBQUFBQUFBQUFBQUFBQUFBQUFBQUFBQUFBQUFBQUFBQUFBQUFBQUFBQUFBQUFBQUFBQUFBdjNhQjdBQUFBRDNSU1RsTUFFSGFyM2U5bVZMc2l6Wm1KTWtSbHFYWVJBQUFBQ1hCSVdYTUFBQTdFQUFBT3hBR1ZLdzRiQUFBWW9VbEVRVlI0QWUxZGZZeGoxMVYvM3AzZDJkbnNmRFRwSm1wUjhmQWxLQUo1aWlpbEtjaFROWnZTVk9CTm1oVzBoZHFBbEVZS3dsUFVnTWcvSHJYSkg1U0FwNm9TcXBUR0x2MVFGSVE4VUlHcXBNZ2psU3BKaVpnUlVrUURTRFlTaUZhcTZnMDdiamVUajh2djNJOXp6MzIrbm4zMmpJZEI4ZFBLNzk1enp6bjNuUE83OTl6N3JwOW5rMlQ4NjQydmppODdsVHcrRVZnby9jL3hNV1pxeWRnUm1LMnJLWkJqUisrNENPWWV2YWVzcGtBZUZ6akd0Nk9vMUc1eEN1VDRBVHd1a20rOTgyZDJPbE1nandzY0I3TmpDdVRCNG5kc3BLZEFIaHNvRG1iSUZNaUR4ZS9ZU0UrQlBEWlFITXlRS1pBSGk5K3hrWjRDT1FFb1B0b2RTZWxEbFpIWTQ4eFRJT054T1FqMXV2N0dTT0l6VjBkaWp6TlBnWXpINVNEVTRpdWpTZWRLbnh0TklNWTlCVElXbFFQUnpxanVpUElQN1M2TktESElQZ1Z5TUNZSHBMUytONnFDZWZYT1VVVUcrS2RBRG9Ua2dJU1RhbXRrRGJXOWtVWFNBa2NONUprcmFRditIOVhyeXhtTTNkNTM2eEwzLzV4YXlhQjVYNVpEQlhMK1VucTdkdE1URi9xLzlKUllBV1pVWlY5N2RPT05YeWw5NEdNN0lkK0FwdVNmUFVmdXR3VHpUVGVYZGo4MllFaFdZdTZlKy91UC9iUlE1NHZuMUxxdlVHbithMS9zdjNjdHBDMm9Gd1FoOTl0ZjdOLzJ0aVZQR2VML3diL2VQMVFnZXlybDFiZVV2cTUwMlpORnBkNzE3QS9mOVFkOENTY2QwemZ4OVJyK1ZWeWQ3b09ha3ZidWIxcU8yZUt1NS8xWDNlVnUxMU5ReWt5Y3J5dFZVdXJXUU5wV09xb1prSzhIbzFMOXJZQjRYbzdVQldqREpWeFpqUHZmVUR1Qmx0RXJod25rRDZnVWtJK292YWVlZi9RbmxkcGpNenZhTS9HeE1XRHpEUW9JNWU0VFFra1MwWlMwbFhydjczNHllY08vUEsyVWYvSG9VMHA5NmZsSDIrcXFIQ0daaWJtaXVuVXB1YW1sL21yQXJDUXBoVUNlUVAvZmZzTjNTbnV5cDZRbGxydTVvdHA3eHlmZ2JIL1pxZXNJMTNYUitIOUNyVHFPTWUrSENPVDE1UlNRcDlYTDJzZDdsZi9TczVaMlpNRHV1YkphSnVLOXl1LytZcG9JU0w2MlNJS3VCYVYrQTdlNXVucS9ydXVQN01TSGpLV3paVG12cktKektnQnlycVhlVFMybnk2dVdRZGZVaTc3Mm5KN1pwMXZLRDZzYW0yd0xscnY4c2hjYnEzUm9RTTdkVFphdFNTTUtMNW14T29lR1RkdXdiZTEzdDhFM2hwNVQzOWU4RGxDcXhEUkpJSDBVcXNwTWtKTktISzlrSnM2WHJRY1dVR3UwdVRWQ0lLdnFKVVB2Mkx1dTVkblRKSm0xUXhGVFY0OHVZaGptZi9YYXVmV2pMbWIrL2g1akFYMGVEcEN6VDk1dnRFc2daeG5XbXArU1JXK0ZMalc5S2FhVXN4T1NURE9JVWtTY1hxRkpBbGx4V2hDejIwMjU1YWRrZHVKNWx6cm1VMk9TZEdKaU5ZMXUranl0VE9KSTVuOUNtZkdxMjRxaTB1bnZHUDRla3V1R0tRN3pmMGJxTnF6cHo3UW80aWVtd2VFQWVSMlU5cCtCcHk3Z1pNUjU3bVlHelYxalZ3bEZlVm4vVENOOW5sVnVrVUg4YlNDaW1nU1Fma0ZEeUxwR1Y0UDFKTm1KTFE1blFhWFAyV0FPdDZLTHFzdjhkU1hTOEx5YnB1RElsVjEybjRXb0hWL0QvSi9sVVd2TWozeCs4NWFCNnkyZTdaQ0F2UE8ydjl1aElTdUJMS2ozV1NDd3VyaWR1d1FSWlRmbnZFRUZ2M0VwdThCRk5Ya2c3MkJwcEdPWDV6QzJLb2FlblFpc3VsYlhLVDhPTEtVQmM1dTJyQ2ZrdXE0UXZpdE1QaU1lUGs2eXNxU29sSDErQnJlOHZQK2xQaXNacTNBNFFKcXVVMEJpOE5uTkpCS1YzUVBNcVhjL3Y4U0dMb2dRT0dMWjc5OEtEdWVZcGlScDkwMUl2dVJFYVRyelhnTUxzNTBFMlltbkZEL0dBQjg1S05GRnF5aUJiS2krOGVNTWpHaXlCUjJ4UklxMU13K21MakVOOTc5Z016V3JHckV3T1NCek1ON0doWXBtQzdyZ1J5a01QVDg0Q2pGNWw1MExDSll1UmpVQnlJc1BmL2tMdC8zQ1J4dzc3alVSMUpLeVc2RHN4RzIvNkdBY1hCU0tNUVYzRzBJNUhrWHNaQ0lnMTVtejdsWURVT292TUptV25pYlZodnVmVC9YSHNoa0xrd09TcHFGYitWRXlVVDBSUUJmNXZ1Y1VMNHhKZ3FXMVMyNUVOUkdRQXo1aTZtNDVZdHNPQThROEs3RXNGc2FTU3lkV1gvNlZ2QUFTNDgzMmpwSlhuM05EbDRSRXV1R1VOTnovazI1a09QdEh2Qjhaa0didE91bVdNREx6dEk4QVc5MVRpc3NZeHl0VVNRSHBWQXdDaWVkRm54QnJkaGlNUkx6TW5iZmRxbVlwOVUwSlpJY1RCM2JaTnNtQzhZVExBaWhqaC9NWHJLMnN6R1FmN3YrQzJtUHVjUXFUQXpKUnlzMEp5bzFtUnA3MXEzdVNOQ0ttNHl5RTNjQTZaUUliMHhTYmtaVEJOcHg0eHc2RDdNU1RZc29sQlRHaW9QSjBQOG1MNWpvbm0rUlRsOTd1dWtRT2VaSExuRTZKQW43dDF6NytDOU5aeHdpRkNRTFp0cVBRVENtelJpNTZSN0Y5a0JWck0yL3ZVTWVZTmxJeFRURWdrWmRkTWs4bzducVJ5azVjbFB2UG1uSzdYbTNaK1ZjbGtGaEJvOS9pZEZUVCtwRWt0SGp5MmRRMkt0U3lqLzkxdGNXeVl4UW1DQ1FHdURXTnNwdDVMTXY3M0pXY0N5SmxiQWQyTG5OcS9FMjRZcHBpUURiUXo1SUxBbURSMHo4N3NlWVBvT2c0UXF4eG1GS2JFa2pNTnNiSTlVZjN0dk1ZWld5VzFWWFhXRVdGTE52SC82cmZyanVwVWU0VEJETDVzLyt3bHRDejFrVmQ3alc5Y1ozSW9NYld3ZVJnWWtOR3RudWppS1lZa0QzMHcvb0JwRmFWbmJqTkl3OUs4czVrclhBVzZ5QW9UYXNkeFVnMndmNUdiTW9KU0Y0bWFxaHNRSGdmL3h0aXAyVzdHZVhXOHp2dVVjU2l2QzJ4MVFnWUtNdHNhVXBPMEV2Mk9VK1FhQmp6ZVJERnhVOHd3K1UxeFlDa2NMRTJwRlE5SWJJVFlmOHlpeS9hekd3STV6RzU4eDdJZ2x1OW1WMFhrSGs4QVduRTUxOHlZZ2R0Ky9nL0l6MzNhcktXQ3I2enJDSkQrWVlDaWFDa0VVa1NjZkRoTllKVGJJY2cxdlZ0VkpLYUJuZXRCUWd3UHg1ZTlIek9Ub1QwR291akozdWNRYVRpU2dCa1N6NDdzZ2dXQzU2Qytuc1lyNkU2R0lHMC95ZDlJZ2JnUDNLaC95NzNkYXZ2WUVncDk3clBmZ2Nkdk8zNTF5ME40UmlORFBkOElLUm9UU1pNMTFEek9kU1JzSkVOd2xkMkU1a1pwS1pCSUxkVkNLUWVQWm1KMk1HSWNZTUo3UTFjb0NlTXZKK1I0TnhpbTN6aHJCQ2hCZE5QOE1BSUk1RDJINmZ3ckFrL0pGY1hsSG83RS9ZdjlHQ1B1VVE2MjE5azM5YldNQ0JMUGdTc0lGZGU1Ykl2d0NTeks5SWt5R0VteUV0cUdnU3lBRytZbTlhb0xtcVppYlFsMjJGeFRHaS9ocCtpTkpGbkw0SkhVNWFnZkNIU1NUTC85RFBjVnVmbDNwRUcvTWZUc3V0OXRxenUyRWl1VjZyaXVQZS85OVNsTzI5NS9KWUxsdzZXbmJtVDFoQWc0YmY3Rm9kNXNUdmY4QlV1VllOZFJDbWR3UUpOQk9UQzF6N3h4MjltNlJxZzRBb0J1WXhhWmlLbWhMQUpRT29sVnV0cnIrT1daeURwTktlYkpQOStZZmZ6YTdyZGZ2VGtLSlFOU1ZudXhuWExvUCtNRzc0Vi8xWGllVVFNcFVEYnBDdkRnSHhJK2U4RzJZYXFmOHhnbXA0K1lqc0lJRmRGWTVJRW1nRGtaeEJSY1lEU1E0WDVDY2d0MURJVGFXL3RCeGVBNUJQMEJmUG93RUNTNnAzazAvZ00wOSsyUGNCZ0cxeUJ6cWJrWkFWOTBQK1NTejlWKzBKQnJteVA0TSt1T0VWSGN4OEdaRW50K2dCWlUzTGkreDVoWFRzOUl5K0tSbnByUm1ocVg3eE9mZkFQbHg0dXFWK3hUQTNFaS9tQmhJNURabUp3QkVRSHZYd3VQS01mR3ZNTTVDSlVieXlVYjkxSXNNZjRhKzRSNXplcnZpSkxOSVZEVHlMK0Z5MExtQzF3Tll0K3B5bVZUYjQ4Qk1qL2xNL1p6b3FUZmlQZ1NIUXZCa0JDNFdYWkdtcHF2NytrWDVvQkFKdUdDeHNVdnp1bWFGTkFNaFBwZVdHRHU2Tlo1eW82czRyVTJrRGJVa05Qc1RmS1ZhT3MxcDFJZUNjYktnRXA0bi9iT3R2bWpJckJ0RVJTMjF1QjdJaVZOMzEzMlBYdElacGlRT1krZTdkU2Z6SW8wT1BoSHJUVmh3TTVvS25kdDdzUmZvUUs1aFJGZXgzS014UHBHVFVLNUx3aDUzbEc5c0NadTdDakxXLzVad3c4OTI0RzNuQ2xKdkswSVViOEx5aTlxbUE4TmEwZ2t2MHlGVXRkK2h6enlwVmg3WkJyT2E0ekF1UURwT0dQSXV5bDZCSkpoOHRpallSQy9rNXZVRk5iTDRIUURkZFhkQmV6Nkt6ck9xdWgwa1FsTTNFUXlDV2phOFpzNnZNY1lWSjk4bFhUZU41dk52SDhzbXlJNmM5U3NCbW4xb2ovTlRNa3R2MXdzbCtLenNjSGZicVRJWFhhWWcrNzF1TXlpUHRhMkpLREJ4aU16NFJVMUdhSDdPL3FBanI5dXBNRE1xS3A3Wjd6Y0pSblR6N0xJb08xMFhPVE9zNUtKQ0F0ZEpDaTFHcHIyMXFOU0sxVnRIVTJTYmQrNThPZFVDRmtGVTFMZjlCK2VEa2d4dnp2YUMrZ3hCL2psdlVpZVM0KzZBT0YrMVRlaXQ3ajEyNDNMallJSlBHOTZSK1UrdE8wd015UWJRRlVPT2dnRXRiU21teDh3YmZ0Qm5GQkpMY3lqRitsZnJNU0JYU1E4aldiV1FXUTBOaXZPOHpML0pnQ3ZMclU0Y0NGV2V1ZlNYVnJ6UCtHb3BIWmtOdWl1aUlNVDluSlA2QjNVb1RXd0l3MFBjSHZ0NlQ2ckxxMG1LSkRSUWlrU0xSZ0RUVGQ2RUpKMzFRMHRTSnNLaTVhalRxanJGSWxLOUZEUjFKVTI2QkNZak9yQUhJYmJUeExVRm5UZkRpaDQwZDZRM0NmUldlZkkrQWR2QzB1dThLaVJoc1JxRGdLUmlobDFaN3ppZWtUTHNBRzYxTFlFWjZpM0J1ZXJxRTh4R1dvRU5DaEptQ0ZiRVFUYVFSVXIyak5XQS9kNkQxekJkRnVFalVyMFVOSFVoN1d3aXJWNVlIQU5sU2JEa0h1TUVyWVZobm9OYnYvd0poSy81STE1ditpMnRNbnRHSkZMR2lObVg0RTVyczdlQWx4andLWjFIeDhUUytJYmJ5Nyt2NUFEbXJTYXJEYnNhY3diUXFHdm5yL2lHaXY2MkpHNHBETnpwd2JjM2xHRFBIbG1VL24rSGJ3d0l3bDAzbjQrWHFWL2lGcjFIOE41RXp3OVE4QzE4V2JkMUd0WVIrSFdoc0tKSVdvSzdzNjZ3SXZpVlMrRnBBRG1yUUNPcE14em1JZVZUUXBkd2svS2JLYjJZekVJVUNlcFpXTHJqd0RXV1hWSUNNZDJGRTBETWk2Mmt0QkVmVi9rWTZTb0Zxa3BCNU5qZXM0aTJzemp1Q2pOV3hHMGduVjdkS0FqbDdYSmNXVzY0RWZwZFNCZ0hscEpOQ2s1V2hYV0RFYVdqYm5uZmsrd3VvV29tekVFRWhNRFpNMVhHWVZRTmJRdG16Nk16bllsS0VnQlppbVkrbjhuR08yOTZqL3AyaEJoTXVybnJsSGZqVUVzcjVwa3FYV01DQnArMmxIcmVtL25UNTVkR1lWcndIa2dDWXRpRXpsVHJVQVh4ZTB1ZEltNGJLc20rbEJNd09Sa044d0F2aDBRSEptRlVBaXZuNFJvWDUydEJobVBvdUxRaTMwblZxaS9oT1E5RlhhbHBmdGtBdkZUVTg0bXRKd0lBdXdyeXVNQ09BU2RIam9keEY2ZUY2V3JTaW5OZWxtMnFGZXRJejNxcXNmU1g2dytKTGVyYXlOUXFRam9CMHI0SUU4dzRrdHo2bTFJemtKeUMwdEZnY1M2V2lGdGRwQzFIOE1uWVFXQ1c4RGJhUzIzTk5QV3NjRTY4T0JoRUgyQVVGM2p4bDBPVzRIY09MdFlEclBhSW1VSnFPRlVqY3IvRG9xcXIrbXA5U0c2eVVMTVF3aXdxcS8vYWhlZERyeTdFTURQYkJxbXNncm1pY081RU9EeTBqY2Y1cVI2RlZzV2pXUVo5d2E3ZXlZL0gwNGtJdHdWbVI2K003aENjMnFwb0ZzaHUzNlhRK2h5YlFTa1A0NTVkL3VWKytyNkUySWlFa0dJcTIwTzl3ZFFrb2I0SnpQSkhrR0VpVy9HaEtRNjFvc3VrYm15bTc1WnRXVTZpUCsweTlQb1BtcTUwc2FtSkhWVlVFNG11SndJQkVWY2ZCRWFBeXhyc2Q3ZVRLNTdNYTZ0NTgxNWY3MjE3cU9UQ3ZMQUxyWVRhYU9VOEMrSDVFU05LdDBuRDZ6aWpVUzl2c1pTUm01cVMwQlBrdTZJRDllSDlrT3hQMG5JRHZCMHdjQitZeXdTZXFkWkxrbHRnQmhQMGc2TXFxQWF6MWtjRFU0SXI2QWhkU1dhN0YzMWdSRStVeVNacVRJeUlZMUg4Ymsya1RTc3NiZElkaVUwMnArand5RlRkTk15K0tHNHlRZ1YzVWxDbVFyZlJZQzFyai85QnhaQ3dZeUFmbU53ZEhvZXA3WVBRUnkvZ0UvWmNoelNsVDIyaFpIb281bTdnZ2Z3Nk5maDZUSVJqVkJCMmZPTUxWYWpiMEl1QlRDQWNTWkNDTXJWbGkvcjBkRHFnaGllRjFPNkN6T0oyRS9JMUZpZUoyZU01R1hJK2hzZU5NeCtQc2lzbXBCTFBab3lTdFZYdlVjNDVYbWgzMGQrZDFzMzBjaVpyeE1ZNnlhcllNeHBUUTQwNnlObUhEK1JiQWNwQ2d5VVUwdEVVeEtpb2h2ZUJWaUM5RytSS2hjWmgxNWs2MkxVQjFlNkFpYkZROGsrYmF1eFlCdmwrVnRvYzJIYy8rOXhHMmxxUDk1SksyMm05MkdOeTg3WXZIUkNya3lsQXk1bHVPcUVJZzFidEh5TzdaS001TGZnS0UzeU1YUVp3a3FJQmFNdnY0VkZtaHhUUWdHaDQwQ2V6SFFnMHBSd3VJYTl5VnV5L2gyek5pNDUwbSswT01IVWRta242djZ2bW5uWXVjWHpQRCtteDdQK2NNNXYzNE84YjhCMTJGQzA5bUtlMTZHUTlCSEtkSW9IM2F0eHhXMXBDTzBCK1FWamxhMnF5eEVxaXRjQ3dxSWhWOFRVS0Y4SE5lRXpqZzB4TEVTNkVFRmNWOUswL1luMXFRV1ZKcWhlTnRUMEYvRk5kSWdYZFlWWkhpbTJ0WXFIODdOOFVKQWYwSm1nQkg4UGF3cUJXbUN6dStyVnRQNHR3TitIMG5yQ0c5cFpsQitpVTJoQjdiMDBMV05HS3grTFFVZjVkbTRwcUlZck1SUllmV21BRTErU0xpMi9ZbDVqNVErZVZoMll1YmU5czNvZk1zMUVwQTd1Z0x0VERXdHMvNXdiamJ3SytaL1RiMUtSNjJiVGpIdWkyRlZ0RXkwMkpMNEVGcHNGSGI5WWpkS3lXZ0lrRGlDOHlNWG00Y1hZWEJjRTc2cXF6aHZLSlpMdXZLamUxMUxoTlNydHBpVmlMeHgwWXJvOThRM3VLSUxiUTlrVDB3Y1NEbVR2Y05Xc3VmUkUxL3pEL0dmM3RscGhDb0E1RlpveEpIVUFpQ1JGejFjZVpRdnN3MDBQN3RjQ3dzRkJ3bkk0R3ZpRnRmVWVjRkFSK0lZSnlaaUNKRjdlb0h3T3JYcFYzcXlFWUc5UDFZb1daVkdCMzIyUFpEb3NPa2FFR3lYYkZKLzR3eUwvTHJqU3M3NlRkd1EvOXNJRVJSN0VUMGp0MWpEMFJVQ0lHbER3TXRpRFJWdklGeFBBVG4vbGIrM1p1WTkrcFJZS2lESE5lbTMrSzFRdzgwK0ZOenM2UEd6UUdZaVVxTkRuQjU5eEhPUTdxZnQwVU11Wjhqei9vbW1MbVkwaVR6RUFjQyt4ZVVIRFUvS2Y2MmYzb3BGRWxyVkZmMlJRMFEzZmZYSVN1aDJ6WGRXRWtac0s3ZU9VRHRjOTd0M0xWRGdGQUpQVnB5T25wMmRVVTNuZk5haXZkNjZGcXBCczUyby92OVR6RTVzKzJVVkd4S0d5dHJUOWtCaWJESGtVRzg2cDNVMWtNbVYyQlcwK2FhOFN2dXZleWdETkNpK2JMdkQ3VGt3Q2hXK1ljS2xWckRscUY3NUpQZFhEblllbmJRanRJMnpBMVo2VXJUUGxGRk5PVEZvb0g1SDkxV0ZvaVZkUWo1ZXRkMW5KemI4OTFCSTBzdFczdDJLSGtnTW5aY2N1ZTQ2cDdjK1huRlV1cC90ZjlqOE5kTzc3dnFwSndSQUhWaHA3SlhjeUFkcjlNMjZuN2tuMUxPbXk1K1RmRWRRTGdYT3ozaGphWlh6QTVJZThIMGIyVVdydjh0QzI1elM0Tm1xdGpxdXFVMGJJWDFoYmJNTEVEVGJpWW9YMTF5c3NoT1JNU3RXWjE0ODkxcFMwZG1ET3BZNU0yQm9EcjFzR2JBV0JPbTREcmY4MVhSY2cvN3JGank4Yk9CUEQzRWdrdm5XaDB3SVRydllzSVlKRjJEMHB1OWludjhpSXJrdEY0VWFxaTdLbXAvYTNYbkJEUCsxRThEYjFjMXhUVE44WnRMaEJKUlg2ajNHZ3FLZkhObUplTXk4M1lqak9NSFBERXRxaVUwdGNzaTZJV1BIM0xRTStJV1pmT0toNFNtdUZjZVYxRUFOL05jdHAvWHlqakcvWmhqbmlsQld4MDQya2RzQlZqTEJBdjd3c2ZyZWt1K2cydS9hU2p2Y09RdzRRbzhQYnRUTmxkMnk0SDhWSDlVMDV3NU5JT0hXeXpQcUtkTWxEd0pVc3hQeGF5K0xCSUJhdHNhN0crYTllcG5kNHorU1ZlV0JSMCs4YnF0RlF0c1FFTmV5VXpRRXlKT203NW9kUVF2MXZXNlNOR2lPRjlkWmROS0YzTE5QL3Z3RDJ1amRqNy9qcXhYVDNXbDF4ZmlOak9XR21XNnBvcjRqVGFLVEdVNUtIWnVxa0dvMkxWTmNVODhPRkd3SlZpemp2QzNsNm40emdvY0EwM3h0SWgwS2JtbFZIYjhHNnZydmZQbG03ZDdleDcrNnJBbllsRldvZ0JuMFRrMmdEOEMvd1JWYVQrVFY1WllCLzNYTEtST0NoYkw2UmV6VTcxYUVJMDYxZHBjZThYK1FpVlZNcW9CY0xxNTEyODEvcVN0cktPSjNtK3FYWmM4MThIcUhxYVhJbVFyZmRkRHVEVmZOcnoxSlZOT0N1cm9EUHJ3dDV4L1JDdWJ2bkJmVW51Z2dPeEg3UkwySkFRaGJaQU5mTU5CZFRVUEVEbmNKNThCdGRSVTNkOGtCUzhlUzh2SUcxVUQyTlNmYnNkc0lEUHZkQ3pqVzNkRU5WZng1OS9TclcwNWlBdmVjdW5UTDQrYjZ3b1h5dXVzQnllWEJILzg5NE1qYkFkMlM5MDk3bHZOMHkvKzFyK1FHMVg5emt0eW5PRE9ES2FycDA2ci9ONy8vTkxLeWp3cm05b01mcGg2WHJXYTZaU2NtdVNMOTZIdTJwVDRrNUZFczlpL2RjdHZqK3RmZFRkTXlXMVpYeWJkK3hkVDFaOUZPZnFyUXdpOHZ6NVlmOEovYUNtNnRYWGlpdFB0NVJFQmZ1VzljRW4vOTBoS1AvSmI3TWVQSnJ5OEZYV01CODNNb2FER1ZiMkZNbGxWL1dUVEZOZDJuMVYvdENrYjhHWHBjL1I4U3BDVEpUa3pvL3dYQWZMZ2prSTlXenBWMVQxdXlzWmM2RVpCdHZoejN2ODQ3WnM5NWZFb1AzMXpxUCtaR0Y1djE5ZDBLbDJPRmgyOHVmK0RCYnRnUzFmVG45NWVELzFVRElqZitiTG4vbHluWkVZakpIUDZuanNmK0tldzdYc1BNdWZOQmt3QWR3Nm5CdmE1cmt2ZVkvMWlkd3VFdUJhYmxJNDdBT2JmckhiM2ZFNm50MWVnYXBoS0hGd0ZNcTNHVnpmZ0gzM0ZWVE9VT0x3TEY0RGxyRkwwTnQ5Y1pSV2pLTzZrSWpBOUhXNTU5VGNxOHFkNnNFYmh1M0FTWjQ2T3RyRjFOK1NZWmdiSHhPRGZ1Q0ppa042OWwzZHZoNFdQbVVPVEZVVUptb1NuajVDSXdNeVlnMjlPbnlNbUJNbzdtaFd4SEFtblZjLzVMZzNUVHRQNS9FNEcyL0NZcnN3bG5wdzhmbVdOMVJJd3ovT1hiS0IxV2ovQ3JxbEhzZWczenpvMnovY3lObDVCZncyRStBdGRyL0FwSzlzN09CRis3WlplYmNrNHdBaWZHV083YSt1dnNDUm8xVlQxR0JMYmxHMWlaNUUrbzlVeDhVNllqamNDNTFHc2kxKzY4TmpMMDE5WTU1VGg0QkFyOElsazJYZk5qYlhTejZaNXlIU0FDc3lNZTArWDNmZkhsQUlaTVJROFlnYy80dDhHeWFMcUIyZjhYUDZENHBoZVQ5bTBBQUFBQVNVVk9SSzVDWUlJPSIKfQo="/>
    </extobj>
    <extobj name="334E55B0-647D-440b-865C-3EC943EB4CBC-11">
      <extobjdata type="334E55B0-647D-440b-865C-3EC943EB4CBC" data="ewogICAiSW1nU2V0dGluZ0pzb24iIDogIntcImRwaVwiOlwiNjAwXCIsXCJmb3JtYXRcIjpcIlBOR1wiLFwidHJhbnNwYXJlbnRcIjp0cnVlLFwiYXV0b1wiOnRydWV9IiwKICAgIkxhdGV4IiA6ICJYRnNnWlY1N0xYMWFJRngwYnlCbFhuc3RmVm9nV0NCY1hRPT0iLAogICAiTGF0ZXhJbWdCYXNlNjQiIDogImlWQk9SdzBLR2dvQUFBQU5TVWhFVWdBQUFnQUFBQUE2QkFNQUFBQTBLUHdyQUFBQU1GQk1WRVgvLy84QUFBQUFBQUFBQUFBQUFBQUFBQUFBQUFBQUFBQUFBQUFBQUFBQUFBQUFBQUFBQUFBQUFBQUFBQUFBQUFBdjNhQjdBQUFBRDNSU1RsTUFJbmFyemUvZG1VUVFpYnRtTWxScHNNdzJBQUFBQ1hCSVdYTUFBQTdFQUFBT3hBR1ZLdzRiQUFBSTcwbEVRVlJvQmNWYlQyaGNSUmlmVGRJbXI4a21vVmlQSmxKUVBPZ0dVV3BQRzJnYWxTSmJrUllVNUVWc280S3lSY0hxeGQyREJSRWhSZEtJZjBwNkVFRjZTRkhxeWJyclNkQkRnd2NSUFNSZWV2R3dzY2x1VzlOMi9PYjltZm5tejNzejcrM2F2a1BlTjkvTTkzMi85ODNNTjkvTWJBakorZXloMnJPVlUxVXZ4TkxobE9tUitabVoyZmtqZm5zMXNCWXhqdnUzY3hzdmE5OVA3NllEMHVFZ3JQWGdpem5qYW00SCtJR096cUY5SjRQbmJTaGV6NjJzZThGME9EKy9kVEdBU3p2dmhhWitDWXZ0SjV0NVRSZVpodTJIdVhnTGl1dThkTWNKTzV4VERQRFYwekd5UVZiOElTN2xlTzhDK1JlNE9zSUE1QjlOT2V3ckluWTRvK3lMeDRVWWxONFZwZXpVVGtxdklTa1dnMDZnOHAwbUhlQlVBU0tDVmFVdm9WSjJjb0xTdXBEeWZKZ1BvbmpuS1FjNEpYQkFreU1yU1AzSDJURnhCUm9yaitLdkVyMFZONFkzZEFDZFJ1VWVrNk9zOStTbmcwWXpXSE9Bc3d3SzVqaXdnZlFCVzVhdHNaSXl3eXQ0QUpBR3BSMFJFTGlWWGhIOU9odzZLU2wzZ01QQ25saW55bmdDUzZxQ3dwL3oyck5mYXVWSkRtRUFuNVhxZTFzb2ZxZkJlVm55dHd1Y0FvRGNqSEVOMHFtWXpQY2VSYU9Ka0JYUXZacFBVVytrbk9CVUFHWHN0bEszRWFzZmYvQUlhQmFEcXplZmxFMkxFNXdXd0R3WDZoMmhGN0laMEZxUFlROHl6VTJ0eVoxa09NSFpBVEFQaDZoYVhXZnRDNmpINzNZU0JOL2tCSWNsUytIZVo2ajdKYXMySnpvNFJ4SlU3SEhFY0lMamdRUENubC9yZnNueUo3a0Q4aVJCdFgrNWVFOElOemhsOEFEemZNRi9yVnVyUlI1Tzh5VkJLNTF1RVVqeWpuRFd3QUVuUUhCUGUxd1N6MUVZUVRHd2tTTUpXc0Ria2h6MkZSRkhPQ3hmdlVHSVYrMCtaeWxlNGhCeUpVRmpTaUxIdGVVakhPR3c1Um9TMmlXOGhPY3ppS1Z5SlVFRDNZZGhqQUhScVhCOEdLeUVWTkFLaGlRTGV3KzJYNmtqaGh1Wkx3a2FZVU14L2RuOW1ILzBuZlFtaHRwME9Ndzc5V0c2YmhBa24xVXByZEpPM1ZTWHhtdUJ6bVphQTNNZHRTd0QzbGZRV1pTK2FwWk81cWJEbVFDd0Y4bzNUZUtmVVByOU9ObE5qWlVtZ1lpWE53a3FvMlhFb042cjBlMGZTYUdVMWJjV09NUGdnRTFqK0lFazZSbUdJM044eUpFRUJkODdFV2ZsaHE4SDFncmRZZ3UyVjcxbHJrL2lXdUFNZ1FPTVk4K3JSTHZiWXNiZ2xDY0pDc0FQcGdhQlJScDEwMXEybk4wS0IrYTU4U0FFVGt6WFE2ZVcvMGx5cnBFL0FBcW5qVFVXcHBkMmdqYmtSems3NmMrV0wxamhsQUJ2VTRjR0krTjJ4QzNGaE43S3hHbmtTSUpDUFN2R3FSaldMZkQrNklzN3htUmM1MW5oTElNRDVuUzVOY3BuWkN1VEEzSWxRYUg5QWVsTVVjSUVrU3hlSTBZek9jQU9SejRXaTYwV2ZIR3BWYm9lYzEzZUsrQlFGcXh5UEo2Zm1KQkRKSnVPTlBaSko0ODJNM1k0N0hLQUg0dHhkWEJRd0lOdFk0T3o3VVI2MW1HUlgwZzhSZlNGVjRmeFNiNUZJWEdBdzFZSmZRRUd4MDFGeWd1Y3NsbGo5UzNRMW5ScGFHclRSNk9MV3JVU2xtVGVTUk9jVWxzWnluWTRYcFU1WUZLUlphZWw0eEZ2SU11SXRtUWRpaG10V0VySXVpWW81VXRSaFE5TlRWeGpPTUJab2d2d3NZY1ZVVWlQNHRYV2E2U2Zsc3VTbHF4RGJxeVgraWpkcjNNSnUyT1lqdmlmR3hkdGt4RHdIT0JVcnJNb3FNYjVOWEhwY1NyTFlTa2JUK2hZSUFGV0NodUdiRk92WmgwNUdiS0gvQXo2SGVEQU5vZ05kMVZwT1RnbEFKUGVBM3o1MFhIcEhEbnJXTlVia0xNZnBENGZVdHArU0JOamE5bnBnUHR4bGEvT1dpdWRZWWREeW5BWVVBSDE4WVNQbEFCbm1wQlBmLytwU3JkTm42SGJDamtObkFRVkRkR0tlZHY2bkZQVmp3VXowanY3RWZ6azRwSmFtVkp1Mk9DUVFlWlBHSGJLdkFvMkNDSE9ieFRYcEpnamtLWGk2N0QrT0hWQk1teFpzajQza0VCQUxuQ1I3ZnZWdXBTeUhRNVpZUUdPWFE1c1NIcFlXSmlmUC9idHlVZXlmTDU2SFRabUNOZmVSZjR0aWNTbVpyUUdQVGsvZjJqZm0zOUpNRzJGRlRDeHlodVo0UFFGQVE1Q3I3TDZzTG5EQmQwSkpldG9IWFlYalZ1Q2ltdmE5N05KdWhHM2NIODd3QWx2ZzlqbGdId2tEV01pWGdYZDdjRmREQ2hxQ29IR0NVRzdVbkRvb1g4LzhjVXE2S29JMnRuaHhMZEJaUUMraWpXUHliOTF3VlVwdEpKMWVKbHk5bER2TUcydkd5d0F2dXpPZElBVDN3YXRnWUVwYkhkWm5STzRNcEZXc282K2RtTEx4SW9HTmQzUHNDSGFUSlJKcXJEREtkTG5RK0hvY2tCb21rQmJJY0cxVUdyV3NTTkxCaG5xN3RjU2tvRFAxazVwaEZxUUJOVU9jUGh0RUlzV2tBK0lCeHl3SVVxT2xKeDF3T3FhYVJjZEdDbkpBekUyekJ3UTA4NXZPeHgwRytSRC9vVTFMK3U3QTF4dHBoczQ2NEFtbGN3K0xKb0hBSUVwSU1FejIxZTRkampvdEhlRlVpbGlRUkNjVS9SWmkzTFdRV0FuTG9VVnF6dzBPSk5rVlYybEhKUTV3RUczUVJQZ2dBdElLd1NGYVZSMElwa1RWMUhMTTVsT3JnTEJtcVFBNmFwbVg1WHRjUEJ0RUxzYzRQdHRNQXlaNEJ5eWYwOGRGUkpJSmVzZ3BKeDUyaGJrUUlRTTFhUThwZkFVcWtvZ0hlQ1UwUmFZNWY0NGNRZnhEYUhacTA2S1FoSzFBQ3FhcUhJd1lUNmpKaW81TEhrZDExNldndUNTRkxCeE8wSGI0U3pHRyt4QXFDcUhHWWc2TjRTeUpUbE5GQldJWWxrSGRpSDhUUE1tcW5ZaTF4SW56WEs4RzJaNnZPcWNWWjBkamxlVjlxb2xwZjlxNkNkdVhzWGh0d05LMXNIMmhjaUZWc0JCZzBaaStnMVRzczUxTENZZUhmTW0ya21RRHVkZStSUU1YQ3lGdlFseEJrbCtjekNvWmgxRE1LUndWQlhRa2lrdmVjeEFJakFWQ3hZZGZzdGhoelBxQzQxTU0xczA4T1lWTm9pbkk0c2o5T25ZZHZKYnlUcEc0UHVsaUpBc0tXcjY1RDRSRlVDVnhIaTZ2QlVqazFwSUJTdWNRa1h1Y01LV0FlbFlyQkk3YUtqaWt0RTJjQkowMzNuUUpqd29RVXNwN0V6WjhBendFZmwrU2l1dTNBYm5DL2grNlJ4MGlERWt6WXRSU0J0dGRGYTUza1NDSGFDMFo0Sm45amhUQlUvaWhFN1Nzb3ptdWRvR3JxclBCYnkvNlJ0cW5WNU9oK005ZURCRStGdzlFaTJjOTBQT2daTmZjMjBOQ3F0dGNhL2ZhWEpXTWpFV3lrdC9IZFlxV1dFckxYRVlwbHQxUW41OW5MNHVDeGxMNlhEWWRBK2Z1VWlhYlFhalI2Q0cvMGRvUTJkdTFvMG1GT2FaV0I2OVRmdGFSVXd1MXFRNUtOY1Jjb1hTb3o2bFQ2aDhVemtkemk3NGY4RmpNL0R2Z2p3UmdGTUl4cG85N3RNWGhiN2lsOVhPQWZFZllLTGkvNklzZDdCL3pOSmpqenBNeDE3QSt3ODRkZGIwT2o3Wm1RQUFBQUJKUlU1RXJrSmdnZz09Igp9Cg=="/>
    </extobj>
    <extobj name="334E55B0-647D-440b-865C-3EC943EB4CBC-12">
      <extobjdata type="334E55B0-647D-440b-865C-3EC943EB4CBC" data="ewogICAiSW1nU2V0dGluZ0pzb24iIDogIntcImRwaVwiOlwiNjAwXCIsXCJmb3JtYXRcIjpcIlBOR1wiLFwidHJhbnNwYXJlbnRcIjp0cnVlLFwiYXV0b1wiOnRydWV9IiwKICAgIkxhdGV4IiA6ICJYRnNnWEcxaGRHaGpZV3g3VDMwZ1hHeGxablFvSUZ4bWNtRmplMjFmWlY0eWZYdHRYMWhlTW4wZ1hISnBaMmgwS1NCY1lYQndjbTk0SURBdU1Wd2xJRnhkIiwKICAgIkxhdGV4SW1nQmFzZTY0IiA6ICJpVkJPUncwS0dnb0FBQUFOU1VoRVVnQUFBbjhBQUFEUEJBTUFBQUIyTmFxVUFBQUFNRkJNVkVYLy8vOEFBQUFBQUFBQUFBQUFBQUFBQUFBQUFBQUFBQUFBQUFBQUFBQUFBQUFBQUFBQUFBQUFBQUFBQUFBQUFBQXYzYUI3QUFBQUQzUlNUbE1BRUhiTjNTSm1xKys3aVpreVZFU3o0SlY0QUFBQUNYQklXWE1BQUE3RUFBQU94QUdWS3c0YkFBQWVCVWxFUVZSNEFlMWRmWXhzU1ZYdm5ua3o3MnZtelJOUTFnaE1HekFTRStuQmhZQVN1WU9nZkFUdFFSQlhUWndoWXNCZzdKRUZEQnJwTWJ1RWwwWHNoN0RoeTlpRDBRUS9lNHdmdUVEU1RWUmNNTEdIUU9JaWlkMkpvcUIvOUpNZG9KZTN1K1h2MUhmZFczVS91dnZOZFBkeS8raGJkZXJVcWFwenp6bDE2bFRkMjZYUzJWMy8rMXoyd3I4NHUrYm52dVhYTTdydXVUcjNBem1qQWJ5Sy9jaVhmdjRQR2Z2NkdiVS83ODJ1c1pmVEVLcU03Yy83VU02bS8zYzh4SFYzamJGdm5FMEhacWZWMTUrTTA1ZG9TOVFhTXJhWHFGOTdWd0swdUlCTDdLRXhCcmZPNU9SeG5ySC9TOVJ2c1VvQ3RyQ0FOcE95VkdpRUYyOUs5QlhHdnBxb3VjeSttWUF0S3VBU2UzQ2NvVzJ5ZTJTMWlDVk5RTG5HanNhaE9vOTFPdXlaNDNTN3g1U1d0cG5TWm92T2JVeEpxQVZjeU9SbGRpS05XYkhoWWU2UW1sOW5iQ2RSZDZYNVdQRnVPdXp0aWRIbkFld3lkbDNnOVJrYkpHdjBIaU1pdU1SWU56bjZISkJ6akIwTE5FaWdoOFFWeGc1emtKbDdsRDU3Wkx3eHJMUitURmFzK2xTNFZPby9KdFo0a0pQS2VBdzB0VnBzWkRJbWRVbUxxSUV0WG1wM0N1c3dGckIyTGZhMXhXTlliRVRsSnR1T2dRcG5ZVVg5akxwdHpQbTljQS9Pc01KRnIvMHYxcUVMTE9Bekk4d2c1K2xpQk9jSnV6MEZRMS8zbTBDd29iN3c2emxNSWZ1VFBtOHNoVU9PSk9SN01DbjUyYTRQS3pWeEI1ZkRWZ0M4L2EySjZjODBnWWc5T25IL09pazA2bXljUU5uRVhUbzFBcGcvSjliZ0pUYnFCanNNSGQ0TEZpNUF3UzRiWFoxMEdIWDJnakFKZUVsK0R5ZGNaYTVLb3NubjROVjBKYTJQRjJ1Y0V5NUNnN2NtN1dvOVBXS0FpTVBlcEUzTWJuMEVwSFltN04xcXlneENwT0VuSmZkTEpteHpkcXBIay91NTlaT01SOUNhd2xwN2Rqam05bVNkc1FNWFVqaTN4TjdONjd3aHlFWkkrYUF3MlRtcGdEWHMzb1JkcmNvdDlWcVFnWmZaNU5HS0NUdDV5NnEzZzJ2WXZFMHVxUm1FQld2QWtWblVvelBseVU4RlZTVnYxbEwyUmFzVFA2Ymd3em5qQWh3b09BaDM0UXZYbnRmbHBVLytxK2JKV3lUZUcxNHlldkZyVEowbFpkNHVwUnlPZ2FFNE5GVVdLZFZMTTRHWDJUVXhmWDRYWXlmeTVFRzV3MWlOV1RzQVZSbUZLUStUSnhNMHArQnNMcWdqRTlqSkVDUHZ2THpVcG1qb0VudG50M1NseVFPamRmYUpxNlVIek1vRHErQnJkREdXNmd3MkY5U1JRYmc0TERmcldDTmZvUElHeDltbFRZL0xYUFlRb1RxUzB0VUc1K1NWdHVBRlduQ08xbkk2aHdrRVNnNkMzVDZIclU0Z2xDNCt5TWNPYzdsVGFqMmJvK3VkSW15NjZldEdrRktwdEdsWW5vSTFmMFV3Z1pWZ3IvdmJKSEZzTDdyT1VlQnlIMTJVa2IwK1NTTmRJS0N2YlE3eC80RE9RaHJCQmdRc2VFV1ZVZ2xpOTFISk5Lajdka2Z3RW55VG04Qjl6YjcwcUNLVVhySTgyTnc4RnFRT2E0Vk9XeUZVcjRJMTVES3EyUCt1N3loV0tnZGFoV3Vra3B1UlFpald3OEd1TEpIa3dZRlQxaC9jMW9GUmFPNU9zS0szWUpobUxMdzE1Z0c0a2JaR1hhWVZCa1JOTGNJUWxOSUdzMTlZbmhBVFBKZ0hsaFRyWTkyd0pGbHhnOXdTY0dwTEZxM0NtMVpZMVRUYnFaQ2NPMXhwVE9xTGR0WFNCR2w0Z09GMnpIWWw5RjJ6b0dGNG1aTW5zS0FwYStXY1JHWU5EVXFac3VIWVBrUi9hMmJZdGhMVzBpcjZoOWt5ajhLUE1JZFFlTW1QaHJ2OUZVd1RrSnR2S294TjR3dmJZRldjZFllNU9NckNtYmR5c09RZ3ZjOXdualdMaCtha253MU9KMkJLTnpJYk03anprb0pRSEtiM0ZYYnZoc0pvRzROcGcxVngxaDB1dVRhaFdianpVaDVsbWlYWVBUVUpsNndYUWVBZFhpODZ5SFNEVzVUYVRPRERNNVlMc21CM29PU0hxdEJhak8ybXVUOEtQMzV2R2dtT0Y4MXBIcEdVclBWcG42bDRNMjN1YWhXRU5uY0xEN3FURnJzdFRHMFdLa0EvTlVzQy9jR2dWWWtkVks0VmRnTkJCUTlEbXdORmRMN3Z1OVlNRVJpSjVRYkM1OW1XV0lqTGFPY21VTkVEM2xpNGlGWTFjeXF3L1QyTS8waXlCYnFmRm4zMk1JOUFDT3lvWlhVQVk5N0FVYVpSc3YyOW5zSEdKTHhkZkxDd0FTbnJudUwwenJ3R3hDc3JKbVg3ZTVEWEhkbG44TEpTdlB0UWZHMVFpOWVld1JwMmRDWFFQV2lkdHZ2Vy9sMUg4UEsvcndhcUJjQk5zNVFKWU13WEdMTkMxbFN3NmJpQmV1TzhLU0lNdFc2eEFUZU1GUzFXY1VheE42eDFicUNMUStNR1FnSFZGQUNQa1BZNVY3Szg4RGpSK2xpbU0wNWxkdks5YkxlaWJSWVBtQUxVekF2TFNEdHNhVWM1dktPRVBDL1V6bHcxV3lDczVTOFUva0N5UmE2RXorazRqWmRkU1dBT3h6MVphWVloVWZwR0pQWGNXdXR0R094ZDRkRHdpSFdSOFNFZWs3VjBMRUx1ekhHWmNld0NmYkdYdjFENFBZazJGSW9kcVh5Z2RnSU1LNkEzVlJLRjh3Y0FkN0lpQWxoeGFLTUZoVmR1NEpBSGNhNFVuVU5LNUFnVzlIeW16TllyYnhyOVFLSUhuMy9tZUszUXFaYU1tbkFEdHhXSzVRYjJ1QmRESjJmVTlaUHZiYjYwb2pMaE8xbzhEcGZlK3BLMUdzN3IvVTZzblRYdFhjUUtzcktZRmJLMnlXRDNqaFFaNjN6YUJYNVVUWjN5QU1KcjJjbjdvaHlMazVwRlQ5RTl6WHVWZmJqMGN5YkFLWnErZzRYUEZxUjJEbk5wbGgvZE0yNGdncS9LRFN6eHIyeGRNdCtaZVlEZHMxTXFkN0tvNFppY0pkR3BmYnMxaFpmNC9zN3dRVWVKdlI5WEtqOTFtM2ZoMVhjMjcvcmdUcUEzdTluUndMcXhXUWdyYUhPSXZjN3VXa3Uvd3ZxZDdCdlVwZlBaOWczMERKRkF0MjRodU1xVjVBcjdiYnVOT3p3VFc3bk5NY3RQZzgzQnhMZG40NXQwMzNqR0J1aW1oa1pHTVFGb2JTNDlIZ2QrT2RNSUhSOG5PcVQ3bXA2bEtlZTlJTkZGZlVjdm5mR0FLNUpWZ28rU0JnUWpxY0ZQNTlwVzdoRDdjSW5qa1lsRzI5bmgxRXZYRG5XMXA3OVRKMHVsTHpUZk1WRFpPNlJ6Vjg1bTRFYmFlVmhGNzViZGw1bVk5czZ4MFo1cVpLVmxyZllWOEpXQ1pWWE9QZnBKc3BoUW95a1pKUFhGajNXOWU2STZrcmhqS1RJOVQvbzc3cXZkOWJ2ZFJCczJZTzJhYmIvNmNvZDJuVFZPZmxHZ3JUVThyaW1pVkJVVXY1S3g5OTBISnVFYTJXUjBBeWpZMTVueEUxZ1lkM250aTlsK1lZNkpQM2RIUG8yaGgrMlRJRE4wdkthV0dtL3pIeHZzWmYvK2l2Sy92SzQ1ZWxwQ3ZNb3RSc2VZVjlub0dMY3ZjQTRlQ0hyT0w0VlREeDNJZUptaENqTjM5Q3dkSkpURDlReldqUlU4a1oyOHBsVCtISHV3R3l1d3NuZzVnM2dnTC9nUkZaSHNISmFmeXZuQzNuRmNUVERoVmNMd04rUUxnQThRcHMvQm9JV0lSVjQxVS9nZVNjdnllZFc5RkFwUWp1eXBPcVcrS2NMTVZhSGNBOGE1TW9VeTliaW1NMElzSkFlaVpMaGRLajM1ZTkvemc3Lyt5NWo1NG92THRTYTM1Y3RLTHNvUk9xMFhZWkkwM1dnd1hTcy9aaEtDZktOVWV0Sy90ZGp6c3luUVF4dGtvK1hBdUY4K05zWElaSldWWDZLQld5SUMrM0ZWb0cwWVgrcGNRb1A3Z25LazEyQlBJRHBIeVFaZ3U3Sldjc2xLU1FpZUs3OUd2NWtzUzBDZ1JUbmtORkV0Q2NETGl4VUI3VWxPdWpqckgzK3Y2SmJGUUxnQUVzbUt3N1hqR296eGRJRUdidTlJYkxKMU9wSW5ZWFRET2pmYjZsdjRnU1JhZXM2dmZmd1Bma1UrM0FDV0FxTXJubWVwU3ZQZmwvVXFWQTQ0VnBXa1kvUkhrU09CdTVxQjU3VzFUbXB3VlhpcUhYSGpaT3NnWnEzN1ZWTll5V1V0aFJWcTJoMmVTVGV0M0MycldadFVia214bkJ3bVZXcWFiUzlENC9MZEwvemJMamxxeHdhbTM4d29YZFl2WnlVMEdJWnREMVhnWHUvcm1oaWl6L3VDUk90TklvMWJQR0VVSTAvZGxsY1o4dFIwY1pUdkNXalZKeDBDMjJYZ1VNOFhsL1NrS3Bac0ZtMjU5dHBsbzZzYVNyT0ZSOVoyL1pPenJwWXpzYW03bGFkQ1p6cUxZYmhERmRVY3hxcVM4YnZMd0w3bXdwTHk1dGMwU0ZhRmtiNU95Y2laM01GQVpUNnRKbnJUV1ZadHFPbmVJaDFPVmtQTG9uQVZYd25NVDFmQm9XQURsWTdkWFFaNkpQQ2MzaWVUTlRIamt1UkI1cll0V2cwd2NNZktpMlRmYXhrVGFGbUFqVUtHWUVxTkRpMkp3SHl4SCtoa0ZMT0J5dVhUTmpDaHdRMGhlYmM1RmZIOVB0OURtcEl3YUljek1BZ1hqSkhyR2RBdEtaUnJXS3FIYWZoR29MTExRS1ByYWhaT2FEQWtiNHRvTlZ5NzFBTURqeE50dExPaldZazZIc0FsMDFiNWJaNXlGN1E3SGNOcnozK1lNRVBQeEdYZ2hoYmI1VWRGcnhJYXZDbFVGWmJRY1Z0UTB4TnBhb1NmbkR2bzlCemloQXBoV1U5dUNwSzRvNGZLZ0NmSzhnUEFNME1GSFFoNUU1RWpPSEI4cjRvMjFFb2tvY0h5KzBEWWZ1V0NxSHBFZnN5ZXl1ZzdxQi9vekFTSlNOblhjclNkU1FiUDhxRVVwUExyM085WlNOVGZqMVhCSkd5ZUZSWUtvV25ZWlNCcWRRV2gzZ0cvSnpRWUs4MkhxUVRLdnNNeDVBOVk3MUhobWp2VDJCVUtwWHRxYmZIbHJPOC9nU3dZNlBHb1ZIdHJMZlNVc2JnbFdJOUxHQWFrWFdIYS9GZVNwZWlvZStTTUcrelpFeVh0Zlg1UGFEQWs3VHFWZEdRZ1JtRHpkWjJIZ1dqWGtWT0ZYZlF1ZG1wS3BaK090ZXFsZ3k2R3hBWDRIZlNKcnVlN2RaZlU3S25BZUF5V2pVS0ZnU3B4NzVIRFFPemtISW55bXNEdnNJcUwzNWVVYWovdXdxSFN5U1pvaWN6WjdlS09rV3ZUZzBYczQxMDU2cEl5Qk5FZWowSngzZXZnbkk4TDdhNnp0ZElNeGpVamw0RlZhYlBXeEROTWFEQTRMRXEreldtZXY3V3Z0TitVVUdCazMyUW5TRjJwc2VmY3lkZ1A1eUdCMEVOSTMwcllYMlRzcnZlQUg5WTZnNGhlaUt2dzBISEhVUzB3a01obDRBVVpJRmdXK3AvUVlPaTRtWnZzMFhoN1RhRTVLZEUyN2pqcEsyOXEzdjI4eithcVNjcXdFOENFZE40Y29PeGZnWFBTdFpENlpzWVEwTHJqZ1lHQjF5MXNLeGxqNExxY3dQb0hIS2VqVEtLcUFUNDlxdExPSFFWQ05HMG9YQUYyYUFOT0pVMWhwa0dncFNxN2VaVVhyVGJ0V1JadjNENGNxMUdOTTNBN2hpQ3pNUWJDUHo1R3lVcVRmdkhlVU53eWJJWWNPMWp1cE85QUlZWUtFVHJWQzhzR3ozekd1MUJtbzRIc0MySDloTzdYeFlTNzFZa3o4RUFqTzRrbzF0aEYvcTN3VndrOVRXZ3dyZGo4b3J6aFBsRFJCakZ3ejJudU5ESXBERnhpUnRDZWlNN3BpYVNWZU5BTmg0RmcwdzEvMzFIQ2hVMlh0a2JIcGRXbTRGSkNnMHV0a0U1dU9yTytwSll5Rk4zZTlCTXBqMjNaZnA1ZlpveTlXVFQvZ0ZrcnF2NWdwRjlUYVFvOTVXWWd2dlAxZ2Fhd3FGZVNXb2syWFg2ck5ucStJQnd4Y0tBd1R1MmV3c0JOeDl2cm9IdDBrcS84V21mR0ZSMXR4UmxvTm9tY2tVUUpqanl1eHQ2eHczRXUyTStBUTJoYUZXVU9FV1RhUHBlWnRtZ0hjY3hibmljR1Z2eXRESjJRQUU3eTRYcnBXNXY0VFloRnk1R0l5TW5aeEZHU3FQc0tpYUExK0ROM3Z2RXFoNUZJMmJWTkduUXFKaWRUeE1CdUFucXJBVFQzVi95TjlDMnRCQVlOUjF3T1kzbmR5R0dabTdPSm95VEJRRm11TmZqdjBZaVlWY2pGc211Yk5BcTZKaWRUNUZBa29RbTBLUU5TbktmNkRiY3RIQ3ZnbCtNU0NwUW96a0NYOTVvTzhFSU12Q0RQMlMyeG05MVhOMytVcWdTWG1kRHR1TWNEOUxOaElObVpRK3B0OHVwdnhXQS9TK3JMUm5zeE1MSmdqTVV5NUhMYlFFMUxhWENIN05oNXZvTzBBZjlkbDlzSktLdTE5RllsSkxCZGxUbTFlOHI2WnpraExGZnczZFlmOHZXeE5URURsUVpmRXF4cFhBY0hOcjJDaGdLSTVnRnVzU3R0VVJWRG5XSTJoWUVGV3BtY2diZEpvUjBLMS9rYzJkbmRrQVFPdlZwREMrUWRmNmNoeTVOZmZ0TDBvc08rdjZnQXRPVklZQzIvSDZqYmFFamppTFBLQk9QeG1aNXZ4VXVsTGNaVm5KTFdOYzhNYkV6S1FLWEJTOHJxdFNxbEVnVE5Pd3NqYm1XRmJ6VUxFZnM0SXdra2V4TzYxci92WTgrNG1paU1SM282am5NOWhnVGVKdi9raVg5aGw1cWpBMitRUUM4RE1kMmlOSEhOcEFUeTQ2RGZHTVE2dXhhUEIxYmpETnlPMVpEWktPVEdLQTN1czBjRjZnWE02cnRnNE1CRGFOTVBUbUdnaDhpMFFPazJrSnhhWEtPSzI5eHEzTHVveHhtNDVWWlF1U2pBUUJVWUxEV1VBM1FaQytSTk5CMXJtUk5xKzhPc1orUEdFQU9QMVBqaWQ3MzRPRGwyaWk3SEdUaDBJcC9ONEx3VVlxRFNZSnpzT2hBdHJUL0VON3g4NFN5WVFJbmtkSXEremp0YmZxRFpVMEw0Y3NmdTdESkc1MXc5eDdQRlFBNmRZcDBKTVZCcE1IZ2paWmRldnNlQkd4K3JNRmwwTlVVck1YTXJFVHJSdzk3eXBaWC9hdUh1VEh1N042MStVM0xET1l3QWRGZGlOWGJrTDFsWE8vRllXRjZYeU5pcElhUG1XWEZVQXdjZmlJRUQzZFJwSlZLV2N2UnA2Z3IxZ3lKWS9FVUQxYWxPZkZnUUNzTmgybDUwQkZaVjQwcytIMnUxQnNObTdFdHMvSmNNV1pDNHJOUDdWd0diY3piaHJKUm9ERmE0NzVhamVUMkdVdEY4V0ZlV1hrUFFkeEVWSlFpWlZWM2lKaUsvQkNvTnhrdVRtamtSL213QmhKS1A0Z2tlcHZKV2lJRyt4K04yWWRvNVl1Q2VuK2dWYTdKclkxbmFWV2c5cldjS0FpckdzMEhHRXl2aHFKRjNpRnFES2FCeUtHbTJCdnlJZzVaSUNTWXAzdEpwSjNFMkRDUTd0K2YwUTJmT1czeWljS3A2bVJGVmRqU1NTRUJyRGMrZ2VVYWZYVVEvQTdVRzJ3eU1JRXdkZEU3Nmhack9SYXNsRGVRSjB2alRsMEJpWUtEVkMvYU9PejNlbTEzcTZGckxra3plYy94RURMT212Q0JHVm14TFFmazk4amJXMEQyd1ZKaStJZFJEbzRhdW9OU3lIcXREbTV2TVBSZFVQTWNEVG9NQzlWSWVXODlvSlFqK0F3Wno4djJmTFA4UFpIRXIwVURWT3QrQVlGTVNRZFR3TXRCb01QRmdYOUttUHlRREpRTVE4TWQ3bnA2c2thSk1FaVA3Ump2Z2VHZ2Z6c1pVR0NSWkE1Vng3ME5YZTlwRW1sL216WGhkWWRNU3JRMWpGUDc1UTEyTlFvbklRdE1GUm9QcFpZYnJFazdpejJjUjV6SGl0YStLcmhoTGtEay9qTUVLWmxkcUo4LzRLUktSdmR3VlU1eW51aHRXWG1tZ2cveDZacEk2eUNqUm9TQUtCazhYQk1wTXpnU0lmQXhzbVNjSVIxb3lVSHpGcWtIdGFjSWcwRTU4b1lMSWlpdDFVYVdRMHUrOWt5NFEwRzNucWFYV1NRbmoxZy9jbW1zWVBsMitHUUlqdjZHd0d4b0RyRFRNb2VMSTgyelhiYVYwbG5LbEVzNldPOGR5L2xQUFpLb3g2NDQrT015MmluSW1WNXJDYitzVklFVGV2cFNYZUNzOSs5RlQ0Y3BIYUR6M2VOSGJlbm1BR1hsYmttb0EvYnBNOHh1VW8yTG5LVzFwTUIwbWwySlB3UVQrZmhKSTNGUXRmbzZOOWdnY3VPS3RCZERDNEdYcFNzQjBKSGNlQTlVb0Noa29XbFg5TnVXZit0T1B5VGZMRFV5azhOYStSSWRNRDJRcCtLV1p5VUhJSDhreWZiTTBtRDZMS3czdmhZYzVRaDgxc0J6aGY1cjNsTDlqN0M5MU5VOENtTnNlY0g1UVh6NDlQTWVRVkNXSVlhS0xoMVlTT0hrQWVNdDFYK0FOdFFhWFdoalNkYXYycDVIL3V1U3pBcS9hR2l6K3NveUtLS0NLaXlZR3V1NzYwRWZwYmM5N09URDBnK2QxRUNyTEJXK3BwN3ZyMFpRQUJVUThqQXNjd01rRjdzbjV3bDZxMWpIbVBWRzcvQ2NmZit2N2tjWHpldDl2ZkV3Q3FXalRHYlIrUjZOVm9VTGhQZkZxOVBObUFRdjlScFloRHVHa3dYRWM3VkNVUXkrMzB6Q3RzbzBpTTQ1Vkw1R0VnOEdmWDkrYWVLSE5LaGdBeTJoZGxsZzZHa3l2ZW5hSnREejBpMVJWVnp2NWJpcEp1Um9UTWhEUFhrNlFjTzZVTnFlMHg0czI0NTVHVm9WZytSUFo2SHRLSmRqNWdVSDVoUWNyTWxObTExNTB1N2llOVJKNW5vMktYQTJtalNUTzNITjZxbGNmVTJBdjYwcFN3VnNuLzdDOU5EQjNTRzJFVHg1YVRNVnI5alRYNHlXRjgxK0JlalpsQkN4MzVjMllybHhtajFEZHhwYWg4TGo3bnN2dWZ1Tm5EU0NVZ3JDS3FTZUVrQUdISHlRVkJxWlhUbVlaVmZqWDRIbVBNeEZ6SVBEdldnMXlJRm9vTVEwbVJ3WVV4TkVPQ3kxWHNwNS8ySDU2TmZIMCtNdWhlUjhGR3MyTDZtOTBNcWdkTWhPVUxqRjl1S2dvNldFQjk4MUwrMmRPOWdRY2E1RzhLdHpPaitwdGMwTGdha3lEUWU0L01HdW95Rmt4NnJ0VHMrZFlYaHprYkxzeDRjeVZzNWtnMmgvdkpJbytjK2NIazhBRWxnZXdvVzJZcDdBUUNKU09jbFpvblRFRGMzWXpGeHE4dDZrc0NyanZsUGNaMXNMQnUxeWRuaVVrQ294TXB6OU5aM21VU2hOdDdxY2l6RkVoVEgvdUpXenFzT0FHSHFRaW1FSUtBVlZNZHI1VEZIL3RUbU1JdTJ5VVY0TnBzWDQ4alRabmdRWkp3MVFHRStWMzdVanE4eko3Rm5pVTNnY001akFkSTFjcHd1dURYSWhBbXA3ZHpkdmlyY1REakxnL0JmcFY5Nk80cVJTbk4vT25Obk5LaFkycHVCU3J6TE5yRmhvQlBNYWJvYkw1ZzFlbjR0VFduU0J3QmhjMkoxMCtadEEvM2VMaE5CYjJxMVpBTTd2N1Uya3l1NWxUd3BpS09OVHp6eUFZMW5TRS9wVDRrOWtNTm5nbU5raXJqTDltbHRtV1JKaU8yYzNiMnEzR2cvOHg4UVpQOWFHcjFNM1Z2OG5YMldiK3NFTStnbWVLUmN1Q0NUdXdKQjJoYy9uaWdiVFZzemRoa3pOVW5ZYlREZlZuL2YxM2ZZS1hsYi80WFBiaVBZRzIrdGZOdTkvQ1JVNVdxOHF6S0JzM0pDRDlSby9NcnA2T1BmdWx0UlI1Nkl6RTFuVzV3eGp3S2pRYXZNRjc0bXdLTFNsNTZtM2xHaTIyNzZZVVFjdlYzQzFIQW0rT0FvMWNQdW55ZjEwcFZVY1F4Qy96N1NOc0NYNnl0TjYwL0w2cTJrdVNYL01LRU5OZ0xFUW1uclkwc1JsSTlGbHlpMEIycTQ5L1c2R3pjZWU1N0NIdUFFNTMrT2JwcnVIQmtvckNQRVZJYU9hUU5yenZFV1JXbTFtRXpmRE9jTzJZM3ZLOFVXbzltL2UrZ1YyamkrSnZTYkFCc2lOSFZHWFg2TUxVbXRNWjdJVWJuRmttcFhVTWptRGdXTlU2bWFvTys3cDZSNmdQc1d0ZDU3UXdFVUFhNmFMVHB1cFNQQlVsb2Q5NldPUkRWV1lhRGtjd2NEU1NmOStzd1c0MkJOTncvUHJrc3R4Rng0bU9BekdxdHVJZTd2bkcyWmhPQUMxZlk2ZUFCV0VhK1p2WnBiTXVrWEcwTnhtcmJ3dFUyRU54RUlhT3VLb3I1OXdLOUlHZ3NpQy9HRkRYTzVRcVNSNXNtL0tQZDRFcHRSUjhFMUJ5NnRRVkVPUVliV3dpQkI1WURIRnVzcTNRRmsrMGh4TzI0QTV1L0JvYTl3OTh5M3NVUzFiV3Q3REowQ2h6bG9CUjMvSjJtY1FObk5KTFpTQnVTMFJzYTl6dzFza0dZdEthMnNtaTdOWk9BMk16d0F6K3Q2T1FsNGRWSnpwbS93bmJHdHNLWFBDK083N3dGbXpwdE5DeE1sQnJDYWRKL25jUmtCY3RudXJyck1BQytMcURuRDlUSGI5cS9rWk9GUk5iNHQ2bDFaVjcwUTJJNTZIc0RjSU9HczhDRisxclpPUzRhTlVaeFFkand0TmkzL2djbUQ2MThiTEFCVWRGMForQ1ZXWWV2WkVpRXgwelhQc1F0QVV1T0R6TVN2bmNuWUowenhLOW43STFYRE9UTUd6bHR1cG1rMGRtVks3SUhhdG9yOFV0UW1QV2NQSGFSc2lwZzhMSmFDbi95TU9SN0RxOFEzMml2ZUJvTnZVaXNHREZHVWFIcXhJSUo1QWJxT1VGZnZTeEhBVzBXVHMzQlFlR1NmaXdZSldaUjRjOGFXYzUxbG53OW9ZQ1llaFhaUnBlekxZQ0Y3elhESldDTldjWXZhWFh1UEZPMm01Z3kwVGllMk9MRVJiUkN6ZUg4UGMyS25IV2lUd3MxcUVxc2R6QWRwRGpDamwwaDBocm14RENtVDg0WnBGdGY2OHhRUTlrQ1dSSFc4cW1FVVlxdlR5aU42cWUxUlJ1WW10MDkrM1B1aFp3TFRlQ1RjbG01dktHMEVCQUxEckdEUVNTaW11Qmw4NGtEQWVIWDRLQlRaNE9NTEJ1Z2p0enlTcC9wK0dzeUVoenZEd3kwNHYxSGdqMGtIaDU1VmNWK3JkL2lyajJaeUs3MWdLNVA5OVJaZTQ5U2xuMXVKaHpsV3NIWXFveE4zQmZEZ29xdjRYa09jdVYyYlVVSEcveHF1azZ6b1VKSE1nNHFabktid2JXSWxqK2F0M3VHZVViTWxaQi8zY1B6Q0FRMzlLUmhuYjRmNm1BWmxVeTFlYzlCWjMwcmtYczVXL1Z6THdkNGN2Wkcra1V1WlphdTZZL0g1WmtDd1QxTUFtZGZ3aFVWY3VQUFJwNytkc3kxa3V1aE9YZllva0tEYjNSZWIrWGxNWUthYmZkN3Z5bHBVekZPNzZodVVKZk5WTWVNS1NOSEJvZXNkWTFJRnRpa2w1clZqUXdua0JOdmJTT2w4MTNmbE5ZdGZnZ1lPeU9KY3h5QTJFWlNlR1h0VnRJS0xBQ2dzSDNPeDZPckMxdklWUGhZczFqRGs3ZWdhZmZiYk53dGR4QU1KQ1FoMDROWlFUWDlDYWVoMTdnT1hrdzV3N1U5T3BXWkZZY2xoc0lZZHpDQU9ua2pIWEJDdXdqMjNQazBpcW5aTWZRaTVYTWZiWnVaTTBhaXpXM3dQY2ovdkNMSHhwVXB6d1VVQmpCVkFIRVhLVzlJbFZ0VWU0SXUyais2REZCMVBTQXdaODlWZENtTGJuMkMxUlczSVVSN0lubG5GdWtja0JCeGNXOHdDdHJYU0hIaVAwNjdSNzJMUkU5Qjl4UGo2NjZuQ0FqMkUwVndCSWV3bzViYVlGeUhiUHExYVBDYkhHb01qM0xVeXhIT1BDckY4SUtvd1A1U3JXQXBaWkZROVZhbUh2c0g5bkZ1RDV5ang3ZjByVWpuUzZ0djMvME5wT1RLY2pYVjQyYUo0cjVNWkZ0RDNoQlFOajltSEIwc0hBbVl1ampDcDdSd0FkZkVGakxqZkVWSHhYbVdLUHh2dXFkUmRaZy91WExDUzA4R1VFZjR5UU04OVIyU3ZIY0YwR0h0eVlieEtadkpqY2s0U2tOVEc0QlU1MUpkYmdmREd4emJsVzlpNTBGWWlRa1pDSWRodE1UQ0d4ekpza0Y0QUl4TEQ2VVNXM1U4SkZPbWhFMFg0eU5ON3d3K2ZwRU9uYUZIVyttR2NHR1dSWXVETWRpQTRFak40aUJDbVNIajFCTU1MQzd4ejh2V0NsQWJUNVJJNzN6Vzd6LzZ3aTlraWZZRFZUdGhYa2JxREdINE5zbUNOZjFLUXlUWWdScmt6cEo4OEJQVENQN1kvWnpuV3QvMkFoZUxQSmhtVEg3TUFQVnJBK0NGK3hObndjT3cwYXd3OTVla09KY29tTTFjanhXeDRVQWhvMGdkbFM2WXhHZXQwcjFNWDBOSVlEMDF4dis1WEIvVExyenhyL1NtSkt5cXZ5ZmdCSEVJbVU4eVo0N0JwYnFZOW1xdXRvNndWa1FueWZZZTZ3SUlQbTc2aE1JQlI3K0pTV0FBU09JMlgxUWdOeDhvL2JIRU1HR0VzQ0FFYnovc1NPQTlLZFdPVjg4TjNMeVN2WDlCSUM4UnJBNTZocnNoVS85MDRjS0RoRVR6MEJYd1htdTVDc1Q5NzFabDM4ckVlZkFrNzdJR1BzOUJYMXlDN20zdlVKbHYzWFA1QUNpc0hRZENFUWNvT0ZYMnZHRVRKS1BMWVJ6OUU3RFM1cGJrb0dqdTE5NCsrMHZhaVlQT2N3TFYvNGZNd3VzcldqazROVUFBQUFBU1VWT1JLNUNZSUk9Igp9Cg=="/>
    </extobj>
    <extobj name="334E55B0-647D-440b-865C-3EC943EB4CBC-13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mNYUT09IiwKICAgIkxhdGV4SW1nQmFzZTY0IiA6ICJpVkJPUncwS0dnb0FBQUFOU1VoRVVnQUFBYjRBQUFCZkJBTUFBQUJsekw5SkFBQUFNRkJNVkVYLy8vOEFBQUFBQUFBQUFBQUFBQUFBQUFBQUFBQUFBQUFBQUFBQUFBQUFBQUFBQUFBQUFBQUFBQUFBQUFBQUFBQXYzYUI3QUFBQUQzUlNUbE1BVk4xRW1lOGlxeks3eldhSkVIYW1RNFJZQUFBQUNYQklXWE1BQUE3RUFBQU94QUdWS3c0YkFBQUpVRWxFUVZSNEFiMmI3NHNiUlJqSDkzSjN1U1IzbXhUUmQwcU9Ta1ZmYUE1SzMxVnk0Qy93aGFsSGxWcVVqUytxaU9EVitrTG9tenZ3RHpncEZFR29xYWdVUVVsUkZIMlZ3NkxnQzAxUnBQckdGSHpscTlSb3JHMXRIMmQyWjJabkpyc3p1OGs4N292cy9NN25tNTE5NXBrZjhUeEgxL3pqd2Vpak5VZU56ZHFNZTVqbEFNZzEvbTVXTWlmMTNjTVVHNlBmWGpqWUFEanZCSEMyUmhCZ2RrYmJoS2tLY0hVMk5DZTEzY01VZ3pNaDJRN0FjU2VJc3pTQ0FGTzVIZ0hOQTl5WUJjMUpYUVNZK2sxR3RnVncwUW5rREkwZ3dIVFdHYzhtd09VWjBKeFVkUS9qdzNnM1Fxc0FyRHFCbkw0UkJKZ1N3SzBJYUFXQWQ5WHBDV2VyaVFCRHpBb3pNTXNBZjgrR04zUHRGSmk1dTNPMGZFd2R4b3NBMTZMYWN3Qi81bWduclNnQ1RPdnB0QzlMU0M4d09UeXJBWDlFUWZMOC91R0pNOXpkd3l6QmRpclAzT21qbDhQTWFoRGRQYi94c1ZMNnBSRjdvTVNEY2RBL0VXQTY2ZDNLNzF6dmp0cFV6MUIwdm1PajVHR3VESEJJVVQ1VnhEMU14ZUFZLzNEVks4QlpDaHJ3MTh3cndmMko1RFdBOWNTTVBJa0lNRnYvcGdOMGRyMmw2UDBLWU15TDFabkI1SEYySHdLMHRhVDhVZmN3Sy9CbUtzWXlVVktHVUQraDU4VldraDNwQVA3aUphYStJOEEwRFY1amdSaU1Rb1M5RWo4L3I4RkdkRVVHTVorenYzN3VZZnpBNFBYM3lLUGRaTk9DN2tqSTJVd3l1SnN3Ym9zU1V3WVFZQ3FSK1VnR2FxeDVYcDlaL1hvODdsV1RITTJ1ZzlFUEFhWm5NQW8rTlNrTjlnUFVKRE1VU0dIMnl5d0FrQjlqeHNzOWpHOHlDc1VIUERJYXNPR2p4dHdVS3FFMzJVR0hjR1JHY1o2SEFMTms4L25Kck9CaUNGNlRuQk0ySmtxQ2xpRmwxSmZLV0lNSU1EdTJNWG1Sait2TjFaaHZqdnVjSXFsbkdHVllvZVZIUmVtVUFBSk14ekE2aEJRN2ZGVmx1QzVSTmNSZ0h5VXVSNE9rVkdJeXVCTWJxTW5NTU1VOVRNbjArb1hmMmVJZGVFczJIME50S2FLWHdialU0d0VtV1I4Q1RObHExQVBlOFpRbk5sREg4bVc0SnhsWlR1MHBMY2c1TEl3QU0wZ2F5ZVN2RnVaelRuRyttRlBLU3c2dmhUYkkvSVpaOVNIQURHR1hNeWJmaWRmVkRuTXF5dHgxbmk5S2hIbFY1cEJTZHk3OXN1cERnR2tZUnZlUWRJRzduVHRuRlhJdU8wd2NzdUcrZGtVcG8wV3MrdHpEbEpUSG9QR0UwVEl2b1pnWHordElENzdLSjVEYWI2QzFaOU9IQUxOZ05ldGxOdnlWdERsZlQzcHhoM3orM3ordVNWS2lObjBJTURXeDZLQ1FTSkVsdGl0VVVGNC9PcXNRQ1ZVK2IvaFJHelNrWm1qUXBnOEJwZ25HTjRaQVZWbi83SzlUeFBncThGVmR1akx6Rkwzb0p1ZGFYR0F5Wk5PSEFOTlBtQnc5LyswK09IcUI0NUhsellza1BLZDFUN0pxd2IwUjRxQ0txODJySmQxdCtoQmd1cEtWaUpDS1gwV3d6M0xVVmxpay9weEdUTVlObHRJWDZrU1NWcFpGYmZvUVlBRDJxQ3lsRHFlOXhUSXF0Q05lR20rcjVlaTBLVW9pQVhHWkhUQ2JQdmN3WkxsZTVmYTNLT3RHZzM2ZVpZcGE4TXhKT01NaThZMVBDOG1xdkxqTUc5UVdmUWd3NU5XSmdXbm9BTURoTDhqNzl2TWpZbGZJSy83K3dlZ2h0UmlOTlpJWDBTWUxpaFNMUGdTWU1xZzlhaG5HM3pDYy9zUU1UM0JHZ1MzVnc5WnlrNklXZlFnd1l1N0tjSnF4dWZGUDd5WXh4bWt0NjlBU2w0MUNGbjBJTURWMTlsZk1Nc3ZoMU1QY215a1dmUWd3bS9FZ1RiR1g4aXloMUsydUQvOGwrTjJpRHdHbXlkY2VJb1JONFhKeEpNTmRyRnNZeXFoWkZuMElNRDMxR2REVjZzelhwdFUxMTV1eTZFT0E2Y2RPTW9YcDcrcElobmd0OTNFc2l6NEVtSlpxSTNMcTAxMVN3NDhSWmxuMEljQnM4Yld4Q0syZXAzL1crTVRYSmt2a1cvUWh3R2hORHZMWWw1cm1Hd2dacVlGOCtsekFkTlRuUnllcUx6LzI5b2RQRUEvTmVpMkNiYm1QTk9HL3NUKytXdU00dkg5L1cvOEdCSml1NW9OMGJud2Qrc3Babm1NbWZUOEoxM3Npd09jblFpWUNqTjRrT1FGeCtFSFBIMDU4dDRDSUF3WGRONCt6NGxCelFwWkk0Tk5qVVJnQlJtL3lNL0x0RzN2M3FWWlZBS2lCVE05dktSQjY5TURFa1NrRUdLM0xMOEh1cnljQ0dMMlQ3ZjFUNXg2cStxU1l4YjRnd0d5cDlxVnpKQWtySlcwUjJYNjZnRkgxTFl5elBEY3VGM244Y3dLanVneTlMR2FUeS9OcVlnRk5KRmtDbHY2SkFOT1gvV3ZmdkhxcHd3L2MrNTk4R1p4OGxSdVl1cndJc1dKZUhkTDFPWjgvSU1Bb2M3aGNEcEhuYWRNMVhYNUMzTkkvRVdBRzhod3UxK3pQODV6UDN4RmdsQ1dQMW03Q2I1NmVOTXprQmNqMUxjOFBBYVlnejNFNmUyUVlhN2lsK2E3V0NyYjlJd1NZTWtoemdNWjVPNkpVb2dPclVpeEwwUEw4RUdESWllbDRTTy9zU3BEK1pTbVNHQXhzQjRNbWFsbjBJY0NJVFJMSzBqb2tFVlZ1U3BHa29EK3hHNUpVU2ttejZNT0E0WnNrbEtNcG53azA3elNUMG9TbVRXdmx1Q3o2UEFTWWpyUkpVb0RMQXJhcXdMOXlLcmd2em9zS2thMEtVVHBqd0tZUEFhWXZiWktRSXkzYmpIUytLN2xLM2ljd2Vxc3JpUThMOFgzNWpOcG9NWnMrQkppbVBJaTFZSFNCbXB2UzdZSHNpdDRCWkMvWGI4bTlseFJhVkplK0tiL3RzdWxEZ0tuSkRpZzVnVXYrQmIwM0lKLzN4cXkvd0ZVcWVrbXl0RFJ6UjUwNnh1WFRRelo5Q0RCcUwrc1JaZUVsUGF0aUVPMlpsZmdaSHNZL0ZQdTc2WUswSEpzK0JKaDVrSzJFSDYyZUFUbVZMSzVqYkF2TjEvUjF0TGlva0I2dzZjT0FVZDQwenp0NEt0ZzQ5N21NR0RBM1pVNStKZW44VE91dmNwMlVzRTBmK1F2UW1selZCVXhmR2lEa3RubVl2SlBiWWJnc1AyaDY3RWM1THNtTEcrOVdmUWd3QTR1WDNPU3JFSzBiQ25zQmNpMW1oSFd0K2hCZ3RIT3FpZ1lhNlRJRGU1czIvbTNtTnk5ZXo3YWdpQUJUbEdkSUUrcm9hM2FGbkJhNXN3UHZxWmt0OVZWUk0xTmlUZHVHR2daTVN6dmhvN0lSbno2OHhxK3E2VDd2dG1xeU9WWjUwcHhQWEh6M01BTitmRHp4dThtR3hMblhILzcrVXpyQ3k5ZktGSytmWEQ4bGpBQmpKaVdiS050SkxBT0wyVTJxa3lFTkE2WmhXaGFzcFd3UzlmT1BmaG5ra1VOZjdtR2FKa3N4U041a0tPWjNyalBKSTR1T3lnaXZWcG9PWmtHYUlxbnRrVmpLSXJ6eGIzb1RqZVJJd0lCcEdEeVJsRU1ndlZ3N01UbjBlUWd3aVg4MlpVeVZ4SEhBbDdjdDh0RGJ5eUxBektYOG5aM0NyTVR2bi8rYW9DdHJ6b3pJbUQyQUFUTk05eXZJS2hKbnJzU1R3cGFoUi9QaTA5NFJZRkwremg0U2R2bENrOTlkNWNoVm8wdkFTMDE1eDREcHg0OUdweEwvcUR3d2F2Tzh1bW1RNG9XbXZpUEFpUDhQVFVLdE1GUHlZbnpDdkpSNzRYcXlXVU1LQmt3OWZUTFhwK3NReFM4aDlvMEhXVTdIR0FUWXNoQmdpdW4vL0oxdndMbVRBTy9HVkpmYWNSZ2o5RC9Eeko4SU50Ni9DMFBJRkczbWcva1B4MXhoUGFiUHhTZ0FBQUFBU1VWT1JLNUNZSUk9Igp9Cg=="/>
    </extobj>
    <extobj name="334E55B0-647D-440b-865C-3EC943EB4CBC-14">
      <extobjdata type="334E55B0-647D-440b-865C-3EC943EB4CBC" data="ewogICAiSW1nU2V0dGluZ0pzb24iIDogIntcImRwaVwiOlwiNjAwXCIsXCJmb3JtYXRcIjpcIlBOR1wiLFwidHJhbnNwYXJlbnRcIjp0cnVlLFwiYXV0b1wiOnRydWV9IiwKICAgIkxhdGV4IiA6ICJYRnNnWEhOeGNuUjdJQ2hjZG1GeVpYQnphV3h2Ymw5bFhuWXBYaklnS3lBb1hIWmhjbVZ3YzJsc2IyNWZaVjUyS1Y0eWZTQmNYUT09IiwKICAgIkxhdGV4SW1nQmFzZTY0IiA6ICJpVkJPUncwS0dnb0FBQUFOU1VoRVVnQUFBaGdBQUFCbEJBTUFBQUQ5aVljVkFBQUFNRkJNVkVYLy8vOEFBQUFBQUFBQUFBQUFBQUFBQUFBQUFBQUFBQUFBQUFBQUFBQUFBQUFBQUFBQUFBQUFBQUFBQUFBQUFBQXYzYUI3QUFBQUQzUlNUbE1BTXUvZEVNMTJSRlJtdTZzaW1ZblFXSFQ2QUFBQUNYQklXWE1BQUE3RUFBQU94QUdWS3c0YkFBQU9SRWxFUVZSNEFlMWMzWXRrUnhXL1BYMm5wM3VtWjNyeEg1alZOVVRGN04wa0dsR0UyeUdva0R4MENBRWxRWHZlQkY5NkNFSmVrdlNpdm1xditpQ0kwa09pdnZqUWl5RW9LUFN3QWI5aEZrRjlNTktEaWdFUmVwMU9OTHRyVXA2NmRhdnFuSE0vNm41c2ZPbmNoNzZucWs1Vi9lcmNxdk5SZFc5N1hwRkxyTWRWUkJUZXU5WkRGcUtRTUlidkNNUElhV3ROWkZGb1pteUtTMFl3YTArTXhlVzFsNEVSd0hCbHlMVW5HdUxtMnN2QUNHQmJuRGYwMmhQNzRzcmF5OEFJWUg1bXlMVW51dUxmYXk4REk0Q2RkMVNHa1lWM0lnNXNZdDJwaGVpdnV3ak0rSDN4bHFIWG50Z1ZyOTFoR1R6N21QandxM2U0emFyTmJmMCtXSDN1c0hEdGdiaE9lZHNmb2VuY1ZQZjlpZUp2UkRId3hYNmlvRXBHS1REWEV2NVNKNUJnenY1V3RPc2xWeG1MRHhhdEt2bkNJOGI5c25qZ21WLzhWZHdoRjc4VW1PWXRocVVicmo3LzIrZENVZFNyOU1XYnRJVWRjWTVtNUtjZWVyMVBHQnJpWHBrZUNYR1Y1RmRMbEFQamg0L1RidlpYY2l3dElXN1QvS3pVbnZndkxacjloNllkcVc3d0ljSng3VlpmcGh1RkFaRGFQRkVTekxWVkg3ZlFEYjRYSmZlTFBwa045Z1EzaTA0cDNlcytCVEI4VkJXTUM4OU4zVkRLdlN5WWhpQlBadk4xMVNiczVCV0x5MGZpbUtDWWx6VzBiUkVQUDJxbXJUWFFqcmdEVnFvMG1FazhmRFdraWJhVGM2RmhrYkVtRWdGZFRudmlLTUhpeUZqaUZyYTFCdXFLK2lGUGVUQjdaSjdQcnNmUVQwUWhMN3NqL2tYR09pNG1RbHluaVRzYWlJdHgyVkRVM2orckFDWkVRYWN2ems0Vm1FMVJhSmQzZzg0RVB5aTJ1TEF3dWxpZW9Lc09WT0d5NE5URVRWRzZDcGdUWkF0QmljZWkyU3UyWnFlb01rRFpKQXFBWXN0TWpkQVVBTDBacTVDcFlOb29zMzVXUVJVd0xUUUZRRy9HS3FRanVNMU03VE9rZnNxMHlnQTJ4S2xwRzFibmtVcE1oRGcwMlpXSVNtQUNhd0JBYmNXamF3dFJ3R0ZvVTZhRUIxWm9FRmp2TklVK2RvQ1pjYTVROVN5bWFtRHdWQS9GRzZweG1CbFVOYWIyMmRTVFdwWHVPTXhoKy9tN0RpTE9WcUR1cWxwb0RWcDM5bEdWSjMzUTQ1aXNkcXNHQm8vbzE2c3JxbXZ3UVpscm1RWnBRcWZ5UGcvYWFCMS85dnB3ZFN6elJtUkdUZlJzd093emtiKzErdDJvSVZ5RDBkWEF0UFZzd0sxdGl5SzdlZXo0YUpadldCKzY3Y1dDRC9ScWpMcHNwblVsaEhZNU1DeERON1J1TVRtY3FBZ21USGtHUFpIL2xLT3V0NmdZRy9uNHZkbXB0Nk5xQk9TeHQ3UUpRK054emN3MlV2dW9taVdyZ2hscDIyNmJLclprMlluemRyNmE2WUJxMkZiN1lxQVFVRi9nM2FDVUlqY2NENk9UTnB0d0sxWEJERklhRGh4UE9lcVhIUjhOOHA5V0U1UlFVelc3UjRjL1R5cU5LZVhBdzR4b3B6Q3Fnb25uTHU0UWpNbDVuRTZuWi9TSmpwRERrRkpoZXVUQlZ2ck5xSVFxbXpFMVNzQUJOajUvajhncGpLcGd0clNuWlVkd0lzNk9iU3FENGlmT1liNHhETUdKV3NZMmFoSzdNNnJsWHNKeVFUU1E3MlU0aFZFWlROS2tEL09YdnhvRE8zRnVKR1dLcGVqTGFSVEdjNkQzRmk2S05RbktXaERiaXdvMDZSSkdkVEF6UHI5M0MvbkM3UGhvVnlsSERaZmZ1dzlFRzFqS2orbkZ2cDFpNnZBSXRTWE84aWVHNXhKR2RUQlRydmxHNHQxOExDbnBPVlVaUGRmVDlEd0kvL3BSUXozaTBZR0dvR09mMGkybmxMNWR3cWdPNW9RdENuaFNDbk1LQ3B2RlQ1ekg0b1l0VEtjMnRMTTF2a1FZUW1yY081cU5NSkdFU3hqVndUU1oxek4xdW5jU0dEOCtXaVpzZ3VmOThoLzNpYnZzaWRCK2JFeTgwWFV5dERudGNNcVhMV0dPRWk1aFZBZXpRNTlFSjMveGEyUURCbm5JMG1BZzRmeERYaGVQNHpvTEhjbk5EM1VyMFgxS0psWEh2ZDZjT3FNNkdQQXFNTFlwRGI5d0VhWVhMQkl4MGJkbWFzeVVMTXlPa1Jmb0dVQzFqYmRQMXVsVVJYTzZtZFM3YTJaVUJ3TWJYT2RzbHgzeGNadklwdmgrQVd3TW9VYWduaitYc3JnUXl0OUhvM2FnbnlzUjBXWkJXRTh2SDFuYUV1cTRJamN1ZFFpakRoZ05Na0k2dXRXWDk4NHJVU3J6WjA5UCtaZ0RMQVhsZlVxSWU3N2U5N3dIZjZlbkJzekE0NGhuaysyVk5NVnRXM2NVMDZIaXRRV1ljZ2lqRHBnUWJaRzNZbHFHRW5rWFAzSGVaczVDUjV6OU02Ni9WTEVxcU54NGVleXJtV0thMzlFRmtOUFNxb2ZKMWpCSGhFTVlkY0RNVVNReWlwM0QzZzNhUFU4dG1mTnR6R2JNT05hRGdnWHovR21VdWExOVZLWS9RVXAyNUtPYnFvR0czZitLVzhRM2h6RHFnRmxZYmQ3UzU0UDg2V0Vva3NZelc2WjdOTTd0cG1pZTdkaHFKY1lKdXhmSHNnMjRXbHA3NzZHVm80cndyME1ZZGNDTWJLUTAwdnZBeTZ1NDh3VGRzbFZVMlFsMVZuWlMvTGFkV0lCTnBqSTgySDQrakhzWXhkR3FQMGJuT1luZVhhYTFEcGlKc2V3dEhhMStDanVGalNRYWZ1THNqYkZGZ0dDZER4aWFhTVhMWkhtZHRXZk1ETENjdlVkZVlJSDBVMkc4S3VtWUdYWEFHTThRZHJnaUxBR0EwYzhLZXAvM0U0aEd6SkI2VTRwK2VwU29JbmNwWkVQdGhEYUFnbFBGdnBTR1dGMjVDdHdoakRwZ1RyVFBDU2JKWE1jS0h2eStyS0dhSE04TGJxR0VKSmZFY2ZLV3A2eGNKaGRSUTVQM0pvcjBHeEM0L3hzSkxwVGhFRVlkTUQydERkR0RzZm9kVnZSNWhDTWk4Y21QS2x0UUpaSXFqRTJwVng1SkNjKzFXN1p2SG9YanJOY2hqRHBnZXZGaWhyVnJMbnNDQ2hKNmd3dWpxUjFyVXpDblR0amt5SlFnWWlFKzhGTHNZS0pjTUUyeGp6b3gzZXU1UXRoc3dpR01PbUMwTUdBT21NdFl0azlBVm1LVnMrTWpRTW42SDZRb1VBamR2dkRZNm85MlNJWnl6QVBEWjRoeXdpZ0Zwc2U4UjlNbkVGdkJFeUNOY3pnTDZEQWhuaG1kR2RJcy9lcFAzMy9pRDMxV016VVpKQmRpa3UvQnArMzFyTGpiSnA1K2hqUFhBYk9CM0dIZTd1Z3R1WGl1MG14MjRpd0xoOVp4aTNobk4vOFN6YkxVR1VKYkEzVmNRQmgrRUxXWCtuUEFHcXdESmtjWUQ1OGR3ampwVTVmbkg1ZFk5d2xod0FIbFBWLzAvRkd1NzZRYkNaa2tkVDYrUXlTYWVSMWhScUM1TU1xQWdUY0JXR3NtdVhqYzgwQ3R4UUdMemg2THk1clVkOTYvZk5QM3d2MzNVUnVqbWZtOXlNendmcFFwaTlVaGE3QU9tSnlaMFlGdTRLeVA3Y2JRUTZBSUNWdW1PK0wwa3k4R1l2V0RQc09abWd5U015MlZ6MlE2RkdnZE1CczVDaFQ2aHpoS2gyOEt6UloxdmFOTVprMW1SZmJYemRqdXRERHFnSEVJd3dkaEVCM0JqbzlTaExGNzFqY2pMVUJvUDZNQXEySnh6QXdxakhKZ3RKK1JoV1hCd2laMjRoeFZvMDdmdEpBUk1mMkpoQTluaXRJSmh6RHFnT25SN2ZGRS95ZnNWVzUyNGh6eEwzR2c1dU13TDlGY0lnT20zdFZFWm02R1F4aDF3QXgwYkpJQkFDeVQyWDBCbGdiZHVsQ1ZKdGhuejkrWlNmUmlvOVpFVVVhR1F4aDF3SmlvTmFOcmFlSlBiVm5xQjR0Mkd3QVkwLzFmMndLam9QMHJMTXVSZEFpakRoaTJGNUlFRXBMQWxaMDRLL1lCOWtYU2RqT1NyWm9jdE5ObDh2SUpoekRxZ0xFN1hSa1FSZ0liMHprN1Bvb3FrVzNIeFdsR1ErblphQTgwblNHUjZ4QkdIVEJvRHpUUmJaVFJFOGdUNmVJNVlQaWJPTFNkWFRiNVJRaThPMTZFSDA1MThvT1pPbUFXcnRBQTBGcjd3RStjRmZ4dDdLV0c1VlFBUCtad0M4UWhqRHBnWnRTblNtSUJkVzg5QVg1OHBOaGhxdmROUlhqTDBWNytnYVhUcVExNnpKRE9SSElkd3FnREpuQys5RGtUTnVKYW9GRmJoQkRvbnpPcHhYbER3cmNHcjZGRUtqbkFaam1WZzJjNmhGRUREUGc4bDNsdkxEMjJiK3p5RTJmTmljM2pHRWU1amhNWXFMOXZKYTFiYzl3ZHdvQjlSTHRReTRFQk9SNDdPb2NnWDBmNWlROFc0Nm96NUVYaXo0dGFwUEdmdnhCODdJQjNOczFYaDV3ZDBpNWhWQWNEWjhRcC9aRXNPRURYc2g2Z1FXT2VKUm9SdkUycDE4eldFSjhHZlZPc2ZqakU1MU5SQy9PTUpuSHpsSFlKb3pvWWZleEgrNk1wRU1ZbGxjTS9XTlI4WXp6WEYyTDFhaDlLR2w4TnJCbnl2Qy9KdDNqOEJWNUVzbnFnQlMwVGhTNlhNS3FEMmNBZVZRYVdwUWxjMlFlTGhyK0h0YUMweGVMcy9nQis3elVjM3NQaWRoOVNPMHdEd3pLVjJXVXVsekNxZzlublc1d3BzRTcwUjBvdGVuSm1XZW44bWtwcHlBdk5nbTZnSXB3R213ajZETmEyNWFSY3dxZ09aaFFmNGVSQk1JRXIrMkRSMXRraW1zZFhlK01DWG9VMTE3WFluZkNaTUxZTHpFelRpQ0pjd3FnT1pzYkFzWTZqcEF4Y3IwdHFpdHdKeWtpMGcrYzk5MEp3NGNudllCYTl1ZGZHYWdRWUJnVm1KbTRIYUpjd1FBMGQ0aXFGd1lDYjBjY1YwK2xRS01pSkUyZkR2blRZQk5BanlzUnNNK00xY3ZwOHBnOU5PSVZSRlV3cm5yMjZvL1Q3VkwybWx2T1M1c0FSNFl6MWZ0cmlKdTBpekp4c2xBK2xuTUtvQ3FhWnBSSlI1K2E4QUgvZVI4cWxrVWljVHhPT1lWeitaZVpuZEhHOFMycGtKenJhMEdleFZBVnpVa0IvUmkvQlM2YzllZUpzNERnR0JhdnhCcndJK2JXWitMU3BFaEc3ZVBlVUZtV210bHlZcTRKWlVGMlRBUURHSWdHRTlsV0ZCT01pZDdyTDB4ZDVuZjJFVlJ6WWdKaVY1Q1FmdTV4VEtJdXFnZkgxVW5hMFBwZUJhK3AzbjdwaS9xakFPRC81MHovLy9WdDl6YTd2eTF3WmFxNnk5MnBnOWdxcERCbGFncUpsSHl4U2hQa3RRYXluakFtdDVQbU9yWG5HWGpSWkRVeFc0TVY3M1lRcDNoL251aVNoZWNPRlY0WjB6OFM5dEpDL2QwMUxxNmNxZ1VuOHVWUkcvekp3UFJneUY0SHlqdk8wendCdG8rSnFKN255eFp6bDZDcGd1b1Y5WVlpNjdzNW4za1ZSZkFKNTFySGRNUEVTVUtKcXBZd3FZSXIvNThZU0xFSGVhQUZ5K0dZMmJ2TktJV1hwaU9TYmtKU2phcW9DbU9sWnYyQnZBMWduekYvaU5mSGZ0UEN5elhTck5jaGJXcnlOVXVueVlQemlIZy84WFJRSlRGT1F0WE0rTzl5ek9zUC9zYTA3Sy9TZWsrVXZUcFVIcysxNDFxaHYySU5KTzNGR0hQRFBHTmtLQUtwcjFrMjd5YkZiUGtqVHJUanZwY0VzY2xZNTcyMFlCNjQ4SDZYcFAxMmhBaUNIZW1mWUgxNHlKYU5iaHJ6alJGa3dyVEt1OEVTb25hbzgxRXY3MERtYithK1RwMWJIdXF6dENQczFYN1Y3U1RDVFBEZUpJNEFYM2ZvOGo2Zk54enU4UUlaNmFwLzhOK2lGNmYwU0V6UFpvaXVuSEpoR3FSWGJ3aHVhV1VBbTJTOHdMYVY3MWYyMmVKK3A2eGZYV0taT0dhSVVtRUVwVmU0WFdWUGRWekxSYm9YaXlaZUUrSXhsOEg5bTZiZURLZ1hta2VPM0EwSm1tMXN2QmhjKys1WE00djl2UVhrdy93Tmh4aGJvdDlmVjhnQUFBQUJKUlU1RXJrSmdnZz09Igp9Cg=="/>
    </extobj>
    <extobj name="334E55B0-647D-440b-865C-3EC943EB4CBC-15">
      <extobjdata type="334E55B0-647D-440b-865C-3EC943EB4CBC" data="ewogICAiSW1nU2V0dGluZ0pzb24iIDogIntcImRwaVwiOlwiNjAwXCIsXCJmb3JtYXRcIjpcIlBOR1wiLFwidHJhbnNwYXJlbnRcIjp0cnVlLFwiYXV0b1wiOnRydWV9IiwKICAgIkxhdGV4IiA6ICJYRnNnTVM0eklGeDBhVzFsY3lBeE1GNTdMVFI5SUR3Z1hITnhjblI3SUNoY2RtRnlaWEJ6YVd4dmJsOWxYbllwWGpJZ0t5QW9YSFpoY21Wd2MybHNiMjVmWlY1MktWNHlmU0E4SURRdU1pQmNkR2x0WlhNZ01UQmVleTAwZlNCY1hRPT0iLAogICAiTGF0ZXhJbWdCYXNlNjQiIDogImlWQk9SdzBLR2dvQUFBQU5TVWhFVWdBQUJla0FBQUJsQkFNQUFBQXJQSFV4QUFBQU1GQk1WRVgvLy84QUFBQUFBQUFBQUFBQUFBQUFBQUFBQUFBQUFBQUFBQUFBQUFBQUFBQUFBQUFBQUFBQUFBQUFBQUFBQUFBdjNhQjdBQUFBRDNSU1RsTUFNdThpUkZRUW1YWm11OTJKemF0cEZTODVBQUFBQ1hCSVdYTUFBQTdFQUFBT3hBR1ZLdzRiQUFBZ0FFbEVRVlI0QWUxZGZZd2tSM1h2dmRtZC9mNlFDVmhDVVdZNXZqbWIyVmg4V1FSMkJBZ2tFN01ycEpna2dHYTRDR09NN1QzeDVVQUlzeEFsRWtqSkxFa0VDWVRNeG9rQXhjQWNSeURZRjJkV2ZBY2l6V0h4a1pqWWZRa0pLQ0I3amlWZzd2YjJLcSs2NitPOTZxcXU3dG1kOFM0My9jZE9mYng2NzNYMXIxNjllbFhkR3dURHk5VUQ4K3l5dU02NTduOVlmaG4yd0VqNXNnQTlHNkwrTWdTMzg1Wm5Mdy9RRDFIdlJNRGxXTEV5UlAzbCtOZ3Y4M3NPZHk3ekRoamUva0hxZ1N1ZU5BaHRSdGxQQnlGbUtHT2dQVEJ5dERaUWVmc21yRmorOGI3eFNtRTB5MDZtMUE2ckRtY1BIR2NMaDFQeEtmWi9nMUM4eERZR0lXWW9ZNkE5MEdLVmdjcmJOMkhOd2FDK3RiMXZHZzhaSFpRZW1HU0hGUFVGTmhEVWo3RHpCK1ZSRGZYWXR4NVlQcXlvaHpENklEeWNPYmE0YjMwOVpIUlFlaUE4cktqdnRBZUMrbVcyZmxBZTFWQ1AvZXFCbVoxRGl2cVI3ZXBBVU44ZHV2WDdoYldEdzZmMHhFT0srdU0vWGhrRTZndnM1d2ZuWVEwMTJaOGVLSlovNlpDaXZyczFFTlNQczUvdFQwOFB1UnljSHBpN09IbzRVVCsyR3d3RTlXdHM2K0E4cmFFbSs5TUQxVE9IRlBYTFB4a002dXVzdGo4OUxibTg1RjUyenhkbDVwSCtQVkRLREt3ekNtenBrS0krM0JnSTZvdnNZZU5odkxKaUZLUmtDMDlOVlA1cGRJRHpxbHFpb3BlQ3NYL0kwYXJmeXVSUTVSRW1uVDBmSEU3VVQxd0tCb0w2R2RPdEg5OWV5dkhNMnBzRzhYUFo1MTc0aksremZkcjVxai9lWUorYTdiTXlxYklQVkdYajdDRkZmUW1PV3c3Q3IxOWpKK2dENitZNjhmYUczUnBwUHNJK3hmTU54czZTOHQ0eWMvbE9VUFZYbWQ1dTRaRm9OYkpkTzZTb2IxY0dnL29PbzZaOUt0L3hqVUw1cytTNVhuT2h4dk1qak1GY3RlZXJsVzl2dXIvSzdQbHVCc1pnR3JydFVIbzQ0eGVoandaaDY4c0dPc09jaDNKS096WDhOTU16Y1E1ZXo5ckE1VDJsWi9QeTZLY3lQZDNCSTlPb3ZuVklVVjg5Q1IwMkFOUlBzSitRSnpQSG9NZnlYR05NNER4cU5DWURRblBNWEMva1lTcG91M3pvNTduNnFVd2VQUjVaMmpIK2F0eGh0UFhGOGhKb1BnRFVIekg4Nzg2RnZFK3NneWVMS1JrUWd2T2llOTd5bldHYkIwY1pwY25VbnU5THNlcFQ0amczWkFicXIwZ0xDN3oyOTA5dDMvMmwybjZvazVUeityZTNyLzdZUWliZVU1R2ZNUURVTitsNmNUUy9oWjdHaDlmVzJGWGkva0syNTVkeFYrVEVrYW5MSXFMK0thTjBjTnVGMXo5WVB2YkFEWXB3RDRtUm85em80YXY0Z1R1Mzczc1hMbkduV3h0UVIxR2YrcExvZGZISEFpNVYzQ3l6MWlUbFBKWXhPQWkzdzFYeVhvMU5UaklBMUplcGJUK2UxNU1PZ2dKRFFaOFNrMk9ndy9KamxuWkxzWnh6aVFITis2YU1VbTJFN2FvMFRRanczRVZMZThxdHNGWGFicVRGV0p1eFRMd25va2RLVUYrc3A3d2EvVHkyKzZWSFBlT1BHZHRkb0VMejU1SnlibU03N3crS3I4N0V1d0NoSjdqNmovcEpERm1RR0xvZUtWZkhjVFdRVVlkRjdKbVlyTW1NNEpDanRidDRWckp5a3lScitxV01ralR0UXYzekdYdmc3U0ZqN0NtS3R0ZkU2NWlCK21LWDNWVUxYaHV5YjJSZ3VSeDlZZ0NqdnZodTVrYjlKTHRZNDF4ZnZuZWZOQ21uVUk2dDRNdXo3Ti93MEJOYy9VZjlOSFdkSjQyMWJhU0Y3ODhSdHFWSWxwbGtXTjN6NmFkbUw4T21YOHFvTyt3NFVEOVNqbWJ4RHdQc1A2S0llMHZjVkRaUmYwMjhTQm9yWjVtS2VjeWJlRGpYd2tUaFJuM2o0UnFuaDJtU21WczNVWG4yUHhZNVZ3aTVFdjJwek9vbm91citvNzVLby9PSkxhdFVMVVVsbmkrbTFmTnFNcnBpeU1LSjBDU1BTcEJxUjZaUHlpaHBnQTM3ZEZnVmdHd3d0cjBuVDZId1FZQWZ0Zlh3UmNiVlNBT0JmcVdOTFRFZUJ4U2tyWC9GMjl1Y254UDFZMHBVZFUvRzNpcW5LRXg5RUpTVUFtTnRyZzY1ZHBiNGpZd0tuNkgvcUcvVFI5ajErT0svZmZUZjRvNStOdzVrSUNhRmxuUTk0ZWxIOTJKN01Kbks1andMNjdFN3JsNlBHRTJVNDkrWWEzK1VpWG5EWDNpcmszYVpxQmxoajR0VGdEYVdGaTlSbkt5SnNkdnZqUEVRbzF6UUhKZnhNTmo4a3hXdkpMaUpNcCtPeUZkT1JqOFM5WFdvdXVwNWJ0UWZWMDhTTEJhMWdWWU5YWVZXT2JPcXN5YVVFWVNZZHVKYTUxeVBpL1ZoMzFFL1JsOWJHVW1jUktQM2VETzduMFZkQy9kUTBWVlY5U2gwV2RCaTZhOW9mY0EzSmtycDgyMnh0UnZHTnFKQmJxSW5aWkRlbmlRTVppdnFqNnZUUzFVdzlqVVBGMmYxT0FCaSt3dWhCbmRFR2FvVlRrT3R3N29KNk1SRG8xaGVpTnBJMUwveDlIZmV4OGVxNjBOZkRmYjB1RUV3QXh3M25acjVLcXh5MEtNcHkzc1l1Zk8wZWYxempYUHZydk8vQS9EcmplOC9UYVdiMTJMN2JOQ09udmtSMGovVGJERlNsL3hoNlNOb3hOdkJyZlI1NXcyWGd1bTRJOHZzQXBMY2l6S291U2ZKblY4cjZydnE3QVMzWldjOWJKelY0OGZ1ZWR0Q0VGTFVJeHR6UkVsL3JBbWQwNmUvejluT0Nkc3RVUitKU2tGOVczMlNBQ2FTWHBaMStGNU1PV1g5ZmJHR2M5d0pCcE95WC90dTY0MEltY2U4VGwyRUFSblpkVUQ5b3I3YkNUa0I2NklBbmhUZDlFVjFQRG1tKzhPb0VWbmZ2TlBhQ3ViaWppeVRXYVVYWmV3YTJFcG5MOWxSUDZJbnBpS0FSdzBCR3c5L21ZSDZJM3JyQTdwMU5iMTk4MHhjbnhIMVhGdmhUL1BrK1hUbXZsb0Q5VEI3ck1zbXkrUXB5VkwwT3dYaTlZVU5HU0xhbDJRb2JsZ3dhNlV2UUhtSHRxS0FEWFQrT2ExQTBYSkRNQzVPYUlwa2FoSVBtMlIxRUV5cHVkeFdHM0RMTU1WZ0dFYm5PeEZKTDhxZzVwNWs4OU4yMUUraGlhbHVKL0Z3eHRVaHhYWkhXeFdZYXhZeFpUTGQwc2lCMUdaTVlLQVJ0ZUlHWHVvT3FhaERVWFhPcENFSFFMQWdPY0Nxb1NMVDF0OWVVWC9sbHBXZHU5RDQvbE5Sam5wSGkvWlNFTFJqTUhkSTU4Y1RBR25WdEl3RVRPQkYvVnI2WkRBTk04bDA3RVROVUZFOUtJTVZnL09pNzZCNWxDdXl4OWdoUFg5SlU1VUFQZEJUZTdoQ2l2b3lNZ0RlajhYc0RmWHlRRW1QeWh1b1gyRk1NWUlWeTFtVnNTV0tONHFyeFg0S0tSdUpyZXc2YlJKczFaYXlLWUpkOEVwU2gvb2t6RHBnYXpZNEk3b2dXSWtkYkNRQjZOSURHVjdVTjlBdUFHSXNrODNOSUZnV0V6S2RzWHBRUmpLTmZrZGJlbG9tRlpDWmVoamNBT2wvNHNvcTIxMlhlYkJ3Ymc2U0tQV1hvaDU4bFhPS3ZPNDd3UzJ4Y3pOak45eDRZeTF1YUtCUmNZTUVLQ3ZDRHR6RFNRVUFibVpQRzNLNnFLK29lMkJ2SHBkMjh6aUlyM2F2MDEweWpNKzZUcWU3NG56ckREeTF5SXlOeWJrellqMmZhQWkzditDU0dwVjdVZDlPdDVmdFNoQjBoTmdxREVkOTlhQ01iZ3dMRGdvNVhCVUV6VVVINnV0b01QQ3ArZ3h0bHpOSFZZRGxzV2JYUU9ZemxTdTBxaWdDQTQycUhCS2d1VmovY21kbmYvMTYvSkxGV0dibWVWRC9JUml6Ry9oMk1xU056N3FXVU85YVdxOHRjcWRDV0RwaWlZV0RqZHJVZmVQVmgzcjNjWmRJU3BIYnA3YlFkNTVZcUI2VVFZcFB0aGxMdmdzc0NJcmxpZ1AxM0srUXZjOGpnT2NReS96SmtIZzQ4OWczcUdvNTZYeXpvaDdvdG1KT01LY2dWMHB4djBuZWx5b1plWXRLR2drNnVnRG8ybU9DTVlXOFFLTWR5ZVpBL2J0N0FMMzUvYWU2dkgraWhNbzhkNTF2c1FsclFFSUprK2FDWU1LN1ArbEQvWGo2WkZ2NFhQUytWdnhBNWtrc3VnZGwxQzBHRStVVTBJT0RFemhRRHpoVnN4OThUVGdaQVM2K1J3c1JxU3RYRTBXaUFMaWh1aW9PREpUd0VIQzE1K1ZaVVI4ODg4V0NEZmdnMU9PTnk3c0pzTHJQd2xMVXcvRFg5Z2c2TG4wRFIyakJ3NFFaUTJERkRzU2ZVRWNwRHFrSjg3T3VlRTUwTk96STUwbjhEL0RpRjBpREpxUHZGWkxLS09ORC9iei8xcUZUYXhHdmVSSWo3VUVacGQ0dDhPQS9vM0tKUlBWSmFhZy9JK2pCeENVOFBnRGhXWU5keXFIdWtLQWVudTJXYXJ0bVJhYXExb25NcUZkTnVHZTJwWElxMFRVMWh6bWhwbXBwZ3FJZWNzSjU0bFRBdlVhcEhibVcvOUZITFF0MWNDc3JEaWJ1NG1XNjZJSzdjZE9LbXJLd2FQTE1oQ2h1VTA2VFpOL0l5dFNIK2hXL2szQkVTaEY3OEZKT2ZtVmt5MmZEay9tbXpDUi9pK1ZWRitxNzBQS3NhTUZSTHpiWE5ZKzV4UHkrSWcySUpwS3BrS0FlY3V1eUpwaTN6Q09xRWljQXd4V1ZwMmhVeFRRQnJHMjR2TlhVZkVYTzk3UTV6MUU1d0JETndzQzlrbXhoS1dtNytXUHFBdlQ1Qldwc2NiVXpYYWMzT1NOOWR0U2c4S283eTl2L1VaRWw0Snh0Uk9rSjdiRHhmRmRONzFGdDAyWXpvaHIxeDRmNmptV044Y3l2bldKWDYrOUxLVytyY1VLeDVZbjh5b2ptY0ZhWS9RMWhSVE56TU5jN1BKd1Y5RXp0SGs2b1JrWE1GR3hNM0pWVVJwUUxDZXFCOWFvaUFpUmxtLzhoUHE3NVV6UXFaalJSeFE2SnJpcTJxZVpwaWxNNXkwVFhzblVtMFhMaTFJMi84ekp3aGQ3MXJKcFpZZWI1R3dlWGxzeFNmNzdJTGhLaVdTTVBsYi9XaGk0SExiNGdDQ0hvV291U2M3VHJtOFF5VDJaNE1EN1VoNG1CVS9oNnBBdTdTdDVxWFJyTGJrV29GLy9rVnladUIyLzlzTzhSVGtabTVVbE8xRVBIcU1uY3ZwcDlnMkV5VXl4bUVHS2NnOGVHakNTRVJlbFRNM1NNczhVYm45R0ZnLzZQa2xGdmlrWnJFeDRjc0ZnYW9EV01mWnJpVk00S21mT0EvVm1IWkZRTVl5TzZmRGM1R3NKU1dTSUJ0ZmNtemMrNnp1UDVLR3JOY1JCZjZ6RTM1VlRNTDhZRjRtK0pUT25OSGI4NlB0VGo1eDRKNFdNN3ZpUzhwTGNWR0t1ay9NcEVBcTRIN204aWQyVm13TUZ4MmZyZ2x6K3U3cG43eDR0bTI2QklqWDJheGFTb0IwcTBhZ0lUbmxoZEptUUZNRGJpYXl1dW8yaE0wdk1Ta0tOTzBCRUswSHhURjZRcVR1VTB5ZnFtcmRmN21sc2lWZDQrZHZyKzAwZkxIdFNQQWJlTHRVVHJEQVhtWWZvVkFsMWdjQnZ2dWUzVC9LK0lWeXFub25xQ0NKakhydGlFZUswaTlWU2xCL1hRdHd0RUFyeE5CTmV4TnY5N0pxcFIzdFlZOWJiQTlUMnZtMlpTaHBQems3dGYxdTBzcWZFTFVPandjREE1aHh6dG5xajJWcmtNaVhKcEZwT2luanRNUzRvL29KNnI0Ym1Pc0tPbjcvbnVxYU55d3FSb3REZSt4cm14U0RSUFZaekthWmlvUDJtWG5MOTBFcWFFSGw5WjZ3aHZSUXJ0RURjRkJqOGM2M3JiWStCQlh3a3kxaU9xcGd4T2hBdXlWZlE3alExUVF4aWp0bjVXaERqS2VGQVBYZ0p0OHdMR252eStXaEM4NW8zU2x3QTB4QUptamFWamZtVkFGSHlkYzN1ZGlqUnpLeitEa2d5b0x3Rk1WODNHMEJLYnpGU0xTVkhQQTRxNkp3SDFPMG5ldmhLS1JqdDFtN21tYUt3NUxOVXQ5eVk1VWpsMUUvV0xrbTZQdi94bHM3dDY0NUY0VjZsbG5IeHBLaGNhTUJqZmFsMU0zU1BDOWt2SmN5Z1dPeUVOaklGYlNSdi9lbEEvWlR6YlNiMjI2QWhIYkZ6S0xKMmhyUE1yRS9BWFBuYzJLSnRFcnMwSk1xQytBd01vMFJnS3NNbXNKcnhKM0NLVS9jMEx4MDNVVzVuajVzazBSV095SGtwZWFwMmdZbEtrZWJyaVZFNlhvQjV1NnB4VmN1NUNIbC8rVnU1V2NZTVphYmRsZStVbnh3V2phTmwwcy9qZVIwdDRGOFppbGo4WnlTVm9DUC9DSEJtS0lFcDRVSzhXRUtMVmloeEtnTHM3dHFMQ0tlbDJHWXZaSHBUaDJ4MjdxMEtVNnlkeWNMS2dIZ3lSNkFMS0Nwbk1kSXRKYlQwRTNwR3RCMXpwcnFiOFUzSVVqVW5DNHEvQ2E0dnU4SlhXM0tNNGxkUHFEK285OGVYazNlR1NlWE5KYlF6MlpjdUUxeExyR3RPOHdpeThKSGhQeUlERFRPcXF5NFA2ZWJTWERZd0w4U3RjV0gwNFp4dzd1SW5SbFZ1WlFqM0xka2NwMmd2ejIzb0FoakZwU3JXMXlVeTNtQlQxZkhFc096ZUtpTzgvNnU4QUVleHZwWnFXWDZXNVIzRVA2cm1MdU9mclYwQlg5d0Qxc1crZ3Z1UzBFQ0ZieDIyNm44VzVPQzMzNmRvTHRBNmVkRVdVTk1SWnkrS0tqTFZRVXBIem9INVpCd0o1ZzdtZG1taW5mK1MrejdUaDFzTUxLL21VR1lHWitJSnhRMXFNU3JYWGVkS1BldkM4bVoyYk1wa2VpK2xEZlkwcmt1dWlhRFNiRnR1Z010dVI0V216R3ZLZytSbGU3Rk9jeWdGYmozQWVrcHhGU0xhaTYwRFYxUGd5WW1ONURHWERGaHNMcklMdDBUWGltNTh4b2liOEU4WWJzVFE0Z1hPVVg2QWJEZWtqWlhqU2czb2pVckJzSWhzNFRBZ1BwM1BDWUoxVEdUaFp6QzR0R1R5UzJabDRLZU5IZlZNdXQ1TThiaFVxZXl4bUV2VTF4UXR3WlFRaFZGVktncUxSUnZpYXJ6UDJkN2FLdUV4bzdsT2N5Z2tKem1uT0xTcTlCazRXczdlbWs2amFPVFRtUk9HRUdhZUVtRWhGTlFCWTJnSmt5L0hnclo1QmhEd0o4OFJXWE5RQnJjUkZUc2ZFdGZxdkIvVk5PbWFhbTdxbFRJSE1HcVRoMzNjWlZ6NWx4a0xZN3VDTVBGZnM0UGh0ZmJIczNvMFJKdE5uTVNucUtjNXB6cU96cXFab1ZNVWswV0RzKzZTQVpDSmo3MVdjeW9HZVJiaURYQ29paURoWGhwOHNUbzh2NjVhRmRqTG9mMFM0NklvS0FqVUxLZ01uNlpOTmVEeUJsNDV0MXhCaGxKUlBHcGlvNjV4SmhQTWUxSGZvbU94czRiWWlYWTlHR3B3SU02ODh5a3kyNGNNWk5aT0RKUjg3T0g3VXcrSXpNUTRWdS9oTEdUNkw2VU85ZjJKU0FrV0NvdEdzamZNd1JhWjh5Q2ZTM0tzNGxSTVNuRU1PalFHN0RyNVNDTFZ0ci91SVpIM1ZFa3ByRW93RDVUaGVORGxRRDg5alBTaDJ4YWRmSkh2NGxWdEhKYWF2azZnK2tmU2d2azd0Z2hYMXM5ejN2ODN5cEhJb3cwOFdaOXJ1bU5pSmI4SHI0YXl3dFBPbTNHUjZMV1lTOVJybmdLdG9pa3QwYUdvQlJhT0R0SnJxbEliczI2QjR4ZEZXRkZNNXJYMUdmWFN5ZUNOZEExM0xEZkNxenNhcHR1bkJnSkdxSWFJeHN6NnFneUQ1SjhNTG1DNXVJb0VHUGFldXMzR1YvYThIOVYxcUY2cWJOaTUxOXJRSGJaL1h5NjRNai96ZVpXT2RLSk1yQ3gvcVlXVm9XWGtyZG1BeWExWHF2YWs2blFqeDgwckdjR3FhTW1PS290SFJpQXVxT09wNDhHalhjRHN0cEZUT1BxTytVTThRWDFaS2dUY3BjYURLd09DWWkwMEQ5VVZ6TG9qYlB1Y1Q1WCtzYURZeTVRcld5ZnJFYno3VXIxbFdzN0NhZU8rOU8yOU9jT1lUVCtvMG8xdnd5Ry9HN1k1d0syN21RejFBNTl0YVFESVZzbjlQdzFiY0FCNll0bElEUXoyNE9DenBMcXBiQUtWU0JrVk1sb2I2OWg1M3FmaVpsQXNWcFk0djhZSmRHSFFtYk1RWGxGQmI2TjBheWdZUWdpeDg0SWYzZi9TUGNLRXJYUmFidHE3NnFQdzFMOUxYUzlnVGRPWkZMelRidGFpdG40QnpVZGUrOHhQMy9XN05KTFRsTXlrRERXK0Q1NWdTdDhDc3BZUGo5ZXZoNDY4MTNOQk1BeTRTOXNha29SNE9SVDJQaXlib3ZRVVVqUzd5TVBXTUQvQXdEV1dDRVpVRE1FWHIxL1llVVg4RVFtMExDWW11QWpnaFVFb2UxS3NteGkxb1RGaE1zYjhxUXhmVE5TNmhRSmtzUU9QUkRkZTFqbmp4Wkdqc1hyZk9mejVxYWc1ZW8xbWN6YUlNcHdSOS90UEtJRmtvSFJ3ZjZzSDEzVXkyeGlXaDMySlMxTU1jakhaVytvbjZCa2lxWUYxSkd2emt6NUlDUzRhaXZrNk1iWHVQcUY5TGZjM05VS2JZZWdKL3hZWGFjVGhNTFZabm10cEVQZjlTNVp0cndVMndmdlZmYlFPbHRoYXdJZUM4Tm8wR0p1ckI0RDM1eFVHeEFldFgvNVZGR2VBQ3pzcU9kaVRTMmJaT2lIcVBoMVBDeC9Dc0xEdXBmbi9jSk1RZURrUVprTFBaVDlTWFFOSVpxOUs4RU1aRTJvb2xha2RSRHkyUWxXcG5kanp0S3ZDenA5bldZTkIrSEdaY3NFQnNpL0JLL2ljVlBqUUlDVC9OdVgzNmRCa1pHbEpQTXBuTTYzK0JHdlpycDBLNEpXMDlISWxreDA2ZndqT20wUUpsTXlrRDlFMTRqaHVvblRzNXFVNThwYU1lUHRPKzVlYkNhL2dKU3EvSkRESHFlWXNGeFJSUW43QlhxdEtab0doMGtjMkRKT1NTVURKUUkvUnFUdVUwVGRTN2h4U1ZaYy94azVhWjRtMjhPWCt1UUwvSTArcWlYM0dLaWsyL3ZudXgrQ2VuR0xzN28xOS9VdkhPbFBDc1pnMi9IdjR6NGswL0tyT2RqOVd5TUVmZkZFMGw1eWN0czRWLzE1UkhtNDc2NCt4OHFrUnVNWGY5SnBPZ250czRndnBkandoTE5VV2poU0FxNHZPSVUvOEdlOXlzVjNNcVo0V3NCQUNEWjEyU3M1VnpPNXhwYjBXd2E1aTNzeUpQRUdoNVJneG55aElJMThSbUtpdlFWRHNQNm8zSVpTdTVRNkE0SlJQWmxlR242citjWkpBb1VRNU91bDhQWWN2VlJGdFN3RCtaNGplWkJQWGNNYXdvSm54TnB6S1pFeFNOcm1aQTVXUWVmZXZGcXptVlUyTDRQRFV3MzNKSnpsZysxczYyank3WXJabnpvdkg5SjA1bW9MNmVFc1JLS3BubUVDYXBvU1FYNnNlM2ExWW1qc0ljeXZBM3FON3FZS09MMFdaMHFxMmZsZis2UVRjMVVtQXh3WlgwK2NjaDluQjRRRkdQcGZsTTc4MGFVcm4zK2xPekxNNlAzUEcwaXF6aDBTTFhSTUlWaDJPdUhzMnBITkFWVFIza05xVEluTCtqMERPWGxySTI0aXVpQ2lJMlB1c2ExUUFONGplSlpsWFUwSlgwaGk3TWhoN1UwNzNaSmxvVW1Zd3MrVHpLWEE4OTR6M0N4OE1veG1VUkN4OTh0cjk0cW1uanIyTzFmUDV4aUhIT1B5U3pvVmdBa2h6NFZTU1dCRVVqSmxoQm80amZwbVBSQUYvUVhZQm1QczJwSE1qOVhNa0NjNEh4cGNyekphSXZJM0JOc2x4d0lJczRWY1puWFNNV0VKbXFhRjdhazlWbDdoVGMwbGwzcmEzR2cvb09qZzBYc1dJMlpyUXNuekw4alhoZi9ESWo2c2NWbWtkdm9DckpYQ2VhREx3bU15U29oOXk2WkJDc3BTdzRGVkVpUWRHSXFxTm9za1FSdC9VTzFNZUtlNDA5bFFPSXVxaGs4U2xMWlhwUEZMbzU5cXBhdExOS3FCK2xCaERvV1pWcCtITHFXWjMycC9ReFJ6OXRUT0ZCUFRubmxQNStTa0ppVG1XZUQ0L0RzMWMxZWJ1NmZnOVdBanlUa0FvRkhUWC96Ly9NVmcvZnhvMFhTejZUQ1RqSGp3STd4S1dlb3Q0VWpVZzN2bFJXN2paUU1lczVGSzc0VXRUS296bVZBNGpTYXhESXVMd25wSTgvV2FoblA1ZUFKekxnM0ZXUk9DMEdCdU9HeWpuT0k2aDZJd0VyTHQzV3FMTm5QYWd2WVkvUWZoN0J6aGRLOHlxVDQxeENkRWJQOWZBbTlWbUU1VVdyZGgzeGVYT2ZzUThKNnF0NElvWE1HU3Z2MUVLS1JrUUs1bGo3Z3p5R1k3NDVFZE5LeFgzR25zb2hheUNJZkdwM0IybVFPMW1FL2NxZGJHaURHMEpBTnovckdra0dIYmVVQ3RiVDlhbzJrWUNCWEVrVXBoWjRVTCtHNXNhZ3Vabkt5cXpNcmN3dDVlejdIN0Q2Y2FHK3VsdVRxbFN0eUZRVzArY2Zod1QxYXhqb0RlenVTSEhlWDRwR1JNNDNBOVJuVENBK1pGODBhTVU5bWh0eVFnUTY2RGpuWGdCU0tFc3ljOENaMzUwZUgvWi9hcWx2SDB5YWRzaXk2QUhzbDdMUWFSb1A2c2w3cy9VdDNTNURLcjh5bWM4YnA5bjZVV1NFRSs5M1JXb3JpK2t6bVNGQlBVQnBVZDEyUFhkUDg2WUdHaFczYVA5U2VWTXd2T3hiN0ZweGorYUdIQmlpTlNrTDdLN1ZGTWo2UEwrWjN5MkJHenFwR0M4anE2NEtnelpTYXlwZm9BQUdzdWFUS2VWQnZmcE9QbWZXV3MzRVVoTGxWeWFZYkdmZC8zRGIraEp5aWNOMXFRejZSUmJUWXpKRGdub1l4WHFaMEhaT05VaFNJbW1nTVFpdS9PaENSTVRESEVydkttUTJFMjM1ditwQXNhbFcyaitoTWVUQU1GS1BiaDZiWFl1UVhFWDhQY0kzWldoUngvdGtkVDBFVWRNV01pblQ1MUdGUDJsK3ZzYmZ3b1A2S1RRM0J1ME5QejlFa1Y4WmVEMHN6UGpaUklwNkNSNlFYaWh2S2gzc1FTZGtNY0ZrSWlDcGRqSUJ5aWkwUk9lRnRBMGlJWEJKNy8wMTBNalBSWWpKdkkxbStBN0R1OENhS1ZZOFhYTkREblRXV2NsbUJkbDlXZGI3NzNXZ3FqZmdIQVRMYUV3bnZ2OFVTMjhnazhML3lhYStidEpKZStxSVl4VmtwK2FsSHRURFk2bXB4cTB0bFFRTXJLT01OWmxmR1dDVDhaMXgvc2FaOXVzMWVJSUEvdit0dWlhUThxcVFXRXd3OW85WE5ZbEVTRkFmMUhVb0JGYnEydTRuMmprTEFJM0VqQUVFeFVLc2VlbFpxbFVaeDF4VUtUWDFQR2J2MXR5UUF6UEpPY21udTArTFdjRXYyL2RCZUN4MlNiUXdQK3NxaWt2b2hOdzRXdnZDV2JDYUlISDlyTmxYUVM1eUtQZWdIZ0pLQzZwMWZWRWx3VVgxUHZYOHluRDJHYjhQQXFGN2pYb05IdWlqcC81R2RQM1dYLzdGVjBLYnYwY3NacnJKQk5Sdm9GdGUxdjRqaUY5SE5WbVQ0RlNUQUVvWDBMQVpOWjdXL1F4UkFPdVFvb3JESHI1N21qTGxkTlJnZzFqSnlhemFacUxMOUMwb01CSnFyVzUrMWxWSW1WY3E4dWpmbHBidGo1ZVhjcS9QUGFpSERVbjkzRmZ3eE9QZlNNaXZUSFNyaFRvQXVxTHYycDRDMk9tTkhBMGVRREcrOU1CUVhLaXA1MS9aZDV2TU5zVTJoQmRsWjZ3aDZZcTFQekZ2aENSQmdBRGhpRDVFQVpBVkV3QmhhQ3FlcHJrcFo1ckpzeVRRYnhYQ2RzK1pXMERkei9pNHdJMmVFelFkWmZWSm95azlrY0w1ZTJRYkdqamtWSGp2cVoyUGtYYVFhYUlsZ1ZsbnovdFEzOUllSWZ3THVIWEZaSUxvL3B3N3kzZnJPa0dVWDVtNFlmUXk4cXFTWkUvQUhLNm5RZWhUYWNINEFOQVg4bllrRzhOaXBwcE1ZSFJDdHVPL2JmVm1YK2IvMllTYkIzd2ZuNzBmRmZIOFpweHZibGRFUmQxd2cwUnh3eHllK0R1aWdrYjhKT1RBeWV1emNkMEtuV3hvdTk1eVdiN3gybFQzVk1Ub1JnSmhVT3ZjQ3Z1R3pGeVBSeWxFTys1K01IRUhYWGx6c28zMzE0ZjZEaHBIbzJ4M1FUQWNEZFdaWHlqNUVOdjVaSWlHUkV5VVh4bkJQTXMzWGh1QUYzVktVNE1uMnUyQktuRWhreUY0d3dtY0paRVVQMTEwaDdTR0g1STRYME5sMThnbkJqUDJPaXJQa3J6bEsrLzgrM0trMXQwUDNmNHZva1VUQ2piaTlDUzdWSXRTL0JaV1JUMytTUjR1NmhMTEkyaXRjb0tTV0RXRHgzb0NNOTJYTkdEUmQrQitYazNORXc1M0JMcFVQeGhZdGYzVGk3bHVqMzRqUGhJelZ1Yi90K1IxMlAvaFJHWFpoenlUNmZLaGZnVXJXV2M3WDZ3QjI1RlhsUEVJZkRuLzZIS3hqdjBmTGp1L01yeFZkUEZBOExwSUozOG12L0pRQ05CZzdMNGZmRFdxYlVJNkJrOFZVdWpDUXpQbU0yVmFUREQyZUFvVjBvci9ldnNQNzRnWTdYenlCKytJZVVmL2JYRXJJaWpsamhyd2d6djZ1aURFZ0w4aGs4RUwyS1ZWS0M2MEdQdVVxQ1kvTC8wMnlVSm0zREtWMmVVRUkrVVk3VldCZnBQVjN2SmpiWWhGMWRKNDhLRmNpUWlPdUF3ekdldDEzbGZINExVU3RyT2crQlpiOGZleHVuUkpDU081cG1peUpYeW9KLzg0QllZZ3dCRmU2eUlQNXViWVNzMFpzbnRRUnF2TVR4NHJVNjZMNHhSZ1JWNjdVWWtHVHlncjR0OGtua2Z2cVpuczZtZk5raWhLaVRodFNvSXJZclREZW5OTEZtWDlYZHMrZHMvOThYWDZxSUw2aDNmWEZZTU9ZeC8vdzk4RTBKdm1RMUZrU2RqbHdCdjUyMzhRQks5bTI1VXNUUExTakVLL1AxeExhY1gzSXphaitvWmV0bE42NGhwRTU1S2lKN0NscWE0UlBWTTZyOHNnSlQ4NVNRclRNejdVeTIrM3hseWFrU0x3QnowWStiYmVpREhQOUtBTVV2VjZFUEpXbE1mSk9YWVUvbjNNL2QrRmZ5QVRvejVRNEdsTEJlUGZjN2habm5RUi9zbUl3T2gzVCtrZGdHS1hQV1dKYnlvOElRK3pqTFRjc2VOWG50ZVVNcklHTW9pczc4Qy8vMWpQM2lJUEpWOUp1S01Dd0FucVl4TlVWaVBlNEw5Q1BFMStPZ1d1blhWTkJVQTdFZVhXS09xblVQUkhVNmVtZktnZnhZdU1nSjg0NHRmbkVNOXJ4R3hmTkZEZmd6S0lhd0JPdGVtQjQrcEhLTTIzRTJEZWZVcC94Ri83WUh2N1BqREpmYm11ZmJCODljY3JmV0VOVE9Ia2NYSVJoWVN0aU9qVkpBckxvMnBJSHNFZVBFUXZ2M1pxKzU3L1hVSTBSMlRjckVvZDF6VnJuQmMxVENaOXFBZnZ2SUpiL2ZxZDVXTVAvQmt1a2U4SmpsRkNjRENwKzRYYlpFbkR5ZVAxTEVnRTduTUFBQVBzU1VSQlZIU0RwU244OWIzYjkzMXhzRElQaGJUaTUxTnRQUS9IMXVCR0VwOTFWVGMzSTBNRnFzUkkxT1dBYVMyU21rYitCYm9YOVIzWDZrTklCbDkvSVVwT29jZ1RMK2hCR2NGUy9OeHlGSTkwV2pmTUhiSWU0STc2T3VqY05HeWp2ZzNZUDlNWlN3cUNQSnRSOGJqaFZMUmRLd1VMRTFIa1JmMmEybDZ3TTFtUlVZZzY5YllndUIyUEJudXpZZWxsMWdQZ3B5L0NMYmZGU3N4eTkxMXJ3RllSd2c3TktzK000UzBzeUJlWW02VnFiQ1FtNWZhT1VhNnljNTVERHFHb2Y2WGhqL1NpakJJNlRQekM5VUFuZW1jZytWbFhmYVBMNkt5eExsV3BOVDRYRkIvOU5iWmJVV1U4TVU3WEE2VE9sY0duMGEwMEh2VEN2SFFPL2cvbnExcnNtN1I1TDhwUURzUGNMMUlQQUdqQkprK25HTmx4NmJmYmI3dkJ3eWh3UFQyeStKcG1UVGcrdWlSRDZsNkRTYUpKUGRWVGdlT08wYlg5UDBiRG5wUXhlQXl6dnpnOXdEZFpsb0pxaWhkVGxMNnkvYVpiYlBlaEg3empQZEdXTGFib3BPSVRVK1pKcDhNWFRuczk4TkR0WC8zem1zbXlQOHFZVW9iNXc5SURzR2tKc1pad0owWGZkTWkwN1ZPQjYxeFBpcHdzVlROMmFhSXBSS1FXYkZ6NnBJeE4xTERzVVBSQUNPZW5SMU0zbEtaVHc0WDYxQ2E1M1prOUJzZ0pNNVJwMjQ1N3lQcDVSN3lwWDhwSXVjUGZ3OVlEVFhpM1lKYnN2NXAzTUpxMkxuVzlHTEJzeERGTnByM21WNXdoVnVEb09tamVMMlY2dllsaHUwZTZCNDdBWnJ2bHM2NVlyYnF4NVlQcjRFMlBUWklYbVRCLzNOTEdKbEUybmpaQTV4MUxrSDRwazlCdVdIQkllb0FmdXl5bndacEhlRTY0YjRaWi9aOUo5Y3FEdTJWdk5XMzdKNGtpWnZQMmZlVCtLZFBiTFF4YlBlSTlBQzZLOGY1a1FxVkMyaEl5dE5yNnRUUkhKQ0VnVDhHeWZjRWFzWmkxMi9yK0taTkg4U0h0UWVxQkxxQitNVjJoNms3TlNkRFJvZjdiS29xcTlYT1YzT2ZFbVBwYWFwTHhqRHdJQi90bS82MnIrNmVNbGpGTUhhNGVLQUhxMTlOVm5ralpuaTNwb3pIaGxtUXpudVlUU2FJZWZ4dnVGUU9FWVNYVFdYM292cC9LU0hIRDMwUFdBM0NRSmpwMm1hWjJ4eDB2bkZYdnZOMnFnLzZOQzJuYzlsWTNZMTFJeER4RCticGpNVHlwcFBSVEdTVmttRGhjUFFCdm9HbTc2RkI5aG0wNWFvSVIrZGJtYVBuVGttWXNCWmlTcHZmZmpsdmRrcHhqWHJDekpBWDBWeGtwWmZoN3lIcWduR0ZEcVdHYzNFVzMySWtYcm9YdWhab3NMYVhFV1NSTjc3OFQ3cTJBR2JHMThIejJFY1cvdjhvb01jUEU0ZXFCaHR1UXF4c1pjMGRPWnFLTjNXdGIyNnVTdXVoYkowakNIbityN3YvTjArRWpvdkJCOWtURnV0L0tLRUhEeEtIcWdiVXNUdml6bGNlUXVMZVh3dm16a08wcTBBZkY3eVZvOXJXZzhDWW51OUUyZStCQnhyNmxDZnF0akpZMFRGMVdQZkF5ZUpYMkxiV0RjY3VqUHlvZis4NE5CME9YQTZ2Ri93TjJ4dndkUkZlNWRnQUFBQUJKUlU1RXJrSmdnZz09Igp9Cg=="/>
    </extobj>
    <extobj name="334E55B0-647D-440b-865C-3EC943EB4CBC-16">
      <extobjdata type="334E55B0-647D-440b-865C-3EC943EB4CBC" data="ewogICAiSW1nU2V0dGluZ0pzb24iIDogIntcImRwaVwiOlwiNjAwXCIsXCJmb3JtYXRcIjpcIlBOR1wiLFwidHJhbnNwYXJlbnRcIjp0cnVlLFwiYXV0b1wiOnRydWV9IiwKICAgIkxhdGV4IiA6ICJYRnNnTVM0eUlGeDBhVzFsY3lBeE1GNTdMVFI5SUR3Z1hITnhjblI3SUNoY2RtRnlaWEJ6YVd4dmJsOWxYbllwWGpJZ0t5QW9YSFpoY21Wd2MybHNiMjVmWlY1MktWNHlmU0E4SURZdU9DQmNkR2x0WlhNZ01UQmVleTAwZlNCY1hRPT0iLAogICAiTGF0ZXhJbWdCYXNlNjQiIDogImlWQk9SdzBLR2dvQUFBQU5TVWhFVWdBQUJla0FBQUJsQkFNQUFBQXJQSFV4QUFBQU1GQk1WRVgvLy84QUFBQUFBQUFBQUFBQUFBQUFBQUFBQUFBQUFBQUFBQUFBQUFBQUFBQUFBQUFBQUFBQUFBQUFBQUFBQUFBdjNhQjdBQUFBRDNSU1RsTUFNdThpUkZRUW1YWm11OTJKemF0cEZTODVBQUFBQ1hCSVdYTUFBQTdFQUFBT3hBR1ZLdzRiQUFBZ0FFbEVRVlI0QWUxZGZaQmtWMVYvTXozZDg3SHpWVkZNRlZyMnNBUUlibUpQcFZDSWFLWXJvY0FLaEo2aWlxQUNkcnRvQ1BtYUxiNGlGTkpETExIZ0QzdFFpeWlJUGFJRktRUDBza0FnV1dOUEFTVUNsajJrK0ZBd2VhTW9sRkNobDBGQ2RpZXoxM1BmdXgvbjNIZmZ1Ky8xVFBmT1pQdjkwZTkrbkh2T3VmZjk3cm5uZnJ6WG5qZTg0bHBnamwwVTE1bTQrZy9UTDhJV0dDbGRGS0JuUTlSZmhPQ09yZkxNeFFINkllcGpFWEF4WmxTR3FMOFlIL3RGWG1kLzV5SnZnR0gxRDFJTFhQTE1RV2d6eG40OENERkRHUU50Z1pHanRZSEsyemRoaGRJUDk0MVhBcU1aZGpJaGQ1aDFPRnZnT0pzL25JcFBzZjhiaE9KRnRqWUlNVU1aQTIyQkZpc1BWTjYrQ1dzT0J2V3Q3WDNUZU1qb29MVEFKRHVrcU0reGdhQitoSjA5S0k5cXFNZSt0Y0RTWVVVOUxLTVB3c09aWlF2NzF0WkRSZ2VsQmZ6RGl2cE9leUNvWDJLckIrVlJEZlhZcnhhWTNqbWtxQi9acmc0RTlkMmhXNzlmV0RzNGZJclBPS1NvUC83RHlpQlFuMk9QSDV5SE5kUmtmMXFnVVBycFE0cjY3c1pBVUQvT0h0dWZsaDV5T1RndE1QdkUyT0ZFZlg3WEd3anFWOWpHd1hsYVEwMzJwd1dxbTRjVTlVcy9HZ3pxNjZ5MlB5MHR1YnpvSWZiZzUyWGtRdDhQbERJRGE0d2NXenlrcVBmWEJvTDZBdnVKOFRCZVdUWVNFcUs1WjBjeS96UTR3SGxGTFpMUlMwTCtreGxLOVZ1WkRLcGNZTktaczk3aFJQM0VlVzhncUo4MjNmcng3Y1VNejZ5OWJoQS9uMzNtdXVkOG1lM1R6bGY5NlFiN3hHaWZsVW1VZmFBeUcxdUhGUFZGT0c0NUNMOStoWjJnRDZ5YjZjVGJyYnMxVW55RWZaekhHNHh0a2ZUZUlyUFpUbEQxVjVuZXFuQWhTbzFzMXc0cDZ0dmx3YUMrdzZocG44cDJmQ05YdW84ODE2dk8xWGg4aERFWXEvWjh0Ykx0VGZkWG1UM1habUFNamtDekhVb1BaL3dKYUtOQjJQcVNnVTQvNDZHYzRrNE5QMDEvTTR6QjYxbHJPTDJuOEV4V0h2MVVwcWNhWEpoQzlZMURpdnJxU1dpd0FhQitndjJJUEpsWkJpMlc1Y296Z2ZPZ1VGNHVDTTB5Yzc2UWhhbWc3Zkt1bitYcXB6Slo5TGl3dEhuK2F0eGh0UFdGMGlKb1BnRFVqeHIrZCtkYzFpZld3WVBGbEZ3UWd2T2llOTd5bldickIwZVpySnBjUVByajNKQVpxTDhrYVZuZ2RZK1dqajF5NDc1b0hKWHp1cmUycjd4blBoWHpxY0RQR0FEcW0zUytPSmJkUWgvQmg5ZFcyQldpZmo3Yjg4dTRGVGx3cEdxeWdLaC95Z1RzUi83MW9lMVBMOGVwVS9qdGg3YjNaNmRpNUNnM2V2Z3EzSDN2OWpmZmdWUGl3NjAxeUtPb1QzeEo5UHJ3WXdIM3gzTk1uUk9WODFURzRDRGNEbGZKZVRYV09ja0FVRitpdHYxNFZrL2E4M0lNTGZvVW1ld0RIWllkczdSWkNxV2c2OU5FUjZ4dnlnUnliMjV6Zkd4djJKVVlhZkZjOXBONWUzYVcxQXBicHVTY2Q1dXhWTUNjQ0I0cFFYMmhudkJxOURXTVBmSldIelMvbk1yc0lSYVZjd2ZiZWE5WGVEWGJUZEVxT1ZoNmdxdi9xSi9Fa0FXSi9pNlhtKzFxSUtNT2s5ak5zSFNUR1l0RDJaZ0M5WXhrbGFWa3Y1VGhPa3d3OXVuclh2T1N0ckZZSzlRcnROZzkxNzNtMTF2c2ZFMms5SHg3TFROUVgraXkrMnZlNy9uc0t5bDRMZ1dmR01Db0w5ekY0bEUvVWdvTThRY0E5aDlLd1QySkpDb25Wd3F0NE12UzdOL3dwU2U0K28vNkk5UjFualRtdGtsVlZIbWpiRU9GbDVoa1dOM3o2YWRtTDkybVg4cEFEWE0rK3hTdjZHVHBwS292Q2x6TDNzbGpZTzR1UTZtOUJHOHVtYWkvS3B3azVVdHBobUsrNWswOG5LdjVJQlQ3R1l5cTRObUFVU3lGUVU2b2tFWE9KVUt1Ukg5Q2FjK3Jud2l5KzQvNktsMmRqMnhaSldvcE12RjRjVVE5cnlhak00WTBuQWhOOUtnRXlZNko5RWtaTHEwcHoyNFU1WlFkNnpBbUxlVkltN1lwSmtvVHpyMFBNRXB0UFh5UmNUa29LdENmeUdZODFFN2ErbGU4dGMzNXhhSitoRDB0WkFjRldOS1VOMUdvNTFubEZJU3A5N3lpVWlEZjV1cVFhMmVSTXg4VFBrUC9VZC9lSlpYcE9uengzenI2YnlIOVhYaUJCakhKdGFUckNhWWpxQXZobnlVeTY1aFk1ejk0NVdyQWI2SVUza1BtL1ZFR2VNUHIxNkdja1hmYldrbDNoVnNOcnpIVUs5MXYvczU3UXp5RUtCZUZqc3YxTU5qOGt4bXZKTGdKSXA4SXlDc25nNXRFZlIyeXJ2aTFlTlFmVndkUXFtRHNhMEppOXB0VnpneVQrQUx2Y0Q1a0NtdmFrV3VWWngwWDg4TytvejVQWDFzWmtkWXMxQy95ZXd0N21BVk5DM1VvNjl5cWVoUTZ6V3V4NUZlMDdsNUV4TFpnMFR3cVFZa0tyVjAvdEJFTlVvbWVsS0dzN2JHbWRFM0JYMWlMa3BRMlpWcWhoQ1k2TWpIbGZSd0FzZjA1WDRNN0tPZXJHVTVEOWFodUJEcGgxeWlVUW5SSjFMLys5RGZlQTFNa1pXcE5SYnBxKzV2RGNjdk1UaDIzeWtHUHBpVHJNSEx2YWZQNnh4b1gwMTNsdndQdzY0M3ZQMDBsbTlkQ2U4c0xUZW1vY3QrNW1rZllBci9SQ3hZemFBS05qVWovbnlhaldNdG1VWFgrcmVkQmJvQzBFanVuazN0U0JoV1BEWUtwWHc4eW9jZGJ3REdOUnJhbUdCUmllY1ZuakI5NzhDM3pub0Y2WkdOR2xmRjhxZ21kMDZlL3cvbk9pbEZZb2o2UUZZLzZFVzFiQ2xBeDFRWGlWVXpLTWVXVTlQZkZHckg5VGpDY2xNTkMzMjI5c1VMbU1LOVRUMENIRE93Nm9INUIxMzVDRHNBNmlhOTMwRTFmbE1lRGVkMGVSbzZJdXNhZDFvWTNHelpraVl3cXZTaGoxNENtTHNuaGZ3ckFvZXk2b2xsQlBlK0lxMjZxVkV6QVFQMm8zdnFBWmwyT0tTU1NtMEszbEtpZlFyYWx6bFNmU3BZUm0ydWdmbG82aFZBQTJpKzJXSkRCMjFWZnFEbVRpL1dRNjlPeHVDVjlMenNyM3FDdFlNRUdHditNcGlsWUtnVDk0b1NtaUlZbWNiZUpabnZlbEJyTGJia2V0d3hURExwaGNMNFRrZlNpRENvZUcyeExXOFdmem5xRXJCR29FaVpQSktzZUtSdEo4Q20yTzlxcXdKYjNRb1NjSklEL2hhNzFNTTlBSXlvd2QxNUhpbEJ3VVVkN0NCbHlBQVR6a2d1c2M1UmwySHJ2RmZXWGJsalp4U2NhMzM4cWFKdGlMZE9HSm1tSFlPNlF4ZzhIQUZLbWFla0ptTUNKK3BWa2cza0VScElqb1JNMVRVWDFvQXhXRE02THZvM0dneGlZcllVd0dVSm9xVmFTNGtON1JyTktrdlIzbjZLK2hIcVI4Mk14R1ZGZlpidXJVakVBYWUrK1djREVRSDJGTWNuYmd4bkxsb3JZQW9XYnhOVmlQNGFRamNTV2RyMDJDYlpzUzlxVWZKSmgza1JvT3kyRVFkSWtqRHBnYTlaNGhFNElLcEVoSCtpU1Y4R2NxRzlZb0lVMGE2N3pRZk5za0VKSHJCNlVRWHhoQWExbGUvUkZCUWhZamJNc2RRaFZBazZGNUhZazBxd1JpbnJ3VmM0b3NqcER4bG1sb29ERXppMk0zWGpUVGJVd3gwQWpJcThqcjRaYjIwMlVsejFveU9raWo0bTZCMG1zdTFsbUY2K09uNmZIeVNqU3hZZ2p5YTQ0M3pvRFF3Y0duN3ZsNjRqcFhLUWdWSDhlRVVTRFR0UzNrd2ZiZHRuek9rSnNGYnFqdm5wUVJoZUdtbEhJeVN3d29UVVJ2dWJvdDJXcXV1Y0lHRWxFMGFRUFVCVmdiVVZqc1lITVp5SkRLRlZXQkFZYVZUcjNXUFdLRkIvRnpxQzg3RUZERG43SklwLzY5Ym9zcUg4L0xIbXRaZFRUK0t4ckViV3VoZFBLQW5jcXdKL21GN0hFd3NFT2M0TGZ1cXUvdWxBL0lnVWhwaWhZNEZPanR0QjNEdm5VeXR0SHhFNWxFTzFrbTdIb3U4QjhqRXUwc2JDUXJwbnNzNjJmdzc1QlZZTlVDN1NGVXFMZUI2U3ZpL0t3VEdWWnhMczVncXFSTjlrRThqU0tlZ0M2WHNkTC81NVJCdFRmMVFQb3plOC8xUW1VSXpWNy9pcmZZZ3VkQ284c0pVeWFFNElKNSthMkMvWGp5VjVDN2pQQisxcmhBNWtqdSswOUtLT3JPbEd5Z3A1N3BhTGltaGFId0FzNW9lSmpGdHJDdTFTMkRGeTZMRVBtSGFDSThxcVlkeEYzQWJNY2ptZEEvYVlvQnlpTkROcXdhaGZwN2hVMTdHR0JQRXhSRDJPSHRrZXdMdXBZeEpITVVxTyswSUhEbktpaEpJUGt1L2xaVnp3bXhwVHNTR05BL0Erd2hQT2tRSlBSOXdwSlpoQnhvWDdPTlZnRTNsWXQ0RFZIMWtoN1VFYXBkeHM4OStDc2pVb1JnUlViSGhBUkNOVmRiOXFDbmRuSVhDN2hVTGRQVUEvUGRrT0pBa1VXVkNRcGtCTDFYYWp4bHVERFVTLzJSeEhucnNvWGlkRERheWdmQnlucUlmYTR6Z1htY2NVMEVRKzEzSTgrS0pDcnc1eWtIQVN6L0N6UmFSdlV4bG02SklaRGVXWkNGR2hUVHBPTWVObzJyaTdVVjl3ZTVxaVVJdmJncFpqc3lzaVN6NFVuODFVWklmZUd5K09Ga3F1eXhLakZVNXlOZUVnVmFVQmtNWDMzQ2VvaHBsaDdjelluUkpmVUlaaWFsbFdNb2xFbFE2QUNpa3M2dTRkenU2bDV4VEtVQ1paVUR1aXFUWUdIQkdFRm91RjJQSDlNbk9zeWRvNGFXNXdkRzY3VHpqZHRjYVZ6cjdxM3RQMGZaY2tDbkxPMUlEeWhIVFllN3lyZk1NaHRJdU1VSkVSL1hLanZXSkR6UzE4NnhhN1UzNWRTM2xiakJPR2ZYUmxSSEE2YXM3OGhyRlFFa0xldUlyWUFFSnl2aVl3bTlrOUVXc0UzVENiWW1MQXBMZHlBMmJKT0JxMTBESkNVYnY4VTFzYzFmNHBHemRyanJwdXl4L2JaYktGTk5VOVNuTXBaSXJxVzhKQ0ZWU0RobTE3elVuQ0YzdkhMTlpKcWlmQTNEczR2V2pJY1NlYWthd1o1WWFMb3I3YWh5VUdMejRrNHRGRXRDTTdTcG04U3l6eVo0c0c0VU85SE9rN3V5NEV1N0FwWjFibzBsdDJ5VUMrOFpWY21MQWR2L2JEbzZreVlCMWtiWVNqbXR3b1V6d2p6Q2lYYlNIZXJZVElUTENZOWtRRE9rN0xHbmdkcjZrL0VxSUNTQ3pjOUJ5emg1VDhsVjcwcEdoR2g1LzNjUjJSN3dxNmYxWDB5akgyUzRsUk9oVGhNYlVaN0Q5RkNSYUJ2QkplcmttTStUSldWNXFxNE8yQisxblVPajBkQmNZNkQ4Rm9OMlNtblltNGhUQkMvUmVJUE5uZmM2cmhRaisxYklJVDM3ZkNTdGtsNlc1NHhTOHF1VENEZ0J1RCtCbElySFFIN2h1eXRUdGNodnNNanpoclBzR2ZxZEJVeWpIMlN4YVNvNTdMbkZSc3c0WkhacGNwVWdVQWJydEZHbUVUUnFNaU1BQzkxd2tpREtHaStybE1URmFkeW1tUXkxSFlObDRHTTB2YXgwdytmUGxweW9ENFAzSjZvYWEzU2g4ekQ5QlVDWGVCekI3UUMyejdOZjNkRHRzcXBxTkxXbVdObnRkd0o4ZlFUVDFVNlVBOXRxNTgwWncxdkU4RjFyTTEvTndOWnl0dktVMjhMWE4rc3luQisvT1R1UHdXTUxUOTg3QytEWFR5MTg4aXlKUnVTdUU4c2ZJcVljeDIzeTJsSXdDREpZbExVYzg2TFNpaWczamFTcVB3d01NcU9ubjd3VzZlT1prTjlFU1RacWtjMFQxU2NvcjVob3Y2a29XYlAwVWtZRW5wODM3RWp2QlVwdTBQY0ZOaWtoRTNJdC93TUFPNVNrTEVhVURYbDZvUS9MMHNGOXlQWUFEV0VNV3JyWjBXSWc0Z0Q5UUF6V3VaYXhwNzFucHJuL2M3cnBTTUthQWdGekJqckR0bVZBVkh3ZGM3dFZTb1N4ZUJwUWkvOEZmaU5kWUphUEc4WE5KcVNyMm1nOGp4SVRHYWl4YVNvaDAxTml2b2RnM0dLS0VWalhJRU90SUV0RDJzTzZ6ekxOcG93amNxcG02aGZpQytaS1llL2JIWi9waEtLT1BLdVVzczQrZEpVTGpSZ01LeHFYU3lialFqYkw1bk5vdWFha0FiR3dLMmtEZThPMUU4eCttd245ZHlpSXh5eGNTbXp1RWxaWjFmRzR5OTg3cXhSTmpnMng1RTNWcnAvMFhzSlkyL0dPU3A4SEVoNGh4eHB4L2wzMkdSV0k5NmtZZ1FCWDdZM1R4d0h0b3NxRjJ5OUZabUt3QnFnYUxTU1FDSmdDWTJTaUFwcG5xdzRsZE1scUlkS25VRTg5eEM4RFZya2F6MldqNndxS3o4NVpEaUdwazIzaU85OXRJUjNZVXhtK1pOUldqUkV5NWs5UXhFRUFRZnExUVJDbEtySXJnUTI4NE1iUWVLVWRMdU15V3dQeXZEdGp0MWxJY3AyVzRKMnJpMEZ5M0MzTS9YeUVhSE10WUdHc1k4MzBESWpJY0RHUHRsaVV0VER3anRDUGVCS056WGxueENqYUl3aDVNdjFKNjE1MnRnN0ZLZHlXdjFCZmZ6NnNsVjVtamhuVHFtTnFjeVN4V2ExeEx6R05LOHdDa3R6TkNFWEhLWVRaMTBPMU0raHZXeFFPeGUrd2tVcU1DVWMzRWp2eXF4TXJ1N2E3cWdBSUFxbjVnUDVmc3dLRlJ6M0NxNi9KVnJpaURhWnlSYVRvcDZ2ck1qR0RYWS8rNFY2R0ViQWpiTmVTbk9INGc3VVAyWmxuakh4NTBITm1QWGxGSndhcUMwNU9heVFyZUppM2Z0d0xBekxmYnEyMFRwZ0FzcUN1dkgwTUZDb3lMVVdrVUZ2RHRRdjZWVmtYbTUycDBhTDh6UXhsemhpdVBWd01pNmJNaU13RXA4ekttUklxMEpMeS9FTlhCazdjUU9Jd1Ard1ozS0d5bVE2TEtZTDlUVkRPM2VVb2pHR3ZpbG5UTkY4MEh5VHA3b1VwM0xBMWlPYyt5UVdsWkV5NVhwbzQ3ajFaWk9GNVZHVURGdHNUTEJ5dG1mYkNDcy9iYXlhOEU4WXI0VWk0UVRPVVg2QmJuUkozOURJZ1hwanBXREpSRFp3bXhBZVR1ZUV3VHFqTW5DeW1KMWZOSGdZVVFBRUt3bzVNSXUyclV5QzJXZ0RWZUp5K3UxQ1pZZkZqS0srcHZRQlhCbUxFQ29ySVVEUmFDZUVFOVRtNks4SmhlWXV4YWtjbitDY3hqVHJiQ0U0V1J3enNZcnltVVY5VHVSR1h2aUJwMWxHSmZscCtzaTFGSGJlNnFhUkErUEVScGpVQWEzRVJVN0hHQVZncFcvQlRNTHhKdTB6elhXY0dZWkJaZzFDOFBkZHhwVk5tYndQMngyY1VkTFZBQnZlcWdrSytwNHVLaFpPYU5rblVSSU5DcFBwc3BnVTlSVG5ORWJaeDhjb0d1MTBNSCtJTktXbURJeTlVM0VxQjFvVzRRNWlpWWpRc2hKQy9HUng3UHF5VVM3WGppNzZqd29YWFpIQ1FzMjhpc0Racm1nUnZwN0FVL1BiTlVRWUJLV1pBQ2JxT21NUzRiZ0Q5UjI2ZDlEWndHVkZ1QjcwdEdyVThHWlJacklOSDg2b1diaVRKTjZYMWZnR2tXV1NLeUtUcGUydzdpZHN1VUZhK0tVTWw4VjBvWDR4bG45Y0JrV2puYXJDa280TUJwbzdGYWR5ZklKemlLRStZTmZCbFhvWGdIN1ZSU1R6cTViVnJpYkJPRkNPNDBsVERPcmhlYXpDaHBINGJwQmtEM2U1ZFZRTW4zdndleExsUjRJTzFOZXBYYkNpZm9iNy9uZFkvT2dNeXZDVHhTbTJPempxbFpNRmRkeU0xQWNPUHJkM3lvMmc0cFpKaUtUbkp0TnBNYU9vMXpnSFhBVkRuR1NZN2s3UmFDMVRhTE1FdmZscTZ0ZEI4YksxckVxa2NscjdqUHJnWlBHYUV1WUljQU84Yk5LMFRROEdScmdhSXNxYitVRWVMSkovekQrSDZjSWlFZ2pWNExHSFAxdGhsdjNYZ2ZvdXRRdlZkUnVYT3Z1RlIrVVh4M0IrZW1YNHl1Lzl1R2hNbUtONVFlYk4yYWNzSFhiQ3k4R0RoaXRxRldSWk1KbTFLdlhlWkJhNisvaDVSZGR3YW9nMFhaQ2kwVm9HeEh6ZG1pRVNRWFBEN2JSUVV6bjdqUHBjM2JHK1RCUUNiMUxpUUtjYjMzK0NEQVAxQlhNc0NNcys3Nk9sVDVjMUd4bUtXK21WK1pGN050U3ZLRU9MR2VYZS9kRE9HM0dDQ0tkV2hxLzhwdHJ1YUFMaGxwUTBhajBVTUJYc08rVkxRRWtIVFZrc3ZQdnMzNTBXazlyNkFhRytBLzJScW1yRWZLaFgyVWd6bzBtb2IrOXhsNHFmU1RublVrQXJkTzB1ZERvVE51SUxTcHFLbjdpcm9hZ0hTNUM1dTcvMzhJZmZpUlBqd2lWdEN1Tkk0RFRCQy9UMUluYVpqcnpnT3JOUWk5cjZDZGdadXZydEgvM203OWRNUWxzOGxUSlE4QTU0am45bll4Qkpxd0xscWt5RlJ4dGRNZ2ZUVXVZRW5HZlV4c2lpNFhwNzR1SVdKL1hqYlQxZlZOZmMwb1lvR20ybHdIdFp0NlhyTk9EaFZKektBWmlpK1d0N2o2Z0hZM04rWHF2akNNRUpnV0wwb0Y0MTBtOUJZOEpwaXYxVmFMalNpRW9ETkw0MEZuZXRFdEg4dVo4aEthMnpudzJLbXAyWEVNbElHbVU0TGVqem43Sk04cjBDd3BXUHlJMXZwRTFtSkNSZXpQVlVNOThvVzk5dE1TbnFZUXhHT3l2OVFuMVI3SDVFRlpZcDRDZmZKOE54ZDRyNk9qRzI3VDJpZmlYbU5UZXJMb1hXWmZ4MVJtckg0VTNySFpQYVJEMjh5Ylg5eHBwM3N6WnlaZ2tVYnhzb1JWa3FDQnNDc2RlNm9nb0RKdW9CYWM5Nm9WZG9QRzdRV2FOcGxJR0M4Q2Juam9LeWxaRktMSUxpQ3VnYzlSc3FTd1M2cXBrNnZKS0xacjZLZDVJbmpRR2RqL29ZWDJYUXN1RjFmY000S2NaSkFZcEdDeVY4YVh2RGtveVRHdEJjTlp4Z0NWTTVVQUpacVhacXg5UENHSkw0MmRNMGM3Q2c5RGk0YXpCOEdaV0svcE1LN3hwRUhEL051WDM2ZENuaENXcjZWT2IxdjBBTis3VlQxcXlDa0lsNi9vZmx4MDZmd2lPbVVRSkZVeWtEOU0za0kyZUk0eEtJVjBEbXhuY0xaZkpnbnUzS2xKRTI1SitRTWZQT1QxQTZUYWFQVWM5THFCN0hVUit4VjZhTWFKeWlNWnJ2SFdkbkxhazRDZFR3blpwVE9VMFQ5WnVZWWVZd1AybVpZcjB0NUxzR042QmZJRkxvVjV5Q0xOT3Y3ejVSK0pOVGpEMlEwcTgvU2ZnN0k0N1pyT0hYd3o4ajN2ejlFdHU1cCtaa0RBVG9tNktKNVB5a1picmwzeFZBbmhMTlViOXVNQjVGVm8wYjU4ZU1mQlZ0c0YyM3lmUXg2cm1OSTZoWC9Vc3hkUVlvR3FQa3NHeTVIRTBsS1EzMnRCbW41bFJPaGN3RUFJTmJoR1BtQ0xmRDdyMFZ6YlpobmlHdHlCTUVtZ1llWmszSHZDbkxRampLTm9KcGdhYUtPVkJ2ckZ5MjR0Y0NGVWNkU0s4TVAxV2ZacXR2RHBDM0tBVndWRy9LaUxnM2NUL29zTmh6eFB5VEtXNlRTVkRQSGNPeUVzZm5kQ3FTT2tEUkdDMDJrN0RZR2xJSDMzcHhhazdsRkVrN1FEVTJvcEl6cGVUYktmYlJOY2NWYzF3MHZ2L0VLUTNVMTZON25wcGZKQlRGUVlTRUptUkMvZmgyalpaT2ptVlFocjlCOWVaa2JqeVh1L0lFOVNlTk1qNjJsZUFNeEUxbndXS0NLK255ajMxczYwZEE5cklTQi8zdkNSVkpIYUJvakJacjJVOVBJMEt1T0RTRFEzTXFCM1JGZmhPcEJ1S2NKVGdHTFhOZVBRaFhTVzZleW9qSTl2MVJvRUg4SnRHb2lnckdCYU5qZmh5bFNIZWdudTdOTnRHa3lNR1haMmRSNWdab0dmY1JQcjdQTnk4bFcydzlUSXhsTHIrMzJEa2MxZUh3NjFndGwzOE16MWJqbkg5U1kwMnhBQ1FGeC94VlFxb0FSV09reUxoU2FPekdTR2FRQUYvUTVmVjNhVTdsUU94eHhRNmFDT05McFdjTEJGOUdVRS9DVVJZT1pCR255dmlzYTFBYW5teFpzMWx4cnMxcTJtQTVaQXZIM1dFSDZqdHlJWkJ6S21ERjNLeWhmYmZjVkpLQ3Z4SHZYTC9reXdHcXJTMSsvUmlkWWk3UnFCVEZ2OHpKWFRXbnlmUUo2aUcycWxqQXFJM1d3Rld5STBEUkdDSHVLQk0rRnpNaENSVjNhazdsQUtMMHVNU0hySWpnN0FtNWJvYTlxaFp0ckNKcVJ5a1pudXl5RE1QejJkSmhkMGdmYzNUVGhoUU8xSk56VHNudnAwUWtabFRtR25nY3JyMHFialhLVWhCSC9Ra1pDZS9HWjYvTTl4OGxzYkNZVHBQcDAwZUJIZUlpUzdGR0xPV3BPMFdqU2hhQlNYMFdZV25CekF6aW9QaGlFSEFZZXlvSEVLWG5JQkRadGZMT21KaXJweitYVU1IZERyN2FaSG4zRWpyam10SWc1anlDeWpjQ01PUFNaWTA4ZTlTQmV2VXhCbDdhZmg3QnpoZFNzeXFUNWx3Q0FGMVZrRHY1cTFUNkJIcThrQ09QL2xNaWJ1ckRWMjVjeHQ0bnFLL2lzUXNpbXlaYmQ1eWkwYVN2N3Raa1V0WE9YQ3J1TXZaVURneTZHdWd3MmRIdWpoVFh5NzBBKzVVNzZtRWtjb0JsWGdSMDg3T3VRVkhRY1VQeHNKNnVWN21SQUhUa2NpUXhNY0dCK2hVME5uck45VVJXWm1abVpXNHJPZmMvWUZ6ZGtISTQ2dWRsSkx3YnRqNVBPNEdrVlJiVFpld3A2bGN3MEJ1UkhpZTVKOTBwR2czS01kU1BJcS9vQkxSYWNZZm1oaHdmZ1E1bVF6MjRab2FxWVRUMWdqUGY2dEQ5dy82bmxuamNIdGNPbVZXd2tRanNGNDBrUjlTQmV2TGViSDNEd1l4bVoxZkdmZDY0Z3V3dFBGcGtRUUxaZVVhMmp2Q0w5a2czWlRGZEpwT2lIdVF0S0M3MXpDM05peHBvVk55Q1FCRk52ZjFWbWhmR3RPSU96UTA1MEVWcmtoL1kzVTBaM3VzOTlic2xnUHFUU3RpU05sd3FUWDhPbmlkTlpWc29nSTZNR0tVSk9sQ3Z2cFBQZWJXVzAzQlVOTm1WOFNiYmp2MFBXQ1pYejJ3dXVqQUozcUVTRHdIOFY4ODZIVmxNaDhta3FJZGVyT2VZYmVRMGFOYXVrSUZHejd2MHcvT3lUSzYwTG9NeDZ3WlljZEE4OU5KVUdSd3c1S3dnVHcxYWJRMlQ3aW5NM3lOOFF3b09kYnhQVnRkZEVCVnRJWk55NUN6S2NBZmpwbS94SlIyb244TG10SjJ0dWJJckF5Y0tBR2hKbjAyRTVRaUZQSGlXY2lWVmdhZUVWd0xnNk14SlM4MlJ4UVNUbWJSQ1RsRVBycWUyUVdRSjNDTEVubVNna2Y5RHBCck00UzlNMVRWaEJRWldQRmx6UXc3WW55M0p1NExzdmt6ci9YNDl3TjY5NE93dG9VUGhrZTgvaGRJYitzRjYvRTgyOVhXekR0cERvN0hiTW5aNmJnNFg0cko0T2p5V21zcHZiYWdnTEdPdW9vZzFtRjBaWURQV1N0ei9nRVVjaGJ5cTJnL1E0T25ndlZuNEJLdEZTV0l4azAwbVJiMVgxOU1FbUttcjNtZXR2RDBSMEVqTUdFQlFUY1Q4Wjc4OHVIN3pMLy9pQ3o0WnNnUXZxbmlpNW9ZY2FMVXpVcUh1UGsxbUJiOTAzd2ZCdTR2bVoxMEZvNkl5WWZBNklmRmMvWnJVUGVhK29qRVJRMkVtTzFBUExzTzhLbEpmVUVGd1VaMVBQYnN5bkwzait5QWQzYStoZndqZE5IaVc4UDZDMXlSZXZsQ2VXTXhra3dtb1gwTlZYdEwrRTZ5YXJxS2N0RUZ3cXNrQ1NoZFF2eDRXNXNEUWwxNXowYXlwNHJDSEh6OU1tWEk2cXJQQmdIVlNzOXlIVUtwdlFZR1JVSXZNNW1kZGhRNXpTa1crK3JlaE5YT3ZseGN6ejg4ZHFJY05TZjNjSzNqZ2NXOGtaRmNtcUdxdURndHRaVjFyR29MbldRdFR3SUJKZlRSNEp2QjB0bEN5YlBFWkZoTSsrUi92SDdjcHRzRzlrbzJ4Z3VWUURaTmljOFpVQkFSSUVQSTY2QXQ1TzVLZnFYaVM1cWFjSTB5ZUpZSHVXcFljOStkK0cyajlLUmVydGg1dE92WUZseWs5a01MVUZ0bUdCbDV5eXIzNzFNNDlwckJtc3I5aWtrUGNoZnFXOWdqaGRPMnE0akJCZEgvZXZhVUhkSjRneXE1TVdEQjRHWGxaU2FJQnNCcnJZUW9ZeDAyUkIyMHF3ZU9yUk0rN1hka1h4TU93bUlrbUU5aWVRRVc5dHZvQ1Qrci9iTUxGUGI2UHo5Nkxrbmg4UFloRGo4SVhldXFTdkdGMlQvd2RVVWtVM2lOeTROaitWcGhWb1lNTkxkZGJMTTAzWHB2S3RTdGdkQ09CMEtsMXJNSytJaU0zNEY0S3F4MFBQQnFwUVZkV1RwWngzbDJvNzZCK05NWjI1d1hETVIrYjBmZXpuWS81cUV1RVJObVZFY3dUdi9HcS91QzdxZXdYdUxnU1BONnQ3RnhOc21sYkxDYWN3RmtVK2VMV1JUV2tPZnlReE5rYVNydEtQakhvZTZzb1BVM3d0aSs4L2U5TEFiQWYrTUdkWHhRbEFBeGkrS2dHV2VvSHQ2NmdqWjVNNnhMTEk4aXNjcnlpR0JmQll5WDlPSTNtVGhyQW91dkEvWnc2ZGprUjQ0NUFrK29IQTlQdmYzZ2hsL3VVMTJPWE5WL2kvMXZ5V3V6L2NLS1NHb0o1TE0zbFFuMEZLMWxuTzUrdkFkZVJWNVJ3RDN3Wi8raHlvUzc5RFNrMnV6S3lwTWNYZ2xkVmpBU2dRZFo0QXV5QjNTY3ptb0NXSUJFbTJUNjdUQ1EzYlNaZ3lyU1lZT3p4RUNyS0Z2N2x6dTk5TU1EZ3pzZSsremJCMndQTWJBUUVSVDI3RUFXY3Q1V0FtL2c1SjhqQjN4QkJIMmRiTjVKZS9IVlR4cmlsVjN0V09kNUlLVVI3VlhtRkpyTzl4UE50OERaclNSejRVRllPQ0VadFQ0WG5vTlZWejZ2ejVqZ0dyNVd3bmZtZ0dQOHB0TmgzK0wzN0dQOVZGenlWbW9xa0M3aFFULzQ0QlJBSGNJVFh1dUNid1pyOUxldzhsenByeU81QkdjMlRuenlPT1hBUEt5a2dybERYUmgxRVMvQUVueFA2S3VkVGVEK2FIbW5HWXc5Q1lYclZ0MmljeDJEU2g2NTFTWEJKaUhib2NSc3lLZTE5WmZ2WWd3K0gxK21qRXZYZUIzWlhRd1p0SkE2Q1o5S3lqZERaNWNEYjg5dC82SG12WnR2bFNJbDlTQmp6WWNKU1MyREVEMUN0Qi9rTnVRUmhVaFBYZ0wvQ0UxNGJtdTRxMFdXTFozVWFoT0xPblJBaUduR2hYbjY3TlN6VmxMb2d1eTVmOVJ5UjVsWUk2RUVacE5vTklPbk5LSzZEZWZqUzN4LzlCcnhNTFAzRnN5Z0FBQVR3U1VSQlZDMHdaQ253UVBobm9RdDg4ZVYvN0xOemk3cFExbEFCL21SRVlQUmJwL1QyVWFITExsL2ttd3B5UE1uSzk4TFJ3OHI2RHZ6OXgycC9OT0F6aWZoVkFaQUorZUdRV2xJOTN0Q2tRanhOZmpvRnJoMmtMd0R0UkZCbWhhSit5bXJlRE80MDZrTDlHSjVrZUlYUEJycXd6eUFtVjRuUnZtQ2d2Z2RsRUZjUG5HclRBeGZaMDBHRGJHOWdhaHgrYWFqaitYbWN1RTlodnAwQTQrN2wrOFJ1a0d5dWZyUjA1VWZLL1pLWWMrd0RWTVRxbFgyN25HczFpajE0V0wzODBxbnRCLzhYRzY1UnVXNVdwYk9lbGV4Ykp5N1V3MVNCdE5STDdpMGRlK1RQY052Sjl3VHpsQkFjVE9wKzRUSnB3bkR5ZU5WT04vWUg3V01mU2NEMDcwS0RQZkJHZTltOXB1YisrcUh0YjM1K3IxeWVoT1VMbjAyMDliRGlISGpBa2MrNnFxYVlsa3NGS3NVSTFPVStWbXVCNURTeVQ5Q2RxTy9FelQ2RVpQRDFRd0JPb1pVbm50ZURNcVF5M20xSGNVK25lY1BZSVdzQjdxaXZnczVOd3picWFzQlVTa2NzSVZqa1dRK1N4dzJub2gwM1U3QXdFVWxPMUs4NFpsWVZPWkdzVTI4TEZyY1R6SEc4UXNPY0oyY0xnRnU2QURWcjc4WldyMHZPVUVYSTRKVEZNay9NNHkwc2lPZFlQTXNJRTVFd0tiZDM0Z2htSFljY2ZKSC9Tc01mNlVXWk9CMkc2WWUvQlRyQkNhcm9aMTExelpiUUJxTk9WYUVWUGhZVW52SWx0bHRXYVR3d1R1Y0RKQzh1Z2w5bHNOSTQwQXZqMGhuNGN1YXJXdXlydEhndnlsQU93OWlUcVFVQXRHQ1RqeVFZMlhIcHQ5dXIzUWdYS2RndkJoWmYwNndJeDBlbnBBZzlaRENKRktrbmVpcHczREc0dHYvSEtOaVRNZ2FQWWZUSjB3S3dwd0ticjlVRUw2WWdmV1Y3cFZ0czl3ZmZmZHU3Z2kxYlRORkp4Q2VtekJKT2hpK2Nobm5rQjNmKzg1L1hUSmI5VWNhVU1vd2ZsaGFBVFV0WWEvRjNFdlJOaGt6YlBoVEVuZXRKa0pNbWE5b3VUUlNGRmFsNUc1YytLV01UTlV3N0ZDM2d3eXNKWTRrYlNrY1Nsd3RqTnF5bjk3aEFIdGQydGtOY2luWXVacjJwWDhvb3djUEFJV3VCSnJ4Yk1FUDJYODBLakNYTlMyRUNlZElzd09OTHhqcW1qYWFYdEVyc0VpdHdpenRvM2k5bGVxbkFzTXhCYUlGUjJHeTNmTllWcTFZM3RueHdIcHhPV3lkeEVmR3pyMXZhMkVUU3hwTTY2RnpNRktSZnlrUzBHeVlja2hiZ3h5NUxTYkRtS3p3bjRpdkRyUDdQcEhybEliNWtiem50dUcra0FyczUrejV5LzVUcHJRckRVaGU4QmNCRk1kNmZqS2lVUzVwQytsWmJ2NUxraUVRRVpFbFlzazlZQXhZemRsdmZQMld5S0Q2a1BVZ3QwQVhVTHlRclZOMnB4UkowdEY5L1IxbFJ0UjVYd1gwTzVQWDdHeEhPMC9JZ0hPeWIvYmZPN1o4eVdzWXdkTGhhb0Fpb1gwMVdlU0poZTdhb2o4YjRHNUxOZUpKUEpJbDZ2RGZpWnd5d0RDdVp6dWhEOS8xVVJvb2IzZzlaQzhCQkd1UEZvMmdGT3VlamFTSmxScjN6ZHJ0ZTlHK2NpNlhmYzhhMGRTSVJzdlhsNjQ0Rlg2OHM5Vk9aUGRkbXlPREN0QUM4Z2FidFlvd0swMndqSmdkZTN4VFR5N0hTSnlSTlBnR1lrcWIzZXlkZTNhSWNZNjdkV1pRQytxdU1sREs4SDdJV0tLWFlVR29ZSjNkUkZUdmh4RFhYUFZlVHFjV0VkUlpKMC90OUluNHJZRnBzTFZ6RFBxVDQ5MWNaSldZWU9Gd3QwSWczNUtvaStmaVZrK2xnWS9mcTF2YXlwQzY0NWdtU3NNZDdWWDVSTWxxK3czdEU3bjNzR1NxcjM4b29RY1BBb1dxQmxUUk8rSE9WeHhDcDI0dmgvSm5QZGhYb3ZjSzNJelQ3bXBCN1F5eTdzVFo3NUZIR3ZxWUorcTJNbGpRTVhWUXQ4Rko0bGZaTnRZTlI1Ykh2bDQ1OTQ4YURvY3VCMWVML0FjOE1TeTVhK1g3ZkFBQUFBRWxGVGtTdVFtQ0MiCn0K"/>
    </extobj>
    <extobj name="334E55B0-647D-440b-865C-3EC943EB4CBC-19">
      <extobjdata type="334E55B0-647D-440b-865C-3EC943EB4CBC" data="ewogICAiSW1nU2V0dGluZ0pzb24iIDogIntcImRwaVwiOlwiNjAwXCIsXCJmb3JtYXRcIjpcIlBOR1wiLFwidHJhbnNwYXJlbnRcIjp0cnVlLFwiYXV0b1wiOnRydWV9IiwKICAgIkxhdGV4IiA6ICJYRnNnWlY0cklHVmVleTE5SUZ4MGJ5QlZJRnhuWVcxdFlTeCtWU0JjZEc4Z1pWNHJaVjR0SUZ4ZCIsCiAgICJMYXRleEltZ0Jhc2U2NCIgOiAiaVZCT1J3MEtHZ29BQUFBTlNVaEVVZ0FBQTJJQUFBQllCQU1BQUFCbGlGbjNBQUFBTUZCTVZFWC8vLzhBQUFBQUFBQUFBQUFBQUFBQUFBQUFBQUFBQUFBQUFBQUFBQUFBQUFBQUFBQUFBQUFBQUFBQUFBQUFBQUF2M2FCN0FBQUFEM1JTVGxNQUluYXJ6ZS9kbVVRUWlidG1NbFJwc013MkFBQUFDWEJJV1hNQUFBN0VBQUFPeEFHVkt3NGJBQUFNb2tsRVFWUjRBZTFjWFdoa1NSVytuWFNTdmpQZFNWajB3UmNUV1JSVXRJT3NxQ0Frc3J1REl0S3pEN3V3S0hhVTJhaW85UGl6cmlqYWVYQkFSTWdnTXlNcVMrWkJmYzNncWs5S3o0TGlZOEkraUt3UEhVSDJ4WWVNTyttTXM3T3p4M1A3L3RUUHJYT3E2azczNU85ZWx1MnFPdC81NnRRNWRldldYeVlJMk9jM04xbHhLU3pxZ1RPZks2cHAwV3V2V0FDbHVKZ0hwdmFMNlZtMVlOVUtLUUZGUERCM1VFVExRYWVNbUlPVGlrREtpQlh4Mm1IcWxCRTdUTzhYcWJ1TVdCR3ZIYVpPR2JIRDlINlJ1c3VJRmZIYVllcVVFVHRNN3hlcHU0eFlFYThkcGs0WnNjUDBmcEc2eTRnVjhkcGg2cHpraUxYZzZiVUxUenh4N3JtbjRZM1l4NWV3SkNwb1A5amUzTmlJWFhyQ0NZNVlBOFJ6Ty9aRk55MFp1UGlHd295Tm1LcFFLVC9CRVF2ZTk2MC9EaU8wLzlMM1hvNGIvZXBqN1dISjR6OVFuT0NiR1J1eGl5RW5PV0xZL2lvRzZQWExraU5xSFlBN08xSkJ3ZVRZaUszMm5QQ0lUV0xFTGlwT3VBb0g4MHBCc2N6WWlLM21uUENJVFdIRTFEZHFFcDYxT3NVQk1EWmlhOTBuUEdJTEdESFZCMmRnVVMwb2xoc2JzZFdjRVVmczNlZ2gvUm5zMGxhOHBvTUJ2a0NqL1NYYkFQZFVyVW00ckJZVXk0Mk5tREJub3AzM0ZIeWVBR094czJQeHU1NS9idERFeTNuMDZ6VGFYOUxGaVllcU5mMWdTN0dVYkd6RWFRWGE3M1RlVWJuT0tLc3M1L0dhSXhMMFg5YlNCdzdTMUlWMW1VcE4vek1GaWQrUHFZZ0h5MkVQdXE4eWJKb05WMEgyM05pSWlhcnI1MUlQZFNCTnJYMlNBR054QWNjZWlYc2VJZmEwVzJxejlyUUlxbExYM05pSTdRYU0rRHNtS2p3U0VadkZpR2xqY2xlTG9MRFlKelUyWXJzUkp6dGlNeGl4UmRVSkhTMkNxdFExTnpaaXV3RW5PMkxSOTNwSGNVS29SMUNST21mR1JteTM0TGhIcktFR1JHdndKa1pNTFpyVklxaEtuWE1qSU9ZdHB5MDU3aEhySnVjbzVoYnU1V2JBTTFvRXpYclcwaEVRODViVEZoejNpRzJ4ZDVxNytlV1l0cUNtUGNOS1JrRE1XMDdYZnR3anRnSHpkT09Dc2EyYVJrRE1XMDQzNnJoSGJJNmJTWXh0MVRRS1l0WnlPbURCY1k5WUZWYm8xbzF0MVRRS1l0Wnl1azJqaUZqbDBTY0hYMXJYNnlCWDBHYTRydTZhcjhOZEdtcGZOVFcrM1g3bXV6UUJKYkVUVTVxaW5MVThoajN5bU1FNjhoMXpkdXd2Y1V6dndNRzZzR1dZb2lKR3dEVnQ5Mng2NmNha1lWMDF6Ylp3K2crZnlIU256MmRKTm1FbFpyVVRJV2Q1QkFsL0MzQUE4R1dOaTRxWXMyTi9EdkNuK2VBUmVGTWpKaUpHd1RWdDkrd3ljM3F5aWVGUW1kVGxXRGdNR01CdUNtb3VwU24rMTBiTWF5ZFN6bktFaEYyNDkzSlFhY0pObFkySW1MTmp6d0I4Sm1LOHBxOU16UkVqNGFwVkhya0Z1RTZpTndDMHN4VjFPWFlKSXhvOWI2VU1iVzdpbVlMdzEwWXNRZWtrWnpscWJjSCtEdjZFSFczcjJod3haOGRpTDQxUEx4cjZETUFZTVJwT044d2ltV0UrWkZ1Z2p6elQ4bklzbWovRVQrUWFmTTRrbCtUaUhQTi9DekdqS1lrNHk0UGdTcm9qMnRjNm5URmk3bzdGWHJvYkc3SDhYOGtZVEJvalJzTlZaWTljcUI4eVM3b3RnUDlKV1V3cXAyUDRwaVRQYW96YTFOcWc2a281QzdHRVpKS2M1VUd0bmI3NWs5cUsweGd4WjhmV3hJalN6SWFXMkVoVHhCZzQwektMYUl0ZWtXRThicW5hOHVsWWRGSDA0KzhJM3ZrOHBCL2hyUnNxbXN6eHhLU2FKbUFzajhiZDNSZytrU1lTYlZQRTNCM2JoK3dyc3VjUU1RYXVOY1lqVzlWUG1UTmRiSWMrVnN1blk5TXd1RG5FYmtPODFSWENlcWJMSml6RXJLNGtwQzBQc0RlbEc2YXpEaEZ6ZG15bExiN3NUVzM4YWE5SXRzVkpEcDRET3hlRTdjRzhHWXhmNDZ4REpZak9pb0IyMDV1TVlTZDJ5Z1M3UnlrVUF3dXhoR1NUdE9YQjIwVmZtOUQ2a2VIZjgzQjM3SlIwaTZLbmpUK0dmek9IZzdOTjQ0VWI4SlFaRU4zYlhWZEVvUlRCV2pvV1JsLzVsUWcycFEwVGlxcWM0WWxsSko4bUxRL2E0bHp2ckxaQU1meWJPZTZPM1FKWVNteXFaQ25hU0U4NFRhUktKbUN3bzVZa3VUbU1tQ3FZbFNKWUZRdWRzRDJjY215ZlY5RmtqaWNtMVhJQzBuSjhpYk5wNjBLV3l1bW5CYzZPcmFCSDVoT3RxcjRlUzluRXJ5ZGNLTnBTVGZHMktOQU5kam0yY1VlQXQ0ZExsTTZpS0dGVFBER3JxZ29weXhjQXNtbHI2NzZxazgrNU8vYXM4RWpZazlxZjV4eVdlTUlKRmtQeEJJRHh5aHgydmZUem5XakpseFY3cTRKcVdGN1RYa2doMWxNOHNZNW04cFRsUGZFWisxWDZ0YVZwM0IzYkYrZUZsL1FyU3daK1Q3aUJnU3JhQXpIQ1NaaFdmamttSWhqS0tyUFJWbGRWQ0NVU1U1SWxOaW1RWldiTG8zWEhZcXhUYTk4amxWT0J1Mk9YSWRsdkNOK2pkK2FVVFA3MWhNdXFMLzZZZlg0Q01IaXZqSS9UMk81YmF1bWVtTkRXbFQvNmF5OEd3Y0pkRlV6bldHSlZyWkRsMFIvT1lCZkM1MmNkYWE2a01vdWN1Mk9SZHlVSWZ2R1B2M1hnM280Z29GS2VjSWttR3FpdHozVkpZWmlNZXVxS1dpZ3R4K3JLM2VEdWpTRG9McWxnTXNjVEsyckZMSjhiZm03Q0YzLzZIWUEvSzN6R1ROeE9oemhFNjhqaytkMjhrVW9wOUlUTHV2VzBIdTQzOTRiZ1IwTHZvUEp5VEs0ZzJEaVArMm83U2hHZDhTQXVadmxHMXM1Nzc2TE5TQ1h1am8yTzlkYldMcnowd2djZDRoVUVudkRVbnVnMy9FUFdCREp4TzJjRWZwQ2x5ZnlRUjQ5Z1ZzbmMzYUJ1LzJBa2NBL2lZcFozOFdCc2JlM1RIL25tdnpJRG1ZUzdZNk4xSkVPa2l6emh1anFYeDU1OEp4ZXdBTWNXemI2NkZrSEJXWDByd1A4Y0h4OWlDNlhaOGxidUE4elJ1RHNXVjlyYVFRREhHM2pDV1M1TmlHZC8rWUFGQzloVFZXQlZtVzNJc3BrM2d2NTV1WUJMK3hCelBDZ3pXOTdPZllBNUduZkhZbGV6TDhKRVZaNXdvV2hObllYQnJnRzBJVzBjeE9KTjB0NzY3YUI3M2NCaExQSWhOaEpraFlUbE9EaGN6RERXaEx0ak43TlRDaXRwQlBDRU8zSEdvQjU4eFlUZUZzdkZSTHd0SnZlYVFtMC95TFp2TkZFKzYwT2MxNVpMekpaSGQrdHV5akErN2U3WUJXa2ZtT2NjU2ozaERvd0paSkk0MDJ5S3c3c0UyU0VIdnNhQis4UWo4Q0ZtbTBGWUhpMEpkbGhGUmVqdVdFVGVVbFQ1akNlY0o1T2xUV0lUR2wrRmJITnVpSy9UUGJjQjA4NFRqOENIV0RZMGx5WXNqeUtXdzlJRjdvN2RCQ0Q3cklIZkUyNWdNQmMxaUZjc09zWlYxMmhUMmtSRTRxdEF0Q0p6Zkh5SU9VcktjaHdWeVNtU2djL2RzWE5ndWhsZ29JeUxQT0Vrank2NFNsblIxOGNBL1dLRHhCUkM3N3FVNVpNK3hCd1RhWGx1a3N1eFJLdVlWUmFRQ2ZHYTVVcVdzU2M4NFhiQ0JOR2x4bnpzZThvN2xydnVKVmNoem8za1VuUGFpOWhNTVN3bExlOTRMWnZjSFl0cjdWWEpucmV0U3hsRDBoTnVZREFXVlpMcmQza2h0a1Q1amsxenMwRjk2WmFuRXlWZXhFSk5UOUdXZHhWcktzdy9LUkJ4dWpzVzErdlN6Q08wblFkNnd2WDJVZm16U3JlUlVYaVFxOHdtbHBXY2pNUzBFdmZhOXorcWlaV3NGN0dpcVdSb3k3ZVZtY2MxWmM5YW9SaG0zQjJMSDBocDFMbEdmOWJqU2p6aGVjdk1KZjM0Vm8xQmlGdnM4b3A1aHBoU0RqVkR1U2w0SFpmY2dJelFQc1FHdTlJaTJuSWNkaStuS0x3VXZKcWxqUWtQeDNhbCs1dGg2eWtqblZUb0NaYzB1V1NQM2lucktWT3VMcmZUVzVFL3lkRm1PUGMrQmg3RWpPbTA1VGpPcldlS1Y2aXJZaG5DM2JFTDR2cEk4SGNyYitBSnp3eGlFeUZ4eHlOUzZvTzBBSnVSWTVLamJFaklJRHBRcFB1QkgzR3VwcXlBc1J3WFpFc3BydEd4dmdydWpzVnpvdlRscmNPbjBpcklYMDg0eWFNSUpwZzFJWGJWWjFOd3BjUEdvSmExQkJWd1pzRlBIVDJJMC9yenY1emxUVEZJYisrblBzNVRKQ1Vlam0ybFhhSFdrcjhZRkxVbm5LSlJ5cWU1UGRPZWVGV2FIQTcvUmtKZXNrYm5YN0NvVktObDNJazFSU25MV1Y3TlJxOGY4WGJIZk82T3ZaSmM3NWp0SGV4SXRsQkpUemhGbzVSdlNpTytJb2d5ZUhLVS9OdC9mK1UvVEVGVnZoU0lreS9MNXJrN2NjNm1ySUN6SFA5VTVmb1ErQi80ZXFaQUp6d2Myd05jS3pRZWJSL2NwT2traVNkYzBpU1RlK3dPM0RMQU4xQzE5anpzejVNVWtXQk9tVUgzQU5wTExONlptR1poTFQ4TCsrdEI4TXFINFdzMGdTUnhkK3hzQndiUDRURVVzcnM4bm5BWFNuWUdHTXkyQVQ3N3d1OXhJckhPazIwbzV6QVRyUzl1cnJBS3pzUTBDMi81YXdEUG9QSHN1bEJ3ZXppMjhldk93ZU1mRUtxV2xDZmN3aGFKbTRxcmN3cjFEa1RQN2QyY1JDM29LcnNqS0p0YlVRRjZ6cFZZMXhONWkrV3Zub01MSDlvUmNENDFlc2Z5OVkxUldubi9rNE92L3RCYVFlZVdCdG04b1JYb1dVZGlYYTNNajhZRFlXNngxcjg0R3VhU1pUd2VxS2ZMbEl4K2J6Rkxsb2tqNklGSmVjdGphRjkzL1FpYVdacVVlV0FxZHhEVHptUmw0aWg2b0M5dmVVUUdOdGc5cmFQWWhGTm1VMVBmMTU5NTg1UjU0TGcxdDZWc2VhRDFWL1haL25GcjBVbTNGKzVyTFhTL0lLd3BsdG1ING9HR2ZQMGhxckV5dVB4UUtpNHJLZWlCQ2YxdmdxdmxaNnlnS3grUzJxUitHaGI5eVdiNUhHRVA2TXV4ZWprb0h1Rm9SYWJwL3pqWGhqNFJPZUwybno3eit0cmsvdC96cDg4SHg2dkZmZjEwN0hpWmZ3cXRuZGs5RlkzK1A3Q1RwT1E0Q1hOOUFBQUFBRWxGVGtTdVFtQ0MiCn0K"/>
    </extobj>
    <extobj name="334E55B0-647D-440b-865C-3EC943EB4CBC-20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WdYR3hsYzNOemFXMGdOQ0JjZEdsdFpYTWdNVEJlZXkwMmZWeGQiLAogICAiTGF0ZXhJbWdCYXNlNjQiIDogImlWQk9SdzBLR2dvQUFBQU5TVWhFVWdBQUEya0FBQUJmQkFNQUFBQ0FiWks0QUFBQU1GQk1WRVgvLy84QUFBQUFBQUFBQUFBQUFBQUFBQUFBQUFBQUFBQUFBQUFBQUFBQUFBQUFBQUFBQUFBQUFBQUFBQUFBQUFBdjNhQjdBQUFBRDNSU1RsTUFWTjFFbWU4aXF6Szd6V2FKRUhhbVE0UllBQUFBQ1hCSVdYTUFBQTdFQUFBT3hBR1ZLdzRiQUFBVGFFbEVRVlI0QWRWZGJZd2tSUm51MmIyYi9lemREWUUvUkxPWE02aGdjRFlTZnFpUVdlTWh3UmpudkhBRUxpYzlKSndFU2R3VEV5SDRZeVlhWXZEUFhzNFFvaEY2alJpQ0VXZURIOEVFTWh0QkUyTmtOc3JsRUFtemhtRFVoTXc2c043ZEhsQysxVjNmM1ZYVk05TlRPM1F1MS9YeDF0dFA5OU52MVZ0djFmUjZYazdIK09lRDdzK1hjbEkycUpxUkFqUG96UWp0djNZNnVPMU5JVDlvY2laQWNPejhlVkE5dWJRZktUQzUzRkdzNUhLRW5peWhqZHcwRmt2ZDE3OXlYUW1oOWR4VTlxOW9wTUQwZnh1SmxuZWp0NnVlLzhhNVJFVy9CYXZkT2pTZFF5Zy9sZjFDOGJ5UkF0UC9iYWd0QzJoM0U4cUtRVjZXVVF3ZWphNnhpdEJKOVdMTzh5TUZKc2U3NzhUUDludG9MU2VsMDd1eG9uR0VMdWFrc244MUl3V20vOXRRVzg2UmZpeEEyMnBWbi9uRmQwbkRHa0xZaXZmMEdDa3crVDJKTWpxQWxVMGk5TCtjbEliTFJORUtRbHM1NmV4YnpVaUI2ZnN1MUlaK2dPcTRySWdRTlJGVnBNZThqM1kyNGliVEtINGplbFNRcC9oSWdjbnZ4cWJRaFZoWkRTM25veFdzOXIxWTAyeHViMExmeUVZS1ROOTNrV2k0aXM3SFpZWFhFM1g5RllBVFF0eVJtZng2M2Y2Z2VONUlnZW4zSnBMdHd0Uk9yUENocEtTMjVJUThaWUMrbHBodkFhRzN0SzJ5VjR3VW1PeXdoeWdKUGNoeWl2cktMU21GdXFJeFFoS3RMNkgveGttd05XTEl0S3F2ODE2QUtiN1lGMVJIamZZaHRKUzgxRVRzb1NRcm9LVHc4TEd0cUdJdWlNK2VYM29xS3FELzNkMGx4Z2ZSa1J6ODByMEFNeDZPUkRTT1BsSDFQSlk2cFFyMUhac2Y3amE2VmF5bXc3cS9FOTMwYWRrVVFvZlZDL2FlM3dNd2hRWkNDNzBqZGRhaWpaRG4zVm5xL3FJcVhITGE4S0w5NVp3M0ZrZFJBanA4d1Z6dmFxRTFUODZuZDc5Y0lFdHFEOERNbEpnYm5BV2hlNWttMnZGZVFsZWVScnQxZnZIYU96eXRwc0lOYnlJZXR3Sm9TbzVGNGpUU1BEbDNFS29xUmIxbjNZT1pDeEE2bnQ1NzlBNS9LQzFhYU5jdndUclluZWh0cG44V25XSnBOVEVEL0V5aGlGWGdoTmJPcG9lSkEwRXBGZTMxN0I3TXEwRGE3UmFZNFpaRllMalZOYlE3SGZsNWk0aTVGR1ZEOUhBTTNJdXhtSXhaYm10ZWljeXJKYkRnUWc0K3JEa0hjeWRDNkdQU2ZTUXpwbGNwS2EwcGVURGhwLy85cHRLeHgrb2FjYkU0UkJkYWtkd2NHNlg4d0JDcGI0SVpycEJRZnFQTE5LMmtPWjByYUtmS0pQcE1PQWR6RjVEMll4dlkxWGhrdDRrWjY4ZnAvSWhKUFlSUUYvNnRzd0p0b29HNlpCQmppOW5USmtpbEpjOXJFWDkra2MvVDV0TG02bzBjWm11dXdjQ1RROS9YUGkxYVVUSTlJaXBrUHZzVmxiV3pxUHVjNTE4dWVSZ2FIZUF0YmNkVlRUcTNhaHBjQ0I4N0lCVHpQT0VidHcrRWRLelBTNThLa3Nxc0o4ZGdQZ1drM1cvRkJ2SFZOYXVRV2NCL0F5bXNGUU8waGR0Y2xtRlJzc0djOHhXeXp1YWJYSWppeDZNMW5kaUk1MGtJQkYrcm1ld2lPK2hXWERQUTRSak1KVURhNSt5QVZ3Wm03WjRRcmlROFByam1neVJQMlRQQmdOYlE1K0ZqbnN5M0o1Qmx4UWJldE0yNGhSRDRJSE80cUR6K2J3WnA1dDZDakRYcEZzeXY0VkdDUDIwOTRGVmZzd3JwQlM2OXFRUVhVbGp6aWFuQlJoZEdaeUdXaTRUSmYzR0FvMFlwOFBhVGNNQnFhbUJTd0xDZitpM2xBN3kwd0M1Rnk1cUcrUU9SbWJHKzF3N0J3SDRuMkF5NFJlRWJ6aENvRzRpMUNyUS8vbFdGdFdtMFN5NEo2dXR4Y29KUUpaNjJjQlZvaUNYQW40L3BDZzErZnlTNlNqdmV6akpwaWs4bE51V09DMmZpU1owZ2tVeXVjbmNtV1JtVk9BVGp0N0w1YjlpSEhveTFHdzQrL293SEs4WlNEOG5qZzE1QTM0bkowd2ZWNHlOUk45ZGlreTVRY3dxZTFLUnBXSXVlWklWMm9UWFN0MGFsblhnc2pkTDR2eWJ0ZVZsSk1ySElwdzdKU2x6aUVFd1IzdC9kaFhRWVNtbWpOaGhya1RxVnRZQjc0UjJaVCtYcU9Mc29zcllHQlZOV2R6MmdYWjlrWFcxNVJqMkRQb3pWbTQrbXBDRkYxaDJZU1dCaVYzd0xVOUNRb3BrdUdOdWF2ajViamNJYU9BdGJ0Q0hNYzJsU2N3WUFwQWJVckVHeXpUbFBid0lyY3V0UlRZSEh3Q0JQZ3BPMFRlZkNKazZhUnk0cmE4N0F3TW9NdWxDbjRNM245dmwyL3F5QlY4RXVEMk9WNWYwQjZlanhlcmlqUFFsd08yakREQnJpVk5WSUlvNkVVZUZ4UkVkVFhESkhBcE00QUtZL3JLeTVBb05YWnM1VjlVQ2xtbkI1Q0t5Vm1mVjRlS0tMbVRBY3NBUldqYXVKTjFLaWVWMmpmZFIrVjlja0VhWUlsM2JJcEh0K1c1SlJNbGJXSElIQkt6TnZrNWRYZ1pqTXp1eEFmNVI3RHdueFlIWXBjQ0tOancyNk1HYVpZSFZMZVB6bnJaa2FLVEZGSlNSbnhQTkN3VWpuNkFLZHdxeWtDRHdXUy8vdENNeGMwTXZLekptM2hzR2ErSnVJZ24zUE5oc0Y1eU1iM1dkMTJPbFd2RW1GM3FZd0lIYm9XbmpycEVLVWxMV3g1Z2JNcThpK01pUEFEcGUxckwyMkxzaEZ5Y25QcUNVMEwzc2pRQlQzRXNCenNQMnNwVUk5d3RXbzNUemJWa0RWcStjSm9uTHN2Rnl6d3AzUE9ScnIveXQzakdUaE9HZGp6UW1ZTENzekF2akN6cWFXdFZyaVlaZXAxeUJvaUpNeWErQkNrakVGYW4yWTdTZms1WUlWT3Z0cVJZbXlyVXNGUnlNMnN0YXlyR2dNdlVjTE91Z29QcURqTVR0RE50WmNnSGtKUUZwWFp1aU53ZmtNekkzYkNLMEpSU3haVTcwSTJJMjV5V3JsaE13YTVOalQ4enlBcEd0R2xNd1Ewd1NDc1gyM1V2RGM4Y2NyMExIbjZVVmh1eU5XV1ZBNlNIRDlhYVFEWGh4MlZHbXp0TE9OTlJkZ3dCR3hyOHdJNEdzbjlheTlvdlpzWlJwR0VoU1FwTXdhREU5Q3BBU2UzbEt5aFZRU3hoSlRNWHNOd2FlSXhZcS9peWs0WGlYTktwSEk0cGNsTFpGZlEwcGFqRFBCblZXa282eU5OUmRnSUl4bGUwSWk5SEhvSUxXMjVwZGtZd05UV3hjYmkybVp0UlZwdjIrQUVpeUlUWEY2T2g3SmlIVW5kcFJOaHBRRGFzTFQySmpQN3RRVlJUQ0d4a1dRWUljNVpHVmp6UVdZeTRDMkJlVldETm45MkNUYW1oN1NVNHpOWUdwS0hMSXM3ZmNGK3o5cHdCQlZoYkFPNkQ4ZDJ6SzhIWFZKM3E5aEJvNkFIbzYwZ201N0FEMHFpZUVNZmJFS1dKWWNpZUZaYW1WaHpRa1lIT25Qc3VoUGdGZE9RYUxObjRWMFA1N2ZvTDRkTGplWm1zSmFVOXJ2QzA4Ylg4WjR3Q3JPRHV5bTJzUkNNQ1RKc3RjaWRQTXpVUFh5RFh5OExQNzdwOTNQeW1JNHAzUVBTWUZFaVlVMVIyQ2VCcGZ0elFTMjlJTHhhRXpYc2diR1JnZDNhRzh5TllXMWpzcmFnZlRyQzZYd1BZNGozNHBJZzlpeDNLZk5vSjAvRU1tV09GNEtyVm15SnNlUFdiaytZV0hORlJpOGdwMWxNUlJ1Wk93aXZoczlhNkt4UVorem9MOTNlVnlycUt3ZDFyZE0xckFWVDFKVjVzT2kvL0JHVWw0c3FWZ25EYUkwVGx0WWN3Ym1rMENiZFlFMkFoOTFrQWJXUkdOYk5MN21NbXMxaWJXR05hUWxQOGw1WVlvT05jVXM2eTFVUTRkdUY2SUYxck9GTlhkZ3ZndTAzVytGaStOOVZTeWx0elZoWkRPYm10SkRoZ094dGlKTzltRDVwWmV0SDR2V3NJcjZYQ3lzT1FTREF5UVpwbTFqc1I5dFlJMGJtOW5VYkt5OXF6NHJVMTRaUUZlVXFKV3BLZXhTaVRwOW80eGNhV0hOSlJnY2pMU0hTRnByMFEyWVdJT1JMUkt5bUZxU05ZRW42Q0dGblB6TTBuSk4yVjZhcDlLRU5HVXJRaWhOSTZJVVcxaHpDdWExd0w1Um5IU1FwaDdTQTJPTG9rWVdVMU5ZazNtU2M4cERTOG0yZUFnWTE3WTJVbVIwUmZOcVBFY255TW90ckxrRmd4ZlpibWZRVWhPa2d6U3o1a1hHWmpNMUcydkcxV1FWWEVYMktIcGtUUTFOcXRyVnZJVTF0MkE4dktEOVRqd0JVb0dTZk9kQW5ERDFrRGpZQk0vQlptcEoxZ1NlZXJXMW10eWhMdmJTUTg3SFhZUG1qdE9LTGF5NUJRT3hqQkJXdWFwcFFPT3lJbzBibVZrRFkzc0tURzFKcndqWHlKNC9YRGsvMXRxOWVDUHp5Z3pkakJyWDlzYmFrTUVBbnNrYXJFZldNYkxVWTVvdWdWbFlBMk5UaHVRVWRYbXlGc3EyaHBjMzc3bnhoMDkrMGRoeEVFejdrVzB0RHdUOTcxekRqOG9PVDE5elRWVzl0NkdEVVMvbzRVMlJGN1JHUWp0SXk3am1nYkZaVGMxb2E2VWVaOWtOSmI0Ulh2dzlJSkFDMG9sYnBRV1pXRHNUcVV2OWo2NHBVSDF3ODlzc2pSTzVnNUcwUnhtOEFYbDNJVm1PUzFnSGFXVU43T2l0ZEIyOFZMYTFtdFJERHNvYWJPRzYrWHJQN3lTZUtMODhTOEVtTDViV0pzcXBoRVdGUXR3MWJxNnlsanVZRkpTR0pZQXB0ck9qcll2NUU0VVE5cjQ2UmJkVUpMTldrUXhqVU5id3IweU9ITHhDSENxbGE0dVpUTFkyRVVRTXBmMlgrSnlReWxydVlFVDBMSTJYQUxaWVRrZzBEOU5NMjhKYUJ4Wi9OcW13NWl5ekJpMEVGd0pZTzZCcGxscXNEQ1VUYU9PMWV3UFVmY3lHQVN2Ym43YzM0aFlNZXg3d0ZlaTA3Mno3M0N1MHNBYjdHUnRXWTVOWmE2cXNyVEU0R1JJMTJSc0piODNRaG9ya3pwcGJNUFEyUEM5OUNZQjNrTFp4RFg1dU9XMDFOcG0xc2pRU0JobldzamxjejVNZjFENjhTU0x6TWVUNTJyREJDUGVKbHdDK0tlU2pwTEJScG0zc0llY1E3TTZ3R3B2TTJpb1NsM1hnOGh2cTVVMTVPUnpSRlBwYVU2dTRibDVjeDdXTGc0Umx2dVlXaklnWUx3RXNpUVdRcmtHWmZHd3JFaVFiL2JJWlZuVE5iN3pNMmp3U1ErOXdtWVYwM2VtbExkRmxGWHJ5ZEdtNXRKMS9IRkx3bjRjT1Jyb1pXQUxZa2dxeXN3YWZZYWxEMDlBeXNzbXNRWTY3NmJESk1WN0hVeEJvczFMNGJOYThWMGRWa252TTN5MFkrWGJtcmxKTjVWZUgyQUUrM3MyUVdaYWJrRndyL29pQXpkaGsxbUN1UUFNdmVPMDF5eHhLdUxpMFJ0WlRDTW15dVVXNEJrOWFla2kzWURnc2E2cGlHTmZBMUtxUkFvdXh5YXhCM0pLYkNHUjZpOE8zQmNxOW5sYlhjSmhiNk5Dc2Q0NEZMS3k1QlpNSmNTeGtZcTJGYm9tRkxNWW1zd2FkSWljS1pnNjh1OHdDUzlxcVVkbkkwb1RKZERMTnhaazRKQ3lzdVFVakFyT2tEYXd4VTdPTmJESnI0SFB5SU80K0tieGx3WUtyeHdUS3ZiQW5Sd1krcDdDZDRRcWlpSVUxdDJCRVlKYTBnVFZtYXZnWDdpWTNVbUd0SS93Z0EwS0RheFlFY3ZXVVFMbFhXcGNyTGJtd3R6QU1hTE93NWhhTTVlN0VhajFyZ3FsaFl5T2RwZGlXcGhYVzJvS3pQMDkzY1ZOWjJ4bTZWTzQ3aFJ1Q3VMOGxaRktUQVZwT0xkY1hXbGh6QzBZUE0xR2paMDB3Tld4c3hERkpLSUFDaFRYb0ZVOVNzYkpJQWkwMG5kbFBMTEJRNWJBZ09tM2JOUVFENm9JZ255VnBZYzB0bUN5QWlVeE4xNFZKcG1ZMk5tQk4zTklHdnkvYnBnaHFQVG9qL0NjV1dFT1pUeUZnNHc5N0ZhaHk1UXpQdUtvVTJiSVcxdGp2UGJDZW9ZT3hnUlhxZ2JVRFFwWW5KVlBEWC9QUUd4c01YcEtqMkdJa3d1dWZycDFmUjAyRjNGREJOZGxpMVhNU0pmQVhMYS9rZGJFUS9DU0FTV2RNMkZoekNpWWpaaXpXMEh4a1ZqRTFIRS9Sam13d2VMSDFPcXh6RE5HZzcwUXltb1lGVEVkTCtJa0ZmRUtrVG1USEcrSmM3R25VZmFRaFVCb0owZDlybTdRcmRUYlduSUpSc0JteU1ONm1iK2JxcUNTQnNXbjBSRDhMZkU2b0xBYlVYc3F5RVFveTJtUlpuSFJWVVBmNVRSQ2R2RFFRZzZtWElmamRxRjhSKzA4UTJzOU1YS3RjcmJDeDVoU01DazZUZi9iR0I0QTBtQlEvOG9VdFZTUk1kSWcxcVlzaThxKytjT01QZ2tqSmxmY2QraE5Wc29yaUJ3b2p6VEl0eTNxZUYxY013TEdCRmNLRCtBb2Y1UXIraHM1aEtpY0VieE5YcnNwTGMxeGVuN0t4NWhTTUhxWlVVNE9IUVk0MXFRSXluM2hLTGRuSDQxUzhxazBWNERQYmR6RkpmUEJGd2g2WHQ2ZmtmcTVKOVF0MkJhYThnZlZNS3I4NTd2UTROUVFWTnRaY2dmbjBDeS9XOFMxSnh3eCtOWk5IYmVmb3dhdCs5ck9EVnh6dC9YNkp0dmJPRWRBUUhRZVBNdGE4czJqbm41NTNPZHBaU2w3VlVqSXU5Y1IrdkVNTHdYZHoyWEdDZlRSaG5aWGhSS2l3S0ZXbVoyeXN1UUVUM1dSeXo4SGlWanJvNFpYQ0dubzMwR3hhc1Z4VkdzRTg3N3JUd1pFbmZpTzJDWWhmV2hDSHV1alRKdWt2cDloV1NkdFk4NXlBV1l3N0ZQWFhvcDJUQ3RyaForOTVJRGoybzk0dERZQzFxQ3VqQVFsalhUMnFtcExkb3puWmtkVzBsb3V0ckxrQUV3M2VRSnphTWNVL0M1VUJqMnl1emVmb3FSakxkUHlzaUZON1BOODRueXB2S3JTeTVnSU1oS2ZpUXhpN01lalF2YTJabnBXNVR2azZaMEs0UVp6TVM1VDUya29mZzNOVC91bCs0bHJncCtMUGUraVBITURBS3ZMdXZ6WmYvZzh3SjN1QXdiTCt1aU5YVXhUWGFwTG9JTnl5RGQreCtFQ0lmaUpYVnVSaFRxN1U1TXE3bWdwYTdBRE1Ldmx3N2tQUVIxYnBkZUdzdXNoQzFTZ21LL1QzUHFuZ2NGd0FIenRmbDZ0OTJuSEt4ZWJjOUpmTTlmZ1Q2SFdEU0I1ZzJGZWZ2aTF0U1lRdnI1aXViQUMxTjFWdDQzZGxZSy85RS9jZGV2R1htd3E0MlQ2R05VVkZXbmJvWUlRUDJNTUF0ODR4bk1ud293VXV2ZWNwOC9PSFVIVTlEV0xiNG5xbXRjbFFOblF3MHp4OEJKdHNCSWVrSmNWMk0wRGRZNUZTV2hTR1lvSlFOVTFLNTVZUzM1SXFCOGdNRzh3cWpiUUR4Z2NSZi9YR2g5TjNEUEFrTEUzTEpyK2luZjRUakdMdm9XTUxDbEk5YkRDdGl4eEhzWVM2ZFpJOTBZZEx6RFh0UVdxZnNGaVR1THhtVzdqeHo2UWxsUFJRTUd3d0RmQ0kyZkVLVzZtRVVHNmRGYjgvRWlWRGw2NzVQRVZUNkdqeXZja2hnK0Y5SW9aZEk5OGNnVDlwWnhvbThyM0RuTFN0R042ejZWUVAzKzk1QTJ0bXFNTUZVeFRkeHVoRGkrajQ5ZDRkd0o3MXg1Nlo3OENSWU1FQWVaYVBhLzQzR0o0cEpWRENLZ1pQREJmTXBQS0N3dWN3NDBPYWNROStGeTQwZFBReEMxaHBwUWpZaHh4Z01tem9VNmw0ditlaGdpa29ycThmRXRadTdSZnUzclhUL1BuckNGQURWV05nZnVOQW5NQi9sZVlVVGVaL0hpcVljZllPRXVEa3p3dEdxL1g1Mzh0d05iYUU2YVp5SmZiWEI2L3RWbW5WNGxDSDdtR0M4Uk85Q3Y0dUU3cXdSRy90L1hSbWYyY21DWHFXT0I1MzhlOVZUL0w0UWxKKzhKS2hncEVXZkNPc3hXY1AvV056Y05SN29XRlJ2MWpXd201WDhiZUlSMzdiMG5iTS9PR09GSmo4Ynk4L2pVWDlaNERIUytnSjJGd21mQUx6YkRXL0M2ZHBHaWt3YVFEZkQyWGo5d1pISHYvZ2lDQWRLVEI3OUV6K0Q4ckVVU2NwWTVwRkFBQUFBRWxGVGtTdVFtQ0MiCn0K"/>
    </extobj>
    <extobj name="334E55B0-647D-440b-865C-3EC943EB4CBC-21">
      <extobjdata type="334E55B0-647D-440b-865C-3EC943EB4CBC" data="ewogICAiSW1nU2V0dGluZ0pzb24iIDogIntcImRwaVwiOlwiNjAwXCIsXCJmb3JtYXRcIjpcIlBOR1wiLFwidHJhbnNwYXJlbnRcIjp0cnVlLFwiYXV0b1wiOnRydWV9IiwKICAgIkxhdGV4IiA6ICJYRnNnWEcxaGRHaGpZV3g3VDMwZ1hHeGxablFvSUZ4bWNtRmplMjFmWlY0eWZYdHRYMWhlTW4wZ1hISnBaMmgwS1NCY1lYQndjbTk0SURBdU1Wd2xJRnhkIiwKICAgIkxhdGV4SW1nQmFzZTY0IiA6ICJpVkJPUncwS0dnb0FBQUFOU1VoRVVnQUFBbjhBQUFEUEJBTUFBQUIyTmFxVUFBQUFNRkJNVkVYLy8vOEFBQUFBQUFBQUFBQUFBQUFBQUFBQUFBQUFBQUFBQUFBQUFBQUFBQUFBQUFBQUFBQUFBQUFBQUFBQUFBQXYzYUI3QUFBQUQzUlNUbE1BRUhiTjNTSm1xKys3aVpreVZFU3o0SlY0QUFBQUNYQklXWE1BQUE3RUFBQU94QUdWS3c0YkFBQWVCVWxFUVZSNEFlMWRmWXhzU1ZYdm5ua3o3MnZtelJOUTFnaE1HekFTRStuQmhZQVN1WU9nZkFUdFFSQlhUWndoWXNCZzdKRUZEQnJwTWJ1RWwwWHNoN0RoeTlpRDBRUS9lNHdmdUVEU1RWUmNNTEdIUU9JaWlkMkpvcUIvOUpNZG9KZTN1K1h2MUhmZFczVS91dnZOZFBkeS8raGJkZXJVcWFwenp6bDE2bFRkMjZYUzJWMy8rMXoyd3I4NHUrYm52dVhYTTdydXVUcjNBem1qQWJ5Sy9jaVhmdjRQR2Z2NkdiVS83ODJ1c1pmVEVLcU03Yy83VU02bS8zYzh4SFYzamJGdm5FMEhacWZWMTUrTTA1ZG9TOVFhTXJhWHFGOTdWd0swdUlCTDdLRXhCcmZPNU9SeG5ySC9TOVJ2c1VvQ3RyQ0FOcE95VkdpRUYyOUs5QlhHdnBxb3VjeSttWUF0S3VBU2UzQ2NvVzJ5ZTJTMWlDVk5RTG5HanNhaE9vOTFPdXlaNDNTN3g1U1d0cG5TWm92T2JVeEpxQVZjeU9SbGRpS05XYkhoWWU2UW1sOW5iQ2RSZDZYNVdQRnVPdXp0aWRIbkFld3lkbDNnOVJrYkpHdjBIaU1pdU1SWU56bjZISkJ6akIwTE5FaWdoOFFWeGc1emtKbDdsRDU3Wkx3eHJMUitURmFzK2xTNFZPby9KdFo0a0pQS2VBdzB0VnBzWkRJbWRVbUxxSUV0WG1wM0N1c3dGckIyTGZhMXhXTlliRVRsSnR1T2dRcG5ZVVg5akxwdHpQbTljQS9Pc01KRnIvMHYxcUVMTE9Bekk4d2c1K2xpQk9jSnV6MEZRMS8zbTBDd29iN3c2emxNSWZ1VFBtOHNoVU9PSk9SN01DbjUyYTRQS3pWeEI1ZkRWZ0M4L2EySjZjODBnWWc5T25IL09pazA2bXljUU5uRVhUbzFBcGcvSjliZ0pUYnFCanNNSGQ0TEZpNUF3UzRiWFoxMEdIWDJnakFKZUVsK0R5ZGNaYTVLb3NubjROVjBKYTJQRjJ1Y0V5NUNnN2NtN1dvOVBXS0FpTVBlcEUzTWJuMEVwSFltN04xcXlneENwT0VuSmZkTEpteHpkcXBIay91NTlaT01SOUNhd2xwN2Rqam05bVNkc1FNWFVqaTN4TjdONjd3aHlFWkkrYUF3MlRtcGdEWHMzb1JkcmNvdDlWcVFnWmZaNU5HS0NUdDV5NnEzZzJ2WXZFMHVxUm1FQld2QWtWblVvelBseVU4RlZTVnYxbEwyUmFzVFA2Ymd3em5qQWh3b09BaDM0UXZYbnRmbHBVLytxK2JKV3lUZUcxNHlldkZyVEowbFpkNHVwUnlPZ2FFNE5GVVdLZFZMTTRHWDJUVXhmWDRYWXlmeTVFRzV3MWlOV1RzQVZSbUZLUStUSnhNMHArQnNMcWdqRTlqSkVDUHZ2THpVcG1qb0VudG50M1NseVFPamRmYUpxNlVIek1vRHErQnJkREdXNmd3MkY5U1JRYmc0TERmcldDTmZvUElHeDltbFRZL0xYUFlRb1RxUzB0VUc1K1NWdHVBRlduQ08xbkk2aHdrRVNnNkMzVDZIclU0Z2xDNCt5TWNPYzdsVGFqMmJvK3VkSW15NjZldEdrRktwdEdsWW5vSTFmMFV3Z1pWZ3IvdmJKSEZzTDdyT1VlQnlIMTJVa2IwK1NTTmRJS0N2YlE3eC80RE9RaHJCQmdRc2VFV1ZVZ2xpOTFISk5Lajdka2Z3RW55VG04Qjl6YjcwcUNLVVhySTgyTnc4RnFRT2E0Vk9XeUZVcjRJMTVES3EyUCt1N3loV0tnZGFoV3Vra3B1UlFpald3OEd1TEpIa3dZRlQxaC9jMW9GUmFPNU9zS0szWUpobUxMdzE1Z0c0a2JaR1hhWVZCa1JOTGNJUWxOSUdzMTlZbmhBVFBKZ0hsaFRyWTkyd0pGbHhnOXdTY0dwTEZxM0NtMVpZMVRUYnFaQ2NPMXhwVE9xTGR0WFNCR2w0Z09GMnpIWWw5RjJ6b0dGNG1aTW5zS0FwYStXY1JHWU5EVXFac3VIWVBrUi9hMmJZdGhMVzBpcjZoOWt5ajhLUE1JZFFlTW1QaHJ2OUZVd1RrSnR2S294TjR3dmJZRldjZFllNU9NckNtYmR5c09RZ3ZjOXdualdMaCtha253MU9KMkJLTnpJYk03anprb0pRSEtiM0ZYYnZoc0pvRzROcGcxVngxaDB1dVRhaFdianpVaDVsbWlYWVBUVUpsNndYUWVBZFhpODZ5SFNEVzVUYVRPRERNNVlMc21CM29PU0hxdEJhak8ybXVUOEtQMzV2R2dtT0Y4MXBIcEdVclBWcG42bDRNMjN1YWhXRU5uY0xEN3FURnJzdFRHMFdLa0EvTlVzQy9jR2dWWWtkVks0VmRnTkJCUTlEbXdORmRMN3Z1OVlNRVJpSjVRYkM1OW1XV0lqTGFPY21VTkVEM2xpNGlGWTFjeXF3L1QyTS8waXlCYnFmRm4zMk1JOUFDT3lvWlhVQVk5N0FVYVpSc3YyOW5zSEdKTHhkZkxDd0FTbnJudUwwenJ3R3hDc3JKbVg3ZTVEWEhkbG44TEpTdlB0UWZHMVFpOWVld1JwMmRDWFFQV2lkdHZ2Vy9sMUg4UEsvcndhcUJjQk5zNVFKWU13WEdMTkMxbFN3NmJpQmV1TzhLU0lNdFc2eEFUZU1GUzFXY1VheE42eDFicUNMUStNR1FnSFZGQUNQa1BZNVY3Szg4RGpSK2xpbU0wNWxkdks5YkxlaWJSWVBtQUxVekF2TFNEdHNhVWM1dktPRVBDL1V6bHcxV3lDczVTOFUva0N5UmE2RXorazRqWmRkU1dBT3h6MVphWVloVWZwR0pQWGNXdXR0R094ZDRkRHdpSFdSOFNFZWs3VjBMRUx1ekhHWmNld0NmYkdYdjFENFBZazJGSW9kcVh5Z2RnSU1LNkEzVlJLRjh3Y0FkN0lpQWxoeGFLTUZoVmR1NEpBSGNhNFVuVU5LNUFnVzlIeW16TllyYnhyOVFLSUhuMy9tZUszUXFaYU1tbkFEdHhXSzVRYjJ1QmRESjJmVTlaUHZiYjYwb2pMaE8xbzhEcGZlK3BLMUdzN3IvVTZzblRYdFhjUUtzcktZRmJLMnlXRDNqaFFaNjN6YUJYNVVUWjN5QU1KcjJjbjdvaHlMazVwRlQ5RTl6WHVWZmJqMGN5YkFLWnErZzRYUEZxUjJEbk5wbGgvZE0yNGdncS9LRFN6eHIyeGRNdCtaZVlEZHMxTXFkN0tvNFppY0pkR3BmYnMxaFpmNC9zN3dRVWVKdlI5WEtqOTFtM2ZoMVhjMjcvcmdUcUEzdTluUndMcXhXUWdyYUhPSXZjN3VXa3Uvd3ZxZDdCdlVwZlBaOWczMERKRkF0MjRodU1xVjVBcjdiYnVOT3p3VFc3bk5NY3RQZzgzQnhMZG40NXQwMzNqR0J1aW1oa1pHTVFGb2JTNDlIZ2QrT2RNSUhSOG5PcVQ3bXA2bEtlZTlJTkZGZlVjdm5mR0FLNUpWZ28rU0JnUWpxY0ZQNTlwVzdoRDdjSW5qa1lsRzI5bmgxRXZYRG5XMXA3OVRKMHVsTHpUZk1WRFpPNlJ6Vjg1bTRFYmFlVmhGNzViZGw1bVk5czZ4MFo1cVpLVmxyZllWOEpXQ1pWWE9QZnBKc3BoUW95a1pKUFhGajNXOWU2STZrcmhqS1RJOVQvbzc3cXZkOWJ2ZFJCczJZTzJhYmIvNmNvZDJuVFZPZmxHZ3JUVThyaW1pVkJVVXY1S3g5OTBISnVFYTJXUjBBeWpZMTVueEUxZ1lkM250aTlsK1lZNkpQM2RIUG8yaGgrMlRJRE4wdkthV0dtL3pIeHZzWmYvK2l2Sy92SzQ1ZWxwQ3ZNb3RSc2VZVjlub0dMY3ZjQTRlQ0hyT0w0VlREeDNJZUptaENqTjM5Q3dkSkpURDlReldqUlU4a1oyOHBsVCtISHV3R3l1d3NuZzVnM2dnTC9nUkZaSHNISmFmeXZuQzNuRmNUVERoVmNMd04rUUxnQThRcHMvQm9JV0lSVjQxVS9nZVNjdnllZFc5RkFwUWp1eXBPcVcrS2NMTVZhSGNBOGE1TW9VeTliaW1NMElzSkFlaVpMaGRLajM1ZTkvemc3Lyt5NWo1NG92THRTYTM1Y3RLTHNvUk9xMFhZWkkwM1dnd1hTcy9aaEtDZktOVWV0Sy90ZGp6c3luUVF4dGtvK1hBdUY4K05zWElaSldWWDZLQld5SUMrM0ZWb0cwWVgrcGNRb1A3Z25LazEyQlBJRHBIeVFaZ3U3Sldjc2xLU1FpZUs3OUd2NWtzUzBDZ1JUbmtORkV0Q2NETGl4VUI3VWxPdWpqckgzK3Y2SmJGUUxnQUVzbUt3N1hqR296eGRJRUdidTlJYkxKMU9wSW5ZWFRET2pmYjZsdjRnU1JhZXM2dmZmd1Bma1UrM0FDV0FxTXJubWVwU3ZQZmwvVXFWQTQ0VnBXa1kvUkhrU09CdTVxQjU3VzFUbXB3VlhpcUhYSGpaT3NnWnEzN1ZWTll5V1V0aFJWcTJoMmVTVGV0M0MycldadFVia214bkJ3bVZXcWFiUzlENC9MZEwvemJMamxxeHdhbTM4d29YZFl2WnlVMEdJWnREMVhnWHUvcm1oaWl6L3VDUk90TklvMWJQR0VVSTAvZGxsY1o4dFIwY1pUdkNXalZKeDBDMjJYZ1VNOFhsL1NrS3Bac0ZtMjU5dHBsbzZzYVNyT0ZSOVoyL1pPenJwWXpzYW03bGFkQ1p6cUxZYmhERmRVY3hxcVM4YnZMd0w3bXdwTHk1dGMwU0ZhRmtiNU95Y2laM01GQVpUNnRKbnJUV1ZadHFPbmVJaDFPVmtQTG9uQVZYd25NVDFmQm9XQURsWTdkWFFaNkpQQ2MzaWVUTlRIamt1UkI1cll0V2cwd2NNZktpMlRmYXhrVGFGbUFqVUtHWUVxTkRpMkp3SHl4SCtoa0ZMT0J5dVhUTmpDaHdRMGhlYmM1RmZIOVB0OURtcEl3YUljek1BZ1hqSkhyR2RBdEtaUnJXS3FIYWZoR29MTExRS1ByYWhaT2FEQWtiNHRvTlZ5NzFBTURqeE50dExPaldZazZIc0FsMDFiNWJaNXlGN1E3SGNOcnozK1lNRVBQeEdYZ2hoYmI1VWRGcnhJYXZDbFVGWmJRY1Z0UTB4TnBhb1NmbkR2bzlCemloQXBoV1U5dUNwSzRvNGZLZ0NmSzhnUEFNME1GSFFoNUU1RWpPSEI4cjRvMjFFb2tvY0h5KzBEWWZ1V0NxSHBFZnN5ZXl1ZzdxQi9vekFTSlNOblhjclNkU1FiUDhxRVVwUExyM085WlNOVGZqMVhCSkd5ZUZSWUtvV25ZWlNCcWRRV2gzZ0cvSnpRWUs4MkhxUVRLdnNNeDVBOVk3MUhobWp2VDJCVUtwWHRxYmZIbHJPOC9nU3dZNlBHb1ZIdHJMZlNVc2JnbFdJOUxHQWFrWFdIYS9GZVNwZWlvZStTTUcrelpFeVh0Zlg1UGFEQWs3VHFWZEdRZ1JtRHpkWjJIZ1dqWGtWT0ZYZlF1ZG1wS3BaK090ZXFsZ3k2R3hBWDRIZlNKcnVlN2RaZlU3S25BZUF5V2pVS0ZnU3B4NzVIRFFPemtISW55bXNEdnNJcUwzNWVVYWovdXdxSFN5U1pvaWN6WjdlS09rV3ZUZzBYczQxMDU2cEl5Qk5FZWowSngzZXZnbkk4TDdhNnp0ZElNeGpVamw0RlZhYlBXeEROTWFEQTRMRXEreldtZXY3V3Z0TitVVUdCazMyUW5TRjJwc2VmY3lkZ1A1eUdCMEVOSTMwcllYMlRzcnZlQUg5WTZnNGhlaUt2dzBISEhVUzB3a01obDRBVVpJRmdXK3AvUVlPaTRtWnZzMFhoN1RhRTVLZEUyN2pqcEsyOXEzdjI4eithcVNjcXdFOENFZE40Y29PeGZnWFBTdFpENlpzWVEwTHJqZ1lHQjF5MXNLeGxqNExxY3dQb0hIS2VqVEtLcUFUNDlxdExPSFFWQ05HMG9YQUYyYUFOT0pVMWhwa0dncFNxN2VaVVhyVGJ0V1JadjNENGNxMUdOTTNBN2hpQ3pNUWJDUHo1R3lVcVRmdkhlVU53eWJJWWNPMWp1cE85QUlZWUtFVHJWQzhzR3ozekd1MUJtbzRIc0MySDloTzdYeFlTNzFZa3o4RUFqTzRrbzF0aEYvcTN3VndrOVRXZ3dyZGo4b3J6aFBsRFJCakZ3ejJudU5ESXBERnhpUnRDZWlNN3BpYVNWZU5BTmg0RmcwdzEvMzFIQ2hVMlh0a2JIcGRXbTRGSkNnMHV0a0U1dU9yTytwSll5Rk4zZTlCTXBqMjNaZnA1ZlpveTlXVFQvZ0ZrcnF2NWdwRjlUYVFvOTVXWWd2dlAxZ2Fhd3FGZVNXb2syWFg2ck5ucStJQnd4Y0tBd1R1MmV3c0JOeDl2cm9IdDBrcS84V21mR0ZSMXR4UmxvTm9tY2tVUUpqanl1eHQ2eHczRXUyTStBUTJoYUZXVU9FV1RhUHBlWnRtZ0hjY3hibmljR1Z2eXRESjJRQUU3eTRYcnBXNXY0VFloRnk1R0l5TW5aeEZHU3FQc0tpYUExK0ROM3Z2RXFoNUZJMmJWTkduUXFKaWRUeE1CdUFucXJBVFQzVi95TjlDMnRCQVlOUjF3T1kzbmR5R0dabTdPSm95VEJRRm11TmZqdjBZaVlWY2pGc211Yk5BcTZKaWRUNUZBa29RbTBLUU5TbktmNkRiY3RIQ3ZnbCtNU0NwUW96a0NYOTVvTzhFSU12Q0RQMlMyeG05MVhOMytVcWdTWG1kRHR1TWNEOUxOaElObVpRK3B0OHVwdnhXQS9TK3JMUm5zeE1MSmdqTVV5NUhMYlFFMUxhWENIN05oNXZvTzBBZjlkbDlzSktLdTE5RllsSkxCZGxUbTFlOHI2WnpraExGZnczZFlmOHZXeE5URURsUVpmRXF4cFhBY0hOcjJDaGdLSTVnRnVzU3R0VVJWRG5XSTJoWUVGV3BtY2diZEpvUjBLMS9rYzJkbmRrQVFPdlZwREMrUWRmNmNoeTVOZmZ0TDBvc08rdjZnQXRPVklZQzIvSDZqYmFFamppTFBLQk9QeG1aNXZ4VXVsTGNaVm5KTFdOYzhNYkV6S1FLWEJTOHJxdFNxbEVnVE5Pd3NqYm1XRmJ6VUxFZnM0SXdra2V4TzYxci92WTgrNG1paU1SM282am5NOWhnVGVKdi9raVg5aGw1cWpBMitRUUM4RE1kMmlOSEhOcEFUeTQ2RGZHTVE2dXhhUEIxYmpETnlPMVpEWktPVEdLQTN1czBjRjZnWE02cnRnNE1CRGFOTVBUbUdnaDhpMFFPazJrSnhhWEtPSzI5eHEzTHVveHhtNDVWWlF1U2pBUUJVWUxEV1VBM1FaQytSTk5CMXJtUk5xKzhPc1orUEdFQU9QMVBqaWQ3MzRPRGwyaWk3SEdUaDBJcC9ONEx3VVlxRFNZSnpzT2hBdHJUL0VON3g4NFN5WVFJbmtkSXEremp0YmZxRFpVMEw0Y3NmdTdESkc1MXc5eDdQRlFBNmRZcDBKTVZCcE1IZ2paWmRldnNlQkd4K3JNRmwwTlVVck1YTXJFVHJSdzk3eXBaWC9hdUh1VEh1N042MStVM0xET1l3QWRGZGlOWGJrTDFsWE8vRllXRjZYeU5pcElhUG1XWEZVQXdjZmlJRUQzZFJwSlZLV2N2UnA2Z3IxZ3lKWS9FVUQxYWxPZkZnUUNzTmgybDUwQkZaVjQwcytIMnUxQnNObTdFdHMvSmNNV1pDNHJOUDdWd0diY3piaHJKUm9ERmE0NzVhamVUMkdVdEY4V0ZlV1hrUFFkeEVWSlFpWlZWM2lKaUsvQkNvTnhrdVRtamtSL213QmhKS1A0Z2tlcHZKV2lJRyt4K04yWWRvNVl1Q2VuK2dWYTdKclkxbmFWV2c5cldjS0FpckdzMEhHRXl2aHFKRjNpRnFES2FCeUtHbTJCdnlJZzVaSUNTWXAzdEpwSjNFMkRDUTd0K2YwUTJmT1czeWljS3A2bVJGVmRqU1NTRUJyRGMrZ2VVYWZYVVEvQTdVRzJ3eU1JRXdkZEU3Nmhack9SYXNsRGVRSjB2alRsMEJpWUtEVkMvYU9PejNlbTEzcTZGckxra3plYy94RURMT212Q0JHVm14TFFmazk4amJXMEQyd1ZKaStJZFJEbzRhdW9OU3lIcXREbTV2TVBSZFVQTWNEVG9NQzlWSWVXODlvSlFqK0F3Wno4djJmTFA4UFpIRXIwVURWT3QrQVlGTVNRZFR3TXRCb01QRmdYOUttUHlRREpRTVE4TWQ3bnA2c2thSk1FaVA3Ump2Z2VHZ2Z6c1pVR0NSWkE1Vng3ME5YZTlwRW1sL216WGhkWWRNU3JRMWpGUDc1UTEyTlFvbklRdE1GUm9QcFpZYnJFazdpejJjUjV6SGl0YStLcmhoTGtEay9qTUVLWmxkcUo4LzRLUktSdmR3VlU1eW51aHRXWG1tZ2cveDZacEk2eUNqUm9TQUtCazhYQk1wTXpnU0lmQXhzbVNjSVIxb3lVSHpGcWtIdGFjSWcwRTU4b1lMSWlpdDFVYVdRMHUrOWt5NFEwRzNucWFYV1NRbmoxZy9jbW1zWVBsMitHUUlqdjZHd0d4b0RyRFRNb2VMSTgyelhiYVYwbG5LbEVzNldPOGR5L2xQUFpLb3g2NDQrT015MmluSW1WNXJDYitzVklFVGV2cFNYZUNzOSs5RlQ0Y3BIYUR6M2VOSGJlbm1BR1hsYmttb0EvYnBNOHh1VW8yTG5LVzFwTUIwbWwySlB3UVQrZmhKSTNGUXRmbzZOOWdnY3VPS3RCZERDNEdYcFNzQjBKSGNlQTlVb0Noa29XbFg5TnVXZit0T1B5VGZMRFV5azhOYStSSWRNRDJRcCtLV1p5VUhJSDhreWZiTTBtRDZMS3czdmhZYzVRaDgxc0J6aGY1cjNsTDlqN0M5MU5VOENtTnNlY0g1UVh6NDlQTWVRVkNXSVlhS0xoMVlTT0hrQWVNdDFYK0FOdFFhWFdoalNkYXYycDVIL3V1U3pBcS9hR2l6K3NveUtLS0NLaXlZR3V1NzYwRWZwYmM5N09URDBnK2QxRUNyTEJXK3BwN3ZyMFpRQUJVUThqQXNjd01rRjdzbjV3bDZxMWpIbVBWRzcvQ2NmZit2N2tjWHpldDl2ZkV3Q3FXalRHYlIrUjZOVm9VTGhQZkZxOVBObUFRdjlScFloRHVHa3dYRWM3VkNVUXkrMzB6Q3RzbzBpTTQ1Vkw1R0VnOEdmWDkrYWVLSE5LaGdBeTJoZGxsZzZHa3l2ZW5hSnREejBpMVJWVnp2NWJpcEp1Um9UTWhEUFhrNlFjTzZVTnFlMHg0czI0NTVHVm9WZytSUFo2SHRLSmRqNWdVSDVoUWNyTWxObTExNTB1N2llOVJKNW5vMktYQTJtalNUTzNITjZxbGNmVTJBdjYwcFN3VnNuLzdDOU5EQjNTRzJFVHg1YVRNVnI5alRYNHlXRjgxK0JlalpsQkN4MzVjMllybHhtajFEZHhwYWg4TGo3bnN2dWZ1Tm5EU0NVZ3JDS3FTZUVrQUdISHlRVkJxWlhUbVlaVmZqWDRIbVBNeEZ6SVBEdldnMXlJRm9vTVEwbVJ3WVV4TkVPQ3kxWHNwNS8ySDU2TmZIMCtNdWhlUjhGR3MyTDZtOTBNcWdkTWhPVUxqRjl1S2dvNldFQjk4MUwrMmRPOWdRY2E1RzhLdHpPaitwdGMwTGdha3lEUWU0L01HdW95Rmt4NnJ0VHMrZFlYaHprYkxzeDRjeVZzNWtnMmgvdkpJbytjK2NIazhBRWxnZXdvVzJZcDdBUUNKU09jbFpvblRFRGMzWXpGeHE4dDZrc0NyanZsUGNaMXNMQnUxeWRuaVVrQ294TXB6OU5aM21VU2hOdDdxY2l6RkVoVEgvdUpXenFzT0FHSHFRaW1FSUtBVlZNZHI1VEZIL3RUbU1JdTJ5VVY0TnBzWDQ4alRabmdRWkp3MVFHRStWMzdVanE4eko3Rm5pVTNnY001akFkSTFjcHd1dURYSWhBbXA3ZHpkdmlyY1REakxnL0JmcFY5Nk80cVJTbk4vT25Obk5LaFkycHVCU3J6TE5yRmhvQlBNYWJvYkw1ZzFlbjR0VFduU0J3QmhjMkoxMCtadEEvM2VMaE5CYjJxMVpBTTd2N1Uya3l1NWxUd3BpS09OVHp6eUFZMW5TRS9wVDRrOWtNTm5nbU5raXJqTDltbHRtV1JKaU8yYzNiMnEzR2cvOHg4UVpQOWFHcjFNM1Z2OG5YMldiK3NFTStnbWVLUmN1Q0NUdXdKQjJoYy9uaWdiVFZzemRoa3pOVW5ZYlREZlZuL2YxM2ZZS1hsYi80WFBiaVBZRzIrdGZOdTkvQ1JVNVdxOHF6S0JzM0pDRDlSby9NcnA2T1BmdWx0UlI1Nkl6RTFuVzV3eGp3S2pRYXZNRjc0bXdLTFNsNTZtM2xHaTIyNzZZVVFjdlYzQzFIQW0rT0FvMWNQdW55ZjEwcFZVY1F4Qy96N1NOc0NYNnl0TjYwL0w2cTJrdVNYL01LRU5OZ0xFUW1uclkwc1JsSTlGbHlpMEIycTQ5L1c2R3pjZWU1N0NIdUFFNTMrT2JwcnVIQmtvckNQRVZJYU9hUU5yenZFV1JXbTFtRXpmRE9jTzJZM3ZLOFVXbzltL2UrZ1YyamkrSnZTYkFCc2lOSFZHWFg2TUxVbXRNWjdJVWJuRmttcFhVTWptRGdXTlU2bWFvTys3cDZSNmdQc1d0ZDU3UXdFVUFhNmFMVHB1cFNQQlVsb2Q5NldPUkRWV1lhRGtjd2NEU1NmOStzd1c0MkJOTncvUHJrc3R4Rng0bU9BekdxdHVJZTd2bkcyWmhPQUMxZlk2ZUFCV0VhK1p2WnBiTXVrWEcwTnhtcmJ3dFUyRU54RUlhT3VLb3I1OXdLOUlHZ3NpQy9HRkRYTzVRcVNSNXNtL0tQZDRFcHRSUjhFMUJ5NnRRVkVPUVliV3dpQkI1WURIRnVzcTNRRmsrMGh4TzI0QTV1L0JvYTl3OTh5M3NVUzFiV3Q3REowQ2h6bG9CUjMvSjJtY1FObk5KTFpTQnVTMFJzYTl6dzFza0dZdEthMnNtaTdOWk9BMk16d0F6K3Q2T1FsNGRWSnpwbS93bmJHdHNLWFBDK083N3dGbXpwdE5DeE1sQnJDYWRKL25jUmtCY3RudXJyck1BQytMcURuRDlUSGI5cS9rWk9GUk5iNHQ2bDFaVjcwUTJJNTZIc0RjSU9HczhDRisxclpPUzRhTlVaeFFkand0TmkzL2djbUQ2MThiTEFCVWRGMForQ1ZXWWV2WkVpRXgwelhQc1F0QVV1T0R6TVN2bmNuWUowenhLOW43STFYRE9UTUd6bHR1cG1rMGRtVks3SUhhdG9yOFV0UW1QV2NQSGFSc2lwZzhMSmFDbi95TU9SN0RxOFEzMml2ZUJvTnZVaXNHREZHVWFIcXhJSUo1QWJxT1VGZnZTeEhBVzBXVHMzQlFlR1NmaXdZSldaUjRjOGFXYzUxbG53OW9ZQ1llaFhaUnBlekxZQ0Y3elhESldDTldjWXZhWFh1UEZPMm01Z3kwVGllMk9MRVJiUkN6ZUg4UGMyS25IV2lUd3MxcUVxc2R6QWRwRGpDamwwaDBocm14RENtVDg0WnBGdGY2OHhRUTlrQ1dSSFc4cW1FVVlxdlR5aU42cWUxUlJ1WW10MDkrM1B1aFp3TFRlQ1RjbG01dktHMEVCQUxEckdEUVNTaW11Qmw4NGtEQWVIWDRLQlRaNE9NTEJ1Z2p0enlTcC9wK0dzeUVoenZEd3kwNHYxSGdqMGtIaDU1VmNWK3JkL2lyajJaeUs3MWdLNVA5OVJaZTQ5U2xuMXVKaHpsV3NIWXFveE4zQmZEZ29xdjRYa09jdVYyYlVVSEcveHF1azZ6b1VKSE1nNHFabktid2JXSWxqK2F0M3VHZVViTWxaQi8zY1B6Q0FRMzlLUmhuYjRmNm1BWmxVeTFlYzlCWjMwcmtYczVXL1Z6THdkNGN2Wkcra1V1WlphdTZZL0g1WmtDd1QxTUFtZGZ3aFVWY3VQUFJwNytkc3kxa3V1aE9YZllva0tEYjNSZWIrWGxNWUthYmZkN3Z5bHBVekZPNzZodVVKZk5WTWVNS1NOSEJvZXNkWTFJRnRpa2w1clZqUXdua0JOdmJTT2w4MTNmbE5ZdGZnZ1lPeU9KY3h5QTJFWlNlR1h0VnRJS0xBQ2dzSDNPeDZPckMxdklWUGhZczFqRGs3ZWdhZmZiYk53dGR4QU1KQ1FoMDROWlFUWDlDYWVoMTdnT1hrdzV3N1U5T3BXWkZZY2xoc0lZZHpDQU9ua2pIWEJDdXdqMjNQazBpcW5aTWZRaTVYTWZiWnVaTTBhaXpXM3dQY2ovdkNMSHhwVXB6d1VVQmpCVkFIRVhLVzlJbFZ0VWU0SXUyais2REZCMVBTQXdaODlWZENtTGJuMkMxUlczSVVSN0lubG5GdWtja0JCeGNXOHdDdHJYU0hIaVAwNjdSNzJMUkU5Qjl4UGo2NjZuQ0FqMkUwVndCSWV3bzViYVlGeUhiUHExYVBDYkhHb01qM0xVeXhIT1BDckY4SUtvd1A1U3JXQXBaWkZROVZhbUh2c0g5bkZ1RDV5ang3ZjByVWpuUzZ0djMvME5wT1RLY2pYVjQyYUo0cjVNWkZ0RDNoQlFOajltSEIwc0hBbVl1ampDcDdSd0FkZkVGakxqZkVWSHhYbVdLUHh2dXFkUmRaZy91WExDUzA4R1VFZjR5UU04OVIyU3ZIY0YwR0h0eVlieEtadkpqY2s0U2tOVEc0QlU1MUpkYmdmREd4emJsVzlpNTBGWWlRa1pDSWRodE1UQ0d4ekpza0Y0QUl4TEQ2VVNXM1U4SkZPbWhFMFg0eU5ON3d3K2ZwRU9uYUZIVyttR2NHR1dSWXVETWRpQTRFak40aUJDbVNIajFCTU1MQzd4ejh2V0NsQWJUNVJJNzN6Vzd6LzZ3aTlraWZZRFZUdGhYa2JxREdINE5zbUNOZjFLUXlUWWdScmt6cEo4OEJQVENQN1kvWnpuV3QvMkFoZUxQSmhtVEg3TUFQVnJBK0NGK3hObndjT3cwYXd3OTVla09KY29tTTFjanhXeDRVQWhvMGdkbFM2WXhHZXQwcjFNWDBOSVlEMDF4dis1WEIvVExyenhyL1NtSkt5cXZ5ZmdCSEVJbVU4eVo0N0JwYnFZOW1xdXRvNndWa1FueWZZZTZ3SUlQbTc2aE1JQlI3K0pTV0FBU09JMlgxUWdOeDhvL2JIRU1HR0VzQ0FFYnovc1NPQTlLZFdPVjg4TjNMeVN2WDlCSUM4UnJBNTZocnNoVS85MDRjS0RoRVR6MEJYd1htdTVDc1Q5NzFabDM4ckVlZkFrNzdJR1BzOUJYMXlDN20zdlVKbHYzWFA1QUNpc0hRZENFUWNvT0ZYMnZHRVRKS1BMWVJ6OUU3RFM1cGJrb0dqdTE5NCsrMHZhaVlQT2N3TFYvNGZNd3VzcldqazROVUFBQUFBU1VWT1JLNUNZSUk9Igp9Cg=="/>
    </extobj>
    <extobj name="334E55B0-647D-440b-865C-3EC943EB4CBC-22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mNYUT09IiwKICAgIkxhdGV4SW1nQmFzZTY0IiA6ICJpVkJPUncwS0dnb0FBQUFOU1VoRVVnQUFBYjRBQUFCZkJBTUFBQUJsekw5SkFBQUFNRkJNVkVYLy8vOEFBQUFBQUFBQUFBQUFBQUFBQUFBQUFBQUFBQUFBQUFBQUFBQUFBQUFBQUFBQUFBQUFBQUFBQUFBQUFBQXYzYUI3QUFBQUQzUlNUbE1BVk4xRW1lOGlxeks3eldhSkVIYW1RNFJZQUFBQUNYQklXWE1BQUE3RUFBQU94QUdWS3c0YkFBQUpVRWxFUVZSNEFiMmI3NHNiUlJqSDkzSjN1U1IzbXhUUmQwcU9Ta1ZmYUE1SzMxVnk0Qy93aGFsSGxWcVVqUytxaU9EVitrTG9tenZ3RHpncEZFR29xYWdVUVVsUkZIMlZ3NkxnQzAxUnBQckdGSHpscTlSb3JHMXRIMmQyWjJabkpyc3p1OGs4N292cy9NN25tNTE5NXBrZjhUeEgxL3pqd2Vpak5VZU56ZHFNZTVqbEFNZzEvbTVXTWlmMTNjTVVHNlBmWGpqWUFEanZCSEMyUmhCZ2RrYmJoS2tLY0hVMk5DZTEzY01VZ3pNaDJRN0FjU2VJc3pTQ0FGTzVIZ0hOQTl5WUJjMUpYUVNZK2sxR3RnVncwUW5rREkwZ3dIVFdHYzhtd09VWjBKeFVkUS9qdzNnM1Fxc0FyRHFCbkw0UkJKZ1N3SzBJYUFXQWQ5WHBDV2VyaVFCRHpBb3pNTXNBZjgrR04zUHRGSmk1dTNPMGZFd2R4b3NBMTZMYWN3Qi81bWduclNnQ1RPdnB0QzlMU0M4d09UeXJBWDlFUWZMOC91R0pNOXpkd3l6QmRpclAzT21qbDhQTWFoRGRQYi94c1ZMNnBSRjdvTVNEY2RBL0VXQTY2ZDNLNzF6dmp0cFV6MUIwdm1PajVHR3VESEJJVVQ1VnhEMU14ZUFZLzNEVks4QlpDaHJ3MTh3cndmMko1RFdBOWNTTVBJa0lNRnYvcGdOMGRyMmw2UDBLWU15TDFabkI1SEYySHdLMHRhVDhVZmN3Sy9CbUtzWXlVVktHVUQraDU4VldraDNwQVA3aUphYStJOEEwRFY1amdSaU1Rb1M5RWo4L3I4RkdkRVVHTVorenYzN3VZZnpBNFBYM3lLUGRaTk9DN2tqSTJVd3l1SnN3Ym9zU1V3WVFZQ3FSK1VnR2FxeDVYcDlaL1hvODdsV1RITTJ1ZzlFUEFhWm5NQW8rTlNrTjlnUFVKRE1VU0dIMnl5d0FrQjlqeHNzOWpHOHlDc1VIUERJYXNPR2p4dHdVS3FFMzJVR0hjR1JHY1o2SEFMTms4L25Kck9CaUNGNlRuQk0ySmtxQ2xpRmwxSmZLV0lNSU1EdTJNWG1Sait2TjFaaHZqdnVjSXFsbkdHVllvZVZIUmVtVUFBSk14ekE2aEJRN2ZGVmx1QzVSTmNSZ0h5VXVSNE9rVkdJeXVCTWJxTW5NTU1VOVRNbjArb1hmMmVJZGVFczJIME50S2FLWHdialU0d0VtV1I4Q1RObHExQVBlOFpRbk5sREg4bVc0SnhsWlR1MHBMY2c1TEl3QU0wZ2F5ZVN2RnVaelRuRyttRlBLU3c2dmhUYkkvSVpaOVNIQURHR1hNeWJmaWRmVkRuTXF5dHgxbmk5S2hIbFY1cEJTZHk3OXN1cERnR2tZUnZlUWRJRzduVHRuRlhJdU8wd2NzdUcrZGtVcG8wV3MrdHpEbEpUSG9QR0UwVEl2b1pnWHordElENzdLSjVEYWI2QzFaOU9IQUxOZ05ldGxOdnlWdERsZlQzcHhoM3orM3ordVNWS2lObjBJTURXeDZLQ1FTSkVsdGl0VVVGNC9PcXNRQ1ZVK2IvaFJHelNrWm1qUXBnOEJwZ25HTjRaQVZWbi83SzlUeFBncThGVmR1akx6Rkwzb0p1ZGFYR0F5Wk5PSEFOTlBtQnc5LyswK09IcUI0NUhsellza1BLZDFUN0pxd2IwUjRxQ0txODJySmQxdCtoQmd1cEtWaUpDS1gwV3d6M0xVVmxpay9weEdUTVlObHRJWDZrU1NWcFpGYmZvUVlBRDJxQ3lsRHFlOXhUSXF0Q05lR20rcjVlaTBLVW9pQVhHWkhUQ2JQdmN3WkxsZTVmYTNLT3RHZzM2ZVpZcGE4TXhKT01NaThZMVBDOG1xdkxqTUc5UVdmUWd3NU5XSmdXbm9BTURoTDhqNzl2TWpZbGZJSy83K3dlZ2h0UmlOTlpJWDBTWUxpaFNMUGdTWU1xZzlhaG5HM3pDYy9zUU1UM0JHZ1MzVnc5WnlrNklXZlFnd1l1N0tjSnF4dWZGUDd5WXh4bWt0NjlBU2w0MUNGbjBJTURWMTlsZk1Nc3ZoMU1QY215a1dmUWd3bS9FZ1RiR1g4aXloMUsydUQvOGwrTjJpRHdHbXlkY2VJb1JONFhKeEpNTmRyRnNZeXFoWkZuMElNRDMxR2REVjZzelhwdFUxMTV1eTZFT0E2Y2RPTW9YcDcrcElobmd0OTNFc2l6NEVtSlpxSTNMcTAxMVN3NDhSWmxuMEljQnM4Yld4Q0syZXAzL1crTVRYSmt2a1cvUWh3R2hORHZMWWw1cm1Hd2dacVlGOCtsekFkTlRuUnllcUx6LzI5b2RQRUEvTmVpMkNiYm1QTk9HL3NUKytXdU00dkg5L1cvOEdCSml1NW9OMGJud2Qrc3Babm1NbWZUOEoxM3Npd09jblFpWUNqTjRrT1FGeCtFSFBIMDU4dDRDSUF3WGRONCt6NGxCelFwWkk0Tk5qVVJnQlJtL3lNL0x0RzN2M3FWWlZBS2lCVE05dktSQjY5TURFa1NrRUdLM0xMOEh1cnljQ0dMMlQ3ZjFUNXg2cStxU1l4YjRnd0d5cDlxVnpKQWtySlcwUjJYNjZnRkgxTFl5elBEY3VGM244Y3dLanVneTlMR2FUeS9OcVlnRk5KRmtDbHY2SkFOT1gvV3ZmdkhxcHd3L2MrNTk4R1p4OGxSdVl1cndJc1dKZUhkTDFPWjgvSU1Bb2M3aGNEcEhuYWRNMVhYNUMzTkkvRVdBRzhod3UxK3pQODV6UDN4RmdsQ1dQMW03Q2I1NmVOTXprQmNqMUxjOFBBYVlnejNFNmUyUVlhN2lsK2E3V0NyYjlJd1NZTWtoemdNWjVPNkpVb2dPclVpeEwwUEw4RUdESWllbDRTTy9zU3BEK1pTbVNHQXhzQjRNbWFsbjBJY0NJVFJMSzBqb2tFVlZ1U3BHa29EK3hHNUpVU2ttejZNT0E0WnNrbEtNcG53azA3elNUMG9TbVRXdmx1Q3o2UEFTWWpyUkpVb0RMQXJhcXdMOXlLcmd2em9zS2thMEtVVHBqd0tZUEFhWXZiWktRSXkzYmpIUytLN2xLM2ljd2Vxc3JpUThMOFgzNWpOcG9NWnMrQkppbVBJaTFZSFNCbXB2UzdZSHNpdDRCWkMvWGI4bTlseFJhVkplK0tiL3RzdWxEZ0tuSkRpZzVnVXYrQmIwM0lKLzN4cXkvd0ZVcWVrbXl0RFJ6UjUwNnh1WFRRelo5Q0RCcUwrc1JaZUVsUGF0aUVPMlpsZmdaSHNZL0ZQdTc2WUswSEpzK0JKaDVrSzJFSDYyZUFUbVZMSzVqYkF2TjEvUjF0TGlva0I2dzZjT0FVZDQwenp0NEt0ZzQ5N21NR0RBM1pVNStKZW44VE91dmNwMlVzRTBmK1F2UW1selZCVXhmR2lEa3RubVl2SlBiWWJnc1AyaDY3RWM1THNtTEcrOVdmUWd3QTR1WDNPU3JFSzBiQ25zQmNpMW1oSFd0K2hCZ3RIT3FpZ1lhNlRJRGU1czIvbTNtTnk5ZXo3YWdpQUJUbEdkSUUrcm9hM2FGbkJhNXN3UHZxWmt0OVZWUk0xTmlUZHVHR2daTVN6dmhvN0lSbno2OHhxK3E2VDd2dG1xeU9WWjUwcHhQWEh6M01BTitmRHp4dThtR3hMblhILzcrVXpyQ3k5ZktGSytmWEQ4bGpBQmpKaVdiS050SkxBT0wyVTJxa3lFTkE2WmhXaGFzcFd3UzlmT1BmaG5ra1VOZjdtR2FKa3N4U041a0tPWjNyalBKSTR1T3lnaXZWcG9PWmtHYUlxbnRrVmpLSXJ6eGIzb1RqZVJJd0lCcEdEeVJsRU1ndlZ3N01UbjBlUWd3aVg4MlpVeVZ4SEhBbDdjdDh0RGJ5eUxBektYOG5aM0NyTVR2bi8rYW9DdHJ6b3pJbUQyQUFUTk05eXZJS2hKbnJzU1R3cGFoUi9QaTA5NFJZRkwremg0U2R2bENrOTlkNWNoVm8wdkFTMDE1eDREcHg0OUdweEwvcUR3d2F2Tzh1bW1RNG9XbXZpUEFpUDhQVFVLdE1GUHlZbnpDdkpSNzRYcXlXVU1LQmt3OWZUTFhwK3NReFM4aDlvMEhXVTdIR0FUWXNoQmdpdW4vL0oxdndMbVRBTy9HVkpmYWNSZ2o5RC9Eeko4SU50Ni9DMFBJRkczbWcva1B4MXhoUGFiUHhTZ0FBQUFBU1VWT1JLNUNZSUk9Igp9Cg=="/>
    </extobj>
    <extobj name="334E55B0-647D-440b-865C-3EC943EB4CBC-23">
      <extobjdata type="334E55B0-647D-440b-865C-3EC943EB4CBC" data="ewogICAiSW1nU2V0dGluZ0pzb24iIDogIntcImRwaVwiOlwiNjAwXCIsXCJmb3JtYXRcIjpcIlBOR1wiLFwidHJhbnNwYXJlbnRcIjp0cnVlLFwiYXV0b1wiOnRydWV9IiwKICAgIkxhdGV4IiA6ICJYRnNnWEcxaGRHaGpZV3g3VDMwZ1hHeGxablFvSUZ4bWNtRmplMjFmWlY0eWZYdHRYMWhlTW4wZ1hISnBaMmgwS1NCY1lYQndjbTk0SURBdU1Wd2xJRnhkIiwKICAgIkxhdGV4SW1nQmFzZTY0IiA6ICJpVkJPUncwS0dnb0FBQUFOU1VoRVVnQUFBbjhBQUFEUEJBTUFBQUIyTmFxVUFBQUFNRkJNVkVYLy8vOEFBQUFBQUFBQUFBQUFBQUFBQUFBQUFBQUFBQUFBQUFBQUFBQUFBQUFBQUFBQUFBQUFBQUFBQUFBQUFBQXYzYUI3QUFBQUQzUlNUbE1BRUhiTjNTSm1xKys3aVpreVZFU3o0SlY0QUFBQUNYQklXWE1BQUE3RUFBQU94QUdWS3c0YkFBQWVCVWxFUVZSNEFlMWRmWXhzU1ZYdm5ua3o3MnZtelJOUTFnaE1HekFTRStuQmhZQVN1WU9nZkFUdFFSQlhUWndoWXNCZzdKRUZEQnJwTWJ1RWwwWHNoN0RoeTlpRDBRUS9lNHdmdUVEU1RWUmNNTEdIUU9JaWlkMkpvcUIvOUpNZG9KZTN1K1h2MUhmZFczVS91dnZOZFBkeS8raGJkZXJVcWFwenp6bDE2bFRkMjZYUzJWMy8rMXoyd3I4NHUrYm52dVhYTTdydXVUcjNBem1qQWJ5Sy9jaVhmdjRQR2Z2NkdiVS83ODJ1c1pmVEVLcU03Yy83VU02bS8zYzh4SFYzamJGdm5FMEhacWZWMTUrTTA1ZG9TOVFhTXJhWHFGOTdWd0swdUlCTDdLRXhCcmZPNU9SeG5ySC9TOVJ2c1VvQ3RyQ0FOcE95VkdpRUYyOUs5QlhHdnBxb3VjeSttWUF0S3VBU2UzQ2NvVzJ5ZTJTMWlDVk5RTG5HanNhaE9vOTFPdXlaNDNTN3g1U1d0cG5TWm92T2JVeEpxQVZjeU9SbGRpS05XYkhoWWU2UW1sOW5iQ2RSZDZYNVdQRnVPdXp0aWRIbkFld3lkbDNnOVJrYkpHdjBIaU1pdU1SWU56bjZISkJ6akIwTE5FaWdoOFFWeGc1emtKbDdsRDU3Wkx3eHJMUitURmFzK2xTNFZPby9KdFo0a0pQS2VBdzB0VnBzWkRJbWRVbUxxSUV0WG1wM0N1c3dGckIyTGZhMXhXTlliRVRsSnR1T2dRcG5ZVVg5akxwdHpQbTljQS9Pc01KRnIvMHYxcUVMTE9Bekk4d2c1K2xpQk9jSnV6MEZRMS8zbTBDd29iN3c2emxNSWZ1VFBtOHNoVU9PSk9SN01DbjUyYTRQS3pWeEI1ZkRWZ0M4L2EySjZjODBnWWc5T25IL09pazA2bXljUU5uRVhUbzFBcGcvSjliZ0pUYnFCanNNSGQ0TEZpNUF3UzRiWFoxMEdIWDJnakFKZUVsK0R5ZGNaYTVLb3NubjROVjBKYTJQRjJ1Y0V5NUNnN2NtN1dvOVBXS0FpTVBlcEUzTWJuMEVwSFltN04xcXlneENwT0VuSmZkTEpteHpkcXBIay91NTlaT01SOUNhd2xwN2Rqam05bVNkc1FNWFVqaTN4TjdONjd3aHlFWkkrYUF3MlRtcGdEWHMzb1JkcmNvdDlWcVFnWmZaNU5HS0NUdDV5NnEzZzJ2WXZFMHVxUm1FQld2QWtWblVvelBseVU4RlZTVnYxbEwyUmFzVFA2Ymd3em5qQWh3b09BaDM0UXZYbnRmbHBVLytxK2JKV3lUZUcxNHlldkZyVEowbFpkNHVwUnlPZ2FFNE5GVVdLZFZMTTRHWDJUVXhmWDRYWXlmeTVFRzV3MWlOV1RzQVZSbUZLUStUSnhNMHArQnNMcWdqRTlqSkVDUHZ2THpVcG1qb0VudG50M1NseVFPamRmYUpxNlVIek1vRHErQnJkREdXNmd3MkY5U1JRYmc0TERmcldDTmZvUElHeDltbFRZL0xYUFlRb1RxUzB0VUc1K1NWdHVBRlduQ08xbkk2aHdrRVNnNkMzVDZIclU0Z2xDNCt5TWNPYzdsVGFqMmJvK3VkSW15NjZldEdrRktwdEdsWW5vSTFmMFV3Z1pWZ3IvdmJKSEZzTDdyT1VlQnlIMTJVa2IwK1NTTmRJS0N2YlE3eC80RE9RaHJCQmdRc2VFV1ZVZ2xpOTFISk5Lajdka2Z3RW55VG04Qjl6YjcwcUNLVVhySTgyTnc4RnFRT2E0Vk9XeUZVcjRJMTVES3EyUCt1N3loV0tnZGFoV3Vra3B1UlFpald3OEd1TEpIa3dZRlQxaC9jMW9GUmFPNU9zS0szWUpobUxMdzE1Z0c0a2JaR1hhWVZCa1JOTGNJUWxOSUdzMTlZbmhBVFBKZ0hsaFRyWTkyd0pGbHhnOXdTY0dwTEZxM0NtMVpZMVRUYnFaQ2NPMXhwVE9xTGR0WFNCR2w0Z09GMnpIWWw5RjJ6b0dGNG1aTW5zS0FwYStXY1JHWU5EVXFac3VIWVBrUi9hMmJZdGhMVzBpcjZoOWt5ajhLUE1JZFFlTW1QaHJ2OUZVd1RrSnR2S294TjR3dmJZRldjZFllNU9NckNtYmR5c09RZ3ZjOXdualdMaCtha253MU9KMkJLTnpJYk03anprb0pRSEtiM0ZYYnZoc0pvRzROcGcxVngxaDB1dVRhaFdianpVaDVsbWlYWVBUVUpsNndYUWVBZFhpODZ5SFNEVzVUYVRPRERNNVlMc21CM29PU0hxdEJhak8ybXVUOEtQMzV2R2dtT0Y4MXBIcEdVclBWcG42bDRNMjN1YWhXRU5uY0xEN3FURnJzdFRHMFdLa0EvTlVzQy9jR2dWWWtkVks0VmRnTkJCUTlEbXdORmRMN3Z1OVlNRVJpSjVRYkM1OW1XV0lqTGFPY21VTkVEM2xpNGlGWTFjeXF3L1QyTS8waXlCYnFmRm4zMk1JOUFDT3lvWlhVQVk5N0FVYVpSc3YyOW5zSEdKTHhkZkxDd0FTbnJudUwwenJ3R3hDc3JKbVg3ZTVEWEhkbG44TEpTdlB0UWZHMVFpOWVld1JwMmRDWFFQV2lkdHZ2Vy9sMUg4UEsvcndhcUJjQk5zNVFKWU13WEdMTkMxbFN3NmJpQmV1TzhLU0lNdFc2eEFUZU1GUzFXY1VheE42eDFicUNMUStNR1FnSFZGQUNQa1BZNVY3Szg4RGpSK2xpbU0wNWxkdks5YkxlaWJSWVBtQUxVekF2TFNEdHNhVWM1dktPRVBDL1V6bHcxV3lDczVTOFUva0N5UmE2RXorazRqWmRkU1dBT3h6MVphWVloVWZwR0pQWGNXdXR0R094ZDRkRHdpSFdSOFNFZWs3VjBMRUx1ekhHWmNld0NmYkdYdjFENFBZazJGSW9kcVh5Z2RnSU1LNkEzVlJLRjh3Y0FkN0lpQWxoeGFLTUZoVmR1NEpBSGNhNFVuVU5LNUFnVzlIeW16TllyYnhyOVFLSUhuMy9tZUszUXFaYU1tbkFEdHhXSzVRYjJ1QmRESjJmVTlaUHZiYjYwb2pMaE8xbzhEcGZlK3BLMUdzN3IvVTZzblRYdFhjUUtzcktZRmJLMnlXRDNqaFFaNjN6YUJYNVVUWjN5QU1KcjJjbjdvaHlMazVwRlQ5RTl6WHVWZmJqMGN5YkFLWnErZzRYUEZxUjJEbk5wbGgvZE0yNGdncS9LRFN6eHIyeGRNdCtaZVlEZHMxTXFkN0tvNFppY0pkR3BmYnMxaFpmNC9zN3dRVWVKdlI5WEtqOTFtM2ZoMVhjMjcvcmdUcUEzdTluUndMcXhXUWdyYUhPSXZjN3VXa3Uvd3ZxZDdCdlVwZlBaOWczMERKRkF0MjRodU1xVjVBcjdiYnVOT3p3VFc3bk5NY3RQZzgzQnhMZG40NXQwMzNqR0J1aW1oa1pHTVFGb2JTNDlIZ2QrT2RNSUhSOG5PcVQ3bXA2bEtlZTlJTkZGZlVjdm5mR0FLNUpWZ28rU0JnUWpxY0ZQNTlwVzdoRDdjSW5qa1lsRzI5bmgxRXZYRG5XMXA3OVRKMHVsTHpUZk1WRFpPNlJ6Vjg1bTRFYmFlVmhGNzViZGw1bVk5czZ4MFo1cVpLVmxyZllWOEpXQ1pWWE9QZnBKc3BoUW95a1pKUFhGajNXOWU2STZrcmhqS1RJOVQvbzc3cXZkOWJ2ZFJCczJZTzJhYmIvNmNvZDJuVFZPZmxHZ3JUVThyaW1pVkJVVXY1S3g5OTBISnVFYTJXUjBBeWpZMTVueEUxZ1lkM250aTlsK1lZNkpQM2RIUG8yaGgrMlRJRE4wdkthV0dtL3pIeHZzWmYvK2l2Sy92SzQ1ZWxwQ3ZNb3RSc2VZVjlub0dMY3ZjQTRlQ0hyT0w0VlREeDNJZUptaENqTjM5Q3dkSkpURDlReldqUlU4a1oyOHBsVCtISHV3R3l1d3NuZzVnM2dnTC9nUkZaSHNISmFmeXZuQzNuRmNUVERoVmNMd04rUUxnQThRcHMvQm9JV0lSVjQxVS9nZVNjdnllZFc5RkFwUWp1eXBPcVcrS2NMTVZhSGNBOGE1TW9VeTliaW1NMElzSkFlaVpMaGRLajM1ZTkvemc3Lyt5NWo1NG92THRTYTM1Y3RLTHNvUk9xMFhZWkkwM1dnd1hTcy9aaEtDZktOVWV0Sy90ZGp6c3luUVF4dGtvK1hBdUY4K05zWElaSldWWDZLQld5SUMrM0ZWb0cwWVgrcGNRb1A3Z25LazEyQlBJRHBIeVFaZ3U3Sldjc2xLU1FpZUs3OUd2NWtzUzBDZ1JUbmtORkV0Q2NETGl4VUI3VWxPdWpqckgzK3Y2SmJGUUxnQUVzbUt3N1hqR296eGRJRUdidTlJYkxKMU9wSW5ZWFRET2pmYjZsdjRnU1JhZXM2dmZmd1Bma1UrM0FDV0FxTXJubWVwU3ZQZmwvVXFWQTQ0VnBXa1kvUkhrU09CdTVxQjU3VzFUbXB3VlhpcUhYSGpaT3NnWnEzN1ZWTll5V1V0aFJWcTJoMmVTVGV0M0MycldadFVia214bkJ3bVZXcWFiUzlENC9MZEwvemJMamxxeHdhbTM4d29YZFl2WnlVMEdJWnREMVhnWHUvcm1oaWl6L3VDUk90TklvMWJQR0VVSTAvZGxsY1o4dFIwY1pUdkNXalZKeDBDMjJYZ1VNOFhsL1NrS3Bac0ZtMjU5dHBsbzZzYVNyT0ZSOVoyL1pPenJwWXpzYW03bGFkQ1p6cUxZYmhERmRVY3hxcVM4YnZMd0w3bXdwTHk1dGMwU0ZhRmtiNU95Y2laM01GQVpUNnRKbnJUV1ZadHFPbmVJaDFPVmtQTG9uQVZYd25NVDFmQm9XQURsWTdkWFFaNkpQQ2MzaWVUTlRIamt1UkI1cll0V2cwd2NNZktpMlRmYXhrVGFGbUFqVUtHWUVxTkRpMkp3SHl4SCtoa0ZMT0J5dVhUTmpDaHdRMGhlYmM1RmZIOVB0OURtcEl3YUljek1BZ1hqSkhyR2RBdEtaUnJXS3FIYWZoR29MTExRS1ByYWhaT2FEQWtiNHRvTlZ5NzFBTURqeE50dExPaldZazZIc0FsMDFiNWJaNXlGN1E3SGNOcnozK1lNRVBQeEdYZ2hoYmI1VWRGcnhJYXZDbFVGWmJRY1Z0UTB4TnBhb1NmbkR2bzlCemloQXBoV1U5dUNwSzRvNGZLZ0NmSzhnUEFNME1GSFFoNUU1RWpPSEI4cjRvMjFFb2tvY0h5KzBEWWZ1V0NxSHBFZnN5ZXl1ZzdxQi9vekFTSlNOblhjclNkU1FiUDhxRVVwUExyM085WlNOVGZqMVhCSkd5ZUZSWUtvV25ZWlNCcWRRV2gzZ0cvSnpRWUs4MkhxUVRLdnNNeDVBOVk3MUhobWp2VDJCVUtwWHRxYmZIbHJPOC9nU3dZNlBHb1ZIdHJMZlNVc2JnbFdJOUxHQWFrWFdIYS9GZVNwZWlvZStTTUcrelpFeVh0Zlg1UGFEQWs3VHFWZEdRZ1JtRHpkWjJIZ1dqWGtWT0ZYZlF1ZG1wS3BaK090ZXFsZ3k2R3hBWDRIZlNKcnVlN2RaZlU3S25BZUF5V2pVS0ZnU3B4NzVIRFFPemtISW55bXNEdnNJcUwzNWVVYWovdXdxSFN5U1pvaWN6WjdlS09rV3ZUZzBYczQxMDU2cEl5Qk5FZWowSngzZXZnbkk4TDdhNnp0ZElNeGpVamw0RlZhYlBXeEROTWFEQTRMRXEreldtZXY3V3Z0TitVVUdCazMyUW5TRjJwc2VmY3lkZ1A1eUdCMEVOSTMwcllYMlRzcnZlQUg5WTZnNGhlaUt2dzBISEhVUzB3a01obDRBVVpJRmdXK3AvUVlPaTRtWnZzMFhoN1RhRTVLZEUyN2pqcEsyOXEzdjI4eithcVNjcXdFOENFZE40Y29PeGZnWFBTdFpENlpzWVEwTHJqZ1lHQjF5MXNLeGxqNExxY3dQb0hIS2VqVEtLcUFUNDlxdExPSFFWQ05HMG9YQUYyYUFOT0pVMWhwa0dncFNxN2VaVVhyVGJ0V1JadjNENGNxMUdOTTNBN2hpQ3pNUWJDUHo1R3lVcVRmdkhlVU53eWJJWWNPMWp1cE85QUlZWUtFVHJWQzhzR3ozekd1MUJtbzRIc0MySDloTzdYeFlTNzFZa3o4RUFqTzRrbzF0aEYvcTN3VndrOVRXZ3dyZGo4b3J6aFBsRFJCakZ3ejJudU5ESXBERnhpUnRDZWlNN3BpYVNWZU5BTmg0RmcwdzEvMzFIQ2hVMlh0a2JIcGRXbTRGSkNnMHV0a0U1dU9yTytwSll5Rk4zZTlCTXBqMjNaZnA1ZlpveTlXVFQvZ0ZrcnF2NWdwRjlUYVFvOTVXWWd2dlAxZ2Fhd3FGZVNXb2syWFg2ck5ucStJQnd4Y0tBd1R1MmV3c0JOeDl2cm9IdDBrcS84V21mR0ZSMXR4UmxvTm9tY2tVUUpqanl1eHQ2eHczRXUyTStBUTJoYUZXVU9FV1RhUHBlWnRtZ0hjY3hibmljR1Z2eXRESjJRQUU3eTRYcnBXNXY0VFloRnk1R0l5TW5aeEZHU3FQc0tpYUExK0ROM3Z2RXFoNUZJMmJWTkduUXFKaWRUeE1CdUFucXJBVFQzVi95TjlDMnRCQVlOUjF3T1kzbmR5R0dabTdPSm95VEJRRm11TmZqdjBZaVlWY2pGc211Yk5BcTZKaWRUNUZBa29RbTBLUU5TbktmNkRiY3RIQ3ZnbCtNU0NwUW96a0NYOTVvTzhFSU12Q0RQMlMyeG05MVhOMytVcWdTWG1kRHR1TWNEOUxOaElObVpRK3B0OHVwdnhXQS9TK3JMUm5zeE1MSmdqTVV5NUhMYlFFMUxhWENIN05oNXZvTzBBZjlkbDlzSktLdTE5RllsSkxCZGxUbTFlOHI2WnpraExGZnczZFlmOHZXeE5URURsUVpmRXF4cFhBY0hOcjJDaGdLSTVnRnVzU3R0VVJWRG5XSTJoWUVGV3BtY2diZEpvUjBLMS9rYzJkbmRrQVFPdlZwREMrUWRmNmNoeTVOZmZ0TDBvc08rdjZnQXRPVklZQzIvSDZqYmFFamppTFBLQk9QeG1aNXZ4VXVsTGNaVm5KTFdOYzhNYkV6S1FLWEJTOHJxdFNxbEVnVE5Pd3NqYm1XRmJ6VUxFZnM0SXdra2V4TzYxci92WTgrNG1paU1SM282am5NOWhnVGVKdi9raVg5aGw1cWpBMitRUUM4RE1kMmlOSEhOcEFUeTQ2RGZHTVE2dXhhUEIxYmpETnlPMVpEWktPVEdLQTN1czBjRjZnWE02cnRnNE1CRGFOTVBUbUdnaDhpMFFPazJrSnhhWEtPSzI5eHEzTHVveHhtNDVWWlF1U2pBUUJVWUxEV1VBM1FaQytSTk5CMXJtUk5xKzhPc1orUEdFQU9QMVBqaWQ3MzRPRGwyaWk3SEdUaDBJcC9ONEx3VVlxRFNZSnpzT2hBdHJUL0VON3g4NFN5WVFJbmtkSXEremp0YmZxRFpVMEw0Y3NmdTdESkc1MXc5eDdQRlFBNmRZcDBKTVZCcE1IZ2paWmRldnNlQkd4K3JNRmwwTlVVck1YTXJFVHJSdzk3eXBaWC9hdUh1VEh1N042MStVM0xET1l3QWRGZGlOWGJrTDFsWE8vRllXRjZYeU5pcElhUG1XWEZVQXdjZmlJRUQzZFJwSlZLV2N2UnA2Z3IxZ3lKWS9FVUQxYWxPZkZnUUNzTmgybDUwQkZaVjQwcytIMnUxQnNObTdFdHMvSmNNV1pDNHJOUDdWd0diY3piaHJKUm9ERmE0NzVhamVUMkdVdEY4V0ZlV1hrUFFkeEVWSlFpWlZWM2lKaUsvQkNvTnhrdVRtamtSL213QmhKS1A0Z2tlcHZKV2lJRyt4K04yWWRvNVl1Q2VuK2dWYTdKclkxbmFWV2c5cldjS0FpckdzMEhHRXl2aHFKRjNpRnFES2FCeUtHbTJCdnlJZzVaSUNTWXAzdEpwSjNFMkRDUTd0K2YwUTJmT1czeWljS3A2bVJGVmRqU1NTRUJyRGMrZ2VVYWZYVVEvQTdVRzJ3eU1JRXdkZEU3Nmhack9SYXNsRGVRSjB2alRsMEJpWUtEVkMvYU9PejNlbTEzcTZGckxra3plYy94RURMT212Q0JHVm14TFFmazk4amJXMEQyd1ZKaStJZFJEbzRhdW9OU3lIcXREbTV2TVBSZFVQTWNEVG9NQzlWSWVXODlvSlFqK0F3Wno4djJmTFA4UFpIRXIwVURWT3QrQVlGTVNRZFR3TXRCb01QRmdYOUttUHlRREpRTVE4TWQ3bnA2c2thSk1FaVA3Ump2Z2VHZ2Z6c1pVR0NSWkE1Vng3ME5YZTlwRW1sL216WGhkWWRNU3JRMWpGUDc1UTEyTlFvbklRdE1GUm9QcFpZYnJFazdpejJjUjV6SGl0YStLcmhoTGtEay9qTUVLWmxkcUo4LzRLUktSdmR3VlU1eW51aHRXWG1tZ2cveDZacEk2eUNqUm9TQUtCazhYQk1wTXpnU0lmQXhzbVNjSVIxb3lVSHpGcWtIdGFjSWcwRTU4b1lMSWlpdDFVYVdRMHUrOWt5NFEwRzNucWFYV1NRbmoxZy9jbW1zWVBsMitHUUlqdjZHd0d4b0RyRFRNb2VMSTgyelhiYVYwbG5LbEVzNldPOGR5L2xQUFpLb3g2NDQrT015MmluSW1WNXJDYitzVklFVGV2cFNYZUNzOSs5RlQ0Y3BIYUR6M2VOSGJlbm1BR1hsYmttb0EvYnBNOHh1VW8yTG5LVzFwTUIwbWwySlB3UVQrZmhKSTNGUXRmbzZOOWdnY3VPS3RCZERDNEdYcFNzQjBKSGNlQTlVb0Noa29XbFg5TnVXZit0T1B5VGZMRFV5azhOYStSSWRNRDJRcCtLV1p5VUhJSDhreWZiTTBtRDZMS3czdmhZYzVRaDgxc0J6aGY1cjNsTDlqN0M5MU5VOENtTnNlY0g1UVh6NDlQTWVRVkNXSVlhS0xoMVlTT0hrQWVNdDFYK0FOdFFhWFdoalNkYXYycDVIL3V1U3pBcS9hR2l6K3NveUtLS0NLaXlZR3V1NzYwRWZwYmM5N09URDBnK2QxRUNyTEJXK3BwN3ZyMFpRQUJVUThqQXNjd01rRjdzbjV3bDZxMWpIbVBWRzcvQ2NmZit2N2tjWHpldDl2ZkV3Q3FXalRHYlIrUjZOVm9VTGhQZkZxOVBObUFRdjlScFloRHVHa3dYRWM3VkNVUXkrMzB6Q3RzbzBpTTQ1Vkw1R0VnOEdmWDkrYWVLSE5LaGdBeTJoZGxsZzZHa3l2ZW5hSnREejBpMVJWVnp2NWJpcEp1Um9UTWhEUFhrNlFjTzZVTnFlMHg0czI0NTVHVm9WZytSUFo2SHRLSmRqNWdVSDVoUWNyTWxObTExNTB1N2llOVJKNW5vMktYQTJtalNUTzNITjZxbGNmVTJBdjYwcFN3VnNuLzdDOU5EQjNTRzJFVHg1YVRNVnI5alRYNHlXRjgxK0JlalpsQkN4MzVjMllybHhtajFEZHhwYWg4TGo3bnN2dWZ1Tm5EU0NVZ3JDS3FTZUVrQUdISHlRVkJxWlhUbVlaVmZqWDRIbVBNeEZ6SVBEdldnMXlJRm9vTVEwbVJ3WVV4TkVPQ3kxWHNwNS8ySDU2TmZIMCtNdWhlUjhGR3MyTDZtOTBNcWdkTWhPVUxqRjl1S2dvNldFQjk4MUwrMmRPOWdRY2E1RzhLdHpPaitwdGMwTGdha3lEUWU0L01HdW95Rmt4NnJ0VHMrZFlYaHprYkxzeDRjeVZzNWtnMmgvdkpJbytjK2NIazhBRWxnZXdvVzJZcDdBUUNKU09jbFpvblRFRGMzWXpGeHE4dDZrc0NyanZsUGNaMXNMQnUxeWRuaVVrQ294TXB6OU5aM21VU2hOdDdxY2l6RkVoVEgvdUpXenFzT0FHSHFRaW1FSUtBVlZNZHI1VEZIL3RUbU1JdTJ5VVY0TnBzWDQ4alRabmdRWkp3MVFHRStWMzdVanE4eko3Rm5pVTNnY001akFkSTFjcHd1dURYSWhBbXA3ZHpkdmlyY1REakxnL0JmcFY5Nk80cVJTbk4vT25Obk5LaFkycHVCU3J6TE5yRmhvQlBNYWJvYkw1ZzFlbjR0VFduU0J3QmhjMkoxMCtadEEvM2VMaE5CYjJxMVpBTTd2N1Uya3l1NWxUd3BpS09OVHp6eUFZMW5TRS9wVDRrOWtNTm5nbU5raXJqTDltbHRtV1JKaU8yYzNiMnEzR2cvOHg4UVpQOWFHcjFNM1Z2OG5YMldiK3NFTStnbWVLUmN1Q0NUdXdKQjJoYy9uaWdiVFZzemRoa3pOVW5ZYlREZlZuL2YxM2ZZS1hsYi80WFBiaVBZRzIrdGZOdTkvQ1JVNVdxOHF6S0JzM0pDRDlSby9NcnA2T1BmdWx0UlI1Nkl6RTFuVzV3eGp3S2pRYXZNRjc0bXdLTFNsNTZtM2xHaTIyNzZZVVFjdlYzQzFIQW0rT0FvMWNQdW55ZjEwcFZVY1F4Qy96N1NOc0NYNnl0TjYwL0w2cTJrdVNYL01LRU5OZ0xFUW1uclkwc1JsSTlGbHlpMEIycTQ5L1c2R3pjZWU1N0NIdUFFNTMrT2JwcnVIQmtvckNQRVZJYU9hUU5yenZFV1JXbTFtRXpmRE9jTzJZM3ZLOFVXbzltL2UrZ1YyamkrSnZTYkFCc2lOSFZHWFg2TUxVbXRNWjdJVWJuRmttcFhVTWptRGdXTlU2bWFvTys3cDZSNmdQc1d0ZDU3UXdFVUFhNmFMVHB1cFNQQlVsb2Q5NldPUkRWV1lhRGtjd2NEU1NmOStzd1c0MkJOTncvUHJrc3R4Rng0bU9BekdxdHVJZTd2bkcyWmhPQUMxZlk2ZUFCV0VhK1p2WnBiTXVrWEcwTnhtcmJ3dFUyRU54RUlhT3VLb3I1OXdLOUlHZ3NpQy9HRkRYTzVRcVNSNXNtL0tQZDRFcHRSUjhFMUJ5NnRRVkVPUVliV3dpQkI1WURIRnVzcTNRRmsrMGh4TzI0QTV1L0JvYTl3OTh5M3NVUzFiV3Q3REowQ2h6bG9CUjMvSjJtY1FObk5KTFpTQnVTMFJzYTl6dzFza0dZdEthMnNtaTdOWk9BMk16d0F6K3Q2T1FsNGRWSnpwbS93bmJHdHNLWFBDK083N3dGbXpwdE5DeE1sQnJDYWRKL25jUmtCY3RudXJyck1BQytMcURuRDlUSGI5cS9rWk9GUk5iNHQ2bDFaVjcwUTJJNTZIc0RjSU9HczhDRisxclpPUzRhTlVaeFFkand0TmkzL2djbUQ2MThiTEFCVWRGMForQ1ZXWWV2WkVpRXgwelhQc1F0QVV1T0R6TVN2bmNuWUowenhLOW43STFYRE9UTUd6bHR1cG1rMGRtVks3SUhhdG9yOFV0UW1QV2NQSGFSc2lwZzhMSmFDbi95TU9SN0RxOFEzMml2ZUJvTnZVaXNHREZHVWFIcXhJSUo1QWJxT1VGZnZTeEhBVzBXVHMzQlFlR1NmaXdZSldaUjRjOGFXYzUxbG53OW9ZQ1llaFhaUnBlekxZQ0Y3elhESldDTldjWXZhWFh1UEZPMm01Z3kwVGllMk9MRVJiUkN6ZUg4UGMyS25IV2lUd3MxcUVxc2R6QWRwRGpDamwwaDBocm14RENtVDg0WnBGdGY2OHhRUTlrQ1dSSFc4cW1FVVlxdlR5aU42cWUxUlJ1WW10MDkrM1B1aFp3TFRlQ1RjbG01dktHMEVCQUxEckdEUVNTaW11Qmw4NGtEQWVIWDRLQlRaNE9NTEJ1Z2p0enlTcC9wK0dzeUVoenZEd3kwNHYxSGdqMGtIaDU1VmNWK3JkL2lyajJaeUs3MWdLNVA5OVJaZTQ5U2xuMXVKaHpsV3NIWXFveE4zQmZEZ29xdjRYa09jdVYyYlVVSEcveHF1azZ6b1VKSE1nNHFabktid2JXSWxqK2F0M3VHZVViTWxaQi8zY1B6Q0FRMzlLUmhuYjRmNm1BWmxVeTFlYzlCWjMwcmtYczVXL1Z6THdkNGN2Wkcra1V1WlphdTZZL0g1WmtDd1QxTUFtZGZ3aFVWY3VQUFJwNytkc3kxa3V1aE9YZllva0tEYjNSZWIrWGxNWUthYmZkN3Z5bHBVekZPNzZodVVKZk5WTWVNS1NOSEJvZXNkWTFJRnRpa2w1clZqUXdua0JOdmJTT2w4MTNmbE5ZdGZnZ1lPeU9KY3h5QTJFWlNlR1h0VnRJS0xBQ2dzSDNPeDZPckMxdklWUGhZczFqRGs3ZWdhZmZiYk53dGR4QU1KQ1FoMDROWlFUWDlDYWVoMTdnT1hrdzV3N1U5T3BXWkZZY2xoc0lZZHpDQU9ua2pIWEJDdXdqMjNQazBpcW5aTWZRaTVYTWZiWnVaTTBhaXpXM3dQY2ovdkNMSHhwVXB6d1VVQmpCVkFIRVhLVzlJbFZ0VWU0SXUyais2REZCMVBTQXdaODlWZENtTGJuMkMxUlczSVVSN0lubG5GdWtja0JCeGNXOHdDdHJYU0hIaVAwNjdSNzJMUkU5Qjl4UGo2NjZuQ0FqMkUwVndCSWV3bzViYVlGeUhiUHExYVBDYkhHb01qM0xVeXhIT1BDckY4SUtvd1A1U3JXQXBaWkZROVZhbUh2c0g5bkZ1RDV5ang3ZjByVWpuUzZ0djMvME5wT1RLY2pYVjQyYUo0cjVNWkZ0RDNoQlFOajltSEIwc0hBbVl1ampDcDdSd0FkZkVGakxqZkVWSHhYbVdLUHh2dXFkUmRaZy91WExDUzA4R1VFZjR5UU04OVIyU3ZIY0YwR0h0eVlieEtadkpqY2s0U2tOVEc0QlU1MUpkYmdmREd4emJsVzlpNTBGWWlRa1pDSWRodE1UQ0d4ekpza0Y0QUl4TEQ2VVNXM1U4SkZPbWhFMFg0eU5ON3d3K2ZwRU9uYUZIVyttR2NHR1dSWXVETWRpQTRFak40aUJDbVNIajFCTU1MQzd4ejh2V0NsQWJUNVJJNzN6Vzd6LzZ3aTlraWZZRFZUdGhYa2JxREdINE5zbUNOZjFLUXlUWWdScmt6cEo4OEJQVENQN1kvWnpuV3QvMkFoZUxQSmhtVEg3TUFQVnJBK0NGK3hObndjT3cwYXd3OTVla09KY29tTTFjanhXeDRVQWhvMGdkbFM2WXhHZXQwcjFNWDBOSVlEMDF4dis1WEIvVExyenhyL1NtSkt5cXZ5ZmdCSEVJbVU4eVo0N0JwYnFZOW1xdXRvNndWa1FueWZZZTZ3SUlQbTc2aE1JQlI3K0pTV0FBU09JMlgxUWdOeDhvL2JIRU1HR0VzQ0FFYnovc1NPQTlLZFdPVjg4TjNMeVN2WDlCSUM4UnJBNTZocnNoVS85MDRjS0RoRVR6MEJYd1htdTVDc1Q5NzFabDM4ckVlZkFrNzdJR1BzOUJYMXlDN20zdlVKbHYzWFA1QUNpc0hRZENFUWNvT0ZYMnZHRVRKS1BMWVJ6OUU3RFM1cGJrb0dqdTE5NCsrMHZhaVlQT2N3TFYvNGZNd3VzcldqazROVUFBQUFBU1VWT1JLNUNZSUk9Igp9Cg=="/>
    </extobj>
    <extobj name="334E55B0-647D-440b-865C-3EC943EB4CBC-24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mNYUT09IiwKICAgIkxhdGV4SW1nQmFzZTY0IiA6ICJpVkJPUncwS0dnb0FBQUFOU1VoRVVnQUFBYjRBQUFCZkJBTUFBQUJsekw5SkFBQUFNRkJNVkVYLy8vOEFBQUFBQUFBQUFBQUFBQUFBQUFBQUFBQUFBQUFBQUFBQUFBQUFBQUFBQUFBQUFBQUFBQUFBQUFBQUFBQXYzYUI3QUFBQUQzUlNUbE1BVk4xRW1lOGlxeks3eldhSkVIYW1RNFJZQUFBQUNYQklXWE1BQUE3RUFBQU94QUdWS3c0YkFBQUpVRWxFUVZSNEFiMmI3NHNiUlJqSDkzSjN1U1IzbXhUUmQwcU9Ta1ZmYUE1SzMxVnk0Qy93aGFsSGxWcVVqUytxaU9EVitrTG9tenZ3RHpncEZFR29xYWdVUVVsUkZIMlZ3NkxnQzAxUnBQckdGSHpscTlSb3JHMXRIMmQyWjJabkpyc3p1OGs4N292cy9NN25tNTE5NXBrZjhUeEgxL3pqd2Vpak5VZU56ZHFNZTVqbEFNZzEvbTVXTWlmMTNjTVVHNlBmWGpqWUFEanZCSEMyUmhCZ2RrYmJoS2tLY0hVMk5DZTEzY01VZ3pNaDJRN0FjU2VJc3pTQ0FGTzVIZ0hOQTl5WUJjMUpYUVNZK2sxR3RnVncwUW5rREkwZ3dIVFdHYzhtd09VWjBKeFVkUS9qdzNnM1Fxc0FyRHFCbkw0UkJKZ1N3SzBJYUFXQWQ5WHBDV2VyaVFCRHpBb3pNTXNBZjgrR04zUHRGSmk1dTNPMGZFd2R4b3NBMTZMYWN3Qi81bWduclNnQ1RPdnB0QzlMU0M4d09UeXJBWDlFUWZMOC91R0pNOXpkd3l6QmRpclAzT21qbDhQTWFoRGRQYi94c1ZMNnBSRjdvTVNEY2RBL0VXQTY2ZDNLNzF6dmp0cFV6MUIwdm1PajVHR3VESEJJVVQ1VnhEMU14ZUFZLzNEVks4QlpDaHJ3MTh3cndmMko1RFdBOWNTTVBJa0lNRnYvcGdOMGRyMmw2UDBLWU15TDFabkI1SEYySHdLMHRhVDhVZmN3Sy9CbUtzWXlVVktHVUQraDU4VldraDNwQVA3aUphYStJOEEwRFY1amdSaU1Rb1M5RWo4L3I4RkdkRVVHTVorenYzN3VZZnpBNFBYM3lLUGRaTk9DN2tqSTJVd3l1SnN3Ym9zU1V3WVFZQ3FSK1VnR2FxeDVYcDlaL1hvODdsV1RITTJ1ZzlFUEFhWm5NQW8rTlNrTjlnUFVKRE1VU0dIMnl5d0FrQjlqeHNzOWpHOHlDc1VIUERJYXNPR2p4dHdVS3FFMzJVR0hjR1JHY1o2SEFMTms4L25Kck9CaUNGNlRuQk0ySmtxQ2xpRmwxSmZLV0lNSU1EdTJNWG1Sait2TjFaaHZqdnVjSXFsbkdHVllvZVZIUmVtVUFBSk14ekE2aEJRN2ZGVmx1QzVSTmNSZ0h5VXVSNE9rVkdJeXVCTWJxTW5NTU1VOVRNbjArb1hmMmVJZGVFczJIME50S2FLWHdialU0d0VtV1I4Q1RObHExQVBlOFpRbk5sREg4bVc0SnhsWlR1MHBMY2c1TEl3QU0wZ2F5ZVN2RnVaelRuRyttRlBLU3c2dmhUYkkvSVpaOVNIQURHR1hNeWJmaWRmVkRuTXF5dHgxbmk5S2hIbFY1cEJTZHk3OXN1cERnR2tZUnZlUWRJRzduVHRuRlhJdU8wd2NzdUcrZGtVcG8wV3MrdHpEbEpUSG9QR0UwVEl2b1pnWHordElENzdLSjVEYWI2QzFaOU9IQUxOZ05ldGxOdnlWdERsZlQzcHhoM3orM3ordVNWS2lObjBJTURXeDZLQ1FTSkVsdGl0VVVGNC9PcXNRQ1ZVK2IvaFJHelNrWm1qUXBnOEJwZ25HTjRaQVZWbi83SzlUeFBncThGVmR1akx6Rkwzb0p1ZGFYR0F5Wk5PSEFOTlBtQnc5LyswK09IcUI0NUhsellza1BLZDFUN0pxd2IwUjRxQ0txODJySmQxdCtoQmd1cEtWaUpDS1gwV3d6M0xVVmxpay9weEdUTVlObHRJWDZrU1NWcFpGYmZvUVlBRDJxQ3lsRHFlOXhUSXF0Q05lR20rcjVlaTBLVW9pQVhHWkhUQ2JQdmN3WkxsZTVmYTNLT3RHZzM2ZVpZcGE4TXhKT01NaThZMVBDOG1xdkxqTUc5UVdmUWd3NU5XSmdXbm9BTURoTDhqNzl2TWpZbGZJSy83K3dlZ2h0UmlOTlpJWDBTWUxpaFNMUGdTWU1xZzlhaG5HM3pDYy9zUU1UM0JHZ1MzVnc5WnlrNklXZlFnd1l1N0tjSnF4dWZGUDd5WXh4bWt0NjlBU2w0MUNGbjBJTURWMTlsZk1Nc3ZoMU1QY215a1dmUWd3bS9FZ1RiR1g4aXloMUsydUQvOGwrTjJpRHdHbXlkY2VJb1JONFhKeEpNTmRyRnNZeXFoWkZuMElNRDMxR2REVjZzelhwdFUxMTV1eTZFT0E2Y2RPTW9YcDcrcElobmd0OTNFc2l6NEVtSlpxSTNMcTAxMVN3NDhSWmxuMEljQnM4Yld4Q0syZXAzL1crTVRYSmt2a1cvUWh3R2hORHZMWWw1cm1Hd2dacVlGOCtsekFkTlRuUnllcUx6LzI5b2RQRUEvTmVpMkNiYm1QTk9HL3NUKytXdU00dkg5L1cvOEdCSml1NW9OMGJud2Qrc3Babm1NbWZUOEoxM3Npd09jblFpWUNqTjRrT1FGeCtFSFBIMDU4dDRDSUF3WGRONCt6NGxCelFwWkk0Tk5qVVJnQlJtL3lNL0x0RzN2M3FWWlZBS2lCVE05dktSQjY5TURFa1NrRUdLM0xMOEh1cnljQ0dMMlQ3ZjFUNXg2cStxU1l4YjRnd0d5cDlxVnpKQWtySlcwUjJYNjZnRkgxTFl5elBEY3VGM244Y3dLanVneTlMR2FUeS9OcVlnRk5KRmtDbHY2SkFOT1gvV3ZmdkhxcHd3L2MrNTk4R1p4OGxSdVl1cndJc1dKZUhkTDFPWjgvSU1Bb2M3aGNEcEhuYWRNMVhYNUMzTkkvRVdBRzhod3UxK3pQODV6UDN4RmdsQ1dQMW03Q2I1NmVOTXprQmNqMUxjOFBBYVlnejNFNmUyUVlhN2lsK2E3V0NyYjlJd1NZTWtoemdNWjVPNkpVb2dPclVpeEwwUEw4RUdESWllbDRTTy9zU3BEK1pTbVNHQXhzQjRNbWFsbjBJY0NJVFJMSzBqb2tFVlZ1U3BHa29EK3hHNUpVU2ttejZNT0E0WnNrbEtNcG53azA3elNUMG9TbVRXdmx1Q3o2UEFTWWpyUkpVb0RMQXJhcXdMOXlLcmd2em9zS2thMEtVVHBqd0tZUEFhWXZiWktRSXkzYmpIUytLN2xLM2ljd2Vxc3JpUThMOFgzNWpOcG9NWnMrQkppbVBJaTFZSFNCbXB2UzdZSHNpdDRCWkMvWGI4bTlseFJhVkplK0tiL3RzdWxEZ0tuSkRpZzVnVXYrQmIwM0lKLzN4cXkvd0ZVcWVrbXl0RFJ6UjUwNnh1WFRRelo5Q0RCcUwrc1JaZUVsUGF0aUVPMlpsZmdaSHNZL0ZQdTc2WUswSEpzK0JKaDVrSzJFSDYyZUFUbVZMSzVqYkF2TjEvUjF0TGlva0I2dzZjT0FVZDQwenp0NEt0ZzQ5N21NR0RBM1pVNStKZW44VE91dmNwMlVzRTBmK1F2UW1selZCVXhmR2lEa3RubVl2SlBiWWJnc1AyaDY3RWM1THNtTEcrOVdmUWd3QTR1WDNPU3JFSzBiQ25zQmNpMW1oSFd0K2hCZ3RIT3FpZ1lhNlRJRGU1czIvbTNtTnk5ZXo3YWdpQUJUbEdkSUUrcm9hM2FGbkJhNXN3UHZxWmt0OVZWUk0xTmlUZHVHR2daTVN6dmhvN0lSbno2OHhxK3E2VDd2dG1xeU9WWjUwcHhQWEh6M01BTitmRHp4dThtR3hMblhILzcrVXpyQ3k5ZktGSytmWEQ4bGpBQmpKaVdiS050SkxBT0wyVTJxa3lFTkE2WmhXaGFzcFd3UzlmT1BmaG5ra1VOZjdtR2FKa3N4U041a0tPWjNyalBKSTR1T3lnaXZWcG9PWmtHYUlxbnRrVmpLSXJ6eGIzb1RqZVJJd0lCcEdEeVJsRU1ndlZ3N01UbjBlUWd3aVg4MlpVeVZ4SEhBbDdjdDh0RGJ5eUxBektYOG5aM0NyTVR2bi8rYW9DdHJ6b3pJbUQyQUFUTk05eXZJS2hKbnJzU1R3cGFoUi9QaTA5NFJZRkwremg0U2R2bENrOTlkNWNoVm8wdkFTMDE1eDREcHg0OUdweEwvcUR3d2F2Tzh1bW1RNG9XbXZpUEFpUDhQVFVLdE1GUHlZbnpDdkpSNzRYcXlXVU1LQmt3OWZUTFhwK3NReFM4aDlvMEhXVTdIR0FUWXNoQmdpdW4vL0oxdndMbVRBTy9HVkpmYWNSZ2o5RC9Eeko4SU50Ni9DMFBJRkczbWcva1B4MXhoUGFiUHhTZ0FBQUFBU1VWT1JLNUNZSUk9Igp9Cg=="/>
    </extobj>
    <extobj name="334E55B0-647D-440b-865C-3EC943EB4CBC-27">
      <extobjdata type="334E55B0-647D-440b-865C-3EC943EB4CBC" data="ewogICAiSW1nU2V0dGluZ0pzb24iIDogIntcImRwaVwiOlwiNjAwXCIsXCJmb3JtYXRcIjpcIlBOR1wiLFwidHJhbnNwYXJlbnRcIjp0cnVlLFwiYXV0b1wiOnRydWV9IiwKICAgIkxhdGV4IiA6ICJYRnNnWEcxaGRHaGpZV3g3VDMwZ1hHeGxablFvSUZ4bWNtRmplMjFmWlY0eWZYdHRYMWhlTW4wZ1hISnBaMmgwS1NCY1lYQndjbTk0SURBdU1Wd2xJRnhkIiwKICAgIkxhdGV4SW1nQmFzZTY0IiA6ICJpVkJPUncwS0dnb0FBQUFOU1VoRVVnQUFBbjhBQUFEUEJBTUFBQUIyTmFxVUFBQUFNRkJNVkVYLy8vOEFBQUFBQUFBQUFBQUFBQUFBQUFBQUFBQUFBQUFBQUFBQUFBQUFBQUFBQUFBQUFBQUFBQUFBQUFBQUFBQXYzYUI3QUFBQUQzUlNUbE1BRUhiTjNTSm1xKys3aVpreVZFU3o0SlY0QUFBQUNYQklXWE1BQUE3RUFBQU94QUdWS3c0YkFBQWVCVWxFUVZSNEFlMWRmWXhzU1ZYdm5ua3o3MnZtelJOUTFnaE1HekFTRStuQmhZQVN1WU9nZkFUdFFSQlhUWndoWXNCZzdKRUZEQnJwTWJ1RWwwWHNoN0RoeTlpRDBRUS9lNHdmdUVEU1RWUmNNTEdIUU9JaWlkMkpvcUIvOUpNZG9KZTN1K1h2MUhmZFczVS91dnZOZFBkeS8raGJkZXJVcWFwenp6bDE2bFRkMjZYUzJWMy8rMXoyd3I4NHUrYm52dVhYTTdydXVUcjNBem1qQWJ5Sy9jaVhmdjRQR2Z2NkdiVS83ODJ1c1pmVEVLcU03Yy83VU02bS8zYzh4SFYzamJGdm5FMEhacWZWMTUrTTA1ZG9TOVFhTXJhWHFGOTdWd0swdUlCTDdLRXhCcmZPNU9SeG5ySC9TOVJ2c1VvQ3RyQ0FOcE95VkdpRUYyOUs5QlhHdnBxb3VjeSttWUF0S3VBU2UzQ2NvVzJ5ZTJTMWlDVk5RTG5HanNhaE9vOTFPdXlaNDNTN3g1U1d0cG5TWm92T2JVeEpxQVZjeU9SbGRpS05XYkhoWWU2UW1sOW5iQ2RSZDZYNVdQRnVPdXp0aWRIbkFld3lkbDNnOVJrYkpHdjBIaU1pdU1SWU56bjZISkJ6akIwTE5FaWdoOFFWeGc1emtKbDdsRDU3Wkx3eHJMUitURmFzK2xTNFZPby9KdFo0a0pQS2VBdzB0VnBzWkRJbWRVbUxxSUV0WG1wM0N1c3dGckIyTGZhMXhXTlliRVRsSnR1T2dRcG5ZVVg5akxwdHpQbTljQS9Pc01KRnIvMHYxcUVMTE9Bekk4d2c1K2xpQk9jSnV6MEZRMS8zbTBDd29iN3c2emxNSWZ1VFBtOHNoVU9PSk9SN01DbjUyYTRQS3pWeEI1ZkRWZ0M4L2EySjZjODBnWWc5T25IL09pazA2bXljUU5uRVhUbzFBcGcvSjliZ0pUYnFCanNNSGQ0TEZpNUF3UzRiWFoxMEdIWDJnakFKZUVsK0R5ZGNaYTVLb3NubjROVjBKYTJQRjJ1Y0V5NUNnN2NtN1dvOVBXS0FpTVBlcEUzTWJuMEVwSFltN04xcXlneENwT0VuSmZkTEpteHpkcXBIay91NTlaT01SOUNhd2xwN2Rqam05bVNkc1FNWFVqaTN4TjdONjd3aHlFWkkrYUF3MlRtcGdEWHMzb1JkcmNvdDlWcVFnWmZaNU5HS0NUdDV5NnEzZzJ2WXZFMHVxUm1FQld2QWtWblVvelBseVU4RlZTVnYxbEwyUmFzVFA2Ymd3em5qQWh3b09BaDM0UXZYbnRmbHBVLytxK2JKV3lUZUcxNHlldkZyVEowbFpkNHVwUnlPZ2FFNE5GVVdLZFZMTTRHWDJUVXhmWDRYWXlmeTVFRzV3MWlOV1RzQVZSbUZLUStUSnhNMHArQnNMcWdqRTlqSkVDUHZ2THpVcG1qb0VudG50M1NseVFPamRmYUpxNlVIek1vRHErQnJkREdXNmd3MkY5U1JRYmc0TERmcldDTmZvUElHeDltbFRZL0xYUFlRb1RxUzB0VUc1K1NWdHVBRlduQ08xbkk2aHdrRVNnNkMzVDZIclU0Z2xDNCt5TWNPYzdsVGFqMmJvK3VkSW15NjZldEdrRktwdEdsWW5vSTFmMFV3Z1pWZ3IvdmJKSEZzTDdyT1VlQnlIMTJVa2IwK1NTTmRJS0N2YlE3eC80RE9RaHJCQmdRc2VFV1ZVZ2xpOTFISk5Lajdka2Z3RW55VG04Qjl6YjcwcUNLVVhySTgyTnc4RnFRT2E0Vk9XeUZVcjRJMTVES3EyUCt1N3loV0tnZGFoV3Vra3B1UlFpald3OEd1TEpIa3dZRlQxaC9jMW9GUmFPNU9zS0szWUpobUxMdzE1Z0c0a2JaR1hhWVZCa1JOTGNJUWxOSUdzMTlZbmhBVFBKZ0hsaFRyWTkyd0pGbHhnOXdTY0dwTEZxM0NtMVpZMVRUYnFaQ2NPMXhwVE9xTGR0WFNCR2w0Z09GMnpIWWw5RjJ6b0dGNG1aTW5zS0FwYStXY1JHWU5EVXFac3VIWVBrUi9hMmJZdGhMVzBpcjZoOWt5ajhLUE1JZFFlTW1QaHJ2OUZVd1RrSnR2S294TjR3dmJZRldjZFllNU9NckNtYmR5c09RZ3ZjOXdualdMaCtha253MU9KMkJLTnpJYk03anprb0pRSEtiM0ZYYnZoc0pvRzROcGcxVngxaDB1dVRhaFdianpVaDVsbWlYWVBUVUpsNndYUWVBZFhpODZ5SFNEVzVUYVRPRERNNVlMc21CM29PU0hxdEJhak8ybXVUOEtQMzV2R2dtT0Y4MXBIcEdVclBWcG42bDRNMjN1YWhXRU5uY0xEN3FURnJzdFRHMFdLa0EvTlVzQy9jR2dWWWtkVks0VmRnTkJCUTlEbXdORmRMN3Z1OVlNRVJpSjVRYkM1OW1XV0lqTGFPY21VTkVEM2xpNGlGWTFjeXF3L1QyTS8waXlCYnFmRm4zMk1JOUFDT3lvWlhVQVk5N0FVYVpSc3YyOW5zSEdKTHhkZkxDd0FTbnJudUwwenJ3R3hDc3JKbVg3ZTVEWEhkbG44TEpTdlB0UWZHMVFpOWVld1JwMmRDWFFQV2lkdHZ2Vy9sMUg4UEsvcndhcUJjQk5zNVFKWU13WEdMTkMxbFN3NmJpQmV1TzhLU0lNdFc2eEFUZU1GUzFXY1VheE42eDFicUNMUStNR1FnSFZGQUNQa1BZNVY3Szg4RGpSK2xpbU0wNWxkdks5YkxlaWJSWVBtQUxVekF2TFNEdHNhVWM1dktPRVBDL1V6bHcxV3lDczVTOFUva0N5UmE2RXorazRqWmRkU1dBT3h6MVphWVloVWZwR0pQWGNXdXR0R094ZDRkRHdpSFdSOFNFZWs3VjBMRUx1ekhHWmNld0NmYkdYdjFENFBZazJGSW9kcVh5Z2RnSU1LNkEzVlJLRjh3Y0FkN0lpQWxoeGFLTUZoVmR1NEpBSGNhNFVuVU5LNUFnVzlIeW16TllyYnhyOVFLSUhuMy9tZUszUXFaYU1tbkFEdHhXSzVRYjJ1QmRESjJmVTlaUHZiYjYwb2pMaE8xbzhEcGZlK3BLMUdzN3IvVTZzblRYdFhjUUtzcktZRmJLMnlXRDNqaFFaNjN6YUJYNVVUWjN5QU1KcjJjbjdvaHlMazVwRlQ5RTl6WHVWZmJqMGN5YkFLWnErZzRYUEZxUjJEbk5wbGgvZE0yNGdncS9LRFN6eHIyeGRNdCtaZVlEZHMxTXFkN0tvNFppY0pkR3BmYnMxaFpmNC9zN3dRVWVKdlI5WEtqOTFtM2ZoMVhjMjcvcmdUcUEzdTluUndMcXhXUWdyYUhPSXZjN3VXa3Uvd3ZxZDdCdlVwZlBaOWczMERKRkF0MjRodU1xVjVBcjdiYnVOT3p3VFc3bk5NY3RQZzgzQnhMZG40NXQwMzNqR0J1aW1oa1pHTVFGb2JTNDlIZ2QrT2RNSUhSOG5PcVQ3bXA2bEtlZTlJTkZGZlVjdm5mR0FLNUpWZ28rU0JnUWpxY0ZQNTlwVzdoRDdjSW5qa1lsRzI5bmgxRXZYRG5XMXA3OVRKMHVsTHpUZk1WRFpPNlJ6Vjg1bTRFYmFlVmhGNzViZGw1bVk5czZ4MFo1cVpLVmxyZllWOEpXQ1pWWE9QZnBKc3BoUW95a1pKUFhGajNXOWU2STZrcmhqS1RJOVQvbzc3cXZkOWJ2ZFJCczJZTzJhYmIvNmNvZDJuVFZPZmxHZ3JUVThyaW1pVkJVVXY1S3g5OTBISnVFYTJXUjBBeWpZMTVueEUxZ1lkM250aTlsK1lZNkpQM2RIUG8yaGgrMlRJRE4wdkthV0dtL3pIeHZzWmYvK2l2Sy92SzQ1ZWxwQ3ZNb3RSc2VZVjlub0dMY3ZjQTRlQ0hyT0w0VlREeDNJZUptaENqTjM5Q3dkSkpURDlReldqUlU4a1oyOHBsVCtISHV3R3l1d3NuZzVnM2dnTC9nUkZaSHNISmFmeXZuQzNuRmNUVERoVmNMd04rUUxnQThRcHMvQm9JV0lSVjQxVS9nZVNjdnllZFc5RkFwUWp1eXBPcVcrS2NMTVZhSGNBOGE1TW9VeTliaW1NMElzSkFlaVpMaGRLajM1ZTkvemc3Lyt5NWo1NG92THRTYTM1Y3RLTHNvUk9xMFhZWkkwM1dnd1hTcy9aaEtDZktOVWV0Sy90ZGp6c3luUVF4dGtvK1hBdUY4K05zWElaSldWWDZLQld5SUMrM0ZWb0cwWVgrcGNRb1A3Z25LazEyQlBJRHBIeVFaZ3U3Sldjc2xLU1FpZUs3OUd2NWtzUzBDZ1JUbmtORkV0Q2NETGl4VUI3VWxPdWpqckgzK3Y2SmJGUUxnQUVzbUt3N1hqR296eGRJRUdidTlJYkxKMU9wSW5ZWFRET2pmYjZsdjRnU1JhZXM2dmZmd1Bma1UrM0FDV0FxTXJubWVwU3ZQZmwvVXFWQTQ0VnBXa1kvUkhrU09CdTVxQjU3VzFUbXB3VlhpcUhYSGpaT3NnWnEzN1ZWTll5V1V0aFJWcTJoMmVTVGV0M0MycldadFVia214bkJ3bVZXcWFiUzlENC9MZEwvemJMamxxeHdhbTM4d29YZFl2WnlVMEdJWnREMVhnWHUvcm1oaWl6L3VDUk90TklvMWJQR0VVSTAvZGxsY1o4dFIwY1pUdkNXalZKeDBDMjJYZ1VNOFhsL1NrS3Bac0ZtMjU5dHBsbzZzYVNyT0ZSOVoyL1pPenJwWXpzYW03bGFkQ1p6cUxZYmhERmRVY3hxcVM4YnZMd0w3bXdwTHk1dGMwU0ZhRmtiNU95Y2laM01GQVpUNnRKbnJUV1ZadHFPbmVJaDFPVmtQTG9uQVZYd25NVDFmQm9XQURsWTdkWFFaNkpQQ2MzaWVUTlRIamt1UkI1cll0V2cwd2NNZktpMlRmYXhrVGFGbUFqVUtHWUVxTkRpMkp3SHl4SCtoa0ZMT0J5dVhUTmpDaHdRMGhlYmM1RmZIOVB0OURtcEl3YUljek1BZ1hqSkhyR2RBdEtaUnJXS3FIYWZoR29MTExRS1ByYWhaT2FEQWtiNHRvTlZ5NzFBTURqeE50dExPaldZazZIc0FsMDFiNWJaNXlGN1E3SGNOcnozK1lNRVBQeEdYZ2hoYmI1VWRGcnhJYXZDbFVGWmJRY1Z0UTB4TnBhb1NmbkR2bzlCemloQXBoV1U5dUNwSzRvNGZLZ0NmSzhnUEFNME1GSFFoNUU1RWpPSEI4cjRvMjFFb2tvY0h5KzBEWWZ1V0NxSHBFZnN5ZXl1ZzdxQi9vekFTSlNOblhjclNkU1FiUDhxRVVwUExyM085WlNOVGZqMVhCSkd5ZUZSWUtvV25ZWlNCcWRRV2gzZ0cvSnpRWUs4MkhxUVRLdnNNeDVBOVk3MUhobWp2VDJCVUtwWHRxYmZIbHJPOC9nU3dZNlBHb1ZIdHJMZlNVc2JnbFdJOUxHQWFrWFdIYS9GZVNwZWlvZStTTUcrelpFeVh0Zlg1UGFEQWs3VHFWZEdRZ1JtRHpkWjJIZ1dqWGtWT0ZYZlF1ZG1wS3BaK090ZXFsZ3k2R3hBWDRIZlNKcnVlN2RaZlU3S25BZUF5V2pVS0ZnU3B4NzVIRFFPemtISW55bXNEdnNJcUwzNWVVYWovdXdxSFN5U1pvaWN6WjdlS09rV3ZUZzBYczQxMDU2cEl5Qk5FZWowSngzZXZnbkk4TDdhNnp0ZElNeGpVamw0RlZhYlBXeEROTWFEQTRMRXEreldtZXY3V3Z0TitVVUdCazMyUW5TRjJwc2VmY3lkZ1A1eUdCMEVOSTMwcllYMlRzcnZlQUg5WTZnNGhlaUt2dzBISEhVUzB3a01obDRBVVpJRmdXK3AvUVlPaTRtWnZzMFhoN1RhRTVLZEUyN2pqcEsyOXEzdjI4eithcVNjcXdFOENFZE40Y29PeGZnWFBTdFpENlpzWVEwTHJqZ1lHQjF5MXNLeGxqNExxY3dQb0hIS2VqVEtLcUFUNDlxdExPSFFWQ05HMG9YQUYyYUFOT0pVMWhwa0dncFNxN2VaVVhyVGJ0V1JadjNENGNxMUdOTTNBN2hpQ3pNUWJDUHo1R3lVcVRmdkhlVU53eWJJWWNPMWp1cE85QUlZWUtFVHJWQzhzR3ozekd1MUJtbzRIc0MySDloTzdYeFlTNzFZa3o4RUFqTzRrbzF0aEYvcTN3VndrOVRXZ3dyZGo4b3J6aFBsRFJCakZ3ejJudU5ESXBERnhpUnRDZWlNN3BpYVNWZU5BTmg0RmcwdzEvMzFIQ2hVMlh0a2JIcGRXbTRGSkNnMHV0a0U1dU9yTytwSll5Rk4zZTlCTXBqMjNaZnA1ZlpveTlXVFQvZ0ZrcnF2NWdwRjlUYVFvOTVXWWd2dlAxZ2Fhd3FGZVNXb2syWFg2ck5ucStJQnd4Y0tBd1R1MmV3c0JOeDl2cm9IdDBrcS84V21mR0ZSMXR4UmxvTm9tY2tVUUpqanl1eHQ2eHczRXUyTStBUTJoYUZXVU9FV1RhUHBlWnRtZ0hjY3hibmljR1Z2eXRESjJRQUU3eTRYcnBXNXY0VFloRnk1R0l5TW5aeEZHU3FQc0tpYUExK0ROM3Z2RXFoNUZJMmJWTkduUXFKaWRUeE1CdUFucXJBVFQzVi95TjlDMnRCQVlOUjF3T1kzbmR5R0dabTdPSm95VEJRRm11TmZqdjBZaVlWY2pGc211Yk5BcTZKaWRUNUZBa29RbTBLUU5TbktmNkRiY3RIQ3ZnbCtNU0NwUW96a0NYOTVvTzhFSU12Q0RQMlMyeG05MVhOMytVcWdTWG1kRHR1TWNEOUxOaElObVpRK3B0OHVwdnhXQS9TK3JMUm5zeE1MSmdqTVV5NUhMYlFFMUxhWENIN05oNXZvTzBBZjlkbDlzSktLdTE5RllsSkxCZGxUbTFlOHI2WnpraExGZnczZFlmOHZXeE5URURsUVpmRXF4cFhBY0hOcjJDaGdLSTVnRnVzU3R0VVJWRG5XSTJoWUVGV3BtY2diZEpvUjBLMS9rYzJkbmRrQVFPdlZwREMrUWRmNmNoeTVOZmZ0TDBvc08rdjZnQXRPVklZQzIvSDZqYmFFamppTFBLQk9QeG1aNXZ4VXVsTGNaVm5KTFdOYzhNYkV6S1FLWEJTOHJxdFNxbEVnVE5Pd3NqYm1XRmJ6VUxFZnM0SXdra2V4TzYxci92WTgrNG1paU1SM282am5NOWhnVGVKdi9raVg5aGw1cWpBMitRUUM4RE1kMmlOSEhOcEFUeTQ2RGZHTVE2dXhhUEIxYmpETnlPMVpEWktPVEdLQTN1czBjRjZnWE02cnRnNE1CRGFOTVBUbUdnaDhpMFFPazJrSnhhWEtPSzI5eHEzTHVveHhtNDVWWlF1U2pBUUJVWUxEV1VBM1FaQytSTk5CMXJtUk5xKzhPc1orUEdFQU9QMVBqaWQ3MzRPRGwyaWk3SEdUaDBJcC9ONEx3VVlxRFNZSnpzT2hBdHJUL0VON3g4NFN5WVFJbmtkSXEremp0YmZxRFpVMEw0Y3NmdTdESkc1MXc5eDdQRlFBNmRZcDBKTVZCcE1IZ2paWmRldnNlQkd4K3JNRmwwTlVVck1YTXJFVHJSdzk3eXBaWC9hdUh1VEh1N042MStVM0xET1l3QWRGZGlOWGJrTDFsWE8vRllXRjZYeU5pcElhUG1XWEZVQXdjZmlJRUQzZFJwSlZLV2N2UnA2Z3IxZ3lKWS9FVUQxYWxPZkZnUUNzTmgybDUwQkZaVjQwcytIMnUxQnNObTdFdHMvSmNNV1pDNHJOUDdWd0diY3piaHJKUm9ERmE0NzVhamVUMkdVdEY4V0ZlV1hrUFFkeEVWSlFpWlZWM2lKaUsvQkNvTnhrdVRtamtSL213QmhKS1A0Z2tlcHZKV2lJRyt4K04yWWRvNVl1Q2VuK2dWYTdKclkxbmFWV2c5cldjS0FpckdzMEhHRXl2aHFKRjNpRnFES2FCeUtHbTJCdnlJZzVaSUNTWXAzdEpwSjNFMkRDUTd0K2YwUTJmT1czeWljS3A2bVJGVmRqU1NTRUJyRGMrZ2VVYWZYVVEvQTdVRzJ3eU1JRXdkZEU3Nmhack9SYXNsRGVRSjB2alRsMEJpWUtEVkMvYU9PejNlbTEzcTZGckxra3plYy94RURMT212Q0JHVm14TFFmazk4amJXMEQyd1ZKaStJZFJEbzRhdW9OU3lIcXREbTV2TVBSZFVQTWNEVG9NQzlWSWVXODlvSlFqK0F3Wno4djJmTFA4UFpIRXIwVURWT3QrQVlGTVNRZFR3TXRCb01QRmdYOUttUHlRREpRTVE4TWQ3bnA2c2thSk1FaVA3Ump2Z2VHZ2Z6c1pVR0NSWkE1Vng3ME5YZTlwRW1sL216WGhkWWRNU3JRMWpGUDc1UTEyTlFvbklRdE1GUm9QcFpZYnJFazdpejJjUjV6SGl0YStLcmhoTGtEay9qTUVLWmxkcUo4LzRLUktSdmR3VlU1eW51aHRXWG1tZ2cveDZacEk2eUNqUm9TQUtCazhYQk1wTXpnU0lmQXhzbVNjSVIxb3lVSHpGcWtIdGFjSWcwRTU4b1lMSWlpdDFVYVdRMHUrOWt5NFEwRzNucWFYV1NRbmoxZy9jbW1zWVBsMitHUUlqdjZHd0d4b0RyRFRNb2VMSTgyelhiYVYwbG5LbEVzNldPOGR5L2xQUFpLb3g2NDQrT015MmluSW1WNXJDYitzVklFVGV2cFNYZUNzOSs5RlQ0Y3BIYUR6M2VOSGJlbm1BR1hsYmttb0EvYnBNOHh1VW8yTG5LVzFwTUIwbWwySlB3UVQrZmhKSTNGUXRmbzZOOWdnY3VPS3RCZERDNEdYcFNzQjBKSGNlQTlVb0Noa29XbFg5TnVXZit0T1B5VGZMRFV5azhOYStSSWRNRDJRcCtLV1p5VUhJSDhreWZiTTBtRDZMS3czdmhZYzVRaDgxc0J6aGY1cjNsTDlqN0M5MU5VOENtTnNlY0g1UVh6NDlQTWVRVkNXSVlhS0xoMVlTT0hrQWVNdDFYK0FOdFFhWFdoalNkYXYycDVIL3V1U3pBcS9hR2l6K3NveUtLS0NLaXlZR3V1NzYwRWZwYmM5N09URDBnK2QxRUNyTEJXK3BwN3ZyMFpRQUJVUThqQXNjd01rRjdzbjV3bDZxMWpIbVBWRzcvQ2NmZit2N2tjWHpldDl2ZkV3Q3FXalRHYlIrUjZOVm9VTGhQZkZxOVBObUFRdjlScFloRHVHa3dYRWM3VkNVUXkrMzB6Q3RzbzBpTTQ1Vkw1R0VnOEdmWDkrYWVLSE5LaGdBeTJoZGxsZzZHa3l2ZW5hSnREejBpMVJWVnp2NWJpcEp1Um9UTWhEUFhrNlFjTzZVTnFlMHg0czI0NTVHVm9WZytSUFo2SHRLSmRqNWdVSDVoUWNyTWxObTExNTB1N2llOVJKNW5vMktYQTJtalNUTzNITjZxbGNmVTJBdjYwcFN3VnNuLzdDOU5EQjNTRzJFVHg1YVRNVnI5alRYNHlXRjgxK0JlalpsQkN4MzVjMllybHhtajFEZHhwYWg4TGo3bnN2dWZ1Tm5EU0NVZ3JDS3FTZUVrQUdISHlRVkJxWlhUbVlaVmZqWDRIbVBNeEZ6SVBEdldnMXlJRm9vTVEwbVJ3WVV4TkVPQ3kxWHNwNS8ySDU2TmZIMCtNdWhlUjhGR3MyTDZtOTBNcWdkTWhPVUxqRjl1S2dvNldFQjk4MUwrMmRPOWdRY2E1RzhLdHpPaitwdGMwTGdha3lEUWU0L01HdW95Rmt4NnJ0VHMrZFlYaHprYkxzeDRjeVZzNWtnMmgvdkpJbytjK2NIazhBRWxnZXdvVzJZcDdBUUNKU09jbFpvblRFRGMzWXpGeHE4dDZrc0NyanZsUGNaMXNMQnUxeWRuaVVrQ294TXB6OU5aM21VU2hOdDdxY2l6RkVoVEgvdUpXenFzT0FHSHFRaW1FSUtBVlZNZHI1VEZIL3RUbU1JdTJ5VVY0TnBzWDQ4alRabmdRWkp3MVFHRStWMzdVanE4eko3Rm5pVTNnY001akFkSTFjcHd1dURYSWhBbXA3ZHpkdmlyY1REakxnL0JmcFY5Nk80cVJTbk4vT25Obk5LaFkycHVCU3J6TE5yRmhvQlBNYWJvYkw1ZzFlbjR0VFduU0J3QmhjMkoxMCtadEEvM2VMaE5CYjJxMVpBTTd2N1Uya3l1NWxUd3BpS09OVHp6eUFZMW5TRS9wVDRrOWtNTm5nbU5raXJqTDltbHRtV1JKaU8yYzNiMnEzR2cvOHg4UVpQOWFHcjFNM1Z2OG5YMldiK3NFTStnbWVLUmN1Q0NUdXdKQjJoYy9uaWdiVFZzemRoa3pOVW5ZYlREZlZuL2YxM2ZZS1hsYi80WFBiaVBZRzIrdGZOdTkvQ1JVNVdxOHF6S0JzM0pDRDlSby9NcnA2T1BmdWx0UlI1Nkl6RTFuVzV3eGp3S2pRYXZNRjc0bXdLTFNsNTZtM2xHaTIyNzZZVVFjdlYzQzFIQW0rT0FvMWNQdW55ZjEwcFZVY1F4Qy96N1NOc0NYNnl0TjYwL0w2cTJrdVNYL01LRU5OZ0xFUW1uclkwc1JsSTlGbHlpMEIycTQ5L1c2R3pjZWU1N0NIdUFFNTMrT2JwcnVIQmtvckNQRVZJYU9hUU5yenZFV1JXbTFtRXpmRE9jTzJZM3ZLOFVXbzltL2UrZ1YyamkrSnZTYkFCc2lOSFZHWFg2TUxVbXRNWjdJVWJuRmttcFhVTWptRGdXTlU2bWFvTys3cDZSNmdQc1d0ZDU3UXdFVUFhNmFMVHB1cFNQQlVsb2Q5NldPUkRWV1lhRGtjd2NEU1NmOStzd1c0MkJOTncvUHJrc3R4Rng0bU9BekdxdHVJZTd2bkcyWmhPQUMxZlk2ZUFCV0VhK1p2WnBiTXVrWEcwTnhtcmJ3dFUyRU54RUlhT3VLb3I1OXdLOUlHZ3NpQy9HRkRYTzVRcVNSNXNtL0tQZDRFcHRSUjhFMUJ5NnRRVkVPUVliV3dpQkI1WURIRnVzcTNRRmsrMGh4TzI0QTV1L0JvYTl3OTh5M3NVUzFiV3Q3REowQ2h6bG9CUjMvSjJtY1FObk5KTFpTQnVTMFJzYTl6dzFza0dZdEthMnNtaTdOWk9BMk16d0F6K3Q2T1FsNGRWSnpwbS93bmJHdHNLWFBDK083N3dGbXpwdE5DeE1sQnJDYWRKL25jUmtCY3RudXJyck1BQytMcURuRDlUSGI5cS9rWk9GUk5iNHQ2bDFaVjcwUTJJNTZIc0RjSU9HczhDRisxclpPUzRhTlVaeFFkand0TmkzL2djbUQ2MThiTEFCVWRGMForQ1ZXWWV2WkVpRXgwelhQc1F0QVV1T0R6TVN2bmNuWUowenhLOW43STFYRE9UTUd6bHR1cG1rMGRtVks3SUhhdG9yOFV0UW1QV2NQSGFSc2lwZzhMSmFDbi95TU9SN0RxOFEzMml2ZUJvTnZVaXNHREZHVWFIcXhJSUo1QWJxT1VGZnZTeEhBVzBXVHMzQlFlR1NmaXdZSldaUjRjOGFXYzUxbG53OW9ZQ1llaFhaUnBlekxZQ0Y3elhESldDTldjWXZhWFh1UEZPMm01Z3kwVGllMk9MRVJiUkN6ZUg4UGMyS25IV2lUd3MxcUVxc2R6QWRwRGpDamwwaDBocm14RENtVDg0WnBGdGY2OHhRUTlrQ1dSSFc4cW1FVVlxdlR5aU42cWUxUlJ1WW10MDkrM1B1aFp3TFRlQ1RjbG01dktHMEVCQUxEckdEUVNTaW11Qmw4NGtEQWVIWDRLQlRaNE9NTEJ1Z2p0enlTcC9wK0dzeUVoenZEd3kwNHYxSGdqMGtIaDU1VmNWK3JkL2lyajJaeUs3MWdLNVA5OVJaZTQ5U2xuMXVKaHpsV3NIWXFveE4zQmZEZ29xdjRYa09jdVYyYlVVSEcveHF1azZ6b1VKSE1nNHFabktid2JXSWxqK2F0M3VHZVViTWxaQi8zY1B6Q0FRMzlLUmhuYjRmNm1BWmxVeTFlYzlCWjMwcmtYczVXL1Z6THdkNGN2Wkcra1V1WlphdTZZL0g1WmtDd1QxTUFtZGZ3aFVWY3VQUFJwNytkc3kxa3V1aE9YZllva0tEYjNSZWIrWGxNWUthYmZkN3Z5bHBVekZPNzZodVVKZk5WTWVNS1NOSEJvZXNkWTFJRnRpa2w1clZqUXdua0JOdmJTT2w4MTNmbE5ZdGZnZ1lPeU9KY3h5QTJFWlNlR1h0VnRJS0xBQ2dzSDNPeDZPckMxdklWUGhZczFqRGs3ZWdhZmZiYk53dGR4QU1KQ1FoMDROWlFUWDlDYWVoMTdnT1hrdzV3N1U5T3BXWkZZY2xoc0lZZHpDQU9ua2pIWEJDdXdqMjNQazBpcW5aTWZRaTVYTWZiWnVaTTBhaXpXM3dQY2ovdkNMSHhwVXB6d1VVQmpCVkFIRVhLVzlJbFZ0VWU0SXUyais2REZCMVBTQXdaODlWZENtTGJuMkMxUlczSVVSN0lubG5GdWtja0JCeGNXOHdDdHJYU0hIaVAwNjdSNzJMUkU5Qjl4UGo2NjZuQ0FqMkUwVndCSWV3bzViYVlGeUhiUHExYVBDYkhHb01qM0xVeXhIT1BDckY4SUtvd1A1U3JXQXBaWkZROVZhbUh2c0g5bkZ1RDV5ang3ZjByVWpuUzZ0djMvME5wT1RLY2pYVjQyYUo0cjVNWkZ0RDNoQlFOajltSEIwc0hBbVl1ampDcDdSd0FkZkVGakxqZkVWSHhYbVdLUHh2dXFkUmRaZy91WExDUzA4R1VFZjR5UU04OVIyU3ZIY0YwR0h0eVlieEtadkpqY2s0U2tOVEc0QlU1MUpkYmdmREd4emJsVzlpNTBGWWlRa1pDSWRodE1UQ0d4ekpza0Y0QUl4TEQ2VVNXM1U4SkZPbWhFMFg0eU5ON3d3K2ZwRU9uYUZIVyttR2NHR1dSWXVETWRpQTRFak40aUJDbVNIajFCTU1MQzd4ejh2V0NsQWJUNVJJNzN6Vzd6LzZ3aTlraWZZRFZUdGhYa2JxREdINE5zbUNOZjFLUXlUWWdScmt6cEo4OEJQVENQN1kvWnpuV3QvMkFoZUxQSmhtVEg3TUFQVnJBK0NGK3hObndjT3cwYXd3OTVla09KY29tTTFjanhXeDRVQWhvMGdkbFM2WXhHZXQwcjFNWDBOSVlEMDF4dis1WEIvVExyenhyL1NtSkt5cXZ5ZmdCSEVJbVU4eVo0N0JwYnFZOW1xdXRvNndWa1FueWZZZTZ3SUlQbTc2aE1JQlI3K0pTV0FBU09JMlgxUWdOeDhvL2JIRU1HR0VzQ0FFYnovc1NPQTlLZFdPVjg4TjNMeVN2WDlCSUM4UnJBNTZocnNoVS85MDRjS0RoRVR6MEJYd1htdTVDc1Q5NzFabDM4ckVlZkFrNzdJR1BzOUJYMXlDN20zdlVKbHYzWFA1QUNpc0hRZENFUWNvT0ZYMnZHRVRKS1BMWVJ6OUU3RFM1cGJrb0dqdTE5NCsrMHZhaVlQT2N3TFYvNGZNd3VzcldqazROVUFBQUFBU1VWT1JLNUNZSUk9Igp9Cg=="/>
    </extobj>
    <extobj name="334E55B0-647D-440b-865C-3EC943EB4CBC-28">
      <extobjdata type="334E55B0-647D-440b-865C-3EC943EB4CBC" data="ewogICAiSW1nU2V0dGluZ0pzb24iIDogIntcImRwaVwiOlwiNjAwXCIsXCJmb3JtYXRcIjpcIlBOR1wiLFwidHJhbnNwYXJlbnRcIjp0cnVlLFwiYXV0b1wiOnRydWV9IiwKICAgIkxhdGV4IiA6ICJYRnNnS0h4Y2RtRnlaWEJ6YVd4dmJsOWxYblo4TENBb2ZGeDJZWEpsY0hOcGJHOXVYMlZlWVh3cElEMGdLREV1T0N3Z01DNDROQ2tnWEhScGJXVnpJREV3WG5zdE0zMGdYRjA9IiwKICAgIkxhdGV4SW1nQmFzZTY0IiA6ICJpVkJPUncwS0dnb0FBQUFOU1VoRVVnQUFCRlVBQUFCZkJBTUFBQURibWVXTkFBQUFNRkJNVkVYLy8vOEFBQUFBQUFBQUFBQUFBQUFBQUFBQUFBQUFBQUFBQUFBQUFBQUFBQUFBQUFBQUFBQUFBQUFBQUFBQUFBQXYzYUI3QUFBQUQzUlNUbE1BVk4xRW1lOGlxeks3eldhSkVIYW1RNFJZQUFBQUNYQklXWE1BQUE3RUFBQU94QUdWS3c0YkFBQWNUVWxFUVZSNEFlMDliV3hrMTFYUG4rdXZzUmVKS2lKQzJOcVNRaUxRV09HakFscnNxaWtsTk5Jc0N4dXFrT2haUmZuUnBtQWpTa3UzZ25GRDh5TS9xRmRSYU5TbzdWaUZJQlNSZWtGQkF0VEtLNVZXcW9vMFpwc2x5cmJLV0lLQ0NvcG02OFlrNjN4Y3p2MCs1OXo3UG1ibXpXWkYvR1ROdS9mYzgzWHZPZS9jYysrN00wNlM0K3Q0QlBKRzRCMVBpRE4vc3BhSGNkeDJQQUpxQkw0bURqNmJpcVBsNCtFNEhvR0NFWGhJL0dxU1REYkV0YjBDeE9QbU4vc0lqSWsvbGtNd0pzUlB2OW1INHJqL0JTTncrVldOMEJWSEJaakh6Vy8yRVdnZjdLc2g2QWh4OHMwK0ZzZjl6eCtCVkx5dUVHYUUyTTdIUEc1OXM0K0FNSFBQQ1NHdXZ0bkg0cmovK1NNZ3hJRkNPUGFWL0hFNmJrMlNwcG1EcG9WWU9oNlA0eEhJRzRGbnpsNVV6YU5DYkhpOGtiZWE4dGRXUGJCa3FSUkpGUUltZjd1a1JxWFJuRmFsS2E0UDR2MFhybytja2xKZ0hiVHNVUnQzbTNJZlNVd3Bra29FMU05N2pTc3BPYTBxNFZZZGs5RnIxZkdxZ0ZOYklIMU9pRTNOc2laZXkrUDlJMmUvcEp1L3F4ZFRzbEpBb3ZITENnRHNEejl5OEFlYXlIeDZBWmVPOWtqTG9CV24xYUNNcXFhdjFaK3FtdVVBL0dxcGVObVR0MzVneXBQaWZ6MDBLRDBubmhSdms5QjVGSlR5U1F5UGtnSUErMkZ4ZEU1c1REMSswbERDK3dpbjAyUmE3VjZ6MDhySnVsRUs5eDlVKzFRTTFDOVlCbmxyeklnTGhwbTNTNFI3cmI2UjFOVnU3NFFRNXkxQ0xvbEJLaWtBc09mRWkydkpCNjkxME1TR0JHeFZPb1JlSzl1WEcrWStkU085Z1drSUcwcGdmSnBtM3g4L3c1Rmhtd2EwcG5JeDhKWFRGZ0daMG9LQ2Uwa0JNS0h0S1A0NzliaXZqRlM2ZitpMUNoUit3d0dMTjg0Ym1KdkZ0VFUzSG5NbGc4VHVkcEsweEVXZ2d6bm9xaVV2NFN0bEJTVEpKZTNDNjNoVEdRdG92MlRGRG41SFdnM09yQklPclgzSFpnNnZVaDMwK2hkdWVyd3VYdHIwY2xmRW5xMWd1MWlZdTlmWGtxUXVWbVc5M1ZOY0tTdEFzcjhvMmNNTXVTcnY2c0k2allwOUF4MzhoclRTektiT3J1VncvZGR6NlptL1djNUIwRTNmdnJOK3p4YzJzOUZxTnoxeGVOdFhvKzNFZWV0KzlSQkZMZ3Q4eUs1d0hVR1JoZzVSRnBvQ052cS83a0MxOUJWWHhuWnhRRk9ZaFlYVHBOQ3B6WXpmeU1zajBaUmxCVWdmMFp2S3N6aWJ3Z0ltY1ViT0ZleXRqclhTbENzb2hRdDRQUXlEQmhlYy9jbTlBTzBBL2k1a0lVMjFGSnNYTnlNSVcyTGJROWZ0MHRTRCtpbU5pZTh6c2lJTkdYcFMrM1FxUG1xQk0waEZiQmZiYnUramtPSE1DYkVtNnlNbHB5MUZXMVpBa3V3YVY0QTVUb2xSNUVTbnJuWW0xVERZQjlaS2NYb0dPeWpuL1p5NDl1Ky8renZmRS9yMEQyOTE5V2ZGd1ZlUzJzM2lhTk9CU0tIV0VsLzQrWC83NVpaNHlZVnkzMTVIaG9CcGZzbTM5RjJxTmJpdkZHa1lFVFZ1QWdRMDdXYlpoWkYxVGlmSnFIbnptT2k1UW1JUVV6SVNYUzByQUxacXpHaWRFSWVlRXhFdzRRVjdqTDVLV0N2SjRQazB4MWZHMHRlVmNaOFJoOHM1MGlaVFBVZStSZmhRVGRCL1Ryd2c2MkRDM3lCd1dZSG5jQnNCVTFoSkRIclZ2aXVZcnhScUdCUFpFRWFYbW5qUnR4TzdlTEFxZldBL1NiYnNJUGh3blVlaTZFb0xrS04xVXBGTUNKVERFZ0d6VlUxQ1JDdncrSCtVYzRPV3JsU2dIeXZYbEtza3lZTjQvVWh4b1BhUXNZeTFDRWNZRTUvWG9LazYzalhYTUpMUXkwZDRrNVAzV24rZ0JYMmljMUNSaGxFUjhENW9Yeldjd0Z1MXhDNFJ1clpGOXJHb2lBU1NFTFFYbkl2ZEVVTExYTGN1S2F1VVJHL3dSRlRyRVlTMUdybmpFUmhVdUxKOFpjcWwyclY2amdsaGczTmZxN0hGVEdTVTIzS1A1YVhRNTNkb1hCa2xVYWJIM2dINkQ5OVpWMzBpdmhMVGNFVGpLV1R6Y2JCRzVJMElvKzJXR3dkb3AzWWhCS3FTbWp4bHpLY05SU1FRaTFZOW8xenNYZnZlWWRkdDFRSWxKVm5NTktnWFVxYUV0WUlKV1J4K0hXeVY1U3NUUjQ3bDVadzhZc2JPMEhKVFlkT1IrRUs2YmN1MTFJK2doZ0VKOFk2UnVMdFpCb1gzQnZDNzkwTXNyc1EwaEVWbmNPMVQ5dmJRVTh1dm1MbGRLQUhVcG15V00rOGVFR2JLZ0VSdXlaajRMZHVvNFJsMnk0YVRwbCtTYzVKUjNNVG9lNmxpcmNiUDNQYSt6U1RIVjlyK3pjZXNPZE1SazlYMUUxUks3RzZRNTN3MGhpbG1uN0pZQjROdFkxQWQ1V3dZWHJMOG5sTi8rUThKbkg0a2NTV200ZFFqcC9qMUU4aGlVbHhMdS80VVRsZnlUWmtrOEFCcUxpZjhybSt1OVVGT0R3S0VEU2NwM29taUF1WnpiRlZ5RkNVYTFVb1JadnRLemEvNllBdUlCd1F2TmZVeHAwdHRwSEU2c090Z3IxR1BxMEU3VGVZclhlNU5sclNITy9lVklnMHpXTGVGV2xKTWs0bVQyaVdnbkxDVHhNSnAxMVpBa3BRWEFGSHJxbUpyZDNHMERDcWdocGRJVG9tZUMxUXJSWjd0Sy9ONDhkV056aTZTQTZUbSs0b1RmS3pIMU95aXBjMDhHZmNrbVQyQXdMSnR5ZVc5VTBFRVpiNVNxQ0dXbnlTL3RHbnFYZjMrcjBQOG05cUZVa0xOTFlNV1YxMWJBUWwwZWNuaDhna0ZOVUJ4ekE0V2JNV3QrU1ltb0ptWlZYaVM0aExWU3VGbit3cDV5YmpsWHJSeUtmQ1diTlBDWU9td2JNdnV2dk9LSzBKZ1F4VUFkMTd1Mk80YnBCT3gwT1FabENveFh5blVrREM5NUthY1hhMWFGejh6UlhPUXl6bDNOaDFYWmtvSHQ0WHlBc0JGTGlxcWNmSlFNZ0VyOU9tellucThVNjBVY2JhdkxHRDM2SkFCdzJKWDdESU9nREJiYitBMlZjYnVVYk43RmdhcnRjcDlaVXdjQlJ4NkJUQmZLZFNROEc4NGZ3ZGZPUTlOZGZ3SUYvbEt3NFRGS2RRTFprb2lUVmJLQ3dCZnVhRElSK1ZVTjdla3lrRW9XckJKaldudTcwYTFVanl5ZldVZDIzMEJWNGp3SmpJdXJHcXVra2FvVE9KZG80UlVrdGxEQ01Ec0tTRFJsVE1yVjJlK1VxUWhaUW9EY2xGRDJzcnpwMUQvQUY1ZytKYnBEVXB0aTBoNkVEQmlGNjBkOFhxU1ROaXhaanBOc3dlUzlxOWtqV21scUxKOVpRdmJQVHV1Q0dSKzZBdWRZMEFFNUdOZVBSWlhMdjhnOUpXV05aV242clhFZktWSVE4b2VCbVJmUTVyS011TjA1SmxkS0sxY084bFFCSG5MdHJxcGp3S1NIZ1RBV0M0cmx1cTFrSlBCQk15YTk0dGVnejVLVEN2RklkdFhWdHpFRFlncmVFTENvc0U5L0U0QzlBVnRQV3MweU1kV0hjRVk5YVhXYXVncnV5VFRjNVRQWDNCRlU1aDZGNGZZT3ZXVlFnMHRtYjZEaCt6cFVxcThmTUZ2Q1Vnd3M0dkc5SjlORTMvcm14NVdRTktMQUJ0WFV2a2NkL2VORENZQUZrbEl1dGVqcHhMVFN0Rm0rOHE2VlV6aXRjbWtqYVRDSXNPdmMrRFZWckE5QXByN3pZNDVNcFdPSE82RnZyTE9sa3BHVmpOd3doVnJVNlNOTGxKZktkU1EwaThlZmtZRHdQRWgwTU5UQW1ieEY3T0xiOUNscnA2RDV2enpVK2hldlFobzZKZzNyVTdkN1JpZkR2eTNiaU1qMTY2SE90TktVV2I3eW9JZUs4MC9SYmtha1FoMmtTTnFMdUVlU2d0SkVvRHQyOW9FU1U0dWd4TjFlTDR5aXZsWk9ubWtaTU5YWkFuaWxSMHIycEN3dmJoaURRbjlxSFZLTU1nU3RMU0p5b0ZkSm4vMGtmVFFuL0JaMTY5MkZyY1J6d0wzNmtYQXVwN2ltbEsxS2F0b29GUFRUSVJJaDU2TFRDdEZuKzByTU1idUxNSXNpZzFVTEhpVUR4dlNMNVpwZXlKM2h0MVpoRjJ5OUcrQytRTmZPU0ZUL1BDNndtZTNGVHFkWVFvYVY0bzF4TFNRWDYzcStxSTRYSVBTRHMyZm1PRS9YSWN1eTNjbG1nWldnakxLeW9EcEwwYmlHM1NwRndIemFrTDgwTkVLTExlbTNjNHdGN0JMUXlFWFdLck90RkkwWU1tVGNXS1k1OFdoYWJ1YzZhbnJBcy9ucVZ0RWVKNkx3T2ZYZGJXV1lqOFlreVBhNFhFRjFvV2UxcGZnOWVXR3I2bXdjZ0hYY1puNlNyR0dtQlltSFgxbUM3cC90MnhnNDBQdEFrZW96TFZ2bU94QUVLMDEzMjlxNmtaSmNJc3E5eVNnZWJpWlBDODJUc0NndDg5YlZsekFWbndhdCtpbDdrd3JSWlB0SzBrS3czQU56QW5YRG5sUUZNaDhyTmkzc2FwZWoyeXd3RmFZTUtjU1pzUjlpSFpDQnFRTzl4VklFellSa2l1eXdKSVRWdGdjVkt5aGs2RUtrenVIWDkxTHZ0WFNnUXltdWszY1R1enlyT3phNFNuNWFlZG8yQ1Y3Yk1lTW1xRWpKSmlYS3ZjbVlGNGNuSk9uZ0JyaThTTnRHbURDQlN4a2g5eEFmQWFBYTZYUWNueGxWNDZCV2dOSDNnMVlHWURrWHpIQ3RsSVlnQ0JRd0tXQ1FJdU1lME0rR0IzdUsvQWdLMXdyd043aHl3NFMzMXpRbHlpV2FxWnhaYmRRUTh2VTNFZGdUTTdDWTdJcDY1QVpHN0MrWWJ1TXBlTHdmWDhHaDdnK2xmcWM3UGNlVDM5OE9aT0VOS2hLandLZWYrTGc5NEZ1N0E4UExqcGVXQ2NKSE9YenRjTXNYZUJhS2NJY1g0SGtEcTYvQXJRV1JMNk1xOHN0c1JRZ3RpU2JvN1VFWHBMaDJEeW1jdE5PNEN0c3NuSHNydUJFSmkrc3NMaFNRa01uUXhjbW4zNUMzUE9KUFZXWlpwc1YyQzY3NHQ0MVRRRkRlMUtYSXArWUpHd2VnZ0J5d0RLVVdBYkN0VkkwT2I1U1M2V1JZZjU5VUgvdk1pcWp3WDNsZElCMldiRjVQWm1xSDZ5aHhsRVZzanFCcjVDakdRZ2ZCeFpJSnJKdHczeWxoSVpJQ2krNkY4ZW1BUmwrRE8wV1BIY3ZKL1IxUk9LQnJqUUVBZkNxeGJIdnM4QzFVbXh5ZkNYNWdETHl3YWZqcTFpdFJaUDRDbkM3R21nM1dWZDhmcElkTjFCVFVHUU9ha1JZS0o0b3NDeml4VmNna001QkpUUU1PSGpBQXRwcWxGQmsrSFhpK3A2RWx4QUpiNEw2RUFUQXE1YTFRRkx0VDM4bTZ3cVJBNjBVdXp4ZnFiV1VrY1cxQ0RPckM2Q2dmQ1hxSzhsem1vMzRqQ1dTOXluZG4wNFFWN3FZSWFid2dTVS9yTEM0VWtaRExJYVcxOW1EZ2d6ZkxQazljMFJDZWF2YUVBVEE4Q3dIa25SME41YWdON1JCWnNtNFZncWU1eXZ5VUtTOGNKWmhtZGw3aS92S2E3WUYzYnVLRFUxNlJyV0duY0JYRnZFaUhERkpFaGRZOHNOS2thL0VOQ1J5Y0lVblJ0N3dreVJSeHpTczdFbFlnNm9PUVFBc0pTOEVvbGFVRGFJZmVDUEQwSEd0RkRqWFY4d3NSSGVqcUJZdGdRK2hBN2VZSmN3c0pMZXAzTlhlVnNWTzRDdnV1SkJEdFFVSUxJcW9JS3lFdm9KMHl0RFFpZ2p1dTh4enZlSGx0d3hMWFo0a2hqNEVBZkJhNVdJZzZrUWE5Uk1KdEQ5WmhXaTRWcW9wMzFkTWVuc1FoalRMbDQ0OXJWbWNKREVCRUNsbHBxQkl2cktPVWtiUFFaV3VDTFdOVVJCV21LOVFuV2lOOFk5VTIyeGZ5eHQranJoK2hOU0NQSW1GNFBzd0JFUjJ1YkRJRW1XdWxTS0JzVHVaVGZ2M1Fuc2pmaFZHc2VuWVF3MWxMdzV6TmozVVRyM3FRR1lLaXZqS1FzN3VnQW9zUldHbHlGZGlHanE5ZUtIQk91UU5YNUd2REVOQUVLdDVyd3JyWEN0RmtPc3JENHEzbXBRbE00Mmoza0U5eDJvRWkrWGxybklXLzBzeTNTWGQyZ242dGFDRGh5VW1kL1h0amFLd0V2b0s4bzY0aGtRSXFUVFpwT3A5WmFTYU9XZ1lBb0l4SlYwcVUrRmFLUm9ZdTh5NEFqOGhsQ1FmVkVhbWVTbVMxaUtSSkc2SnRsaE5KZ0VSTHBzbXU4U3dFL1FyejFmZ1RkNVRFRmF5cDBTbEdWMHp0MHBvaURyRWluelF2Sy9VcXNsdGh5RkF2eUZuUGVtcHlyVlN4SG0rMGxKdTlCWnBZeGFKdmR3U2xwaFdteUVqcVdSakYvNHpkckx2Ukh3bCsvc2xFREtPb21tWFZ3aEtWZnBLS3pPdUpOMjdrOG1uUC83a295OFE0V0hGdTFmWUprL1NvY3diRUJCMjN3TFNnYjhNd2JWU211ZjR5aFc5QktnMXBZM3R1ekhlM1JaeG8zcGtMdzVXTHlvT3FCZHRlaUVEWjdxV0RLTk80Q3NUNFhrcEpCVDBMUW9ydWI0UzB4Q3hENG83YkdjUW1YSmFmRGtGYmRqTHhZQUR0bjdZQ0pIeUtvRldJV0J3WCtGYUtSVnpmTVhZT0JtRDhSVXdqVVN2WnFHdnpOaFY1KzJTamM2UzNSUVV5VzN6ZlFWaWhqdTNFVlVJZ0RTdUZHdVl4VWZDK2FBaFUwSklPSHozSGh3UjJNOWpRQ0pGQkhFWUF1ck0veUppQzBCY0s0V2U3U3NuM0k0bHZCa2pIb0hsTlBpWkJQcVVBR3JUaldWYjhsbVQxTk51WWRVSjRncDh5VWlpWkZ5Z1MyYWViVW1vcnhScmFPbGlkejVveUZkbVUza2c0VlJxNTlVWXVZUWhrZ2pLTUFSYzk3aXlhT2NMK1pzYU5pQUVuZTF5WDFsaUtDTisrb0xmMUREeGFmZTB4UXA5SlQrdWdEeS9tTEpNMkozNlNxR0dqSnBXK2NTTkROOTh0ZlpmdHdoeDY5RHlsYjRGcE9yMEorMUlielhlYlVXOWs3a09TbEdlM3dBajcwV2w3WEpmMldab0UyZ3pDMTZBcWt5dTVsT09tSy9rNUxhd2hOOHBEQ3pVVndvMVpBclRhak16OVp6T1hCdFNEZ1Z4WlJnQ0J2Y1ZycFhxVXFhdnpPTGpJbklXT3NtR1FGZFhTUDZRaGp1R3UvaUlVbHVvTlpHZmdxTDVTbzZ2ZE1YN1p3b0RDL1dWUWcyai9iSkFQbWcrcmpUdXN6Z0ZkMDhTUXh5R2dHQmVqd25PaFhHdEZIS21yOHlRMS83ZHJPUjJTMXZmQ0FhWHVzaDAwTC9kYTRBUUZtU21zdWlIdVJQMEsyOS9aVjdBdzF3WVdLaXZGR3JJRktaVnZvSHBERCtMd2k0bDRUVkh3aHRVZlJnQ0lxY1RvN0t6Z1Z3cmhabnBLeDJTUzhNWnVmTlJ6Z3RDSDdQVWplQXJMUHpBVjRZd1hVdEZxeWJnMGV1cVIxckFBYzJEVlFuQ2lqeGVWNUN4VUY4cDBwQ0pZTlUyVzNZNXczY0tsMk9Xa3lPeEFISWZnZ0FZOHcwaVExVjZPci9DdFZJY01uMWxoZVJIOE9weUtSUVBFTENMUGx3Z1cwRkp2aWdZbzJjUTExVzFTUjBGYXNoWE90bnZnK1prV0pIYlYvbExJZW9yUlJwS3hiTXYva0xCR2I0ZE1VZWNqU09KTmc5QlFQUTljMi9uVjdoV1N2Vk1YeUY1aHJUUFVyU3JrTW5ZTFZqMTNXVVNSWUNDcEQwcUpnRHc2VHZjVlJmaU42R3k2cG5udkdkdTYzY0VSWUdGK2txUmhsNXlyTVJQU0ZqRGw5N2hMMW96RDBIQTJPRG5WN2hXYW1neWZhVkw0MWpYcjZESmtNTGJHZmY5dHdRcWZIOTNIalVENFR4SGFBVDVTdlNZalpJSllXVk5GUW9DQy9XVklnMFZ4OHlQRG5vVUpKTDFsZEtuVnp4SlhNWVFCRUNQbHdOaHZaMWY0Vm9wZHBtK3d1TEtJblVkcHdwTU85NDlJSFgxRTVKR1lYRmxoTHFPL0tJTGQ4SkZsaUU0VWZCMTBidDFwU0N3VUY4cDB0RHpqNVd5anNPTysyZ2FJOE13NjE0WTVzdERFQUJtV1BNQytpcHhyUlNUVEY5WnBKUE9TckRBTVRyc29OYzNzSCtDWHY4cmhCR2FyK0N6NzZvOTlKVnV3TU5JY21HbEtHT2h2Z0xySnYrRi9JaUdobnZHemYwT3RtbTNocC8rZmdaQkNMWWtZWXVFREVFQWRESXVxenlVYTZVb00zMWxDK2ViT1Q5UzNFVzdkTEE5djgzMGdiT2ZHQkw4cW5Qb0t3MHEyRk83c0ZLMEZHSytVcUNoRnhBclRTTkhrKzNXOFBvYkt6R0tBR1pKWk1QUFBzWm5oNG9GU0NIUkwvZklodklYMTBwUmNsK1p1dFA4bzRZSnNyK1NOT3dHR2U5dEJ5MlRGM3hTOWFsSE43Vm1LVmxGajlOb0ZadURzck5vazYxSXZpMDdIV2toOUpQNVNvYUdsQ2FyQnZGOEQ3ZFp3OHQvSytXdjUzMHhMRmtTYUNGNXRzYXNWb0RpT2NHK3B4S3FWQWpoV2lrQzdpdndFRjVVRFhOMG15TTFpVWpRV3doNEcxYjBpaHRZa0dVR3MwMDJaaWJjaTBSRDB3aENVWnJ4U2h1RkZmbm9JTWV4NHUyZCtVcGNRNHRjY0llNHVJbFJyT0hIL2J3R3plNm5VRENxTFZzU3FNTUFrVWNIUU5VS1VESTc5REczZXZSeTUxb3BXdkNWQzRnSkxMZE1hZ21MOUdYZk1HdmpRZEJid0x0cThab3V0WlZvbW55ZHBLcTdOang1RWpadFFTcDYwamJpTzhwV0pEZ3ZzSUN2dklKSTR4b2loTndpSFI4M0I0M2gvRzNPTHdVanZKQ3ZOR0ZZdGhsS3BRSVU3NjJzakk5Snpxc3lyUlJxWFg0SjFWL3lwOGV2NldyWHVvZXNYcmFPRS9hMjdRd0RabDdTdElsRU82L0s4TTErQTROYkxlVzduWUM0NU51aEJCNjlSZ0NtUXNLSy9LZEwyWUVGMHFiWE1ZdW9oaGdocjl6eVlWT2lPY1BqZjR2VnhSbjk1UGR1T2ZnQzV1aEk1RTlPaHRsL3BRS1UzTjJCajhYSlozRUQ5MEdWUWZsVkJJUmh0cmIxdjJJUE50NnhCMDdDM280Sys0TWI0R2c2bHVoQldkSjh6WmQ2Vk9VS0VTWkJFTmRPYXp6ek9jdVNTUU5tWVVVZWk3bWIwS0hLQWp0QkVkVVE0ZWNXMFQramszak84Q3ZpcnkzZEw3cHVBMlMyTG00OVIzelZrVWdMTURjR2drb0ZLSldhRVR0YlhjdmVtVmFTN0dGUS9wVTl6d0RlKzlpNEFyK084M25iY01sSkQzczdtZHJHRlQ5RUV1MjhwcjRrcmxrQnRUb1AxcERYaUZkdHM4SS93WGRnTkpjdWQ0M3NId09Za3NLL1lsV0hlMVJEMUo1YlhLRUIzUmtlc3FDZmVxZWsvT1I3OEN3N2tzcmZlSG9HejFDT1JLNG1tUnNEZmFVQ1ZGZFNrbFlvVU04ZlZLdmF2OXp4OFQ4SDNTR1FQUGFSdXk1b2J2TEhVdXhjZjhYOWk2bFpiNzlkUUxBeHhpaXdaZEpZbUQxV3JVNFN6YkNFODdidzR6THEyclZlcGF0ZmZ1ODVRSVBOdk1mdTJ0Y1ErSnh3OGgxSUZsckJsTk9NelZYZitlZjNmalpWVEcvOTJCM2Z0QnhpR3RxMm92c0NUUlM5NFJ0U3pCazQ3Q1FPTmgyVFdrdi9ibHJ6TlFmeW9VaW01T0tRUHk2VkNwQlN3UTdrNmZPYTlGQ2lXa0YyZ2E3emhrL1R4UU81bmoxYWx1QnYxNjNkbzcyZE1pdVhSYnYwQVJLWWpremFvMzVOK3k4a205cmZNVGNBV2ZiYWxnanEyaEpvbUMwd1NXNS95cGQxYVp3UHVnUjNMRU41ZHhyRU5PVHNzdW9zem5sZjBiOUJKT1ZjOUxUM216SFlzZzhjTkhtU0pQbnZneGVPUExZcVZTc0FXQWJ2VVpqQVVsV3FWVTJjUGZXa3ZyNTRTMnA5WlhiblM0NlhQUFA0dWIvOXNWOFQrQmNPSXIxOVZoeitaNUxjN01LUVpQQlBSL3VPejROZ3RtLyswSC9zaUd0ckRpWUx6Y096cDI1NzhzbFR0NXhGaTRPc0YwK0VNclBTT1R3REhOVjE2cXp6bFNTbVlTWVAyakJHOHlkaytPK2swbEhFd2I0bmdObHVWZFU2R2I0Q2pkeFhLaGN3elI1SnIxNFBKYVpWTWVWWVU0MkcrQ09LeW51Yi9BS01HUHdlMWo1Rjg3VzNhell2YlhwUVpxbmxZMWdtVHU4TlJScm1jRXh4NWtxQ3hOZzNiam04N1JOcmlIYkNMZ3dXMFhvUHVSZWcxcndIRzhLS0JVQnNqVVptcEdhWkl0V3FCRVh0SFkra1p4NVZFNUhIRG51YlBIQXV2ZWR6RE0wVEpNbTNZRlJ2ZlRlR1pKVmhadHpMYWhzRVhxUmhOdTgyU2JLbzRUbFZ3eDR1YnAzMlRaUmtpbVY3Y2lHMDRaR0pNeUt3S1pZUWtIUk5iQXVwZTRGUXJYcWh4TGhoYjNIcmdPVjVuamtQeUc5d2NucEFrQnFlY1IrenlkNDREbzZVWklScy9VZ0dGUXVBVFp4TnBsYy9WYXBWUHh3a1RkamJmamxGNkVidGt4bHBlMk5BOUQ4YVVjTXpqV0REK0tRRWplQ05PaFlweHRIc3BNa3JGakFwZ2h5QnFWbXFTclVxUlJKQkNuc2JRZW9YdEk3UzNINTVWRXRIeHo3WFZ6cnlwWHJ0azk4dzYwZWpCeVZ4LzhuRmFWbXhnSEc4M2VPRTlGeWdXdlZNYmdqQzN2YkxLVUxYSUpsa0JPSDZneG80cGxQRE0yVzZPb2NYdjZXaWkyMmtKTzQvdWRobXVUZXg2U3NVMjhOVnFZeUFqdDBFWmJTOVZvbFd2UkpiL0VodmJkUEE5NXJmRkJtWVYxVU15T0RubXJJbGpqNzJrYnYrNTUxVU1pVnBYS0N0VUt0V1FCdDdYaUNyUElCb1ZaNk1Za1o2U3hFR3FNM2RjT21LUEhUeXN1OFJOYnlIcTFJZFk3bzJRbEpMSGR3VnFoWGc5OWlkZ0w0S1JLdStPTUI4SE9sdG42eENzZzVaUDRidGJ3Z0V2OFVpaHVmYW9PTVpxSW1RUk0vcFZpbGdycExkRmFrKzFncDFwNWRpdExlOU1NakRiUTluZHlWUFpISGJDc3FoaU9FWktld05MVEdRckJLUzlmc2lHSlVLd012MWlLenlJS3hWZVNxQ0dlMHR3ZWkvTWxuRjluVC80ak1veDlHeENXSjRqaStpYVNVaDJRblRGZm5HN0xSalJiQWQxQlRLQ0toa3hTemxZYTI0SWlYcjBkNldwQzFDbTduaFZzeEs0N3JmYXkwdzVVYWtoNWhrUE5qaHIxakFMUG0zT3hGdGVnQ2hidmRBaFZBemVvc3dCaWp1Mm1OVEEvQVlBdW02WDFwZ3d3ZVN5TCt0Y2EyWVpEYzJCU1ZKZFFJNmFMNTBHdlJaUUZyMXh5R2p0LzB4WTFTMWFyYVJHTmZCcXlQK0M5VFk4QUhqdHM5WG5sMTJyWWhrekR1ZGE1YUZ5Z1FrcmVBVkFoSFVVd1ZwMVJPZFJjN3FyVzBmNkQ1Tnp2NE94S3BhNHE1TEFwRGhReEhvTzFVN0YxMHpJaG1SLzQwcGRsVWxZTHlTOTRaV1E2K1ZoZlIweit4dFQxd3lrQnMrTDhqQWVJUEFjMjRwand3ZjZqTGp6bHRlUVFmU2Mwa01rNm9FZE9QNVVLaHFLWWpYcWhUNjlVU2FqeTRqcnFjR21iTGE5cXRqdVlhZnNpL0p4OUszZVZhNUpCYXRHZ0VqenFjdDM4SHVUcXZCMkF5QmVqRjJLbklJY3ZwZ09XOTNMV3E1VzExdG5WbE9OdDF4ZEpDVlQyS1VxVWJBVnNXQjJXblZ4NUFObGNUOVorU2hTdW1UK2FMZDUvZmZuSXR3bWxQN1F3KzA3UDhxMWlpNUpKWkxGUUpxbGVkN1RpdXI1ZzF5NzFTWXdsZmVwY2xmTVN4dk9wbkgrM1o0ZTdnamppaE9Qb2xoVjRXQTJrZnpkT3VuelduVkQvRVFhWjVkR3lMejY4WDY3WEFFOTExN1E1UTJkQUZEMVAzL04rdi9BL0djK3hYaWFzdHNBQUFBQUVsRlRrU3VRbUNDIgp9Cg=="/>
    </extobj>
    <extobj name="334E55B0-647D-440b-865C-3EC943EB4CBC-29">
      <extobjdata type="334E55B0-647D-440b-865C-3EC943EB4CBC" data="ewogICAiSW1nU2V0dGluZ0pzb24iIDogIntcImRwaVwiOlwiNjAwXCIsXCJmb3JtYXRcIjpcIlBOR1wiLFwidHJhbnNwYXJlbnRcIjp0cnVlLFwiYXV0b1wiOmZhbHNlfSIsCiAgICJMYXRleCIgOiAiWEZzZ0tIeGNkbUZ5WlhCemFXeHZibDlsWG5aOExDQW9mRngyWVhKbGNITnBiRzl1WDJWZVlYd3BJRDBnS0RBdU5UVXNJREF1TXprcElGeDBhVzFsY3lBeE1GNTdMVE45SUZ4ZCIsCiAgICJMYXRleEltZ0Jhc2U2NCIgOiAiaVZCT1J3MEtHZ29BQUFBTlNVaEVVZ0FBQkg0QUFBQmZCQU1BQUFCc0pCMnFBQUFBTUZCTVZFWC8vLzhBQUFBQUFBQUFBQUFBQUFBQUFBQUFBQUFBQUFBQUFBQUFBQUFBQUFBQUFBQUFBQUFBQUFBQUFBQUFBQUF2M2FCN0FBQUFEM1JTVGxNQVZOMUVtZThpcXpLN3pXYUpFSGFtUTRSWUFBQUFDWEJJV1hNQUFBN0VBQUFPeEFHVkt3NGJBQUFkdVVsRVFWUjRBZTA5Yld4azExWFBhNi9YdSt2Wk5VaFZSRlR3YW1FTFNTbGpsVUlGSXJLcnRvZzBGVjRLU2RzMHlSc0NRVzNTWWlQS1I3YXFaaXBTcFB4QVhrSkxxcWp0V0tsS1NDaWRGWXJVZ2xyWkJWRXBnR1EzU3BRbWhkajlrVUpiVmQ2YVREZHhObHpPL1Rqbm5uUGZuZmZoZVpORXFrZXJlZWVlZXo3dlBlL2NjKzk3TzA2U2c4L0JDRlFkZ2ZGL1Mvcy8vYTJxWEFmMEJ5TmdSbUE2VlZkOVhLblBIQXpId1Fqc1l3U20wbWM3U2ZLN1NuMXFIOHdITEQvMEl6Qi9hVk9Qd2J6YU5kY2YrdkU0R0lCS0k5QkkxdzM5Q2FWV0t6RWVFQitNQUl6QXRQbzVNdzROcGI1L01DQUhJMUIxQkE0cnRXMTRlbXF2S3U4Qi9jRUluTVIxcTYzVXdXZ2NqRURWRVlENE9XVjREdUtuNnRBZDBNTUlITUgxcTZ0MkR3YmtZQVNxamtEanJUZFpscWE2NUhuSGZ0TEIvN3Jna1NXaFVpeDFLSmg4VDBtTFNwT1JWYVU1WGo3QytyMGZ5aGZZZi8ydkY3QjRnNFBWUlk4c0NaVmlxVVZCODN4Sms4cVNrVlZsR1Y1T3V0cTlIOHFaYWFYOGJCeFJIU3Vzb1Y3TWsvcGoxMy9lZGovemYwUld3R0xweWlvQTZ2ZmZzL3VISkZ3RFhzR2plL1VlZVpKVlF0OHJ0VkczOThQNStiakNtQUU1WFV4Rmsrb0hPV0tmVkErcDEraCtPSHljUTdwOEZrZFZVZ0ZRMzYzMnpxbmxxZnRtVUg3aUZVeW1yeU5zSFFCWlZZZXdrY3VvMi92aERHNno0OE5qNm9JVDV1Y3FJcjNSWEU2YTV0QUlEcEhPSTBFdWl5TXFxUUNvcDlXenJlUjl6Mit4UlpFcFdLbjFtWXUzQ24xNVpWL3I5WDQ0WHlkWUJrbmFsMUVZbXl0RStldFJJR3NyblJnZ2ZzNGlQcGZGRVpWVUFHdFZ6OGp2TmVQeE0xYnJNeGR2RmZyeXlyN1c2LzFRdm83MTFGK1RnT21TeVdSdEZWWTZ0UTU4c0g1ZFJQWVM4Vk5XUVpJOGFvdjZKVHprMUVxNGdnMjJaMFFEOW50bFZ1MVh4RXZNVjZmM1E1ZytkdWY5U3YycEZ6Q3ZOckhCNXdweGRHMjJrcVNwRm5SN28xTCtLYXRBaTEvWDR1R1Fha0ZmellmYmRNZzlmTUcrWWE3TUtoRFRlUGllL29QL00wRGVGT3Y0eHJZamlpTGpBcjV4YmZQR1QzZmlmUnI3dGJlZDZWLzFGWm9GUzlpNDRuNTFsWGpOcnk3dnA2NXZXUlgwbmVzOVVUa0Faa2VwejdVUTNVaGZRRkRjNjRSMHdQSG5kUzZ3cGRJeGQ0Z05YWHg2UXhiYkxxdEF4NDA5MHp5dXpESm0yYm1DU2ZWY1hFZDFMTGNxU2FhNlNqV1ZlbTFjem9SNkxVN3VGZVI1RkJubHYxdXBYZmgzSWRvSnlGL1NFNkxVcFRsT01OVXpTRHlZMDExMWVUL1BSdGVvelBlZVcrWGdyeitqTHJVY2ZJd1ZGWHl1UXJaRHNFbURYYjloR3l1NTVCa1paUlVreVpvTEQxZ2ZqUnJETG16YXFlM1FuRnVWTk5vNlFyN1dVMzlyVklaZlVDM3VYdmVMbTQzM3ZycnI2OFlvTXVUVTdTZlU3cGVUeHBWcXJ4UHJUWkxiMWQ1WC92eDN2cU1Fd1dSYjdYM3g5OTRnWC9PcngvdkgrTjJwVFNyd1BtcjFvc0tzc3pab3JnSytyYk5KY2dnZjJ0dDFSbE9JNlExWWJMT3NBampwY2FGOFJQVzlKS0hnc0Zmc0tmWUZjYXVTMjVRNTBCcExhU2NxWkVLbzBPY3k5a1NSMk1tdWs2bGRkRjlGSTg0NkFUeXVMcHZrOWlwbGpiQzk4NnJmQWVoOXF0K3lDUDFkaS9kUHAySDhGSGp2OVRNSXZGODN6WVo2MXFQRlhIbTBnVzdkVHBJVkhBT2ZBZk5ZREY5cEJUcTd6UmlXdy96WmlsQnd2SzRGVEZnMWxUckZiaVNORWV5TGg4bzY0cU5JN0dUWGo3cVRFb3dqMW1YQW5XZE4rT2phd0ZkOXNJTC92ZWx0cXhzOFF3M2VULzZqdmhQc01EdkJSZDU3L1J4cXVtZy93bytjeFZ4eGFnZHZJTEhQV1VVc1VOU3dNKzFjNmkxOHBXUUp3MVNybFN6MkFDcGlXa1dVc09weHZQT25ncUYxUWxtb1lOWk9raWd5YTBYRHBSOTk4OFhlMkJ1anlaeGxDV2hIOVcxVUhSTUphRWp2eDk1eWo0NmV3TW1ZOXo5cTZmaTNPVG4yL3MwcWV3Qzk0b00rbkN0UGpGRHE2cDV4WDRiSTZVVkNkaTJ2WUUxQmlhNC9hL3dZWENxWXBlRzJwUHY5RmxiMXFBVGNpZVkzSHlxc2hva2lzK1ljd3lWZm4zcDBzdjJQbTVWVDR3L0JiTTFaZ25GNk9nbFphZFhpOVBlUTNtdVQrMStGd2x6a241ajNiYUFNUG1Tbk5lZWtNNnpyZCsrRjhRTzM1d1hEZmNLdmVYSjZyV3p4WFY1QkY5Tk8yeDhQaERZZDRsMUNUN1VHdDRvOWpqbE1zODNGVWFqMHR6MDZpdlRkQ08zWUl5M2RUSGtvK1A1M2Rpd015emR1UzI3elM1a3ZWSUZxU084bjNuSDFkWjBraUorbzkzZWZ6bncrakJiYjYxRmxiclVwWHY0RWE0VmtnQllNbWMycVIvQ0JXVGk5R1pha2dnS0ZhU2RWeTE2UUROQVR1TlI0Z3YxQXdxckQvbFVvR0V4eGIxclpFeW8xTitPZXZYdHlrRmxiVW5VS2tUdXhCYXhKcVFidVRod0FtT0tXNDFyQ2xVeTNhL0UraUo5Qzc1MGh3UVdpWFc4bGpvcUVMZWNxNE5EMXYxdGdUcDZsdmdLV0NncGcvQzRhc1hqS1pIVklCUTIrTlNNaktnUEM3UTBmazZEYXUwWlNKL3FURDU4Ny9ZQTg0WXNpaVFVQkdPWnRoQ0VVRUtRcjdEa3hlalZveTZzeDJNc2pCYXhxNndqRERqVXJnVHJMQWtIOEZIb3Y1STUvMFRYaFR0UEJzT1Z2RDJqSnVSS011a0hicjlrRjZpdGdxYUFBRnYxVkl4WTJIeTJTSDlyVWppVUlUMTBTRW02bjdCNXErdVhHaTVxSXpWb1U2WGtjQkk4S080aUVVSmhER0s4NjZXQUZBWkMrcFUwbFpBR0FJZWV6aUs3RCt5QitDcjAzSnJtdmhuc0FvWThkVEl6dnNPZ3VqQitxYTNzZEVsb1VQK1VWZ0VYclJ1eUV1TXNDQmZPeElvS3NLUXR3cXlCdWJkN1R6SXY4NkFDbFJVTWxpa1FPdXM3am5oSXdFQXJMMU9HQUlINXNYUWxNdEZXRFhPU0xoYVFPNzJYOEZIdlBUUVlYbkRVd1d6ci9OUG10SHQ3cm5GUERpKzVXbUtMc1doaHlGUlNBUlJlTXhrUGFzdWxUQnM0b09JazFndXZlMzRXN0RjOXpWa25LRHB0dlFrWkRKWW9rRmdUZ0dCbEI4ZGlaa0pCMFhIYlQ2NWROTzR0VUNNR1RGWGl3UWNSSkhkN0wrQ24yM210UGttTm9vajZzQTd1bW1IdEFGOXpybkZQRFhUZlFySHd1WXFtZ0FPNjBHYU54Uzljamh6RW5CRFlkZFdNYzJsYXBMYXc2eWRQQ0xBWXhseGNObFNpU2N4bVl6ejQ0YU9zYlRnV3g0bmJHT2hYWi9sVDVNek1kVlp2RVVJZjNNbjZLdlNmbEFFRDhPR3NoN2lCSFRzalpDT2FLYzJxNDYvYVhLNnUrcDRDbGdnSVl2emtqMXp3R0l4MkJndU5ZYm5vVHFrUENLZ2laQlJLeHdvTUpzZEZRaVNLUkE2OFFNdjZvUTZZU1J3THpzRzVCV0Vsc0lRWkZ2SStmQkJyMnR0SlVBN3h2Zk5lS1lOOTNlU2FHMWFDTW4yTHZPVHRZKzZKdFEyRjNNWUY4eUJiWHd2elRkdXQzcytObEJ0UHJPeXhVUlFFT1ZLb3QyOWwyb2dJRk1MZ2QxN1AvaTdCcWcyWVFCRzZKY3RWcGlJWktGQm1hNUhhNUZnMnBKRktJLy9ZMWpnbDJOTFkrMElFRUkrQSswRmhIR0xKOTFQc2ptY0pxSE9lWldBbVE4VlBzUFRFQ01LYmUzYkx0RmJPeG5HZUdBajZZSzB2cHYzZnMralh0YjZsQ2xpb0tGdTFXRjA2bXpzSmRzdW4waGpZMS9ZYllXMVlSRWxiQmVHNFQvMG02d1FnRldUb3k3WEVrWXpLZ3ovZTZDYUdBWG9XRTBBYS9iYVJBMG1MVGt0S3BvdWFKZTMrRTEwaEc5SHpaK0NuMjNzakRMM2lIMlg2NlpoM1ljQldOUTRaek5mbnFlOUwrNSthUWVja2FOYnVLQ0xpR0xLeExnMVVVTE5ubHNhM2dUR0dLaXNaUVFSc1BhUU5OVlpyQ0twaXRHV0tHK0JFWjJYVHNQMzVBSE8ya1RQelFXSkpHQW9EV2hwZE9SQmNKM1JRWk1lNDl2UGU3VEF3YWdCUjJRU0JZbzhmOWxjc2ptSkQxbnJIQ0VZN0xIUkRqK3NGdWorVkdhQVp6OVg2d0hUNzlyem9SdG13WWM0LzJMREpnY1pSMHFhTGdoREgrOXIxNXlEOUh5WTlRd1JvYlcxSlRFZUJXNldyRHp5b3M2M1QwUWtMM0h6OUxZa0pTdmhTUmRBUm1VVFVzZXN4SG1BTlhjbWpDQWQ0L0dpU2crVWlsam5wNlBINUtlSTk4NWpydTNyR2JWZWJGRWk0Syt1VmMzUTErMk0rMms5R0RUTjlvdjh1MXpFV3k4QjREVjFMUTduZVNwOVh5RVlpampmTW9LbFN3d2s3N2tLYnFsVnVscTQwT0NZQXpQc3A4aE54Ly9NeTdrdGlLZ2xDUWFZSTBhQUI2VncxQzVoK1licnFYOUJIdWM0WW0rQW9TVUY3NmtmVnpDZStscXR2VlRkY2tEWGhsVW5zQzNCM2VMZWJxQ1IwNy9kUDZlODhSd2NuZXZiM25Od2V5OEE0RFYxTndRdTJlVTcrcHo1bnUyeU1sd2lZUWVqTG4xc3JvanlPRVZYRHN4TTdBSUg2ZXp6Q1orUG1WT3gvODlSYnJpaUpadndIWDJFbU9pWkR6SVFXMXdTajNycGlzZnlCKzNKWlprdzd5L2lsaGRsNzZrZkZUd251eTBBSlhncDJwVXAvUUxjaVVvcGZQMVhpcSt0ZjlCYnpkZUJkUWJ6dXkzNzh2L2FtNWdTeWl3elFxS25qNnM3dC9BSHpqZjdTN1RySzRUUnA1S0pJZ2lMZ2NJS3pTZDN1TCtDQisvTHNwaUlWUW1Wd0VNclczalNoVFZHZVJ2dHRDTzJIOG5Bb3BxQTNQM04yclloQkpiUDJDK0dFcjZpRHZJUUg1MEFRQkYwaHVCZ0NCTTRRczRUM1JPdUNPdDZYOUI3NXNHa2VEd2VKenRhWnVhbGtPR0c2djBBbWhDMmNoSkFFalVDQmViaVZGbFFCaEZSekp5L2pKYnJZZ2ZoYjdiL3JBNUQrbzNUbFNGRVZTcndNZzZuN2djVTFSQ251OGdacHF0MlZSdWlhNVNMM0F4UGE3QTczbkNXaVdGKzBrQ0FFUlB5VzhSNzdJbFI2b3V6NFdET01zNnArOEtjS2JaWWtRalVBQmVCeFJWQWtscklJak1SWS9zT0hPaXAvbzM3cHI3cUJGTnBWUlpHaEdXOFFQekp5UGk0RDA5VW90SUNybEpUTVl4Q3F5Z2Q2ekJBVHJuN0VXeFFWWEVUOGx2QS9ZZWZNa0d3K05aL0d6aEhjRHA0L0FqQ1hTT3dJRmtIRmJHVTJOUC92NVFaOHNNUlFSN0k3V3h5NmVKaDQvS2wwMktrRzNCYUFGTHdWbGtZYUtmWFhMeFUvanZmQmFzcWtvRE84aTQ5TEppRlZrVWU4TmswOUErZWxIMWo4bHZHZnVoT0FTTDgyZ2t3VkQrM1VoY2J6TldDSUVJMUFBZDlkY1JoUDhITVNnRHlzK2tVMVlsUjNCVGFURHEzL2MwZmE1SUlwRURyeDJXU1NZSndkc0s0NDBTUUkvNTY3WWZ3aE9adG1XU3hmVHVIMEJqcWozUmhJbG9JTDBVeFEvR2UrOW5Sa29yTk45TUV6S2pWbUdreENlaFZBTUdJRUNlSXAwZ1dtdzREeU04b0FQdTNtUlRWaWw0OGVQbWM0L3Z1VVlKdWlVYk1zcmp5SlJBMTY3ZkNYU014ZUxIM2lwQmo2N2VNcG1mbC9nQlpTZ0N4UVdQMUh2TGUxVGpxNGcvV1RqeC9zYjlSNHRpVnpYK05FQzlQdGcwUC9idE5USHM4VElSNkFBRXZwNlJ0V1JWRTlCOU1QL0I2ZmpFMWJKTVpNdFJ6OU5Fd2hiQ2F5SG84alFNQmt4c2lWb3YvN1BTdjBWWW1DUm9nVVdEalQ1SmlmcXZlV0RCTFFLVUZINmtmRWovWlV0Tkdmd2RTTTRqZkxCTUgxNU1KZm84U3dDN1JxalVNQnFrSmpLRWpoaGxSd3ozV3FGSWhwMnR3cG91UDB4bHFMSWtGTkdETFF3K2tKQ2VHQ3MxSWNSQzBjbkNNN0wrSUhuRGN2WUZWN3RmL1VvU2o5RjhkTUt4ZWEwRndOL2ZERFVGRCtqVUtETWJaYmpWV0dYc0VwR2pJeW1yS1EwT0hFMUZGR2s2WkVSSTZNcEVBNmhDY2Z2OWpQcmE3eHUyNGVzN3N6elhpZWd3dlNUalorV1ZRcmZSZDRUb1FQYXdYcnM0MmVzbnZWckZBcnlSakIwTU40V1ZwV29uNWtVbU0zenJHbkJLTkowZFVYR3lZMGZYalZEMGJOcVJZOWZYaFQ3cjl6NGdRUzBPUnVVSkZZTS93WXJacWhkelh0aWM0QVlTTUQ1K0duVVV6K1BRb0YrUEQvY1IxaFZiUVIzVkhETGFVdWlTR05pbGZqUmhzdzV4M3I0a09ieG15RisyUGtQeE04cFJ4TzU5TlRmZVJtUmZvT3FNWDY2d1dENCtFbDJia2dtSDc3em9ZOTliNUFaRHM5WUlwU2pVSkM2dDdBajZrcWloRlV5ZnVENVJmYjhrSWxkVXppelJValRMK09ubVhOK2FHb3JkYk9UQ2d0Snh3cVlhWXZuRjBtdTkzcjlZUTlibmJEZ2toTS9SZDRIa21BcHZDaFFMQmlPcWkrbFlBMzZJY2g0ZzdGd3RJTkhvU0IzQkNNMlpGSENLbmtDV3pTQ3N6SWJXTmxScE9scWkvVXJQMzUwWVVKVlE5dkd3YTNQSmwzeC9EUS9mclFJVEdGWnR4MUd4RTgxNzBPWllpQ2hrd2REVi9YZnZBbXZVMnlIVExMTldXU1BibzFDUVRNSStxeldJb3l3U2grd2RJaWpLSDdtb2NvbFlnU2lTTk81R0w2L0llOVhGR0N2TzJBSnp2NVlxdjV5cy9GR3RhQkQ0dnVNTHQvN2pSSi8xazNFVHpYdm1SMEdGQU1KR0JZTXgxTVlxZE9uMCt4dVZncGhMTEpqWkFwcXpqOXcyQ0xqSi92OG5UbTJBdFNzYWNFbzBuVHRoUEZ6S3NQc0VWck1LamFuWWZ5VitnM3owZ2ZmOU9kNnIzMHBmRzdRNC9Wek5lL1JPTHlLUWdDUUxCamFseHYvZlVhcHEwWlcvK3hiUVpwWFFhSm51VmZodG40RHBrUGtrSC8ycUJFQjlCeHZodmdvMGhDdGhmR3pHdkt5OWttUTdVTmw2dHBtLzBQUW15cFI3K1Y2djZQMmloT1FpSjlxM2pOakRkZ2VXRDhmcGJPSWtDZG9zNUFMZW5SekZBcHlSekJpUXhZbHJOSnYyK0NxWVI0ZDhOMk80WDNzZWpvWlRwYUF1cVd4VWFRaDUxL3pvcDZGVUZqbXZRR3MxODRYQXB5Skg4NlU1LzBKT0VIcUZTWWdFVC9GM21jTVlnZ3hrSUQzd2JDSU93RkdIUVU5UzZ4N0ZBcFlrbytwTElFVFZzRzVIVHNQZ1J5UU9YbHYrb2RlOFA2b3kxWlJaRVkza0xQaUJYalhNeVFlb1hkUG1lRFYvMzl3MjlQa252L3NxSGZCRVdEUmo2ejN1TC9GM2pQZEdWQWN4RUl2QmNOeGx0SXpYQUpCTEFLTGpWRW9pSjNnb2I1eVYya1ZUTkFGNGpzcEp0eWc0Wm1YWDBFZ0lNejZGVVdTRkFKQUhNc293RHREWFJhWSt2aTc1eENsVHhJeWk2ZE9FQjJrZ0d1Tzl6cjk2UC9rV1ZBQmlmZ0JlZm5lTTlWWmNDTTRMYUJnMkNvOFJVQmh4SUlJY1IyQkFyZ2hlVDUzNmlxOS95T3RndkhjSnFPM2VBbGlzVG90UEljRTg5RFFjQlNKUlA0S1pQNzlFWjFLV3I3UFFDQ1A4cDNlUzJlS2R5aHcrWVl2N3IwVnVnSHBSLzgzc29JRUpPT255UHZBWHRrTW43VlJNR3hFcGtpeVlvdFlFQ0d1STFBUWZRSmQ3ZjBmYWRVR1gxVldza2Q4dWl5aDIybldUV2NVS1Z3M0RVaFRGQjc2NFd1NGQydWtnT3M0UHAxL012RURRZVVqVUs4UUE1ZkFhWk4raWhPUWpKOGk3N00rTVF6OW9JL0RZVENVZm5yQmxqd20xb01qVUFBSi9ZSlg0S0I1R1BvQkh6cVM4MHpTcWxtZTBLQ3g2Z2tOcEZQTmk0aGJjeVZLRklsRS9ncFBNMzFGQTQxd2VkTGJId29JTFROakxRUXFLUWU1VWUrdHZnMzMvbjFSQXBMeE0xdmd2ZmNsQW0yeHUwTjNZL3lVZnZ2SHMwU2tBMm9FQ21BV3FHSWdwVWRTR1B2NEovTCtqN1JxaTRmTURsL01ySGk5ckt5akpyaGRUVUVUUlNLUnY4Snk0ME1HbGlLZVNqU1ZMcVBvZ2F6T2FmVGVEOHJZNHZPYjkvNGhwSitXWlNxb2dHVDhnUHhWMUtVZjVHMVRvd1FnWGdRR2VveWZDWjkwaTZRZ1M1eHVCQXBnRmxweFphV3gwaXE0N2M4UzYySldPc3p4ZTZpLzY5SkJGRWxVSHVpeDZnWE9ldjN4amlYUngzZHd4bXcvaHdHMnU3VVR6Yzg0bko1U2Zyc005aDdUVDJFRkpPT255SHUwSTNxbDM1TjN2UmdNUjltbU04cm9rY2ppTVJ3YWdRS1lCYTVoUDdDMENxYkVyeEJObGkrYzZDbjFYMTVKNm03WEtOS1RFUVRUdjRrTnlDK3JDTHNySkZPL0o5c0MrS0xwYUh0a1V5NXBBNzMzNmFlb0FwTHhVK1I5WUxCc0htVjNoKzdCWURoa2NyU2tIZEJDRnQzOWhudjVyYUl4TlN1d0lqTTFwa1pYK1VpcllJM3h0NHZmYjA5ZCsydE9aanBEd3FGOGRla2dpc3dPQWNRRWNaLzBsZHRkSCtzWW1Wb2VsVHl6MERpdjBScDcxdlRyZWtma0xQRmYxeXlKL2ZicHg0eDZpL2RKV01iUEFPOGx5NkFXQk44bTc4TmcwSDhxem4rZTltQVdRaGJvRVpzTlMxbXZBaVB6Y0xaR3lGcVZqd21zWXI5NUNOT0Z1UWd5eDdvVnM3Rks0c0JGTjkxUlpIWUlJRjhzSS9jOGpUWVk0RWE0NlpjditLMFN0eGZUV2NtWkFYdXliZVRYMTBIZTgvU2pFOUFObkVuQ01uNzRMejR5N3lYTG9CYnNLRHU4RDRQQi9OOXU2cUNmNGlFTUE1QUZVREErL21hekpQVXFNREszV0xaZ2RsUUJBNnVXL0lvSVpmRzJsUVJqaWJ2MkxaK2VvRVI1enZaSGtka2hnRlJ5RVUxclUvbXNSMnJPb05jdWZRQzc5Wk11dTFuVHV6SVhQN1BCam42UTl6ejlGQ1FnaUo4THBEUFJUMlN3NWIxSFRORlZpcUwxYXh4dlBjMC83WGVnRVhFc2Z0cmc5bXBBVXFzQ0kzdEZKdlJBWDdtbXRBcVNDZzdvRmsyWDNtQzVWRFBoQy9ZZGlxOG9Nc2tPd1liZHI0RmRzRktjY3VacHN2TUdQdVJ2WUo5MWRPeXVtbTQ0SDNMeDZqZ0hlQy9UajM3dU9EZ0JOY2tISXpQcXZkTldlT242N0twcEtSaWFiS081d3hmZ3lXK2YyZjAwRjBzczVrMkR6TnpXcXNEb1hjUFNnRnRSRVE2c2F0SjdmKzYxTFJDbk45TllhRFh4aVFBa0xycVo0a2pnNHNPbDVlRFBKVUZFMnB4alIrcVVzWG5LbkJrYlVHdTBCQkJwdXkyREE1Nk9BZkJyZ1BjeS9laS94TmR2SVV0NEJUVUxIQmZ6bnZmbndld1BVV295Q29aNS81ZlVmcG04Qm9MalRYWFZPVXJEZ2tXdnV0a0RqbG9WYUgxd2F5MmI2ekJmZ1ZXM1lWVEFqYi90NU9yRFlKZC9raVY4SW5BYjVnVWdpaUt6UXpDWm9yM3pmdHcwbWMwL3lWb2ZnMnJSMSs3ZHl6UFdEQi9QenF5NDkvRGtxK1VJaU82c1JGRHJidEQ5d2lZMUUvampaKzZlWU42ejdseHdYdDR0RkQ5UTl2M3NOWnJ6STIvRktrQzN4bEw5VzJTUDhkV05XUFJ2WTJYUHYycFZvRTJBS3VHQ3VRN3pGVmdGYVdYZGlGdnh0Ym11UVhBWE9xNS9sQWcrVXlrT05UU2l5TWdRckxoU0daUXNhQ0g2bzhtY0Y4ZlZKVHVac0k1UTliamladlJKajdLTUE3dy9tbG11anNpSnRkeU4vM2pMbmViL1NxdmRlei80ZGh6R21QZE9XK0hscEN4R2ZUREF6YURVTzg3QTEyNkhwRFM2OXIrNHRWMXhwenM4aS80QnlENmxkOGRVcXdJdEU3eTE0KzBVN09zU1dKVjgxTVlOVkNEckpLOU5LU0tCc3ZnVGdHL0FvR3hUZnhRWkdRSUl1Z1hOTkl0YkxvQmhXY0xjbHZ5Q3VqUURxTW11VWorajZmVG5oUDJEcTdCTit4dUx3TzhCM285Zm5SbVR4V1hrOFZkWUY5bm5QSGJFdk1lK2dtdnd3NTArR015REdhTnMzWXU0elEzQkN0NlkwT1Zaa3VRN3U5L2I4OVFHcWxjQmlEeWhRaFdCeGpMTndDcjRUVDUxU3lzWjY3azhZMFFjNzMyZVJNSGsvdFkzdjlRVlAzS2daenlMakF6QkU2ci9yU1M1VXRGQ0JXTC9hVytiaEc4bzljbHYvZ1FJWjRjbWErcjVmLytSYjJmTGdlRzhiNmpyVHo5a1AvZWZTU2wrWXQ2VGRmbkF1RHhBWk1Id242blNuMTN2WndKTCtZSVJ0elVnZnFBem5OemFGUnlsVmNXWXNyK3Z3Q3BZakxwS1FiSzlaWkE0Q0MzOThlOGhhc0lvTWpzRSt1OHI3NmFxdnoxQWVPTVpJMXZkeEhMSVpOdmdibUVvdzEyTDl4azdpcnpQTUhoRXlxdGprVXpHSHpuVHYvcERMVThLWjFkdVF6SkxyelBJL0FNcG50SXk4dFdzSU5sU0w2TG9JYTdTS2hBMCtZWFA5aC84bDhFU0p4ODVzL3ZBandmOVVXUjJDSkk3enFVM2ZuSXVZR2JOTzg0MSt3OUNqbUtmeGhmT3FCdmZ6QkFXck1mN2pOZ2k3ek1NaE5qQTNZSEJzUHhERkI1WXhMT0k3bG1QbEN4VG1lZkhOU3VBNTRrTFh2bStJV25WdnNYRUdMTkRFS1BhSjY0ZTcvZXBQTWEyNVk5SG9Wc0dRMEFQMjd2ekJqV0Jld2Zka2l4ajdOeklzdGVzQUg3bHRtTUZEL1V0clJwS1ZNaWNIWUtRWW9oMlBkNFBZVURJZWtSc3dHUXdCTFR3cEg5R284YjQ0V0lRUHhOc1piUHNOU3VZcktOODFoc2cvMHdpY0hQWVpuWUlocFhvK1d2eTNnc2NHcElXNWNiUGxuNVEwdmpJSTJxUEwrV1NoZjdxRWhsV3M0SUpmaHhGU2lvRDBxcks3SGtNMlNISW82N1dWNVAzMVpUbVV5L3k5VUFHUThDNFk3Y0o2cDBtQzJHblpLRy91b1RkK3NmQU83NGhxVDNlUUdVVWJPRzViY0JidFNtc3FzcWNTeDhaZ2x6NktwMTFlVjlGWndHdE1DbDNlcnRxNzA4KytQYnZYaU1GU3BiRkM3SVhXdlVxMk9EUm1ORlZIaUdzS3M5V2dqSXlCQ1c0eXBIVTVYMDViYVdvcG5GVHBhbGxNQVQ4VFU1SmZZS2xrUktlZ0hvVnNBY0lwR0UvZ0xCcVB3SUc4Y1NHWUJCdFZYeWpMdStyS3M2amI3SkhEaUlZUWliMkpndnJFaXpSOTZiclZEQmR5K21QTnA5Ynhkd1pHb3dPd2RCU3JZRDZ2Sy9KSUMxbW5wMGdpbUFJZE1ERGsxTUJTamNGeTlMTkVZcGFGZkNqZzRpdThpaHVWWG11WXNyb0VCU3psYUpZcXMzN1V1cktFVTJ3OTJsRU1JVHNLbHE2Q3BaZXR2elJQOVIrbGtRSmFzSTZvSXlDOFBsSUtLTjBtMXRWbXFrRVlYUUlTdkNWSWVuVjVuMFpiV1ZwbXY3TXVHQjZseU1pT2N0RTV1bUZZYWhQd1hGNjBTdGlTVVVVczZvaVp4NzVnQ0hJWXluZFY2ZjNwWlVXRXk3NUxRMFBoZ3dqL3d0QnZwT3pyTVdXTC8yR2JRZnBPVFhpNkZxc1lJdXR0Y1MyVDRCWnRVOEpNYllCUXhBanJZeXIwL3ZLeWdjempQa2ZiTWlkM2cxZi96d3hSK0lZeTdpUEUrcldRRzBLa203bThZaFFWS25CcktyRWwwczhhQWh5bWNwMjF1bDlXWjFsNkhab1dXWEJrR1ZjOFkvS2V1dlV6VmpHZ3BlZGlLWXVCUk8xUER0RnM3eFZpQm4rT25BSWhoY05kZVJDRFZKR0lHS2Fuc0d6WU1qcU9VYXZSRDZGTDVZRFVTNkxFMUtYZ3AxNGZaVTF0UlRHVzFXSy9HVW5xdGY3T3QzWndEZmZjb05oQ2w4T0hrOWY0N1huc2lCWlBRckdLTTVSN25CWHNtbzRNUzhSZDkzZTEyajJDVHhYYU9RZXoyM1k2bld5L2Z5bVY1N1A0dWpxVVlCL2U5d3JIdzRpcTRZVDh4SngxKzE5bldiUFB1ZWsrUkluSW43YXZEcDZSN2Mvd3p0eldaQ3dEZ1VOL3ZJNkNoN3FTbFlOSmVXbFlhN2YreHJ0bnZ4Vkord0tFUnFoaHRmREU5U2UycE0wK1N4T1JCMEtHbjhjMmpOc202d2FWdEJMd0YrLzl5K0IwYUdLTjhJcjBXOWlpMWZZUDNSNzVBcUd0dkJBZ0IrQi93ZEowNmZYM2d3K1BRQUFBQUJKUlU1RXJrSmdnZz09Igp9Cg=="/>
    </extobj>
    <extobj name="334E55B0-647D-440b-865C-3EC943EB4CBC-31">
      <extobjdata type="334E55B0-647D-440b-865C-3EC943EB4CBC" data="ewogICAiSW1nU2V0dGluZ0pzb24iIDogIntcImRwaVwiOlwiNjAwXCIsXCJmb3JtYXRcIjpcIlBOR1wiLFwidHJhbnNwYXJlbnRcIjp0cnVlLFwiYXV0b1wiOnRydWV9IiwKICAgIkxhdGV4IiA6ICJYRnNnWEdSbGJIUmhLRVVwTDBVZ1BTQTVYQ1VnWEYwPSIsCiAgICJMYXRleEltZ0Jhc2U2NCIgOiAiaVZCT1J3MEtHZ29BQUFBTlNVaEVVZ0FBQWUwQUFBQlRCQU1BQUFCQUxVSjVBQUFBTUZCTVZFWC8vLzhBQUFBQUFBQUFBQUFBQUFBQUFBQUFBQUFBQUFBQUFBQUFBQUFBQUFBQUFBQUFBQUFBQUFBQUFBQUFBQUF2M2FCN0FBQUFEM1JTVGxNQUVIYXIzZSs3aVZReVpzMGlSSm44ZFpNOUFBQUFDWEJJV1hNQUFBN0VBQUFPeEFHVkt3NGJBQUFPNkVsRVFWUjRBZFZjWDRpa1J4SC9abloyWjNaM1puY0puZ28rN0lyaWk4SXNHaENNTUN0NENxTE14U2oraWZLdENCZmh4RmtSRkh6SURCaFFIM1QyTGFDR1djbFRWTmhWeENkbEpwTHpRU1I3cUcraWN4QVVmUERtVEc0dWY4NmtyZXJ1cXY0NzMvUjR5V2I5SHVicnJxNzZkVmQzZFZWMWYzdVhaY1hQSTllSzIxVnIvYk9GWEcvNWZHSHphOWJZdUhmNml5MGYvWkdmKzVSSWZXTTZpbEJEVW5zL3BCbEs5NDRwbjJGcHRTMCtLZndwWHhVdkpReWg5V0lDRTdDODRVNHdyNVpnL29wVk9idGlVM3cxZTFvY3VCMWVGWjVLOTl5YlR4LzZyc3UwSXBMTVBNdnErUWRjU2J2V0VDL2IxYk1xVjJXM1kzZEZTbTF4M1JsQVZjam45bzl0NmpERkpxVEE0TmJzQmQ4UWwyelFzeW8zeFE1MDFSQ2ZzVHU4S203WjFTd2IzcnFjbytiMmhsNXlqZVJybDJQUEZ5Vk9UWnk0ZUZadDA0RXBRckdFN3JwWTF4b3E5VFZjVFhobXZuUm5sSzIyVVBFajAyUDN0aW5qek1VZnRSVzZ6OW04VHJrdlJxWmVqR0w0N3JxMExsNlFHQlV4UFNLd2VrYzRhNUJsZ3oxb2E3UkJNNlVHY2piRXYvRkZULzNLUmFYNDlJUHF5VlZWQ1ZTa1ZSR3Y4KzdZcGxXTTRzZ3RWQ2w5NjVmaVErK3lSUHJpcHF6VlJPdld6eFFkRjlZZUMxQmJSOWkwbGdzcjVGeXcxeDZiczJ3TXFob25WZjkrRHZXUmJLbDdCaVNKOHFja25qVVZXWnFONGpHbVYxZUhNQkloUG1Za09tSlhWZklmdGNTSHYvZGs2YkhIOCtuYi9WSG1oNUxwVFJldkc4bWhOUWVhdWdMWUI0WURKMHJvYXRPYlNlWXF1MllEOUFJVWxscXNVRytKTzAvODRXOUNmSUhrNm9JTWNISlFlaWZPaVJBUDlKck82SUhYTW0rU1hCUC9vU0svbDBGYXpaQW1YUlZUWFZyMklVbG9YZXhUa1Zsbm9uaWNxZFd4bU9Ld2ZtZmNjcGwzN0hndnk5Nzh0aXUvZXU4VDJhcHY1cVhJb0xlOVNJZGoyQWE5OGMxUGd6ZkdtbTlDeEhNcWVsVFU3d0lVanpPeHVpYUV5ajViNG5OYUJHeHFTeFUzalplcUJHT01oTmdXQ1ZxZDk0VndmRHpFUC9iajdYQmJTTW11TzFOQUswS3hPa3N2TnNWVUtibk9DNzdKQzFReERxa2JMRy9iOXoxZ0U1SHNjaUo4SjlWbHJuNndybXJnWVpaYWhKS3VyT0dFMktoMWcxMTlvdWluclBjU0oxK0JtV2RaUjArWUFWc0ozQkcwdGYyNG40MTV3aW9SbXdHUlNKWmFoR0lHa0Y2NktuaExUdWpZTVdESHMyR04wTXZOc3l5MGdBRmptUUdVWUh2Zk5GVXNEVlIyQUtXeWJ3cUtjU21ZamtJVUpiVFk3MUJ3Wm5SS0ZqOW1GMVo5bnRDNjVPS0prR1duZ2ZQdXVJNWJza0thNXp2blU1N0NFcyt3Z1lXU202VmlVeUdLSTV0V0FUeDJMUldLczMybWxXa25yakxKNEZaNGVqU3Q1Qk9RdmdGNjcyZ0cvVG8xM3JJVjNlQk9saXFGaWxGYytKUWE2TXBMQ3RpWHBFeGt2U3ZCMm1ZWkhNY09uRDdLQnN2UW9RZmZDZ2JHN3Nma1U0d0FsRHE4RmtRdVJpR3U5UGRZQ041c3NQYkt4UTE0M1hoL1I4dzhnejFuM0QxMkdadWNNSHhEVE5yakFXNUc1aE9BMlowUzR6Yk1IcFgxMjBMeFdoS3FFQjQ0dzFvVlFnVlcyT2hhbFB4NXpNeXpiRUlPUVhNUFlvdlhEOEozZG56Q0kxdUptVWlZcFViQ3Q0M0NjTW1GWEpqUWd6NXpDeVUzZVc3WDlZSkdWeEljbTZ2b3hMTjdPUXFZV1E0S1AxSGphdTZxTi95dXNXa3hDZTFtMzZySllqR0t6ejIzRGpIYjZKMUJwWWNpNjBHK0ZqUHpMRnNTZ3Z5ZTdJblRXMW5UUDIwVHZrdjZHTkxkWVFZWXdDRlhxREFJblYweENna212L0ZFZjVPNW9YS0FGWEJZZWpDRFM3SXhidVlaemxwUE1zZ2ZBRE1WS3RtQnQ2enowejlyZE9ScCs4NGVhRjNhWmdTQ3JvVEhHVU5oeHNRQ2hzV2J6SnZyU0FzS0hDbGlkMWUrNDJZT2ZsZUkrMWthcGl0d3cyN2dYUS9jRlJ6aVE1dk9jc2VLc0FNN2ZNZFF6Q0RTU25EeXN2UUdZMUxyeXhlSTdXc1NaeEpaRkd6b1c5RWZ0d2VIUk5PN0hYaFAyWVdhOW1PcmYwMXRCQ2NnSndtSW9SaTh0QkpZdE5VdjZLMHlpcWJXZjFVWjNBd3pMLzBVcEswWjJUUWgwZlFPdm9JMlRkWlZzMm9hb1RRSWxWd1NldzRMVk9haCtQeno2dTU2RHlrZ0wrdkF2SzQ4Y2R6TVN4TnhHNVF5dWRjNFZNRTVmWmZvRnNjZTFXWVlxOE1zMVU0Q29pZzJZa3JaM2QrZ3QxSzBway9NZmJWQUU5cnVEbVJUUEx2Vm9wQ1BMVjNMZEpoemJNTDNTZ3ltb25NR0ZzaXlZejR4TUhFZUNqTW1GbHgvRG5yckhkcVNmcnFlOXhESDNJL1lxRStKNTdZd2dwdEJka0w3eE1tZzhBMFhzaU1iUUpXWE9FZml0akJMbll2Q3Nva0ZqRVEzbVJmMnQvYWtLL0x1NVNsVmk1cDVJOGZWUTY5MVFQSjV4RFZuUXgyK1N6OW9oUnFDSkNDUXZINUhzdFM1S0I3RS9HcHViMUJRZ202QU90TWVYSHp1UzRDb21SOUxGNER6eHM1S1JFN2ZtQXZ4UStEMnNNRERqT3c2bnNtTnk2QVdob0JDREVYeWxSNzc2NnpINndKVGJKT2ZveEowRTFZVzA4dTVNdm9HRTJrVThBYkhjSVRWRHJsQytNNW4rM1pzd3djM0VqK2NyNm8yK1F0QTE2d3FGQ3VoKzV1TEloRXVjRWRCSWVpNWI4WXRrd1BPUE81cGl3ZEdFbTdaekl5c3k1K3hudllCYncxVThjZ3c2QklHeXEvY3VISGptU3U1eVZkdExqZ01lVklEZnlKa0FsbU1JaEhIME5lTWg1YVRlNGJMN1plb2dwdVY5YzZ5SnpXZHpmelIrOTY5cFdtd3RudXlDUElrQWhlejNzb0Jod204cGFpN1J5czUwS0Q2TlFteTFQa29VblFwbjZHMTgwMUU5UUxiUzd1eUxBTWRJcWNqTnZNZlFqUHhnanFIRWdEblNvL1haUFdhZ0s5TjA3NFJjM3Z3OWNFMzY1dzZNVER6VVF4dllpazNYbllNWXd3LzNDeHJOMU1Xcnh6K1B2K29nbTJTZDhFRVFQY0VVekFLT2dWTXNyR2EyQW1hZ2VDZFpXRzd2Qml3elVjSlJPWVJZSU9UZFhaYXhtaU5HSm41QlBtVzFOVXhHQ2VsMnFEM2xtS0dVNmt1R1dFcjhJSkNoMVlERjMyOUkxbHFBZ3JEcFJaZ2xVNFViK1A1aVZrY0ZpY3pyNnJrdTdXUExmQkJaVmR6NUx6S1ViMkh4cHZWeURDMHBINlJweURxZHNRczVxT1FkUHA3U0k3dHd2MmdkeEFjTDJnekg2dmRXWkZlOEpTMk4zeno0VlUyWDVlc3pvWEppOHBrOEZZekZIT1RBTWlHNDRqVnpFZHhNVk5xN0tJNnZSYm5xVVpRWmF4NFB5Q3RWSjNRV3NZUGRIaC9BNUFSMHlVTXZOcWNzaVU2cFg3YllmUDFIb2JUazREaVFLWlZXdXJ3QlVrcDZPQUhlREx6TW1uYTJjbnc5b1A1d0VaME56RzlNWHdmNkhiNjFsWWlBVVZ2VzRreVVPcGtmbG9LWHdrb0ZuZHFzWmFMTDIyVi9nUko1dEM2Vk5iU0YvU0Z5akpwT3Q3RHkwQjJhM2lucWxsamVnT04zZWJtSmNWWWRmZVN0OTVsZHhxa1NBS0tIc05DcjJvT294T2ZsbC93eUUwVEFKbDVYeGtGQkhuZ0FBKzJaeGpJTG1QN2V4T0FpYk14VXFWbE4wN2xCZ3ZiSTFtcW5RUmtNMUFVOUlLL3EvOW9UOThITXFDL1hoTUNvSU40MXFMRHdnYnNVa2h3cmhQSGtJNnVPQnRiUktYM09CSVptM3ZVS3QrZTNwRXNOVXRBY1NBWHJZRGV1NjRNbWJueHVqVlkzbE1oZXNTWGt5RkU5ZTVHUEdWK1JMTHliUnlmckVheVZBemY1Qk5aMUVOaCt2OVF3TXZhSFZlT3pCd1NsUlBWVW9mdFBPYVlqUzZPVG8yeGZHMW9IWHMwOGhvYnZpSUlGU0NwWDMwSXBLcDhKNkE0L0F0V01Gd2NPakkxaXVlUWp1N3JGakRtWTJ2VG1xME9YdmVhSXcwVlFMenAwU3B1K2cwVHQydHgxQ0paYWdLS1FsamcvRzExQ1FkKzlzMmF6R1lPVFRTNjlpaHJVbENUSVdaSE04UGM5SFNSWG5iZ0pWcmZkWjNlZVN5V3BTYWdTUEJGenQ4MEdueURZK0t3ck9oazVoaEJyeXRTTmp3RXZjbUhZOGE2cFJ2Q2s3UVRlRFZYNXYzWk9TaDFSRTN3am1XcGR2Z21WZzlGa3NkZ1hUTWVIaS9KMisrSzJhdUt6R2FPdDJBSG1yVnpEZXljUS9DbW9PTTNiblhpSVZRNzhHcGEyZHNNM24xTExFdE5RSkhnUy9rTXJTUG5ieG9odnJlTk1Tc3ltN210OTdBSG4wbFk3NzQ2cmtoK1l4TktYSjIreVJ3MDdaVFNIRjJISFRRaWRuaEhzbFFadnVlZ1dBaUp4WEw3TjhUWjlCMFRtN2x0NSsxRGlHT3N0MzEzM0NhZlQ0RFpJQXpmSFc4cmdTVXhPMmFwTDFnMVhVeEFDWVhtVVZyR0c3WE50cFZTeHN6UjVlMXFKUEJyeTJ6Y1lOczk3cUhqWnozZ0NJVHJ2Y0Z3S094cHNSWGpJNEZTRGR3L0VCTlFlQXlwQlhDbk5GcndNSzZyTldhT1Y0NzdHaEw4bUZtakRaNEJhRzM2T3VGQngxdS9KcytmaGx0MlppYVdwYWFnYUxEMEZ5aEVvd1hYdk9NSWRvd0xndW5aVjIyWXQwRHRVTlcyN1hBN3NDdXkzWUFyZHR3dldsSVR3S25ZTXhQTFVqRjh1MFlTb2hCYThodU9WZ1RhZHl3T3I4Z3RHK1ZURSthcGtLMWZWejNRSlpTc0JaLzRNUER1S1ViMVd4L2E5aUZwQThmSVlsbHFDb3JkU1ZJWlFVOGtaeW4zbHNzeWM5UlVUem1lUzdJTGVyQ1dCd0RxaW5GM3FtOUlDR2lDSkdGMUV0Zzl4TVJMaWxuK3hyTFVGQlFMSXEwSWp1bldTTElDdkd1Q2xwbmpGLzZYRmFBOFJkS1h3bFBIZzFlOWRLOEVEc25hT3FVL0RxRnVhNG1JTFh2RDE1ekZWeDBtb1NqV1JYNDd6L2NVdTc1MllkazEyOHpCaGV2NE05NURqbVA1Ui9xMW5PTVpFc0YyUnZpV3oyOGZmZytxS1I2NDhRMThIbjdtU283VklMWEo3WFJ0eFpsSHdFbEYwWjB1OEJyb29iL1Jqa2dvdiswc1RaVTJQOTR6Z1lyNTlLMVpmZUpZTVo1Q2V0Z29uNkhVTXZ3WjZYYjlndVIyeTFDMkxmT1ExRVFVZzVCY0tvdVBZTWNRb0gvdHlqaG1qbmNTY2hmb3YveEF4L3lKWEh6WkZiRnQ5dStoeWtqNWxDc0IvWEtlQ3kxQmxwcUk0b0VtVlkvRjdXOSs1eDNCa2NRMWN6eHo3eU5jaGRLdDJuMzVnLy8wT2hnN0p1STF4cXNyempWaUxFdU55OTA5dGQ2U0svTnh5OXdRZE51TlFKQ3J5RGpiT2lub2tmNHNwb0RGYjlxbU9JRU4wU3pWbDNqVjZxWEhMNG9ILytYRGVXYU9qdmNhZnlmeW1YVzk2Z2V5R1h3V3VXbTdpR2lXYWpHZlFiSGhlSFBzc0Nxczc0THhFVUJRakRmTXB1clBFWXBoMlo2RTJUS3ZaY3VhWitiUTExOWdQOENmOGhROUxjdWhGL0Z4VzkxeGEyTXZnMkMyTXl4OGZSUjA5dWg5RDRWRWg4dk5ZNXltZUdXRDBpSFpQQW0vUXNmRnpodDF3MHQxNTQ1dm00NDdrak84TFo0TGNENFlTdDRKZnU2b3VyWmx4N0xVdVFqbmc4SFJZLzZRU2s0QUNMTFUrUURuaFNONmJ6QjdjRlU3ZWtQS2NEU2I5WHkzUlA2aFg5R0FUeDFObTNhcVhpUjJEdHRpRndlemh6bTBrM1Bybjh2T2xqaXZMWlZGVW84MSsxOHJuSEdXK2lwUDRPei91aURTMGJhNXdJUFc2dUtubWdqbTYwWHFGL3luTFA2WTNMdjBjNUNsK2dOY29GNzJyMHhteTI2NGUrSThaS216Qnp1M3BldmNQUld4TjkydmRhMy8xeXhWNlZnTnJ0Qm02RjZ6YnhTQmgyN3dackNmZTNMenBiUWhEcXpyZVpCb1JPNVMwNERPQ1ZmTnpybG5qNm5rM1NIV25DUEtiTG56Mi9MMEtHVnNwZmQ3WEpHVHI4ZnhPbGYvQ3hya25IV2I3bjRvQUFBQUFFbEZUa1N1UW1DQyIKfQo="/>
    </extobj>
    <extobj name="334E55B0-647D-440b-865C-3EC943EB4CBC-32">
      <extobjdata type="334E55B0-647D-440b-865C-3EC943EB4CBC" data="ewogICAiSW1nU2V0dGluZ0pzb24iIDogIntcImRwaVwiOlwiNjAwXCIsXCJmb3JtYXRcIjpcIlBOR1wiLFwidHJhbnNwYXJlbnRcIjp0cnVlLFwiYXV0b1wiOnRydWV9IiwKICAgIkxhdGV4IiA6ICJYRnNnWEdSbGJIUmhLREUzSUUxbFZpa2dYR0Z3Y0hKdmVDQXhMalVnVFdWV0lGeGQiLAogICAiTGF0ZXhJbWdCYXNlNjQiIDogImlWQk9SdzBLR2dvQUFBQU5TVWhFVWdBQUF4VUFBQUJUQkFNQUFBQWIyamZWQUFBQU1GQk1WRVgvLy84QUFBQUFBQUFBQUFBQUFBQUFBQUFBQUFBQUFBQUFBQUFBQUFBQUFBQUFBQUFBQUFBQUFBQUFBQUFBQUFBdjNhQjdBQUFBRDNSU1RsTUFFSGFyM2UrN2lWUXlaczBpUkpuOGRaTTlBQUFBQ1hCSVdYTUFBQTdFQUFBT3hBR1ZLdzRiQUFBV2NrbEVRVlI0QWVWY2Yyemt4MVgvcnUzenI3UFBWdHVqSWdYVythTkNRb2gxYVNHSWlxeUxMZ2g2Z25XcXU0S2F3QnFsS1VLZzJKUlNRZjdJR2xRQmdRcGJGUVVrSkhhREJJV1dhcStRUkpRSWRndUVTcW5vbW45QllrMlB0RUtJN0NWM3Zsek9sd3lmTnovZm0rK3N2ZDZ6TDNzd2Yrek12SG52elh2elp0NTdNN3QybGgxY1ByRno4UGdkSDMyK2NjZW5ISkVKeit5MVIwUVNKOGJFZGRmNi8xYVhYeHMxalF1Vkw0eWFTTWN2ejF2ZVU5MzdtU2NsMzBrMWFpNHF5NTYvdGlpRi9ML1htMUs2WEgrS3E5YTZ5WHVqMFo1Ujd4c05RVTVPaXRhMWoxVEpHanhBakt1TjRTWjhVZHRWSlhidzNETm02Q2ZTakF1VnZYUFBQZmZjMCtjdXFsYzh4cGphdTNEK3VhY3ZxaVVOMnRyM0kyOU80MHpWNkpEWUUxOHhRM3ViU2NrRzBRNkU0L3Z0YktaTWN6UUNtOXJCY1hKOU9hREtGdkdoc2luQjZKMDJBMnlsQmNxOEhVYjFoaCtZY0VBejM1VHFPNjhuT2RIR2dwWG5SbjZXbGgxYXlnOEJNb2gyUUt1dkVHNEZySGJRTUdWZXZleWF0djcwd3h4UTZldkJmdVB5OTFaSnFpV09ydHROQXU4LzhvMUdic1FBdnYxeWl6RFU5ZnZ2OVJqei82MUIrNCsxRGFnU2pvekhHYm9oVmVKc1ByWHRlNFUvOWswMHBwOTQ5Nk1rVVY2TVdTM29zL2MvenRGWmV4RHRzcXpjSUpMWnFtSU80Q3cvSXpROHI4UldVT3JhZlIvOWpqLzdUVmQrbFhCY21WVXc3SzdydWJwd3ZhcFVILzlrY1FyQVVEL3FDRXo5Vm9EZXYraGdIUlZXeWNHR3JTT1ZPSnZldGFkc2Q3cDhqUTlRdTNtTm4xdzNXb1NOK3ZnbmkzSzRkbGxXTmVxOS9ZRmR4emZMV3N3dUJDMzBoQzFtc0VDaTNBcWtaTGVTVXBjNGhOcVRyNE9pRVVObEgzU3FMVUdaMklSamFpVWFIcm9icVNUNDlKVDZzYzkvS2Z1V1AvaTRVcStMRVhTNnIrQjR4OEJzdmF2VXpSeFVBQTdWTHN1WWEzS2tzMG9zYmxaNHB4SzJtQmFHUU9lS282UjZhcStqMUNxSFVIdnJzOEJiaktHeUQzMlVoR0JiQ1BtcXI4YmpRL1pqbFFRYjJNS1hEVEdDVHUxaG5JQVlPSDJ6cVhKK1BVTHFnbWNFaXJRckpES21vblF4TDZ5REMvZFJOZ3YyOHNyb2NQcnFRbVFkU0ZCNGFEeTFuYVJzSFhDTXpTVW16cHJINUtSeUtnbEJla0d6dk8xYnl4Z1Y2T2ljdlZSTytBS0pkYmgyV1g0TFoyVzJJci96OVlxV2pOc0N5eXFLUExJTE4wK3A2R0JsMlpsYkFPWVZrOUl1Z091MkJJMUpPMC9rblovRUg2U1hVa25RTVZzMHhBQjFWS09hOTZTOU5vQzVJeVJwRDljdXkrY21NeXlyekVpdUgvK0tQQmMrMWNRWUZlblI2cmVRdnNadXRydlJ5UU9sckZrR2M2bE5DVHdyN1R3dGo0bkVIYlNYVWtuUUVvSXBYeFJ3NnN5b2RvdW5uQnBoL3RVNTRPL2trQVhnY08yeTliM1lMVXh5ei9maXViLzdjN29iOEhPeFlDVjExYWFZczdSNlJnUmNQWGdPN2tXR0ZVRmpPcGhHSG9NczYwazdaNVdjcTA3d09RU1VVa21RZUZ0OFFJQjFaMnlQdHVlU0hKaFlvWnhXd25LOUFiU3I1YzVXWFlZTE1JMXMwYm4yNUpmQ1ZOMnJvVTJ0OWVXeFhOWTM5VG9jMzZIK2hYemZybUEyRTJ0ZGlnRUMvUWlkU0NWQjJkdURJQ2gvSTZDbU0zazFLOFZTWnJXZEFhTGhBTnAxSWhlRHhZeWRkbXlMTHZkQWhlcXFGRmsxa0dkRjkvYk9ibFk5MUtGbWxCT3NDV1lUY1hwZlRJUTNRVEZvNTBCYnJMNXcrZW56OTRsYmsrTzdjRFBiaXFXY2U0UGM2MkhSY0FEdEpsU2tieUVHNU01RmlhLytlR1E1T0ZUY1B5S2V6eXdPNEZBek91Z3JUbWxkbCtLWCszSGhMQVh1MFRvSDI2SS9yL3F0ckI1TGVmckJySE40TkJ4QU81aHJRMHc5bHJkd0pIaDVseEUwby8wQWgxckFtaklNM09wdjZIVVdzRVNIWG0ydWNQaGM1TExvSWltRE9jYytVanRTU2REMitGNFRJMW1HZlZpTXBNeWFtNE5Fd3dHMHc4SnhsNU5sRXptbkZmdW8xbVlRY0M2T0FuQ281SS9hQVNYTGltc1o0dm1ocTBoblJ6eUVUZWJ5Q3R6REJXYyt5NUhhdzlvQ3o2THdSeUtqS01BaEk1NWZPbVQrUWJUckthbHhQYzgxRXB3dngybmVJV25nVUhHZGxBbmVlaHNXemgrM25QQ3d4V3NjdUhXRDkzUjdQVHJGT1lRQkFaRktndXFnYzRGM0hKQ0szVHNKeTFSaTd5SVltczRBMnNIVkNaUDI4dHBLd1F2Y0FkWGlWeGc0Vk1xWkdreVlhYnhyRmlNRjJIQm9WbVh1WEtpdWhUSGJha1lSSlljd0lFQ3FKSWtPc0FXaVlZYUVTQ2k5dGFTOThvNWtrdThOb0IxWXY4RUpvejFOUTFMd2VlWnNabkpmS2NDaFpqVzVTODdDMWx1eGsrVlR1blpMWGt6T3hHY09lQjE1Y2h3bDZudmVVNzN3L1lzTW9KdVRmWlpJcWlTcERyQUZvaUdsZXp4R0ZoN0NZN3FLSXFSa2FIb0RhRWQrYkRQUUlzU0VqbTFGZ2pPRko2Ui9BejU5ejlSVXdrUzk3WUVjcWo1UGZGdlU4OThUd05jbGdDVG03MEVOcGE3R1M3OEZjVklsVWttZ0hHQUxpb1pJaVBpVjZnemM2aURSa0x6RllkcmhQcUVlRExKTUpXSnNmOEhMd25NU0YvSk9kZUgyNW1rWFZlUlJJY3g4cWNtTFNXVWxqekllWDEwc0NsWkRsLzNJR0tVRUR5THByeEwyemFwbG1xOG9HaUpsWjU0aDYyNVF2aU9PU3A2T0lBTm9SKzZEOFQ2ZDROcFg4T2xjYkNHSEdtVjlFMUNOMHR4b2xTRGQzNyszZXVGL1NFeGJjSjdZeFdRc1FVR2IwbUh6dXREU2xzREg5VGFIWitWTG91czdmVlVDeGdHMm9HZ1lwZXdQZ0tLWWlvWkgxNjd3T2RKaXlRdTVrTGhOOVJYOExGczZ3NEVjYXJZZ2N0TWFqSkJ5cUlXUFllbkZOM2xkU09JRnlUcmNFemd3TnVXMmE3UDZiYURjZTFiL3ZFSDZzT295dzJMTnZpb0I1d0JibEZZeGpya1dQU3M4N3lTajRSRGE0ZnV0NitBZDB2cHVJamoyRlh3ZDIwUVdjcWgwWk9GRWJaa2pTTUtoMHN4L2tjMlZXTXJWRVZxdU04L3BtTkZDTkVMSHQxcEswUUdiTG9QRGozZ283WUVOMW1QTnZpb0JoMnd4LzRzLzk5aDNNbnpiMUwrNnFQRDkwRmttQ3VHVUNYY1k3VXJxbFVVb0VMWmdUVjU5dFF6OUJKL04zWXYxOVNLYjVMa3BYZ2lTRHJXbTlyZEo2RW93Rzg1VDJQWFR5VVZINENIbG80TFh5UDh3b0Q4Qmk0MHdPaEg0QlNDMStxbEVZN0RGVjhGR3FiK2tuaWhhcG5XZTdEeXpDQVJZaDAxS0ZFTm85NC9xNmlMeVJFVmUzcFQxUkFMZlQvQWlPNnVXbkJ3cVpYM0JVelFiZ0JSekR2VWR6akhXUTdEQ2pUYWtkS2NDM1BMV1ZUbjFPbGhVUCtsd1NuQjhPNjZEYndSOFV6YjZxVVJZUGJ6Ni85UW5GMStveEwrRW9HOHZNRjV6b3FNOWV4TWYrV2c0aEhielZUSTA1U0RlckZXMUJ1Nnk5Qk84SEZiY0VXaUh5ck0rZWlGSU9GVE1iQy9WNDJFZllKNGdTUHpWaFoyaGx6aTNlTWJlZGdJVXlpeCtUN0k5NFJCTTNVOGxHdTA5WFBsaHFyRXV1MVNIb3FPaFNObUxheGpOUmNOaHRHdnEyenpkTUZiZGhMbjVNZEJIOFBsQTVhaXo5VFUwY1VmeG01cGVDQklPdGV0UHdGZzRDcmgyZWc4MEU2eENESHdwS2MzUTkzV2pSYnZURnF5RHV0clduZWxxNHBBYnRENHE2Y0hlbm5YWkplYTc5Y2lrM2xpUS9aTGhndXRVR3kwWXpldXJCNGJRRHZac0VDMGNJR1VEVkdDWEpkM2dIMzBFbjRpM0RXZzBOWmg0MzRBWEFwVFlvU0lkY25mWDZXQUwrRGF2NWVsY2lrWjg2SVE1VVUyZlBndGl5ZW1ZNzk4TDhEMlkxWitYZ0sxYmZWVFNZLzRWQ0h0aldkQXRhRWZRQ1Z1WG5uZnkwWEFZN2JyVzd2VndJOFNXYm9qcHFkTkg4SzI4cGpNR2hOV3dUQW9YcUpGenFNK0hSV2ZYQ0hyaWR3ZTBsRjl5emJLdTJCbXdrOHhMbVg4WGJOUzFSeDdGcC9XREZvOVZmVlRTR0QyM1RTQzJuS3l1ODR5RjhKNXpkb1VvaW1FdmF3WkRhSWZ0cTFuUks3QTdZMWlPSGMyUGYvUVJ2SkxmdW1QR0J0aVFiY09BWGdpTVExMDBBUE5aRFR0MjBwbE4rellYRFFyUmp2VEVIWCtnUEFqK3VoMDZhSlZnQlZNYUFzNDZmVlRTR0xWTERySG05VENRMGhXcWtiSTdQMG5QT3pvYWhrc0IrdFdqYXdkNU5Dc2R2SWtuQ3R5RWdabXUrVXdMUHB0WUZlTlF5ZWx0R3RMdUx0V3hROFVzUG90bVZ6b0tYRmJMeEZjWGh1RkNvRFFBZk00R2Myb1lrbnRUK0ZYRFkrdEdXaVdEYzgraXc2Mkg0NnRCT2hxeWxIM2VQREJodWt1T0JQVXcydm5ReFBJQXJGcWJzVFhOdE9DbmxON3pBdnVVeWF3ZzNKS0Iwd3RCM3FGMi9Kcmp5dzdHQlN0b1hkT1dkQTZHR1gwdStDTWNZTlB1VkR2UTNDOXBXM3pJOWZOMVdxVVlEdzZEU1ljTnYwUVlXQ09iUU5MekRrcUZwWC9vRHFFZGRxRTdhcERjN2dXRUs3OHI5RHowa1JaOHkva1RqNGRYUVNONnlXVmorb1ZBTzFUaHVkZkRSdm9tbmdCVXZZT3U4bzNHSmtqYUl2dHJqcUhiLy82TU92OHJPV2dBcEZVSzQ2YUYxZUMvb3JEUk1Qek9oWjUzVERUY05BVDZjd2p0Y0R0ZXRoeXdCbTNUUElJdFdtck5rb2ZLT05Ud1V3bjlRcEJ6cU1nejNMbVpyM0psV3k2OW1uTHlCTmEydGNDZkQzT2pBd01Hc3dWV25XOU5HdzNoUm96UStua25GdzJIMFE1SGFkdktqalZZTkUwWXlMYVlXa25CTWVVR3d6Rk40MURwbEs1b1FNc3c2N20rd1lMQjdTeHZxUWdtWlJkSDZpNlZNUVRzODFSSWx4bjB5TTJrU2prdWxOZzFBdFJHUXpnVWs3V2NOaEViUG90bk1jTm9WdzRjY0tyc2pKQXh6TzFhU2NFaHdhWkQ4TFZ4cVBSUWU0Vmcrb1VBZGNYNUxJT0lZWGo0d2pmLzYzOHE5Yk1HWkQ1ckxxRnJyWEl3Yjk5UlcxQWdYUTZ6MjJoSUQ3VWFxSjkzZERSOEl5Q1I4a2ZWRHNtempVRDZXbXlaRFc0TFRObG1FdWptbkQxcGlIazZGQlV2YVRCZEx6WVpiaGQ5VTY3THQ5Q212U1RPSmhKclM0K0VrbkhpelY5NzRxUC93dnU2UGIyWUEybEFjbnZsVUhIYjhoY2VESFplTXhoVm8zb0JTMDZsS084eFhSQ1pNckIyT0g4dWRPUE4xOTJUQjdmRlZtSlJYSElKTGpvZjBpOEVPWWRLVDh6WHpwMTc5djZ2ZmRJbzR6L3IwRUZyNXpOZVArUWEvYzdGOURycC93TU96ZFYxdHEwZGpPckJiRUd1LzBvZ2E5cDJ5MXpDelBOT0xob09vUjNjMm9xYnB1elRoY0hqUmRuYnozSEJIMkxhUUF6ZWxKTk9XNjhmT1ZUNnpRN1RNSkRURHRPSHJTeXVUZ3lCZm96T2ZiTWZtZ0ZQS2gvd0VOTm9ya1FBMngzY0ZreVU4cHFoTHBzb3NyVmh1bGo4RmRQU242Mmphd2Mvc3VzNHRQeTFEYXU0NktDK1Rnb3VBNWJCZFE0VitRZVp3YndRNUJ3cTNVc3ZlZWE4c1lEVjNLSDdkNE5EUmJ1UExVcWcxRVcvc0FhSzNrcG84MVpTSlkxUWVQR0RFTUVVZHZra2dJMkdkSy9mUUx5N1lMRXFiQ1VKNitqYWRaZ1ByeHFYQWtZRDJ3S3VsR2VqUml6blVCSHp5TXVZRjRLY1E2WFl0MnNJb2s4RUF6SkRuNjh1TkhMcXJxZXZYOW9TK1BoNXdiTzFKcnErMDk4V2tJSE90QzdrbzJ5TVFOOUZRMHJabHpHbkhZbWpJV2gyRFhuMDJWKzdib2k5NE9aT0l0eEpPMktSZHE2NDZQUGt3ZEE0aHdvZDRFbG1IQUprZC93Smo0UnZHSUxvRXg2U2Rsd3Q2QjhoMEwwN3Z3WDByNEN1ZnI3OXozOEtlclhFYVBLL3lMV0QvVzFSWTQvTVpJc2d1WXVHV1YwN3BmcXU0VVhKMW1LWWN4anRtaUgyWW8rdldHWlk0cDNBMTdaU2dzUEkrVHVBYzZna0QxelRnNWErRnZnVGhFNyt0aDJTRlhZQ2R0eWN1SE5JRElTVVJGekhtcGxBUWMvaysrMUFja2JrYndGK1FPeHVNZWtvajdyaXFWdzBwTEFHNkFPTFpnUkx4a1BZTU5xVkFnZHdXN0l6d3NpYnRobXFsQzBnanovS0hyTzZaSnZRWVRHcmJkcGVTNTVha3RhT1JCWGRjeTlscDExU0Y0M3FidXFkRml0NzNTN01iSldsNnBUaVdIak1LcVdTd1lFMS9YYWtMYi9xU1YwMHBCdkV5OW5VRFRzQVZzNEJFR1FZN1VyaHNMUGtDVHVzWWVjSVZVcndic0lXM3FGU3ByUTk1NXdKblpMTndJMThWSi9WTnJvM25aYU14amU3aVMyUWRZT0h4cjVTWDNUWU0wRkhCN0oxU2lVekJORzlBZW5ldmV3cFhUU2tRL1ZhMWxtekEwVjV2UmhHdTJZNDdDd2VndE9Hbjl3MVVvS1hwQVFhMVR2VXJJelZ0eThFNW1zSnNUM2xvWGF6b0NiL2ZDWDFrK2FBay9wZUx5czdzd09QdmtsNmw4VnZoaXRVNEtCYktaVU1Da1QzenBjTTIvQ1VMaHBTZ25NamF6bVZ1anltQUhrSTdiYUNMYmJBMmhYcFRndzBKVGhFRGtTVzJEdlVyQWFUMmhjQy9aN1BIU285aWV5NzZXU05uYUJ1amZ0dEtRZE5ML2w5ZHpVRVdQMHpEZlZmR2htL3NkMU44UUFzcFpKQnJhbTloaU9pWE1JdE9YN3V1MmJoTU5HcjdubEh6N2ZpQ0tnZVFydE9zQVgvSFU0bGtmcW5CSWRiZloxTFFHM3ZVT21uRXUveTZ3MXk3bERweVlYYlp1NXZBeC9vL25yWFA4MEVlR2lsZmdjaWYrMCtBOUhVRHo2NStLMGZjNjliZ2RxM1VpcVp3ZnJMWWZWeEIvTmFoT3VGL25XemZkNEJUU3V5K0JEYW5mTFRZRGR1ZWlIWFdiQnl3SlRndEdwdTNOVjFuNHQybFhyMmxnTXZ4RWNJbG5KanFOL0cxaDdMK0VwbGhRM21tbnpmdU1GNUgydzFoRHlMTGU5ektIR2RVK21QSHRzMk9LZlljZTl3SmUyM0Y4QkNlclZ2bjNmUXcxU2JodFI4RHFFZDhrZkw0WXkzQ2dBbGxsQzdHWEtDbXp1Q1gzbUhWN3ZpV2tVSXVPRTYzY2loWmhnTmU2L0ExMzRkZEgzeVhjdXRtbkE3czR3ZG9mMERjYUd5SDZaeHd0ZzZWc20rRkdCMGlwMkVtbEpybm5ES3JaZStJUG1ZUW5tdm1LYkkrNE5waDl4cjI4eFRSRmJnUzUxM0xCU0N4L2tyUlZsR1pSQ3JxNDdOQWc5ZzBHakZEZWdhMjJESEE5NngxL1p0ZWpXTS9Ga1kweTF4aHQzWWJKeVcvU0hZVUZseUdMazZWcWtMYkNOVGdlM3lxbDhqTURnVlpnSHlpbU9KVThnOXJuNERPTEoyWmJmRGVpeFhRTzRjTDd0K1QySitSQXRCdXlHMnhWUzRGK0VtR0R4WWhTZUdSSTF0c094VW1hazg3SnFvUzJDN3l2cTVKdlpBT3cvTVhmKytqRlZVZTcrUXcvUUFDQ2hVS2dOL3pZeUdIeXppc0RDa21qOFg5SDJNWDI1d2t0TVBvOTFabS9CTkMxNlRvbWVrVzhodlZyb0p4TFlvaGZWSEFoSldHNmdOdzhoOU1rZllGSDVrQzdpYkRpdFZ6eWF2SmsvbFVHYys4OUxqN1J3MEFHS1ZzTHB1cTAvNC81WllaMXBrTUl4Zi8zVzJTRUNLZHU4UTJybS9sZTZJekdrcXIrek1PZ1NOMUUzWTRyZXhFeHRXMnpQc2oyTXA0ZmVHTWVPbnZTNy81ZzZuR1lCaTdLcGdtZkZxM0ZOeTZKSGJPWlZJeFRYRFpzNzl2OCs1S2d1azB5MmxQdVRtNllXLzVLS3NUWjRMNU1zT01MaDJUZlhUWUQ1ZGRaUjZKamlmdHBzUzlkdWZ1UHlSS3VSVTZvZmUvZExqWVlCdXBQeGNqSDJkZHBiYSs2dGYxaml6Nm9hcG43ajhxSVkvOHBJWk1Cd0tMUnZaZjEzOHRZUiswYjBWSmttMFRzV2JNSUZ6Q0NpcFVoTlNOaXhoZDg4Y2dFK0hQZlJkSHlZdDFFUDNiV3FjcGoyOG4zbkovSHZGRDk3L0RUT2dSNGZSYnI2NmQyODIxNU03RXlrYVkwc3BUeWhzeTlLNTRLdEd1dWhpQXR5TTNXUmJEb3hheTJrL0p0VSs5UDNVOTZqM2M2aitpNllsQ1lsNjlVU2FGNkVjMWkweW1md3BIR2NIY2w1ZDN3YVRid3ZSZ25hZUthdWFlOTJzQkMyQ0sxZll0TU5vaHhUZ1FqVjY4TWZ6eFRKalc2VC9FR3ZLdVl2TUZuUkRObklaNUs2NmlQOHZpLzh1YTNPOTg0dEdhUHlIV1lJL2NOR2ZXNFAvQ1QxMTdqdlIzSDhuWWFMb1prazQxSGgwb0g1YXBjL3RMM25xZjFKN1gvdXRqOE02YlF1YU4vOG85NEdxUGM0VFg5QURTQ1F1bnNNLzBEMTNzU29XTFJ0R3UrbjNWaDh5endWZWpxd3IxampBbzFiNW9Jd3h3azExZi85cGRmNjd0K09SY2VINDRsSDAxNzBuU1F3ZUd3aWhEK1g2enRBTWg5UXVudTlVeUliaUlkNmZxa2J1aFE4TzNaNi8xamlRRnNmUkhMZ0RzVzUvOE1zZnJwNy92bU9mNlREdGNuSlBSZDRraC9CbUFzWU92Z20rbWFLZHhOelllaWZCOW5oNFRoem13NDVubXBIaFVoYUoxTWlJcFFXUmQ2SFJrdTBrcEJsbGZYdmg3bnNTcW84Y3p6T2o2d2NLL2o0d2NxdDJNZ0tOc01KVG83dE5Uc1lXV2MwOXBwOFEvK0haRnVXVmFuaEdkdzNseE1ocVhMc3p0NHNSc3RUOFlMZTlPeS94M08wL0RONTVvVzl6eGw3NEJ1czJPUjB2K2VuYmY0dzZYb0h1QUxmVVB6UzRBOU1lT2tVejl4LzFEaVc1NnhIbVJqTmRLWXlxN3p4UmcyLzVyeGxQZEpvak1wODg0TGNFUjJSMUY2R1BqYVJqN3NsZnZOMUY2M2xib3RiRTk2NjN4ZXJZaU1mY0Y5TEh4dkh1WURRVmZtazJNZ0p2amVEK3VDT0xVN3A1UjZZNXdpUXowZmZ5UnlDOXkxR25SKzRkcE1oK05uYVhMKzVSeGY5cSs2Z1VKNHovMWxFVDZQajAvVjhHeXVXaW9VSzhrd0FBQUFCSlJVNUVya0pnZ2c9PSIKfQo="/>
    </extobj>
    <extobj name="334E55B0-647D-440b-865C-3EC943EB4CBC-33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WdYR2QwY25OcGJTQXhMamdnWEhScGJXVnpJREV3WG5zdE1UQjlYRjA9IiwKICAgIkxhdGV4SW1nQmFzZTY0IiA6ICJpVkJPUncwS0dnb0FBQUFOU1VoRVVnQUFBOHNBQUFCZkJBTUFBQUF0d0VoVUFBQUFNRkJNVkVYLy8vOEFBQUFBQUFBQUFBQUFBQUFBQUFBQUFBQUFBQUFBQUFBQUFBQUFBQUFBQUFBQUFBQUFBQUFBQUFBQUFBQXYzYUI3QUFBQUQzUlNUbE1BVk4xRW1lOGlxeks3eldhSkVIYW1RNFJZQUFBQUNYQklXWE1BQUE3RUFBQU94QUdWS3c0YkFBQVZ6MGxFUVZSNEFkMWRlNHdreDFudjNiMmRmZmJPeWlML0lHQ1BpdzZSUkdGV012NERjRFFyeGJ6Q1k4eVJpMHl3M1JPU0kwUUk5aEpleGdobVpBaVIrWU05T1pnZ2hKbmxZWXdEWVk2UUFKR1Fka1VJRWhMT2JFeE9UaTZQWFJRaEpmREhKSnNNOXQwNVYzelY5ZnErN3E2cTd1MlpadmI2aitsNmZQWFZyK3JYOWZxcXVpY0l4blROdlNFNi91dk5NU2tycTJhcXdKUXRUSkgwMTcrS3BUL3pydWhWcjhjQnBkMHJFWU5yOUZ4cFJlTlFNRlZneGxHZ3ZEcm1HcmVSNkNmWjZKaytleGlGbEhYV0dzZGYrT2w3RzR4ZExhdHBET21uQ3N3WXlwTmJ4VXlQSVpybm9wdnJRWEFYKzdiYzZiMkNPOGRka0ZsajdFV3Y2T1FGcGdyTTVJc3Jjd2pmK2lIb1VSSE5UYmJQb3pxc3kyL2p1R3JSVTdHYUhjWXVqME5mS1IxVEJhWlVTUW9sN2pCMjNFRTAxOWpYNHZRTDdFMkY5RGlFbDIrS3lEbkdiam5FcW9tYUtqRFZGSm5uOGtzWGZxTzdnMmhlWmcvRm1ZZE1rbE1leXNiWHBRNTRwQTdLcXl1bllhckFsQ3RLMGRTWVp0bG5COEdBYlJiVlk1SHZiY21JYmNhT0xES1ZCVThWbU1wS0hXZUVhZTZ6dHNoOGgrMEtSOW5ma0kzMmhZNWx4czZXMVZZeS9WU0JLVm1Xb3NrUnpUQit5dFIxUmhiVFJYVWErVVU5dzF0bFRQWGZKcnBhMTFTQnFiYm9BYUw1akI2U2wrVmNyRFFXZUhMa01ML0MyUCtXVmxkT3dWU0JLVmVVd3FrUnpiTjZiYnZBam8yaW1WY2F0OWQxNlNvUnFURjJRd1RNc0xIMEVGTUZoaFIxdWoySTVtMzJzc1I2aHFsUkdnSmFSVlpYczVKVlZlZ0crNHB3UW10K1NRV1d1RThVekhlT2ErSlpvb0FUU29wbzN0QnJLekJhcmF2OEZoeTJrcGtuMzN3VXk2MUY0aDZFalErb2hQSDlIY2V5ZVlQS01YVGFrd1hEUnJJVXBBaDNoQWZSUE5BV0RPQkVGN2hubjQyRnZadjk0emF2aHFIdWtTOGRIL0NBMUxYRTJQMnB3TUlCa3dVek5Uc3NoZXZGbXdEUjNORTBRdzk3V2FaY2R1dzVQUDlpTUN1V1hwRWFnb05GOXRyTVBPdU1iV1ZHRkFtY01KamZnYTIwSHltQzUvVElJcHI3YWh3TmdPWmRXWVNPR3E4eml0VGJEeFpFbW9pTlZQeUduRm9ydjd3UDhYQ2ZpTXZ0blRTWTd3S2VmemszbXRNa2lHalcweVZPODFsUmlGVjJ4VnFhRlNCMGljV1BBWkNveEZaMVI2QkM0bnMwaGpYYTVNRzhCM2orQTRMN0R2RmswZ3lybjdPaWZFMkhKWG9XNWxTemdyMVYwNW9Ec29HdGFna2VuUEpEY3dWZzNnWTgvNWtDN2I4dlhtdzdoRDd4YUhSaFBPZG0wdm1FSDNwaTlPd1hIWm5US0VSenBPZFJRTE1nSll3YyswcDcwTkMzNVhqZU53dnQ3YXlwK1RZYnVTcUVZckw0S2dIeldlRDVXeTBBMHNGTnN5SkpSejRPcXVENmdYUk00WkJVUG9zOXhocU12U2F2SmtTek1XQm9tcGYxR0oyaHI3SEpOem1nU2NPMVlkYkxhNm9ud0VuNlkxZzFWd1BtOHhGalA0bWhPOXlmUkF2UGxOaW4yWTB2L054YnY4VFlyNmVpaWdhazhnazc3RFVId1NmNjdDOXpxbkxUdklmTUpFbUZJWjkxTmVSelVFY3p0UWk1WlNLd3Q4QXpVZktxQ013S3RKS0hEL0pnNVUvRXVrMXdMcm9kSzRGelYyV0xuczdua2pCeHpFU09kUkFCaG1pTzlFeGJ0ZWJRTlcrcWZVY0F5eWVaVDEwYXU3anV2WFN2UFdRUGtGeFA0cWtNekF6dy9MS2Y1OXBIb0VlMjA5eThJVlU4cHNmQ2s1UTZDREx5V1l4a3ZwSnV2MklieldkNTBnWGZyaExzTzRuQzFFWGZIZWNuMTlLeFcveXNNSXZSQk1sNG5kV0JtZXN6OXJXMkU5RE1mVTl3a3UwMEwyb3pRZGhJUC9aTzNUZ3lPNTlyeWw0SnpXeGRpdDhsOE9CZmRLUVAwVXdXVkxzODlZN0dLblVsYi9QS0xOSThhNkptZEsrZ3d2WWN5eklwcy9KOVN0aDJyeERNWWdlT0tIWnRRSGc0akVKczlLL3dPS2hhVGdyUEcvUEJ0YXpKU2xMZTRzL09wNituVEVNOTV3SEl5ZXUyVVlwb1RwdEhlbzdsVkt4aVJ4bk9obHRHWmREUXRoSVJ1Q0lXMTBnaTdkd3hjN2gwWkJ4U0laaWcxb0t0dFUwTEVCNTg1c0tyZjZnYk9HZ2VtTzV0UmJVOWh6NWJWR1krWUl0VzJPYlZSbS93K0xuVWhlWitpT2FlNG95YlJ5NUR4b3V1b1RrRzFsSzlla2ZseTRPSHhpSWVTKzFwVkxFMzgyZkRyTWd5NHlzRkV3VGhBSGJLMTdPUm1GQTd6U0h1dnhxK3NobU4yYTVFUHZObW54aHZNbVduRmFHSVpySjFzUS9SUzdwSHNHbUlWR2xJK3oya3BwQ1ZQT2UrOTRpR2pQeXFCQVBaaC84RngxNnZadURBUVlucVIxRnJiTi80aGlVRzUxaExJcCtCNlI1Z1EvOStrNUhkaFdqZTAzMHJ6S3o0azN6b0cxVDBSSHRHblB5VjJVaER0OHAwZU9PQU85MmpyNWZtS3NIRXlEOE1vKzlSN0xMK0pLb2Z5WkZObHAyOHl4NmtnRGdUK1VTbytUWHl6ZU1SelR1Nmo0YUJ2dzM1RFBFalNmS1ZIdWpjdVZ3UUxMOFUzK1RQbkI0d2VNQ2FOSEp6MjZqOTh0SmNKUmdCazg5ZG43TWpocGhFOVNQWk9tYjIwRmVQS0dHbWsrWURoNTIrck1WYStzaVBEc3B5SUpyMXRCbDY2N2dMYlVnU3M5TEZZV2VFSEV6SmQ0bU1ZajhPSEVwclNkMWdJOExDNDZXNVNqQVMzM2NEejg0RkFLMStYS3B0dklGVHh4NHNsZGROODFrdys0ZThLZXBOSTVjMlJMTTVBVFlmdCt0RjBpaXpsQ3dwQ1RJREM0SWVlbnpYMUhPZGVCUVMrbncwVndwR1llTlc2VWVVSitOT3F4OEw3S0FHQjRQZlBvNHI3cWI1MU0xcEFMQXlLd09WV3l1aUdXeGZVbFljNEQyangycWJpaVc1YkY0MGk4UllkQThONmtOMSttUncyYWFHaC90b3JoU01CdnAyNFBtOTJwZHkwT3JIMFUwOUFFSm9VejNwU0NMOEgrUVJ6dDlhVHdYSkFKb1BNTHVsSlhjdzV6bzA1VUEwZzRGNlU4UTNZNXI4cDdVWDVNQXdTNFptdm0rbEE5WkdiYUh6UDlpUmNHVC8rbWl1Rkl5QitEYmcrVStNTitHaTFZOGp0N0hoWkpBeCtDMmtPdkk1dFRqRmVvU2I1ak5ncUhjNHpEZlZ4alR2cWFla0UwKzBtN2pqU2VjTklXdXkweDVzMGVoWnBnMHdRM2FSWHhGVWwzeUdxS2p5K1dpdUZJd0NCZmZQQW5MckNXWmEvU2hWVU5mdklVQm9sT2pzdUtCcUlTWlJNeS9Oa091UlRnWVpmVjE3N0k2bVlRVE9DSWdVTmJIOEhtaVRta24rbG44N3o5NzhVZVdIVmRzQnVHZVN4VmlRblhrUXdOSk1YMjJWTE92dW83bFNNQmpnR3ZCc2UwRHROTU83UkhvRGNpVmwvQVg5WVQvUm5HSCtmQlhuaTkwMEgxQzlybU9CWmpVcTZyQU14eEJOeUJjbE84dWl6KzJqdmtHa3JQMno0T3pCdHRUVWlrVTJIa29vaG9XV0RCbUlCUEZ2UW9oNmZUUlhDZ1pEcTNYczlVK3JINmVDZVE0YlNUS3VLUnNTRmdpZVJ4WFBJNXJhQmtuRVlnL0pCOW9XZXU3bVlUY3RuWUNFaEovN21Yc2h6VHQvKzNNSElueERQR0dpenc3d1F4UEhML1pBT3I1VW43ek0rNElYUmwyaU50NmZGRUZnUDlHWDIrTG5vN2xTTUtnNHZNeldEeTJRNmtlSndCbEJ1WVZaS09pUFpQVVNpVVJ6ZGpWbXVqNEhTV1JWbTNYQWsvazFJWUc0SkcwejBURThnUjlrUDg0RlFGMVhDb29iSEZtQTYwS0QvKzdLbUJiN2lVZlpVMFNNZTFRRDRBKzF1cXlWRmFmMjBGd3RHRk1ldmlmNVl0ZjRxY3RCOHg0djlpMHViclBTWHRjakc1ZHlOV1pLTTNTVmFFb0hOTi9nNlIxWGsxMjhjTzc5NTg1ZjFPUHpDL0NKbWFmWmkvSFRCOE1xVFhzUFkyLzhSNGo2MVBlYStVWHRTMDhmdjU2S2NWOGpNZkNrSlpJaEhwcXJCYVBCOFJNR2pwMW5CODFMbkdiMkY2Q3BsK3JzaEhwb3psZDBSczdHVEdtRzNRcEtzN3ViMUZsZ3grZmZGVjM0dFpobGVBcHAraFhZWUpXaWc2eEpCVmJUeVdkUVIwazhORmNMUnVIaTU0VmVGcldoZ3NqZFFYTVljWnBoU3Z5WWRlTUdOK2NOWjQyU2ZQZ1dkRnZEZ05iczIvVFJzcGtPWS9zVTBVMHpJd3VmM005TW9nTmIzcldZRnBVT0Q4M1ZncEdZK0Jtc2h4MHMwMWFXS05GUGNaYlo4ZS9xbmpJUkgwKzJWWE9Hd1cwOUZXOENDTTFnNjBRMDh5bTlFVHlCcTQ0Tk9YQWt5ZnBVWnVnZUZuNHZ6a056dFdCRWlmaFpYdmNKV1ZMOWlXb0llNUFjcmh2dFJJVHhtdWJzYnN6MGNlTERnZEZabXVadCtod3VGRG5PdFpGck1XY0s3RFYyVmdzbUJ1WTJnTVVpTHByNXQ5RDQ5UUF1SlhYcjBkblRtSDAwdXpvY21tT0dMekgzMjM0cFE4WVdwQThQMlFSUzRaN1dYQzBZanU0OVFORjdVekJwZ0pQbVFIVGJacWlqYWJudnVyUWllaHB6bW1aRExHL054cGZPd2h1eVIxdmszaFZ2Q2lOZzNvZzNZVzZYaCtacXdRQlUvdGJjSTI3SXJ2MW1ubExPd280M3JXcWdPZTlDcEs4eFU1b3BzZFJuemNrZU1URDdEMXhvc0c4WFRjWFU3U2FGbEt3SThOQmNMWmdnK0VaZzJiblZIS04ydCtZUHN3aTB3SXJNVW1RSVhvNmJzNjh4KzJodTJ6UHd4N1RvTktvZ3pVa3p0eTgvRDgzVmdnRUxrZS9nU0Z3ZUo4MlBzVmZLNGZtMTlzTHo1dXh0ekdtYTIxcGo2ZGJjb1ZzZkcwVTY3Ym9jZERRYXI4TkRjN1ZnNExpZjd4aFlYQ0FYemF1OEZiOGpiczRXK3doWEFjMzV3RDlmSmZta1o5cWx4dVpFelI0V21ZTFZFNllWTDh1K1l3VlZnZ2svbHVOUXA1Zm1YcndTZmtYTXMrTVVYSi85RmQ2SnlLNm9TZExjbzYyWm53LzQyZS8vdzJkL05NK3pNODl5bUdiQzM3emJYSzJSY2Q5OWR6dFozSW1ETVJueW8vZzMxNDNmNFNMVlQrV3Vpd2xzMk9FOE8wWXczdWwrbFNaTiswZyt0RFdERmF5Y2VhU2ZzR1QxYnNGVERsZWVWcDJMNW11eHVzd2Z0UU9tU3p4eE1EcW5Xc2Z6d29XV2RNNjArM0t6Y0s3QkM3aUZFaVdjUU9GbUlpamxKVFJUSzlqWWFZYW42STJ2QzhKaGlvSVVLdjRSZ3h5UFdKTlhRUGFWMm5SSjBqeDJNS29ROGNaalYvazhkMUw5UkhaQjI1YmlneFdPWG51UTR6VkNrZyszYVJ1QVk2Y1pqcWV6QytmTzAvazNLWnZ4NUdyTkMxRTJ4eENhT3BhVHBIbnNZQ1QySEM5RG1sTFNHVEFLNXdjdWQ1WC9NU2lQZlUzRkorT09tYmhRUW1qbUticEtPVzlRZElkSngrUjBKSWJEQmJZUDIxZnMrSS96amMxRjgvYk10Q3NDay9QVlpsV0RwUHBWWUh5UEVCTXQ0TVZhYVVOMjA5K2NTVDU4djdtck13T2FIU08vRnJNN09uUUsxbnZBTHBxS1FTOXpwZUt5QXp3MFZ3Tm1KWUl0cVd4OG1hR2srckhFQ3Q3cjU5MjJiVXEzeGtiZHZyYzVrM3o0NlJFem1zLzdUNDlnWUdrM3Jka3ptU2RkMHFsRXlJVFh6Uk1Dc3dZc3U3ZWtFdVVsMVkvamxzbjI4ZEErQitPZmNWajJObWVTRHo5NFpaNmF1djhzR0FhV2RsUEQwMTZlQ2JaV1VzZFBzdzUxT1R5dHVSSXdVSnYyTTlsWjRFbjFZNEZEc2txQitlSVZIR3ZjdkRIemwxUThvelBOQjJpK3FsVUF6Vi9SbnBNNEJuZzlGNkorSW9leXcvSGJ0TkhpY2tKZ1F2K1dWS0xvdFBwUlpKT2RSVDQ0aTRtOUtHWVE3MVBDMFpnREZKaDIwbnpBZDZSbERzdCs4cFlZMUZmZEIvWjBydEl4OWgycVNzQjg3SkZrT1R4K1d2MUlPUEVWanA2Rlp2aHFYcGVuOGpWbm1zK0FvYzNOSGZ4NkpFS1EyMG4yakF1Wk9qM25GRE1SZURydGFzRmtJc3dJcE5XUEJJYjB5T1BRTEsrUUVQK3EycHRpdjY4NTAzdzI4R3RUNE5rbE9vdDZEdG5MSmttaDNXYStiRVI5ck5IaWNIbG9yaGFNQXllSm90V1BvaEt0V1o1L1J3S3hFeHB6VzRSNW1qUE5CL3JwWFpFTWZvZTRCOWVoQlJ6aytGVnJ2MEJLbnJuRDdwT3B5VU56dFdBeUVXWUUwdXBIQWh1MGwwYW5KWkdRYnN6OExMZHpkS2I1Z0JuOGZxMm1oUStHNmRBQ2psbTg3dTZ0RjBnSmY1eEFacHA1a25wb3JoWk1Ic0JjaGxZL1NyVkR5NytIN0JsR3lqUm0zK2hNOHdFem1IalhqYXRxWUphTTd2d3UrY2tDa2FCaHB2QjVOTmptSFBhMEhwcXJCV09IU1dObzljTkxSVDhvdjhNNlQxYzVyVXlib0JxWnVVNG9YNXZxeGo2YUQ2d0l6QnBLdnRxQnBZdTU0YUV4MC96ZVBrb2NIaUZQcGpOeTdjbGtwdkRRWEMyWVRJUVpnYlQ2NDRGeVB4WmJwWGFENkhaR1l0eVllWE1XczdFTXdWU3ZnYjQzQWlZeDA3SXowL29Dd2RyUzFUSXRNeHJBa1FlZlpuamVpblh5M2dPODFZTFJ4Zlk0Z0diY3kwR2R5NmtuckpRM1Rkb1ZPbExMQ055WVBjMDVrYysyMmYrRFhja2prOUdKWExnTVRUVHJEdHlmbDRDOGdKUjJ3U3c5clZtL2ZNZlZUaHhNWHV3TldzbDhKMWh1b1E0eHM5Y3c1MG8zYmN6ODM1VHR6VG1SRHhqSjFkTjFXSEovQ3REMDBPSnZGajAwYTRURG4zOGlldFdSd2k3djhMcFZJc1RyOWRGY0tSZ3ZXaWtBdEc0aFdkZ3RVclV1am15S3VMQ2Z0UTlKR3pQL2ZJRjlkRTdrQS9PdWgyUzJuY0lyVjRSWE9BZG8zZzZmK3VwS2diaytYaE4va0IyL3I0K2VnVmdvL2NVRm1kWis4OUZjS1JnN1RCTHpPRlQvclFNVEJMWnIxWnJoczd0UHFZam5VWE5SWWZCT1JwSlYrK3VGeVh5Q1M4cVdETVBFa1ZaNVFrY1RMMzViN1BpanZFU0wzeERoTHVnVjdNRjJFTFp3bHc1QzgreFcwVHg5TkZjS3hnOCsvUGY3ZnZWSllCV2E3L3QrOFlkbEY4cDNnbFhCcjdQUnBsQ3pvamdoV3BkU2ZmUUNybTRsbTVrUEh4VDNZNGtkeDRFRnBjSjNyNk41ZS94bFlUWTZGMEZKdnQway9MUjRGM29CemNsNTVFN3g2WitQNWtyQm1BTGFYRERKUk5jVktkWkJXMUV0ZGpQbStUTU5QWkJpWlhPdlBzQmU3bTVkVG9iQW14c29GNlQ4M1lKZU9PRzluMDVUTUlSMnZYc3FROVJ5YTVISVpqRlJFcHNOMXdIQVIzTlZZTDduWHo3ZVRjRmNTVkVTc292bjNpK3VQejBmWFpFcFZ2cC9vOU11d3J6cGovNzJXOTdBMk8vcnNPS083SHlDc01NZWJnY3pmZkZkaWVKcWNZbzVoaWRTL1BReXYrQ3ZEL1IxU2ZZWllZTG1Yc0t2RTlnZFBwcXJBUk1YY3ZSY0V1YkdVVElraDMrdUU5ZVgvMDJzSExwU0luTTl4czRYTytxUzBxRUN5Q2djQlBjK0VWMTQ1dTlWSkw5SGN0a3dnNGZydUtkSlBmNDRXWmJiUnpQa3RZblRUUWJNaG1BbXlmUHdNczQ2cnp2a0dIK1BvTTZiMUM5WCs0ZW5SOC9xTDNmNTVSMFNnNndwSXBLSG82VGQyTHVFbXozL0tseldDZ0lsekhCNmFhNENERDhieXk4MWUxSTRXMWVVNjA2ODA2TXU2UkkyMWZLaHBlYVhRbWFXdlpRVzlvUjRhYTRDVEV1d25EcGUxVHRSYS9hVWVHcWlFNTgvVCtGU2Y0NXhWMkx4dG8zMlExT0pMQUY3bWRaOUpGd0JHTEF1M2Z6aXdhZitHOGorQU1vWkJxY3Q0cjNEUERYM0poZE05cjhNbjQvNnBsN3lYeFZiZEJqTlZTdk5teDZ4Q3NEc3lEVVFtQ09JN1NLNWtQQWdQWFhSTFRuMlpnT0hYYVA0R3IyVHhvZXFMNmZCYnQveWo3bmorUjUyMXlFeURqRDZnNUh3b2dTMjlLMDZjM2FBT2lWUmg3YURwekYrc08wOTh5djNmZnp2RGhLbFdUM0IwSnhRa2VXZE9CajBQMG93U0Y4MUdLN2xlQ0hNU0o4K2w1c3dzTlIzczhwMDZKbWdaNlhKRVRaeE1NdHNTOEVBOHhLeUFnMktMeHlVb3ROeGI3ak83ZGJOdGljcHpTQmgraVNSSlR5VEJyT0RYaXg1TnpQUDZ0eGtlcWNTTlRIdXBFM1haTXF5MTFuVDV2c3hvNWswbU1FdEE3aldZTWRkNmIxMGdvV0QwWFFhWEdmUVhtUUtyK1VOR3VmZkxLZVVGQWlZTkpnK3JCdjBkVjEvZm5ZeHloNmJ0T2dkNEdnNGhpWExWNkgyVU44MzNocVlNQmpUVFhQWUhmbmFYSWhPWG8yM09GT2tiZHZ4SkM5bkxweENzaFlaYTFFbUM2YUdKOWZpN3hzZWZGM3dGcURiOHlMYldNdjQvNk5zeGxIR1ZYVWlCallyZmtIRFcwcVl4SFJFZWNka3dTd21udWg3aEZVZ1lTb3BYNHFwMURDMFc2ZmdESU9Ddkd5V0h5MUhONi9FVDNxZktKaVp4QUloN0VtZUh6Z3AzRk9VYnBXT1dBUjVuN1dGUCt5ZlZSRnJUb3VLa2pyaGZhSmc1dlJESzlIeEwxVEFKZjRyNElTSVQwMnlnV21vU2N6Ni85SHZPVzZydUEzWFNsc0puZmcrU1RCaHF0K0MweG41UHg1MTRqSk5SMEw5SDQ5cE9LdHl0dlYyYzRweDBWaVMwdkxsUXlZS2hweVlpTEhXL3VtKy8weWFjc3NYWWpvMWJOZzNqd2Q4Y2xyN0NEUGJEb2UzSjF1SXFRSXoyYUpXckwxbS8rQXdmTUx1bVVmSkJ6dGVhRThXM1ZTQm1XeFJwMGo3SFB6UnpaOS84NVFBbWlvd1UxSW5YaGovQnhZaHNOVFBkdldQQUFBQUFFbEZUa1N1UW1DQyIKfQo="/>
    </extobj>
    <extobj name="334E55B0-647D-440b-865C-3EC943EB4CBC-34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WdYR2QwY25OcGJTQXpMalVnWEhScGJXVnpJREV3WG5zdE1UQjlYRjA9IiwKICAgIkxhdGV4SW1nQmFzZTY0IiA6ICJpVkJPUncwS0dnb0FBQUFOU1VoRVVnQUFBNkVBQUFCZkJBTUFBQURyQmR6dEFBQUFNRkJNVkVYLy8vOEFBQUFBQUFBQUFBQUFBQUFBQUFBQUFBQUFBQUFBQUFBQUFBQUFBQUFBQUFBQUFBQUFBQUFBQUFBQUFBQXYzYUI3QUFBQUQzUlNUbE1BVk4xRW1lOGlxeks3eldhSkVIYW1RNFJZQUFBQUNYQklXWE1BQUE3RUFBQU94QUdWS3c0YkFBQVZCVWxFUVZSNEFkVmRiWXdreDFudTNiMmJuZjNvM1pWRi9pQmdqa09IY0tJd0s0eC9BTGJtcEppdjhESEhKUmVjNExqSFNvNEVJcmhMK0RKR1lVWkFFcGsvZTNKa2lCQmhEb2hsSEFpekN1RkxRdHBOUXBDUWNHWVRZdG1ZSkxzUkFvWHdZNXlOSjJmZjJTN2U2cTU2NjYzcTZxcWU2ZW0rdWY2eFhmWFdXMjg5MVUvWDExdlZzMEV3bzJ2cDlkSHhYMjNQeUZoUk0zTUZwbWhsTXZJLyt3MmE4Si92aVc1L0hSVVVEcTlGREs3eGs0VU56Y0xBWElHWlJZVXNOcGFhcnhEcEY5ajQ4UUc3bjBpS0Jtdk40Ly82K2J1YWpPMFd0VFNEL0hNRlpnYjFzWmxZNkRQQzZGSjBmU3NJYm1QZmJWT2RUclp6M0lPTUc0eGRteTcvVEhQTkZaaVoxa3dZQzkvMkNlZ1NDYU10dHMrVHVxekhiN080YXRHSFl6TTdqRjJlaGIxQ051WUtUS0dhWkdYdU1uYmNKWXpXMlBPeDZqSjdVMWFXU2VXcjE1TWNTNHpkbURUdnpQWG5Dc3pNYThjTi90cjUzKzd0RUVaWDJWdmpja0ltZUNoZWF1TmxZUVBlbm9QaTVvcFptQ3N3eGFyaXlFMFpGWjF1RUF6WnRpUExKRW45czBMN0VtTkhrMlFzUTNldXdKUlJ3ZGdtWlhUQU9razVPK3hxRWlqNk4yVGovY1RHS21Pbmlsb3JtSCt1d0JTc2l5TTdZUlRHT3FHNHliUkZxaU83SjZtT0U2OTF4bVFIN01sVFd2SmNnU210bGdGaDlBUU9uNnRpaWxTNFdIaEp4SkM4eHRnM0M1c3JabUN1d0JTcmlpczNZWFFSMTR6TDdGamxXZmd1RmZhR0x1NXFLalhHWGt3RUMyd203WDZ1d0doVm5ac0lZZlFTZTBuQU9zSGtpQXFDOWlSTG1VVkJvS3hmazMwOUNVSWJmVUVLQzl4TEJmUDlzNW9QRnFoZzhheUUwUVl1Wk1ERnN5Vk5MenZjRFF1UHZ1VW8xdHVJa25zUU5qOG1NOGIzWHpnV2pSWk16cURYTFJjTUc0dGFhRlc0MVNLRTBTRTZBZUR4WTkzNjJaT2tzSDk5Y056aE5SNWhsM3J4K0lBTFV0Y0tZK2RTd29rRjVZS1ptdzJGaVo4THpVQVk3U0tqMEVWZUZrcXJEaGY3NTY4Rmk4azZKNUxEWlZCbnI2WG1NYnpKMkZtTVRCc29HY3p2d3liUlQwMkxiVzd5RVVZSGNzd0xnTkdyQW1GWGpxMFd4UDM5WURuSkU3R3hURytJeWEyTWkvdUlEczFHV3U1bzJXQitBQ2o5OWR4bzVsU1JNSXF6R003b3FRVHZPcnVTQ1h3TnVGdGhNZVBBbDFSYngrWXRKZkU5bXNHQ3FId3dId0JLUDZUaHZ2VWlWa1pocVhFcXFVckw0WTFkaEtuT1lrTFV1bXFqZ2JiaEtoOEl2Q1BGaDlFS3dMd2RLUDF6Q2Rwei85enJ6NHh2LytTQlIydlM1UHFGanBFbC9NUWo0eWUrYWdpem80VFJDS2Mzd0dqeS9NUElzV095QjgzM2toaDdCMm9CZThrMk9iN0V4aWJRYkV3WktaV0ErU0pRK3AwWkFIUXg3NkxodXJhdGk0dkdXbXFaa1ppcTl4bHJNdmFhdklZSm84b0hnSXl1NG5ocXNkZUV1Z3pGbXFTaDFxRWJzbjNUTElNWnJFYXJBZlBsaUxHZm85QXp3ci9Jcm4veS9XLzdHampGZWhrYVU0bS9RQmFPc1lHd3kxNXpFSHh1d1A0aXB6MDNvM3ZFMDJBYURQbGtxQ2tvM3lRVHFJaUVSU1p3V1JSL2xTc0Nzd1lONHY0RHM3Wm1mSTI5Rk91OENqM1hwc1pVY2Y0K2JXazVMeVplZ29YSXNlalFNaEJHSTV6cnlqWWF1cVl6dGU4TllLMGl5dGtVcmlGdWV5L2Q3WTdZdlZxcDAwUXFBN01BbENaME9XQ09uazlJQnovbkRKWmxvcURhUDRJMW5kRjZKT0tDV1Fja2taVEY2Q21ldnV6Ykw0RWRsYVJpbXpCTGtwZFlvOG9vM05kWWh0K0I2SGlEMVlGWkdqRDJmTWNKYUFHZmUyTldqWFRobmtjNG53YWpUeVZOTkc0OHN2SGVsdWpSditSa0dHRlVXNzFjNVJYYThiMStKNlZub1hXSzZ5ZlhBcloxS2RsenJJR0V6dHFQU09Xc2U0Vmc2bDJZOGZTeWdIRDVVNi9JMUVWNHNOc3lVdVFPSXhNYi93dThUSks0Mk5nQVp6SWpuSW9BT3ZOQ09KdzBqS1E5REgzSDJpVXViMGU2bVVablNXV2E2RzVJaEREbWtGUjdjRWROcmV3S1FZVmdnbG9iTm8xY1BJM1l6L1lTbk5CTitkL1hqQ3BwNGhQblgvMFR2Y0JnRlB5eEVzWkp1VEVaUEh3NmRiMVhtU0tNOWlVOTNNTndHVlRxcm1FME50R1czWEpYbHN2RkkrVVZqclgyRUZVY3RmNXBxT1dQTmIxU01FRVFEbUVTdTJWSHdxVk5YQmpBVkdJV2V4Q3lLSVBSazJwZmsyNmZTRzNiblRDcWVlcjNRWGtGMjdrdEo1ZEY4dlhVV3VXaDdrMVl5M1ArZDArellDbXZTakJRZlBqZmNGQnkxNElqRm9WQW8zZ0ZlZEN4YU0reWtDVTNHQjJxTGhUbVlPZXljbEU1WVhRUE8wZm9TZmo3ZWNoT1VkVjBHS2U2QzhteFVLRWhuTDFTZi9UaUFRKzZSMG92bzFXQ2laSC9MUXhyUjNFby9ZYzNURGtpUWNnL3FLUk5aRWdNUmlQU3FKcm9BY3JJbTRnSm96dll5Y0lnM1lIa0VkdFBsTEwrUXUvY2lkTldYNkFxUzlqamMrbUdjUFJ5cDJIMjVXVzBTakFKVEQ2bGZOS08yR0JVZTUvdE9mSktkVWJoSU0xem1MT05aMHhRWkFzUVJuSGlDdDF0M0FjMkJWKzJmTEhzUktJSDg2dXJtbzRrT2hhT3hCdThxYkJweWtuRXkyaVZZQVMrSHdSS002YmdrQ0tHQ2Q3cmlocGFxald4U0dkMFdXMkM4UWFHMnlFdXM0UlJkYnJvWk54YTYxcFRzeGxaa1JyYXhDaUFhZWsrcW05SVg0ZkJPaW9rQVIramxZS1IyQjRHdGg2VUVlM2V4bFVvYjY2bGphT2JhcU02Q0JyU25hTWhTVVVJbytBcEVzbko2YzRUM25kdlJTeEg2N0N2UnE4OU1nQ1A1Qm1JNFdXcVlvWjlqRllLQnNHOUErajZJTVpJQUJyUGZoS0ZqcEdNZFVRRmcrSC9ZVkFHZm05TGhzeTcza2FCeExPb3NVUHBSV2txUUJpRktmbDJrdDZLR2ZHZjJsMFdQZnVpTm96eUhSa1ViTWc5bDM5blI2bkNpY0RIYUtWZ0ZLNjNBMTkvcXFJcTlNRGRJZ3lMQ3M4Y2REbTFZN3drRjMzS25nenBqQTd4eFlIMFExOUJpUTNLNko1OElicnhWTGRGUm1WWm9IN2ZFTDN1OEt3dVgyVG90aGl4Qy95S29ON2lkZEZWWmN6SGFLVmdKQ2k0ZnhHUU80KzN3Z0VxMlZ4Sk5ocVU3NzJTdGZJeUN2d2VZYmJOZklmWVcrcmh3L2IxeTNIMldyTFdHcUlEQ28wR0QvenJHZmFXVDhzNExKRU9JTHhnZExyZ0QzNVJxSENQaXJ3Nk1wdnQ3bU8wVWpBVTRFYmtmaGZoT2N0MURNMUd3dUhBYUtUUVVlK1NkQzBJSEc0cEFkaFdNU2hKam1CS0l4MGFrU2x4WFJDeG1uU2FnOVM3Vi90VXdzNTlIV0dvSGFzMDNtclloVldOa0F5VERQRmZRMG1QK2hpdEZBeUZWdXM2bmo4b052eFQzYytUWjh4TnR4eFRLWTFSdnJHempXQk8ra3NLdi9UT3V5RFB1OS8vcFlNa1d5TjVtWkpPTjZEdlI1eGU3NE4yZk1sT2RaVzM4S2ZIUFN3MUNjRDhMeEhGNnphUngrM204ekZhS1JoU0hWNW41K2ZwVGJyQUlCbEowR2lrcmlhcSszWDVyQ3Q1a053YTdBazRrWUJLU3p4cm5Ja3ZSTWZReUQvTzNzQU5nTGtlditNRnUrbHduWWNxcUVxMDJac2ZZaDlHRlJtUXJ6Vk1uL0Z5by9Fd1dpMFlXUTE0Q05CbXJ2VlVQQlVDWUhMdWwwcER3Yk00Q25HUnE0bnFqRUpmUjF3Q3dLZ2N6TkN5RVdpeEMrZFBmL1QwbVFzNGxqNE52Nnp4R0xzV04xa1lBblg5T3hsNzR6OUEwak0vaks5QVVQdmZ4NDVmcDZ2eFdOTVlPZElhcHNURGFMVmdFQnpmL0hidmxGNWtPVDZJaDBaNkJXM0NPN0NMa1ZRQTNxQXRGUEo1ZEFkandLaTduME5OR3ZqeWU2THp2d1dzd2JWaTVGK0QzVHVoT2t6dGdJb0VlZXQ2SnZSU1Q5MDlqRllMUnNMaUIxUmVTcDZHRkpuM0prdStLakRsZXB3MjBvYno0V21NOGkzVERsb0NSbjNiR2FockRTaW5ZSkxjVWhPbDhORjlheFlVdHIwTEgxUVZBUStqMVlJUm1QaWhuL3ZkaEg0Zmt5cytzMEphbkRSU0dJaFVJOVNVNG9qR0tQZ3hDS1B3VWJYUmE2YXpPeVdiNkxpUDFXcDU5c1Nrd2RIRVc0WWVScXNGazFTREgvUjBucWtNM3dubmdqNGs2K3k4cTBicWJxTDZPTXJYdWgyMFc1alJTemk2eGphWEp6a3ExTWkxY2tLc0VQQXdXaTJZR0ZpbXUwakNmaFNlTi9zREdYUGZzWkY2bXFpUFVYZVA0Y1pnVHNrdW9XUFBrNDhuNDJtVkhMcUppb2RSWTM1WU1oZ082UU5BMXdkZDhFTVlaR0d1SXVjV0xsVkllMWE0MXp4Tk5NMm80cEMzVVJYemxHZEwzdFBiMmQ0Vm0xS0dUSDFjbktHUUVuc1lyUllNb09NbjVoOU1vVFFGejN6S1F6dG1nRVo2RlNLK0pxb3pxbk9veDlCeS9zQlF1ZHQ1cHVGKy9xekJwbmN0YkJyek1Gb3RtQ0Q0VmlBMFkydFVSejVpN0wyNkpDTzJHamRTWHhQMU1kckpzSjVMM05abk54TXlhcnA2ZlVWNkdLMFdERGhaTW84dkdCVUJyMWpLWldhb2lDaHZwTjRtbW1hMGc5WUt0OUd1dmtIUW1LVFgzUlNqQnFMeEJqeU1WZ3NHVG8xbEhqRXlhOUxJNXo4UEFtaWtCLzRabzdaNlNjOTFDNDJqeGtNOG5HUm10R2w0Sjh6SGtJNVB4bWlwWU1MUHVJNEJtdEQ1VTk4MmhkYjRnUDJsWDdWTVJ2dDZHK1ZiMSsvNjBUOTY0cWZ6dkNZbldRN3ZSdmk3ZDZpclBWYmhPKzdvbUkra2REQ3FRSDc2K3ZxV2ludENmRFBDM0h1eVorRzk1amZzU1VycVlCUjhSc1U4REFQRDc5Ty9BZTh1WEhuYWFpNUduNHJOV2YvSXZSMnNhZWxnc0tSYTEzT2NIalZGQURqd09kQ1ZwcmMxYTR6cVBxT1pNd3JkeXh2dkRzSlI2bW1iVllRNEZHNlJHcUtXbGN4WW1IcEVKcU16QnlPeHhidG5QUm5MY3g4QllpOVJzYUZoamcrNk5FYTVYMWRobVRtamNDS1puVDk5UnA4QloxUTVWeHRkanNDaS9VcWRBekVablRrWVVaRWNuNldaVmQ2QktsdzFoYlk0MzBsNXJTMkJ5alJHZVk0ZXBnS2pVK3k5WUhaK1JQTmxFb09USnZ1d01jT08vK1NBU2pQQzVIT05EQTFUN0prWlZRUW0xNmVqQnZSTmVPemZOR1RXNkloZDl6ZFNqVkcrUDlwRFc4RG9wR3RDekJzSHVqcWovWHYxWkdkczVveFdBMll0Z3MwV1o4VXNpYnd6dkdHUm02SU5XTGdPdkkxVVl4UzJVa21IZnRKL2hzRXNVNC9yRC9IRU9FL2JsQlpLWG8rV0JHWURDSFZ1dHNqcWFYYytoWFdmejBqVStYZnVxOTVHcWpISzU5RmJXQmgwQmk5aFpKcUE3cWJaeXpQRnhXSTI4MDcvTUllbjE2MEVERHhONjlsY0JJbUIrcU52eHNrUVg1RG02QTE1RStWRG1XY2sxUmlGbzE3a3ZBTXcrblZFTUUxZ1NCZFBJV245T1l3ZDVucHJxU0VQbzFXQWdTOVluSnN0Qkc2TE5CZSt4TWd4WXhuR1AwVUJaekhjZlozT0tNU09zTmpEbk9NMVpqQURtbE41UFUrL29pek1mTytsRWpDZmVWRFZ3QmtLSTJDeEoxUjRHL1V6Q3IvaEZXZndOVktkMFNGVEIwZGdpOUx3RURneFdoSzFQYzZKM0c2ZTQyNldzcnc3M3RXQ3NTSWtRajRIeFVmTng5SFUrcGtvSjhHaE9HRG1hNlE2b3czNnFRdEVycWJzVGlJNHBPUHdSTHVqL0ZpeTE5MWxRUEgwdXRXQ01iQ2xvdkdYQWxlRW1NOTF2UitRUWhQdEpQcWVScW96ZWtoSkhORXVPSVVwaDBBNzJ0UGV6NUZEcVl6eXJkQlVCdCtwbEdyQkVGeldJRi81NDRreFdGVDRaeXl5aWNaSExGMGpxYzRvdFA5emlLQk5EeDJoZElMQUlwM0I5YmNteUFtL2hENXhqKzlwbzlXQzhkVVZ0am5Wc3VJUXdzOTVjcWdtNnB2dTZvekNxNlBjUEUxS2lLZEFhN0w0MER0SmErNWFkYktFZlhZcUt5bEQ3bUcwV2pBWkdGSE12MGZCb2JNQmtTdEpVdjNIZnd4MXRJQnFvcnlSeWc1WVV4RVJuVkdZZnFzRlN6NUhoczJva01IN2NZREovWDBNd3UrSUhKR0lOUmhobjJSTnRnZzlqRllMeG9KUEZ6VlZwd3MvZG9uejNwR2FMMm42dElueVJ2b21MVldMNkl4Q1o0ZUxESEFncWZhcTVja2JBWWRGRDNYYjV6QUl1L0UreS9CcWJSSDlQRUVQbzlXQzhRTGV1L1pMcUJPaHk0Zzc3YXd6UXRwRVBZMFVHTjFGMC96YmF0ekVnblh2RVVtWkpraHR0NmoveWYzOVBSUUZ6Nzh6WVlrZVJzRjdvaXBhT2hndjlrWDFzdk14VmJ6aDNOZUFuVEd4b1RkUi90OUFzeHRwVStjTlp0V3kzb2M1VnIya1VGdXdUejVIV2lUdng0WkcxeTgvRXQxK1pHU0hUMlFNaVRmcVk3UlNNRjYwZGZWYnBIenhzcDFrNEVHYnIwRnZvdndITkxOSFVqQnhsaGJmeEFNU1hYdjdwOHErOEpETW5PRW5pbnBDZjJsQWU1YVBzK00vSEJDNlk2WDBkK3Erc255ckZ4aXR6cUdOMHNGZ1NabUJ2YkZnRVVZNjNIbmgzaU5MR3dXUGJrYzNsUDJoMThOZzRzWUIwYjRvQjFMbzBvK0lmS3BnaXk0cTIrejQwN3lrK3JkRThwWGtSbC9GN3VzRVladjJ5U0E5aVpYa09ya3VYeHV0Rkl3ZjhacjRKRFBnem9ZdG9jOWRTWlo5dFpWVUo3dE1uNndzTFB5M2UzNHovdkFDMnNpdi91U3VFTU1BdGg4SGQveHVER2twODc1SlpzNEJQeURCeHFjaitQczlLc2QvSkJWYkpyTmlucmdqUnhhbDZRdjVHSzBVakE4c3BOL0pybkVpYTMzNlBMcTRqcUVXbGw3Tm00SjJ0UzlyMFRqQ2YrcEtYVmVrd3ZzU0ptRzQzcGVpcWU5NjM3a25TeVB0c1JZbHhkUngrRTRLRzAzdWdQUXhXaFdZSC9ybnovWlNUMnd0UlFuL2hYNzJ4MS81amo3WmhJR2ZQaHo4ZFNwdmJrSElMcHorYUhMOTJaa0lHUTI3N1A1T3NEQklQcnpQYmMycXVNVG8vSWFmWXVVWC9KWTVYaGRGVHhBYWpQYU5PR2JJRHZnWXJRWk1YTW54a3liTXhwRXBTWDdja3orUCt5eHNwN1VMU0piNmpKMlo0bXlGclVodHhBeUN1eDZKemovK2QxUXhFcTZoQlRxMFFtV3BiNExxTzhJK1JvTkt3RFE0UitrUEpFYVhiY2pmOVZCei9NVC8yRkptSzZ2OS9XUGpKL0FYaHdyWkhwTGxpODBRaksyOVdMNUNHelAvdFU3dlhrVEtuSmZSS3NERWt3VmdGQ2V5QW1ZYis4QVU3bHRMY09qeFFMZmtYTDJ0ei9BVzJRc1RWOVRMYUJWZ1lDV1NYR1N1d0d2U3Q3YlJpZXQ0OHpNWXYzeWNBaVIvMlA0Mlk2VjBhZktKVWJCblc1clRFaXNBQXl1UjYxODllT1pyd09ySGFORkJkRmFMM3JxUm1udjdCb2JMNStDM2NMNnRiLzZuc2JZK3JPWjZBQzNmNGFzS3dPeXc2OXNjTEN6ek5aK0FPWlhQVmFINVZHb3I5NlVGWUx6dkMrL3orTjE2WWlnN1kxM3NqcTMrakR1ZDc3bjJIQ3F6QUlPL1ZQYzd1c2Q5M1ZteUE5VDhKUjNLalQ4ck5IQjZQZjRiOTN6MmJ3Nk0xUFVwaGxIRGhDMWFPaGp5VDB4Z1FOMVZHSjdDL1E4bHUwVkRibTdBTWQyelZlelFNMFcyNWNraEt4M01xdktSZzRlR1RJNkdrMC9kYzlUbjVxZzBjYi9WVXY2bTJydlRVb2VHVDFCTExCQXBHOHdPK1d6Z2ZlUVEzbEk1ZlU2QkoxRWdhOHMxeDhuWXNLdlp2TlVGTUdEV3NzRU1iMkJSUVExK0hhNG5vaGVubUxvclMzTVdPa0gyc0ZMUU1qNkZjUDZiMEpTUkNRUmxneG5BekIydlovSFhMT3VSZlhCQjFWc3IwSFFNSVJrL2NiTkhPcS9aVnJaa01QcnczeFZmTllYa3FNOXNxM056ckYxeXZKK3IxbFZLV0h5clBhdXE1WUtwMGVsdEVHOTgzbmQzOEFBdzYvbjRLQXZ1Zk1vWEhOVlpWMGN3d2w5QitDdUdBd2tUaWdmS0JWTTNYdDQ3WWFrZFg1cTNvWGd0YnJhRlViWXZCN2JYSmJwVk5kZHZPL3BwcVQ3dHZWUXdDOFlVUGV3TFJ1K2RGdTU4NWx2WFJ4Y041SUIxa25nNE9DVVROcHhPQ2FrMTViMVVNRXY0ZmdwMC9CTit1SkpmQko4UzhUeG1HNnJtWjhMRC85cDc1M0ZIcGpWY0sxaXBOUFc5VERCaHFqZUNnd053RkN4MjlVNk5lQTR6NHY4OVMyTmJGNU9nZDZqL1BWQlhmcGUwZm5GSnFXQzB6ZndZYSsyZjd2bUs2ZU1zWG9tYmJxR1J2ZGs1NU5ORCtBZnh5c3QrK0VxNWVPY0tUTGxWTGM5NkxmdFhTWmVhN1BHSHRCOHZlTHBUSGhCdWVhN0FsRnZWbTJOOUNmNzF4RWUrL2VhVW5TcDFyc0NrME4xOHdmOERwTTczM1cyZGcySUFBQUFBU1VWT1JLNUNZSUk9Igp9Cg=="/>
    </extobj>
    <extobj name="334E55B0-647D-440b-865C-3EC943EB4CBC-35">
      <extobjdata type="334E55B0-647D-440b-865C-3EC943EB4CBC" data="ewogICAiSW1nU2V0dGluZ0pzb24iIDogIntcImRwaVwiOlwiNjAwXCIsXCJmb3JtYXRcIjpcIlBOR1wiLFwidHJhbnNwYXJlbnRcIjp0cnVlLFwiYXV0b1wiOnRydWV9IiwKICAgIkxhdGV4IiA6ICJYRnNnS0MweExqSmNjRzB3TGpVcFhIUnBiV1Z6SURFd1huc3RObjBnWEd4bGMzTnphVzBvWEhaaGNtVndjMmxzYjI1ZlpWNTJLVjR5TFRVb1hIWmhjbVZ3YzJsc2IyNWZaVjVoS1Y0eVhHeGxjM056YVcwZ01GeGQiLAogICAiTGF0ZXhJbWdCYXNlNjQiIDogImlWQk9SdzBLR2dvQUFBQU5TVWhFVWdBQUJjRUFBQUJmQkFNQUFBRFNWeExlQUFBQU1GQk1WRVgvLy84QUFBQUFBQUFBQUFBQUFBQUFBQUFBQUFBQUFBQUFBQUFBQUFBQUFBQUFBQUFBQUFBQUFBQUFBQUFBQUFBdjNhQjdBQUFBRDNSU1RsTUFWTjFFbWU4aXF6Szd6V2FKRUhhbVE0UllBQUFBQ1hCSVdYTUFBQTdFQUFBT3hBR1ZLdzRiQUFBZkQwbEVRVlI0QWUxZGZXeHN4MVcvL25qcjliUFhOaEZTQlRSc2VQQUtTYW5Xb2xXaHFKVmRTQXNob1g1S2VhRlMwdHhWeUFQYUJHeEVhVWxRdEs2VXFJcEU4Vk5hV2hxMVhVTUphUUxKUGxXUmdKSmdvd2FrQ0tvMUlWRm9FcklHVkdoVm9YMllicFBudkhRNGMrK2RtVFBmYzllNzYyc2w5NCs5ODNIbXpHL09uSHZtek1lOUcwV3ZYY09RUU9tYkozdWYzeGtHNTc1NFR2eEN2UGNYaTMwVkhWR2g0aU1ja1NDT1NEVmpMYkovRDdsWUZMUXpNWUdyOTlXaTRORnhGQitoanZuVm5GSnFrbmRIMFF2eFdqR0VVS3J0L2VldnZyMUd5TGxpNE5GUkZCK2hqdmxWblZJbEQ5SDJuM201R0ZMWTJGc0hJSE9FdkZnTVBEcUs0aVBVTWIrYVUrWlNWU3EzOWdzaGhWTDh1UVRIQmlFRkdWUlVzUlFmb1lyNFZSN3ZwcHAwakpCQ0NPSjQ5cUJORUZLUVFVVVZTL0VScW9oZjNmRUpzcGNJQUd4bXZRaVNxTDZTb1dnUXNsTUVRQnFHNGlQVUlMK3FFNTRtTHlYdFh5MklRaldYcys0QVFMdFpzRmkzNGlNc2xyd09HMDJUbkUwZ1RKRnZIellVV24rRjlMWlRITWNKdVN3TkZldTMrQWlMSmEvRFJsTW1aRDNGOElPTGg0MkYxZzk0dnB2aW1DV0VPU3hGQU1ZeEZCOGhoL3BhQUNRd25ibmhSUkVHVERDenFlWU1JZDhwQ2lxTVl6UUl4MzRZMTNra3c2WHJDd0Y3WXdqT3lTVjVSb016NXlRNWxBaTVrQ2FNRWZKL1V0WUFJOFZIdUhMZEFKdDdTS3hxcWY5N1NMV3phbGY2VTZOYmR4a0QvVDdacSt1SjFwVHhUS0VaUVkzOGJ4b0VHNTdPZ1ZuTzRPNkhndEFsTXExcFU4eDMxSEtPVU1LVCt6c0ZRRnZyeTlsOW0ydXR1dUZRek84Ny9YRGE2SzluM25aVXFTVTdxbHdVSDlqTGpEcnNhZzdMUzNFaEJDQzMzclAzMnh3UFRINEhndEFwTWxSYkdtd09iZmpTcWhwZVFpbCswL0NZaDNLdUVISStLdjBNdWVLL1FrdFF1dThuek5BYVNrMlRSVU5xbXZRMThpQjVBdzJDK2pLcU0zdm1KMzJha0ZOV1JnZktjQ0VFeG5lVC9kdkpXdm5lQlZiSklCQTZSY1lxNHZmanhUMlV3ekVHQkRZc1hSdFFkR0FrNEFxY3FxenNmYVpHdmhqTzgwdHc5Ry9YU3Q2eWIwVldhbXRSTFpsSXdnN3EyWXhEbVppZjlIbENscTJWSENqRGdSRDR6cEp2MTZNUFhPakFvNTlkQTBEb0ZobXJpTjhiaFRub3lTSDFFeGdqbS8wVUcyZ1pXSkxiZlBMaVRsUmFDVmVucnp1UHRrNlJiU3ZDYWVpNEJxRzJFVFQ4RkNPclpvc25MSjdkdThQYVpIVWhCSitrbFFCczFZU0dSd2RHNkJhWjBuRDZrTEhIWDhzNldnbnR3ejg5TndVYTNsb0hzWTJSd0dsQjVlOUJ3WGZ0Z200ck0wZE11YlVaUmMza0NRQXZoWnZJV2ZNUnEzZ0lxendKR0JmQ0tIb3luWHJEamlxQXphNERJdlNKakZYRDcwdTV6eXZjNVZwNmVlNzIrTnI3TCtYY0xZSDdxT1Z4WFpWSDd1azk4QTBMUlJsbFBMZkxpTVlkWXoyakNibVhUOWNWTWljWVRBdk83bWZUaVdFM3pHNkFzU2RzTG9nWnNmQ0VhK1phcTBkUkxSMHMyc0tHUnpVMjYyUk02SjM2VHppZU0yeVdPR1hpUkVqeGJWTXFlUFNYNlQyOURvVFFJeks5cnlxeDNkRmppT1Q3aEdOZUZMME5uRXE0M2lnWFVXTVR2djR2TndtcFdkbE1ramZ1WkN4ZkovYWlTd05hRGx0S3hsVUUyUTBHRVVhd05WN2JUaExHZzE3eUtUVmdSOGIxc0QvdG1DUE5nSG1IOWU1enRMN2pRZ3pScW1scGJKWGtXblJNMm9CK3pCS25CQzZFVkxQVGcyandnS0ZtSGdTaFIyU0d2anFPaGcvVUpIdXdzdUxROEY4ajVQNnJXcURpTjlvWlFNNFk2aEFUWWFWQmRmaWZXNVlKMnlRWXZxdmZ1bFA1OWRmRGc3RElHWFJUYWZKNGY0R25wTTRBSGg0d3VKWnhhSGthaHk2dDR4eGptSGJIQllIZlFPTTZaVDRPUzJEZytDZlZqQ0dUTVdjU2J1dGdqNzlGNG9EWWhUQ0t0ckpxd1kxS2NLWk5QQUJDajhoTWZiV0ZxMDRCT0g4cjRPWm5td2c2WFRsT2h0d3ZRMGQvVHM4VktUT2VJZk5NZXBwaUxEYWJNSkEzdnk0S3JzZlNFVkVrOUJONklWWTEzQU1HVndJMlBEdHdCY1oxRGVlWXdoTmdDbDVjTitXd3RCblhHbmJuVkJTTmsyeGVpWnNlSTVsa25FQml6aWVKVldpN1d5Uk92Ui9YS2p1c25tNG1MS2RJRDdQdUc2RlBaSWErcXJBdXdRQWM0VnVhb0Z0V0RhOW1HdG1GNmRPNmc0dEh3OHR4TnFabGdGVk9XTjdiSW5QbVlIYUtNaXI5TlgxMEZnUlBPTHprQVlOcHdROW5ld3YrZzA1ak5YZ2U2cmk0RnU1ZzcxWE52V2szaWpiWVhoSEd2S1c3S1YzeVByVjRycmhGNGxIa1JFaUhtRlNXeCtTWDZQcEY2Qk9acWErbVhGTVpWUWpmZXhWMENsdzJEUzh6T2NKeEd1S2Fqbm8wL0dsMklBNE9ua25hbGdGQzhwWW1FZW5pc0lvNk9ENTI1VDFKOCtRNlRXQXVTZW53YjdMekFoT3FWN0xxWXF1VU1vS1ptSkNMTzI1d0RkOHFRSnZWaDBmaWNjM3huQ0VIM0N5d1NUeHlJK3d3cDIyVlBZbHBlL3RFNkJXWnFhODJYRlpDRmY4S2RPa05IN1JyK05OOE5sTUZJKzdvUFkrR3QzZ1hkWTFtV2NoN2Z4MWpyTXE2aWJOQ3dwUnQ3eDlheWxObEF0TUFTdVg2THEwQk9KelBhcXA1QmtmcURkM29RVlgyOElpaU9QTy9KL0FVWkV4N3VMYVFtKzZwMDV4dGs3Z0g0Ulk3OTdVbE96UDlJZlNMek5SWFRaK1Z3QzErMTRrLy9TdTZYbUN6NFEwMlJOUFZJWmNmNnRad21KWXNadFVlWTM0bWhrRVZLYjJVbGVSeGozc3ZNZEVqazlkZWNmVjZwR2k0RWN6ZEo3VHJEc29QUnVWVEdkOFc2MXk5SHByeVBEVEFzK0JFeitLeUVjSE1oQjcvUHBka3pVbnZXOVFrcDVjNnk3cG5idUZvU2JaSjNJT3d5VXgzZzhzbHJhQWZoSDZSbWZySzh3eWEybXZYOExJWUQyQ0t3VDFTQXhPM2hoOFRoNndCODRKZWZwTEVpWWJ2cDkzTENlYVlkOE5UK2dnb0d1NEZnNnVBSTZwQ3c3TTVJTTduNFpzQi94L3ptQzNnSFdCQjhYYVN3bFBjdHRCb1Y5a1oyT0lXdzFhVEw5MG1jUTlDZnRvclZ1eGRId2dEUkdicXEybWpGK0JzcjEzRHA5RjRBQTZObzRmZEd0NFdpZ3BMRWt4bEVLakpYdW1SMjAvYy8zZHA3NG9NZUNOS1JQb05LUnJ1QllQckFiam5zemg4K0FybnlPR1BnWUovUVU0eXhacjZsRkVtTzhZR2lubEpTaDFaYURQcDhTeTVhTDZZVGVKdWhEREVwT0pneS9hODB2d0lRMFJtNnF1T2FlMlU0ekFHN0JvK2o3Yk5ONkFQNjhieU5OR3Q0VEY2N0dxbW9XRFNwc2dOazhXM29qQm5LQnJ1QlNOeGlibGYwWkpYRHlRcXVpMzJSMUtLTVZJUlk1a3hIeTJsVkpjeHhaVHNSM1l2SktaZ0JqN0YxZTlsa2JnSElTdzRiQ1kxYXJzRHVSRUdpY3pVVjEyOGpocldmTHVHVjhuK0x1TnhERHFSUjFnaXZ6czFIT1RDREdFVXJaZ1V4U0x2S0ZyS0pNb3I2aU1nYTdnZmpGUkZrOCtvSEROTk9QcEpQaXdWTTBmbXZPNHpuOEFsaDJFNGx3bHAvSmpMUElSeDE4bzFMMnNPV0NUdVFRaUt2WjN3bTFRSDE3d0lnMFJtN0t1YXc5Q2EyK3FZYWE0Z3p3UldoaDNhNXRSd21LVnU4cnE3YkwySnAwREFJdThvbXVjS2hzbnpoV1VOOTRPUnVMTTlQTHJLSWJuR2lJb2UvZnhGRkxjR3g3MnRXY25ja2ZLK3pFUWFQN3ZaTkhOZTJBMlpPaUJta2JnSElXajR1WVQ1T1BXbVppOURGZVZER0NZeVUxK1ZwWWNkQVhBRTdUYThDVjJYdGloWlZVQ1dXR1huMVBCNXZBeFRGU3dGRTR1ODZlTERRUmNOWUJ0YW10ejZ3UWhZRUpyblV3ZzhFRWtrc0NjYytDSFlEZlNrU3l4NHBKbFJ5Qk5OZHVJd0padGpmYkt4eWN2bERsZ2s3a0VJRSsrRnBLb09GY3N4L0lRMWtmUGdSUmdvTWxOZlRmYWhFWFlOQjkzZzY2N3crSEtYVkplblU4TkJxWmQ1a1EyczdpelZJbS9xMytOMVlVWWVWYjdGZ3l4d1p5cDZGa1YzYUFYSzg0TkJSZW1DT0JncmVzRWthemtKS0QrVk5pajRycEpvaWE0Z0xUQ1RORE41cThxN2hhWlhYVGFXdE5mTVRFSlNMUkwzSUFRaExDYmNrNkZOQXBrRFliRElUSDAxYngxSzdjMTJhL2htVmhBZVg4Y1k2OVJ3MElGdFhuM0h0Smhpa1hkeTFHNmRGeFdCS1dXdHlubm1VOVp3UHhoUkRZUmcwV0FuU1lDVjhUUWdaZE5YSTV5blpTVnFwaDlTb2hScFpBMnJyVXZKY0x6d0paWXd4M2JoL3NVeEwyTEUxcnRGNGo2RXpGakVkRHp2N2lMMjRRakRSV2JxcXlXSEo0SGdTRUc3aGpkQXE5Y3lXcXJoWE1wU2VScHhhamlvMkM0dk1XOGFDaXp5aGtJMVZKVHpnUDBudE1xVEpDL1pCeGlvZmtFVTlZTVJ0RFMwbFpudUR0dnJrTExoWENiWlI5eWxURFVDRXljMVNZMTNVeTlsVnRydkFhSng3aXpCMnZocGVzWFFINHRxOGZDNFdlSmVoQ3RwZDhDazdCUzRmenVvdm1DRU9VUm02cXUyMTlORG9MS2dYY09Ya0JRUDRLVUFGNkVFODZhZEk3TzhLYjRHZDVNd2NIaVZhZzNINGRnK2MwNmw1Q1FDY2hMVlIzNHdNb2ZwYkZSc0dwMFVPRjE3WVZFdVlJL05HaVpKcGRmZkUvZkVYNWFzcGc5cWRWUGhNc1djSmJyTHlxKzZRcFVqYXBhNEYrRnEyaDBOQWw1VFdiSXl3UWh6aUF3YUtub3VVNXdXOGdkQzIydlhjTmhoZ3dsRmVsSEpubWNSN2U2eTRURFFJMnNEcTQ3NjVORXNiMXJMbHJuU0p4VWp2bVMwc0NsTVNjTUR3Q2lOYXlYZzlWRWpJUU94aDM5ODZiamU4bHRySUJ4NmVDYXJOSjFIaldsSGdNQytaQlR0cEVENm95RE5FelZMM0l0d0xubmVQN2kvQkRaOG1zMEhrbnFERVlhTHpOaFhXT2xERzJ6WDhPajNQMXRuWE9ocTRTa1cwZTR1RFFmN2lyYnk0QkdXbnYyRWxWbmVOR3ZEN0JvcFJ0eGx3dVcxbEFBd1N1T215WXZyMFhNMTh4Z3hGaFB5UTBvQmEzUmUzcmNCdXJ0VFRZWGYzYXhVQzBLVnh2dFVIakRGVzAvU0lNQXY0eVJjTFdtSm15WHVSOWlBUTlRdmtMVXAwUFQyV2N3N0dHRzR5RXg5QlducnVOcWdzRVBEVVhtd3ZjWnhPaVZ4YVRqMWIrcWNFeDJrZUlRRkVubS8vYllIM2lQb3NxeDVpM0YrVnVMaU11R3loZ2VBWWFEWUhVN1ducll1ZU5QamNkNERWeG1uSmZWcGZZWXFhKzhFL2QzUGFHQXI1ZE90Q3p1c2JuNW5YaGlkRHJGTHR4U2MzQnN3Uzl5UGNJN3MzVTdlU3pmdTd0MlhVUVlqREJhWnFhL0FsZkMyVFNNSTAvQU5rT3VDVnBZbHVEUWNEbHZKR3E3YkhwQTNuV0ZEUis4eWp0bDkzR0R4YVJZWWNXRkNuQ1pjMXZBQU1BcUNLSHJMZmIwZmZVeEx6UkptYW5Cb1Z1NXJHMmxiOGJnbVl0SzcrdVBRbGp0alljUi84OTc0UnhaMURqVmw0cUZUNUVzeFN6d0E0UXYzN2YwV1ZEWHhPM3ZiY28zaENFTkZadXFydnI2VUdxYmhiYkEyY3BOd3pLWGg0TTNMR3E3ekFYbXY5Tjc1RzZVdmtUMmxkNVczcFVTZDJJaFh0ZUZmMENrN1BnRmdjTm1BTUgxTjVXS1FpamZSb2pabHZFVnVxS2NWZ0dWYVNFTzIzNGJEUmJTVmNhV2JKVDRpaElFaU0vVVZQNXJtYXB5YUY2YmhZR1plVmt1S3VFdkRZZThWYVRqVXBvOHprNzJiOXBJdVhsRmZFWUJXaWxwd0NCbHhHTGxkK3RIQzJRRmdjQzBoNFltbTkrVzFsRTJNaGgxSW1TQVhPZnV2M2NDRDVzQ0tZdi9OVk9HcFpvbVBDbUdZeUV4OU5hOHFTRWlUZ3pTYytuK1gyYm01Tkp6T1VldThxRm5EU2J5V1VNREFsQVlZUFNTSXNpd3h1UXNqN2piaHNwY1NBRWFxSlNSU2J2aGVRRTY1S0JPWjFiMTZDUGVVcHV2WWJndm5JaWpoZkxoQjRpTkRHQ1F5VTErdGl0VTkwUmhmS0VqRFlZS29UbUwvOWMzaWVndDVyNGk4K2ExU2xUclFIU2tmSXVLd1FVUHh1K0hKV2xTcDB6ZzM0aDRUN3ROd0RZeTVPbGNxblVOY3NNQVU1V0R4YTFmRVlLbi9UVGptQ1ZlelpYa1BXWEMyVWVJalJCZ2lNcFBpT05jVWJLMFAwdkF0dERTZU1xS3JsYlpyR2RkRmdRbzFvalpjeERLNlNiNk0zMkZUOGl3SEZxSE9ZV1lvL0d5MkFPRXg0YnFHaStxTllGQVZvVUY2MG1KL3dVT3R6SWRMcXNWd0Z1ZnY0RHVwd2pPTkVoOGx3Z0NSbVJSbnE1OG5QVVRESzdIcVBzQkd2ZjNheEtLVzFVaU9aWFN6YkxHTWJ0bEpwNTdoT2RyR3pGQVlqUGdtUkgwbVhOWnd1WG81aG5qbkRkS1B6cmcrNWtiNWdjQVdFVi82aGF2d2F4VTU3ZUdsN0pSR2lZOFVvVjlrY3Ura3NiYTY0bXB2b3NpQm9yWTNrVGtST1AxY0NiUEV5aDlhTlR5ZE5iTENPdEE2eTJMM0NsK01BNXN0VjZROVdhd00vZklaSmZXWmNKK0cxd1hEZzRUZ3hMUG5pQ0U4dk91b2hsa3h6MFNwdHVDODRyM1o2RUxUalJJZk1VS2Z5RXlLc3lJYndMRG1obWo0RXJGOHhUcXJ3alhUcEVEckhJb01teWZ6UUN6ckFad2oyZVI1YW9BYWNhOEoxelc4enZuNHdIRENnQUI5YStXckxqcFlGcXFqL0x3YUxqLzRpTkZCZzBMaW8wYm9FWmxKY1Jya2xmenRCVVkrRzE2cGViNUE0OUp3MDRUQmpySkI1RFUxbDRhREVkL3hUOEdrMWNKOFlPd3dEVG4welVQWG01TXdEb29aQUhoWHVieVVlV1ZvTTlUZmI1S1ErTWdSdWtWbTZxdGhhVGpVOVpCVGdJUFQ4SzV5dXRhNVNOa2lmeTQ3dHlhUW85THc2R09nNHI5clFwQ21LZnBUa1h3V2U3RTBaOTc4S29pdldFaStrUGpvRVRwRlp0THdwbUxEZndVdDRhSGdUMkZiNG5oUGs4dW5EY2FTUjB5QmNBMm55NDRtRGl4dFM5bFppbDJiZVhRY2swNjRNUzc0N3RCd0h4ak1KaUI4TThENWhKVU9Pa3dTWXZlNnFQVEliUTkrOG4rc0pWREdNZGVPc3FBTDZuQkJub1NFeEVlQlVLbmNKVEpadzlPK2FzazdYelRSZUVsYTRmZFN3TmM5cXlCVG9pNE5COHVBSEZDZlVsV1ZzNGRPRGFjKzlxSUNSWXRLR3A0UGpNYkxrMEMvNG1UOUxoRElXU28rVFI2TmdWNlpkMGdrSWhLbTRXRWRMcmdtb1NxWCtBZ1FLblduM3dxemlNelVWNHFHenljQ05QendVOSswUXIrR2IzZ244aTROaC9rTEdwQjlHcjZrbkgrcHlRK3RJcUcyWjM1QXlTVU56d2RHcWMwZmRaMmJVL1VuYXBMZXorN0FXZFJkUDE5NHlVZCtQTXhGd2pwY0tTc2tQZ0tFU3QwUXRZdk0xRmVLaHMvV0ROb05TYjAvd3hWNU5id1VXOWVrR1IrWGh0TWpZdXVNa0hhVmZyYVE1OUlENFhKZk9tMDRaZTNkR1pRMFBCOFloQ3N3bUp5Yk05T3Erak1UUTArY09CR2pBYzVja0thRzJmQ3dEbGRxRVJJZkFVS2xiaHExaXN6VVY2b2ZidUNuSjNrMS9HbnlzbDVLVG5GcE9OMGFXdWZrb09IT2RTOHFiK3l1eHE3ak1GMnk3emZpa29ibkE4TlJod2ZHb0xvYmNBTjRVZFhMYlZ5cy9QZEpRaTRQOU1PZGRvRlgwa2RBU1B5UUVOcEVadXFyb2F5bHdGTGhnazl3TGcySHZXRGtMTU9iRk5ySi9hZE9pL25aS2xEWFVYVXVEWjhqdmZXVzE0aExHdTRIZytydUsyZzlOd2R1SmRiODZkNTZEdjdvRzVVNVNsbEp6UkkvTElRV2tabjZhaWdhZnB4OUp0OHFML2U3OXJCTmlSNlJlY043bWpWMCtHUURxTmRSVGE3MWNQcEhDTWU5Umx6U2NEOFlWSGQvd2VUY1hGMHZxK2pQeXZ0MUVudktnTmZEelJJL05JUm1rWm42YWloN21rMzJnUTY3L04xZmt3Q2RQY2ZMenV2N1M3QlpMSllFcVlaalUrZFl4cUVtbkg0T3l1T0pTeG9PZTZSdU1CeG8vd0Y2Yms1YXJVcFp3Y1NwTHBqT1NNK3hTTGVFNXFXMzlpeEV3Y2tXaVI4ZVFyUElESDNWTmtuVzEyNlBIejdKTldqaVVpc3JsNWRDRnpOMmVjbU9jclFLTWdDQU9FK3pCQkZPREc5NE9jNmx0SlBCQmQ1cndrOEVLcHNGWlEzM2dkSEw1MCtCYzNQU2FsWEtBZFJxVWZEcUdKNEJrYXVGT3JwdnA5R0VKMWdrZm9nSWpTSXo5SlgzRkpKSkNCNE5iM01GbXJjZkNYQnFlQnVmRDl6UVAwcEJGeEI1ZjFmbDFVTEgyY0xaeElUN2pUaklhVUcwMndkR1VCNGs5QjhQNmFYbEV6UTVQOGsyMkxPRkZva2ZLa0tEeUF4OTFkY3BZcmVHejRqOSt0VlRlcmRsS1U0TkI2VmQ0eVVoc3NramFZQmFGUDd3Yk1relVaaHRuRlBJV2JTZC9YZVd6NGpMR3U0RHc3Z1AvZzV1cFdoS3ZqMTcrcGxwNzNwV0RzUVdpUmNJWWRJWVExOTF5TVVjN2N4STNScGVGZnYxMVUwcmM2ZUdkN0JTZDdITGt2S0RDWTVZY0lmbkZ2Y2xtSlZGYzYxZ3d1dHBqc2NUbHpYY0I4WmMyU0JTd2VIYTVuenluUTZuWjRUNUtNZDU5Qit3U0x4QUNKTzJHZnBxOE85cFRpQ0wyMTYyeXRTcDRmQUluZUlsVjZUNVZwSU03dC8xUEwrSjdEa2t3cXAvbmVkSkFXYkM2U2VZdVNNbFVXUVJXY045WUV3Y0JwU0czNEtjekdtS0J2dWVwazNpeFVHWWlOelFWL3dmZGZQMGlkT0diNkF6bnExZEsxdW5ob09XY2ljRVByV3BiZmlVeWI4SnhqRTIrTW5mL1lrOEhCSW0zT2VKeXhydUE0UHJHSEM0aHF6RnRPL0FzbEwzaXZQd2drTHNqZG9rWGh5RVNSTU1mVFVkZGdKTmxvQ200WGQrY3AxUmxPS3pMQWpMR2haL0FTaWNHZzZEbitoUDRZU1VyL3I1akhlOHdDdWhiMy9pYXF4ZmdCRW1uQnB4NXJCd1BpZ2dhN2dGREtJZldyQ0pockp4N0lvRjFOaDBiZTBHbEZkSUxCSXZFRUlLMk5CWG9QUTdTbHY4VVZYRGdRa2ZRcDlFKzQ5ekR0NU9EY2YvM1FNelIyYlB1OXd2Ylc5eWxEQitvbEdEbnNkUVB6U2NrbUlUVG8zNGRaeURGcEExM0FKR0t6V0VoQzV2T2p5VVhNUzBvaGU4dGNWazJVdVRnOEFpOFFJaFRCcUQvdlFwVXh5WURLL25hR2RLQ2hvdUdaUWxaRVpiMTM5UGN2M0EzL3p0NHkyOFRxM1U0dGJ3VmJIRURYT2MzYlFzUUdhenA0NHc4YkNwL3hMbTNVSG1INmRqRSs0eDRxRGg1MUJSSXhpVVA3d2cvc29vZkhNS1hkS1h1RkU2RDRJMUUrTWNUKzAvWUpGNGdSQW1iVFAwbGR5WllSS0F4VkZwZjZJQnFuYzJMVXJQb0l0TGM2QUZmN2VHZzJGbU90YmhKd3ZwZkQ0ejE1TmlOdG5sVDBES2ZNUDg1cWxzd3Vsbnh1MUd2Q2F6TklJUkxSbGlDSDlsZEFLdHEwU3phS1EwMXcrbXEyN082Uy9WSXZFQ0lVemFaZWlySmxwNURtMzdQSHlVRE5PQ1JqQ25yeUhVRzBLT2ZuQnJPRXd2MzUvVjBHQjJteDZqNWRwZVl4dnYwSk55TFZ2SWQwVWdaUk1ld1o5QzJEMXhxR2NaRlRXQ3dmbERDOE4zbWdYdkdySXEzZStJOUtqMHpaTjduMGZ4SkRqVHp3UkxaWUxqWm9rWENXR0NWbGVjdGxraGNOdlVjTGtKS3ZBWVNxWHgxSWJESTRRdjFDZVVQUFNiVjBCNmh2VXR1Q2E3dEN4Y2RIeGdMdmNxVys0N0k2K2tVT084bHBKTHYzQWlwUzRsQU4wcE9ZSEg3b1o2WHQ3aFVUTVlsRDI4SUF3OGd2a1MrU0tML0RTZVc4TnA2Y3R2bHdkVm9MTjhvSjl4eUg4M1M3eElDSk0yNllxelpCN1ViUko0L3ZHZisweWNLUEhsSDdueUh6T3FMVWc0bDRTclNSYi9rZmNjNktxSDdWcFdLZ1RUdkowa2JZamhncDcrWmY3L0JQMGtOVnpsbUQwS1NSUitZdTdmc0JSNm45YWNraWxUd3l2L2RPVnQ2VmRkOWo3OW9XdlNOaVgvcXJhZE1FTmdrdml3ZitEeHJ2TTY0SlRUajcrRHhqNzZMajZzUVd3c3B2OEg4UlQyWVNqUk1TNHFHaHZBWlpaNGtSQW1qZFFWUi8rSXYxTWFIYXlpektDQ2c1d0ZXemhiUFRGRk5kUjJiYXExM3BWcU51eFFidk9zQmhzcUlHVXArZE5zK2lkR3V6eWZCcUNGMlB5eXZJa3J0TlNWTlpZcDdqQS9ROWRabG1FQ3cvS0dlcGVtaTlCV1FxNDlDVDk3Njd6V1NwUGNRU09OVjNoU0V0aEF5ekJ5VHI4eHM4U0xoREJwbWRaWE9VZXpUdS9hS3g1TXJ4T25tWVpIWDk3ZlRlVkdQWEowblpla0dmek5LMXFxMGlBMzFpTjRtU08xMVFtam1kYkRuR0dwU1g3cDN4OXRFdklwbnBRRTV2VDlJWm5BR2F1UTB5ZXk1djNKU2JHeWJ3TGo1T1BPbkhqMG1tL29GSS9wU2JMTEpTekV0aUE5a3kzVWJyRFJMY3Zxb3MwaVFYMlFrRm5pa2xNNFBJVGhJdFA2YWdLN2VnY1J3S0RMMHRjNHdGN2RhT05MMzJTQzZ4TksvdlNnUitlRXZ3K01Bc0lkZlQ0RzNEZW9ZOHFZTW1sSmVDeEprNFdrSUZqd1hjRy94SmE5TzRxR040M09taWpZUjhnbzhkRWd6Q0d5U091ckdNOWErbWozMElxVS92SyszZ05mc2JNdlBYRnk3LzVMMWZ6T3dFZm5wQVlmR0JXR0l3Nk9GNzB1S2lvK2g1Wk5lT2xqMk9PR1QrUS9jYkozeGUvVmVUWjF0N08zTWF2eW5BZmNMWVUvS3RSdjBDVHhrU0RNSXpMNHoxNUZjZHJHdFlkK2hYRG81YnBrK2RBeHVBRWs3alNvT0hLL2FJRko3dk9oNHJQcVBCcmxKY0VWa20xM05VOUpXWE5pZ2k2bER6d3lFb1I1UkthM3NEUFFFem82L3hHbjFNajZpR3ZNV1Iwc2lXVFh0bFJ5Mm1URHdSUkxSR29FbGpMT0ptbVRpbE15empSZkxUSG8rQ2dRNWhLWjNzQXB5eTYzVG5rVVVrb0htbWlPb29WdFFoNytlT1VQWUJZaHp0SFRlbzlKbTJnTVNjTzk5dzduSnhZbzZSamVEcUlKcXdPZmFGS3VwbXNFQ1BPSlRBTlpmSjNRSURzU0ptWEgxVUY1U0Ztd212a0ZXblc1U2VRbGVuVXhKTVhuMGRRT3RmR1ZqejVCOWhmbDlxeU1iSFkxZklRNVJTWUxnc1pXaWo2dTY1RHRLWjFzMUxaVEhISU8vNXZzY2swKzlkdk9IR29aMzZUYjIraG1Eczh2SjVaY0ZLMndEUXFSTkt6UThCSG1GSm5lME1JcmhRN1pudEl1K3VPNnhYZXd3THRFSzN5VitMeXBWUjVWYlpMOWozem9tbSs5UXkwNjYzNHdWUEtEeEllUE1LZkk5TWFNVUJwNjVRTk9xZmpXSGdaY1gzNTJMZUZ1Vi9GKzdheGxEY2o5eU5Zc210d1o0UUxaMEJIbUZabmVLVFhUTEY0bk93b3BzOE5aRFI5YzA4djh6S1J5cG1iSk12aU1PM1ZWLzlCR0NyVTloTlZ3bXhDR2pUQzN5SFNnU3lPYmxlaDFEemhsVlZrMEd6RDdnN09ieFFCdkl1VEhNcGFsMkhLV2ZzSTFkWWFsdXN0TW1FclkvekVSRERKdDJBaHppMHh2M0tTME5hem5INkdVbGtWUEN0T0U0M2g5Ry83OWtKMGJ1OHZpYnNCQ0FEcEFxeldETFljckdjZEh0bFpJS3g0eXd2d2lVNlFCMFpyd0RmWE1vNVF5ZzN5QVl1S2VsenhDT0pTWi9xZm1VOFRxakl4YkhQU2tmWlppVzcyZEVUWi95QWp6aTB4dis2ckZCOVFwQzU3U0tieS90WXFXVDBDWXNKZlIrOHBPNlhXZzZUYWRMRm10TzVSdkdSZEhLeTdQWnZCZE9HU0UrVVdtTjNHTWYwcFR6enRTS1UzVCtieEN0V0JEWHZXZWlMTUZiWG4zUjRKY3RTby9mVUl1WTdUUExMSVF2TzZ4eThPakNBd1hZUjhpMHh2ZExicjdxa00ycFV5NkJuUlRnZEduVlYrUjYveGFwdUgwcTgrV2E4N2hWRytJUTBXdGJWNStaY1JlNTNBUjlpRXlMZ2tlbUxWNmdaemtLQVM2cHVONXhRSytwTzdyWEpLcStCME9tRzNKZDVjSWovTlg4WjRWLzJreVozUmRwSElEamd3VllUOGkwOXZYbGo0M28rY2ZpWlN4SS9DY2RqWlZVZEkvc3RiZTQ1Q0ladmsycUpSTUkyVjJTSFlpZmdQUHJOcWZDRTR6Mk1CUUVmWWpNcjE1YzNpWlZzOCtHaWtiSXg2Yys1SEtURjByZGN2ajc3bFVTNVFTdXZMMEZPZTEwN2wxcVhHQnoxVExoK0NyRFJOaFh5TERNa3JEVlhrR3BCTVVQNlV5NHZuVjZDUXlabC9ybWszMmRtNXA5aFk0bk00aFRMZUxqekFxdlp0TDZLZ0dLaDgrcXNpOXVHK3VXMGwrQXM1ZXRjaStVUERvR1R1eGxjdUJNNHFQOE1CTmZJM0JJVW5nSitIVnpYZHlGK1dRUURpclBWU0UvdzhYazYyNDJtUWk0Z0FBQUFCSlJVNUVya0pnZ2c9PSIKfQo="/>
    </extobj>
    <extobj name="334E55B0-647D-440b-865C-3EC943EB4CBC-36">
      <extobjdata type="334E55B0-647D-440b-865C-3EC943EB4CBC" data="ewogICAiSW1nU2V0dGluZ0pzb24iIDogIntcImRwaVwiOlwiNjAwXCIsXCJmb3JtYXRcIjpcIlBOR1wiLFwidHJhbnNwYXJlbnRcIjp0cnVlLFwiYXV0b1wiOnRydWV9IiwKICAgIkxhdGV4IiA6ICJYRnNnT0NCY2RHbHRaWE1nTVRCZWV5MDRmU0E4SUZ4emNYSjBleUFvWEhaaGNtVndjMmxzYjI1ZlpWNTJLVjR5SUNzZ0tGeDJZWEpsY0hOcGJHOXVYMlZlZGlsZU1uMGdQQ0F6SUZ4MGFXMWxjeUF4TUY1N0xUUjlJRnhkIiwKICAgIkxhdGV4SW1nQmFzZTY0IiA6ICJpVkJPUncwS0dnb0FBQUFOU1VoRVVnQUFCV3dBQUFCbEJBTUFBQUFyRUxkMEFBQUFNRkJNVkVYLy8vOEFBQUFBQUFBQUFBQUFBQUFBQUFBQUFBQUFBQUFBQUFBQUFBQUFBQUFBQUFBQUFBQUFBQUFBQUFBQUFBQXYzYUI3QUFBQUQzUlNUbE1BRUZTcnplL2RpVVF5dTVsMkltYUpIRXQxQUFBQUNYQklXWE1BQUE3RUFBQU94QUdWS3c0YkFBQWdBRWxFUVZSNEFlMWRmWXdrUjNYdjN1L2QyOWxkc0E4SDI4bE1KR3lrZ0xSSHNGQUFrVmtIa3dTVFpJN2dPMlBBNlV2d1hZZ1RtRE5TRWtSQ1poQzJRZnd6R3hTakNCTHRJYkJKQW1nT01JTGd3Q3hKaUFBSlp2a3dJVUM4U3lLVEFJcld4amRyZklkZGVkVmRIKzlWVjFkMXo4NnNCenl0MVhaOXZIcjErdld2WDcxNlZkMFRCRS9rZ3oweGppZnlMZjRwdlBZN25oaW9aVCtGdCs2SmZFbTFNV3lmeUxmL0ovVGE1NTRncUIxYjI1OVFnTnJGbm1JbjdCWGowckVHUmxjRExWWVpYZUhHa21WbzRJNlhabFE4bnNYaE0wNzJYdjNGZzVHZ3RuY3cvWXg3R2FBR3d1aVJBWEliRUt1d3c4NjlMMksvUGlCMlRqYno3REZuL2JoeUZEV3d3SDQwZW1MZHR2ZVpJQ2cxMkpFREVHMkJIVDJBWHNaZERGWUR1eU1JMjRuRTJ3emI1d1o3clZadUcyekhXajR1SEdFTmxOZ0l3cllsL0phRmd6QzMxZDRJMzU2eGFIWU5USTBpYk91bkUySERhUGdPVEluOTJLNlpjZWtJYTZCUkh6MXJ1OFMyaE1hNkR3MWRkWk5qMTNib09oNTRCL085MWRHRDdZSmF6OWtZL2dDK3pUWUhydFV4d3lGcjRQQWpyZEdEN2JTeXRtVUY0S0hwb2NOV2hzWjd6SGhJR3FpZUhrSFlMalBoMndiYlE0ZHR5QjRla21ySGJJZW1nWWx6d1VqQ1ZxNkFyQTQ5QW5hSVBUaFk3YzdkSGUzOVduT3dQUHZtTmxMQzlIMFZxWWJiajQ0aWJHZFlyNW1JMmg3NkxML016bEt0VEx5RzVwMjVlM2ZNNnFXSTd5ZnIzV0tXOTVlL3NsbWczYkNGS1NES2tFbHJPNk1JMjBPTVhZZ2R6cm5oNzgxcW1LNXQ1OFlDT3A4NWJ4Q1g2bnVmKzgrMzF0bGdsakFPOWJZTS9xN3NrSVZ4ZFgyd2RZc1FYeHBCSndHV1FKSmc2bUhXSExKQ1FuYUI5akRKMW1tQk14ZldyNmIxRzN1OCtTSmpBNG5jVmFXelJEdkp5QTFabUl4ZUg0ZmlEZGo4TllLd0RScUFXeGlyUy9VZkRsc3BzK3hSMmtXNzJBTEh2WHZ4c0NCNWxLTDN4TWtOTm9qMXZZV0NUKzFRaFpHWE9BTG5lbk0wWVRzRHNHVWZDbllMM3JZK05EcHR3R3VxNE9nK3ozNFg5em9scHBEd3dzUUF0cFhWQ3ZJWXFqRDRNaC9mOUNFZSt4bEZheHZHYjNmZHpaNDFkUDEwVllnNDZhcGFOQnhHWXgyckR3cUpxOHowbVl0ZnlxU0tBK1p0TzBSaDhvcHdBSFNySjZDVFVZUnRNTXZOTGJ0aCtEcUlxQTg2eTg0VTdIT1dtT3YyV2RGOG0rMS84YTFoenZlOG9nMVJHRy9mQjBZUVJsdlFGNEh0azYrS2pnOG02RGgvakRQSFIvaUR1M3JYZmg2WE9OSi94V0Y3M21UaGFOQmYxUktqazU1V2NSdFpSekc2a1BWT0o0TEFEcVVUL1lta1dzMzFFVkVlbWpBZzFaUHZQdG03K2ZVclNyNTlKTzVJUld0KzdwUDE2ejY0bm92bFF1dzZZZGkraTRPRnNYL00xZHhObEhwQmE3N05HQVNHWHVkdUptc1RjNXVFd1dUWkVNN1QxTHFHVVVGdkVrVGFScUdIZVJFQkNmaHdJZjJGZnNVK1hORE41djBNVFpnZ2VIdUNqWWVhL1Y2UGJqZkh6S2syQUc4UC9uWTBUWGFxZTRiWElkaGV5czUvN3N2ZitBSWJnRTk1R1dNVnpsMGRZWlc5YmlWNGNvMjlXQlU1RW92UmhRNVgwN0RkaEYyRU9SQm5pcTA1aExKWExTS3pDak14TVNkYlltYUl3dDdhVVZyclk0VndhTUlFWDJQblh2KzMzL2hYdU1COE50RnhZZkRHbFFIYmk5amVkNEx3YWJsNGwzcXh3ZGV3bll0K0hKZGNwaGFwSEgyN3F5NlBUTmplbTBSaUo2SThOaVNzbmR1YWo2ZGxPKzUrOWx0YnArN2pyakZCeThVKzByTTRDRGdMaGhQNzNzYTgxQmZ1aHlSTXNNUWVqckZ4aFJwUGN1bkdSaFIrbGhtd0xVWEpST0NLUE9HWG1TUkNxV0hiT2g5TEZnVHYzT2Vtc05MM3VhV3NZSm5uSTVFWDhNVjE2ZlJ0ZkE0TkNOLzN2VSt6SmlVVDlFSlRhdytFT0N1RExYWmQzaEN3dHRScnptcWRXWjVhZGM2a3hCVkRFaWJvQ24rTnJ3U2R4UjBXVHQ4SHpxTFVrbWg4aDhoTCtEcDVkcEx1Rld6bmxUeGhuWTZkVGpabTVjUTlkNEZjY0ZSd3pXSDVEZ0c0ZjdMaXlvUU8vMzl0M0dZdUlRYi9rUFZqL25DLzd2UU1kUW9tUGY3b3hKM1hiY1lNRjZQa0hHY3drMjlLOXd6V3lZeDFqSmkyd0wrcVozYjRDOGQrSStIMldUUW5ESVlrakhpNUR6cGMzWmU1ZmNZbllYb0RCM0VTUW1Gc2cyQkRWVXdrZERHeCtMZTN4YTkzVG53ZFFNRjJXdnRTaDVHL2x1Z20vMy9ZVU1CNmI2cHBkTVpOYXdvZ1hXV0dxbGlvSkozY2dXMFJzTHdJQ28vazc3azQ1U3BkejloUUQ2NlZGYnlSV1V0MDE4Vldla0xwR3JWYVlPNlhKcFkraFlodHlYbHoxZGtndXBSZHcrS0hIQjZRcHE3clN4amRQQ3QxV0QwYWZDVUk5WmZWSUtPOEE2MnYvNW9CMnlrNUllQ0w0dXRKeTBrZ05JOU5YblZZREdJS3RnMXRIcGFrYlV4NEZQcC82UGhObjE0UEROZ2kzVTRySWQ5MUtuVThLKzZxTGQ5cHVHM2ZOc3N0dXZGaGo3YmJ3RDNsSVduTUl1bkN4dXpyVWx6VTJiSm5MTjJnVGpWcUtaSUxic3NmMW84RTlkak9URE1TRGVsSG1IVHZaa21YdlV6Z2lRK0JaOHpxM1BtUG5Ycko5MkRpU3g5MFpBUWlhZDNtNzBwaDQ5VXJ2SnZxWnRLWmhHMklwYW52OTBNdEJteW5tV0lJQ0s0a1BXZjlMN0hIUkJXc2xxbkhQSXQ2SCtWR0lNWm40TnFuZzhsRTRSSERTTzJ5elpRUVhZOTdzNnIwa1dxYUZIZ3Mvd0xNQTZ1eElnRzJSeEdQZm9SQnpUT1NkVFhMQUNkdnYrNlBDZHRJaisxZEN1aTBORXZTSlpDd1hSUWpjMHphbGNZNjNUQmZpUUhiaG9ZZk9QVll6Uloycyt3QldUcnRHU29sWFg5bjQ1dDFDOHA5c2JMakdsdEkzb1VBVUNLU3N1V0NJby9ndXhqM2lKZEt0dDEzWUhjdENOcnhIUU16b05RRnJmc1JSbldhbFFnQnErSTU0MGxwVmJMSVBlVUdiTUYrYjhvVzI4UWV5RkowQnVjTEhUQmtrVTBrRzNuQ1ZJaGJLbW5BTmtLSXFHUEhNTlVRQ2hhMDNaOVRIb1dOa0piTmY1em0vVG5qS3N2NnFiZTFuUUVuYWlaQjR5elJyakRCdUEwRUV0elBwZysyb1lRSjVvclM5YTBncUNldWVJTjAxWTh3aUM4a0xYcmtKbFk2VUpEU0VUL2FNbWZPZ0MwTUYrdXlKWGpPVFptMm5sT3dYY1pJTFdQVGEyM3ZLYVN3aFRDOHRnZ2QzMTdVR1RRUFMvdzNUMmR4OVZ4YlA3UjU2SUdtVFUxZTEzM1J1MmY0S2xSaWFZaFRiSG0yd0dvQXJoeUhEN2FMYm13c2daMkJZV3VIOTBESGpINkVJWExhOUdqQTlnSnBVRGhqd0xhRmhpNll6eDl4OGd1ZkpJNDIreUdrK0IxQkRaWnh4c2tubzVMQ0Z1YUZhNHF3aThSVWhUZ3hoVHB2MDYwdW1JeW1KMmlQdE5LZU03OVpWM2RIMi9ndXo0Ync2MVlCTnZwSSs3RTFOTHBvT3BUeXdYYkc3VUR5bURzTXJ2R2pNYUVISjk1Qkg4SWd1UUs3SHNIRWlrZWNPd21EdGJaVk5LSWFIZzhXekVoWHhaaTlnUXdpZUVpbkRiS0NXUXFpWmZ3UXJRb3JrY2x4RW1FODc4dGtTM1hHZmllVG83M0MrR2JkUEZLZnBVSEk3MXRkaUxaTTdsemlaS0kyWURTYUtHdEorbUM3Z1hSZ2FWNCt5aDBXTVQyaDk2b1BZVkFIR1hyc3FHZ3RON3lEOVczeG15Q3d1SmlUdVlSdEMwOGlXdGhqRUZjVmZnbGRYcEo4ZHlWVkpBb29iQUdwWnhYbEJzYXdLa1dKUldScDZnK2lpdXprWWxRY3RUQytiR0tPaDl4V3BQUkg0UGJKSjI2WnhNdDNUYWU0NjkxTTRZTnRoMklSeThuVFg5L2tzWGx4aDFtRkY4bWpEMkZrVTNpYktFT1BNRndLT3diK25tMGt1WHhITTBsUzh4OHhTMlNlT2dtQVZPMTBnSUp6RHE4U3R0c01YWDdETWw1T29yRTdrY0N4dFk3Q3RxR3VHaHFXZmRNVnRNWTZsK3BUWGpzNVh3SzYvRDFTa2lkVHBhN3RzaGgySEUxaFhGNkpxNWNmeFZUYnhvMWNZdlJWSFV3cjBqN1llczAxZDFqRUkwM3ZWUi9DS1BteTlmaVZOd3NpR01iSkZGQVVWMU5veTk0RFNtRUxPdFZERjdnZzlLWW8wY3lFaE8yeUdnZUFJcExoTVVROW1Yb1FXbEp4aUVva0tXd2h0Nmxvb0NPUENXMm9JWFltMmU2ajJ0b1Qzd0pWRnYrQ3Mvbk51aGIya3V3ZFRjdGxodFlKVERDanczdHg4UzcxTmpHcFRIdGdDelpOVW1hZUk5R0xYTzRVaEgwSUk3dklvMGMrbFJlR1Z6Ymo1NnBwWCtBS2tpY2NVeVZwQ2x2SW9kZzhjTTlxUmhtMWhaR0I1bXJENHBJdDZndXgveU9rS1VpMlF3cFFoc0lXV0ZkVUpjQVdKaFN1WTBvU2hMbGVTUHdxc1A5N0Z6OTduZmxoajRiRm5mektHMCt5Njk2ZzJxdHh1WHRXbFVGaVVxSTVLWVRkVXJqV212YkFkbGI2cmFoeDZlbDNSVDI5aDE4NUxJdDZqT1hVZlFnak9zbWxSN2g3Tm1CZGJOcTBsblJoMEJXSUpJVXRNRVFlRjNCdnBsdFlTdXFDUC9nWXJGZEpDQTViemNWVERORWNrdEhGWGI1dHFLbTZoamlkNzdiS2FjWHRxSmxxYnliNDN2WVhtSVU1OG1YRGF0U01QSVNZL2dSWXczSDlsbURYa2VORXRZazdnQ2d0enVaNWM5TUQyNm0waXY2OUhzdlNlNVBvQ3FaOWlWMmFwRWFnRDJFU2p2bjB1R3EvZTdEN2l0ZzBsMG1qc04wbVZpeXkybktzWFo1KzBzKytCY0Q2K1M5ekJVQUxkajdSUk0wNk5odm0xaVVaaFMxUTZvZ3l6SUFOK0p0Q3hkOForRVFRUFBYZjJHK202OHlTVzRINXA4ekNQUG1PWVRYd2lCQzM1KzlqSkljY3hlUzRIRkFIREF6ZnV1NXhLZG5pb2d0c0tROXNsN0VGaXR1TEYwOUFuczJFbjNKWWxvK1NEdm9RSm02ZlU0L3c4S3lSL2tUR01MY3VrMFpoMnlKVFBHQi94TWFlbGtYaXZuRHp0OHZUOGVRMGE1WHpZaklZdWlTanNBVURnS1lOQU52elZJcDA3cktJOWVBS2ZpVmRZNVpjQ2J4dk1Rdno1TkhFTHlhSFp3dGhENHJDS3JCbXgwRU1lYWZVdUR4eGdmWkF2S1Z1OHV5NzkzaDVZTnN5Sm5rQjN3ekhlcWY0ZnpIdFVBN0w2dG45Q3NQYjU5UWphTW0ra0FJMjdZeVd3Mm5TS0d3QmRvL3FocUJ0eEVhWDAxVFVPMzdxbWxQSElnN2JaTjJNMjdkMmo5NUEyWWFJNXBTTXdwYlBQcmNrRTI1dGZmdElZRnZsRyt1OW03K28ybVFtN2djMWJtYld1aXBtNVlBdmlHQkdTOGx2WSt5VjMxc0JvLzh4T1dtQXh5KzVqS2xIS0NrZUlSZUZ1ZUJyd2RtSEI3WU5ZM280QjQveHAvOFNIcVYzUjlMYzdzcTdYVE51Vm5GaFFNeThlcnlYc1J2dFYwVnNtdE9rVWRoMlRkaWVzUFBQS2cxQkkzQnN3c3NOcjgyZ3dhS3Rwc1l4M0tpR2gxeStCWmZBbG82eHVGMnhOSCsvWTIrbldCdEpYVWFoWkY2MllEeE1TN0JyV05BMnhLVWVrdEdaalRWUkkwNVZGQlBxQ3NkOStRRktRM01lMkxhTlNQQ3U4cS9oNmFyRXJEcWl6M2t6NkZOY21DQy9IdXNzMlhGTXI0Ym5zRTJEZVZJbFRTRkxLR3c3Sm15UFNycWM1Njl6MUxLOXY4RUJDZG9VaWVhV2pGcGJDRllqMklMVWhsMmpuZVRQaFEwWU1pdjU2UWxsQTRuRUs1U3ZLS2hhZW9ZVzNuazZMbHlRQXpTZGtRVkJSeHZIUmJhVE1EQ2hMZGlLa3dlMnlvbE95T2ZRRE8zUzY1T3lObHVMRThhTXJCOWg4dXZ4ZHJ4dWxNaWgvaU9iNWpacEZMWlZBbHN3ZDg3SFhmV21FMkViQUFYSCtTMWRacVMwYUc3SktHeTUrNkY1RGd5MnBRNmd0bWxJbUR0cnpndVhHWEZZUzVZaFowRTQ1U2tEMTVVRGRoQjA1YnkrY2NRbGlnZTJCanEyTFNhdUxaekExT05SV0ppOGVnei80L3V1U0tPMmFSNlRSbUVMb0h0VWE2cFdITGI4blFoKzNLQzVtQ2tsbWtjeUgyeFhUTVo5NU9lcjhJU3Q5OUV3Ym9KWGtPT0NiVHJJVEZvV3V1U0N5NHpoMnNJTFZoS3NpM0xDOGpQZ2JUa09OMndoWWtoYVY4bUh4aEsyTXNCZk4xVlFWSmk4ZXJ5VFkrTkRqbXRTTnMxajBqeXc5YXhGV1FSSTNBUTlPcVpKTGhianBFZXlOR3cxVUxtMTFibDBGemxMWUlNZGUyZ3JIL0Y4bXN6OFpoMThMeUtPb2tqS2JST2FVTEVvTHI1eFZsS0pzNXJWQjExMmpCOFJYR1BUSUNKWk4yeU42VzdKaUhIRW5McUprekJMeGdoZVUxQ1l2SG9NNjNCTmJPOU41REpJQm16YUdpL3dtYlFVYkJGUWE5NGxWTkpsa2dtNXVrRzJwcVZPVUNTaStTU2pzS1ZBcGJuTW5qd1ZmSVBkaGJ6b3I2WUpVKzl2N0NxTEdmZk1kOWVhQnhoQnpnaCtPY0E0dHFYdkNSTW1kV3daUkNUcmhpMkVMSnFJbk8rdVRSM2JTU1JrZGMyc0tTWk1JVDArRmRaZi9zN3NUK2VGVGZPWk5BcGJDbFNhMDZ5ZHFmdFpGR3M5OVFUclZzbHJsajdKZkxCMTNsTGRXWGFLYjdDN1BnMUdlNE92VzhhUHlJUkNneEg3MmpodDRkV0pHYTIrMUt4YWxvNXlRNEhXTSsxMHd4YlF2NDc2bUJYQkNWUVVCTW1HdFluMHdsQWhZUXJwRWZydjZoMEFSSm9rRTlzMHIwbnp3Qlo1dXBZdUxFWHZaSzhSN3EzRmw1TDBYRFN2WkduWWFxQU93dG91d3VQMUtpbVI3d3pTSGpWcHpHL1c4UWs0MFpjVnRsUGMvNzBvSGRWZUZ0NERyRWVvd3gyYmRzTVdJb1phWDdBaDNBWmJVUEVtTEluY1lGNVpVRVNZUW5ya1BjRVZwaTlmaVJEYk5LOUpTOEVXS2I0UGF6dkw1OUxmalBYdUZtMUZlLzFLWWlNQjNWZFVVVHFTc0tMcStrcndEWFk1djRFSC9CdGtzMGJTNFV4cU1hWktseDlXejlnazY3QlhYTVhlazZxUlNJRUhSQjJwblh5a2xSdTJFREhFR3Bvd1I0YVlGVVNSMzFzVHEvR1lkd0ZoaXVreDdtU1ZiQ0hBL2ZKMGpWME5PbWlheFRSUFlkczJJd25JMDZYdE1uTHRHR2xYeElwSEQ0QkpYV08vNVpXTVd0dEJ3NVp2c011eDdpc0V2eGlvVTk2bzhXRVBJRFZnV3lZdWc5UkI2UXN2Mm9QZEV1YXhiQ3hWbVBYcGZDSFloc1JsVU15Ky9iN29ENXNxcHhMNWhTbW14NlFEZmk4dG5ZcmV3ZHdhY3dRbGxrNE1GcllYSjNPU3NBcUNwZTh6NlpYT1huU1ZUam1zTFN6dTdtKzVnYS9QT3lZR1dvZzROUmRkQy9UclJtbjYxY28ydGJZOGtuWGZSOTkzN1Q5aHMyY3dVZGxwdVh5bVNpeUo4Sy9mcG85T1Q2ZmY5cll0Z3h5d1FicnQzaGlVZnZDOGF6N3dHWVBPbXMwbERHOVpUSStpTCs0SHBYeDdMUWZjZHdlcUV6b1hiT3VGNDdZMTBkOGNORFhDM1Zvc25nTFJtclFrblFPYWlpcWxxMlQ3aG0zRTJITVZiMitpK3pEWDlCRktaM3l6amxmV2pPV1o5bU4velBWQUoycVVpOHJsUXNyaG1KMzFuOXhoSmhuQ2paWEorTHpBL2llS0c2NlRZbnNtbHpDOEtiQXNvRWZaR2R4WnE4K1MxSVBrTW9RdEc2VE9GTFpWNGlRQTloNUlOWEFWVEtwd2V4ekZjWGdKRGY4N0o5Uko0SHNTdE1MM0MxdDRjV092NHJvU1VuZHByOG1GTVJ5bUdXUE5INXFZc0FXTDk4bzNCMkhYaEJUaExqSndTYlppV3RhS2dXZjlaK0xBaEMxOHlhUDNpWlhnY3JaSldWcHp1WVNCbHNYMHFMcnF3aFUwVmM1TUFIWWMwL21FbXNLMlF5eERZZGl1c2pVcHd6dEJzZ3N5a3pyellJTlhORUJLUmJYa0xRaHMzYk5zMVM0anNRdTQzY21vU3hWM3JvNi9FbWpNeFZQZk9rL0Q5bjRRK3ZpcGt6UytrR0tmRk9ReWNKTVJjTFFmOEdOVzVEQmh1eFRCQlA3VXFZakVGMGdMbE1rbERLY3ZwRWZWd1FaY3dwckttWWt1M0pzVnM5RElVOWhDQ3pTTnFMTzBRVEdhMDJ5RWtOVUIwVEk3NzdKemZ0RnFHTFo4dnkyQmJXcUdSRVh4NVBoK3BkeTdGWmVBMlRUUVU1N2s4eHhKbGVIYndzL1VYUDZjaU8xOU1GTVBpQ1A2eEJrcWRTWGRVekxUdDYwK0hQN0xTY1p1enVuYjVyUUtoZlNvTG1ZWmJtYm1VQXdHcXVhMWFSUzJ1eVpzMTFSWE9SSkwyR1BoYmtJbG85RWlCTzc4b2hIWXdsb2xHbGNBUk83Z1VFYkhxUGgrd09FdEtPOUpjbXUvZzJubTJHTTRHNmVOU0VMN2hoUkZkc0dnWVdzRXdCWWM4Y2kwVUFXRUthakh1Qy91NDZXMUo4U0FOKzJudkRhTndyWkZ2T0VvTlExSlh5QXVtU0xiWjd2WmN6TCtEUUMvYUFTMmZFNVVVWjB0Mjk5R1V2VjVFbGNDeHcvbklZeHB3SXVqUTQveFlZK1lpTUwyVUhyMXlkR2RESlU2U0l3cXQ3VTFZTnQ1cWRIYW1TMGlUREU5eHQwQzZETE5EamRwTUVud3VKQVV0aHNrcWc3TVR6dXZ6cWdza3hrY2pGSm5EQUtSalNXREtZSkhOQUpiK01BUHNuWUFXL1NxcHIwWGIrbXR3UElGWGlwSjBDRlBOTjl0c2lPcjFKbXVrdTBpZjB1UlpDYVc4VkNWU1lVcjNMQ2xxMlJMeU1QQ1BETFNoWVRKcDhmNU8xL1JsTDBCTkRMRG8vRm5UV0MvdmR1eG9yQUZPQ0RqRGN3cnNxYzg1eGF4UjdCcDVJUzlWU1BlMStnVmpjSVdjcHVLWGRuaEd5a2liNEsvRXZoY0w1VWcyRFlNUk50d2RUbFpBMGR1UXVUVTVPaWtuR2wvc2hxN1lRdE9XbE8zTEh0RFNwb1dVc1dFeWFYSEZob2dZU1RJV2x5QkQxSHlLWXpQcGxIWVF1N0hTbjQrTG02cFhJNkU4VWtLODYwUXlVRkk1aFdOd3JhQlRmOUcwZENjN0p1ZXZ3cFhtSGZSZ1ZzSXBJMTVwQ2pGbEN5bHp4Ynp2dFdtSzhYTmwzRERGaFpJSzVxRGU4TzVwaE9wZ3NMazBHTVlnZjQ0SVBuQmRaa3g1MHRNR24rOWFTV2h0Zituc0lWSFZJZDV1RHRwYjVSUjJxVVIrVzVHa0tNaDNvRHppVVpodTRvZGJjaXNaUWhScUxqQTBpU2ZFNTdXekNmVFcydndObFVndEMvdGFnNUd5dGlyYTlUYXNtN1l3dDNiVWEweWxuWlZ2WmtvS294Zmp6d1NwUFFIb010d2ljQ2tKYmJCWTI0cGJPRVIxVFlDTXNXaVRJYTFYYVVvbHFwUmt2bk1MWVZ0R1NPMWl6MEd5YmlmOHlWUjdnMDFkYklKYkJ1NUxLcmpNbnJvQTl0dVcwV1pUdmkzRnBsdDNMQ0ZzVkkvWmRiZHRpWS9sQzhzakZlUFBMQ2s1am84a21BUDZrdVQ1ak8zRkxad3JScXBFUFBSSGdPNnBzemtLblZtMFF1QXVJbVN6Q2NhaFMwSWVsU3g2WkFCV3hYM2tWaU04bTVmaEVjRitmMVZXMUNhdkV2VzBhakpJeGQ2ZlNzUE9kQzRZUXR6MkxPS1Vmdzc5Q3JuVHhRWHhxZEhIa0JVQWtIODBqNmwxaWJOWTlNb2JDSHlvR2NhTUJmTmpBbGJyM3lEUkJKZ0JXWGRRb1lrODRoR1lRdlgvYUJpVjBkUGx5cnNMNUY3ay9NeTlzZEsySzZxanRYbllubEp1NkxLOHlRNlZIazVtbmhnVzBkKzFFTEJ1RXR4WVFLUEhtSG8xczUyR2RJUDJLNVFtelNQVFROZ0N5WmxSZklEVTc0bTA3bk8wL1FSNmxpOWJpUVppQ2JmOXJQeHA3Q0ZnVURybmhnK1c5c0NaZkVySlZ2K0JueFhSRk9TbWQrc1M4cmhlaVFCZkg1NVI2ZHpwTEltc05sTlBiQnRvOUZwQm8wVDJReDFUWEZoNEQwanVGOFhNdlVJY1NYdHpxNUM1b3p1VGFXd1NRT2JkcU9xU0NVTTJKYjFJd0ZiM0pGVG4ycG9LWmpWZ3ZIYXlPWmlFTW5jb2xIWUJoM3Rkc1AwU0Z0ZWl5REZpdWJhNE5GbjZsdng0b28vSTNObE5lREpFbjZHRVVFOTlBSDhscE0rd2syZHRxY2lLMGM3YlZMcWdXMFg2WWovbHBNK0x0ZkpqRlJ4WVlDUlc0OTE3U01FRFZEbHVxVnJiTkxjTnMyQUxaaVVJNUpmQzk4RVdlZzZ3NDF0NnZvbDZ1bUtDaUtaV3pTQTdZNW1GMnpydUFiRS9UWlJ6WDZUODlWY3I1MjNrZFBVUWZqVTNjUHNYZCtOemxGZEVVejVIak1ZVENxSVBrL1NBOXNOOW9qaWNnaU5BckRqWjBWVjJCTjlDTU1aT2ZXNCs5Q1hWV2NSbnZtcjBvQ2FOS2ROQTlqaUFRU1E5NERrVXkwNEkrTXZ0NTJRamVFbklqR0daYkVoV1ZCMWpBUjFDazZZaSs0SU51V3NxSi9zcHVDNTFJR3BhTlBYcUtXbnYrWTM2MlJUTFdJUXRMQ0Y4OFpOQWZGYmtrdk9zd2UyeStqR3pxR29RdUFQS1BjaFRDeXpTNDh6K29ubWZxN3RNYVltRGI2eW0rMUNnZ05MeHZLR3VsaDQ1RTdrVktBazA3OTh5ci9uWkF0eEdKSTVSWU9MT3lzNTgzTmRiWW12c2gvaGl2Mm53d2JNdHlvZVBqeHNJMGhtTXlhcmJUMVd3ZWYxTmhYRFJZTEpiOThWM2F6ckVpTDRYSmlpenBud3dIWkJPMVdnTzNTVHUzaWlYZnJDeWIwUG1oMzJJVXpDd3FISGVmM0pGNjdJcHRrbi85a2VBNllPbTdhc1RVak1hSWJKRFNBd0VsdDRwM3RESldGZHY5djNGSFFIRlFuc1JqQnNTaFZOSEJSWm5PQkxobyt0b0xKNzVYMEExM1lUbFE4aW1lZkRhenhpdnBOMFZyWmRIRlExME5YQXIzdXRDOUhtYXZneCt5N2JleTkvWlpZYzhtczFwTkNkOGNBV1VLRGJ0OWlMWmVaV2ZGdGgvbi96VmRSd0FWMGZ3Z2p1RGozdTlwcUNxRU5IZUZFS1k3VXhCd056Syt1TWMvelo0Tytnd2xJazcwZ3JkVFdJTENONU1aT3lMVW1NRWNvRlV6TFFFSDcyQlhINHAvYzg3MDRBQ1pqQTl6Ny80enVpRklhdTAzRnlnOWtNdWFEcTkvUmQvd1pja09kRXdyNUxyS2Z1c29XdnBzUDIzc0FmdS9sblJCZ3BWL0F2SDRZZDdFSUEwYlFhNVRRM1Q4b0RXM2k0dHhRSG1MUDgvcHQ1N2gwZnd5UFZSTVEvQ1hrWmRpRTRVUi9DOEdieGthbEhRQVRYUnZ4amFGWS92bTJhdEtDS3JpQnV5djlkOG1jZi9ZZUlZNFBkL094Ny9rSVdiNGlJSklEa3JDekxmKzRJSC9IbjZ0SXdrYlp6TnlXU284TE9FWlFSU2ZCUDBIRkdFdHlSd0JWY285T3lhSURuSzZITFc1ejhHbW9UV0tUWEVrbUxaUlNrZzQ5bndORTdGY0gvUDlCVWx5WjNiOUtZMDIxWXZUM2R6Skx5d0JiV0d5cTZWUWVrWU1kUHdyKzlkVlVLSHhwOEZzOVVIMVJGY2FJUFlUU0RURDNleGg2cUFGbXBUZlNoRzk1K3RVNG5xVU0yTlpmNWxjamp2R3d5TDRJZnE5YUF1cVRLT3MvWEdYdi9mejN6YnZjSHlySmF5L0tRSFR0MVRYTDg2c25vakNxdXNsZHQ4ZmpneTJYSlFNKzNnaTQrN09LNExVT1BpMmlTVGhyUTBYVlhLaGRaVmhqTjRtZHUzbmlzc3pad0VQWTA0NE50Vlk2YnZGbThKeUNXQnozeTk0cDd2SUZuNVVEY2h6Qkl0RXc5TmdBYi8veE1RQzNTQjJxWE0xbnVIYjlKZ09QVU1RVmJlSWU0QjUvZ2Zwb2E3bk55RTJSejFlUmVQYmRZczN6VVBESUlCdU5WK2FnTFU0RTNuUnFuTUJPMUNXeGFCM0J4UFlRdWlUY1dKdS90TXZnUlBYWGNLeHljMElCdDI4aXJCdGtKSDJ4YnlOR0dzVFdLYjh6ZXBtWUlqOURaT0ZjMllOdUhNSnByRUdUcGtUdSsvTWo5QlN2TTFKdCtPd3drRWV0dGVnbXRCT0ZiNzRxT2Y2QnByZHQzWWVtL1g5Uzc5ZzM3WnBQRkFEYmdiV2JWUVRsNGk4bDl0aTliODViRWl3MENyb3NYL2g5bUdRbjNlQUs3dS9FcnNDdVlMRS9hQjl0cDdNWHkzd1E0MmJ2cGw3Y1FaL1hxemVxUFVHbC93aEFHbVhxODc2cDY3MW93aWtNNTdyc3F1dTc5emFHd0huR21seHpEdHpVbExIaEFzUmNZNmJISm9HbmdnZG1vNDFud2Q5Zmo0Z1U2U1Y0VVJ0alNKTFBJQjl0WjY2d1lzZXRJWDZkOUZKWHl4Yjc5VG5rOWVpUzlqVFBEMWdBNHF6eit1VVROR082MXpCN0EyVlM2SmRlL08zUmNucEVJU3JYSUx2REJGaWEyMlkyaEJnYVBNekhCSWNOQjZVY1laMC9qeXNkVkE5UGcvSUlBTTJ3dFM0eEpIRXF3RU5WRS9aV0dON0tkemRMQ0pTbmF0VzVWUXVSVkhFcEE1U0lKQzZRVm5wekFheEc4b0I5aGVMdnhNWm9hNEh1ZEsveFRIODBzK1VydUhaVmdBTUVhUC9YcGJmUDNmVHZaTExPNkNscDZhN1NkeGdPL01yZkc0VHZlS0dLV21rYy93dWpXNDlTb2FZREhrOWRncGRSaDVqcDY2ZDBpZmJ4WkdwajBmcEZXaHRKM29NWHUzTlJ2dSt2QmtYN0VSZEVGUWZqeHNncWw2a3NZeW1LY0d5a05WUGttc0FtWEkxRE9pbzNGMXdFaHRCYysrNTQvLzk4VjQ2cG0zUUF6cVBObVBmaHJzM1BQZnY3SHZ4UXZubUdXd3hFRzl6Qk9INndHTnZnT2ppbTV4R3ZyMjMzUFoyUWd3V2lhdGNmQklDdWFiVGhOZnozaldSbVNNRVdGSDlNUFRBTXdpMkVyTFdQaVRiblhiUXVTa21RNVkzTGZNSlo2SmYwK3p6UE9jQnphbzByNkdaSXdwSTl4NWlBMXdKZElOMnMwNUdyMDMzSk5yc3IyamNJbFJzTmhCc3UrczNQWmticDRVZUdFamZPd2hMSDFOUzQ3R0ExRWpMM2NqYkZEWkVuVmtDcmpJMFZUZllTL0RNNzJiTWYxaE1td3JkRjBhTUlZL1l5ekI2ZUJCa1FCWExnRVNlaTdMYndBQUFHMVNVUkJWT3FPSlNiMXcwbFU0bDI1eDVrVzd6ODM0OXJGeCt3dXhOQ0UyZi9sakRuMHFZRXllQW5HU29ISmFkc3hENXF5QnJwQzExaHVzaStVTDJYTXVtSW1OV3ZRWTNqQ0ZKSjhURHhJRGZDUHJya0dYdWhyd3ZFbHlWbnQyNGEvcE9SYThEd0lpckI0WXRYeEthMkdqb2hjMUZTc2h5aU02bU9jT0dBTndPYjVlRnVDcTl0dTl1b1ZOSmN0cC9TbTA0N0RyWkRrZlo0WEhWN3podDQvVVR1dCtBOVJHTlhIT0hIUUdxalpYenJGWXN6YWZjYVlwQ1pmTXdsckoyU2JSZXRnTFd2M2VXNWt4K09tWU9ra09TN1d5MzVERldhZjF6SnUzcmNHVm5POEVkVFFodFRzWjBQT2tXN2IyNUoxcTluSWtpVDluMmV6WDJDYWg2V1QrSmlMWHFzNkdLb3dxcGR4NG9BMUFKdkF6SlhabEFTTDJlc1JzMkwyOVZYOWl2TzhSSEtLejBBS3V0a2g0VVlTWWk1Vno2dExHckl3QTdtaU1aUGlHbGpNOHlMVWF2WVdsZ2FIZE9uN1RHK0RLZk10dk1NN0pySURHN054QlBxK2RxK2l1aCt5TUtxZmNlSmdOUkRtY1VSTG44b1VDbjRmODRWWGtaLzd2VWg1QzVtTjlsWHhyV3ordDhObW1obzdWOUg4aHkyTTdtbWMrb25Td054em91TXYrZmtSRWZrdDhIclpSNVNITUNKQ0hiQVkvdytQMmV1aTBnYWxTUUFBQUFCSlJVNUVya0pnZ2c9PSIKfQo="/>
    </extobj>
    <extobj name="334E55B0-647D-440b-865C-3EC943EB4CBC-37">
      <extobjdata type="334E55B0-647D-440b-865C-3EC943EB4CBC" data="ewogICAiSW1nU2V0dGluZ0pzb24iIDogIntcImRwaVwiOlwiNjAwXCIsXCJmb3JtYXRcIjpcIlBOR1wiLFwidHJhbnNwYXJlbnRcIjp0cnVlLFwiYXV0b1wiOnRydWV9IiwKICAgIkxhdGV4IiA6ICJYRnNnS0Z4MllYSmxjSE5wYkc5dVgyVmVkaWxlTWlBcklDaGNkbUZ5WlhCemFXeHZibDlsWG5ZcFhqSWdYR2QwY25OcGJTQTBMallnWEhScGJXVnpJREV3WG5zdE4zMWNYUT09IiwKICAgIkxhdGV4SW1nQmFzZTY0IiA6ICJpVkJPUncwS0dnb0FBQUFOU1VoRVVnQUFBNndBQUFCZ0JBTUFBQURyMStJbEFBQUFNRkJNVkVYLy8vOEFBQUFBQUFBQUFBQUFBQUFBQUFBQUFBQUFBQUFBQUFBQUFBQUFBQUFBQUFBQUFBQUFBQUFBQUFBQUFBQXYzYUI3QUFBQUQzUlNUbE1BVk4xRW1lOGlxeks3eldhSkVIYW1RNFJZQUFBQUNYQklXWE1BQUE3RUFBQU94QUdWS3c0YkFBQVZlRWxFUVZSNEFlMWRlNHdreDFudjJiMmJuWDNNemltQ2Z4Q3d5NUZEWUN1Wms0d2pBWTVtSlE0Q0lUQ1hTeTR5anVPZVNMbFlFUko3QkJSTUpEUWpJRUpHb0ZrNXNvd1FZUWFJWmV5UXpDbmtLVVhNS2s5Rklwa2xjQ1JZa1djdGhKVEFIMk0ySG16dlhWeDgxVjJQcjZycjBUMDczVGRuMFg5c1YzMzExZGUvcWw5WDFWZVBuZzJDLzc5ZUdUWHc3bHlLc2Z6RzhPanZ6K2RpT3J2UmhRS1RIZjVNT1VnZWxiOGVFcmltWDVzSjBid3pMUlNZZVJmT1lxOU1YbmoyZFFlV3hGbkY1ZnJSZjd6N25qb2gxMmExTU1kOEN3Vm1qdVZ5bWlyUlpzV3Y1NTJxNlJPN1J4MVEzaVRraGZSNWN0TmNLREM1bFZJekRIVXZyNWUxeEJtajVmQkRVYzR1SVZkbk5ERy9iQXNGWm43RjhsaGFrYVFTc3UxUlRwbThkaHdyTGhOeUkyV1cvTlFXQ2t4K3hkUXNMMkZhVzFyaWpOR3Q3N09NYlVMbVBXeG5oclJRWURLam56VkRqZEo2T2JySS84eHFSTXZYMjJHQ1hVSU90YlRDb3dzRnByRFM3ejcvWit4WlpiSS9uNmRXeVpSWldwdGJ2ejR6c29VQ00zTXBNbWRzWE9SWmxsN2lvUlBlSzRRdzMydURFTjRmbjlEbXpOa1hDc3pNcGNpY2NTSjgxZDUyNXN6bURPQXBNWjlwblpEL05lc1VKbDBvTUlXVk9taGVZOC9hSkMzMDFOS1BvNGd2ZUlYYmlCWExoTENHRDVQaTcva3lwMGhmS0RBcDhDNkF5cUREUURRVUFwcHZ5NEJONzc3cjNQbUMxdnBpQmpzMjFWekIvUFI1MjJOdlovay9NdkJseFdkZElSMXJvVXFQM25jWUpXNkc4VDJvMWorcWFML25pRFZmV091WVF5ZWNMeGd5WmFWUWl2QktpU3dwNjN3OXBla3FaYXoyamdkSExTcWFpQjcyeXRHQm9zTWpxNFJjNU9IWjcvbUNXWmdkaWRrcnlKR3p2WTBTMXh4cjlOOTRJVmdpZmFvYzhpRTBxSkRYb053eUNKUGlIUm1iTVpRem1EK0JlZnV2emdodDRiT3RLdzVUKzZZZGNHOC9XSW5IenBCTXVkb1djMzE1bk4wblJER3JwYWFNNWczbVo0RFg5NlhFY3J1cDdiS1pab1I3Zyt4WjhhOERnYXNrb2gxSTQyb2I1alg5a0p4OFR5aC9NSDhNdlA0NUwwbktlKzh3cGVLdFZSdjAwZk1ianBYY0pmQ0JsbUsyTm1SckRlcjR0ZUNtd0JFKytkQmFBSmgzQWE5L3kwR251cnZldGFEeWxjZW5yejZUeW81VHFYSzVwYVZYUC9ISTlNbnZhRUpIZEJPZmthaUdqbjJYSVRUa1hiWXhNemdTSm5kTnJ2TXVtYmFFeG95QlFzQjhHM2o5c1N3QXU3RjNZY3p5VEIyc0ViNSthbFJKSjJ3UTdkMm85QWdCNDNlbXl3NWExOFVvQ1pFMUIrYWdmajRJUm16YXNpV1hHemZKZHZKaGd6bk1Xb3NCODB4SXlOdVRCYkJLNnZZcWdrbmRxMS8zYi9mVWp3K3N1ZE1sL0N2UmFLMjJ5WjBId1Q4UHlOK2xNeEFFVGV3akRSMStUcFh5end0VlE3bENGR1pQUFVWd0g1QVdpcVpYRUpoMWFBVVBwQ1lDMXJyN0drNGVMUS9pZHI4ZWJuUFJiSGY2cHFtdDlVcTgxRjRLSGZNVTVWbGx2Q0pmZGZrNTVkY0dNSjFoZG10b0oyK1k3SVVuNUY3bEtiTkVDZ05UQWw1dnB1VjExMDdya05kZTkwVGVZdm16MEpHcnRGWkNGbWYwK3F2ekZPNUNWekRIcHJ6d3JzYmxyNEg3eEM4MmwrVlJ1SzhUeXlJRjB2RUdpd096UENEaytaWVhVS1FBcW4yekpuaUpoMUZLNWJzT3Y5T2NWMGhMRng2aHBHcTBYdWY3WXRDc2VETitWYXlILy82RU1CT004ZnlrNjF0Q09NMlhJUnJiMGtTSnJ3TUwwZEF4VFdKSzY3OG90QzJCQXNGVTJuQ2tybVBCb1lqcCthKytJaEdSSVQvbTArTmRta2hLSDREUmkweS9ETzhPWnkvS09oRFBuQWlmQlNEcjE4dnlPUlAyaWtXU251ODE2M0xva3gxcElxaGpyd3ZrNi9Ia0Zta2tnMTNwY3lVVEkwbUJZSUp5RTdhZXpsdUFZUEV1VkdVZkMwUVlHdXRlRktITVh4WGlqSUZUbCs3NGxVNmcwUW9XT2JiVDVKaFpmUGhzNHZwOStiQzZ5RUZIVHQrZzBPUzlkSnMvaDFwU1hnMklENUZOK1NRMXRDVm5TR29DanhVSkpnaXFJOWdwUHNPZmJiOFAyalphWVVwM0VPV0QxWEFMODNheldvcEc2MmtpS2dzWVRvRXlnQTNTR0F3MXZDcGF1UFlZRVExNTc2cTB6N0c2OUxCT1VDY3ZzbXFCb1dKQlM2VFJJc0hBNDZyL1NRamZmVEtnWWFMMUkyaXVmV082MkpLa3RPNFpWVklMTlZwSGZHZ05LRjhYVTVqQnkwVXd6bTY3c3doSHVLUTBhN1pRelBOT1hvcmVGUGZvNmFXMVNEQVI4ay9DcUhiSXkyQzVqMThjVzJnRlo1TFZONFRJdmlWL1NyRkdhNGlhVzEzc25ibHNyY24yVFR0VER4d1lQMXFSdGJVWHNkRmx3anQ4S3Qxa0l3dGRhN1JmWGxxTEJCUERwTDdsMSt5SWFVcHZ4MFpybC92QlFSWDJRYUwzMm0zS2xhclNDb2QzbmhQYXpWU2ZTOVF3STNYSFlrUms5eFJmQ3U3MnhYTm9nTE1kQ1Nkc2RhSW1zU2pLY2NSTGE1RmdHTDZmQlY2ZER2cjZGSG8wY3lmY2s2UFpnNWZmWnlod0ZwRktLeHpUNzR2Y0U3bkpJbVRKUUpmUFdDQ3BnaWxPcW9Ka2xXc29IaE84eEtpWmIvS0ZFSTE2emFDUDFrTEJjR3dQQTY4UDhZamhmdjE3TmxwaHpGTU9JeGd5WnhDcHROYXdaNzJWYXZZMFJHaE9lZWNscSt3bHFPQk9GK0FPMGFBODRhY3JSbGRkQmZIUldpZ1lBZlJCNFBXRElwWUk5SFpzdE1KODA3RkpBb2FxLzUydzlrZG5FaUltVUdrRkpuZUVaaGR6TEtSNkFIZlZOZTlvdk1KZWdpVmxhS1g3T2tLd3lYZHUvb1VjNmcvRGNSK3RoWUtSd040RnZQNjFqS3FoRW95Wlk5d2p5bVFRTzEwSk9IK2d2K1hMZkxJb3JmQ1FTdXNJdTJEd29JdGN6WDRmb0tscUE0M001aHlickJNZTdhanBTOUlEbjhTZmY0UkVUcUZWWFJiejBWb29HSVR3MjREY2RxTDJPaXlFUTdYMmtUb1BUckJidzRYNHpsdUVsRFhTMGdva0g0cHN0VlRINnV1bzR4MFpBTC96cStmSWZWL2dSdGtzdDZUMXdmQXE4alVqNnQzenE4V3ptZTQrV2dzRmd3RnVodFlYc2cwTmJteW1GYXArRDF0SmhLc0RyYm1DZjNzdG9jVUVZTzJNVElQNmxER2dsWTl5VWlNUkNoR3RBK1Q0eElybHo4Y1UzZDlpR1p1Unl0WTdORHN3OFdHU1Vad2grcXNwcVZFZnJZV0N3ZERLYlZ0OUw5TjV5OWhNS3hSNEgxdEpocitCdkJpYTJuQU14Z3F0MEpiUXF0MXAyRzFLR3RjbFdBbS9GSkZlcFFjV280c3ZJcS9SM3ZhYjA0NW1CcFlwWWhFRXhDVVd2RFRsT09xanRWQXdDQ0V0czhXblBVMDNJOGRHV3FIcG9SYUZ6TW1nMWx4ZGpWVmRFNmEyTzhMT2toV2VVSUZBS0VkRnlDNXpVeDNZa29mclVwMys3Vk1CWEUzeTYrOG5INHJENkM5L3dVdFVsMTJXeW1HNVBMUVdDMGFXaE83UjJmWnltbnVnTjVaMUlYTUZkT3c1SHdSL2V1N29DZGxmb25RYWZGcU1WRFRtYXF3cXJkQVZvdlVFb0pVUGVOU001V3BMQnc2Z3FVcDNFL0xXejBDLzg2MWZFTi9CQmVYdlBuNzA4Nm9hamRXMWdTT3BvVXM4dEJZTFJvQ2pPK3EybmRmbGFQWGNUQ3Q4OWdsdDRqM3cxMzVDRlpvcmZTL2l5OWxZVlZycGpsQ0w1NE16Z25oZFVJaTF3TXA5NHUxYTFmVFhZZU9QYVk4U082cWFtWFlhcjF2SjQ2RzFXREFjR1QzL2NoTmVaT08xZElPS3g4YldXcU5Wdnh6ZTJRcnVzWjhveDgxMXkxbWowR1VJV2dLNkJkc1NpSUJXM3lhSjBJMENZb3VjaVJ2U0NhZyt1cS9xNnJHbWQyNms1L0RRV2l3WUJvNmVJWHJBeG1vUTljRVdXbmVoNmc5Mm80TkFUMXZQWEtMbUNvT1Y1RTJ2bWtCdHJmUW5QbHBDaC9ZTElwSW1VRU5UV05BdnA5bGU0M1luc2kvbklzL2RRMnV4WUdLczlHeXAvY1JtSmE3YnNiRzFOaUJyOVZ3bnNqT3d6a0JrYzNVM1ZwVld1dEhYaWhIQzM4eTA3a3J2aVJwWnlYSWNhY3RhRklGSEMzaG9MUlpNaE0yNXdBUUgzK1BaZ0puV0xhajZGVGFmdks2N25xTGtvcmw2R3F1UFZtdUhJcDZFQXBwdnRpdldBNUdPTFNnT3c5Z1VFbklQcmNXQ29lam9keHNmVE1DVWdsRS9DcHRwSFVMbTdrNnNESjZyUHErUEU2Z3pIQy9rZUJwcmtsWkpKRzJ0TXNZTk8rNUR0Y1VOOXh5NmV0SXV1YW1MUEhFUHJjV0NBYXowSzZ1SEhKaFpIMndaV3lmZ3lQUjRiY3ZQQ1hWNzBGejdJUE0xVnBWV2xVZzFwai9BRUIvSjlYcWFPdG8zNk5oRU5kc1UzcFloOE5CYUxKZ2crQ0ZnMWJuVnl2cGdDNjBqeUM0T2pFRGtqS1hjYTFGejlUVldINjB0aTNXanVLbTZQUmxwMVplSmpZOUFRZyt0eFlJSlBnNjB1QTlHVExaajhHT2p5MFJwRllOVzE2Z1NaNmZOMWR0WWs3UzI0dHp3TjNOcmJhczdDbHRaT21IbGtJV0E0QXA0YUMwV0RCeFA4eHhqS3ZNVk9ET3RFNkQxSWk5dXpiRWFEODMxd085ZkRuQjdUM3JDdkxmbkQzVGV0Wm9jaTdmUG1TdE9yR2xMR2Y0czJXak5GVXoxUy81RGgydmNkekRUT2dSYXIvSkNuM2F0N3czSVIvREtQYytqM3VkSmEwOXRyWFEvL0RmZThCZFAvbHFhZCtNMFNiSDBVZjNEdStUVm5NcndYWGUxMUdMUll6VGZ4Nkw1ZzVIVzZkSHY0ek15Ymd6eFB0Z3l0bTRCclljOEkrMG5lVGh4cDRsc0pwUklFd0lIcmJES1pEY3VES0RBUUZzcDZ0MkF0eGl1TkswMkZhMHdvYk5kZklkSXdNa2RqSGhTdVozaVFML29neTIwTnFCZzRzMmd2V1pIMk5jRFFObDVYYWJIRlZyVlZhWVQwd3JvM3ZyNm9EcEpWTGtPQXVMd01JTlVFOUd5VzY3RXBvUk82OXpCY0d6UlJseUh4MnozVmVIbWpvMytVQmZLSll4UVd2ZHRsdUFMWWY4NmowSXJYUk1XdG1sTnA2aHE5SFM5SnVFNE5MbDA5cHpxSHlOOUhFelZXbGRDc0dpK0VzZE1jZ2ZEMEtmOFdHNTRrWmQyYktSMUY0clY0aXEwZVYzbEVmMU85Mk5lb3d2MXVFSXJ6ZEVSR2tDcmV5TmJhTEtBTnB5dGtQMW4zaHVTbzc4NjBCVU5jZlNWaUNIVkpQSzRUQVdCU2ZscGExWDJtMk1qclNDVmF6K1UxajFUbWFsc1FvNzl6VldobGU2M2RvUTVvRFhiWExLdGVpbTllNFVwZjJEdXRCWURaajJFTFJ0LzZRTFpCMXZHMWhwVWZZc2JvcjFtbjBlMCt5YVpkZ2JlNXFyUUNsdXo4cTBLd00xMm4wL1FIaGlvTlhrcTB3Y0hPYzliY3dLekNhemF0MnhRL2FERFcyTWpaWFE0YmZFTWxOWnRIdEh1OUROOStFREcwd01xdE5LRFJHZUVHWGlCK0Z4THlKd0JkV0ZubU1ZQkZ2WnFhVTVpQ0cwYThIVENoWUNCMnJPZUNWYkF0cUZtMWVzNUpUMDY5TkxoSWtkcnBZMlZ6dDQ4bzZ0Q0szd0tnODRvQXEzUnRpNS9tUGMrd3ZNcE5KcDRNNExDT0dQUDRLVzFDREJWOTVZTktuZGI1UlJpR3EwbEVIVjRCc2ZZT29wK1V3T09mcmlicTBvcnhBNjViVG9JdU0rWkMwMFdVQmFnTjdKMTRIUGZ3U2tFekpjZTB1dkFFdi9FQlhIVllkb0hrUjFWVXpuMFNXblYwcGsyZkhiYW9VRmZjMVZwSGVINVVqZnhTakhidHB1eVp6ck8xQWU3ejlFWkgranBoSXNGWTBSb0ZqYU5ZNnZTVWRLQjl0Q1llMFRlRnNsOXpWV2xkUXZQbHlEU045cTJDY2Q0TE02MDJ4b0UvdFZyL2FrZVdvc0ZvNE56eEMyMHRsR0xvclIyVENhZ3NiWml1YWU1cXJTT01aTVQyeXRqZWlDVktjZUhtdnMyTmFOOGtySEQ5NDZ0eFlJeGxza3N0TkRhUUMwS2xuM05LK1M4c2RJdlNwMmpxMG9yMkxzb3dNRHpXeUtTSnJCRTBEeTNkeVpORnFIVDFIMElrV0lMZUZwcnNXQnNJQTF5QzYwd25leHo3UnJhVXVjeWVwZU4xVGU2cXJUQ01wUGM5NmhqbHJCMVczZ1Z2MlAxYXpZMW83eG5uYWdaMVVIb29iVllNRGFRQnJsQ2ErV1hmNG1wd0hGMVVmWFFhUm85RTlsWWFYUGwvYkhoR2VvMmVnQWV1NXpURUhMRGxNTXVnNWRDdXQyOWZhUllQVVFSWXpDMHVINUc1VWpvb2JWWU1IYVlpUlNGMW9rWVVjRVZGbFcvWlY0N3hJMlZOdGZZZTBvOGdBclUxZ3BmeUloNUNTdzVpZGZIbURVaEZOOUgwWlNtN00zaG9JWFBFcnhQMlRwdGIyc3RGa3lpTHV5Q051cHRvWTdGWEg4a3p6TDF6QjRUYnF5ZTVncTA0dDV5VjI3YXdPVHAwQTdPbUlKdE5mQUtsZnZuQXNBV2tOQXltclFMUGEwVlpneXlZTG1Ec2NOTXBBQ3QyMXhJSjZoOFN4R1c0QTlpT1RSY1hIbGNXVzJzQWF6VjJwdHJYU1VQZW5oZUdlT00remZ3OUI3YVRscENMNFg2MzQ5Kzg1SHdwdzQ1Vm5hSHozVTBpVGZxbzdWUU1GNjBVZ0VhMGtVZUF5cEZMVVBMM1l2bE1ML3BjdzEwVnhzckhLOTNqSzVnZHdkbGhTL1gzc0dpYmRFOTRIUm5lQ1FCQi9CVFN4Mm12RHpBaHpRK1RvNGVHeURPSTZYa0YvVE9COUZFSDYyRmd2R2lGUW93NXBPYnJGbUMzeU5iSzJ5UHZ4eHJEWTAveXdTcndTMWhKUXJZUDBkN0dPemU0QStodWxmNDRBb3Z6MkdVT2NPZkJwNThOc25SRjZqbHlnK0VhRnNvK0VGeWZ5dW9OclZlNW5SVzk4eFBhNkZnVWxiUzU5N3dmcWh3MlBCODdFMkhOQXZkQ1JWK0tTendYNk5DV0I0MkxlU3ZKdnJjRlZ6ZE5DZTlxdjkwNGZjZWpSNXk5Tmp2dkNreUNGSVk1UFpwYXRDVkkzZ1VUL09uSnAyNUlQcjhqa3pQaHZDSW41U1ovNTI4UUxsZTRlTUlTK2xtZGMvOHRCWUtSaGJRR1dwSDlSMzk2VWVLSU5nVE9jQmZoYnFwTnNsTHRJcjBhL21PaExSNVZWZUM3UElSRU5yakNoK0k2WVJYWnArTFV0L1ZyblRJSDRCYVpqbU16VmJFRUI0Ym54aEhFK2VEZloxd1VXQis3b3RmN3lTQXJpY29pRlRhMDh0bjczanFxYlBuTHJQeXJnOCtKdk9XUXZMU3N6L2FJOU5yVXBZNVZDV1h6ejRWWDM5ekxoUzBWdHZrZ1ZaUUdwQzNaTFlJNHlsMmZPanBXWHE5RmhtNnd2cUFxa1pyVDR1akxMYWdqOVppd0VTRm5DYk84MjhkMm1DNzVCc2hyYS9wdmt0bjFyVGxIaUhuMGgzbFNEeENHVVdENEo1SHdrdFBmQXByaGN5NUwrSGhOdW81eks4M3pxdUZmYlFHaFlEWm9rUWt2OU9ZWE5YUXBvc3V2N0YrNlM4NzZYU3phcFUvL2ZqMFNmRkxTcGx5ajlBTXg1UVJ2SUpPSkYvRnpacitKcWs0YjJuS1pwUjVhUzBDREJRb3VxYm5WWXp4aCtlcTdQYU5qVDBMOWcwKytXNEsveThxN0pKNURkUlpFVjVhaXdEVFpMVHE2d2U5MlZxcnM4QzNMbEg3dWVjRWtBRnpsVitsVFo1MnMzdE13ZEIzMnJVQU1MQjZjL3lkZzIvOUY1RDdVYVd3NFk0U3ZjMGpaZmVtRHpqZno4SFArZnh3VC8rdmJFMTFxRTFWQzQxamoxb0JZTHJrT09wOVlmcXZyQlhvanI0SDZjSW5OOW5ZYVFaS1Yxam9OZjB0TmIzSysyWlY3STZ0dmRtZFRuL1pxK05RbVFjWThRTjhmeUNYN09rak41eFBkb0JhMEtTeG5BQWJFSzRTOHNUdlh2ajZQeHhvYVJzekRLMmFDVk0wZHpEby83ckFJSHROWXJpZTdTc1htWEZCUTI2Q1lHVzdZd0krOWpqUXBqd3BaTG1EV1pQcjZiQjhnMVpkUnRrZCt4VGx1WVVxZGJGZmF3QlJrOXQrU3VwSVcwcFVFazhReVJ0TUYzMjQ4QUYwRm1rNW45N25CRFZ4MHF3TmwvTmoyZXNyeStYdWt6NWV6WjgzbU5FTitieHluUngxV1BUS0RJNjl0TFNJb1ZOb2J5NkJ6L0pGaHZQZnJDYU1aQkRrRFdZQWZyMjRuaFkvMTFrSnpXT05VTDBOQTNYSHNHTDVsWjRoNnN2bVcrS2N3YWd1UVp0OVpnVmJNSzZSYUw0bExNcmFydU5OWFROT1pLclo5K3ZURmlaZk1HWHMvTkpaRFNIM3Z6NTRKOUJyMmk5Tmkza3g5VXFPTW0ySUV4NUI5YmNGL0ZWdHlVa2tuRHlRTDVpSzlnYmZEYnhHbDdJMGNmSlNMSVNGaVgzMUIvYm9PVVR4ZXphd2F1RG90cm42clBkY3daUTBCNzdhWTdUZU95dmNCYzYzb1k0NEN0SUJhY1h4Nm1DYkoydzZWekM0MW96M1hNRXNpNWVVb2FPL09BQlhkUDVqUnNDTG0yMkU1dVVhU3ZIL2orOCthdkdrclZ6OWl6ekJWQlA5RXB3K2dETm4wVEl4TDk0cjVpNytSMXl5UkJ2TU8zcFEvaE9HaWx5cFNlcWZYSklyR09XRVFJUzEvTGtMeitwTG95Y3Z4R0pZMkhyUmltTkVuY2Z5WjRsY3BoK3pVNVRXTENkTVdDZ3dKeXpMcmMxZXR2OEE2M0tkUEFGbkt0RVBMbnl6bFMvWWhRS1RiMUZ2b2ZYbDk0YVhQdndqdHhBQWZ2UkNnY0hBRmluOGZ5bldnWk5UcTljYkFBQUFBRWxGVGtTdVFtQ0MiCn0K"/>
    </extobj>
    <extobj name="334E55B0-647D-440b-865C-3EC943EB4CBC-38">
      <extobjdata type="334E55B0-647D-440b-865C-3EC943EB4CBC" data="ewogICAiSW1nU2V0dGluZ0pzb24iIDogIntcImRwaVwiOlwiNjAwXCIsXCJmb3JtYXRcIjpcIlBOR1wiLFwidHJhbnNwYXJlbnRcIjp0cnVlLFwiYXV0b1wiOnRydWV9IiwKICAgIkxhdGV4IiA6ICJYRnNnWEcxaGRHaGpZV3g3VEgwZ1BTQXhNRjU3TXpOOUlHTnRYbnN0TW4wZ2MxNTdMVEY5SUZ4aGNIQnliM2dnTVRCZU5DQndZbDU3TFRGOUlIbGxZWEplZXkweGZWeGQiLAogICAiTGF0ZXhJbWdCYXNlNjQiIDogImlWQk9SdzBLR2dvQUFBQU5TVWhFVWdBQUJRa0FBQUJiQkFNQUFBQWlyaDZkQUFBQU1GQk1WRVgvLy84QUFBQUFBQUFBQUFBQUFBQUFBQUFBQUFBQUFBQUFBQUFBQUFBQUFBQUFBQUFBQUFBQUFBQUFBQUFBQUFBdjNhQjdBQUFBRDNSU1RsTUFNbmE3M2UrclJGUWl6UkJtaVpsSTNKTmtBQUFBQ1hCSVdYTUFBQTdFQUFBT3hBR1ZLdzRiQUFBZU8wbEVRVlI0QWUxZGY1QmtSMTEvYzNlNTJiblp2VjBOTVlXV3psQXhVWXJDV1RWQkVXUVd1RHNsb1p3bDNva2s0bHNJbGdvV3N4YWMvZ0ZoQmxIK2dDcG1rUW9vRW1lcDVBS0NjUmE5SThBaE94akJQeWl6cXhpcGdEaExGWlJGZ014S1pwQnN3cldmL3QzOTVyMTUvZDY4dmIxY3R2K1kxKy9iMysrM3U3Lzk3ZS8zMi8zNnZmRzgvZlFra2tEdTFOcVRxTFZQcHFibXYrd1BUenpUYVBIdFo4akpWNjhZZ015eitZZjl3YjNMRTdIOTFQOU5SSjZTK0J5WlMwa1pRYlkzM1ZDTktYWW1Hd1hGYU5MTWpFOWVmQU1oSDFKOEhpU0RuL2ZKemk0MmI5b25TTU92cUNxVFovSzE3eVlubXB5aVNySVZ5eDUxUXduaWphU3M4bnVaeWZrWE1MMy9tcERuaVZaY1JiN21lWVUrZVhSdHQ1cFZxQTErNmk5dnJ4SFNUVjNEVkpYc2hSWk9rMnkxY0krNm9jVCtObktKYUdIamUwemJHbVRBdFM1UFhrY2JtU2ZrSnRYWWpET2xBZlRlTzBESTk5SXhMcjd2QVJqVHZkRENkcFphdUhmZDRHTC81SnUvQVk5VVRqY0cyVklWL1UzR0VEcXh5akxuZnNBcnFKQWRuc244dCtCenMxc2laQ2tWOHpvaGcvcWVhR0VuU3kzY3UyNHdxUitHQ3A2NFJMUndocnlJdGFsSXlQZFpwamNvcytzNklVMld5ZnpuaUZCdm1Oc25VakgvblpPdm5pdnRoUmJPRExMVXdqM3JCaGY2NFZNbm5wRzdSTFR3Q3RtT2pyQjl2aGplSTlJNHBsS1VjVVN0eDBVcGpBR1BBc1poUjVUdGlSYVdmak5MTGFROTI1TnVhSkZlS2xvNEs1VU5Lc0ZhUjRRMndtQnY2K1ptbWF0dUNXNXRPUU5TY04rTDRTdjZWKzlyWVlxeGlpZUJGaTR3TEsyRkEzYS9hMXBZSkVNZWlub3d0N3h1Vm1HeW43M1F3c00vUUJDeG5LeWRNZGg3MFEyalNaZUtMWVN5bFZtenFvUnJud3o3RDA2Z0lrWS9SN1BvdVZqZXpoQWluZk1vV2d4a0w0YXZ0YnF2aFRIRGtySzQrSTFYY3NxYTJEZjV6Q2x1cVE2bFhjSEdOUVFqS1pZbjJIMTdMQTQ3cW53UHRMQkFWdmExTUdvOHNvRmpqV3cvRXNNYU9Wdm5JOXRaSU9SUm5wOEsxaWxSSEs1N29JVkhucUM3cU5rS1pRKzZZUXIzVXZISXNrM3dqdk15ejY0OXFTc1dOSXVibXRnVDhtQUwvemN0d3owWXZzclN2aGFtSFM1SHVuUEVmazVmOU5OclNFeVY3eGwwT1FaMnlwOUVIamszWE52WHdwaWhuYlM0TGcyVVlJUlZTM05Tbm5IMFdBQXR4dUZFbFY5OFczZ0lFY3RUeUNQbnJqaysvTjBvNmU4Uy9HZ3c0T2tId3NUZHFCZTdSRnRwK1Y1OExleHZ1bWpoeDk3ODdOdk9YSER1MWNYdmh0VzA2TGp3ajN5Q1pBZHBGdWt1M0V4MXlITXR0dThnajY1WWdOMjRxUkNTdXBLTFBueFRkQ01yMWhiQ2hTQzVuOUs0Nk4yd3h6RlNDLytVOVdQWGxnWjJLOWpkMUcxM0UvSXFvK0R0djRSdG16a0RzRXRabjdnYmpXQVRMdnJ3bmFNaGJLd1c0b0Vva3Z2ajhZdmVEVnVPVVZyNEhxNkVHVVZsdVZOQlkxTjg0UHJoWGMrdzJzTG03NzBHSWg2amtKMkhMSnpkdU1FU2VURTEzMHlIejBWTTFTN2FHcXVGK1dmL3A1OWt6WlZwTjVJTE0wSUxzV3dVYVRVNXoxR0tSbkNKa2FzU1VpUGtwUUhVajExTHZtZW9vVmY4WVovOGZnQW44OXMyR1pwMUp1T2Y2ZkE1aU9rQTIrT00xVUowQXViUWZYSmwybzFrRXFUWTRWcFk3SkMvL2FIYmZhcUkyOGw1amxCOEptaFNpM1h5MGpYdkV4M3l3U0J1UCtCR3NGenBCbkV5dnU5TXNoZVU1ZkM1aUtsOUsrMjlpeFppelRYdkxLa3N1K0ZjcVVZTTE4S3JXS1NFcC94SnJMcG1Hc2o5dlIvVXdqdjRJOXdwZjBURm9IV2JGbm1maU9PdUZqVERtNUZsZVNMZUdRNmZrNWhxeTdSNUxscllsay9tWGZxVFlUZGNxZ3ZpaEdvaE9ybEVFYUU5azIrVUZPNEhGOXNqNTN4eEw3VFJiRlJObmpFUVFEeEhMcHZsbWVjcjVHVVQ4TXhzK056RWRKU3ZvMXkwY0NPdy96KzJrNWwxWTJ3dGtZV2hXdGdTNTFyUWtRbTFjT3FSNjZrT0JyVHduTlEwMU40TU5LMFZFQjRlOHFaK3ZNWllpOFUrYndiL2ZZbFI1N1I4MGNXQVdkbng5TmtNbjdPWUdndXNiUzVhV0JjSE5VVm5Ma1kzTExuWk4xTTFjd0JZZnJDaVVNSzBFSDE4akNHc0Ezc3lGWUM3SThPSE9nRmw2NGgzU3p5dk1zSi9WaDUzbFUxVVIxOGtJT0VWb3hGTTVndExHM0hSMDNqNmJMVFFWVXhGZjQ3MTNrVUxhL1l1MjhYb3hwaVI0UnVZOWtDVUZYNllGdDRoblNDODRZU3JrNk1uYi96Mm5OZXh0UkFMY0JiZG9CRlh5Tk5WcWtGNG5HWXJmalZnSEJXbVkrYktZeU9KdmQzSHlhZGp3ODd4OUJscG9hT1lEb3Y1NDZDRk9KeGtUamJ2WW5SanpJamtyaDhaaFJOckNqOU1DMnZDSWRORHlDbGZUMVA4V1NhZ2hWZEkvdXcxekthTmkwTTE5bktrRjF5djJQZ1QzbTJvQ1pHT1VUWmF5T3VPRjlQR0tzZDAwTUpra1V5VzNVZ2h5QkF0aEI3dzErQ29Gb3EzZzFOd05rZ0M0dTNwV1lwRGZvc01NZjlaZ1E5RHliYkUzc3g5RDNYYWNUN1RxQ2xwZHBxWU1XSlNhdUJuT1h6eFlvSmZNTkw4dVBiQ3lXK1BLN2ZMc3V5R3pkbnBMa1FMMitxTVBUWSt0NXk0eENBRnhHc2UxcXJ4NVUreEptdkNrd3g2QlBvczJ5dWlmRGVDZ1dKTVpZbUtLL3pMRDlQZlRFUmxJR2M1ZlBGaXFobzZHRE01RVUyTjFWS2pEOGhtMlEyYnM5TmRpQlpDR0YxT094czRXK0RFTVFUSkZpL2NpWjZsZmY3SUhUTlhITEdHRmxKYjJGZXg0MFlpY1liVVBnWjBRQVFjaC9ocWJBeG1WRkdXd3hjdnB2TWkvUU1oN3p4L2ZpMnFVUlMrTG9QN2NVaXFMTXR1S0tidW1WRXRSRUF4RlBRejczUm5OQTdURmkrV1M2c0t1OEwzRStEN1JUU0llSUFlQlFISkprZnFaUk9icWhyTlRFVlVPcXVuaFZuc2tNOXkrT0xGSkJzRUVTN0xmTVMxbFdoUmwyVTNJaG8wRGp5cWhURGwxdUpxSExWam1TM2VXVk90SUt3dXVFQUxSYVVRTUkxS1FWTEdCYWx1TDdBNU1KdmZBOUxvbDFiVE1zeHkrTkRucG03SGJJaVlaS21ERnZidDdVSkpHWEhOc2hzUlZZd0RqMnBoYTRMM0lpTnFzc1dMQ3JZVVlvbkxHbUo5bk1NUWkxTERWRmZmUy9BVGlWTXhkc2xVNUl0V3ZTVVg5RENjTEljdlhreXlCUTVhV0J2WkE1UEVZZGNzdXhIR1B3WTJxb1dReFZZTVVkSmlXN3h3c2NMWmdzODZYeVJQa1Y5ZjRWeWhsbVhrV3NQbjhuczBNR3ZUekJsam0waWVwYmxQMmwxWjRuNGRQM3lmZm8xLzhnL1dndHdPTGdjaC9ENWVUSkl1WGd1eFhXaHZlRW5TOE92NGJvVFRaQWdkMFVLc0hlejNqektvekJZdjdzcUs2YXd3Z3JVbEFSSnZ4UitTNTRSMzdhMTR1Z2QwaWlZZlBZN1FDOVhNeUV4ajNCeTVFcHdSNWdhWnQyUmZBMXdkeENRb0lKUWcwd0N2aEcrM2p1MUdnUFV1M0VMcHloWmJURE81T0xIZ2s5elk0c1hBTkJVM2FDRnppNlVMSEFUcHZZTG1jdElndHlZNS9hZXFDY3RnSGFUU1NoaUNDNnd5NWxnOWZTNUgwMDVBWXlvTDRad2R4Q1FJRWJ0M3czbElhTEx0UWt4SU9lc2xnNHQ2eFNieGtsWGhlakpUYnRGRzNWaml4VWExTVpFUkJqTFBrUmNuWHBYU05RWmR5azVxcFdaZHZPNzQ4TVhQNVBkVE45enlOWllydnVzTU9kSGx3T212aDdsQlhtYis5dEFRbVV5NDUzMzZ0dHJ3M2prYkZuSlhQUC91MjhIZzk1NGV2bWVDUTVvaUJkNmRxYStHTUFQSVFVeVVzSGorZlhWQ2JuNzZlY0hsU3Y4RWIrdjkvaTBQQ1pnSFBWMzFpbCtzdmZoWkVoSjVEZXZHOUEyUkw3NFZyanN6L0RWN1hrMjl4ci9IZ3J6dDFBdFdhSDM1ci92M05DTXJGZ1huUDNsMUR4N2pyWDhsT3dSNEpmZ2NONDZKUTdrbFh0dmxRMXA4RnI2ZnZQSk5YdkVOYWxJVU9zTXZyWG4zVllPVGRMcEt5SEVpTmpMN1E1OU5vbUtmSGQwdTA3YmdyQ2crN3hjZlN5SVdVWWwvR2tmMkJJNTBnS2VZbGx4bG1YbHRLUHJRMnM2aWVIalhHWXBrbC90TEpoZWRkeEVUc0RGeGVkcGtwRFBrRlB2cWN2RmFjcEx3RCtBQ3ZvN2d1MUJIa2ZRcHVwcGdyaUhZR2MzTWRZWTFiWjBPK1BPYTVoOXJWTlNXY0hBdzhpUnRRdkZOQXUwbzZxVzJKZC9CVU93d2ZkUU1nam1xRHlLVlZSa3FXVlEzR1dVczhXSmIybmpsRFZvb3Z0UHhEb3laVDhqUHlqcnhQaDRWNHFOekVzQ3UrQ0E2VG1ubkhtVG05T2hnYm9hUlY0WXdpYWRaZHBwYytERnZ5aWVHNEN3RzZnWldWaVhMSFlFbDlray9VSXVON2h2azFNbGpIemwyL0ZSQXkwUVZhUC8vSUR0VlJ6VXZWTlZTODc1cDNCbFpKekZSTFR4MTdNYTdVU3RuVTNtNTE2SmZYYjZLUEVUN0xjVFZnc1BaR0Q3TCsvUDRnQ2FrRzQwTEs1Q2piRnJQNkIvbStQTlh3UFVKV2NqT0FuelR5OWR1d3BPR1pRN3R2OURyVWUzdjc3d1RtbmlyUmczTDVjbVE5dWNZNHZPeUxLZitNa0pJRWlYNTFSSXZZZ0JiQzZVaCtzREQvdkNlTDJqdWhRZk9rRnNDSzh4Y2gvd1d3K2pUZ3pjdGRKQzIvVEJyUDVxK2haNHp1OVBXTXRRTTNYTEZEdnZjTmI1M1hYWWppTUJDUDcvRml6NW55L1NRMUpRZ29adVlBbFE1Q1BNZ0hNWUJWbHRiSGtqcUUvSngxb0VHajdNRFZPTnZjNlRwZVhxUmFyeWppRmo2ZzVUMnJPNURzY3JtMk1FZG1KZDV4amVQcjBkY0FUMDlQSVJXdmpmb3pCaEt6QStxMFJYRTREb1hXK0tsTWZ1S0lvVXRUTElZVWxIMFVmcXd1ZGIwdkNxMkY2dC93L2pWY1N6eUlIY0FXRVRxT2xSbFRwa2o1S01jYitOeEovd29wSFh5Y2xsVWdZdkhnSWhVamVwd0tqRWR4S3pEb0szMHZrL1p6eEJvQUUxd21sVlcvOEZFKzRhTTFqdEhlZFdrTzhIc2xwWVBvUzRQTG5MNjhkZHBVVUh0bjZVV0hnTDVRUXhyRllLRXY0M3FMcThyOURlaFZvVHlHQUZhNHNVaTNOQVFQRFRoMzI0ZElRb0RRSU8zR1B5OVBuaXdGOFR4dXRRUjRkTmJNSURWZVZZT2Q4c1IyVjJpbjdvWVIrK0lIYzBsWWdMa2lwN05lTmxMdjkxLzBQQnZOczlVWW1wdmUvUnpUMS9sdFdHYmNJa3l4VlVjaHhyWkJMSHJETDJyYndHc0lqTndseWMrVDZ2dGpmcGpnaEw4VjFtMmdTckxMTmRhOER5TTFGdW9renNIS0o4WHJNanhweTFYQzVINHhhdi9PQ3F0UkJCWjRvV1pTcTJGVmJFVlcvQ3BPSmlhMU1tRk90YzhyMFFHUjRWQ1l1bXhHTkdZR0hCZUtzbU1MM2pGRUVRVmQ2UUJBVUllN1JXdnVFNzVaQ0dDSkpXWStsc3NNcE9LVW9VL1FLSkI3eXQ0Tlg1aVNlU28zc0FDQ2w4QXM3SE5XVUhqcUpXa3FTSXpFRHF3a1dDL1JGeFlMWHNJa2tqdFZrQmJnTkxTWkttaUs0b2dwTm9ka2FLTVI0eDRlUzhpcWpQQk1Keno3SjVhMEtiWHBtSUNiK3FjYVZvblpHT0I1UXdaOG52MzN5TlMrRlhGMTUzWXdDeGF5a2JEa0oxbm9malR0ZWlJSjVXWXFBMmtZZFF5cjd2UEEySmFId3BvVWgvSTQ3Y092d2ZaK2xicEh0YmtYT3FZNW1yTjBCSmFpT2t1SG9QU2VKOHhMMUFscGlORW05UlRxMCtIaWhVS2hDU21nQUlGTWczd2owaFJ4bU5FdkdpbVNMUzErazVDSTY1OUdmVzBRYlhpVmVhQjU4dVhaRHlQUXhrdGhDTmRSZ1N2S0hCSmFBL212YlZ5anNLUGd1ZEoxeXg2R2xwTUJzKzVBYi9TaXBqRkxKOUdUSGthZGNId1VNV2hxY0xETUJnbVdVMVZia0p3QklmZkVoVWQ5SGlSNDBLc1paYURCNUlUM3BPUDRGSFJFa2VEeUhrcGUzRWZxbnVCd2x0cEJvSXVrUmM0MTZqZnd6NXd3dE92Uk5CWTRyWDF6cjZMb0JkZ0JDaEN0QTJNS014Z2x6a09OZHlBU21zTWp4UXptYUtxNm91SkQvdGl1TlFvN0dqNGxCRjJVS3lLRWxrM2lpaU5tTmlyb1JoeW9USDBUUEFLK0s4cjVjRCtTZExsUVovT2JtMEJ3WEtPTlJrZ0dTQjYxVzNlQzJVWWFDaktwd0srTmNzc0FodUF3NFR2T0hCc3gxOXFWamNkY2QzUllzUzc0c2lwUkVRZ1RJVU1lVkI1UTkzVS9JUzRGZ1FyOUVPSXlaRzNRcXVKT3NCWU1sTmxTVExUZ1hDSWJxeXpaRzRkMmd6VGlJbXVSNms0eW9JVlpOQkV0cVZjTkQyZDVDcGd3WU54YUhCR0FJRUJMK2hwMVM0SUN3aVB3VldQcllhNWI1NmxwaFFOMkdSVWZ6SEhpWlA4MHFYRGNoSUNKOXlPNmhIUXFmWFRZa2xpQzJ1S3pUVEJWaFJ6Um5BY2FuNzJWVG4xVVF0T1RSdEJVaDdrd2Q5ZUd5bE1BSmhTazBNUUZSNUV4NG5ZN2d4bGxFWk02OVRpdExSRWUxd2hJUXBaUlRYcGlPWVlxZWJnQzVkTy9hUWN1Q1BhUEZLZG93bk9ZNXRsR291NGFISUdTL1l6aTVxU1ViaGdkN1I2MEowazNSbXVrNDZqRFllc2ZNdDlFTWNNbllXSVMxWmxFMnE2SE9CNUNVNTJOV3hyTXNJZzlvZURBTzh0WjhpTi96WUMxWUEwWW1yUmJocE90ODV0a0hHNnNHWUtYMWNXblp0aEFaMHZ3MklvSDQ5ek1IQnlaaFdyRElmRkdWTE9zQ2VyakdsdkU1ZkEyOURSdFlXVmxGSXRhY0k0bWJBMDRqWHBlUjVoaVF6N0dDRC9YRnpXcGVWbmUyUkNOaFo0bE5GWWlJK0RBbXRqTVhhdE1JMllybHhHYzJwU1krZ21QdGxpb3BDT0V2dCtLbkIyYXptVEsxeXRXUHRpOG5OdlU5THlQeTNuT0tUVkZGeG41VWk4WVlVMXdCb3J0NW9sVmsvWEpFRVpYTWVJRjBiTDFmaFd3bFljTGUxdklEaTVMalRqb29UdFIxdkp6cGNTRW1XRG5sWk1XQmVvaFZTTjZRS0NXcUZEYlArYWFtckNoSkJta1pNZ3Q4MXlkU24vNGsvS1lCQWFxa2F2b1VlQ2hlc3FVRXBZTTlBaGlBbW9vK3F6eEl0ZXFmQ0M3M1ZHa1FYZ3ZqVDVKcnl2eFlEQWhBWkpMQmxnQ1hLOFZ0QTg2T0U0eituSUtURmFXakZCNTJSd1JwK1pkTmsyaXhRRjVxYmNPVXpTb0ZscDJmUmlHWXhXUGUvODFRL0EyODV4WHJBaDBrblRuVUZkQWNKMXJyb2E1SjZqblJCVHdKMG9IdE1TcjdHaENrcDNXNGo5S0xVUzFGVWFBUkFDa3dWWklDTnFlZTkrbFp2eUgzSW5HWVA1Si8vOTcyOGFLWjVhR3dFeFFGb3g2YTA5K3RpV3JpNE5VZEFkN1lqNndsdkJvUzJsdTIwaGRzcGFwSjliRWFRbHczWEtQM05sUlJqV1ZZR1QvSUpaUmNPS3JKTWxYbXlpR0pNVHpaVm5hbUpxcGVLVXZWZW9hcE1La0ZuZGRoVlJLMFRuakJKMjJaa2tFbkdxaWphVGtmOUpLQzJGVTZRVkUyUW9PVkloelZtaW9JdkI4T3JHUXV0cVdEYkVjRkhyY2V6WWpjOTU1S2YxS0ZTMEZVYjhxVUxSU2VKeXRJcDZ5K1d4clV0VmFJbVh4aElRbEVpUW9MTHBFaForQmFaYUlpc01Jd0R5R2pwU3htQ2tEaXhPbzMwMEdUSlYxU1hMNU5Cdm1tNE9rTW5IakFHd2ZkWTZnWmpXOWZwRDZGeERpMkxXV2NCV2MzVC82MEtMNlo2YWhZSWJkSEJSd0RCN1pTZ0tTR3NTUGNJeWRIU2tnMVVudjBkam00cEtPQTF4anhvZEg1UzF3ekF4UWJjbDU0cDJQZERZQlFsT2ZMMFc0cVpwNHVtSUJ2SDBxM1liK2hGdFN5dW1scDdXczN5UEF6V3ZpRHJiaHRPMG16SHVEck5iVG1NWjNHQ2tndmFDQm5CTGdnMG12aHFKQ2JjTFMrTHAzN2dHcGlpenhFdmp1NlppQXJFNUdwMkdzUkpVNUZDM1ZYbFRWVTdFUXo4MkpUajU5VjAxTkhFU1BlWlZVaGNtRXQxVDBxa3pyL05tTHEyWWpPM0NFaGRTVlJ1VGl0WW5zNjZZUEd6cUlrZFJ3UTFHU20yRUNXcHFVTG9pcjdZTDJiMFJyb3Z5QkJjMFdhNjJFbERGb2xyaXRUZXcwRGUxdlRLZVR5dE1uT3VHdWhsUzZtbGJNSjVwZUdtUmZWamVjRERoYURIUURSanZmMWw1My8wWUttdFpWWWdLdmRPS3lkZ2hSc2ZwQUJvUU1CWDZGTk5jcTNoV3hkaktLcTZQV2dFemFrQ3hudmhtdUc3eGRicEJrNWRpRVNjOFgwaURpYktxQkkxMzFQdUtaZklGZzVaMm5MQ3hUMGkydmphTEVwVHNtcThhT3AyTVZHS2pQVHdncEllNWRsWWttRzZqTlBXTm1ZTmdqQkxjbFZYcE9ERmh5TlVPTWFwYUFKR3ZIUXhSK3FTWU9XUktxaWtxNW1tUFdnRzYwSlRNR25vazJIWmgramxNbmVXY1pCdDFsVnNad0EwbUpZd0FyUzNlbmpsclNtRzZGU0RudC8wd0h3bWdSSVpJcEQ2akgxRk5rZGh4VjNDTE9xY1dSeXJLajdBMzQrak50RysxcHhXMWM1SlNUTXBhOFNQV1RkU29Wd29vVkNFaWJZdGpxcWdZR3pIUFBDTnFqNDRVTkZTRmlqMDlFdForcFdPRkJwckoxUURiMlFiNkZaR2l4czBXYjhzMHVMaFp0ZmxIM2ZXa09Fd0VZNU5LaHpMMGJCeFZ5UHpyVEZTbmZFNU53cm9Xc0JQbENGSkRPMTY2ZjhKZUdxSkl1VWoxVGlrbVphM1lvV3U2N3dYcitMaG9EM1k5SEZkL2dvQmY2aXF3WEpjbUdabEZDNGR0cWFoUWtZK0VFTGtacmdkbzRtOVJrVndaS2VUY05Tc3F6ektIZlJLVm5NNFhlcWhsVmJHc3lFNHFTRlFHbUV2Qk1qUCttTlhsV002dEF2WFFTR2VDOU1GN25OV1JhbGlLVkpZZ1VjUjkzWmlUOUl5cm5CSWJ5bVFIQ1cwdGRCYVRzbGJzR1FDTlNpQ1diY0VjWEtTSENGWTM3bDQvbVc1Sjl3ajVMZ1JJb1AvUzU2QktxcEJIdU1oUjYyWUExLzIyb2dkU0VoV3FVZjVEWWpoY095cktvTWhZVFMwcW9yNnp3MmlGQkRqbUpsV0prSzVnMitDcTNkYlZxUHJHWnlwNmdzenEwR284VFZTcEw4MFJSZWdSUXI3R01QSEsvUmJMalA2a0ZOTzZuc2dsb1NsYXdodWpRenBhOFNqRVYrclZsNTQyeEw3QnhzdFFISjZmcmpMWHVmWTN6Q0J4bFB0NGlLK2lBWVZYbWRRa1VFNjJlQkZ5NlFGeVg5SzM3ZUVyZGNFWVlsQ3NLbHFmSWJrMWxQYVc4Sk1rWVZkQ0daRlpjeE0yQ1JPQm03TXNkNjRHMWk5NjY5cDkvMkdFVWtHdUtjWFVrdGFLYmRQTlVhNittdWNkK1pKRXNMTHg5MXE5MUhJYmhtL0JJSHIvTWdzQTVDSUVwWFFrMkVFek51bm9BS1JLMEdkcFlDVTlncTNFYmszUzZxc3RYaGh2T20xNDB0MlZrS2dyM095OExpdjRYZHdZejBzOVk0OU1iTFR5Zit2U05MRTV1dk93SUxEYWFpQmp5VUlSOHZhdU53ME5SYm9wRkIvQWxHS3FTMnRGMy9uNkFXTmVsWTFIajZTZVJOVWFDbGREaE1FU09nRlcyeHEzV0N1elAxR1Uyb0hSV1VCcEhWQWtJMXhuOTBsK1lITXZ2UGF1MTMvV1VPT0tiWUNTY0ROd2JmSGlVS1lLbU9GU2xURXpDTUt5OWx3OHh4Wm5zMGJ6ZEJpT3dhQ09ncDNGRHVNVUNVTVZhbmVrcFhLUjZHTUxwZ09Sekh1bEV1NFk0clU1cEJTVHI1eUEyam51U1lYQmhzYVdYWW5iblMrVkY0NUxLQnIwMFJpcXMrenB2MUpXZXJaNkNhejlGY1pmemdhM3lteXNpaERVQUo4cEVzbFBaOUFsdWJoQ3ZGMEQxRmFUbHo2NExoc2w0N0xRclcxVlhzUm5VWkFhaERRRkRMc3pWUFZvRXFyTjNzTGhFTWRmdElZcE4wWHZ5SmZqSFdtRGFOUEJSNkUvS3FSYkRtS3ErM1Jpb21GRWwvTm95WS9TbEtUQzlIV0hWRFV1bVk1MFYxQmpLZlcrMUV3d0tIWmVRZG5VcGN5cEZ5bXJpVytHNnhRdFNhTGRFVWtlODRTUFpyVWxZUk9DVzdOMURkNnBLN0RXRTJ3djF3MHBuT2F2WXZkMElJdEorNWhnQ2lFc0l0dWdQNG5TREJtVUJjR1VISVpFREF6a25MTDNFbmluRCtrT3Z5SnZSNi9weEVRVllKVXhLL3B5dEE0SlVVRVNIeDJ0eHdIU2szNjRxdU9ndG5aaDN0UDRaM0JMRXRSQ0k3cll1dUVCZ1JtdU8xUm1vY0NlNjdUekRGcDJTRTR1Q3pIeERkaHVtVVExY3F1NE5UWEx4QWpMbjlNTHBRTWlSTVNYeVNTbXNWMElzN2dLY0swcHkxeXY5TXRESXJYdEZrdHdndXNYUm5Cei8vcklmNmtLUmtycFhyTmRxWnVZWU1ERi9EdXJsaW5UUWp0SzhzTUpJYldOQmNsOUtock9sZ1VtNXZtYXlFNEw1WWJLTUVpZVBNQzgwam8zQkNveUVPaEpMbjNVYUtTZGIvL2h1L25ubUpJd0NjUEY1Z1I1UW5hQUl0d2hweERtYWptTUloUUc1Q1l2eU11dnVobVAyUkFlTDBreW4yYmx4MElrME9WS3YrL0RVczYvNElLZktVNUtNYUhqOTdJNEF2OWM5RExab0E2YlR3VS9wU21rcjZpeEFhdGc2T1kwMHlXZXpYZUVkT0ErbXhTMDhWM00vQzdXeHZQMGpwNzAzR1NaNUQvd3ZoLytweS82aGg0aU8rSldFdkl0ZnZXUjIyNWdMQWZQZWYxM3VvSWFUZWF0TEpFa2c5MFNmbWE2czdQQ09JR1BXZ0cybVJoNEJUMXFLbnMzaWRvU1hNNktUMnZoNWVHMFlreFFtMGFkUkV6bytHWnRDN3plcUI0WjBubStDc2pueEpJWjJZUUorcnNFa28valk1cnFFYW4zS2NGdXFxcmVkRzh4cjNZWUdsZ0ZnZlFscGZUYmhRMFd5QmJmN2hNak5STzJQb2lPaFpXUm9Cczg4ZitpcDYrMEp4bnN2RTllaFFqNEdyTFQ1R3dRRWowdU9OSnpsV3N5ZndqcnVpdlRyQzZLVlJhSmZLS3VIN2hKbnJ0Nm5VUk1HeGp5TzNibXZCOHhwcUZYOEhlV3ZTdnBXOXNwMDFYMDYwNTMraThSbTE2Y1M1WGdQWWpjZGY2Z0s3bE8wVS9pM2Vuam9kbFpHSVEvRTVzNmFKSWFDNG5wZG9WZDJXS1loYy83U25HKzVVWWJqVlhFZDBjL3d0UGR4LzE1aVloUHFkMk1MNzkxOUNmK1pNbllLeUtUd1hGQ2ZrUEtGajU2VXhLWVpoV2YyYXVwSjJZU3dlbUtKZzJQb2YrLzZJU2RHZElrWXFyRFdoV3E2REMrM0tyVHg5bDNmN3Nha0RDSEVZSWQvQzVjcnJHRmpML2FIa0wrNXA4V3ZKL1dRMUdLVlh4NXQ4eHJhYVMyd1ZkUVBlZXBjRC9YdytGREVwTDVOVjlsWDZlK09TSGovTU8xd1QxczNjUUpIM3lsWW5EZzFKYktlMVBSSHdmWFNLRzV3blhIeVMwdmFJYVdYWHlnaTVoODZzUFE0Uk4ybys4OE0vdzdPVnZUTkx6d1JYL3cvRFY0RzdrdlRabmt2bXpMSDZDZk9ETjgvaG90eXo4OGdLZGlhZWFVTWc0QzRubzUvUXNHWnU2QjYvM0J2Wk4wd21BV21pMTgvc3p3cmkrRkZ1MER0UVRpeFdSYkswMlpUYzdZZWNpRzRUNlh5MUlDQVd1VmNSOW5qWmduWTliNzdDNGpDV0M3Y0h2M3V0TXlObXAycjVaOXprOTJDV0M3Y0Q3elBueHNUckNzNmljRm1WZXl6L0R5a1VBN3ljYS9ZN2VQRW5Ia0Foc241dUxFa1h3ZjdTa25nWTMwTzhTUnNxckxYVHU0Kyt3TmJXUzErd1ZQV2dsQVk3SnVPeDRtc0Vjdm5sZks1RWhWMXUzYjUzZkpTWUJ0RjJiYktsaEFZUUxWQWE5c0s5am5kcGxKQU51Ri9EUlZodjJpaDZ1YWxCK2VWVzNSNjM3YWw4QllDV0M3OFB0akVWSVUwalAzakV3ZEgwekJaSi9rS1NRQmVFOTFvQ09yYnVQZkljcVVWNEVmck1tSzdUNmZ5MVlDalYzUXdpbnhzc0xwN0ozOVpUc09UK0dPRlgvbXRRamhoaS80VGpOYklYU2VSL25oLzBXWHMrVzd6KzF5bEFCOVo1Q2w3V3g3ZDVZODAvTitYUDIvYzdiTTk3bGRaaEtZcHFjM2NXNVR2K3VRVFFkeDFQd2szcjZjK0hScE5xM1o1L0lVbFVEaEduL3d5M3ZnanY4ZmxEZ2NGbUFmQjdNQUFBQUFTVVZPUks1Q1lJST0iCn0K"/>
    </extobj>
    <extobj name="334E55B0-647D-440b-865C-3EC943EB4CBC-39">
      <extobjdata type="334E55B0-647D-440b-865C-3EC943EB4CBC" data="ewogICAiSW1nU2V0dGluZ0pzb24iIDogIntcImRwaVwiOlwiNjAwXCIsXCJmb3JtYXRcIjpcIlBOR1wiLFwidHJhbnNwYXJlbnRcIjp0cnVlLFwiYXV0b1wiOnRydWV9IiwKICAgIkxhdGV4IiA6ICJYRnNnS0RFdU15QmNjMmx0SURFeUtTQmNkR2x0WlhNZ01UQmVNMXhkIiwKICAgIkxhdGV4SW1nQmFzZTY0IiA6ICJpVkJPUncwS0dnb0FBQUFOU1VoRVVnQUFBandBQUFCZUJBTUFBQURWZ3RQUkFBQUFNRkJNVkVYLy8vOEFBQUFBQUFBQUFBQUFBQUFBQUFBQUFBQUFBQUFBQUFBQUFBQUFBQUFBQUFBQUFBQUFBQUFBQUFBQUFBQXYzYUI3QUFBQUQzUlNUbE1BVk4xRW1lOGlxeks3eldhSkVIYW1RNFJZQUFBQUNYQklXWE1BQUE3RUFBQU94QUdWS3c0YkFBQVBGVWxFUVZSNEFlMWJYWWhrUnhXK3ZiM2JNenN6ZDJhRGVSQkJlb2xFemNiWTQ0T0lndlk4SkdxaU1pR3lFbVBNN1FkWE1RRm5naUZtSDZRYk1ROGhRZytSK0lmYTQ2ckVhTFJIRUJJSllRWU1BWCtTSGhlaklZZzlMNUg0RTJaZDAyWjNObm84VmJkK3pxbGJ0L3YybmRudWhjeDk2SHZxMUtsVGRiNTc2dFNwdXJlRFlQOUtJRkQ4VGRSN3kxOFQ3SDJHUkdBbWdxc2VCUGorUGh3K0JDYWpseHRCOENtQTcvaHFYL084Nml1YkFvTXFuSlgzMXp3ZUhJQXcycENNV1lCVlhyTmZRZ1JtNE8wU2h4RGdYL3VBSkJBNEJMQWxtVzNZU1ZUdU0rYjBwS29EN0tPUlFBRGhPU3FaKy9Ba3NFSEdoSjVjTFRqcnEzK044OExyYm8wUnFNQXJGb3JDbXl4OXFWR2xUNHhoUkxoeS9kdDJ1L2d4UzE5eVZHVmw5RU9hQWJDOVRrQmo5Q1BJM09QcG5kRW5zTThDZ2FSRkhDbnpxRWNtV0lxdUdWbGZ1cU02eVFxbllFMnpMOGw3YytUN240TUE4d2FLK3F1R3ZDU0p3cWozUDRVMmZNMGdNVU9pa0dGZVVrU0hMTElYZldDRms2Y0E3ckhkVk1FSmZaUEhhN2JXcGNMTFQwVTNmZnVOTGp0MytWNTMwUXdmL1dIdjJKMXNTQWZVUmloM0o2cGgwckR3RncvMEhuNlI2Y1hNRU9DUm11YUYwUVZOcW5zVmpqZ2NXeXkyUkd1QXoxdldycWdpaVlGU2tlcmc3QnBSVzRKenBKU2ZUQmcyMlFLb0FGenRxSHp1QlhpbHBuaFQ3c3orQTZURFUyckRJNi8vOVB2YUFEOXlWT1lyaG9zT1BLVTY3TnoxTGNTL3QwVTBidTlKaHA4d0xLekQxWnZCNzl0Sll4WkIrOHc2MU1oQWd1QXZVUjk0MXVGcElWeEFtUzNXS2w4aGZNRTlWN2xYUHNwcHhQODhtVitIWUNOZkI3UlYwckFUOEQ4aGdOWlFYeFVzWExvMnhEMEk0V1Y1VnorbFgrS1RTL1dlV2ZoSUxMY0V2QmxWa1oyK280VjlzV09uZ25wcWVGb0hOMXRGMDd1ZlhSN0RKaU5scUlMSjloY0VsUmc1M0tQKzE3QUwxejZBdzhJckxmYVV0UzBGRk5veTdYSVJsMStQc3g0dnJWSXFhZllhc2JJcVRxOWFUSXJmeXU0T3AveUdQYXNnQ0NhVEZwZFYydHlFQlRNS2RDbm9QWVdPblFKUEdHMXBXVFJ0bDZuMkluWjI2KzBjbmpEUzY1akEvNU82c3lBb3B3M0ppdlNqL0lhMVRkVGRUbmpubkRvWGE1RmwvZUJOeHo3VUNOTGhtWVhlUFdvVUhRd08vUVkwdU82NkszN3dXRERGNFptd3lXb2Q2SkhDQWJoeHNNWjBDYTloT0lIblZaTkRpYVBUd3lBUm0wekdrSFI0RHVBalZScWJTTmJTeDVPMXhvR25hZU5nMS9hRnltYjFQTWlxMkNmbkdIYklubmdoVXM2RXdTMjcyRXNjVHJoVkgrOFJRejRhZHl6SU5kOFlodU01OExSc0hCVHpZZFVvQzZGbjZOeUVBMC9IUWw0QzVaM0Z4NVIyQkV6TWpxNjIxM2JxYUxFVmdYQVpaY0Fja2h1a0tpZnB3QVBMUmcrR1MvaVBLUVYxOS9IYXFzeVVZMWhFUEtNU1I5S3dvaVB4Tk1qNXRwMDAwdEZDZW5mZ1dTQlZPVWtPRDhiam54bEZFZGluSzE1YnJwcWF2QVEzckFod3htaGFqQU1kdXF4YWNCQWU0VDJWWkFUaFdvd0dKT2J3aWQ0WU03cElidEM2ZkRTSGgwMm9Wdno4bE40NTZrcjUrbktpQnU2dFZvMmk3Zmk5RFE1SFJCeThNUGJnUG5oU3VsRE0wYi9wOElqaGI4VmlUU1QzUFBiZ2NtR1MrYUNEQlQwa0VTUFZ1QzFyYUlvYk5nZGtLcGRqYXhBZW1VZkxWeGFZa0IzMDlNcTFzRUhValhnVkI5OWdkYmtLM0h1d0pGMWFxbHJId3FaUk9tMlhHY05ESXZ3SExVbjZ5MGNTTE1YZ2hwVkJ4eG1zYnNaWW9VZXAySXF2UzgrSTZaSk03cmdXMWxmcGRYckEyNWhBc3FwOGhTUThPMW9SRHA5TWZGeGJHcnFHM0NlSUI4VHNvamFRU0NtU0c5YWgwYUViUjQwQ2ZMd1dDemZsUEttUzhLVDFjUzJhNjl4YlpwWTZGY01WT1R6aXFNV2NmSld4MExEYUtucGFXeFpTRTFaZThhdFo0VUV6dDR5dU9lVTJsV1hGaWw4RGRraDQwcktaNE1HeEt6ZlV6WExkT1R5NG1GaHZYc2VDOWxYVVhmZWVhWVp0eDMxUXhWcmFTTGhocVA2SWtVUjQ1RFRTZVNtdW9XSjcwL1lzUDF5TDBjQUlzU1hhWUp4OEJRNVBzRWllYUFlN0lFclhQWDZPMWFjZDk2bmEyRTRheHlRekRHZXIzZ0ZnTFlZYUdmcUw2bWlzSEcrSUtZSmFIZE9pbWM0ZHR4Y21TRGhWUXhVZGVDWi8vWlJwM3VMUnJRbm5UQlVoSFBmcDV6eDhZUmVlMmpDSzBKNTRWdDhPdDc0M0NOOGRSMnFVc1NKYU5nczgxZGo1ZEpQY2R3Y2VxaWZpUjBwektXN3h2RjNyc0hVLzUrSHdZTjVISWovQ0k3SkF2TjZBVHdXNy9vYWdNZmtSTjM1bGdLY1VzZE1ZM242WVVqbzhZbE5CajRJT09MTkk5NEx1czZMcG9LL3pjSGpFZ1Z2Tk5FUjQ5SG50SFRkRXZZZWVrRFdIRGRNSWluaEVZaGJoRXhLMXZaa1U4NVBwOE9DVDB4bTZWRCtSbGtoUTl5a3pSTjFoTWNORWlsc3pFbWlRSjA4NXBGM0t5Q0hCdE5BS1F4Y3J5V01RVXprVWtRNFBCa3UyQnFFNWZzM0VmWERCc0l0UlVwb1pKcEtJbXBIQmNYalV6L25NWkZxTUFrdjg4ZjRXbkcvWXNrUGQvK1F6eWNwQ3paRlN4WFI0eXRiZHBTeE9oaFFkMW4zNk93OS83bUlEWXhYNjRWblNXd3cxV25uckQ4L2hDUFdldDRwcFM2VEZ1d2ZvdmVSd2c2VUZseE9YMCtHcHhNZDFwaGw2eHJ3cE1NSzR6d0RuR1FUUEp0TXFDdDVBM3grZTAyZyt3TnRxQ1YweG95eXI0OWM5UkdSOWxSUUltUXFQV0ZpMmlLQTRMbCtqWlVJL3I1S01BYzZUaE1jQ0lyekhsclR1ZFp1a2FsYUcyQk4rcFFMbjUyMERRb21BSnk3OXdrRlhMUjdWRkwrbndvTWYySmp0aFd5Q2Fkd0diMnRLNkQ2cldCamtQQndlRGdndmFjMGRYNjdWMzN0a1V3d0U4Y2YxV3BHK0w4Ym9tSE1CelcrdGFvcmZVK0dwZ3pTWlNOUHpCOElXNUpSMG4wSE9Nd2llbXFNMXdDU2VuRmZxMmd6d2lBT0FtN1U4dVNOc095OXVQdmQzQkdtRnNQSFViWmtWVFNFTkhreGczSTk2RW5nWkpjTGhWd2M3VHhLZW1sSGg5NTY2YjErWkJSNTBaRitrYk1LT25IVHZRWmcyVGQ5QlVFcWJHR253WUlTN2hyUVhaRDk0MEgwMnk3NUF3WFF3dzVJckZ4MXczQzQzUEVHTDdLM3RHTnF3RUJmZXlmUEdXUitXUWpJTm5oYUhWNGhDOHFXQllNZFhHMzdpZlY2Nlh0NkhocWVWMTN2RTdPb2w0SjQyZVVMWVl0SDVnR2Raa0NOT2dRZFQ1cDh5eTdBUXNTVGFxUldUSTNtdzV3ajFnUWV6Wms5YTJQYWRFakF0VGcrbUtNYXpZa3FLbUxLSEx4aUZ5STVwZmNjVk5TMm9tQkVxZTdMNXZ2Q0l1REp2bXFjUXpEQ2VOZTgxUEdoKzhuRTF5YjZsVFBLV01DSlFzYkg3dlFkem5HVW1KZ29WMzZNMFVwMUVLRGRWaG1Ed2lCU2tZYXIyR2g2eG9VNjRST2VDNlMvQXIwTk00aktWT2kvODhKeUFWNjBpVGZYMUh2RzAzRml1RzVvN2cwZTBhSmdxaEVmdjJBMHZ3QURyT1JGbFdvZ3dKMUU3MmJQRWRlMHpST1lFd0Z0VnNaV2E4SHJoQ1NPZmZOUXZORy9Eem1EM1lZYUp0THhoaG92d0pCNjJPTURORFU4RjFhOFo5VEhCcGdUbXN2Qit5ZitTNzhuRUxienduUGJHbzM3dzRLY2pqZlpBOTJId1lHWkZvaFdlRHhoZnQwYnRBaDdzaTZHQlNpZjVjWUxJTEQ2STdIYzVtMHZiZmNyQzNuYTNKTEpGdjd4bkc1UFVxWUh1dytBUjBlR0lHY3FjOThYTGtGbnpmY2UvYWhTMlVQMnFLVW1pNE15MkRvcmNjbExnYU1mQlczanpuc1B5SllFaktQS2VsUVJQTVlUemlFZ3hJUG93ZUZBZjhYNkV4N042ZEpLclQ1OHRxZkRIRFQzRU9oYU82a0o4bjNaU2gyS0VNdUpTTDJhNXRDejVKdGVpMlU2OFk5TTJ3YjhRTGRzU3B6cHloNE5IbjBTZVM4Z1Nod2RMVzBhb3l6NEgwV3p2TG81cjBhSjR4MTIwM2NLMnNIQ1VWQ0k1VGRaMVdmTW5sTUdyTjgvbFNNa0R6NHgxQXBwTTl0bXh6MGpuR2V3KzNMQU9lZFlpeXoxRGhxWElwdS80bjJzaGpkYlJWTFBpb3BUcjdjVkU4UDhNQ29IK21wVm9NcVFIbnZVZDdRTWxDamU2N3BwcHhvbU9tbzJEM0ljYlZxYnVpSVZWcmxTVXV0WmNXOG0xV0w3OFprSzk3aEJaR3VnTmxoSDVucUUwOGJrSGV3KzlwQXVlZXhLZWd0MU9GQ2pjdUFsT2NVSjBubHFzZWtEMDRZWjFLU0xiZEthWmNRNTMxb3c2N05sMGhJVWpSbEZlSWdsUDFXSXlZNzgwRkY4WE9vSGZkS21kUjN6bDBqZjZjSGl3Nnh1TmprV3Y5Z05nQjJORXVSYkRGbC9QMnZpT2tkSzNpU1BTbWNnRVBKTmt4azdSa0o3NnBzSTZ6NkRvd3cxRHZHM1NWL0VCZ1hEVDZhME00bG93bmJsZVpDOTRMU0VpS3pFcERwODgyMFpWbWYyV2dPZUVtYjA0OWVrZTNQdEtUblJrblVlNGo1NW52aUZ3dy9BQjI3V2NmSFpGV2lLQ202UVlrMXhMRUd6ckVJK1p0M0YzOFpidVhLTHAwQXdYbnBBZUsyN2JweXMrRWpCOXMxNm84d2ozRVI5V3BGeU9ZZXA3UWlHTWNaLzJwZHRqNnRqUXRMbWpsalZUa0UxVmRqUU5keHN3TVF0UHowTkk2d0Vrd2tPMnNaaEY5MzUrbWJ3ZWYveWZON0MxdGt1ZU5WVktuV2VBK3ppR0xkbm9nS2NiVzFTcHBqa1NNYmZDWmNYQmlQTDRpdldYTW5JTlZscmI4SGQwU0JwZzhPblRhNVVvYlBxT3hjVlhBbnc2MWZ1NGoyTVlUZ0R0QnQyVVhXSEw0d0k0d0FVeUxyUkFOelovQ0pIck9vME1SSDRvY283TVYyd29IZ1c1bG9tdWRiTE9FRFozSHFHQncwVkV4VFppZ1pZcjVsOGJkZC91QVVVN3lVN3ZReTBYaUdPSW5hWHlubW40cUZJdkRwTTA5TFRISWVuSkZ1cDV3amJxWUpGY1c3WUdEeGNvV0xvQ2QxczFUY2YzZXRJaUplQWFGcHpRdTNRTVBWdGNpeXBWbWN1R3Y3djI1SU55ZUdlL2Z0ZUhsZm5pWUVUSGgzWDRZdHdRN2JCaDM2dDVJUFBQVDM3Z201SHM3S292WFB0YktTNldRM3JORXlXUjkzRWt0NjhUekNLbHdHdVllUEc2SVFXYUtXRWZ2MHlsVnNwa3hveHZSZW11MitVY041bDNDdTVuY2I0MVZIWGVXOWQwaEVUc25oaW8yVld6dXRHVVRWc3lWUEZZZ3J1NGJHb040VGNzdURlR0JaL0toaEZsQlAreU00VGpWL3c0dms1ZEdXbDRwdHYyUzM0TVorZWZ1ZXh2YUVTS1FxYTliNkhidSttWTZ1eUs0ekU4SXN6Umk3U2Y5ZVp0UktBdjZUY3NDT3R3V3kwb3RFM01jSlVVZlhtaEswVEw0ZytaZVBXZXBzd1IwSWZOQk4vTHpvb3RnQ3NCYmt2VkdhVnQ5TkphbEI0OUJiZDh0NVpXZmJINFhXL2V0dXZlU3ZpbitZZC9sYTZtNDEwUTB1WEhWYk1OQytQb3VzdFMwM0dNSUZ1ZkZVOTZuNjNscnFRbTJOSzFLMVVYczNGcFY1RTUvOGpHMWUrUUl6NllrdFlPcVdaNDhjWHhlTzJRQSsyYWs1UWhHKzVXZkd3ZER6WHd6cmdlNHN4ZUhOc01aV29PNFZEdmpuSzAzV1dUaXVmdDZTNVY3bm56bVl1VDlXUVpaM1hZeERDTDBqMldXZkx1Ui9lNEU3KzZnNmtuQUg3NWNYRGJuamNHb3hwSHhYK0lPNnJ1TS9RemJjNnRNZ2p2dGNqU3VGYUZ6SVoweHpuL0MvYWxkdVlCajFhd3hjNmpSOXMzdnFrWjQ4ek9ZdXZCOFd4SDlkQm1MdkZkKzNaOFdLYUhPL0o3eDN4M01mS3VNM1JZR1BmVG14MWZXcEVCSHYzZjhneWlGMG1rYk4vdlhhUWU4cXNOVTE2eTVOYzRkTXRTL0FucDBPMUcwU0M4ZXhTOStQcjRQeENFTVlDSFZCWG5BQUFBQUVsRlRrU3VRbUNDIgp9Cg=="/>
    </extobj>
    <extobj name="334E55B0-647D-440b-865C-3EC943EB4CBC-40">
      <extobjdata type="334E55B0-647D-440b-865C-3EC943EB4CBC" data="ewogICAiSW1nU2V0dGluZ0pzb24iIDogIntcImRwaVwiOlwiNjAwXCIsXCJmb3JtYXRcIjpcIlBOR1wiLFwidHJhbnNwYXJlbnRcIjp0cnVlLFwiYXV0b1wiOnRydWV9IiwKICAgIkxhdGV4IiA6ICJYRnNnUW5Jb1dDQmNkRzhnWlY0clpWNHRJQ2tnWEdGd2NISnZlREZjWFE9PSIsCiAgICJMYXRleEltZ0Jhc2U2NCIgOiAiaVZCT1J3MEtHZ29BQUFBTlNVaEVVZ0FBQXNNQUFBQmJCQU1BQUFCa0NKVjJBQUFBTUZCTVZFWC8vLzhBQUFBQUFBQUFBQUFBQUFBQUFBQUFBQUFBQUFBQUFBQUFBQUFBQUFBQUFBQUFBQUFBQUFBQUFBQUFBQUF2M2FCN0FBQUFEM1JTVGxNQW1lL2R6VlFpWm9tcnV4QkVkakxZOFQ4aUFBQUFDWEJJV1hNQUFBN0VBQUFPeEFHVkt3NGJBQUFQN2tsRVFWUjRBZTFjWFloa1J4V3UyWm51bnA0NzA3M3JYellZN1dWV0ZQR25ONWxWa01UY1liTWlpWkplOUVVVTdTWkVTTUJsVmdraUtzeHNGQTJJOWdaQk1SdnBNWXF5RDlKak5oQkJZM2VDRDZKQ0Q0b1BJV0EzeEtjZzlLWjdOUHVYbEtmdXJmK2YyL2QyMzk1dGw2MkhxVHFuempsVjlkMnFVNmZxM2g2RWJwajA2S2tiWmlpek9wRHkrcXoyN0licEZ6NXl3d3hsVmdkeUUrS3BQNW1iRU4rRWVPb0lUTDJCbTdQNEpzVGpJcEM1YTF6TnRQVW1uY1haOTZUZG81VHNsZDZka3FHSnpVd0tNZkszSis3RE5BemtjVzhhWnNleE9USEU1L2QyeG1sMzJqck5xOU51SWJiOWlTSE9sdStNM2RpMUUxekFzM014TURIRXFEK2M1alIrRTFiUzRPaGJhM0VlVk9PaUxKWEhnOE5Iang5ZnUyTVZmekRnTThZcVBpSExUYWM4T2NRWnZENmRyZ1ZXRllBRFloaGpmaTdpYmJsUFJXRWw5QitDc1N2TFRhYzhPY1NvZm1rNlhRdXNmdWJXWHhCOEJvOGZDQkloQnFOblhnZnZ5SDNLblg2aUhLSjhlNmliYTRia3UyNlJ4YVpVVGdIaWVaemlWQ2lzMXZTUkxnSWM2NHo1TEdCMW1SR3UzQ3UvcGxjdEJ4aS94TmtsTUhwNTlMUGk4aE1VVW9BNGk5K1lvQU9hYXNmMGpqbEFvODNGOGpMZ25Lc1dGc1FqNFJWVjBQc3ZwMUFSNDFlVm1TNnEwaTZsQURIcURsUHIxVyt3Q2ZFY2dDTTEwTUI0bEdmYXhEVkpJU3pPZzVVTGdqdVBoNmFNcUU2emxBYkUrL0JXU2wxNkRwYXpzWG9CSE5rMVBBMVlHVEpLK3g1K1ZhRURZZ1hVSlBleGdmZWJNdFBocEFGeExpVlBrZjA2d0dEQzE4TDRkV253eERVZmtXaXptTWRYVEtZSGF0SnFxMWllZ3FrMEFlZHYwSjZlb2picVQrdkNHSDlZYXQ3Zms0Z3hpNWtEUHc4Yk1XWm9GU3VQc0FCaTBjNi9iNTJoSmRCcnM4N2xyU0tzTm8zY2grYU10TzIyM0RDRWxZbFZOYWVlMjVhamhuamN3WGNxbGxsY1Vwd29JdE5SbnRXbXZhWWFzbEdCRGRBN3c0UkxvOXc1RXh3N2YyU05KVHhrcGFOdHQ3bFhtSkRJejByUzgvaVFSSTFYbkR0ODlKWWVza0hzWS9VZ0FWQkZydktDdlhvQjlKZ0RXVkV0anRmanVGb2ozRm84TXlzanBsVThLMFRLQWpHWnRidXloZktJa0dMSjdrY3lZSWNkcXpmbC9WTzJQWTF5S2hCN2VKQlMzeXdRRTJoNnNua0pLcG5OeXkzSG1PRFIwRzVPOTh6UE8wSUxqdTdvWWlQb1Jnck9PR2pDQXJFV0ZxTXNRQ3hGWDJiUHVvNFlzZzZLNFY3YVNXRjdOdHQxY2RLQnVHTTVUcmxhak9SYklOYkNZa1FPZTlJeHpUVG5XdzRlUktvRml1dWtVTUIza2l4cEt2U1Nhb1R5NlVCY2pCNTAvSzVaSUFaa2xBQ0NiRnZyRVJZTDJERkh5ZEU3aVBZZUdPLzZ0Y1E4ZVVUanRxcDBJRjdpRzRtdGpRUThDOFJWTFF6ZUFLVEM5VzYzTytmcUN3bW9TU2lTTFkvM1dxOHVuVnpzVGR1NTZVQ2NrdzlPOW9iaWNTMFFsOVN3R0RXeGE1cUdUUlN4NjUyU0R4anZJSFIrVUl2WEdVMnE0M0JBbXBoQnBnTXhiRUU5dzNUSWVQYUg1Y00vaG9HcGFhbXQwb3l5UUF6QWJMTnF5RW1BRWVtS08vSnRqNlNJMENhbzdpTFBqejRiS2lveVVWUmpSN2txc3B3T3hNaDNOZjhLREF2aTJMYldpZW9aalVGSkUySTlMSDRBekVYNUNWUjNldXA5b0hvRUxZaGp0TDBQTHE3dGl0UWxLL05UZ3JpaHpEVFJBSW00U05wckN4NHBkWStvTktOTWlKZEJ1OGVxRWN4QmpQL0R5TSt1L3F4R3lzdHZMdC9MWWE4NFlqYUV5QVhTVmRUazZzeE16RHpIRDRjdWhleUx4d2EzdC9WYUo4UjJjVjJkMFp2MjFla0JaR0c2WEdPaVFkNVlWMGhPbUJBVFhIZzFRczhBMmFiMEhGNE50cmJsQ2g3aXZScmx1aWM1aWFndjU4ZC9OKzNhUjJuRDZMYyt4ajRldGhuTk91U1lUZzV4VFp1VGZmdWg5VHdNYW5EZk1maXJCbDZvZklhcktnVVRZb2pScE5OdW9ZenhKNWhHNlc3d0N2c1JLdTE5RGkxWDNoZXlZZGIzbUlDZU42RWZEU1VDMUNVaTZZYjFlb21yd091RVg5WFFTZU5jNUpqRkxuRnVUeXNVRGNPQkFDQjJHeFF5RFJqYjNaSkt4cldZVFloYjh0UHg2aGgvZ05sWkh1eWdmZEJ1ZnRCRzZHSDJLZ1JtUFJNdzhnNTB3OVd5SVd3eU5pSjFvZUg3aWM1NS9SSGJJWGFLbSsyR25IazJRa1VBM2pTOFBXUjhSUjNidk40TnBtWkNETER3Q01DRGUrNkxPMHgySHB6cUVsdzdOR0Zhdzl5bDl3OUxFZkVqZWJrVWVVbkhUTnZ6dVNobkRENHhYQjhGZmJ1MVF1d1d0N2VORUh6N1lhbHE0ZmN6YmhmZU9iUVpnWm8yYVZKclFsd1hZZkhKSnNZZjV6WlFGWHdjYktmUGt4TUJlZHNVWXI5UDlpdENPQ2hwTDVlMDJwR2tGMkVhdmNEM2dJWVdVMW9oZG91N3VnRkR0VlIxeFdUMUd1QlRhMVJtU2ZQTVF0V0VHRGg3eDBsYUF4VGYrMVVoaXBxNzVORmluempoS2xTR1ZjV0llYXE5WEpKc3hTdldYYUZwc0l4WXBOSmxCV3JVQmpHc09pYWxpN3U2QXZPalp0WlZwQnN4OGlIRHBWQW1VN2ExR3FpYkVBTjJJZzEveXQwRTNMaEJtVnhZdEVHenpqZkZEZWZqQTdFU0ZRL2FTdjVuUWZnc1hia3ZuSHlWZ1VkbGJJT05FTmN0TXhyT1hHMVc1cm1uR0NjaDh0NUxVUG1zNzk3MERZaEpXRnlqRnJQUGw2VUFlNFVFR25DYUNKeHJsUi81T3ZhTk56UUJZdUxsRXJXYUlQUEtyck4zRm5yR0RIV3ZzbEtZVzM1M0Z5V3VLZ3NLcmxoT0NZcVdsbFhleXpBK1BEejNGUHpWbnJQUU5DQ0dqVmZ5MjBCeGI3TkFsc2dHZlZtVXg4TmVhR1VUVGhldUJDTVRMNWRjUWxIOERuYmNJTUdqNXB0eTg0SnF3dkxyMFNoeFZWbFFFTlZ2Q1lxV01ueitoWXd1RERCTTV1T2dLZ2JFNEFrdVNZWTdtTytnUmJLclZGbTdYK3hScWJvWXE2UVhGa21ZSHVWSERBV2RzWUlIUFowWDBIV3hPckl4MWtsQzhiQkowWVRvUWs3YkFyMFNHU0lrT1VRVzRxUmtRRnhVWDNGSUgxOTFEb0Y4aWUxeVJEbElKZmNsa2VkZmhjYWxSY0YwNHVkZHV4c2k1OFlhdGJJZzluaVgzWVRpMUF6V28wSGdaN2g3b2tMWlI2RXJHRWY4UE1TQXVNT2RiR2dEQkdoTVZOOENqbS9FVVExMzhBb1hRQ1ZvL2dUdHpUZ1piT3RuTFhwTDRvTFZhNDZPdkJPSzB3WnRFS09QR2IxNS9oZysrZ09ES3hnR3hIV01ENG5xd0RQUTgvU2ZhM0FwWks3N0NJamhBbWdESU42VzdTVXRWMjJiRHVxTGZyd1F3MzVDY2RySFVSOUJ4UnhLUlo5a3dOaVdkWXVBVVpzeklKRGh1d3hsTnAyek9BOVJMUW55dEpNQk54WVcvdkRYeVBRbjhEUWtMRkpUZysyaTN0OUgzUlVSeFlUaXRLMnlPdG5VSHNTbkRJZ0JrbDFabldCMGhqTWdFTHpBaWJCUU1UaE1vSFF4dk5DUFhNakVUWTVNVzh3a3kwRmpIYUhmL2Z2TDRMaDZqT25PRTRwVFExT0NtSVRGU3AvSk84NUR2UE53NmJET2liRGdoSGd4K0l5dERQcWFoa0tTL1hSa3VxS29CRWM3cHZQcm1sWm5JY21nYUlvanppejR6c256K2RQZi93dVQ0bmxtaHhlVmdqNkxJUkJXRVNFTU1jSVdpOW1FRVNmRTNjQ0hkMEgvbEpBMlNoNEoyMGVrU3pWTmpaeXExdGFPbmp2d0Q3MUdFd3pKaE9MTWhtc1daNXFrdjA4eU1aYjN4V0puckNEWElRYS9FQ0REaFVqM2hET3R5bzQ1bEhINVl2b0ZVQXYwajNCcnlRc3d5MSt0NldyRWUrbThDRHFoT0xQa3VIWW9BR1lrOFV0ZUtyL3BHS1lPY1ZGczFhRW1jUlJpRnBmTW9ia2lDdm9GRVArWWduVThZVjRTeDB1aENZYzFQVDRWbFdZcG9UZ3o0SUM0QzRnRTZVTk1NTXhMTVNIdTZDRURtUUVYdUMzZkhKb0RZdllGRVBtWVFqNHVjbFB4Q25BL2ZjS1VoSWtRdVlkcUdnbkZtYmE1NzVBYXNxeHAraVdURFBMS3RrSnlvcUlGYlhVWlVDSUYzUk1MSGNKaWlCTFVWSkw4aUZUVGgxY2tRZkxCQUMxSzFYR0xUZXUzV2kzMUNEcktXRUp4Wms0TFh5bDdFNmJNTjJ0ZkNuNWdzTXRFSWMrNlBsTFhJUVo2WGRJTEw0YTNHQWZDWXVQT3AyNnlRRng4QVFSZFVzTkFaaXhPbnRkMkJxcXpvYSsxYUZzSnhha3htRTluVEx1d0trTW5UTzR2K1N0aWtKdHpuV0oxaUFHUExjVnVBemcxeG9GRkl2d3laVmF0MTNqaUN5QndoRkxVeHl6RnpMdTJVUWIzZlJkaVdpQmlBSEVTY1dvWkl2WXRXcFN5Qlh4NUp5UnpaV1hmcXJyV3FnWXhpU0Ria3NIZ1Z3Z2l4TENFeFhDV2xkNERNRlhwQ3lBUzlSbFRuOG1OeUF2MlNZeGF5WjVhUW5IYUtjRGlsTm0vanZBSFpHVDNNd2xYVjQyYk5pTXNWZ01DNk9zV3M4bnlsdW1leWN1Uk5xc254emZ4a0JnM1h2NjAyQVlVaGFLMFB5Z1ZkaUtoT0RWaWZldUJHdEpZeUlYOFdTcTlhZCtTb0ZhYnhSQS9xTkZRSDZ4c1VTc0lkYlE1VGlxczcrN2tMNENhWUtMR1RTUXFsTlNUSnRlMXJTWmVhUllTaWxNRDluZDM1U3VTL1RvTTdaMEJEZCs1N1pjcTVHSkZqU2lLV3NqZytjcVA1OEFrZFVUQ3hyejJVRWhOWG5iOUhlVXBDY1hScFN4KzNTNEVlOElScWViQnRrUllpZ25GcVFYUU1tMFZsTTJoQVBEZ2ozNWg1L2ZmMHFlbXBLbEIzTmY4Smx5MDB2OG9FZWhVTEhDU0x5dTA1RlZrYUdBT2pibmZMU2xBU28zQWtlK0NJRDEvVnhDMlVrSnhhc0w2Z2NpeThJQkVqRGhXbXU2MHRVeDRHc1JkTFdSb2dINVA2R3B6UEtpQTlhVFA3UFBLb3dZQjI0NG9yRHBMZlhreHlGSVFUMG5yOWZ5b1Q3MFRpdE9XOXRtT056bHRzQS9ENElMay9uZENHc1JBeWl1UWZEUDRoaGdiN0xGbWJBQ0JZaytJa0ZMV1YrWTFETkF5K1ZVVk85VlU5d1ZKcUNSMXhLczRYcUVLK1lUaW9XTExGbzNtbEtHQjRMOUNoQ05DZjhEMGxPZ0tRV08vSUpkOThNUTFRY095a0NZUDR5c1dDUE5UMm9tNUFWWjdURHBCN3Jrbi80YlV4TXV1RHdGRVV3bkZROFcrTFVZb0dKY0JENVZoZUlQdmljYjBFb0M0SzNqazh2WUVKN05OSUNYRXlTdU1kVjdMQzAzRkxTRDBvRDVwaVpsdExoNi9zT0oyNFpKM3lva3ZSNTJtRTRxSGRqYXR6WC9EYUtUd3RRUGZyUmxjd1ZCQmZBSElIcXM4Q1RNYzM4VW9raGZsQUk1WDFKV3VlSStBbHZTY0VQb2pZU1M1dFdHVzU1WG55N2hoWG1IUGRUbld2d2hJS0I2MDBXQk5xQzBucFNDY3c2L3RCRnE1MHo4aDB3MS81T0JqSk4xNmpCRHErOWErSlN3bXdiSzRUMzd1TFdXaWhnZFBzcDQ4OUZUQXdIdVBId3piWVJXajg1YTZleXNLeitDTEFaMXBEbnRLaFoxSUtCNFlLY3N1MUc1MkJOZDc3TUFUNGZDSDV4NC9lQXB0aGxESWY0ZTNxVFpBeEFKVFVkb1dHa3lkYi9JKzR5Z2VTYlhyb0txV3VKU0xOdkVuNFRlVEw1YmovUDh0VUVvb0RocXdqVnNHeTl1UFV5QmJtMGpic0VtcGFYRGZPMnFhblE2ZE9pbzdMMjA5OWNIaHRlUDN3TDluNDRGeEU2OEM2L2phcXV1N0h0V1lUSldrczZyTUQ4b1pIdy91Z0h2RnRsRmpaU1FVQnhzclk0WkJVdk1lWG9XaEIrbWVPOHJiVW8yenVMaTZaYWxiTnM4ZUZxa3hXRjB6UXBTc0ZMN3REKy85cDhTSUxpWVVKeCtyVzY2M290dVlYbTA1d21kT3I5VnBXMjdaQXRScE4rcXlYMDluNjNXWnYwNzhia1E4YzgyNzFKSXZESzU1NjlOcTBCZmg2N1NhaUc4M0w0VVU4YlZtWERJNytXNlg0Z2hucXpjcERXeE91Z1ZKeWVRa1prcXp0S1ltR1lpazJ4cnJ6QzhaU0xjNFk5MUpaWEQxMlpvMmkvS05aeW9Edk81R1BPazhkZDA3UXpyZ0cxZDhNOUd0Q1RxeE9FdFJNUmxINTRZN2ZHeE1mQWMwd2ZPMXFjNHA5NWsyaWY4M1hzWDV3dVY2amNRZjV6NzRlblUyUnJzNVRINkZQRk5wWTdiMjM0bXhpYnFxbnRqNGVBWXkxZzhveDdNMUMxcE5maGs3QzcwSis5Q2RPZDgxQ1RaenMzUUZ4QWF5ZUVQZHRuV2pYZ2F3SVYvenZIN3htamM1dFFZenN6bGZWbVl0a0p6Z0FmUm5ORDZxdmpIQm9HWksxWk0vTFptbG5tWGZOa3U5bWFRdjNvOG0wWGJyL2c5U0M2V2p2c3c2ZVFBQUFBQkpSVTVFcmtKZ2dnPT0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13984</Words>
  <Application>WPS 文字</Application>
  <PresentationFormat>自定义</PresentationFormat>
  <Paragraphs>443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57" baseType="lpstr">
      <vt:lpstr>Arial</vt:lpstr>
      <vt:lpstr>方正书宋_GBK</vt:lpstr>
      <vt:lpstr>Wingdings</vt:lpstr>
      <vt:lpstr>宋体</vt:lpstr>
      <vt:lpstr>汉仪书宋二KW</vt:lpstr>
      <vt:lpstr>微软雅黑</vt:lpstr>
      <vt:lpstr>Arial Unicode MS</vt:lpstr>
      <vt:lpstr>Calibri</vt:lpstr>
      <vt:lpstr>Calibri Light</vt:lpstr>
      <vt:lpstr>汉仪旗黑</vt:lpstr>
      <vt:lpstr>黑体</vt:lpstr>
      <vt:lpstr>Helvetica Neue</vt:lpstr>
      <vt:lpstr>Arial Bold</vt:lpstr>
      <vt:lpstr>Cambria Math</vt:lpstr>
      <vt:lpstr>Symbol Tiger Expert</vt:lpstr>
      <vt:lpstr>Wingdings</vt:lpstr>
      <vt:lpstr>汉仪中黑KW</vt:lpstr>
      <vt:lpstr>宋体</vt:lpstr>
      <vt:lpstr>Kingsoft Math</vt:lpstr>
      <vt:lpstr>BatangChe</vt:lpstr>
      <vt:lpstr>苹方-简</vt:lpstr>
      <vt:lpstr>STIXGeneral</vt:lpstr>
      <vt:lpstr>宋体-简</vt:lpstr>
      <vt:lpstr>Office 主题</vt:lpstr>
      <vt:lpstr>1_Office 主题</vt:lpstr>
      <vt:lpstr>8_Office 主题</vt:lpstr>
      <vt:lpstr>2_Office 主题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Teliss Tong</dc:creator>
  <cp:lastModifiedBy>jiangjun</cp:lastModifiedBy>
  <cp:revision>1278</cp:revision>
  <dcterms:created xsi:type="dcterms:W3CDTF">2021-11-05T03:04:15Z</dcterms:created>
  <dcterms:modified xsi:type="dcterms:W3CDTF">2021-11-05T03:04:15Z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  <property fmtid="{D5CDD505-2E9C-101B-9397-08002B2CF9AE}" pid="3" name="HEADER_334E55B0-647D-440b-865C-3EC943EB4CBC">
    <vt:lpwstr>XGRvY3VtZW50Y2xhc3N7YXJ0aWNsZX0KXHVzZXBhY2thZ2VbdXNlbmFtZXNde2NvbG9yfQpcdXNlcGFja2FnZXthbXNtYXRoLGFtc3N5bWJ9Clx1c2VwYWNrYWdlW3V0Zjhde2lucHV0ZW5jfQpccGFnZXN0eWxle2VtcHR5fQpcYmVnaW57ZG9jdW1lbnR9Cg==</vt:lpwstr>
  </property>
  <property fmtid="{D5CDD505-2E9C-101B-9397-08002B2CF9AE}" pid="4" name="FOOTER_334E55B0-647D-440b-865C-3EC943EB4CBC">
    <vt:lpwstr>XGVuZHtkb2N1bWVudH0K</vt:lpwstr>
  </property>
</Properties>
</file>